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2017" autoAdjust="0"/>
    <p:restoredTop sz="94660"/>
  </p:normalViewPr>
  <p:slideViewPr>
    <p:cSldViewPr>
      <p:cViewPr>
        <p:scale>
          <a:sx n="125" d="100"/>
          <a:sy n="125" d="100"/>
        </p:scale>
        <p:origin x="-122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B250F8-B975-47B9-B922-971CBBF28A79}" type="datetimeFigureOut">
              <a:rPr lang="fr-FR" smtClean="0"/>
              <a:pPr/>
              <a:t>14/01/2013</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A7DF34-92C0-4EBA-806F-2EBB731043DF}" type="slidenum">
              <a:rPr lang="fr-FR" smtClean="0"/>
              <a:pPr/>
              <a:t>‹N°›</a:t>
            </a:fld>
            <a:endParaRPr lang="fr-F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65534BA-0DB7-4F01-B5C4-992DFE3F6F97}" type="datetimeFigureOut">
              <a:rPr lang="fr-FR" smtClean="0"/>
              <a:pPr/>
              <a:t>14/01/2013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9A0A4D5-08E2-4E49-A641-83DBFA3C50C4}" type="slidenum">
              <a:rPr lang="fr-FR" smtClean="0"/>
              <a:pPr/>
              <a:t>‹N°›</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65534BA-0DB7-4F01-B5C4-992DFE3F6F97}" type="datetimeFigureOut">
              <a:rPr lang="fr-FR" smtClean="0"/>
              <a:pPr/>
              <a:t>14/01/2013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9A0A4D5-08E2-4E49-A641-83DBFA3C50C4}"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65534BA-0DB7-4F01-B5C4-992DFE3F6F97}" type="datetimeFigureOut">
              <a:rPr lang="fr-FR" smtClean="0"/>
              <a:pPr/>
              <a:t>14/01/2013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9A0A4D5-08E2-4E49-A641-83DBFA3C50C4}" type="slidenum">
              <a:rPr lang="fr-FR" smtClean="0"/>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65534BA-0DB7-4F01-B5C4-992DFE3F6F97}" type="datetimeFigureOut">
              <a:rPr lang="fr-FR" smtClean="0"/>
              <a:pPr/>
              <a:t>14/01/2013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9A0A4D5-08E2-4E49-A641-83DBFA3C50C4}" type="slidenum">
              <a:rPr lang="fr-FR" smtClean="0"/>
              <a:pPr/>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F65534BA-0DB7-4F01-B5C4-992DFE3F6F97}" type="datetimeFigureOut">
              <a:rPr lang="fr-FR" smtClean="0"/>
              <a:pPr/>
              <a:t>14/01/2013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9A0A4D5-08E2-4E49-A641-83DBFA3C50C4}" type="slidenum">
              <a:rPr lang="fr-FR" smtClean="0"/>
              <a:pPr/>
              <a:t>‹N°›</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65534BA-0DB7-4F01-B5C4-992DFE3F6F97}" type="datetimeFigureOut">
              <a:rPr lang="fr-FR" smtClean="0"/>
              <a:pPr/>
              <a:t>14/01/2013</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9A0A4D5-08E2-4E49-A641-83DBFA3C50C4}" type="slidenum">
              <a:rPr lang="fr-FR" smtClean="0"/>
              <a:pPr/>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65534BA-0DB7-4F01-B5C4-992DFE3F6F97}" type="datetimeFigureOut">
              <a:rPr lang="fr-FR" smtClean="0"/>
              <a:pPr/>
              <a:t>14/01/2013</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09A0A4D5-08E2-4E49-A641-83DBFA3C50C4}" type="slidenum">
              <a:rPr lang="fr-FR" smtClean="0"/>
              <a:pPr/>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F65534BA-0DB7-4F01-B5C4-992DFE3F6F97}" type="datetimeFigureOut">
              <a:rPr lang="fr-FR" smtClean="0"/>
              <a:pPr/>
              <a:t>14/01/2013</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09A0A4D5-08E2-4E49-A641-83DBFA3C50C4}"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65534BA-0DB7-4F01-B5C4-992DFE3F6F97}" type="datetimeFigureOut">
              <a:rPr lang="fr-FR" smtClean="0"/>
              <a:pPr/>
              <a:t>14/01/2013</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09A0A4D5-08E2-4E49-A641-83DBFA3C50C4}"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65534BA-0DB7-4F01-B5C4-992DFE3F6F97}" type="datetimeFigureOut">
              <a:rPr lang="fr-FR" smtClean="0"/>
              <a:pPr/>
              <a:t>14/01/2013</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9A0A4D5-08E2-4E49-A641-83DBFA3C50C4}" type="slidenum">
              <a:rPr lang="fr-FR" smtClean="0"/>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65534BA-0DB7-4F01-B5C4-992DFE3F6F97}" type="datetimeFigureOut">
              <a:rPr lang="fr-FR" smtClean="0"/>
              <a:pPr/>
              <a:t>14/01/2013</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9A0A4D5-08E2-4E49-A641-83DBFA3C50C4}" type="slidenum">
              <a:rPr lang="fr-FR" smtClean="0"/>
              <a:pPr/>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534BA-0DB7-4F01-B5C4-992DFE3F6F97}" type="datetimeFigureOut">
              <a:rPr lang="fr-FR" smtClean="0"/>
              <a:pPr/>
              <a:t>14/01/2013</a:t>
            </a:fld>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0A4D5-08E2-4E49-A641-83DBFA3C50C4}"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3688" y="2636912"/>
            <a:ext cx="5832648" cy="1200329"/>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fr-FR" sz="7200" b="1" cap="all" spc="0" dirty="0" smtClean="0">
                <a:ln/>
                <a:solidFill>
                  <a:schemeClr val="accent1"/>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Stockage</a:t>
            </a:r>
            <a:endParaRPr lang="fr-FR" sz="7200" b="1" cap="all" spc="0" dirty="0">
              <a:ln/>
              <a:solidFill>
                <a:schemeClr val="accent1"/>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251520" y="1988840"/>
            <a:ext cx="4176464"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dirty="0" smtClean="0">
                <a:ln>
                  <a:noFill/>
                </a:ln>
                <a:solidFill>
                  <a:schemeClr val="tx1"/>
                </a:solidFill>
                <a:effectLst/>
                <a:ea typeface="Times New Roman" pitchFamily="18" charset="0"/>
                <a:cs typeface="Aharoni" pitchFamily="2" charset="-79"/>
              </a:rPr>
              <a:t>Ces accumulateurs sont parfois appelés éléments de la batterie ou cellule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1" i="0" u="none" strike="noStrike" cap="none" normalizeH="0" baseline="0" dirty="0" smtClean="0">
                <a:ln>
                  <a:noFill/>
                </a:ln>
                <a:solidFill>
                  <a:schemeClr val="tx1"/>
                </a:solidFill>
                <a:effectLst/>
                <a:ea typeface="Times New Roman" pitchFamily="18" charset="0"/>
                <a:cs typeface="Aharoni" pitchFamily="2" charset="-79"/>
              </a:rPr>
              <a:t>On appelle aussi batteries les accumulateurs rechargeables destinées aux appareils électriques et électroniques domestiques.</a:t>
            </a:r>
            <a:endParaRPr kumimoji="0" lang="fr-FR" sz="2800" b="1" i="0" u="none" strike="noStrike" cap="none" normalizeH="0" baseline="0" dirty="0" smtClean="0">
              <a:ln>
                <a:noFill/>
              </a:ln>
              <a:solidFill>
                <a:schemeClr val="tx1"/>
              </a:solidFill>
              <a:effectLst/>
              <a:cs typeface="Aharoni" pitchFamily="2" charset="-79"/>
            </a:endParaRPr>
          </a:p>
        </p:txBody>
      </p:sp>
      <p:pic>
        <p:nvPicPr>
          <p:cNvPr id="24578" name="Picture 2"/>
          <p:cNvPicPr>
            <a:picLocks noChangeAspect="1" noChangeArrowheads="1"/>
          </p:cNvPicPr>
          <p:nvPr/>
        </p:nvPicPr>
        <p:blipFill>
          <a:blip r:embed="rId2" cstate="print"/>
          <a:srcRect/>
          <a:stretch>
            <a:fillRect/>
          </a:stretch>
        </p:blipFill>
        <p:spPr bwMode="auto">
          <a:xfrm>
            <a:off x="4427984" y="3627456"/>
            <a:ext cx="4572000" cy="3041904"/>
          </a:xfrm>
          <a:prstGeom prst="rect">
            <a:avLst/>
          </a:prstGeom>
          <a:noFill/>
          <a:ln w="9525">
            <a:noFill/>
            <a:miter lim="800000"/>
            <a:headEnd/>
            <a:tailEnd/>
          </a:ln>
        </p:spPr>
      </p:pic>
      <p:sp>
        <p:nvSpPr>
          <p:cNvPr id="4" name="Rectangle 3"/>
          <p:cNvSpPr/>
          <p:nvPr/>
        </p:nvSpPr>
        <p:spPr>
          <a:xfrm>
            <a:off x="467544" y="332656"/>
            <a:ext cx="835594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sz="5400" b="1" cap="none" spc="50" dirty="0" smtClean="0">
                <a:ln w="11430"/>
                <a:gradFill>
                  <a:gsLst>
                    <a:gs pos="25000">
                      <a:schemeClr val="accent2">
                        <a:satMod val="155000"/>
                      </a:schemeClr>
                    </a:gs>
                    <a:gs pos="100000">
                      <a:schemeClr val="accent2">
                        <a:shade val="45000"/>
                        <a:satMod val="165000"/>
                      </a:schemeClr>
                    </a:gs>
                  </a:gsLst>
                  <a:lin ang="5400000"/>
                </a:gradFill>
                <a:effectLst>
                  <a:glow rad="139700">
                    <a:schemeClr val="accent5">
                      <a:satMod val="175000"/>
                      <a:alpha val="40000"/>
                    </a:schemeClr>
                  </a:glow>
                  <a:outerShdw blurRad="76200" dist="50800" dir="5400000" algn="tl" rotWithShape="0">
                    <a:srgbClr val="000000">
                      <a:alpha val="65000"/>
                    </a:srgbClr>
                  </a:outerShdw>
                </a:effectLst>
              </a:rPr>
              <a:t>Principe de fonctionnement</a:t>
            </a:r>
            <a:endParaRPr lang="fr-FR" sz="5400" b="1" cap="none" spc="50" dirty="0">
              <a:ln w="11430"/>
              <a:gradFill>
                <a:gsLst>
                  <a:gs pos="25000">
                    <a:schemeClr val="accent2">
                      <a:satMod val="155000"/>
                    </a:schemeClr>
                  </a:gs>
                  <a:gs pos="100000">
                    <a:schemeClr val="accent2">
                      <a:shade val="45000"/>
                      <a:satMod val="165000"/>
                    </a:schemeClr>
                  </a:gs>
                </a:gsLst>
                <a:lin ang="5400000"/>
              </a:gradFill>
              <a:effectLst>
                <a:glow rad="139700">
                  <a:schemeClr val="accent5">
                    <a:satMod val="175000"/>
                    <a:alpha val="40000"/>
                  </a:schemeClr>
                </a:glow>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500562" y="714356"/>
            <a:ext cx="4571968" cy="51090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dirty="0" smtClean="0">
                <a:ln>
                  <a:noFill/>
                </a:ln>
                <a:solidFill>
                  <a:schemeClr val="tx1"/>
                </a:solidFill>
                <a:effectLst/>
                <a:ea typeface="Times New Roman" pitchFamily="18" charset="0"/>
                <a:cs typeface="Aharoni" pitchFamily="2" charset="-79"/>
              </a:rPr>
              <a:t>Le courant est produit par la circulation d'électrons entre 2 plaques ou électrodes :</a:t>
            </a:r>
            <a:endParaRPr kumimoji="0" lang="fr-FR" sz="2800" b="0" i="0" u="none" strike="noStrike" cap="none" normalizeH="0" baseline="0" dirty="0" smtClean="0">
              <a:ln>
                <a:noFill/>
              </a:ln>
              <a:solidFill>
                <a:schemeClr val="tx1"/>
              </a:solidFill>
              <a:effectLst/>
              <a:cs typeface="Aharoni" pitchFamily="2" charset="-79"/>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2800" b="1" i="0" u="none" strike="noStrike" cap="none" normalizeH="0" baseline="0" dirty="0" smtClean="0">
                <a:ln>
                  <a:noFill/>
                </a:ln>
                <a:solidFill>
                  <a:schemeClr val="tx1"/>
                </a:solidFill>
                <a:effectLst/>
                <a:ea typeface="Times New Roman" pitchFamily="18" charset="0"/>
                <a:cs typeface="Aharoni" pitchFamily="2" charset="-79"/>
              </a:rPr>
              <a:t>une électrode positive ou plaque positive composée d'un corps oxydant, capable d'attirer des électrons,</a:t>
            </a:r>
            <a:endParaRPr kumimoji="0" lang="fr-FR" sz="2800" b="0" i="0" u="none" strike="noStrike" cap="none" normalizeH="0" baseline="0" dirty="0" smtClean="0">
              <a:ln>
                <a:noFill/>
              </a:ln>
              <a:solidFill>
                <a:schemeClr val="tx1"/>
              </a:solidFill>
              <a:effectLst/>
              <a:ea typeface="Calibri" pitchFamily="34" charset="0"/>
              <a:cs typeface="Aharoni" pitchFamily="2" charset="-79"/>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2800" b="1" i="0" u="none" strike="noStrike" cap="none" normalizeH="0" baseline="0" dirty="0" smtClean="0">
                <a:ln>
                  <a:noFill/>
                </a:ln>
                <a:solidFill>
                  <a:schemeClr val="tx1"/>
                </a:solidFill>
                <a:effectLst/>
                <a:ea typeface="Times New Roman" pitchFamily="18" charset="0"/>
                <a:cs typeface="Aharoni" pitchFamily="2" charset="-79"/>
              </a:rPr>
              <a:t>une électrode négative ou plaque négative composée d'un corps réducteur, capable de céder des électrons.</a:t>
            </a:r>
            <a:endParaRPr kumimoji="0" lang="fr-FR" sz="2800" b="0" i="0" u="none" strike="noStrike" cap="none" normalizeH="0" baseline="0" dirty="0" smtClean="0">
              <a:ln>
                <a:noFill/>
              </a:ln>
              <a:solidFill>
                <a:schemeClr val="tx1"/>
              </a:solidFill>
              <a:effectLst/>
              <a:cs typeface="Aharoni"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Image 3" descr="http://www.si.ens-cachan.fr/ressource/r8/images/im12.gif"/>
          <p:cNvPicPr/>
          <p:nvPr/>
        </p:nvPicPr>
        <p:blipFill>
          <a:blip r:embed="rId2" cstate="print"/>
          <a:srcRect l="8907" t="29917" r="4264" b="12872"/>
          <a:stretch>
            <a:fillRect/>
          </a:stretch>
        </p:blipFill>
        <p:spPr bwMode="auto">
          <a:xfrm>
            <a:off x="142844" y="1785926"/>
            <a:ext cx="4286280" cy="3184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flipH="1">
            <a:off x="0" y="-128528"/>
            <a:ext cx="5572132"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dirty="0" smtClean="0">
                <a:ln>
                  <a:noFill/>
                </a:ln>
                <a:solidFill>
                  <a:schemeClr val="tx1"/>
                </a:solidFill>
                <a:effectLst/>
                <a:ea typeface="Times New Roman" pitchFamily="18" charset="0"/>
                <a:cs typeface="Aharoni" pitchFamily="2" charset="-79"/>
              </a:rPr>
              <a:t>Les deux plaques baignent dans une solution électrolytique (ou électrolyte) sous forme liquide ou gel. C'est la réaction entre la solution et les électrodes qui est à l'origine du déplacement des électrons et des ions dans la solution. Ainsi, l'électrolyte a pour fonction d'assurer la conduction ionique (conduction ionique : concerne la circulation des ions) et généralement de participer à la réaction chimique. Un isolant poreux (ou séparateur) permet de séparer les deux plaques tout en autorisant le passage des ions.</a:t>
            </a:r>
            <a:endParaRPr kumimoji="0" lang="fr-FR" sz="2800" b="0" i="0" u="none" strike="noStrike" cap="none" normalizeH="0" baseline="0" dirty="0" smtClean="0">
              <a:ln>
                <a:noFill/>
              </a:ln>
              <a:solidFill>
                <a:schemeClr val="tx1"/>
              </a:solidFill>
              <a:effectLst/>
              <a:cs typeface="Aharoni" pitchFamily="2" charset="-79"/>
            </a:endParaRPr>
          </a:p>
        </p:txBody>
      </p:sp>
      <p:pic>
        <p:nvPicPr>
          <p:cNvPr id="3" name="Image 2" descr="http://www.si.ens-cachan.fr/ressource/r8/images/im12.gif"/>
          <p:cNvPicPr/>
          <p:nvPr/>
        </p:nvPicPr>
        <p:blipFill>
          <a:blip r:embed="rId2" cstate="print"/>
          <a:srcRect/>
          <a:stretch>
            <a:fillRect/>
          </a:stretch>
        </p:blipFill>
        <p:spPr bwMode="auto">
          <a:xfrm>
            <a:off x="5286380" y="1643050"/>
            <a:ext cx="3857620" cy="349567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descr="http://www.ni-cd.net/accusphp/images/effetmemoire.gif"/>
          <p:cNvPicPr>
            <a:picLocks noChangeAspect="1" noChangeArrowheads="1"/>
          </p:cNvPicPr>
          <p:nvPr/>
        </p:nvPicPr>
        <p:blipFill>
          <a:blip r:embed="rId2"/>
          <a:srcRect/>
          <a:stretch>
            <a:fillRect/>
          </a:stretch>
        </p:blipFill>
        <p:spPr bwMode="auto">
          <a:xfrm>
            <a:off x="5214942" y="2571744"/>
            <a:ext cx="3929058" cy="2619372"/>
          </a:xfrm>
          <a:prstGeom prst="rect">
            <a:avLst/>
          </a:prstGeom>
          <a:noFill/>
        </p:spPr>
      </p:pic>
      <p:sp>
        <p:nvSpPr>
          <p:cNvPr id="26625" name="Rectangle 1"/>
          <p:cNvSpPr>
            <a:spLocks noChangeArrowheads="1"/>
          </p:cNvSpPr>
          <p:nvPr/>
        </p:nvSpPr>
        <p:spPr bwMode="auto">
          <a:xfrm flipH="1">
            <a:off x="0" y="214290"/>
            <a:ext cx="571504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dirty="0" smtClean="0">
                <a:ln>
                  <a:noFill/>
                </a:ln>
                <a:solidFill>
                  <a:schemeClr val="tx1"/>
                </a:solidFill>
                <a:effectLst/>
                <a:ea typeface="Calibri" pitchFamily="34" charset="0"/>
                <a:cs typeface="Aharoni" pitchFamily="2" charset="-79"/>
              </a:rPr>
              <a:t>L'effet mémoire touche particulièrement les batteries Nickel-Cadmium utilisées principalement dans les téléphones portables. Le principe est que lorsque l'on recharge une batterie sans jamais la laisser se décharger totalement, on fini par perdre la capacité non utilisée. Exemple, j'utilise généralement 75% de ma batterie. Au bout d'un certain temps, la batterie aura perdu 25% de sa capacité. Une décharge complète avec un appareil approprié peut rendre réversible ce phénomène.</a:t>
            </a:r>
            <a:endParaRPr kumimoji="0" lang="fr-FR" sz="2800" b="0" i="0" u="none" strike="noStrike" cap="none" normalizeH="0" baseline="0" dirty="0" smtClean="0">
              <a:ln>
                <a:noFill/>
              </a:ln>
              <a:solidFill>
                <a:schemeClr val="tx1"/>
              </a:solidFill>
              <a:effectLst/>
              <a:cs typeface="Aharoni" pitchFamily="2" charset="-79"/>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597546" cy="830997"/>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fr-FR" sz="4800" b="1" cap="all" spc="0" dirty="0" smtClean="0">
                <a:ln/>
                <a:solidFill>
                  <a:schemeClr val="accent1"/>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Exemple et cas d’utilisations</a:t>
            </a:r>
            <a:endParaRPr lang="fr-FR" sz="4800" b="1" cap="all" spc="0" dirty="0">
              <a:ln/>
              <a:solidFill>
                <a:schemeClr val="accent1"/>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7649" name="Rectangle 1"/>
          <p:cNvSpPr>
            <a:spLocks noChangeArrowheads="1"/>
          </p:cNvSpPr>
          <p:nvPr/>
        </p:nvSpPr>
        <p:spPr bwMode="auto">
          <a:xfrm>
            <a:off x="428596" y="2357430"/>
            <a:ext cx="5286348"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smtClean="0">
                <a:ln>
                  <a:noFill/>
                </a:ln>
                <a:solidFill>
                  <a:schemeClr val="tx1"/>
                </a:solidFill>
                <a:effectLst/>
                <a:ea typeface="Calibri" pitchFamily="34" charset="0"/>
                <a:cs typeface="Times New Roman" pitchFamily="18" charset="0"/>
              </a:rPr>
              <a:t>-Batteries lithium ion</a:t>
            </a:r>
            <a:endParaRPr kumimoji="0" lang="fr-FR"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smtClean="0">
                <a:ln>
                  <a:noFill/>
                </a:ln>
                <a:solidFill>
                  <a:schemeClr val="tx1"/>
                </a:solidFill>
                <a:effectLst/>
                <a:ea typeface="Calibri" pitchFamily="34" charset="0"/>
                <a:cs typeface="Times New Roman" pitchFamily="18" charset="0"/>
              </a:rPr>
              <a:t>-Batteries plomb pour voitures</a:t>
            </a:r>
            <a:endParaRPr kumimoji="0" lang="fr-FR"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smtClean="0">
                <a:ln>
                  <a:noFill/>
                </a:ln>
                <a:solidFill>
                  <a:schemeClr val="tx1"/>
                </a:solidFill>
                <a:effectLst/>
                <a:ea typeface="Calibri" pitchFamily="34" charset="0"/>
                <a:cs typeface="Times New Roman" pitchFamily="18" charset="0"/>
              </a:rPr>
              <a:t>-Les piles non rechargeables</a:t>
            </a:r>
            <a:endParaRPr kumimoji="0" lang="fr-FR"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smtClean="0">
                <a:ln>
                  <a:noFill/>
                </a:ln>
                <a:solidFill>
                  <a:schemeClr val="tx1"/>
                </a:solidFill>
                <a:effectLst/>
                <a:ea typeface="Calibri" pitchFamily="34" charset="0"/>
                <a:cs typeface="Times New Roman" pitchFamily="18" charset="0"/>
              </a:rPr>
              <a:t>-Les piles rechargeable</a:t>
            </a:r>
            <a:endParaRPr kumimoji="0" lang="fr-FR"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smtClean="0">
                <a:ln>
                  <a:noFill/>
                </a:ln>
                <a:solidFill>
                  <a:schemeClr val="tx1"/>
                </a:solidFill>
                <a:effectLst/>
                <a:ea typeface="Calibri" pitchFamily="34" charset="0"/>
                <a:cs typeface="Times New Roman" pitchFamily="18" charset="0"/>
              </a:rPr>
              <a:t>-Batteries gel</a:t>
            </a:r>
            <a:endParaRPr kumimoji="0" lang="fr-FR"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smtClean="0">
                <a:ln>
                  <a:noFill/>
                </a:ln>
                <a:solidFill>
                  <a:schemeClr val="tx1"/>
                </a:solidFill>
                <a:effectLst/>
                <a:ea typeface="Calibri" pitchFamily="34" charset="0"/>
                <a:cs typeface="Times New Roman" pitchFamily="18" charset="0"/>
              </a:rPr>
              <a:t>-Batteries marine</a:t>
            </a:r>
            <a:endParaRPr kumimoji="0" lang="fr-FR"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smtClean="0">
                <a:ln>
                  <a:noFill/>
                </a:ln>
                <a:solidFill>
                  <a:schemeClr val="tx1"/>
                </a:solidFill>
                <a:effectLst/>
                <a:ea typeface="Calibri" pitchFamily="34" charset="0"/>
                <a:cs typeface="Times New Roman" pitchFamily="18" charset="0"/>
              </a:rPr>
              <a:t>-Batteries saphir</a:t>
            </a:r>
            <a:endParaRPr kumimoji="0" lang="fr-FR"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smtClean="0">
                <a:ln>
                  <a:noFill/>
                </a:ln>
                <a:solidFill>
                  <a:schemeClr val="tx1"/>
                </a:solidFill>
                <a:effectLst/>
                <a:ea typeface="Calibri" pitchFamily="34" charset="0"/>
                <a:cs typeface="Times New Roman" pitchFamily="18" charset="0"/>
              </a:rPr>
              <a:t>-Batteries fulmen</a:t>
            </a:r>
            <a:endParaRPr kumimoji="0" lang="fr-FR"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smtClean="0">
                <a:ln>
                  <a:noFill/>
                </a:ln>
                <a:solidFill>
                  <a:schemeClr val="tx1"/>
                </a:solidFill>
                <a:effectLst/>
                <a:ea typeface="Calibri" pitchFamily="34" charset="0"/>
                <a:cs typeface="Times New Roman" pitchFamily="18" charset="0"/>
              </a:rPr>
              <a:t>-Batteries acide/batteries acide tractions</a:t>
            </a:r>
            <a:endParaRPr kumimoji="0" lang="fr-FR"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smtClean="0">
                <a:ln>
                  <a:noFill/>
                </a:ln>
                <a:solidFill>
                  <a:schemeClr val="tx1"/>
                </a:solidFill>
                <a:effectLst/>
                <a:ea typeface="Calibri" pitchFamily="34" charset="0"/>
                <a:cs typeface="Times New Roman" pitchFamily="18" charset="0"/>
              </a:rPr>
              <a:t>-Batteries monobloc</a:t>
            </a:r>
            <a:endParaRPr kumimoji="0" lang="fr-FR" sz="2400" b="0" i="0" u="none" strike="noStrike" cap="none" normalizeH="0" baseline="0" dirty="0" smtClean="0">
              <a:ln>
                <a:noFill/>
              </a:ln>
              <a:solidFill>
                <a:schemeClr val="tx1"/>
              </a:solidFill>
              <a:effectLst/>
              <a:cs typeface="Arial" pitchFamily="34" charset="0"/>
            </a:endParaRPr>
          </a:p>
        </p:txBody>
      </p:sp>
      <p:sp>
        <p:nvSpPr>
          <p:cNvPr id="4" name="ZoneTexte 3"/>
          <p:cNvSpPr txBox="1"/>
          <p:nvPr/>
        </p:nvSpPr>
        <p:spPr>
          <a:xfrm>
            <a:off x="500034" y="1142984"/>
            <a:ext cx="6500858" cy="1200329"/>
          </a:xfrm>
          <a:prstGeom prst="rect">
            <a:avLst/>
          </a:prstGeom>
          <a:noFill/>
        </p:spPr>
        <p:txBody>
          <a:bodyPr wrap="square" rtlCol="0">
            <a:spAutoFit/>
          </a:bodyPr>
          <a:lstStyle/>
          <a:p>
            <a:r>
              <a:rPr lang="fr-FR" sz="3600" b="1" dirty="0" smtClean="0">
                <a:solidFill>
                  <a:srgbClr val="0070C0"/>
                </a:solidFill>
              </a:rPr>
              <a:t>Exemple des différentes batterie existante:</a:t>
            </a:r>
            <a:endParaRPr lang="fr-FR" sz="3600" b="1" dirty="0">
              <a:solidFill>
                <a:srgbClr val="0070C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36" y="0"/>
            <a:ext cx="10001320" cy="175432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fr-FR" sz="5400" b="1" cap="all" spc="0" dirty="0" smtClean="0">
                <a:ln/>
                <a:solidFill>
                  <a:schemeClr val="accent1"/>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Conclusion et perspectives d’avenir</a:t>
            </a:r>
            <a:endParaRPr lang="fr-FR" sz="5400" b="1" cap="all" spc="0" dirty="0">
              <a:ln/>
              <a:solidFill>
                <a:schemeClr val="accent1"/>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8673" name="Rectangle 1"/>
          <p:cNvSpPr>
            <a:spLocks noChangeArrowheads="1"/>
          </p:cNvSpPr>
          <p:nvPr/>
        </p:nvSpPr>
        <p:spPr bwMode="auto">
          <a:xfrm>
            <a:off x="285720" y="1857364"/>
            <a:ext cx="8358214" cy="44935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2600" b="1" i="0" u="none" strike="noStrike" cap="none" normalizeH="0" baseline="0" dirty="0" smtClean="0">
                <a:ln>
                  <a:noFill/>
                </a:ln>
                <a:solidFill>
                  <a:schemeClr val="tx1"/>
                </a:solidFill>
                <a:effectLst/>
                <a:ea typeface="Calibri" pitchFamily="34" charset="0"/>
                <a:cs typeface="Times New Roman" pitchFamily="18" charset="0"/>
              </a:rPr>
              <a:t>Les batteries se décharge automatiquement même sans être utilisé et si on ne les décharges pas au maximum elles perdent de leurs capacités, le rendement de 100% est donc impossible. Cela n’empeche pas les scientifique d’inventer des batteries de plus en plus performantes. Ils auraient mis au point une batterie 150 fois plus efficaces que les batterie lithium ion déjà existante. Au bout de 1000 utilisations elle ne perdrais que 1% de ses capacités et elle se rechargerait en une dizaine de minutes. Avec les technologies futur on arrivera peut-être à un meilleur rendement voir à un rendement de 100%.</a:t>
            </a:r>
            <a:endParaRPr kumimoji="0" lang="fr-FR" sz="26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1775573" y="2564904"/>
            <a:ext cx="5676747" cy="1200329"/>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fr-FR" sz="7200" b="1" cap="all" spc="0" dirty="0" smtClean="0">
                <a:ln/>
                <a:solidFill>
                  <a:schemeClr val="accent1"/>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Les batteries</a:t>
            </a:r>
            <a:endParaRPr lang="fr-FR" sz="7200" b="1" cap="all" spc="0" dirty="0">
              <a:ln/>
              <a:solidFill>
                <a:schemeClr val="accent1"/>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set>
                                      <p:cBhvr>
                                        <p:cTn id="7" dur="455" fill="hold">
                                          <p:stCondLst>
                                            <p:cond delay="0"/>
                                          </p:stCondLst>
                                        </p:cTn>
                                        <p:tgtEl>
                                          <p:spTgt spid="5"/>
                                        </p:tgtEl>
                                        <p:attrNameLst>
                                          <p:attrName>style.rotation</p:attrName>
                                        </p:attrNameLst>
                                      </p:cBhvr>
                                      <p:to>
                                        <p:strVal val="-45.0"/>
                                      </p:to>
                                    </p:set>
                                    <p:anim calcmode="lin" valueType="num">
                                      <p:cBhvr>
                                        <p:cTn id="8"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6500"/>
                            </p:stCondLst>
                            <p:childTnLst>
                              <p:par>
                                <p:cTn id="13" presetID="26"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wipe(down)">
                                      <p:cBhvr>
                                        <p:cTn id="15" dur="580">
                                          <p:stCondLst>
                                            <p:cond delay="0"/>
                                          </p:stCondLst>
                                        </p:cTn>
                                        <p:tgtEl>
                                          <p:spTgt spid="2050"/>
                                        </p:tgtEl>
                                      </p:cBhvr>
                                    </p:animEffect>
                                    <p:anim calcmode="lin" valueType="num">
                                      <p:cBhvr>
                                        <p:cTn id="16"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1" dur="26">
                                          <p:stCondLst>
                                            <p:cond delay="650"/>
                                          </p:stCondLst>
                                        </p:cTn>
                                        <p:tgtEl>
                                          <p:spTgt spid="2050"/>
                                        </p:tgtEl>
                                      </p:cBhvr>
                                      <p:to x="100000" y="60000"/>
                                    </p:animScale>
                                    <p:animScale>
                                      <p:cBhvr>
                                        <p:cTn id="22" dur="166" decel="50000">
                                          <p:stCondLst>
                                            <p:cond delay="676"/>
                                          </p:stCondLst>
                                        </p:cTn>
                                        <p:tgtEl>
                                          <p:spTgt spid="2050"/>
                                        </p:tgtEl>
                                      </p:cBhvr>
                                      <p:to x="100000" y="100000"/>
                                    </p:animScale>
                                    <p:animScale>
                                      <p:cBhvr>
                                        <p:cTn id="23" dur="26">
                                          <p:stCondLst>
                                            <p:cond delay="1312"/>
                                          </p:stCondLst>
                                        </p:cTn>
                                        <p:tgtEl>
                                          <p:spTgt spid="2050"/>
                                        </p:tgtEl>
                                      </p:cBhvr>
                                      <p:to x="100000" y="80000"/>
                                    </p:animScale>
                                    <p:animScale>
                                      <p:cBhvr>
                                        <p:cTn id="24" dur="166" decel="50000">
                                          <p:stCondLst>
                                            <p:cond delay="1338"/>
                                          </p:stCondLst>
                                        </p:cTn>
                                        <p:tgtEl>
                                          <p:spTgt spid="2050"/>
                                        </p:tgtEl>
                                      </p:cBhvr>
                                      <p:to x="100000" y="100000"/>
                                    </p:animScale>
                                    <p:animScale>
                                      <p:cBhvr>
                                        <p:cTn id="25" dur="26">
                                          <p:stCondLst>
                                            <p:cond delay="1642"/>
                                          </p:stCondLst>
                                        </p:cTn>
                                        <p:tgtEl>
                                          <p:spTgt spid="2050"/>
                                        </p:tgtEl>
                                      </p:cBhvr>
                                      <p:to x="100000" y="90000"/>
                                    </p:animScale>
                                    <p:animScale>
                                      <p:cBhvr>
                                        <p:cTn id="26" dur="166" decel="50000">
                                          <p:stCondLst>
                                            <p:cond delay="1668"/>
                                          </p:stCondLst>
                                        </p:cTn>
                                        <p:tgtEl>
                                          <p:spTgt spid="2050"/>
                                        </p:tgtEl>
                                      </p:cBhvr>
                                      <p:to x="100000" y="100000"/>
                                    </p:animScale>
                                    <p:animScale>
                                      <p:cBhvr>
                                        <p:cTn id="27" dur="26">
                                          <p:stCondLst>
                                            <p:cond delay="1808"/>
                                          </p:stCondLst>
                                        </p:cTn>
                                        <p:tgtEl>
                                          <p:spTgt spid="2050"/>
                                        </p:tgtEl>
                                      </p:cBhvr>
                                      <p:to x="100000" y="95000"/>
                                    </p:animScale>
                                    <p:animScale>
                                      <p:cBhvr>
                                        <p:cTn id="28"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1800" y="260648"/>
            <a:ext cx="352372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fr-FR" sz="5400" b="1" cap="all" spc="0" dirty="0" smtClean="0">
                <a:ln/>
                <a:solidFill>
                  <a:schemeClr val="accent1"/>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sommaire</a:t>
            </a:r>
            <a:endParaRPr lang="fr-FR" sz="5400" b="1" cap="all" spc="0" dirty="0">
              <a:ln/>
              <a:solidFill>
                <a:schemeClr val="accent1"/>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ZoneTexte 4"/>
          <p:cNvSpPr txBox="1"/>
          <p:nvPr/>
        </p:nvSpPr>
        <p:spPr>
          <a:xfrm>
            <a:off x="395536" y="1772816"/>
            <a:ext cx="8496944" cy="5016758"/>
          </a:xfrm>
          <a:prstGeom prst="rect">
            <a:avLst/>
          </a:prstGeom>
          <a:noFill/>
        </p:spPr>
        <p:txBody>
          <a:bodyPr wrap="square" rtlCol="0">
            <a:spAutoFit/>
          </a:bodyPr>
          <a:lstStyle/>
          <a:p>
            <a:r>
              <a:rPr lang="fr-FR" sz="3200" b="1" dirty="0" smtClean="0">
                <a:cs typeface="Aharoni" pitchFamily="2" charset="-79"/>
              </a:rPr>
              <a:t>Problématique</a:t>
            </a:r>
          </a:p>
          <a:p>
            <a:endParaRPr lang="fr-FR" sz="3200" b="1" dirty="0" smtClean="0">
              <a:cs typeface="Aharoni" pitchFamily="2" charset="-79"/>
            </a:endParaRPr>
          </a:p>
          <a:p>
            <a:r>
              <a:rPr lang="fr-FR" sz="3200" b="1" dirty="0" smtClean="0">
                <a:cs typeface="Aharoni" pitchFamily="2" charset="-79"/>
              </a:rPr>
              <a:t>Principe de fonctionnement</a:t>
            </a:r>
          </a:p>
          <a:p>
            <a:r>
              <a:rPr lang="fr-FR" sz="3200" b="1" dirty="0">
                <a:cs typeface="Aharoni" pitchFamily="2" charset="-79"/>
              </a:rPr>
              <a:t>	</a:t>
            </a:r>
            <a:r>
              <a:rPr lang="fr-FR" sz="3200" b="1" dirty="0" smtClean="0">
                <a:cs typeface="Aharoni" pitchFamily="2" charset="-79"/>
              </a:rPr>
              <a:t>-Histoire de la batterie</a:t>
            </a:r>
          </a:p>
          <a:p>
            <a:r>
              <a:rPr lang="fr-FR" sz="3200" b="1" dirty="0">
                <a:cs typeface="Aharoni" pitchFamily="2" charset="-79"/>
              </a:rPr>
              <a:t>	</a:t>
            </a:r>
            <a:r>
              <a:rPr lang="fr-FR" sz="3200" b="1" dirty="0" smtClean="0">
                <a:cs typeface="Aharoni" pitchFamily="2" charset="-79"/>
              </a:rPr>
              <a:t>-Qu’est ce qu’une batterie</a:t>
            </a:r>
          </a:p>
          <a:p>
            <a:r>
              <a:rPr lang="fr-FR" sz="3200" b="1" dirty="0">
                <a:cs typeface="Aharoni" pitchFamily="2" charset="-79"/>
              </a:rPr>
              <a:t>	</a:t>
            </a:r>
            <a:r>
              <a:rPr lang="fr-FR" sz="3200" b="1" dirty="0" smtClean="0">
                <a:cs typeface="Aharoni" pitchFamily="2" charset="-79"/>
              </a:rPr>
              <a:t>-Principe de fonctionnement</a:t>
            </a:r>
          </a:p>
          <a:p>
            <a:endParaRPr lang="fr-FR" sz="3200" b="1" dirty="0">
              <a:cs typeface="Aharoni" pitchFamily="2" charset="-79"/>
            </a:endParaRPr>
          </a:p>
          <a:p>
            <a:r>
              <a:rPr lang="fr-FR" sz="3200" b="1" dirty="0" smtClean="0">
                <a:cs typeface="Aharoni" pitchFamily="2" charset="-79"/>
              </a:rPr>
              <a:t>Exemple et cas d’utilisation</a:t>
            </a:r>
          </a:p>
          <a:p>
            <a:endParaRPr lang="fr-FR" sz="3200" b="1" dirty="0">
              <a:cs typeface="Aharoni" pitchFamily="2" charset="-79"/>
            </a:endParaRPr>
          </a:p>
          <a:p>
            <a:r>
              <a:rPr lang="fr-FR" sz="3200" b="1" dirty="0" smtClean="0">
                <a:cs typeface="Aharoni" pitchFamily="2" charset="-79"/>
              </a:rPr>
              <a:t>Conclusions et perspective d'avenir</a:t>
            </a:r>
            <a:endParaRPr lang="fr-FR" sz="3200" b="1" dirty="0">
              <a:cs typeface="Aharoni" pitchFamily="2" charset="-79"/>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395536" y="2492896"/>
            <a:ext cx="6962546"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1" i="0" u="none" strike="noStrike" cap="none" normalizeH="0" baseline="0" dirty="0" smtClean="0">
                <a:ln>
                  <a:noFill/>
                </a:ln>
                <a:solidFill>
                  <a:schemeClr val="tx1"/>
                </a:solidFill>
                <a:effectLst/>
                <a:ea typeface="Times New Roman" pitchFamily="18" charset="0"/>
                <a:cs typeface="Aharoni" pitchFamily="2" charset="-79"/>
              </a:rPr>
              <a:t>Comment le stockage de l’</a:t>
            </a:r>
            <a:r>
              <a:rPr lang="fr-FR" sz="3200" b="1" dirty="0">
                <a:ea typeface="Times New Roman" pitchFamily="18" charset="0"/>
                <a:cs typeface="Aharoni" pitchFamily="2" charset="-79"/>
              </a:rPr>
              <a:t>é</a:t>
            </a:r>
            <a:r>
              <a:rPr kumimoji="0" lang="fr-FR" sz="3200" b="1" i="0" u="none" strike="noStrike" cap="none" normalizeH="0" baseline="0" dirty="0" smtClean="0">
                <a:ln>
                  <a:noFill/>
                </a:ln>
                <a:solidFill>
                  <a:schemeClr val="tx1"/>
                </a:solidFill>
                <a:effectLst/>
                <a:ea typeface="Times New Roman" pitchFamily="18" charset="0"/>
                <a:cs typeface="Aharoni" pitchFamily="2" charset="-79"/>
              </a:rPr>
              <a:t>lectricité</a:t>
            </a:r>
            <a:r>
              <a:rPr kumimoji="0" lang="fr-FR" sz="3200" b="1" i="0" u="none" strike="noStrike" cap="none" normalizeH="0" dirty="0" smtClean="0">
                <a:ln>
                  <a:noFill/>
                </a:ln>
                <a:solidFill>
                  <a:schemeClr val="tx1"/>
                </a:solidFill>
                <a:effectLst/>
                <a:ea typeface="Times New Roman" pitchFamily="18" charset="0"/>
                <a:cs typeface="Aharoni" pitchFamily="2" charset="-79"/>
              </a:rPr>
              <a:t> est réutilisé dans les appareils </a:t>
            </a:r>
            <a:r>
              <a:rPr lang="fr-FR" sz="3200" b="1" dirty="0" smtClean="0">
                <a:ea typeface="Times New Roman" pitchFamily="18" charset="0"/>
                <a:cs typeface="Aharoni" pitchFamily="2" charset="-79"/>
              </a:rPr>
              <a:t>é</a:t>
            </a:r>
            <a:r>
              <a:rPr kumimoji="0" lang="fr-FR" sz="3200" b="1" i="0" u="none" strike="noStrike" cap="none" normalizeH="0" dirty="0" smtClean="0">
                <a:ln>
                  <a:noFill/>
                </a:ln>
                <a:solidFill>
                  <a:schemeClr val="tx1"/>
                </a:solidFill>
                <a:effectLst/>
                <a:ea typeface="Times New Roman" pitchFamily="18" charset="0"/>
                <a:cs typeface="Aharoni" pitchFamily="2" charset="-79"/>
              </a:rPr>
              <a:t>lectroniques. Les</a:t>
            </a:r>
            <a:r>
              <a:rPr kumimoji="0" lang="fr-FR" sz="3200" b="1" i="0" u="none" strike="noStrike" cap="none" normalizeH="0" baseline="0" dirty="0" smtClean="0">
                <a:ln>
                  <a:noFill/>
                </a:ln>
                <a:solidFill>
                  <a:schemeClr val="tx1"/>
                </a:solidFill>
                <a:effectLst/>
                <a:ea typeface="Times New Roman" pitchFamily="18" charset="0"/>
                <a:cs typeface="Aharoni" pitchFamily="2" charset="-79"/>
              </a:rPr>
              <a:t> batteries ne restituent pas 100% de l’énergie qu’elles consomment</a:t>
            </a:r>
            <a:r>
              <a:rPr lang="fr-FR" sz="3200" b="1" dirty="0" smtClean="0">
                <a:ea typeface="Times New Roman" pitchFamily="18" charset="0"/>
                <a:cs typeface="Aharoni" pitchFamily="2" charset="-79"/>
              </a:rPr>
              <a:t>. Pourquoi</a:t>
            </a:r>
            <a:r>
              <a:rPr kumimoji="0" lang="fr-FR" sz="3200" b="1" i="0" u="none" strike="noStrike" cap="none" normalizeH="0" baseline="0" dirty="0" smtClean="0">
                <a:ln>
                  <a:noFill/>
                </a:ln>
                <a:solidFill>
                  <a:schemeClr val="tx1"/>
                </a:solidFill>
                <a:effectLst/>
                <a:ea typeface="Times New Roman" pitchFamily="18" charset="0"/>
                <a:cs typeface="Aharoni" pitchFamily="2" charset="-79"/>
              </a:rPr>
              <a:t>? Pourrait ont vraiment avoir un rendement</a:t>
            </a:r>
            <a:r>
              <a:rPr lang="fr-FR" sz="3200" b="1" dirty="0" smtClean="0">
                <a:ea typeface="Times New Roman" pitchFamily="18" charset="0"/>
                <a:cs typeface="Aharoni" pitchFamily="2" charset="-79"/>
              </a:rPr>
              <a:t> de 100% ?</a:t>
            </a:r>
            <a:endParaRPr kumimoji="0" lang="fr-FR" sz="3200" b="1" i="0" u="none" strike="noStrike" cap="none" normalizeH="0" baseline="0" dirty="0" smtClean="0">
              <a:ln>
                <a:noFill/>
              </a:ln>
              <a:solidFill>
                <a:schemeClr val="tx1"/>
              </a:solidFill>
              <a:effectLst/>
              <a:cs typeface="Aharoni" pitchFamily="2" charset="-79"/>
            </a:endParaRPr>
          </a:p>
        </p:txBody>
      </p:sp>
      <p:sp>
        <p:nvSpPr>
          <p:cNvPr id="3" name="Rectangle 2"/>
          <p:cNvSpPr/>
          <p:nvPr/>
        </p:nvSpPr>
        <p:spPr>
          <a:xfrm>
            <a:off x="1907704" y="692696"/>
            <a:ext cx="5187703"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fr-FR" sz="5400" b="1" cap="all" spc="0" dirty="0" smtClean="0">
                <a:ln/>
                <a:solidFill>
                  <a:schemeClr val="accent1"/>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problématique</a:t>
            </a:r>
            <a:endParaRPr lang="fr-FR" sz="5400" b="1" cap="all" spc="0" dirty="0">
              <a:ln/>
              <a:solidFill>
                <a:schemeClr val="accent1"/>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420888"/>
            <a:ext cx="8846541" cy="175432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fr-FR" sz="5400" b="1" cap="all" spc="0" dirty="0" smtClean="0">
                <a:ln/>
                <a:solidFill>
                  <a:schemeClr val="accent1"/>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Principe de fonctionnement</a:t>
            </a:r>
            <a:endParaRPr lang="fr-FR" sz="5400" b="1" cap="all" spc="0" dirty="0">
              <a:ln/>
              <a:solidFill>
                <a:schemeClr val="accent1"/>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9632" y="404664"/>
            <a:ext cx="655621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sz="5400" b="1" cap="none" spc="50" dirty="0" smtClean="0">
                <a:ln w="11430"/>
                <a:gradFill>
                  <a:gsLst>
                    <a:gs pos="25000">
                      <a:schemeClr val="accent2">
                        <a:satMod val="155000"/>
                      </a:schemeClr>
                    </a:gs>
                    <a:gs pos="100000">
                      <a:schemeClr val="accent2">
                        <a:shade val="45000"/>
                        <a:satMod val="165000"/>
                      </a:schemeClr>
                    </a:gs>
                  </a:gsLst>
                  <a:lin ang="5400000"/>
                </a:gradFill>
                <a:effectLst>
                  <a:glow rad="139700">
                    <a:schemeClr val="accent5">
                      <a:satMod val="175000"/>
                      <a:alpha val="40000"/>
                    </a:schemeClr>
                  </a:glow>
                  <a:outerShdw blurRad="76200" dist="50800" dir="5400000" algn="tl" rotWithShape="0">
                    <a:srgbClr val="000000">
                      <a:alpha val="65000"/>
                    </a:srgbClr>
                  </a:outerShdw>
                </a:effectLst>
              </a:rPr>
              <a:t>Histoire de la batterie</a:t>
            </a:r>
            <a:endParaRPr lang="fr-FR" sz="5400" b="1" cap="none" spc="50" dirty="0">
              <a:ln w="11430"/>
              <a:gradFill>
                <a:gsLst>
                  <a:gs pos="25000">
                    <a:schemeClr val="accent2">
                      <a:satMod val="155000"/>
                    </a:schemeClr>
                  </a:gs>
                  <a:gs pos="100000">
                    <a:schemeClr val="accent2">
                      <a:shade val="45000"/>
                      <a:satMod val="165000"/>
                    </a:schemeClr>
                  </a:gs>
                </a:gsLst>
                <a:lin ang="5400000"/>
              </a:gradFill>
              <a:effectLst>
                <a:glow rad="139700">
                  <a:schemeClr val="accent5">
                    <a:satMod val="175000"/>
                    <a:alpha val="40000"/>
                  </a:schemeClr>
                </a:glow>
                <a:outerShdw blurRad="76200" dist="50800" dir="5400000" algn="tl" rotWithShape="0">
                  <a:srgbClr val="000000">
                    <a:alpha val="65000"/>
                  </a:srgbClr>
                </a:outerShdw>
              </a:effectLst>
            </a:endParaRPr>
          </a:p>
        </p:txBody>
      </p:sp>
      <p:sp>
        <p:nvSpPr>
          <p:cNvPr id="18433" name="Rectangle 1"/>
          <p:cNvSpPr>
            <a:spLocks noChangeArrowheads="1"/>
          </p:cNvSpPr>
          <p:nvPr/>
        </p:nvSpPr>
        <p:spPr bwMode="auto">
          <a:xfrm>
            <a:off x="142844" y="1500174"/>
            <a:ext cx="432048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dirty="0" smtClean="0">
                <a:ln>
                  <a:noFill/>
                </a:ln>
                <a:solidFill>
                  <a:schemeClr val="tx1"/>
                </a:solidFill>
                <a:effectLst/>
                <a:latin typeface="+mj-lt"/>
                <a:ea typeface="Times New Roman" pitchFamily="18" charset="0"/>
                <a:cs typeface="Aharoni" pitchFamily="2" charset="-79"/>
              </a:rPr>
              <a:t>En 1800, Volta découvrit que lorsqu'on utilisait certains fluides conducteurs pour provoquer une réaction chimique entre des métaux, il était possible d'obtenir un flux continu de force électrique. Il inventa la batterie en remarquant que la tension augmentait lorsque les piles voltaïques étaient empil</a:t>
            </a:r>
            <a:r>
              <a:rPr lang="fr-FR" sz="2800" b="1" dirty="0">
                <a:latin typeface="+mj-lt"/>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latin typeface="+mj-lt"/>
                <a:ea typeface="Times New Roman" pitchFamily="18" charset="0"/>
                <a:cs typeface="Aharoni" pitchFamily="2" charset="-79"/>
              </a:rPr>
              <a:t>es.</a:t>
            </a:r>
            <a:endParaRPr kumimoji="0" lang="fr-FR" sz="2800" b="1" i="0" u="none" strike="noStrike" cap="none" normalizeH="0" baseline="0" dirty="0" smtClean="0">
              <a:ln>
                <a:noFill/>
              </a:ln>
              <a:solidFill>
                <a:schemeClr val="tx1"/>
              </a:solidFill>
              <a:effectLst/>
              <a:latin typeface="+mj-lt"/>
              <a:cs typeface="Aharoni" pitchFamily="2" charset="-79"/>
            </a:endParaRPr>
          </a:p>
        </p:txBody>
      </p:sp>
      <p:pic>
        <p:nvPicPr>
          <p:cNvPr id="18434" name="Picture 2"/>
          <p:cNvPicPr>
            <a:picLocks noChangeAspect="1" noChangeArrowheads="1"/>
          </p:cNvPicPr>
          <p:nvPr/>
        </p:nvPicPr>
        <p:blipFill>
          <a:blip r:embed="rId2" cstate="print"/>
          <a:srcRect/>
          <a:stretch>
            <a:fillRect/>
          </a:stretch>
        </p:blipFill>
        <p:spPr bwMode="auto">
          <a:xfrm>
            <a:off x="4572000" y="1700808"/>
            <a:ext cx="4291824"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4810" y="302359"/>
            <a:ext cx="4641158" cy="6555641"/>
          </a:xfrm>
          <a:prstGeom prst="rect">
            <a:avLst/>
          </a:prstGeom>
        </p:spPr>
        <p:txBody>
          <a:bodyPr wrap="square">
            <a:spAutoFit/>
          </a:bodyPr>
          <a:lstStyle/>
          <a:p>
            <a:pPr lvl="0" eaLnBrk="0" fontAlgn="base" hangingPunct="0">
              <a:spcBef>
                <a:spcPct val="0"/>
              </a:spcBef>
              <a:spcAft>
                <a:spcPct val="0"/>
              </a:spcAft>
            </a:pPr>
            <a:r>
              <a:rPr kumimoji="0" lang="fr-FR" sz="2800" b="1" i="0" u="none" strike="noStrike" cap="none" normalizeH="0" baseline="0" dirty="0" smtClean="0">
                <a:ln>
                  <a:noFill/>
                </a:ln>
                <a:solidFill>
                  <a:schemeClr val="tx1"/>
                </a:solidFill>
                <a:effectLst/>
                <a:ea typeface="Times New Roman" pitchFamily="18" charset="0"/>
                <a:cs typeface="Aharoni" pitchFamily="2" charset="-79"/>
              </a:rPr>
              <a:t>En 1802, le docteur William Cruikshank con</a:t>
            </a:r>
            <a:r>
              <a:rPr lang="fr-FR" sz="2800" b="1" dirty="0">
                <a:ea typeface="Times New Roman" pitchFamily="18" charset="0"/>
                <a:cs typeface="Aharoni" pitchFamily="2" charset="-79"/>
              </a:rPr>
              <a:t>ç</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ut la premi</a:t>
            </a:r>
            <a:r>
              <a:rPr lang="fr-FR" sz="2800" b="1" dirty="0">
                <a:ea typeface="Times New Roman" pitchFamily="18" charset="0"/>
                <a:cs typeface="Aharoni" pitchFamily="2" charset="-79"/>
              </a:rPr>
              <a:t>è</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re batterie </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lectrique capable d'être produite en s</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rie. Cruikshank arrangea des feuilles carr</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es de cuivre soud</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es </a:t>
            </a:r>
            <a:r>
              <a:rPr lang="fr-FR" sz="2800" b="1" dirty="0">
                <a:ea typeface="Times New Roman" pitchFamily="18" charset="0"/>
                <a:cs typeface="Aharoni" pitchFamily="2" charset="-79"/>
              </a:rPr>
              <a:t>à</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 leurs extr</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mit</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s et intercal</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es avec des feuilles de zinc de même taille. Ces feuilles </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taient plac</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es dans une longue boite en bois rectangulaire qui </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taient ensuite referm</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es </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tanchement </a:t>
            </a:r>
            <a:r>
              <a:rPr lang="fr-FR" sz="2800" b="1" dirty="0">
                <a:ea typeface="Times New Roman" pitchFamily="18" charset="0"/>
                <a:cs typeface="Aharoni" pitchFamily="2" charset="-79"/>
              </a:rPr>
              <a:t>à</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 l'aide du ciment</a:t>
            </a:r>
            <a:r>
              <a:rPr kumimoji="0" lang="fr-FR" sz="2800" b="1" i="0" u="none" strike="noStrike" cap="none" normalizeH="0" baseline="0" dirty="0" smtClean="0">
                <a:ln>
                  <a:noFill/>
                </a:ln>
                <a:solidFill>
                  <a:schemeClr val="tx1"/>
                </a:solidFill>
                <a:effectLst/>
                <a:ea typeface="Times New Roman" pitchFamily="18" charset="0"/>
                <a:cs typeface="Times New Roman" pitchFamily="18" charset="0"/>
              </a:rPr>
              <a:t>.</a:t>
            </a:r>
            <a:endParaRPr kumimoji="0" lang="fr-FR" sz="2800" b="0" i="0" u="none" strike="noStrike" cap="none" normalizeH="0" baseline="0" dirty="0" smtClean="0">
              <a:ln>
                <a:noFill/>
              </a:ln>
              <a:solidFill>
                <a:schemeClr val="tx1"/>
              </a:solidFill>
              <a:effectLst/>
            </a:endParaRPr>
          </a:p>
        </p:txBody>
      </p:sp>
      <p:pic>
        <p:nvPicPr>
          <p:cNvPr id="20482" name="Picture 2"/>
          <p:cNvPicPr>
            <a:picLocks noChangeAspect="1" noChangeArrowheads="1"/>
          </p:cNvPicPr>
          <p:nvPr/>
        </p:nvPicPr>
        <p:blipFill>
          <a:blip r:embed="rId2" cstate="print"/>
          <a:srcRect/>
          <a:stretch>
            <a:fillRect/>
          </a:stretch>
        </p:blipFill>
        <p:spPr bwMode="auto">
          <a:xfrm>
            <a:off x="251520" y="836712"/>
            <a:ext cx="3534272" cy="52084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016" y="260648"/>
            <a:ext cx="4355976" cy="6555641"/>
          </a:xfrm>
          <a:prstGeom prst="rect">
            <a:avLst/>
          </a:prstGeom>
        </p:spPr>
        <p:txBody>
          <a:bodyPr wrap="square">
            <a:spAutoFit/>
          </a:bodyPr>
          <a:lstStyle/>
          <a:p>
            <a:pPr lvl="0" eaLnBrk="0" fontAlgn="base" hangingPunct="0">
              <a:spcBef>
                <a:spcPct val="0"/>
              </a:spcBef>
              <a:spcAft>
                <a:spcPct val="0"/>
              </a:spcAft>
            </a:pPr>
            <a:r>
              <a:rPr kumimoji="0" lang="fr-FR" sz="2800" b="1" i="0" u="none" strike="noStrike" cap="none" normalizeH="0" baseline="0" dirty="0" smtClean="0">
                <a:ln>
                  <a:noFill/>
                </a:ln>
                <a:solidFill>
                  <a:schemeClr val="tx1"/>
                </a:solidFill>
                <a:effectLst/>
                <a:ea typeface="Times New Roman" pitchFamily="18" charset="0"/>
                <a:cs typeface="Aharoni" pitchFamily="2" charset="-79"/>
              </a:rPr>
              <a:t>Jusqu'</a:t>
            </a:r>
            <a:r>
              <a:rPr lang="fr-FR" sz="2800" b="1" dirty="0">
                <a:ea typeface="Times New Roman" pitchFamily="18" charset="0"/>
                <a:cs typeface="Aharoni" pitchFamily="2" charset="-79"/>
              </a:rPr>
              <a:t>à</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 une certaine </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poque, toutes les batteries comportaient des</a:t>
            </a:r>
            <a:r>
              <a:rPr kumimoji="0" lang="fr-FR" sz="2800" b="1" i="0" u="none" strike="noStrike" cap="none" normalizeH="0" dirty="0" smtClean="0">
                <a:ln>
                  <a:noFill/>
                </a:ln>
                <a:solidFill>
                  <a:schemeClr val="tx1"/>
                </a:solidFill>
                <a:effectLst/>
                <a:ea typeface="Times New Roman" pitchFamily="18" charset="0"/>
                <a:cs typeface="Aharoni" pitchFamily="2" charset="-79"/>
              </a:rPr>
              <a:t> </a:t>
            </a:r>
            <a:r>
              <a:rPr lang="fr-FR" sz="2800" b="1" dirty="0" smtClean="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l</a:t>
            </a:r>
            <a:r>
              <a:rPr lang="fr-FR" sz="2800" b="1" dirty="0" smtClean="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ments/accumulateurs primaires, ce qui veut dire qu'elles n'</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taient pas rechargeables.</a:t>
            </a:r>
            <a:endParaRPr kumimoji="0" lang="fr-FR" sz="2800" b="0" i="0" u="none" strike="noStrike" cap="none" normalizeH="0" baseline="0" dirty="0" smtClean="0">
              <a:ln>
                <a:noFill/>
              </a:ln>
              <a:solidFill>
                <a:schemeClr val="tx1"/>
              </a:solidFill>
              <a:effectLst/>
              <a:cs typeface="Aharoni" pitchFamily="2" charset="-79"/>
            </a:endParaRPr>
          </a:p>
          <a:p>
            <a:pPr lvl="0" eaLnBrk="0" fontAlgn="base" hangingPunct="0">
              <a:spcBef>
                <a:spcPct val="0"/>
              </a:spcBef>
              <a:spcAft>
                <a:spcPct val="0"/>
              </a:spcAft>
            </a:pPr>
            <a:r>
              <a:rPr kumimoji="0" lang="fr-FR" sz="2800" b="1" i="0" u="none" strike="noStrike" cap="none" normalizeH="0" baseline="0" dirty="0" smtClean="0">
                <a:ln>
                  <a:noFill/>
                </a:ln>
                <a:solidFill>
                  <a:schemeClr val="tx1"/>
                </a:solidFill>
                <a:effectLst/>
                <a:ea typeface="Times New Roman" pitchFamily="18" charset="0"/>
                <a:cs typeface="Aharoni" pitchFamily="2" charset="-79"/>
              </a:rPr>
              <a:t>En 1859, le physicien Fran</a:t>
            </a:r>
            <a:r>
              <a:rPr lang="fr-FR" sz="2800" b="1" dirty="0">
                <a:ea typeface="Times New Roman" pitchFamily="18" charset="0"/>
                <a:cs typeface="Aharoni" pitchFamily="2" charset="-79"/>
              </a:rPr>
              <a:t>ç</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ais Gaston Plant</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 invente la premi</a:t>
            </a:r>
            <a:r>
              <a:rPr lang="fr-FR" sz="2800" b="1" dirty="0">
                <a:ea typeface="Times New Roman" pitchFamily="18" charset="0"/>
                <a:cs typeface="Aharoni" pitchFamily="2" charset="-79"/>
              </a:rPr>
              <a:t>è</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re batterie rechargeable. La batterie secondaire est bas</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e sur un couple chimique acide plomb, qui est toujours utilis</a:t>
            </a:r>
            <a:r>
              <a:rPr lang="fr-FR" sz="2800" b="1" dirty="0">
                <a:ea typeface="Times New Roman" pitchFamily="18" charset="0"/>
                <a:cs typeface="Aharoni" pitchFamily="2" charset="-79"/>
              </a:rPr>
              <a:t>é</a:t>
            </a:r>
            <a:r>
              <a:rPr kumimoji="0" lang="fr-FR" sz="2800" b="1" i="0" u="none" strike="noStrike" cap="none" normalizeH="0" baseline="0" dirty="0" smtClean="0">
                <a:ln>
                  <a:noFill/>
                </a:ln>
                <a:solidFill>
                  <a:schemeClr val="tx1"/>
                </a:solidFill>
                <a:effectLst/>
                <a:ea typeface="Times New Roman" pitchFamily="18" charset="0"/>
                <a:cs typeface="Aharoni" pitchFamily="2" charset="-79"/>
              </a:rPr>
              <a:t> de nos jours.</a:t>
            </a:r>
            <a:endParaRPr kumimoji="0" lang="fr-FR" sz="2800" b="0" i="0" u="none" strike="noStrike" cap="none" normalizeH="0" baseline="0" dirty="0" smtClean="0">
              <a:ln>
                <a:noFill/>
              </a:ln>
              <a:solidFill>
                <a:schemeClr val="tx1"/>
              </a:solidFill>
              <a:effectLst/>
              <a:cs typeface="Aharoni" pitchFamily="2" charset="-79"/>
            </a:endParaRPr>
          </a:p>
        </p:txBody>
      </p:sp>
      <p:pic>
        <p:nvPicPr>
          <p:cNvPr id="21506" name="Picture 2"/>
          <p:cNvPicPr>
            <a:picLocks noChangeAspect="1" noChangeArrowheads="1"/>
          </p:cNvPicPr>
          <p:nvPr/>
        </p:nvPicPr>
        <p:blipFill>
          <a:blip r:embed="rId2" cstate="print"/>
          <a:srcRect/>
          <a:stretch>
            <a:fillRect/>
          </a:stretch>
        </p:blipFill>
        <p:spPr bwMode="auto">
          <a:xfrm>
            <a:off x="4499992" y="548680"/>
            <a:ext cx="4366925" cy="56166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5715008" y="3429000"/>
            <a:ext cx="3361556" cy="3361556"/>
          </a:xfrm>
          <a:prstGeom prst="rect">
            <a:avLst/>
          </a:prstGeom>
          <a:noFill/>
          <a:ln w="9525">
            <a:noFill/>
            <a:miter lim="800000"/>
            <a:headEnd/>
            <a:tailEnd/>
          </a:ln>
        </p:spPr>
      </p:pic>
      <p:pic>
        <p:nvPicPr>
          <p:cNvPr id="22532" name="Picture 4"/>
          <p:cNvPicPr>
            <a:picLocks noChangeAspect="1" noChangeArrowheads="1"/>
          </p:cNvPicPr>
          <p:nvPr/>
        </p:nvPicPr>
        <p:blipFill>
          <a:blip r:embed="rId3" cstate="print"/>
          <a:srcRect/>
          <a:stretch>
            <a:fillRect/>
          </a:stretch>
        </p:blipFill>
        <p:spPr bwMode="auto">
          <a:xfrm>
            <a:off x="2123728" y="3789040"/>
            <a:ext cx="2774082" cy="2774082"/>
          </a:xfrm>
          <a:prstGeom prst="rect">
            <a:avLst/>
          </a:prstGeom>
          <a:noFill/>
          <a:ln w="9525">
            <a:noFill/>
            <a:miter lim="800000"/>
            <a:headEnd/>
            <a:tailEnd/>
          </a:ln>
        </p:spPr>
      </p:pic>
      <p:sp>
        <p:nvSpPr>
          <p:cNvPr id="2" name="Rectangle 1"/>
          <p:cNvSpPr/>
          <p:nvPr/>
        </p:nvSpPr>
        <p:spPr>
          <a:xfrm>
            <a:off x="611560" y="260648"/>
            <a:ext cx="785619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sz="5400" b="1" cap="none" spc="50" dirty="0" smtClean="0">
                <a:ln w="11430"/>
                <a:gradFill>
                  <a:gsLst>
                    <a:gs pos="25000">
                      <a:schemeClr val="accent2">
                        <a:satMod val="155000"/>
                      </a:schemeClr>
                    </a:gs>
                    <a:gs pos="100000">
                      <a:schemeClr val="accent2">
                        <a:shade val="45000"/>
                        <a:satMod val="165000"/>
                      </a:schemeClr>
                    </a:gs>
                  </a:gsLst>
                  <a:lin ang="5400000"/>
                </a:gradFill>
                <a:effectLst>
                  <a:glow rad="139700">
                    <a:schemeClr val="accent5">
                      <a:satMod val="175000"/>
                      <a:alpha val="40000"/>
                    </a:schemeClr>
                  </a:glow>
                  <a:outerShdw blurRad="76200" dist="50800" dir="5400000" algn="tl" rotWithShape="0">
                    <a:srgbClr val="000000">
                      <a:alpha val="65000"/>
                    </a:srgbClr>
                  </a:outerShdw>
                </a:effectLst>
              </a:rPr>
              <a:t>Qu’est ce qu’une batterie</a:t>
            </a:r>
            <a:endParaRPr lang="fr-FR" sz="5400" b="1" cap="none" spc="50" dirty="0">
              <a:ln w="11430"/>
              <a:gradFill>
                <a:gsLst>
                  <a:gs pos="25000">
                    <a:schemeClr val="accent2">
                      <a:satMod val="155000"/>
                    </a:schemeClr>
                  </a:gs>
                  <a:gs pos="100000">
                    <a:schemeClr val="accent2">
                      <a:shade val="45000"/>
                      <a:satMod val="165000"/>
                    </a:schemeClr>
                  </a:gs>
                </a:gsLst>
                <a:lin ang="5400000"/>
              </a:gradFill>
              <a:effectLst>
                <a:glow rad="139700">
                  <a:schemeClr val="accent5">
                    <a:satMod val="175000"/>
                    <a:alpha val="40000"/>
                  </a:schemeClr>
                </a:glow>
                <a:outerShdw blurRad="76200" dist="50800" dir="5400000" algn="tl" rotWithShape="0">
                  <a:srgbClr val="000000">
                    <a:alpha val="65000"/>
                  </a:srgbClr>
                </a:outerShdw>
              </a:effectLst>
            </a:endParaRPr>
          </a:p>
        </p:txBody>
      </p:sp>
      <p:sp>
        <p:nvSpPr>
          <p:cNvPr id="22529" name="Rectangle 1"/>
          <p:cNvSpPr>
            <a:spLocks noChangeArrowheads="1"/>
          </p:cNvSpPr>
          <p:nvPr/>
        </p:nvSpPr>
        <p:spPr bwMode="auto">
          <a:xfrm>
            <a:off x="179512" y="1412776"/>
            <a:ext cx="6192688"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800" b="1" i="0" strike="noStrike" cap="none" normalizeH="0" baseline="0" dirty="0" smtClean="0">
                <a:ln>
                  <a:noFill/>
                </a:ln>
                <a:solidFill>
                  <a:schemeClr val="tx1"/>
                </a:solidFill>
                <a:effectLst/>
                <a:ea typeface="Times New Roman" pitchFamily="18" charset="0"/>
                <a:cs typeface="Aharoni" pitchFamily="2" charset="-79"/>
              </a:rPr>
              <a:t>Une batterie d'accumulateurs ou plus communément une batterie, est un ensemble d'accumulateurs électriques reliés entre eux de façon à créer un générateur électrique de tension et de capacité désirée.</a:t>
            </a:r>
            <a:endParaRPr kumimoji="0" lang="fr-FR" sz="2800" b="1" i="0" strike="noStrike" cap="none" normalizeH="0" baseline="0" dirty="0" smtClean="0">
              <a:ln>
                <a:noFill/>
              </a:ln>
              <a:solidFill>
                <a:schemeClr val="tx1"/>
              </a:solidFill>
              <a:effectLst/>
              <a:cs typeface="Aharoni" pitchFamily="2" charset="-79"/>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660</Words>
  <Application>Microsoft Office PowerPoint</Application>
  <PresentationFormat>Affichage à l'écran (4:3)</PresentationFormat>
  <Paragraphs>45</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vector>
  </TitlesOfParts>
  <Company>LAFAYETTE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admin</dc:creator>
  <cp:lastModifiedBy>Lafayette</cp:lastModifiedBy>
  <cp:revision>20</cp:revision>
  <dcterms:created xsi:type="dcterms:W3CDTF">2013-01-09T08:32:54Z</dcterms:created>
  <dcterms:modified xsi:type="dcterms:W3CDTF">2013-01-14T10:27:26Z</dcterms:modified>
</cp:coreProperties>
</file>