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5" r:id="rId2"/>
    <p:sldId id="268" r:id="rId3"/>
    <p:sldId id="270" r:id="rId4"/>
    <p:sldId id="266" r:id="rId5"/>
    <p:sldId id="267" r:id="rId6"/>
    <p:sldId id="271" r:id="rId7"/>
    <p:sldId id="273" r:id="rId8"/>
    <p:sldId id="283" r:id="rId9"/>
    <p:sldId id="274" r:id="rId10"/>
    <p:sldId id="275" r:id="rId11"/>
    <p:sldId id="288" r:id="rId12"/>
    <p:sldId id="284" r:id="rId13"/>
    <p:sldId id="285" r:id="rId14"/>
    <p:sldId id="286" r:id="rId15"/>
    <p:sldId id="287" r:id="rId16"/>
    <p:sldId id="289" r:id="rId17"/>
    <p:sldId id="290" r:id="rId18"/>
    <p:sldId id="277" r:id="rId19"/>
    <p:sldId id="278" r:id="rId20"/>
    <p:sldId id="279" r:id="rId21"/>
    <p:sldId id="280" r:id="rId22"/>
    <p:sldId id="282" r:id="rId23"/>
    <p:sldId id="291" r:id="rId24"/>
    <p:sldId id="281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89"/>
    <a:srgbClr val="0033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March 18, 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March 18, 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F21D983-061F-4ECD-8577-AE5ACC3BA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945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March 18, 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March 18,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EF28C5-65C3-4FB8-AC33-56F0C24DC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141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18,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EF28C5-65C3-4FB8-AC33-56F0C24DC3D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B3DB16EF-9216-6B44-8029-253507DDB0CF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5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81000" y="1862137"/>
            <a:ext cx="6248400" cy="536575"/>
          </a:xfrm>
        </p:spPr>
        <p:txBody>
          <a:bodyPr wrap="none">
            <a:no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defRPr sz="3200" b="1" u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381000" y="2405993"/>
            <a:ext cx="6400800" cy="48960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5410200"/>
            <a:ext cx="4267200" cy="457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/>
            </a:lvl1pPr>
          </a:lstStyle>
          <a:p>
            <a:pPr>
              <a:defRPr/>
            </a:pPr>
            <a:r>
              <a:rPr lang="en-US"/>
              <a:t>© 2013 Jack Henry &amp; Associates, Inc.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8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3"/>
              </a:buBlip>
              <a:defRPr/>
            </a:lvl2pPr>
            <a:lvl3pPr marL="1143000" indent="-228600">
              <a:buFontTx/>
              <a:buBlip>
                <a:blip r:embed="rId4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2013 Jack Henry &amp; Associates, Inc.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5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 marL="742950" indent="-285750">
              <a:buFontTx/>
              <a:buBlip>
                <a:blip r:embed="rId3"/>
              </a:buBlip>
              <a:defRPr sz="2400"/>
            </a:lvl2pPr>
            <a:lvl3pPr marL="1143000" indent="-228600">
              <a:buFontTx/>
              <a:buBlip>
                <a:blip r:embed="rId4"/>
              </a:buBlip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 marL="742950" indent="-285750">
              <a:buFontTx/>
              <a:buBlip>
                <a:blip r:embed="rId3"/>
              </a:buBlip>
              <a:defRPr sz="2400"/>
            </a:lvl2pPr>
            <a:lvl3pPr marL="1143000" indent="-228600">
              <a:buFontTx/>
              <a:buBlip>
                <a:blip r:embed="rId4"/>
              </a:buBlip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2013 Jack Henry &amp; Associates, Inc.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1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000"/>
            </a:lvl1pPr>
            <a:lvl2pPr marL="742950" indent="-285750">
              <a:buFontTx/>
              <a:buBlip>
                <a:blip r:embed="rId3"/>
              </a:buBlip>
              <a:defRPr sz="2000"/>
            </a:lvl2pPr>
            <a:lvl3pPr marL="1200150" indent="-285750">
              <a:buFontTx/>
              <a:buBlip>
                <a:blip r:embed="rId4"/>
              </a:buBlip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000"/>
            </a:lvl1pPr>
            <a:lvl2pPr marL="742950" indent="-285750">
              <a:buFontTx/>
              <a:buBlip>
                <a:blip r:embed="rId3"/>
              </a:buBlip>
              <a:defRPr sz="2000"/>
            </a:lvl2pPr>
            <a:lvl3pPr marL="1143000" indent="-228600">
              <a:buFontTx/>
              <a:buBlip>
                <a:blip r:embed="rId4"/>
              </a:buBlip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2013 Jack Henry &amp; Associates, Inc.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8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18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2013 Jack Henry &amp; Associates, Inc.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6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2013 Jack Henry &amp; Associates, Inc.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2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© 2013 Jack Henry &amp; Associates,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5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81000" y="1862137"/>
            <a:ext cx="6248400" cy="536575"/>
          </a:xfrm>
        </p:spPr>
        <p:txBody>
          <a:bodyPr>
            <a:noAutofit/>
          </a:bodyPr>
          <a:lstStyle>
            <a:lvl1pPr algn="l">
              <a:defRPr sz="3200" b="1" u="none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/>
            </a:lvl1pPr>
          </a:lstStyle>
          <a:p>
            <a:pPr>
              <a:defRPr/>
            </a:pPr>
            <a:r>
              <a:rPr lang="en-US"/>
              <a:t>© 2013 Jack Henry &amp; Associates, Inc.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" y="0"/>
            <a:ext cx="913047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05002"/>
            <a:ext cx="6248400" cy="536575"/>
          </a:xfrm>
        </p:spPr>
        <p:txBody>
          <a:bodyPr>
            <a:normAutofit/>
          </a:bodyPr>
          <a:lstStyle>
            <a:lvl1pPr algn="l">
              <a:defRPr sz="2600" b="1" u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590802"/>
            <a:ext cx="6400800" cy="489607"/>
          </a:xfrm>
        </p:spPr>
        <p:txBody>
          <a:bodyPr>
            <a:normAutofit/>
          </a:bodyPr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28600" y="6411913"/>
            <a:ext cx="1447800" cy="269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0648FF-1951-9745-A458-C63F0A96CB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6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4114800" cy="3492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rgbClr val="A6A6A6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2013 Jack Henry &amp; Associates, Inc.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0" name="TextBox 5"/>
          <p:cNvSpPr txBox="1">
            <a:spLocks noChangeArrowheads="1"/>
          </p:cNvSpPr>
          <p:nvPr userDrawn="1"/>
        </p:nvSpPr>
        <p:spPr bwMode="auto">
          <a:xfrm>
            <a:off x="7467600" y="6524625"/>
            <a:ext cx="1600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E0085297-1BDA-43C9-9752-2F24A7E03A7D}" type="slidenum">
              <a:rPr lang="en-US" sz="1000" smtClean="0">
                <a:solidFill>
                  <a:schemeClr val="bg2"/>
                </a:solidFill>
              </a:rPr>
              <a:pPr algn="r">
                <a:defRPr/>
              </a:pPr>
              <a:t>‹#›</a:t>
            </a:fld>
            <a:endParaRPr lang="en-US" sz="1000" smtClean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9" r:id="rId7"/>
    <p:sldLayoutId id="2147483690" r:id="rId8"/>
    <p:sldLayoutId id="2147483691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00518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18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18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18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18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5189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5189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5189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5189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003399"/>
        </a:buClr>
        <a:buFont typeface="Arial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7F7F7F"/>
        </a:buClr>
        <a:buFont typeface="Arial" charset="0"/>
        <a:buChar char="–"/>
        <a:defRPr sz="2000" kern="1200">
          <a:solidFill>
            <a:srgbClr val="99000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990000"/>
        </a:buClr>
        <a:buFont typeface="Arial" charset="0"/>
        <a:buChar char="•"/>
        <a:defRPr sz="2000"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7F7F7F"/>
        </a:buClr>
        <a:buFont typeface="Arial" charset="0"/>
        <a:buChar char="–"/>
        <a:defRPr sz="2000"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ctrTitle"/>
          </p:nvPr>
        </p:nvSpPr>
        <p:spPr>
          <a:xfrm>
            <a:off x="381000" y="1862138"/>
            <a:ext cx="6248400" cy="536575"/>
          </a:xfrm>
        </p:spPr>
        <p:txBody>
          <a:bodyPr/>
          <a:lstStyle/>
          <a:p>
            <a:pPr eaLnBrk="1" hangingPunct="1"/>
            <a:r>
              <a:rPr lang="en-US" dirty="0"/>
              <a:t>Not Your Grandparent’s PowerOn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123" name="Subtitle 3"/>
          <p:cNvSpPr>
            <a:spLocks noGrp="1"/>
          </p:cNvSpPr>
          <p:nvPr>
            <p:ph type="subTitle" idx="1"/>
          </p:nvPr>
        </p:nvSpPr>
        <p:spPr>
          <a:xfrm>
            <a:off x="381000" y="2406650"/>
            <a:ext cx="6400800" cy="4889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Episys Professional Services</a:t>
            </a:r>
          </a:p>
        </p:txBody>
      </p:sp>
      <p:sp>
        <p:nvSpPr>
          <p:cNvPr id="512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5410200"/>
            <a:ext cx="4648200" cy="457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Brad Hutchinson &amp; Jacob Clouse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Mapping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417638"/>
            <a:ext cx="28504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Story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406749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AS A</a:t>
            </a:r>
            <a:r>
              <a:rPr lang="en-US" sz="3600" dirty="0" smtClean="0"/>
              <a:t> Member Service Rep </a:t>
            </a:r>
            <a:r>
              <a:rPr lang="en-US" sz="3600" b="1" dirty="0" smtClean="0"/>
              <a:t>I WANT</a:t>
            </a:r>
            <a:r>
              <a:rPr lang="en-US" sz="3600" dirty="0" smtClean="0"/>
              <a:t> to provide members with the ability to identify where a transaction occurs </a:t>
            </a:r>
            <a:r>
              <a:rPr lang="en-US" sz="3600" b="1" dirty="0" smtClean="0"/>
              <a:t>SO THAT</a:t>
            </a:r>
            <a:r>
              <a:rPr lang="en-US" sz="3600" dirty="0" smtClean="0"/>
              <a:t> spouses who share checking accounts will no longer get in trouble.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573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pPr algn="ctr"/>
            <a:r>
              <a:rPr lang="en-US" sz="8000" dirty="0" smtClean="0"/>
              <a:t>The 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1310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Technologies Used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Node.js</a:t>
            </a:r>
          </a:p>
          <a:p>
            <a:pPr lvl="1"/>
            <a:r>
              <a:rPr lang="en-US" altLang="en-US" dirty="0" smtClean="0"/>
              <a:t>The web server</a:t>
            </a:r>
          </a:p>
          <a:p>
            <a:pPr lvl="2"/>
            <a:r>
              <a:rPr lang="en-US" altLang="en-US" dirty="0" smtClean="0"/>
              <a:t>Express</a:t>
            </a:r>
          </a:p>
          <a:p>
            <a:pPr lvl="2"/>
            <a:r>
              <a:rPr lang="en-US" altLang="en-US" dirty="0" smtClean="0"/>
              <a:t>SOAP</a:t>
            </a:r>
          </a:p>
          <a:p>
            <a:pPr eaLnBrk="1" hangingPunct="1"/>
            <a:r>
              <a:rPr lang="en-US" altLang="en-US" dirty="0" smtClean="0"/>
              <a:t>Angular JS</a:t>
            </a:r>
          </a:p>
          <a:p>
            <a:pPr lvl="1"/>
            <a:r>
              <a:rPr lang="en-US" altLang="en-US" dirty="0" smtClean="0"/>
              <a:t>The front end router and controllers</a:t>
            </a:r>
          </a:p>
          <a:p>
            <a:pPr eaLnBrk="1" hangingPunct="1"/>
            <a:r>
              <a:rPr lang="en-US" altLang="en-US" dirty="0" smtClean="0"/>
              <a:t>Skeleton CSS</a:t>
            </a:r>
          </a:p>
          <a:p>
            <a:pPr lvl="1"/>
            <a:r>
              <a:rPr lang="en-US" altLang="en-US" dirty="0" smtClean="0"/>
              <a:t>Minimal design framework</a:t>
            </a:r>
          </a:p>
        </p:txBody>
      </p:sp>
    </p:spTree>
    <p:extLst>
      <p:ext uri="{BB962C8B-B14F-4D97-AF65-F5344CB8AC3E}">
        <p14:creationId xmlns:p14="http://schemas.microsoft.com/office/powerpoint/2010/main" val="26393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SymXchange Piece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This is a request to get a list of shares on an account using the Soap UI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600200"/>
            <a:ext cx="44672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SymXchange Piece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r>
              <a:rPr lang="en-US" dirty="0" smtClean="0"/>
              <a:t>Node.js leverages a very similar syntax</a:t>
            </a:r>
          </a:p>
          <a:p>
            <a:r>
              <a:rPr lang="en-US" dirty="0" smtClean="0"/>
              <a:t>This is different from </a:t>
            </a:r>
            <a:r>
              <a:rPr lang="en-US" dirty="0" err="1" smtClean="0"/>
              <a:t>.net</a:t>
            </a:r>
            <a:r>
              <a:rPr lang="en-US" dirty="0" smtClean="0"/>
              <a:t> or Java consumption of a Soap web service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563688"/>
            <a:ext cx="40005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SymXchange Piece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Node.js SOAP module allows us to create our request envelope using a JavaScript object</a:t>
            </a:r>
          </a:p>
          <a:p>
            <a:r>
              <a:rPr lang="en-US" dirty="0" smtClean="0"/>
              <a:t>The JavaScript object is serialized into the XML envelope when the request is sent</a:t>
            </a:r>
          </a:p>
          <a:p>
            <a:r>
              <a:rPr lang="en-US" dirty="0" smtClean="0"/>
              <a:t>We receive a JavaScript object back as the response data </a:t>
            </a:r>
          </a:p>
          <a:p>
            <a:r>
              <a:rPr lang="en-US" dirty="0" smtClean="0"/>
              <a:t>This means we never deal with XML 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offers very simple filtering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With one input box and one statement in the ng-repeat, you offer full text filter to the entire data set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209800"/>
            <a:ext cx="4063139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3292907"/>
            <a:ext cx="786551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You Extend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display of all transactions on a map to spot out of band transactions</a:t>
            </a:r>
          </a:p>
          <a:p>
            <a:r>
              <a:rPr lang="en-US" dirty="0" smtClean="0"/>
              <a:t>Plot your credit union ATMs against where the most frequent ATM transactions are made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2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What is </a:t>
            </a:r>
            <a:r>
              <a:rPr lang="en-US" dirty="0" err="1" smtClean="0">
                <a:latin typeface="Arial" charset="0"/>
                <a:cs typeface="Arial" charset="0"/>
              </a:rPr>
              <a:t>SymApp</a:t>
            </a:r>
            <a:r>
              <a:rPr lang="en-US" dirty="0" smtClean="0">
                <a:latin typeface="Arial" charset="0"/>
                <a:cs typeface="Arial" charset="0"/>
              </a:rPr>
              <a:t>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configurable online/mobile solution that allows applicants to:</a:t>
            </a:r>
          </a:p>
          <a:p>
            <a:pPr lvl="1"/>
            <a:r>
              <a:rPr lang="en-US" dirty="0" smtClean="0"/>
              <a:t>Establish Membership</a:t>
            </a:r>
          </a:p>
          <a:p>
            <a:pPr lvl="1"/>
            <a:r>
              <a:rPr lang="en-US" dirty="0" smtClean="0"/>
              <a:t>Open Accounts</a:t>
            </a:r>
          </a:p>
          <a:p>
            <a:pPr lvl="1"/>
            <a:r>
              <a:rPr lang="en-US" dirty="0" smtClean="0"/>
              <a:t>Apply for Loans</a:t>
            </a:r>
          </a:p>
          <a:p>
            <a:r>
              <a:rPr lang="en-US" dirty="0" smtClean="0"/>
              <a:t>Captures single input for multiple products</a:t>
            </a:r>
          </a:p>
          <a:p>
            <a:r>
              <a:rPr lang="en-US" dirty="0" smtClean="0"/>
              <a:t>Integrates with ELA/EMA for account and loan funding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SymApp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 smtClean="0"/>
              <a:t>Delivers automated decision making</a:t>
            </a:r>
          </a:p>
          <a:p>
            <a:pPr lvl="1"/>
            <a:r>
              <a:rPr lang="en-US" dirty="0" smtClean="0"/>
              <a:t>Decision engine is shared by ELA/</a:t>
            </a:r>
            <a:r>
              <a:rPr lang="en-US" dirty="0" err="1" smtClean="0"/>
              <a:t>SymApp</a:t>
            </a:r>
            <a:endParaRPr lang="en-US" dirty="0" smtClean="0"/>
          </a:p>
          <a:p>
            <a:r>
              <a:rPr lang="en-US" dirty="0" smtClean="0"/>
              <a:t>Presents pre-approved cross-sell and refinance offers</a:t>
            </a:r>
          </a:p>
          <a:p>
            <a:r>
              <a:rPr lang="en-US" dirty="0" smtClean="0"/>
              <a:t>Integrates with other complimentary JHA/</a:t>
            </a:r>
            <a:r>
              <a:rPr lang="en-US" dirty="0" err="1" smtClean="0"/>
              <a:t>Symitar</a:t>
            </a:r>
            <a:r>
              <a:rPr lang="en-US" dirty="0" smtClean="0"/>
              <a:t> products</a:t>
            </a:r>
          </a:p>
          <a:p>
            <a:r>
              <a:rPr lang="en-US" dirty="0" smtClean="0"/>
              <a:t>Ability to resume or check status of applications in progress</a:t>
            </a:r>
          </a:p>
          <a:p>
            <a:r>
              <a:rPr lang="en-US" dirty="0" smtClean="0"/>
              <a:t>Responsive interface design allows access on a computer, tablet, or other mobile device</a:t>
            </a:r>
          </a:p>
          <a:p>
            <a:r>
              <a:rPr lang="en-US" dirty="0" smtClean="0"/>
              <a:t>Accommodates credit union branding</a:t>
            </a:r>
          </a:p>
          <a:p>
            <a:r>
              <a:rPr lang="en-US" dirty="0" smtClean="0"/>
              <a:t>Includes user-friendly configuration tools for ongoing CU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latin typeface="Arial" charset="0"/>
                <a:cs typeface="Arial" charset="0"/>
              </a:rPr>
              <a:t>Brad Hutchinson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4800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Software Engineering Manager</a:t>
            </a:r>
            <a:endParaRPr lang="en-US" sz="2800" dirty="0">
              <a:latin typeface="Arial" charset="0"/>
              <a:cs typeface="Arial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15 years in the credit union industry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Experience in external applications, UIs, and interfaces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Programming experience at credit unions, 3</a:t>
            </a:r>
            <a:r>
              <a:rPr lang="en-US" sz="2800" baseline="30000" dirty="0" smtClean="0">
                <a:latin typeface="Arial" charset="0"/>
                <a:cs typeface="Arial" charset="0"/>
              </a:rPr>
              <a:t>rd</a:t>
            </a:r>
            <a:r>
              <a:rPr lang="en-US" sz="2800" dirty="0" smtClean="0">
                <a:latin typeface="Arial" charset="0"/>
                <a:cs typeface="Arial" charset="0"/>
              </a:rPr>
              <a:t> Party Vendors, and………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143000"/>
            <a:ext cx="4407408" cy="2946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SymApp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Communicates via </a:t>
            </a:r>
            <a:r>
              <a:rPr lang="en-US" dirty="0" err="1" smtClean="0"/>
              <a:t>SymXchange</a:t>
            </a:r>
            <a:endParaRPr lang="en-US" dirty="0" smtClean="0"/>
          </a:p>
          <a:p>
            <a:r>
              <a:rPr lang="en-US" dirty="0" smtClean="0"/>
              <a:t>Can be installed in-house or hosted with JHA Cloud Services</a:t>
            </a:r>
          </a:p>
          <a:p>
            <a:r>
              <a:rPr lang="en-US" dirty="0" smtClean="0"/>
              <a:t>Integrates with online and mobile banking for existing members</a:t>
            </a:r>
          </a:p>
          <a:p>
            <a:r>
              <a:rPr lang="en-US" dirty="0" smtClean="0"/>
              <a:t>Built to evolve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SymApp</a:t>
            </a:r>
            <a:r>
              <a:rPr lang="en-US" dirty="0" smtClean="0"/>
              <a:t> Demo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Full demo on client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r>
              <a:rPr lang="en-US" sz="2800" dirty="0" smtClean="0"/>
              <a:t>Suite of products</a:t>
            </a:r>
          </a:p>
          <a:p>
            <a:r>
              <a:rPr lang="en-US" sz="2800" dirty="0" err="1" smtClean="0"/>
              <a:t>PowerOn</a:t>
            </a:r>
            <a:endParaRPr lang="en-US" sz="2800" dirty="0" smtClean="0"/>
          </a:p>
          <a:p>
            <a:r>
              <a:rPr lang="en-US" sz="2800" dirty="0" smtClean="0"/>
              <a:t>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Integrations</a:t>
            </a:r>
          </a:p>
          <a:p>
            <a:r>
              <a:rPr lang="en-US" sz="2800" dirty="0" smtClean="0"/>
              <a:t>Vendor Integrations</a:t>
            </a:r>
          </a:p>
          <a:p>
            <a:r>
              <a:rPr lang="en-US" sz="2800" dirty="0" smtClean="0"/>
              <a:t>Custom Interfaces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424543" y="1439409"/>
            <a:ext cx="6248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518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How can we help?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20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50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20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Clr>
                <a:srgbClr val="215968"/>
              </a:buClr>
              <a:buSzPct val="90000"/>
              <a:buFont typeface="Arial" charset="0"/>
              <a:defRPr sz="120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Clr>
                <a:srgbClr val="215968"/>
              </a:buClr>
              <a:buSzPct val="90000"/>
              <a:buFont typeface="Arial" charset="0"/>
              <a:defRPr sz="120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Clr>
                <a:srgbClr val="215968"/>
              </a:buClr>
              <a:buSzPct val="90000"/>
              <a:buFont typeface="Arial" charset="0"/>
              <a:defRPr sz="120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Clr>
                <a:srgbClr val="215968"/>
              </a:buClr>
              <a:buSzPct val="90000"/>
              <a:buFont typeface="Arial" charset="0"/>
              <a:defRPr sz="120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CB66084-9BA0-294E-93FA-1240CDEBB3DE}" type="slidenum">
              <a:rPr lang="en-US" sz="800">
                <a:solidFill>
                  <a:srgbClr val="747474"/>
                </a:solidFill>
              </a:rPr>
              <a:pPr/>
              <a:t>23</a:t>
            </a:fld>
            <a:endParaRPr lang="en-US" sz="800">
              <a:solidFill>
                <a:srgbClr val="747474"/>
              </a:solidFill>
            </a:endParaRPr>
          </a:p>
        </p:txBody>
      </p:sp>
      <p:sp>
        <p:nvSpPr>
          <p:cNvPr id="5" name="Subtitle 10"/>
          <p:cNvSpPr>
            <a:spLocks noGrp="1"/>
          </p:cNvSpPr>
          <p:nvPr>
            <p:ph type="subTitle" idx="1"/>
          </p:nvPr>
        </p:nvSpPr>
        <p:spPr>
          <a:xfrm>
            <a:off x="1143000" y="2441575"/>
            <a:ext cx="6400800" cy="488950"/>
          </a:xfrm>
        </p:spPr>
        <p:txBody>
          <a:bodyPr>
            <a:no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cap="all" dirty="0">
                <a:latin typeface="Arial" panose="020B0604020202020204" pitchFamily="34" charset="0"/>
                <a:cs typeface="Arial" panose="020B0604020202020204" pitchFamily="34" charset="0"/>
              </a:rPr>
              <a:t>Hilton San Diego </a:t>
            </a:r>
            <a:r>
              <a:rPr lang="en-US" altLang="en-US" sz="2800" cap="all" dirty="0" err="1">
                <a:latin typeface="Arial" panose="020B0604020202020204" pitchFamily="34" charset="0"/>
                <a:cs typeface="Arial" panose="020B0604020202020204" pitchFamily="34" charset="0"/>
              </a:rPr>
              <a:t>Bayfront</a:t>
            </a:r>
            <a:r>
              <a:rPr lang="en-US" altLang="en-US" sz="28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cap="all" dirty="0">
                <a:latin typeface="Arial" panose="020B0604020202020204" pitchFamily="34" charset="0"/>
                <a:cs typeface="Arial" panose="020B0604020202020204" pitchFamily="34" charset="0"/>
              </a:rPr>
              <a:t>San Diego, CA</a:t>
            </a:r>
          </a:p>
        </p:txBody>
      </p:sp>
      <p:sp>
        <p:nvSpPr>
          <p:cNvPr id="6" name="Title 2"/>
          <p:cNvSpPr>
            <a:spLocks noGrp="1"/>
          </p:cNvSpPr>
          <p:nvPr>
            <p:ph type="ctrTitle"/>
          </p:nvPr>
        </p:nvSpPr>
        <p:spPr>
          <a:xfrm>
            <a:off x="1143000" y="1905002"/>
            <a:ext cx="7315200" cy="5365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3200" cap="all" dirty="0">
                <a:latin typeface="Arial" panose="020B0604020202020204" pitchFamily="34" charset="0"/>
                <a:cs typeface="Arial" panose="020B0604020202020204" pitchFamily="34" charset="0"/>
              </a:rPr>
              <a:t>September </a:t>
            </a:r>
            <a:r>
              <a:rPr lang="en-US" altLang="en-US" sz="3200" cap="all"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–15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4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ctrTitle"/>
          </p:nvPr>
        </p:nvSpPr>
        <p:spPr>
          <a:xfrm>
            <a:off x="381000" y="1862138"/>
            <a:ext cx="6248400" cy="536575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1986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latin typeface="Arial" charset="0"/>
                <a:cs typeface="Arial" charset="0"/>
              </a:rPr>
              <a:t>Jacob Clouse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4343400"/>
            <a:ext cx="8229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89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Implementation Consultant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15 years in the credit union industry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Experienced in everything from mergers to APIs for Episys access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Specializes in the “can’t be done”</a:t>
            </a:r>
            <a:endParaRPr lang="en-US" sz="2800" dirty="0">
              <a:latin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1219200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  <a:cs typeface="Arial" charset="0"/>
              </a:rPr>
              <a:t>Professional Services Overview</a:t>
            </a:r>
          </a:p>
          <a:p>
            <a:pPr eaLnBrk="1" hangingPunct="1"/>
            <a:r>
              <a:rPr lang="en-US" sz="3200" dirty="0" smtClean="0">
                <a:latin typeface="Arial" charset="0"/>
                <a:cs typeface="Arial" charset="0"/>
              </a:rPr>
              <a:t>Programming Menu</a:t>
            </a:r>
          </a:p>
          <a:p>
            <a:pPr eaLnBrk="1" hangingPunct="1"/>
            <a:r>
              <a:rPr lang="en-US" sz="3200" dirty="0" smtClean="0">
                <a:latin typeface="Arial" charset="0"/>
                <a:cs typeface="Arial" charset="0"/>
              </a:rPr>
              <a:t>Transaction Mapping Demo</a:t>
            </a:r>
          </a:p>
          <a:p>
            <a:pPr eaLnBrk="1" hangingPunct="1"/>
            <a:r>
              <a:rPr lang="en-US" sz="3200" dirty="0" err="1" smtClean="0">
                <a:latin typeface="Arial" charset="0"/>
                <a:cs typeface="Arial" charset="0"/>
              </a:rPr>
              <a:t>SymApp</a:t>
            </a:r>
            <a:endParaRPr lang="en-US" sz="32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3200" dirty="0" smtClean="0">
                <a:latin typeface="Arial" charset="0"/>
                <a:cs typeface="Arial" charset="0"/>
              </a:rPr>
              <a:t>How Can We Help?</a:t>
            </a:r>
          </a:p>
          <a:p>
            <a:pPr eaLnBrk="1" hangingPunct="1"/>
            <a:r>
              <a:rPr lang="en-US" sz="3200" dirty="0" smtClean="0">
                <a:latin typeface="Arial" charset="0"/>
                <a:cs typeface="Arial" charset="0"/>
              </a:rPr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Professional Services Overview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Provide </a:t>
            </a:r>
            <a:r>
              <a:rPr lang="en-US" dirty="0">
                <a:latin typeface="Arial" charset="0"/>
                <a:cs typeface="Arial" charset="0"/>
              </a:rPr>
              <a:t>Episys credit union clients with analyst and programming resources to assist clients with </a:t>
            </a:r>
            <a:r>
              <a:rPr lang="en-US" dirty="0" smtClean="0">
                <a:latin typeface="Arial" charset="0"/>
                <a:cs typeface="Arial" charset="0"/>
              </a:rPr>
              <a:t>custom </a:t>
            </a:r>
            <a:r>
              <a:rPr lang="en-US" dirty="0">
                <a:latin typeface="Arial" charset="0"/>
                <a:cs typeface="Arial" charset="0"/>
              </a:rPr>
              <a:t>programming </a:t>
            </a:r>
            <a:r>
              <a:rPr lang="en-US" dirty="0" smtClean="0">
                <a:latin typeface="Arial" charset="0"/>
                <a:cs typeface="Arial" charset="0"/>
              </a:rPr>
              <a:t>needs.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Offer many products and services including ELA, EMA, &amp; </a:t>
            </a:r>
            <a:r>
              <a:rPr lang="en-US" dirty="0" err="1" smtClean="0">
                <a:latin typeface="Arial" charset="0"/>
                <a:cs typeface="Arial" charset="0"/>
              </a:rPr>
              <a:t>SymApp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Create interfaces to 3</a:t>
            </a:r>
            <a:r>
              <a:rPr lang="en-US" baseline="30000" dirty="0" smtClean="0">
                <a:latin typeface="Arial" charset="0"/>
                <a:cs typeface="Arial" charset="0"/>
              </a:rPr>
              <a:t>rd</a:t>
            </a:r>
            <a:r>
              <a:rPr lang="en-US" dirty="0" smtClean="0">
                <a:latin typeface="Arial" charset="0"/>
                <a:cs typeface="Arial" charset="0"/>
              </a:rPr>
              <a:t> party vendors through </a:t>
            </a:r>
            <a:r>
              <a:rPr lang="en-US" dirty="0" err="1" smtClean="0">
                <a:latin typeface="Arial" charset="0"/>
                <a:cs typeface="Arial" charset="0"/>
              </a:rPr>
              <a:t>Symitar’s</a:t>
            </a:r>
            <a:r>
              <a:rPr lang="en-US" dirty="0" smtClean="0">
                <a:latin typeface="Arial" charset="0"/>
                <a:cs typeface="Arial" charset="0"/>
              </a:rPr>
              <a:t> Vendor Integration Program (VIP)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Provide dedicated support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Programming 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7890"/>
            <a:ext cx="1524000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03" y="4646142"/>
            <a:ext cx="1072183" cy="1527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52" y="4646142"/>
            <a:ext cx="1527048" cy="1527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247" y="4940527"/>
            <a:ext cx="1527048" cy="938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52" y="1504842"/>
            <a:ext cx="1527048" cy="1527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06" y="4646142"/>
            <a:ext cx="1527048" cy="1527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15" y="1767511"/>
            <a:ext cx="1527048" cy="8211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96" y="3151293"/>
            <a:ext cx="3211407" cy="9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419600" cy="4525963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PowerOns</a:t>
            </a:r>
            <a:endParaRPr lang="en-US" dirty="0" smtClean="0"/>
          </a:p>
          <a:p>
            <a:r>
              <a:rPr lang="en-US" dirty="0" err="1" smtClean="0"/>
              <a:t>PowerOn</a:t>
            </a:r>
            <a:r>
              <a:rPr lang="en-US" dirty="0" smtClean="0"/>
              <a:t> Reports</a:t>
            </a:r>
          </a:p>
          <a:p>
            <a:r>
              <a:rPr lang="en-US" dirty="0" err="1" smtClean="0"/>
              <a:t>SymformPDF</a:t>
            </a:r>
            <a:endParaRPr lang="en-US" dirty="0" smtClean="0"/>
          </a:p>
          <a:p>
            <a:r>
              <a:rPr lang="en-US" dirty="0" err="1" smtClean="0"/>
              <a:t>Symform</a:t>
            </a:r>
            <a:endParaRPr lang="en-US" dirty="0" smtClean="0"/>
          </a:p>
          <a:p>
            <a:r>
              <a:rPr lang="en-US" dirty="0" err="1" smtClean="0"/>
              <a:t>Symconnect</a:t>
            </a:r>
            <a:r>
              <a:rPr lang="en-US" dirty="0" smtClean="0"/>
              <a:t> &amp; </a:t>
            </a:r>
            <a:r>
              <a:rPr lang="en-US" dirty="0" err="1" smtClean="0"/>
              <a:t>SymXchange</a:t>
            </a:r>
            <a:r>
              <a:rPr lang="en-US" dirty="0" smtClean="0"/>
              <a:t> </a:t>
            </a:r>
            <a:r>
              <a:rPr lang="en-US" dirty="0" err="1" smtClean="0"/>
              <a:t>PowerOns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APIs</a:t>
            </a:r>
          </a:p>
          <a:p>
            <a:r>
              <a:rPr lang="en-US" dirty="0" smtClean="0"/>
              <a:t>Web Services (SOAP, Rest)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smtClean="0"/>
              <a:t>Party Integrations</a:t>
            </a:r>
            <a:endParaRPr lang="en-US" dirty="0" smtClean="0"/>
          </a:p>
          <a:p>
            <a:r>
              <a:rPr lang="en-US" dirty="0" err="1" smtClean="0"/>
              <a:t>SymXchange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Dishes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419600" cy="4525963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err="1" smtClean="0"/>
              <a:t>PowerOns</a:t>
            </a:r>
            <a:endParaRPr lang="en-US" dirty="0" smtClean="0"/>
          </a:p>
          <a:p>
            <a:pPr lvl="1"/>
            <a:r>
              <a:rPr lang="en-US" dirty="0" smtClean="0"/>
              <a:t>Interface externally with JavaScript</a:t>
            </a:r>
            <a:endParaRPr lang="en-US" dirty="0"/>
          </a:p>
          <a:p>
            <a:pPr lvl="1"/>
            <a:r>
              <a:rPr lang="en-US" dirty="0" smtClean="0"/>
              <a:t>GUI enhancements with jQuery, Angular, HTML5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Address Verification</a:t>
            </a:r>
          </a:p>
          <a:p>
            <a:r>
              <a:rPr lang="en-US" dirty="0" smtClean="0"/>
              <a:t>Email Return Processing</a:t>
            </a:r>
          </a:p>
          <a:p>
            <a:r>
              <a:rPr lang="en-US" dirty="0" smtClean="0"/>
              <a:t>Membership &amp; Loan Applications</a:t>
            </a:r>
          </a:p>
          <a:p>
            <a:r>
              <a:rPr lang="en-US" dirty="0" smtClean="0"/>
              <a:t>Vendors that won’t program to Episys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Mapping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17638"/>
            <a:ext cx="37609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 Need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My wife and I share a checking account.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My wife spends money all over the metro-Atlanta area.</a:t>
            </a:r>
          </a:p>
          <a:p>
            <a:pPr eaLnBrk="1" hangingPunct="1"/>
            <a:r>
              <a:rPr lang="en-US" sz="2400" dirty="0">
                <a:latin typeface="Arial" charset="0"/>
                <a:cs typeface="Arial" charset="0"/>
              </a:rPr>
              <a:t>I pay our </a:t>
            </a:r>
            <a:r>
              <a:rPr lang="en-US" sz="2400" dirty="0" smtClean="0">
                <a:latin typeface="Arial" charset="0"/>
                <a:cs typeface="Arial" charset="0"/>
              </a:rPr>
              <a:t>bills.</a:t>
            </a:r>
            <a:endParaRPr lang="en-US" sz="2400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When I pay bills the transaction description is sometimes very vague.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I holler across the house at my wife and ask her if she spent $X on some date.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I get in trouble for questioning how my wife spends money.</a:t>
            </a:r>
          </a:p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YM_PowerPoint">
  <a:themeElements>
    <a:clrScheme name="SYMITAR">
      <a:dk1>
        <a:sysClr val="windowText" lastClr="000000"/>
      </a:dk1>
      <a:lt1>
        <a:sysClr val="window" lastClr="FFFFFF"/>
      </a:lt1>
      <a:dk2>
        <a:srgbClr val="005189"/>
      </a:dk2>
      <a:lt2>
        <a:srgbClr val="7D868C"/>
      </a:lt2>
      <a:accent1>
        <a:srgbClr val="42B4E4"/>
      </a:accent1>
      <a:accent2>
        <a:srgbClr val="B3282D"/>
      </a:accent2>
      <a:accent3>
        <a:srgbClr val="E07D26"/>
      </a:accent3>
      <a:accent4>
        <a:srgbClr val="55565A"/>
      </a:accent4>
      <a:accent5>
        <a:srgbClr val="78787B"/>
      </a:accent5>
      <a:accent6>
        <a:srgbClr val="E07D26"/>
      </a:accent6>
      <a:hlink>
        <a:srgbClr val="42B4E4"/>
      </a:hlink>
      <a:folHlink>
        <a:srgbClr val="B3282D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SYM_PowerPoint</Template>
  <TotalTime>1925</TotalTime>
  <Words>632</Words>
  <Application>Microsoft Office PowerPoint</Application>
  <PresentationFormat>On-screen Show (4:3)</PresentationFormat>
  <Paragraphs>119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ＭＳ Ｐゴシック</vt:lpstr>
      <vt:lpstr>Arial</vt:lpstr>
      <vt:lpstr>Calibri</vt:lpstr>
      <vt:lpstr>SYM_PowerPoint</vt:lpstr>
      <vt:lpstr>Not Your Grandparent’s PowerOn</vt:lpstr>
      <vt:lpstr>Brad Hutchinson</vt:lpstr>
      <vt:lpstr>Jacob Clouse</vt:lpstr>
      <vt:lpstr>Agenda</vt:lpstr>
      <vt:lpstr>Professional Services Overview</vt:lpstr>
      <vt:lpstr>Programming Menu</vt:lpstr>
      <vt:lpstr>Programming Ingredients</vt:lpstr>
      <vt:lpstr>Programming Dishes</vt:lpstr>
      <vt:lpstr>Transaction Mapping</vt:lpstr>
      <vt:lpstr>Transaction Mapping</vt:lpstr>
      <vt:lpstr>The Demo</vt:lpstr>
      <vt:lpstr>Technologies Used</vt:lpstr>
      <vt:lpstr>The SymXchange Piece</vt:lpstr>
      <vt:lpstr>The SymXchange Piece</vt:lpstr>
      <vt:lpstr>The SymXchange Piece</vt:lpstr>
      <vt:lpstr>Angular Filters</vt:lpstr>
      <vt:lpstr>How Could You Extend This?</vt:lpstr>
      <vt:lpstr>What is SymApp?</vt:lpstr>
      <vt:lpstr>SymApp Features</vt:lpstr>
      <vt:lpstr>SymApp Foundation</vt:lpstr>
      <vt:lpstr>SymApp Demo  Full demo on client portal</vt:lpstr>
      <vt:lpstr>Professional Services</vt:lpstr>
      <vt:lpstr>September 12 –15</vt:lpstr>
      <vt:lpstr>Do you have any questions?</vt:lpstr>
    </vt:vector>
  </TitlesOfParts>
  <Company>Jack Henry &amp; Associates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</dc:creator>
  <cp:lastModifiedBy>Jacob Clouse</cp:lastModifiedBy>
  <cp:revision>54</cp:revision>
  <dcterms:created xsi:type="dcterms:W3CDTF">2013-03-22T20:10:48Z</dcterms:created>
  <dcterms:modified xsi:type="dcterms:W3CDTF">2016-05-11T21:10:19Z</dcterms:modified>
</cp:coreProperties>
</file>