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0" r:id="rId2"/>
    <p:sldId id="331" r:id="rId3"/>
    <p:sldId id="341" r:id="rId4"/>
    <p:sldId id="310" r:id="rId5"/>
    <p:sldId id="258" r:id="rId6"/>
    <p:sldId id="260" r:id="rId7"/>
    <p:sldId id="318" r:id="rId8"/>
    <p:sldId id="319" r:id="rId9"/>
    <p:sldId id="320" r:id="rId10"/>
    <p:sldId id="321" r:id="rId11"/>
    <p:sldId id="262" r:id="rId12"/>
    <p:sldId id="261" r:id="rId13"/>
    <p:sldId id="322" r:id="rId14"/>
    <p:sldId id="342" r:id="rId15"/>
    <p:sldId id="267" r:id="rId16"/>
    <p:sldId id="272" r:id="rId17"/>
    <p:sldId id="268" r:id="rId18"/>
    <p:sldId id="269" r:id="rId19"/>
    <p:sldId id="273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953"/>
    <a:srgbClr val="4F81BD"/>
    <a:srgbClr val="010E42"/>
    <a:srgbClr val="6AE848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8" autoAdjust="0"/>
    <p:restoredTop sz="94394" autoAdjust="0"/>
  </p:normalViewPr>
  <p:slideViewPr>
    <p:cSldViewPr snapToGrid="0">
      <p:cViewPr varScale="1">
        <p:scale>
          <a:sx n="86" d="100"/>
          <a:sy n="86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4432-8FF7-4552-86A5-EE72DD268C8C}" type="datetimeFigureOut">
              <a:rPr lang="es-GT" smtClean="0"/>
              <a:t>27/11/2020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9D46F-1A9E-4591-AD55-8D352ACDBB0F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1344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CCA6-521E-436B-8F6E-14DFB26339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645545"/>
            <a:ext cx="3819404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3816116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6170840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3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B7762-DD62-AB4E-A47E-4A8A1D6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1031" y="6343804"/>
            <a:ext cx="774703" cy="315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993" y="2055237"/>
            <a:ext cx="4327793" cy="2747529"/>
          </a:xfrm>
          <a:prstGeom prst="rect">
            <a:avLst/>
          </a:prstGeom>
        </p:spPr>
        <p:txBody>
          <a:bodyPr anchor="ctr"/>
          <a:lstStyle>
            <a:lvl1pPr>
              <a:defRPr sz="5333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5515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ipm0qLPeJP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guatemala.com/2018/07/saving-disk-space-by-choosing-correct.html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guatemala.com/2018/02/performance-basics-key-lookup-operator.html" TargetMode="External"/><Relationship Id="rId2" Type="http://schemas.openxmlformats.org/officeDocument/2006/relationships/hyperlink" Target="https://www.sqlguatemala.com/2018/07/saving-disk-space-by-choosing-corr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docs.microsoft.com/en-us/sql/relational-databases/statistics/statistics?view=sql-server-2017#autoupdatestatistics-op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png"/><Relationship Id="rId7" Type="http://schemas.openxmlformats.org/officeDocument/2006/relationships/hyperlink" Target="https://github.com/Epivaral/Sessions" TargetMode="External"/><Relationship Id="rId2" Type="http://schemas.openxmlformats.org/officeDocument/2006/relationships/hyperlink" Target="http://www.sqlguatemala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Epivaral/Scripts" TargetMode="External"/><Relationship Id="rId11" Type="http://schemas.openxmlformats.org/officeDocument/2006/relationships/image" Target="../media/image45.png"/><Relationship Id="rId5" Type="http://schemas.openxmlformats.org/officeDocument/2006/relationships/image" Target="../media/image16.png"/><Relationship Id="rId10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pythian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hyperlink" Target="http://www.sqlguatemala.com/" TargetMode="External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guatemala.com/2017/09/msdb-maintenance-and-cleanup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hyperlink" Target="https://www.sqlguatemala.com/2018/02/considerations-for-dealing-with-bi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3342" y="1695866"/>
            <a:ext cx="7348336" cy="2011356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b="1" dirty="0"/>
              <a:t>T-SQL Basics: </a:t>
            </a:r>
            <a:br>
              <a:rPr lang="en-US" sz="6600" b="1" dirty="0"/>
            </a:br>
            <a:r>
              <a:rPr lang="en-US" sz="6600" b="1" dirty="0"/>
              <a:t>Coding for performance</a:t>
            </a:r>
            <a:endParaRPr lang="pt-BR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633" y="3707222"/>
            <a:ext cx="6987645" cy="435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Eduardo Pivaral (MCSE, MCSA) – Nov 2020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1" y="5718577"/>
            <a:ext cx="12191999" cy="1139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	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5" name="Picture 4" descr="A picture containing clock, food, light&#10;&#10;Description automatically generated">
            <a:extLst>
              <a:ext uri="{FF2B5EF4-FFF2-40B4-BE49-F238E27FC236}">
                <a16:creationId xmlns:a16="http://schemas.microsoft.com/office/drawing/2014/main" id="{3A0D70ED-2F59-4901-83C8-B7515007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8" y="1806115"/>
            <a:ext cx="2311785" cy="2156978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A45CC-5028-4428-B5E3-9FF27AABC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061" y="5778919"/>
            <a:ext cx="4417888" cy="10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1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5038228" y="3367484"/>
            <a:ext cx="590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Fixing issues before they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33AD-E0BF-448C-8CFD-E7C6F33F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4013815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D05304-01AF-49AC-900A-63C0B30F497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EF71F6-AF06-4696-8B7C-C5F5FB23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18" y="547638"/>
            <a:ext cx="9445536" cy="2010807"/>
          </a:xfrm>
        </p:spPr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Encapsulate Data operations on database tier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improves performance and security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 changes are transparent to application and presentation tier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Minimize Locks by reducing network and IO usage</a:t>
            </a:r>
          </a:p>
          <a:p>
            <a:pPr marL="514350" lvl="1" indent="-285750" defTabSz="4572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Migrations are easier without database code on upper tiers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806259DE-8958-4E9E-9DC9-30A9B617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6" y="3047367"/>
            <a:ext cx="7106625" cy="33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5BDF5F-BD8E-41D2-AD5C-ECB67C0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729345"/>
            <a:ext cx="8596668" cy="539931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Avoid using SELECT * to send data to client application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By explicitly defining columns, network and disk IO is reduced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Security is improved by sending only required records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ASYNC_NETWORK_IO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wait can be avoided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Filter data on the database tier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Data sent to client is reduced even more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SARGABLE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search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+‎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argument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+‎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-able 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 data on presentation tier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Sorting is a resource-intensive operation, can negatively impact performance.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09F8C-C45E-4132-9F5E-86FD87EDF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19" y="2248234"/>
            <a:ext cx="7300062" cy="6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5794EBB-1CB1-46FA-95BC-3AD345244FC9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A4B758-6956-4416-B247-B35B8F20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662" y="402690"/>
            <a:ext cx="9696542" cy="38807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With millions of records, correct datatype make a lot of difference on performance and storage utilization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Wrong datatypes will require data conversions (additional overhead)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Filtering/Joining different datatypes will require implicit conversions (sub-optimal queries)</a:t>
            </a:r>
          </a:p>
          <a:p>
            <a:pPr lvl="1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Comparison between storage used for distinct datatypes storing the exact same data: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BDD5FE-3C76-4247-A950-07F37F7F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7" y="4211231"/>
            <a:ext cx="9809465" cy="14883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BE5F3A-E735-4178-BE99-FC76B3A0934A}"/>
              </a:ext>
            </a:extLst>
          </p:cNvPr>
          <p:cNvSpPr/>
          <p:nvPr/>
        </p:nvSpPr>
        <p:spPr>
          <a:xfrm>
            <a:off x="4838330" y="5978845"/>
            <a:ext cx="7492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Further reading:</a:t>
            </a:r>
          </a:p>
          <a:p>
            <a:endParaRPr lang="en-US" sz="1600" dirty="0">
              <a:hlinkClick r:id="rId3"/>
            </a:endParaRPr>
          </a:p>
          <a:p>
            <a:r>
              <a:rPr lang="en-US" sz="1600" dirty="0">
                <a:hlinkClick r:id="rId3"/>
              </a:rPr>
              <a:t>https://www.sqlguatemala.com/2018/07/saving-disk-space-by-choosing-correct.html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8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Indexes and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5038228" y="3367484"/>
            <a:ext cx="623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Powerful allies if used correctly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633AD-E0BF-448C-8CFD-E7C6F33FF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77" y="4013815"/>
            <a:ext cx="1485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30F0-051A-4A61-BAE5-246853CB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04" y="402852"/>
            <a:ext cx="10157112" cy="6237434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Indexes are special structures associated to tables or views that store information on a B-tree for quick data retrieval</a:t>
            </a:r>
          </a:p>
          <a:p>
            <a:pPr marL="514350" lvl="1" indent="-285750" defTabSz="457200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285750" defTabSz="4572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Clustered index: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Stores the table ordered by a specific column (usually the primary key). </a:t>
            </a:r>
          </a:p>
          <a:p>
            <a:pPr marL="514350" lvl="1" indent="-285750" defTabSz="457200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285750" defTabSz="4572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Non-clustered index: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 separate structure that stores the pointer to a row location on the original object, by a specific column. </a:t>
            </a:r>
          </a:p>
          <a:p>
            <a:pPr marL="971550" lvl="2" indent="-285750" defTabSz="457200"/>
            <a:r>
              <a:rPr lang="en-US" sz="2400" dirty="0">
                <a:solidFill>
                  <a:schemeClr val="accent1"/>
                </a:solidFill>
              </a:rPr>
              <a:t>Performance depends on size, number of columns and datatypes.</a:t>
            </a:r>
          </a:p>
          <a:p>
            <a:pPr marL="514350" lvl="1" indent="-285750" defTabSz="457200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lvl="1" indent="-285750" defTabSz="457200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Heap: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Table without clustered index. </a:t>
            </a:r>
          </a:p>
          <a:p>
            <a:pPr marL="971550" lvl="2" indent="-285750" defTabSz="457200"/>
            <a:r>
              <a:rPr lang="en-US" sz="2400" dirty="0">
                <a:solidFill>
                  <a:schemeClr val="accent1"/>
                </a:solidFill>
              </a:rPr>
              <a:t>Uses table scans to locate records.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981A58-C3A4-45F4-A622-4013575F4E21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8" name="Picture 7" descr="Screen of a cell phone&#10;&#10;Description automatically generated">
            <a:extLst>
              <a:ext uri="{FF2B5EF4-FFF2-40B4-BE49-F238E27FC236}">
                <a16:creationId xmlns:a16="http://schemas.microsoft.com/office/drawing/2014/main" id="{B964CE4C-769A-40F7-B032-4A9AE10FF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4" r="43703" b="14803"/>
          <a:stretch/>
        </p:blipFill>
        <p:spPr>
          <a:xfrm>
            <a:off x="8318237" y="4225771"/>
            <a:ext cx="3742874" cy="26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70E5-EE47-4BEE-9129-0CDC8C38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36" y="395406"/>
            <a:ext cx="10159385" cy="314397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They improve query performance but require additional disk storage and IO. </a:t>
            </a:r>
          </a:p>
          <a:p>
            <a:pPr lvl="1"/>
            <a:r>
              <a:rPr lang="en-US" sz="2800" u="sng" dirty="0">
                <a:solidFill>
                  <a:schemeClr val="accent3">
                    <a:lumMod val="50000"/>
                  </a:schemeClr>
                </a:solidFill>
              </a:rPr>
              <a:t>Limit your index creation.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 good index is when values have a high selectivity (or cardinality)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0BF13E-E9D6-46FD-BDA1-F39B791E6C7A}"/>
              </a:ext>
            </a:extLst>
          </p:cNvPr>
          <p:cNvGrpSpPr/>
          <p:nvPr/>
        </p:nvGrpSpPr>
        <p:grpSpPr>
          <a:xfrm>
            <a:off x="3706969" y="3620225"/>
            <a:ext cx="6865354" cy="2952750"/>
            <a:chOff x="3706969" y="3620225"/>
            <a:chExt cx="6865354" cy="29527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B3FC5F7-8E19-4062-8451-5AAD92241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335" y="3620225"/>
              <a:ext cx="2066925" cy="295275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3DD7DF3-9412-43C4-A45C-BD8FFAC74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3686" y="3979572"/>
              <a:ext cx="16356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0DB3-AFB6-4080-AD9B-BA7150C28C62}"/>
                </a:ext>
              </a:extLst>
            </p:cNvPr>
            <p:cNvSpPr txBox="1"/>
            <p:nvPr/>
          </p:nvSpPr>
          <p:spPr>
            <a:xfrm>
              <a:off x="8899301" y="3794906"/>
              <a:ext cx="1673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High Selectivity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BE5BCC7-A00D-4503-AB58-8153F8A0904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2799" y="3979572"/>
              <a:ext cx="1486502" cy="6053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6412B3-D249-4C3B-ADBA-1F37DB38656D}"/>
                </a:ext>
              </a:extLst>
            </p:cNvPr>
            <p:cNvSpPr txBox="1"/>
            <p:nvPr/>
          </p:nvSpPr>
          <p:spPr>
            <a:xfrm>
              <a:off x="3706969" y="5763227"/>
              <a:ext cx="162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Selectivity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C819587-81AE-4B85-AD99-487F7488C56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5336711" y="5763227"/>
              <a:ext cx="1185365" cy="184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07C6EA9-D3D8-4611-A081-22877219845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5336711" y="5947893"/>
              <a:ext cx="1185365" cy="1912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5C69124-C9ED-4274-972B-983D00AA87C0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8300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B28D-101B-49FD-8E30-24D23084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43" y="319530"/>
            <a:ext cx="10652453" cy="35900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 Covering index is when index is capable of provide all the data by itself, without accessing pointer to original object.</a:t>
            </a:r>
          </a:p>
          <a:p>
            <a:pPr marL="0" indent="0">
              <a:buNone/>
            </a:pP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Can be achieved by using indexed columns or by included columns.</a:t>
            </a:r>
          </a:p>
          <a:p>
            <a:pPr lvl="1"/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Included columns are not indexed, just are part of the index data</a:t>
            </a:r>
          </a:p>
          <a:p>
            <a:pPr lvl="2"/>
            <a:r>
              <a:rPr lang="en-US" sz="3000" u="sng" dirty="0">
                <a:solidFill>
                  <a:schemeClr val="accent1"/>
                </a:solidFill>
              </a:rPr>
              <a:t>Require extra storage</a:t>
            </a:r>
            <a:r>
              <a:rPr lang="en-US" sz="3000" dirty="0">
                <a:solidFill>
                  <a:schemeClr val="accent1"/>
                </a:solidFill>
              </a:rPr>
              <a:t>, so use with caution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B9A923-52D6-4825-B931-177D7F46CDC6}"/>
              </a:ext>
            </a:extLst>
          </p:cNvPr>
          <p:cNvSpPr/>
          <p:nvPr/>
        </p:nvSpPr>
        <p:spPr>
          <a:xfrm>
            <a:off x="4654352" y="5999861"/>
            <a:ext cx="80383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Further reading:</a:t>
            </a:r>
          </a:p>
          <a:p>
            <a:endParaRPr lang="en-US" sz="1600" dirty="0">
              <a:hlinkClick r:id="rId2"/>
            </a:endParaRPr>
          </a:p>
          <a:p>
            <a:r>
              <a:rPr lang="en-US" sz="1600" dirty="0">
                <a:hlinkClick r:id="rId3"/>
              </a:rPr>
              <a:t>https://www.sqlguatemala.com/2018/02/performance-basics-key-lookup-operator.html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F4545-215B-4B24-BABB-CA01E7D15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544" y="4210235"/>
            <a:ext cx="7163375" cy="9541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E662D9-63B3-45C0-B9E4-E1FCAB7A260C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284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E829-43D4-4F18-8F73-25B9CBB5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28" y="653482"/>
            <a:ext cx="7677544" cy="5499598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Statistics are used by Query Optimizer to create execution plans based on distribution of required values.</a:t>
            </a:r>
          </a:p>
          <a:p>
            <a:pPr lvl="1"/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Outdated or non-existent statistics can lead to poor performing queries</a:t>
            </a:r>
          </a:p>
          <a:p>
            <a:endParaRPr lang="en-US" sz="3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Density: Number of unique values in one column.</a:t>
            </a:r>
          </a:p>
          <a:p>
            <a:pPr lvl="1"/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High density variations on a given column can lead to parameter sniffing issues.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F1E14-00E3-4C50-BBA5-931E2653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27" y="1884589"/>
            <a:ext cx="4372445" cy="2822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6DC3EE-6868-41C8-9880-0B19E90380EE}"/>
              </a:ext>
            </a:extLst>
          </p:cNvPr>
          <p:cNvSpPr txBox="1"/>
          <p:nvPr/>
        </p:nvSpPr>
        <p:spPr>
          <a:xfrm>
            <a:off x="8260145" y="4814346"/>
            <a:ext cx="36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with potential parameter sniffing issues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9641E-FFA5-480F-BAB4-D7DBD8BB332A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0B6A-2B00-4282-B784-E1F713ED50E3}"/>
              </a:ext>
            </a:extLst>
          </p:cNvPr>
          <p:cNvSpPr txBox="1"/>
          <p:nvPr/>
        </p:nvSpPr>
        <p:spPr>
          <a:xfrm>
            <a:off x="8826381" y="5131053"/>
            <a:ext cx="3187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It is possible that departments with less population have less unique last names</a:t>
            </a:r>
          </a:p>
        </p:txBody>
      </p:sp>
      <p:pic>
        <p:nvPicPr>
          <p:cNvPr id="10" name="Graphic 9" descr="Badge Question Mark">
            <a:extLst>
              <a:ext uri="{FF2B5EF4-FFF2-40B4-BE49-F238E27FC236}">
                <a16:creationId xmlns:a16="http://schemas.microsoft.com/office/drawing/2014/main" id="{6B0C0A69-C2E1-452B-B679-192801EA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7503" y="50892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D234-7588-4634-A7F1-2C4B5A7D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540394"/>
            <a:ext cx="8913180" cy="48467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With AUTO_CREATE_STATISTICS enabled, statistics are created by the query optimizer as necessary, with _WA prefix.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Statistics automatically created, are strictly created on single columns.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With AUTO_UPDATE_STATISTICS, they are updated automatically by the engine when column changes reach a threshold*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Updating statistics will cause related queries to recompile.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Use DBCC SHOW_STATISTICS to show statistics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330DC-AF1A-4932-827A-8DF8ECDEE2FD}"/>
              </a:ext>
            </a:extLst>
          </p:cNvPr>
          <p:cNvSpPr txBox="1"/>
          <p:nvPr/>
        </p:nvSpPr>
        <p:spPr>
          <a:xfrm>
            <a:off x="4288666" y="6288613"/>
            <a:ext cx="859722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*</a:t>
            </a:r>
            <a:r>
              <a:rPr lang="en-US" sz="1100" dirty="0">
                <a:hlinkClick r:id="rId2"/>
              </a:rPr>
              <a:t> https://docs.microsoft.com/en-us/sql/relational-databases/statistics/statistics?view=sql-server-2017#autoupdatestatistics-option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5A0ECB-C48D-46FE-8C93-AC9B449067A2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6F0CA-5DD7-494F-A6C3-A404A79B89A8}"/>
              </a:ext>
            </a:extLst>
          </p:cNvPr>
          <p:cNvSpPr txBox="1"/>
          <p:nvPr/>
        </p:nvSpPr>
        <p:spPr>
          <a:xfrm>
            <a:off x="2249694" y="5564533"/>
            <a:ext cx="811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DBCC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SHOW_STATISTICS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'Person.Address'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IX_Address_city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BFE8B-285F-44AF-8F43-652BBC5F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936" y="1374868"/>
            <a:ext cx="2606266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975C-EFA8-DF42-8906-4B73E8DD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636"/>
            <a:ext cx="12192000" cy="2566241"/>
          </a:xfrm>
        </p:spPr>
        <p:txBody>
          <a:bodyPr anchor="t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Thank You to our Global </a:t>
            </a:r>
            <a:r>
              <a:rPr lang="en-US" sz="4000" dirty="0" err="1"/>
              <a:t>SQLSaturday</a:t>
            </a:r>
            <a:r>
              <a:rPr lang="en-US" sz="4000" dirty="0"/>
              <a:t> Sponsors</a:t>
            </a:r>
          </a:p>
        </p:txBody>
      </p:sp>
      <p:pic>
        <p:nvPicPr>
          <p:cNvPr id="1026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0291E54C-5F57-4F79-97CB-E9850259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83" y="1547473"/>
            <a:ext cx="4627404" cy="7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8D06FA-965B-429D-BFE3-BBBEF89FD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6" y="3731157"/>
            <a:ext cx="2585632" cy="61160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45CD2C-3B33-4986-A6A6-ABAD67A45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66" y="4947034"/>
            <a:ext cx="1781953" cy="1781953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864739-F6D3-45B8-93D2-22A7FD5050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12" y="3578929"/>
            <a:ext cx="3491061" cy="9160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7B6E00-3971-45D6-BF2D-2DA519256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07" y="4768540"/>
            <a:ext cx="2302931" cy="4590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FC1588-7A7A-436C-846B-DA7F94638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18" y="5706572"/>
            <a:ext cx="1767733" cy="2809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EDB238-C206-41D0-9711-1381F7C203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1375" y="2880885"/>
            <a:ext cx="1783796" cy="488420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C500590F-3E27-48C1-83F2-DB21B582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2457" y="2941390"/>
            <a:ext cx="2866771" cy="3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https://eastus1-mediap.svc.ms/transform/thumbnail?provider=spo&amp;inputFormat=png&amp;cs=fFNQTw&amp;docid=https%3A%2F%2Fsqlpass365-my.sharepoint.com%3A443%2F_api%2Fv2.0%2Fdrives%2Fb!foE7roR9Jkahp1eDpbuCNzsI0q0yYmNIvCrkt06UyE68uZlao4rJQZ3tymFRSPDq%2Fitems%2F01FYQCTPJC63LHZ3GD7BD2XM6MT4HCLZPK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910&amp;height=98&amp;action=Access">
            <a:extLst>
              <a:ext uri="{FF2B5EF4-FFF2-40B4-BE49-F238E27FC236}">
                <a16:creationId xmlns:a16="http://schemas.microsoft.com/office/drawing/2014/main" id="{1E7DA153-C163-46A5-A638-3CF4E0070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53" y="4884034"/>
            <a:ext cx="2241579" cy="24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4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EEC8-652D-4942-966B-8AE9191A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81" y="3801723"/>
            <a:ext cx="2800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880262" y="1566262"/>
            <a:ext cx="6176299" cy="153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95D9B0-8F67-4B4D-A5ED-ED27C2E29F6E}"/>
              </a:ext>
            </a:extLst>
          </p:cNvPr>
          <p:cNvSpPr txBox="1"/>
          <p:nvPr/>
        </p:nvSpPr>
        <p:spPr>
          <a:xfrm>
            <a:off x="2607461" y="3586639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www.SQLGuatemala.com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0371-2F50-4C1A-ACAA-B84F4A5CEFBC}"/>
              </a:ext>
            </a:extLst>
          </p:cNvPr>
          <p:cNvSpPr txBox="1"/>
          <p:nvPr/>
        </p:nvSpPr>
        <p:spPr>
          <a:xfrm>
            <a:off x="985063" y="2958780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 to know more?  Having doubts about this presentation?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Visit me at: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A673D-57FD-478D-B3C2-C1C4D15406C4}"/>
              </a:ext>
            </a:extLst>
          </p:cNvPr>
          <p:cNvSpPr txBox="1"/>
          <p:nvPr/>
        </p:nvSpPr>
        <p:spPr>
          <a:xfrm>
            <a:off x="1727246" y="4804110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Eduardo Pivaral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B7A06-4CD1-4CB8-9410-91F21BC17694}"/>
              </a:ext>
            </a:extLst>
          </p:cNvPr>
          <p:cNvSpPr txBox="1"/>
          <p:nvPr/>
        </p:nvSpPr>
        <p:spPr>
          <a:xfrm>
            <a:off x="3879848" y="4804110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@EduardoDBA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E171D-4D80-4B88-B830-604F3C83DE31}"/>
              </a:ext>
            </a:extLst>
          </p:cNvPr>
          <p:cNvSpPr txBox="1"/>
          <p:nvPr/>
        </p:nvSpPr>
        <p:spPr>
          <a:xfrm>
            <a:off x="6032452" y="4804110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Epivaral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4987AE-CAB1-4F9D-8FDD-7EEFC83EB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00" y="4699067"/>
            <a:ext cx="548640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1B3699-E6DC-4F3A-B926-520078142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96" y="4699067"/>
            <a:ext cx="548640" cy="5486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813D2DE2-26AD-4251-A927-4644B48FF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98" y="4699067"/>
            <a:ext cx="548640" cy="548640"/>
          </a:xfrm>
          <a:prstGeom prst="rect">
            <a:avLst/>
          </a:prstGeom>
        </p:spPr>
      </p:pic>
      <p:sp>
        <p:nvSpPr>
          <p:cNvPr id="14" name="Rectangle 13">
            <a:hlinkClick r:id="rId6"/>
            <a:extLst>
              <a:ext uri="{FF2B5EF4-FFF2-40B4-BE49-F238E27FC236}">
                <a16:creationId xmlns:a16="http://schemas.microsoft.com/office/drawing/2014/main" id="{BC1D3926-3B6E-464D-A41D-1C42179D08DD}"/>
              </a:ext>
            </a:extLst>
          </p:cNvPr>
          <p:cNvSpPr/>
          <p:nvPr/>
        </p:nvSpPr>
        <p:spPr>
          <a:xfrm>
            <a:off x="3458785" y="6272294"/>
            <a:ext cx="4688922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https://github.com/Epivaral/Sessions</a:t>
            </a:r>
            <a:endParaRPr kumimoji="0" lang="es-G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G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A12B-AED1-4C7A-9A0D-A2265A39EFB0}"/>
              </a:ext>
            </a:extLst>
          </p:cNvPr>
          <p:cNvSpPr txBox="1"/>
          <p:nvPr/>
        </p:nvSpPr>
        <p:spPr>
          <a:xfrm>
            <a:off x="850883" y="6272294"/>
            <a:ext cx="2302884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G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 available at</a:t>
            </a:r>
          </a:p>
        </p:txBody>
      </p:sp>
      <p:pic>
        <p:nvPicPr>
          <p:cNvPr id="20" name="Graphic 19" descr="Arrow Rotate left">
            <a:extLst>
              <a:ext uri="{FF2B5EF4-FFF2-40B4-BE49-F238E27FC236}">
                <a16:creationId xmlns:a16="http://schemas.microsoft.com/office/drawing/2014/main" id="{79B5BFB8-3323-4743-87F6-59802753CB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0663" y="5906534"/>
            <a:ext cx="914400" cy="9144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DCCB17-8AFB-4EA0-B4B3-0E84BD5EC9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63" y="119780"/>
            <a:ext cx="2592280" cy="597763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F4B1BEE-8D35-48E7-BC18-81D57F9469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76" y="1264639"/>
            <a:ext cx="4183767" cy="4183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E1C2F-2144-42C2-B678-25868459675E}"/>
              </a:ext>
            </a:extLst>
          </p:cNvPr>
          <p:cNvSpPr txBox="1"/>
          <p:nvPr/>
        </p:nvSpPr>
        <p:spPr>
          <a:xfrm>
            <a:off x="7705815" y="726681"/>
            <a:ext cx="433468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Please evaluate this session!</a:t>
            </a:r>
          </a:p>
        </p:txBody>
      </p:sp>
    </p:spTree>
    <p:extLst>
      <p:ext uri="{BB962C8B-B14F-4D97-AF65-F5344CB8AC3E}">
        <p14:creationId xmlns:p14="http://schemas.microsoft.com/office/powerpoint/2010/main" val="1437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975C-EFA8-DF42-8906-4B73E8DD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636"/>
            <a:ext cx="12192000" cy="2566241"/>
          </a:xfrm>
        </p:spPr>
        <p:txBody>
          <a:bodyPr anchor="t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dirty="0"/>
              <a:t>Thank You to our Local </a:t>
            </a:r>
            <a:r>
              <a:rPr lang="en-US" sz="4000" dirty="0" err="1"/>
              <a:t>SQLSaturday</a:t>
            </a:r>
            <a:r>
              <a:rPr lang="en-US" sz="4000" dirty="0"/>
              <a:t> Sponsors</a:t>
            </a:r>
          </a:p>
        </p:txBody>
      </p:sp>
      <p:pic>
        <p:nvPicPr>
          <p:cNvPr id="1026" name="Picture 2" descr="https://eastus1-mediap.svc.ms/transform/thumbnail?provider=spo&amp;inputFormat=png&amp;cs=fFNQTw&amp;docid=https%3A%2F%2Fsqlpass365-my.sharepoint.com%3A443%2F_api%2Fv2.0%2Fdrives%2Fb!foE7roR9Jkahp1eDpbuCNzsI0q0yYmNIvCrkt06UyE68uZlao4rJQZ3tymFRSPDq%2Fitems%2F01FYQCTPJPSMVC3OMFCJH2NL2K6MN5DC4W%3Fversion%3DPublished&amp;access_token=eyJ0eXAiOiJKV1QiLCJhbGciOiJub25lIn0.eyJhdWQiOiIwMDAwMDAwMy0wMDAwLTBmZjEtY2UwMC0wMDAwMDAwMDAwMDAvc3FscGFzczM2NS1teS5zaGFyZXBvaW50LmNvbUA1Y2E3OGRlNi1iMGRjLTQwM2YtOWQzYy1lZmUwMmM4ZDZjMzciLCJpc3MiOiIwMDAwMDAwMy0wMDAwLTBmZjEtY2UwMC0wMDAwMDAwMDAwMDAiLCJuYmYiOiIxNTcwMjExMjc5IiwiZXhwIjoiMTU3MDIzMjg3OSIsImVuZHBvaW50dXJsIjoiQ3ZOTEVwQysyVlBlSmp3K2laaXlDSVZhS2ErOU1DeVNrM3d4dUxmcVVpMD0iLCJlbmRwb2ludHVybExlbmd0aCI6IjEyMCIsImlzbG9vcGJhY2siOiJUcnVlIiwiY2lkIjoiWmpoaE1EQmhPV1l0T1RBNVpTMDVNREF3TFRaaE5EQXRZek16TXpBNVlqY3pNV1kyIiwidmVyIjoiaGFzaGVkcHJvb2Z0b2tlbiIsInNpdGVpZCI6IllXVXpZamd4TjJVdE4yUTROQzAwTmpJMkxXRXhZVGN0TlRjNE0yRTFZbUk0TWpNMyIsInNpZ25pbl9zdGF0ZSI6IltcImttc2lcIl0iLCJuYW1laWQiOiIwIy5mfG1lbWJlcnNoaXB8YW1hbmRhLm1hcnRpbkBwYXNzLm9yZyIsIm5paSI6Im1pY3Jvc29mdC5zaGFyZXBvaW50IiwiaXN1c2VyIjoidHJ1ZSIsImNhY2hla2V5IjoiMGguZnxtZW1iZXJzaGlwfDEwMDM3ZmZlOWI3MjU0ZDRAbGl2ZS5jb20iLCJ0dCI6IjAiLCJ1c2VQZXJzaXN0ZW50Q29va2llIjoiMyJ9.V2RaL0FWdjZucU9ldG5SWm1aSVU5RUh5eXB3WDh2STFMREN1ZXJTQmZqZz0&amp;encodeFailures=1&amp;srcWidth=&amp;srcHeight=&amp;width=440&amp;height=71&amp;action=Access">
            <a:extLst>
              <a:ext uri="{FF2B5EF4-FFF2-40B4-BE49-F238E27FC236}">
                <a16:creationId xmlns:a16="http://schemas.microsoft.com/office/drawing/2014/main" id="{0291E54C-5F57-4F79-97CB-E9850259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483" y="1547473"/>
            <a:ext cx="4627404" cy="7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38D06FA-965B-429D-BFE3-BBBEF89FD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6" y="3731157"/>
            <a:ext cx="2585632" cy="611609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45CD2C-3B33-4986-A6A6-ABAD67A458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66" y="4947034"/>
            <a:ext cx="1781953" cy="1781953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4864739-F6D3-45B8-93D2-22A7FD5050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12" y="3578929"/>
            <a:ext cx="3491061" cy="916064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12DD029-8C05-4B65-A6B6-4AD5267BBA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56" y="5537869"/>
            <a:ext cx="2585632" cy="5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9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74073" y="2799491"/>
            <a:ext cx="4331368" cy="6279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Eduardo Pivaral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74073" y="3316060"/>
            <a:ext cx="4981791" cy="4219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SQL Server Database Consultant @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Pythian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7503700" y="1396769"/>
            <a:ext cx="3929500" cy="358448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7503700" y="1755848"/>
            <a:ext cx="4688300" cy="11339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+15 </a:t>
            </a:r>
            <a:r>
              <a:rPr lang="en-US" dirty="0"/>
              <a:t>Years of experience working on 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+10 </a:t>
            </a:r>
            <a:r>
              <a:rPr lang="en-US" dirty="0"/>
              <a:t>Years of experience working with SQL Server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 of Open-Source tools for SQL Server administration, development and productivity.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7503700" y="2876318"/>
            <a:ext cx="3929500" cy="358448"/>
          </a:xfrm>
        </p:spPr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7503700" y="3235397"/>
            <a:ext cx="4688300" cy="1305524"/>
          </a:xfrm>
        </p:spPr>
        <p:txBody>
          <a:bodyPr>
            <a:norm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Azure </a:t>
            </a:r>
            <a:r>
              <a:rPr kumimoji="0" lang="es-GT" sz="140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Database</a:t>
            </a: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 </a:t>
            </a:r>
            <a:r>
              <a:rPr kumimoji="0" lang="es-GT" sz="140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Administrator</a:t>
            </a: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 </a:t>
            </a:r>
            <a:r>
              <a:rPr kumimoji="0" lang="es-GT" sz="1400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Associate</a:t>
            </a:r>
            <a:endParaRPr kumimoji="0" lang="es-GT" sz="14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cs typeface="Segoe UI Light" charset="0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GT" sz="140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Azure Fundamentals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cs typeface="Segoe UI Light" charset="0"/>
            </a:endParaRP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 Data Management and Analytics</a:t>
            </a: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MCSA SQL 2016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Database Development</a:t>
            </a: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MCSA SQL 2016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Database Administration</a:t>
            </a:r>
          </a:p>
          <a:p>
            <a:pPr marL="285750" marR="0" lvl="0" indent="-285750" algn="l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cs typeface="Segoe UI Light" charset="0"/>
              </a:rPr>
              <a:t>MCSA SQL 2012/2014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7503700" y="4711362"/>
            <a:ext cx="3929500" cy="358448"/>
          </a:xfrm>
        </p:spPr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7503700" y="5070441"/>
            <a:ext cx="4609640" cy="1305524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MSSQLTips.com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SQLServerCentral.com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MSSQLTips.com </a:t>
            </a:r>
            <a:r>
              <a:rPr lang="en-US" dirty="0"/>
              <a:t>Rookie of the year 2018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member of </a:t>
            </a:r>
            <a:r>
              <a:rPr lang="en-US" b="1" dirty="0"/>
              <a:t>Guatemala SQL Server User Group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Owner of </a:t>
            </a:r>
            <a:r>
              <a:rPr lang="en-US" b="1" dirty="0"/>
              <a:t>SQLGuatemala.com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19721" y="3944681"/>
            <a:ext cx="2335850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www.sqlguatemala.com</a:t>
            </a:r>
            <a:endParaRPr lang="en-CA" sz="1600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BD111-0BE4-4B13-A1C7-A902F6DDA211}"/>
              </a:ext>
            </a:extLst>
          </p:cNvPr>
          <p:cNvSpPr txBox="1"/>
          <p:nvPr/>
        </p:nvSpPr>
        <p:spPr>
          <a:xfrm>
            <a:off x="1344435" y="461789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7FEF5-FEC2-468B-A359-49874E12BDD4}"/>
              </a:ext>
            </a:extLst>
          </p:cNvPr>
          <p:cNvSpPr txBox="1"/>
          <p:nvPr/>
        </p:nvSpPr>
        <p:spPr>
          <a:xfrm>
            <a:off x="1344435" y="526076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BBEC0-76D5-462C-B1F6-745DC0F7796A}"/>
              </a:ext>
            </a:extLst>
          </p:cNvPr>
          <p:cNvSpPr txBox="1"/>
          <p:nvPr/>
        </p:nvSpPr>
        <p:spPr>
          <a:xfrm>
            <a:off x="1344435" y="58863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4FC8A-06F4-4B5E-B442-BAA029565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781266"/>
            <a:ext cx="548640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692AA-CF9D-4302-BC7C-9CD06D24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4530171"/>
            <a:ext cx="548640" cy="548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488DAF5-D4CE-4C20-B815-5DB907F44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155718"/>
            <a:ext cx="548640" cy="548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CB10FF-E012-45F5-B509-2469BF982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970" y="3972945"/>
            <a:ext cx="292722" cy="29272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642EBA8-E84B-431D-B57B-802553CFC64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0344" y="862380"/>
            <a:ext cx="1768220" cy="1768220"/>
          </a:xfr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866733" y="1839411"/>
            <a:ext cx="78382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Programming mindset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Proper database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Indexes and statistics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Demos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1055A-F503-429B-8A18-33228B15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829" y="3239795"/>
            <a:ext cx="3295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299647"/>
            <a:ext cx="9971130" cy="1129353"/>
          </a:xfrm>
        </p:spPr>
        <p:txBody>
          <a:bodyPr>
            <a:normAutofit fontScale="90000"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Programming Mindset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B8985-E542-4499-9103-FBECB0BC4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2" y="4598632"/>
            <a:ext cx="1780311" cy="1926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13A5E-9F89-4F96-882D-696FE96BA18D}"/>
              </a:ext>
            </a:extLst>
          </p:cNvPr>
          <p:cNvSpPr txBox="1"/>
          <p:nvPr/>
        </p:nvSpPr>
        <p:spPr>
          <a:xfrm>
            <a:off x="7006780" y="3429000"/>
            <a:ext cx="427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…Code for the future!</a:t>
            </a:r>
            <a:endParaRPr lang="es-GT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582576" y="1294229"/>
            <a:ext cx="1123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Long development life cycles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- Lead to releases on old systems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New features could improve existing code </a:t>
            </a:r>
            <a:r>
              <a:rPr lang="en-US" sz="2800" dirty="0"/>
              <a:t>-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STRING_SPLIT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@</a:t>
            </a:r>
            <a:r>
              <a:rPr lang="en-US" sz="2000" dirty="0" err="1">
                <a:latin typeface="Consolas" panose="020B0609020204030204" pitchFamily="49" charset="0"/>
              </a:rPr>
              <a:t>st</a:t>
            </a:r>
            <a:r>
              <a:rPr lang="en-US" sz="2000" dirty="0">
                <a:latin typeface="Consolas" panose="020B0609020204030204" pitchFamily="49" charset="0"/>
              </a:rPr>
              <a:t>, @separator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dirty="0"/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Heavy duty by design –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concurrent sessions, high volumes of data</a:t>
            </a: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Implement data purging/historical movement processes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9" name="Graphic 8" descr="Crying face with solid fill">
            <a:extLst>
              <a:ext uri="{FF2B5EF4-FFF2-40B4-BE49-F238E27FC236}">
                <a16:creationId xmlns:a16="http://schemas.microsoft.com/office/drawing/2014/main" id="{48617A0F-65BC-4A12-AC90-401462AB8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462" y="1162566"/>
            <a:ext cx="718810" cy="718810"/>
          </a:xfrm>
          <a:prstGeom prst="rect">
            <a:avLst/>
          </a:prstGeom>
        </p:spPr>
      </p:pic>
      <p:pic>
        <p:nvPicPr>
          <p:cNvPr id="20" name="Graphic 19" descr="Recycle">
            <a:extLst>
              <a:ext uri="{FF2B5EF4-FFF2-40B4-BE49-F238E27FC236}">
                <a16:creationId xmlns:a16="http://schemas.microsoft.com/office/drawing/2014/main" id="{3465D215-DFC8-438A-8A55-349558ECB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7062" y="4976625"/>
            <a:ext cx="914400" cy="914400"/>
          </a:xfrm>
          <a:prstGeom prst="rect">
            <a:avLst/>
          </a:prstGeom>
        </p:spPr>
      </p:pic>
      <p:pic>
        <p:nvPicPr>
          <p:cNvPr id="22" name="Graphic 21" descr="Crane">
            <a:extLst>
              <a:ext uri="{FF2B5EF4-FFF2-40B4-BE49-F238E27FC236}">
                <a16:creationId xmlns:a16="http://schemas.microsoft.com/office/drawing/2014/main" id="{05503C6D-563B-4D21-A73F-5317DEFA0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0867" y="3627054"/>
            <a:ext cx="987641" cy="98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9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258842" y="334929"/>
            <a:ext cx="1123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Databases can grow uncontrollably due to message logs and historical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87F41-083A-4DC6-9BDC-66D1F136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29" y="2048227"/>
            <a:ext cx="11322342" cy="2761546"/>
          </a:xfrm>
          <a:prstGeom prst="rect">
            <a:avLst/>
          </a:prstGeom>
          <a:ln w="12700">
            <a:noFill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ADD1EF-C87A-4051-A42A-29555A4E1F82}"/>
              </a:ext>
            </a:extLst>
          </p:cNvPr>
          <p:cNvSpPr/>
          <p:nvPr/>
        </p:nvSpPr>
        <p:spPr>
          <a:xfrm>
            <a:off x="4503937" y="6372269"/>
            <a:ext cx="758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GT" dirty="0">
                <a:hlinkClick r:id="rId3"/>
              </a:rPr>
              <a:t>http://www.sqlguatemala.com/2017/09/msdb-maintenance-and-cleanup.html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536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356496" y="420530"/>
            <a:ext cx="11230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Apply latest patches available on all your development software.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Implement reusable, scalable code –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sp_DoSomething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(@name);</a:t>
            </a: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Comment and format your code: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You won’t recognize your own code.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@number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--????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@number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@i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4.786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factor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MyTable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factor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8.3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--¯\_(</a:t>
            </a:r>
            <a:r>
              <a:rPr lang="ja-JP" altLang="es-GT" sz="1600" dirty="0">
                <a:solidFill>
                  <a:srgbClr val="008000"/>
                </a:solidFill>
                <a:latin typeface="Consolas" panose="020B0609020204030204" pitchFamily="49" charset="0"/>
              </a:rPr>
              <a:t>ツ</a:t>
            </a:r>
            <a:r>
              <a:rPr lang="es-GT" altLang="ja-JP" sz="1600" dirty="0">
                <a:solidFill>
                  <a:srgbClr val="008000"/>
                </a:solidFill>
                <a:latin typeface="Consolas" panose="020B0609020204030204" pitchFamily="49" charset="0"/>
              </a:rPr>
              <a:t>)_/¯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Test your code trying to make it fail.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4DAFC-CC49-4DEF-B918-4B6B7AF76E43}"/>
              </a:ext>
            </a:extLst>
          </p:cNvPr>
          <p:cNvSpPr/>
          <p:nvPr/>
        </p:nvSpPr>
        <p:spPr>
          <a:xfrm>
            <a:off x="4077809" y="6319551"/>
            <a:ext cx="8004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https://www.sqlguatemala.com/2018/02/considerations-for-dealing-with-big.html</a:t>
            </a:r>
            <a:endParaRPr lang="es-GT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62EDB669-E785-4422-A8D0-6EAB537E6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652" y="4803026"/>
            <a:ext cx="3033049" cy="1516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36E57-369C-44D0-B0E4-536043878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944" y="1002485"/>
            <a:ext cx="7589536" cy="6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2311</TotalTime>
  <Words>943</Words>
  <Application>Microsoft Office PowerPoint</Application>
  <PresentationFormat>Widescreen</PresentationFormat>
  <Paragraphs>145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</vt:lpstr>
      <vt:lpstr>Office Theme</vt:lpstr>
      <vt:lpstr>T-SQL Basics:  Coding for performance</vt:lpstr>
      <vt:lpstr>Thank You to our Global SQLSaturday Sponsors</vt:lpstr>
      <vt:lpstr>Thank You to our Local SQLSaturday Sponsors</vt:lpstr>
      <vt:lpstr>Eduardo Pivaral</vt:lpstr>
      <vt:lpstr>PowerPoint Presentation</vt:lpstr>
      <vt:lpstr>Database Programming Mindset</vt:lpstr>
      <vt:lpstr>PowerPoint Presentation</vt:lpstr>
      <vt:lpstr>PowerPoint Presentation</vt:lpstr>
      <vt:lpstr>PowerPoint Presentation</vt:lpstr>
      <vt:lpstr>Proper Database Design</vt:lpstr>
      <vt:lpstr>PowerPoint Presentation</vt:lpstr>
      <vt:lpstr>PowerPoint Presentation</vt:lpstr>
      <vt:lpstr>PowerPoint Presentation</vt:lpstr>
      <vt:lpstr>Indexes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</cp:lastModifiedBy>
  <cp:revision>357</cp:revision>
  <dcterms:created xsi:type="dcterms:W3CDTF">2019-02-20T20:55:57Z</dcterms:created>
  <dcterms:modified xsi:type="dcterms:W3CDTF">2020-11-28T01:49:54Z</dcterms:modified>
</cp:coreProperties>
</file>