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310" r:id="rId3"/>
    <p:sldId id="258" r:id="rId4"/>
    <p:sldId id="260" r:id="rId5"/>
    <p:sldId id="312" r:id="rId6"/>
    <p:sldId id="318" r:id="rId7"/>
    <p:sldId id="319" r:id="rId8"/>
    <p:sldId id="313" r:id="rId9"/>
    <p:sldId id="311" r:id="rId10"/>
    <p:sldId id="314" r:id="rId11"/>
    <p:sldId id="315" r:id="rId12"/>
    <p:sldId id="316" r:id="rId13"/>
    <p:sldId id="317" r:id="rId14"/>
    <p:sldId id="259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 snapToGrid="0">
      <p:cViewPr varScale="1">
        <p:scale>
          <a:sx n="75" d="100"/>
          <a:sy n="75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AB5AC-E8BC-4960-8C84-36802E21F73E}" type="datetimeFigureOut">
              <a:rPr lang="es-GT" smtClean="0"/>
              <a:t>13/10/2019</a:t>
            </a:fld>
            <a:endParaRPr lang="es-G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BEDE-9914-4421-BA4A-69CAB5FA2C8D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64874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CCCA6-521E-436B-8F6E-14DFB26339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3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0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32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arallelogram 53">
            <a:extLst>
              <a:ext uri="{FF2B5EF4-FFF2-40B4-BE49-F238E27FC236}">
                <a16:creationId xmlns:a16="http://schemas.microsoft.com/office/drawing/2014/main" id="{D5A75548-FCF0-634D-8D10-19488C75DFF0}"/>
              </a:ext>
            </a:extLst>
          </p:cNvPr>
          <p:cNvSpPr/>
          <p:nvPr userDrawn="1"/>
        </p:nvSpPr>
        <p:spPr>
          <a:xfrm rot="10800000" flipH="1" flipV="1">
            <a:off x="5596689" y="-34073"/>
            <a:ext cx="6633400" cy="6944936"/>
          </a:xfrm>
          <a:custGeom>
            <a:avLst/>
            <a:gdLst>
              <a:gd name="connsiteX0" fmla="*/ 0 w 7211832"/>
              <a:gd name="connsiteY0" fmla="*/ 5143500 h 5143500"/>
              <a:gd name="connsiteX1" fmla="*/ 2747195 w 7211832"/>
              <a:gd name="connsiteY1" fmla="*/ 0 h 5143500"/>
              <a:gd name="connsiteX2" fmla="*/ 7211832 w 7211832"/>
              <a:gd name="connsiteY2" fmla="*/ 0 h 5143500"/>
              <a:gd name="connsiteX3" fmla="*/ 4464637 w 7211832"/>
              <a:gd name="connsiteY3" fmla="*/ 5143500 h 5143500"/>
              <a:gd name="connsiteX4" fmla="*/ 0 w 7211832"/>
              <a:gd name="connsiteY4" fmla="*/ 5143500 h 5143500"/>
              <a:gd name="connsiteX0" fmla="*/ 0 w 5249218"/>
              <a:gd name="connsiteY0" fmla="*/ 5143500 h 5143500"/>
              <a:gd name="connsiteX1" fmla="*/ 2747195 w 5249218"/>
              <a:gd name="connsiteY1" fmla="*/ 0 h 5143500"/>
              <a:gd name="connsiteX2" fmla="*/ 5249218 w 5249218"/>
              <a:gd name="connsiteY2" fmla="*/ 0 h 5143500"/>
              <a:gd name="connsiteX3" fmla="*/ 4464637 w 5249218"/>
              <a:gd name="connsiteY3" fmla="*/ 5143500 h 5143500"/>
              <a:gd name="connsiteX4" fmla="*/ 0 w 5249218"/>
              <a:gd name="connsiteY4" fmla="*/ 5143500 h 5143500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4464637 w 5472242"/>
              <a:gd name="connsiteY3" fmla="*/ 5143500 h 5143500"/>
              <a:gd name="connsiteX4" fmla="*/ 0 w 5472242"/>
              <a:gd name="connsiteY4" fmla="*/ 5143500 h 5143500"/>
              <a:gd name="connsiteX0" fmla="*/ 0 w 5472242"/>
              <a:gd name="connsiteY0" fmla="*/ 5143500 h 5165803"/>
              <a:gd name="connsiteX1" fmla="*/ 2747195 w 5472242"/>
              <a:gd name="connsiteY1" fmla="*/ 0 h 5165803"/>
              <a:gd name="connsiteX2" fmla="*/ 5472242 w 5472242"/>
              <a:gd name="connsiteY2" fmla="*/ 7434 h 5165803"/>
              <a:gd name="connsiteX3" fmla="*/ 5468246 w 5472242"/>
              <a:gd name="connsiteY3" fmla="*/ 5165803 h 5165803"/>
              <a:gd name="connsiteX4" fmla="*/ 0 w 5472242"/>
              <a:gd name="connsiteY4" fmla="*/ 5143500 h 5165803"/>
              <a:gd name="connsiteX0" fmla="*/ 0 w 5472242"/>
              <a:gd name="connsiteY0" fmla="*/ 5143500 h 5143500"/>
              <a:gd name="connsiteX1" fmla="*/ 2747195 w 5472242"/>
              <a:gd name="connsiteY1" fmla="*/ 0 h 5143500"/>
              <a:gd name="connsiteX2" fmla="*/ 5472242 w 5472242"/>
              <a:gd name="connsiteY2" fmla="*/ 7434 h 5143500"/>
              <a:gd name="connsiteX3" fmla="*/ 3698919 w 5472242"/>
              <a:gd name="connsiteY3" fmla="*/ 4942779 h 5143500"/>
              <a:gd name="connsiteX4" fmla="*/ 0 w 5472242"/>
              <a:gd name="connsiteY4" fmla="*/ 5143500 h 5143500"/>
              <a:gd name="connsiteX0" fmla="*/ 0 w 5472242"/>
              <a:gd name="connsiteY0" fmla="*/ 5143500 h 5150935"/>
              <a:gd name="connsiteX1" fmla="*/ 2747195 w 5472242"/>
              <a:gd name="connsiteY1" fmla="*/ 0 h 5150935"/>
              <a:gd name="connsiteX2" fmla="*/ 5472242 w 5472242"/>
              <a:gd name="connsiteY2" fmla="*/ 7434 h 5150935"/>
              <a:gd name="connsiteX3" fmla="*/ 4301085 w 5472242"/>
              <a:gd name="connsiteY3" fmla="*/ 5150935 h 5150935"/>
              <a:gd name="connsiteX4" fmla="*/ 0 w 5472242"/>
              <a:gd name="connsiteY4" fmla="*/ 5143500 h 5150935"/>
              <a:gd name="connsiteX0" fmla="*/ 0 w 4728828"/>
              <a:gd name="connsiteY0" fmla="*/ 5143500 h 5150935"/>
              <a:gd name="connsiteX1" fmla="*/ 2747195 w 4728828"/>
              <a:gd name="connsiteY1" fmla="*/ 0 h 5150935"/>
              <a:gd name="connsiteX2" fmla="*/ 4728828 w 4728828"/>
              <a:gd name="connsiteY2" fmla="*/ 223024 h 5150935"/>
              <a:gd name="connsiteX3" fmla="*/ 4301085 w 4728828"/>
              <a:gd name="connsiteY3" fmla="*/ 5150935 h 5150935"/>
              <a:gd name="connsiteX4" fmla="*/ 0 w 4728828"/>
              <a:gd name="connsiteY4" fmla="*/ 5143500 h 5150935"/>
              <a:gd name="connsiteX0" fmla="*/ 0 w 4342253"/>
              <a:gd name="connsiteY0" fmla="*/ 5173237 h 5180672"/>
              <a:gd name="connsiteX1" fmla="*/ 2747195 w 4342253"/>
              <a:gd name="connsiteY1" fmla="*/ 29737 h 5180672"/>
              <a:gd name="connsiteX2" fmla="*/ 4342253 w 4342253"/>
              <a:gd name="connsiteY2" fmla="*/ 0 h 5180672"/>
              <a:gd name="connsiteX3" fmla="*/ 4301085 w 4342253"/>
              <a:gd name="connsiteY3" fmla="*/ 5180672 h 5180672"/>
              <a:gd name="connsiteX4" fmla="*/ 0 w 4342253"/>
              <a:gd name="connsiteY4" fmla="*/ 5173237 h 5180672"/>
              <a:gd name="connsiteX0" fmla="*/ 0 w 4370700"/>
              <a:gd name="connsiteY0" fmla="*/ 5143500 h 5150935"/>
              <a:gd name="connsiteX1" fmla="*/ 2747195 w 4370700"/>
              <a:gd name="connsiteY1" fmla="*/ 0 h 5150935"/>
              <a:gd name="connsiteX2" fmla="*/ 4370700 w 4370700"/>
              <a:gd name="connsiteY2" fmla="*/ 190735 h 5150935"/>
              <a:gd name="connsiteX3" fmla="*/ 4301085 w 4370700"/>
              <a:gd name="connsiteY3" fmla="*/ 5150935 h 5150935"/>
              <a:gd name="connsiteX4" fmla="*/ 0 w 4370700"/>
              <a:gd name="connsiteY4" fmla="*/ 5143500 h 5150935"/>
              <a:gd name="connsiteX0" fmla="*/ 0 w 4370700"/>
              <a:gd name="connsiteY0" fmla="*/ 4965700 h 4973135"/>
              <a:gd name="connsiteX1" fmla="*/ 2647627 w 4370700"/>
              <a:gd name="connsiteY1" fmla="*/ 0 h 4973135"/>
              <a:gd name="connsiteX2" fmla="*/ 4370700 w 4370700"/>
              <a:gd name="connsiteY2" fmla="*/ 12935 h 4973135"/>
              <a:gd name="connsiteX3" fmla="*/ 4301085 w 4370700"/>
              <a:gd name="connsiteY3" fmla="*/ 4973135 h 4973135"/>
              <a:gd name="connsiteX4" fmla="*/ 0 w 4370700"/>
              <a:gd name="connsiteY4" fmla="*/ 4965700 h 4973135"/>
              <a:gd name="connsiteX0" fmla="*/ 0 w 4301085"/>
              <a:gd name="connsiteY0" fmla="*/ 4965700 h 4973135"/>
              <a:gd name="connsiteX1" fmla="*/ 2647627 w 4301085"/>
              <a:gd name="connsiteY1" fmla="*/ 0 h 4973135"/>
              <a:gd name="connsiteX2" fmla="*/ 3686714 w 4301085"/>
              <a:gd name="connsiteY2" fmla="*/ 261657 h 4973135"/>
              <a:gd name="connsiteX3" fmla="*/ 4301085 w 4301085"/>
              <a:gd name="connsiteY3" fmla="*/ 4973135 h 4973135"/>
              <a:gd name="connsiteX4" fmla="*/ 0 w 4301085"/>
              <a:gd name="connsiteY4" fmla="*/ 4965700 h 4973135"/>
              <a:gd name="connsiteX0" fmla="*/ 0 w 3686714"/>
              <a:gd name="connsiteY0" fmla="*/ 4965700 h 4965700"/>
              <a:gd name="connsiteX1" fmla="*/ 2647627 w 3686714"/>
              <a:gd name="connsiteY1" fmla="*/ 0 h 4965700"/>
              <a:gd name="connsiteX2" fmla="*/ 3686714 w 3686714"/>
              <a:gd name="connsiteY2" fmla="*/ 261657 h 4965700"/>
              <a:gd name="connsiteX3" fmla="*/ 3548010 w 3686714"/>
              <a:gd name="connsiteY3" fmla="*/ 4579325 h 4965700"/>
              <a:gd name="connsiteX4" fmla="*/ 0 w 3686714"/>
              <a:gd name="connsiteY4" fmla="*/ 4965700 h 4965700"/>
              <a:gd name="connsiteX0" fmla="*/ 0 w 4343065"/>
              <a:gd name="connsiteY0" fmla="*/ 4966583 h 4966583"/>
              <a:gd name="connsiteX1" fmla="*/ 2647627 w 4343065"/>
              <a:gd name="connsiteY1" fmla="*/ 883 h 4966583"/>
              <a:gd name="connsiteX2" fmla="*/ 4343065 w 4343065"/>
              <a:gd name="connsiteY2" fmla="*/ 0 h 4966583"/>
              <a:gd name="connsiteX3" fmla="*/ 3548010 w 4343065"/>
              <a:gd name="connsiteY3" fmla="*/ 4580208 h 4966583"/>
              <a:gd name="connsiteX4" fmla="*/ 0 w 4343065"/>
              <a:gd name="connsiteY4" fmla="*/ 4966583 h 4966583"/>
              <a:gd name="connsiteX0" fmla="*/ 0 w 4343065"/>
              <a:gd name="connsiteY0" fmla="*/ 4966583 h 4974018"/>
              <a:gd name="connsiteX1" fmla="*/ 2647627 w 4343065"/>
              <a:gd name="connsiteY1" fmla="*/ 883 h 4974018"/>
              <a:gd name="connsiteX2" fmla="*/ 4343065 w 4343065"/>
              <a:gd name="connsiteY2" fmla="*/ 0 h 4974018"/>
              <a:gd name="connsiteX3" fmla="*/ 4342539 w 4343065"/>
              <a:gd name="connsiteY3" fmla="*/ 4974018 h 4974018"/>
              <a:gd name="connsiteX4" fmla="*/ 0 w 4343065"/>
              <a:gd name="connsiteY4" fmla="*/ 4966583 h 4974018"/>
              <a:gd name="connsiteX0" fmla="*/ 0 w 4343065"/>
              <a:gd name="connsiteY0" fmla="*/ 4972608 h 4980043"/>
              <a:gd name="connsiteX1" fmla="*/ 1569832 w 4343065"/>
              <a:gd name="connsiteY1" fmla="*/ 0 h 4980043"/>
              <a:gd name="connsiteX2" fmla="*/ 4343065 w 4343065"/>
              <a:gd name="connsiteY2" fmla="*/ 6025 h 4980043"/>
              <a:gd name="connsiteX3" fmla="*/ 4342539 w 4343065"/>
              <a:gd name="connsiteY3" fmla="*/ 4980043 h 4980043"/>
              <a:gd name="connsiteX4" fmla="*/ 0 w 4343065"/>
              <a:gd name="connsiteY4" fmla="*/ 4972608 h 4980043"/>
              <a:gd name="connsiteX0" fmla="*/ 0 w 4723057"/>
              <a:gd name="connsiteY0" fmla="*/ 4972608 h 4980043"/>
              <a:gd name="connsiteX1" fmla="*/ 1569832 w 4723057"/>
              <a:gd name="connsiteY1" fmla="*/ 0 h 4980043"/>
              <a:gd name="connsiteX2" fmla="*/ 4723057 w 4723057"/>
              <a:gd name="connsiteY2" fmla="*/ 19843 h 4980043"/>
              <a:gd name="connsiteX3" fmla="*/ 4342539 w 4723057"/>
              <a:gd name="connsiteY3" fmla="*/ 4980043 h 4980043"/>
              <a:gd name="connsiteX4" fmla="*/ 0 w 4723057"/>
              <a:gd name="connsiteY4" fmla="*/ 4972608 h 4980043"/>
              <a:gd name="connsiteX0" fmla="*/ 0 w 4736350"/>
              <a:gd name="connsiteY0" fmla="*/ 4972608 h 4972608"/>
              <a:gd name="connsiteX1" fmla="*/ 1569832 w 4736350"/>
              <a:gd name="connsiteY1" fmla="*/ 0 h 4972608"/>
              <a:gd name="connsiteX2" fmla="*/ 4723057 w 4736350"/>
              <a:gd name="connsiteY2" fmla="*/ 19843 h 4972608"/>
              <a:gd name="connsiteX3" fmla="*/ 4736349 w 4736350"/>
              <a:gd name="connsiteY3" fmla="*/ 4959317 h 4972608"/>
              <a:gd name="connsiteX4" fmla="*/ 0 w 4736350"/>
              <a:gd name="connsiteY4" fmla="*/ 4972608 h 4972608"/>
              <a:gd name="connsiteX0" fmla="*/ 0 w 4736350"/>
              <a:gd name="connsiteY0" fmla="*/ 4958790 h 4958790"/>
              <a:gd name="connsiteX1" fmla="*/ 1362564 w 4736350"/>
              <a:gd name="connsiteY1" fmla="*/ 0 h 4958790"/>
              <a:gd name="connsiteX2" fmla="*/ 4723057 w 4736350"/>
              <a:gd name="connsiteY2" fmla="*/ 6025 h 4958790"/>
              <a:gd name="connsiteX3" fmla="*/ 4736349 w 4736350"/>
              <a:gd name="connsiteY3" fmla="*/ 4945499 h 4958790"/>
              <a:gd name="connsiteX4" fmla="*/ 0 w 4736350"/>
              <a:gd name="connsiteY4" fmla="*/ 4958790 h 495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6350" h="4958790">
                <a:moveTo>
                  <a:pt x="0" y="4958790"/>
                </a:moveTo>
                <a:lnTo>
                  <a:pt x="1362564" y="0"/>
                </a:lnTo>
                <a:lnTo>
                  <a:pt x="4723057" y="6025"/>
                </a:lnTo>
                <a:cubicBezTo>
                  <a:pt x="4722882" y="1664031"/>
                  <a:pt x="4736524" y="3287493"/>
                  <a:pt x="4736349" y="4945499"/>
                </a:cubicBezTo>
                <a:lnTo>
                  <a:pt x="0" y="495879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4525" y="3307383"/>
            <a:ext cx="4331368" cy="627904"/>
          </a:xfrm>
        </p:spPr>
        <p:txBody>
          <a:bodyPr anchor="b"/>
          <a:lstStyle>
            <a:lvl1pPr algn="l">
              <a:defRPr sz="4267"/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64755" y="3926054"/>
            <a:ext cx="4330700" cy="540913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667" b="0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23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7759341" y="1514756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One</a:t>
            </a:r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 hasCustomPrompt="1"/>
          </p:nvPr>
        </p:nvSpPr>
        <p:spPr>
          <a:xfrm>
            <a:off x="664525" y="859692"/>
            <a:ext cx="1924051" cy="1924049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anchor="ctr"/>
          <a:lstStyle>
            <a:lvl1pPr algn="ctr">
              <a:defRPr sz="1400"/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40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7759341" y="1873835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1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7759341" y="3008431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Two</a:t>
            </a:r>
          </a:p>
        </p:txBody>
      </p:sp>
      <p:sp>
        <p:nvSpPr>
          <p:cNvPr id="4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7759341" y="3367510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7759341" y="4480060"/>
            <a:ext cx="3929500" cy="358448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867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Biography Point Three</a:t>
            </a:r>
          </a:p>
        </p:txBody>
      </p:sp>
      <p:sp>
        <p:nvSpPr>
          <p:cNvPr id="44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759341" y="4839139"/>
            <a:ext cx="3929500" cy="792684"/>
          </a:xfrm>
        </p:spPr>
        <p:txBody>
          <a:bodyPr/>
          <a:lstStyle>
            <a:lvl1pPr marL="0" marR="0" indent="0" algn="l" defTabSz="121917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</a:lstStyle>
          <a:p>
            <a:pPr marL="0" lvl="0" indent="0" algn="l" defTabSz="1219170" rtl="0" eaLnBrk="1" latinLnBrk="0" hangingPunct="1">
              <a:lnSpc>
                <a:spcPct val="90000"/>
              </a:lnSpc>
              <a:spcBef>
                <a:spcPts val="1333"/>
              </a:spcBef>
              <a:buFont typeface="Arial" panose="020B0604020202020204" pitchFamily="34" charset="0"/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</a:t>
            </a:r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8" hasCustomPrompt="1"/>
          </p:nvPr>
        </p:nvSpPr>
        <p:spPr>
          <a:xfrm>
            <a:off x="1176050" y="4645545"/>
            <a:ext cx="3819404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>
                <a:solidFill>
                  <a:schemeClr val="accent1"/>
                </a:solidFill>
              </a:rPr>
              <a:t>/</a:t>
            </a:r>
            <a:r>
              <a:rPr lang="en-US" sz="1467" dirty="0" err="1">
                <a:solidFill>
                  <a:schemeClr val="accent1"/>
                </a:solidFill>
              </a:rPr>
              <a:t>yourname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19" hasCustomPrompt="1"/>
          </p:nvPr>
        </p:nvSpPr>
        <p:spPr>
          <a:xfrm>
            <a:off x="1179337" y="5158384"/>
            <a:ext cx="3816116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>
                <a:solidFill>
                  <a:schemeClr val="accent1"/>
                </a:solidFill>
              </a:rPr>
              <a:t>@</a:t>
            </a:r>
            <a:r>
              <a:rPr lang="en-US" sz="1467" dirty="0" err="1">
                <a:solidFill>
                  <a:schemeClr val="accent1"/>
                </a:solidFill>
              </a:rPr>
              <a:t>yourhandle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51" name="Text Placeholder 48"/>
          <p:cNvSpPr>
            <a:spLocks noGrp="1"/>
          </p:cNvSpPr>
          <p:nvPr>
            <p:ph type="body" sz="quarter" idx="20" hasCustomPrompt="1"/>
          </p:nvPr>
        </p:nvSpPr>
        <p:spPr>
          <a:xfrm>
            <a:off x="1174780" y="5658001"/>
            <a:ext cx="3820672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 err="1">
                <a:solidFill>
                  <a:schemeClr val="accent1"/>
                </a:solidFill>
              </a:rPr>
              <a:t>yourname</a:t>
            </a:r>
            <a:endParaRPr lang="en-US" sz="1467" dirty="0">
              <a:solidFill>
                <a:schemeClr val="accent1"/>
              </a:solidFill>
            </a:endParaRPr>
          </a:p>
        </p:txBody>
      </p:sp>
      <p:sp>
        <p:nvSpPr>
          <p:cNvPr id="15" name="Text Placeholder 48">
            <a:extLst>
              <a:ext uri="{FF2B5EF4-FFF2-40B4-BE49-F238E27FC236}">
                <a16:creationId xmlns:a16="http://schemas.microsoft.com/office/drawing/2014/main" id="{521CEFB5-969C-46E9-8C16-D1074F9C1AA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74780" y="6170840"/>
            <a:ext cx="3820672" cy="349251"/>
          </a:xfrm>
        </p:spPr>
        <p:txBody>
          <a:bodyPr/>
          <a:lstStyle>
            <a:lvl1pPr marL="0" algn="l" defTabSz="1219170" rtl="0" eaLnBrk="1" latinLnBrk="0" hangingPunct="1">
              <a:defRPr lang="en-US" sz="1467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1467" dirty="0" err="1">
                <a:solidFill>
                  <a:schemeClr val="accent1"/>
                </a:solidFill>
              </a:rPr>
              <a:t>youremail</a:t>
            </a:r>
            <a:endParaRPr lang="en-US" sz="1467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4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6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1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2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5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0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CFC-D12C-4677-BB13-8C4FC86E912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52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D5CFC-D12C-4677-BB13-8C4FC86E912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788EB-DAC1-4D34-B7F7-216594A52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0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pivaral/Scripts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6.png"/><Relationship Id="rId2" Type="http://schemas.openxmlformats.org/officeDocument/2006/relationships/hyperlink" Target="https://gtssug.pass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2.svg"/><Relationship Id="rId4" Type="http://schemas.openxmlformats.org/officeDocument/2006/relationships/hyperlink" Target="http://www.sqlguatemala.com/" TargetMode="External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://www.sqlguatemala.com/" TargetMode="External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zuredatastudio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hyperlink" Target="https://aka.ms/azuredatastudi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microsoft/azuredatastudio#try-out-the-latest-insiders-build-from-ma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azure-data-studio/faq?view=sql-server-2017#feature-comparison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5589" y="1535804"/>
            <a:ext cx="8181024" cy="201135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Getting Started with Azure Data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70A4D-5FD3-4466-AAA3-12532DBF9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8633" y="3707222"/>
            <a:ext cx="6987645" cy="4350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>
                <a:solidFill>
                  <a:schemeClr val="bg1"/>
                </a:solidFill>
              </a:rPr>
              <a:t>Eduardo Pivaral (MCSE, MCSA) – Oct 2019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C7DD3-6ECB-46DB-B068-D39E65DE42D5}"/>
              </a:ext>
            </a:extLst>
          </p:cNvPr>
          <p:cNvSpPr/>
          <p:nvPr/>
        </p:nvSpPr>
        <p:spPr>
          <a:xfrm>
            <a:off x="0" y="5787515"/>
            <a:ext cx="12192000" cy="1070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chemeClr val="tx1"/>
                </a:solidFill>
                <a:latin typeface="Corbel" panose="020B0503020204020204"/>
              </a:rPr>
              <a:t>BALTIMORE SQL SERVER USERS GROUP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B1CC83-1733-42EB-9B34-E52182E56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22279"/>
            <a:ext cx="1200955" cy="1200955"/>
          </a:xfrm>
          <a:prstGeom prst="rect">
            <a:avLst/>
          </a:prstGeom>
        </p:spPr>
      </p:pic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385CEAE-D36F-428B-A9FE-4E5D14B9E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5387" y="1393762"/>
            <a:ext cx="3015112" cy="30151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9906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932156" y="1062665"/>
            <a:ext cx="1049340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Lightweight (it usually loads faster than SSMS)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Modern code editor with IntelliSense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Smart code completion and snippets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 Explorer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Server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Dashboards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Edit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Code 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Export results to CSV, XML, JSON,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Chart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Extensibility and customization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Notebooks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Integrated terminal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Source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Monthly Updates and bug fixes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0DD2CE01-39A2-41FB-8BAD-C95C3A61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62" y="58716"/>
            <a:ext cx="8437301" cy="830997"/>
          </a:xfrm>
        </p:spPr>
        <p:txBody>
          <a:bodyPr>
            <a:normAutofit/>
          </a:bodyPr>
          <a:lstStyle/>
          <a:p>
            <a:r>
              <a:rPr lang="en-US" b="1" dirty="0"/>
              <a:t>Key Features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96EB2-7A21-4992-97F6-308430424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975" y="4797100"/>
            <a:ext cx="1806444" cy="180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0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35" y="2864324"/>
            <a:ext cx="9971130" cy="1129353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Usage and Options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CC556-982D-4EEB-811B-D7C3C4305A31}"/>
              </a:ext>
            </a:extLst>
          </p:cNvPr>
          <p:cNvSpPr/>
          <p:nvPr/>
        </p:nvSpPr>
        <p:spPr>
          <a:xfrm>
            <a:off x="79899" y="97654"/>
            <a:ext cx="12002610" cy="667600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10583-9AFB-466D-9AC7-AFA69138F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660" y="4720479"/>
            <a:ext cx="1982310" cy="168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2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8C6309-70E3-4BAB-A323-9933DC881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85" y="1485998"/>
            <a:ext cx="8575829" cy="460297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27D21-75F0-4D9A-AB0E-F779EAF9F33C}"/>
              </a:ext>
            </a:extLst>
          </p:cNvPr>
          <p:cNvCxnSpPr>
            <a:cxnSpLocks/>
          </p:cNvCxnSpPr>
          <p:nvPr/>
        </p:nvCxnSpPr>
        <p:spPr>
          <a:xfrm>
            <a:off x="1612178" y="646393"/>
            <a:ext cx="891325" cy="83960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3BCDF8-8397-4C00-93B5-6D206370938A}"/>
              </a:ext>
            </a:extLst>
          </p:cNvPr>
          <p:cNvCxnSpPr>
            <a:cxnSpLocks/>
          </p:cNvCxnSpPr>
          <p:nvPr/>
        </p:nvCxnSpPr>
        <p:spPr>
          <a:xfrm flipV="1">
            <a:off x="807868" y="1840834"/>
            <a:ext cx="1000791" cy="8582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A673D1-8CEA-4526-8637-FE5510900BEE}"/>
              </a:ext>
            </a:extLst>
          </p:cNvPr>
          <p:cNvCxnSpPr>
            <a:cxnSpLocks/>
          </p:cNvCxnSpPr>
          <p:nvPr/>
        </p:nvCxnSpPr>
        <p:spPr>
          <a:xfrm flipH="1">
            <a:off x="4820575" y="646393"/>
            <a:ext cx="106519" cy="1502003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FC5A8A-3489-47E9-927A-5BFF277ECC8F}"/>
              </a:ext>
            </a:extLst>
          </p:cNvPr>
          <p:cNvSpPr txBox="1"/>
          <p:nvPr/>
        </p:nvSpPr>
        <p:spPr>
          <a:xfrm>
            <a:off x="327464" y="403025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b="1" dirty="0"/>
              <a:t>1. </a:t>
            </a:r>
            <a:r>
              <a:rPr lang="es-GT" b="1" dirty="0" err="1"/>
              <a:t>Main</a:t>
            </a:r>
            <a:r>
              <a:rPr lang="es-GT" b="1" dirty="0"/>
              <a:t> </a:t>
            </a:r>
            <a:r>
              <a:rPr lang="es-GT" b="1" dirty="0" err="1"/>
              <a:t>Menu</a:t>
            </a:r>
            <a:endParaRPr lang="es-GT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30FD4-276D-4986-98C3-72D84A25F02D}"/>
              </a:ext>
            </a:extLst>
          </p:cNvPr>
          <p:cNvSpPr txBox="1"/>
          <p:nvPr/>
        </p:nvSpPr>
        <p:spPr>
          <a:xfrm>
            <a:off x="102425" y="2699119"/>
            <a:ext cx="170566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b="1" dirty="0"/>
              <a:t>2. </a:t>
            </a:r>
            <a:r>
              <a:rPr lang="es-GT" b="1" dirty="0" err="1"/>
              <a:t>Sidebars</a:t>
            </a:r>
            <a:endParaRPr lang="es-G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1600" dirty="0" err="1"/>
              <a:t>Connections</a:t>
            </a:r>
            <a:endParaRPr lang="es-G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1600" dirty="0" err="1"/>
              <a:t>Find</a:t>
            </a:r>
            <a:endParaRPr lang="es-G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1600" dirty="0"/>
              <a:t>Explorer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1600" dirty="0" err="1"/>
              <a:t>Source</a:t>
            </a:r>
            <a:r>
              <a:rPr lang="es-GT" sz="1600" dirty="0"/>
              <a:t>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sz="1600" dirty="0" err="1"/>
              <a:t>Extensions</a:t>
            </a:r>
            <a:endParaRPr lang="es-GT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E98798-EC1C-4A83-A51B-9ED1C8BCF5AF}"/>
              </a:ext>
            </a:extLst>
          </p:cNvPr>
          <p:cNvSpPr txBox="1"/>
          <p:nvPr/>
        </p:nvSpPr>
        <p:spPr>
          <a:xfrm>
            <a:off x="4927094" y="386179"/>
            <a:ext cx="415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b="1" dirty="0"/>
              <a:t>3. Editor (</a:t>
            </a:r>
            <a:r>
              <a:rPr lang="es-GT" b="1" dirty="0" err="1"/>
              <a:t>Query</a:t>
            </a:r>
            <a:r>
              <a:rPr lang="es-GT" b="1" dirty="0"/>
              <a:t>, Notebook, files, </a:t>
            </a:r>
            <a:r>
              <a:rPr lang="es-GT" b="1" dirty="0" err="1"/>
              <a:t>options</a:t>
            </a:r>
            <a:r>
              <a:rPr lang="es-GT" b="1" dirty="0"/>
              <a:t>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36911D7-40C5-4BFB-B6D1-E2BDB5BA1777}"/>
              </a:ext>
            </a:extLst>
          </p:cNvPr>
          <p:cNvCxnSpPr>
            <a:cxnSpLocks/>
          </p:cNvCxnSpPr>
          <p:nvPr/>
        </p:nvCxnSpPr>
        <p:spPr>
          <a:xfrm flipH="1" flipV="1">
            <a:off x="5780844" y="5626839"/>
            <a:ext cx="726488" cy="844982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75C4BF-51FB-4BD9-880D-54F7DEFECECB}"/>
              </a:ext>
            </a:extLst>
          </p:cNvPr>
          <p:cNvSpPr txBox="1"/>
          <p:nvPr/>
        </p:nvSpPr>
        <p:spPr>
          <a:xfrm>
            <a:off x="6507332" y="6287155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b="1" dirty="0"/>
              <a:t>5. Terminal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C84020-E96B-4286-987A-15B0D42BBEBB}"/>
              </a:ext>
            </a:extLst>
          </p:cNvPr>
          <p:cNvCxnSpPr>
            <a:cxnSpLocks/>
          </p:cNvCxnSpPr>
          <p:nvPr/>
        </p:nvCxnSpPr>
        <p:spPr>
          <a:xfrm flipH="1">
            <a:off x="9516863" y="3320249"/>
            <a:ext cx="1287261" cy="887767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3EDE4D-4835-4977-93D6-25E495A4FE3E}"/>
              </a:ext>
            </a:extLst>
          </p:cNvPr>
          <p:cNvSpPr txBox="1"/>
          <p:nvPr/>
        </p:nvSpPr>
        <p:spPr>
          <a:xfrm>
            <a:off x="10699072" y="2950917"/>
            <a:ext cx="1099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b="1" dirty="0"/>
              <a:t>4. </a:t>
            </a:r>
            <a:r>
              <a:rPr lang="es-GT" b="1" dirty="0" err="1"/>
              <a:t>Results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350266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4" grpId="0"/>
      <p:bldP spid="30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FC5A8A-3489-47E9-927A-5BFF277ECC8F}"/>
              </a:ext>
            </a:extLst>
          </p:cNvPr>
          <p:cNvSpPr txBox="1"/>
          <p:nvPr/>
        </p:nvSpPr>
        <p:spPr>
          <a:xfrm>
            <a:off x="392077" y="385270"/>
            <a:ext cx="212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GT" b="1" dirty="0"/>
              <a:t>1. </a:t>
            </a:r>
            <a:r>
              <a:rPr lang="es-GT" b="1" dirty="0" err="1"/>
              <a:t>Command</a:t>
            </a:r>
            <a:r>
              <a:rPr lang="es-GT" b="1" dirty="0"/>
              <a:t> </a:t>
            </a:r>
            <a:r>
              <a:rPr lang="es-GT" b="1" dirty="0" err="1"/>
              <a:t>Palette</a:t>
            </a:r>
            <a:endParaRPr lang="es-GT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07C5D-E47F-4EAD-B607-B2E6FF01A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608" y="1092862"/>
            <a:ext cx="8918845" cy="477994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727D21-75F0-4D9A-AB0E-F779EAF9F33C}"/>
              </a:ext>
            </a:extLst>
          </p:cNvPr>
          <p:cNvCxnSpPr>
            <a:cxnSpLocks/>
          </p:cNvCxnSpPr>
          <p:nvPr/>
        </p:nvCxnSpPr>
        <p:spPr>
          <a:xfrm>
            <a:off x="2514389" y="686083"/>
            <a:ext cx="1587094" cy="636690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5836935-F7C1-48C3-8F08-BC7677F0C507}"/>
              </a:ext>
            </a:extLst>
          </p:cNvPr>
          <p:cNvSpPr txBox="1"/>
          <p:nvPr/>
        </p:nvSpPr>
        <p:spPr>
          <a:xfrm>
            <a:off x="10422384" y="3741029"/>
            <a:ext cx="155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/>
              <a:t>2. Status bar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7EAEE5-4D63-4C0D-809D-AC7485FB8BA8}"/>
              </a:ext>
            </a:extLst>
          </p:cNvPr>
          <p:cNvCxnSpPr>
            <a:cxnSpLocks/>
          </p:cNvCxnSpPr>
          <p:nvPr/>
        </p:nvCxnSpPr>
        <p:spPr>
          <a:xfrm flipH="1">
            <a:off x="9401452" y="4110361"/>
            <a:ext cx="1020932" cy="1654777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4AEDA2-3578-44A3-B0EC-0074A893FC9A}"/>
              </a:ext>
            </a:extLst>
          </p:cNvPr>
          <p:cNvSpPr txBox="1"/>
          <p:nvPr/>
        </p:nvSpPr>
        <p:spPr>
          <a:xfrm>
            <a:off x="446432" y="6442793"/>
            <a:ext cx="155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b="1" dirty="0"/>
              <a:t>3. </a:t>
            </a:r>
            <a:r>
              <a:rPr lang="es-GT" b="1" dirty="0" err="1"/>
              <a:t>Settings</a:t>
            </a:r>
            <a:endParaRPr lang="es-GT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68E768-834A-4F1F-A72A-4F7C645FB272}"/>
              </a:ext>
            </a:extLst>
          </p:cNvPr>
          <p:cNvCxnSpPr>
            <a:cxnSpLocks/>
          </p:cNvCxnSpPr>
          <p:nvPr/>
        </p:nvCxnSpPr>
        <p:spPr>
          <a:xfrm flipV="1">
            <a:off x="639192" y="5670260"/>
            <a:ext cx="582567" cy="802470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4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10F43DD6-9493-4F8C-8A43-0BFEDED2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" y="209557"/>
            <a:ext cx="8898938" cy="830997"/>
          </a:xfrm>
        </p:spPr>
        <p:txBody>
          <a:bodyPr>
            <a:noAutofit/>
          </a:bodyPr>
          <a:lstStyle/>
          <a:p>
            <a:r>
              <a:rPr lang="en-US" sz="4200" b="1" dirty="0"/>
              <a:t>Submitting issues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88B3DE-CAC7-47F6-ABE0-00D4929FF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72" y="1040554"/>
            <a:ext cx="6581207" cy="26442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BBFC2C-7671-4D33-9518-D9D580E30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349" y="3799068"/>
            <a:ext cx="6949661" cy="274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4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02" y="2356834"/>
            <a:ext cx="10963196" cy="947878"/>
          </a:xfrm>
        </p:spPr>
        <p:txBody>
          <a:bodyPr>
            <a:no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B9631D-4057-45CB-B8FF-6E83A283C96F}"/>
              </a:ext>
            </a:extLst>
          </p:cNvPr>
          <p:cNvSpPr/>
          <p:nvPr/>
        </p:nvSpPr>
        <p:spPr>
          <a:xfrm>
            <a:off x="79899" y="97654"/>
            <a:ext cx="12002610" cy="667600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A6E9-3E30-4931-AEC6-F05C27173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958" y="3966448"/>
            <a:ext cx="2140674" cy="214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5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3B6A1E-C79C-41C6-AD8A-0F8CF315FAEB}"/>
              </a:ext>
            </a:extLst>
          </p:cNvPr>
          <p:cNvSpPr txBox="1">
            <a:spLocks/>
          </p:cNvSpPr>
          <p:nvPr/>
        </p:nvSpPr>
        <p:spPr>
          <a:xfrm>
            <a:off x="3491134" y="1261681"/>
            <a:ext cx="4649769" cy="15337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b="1" dirty="0"/>
              <a:t>Thank you!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FACF0DDD-CFA7-4CAC-BD25-A3E86BB91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602" y="255471"/>
            <a:ext cx="3542083" cy="16399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195D9B0-8F67-4B4D-A5ED-ED27C2E29F6E}"/>
              </a:ext>
            </a:extLst>
          </p:cNvPr>
          <p:cNvSpPr txBox="1"/>
          <p:nvPr/>
        </p:nvSpPr>
        <p:spPr>
          <a:xfrm>
            <a:off x="4722716" y="3608710"/>
            <a:ext cx="272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www.SQLGuatemala.com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020371-2F50-4C1A-ACAA-B84F4A5CEFBC}"/>
              </a:ext>
            </a:extLst>
          </p:cNvPr>
          <p:cNvSpPr txBox="1"/>
          <p:nvPr/>
        </p:nvSpPr>
        <p:spPr>
          <a:xfrm>
            <a:off x="3100318" y="2980851"/>
            <a:ext cx="5966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Want to know more?  Having doubts about this presentation?</a:t>
            </a:r>
          </a:p>
          <a:p>
            <a:pPr algn="ctr"/>
            <a:r>
              <a:rPr lang="en-US" dirty="0"/>
              <a:t>Visit me at: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A673D-57FD-478D-B3C2-C1C4D15406C4}"/>
              </a:ext>
            </a:extLst>
          </p:cNvPr>
          <p:cNvSpPr txBox="1"/>
          <p:nvPr/>
        </p:nvSpPr>
        <p:spPr>
          <a:xfrm>
            <a:off x="3842501" y="4826181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Eduardo Pivaral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B7A06-4CD1-4CB8-9410-91F21BC17694}"/>
              </a:ext>
            </a:extLst>
          </p:cNvPr>
          <p:cNvSpPr txBox="1"/>
          <p:nvPr/>
        </p:nvSpPr>
        <p:spPr>
          <a:xfrm>
            <a:off x="5995103" y="4826181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@EduardoDBA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E171D-4D80-4B88-B830-604F3C83DE31}"/>
              </a:ext>
            </a:extLst>
          </p:cNvPr>
          <p:cNvSpPr txBox="1"/>
          <p:nvPr/>
        </p:nvSpPr>
        <p:spPr>
          <a:xfrm>
            <a:off x="8147707" y="4826181"/>
            <a:ext cx="91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Epivaral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14987AE-CAB1-4F9D-8FDD-7EEFC83EB5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655" y="4721138"/>
            <a:ext cx="548640" cy="54864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61B3699-E6DC-4F3A-B926-520078142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451" y="4721138"/>
            <a:ext cx="548640" cy="54864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813D2DE2-26AD-4251-A927-4644B48FF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53" y="4721138"/>
            <a:ext cx="548640" cy="548640"/>
          </a:xfrm>
          <a:prstGeom prst="rect">
            <a:avLst/>
          </a:prstGeom>
        </p:spPr>
      </p:pic>
      <p:sp>
        <p:nvSpPr>
          <p:cNvPr id="14" name="Rectangle 13">
            <a:hlinkClick r:id="rId8"/>
            <a:extLst>
              <a:ext uri="{FF2B5EF4-FFF2-40B4-BE49-F238E27FC236}">
                <a16:creationId xmlns:a16="http://schemas.microsoft.com/office/drawing/2014/main" id="{BC1D3926-3B6E-464D-A41D-1C42179D08DD}"/>
              </a:ext>
            </a:extLst>
          </p:cNvPr>
          <p:cNvSpPr/>
          <p:nvPr/>
        </p:nvSpPr>
        <p:spPr>
          <a:xfrm>
            <a:off x="7552460" y="6328209"/>
            <a:ext cx="4688922" cy="5486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s-GT" sz="2400" dirty="0">
                <a:hlinkClick r:id="rId8"/>
              </a:rPr>
              <a:t>https://github.com/Epivaral/Scripts</a:t>
            </a:r>
            <a:endParaRPr lang="es-GT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D7A12B-AED1-4C7A-9A0D-A2265A39EFB0}"/>
              </a:ext>
            </a:extLst>
          </p:cNvPr>
          <p:cNvSpPr txBox="1"/>
          <p:nvPr/>
        </p:nvSpPr>
        <p:spPr>
          <a:xfrm>
            <a:off x="4944558" y="6328209"/>
            <a:ext cx="2302884" cy="5486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s-GT" sz="2400" dirty="0"/>
              <a:t>Material </a:t>
            </a:r>
            <a:r>
              <a:rPr lang="es-GT" sz="2400" dirty="0" err="1"/>
              <a:t>available</a:t>
            </a:r>
            <a:r>
              <a:rPr lang="es-GT" sz="2400" dirty="0"/>
              <a:t> at</a:t>
            </a:r>
          </a:p>
        </p:txBody>
      </p:sp>
      <p:pic>
        <p:nvPicPr>
          <p:cNvPr id="20" name="Graphic 19" descr="Arrow Rotate left">
            <a:extLst>
              <a:ext uri="{FF2B5EF4-FFF2-40B4-BE49-F238E27FC236}">
                <a16:creationId xmlns:a16="http://schemas.microsoft.com/office/drawing/2014/main" id="{79B5BFB8-3323-4743-87F6-59802753CB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4164338" y="59624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1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43"/>
          <p:cNvSpPr>
            <a:spLocks noGrp="1"/>
          </p:cNvSpPr>
          <p:nvPr>
            <p:ph type="title"/>
          </p:nvPr>
        </p:nvSpPr>
        <p:spPr>
          <a:xfrm>
            <a:off x="574073" y="2799491"/>
            <a:ext cx="4331368" cy="627904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2">
                    <a:lumMod val="25000"/>
                  </a:schemeClr>
                </a:solidFill>
              </a:rPr>
              <a:t>Eduardo Pivaral</a:t>
            </a:r>
          </a:p>
        </p:txBody>
      </p:sp>
      <p:sp>
        <p:nvSpPr>
          <p:cNvPr id="45" name="Text Placeholder 44"/>
          <p:cNvSpPr>
            <a:spLocks noGrp="1"/>
          </p:cNvSpPr>
          <p:nvPr>
            <p:ph type="body" sz="quarter" idx="10"/>
          </p:nvPr>
        </p:nvSpPr>
        <p:spPr>
          <a:xfrm>
            <a:off x="574073" y="3316060"/>
            <a:ext cx="4981791" cy="421937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MCSE Database Developer/Administrator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0" name="Text Placeholder 149"/>
          <p:cNvSpPr>
            <a:spLocks noGrp="1"/>
          </p:cNvSpPr>
          <p:nvPr>
            <p:ph type="body" sz="quarter" idx="11"/>
          </p:nvPr>
        </p:nvSpPr>
        <p:spPr>
          <a:xfrm>
            <a:off x="7503700" y="1396769"/>
            <a:ext cx="3929500" cy="358448"/>
          </a:xfrm>
        </p:spPr>
        <p:txBody>
          <a:bodyPr/>
          <a:lstStyle/>
          <a:p>
            <a:r>
              <a:rPr lang="en-US" dirty="0"/>
              <a:t>Experience</a:t>
            </a:r>
          </a:p>
        </p:txBody>
      </p:sp>
      <p:pic>
        <p:nvPicPr>
          <p:cNvPr id="7" name="Picture Placeholder 6" descr="A person holding a sign posing for the camera&#10;&#10;Description automatically generated">
            <a:extLst>
              <a:ext uri="{FF2B5EF4-FFF2-40B4-BE49-F238E27FC236}">
                <a16:creationId xmlns:a16="http://schemas.microsoft.com/office/drawing/2014/main" id="{623F96CD-81FB-4F6B-B2B9-B6046DE0F710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" r="81"/>
          <a:stretch>
            <a:fillRect/>
          </a:stretch>
        </p:blipFill>
        <p:spPr>
          <a:xfrm>
            <a:off x="917702" y="694391"/>
            <a:ext cx="1924051" cy="1924049"/>
          </a:xfrm>
        </p:spPr>
      </p:pic>
      <p:sp>
        <p:nvSpPr>
          <p:cNvPr id="152" name="Text Placeholder 151"/>
          <p:cNvSpPr>
            <a:spLocks noGrp="1"/>
          </p:cNvSpPr>
          <p:nvPr>
            <p:ph type="body" sz="quarter" idx="13"/>
          </p:nvPr>
        </p:nvSpPr>
        <p:spPr>
          <a:xfrm>
            <a:off x="7503700" y="1755848"/>
            <a:ext cx="4688300" cy="113396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+15 </a:t>
            </a:r>
            <a:r>
              <a:rPr lang="en-US" dirty="0"/>
              <a:t>Years of experience working on IT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+10 </a:t>
            </a:r>
            <a:r>
              <a:rPr lang="en-US" dirty="0"/>
              <a:t>Years of experience working with SQL Server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Developer of Open Source tools for SQL Server administration, development and productivity.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153" name="Text Placeholder 152"/>
          <p:cNvSpPr>
            <a:spLocks noGrp="1"/>
          </p:cNvSpPr>
          <p:nvPr>
            <p:ph type="body" sz="quarter" idx="14"/>
          </p:nvPr>
        </p:nvSpPr>
        <p:spPr>
          <a:xfrm>
            <a:off x="7503700" y="3071634"/>
            <a:ext cx="3929500" cy="358448"/>
          </a:xfrm>
        </p:spPr>
        <p:txBody>
          <a:bodyPr/>
          <a:lstStyle/>
          <a:p>
            <a:r>
              <a:rPr lang="en-US" dirty="0"/>
              <a:t>Certifications</a:t>
            </a:r>
          </a:p>
        </p:txBody>
      </p:sp>
      <p:sp>
        <p:nvSpPr>
          <p:cNvPr id="154" name="Text Placeholder 153"/>
          <p:cNvSpPr>
            <a:spLocks noGrp="1"/>
          </p:cNvSpPr>
          <p:nvPr>
            <p:ph type="body" sz="quarter" idx="15"/>
          </p:nvPr>
        </p:nvSpPr>
        <p:spPr>
          <a:xfrm>
            <a:off x="7503700" y="3430713"/>
            <a:ext cx="4688300" cy="1099458"/>
          </a:xfrm>
        </p:spPr>
        <p:txBody>
          <a:bodyPr/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MCSE</a:t>
            </a:r>
            <a:r>
              <a:rPr lang="en-US" dirty="0"/>
              <a:t> Data Management and Analytics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MCSA SQL 2016 </a:t>
            </a:r>
            <a:r>
              <a:rPr lang="en-US" dirty="0"/>
              <a:t>Database Development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MCSA SQL 2016 </a:t>
            </a:r>
            <a:r>
              <a:rPr lang="en-US" dirty="0"/>
              <a:t>Database Administration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MCSA SQL 2012/2014</a:t>
            </a:r>
          </a:p>
        </p:txBody>
      </p:sp>
      <p:sp>
        <p:nvSpPr>
          <p:cNvPr id="155" name="Text Placeholder 154"/>
          <p:cNvSpPr>
            <a:spLocks noGrp="1"/>
          </p:cNvSpPr>
          <p:nvPr>
            <p:ph type="body" sz="quarter" idx="16"/>
          </p:nvPr>
        </p:nvSpPr>
        <p:spPr>
          <a:xfrm>
            <a:off x="7503700" y="4711362"/>
            <a:ext cx="3929500" cy="358448"/>
          </a:xfrm>
        </p:spPr>
        <p:txBody>
          <a:bodyPr/>
          <a:lstStyle/>
          <a:p>
            <a:r>
              <a:rPr lang="en-US" dirty="0"/>
              <a:t>Community</a:t>
            </a:r>
          </a:p>
        </p:txBody>
      </p:sp>
      <p:sp>
        <p:nvSpPr>
          <p:cNvPr id="156" name="Text Placeholder 155"/>
          <p:cNvSpPr>
            <a:spLocks noGrp="1"/>
          </p:cNvSpPr>
          <p:nvPr>
            <p:ph type="body" sz="quarter" idx="17"/>
          </p:nvPr>
        </p:nvSpPr>
        <p:spPr>
          <a:xfrm>
            <a:off x="7503700" y="5070441"/>
            <a:ext cx="4609640" cy="1305524"/>
          </a:xfrm>
        </p:spPr>
        <p:txBody>
          <a:bodyPr/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Regular Author for </a:t>
            </a:r>
            <a:r>
              <a:rPr lang="en-US" b="1" dirty="0"/>
              <a:t>MSSQLTips.com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Regular Author for </a:t>
            </a:r>
            <a:r>
              <a:rPr lang="en-US" b="1" dirty="0"/>
              <a:t>SQLServerCentral.com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MSSQLTips.com </a:t>
            </a:r>
            <a:r>
              <a:rPr lang="en-US" dirty="0"/>
              <a:t>Rookie of the year 2018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Board member of </a:t>
            </a:r>
            <a:r>
              <a:rPr lang="en-US" b="1" dirty="0"/>
              <a:t>Guatemala SQL Server User Group</a:t>
            </a:r>
          </a:p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Owner of </a:t>
            </a:r>
            <a:r>
              <a:rPr lang="en-US" b="1" dirty="0"/>
              <a:t>SQLGuatemala.com</a:t>
            </a:r>
          </a:p>
          <a:p>
            <a:pPr>
              <a:spcBef>
                <a:spcPts val="200"/>
              </a:spcBef>
            </a:pPr>
            <a:endParaRPr lang="en-US" dirty="0"/>
          </a:p>
        </p:txBody>
      </p:sp>
      <p:sp>
        <p:nvSpPr>
          <p:cNvPr id="31" name="Text Placeholder 158">
            <a:extLst>
              <a:ext uri="{FF2B5EF4-FFF2-40B4-BE49-F238E27FC236}">
                <a16:creationId xmlns:a16="http://schemas.microsoft.com/office/drawing/2014/main" id="{23288460-89AA-4659-ADE4-ACF1C930819A}"/>
              </a:ext>
            </a:extLst>
          </p:cNvPr>
          <p:cNvSpPr txBox="1">
            <a:spLocks/>
          </p:cNvSpPr>
          <p:nvPr/>
        </p:nvSpPr>
        <p:spPr>
          <a:xfrm>
            <a:off x="819721" y="3675740"/>
            <a:ext cx="2335850" cy="34925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100" b="0" i="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800" b="0" i="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n-CA" sz="16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www.sqlguatemala.com</a:t>
            </a:r>
            <a:endParaRPr lang="en-CA" sz="1600" dirty="0">
              <a:solidFill>
                <a:srgbClr val="0070C0"/>
              </a:solidFill>
            </a:endParaRPr>
          </a:p>
          <a:p>
            <a:pPr indent="0">
              <a:buNone/>
            </a:pPr>
            <a:endParaRPr lang="en-CA" sz="1600" dirty="0">
              <a:solidFill>
                <a:srgbClr val="0070C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7BD111-0BE4-4B13-A1C7-A902F6DDA211}"/>
              </a:ext>
            </a:extLst>
          </p:cNvPr>
          <p:cNvSpPr txBox="1"/>
          <p:nvPr/>
        </p:nvSpPr>
        <p:spPr>
          <a:xfrm>
            <a:off x="1344435" y="4617897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Eduardo Pivaral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67FEF5-FEC2-468B-A359-49874E12BDD4}"/>
              </a:ext>
            </a:extLst>
          </p:cNvPr>
          <p:cNvSpPr txBox="1"/>
          <p:nvPr/>
        </p:nvSpPr>
        <p:spPr>
          <a:xfrm>
            <a:off x="1344435" y="5260761"/>
            <a:ext cx="1565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@EduardoDBA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ABBEC0-76D5-462C-B1F6-745DC0F7796A}"/>
              </a:ext>
            </a:extLst>
          </p:cNvPr>
          <p:cNvSpPr txBox="1"/>
          <p:nvPr/>
        </p:nvSpPr>
        <p:spPr>
          <a:xfrm>
            <a:off x="1344435" y="5886309"/>
            <a:ext cx="91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Epivaral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84FC8A-06F4-4B5E-B442-BAA029565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5781266"/>
            <a:ext cx="548640" cy="5486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F692AA-CF9D-4302-BC7C-9CD06D2404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4530171"/>
            <a:ext cx="548640" cy="548640"/>
          </a:xfrm>
          <a:prstGeom prst="rect">
            <a:avLst/>
          </a:prstGeom>
        </p:spPr>
      </p:pic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B488DAF5-D4CE-4C20-B815-5DB907F44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09" y="5155718"/>
            <a:ext cx="548640" cy="548640"/>
          </a:xfrm>
          <a:prstGeom prst="rect">
            <a:avLst/>
          </a:prstGeom>
        </p:spPr>
      </p:pic>
      <p:pic>
        <p:nvPicPr>
          <p:cNvPr id="17" name="Graphic 16" descr="World">
            <a:extLst>
              <a:ext uri="{FF2B5EF4-FFF2-40B4-BE49-F238E27FC236}">
                <a16:creationId xmlns:a16="http://schemas.microsoft.com/office/drawing/2014/main" id="{67CB10FF-E012-45F5-B509-2469BF9823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2970" y="3704004"/>
            <a:ext cx="292722" cy="2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D90E6A-85C6-4D5C-95DA-EDE1D8BE10D6}"/>
              </a:ext>
            </a:extLst>
          </p:cNvPr>
          <p:cNvSpPr/>
          <p:nvPr/>
        </p:nvSpPr>
        <p:spPr>
          <a:xfrm>
            <a:off x="0" y="1"/>
            <a:ext cx="12192000" cy="996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1393619" y="1387773"/>
            <a:ext cx="8274164" cy="4514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it? 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(in 200 seconds or less)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it offer?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usage and options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3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lot of Demos!</a:t>
            </a:r>
            <a:endParaRPr lang="en-US" sz="36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7F58E-BC84-4875-856D-FBF901290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983" y="3526166"/>
            <a:ext cx="3659806" cy="347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7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35" y="2864324"/>
            <a:ext cx="9971130" cy="1129353"/>
          </a:xfrm>
        </p:spPr>
        <p:txBody>
          <a:bodyPr anchor="ctr"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05922-7106-4695-ABA8-176BD1D2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559" y="4725168"/>
            <a:ext cx="1335207" cy="14448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B83FF0-F30A-420A-8815-A1095D6E2157}"/>
              </a:ext>
            </a:extLst>
          </p:cNvPr>
          <p:cNvSpPr/>
          <p:nvPr/>
        </p:nvSpPr>
        <p:spPr>
          <a:xfrm>
            <a:off x="79899" y="97654"/>
            <a:ext cx="12002610" cy="667600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3107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9887134-68C2-4DD7-AA01-9813BFFD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272" y="29359"/>
            <a:ext cx="2559728" cy="25597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5B2330-9D85-405F-88DF-D78C5E37F3D4}"/>
              </a:ext>
            </a:extLst>
          </p:cNvPr>
          <p:cNvSpPr/>
          <p:nvPr/>
        </p:nvSpPr>
        <p:spPr>
          <a:xfrm>
            <a:off x="310719" y="1030989"/>
            <a:ext cx="104223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Formerly known as </a:t>
            </a:r>
            <a:r>
              <a:rPr lang="en-US" sz="2400" b="1" dirty="0"/>
              <a:t>SQL Operations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Based on </a:t>
            </a:r>
            <a:r>
              <a:rPr lang="en-US" sz="2400" b="1" dirty="0"/>
              <a:t>VSCode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General Availability version released on </a:t>
            </a:r>
            <a:r>
              <a:rPr lang="en-US" sz="2400" b="1" dirty="0"/>
              <a:t>September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Tool for data professionals using Microsoft Products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Cross-Platform, </a:t>
            </a:r>
            <a:r>
              <a:rPr lang="en-US" sz="2400" dirty="0"/>
              <a:t>Can be used on Windows, MacOS and Linux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Open Source! </a:t>
            </a:r>
            <a:r>
              <a:rPr lang="en-US" sz="2400" dirty="0"/>
              <a:t>Code available at: </a:t>
            </a:r>
            <a:r>
              <a:rPr lang="en-US" sz="2400" dirty="0">
                <a:hlinkClick r:id="rId3"/>
              </a:rPr>
              <a:t>https://github.com/microsoft/azuredatastudio</a:t>
            </a:r>
            <a:r>
              <a:rPr lang="en-US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0B1DBA-557F-4CFF-B2C7-DE619AFCC32F}"/>
              </a:ext>
            </a:extLst>
          </p:cNvPr>
          <p:cNvSpPr/>
          <p:nvPr/>
        </p:nvSpPr>
        <p:spPr>
          <a:xfrm>
            <a:off x="6443302" y="6169807"/>
            <a:ext cx="4957511" cy="54864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s-GT" sz="3200" dirty="0">
                <a:hlinkClick r:id="rId4"/>
              </a:rPr>
              <a:t>https://aka.ms/azuredatastudio</a:t>
            </a:r>
            <a:endParaRPr lang="es-GT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93B76-977D-4180-8745-8CC940DFF96A}"/>
              </a:ext>
            </a:extLst>
          </p:cNvPr>
          <p:cNvSpPr txBox="1"/>
          <p:nvPr/>
        </p:nvSpPr>
        <p:spPr>
          <a:xfrm>
            <a:off x="4140418" y="6169807"/>
            <a:ext cx="2302884" cy="5486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s-GT" sz="3200" dirty="0" err="1"/>
              <a:t>Get</a:t>
            </a:r>
            <a:r>
              <a:rPr lang="es-GT" sz="3200" dirty="0"/>
              <a:t> </a:t>
            </a:r>
            <a:r>
              <a:rPr lang="es-GT" sz="3200" dirty="0" err="1"/>
              <a:t>it</a:t>
            </a:r>
            <a:r>
              <a:rPr lang="es-GT" sz="3200" dirty="0"/>
              <a:t> </a:t>
            </a:r>
            <a:r>
              <a:rPr lang="es-GT" sz="3200" dirty="0" err="1"/>
              <a:t>now</a:t>
            </a:r>
            <a:r>
              <a:rPr lang="es-GT" sz="3200" dirty="0"/>
              <a:t> at</a:t>
            </a:r>
          </a:p>
        </p:txBody>
      </p:sp>
      <p:pic>
        <p:nvPicPr>
          <p:cNvPr id="10" name="Graphic 9" descr="Arrow Rotate left">
            <a:extLst>
              <a:ext uri="{FF2B5EF4-FFF2-40B4-BE49-F238E27FC236}">
                <a16:creationId xmlns:a16="http://schemas.microsoft.com/office/drawing/2014/main" id="{375198D2-3C9C-4B1A-BCC6-44BB5395BA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3360198" y="58040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10F43DD6-9493-4F8C-8A43-0BFEDED2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" y="209557"/>
            <a:ext cx="8898938" cy="830997"/>
          </a:xfrm>
        </p:spPr>
        <p:txBody>
          <a:bodyPr>
            <a:noAutofit/>
          </a:bodyPr>
          <a:lstStyle/>
          <a:p>
            <a:r>
              <a:rPr lang="en-US" sz="4200" b="1" dirty="0"/>
              <a:t>There are 2 versions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0085F-91B2-4FB9-8FF3-D6FCCCCC92EA}"/>
              </a:ext>
            </a:extLst>
          </p:cNvPr>
          <p:cNvSpPr/>
          <p:nvPr/>
        </p:nvSpPr>
        <p:spPr>
          <a:xfrm>
            <a:off x="763916" y="941032"/>
            <a:ext cx="1123277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Normal Build: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Latest stable release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Build available when you access the download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 it on your daily job duties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Insiders build: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“beta”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Released more often (almost daily)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Contains latest features and 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Use it just for testing new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Available at: </a:t>
            </a:r>
            <a:r>
              <a:rPr lang="en-US" dirty="0">
                <a:hlinkClick r:id="rId2"/>
              </a:rPr>
              <a:t>https://github.com/microsoft/azuredatastudio#try-out-the-latest-insiders-build-from-master</a:t>
            </a:r>
            <a:endParaRPr lang="en-US" dirty="0"/>
          </a:p>
          <a:p>
            <a:endParaRPr lang="en-US" sz="2200" dirty="0"/>
          </a:p>
          <a:p>
            <a:r>
              <a:rPr lang="en-US" sz="2200" b="1" dirty="0"/>
              <a:t>You can install both versions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4E4FFA-5CFD-4E79-B307-B77181533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40484"/>
            <a:ext cx="3078747" cy="16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9887134-68C2-4DD7-AA01-9813BFFD6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260" y="1536532"/>
            <a:ext cx="1802311" cy="1802311"/>
          </a:xfrm>
          <a:prstGeom prst="rect">
            <a:avLst/>
          </a:prstGeom>
        </p:spPr>
      </p:pic>
      <p:sp>
        <p:nvSpPr>
          <p:cNvPr id="14" name="Title 4">
            <a:extLst>
              <a:ext uri="{FF2B5EF4-FFF2-40B4-BE49-F238E27FC236}">
                <a16:creationId xmlns:a16="http://schemas.microsoft.com/office/drawing/2014/main" id="{10F43DD6-9493-4F8C-8A43-0BFEDED2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08" y="209557"/>
            <a:ext cx="8898938" cy="830997"/>
          </a:xfrm>
        </p:spPr>
        <p:txBody>
          <a:bodyPr>
            <a:noAutofit/>
          </a:bodyPr>
          <a:lstStyle/>
          <a:p>
            <a:r>
              <a:rPr lang="en-US" sz="4200" b="1" dirty="0"/>
              <a:t>It is not meant to replace SSMS, </a:t>
            </a:r>
            <a:r>
              <a:rPr lang="en-US" sz="4200" b="1" dirty="0">
                <a:hlinkClick r:id="rId3"/>
              </a:rPr>
              <a:t>why?</a:t>
            </a:r>
            <a:endParaRPr lang="en-US" sz="4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0085F-91B2-4FB9-8FF3-D6FCCCCC92EA}"/>
              </a:ext>
            </a:extLst>
          </p:cNvPr>
          <p:cNvSpPr/>
          <p:nvPr/>
        </p:nvSpPr>
        <p:spPr>
          <a:xfrm>
            <a:off x="2588147" y="1205880"/>
            <a:ext cx="933906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Use Azure Data Studio if you: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Need to run on macOS or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Are connecting to a SQL Server 2019 big data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Spend most of your time editing or executing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Need the ability to quickly chart and visualize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Can execute administrative tasks via terminal using </a:t>
            </a:r>
            <a:r>
              <a:rPr lang="en-US" sz="2200" dirty="0" err="1"/>
              <a:t>sqlcmd</a:t>
            </a:r>
            <a:r>
              <a:rPr lang="en-US" sz="2200" dirty="0"/>
              <a:t> or </a:t>
            </a:r>
            <a:r>
              <a:rPr lang="en-US" sz="2200" dirty="0" err="1"/>
              <a:t>Powershell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Can do most administrative configurations via T-SQL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r>
              <a:rPr lang="en-US" sz="2200" b="1" dirty="0"/>
              <a:t>Use SQL Server Management Studio if you: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Spend most of your time on database administration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Are doing deep administrative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Are doing security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Make use of the Reports for SQL Server Query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Need to make use of performance tuning advisors and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Need access to Registered Servers and SQL Server services on Windows</a:t>
            </a:r>
          </a:p>
        </p:txBody>
      </p:sp>
      <p:pic>
        <p:nvPicPr>
          <p:cNvPr id="16" name="Picture 2" descr="Image result for sql server management studio logo">
            <a:extLst>
              <a:ext uri="{FF2B5EF4-FFF2-40B4-BE49-F238E27FC236}">
                <a16:creationId xmlns:a16="http://schemas.microsoft.com/office/drawing/2014/main" id="{43133AF0-B71A-42FA-B7A0-E102B02CC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308" y="4418982"/>
            <a:ext cx="1288214" cy="131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ED86CC-D57D-4F28-8CDF-F0DBB2BF873F}"/>
              </a:ext>
            </a:extLst>
          </p:cNvPr>
          <p:cNvSpPr/>
          <p:nvPr/>
        </p:nvSpPr>
        <p:spPr>
          <a:xfrm>
            <a:off x="0" y="1"/>
            <a:ext cx="12192000" cy="587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10F43DD6-9493-4F8C-8A43-0BFEDED2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62" y="58716"/>
            <a:ext cx="8437301" cy="830997"/>
          </a:xfrm>
        </p:spPr>
        <p:txBody>
          <a:bodyPr>
            <a:normAutofit/>
          </a:bodyPr>
          <a:lstStyle/>
          <a:p>
            <a:r>
              <a:rPr lang="en-US" b="1" dirty="0"/>
              <a:t>Or you can simply use both…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0D7585-5D07-4110-8827-8A30978E3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265" y="2460818"/>
            <a:ext cx="4717735" cy="3786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E2570A-A78F-4533-9A0C-38EBBCE06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669" y="2060708"/>
            <a:ext cx="4250732" cy="43863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FD8E9A-3A0D-4752-B6F1-3BDFB24DC201}"/>
              </a:ext>
            </a:extLst>
          </p:cNvPr>
          <p:cNvSpPr/>
          <p:nvPr/>
        </p:nvSpPr>
        <p:spPr>
          <a:xfrm>
            <a:off x="1203482" y="1198934"/>
            <a:ext cx="93390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/>
              <a:t>You can open ADS from SSMS </a:t>
            </a:r>
            <a:r>
              <a:rPr lang="en-US" sz="2000" dirty="0"/>
              <a:t>(starting on SSMS 18.0)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0299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AF53-3859-48A2-A689-3D24C4854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0435" y="2864324"/>
            <a:ext cx="9971130" cy="1129353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it offer?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CC556-982D-4EEB-811B-D7C3C4305A31}"/>
              </a:ext>
            </a:extLst>
          </p:cNvPr>
          <p:cNvSpPr/>
          <p:nvPr/>
        </p:nvSpPr>
        <p:spPr>
          <a:xfrm>
            <a:off x="79899" y="97654"/>
            <a:ext cx="12002610" cy="6676008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301DCD4-4854-4288-871A-7EE5E0267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654" y="4447070"/>
            <a:ext cx="2577946" cy="21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</TotalTime>
  <Words>581</Words>
  <Application>Microsoft Office PowerPoint</Application>
  <PresentationFormat>Widescreen</PresentationFormat>
  <Paragraphs>121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Corbel</vt:lpstr>
      <vt:lpstr>Symbol</vt:lpstr>
      <vt:lpstr>Office Theme</vt:lpstr>
      <vt:lpstr>Getting Started with Azure Data Studio</vt:lpstr>
      <vt:lpstr>Eduardo Pivaral</vt:lpstr>
      <vt:lpstr>PowerPoint Presentation</vt:lpstr>
      <vt:lpstr>What is it?</vt:lpstr>
      <vt:lpstr>PowerPoint Presentation</vt:lpstr>
      <vt:lpstr>There are 2 versions</vt:lpstr>
      <vt:lpstr>It is not meant to replace SSMS, why?</vt:lpstr>
      <vt:lpstr>Or you can simply use both…</vt:lpstr>
      <vt:lpstr>What does it offer?</vt:lpstr>
      <vt:lpstr>Key Features</vt:lpstr>
      <vt:lpstr>Basic Usage and Options</vt:lpstr>
      <vt:lpstr>PowerPoint Presentation</vt:lpstr>
      <vt:lpstr>PowerPoint Presentation</vt:lpstr>
      <vt:lpstr>Submitting issues</vt:lpstr>
      <vt:lpstr>DEMOS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Pivaral leal, EDUARDO</dc:creator>
  <cp:lastModifiedBy>Eduardo Pivaral</cp:lastModifiedBy>
  <cp:revision>257</cp:revision>
  <dcterms:created xsi:type="dcterms:W3CDTF">2019-02-20T20:55:57Z</dcterms:created>
  <dcterms:modified xsi:type="dcterms:W3CDTF">2019-10-14T05:51:31Z</dcterms:modified>
</cp:coreProperties>
</file>