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64" r:id="rId3"/>
    <p:sldId id="441" r:id="rId4"/>
    <p:sldId id="310" r:id="rId5"/>
    <p:sldId id="258" r:id="rId6"/>
    <p:sldId id="260" r:id="rId7"/>
    <p:sldId id="312" r:id="rId8"/>
    <p:sldId id="318" r:id="rId9"/>
    <p:sldId id="319" r:id="rId10"/>
    <p:sldId id="313" r:id="rId11"/>
    <p:sldId id="311" r:id="rId12"/>
    <p:sldId id="314" r:id="rId13"/>
    <p:sldId id="315" r:id="rId14"/>
    <p:sldId id="316" r:id="rId15"/>
    <p:sldId id="317" r:id="rId16"/>
    <p:sldId id="259" r:id="rId17"/>
    <p:sldId id="320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B5AC-E8BC-4960-8C84-36802E21F73E}" type="datetimeFigureOut">
              <a:rPr lang="es-GT" smtClean="0"/>
              <a:t>25/09/2020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BEDE-9914-4421-BA4A-69CAB5FA2C8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487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CCA6-521E-436B-8F6E-14DFB26339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645545"/>
            <a:ext cx="3819404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3816116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6170840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8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0983" y="-380896"/>
            <a:ext cx="5638562" cy="7619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369" y="381375"/>
            <a:ext cx="11429264" cy="6095252"/>
          </a:xfrm>
        </p:spPr>
        <p:txBody>
          <a:bodyPr anchor="ctr"/>
          <a:lstStyle>
            <a:lvl1pPr algn="r">
              <a:defRPr sz="635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48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hyperlink" Target="https://github.com/Epivaral/Sessions" TargetMode="External"/><Relationship Id="rId2" Type="http://schemas.openxmlformats.org/officeDocument/2006/relationships/hyperlink" Target="http://www.sqlguatemala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pivaral/Scripts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pythian.com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hyperlink" Target="http://www.sqlguatemala.com/" TargetMode="External"/><Relationship Id="rId10" Type="http://schemas.openxmlformats.org/officeDocument/2006/relationships/image" Target="../media/image18.svg"/><Relationship Id="rId4" Type="http://schemas.openxmlformats.org/officeDocument/2006/relationships/image" Target="../media/image13.jp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https://aka.ms/azuredatastud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microsoft/azuredatastudio#try-out-the-latest-insiders-build-from-m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faq?view=sql-server-2017#feature-comparis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589" y="1535804"/>
            <a:ext cx="8181024" cy="201135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Getting Started with Azure Data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633" y="3707222"/>
            <a:ext cx="6987645" cy="435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Eduardo Pivaral (MCSE, MCSA) – Sep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0" y="5787515"/>
            <a:ext cx="12192000" cy="1070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1CC83-1733-42EB-9B34-E52182E5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2279"/>
            <a:ext cx="1200955" cy="1200955"/>
          </a:xfrm>
          <a:prstGeom prst="rect">
            <a:avLst/>
          </a:prstGeom>
        </p:spPr>
      </p:pic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385CEAE-D36F-428B-A9FE-4E5D14B9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387" y="1393762"/>
            <a:ext cx="3015112" cy="3015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8E308B-2A1F-42A6-AEC9-FF72AE63E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46" y="6017427"/>
            <a:ext cx="3902254" cy="6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6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2" y="58716"/>
            <a:ext cx="8437301" cy="830997"/>
          </a:xfrm>
        </p:spPr>
        <p:txBody>
          <a:bodyPr>
            <a:normAutofit/>
          </a:bodyPr>
          <a:lstStyle/>
          <a:p>
            <a:r>
              <a:rPr lang="en-US" b="1" dirty="0"/>
              <a:t>Or you can simply use both…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D7585-5D07-4110-8827-8A30978E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65" y="2460818"/>
            <a:ext cx="4717735" cy="3786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2570A-A78F-4533-9A0C-38EBBCE0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69" y="2060708"/>
            <a:ext cx="4250732" cy="43863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FD8E9A-3A0D-4752-B6F1-3BDFB24DC201}"/>
              </a:ext>
            </a:extLst>
          </p:cNvPr>
          <p:cNvSpPr/>
          <p:nvPr/>
        </p:nvSpPr>
        <p:spPr>
          <a:xfrm>
            <a:off x="1203482" y="1198934"/>
            <a:ext cx="93390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You can open ADS from SSMS </a:t>
            </a:r>
            <a:r>
              <a:rPr lang="en-US" sz="2000" dirty="0"/>
              <a:t>(starting on SSMS 18.0)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299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864324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it offer?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CC556-982D-4EEB-811B-D7C3C4305A31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01DCD4-4854-4288-871A-7EE5E026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54" y="4447070"/>
            <a:ext cx="2577946" cy="21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932156" y="1062665"/>
            <a:ext cx="104934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 (it usually loads faster than SSMS)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Modern code editor with IntelliSense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Smart code completion and snippets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Edit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Export results to CSV, XML, JSON,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Chart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Extensibility and 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Integrated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Monthly Updates and bug 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0DD2CE01-39A2-41FB-8BAD-C95C3A61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2" y="58716"/>
            <a:ext cx="8437301" cy="830997"/>
          </a:xfrm>
        </p:spPr>
        <p:txBody>
          <a:bodyPr>
            <a:normAutofit/>
          </a:bodyPr>
          <a:lstStyle/>
          <a:p>
            <a:r>
              <a:rPr lang="en-US" b="1" dirty="0"/>
              <a:t>Key 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96EB2-7A21-4992-97F6-30843042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75" y="4797100"/>
            <a:ext cx="1806444" cy="18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0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864324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Usage and Options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CC556-982D-4EEB-811B-D7C3C4305A31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0583-9AFB-466D-9AC7-AFA69138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0" y="4720479"/>
            <a:ext cx="1982310" cy="16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1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60A068-9BBC-4551-80A5-CB07511E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85" y="1322818"/>
            <a:ext cx="9111449" cy="4887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27D21-75F0-4D9A-AB0E-F779EAF9F33C}"/>
              </a:ext>
            </a:extLst>
          </p:cNvPr>
          <p:cNvCxnSpPr>
            <a:cxnSpLocks/>
          </p:cNvCxnSpPr>
          <p:nvPr/>
        </p:nvCxnSpPr>
        <p:spPr>
          <a:xfrm>
            <a:off x="1612178" y="646393"/>
            <a:ext cx="740405" cy="693271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BCDF8-8397-4C00-93B5-6D206370938A}"/>
              </a:ext>
            </a:extLst>
          </p:cNvPr>
          <p:cNvCxnSpPr>
            <a:cxnSpLocks/>
          </p:cNvCxnSpPr>
          <p:nvPr/>
        </p:nvCxnSpPr>
        <p:spPr>
          <a:xfrm flipV="1">
            <a:off x="807868" y="2138404"/>
            <a:ext cx="1047578" cy="56071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A673D1-8CEA-4526-8637-FE5510900BEE}"/>
              </a:ext>
            </a:extLst>
          </p:cNvPr>
          <p:cNvCxnSpPr>
            <a:cxnSpLocks/>
          </p:cNvCxnSpPr>
          <p:nvPr/>
        </p:nvCxnSpPr>
        <p:spPr>
          <a:xfrm flipH="1">
            <a:off x="6144088" y="772357"/>
            <a:ext cx="575344" cy="124725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FC5A8A-3489-47E9-927A-5BFF277ECC8F}"/>
              </a:ext>
            </a:extLst>
          </p:cNvPr>
          <p:cNvSpPr txBox="1"/>
          <p:nvPr/>
        </p:nvSpPr>
        <p:spPr>
          <a:xfrm>
            <a:off x="120180" y="43811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1. </a:t>
            </a:r>
            <a:r>
              <a:rPr lang="es-GT" b="1" dirty="0" err="1"/>
              <a:t>Main</a:t>
            </a:r>
            <a:r>
              <a:rPr lang="es-GT" b="1" dirty="0"/>
              <a:t> </a:t>
            </a:r>
            <a:r>
              <a:rPr lang="es-GT" b="1" dirty="0" err="1"/>
              <a:t>Menu</a:t>
            </a:r>
            <a:endParaRPr lang="es-GT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30FD4-276D-4986-98C3-72D84A25F02D}"/>
              </a:ext>
            </a:extLst>
          </p:cNvPr>
          <p:cNvSpPr txBox="1"/>
          <p:nvPr/>
        </p:nvSpPr>
        <p:spPr>
          <a:xfrm>
            <a:off x="102425" y="2699119"/>
            <a:ext cx="17056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2. </a:t>
            </a:r>
            <a:r>
              <a:rPr lang="es-GT" b="1" dirty="0" err="1"/>
              <a:t>Sidebars</a:t>
            </a:r>
            <a:endParaRPr lang="es-G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Connections</a:t>
            </a:r>
            <a:endParaRPr lang="es-G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Find</a:t>
            </a:r>
            <a:endParaRPr lang="es-G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/>
              <a:t>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Source</a:t>
            </a:r>
            <a:r>
              <a:rPr lang="es-GT" sz="1600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Extensions</a:t>
            </a:r>
            <a:endParaRPr lang="es-GT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E98798-EC1C-4A83-A51B-9ED1C8BCF5AF}"/>
              </a:ext>
            </a:extLst>
          </p:cNvPr>
          <p:cNvSpPr txBox="1"/>
          <p:nvPr/>
        </p:nvSpPr>
        <p:spPr>
          <a:xfrm>
            <a:off x="4927094" y="386179"/>
            <a:ext cx="41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3. Editor (</a:t>
            </a:r>
            <a:r>
              <a:rPr lang="es-GT" b="1" dirty="0" err="1"/>
              <a:t>Query</a:t>
            </a:r>
            <a:r>
              <a:rPr lang="es-GT" b="1" dirty="0"/>
              <a:t>, Notebook, files, </a:t>
            </a:r>
            <a:r>
              <a:rPr lang="es-GT" b="1" dirty="0" err="1"/>
              <a:t>options</a:t>
            </a:r>
            <a:r>
              <a:rPr lang="es-GT" b="1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6911D7-40C5-4BFB-B6D1-E2BDB5BA1777}"/>
              </a:ext>
            </a:extLst>
          </p:cNvPr>
          <p:cNvCxnSpPr>
            <a:cxnSpLocks/>
          </p:cNvCxnSpPr>
          <p:nvPr/>
        </p:nvCxnSpPr>
        <p:spPr>
          <a:xfrm flipH="1" flipV="1">
            <a:off x="5780844" y="5535182"/>
            <a:ext cx="726488" cy="84498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75C4BF-51FB-4BD9-880D-54F7DEFECECB}"/>
              </a:ext>
            </a:extLst>
          </p:cNvPr>
          <p:cNvSpPr txBox="1"/>
          <p:nvPr/>
        </p:nvSpPr>
        <p:spPr>
          <a:xfrm>
            <a:off x="6507332" y="6287155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5. Terminal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84020-E96B-4286-987A-15B0D42BBEB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913183" y="3068451"/>
            <a:ext cx="2626498" cy="1024156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3EDE4D-4835-4977-93D6-25E495A4FE3E}"/>
              </a:ext>
            </a:extLst>
          </p:cNvPr>
          <p:cNvSpPr txBox="1"/>
          <p:nvPr/>
        </p:nvSpPr>
        <p:spPr>
          <a:xfrm>
            <a:off x="10989787" y="2699119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4. </a:t>
            </a:r>
            <a:r>
              <a:rPr lang="es-GT" b="1" dirty="0" err="1"/>
              <a:t>Results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35026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30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4FA5F1-C6B0-41D8-BD4D-8D3CEBA8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58" y="1004428"/>
            <a:ext cx="9238337" cy="4955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5A8A-3489-47E9-927A-5BFF277ECC8F}"/>
              </a:ext>
            </a:extLst>
          </p:cNvPr>
          <p:cNvSpPr txBox="1"/>
          <p:nvPr/>
        </p:nvSpPr>
        <p:spPr>
          <a:xfrm>
            <a:off x="392077" y="385270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1. </a:t>
            </a:r>
            <a:r>
              <a:rPr lang="es-GT" b="1" dirty="0" err="1"/>
              <a:t>Command</a:t>
            </a:r>
            <a:r>
              <a:rPr lang="es-GT" b="1" dirty="0"/>
              <a:t> </a:t>
            </a:r>
            <a:r>
              <a:rPr lang="es-GT" b="1" dirty="0" err="1"/>
              <a:t>Palette</a:t>
            </a:r>
            <a:endParaRPr lang="es-GT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27D21-75F0-4D9A-AB0E-F779EAF9F33C}"/>
              </a:ext>
            </a:extLst>
          </p:cNvPr>
          <p:cNvCxnSpPr>
            <a:cxnSpLocks/>
          </p:cNvCxnSpPr>
          <p:nvPr/>
        </p:nvCxnSpPr>
        <p:spPr>
          <a:xfrm>
            <a:off x="2514389" y="686083"/>
            <a:ext cx="1587094" cy="63669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836935-F7C1-48C3-8F08-BC7677F0C507}"/>
              </a:ext>
            </a:extLst>
          </p:cNvPr>
          <p:cNvSpPr txBox="1"/>
          <p:nvPr/>
        </p:nvSpPr>
        <p:spPr>
          <a:xfrm>
            <a:off x="10546671" y="3859352"/>
            <a:ext cx="155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2. Status bar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EAEE5-4D63-4C0D-809D-AC7485FB8BA8}"/>
              </a:ext>
            </a:extLst>
          </p:cNvPr>
          <p:cNvCxnSpPr>
            <a:cxnSpLocks/>
          </p:cNvCxnSpPr>
          <p:nvPr/>
        </p:nvCxnSpPr>
        <p:spPr>
          <a:xfrm flipH="1">
            <a:off x="9685168" y="4228684"/>
            <a:ext cx="1020932" cy="165477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4AEDA2-3578-44A3-B0EC-0074A893FC9A}"/>
              </a:ext>
            </a:extLst>
          </p:cNvPr>
          <p:cNvSpPr txBox="1"/>
          <p:nvPr/>
        </p:nvSpPr>
        <p:spPr>
          <a:xfrm>
            <a:off x="446432" y="6442793"/>
            <a:ext cx="155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3. </a:t>
            </a:r>
            <a:r>
              <a:rPr lang="es-GT" b="1" dirty="0" err="1"/>
              <a:t>Settings</a:t>
            </a:r>
            <a:endParaRPr lang="es-GT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68E768-834A-4F1F-A72A-4F7C645FB272}"/>
              </a:ext>
            </a:extLst>
          </p:cNvPr>
          <p:cNvCxnSpPr>
            <a:cxnSpLocks/>
          </p:cNvCxnSpPr>
          <p:nvPr/>
        </p:nvCxnSpPr>
        <p:spPr>
          <a:xfrm flipV="1">
            <a:off x="639192" y="5670260"/>
            <a:ext cx="582567" cy="80247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Submitting issues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88B3DE-CAC7-47F6-ABE0-00D4929F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72" y="1040554"/>
            <a:ext cx="6581207" cy="2644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BBFC2C-7671-4D33-9518-D9D580E3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49" y="3799068"/>
            <a:ext cx="6949661" cy="27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Submitting issues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AC746-0EDC-4BDB-899E-3DFF073C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23" y="2012301"/>
            <a:ext cx="6264153" cy="4413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84A38-2E8D-428A-8542-0A5D5BCDC9A9}"/>
              </a:ext>
            </a:extLst>
          </p:cNvPr>
          <p:cNvSpPr txBox="1"/>
          <p:nvPr/>
        </p:nvSpPr>
        <p:spPr>
          <a:xfrm>
            <a:off x="1404891" y="1357739"/>
            <a:ext cx="6112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Direct from the tool…</a:t>
            </a:r>
          </a:p>
        </p:txBody>
      </p:sp>
    </p:spTree>
    <p:extLst>
      <p:ext uri="{BB962C8B-B14F-4D97-AF65-F5344CB8AC3E}">
        <p14:creationId xmlns:p14="http://schemas.microsoft.com/office/powerpoint/2010/main" val="4281647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9631D-4057-45CB-B8FF-6E83A283C96F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A6E9-3E30-4931-AEC6-F05C2717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58" y="3966448"/>
            <a:ext cx="2140674" cy="21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3186598" y="1162466"/>
            <a:ext cx="4649769" cy="153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/>
              <a:t>Thank you!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5D9B0-8F67-4B4D-A5ED-ED27C2E29F6E}"/>
              </a:ext>
            </a:extLst>
          </p:cNvPr>
          <p:cNvSpPr txBox="1"/>
          <p:nvPr/>
        </p:nvSpPr>
        <p:spPr>
          <a:xfrm>
            <a:off x="3803407" y="3638038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www.SQLGuatemala.com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0371-2F50-4C1A-ACAA-B84F4A5CEFBC}"/>
              </a:ext>
            </a:extLst>
          </p:cNvPr>
          <p:cNvSpPr txBox="1"/>
          <p:nvPr/>
        </p:nvSpPr>
        <p:spPr>
          <a:xfrm>
            <a:off x="2181009" y="3010179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Want to know more?  Having doubts about this presentation?</a:t>
            </a:r>
          </a:p>
          <a:p>
            <a:pPr algn="ctr"/>
            <a:r>
              <a:rPr lang="en-US" dirty="0"/>
              <a:t>Visit me at: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A673D-57FD-478D-B3C2-C1C4D15406C4}"/>
              </a:ext>
            </a:extLst>
          </p:cNvPr>
          <p:cNvSpPr txBox="1"/>
          <p:nvPr/>
        </p:nvSpPr>
        <p:spPr>
          <a:xfrm>
            <a:off x="2923192" y="4855509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B7A06-4CD1-4CB8-9410-91F21BC17694}"/>
              </a:ext>
            </a:extLst>
          </p:cNvPr>
          <p:cNvSpPr txBox="1"/>
          <p:nvPr/>
        </p:nvSpPr>
        <p:spPr>
          <a:xfrm>
            <a:off x="5075794" y="4855509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E171D-4D80-4B88-B830-604F3C83DE31}"/>
              </a:ext>
            </a:extLst>
          </p:cNvPr>
          <p:cNvSpPr txBox="1"/>
          <p:nvPr/>
        </p:nvSpPr>
        <p:spPr>
          <a:xfrm>
            <a:off x="7228398" y="48555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4987AE-CAB1-4F9D-8FDD-7EEFC83EB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46" y="4750466"/>
            <a:ext cx="548640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1B3699-E6DC-4F3A-B926-520078142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42" y="4750466"/>
            <a:ext cx="548640" cy="5486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813D2DE2-26AD-4251-A927-4644B48FF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744" y="4750466"/>
            <a:ext cx="548640" cy="548640"/>
          </a:xfrm>
          <a:prstGeom prst="rect">
            <a:avLst/>
          </a:prstGeom>
        </p:spPr>
      </p:pic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BC1D3926-3B6E-464D-A41D-1C42179D08DD}"/>
              </a:ext>
            </a:extLst>
          </p:cNvPr>
          <p:cNvSpPr/>
          <p:nvPr/>
        </p:nvSpPr>
        <p:spPr>
          <a:xfrm>
            <a:off x="3458785" y="6272294"/>
            <a:ext cx="4688922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GT" sz="2400" dirty="0">
                <a:hlinkClick r:id="rId7"/>
              </a:rPr>
              <a:t>https://github.com/Epivaral/Sessions</a:t>
            </a:r>
            <a:endParaRPr lang="es-GT" sz="2400" dirty="0"/>
          </a:p>
          <a:p>
            <a:endParaRPr lang="es-GT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A12B-AED1-4C7A-9A0D-A2265A39EFB0}"/>
              </a:ext>
            </a:extLst>
          </p:cNvPr>
          <p:cNvSpPr txBox="1"/>
          <p:nvPr/>
        </p:nvSpPr>
        <p:spPr>
          <a:xfrm>
            <a:off x="850883" y="6272294"/>
            <a:ext cx="2302884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GT" sz="2400" dirty="0"/>
              <a:t>Material </a:t>
            </a:r>
            <a:r>
              <a:rPr lang="es-GT" sz="2400" dirty="0" err="1"/>
              <a:t>available</a:t>
            </a:r>
            <a:r>
              <a:rPr lang="es-GT" sz="2400" dirty="0"/>
              <a:t> at</a:t>
            </a:r>
          </a:p>
        </p:txBody>
      </p:sp>
      <p:pic>
        <p:nvPicPr>
          <p:cNvPr id="20" name="Graphic 19" descr="Arrow Rotate left">
            <a:extLst>
              <a:ext uri="{FF2B5EF4-FFF2-40B4-BE49-F238E27FC236}">
                <a16:creationId xmlns:a16="http://schemas.microsoft.com/office/drawing/2014/main" id="{79B5BFB8-3323-4743-87F6-59802753C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0663" y="5906534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09E98-22DD-4237-8A7C-16469D52BA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" y="136998"/>
            <a:ext cx="3492805" cy="546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4FD72-3AC1-4AF2-8C9C-BCFE9E348A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6914" y="2575025"/>
            <a:ext cx="3331509" cy="33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>
            <a:extLst>
              <a:ext uri="{FF2B5EF4-FFF2-40B4-BE49-F238E27FC236}">
                <a16:creationId xmlns:a16="http://schemas.microsoft.com/office/drawing/2014/main" id="{7BF28178-687A-8540-9A87-71F8A7A2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2" y="381421"/>
            <a:ext cx="11429516" cy="761968"/>
          </a:xfrm>
        </p:spPr>
        <p:txBody>
          <a:bodyPr>
            <a:normAutofit fontScale="90000"/>
          </a:bodyPr>
          <a:lstStyle/>
          <a:p>
            <a:r>
              <a:rPr lang="en-US" dirty="0"/>
              <a:t>Sponsors</a:t>
            </a:r>
          </a:p>
        </p:txBody>
      </p:sp>
      <p:pic>
        <p:nvPicPr>
          <p:cNvPr id="2050" name="Picture 2" descr="Microsoft">
            <a:extLst>
              <a:ext uri="{FF2B5EF4-FFF2-40B4-BE49-F238E27FC236}">
                <a16:creationId xmlns:a16="http://schemas.microsoft.com/office/drawing/2014/main" id="{465BAB1B-095F-BD4E-9FE6-81EEBF2D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81" y="1623176"/>
            <a:ext cx="4331917" cy="92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side">
            <a:extLst>
              <a:ext uri="{FF2B5EF4-FFF2-40B4-BE49-F238E27FC236}">
                <a16:creationId xmlns:a16="http://schemas.microsoft.com/office/drawing/2014/main" id="{C30C75D1-414D-E440-A35A-35D4A2FA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25" y="2834801"/>
            <a:ext cx="2744896" cy="12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d Hat">
            <a:extLst>
              <a:ext uri="{FF2B5EF4-FFF2-40B4-BE49-F238E27FC236}">
                <a16:creationId xmlns:a16="http://schemas.microsoft.com/office/drawing/2014/main" id="{138466CD-6A27-C844-86F0-48B9022B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281" y="4405432"/>
            <a:ext cx="3505476" cy="8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spiDB">
            <a:extLst>
              <a:ext uri="{FF2B5EF4-FFF2-40B4-BE49-F238E27FC236}">
                <a16:creationId xmlns:a16="http://schemas.microsoft.com/office/drawing/2014/main" id="{786026DE-D9CD-0744-9AF4-276EBF54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826" y="5525919"/>
            <a:ext cx="2656774" cy="70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4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88E72D-51F8-4C5B-B561-079ACE33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627"/>
            <a:ext cx="12192000" cy="423314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C25BD76-A992-4B64-A627-5FC16C467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95" y="244025"/>
            <a:ext cx="4403268" cy="928929"/>
          </a:xfrm>
          <a:prstGeom prst="rect">
            <a:avLst/>
          </a:prstGeom>
        </p:spPr>
      </p:pic>
      <p:pic>
        <p:nvPicPr>
          <p:cNvPr id="14" name="Picture 13" descr="A black sign with white text&#10;&#10;Description automatically generated">
            <a:extLst>
              <a:ext uri="{FF2B5EF4-FFF2-40B4-BE49-F238E27FC236}">
                <a16:creationId xmlns:a16="http://schemas.microsoft.com/office/drawing/2014/main" id="{F49F1245-01EB-4358-B560-D3A4C21345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035095"/>
            <a:ext cx="2503443" cy="2503443"/>
          </a:xfrm>
          <a:prstGeom prst="rect">
            <a:avLst/>
          </a:prstGeom>
          <a:ln w="38100">
            <a:solidFill>
              <a:srgbClr val="F0493E"/>
            </a:solidFill>
          </a:ln>
        </p:spPr>
      </p:pic>
    </p:spTree>
    <p:extLst>
      <p:ext uri="{BB962C8B-B14F-4D97-AF65-F5344CB8AC3E}">
        <p14:creationId xmlns:p14="http://schemas.microsoft.com/office/powerpoint/2010/main" val="260371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74073" y="2799491"/>
            <a:ext cx="4331368" cy="6279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Eduardo Pivaral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74073" y="3316060"/>
            <a:ext cx="4981791" cy="4219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SQL Server Database Consultant @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Pythian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7503700" y="1396769"/>
            <a:ext cx="3929500" cy="358448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7" name="Picture Placeholder 6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623F96CD-81FB-4F6B-B2B9-B6046DE0F7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r="81"/>
          <a:stretch>
            <a:fillRect/>
          </a:stretch>
        </p:blipFill>
        <p:spPr>
          <a:xfrm>
            <a:off x="917702" y="694391"/>
            <a:ext cx="1924051" cy="1924049"/>
          </a:xfrm>
        </p:spPr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7503700" y="1755848"/>
            <a:ext cx="4688300" cy="11339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+15 </a:t>
            </a:r>
            <a:r>
              <a:rPr lang="en-US" dirty="0"/>
              <a:t>Years of experience working on 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+10 </a:t>
            </a:r>
            <a:r>
              <a:rPr lang="en-US" dirty="0"/>
              <a:t>Years of experience working with SQL Server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 of Open Source tools for SQL Server administration, development and productivity.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7503700" y="3071634"/>
            <a:ext cx="3929500" cy="358448"/>
          </a:xfrm>
        </p:spPr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7503700" y="3430712"/>
            <a:ext cx="4688300" cy="125038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GT" b="1" dirty="0"/>
              <a:t>Azure </a:t>
            </a:r>
            <a:r>
              <a:rPr lang="es-GT" b="1" dirty="0" err="1"/>
              <a:t>Database</a:t>
            </a:r>
            <a:r>
              <a:rPr lang="es-GT" b="1" dirty="0"/>
              <a:t> </a:t>
            </a:r>
            <a:r>
              <a:rPr lang="es-GT" b="1" dirty="0" err="1"/>
              <a:t>Administrator</a:t>
            </a:r>
            <a:r>
              <a:rPr lang="es-GT" b="1" dirty="0"/>
              <a:t> </a:t>
            </a:r>
            <a:r>
              <a:rPr lang="es-GT" b="1" dirty="0" err="1"/>
              <a:t>Associate</a:t>
            </a:r>
            <a:endParaRPr lang="es-GT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GT" b="1" dirty="0"/>
              <a:t>Azure Fundamentals</a:t>
            </a:r>
            <a:endParaRPr lang="en-US" b="1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MCSE</a:t>
            </a:r>
            <a:r>
              <a:rPr lang="en-US" dirty="0"/>
              <a:t> Data Management and Analytics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Development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Administration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2012/2014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7503700" y="4862287"/>
            <a:ext cx="3929500" cy="358448"/>
          </a:xfrm>
        </p:spPr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7503700" y="5221366"/>
            <a:ext cx="4609640" cy="1305524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MSSQLTips.com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SQLServerCentral.com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MSSQLTips.com </a:t>
            </a:r>
            <a:r>
              <a:rPr lang="en-US" dirty="0"/>
              <a:t>Rookie of the year 2018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member of </a:t>
            </a:r>
            <a:r>
              <a:rPr lang="en-US" b="1" dirty="0"/>
              <a:t>Guatemala SQL Server User Group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Owner of </a:t>
            </a:r>
            <a:r>
              <a:rPr lang="en-US" b="1" dirty="0"/>
              <a:t>SQLGuatemala.com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19721" y="3944681"/>
            <a:ext cx="2335850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www.sqlguatemala.com</a:t>
            </a:r>
            <a:endParaRPr lang="en-CA" sz="1600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BD111-0BE4-4B13-A1C7-A902F6DDA211}"/>
              </a:ext>
            </a:extLst>
          </p:cNvPr>
          <p:cNvSpPr txBox="1"/>
          <p:nvPr/>
        </p:nvSpPr>
        <p:spPr>
          <a:xfrm>
            <a:off x="1344435" y="461789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7FEF5-FEC2-468B-A359-49874E12BDD4}"/>
              </a:ext>
            </a:extLst>
          </p:cNvPr>
          <p:cNvSpPr txBox="1"/>
          <p:nvPr/>
        </p:nvSpPr>
        <p:spPr>
          <a:xfrm>
            <a:off x="1344435" y="526076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BBEC0-76D5-462C-B1F6-745DC0F7796A}"/>
              </a:ext>
            </a:extLst>
          </p:cNvPr>
          <p:cNvSpPr txBox="1"/>
          <p:nvPr/>
        </p:nvSpPr>
        <p:spPr>
          <a:xfrm>
            <a:off x="1344435" y="58863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4FC8A-06F4-4B5E-B442-BAA0295650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781266"/>
            <a:ext cx="548640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692AA-CF9D-4302-BC7C-9CD06D2404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4530171"/>
            <a:ext cx="548640" cy="548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488DAF5-D4CE-4C20-B815-5DB907F44E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155718"/>
            <a:ext cx="548640" cy="548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CB10FF-E012-45F5-B509-2469BF9823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970" y="3972945"/>
            <a:ext cx="292722" cy="2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393619" y="1387773"/>
            <a:ext cx="8274164" cy="451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200 seconds or less)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it offer?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usage and options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Demos!</a:t>
            </a: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7F58E-BC84-4875-856D-FBF90129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83" y="3526166"/>
            <a:ext cx="3659806" cy="34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864324"/>
            <a:ext cx="9971130" cy="1129353"/>
          </a:xfrm>
        </p:spPr>
        <p:txBody>
          <a:bodyPr anchor="ctr"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05922-7106-4695-ABA8-176BD1D2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59" y="4725168"/>
            <a:ext cx="1335207" cy="14448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B83FF0-F30A-420A-8815-A1095D6E2157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9887134-68C2-4DD7-AA01-9813BFFD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72" y="29359"/>
            <a:ext cx="2559728" cy="2559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310719" y="1030989"/>
            <a:ext cx="104223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Formerly known as </a:t>
            </a:r>
            <a:r>
              <a:rPr lang="en-US" sz="2400" b="1" dirty="0"/>
              <a:t>SQL Operations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Based on </a:t>
            </a:r>
            <a:r>
              <a:rPr lang="en-US" sz="2400" b="1" dirty="0"/>
              <a:t>VSCode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 Availability version released on </a:t>
            </a:r>
            <a:r>
              <a:rPr lang="en-US" sz="2400" b="1" dirty="0"/>
              <a:t>September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Tool for data professionals using Microsoft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Cross-Platform, </a:t>
            </a:r>
            <a:r>
              <a:rPr lang="en-US" sz="2400" dirty="0"/>
              <a:t>Can be used on Windows, MacOS and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Open Source! </a:t>
            </a:r>
            <a:r>
              <a:rPr lang="en-US" sz="2400" dirty="0"/>
              <a:t>Code available at: </a:t>
            </a:r>
            <a:r>
              <a:rPr lang="en-US" sz="2400" dirty="0">
                <a:hlinkClick r:id="rId3"/>
              </a:rPr>
              <a:t>https://github.com/microsoft/azuredatastudio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B1DBA-557F-4CFF-B2C7-DE619AFCC32F}"/>
              </a:ext>
            </a:extLst>
          </p:cNvPr>
          <p:cNvSpPr/>
          <p:nvPr/>
        </p:nvSpPr>
        <p:spPr>
          <a:xfrm>
            <a:off x="6443302" y="6169807"/>
            <a:ext cx="4957511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GT" sz="3200" dirty="0">
                <a:hlinkClick r:id="rId4"/>
              </a:rPr>
              <a:t>https://aka.ms/azuredatastudio</a:t>
            </a:r>
            <a:endParaRPr lang="es-GT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93B76-977D-4180-8745-8CC940DFF96A}"/>
              </a:ext>
            </a:extLst>
          </p:cNvPr>
          <p:cNvSpPr txBox="1"/>
          <p:nvPr/>
        </p:nvSpPr>
        <p:spPr>
          <a:xfrm>
            <a:off x="4140418" y="6169807"/>
            <a:ext cx="2302884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GT" sz="3200" dirty="0" err="1"/>
              <a:t>Get</a:t>
            </a:r>
            <a:r>
              <a:rPr lang="es-GT" sz="3200" dirty="0"/>
              <a:t> </a:t>
            </a:r>
            <a:r>
              <a:rPr lang="es-GT" sz="3200" dirty="0" err="1"/>
              <a:t>it</a:t>
            </a:r>
            <a:r>
              <a:rPr lang="es-GT" sz="3200" dirty="0"/>
              <a:t> </a:t>
            </a:r>
            <a:r>
              <a:rPr lang="es-GT" sz="3200" dirty="0" err="1"/>
              <a:t>now</a:t>
            </a:r>
            <a:r>
              <a:rPr lang="es-GT" sz="3200" dirty="0"/>
              <a:t> at</a:t>
            </a:r>
          </a:p>
        </p:txBody>
      </p:sp>
      <p:pic>
        <p:nvPicPr>
          <p:cNvPr id="10" name="Graphic 9" descr="Arrow Rotate left">
            <a:extLst>
              <a:ext uri="{FF2B5EF4-FFF2-40B4-BE49-F238E27FC236}">
                <a16:creationId xmlns:a16="http://schemas.microsoft.com/office/drawing/2014/main" id="{375198D2-3C9C-4B1A-BCC6-44BB5395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60198" y="58040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There are 2 versions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0085F-91B2-4FB9-8FF3-D6FCCCCC92EA}"/>
              </a:ext>
            </a:extLst>
          </p:cNvPr>
          <p:cNvSpPr/>
          <p:nvPr/>
        </p:nvSpPr>
        <p:spPr>
          <a:xfrm>
            <a:off x="763916" y="941032"/>
            <a:ext cx="112327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Normal Build: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Latest stable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Build available when you access the download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it on your daily job duties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Insiders build: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“beta”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Released more often (almost daily)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Contains latest features and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it just for testing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Available at: </a:t>
            </a:r>
            <a:r>
              <a:rPr lang="en-US" dirty="0">
                <a:hlinkClick r:id="rId2"/>
              </a:rPr>
              <a:t>https://github.com/microsoft/azuredatastudio#try-out-the-latest-insiders-build-from-main</a:t>
            </a:r>
            <a:endParaRPr lang="en-US" dirty="0"/>
          </a:p>
          <a:p>
            <a:endParaRPr lang="en-US" sz="2200" dirty="0"/>
          </a:p>
          <a:p>
            <a:r>
              <a:rPr lang="en-US" sz="2200" b="1" dirty="0"/>
              <a:t>You can install both versions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E4FFA-5CFD-4E79-B307-B7718153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40484"/>
            <a:ext cx="3078747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9887134-68C2-4DD7-AA01-9813BFFD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0" y="1536532"/>
            <a:ext cx="1802311" cy="180231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It is not meant to replace SSMS, </a:t>
            </a:r>
            <a:r>
              <a:rPr lang="en-US" sz="4200" b="1" dirty="0">
                <a:hlinkClick r:id="rId3"/>
              </a:rPr>
              <a:t>why?</a:t>
            </a:r>
            <a:endParaRPr lang="en-US" sz="4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0085F-91B2-4FB9-8FF3-D6FCCCCC92EA}"/>
              </a:ext>
            </a:extLst>
          </p:cNvPr>
          <p:cNvSpPr/>
          <p:nvPr/>
        </p:nvSpPr>
        <p:spPr>
          <a:xfrm>
            <a:off x="2588147" y="1205880"/>
            <a:ext cx="93390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Use Azure Data Studio if you: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to run on macOS or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connecting to a SQL Server 2019 big data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Spend most of your time editing or executing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the ability to quickly chart and visualize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execute administrative tasks via terminal using </a:t>
            </a:r>
            <a:r>
              <a:rPr lang="en-US" sz="2200" dirty="0" err="1"/>
              <a:t>sqlcmd</a:t>
            </a:r>
            <a:r>
              <a:rPr lang="en-US" sz="2200" dirty="0"/>
              <a:t> or </a:t>
            </a:r>
            <a:r>
              <a:rPr lang="en-US" sz="2200" dirty="0" err="1"/>
              <a:t>Powershell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do most administrative configurations via T-SQL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Use SQL Server Management Studio if you: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Spend most of your time on database administration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doing deep administrative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doing security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Make use of the Reports for SQL Server Query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to make use of performance tuning advisors and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access to Registered Servers and SQL Server services on Windows</a:t>
            </a:r>
          </a:p>
        </p:txBody>
      </p:sp>
      <p:pic>
        <p:nvPicPr>
          <p:cNvPr id="16" name="Picture 2" descr="Image result for sql server management studio logo">
            <a:extLst>
              <a:ext uri="{FF2B5EF4-FFF2-40B4-BE49-F238E27FC236}">
                <a16:creationId xmlns:a16="http://schemas.microsoft.com/office/drawing/2014/main" id="{43133AF0-B71A-42FA-B7A0-E102B02C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08" y="4418982"/>
            <a:ext cx="1288214" cy="13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</TotalTime>
  <Words>591</Words>
  <Application>Microsoft Office PowerPoint</Application>
  <PresentationFormat>Widescreen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Symbol</vt:lpstr>
      <vt:lpstr>Office Theme</vt:lpstr>
      <vt:lpstr>Getting Started with Azure Data Studio</vt:lpstr>
      <vt:lpstr>Sponsors</vt:lpstr>
      <vt:lpstr>PowerPoint Presentation</vt:lpstr>
      <vt:lpstr>Eduardo Pivaral</vt:lpstr>
      <vt:lpstr>PowerPoint Presentation</vt:lpstr>
      <vt:lpstr>What is it?</vt:lpstr>
      <vt:lpstr>PowerPoint Presentation</vt:lpstr>
      <vt:lpstr>There are 2 versions</vt:lpstr>
      <vt:lpstr>It is not meant to replace SSMS, why?</vt:lpstr>
      <vt:lpstr>Or you can simply use both…</vt:lpstr>
      <vt:lpstr>What does it offer?</vt:lpstr>
      <vt:lpstr>Key Features</vt:lpstr>
      <vt:lpstr>Basic Usage and Options</vt:lpstr>
      <vt:lpstr>PowerPoint Presentation</vt:lpstr>
      <vt:lpstr>PowerPoint Presentation</vt:lpstr>
      <vt:lpstr>Submitting issues</vt:lpstr>
      <vt:lpstr>Submitting issues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</cp:lastModifiedBy>
  <cp:revision>273</cp:revision>
  <dcterms:created xsi:type="dcterms:W3CDTF">2019-02-20T20:55:57Z</dcterms:created>
  <dcterms:modified xsi:type="dcterms:W3CDTF">2020-09-25T18:42:58Z</dcterms:modified>
</cp:coreProperties>
</file>