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349660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1867781"/>
            <a:ext cx="7772400" cy="16488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3627026"/>
            <a:ext cx="7772400" cy="774300"/>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127875"/>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4406309"/>
            <a:ext cx="8229600" cy="519599"/>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4384371"/>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document/d/1SU3UaXoBT_TfZsHnAC9J83iuwqKDqDg1ZYoPMrLWdh0/edit?usp=sharing" TargetMode="External"/><Relationship Id="rId4"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coag@kea.d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1867781"/>
            <a:ext cx="7772400" cy="1648800"/>
          </a:xfrm>
          <a:prstGeom prst="rect">
            <a:avLst/>
          </a:prstGeom>
        </p:spPr>
        <p:txBody>
          <a:bodyPr anchorCtr="0" anchor="b" bIns="91425" lIns="91425" rIns="91425" tIns="91425">
            <a:noAutofit/>
          </a:bodyPr>
          <a:lstStyle/>
          <a:p>
            <a:pPr lvl="0">
              <a:spcBef>
                <a:spcPts val="0"/>
              </a:spcBef>
              <a:buNone/>
            </a:pPr>
            <a:r>
              <a:rPr lang="en"/>
              <a:t>Software Construction 3</a:t>
            </a:r>
          </a:p>
        </p:txBody>
      </p:sp>
      <p:sp>
        <p:nvSpPr>
          <p:cNvPr id="45" name="Shape 45"/>
          <p:cNvSpPr txBox="1"/>
          <p:nvPr>
            <p:ph idx="1" type="subTitle"/>
          </p:nvPr>
        </p:nvSpPr>
        <p:spPr>
          <a:xfrm>
            <a:off x="685800" y="3627026"/>
            <a:ext cx="7772400" cy="774300"/>
          </a:xfrm>
          <a:prstGeom prst="rect">
            <a:avLst/>
          </a:prstGeom>
        </p:spPr>
        <p:txBody>
          <a:bodyPr anchorCtr="0" anchor="t" bIns="91425" lIns="91425" rIns="91425" tIns="91425">
            <a:noAutofit/>
          </a:bodyPr>
          <a:lstStyle/>
          <a:p>
            <a:pPr lvl="0">
              <a:spcBef>
                <a:spcPts val="0"/>
              </a:spcBef>
              <a:buNone/>
            </a:pPr>
            <a:r>
              <a:rPr lang="en"/>
              <a:t>00 - Course Intro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Study Plan</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https://docs.google.com/document/d/1SU3UaXoBT_TfZsHnAC9J83iuwqKDqDg1ZYoPMrLWdh0/edit?usp=sharing</a:t>
            </a:r>
            <a:r>
              <a:rPr lang="en"/>
              <a:t>  </a:t>
            </a:r>
          </a:p>
        </p:txBody>
      </p:sp>
      <p:pic>
        <p:nvPicPr>
          <p:cNvPr id="111" name="Shape 111"/>
          <p:cNvPicPr preferRelativeResize="0"/>
          <p:nvPr/>
        </p:nvPicPr>
        <p:blipFill rotWithShape="1">
          <a:blip r:embed="rId4">
            <a:alphaModFix/>
          </a:blip>
          <a:srcRect b="21334" l="0" r="0" t="0"/>
          <a:stretch/>
        </p:blipFill>
        <p:spPr>
          <a:xfrm>
            <a:off x="1705525" y="2738799"/>
            <a:ext cx="5676049" cy="218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Books / Literature</a:t>
            </a:r>
          </a:p>
        </p:txBody>
      </p:sp>
      <p:sp>
        <p:nvSpPr>
          <p:cNvPr id="117" name="Shape 117"/>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NO Books</a:t>
            </a:r>
          </a:p>
          <a:p>
            <a:pPr indent="-228600" lvl="0" marL="457200" rtl="0">
              <a:lnSpc>
                <a:spcPct val="115000"/>
              </a:lnSpc>
              <a:spcBef>
                <a:spcPts val="0"/>
              </a:spcBef>
            </a:pPr>
            <a:r>
              <a:rPr lang="en"/>
              <a:t>Chapters from some books</a:t>
            </a:r>
          </a:p>
          <a:p>
            <a:pPr indent="-228600" lvl="0" marL="457200" rtl="0">
              <a:lnSpc>
                <a:spcPct val="115000"/>
              </a:lnSpc>
              <a:spcBef>
                <a:spcPts val="0"/>
              </a:spcBef>
            </a:pPr>
            <a:r>
              <a:rPr lang="en"/>
              <a:t>Online sources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Tools</a:t>
            </a:r>
          </a:p>
        </p:txBody>
      </p:sp>
      <p:sp>
        <p:nvSpPr>
          <p:cNvPr id="123" name="Shape 123"/>
          <p:cNvSpPr txBox="1"/>
          <p:nvPr>
            <p:ph idx="1" type="body"/>
          </p:nvPr>
        </p:nvSpPr>
        <p:spPr>
          <a:xfrm>
            <a:off x="457200" y="1200150"/>
            <a:ext cx="3994500" cy="3725700"/>
          </a:xfrm>
          <a:prstGeom prst="rect">
            <a:avLst/>
          </a:prstGeom>
        </p:spPr>
        <p:txBody>
          <a:bodyPr anchorCtr="0" anchor="t" bIns="91425" lIns="91425" rIns="91425" tIns="91425">
            <a:noAutofit/>
          </a:bodyPr>
          <a:lstStyle/>
          <a:p>
            <a:pPr lvl="0" rtl="0">
              <a:spcBef>
                <a:spcPts val="0"/>
              </a:spcBef>
              <a:buNone/>
            </a:pPr>
            <a:r>
              <a:rPr lang="en"/>
              <a:t>IDEs </a:t>
            </a:r>
          </a:p>
          <a:p>
            <a:pPr indent="-228600" lvl="1" marL="914400" rtl="0">
              <a:spcBef>
                <a:spcPts val="0"/>
              </a:spcBef>
              <a:buChar char="○"/>
            </a:pPr>
            <a:r>
              <a:rPr lang="en"/>
              <a:t>IntelliJ IDEA</a:t>
            </a:r>
          </a:p>
          <a:p>
            <a:pPr indent="-228600" lvl="1" marL="914400" rtl="0">
              <a:spcBef>
                <a:spcPts val="0"/>
              </a:spcBef>
              <a:buChar char="○"/>
            </a:pPr>
            <a:r>
              <a:rPr lang="en"/>
              <a:t>WebStor</a:t>
            </a:r>
            <a:r>
              <a:rPr lang="en"/>
              <a:t>m</a:t>
            </a:r>
          </a:p>
          <a:p>
            <a:pPr indent="-228600" lvl="1" marL="914400" rtl="0">
              <a:spcBef>
                <a:spcPts val="0"/>
              </a:spcBef>
              <a:buChar char="○"/>
            </a:pPr>
            <a:r>
              <a:rPr lang="en"/>
              <a:t>PhpStorm</a:t>
            </a:r>
          </a:p>
          <a:p>
            <a:pPr lvl="0">
              <a:spcBef>
                <a:spcPts val="0"/>
              </a:spcBef>
              <a:buNone/>
            </a:pPr>
            <a:r>
              <a:rPr lang="en"/>
              <a:t>Version Control</a:t>
            </a:r>
          </a:p>
          <a:p>
            <a:pPr indent="-228600" lvl="1" marL="914400">
              <a:spcBef>
                <a:spcPts val="0"/>
              </a:spcBef>
              <a:buChar char="○"/>
            </a:pPr>
            <a:r>
              <a:rPr lang="en"/>
              <a:t>git</a:t>
            </a:r>
          </a:p>
        </p:txBody>
      </p:sp>
      <p:sp>
        <p:nvSpPr>
          <p:cNvPr id="124" name="Shape 124"/>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rPr lang="en"/>
              <a:t>Web stack</a:t>
            </a:r>
          </a:p>
          <a:p>
            <a:pPr indent="-228600" lvl="1" marL="914400" rtl="0">
              <a:spcBef>
                <a:spcPts val="0"/>
              </a:spcBef>
              <a:buChar char="○"/>
            </a:pPr>
            <a:r>
              <a:rPr lang="en"/>
              <a:t>a</a:t>
            </a:r>
            <a:r>
              <a:rPr lang="en"/>
              <a:t>mpps</a:t>
            </a:r>
          </a:p>
          <a:p>
            <a:pPr indent="0" lvl="0" marL="0" rtl="0">
              <a:spcBef>
                <a:spcPts val="0"/>
              </a:spcBef>
              <a:buNone/>
            </a:pPr>
            <a:r>
              <a:rPr lang="en"/>
              <a:t>Web browser</a:t>
            </a:r>
          </a:p>
          <a:p>
            <a:pPr indent="-228600" lvl="1" marL="914400" rtl="0">
              <a:spcBef>
                <a:spcPts val="0"/>
              </a:spcBef>
              <a:buChar char="○"/>
            </a:pPr>
            <a:r>
              <a:rPr lang="en"/>
              <a:t>Google Chrome</a:t>
            </a:r>
          </a:p>
          <a:p>
            <a:pPr indent="-228600" lvl="1" marL="914400" rtl="0">
              <a:spcBef>
                <a:spcPts val="0"/>
              </a:spcBef>
              <a:buChar char="○"/>
            </a:pPr>
            <a:r>
              <a:rPr lang="en"/>
              <a:t>Mozilla Firefox</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ctrTitle"/>
          </p:nvPr>
        </p:nvSpPr>
        <p:spPr>
          <a:xfrm>
            <a:off x="685800" y="1867781"/>
            <a:ext cx="7772400" cy="1648800"/>
          </a:xfrm>
          <a:prstGeom prst="rect">
            <a:avLst/>
          </a:prstGeom>
        </p:spPr>
        <p:txBody>
          <a:bodyPr anchorCtr="0" anchor="b" bIns="91425" lIns="91425" rIns="91425" tIns="91425">
            <a:noAutofit/>
          </a:bodyPr>
          <a:lstStyle/>
          <a:p>
            <a:pPr lvl="0">
              <a:spcBef>
                <a:spcPts val="0"/>
              </a:spcBef>
              <a:buNone/>
            </a:pPr>
            <a:r>
              <a:rPr lang="en"/>
              <a:t>Questions</a:t>
            </a:r>
          </a:p>
        </p:txBody>
      </p:sp>
      <p:sp>
        <p:nvSpPr>
          <p:cNvPr id="130" name="Shape 130"/>
          <p:cNvSpPr txBox="1"/>
          <p:nvPr>
            <p:ph idx="1" type="subTitle"/>
          </p:nvPr>
        </p:nvSpPr>
        <p:spPr>
          <a:xfrm>
            <a:off x="685800" y="3627026"/>
            <a:ext cx="7772400" cy="7743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Teacher</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Name: Constantin Alexandru Gheorghiasa (Alex)</a:t>
            </a:r>
          </a:p>
          <a:p>
            <a:pPr lvl="0" rtl="0">
              <a:spcBef>
                <a:spcPts val="0"/>
              </a:spcBef>
              <a:buNone/>
            </a:pPr>
            <a:r>
              <a:rPr lang="en" sz="2400"/>
              <a:t>Education:</a:t>
            </a:r>
          </a:p>
          <a:p>
            <a:pPr indent="-381000" lvl="0" marL="457200" rtl="0">
              <a:spcBef>
                <a:spcPts val="0"/>
              </a:spcBef>
              <a:buSzPct val="100000"/>
            </a:pPr>
            <a:r>
              <a:rPr lang="en" sz="2400"/>
              <a:t>MSc Software Development and Technology, Advanced Computing, ITU, Jan 2017(expected)</a:t>
            </a:r>
          </a:p>
          <a:p>
            <a:pPr indent="-381000" lvl="0" marL="457200" rtl="0">
              <a:spcBef>
                <a:spcPts val="0"/>
              </a:spcBef>
              <a:buSzPct val="100000"/>
            </a:pPr>
            <a:r>
              <a:rPr lang="en" sz="2400"/>
              <a:t>BA Software Development, KEA, Feb 2011 - Jan 2015</a:t>
            </a:r>
          </a:p>
          <a:p>
            <a:pPr indent="-381000" lvl="0" marL="457200" rtl="0">
              <a:spcBef>
                <a:spcPts val="0"/>
              </a:spcBef>
              <a:buSzPct val="100000"/>
            </a:pPr>
            <a:r>
              <a:rPr lang="en" sz="2400"/>
              <a:t>Web programmer, MMI, Aug 2006 - Aug 2007</a:t>
            </a:r>
          </a:p>
          <a:p>
            <a:pPr indent="-381000" lvl="0" marL="457200" rtl="0">
              <a:spcBef>
                <a:spcPts val="0"/>
              </a:spcBef>
              <a:buSzPct val="100000"/>
            </a:pPr>
            <a:r>
              <a:rPr lang="en" sz="2400"/>
              <a:t>High-School Mathematics - Computer Science, Sep 2004 - Jun 2008</a:t>
            </a:r>
          </a:p>
          <a:p>
            <a:pPr lvl="0">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Contact your Teacher</a:t>
            </a:r>
          </a:p>
        </p:txBody>
      </p:sp>
      <p:sp>
        <p:nvSpPr>
          <p:cNvPr id="57" name="Shape 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Email: </a:t>
            </a:r>
            <a:r>
              <a:rPr lang="en" u="sng">
                <a:solidFill>
                  <a:schemeClr val="hlink"/>
                </a:solidFill>
                <a:hlinkClick r:id="rId3"/>
              </a:rPr>
              <a:t>coag@kea.dk</a:t>
            </a:r>
            <a:r>
              <a:rPr lang="en"/>
              <a:t>  </a:t>
            </a:r>
          </a:p>
          <a:p>
            <a:pPr lvl="0" rtl="0">
              <a:spcBef>
                <a:spcPts val="0"/>
              </a:spcBef>
              <a:buNone/>
            </a:pPr>
            <a:r>
              <a:rPr lang="en"/>
              <a:t>Skype: alexandru.gheorghiasa</a:t>
            </a:r>
          </a:p>
          <a:p>
            <a:pPr lvl="0">
              <a:spcBef>
                <a:spcPts val="0"/>
              </a:spcBef>
              <a:buNone/>
            </a:pPr>
            <a:r>
              <a:rPr lang="en"/>
              <a:t>Facebook: Alexandru Gheorghiasa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Time and Location</a:t>
            </a:r>
          </a:p>
        </p:txBody>
      </p:sp>
      <p:sp>
        <p:nvSpPr>
          <p:cNvPr id="63" name="Shape 63"/>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DAT15B</a:t>
            </a:r>
          </a:p>
          <a:p>
            <a:pPr indent="-228600" lvl="0" marL="457200" rtl="0">
              <a:spcBef>
                <a:spcPts val="0"/>
              </a:spcBef>
              <a:buFont typeface="Consolas"/>
              <a:buChar char="●"/>
            </a:pPr>
            <a:r>
              <a:rPr lang="en">
                <a:latin typeface="Consolas"/>
                <a:ea typeface="Consolas"/>
                <a:cs typeface="Consolas"/>
                <a:sym typeface="Consolas"/>
              </a:rPr>
              <a:t>Mandag, Torsdag </a:t>
            </a:r>
          </a:p>
          <a:p>
            <a:pPr indent="-228600" lvl="1" marL="914400" rtl="0">
              <a:spcBef>
                <a:spcPts val="0"/>
              </a:spcBef>
              <a:buFont typeface="Consolas"/>
              <a:buChar char="○"/>
            </a:pPr>
            <a:r>
              <a:rPr lang="en">
                <a:latin typeface="Consolas"/>
                <a:ea typeface="Consolas"/>
                <a:cs typeface="Consolas"/>
                <a:sym typeface="Consolas"/>
              </a:rPr>
              <a:t>08:30..11:45</a:t>
            </a:r>
          </a:p>
          <a:p>
            <a:pPr indent="-228600" lvl="0" marL="457200" rtl="0">
              <a:spcBef>
                <a:spcPts val="0"/>
              </a:spcBef>
              <a:buFont typeface="Consolas"/>
              <a:buChar char="●"/>
            </a:pPr>
            <a:r>
              <a:rPr lang="en">
                <a:latin typeface="Consolas"/>
                <a:ea typeface="Consolas"/>
                <a:cs typeface="Consolas"/>
                <a:sym typeface="Consolas"/>
              </a:rPr>
              <a:t>Room</a:t>
            </a:r>
          </a:p>
          <a:p>
            <a:pPr indent="-228600" lvl="1" marL="914400" rtl="0">
              <a:spcBef>
                <a:spcPts val="0"/>
              </a:spcBef>
              <a:buFont typeface="Consolas"/>
              <a:buChar char="○"/>
            </a:pPr>
            <a:r>
              <a:rPr lang="en">
                <a:latin typeface="Consolas"/>
                <a:ea typeface="Consolas"/>
                <a:cs typeface="Consolas"/>
                <a:sym typeface="Consolas"/>
              </a:rPr>
              <a:t>L37-1-B-16</a:t>
            </a:r>
          </a:p>
        </p:txBody>
      </p:sp>
      <p:sp>
        <p:nvSpPr>
          <p:cNvPr id="64" name="Shape 64"/>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DAT15I</a:t>
            </a:r>
          </a:p>
          <a:p>
            <a:pPr indent="-228600" lvl="0" marL="457200" rtl="0">
              <a:spcBef>
                <a:spcPts val="0"/>
              </a:spcBef>
              <a:buFont typeface="Consolas"/>
              <a:buChar char="●"/>
            </a:pPr>
            <a:r>
              <a:rPr lang="en">
                <a:latin typeface="Consolas"/>
                <a:ea typeface="Consolas"/>
                <a:cs typeface="Consolas"/>
                <a:sym typeface="Consolas"/>
              </a:rPr>
              <a:t>Tuesday</a:t>
            </a:r>
          </a:p>
          <a:p>
            <a:pPr indent="-228600" lvl="1" marL="914400" rtl="0">
              <a:spcBef>
                <a:spcPts val="0"/>
              </a:spcBef>
              <a:buFont typeface="Consolas"/>
              <a:buChar char="○"/>
            </a:pPr>
            <a:r>
              <a:rPr lang="en">
                <a:latin typeface="Consolas"/>
                <a:ea typeface="Consolas"/>
                <a:cs typeface="Consolas"/>
                <a:sym typeface="Consolas"/>
              </a:rPr>
              <a:t>08:30..11:00</a:t>
            </a:r>
          </a:p>
          <a:p>
            <a:pPr indent="-228600" lvl="0" marL="457200" rtl="0">
              <a:spcBef>
                <a:spcPts val="0"/>
              </a:spcBef>
              <a:buFont typeface="Consolas"/>
              <a:buChar char="●"/>
            </a:pPr>
            <a:r>
              <a:rPr lang="en">
                <a:latin typeface="Consolas"/>
                <a:ea typeface="Consolas"/>
                <a:cs typeface="Consolas"/>
                <a:sym typeface="Consolas"/>
              </a:rPr>
              <a:t>Friday</a:t>
            </a:r>
          </a:p>
          <a:p>
            <a:pPr indent="-228600" lvl="1" marL="914400" rtl="0">
              <a:spcBef>
                <a:spcPts val="480"/>
              </a:spcBef>
              <a:buFont typeface="Consolas"/>
              <a:buChar char="○"/>
            </a:pPr>
            <a:r>
              <a:rPr lang="en" sz="2400">
                <a:latin typeface="Consolas"/>
                <a:ea typeface="Consolas"/>
                <a:cs typeface="Consolas"/>
                <a:sym typeface="Consolas"/>
              </a:rPr>
              <a:t>08:30..13:15</a:t>
            </a:r>
          </a:p>
          <a:p>
            <a:pPr indent="-228600" lvl="0" marL="457200" rtl="0">
              <a:spcBef>
                <a:spcPts val="480"/>
              </a:spcBef>
              <a:buFont typeface="Consolas"/>
              <a:buChar char="●"/>
            </a:pPr>
            <a:r>
              <a:rPr lang="en">
                <a:latin typeface="Consolas"/>
                <a:ea typeface="Consolas"/>
                <a:cs typeface="Consolas"/>
                <a:sym typeface="Consolas"/>
              </a:rPr>
              <a:t>Room</a:t>
            </a:r>
          </a:p>
          <a:p>
            <a:pPr indent="-228600" lvl="1" marL="914400">
              <a:spcBef>
                <a:spcPts val="480"/>
              </a:spcBef>
              <a:buFont typeface="Consolas"/>
              <a:buChar char="○"/>
            </a:pPr>
            <a:r>
              <a:rPr lang="en">
                <a:latin typeface="Consolas"/>
                <a:ea typeface="Consolas"/>
                <a:cs typeface="Consolas"/>
                <a:sym typeface="Consolas"/>
              </a:rPr>
              <a:t>L37-0-A-07</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Assignments</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lnSpc>
                <a:spcPct val="115000"/>
              </a:lnSpc>
              <a:spcBef>
                <a:spcPts val="0"/>
              </a:spcBef>
              <a:buSzPct val="100000"/>
              <a:buChar char="●"/>
            </a:pPr>
            <a:r>
              <a:rPr b="1" lang="en" sz="1400">
                <a:solidFill>
                  <a:srgbClr val="FF0000"/>
                </a:solidFill>
              </a:rPr>
              <a:t>2</a:t>
            </a:r>
            <a:r>
              <a:rPr lang="en" sz="1400"/>
              <a:t> mandatory assignments for SWC 3</a:t>
            </a:r>
          </a:p>
          <a:p>
            <a:pPr indent="596900" lvl="1" marL="914400" rtl="0">
              <a:lnSpc>
                <a:spcPct val="115000"/>
              </a:lnSpc>
              <a:spcBef>
                <a:spcPts val="0"/>
              </a:spcBef>
              <a:buSzPct val="100000"/>
              <a:buChar char="○"/>
            </a:pPr>
            <a:r>
              <a:rPr lang="en" sz="1400"/>
              <a:t>MA1 SWC3 + TEK</a:t>
            </a:r>
          </a:p>
          <a:p>
            <a:pPr indent="596900" lvl="1" marL="914400" rtl="0">
              <a:lnSpc>
                <a:spcPct val="115000"/>
              </a:lnSpc>
              <a:spcBef>
                <a:spcPts val="0"/>
              </a:spcBef>
              <a:buSzPct val="100000"/>
              <a:buChar char="○"/>
            </a:pPr>
            <a:r>
              <a:rPr lang="en" sz="1400"/>
              <a:t>MA2 is only SWC3</a:t>
            </a:r>
          </a:p>
          <a:p>
            <a:pPr indent="-317500" lvl="0" marL="457200" rtl="0">
              <a:lnSpc>
                <a:spcPct val="115000"/>
              </a:lnSpc>
              <a:spcBef>
                <a:spcPts val="0"/>
              </a:spcBef>
              <a:buSzPct val="100000"/>
              <a:buChar char="●"/>
            </a:pPr>
            <a:r>
              <a:rPr lang="en" sz="1400"/>
              <a:t>Mandatory assignments must be </a:t>
            </a:r>
            <a:r>
              <a:rPr b="1" lang="en" sz="1400">
                <a:solidFill>
                  <a:srgbClr val="FF0000"/>
                </a:solidFill>
              </a:rPr>
              <a:t>hand in on fronter by the deadline</a:t>
            </a:r>
            <a:r>
              <a:rPr lang="en" sz="1400"/>
              <a:t>.</a:t>
            </a:r>
          </a:p>
          <a:p>
            <a:pPr indent="-317500" lvl="0" marL="457200" rtl="0">
              <a:lnSpc>
                <a:spcPct val="115000"/>
              </a:lnSpc>
              <a:spcBef>
                <a:spcPts val="0"/>
              </a:spcBef>
              <a:buSzPct val="100000"/>
              <a:buChar char="●"/>
            </a:pPr>
            <a:r>
              <a:rPr lang="en" sz="1400"/>
              <a:t>Mandatory assignments must be </a:t>
            </a:r>
            <a:r>
              <a:rPr b="1" lang="en" sz="1400">
                <a:solidFill>
                  <a:srgbClr val="FF0000"/>
                </a:solidFill>
              </a:rPr>
              <a:t>presented in front of your teacher by the deadline</a:t>
            </a:r>
            <a:r>
              <a:rPr lang="en" sz="1400"/>
              <a:t>.</a:t>
            </a:r>
          </a:p>
          <a:p>
            <a:pPr lvl="0" rtl="0" algn="ctr">
              <a:lnSpc>
                <a:spcPct val="115000"/>
              </a:lnSpc>
              <a:spcBef>
                <a:spcPts val="0"/>
              </a:spcBef>
              <a:buClr>
                <a:schemeClr val="dk1"/>
              </a:buClr>
              <a:buSzPct val="78571"/>
              <a:buFont typeface="Arial"/>
              <a:buNone/>
            </a:pPr>
            <a:r>
              <a:rPr b="1" lang="en" sz="1400">
                <a:solidFill>
                  <a:srgbClr val="FF0000"/>
                </a:solidFill>
              </a:rPr>
              <a:t>If you do not meet these requirements, </a:t>
            </a:r>
            <a:r>
              <a:rPr b="1" lang="en" sz="1400" u="sng">
                <a:solidFill>
                  <a:srgbClr val="FF0000"/>
                </a:solidFill>
              </a:rPr>
              <a:t>you can not attend the exam and you will miss 1 of 3 exam attempts</a:t>
            </a:r>
            <a:r>
              <a:rPr b="1" lang="en" sz="1400">
                <a:solidFill>
                  <a:srgbClr val="FF0000"/>
                </a:solidFill>
              </a:rPr>
              <a:t>.</a:t>
            </a:r>
          </a:p>
          <a:p>
            <a:pPr lvl="0" rtl="0" algn="ctr">
              <a:lnSpc>
                <a:spcPct val="115000"/>
              </a:lnSpc>
              <a:spcBef>
                <a:spcPts val="0"/>
              </a:spcBef>
              <a:buNone/>
            </a:pPr>
            <a:r>
              <a:t/>
            </a:r>
            <a:endParaRPr b="1" sz="1800"/>
          </a:p>
          <a:p>
            <a:pPr lvl="0" rtl="0" algn="ctr">
              <a:lnSpc>
                <a:spcPct val="115000"/>
              </a:lnSpc>
              <a:spcBef>
                <a:spcPts val="0"/>
              </a:spcBef>
              <a:buNone/>
            </a:pPr>
            <a:r>
              <a:t/>
            </a:r>
            <a:endParaRPr b="1" sz="1800"/>
          </a:p>
          <a:p>
            <a:pPr lvl="0" rtl="0" algn="ctr">
              <a:lnSpc>
                <a:spcPct val="115000"/>
              </a:lnSpc>
              <a:spcBef>
                <a:spcPts val="0"/>
              </a:spcBef>
              <a:buNone/>
            </a:pPr>
            <a:r>
              <a:t/>
            </a:r>
            <a:endParaRPr b="1" sz="1800"/>
          </a:p>
        </p:txBody>
      </p:sp>
      <p:pic>
        <p:nvPicPr>
          <p:cNvPr id="71" name="Shape 71"/>
          <p:cNvPicPr preferRelativeResize="0"/>
          <p:nvPr/>
        </p:nvPicPr>
        <p:blipFill>
          <a:blip r:embed="rId3">
            <a:alphaModFix/>
          </a:blip>
          <a:stretch>
            <a:fillRect/>
          </a:stretch>
        </p:blipFill>
        <p:spPr>
          <a:xfrm>
            <a:off x="293950" y="3343600"/>
            <a:ext cx="4029401" cy="1583575"/>
          </a:xfrm>
          <a:prstGeom prst="rect">
            <a:avLst/>
          </a:prstGeom>
          <a:noFill/>
          <a:ln>
            <a:noFill/>
          </a:ln>
        </p:spPr>
      </p:pic>
      <p:pic>
        <p:nvPicPr>
          <p:cNvPr id="72" name="Shape 72"/>
          <p:cNvPicPr preferRelativeResize="0"/>
          <p:nvPr/>
        </p:nvPicPr>
        <p:blipFill>
          <a:blip r:embed="rId4">
            <a:alphaModFix/>
          </a:blip>
          <a:stretch>
            <a:fillRect/>
          </a:stretch>
        </p:blipFill>
        <p:spPr>
          <a:xfrm>
            <a:off x="5066750" y="3326749"/>
            <a:ext cx="3570545" cy="1617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Exam - Date: Week 1..3 2017</a:t>
            </a:r>
          </a:p>
        </p:txBody>
      </p:sp>
      <p:sp>
        <p:nvSpPr>
          <p:cNvPr id="78" name="Shape 78"/>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lnSpc>
                <a:spcPct val="115000"/>
              </a:lnSpc>
              <a:spcBef>
                <a:spcPts val="1200"/>
              </a:spcBef>
              <a:buClr>
                <a:schemeClr val="dk1"/>
              </a:buClr>
              <a:buSzPct val="100000"/>
              <a:buFont typeface="Arial"/>
              <a:buNone/>
            </a:pPr>
            <a:r>
              <a:rPr b="1" lang="en" sz="1100">
                <a:latin typeface="Calibri"/>
                <a:ea typeface="Calibri"/>
                <a:cs typeface="Calibri"/>
                <a:sym typeface="Calibri"/>
              </a:rPr>
              <a:t>Prerequisites for being able to take the examination</a:t>
            </a:r>
          </a:p>
          <a:p>
            <a:pPr lvl="0">
              <a:lnSpc>
                <a:spcPct val="115000"/>
              </a:lnSpc>
              <a:spcBef>
                <a:spcPts val="0"/>
              </a:spcBef>
              <a:buClr>
                <a:schemeClr val="dk1"/>
              </a:buClr>
              <a:buSzPct val="100000"/>
              <a:buFont typeface="Arial"/>
              <a:buNone/>
            </a:pPr>
            <a:r>
              <a:rPr lang="en" sz="1100">
                <a:latin typeface="Calibri"/>
                <a:ea typeface="Calibri"/>
                <a:cs typeface="Calibri"/>
                <a:sym typeface="Calibri"/>
              </a:rPr>
              <a:t>The following prerequisites for being able to take the examination apply:</a:t>
            </a:r>
          </a:p>
          <a:p>
            <a:pPr lvl="0">
              <a:spcBef>
                <a:spcPts val="0"/>
              </a:spcBef>
              <a:buClr>
                <a:schemeClr val="dk1"/>
              </a:buClr>
              <a:buSzPct val="100000"/>
              <a:buFont typeface="Arial"/>
              <a:buNone/>
            </a:pPr>
            <a:r>
              <a:rPr lang="en" sz="1100">
                <a:latin typeface="Calibri"/>
                <a:ea typeface="Calibri"/>
                <a:cs typeface="Calibri"/>
                <a:sym typeface="Calibri"/>
              </a:rPr>
              <a:t> </a:t>
            </a:r>
          </a:p>
          <a:p>
            <a:pPr indent="-69850" lvl="0" marL="444500">
              <a:lnSpc>
                <a:spcPct val="115000"/>
              </a:lnSpc>
              <a:spcBef>
                <a:spcPts val="0"/>
              </a:spcBef>
              <a:buClr>
                <a:schemeClr val="dk1"/>
              </a:buClr>
              <a:buSzPct val="100000"/>
              <a:buFont typeface="Arial"/>
              <a:buNone/>
            </a:pPr>
            <a:r>
              <a:rPr lang="en" sz="1100"/>
              <a:t>There are </a:t>
            </a:r>
            <a:r>
              <a:rPr lang="en" sz="1100">
                <a:solidFill>
                  <a:srgbClr val="FF0000"/>
                </a:solidFill>
              </a:rPr>
              <a:t>three compulsory participations</a:t>
            </a:r>
            <a:r>
              <a:rPr lang="en" sz="1100"/>
              <a:t> associated with the examination. These are described on the Student Intranet, Fronter, in the semester's/class's space. Compulsory participations shall be submitted on the Student Intranet, Fronter, and are distributed as follows:</a:t>
            </a:r>
          </a:p>
          <a:p>
            <a:pPr indent="-69850" lvl="0" marL="444500">
              <a:lnSpc>
                <a:spcPct val="115000"/>
              </a:lnSpc>
              <a:spcBef>
                <a:spcPts val="0"/>
              </a:spcBef>
              <a:buClr>
                <a:schemeClr val="dk1"/>
              </a:buClr>
              <a:buSzPct val="100000"/>
              <a:buFont typeface="Arial"/>
              <a:buNone/>
            </a:pPr>
            <a:r>
              <a:rPr lang="en" sz="1100">
                <a:solidFill>
                  <a:srgbClr val="FF0000"/>
                </a:solidFill>
              </a:rPr>
              <a:t>Key area Programming            	x 2</a:t>
            </a:r>
          </a:p>
          <a:p>
            <a:pPr indent="-69850" lvl="0" marL="444500">
              <a:lnSpc>
                <a:spcPct val="115000"/>
              </a:lnSpc>
              <a:spcBef>
                <a:spcPts val="0"/>
              </a:spcBef>
              <a:buClr>
                <a:schemeClr val="dk1"/>
              </a:buClr>
              <a:buSzPct val="100000"/>
              <a:buFont typeface="Arial"/>
              <a:buNone/>
            </a:pPr>
            <a:r>
              <a:rPr lang="en" sz="1100">
                <a:solidFill>
                  <a:srgbClr val="FF0000"/>
                </a:solidFill>
              </a:rPr>
              <a:t>Key area Technology               	x 1</a:t>
            </a:r>
          </a:p>
          <a:p>
            <a:pPr lvl="0">
              <a:lnSpc>
                <a:spcPct val="115000"/>
              </a:lnSpc>
              <a:spcBef>
                <a:spcPts val="0"/>
              </a:spcBef>
              <a:buClr>
                <a:schemeClr val="dk1"/>
              </a:buClr>
              <a:buSzPct val="100000"/>
              <a:buFont typeface="Arial"/>
              <a:buNone/>
            </a:pPr>
            <a:r>
              <a:rPr lang="en" sz="1100">
                <a:solidFill>
                  <a:srgbClr val="FF0000"/>
                </a:solidFill>
                <a:latin typeface="Calibri"/>
                <a:ea typeface="Calibri"/>
                <a:cs typeface="Calibri"/>
                <a:sym typeface="Calibri"/>
              </a:rPr>
              <a:t>If one or more study activities are not satisfied, this means that the student may not participate in the examination, and that an examination attempt has been used.</a:t>
            </a:r>
          </a:p>
          <a:p>
            <a:pPr lvl="0">
              <a:spcBef>
                <a:spcPts val="0"/>
              </a:spcBef>
              <a:buNone/>
            </a:pPr>
            <a:r>
              <a:t/>
            </a:r>
            <a:endParaRPr sz="1100"/>
          </a:p>
          <a:p>
            <a:pPr lvl="0">
              <a:lnSpc>
                <a:spcPct val="115000"/>
              </a:lnSpc>
              <a:spcBef>
                <a:spcPts val="1200"/>
              </a:spcBef>
              <a:buClr>
                <a:schemeClr val="dk1"/>
              </a:buClr>
              <a:buSzPct val="100000"/>
              <a:buFont typeface="Arial"/>
              <a:buNone/>
            </a:pPr>
            <a:r>
              <a:t/>
            </a:r>
            <a:endParaRPr sz="1100">
              <a:latin typeface="Calibri"/>
              <a:ea typeface="Calibri"/>
              <a:cs typeface="Calibri"/>
              <a:sym typeface="Calibri"/>
            </a:endParaRPr>
          </a:p>
          <a:p>
            <a:pPr lvl="0">
              <a:spcBef>
                <a:spcPts val="0"/>
              </a:spcBef>
              <a:buNone/>
            </a:pPr>
            <a:r>
              <a:t/>
            </a:r>
            <a:endParaRPr sz="1100"/>
          </a:p>
        </p:txBody>
      </p:sp>
      <p:sp>
        <p:nvSpPr>
          <p:cNvPr id="79" name="Shape 79"/>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lnSpc>
                <a:spcPct val="115000"/>
              </a:lnSpc>
              <a:spcBef>
                <a:spcPts val="1200"/>
              </a:spcBef>
              <a:buClr>
                <a:schemeClr val="dk1"/>
              </a:buClr>
              <a:buSzPct val="100000"/>
              <a:buFont typeface="Arial"/>
              <a:buNone/>
            </a:pPr>
            <a:r>
              <a:rPr b="1" lang="en" sz="1100">
                <a:latin typeface="Calibri"/>
                <a:ea typeface="Calibri"/>
                <a:cs typeface="Calibri"/>
                <a:sym typeface="Calibri"/>
              </a:rPr>
              <a:t>Examination Preparation</a:t>
            </a:r>
          </a:p>
          <a:p>
            <a:pPr lvl="0">
              <a:lnSpc>
                <a:spcPct val="115000"/>
              </a:lnSpc>
              <a:spcBef>
                <a:spcPts val="0"/>
              </a:spcBef>
              <a:buClr>
                <a:schemeClr val="dk1"/>
              </a:buClr>
              <a:buSzPct val="100000"/>
              <a:buFont typeface="Arial"/>
              <a:buNone/>
            </a:pPr>
            <a:r>
              <a:rPr lang="en" sz="1100"/>
              <a:t>The examination is an </a:t>
            </a:r>
            <a:r>
              <a:rPr lang="en" sz="1100">
                <a:solidFill>
                  <a:srgbClr val="FF0000"/>
                </a:solidFill>
              </a:rPr>
              <a:t>external individual oral examination</a:t>
            </a:r>
            <a:r>
              <a:rPr lang="en" sz="1100"/>
              <a:t> and the assessment is based on the </a:t>
            </a:r>
            <a:r>
              <a:rPr lang="en" sz="1100">
                <a:solidFill>
                  <a:srgbClr val="FF0000"/>
                </a:solidFill>
              </a:rPr>
              <a:t>7-grade scale</a:t>
            </a:r>
            <a:r>
              <a:rPr lang="en" sz="1100"/>
              <a:t>.</a:t>
            </a:r>
          </a:p>
          <a:p>
            <a:pPr lvl="0">
              <a:spcBef>
                <a:spcPts val="0"/>
              </a:spcBef>
              <a:buClr>
                <a:schemeClr val="dk1"/>
              </a:buClr>
              <a:buSzPct val="100000"/>
              <a:buFont typeface="Arial"/>
              <a:buNone/>
            </a:pPr>
            <a:r>
              <a:rPr lang="en" sz="1100"/>
              <a:t>The student receives a </a:t>
            </a:r>
            <a:r>
              <a:rPr lang="en" sz="1100">
                <a:solidFill>
                  <a:srgbClr val="FF0000"/>
                </a:solidFill>
              </a:rPr>
              <a:t>main question</a:t>
            </a:r>
            <a:r>
              <a:rPr lang="en" sz="1100"/>
              <a:t> concerning </a:t>
            </a:r>
            <a:r>
              <a:rPr lang="en" sz="1100">
                <a:solidFill>
                  <a:srgbClr val="FF0000"/>
                </a:solidFill>
              </a:rPr>
              <a:t>Programming</a:t>
            </a:r>
            <a:r>
              <a:rPr lang="en" sz="1100"/>
              <a:t> and a </a:t>
            </a:r>
            <a:r>
              <a:rPr lang="en" sz="1100">
                <a:solidFill>
                  <a:srgbClr val="FF0000"/>
                </a:solidFill>
              </a:rPr>
              <a:t>secondary question</a:t>
            </a:r>
            <a:r>
              <a:rPr lang="en" sz="1100"/>
              <a:t> concerning </a:t>
            </a:r>
            <a:r>
              <a:rPr lang="en" sz="1100">
                <a:solidFill>
                  <a:srgbClr val="FF0000"/>
                </a:solidFill>
              </a:rPr>
              <a:t>Technology</a:t>
            </a:r>
            <a:r>
              <a:rPr lang="en" sz="1100"/>
              <a:t>.</a:t>
            </a:r>
          </a:p>
          <a:p>
            <a:pPr lvl="0">
              <a:spcBef>
                <a:spcPts val="0"/>
              </a:spcBef>
              <a:buClr>
                <a:schemeClr val="dk1"/>
              </a:buClr>
              <a:buSzPct val="100000"/>
              <a:buFont typeface="Arial"/>
              <a:buNone/>
            </a:pPr>
            <a:r>
              <a:rPr lang="en" sz="1100"/>
              <a:t>Main question concerning Programming:</a:t>
            </a:r>
          </a:p>
          <a:p>
            <a:pPr lvl="0">
              <a:spcBef>
                <a:spcPts val="0"/>
              </a:spcBef>
              <a:buClr>
                <a:schemeClr val="dk1"/>
              </a:buClr>
              <a:buSzPct val="100000"/>
              <a:buFont typeface="Arial"/>
              <a:buNone/>
            </a:pPr>
            <a:r>
              <a:rPr lang="en" sz="1100"/>
              <a:t>A list of the main subjects concerning the area of programming will be published one week at the latest before the examination. The main subjects cover the most important subjects within the field and form the basis for the programming part of the examination. The student is expected to give a presentation of the programming subjects that are drawn. The presentation must cover both a submission of the theory and a review of practical programming examples.</a:t>
            </a:r>
          </a:p>
          <a:p>
            <a:pPr lvl="0">
              <a:spcBef>
                <a:spcPts val="0"/>
              </a:spcBef>
              <a:buClr>
                <a:schemeClr val="dk1"/>
              </a:buClr>
              <a:buSzPct val="100000"/>
              <a:buFont typeface="Arial"/>
              <a:buNone/>
            </a:pPr>
            <a:r>
              <a:rPr lang="en" sz="1100"/>
              <a:t>Secondary question concerning Technology:</a:t>
            </a:r>
          </a:p>
          <a:p>
            <a:pPr lvl="0" rtl="0">
              <a:spcBef>
                <a:spcPts val="0"/>
              </a:spcBef>
              <a:buClr>
                <a:schemeClr val="dk1"/>
              </a:buClr>
              <a:buSzPct val="100000"/>
              <a:buFont typeface="Arial"/>
              <a:buNone/>
            </a:pPr>
            <a:r>
              <a:rPr lang="en" sz="1100"/>
              <a:t>The main emphasis of the question applies to the subject "Computer Network and Distributed Systems".</a:t>
            </a:r>
          </a:p>
        </p:txBody>
      </p:sp>
      <p:sp>
        <p:nvSpPr>
          <p:cNvPr id="80" name="Shape 80"/>
          <p:cNvSpPr txBox="1"/>
          <p:nvPr>
            <p:ph type="title"/>
          </p:nvPr>
        </p:nvSpPr>
        <p:spPr>
          <a:xfrm>
            <a:off x="7961300" y="53925"/>
            <a:ext cx="877800" cy="1161900"/>
          </a:xfrm>
          <a:prstGeom prst="rect">
            <a:avLst/>
          </a:prstGeom>
        </p:spPr>
        <p:txBody>
          <a:bodyPr anchorCtr="0" anchor="b" bIns="91425" lIns="91425" rIns="91425" tIns="91425">
            <a:noAutofit/>
          </a:bodyPr>
          <a:lstStyle/>
          <a:p>
            <a:pPr lvl="0">
              <a:spcBef>
                <a:spcPts val="0"/>
              </a:spcBef>
              <a:buNone/>
            </a:pPr>
            <a:r>
              <a:rPr lang="en"/>
              <a:t>1/2</a:t>
            </a:r>
          </a:p>
          <a:p>
            <a:pPr lvl="0" rtl="0">
              <a:spcBef>
                <a:spcPts val="0"/>
              </a:spcBef>
              <a:buNone/>
            </a:pPr>
            <a:r>
              <a:rPr lang="en"/>
              <a:t>EN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Exam - Date: Week 1..3 2017</a:t>
            </a:r>
          </a:p>
        </p:txBody>
      </p:sp>
      <p:sp>
        <p:nvSpPr>
          <p:cNvPr id="86" name="Shape 86"/>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lnSpc>
                <a:spcPct val="115000"/>
              </a:lnSpc>
              <a:spcBef>
                <a:spcPts val="1200"/>
              </a:spcBef>
              <a:buClr>
                <a:schemeClr val="dk1"/>
              </a:buClr>
              <a:buSzPct val="100000"/>
              <a:buFont typeface="Arial"/>
              <a:buNone/>
            </a:pPr>
            <a:r>
              <a:rPr lang="en" sz="1100">
                <a:latin typeface="Calibri"/>
                <a:ea typeface="Calibri"/>
                <a:cs typeface="Calibri"/>
                <a:sym typeface="Calibri"/>
              </a:rPr>
              <a:t>The examination comprises </a:t>
            </a:r>
            <a:r>
              <a:rPr lang="en" sz="1100">
                <a:solidFill>
                  <a:srgbClr val="FF0000"/>
                </a:solidFill>
                <a:latin typeface="Calibri"/>
                <a:ea typeface="Calibri"/>
                <a:cs typeface="Calibri"/>
                <a:sym typeface="Calibri"/>
              </a:rPr>
              <a:t>20 ECTS</a:t>
            </a:r>
            <a:r>
              <a:rPr lang="en" sz="1100">
                <a:latin typeface="Calibri"/>
                <a:ea typeface="Calibri"/>
                <a:cs typeface="Calibri"/>
                <a:sym typeface="Calibri"/>
              </a:rPr>
              <a:t> points.</a:t>
            </a:r>
          </a:p>
          <a:p>
            <a:pPr lvl="0">
              <a:lnSpc>
                <a:spcPct val="115000"/>
              </a:lnSpc>
              <a:spcBef>
                <a:spcPts val="0"/>
              </a:spcBef>
              <a:buClr>
                <a:schemeClr val="dk1"/>
              </a:buClr>
              <a:buSzPct val="100000"/>
              <a:buFont typeface="Arial"/>
              <a:buNone/>
            </a:pPr>
            <a:r>
              <a:rPr lang="en" sz="1100">
                <a:latin typeface="Calibri"/>
                <a:ea typeface="Calibri"/>
                <a:cs typeface="Calibri"/>
                <a:sym typeface="Calibri"/>
              </a:rPr>
              <a:t>The assessment is based on the </a:t>
            </a:r>
            <a:r>
              <a:rPr lang="en" sz="1100">
                <a:solidFill>
                  <a:srgbClr val="FF0000"/>
                </a:solidFill>
                <a:latin typeface="Calibri"/>
                <a:ea typeface="Calibri"/>
                <a:cs typeface="Calibri"/>
                <a:sym typeface="Calibri"/>
              </a:rPr>
              <a:t>7-grade scale</a:t>
            </a:r>
            <a:r>
              <a:rPr lang="en" sz="1100">
                <a:latin typeface="Calibri"/>
                <a:ea typeface="Calibri"/>
                <a:cs typeface="Calibri"/>
                <a:sym typeface="Calibri"/>
              </a:rPr>
              <a:t>.</a:t>
            </a:r>
          </a:p>
          <a:p>
            <a:pPr lvl="0">
              <a:spcBef>
                <a:spcPts val="0"/>
              </a:spcBef>
              <a:buClr>
                <a:schemeClr val="dk1"/>
              </a:buClr>
              <a:buSzPct val="100000"/>
              <a:buFont typeface="Arial"/>
              <a:buNone/>
            </a:pPr>
            <a:r>
              <a:rPr lang="en" sz="1100"/>
              <a:t>In the assessment, a weighting of </a:t>
            </a:r>
            <a:r>
              <a:rPr lang="en" sz="1100">
                <a:solidFill>
                  <a:srgbClr val="FF0000"/>
                </a:solidFill>
              </a:rPr>
              <a:t>80 %</a:t>
            </a:r>
            <a:r>
              <a:rPr lang="en" sz="1100"/>
              <a:t> will be given to the programming question, and </a:t>
            </a:r>
            <a:r>
              <a:rPr lang="en" sz="1100">
                <a:solidFill>
                  <a:srgbClr val="FF0000"/>
                </a:solidFill>
              </a:rPr>
              <a:t>20 %</a:t>
            </a:r>
            <a:r>
              <a:rPr lang="en" sz="1100"/>
              <a:t> to the secondary question.</a:t>
            </a:r>
          </a:p>
          <a:p>
            <a:pPr lvl="0">
              <a:lnSpc>
                <a:spcPct val="115000"/>
              </a:lnSpc>
              <a:spcBef>
                <a:spcPts val="1200"/>
              </a:spcBef>
              <a:buClr>
                <a:schemeClr val="dk1"/>
              </a:buClr>
              <a:buSzPct val="100000"/>
              <a:buFont typeface="Arial"/>
              <a:buNone/>
            </a:pPr>
            <a:r>
              <a:rPr lang="en" sz="1100">
                <a:latin typeface="Calibri"/>
                <a:ea typeface="Calibri"/>
                <a:cs typeface="Calibri"/>
                <a:sym typeface="Calibri"/>
              </a:rPr>
              <a:t>A total of </a:t>
            </a:r>
            <a:r>
              <a:rPr lang="en" sz="1100">
                <a:solidFill>
                  <a:srgbClr val="FF0000"/>
                </a:solidFill>
                <a:latin typeface="Calibri"/>
                <a:ea typeface="Calibri"/>
                <a:cs typeface="Calibri"/>
                <a:sym typeface="Calibri"/>
              </a:rPr>
              <a:t>40 minutes</a:t>
            </a:r>
            <a:r>
              <a:rPr lang="en" sz="1100">
                <a:latin typeface="Calibri"/>
                <a:ea typeface="Calibri"/>
                <a:cs typeface="Calibri"/>
                <a:sym typeface="Calibri"/>
              </a:rPr>
              <a:t> will be given per examinee, incl. voting.</a:t>
            </a:r>
          </a:p>
          <a:p>
            <a:pPr lvl="0" rtl="0">
              <a:spcBef>
                <a:spcPts val="0"/>
              </a:spcBef>
              <a:buNone/>
            </a:pPr>
            <a:r>
              <a:t/>
            </a:r>
            <a:endParaRPr b="1" sz="1100">
              <a:latin typeface="Calibri"/>
              <a:ea typeface="Calibri"/>
              <a:cs typeface="Calibri"/>
              <a:sym typeface="Calibri"/>
            </a:endParaRPr>
          </a:p>
        </p:txBody>
      </p:sp>
      <p:sp>
        <p:nvSpPr>
          <p:cNvPr id="87" name="Shape 87"/>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rtl="0">
              <a:lnSpc>
                <a:spcPct val="115000"/>
              </a:lnSpc>
              <a:spcBef>
                <a:spcPts val="1200"/>
              </a:spcBef>
              <a:buNone/>
            </a:pPr>
            <a:r>
              <a:rPr b="1" lang="en" sz="1100">
                <a:latin typeface="Calibri"/>
                <a:ea typeface="Calibri"/>
                <a:cs typeface="Calibri"/>
                <a:sym typeface="Calibri"/>
              </a:rPr>
              <a:t>Formal requirements for the written product</a:t>
            </a:r>
          </a:p>
          <a:p>
            <a:pPr lvl="0" rtl="0">
              <a:lnSpc>
                <a:spcPct val="115000"/>
              </a:lnSpc>
              <a:spcBef>
                <a:spcPts val="0"/>
              </a:spcBef>
              <a:buNone/>
            </a:pPr>
            <a:r>
              <a:rPr lang="en" sz="1100">
                <a:latin typeface="Calibri"/>
                <a:ea typeface="Calibri"/>
                <a:cs typeface="Calibri"/>
                <a:sym typeface="Calibri"/>
              </a:rPr>
              <a:t>Not relevant.</a:t>
            </a:r>
          </a:p>
          <a:p>
            <a:pPr lvl="0" rtl="0">
              <a:lnSpc>
                <a:spcPct val="115000"/>
              </a:lnSpc>
              <a:spcBef>
                <a:spcPts val="1200"/>
              </a:spcBef>
              <a:buNone/>
            </a:pPr>
            <a:r>
              <a:rPr b="1" lang="en" sz="1100">
                <a:latin typeface="Calibri"/>
                <a:ea typeface="Calibri"/>
                <a:cs typeface="Calibri"/>
                <a:sym typeface="Calibri"/>
              </a:rPr>
              <a:t>Assessment criteria</a:t>
            </a:r>
          </a:p>
          <a:p>
            <a:pPr lvl="0" rtl="0">
              <a:lnSpc>
                <a:spcPct val="115000"/>
              </a:lnSpc>
              <a:spcBef>
                <a:spcPts val="0"/>
              </a:spcBef>
              <a:buNone/>
            </a:pPr>
            <a:r>
              <a:rPr lang="en" sz="1100">
                <a:latin typeface="Calibri"/>
                <a:ea typeface="Calibri"/>
                <a:cs typeface="Calibri"/>
                <a:sym typeface="Calibri"/>
              </a:rPr>
              <a:t>The assessment criteria for the examination = the learning objectives for the compulsory course of study element: Programming and Technology, cf. the joint part of the curriculum.</a:t>
            </a:r>
          </a:p>
          <a:p>
            <a:pPr lvl="0" rtl="0">
              <a:lnSpc>
                <a:spcPct val="115000"/>
              </a:lnSpc>
              <a:spcBef>
                <a:spcPts val="1200"/>
              </a:spcBef>
              <a:buNone/>
            </a:pPr>
            <a:r>
              <a:rPr b="1" lang="en" sz="1100">
                <a:latin typeface="Calibri"/>
                <a:ea typeface="Calibri"/>
                <a:cs typeface="Calibri"/>
                <a:sym typeface="Calibri"/>
              </a:rPr>
              <a:t>Scheduling</a:t>
            </a:r>
          </a:p>
          <a:p>
            <a:pPr lvl="0" rtl="0">
              <a:lnSpc>
                <a:spcPct val="115000"/>
              </a:lnSpc>
              <a:spcBef>
                <a:spcPts val="0"/>
              </a:spcBef>
              <a:buNone/>
            </a:pPr>
            <a:r>
              <a:rPr lang="en" sz="1100">
                <a:latin typeface="Calibri"/>
                <a:ea typeface="Calibri"/>
                <a:cs typeface="Calibri"/>
                <a:sym typeface="Calibri"/>
              </a:rPr>
              <a:t>The examination takes place at </a:t>
            </a:r>
            <a:r>
              <a:rPr lang="en" sz="1100">
                <a:solidFill>
                  <a:srgbClr val="FF0000"/>
                </a:solidFill>
                <a:latin typeface="Calibri"/>
                <a:ea typeface="Calibri"/>
                <a:cs typeface="Calibri"/>
                <a:sym typeface="Calibri"/>
              </a:rPr>
              <a:t>the end of the third semester</a:t>
            </a:r>
            <a:r>
              <a:rPr lang="en" sz="1100">
                <a:latin typeface="Calibri"/>
                <a:ea typeface="Calibri"/>
                <a:cs typeface="Calibri"/>
                <a:sym typeface="Calibri"/>
              </a:rPr>
              <a:t>. Further details about time and location are available on the Student Intranet, Fronter.</a:t>
            </a:r>
          </a:p>
          <a:p>
            <a:pPr lvl="0" rtl="0">
              <a:lnSpc>
                <a:spcPct val="115000"/>
              </a:lnSpc>
              <a:spcBef>
                <a:spcPts val="1200"/>
              </a:spcBef>
              <a:buNone/>
            </a:pPr>
            <a:r>
              <a:rPr b="1" lang="en" sz="1100">
                <a:latin typeface="Calibri"/>
                <a:ea typeface="Calibri"/>
                <a:cs typeface="Calibri"/>
                <a:sym typeface="Calibri"/>
              </a:rPr>
              <a:t>Examination Language</a:t>
            </a:r>
          </a:p>
          <a:p>
            <a:pPr lvl="0" rtl="0">
              <a:lnSpc>
                <a:spcPct val="115000"/>
              </a:lnSpc>
              <a:spcBef>
                <a:spcPts val="0"/>
              </a:spcBef>
              <a:buNone/>
            </a:pPr>
            <a:r>
              <a:rPr lang="en" sz="1100">
                <a:solidFill>
                  <a:srgbClr val="FF0000"/>
                </a:solidFill>
                <a:latin typeface="Calibri"/>
                <a:ea typeface="Calibri"/>
                <a:cs typeface="Calibri"/>
                <a:sym typeface="Calibri"/>
              </a:rPr>
              <a:t>English.</a:t>
            </a:r>
          </a:p>
          <a:p>
            <a:pPr lvl="0" rtl="0">
              <a:spcBef>
                <a:spcPts val="0"/>
              </a:spcBef>
              <a:buNone/>
            </a:pPr>
            <a:r>
              <a:rPr lang="en" sz="1100">
                <a:latin typeface="Calibri"/>
                <a:ea typeface="Calibri"/>
                <a:cs typeface="Calibri"/>
                <a:sym typeface="Calibri"/>
              </a:rPr>
              <a:t> </a:t>
            </a:r>
          </a:p>
          <a:p>
            <a:pPr lvl="0" rtl="0">
              <a:spcBef>
                <a:spcPts val="0"/>
              </a:spcBef>
              <a:buNone/>
            </a:pPr>
            <a:r>
              <a:rPr b="1" lang="en" sz="1100">
                <a:latin typeface="Calibri"/>
                <a:ea typeface="Calibri"/>
                <a:cs typeface="Calibri"/>
                <a:sym typeface="Calibri"/>
              </a:rPr>
              <a:t>Exam aids</a:t>
            </a:r>
          </a:p>
          <a:p>
            <a:pPr lvl="0" rtl="0">
              <a:spcBef>
                <a:spcPts val="0"/>
              </a:spcBef>
              <a:buNone/>
            </a:pPr>
            <a:r>
              <a:rPr lang="en" sz="1100">
                <a:solidFill>
                  <a:srgbClr val="FF0000"/>
                </a:solidFill>
                <a:latin typeface="Calibri"/>
                <a:ea typeface="Calibri"/>
                <a:cs typeface="Calibri"/>
                <a:sym typeface="Calibri"/>
              </a:rPr>
              <a:t>None.</a:t>
            </a:r>
          </a:p>
          <a:p>
            <a:pPr lvl="0" rtl="0">
              <a:spcBef>
                <a:spcPts val="0"/>
              </a:spcBef>
              <a:buNone/>
            </a:pPr>
            <a:r>
              <a:t/>
            </a:r>
            <a:endParaRPr/>
          </a:p>
        </p:txBody>
      </p:sp>
      <p:sp>
        <p:nvSpPr>
          <p:cNvPr id="88" name="Shape 88"/>
          <p:cNvSpPr txBox="1"/>
          <p:nvPr>
            <p:ph type="title"/>
          </p:nvPr>
        </p:nvSpPr>
        <p:spPr>
          <a:xfrm>
            <a:off x="7961300" y="53925"/>
            <a:ext cx="877800" cy="1161900"/>
          </a:xfrm>
          <a:prstGeom prst="rect">
            <a:avLst/>
          </a:prstGeom>
        </p:spPr>
        <p:txBody>
          <a:bodyPr anchorCtr="0" anchor="b" bIns="91425" lIns="91425" rIns="91425" tIns="91425">
            <a:noAutofit/>
          </a:bodyPr>
          <a:lstStyle/>
          <a:p>
            <a:pPr lvl="0" rtl="0">
              <a:spcBef>
                <a:spcPts val="0"/>
              </a:spcBef>
              <a:buNone/>
            </a:pPr>
            <a:r>
              <a:rPr lang="en"/>
              <a:t>2/2</a:t>
            </a:r>
          </a:p>
          <a:p>
            <a:pPr lvl="0" rtl="0">
              <a:spcBef>
                <a:spcPts val="0"/>
              </a:spcBef>
              <a:buNone/>
            </a:pPr>
            <a:r>
              <a:rPr lang="en"/>
              <a:t>EN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Exam - Date: Week 1..3 2017</a:t>
            </a:r>
          </a:p>
        </p:txBody>
      </p:sp>
      <p:sp>
        <p:nvSpPr>
          <p:cNvPr id="94" name="Shape 94"/>
          <p:cNvSpPr txBox="1"/>
          <p:nvPr>
            <p:ph idx="1" type="body"/>
          </p:nvPr>
        </p:nvSpPr>
        <p:spPr>
          <a:xfrm>
            <a:off x="457200" y="1200150"/>
            <a:ext cx="3994500" cy="3725700"/>
          </a:xfrm>
          <a:prstGeom prst="rect">
            <a:avLst/>
          </a:prstGeom>
        </p:spPr>
        <p:txBody>
          <a:bodyPr anchorCtr="0" anchor="t" bIns="91425" lIns="91425" rIns="91425" tIns="91425">
            <a:noAutofit/>
          </a:bodyPr>
          <a:lstStyle/>
          <a:p>
            <a:pPr lvl="0">
              <a:lnSpc>
                <a:spcPct val="115000"/>
              </a:lnSpc>
              <a:spcBef>
                <a:spcPts val="1200"/>
              </a:spcBef>
              <a:buClr>
                <a:schemeClr val="dk1"/>
              </a:buClr>
              <a:buSzPct val="110000"/>
              <a:buFont typeface="Arial"/>
              <a:buNone/>
            </a:pPr>
            <a:r>
              <a:rPr b="1" lang="en" sz="1000">
                <a:latin typeface="Verdana"/>
                <a:ea typeface="Verdana"/>
                <a:cs typeface="Verdana"/>
                <a:sym typeface="Verdana"/>
              </a:rPr>
              <a:t>Forudsætninger for at gå til prøven</a:t>
            </a:r>
          </a:p>
          <a:p>
            <a:pPr lvl="0">
              <a:lnSpc>
                <a:spcPct val="115000"/>
              </a:lnSpc>
              <a:spcBef>
                <a:spcPts val="0"/>
              </a:spcBef>
              <a:buClr>
                <a:schemeClr val="dk1"/>
              </a:buClr>
              <a:buSzPct val="110000"/>
              <a:buFont typeface="Arial"/>
              <a:buNone/>
            </a:pPr>
            <a:r>
              <a:rPr lang="en" sz="1000">
                <a:latin typeface="Verdana"/>
                <a:ea typeface="Verdana"/>
                <a:cs typeface="Verdana"/>
                <a:sym typeface="Verdana"/>
              </a:rPr>
              <a:t>Følgende forudsætninger gælder for at gå til prøven:</a:t>
            </a:r>
          </a:p>
          <a:p>
            <a:pPr lvl="0">
              <a:spcBef>
                <a:spcPts val="0"/>
              </a:spcBef>
              <a:buClr>
                <a:schemeClr val="dk1"/>
              </a:buClr>
              <a:buSzPct val="110000"/>
              <a:buFont typeface="Arial"/>
              <a:buNone/>
            </a:pPr>
            <a:r>
              <a:rPr lang="en" sz="1000">
                <a:latin typeface="Verdana"/>
                <a:ea typeface="Verdana"/>
                <a:cs typeface="Verdana"/>
                <a:sym typeface="Verdana"/>
              </a:rPr>
              <a:t> </a:t>
            </a:r>
          </a:p>
          <a:p>
            <a:pPr indent="-69850" lvl="0" marL="444500">
              <a:lnSpc>
                <a:spcPct val="115000"/>
              </a:lnSpc>
              <a:spcBef>
                <a:spcPts val="0"/>
              </a:spcBef>
              <a:buClr>
                <a:schemeClr val="dk1"/>
              </a:buClr>
              <a:buSzPct val="110000"/>
              <a:buFont typeface="Arial"/>
              <a:buNone/>
            </a:pPr>
            <a:r>
              <a:rPr lang="en" sz="1000">
                <a:latin typeface="Verdana"/>
                <a:ea typeface="Verdana"/>
                <a:cs typeface="Verdana"/>
                <a:sym typeface="Verdana"/>
              </a:rPr>
              <a:t>Der er </a:t>
            </a:r>
            <a:r>
              <a:rPr lang="en" sz="1000">
                <a:solidFill>
                  <a:srgbClr val="FF0000"/>
                </a:solidFill>
                <a:latin typeface="Verdana"/>
                <a:ea typeface="Verdana"/>
                <a:cs typeface="Verdana"/>
                <a:sym typeface="Verdana"/>
              </a:rPr>
              <a:t>3 deltagelsespligter</a:t>
            </a:r>
            <a:r>
              <a:rPr lang="en" sz="1000">
                <a:latin typeface="Verdana"/>
                <a:ea typeface="Verdana"/>
                <a:cs typeface="Verdana"/>
                <a:sym typeface="Verdana"/>
              </a:rPr>
              <a:t> knyttet til prøven.  Disse er beskrevet på Fronter på semesterets/holdets rum. Deltagelsespligterne skal afleveres på Fronter og er fordelt således:</a:t>
            </a:r>
          </a:p>
          <a:p>
            <a:pPr indent="-69850" lvl="0" marL="444500">
              <a:lnSpc>
                <a:spcPct val="115000"/>
              </a:lnSpc>
              <a:spcBef>
                <a:spcPts val="0"/>
              </a:spcBef>
              <a:buClr>
                <a:schemeClr val="dk1"/>
              </a:buClr>
              <a:buSzPct val="110000"/>
              <a:buFont typeface="Arial"/>
              <a:buNone/>
            </a:pPr>
            <a:r>
              <a:rPr lang="en" sz="1000">
                <a:solidFill>
                  <a:srgbClr val="FF0000"/>
                </a:solidFill>
                <a:latin typeface="Verdana"/>
                <a:ea typeface="Verdana"/>
                <a:cs typeface="Verdana"/>
                <a:sym typeface="Verdana"/>
              </a:rPr>
              <a:t>Kerneområde Programmering  2 stk.</a:t>
            </a:r>
          </a:p>
          <a:p>
            <a:pPr indent="-69850" lvl="0" marL="444500">
              <a:lnSpc>
                <a:spcPct val="115000"/>
              </a:lnSpc>
              <a:spcBef>
                <a:spcPts val="0"/>
              </a:spcBef>
              <a:buClr>
                <a:schemeClr val="dk1"/>
              </a:buClr>
              <a:buSzPct val="110000"/>
              <a:buFont typeface="Arial"/>
              <a:buNone/>
            </a:pPr>
            <a:r>
              <a:rPr lang="en" sz="1000">
                <a:solidFill>
                  <a:srgbClr val="FF0000"/>
                </a:solidFill>
                <a:latin typeface="Verdana"/>
                <a:ea typeface="Verdana"/>
                <a:cs typeface="Verdana"/>
                <a:sym typeface="Verdana"/>
              </a:rPr>
              <a:t>Kerneområde Teknik           	1 stk.</a:t>
            </a:r>
          </a:p>
          <a:p>
            <a:pPr lvl="0">
              <a:lnSpc>
                <a:spcPct val="115000"/>
              </a:lnSpc>
              <a:spcBef>
                <a:spcPts val="0"/>
              </a:spcBef>
              <a:buClr>
                <a:schemeClr val="dk1"/>
              </a:buClr>
              <a:buSzPct val="110000"/>
              <a:buFont typeface="Arial"/>
              <a:buNone/>
            </a:pPr>
            <a:r>
              <a:rPr lang="en" sz="1000">
                <a:latin typeface="Verdana"/>
                <a:ea typeface="Verdana"/>
                <a:cs typeface="Verdana"/>
                <a:sym typeface="Verdana"/>
              </a:rPr>
              <a:t> </a:t>
            </a:r>
          </a:p>
          <a:p>
            <a:pPr lvl="0">
              <a:spcBef>
                <a:spcPts val="0"/>
              </a:spcBef>
              <a:buClr>
                <a:schemeClr val="dk1"/>
              </a:buClr>
              <a:buSzPct val="110000"/>
              <a:buFont typeface="Arial"/>
              <a:buNone/>
            </a:pPr>
            <a:r>
              <a:rPr lang="en" sz="1000">
                <a:solidFill>
                  <a:srgbClr val="FF0000"/>
                </a:solidFill>
                <a:latin typeface="Verdana"/>
                <a:ea typeface="Verdana"/>
                <a:cs typeface="Verdana"/>
                <a:sym typeface="Verdana"/>
              </a:rPr>
              <a:t>Ikke opfyldelse af blot én eller flere studieaktiviteter betyder, at den studerende ikke kan deltage i prøven, og at der er brugt et prøveforsøg.</a:t>
            </a:r>
          </a:p>
          <a:p>
            <a:pPr lvl="0" rtl="0">
              <a:spcBef>
                <a:spcPts val="0"/>
              </a:spcBef>
              <a:buNone/>
            </a:pPr>
            <a:r>
              <a:t/>
            </a:r>
            <a:endParaRPr b="1" sz="1100">
              <a:latin typeface="Calibri"/>
              <a:ea typeface="Calibri"/>
              <a:cs typeface="Calibri"/>
              <a:sym typeface="Calibri"/>
            </a:endParaRPr>
          </a:p>
        </p:txBody>
      </p:sp>
      <p:sp>
        <p:nvSpPr>
          <p:cNvPr id="95" name="Shape 95"/>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lnSpc>
                <a:spcPct val="115000"/>
              </a:lnSpc>
              <a:spcBef>
                <a:spcPts val="1200"/>
              </a:spcBef>
              <a:buNone/>
            </a:pPr>
            <a:r>
              <a:rPr b="1" lang="en" sz="1000">
                <a:latin typeface="Verdana"/>
                <a:ea typeface="Verdana"/>
                <a:cs typeface="Verdana"/>
                <a:sym typeface="Verdana"/>
              </a:rPr>
              <a:t>Prøvens tilrettelæggelse</a:t>
            </a:r>
          </a:p>
          <a:p>
            <a:pPr lvl="0">
              <a:lnSpc>
                <a:spcPct val="115000"/>
              </a:lnSpc>
              <a:spcBef>
                <a:spcPts val="0"/>
              </a:spcBef>
              <a:buNone/>
            </a:pPr>
            <a:r>
              <a:rPr lang="en" sz="1000">
                <a:latin typeface="Verdana"/>
                <a:ea typeface="Verdana"/>
                <a:cs typeface="Verdana"/>
                <a:sym typeface="Verdana"/>
              </a:rPr>
              <a:t>Prøven er en </a:t>
            </a:r>
            <a:r>
              <a:rPr lang="en" sz="1000">
                <a:solidFill>
                  <a:srgbClr val="FF0000"/>
                </a:solidFill>
                <a:latin typeface="Verdana"/>
                <a:ea typeface="Verdana"/>
                <a:cs typeface="Verdana"/>
                <a:sym typeface="Verdana"/>
              </a:rPr>
              <a:t>ekstern mundtlig individuel prøve</a:t>
            </a:r>
            <a:r>
              <a:rPr lang="en" sz="1000">
                <a:latin typeface="Verdana"/>
                <a:ea typeface="Verdana"/>
                <a:cs typeface="Verdana"/>
                <a:sym typeface="Verdana"/>
              </a:rPr>
              <a:t> og bedømmes efter </a:t>
            </a:r>
            <a:r>
              <a:rPr lang="en" sz="1000">
                <a:solidFill>
                  <a:srgbClr val="FF0000"/>
                </a:solidFill>
                <a:latin typeface="Verdana"/>
                <a:ea typeface="Verdana"/>
                <a:cs typeface="Verdana"/>
                <a:sym typeface="Verdana"/>
              </a:rPr>
              <a:t>7-trinsskalaen</a:t>
            </a:r>
            <a:r>
              <a:rPr lang="en" sz="1000">
                <a:latin typeface="Verdana"/>
                <a:ea typeface="Verdana"/>
                <a:cs typeface="Verdana"/>
                <a:sym typeface="Verdana"/>
              </a:rPr>
              <a:t>.</a:t>
            </a:r>
          </a:p>
          <a:p>
            <a:pPr lvl="0">
              <a:spcBef>
                <a:spcPts val="0"/>
              </a:spcBef>
              <a:buNone/>
            </a:pPr>
            <a:r>
              <a:rPr lang="en" sz="1100"/>
              <a:t>Den studerende får udleveret et </a:t>
            </a:r>
            <a:r>
              <a:rPr lang="en" sz="1100">
                <a:solidFill>
                  <a:srgbClr val="FF0000"/>
                </a:solidFill>
              </a:rPr>
              <a:t>hovedspørgsmål</a:t>
            </a:r>
            <a:r>
              <a:rPr lang="en" sz="1100"/>
              <a:t> indenfor </a:t>
            </a:r>
            <a:r>
              <a:rPr lang="en" sz="1100">
                <a:solidFill>
                  <a:srgbClr val="FF0000"/>
                </a:solidFill>
              </a:rPr>
              <a:t>Programmering </a:t>
            </a:r>
            <a:r>
              <a:rPr lang="en" sz="1100"/>
              <a:t>samt </a:t>
            </a:r>
            <a:r>
              <a:rPr lang="en" sz="1100">
                <a:solidFill>
                  <a:srgbClr val="FF0000"/>
                </a:solidFill>
              </a:rPr>
              <a:t>bispørgsmål </a:t>
            </a:r>
            <a:r>
              <a:rPr lang="en" sz="1100"/>
              <a:t>indenfor </a:t>
            </a:r>
            <a:r>
              <a:rPr lang="en" sz="1100">
                <a:solidFill>
                  <a:srgbClr val="FF0000"/>
                </a:solidFill>
              </a:rPr>
              <a:t>Teknologi</a:t>
            </a:r>
            <a:r>
              <a:rPr lang="en" sz="1100"/>
              <a:t>.</a:t>
            </a:r>
          </a:p>
          <a:p>
            <a:pPr lvl="0">
              <a:spcBef>
                <a:spcPts val="0"/>
              </a:spcBef>
              <a:buNone/>
            </a:pPr>
            <a:r>
              <a:rPr lang="en" sz="1000">
                <a:latin typeface="Verdana"/>
                <a:ea typeface="Verdana"/>
                <a:cs typeface="Verdana"/>
                <a:sym typeface="Verdana"/>
              </a:rPr>
              <a:t>Hovedspørgsmål Programmering:</a:t>
            </a:r>
          </a:p>
          <a:p>
            <a:pPr lvl="0">
              <a:spcBef>
                <a:spcPts val="0"/>
              </a:spcBef>
              <a:buNone/>
            </a:pPr>
            <a:r>
              <a:rPr lang="en" sz="1000">
                <a:latin typeface="Verdana"/>
                <a:ea typeface="Verdana"/>
                <a:cs typeface="Verdana"/>
                <a:sym typeface="Verdana"/>
              </a:rPr>
              <a:t>Senest en uge inden prøven offentliggøres en liste af hovedemner inden for programmeringsområdet. Hovedemnerne omfatter de væsentligste emner inden for emneområdet og danner udgangspunkt for programmeringsdelen af prøven. Den studerende forventes at præsentere det trukne programmeringsemne. Præsentationen skal omfatte både en teoretisk fremlæggelse og en gennemgang af praktiske programmeringseksempler.</a:t>
            </a:r>
          </a:p>
          <a:p>
            <a:pPr lvl="0">
              <a:spcBef>
                <a:spcPts val="0"/>
              </a:spcBef>
              <a:buNone/>
            </a:pPr>
            <a:r>
              <a:rPr lang="en" sz="1000">
                <a:latin typeface="Verdana"/>
                <a:ea typeface="Verdana"/>
                <a:cs typeface="Verdana"/>
                <a:sym typeface="Verdana"/>
              </a:rPr>
              <a:t>Bispørgsmål Teknologi:</a:t>
            </a:r>
          </a:p>
          <a:p>
            <a:pPr lvl="0">
              <a:spcBef>
                <a:spcPts val="0"/>
              </a:spcBef>
              <a:buNone/>
            </a:pPr>
            <a:r>
              <a:rPr lang="en" sz="1000">
                <a:latin typeface="Verdana"/>
                <a:ea typeface="Verdana"/>
                <a:cs typeface="Verdana"/>
                <a:sym typeface="Verdana"/>
              </a:rPr>
              <a:t>Hovedvægten i spørgsmålet lægges på faget ”Computernetværk og distribuerede systemer”.</a:t>
            </a:r>
          </a:p>
          <a:p>
            <a:pPr lvl="0" rtl="0">
              <a:spcBef>
                <a:spcPts val="0"/>
              </a:spcBef>
              <a:buNone/>
            </a:pPr>
            <a:r>
              <a:t/>
            </a:r>
            <a:endParaRPr b="1" sz="1100">
              <a:latin typeface="Calibri"/>
              <a:ea typeface="Calibri"/>
              <a:cs typeface="Calibri"/>
              <a:sym typeface="Calibri"/>
            </a:endParaRPr>
          </a:p>
        </p:txBody>
      </p:sp>
      <p:sp>
        <p:nvSpPr>
          <p:cNvPr id="96" name="Shape 96"/>
          <p:cNvSpPr txBox="1"/>
          <p:nvPr>
            <p:ph type="title"/>
          </p:nvPr>
        </p:nvSpPr>
        <p:spPr>
          <a:xfrm>
            <a:off x="7961300" y="53925"/>
            <a:ext cx="877800" cy="1161900"/>
          </a:xfrm>
          <a:prstGeom prst="rect">
            <a:avLst/>
          </a:prstGeom>
        </p:spPr>
        <p:txBody>
          <a:bodyPr anchorCtr="0" anchor="b" bIns="91425" lIns="91425" rIns="91425" tIns="91425">
            <a:noAutofit/>
          </a:bodyPr>
          <a:lstStyle/>
          <a:p>
            <a:pPr lvl="0" rtl="0">
              <a:spcBef>
                <a:spcPts val="0"/>
              </a:spcBef>
              <a:buNone/>
            </a:pPr>
            <a:r>
              <a:rPr lang="en"/>
              <a:t>1/2</a:t>
            </a:r>
          </a:p>
          <a:p>
            <a:pPr lvl="0" rtl="0">
              <a:spcBef>
                <a:spcPts val="0"/>
              </a:spcBef>
              <a:buNone/>
            </a:pPr>
            <a:r>
              <a:rPr lang="en"/>
              <a:t>DK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Exam - Date: Week 1..3 2017</a:t>
            </a:r>
          </a:p>
        </p:txBody>
      </p:sp>
      <p:sp>
        <p:nvSpPr>
          <p:cNvPr id="102" name="Shape 102"/>
          <p:cNvSpPr txBox="1"/>
          <p:nvPr>
            <p:ph idx="1" type="body"/>
          </p:nvPr>
        </p:nvSpPr>
        <p:spPr>
          <a:xfrm>
            <a:off x="457200" y="1200150"/>
            <a:ext cx="3994500" cy="3725700"/>
          </a:xfrm>
          <a:prstGeom prst="rect">
            <a:avLst/>
          </a:prstGeom>
        </p:spPr>
        <p:txBody>
          <a:bodyPr anchorCtr="0" anchor="t" bIns="91425" lIns="91425" rIns="91425" tIns="91425">
            <a:noAutofit/>
          </a:bodyPr>
          <a:lstStyle/>
          <a:p>
            <a:pPr lvl="0" rtl="0">
              <a:lnSpc>
                <a:spcPct val="115000"/>
              </a:lnSpc>
              <a:spcBef>
                <a:spcPts val="1200"/>
              </a:spcBef>
              <a:buNone/>
            </a:pPr>
            <a:r>
              <a:rPr lang="en" sz="1000">
                <a:latin typeface="Verdana"/>
                <a:ea typeface="Verdana"/>
                <a:cs typeface="Verdana"/>
                <a:sym typeface="Verdana"/>
              </a:rPr>
              <a:t>Prøvens omfang er </a:t>
            </a:r>
            <a:r>
              <a:rPr lang="en" sz="1000">
                <a:solidFill>
                  <a:srgbClr val="FF0000"/>
                </a:solidFill>
                <a:latin typeface="Verdana"/>
                <a:ea typeface="Verdana"/>
                <a:cs typeface="Verdana"/>
                <a:sym typeface="Verdana"/>
              </a:rPr>
              <a:t>20 ECTS</a:t>
            </a:r>
          </a:p>
          <a:p>
            <a:pPr lvl="0" rtl="0">
              <a:lnSpc>
                <a:spcPct val="115000"/>
              </a:lnSpc>
              <a:spcBef>
                <a:spcPts val="0"/>
              </a:spcBef>
              <a:buNone/>
            </a:pPr>
            <a:r>
              <a:rPr lang="en" sz="1000">
                <a:latin typeface="Verdana"/>
                <a:ea typeface="Verdana"/>
                <a:cs typeface="Verdana"/>
                <a:sym typeface="Verdana"/>
              </a:rPr>
              <a:t>Prøven bedømmes efter </a:t>
            </a:r>
            <a:r>
              <a:rPr lang="en" sz="1000">
                <a:solidFill>
                  <a:srgbClr val="FF0000"/>
                </a:solidFill>
                <a:latin typeface="Verdana"/>
                <a:ea typeface="Verdana"/>
                <a:cs typeface="Verdana"/>
                <a:sym typeface="Verdana"/>
              </a:rPr>
              <a:t>7-trinsskalaen.</a:t>
            </a:r>
          </a:p>
          <a:p>
            <a:pPr lvl="0" rtl="0">
              <a:lnSpc>
                <a:spcPct val="115000"/>
              </a:lnSpc>
              <a:spcBef>
                <a:spcPts val="0"/>
              </a:spcBef>
              <a:buNone/>
            </a:pPr>
            <a:r>
              <a:t/>
            </a:r>
            <a:endParaRPr sz="1000">
              <a:latin typeface="Verdana"/>
              <a:ea typeface="Verdana"/>
              <a:cs typeface="Verdana"/>
              <a:sym typeface="Verdana"/>
            </a:endParaRPr>
          </a:p>
          <a:p>
            <a:pPr lvl="0" rtl="0">
              <a:lnSpc>
                <a:spcPct val="115000"/>
              </a:lnSpc>
              <a:spcBef>
                <a:spcPts val="0"/>
              </a:spcBef>
              <a:buNone/>
            </a:pPr>
            <a:r>
              <a:rPr lang="en" sz="1000">
                <a:latin typeface="Verdana"/>
                <a:ea typeface="Verdana"/>
                <a:cs typeface="Verdana"/>
                <a:sym typeface="Verdana"/>
              </a:rPr>
              <a:t>I bedømmelsen vægter programmeringsspørgsmålet </a:t>
            </a:r>
            <a:r>
              <a:rPr lang="en" sz="1000">
                <a:solidFill>
                  <a:srgbClr val="FF0000"/>
                </a:solidFill>
                <a:latin typeface="Verdana"/>
                <a:ea typeface="Verdana"/>
                <a:cs typeface="Verdana"/>
                <a:sym typeface="Verdana"/>
              </a:rPr>
              <a:t>80 %</a:t>
            </a:r>
            <a:r>
              <a:rPr lang="en" sz="1000">
                <a:latin typeface="Verdana"/>
                <a:ea typeface="Verdana"/>
                <a:cs typeface="Verdana"/>
                <a:sym typeface="Verdana"/>
              </a:rPr>
              <a:t> og bispørgsmålet </a:t>
            </a:r>
            <a:r>
              <a:rPr lang="en" sz="1000">
                <a:solidFill>
                  <a:srgbClr val="FF0000"/>
                </a:solidFill>
                <a:latin typeface="Verdana"/>
                <a:ea typeface="Verdana"/>
                <a:cs typeface="Verdana"/>
                <a:sym typeface="Verdana"/>
              </a:rPr>
              <a:t>20 %</a:t>
            </a:r>
            <a:r>
              <a:rPr lang="en" sz="1000">
                <a:latin typeface="Verdana"/>
                <a:ea typeface="Verdana"/>
                <a:cs typeface="Verdana"/>
                <a:sym typeface="Verdana"/>
              </a:rPr>
              <a:t>.</a:t>
            </a:r>
          </a:p>
          <a:p>
            <a:pPr lvl="0" rtl="0">
              <a:lnSpc>
                <a:spcPct val="115000"/>
              </a:lnSpc>
              <a:spcBef>
                <a:spcPts val="0"/>
              </a:spcBef>
              <a:buNone/>
            </a:pPr>
            <a:r>
              <a:rPr lang="en" sz="1000">
                <a:latin typeface="Verdana"/>
                <a:ea typeface="Verdana"/>
                <a:cs typeface="Verdana"/>
                <a:sym typeface="Verdana"/>
              </a:rPr>
              <a:t>Der afsættes i alt </a:t>
            </a:r>
            <a:r>
              <a:rPr lang="en" sz="1000">
                <a:solidFill>
                  <a:srgbClr val="FF0000"/>
                </a:solidFill>
                <a:latin typeface="Verdana"/>
                <a:ea typeface="Verdana"/>
                <a:cs typeface="Verdana"/>
                <a:sym typeface="Verdana"/>
              </a:rPr>
              <a:t>40 min.</a:t>
            </a:r>
            <a:r>
              <a:rPr lang="en" sz="1000">
                <a:latin typeface="Verdana"/>
                <a:ea typeface="Verdana"/>
                <a:cs typeface="Verdana"/>
                <a:sym typeface="Verdana"/>
              </a:rPr>
              <a:t> pr. eksaminand inkl. votering.</a:t>
            </a:r>
          </a:p>
          <a:p>
            <a:pPr lvl="0" rtl="0">
              <a:spcBef>
                <a:spcPts val="0"/>
              </a:spcBef>
              <a:buNone/>
            </a:pPr>
            <a:r>
              <a:t/>
            </a:r>
            <a:endParaRPr sz="1100"/>
          </a:p>
          <a:p>
            <a:pPr lvl="0" rtl="0">
              <a:lnSpc>
                <a:spcPct val="115000"/>
              </a:lnSpc>
              <a:spcBef>
                <a:spcPts val="1200"/>
              </a:spcBef>
              <a:buNone/>
            </a:pPr>
            <a:r>
              <a:t/>
            </a:r>
            <a:endParaRPr sz="1100">
              <a:latin typeface="Calibri"/>
              <a:ea typeface="Calibri"/>
              <a:cs typeface="Calibri"/>
              <a:sym typeface="Calibri"/>
            </a:endParaRPr>
          </a:p>
          <a:p>
            <a:pPr lvl="0" rtl="0">
              <a:spcBef>
                <a:spcPts val="0"/>
              </a:spcBef>
              <a:buNone/>
            </a:pPr>
            <a:r>
              <a:t/>
            </a:r>
            <a:endParaRPr sz="1100"/>
          </a:p>
        </p:txBody>
      </p:sp>
      <p:sp>
        <p:nvSpPr>
          <p:cNvPr id="103" name="Shape 103"/>
          <p:cNvSpPr txBox="1"/>
          <p:nvPr>
            <p:ph idx="2" type="body"/>
          </p:nvPr>
        </p:nvSpPr>
        <p:spPr>
          <a:xfrm>
            <a:off x="4692273" y="1200150"/>
            <a:ext cx="3994500" cy="3725700"/>
          </a:xfrm>
          <a:prstGeom prst="rect">
            <a:avLst/>
          </a:prstGeom>
        </p:spPr>
        <p:txBody>
          <a:bodyPr anchorCtr="0" anchor="t" bIns="91425" lIns="91425" rIns="91425" tIns="91425">
            <a:noAutofit/>
          </a:bodyPr>
          <a:lstStyle/>
          <a:p>
            <a:pPr lvl="0">
              <a:lnSpc>
                <a:spcPct val="115000"/>
              </a:lnSpc>
              <a:spcBef>
                <a:spcPts val="1200"/>
              </a:spcBef>
              <a:buNone/>
            </a:pPr>
            <a:r>
              <a:rPr b="1" lang="en" sz="1000">
                <a:latin typeface="Verdana"/>
                <a:ea typeface="Verdana"/>
                <a:cs typeface="Verdana"/>
                <a:sym typeface="Verdana"/>
              </a:rPr>
              <a:t>Formkrav til skriftligt produkt.</a:t>
            </a:r>
          </a:p>
          <a:p>
            <a:pPr lvl="0">
              <a:lnSpc>
                <a:spcPct val="115000"/>
              </a:lnSpc>
              <a:spcBef>
                <a:spcPts val="0"/>
              </a:spcBef>
              <a:buNone/>
            </a:pPr>
            <a:r>
              <a:rPr lang="en" sz="1000">
                <a:latin typeface="Verdana"/>
                <a:ea typeface="Verdana"/>
                <a:cs typeface="Verdana"/>
                <a:sym typeface="Verdana"/>
              </a:rPr>
              <a:t>Ikke relevant.</a:t>
            </a:r>
          </a:p>
          <a:p>
            <a:pPr lvl="0">
              <a:lnSpc>
                <a:spcPct val="115000"/>
              </a:lnSpc>
              <a:spcBef>
                <a:spcPts val="1200"/>
              </a:spcBef>
              <a:buNone/>
            </a:pPr>
            <a:r>
              <a:rPr b="1" lang="en" sz="1000">
                <a:latin typeface="Verdana"/>
                <a:ea typeface="Verdana"/>
                <a:cs typeface="Verdana"/>
                <a:sym typeface="Verdana"/>
              </a:rPr>
              <a:t>Bedømmelseskriterier</a:t>
            </a:r>
          </a:p>
          <a:p>
            <a:pPr lvl="0">
              <a:lnSpc>
                <a:spcPct val="115000"/>
              </a:lnSpc>
              <a:spcBef>
                <a:spcPts val="0"/>
              </a:spcBef>
              <a:buNone/>
            </a:pPr>
            <a:r>
              <a:rPr lang="en" sz="1000">
                <a:latin typeface="Verdana"/>
                <a:ea typeface="Verdana"/>
                <a:cs typeface="Verdana"/>
                <a:sym typeface="Verdana"/>
              </a:rPr>
              <a:t>Bedømmelseskriterierne er læringsmålet for prøven = Læringsmålene for det obligatorisk uddannelseselement: Programmering og Teknologi, jf. den fælles del af studieordningen.</a:t>
            </a:r>
          </a:p>
          <a:p>
            <a:pPr lvl="0">
              <a:lnSpc>
                <a:spcPct val="115000"/>
              </a:lnSpc>
              <a:spcBef>
                <a:spcPts val="1200"/>
              </a:spcBef>
              <a:buNone/>
            </a:pPr>
            <a:r>
              <a:rPr b="1" lang="en" sz="1000">
                <a:latin typeface="Verdana"/>
                <a:ea typeface="Verdana"/>
                <a:cs typeface="Verdana"/>
                <a:sym typeface="Verdana"/>
              </a:rPr>
              <a:t>Tidsmæssig placering</a:t>
            </a:r>
          </a:p>
          <a:p>
            <a:pPr lvl="0">
              <a:lnSpc>
                <a:spcPct val="115000"/>
              </a:lnSpc>
              <a:spcBef>
                <a:spcPts val="0"/>
              </a:spcBef>
              <a:buNone/>
            </a:pPr>
            <a:r>
              <a:rPr lang="en" sz="1000">
                <a:latin typeface="Verdana"/>
                <a:ea typeface="Verdana"/>
                <a:cs typeface="Verdana"/>
                <a:sym typeface="Verdana"/>
              </a:rPr>
              <a:t>Prøven placeres </a:t>
            </a:r>
            <a:r>
              <a:rPr lang="en" sz="1000">
                <a:solidFill>
                  <a:srgbClr val="FF0000"/>
                </a:solidFill>
                <a:latin typeface="Verdana"/>
                <a:ea typeface="Verdana"/>
                <a:cs typeface="Verdana"/>
                <a:sym typeface="Verdana"/>
              </a:rPr>
              <a:t>ved udgangen af 3. semester</a:t>
            </a:r>
            <a:r>
              <a:rPr lang="en" sz="1000">
                <a:latin typeface="Verdana"/>
                <a:ea typeface="Verdana"/>
                <a:cs typeface="Verdana"/>
                <a:sym typeface="Verdana"/>
              </a:rPr>
              <a:t>. Nærmere oplysning om tid og sted findes på Studenter Intranet  Fronter.</a:t>
            </a:r>
          </a:p>
          <a:p>
            <a:pPr lvl="0">
              <a:lnSpc>
                <a:spcPct val="115000"/>
              </a:lnSpc>
              <a:spcBef>
                <a:spcPts val="1200"/>
              </a:spcBef>
              <a:buNone/>
            </a:pPr>
            <a:r>
              <a:rPr b="1" lang="en" sz="1000">
                <a:latin typeface="Verdana"/>
                <a:ea typeface="Verdana"/>
                <a:cs typeface="Verdana"/>
                <a:sym typeface="Verdana"/>
              </a:rPr>
              <a:t>Prøvens sprog</a:t>
            </a:r>
          </a:p>
          <a:p>
            <a:pPr lvl="0">
              <a:lnSpc>
                <a:spcPct val="115000"/>
              </a:lnSpc>
              <a:spcBef>
                <a:spcPts val="0"/>
              </a:spcBef>
              <a:buNone/>
            </a:pPr>
            <a:r>
              <a:rPr lang="en" sz="1000">
                <a:solidFill>
                  <a:srgbClr val="FF0000"/>
                </a:solidFill>
                <a:latin typeface="Verdana"/>
                <a:ea typeface="Verdana"/>
                <a:cs typeface="Verdana"/>
                <a:sym typeface="Verdana"/>
              </a:rPr>
              <a:t>Dansk</a:t>
            </a:r>
            <a:r>
              <a:rPr lang="en" sz="1000">
                <a:latin typeface="Verdana"/>
                <a:ea typeface="Verdana"/>
                <a:cs typeface="Verdana"/>
                <a:sym typeface="Verdana"/>
              </a:rPr>
              <a:t>.</a:t>
            </a:r>
          </a:p>
          <a:p>
            <a:pPr lvl="0">
              <a:spcBef>
                <a:spcPts val="0"/>
              </a:spcBef>
              <a:buNone/>
            </a:pPr>
            <a:r>
              <a:rPr lang="en" sz="1000">
                <a:latin typeface="Verdana"/>
                <a:ea typeface="Verdana"/>
                <a:cs typeface="Verdana"/>
                <a:sym typeface="Verdana"/>
              </a:rPr>
              <a:t> </a:t>
            </a:r>
          </a:p>
          <a:p>
            <a:pPr lvl="0">
              <a:spcBef>
                <a:spcPts val="0"/>
              </a:spcBef>
              <a:buNone/>
            </a:pPr>
            <a:r>
              <a:rPr b="1" lang="en" sz="1000">
                <a:latin typeface="Verdana"/>
                <a:ea typeface="Verdana"/>
                <a:cs typeface="Verdana"/>
                <a:sym typeface="Verdana"/>
              </a:rPr>
              <a:t>Hjælpemidler</a:t>
            </a:r>
          </a:p>
          <a:p>
            <a:pPr lvl="0">
              <a:spcBef>
                <a:spcPts val="0"/>
              </a:spcBef>
              <a:buNone/>
            </a:pPr>
            <a:r>
              <a:rPr lang="en" sz="1000">
                <a:solidFill>
                  <a:srgbClr val="FF0000"/>
                </a:solidFill>
                <a:latin typeface="Verdana"/>
                <a:ea typeface="Verdana"/>
                <a:cs typeface="Verdana"/>
                <a:sym typeface="Verdana"/>
              </a:rPr>
              <a:t>Ingen</a:t>
            </a:r>
            <a:r>
              <a:rPr lang="en" sz="1000">
                <a:latin typeface="Verdana"/>
                <a:ea typeface="Verdana"/>
                <a:cs typeface="Verdana"/>
                <a:sym typeface="Verdana"/>
              </a:rPr>
              <a:t>.</a:t>
            </a:r>
          </a:p>
          <a:p>
            <a:pPr lvl="0" rtl="0">
              <a:spcBef>
                <a:spcPts val="0"/>
              </a:spcBef>
              <a:buNone/>
            </a:pPr>
            <a:r>
              <a:t/>
            </a:r>
            <a:endParaRPr b="1" sz="1100">
              <a:latin typeface="Calibri"/>
              <a:ea typeface="Calibri"/>
              <a:cs typeface="Calibri"/>
              <a:sym typeface="Calibri"/>
            </a:endParaRPr>
          </a:p>
        </p:txBody>
      </p:sp>
      <p:sp>
        <p:nvSpPr>
          <p:cNvPr id="104" name="Shape 104"/>
          <p:cNvSpPr txBox="1"/>
          <p:nvPr>
            <p:ph type="title"/>
          </p:nvPr>
        </p:nvSpPr>
        <p:spPr>
          <a:xfrm>
            <a:off x="7961300" y="53925"/>
            <a:ext cx="877800" cy="1161900"/>
          </a:xfrm>
          <a:prstGeom prst="rect">
            <a:avLst/>
          </a:prstGeom>
        </p:spPr>
        <p:txBody>
          <a:bodyPr anchorCtr="0" anchor="b" bIns="91425" lIns="91425" rIns="91425" tIns="91425">
            <a:noAutofit/>
          </a:bodyPr>
          <a:lstStyle/>
          <a:p>
            <a:pPr lvl="0" rtl="0">
              <a:spcBef>
                <a:spcPts val="0"/>
              </a:spcBef>
              <a:buNone/>
            </a:pPr>
            <a:r>
              <a:rPr lang="en"/>
              <a:t>2/2</a:t>
            </a:r>
          </a:p>
          <a:p>
            <a:pPr lvl="0" rtl="0">
              <a:spcBef>
                <a:spcPts val="0"/>
              </a:spcBef>
              <a:buNone/>
            </a:pPr>
            <a:r>
              <a:rPr lang="en"/>
              <a:t>DK</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