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ans Bold" charset="1" panose="00000000000000000000"/>
      <p:regular r:id="rId16"/>
    </p:embeddedFont>
    <p:embeddedFont>
      <p:font typeface="Open Sans Bold" charset="1" panose="020B0806030504020204"/>
      <p:regular r:id="rId17"/>
    </p:embeddedFont>
    <p:embeddedFont>
      <p:font typeface="Neo Sans Bold" charset="1" panose="020B0804030504040204"/>
      <p:regular r:id="rId18"/>
    </p:embeddedFont>
    <p:embeddedFont>
      <p:font typeface="DM Sans" charset="1" panose="00000000000000000000"/>
      <p:regular r:id="rId19"/>
    </p:embeddedFont>
    <p:embeddedFont>
      <p:font typeface="Open Sans Light" charset="1" panose="020B0306030504020204"/>
      <p:regular r:id="rId20"/>
    </p:embeddedFont>
    <p:embeddedFont>
      <p:font typeface="Canva Sans Bold" charset="1" panose="020B0803030501040103"/>
      <p:regular r:id="rId21"/>
    </p:embeddedFont>
    <p:embeddedFont>
      <p:font typeface="Canva Sans" charset="1" panose="020B0503030501040103"/>
      <p:regular r:id="rId22"/>
    </p:embeddedFont>
    <p:embeddedFont>
      <p:font typeface="Times New Roman Bold" charset="1" panose="020308020704050203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https://github.com/EpochHunters/ML_Project/tree/main" TargetMode="External" Type="http://schemas.openxmlformats.org/officeDocument/2006/relationships/hyperlink"/><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33.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34.png" Type="http://schemas.openxmlformats.org/officeDocument/2006/relationships/image"/><Relationship Id="rId3" Target="../media/image2.png" Type="http://schemas.openxmlformats.org/officeDocument/2006/relationships/image"/><Relationship Id="rId30" Target="../media/image35.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36.png" Type="http://schemas.openxmlformats.org/officeDocument/2006/relationships/image"/><Relationship Id="rId3" Target="../media/image2.png" Type="http://schemas.openxmlformats.org/officeDocument/2006/relationships/image"/><Relationship Id="rId30" Target="../media/image37.png" Type="http://schemas.openxmlformats.org/officeDocument/2006/relationships/image"/><Relationship Id="rId31" Target="../media/image38.png" Type="http://schemas.openxmlformats.org/officeDocument/2006/relationships/image"/><Relationship Id="rId32" Target="../media/image39.png" Type="http://schemas.openxmlformats.org/officeDocument/2006/relationships/image"/><Relationship Id="rId33" Target="../media/image40.png" Type="http://schemas.openxmlformats.org/officeDocument/2006/relationships/image"/><Relationship Id="rId34" Target="../media/image41.png" Type="http://schemas.openxmlformats.org/officeDocument/2006/relationships/image"/><Relationship Id="rId35" Target="../media/image42.png" Type="http://schemas.openxmlformats.org/officeDocument/2006/relationships/image"/><Relationship Id="rId36" Target="../media/image43.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2.png" Type="http://schemas.openxmlformats.org/officeDocument/2006/relationships/image"/><Relationship Id="rId16" Target="../media/image23.svg" Type="http://schemas.openxmlformats.org/officeDocument/2006/relationships/image"/><Relationship Id="rId17" Target="../media/image26.png" Type="http://schemas.openxmlformats.org/officeDocument/2006/relationships/image"/><Relationship Id="rId18" Target="../media/image27.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alphaModFix amt="18000"/>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alphaModFix amt="23000"/>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alphaModFix amt="31999"/>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1845564" y="2262499"/>
            <a:ext cx="14915348" cy="2006776"/>
          </a:xfrm>
          <a:prstGeom prst="rect">
            <a:avLst/>
          </a:prstGeom>
        </p:spPr>
        <p:txBody>
          <a:bodyPr anchor="t" rtlCol="false" tIns="0" lIns="0" bIns="0" rIns="0">
            <a:spAutoFit/>
          </a:bodyPr>
          <a:lstStyle/>
          <a:p>
            <a:pPr algn="ctr">
              <a:lnSpc>
                <a:spcPts val="7699"/>
              </a:lnSpc>
            </a:pPr>
            <a:r>
              <a:rPr lang="en-US" b="true" sz="8191">
                <a:solidFill>
                  <a:srgbClr val="000000"/>
                </a:solidFill>
                <a:latin typeface="DM Sans Bold"/>
                <a:ea typeface="DM Sans Bold"/>
                <a:cs typeface="DM Sans Bold"/>
                <a:sym typeface="DM Sans Bold"/>
              </a:rPr>
              <a:t>Decoding human brain activity with deep learning</a:t>
            </a:r>
          </a:p>
        </p:txBody>
      </p:sp>
      <p:sp>
        <p:nvSpPr>
          <p:cNvPr name="Freeform 17" id="17"/>
          <p:cNvSpPr/>
          <p:nvPr/>
        </p:nvSpPr>
        <p:spPr>
          <a:xfrm flipH="false" flipV="false" rot="0">
            <a:off x="1845564" y="1779428"/>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18" id="18"/>
          <p:cNvSpPr txBox="true"/>
          <p:nvPr/>
        </p:nvSpPr>
        <p:spPr>
          <a:xfrm rot="0">
            <a:off x="5040158" y="4993248"/>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Epochs Hunters</a:t>
            </a:r>
          </a:p>
        </p:txBody>
      </p:sp>
      <p:sp>
        <p:nvSpPr>
          <p:cNvPr name="TextBox 19" id="19"/>
          <p:cNvSpPr txBox="true"/>
          <p:nvPr/>
        </p:nvSpPr>
        <p:spPr>
          <a:xfrm rot="0">
            <a:off x="11080311" y="6180783"/>
            <a:ext cx="6729293" cy="3870677"/>
          </a:xfrm>
          <a:prstGeom prst="rect">
            <a:avLst/>
          </a:prstGeom>
        </p:spPr>
        <p:txBody>
          <a:bodyPr anchor="t" rtlCol="false" tIns="0" lIns="0" bIns="0" rIns="0">
            <a:spAutoFit/>
          </a:bodyPr>
          <a:lstStyle/>
          <a:p>
            <a:pPr algn="r">
              <a:lnSpc>
                <a:spcPts val="6314"/>
              </a:lnSpc>
            </a:pPr>
            <a:r>
              <a:rPr lang="en-US" b="true" sz="4510">
                <a:solidFill>
                  <a:srgbClr val="000000"/>
                </a:solidFill>
                <a:latin typeface="Open Sans Bold"/>
                <a:ea typeface="Open Sans Bold"/>
                <a:cs typeface="Open Sans Bold"/>
                <a:sym typeface="Open Sans Bold"/>
              </a:rPr>
              <a:t>SUBMITTED BY:</a:t>
            </a:r>
          </a:p>
          <a:p>
            <a:pPr algn="r">
              <a:lnSpc>
                <a:spcPts val="4846"/>
              </a:lnSpc>
              <a:spcBef>
                <a:spcPct val="0"/>
              </a:spcBef>
            </a:pPr>
            <a:r>
              <a:rPr lang="en-US" b="true" sz="3462">
                <a:solidFill>
                  <a:srgbClr val="000000"/>
                </a:solidFill>
                <a:latin typeface="Neo Sans Bold"/>
                <a:ea typeface="Neo Sans Bold"/>
                <a:cs typeface="Neo Sans Bold"/>
                <a:sym typeface="Neo Sans Bold"/>
              </a:rPr>
              <a:t>MANEESH PULIDINDI 12241380</a:t>
            </a:r>
          </a:p>
          <a:p>
            <a:pPr algn="r">
              <a:lnSpc>
                <a:spcPts val="4846"/>
              </a:lnSpc>
              <a:spcBef>
                <a:spcPct val="0"/>
              </a:spcBef>
            </a:pPr>
            <a:r>
              <a:rPr lang="en-US" b="true" sz="3462">
                <a:solidFill>
                  <a:srgbClr val="000000"/>
                </a:solidFill>
                <a:latin typeface="Neo Sans Bold"/>
                <a:ea typeface="Neo Sans Bold"/>
                <a:cs typeface="Neo Sans Bold"/>
                <a:sym typeface="Neo Sans Bold"/>
              </a:rPr>
              <a:t>ANSHAL KHATRI M24DS002</a:t>
            </a:r>
          </a:p>
          <a:p>
            <a:pPr algn="r">
              <a:lnSpc>
                <a:spcPts val="4846"/>
              </a:lnSpc>
              <a:spcBef>
                <a:spcPct val="0"/>
              </a:spcBef>
            </a:pPr>
            <a:r>
              <a:rPr lang="en-US" b="true" sz="3462">
                <a:solidFill>
                  <a:srgbClr val="000000"/>
                </a:solidFill>
                <a:latin typeface="Neo Sans Bold"/>
                <a:ea typeface="Neo Sans Bold"/>
                <a:cs typeface="Neo Sans Bold"/>
                <a:sym typeface="Neo Sans Bold"/>
              </a:rPr>
              <a:t>BYOMAKESH PANDA M24DS004</a:t>
            </a:r>
          </a:p>
          <a:p>
            <a:pPr algn="r">
              <a:lnSpc>
                <a:spcPts val="4846"/>
              </a:lnSpc>
              <a:spcBef>
                <a:spcPct val="0"/>
              </a:spcBef>
            </a:pPr>
            <a:r>
              <a:rPr lang="en-US" b="true" sz="3462">
                <a:solidFill>
                  <a:srgbClr val="000000"/>
                </a:solidFill>
                <a:latin typeface="Neo Sans Bold"/>
                <a:ea typeface="Neo Sans Bold"/>
                <a:cs typeface="Neo Sans Bold"/>
                <a:sym typeface="Neo Sans Bold"/>
              </a:rPr>
              <a:t>CHINMAY BAKHALE M24DS005</a:t>
            </a:r>
          </a:p>
          <a:p>
            <a:pPr algn="r">
              <a:lnSpc>
                <a:spcPts val="4846"/>
              </a:lnSpc>
              <a:spcBef>
                <a:spcPct val="0"/>
              </a:spcBef>
            </a:pPr>
            <a:r>
              <a:rPr lang="en-US" b="true" sz="3462">
                <a:solidFill>
                  <a:srgbClr val="000000"/>
                </a:solidFill>
                <a:latin typeface="Neo Sans Bold"/>
                <a:ea typeface="Neo Sans Bold"/>
                <a:cs typeface="Neo Sans Bold"/>
                <a:sym typeface="Neo Sans Bold"/>
              </a:rPr>
              <a:t>RAGHAV BORIKAR M24DS010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5157569" y="7040060"/>
            <a:ext cx="8459795" cy="308152"/>
          </a:xfrm>
          <a:prstGeom prst="rect">
            <a:avLst/>
          </a:prstGeom>
        </p:spPr>
        <p:txBody>
          <a:bodyPr anchor="t" rtlCol="false" tIns="0" lIns="0" bIns="0" rIns="0">
            <a:spAutoFit/>
          </a:bodyPr>
          <a:lstStyle/>
          <a:p>
            <a:pPr algn="ctr">
              <a:lnSpc>
                <a:spcPts val="2381"/>
              </a:lnSpc>
            </a:pPr>
            <a:r>
              <a:rPr lang="en-US" b="true" sz="2381" spc="-47" u="sng">
                <a:solidFill>
                  <a:srgbClr val="000000"/>
                </a:solidFill>
                <a:latin typeface="DM Sans Bold"/>
                <a:ea typeface="DM Sans Bold"/>
                <a:cs typeface="DM Sans Bold"/>
                <a:sym typeface="DM Sans Bold"/>
                <a:hlinkClick r:id="rId29" tooltip="https://github.com/EpochHunters/ML_Project/tree/main"/>
              </a:rPr>
              <a:t>https://github.com/EpochHunters/ML_Project/tree/main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863889" y="2100493"/>
            <a:ext cx="6264366" cy="6104909"/>
          </a:xfrm>
          <a:custGeom>
            <a:avLst/>
            <a:gdLst/>
            <a:ahLst/>
            <a:cxnLst/>
            <a:rect r="r" b="b" t="t" l="l"/>
            <a:pathLst>
              <a:path h="6104909" w="6264366">
                <a:moveTo>
                  <a:pt x="0" y="0"/>
                </a:moveTo>
                <a:lnTo>
                  <a:pt x="6264366" y="0"/>
                </a:lnTo>
                <a:lnTo>
                  <a:pt x="6264366" y="6104909"/>
                </a:lnTo>
                <a:lnTo>
                  <a:pt x="0" y="6104909"/>
                </a:lnTo>
                <a:lnTo>
                  <a:pt x="0" y="0"/>
                </a:lnTo>
                <a:close/>
              </a:path>
            </a:pathLst>
          </a:custGeom>
          <a:blipFill>
            <a:blip r:embed="rId3">
              <a:alphaModFix amt="7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15156" y="2948253"/>
            <a:ext cx="10552531" cy="1096014"/>
          </a:xfrm>
          <a:prstGeom prst="rect">
            <a:avLst/>
          </a:prstGeom>
        </p:spPr>
        <p:txBody>
          <a:bodyPr anchor="t" rtlCol="false" tIns="0" lIns="0" bIns="0" rIns="0">
            <a:spAutoFit/>
          </a:bodyPr>
          <a:lstStyle/>
          <a:p>
            <a:pPr algn="l">
              <a:lnSpc>
                <a:spcPts val="8245"/>
              </a:lnSpc>
            </a:pPr>
            <a:r>
              <a:rPr lang="en-US" sz="8500" b="true">
                <a:solidFill>
                  <a:srgbClr val="000000"/>
                </a:solidFill>
                <a:latin typeface="DM Sans Bold"/>
                <a:ea typeface="DM Sans Bold"/>
                <a:cs typeface="DM Sans Bold"/>
                <a:sym typeface="DM Sans Bold"/>
              </a:rPr>
              <a:t>Problem Statement</a:t>
            </a:r>
          </a:p>
        </p:txBody>
      </p:sp>
      <p:sp>
        <p:nvSpPr>
          <p:cNvPr name="TextBox 5" id="5"/>
          <p:cNvSpPr txBox="true"/>
          <p:nvPr/>
        </p:nvSpPr>
        <p:spPr>
          <a:xfrm rot="0">
            <a:off x="1028700" y="4127120"/>
            <a:ext cx="9863327" cy="4708932"/>
          </a:xfrm>
          <a:prstGeom prst="rect">
            <a:avLst/>
          </a:prstGeom>
        </p:spPr>
        <p:txBody>
          <a:bodyPr anchor="t" rtlCol="false" tIns="0" lIns="0" bIns="0" rIns="0">
            <a:spAutoFit/>
          </a:bodyPr>
          <a:lstStyle/>
          <a:p>
            <a:pPr algn="just">
              <a:lnSpc>
                <a:spcPts val="4784"/>
              </a:lnSpc>
            </a:pPr>
            <a:r>
              <a:rPr lang="en-US" sz="3543" spc="212">
                <a:solidFill>
                  <a:srgbClr val="000000"/>
                </a:solidFill>
                <a:latin typeface="DM Sans"/>
                <a:ea typeface="DM Sans"/>
                <a:cs typeface="DM Sans"/>
                <a:sym typeface="DM Sans"/>
              </a:rPr>
              <a:t>Developing a deep learning model to decode and classify visual stimuli from EEG signals and generate corresponding images, overcoming limitations in accuracy and realism in current EEG-based visual reconstructions.</a:t>
            </a:r>
          </a:p>
          <a:p>
            <a:pPr algn="just" marL="0" indent="0" lvl="0">
              <a:lnSpc>
                <a:spcPts val="3007"/>
              </a:lnSpc>
              <a:spcBef>
                <a:spcPct val="0"/>
              </a:spcBef>
            </a:pPr>
          </a:p>
          <a:p>
            <a:pPr algn="just" marL="0" indent="0" lvl="0">
              <a:lnSpc>
                <a:spcPts val="3007"/>
              </a:lnSpc>
              <a:spcBef>
                <a:spcPct val="0"/>
              </a:spcBef>
            </a:pPr>
          </a:p>
          <a:p>
            <a:pPr algn="just" marL="0" indent="0" lvl="0">
              <a:lnSpc>
                <a:spcPts val="3007"/>
              </a:lnSpc>
              <a:spcBef>
                <a:spcPct val="0"/>
              </a:spcBef>
            </a:pPr>
          </a:p>
        </p:txBody>
      </p:sp>
      <p:sp>
        <p:nvSpPr>
          <p:cNvPr name="Freeform 6" id="6"/>
          <p:cNvSpPr/>
          <p:nvPr/>
        </p:nvSpPr>
        <p:spPr>
          <a:xfrm flipH="false" flipV="false" rot="0">
            <a:off x="15239945" y="8549584"/>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787700" y="-1063183"/>
            <a:ext cx="4899948" cy="3068592"/>
          </a:xfrm>
          <a:custGeom>
            <a:avLst/>
            <a:gdLst/>
            <a:ahLst/>
            <a:cxnLst/>
            <a:rect r="r" b="b" t="t" l="l"/>
            <a:pathLst>
              <a:path h="3068592" w="4899948">
                <a:moveTo>
                  <a:pt x="0" y="0"/>
                </a:moveTo>
                <a:lnTo>
                  <a:pt x="4899947" y="0"/>
                </a:lnTo>
                <a:lnTo>
                  <a:pt x="4899947" y="3068593"/>
                </a:lnTo>
                <a:lnTo>
                  <a:pt x="0" y="30685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030456" y="9267747"/>
            <a:ext cx="4076270" cy="2863579"/>
          </a:xfrm>
          <a:custGeom>
            <a:avLst/>
            <a:gdLst/>
            <a:ahLst/>
            <a:cxnLst/>
            <a:rect r="r" b="b" t="t" l="l"/>
            <a:pathLst>
              <a:path h="2863579" w="4076270">
                <a:moveTo>
                  <a:pt x="0" y="0"/>
                </a:moveTo>
                <a:lnTo>
                  <a:pt x="4076269" y="0"/>
                </a:lnTo>
                <a:lnTo>
                  <a:pt x="4076269" y="2863580"/>
                </a:lnTo>
                <a:lnTo>
                  <a:pt x="0" y="28635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4890404" y="-1881153"/>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5890741" y="274822"/>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alphaModFix amt="76000"/>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5458431"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Previous works </a:t>
            </a:r>
          </a:p>
          <a:p>
            <a:pPr algn="l">
              <a:lnSpc>
                <a:spcPts val="8730"/>
              </a:lnSpc>
            </a:pP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B1D2F1"/>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115936" y="1677313"/>
            <a:ext cx="1165213" cy="698005"/>
          </a:xfrm>
          <a:prstGeom prst="rect">
            <a:avLst/>
          </a:prstGeom>
        </p:spPr>
        <p:txBody>
          <a:bodyPr anchor="t" rtlCol="false" tIns="0" lIns="0" bIns="0" rIns="0">
            <a:spAutoFit/>
          </a:bodyPr>
          <a:lstStyle/>
          <a:p>
            <a:pPr algn="l">
              <a:lnSpc>
                <a:spcPts val="5184"/>
              </a:lnSpc>
            </a:pPr>
            <a:r>
              <a:rPr lang="en-US" sz="5400" spc="-442">
                <a:solidFill>
                  <a:srgbClr val="000000"/>
                </a:solidFill>
                <a:latin typeface="DM Sans"/>
                <a:ea typeface="DM Sans"/>
                <a:cs typeface="DM Sans"/>
                <a:sym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1431209" y="1515388"/>
            <a:ext cx="5188675" cy="1946910"/>
          </a:xfrm>
          <a:prstGeom prst="rect">
            <a:avLst/>
          </a:prstGeom>
        </p:spPr>
        <p:txBody>
          <a:bodyPr anchor="t" rtlCol="false" tIns="0" lIns="0" bIns="0" rIns="0">
            <a:spAutoFit/>
          </a:bodyPr>
          <a:lstStyle/>
          <a:p>
            <a:pPr algn="just" marL="0" indent="0" lvl="0">
              <a:lnSpc>
                <a:spcPts val="3104"/>
              </a:lnSpc>
              <a:spcBef>
                <a:spcPct val="0"/>
              </a:spcBef>
            </a:pPr>
            <a:r>
              <a:rPr lang="en-US" sz="2299" spc="36">
                <a:solidFill>
                  <a:srgbClr val="000000"/>
                </a:solidFill>
                <a:latin typeface="DM Sans"/>
                <a:ea typeface="DM Sans"/>
                <a:cs typeface="DM Sans"/>
                <a:sym typeface="DM Sans"/>
              </a:rPr>
              <a:t>fMRI-based Decoding: Shen et al. and Du et al. demonstrated initial successes using fMRI for visual decoding, yet faced limitations due to cost and temporal constraints​</a:t>
            </a:r>
          </a:p>
        </p:txBody>
      </p:sp>
      <p:grpSp>
        <p:nvGrpSpPr>
          <p:cNvPr name="Group 15" id="15"/>
          <p:cNvGrpSpPr/>
          <p:nvPr/>
        </p:nvGrpSpPr>
        <p:grpSpPr>
          <a:xfrm rot="0">
            <a:off x="9975489" y="3863743"/>
            <a:ext cx="6998061" cy="2561528"/>
            <a:chOff x="0" y="0"/>
            <a:chExt cx="2342659" cy="857492"/>
          </a:xfrm>
        </p:grpSpPr>
        <p:sp>
          <p:nvSpPr>
            <p:cNvPr name="Freeform 16" id="1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B1D2F1"/>
            </a:solidFill>
          </p:spPr>
        </p:sp>
        <p:sp>
          <p:nvSpPr>
            <p:cNvPr name="TextBox 17" id="1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8" id="18"/>
          <p:cNvSpPr txBox="true"/>
          <p:nvPr/>
        </p:nvSpPr>
        <p:spPr>
          <a:xfrm rot="0">
            <a:off x="11412002" y="4126716"/>
            <a:ext cx="5217407" cy="2337435"/>
          </a:xfrm>
          <a:prstGeom prst="rect">
            <a:avLst/>
          </a:prstGeom>
        </p:spPr>
        <p:txBody>
          <a:bodyPr anchor="t" rtlCol="false" tIns="0" lIns="0" bIns="0" rIns="0">
            <a:spAutoFit/>
          </a:bodyPr>
          <a:lstStyle/>
          <a:p>
            <a:pPr algn="just">
              <a:lnSpc>
                <a:spcPts val="3105"/>
              </a:lnSpc>
            </a:pPr>
            <a:r>
              <a:rPr lang="en-US" sz="2300" spc="36">
                <a:solidFill>
                  <a:srgbClr val="000000"/>
                </a:solidFill>
                <a:latin typeface="DM Sans"/>
                <a:ea typeface="DM Sans"/>
                <a:cs typeface="DM Sans"/>
                <a:sym typeface="DM Sans"/>
              </a:rPr>
              <a:t>Transition to EEG: With EEG, the PeRCeiVe Lab’s research showed that neural networks could classify visual stimuli but with limitations in image sharpness and fidelity​</a:t>
            </a:r>
          </a:p>
          <a:p>
            <a:pPr algn="just" marL="0" indent="0" lvl="0">
              <a:lnSpc>
                <a:spcPts val="3105"/>
              </a:lnSpc>
              <a:spcBef>
                <a:spcPct val="0"/>
              </a:spcBef>
            </a:pPr>
          </a:p>
        </p:txBody>
      </p:sp>
      <p:grpSp>
        <p:nvGrpSpPr>
          <p:cNvPr name="Group 19" id="19"/>
          <p:cNvGrpSpPr/>
          <p:nvPr/>
        </p:nvGrpSpPr>
        <p:grpSpPr>
          <a:xfrm rot="0">
            <a:off x="9975489" y="6558621"/>
            <a:ext cx="6998061" cy="2561528"/>
            <a:chOff x="0" y="0"/>
            <a:chExt cx="2342659" cy="857492"/>
          </a:xfrm>
        </p:grpSpPr>
        <p:sp>
          <p:nvSpPr>
            <p:cNvPr name="Freeform 20" id="2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B1D2F1"/>
            </a:solidFill>
          </p:spPr>
        </p:sp>
        <p:sp>
          <p:nvSpPr>
            <p:cNvPr name="TextBox 21" id="2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22" id="22"/>
          <p:cNvSpPr txBox="true"/>
          <p:nvPr/>
        </p:nvSpPr>
        <p:spPr>
          <a:xfrm rot="0">
            <a:off x="11281149" y="6806271"/>
            <a:ext cx="5559754" cy="2312482"/>
          </a:xfrm>
          <a:prstGeom prst="rect">
            <a:avLst/>
          </a:prstGeom>
        </p:spPr>
        <p:txBody>
          <a:bodyPr anchor="t" rtlCol="false" tIns="0" lIns="0" bIns="0" rIns="0">
            <a:spAutoFit/>
          </a:bodyPr>
          <a:lstStyle/>
          <a:p>
            <a:pPr algn="just">
              <a:lnSpc>
                <a:spcPts val="2647"/>
              </a:lnSpc>
              <a:spcBef>
                <a:spcPct val="0"/>
              </a:spcBef>
            </a:pPr>
            <a:r>
              <a:rPr lang="en-US" sz="1961" spc="31">
                <a:solidFill>
                  <a:srgbClr val="000000"/>
                </a:solidFill>
                <a:latin typeface="DM Sans"/>
                <a:ea typeface="DM Sans"/>
                <a:cs typeface="DM Sans"/>
                <a:sym typeface="DM Sans"/>
              </a:rPr>
              <a:t>Rec</a:t>
            </a:r>
            <a:r>
              <a:rPr lang="en-US" sz="1961" spc="31" u="none">
                <a:solidFill>
                  <a:srgbClr val="000000"/>
                </a:solidFill>
                <a:latin typeface="DM Sans"/>
                <a:ea typeface="DM Sans"/>
                <a:cs typeface="DM Sans"/>
                <a:sym typeface="DM Sans"/>
              </a:rPr>
              <a:t>ent Deep Learning Methods: Efforts using VAEs and GANs have shown EEG data can be used for image generation, though with challenges in achieving high visual quality due to noise and spatial resolution constraints in EEG signals​</a:t>
            </a:r>
          </a:p>
          <a:p>
            <a:pPr algn="just" marL="0" indent="0" lvl="0">
              <a:lnSpc>
                <a:spcPts val="2647"/>
              </a:lnSpc>
              <a:spcBef>
                <a:spcPct val="0"/>
              </a:spcBef>
            </a:pPr>
          </a:p>
        </p:txBody>
      </p:sp>
      <p:sp>
        <p:nvSpPr>
          <p:cNvPr name="Freeform 23" id="2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5" id="2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6" id="2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7" id="27"/>
          <p:cNvSpPr txBox="true"/>
          <p:nvPr/>
        </p:nvSpPr>
        <p:spPr>
          <a:xfrm rot="0">
            <a:off x="10115936" y="4179182"/>
            <a:ext cx="1165213" cy="698005"/>
          </a:xfrm>
          <a:prstGeom prst="rect">
            <a:avLst/>
          </a:prstGeom>
        </p:spPr>
        <p:txBody>
          <a:bodyPr anchor="t" rtlCol="false" tIns="0" lIns="0" bIns="0" rIns="0">
            <a:spAutoFit/>
          </a:bodyPr>
          <a:lstStyle/>
          <a:p>
            <a:pPr algn="l">
              <a:lnSpc>
                <a:spcPts val="5184"/>
              </a:lnSpc>
            </a:pPr>
            <a:r>
              <a:rPr lang="en-US" sz="5400" spc="-442">
                <a:solidFill>
                  <a:srgbClr val="000000"/>
                </a:solidFill>
                <a:latin typeface="DM Sans"/>
                <a:ea typeface="DM Sans"/>
                <a:cs typeface="DM Sans"/>
                <a:sym typeface="DM Sans"/>
              </a:rPr>
              <a:t>02.</a:t>
            </a:r>
          </a:p>
        </p:txBody>
      </p:sp>
      <p:sp>
        <p:nvSpPr>
          <p:cNvPr name="TextBox 28" id="28"/>
          <p:cNvSpPr txBox="true"/>
          <p:nvPr/>
        </p:nvSpPr>
        <p:spPr>
          <a:xfrm rot="0">
            <a:off x="10115936" y="6776301"/>
            <a:ext cx="1165213" cy="698005"/>
          </a:xfrm>
          <a:prstGeom prst="rect">
            <a:avLst/>
          </a:prstGeom>
        </p:spPr>
        <p:txBody>
          <a:bodyPr anchor="t" rtlCol="false" tIns="0" lIns="0" bIns="0" rIns="0">
            <a:spAutoFit/>
          </a:bodyPr>
          <a:lstStyle/>
          <a:p>
            <a:pPr algn="l">
              <a:lnSpc>
                <a:spcPts val="5184"/>
              </a:lnSpc>
            </a:pPr>
            <a:r>
              <a:rPr lang="en-US" sz="5400" spc="-442">
                <a:solidFill>
                  <a:srgbClr val="000000"/>
                </a:solidFill>
                <a:latin typeface="DM Sans"/>
                <a:ea typeface="DM Sans"/>
                <a:cs typeface="DM Sans"/>
                <a:sym typeface="DM Sans"/>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407628" y="4571872"/>
            <a:ext cx="2129654" cy="2362867"/>
            <a:chOff x="0" y="0"/>
            <a:chExt cx="607929" cy="674502"/>
          </a:xfrm>
        </p:grpSpPr>
        <p:sp>
          <p:nvSpPr>
            <p:cNvPr name="Freeform 4" id="4"/>
            <p:cNvSpPr/>
            <p:nvPr/>
          </p:nvSpPr>
          <p:spPr>
            <a:xfrm flipH="false" flipV="false" rot="0">
              <a:off x="0" y="0"/>
              <a:ext cx="607929" cy="674502"/>
            </a:xfrm>
            <a:custGeom>
              <a:avLst/>
              <a:gdLst/>
              <a:ahLst/>
              <a:cxnLst/>
              <a:rect r="r" b="b" t="t" l="l"/>
              <a:pathLst>
                <a:path h="674502" w="607929">
                  <a:moveTo>
                    <a:pt x="185400" y="0"/>
                  </a:moveTo>
                  <a:lnTo>
                    <a:pt x="422529" y="0"/>
                  </a:lnTo>
                  <a:cubicBezTo>
                    <a:pt x="471700" y="0"/>
                    <a:pt x="518857" y="19533"/>
                    <a:pt x="553627" y="54302"/>
                  </a:cubicBezTo>
                  <a:cubicBezTo>
                    <a:pt x="588396" y="89072"/>
                    <a:pt x="607929" y="136229"/>
                    <a:pt x="607929" y="185400"/>
                  </a:cubicBezTo>
                  <a:lnTo>
                    <a:pt x="607929" y="489102"/>
                  </a:lnTo>
                  <a:cubicBezTo>
                    <a:pt x="607929" y="538273"/>
                    <a:pt x="588396" y="585430"/>
                    <a:pt x="553627" y="620199"/>
                  </a:cubicBezTo>
                  <a:cubicBezTo>
                    <a:pt x="518857" y="654969"/>
                    <a:pt x="471700" y="674502"/>
                    <a:pt x="422529" y="674502"/>
                  </a:cubicBezTo>
                  <a:lnTo>
                    <a:pt x="185400" y="674502"/>
                  </a:lnTo>
                  <a:cubicBezTo>
                    <a:pt x="136229" y="674502"/>
                    <a:pt x="89072" y="654969"/>
                    <a:pt x="54302" y="620199"/>
                  </a:cubicBezTo>
                  <a:cubicBezTo>
                    <a:pt x="19533" y="585430"/>
                    <a:pt x="0" y="538273"/>
                    <a:pt x="0" y="489102"/>
                  </a:cubicBezTo>
                  <a:lnTo>
                    <a:pt x="0" y="185400"/>
                  </a:lnTo>
                  <a:cubicBezTo>
                    <a:pt x="0" y="136229"/>
                    <a:pt x="19533" y="89072"/>
                    <a:pt x="54302" y="54302"/>
                  </a:cubicBezTo>
                  <a:cubicBezTo>
                    <a:pt x="89072" y="19533"/>
                    <a:pt x="136229" y="0"/>
                    <a:pt x="185400" y="0"/>
                  </a:cubicBezTo>
                  <a:close/>
                </a:path>
              </a:pathLst>
            </a:custGeom>
            <a:solidFill>
              <a:srgbClr val="545454"/>
            </a:solidFill>
          </p:spPr>
        </p:sp>
        <p:sp>
          <p:nvSpPr>
            <p:cNvPr name="TextBox 5" id="5"/>
            <p:cNvSpPr txBox="true"/>
            <p:nvPr/>
          </p:nvSpPr>
          <p:spPr>
            <a:xfrm>
              <a:off x="0" y="-38100"/>
              <a:ext cx="607929" cy="712602"/>
            </a:xfrm>
            <a:prstGeom prst="rect">
              <a:avLst/>
            </a:prstGeom>
          </p:spPr>
          <p:txBody>
            <a:bodyPr anchor="ctr" rtlCol="false" tIns="50800" lIns="50800" bIns="50800" rIns="50800"/>
            <a:lstStyle/>
            <a:p>
              <a:pPr algn="ctr">
                <a:lnSpc>
                  <a:spcPts val="3079"/>
                </a:lnSpc>
              </a:pPr>
              <a:r>
                <a:rPr lang="en-US" sz="2199">
                  <a:solidFill>
                    <a:srgbClr val="FFFFFF"/>
                  </a:solidFill>
                  <a:latin typeface="Open Sans Light"/>
                  <a:ea typeface="Open Sans Light"/>
                  <a:cs typeface="Open Sans Light"/>
                  <a:sym typeface="Open Sans Light"/>
                </a:rPr>
                <a:t>Temporal Block </a:t>
              </a:r>
            </a:p>
          </p:txBody>
        </p:sp>
      </p:grpSp>
      <p:grpSp>
        <p:nvGrpSpPr>
          <p:cNvPr name="Group 6" id="6"/>
          <p:cNvGrpSpPr/>
          <p:nvPr/>
        </p:nvGrpSpPr>
        <p:grpSpPr>
          <a:xfrm rot="0">
            <a:off x="4113506" y="4431069"/>
            <a:ext cx="2129654" cy="2362867"/>
            <a:chOff x="0" y="0"/>
            <a:chExt cx="607929" cy="674502"/>
          </a:xfrm>
        </p:grpSpPr>
        <p:sp>
          <p:nvSpPr>
            <p:cNvPr name="Freeform 7" id="7"/>
            <p:cNvSpPr/>
            <p:nvPr/>
          </p:nvSpPr>
          <p:spPr>
            <a:xfrm flipH="false" flipV="false" rot="0">
              <a:off x="0" y="0"/>
              <a:ext cx="607929" cy="674502"/>
            </a:xfrm>
            <a:custGeom>
              <a:avLst/>
              <a:gdLst/>
              <a:ahLst/>
              <a:cxnLst/>
              <a:rect r="r" b="b" t="t" l="l"/>
              <a:pathLst>
                <a:path h="674502" w="607929">
                  <a:moveTo>
                    <a:pt x="185400" y="0"/>
                  </a:moveTo>
                  <a:lnTo>
                    <a:pt x="422529" y="0"/>
                  </a:lnTo>
                  <a:cubicBezTo>
                    <a:pt x="471700" y="0"/>
                    <a:pt x="518857" y="19533"/>
                    <a:pt x="553627" y="54302"/>
                  </a:cubicBezTo>
                  <a:cubicBezTo>
                    <a:pt x="588396" y="89072"/>
                    <a:pt x="607929" y="136229"/>
                    <a:pt x="607929" y="185400"/>
                  </a:cubicBezTo>
                  <a:lnTo>
                    <a:pt x="607929" y="489102"/>
                  </a:lnTo>
                  <a:cubicBezTo>
                    <a:pt x="607929" y="538273"/>
                    <a:pt x="588396" y="585430"/>
                    <a:pt x="553627" y="620199"/>
                  </a:cubicBezTo>
                  <a:cubicBezTo>
                    <a:pt x="518857" y="654969"/>
                    <a:pt x="471700" y="674502"/>
                    <a:pt x="422529" y="674502"/>
                  </a:cubicBezTo>
                  <a:lnTo>
                    <a:pt x="185400" y="674502"/>
                  </a:lnTo>
                  <a:cubicBezTo>
                    <a:pt x="136229" y="674502"/>
                    <a:pt x="89072" y="654969"/>
                    <a:pt x="54302" y="620199"/>
                  </a:cubicBezTo>
                  <a:cubicBezTo>
                    <a:pt x="19533" y="585430"/>
                    <a:pt x="0" y="538273"/>
                    <a:pt x="0" y="489102"/>
                  </a:cubicBezTo>
                  <a:lnTo>
                    <a:pt x="0" y="185400"/>
                  </a:lnTo>
                  <a:cubicBezTo>
                    <a:pt x="0" y="136229"/>
                    <a:pt x="19533" y="89072"/>
                    <a:pt x="54302" y="54302"/>
                  </a:cubicBezTo>
                  <a:cubicBezTo>
                    <a:pt x="89072" y="19533"/>
                    <a:pt x="136229" y="0"/>
                    <a:pt x="185400" y="0"/>
                  </a:cubicBezTo>
                  <a:close/>
                </a:path>
              </a:pathLst>
            </a:custGeom>
            <a:solidFill>
              <a:srgbClr val="545454"/>
            </a:solidFill>
          </p:spPr>
        </p:sp>
        <p:sp>
          <p:nvSpPr>
            <p:cNvPr name="TextBox 8" id="8"/>
            <p:cNvSpPr txBox="true"/>
            <p:nvPr/>
          </p:nvSpPr>
          <p:spPr>
            <a:xfrm>
              <a:off x="0" y="-47625"/>
              <a:ext cx="607929" cy="722127"/>
            </a:xfrm>
            <a:prstGeom prst="rect">
              <a:avLst/>
            </a:prstGeom>
          </p:spPr>
          <p:txBody>
            <a:bodyPr anchor="ctr" rtlCol="false" tIns="50800" lIns="50800" bIns="50800" rIns="50800"/>
            <a:lstStyle/>
            <a:p>
              <a:pPr algn="ctr">
                <a:lnSpc>
                  <a:spcPts val="3499"/>
                </a:lnSpc>
              </a:pPr>
              <a:r>
                <a:rPr lang="en-US" sz="2499">
                  <a:solidFill>
                    <a:srgbClr val="FFFFFF"/>
                  </a:solidFill>
                  <a:latin typeface="Open Sans Light"/>
                  <a:ea typeface="Open Sans Light"/>
                  <a:cs typeface="Open Sans Light"/>
                  <a:sym typeface="Open Sans Light"/>
                </a:rPr>
                <a:t>SpatialBlock</a:t>
              </a:r>
            </a:p>
          </p:txBody>
        </p:sp>
      </p:grpSp>
      <p:grpSp>
        <p:nvGrpSpPr>
          <p:cNvPr name="Group 9" id="9"/>
          <p:cNvGrpSpPr/>
          <p:nvPr/>
        </p:nvGrpSpPr>
        <p:grpSpPr>
          <a:xfrm rot="0">
            <a:off x="6844713" y="4571872"/>
            <a:ext cx="2129654" cy="2362867"/>
            <a:chOff x="0" y="0"/>
            <a:chExt cx="607929" cy="674502"/>
          </a:xfrm>
        </p:grpSpPr>
        <p:sp>
          <p:nvSpPr>
            <p:cNvPr name="Freeform 10" id="10"/>
            <p:cNvSpPr/>
            <p:nvPr/>
          </p:nvSpPr>
          <p:spPr>
            <a:xfrm flipH="false" flipV="false" rot="0">
              <a:off x="0" y="0"/>
              <a:ext cx="607929" cy="674502"/>
            </a:xfrm>
            <a:custGeom>
              <a:avLst/>
              <a:gdLst/>
              <a:ahLst/>
              <a:cxnLst/>
              <a:rect r="r" b="b" t="t" l="l"/>
              <a:pathLst>
                <a:path h="674502" w="607929">
                  <a:moveTo>
                    <a:pt x="185400" y="0"/>
                  </a:moveTo>
                  <a:lnTo>
                    <a:pt x="422529" y="0"/>
                  </a:lnTo>
                  <a:cubicBezTo>
                    <a:pt x="471700" y="0"/>
                    <a:pt x="518857" y="19533"/>
                    <a:pt x="553627" y="54302"/>
                  </a:cubicBezTo>
                  <a:cubicBezTo>
                    <a:pt x="588396" y="89072"/>
                    <a:pt x="607929" y="136229"/>
                    <a:pt x="607929" y="185400"/>
                  </a:cubicBezTo>
                  <a:lnTo>
                    <a:pt x="607929" y="489102"/>
                  </a:lnTo>
                  <a:cubicBezTo>
                    <a:pt x="607929" y="538273"/>
                    <a:pt x="588396" y="585430"/>
                    <a:pt x="553627" y="620199"/>
                  </a:cubicBezTo>
                  <a:cubicBezTo>
                    <a:pt x="518857" y="654969"/>
                    <a:pt x="471700" y="674502"/>
                    <a:pt x="422529" y="674502"/>
                  </a:cubicBezTo>
                  <a:lnTo>
                    <a:pt x="185400" y="674502"/>
                  </a:lnTo>
                  <a:cubicBezTo>
                    <a:pt x="136229" y="674502"/>
                    <a:pt x="89072" y="654969"/>
                    <a:pt x="54302" y="620199"/>
                  </a:cubicBezTo>
                  <a:cubicBezTo>
                    <a:pt x="19533" y="585430"/>
                    <a:pt x="0" y="538273"/>
                    <a:pt x="0" y="489102"/>
                  </a:cubicBezTo>
                  <a:lnTo>
                    <a:pt x="0" y="185400"/>
                  </a:lnTo>
                  <a:cubicBezTo>
                    <a:pt x="0" y="136229"/>
                    <a:pt x="19533" y="89072"/>
                    <a:pt x="54302" y="54302"/>
                  </a:cubicBezTo>
                  <a:cubicBezTo>
                    <a:pt x="89072" y="19533"/>
                    <a:pt x="136229" y="0"/>
                    <a:pt x="185400" y="0"/>
                  </a:cubicBezTo>
                  <a:close/>
                </a:path>
              </a:pathLst>
            </a:custGeom>
            <a:solidFill>
              <a:srgbClr val="545454"/>
            </a:solidFill>
          </p:spPr>
        </p:sp>
        <p:sp>
          <p:nvSpPr>
            <p:cNvPr name="TextBox 11" id="11"/>
            <p:cNvSpPr txBox="true"/>
            <p:nvPr/>
          </p:nvSpPr>
          <p:spPr>
            <a:xfrm>
              <a:off x="0" y="-38100"/>
              <a:ext cx="607929" cy="712602"/>
            </a:xfrm>
            <a:prstGeom prst="rect">
              <a:avLst/>
            </a:prstGeom>
          </p:spPr>
          <p:txBody>
            <a:bodyPr anchor="ctr" rtlCol="false" tIns="50800" lIns="50800" bIns="50800" rIns="50800"/>
            <a:lstStyle/>
            <a:p>
              <a:pPr algn="ctr">
                <a:lnSpc>
                  <a:spcPts val="3359"/>
                </a:lnSpc>
              </a:pPr>
              <a:r>
                <a:rPr lang="en-US" sz="2399">
                  <a:solidFill>
                    <a:srgbClr val="FFFFFF"/>
                  </a:solidFill>
                  <a:latin typeface="Open Sans Light"/>
                  <a:ea typeface="Open Sans Light"/>
                  <a:cs typeface="Open Sans Light"/>
                  <a:sym typeface="Open Sans Light"/>
                </a:rPr>
                <a:t>ResidualBlocks</a:t>
              </a:r>
            </a:p>
          </p:txBody>
        </p:sp>
      </p:grpSp>
      <p:grpSp>
        <p:nvGrpSpPr>
          <p:cNvPr name="Group 12" id="12"/>
          <p:cNvGrpSpPr/>
          <p:nvPr/>
        </p:nvGrpSpPr>
        <p:grpSpPr>
          <a:xfrm rot="5400000">
            <a:off x="7140188" y="6827033"/>
            <a:ext cx="1520084" cy="608424"/>
            <a:chOff x="0" y="0"/>
            <a:chExt cx="2014256" cy="806220"/>
          </a:xfrm>
        </p:grpSpPr>
        <p:sp>
          <p:nvSpPr>
            <p:cNvPr name="Freeform 13" id="13"/>
            <p:cNvSpPr/>
            <p:nvPr/>
          </p:nvSpPr>
          <p:spPr>
            <a:xfrm flipH="false" flipV="false" rot="0">
              <a:off x="0" y="0"/>
              <a:ext cx="2014257" cy="806220"/>
            </a:xfrm>
            <a:custGeom>
              <a:avLst/>
              <a:gdLst/>
              <a:ahLst/>
              <a:cxnLst/>
              <a:rect r="r" b="b" t="t" l="l"/>
              <a:pathLst>
                <a:path h="806220" w="2014257">
                  <a:moveTo>
                    <a:pt x="2014257" y="403110"/>
                  </a:moveTo>
                  <a:lnTo>
                    <a:pt x="1607857" y="0"/>
                  </a:lnTo>
                  <a:lnTo>
                    <a:pt x="1607857" y="203200"/>
                  </a:lnTo>
                  <a:lnTo>
                    <a:pt x="0" y="203200"/>
                  </a:lnTo>
                  <a:lnTo>
                    <a:pt x="0" y="603020"/>
                  </a:lnTo>
                  <a:lnTo>
                    <a:pt x="1607857" y="603020"/>
                  </a:lnTo>
                  <a:lnTo>
                    <a:pt x="1607857" y="806220"/>
                  </a:lnTo>
                  <a:lnTo>
                    <a:pt x="2014257" y="403110"/>
                  </a:lnTo>
                  <a:close/>
                </a:path>
              </a:pathLst>
            </a:custGeom>
            <a:solidFill>
              <a:srgbClr val="545454"/>
            </a:solidFill>
          </p:spPr>
        </p:sp>
        <p:sp>
          <p:nvSpPr>
            <p:cNvPr name="TextBox 14" id="14"/>
            <p:cNvSpPr txBox="true"/>
            <p:nvPr/>
          </p:nvSpPr>
          <p:spPr>
            <a:xfrm>
              <a:off x="0" y="165100"/>
              <a:ext cx="1912656" cy="43792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3547475">
            <a:off x="959827" y="4189305"/>
            <a:ext cx="1105959" cy="483527"/>
            <a:chOff x="0" y="0"/>
            <a:chExt cx="1072975" cy="469107"/>
          </a:xfrm>
        </p:grpSpPr>
        <p:sp>
          <p:nvSpPr>
            <p:cNvPr name="Freeform 16" id="16"/>
            <p:cNvSpPr/>
            <p:nvPr/>
          </p:nvSpPr>
          <p:spPr>
            <a:xfrm flipH="false" flipV="false" rot="0">
              <a:off x="0" y="0"/>
              <a:ext cx="1072975" cy="469107"/>
            </a:xfrm>
            <a:custGeom>
              <a:avLst/>
              <a:gdLst/>
              <a:ahLst/>
              <a:cxnLst/>
              <a:rect r="r" b="b" t="t" l="l"/>
              <a:pathLst>
                <a:path h="469107" w="1072975">
                  <a:moveTo>
                    <a:pt x="1072975" y="234553"/>
                  </a:moveTo>
                  <a:lnTo>
                    <a:pt x="666575" y="0"/>
                  </a:lnTo>
                  <a:lnTo>
                    <a:pt x="666575" y="203200"/>
                  </a:lnTo>
                  <a:lnTo>
                    <a:pt x="0" y="203200"/>
                  </a:lnTo>
                  <a:lnTo>
                    <a:pt x="0" y="265907"/>
                  </a:lnTo>
                  <a:lnTo>
                    <a:pt x="666575" y="265907"/>
                  </a:lnTo>
                  <a:lnTo>
                    <a:pt x="666575" y="469107"/>
                  </a:lnTo>
                  <a:lnTo>
                    <a:pt x="1072975" y="234553"/>
                  </a:lnTo>
                  <a:close/>
                </a:path>
              </a:pathLst>
            </a:custGeom>
            <a:solidFill>
              <a:srgbClr val="545454"/>
            </a:solidFill>
          </p:spPr>
        </p:sp>
        <p:sp>
          <p:nvSpPr>
            <p:cNvPr name="TextBox 17" id="17"/>
            <p:cNvSpPr txBox="true"/>
            <p:nvPr/>
          </p:nvSpPr>
          <p:spPr>
            <a:xfrm>
              <a:off x="0" y="165100"/>
              <a:ext cx="971375" cy="100807"/>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260512">
            <a:off x="3450876" y="5309176"/>
            <a:ext cx="641208" cy="822253"/>
            <a:chOff x="0" y="0"/>
            <a:chExt cx="622085" cy="797730"/>
          </a:xfrm>
        </p:grpSpPr>
        <p:sp>
          <p:nvSpPr>
            <p:cNvPr name="Freeform 19" id="19"/>
            <p:cNvSpPr/>
            <p:nvPr/>
          </p:nvSpPr>
          <p:spPr>
            <a:xfrm flipH="false" flipV="false" rot="0">
              <a:off x="0" y="0"/>
              <a:ext cx="622085" cy="797730"/>
            </a:xfrm>
            <a:custGeom>
              <a:avLst/>
              <a:gdLst/>
              <a:ahLst/>
              <a:cxnLst/>
              <a:rect r="r" b="b" t="t" l="l"/>
              <a:pathLst>
                <a:path h="797730" w="622085">
                  <a:moveTo>
                    <a:pt x="622085" y="398865"/>
                  </a:moveTo>
                  <a:lnTo>
                    <a:pt x="215685" y="0"/>
                  </a:lnTo>
                  <a:lnTo>
                    <a:pt x="215685" y="203200"/>
                  </a:lnTo>
                  <a:lnTo>
                    <a:pt x="0" y="203200"/>
                  </a:lnTo>
                  <a:lnTo>
                    <a:pt x="0" y="594530"/>
                  </a:lnTo>
                  <a:lnTo>
                    <a:pt x="215685" y="594530"/>
                  </a:lnTo>
                  <a:lnTo>
                    <a:pt x="215685" y="797730"/>
                  </a:lnTo>
                  <a:lnTo>
                    <a:pt x="622085" y="398865"/>
                  </a:lnTo>
                  <a:close/>
                </a:path>
              </a:pathLst>
            </a:custGeom>
            <a:solidFill>
              <a:srgbClr val="545454"/>
            </a:solidFill>
          </p:spPr>
        </p:sp>
        <p:sp>
          <p:nvSpPr>
            <p:cNvPr name="TextBox 20" id="20"/>
            <p:cNvSpPr txBox="true"/>
            <p:nvPr/>
          </p:nvSpPr>
          <p:spPr>
            <a:xfrm>
              <a:off x="0" y="165100"/>
              <a:ext cx="520485" cy="42943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525550" y="2544856"/>
            <a:ext cx="1375098" cy="1469685"/>
            <a:chOff x="0" y="0"/>
            <a:chExt cx="392534" cy="419535"/>
          </a:xfrm>
        </p:grpSpPr>
        <p:sp>
          <p:nvSpPr>
            <p:cNvPr name="Freeform 22" id="22"/>
            <p:cNvSpPr/>
            <p:nvPr/>
          </p:nvSpPr>
          <p:spPr>
            <a:xfrm flipH="false" flipV="false" rot="0">
              <a:off x="0" y="0"/>
              <a:ext cx="392534" cy="419535"/>
            </a:xfrm>
            <a:custGeom>
              <a:avLst/>
              <a:gdLst/>
              <a:ahLst/>
              <a:cxnLst/>
              <a:rect r="r" b="b" t="t" l="l"/>
              <a:pathLst>
                <a:path h="419535" w="392534">
                  <a:moveTo>
                    <a:pt x="196267" y="0"/>
                  </a:moveTo>
                  <a:lnTo>
                    <a:pt x="196267" y="0"/>
                  </a:lnTo>
                  <a:cubicBezTo>
                    <a:pt x="304662" y="0"/>
                    <a:pt x="392534" y="87872"/>
                    <a:pt x="392534" y="196267"/>
                  </a:cubicBezTo>
                  <a:lnTo>
                    <a:pt x="392534" y="223268"/>
                  </a:lnTo>
                  <a:cubicBezTo>
                    <a:pt x="392534" y="331663"/>
                    <a:pt x="304662" y="419535"/>
                    <a:pt x="196267" y="419535"/>
                  </a:cubicBezTo>
                  <a:lnTo>
                    <a:pt x="196267" y="419535"/>
                  </a:lnTo>
                  <a:cubicBezTo>
                    <a:pt x="87872" y="419535"/>
                    <a:pt x="0" y="331663"/>
                    <a:pt x="0" y="223268"/>
                  </a:cubicBezTo>
                  <a:lnTo>
                    <a:pt x="0" y="196267"/>
                  </a:lnTo>
                  <a:cubicBezTo>
                    <a:pt x="0" y="87872"/>
                    <a:pt x="87872" y="0"/>
                    <a:pt x="196267" y="0"/>
                  </a:cubicBezTo>
                  <a:close/>
                </a:path>
              </a:pathLst>
            </a:custGeom>
            <a:solidFill>
              <a:srgbClr val="545454"/>
            </a:solidFill>
          </p:spPr>
        </p:sp>
        <p:sp>
          <p:nvSpPr>
            <p:cNvPr name="TextBox 23" id="23"/>
            <p:cNvSpPr txBox="true"/>
            <p:nvPr/>
          </p:nvSpPr>
          <p:spPr>
            <a:xfrm>
              <a:off x="0" y="-38100"/>
              <a:ext cx="392534" cy="457635"/>
            </a:xfrm>
            <a:prstGeom prst="rect">
              <a:avLst/>
            </a:prstGeom>
          </p:spPr>
          <p:txBody>
            <a:bodyPr anchor="ctr" rtlCol="false" tIns="50800" lIns="50800" bIns="50800" rIns="50800"/>
            <a:lstStyle/>
            <a:p>
              <a:pPr algn="ctr">
                <a:lnSpc>
                  <a:spcPts val="2659"/>
                </a:lnSpc>
              </a:pPr>
              <a:r>
                <a:rPr lang="en-US" sz="1899">
                  <a:solidFill>
                    <a:srgbClr val="FFFFFF"/>
                  </a:solidFill>
                  <a:latin typeface="Open Sans Light"/>
                  <a:ea typeface="Open Sans Light"/>
                  <a:cs typeface="Open Sans Light"/>
                  <a:sym typeface="Open Sans Light"/>
                </a:rPr>
                <a:t>EEG  Data </a:t>
              </a:r>
            </a:p>
          </p:txBody>
        </p:sp>
      </p:grpSp>
      <p:grpSp>
        <p:nvGrpSpPr>
          <p:cNvPr name="Group 24" id="24"/>
          <p:cNvGrpSpPr/>
          <p:nvPr/>
        </p:nvGrpSpPr>
        <p:grpSpPr>
          <a:xfrm rot="0">
            <a:off x="6741383" y="7903485"/>
            <a:ext cx="2336313" cy="1469685"/>
            <a:chOff x="0" y="0"/>
            <a:chExt cx="666922" cy="419535"/>
          </a:xfrm>
        </p:grpSpPr>
        <p:sp>
          <p:nvSpPr>
            <p:cNvPr name="Freeform 25" id="25"/>
            <p:cNvSpPr/>
            <p:nvPr/>
          </p:nvSpPr>
          <p:spPr>
            <a:xfrm flipH="false" flipV="false" rot="0">
              <a:off x="0" y="0"/>
              <a:ext cx="666922" cy="419535"/>
            </a:xfrm>
            <a:custGeom>
              <a:avLst/>
              <a:gdLst/>
              <a:ahLst/>
              <a:cxnLst/>
              <a:rect r="r" b="b" t="t" l="l"/>
              <a:pathLst>
                <a:path h="419535" w="666922">
                  <a:moveTo>
                    <a:pt x="169000" y="0"/>
                  </a:moveTo>
                  <a:lnTo>
                    <a:pt x="497921" y="0"/>
                  </a:lnTo>
                  <a:cubicBezTo>
                    <a:pt x="591258" y="0"/>
                    <a:pt x="666922" y="75664"/>
                    <a:pt x="666922" y="169000"/>
                  </a:cubicBezTo>
                  <a:lnTo>
                    <a:pt x="666922" y="250535"/>
                  </a:lnTo>
                  <a:cubicBezTo>
                    <a:pt x="666922" y="343871"/>
                    <a:pt x="591258" y="419535"/>
                    <a:pt x="497921" y="419535"/>
                  </a:cubicBezTo>
                  <a:lnTo>
                    <a:pt x="169000" y="419535"/>
                  </a:lnTo>
                  <a:cubicBezTo>
                    <a:pt x="75664" y="419535"/>
                    <a:pt x="0" y="343871"/>
                    <a:pt x="0" y="250535"/>
                  </a:cubicBezTo>
                  <a:lnTo>
                    <a:pt x="0" y="169000"/>
                  </a:lnTo>
                  <a:cubicBezTo>
                    <a:pt x="0" y="75664"/>
                    <a:pt x="75664" y="0"/>
                    <a:pt x="169000" y="0"/>
                  </a:cubicBezTo>
                  <a:close/>
                </a:path>
              </a:pathLst>
            </a:custGeom>
            <a:solidFill>
              <a:srgbClr val="545454"/>
            </a:solidFill>
          </p:spPr>
        </p:sp>
        <p:sp>
          <p:nvSpPr>
            <p:cNvPr name="TextBox 26" id="26"/>
            <p:cNvSpPr txBox="true"/>
            <p:nvPr/>
          </p:nvSpPr>
          <p:spPr>
            <a:xfrm>
              <a:off x="0" y="-38100"/>
              <a:ext cx="666922" cy="457635"/>
            </a:xfrm>
            <a:prstGeom prst="rect">
              <a:avLst/>
            </a:prstGeom>
          </p:spPr>
          <p:txBody>
            <a:bodyPr anchor="ctr" rtlCol="false" tIns="50800" lIns="50800" bIns="50800" rIns="50800"/>
            <a:lstStyle/>
            <a:p>
              <a:pPr algn="ctr">
                <a:lnSpc>
                  <a:spcPts val="2659"/>
                </a:lnSpc>
              </a:pPr>
              <a:r>
                <a:rPr lang="en-US" sz="1899">
                  <a:solidFill>
                    <a:srgbClr val="FFFFFF"/>
                  </a:solidFill>
                  <a:latin typeface="Open Sans Light"/>
                  <a:ea typeface="Open Sans Light"/>
                  <a:cs typeface="Open Sans Light"/>
                  <a:sym typeface="Open Sans Light"/>
                </a:rPr>
                <a:t>Probabilities  and Embeddings </a:t>
              </a:r>
            </a:p>
          </p:txBody>
        </p:sp>
      </p:grpSp>
      <p:grpSp>
        <p:nvGrpSpPr>
          <p:cNvPr name="Group 27" id="27"/>
          <p:cNvGrpSpPr/>
          <p:nvPr/>
        </p:nvGrpSpPr>
        <p:grpSpPr>
          <a:xfrm rot="0">
            <a:off x="6010255" y="2336936"/>
            <a:ext cx="2194187" cy="1469685"/>
            <a:chOff x="0" y="0"/>
            <a:chExt cx="626351" cy="419535"/>
          </a:xfrm>
        </p:grpSpPr>
        <p:sp>
          <p:nvSpPr>
            <p:cNvPr name="Freeform 28" id="28"/>
            <p:cNvSpPr/>
            <p:nvPr/>
          </p:nvSpPr>
          <p:spPr>
            <a:xfrm flipH="false" flipV="false" rot="0">
              <a:off x="0" y="0"/>
              <a:ext cx="626351" cy="419535"/>
            </a:xfrm>
            <a:custGeom>
              <a:avLst/>
              <a:gdLst/>
              <a:ahLst/>
              <a:cxnLst/>
              <a:rect r="r" b="b" t="t" l="l"/>
              <a:pathLst>
                <a:path h="419535" w="626351">
                  <a:moveTo>
                    <a:pt x="179947" y="0"/>
                  </a:moveTo>
                  <a:lnTo>
                    <a:pt x="446403" y="0"/>
                  </a:lnTo>
                  <a:cubicBezTo>
                    <a:pt x="494128" y="0"/>
                    <a:pt x="539899" y="18959"/>
                    <a:pt x="573645" y="52705"/>
                  </a:cubicBezTo>
                  <a:cubicBezTo>
                    <a:pt x="607392" y="86452"/>
                    <a:pt x="626351" y="132222"/>
                    <a:pt x="626351" y="179947"/>
                  </a:cubicBezTo>
                  <a:lnTo>
                    <a:pt x="626351" y="239588"/>
                  </a:lnTo>
                  <a:cubicBezTo>
                    <a:pt x="626351" y="287313"/>
                    <a:pt x="607392" y="333083"/>
                    <a:pt x="573645" y="366830"/>
                  </a:cubicBezTo>
                  <a:cubicBezTo>
                    <a:pt x="539899" y="400576"/>
                    <a:pt x="494128" y="419535"/>
                    <a:pt x="446403" y="419535"/>
                  </a:cubicBezTo>
                  <a:lnTo>
                    <a:pt x="179947" y="419535"/>
                  </a:lnTo>
                  <a:cubicBezTo>
                    <a:pt x="80565" y="419535"/>
                    <a:pt x="0" y="338970"/>
                    <a:pt x="0" y="239588"/>
                  </a:cubicBezTo>
                  <a:lnTo>
                    <a:pt x="0" y="179947"/>
                  </a:lnTo>
                  <a:cubicBezTo>
                    <a:pt x="0" y="80565"/>
                    <a:pt x="80565" y="0"/>
                    <a:pt x="179947" y="0"/>
                  </a:cubicBezTo>
                  <a:close/>
                </a:path>
              </a:pathLst>
            </a:custGeom>
            <a:solidFill>
              <a:srgbClr val="545454"/>
            </a:solidFill>
          </p:spPr>
        </p:sp>
        <p:sp>
          <p:nvSpPr>
            <p:cNvPr name="TextBox 29" id="29"/>
            <p:cNvSpPr txBox="true"/>
            <p:nvPr/>
          </p:nvSpPr>
          <p:spPr>
            <a:xfrm>
              <a:off x="0" y="-38100"/>
              <a:ext cx="626351" cy="457635"/>
            </a:xfrm>
            <a:prstGeom prst="rect">
              <a:avLst/>
            </a:prstGeom>
          </p:spPr>
          <p:txBody>
            <a:bodyPr anchor="ctr" rtlCol="false" tIns="50800" lIns="50800" bIns="50800" rIns="50800"/>
            <a:lstStyle/>
            <a:p>
              <a:pPr algn="ctr">
                <a:lnSpc>
                  <a:spcPts val="2659"/>
                </a:lnSpc>
              </a:pPr>
              <a:r>
                <a:rPr lang="en-US" sz="1899">
                  <a:solidFill>
                    <a:srgbClr val="FFFFFF"/>
                  </a:solidFill>
                  <a:latin typeface="Open Sans Light"/>
                  <a:ea typeface="Open Sans Light"/>
                  <a:cs typeface="Open Sans Light"/>
                  <a:sym typeface="Open Sans Light"/>
                </a:rPr>
                <a:t>outputs of Temporal and Spatial Block </a:t>
              </a:r>
            </a:p>
          </p:txBody>
        </p:sp>
      </p:grpSp>
      <p:grpSp>
        <p:nvGrpSpPr>
          <p:cNvPr name="Group 30" id="30"/>
          <p:cNvGrpSpPr/>
          <p:nvPr/>
        </p:nvGrpSpPr>
        <p:grpSpPr>
          <a:xfrm rot="4282932">
            <a:off x="6722521" y="3942557"/>
            <a:ext cx="1044900" cy="505342"/>
            <a:chOff x="0" y="0"/>
            <a:chExt cx="1013737" cy="490271"/>
          </a:xfrm>
        </p:grpSpPr>
        <p:sp>
          <p:nvSpPr>
            <p:cNvPr name="Freeform 31" id="31"/>
            <p:cNvSpPr/>
            <p:nvPr/>
          </p:nvSpPr>
          <p:spPr>
            <a:xfrm flipH="false" flipV="false" rot="0">
              <a:off x="0" y="0"/>
              <a:ext cx="1013737" cy="490271"/>
            </a:xfrm>
            <a:custGeom>
              <a:avLst/>
              <a:gdLst/>
              <a:ahLst/>
              <a:cxnLst/>
              <a:rect r="r" b="b" t="t" l="l"/>
              <a:pathLst>
                <a:path h="490271" w="1013737">
                  <a:moveTo>
                    <a:pt x="1013737" y="245135"/>
                  </a:moveTo>
                  <a:lnTo>
                    <a:pt x="607337" y="0"/>
                  </a:lnTo>
                  <a:lnTo>
                    <a:pt x="607337" y="203200"/>
                  </a:lnTo>
                  <a:lnTo>
                    <a:pt x="0" y="203200"/>
                  </a:lnTo>
                  <a:lnTo>
                    <a:pt x="0" y="287071"/>
                  </a:lnTo>
                  <a:lnTo>
                    <a:pt x="607337" y="287071"/>
                  </a:lnTo>
                  <a:lnTo>
                    <a:pt x="607337" y="490271"/>
                  </a:lnTo>
                  <a:lnTo>
                    <a:pt x="1013737" y="245135"/>
                  </a:lnTo>
                  <a:close/>
                </a:path>
              </a:pathLst>
            </a:custGeom>
            <a:solidFill>
              <a:srgbClr val="545454"/>
            </a:solidFill>
          </p:spPr>
        </p:sp>
        <p:sp>
          <p:nvSpPr>
            <p:cNvPr name="TextBox 32" id="32"/>
            <p:cNvSpPr txBox="true"/>
            <p:nvPr/>
          </p:nvSpPr>
          <p:spPr>
            <a:xfrm>
              <a:off x="0" y="165100"/>
              <a:ext cx="912137" cy="121971"/>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394806" y="845467"/>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Methodology</a:t>
            </a:r>
          </a:p>
        </p:txBody>
      </p:sp>
      <p:grpSp>
        <p:nvGrpSpPr>
          <p:cNvPr name="Group 34" id="34"/>
          <p:cNvGrpSpPr/>
          <p:nvPr/>
        </p:nvGrpSpPr>
        <p:grpSpPr>
          <a:xfrm rot="240003">
            <a:off x="6143175" y="5310030"/>
            <a:ext cx="638384" cy="820545"/>
            <a:chOff x="0" y="0"/>
            <a:chExt cx="619345" cy="796074"/>
          </a:xfrm>
        </p:grpSpPr>
        <p:sp>
          <p:nvSpPr>
            <p:cNvPr name="Freeform 35" id="35"/>
            <p:cNvSpPr/>
            <p:nvPr/>
          </p:nvSpPr>
          <p:spPr>
            <a:xfrm flipH="false" flipV="false" rot="0">
              <a:off x="0" y="0"/>
              <a:ext cx="619345" cy="796074"/>
            </a:xfrm>
            <a:custGeom>
              <a:avLst/>
              <a:gdLst/>
              <a:ahLst/>
              <a:cxnLst/>
              <a:rect r="r" b="b" t="t" l="l"/>
              <a:pathLst>
                <a:path h="796074" w="619345">
                  <a:moveTo>
                    <a:pt x="619345" y="398037"/>
                  </a:moveTo>
                  <a:lnTo>
                    <a:pt x="212945" y="0"/>
                  </a:lnTo>
                  <a:lnTo>
                    <a:pt x="212945" y="203200"/>
                  </a:lnTo>
                  <a:lnTo>
                    <a:pt x="0" y="203200"/>
                  </a:lnTo>
                  <a:lnTo>
                    <a:pt x="0" y="592874"/>
                  </a:lnTo>
                  <a:lnTo>
                    <a:pt x="212945" y="592874"/>
                  </a:lnTo>
                  <a:lnTo>
                    <a:pt x="212945" y="796074"/>
                  </a:lnTo>
                  <a:lnTo>
                    <a:pt x="619345" y="398037"/>
                  </a:lnTo>
                  <a:close/>
                </a:path>
              </a:pathLst>
            </a:custGeom>
            <a:solidFill>
              <a:srgbClr val="545454"/>
            </a:solidFill>
          </p:spPr>
        </p:sp>
        <p:sp>
          <p:nvSpPr>
            <p:cNvPr name="TextBox 36" id="36"/>
            <p:cNvSpPr txBox="true"/>
            <p:nvPr/>
          </p:nvSpPr>
          <p:spPr>
            <a:xfrm>
              <a:off x="0" y="165100"/>
              <a:ext cx="517745" cy="427774"/>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3083931" y="2374573"/>
            <a:ext cx="1375098" cy="1469685"/>
            <a:chOff x="0" y="0"/>
            <a:chExt cx="392534" cy="419535"/>
          </a:xfrm>
        </p:grpSpPr>
        <p:sp>
          <p:nvSpPr>
            <p:cNvPr name="Freeform 38" id="38"/>
            <p:cNvSpPr/>
            <p:nvPr/>
          </p:nvSpPr>
          <p:spPr>
            <a:xfrm flipH="false" flipV="false" rot="0">
              <a:off x="0" y="0"/>
              <a:ext cx="392534" cy="419535"/>
            </a:xfrm>
            <a:custGeom>
              <a:avLst/>
              <a:gdLst/>
              <a:ahLst/>
              <a:cxnLst/>
              <a:rect r="r" b="b" t="t" l="l"/>
              <a:pathLst>
                <a:path h="419535" w="392534">
                  <a:moveTo>
                    <a:pt x="196267" y="0"/>
                  </a:moveTo>
                  <a:lnTo>
                    <a:pt x="196267" y="0"/>
                  </a:lnTo>
                  <a:cubicBezTo>
                    <a:pt x="304662" y="0"/>
                    <a:pt x="392534" y="87872"/>
                    <a:pt x="392534" y="196267"/>
                  </a:cubicBezTo>
                  <a:lnTo>
                    <a:pt x="392534" y="223268"/>
                  </a:lnTo>
                  <a:cubicBezTo>
                    <a:pt x="392534" y="331663"/>
                    <a:pt x="304662" y="419535"/>
                    <a:pt x="196267" y="419535"/>
                  </a:cubicBezTo>
                  <a:lnTo>
                    <a:pt x="196267" y="419535"/>
                  </a:lnTo>
                  <a:cubicBezTo>
                    <a:pt x="87872" y="419535"/>
                    <a:pt x="0" y="331663"/>
                    <a:pt x="0" y="223268"/>
                  </a:cubicBezTo>
                  <a:lnTo>
                    <a:pt x="0" y="196267"/>
                  </a:lnTo>
                  <a:cubicBezTo>
                    <a:pt x="0" y="87872"/>
                    <a:pt x="87872" y="0"/>
                    <a:pt x="196267" y="0"/>
                  </a:cubicBezTo>
                  <a:close/>
                </a:path>
              </a:pathLst>
            </a:custGeom>
            <a:solidFill>
              <a:srgbClr val="545454"/>
            </a:solidFill>
          </p:spPr>
        </p:sp>
        <p:sp>
          <p:nvSpPr>
            <p:cNvPr name="TextBox 39" id="39"/>
            <p:cNvSpPr txBox="true"/>
            <p:nvPr/>
          </p:nvSpPr>
          <p:spPr>
            <a:xfrm>
              <a:off x="0" y="-38100"/>
              <a:ext cx="392534" cy="457635"/>
            </a:xfrm>
            <a:prstGeom prst="rect">
              <a:avLst/>
            </a:prstGeom>
          </p:spPr>
          <p:txBody>
            <a:bodyPr anchor="ctr" rtlCol="false" tIns="50800" lIns="50800" bIns="50800" rIns="50800"/>
            <a:lstStyle/>
            <a:p>
              <a:pPr algn="ctr">
                <a:lnSpc>
                  <a:spcPts val="2659"/>
                </a:lnSpc>
              </a:pPr>
              <a:r>
                <a:rPr lang="en-US" sz="1899">
                  <a:solidFill>
                    <a:srgbClr val="FFFFFF"/>
                  </a:solidFill>
                  <a:latin typeface="Open Sans Light"/>
                  <a:ea typeface="Open Sans Light"/>
                  <a:cs typeface="Open Sans Light"/>
                  <a:sym typeface="Open Sans Light"/>
                </a:rPr>
                <a:t>EEG  Data </a:t>
              </a:r>
            </a:p>
          </p:txBody>
        </p:sp>
      </p:grpSp>
      <p:grpSp>
        <p:nvGrpSpPr>
          <p:cNvPr name="Group 40" id="40"/>
          <p:cNvGrpSpPr/>
          <p:nvPr/>
        </p:nvGrpSpPr>
        <p:grpSpPr>
          <a:xfrm rot="3547475">
            <a:off x="1097464" y="4370649"/>
            <a:ext cx="960190" cy="419797"/>
            <a:chOff x="0" y="0"/>
            <a:chExt cx="1072975" cy="469107"/>
          </a:xfrm>
        </p:grpSpPr>
        <p:sp>
          <p:nvSpPr>
            <p:cNvPr name="Freeform 41" id="41"/>
            <p:cNvSpPr/>
            <p:nvPr/>
          </p:nvSpPr>
          <p:spPr>
            <a:xfrm flipH="false" flipV="false" rot="0">
              <a:off x="0" y="0"/>
              <a:ext cx="1072975" cy="469107"/>
            </a:xfrm>
            <a:custGeom>
              <a:avLst/>
              <a:gdLst/>
              <a:ahLst/>
              <a:cxnLst/>
              <a:rect r="r" b="b" t="t" l="l"/>
              <a:pathLst>
                <a:path h="469107" w="1072975">
                  <a:moveTo>
                    <a:pt x="1072975" y="234553"/>
                  </a:moveTo>
                  <a:lnTo>
                    <a:pt x="666575" y="0"/>
                  </a:lnTo>
                  <a:lnTo>
                    <a:pt x="666575" y="203200"/>
                  </a:lnTo>
                  <a:lnTo>
                    <a:pt x="0" y="203200"/>
                  </a:lnTo>
                  <a:lnTo>
                    <a:pt x="0" y="265907"/>
                  </a:lnTo>
                  <a:lnTo>
                    <a:pt x="666575" y="265907"/>
                  </a:lnTo>
                  <a:lnTo>
                    <a:pt x="666575" y="469107"/>
                  </a:lnTo>
                  <a:lnTo>
                    <a:pt x="1072975" y="234553"/>
                  </a:lnTo>
                  <a:close/>
                </a:path>
              </a:pathLst>
            </a:custGeom>
            <a:solidFill>
              <a:srgbClr val="545454"/>
            </a:solidFill>
          </p:spPr>
        </p:sp>
        <p:sp>
          <p:nvSpPr>
            <p:cNvPr name="TextBox 42" id="42"/>
            <p:cNvSpPr txBox="true"/>
            <p:nvPr/>
          </p:nvSpPr>
          <p:spPr>
            <a:xfrm>
              <a:off x="0" y="165100"/>
              <a:ext cx="971375" cy="100807"/>
            </a:xfrm>
            <a:prstGeom prst="rect">
              <a:avLst/>
            </a:prstGeom>
          </p:spPr>
          <p:txBody>
            <a:bodyPr anchor="ctr" rtlCol="false" tIns="50800" lIns="50800" bIns="50800" rIns="50800"/>
            <a:lstStyle/>
            <a:p>
              <a:pPr algn="ctr">
                <a:lnSpc>
                  <a:spcPts val="2659"/>
                </a:lnSpc>
              </a:pPr>
            </a:p>
          </p:txBody>
        </p:sp>
      </p:grpSp>
      <p:sp>
        <p:nvSpPr>
          <p:cNvPr name="Freeform 43" id="43"/>
          <p:cNvSpPr/>
          <p:nvPr/>
        </p:nvSpPr>
        <p:spPr>
          <a:xfrm flipH="false" flipV="false" rot="0">
            <a:off x="9572625" y="3506617"/>
            <a:ext cx="8610600" cy="5511695"/>
          </a:xfrm>
          <a:custGeom>
            <a:avLst/>
            <a:gdLst/>
            <a:ahLst/>
            <a:cxnLst/>
            <a:rect r="r" b="b" t="t" l="l"/>
            <a:pathLst>
              <a:path h="5511695" w="8610600">
                <a:moveTo>
                  <a:pt x="0" y="0"/>
                </a:moveTo>
                <a:lnTo>
                  <a:pt x="8610600" y="0"/>
                </a:lnTo>
                <a:lnTo>
                  <a:pt x="8610600" y="5511695"/>
                </a:lnTo>
                <a:lnTo>
                  <a:pt x="0" y="5511695"/>
                </a:lnTo>
                <a:lnTo>
                  <a:pt x="0" y="0"/>
                </a:lnTo>
                <a:close/>
              </a:path>
            </a:pathLst>
          </a:custGeom>
          <a:blipFill>
            <a:blip r:embed="rId3"/>
            <a:stretch>
              <a:fillRect l="-1510" t="-3319" r="-4619" b="-3829"/>
            </a:stretch>
          </a:blipFill>
        </p:spPr>
      </p:sp>
      <p:grpSp>
        <p:nvGrpSpPr>
          <p:cNvPr name="Group 44" id="44"/>
          <p:cNvGrpSpPr/>
          <p:nvPr/>
        </p:nvGrpSpPr>
        <p:grpSpPr>
          <a:xfrm rot="0">
            <a:off x="6359" y="2284517"/>
            <a:ext cx="9264593" cy="7734648"/>
            <a:chOff x="0" y="0"/>
            <a:chExt cx="2644662" cy="2207926"/>
          </a:xfrm>
        </p:grpSpPr>
        <p:sp>
          <p:nvSpPr>
            <p:cNvPr name="Freeform 45" id="45"/>
            <p:cNvSpPr/>
            <p:nvPr/>
          </p:nvSpPr>
          <p:spPr>
            <a:xfrm flipH="false" flipV="false" rot="0">
              <a:off x="0" y="0"/>
              <a:ext cx="2644662" cy="2207926"/>
            </a:xfrm>
            <a:custGeom>
              <a:avLst/>
              <a:gdLst/>
              <a:ahLst/>
              <a:cxnLst/>
              <a:rect r="r" b="b" t="t" l="l"/>
              <a:pathLst>
                <a:path h="2207926" w="2644662">
                  <a:moveTo>
                    <a:pt x="42618" y="0"/>
                  </a:moveTo>
                  <a:lnTo>
                    <a:pt x="2602044" y="0"/>
                  </a:lnTo>
                  <a:cubicBezTo>
                    <a:pt x="2613347" y="0"/>
                    <a:pt x="2624187" y="4490"/>
                    <a:pt x="2632179" y="12483"/>
                  </a:cubicBezTo>
                  <a:cubicBezTo>
                    <a:pt x="2640172" y="20475"/>
                    <a:pt x="2644662" y="31315"/>
                    <a:pt x="2644662" y="42618"/>
                  </a:cubicBezTo>
                  <a:lnTo>
                    <a:pt x="2644662" y="2165308"/>
                  </a:lnTo>
                  <a:cubicBezTo>
                    <a:pt x="2644662" y="2188845"/>
                    <a:pt x="2625581" y="2207926"/>
                    <a:pt x="2602044" y="2207926"/>
                  </a:cubicBezTo>
                  <a:lnTo>
                    <a:pt x="42618" y="2207926"/>
                  </a:lnTo>
                  <a:cubicBezTo>
                    <a:pt x="31315" y="2207926"/>
                    <a:pt x="20475" y="2203435"/>
                    <a:pt x="12483" y="2195443"/>
                  </a:cubicBezTo>
                  <a:cubicBezTo>
                    <a:pt x="4490" y="2187451"/>
                    <a:pt x="0" y="2176611"/>
                    <a:pt x="0" y="2165308"/>
                  </a:cubicBezTo>
                  <a:lnTo>
                    <a:pt x="0" y="42618"/>
                  </a:lnTo>
                  <a:cubicBezTo>
                    <a:pt x="0" y="31315"/>
                    <a:pt x="4490" y="20475"/>
                    <a:pt x="12483" y="12483"/>
                  </a:cubicBezTo>
                  <a:cubicBezTo>
                    <a:pt x="20475" y="4490"/>
                    <a:pt x="31315" y="0"/>
                    <a:pt x="42618" y="0"/>
                  </a:cubicBezTo>
                  <a:close/>
                </a:path>
              </a:pathLst>
            </a:custGeom>
            <a:solidFill>
              <a:srgbClr val="545454">
                <a:alpha val="15686"/>
              </a:srgbClr>
            </a:solidFill>
          </p:spPr>
        </p:sp>
        <p:sp>
          <p:nvSpPr>
            <p:cNvPr name="TextBox 46" id="46"/>
            <p:cNvSpPr txBox="true"/>
            <p:nvPr/>
          </p:nvSpPr>
          <p:spPr>
            <a:xfrm>
              <a:off x="0" y="-38100"/>
              <a:ext cx="2644662" cy="2246026"/>
            </a:xfrm>
            <a:prstGeom prst="rect">
              <a:avLst/>
            </a:prstGeom>
          </p:spPr>
          <p:txBody>
            <a:bodyPr anchor="ctr" rtlCol="false" tIns="50800" lIns="50800" bIns="50800" rIns="50800"/>
            <a:lstStyle/>
            <a:p>
              <a:pPr algn="ctr">
                <a:lnSpc>
                  <a:spcPts val="3079"/>
                </a:lnSpc>
              </a:pPr>
            </a:p>
          </p:txBody>
        </p:sp>
      </p:grpSp>
      <p:grpSp>
        <p:nvGrpSpPr>
          <p:cNvPr name="Group 47" id="47"/>
          <p:cNvGrpSpPr/>
          <p:nvPr/>
        </p:nvGrpSpPr>
        <p:grpSpPr>
          <a:xfrm rot="3547475">
            <a:off x="3732036" y="3929326"/>
            <a:ext cx="960190" cy="419797"/>
            <a:chOff x="0" y="0"/>
            <a:chExt cx="1072975" cy="469107"/>
          </a:xfrm>
        </p:grpSpPr>
        <p:sp>
          <p:nvSpPr>
            <p:cNvPr name="Freeform 48" id="48"/>
            <p:cNvSpPr/>
            <p:nvPr/>
          </p:nvSpPr>
          <p:spPr>
            <a:xfrm flipH="false" flipV="false" rot="0">
              <a:off x="0" y="0"/>
              <a:ext cx="1072975" cy="469107"/>
            </a:xfrm>
            <a:custGeom>
              <a:avLst/>
              <a:gdLst/>
              <a:ahLst/>
              <a:cxnLst/>
              <a:rect r="r" b="b" t="t" l="l"/>
              <a:pathLst>
                <a:path h="469107" w="1072975">
                  <a:moveTo>
                    <a:pt x="1072975" y="234553"/>
                  </a:moveTo>
                  <a:lnTo>
                    <a:pt x="666575" y="0"/>
                  </a:lnTo>
                  <a:lnTo>
                    <a:pt x="666575" y="203200"/>
                  </a:lnTo>
                  <a:lnTo>
                    <a:pt x="0" y="203200"/>
                  </a:lnTo>
                  <a:lnTo>
                    <a:pt x="0" y="265907"/>
                  </a:lnTo>
                  <a:lnTo>
                    <a:pt x="666575" y="265907"/>
                  </a:lnTo>
                  <a:lnTo>
                    <a:pt x="666575" y="469107"/>
                  </a:lnTo>
                  <a:lnTo>
                    <a:pt x="1072975" y="234553"/>
                  </a:lnTo>
                  <a:close/>
                </a:path>
              </a:pathLst>
            </a:custGeom>
            <a:solidFill>
              <a:srgbClr val="545454"/>
            </a:solidFill>
          </p:spPr>
        </p:sp>
        <p:sp>
          <p:nvSpPr>
            <p:cNvPr name="TextBox 49" id="49"/>
            <p:cNvSpPr txBox="true"/>
            <p:nvPr/>
          </p:nvSpPr>
          <p:spPr>
            <a:xfrm>
              <a:off x="0" y="165100"/>
              <a:ext cx="971375" cy="100807"/>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867532"/>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731923"/>
            <a:ext cx="3296956" cy="809253"/>
          </a:xfrm>
          <a:custGeom>
            <a:avLst/>
            <a:gdLst/>
            <a:ahLst/>
            <a:cxnLst/>
            <a:rect r="r" b="b" t="t" l="l"/>
            <a:pathLst>
              <a:path h="809253" w="3296956">
                <a:moveTo>
                  <a:pt x="0" y="0"/>
                </a:moveTo>
                <a:lnTo>
                  <a:pt x="3296956" y="0"/>
                </a:lnTo>
                <a:lnTo>
                  <a:pt x="3296956" y="809253"/>
                </a:lnTo>
                <a:lnTo>
                  <a:pt x="0" y="8092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8867532"/>
            <a:ext cx="4427843" cy="3481392"/>
          </a:xfrm>
          <a:custGeom>
            <a:avLst/>
            <a:gdLst/>
            <a:ahLst/>
            <a:cxnLst/>
            <a:rect r="r" b="b" t="t" l="l"/>
            <a:pathLst>
              <a:path h="3481392" w="4427843">
                <a:moveTo>
                  <a:pt x="0" y="0"/>
                </a:moveTo>
                <a:lnTo>
                  <a:pt x="4427843" y="0"/>
                </a:lnTo>
                <a:lnTo>
                  <a:pt x="4427843" y="3481392"/>
                </a:lnTo>
                <a:lnTo>
                  <a:pt x="0" y="34813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684747"/>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204431"/>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107849"/>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448245"/>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514866"/>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252745"/>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220579"/>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346376"/>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820419"/>
            <a:ext cx="3382987" cy="1154444"/>
          </a:xfrm>
          <a:custGeom>
            <a:avLst/>
            <a:gdLst/>
            <a:ahLst/>
            <a:cxnLst/>
            <a:rect r="r" b="b" t="t" l="l"/>
            <a:pathLst>
              <a:path h="1154444" w="3382987">
                <a:moveTo>
                  <a:pt x="0" y="0"/>
                </a:moveTo>
                <a:lnTo>
                  <a:pt x="3382988" y="0"/>
                </a:lnTo>
                <a:lnTo>
                  <a:pt x="3382988" y="1154444"/>
                </a:lnTo>
                <a:lnTo>
                  <a:pt x="0" y="1154444"/>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1122110"/>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3625215" y="2018665"/>
            <a:ext cx="10869557" cy="7742456"/>
          </a:xfrm>
          <a:custGeom>
            <a:avLst/>
            <a:gdLst/>
            <a:ahLst/>
            <a:cxnLst/>
            <a:rect r="r" b="b" t="t" l="l"/>
            <a:pathLst>
              <a:path h="7742456" w="10869557">
                <a:moveTo>
                  <a:pt x="0" y="0"/>
                </a:moveTo>
                <a:lnTo>
                  <a:pt x="10869557" y="0"/>
                </a:lnTo>
                <a:lnTo>
                  <a:pt x="10869557" y="7742456"/>
                </a:lnTo>
                <a:lnTo>
                  <a:pt x="0" y="7742456"/>
                </a:lnTo>
                <a:lnTo>
                  <a:pt x="0" y="0"/>
                </a:lnTo>
                <a:close/>
              </a:path>
            </a:pathLst>
          </a:custGeom>
          <a:blipFill>
            <a:blip r:embed="rId29"/>
            <a:stretch>
              <a:fillRect l="-6066" t="-7032" r="-6672" b="0"/>
            </a:stretch>
          </a:blipFill>
        </p:spPr>
      </p:sp>
      <p:sp>
        <p:nvSpPr>
          <p:cNvPr name="TextBox 17" id="17"/>
          <p:cNvSpPr txBox="true"/>
          <p:nvPr/>
        </p:nvSpPr>
        <p:spPr>
          <a:xfrm rot="0">
            <a:off x="1498512" y="1171575"/>
            <a:ext cx="13738527" cy="847090"/>
          </a:xfrm>
          <a:prstGeom prst="rect">
            <a:avLst/>
          </a:prstGeom>
        </p:spPr>
        <p:txBody>
          <a:bodyPr anchor="t" rtlCol="false" tIns="0" lIns="0" bIns="0" rIns="0">
            <a:spAutoFit/>
          </a:bodyPr>
          <a:lstStyle/>
          <a:p>
            <a:pPr algn="l">
              <a:lnSpc>
                <a:spcPts val="6305"/>
              </a:lnSpc>
            </a:pPr>
            <a:r>
              <a:rPr lang="en-US" sz="6500" b="true">
                <a:solidFill>
                  <a:srgbClr val="000000"/>
                </a:solidFill>
                <a:latin typeface="DM Sans Bold"/>
                <a:ea typeface="DM Sans Bold"/>
                <a:cs typeface="DM Sans Bold"/>
                <a:sym typeface="DM Sans Bold"/>
              </a:rPr>
              <a:t>EEG Encoder Classification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835908" y="1855829"/>
            <a:ext cx="8912502" cy="8411174"/>
          </a:xfrm>
          <a:custGeom>
            <a:avLst/>
            <a:gdLst/>
            <a:ahLst/>
            <a:cxnLst/>
            <a:rect r="r" b="b" t="t" l="l"/>
            <a:pathLst>
              <a:path h="8411174" w="8912502">
                <a:moveTo>
                  <a:pt x="0" y="0"/>
                </a:moveTo>
                <a:lnTo>
                  <a:pt x="8912502" y="0"/>
                </a:lnTo>
                <a:lnTo>
                  <a:pt x="8912502" y="8411174"/>
                </a:lnTo>
                <a:lnTo>
                  <a:pt x="0" y="8411174"/>
                </a:lnTo>
                <a:lnTo>
                  <a:pt x="0" y="0"/>
                </a:lnTo>
                <a:close/>
              </a:path>
            </a:pathLst>
          </a:custGeom>
          <a:blipFill>
            <a:blip r:embed="rId29"/>
            <a:stretch>
              <a:fillRect l="0" t="0" r="0" b="0"/>
            </a:stretch>
          </a:blipFill>
        </p:spPr>
      </p:sp>
      <p:sp>
        <p:nvSpPr>
          <p:cNvPr name="Freeform 17" id="17"/>
          <p:cNvSpPr/>
          <p:nvPr/>
        </p:nvSpPr>
        <p:spPr>
          <a:xfrm flipH="false" flipV="false" rot="0">
            <a:off x="9956550" y="0"/>
            <a:ext cx="7877635" cy="10267003"/>
          </a:xfrm>
          <a:custGeom>
            <a:avLst/>
            <a:gdLst/>
            <a:ahLst/>
            <a:cxnLst/>
            <a:rect r="r" b="b" t="t" l="l"/>
            <a:pathLst>
              <a:path h="10267003" w="7877635">
                <a:moveTo>
                  <a:pt x="0" y="0"/>
                </a:moveTo>
                <a:lnTo>
                  <a:pt x="7877635" y="0"/>
                </a:lnTo>
                <a:lnTo>
                  <a:pt x="7877635" y="10267003"/>
                </a:lnTo>
                <a:lnTo>
                  <a:pt x="0" y="10267003"/>
                </a:lnTo>
                <a:lnTo>
                  <a:pt x="0" y="0"/>
                </a:lnTo>
                <a:close/>
              </a:path>
            </a:pathLst>
          </a:custGeom>
          <a:blipFill>
            <a:blip r:embed="rId30"/>
            <a:stretch>
              <a:fillRect l="0" t="-2408" r="0" b="-237"/>
            </a:stretch>
          </a:blipFill>
        </p:spPr>
      </p:sp>
      <p:sp>
        <p:nvSpPr>
          <p:cNvPr name="TextBox 18" id="18"/>
          <p:cNvSpPr txBox="true"/>
          <p:nvPr/>
        </p:nvSpPr>
        <p:spPr>
          <a:xfrm rot="0">
            <a:off x="1987477" y="842560"/>
            <a:ext cx="13738527" cy="847090"/>
          </a:xfrm>
          <a:prstGeom prst="rect">
            <a:avLst/>
          </a:prstGeom>
        </p:spPr>
        <p:txBody>
          <a:bodyPr anchor="t" rtlCol="false" tIns="0" lIns="0" bIns="0" rIns="0">
            <a:spAutoFit/>
          </a:bodyPr>
          <a:lstStyle/>
          <a:p>
            <a:pPr algn="l">
              <a:lnSpc>
                <a:spcPts val="6305"/>
              </a:lnSpc>
            </a:pPr>
            <a:r>
              <a:rPr lang="en-US" sz="6500" b="true">
                <a:solidFill>
                  <a:srgbClr val="000000"/>
                </a:solidFill>
                <a:latin typeface="DM Sans Bold"/>
                <a:ea typeface="DM Sans Bold"/>
                <a:cs typeface="DM Sans Bold"/>
                <a:sym typeface="DM Sans Bold"/>
              </a:rPr>
              <a:t>SNGAN Model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2086138" y="1802653"/>
            <a:ext cx="4093730" cy="573441"/>
          </a:xfrm>
          <a:custGeom>
            <a:avLst/>
            <a:gdLst/>
            <a:ahLst/>
            <a:cxnLst/>
            <a:rect r="r" b="b" t="t" l="l"/>
            <a:pathLst>
              <a:path h="573441" w="4093730">
                <a:moveTo>
                  <a:pt x="0" y="0"/>
                </a:moveTo>
                <a:lnTo>
                  <a:pt x="4093730" y="0"/>
                </a:lnTo>
                <a:lnTo>
                  <a:pt x="4093730" y="573441"/>
                </a:lnTo>
                <a:lnTo>
                  <a:pt x="0" y="573441"/>
                </a:lnTo>
                <a:lnTo>
                  <a:pt x="0" y="0"/>
                </a:lnTo>
                <a:close/>
              </a:path>
            </a:pathLst>
          </a:custGeom>
          <a:blipFill>
            <a:blip r:embed="rId29"/>
            <a:stretch>
              <a:fillRect l="0" t="0" r="0" b="0"/>
            </a:stretch>
          </a:blipFill>
        </p:spPr>
      </p:sp>
      <p:sp>
        <p:nvSpPr>
          <p:cNvPr name="Freeform 17" id="17"/>
          <p:cNvSpPr/>
          <p:nvPr/>
        </p:nvSpPr>
        <p:spPr>
          <a:xfrm flipH="false" flipV="false" rot="0">
            <a:off x="2086138" y="2526634"/>
            <a:ext cx="2487751" cy="534192"/>
          </a:xfrm>
          <a:custGeom>
            <a:avLst/>
            <a:gdLst/>
            <a:ahLst/>
            <a:cxnLst/>
            <a:rect r="r" b="b" t="t" l="l"/>
            <a:pathLst>
              <a:path h="534192" w="2487751">
                <a:moveTo>
                  <a:pt x="0" y="0"/>
                </a:moveTo>
                <a:lnTo>
                  <a:pt x="2487751" y="0"/>
                </a:lnTo>
                <a:lnTo>
                  <a:pt x="2487751" y="534192"/>
                </a:lnTo>
                <a:lnTo>
                  <a:pt x="0" y="534192"/>
                </a:lnTo>
                <a:lnTo>
                  <a:pt x="0" y="0"/>
                </a:lnTo>
                <a:close/>
              </a:path>
            </a:pathLst>
          </a:custGeom>
          <a:blipFill>
            <a:blip r:embed="rId30"/>
            <a:stretch>
              <a:fillRect l="0" t="0" r="0" b="-12316"/>
            </a:stretch>
          </a:blipFill>
        </p:spPr>
      </p:sp>
      <p:sp>
        <p:nvSpPr>
          <p:cNvPr name="Freeform 18" id="18"/>
          <p:cNvSpPr/>
          <p:nvPr/>
        </p:nvSpPr>
        <p:spPr>
          <a:xfrm flipH="false" flipV="false" rot="0">
            <a:off x="2086138" y="3213317"/>
            <a:ext cx="3105492" cy="536752"/>
          </a:xfrm>
          <a:custGeom>
            <a:avLst/>
            <a:gdLst/>
            <a:ahLst/>
            <a:cxnLst/>
            <a:rect r="r" b="b" t="t" l="l"/>
            <a:pathLst>
              <a:path h="536752" w="3105492">
                <a:moveTo>
                  <a:pt x="0" y="0"/>
                </a:moveTo>
                <a:lnTo>
                  <a:pt x="3105492" y="0"/>
                </a:lnTo>
                <a:lnTo>
                  <a:pt x="3105492" y="536752"/>
                </a:lnTo>
                <a:lnTo>
                  <a:pt x="0" y="536752"/>
                </a:lnTo>
                <a:lnTo>
                  <a:pt x="0" y="0"/>
                </a:lnTo>
                <a:close/>
              </a:path>
            </a:pathLst>
          </a:custGeom>
          <a:blipFill>
            <a:blip r:embed="rId31"/>
            <a:stretch>
              <a:fillRect l="0" t="0" r="0" b="0"/>
            </a:stretch>
          </a:blipFill>
        </p:spPr>
      </p:sp>
      <p:sp>
        <p:nvSpPr>
          <p:cNvPr name="Freeform 19" id="19"/>
          <p:cNvSpPr/>
          <p:nvPr/>
        </p:nvSpPr>
        <p:spPr>
          <a:xfrm flipH="false" flipV="false" rot="0">
            <a:off x="7658115" y="2056787"/>
            <a:ext cx="8954778" cy="2081956"/>
          </a:xfrm>
          <a:custGeom>
            <a:avLst/>
            <a:gdLst/>
            <a:ahLst/>
            <a:cxnLst/>
            <a:rect r="r" b="b" t="t" l="l"/>
            <a:pathLst>
              <a:path h="2081956" w="8954778">
                <a:moveTo>
                  <a:pt x="0" y="0"/>
                </a:moveTo>
                <a:lnTo>
                  <a:pt x="8954779" y="0"/>
                </a:lnTo>
                <a:lnTo>
                  <a:pt x="8954779" y="2081956"/>
                </a:lnTo>
                <a:lnTo>
                  <a:pt x="0" y="2081956"/>
                </a:lnTo>
                <a:lnTo>
                  <a:pt x="0" y="0"/>
                </a:lnTo>
                <a:close/>
              </a:path>
            </a:pathLst>
          </a:custGeom>
          <a:blipFill>
            <a:blip r:embed="rId32"/>
            <a:stretch>
              <a:fillRect l="0" t="0" r="0" b="0"/>
            </a:stretch>
          </a:blipFill>
        </p:spPr>
      </p:sp>
      <p:sp>
        <p:nvSpPr>
          <p:cNvPr name="Freeform 20" id="20"/>
          <p:cNvSpPr/>
          <p:nvPr/>
        </p:nvSpPr>
        <p:spPr>
          <a:xfrm flipH="false" flipV="false" rot="0">
            <a:off x="2194347" y="7216735"/>
            <a:ext cx="10036958" cy="2178108"/>
          </a:xfrm>
          <a:custGeom>
            <a:avLst/>
            <a:gdLst/>
            <a:ahLst/>
            <a:cxnLst/>
            <a:rect r="r" b="b" t="t" l="l"/>
            <a:pathLst>
              <a:path h="2178108" w="10036958">
                <a:moveTo>
                  <a:pt x="0" y="0"/>
                </a:moveTo>
                <a:lnTo>
                  <a:pt x="10036958" y="0"/>
                </a:lnTo>
                <a:lnTo>
                  <a:pt x="10036958" y="2178108"/>
                </a:lnTo>
                <a:lnTo>
                  <a:pt x="0" y="2178108"/>
                </a:lnTo>
                <a:lnTo>
                  <a:pt x="0" y="0"/>
                </a:lnTo>
                <a:close/>
              </a:path>
            </a:pathLst>
          </a:custGeom>
          <a:blipFill>
            <a:blip r:embed="rId33"/>
            <a:stretch>
              <a:fillRect l="0" t="0" r="0" b="0"/>
            </a:stretch>
          </a:blipFill>
        </p:spPr>
      </p:sp>
      <p:sp>
        <p:nvSpPr>
          <p:cNvPr name="Freeform 21" id="21"/>
          <p:cNvSpPr/>
          <p:nvPr/>
        </p:nvSpPr>
        <p:spPr>
          <a:xfrm flipH="false" flipV="false" rot="0">
            <a:off x="2083587" y="3894745"/>
            <a:ext cx="4928122" cy="1248755"/>
          </a:xfrm>
          <a:custGeom>
            <a:avLst/>
            <a:gdLst/>
            <a:ahLst/>
            <a:cxnLst/>
            <a:rect r="r" b="b" t="t" l="l"/>
            <a:pathLst>
              <a:path h="1248755" w="4928122">
                <a:moveTo>
                  <a:pt x="0" y="0"/>
                </a:moveTo>
                <a:lnTo>
                  <a:pt x="4928122" y="0"/>
                </a:lnTo>
                <a:lnTo>
                  <a:pt x="4928122" y="1248755"/>
                </a:lnTo>
                <a:lnTo>
                  <a:pt x="0" y="1248755"/>
                </a:lnTo>
                <a:lnTo>
                  <a:pt x="0" y="0"/>
                </a:lnTo>
                <a:close/>
              </a:path>
            </a:pathLst>
          </a:custGeom>
          <a:blipFill>
            <a:blip r:embed="rId34"/>
            <a:stretch>
              <a:fillRect l="0" t="0" r="0" b="0"/>
            </a:stretch>
          </a:blipFill>
        </p:spPr>
      </p:sp>
      <p:sp>
        <p:nvSpPr>
          <p:cNvPr name="Freeform 22" id="22"/>
          <p:cNvSpPr/>
          <p:nvPr/>
        </p:nvSpPr>
        <p:spPr>
          <a:xfrm flipH="false" flipV="false" rot="0">
            <a:off x="2194347" y="5208105"/>
            <a:ext cx="4003035" cy="1377810"/>
          </a:xfrm>
          <a:custGeom>
            <a:avLst/>
            <a:gdLst/>
            <a:ahLst/>
            <a:cxnLst/>
            <a:rect r="r" b="b" t="t" l="l"/>
            <a:pathLst>
              <a:path h="1377810" w="4003035">
                <a:moveTo>
                  <a:pt x="0" y="0"/>
                </a:moveTo>
                <a:lnTo>
                  <a:pt x="4003035" y="0"/>
                </a:lnTo>
                <a:lnTo>
                  <a:pt x="4003035" y="1377810"/>
                </a:lnTo>
                <a:lnTo>
                  <a:pt x="0" y="1377810"/>
                </a:lnTo>
                <a:lnTo>
                  <a:pt x="0" y="0"/>
                </a:lnTo>
                <a:close/>
              </a:path>
            </a:pathLst>
          </a:custGeom>
          <a:blipFill>
            <a:blip r:embed="rId35"/>
            <a:stretch>
              <a:fillRect l="0" t="-10076" r="0" b="-10076"/>
            </a:stretch>
          </a:blipFill>
        </p:spPr>
      </p:sp>
      <p:sp>
        <p:nvSpPr>
          <p:cNvPr name="Freeform 23" id="23"/>
          <p:cNvSpPr/>
          <p:nvPr/>
        </p:nvSpPr>
        <p:spPr>
          <a:xfrm flipH="false" flipV="false" rot="0">
            <a:off x="7753915" y="4624518"/>
            <a:ext cx="7856777" cy="1612828"/>
          </a:xfrm>
          <a:custGeom>
            <a:avLst/>
            <a:gdLst/>
            <a:ahLst/>
            <a:cxnLst/>
            <a:rect r="r" b="b" t="t" l="l"/>
            <a:pathLst>
              <a:path h="1612828" w="7856777">
                <a:moveTo>
                  <a:pt x="0" y="0"/>
                </a:moveTo>
                <a:lnTo>
                  <a:pt x="7856777" y="0"/>
                </a:lnTo>
                <a:lnTo>
                  <a:pt x="7856777" y="1612828"/>
                </a:lnTo>
                <a:lnTo>
                  <a:pt x="0" y="1612828"/>
                </a:lnTo>
                <a:lnTo>
                  <a:pt x="0" y="0"/>
                </a:lnTo>
                <a:close/>
              </a:path>
            </a:pathLst>
          </a:custGeom>
          <a:blipFill>
            <a:blip r:embed="rId36"/>
            <a:stretch>
              <a:fillRect l="0" t="0" r="0" b="0"/>
            </a:stretch>
          </a:blipFill>
        </p:spPr>
      </p:sp>
      <p:sp>
        <p:nvSpPr>
          <p:cNvPr name="TextBox 24" id="24"/>
          <p:cNvSpPr txBox="true"/>
          <p:nvPr/>
        </p:nvSpPr>
        <p:spPr>
          <a:xfrm rot="0">
            <a:off x="1686576" y="842560"/>
            <a:ext cx="13738527" cy="847090"/>
          </a:xfrm>
          <a:prstGeom prst="rect">
            <a:avLst/>
          </a:prstGeom>
        </p:spPr>
        <p:txBody>
          <a:bodyPr anchor="t" rtlCol="false" tIns="0" lIns="0" bIns="0" rIns="0">
            <a:spAutoFit/>
          </a:bodyPr>
          <a:lstStyle/>
          <a:p>
            <a:pPr algn="l">
              <a:lnSpc>
                <a:spcPts val="6305"/>
              </a:lnSpc>
            </a:pPr>
            <a:r>
              <a:rPr lang="en-US" sz="6500" b="true">
                <a:solidFill>
                  <a:srgbClr val="000000"/>
                </a:solidFill>
                <a:latin typeface="DM Sans Bold"/>
                <a:ea typeface="DM Sans Bold"/>
                <a:cs typeface="DM Sans Bold"/>
                <a:sym typeface="DM Sans Bold"/>
              </a:rPr>
              <a:t>Mathematical Formulations</a:t>
            </a:r>
          </a:p>
        </p:txBody>
      </p:sp>
      <p:sp>
        <p:nvSpPr>
          <p:cNvPr name="TextBox 25" id="25"/>
          <p:cNvSpPr txBox="true"/>
          <p:nvPr/>
        </p:nvSpPr>
        <p:spPr>
          <a:xfrm rot="0">
            <a:off x="2194347" y="6593371"/>
            <a:ext cx="2858952" cy="518589"/>
          </a:xfrm>
          <a:prstGeom prst="rect">
            <a:avLst/>
          </a:prstGeom>
        </p:spPr>
        <p:txBody>
          <a:bodyPr anchor="t" rtlCol="false" tIns="0" lIns="0" bIns="0" rIns="0">
            <a:spAutoFit/>
          </a:bodyPr>
          <a:lstStyle/>
          <a:p>
            <a:pPr algn="ctr">
              <a:lnSpc>
                <a:spcPts val="4329"/>
              </a:lnSpc>
              <a:spcBef>
                <a:spcPct val="0"/>
              </a:spcBef>
            </a:pPr>
            <a:r>
              <a:rPr lang="en-US" b="true" sz="3092">
                <a:solidFill>
                  <a:srgbClr val="000000"/>
                </a:solidFill>
                <a:latin typeface="Canva Sans Bold"/>
                <a:ea typeface="Canva Sans Bold"/>
                <a:cs typeface="Canva Sans Bold"/>
                <a:sym typeface="Canva Sans Bold"/>
              </a:rPr>
              <a:t>Loss Functions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837728" y="969406"/>
            <a:ext cx="3319841" cy="909320"/>
          </a:xfrm>
          <a:prstGeom prst="rect">
            <a:avLst/>
          </a:prstGeom>
        </p:spPr>
        <p:txBody>
          <a:bodyPr anchor="t" rtlCol="false" tIns="0" lIns="0" bIns="0" rIns="0">
            <a:spAutoFit/>
          </a:bodyPr>
          <a:lstStyle/>
          <a:p>
            <a:pPr algn="l">
              <a:lnSpc>
                <a:spcPts val="6789"/>
              </a:lnSpc>
            </a:pPr>
            <a:r>
              <a:rPr lang="en-US" sz="6999" b="true">
                <a:solidFill>
                  <a:srgbClr val="000000"/>
                </a:solidFill>
                <a:latin typeface="DM Sans Bold"/>
                <a:ea typeface="DM Sans Bold"/>
                <a:cs typeface="DM Sans Bold"/>
                <a:sym typeface="DM Sans Bold"/>
              </a:rPr>
              <a:t>Results</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9896432" y="9326889"/>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7" id="17"/>
          <p:cNvSpPr txBox="true"/>
          <p:nvPr/>
        </p:nvSpPr>
        <p:spPr>
          <a:xfrm rot="0">
            <a:off x="1828489" y="1831101"/>
            <a:ext cx="11850852" cy="3809364"/>
          </a:xfrm>
          <a:prstGeom prst="rect">
            <a:avLst/>
          </a:prstGeom>
        </p:spPr>
        <p:txBody>
          <a:bodyPr anchor="t" rtlCol="false" tIns="0" lIns="0" bIns="0" rIns="0">
            <a:spAutoFit/>
          </a:bodyPr>
          <a:lstStyle/>
          <a:p>
            <a:pPr algn="just">
              <a:lnSpc>
                <a:spcPts val="2800"/>
              </a:lnSpc>
            </a:pPr>
            <a:r>
              <a:rPr lang="en-US" sz="2000" b="true">
                <a:solidFill>
                  <a:srgbClr val="000000"/>
                </a:solidFill>
                <a:latin typeface="Canva Sans Bold"/>
                <a:ea typeface="Canva Sans Bold"/>
                <a:cs typeface="Canva Sans Bold"/>
                <a:sym typeface="Canva Sans Bold"/>
              </a:rPr>
              <a:t>Feature Extraction and Classificaion: </a:t>
            </a:r>
          </a:p>
          <a:p>
            <a:pPr algn="just">
              <a:lnSpc>
                <a:spcPts val="2520"/>
              </a:lnSpc>
            </a:pPr>
            <a:r>
              <a:rPr lang="en-US" sz="1800">
                <a:solidFill>
                  <a:srgbClr val="000000"/>
                </a:solidFill>
                <a:latin typeface="Canva Sans"/>
                <a:ea typeface="Canva Sans"/>
                <a:cs typeface="Canva Sans"/>
                <a:sym typeface="Canva Sans"/>
              </a:rPr>
              <a:t>Achieved an accuracy of up to 93% after feature extraction and classification improvements, which is at par with the current State of the Art  Models. (Achieved in only 60 epochs whereas the models in the research paper took around 200 epochs)</a:t>
            </a:r>
          </a:p>
          <a:p>
            <a:pPr algn="just">
              <a:lnSpc>
                <a:spcPts val="2520"/>
              </a:lnSpc>
            </a:pPr>
          </a:p>
          <a:p>
            <a:pPr algn="just">
              <a:lnSpc>
                <a:spcPts val="2520"/>
              </a:lnSpc>
            </a:pPr>
            <a:r>
              <a:rPr lang="en-US" sz="1800" b="true">
                <a:solidFill>
                  <a:srgbClr val="000000"/>
                </a:solidFill>
                <a:latin typeface="Canva Sans Bold"/>
                <a:ea typeface="Canva Sans Bold"/>
                <a:cs typeface="Canva Sans Bold"/>
                <a:sym typeface="Canva Sans Bold"/>
              </a:rPr>
              <a:t>Image Generation:</a:t>
            </a:r>
          </a:p>
          <a:p>
            <a:pPr algn="just">
              <a:lnSpc>
                <a:spcPts val="2520"/>
              </a:lnSpc>
            </a:pPr>
            <a:r>
              <a:rPr lang="en-US" sz="1800">
                <a:solidFill>
                  <a:srgbClr val="000000"/>
                </a:solidFill>
                <a:latin typeface="Canva Sans"/>
                <a:ea typeface="Canva Sans"/>
                <a:cs typeface="Canva Sans"/>
                <a:sym typeface="Canva Sans"/>
              </a:rPr>
              <a:t> Attempted various models for image generation, including:</a:t>
            </a:r>
          </a:p>
          <a:p>
            <a:pPr algn="just" marL="777256" indent="-259085" lvl="2">
              <a:lnSpc>
                <a:spcPts val="2520"/>
              </a:lnSpc>
              <a:buFont typeface="Arial"/>
              <a:buChar char="⚬"/>
            </a:pPr>
            <a:r>
              <a:rPr lang="en-US" sz="1800">
                <a:solidFill>
                  <a:srgbClr val="000000"/>
                </a:solidFill>
                <a:latin typeface="Canva Sans"/>
                <a:ea typeface="Canva Sans"/>
                <a:cs typeface="Canva Sans"/>
                <a:sym typeface="Canva Sans"/>
              </a:rPr>
              <a:t>GANs (Generative Adversarial Networks)</a:t>
            </a:r>
          </a:p>
          <a:p>
            <a:pPr algn="just" marL="777256" indent="-259085" lvl="2">
              <a:lnSpc>
                <a:spcPts val="2520"/>
              </a:lnSpc>
              <a:buFont typeface="Arial"/>
              <a:buChar char="⚬"/>
            </a:pPr>
            <a:r>
              <a:rPr lang="en-US" sz="1800">
                <a:solidFill>
                  <a:srgbClr val="000000"/>
                </a:solidFill>
                <a:latin typeface="Canva Sans"/>
                <a:ea typeface="Canva Sans"/>
                <a:cs typeface="Canva Sans"/>
                <a:sym typeface="Canva Sans"/>
              </a:rPr>
              <a:t>Spectrally Normalized GAN</a:t>
            </a:r>
          </a:p>
          <a:p>
            <a:pPr algn="just" marL="777256" indent="-259085" lvl="2">
              <a:lnSpc>
                <a:spcPts val="2520"/>
              </a:lnSpc>
              <a:buFont typeface="Arial"/>
              <a:buChar char="⚬"/>
            </a:pPr>
            <a:r>
              <a:rPr lang="en-US" sz="1800">
                <a:solidFill>
                  <a:srgbClr val="000000"/>
                </a:solidFill>
                <a:latin typeface="Canva Sans"/>
                <a:ea typeface="Canva Sans"/>
                <a:cs typeface="Canva Sans"/>
                <a:sym typeface="Canva Sans"/>
              </a:rPr>
              <a:t>CGANs (Conditional GANs)</a:t>
            </a:r>
          </a:p>
          <a:p>
            <a:pPr algn="just" marL="777256" indent="-259085" lvl="2">
              <a:lnSpc>
                <a:spcPts val="2520"/>
              </a:lnSpc>
              <a:buFont typeface="Arial"/>
              <a:buChar char="⚬"/>
            </a:pPr>
            <a:r>
              <a:rPr lang="en-US" sz="1800">
                <a:solidFill>
                  <a:srgbClr val="000000"/>
                </a:solidFill>
                <a:latin typeface="Canva Sans"/>
                <a:ea typeface="Canva Sans"/>
                <a:cs typeface="Canva Sans"/>
                <a:sym typeface="Canva Sans"/>
              </a:rPr>
              <a:t>State</a:t>
            </a:r>
            <a:r>
              <a:rPr lang="en-US" sz="1800">
                <a:solidFill>
                  <a:srgbClr val="000000"/>
                </a:solidFill>
                <a:latin typeface="Canva Sans"/>
                <a:ea typeface="Canva Sans"/>
                <a:cs typeface="Canva Sans"/>
                <a:sym typeface="Canva Sans"/>
              </a:rPr>
              <a:t> Diffusion Models</a:t>
            </a:r>
          </a:p>
          <a:p>
            <a:pPr algn="just">
              <a:lnSpc>
                <a:spcPts val="2520"/>
              </a:lnSpc>
            </a:pPr>
          </a:p>
        </p:txBody>
      </p:sp>
      <p:sp>
        <p:nvSpPr>
          <p:cNvPr name="TextBox 18" id="18"/>
          <p:cNvSpPr txBox="true"/>
          <p:nvPr/>
        </p:nvSpPr>
        <p:spPr>
          <a:xfrm rot="0">
            <a:off x="1686576" y="5577553"/>
            <a:ext cx="9903090" cy="3440430"/>
          </a:xfrm>
          <a:prstGeom prst="rect">
            <a:avLst/>
          </a:prstGeom>
        </p:spPr>
        <p:txBody>
          <a:bodyPr anchor="t" rtlCol="false" tIns="0" lIns="0" bIns="0" rIns="0">
            <a:spAutoFit/>
          </a:bodyPr>
          <a:lstStyle/>
          <a:p>
            <a:pPr algn="just">
              <a:lnSpc>
                <a:spcPts val="2520"/>
              </a:lnSpc>
            </a:pPr>
            <a:r>
              <a:rPr lang="en-US" sz="1800" b="true">
                <a:solidFill>
                  <a:srgbClr val="000000"/>
                </a:solidFill>
                <a:latin typeface="Canva Sans Bold"/>
                <a:ea typeface="Canva Sans Bold"/>
                <a:cs typeface="Canva Sans Bold"/>
                <a:sym typeface="Canva Sans Bold"/>
              </a:rPr>
              <a:t>Challenges Face</a:t>
            </a:r>
            <a:r>
              <a:rPr lang="en-US" b="true" sz="1800">
                <a:solidFill>
                  <a:srgbClr val="000000"/>
                </a:solidFill>
                <a:latin typeface="Canva Sans Bold"/>
                <a:ea typeface="Canva Sans Bold"/>
                <a:cs typeface="Canva Sans Bold"/>
                <a:sym typeface="Canva Sans Bold"/>
              </a:rPr>
              <a:t>d:</a:t>
            </a:r>
          </a:p>
          <a:p>
            <a:pPr algn="just">
              <a:lnSpc>
                <a:spcPts val="2520"/>
              </a:lnSpc>
            </a:pPr>
            <a:r>
              <a:rPr lang="en-US" sz="1800">
                <a:solidFill>
                  <a:srgbClr val="000000"/>
                </a:solidFill>
                <a:latin typeface="Canva Sans"/>
                <a:ea typeface="Canva Sans"/>
                <a:cs typeface="Canva Sans"/>
                <a:sym typeface="Canva Sans"/>
              </a:rPr>
              <a:t>The results were not satisfactory, with generated images lacking quality and consistency.</a:t>
            </a:r>
          </a:p>
          <a:p>
            <a:pPr algn="just">
              <a:lnSpc>
                <a:spcPts val="2520"/>
              </a:lnSpc>
            </a:pPr>
            <a:r>
              <a:rPr lang="en-US" sz="1800">
                <a:solidFill>
                  <a:srgbClr val="000000"/>
                </a:solidFill>
                <a:latin typeface="Canva Sans"/>
                <a:ea typeface="Canva Sans"/>
                <a:cs typeface="Canva Sans"/>
                <a:sym typeface="Canva Sans"/>
              </a:rPr>
              <a:t>In all of GAN, SNGAN &amp; CGAN models, we found that the weights were not updating properly. </a:t>
            </a:r>
          </a:p>
          <a:p>
            <a:pPr algn="just">
              <a:lnSpc>
                <a:spcPts val="2520"/>
              </a:lnSpc>
            </a:pPr>
            <a:r>
              <a:rPr lang="en-US" sz="1800">
                <a:solidFill>
                  <a:srgbClr val="000000"/>
                </a:solidFill>
                <a:latin typeface="Canva Sans"/>
                <a:ea typeface="Canva Sans"/>
                <a:cs typeface="Canva Sans"/>
                <a:sym typeface="Canva Sans"/>
              </a:rPr>
              <a:t>Due to 2 reasons, while using Spectral Normalization, The Discriminator is losing it’s strength &amp; performing poorly. &amp; without spectral normalization, it is getting too confident &amp; it’s training is not in line with the Generator.</a:t>
            </a:r>
          </a:p>
          <a:p>
            <a:pPr algn="just">
              <a:lnSpc>
                <a:spcPts val="2520"/>
              </a:lnSpc>
            </a:pPr>
          </a:p>
          <a:p>
            <a:pPr algn="just">
              <a:lnSpc>
                <a:spcPts val="2520"/>
              </a:lnSpc>
            </a:pPr>
            <a:r>
              <a:rPr lang="en-US" sz="1800">
                <a:solidFill>
                  <a:srgbClr val="000000"/>
                </a:solidFill>
                <a:latin typeface="Canva Sans"/>
                <a:ea typeface="Canva Sans"/>
                <a:cs typeface="Canva Sans"/>
                <a:sym typeface="Canva Sans"/>
              </a:rPr>
              <a:t>Limited time constrained our ability to train more epochs, fine-tune the models or address the stability issues, preventing us from achieving desirable outputs.</a:t>
            </a:r>
          </a:p>
          <a:p>
            <a:pPr algn="just">
              <a:lnSpc>
                <a:spcPts val="2520"/>
              </a:lnSpc>
            </a:pPr>
          </a:p>
        </p:txBody>
      </p:sp>
      <p:sp>
        <p:nvSpPr>
          <p:cNvPr name="TextBox 19" id="19"/>
          <p:cNvSpPr txBox="true"/>
          <p:nvPr/>
        </p:nvSpPr>
        <p:spPr>
          <a:xfrm rot="0">
            <a:off x="11836276" y="5749174"/>
            <a:ext cx="5658534" cy="3440430"/>
          </a:xfrm>
          <a:prstGeom prst="rect">
            <a:avLst/>
          </a:prstGeom>
        </p:spPr>
        <p:txBody>
          <a:bodyPr anchor="t" rtlCol="false" tIns="0" lIns="0" bIns="0" rIns="0">
            <a:spAutoFit/>
          </a:bodyPr>
          <a:lstStyle/>
          <a:p>
            <a:pPr algn="just">
              <a:lnSpc>
                <a:spcPts val="2520"/>
              </a:lnSpc>
            </a:pPr>
            <a:r>
              <a:rPr lang="en-US" sz="1800" b="true">
                <a:solidFill>
                  <a:srgbClr val="000000"/>
                </a:solidFill>
                <a:latin typeface="Canva Sans Bold"/>
                <a:ea typeface="Canva Sans Bold"/>
                <a:cs typeface="Canva Sans Bold"/>
                <a:sym typeface="Canva Sans Bold"/>
              </a:rPr>
              <a:t>Observations with G</a:t>
            </a:r>
            <a:r>
              <a:rPr lang="en-US" b="true" sz="1800">
                <a:solidFill>
                  <a:srgbClr val="000000"/>
                </a:solidFill>
                <a:latin typeface="Canva Sans Bold"/>
                <a:ea typeface="Canva Sans Bold"/>
                <a:cs typeface="Canva Sans Bold"/>
                <a:sym typeface="Canva Sans Bold"/>
              </a:rPr>
              <a:t>ANs:</a:t>
            </a:r>
          </a:p>
          <a:p>
            <a:pPr algn="just">
              <a:lnSpc>
                <a:spcPts val="2520"/>
              </a:lnSpc>
            </a:pPr>
            <a:r>
              <a:rPr lang="en-US" sz="1800">
                <a:solidFill>
                  <a:srgbClr val="000000"/>
                </a:solidFill>
                <a:latin typeface="Canva Sans"/>
                <a:ea typeface="Canva Sans"/>
                <a:cs typeface="Canva Sans"/>
                <a:sym typeface="Canva Sans"/>
              </a:rPr>
              <a:t>GANs require careful balancing between the generator and discriminator; in our case, they may not have been properly synchronized, leading to poor image quality.</a:t>
            </a:r>
          </a:p>
          <a:p>
            <a:pPr algn="just">
              <a:lnSpc>
                <a:spcPts val="2520"/>
              </a:lnSpc>
            </a:pPr>
          </a:p>
          <a:p>
            <a:pPr algn="just">
              <a:lnSpc>
                <a:spcPts val="2520"/>
              </a:lnSpc>
            </a:pPr>
            <a:r>
              <a:rPr lang="en-US" sz="1800">
                <a:solidFill>
                  <a:srgbClr val="000000"/>
                </a:solidFill>
                <a:latin typeface="Canva Sans"/>
                <a:ea typeface="Canva Sans"/>
                <a:cs typeface="Canva Sans"/>
                <a:sym typeface="Canva Sans"/>
              </a:rPr>
              <a:t>Tuning hyperparameters, such as learning rates and batch sizes, could have helped stabilize the training, but time restrictions prevented further experimentation.</a:t>
            </a:r>
          </a:p>
          <a:p>
            <a:pPr algn="just">
              <a:lnSpc>
                <a:spcPts val="252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4316258"/>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705581" y="4065230"/>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1772992" y="4065230"/>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195897" y="4065230"/>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2686214" y="403449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459889"/>
            <a:ext cx="8822997"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Contributions </a:t>
            </a:r>
          </a:p>
        </p:txBody>
      </p:sp>
      <p:sp>
        <p:nvSpPr>
          <p:cNvPr name="TextBox 17" id="17"/>
          <p:cNvSpPr txBox="true"/>
          <p:nvPr/>
        </p:nvSpPr>
        <p:spPr>
          <a:xfrm rot="0">
            <a:off x="221971" y="4967336"/>
            <a:ext cx="3604097" cy="817692"/>
          </a:xfrm>
          <a:prstGeom prst="rect">
            <a:avLst/>
          </a:prstGeom>
        </p:spPr>
        <p:txBody>
          <a:bodyPr anchor="t" rtlCol="false" tIns="0" lIns="0" bIns="0" rIns="0">
            <a:spAutoFit/>
          </a:bodyPr>
          <a:lstStyle/>
          <a:p>
            <a:pPr algn="l">
              <a:lnSpc>
                <a:spcPts val="3151"/>
              </a:lnSpc>
            </a:pPr>
            <a:r>
              <a:rPr lang="en-US" sz="3059" b="true">
                <a:solidFill>
                  <a:srgbClr val="000000"/>
                </a:solidFill>
                <a:latin typeface="DM Sans Bold"/>
                <a:ea typeface="DM Sans Bold"/>
                <a:cs typeface="DM Sans Bold"/>
                <a:sym typeface="DM Sans Bold"/>
              </a:rPr>
              <a:t>Maneesh Pulidindi </a:t>
            </a:r>
          </a:p>
          <a:p>
            <a:pPr algn="ctr">
              <a:lnSpc>
                <a:spcPts val="3151"/>
              </a:lnSpc>
            </a:pPr>
            <a:r>
              <a:rPr lang="en-US" b="true" sz="3059">
                <a:solidFill>
                  <a:srgbClr val="000000"/>
                </a:solidFill>
                <a:latin typeface="DM Sans Bold"/>
                <a:ea typeface="DM Sans Bold"/>
                <a:cs typeface="DM Sans Bold"/>
                <a:sym typeface="DM Sans Bold"/>
              </a:rPr>
              <a:t>(</a:t>
            </a:r>
            <a:r>
              <a:rPr lang="en-US" b="true" sz="3059">
                <a:solidFill>
                  <a:srgbClr val="000000"/>
                </a:solidFill>
                <a:latin typeface="DM Sans Bold"/>
                <a:ea typeface="DM Sans Bold"/>
                <a:cs typeface="DM Sans Bold"/>
                <a:sym typeface="DM Sans Bold"/>
              </a:rPr>
              <a:t>12241380)</a:t>
            </a:r>
          </a:p>
        </p:txBody>
      </p:sp>
      <p:sp>
        <p:nvSpPr>
          <p:cNvPr name="TextBox 18" id="18"/>
          <p:cNvSpPr txBox="true"/>
          <p:nvPr/>
        </p:nvSpPr>
        <p:spPr>
          <a:xfrm rot="0">
            <a:off x="221971" y="5848220"/>
            <a:ext cx="3328341" cy="1620774"/>
          </a:xfrm>
          <a:prstGeom prst="rect">
            <a:avLst/>
          </a:prstGeom>
        </p:spPr>
        <p:txBody>
          <a:bodyPr anchor="t" rtlCol="false" tIns="0" lIns="0" bIns="0" rIns="0">
            <a:spAutoFit/>
          </a:bodyPr>
          <a:lstStyle/>
          <a:p>
            <a:pPr algn="ctr">
              <a:lnSpc>
                <a:spcPts val="3198"/>
              </a:lnSpc>
            </a:pPr>
            <a:r>
              <a:rPr lang="en-US" b="true" sz="2050">
                <a:solidFill>
                  <a:srgbClr val="000000"/>
                </a:solidFill>
                <a:latin typeface="Times New Roman Bold"/>
                <a:ea typeface="Times New Roman Bold"/>
                <a:cs typeface="Times New Roman Bold"/>
                <a:sym typeface="Times New Roman Bold"/>
              </a:rPr>
              <a:t>Worked on Preprocessing &amp; State Diffusion Models, Fine tuned it, but instead of text, used EEG embeddings.</a:t>
            </a:r>
          </a:p>
        </p:txBody>
      </p:sp>
      <p:sp>
        <p:nvSpPr>
          <p:cNvPr name="Freeform 19" id="19"/>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alphaModFix amt="39000"/>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3" id="23"/>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4" id="24"/>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5" id="25"/>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6" id="26"/>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grpSp>
        <p:nvGrpSpPr>
          <p:cNvPr name="Group 27" id="27"/>
          <p:cNvGrpSpPr/>
          <p:nvPr/>
        </p:nvGrpSpPr>
        <p:grpSpPr>
          <a:xfrm rot="0">
            <a:off x="16130575" y="4003759"/>
            <a:ext cx="502056" cy="563526"/>
            <a:chOff x="0" y="0"/>
            <a:chExt cx="812800" cy="912317"/>
          </a:xfrm>
        </p:grpSpPr>
        <p:sp>
          <p:nvSpPr>
            <p:cNvPr name="Freeform 28" id="28"/>
            <p:cNvSpPr/>
            <p:nvPr/>
          </p:nvSpPr>
          <p:spPr>
            <a:xfrm flipH="false" flipV="false" rot="0">
              <a:off x="0" y="0"/>
              <a:ext cx="812800" cy="912317"/>
            </a:xfrm>
            <a:custGeom>
              <a:avLst/>
              <a:gdLst/>
              <a:ahLst/>
              <a:cxnLst/>
              <a:rect r="r" b="b" t="t" l="l"/>
              <a:pathLst>
                <a:path h="912317" w="812800">
                  <a:moveTo>
                    <a:pt x="406400" y="0"/>
                  </a:moveTo>
                  <a:lnTo>
                    <a:pt x="535715" y="311010"/>
                  </a:lnTo>
                  <a:lnTo>
                    <a:pt x="812800" y="456158"/>
                  </a:lnTo>
                  <a:lnTo>
                    <a:pt x="535715" y="601306"/>
                  </a:lnTo>
                  <a:lnTo>
                    <a:pt x="406400" y="912317"/>
                  </a:lnTo>
                  <a:lnTo>
                    <a:pt x="277085" y="601306"/>
                  </a:lnTo>
                  <a:lnTo>
                    <a:pt x="0" y="456158"/>
                  </a:lnTo>
                  <a:lnTo>
                    <a:pt x="277085" y="311010"/>
                  </a:lnTo>
                  <a:lnTo>
                    <a:pt x="406400" y="0"/>
                  </a:lnTo>
                  <a:close/>
                </a:path>
              </a:pathLst>
            </a:custGeom>
            <a:solidFill>
              <a:srgbClr val="000000"/>
            </a:solidFill>
            <a:ln cap="sq">
              <a:noFill/>
              <a:prstDash val="solid"/>
              <a:miter/>
            </a:ln>
          </p:spPr>
        </p:sp>
        <p:sp>
          <p:nvSpPr>
            <p:cNvPr name="TextBox 29" id="29"/>
            <p:cNvSpPr txBox="true"/>
            <p:nvPr/>
          </p:nvSpPr>
          <p:spPr>
            <a:xfrm>
              <a:off x="190500" y="242399"/>
              <a:ext cx="431800" cy="456093"/>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30" id="30"/>
          <p:cNvSpPr txBox="true"/>
          <p:nvPr/>
        </p:nvSpPr>
        <p:spPr>
          <a:xfrm rot="0">
            <a:off x="3983620" y="4967336"/>
            <a:ext cx="3604097" cy="817692"/>
          </a:xfrm>
          <a:prstGeom prst="rect">
            <a:avLst/>
          </a:prstGeom>
        </p:spPr>
        <p:txBody>
          <a:bodyPr anchor="t" rtlCol="false" tIns="0" lIns="0" bIns="0" rIns="0">
            <a:spAutoFit/>
          </a:bodyPr>
          <a:lstStyle/>
          <a:p>
            <a:pPr algn="ctr">
              <a:lnSpc>
                <a:spcPts val="3151"/>
              </a:lnSpc>
            </a:pPr>
            <a:r>
              <a:rPr lang="en-US" b="true" sz="3059">
                <a:solidFill>
                  <a:srgbClr val="000000"/>
                </a:solidFill>
                <a:latin typeface="DM Sans Bold"/>
                <a:ea typeface="DM Sans Bold"/>
                <a:cs typeface="DM Sans Bold"/>
                <a:sym typeface="DM Sans Bold"/>
              </a:rPr>
              <a:t>Anshal Khatri (M24DS002)</a:t>
            </a:r>
          </a:p>
        </p:txBody>
      </p:sp>
      <p:sp>
        <p:nvSpPr>
          <p:cNvPr name="TextBox 31" id="31"/>
          <p:cNvSpPr txBox="true"/>
          <p:nvPr/>
        </p:nvSpPr>
        <p:spPr>
          <a:xfrm rot="0">
            <a:off x="7479830" y="4967336"/>
            <a:ext cx="3604097" cy="817692"/>
          </a:xfrm>
          <a:prstGeom prst="rect">
            <a:avLst/>
          </a:prstGeom>
        </p:spPr>
        <p:txBody>
          <a:bodyPr anchor="t" rtlCol="false" tIns="0" lIns="0" bIns="0" rIns="0">
            <a:spAutoFit/>
          </a:bodyPr>
          <a:lstStyle/>
          <a:p>
            <a:pPr algn="ctr">
              <a:lnSpc>
                <a:spcPts val="3151"/>
              </a:lnSpc>
            </a:pPr>
            <a:r>
              <a:rPr lang="en-US" b="true" sz="3059">
                <a:solidFill>
                  <a:srgbClr val="000000"/>
                </a:solidFill>
                <a:latin typeface="DM Sans Bold"/>
                <a:ea typeface="DM Sans Bold"/>
                <a:cs typeface="DM Sans Bold"/>
                <a:sym typeface="DM Sans Bold"/>
              </a:rPr>
              <a:t>Byomakesh Panda (M24DS004)</a:t>
            </a:r>
          </a:p>
        </p:txBody>
      </p:sp>
      <p:sp>
        <p:nvSpPr>
          <p:cNvPr name="TextBox 32" id="32"/>
          <p:cNvSpPr txBox="true"/>
          <p:nvPr/>
        </p:nvSpPr>
        <p:spPr>
          <a:xfrm rot="0">
            <a:off x="11245851" y="4984226"/>
            <a:ext cx="3604097" cy="817692"/>
          </a:xfrm>
          <a:prstGeom prst="rect">
            <a:avLst/>
          </a:prstGeom>
        </p:spPr>
        <p:txBody>
          <a:bodyPr anchor="t" rtlCol="false" tIns="0" lIns="0" bIns="0" rIns="0">
            <a:spAutoFit/>
          </a:bodyPr>
          <a:lstStyle/>
          <a:p>
            <a:pPr algn="ctr">
              <a:lnSpc>
                <a:spcPts val="3151"/>
              </a:lnSpc>
            </a:pPr>
            <a:r>
              <a:rPr lang="en-US" b="true" sz="3059">
                <a:solidFill>
                  <a:srgbClr val="000000"/>
                </a:solidFill>
                <a:latin typeface="DM Sans Bold"/>
                <a:ea typeface="DM Sans Bold"/>
                <a:cs typeface="DM Sans Bold"/>
                <a:sym typeface="DM Sans Bold"/>
              </a:rPr>
              <a:t>Chinmay Bakhale (M24DS005)</a:t>
            </a:r>
          </a:p>
        </p:txBody>
      </p:sp>
      <p:sp>
        <p:nvSpPr>
          <p:cNvPr name="TextBox 33" id="33"/>
          <p:cNvSpPr txBox="true"/>
          <p:nvPr/>
        </p:nvSpPr>
        <p:spPr>
          <a:xfrm rot="0">
            <a:off x="14737688" y="4967336"/>
            <a:ext cx="3797320" cy="817692"/>
          </a:xfrm>
          <a:prstGeom prst="rect">
            <a:avLst/>
          </a:prstGeom>
        </p:spPr>
        <p:txBody>
          <a:bodyPr anchor="t" rtlCol="false" tIns="0" lIns="0" bIns="0" rIns="0">
            <a:spAutoFit/>
          </a:bodyPr>
          <a:lstStyle/>
          <a:p>
            <a:pPr algn="ctr">
              <a:lnSpc>
                <a:spcPts val="3151"/>
              </a:lnSpc>
            </a:pPr>
            <a:r>
              <a:rPr lang="en-US" b="true" sz="3059">
                <a:solidFill>
                  <a:srgbClr val="000000"/>
                </a:solidFill>
                <a:latin typeface="DM Sans Bold"/>
                <a:ea typeface="DM Sans Bold"/>
                <a:cs typeface="DM Sans Bold"/>
                <a:sym typeface="DM Sans Bold"/>
              </a:rPr>
              <a:t>Raghav Borikar (M24DS010)</a:t>
            </a:r>
          </a:p>
        </p:txBody>
      </p:sp>
      <p:sp>
        <p:nvSpPr>
          <p:cNvPr name="TextBox 34" id="34"/>
          <p:cNvSpPr txBox="true"/>
          <p:nvPr/>
        </p:nvSpPr>
        <p:spPr>
          <a:xfrm rot="0">
            <a:off x="7433392" y="5857745"/>
            <a:ext cx="3553728" cy="3502083"/>
          </a:xfrm>
          <a:prstGeom prst="rect">
            <a:avLst/>
          </a:prstGeom>
        </p:spPr>
        <p:txBody>
          <a:bodyPr anchor="t" rtlCol="false" tIns="0" lIns="0" bIns="0" rIns="0">
            <a:spAutoFit/>
          </a:bodyPr>
          <a:lstStyle/>
          <a:p>
            <a:pPr algn="ctr">
              <a:lnSpc>
                <a:spcPts val="3098"/>
              </a:lnSpc>
            </a:pPr>
            <a:r>
              <a:rPr lang="en-US" sz="1986" b="true">
                <a:solidFill>
                  <a:srgbClr val="000000"/>
                </a:solidFill>
                <a:latin typeface="Times New Roman Bold"/>
                <a:ea typeface="Times New Roman Bold"/>
                <a:cs typeface="Times New Roman Bold"/>
                <a:sym typeface="Times New Roman Bold"/>
              </a:rPr>
              <a:t>Worked on Simultaneous Generation &amp; Classification using 2 Headed Model using  LSTM and GANs.</a:t>
            </a:r>
          </a:p>
          <a:p>
            <a:pPr algn="ctr">
              <a:lnSpc>
                <a:spcPts val="3098"/>
              </a:lnSpc>
            </a:pPr>
            <a:r>
              <a:rPr lang="en-US" b="true" sz="1986">
                <a:solidFill>
                  <a:srgbClr val="000000"/>
                </a:solidFill>
                <a:latin typeface="Times New Roman Bold"/>
                <a:ea typeface="Times New Roman Bold"/>
                <a:cs typeface="Times New Roman Bold"/>
                <a:sym typeface="Times New Roman Bold"/>
              </a:rPr>
              <a:t>Also worked on extracting image feature vectors by applying Transfer Learning using ResNet18 model and using it as latent vector for GAN. </a:t>
            </a:r>
          </a:p>
        </p:txBody>
      </p:sp>
      <p:sp>
        <p:nvSpPr>
          <p:cNvPr name="TextBox 35" id="35"/>
          <p:cNvSpPr txBox="true"/>
          <p:nvPr/>
        </p:nvSpPr>
        <p:spPr>
          <a:xfrm rot="0">
            <a:off x="3983620" y="5848220"/>
            <a:ext cx="3328341" cy="2020824"/>
          </a:xfrm>
          <a:prstGeom prst="rect">
            <a:avLst/>
          </a:prstGeom>
        </p:spPr>
        <p:txBody>
          <a:bodyPr anchor="t" rtlCol="false" tIns="0" lIns="0" bIns="0" rIns="0">
            <a:spAutoFit/>
          </a:bodyPr>
          <a:lstStyle/>
          <a:p>
            <a:pPr algn="ctr">
              <a:lnSpc>
                <a:spcPts val="3197"/>
              </a:lnSpc>
            </a:pPr>
            <a:r>
              <a:rPr lang="en-US" sz="2049" b="true">
                <a:solidFill>
                  <a:srgbClr val="000000"/>
                </a:solidFill>
                <a:latin typeface="Times New Roman Bold"/>
                <a:ea typeface="Times New Roman Bold"/>
                <a:cs typeface="Times New Roman Bold"/>
                <a:sym typeface="Times New Roman Bold"/>
              </a:rPr>
              <a:t>Bi-LSTM-CNN-GAN was the approach he worked on &amp; created the documentation of the project.</a:t>
            </a:r>
          </a:p>
          <a:p>
            <a:pPr algn="ctr">
              <a:lnSpc>
                <a:spcPts val="3197"/>
              </a:lnSpc>
            </a:pPr>
          </a:p>
        </p:txBody>
      </p:sp>
      <p:sp>
        <p:nvSpPr>
          <p:cNvPr name="TextBox 36" id="36"/>
          <p:cNvSpPr txBox="true"/>
          <p:nvPr/>
        </p:nvSpPr>
        <p:spPr>
          <a:xfrm rot="0">
            <a:off x="11245851" y="5879253"/>
            <a:ext cx="3328341" cy="1620774"/>
          </a:xfrm>
          <a:prstGeom prst="rect">
            <a:avLst/>
          </a:prstGeom>
        </p:spPr>
        <p:txBody>
          <a:bodyPr anchor="t" rtlCol="false" tIns="0" lIns="0" bIns="0" rIns="0">
            <a:spAutoFit/>
          </a:bodyPr>
          <a:lstStyle/>
          <a:p>
            <a:pPr algn="just">
              <a:lnSpc>
                <a:spcPts val="3198"/>
              </a:lnSpc>
            </a:pPr>
            <a:r>
              <a:rPr lang="en-US" b="true" sz="2050">
                <a:solidFill>
                  <a:srgbClr val="000000"/>
                </a:solidFill>
                <a:latin typeface="Times New Roman Bold"/>
                <a:ea typeface="Times New Roman Bold"/>
                <a:cs typeface="Times New Roman Bold"/>
                <a:sym typeface="Times New Roman Bold"/>
              </a:rPr>
              <a:t>Worked on a new approach which uses images to generate latent vector for training GANs.</a:t>
            </a:r>
          </a:p>
        </p:txBody>
      </p:sp>
      <p:sp>
        <p:nvSpPr>
          <p:cNvPr name="TextBox 37" id="37"/>
          <p:cNvSpPr txBox="true"/>
          <p:nvPr/>
        </p:nvSpPr>
        <p:spPr>
          <a:xfrm rot="0">
            <a:off x="15002817" y="5848220"/>
            <a:ext cx="3085148" cy="3221037"/>
          </a:xfrm>
          <a:prstGeom prst="rect">
            <a:avLst/>
          </a:prstGeom>
        </p:spPr>
        <p:txBody>
          <a:bodyPr anchor="t" rtlCol="false" tIns="0" lIns="0" bIns="0" rIns="0">
            <a:spAutoFit/>
          </a:bodyPr>
          <a:lstStyle/>
          <a:p>
            <a:pPr algn="ctr">
              <a:lnSpc>
                <a:spcPts val="3195"/>
              </a:lnSpc>
            </a:pPr>
            <a:r>
              <a:rPr lang="en-US" b="true" sz="2048">
                <a:solidFill>
                  <a:srgbClr val="000000"/>
                </a:solidFill>
                <a:latin typeface="Times New Roman Bold"/>
                <a:ea typeface="Times New Roman Bold"/>
                <a:cs typeface="Times New Roman Bold"/>
                <a:sym typeface="Times New Roman Bold"/>
              </a:rPr>
              <a:t>Improvised the Classification Step &amp; worked on SNGAN with Ready Embeddings fine tuned for each person. This was done to ensure that training time was reduced &amp; more epochs could be run.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DAGW6DhfBAE</dc:identifier>
  <dcterms:modified xsi:type="dcterms:W3CDTF">2011-08-01T06:04:30Z</dcterms:modified>
  <cp:revision>1</cp:revision>
  <dc:title>Purple and Yellow Pastel Cute Creative project Presentation</dc:title>
</cp:coreProperties>
</file>