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1"/>
  </p:notesMasterIdLst>
  <p:sldIdLst>
    <p:sldId id="256" r:id="rId2"/>
    <p:sldId id="257" r:id="rId3"/>
    <p:sldId id="263" r:id="rId4"/>
    <p:sldId id="266" r:id="rId5"/>
    <p:sldId id="259" r:id="rId6"/>
    <p:sldId id="258" r:id="rId7"/>
    <p:sldId id="265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903" autoAdjust="0"/>
  </p:normalViewPr>
  <p:slideViewPr>
    <p:cSldViewPr snapToGrid="0">
      <p:cViewPr varScale="1">
        <p:scale>
          <a:sx n="88" d="100"/>
          <a:sy n="88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49D2D-D62A-42CD-AB1D-62CE25CC24D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10CE-D39A-41C2-B737-86209097C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5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world data set solving a real world problem. Helping them achieve their goal of putting together a strategic retention plan.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A10CE-D39A-41C2-B737-86209097C1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5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Challenges</a:t>
            </a:r>
          </a:p>
          <a:p>
            <a:pPr lvl="1"/>
            <a:r>
              <a:rPr lang="en-US" dirty="0"/>
              <a:t>Small data set; n&lt;500</a:t>
            </a:r>
          </a:p>
          <a:p>
            <a:pPr lvl="1"/>
            <a:r>
              <a:rPr lang="en-US" dirty="0"/>
              <a:t>Incomplete dataset</a:t>
            </a:r>
          </a:p>
          <a:p>
            <a:pPr lvl="1"/>
            <a:r>
              <a:rPr lang="en-US" dirty="0"/>
              <a:t>Constant adjustments to roles and responsibilities</a:t>
            </a:r>
          </a:p>
          <a:p>
            <a:pPr lvl="1"/>
            <a:r>
              <a:rPr lang="en-US" dirty="0"/>
              <a:t>Imbalanced data</a:t>
            </a:r>
          </a:p>
          <a:p>
            <a:pPr lvl="1"/>
            <a:endParaRPr lang="en-US" dirty="0">
              <a:latin typeface="Proxima Nova"/>
            </a:endParaRPr>
          </a:p>
          <a:p>
            <a:pPr marL="457200" lvl="1" indent="0">
              <a:buNone/>
            </a:pPr>
            <a:r>
              <a:rPr lang="en-US" dirty="0">
                <a:latin typeface="Proxima Nova"/>
              </a:rPr>
              <a:t>Predictive model to better understand who would stay with company based on past data.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A10CE-D39A-41C2-B737-86209097C1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49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A10CE-D39A-41C2-B737-86209097C1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4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18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4217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987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5294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CCD4-CEB1-405B-A443-DD9CBCBEA552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41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97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7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CF99-132F-413F-B7EF-71A5C33F2ED6}" type="datetime1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3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8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CCD4-CEB1-405B-A443-DD9CBCBEA552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1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reaking-the-curse-of-small-datasets-in-machine-learning-part-1-36f28b0c044d" TargetMode="External"/><Relationship Id="rId2" Type="http://schemas.openxmlformats.org/officeDocument/2006/relationships/hyperlink" Target="https://learning.linkedin.com/content/dam/me/learning/en-us/pdfs/lil-workbook-calculating-cost-of-employee-attrition-and-disengagemen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perceptyx.com/employee-attrition-analyt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5B514-9A8C-41E7-BF5E-60155991D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Employee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3F300-3D89-4238-8152-2561A01FD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FFFF">
                    <a:alpha val="70000"/>
                  </a:srgbClr>
                </a:solidFill>
              </a:rPr>
              <a:t>A predictive model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39096E-0297-46B2-A79B-29A7D18B486F}"/>
              </a:ext>
            </a:extLst>
          </p:cNvPr>
          <p:cNvSpPr txBox="1"/>
          <p:nvPr/>
        </p:nvSpPr>
        <p:spPr>
          <a:xfrm>
            <a:off x="7309762" y="6222492"/>
            <a:ext cx="5056632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Nepanji</a:t>
            </a:r>
            <a:r>
              <a:rPr lang="en-US" dirty="0"/>
              <a:t> Davis, </a:t>
            </a:r>
            <a:r>
              <a:rPr lang="en-US" dirty="0" err="1"/>
              <a:t>Azmir</a:t>
            </a:r>
            <a:r>
              <a:rPr lang="en-US" dirty="0"/>
              <a:t> </a:t>
            </a:r>
            <a:r>
              <a:rPr lang="en-US" dirty="0" err="1"/>
              <a:t>Suljic</a:t>
            </a:r>
            <a:r>
              <a:rPr lang="en-US" dirty="0"/>
              <a:t>, Hope Diebold</a:t>
            </a:r>
          </a:p>
        </p:txBody>
      </p:sp>
    </p:spTree>
    <p:extLst>
      <p:ext uri="{BB962C8B-B14F-4D97-AF65-F5344CB8AC3E}">
        <p14:creationId xmlns:p14="http://schemas.microsoft.com/office/powerpoint/2010/main" val="302529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EB005B86-1589-4421-A993-793842DCD4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340246-4E0E-45F8-85FB-C8A5579D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72122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Why is attrition rate analytics important?</a:t>
            </a:r>
            <a:endParaRPr lang="en-US" sz="4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3C6081-F13A-48A6-B9A9-86271D9D0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10" y="2367627"/>
            <a:ext cx="10439845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Company Impacts:</a:t>
            </a:r>
          </a:p>
          <a:p>
            <a:pPr lvl="1"/>
            <a:r>
              <a:rPr lang="en-US" sz="2000" dirty="0"/>
              <a:t>Cost</a:t>
            </a:r>
          </a:p>
          <a:p>
            <a:pPr lvl="2"/>
            <a:r>
              <a:rPr lang="en-US" sz="1800" dirty="0"/>
              <a:t>Attrition</a:t>
            </a:r>
          </a:p>
          <a:p>
            <a:pPr lvl="2"/>
            <a:r>
              <a:rPr lang="en-US" sz="1800" dirty="0"/>
              <a:t>Productivity</a:t>
            </a:r>
          </a:p>
          <a:p>
            <a:pPr lvl="2"/>
            <a:r>
              <a:rPr lang="en-US" sz="1800" dirty="0"/>
              <a:t>Training</a:t>
            </a:r>
          </a:p>
          <a:p>
            <a:pPr lvl="1"/>
            <a:r>
              <a:rPr lang="en-US" sz="2000" dirty="0"/>
              <a:t>Company culture</a:t>
            </a:r>
          </a:p>
          <a:p>
            <a:pPr lvl="1"/>
            <a:r>
              <a:rPr lang="en-US" sz="2000" dirty="0"/>
              <a:t>Employee Value</a:t>
            </a:r>
          </a:p>
          <a:p>
            <a:pPr lvl="2"/>
            <a:r>
              <a:rPr lang="en-US" sz="1800" dirty="0"/>
              <a:t>Performance Rating</a:t>
            </a:r>
          </a:p>
          <a:p>
            <a:pPr lvl="2"/>
            <a:r>
              <a:rPr lang="en-US" sz="1800" dirty="0"/>
              <a:t>Experience &amp; Skills</a:t>
            </a:r>
          </a:p>
          <a:p>
            <a:pPr lvl="2"/>
            <a:r>
              <a:rPr lang="en-US" sz="1800" dirty="0"/>
              <a:t>Satisfaction Metrics</a:t>
            </a:r>
          </a:p>
          <a:p>
            <a:pPr lvl="1"/>
            <a:endParaRPr lang="en-US" sz="3000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125BF-E89B-45D2-8B16-98A85C1E9A78}"/>
              </a:ext>
            </a:extLst>
          </p:cNvPr>
          <p:cNvSpPr txBox="1"/>
          <p:nvPr/>
        </p:nvSpPr>
        <p:spPr>
          <a:xfrm>
            <a:off x="3773948" y="1583841"/>
            <a:ext cx="7875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tx1"/>
                </a:solidFill>
                <a:effectLst/>
                <a:latin typeface="Proxima Nova"/>
              </a:rPr>
              <a:t>It enables the design of an employee retention model to keep valuable employees engaged and on 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29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B95F-A299-4B67-94E7-E6673A4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615" y="683491"/>
            <a:ext cx="37372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Reducing attrition translates into: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FC4A6-F157-44A4-97DF-58D824A90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3" r="27400" b="1"/>
          <a:stretch/>
        </p:blipFill>
        <p:spPr>
          <a:xfrm>
            <a:off x="6576532" y="0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53" name="Isosceles Triangle 1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0B6D3CE-BEF4-48B8-8DC8-0594141752C2}"/>
              </a:ext>
            </a:extLst>
          </p:cNvPr>
          <p:cNvSpPr txBox="1">
            <a:spLocks/>
          </p:cNvSpPr>
          <p:nvPr/>
        </p:nvSpPr>
        <p:spPr>
          <a:xfrm>
            <a:off x="1677345" y="2293736"/>
            <a:ext cx="406443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roxima Nova"/>
              </a:rPr>
              <a:t>Consistent &amp; higher productivity levels</a:t>
            </a:r>
          </a:p>
          <a:p>
            <a:r>
              <a:rPr lang="en-US" dirty="0">
                <a:latin typeface="Proxima Nova"/>
              </a:rPr>
              <a:t>Significant reduction in direct &amp; indirect costs</a:t>
            </a:r>
          </a:p>
          <a:p>
            <a:r>
              <a:rPr lang="en-US" dirty="0">
                <a:latin typeface="Proxima Nova"/>
              </a:rPr>
              <a:t>Enhanced employee morale</a:t>
            </a:r>
          </a:p>
          <a:p>
            <a:r>
              <a:rPr lang="en-US" dirty="0">
                <a:latin typeface="Proxima Nova"/>
              </a:rPr>
              <a:t>Consistent customer service</a:t>
            </a:r>
          </a:p>
          <a:p>
            <a:r>
              <a:rPr lang="en-US" dirty="0">
                <a:latin typeface="Proxima Nova"/>
              </a:rPr>
              <a:t>Overall increased business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57575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6E6A5-F4E6-4A3C-99CA-F6945C38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52" y="2379904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 Cycle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3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6E6A5-F4E6-4A3C-99CA-F6945C38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52" y="2379904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Tableau Dashboard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8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A023-B631-47FB-B9FD-B1822C59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Machine Models and Real World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7DE09-DC14-446E-874E-5E6822EE6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90"/>
            <a:ext cx="4064439" cy="360185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Model used: Random Forest Classifier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Bias- difference </a:t>
            </a:r>
            <a:r>
              <a:rPr lang="en-US" sz="1100" dirty="0" err="1"/>
              <a:t>btwn</a:t>
            </a:r>
            <a:r>
              <a:rPr lang="en-US" sz="1100" dirty="0"/>
              <a:t> observed and predicted; less power and underfit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Variance- difference in performance </a:t>
            </a:r>
            <a:r>
              <a:rPr lang="en-US" sz="1100" dirty="0" err="1"/>
              <a:t>btwn</a:t>
            </a:r>
            <a:r>
              <a:rPr lang="en-US" sz="1100" dirty="0"/>
              <a:t> test and train; high variance = model fits training data well but does not generalize well on test sets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u="sng" dirty="0"/>
              <a:t>Model Stats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Bias: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Variance: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What does this mean?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0BF31AFE-5213-4D97-BB7F-BF7BF64809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13" r="2832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8210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15CB8D-7BF6-4B5E-B89E-28854552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108" y="2764366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Predictive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77C22-0ECE-4367-BB05-97FE82158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33" y="611641"/>
            <a:ext cx="3904861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3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63634-A82C-4017-A17B-4CC09E18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Conclusion: Recommendations to our client</a:t>
            </a:r>
          </a:p>
        </p:txBody>
      </p:sp>
      <p:pic>
        <p:nvPicPr>
          <p:cNvPr id="11" name="Picture 4" descr="Pen placed on top of a signature line">
            <a:extLst>
              <a:ext uri="{FF2B5EF4-FFF2-40B4-BE49-F238E27FC236}">
                <a16:creationId xmlns:a16="http://schemas.microsoft.com/office/drawing/2014/main" id="{59B07E43-4587-41C8-95E3-90008DC287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91" r="-2" b="-2"/>
          <a:stretch/>
        </p:blipFill>
        <p:spPr>
          <a:xfrm>
            <a:off x="872333" y="1168399"/>
            <a:ext cx="3626610" cy="4610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37F7-4181-4D85-8293-B5BD3FDE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Mandatory collection of reason for leaving code</a:t>
            </a:r>
          </a:p>
          <a:p>
            <a:r>
              <a:rPr lang="en-US">
                <a:solidFill>
                  <a:srgbClr val="FFFFFF"/>
                </a:solidFill>
              </a:rPr>
              <a:t>Minimize number of category and title changes</a:t>
            </a:r>
          </a:p>
          <a:p>
            <a:r>
              <a:rPr lang="en-US">
                <a:solidFill>
                  <a:srgbClr val="FFFFFF"/>
                </a:solidFill>
              </a:rPr>
              <a:t>Create a true succession plan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6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9CDA-AF1F-41BF-89BB-4EBAF39B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8912C-DD1E-4508-84BE-24C20558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https://learning.linkedin.com/content/dam/me/learning/en-us/pdfs/lil-workbook-calculating-cost-of-employee-attrition-and-disengagement.pdf</a:t>
            </a:r>
            <a:endParaRPr lang="en-US" dirty="0"/>
          </a:p>
          <a:p>
            <a:r>
              <a:rPr lang="en-US" dirty="0">
                <a:hlinkClick r:id="rId3"/>
              </a:rPr>
              <a:t>https://towardsdatascience.com/breaking-the-curse-of-small-datasets-in-machine-learning-part-1-36f28b0c044d</a:t>
            </a:r>
            <a:endParaRPr lang="en-US" dirty="0"/>
          </a:p>
          <a:p>
            <a:r>
              <a:rPr lang="en-US" dirty="0">
                <a:hlinkClick r:id="rId4"/>
              </a:rPr>
              <a:t>https://blog.perceptyx.com/employee-attrition-analytics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585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4474</TotalTime>
  <Words>273</Words>
  <Application>Microsoft Office PowerPoint</Application>
  <PresentationFormat>Widescreen</PresentationFormat>
  <Paragraphs>54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Proxima Nova</vt:lpstr>
      <vt:lpstr>Trebuchet MS</vt:lpstr>
      <vt:lpstr>Wingdings 3</vt:lpstr>
      <vt:lpstr>Facet</vt:lpstr>
      <vt:lpstr>Employee Attrition</vt:lpstr>
      <vt:lpstr>Why is attrition rate analytics important?</vt:lpstr>
      <vt:lpstr>Reducing attrition translates into:</vt:lpstr>
      <vt:lpstr>Decision Cycle</vt:lpstr>
      <vt:lpstr>Tableau Dashboard</vt:lpstr>
      <vt:lpstr>Machine Models and Real World Data</vt:lpstr>
      <vt:lpstr>Predictive App</vt:lpstr>
      <vt:lpstr>Conclusion: Recommendations to our client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</dc:title>
  <dc:creator>Hope Diebold</dc:creator>
  <cp:lastModifiedBy>Hope Diebold</cp:lastModifiedBy>
  <cp:revision>3</cp:revision>
  <dcterms:created xsi:type="dcterms:W3CDTF">2022-03-02T02:03:52Z</dcterms:created>
  <dcterms:modified xsi:type="dcterms:W3CDTF">2022-03-05T04:39:05Z</dcterms:modified>
</cp:coreProperties>
</file>