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4"/>
  </p:notesMasterIdLst>
  <p:handoutMasterIdLst>
    <p:handoutMasterId r:id="rId5"/>
  </p:handoutMasterIdLst>
  <p:sldIdLst>
    <p:sldId id="290" r:id="rId2"/>
    <p:sldId id="263" r:id="rId3"/>
  </p:sldIdLst>
  <p:sldSz cx="9144000" cy="6858000" type="screen4x3"/>
  <p:notesSz cx="7099300" cy="102346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ntium-iv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FF0000"/>
    <a:srgbClr val="C2ECF0"/>
    <a:srgbClr val="009F00"/>
    <a:srgbClr val="FFFF00"/>
    <a:srgbClr val="C0C0C0"/>
    <a:srgbClr val="FFFF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2" autoAdjust="0"/>
    <p:restoredTop sz="96805" autoAdjust="0"/>
  </p:normalViewPr>
  <p:slideViewPr>
    <p:cSldViewPr>
      <p:cViewPr varScale="1">
        <p:scale>
          <a:sx n="91" d="100"/>
          <a:sy n="91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274" y="-84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DED15F18-9597-4467-A871-4FBD03379001}" type="datetimeFigureOut">
              <a:rPr lang="ru-RU"/>
              <a:pPr>
                <a:defRPr/>
              </a:pPr>
              <a:t>22.05.2018</a:t>
            </a:fld>
            <a:endParaRPr lang="ru-RU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D4556E07-A848-407F-85C9-186EC245BC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032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 smtClean="0"/>
              <a:t>Образец текста</a:t>
            </a:r>
          </a:p>
          <a:p>
            <a:pPr lvl="1"/>
            <a:r>
              <a:rPr lang="ru-RU" altLang="ru-RU" noProof="0" smtClean="0"/>
              <a:t>Второй уровень</a:t>
            </a:r>
          </a:p>
          <a:p>
            <a:pPr lvl="2"/>
            <a:r>
              <a:rPr lang="ru-RU" altLang="ru-RU" noProof="0" smtClean="0"/>
              <a:t>Третий уровень</a:t>
            </a:r>
          </a:p>
          <a:p>
            <a:pPr lvl="3"/>
            <a:r>
              <a:rPr lang="ru-RU" altLang="ru-RU" noProof="0" smtClean="0"/>
              <a:t>Четвертый уровень</a:t>
            </a:r>
          </a:p>
          <a:p>
            <a:pPr lvl="4"/>
            <a:r>
              <a:rPr lang="ru-RU" altLang="ru-RU" noProof="0" smtClean="0"/>
              <a:t>Пятый уровень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8C669C6F-DF90-4CDA-9A57-D3DFFBA100A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1495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54125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ru-RU" sz="1800" b="1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4149725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ru-RU" sz="1800" b="1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ru-RU" altLang="en-US" noProof="0" smtClean="0"/>
              <a:t>Образец заголовка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ru-RU" altLang="en-US" noProof="0" smtClean="0"/>
              <a:t>Образец подзаголовка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BD0F4-8F71-4B8A-9E2C-B06116E5581F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429F9-E700-4924-A4A8-BA7BBCF5A86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3FAED-6FC4-4A9F-8EA8-4498C5205035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6E888-C5FD-47D7-90A7-88F871F71E73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6C6D-300E-4C10-8F13-F5439182ABCD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B6DF1-61A6-4FF2-8DB6-3904E96F3E8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6CED-F9A0-46C1-9687-F5D6F2D5F50E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C36BF-2F4E-456B-B55E-2B390113369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CD2EF-7024-48E4-9FAB-7D404FCD2792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B7A67-70BA-4835-B0F4-4FE772126B0F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39253-019F-4FD2-9E27-8B268C724A84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2A35B-1BF8-4301-94E0-17ECB55247B3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117E4-F29E-4F57-8D6E-39DD89ED6C44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CE08A-2855-429D-A56E-EA2DA4380F6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CED54-6C1F-4D84-BC22-5D3EDDB3E075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E31DA-5EE4-4E1B-A3B2-E5F6CD4AA25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B718A-1E32-4119-A647-67B8C4995AA3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5493-D938-4049-A855-9D32FB27361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42F5D-8DA2-4693-9112-0AE558FC9637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C94C7-E26F-42B5-9431-0C52480A903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650E7-56D1-4E47-AF5F-EDAC53780985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DADD9-ED3B-4C5C-B960-C9CE742379A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706A5-F919-4CA8-9091-6C36C07FFC3A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42B3D-A0E9-4B3A-87BA-39DDC51D799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53FD0-C140-4976-8C83-A80DFCEC4E88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48987-2BA5-4BFB-AF62-39D992B15A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D3657-B7D6-491F-B31E-01123421E7B0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B8DED-8A51-4E36-8F71-A89DB1919DD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dirty="0" smtClean="0"/>
              <a:t>Образец заголовка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fld id="{6819D8D0-2790-4A7A-8E55-09DA2DEA20B6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1863" y="6237288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03295183-1CA3-4A4E-A912-884BD6FB7FA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15155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ru-RU" sz="1800" b="1"/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ru-RU" sz="18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F35711-CB55-4E9D-BC77-A3EBC1B8104F}" type="datetime3">
              <a:rPr lang="ru-RU" altLang="ru-RU"/>
              <a:pPr/>
              <a:t>22/05/18</a:t>
            </a:fld>
            <a:endParaRPr lang="ru-RU" altLang="en-US"/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59D6463-CCA4-4740-9BF9-3981C310DE48}" type="slidenum">
              <a:rPr lang="ru-RU" altLang="en-US" smtClean="0"/>
              <a:pPr/>
              <a:t>1</a:t>
            </a:fld>
            <a:endParaRPr lang="ru-RU" altLang="en-US" smtClean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95288" y="224644"/>
            <a:ext cx="8532812" cy="61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r>
              <a:rPr lang="en-US" sz="3600" b="1" dirty="0">
                <a:solidFill>
                  <a:schemeClr val="tx2"/>
                </a:solidFill>
                <a:latin typeface="Garamond" pitchFamily="18" charset="0"/>
              </a:rPr>
              <a:t>P</a:t>
            </a:r>
            <a:r>
              <a:rPr lang="en-US" sz="3600" b="1" dirty="0" smtClean="0">
                <a:solidFill>
                  <a:schemeClr val="tx2"/>
                </a:solidFill>
                <a:latin typeface="Garamond" pitchFamily="18" charset="0"/>
              </a:rPr>
              <a:t>roposal</a:t>
            </a:r>
            <a:r>
              <a:rPr lang="en-US" altLang="ru-RU" sz="3600" b="1" dirty="0" smtClean="0">
                <a:solidFill>
                  <a:schemeClr val="tx2"/>
                </a:solidFill>
                <a:latin typeface="Garamond" pitchFamily="18" charset="0"/>
              </a:rPr>
              <a:t> </a:t>
            </a:r>
            <a:r>
              <a:rPr lang="en-US" altLang="ru-RU" sz="3600" b="1" dirty="0">
                <a:solidFill>
                  <a:schemeClr val="tx2"/>
                </a:solidFill>
                <a:latin typeface="Garamond" pitchFamily="18" charset="0"/>
              </a:rPr>
              <a:t>of the </a:t>
            </a:r>
            <a:r>
              <a:rPr lang="en-US" altLang="ru-RU" sz="3600" b="1" dirty="0" smtClean="0">
                <a:solidFill>
                  <a:schemeClr val="tx2"/>
                </a:solidFill>
                <a:latin typeface="Garamond" pitchFamily="18" charset="0"/>
              </a:rPr>
              <a:t>Pre-trigger board v4 final</a:t>
            </a:r>
            <a:endParaRPr lang="ru-RU" altLang="ru-RU" sz="3600" b="1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28697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358345" y="6248400"/>
            <a:ext cx="2428364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Leonid </a:t>
            </a:r>
            <a:r>
              <a:rPr lang="en-US" altLang="en-US" dirty="0" err="1"/>
              <a:t>Epshteyn</a:t>
            </a:r>
            <a:r>
              <a:rPr lang="en-US" altLang="en-US" dirty="0"/>
              <a:t>, Novosibirsk group</a:t>
            </a:r>
            <a:endParaRPr lang="ru-RU" altLang="en-US" dirty="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 rot="16200000">
            <a:off x="2393986" y="-555212"/>
            <a:ext cx="2525821" cy="580264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 rot="16200000">
            <a:off x="4824562" y="1881362"/>
            <a:ext cx="799476" cy="783632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62" name="Rectangle 33"/>
          <p:cNvSpPr>
            <a:spLocks noChangeArrowheads="1"/>
          </p:cNvSpPr>
          <p:nvPr/>
        </p:nvSpPr>
        <p:spPr bwMode="auto">
          <a:xfrm rot="16200000">
            <a:off x="5057706" y="1370701"/>
            <a:ext cx="186142" cy="186908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grpSp>
        <p:nvGrpSpPr>
          <p:cNvPr id="72" name="Группа 71"/>
          <p:cNvGrpSpPr/>
          <p:nvPr/>
        </p:nvGrpSpPr>
        <p:grpSpPr>
          <a:xfrm>
            <a:off x="647564" y="1520791"/>
            <a:ext cx="672638" cy="894054"/>
            <a:chOff x="4140200" y="4509121"/>
            <a:chExt cx="1658938" cy="2205021"/>
          </a:xfrm>
        </p:grpSpPr>
        <p:sp>
          <p:nvSpPr>
            <p:cNvPr id="73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75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77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sp>
        <p:nvSpPr>
          <p:cNvPr id="80" name="Rectangle 33"/>
          <p:cNvSpPr>
            <a:spLocks noChangeArrowheads="1"/>
          </p:cNvSpPr>
          <p:nvPr/>
        </p:nvSpPr>
        <p:spPr bwMode="auto">
          <a:xfrm rot="16200000">
            <a:off x="6085888" y="2995062"/>
            <a:ext cx="410996" cy="379640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81" name="Oval 42"/>
          <p:cNvSpPr/>
          <p:nvPr/>
        </p:nvSpPr>
        <p:spPr bwMode="auto">
          <a:xfrm>
            <a:off x="6926736" y="1337256"/>
            <a:ext cx="309563" cy="277813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84" name="Straight Connector 30"/>
          <p:cNvCxnSpPr/>
          <p:nvPr/>
        </p:nvCxnSpPr>
        <p:spPr bwMode="auto">
          <a:xfrm>
            <a:off x="6531605" y="1337256"/>
            <a:ext cx="615950" cy="814"/>
          </a:xfrm>
          <a:prstGeom prst="line">
            <a:avLst/>
          </a:prstGeom>
          <a:ln w="76200" cmpd="dbl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35"/>
          <p:cNvCxnSpPr/>
          <p:nvPr/>
        </p:nvCxnSpPr>
        <p:spPr bwMode="auto">
          <a:xfrm>
            <a:off x="7070752" y="1338051"/>
            <a:ext cx="692150" cy="19"/>
          </a:xfrm>
          <a:prstGeom prst="line">
            <a:avLst/>
          </a:prstGeom>
          <a:ln w="76200" cmpd="dbl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Группа 89"/>
          <p:cNvGrpSpPr/>
          <p:nvPr/>
        </p:nvGrpSpPr>
        <p:grpSpPr>
          <a:xfrm>
            <a:off x="960392" y="1520791"/>
            <a:ext cx="672638" cy="894054"/>
            <a:chOff x="4140200" y="4509121"/>
            <a:chExt cx="1658938" cy="2205021"/>
          </a:xfrm>
        </p:grpSpPr>
        <p:sp>
          <p:nvSpPr>
            <p:cNvPr id="91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92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93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94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95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04" name="Группа 103"/>
          <p:cNvGrpSpPr/>
          <p:nvPr/>
        </p:nvGrpSpPr>
        <p:grpSpPr>
          <a:xfrm>
            <a:off x="1245670" y="1520791"/>
            <a:ext cx="672638" cy="894054"/>
            <a:chOff x="4140200" y="4509121"/>
            <a:chExt cx="1658938" cy="2205021"/>
          </a:xfrm>
        </p:grpSpPr>
        <p:sp>
          <p:nvSpPr>
            <p:cNvPr id="107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08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09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11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12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13" name="Группа 112"/>
          <p:cNvGrpSpPr/>
          <p:nvPr/>
        </p:nvGrpSpPr>
        <p:grpSpPr>
          <a:xfrm>
            <a:off x="1533702" y="1520791"/>
            <a:ext cx="672638" cy="894054"/>
            <a:chOff x="4140200" y="4509121"/>
            <a:chExt cx="1658938" cy="2205021"/>
          </a:xfrm>
        </p:grpSpPr>
        <p:sp>
          <p:nvSpPr>
            <p:cNvPr id="114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15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16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17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18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19" name="Группа 118"/>
          <p:cNvGrpSpPr/>
          <p:nvPr/>
        </p:nvGrpSpPr>
        <p:grpSpPr>
          <a:xfrm>
            <a:off x="1821734" y="1520791"/>
            <a:ext cx="672638" cy="894054"/>
            <a:chOff x="4140200" y="4509121"/>
            <a:chExt cx="1658938" cy="2205021"/>
          </a:xfrm>
        </p:grpSpPr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1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22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3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4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25" name="Группа 124"/>
          <p:cNvGrpSpPr/>
          <p:nvPr/>
        </p:nvGrpSpPr>
        <p:grpSpPr>
          <a:xfrm>
            <a:off x="2109766" y="1520791"/>
            <a:ext cx="672638" cy="894054"/>
            <a:chOff x="4140200" y="4509121"/>
            <a:chExt cx="1658938" cy="2205021"/>
          </a:xfrm>
        </p:grpSpPr>
        <p:sp>
          <p:nvSpPr>
            <p:cNvPr id="126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7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9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30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31" name="Группа 130"/>
          <p:cNvGrpSpPr/>
          <p:nvPr/>
        </p:nvGrpSpPr>
        <p:grpSpPr>
          <a:xfrm>
            <a:off x="2397798" y="1548018"/>
            <a:ext cx="672638" cy="894054"/>
            <a:chOff x="4140200" y="4509121"/>
            <a:chExt cx="1658938" cy="2205021"/>
          </a:xfrm>
        </p:grpSpPr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33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34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35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36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37" name="Группа 136"/>
          <p:cNvGrpSpPr/>
          <p:nvPr/>
        </p:nvGrpSpPr>
        <p:grpSpPr>
          <a:xfrm>
            <a:off x="2685830" y="1548018"/>
            <a:ext cx="672638" cy="894054"/>
            <a:chOff x="4140200" y="4509121"/>
            <a:chExt cx="1658938" cy="2205021"/>
          </a:xfrm>
        </p:grpSpPr>
        <p:sp>
          <p:nvSpPr>
            <p:cNvPr id="138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39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41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42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43" name="Группа 142"/>
          <p:cNvGrpSpPr/>
          <p:nvPr/>
        </p:nvGrpSpPr>
        <p:grpSpPr>
          <a:xfrm>
            <a:off x="647564" y="2628138"/>
            <a:ext cx="672638" cy="894054"/>
            <a:chOff x="4140200" y="4509121"/>
            <a:chExt cx="1658938" cy="2205021"/>
          </a:xfrm>
        </p:grpSpPr>
        <p:sp>
          <p:nvSpPr>
            <p:cNvPr id="144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45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47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48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49" name="Группа 148"/>
          <p:cNvGrpSpPr/>
          <p:nvPr/>
        </p:nvGrpSpPr>
        <p:grpSpPr>
          <a:xfrm>
            <a:off x="960392" y="2628138"/>
            <a:ext cx="672638" cy="894054"/>
            <a:chOff x="4140200" y="4509121"/>
            <a:chExt cx="1658938" cy="2205021"/>
          </a:xfrm>
        </p:grpSpPr>
        <p:sp>
          <p:nvSpPr>
            <p:cNvPr id="150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1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52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3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4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55" name="Группа 154"/>
          <p:cNvGrpSpPr/>
          <p:nvPr/>
        </p:nvGrpSpPr>
        <p:grpSpPr>
          <a:xfrm>
            <a:off x="1245670" y="2628138"/>
            <a:ext cx="672638" cy="894054"/>
            <a:chOff x="4140200" y="4509121"/>
            <a:chExt cx="1658938" cy="2205021"/>
          </a:xfrm>
        </p:grpSpPr>
        <p:sp>
          <p:nvSpPr>
            <p:cNvPr id="156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7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58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9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60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61" name="Группа 160"/>
          <p:cNvGrpSpPr/>
          <p:nvPr/>
        </p:nvGrpSpPr>
        <p:grpSpPr>
          <a:xfrm>
            <a:off x="1533702" y="2628138"/>
            <a:ext cx="672638" cy="894054"/>
            <a:chOff x="4140200" y="4509121"/>
            <a:chExt cx="1658938" cy="2205021"/>
          </a:xfrm>
        </p:grpSpPr>
        <p:sp>
          <p:nvSpPr>
            <p:cNvPr id="162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63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64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65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66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67" name="Группа 166"/>
          <p:cNvGrpSpPr/>
          <p:nvPr/>
        </p:nvGrpSpPr>
        <p:grpSpPr>
          <a:xfrm>
            <a:off x="1821734" y="2628138"/>
            <a:ext cx="672638" cy="894054"/>
            <a:chOff x="4140200" y="4509121"/>
            <a:chExt cx="1658938" cy="2205021"/>
          </a:xfrm>
        </p:grpSpPr>
        <p:sp>
          <p:nvSpPr>
            <p:cNvPr id="168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69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70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71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72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73" name="Группа 172"/>
          <p:cNvGrpSpPr/>
          <p:nvPr/>
        </p:nvGrpSpPr>
        <p:grpSpPr>
          <a:xfrm>
            <a:off x="2109766" y="2628138"/>
            <a:ext cx="672638" cy="894054"/>
            <a:chOff x="4140200" y="4509121"/>
            <a:chExt cx="1658938" cy="2205021"/>
          </a:xfrm>
        </p:grpSpPr>
        <p:sp>
          <p:nvSpPr>
            <p:cNvPr id="174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75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76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77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78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79" name="Группа 178"/>
          <p:cNvGrpSpPr/>
          <p:nvPr/>
        </p:nvGrpSpPr>
        <p:grpSpPr>
          <a:xfrm>
            <a:off x="2397798" y="2628138"/>
            <a:ext cx="672638" cy="894054"/>
            <a:chOff x="4140200" y="4509121"/>
            <a:chExt cx="1658938" cy="2205021"/>
          </a:xfrm>
        </p:grpSpPr>
        <p:sp>
          <p:nvSpPr>
            <p:cNvPr id="180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1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82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3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4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85" name="Группа 184"/>
          <p:cNvGrpSpPr/>
          <p:nvPr/>
        </p:nvGrpSpPr>
        <p:grpSpPr>
          <a:xfrm>
            <a:off x="2685830" y="2628138"/>
            <a:ext cx="672638" cy="894054"/>
            <a:chOff x="4140200" y="4509121"/>
            <a:chExt cx="1658938" cy="2205021"/>
          </a:xfrm>
        </p:grpSpPr>
        <p:sp>
          <p:nvSpPr>
            <p:cNvPr id="186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7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88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9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90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sp>
        <p:nvSpPr>
          <p:cNvPr id="215" name="Rectangle 33"/>
          <p:cNvSpPr>
            <a:spLocks noChangeArrowheads="1"/>
          </p:cNvSpPr>
          <p:nvPr/>
        </p:nvSpPr>
        <p:spPr bwMode="auto">
          <a:xfrm rot="16200000">
            <a:off x="5025617" y="2565284"/>
            <a:ext cx="634578" cy="116486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216" name="Text Box 35"/>
          <p:cNvSpPr txBox="1">
            <a:spLocks noChangeAspect="1" noChangeArrowheads="1"/>
          </p:cNvSpPr>
          <p:nvPr/>
        </p:nvSpPr>
        <p:spPr bwMode="auto">
          <a:xfrm>
            <a:off x="4826968" y="3000376"/>
            <a:ext cx="10318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sz="1400" dirty="0" smtClean="0"/>
              <a:t>Power</a:t>
            </a:r>
            <a:endParaRPr lang="ru-RU" sz="1400" dirty="0"/>
          </a:p>
        </p:txBody>
      </p:sp>
      <p:sp>
        <p:nvSpPr>
          <p:cNvPr id="219" name="Прямоугольник 218"/>
          <p:cNvSpPr/>
          <p:nvPr/>
        </p:nvSpPr>
        <p:spPr>
          <a:xfrm>
            <a:off x="4877333" y="2103849"/>
            <a:ext cx="67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FPGA</a:t>
            </a:r>
            <a:endParaRPr lang="ru-RU" sz="1400" dirty="0"/>
          </a:p>
        </p:txBody>
      </p:sp>
      <p:sp>
        <p:nvSpPr>
          <p:cNvPr id="225" name="Rectangle 33"/>
          <p:cNvSpPr>
            <a:spLocks noChangeArrowheads="1"/>
          </p:cNvSpPr>
          <p:nvPr/>
        </p:nvSpPr>
        <p:spPr bwMode="auto">
          <a:xfrm rot="16200000">
            <a:off x="5344558" y="1370701"/>
            <a:ext cx="186142" cy="186908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228" name="Rectangle 33"/>
          <p:cNvSpPr>
            <a:spLocks noChangeArrowheads="1"/>
          </p:cNvSpPr>
          <p:nvPr/>
        </p:nvSpPr>
        <p:spPr bwMode="auto">
          <a:xfrm rot="16200000">
            <a:off x="5632590" y="1370701"/>
            <a:ext cx="186142" cy="186908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375" name="Rectangle 33"/>
          <p:cNvSpPr>
            <a:spLocks noChangeArrowheads="1"/>
          </p:cNvSpPr>
          <p:nvPr/>
        </p:nvSpPr>
        <p:spPr bwMode="auto">
          <a:xfrm rot="5400000">
            <a:off x="5987426" y="2193772"/>
            <a:ext cx="719693" cy="221264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379" name="Text Box 31"/>
          <p:cNvSpPr txBox="1">
            <a:spLocks noChangeAspect="1" noChangeArrowheads="1"/>
          </p:cNvSpPr>
          <p:nvPr/>
        </p:nvSpPr>
        <p:spPr bwMode="auto">
          <a:xfrm>
            <a:off x="1149510" y="1103274"/>
            <a:ext cx="194847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ru-RU" sz="1400" dirty="0" err="1"/>
              <a:t>Small</a:t>
            </a:r>
            <a:r>
              <a:rPr lang="ru-RU" sz="1400" dirty="0"/>
              <a:t> </a:t>
            </a:r>
            <a:r>
              <a:rPr lang="ru-RU" sz="1400" dirty="0" err="1"/>
              <a:t>mezzanin</a:t>
            </a:r>
            <a:r>
              <a:rPr lang="en-US" sz="1400" dirty="0" smtClean="0"/>
              <a:t>e</a:t>
            </a:r>
            <a:r>
              <a:rPr lang="ru-RU" sz="1400" dirty="0" smtClean="0"/>
              <a:t> </a:t>
            </a:r>
            <a:r>
              <a:rPr lang="ru-RU" sz="1400" dirty="0" err="1" smtClean="0"/>
              <a:t>board</a:t>
            </a:r>
            <a:r>
              <a:rPr lang="en-US" sz="1400" dirty="0" smtClean="0"/>
              <a:t>s</a:t>
            </a:r>
            <a:endParaRPr lang="ru-RU" sz="1400" dirty="0"/>
          </a:p>
        </p:txBody>
      </p:sp>
      <p:sp>
        <p:nvSpPr>
          <p:cNvPr id="381" name="Line 27"/>
          <p:cNvSpPr>
            <a:spLocks noChangeShapeType="1"/>
          </p:cNvSpPr>
          <p:nvPr/>
        </p:nvSpPr>
        <p:spPr bwMode="auto">
          <a:xfrm flipH="1">
            <a:off x="6554230" y="1030360"/>
            <a:ext cx="436117" cy="2209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82" name="Text Box 35"/>
          <p:cNvSpPr txBox="1">
            <a:spLocks noChangeAspect="1" noChangeArrowheads="1"/>
          </p:cNvSpPr>
          <p:nvPr/>
        </p:nvSpPr>
        <p:spPr bwMode="auto">
          <a:xfrm>
            <a:off x="6456449" y="2992571"/>
            <a:ext cx="10318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sz="1400" dirty="0"/>
              <a:t>Power connector</a:t>
            </a:r>
            <a:endParaRPr lang="ru-RU" sz="1400" dirty="0"/>
          </a:p>
        </p:txBody>
      </p:sp>
      <p:sp>
        <p:nvSpPr>
          <p:cNvPr id="383" name="TextBox 92"/>
          <p:cNvSpPr txBox="1">
            <a:spLocks noChangeArrowheads="1"/>
          </p:cNvSpPr>
          <p:nvPr/>
        </p:nvSpPr>
        <p:spPr bwMode="auto">
          <a:xfrm>
            <a:off x="6492320" y="2026575"/>
            <a:ext cx="9797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GB" sz="1400" dirty="0" smtClean="0"/>
              <a:t>FCT connector</a:t>
            </a:r>
            <a:endParaRPr lang="en-GB" sz="1400" dirty="0"/>
          </a:p>
        </p:txBody>
      </p:sp>
      <p:sp>
        <p:nvSpPr>
          <p:cNvPr id="384" name="Text Box 35"/>
          <p:cNvSpPr txBox="1">
            <a:spLocks noChangeAspect="1" noChangeArrowheads="1"/>
          </p:cNvSpPr>
          <p:nvPr/>
        </p:nvSpPr>
        <p:spPr bwMode="auto">
          <a:xfrm>
            <a:off x="4824028" y="1623838"/>
            <a:ext cx="13673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sz="1400" dirty="0" smtClean="0"/>
              <a:t>Test connectors</a:t>
            </a:r>
            <a:endParaRPr lang="ru-RU" sz="1400" dirty="0"/>
          </a:p>
        </p:txBody>
      </p:sp>
      <p:sp>
        <p:nvSpPr>
          <p:cNvPr id="385" name="Rectangle 33"/>
          <p:cNvSpPr>
            <a:spLocks noChangeArrowheads="1"/>
          </p:cNvSpPr>
          <p:nvPr/>
        </p:nvSpPr>
        <p:spPr bwMode="auto">
          <a:xfrm>
            <a:off x="5990249" y="1180439"/>
            <a:ext cx="555206" cy="3152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86" name="Прямоугольник 385"/>
          <p:cNvSpPr/>
          <p:nvPr/>
        </p:nvSpPr>
        <p:spPr>
          <a:xfrm>
            <a:off x="457200" y="3794264"/>
            <a:ext cx="8229848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24000" algn="just">
              <a:lnSpc>
                <a:spcPct val="120000"/>
              </a:lnSpc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one </a:t>
            </a:r>
            <a:r>
              <a:rPr lang="en-US" dirty="0" smtClean="0"/>
              <a:t>pre-trigger </a:t>
            </a:r>
            <a:r>
              <a:rPr lang="en-US" dirty="0"/>
              <a:t>board </a:t>
            </a:r>
            <a:r>
              <a:rPr lang="en-US" dirty="0" smtClean="0"/>
              <a:t>are connected 16 </a:t>
            </a:r>
            <a:r>
              <a:rPr lang="en-US" dirty="0"/>
              <a:t>small Digitizing </a:t>
            </a:r>
            <a:r>
              <a:rPr lang="en-US" dirty="0" smtClean="0"/>
              <a:t>boards (512 crystals). </a:t>
            </a:r>
            <a:r>
              <a:rPr lang="en-US" dirty="0"/>
              <a:t>Whole 4 big trigger boards </a:t>
            </a:r>
            <a:r>
              <a:rPr lang="en-US" dirty="0" smtClean="0"/>
              <a:t>and 64 small </a:t>
            </a:r>
            <a:r>
              <a:rPr lang="en-US" dirty="0"/>
              <a:t>mezzanine </a:t>
            </a:r>
            <a:r>
              <a:rPr lang="en-US" dirty="0" smtClean="0"/>
              <a:t>boards (2048 crystals).</a:t>
            </a:r>
          </a:p>
          <a:p>
            <a:pPr marL="342900" indent="-324000" algn="just">
              <a:lnSpc>
                <a:spcPct val="120000"/>
              </a:lnSpc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dirty="0" smtClean="0"/>
              <a:t>Connector with previous/next </a:t>
            </a:r>
            <a:r>
              <a:rPr lang="en-US" dirty="0"/>
              <a:t>Pre-trigger board </a:t>
            </a:r>
            <a:r>
              <a:rPr lang="en-US" dirty="0" smtClean="0"/>
              <a:t>(12 </a:t>
            </a:r>
            <a:r>
              <a:rPr lang="en-US" dirty="0"/>
              <a:t>channels </a:t>
            </a:r>
            <a:r>
              <a:rPr lang="en-US" dirty="0" smtClean="0"/>
              <a:t>from the previous</a:t>
            </a:r>
            <a:r>
              <a:rPr lang="en-US" dirty="0"/>
              <a:t>/ </a:t>
            </a:r>
            <a:r>
              <a:rPr lang="en-US" dirty="0" smtClean="0"/>
              <a:t>12 channels to the next) - </a:t>
            </a:r>
          </a:p>
          <a:p>
            <a:pPr marL="342900" indent="-324000" algn="just">
              <a:lnSpc>
                <a:spcPct val="120000"/>
              </a:lnSpc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dirty="0"/>
              <a:t>Connector to EROS/ROESTI for Fast </a:t>
            </a:r>
            <a:r>
              <a:rPr lang="en-US" dirty="0" err="1" smtClean="0"/>
              <a:t>Trig.Signal</a:t>
            </a:r>
            <a:endParaRPr lang="ru-RU" dirty="0"/>
          </a:p>
        </p:txBody>
      </p:sp>
      <p:sp>
        <p:nvSpPr>
          <p:cNvPr id="420" name="Rectangle 33"/>
          <p:cNvSpPr>
            <a:spLocks noChangeArrowheads="1"/>
          </p:cNvSpPr>
          <p:nvPr/>
        </p:nvSpPr>
        <p:spPr bwMode="auto">
          <a:xfrm>
            <a:off x="4070484" y="1299807"/>
            <a:ext cx="555206" cy="31526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  <a:prstDash val="dash"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422" name="Line 27"/>
          <p:cNvSpPr>
            <a:spLocks noChangeShapeType="1"/>
          </p:cNvSpPr>
          <p:nvPr/>
        </p:nvSpPr>
        <p:spPr bwMode="auto">
          <a:xfrm flipH="1">
            <a:off x="4290022" y="1030360"/>
            <a:ext cx="218058" cy="2299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27" name="Rectangle 33"/>
          <p:cNvSpPr>
            <a:spLocks noChangeArrowheads="1"/>
          </p:cNvSpPr>
          <p:nvPr/>
        </p:nvSpPr>
        <p:spPr bwMode="auto">
          <a:xfrm>
            <a:off x="3696155" y="1757461"/>
            <a:ext cx="719693" cy="221264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428" name="Rectangle 33"/>
          <p:cNvSpPr>
            <a:spLocks noChangeArrowheads="1"/>
          </p:cNvSpPr>
          <p:nvPr/>
        </p:nvSpPr>
        <p:spPr bwMode="auto">
          <a:xfrm>
            <a:off x="3690304" y="2595366"/>
            <a:ext cx="719693" cy="221264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429" name="Text Box 35"/>
          <p:cNvSpPr txBox="1">
            <a:spLocks noChangeAspect="1" noChangeArrowheads="1"/>
          </p:cNvSpPr>
          <p:nvPr/>
        </p:nvSpPr>
        <p:spPr bwMode="auto">
          <a:xfrm>
            <a:off x="3383868" y="1948455"/>
            <a:ext cx="13673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sz="1400" dirty="0" smtClean="0"/>
              <a:t>Con-r to prev. board</a:t>
            </a:r>
            <a:endParaRPr lang="ru-RU" sz="1400" dirty="0"/>
          </a:p>
        </p:txBody>
      </p:sp>
      <p:sp>
        <p:nvSpPr>
          <p:cNvPr id="430" name="Text Box 35"/>
          <p:cNvSpPr txBox="1">
            <a:spLocks noChangeAspect="1" noChangeArrowheads="1"/>
          </p:cNvSpPr>
          <p:nvPr/>
        </p:nvSpPr>
        <p:spPr bwMode="auto">
          <a:xfrm>
            <a:off x="3383868" y="2845359"/>
            <a:ext cx="13673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sz="1400" dirty="0" smtClean="0"/>
              <a:t>Con-r to next board</a:t>
            </a:r>
            <a:endParaRPr lang="ru-RU" sz="1400" dirty="0"/>
          </a:p>
        </p:txBody>
      </p:sp>
      <p:sp>
        <p:nvSpPr>
          <p:cNvPr id="191" name="Text Box 35"/>
          <p:cNvSpPr txBox="1">
            <a:spLocks noChangeAspect="1" noChangeArrowheads="1"/>
          </p:cNvSpPr>
          <p:nvPr/>
        </p:nvSpPr>
        <p:spPr bwMode="auto">
          <a:xfrm>
            <a:off x="7004248" y="837873"/>
            <a:ext cx="1600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sz="1400" dirty="0" smtClean="0"/>
              <a:t>Ethernet connector </a:t>
            </a:r>
            <a:r>
              <a:rPr lang="en-US" sz="1400" dirty="0"/>
              <a:t>for DAQ</a:t>
            </a:r>
            <a:endParaRPr lang="ru-RU" sz="1400" dirty="0"/>
          </a:p>
        </p:txBody>
      </p:sp>
      <p:sp>
        <p:nvSpPr>
          <p:cNvPr id="192" name="Text Box 35"/>
          <p:cNvSpPr txBox="1">
            <a:spLocks noChangeAspect="1" noChangeArrowheads="1"/>
          </p:cNvSpPr>
          <p:nvPr/>
        </p:nvSpPr>
        <p:spPr bwMode="auto">
          <a:xfrm>
            <a:off x="2940407" y="837292"/>
            <a:ext cx="38798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sz="1400" dirty="0"/>
              <a:t>Connector </a:t>
            </a:r>
            <a:r>
              <a:rPr lang="en-US" sz="1400" dirty="0" smtClean="0"/>
              <a:t>to EROS/ROESTI for Fast </a:t>
            </a:r>
            <a:r>
              <a:rPr lang="en-US" sz="1400" dirty="0" err="1" smtClean="0"/>
              <a:t>Trig.Signal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698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ChangeArrowheads="1"/>
          </p:cNvSpPr>
          <p:nvPr/>
        </p:nvSpPr>
        <p:spPr bwMode="auto">
          <a:xfrm>
            <a:off x="395288" y="260350"/>
            <a:ext cx="83534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ru-RU" sz="3800" b="1">
                <a:solidFill>
                  <a:schemeClr val="tx2"/>
                </a:solidFill>
                <a:latin typeface="Garamond" pitchFamily="18" charset="0"/>
              </a:rPr>
              <a:t>The time-table of the </a:t>
            </a:r>
            <a:r>
              <a:rPr lang="ru-RU" altLang="ru-RU" sz="3800" b="1">
                <a:solidFill>
                  <a:schemeClr val="tx2"/>
                </a:solidFill>
                <a:latin typeface="Garamond" pitchFamily="18" charset="0"/>
              </a:rPr>
              <a:t>E</a:t>
            </a:r>
            <a:r>
              <a:rPr lang="en-US" altLang="ru-RU" sz="3800" b="1">
                <a:solidFill>
                  <a:schemeClr val="tx2"/>
                </a:solidFill>
                <a:latin typeface="Garamond" pitchFamily="18" charset="0"/>
              </a:rPr>
              <a:t>CAL pre-trigger</a:t>
            </a:r>
            <a:r>
              <a:rPr lang="ru-RU" altLang="ru-RU" sz="3800" b="1">
                <a:solidFill>
                  <a:schemeClr val="tx2"/>
                </a:solidFill>
                <a:latin typeface="Garamond" pitchFamily="18" charset="0"/>
              </a:rPr>
              <a:t> </a:t>
            </a:r>
          </a:p>
        </p:txBody>
      </p:sp>
      <p:sp>
        <p:nvSpPr>
          <p:cNvPr id="1034" name="Дата 1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804C74A-AF45-442E-BC80-0F2157C6BFDB}" type="datetime3">
              <a:rPr lang="ru-RU" altLang="ru-RU"/>
              <a:pPr/>
              <a:t>22/05/18</a:t>
            </a:fld>
            <a:endParaRPr lang="ru-RU" altLang="en-US"/>
          </a:p>
        </p:txBody>
      </p:sp>
      <p:sp>
        <p:nvSpPr>
          <p:cNvPr id="1035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491880" y="6248400"/>
            <a:ext cx="216024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Leonid </a:t>
            </a:r>
            <a:r>
              <a:rPr lang="en-US" altLang="en-US" dirty="0" err="1"/>
              <a:t>Epshteyn</a:t>
            </a:r>
            <a:r>
              <a:rPr lang="en-US" altLang="en-US" dirty="0"/>
              <a:t>, Novosibirsk group</a:t>
            </a:r>
            <a:endParaRPr lang="ru-RU" altLang="en-US" dirty="0"/>
          </a:p>
        </p:txBody>
      </p:sp>
      <p:sp>
        <p:nvSpPr>
          <p:cNvPr id="103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81434D-2C6B-4A63-871D-90284DBCFC0A}" type="slidenum">
              <a:rPr lang="ru-RU" altLang="en-US" smtClean="0"/>
              <a:pPr/>
              <a:t>2</a:t>
            </a:fld>
            <a:endParaRPr lang="ru-RU" altLang="en-US" smtClean="0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908287"/>
              </p:ext>
            </p:extLst>
          </p:nvPr>
        </p:nvGraphicFramePr>
        <p:xfrm>
          <a:off x="1201738" y="1539875"/>
          <a:ext cx="6740525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Лист" r:id="rId3" imgW="5886467" imgH="1914570" progId="Excel.Sheet.12">
                  <p:embed/>
                </p:oleObj>
              </mc:Choice>
              <mc:Fallback>
                <p:oleObj name="Лист" r:id="rId3" imgW="5886467" imgH="1914570" progId="Excel.Shee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1539875"/>
                        <a:ext cx="6740525" cy="25542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19251</TotalTime>
  <Words>113</Words>
  <Application>Microsoft Office PowerPoint</Application>
  <PresentationFormat>Экран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4" baseType="lpstr">
      <vt:lpstr>Край</vt:lpstr>
      <vt:lpstr>Microsoft Excel Worksheet</vt:lpstr>
      <vt:lpstr>Презентация PowerPoint</vt:lpstr>
      <vt:lpstr>Презентация PowerPoint</vt:lpstr>
    </vt:vector>
  </TitlesOfParts>
  <Company>John Doe &amp; 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the ECal pretrigger</dc:title>
  <dc:creator>Leonid E.</dc:creator>
  <cp:lastModifiedBy>BINP User</cp:lastModifiedBy>
  <cp:revision>397</cp:revision>
  <cp:lastPrinted>2016-09-05T04:03:34Z</cp:lastPrinted>
  <dcterms:created xsi:type="dcterms:W3CDTF">2010-04-07T15:02:35Z</dcterms:created>
  <dcterms:modified xsi:type="dcterms:W3CDTF">2018-05-22T04:37:57Z</dcterms:modified>
</cp:coreProperties>
</file>