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8"/>
  </p:notesMasterIdLst>
  <p:sldIdLst>
    <p:sldId id="256" r:id="rId2"/>
    <p:sldId id="262" r:id="rId3"/>
    <p:sldId id="257" r:id="rId4"/>
    <p:sldId id="263" r:id="rId5"/>
    <p:sldId id="260" r:id="rId6"/>
    <p:sldId id="258" r:id="rId7"/>
    <p:sldId id="261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>
        <p:scale>
          <a:sx n="66" d="100"/>
          <a:sy n="66" d="100"/>
        </p:scale>
        <p:origin x="-786" y="-48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E5BB5-4E58-4C09-AF73-FB51D276D9F8}" type="datetimeFigureOut">
              <a:rPr lang="ru-RU" smtClean="0"/>
              <a:t>14.09.2015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DD271-D3AD-4D64-BB8B-6F3A9E4A27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80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E21E-516F-4475-899D-421D795044D2}" type="datetime1">
              <a:rPr lang="ru-RU" smtClean="0"/>
              <a:t>14.09.2015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64B0-CE55-4E70-B48A-587B8B026073}" type="datetime1">
              <a:rPr lang="ru-RU" smtClean="0"/>
              <a:t>14.09.2015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9DFF-72F4-4230-B7DD-75F09052ACF6}" type="datetime1">
              <a:rPr lang="ru-RU" smtClean="0"/>
              <a:t>14.09.2015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dirty="0" smtClean="0"/>
              <a:t>Образец текста</a:t>
            </a:r>
          </a:p>
          <a:p>
            <a:pPr lvl="1" eaLnBrk="1" latinLnBrk="0" hangingPunct="1"/>
            <a:r>
              <a:rPr lang="ru-RU" dirty="0" smtClean="0"/>
              <a:t>Второй уровень</a:t>
            </a:r>
          </a:p>
          <a:p>
            <a:pPr lvl="2" eaLnBrk="1" latinLnBrk="0" hangingPunct="1"/>
            <a:r>
              <a:rPr lang="ru-RU" dirty="0" smtClean="0"/>
              <a:t>Третий уровень</a:t>
            </a:r>
          </a:p>
          <a:p>
            <a:pPr lvl="3" eaLnBrk="1" latinLnBrk="0" hangingPunct="1"/>
            <a:r>
              <a:rPr lang="ru-RU" dirty="0" smtClean="0"/>
              <a:t>Четвертый уровень</a:t>
            </a:r>
          </a:p>
          <a:p>
            <a:pPr lvl="4" eaLnBrk="1" latinLnBrk="0" hangingPunct="1"/>
            <a:r>
              <a:rPr lang="ru-RU" dirty="0" smtClean="0"/>
              <a:t>Пятый уровень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3CD0-C904-40AB-AF72-1282AC57EC4D}" type="datetime1">
              <a:rPr lang="ru-RU" smtClean="0"/>
              <a:t>14.09.2015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5F3F-5D61-4DA1-B8D9-586FEC38C49C}" type="datetime1">
              <a:rPr lang="ru-RU" smtClean="0"/>
              <a:t>14.09.2015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BD2F-C058-4F35-8DAA-E3404FEE00A8}" type="datetime1">
              <a:rPr lang="ru-RU" smtClean="0"/>
              <a:t>14.09.2015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8B6B-CE15-4EC9-BDF7-18CF29D9D5DB}" type="datetime1">
              <a:rPr lang="ru-RU" smtClean="0"/>
              <a:t>14.09.2015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FAB0-B55A-46A3-91DB-9F508C5F268D}" type="datetime1">
              <a:rPr lang="ru-RU" smtClean="0"/>
              <a:t>14.09.2015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D4A5-374E-403E-B0B7-8A135640B570}" type="datetime1">
              <a:rPr lang="ru-RU" smtClean="0"/>
              <a:t>14.09.2015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4CF9-72EC-416D-B53F-C89CABCC6631}" type="datetime1">
              <a:rPr lang="ru-RU" smtClean="0"/>
              <a:t>14.09.2015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6799-70A7-4349-B4EF-E93876A536AD}" type="datetime1">
              <a:rPr lang="ru-RU" smtClean="0"/>
              <a:t>14.09.2015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4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fld id="{FA8F2818-1299-481E-8AA6-2DC375124F73}" type="datetime1">
              <a:rPr lang="ru-RU" smtClean="0"/>
              <a:pPr/>
              <a:t>14.09.2015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4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4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>
                <a:latin typeface="+mj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>
                <a:latin typeface="+mj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j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j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344251"/>
            <a:ext cx="8640960" cy="1354217"/>
          </a:xfrm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ru-RU" sz="4400" dirty="0" smtClean="0">
                <a:latin typeface="Calibri" pitchFamily="34" charset="0"/>
                <a:cs typeface="Calibri" pitchFamily="34" charset="0"/>
              </a:rPr>
              <a:t>«</a:t>
            </a:r>
            <a:r>
              <a:rPr lang="ru-RU" sz="4400" b="1" dirty="0" smtClean="0">
                <a:latin typeface="Calibri" pitchFamily="34" charset="0"/>
                <a:cs typeface="Calibri" pitchFamily="34" charset="0"/>
              </a:rPr>
              <a:t>Проектирование </a:t>
            </a:r>
            <a:r>
              <a:rPr lang="ru-RU" sz="4400" b="1" dirty="0">
                <a:latin typeface="Calibri" pitchFamily="34" charset="0"/>
                <a:cs typeface="Calibri" pitchFamily="34" charset="0"/>
              </a:rPr>
              <a:t>систем регистрации и обработки </a:t>
            </a:r>
            <a:r>
              <a:rPr lang="ru-RU" sz="4400" b="1" dirty="0" smtClean="0">
                <a:latin typeface="Calibri" pitchFamily="34" charset="0"/>
                <a:cs typeface="Calibri" pitchFamily="34" charset="0"/>
              </a:rPr>
              <a:t>данных»</a:t>
            </a:r>
            <a:endParaRPr lang="ru-RU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475324"/>
            <a:ext cx="9144000" cy="430887"/>
          </a:xfrm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ru-RU" sz="2800" b="1" dirty="0" smtClean="0">
                <a:latin typeface="Calibri" pitchFamily="34" charset="0"/>
                <a:cs typeface="Calibri" pitchFamily="34" charset="0"/>
              </a:rPr>
              <a:t>Преподавател</a:t>
            </a:r>
            <a:r>
              <a:rPr lang="ru-RU" sz="2800" b="1" dirty="0">
                <a:latin typeface="Calibri" pitchFamily="34" charset="0"/>
                <a:cs typeface="Calibri" pitchFamily="34" charset="0"/>
              </a:rPr>
              <a:t>ь</a:t>
            </a:r>
            <a:r>
              <a:rPr lang="ru-RU" sz="2800" b="1" dirty="0" smtClean="0">
                <a:latin typeface="Calibri" pitchFamily="34" charset="0"/>
                <a:cs typeface="Calibri" pitchFamily="34" charset="0"/>
              </a:rPr>
              <a:t>: Эпштейн Леонид Борисович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8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3CD0-C904-40AB-AF72-1282AC57EC4D}" type="datetime1">
              <a:rPr lang="ru-RU" smtClean="0"/>
              <a:t>14.09.2015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268760"/>
            <a:ext cx="8640960" cy="3165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sz="2400" dirty="0" smtClean="0">
                <a:latin typeface="+mj-lt"/>
              </a:rPr>
              <a:t>Разрабатывается структурная </a:t>
            </a:r>
            <a:r>
              <a:rPr lang="ru-RU" sz="2400" dirty="0">
                <a:latin typeface="+mj-lt"/>
              </a:rPr>
              <a:t>схема устройства и связи между компонентами. Так же фиксируются параметры других критически важных элементов создаваемой системы — необходимые частоты АЦП и ЦАП, параметры RF (</a:t>
            </a:r>
            <a:r>
              <a:rPr lang="ru-RU" sz="2400" dirty="0" err="1">
                <a:latin typeface="+mj-lt"/>
              </a:rPr>
              <a:t>радиотракт</a:t>
            </a:r>
            <a:r>
              <a:rPr lang="ru-RU" sz="2400" dirty="0">
                <a:latin typeface="+mj-lt"/>
              </a:rPr>
              <a:t> — высокочастотная часть) и </a:t>
            </a:r>
            <a:r>
              <a:rPr lang="ru-RU" sz="2400" dirty="0" smtClean="0">
                <a:latin typeface="+mj-lt"/>
              </a:rPr>
              <a:t>прочие. Производится </a:t>
            </a:r>
            <a:r>
              <a:rPr lang="ru-RU" sz="2400" dirty="0">
                <a:latin typeface="+mj-lt"/>
              </a:rPr>
              <a:t>оценка ресурсоемкости задачи, выбирается аппаратура, которая будет реализовывать создаваемые алгоритмы</a:t>
            </a:r>
            <a:r>
              <a:rPr lang="ru-RU" sz="2400" dirty="0" smtClean="0">
                <a:latin typeface="+mj-lt"/>
              </a:rPr>
              <a:t>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4868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 smtClean="0">
                <a:solidFill>
                  <a:schemeClr val="tx2"/>
                </a:solidFill>
                <a:latin typeface="+mj-lt"/>
              </a:rPr>
              <a:t>Этап </a:t>
            </a:r>
            <a:r>
              <a:rPr lang="ru-RU" sz="4000" b="1" u="sng" dirty="0">
                <a:solidFill>
                  <a:schemeClr val="tx2"/>
                </a:solidFill>
                <a:latin typeface="+mj-lt"/>
              </a:rPr>
              <a:t>системного </a:t>
            </a:r>
            <a:r>
              <a:rPr lang="ru-RU" sz="4000" b="1" u="sng" dirty="0" smtClean="0">
                <a:solidFill>
                  <a:schemeClr val="tx2"/>
                </a:solidFill>
                <a:latin typeface="+mj-lt"/>
              </a:rPr>
              <a:t>проектирования</a:t>
            </a:r>
            <a:endParaRPr lang="ru-RU" sz="4000" b="1" u="sng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928171" y="4404871"/>
            <a:ext cx="5287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u="sng" dirty="0" smtClean="0">
                <a:latin typeface="+mj-lt"/>
              </a:rPr>
              <a:t>Три пути реализации цифрового узла:</a:t>
            </a:r>
            <a:endParaRPr lang="ru-RU" sz="2400" dirty="0">
              <a:latin typeface="+mj-lt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1979712" y="4774203"/>
            <a:ext cx="635502" cy="641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6545943" y="4774203"/>
            <a:ext cx="546337" cy="641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4572000" y="4774203"/>
            <a:ext cx="0" cy="641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1666170" y="5415607"/>
            <a:ext cx="67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+mj-lt"/>
              </a:rPr>
              <a:t>DSP</a:t>
            </a:r>
            <a:endParaRPr lang="ru-RU" sz="2400" dirty="0">
              <a:latin typeface="+mj-lt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206181" y="5415607"/>
            <a:ext cx="744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+mj-lt"/>
              </a:rPr>
              <a:t>ASIC</a:t>
            </a:r>
            <a:endParaRPr lang="ru-RU" sz="2400" dirty="0"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755489" y="5415607"/>
            <a:ext cx="856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+mj-lt"/>
              </a:rPr>
              <a:t>FPGA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282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3CD0-C904-40AB-AF72-1282AC57EC4D}" type="datetime1">
              <a:rPr lang="ru-RU" smtClean="0"/>
              <a:t>14.09.2015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916832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sz="2400" dirty="0" smtClean="0">
                <a:latin typeface="+mj-lt"/>
              </a:rPr>
              <a:t>Разработка начинается с </a:t>
            </a:r>
            <a:r>
              <a:rPr lang="ru-RU" sz="2400" dirty="0">
                <a:latin typeface="+mj-lt"/>
              </a:rPr>
              <a:t>изучения тематической литературы и </a:t>
            </a:r>
            <a:r>
              <a:rPr lang="ru-RU" sz="2400" dirty="0" smtClean="0">
                <a:latin typeface="+mj-lt"/>
              </a:rPr>
              <a:t>осмысления основных вещей и этапов. </a:t>
            </a:r>
            <a:r>
              <a:rPr lang="ru-RU" sz="2400" dirty="0">
                <a:latin typeface="+mj-lt"/>
              </a:rPr>
              <a:t>Однако теоретический подход, к сожалению, применяется слабо в виду большой сложности создаваемых алгоритмов. В связи с этим довольно быстро процесс проектирования переходит к использованию специального САПР имитационного </a:t>
            </a:r>
            <a:r>
              <a:rPr lang="ru-RU" sz="2400" dirty="0" smtClean="0">
                <a:latin typeface="+mj-lt"/>
              </a:rPr>
              <a:t>моделирования. </a:t>
            </a:r>
            <a:endParaRPr lang="en-US" sz="2400" dirty="0" smtClean="0">
              <a:latin typeface="+mj-lt"/>
            </a:endParaRPr>
          </a:p>
          <a:p>
            <a:pPr algn="just">
              <a:lnSpc>
                <a:spcPct val="120000"/>
              </a:lnSpc>
            </a:pPr>
            <a:r>
              <a:rPr lang="ru-RU" sz="2400" dirty="0" smtClean="0">
                <a:latin typeface="+mj-lt"/>
              </a:rPr>
              <a:t>Кроме </a:t>
            </a:r>
            <a:r>
              <a:rPr lang="ru-RU" sz="2400" dirty="0">
                <a:latin typeface="+mj-lt"/>
              </a:rPr>
              <a:t>модели самого устройства создается также тестовое окружение — компоненты генерирующие тестовые сигналы (такие же, какие будут в реальной жизни) и компоненты, отвечающие за оценку качества работы устройства.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4868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>
                <a:solidFill>
                  <a:schemeClr val="tx2"/>
                </a:solidFill>
                <a:latin typeface="+mj-lt"/>
              </a:rPr>
              <a:t>Разработка математических алгоритмов</a:t>
            </a:r>
            <a:r>
              <a:rPr lang="ru-RU" sz="4000" u="sng" dirty="0">
                <a:solidFill>
                  <a:schemeClr val="tx2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282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3CD0-C904-40AB-AF72-1282AC57EC4D}" type="datetime1">
              <a:rPr lang="ru-RU" smtClean="0"/>
              <a:t>14.09.2015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859340"/>
            <a:ext cx="8640960" cy="3165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sz="2400" dirty="0">
                <a:latin typeface="+mj-lt"/>
              </a:rPr>
              <a:t>Процедура создания математической модели итерационная — создается первый вариант модели, прогоняются тесты, оцениваются получившиеся характеристики. Далее что-то корректируется/дополняется, прогоняются тесты еще раз и так до тех пор, пока не будут выполнены требования </a:t>
            </a:r>
            <a:r>
              <a:rPr lang="ru-RU" sz="2400" b="1" dirty="0">
                <a:latin typeface="+mj-lt"/>
              </a:rPr>
              <a:t>ТЗ</a:t>
            </a:r>
            <a:r>
              <a:rPr lang="ru-RU" sz="2400" dirty="0">
                <a:latin typeface="+mj-lt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ru-RU" sz="2400" dirty="0" smtClean="0">
                <a:latin typeface="+mj-lt"/>
              </a:rPr>
              <a:t>В данном курсе используемые </a:t>
            </a:r>
            <a:r>
              <a:rPr lang="ru-RU" sz="2400" dirty="0">
                <a:latin typeface="+mj-lt"/>
              </a:rPr>
              <a:t>для этих задач САПР — </a:t>
            </a:r>
            <a:r>
              <a:rPr lang="ru-RU" sz="2400" dirty="0" err="1">
                <a:latin typeface="+mj-lt"/>
              </a:rPr>
              <a:t>Matlab</a:t>
            </a:r>
            <a:r>
              <a:rPr lang="ru-RU" sz="2400" dirty="0">
                <a:latin typeface="+mj-lt"/>
              </a:rPr>
              <a:t>/</a:t>
            </a:r>
            <a:r>
              <a:rPr lang="ru-RU" sz="2400" dirty="0" err="1">
                <a:latin typeface="+mj-lt"/>
              </a:rPr>
              <a:t>Simulink</a:t>
            </a:r>
            <a:r>
              <a:rPr lang="ru-RU" sz="2400" dirty="0">
                <a:latin typeface="+mj-lt"/>
              </a:rPr>
              <a:t> и </a:t>
            </a:r>
            <a:r>
              <a:rPr lang="en-US" sz="2400" dirty="0" err="1" smtClean="0">
                <a:latin typeface="+mj-lt"/>
              </a:rPr>
              <a:t>MathCAD</a:t>
            </a:r>
            <a:r>
              <a:rPr lang="ru-RU" sz="2400" dirty="0" smtClean="0">
                <a:latin typeface="+mj-lt"/>
              </a:rPr>
              <a:t>. </a:t>
            </a:r>
            <a:endParaRPr lang="ru-RU" sz="2400" dirty="0"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54868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>
                <a:solidFill>
                  <a:schemeClr val="tx2"/>
                </a:solidFill>
                <a:latin typeface="+mj-lt"/>
              </a:rPr>
              <a:t>Разработка математических алгоритмов</a:t>
            </a:r>
            <a:r>
              <a:rPr lang="ru-RU" sz="4000" u="sng" dirty="0">
                <a:solidFill>
                  <a:schemeClr val="tx2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282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3CD0-C904-40AB-AF72-1282AC57EC4D}" type="datetime1">
              <a:rPr lang="ru-RU" smtClean="0"/>
              <a:t>14.09.2015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340768"/>
            <a:ext cx="8640960" cy="1392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sz="2400" dirty="0">
                <a:latin typeface="+mj-lt"/>
              </a:rPr>
              <a:t>При </a:t>
            </a:r>
            <a:r>
              <a:rPr lang="ru-RU" sz="2400" b="1" dirty="0">
                <a:latin typeface="+mj-lt"/>
              </a:rPr>
              <a:t>разработке электрической принципиальной схемы</a:t>
            </a:r>
            <a:r>
              <a:rPr lang="ru-RU" sz="2400" dirty="0">
                <a:latin typeface="+mj-lt"/>
              </a:rPr>
              <a:t> в первую очередь производится выбор электронных компонентов исходя из их характеристик, а так же доступности (для покупки).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4868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 smtClean="0">
                <a:solidFill>
                  <a:schemeClr val="tx2"/>
                </a:solidFill>
                <a:latin typeface="+mj-lt"/>
              </a:rPr>
              <a:t>Разработка принципиальной схемы</a:t>
            </a:r>
            <a:endParaRPr lang="ru-RU" sz="4000" u="sng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2"/>
          <a:stretch/>
        </p:blipFill>
        <p:spPr bwMode="auto">
          <a:xfrm>
            <a:off x="1115616" y="2733137"/>
            <a:ext cx="6904202" cy="3680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282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3CD0-C904-40AB-AF72-1282AC57EC4D}" type="datetime1">
              <a:rPr lang="ru-RU" smtClean="0"/>
              <a:t>14.09.2015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2176" y="1094483"/>
            <a:ext cx="8640960" cy="4494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sz="2400" dirty="0">
                <a:latin typeface="+mj-lt"/>
              </a:rPr>
              <a:t>По завершении создания электрической схемы запускается следующий, тесно с ним связанный этап: </a:t>
            </a:r>
            <a:r>
              <a:rPr lang="ru-RU" sz="2400" b="1" dirty="0">
                <a:latin typeface="+mj-lt"/>
              </a:rPr>
              <a:t>трассировка печатной платы</a:t>
            </a:r>
            <a:r>
              <a:rPr lang="ru-RU" sz="2400" dirty="0">
                <a:latin typeface="+mj-lt"/>
              </a:rPr>
              <a:t>. Все выбранные компоненты устройства размещается на печатной плате (ПП) и между ними создаются соединения в соответствии со схемой. </a:t>
            </a:r>
            <a:r>
              <a:rPr lang="ru-RU" sz="2400" dirty="0" smtClean="0">
                <a:latin typeface="+mj-lt"/>
              </a:rPr>
              <a:t>Естественно</a:t>
            </a:r>
            <a:r>
              <a:rPr lang="ru-RU" sz="2400" dirty="0">
                <a:latin typeface="+mj-lt"/>
              </a:rPr>
              <a:t>, их число стараются минимизировать, но в конечном итоге все зависит от запросов человека, занимающегося трассировкой (разводчика) и его опыта. В процессе трассировки учитывается множество требований, касающихся целостности и времени распространения сигналов по ПП.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297720" y="548680"/>
            <a:ext cx="64882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u="sng" dirty="0">
                <a:solidFill>
                  <a:schemeClr val="tx2"/>
                </a:solidFill>
                <a:latin typeface="+mj-lt"/>
              </a:rPr>
              <a:t>Разработка </a:t>
            </a:r>
            <a:r>
              <a:rPr lang="ru-RU" sz="4000" b="1" u="sng" dirty="0" smtClean="0">
                <a:solidFill>
                  <a:schemeClr val="tx2"/>
                </a:solidFill>
                <a:latin typeface="+mj-lt"/>
              </a:rPr>
              <a:t>печатной </a:t>
            </a:r>
            <a:r>
              <a:rPr lang="ru-RU" sz="4000" b="1" u="sng" dirty="0">
                <a:solidFill>
                  <a:schemeClr val="tx2"/>
                </a:solidFill>
                <a:latin typeface="+mj-lt"/>
              </a:rPr>
              <a:t>платы</a:t>
            </a:r>
            <a:r>
              <a:rPr lang="ru-RU" sz="4000" u="sng" dirty="0">
                <a:solidFill>
                  <a:schemeClr val="tx2"/>
                </a:solidFill>
                <a:latin typeface="+mj-lt"/>
              </a:rPr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22176" y="5457998"/>
            <a:ext cx="8699648" cy="949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400" i="1" dirty="0">
                <a:latin typeface="+mj-lt"/>
              </a:rPr>
              <a:t>Для разработки схемы и трассировки </a:t>
            </a:r>
            <a:r>
              <a:rPr lang="ru-RU" sz="2400" i="1" dirty="0" smtClean="0">
                <a:latin typeface="+mj-lt"/>
              </a:rPr>
              <a:t>в рамках данного курса будет изучаться </a:t>
            </a:r>
            <a:r>
              <a:rPr lang="ru-RU" sz="2400" i="1" dirty="0" err="1" smtClean="0">
                <a:latin typeface="+mj-lt"/>
              </a:rPr>
              <a:t>Altium</a:t>
            </a:r>
            <a:r>
              <a:rPr lang="ru-RU" sz="2400" i="1" dirty="0" smtClean="0">
                <a:latin typeface="+mj-lt"/>
              </a:rPr>
              <a:t> </a:t>
            </a:r>
            <a:r>
              <a:rPr lang="ru-RU" sz="2400" i="1" dirty="0" err="1">
                <a:latin typeface="+mj-lt"/>
              </a:rPr>
              <a:t>Designer</a:t>
            </a:r>
            <a:r>
              <a:rPr lang="ru-RU" sz="2400" i="1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282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3CD0-C904-40AB-AF72-1282AC57EC4D}" type="datetime1">
              <a:rPr lang="ru-RU" smtClean="0"/>
              <a:t>14.09.2015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9"/>
          <a:stretch/>
        </p:blipFill>
        <p:spPr bwMode="auto">
          <a:xfrm>
            <a:off x="308948" y="1371712"/>
            <a:ext cx="8526104" cy="4550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297720" y="548680"/>
            <a:ext cx="64882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u="sng" dirty="0">
                <a:solidFill>
                  <a:schemeClr val="tx2"/>
                </a:solidFill>
                <a:latin typeface="+mj-lt"/>
              </a:rPr>
              <a:t>Разработка </a:t>
            </a:r>
            <a:r>
              <a:rPr lang="ru-RU" sz="4000" b="1" u="sng" dirty="0" smtClean="0">
                <a:solidFill>
                  <a:schemeClr val="tx2"/>
                </a:solidFill>
                <a:latin typeface="+mj-lt"/>
              </a:rPr>
              <a:t>печатной </a:t>
            </a:r>
            <a:r>
              <a:rPr lang="ru-RU" sz="4000" b="1" u="sng" dirty="0">
                <a:solidFill>
                  <a:schemeClr val="tx2"/>
                </a:solidFill>
                <a:latin typeface="+mj-lt"/>
              </a:rPr>
              <a:t>платы</a:t>
            </a:r>
            <a:r>
              <a:rPr lang="ru-RU" sz="4000" u="sng" dirty="0">
                <a:solidFill>
                  <a:schemeClr val="tx2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58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3CD0-C904-40AB-AF72-1282AC57EC4D}" type="datetime1">
              <a:rPr lang="ru-RU" smtClean="0"/>
              <a:t>14.09.2015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124744"/>
            <a:ext cx="864096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sz="2400" dirty="0">
                <a:latin typeface="+mj-lt"/>
              </a:rPr>
              <a:t>После создания окончательной </a:t>
            </a:r>
            <a:r>
              <a:rPr lang="ru-RU" sz="2400" dirty="0" smtClean="0">
                <a:latin typeface="+mj-lt"/>
              </a:rPr>
              <a:t> версии </a:t>
            </a:r>
            <a:r>
              <a:rPr lang="ru-RU" sz="2400" dirty="0">
                <a:latin typeface="+mj-lt"/>
              </a:rPr>
              <a:t>трассировки ПП, она отдается в </a:t>
            </a:r>
            <a:r>
              <a:rPr lang="ru-RU" sz="2400" dirty="0" smtClean="0">
                <a:latin typeface="+mj-lt"/>
              </a:rPr>
              <a:t>производство. </a:t>
            </a:r>
          </a:p>
          <a:p>
            <a:pPr algn="just">
              <a:lnSpc>
                <a:spcPct val="120000"/>
              </a:lnSpc>
            </a:pPr>
            <a:r>
              <a:rPr lang="ru-RU" sz="2400" dirty="0" smtClean="0">
                <a:latin typeface="+mj-lt"/>
              </a:rPr>
              <a:t>И пока плата изготавливается, появляется время и возможность </a:t>
            </a:r>
            <a:r>
              <a:rPr lang="ru-RU" sz="2400" b="1" dirty="0" smtClean="0">
                <a:latin typeface="+mj-lt"/>
              </a:rPr>
              <a:t>реализации </a:t>
            </a:r>
            <a:r>
              <a:rPr lang="ru-RU" sz="2400" b="1" dirty="0">
                <a:latin typeface="+mj-lt"/>
              </a:rPr>
              <a:t>алгоритмов на </a:t>
            </a:r>
            <a:r>
              <a:rPr lang="ru-RU" sz="2400" b="1" dirty="0" smtClean="0">
                <a:latin typeface="+mj-lt"/>
              </a:rPr>
              <a:t>FPGA. </a:t>
            </a:r>
            <a:endParaRPr lang="ru-RU" sz="2400" dirty="0"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15362" y="548680"/>
            <a:ext cx="75132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u="sng" dirty="0" smtClean="0">
                <a:solidFill>
                  <a:schemeClr val="tx2"/>
                </a:solidFill>
                <a:latin typeface="+mj-lt"/>
              </a:rPr>
              <a:t>Реализации </a:t>
            </a:r>
            <a:r>
              <a:rPr lang="ru-RU" sz="4000" b="1" u="sng" dirty="0">
                <a:solidFill>
                  <a:schemeClr val="tx2"/>
                </a:solidFill>
                <a:latin typeface="+mj-lt"/>
              </a:rPr>
              <a:t>алгоритмов на FPGA</a:t>
            </a:r>
            <a:endParaRPr lang="ru-RU" sz="4000" u="sng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8"/>
          <a:stretch/>
        </p:blipFill>
        <p:spPr bwMode="auto">
          <a:xfrm>
            <a:off x="2915816" y="2989870"/>
            <a:ext cx="5945116" cy="316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251520" y="4437112"/>
            <a:ext cx="22445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2400" i="1" dirty="0" smtClean="0">
                <a:latin typeface="+mj-lt"/>
              </a:rPr>
              <a:t>В данном курсе</a:t>
            </a:r>
          </a:p>
          <a:p>
            <a:pPr algn="just"/>
            <a:r>
              <a:rPr lang="ru-RU" sz="2400" i="1" dirty="0" smtClean="0">
                <a:latin typeface="+mj-lt"/>
              </a:rPr>
              <a:t>будет изучен</a:t>
            </a:r>
          </a:p>
          <a:p>
            <a:pPr algn="just"/>
            <a:r>
              <a:rPr lang="ru-RU" sz="2400" i="1" dirty="0" smtClean="0">
                <a:latin typeface="+mj-lt"/>
              </a:rPr>
              <a:t>САПР </a:t>
            </a:r>
            <a:r>
              <a:rPr lang="en-US" sz="2400" i="1" dirty="0" err="1" smtClean="0">
                <a:latin typeface="+mj-lt"/>
              </a:rPr>
              <a:t>Quartus</a:t>
            </a:r>
            <a:r>
              <a:rPr lang="en-US" sz="2400" i="1" dirty="0" smtClean="0">
                <a:latin typeface="+mj-lt"/>
              </a:rPr>
              <a:t> II</a:t>
            </a:r>
            <a:r>
              <a:rPr lang="ru-RU" sz="2400" i="1" dirty="0" smtClean="0">
                <a:latin typeface="+mj-lt"/>
              </a:rPr>
              <a:t> </a:t>
            </a:r>
            <a:endParaRPr lang="ru-RU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282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6338" y="1674439"/>
            <a:ext cx="8640960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algn="just">
              <a:lnSpc>
                <a:spcPct val="120000"/>
              </a:lnSpc>
            </a:pPr>
            <a:r>
              <a:rPr lang="ru-RU" sz="2400" dirty="0" smtClean="0">
                <a:latin typeface="+mj-lt"/>
              </a:rPr>
              <a:t>Курс посвящен </a:t>
            </a:r>
            <a:r>
              <a:rPr lang="ru-RU" sz="2400" dirty="0">
                <a:latin typeface="+mj-lt"/>
              </a:rPr>
              <a:t>современным </a:t>
            </a:r>
            <a:r>
              <a:rPr lang="ru-RU" sz="2400" dirty="0" smtClean="0">
                <a:latin typeface="+mj-lt"/>
              </a:rPr>
              <a:t>методам и инструментам  разработки </a:t>
            </a:r>
            <a:r>
              <a:rPr lang="ru-RU" sz="2400" dirty="0">
                <a:latin typeface="+mj-lt"/>
              </a:rPr>
              <a:t>и проектирования систем регистрации и обработки данных. </a:t>
            </a:r>
            <a:endParaRPr lang="ru-RU" sz="2400" dirty="0" smtClean="0">
              <a:latin typeface="+mj-lt"/>
            </a:endParaRPr>
          </a:p>
          <a:p>
            <a:pPr indent="363538" algn="just">
              <a:lnSpc>
                <a:spcPct val="120000"/>
              </a:lnSpc>
            </a:pPr>
            <a:r>
              <a:rPr lang="ru-RU" sz="2400" dirty="0" smtClean="0">
                <a:latin typeface="+mj-lt"/>
              </a:rPr>
              <a:t>Будут рассмотрены </a:t>
            </a:r>
            <a:r>
              <a:rPr lang="ru-RU" sz="2400" dirty="0">
                <a:latin typeface="+mj-lt"/>
              </a:rPr>
              <a:t>последовательные этапы разработки электронных схем и проектирования печатных </a:t>
            </a:r>
            <a:r>
              <a:rPr lang="ru-RU" sz="2400" dirty="0" smtClean="0">
                <a:latin typeface="+mj-lt"/>
              </a:rPr>
              <a:t>плат, а так же изложены </a:t>
            </a:r>
            <a:r>
              <a:rPr lang="ru-RU" sz="2400" dirty="0">
                <a:latin typeface="+mj-lt"/>
              </a:rPr>
              <a:t>основные концепции описания цифровых устройств на </a:t>
            </a:r>
            <a:r>
              <a:rPr lang="ru-RU" sz="2400" dirty="0" smtClean="0">
                <a:latin typeface="+mj-lt"/>
              </a:rPr>
              <a:t>логическом и системном уровнях. </a:t>
            </a:r>
            <a:endParaRPr lang="ru-RU" sz="2400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90983" y="632882"/>
            <a:ext cx="23516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u="sng" dirty="0">
                <a:solidFill>
                  <a:schemeClr val="tx2"/>
                </a:solidFill>
                <a:latin typeface="+mj-lt"/>
              </a:rPr>
              <a:t>Введение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AD70-6031-4EAA-B2FD-264115D2DB08}" type="datetime1">
              <a:rPr lang="ru-RU" smtClean="0"/>
              <a:t>14.09.2015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78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395347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algn="just">
              <a:lnSpc>
                <a:spcPct val="120000"/>
              </a:lnSpc>
            </a:pPr>
            <a:r>
              <a:rPr lang="ru-RU" sz="2400" b="1" u="sng" dirty="0" smtClean="0">
                <a:latin typeface="+mj-lt"/>
              </a:rPr>
              <a:t>Цель курса.</a:t>
            </a:r>
            <a:r>
              <a:rPr lang="ru-RU" sz="2400" dirty="0" smtClean="0">
                <a:latin typeface="+mj-lt"/>
              </a:rPr>
              <a:t> Знакомство </a:t>
            </a:r>
            <a:r>
              <a:rPr lang="ru-RU" sz="2400" dirty="0">
                <a:latin typeface="+mj-lt"/>
              </a:rPr>
              <a:t>студентов и молодых специалистов физико-технического факультета с современными методами разработки и проектирования систем регистрации и обработки данных, а также с основными программными инструментами профессиональных разработчиков</a:t>
            </a:r>
            <a:r>
              <a:rPr lang="ru-RU" sz="2400" dirty="0" smtClean="0">
                <a:latin typeface="+mj-lt"/>
              </a:rPr>
              <a:t>.</a:t>
            </a:r>
            <a:endParaRPr lang="ru-RU" sz="24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3596823"/>
            <a:ext cx="864096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algn="just">
              <a:lnSpc>
                <a:spcPct val="120000"/>
              </a:lnSpc>
            </a:pPr>
            <a:r>
              <a:rPr lang="ru-RU" sz="2400" b="1" u="sng" dirty="0">
                <a:latin typeface="+mj-lt"/>
              </a:rPr>
              <a:t>Структура </a:t>
            </a:r>
            <a:r>
              <a:rPr lang="ru-RU" sz="2400" b="1" u="sng" dirty="0" smtClean="0">
                <a:latin typeface="+mj-lt"/>
              </a:rPr>
              <a:t>курса.</a:t>
            </a:r>
            <a:r>
              <a:rPr lang="ru-RU" sz="2400" dirty="0" smtClean="0">
                <a:latin typeface="+mj-lt"/>
              </a:rPr>
              <a:t> Курс </a:t>
            </a:r>
            <a:r>
              <a:rPr lang="ru-RU" sz="2400" dirty="0">
                <a:latin typeface="+mj-lt"/>
              </a:rPr>
              <a:t>состоит из </a:t>
            </a:r>
            <a:r>
              <a:rPr lang="ru-RU" sz="2400" b="1" u="sng" dirty="0" smtClean="0">
                <a:solidFill>
                  <a:srgbClr val="FF0000"/>
                </a:solidFill>
                <a:latin typeface="+mj-lt"/>
              </a:rPr>
              <a:t>17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занятий, в которые входит </a:t>
            </a:r>
            <a:r>
              <a:rPr lang="ru-RU" sz="2400" dirty="0" smtClean="0">
                <a:latin typeface="+mj-lt"/>
              </a:rPr>
              <a:t>10 </a:t>
            </a:r>
            <a:r>
              <a:rPr lang="ru-RU" sz="2400" dirty="0">
                <a:latin typeface="+mj-lt"/>
              </a:rPr>
              <a:t>лекций и 5 практических заданий, выполняемых частично на занятиях, частично самостоятельно. </a:t>
            </a:r>
            <a:r>
              <a:rPr lang="ru-RU" sz="2400" dirty="0" smtClean="0">
                <a:latin typeface="+mj-lt"/>
              </a:rPr>
              <a:t>Последнее </a:t>
            </a:r>
            <a:r>
              <a:rPr lang="ru-RU" sz="2400" dirty="0">
                <a:latin typeface="+mj-lt"/>
              </a:rPr>
              <a:t>занятие – зачетное.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6525-4DBA-4B43-BCAA-19C493F107E5}" type="datetime1">
              <a:rPr lang="ru-RU" smtClean="0"/>
              <a:t>14.09.2015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912842" y="548680"/>
            <a:ext cx="53183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u="sng" dirty="0" smtClean="0">
                <a:solidFill>
                  <a:schemeClr val="tx2"/>
                </a:solidFill>
                <a:latin typeface="+mj-lt"/>
              </a:rPr>
              <a:t>Цель и структура курса</a:t>
            </a:r>
            <a:endParaRPr lang="ru-RU" sz="4000" b="1" u="sng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016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1047161"/>
            <a:ext cx="8640960" cy="496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400" b="1" dirty="0">
                <a:latin typeface="+mj-lt"/>
              </a:rPr>
              <a:t>Введение</a:t>
            </a:r>
            <a:r>
              <a:rPr lang="ru-RU" sz="2400" dirty="0">
                <a:latin typeface="+mj-lt"/>
              </a:rPr>
              <a:t> </a:t>
            </a:r>
            <a:endParaRPr lang="ru-RU" sz="2400" dirty="0" smtClean="0">
              <a:latin typeface="+mj-lt"/>
            </a:endParaRPr>
          </a:p>
          <a:p>
            <a:pPr lvl="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400" b="1" dirty="0" smtClean="0">
                <a:latin typeface="+mj-lt"/>
              </a:rPr>
              <a:t>Системное проектирование. </a:t>
            </a:r>
          </a:p>
          <a:p>
            <a:pPr lvl="0">
              <a:lnSpc>
                <a:spcPct val="120000"/>
              </a:lnSpc>
            </a:pPr>
            <a:r>
              <a:rPr lang="ru-RU" sz="2400" b="1" dirty="0" smtClean="0">
                <a:latin typeface="+mj-lt"/>
              </a:rPr>
              <a:t>       Основы работы с </a:t>
            </a:r>
            <a:r>
              <a:rPr lang="ru-RU" sz="2400" b="1" dirty="0" err="1" smtClean="0">
                <a:latin typeface="+mj-lt"/>
              </a:rPr>
              <a:t>репозиторием</a:t>
            </a:r>
            <a:endParaRPr lang="ru-RU" sz="2400" dirty="0">
              <a:latin typeface="+mj-lt"/>
            </a:endParaRPr>
          </a:p>
          <a:p>
            <a:pPr lvl="0" indent="-457200">
              <a:lnSpc>
                <a:spcPct val="120000"/>
              </a:lnSpc>
              <a:buFont typeface="+mj-lt"/>
              <a:buAutoNum type="arabicPeriod" startAt="3"/>
            </a:pPr>
            <a:r>
              <a:rPr lang="ru-RU" sz="2400" b="1" dirty="0" smtClean="0">
                <a:latin typeface="+mj-lt"/>
              </a:rPr>
              <a:t>Моделирование вариантов обработки сигналов</a:t>
            </a:r>
          </a:p>
          <a:p>
            <a:pPr lvl="0" indent="-457200">
              <a:lnSpc>
                <a:spcPct val="120000"/>
              </a:lnSpc>
              <a:buFont typeface="+mj-lt"/>
              <a:buAutoNum type="arabicPeriod" startAt="3"/>
            </a:pPr>
            <a:r>
              <a:rPr lang="ru-RU" sz="2400" b="1" dirty="0" smtClean="0">
                <a:latin typeface="+mj-lt"/>
              </a:rPr>
              <a:t>Основы проектирования цифровых узлов</a:t>
            </a:r>
          </a:p>
          <a:p>
            <a:pPr lvl="0" indent="-457200">
              <a:lnSpc>
                <a:spcPct val="120000"/>
              </a:lnSpc>
              <a:buFont typeface="+mj-lt"/>
              <a:buAutoNum type="arabicPeriod" startAt="3"/>
            </a:pPr>
            <a:r>
              <a:rPr lang="ru-RU" sz="2400" b="1" dirty="0" smtClean="0">
                <a:latin typeface="+mj-lt"/>
              </a:rPr>
              <a:t>Языки описания аппаратуры</a:t>
            </a:r>
            <a:endParaRPr lang="ru-RU" sz="2400" b="1" dirty="0">
              <a:latin typeface="+mj-lt"/>
            </a:endParaRPr>
          </a:p>
          <a:p>
            <a:pPr lvl="0" indent="-457200">
              <a:lnSpc>
                <a:spcPct val="120000"/>
              </a:lnSpc>
              <a:buFont typeface="+mj-lt"/>
              <a:buAutoNum type="arabicPeriod" startAt="3"/>
            </a:pPr>
            <a:r>
              <a:rPr lang="ru-RU" sz="2400" b="1" dirty="0" smtClean="0">
                <a:latin typeface="+mj-lt"/>
              </a:rPr>
              <a:t>Проектирование принципиальных схем </a:t>
            </a:r>
          </a:p>
          <a:p>
            <a:pPr indent="-457200">
              <a:lnSpc>
                <a:spcPct val="120000"/>
              </a:lnSpc>
              <a:buFont typeface="+mj-lt"/>
              <a:buAutoNum type="arabicPeriod" startAt="3"/>
            </a:pPr>
            <a:r>
              <a:rPr lang="ru-RU" sz="2400" b="1" dirty="0">
                <a:latin typeface="+mj-lt"/>
              </a:rPr>
              <a:t>Разработка печатных </a:t>
            </a:r>
            <a:r>
              <a:rPr lang="ru-RU" sz="2400" b="1" dirty="0" smtClean="0">
                <a:latin typeface="+mj-lt"/>
              </a:rPr>
              <a:t>плат</a:t>
            </a:r>
            <a:endParaRPr lang="ru-RU" sz="2400" dirty="0">
              <a:latin typeface="+mj-lt"/>
            </a:endParaRPr>
          </a:p>
          <a:p>
            <a:pPr lvl="0" indent="-457200">
              <a:lnSpc>
                <a:spcPct val="120000"/>
              </a:lnSpc>
              <a:buFont typeface="+mj-lt"/>
              <a:buAutoNum type="arabicPeriod" startAt="3"/>
            </a:pPr>
            <a:r>
              <a:rPr lang="ru-RU" sz="2400" b="1" dirty="0" smtClean="0">
                <a:latin typeface="+mj-lt"/>
              </a:rPr>
              <a:t>Интерфейсы</a:t>
            </a:r>
            <a:endParaRPr lang="ru-RU" sz="2400" dirty="0">
              <a:latin typeface="+mj-lt"/>
            </a:endParaRPr>
          </a:p>
          <a:p>
            <a:pPr lvl="0" indent="-457200">
              <a:lnSpc>
                <a:spcPct val="120000"/>
              </a:lnSpc>
              <a:buFont typeface="+mj-lt"/>
              <a:buAutoNum type="arabicPeriod" startAt="3"/>
            </a:pPr>
            <a:r>
              <a:rPr lang="ru-RU" sz="2400" b="1" dirty="0" smtClean="0">
                <a:latin typeface="+mj-lt"/>
              </a:rPr>
              <a:t>Обзор САПР</a:t>
            </a:r>
            <a:endParaRPr lang="ru-RU" sz="2400" dirty="0">
              <a:latin typeface="+mj-lt"/>
            </a:endParaRPr>
          </a:p>
          <a:p>
            <a:pPr lvl="0" indent="-457200">
              <a:lnSpc>
                <a:spcPct val="120000"/>
              </a:lnSpc>
              <a:buFont typeface="+mj-lt"/>
              <a:buAutoNum type="arabicPeriod" startAt="3"/>
            </a:pPr>
            <a:r>
              <a:rPr lang="ru-RU" sz="2400" b="1" dirty="0" smtClean="0">
                <a:latin typeface="+mj-lt"/>
              </a:rPr>
              <a:t>Заключение</a:t>
            </a:r>
            <a:endParaRPr lang="ru-RU" sz="24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56087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 smtClean="0">
                <a:solidFill>
                  <a:schemeClr val="tx2"/>
                </a:solidFill>
                <a:latin typeface="+mj-lt"/>
              </a:rPr>
              <a:t>Тематика курса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7F65-C7A4-4DAF-BF02-9A4165CD7AE5}" type="datetime1">
              <a:rPr lang="ru-RU" smtClean="0"/>
              <a:t>14.09.2015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46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988840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sz="2400" dirty="0" smtClean="0">
                <a:latin typeface="+mj-lt"/>
              </a:rPr>
              <a:t>Модульно-рейтинговая </a:t>
            </a:r>
            <a:r>
              <a:rPr lang="ru-RU" sz="2400" dirty="0">
                <a:latin typeface="+mj-lt"/>
              </a:rPr>
              <a:t>система. </a:t>
            </a:r>
            <a:endParaRPr lang="ru-RU" sz="2400" dirty="0" smtClean="0">
              <a:latin typeface="+mj-lt"/>
            </a:endParaRPr>
          </a:p>
          <a:p>
            <a:pPr algn="just">
              <a:lnSpc>
                <a:spcPct val="120000"/>
              </a:lnSpc>
            </a:pPr>
            <a:r>
              <a:rPr lang="ru-RU" sz="2400" dirty="0" smtClean="0">
                <a:latin typeface="+mj-lt"/>
              </a:rPr>
              <a:t>Посещение занятия – </a:t>
            </a:r>
            <a:r>
              <a:rPr lang="ru-RU" sz="2400" b="1" dirty="0">
                <a:latin typeface="+mj-lt"/>
              </a:rPr>
              <a:t>1</a:t>
            </a:r>
            <a:r>
              <a:rPr lang="ru-RU" sz="2400" dirty="0" smtClean="0">
                <a:latin typeface="+mj-lt"/>
              </a:rPr>
              <a:t> баллов (всех – </a:t>
            </a:r>
            <a:r>
              <a:rPr lang="ru-RU" sz="2400" b="1" dirty="0" smtClean="0">
                <a:latin typeface="+mj-lt"/>
              </a:rPr>
              <a:t>17</a:t>
            </a:r>
            <a:r>
              <a:rPr lang="ru-RU" sz="2400" dirty="0" smtClean="0">
                <a:latin typeface="+mj-lt"/>
              </a:rPr>
              <a:t> баллов).</a:t>
            </a:r>
          </a:p>
          <a:p>
            <a:pPr algn="just">
              <a:lnSpc>
                <a:spcPct val="120000"/>
              </a:lnSpc>
            </a:pPr>
            <a:r>
              <a:rPr lang="ru-RU" sz="2400" dirty="0" smtClean="0">
                <a:latin typeface="+mj-lt"/>
              </a:rPr>
              <a:t>Практическое задание </a:t>
            </a:r>
            <a:r>
              <a:rPr lang="ru-RU" sz="2400" dirty="0">
                <a:latin typeface="+mj-lt"/>
              </a:rPr>
              <a:t>– </a:t>
            </a:r>
            <a:r>
              <a:rPr lang="ru-RU" sz="2400" b="1" dirty="0" smtClean="0">
                <a:latin typeface="+mj-lt"/>
              </a:rPr>
              <a:t>12</a:t>
            </a:r>
            <a:r>
              <a:rPr lang="ru-RU" sz="2400" dirty="0" smtClean="0">
                <a:latin typeface="+mj-lt"/>
              </a:rPr>
              <a:t> баллов (всех – </a:t>
            </a:r>
            <a:r>
              <a:rPr lang="ru-RU" sz="2400" b="1" dirty="0" smtClean="0">
                <a:latin typeface="+mj-lt"/>
              </a:rPr>
              <a:t>60</a:t>
            </a:r>
            <a:r>
              <a:rPr lang="ru-RU" sz="2400" dirty="0" smtClean="0">
                <a:latin typeface="+mj-lt"/>
              </a:rPr>
              <a:t> баллов). </a:t>
            </a:r>
          </a:p>
          <a:p>
            <a:pPr algn="just">
              <a:lnSpc>
                <a:spcPct val="120000"/>
              </a:lnSpc>
            </a:pPr>
            <a:r>
              <a:rPr lang="ru-RU" sz="2400" dirty="0">
                <a:latin typeface="+mj-lt"/>
              </a:rPr>
              <a:t>Успешное выполнение зачетной работы – </a:t>
            </a:r>
            <a:r>
              <a:rPr lang="ru-RU" sz="2400" b="1" dirty="0" smtClean="0">
                <a:latin typeface="+mj-lt"/>
              </a:rPr>
              <a:t>23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баллов.</a:t>
            </a:r>
            <a:endParaRPr lang="ru-RU" sz="2400" dirty="0" smtClean="0">
              <a:latin typeface="+mj-lt"/>
            </a:endParaRPr>
          </a:p>
          <a:p>
            <a:pPr algn="just">
              <a:lnSpc>
                <a:spcPct val="120000"/>
              </a:lnSpc>
            </a:pPr>
            <a:r>
              <a:rPr lang="ru-RU" sz="2400" dirty="0">
                <a:latin typeface="+mj-lt"/>
              </a:rPr>
              <a:t>Для получения зачета студенту необходимо набрать </a:t>
            </a:r>
            <a:r>
              <a:rPr lang="ru-RU" sz="2400" b="1" dirty="0">
                <a:latin typeface="+mj-lt"/>
              </a:rPr>
              <a:t>85</a:t>
            </a:r>
            <a:r>
              <a:rPr lang="ru-RU" sz="2400" dirty="0">
                <a:latin typeface="+mj-lt"/>
              </a:rPr>
              <a:t> баллов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73235" y="548680"/>
            <a:ext cx="57790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4000" b="1" u="sng" dirty="0">
                <a:solidFill>
                  <a:schemeClr val="tx2"/>
                </a:solidFill>
                <a:latin typeface="+mj-lt"/>
              </a:rPr>
              <a:t>Система оценки студента</a:t>
            </a:r>
            <a:endParaRPr lang="ru-RU" sz="40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1A72-C411-4B6C-82F1-93E252E50303}" type="datetime1">
              <a:rPr lang="ru-RU" smtClean="0"/>
              <a:t>14.09.2015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91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19672" y="1556792"/>
            <a:ext cx="6192688" cy="172354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ru-RU" sz="2400" u="sng" dirty="0" smtClean="0">
                <a:latin typeface="+mj-lt"/>
              </a:rPr>
              <a:t>Эпштейн Леонид Борисович</a:t>
            </a:r>
            <a:r>
              <a:rPr lang="ru-RU" sz="2400" dirty="0" smtClean="0">
                <a:latin typeface="+mj-lt"/>
              </a:rPr>
              <a:t> </a:t>
            </a:r>
          </a:p>
          <a:p>
            <a:pPr algn="ctr"/>
            <a:endParaRPr lang="pt-PT" sz="1000" dirty="0" smtClean="0">
              <a:latin typeface="+mj-lt"/>
            </a:endParaRPr>
          </a:p>
          <a:p>
            <a:pPr algn="ctr"/>
            <a:r>
              <a:rPr lang="pt-PT" sz="2400" dirty="0" smtClean="0">
                <a:latin typeface="+mj-lt"/>
              </a:rPr>
              <a:t>e-mail: </a:t>
            </a:r>
            <a:r>
              <a:rPr lang="en-US" sz="2400" dirty="0" smtClean="0">
                <a:latin typeface="+mj-lt"/>
              </a:rPr>
              <a:t>L.B.Epshteyn@inp.nsk.su</a:t>
            </a:r>
            <a:endParaRPr lang="ru-RU" sz="2400" dirty="0" smtClean="0">
              <a:latin typeface="+mj-lt"/>
            </a:endParaRPr>
          </a:p>
          <a:p>
            <a:pPr algn="ctr"/>
            <a:r>
              <a:rPr lang="ru-RU" sz="2400" dirty="0" err="1" smtClean="0">
                <a:latin typeface="+mj-lt"/>
              </a:rPr>
              <a:t>сот.тел</a:t>
            </a:r>
            <a:r>
              <a:rPr lang="ru-RU" sz="2400" dirty="0" smtClean="0">
                <a:latin typeface="+mj-lt"/>
              </a:rPr>
              <a:t>: +7-913-890-53-44</a:t>
            </a:r>
          </a:p>
          <a:p>
            <a:pPr algn="ctr"/>
            <a:r>
              <a:rPr lang="ru-RU" sz="2400" dirty="0" err="1" smtClean="0">
                <a:latin typeface="+mj-lt"/>
              </a:rPr>
              <a:t>раб.тел</a:t>
            </a:r>
            <a:r>
              <a:rPr lang="ru-RU" sz="2400" dirty="0" smtClean="0">
                <a:latin typeface="+mj-lt"/>
              </a:rPr>
              <a:t>: 329-45-95</a:t>
            </a:r>
            <a:endParaRPr lang="ru-RU" sz="2400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47864" y="548680"/>
            <a:ext cx="24274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 smtClean="0">
                <a:solidFill>
                  <a:schemeClr val="tx2"/>
                </a:solidFill>
                <a:latin typeface="+mj-lt"/>
              </a:rPr>
              <a:t>Контакты</a:t>
            </a:r>
            <a:endParaRPr lang="ru-RU" sz="40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31B7-6D0A-4E7A-BD13-3DF4BEDDD7B1}" type="datetime1">
              <a:rPr lang="ru-RU" smtClean="0"/>
              <a:t>14.09.2015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0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700808"/>
            <a:ext cx="8784976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algn="just">
              <a:lnSpc>
                <a:spcPct val="120000"/>
              </a:lnSpc>
            </a:pPr>
            <a:r>
              <a:rPr lang="ru-RU" sz="2400" b="1" dirty="0">
                <a:latin typeface="+mj-lt"/>
              </a:rPr>
              <a:t>Системы регистрации и обработки данных </a:t>
            </a:r>
            <a:r>
              <a:rPr lang="ru-RU" sz="2400" dirty="0">
                <a:latin typeface="+mj-lt"/>
              </a:rPr>
              <a:t>– это комплекс взаимодействующих методов и устройств сбора и обработки полученных данных в реальном времени, необходимых для дальнейшей записи и более сложной обработки с помощью электронно-вычислительных машин (ЭВМ) и других средств информационной техники. 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B85B-900D-428C-A4D4-BAE5F1DC2FFF}" type="datetime1">
              <a:rPr lang="ru-RU" smtClean="0"/>
              <a:t>14.09.2015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60673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u="sng" dirty="0">
                <a:solidFill>
                  <a:schemeClr val="tx2"/>
                </a:solidFill>
                <a:latin typeface="+mj-lt"/>
              </a:rPr>
              <a:t>Системы регистрации и обработки данных</a:t>
            </a:r>
            <a:endParaRPr lang="ru-RU" sz="3600" u="sng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57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C0E5A-7684-4686-A895-1CC404FD29AD}" type="datetime1">
              <a:rPr lang="ru-RU" smtClean="0"/>
              <a:t>14.09.2015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-23589" y="54868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>
                <a:solidFill>
                  <a:schemeClr val="tx2"/>
                </a:solidFill>
                <a:latin typeface="+mj-lt"/>
              </a:rPr>
              <a:t>П</a:t>
            </a:r>
            <a:r>
              <a:rPr lang="ru-RU" sz="4000" b="1" u="sng" dirty="0" smtClean="0">
                <a:solidFill>
                  <a:schemeClr val="tx2"/>
                </a:solidFill>
                <a:latin typeface="+mj-lt"/>
              </a:rPr>
              <a:t>роцесс разработки</a:t>
            </a:r>
            <a:endParaRPr lang="ru-RU" sz="4000" b="1" u="sng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1907704" y="1433093"/>
            <a:ext cx="5292776" cy="4816062"/>
            <a:chOff x="1437556" y="306875"/>
            <a:chExt cx="6252408" cy="5689260"/>
          </a:xfrm>
        </p:grpSpPr>
        <p:sp>
          <p:nvSpPr>
            <p:cNvPr id="8" name="TextBox 7"/>
            <p:cNvSpPr txBox="1"/>
            <p:nvPr/>
          </p:nvSpPr>
          <p:spPr>
            <a:xfrm>
              <a:off x="1437556" y="306875"/>
              <a:ext cx="6252408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Отладка и использование устройства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Стрелка вверх 8"/>
            <p:cNvSpPr/>
            <p:nvPr/>
          </p:nvSpPr>
          <p:spPr>
            <a:xfrm>
              <a:off x="4472228" y="597336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10" name="Стрелка вверх 9"/>
            <p:cNvSpPr/>
            <p:nvPr/>
          </p:nvSpPr>
          <p:spPr>
            <a:xfrm>
              <a:off x="6630756" y="597336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11" name="Стрелка вверх 10"/>
            <p:cNvSpPr/>
            <p:nvPr/>
          </p:nvSpPr>
          <p:spPr>
            <a:xfrm>
              <a:off x="2318496" y="597336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43148" y="1112425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Разработка ПО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91894" y="1112424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Интеграция проекта </a:t>
              </a: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FPGA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40168" y="1112425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Производство ПП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Стрелка вверх 14"/>
            <p:cNvSpPr/>
            <p:nvPr/>
          </p:nvSpPr>
          <p:spPr>
            <a:xfrm>
              <a:off x="4472228" y="1676472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16" name="Стрелка вверх 15"/>
            <p:cNvSpPr/>
            <p:nvPr/>
          </p:nvSpPr>
          <p:spPr>
            <a:xfrm>
              <a:off x="6630756" y="1676472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17" name="Стрелка вверх 16"/>
            <p:cNvSpPr/>
            <p:nvPr/>
          </p:nvSpPr>
          <p:spPr>
            <a:xfrm>
              <a:off x="2318496" y="1676472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3148" y="2199181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Реализация алгоритмов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99514" y="2199180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Интерфейсы </a:t>
              </a: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FPGA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55408" y="2199181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Трассировка ПП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Стрелка вверх 20"/>
            <p:cNvSpPr/>
            <p:nvPr/>
          </p:nvSpPr>
          <p:spPr>
            <a:xfrm>
              <a:off x="4474702" y="2758068"/>
              <a:ext cx="180020" cy="159520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22" name="Стрелка вверх 21"/>
            <p:cNvSpPr/>
            <p:nvPr/>
          </p:nvSpPr>
          <p:spPr>
            <a:xfrm>
              <a:off x="6625164" y="2764418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23" name="Стрелка вверх 22"/>
            <p:cNvSpPr/>
            <p:nvPr/>
          </p:nvSpPr>
          <p:spPr>
            <a:xfrm>
              <a:off x="2312904" y="2764418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7556" y="3287127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Математические алгоритмы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01988" y="4360896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Системное проектирования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49816" y="3287127"/>
              <a:ext cx="1925636" cy="5539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Принципиальная схема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Стрелка вверх 26"/>
            <p:cNvSpPr/>
            <p:nvPr/>
          </p:nvSpPr>
          <p:spPr>
            <a:xfrm>
              <a:off x="4481896" y="4919429"/>
              <a:ext cx="180020" cy="515089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09182" y="5442137"/>
              <a:ext cx="1925636" cy="5539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Разработка ТЗ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Стрелка вверх 28"/>
            <p:cNvSpPr/>
            <p:nvPr/>
          </p:nvSpPr>
          <p:spPr>
            <a:xfrm rot="2132155">
              <a:off x="5616508" y="3807231"/>
              <a:ext cx="180020" cy="600233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30" name="Стрелка вверх 29"/>
            <p:cNvSpPr/>
            <p:nvPr/>
          </p:nvSpPr>
          <p:spPr>
            <a:xfrm rot="19334571">
              <a:off x="3308403" y="3781502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31" name="Стрелка вверх 30"/>
            <p:cNvSpPr/>
            <p:nvPr/>
          </p:nvSpPr>
          <p:spPr>
            <a:xfrm rot="2132155">
              <a:off x="3442224" y="1635926"/>
              <a:ext cx="180020" cy="600233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32" name="Стрелка вверх 31"/>
            <p:cNvSpPr/>
            <p:nvPr/>
          </p:nvSpPr>
          <p:spPr>
            <a:xfrm rot="19334571">
              <a:off x="3308403" y="1610197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33" name="Стрелка вверх 32"/>
            <p:cNvSpPr/>
            <p:nvPr/>
          </p:nvSpPr>
          <p:spPr>
            <a:xfrm rot="19334571">
              <a:off x="5470628" y="1616414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  <p:sp>
          <p:nvSpPr>
            <p:cNvPr id="34" name="Стрелка вверх 33"/>
            <p:cNvSpPr/>
            <p:nvPr/>
          </p:nvSpPr>
          <p:spPr>
            <a:xfrm rot="19334571">
              <a:off x="5470628" y="2711932"/>
              <a:ext cx="180020" cy="644746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070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71534" y="1412776"/>
            <a:ext cx="8640960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sz="2400" dirty="0">
                <a:latin typeface="+mj-lt"/>
              </a:rPr>
              <a:t>При взаимодействии </a:t>
            </a:r>
            <a:r>
              <a:rPr lang="ru-RU" sz="2400" dirty="0" smtClean="0">
                <a:latin typeface="+mj-lt"/>
              </a:rPr>
              <a:t>с заказчиком (экспериментатором) составляется </a:t>
            </a:r>
            <a:r>
              <a:rPr lang="ru-RU" sz="2400" b="1" dirty="0">
                <a:latin typeface="+mj-lt"/>
              </a:rPr>
              <a:t>техническое задание</a:t>
            </a:r>
            <a:r>
              <a:rPr lang="ru-RU" sz="2400" dirty="0">
                <a:latin typeface="+mj-lt"/>
              </a:rPr>
              <a:t> (ТЗ), которое содержит полную информацию о параметрах создаваемого устройства (диапазоны частот, скорости передачи данных, используемые типы модуляции и т</a:t>
            </a:r>
            <a:r>
              <a:rPr lang="ru-RU" sz="2400" dirty="0" smtClean="0">
                <a:latin typeface="+mj-lt"/>
              </a:rPr>
              <a:t>. д</a:t>
            </a:r>
            <a:r>
              <a:rPr lang="ru-RU" sz="2400" dirty="0">
                <a:latin typeface="+mj-lt"/>
              </a:rPr>
              <a:t>.), требования к характеристикам устройства и способы тестирования.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-23589" y="54868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 smtClean="0">
                <a:solidFill>
                  <a:schemeClr val="tx2"/>
                </a:solidFill>
                <a:latin typeface="+mj-lt"/>
              </a:rPr>
              <a:t>Разработка технического задания</a:t>
            </a:r>
            <a:endParaRPr lang="ru-RU" sz="4000" b="1" u="sng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249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338</TotalTime>
  <Words>729</Words>
  <Application>Microsoft Office PowerPoint</Application>
  <PresentationFormat>Экран (4:3)</PresentationFormat>
  <Paragraphs>100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Поток</vt:lpstr>
      <vt:lpstr>«Проектирование систем регистрации и обработки данных»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«Проектирование систем регистрации и обработки данных»</dc:title>
  <dc:creator>Leon</dc:creator>
  <cp:lastModifiedBy>Leon</cp:lastModifiedBy>
  <cp:revision>70</cp:revision>
  <dcterms:created xsi:type="dcterms:W3CDTF">2012-09-09T16:13:15Z</dcterms:created>
  <dcterms:modified xsi:type="dcterms:W3CDTF">2015-09-14T16:19:27Z</dcterms:modified>
</cp:coreProperties>
</file>