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8"/>
  </p:notesMasterIdLst>
  <p:sldIdLst>
    <p:sldId id="256" r:id="rId2"/>
    <p:sldId id="262" r:id="rId3"/>
    <p:sldId id="279" r:id="rId4"/>
    <p:sldId id="280" r:id="rId5"/>
    <p:sldId id="281" r:id="rId6"/>
    <p:sldId id="28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n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71" autoAdjust="0"/>
  </p:normalViewPr>
  <p:slideViewPr>
    <p:cSldViewPr>
      <p:cViewPr varScale="1">
        <p:scale>
          <a:sx n="96" d="100"/>
          <a:sy n="96" d="100"/>
        </p:scale>
        <p:origin x="-3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E5BB5-4E58-4C09-AF73-FB51D276D9F8}" type="datetimeFigureOut">
              <a:rPr lang="ru-RU" smtClean="0"/>
              <a:t>24.09.2015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DD271-D3AD-4D64-BB8B-6F3A9E4A2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80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E21E-516F-4475-899D-421D795044D2}" type="datetime1">
              <a:rPr lang="ru-RU" smtClean="0"/>
              <a:t>24.09.2015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4B0-CE55-4E70-B48A-587B8B026073}" type="datetime1">
              <a:rPr lang="ru-RU" smtClean="0"/>
              <a:t>24.09.2015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9DFF-72F4-4230-B7DD-75F09052ACF6}" type="datetime1">
              <a:rPr lang="ru-RU" smtClean="0"/>
              <a:t>24.09.2015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24.09.2015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5F3F-5D61-4DA1-B8D9-586FEC38C49C}" type="datetime1">
              <a:rPr lang="ru-RU" smtClean="0"/>
              <a:t>24.09.2015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BD2F-C058-4F35-8DAA-E3404FEE00A8}" type="datetime1">
              <a:rPr lang="ru-RU" smtClean="0"/>
              <a:t>24.09.2015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B6B-CE15-4EC9-BDF7-18CF29D9D5DB}" type="datetime1">
              <a:rPr lang="ru-RU" smtClean="0"/>
              <a:t>24.09.2015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FAB0-B55A-46A3-91DB-9F508C5F268D}" type="datetime1">
              <a:rPr lang="ru-RU" smtClean="0"/>
              <a:t>24.09.2015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D4A5-374E-403E-B0B7-8A135640B570}" type="datetime1">
              <a:rPr lang="ru-RU" smtClean="0"/>
              <a:t>24.09.2015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4CF9-72EC-416D-B53F-C89CABCC6631}" type="datetime1">
              <a:rPr lang="ru-RU" smtClean="0"/>
              <a:t>24.09.2015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6799-70A7-4349-B4EF-E93876A536AD}" type="datetime1">
              <a:rPr lang="ru-RU" smtClean="0"/>
              <a:t>24.09.2015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fld id="{FA8F2818-1299-481E-8AA6-2DC375124F73}" type="datetime1">
              <a:rPr lang="ru-RU" smtClean="0"/>
              <a:pPr/>
              <a:t>24.09.2015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latin typeface="+mj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latin typeface="+mj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j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084094"/>
            <a:ext cx="8640960" cy="2769989"/>
          </a:xfrm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ru-RU" sz="6000" dirty="0" smtClean="0">
                <a:effectLst/>
                <a:cs typeface="Arial" pitchFamily="34" charset="0"/>
              </a:rPr>
              <a:t>Проектирование принципиальных схем и разводка печатных плат</a:t>
            </a:r>
            <a:endParaRPr lang="ru-RU" sz="6000" dirty="0"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063060"/>
            <a:ext cx="9144000" cy="492443"/>
          </a:xfrm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ru-RU" sz="3200" b="1" dirty="0" smtClean="0">
                <a:latin typeface="Calibri" pitchFamily="34" charset="0"/>
                <a:cs typeface="Calibri" pitchFamily="34" charset="0"/>
              </a:rPr>
              <a:t>Преподаватели</a:t>
            </a:r>
            <a:r>
              <a:rPr lang="ru-RU" sz="3200" b="1" smtClean="0">
                <a:latin typeface="Calibri" pitchFamily="34" charset="0"/>
                <a:cs typeface="Calibri" pitchFamily="34" charset="0"/>
              </a:rPr>
              <a:t>: </a:t>
            </a:r>
            <a:r>
              <a:rPr lang="ru-RU" sz="3200" b="1" smtClean="0">
                <a:latin typeface="Calibri" pitchFamily="34" charset="0"/>
                <a:cs typeface="Calibri" pitchFamily="34" charset="0"/>
              </a:rPr>
              <a:t>Эпштейн </a:t>
            </a:r>
            <a:r>
              <a:rPr lang="ru-RU" sz="3200" b="1" dirty="0" smtClean="0">
                <a:latin typeface="Calibri" pitchFamily="34" charset="0"/>
                <a:cs typeface="Calibri" pitchFamily="34" charset="0"/>
              </a:rPr>
              <a:t>Леонид Борисович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13392" y="548680"/>
            <a:ext cx="47068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u="sng" dirty="0">
                <a:latin typeface="+mj-lt"/>
              </a:rPr>
              <a:t>Процесс </a:t>
            </a:r>
            <a:r>
              <a:rPr lang="ru-RU" sz="4000" b="1" u="sng" dirty="0" smtClean="0">
                <a:latin typeface="+mj-lt"/>
              </a:rPr>
              <a:t>разработки</a:t>
            </a:r>
            <a:endParaRPr lang="ru-RU" sz="4000" b="1" u="sng" dirty="0">
              <a:latin typeface="+mj-lt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AD70-6031-4EAA-B2FD-264115D2DB08}" type="datetime1">
              <a:rPr lang="ru-RU" smtClean="0"/>
              <a:t>24.09.2015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2015528" y="1433093"/>
            <a:ext cx="5292776" cy="4816062"/>
            <a:chOff x="1437556" y="306875"/>
            <a:chExt cx="6252408" cy="5689260"/>
          </a:xfrm>
        </p:grpSpPr>
        <p:sp>
          <p:nvSpPr>
            <p:cNvPr id="10" name="TextBox 9"/>
            <p:cNvSpPr txBox="1"/>
            <p:nvPr/>
          </p:nvSpPr>
          <p:spPr>
            <a:xfrm>
              <a:off x="1437556" y="306875"/>
              <a:ext cx="6252408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Отладка и использование устройства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Стрелка вверх 10"/>
            <p:cNvSpPr/>
            <p:nvPr/>
          </p:nvSpPr>
          <p:spPr>
            <a:xfrm>
              <a:off x="4472228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12" name="Стрелка вверх 11"/>
            <p:cNvSpPr/>
            <p:nvPr/>
          </p:nvSpPr>
          <p:spPr>
            <a:xfrm>
              <a:off x="6630756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13" name="Стрелка вверх 12"/>
            <p:cNvSpPr/>
            <p:nvPr/>
          </p:nvSpPr>
          <p:spPr>
            <a:xfrm>
              <a:off x="2318496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3148" y="1112425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Разработка ПО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1894" y="1112424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Интеграция проекта 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FPGA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40168" y="1112425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Производство ПП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Стрелка вверх 16"/>
            <p:cNvSpPr/>
            <p:nvPr/>
          </p:nvSpPr>
          <p:spPr>
            <a:xfrm>
              <a:off x="4472228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18" name="Стрелка вверх 17"/>
            <p:cNvSpPr/>
            <p:nvPr/>
          </p:nvSpPr>
          <p:spPr>
            <a:xfrm>
              <a:off x="6630756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19" name="Стрелка вверх 18"/>
            <p:cNvSpPr/>
            <p:nvPr/>
          </p:nvSpPr>
          <p:spPr>
            <a:xfrm>
              <a:off x="2318496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3148" y="2199181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Реализация алгоритмов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9514" y="2199180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Интерфейсы 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FPGA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55408" y="2199181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Трассировка ПП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Стрелка вверх 22"/>
            <p:cNvSpPr/>
            <p:nvPr/>
          </p:nvSpPr>
          <p:spPr>
            <a:xfrm>
              <a:off x="4474702" y="2758068"/>
              <a:ext cx="180020" cy="159520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24" name="Стрелка вверх 23"/>
            <p:cNvSpPr/>
            <p:nvPr/>
          </p:nvSpPr>
          <p:spPr>
            <a:xfrm>
              <a:off x="6625164" y="2764418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25" name="Стрелка вверх 24"/>
            <p:cNvSpPr/>
            <p:nvPr/>
          </p:nvSpPr>
          <p:spPr>
            <a:xfrm>
              <a:off x="2312904" y="2764418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7556" y="3287127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Математические алгоритмы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01988" y="4360896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Системное проектирования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49816" y="3287127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Принципиальная схема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Стрелка вверх 28"/>
            <p:cNvSpPr/>
            <p:nvPr/>
          </p:nvSpPr>
          <p:spPr>
            <a:xfrm>
              <a:off x="4481896" y="4919429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09182" y="5442137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Разработка ТЗ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Стрелка вверх 30"/>
            <p:cNvSpPr/>
            <p:nvPr/>
          </p:nvSpPr>
          <p:spPr>
            <a:xfrm rot="2132155">
              <a:off x="5616508" y="3807231"/>
              <a:ext cx="180020" cy="600233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32" name="Стрелка вверх 31"/>
            <p:cNvSpPr/>
            <p:nvPr/>
          </p:nvSpPr>
          <p:spPr>
            <a:xfrm rot="19334571">
              <a:off x="3308403" y="3781502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33" name="Стрелка вверх 32"/>
            <p:cNvSpPr/>
            <p:nvPr/>
          </p:nvSpPr>
          <p:spPr>
            <a:xfrm rot="2132155">
              <a:off x="3442224" y="1635926"/>
              <a:ext cx="180020" cy="600233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34" name="Стрелка вверх 33"/>
            <p:cNvSpPr/>
            <p:nvPr/>
          </p:nvSpPr>
          <p:spPr>
            <a:xfrm rot="19334571">
              <a:off x="3308403" y="1610197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35" name="Стрелка вверх 34"/>
            <p:cNvSpPr/>
            <p:nvPr/>
          </p:nvSpPr>
          <p:spPr>
            <a:xfrm rot="19334571">
              <a:off x="5470628" y="1616414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36" name="Стрелка вверх 35"/>
            <p:cNvSpPr/>
            <p:nvPr/>
          </p:nvSpPr>
          <p:spPr>
            <a:xfrm rot="19334571">
              <a:off x="5470628" y="2711932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278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13392" y="548680"/>
            <a:ext cx="47068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u="sng" dirty="0">
                <a:latin typeface="+mj-lt"/>
              </a:rPr>
              <a:t>Процесс </a:t>
            </a:r>
            <a:r>
              <a:rPr lang="ru-RU" sz="4000" b="1" u="sng" dirty="0" smtClean="0">
                <a:latin typeface="+mj-lt"/>
              </a:rPr>
              <a:t>разработки</a:t>
            </a:r>
            <a:endParaRPr lang="ru-RU" sz="4000" b="1" u="sng" dirty="0">
              <a:latin typeface="+mj-lt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AD70-6031-4EAA-B2FD-264115D2DB08}" type="datetime1">
              <a:rPr lang="ru-RU" smtClean="0"/>
              <a:t>24.09.2015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33" name="Группа 32"/>
          <p:cNvGrpSpPr/>
          <p:nvPr/>
        </p:nvGrpSpPr>
        <p:grpSpPr>
          <a:xfrm>
            <a:off x="1927890" y="1484784"/>
            <a:ext cx="5292776" cy="4816062"/>
            <a:chOff x="1437556" y="306875"/>
            <a:chExt cx="6252408" cy="5689260"/>
          </a:xfrm>
        </p:grpSpPr>
        <p:sp>
          <p:nvSpPr>
            <p:cNvPr id="34" name="TextBox 33"/>
            <p:cNvSpPr txBox="1"/>
            <p:nvPr/>
          </p:nvSpPr>
          <p:spPr>
            <a:xfrm>
              <a:off x="1437556" y="306875"/>
              <a:ext cx="6252408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Отладка и использование устройства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Стрелка вверх 34"/>
            <p:cNvSpPr/>
            <p:nvPr/>
          </p:nvSpPr>
          <p:spPr>
            <a:xfrm>
              <a:off x="4472228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36" name="Стрелка вверх 35"/>
            <p:cNvSpPr/>
            <p:nvPr/>
          </p:nvSpPr>
          <p:spPr>
            <a:xfrm>
              <a:off x="6630756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65" name="Стрелка вверх 64"/>
            <p:cNvSpPr/>
            <p:nvPr/>
          </p:nvSpPr>
          <p:spPr>
            <a:xfrm>
              <a:off x="2318496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43148" y="1112425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Разработка ПО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91894" y="1112424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Интеграция проекта 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FPGA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40168" y="1112425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Производство ПП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Стрелка вверх 68"/>
            <p:cNvSpPr/>
            <p:nvPr/>
          </p:nvSpPr>
          <p:spPr>
            <a:xfrm>
              <a:off x="4472228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70" name="Стрелка вверх 69"/>
            <p:cNvSpPr/>
            <p:nvPr/>
          </p:nvSpPr>
          <p:spPr>
            <a:xfrm>
              <a:off x="6630756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71" name="Стрелка вверх 70"/>
            <p:cNvSpPr/>
            <p:nvPr/>
          </p:nvSpPr>
          <p:spPr>
            <a:xfrm>
              <a:off x="2318496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443148" y="2199181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Реализация алгоритмов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99514" y="2199180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Интерфейсы 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FPGA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755408" y="2199181"/>
              <a:ext cx="1925636" cy="5539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Трассировка ПП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Стрелка вверх 74"/>
            <p:cNvSpPr/>
            <p:nvPr/>
          </p:nvSpPr>
          <p:spPr>
            <a:xfrm>
              <a:off x="4474702" y="2758068"/>
              <a:ext cx="180020" cy="159520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76" name="Стрелка вверх 75"/>
            <p:cNvSpPr/>
            <p:nvPr/>
          </p:nvSpPr>
          <p:spPr>
            <a:xfrm>
              <a:off x="6625164" y="2764418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77" name="Стрелка вверх 76"/>
            <p:cNvSpPr/>
            <p:nvPr/>
          </p:nvSpPr>
          <p:spPr>
            <a:xfrm>
              <a:off x="2312904" y="2764418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437556" y="3287127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Математические алгоритмы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01988" y="4360896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Системное проектирования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49816" y="3287127"/>
              <a:ext cx="1925636" cy="5539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Принципиальная схема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Стрелка вверх 80"/>
            <p:cNvSpPr/>
            <p:nvPr/>
          </p:nvSpPr>
          <p:spPr>
            <a:xfrm>
              <a:off x="4481896" y="4919429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09182" y="5442137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Разработка ТЗ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Стрелка вверх 82"/>
            <p:cNvSpPr/>
            <p:nvPr/>
          </p:nvSpPr>
          <p:spPr>
            <a:xfrm rot="2132155">
              <a:off x="5616508" y="3807231"/>
              <a:ext cx="180020" cy="600233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84" name="Стрелка вверх 83"/>
            <p:cNvSpPr/>
            <p:nvPr/>
          </p:nvSpPr>
          <p:spPr>
            <a:xfrm rot="19334571">
              <a:off x="3308403" y="3781502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85" name="Стрелка вверх 84"/>
            <p:cNvSpPr/>
            <p:nvPr/>
          </p:nvSpPr>
          <p:spPr>
            <a:xfrm rot="2132155">
              <a:off x="3442224" y="1635926"/>
              <a:ext cx="180020" cy="600233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86" name="Стрелка вверх 85"/>
            <p:cNvSpPr/>
            <p:nvPr/>
          </p:nvSpPr>
          <p:spPr>
            <a:xfrm rot="19334571">
              <a:off x="3308403" y="1610197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87" name="Стрелка вверх 86"/>
            <p:cNvSpPr/>
            <p:nvPr/>
          </p:nvSpPr>
          <p:spPr>
            <a:xfrm rot="19334571">
              <a:off x="5470628" y="1616414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88" name="Стрелка вверх 87"/>
            <p:cNvSpPr/>
            <p:nvPr/>
          </p:nvSpPr>
          <p:spPr>
            <a:xfrm rot="19334571">
              <a:off x="5470628" y="2711932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583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24.09.2015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340768"/>
            <a:ext cx="8640960" cy="139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>
                <a:latin typeface="+mj-lt"/>
              </a:rPr>
              <a:t>При </a:t>
            </a:r>
            <a:r>
              <a:rPr lang="ru-RU" sz="2400" b="1" dirty="0">
                <a:latin typeface="+mj-lt"/>
              </a:rPr>
              <a:t>разработке электрической принципиальной схемы</a:t>
            </a:r>
            <a:r>
              <a:rPr lang="ru-RU" sz="2400" dirty="0">
                <a:latin typeface="+mj-lt"/>
              </a:rPr>
              <a:t> в первую очередь производится выбор электронных компонентов исходя из их характеристик, а так же доступности (для покупки).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4868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Разработка принципиальной схемы</a:t>
            </a:r>
            <a:endParaRPr lang="ru-RU" sz="4000" u="sng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2"/>
          <a:stretch/>
        </p:blipFill>
        <p:spPr bwMode="auto">
          <a:xfrm>
            <a:off x="1115616" y="2733137"/>
            <a:ext cx="6904202" cy="368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5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24.09.2015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2176" y="1094483"/>
            <a:ext cx="8640960" cy="449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>
                <a:latin typeface="+mj-lt"/>
              </a:rPr>
              <a:t>По завершении создания электрической схемы запускается следующий, тесно с ним связанный этап: </a:t>
            </a:r>
            <a:r>
              <a:rPr lang="ru-RU" sz="2400" b="1" dirty="0">
                <a:latin typeface="+mj-lt"/>
              </a:rPr>
              <a:t>трассировка печатной платы</a:t>
            </a:r>
            <a:r>
              <a:rPr lang="ru-RU" sz="2400" dirty="0">
                <a:latin typeface="+mj-lt"/>
              </a:rPr>
              <a:t>. Все выбранные компоненты устройства размещается на печатной плате (ПП) и между ними создаются соединения в соответствии со схемой. </a:t>
            </a:r>
            <a:r>
              <a:rPr lang="ru-RU" sz="2400" dirty="0" smtClean="0">
                <a:latin typeface="+mj-lt"/>
              </a:rPr>
              <a:t>Естественно</a:t>
            </a:r>
            <a:r>
              <a:rPr lang="ru-RU" sz="2400" dirty="0">
                <a:latin typeface="+mj-lt"/>
              </a:rPr>
              <a:t>, их число стараются минимизировать, но в конечном итоге все зависит от запросов человека, занимающегося трассировкой (разводчика) и его опыта. В процессе трассировки учитывается множество требований, касающихся целостности и времени распространения сигналов по ПП.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97720" y="548680"/>
            <a:ext cx="64882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Разработка </a:t>
            </a:r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печатной </a:t>
            </a:r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платы</a:t>
            </a:r>
            <a:r>
              <a:rPr lang="ru-RU" sz="4000" u="sng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2176" y="5457998"/>
            <a:ext cx="8699648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400" i="1" dirty="0">
                <a:latin typeface="+mj-lt"/>
              </a:rPr>
              <a:t>Для разработки схемы и трассировки </a:t>
            </a:r>
            <a:r>
              <a:rPr lang="ru-RU" sz="2400" i="1" dirty="0" smtClean="0">
                <a:latin typeface="+mj-lt"/>
              </a:rPr>
              <a:t>в нашем институте распространены </a:t>
            </a:r>
            <a:r>
              <a:rPr lang="ru-RU" sz="2400" i="1" dirty="0" err="1" smtClean="0">
                <a:latin typeface="+mj-lt"/>
              </a:rPr>
              <a:t>Altium</a:t>
            </a:r>
            <a:r>
              <a:rPr lang="ru-RU" sz="2400" i="1" dirty="0" smtClean="0">
                <a:latin typeface="+mj-lt"/>
              </a:rPr>
              <a:t> </a:t>
            </a:r>
            <a:r>
              <a:rPr lang="ru-RU" sz="2400" i="1" dirty="0" err="1" smtClean="0">
                <a:latin typeface="+mj-lt"/>
              </a:rPr>
              <a:t>Designer</a:t>
            </a:r>
            <a:r>
              <a:rPr lang="ru-RU" sz="2400" i="1" dirty="0">
                <a:latin typeface="+mj-lt"/>
              </a:rPr>
              <a:t> </a:t>
            </a:r>
            <a:r>
              <a:rPr lang="ru-RU" sz="2400" i="1" dirty="0" smtClean="0">
                <a:latin typeface="+mj-lt"/>
              </a:rPr>
              <a:t>и </a:t>
            </a:r>
            <a:r>
              <a:rPr lang="en-US" sz="2400" i="1" dirty="0" smtClean="0">
                <a:latin typeface="+mj-lt"/>
              </a:rPr>
              <a:t>Or-CAD</a:t>
            </a:r>
            <a:endParaRPr lang="ru-RU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8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24.09.2015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9"/>
          <a:stretch/>
        </p:blipFill>
        <p:spPr bwMode="auto">
          <a:xfrm>
            <a:off x="308948" y="1371712"/>
            <a:ext cx="8526104" cy="455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297720" y="548680"/>
            <a:ext cx="64882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Разработка </a:t>
            </a:r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печатной </a:t>
            </a:r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платы</a:t>
            </a:r>
            <a:r>
              <a:rPr lang="ru-RU" sz="4000" u="sng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71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1016</TotalTime>
  <Words>204</Words>
  <Application>Microsoft Office PowerPoint</Application>
  <PresentationFormat>Экран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Поток</vt:lpstr>
      <vt:lpstr>Проектирование принципиальных схем и разводка печатных плат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«Проектирование систем регистрации и обработки данных»</dc:title>
  <dc:creator>Leon</dc:creator>
  <cp:lastModifiedBy>BINP User</cp:lastModifiedBy>
  <cp:revision>127</cp:revision>
  <dcterms:created xsi:type="dcterms:W3CDTF">2012-09-09T16:13:15Z</dcterms:created>
  <dcterms:modified xsi:type="dcterms:W3CDTF">2015-09-24T10:14:23Z</dcterms:modified>
</cp:coreProperties>
</file>