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sldIdLst>
    <p:sldId id="256" r:id="rId2"/>
    <p:sldId id="262" r:id="rId3"/>
    <p:sldId id="279" r:id="rId4"/>
    <p:sldId id="283" r:id="rId5"/>
    <p:sldId id="278" r:id="rId6"/>
    <p:sldId id="284" r:id="rId7"/>
    <p:sldId id="285" r:id="rId8"/>
    <p:sldId id="288" r:id="rId9"/>
    <p:sldId id="287" r:id="rId10"/>
    <p:sldId id="286" r:id="rId11"/>
    <p:sldId id="289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n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96" d="100"/>
          <a:sy n="96" d="100"/>
        </p:scale>
        <p:origin x="-2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F4D46BD-DD9C-46D3-9D79-74E28BC43B07}" type="datetimeFigureOut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4610470-8140-4CC8-B8FB-15B15CE863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169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7EAD-9498-4754-9773-81F028DE1BCF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C9FA0-5BFC-49CE-BA48-4F73113E30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BE456-8270-4C99-8BE3-CC47769140D4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21CA4-86DA-45E0-9FA7-5C280B38C5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1A87C-FCF0-4AFD-BF9B-16EDC79981F7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A938D-B7F2-4D27-B835-E01ABCFB11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88B9-E642-4845-99DE-F9146E029358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3723-EA69-4D94-846C-94E52E5F90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57104-034B-4E39-8642-6D82C775845B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28B-7712-4ED5-9174-00CE17F73B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8B805-AB7C-4D2A-9542-2401AAA6637B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9BDF-2FC3-4911-8B0B-FAEF04D996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2FC3C-A658-4919-B26B-3BFAD5FC4F9D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FE302-BA5B-4A8C-8B40-94C31E92F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877D3-68C1-4078-82D4-A63FF452D11F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F0755-4E11-4E1B-968E-EDC665A95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6F637-1E6A-45D8-9E34-86A51DDE1F97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75602-D7A1-4A6B-BF72-71ACBE676E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C9A10-065E-4A23-B1FD-5FF4AAB5F99C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A5BB3-378D-4206-B5D5-F9685CD893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E4051-B8C0-4768-8672-4660717EE00B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668AB-8B7C-4F6E-A98C-680D079973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3A115573-0FCD-4A61-AA18-18D8B208F825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6DB6BE13-2A4C-4C20-861E-3C5EDF857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8" r:id="rId2"/>
    <p:sldLayoutId id="2147483757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8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622429"/>
            <a:ext cx="8640960" cy="3693319"/>
          </a:xfrm>
        </p:spPr>
        <p:txBody>
          <a:bodyPr rIns="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6000" dirty="0">
                <a:effectLst/>
              </a:rPr>
              <a:t>Методы моделирования и реализации алгоритмов обработки сигналов </a:t>
            </a:r>
            <a:endParaRPr lang="ru-RU" sz="6000" dirty="0">
              <a:cs typeface="Arial" pitchFamily="34" charset="0"/>
            </a:endParaRP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063173"/>
            <a:ext cx="9144000" cy="492443"/>
          </a:xfrm>
        </p:spPr>
        <p:txBody>
          <a:bodyPr tIns="0" rIns="0" bIns="0" anchor="ctr" anchorCtr="1">
            <a:spAutoFit/>
          </a:bodyPr>
          <a:lstStyle/>
          <a:p>
            <a:pPr marR="0" algn="ctr"/>
            <a:r>
              <a:rPr lang="ru-RU" sz="3200" b="1" dirty="0" smtClean="0">
                <a:ea typeface="Calibri" pitchFamily="34" charset="0"/>
                <a:cs typeface="Calibri" pitchFamily="34" charset="0"/>
              </a:rPr>
              <a:t>Преподаватели</a:t>
            </a:r>
            <a:r>
              <a:rPr lang="ru-RU" sz="3200" b="1" smtClean="0">
                <a:ea typeface="Calibri" pitchFamily="34" charset="0"/>
                <a:cs typeface="Calibri" pitchFamily="34" charset="0"/>
              </a:rPr>
              <a:t>: </a:t>
            </a:r>
            <a:r>
              <a:rPr lang="ru-RU" sz="3200" b="1" smtClean="0">
                <a:ea typeface="Calibri" pitchFamily="34" charset="0"/>
                <a:cs typeface="Calibri" pitchFamily="34" charset="0"/>
              </a:rPr>
              <a:t>Эпштейн </a:t>
            </a:r>
            <a:r>
              <a:rPr lang="ru-RU" sz="3200" b="1" dirty="0" smtClean="0">
                <a:ea typeface="Calibri" pitchFamily="34" charset="0"/>
                <a:cs typeface="Calibri" pitchFamily="34" charset="0"/>
              </a:rPr>
              <a:t>Леонид Борисович</a:t>
            </a:r>
            <a:endParaRPr lang="ru-RU" sz="3200" dirty="0" smtClean="0"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 smtClean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50825" y="1268413"/>
            <a:ext cx="864235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/>
            <a:r>
              <a:rPr lang="ru-RU" u="sng"/>
              <a:t>Формат чисел: </a:t>
            </a:r>
          </a:p>
          <a:p>
            <a:pPr indent="266700"/>
            <a:endParaRPr lang="ru-RU" u="sng"/>
          </a:p>
          <a:p>
            <a:pPr indent="266700">
              <a:buFontTx/>
              <a:buChar char="•"/>
            </a:pPr>
            <a:r>
              <a:rPr lang="ru-RU"/>
              <a:t> </a:t>
            </a:r>
            <a:r>
              <a:rPr lang="en-US"/>
              <a:t>format chort	 </a:t>
            </a:r>
            <a:r>
              <a:rPr lang="ru-RU"/>
              <a:t>– короткое представление, 5 знаков числа;</a:t>
            </a:r>
            <a:endParaRPr lang="en-US"/>
          </a:p>
          <a:p>
            <a:pPr indent="266700">
              <a:buFontTx/>
              <a:buChar char="•"/>
            </a:pPr>
            <a:r>
              <a:rPr lang="en-US"/>
              <a:t> format chort e	 </a:t>
            </a:r>
            <a:r>
              <a:rPr lang="ru-RU"/>
              <a:t>– короткое представление в экспоненциальной форме, 5 знаков мантиссы, 3 знака порядка;</a:t>
            </a:r>
            <a:endParaRPr lang="en-US"/>
          </a:p>
          <a:p>
            <a:pPr indent="266700">
              <a:buFontTx/>
              <a:buChar char="•"/>
            </a:pPr>
            <a:r>
              <a:rPr lang="en-US"/>
              <a:t> format long	 </a:t>
            </a:r>
            <a:r>
              <a:rPr lang="ru-RU"/>
              <a:t>– длинное представление, 15 знаков числа;</a:t>
            </a:r>
            <a:endParaRPr lang="en-US"/>
          </a:p>
          <a:p>
            <a:pPr indent="266700">
              <a:buFontTx/>
              <a:buChar char="•"/>
            </a:pPr>
            <a:r>
              <a:rPr lang="en-US"/>
              <a:t> format long e	 </a:t>
            </a:r>
            <a:r>
              <a:rPr lang="ru-RU"/>
              <a:t>– длинное представление в экспоненциальной форме, 15 знаков мантиссы, 3 знака порядка;</a:t>
            </a:r>
            <a:endParaRPr lang="en-US"/>
          </a:p>
          <a:p>
            <a:pPr indent="266700">
              <a:buFontTx/>
              <a:buChar char="•"/>
            </a:pPr>
            <a:r>
              <a:rPr lang="en-US"/>
              <a:t> format hex	 </a:t>
            </a:r>
            <a:r>
              <a:rPr lang="ru-RU"/>
              <a:t>– шестнадцатеричный формат;</a:t>
            </a:r>
            <a:endParaRPr lang="en-US"/>
          </a:p>
          <a:p>
            <a:pPr indent="266700">
              <a:buFontTx/>
              <a:buChar char="•"/>
            </a:pPr>
            <a:r>
              <a:rPr lang="en-US"/>
              <a:t> format bank	 </a:t>
            </a:r>
            <a:r>
              <a:rPr lang="ru-RU"/>
              <a:t>– денежный формат (2 знака после точки).</a:t>
            </a:r>
          </a:p>
          <a:p>
            <a:pPr indent="266700">
              <a:buFontTx/>
              <a:buChar char="•"/>
            </a:pPr>
            <a:endParaRPr lang="ru-RU"/>
          </a:p>
          <a:p>
            <a:pPr indent="266700"/>
            <a:r>
              <a:rPr lang="ru-RU" u="sng"/>
              <a:t>Встроенные функции: </a:t>
            </a:r>
          </a:p>
          <a:p>
            <a:pPr indent="266700"/>
            <a:endParaRPr lang="ru-RU"/>
          </a:p>
          <a:p>
            <a:pPr indent="266700">
              <a:buFontTx/>
              <a:buChar char="•"/>
            </a:pPr>
            <a:r>
              <a:rPr lang="da-DK"/>
              <a:t>sqrt, log, exp</a:t>
            </a:r>
            <a:r>
              <a:rPr lang="ru-RU"/>
              <a:t>,</a:t>
            </a:r>
            <a:r>
              <a:rPr lang="da-DK"/>
              <a:t> cos, sin, tan и atan </a:t>
            </a:r>
            <a:r>
              <a:rPr lang="ru-RU"/>
              <a:t>(для тригонометрических функций параметры задаются в радианах, а не в градусах)</a:t>
            </a:r>
          </a:p>
          <a:p>
            <a:pPr indent="266700">
              <a:buFontTx/>
              <a:buChar char="•"/>
            </a:pPr>
            <a:r>
              <a:rPr lang="ru-RU"/>
              <a:t>whos – вывод списка используемых переменных и их параметров</a:t>
            </a:r>
          </a:p>
          <a:p>
            <a:pPr indent="266700">
              <a:buFontTx/>
              <a:buChar char="•"/>
            </a:pPr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smtClean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423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/>
            <a:r>
              <a:rPr lang="ru-RU" u="sng"/>
              <a:t>Функции работы с графиками: </a:t>
            </a:r>
          </a:p>
          <a:p>
            <a:pPr indent="266700"/>
            <a:endParaRPr lang="ru-RU" u="sng"/>
          </a:p>
          <a:p>
            <a:pPr indent="266700">
              <a:buFontTx/>
              <a:buChar char="•"/>
            </a:pPr>
            <a:r>
              <a:rPr lang="ru-RU"/>
              <a:t> ezplot (</a:t>
            </a:r>
            <a:r>
              <a:rPr lang="en-US"/>
              <a:t>‘f(x)’,[a b]</a:t>
            </a:r>
            <a:r>
              <a:rPr lang="ru-RU"/>
              <a:t>)</a:t>
            </a:r>
            <a:r>
              <a:rPr lang="en-US"/>
              <a:t> – </a:t>
            </a:r>
            <a:r>
              <a:rPr lang="ru-RU"/>
              <a:t>простейшее построение графика функции </a:t>
            </a:r>
            <a:r>
              <a:rPr lang="en-US"/>
              <a:t>f(x)</a:t>
            </a:r>
            <a:r>
              <a:rPr lang="ru-RU"/>
              <a:t> на диапазоне </a:t>
            </a:r>
            <a:r>
              <a:rPr lang="en-US"/>
              <a:t>a-b</a:t>
            </a:r>
            <a:r>
              <a:rPr lang="ru-RU"/>
              <a:t>. </a:t>
            </a:r>
          </a:p>
          <a:p>
            <a:pPr indent="266700">
              <a:buFontTx/>
              <a:buChar char="•"/>
            </a:pPr>
            <a:r>
              <a:rPr lang="ru-RU"/>
              <a:t>plot (</a:t>
            </a:r>
            <a:r>
              <a:rPr lang="en-US"/>
              <a:t>X, Y</a:t>
            </a:r>
            <a:r>
              <a:rPr lang="ru-RU"/>
              <a:t>), где X и Y являются векторами одинаковой длины. </a:t>
            </a:r>
          </a:p>
          <a:p>
            <a:pPr indent="266700"/>
            <a:r>
              <a:rPr lang="ru-RU"/>
              <a:t>Пример: </a:t>
            </a:r>
            <a:r>
              <a:rPr lang="es-ES"/>
              <a:t>X = [1 2 3]; Y = [4 6 51; plot (</a:t>
            </a:r>
            <a:r>
              <a:rPr lang="ru-RU"/>
              <a:t>Х,</a:t>
            </a:r>
            <a:r>
              <a:rPr lang="es-ES"/>
              <a:t> Y)</a:t>
            </a:r>
            <a:endParaRPr lang="ru-RU"/>
          </a:p>
          <a:p>
            <a:pPr indent="266700">
              <a:buFontTx/>
              <a:buChar char="•"/>
            </a:pPr>
            <a:r>
              <a:rPr lang="ru-RU"/>
              <a:t>plot (X,</a:t>
            </a:r>
            <a:r>
              <a:rPr lang="en-US"/>
              <a:t>f(X)</a:t>
            </a:r>
            <a:r>
              <a:rPr lang="ru-RU"/>
              <a:t>), где сначала нужно определить Х как вектор - X = 0:0.01:10.</a:t>
            </a:r>
          </a:p>
          <a:p>
            <a:pPr indent="266700"/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12975" y="549275"/>
            <a:ext cx="4706938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Процесс разработки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4AD70-6031-4EAA-B2FD-264115D2DB08}" type="datetime1">
              <a:rPr lang="ru-RU"/>
              <a:pPr>
                <a:defRPr/>
              </a:pPr>
              <a:t>24.09.2015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122EF-6FB1-4AC5-96B3-55372C62D66F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grpSp>
        <p:nvGrpSpPr>
          <p:cNvPr id="15364" name="Группа 8"/>
          <p:cNvGrpSpPr>
            <a:grpSpLocks/>
          </p:cNvGrpSpPr>
          <p:nvPr/>
        </p:nvGrpSpPr>
        <p:grpSpPr bwMode="auto">
          <a:xfrm>
            <a:off x="2016125" y="1433513"/>
            <a:ext cx="5292725" cy="4814887"/>
            <a:chOff x="1437556" y="306875"/>
            <a:chExt cx="6252408" cy="5689260"/>
          </a:xfrm>
        </p:grpSpPr>
        <p:sp>
          <p:nvSpPr>
            <p:cNvPr id="10" name="TextBox 9"/>
            <p:cNvSpPr txBox="1"/>
            <p:nvPr/>
          </p:nvSpPr>
          <p:spPr>
            <a:xfrm>
              <a:off x="1437556" y="306875"/>
              <a:ext cx="6252408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Отладка и использование устройства</a:t>
              </a:r>
            </a:p>
          </p:txBody>
        </p:sp>
        <p:sp>
          <p:nvSpPr>
            <p:cNvPr id="11" name="Стрелка вверх 10"/>
            <p:cNvSpPr/>
            <p:nvPr/>
          </p:nvSpPr>
          <p:spPr>
            <a:xfrm>
              <a:off x="4472228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2" name="Стрелка вверх 11"/>
            <p:cNvSpPr/>
            <p:nvPr/>
          </p:nvSpPr>
          <p:spPr>
            <a:xfrm>
              <a:off x="663075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3" name="Стрелка вверх 12"/>
            <p:cNvSpPr/>
            <p:nvPr/>
          </p:nvSpPr>
          <p:spPr>
            <a:xfrm>
              <a:off x="231849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314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Разработка ПО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1894" y="1112424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Интеграция проекта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4016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Производство ПП</a:t>
              </a:r>
            </a:p>
          </p:txBody>
        </p:sp>
        <p:sp>
          <p:nvSpPr>
            <p:cNvPr id="17" name="Стрелка вверх 16"/>
            <p:cNvSpPr/>
            <p:nvPr/>
          </p:nvSpPr>
          <p:spPr>
            <a:xfrm>
              <a:off x="4472228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8" name="Стрелка вверх 17"/>
            <p:cNvSpPr/>
            <p:nvPr/>
          </p:nvSpPr>
          <p:spPr>
            <a:xfrm>
              <a:off x="663075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9" name="Стрелка вверх 18"/>
            <p:cNvSpPr/>
            <p:nvPr/>
          </p:nvSpPr>
          <p:spPr>
            <a:xfrm>
              <a:off x="231849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314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Реализация алгоритмов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9514" y="2199180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Интерфейсы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5540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Трассировка ПП</a:t>
              </a:r>
            </a:p>
          </p:txBody>
        </p:sp>
        <p:sp>
          <p:nvSpPr>
            <p:cNvPr id="23" name="Стрелка вверх 22"/>
            <p:cNvSpPr/>
            <p:nvPr/>
          </p:nvSpPr>
          <p:spPr>
            <a:xfrm>
              <a:off x="4474702" y="2758068"/>
              <a:ext cx="180020" cy="159520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4" name="Стрелка вверх 23"/>
            <p:cNvSpPr/>
            <p:nvPr/>
          </p:nvSpPr>
          <p:spPr>
            <a:xfrm>
              <a:off x="662516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5" name="Стрелка вверх 24"/>
            <p:cNvSpPr/>
            <p:nvPr/>
          </p:nvSpPr>
          <p:spPr>
            <a:xfrm>
              <a:off x="231290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755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Математические алгоритмы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01988" y="4360896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Системное проектирования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4981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Принципиальная схема</a:t>
              </a:r>
            </a:p>
          </p:txBody>
        </p:sp>
        <p:sp>
          <p:nvSpPr>
            <p:cNvPr id="29" name="Стрелка вверх 28"/>
            <p:cNvSpPr/>
            <p:nvPr/>
          </p:nvSpPr>
          <p:spPr>
            <a:xfrm>
              <a:off x="4481896" y="4919429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09182" y="5442137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Разработка ТЗ</a:t>
              </a:r>
            </a:p>
          </p:txBody>
        </p:sp>
        <p:sp>
          <p:nvSpPr>
            <p:cNvPr id="31" name="Стрелка вверх 30"/>
            <p:cNvSpPr/>
            <p:nvPr/>
          </p:nvSpPr>
          <p:spPr>
            <a:xfrm rot="2132155">
              <a:off x="5616508" y="3807231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2" name="Стрелка вверх 31"/>
            <p:cNvSpPr/>
            <p:nvPr/>
          </p:nvSpPr>
          <p:spPr>
            <a:xfrm rot="19334571">
              <a:off x="3308403" y="378150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3" name="Стрелка вверх 32"/>
            <p:cNvSpPr/>
            <p:nvPr/>
          </p:nvSpPr>
          <p:spPr>
            <a:xfrm rot="2132155">
              <a:off x="3442224" y="1635926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4" name="Стрелка вверх 33"/>
            <p:cNvSpPr/>
            <p:nvPr/>
          </p:nvSpPr>
          <p:spPr>
            <a:xfrm rot="19334571">
              <a:off x="3308403" y="1610197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5" name="Стрелка вверх 34"/>
            <p:cNvSpPr/>
            <p:nvPr/>
          </p:nvSpPr>
          <p:spPr>
            <a:xfrm rot="19334571">
              <a:off x="5470628" y="1616414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6" name="Стрелка вверх 35"/>
            <p:cNvSpPr/>
            <p:nvPr/>
          </p:nvSpPr>
          <p:spPr>
            <a:xfrm rot="19334571">
              <a:off x="5470628" y="271193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12975" y="549275"/>
            <a:ext cx="4706938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Процесс разработки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4AD70-6031-4EAA-B2FD-264115D2DB08}" type="datetime1">
              <a:rPr lang="ru-RU"/>
              <a:pPr>
                <a:defRPr/>
              </a:pPr>
              <a:t>24.09.2015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388B3-9D6B-4F93-9E25-537F1C47E5E1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grpSp>
        <p:nvGrpSpPr>
          <p:cNvPr id="16388" name="Группа 8"/>
          <p:cNvGrpSpPr>
            <a:grpSpLocks/>
          </p:cNvGrpSpPr>
          <p:nvPr/>
        </p:nvGrpSpPr>
        <p:grpSpPr bwMode="auto">
          <a:xfrm>
            <a:off x="2016125" y="1433513"/>
            <a:ext cx="5292725" cy="4814887"/>
            <a:chOff x="1437556" y="306875"/>
            <a:chExt cx="6252408" cy="5689260"/>
          </a:xfrm>
        </p:grpSpPr>
        <p:sp>
          <p:nvSpPr>
            <p:cNvPr id="10" name="TextBox 9"/>
            <p:cNvSpPr txBox="1"/>
            <p:nvPr/>
          </p:nvSpPr>
          <p:spPr>
            <a:xfrm>
              <a:off x="1437556" y="306875"/>
              <a:ext cx="6252408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Отладка и использование устройства</a:t>
              </a:r>
            </a:p>
          </p:txBody>
        </p:sp>
        <p:sp>
          <p:nvSpPr>
            <p:cNvPr id="11" name="Стрелка вверх 10"/>
            <p:cNvSpPr/>
            <p:nvPr/>
          </p:nvSpPr>
          <p:spPr>
            <a:xfrm>
              <a:off x="4472228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2" name="Стрелка вверх 11"/>
            <p:cNvSpPr/>
            <p:nvPr/>
          </p:nvSpPr>
          <p:spPr>
            <a:xfrm>
              <a:off x="663075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3" name="Стрелка вверх 12"/>
            <p:cNvSpPr/>
            <p:nvPr/>
          </p:nvSpPr>
          <p:spPr>
            <a:xfrm>
              <a:off x="231849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314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Разработка ПО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1894" y="1112424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Интеграция проекта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4016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Производство ПП</a:t>
              </a:r>
            </a:p>
          </p:txBody>
        </p:sp>
        <p:sp>
          <p:nvSpPr>
            <p:cNvPr id="17" name="Стрелка вверх 16"/>
            <p:cNvSpPr/>
            <p:nvPr/>
          </p:nvSpPr>
          <p:spPr>
            <a:xfrm>
              <a:off x="4472228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8" name="Стрелка вверх 17"/>
            <p:cNvSpPr/>
            <p:nvPr/>
          </p:nvSpPr>
          <p:spPr>
            <a:xfrm>
              <a:off x="663075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9" name="Стрелка вверх 18"/>
            <p:cNvSpPr/>
            <p:nvPr/>
          </p:nvSpPr>
          <p:spPr>
            <a:xfrm>
              <a:off x="231849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3148" y="2199181"/>
              <a:ext cx="1925636" cy="5539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Реализация алгоритмов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9514" y="2199180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Интерфейсы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5540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Трассировка ПП</a:t>
              </a:r>
            </a:p>
          </p:txBody>
        </p:sp>
        <p:sp>
          <p:nvSpPr>
            <p:cNvPr id="23" name="Стрелка вверх 22"/>
            <p:cNvSpPr/>
            <p:nvPr/>
          </p:nvSpPr>
          <p:spPr>
            <a:xfrm>
              <a:off x="4474702" y="2758068"/>
              <a:ext cx="180020" cy="159520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4" name="Стрелка вверх 23"/>
            <p:cNvSpPr/>
            <p:nvPr/>
          </p:nvSpPr>
          <p:spPr>
            <a:xfrm>
              <a:off x="662516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5" name="Стрелка вверх 24"/>
            <p:cNvSpPr/>
            <p:nvPr/>
          </p:nvSpPr>
          <p:spPr>
            <a:xfrm>
              <a:off x="231290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7556" y="3287127"/>
              <a:ext cx="1925636" cy="5539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Математические алгоритмы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01988" y="4360896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Системное проектирования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4981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Принципиальная схема</a:t>
              </a:r>
            </a:p>
          </p:txBody>
        </p:sp>
        <p:sp>
          <p:nvSpPr>
            <p:cNvPr id="29" name="Стрелка вверх 28"/>
            <p:cNvSpPr/>
            <p:nvPr/>
          </p:nvSpPr>
          <p:spPr>
            <a:xfrm>
              <a:off x="4481896" y="4919429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09182" y="5442137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Разработка ТЗ</a:t>
              </a:r>
            </a:p>
          </p:txBody>
        </p:sp>
        <p:sp>
          <p:nvSpPr>
            <p:cNvPr id="31" name="Стрелка вверх 30"/>
            <p:cNvSpPr/>
            <p:nvPr/>
          </p:nvSpPr>
          <p:spPr>
            <a:xfrm rot="2132155">
              <a:off x="5616508" y="3807231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2" name="Стрелка вверх 31"/>
            <p:cNvSpPr/>
            <p:nvPr/>
          </p:nvSpPr>
          <p:spPr>
            <a:xfrm rot="19334571">
              <a:off x="3308403" y="378150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3" name="Стрелка вверх 32"/>
            <p:cNvSpPr/>
            <p:nvPr/>
          </p:nvSpPr>
          <p:spPr>
            <a:xfrm rot="2132155">
              <a:off x="3442224" y="1635926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4" name="Стрелка вверх 33"/>
            <p:cNvSpPr/>
            <p:nvPr/>
          </p:nvSpPr>
          <p:spPr>
            <a:xfrm rot="19334571">
              <a:off x="3308403" y="1610197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5" name="Стрелка вверх 34"/>
            <p:cNvSpPr/>
            <p:nvPr/>
          </p:nvSpPr>
          <p:spPr>
            <a:xfrm rot="19334571">
              <a:off x="5470628" y="1616414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6" name="Стрелка вверх 35"/>
            <p:cNvSpPr/>
            <p:nvPr/>
          </p:nvSpPr>
          <p:spPr>
            <a:xfrm rot="19334571">
              <a:off x="5470628" y="271193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C3CD0-C904-40AB-AF72-1282AC57EC4D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A5E15-3049-43FE-A45D-3D32188D308F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Разработка математических алгоритмов</a:t>
            </a:r>
          </a:p>
        </p:txBody>
      </p:sp>
      <p:sp>
        <p:nvSpPr>
          <p:cNvPr id="17412" name="Прямоугольник 6"/>
          <p:cNvSpPr>
            <a:spLocks noChangeArrowheads="1"/>
          </p:cNvSpPr>
          <p:nvPr/>
        </p:nvSpPr>
        <p:spPr bwMode="auto">
          <a:xfrm>
            <a:off x="250825" y="1731963"/>
            <a:ext cx="8642350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b="1" u="sng" dirty="0">
                <a:cs typeface="Arial" charset="0"/>
              </a:rPr>
              <a:t>Разработка математических алгоритмов</a:t>
            </a:r>
            <a:r>
              <a:rPr lang="ru-RU" dirty="0">
                <a:cs typeface="Arial" charset="0"/>
              </a:rPr>
              <a:t> начинается обычно с изучения тематической литературы и рисования каких-либо базовых вещей на бумажке. Однако теоретический подход, к сожалению, применяется слабо в виду большой сложности создаваемых алгоритмов. </a:t>
            </a:r>
            <a:r>
              <a:rPr lang="ru-RU">
                <a:cs typeface="Arial" charset="0"/>
              </a:rPr>
              <a:t>В связи с этим довольно быстро процесс проектирования переходит к использованию специальных САПР имитационного моделирования. </a:t>
            </a:r>
            <a:r>
              <a:rPr lang="ru-RU" dirty="0">
                <a:cs typeface="Arial" charset="0"/>
              </a:rPr>
              <a:t>Они позволяют создавать модели «рисуя» их в графическом режиме из базовых библиотечных блоков и соединений между ними. Эти библиотечные блоки могут представлять собой совершенно различные по сложности объекты — начиная с сумматоров и логических вентилей и заканчивая готовыми фильтрами, модуляторами и т.п.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Разработка математических алгоритмов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4AD70-6031-4EAA-B2FD-264115D2DB08}" type="datetime1">
              <a:rPr lang="ru-RU"/>
              <a:pPr>
                <a:defRPr/>
              </a:pPr>
              <a:t>24.09.2015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1943-2393-4A38-B68A-87BBC7F085A9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246063" y="1773238"/>
            <a:ext cx="8640762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>
                <a:cs typeface="Arial" charset="0"/>
              </a:rPr>
              <a:t>Процедура создания математической модели итерационная — создается первый вариант модели, прогоняются тесты, оцениваются получившиеся характеристики. Далее что-то корректируется/дополняется, прогоняются тесты еще раз и так до тех пор, пока не будут выполнены требования ТЗ.</a:t>
            </a:r>
          </a:p>
        </p:txBody>
      </p:sp>
      <p:sp>
        <p:nvSpPr>
          <p:cNvPr id="18437" name="Прямоугольник 8"/>
          <p:cNvSpPr>
            <a:spLocks noChangeArrowheads="1"/>
          </p:cNvSpPr>
          <p:nvPr/>
        </p:nvSpPr>
        <p:spPr bwMode="auto">
          <a:xfrm>
            <a:off x="246063" y="3978275"/>
            <a:ext cx="8640762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>
                <a:cs typeface="Arial" charset="0"/>
              </a:rPr>
              <a:t>Традиционно используемые для этих задач САПР — </a:t>
            </a:r>
            <a:r>
              <a:rPr lang="en-US">
                <a:cs typeface="Arial" charset="0"/>
              </a:rPr>
              <a:t>MathCAD </a:t>
            </a:r>
            <a:r>
              <a:rPr lang="ru-RU">
                <a:cs typeface="Arial" charset="0"/>
              </a:rPr>
              <a:t>и</a:t>
            </a:r>
            <a:r>
              <a:rPr lang="en-US">
                <a:cs typeface="Arial" charset="0"/>
              </a:rPr>
              <a:t> </a:t>
            </a:r>
            <a:r>
              <a:rPr lang="ru-RU">
                <a:cs typeface="Arial" charset="0"/>
              </a:rPr>
              <a:t>Matlab/Simulink. Второй из них получил значительно более широкое распространение (по крайней как нам кажется).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C3CD0-C904-40AB-AF72-1282AC57EC4D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DC95C-1F49-42D7-8FAD-D67BDC68ADB9}" type="slidenum">
              <a:rPr lang="ru-RU"/>
              <a:pPr>
                <a:defRPr/>
              </a:pPr>
              <a:t>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549275"/>
            <a:ext cx="9131300" cy="701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 smtClean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 l="10023" t="3279" r="10020" b="8812"/>
          <a:stretch>
            <a:fillRect/>
          </a:stretch>
        </p:blipFill>
        <p:spPr bwMode="auto">
          <a:xfrm>
            <a:off x="409575" y="1306513"/>
            <a:ext cx="832485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Прямая со стрелкой 9"/>
          <p:cNvCxnSpPr/>
          <p:nvPr/>
        </p:nvCxnSpPr>
        <p:spPr>
          <a:xfrm>
            <a:off x="6659563" y="4508500"/>
            <a:ext cx="576262" cy="360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6156325" y="4508500"/>
            <a:ext cx="503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3" name="TextBox 12"/>
          <p:cNvSpPr txBox="1">
            <a:spLocks noChangeArrowheads="1"/>
          </p:cNvSpPr>
          <p:nvPr/>
        </p:nvSpPr>
        <p:spPr bwMode="auto">
          <a:xfrm>
            <a:off x="5408613" y="4232275"/>
            <a:ext cx="160813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истории команд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6659563" y="2863850"/>
            <a:ext cx="576262" cy="277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6156325" y="3141663"/>
            <a:ext cx="503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6" name="TextBox 15"/>
          <p:cNvSpPr txBox="1">
            <a:spLocks noChangeArrowheads="1"/>
          </p:cNvSpPr>
          <p:nvPr/>
        </p:nvSpPr>
        <p:spPr bwMode="auto">
          <a:xfrm>
            <a:off x="4957763" y="3144838"/>
            <a:ext cx="3201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Рабочая область (переменные, массивы и т.п.)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5148263" y="1905000"/>
            <a:ext cx="1709737" cy="958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6353175" y="190500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9" name="TextBox 19"/>
          <p:cNvSpPr txBox="1">
            <a:spLocks noChangeArrowheads="1"/>
          </p:cNvSpPr>
          <p:nvPr/>
        </p:nvSpPr>
        <p:spPr bwMode="auto">
          <a:xfrm>
            <a:off x="5827713" y="1658938"/>
            <a:ext cx="17033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командных строк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1979613" y="3211513"/>
            <a:ext cx="890587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2862263" y="321310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72" name="TextBox 24"/>
          <p:cNvSpPr txBox="1">
            <a:spLocks noChangeArrowheads="1"/>
          </p:cNvSpPr>
          <p:nvPr/>
        </p:nvSpPr>
        <p:spPr bwMode="auto">
          <a:xfrm>
            <a:off x="2265363" y="2935288"/>
            <a:ext cx="18827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Текущая папка с файлами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G:\Work\Для студентов\MatLab\MatLa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1257300"/>
            <a:ext cx="8639175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C3CD0-C904-40AB-AF72-1282AC57EC4D}" type="datetime1">
              <a:rPr lang="ru-RU"/>
              <a:pPr>
                <a:defRPr/>
              </a:pPr>
              <a:t>24.09.2015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D799E-4DB0-410E-8E9C-17926EA48464}" type="slidenum">
              <a:rPr lang="ru-RU"/>
              <a:pPr>
                <a:defRPr/>
              </a:pPr>
              <a:t>7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 smtClean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6875463" y="3008313"/>
            <a:ext cx="576262" cy="277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6372225" y="3286125"/>
            <a:ext cx="503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7" name="TextBox 15"/>
          <p:cNvSpPr txBox="1">
            <a:spLocks noChangeArrowheads="1"/>
          </p:cNvSpPr>
          <p:nvPr/>
        </p:nvSpPr>
        <p:spPr bwMode="auto">
          <a:xfrm>
            <a:off x="6278563" y="3298825"/>
            <a:ext cx="10747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проекта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5867400" y="4305300"/>
            <a:ext cx="990600" cy="276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6858000" y="4581525"/>
            <a:ext cx="503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0" name="TextBox 19"/>
          <p:cNvSpPr txBox="1">
            <a:spLocks noChangeArrowheads="1"/>
          </p:cNvSpPr>
          <p:nvPr/>
        </p:nvSpPr>
        <p:spPr bwMode="auto">
          <a:xfrm>
            <a:off x="6516688" y="4305300"/>
            <a:ext cx="2044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редактируемого файла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2139950" y="2214563"/>
            <a:ext cx="890588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3022600" y="221615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3" name="TextBox 24"/>
          <p:cNvSpPr txBox="1">
            <a:spLocks noChangeArrowheads="1"/>
          </p:cNvSpPr>
          <p:nvPr/>
        </p:nvSpPr>
        <p:spPr bwMode="auto">
          <a:xfrm>
            <a:off x="2425700" y="1938338"/>
            <a:ext cx="18827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Текущая папка с файлами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 descr="G:\Work\Для студентов\MatLab\MatLab.jpg"/>
          <p:cNvPicPr>
            <a:picLocks noChangeAspect="1" noChangeArrowheads="1"/>
          </p:cNvPicPr>
          <p:nvPr/>
        </p:nvPicPr>
        <p:blipFill>
          <a:blip r:embed="rId2"/>
          <a:srcRect l="22473" t="18922" r="30008" b="4564"/>
          <a:stretch>
            <a:fillRect/>
          </a:stretch>
        </p:blipFill>
        <p:spPr bwMode="auto">
          <a:xfrm>
            <a:off x="1431925" y="908050"/>
            <a:ext cx="62642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-11113" y="188913"/>
            <a:ext cx="9155113" cy="701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 smtClean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3387725" y="5289550"/>
            <a:ext cx="1709738" cy="958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4592638" y="528955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2" name="TextBox 19"/>
          <p:cNvSpPr txBox="1">
            <a:spLocks noChangeArrowheads="1"/>
          </p:cNvSpPr>
          <p:nvPr/>
        </p:nvSpPr>
        <p:spPr bwMode="auto">
          <a:xfrm>
            <a:off x="4067175" y="4941888"/>
            <a:ext cx="265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Открытые файлы для редактирования</a:t>
            </a:r>
          </a:p>
        </p:txBody>
      </p:sp>
      <p:cxnSp>
        <p:nvCxnSpPr>
          <p:cNvPr id="2" name="Прямая соединительная линия 18"/>
          <p:cNvCxnSpPr/>
          <p:nvPr/>
        </p:nvCxnSpPr>
        <p:spPr>
          <a:xfrm flipH="1">
            <a:off x="5961063" y="247015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5940425" y="2133600"/>
            <a:ext cx="1666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Запуск моделирования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4716463" y="1528763"/>
            <a:ext cx="12239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cxnSp>
        <p:nvCxnSpPr>
          <p:cNvPr id="3" name="Прямая соединительная линия 18"/>
          <p:cNvCxnSpPr/>
          <p:nvPr/>
        </p:nvCxnSpPr>
        <p:spPr>
          <a:xfrm flipH="1">
            <a:off x="250825" y="4073525"/>
            <a:ext cx="1025525" cy="4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9" name="TextBox 19"/>
          <p:cNvSpPr txBox="1">
            <a:spLocks noChangeArrowheads="1"/>
          </p:cNvSpPr>
          <p:nvPr/>
        </p:nvSpPr>
        <p:spPr bwMode="auto">
          <a:xfrm>
            <a:off x="0" y="3644900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редактируемого</a:t>
            </a:r>
          </a:p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файла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1258888" y="3644900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 smtClean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42350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/>
            <a:r>
              <a:rPr lang="ru-RU" u="sng"/>
              <a:t>Некоторый синтаксис: </a:t>
            </a:r>
          </a:p>
          <a:p>
            <a:pPr indent="266700"/>
            <a:endParaRPr lang="ru-RU" u="sng"/>
          </a:p>
          <a:p>
            <a:pPr indent="266700">
              <a:buFontTx/>
              <a:buChar char="•"/>
            </a:pPr>
            <a:r>
              <a:rPr lang="ru-RU"/>
              <a:t> % 	– комментарий</a:t>
            </a:r>
          </a:p>
          <a:p>
            <a:pPr indent="266700">
              <a:buFontTx/>
              <a:buChar char="•"/>
            </a:pPr>
            <a:r>
              <a:rPr lang="ru-RU"/>
              <a:t>%% 	– разделение файла на блоки</a:t>
            </a:r>
          </a:p>
          <a:p>
            <a:pPr indent="266700">
              <a:buFontTx/>
              <a:buChar char="•"/>
            </a:pPr>
            <a:r>
              <a:rPr lang="ru-RU"/>
              <a:t> </a:t>
            </a:r>
            <a:r>
              <a:rPr lang="en-US"/>
              <a:t>i</a:t>
            </a:r>
            <a:r>
              <a:rPr lang="ru-RU"/>
              <a:t>:</a:t>
            </a:r>
            <a:r>
              <a:rPr lang="en-US"/>
              <a:t>k</a:t>
            </a:r>
            <a:r>
              <a:rPr lang="ru-RU"/>
              <a:t> 	– аналог вектора </a:t>
            </a:r>
            <a:r>
              <a:rPr lang="en-US"/>
              <a:t>[i,i+1,i+2,…,k]</a:t>
            </a:r>
          </a:p>
          <a:p>
            <a:pPr indent="266700">
              <a:buFontTx/>
              <a:buChar char="•"/>
            </a:pPr>
            <a:r>
              <a:rPr lang="ru-RU"/>
              <a:t> </a:t>
            </a:r>
            <a:r>
              <a:rPr lang="en-US"/>
              <a:t>i</a:t>
            </a:r>
            <a:r>
              <a:rPr lang="ru-RU"/>
              <a:t>:</a:t>
            </a:r>
            <a:r>
              <a:rPr lang="en-US"/>
              <a:t>j:k</a:t>
            </a:r>
            <a:r>
              <a:rPr lang="ru-RU"/>
              <a:t> 	– создание вектора от </a:t>
            </a:r>
            <a:r>
              <a:rPr lang="en-US"/>
              <a:t>i</a:t>
            </a:r>
            <a:r>
              <a:rPr lang="ru-RU"/>
              <a:t> до </a:t>
            </a:r>
            <a:r>
              <a:rPr lang="en-US"/>
              <a:t>k</a:t>
            </a:r>
            <a:r>
              <a:rPr lang="ru-RU"/>
              <a:t> с шагом </a:t>
            </a:r>
            <a:r>
              <a:rPr lang="en-US"/>
              <a:t>j</a:t>
            </a:r>
            <a:endParaRPr lang="ru-RU"/>
          </a:p>
          <a:p>
            <a:pPr indent="266700">
              <a:buFontTx/>
              <a:buChar char="•"/>
            </a:pPr>
            <a:r>
              <a:rPr lang="ru-RU"/>
              <a:t>М(:</a:t>
            </a:r>
            <a:r>
              <a:rPr lang="en-US"/>
              <a:t>i</a:t>
            </a:r>
            <a:r>
              <a:rPr lang="ru-RU"/>
              <a:t>) 	– выбирается </a:t>
            </a:r>
            <a:r>
              <a:rPr lang="en-US"/>
              <a:t>i</a:t>
            </a:r>
            <a:r>
              <a:rPr lang="ru-RU"/>
              <a:t>-й столбец из матрицы М</a:t>
            </a:r>
          </a:p>
          <a:p>
            <a:pPr indent="266700">
              <a:buFontTx/>
              <a:buChar char="•"/>
            </a:pPr>
            <a:r>
              <a:rPr lang="ru-RU"/>
              <a:t>  </a:t>
            </a:r>
            <a:r>
              <a:rPr lang="en-US"/>
              <a:t>; </a:t>
            </a:r>
            <a:r>
              <a:rPr lang="ru-RU"/>
              <a:t>	–</a:t>
            </a:r>
            <a:r>
              <a:rPr lang="en-US"/>
              <a:t> </a:t>
            </a:r>
            <a:r>
              <a:rPr lang="ru-RU"/>
              <a:t>применяется в конце операторов для подавления вывода информации на экран</a:t>
            </a:r>
          </a:p>
          <a:p>
            <a:pPr indent="266700">
              <a:buFontTx/>
              <a:buChar char="•"/>
            </a:pPr>
            <a:r>
              <a:rPr lang="ru-RU"/>
              <a:t>  </a:t>
            </a:r>
            <a:r>
              <a:rPr lang="en-US"/>
              <a:t>‘</a:t>
            </a:r>
            <a:r>
              <a:rPr lang="ru-RU"/>
              <a:t>	– применяется для указания того, что мат.выражение содержит символьные переменные</a:t>
            </a:r>
          </a:p>
          <a:p>
            <a:pPr indent="266700">
              <a:buFontTx/>
              <a:buChar char="•"/>
            </a:pPr>
            <a:r>
              <a:rPr lang="ru-RU"/>
              <a:t> …	– продолжение строки</a:t>
            </a:r>
          </a:p>
          <a:p>
            <a:pPr indent="266700"/>
            <a:endParaRPr lang="ru-RU" u="sng"/>
          </a:p>
          <a:p>
            <a:pPr indent="266700"/>
            <a:r>
              <a:rPr lang="ru-RU" u="sng"/>
              <a:t>Некоторые команды управления окном:</a:t>
            </a:r>
          </a:p>
          <a:p>
            <a:pPr indent="266700">
              <a:buFontTx/>
              <a:buChar char="•"/>
            </a:pPr>
            <a:r>
              <a:rPr lang="en-US"/>
              <a:t>clc </a:t>
            </a:r>
            <a:r>
              <a:rPr lang="ru-RU"/>
              <a:t>	   –</a:t>
            </a:r>
            <a:r>
              <a:rPr lang="en-US"/>
              <a:t> </a:t>
            </a:r>
            <a:r>
              <a:rPr lang="ru-RU"/>
              <a:t>очищение командного окна </a:t>
            </a:r>
            <a:endParaRPr lang="en-US"/>
          </a:p>
          <a:p>
            <a:pPr indent="266700">
              <a:buFontTx/>
              <a:buChar char="•"/>
            </a:pPr>
            <a:r>
              <a:rPr lang="en-US"/>
              <a:t>echo on </a:t>
            </a:r>
            <a:r>
              <a:rPr lang="ru-RU"/>
              <a:t>– вывод на экран текстовых </a:t>
            </a:r>
            <a:r>
              <a:rPr lang="en-US"/>
              <a:t>m-</a:t>
            </a:r>
            <a:r>
              <a:rPr lang="ru-RU"/>
              <a:t>файлов</a:t>
            </a:r>
            <a:endParaRPr lang="en-US"/>
          </a:p>
          <a:p>
            <a:pPr indent="266700">
              <a:buFontTx/>
              <a:buChar char="•"/>
            </a:pPr>
            <a:r>
              <a:rPr lang="en-US"/>
              <a:t>echo off</a:t>
            </a:r>
            <a:r>
              <a:rPr lang="ru-RU"/>
              <a:t> – отключение вывода на экран текстовых </a:t>
            </a:r>
            <a:r>
              <a:rPr lang="en-US"/>
              <a:t>m-</a:t>
            </a:r>
            <a:r>
              <a:rPr lang="ru-RU"/>
              <a:t>файлов</a:t>
            </a:r>
            <a:endParaRPr lang="en-US"/>
          </a:p>
          <a:p>
            <a:pPr indent="266700">
              <a:buFontTx/>
              <a:buChar char="•"/>
            </a:pPr>
            <a:r>
              <a:rPr lang="en-US"/>
              <a:t>clear</a:t>
            </a:r>
            <a:r>
              <a:rPr lang="ru-RU"/>
              <a:t>     </a:t>
            </a:r>
            <a:r>
              <a:rPr lang="en-US"/>
              <a:t>– </a:t>
            </a:r>
            <a:r>
              <a:rPr lang="ru-RU"/>
              <a:t>уничтожение всех переменных</a:t>
            </a:r>
            <a:endParaRPr lang="en-US"/>
          </a:p>
          <a:p>
            <a:pPr indent="266700">
              <a:buFontTx/>
              <a:buChar char="•"/>
            </a:pPr>
            <a:r>
              <a:rPr lang="en-US"/>
              <a:t>clear X </a:t>
            </a:r>
            <a:r>
              <a:rPr lang="ru-RU"/>
              <a:t> –уничтожение переменной Х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1959</TotalTime>
  <Words>394</Words>
  <Application>Microsoft Office PowerPoint</Application>
  <PresentationFormat>Экран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Методы моделирования и реализации алгоритмов обработки сигналов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«Проектирование систем регистрации и обработки данных»</dc:title>
  <dc:creator>Leon</dc:creator>
  <cp:lastModifiedBy>BINP User</cp:lastModifiedBy>
  <cp:revision>134</cp:revision>
  <dcterms:created xsi:type="dcterms:W3CDTF">2012-09-09T16:13:15Z</dcterms:created>
  <dcterms:modified xsi:type="dcterms:W3CDTF">2015-09-24T10:14:02Z</dcterms:modified>
</cp:coreProperties>
</file>