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8"/>
  </p:notesMasterIdLst>
  <p:sldIdLst>
    <p:sldId id="256" r:id="rId2"/>
    <p:sldId id="281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6" r:id="rId16"/>
    <p:sldId id="29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n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3" d="100"/>
          <a:sy n="73" d="100"/>
        </p:scale>
        <p:origin x="-900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5BB5-4E58-4C09-AF73-FB51D276D9F8}" type="datetimeFigureOut">
              <a:rPr lang="ru-RU" smtClean="0"/>
              <a:t>21.09.2015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D271-D3AD-4D64-BB8B-6F3A9E4A2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E21E-516F-4475-899D-421D795044D2}" type="datetime1">
              <a:rPr lang="ru-RU" smtClean="0"/>
              <a:t>21.09.2015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4B0-CE55-4E70-B48A-587B8B026073}" type="datetime1">
              <a:rPr lang="ru-RU" smtClean="0"/>
              <a:t>21.09.2015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9DFF-72F4-4230-B7DD-75F09052ACF6}" type="datetime1">
              <a:rPr lang="ru-RU" smtClean="0"/>
              <a:t>21.09.2015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21.09.2015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5F3F-5D61-4DA1-B8D9-586FEC38C49C}" type="datetime1">
              <a:rPr lang="ru-RU" smtClean="0"/>
              <a:t>21.09.2015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BD2F-C058-4F35-8DAA-E3404FEE00A8}" type="datetime1">
              <a:rPr lang="ru-RU" smtClean="0"/>
              <a:t>21.09.2015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B6B-CE15-4EC9-BDF7-18CF29D9D5DB}" type="datetime1">
              <a:rPr lang="ru-RU" smtClean="0"/>
              <a:t>21.09.2015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AB0-B55A-46A3-91DB-9F508C5F268D}" type="datetime1">
              <a:rPr lang="ru-RU" smtClean="0"/>
              <a:t>21.09.2015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4A5-374E-403E-B0B7-8A135640B570}" type="datetime1">
              <a:rPr lang="ru-RU" smtClean="0"/>
              <a:t>21.09.2015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4CF9-72EC-416D-B53F-C89CABCC6631}" type="datetime1">
              <a:rPr lang="ru-RU" smtClean="0"/>
              <a:t>21.09.2015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6799-70A7-4349-B4EF-E93876A536AD}" type="datetime1">
              <a:rPr lang="ru-RU" smtClean="0"/>
              <a:t>21.09.2015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FA8F2818-1299-481E-8AA6-2DC375124F73}" type="datetime1">
              <a:rPr lang="ru-RU" smtClean="0"/>
              <a:pPr/>
              <a:t>21.09.2015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ercurial.selenic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ercurial.selenic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docs/release/TortoiseSVN_ru/" TargetMode="External"/><Relationship Id="rId2" Type="http://schemas.openxmlformats.org/officeDocument/2006/relationships/hyperlink" Target="http://svnbook.red-bean.com/index.r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ifmo-game-1/wiki/UsingSV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rcs/rc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rcs/r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ngnu.org/cv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ngnu.org/cv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bversion.tigri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bversion.tigri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bversion.tigri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161312"/>
            <a:ext cx="7488832" cy="615553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4000" dirty="0" smtClean="0">
                <a:effectLst/>
                <a:cs typeface="Arial" pitchFamily="34" charset="0"/>
              </a:rPr>
              <a:t>Основы работы с </a:t>
            </a:r>
            <a:r>
              <a:rPr lang="ru-RU" sz="4000" dirty="0" err="1" smtClean="0">
                <a:effectLst/>
                <a:cs typeface="Arial" pitchFamily="34" charset="0"/>
              </a:rPr>
              <a:t>репозиторием</a:t>
            </a:r>
            <a:endParaRPr lang="ru-RU" sz="4000" dirty="0"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3136"/>
            <a:ext cx="9144000" cy="492443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3200" b="1" dirty="0" smtClean="0">
                <a:latin typeface="Calibri" pitchFamily="34" charset="0"/>
                <a:cs typeface="Calibri" pitchFamily="34" charset="0"/>
              </a:rPr>
              <a:t>Преподаватели: </a:t>
            </a:r>
            <a:r>
              <a:rPr lang="ru-RU" sz="3200" b="1" dirty="0" smtClean="0">
                <a:latin typeface="Calibri" pitchFamily="34" charset="0"/>
                <a:cs typeface="Calibri" pitchFamily="34" charset="0"/>
              </a:rPr>
              <a:t>Эпштейн </a:t>
            </a:r>
            <a:r>
              <a:rPr lang="ru-RU" sz="3200" b="1" dirty="0" smtClean="0">
                <a:latin typeface="Calibri" pitchFamily="34" charset="0"/>
                <a:cs typeface="Calibri" pitchFamily="34" charset="0"/>
              </a:rPr>
              <a:t>Леонид Борисович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Система управления версиями </a:t>
            </a:r>
            <a:r>
              <a:rPr lang="ru-RU" sz="2000" b="1" u="sng" dirty="0" err="1">
                <a:solidFill>
                  <a:schemeClr val="tx2"/>
                </a:solidFill>
                <a:latin typeface="+mj-lt"/>
              </a:rPr>
              <a:t>Git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algn="ctr"/>
            <a:r>
              <a:rPr lang="en-US" sz="2000" b="1" dirty="0">
                <a:latin typeface="+mj-lt"/>
                <a:hlinkClick r:id="rId2"/>
              </a:rPr>
              <a:t>(www.git-scm.com)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1400" dirty="0">
                <a:latin typeface="+mj-lt"/>
              </a:rPr>
              <a:t>С февраля 2002 года для разработки ядра </a:t>
            </a:r>
            <a:r>
              <a:rPr lang="ru-RU" sz="1400" dirty="0" err="1">
                <a:latin typeface="+mj-lt"/>
              </a:rPr>
              <a:t>Linux’а</a:t>
            </a:r>
            <a:r>
              <a:rPr lang="ru-RU" sz="1400" dirty="0">
                <a:latin typeface="+mj-lt"/>
              </a:rPr>
              <a:t> большинством программистов стала использоваться система контроля версий </a:t>
            </a:r>
            <a:r>
              <a:rPr lang="ru-RU" sz="1400" dirty="0" err="1">
                <a:latin typeface="+mj-lt"/>
              </a:rPr>
              <a:t>BitKeeper</a:t>
            </a:r>
            <a:r>
              <a:rPr lang="ru-RU" sz="1400" dirty="0">
                <a:latin typeface="+mj-lt"/>
              </a:rPr>
              <a:t>. Довольно долгое время с ней не возникало проблем, но в 2005 году Лари </a:t>
            </a:r>
            <a:r>
              <a:rPr lang="ru-RU" sz="1400" dirty="0" err="1">
                <a:latin typeface="+mj-lt"/>
              </a:rPr>
              <a:t>МакВоем</a:t>
            </a:r>
            <a:r>
              <a:rPr lang="ru-RU" sz="1400" dirty="0">
                <a:latin typeface="+mj-lt"/>
              </a:rPr>
              <a:t> (разработчик </a:t>
            </a:r>
            <a:r>
              <a:rPr lang="ru-RU" sz="1400" dirty="0" err="1">
                <a:latin typeface="+mj-lt"/>
              </a:rPr>
              <a:t>BitKeeper’а</a:t>
            </a:r>
            <a:r>
              <a:rPr lang="ru-RU" sz="1400" dirty="0">
                <a:latin typeface="+mj-lt"/>
              </a:rPr>
              <a:t>) отозвал бесплатную версию программы</a:t>
            </a:r>
            <a:r>
              <a:rPr lang="ru-RU" sz="1400" dirty="0" smtClean="0">
                <a:latin typeface="+mj-lt"/>
              </a:rPr>
              <a:t>. Разрабатывать </a:t>
            </a:r>
            <a:r>
              <a:rPr lang="ru-RU" sz="1400" dirty="0">
                <a:latin typeface="+mj-lt"/>
              </a:rPr>
              <a:t>проект масштаба </a:t>
            </a:r>
            <a:r>
              <a:rPr lang="ru-RU" sz="1400" dirty="0" err="1">
                <a:latin typeface="+mj-lt"/>
              </a:rPr>
              <a:t>Linux</a:t>
            </a:r>
            <a:r>
              <a:rPr lang="ru-RU" sz="1400" dirty="0">
                <a:latin typeface="+mj-lt"/>
              </a:rPr>
              <a:t> без мощной и надежной системы контроля версий – невозможно. Одним из кандидатов и наиболее подходящим проектом оказалась система контроля версий </a:t>
            </a:r>
            <a:r>
              <a:rPr lang="ru-RU" sz="1400" dirty="0" err="1">
                <a:latin typeface="+mj-lt"/>
              </a:rPr>
              <a:t>Monotine</a:t>
            </a:r>
            <a:r>
              <a:rPr lang="ru-RU" sz="1400" dirty="0">
                <a:latin typeface="+mj-lt"/>
              </a:rPr>
              <a:t>, но </a:t>
            </a:r>
            <a:r>
              <a:rPr lang="ru-RU" sz="1400" dirty="0" err="1">
                <a:latin typeface="+mj-lt"/>
              </a:rPr>
              <a:t>Торвальдса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Линуса</a:t>
            </a:r>
            <a:r>
              <a:rPr lang="ru-RU" sz="1400" dirty="0">
                <a:latin typeface="+mj-lt"/>
              </a:rPr>
              <a:t> не устроила ее скорость работы. Так как особенности организации </a:t>
            </a:r>
            <a:r>
              <a:rPr lang="ru-RU" sz="1400" dirty="0" err="1">
                <a:latin typeface="+mj-lt"/>
              </a:rPr>
              <a:t>Monatone</a:t>
            </a:r>
            <a:r>
              <a:rPr lang="ru-RU" sz="1400" dirty="0">
                <a:latin typeface="+mj-lt"/>
              </a:rPr>
              <a:t> не позволяли значительно увеличить скорость обработки данных, то 3 апреля 2005 года </a:t>
            </a:r>
            <a:r>
              <a:rPr lang="ru-RU" sz="1400" dirty="0" err="1">
                <a:latin typeface="+mj-lt"/>
              </a:rPr>
              <a:t>Линус</a:t>
            </a:r>
            <a:r>
              <a:rPr lang="ru-RU" sz="1400" dirty="0">
                <a:latin typeface="+mj-lt"/>
              </a:rPr>
              <a:t> приступил к разработке собственной системы контроля версий – </a:t>
            </a:r>
            <a:r>
              <a:rPr lang="ru-RU" sz="1400" dirty="0" err="1" smtClean="0">
                <a:latin typeface="+mj-lt"/>
              </a:rPr>
              <a:t>Git</a:t>
            </a:r>
            <a:r>
              <a:rPr lang="ru-RU" sz="1400" dirty="0" smtClean="0">
                <a:latin typeface="+mj-lt"/>
              </a:rPr>
              <a:t>.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Практически </a:t>
            </a:r>
            <a:r>
              <a:rPr lang="ru-RU" sz="1400" dirty="0">
                <a:latin typeface="+mj-lt"/>
              </a:rPr>
              <a:t>одновременно с </a:t>
            </a:r>
            <a:r>
              <a:rPr lang="ru-RU" sz="1400" dirty="0" err="1">
                <a:latin typeface="+mj-lt"/>
              </a:rPr>
              <a:t>Линусом</a:t>
            </a:r>
            <a:r>
              <a:rPr lang="ru-RU" sz="1400" dirty="0">
                <a:latin typeface="+mj-lt"/>
              </a:rPr>
              <a:t> (на три дня позже), к разработке новой системы контроля версий приступил и Мэтт Макал. Свой проект Мэтт назвал </a:t>
            </a:r>
            <a:r>
              <a:rPr lang="ru-RU" sz="1400" dirty="0" err="1" smtClean="0">
                <a:latin typeface="+mj-lt"/>
              </a:rPr>
              <a:t>Mercurial</a:t>
            </a:r>
            <a:r>
              <a:rPr lang="ru-RU" sz="1400" dirty="0" smtClean="0">
                <a:latin typeface="+mj-lt"/>
              </a:rPr>
              <a:t>.</a:t>
            </a:r>
            <a:endParaRPr lang="ru-RU" sz="1400" dirty="0">
              <a:latin typeface="+mj-lt"/>
            </a:endParaRPr>
          </a:p>
          <a:p>
            <a:pPr indent="446088" algn="just"/>
            <a:r>
              <a:rPr lang="ru-RU" sz="1400" dirty="0" err="1">
                <a:latin typeface="+mj-lt"/>
              </a:rPr>
              <a:t>Git</a:t>
            </a:r>
            <a:r>
              <a:rPr lang="ru-RU" sz="1400" dirty="0">
                <a:latin typeface="+mj-lt"/>
              </a:rPr>
              <a:t> – это гибкая, распределенная (без единого сервера) система контроля версий, дающая массу возможностей </a:t>
            </a:r>
            <a:r>
              <a:rPr lang="ru-RU" sz="1400" dirty="0" smtClean="0">
                <a:latin typeface="+mj-lt"/>
              </a:rPr>
              <a:t>для </a:t>
            </a:r>
            <a:r>
              <a:rPr lang="ru-RU" sz="1400" dirty="0">
                <a:latin typeface="+mj-lt"/>
              </a:rPr>
              <a:t>изменения, дополнения и </a:t>
            </a:r>
            <a:r>
              <a:rPr lang="ru-RU" sz="1400" dirty="0" smtClean="0">
                <a:latin typeface="+mj-lt"/>
              </a:rPr>
              <a:t>ведения </a:t>
            </a:r>
            <a:r>
              <a:rPr lang="ru-RU" sz="1400" dirty="0">
                <a:latin typeface="+mj-lt"/>
              </a:rPr>
              <a:t>документации, и для многих других направлений, требующих управления историей изменений.</a:t>
            </a:r>
          </a:p>
          <a:p>
            <a:pPr indent="446088" algn="just"/>
            <a:r>
              <a:rPr lang="ru-RU" sz="1400" dirty="0">
                <a:latin typeface="+mj-lt"/>
              </a:rPr>
              <a:t>У каждого разработчика, использующего </a:t>
            </a:r>
            <a:r>
              <a:rPr lang="ru-RU" sz="1400" dirty="0" err="1">
                <a:latin typeface="+mj-lt"/>
              </a:rPr>
              <a:t>Git</a:t>
            </a:r>
            <a:r>
              <a:rPr lang="ru-RU" sz="1400" dirty="0">
                <a:latin typeface="+mj-lt"/>
              </a:rPr>
              <a:t>, есть свой локальный </a:t>
            </a:r>
            <a:r>
              <a:rPr lang="ru-RU" sz="1400" dirty="0" err="1">
                <a:latin typeface="+mj-lt"/>
              </a:rPr>
              <a:t>репозиторий</a:t>
            </a:r>
            <a:r>
              <a:rPr lang="ru-RU" sz="1400" dirty="0">
                <a:latin typeface="+mj-lt"/>
              </a:rPr>
              <a:t>, позволяющий локально управлять версиями. Затем, сохраненными в локальный </a:t>
            </a:r>
            <a:r>
              <a:rPr lang="ru-RU" sz="1400" dirty="0" err="1">
                <a:latin typeface="+mj-lt"/>
              </a:rPr>
              <a:t>репозиторий</a:t>
            </a:r>
            <a:r>
              <a:rPr lang="ru-RU" sz="1400" dirty="0">
                <a:latin typeface="+mj-lt"/>
              </a:rPr>
              <a:t> данными, можно обмениваться с другими </a:t>
            </a:r>
            <a:r>
              <a:rPr lang="ru-RU" sz="1400" dirty="0" smtClean="0">
                <a:latin typeface="+mj-lt"/>
              </a:rPr>
              <a:t>пользователями. Часто </a:t>
            </a:r>
            <a:r>
              <a:rPr lang="ru-RU" sz="1400" dirty="0">
                <a:latin typeface="+mj-lt"/>
              </a:rPr>
              <a:t>при работе с </a:t>
            </a:r>
            <a:r>
              <a:rPr lang="ru-RU" sz="1400" dirty="0" err="1">
                <a:latin typeface="+mj-lt"/>
              </a:rPr>
              <a:t>Git</a:t>
            </a:r>
            <a:r>
              <a:rPr lang="ru-RU" sz="1400" dirty="0">
                <a:latin typeface="+mj-lt"/>
              </a:rPr>
              <a:t> создают центральный </a:t>
            </a:r>
            <a:r>
              <a:rPr lang="ru-RU" sz="1400" dirty="0" err="1">
                <a:latin typeface="+mj-lt"/>
              </a:rPr>
              <a:t>репозиторий</a:t>
            </a:r>
            <a:r>
              <a:rPr lang="ru-RU" sz="1400" dirty="0">
                <a:latin typeface="+mj-lt"/>
              </a:rPr>
              <a:t>, с которым остальные разработчики синхронизируются. </a:t>
            </a:r>
            <a:r>
              <a:rPr lang="ru-RU" sz="1400" dirty="0" smtClean="0">
                <a:latin typeface="+mj-lt"/>
              </a:rPr>
              <a:t>В </a:t>
            </a:r>
            <a:r>
              <a:rPr lang="ru-RU" sz="1400" dirty="0">
                <a:latin typeface="+mj-lt"/>
              </a:rPr>
              <a:t>этом случае все участники проекта ведут свои локальны разработки и беспрепятственно скачивают обновления из центрального </a:t>
            </a:r>
            <a:r>
              <a:rPr lang="ru-RU" sz="1400" dirty="0" err="1">
                <a:latin typeface="+mj-lt"/>
              </a:rPr>
              <a:t>репозитория</a:t>
            </a:r>
            <a:r>
              <a:rPr lang="ru-RU" sz="1400" dirty="0">
                <a:latin typeface="+mj-lt"/>
              </a:rPr>
              <a:t>. Когда необходимые работы отдельными участниками проекта выполнены и отлажены, они, после удостоверения владельцем центрального </a:t>
            </a:r>
            <a:r>
              <a:rPr lang="ru-RU" sz="1400" dirty="0" err="1">
                <a:latin typeface="+mj-lt"/>
              </a:rPr>
              <a:t>репозитория</a:t>
            </a:r>
            <a:r>
              <a:rPr lang="ru-RU" sz="1400" dirty="0">
                <a:latin typeface="+mj-lt"/>
              </a:rPr>
              <a:t> в корректности и актуальности проделанной работы, загружают свои изменения в центральный </a:t>
            </a:r>
            <a:r>
              <a:rPr lang="ru-RU" sz="1400" dirty="0" err="1">
                <a:latin typeface="+mj-lt"/>
              </a:rPr>
              <a:t>репозиторий</a:t>
            </a:r>
            <a:r>
              <a:rPr lang="ru-RU" sz="1400" dirty="0" smtClean="0">
                <a:latin typeface="+mj-lt"/>
              </a:rPr>
              <a:t>. Наличие </a:t>
            </a:r>
            <a:r>
              <a:rPr lang="ru-RU" sz="1400" dirty="0">
                <a:latin typeface="+mj-lt"/>
              </a:rPr>
              <a:t>локальных </a:t>
            </a:r>
            <a:r>
              <a:rPr lang="ru-RU" sz="1400" dirty="0" err="1">
                <a:latin typeface="+mj-lt"/>
              </a:rPr>
              <a:t>репозиторием</a:t>
            </a:r>
            <a:r>
              <a:rPr lang="ru-RU" sz="1400" dirty="0">
                <a:latin typeface="+mj-lt"/>
              </a:rPr>
              <a:t> также значительно повышает надежность хранения данных, так как, если один из </a:t>
            </a:r>
            <a:r>
              <a:rPr lang="ru-RU" sz="1400" dirty="0" err="1">
                <a:latin typeface="+mj-lt"/>
              </a:rPr>
              <a:t>репозиториев</a:t>
            </a:r>
            <a:r>
              <a:rPr lang="ru-RU" sz="1400" dirty="0">
                <a:latin typeface="+mj-lt"/>
              </a:rPr>
              <a:t> выйдет из строя, данные могут быть легко восстановлены из других </a:t>
            </a:r>
            <a:r>
              <a:rPr lang="ru-RU" sz="1400" dirty="0" err="1">
                <a:latin typeface="+mj-lt"/>
              </a:rPr>
              <a:t>репозиториев</a:t>
            </a:r>
            <a:r>
              <a:rPr lang="ru-RU" sz="1400" dirty="0" smtClean="0">
                <a:latin typeface="+mj-lt"/>
              </a:rPr>
              <a:t>. Работа </a:t>
            </a:r>
            <a:r>
              <a:rPr lang="ru-RU" sz="1400" dirty="0">
                <a:latin typeface="+mj-lt"/>
              </a:rPr>
              <a:t>над версиями проекта в </a:t>
            </a:r>
            <a:r>
              <a:rPr lang="ru-RU" sz="1400" dirty="0" err="1">
                <a:latin typeface="+mj-lt"/>
              </a:rPr>
              <a:t>Git</a:t>
            </a:r>
            <a:r>
              <a:rPr lang="ru-RU" sz="1400" dirty="0">
                <a:latin typeface="+mj-lt"/>
              </a:rPr>
              <a:t> может вестись в нескольких ветках, которые затем могут с легкостью полностью или частично объединяться, уничтожаться, откатываться и разрастаться во все новые и новые ветки проекта</a:t>
            </a:r>
            <a:r>
              <a:rPr lang="ru-RU" sz="1400" dirty="0" smtClean="0">
                <a:latin typeface="+mj-lt"/>
              </a:rPr>
              <a:t>.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47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1400" b="1" dirty="0">
                <a:latin typeface="+mj-lt"/>
              </a:rPr>
              <a:t>Достоинства:</a:t>
            </a:r>
            <a:endParaRPr lang="ru-RU" sz="1400" dirty="0">
              <a:latin typeface="+mj-lt"/>
            </a:endParaRP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Надежная система сравнения ревизий и проверки корректности данных, основанные на алгоритме хеширования SHA1 (</a:t>
            </a:r>
            <a:r>
              <a:rPr lang="ru-RU" sz="1400" dirty="0" err="1">
                <a:latin typeface="+mj-lt"/>
              </a:rPr>
              <a:t>Secure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Hash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Algorithm</a:t>
            </a:r>
            <a:r>
              <a:rPr lang="ru-RU" sz="1400" dirty="0">
                <a:latin typeface="+mj-lt"/>
              </a:rPr>
              <a:t> 1).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Гибкая </a:t>
            </a:r>
            <a:r>
              <a:rPr lang="ru-RU" sz="1400" dirty="0">
                <a:latin typeface="+mj-lt"/>
              </a:rPr>
              <a:t>система ветвления проектов и слияния веток между собой.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Наличие </a:t>
            </a:r>
            <a:r>
              <a:rPr lang="ru-RU" sz="1400" dirty="0">
                <a:latin typeface="+mj-lt"/>
              </a:rPr>
              <a:t>локального </a:t>
            </a:r>
            <a:r>
              <a:rPr lang="ru-RU" sz="1400" dirty="0" err="1">
                <a:latin typeface="+mj-lt"/>
              </a:rPr>
              <a:t>репозитория</a:t>
            </a:r>
            <a:r>
              <a:rPr lang="ru-RU" sz="1400" dirty="0">
                <a:latin typeface="+mj-lt"/>
              </a:rPr>
              <a:t>, содержащего полную информацию обо всех изменениях, позволяет вести полноценный локальный контроль версий и заливать в главный </a:t>
            </a:r>
            <a:r>
              <a:rPr lang="ru-RU" sz="1400" dirty="0" err="1">
                <a:latin typeface="+mj-lt"/>
              </a:rPr>
              <a:t>репозиторий</a:t>
            </a:r>
            <a:r>
              <a:rPr lang="ru-RU" sz="1400" dirty="0">
                <a:latin typeface="+mj-lt"/>
              </a:rPr>
              <a:t> только полностью прошедшие проверку изменения.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Высокая </a:t>
            </a:r>
            <a:r>
              <a:rPr lang="ru-RU" sz="1400" dirty="0">
                <a:latin typeface="+mj-lt"/>
              </a:rPr>
              <a:t>производительность и скорость работы.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Удобный </a:t>
            </a:r>
            <a:r>
              <a:rPr lang="ru-RU" sz="1400" dirty="0">
                <a:latin typeface="+mj-lt"/>
              </a:rPr>
              <a:t>и интуитивно понятный набор команд.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Множество </a:t>
            </a:r>
            <a:r>
              <a:rPr lang="ru-RU" sz="1400" dirty="0">
                <a:latin typeface="+mj-lt"/>
              </a:rPr>
              <a:t>графических оболочек, позволяющих быстро и качественно вести работы с </a:t>
            </a:r>
            <a:r>
              <a:rPr lang="ru-RU" sz="1400" dirty="0" err="1">
                <a:latin typeface="+mj-lt"/>
              </a:rPr>
              <a:t>Git’ом</a:t>
            </a:r>
            <a:r>
              <a:rPr lang="ru-RU" sz="1400" dirty="0">
                <a:latin typeface="+mj-lt"/>
              </a:rPr>
              <a:t>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Возможность </a:t>
            </a:r>
            <a:r>
              <a:rPr lang="ru-RU" sz="1400" dirty="0">
                <a:latin typeface="+mj-lt"/>
              </a:rPr>
              <a:t>делать контрольные точки, в которых данные сохраняются без дельта компрессии, а полностью. Это позволяет уменьшить скорость восстановления данных, так как за основу берется ближайшая контрольная точка, и восстановление идет от нее. Если бы контрольные точки отсутствовали, то восстановление больших проектов могло бы занимать часы.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Широкая </a:t>
            </a:r>
            <a:r>
              <a:rPr lang="ru-RU" sz="1400" dirty="0">
                <a:latin typeface="+mj-lt"/>
              </a:rPr>
              <a:t>распространенность, легкая доступность и качественная документация.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Гибкость </a:t>
            </a:r>
            <a:r>
              <a:rPr lang="ru-RU" sz="1400" dirty="0">
                <a:latin typeface="+mj-lt"/>
              </a:rPr>
              <a:t>системы позволяет удобно ее настраивать и даже создавать специализированные контроля системы или пользовательские интерфейсы на базе </a:t>
            </a:r>
            <a:r>
              <a:rPr lang="ru-RU" sz="1400" dirty="0" err="1">
                <a:latin typeface="+mj-lt"/>
              </a:rPr>
              <a:t>git</a:t>
            </a:r>
            <a:r>
              <a:rPr lang="ru-RU" sz="1400" dirty="0">
                <a:latin typeface="+mj-lt"/>
              </a:rPr>
              <a:t>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Универсальный сетевой доступ с использованием протоколов </a:t>
            </a:r>
            <a:r>
              <a:rPr lang="ru-RU" sz="1400" dirty="0" err="1">
                <a:latin typeface="+mj-lt"/>
              </a:rPr>
              <a:t>http</a:t>
            </a:r>
            <a:r>
              <a:rPr lang="ru-RU" sz="1400" dirty="0">
                <a:latin typeface="+mj-lt"/>
              </a:rPr>
              <a:t>, </a:t>
            </a:r>
            <a:r>
              <a:rPr lang="ru-RU" sz="1400" dirty="0" err="1">
                <a:latin typeface="+mj-lt"/>
              </a:rPr>
              <a:t>ftp</a:t>
            </a:r>
            <a:r>
              <a:rPr lang="ru-RU" sz="1400" dirty="0">
                <a:latin typeface="+mj-lt"/>
              </a:rPr>
              <a:t>, </a:t>
            </a:r>
            <a:r>
              <a:rPr lang="ru-RU" sz="1400" dirty="0" err="1">
                <a:latin typeface="+mj-lt"/>
              </a:rPr>
              <a:t>rsync</a:t>
            </a:r>
            <a:r>
              <a:rPr lang="ru-RU" sz="1400" dirty="0">
                <a:latin typeface="+mj-lt"/>
              </a:rPr>
              <a:t>, </a:t>
            </a:r>
            <a:r>
              <a:rPr lang="ru-RU" sz="1400" dirty="0" err="1">
                <a:latin typeface="+mj-lt"/>
              </a:rPr>
              <a:t>ssh</a:t>
            </a:r>
            <a:r>
              <a:rPr lang="ru-RU" sz="1400" dirty="0">
                <a:latin typeface="+mj-lt"/>
              </a:rPr>
              <a:t> и др.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Система управления версиями </a:t>
            </a:r>
            <a:r>
              <a:rPr lang="ru-RU" sz="2000" b="1" u="sng" dirty="0" err="1">
                <a:solidFill>
                  <a:schemeClr val="tx2"/>
                </a:solidFill>
                <a:latin typeface="+mj-lt"/>
              </a:rPr>
              <a:t>Git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algn="ctr"/>
            <a:r>
              <a:rPr lang="en-US" sz="2000" b="1" dirty="0">
                <a:latin typeface="+mj-lt"/>
                <a:hlinkClick r:id="rId2"/>
              </a:rPr>
              <a:t>(www.git-scm.com)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33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Система управления версиями </a:t>
            </a:r>
            <a:r>
              <a:rPr lang="ru-RU" sz="2000" b="1" u="sng" dirty="0" err="1">
                <a:solidFill>
                  <a:schemeClr val="tx2"/>
                </a:solidFill>
                <a:latin typeface="+mj-lt"/>
              </a:rPr>
              <a:t>Git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algn="ctr"/>
            <a:r>
              <a:rPr lang="en-US" sz="2000" b="1" dirty="0">
                <a:latin typeface="+mj-lt"/>
                <a:hlinkClick r:id="rId2"/>
              </a:rPr>
              <a:t>(www.git-scm.com)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268760"/>
            <a:ext cx="86409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1400" b="1" dirty="0" smtClean="0">
                <a:latin typeface="+mj-lt"/>
              </a:rPr>
              <a:t>Недостатки</a:t>
            </a:r>
            <a:r>
              <a:rPr lang="ru-RU" sz="1400" b="1" dirty="0">
                <a:latin typeface="+mj-lt"/>
              </a:rPr>
              <a:t>:</a:t>
            </a:r>
            <a:endParaRPr lang="ru-RU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 smtClean="0">
                <a:latin typeface="+mj-lt"/>
              </a:rPr>
              <a:t>Unix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– ориентированность. На данный момент отсутствует зрелая реализация </a:t>
            </a:r>
            <a:r>
              <a:rPr lang="ru-RU" sz="1400" dirty="0" err="1">
                <a:latin typeface="+mj-lt"/>
              </a:rPr>
              <a:t>Git</a:t>
            </a:r>
            <a:r>
              <a:rPr lang="ru-RU" sz="1400" dirty="0">
                <a:latin typeface="+mj-lt"/>
              </a:rPr>
              <a:t>, совместимая с другими операционными системами.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Возможные </a:t>
            </a:r>
            <a:r>
              <a:rPr lang="ru-RU" sz="1400" dirty="0">
                <a:latin typeface="+mj-lt"/>
              </a:rPr>
              <a:t>(но чрезвычайно низкие) совпадения </a:t>
            </a:r>
            <a:r>
              <a:rPr lang="ru-RU" sz="1400" dirty="0" err="1">
                <a:latin typeface="+mj-lt"/>
              </a:rPr>
              <a:t>хеш</a:t>
            </a:r>
            <a:r>
              <a:rPr lang="ru-RU" sz="1400" dirty="0">
                <a:latin typeface="+mj-lt"/>
              </a:rPr>
              <a:t> - кода отличных по содержанию ревизий.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Не </a:t>
            </a:r>
            <a:r>
              <a:rPr lang="ru-RU" sz="1400" dirty="0">
                <a:latin typeface="+mj-lt"/>
              </a:rPr>
              <a:t>отслеживается изменение отдельных файлов, а только всего проекта целиком, что может быть неудобно при работе с большими проектами, содержащими множество несвязных файлов.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При </a:t>
            </a:r>
            <a:r>
              <a:rPr lang="ru-RU" sz="1400" dirty="0">
                <a:latin typeface="+mj-lt"/>
              </a:rPr>
              <a:t>начальном (первом) создании </a:t>
            </a:r>
            <a:r>
              <a:rPr lang="ru-RU" sz="1400" dirty="0" err="1">
                <a:latin typeface="+mj-lt"/>
              </a:rPr>
              <a:t>репозитория</a:t>
            </a:r>
            <a:r>
              <a:rPr lang="ru-RU" sz="1400" dirty="0">
                <a:latin typeface="+mj-lt"/>
              </a:rPr>
              <a:t> и синхронизации его с другими разработчиками, потребуется достаточно длительное время для скачивания данных, особенно, если проект большой, так как требуется скопировать на локальный компьютер весь </a:t>
            </a:r>
            <a:r>
              <a:rPr lang="ru-RU" sz="1400" dirty="0" err="1">
                <a:latin typeface="+mj-lt"/>
              </a:rPr>
              <a:t>репозиторий</a:t>
            </a:r>
            <a:r>
              <a:rPr lang="ru-RU" sz="1400" dirty="0">
                <a:latin typeface="+mj-lt"/>
              </a:rPr>
              <a:t>.</a:t>
            </a:r>
          </a:p>
          <a:p>
            <a:pPr indent="446088" algn="just"/>
            <a:r>
              <a:rPr lang="ru-RU" sz="1400" b="1" dirty="0" smtClean="0">
                <a:latin typeface="+mj-lt"/>
              </a:rPr>
              <a:t>Выводы:</a:t>
            </a:r>
          </a:p>
          <a:p>
            <a:pPr indent="446088" algn="just"/>
            <a:r>
              <a:rPr lang="ru-RU" sz="1400" dirty="0" err="1">
                <a:latin typeface="+mj-lt"/>
              </a:rPr>
              <a:t>Git</a:t>
            </a:r>
            <a:r>
              <a:rPr lang="ru-RU" sz="1400" dirty="0">
                <a:latin typeface="+mj-lt"/>
              </a:rPr>
              <a:t> – гибкая, удобная и мощная система контроля версий, способная удовлетворить абсолютное большинство пользователей. Существующие недостатки постепенно удаляются и не приносят серьезных проблем пользователям. Если вы ведете большой проект, территориально удаленный, и тем более, если часто приходится разрабатывать программное обеспечение, не имея доступа к другим разработчикам (например, вы не хотите терять время при перелете из страны в страну или во время поездки на работу), можно делать любые изменения и сохранять их в локальном </a:t>
            </a:r>
            <a:r>
              <a:rPr lang="ru-RU" sz="1400" dirty="0" err="1">
                <a:latin typeface="+mj-lt"/>
              </a:rPr>
              <a:t>репозитории</a:t>
            </a:r>
            <a:r>
              <a:rPr lang="ru-RU" sz="1400" dirty="0">
                <a:latin typeface="+mj-lt"/>
              </a:rPr>
              <a:t>, откатываться, переключаться между ветками и т.д.). </a:t>
            </a:r>
            <a:r>
              <a:rPr lang="ru-RU" sz="1400" dirty="0" err="1">
                <a:latin typeface="+mj-lt"/>
              </a:rPr>
              <a:t>Git</a:t>
            </a:r>
            <a:r>
              <a:rPr lang="ru-RU" sz="1400" dirty="0">
                <a:latin typeface="+mj-lt"/>
              </a:rPr>
              <a:t> – один из лидеров систем контроля версий.</a:t>
            </a:r>
          </a:p>
        </p:txBody>
      </p:sp>
    </p:spTree>
    <p:extLst>
      <p:ext uri="{BB962C8B-B14F-4D97-AF65-F5344CB8AC3E}">
        <p14:creationId xmlns:p14="http://schemas.microsoft.com/office/powerpoint/2010/main" val="30733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 smtClean="0">
                <a:solidFill>
                  <a:schemeClr val="tx2"/>
                </a:solidFill>
                <a:latin typeface="+mj-lt"/>
              </a:rPr>
              <a:t>Система управления версиями </a:t>
            </a:r>
            <a:r>
              <a:rPr lang="en-US" sz="2000" b="1" u="sng" dirty="0" smtClean="0">
                <a:solidFill>
                  <a:schemeClr val="tx2"/>
                </a:solidFill>
                <a:latin typeface="+mj-lt"/>
              </a:rPr>
              <a:t>Mercurial.</a:t>
            </a:r>
            <a:br>
              <a:rPr lang="en-US" sz="2000" b="1" u="sng" dirty="0" smtClean="0">
                <a:solidFill>
                  <a:schemeClr val="tx2"/>
                </a:solidFill>
                <a:latin typeface="+mj-lt"/>
              </a:rPr>
            </a:br>
            <a:r>
              <a:rPr lang="en-US" sz="2000" b="1" u="sng" dirty="0" smtClean="0">
                <a:solidFill>
                  <a:schemeClr val="tx2"/>
                </a:solidFill>
                <a:latin typeface="+mj-lt"/>
                <a:hlinkClick r:id="rId2"/>
              </a:rPr>
              <a:t>(mercurial.selenic.com)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1600" dirty="0">
                <a:latin typeface="+mj-lt"/>
              </a:rPr>
              <a:t>Распределенная система контроля версий </a:t>
            </a:r>
            <a:r>
              <a:rPr lang="ru-RU" sz="1600" dirty="0" err="1">
                <a:latin typeface="+mj-lt"/>
              </a:rPr>
              <a:t>Mercurial</a:t>
            </a:r>
            <a:r>
              <a:rPr lang="ru-RU" sz="1600" dirty="0">
                <a:latin typeface="+mj-lt"/>
              </a:rPr>
              <a:t> разрабатывалась Мэттом </a:t>
            </a:r>
            <a:r>
              <a:rPr lang="ru-RU" sz="1600" dirty="0" err="1">
                <a:latin typeface="+mj-lt"/>
              </a:rPr>
              <a:t>Макалом</a:t>
            </a:r>
            <a:r>
              <a:rPr lang="ru-RU" sz="1600" dirty="0">
                <a:latin typeface="+mj-lt"/>
              </a:rPr>
              <a:t> параллельно с системой контроля версий </a:t>
            </a:r>
            <a:r>
              <a:rPr lang="ru-RU" sz="1600" dirty="0" err="1">
                <a:latin typeface="+mj-lt"/>
              </a:rPr>
              <a:t>Git</a:t>
            </a:r>
            <a:r>
              <a:rPr lang="ru-RU" sz="1600" dirty="0">
                <a:latin typeface="+mj-lt"/>
              </a:rPr>
              <a:t>, созданной </a:t>
            </a:r>
            <a:r>
              <a:rPr lang="ru-RU" sz="1600" dirty="0" err="1">
                <a:latin typeface="+mj-lt"/>
              </a:rPr>
              <a:t>Торвальдсом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Линусом</a:t>
            </a:r>
            <a:r>
              <a:rPr lang="ru-RU" sz="1600" dirty="0">
                <a:latin typeface="+mj-lt"/>
              </a:rPr>
              <a:t>.</a:t>
            </a:r>
          </a:p>
          <a:p>
            <a:pPr indent="446088" algn="just"/>
            <a:r>
              <a:rPr lang="ru-RU" sz="1600" dirty="0">
                <a:latin typeface="+mj-lt"/>
              </a:rPr>
              <a:t>Первоначально, она была создана для эффективного управления большими проектами под </a:t>
            </a:r>
            <a:r>
              <a:rPr lang="ru-RU" sz="1600" dirty="0" err="1">
                <a:latin typeface="+mj-lt"/>
              </a:rPr>
              <a:t>Linux’ом</a:t>
            </a:r>
            <a:r>
              <a:rPr lang="ru-RU" sz="1600" dirty="0">
                <a:latin typeface="+mj-lt"/>
              </a:rPr>
              <a:t>, а поэтому была ориентирована на быструю и надежную работу с большими </a:t>
            </a:r>
            <a:r>
              <a:rPr lang="ru-RU" sz="1600" dirty="0" err="1">
                <a:latin typeface="+mj-lt"/>
              </a:rPr>
              <a:t>репозиториями</a:t>
            </a:r>
            <a:r>
              <a:rPr lang="ru-RU" sz="1600" dirty="0">
                <a:latin typeface="+mj-lt"/>
              </a:rPr>
              <a:t>. На данный момент </a:t>
            </a:r>
            <a:r>
              <a:rPr lang="ru-RU" sz="1600" dirty="0" err="1">
                <a:latin typeface="+mj-lt"/>
              </a:rPr>
              <a:t>mercurial</a:t>
            </a:r>
            <a:r>
              <a:rPr lang="ru-RU" sz="1600" dirty="0">
                <a:latin typeface="+mj-lt"/>
              </a:rPr>
              <a:t> адаптирован для работы под </a:t>
            </a:r>
            <a:r>
              <a:rPr lang="ru-RU" sz="1600" dirty="0" err="1">
                <a:latin typeface="+mj-lt"/>
              </a:rPr>
              <a:t>Windows</a:t>
            </a:r>
            <a:r>
              <a:rPr lang="ru-RU" sz="1600" dirty="0">
                <a:latin typeface="+mj-lt"/>
              </a:rPr>
              <a:t>, </a:t>
            </a:r>
            <a:r>
              <a:rPr lang="ru-RU" sz="1600" dirty="0" err="1">
                <a:latin typeface="+mj-lt"/>
              </a:rPr>
              <a:t>Mac</a:t>
            </a:r>
            <a:r>
              <a:rPr lang="ru-RU" sz="1600" dirty="0">
                <a:latin typeface="+mj-lt"/>
              </a:rPr>
              <a:t> OS X и большинство </a:t>
            </a:r>
            <a:r>
              <a:rPr lang="ru-RU" sz="1600" dirty="0" err="1">
                <a:latin typeface="+mj-lt"/>
              </a:rPr>
              <a:t>Unix</a:t>
            </a:r>
            <a:r>
              <a:rPr lang="ru-RU" sz="1600" dirty="0">
                <a:latin typeface="+mj-lt"/>
              </a:rPr>
              <a:t> систем.</a:t>
            </a:r>
          </a:p>
          <a:p>
            <a:pPr indent="446088" algn="just"/>
            <a:r>
              <a:rPr lang="ru-RU" sz="1600" dirty="0">
                <a:latin typeface="+mj-lt"/>
              </a:rPr>
              <a:t>Большая часть системы контроля версий написана на языке </a:t>
            </a:r>
            <a:r>
              <a:rPr lang="ru-RU" sz="1600" dirty="0" err="1">
                <a:latin typeface="+mj-lt"/>
              </a:rPr>
              <a:t>Python</a:t>
            </a:r>
            <a:r>
              <a:rPr lang="ru-RU" sz="1600" dirty="0">
                <a:latin typeface="+mj-lt"/>
              </a:rPr>
              <a:t>, и только отдельные участки программы, требующие наибольшего быстродействия, написаны на языке Си.</a:t>
            </a:r>
          </a:p>
          <a:p>
            <a:pPr indent="446088" algn="just"/>
            <a:r>
              <a:rPr lang="ru-RU" sz="1600" dirty="0">
                <a:latin typeface="+mj-lt"/>
              </a:rPr>
              <a:t>Идентификация ревизий происходит на основе алгоритма хеширования SHA1 (</a:t>
            </a:r>
            <a:r>
              <a:rPr lang="ru-RU" sz="1600" dirty="0" err="1">
                <a:latin typeface="+mj-lt"/>
              </a:rPr>
              <a:t>Secure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Hash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Algorithm</a:t>
            </a:r>
            <a:r>
              <a:rPr lang="ru-RU" sz="1600" dirty="0">
                <a:latin typeface="+mj-lt"/>
              </a:rPr>
              <a:t> 1), однако, также предусмотрена возможность присвоения ревизиям индивидуальных номеров.</a:t>
            </a:r>
          </a:p>
          <a:p>
            <a:pPr indent="446088" algn="just"/>
            <a:r>
              <a:rPr lang="ru-RU" sz="1600" dirty="0">
                <a:latin typeface="+mj-lt"/>
              </a:rPr>
              <a:t>Так же, как и в </a:t>
            </a:r>
            <a:r>
              <a:rPr lang="ru-RU" sz="1600" dirty="0" err="1">
                <a:latin typeface="+mj-lt"/>
              </a:rPr>
              <a:t>git’е</a:t>
            </a:r>
            <a:r>
              <a:rPr lang="ru-RU" sz="1600" dirty="0">
                <a:latin typeface="+mj-lt"/>
              </a:rPr>
              <a:t>, поддерживается возможность создания веток проекта с последующим их слиянием.</a:t>
            </a:r>
          </a:p>
          <a:p>
            <a:pPr indent="446088" algn="just"/>
            <a:r>
              <a:rPr lang="ru-RU" sz="1600" dirty="0">
                <a:latin typeface="+mj-lt"/>
              </a:rPr>
              <a:t>Для взаимодействия между клиентами используются протоколы HTTP, HTTPS или SSH.</a:t>
            </a:r>
          </a:p>
          <a:p>
            <a:pPr indent="446088" algn="just"/>
            <a:r>
              <a:rPr lang="ru-RU" sz="1600" dirty="0">
                <a:latin typeface="+mj-lt"/>
              </a:rPr>
              <a:t>Набор команд - простой и интуитивно понятный, во многом схожий с командами </a:t>
            </a:r>
            <a:r>
              <a:rPr lang="ru-RU" sz="1600" dirty="0" err="1">
                <a:latin typeface="+mj-lt"/>
              </a:rPr>
              <a:t>subversion</a:t>
            </a:r>
            <a:r>
              <a:rPr lang="ru-RU" sz="1600" dirty="0">
                <a:latin typeface="+mj-lt"/>
              </a:rPr>
              <a:t>. Так же имеется ряд графических оболочек и доступ к </a:t>
            </a:r>
            <a:r>
              <a:rPr lang="ru-RU" sz="1600" dirty="0" err="1">
                <a:latin typeface="+mj-lt"/>
              </a:rPr>
              <a:t>репозиторию</a:t>
            </a:r>
            <a:r>
              <a:rPr lang="ru-RU" sz="1600" dirty="0">
                <a:latin typeface="+mj-lt"/>
              </a:rPr>
              <a:t> через веб-интерфейс. Немаловажным является и наличие утилит, позволяющих импортировать </a:t>
            </a:r>
            <a:r>
              <a:rPr lang="ru-RU" sz="1600" dirty="0" err="1">
                <a:latin typeface="+mj-lt"/>
              </a:rPr>
              <a:t>репозитории</a:t>
            </a:r>
            <a:r>
              <a:rPr lang="ru-RU" sz="1600" dirty="0">
                <a:latin typeface="+mj-lt"/>
              </a:rPr>
              <a:t> многих других систем контроля версий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91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 smtClean="0">
                <a:solidFill>
                  <a:schemeClr val="tx2"/>
                </a:solidFill>
                <a:latin typeface="+mj-lt"/>
              </a:rPr>
              <a:t>Система управления версиями </a:t>
            </a:r>
            <a:r>
              <a:rPr lang="en-US" sz="2000" b="1" u="sng" dirty="0" smtClean="0">
                <a:solidFill>
                  <a:schemeClr val="tx2"/>
                </a:solidFill>
                <a:latin typeface="+mj-lt"/>
              </a:rPr>
              <a:t>Mercurial.</a:t>
            </a:r>
            <a:br>
              <a:rPr lang="en-US" sz="2000" b="1" u="sng" dirty="0" smtClean="0">
                <a:solidFill>
                  <a:schemeClr val="tx2"/>
                </a:solidFill>
                <a:latin typeface="+mj-lt"/>
              </a:rPr>
            </a:br>
            <a:r>
              <a:rPr lang="en-US" sz="2000" b="1" u="sng" dirty="0" smtClean="0">
                <a:solidFill>
                  <a:schemeClr val="tx2"/>
                </a:solidFill>
                <a:latin typeface="+mj-lt"/>
                <a:hlinkClick r:id="rId2"/>
              </a:rPr>
              <a:t>(mercurial.selenic.com)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1268760"/>
            <a:ext cx="864096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/>
            <a:r>
              <a:rPr lang="ru-RU" sz="1400" b="1" dirty="0">
                <a:latin typeface="+mj-lt"/>
              </a:rPr>
              <a:t>Достоинства:</a:t>
            </a:r>
            <a:endParaRPr lang="ru-RU" sz="1400" dirty="0">
              <a:latin typeface="+mj-lt"/>
            </a:endParaRP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Быстрая </a:t>
            </a:r>
            <a:r>
              <a:rPr lang="ru-RU" sz="1400" dirty="0">
                <a:latin typeface="+mj-lt"/>
              </a:rPr>
              <a:t>обработка данных.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err="1" smtClean="0">
                <a:latin typeface="+mj-lt"/>
              </a:rPr>
              <a:t>Кросплатформенная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поддержка.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Возможность </a:t>
            </a:r>
            <a:r>
              <a:rPr lang="ru-RU" sz="1400" dirty="0">
                <a:latin typeface="+mj-lt"/>
              </a:rPr>
              <a:t>работы с несколькими ветками проекта.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Простота </a:t>
            </a:r>
            <a:r>
              <a:rPr lang="ru-RU" sz="1400" dirty="0">
                <a:latin typeface="+mj-lt"/>
              </a:rPr>
              <a:t>в обращение.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Возможность </a:t>
            </a:r>
            <a:r>
              <a:rPr lang="ru-RU" sz="1400" dirty="0">
                <a:latin typeface="+mj-lt"/>
              </a:rPr>
              <a:t>конвертирования </a:t>
            </a:r>
            <a:r>
              <a:rPr lang="ru-RU" sz="1400" dirty="0" err="1">
                <a:latin typeface="+mj-lt"/>
              </a:rPr>
              <a:t>репозиториев</a:t>
            </a:r>
            <a:r>
              <a:rPr lang="ru-RU" sz="1400" dirty="0">
                <a:latin typeface="+mj-lt"/>
              </a:rPr>
              <a:t> других систем поддержки версий, таких как CVS, </a:t>
            </a:r>
            <a:r>
              <a:rPr lang="ru-RU" sz="1400" dirty="0" err="1">
                <a:latin typeface="+mj-lt"/>
              </a:rPr>
              <a:t>Subversion</a:t>
            </a:r>
            <a:r>
              <a:rPr lang="ru-RU" sz="1400" dirty="0">
                <a:latin typeface="+mj-lt"/>
              </a:rPr>
              <a:t>, </a:t>
            </a:r>
            <a:r>
              <a:rPr lang="ru-RU" sz="1400" dirty="0" err="1">
                <a:latin typeface="+mj-lt"/>
              </a:rPr>
              <a:t>Git</a:t>
            </a:r>
            <a:r>
              <a:rPr lang="ru-RU" sz="1400" dirty="0">
                <a:latin typeface="+mj-lt"/>
              </a:rPr>
              <a:t>, </a:t>
            </a:r>
            <a:r>
              <a:rPr lang="ru-RU" sz="1400" dirty="0" err="1">
                <a:latin typeface="+mj-lt"/>
              </a:rPr>
              <a:t>Darcs</a:t>
            </a:r>
            <a:r>
              <a:rPr lang="ru-RU" sz="1400" dirty="0">
                <a:latin typeface="+mj-lt"/>
              </a:rPr>
              <a:t>, GNU </a:t>
            </a:r>
            <a:r>
              <a:rPr lang="ru-RU" sz="1400" dirty="0" err="1">
                <a:latin typeface="+mj-lt"/>
              </a:rPr>
              <a:t>Arch</a:t>
            </a:r>
            <a:r>
              <a:rPr lang="ru-RU" sz="1400" dirty="0">
                <a:latin typeface="+mj-lt"/>
              </a:rPr>
              <a:t>, </a:t>
            </a:r>
            <a:r>
              <a:rPr lang="ru-RU" sz="1400" dirty="0" err="1">
                <a:latin typeface="+mj-lt"/>
              </a:rPr>
              <a:t>Bazaar</a:t>
            </a:r>
            <a:r>
              <a:rPr lang="ru-RU" sz="1400" dirty="0">
                <a:latin typeface="+mj-lt"/>
              </a:rPr>
              <a:t> и др.</a:t>
            </a:r>
          </a:p>
          <a:p>
            <a:pPr indent="446088" algn="just"/>
            <a:r>
              <a:rPr lang="ru-RU" sz="1400" b="1" dirty="0" smtClean="0">
                <a:latin typeface="+mj-lt"/>
              </a:rPr>
              <a:t>Недостатки</a:t>
            </a:r>
            <a:r>
              <a:rPr lang="ru-RU" sz="1400" b="1" dirty="0">
                <a:latin typeface="+mj-lt"/>
              </a:rPr>
              <a:t>:</a:t>
            </a:r>
            <a:endParaRPr lang="ru-RU" sz="1400" dirty="0">
              <a:latin typeface="+mj-lt"/>
            </a:endParaRP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Возможные </a:t>
            </a:r>
            <a:r>
              <a:rPr lang="ru-RU" sz="1400" dirty="0">
                <a:latin typeface="+mj-lt"/>
              </a:rPr>
              <a:t>(но чрезвычайно низкие) совпадения </a:t>
            </a:r>
            <a:r>
              <a:rPr lang="ru-RU" sz="1400" dirty="0" err="1">
                <a:latin typeface="+mj-lt"/>
              </a:rPr>
              <a:t>хеш</a:t>
            </a:r>
            <a:r>
              <a:rPr lang="ru-RU" sz="1400" dirty="0">
                <a:latin typeface="+mj-lt"/>
              </a:rPr>
              <a:t> - кода отличных по содержанию ревизий.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Ориентирован </a:t>
            </a:r>
            <a:r>
              <a:rPr lang="ru-RU" sz="1400" dirty="0">
                <a:latin typeface="+mj-lt"/>
              </a:rPr>
              <a:t>на работу в консоли.</a:t>
            </a:r>
          </a:p>
          <a:p>
            <a:pPr indent="446088" algn="just"/>
            <a:r>
              <a:rPr lang="ru-RU" sz="1400" b="1" dirty="0" smtClean="0">
                <a:latin typeface="+mj-lt"/>
              </a:rPr>
              <a:t>Выводы:</a:t>
            </a:r>
          </a:p>
          <a:p>
            <a:pPr indent="446088"/>
            <a:r>
              <a:rPr lang="ru-RU" sz="1400" dirty="0">
                <a:latin typeface="+mj-lt"/>
              </a:rPr>
              <a:t>Простой и отточенный интерфейс, и набор команд, возможность импортировать </a:t>
            </a:r>
            <a:r>
              <a:rPr lang="ru-RU" sz="1400" dirty="0" err="1">
                <a:latin typeface="+mj-lt"/>
              </a:rPr>
              <a:t>репозитории</a:t>
            </a:r>
            <a:r>
              <a:rPr lang="ru-RU" sz="1400" dirty="0">
                <a:latin typeface="+mj-lt"/>
              </a:rPr>
              <a:t> с других систем контроля версий, - сделают переход на </a:t>
            </a:r>
            <a:r>
              <a:rPr lang="ru-RU" sz="1400" dirty="0" err="1">
                <a:latin typeface="+mj-lt"/>
              </a:rPr>
              <a:t>Mercurial</a:t>
            </a:r>
            <a:r>
              <a:rPr lang="ru-RU" sz="1400" dirty="0">
                <a:latin typeface="+mj-lt"/>
              </a:rPr>
              <a:t> и обучение основным особенностями безболезненным и быстрым. Вряд ли это займет больше нескольких дней.</a:t>
            </a:r>
          </a:p>
          <a:p>
            <a:pPr indent="446088"/>
            <a:r>
              <a:rPr lang="ru-RU" sz="1400" dirty="0">
                <a:latin typeface="+mj-lt"/>
              </a:rPr>
              <a:t>Надежность и скорость работы позволяют использовать его для контроля версий огромных проектов. Все это делает </a:t>
            </a:r>
            <a:r>
              <a:rPr lang="ru-RU" sz="1400" dirty="0" err="1">
                <a:latin typeface="+mj-lt"/>
              </a:rPr>
              <a:t>mercurial</a:t>
            </a:r>
            <a:r>
              <a:rPr lang="ru-RU" sz="1400" dirty="0">
                <a:latin typeface="+mj-lt"/>
              </a:rPr>
              <a:t> достойным конкурентом </a:t>
            </a:r>
            <a:r>
              <a:rPr lang="ru-RU" sz="1400" dirty="0" err="1">
                <a:latin typeface="+mj-lt"/>
              </a:rPr>
              <a:t>git’а</a:t>
            </a:r>
            <a:r>
              <a:rPr lang="ru-RU" sz="1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9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075" y="116632"/>
            <a:ext cx="8659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 smtClean="0">
                <a:solidFill>
                  <a:schemeClr val="tx2"/>
                </a:solidFill>
                <a:latin typeface="+mj-lt"/>
              </a:rPr>
              <a:t>Команды </a:t>
            </a:r>
            <a:r>
              <a:rPr lang="en-US" sz="2800" b="1" u="sng" dirty="0" smtClean="0">
                <a:solidFill>
                  <a:schemeClr val="tx2"/>
                </a:solidFill>
                <a:latin typeface="+mj-lt"/>
              </a:rPr>
              <a:t>SVN</a:t>
            </a:r>
            <a:r>
              <a:rPr lang="ru-RU" sz="2800" b="1" u="sng" dirty="0" smtClean="0">
                <a:solidFill>
                  <a:schemeClr val="tx2"/>
                </a:solidFill>
                <a:latin typeface="+mj-lt"/>
              </a:rPr>
              <a:t> 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33075" y="836711"/>
            <a:ext cx="88034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Типичная итерация рабочего цикла с </a:t>
            </a:r>
            <a:r>
              <a:rPr lang="ru-RU" sz="1600" dirty="0" err="1"/>
              <a:t>Subversion</a:t>
            </a:r>
            <a:r>
              <a:rPr lang="ru-RU" sz="1600" dirty="0"/>
              <a:t> включает следующие этапы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Обновление рабочей копии из хранилища (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update</a:t>
            </a:r>
            <a:r>
              <a:rPr lang="ru-RU" sz="1600" dirty="0"/>
              <a:t>) или её создание (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checkout</a:t>
            </a:r>
            <a:r>
              <a:rPr lang="ru-RU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Изменение рабочей копии. Изменения директорий и информации о файлах производится средствами </a:t>
            </a:r>
            <a:r>
              <a:rPr lang="ru-RU" sz="1600" dirty="0" err="1"/>
              <a:t>Subversion</a:t>
            </a:r>
            <a:r>
              <a:rPr lang="ru-RU" sz="1600" dirty="0"/>
              <a:t>, в </a:t>
            </a:r>
            <a:r>
              <a:rPr lang="ru-RU" sz="1600" i="1" dirty="0"/>
              <a:t>изменении</a:t>
            </a:r>
            <a:r>
              <a:rPr lang="ru-RU" sz="1600" dirty="0"/>
              <a:t> же (содержимого) файлов </a:t>
            </a:r>
            <a:r>
              <a:rPr lang="ru-RU" sz="1600" dirty="0" err="1"/>
              <a:t>Subversion</a:t>
            </a:r>
            <a:r>
              <a:rPr lang="ru-RU" sz="1600" dirty="0"/>
              <a:t> никак не задействован — изменения производятся программами, предназначенными для этого (текстовые редакторы, средства разработки и т. п.):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новые (еще не зафиксированные в хранилище) файлы и директории нужно </a:t>
            </a:r>
            <a:r>
              <a:rPr lang="ru-RU" sz="1600" i="1" dirty="0"/>
              <a:t>добавить</a:t>
            </a:r>
            <a:r>
              <a:rPr lang="ru-RU" sz="1600" dirty="0"/>
              <a:t> (команда 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add</a:t>
            </a:r>
            <a:r>
              <a:rPr lang="ru-RU" sz="1600" dirty="0"/>
              <a:t>), то есть передать под управление версиями;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файл или директорию в рабочей копии нужно </a:t>
            </a:r>
            <a:r>
              <a:rPr lang="ru-RU" sz="1600" i="1" dirty="0"/>
              <a:t>удалить</a:t>
            </a:r>
            <a:r>
              <a:rPr lang="ru-RU" sz="1600" dirty="0"/>
              <a:t>, </a:t>
            </a:r>
            <a:r>
              <a:rPr lang="ru-RU" sz="1600" i="1" dirty="0"/>
              <a:t>переименовать</a:t>
            </a:r>
            <a:r>
              <a:rPr lang="ru-RU" sz="1600" dirty="0"/>
              <a:t>, </a:t>
            </a:r>
            <a:r>
              <a:rPr lang="ru-RU" sz="1600" i="1" dirty="0"/>
              <a:t>переместить</a:t>
            </a:r>
            <a:r>
              <a:rPr lang="ru-RU" sz="1600" dirty="0"/>
              <a:t> или </a:t>
            </a:r>
            <a:r>
              <a:rPr lang="ru-RU" sz="1600" i="1" dirty="0"/>
              <a:t>скопировать</a:t>
            </a:r>
            <a:r>
              <a:rPr lang="ru-RU" sz="1600" dirty="0"/>
              <a:t>, необходимо использовать средства </a:t>
            </a:r>
            <a:r>
              <a:rPr lang="ru-RU" sz="1600" dirty="0" err="1"/>
              <a:t>Subversion</a:t>
            </a:r>
            <a:r>
              <a:rPr lang="ru-RU" sz="1600" dirty="0"/>
              <a:t> (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mkdir</a:t>
            </a:r>
            <a:r>
              <a:rPr lang="ru-RU" sz="1600" dirty="0"/>
              <a:t>, 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delete</a:t>
            </a:r>
            <a:r>
              <a:rPr lang="ru-RU" sz="1600" dirty="0"/>
              <a:t>, 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move</a:t>
            </a:r>
            <a:r>
              <a:rPr lang="ru-RU" sz="1600" dirty="0"/>
              <a:t>, 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copy</a:t>
            </a:r>
            <a:r>
              <a:rPr lang="ru-RU" sz="1600" dirty="0"/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просмотр состояния рабочей копии и локальных (ещё не зафиксированных) изменений (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info</a:t>
            </a:r>
            <a:r>
              <a:rPr lang="ru-RU" sz="1600" dirty="0"/>
              <a:t>, 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status</a:t>
            </a:r>
            <a:r>
              <a:rPr lang="ru-RU" sz="1600" dirty="0"/>
              <a:t>, 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diff</a:t>
            </a:r>
            <a:r>
              <a:rPr lang="ru-RU" sz="1600" dirty="0"/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любые локальные изменения, если они признаны неудачными, можно </a:t>
            </a:r>
            <a:r>
              <a:rPr lang="ru-RU" sz="1600" i="1" dirty="0"/>
              <a:t>откатить</a:t>
            </a:r>
            <a:r>
              <a:rPr lang="ru-RU" sz="1600" dirty="0"/>
              <a:t> (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revert</a:t>
            </a:r>
            <a:r>
              <a:rPr lang="ru-RU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необходимости — дополнительное обновление, для получения изменений, зафиксированных в хранилище другими пользователями и слияния этих изменений со своими (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update</a:t>
            </a:r>
            <a:r>
              <a:rPr lang="ru-RU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Фиксация своих изменений (и/или результатов слияния) в хранилище (</a:t>
            </a:r>
            <a:r>
              <a:rPr lang="ru-RU" sz="1600" dirty="0" err="1"/>
              <a:t>svn</a:t>
            </a:r>
            <a:r>
              <a:rPr lang="ru-RU" sz="1600" dirty="0"/>
              <a:t> </a:t>
            </a:r>
            <a:r>
              <a:rPr lang="ru-RU" sz="1600" dirty="0" err="1"/>
              <a:t>commit</a:t>
            </a:r>
            <a:r>
              <a:rPr lang="ru-RU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692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075" y="116632"/>
            <a:ext cx="8659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err="1">
                <a:solidFill>
                  <a:schemeClr val="tx2"/>
                </a:solidFill>
                <a:latin typeface="+mj-lt"/>
              </a:rPr>
              <a:t>tortoisesvn</a:t>
            </a:r>
            <a:r>
              <a:rPr lang="ru-RU" sz="2800" b="1" u="sng" dirty="0" smtClean="0">
                <a:solidFill>
                  <a:schemeClr val="tx2"/>
                </a:solidFill>
                <a:latin typeface="+mj-lt"/>
              </a:rPr>
              <a:t> 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2228" y="2044005"/>
            <a:ext cx="880342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svnbook.red-bean.com/index.ru.html</a:t>
            </a:r>
            <a:r>
              <a:rPr lang="ru-RU" sz="1600" dirty="0" smtClean="0"/>
              <a:t> - работа с </a:t>
            </a:r>
            <a:r>
              <a:rPr lang="en-US" sz="1600" dirty="0" smtClean="0"/>
              <a:t>Subversion </a:t>
            </a:r>
            <a:r>
              <a:rPr lang="ru-RU" sz="1600" dirty="0" smtClean="0"/>
              <a:t>на русском языке</a:t>
            </a:r>
            <a:endParaRPr lang="ru-RU" sz="1600" dirty="0" smtClean="0">
              <a:hlinkClick r:id="rId3"/>
            </a:endParaRPr>
          </a:p>
          <a:p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://tortoisesvn.net/docs/release/TortoiseSVN_ru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- </a:t>
            </a:r>
            <a:r>
              <a:rPr lang="ru-RU" sz="1600" dirty="0" smtClean="0"/>
              <a:t>руководство пользователя на русском </a:t>
            </a:r>
            <a:endParaRPr lang="en-US" sz="1600" dirty="0" smtClean="0"/>
          </a:p>
          <a:p>
            <a:endParaRPr lang="ru-RU" sz="1600" dirty="0" smtClean="0">
              <a:latin typeface="+mj-lt"/>
            </a:endParaRPr>
          </a:p>
          <a:p>
            <a:pPr algn="ctr"/>
            <a:r>
              <a:rPr lang="ru-RU" sz="2800" dirty="0" smtClean="0">
                <a:latin typeface="+mj-lt"/>
              </a:rPr>
              <a:t>(привыкаем курить мануалы;)</a:t>
            </a:r>
          </a:p>
          <a:p>
            <a:endParaRPr lang="ru-RU" sz="1600" dirty="0" smtClean="0">
              <a:hlinkClick r:id="rId4"/>
            </a:endParaRPr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code.google.com/p/ifmo-game-1/wiki/UsingSVN</a:t>
            </a:r>
            <a:r>
              <a:rPr lang="ru-RU" sz="1600" dirty="0" smtClean="0"/>
              <a:t> - </a:t>
            </a:r>
            <a:r>
              <a:rPr lang="ru-RU" sz="1600" dirty="0"/>
              <a:t>Как использовать </a:t>
            </a:r>
            <a:r>
              <a:rPr lang="en-US" sz="1600" dirty="0"/>
              <a:t>Tortoise </a:t>
            </a:r>
            <a:r>
              <a:rPr lang="en-US" sz="1600" dirty="0" smtClean="0"/>
              <a:t>SVN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46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26876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000" b="1" dirty="0" err="1" smtClean="0">
                <a:latin typeface="+mj-lt"/>
              </a:rPr>
              <a:t>Репозиторий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smtClean="0">
                <a:latin typeface="+mj-lt"/>
              </a:rPr>
              <a:t>(хранилище)</a:t>
            </a:r>
            <a:r>
              <a:rPr lang="ru-RU" sz="2000" dirty="0">
                <a:latin typeface="+mj-lt"/>
              </a:rPr>
              <a:t> — место, где хранятся и поддерживаются какие-либо данные. </a:t>
            </a:r>
            <a:endParaRPr lang="ru-RU" sz="2000" dirty="0" smtClean="0">
              <a:latin typeface="+mj-lt"/>
            </a:endParaRPr>
          </a:p>
          <a:p>
            <a:pPr algn="just">
              <a:lnSpc>
                <a:spcPct val="120000"/>
              </a:lnSpc>
            </a:pPr>
            <a:endParaRPr lang="ru-RU" sz="2000" b="1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ru-RU" sz="2000" b="1" dirty="0">
                <a:latin typeface="+mj-lt"/>
              </a:rPr>
              <a:t>Система управления версиями</a:t>
            </a:r>
            <a:r>
              <a:rPr lang="ru-RU" sz="2000" dirty="0">
                <a:latin typeface="+mj-lt"/>
              </a:rPr>
              <a:t> </a:t>
            </a:r>
            <a:r>
              <a:rPr lang="ru-RU" sz="2000" dirty="0" smtClean="0">
                <a:latin typeface="+mj-lt"/>
              </a:rPr>
              <a:t>(</a:t>
            </a:r>
            <a:r>
              <a:rPr lang="ru-RU" sz="2000" dirty="0" err="1" smtClean="0">
                <a:latin typeface="+mj-lt"/>
              </a:rPr>
              <a:t>Version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Control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System</a:t>
            </a:r>
            <a:r>
              <a:rPr lang="ru-RU" sz="2000" dirty="0">
                <a:latin typeface="+mj-lt"/>
              </a:rPr>
              <a:t>, VCS или </a:t>
            </a:r>
            <a:r>
              <a:rPr lang="ru-RU" sz="2000" dirty="0" err="1">
                <a:latin typeface="+mj-lt"/>
              </a:rPr>
              <a:t>Revision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Control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System</a:t>
            </a:r>
            <a:r>
              <a:rPr lang="ru-RU" sz="2000" dirty="0">
                <a:latin typeface="+mj-lt"/>
              </a:rPr>
              <a:t>) — программное обеспечение для облегчения работы с изменяющейся информацией. Система управления версиями 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</a:t>
            </a:r>
            <a:r>
              <a:rPr lang="ru-RU" sz="2000" dirty="0" smtClean="0">
                <a:latin typeface="+mj-lt"/>
              </a:rPr>
              <a:t>изменение и т. д.</a:t>
            </a:r>
          </a:p>
          <a:p>
            <a:pPr algn="just">
              <a:lnSpc>
                <a:spcPct val="120000"/>
              </a:lnSpc>
            </a:pPr>
            <a:endParaRPr lang="ru-RU" sz="2000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ru-RU" sz="2000" dirty="0" smtClean="0">
                <a:latin typeface="+mj-lt"/>
              </a:rPr>
              <a:t>Наиболее распространенные системы: </a:t>
            </a:r>
            <a:r>
              <a:rPr lang="en-US" sz="2000" b="1" dirty="0">
                <a:latin typeface="+mj-lt"/>
              </a:rPr>
              <a:t>RCS, CVS, Subversion, Aegis, </a:t>
            </a:r>
            <a:r>
              <a:rPr lang="en-US" sz="2000" b="1" dirty="0" err="1">
                <a:latin typeface="+mj-lt"/>
              </a:rPr>
              <a:t>Monoton</a:t>
            </a:r>
            <a:r>
              <a:rPr lang="en-US" sz="2000" b="1" dirty="0">
                <a:latin typeface="+mj-lt"/>
              </a:rPr>
              <a:t>, </a:t>
            </a:r>
            <a:r>
              <a:rPr lang="en-US" sz="2000" b="1" dirty="0" err="1">
                <a:latin typeface="+mj-lt"/>
              </a:rPr>
              <a:t>Git</a:t>
            </a:r>
            <a:r>
              <a:rPr lang="en-US" sz="2000" b="1" dirty="0">
                <a:latin typeface="+mj-lt"/>
              </a:rPr>
              <a:t>, Bazaar, Arch, Perforce, Mercurial, </a:t>
            </a:r>
            <a:r>
              <a:rPr lang="en-US" sz="2000" b="1" dirty="0" smtClean="0">
                <a:latin typeface="+mj-lt"/>
              </a:rPr>
              <a:t>TFS</a:t>
            </a:r>
            <a:endParaRPr lang="ru-RU" sz="2000" b="1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075" y="548680"/>
            <a:ext cx="8659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err="1" smtClean="0">
                <a:solidFill>
                  <a:schemeClr val="tx2"/>
                </a:solidFill>
                <a:latin typeface="+mj-lt"/>
              </a:rPr>
              <a:t>Репозиторий</a:t>
            </a:r>
            <a:r>
              <a:rPr lang="ru-RU" sz="3600" b="1" u="sng" dirty="0" smtClean="0">
                <a:solidFill>
                  <a:schemeClr val="tx2"/>
                </a:solidFill>
                <a:latin typeface="+mj-lt"/>
              </a:rPr>
              <a:t>: основные понятия </a:t>
            </a:r>
            <a:endParaRPr lang="ru-RU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RCS - система управления пересмотрами </a:t>
            </a:r>
            <a:r>
              <a:rPr lang="ru-RU" sz="2000" b="1" u="sng" dirty="0" smtClean="0">
                <a:solidFill>
                  <a:schemeClr val="tx2"/>
                </a:solidFill>
                <a:latin typeface="+mj-lt"/>
              </a:rPr>
              <a:t>версий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/>
            </a:r>
            <a:br>
              <a:rPr lang="ru-RU" sz="2000" b="1" u="sng" dirty="0">
                <a:solidFill>
                  <a:schemeClr val="tx2"/>
                </a:solidFill>
                <a:latin typeface="+mj-lt"/>
              </a:rPr>
            </a:b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(www.gnu.org/</a:t>
            </a:r>
            <a:r>
              <a:rPr lang="ru-RU" sz="2000" b="1" u="sng" dirty="0" err="1">
                <a:solidFill>
                  <a:schemeClr val="tx2"/>
                </a:solidFill>
                <a:latin typeface="+mj-lt"/>
                <a:hlinkClick r:id="rId2"/>
              </a:rPr>
              <a:t>software</a:t>
            </a: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/</a:t>
            </a:r>
            <a:r>
              <a:rPr lang="ru-RU" sz="2000" b="1" u="sng" dirty="0" err="1">
                <a:solidFill>
                  <a:schemeClr val="tx2"/>
                </a:solidFill>
                <a:latin typeface="+mj-lt"/>
                <a:hlinkClick r:id="rId2"/>
              </a:rPr>
              <a:t>rcs</a:t>
            </a: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/rcs.html)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>
              <a:lnSpc>
                <a:spcPct val="120000"/>
              </a:lnSpc>
            </a:pPr>
            <a:r>
              <a:rPr lang="ru-RU" dirty="0" smtClean="0">
                <a:latin typeface="+mj-lt"/>
              </a:rPr>
              <a:t>RCS </a:t>
            </a:r>
            <a:r>
              <a:rPr lang="ru-RU" dirty="0">
                <a:latin typeface="+mj-lt"/>
              </a:rPr>
              <a:t>(</a:t>
            </a:r>
            <a:r>
              <a:rPr lang="ru-RU" dirty="0" err="1">
                <a:latin typeface="+mj-lt"/>
              </a:rPr>
              <a:t>Revision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Control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System</a:t>
            </a:r>
            <a:r>
              <a:rPr lang="ru-RU" dirty="0">
                <a:latin typeface="+mj-lt"/>
              </a:rPr>
              <a:t> – система управления пересмотрами версий), разработанной в 1985 году</a:t>
            </a:r>
            <a:r>
              <a:rPr lang="ru-RU" dirty="0" smtClean="0">
                <a:latin typeface="+mj-lt"/>
              </a:rPr>
              <a:t>. RCS </a:t>
            </a:r>
            <a:r>
              <a:rPr lang="ru-RU" dirty="0">
                <a:latin typeface="+mj-lt"/>
              </a:rPr>
              <a:t>позволяет работать только с отдельными файлами, создавая для каждого историю изменений. Для текстовых файлов сохраняются не все версии файла, а только последняя версия и все изменение, внесенные в нее. RCS также может отслеживать изменения в бинарных файлах, но при этом каждое изменение хранится в виде отдельной версии файла</a:t>
            </a:r>
            <a:r>
              <a:rPr lang="ru-RU" dirty="0" smtClean="0">
                <a:latin typeface="+mj-lt"/>
              </a:rPr>
              <a:t>.</a:t>
            </a:r>
            <a:endParaRPr lang="ru-RU" b="1" dirty="0">
              <a:latin typeface="+mj-lt"/>
            </a:endParaRPr>
          </a:p>
          <a:p>
            <a:pPr indent="446088" algn="just">
              <a:lnSpc>
                <a:spcPct val="120000"/>
              </a:lnSpc>
            </a:pPr>
            <a:r>
              <a:rPr lang="ru-RU" dirty="0">
                <a:latin typeface="+mj-lt"/>
              </a:rPr>
              <a:t>Когда изменения в файл вносит один из пользователей, для всех остальных этот файл остается заблокированным. Они не могут запросить его из </a:t>
            </a:r>
            <a:r>
              <a:rPr lang="ru-RU" dirty="0" err="1">
                <a:latin typeface="+mj-lt"/>
              </a:rPr>
              <a:t>репозитория</a:t>
            </a:r>
            <a:r>
              <a:rPr lang="ru-RU" dirty="0">
                <a:latin typeface="+mj-lt"/>
              </a:rPr>
              <a:t> для редактирования, пока первый пользователь не закончит работу и не зафиксирует изменения</a:t>
            </a:r>
            <a:r>
              <a:rPr lang="ru-RU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3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RCS - система управления пересмотрами </a:t>
            </a:r>
            <a:r>
              <a:rPr lang="ru-RU" sz="2000" b="1" u="sng" dirty="0" smtClean="0">
                <a:solidFill>
                  <a:schemeClr val="tx2"/>
                </a:solidFill>
                <a:latin typeface="+mj-lt"/>
              </a:rPr>
              <a:t>версий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/>
            </a:r>
            <a:br>
              <a:rPr lang="ru-RU" sz="2000" b="1" u="sng" dirty="0">
                <a:solidFill>
                  <a:schemeClr val="tx2"/>
                </a:solidFill>
                <a:latin typeface="+mj-lt"/>
              </a:rPr>
            </a:b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(www.gnu.org/</a:t>
            </a:r>
            <a:r>
              <a:rPr lang="ru-RU" sz="2000" b="1" u="sng" dirty="0" err="1">
                <a:solidFill>
                  <a:schemeClr val="tx2"/>
                </a:solidFill>
                <a:latin typeface="+mj-lt"/>
                <a:hlinkClick r:id="rId2"/>
              </a:rPr>
              <a:t>software</a:t>
            </a: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/</a:t>
            </a:r>
            <a:r>
              <a:rPr lang="ru-RU" sz="2000" b="1" u="sng" dirty="0" err="1">
                <a:solidFill>
                  <a:schemeClr val="tx2"/>
                </a:solidFill>
                <a:latin typeface="+mj-lt"/>
                <a:hlinkClick r:id="rId2"/>
              </a:rPr>
              <a:t>rcs</a:t>
            </a: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/rcs.html)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445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/>
            <a:r>
              <a:rPr lang="ru-RU" sz="1600" b="1" dirty="0" smtClean="0">
                <a:latin typeface="+mj-lt"/>
              </a:rPr>
              <a:t>Преимущества</a:t>
            </a:r>
            <a:r>
              <a:rPr lang="ru-RU" sz="1600" b="1" dirty="0">
                <a:latin typeface="+mj-lt"/>
              </a:rPr>
              <a:t>:</a:t>
            </a:r>
            <a:endParaRPr lang="ru-RU" sz="1600" dirty="0">
              <a:latin typeface="+mj-lt"/>
            </a:endParaRP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j-lt"/>
              </a:rPr>
              <a:t>RCS </a:t>
            </a:r>
            <a:r>
              <a:rPr lang="ru-RU" sz="1600" dirty="0">
                <a:latin typeface="+mj-lt"/>
              </a:rPr>
              <a:t>- проста в использовании и хорошо подходит для ознакомления с принципами работы систем контроля версий.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j-lt"/>
              </a:rPr>
              <a:t>Хорошо </a:t>
            </a:r>
            <a:r>
              <a:rPr lang="ru-RU" sz="1600" dirty="0">
                <a:latin typeface="+mj-lt"/>
              </a:rPr>
              <a:t>подходит для резервного копирования отдельных файлов, не требующих частого изменения группой пользователей.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j-lt"/>
              </a:rPr>
              <a:t>Широко </a:t>
            </a:r>
            <a:r>
              <a:rPr lang="ru-RU" sz="1600" dirty="0">
                <a:latin typeface="+mj-lt"/>
              </a:rPr>
              <a:t>распространена и </a:t>
            </a:r>
            <a:r>
              <a:rPr lang="ru-RU" sz="1600" dirty="0" smtClean="0">
                <a:latin typeface="+mj-lt"/>
              </a:rPr>
              <a:t>предустановлена </a:t>
            </a:r>
            <a:r>
              <a:rPr lang="ru-RU" sz="1600" dirty="0">
                <a:latin typeface="+mj-lt"/>
              </a:rPr>
              <a:t>в большинстве свободно распространяемых операционных системах.</a:t>
            </a:r>
          </a:p>
          <a:p>
            <a:pPr indent="446088"/>
            <a:r>
              <a:rPr lang="ru-RU" sz="1600" b="1" dirty="0" smtClean="0">
                <a:latin typeface="+mj-lt"/>
              </a:rPr>
              <a:t>Недостатки</a:t>
            </a:r>
            <a:r>
              <a:rPr lang="ru-RU" sz="1600" b="1" dirty="0">
                <a:latin typeface="+mj-lt"/>
              </a:rPr>
              <a:t>:</a:t>
            </a:r>
            <a:endParaRPr lang="ru-RU" sz="1600" dirty="0">
              <a:latin typeface="+mj-lt"/>
            </a:endParaRP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j-lt"/>
              </a:rPr>
              <a:t>Отслеживает </a:t>
            </a:r>
            <a:r>
              <a:rPr lang="ru-RU" sz="1600" dirty="0">
                <a:latin typeface="+mj-lt"/>
              </a:rPr>
              <a:t>изменения только отдельных файлов, что не позволяет использовать ее для управления версиями больших проектов.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j-lt"/>
              </a:rPr>
              <a:t>Не </a:t>
            </a:r>
            <a:r>
              <a:rPr lang="ru-RU" sz="1600" dirty="0">
                <a:latin typeface="+mj-lt"/>
              </a:rPr>
              <a:t>позволяет одновременно вносить изменения в один и тот же файл несколькими пользователями.</a:t>
            </a:r>
          </a:p>
          <a:p>
            <a:pPr indent="446088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j-lt"/>
              </a:rPr>
              <a:t>Низкая </a:t>
            </a:r>
            <a:r>
              <a:rPr lang="ru-RU" sz="1600" dirty="0">
                <a:latin typeface="+mj-lt"/>
              </a:rPr>
              <a:t>функциональность, по сравнению с современными системами контроля версий.</a:t>
            </a:r>
          </a:p>
          <a:p>
            <a:pPr indent="446088" algn="just">
              <a:lnSpc>
                <a:spcPct val="120000"/>
              </a:lnSpc>
            </a:pPr>
            <a:r>
              <a:rPr lang="ru-RU" sz="1600" b="1" dirty="0" smtClean="0">
                <a:latin typeface="+mj-lt"/>
              </a:rPr>
              <a:t>Выводы:</a:t>
            </a:r>
          </a:p>
          <a:p>
            <a:pPr indent="446088" algn="just">
              <a:lnSpc>
                <a:spcPct val="120000"/>
              </a:lnSpc>
            </a:pPr>
            <a:r>
              <a:rPr lang="ru-RU" sz="1600" dirty="0" smtClean="0">
                <a:latin typeface="+mj-lt"/>
              </a:rPr>
              <a:t>Система </a:t>
            </a:r>
            <a:r>
              <a:rPr lang="ru-RU" sz="1600" dirty="0">
                <a:latin typeface="+mj-lt"/>
              </a:rPr>
              <a:t>контроля версий RCS предоставляет слишком слабый набор инструментов для управления разрабатываемыми проектами и подходит разве что для ознакомления с технологией контроля версий или ведения небольшой истории откатов отдельных файлов.</a:t>
            </a:r>
            <a:endParaRPr lang="ru-RU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6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CVS - система управления параллельными </a:t>
            </a:r>
            <a:r>
              <a:rPr lang="ru-RU" sz="2000" b="1" u="sng" dirty="0" smtClean="0">
                <a:solidFill>
                  <a:schemeClr val="tx2"/>
                </a:solidFill>
                <a:latin typeface="+mj-lt"/>
              </a:rPr>
              <a:t>версиями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/>
            </a:r>
            <a:br>
              <a:rPr lang="ru-RU" sz="2000" b="1" u="sng" dirty="0">
                <a:solidFill>
                  <a:schemeClr val="tx2"/>
                </a:solidFill>
                <a:latin typeface="+mj-lt"/>
              </a:rPr>
            </a:b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(www.nongnu.org/</a:t>
            </a:r>
            <a:r>
              <a:rPr lang="ru-RU" sz="2000" b="1" u="sng" dirty="0" err="1">
                <a:solidFill>
                  <a:schemeClr val="tx2"/>
                </a:solidFill>
                <a:latin typeface="+mj-lt"/>
                <a:hlinkClick r:id="rId2"/>
              </a:rPr>
              <a:t>cvs</a:t>
            </a: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dirty="0">
                <a:latin typeface="+mj-lt"/>
              </a:rPr>
              <a:t>Система управления параллельными версиями (</a:t>
            </a:r>
            <a:r>
              <a:rPr lang="ru-RU" dirty="0" err="1">
                <a:latin typeface="+mj-lt"/>
              </a:rPr>
              <a:t>Concurrent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Versions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System</a:t>
            </a:r>
            <a:r>
              <a:rPr lang="ru-RU" dirty="0">
                <a:latin typeface="+mj-lt"/>
              </a:rPr>
              <a:t>) – логическое развитие системы управления пересмотрами версий (RCS), использующая ее стандарты и алгоритмы по управлению версиями, но значительно более функциональная, и позволяющая работать не только с отдельными файлами, но и с целыми проектами</a:t>
            </a:r>
            <a:r>
              <a:rPr lang="ru-RU" dirty="0" smtClean="0">
                <a:latin typeface="+mj-lt"/>
              </a:rPr>
              <a:t>. CVS </a:t>
            </a:r>
            <a:r>
              <a:rPr lang="ru-RU" dirty="0">
                <a:latin typeface="+mj-lt"/>
              </a:rPr>
              <a:t>основана на технологии клиент-сервер, взаимодействующих по сети. Клиент и сервер также могут располагаться на одной машине, если над проектом работает только один человек, или требуется вести локальный контроль версий.</a:t>
            </a:r>
          </a:p>
          <a:p>
            <a:pPr indent="446088" algn="just"/>
            <a:r>
              <a:rPr lang="ru-RU" dirty="0" smtClean="0">
                <a:latin typeface="+mj-lt"/>
              </a:rPr>
              <a:t>Последняя </a:t>
            </a:r>
            <a:r>
              <a:rPr lang="ru-RU" dirty="0">
                <a:latin typeface="+mj-lt"/>
              </a:rPr>
              <a:t>версия и все сделанные изменения хранятся в </a:t>
            </a:r>
            <a:r>
              <a:rPr lang="ru-RU" dirty="0" err="1">
                <a:latin typeface="+mj-lt"/>
              </a:rPr>
              <a:t>репозитории</a:t>
            </a:r>
            <a:r>
              <a:rPr lang="ru-RU" dirty="0">
                <a:latin typeface="+mj-lt"/>
              </a:rPr>
              <a:t> сервера. Клиенты, подключаясь к серверу, проверяют отличия локальной версии от последней версии, сохраненной в </a:t>
            </a:r>
            <a:r>
              <a:rPr lang="ru-RU" dirty="0" err="1">
                <a:latin typeface="+mj-lt"/>
              </a:rPr>
              <a:t>репозитории</a:t>
            </a:r>
            <a:r>
              <a:rPr lang="ru-RU" dirty="0">
                <a:latin typeface="+mj-lt"/>
              </a:rPr>
              <a:t>, и, если есть отличия, загружают их в свой локальный проект. При необходимости решают конфликты и вносят требуемые изменения в разрабатываемый продукт. После этого все изменения загружаются в </a:t>
            </a:r>
            <a:r>
              <a:rPr lang="ru-RU" dirty="0" err="1">
                <a:latin typeface="+mj-lt"/>
              </a:rPr>
              <a:t>репозиторий</a:t>
            </a:r>
            <a:r>
              <a:rPr lang="ru-RU" dirty="0">
                <a:latin typeface="+mj-lt"/>
              </a:rPr>
              <a:t> сервера. CVS, при необходимости, позволяет откатываться на нужную версию разрабатываемого проекта и вести управление несколькими проектами одновременно</a:t>
            </a:r>
            <a:r>
              <a:rPr lang="ru-RU" dirty="0" smtClean="0">
                <a:latin typeface="+mj-lt"/>
              </a:rPr>
              <a:t>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/>
            <a:r>
              <a:rPr lang="ru-RU" sz="1400" b="1" dirty="0">
                <a:latin typeface="+mj-lt"/>
              </a:rPr>
              <a:t>Достоинства:</a:t>
            </a:r>
            <a:endParaRPr lang="ru-RU" sz="1400" dirty="0">
              <a:latin typeface="+mj-lt"/>
            </a:endParaRP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Несколько </a:t>
            </a:r>
            <a:r>
              <a:rPr lang="ru-RU" sz="1400" dirty="0">
                <a:latin typeface="+mj-lt"/>
              </a:rPr>
              <a:t>клиентов могут одновременно работать над одним и тем же проектом.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Позволяет </a:t>
            </a:r>
            <a:r>
              <a:rPr lang="ru-RU" sz="1400" dirty="0">
                <a:latin typeface="+mj-lt"/>
              </a:rPr>
              <a:t>управлять не одним файлом, а целыми проектами.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Обладает </a:t>
            </a:r>
            <a:r>
              <a:rPr lang="ru-RU" sz="1400" dirty="0">
                <a:latin typeface="+mj-lt"/>
              </a:rPr>
              <a:t>огромным количеством удобных графических интерфейсов, способных удовлетворить практически любой, даже самый требовательный вкус.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При </a:t>
            </a:r>
            <a:r>
              <a:rPr lang="ru-RU" sz="1400" dirty="0">
                <a:latin typeface="+mj-lt"/>
              </a:rPr>
              <a:t>загрузке тестовых файлов из </a:t>
            </a:r>
            <a:r>
              <a:rPr lang="ru-RU" sz="1400" dirty="0" err="1">
                <a:latin typeface="+mj-lt"/>
              </a:rPr>
              <a:t>репозитория</a:t>
            </a:r>
            <a:r>
              <a:rPr lang="ru-RU" sz="1400" dirty="0">
                <a:latin typeface="+mj-lt"/>
              </a:rPr>
              <a:t> передаются только изменения, а не весь файл целиком</a:t>
            </a:r>
            <a:r>
              <a:rPr lang="ru-RU" sz="1400" dirty="0" smtClean="0">
                <a:latin typeface="+mj-lt"/>
              </a:rPr>
              <a:t>.</a:t>
            </a:r>
          </a:p>
          <a:p>
            <a:pPr indent="446088" algn="just"/>
            <a:r>
              <a:rPr lang="ru-RU" sz="1400" b="1" dirty="0">
                <a:latin typeface="+mj-lt"/>
              </a:rPr>
              <a:t>Недостатки:</a:t>
            </a:r>
            <a:endParaRPr lang="ru-RU" sz="1400" dirty="0">
              <a:latin typeface="+mj-lt"/>
            </a:endParaRP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При </a:t>
            </a:r>
            <a:r>
              <a:rPr lang="ru-RU" sz="1400" dirty="0">
                <a:latin typeface="+mj-lt"/>
              </a:rPr>
              <a:t>перемещении или переименовании файла или директории теряются все, привязанные к этому файлу или директории, изменения.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Сложности </a:t>
            </a:r>
            <a:r>
              <a:rPr lang="ru-RU" sz="1400" dirty="0">
                <a:latin typeface="+mj-lt"/>
              </a:rPr>
              <a:t>при ведении нескольких параллельных веток одного и того же проекта.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Ограниченная </a:t>
            </a:r>
            <a:r>
              <a:rPr lang="ru-RU" sz="1400" dirty="0">
                <a:latin typeface="+mj-lt"/>
              </a:rPr>
              <a:t>поддержка шрифтов.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Для </a:t>
            </a:r>
            <a:r>
              <a:rPr lang="ru-RU" sz="1400" dirty="0">
                <a:latin typeface="+mj-lt"/>
              </a:rPr>
              <a:t>каждого изменения бинарного файла сохраняется вся версия файла, а не только внесенное изменение.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С </a:t>
            </a:r>
            <a:r>
              <a:rPr lang="ru-RU" sz="1400" dirty="0">
                <a:latin typeface="+mj-lt"/>
              </a:rPr>
              <a:t>клиента на сервер измененный файл всегда передается полностью.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Ресурсоемкие </a:t>
            </a:r>
            <a:r>
              <a:rPr lang="ru-RU" sz="1400" dirty="0">
                <a:latin typeface="+mj-lt"/>
              </a:rPr>
              <a:t>операции, так как требуют частого обращения к </a:t>
            </a:r>
            <a:r>
              <a:rPr lang="ru-RU" sz="1400" dirty="0" err="1">
                <a:latin typeface="+mj-lt"/>
              </a:rPr>
              <a:t>репозиторию</a:t>
            </a:r>
            <a:r>
              <a:rPr lang="ru-RU" sz="1400" dirty="0">
                <a:latin typeface="+mj-lt"/>
              </a:rPr>
              <a:t>, и сохраняемые копии имеют некоторую избыточность.</a:t>
            </a:r>
          </a:p>
          <a:p>
            <a:pPr indent="446088" algn="just"/>
            <a:r>
              <a:rPr lang="ru-RU" sz="1400" b="1" dirty="0">
                <a:latin typeface="+mj-lt"/>
              </a:rPr>
              <a:t>Выводы</a:t>
            </a:r>
            <a:r>
              <a:rPr lang="ru-RU" sz="1400" b="1" dirty="0" smtClean="0">
                <a:latin typeface="+mj-lt"/>
              </a:rPr>
              <a:t>:</a:t>
            </a:r>
          </a:p>
          <a:p>
            <a:pPr indent="446088" algn="just"/>
            <a:r>
              <a:rPr lang="ru-RU" sz="1400" dirty="0">
                <a:latin typeface="+mj-lt"/>
              </a:rPr>
              <a:t>Несмотря на то, что CVS устарела и обладает серьезными недостатками, она все еще является одной из самых популярных систем контроля версий и отлично подходит для управления небольшими проектами, не требующих создания нескольких параллельных версий, которые надо периодически объединять. CVS можно порекомендовать, как промежуточный шаг в освоении работы систем контроля версий, ведущий к более мощным и современным видам таких программ.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CVS - система управления параллельными </a:t>
            </a:r>
            <a:r>
              <a:rPr lang="ru-RU" sz="2000" b="1" u="sng" dirty="0" smtClean="0">
                <a:solidFill>
                  <a:schemeClr val="tx2"/>
                </a:solidFill>
                <a:latin typeface="+mj-lt"/>
              </a:rPr>
              <a:t>версиями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/>
            </a:r>
            <a:br>
              <a:rPr lang="ru-RU" sz="2000" b="1" u="sng" dirty="0">
                <a:solidFill>
                  <a:schemeClr val="tx2"/>
                </a:solidFill>
                <a:latin typeface="+mj-lt"/>
              </a:rPr>
            </a:b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(www.nongnu.org/</a:t>
            </a:r>
            <a:r>
              <a:rPr lang="ru-RU" sz="2000" b="1" u="sng" dirty="0" err="1">
                <a:solidFill>
                  <a:schemeClr val="tx2"/>
                </a:solidFill>
                <a:latin typeface="+mj-lt"/>
                <a:hlinkClick r:id="rId2"/>
              </a:rPr>
              <a:t>cvs</a:t>
            </a:r>
            <a:r>
              <a:rPr lang="ru-RU" sz="2000" b="1" u="sng" dirty="0">
                <a:solidFill>
                  <a:schemeClr val="tx2"/>
                </a:solidFill>
                <a:latin typeface="+mj-lt"/>
                <a:hlinkClick r:id="rId2"/>
              </a:rPr>
              <a:t>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67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Система управления версиями </a:t>
            </a:r>
            <a:r>
              <a:rPr lang="ru-RU" sz="2000" b="1" u="sng" dirty="0" err="1" smtClean="0">
                <a:solidFill>
                  <a:schemeClr val="tx2"/>
                </a:solidFill>
                <a:latin typeface="+mj-lt"/>
              </a:rPr>
              <a:t>Subversion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/>
            </a:r>
            <a:br>
              <a:rPr lang="ru-RU" sz="2000" b="1" u="sng" dirty="0">
                <a:solidFill>
                  <a:schemeClr val="tx2"/>
                </a:solidFill>
                <a:latin typeface="+mj-lt"/>
              </a:rPr>
            </a:br>
            <a:r>
              <a:rPr lang="ru-RU" sz="2000" b="1" dirty="0">
                <a:hlinkClick r:id="rId2"/>
              </a:rPr>
              <a:t>(www.subversion.tigris.org)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1600" dirty="0" err="1">
                <a:latin typeface="+mj-lt"/>
              </a:rPr>
              <a:t>Subversion</a:t>
            </a:r>
            <a:r>
              <a:rPr lang="ru-RU" sz="1600" dirty="0">
                <a:latin typeface="+mj-lt"/>
              </a:rPr>
              <a:t> – эта централизованная система управления версиями, созданная в 2000 году и основанная на технологии клиент-сервер. Она обладает всеми достоинствами CVS и решает основные ее проблемы (переименование и перемещение файлов и каталогов, работа с двоичными файлами и т.д.). Часто ее называют по имени клиентской части – SVN.</a:t>
            </a:r>
          </a:p>
          <a:p>
            <a:pPr indent="446088" algn="just"/>
            <a:r>
              <a:rPr lang="ru-RU" sz="1600" dirty="0">
                <a:latin typeface="+mj-lt"/>
              </a:rPr>
              <a:t>Принцип работы с </a:t>
            </a:r>
            <a:r>
              <a:rPr lang="ru-RU" sz="1600" dirty="0" err="1">
                <a:latin typeface="+mj-lt"/>
              </a:rPr>
              <a:t>Subversion</a:t>
            </a:r>
            <a:r>
              <a:rPr lang="ru-RU" sz="1600" dirty="0">
                <a:latin typeface="+mj-lt"/>
              </a:rPr>
              <a:t> очень походит на работу с CVS. Клиенты копируют изменения из </a:t>
            </a:r>
            <a:r>
              <a:rPr lang="ru-RU" sz="1600" dirty="0" err="1">
                <a:latin typeface="+mj-lt"/>
              </a:rPr>
              <a:t>репозитория</a:t>
            </a:r>
            <a:r>
              <a:rPr lang="ru-RU" sz="1600" dirty="0">
                <a:latin typeface="+mj-lt"/>
              </a:rPr>
              <a:t> и объединяют их с локальным проектом пользователя. Если возникают конфликты локальных изменений и изменений, сохраненных в </a:t>
            </a:r>
            <a:r>
              <a:rPr lang="ru-RU" sz="1600" dirty="0" err="1">
                <a:latin typeface="+mj-lt"/>
              </a:rPr>
              <a:t>репозитории</a:t>
            </a:r>
            <a:r>
              <a:rPr lang="ru-RU" sz="1600" dirty="0">
                <a:latin typeface="+mj-lt"/>
              </a:rPr>
              <a:t>, то такие ситуации разрешаются вручную. Затем в локальный проект вносятся изменения, и полученный результат сохраняется в </a:t>
            </a:r>
            <a:r>
              <a:rPr lang="ru-RU" sz="1600" dirty="0" err="1">
                <a:latin typeface="+mj-lt"/>
              </a:rPr>
              <a:t>репозитории</a:t>
            </a:r>
            <a:r>
              <a:rPr lang="ru-RU" sz="1600" dirty="0">
                <a:latin typeface="+mj-lt"/>
              </a:rPr>
              <a:t>.</a:t>
            </a:r>
          </a:p>
          <a:p>
            <a:pPr indent="446088" algn="just"/>
            <a:r>
              <a:rPr lang="ru-RU" sz="1600" dirty="0">
                <a:latin typeface="+mj-lt"/>
              </a:rPr>
              <a:t>При работе с файлами, не позволяющими объединять изменения, может использоваться следующий принцип: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j-lt"/>
              </a:rPr>
              <a:t>Файл </a:t>
            </a:r>
            <a:r>
              <a:rPr lang="ru-RU" sz="1600" dirty="0">
                <a:latin typeface="+mj-lt"/>
              </a:rPr>
              <a:t>скачивается из </a:t>
            </a:r>
            <a:r>
              <a:rPr lang="ru-RU" sz="1600" dirty="0" err="1">
                <a:latin typeface="+mj-lt"/>
              </a:rPr>
              <a:t>репозитория</a:t>
            </a:r>
            <a:r>
              <a:rPr lang="ru-RU" sz="1600" dirty="0">
                <a:latin typeface="+mj-lt"/>
              </a:rPr>
              <a:t> и блокируется (запрещается его скачивание из </a:t>
            </a:r>
            <a:r>
              <a:rPr lang="ru-RU" sz="1600" dirty="0" err="1">
                <a:latin typeface="+mj-lt"/>
              </a:rPr>
              <a:t>репозитория</a:t>
            </a:r>
            <a:r>
              <a:rPr lang="ru-RU" sz="1600" dirty="0">
                <a:latin typeface="+mj-lt"/>
              </a:rPr>
              <a:t>).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j-lt"/>
              </a:rPr>
              <a:t>Вносятся </a:t>
            </a:r>
            <a:r>
              <a:rPr lang="ru-RU" sz="1600" dirty="0">
                <a:latin typeface="+mj-lt"/>
              </a:rPr>
              <a:t>необходимые изменения.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j-lt"/>
              </a:rPr>
              <a:t>Загружается </a:t>
            </a:r>
            <a:r>
              <a:rPr lang="ru-RU" sz="1600" dirty="0">
                <a:latin typeface="+mj-lt"/>
              </a:rPr>
              <a:t>файл в </a:t>
            </a:r>
            <a:r>
              <a:rPr lang="ru-RU" sz="1600" dirty="0" err="1">
                <a:latin typeface="+mj-lt"/>
              </a:rPr>
              <a:t>репозиторий</a:t>
            </a:r>
            <a:r>
              <a:rPr lang="ru-RU" sz="1600" dirty="0">
                <a:latin typeface="+mj-lt"/>
              </a:rPr>
              <a:t> и </a:t>
            </a:r>
            <a:r>
              <a:rPr lang="ru-RU" sz="1600" dirty="0" err="1">
                <a:latin typeface="+mj-lt"/>
              </a:rPr>
              <a:t>разблокируется</a:t>
            </a:r>
            <a:r>
              <a:rPr lang="ru-RU" sz="1600" dirty="0">
                <a:latin typeface="+mj-lt"/>
              </a:rPr>
              <a:t> (разрешается его скачивание из </a:t>
            </a:r>
            <a:r>
              <a:rPr lang="ru-RU" sz="1600" dirty="0" err="1">
                <a:latin typeface="+mj-lt"/>
              </a:rPr>
              <a:t>репозитория</a:t>
            </a:r>
            <a:r>
              <a:rPr lang="ru-RU" sz="1600" dirty="0">
                <a:latin typeface="+mj-lt"/>
              </a:rPr>
              <a:t> другим клиентам).</a:t>
            </a:r>
          </a:p>
          <a:p>
            <a:pPr algn="just"/>
            <a:r>
              <a:rPr lang="ru-RU" sz="1600" dirty="0">
                <a:latin typeface="+mj-lt"/>
              </a:rPr>
              <a:t>Во многом, из-за простаты и схожести в управлении с CVS, но в основном, из-за своей широкой функциональности, </a:t>
            </a:r>
            <a:r>
              <a:rPr lang="ru-RU" sz="1600" dirty="0" err="1">
                <a:latin typeface="+mj-lt"/>
              </a:rPr>
              <a:t>Subversion</a:t>
            </a:r>
            <a:r>
              <a:rPr lang="ru-RU" sz="1600" dirty="0">
                <a:latin typeface="+mj-lt"/>
              </a:rPr>
              <a:t> с успехом конкурирует с CVS и даже успешно ее вытесняет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1400" b="1" dirty="0">
                <a:latin typeface="+mj-lt"/>
              </a:rPr>
              <a:t>Достоинства:</a:t>
            </a:r>
            <a:endParaRPr lang="ru-RU" sz="1400" dirty="0">
              <a:latin typeface="+mj-lt"/>
            </a:endParaRP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Система </a:t>
            </a:r>
            <a:r>
              <a:rPr lang="ru-RU" sz="1400" dirty="0">
                <a:latin typeface="+mj-lt"/>
              </a:rPr>
              <a:t>команд, схожая с CVS.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Поддерживается </a:t>
            </a:r>
            <a:r>
              <a:rPr lang="ru-RU" sz="1400" dirty="0">
                <a:latin typeface="+mj-lt"/>
              </a:rPr>
              <a:t>большинство возможностей CVS.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Разнообразные </a:t>
            </a:r>
            <a:r>
              <a:rPr lang="ru-RU" sz="1400" dirty="0">
                <a:latin typeface="+mj-lt"/>
              </a:rPr>
              <a:t>графические интерфейсы и удобная работа из консоли.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Отслеживается </a:t>
            </a:r>
            <a:r>
              <a:rPr lang="ru-RU" sz="1400" dirty="0">
                <a:latin typeface="+mj-lt"/>
              </a:rPr>
              <a:t>история изменения файлов и каталогов даже после их переименования и перемещения.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Высокая </a:t>
            </a:r>
            <a:r>
              <a:rPr lang="ru-RU" sz="1400" dirty="0">
                <a:latin typeface="+mj-lt"/>
              </a:rPr>
              <a:t>эффективность работы, как с текстовыми, так и с бинарными файлами.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Возможность </a:t>
            </a:r>
            <a:r>
              <a:rPr lang="ru-RU" sz="1400" dirty="0">
                <a:latin typeface="+mj-lt"/>
              </a:rPr>
              <a:t>создания зеркальных копий </a:t>
            </a:r>
            <a:r>
              <a:rPr lang="ru-RU" sz="1400" dirty="0" err="1">
                <a:latin typeface="+mj-lt"/>
              </a:rPr>
              <a:t>репозитория</a:t>
            </a:r>
            <a:r>
              <a:rPr lang="ru-RU" sz="1400" dirty="0">
                <a:latin typeface="+mj-lt"/>
              </a:rPr>
              <a:t>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Наличие </a:t>
            </a:r>
            <a:r>
              <a:rPr lang="ru-RU" sz="1400" dirty="0">
                <a:latin typeface="+mj-lt"/>
              </a:rPr>
              <a:t>удобного механизма создания меток и ветвей проектов.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Можно </a:t>
            </a:r>
            <a:r>
              <a:rPr lang="ru-RU" sz="1400" dirty="0">
                <a:latin typeface="+mj-lt"/>
              </a:rPr>
              <a:t>с каждым файлом и директорией связать определенный набор свойств, облегчающий взаимодействие с системой контроля версии.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Широкое </a:t>
            </a:r>
            <a:r>
              <a:rPr lang="ru-RU" sz="1400" dirty="0">
                <a:latin typeface="+mj-lt"/>
              </a:rPr>
              <a:t>распространение позволяет быстро решить большинство возникающих проблем, обратившись к данным, накопленным Интернет-сообществом</a:t>
            </a:r>
            <a:r>
              <a:rPr lang="ru-RU" sz="1400" dirty="0" smtClean="0">
                <a:latin typeface="+mj-lt"/>
              </a:rPr>
              <a:t>.</a:t>
            </a:r>
            <a:endParaRPr lang="ru-RU" sz="14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Система управления версиями </a:t>
            </a:r>
            <a:r>
              <a:rPr lang="ru-RU" sz="2000" b="1" u="sng" dirty="0" err="1" smtClean="0">
                <a:solidFill>
                  <a:schemeClr val="tx2"/>
                </a:solidFill>
                <a:latin typeface="+mj-lt"/>
              </a:rPr>
              <a:t>Subversion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/>
            </a:r>
            <a:br>
              <a:rPr lang="ru-RU" sz="2000" b="1" u="sng" dirty="0">
                <a:solidFill>
                  <a:schemeClr val="tx2"/>
                </a:solidFill>
                <a:latin typeface="+mj-lt"/>
              </a:rPr>
            </a:br>
            <a:r>
              <a:rPr lang="ru-RU" sz="2000" b="1" dirty="0">
                <a:hlinkClick r:id="rId2"/>
              </a:rPr>
              <a:t>(www.subversion.tigris.org)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74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21.09.2015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1400" b="1" dirty="0" smtClean="0">
                <a:latin typeface="+mj-lt"/>
              </a:rPr>
              <a:t>Недостатки</a:t>
            </a:r>
            <a:r>
              <a:rPr lang="ru-RU" sz="1400" b="1" dirty="0">
                <a:latin typeface="+mj-lt"/>
              </a:rPr>
              <a:t>:</a:t>
            </a:r>
            <a:endParaRPr lang="ru-RU" sz="1400" dirty="0">
              <a:latin typeface="+mj-lt"/>
            </a:endParaRP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Полная </a:t>
            </a:r>
            <a:r>
              <a:rPr lang="ru-RU" sz="1400" dirty="0">
                <a:latin typeface="+mj-lt"/>
              </a:rPr>
              <a:t>копия </a:t>
            </a:r>
            <a:r>
              <a:rPr lang="ru-RU" sz="1400" dirty="0" err="1">
                <a:latin typeface="+mj-lt"/>
              </a:rPr>
              <a:t>репозитория</a:t>
            </a:r>
            <a:r>
              <a:rPr lang="ru-RU" sz="1400" dirty="0">
                <a:latin typeface="+mj-lt"/>
              </a:rPr>
              <a:t> хранится на локальном компьютере в скрытых файлах, что требует достаточно большого объема памяти.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Существуют </a:t>
            </a:r>
            <a:r>
              <a:rPr lang="ru-RU" sz="1400" dirty="0">
                <a:latin typeface="+mj-lt"/>
              </a:rPr>
              <a:t>проблемы с переименованием файлов, если переименованный локально файл одним клиентом был в это же время изменен другим клиентом и загружен в </a:t>
            </a:r>
            <a:r>
              <a:rPr lang="ru-RU" sz="1400" dirty="0" err="1">
                <a:latin typeface="+mj-lt"/>
              </a:rPr>
              <a:t>репозиторий</a:t>
            </a:r>
            <a:r>
              <a:rPr lang="ru-RU" sz="1400" dirty="0">
                <a:latin typeface="+mj-lt"/>
              </a:rPr>
              <a:t>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Слабо </a:t>
            </a:r>
            <a:r>
              <a:rPr lang="ru-RU" sz="1400" dirty="0">
                <a:latin typeface="+mj-lt"/>
              </a:rPr>
              <a:t>поддерживаются операции слияния веток проекта.</a:t>
            </a:r>
          </a:p>
          <a:p>
            <a:pPr indent="446088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+mj-lt"/>
              </a:rPr>
              <a:t>Сложности </a:t>
            </a:r>
            <a:r>
              <a:rPr lang="ru-RU" sz="1400" dirty="0">
                <a:latin typeface="+mj-lt"/>
              </a:rPr>
              <a:t>с полным удалением информации о файлах попавших в </a:t>
            </a:r>
            <a:r>
              <a:rPr lang="ru-RU" sz="1400" dirty="0" err="1">
                <a:latin typeface="+mj-lt"/>
              </a:rPr>
              <a:t>репозиторий</a:t>
            </a:r>
            <a:r>
              <a:rPr lang="ru-RU" sz="1400" dirty="0">
                <a:latin typeface="+mj-lt"/>
              </a:rPr>
              <a:t>, так как в нем всегда остается информация о предыдущих изменениях файла, и </a:t>
            </a:r>
            <a:r>
              <a:rPr lang="ru-RU" sz="1400" dirty="0" err="1">
                <a:latin typeface="+mj-lt"/>
              </a:rPr>
              <a:t>непредусмотрено</a:t>
            </a:r>
            <a:r>
              <a:rPr lang="ru-RU" sz="1400" dirty="0">
                <a:latin typeface="+mj-lt"/>
              </a:rPr>
              <a:t> никаких штатных средств для полного удаления данных о файле из </a:t>
            </a:r>
            <a:r>
              <a:rPr lang="ru-RU" sz="1400" dirty="0" err="1">
                <a:latin typeface="+mj-lt"/>
              </a:rPr>
              <a:t>репозитория</a:t>
            </a:r>
            <a:r>
              <a:rPr lang="ru-RU" sz="1400" dirty="0">
                <a:latin typeface="+mj-lt"/>
              </a:rPr>
              <a:t>.</a:t>
            </a:r>
          </a:p>
          <a:p>
            <a:pPr indent="446088" algn="just"/>
            <a:r>
              <a:rPr lang="ru-RU" sz="1400" b="1" dirty="0" smtClean="0">
                <a:latin typeface="+mj-lt"/>
              </a:rPr>
              <a:t>Выводы:</a:t>
            </a:r>
          </a:p>
          <a:p>
            <a:pPr algn="just"/>
            <a:r>
              <a:rPr lang="ru-RU" sz="1400" dirty="0" err="1">
                <a:latin typeface="+mj-lt"/>
              </a:rPr>
              <a:t>Subversion</a:t>
            </a:r>
            <a:r>
              <a:rPr lang="ru-RU" sz="1400" dirty="0">
                <a:latin typeface="+mj-lt"/>
              </a:rPr>
              <a:t> – современная система контроля версий, обладающая широким набором инструментов, позволяющих удовлетворить любые нужды для управления версиями проекта с помощью централизованной системы контроля. В Интернете множество ресурсов посвящено особенностям </a:t>
            </a:r>
            <a:r>
              <a:rPr lang="ru-RU" sz="1400" dirty="0" err="1">
                <a:latin typeface="+mj-lt"/>
              </a:rPr>
              <a:t>Subversion</a:t>
            </a:r>
            <a:r>
              <a:rPr lang="ru-RU" sz="1400" dirty="0">
                <a:latin typeface="+mj-lt"/>
              </a:rPr>
              <a:t>, что позволяет быстро и качественно решать все возникающие в ходе работы проблемы</a:t>
            </a:r>
            <a:r>
              <a:rPr lang="ru-RU" sz="1400" dirty="0" smtClean="0">
                <a:latin typeface="+mj-lt"/>
              </a:rPr>
              <a:t>. Простота </a:t>
            </a:r>
            <a:r>
              <a:rPr lang="ru-RU" sz="1400" dirty="0">
                <a:latin typeface="+mj-lt"/>
              </a:rPr>
              <a:t>установки, подготовки к работе и широкие возможности позволяют ставить </a:t>
            </a:r>
            <a:r>
              <a:rPr lang="ru-RU" sz="1400" dirty="0" err="1">
                <a:latin typeface="+mj-lt"/>
              </a:rPr>
              <a:t>subversion</a:t>
            </a:r>
            <a:r>
              <a:rPr lang="ru-RU" sz="1400" dirty="0">
                <a:latin typeface="+mj-lt"/>
              </a:rPr>
              <a:t> на одну из лидирующих позиций в конкурентной гонке систем контроля версий.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33075" y="548680"/>
            <a:ext cx="8659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solidFill>
                  <a:schemeClr val="tx2"/>
                </a:solidFill>
                <a:latin typeface="+mj-lt"/>
              </a:rPr>
              <a:t>Система управления версиями </a:t>
            </a:r>
            <a:r>
              <a:rPr lang="ru-RU" sz="2000" b="1" u="sng" dirty="0" err="1" smtClean="0">
                <a:solidFill>
                  <a:schemeClr val="tx2"/>
                </a:solidFill>
                <a:latin typeface="+mj-lt"/>
              </a:rPr>
              <a:t>Subversion</a:t>
            </a:r>
            <a:r>
              <a:rPr lang="ru-RU" sz="2000" b="1" u="sng" dirty="0">
                <a:solidFill>
                  <a:schemeClr val="tx2"/>
                </a:solidFill>
                <a:latin typeface="+mj-lt"/>
              </a:rPr>
              <a:t/>
            </a:r>
            <a:br>
              <a:rPr lang="ru-RU" sz="2000" b="1" u="sng" dirty="0">
                <a:solidFill>
                  <a:schemeClr val="tx2"/>
                </a:solidFill>
                <a:latin typeface="+mj-lt"/>
              </a:rPr>
            </a:br>
            <a:r>
              <a:rPr lang="ru-RU" sz="2000" b="1" dirty="0">
                <a:hlinkClick r:id="rId2"/>
              </a:rPr>
              <a:t>(www.subversion.tigris.org)</a:t>
            </a:r>
            <a:endParaRPr lang="ru-RU" sz="20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82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965</TotalTime>
  <Words>2251</Words>
  <Application>Microsoft Office PowerPoint</Application>
  <PresentationFormat>Экран (4:3)</PresentationFormat>
  <Paragraphs>163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Поток</vt:lpstr>
      <vt:lpstr>Основы работы с репозиторием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систем регистрации и обработки данных»</dc:title>
  <dc:creator>Leon</dc:creator>
  <cp:lastModifiedBy>BINP User</cp:lastModifiedBy>
  <cp:revision>120</cp:revision>
  <dcterms:created xsi:type="dcterms:W3CDTF">2012-09-09T16:13:15Z</dcterms:created>
  <dcterms:modified xsi:type="dcterms:W3CDTF">2015-09-21T08:13:34Z</dcterms:modified>
</cp:coreProperties>
</file>