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4" r:id="rId1"/>
  </p:sldMasterIdLst>
  <p:notesMasterIdLst>
    <p:notesMasterId r:id="rId13"/>
  </p:notesMasterIdLst>
  <p:sldIdLst>
    <p:sldId id="256" r:id="rId2"/>
    <p:sldId id="262" r:id="rId3"/>
    <p:sldId id="279" r:id="rId4"/>
    <p:sldId id="283" r:id="rId5"/>
    <p:sldId id="278" r:id="rId6"/>
    <p:sldId id="284" r:id="rId7"/>
    <p:sldId id="285" r:id="rId8"/>
    <p:sldId id="288" r:id="rId9"/>
    <p:sldId id="287" r:id="rId10"/>
    <p:sldId id="286" r:id="rId11"/>
    <p:sldId id="289" r:id="rId12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lina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71" autoAdjust="0"/>
  </p:normalViewPr>
  <p:slideViewPr>
    <p:cSldViewPr>
      <p:cViewPr varScale="1">
        <p:scale>
          <a:sx n="150" d="100"/>
          <a:sy n="150" d="100"/>
        </p:scale>
        <p:origin x="2016" y="1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85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6F4D46BD-DD9C-46D3-9D79-74E28BC43B07}" type="datetimeFigureOut">
              <a:rPr lang="ru-RU"/>
              <a:pPr>
                <a:defRPr/>
              </a:pPr>
              <a:t>12.09.2023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E4610470-8140-4CC8-B8FB-15B15CE863E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61696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B77EAD-9498-4754-9773-81F028DE1BCF}" type="datetime1">
              <a:rPr lang="ru-RU"/>
              <a:pPr>
                <a:defRPr/>
              </a:pPr>
              <a:t>12.09.2023</a:t>
            </a:fld>
            <a:endParaRPr lang="ru-RU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6C9FA0-5BFC-49CE-BA48-4F73113E306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BBE456-8270-4C99-8BE3-CC47769140D4}" type="datetime1">
              <a:rPr lang="ru-RU"/>
              <a:pPr>
                <a:defRPr/>
              </a:pPr>
              <a:t>12.09.2023</a:t>
            </a:fld>
            <a:endParaRPr lang="ru-RU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F21CA4-86DA-45E0-9FA7-5C280B38C5D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1A87C-FCF0-4AFD-BF9B-16EDC79981F7}" type="datetime1">
              <a:rPr lang="ru-RU"/>
              <a:pPr>
                <a:defRPr/>
              </a:pPr>
              <a:t>12.09.2023</a:t>
            </a:fld>
            <a:endParaRPr lang="ru-RU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8A938D-B7F2-4D27-B835-E01ABCFB116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DD88B9-E642-4845-99DE-F9146E029358}" type="datetime1">
              <a:rPr lang="ru-RU"/>
              <a:pPr>
                <a:defRPr/>
              </a:pPr>
              <a:t>12.09.2023</a:t>
            </a:fld>
            <a:endParaRPr lang="ru-RU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7B3723-EA69-4D94-846C-94E52E5F90B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357104-034B-4E39-8642-6D82C775845B}" type="datetime1">
              <a:rPr lang="ru-RU"/>
              <a:pPr>
                <a:defRPr/>
              </a:pPr>
              <a:t>12.09.2023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D1E28B-7712-4ED5-9174-00CE17F73BD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8B805-AB7C-4D2A-9542-2401AAA6637B}" type="datetime1">
              <a:rPr lang="ru-RU"/>
              <a:pPr>
                <a:defRPr/>
              </a:pPr>
              <a:t>12.09.2023</a:t>
            </a:fld>
            <a:endParaRPr lang="ru-RU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A49BDF-2FC3-4911-8B0B-FAEF04D9963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A2FC3C-A658-4919-B26B-3BFAD5FC4F9D}" type="datetime1">
              <a:rPr lang="ru-RU"/>
              <a:pPr>
                <a:defRPr/>
              </a:pPr>
              <a:t>12.09.2023</a:t>
            </a:fld>
            <a:endParaRPr lang="ru-RU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0FE302-BA5B-4A8C-8B40-94C31E92FBE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D877D3-68C1-4078-82D4-A63FF452D11F}" type="datetime1">
              <a:rPr lang="ru-RU"/>
              <a:pPr>
                <a:defRPr/>
              </a:pPr>
              <a:t>12.09.2023</a:t>
            </a:fld>
            <a:endParaRPr lang="ru-RU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CF0755-4E11-4E1B-968E-EDC665A9533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66F637-1E6A-45D8-9E34-86A51DDE1F97}" type="datetime1">
              <a:rPr lang="ru-RU"/>
              <a:pPr>
                <a:defRPr/>
              </a:pPr>
              <a:t>12.09.2023</a:t>
            </a:fld>
            <a:endParaRPr lang="ru-RU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075602-D7A1-4A6B-BF72-71ACBE676E8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0C9A10-065E-4A23-B1FD-5FF4AAB5F99C}" type="datetime1">
              <a:rPr lang="ru-RU"/>
              <a:pPr>
                <a:defRPr/>
              </a:pPr>
              <a:t>12.09.2023</a:t>
            </a:fld>
            <a:endParaRPr lang="ru-RU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CA5BB3-378D-4206-B5D5-F9685CD893C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8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ight Triangle 11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ru-RU" noProof="0"/>
              <a:t>Вставка рисунка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AE4051-B8C0-4768-8672-4660717EE00B}" type="datetime1">
              <a:rPr lang="ru-RU"/>
              <a:pPr>
                <a:defRPr/>
              </a:pPr>
              <a:t>12.09.2023</a:t>
            </a:fld>
            <a:endParaRPr lang="ru-RU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0668AB-8B7C-4F6E-A98C-680D079973C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smtClean="0">
                <a:solidFill>
                  <a:schemeClr val="tx2">
                    <a:shade val="90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fld id="{3A115573-0FCD-4A61-AA18-18D8B208F825}" type="datetime1">
              <a:rPr lang="ru-RU"/>
              <a:pPr>
                <a:defRPr/>
              </a:pPr>
              <a:t>12.09.2023</a:t>
            </a:fld>
            <a:endParaRPr lang="ru-RU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>
                    <a:shade val="90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smtClean="0">
                <a:solidFill>
                  <a:schemeClr val="tx2">
                    <a:shade val="90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fld id="{6DB6BE13-2A4C-4C20-861E-3C5EDF85749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grpSp>
        <p:nvGrpSpPr>
          <p:cNvPr id="1033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j-lt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48" r:id="rId2"/>
    <p:sldLayoutId id="2147483757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8" r:id="rId9"/>
    <p:sldLayoutId id="2147483754" r:id="rId10"/>
    <p:sldLayoutId id="2147483755" r:id="rId11"/>
  </p:sldLayoutIdLst>
  <p:hf hdr="0" ftr="0"/>
  <p:txStyles>
    <p:titleStyle>
      <a:lvl1pPr algn="l" rtl="0" fontAlgn="base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fontAlgn="base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j-lt"/>
          <a:ea typeface="+mn-ea"/>
          <a:cs typeface="+mn-cs"/>
        </a:defRPr>
      </a:lvl1pPr>
      <a:lvl2pPr marL="639763" indent="-246063" algn="l" rtl="0" fontAlgn="base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914400" indent="-2460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j-lt"/>
          <a:ea typeface="+mn-ea"/>
          <a:cs typeface="+mn-cs"/>
        </a:defRPr>
      </a:lvl3pPr>
      <a:lvl4pPr marL="1187450" indent="-209550" algn="l" rtl="0" fontAlgn="base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1462088" indent="-209550" algn="l" rtl="0" fontAlgn="base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1520" y="622429"/>
            <a:ext cx="8640960" cy="3693319"/>
          </a:xfrm>
        </p:spPr>
        <p:txBody>
          <a:bodyPr rIns="0" anchor="ctr" anchorCtr="1">
            <a:sp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ru-RU" sz="6000" dirty="0">
                <a:effectLst/>
              </a:rPr>
              <a:t>Методы моделирования и реализации алгоритмов обработки сигналов </a:t>
            </a:r>
            <a:endParaRPr lang="ru-RU" sz="6000" dirty="0">
              <a:cs typeface="Arial" pitchFamily="34" charset="0"/>
            </a:endParaRPr>
          </a:p>
        </p:txBody>
      </p:sp>
      <p:sp>
        <p:nvSpPr>
          <p:cNvPr id="14338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5063173"/>
            <a:ext cx="9144000" cy="492443"/>
          </a:xfrm>
        </p:spPr>
        <p:txBody>
          <a:bodyPr tIns="0" rIns="0" bIns="0" anchor="ctr" anchorCtr="1">
            <a:spAutoFit/>
          </a:bodyPr>
          <a:lstStyle/>
          <a:p>
            <a:pPr marR="0" algn="ctr"/>
            <a:r>
              <a:rPr lang="ru-RU" sz="3200" b="1" dirty="0">
                <a:ea typeface="Calibri" pitchFamily="34" charset="0"/>
                <a:cs typeface="Calibri" pitchFamily="34" charset="0"/>
              </a:rPr>
              <a:t>Преподаватели</a:t>
            </a:r>
            <a:r>
              <a:rPr lang="ru-RU" sz="3200" b="1">
                <a:ea typeface="Calibri" pitchFamily="34" charset="0"/>
                <a:cs typeface="Calibri" pitchFamily="34" charset="0"/>
              </a:rPr>
              <a:t>: Эпштейн </a:t>
            </a:r>
            <a:r>
              <a:rPr lang="ru-RU" sz="3200" b="1" dirty="0">
                <a:ea typeface="Calibri" pitchFamily="34" charset="0"/>
                <a:cs typeface="Calibri" pitchFamily="34" charset="0"/>
              </a:rPr>
              <a:t>Леонид Борисович</a:t>
            </a:r>
            <a:endParaRPr lang="ru-RU" sz="3200" dirty="0">
              <a:ea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-11113" y="549275"/>
            <a:ext cx="9155113" cy="7080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4000" b="1" u="sng" dirty="0">
                <a:latin typeface="+mj-lt"/>
              </a:rPr>
              <a:t>Работа с </a:t>
            </a:r>
            <a:r>
              <a:rPr lang="en-US" sz="4000" b="1" u="sng" dirty="0">
                <a:latin typeface="+mj-lt"/>
              </a:rPr>
              <a:t>MATLAB</a:t>
            </a:r>
            <a:endParaRPr lang="ru-RU" sz="4000" b="1" u="sng" dirty="0">
              <a:latin typeface="+mj-lt"/>
            </a:endParaRPr>
          </a:p>
        </p:txBody>
      </p:sp>
      <p:sp>
        <p:nvSpPr>
          <p:cNvPr id="24594" name="Text Box 18"/>
          <p:cNvSpPr txBox="1">
            <a:spLocks noChangeArrowheads="1"/>
          </p:cNvSpPr>
          <p:nvPr/>
        </p:nvSpPr>
        <p:spPr bwMode="auto">
          <a:xfrm>
            <a:off x="250825" y="1268413"/>
            <a:ext cx="8642350" cy="4760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indent="266700"/>
            <a:r>
              <a:rPr lang="ru-RU" u="sng" dirty="0"/>
              <a:t>Формат чисел: </a:t>
            </a:r>
          </a:p>
          <a:p>
            <a:pPr indent="266700"/>
            <a:endParaRPr lang="ru-RU" u="sng" dirty="0"/>
          </a:p>
          <a:p>
            <a:pPr indent="266700">
              <a:buFontTx/>
              <a:buChar char="•"/>
            </a:pPr>
            <a:r>
              <a:rPr lang="ru-RU" dirty="0"/>
              <a:t> </a:t>
            </a:r>
            <a:r>
              <a:rPr lang="en-US" dirty="0"/>
              <a:t>format </a:t>
            </a:r>
            <a:r>
              <a:rPr lang="en-US" dirty="0" err="1"/>
              <a:t>chort</a:t>
            </a:r>
            <a:r>
              <a:rPr lang="en-US" dirty="0"/>
              <a:t>	 </a:t>
            </a:r>
            <a:r>
              <a:rPr lang="ru-RU" dirty="0"/>
              <a:t>– короткое представление, 5 знаков числа;</a:t>
            </a:r>
            <a:endParaRPr lang="en-US" dirty="0"/>
          </a:p>
          <a:p>
            <a:pPr indent="266700">
              <a:buFontTx/>
              <a:buChar char="•"/>
            </a:pPr>
            <a:r>
              <a:rPr lang="en-US" dirty="0"/>
              <a:t> format </a:t>
            </a:r>
            <a:r>
              <a:rPr lang="en-US" dirty="0" err="1"/>
              <a:t>chort</a:t>
            </a:r>
            <a:r>
              <a:rPr lang="en-US" dirty="0"/>
              <a:t> e	 </a:t>
            </a:r>
            <a:r>
              <a:rPr lang="ru-RU" dirty="0"/>
              <a:t>– короткое представление в экспоненциальной форме, 5 знаков мантиссы, 3 знака порядка;</a:t>
            </a:r>
            <a:endParaRPr lang="en-US" dirty="0"/>
          </a:p>
          <a:p>
            <a:pPr indent="266700">
              <a:buFontTx/>
              <a:buChar char="•"/>
            </a:pPr>
            <a:r>
              <a:rPr lang="en-US" dirty="0"/>
              <a:t> format long	 </a:t>
            </a:r>
            <a:r>
              <a:rPr lang="ru-RU" dirty="0"/>
              <a:t>– длинное представление, 15 знаков числа;</a:t>
            </a:r>
            <a:endParaRPr lang="en-US" dirty="0"/>
          </a:p>
          <a:p>
            <a:pPr indent="266700">
              <a:buFontTx/>
              <a:buChar char="•"/>
            </a:pPr>
            <a:r>
              <a:rPr lang="en-US" dirty="0"/>
              <a:t> format long e	 </a:t>
            </a:r>
            <a:r>
              <a:rPr lang="ru-RU" dirty="0"/>
              <a:t>– длинное представление в экспоненциальной форме, 15 знаков мантиссы, 3 знака порядка;</a:t>
            </a:r>
            <a:endParaRPr lang="en-US" dirty="0"/>
          </a:p>
          <a:p>
            <a:pPr indent="266700">
              <a:buFontTx/>
              <a:buChar char="•"/>
            </a:pPr>
            <a:r>
              <a:rPr lang="en-US" dirty="0"/>
              <a:t> format hex	 </a:t>
            </a:r>
            <a:r>
              <a:rPr lang="ru-RU" dirty="0"/>
              <a:t>– шестнадцатеричный формат;</a:t>
            </a:r>
            <a:endParaRPr lang="en-US" dirty="0"/>
          </a:p>
          <a:p>
            <a:pPr indent="266700">
              <a:buFontTx/>
              <a:buChar char="•"/>
            </a:pPr>
            <a:r>
              <a:rPr lang="en-US" dirty="0"/>
              <a:t> format bank	 </a:t>
            </a:r>
            <a:r>
              <a:rPr lang="ru-RU" dirty="0"/>
              <a:t>– денежный формат (2 знака после точки).</a:t>
            </a:r>
          </a:p>
          <a:p>
            <a:pPr indent="266700">
              <a:buFontTx/>
              <a:buChar char="•"/>
            </a:pPr>
            <a:endParaRPr lang="ru-RU" dirty="0"/>
          </a:p>
          <a:p>
            <a:pPr indent="266700"/>
            <a:r>
              <a:rPr lang="ru-RU" u="sng" dirty="0"/>
              <a:t>Встроенные функции: </a:t>
            </a:r>
          </a:p>
          <a:p>
            <a:pPr indent="266700"/>
            <a:endParaRPr lang="ru-RU" dirty="0"/>
          </a:p>
          <a:p>
            <a:pPr indent="266700">
              <a:buFontTx/>
              <a:buChar char="•"/>
            </a:pPr>
            <a:r>
              <a:rPr lang="da-DK" dirty="0"/>
              <a:t>sqrt, log, exp</a:t>
            </a:r>
            <a:r>
              <a:rPr lang="ru-RU" dirty="0"/>
              <a:t>,</a:t>
            </a:r>
            <a:r>
              <a:rPr lang="da-DK" dirty="0"/>
              <a:t> cos, sin, tan и atan </a:t>
            </a:r>
            <a:r>
              <a:rPr lang="ru-RU" dirty="0"/>
              <a:t>(для тригонометрических функций параметры задаются в радианах, а не в градусах)</a:t>
            </a:r>
          </a:p>
          <a:p>
            <a:pPr indent="266700">
              <a:buFontTx/>
              <a:buChar char="•"/>
            </a:pPr>
            <a:r>
              <a:rPr lang="ru-RU" dirty="0" err="1"/>
              <a:t>whos</a:t>
            </a:r>
            <a:r>
              <a:rPr lang="ru-RU" dirty="0"/>
              <a:t> – вывод списка используемых переменных и их параметров</a:t>
            </a:r>
          </a:p>
          <a:p>
            <a:pPr indent="266700">
              <a:buFontTx/>
              <a:buChar char="•"/>
            </a:pPr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-11113" y="549275"/>
            <a:ext cx="9155113" cy="7080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4000" b="1" u="sng" dirty="0">
                <a:latin typeface="+mj-lt"/>
              </a:rPr>
              <a:t>Работа с </a:t>
            </a:r>
            <a:r>
              <a:rPr lang="en-US" sz="4000" b="1" u="sng">
                <a:latin typeface="+mj-lt"/>
              </a:rPr>
              <a:t>MATLAB</a:t>
            </a:r>
            <a:endParaRPr lang="ru-RU" sz="4000" b="1" u="sng" dirty="0">
              <a:latin typeface="+mj-lt"/>
            </a:endParaRP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250825" y="1268413"/>
            <a:ext cx="8642350" cy="228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indent="266700"/>
            <a:r>
              <a:rPr lang="ru-RU" u="sng" dirty="0"/>
              <a:t>Функции работы с графиками: </a:t>
            </a:r>
          </a:p>
          <a:p>
            <a:pPr indent="266700"/>
            <a:endParaRPr lang="ru-RU" u="sng" dirty="0"/>
          </a:p>
          <a:p>
            <a:pPr indent="266700">
              <a:buFontTx/>
              <a:buChar char="•"/>
            </a:pPr>
            <a:r>
              <a:rPr lang="ru-RU" dirty="0"/>
              <a:t> </a:t>
            </a:r>
            <a:r>
              <a:rPr lang="ru-RU" dirty="0" err="1"/>
              <a:t>ezplot</a:t>
            </a:r>
            <a:r>
              <a:rPr lang="ru-RU" dirty="0"/>
              <a:t> (</a:t>
            </a:r>
            <a:r>
              <a:rPr lang="en-US" dirty="0"/>
              <a:t>‘f(x)’,[a b]</a:t>
            </a:r>
            <a:r>
              <a:rPr lang="ru-RU" dirty="0"/>
              <a:t>)</a:t>
            </a:r>
            <a:r>
              <a:rPr lang="en-US" dirty="0"/>
              <a:t> – </a:t>
            </a:r>
            <a:r>
              <a:rPr lang="ru-RU" dirty="0"/>
              <a:t>простейшее построение графика функции </a:t>
            </a:r>
            <a:r>
              <a:rPr lang="en-US" dirty="0"/>
              <a:t>f(x)</a:t>
            </a:r>
            <a:r>
              <a:rPr lang="ru-RU" dirty="0"/>
              <a:t> на диапазоне </a:t>
            </a:r>
            <a:r>
              <a:rPr lang="en-US" dirty="0"/>
              <a:t>a-b</a:t>
            </a:r>
            <a:r>
              <a:rPr lang="ru-RU" dirty="0"/>
              <a:t>. </a:t>
            </a:r>
          </a:p>
          <a:p>
            <a:pPr indent="266700">
              <a:buFontTx/>
              <a:buChar char="•"/>
            </a:pPr>
            <a:r>
              <a:rPr lang="ru-RU" dirty="0" err="1"/>
              <a:t>plot</a:t>
            </a:r>
            <a:r>
              <a:rPr lang="ru-RU" dirty="0"/>
              <a:t> (</a:t>
            </a:r>
            <a:r>
              <a:rPr lang="en-US" dirty="0"/>
              <a:t>X, Y</a:t>
            </a:r>
            <a:r>
              <a:rPr lang="ru-RU" dirty="0"/>
              <a:t>), где X и Y являются векторами одинаковой длины. </a:t>
            </a:r>
          </a:p>
          <a:p>
            <a:pPr indent="266700"/>
            <a:r>
              <a:rPr lang="ru-RU" dirty="0"/>
              <a:t>Пример: </a:t>
            </a:r>
            <a:r>
              <a:rPr lang="es-ES" dirty="0"/>
              <a:t>X = [1 2 3]; Y = [4 </a:t>
            </a:r>
            <a:r>
              <a:rPr lang="es-ES"/>
              <a:t>6 51]; </a:t>
            </a:r>
            <a:r>
              <a:rPr lang="es-ES" dirty="0" err="1"/>
              <a:t>plot</a:t>
            </a:r>
            <a:r>
              <a:rPr lang="es-ES" dirty="0"/>
              <a:t> (</a:t>
            </a:r>
            <a:r>
              <a:rPr lang="ru-RU" dirty="0"/>
              <a:t>Х,</a:t>
            </a:r>
            <a:r>
              <a:rPr lang="es-ES" dirty="0"/>
              <a:t> Y)</a:t>
            </a:r>
            <a:endParaRPr lang="ru-RU" dirty="0"/>
          </a:p>
          <a:p>
            <a:pPr indent="266700">
              <a:buFontTx/>
              <a:buChar char="•"/>
            </a:pPr>
            <a:r>
              <a:rPr lang="ru-RU" dirty="0" err="1"/>
              <a:t>plot</a:t>
            </a:r>
            <a:r>
              <a:rPr lang="ru-RU" dirty="0"/>
              <a:t> (X,</a:t>
            </a:r>
            <a:r>
              <a:rPr lang="en-US" dirty="0"/>
              <a:t>f(X)</a:t>
            </a:r>
            <a:r>
              <a:rPr lang="ru-RU" dirty="0"/>
              <a:t>), где сначала нужно определить Х как вектор - X = 0:0.01:10.</a:t>
            </a:r>
          </a:p>
          <a:p>
            <a:pPr indent="266700"/>
            <a:r>
              <a:rPr lang="ru-RU" dirty="0"/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212975" y="549275"/>
            <a:ext cx="4706938" cy="7080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4000" b="1" u="sng" dirty="0">
                <a:latin typeface="+mj-lt"/>
              </a:rPr>
              <a:t>Процесс разработки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004AD70-6031-4EAA-B2FD-264115D2DB08}" type="datetime1">
              <a:rPr lang="ru-RU"/>
              <a:pPr>
                <a:defRPr/>
              </a:pPr>
              <a:t>12.09.2023</a:t>
            </a:fld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7122EF-6FB1-4AC5-96B3-55372C62D66F}" type="slidenum">
              <a:rPr lang="ru-RU"/>
              <a:pPr>
                <a:defRPr/>
              </a:pPr>
              <a:t>2</a:t>
            </a:fld>
            <a:endParaRPr lang="ru-RU" dirty="0"/>
          </a:p>
        </p:txBody>
      </p:sp>
      <p:grpSp>
        <p:nvGrpSpPr>
          <p:cNvPr id="15364" name="Группа 8"/>
          <p:cNvGrpSpPr>
            <a:grpSpLocks/>
          </p:cNvGrpSpPr>
          <p:nvPr/>
        </p:nvGrpSpPr>
        <p:grpSpPr bwMode="auto">
          <a:xfrm>
            <a:off x="2016125" y="1433513"/>
            <a:ext cx="5292725" cy="4814887"/>
            <a:chOff x="1437556" y="306875"/>
            <a:chExt cx="6252408" cy="5689260"/>
          </a:xfrm>
        </p:grpSpPr>
        <p:sp>
          <p:nvSpPr>
            <p:cNvPr id="10" name="TextBox 9"/>
            <p:cNvSpPr txBox="1"/>
            <p:nvPr/>
          </p:nvSpPr>
          <p:spPr>
            <a:xfrm>
              <a:off x="1437556" y="306875"/>
              <a:ext cx="6252408" cy="277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lIns="0" tIns="0" rIns="0" bIns="0" anchor="ctr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400" dirty="0">
                  <a:latin typeface="Arial" pitchFamily="34" charset="0"/>
                  <a:cs typeface="Arial" pitchFamily="34" charset="0"/>
                </a:rPr>
                <a:t>Отладка и использование устройства</a:t>
              </a:r>
            </a:p>
          </p:txBody>
        </p:sp>
        <p:sp>
          <p:nvSpPr>
            <p:cNvPr id="11" name="Стрелка вверх 10"/>
            <p:cNvSpPr/>
            <p:nvPr/>
          </p:nvSpPr>
          <p:spPr>
            <a:xfrm>
              <a:off x="4472228" y="597336"/>
              <a:ext cx="180020" cy="515089"/>
            </a:xfrm>
            <a:prstGeom prst="up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400" dirty="0"/>
            </a:p>
          </p:txBody>
        </p:sp>
        <p:sp>
          <p:nvSpPr>
            <p:cNvPr id="12" name="Стрелка вверх 11"/>
            <p:cNvSpPr/>
            <p:nvPr/>
          </p:nvSpPr>
          <p:spPr>
            <a:xfrm>
              <a:off x="6630756" y="597336"/>
              <a:ext cx="180020" cy="515089"/>
            </a:xfrm>
            <a:prstGeom prst="up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400" dirty="0"/>
            </a:p>
          </p:txBody>
        </p:sp>
        <p:sp>
          <p:nvSpPr>
            <p:cNvPr id="13" name="Стрелка вверх 12"/>
            <p:cNvSpPr/>
            <p:nvPr/>
          </p:nvSpPr>
          <p:spPr>
            <a:xfrm>
              <a:off x="2318496" y="597336"/>
              <a:ext cx="180020" cy="515089"/>
            </a:xfrm>
            <a:prstGeom prst="up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4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443148" y="1112425"/>
              <a:ext cx="1925636" cy="55399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lIns="0" tIns="0" rIns="0" bIns="0" anchor="ctr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400" dirty="0">
                  <a:latin typeface="Arial" pitchFamily="34" charset="0"/>
                  <a:cs typeface="Arial" pitchFamily="34" charset="0"/>
                </a:rPr>
                <a:t>Разработка ПО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591894" y="1112424"/>
              <a:ext cx="1925636" cy="55399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lIns="0" tIns="0" rIns="0" bIns="0" anchor="ctr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400" dirty="0">
                  <a:latin typeface="Arial" pitchFamily="34" charset="0"/>
                  <a:cs typeface="Arial" pitchFamily="34" charset="0"/>
                </a:rPr>
                <a:t>Интеграция проекта </a:t>
              </a:r>
              <a:r>
                <a:rPr lang="en-US" sz="1400" dirty="0">
                  <a:latin typeface="Arial" pitchFamily="34" charset="0"/>
                  <a:cs typeface="Arial" pitchFamily="34" charset="0"/>
                </a:rPr>
                <a:t>FPGA</a:t>
              </a:r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740168" y="1112425"/>
              <a:ext cx="1925636" cy="55399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lIns="0" tIns="0" rIns="0" bIns="0" anchor="ctr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400" dirty="0">
                  <a:latin typeface="Arial" pitchFamily="34" charset="0"/>
                  <a:cs typeface="Arial" pitchFamily="34" charset="0"/>
                </a:rPr>
                <a:t>Производство ПП</a:t>
              </a:r>
            </a:p>
          </p:txBody>
        </p:sp>
        <p:sp>
          <p:nvSpPr>
            <p:cNvPr id="17" name="Стрелка вверх 16"/>
            <p:cNvSpPr/>
            <p:nvPr/>
          </p:nvSpPr>
          <p:spPr>
            <a:xfrm>
              <a:off x="4472228" y="1676472"/>
              <a:ext cx="180020" cy="515089"/>
            </a:xfrm>
            <a:prstGeom prst="up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400" dirty="0"/>
            </a:p>
          </p:txBody>
        </p:sp>
        <p:sp>
          <p:nvSpPr>
            <p:cNvPr id="18" name="Стрелка вверх 17"/>
            <p:cNvSpPr/>
            <p:nvPr/>
          </p:nvSpPr>
          <p:spPr>
            <a:xfrm>
              <a:off x="6630756" y="1676472"/>
              <a:ext cx="180020" cy="515089"/>
            </a:xfrm>
            <a:prstGeom prst="up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400" dirty="0"/>
            </a:p>
          </p:txBody>
        </p:sp>
        <p:sp>
          <p:nvSpPr>
            <p:cNvPr id="19" name="Стрелка вверх 18"/>
            <p:cNvSpPr/>
            <p:nvPr/>
          </p:nvSpPr>
          <p:spPr>
            <a:xfrm>
              <a:off x="2318496" y="1676472"/>
              <a:ext cx="180020" cy="515089"/>
            </a:xfrm>
            <a:prstGeom prst="up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4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443148" y="2199181"/>
              <a:ext cx="1925636" cy="55399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lIns="0" tIns="0" rIns="0" bIns="0" anchor="ctr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400" dirty="0">
                  <a:latin typeface="Arial" pitchFamily="34" charset="0"/>
                  <a:cs typeface="Arial" pitchFamily="34" charset="0"/>
                </a:rPr>
                <a:t>Реализация алгоритмов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99514" y="2199180"/>
              <a:ext cx="1925636" cy="55399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lIns="0" tIns="0" rIns="0" bIns="0" anchor="ctr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400" dirty="0">
                  <a:latin typeface="Arial" pitchFamily="34" charset="0"/>
                  <a:cs typeface="Arial" pitchFamily="34" charset="0"/>
                </a:rPr>
                <a:t>Интерфейсы </a:t>
              </a:r>
              <a:r>
                <a:rPr lang="en-US" sz="1400" dirty="0">
                  <a:latin typeface="Arial" pitchFamily="34" charset="0"/>
                  <a:cs typeface="Arial" pitchFamily="34" charset="0"/>
                </a:rPr>
                <a:t>FPGA</a:t>
              </a:r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755408" y="2199181"/>
              <a:ext cx="1925636" cy="55399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lIns="0" tIns="0" rIns="0" bIns="0" anchor="ctr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400" dirty="0">
                  <a:latin typeface="Arial" pitchFamily="34" charset="0"/>
                  <a:cs typeface="Arial" pitchFamily="34" charset="0"/>
                </a:rPr>
                <a:t>Трассировка ПП</a:t>
              </a:r>
            </a:p>
          </p:txBody>
        </p:sp>
        <p:sp>
          <p:nvSpPr>
            <p:cNvPr id="23" name="Стрелка вверх 22"/>
            <p:cNvSpPr/>
            <p:nvPr/>
          </p:nvSpPr>
          <p:spPr>
            <a:xfrm>
              <a:off x="4474702" y="2758068"/>
              <a:ext cx="180020" cy="1595209"/>
            </a:xfrm>
            <a:prstGeom prst="up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400" dirty="0"/>
            </a:p>
          </p:txBody>
        </p:sp>
        <p:sp>
          <p:nvSpPr>
            <p:cNvPr id="24" name="Стрелка вверх 23"/>
            <p:cNvSpPr/>
            <p:nvPr/>
          </p:nvSpPr>
          <p:spPr>
            <a:xfrm>
              <a:off x="6625164" y="2764418"/>
              <a:ext cx="180020" cy="515089"/>
            </a:xfrm>
            <a:prstGeom prst="up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400" dirty="0"/>
            </a:p>
          </p:txBody>
        </p:sp>
        <p:sp>
          <p:nvSpPr>
            <p:cNvPr id="25" name="Стрелка вверх 24"/>
            <p:cNvSpPr/>
            <p:nvPr/>
          </p:nvSpPr>
          <p:spPr>
            <a:xfrm>
              <a:off x="2312904" y="2764418"/>
              <a:ext cx="180020" cy="515089"/>
            </a:xfrm>
            <a:prstGeom prst="up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4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437556" y="3287127"/>
              <a:ext cx="1925636" cy="55399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lIns="0" tIns="0" rIns="0" bIns="0" anchor="ctr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400" dirty="0">
                  <a:latin typeface="Arial" pitchFamily="34" charset="0"/>
                  <a:cs typeface="Arial" pitchFamily="34" charset="0"/>
                </a:rPr>
                <a:t>Математические алгоритмы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601988" y="4360896"/>
              <a:ext cx="1925636" cy="55399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lIns="0" tIns="0" rIns="0" bIns="0" anchor="ctr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400" dirty="0">
                  <a:latin typeface="Arial" pitchFamily="34" charset="0"/>
                  <a:cs typeface="Arial" pitchFamily="34" charset="0"/>
                </a:rPr>
                <a:t>Системное проектирования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749816" y="3287127"/>
              <a:ext cx="1925636" cy="55399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lIns="0" tIns="0" rIns="0" bIns="0" anchor="ctr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400" dirty="0">
                  <a:latin typeface="Arial" pitchFamily="34" charset="0"/>
                  <a:cs typeface="Arial" pitchFamily="34" charset="0"/>
                </a:rPr>
                <a:t>Принципиальная схема</a:t>
              </a:r>
            </a:p>
          </p:txBody>
        </p:sp>
        <p:sp>
          <p:nvSpPr>
            <p:cNvPr id="29" name="Стрелка вверх 28"/>
            <p:cNvSpPr/>
            <p:nvPr/>
          </p:nvSpPr>
          <p:spPr>
            <a:xfrm>
              <a:off x="4481896" y="4919429"/>
              <a:ext cx="180020" cy="515089"/>
            </a:xfrm>
            <a:prstGeom prst="up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4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609182" y="5442137"/>
              <a:ext cx="1925636" cy="55399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lIns="0" tIns="0" rIns="0" bIns="0" anchor="ctr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400" dirty="0">
                  <a:latin typeface="Arial" pitchFamily="34" charset="0"/>
                  <a:cs typeface="Arial" pitchFamily="34" charset="0"/>
                </a:rPr>
                <a:t>Разработка ТЗ</a:t>
              </a:r>
            </a:p>
          </p:txBody>
        </p:sp>
        <p:sp>
          <p:nvSpPr>
            <p:cNvPr id="31" name="Стрелка вверх 30"/>
            <p:cNvSpPr/>
            <p:nvPr/>
          </p:nvSpPr>
          <p:spPr>
            <a:xfrm rot="2132155">
              <a:off x="5616508" y="3807231"/>
              <a:ext cx="180020" cy="600233"/>
            </a:xfrm>
            <a:prstGeom prst="up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400" dirty="0"/>
            </a:p>
          </p:txBody>
        </p:sp>
        <p:sp>
          <p:nvSpPr>
            <p:cNvPr id="32" name="Стрелка вверх 31"/>
            <p:cNvSpPr/>
            <p:nvPr/>
          </p:nvSpPr>
          <p:spPr>
            <a:xfrm rot="19334571">
              <a:off x="3308403" y="3781502"/>
              <a:ext cx="180020" cy="644746"/>
            </a:xfrm>
            <a:prstGeom prst="up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400" dirty="0"/>
            </a:p>
          </p:txBody>
        </p:sp>
        <p:sp>
          <p:nvSpPr>
            <p:cNvPr id="33" name="Стрелка вверх 32"/>
            <p:cNvSpPr/>
            <p:nvPr/>
          </p:nvSpPr>
          <p:spPr>
            <a:xfrm rot="2132155">
              <a:off x="3442224" y="1635926"/>
              <a:ext cx="180020" cy="600233"/>
            </a:xfrm>
            <a:prstGeom prst="up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400" dirty="0"/>
            </a:p>
          </p:txBody>
        </p:sp>
        <p:sp>
          <p:nvSpPr>
            <p:cNvPr id="34" name="Стрелка вверх 33"/>
            <p:cNvSpPr/>
            <p:nvPr/>
          </p:nvSpPr>
          <p:spPr>
            <a:xfrm rot="19334571">
              <a:off x="3308403" y="1610197"/>
              <a:ext cx="180020" cy="644746"/>
            </a:xfrm>
            <a:prstGeom prst="up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400" dirty="0"/>
            </a:p>
          </p:txBody>
        </p:sp>
        <p:sp>
          <p:nvSpPr>
            <p:cNvPr id="35" name="Стрелка вверх 34"/>
            <p:cNvSpPr/>
            <p:nvPr/>
          </p:nvSpPr>
          <p:spPr>
            <a:xfrm rot="19334571">
              <a:off x="5470628" y="1616414"/>
              <a:ext cx="180020" cy="644746"/>
            </a:xfrm>
            <a:prstGeom prst="up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400" dirty="0"/>
            </a:p>
          </p:txBody>
        </p:sp>
        <p:sp>
          <p:nvSpPr>
            <p:cNvPr id="36" name="Стрелка вверх 35"/>
            <p:cNvSpPr/>
            <p:nvPr/>
          </p:nvSpPr>
          <p:spPr>
            <a:xfrm rot="19334571">
              <a:off x="5470628" y="2711932"/>
              <a:ext cx="180020" cy="644746"/>
            </a:xfrm>
            <a:prstGeom prst="up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400" dirty="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212975" y="549275"/>
            <a:ext cx="4706938" cy="7080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4000" b="1" u="sng" dirty="0">
                <a:latin typeface="+mj-lt"/>
              </a:rPr>
              <a:t>Процесс разработки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004AD70-6031-4EAA-B2FD-264115D2DB08}" type="datetime1">
              <a:rPr lang="ru-RU"/>
              <a:pPr>
                <a:defRPr/>
              </a:pPr>
              <a:t>12.09.2023</a:t>
            </a:fld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F388B3-9D6B-4F93-9E25-537F1C47E5E1}" type="slidenum">
              <a:rPr lang="ru-RU"/>
              <a:pPr>
                <a:defRPr/>
              </a:pPr>
              <a:t>3</a:t>
            </a:fld>
            <a:endParaRPr lang="ru-RU" dirty="0"/>
          </a:p>
        </p:txBody>
      </p:sp>
      <p:grpSp>
        <p:nvGrpSpPr>
          <p:cNvPr id="16388" name="Группа 8"/>
          <p:cNvGrpSpPr>
            <a:grpSpLocks/>
          </p:cNvGrpSpPr>
          <p:nvPr/>
        </p:nvGrpSpPr>
        <p:grpSpPr bwMode="auto">
          <a:xfrm>
            <a:off x="2016125" y="1433513"/>
            <a:ext cx="5292725" cy="4814887"/>
            <a:chOff x="1437556" y="306875"/>
            <a:chExt cx="6252408" cy="5689260"/>
          </a:xfrm>
        </p:grpSpPr>
        <p:sp>
          <p:nvSpPr>
            <p:cNvPr id="10" name="TextBox 9"/>
            <p:cNvSpPr txBox="1"/>
            <p:nvPr/>
          </p:nvSpPr>
          <p:spPr>
            <a:xfrm>
              <a:off x="1437556" y="306875"/>
              <a:ext cx="6252408" cy="277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lIns="0" tIns="0" rIns="0" bIns="0" anchor="ctr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400" dirty="0">
                  <a:latin typeface="Arial" pitchFamily="34" charset="0"/>
                  <a:cs typeface="Arial" pitchFamily="34" charset="0"/>
                </a:rPr>
                <a:t>Отладка и использование устройства</a:t>
              </a:r>
            </a:p>
          </p:txBody>
        </p:sp>
        <p:sp>
          <p:nvSpPr>
            <p:cNvPr id="11" name="Стрелка вверх 10"/>
            <p:cNvSpPr/>
            <p:nvPr/>
          </p:nvSpPr>
          <p:spPr>
            <a:xfrm>
              <a:off x="4472228" y="597336"/>
              <a:ext cx="180020" cy="515089"/>
            </a:xfrm>
            <a:prstGeom prst="up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400" dirty="0"/>
            </a:p>
          </p:txBody>
        </p:sp>
        <p:sp>
          <p:nvSpPr>
            <p:cNvPr id="12" name="Стрелка вверх 11"/>
            <p:cNvSpPr/>
            <p:nvPr/>
          </p:nvSpPr>
          <p:spPr>
            <a:xfrm>
              <a:off x="6630756" y="597336"/>
              <a:ext cx="180020" cy="515089"/>
            </a:xfrm>
            <a:prstGeom prst="up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400" dirty="0"/>
            </a:p>
          </p:txBody>
        </p:sp>
        <p:sp>
          <p:nvSpPr>
            <p:cNvPr id="13" name="Стрелка вверх 12"/>
            <p:cNvSpPr/>
            <p:nvPr/>
          </p:nvSpPr>
          <p:spPr>
            <a:xfrm>
              <a:off x="2318496" y="597336"/>
              <a:ext cx="180020" cy="515089"/>
            </a:xfrm>
            <a:prstGeom prst="up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4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443148" y="1112425"/>
              <a:ext cx="1925636" cy="55399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lIns="0" tIns="0" rIns="0" bIns="0" anchor="ctr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400" dirty="0">
                  <a:latin typeface="Arial" pitchFamily="34" charset="0"/>
                  <a:cs typeface="Arial" pitchFamily="34" charset="0"/>
                </a:rPr>
                <a:t>Разработка ПО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591894" y="1112424"/>
              <a:ext cx="1925636" cy="55399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lIns="0" tIns="0" rIns="0" bIns="0" anchor="ctr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400" dirty="0">
                  <a:latin typeface="Arial" pitchFamily="34" charset="0"/>
                  <a:cs typeface="Arial" pitchFamily="34" charset="0"/>
                </a:rPr>
                <a:t>Интеграция проекта </a:t>
              </a:r>
              <a:r>
                <a:rPr lang="en-US" sz="1400" dirty="0">
                  <a:latin typeface="Arial" pitchFamily="34" charset="0"/>
                  <a:cs typeface="Arial" pitchFamily="34" charset="0"/>
                </a:rPr>
                <a:t>FPGA</a:t>
              </a:r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740168" y="1112425"/>
              <a:ext cx="1925636" cy="55399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lIns="0" tIns="0" rIns="0" bIns="0" anchor="ctr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400" dirty="0">
                  <a:latin typeface="Arial" pitchFamily="34" charset="0"/>
                  <a:cs typeface="Arial" pitchFamily="34" charset="0"/>
                </a:rPr>
                <a:t>Производство ПП</a:t>
              </a:r>
            </a:p>
          </p:txBody>
        </p:sp>
        <p:sp>
          <p:nvSpPr>
            <p:cNvPr id="17" name="Стрелка вверх 16"/>
            <p:cNvSpPr/>
            <p:nvPr/>
          </p:nvSpPr>
          <p:spPr>
            <a:xfrm>
              <a:off x="4472228" y="1676472"/>
              <a:ext cx="180020" cy="515089"/>
            </a:xfrm>
            <a:prstGeom prst="up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400" dirty="0"/>
            </a:p>
          </p:txBody>
        </p:sp>
        <p:sp>
          <p:nvSpPr>
            <p:cNvPr id="18" name="Стрелка вверх 17"/>
            <p:cNvSpPr/>
            <p:nvPr/>
          </p:nvSpPr>
          <p:spPr>
            <a:xfrm>
              <a:off x="6630756" y="1676472"/>
              <a:ext cx="180020" cy="515089"/>
            </a:xfrm>
            <a:prstGeom prst="up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400" dirty="0"/>
            </a:p>
          </p:txBody>
        </p:sp>
        <p:sp>
          <p:nvSpPr>
            <p:cNvPr id="19" name="Стрелка вверх 18"/>
            <p:cNvSpPr/>
            <p:nvPr/>
          </p:nvSpPr>
          <p:spPr>
            <a:xfrm>
              <a:off x="2318496" y="1676472"/>
              <a:ext cx="180020" cy="515089"/>
            </a:xfrm>
            <a:prstGeom prst="up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4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443148" y="2199181"/>
              <a:ext cx="1925636" cy="55399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lIns="0" tIns="0" rIns="0" bIns="0" anchor="ctr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400" dirty="0">
                  <a:latin typeface="Arial" pitchFamily="34" charset="0"/>
                  <a:cs typeface="Arial" pitchFamily="34" charset="0"/>
                </a:rPr>
                <a:t>Реализация алгоритмов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99514" y="2199180"/>
              <a:ext cx="1925636" cy="55399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lIns="0" tIns="0" rIns="0" bIns="0" anchor="ctr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400" dirty="0">
                  <a:latin typeface="Arial" pitchFamily="34" charset="0"/>
                  <a:cs typeface="Arial" pitchFamily="34" charset="0"/>
                </a:rPr>
                <a:t>Интерфейсы </a:t>
              </a:r>
              <a:r>
                <a:rPr lang="en-US" sz="1400" dirty="0">
                  <a:latin typeface="Arial" pitchFamily="34" charset="0"/>
                  <a:cs typeface="Arial" pitchFamily="34" charset="0"/>
                </a:rPr>
                <a:t>FPGA</a:t>
              </a:r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755408" y="2199181"/>
              <a:ext cx="1925636" cy="55399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lIns="0" tIns="0" rIns="0" bIns="0" anchor="ctr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400" dirty="0">
                  <a:latin typeface="Arial" pitchFamily="34" charset="0"/>
                  <a:cs typeface="Arial" pitchFamily="34" charset="0"/>
                </a:rPr>
                <a:t>Трассировка ПП</a:t>
              </a:r>
            </a:p>
          </p:txBody>
        </p:sp>
        <p:sp>
          <p:nvSpPr>
            <p:cNvPr id="23" name="Стрелка вверх 22"/>
            <p:cNvSpPr/>
            <p:nvPr/>
          </p:nvSpPr>
          <p:spPr>
            <a:xfrm>
              <a:off x="4474702" y="2758068"/>
              <a:ext cx="180020" cy="1595209"/>
            </a:xfrm>
            <a:prstGeom prst="up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400" dirty="0"/>
            </a:p>
          </p:txBody>
        </p:sp>
        <p:sp>
          <p:nvSpPr>
            <p:cNvPr id="24" name="Стрелка вверх 23"/>
            <p:cNvSpPr/>
            <p:nvPr/>
          </p:nvSpPr>
          <p:spPr>
            <a:xfrm>
              <a:off x="6625164" y="2764418"/>
              <a:ext cx="180020" cy="515089"/>
            </a:xfrm>
            <a:prstGeom prst="up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400" dirty="0"/>
            </a:p>
          </p:txBody>
        </p:sp>
        <p:sp>
          <p:nvSpPr>
            <p:cNvPr id="25" name="Стрелка вверх 24"/>
            <p:cNvSpPr/>
            <p:nvPr/>
          </p:nvSpPr>
          <p:spPr>
            <a:xfrm>
              <a:off x="2312904" y="2764418"/>
              <a:ext cx="180020" cy="515089"/>
            </a:xfrm>
            <a:prstGeom prst="up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4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437556" y="3287127"/>
              <a:ext cx="1925636" cy="55399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lIns="0" tIns="0" rIns="0" bIns="0" anchor="ctr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400" dirty="0">
                  <a:latin typeface="Arial" pitchFamily="34" charset="0"/>
                  <a:cs typeface="Arial" pitchFamily="34" charset="0"/>
                </a:rPr>
                <a:t>Математические алгоритмы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601988" y="4360896"/>
              <a:ext cx="1925636" cy="55399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lIns="0" tIns="0" rIns="0" bIns="0" anchor="ctr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400" dirty="0">
                  <a:latin typeface="Arial" pitchFamily="34" charset="0"/>
                  <a:cs typeface="Arial" pitchFamily="34" charset="0"/>
                </a:rPr>
                <a:t>Системное проектирования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749816" y="3287127"/>
              <a:ext cx="1925636" cy="55399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lIns="0" tIns="0" rIns="0" bIns="0" anchor="ctr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400" dirty="0">
                  <a:latin typeface="Arial" pitchFamily="34" charset="0"/>
                  <a:cs typeface="Arial" pitchFamily="34" charset="0"/>
                </a:rPr>
                <a:t>Принципиальная схема</a:t>
              </a:r>
            </a:p>
          </p:txBody>
        </p:sp>
        <p:sp>
          <p:nvSpPr>
            <p:cNvPr id="29" name="Стрелка вверх 28"/>
            <p:cNvSpPr/>
            <p:nvPr/>
          </p:nvSpPr>
          <p:spPr>
            <a:xfrm>
              <a:off x="4481896" y="4919429"/>
              <a:ext cx="180020" cy="515089"/>
            </a:xfrm>
            <a:prstGeom prst="up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4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609182" y="5442137"/>
              <a:ext cx="1925636" cy="55399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lIns="0" tIns="0" rIns="0" bIns="0" anchor="ctr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400" dirty="0">
                  <a:latin typeface="Arial" pitchFamily="34" charset="0"/>
                  <a:cs typeface="Arial" pitchFamily="34" charset="0"/>
                </a:rPr>
                <a:t>Разработка ТЗ</a:t>
              </a:r>
            </a:p>
          </p:txBody>
        </p:sp>
        <p:sp>
          <p:nvSpPr>
            <p:cNvPr id="31" name="Стрелка вверх 30"/>
            <p:cNvSpPr/>
            <p:nvPr/>
          </p:nvSpPr>
          <p:spPr>
            <a:xfrm rot="2132155">
              <a:off x="5616508" y="3807231"/>
              <a:ext cx="180020" cy="600233"/>
            </a:xfrm>
            <a:prstGeom prst="up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400" dirty="0"/>
            </a:p>
          </p:txBody>
        </p:sp>
        <p:sp>
          <p:nvSpPr>
            <p:cNvPr id="32" name="Стрелка вверх 31"/>
            <p:cNvSpPr/>
            <p:nvPr/>
          </p:nvSpPr>
          <p:spPr>
            <a:xfrm rot="19334571">
              <a:off x="3308403" y="3781502"/>
              <a:ext cx="180020" cy="644746"/>
            </a:xfrm>
            <a:prstGeom prst="up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400" dirty="0"/>
            </a:p>
          </p:txBody>
        </p:sp>
        <p:sp>
          <p:nvSpPr>
            <p:cNvPr id="33" name="Стрелка вверх 32"/>
            <p:cNvSpPr/>
            <p:nvPr/>
          </p:nvSpPr>
          <p:spPr>
            <a:xfrm rot="2132155">
              <a:off x="3442224" y="1635926"/>
              <a:ext cx="180020" cy="600233"/>
            </a:xfrm>
            <a:prstGeom prst="up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400" dirty="0"/>
            </a:p>
          </p:txBody>
        </p:sp>
        <p:sp>
          <p:nvSpPr>
            <p:cNvPr id="34" name="Стрелка вверх 33"/>
            <p:cNvSpPr/>
            <p:nvPr/>
          </p:nvSpPr>
          <p:spPr>
            <a:xfrm rot="19334571">
              <a:off x="3308403" y="1610197"/>
              <a:ext cx="180020" cy="644746"/>
            </a:xfrm>
            <a:prstGeom prst="up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400" dirty="0"/>
            </a:p>
          </p:txBody>
        </p:sp>
        <p:sp>
          <p:nvSpPr>
            <p:cNvPr id="35" name="Стрелка вверх 34"/>
            <p:cNvSpPr/>
            <p:nvPr/>
          </p:nvSpPr>
          <p:spPr>
            <a:xfrm rot="19334571">
              <a:off x="5470628" y="1616414"/>
              <a:ext cx="180020" cy="644746"/>
            </a:xfrm>
            <a:prstGeom prst="up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400" dirty="0"/>
            </a:p>
          </p:txBody>
        </p:sp>
        <p:sp>
          <p:nvSpPr>
            <p:cNvPr id="36" name="Стрелка вверх 35"/>
            <p:cNvSpPr/>
            <p:nvPr/>
          </p:nvSpPr>
          <p:spPr>
            <a:xfrm rot="19334571">
              <a:off x="5470628" y="2711932"/>
              <a:ext cx="180020" cy="644746"/>
            </a:xfrm>
            <a:prstGeom prst="up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400" dirty="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5FC3CD0-C904-40AB-AF72-1282AC57EC4D}" type="datetime1">
              <a:rPr lang="ru-RU"/>
              <a:pPr>
                <a:defRPr/>
              </a:pPr>
              <a:t>12.09.2023</a:t>
            </a:fld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CA5E15-3049-43FE-A45D-3D32188D308F}" type="slidenum">
              <a:rPr lang="ru-RU"/>
              <a:pPr>
                <a:defRPr/>
              </a:pPr>
              <a:t>4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-11113" y="549275"/>
            <a:ext cx="9155113" cy="7080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4000" b="1" u="sng" dirty="0">
                <a:latin typeface="+mj-lt"/>
              </a:rPr>
              <a:t>Разработка математических алгоритмов</a:t>
            </a:r>
          </a:p>
        </p:txBody>
      </p:sp>
      <p:sp>
        <p:nvSpPr>
          <p:cNvPr id="17412" name="Прямоугольник 6"/>
          <p:cNvSpPr>
            <a:spLocks noChangeArrowheads="1"/>
          </p:cNvSpPr>
          <p:nvPr/>
        </p:nvSpPr>
        <p:spPr bwMode="auto">
          <a:xfrm>
            <a:off x="250825" y="1731963"/>
            <a:ext cx="8642350" cy="3386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</a:pPr>
            <a:r>
              <a:rPr lang="ru-RU" b="1" u="sng" dirty="0">
                <a:cs typeface="Arial" charset="0"/>
              </a:rPr>
              <a:t>Разработка математических алгоритмов</a:t>
            </a:r>
            <a:r>
              <a:rPr lang="ru-RU" dirty="0">
                <a:cs typeface="Arial" charset="0"/>
              </a:rPr>
              <a:t> начинается обычно с изучения тематической литературы и рисования каких-либо базовых вещей на бумажке. Однако теоретический подход, к сожалению, применяется слабо в виду большой сложности создаваемых алгоритмов. </a:t>
            </a:r>
            <a:r>
              <a:rPr lang="ru-RU">
                <a:cs typeface="Arial" charset="0"/>
              </a:rPr>
              <a:t>В связи с этим довольно быстро процесс проектирования переходит к использованию специальных САПР имитационного моделирования. </a:t>
            </a:r>
            <a:r>
              <a:rPr lang="ru-RU" dirty="0">
                <a:cs typeface="Arial" charset="0"/>
              </a:rPr>
              <a:t>Они позволяют создавать модели «рисуя» их в графическом режиме из базовых библиотечных блоков и соединений между ними. Эти библиотечные блоки могут представлять собой совершенно различные по сложности объекты — начиная с сумматоров и логических вентилей и заканчивая готовыми фильтрами, модуляторами и т.п.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-11113" y="549275"/>
            <a:ext cx="9155113" cy="7080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4000" b="1" u="sng" dirty="0">
                <a:latin typeface="+mj-lt"/>
              </a:rPr>
              <a:t>Разработка математических алгоритмов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004AD70-6031-4EAA-B2FD-264115D2DB08}" type="datetime1">
              <a:rPr lang="ru-RU"/>
              <a:pPr>
                <a:defRPr/>
              </a:pPr>
              <a:t>12.09.2023</a:t>
            </a:fld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EB1943-2393-4A38-B68A-87BBC7F085A9}" type="slidenum">
              <a:rPr lang="ru-RU"/>
              <a:pPr>
                <a:defRPr/>
              </a:pPr>
              <a:t>5</a:t>
            </a:fld>
            <a:endParaRPr lang="ru-RU" dirty="0"/>
          </a:p>
        </p:txBody>
      </p:sp>
      <p:sp>
        <p:nvSpPr>
          <p:cNvPr id="18436" name="Прямоугольник 2"/>
          <p:cNvSpPr>
            <a:spLocks noChangeArrowheads="1"/>
          </p:cNvSpPr>
          <p:nvPr/>
        </p:nvSpPr>
        <p:spPr bwMode="auto">
          <a:xfrm>
            <a:off x="246063" y="1773238"/>
            <a:ext cx="8640762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</a:pPr>
            <a:r>
              <a:rPr lang="ru-RU">
                <a:cs typeface="Arial" charset="0"/>
              </a:rPr>
              <a:t>Процедура создания математической модели итерационная — создается первый вариант модели, прогоняются тесты, оцениваются получившиеся характеристики. Далее что-то корректируется/дополняется, прогоняются тесты еще раз и так до тех пор, пока не будут выполнены требования ТЗ.</a:t>
            </a:r>
          </a:p>
        </p:txBody>
      </p:sp>
      <p:sp>
        <p:nvSpPr>
          <p:cNvPr id="18437" name="Прямоугольник 8"/>
          <p:cNvSpPr>
            <a:spLocks noChangeArrowheads="1"/>
          </p:cNvSpPr>
          <p:nvPr/>
        </p:nvSpPr>
        <p:spPr bwMode="auto">
          <a:xfrm>
            <a:off x="246063" y="3978275"/>
            <a:ext cx="8640762" cy="1058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</a:pPr>
            <a:r>
              <a:rPr lang="ru-RU">
                <a:cs typeface="Arial" charset="0"/>
              </a:rPr>
              <a:t>Традиционно используемые для этих задач САПР — </a:t>
            </a:r>
            <a:r>
              <a:rPr lang="en-US">
                <a:cs typeface="Arial" charset="0"/>
              </a:rPr>
              <a:t>MathCAD </a:t>
            </a:r>
            <a:r>
              <a:rPr lang="ru-RU">
                <a:cs typeface="Arial" charset="0"/>
              </a:rPr>
              <a:t>и</a:t>
            </a:r>
            <a:r>
              <a:rPr lang="en-US">
                <a:cs typeface="Arial" charset="0"/>
              </a:rPr>
              <a:t> </a:t>
            </a:r>
            <a:r>
              <a:rPr lang="ru-RU">
                <a:cs typeface="Arial" charset="0"/>
              </a:rPr>
              <a:t>Matlab/Simulink. Второй из них получил значительно более широкое распространение (по крайней как нам кажется).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5FC3CD0-C904-40AB-AF72-1282AC57EC4D}" type="datetime1">
              <a:rPr lang="ru-RU"/>
              <a:pPr>
                <a:defRPr/>
              </a:pPr>
              <a:t>12.09.2023</a:t>
            </a:fld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1DC95C-1F49-42D7-8FAD-D67BDC68ADB9}" type="slidenum">
              <a:rPr lang="ru-RU"/>
              <a:pPr>
                <a:defRPr/>
              </a:pPr>
              <a:t>6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0" y="549275"/>
            <a:ext cx="9131300" cy="7016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4000" b="1" u="sng" dirty="0">
                <a:latin typeface="+mj-lt"/>
              </a:rPr>
              <a:t>Работа с </a:t>
            </a:r>
            <a:r>
              <a:rPr lang="en-US" sz="4000" b="1" u="sng" dirty="0">
                <a:latin typeface="+mj-lt"/>
              </a:rPr>
              <a:t>MATLAB</a:t>
            </a:r>
            <a:endParaRPr lang="ru-RU" sz="4000" b="1" u="sng" dirty="0">
              <a:latin typeface="+mj-lt"/>
            </a:endParaRPr>
          </a:p>
        </p:txBody>
      </p:sp>
      <p:pic>
        <p:nvPicPr>
          <p:cNvPr id="19460" name="Picture 2"/>
          <p:cNvPicPr>
            <a:picLocks noChangeAspect="1" noChangeArrowheads="1"/>
          </p:cNvPicPr>
          <p:nvPr/>
        </p:nvPicPr>
        <p:blipFill>
          <a:blip r:embed="rId2"/>
          <a:srcRect l="10023" t="3279" r="10020" b="8812"/>
          <a:stretch>
            <a:fillRect/>
          </a:stretch>
        </p:blipFill>
        <p:spPr bwMode="auto">
          <a:xfrm>
            <a:off x="409575" y="1306513"/>
            <a:ext cx="8324850" cy="514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Прямая со стрелкой 9"/>
          <p:cNvCxnSpPr/>
          <p:nvPr/>
        </p:nvCxnSpPr>
        <p:spPr>
          <a:xfrm>
            <a:off x="6659563" y="4508500"/>
            <a:ext cx="576262" cy="3603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H="1">
            <a:off x="6156325" y="4508500"/>
            <a:ext cx="5032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463" name="TextBox 12"/>
          <p:cNvSpPr txBox="1">
            <a:spLocks noChangeArrowheads="1"/>
          </p:cNvSpPr>
          <p:nvPr/>
        </p:nvSpPr>
        <p:spPr bwMode="auto">
          <a:xfrm>
            <a:off x="5408613" y="4232275"/>
            <a:ext cx="1608137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Окно истории команд</a:t>
            </a:r>
          </a:p>
        </p:txBody>
      </p:sp>
      <p:cxnSp>
        <p:nvCxnSpPr>
          <p:cNvPr id="14" name="Прямая со стрелкой 13"/>
          <p:cNvCxnSpPr/>
          <p:nvPr/>
        </p:nvCxnSpPr>
        <p:spPr>
          <a:xfrm flipV="1">
            <a:off x="6659563" y="2863850"/>
            <a:ext cx="576262" cy="27781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6156325" y="3141663"/>
            <a:ext cx="5032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466" name="TextBox 15"/>
          <p:cNvSpPr txBox="1">
            <a:spLocks noChangeArrowheads="1"/>
          </p:cNvSpPr>
          <p:nvPr/>
        </p:nvSpPr>
        <p:spPr bwMode="auto">
          <a:xfrm>
            <a:off x="4957763" y="3144838"/>
            <a:ext cx="3201987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Рабочая область (переменные, массивы и т.п.)</a:t>
            </a:r>
          </a:p>
        </p:txBody>
      </p:sp>
      <p:cxnSp>
        <p:nvCxnSpPr>
          <p:cNvPr id="18" name="Прямая со стрелкой 17"/>
          <p:cNvCxnSpPr/>
          <p:nvPr/>
        </p:nvCxnSpPr>
        <p:spPr>
          <a:xfrm flipH="1">
            <a:off x="5148263" y="1905000"/>
            <a:ext cx="1709737" cy="9588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 flipH="1">
            <a:off x="6353175" y="1905000"/>
            <a:ext cx="5048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469" name="TextBox 19"/>
          <p:cNvSpPr txBox="1">
            <a:spLocks noChangeArrowheads="1"/>
          </p:cNvSpPr>
          <p:nvPr/>
        </p:nvSpPr>
        <p:spPr bwMode="auto">
          <a:xfrm>
            <a:off x="5827713" y="1658938"/>
            <a:ext cx="1703387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Окно командных строк</a:t>
            </a:r>
          </a:p>
        </p:txBody>
      </p:sp>
      <p:cxnSp>
        <p:nvCxnSpPr>
          <p:cNvPr id="23" name="Прямая со стрелкой 22"/>
          <p:cNvCxnSpPr/>
          <p:nvPr/>
        </p:nvCxnSpPr>
        <p:spPr>
          <a:xfrm flipH="1">
            <a:off x="1979613" y="3211513"/>
            <a:ext cx="890587" cy="4953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 flipH="1">
            <a:off x="2862263" y="3213100"/>
            <a:ext cx="5048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472" name="TextBox 24"/>
          <p:cNvSpPr txBox="1">
            <a:spLocks noChangeArrowheads="1"/>
          </p:cNvSpPr>
          <p:nvPr/>
        </p:nvSpPr>
        <p:spPr bwMode="auto">
          <a:xfrm>
            <a:off x="2265363" y="2935288"/>
            <a:ext cx="1882775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Текущая папка с файлами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1" name="Picture 2" descr="G:\Work\Для студентов\MatLab\MatLab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4000" y="1257300"/>
            <a:ext cx="8639175" cy="5008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Дата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5FC3CD0-C904-40AB-AF72-1282AC57EC4D}" type="datetime1">
              <a:rPr lang="ru-RU"/>
              <a:pPr>
                <a:defRPr/>
              </a:pPr>
              <a:t>12.09.2023</a:t>
            </a:fld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6D799E-4DB0-410E-8E9C-17926EA48464}" type="slidenum">
              <a:rPr lang="ru-RU"/>
              <a:pPr>
                <a:defRPr/>
              </a:pPr>
              <a:t>7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-11113" y="549275"/>
            <a:ext cx="9155113" cy="7080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4000" b="1" u="sng" dirty="0">
                <a:latin typeface="+mj-lt"/>
              </a:rPr>
              <a:t>Работа с </a:t>
            </a:r>
            <a:r>
              <a:rPr lang="en-US" sz="4000" b="1" u="sng" dirty="0">
                <a:latin typeface="+mj-lt"/>
              </a:rPr>
              <a:t>MATLAB</a:t>
            </a:r>
            <a:endParaRPr lang="ru-RU" sz="4000" b="1" u="sng" dirty="0">
              <a:latin typeface="+mj-lt"/>
            </a:endParaRPr>
          </a:p>
        </p:txBody>
      </p:sp>
      <p:cxnSp>
        <p:nvCxnSpPr>
          <p:cNvPr id="14" name="Прямая со стрелкой 13"/>
          <p:cNvCxnSpPr/>
          <p:nvPr/>
        </p:nvCxnSpPr>
        <p:spPr>
          <a:xfrm flipV="1">
            <a:off x="6875463" y="3008313"/>
            <a:ext cx="576262" cy="2778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6372225" y="3286125"/>
            <a:ext cx="5032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487" name="TextBox 15"/>
          <p:cNvSpPr txBox="1">
            <a:spLocks noChangeArrowheads="1"/>
          </p:cNvSpPr>
          <p:nvPr/>
        </p:nvSpPr>
        <p:spPr bwMode="auto">
          <a:xfrm>
            <a:off x="6278563" y="3298825"/>
            <a:ext cx="107473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Окно проекта</a:t>
            </a:r>
          </a:p>
        </p:txBody>
      </p:sp>
      <p:cxnSp>
        <p:nvCxnSpPr>
          <p:cNvPr id="18" name="Прямая со стрелкой 17"/>
          <p:cNvCxnSpPr/>
          <p:nvPr/>
        </p:nvCxnSpPr>
        <p:spPr>
          <a:xfrm flipH="1" flipV="1">
            <a:off x="5867400" y="4305300"/>
            <a:ext cx="990600" cy="2762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 flipH="1">
            <a:off x="6858000" y="4581525"/>
            <a:ext cx="5032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490" name="TextBox 19"/>
          <p:cNvSpPr txBox="1">
            <a:spLocks noChangeArrowheads="1"/>
          </p:cNvSpPr>
          <p:nvPr/>
        </p:nvSpPr>
        <p:spPr bwMode="auto">
          <a:xfrm>
            <a:off x="6516688" y="4305300"/>
            <a:ext cx="20447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Окно редактируемого файла</a:t>
            </a:r>
          </a:p>
        </p:txBody>
      </p:sp>
      <p:cxnSp>
        <p:nvCxnSpPr>
          <p:cNvPr id="23" name="Прямая со стрелкой 22"/>
          <p:cNvCxnSpPr/>
          <p:nvPr/>
        </p:nvCxnSpPr>
        <p:spPr>
          <a:xfrm flipH="1">
            <a:off x="2139950" y="2214563"/>
            <a:ext cx="890588" cy="4953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 flipH="1">
            <a:off x="3022600" y="2216150"/>
            <a:ext cx="5048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493" name="TextBox 24"/>
          <p:cNvSpPr txBox="1">
            <a:spLocks noChangeArrowheads="1"/>
          </p:cNvSpPr>
          <p:nvPr/>
        </p:nvSpPr>
        <p:spPr bwMode="auto">
          <a:xfrm>
            <a:off x="2425700" y="1938338"/>
            <a:ext cx="1882775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Текущая папка с файлами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8" name="Picture 2" descr="G:\Work\Для студентов\MatLab\MatLab.jpg"/>
          <p:cNvPicPr>
            <a:picLocks noChangeAspect="1" noChangeArrowheads="1"/>
          </p:cNvPicPr>
          <p:nvPr/>
        </p:nvPicPr>
        <p:blipFill>
          <a:blip r:embed="rId2"/>
          <a:srcRect l="22473" t="18922" r="30008" b="4564"/>
          <a:stretch>
            <a:fillRect/>
          </a:stretch>
        </p:blipFill>
        <p:spPr bwMode="auto">
          <a:xfrm>
            <a:off x="1431925" y="908050"/>
            <a:ext cx="6264275" cy="584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Прямоугольник 6"/>
          <p:cNvSpPr/>
          <p:nvPr/>
        </p:nvSpPr>
        <p:spPr>
          <a:xfrm>
            <a:off x="-11113" y="188913"/>
            <a:ext cx="9155113" cy="7016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4000" b="1" u="sng" dirty="0">
                <a:latin typeface="+mj-lt"/>
              </a:rPr>
              <a:t>Работа с </a:t>
            </a:r>
            <a:r>
              <a:rPr lang="en-US" sz="4000" b="1" u="sng" dirty="0">
                <a:latin typeface="+mj-lt"/>
              </a:rPr>
              <a:t>MATLAB</a:t>
            </a:r>
            <a:endParaRPr lang="ru-RU" sz="4000" b="1" u="sng" dirty="0">
              <a:latin typeface="+mj-lt"/>
            </a:endParaRPr>
          </a:p>
        </p:txBody>
      </p:sp>
      <p:cxnSp>
        <p:nvCxnSpPr>
          <p:cNvPr id="18" name="Прямая со стрелкой 17"/>
          <p:cNvCxnSpPr/>
          <p:nvPr/>
        </p:nvCxnSpPr>
        <p:spPr>
          <a:xfrm flipH="1">
            <a:off x="3387725" y="5289550"/>
            <a:ext cx="1709738" cy="9588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 flipH="1">
            <a:off x="4592638" y="5289550"/>
            <a:ext cx="5048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632" name="TextBox 19"/>
          <p:cNvSpPr txBox="1">
            <a:spLocks noChangeArrowheads="1"/>
          </p:cNvSpPr>
          <p:nvPr/>
        </p:nvSpPr>
        <p:spPr bwMode="auto">
          <a:xfrm>
            <a:off x="4067175" y="4941888"/>
            <a:ext cx="26543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Открытые файлы для редактирования</a:t>
            </a:r>
          </a:p>
        </p:txBody>
      </p:sp>
      <p:cxnSp>
        <p:nvCxnSpPr>
          <p:cNvPr id="2" name="Прямая соединительная линия 18"/>
          <p:cNvCxnSpPr/>
          <p:nvPr/>
        </p:nvCxnSpPr>
        <p:spPr>
          <a:xfrm flipH="1">
            <a:off x="5961063" y="2470150"/>
            <a:ext cx="5048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635" name="TextBox 19"/>
          <p:cNvSpPr txBox="1">
            <a:spLocks noChangeArrowheads="1"/>
          </p:cNvSpPr>
          <p:nvPr/>
        </p:nvSpPr>
        <p:spPr bwMode="auto">
          <a:xfrm>
            <a:off x="5940425" y="2133600"/>
            <a:ext cx="166687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Запуск моделирования</a:t>
            </a:r>
          </a:p>
        </p:txBody>
      </p:sp>
      <p:sp>
        <p:nvSpPr>
          <p:cNvPr id="26636" name="Line 12"/>
          <p:cNvSpPr>
            <a:spLocks noChangeShapeType="1"/>
          </p:cNvSpPr>
          <p:nvPr/>
        </p:nvSpPr>
        <p:spPr bwMode="auto">
          <a:xfrm flipH="1" flipV="1">
            <a:off x="4716463" y="1528763"/>
            <a:ext cx="1223962" cy="935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cxnSp>
        <p:nvCxnSpPr>
          <p:cNvPr id="3" name="Прямая соединительная линия 18"/>
          <p:cNvCxnSpPr/>
          <p:nvPr/>
        </p:nvCxnSpPr>
        <p:spPr>
          <a:xfrm flipH="1">
            <a:off x="250825" y="4073525"/>
            <a:ext cx="1025525" cy="47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639" name="TextBox 19"/>
          <p:cNvSpPr txBox="1">
            <a:spLocks noChangeArrowheads="1"/>
          </p:cNvSpPr>
          <p:nvPr/>
        </p:nvSpPr>
        <p:spPr bwMode="auto">
          <a:xfrm>
            <a:off x="0" y="3644900"/>
            <a:ext cx="16081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Окно редактируемого</a:t>
            </a:r>
          </a:p>
          <a:p>
            <a:r>
              <a:rPr lang="ru-RU" sz="1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файла</a:t>
            </a:r>
          </a:p>
        </p:txBody>
      </p:sp>
      <p:sp>
        <p:nvSpPr>
          <p:cNvPr id="26640" name="Line 16"/>
          <p:cNvSpPr>
            <a:spLocks noChangeShapeType="1"/>
          </p:cNvSpPr>
          <p:nvPr/>
        </p:nvSpPr>
        <p:spPr bwMode="auto">
          <a:xfrm flipV="1">
            <a:off x="1258888" y="3644900"/>
            <a:ext cx="1008062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-11113" y="549275"/>
            <a:ext cx="9155113" cy="7080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4000" b="1" u="sng" dirty="0">
                <a:latin typeface="+mj-lt"/>
              </a:rPr>
              <a:t>Работа с </a:t>
            </a:r>
            <a:r>
              <a:rPr lang="en-US" sz="4000" b="1" u="sng" dirty="0">
                <a:latin typeface="+mj-lt"/>
              </a:rPr>
              <a:t>MATLAB</a:t>
            </a:r>
            <a:endParaRPr lang="ru-RU" sz="4000" b="1" u="sng" dirty="0">
              <a:latin typeface="+mj-lt"/>
            </a:endParaRP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250825" y="1268413"/>
            <a:ext cx="8642350" cy="531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indent="266700"/>
            <a:r>
              <a:rPr lang="ru-RU" u="sng" dirty="0"/>
              <a:t>Некоторый синтаксис: </a:t>
            </a:r>
          </a:p>
          <a:p>
            <a:pPr indent="266700"/>
            <a:endParaRPr lang="ru-RU" u="sng" dirty="0"/>
          </a:p>
          <a:p>
            <a:pPr indent="266700">
              <a:buFontTx/>
              <a:buChar char="•"/>
            </a:pPr>
            <a:r>
              <a:rPr lang="ru-RU" dirty="0"/>
              <a:t> % 	– комментарий</a:t>
            </a:r>
          </a:p>
          <a:p>
            <a:pPr indent="266700">
              <a:buFontTx/>
              <a:buChar char="•"/>
            </a:pPr>
            <a:r>
              <a:rPr lang="ru-RU" dirty="0"/>
              <a:t>%% 	– разделение файла на блоки</a:t>
            </a:r>
          </a:p>
          <a:p>
            <a:pPr indent="266700">
              <a:buFontTx/>
              <a:buChar char="•"/>
            </a:pPr>
            <a:r>
              <a:rPr lang="ru-RU" dirty="0"/>
              <a:t> </a:t>
            </a:r>
            <a:r>
              <a:rPr lang="en-US" dirty="0" err="1"/>
              <a:t>i</a:t>
            </a:r>
            <a:r>
              <a:rPr lang="ru-RU" dirty="0"/>
              <a:t>:</a:t>
            </a:r>
            <a:r>
              <a:rPr lang="en-US" dirty="0"/>
              <a:t>k</a:t>
            </a:r>
            <a:r>
              <a:rPr lang="ru-RU" dirty="0"/>
              <a:t> 	– аналог вектора </a:t>
            </a:r>
            <a:r>
              <a:rPr lang="en-US" dirty="0"/>
              <a:t>[i,i+1,i+2,…,k]</a:t>
            </a:r>
          </a:p>
          <a:p>
            <a:pPr indent="266700">
              <a:buFontTx/>
              <a:buChar char="•"/>
            </a:pPr>
            <a:r>
              <a:rPr lang="ru-RU" dirty="0"/>
              <a:t> </a:t>
            </a:r>
            <a:r>
              <a:rPr lang="en-US" dirty="0" err="1"/>
              <a:t>i</a:t>
            </a:r>
            <a:r>
              <a:rPr lang="ru-RU" dirty="0"/>
              <a:t>:</a:t>
            </a:r>
            <a:r>
              <a:rPr lang="en-US" dirty="0"/>
              <a:t>j:k</a:t>
            </a:r>
            <a:r>
              <a:rPr lang="ru-RU" dirty="0"/>
              <a:t> 	– создание вектора от </a:t>
            </a:r>
            <a:r>
              <a:rPr lang="en-US" dirty="0" err="1"/>
              <a:t>i</a:t>
            </a:r>
            <a:r>
              <a:rPr lang="ru-RU" dirty="0"/>
              <a:t> до </a:t>
            </a:r>
            <a:r>
              <a:rPr lang="en-US" dirty="0"/>
              <a:t>k</a:t>
            </a:r>
            <a:r>
              <a:rPr lang="ru-RU" dirty="0"/>
              <a:t> с шагом </a:t>
            </a:r>
            <a:r>
              <a:rPr lang="en-US" dirty="0"/>
              <a:t>j</a:t>
            </a:r>
            <a:endParaRPr lang="ru-RU" dirty="0"/>
          </a:p>
          <a:p>
            <a:pPr indent="266700">
              <a:buFontTx/>
              <a:buChar char="•"/>
            </a:pPr>
            <a:r>
              <a:rPr lang="ru-RU" dirty="0"/>
              <a:t>М(:</a:t>
            </a:r>
            <a:r>
              <a:rPr lang="en-US" dirty="0" err="1"/>
              <a:t>i</a:t>
            </a:r>
            <a:r>
              <a:rPr lang="ru-RU" dirty="0"/>
              <a:t>) 	– выбирается </a:t>
            </a:r>
            <a:r>
              <a:rPr lang="en-US" dirty="0" err="1"/>
              <a:t>i</a:t>
            </a:r>
            <a:r>
              <a:rPr lang="ru-RU" dirty="0"/>
              <a:t>-й столбец из матрицы М</a:t>
            </a:r>
          </a:p>
          <a:p>
            <a:pPr indent="266700">
              <a:buFontTx/>
              <a:buChar char="•"/>
            </a:pPr>
            <a:r>
              <a:rPr lang="ru-RU" dirty="0"/>
              <a:t>  </a:t>
            </a:r>
            <a:r>
              <a:rPr lang="en-US" dirty="0"/>
              <a:t>; </a:t>
            </a:r>
            <a:r>
              <a:rPr lang="ru-RU" dirty="0"/>
              <a:t>	–</a:t>
            </a:r>
            <a:r>
              <a:rPr lang="en-US" dirty="0"/>
              <a:t> </a:t>
            </a:r>
            <a:r>
              <a:rPr lang="ru-RU" dirty="0"/>
              <a:t>применяется в конце операторов для подавления вывода информации на экран</a:t>
            </a:r>
          </a:p>
          <a:p>
            <a:pPr indent="266700">
              <a:buFontTx/>
              <a:buChar char="•"/>
            </a:pPr>
            <a:r>
              <a:rPr lang="ru-RU" dirty="0"/>
              <a:t>  </a:t>
            </a:r>
            <a:r>
              <a:rPr lang="en-US" dirty="0"/>
              <a:t>‘</a:t>
            </a:r>
            <a:r>
              <a:rPr lang="ru-RU" dirty="0"/>
              <a:t>	– применяется для указания того, что </a:t>
            </a:r>
            <a:r>
              <a:rPr lang="ru-RU" dirty="0" err="1"/>
              <a:t>мат.выражение</a:t>
            </a:r>
            <a:r>
              <a:rPr lang="ru-RU" dirty="0"/>
              <a:t> содержит символьные переменные</a:t>
            </a:r>
          </a:p>
          <a:p>
            <a:pPr indent="266700">
              <a:buFontTx/>
              <a:buChar char="•"/>
            </a:pPr>
            <a:r>
              <a:rPr lang="ru-RU" dirty="0"/>
              <a:t> …	– продолжение строки</a:t>
            </a:r>
          </a:p>
          <a:p>
            <a:pPr indent="266700"/>
            <a:endParaRPr lang="ru-RU" u="sng" dirty="0"/>
          </a:p>
          <a:p>
            <a:pPr indent="266700"/>
            <a:r>
              <a:rPr lang="ru-RU" u="sng" dirty="0"/>
              <a:t>Некоторые команды управления окном:</a:t>
            </a:r>
          </a:p>
          <a:p>
            <a:pPr indent="266700">
              <a:buFontTx/>
              <a:buChar char="•"/>
            </a:pPr>
            <a:r>
              <a:rPr lang="en-US" dirty="0" err="1"/>
              <a:t>clc</a:t>
            </a:r>
            <a:r>
              <a:rPr lang="en-US" dirty="0"/>
              <a:t> </a:t>
            </a:r>
            <a:r>
              <a:rPr lang="ru-RU" dirty="0"/>
              <a:t>	   –</a:t>
            </a:r>
            <a:r>
              <a:rPr lang="en-US" dirty="0"/>
              <a:t> </a:t>
            </a:r>
            <a:r>
              <a:rPr lang="ru-RU" dirty="0"/>
              <a:t>очищение командного окна </a:t>
            </a:r>
            <a:endParaRPr lang="en-US" dirty="0"/>
          </a:p>
          <a:p>
            <a:pPr indent="266700">
              <a:buFontTx/>
              <a:buChar char="•"/>
            </a:pPr>
            <a:r>
              <a:rPr lang="en-US" dirty="0"/>
              <a:t>echo on </a:t>
            </a:r>
            <a:r>
              <a:rPr lang="ru-RU" dirty="0"/>
              <a:t>– вывод на экран текстовых </a:t>
            </a:r>
            <a:r>
              <a:rPr lang="en-US" dirty="0"/>
              <a:t>m-</a:t>
            </a:r>
            <a:r>
              <a:rPr lang="ru-RU" dirty="0"/>
              <a:t>файлов</a:t>
            </a:r>
            <a:endParaRPr lang="en-US" dirty="0"/>
          </a:p>
          <a:p>
            <a:pPr indent="266700">
              <a:buFontTx/>
              <a:buChar char="•"/>
            </a:pPr>
            <a:r>
              <a:rPr lang="en-US" dirty="0"/>
              <a:t>echo off</a:t>
            </a:r>
            <a:r>
              <a:rPr lang="ru-RU" dirty="0"/>
              <a:t> – отключение вывода на экран текстовых </a:t>
            </a:r>
            <a:r>
              <a:rPr lang="en-US" dirty="0"/>
              <a:t>m-</a:t>
            </a:r>
            <a:r>
              <a:rPr lang="ru-RU" dirty="0"/>
              <a:t>файлов</a:t>
            </a:r>
            <a:endParaRPr lang="en-US" dirty="0"/>
          </a:p>
          <a:p>
            <a:pPr indent="266700">
              <a:buFontTx/>
              <a:buChar char="•"/>
            </a:pPr>
            <a:r>
              <a:rPr lang="en-US" dirty="0"/>
              <a:t>clear</a:t>
            </a:r>
            <a:r>
              <a:rPr lang="ru-RU" dirty="0"/>
              <a:t>     </a:t>
            </a:r>
            <a:r>
              <a:rPr lang="en-US" dirty="0"/>
              <a:t>– </a:t>
            </a:r>
            <a:r>
              <a:rPr lang="ru-RU" dirty="0"/>
              <a:t>уничтожение всех переменных</a:t>
            </a:r>
            <a:endParaRPr lang="en-US" dirty="0"/>
          </a:p>
          <a:p>
            <a:pPr indent="266700">
              <a:buFontTx/>
              <a:buChar char="•"/>
            </a:pPr>
            <a:r>
              <a:rPr lang="en-US" dirty="0"/>
              <a:t>clear X </a:t>
            </a:r>
            <a:r>
              <a:rPr lang="ru-RU" dirty="0"/>
              <a:t> –уничтожение переменной Х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Поток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Поток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2011</TotalTime>
  <Words>675</Words>
  <Application>Microsoft Office PowerPoint</Application>
  <PresentationFormat>On-screen Show (4:3)</PresentationFormat>
  <Paragraphs>97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Constantia</vt:lpstr>
      <vt:lpstr>Times New Roman</vt:lpstr>
      <vt:lpstr>Wingdings 2</vt:lpstr>
      <vt:lpstr>Поток</vt:lpstr>
      <vt:lpstr>Методы моделирования и реализации алгоритмов обработки сигналов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«Проектирование систем регистрации и обработки данных»</dc:title>
  <dc:creator>Leon</dc:creator>
  <cp:lastModifiedBy>Leonid Epshteyn</cp:lastModifiedBy>
  <cp:revision>135</cp:revision>
  <dcterms:created xsi:type="dcterms:W3CDTF">2012-09-09T16:13:15Z</dcterms:created>
  <dcterms:modified xsi:type="dcterms:W3CDTF">2023-09-12T07:26:49Z</dcterms:modified>
</cp:coreProperties>
</file>