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20"/>
  </p:notesMasterIdLst>
  <p:sldIdLst>
    <p:sldId id="313" r:id="rId2"/>
    <p:sldId id="314" r:id="rId3"/>
    <p:sldId id="315" r:id="rId4"/>
    <p:sldId id="326" r:id="rId5"/>
    <p:sldId id="318" r:id="rId6"/>
    <p:sldId id="327" r:id="rId7"/>
    <p:sldId id="329" r:id="rId8"/>
    <p:sldId id="328" r:id="rId9"/>
    <p:sldId id="330" r:id="rId10"/>
    <p:sldId id="316" r:id="rId11"/>
    <p:sldId id="321" r:id="rId12"/>
    <p:sldId id="319" r:id="rId13"/>
    <p:sldId id="331" r:id="rId14"/>
    <p:sldId id="320" r:id="rId15"/>
    <p:sldId id="322" r:id="rId16"/>
    <p:sldId id="323" r:id="rId17"/>
    <p:sldId id="324" r:id="rId18"/>
    <p:sldId id="325" r:id="rId1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n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71" autoAdjust="0"/>
  </p:normalViewPr>
  <p:slideViewPr>
    <p:cSldViewPr>
      <p:cViewPr varScale="1">
        <p:scale>
          <a:sx n="63" d="100"/>
          <a:sy n="63" d="100"/>
        </p:scale>
        <p:origin x="-600" y="-114"/>
      </p:cViewPr>
      <p:guideLst>
        <p:guide orient="horz" pos="2568"/>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53" d="100"/>
          <a:sy n="53"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E5BB5-4E58-4C09-AF73-FB51D276D9F8}" type="datetimeFigureOut">
              <a:rPr lang="ru-RU" smtClean="0"/>
              <a:t>06.10.2015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8DD271-D3AD-4D64-BB8B-6F3A9E4A27E4}" type="slidenum">
              <a:rPr lang="ru-RU" smtClean="0"/>
              <a:t>‹#›</a:t>
            </a:fld>
            <a:endParaRPr lang="ru-RU"/>
          </a:p>
        </p:txBody>
      </p:sp>
    </p:spTree>
    <p:extLst>
      <p:ext uri="{BB962C8B-B14F-4D97-AF65-F5344CB8AC3E}">
        <p14:creationId xmlns:p14="http://schemas.microsoft.com/office/powerpoint/2010/main" val="4234805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AE06A38-2A4C-4870-B823-7CABF3017B17}" type="datetime1">
              <a:rPr lang="ru-RU" smtClean="0">
                <a:solidFill>
                  <a:prstClr val="black">
                    <a:tint val="75000"/>
                  </a:prstClr>
                </a:solidFill>
              </a:rPr>
              <a:pPr/>
              <a:t>06.10.2015</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B19B0651-EE4F-4900-A07F-96A6BFA9D0F0}"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14148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CD89CE7-9858-4C4A-9C44-667586C3CE9D}" type="datetime1">
              <a:rPr lang="ru-RU" smtClean="0">
                <a:solidFill>
                  <a:prstClr val="black">
                    <a:tint val="75000"/>
                  </a:prstClr>
                </a:solidFill>
              </a:rPr>
              <a:pPr/>
              <a:t>06.10.2015</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B19B0651-EE4F-4900-A07F-96A6BFA9D0F0}"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514973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C3FF61B-1543-4955-80BE-47E3453A63E1}" type="datetime1">
              <a:rPr lang="ru-RU" smtClean="0">
                <a:solidFill>
                  <a:prstClr val="black">
                    <a:tint val="75000"/>
                  </a:prstClr>
                </a:solidFill>
              </a:rPr>
              <a:pPr/>
              <a:t>06.10.2015</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B19B0651-EE4F-4900-A07F-96A6BFA9D0F0}"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374500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172" y="273352"/>
            <a:ext cx="8228763" cy="1145335"/>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457172" y="1604841"/>
            <a:ext cx="8228763" cy="3977484"/>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2566471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171" y="273352"/>
            <a:ext cx="8228437" cy="1145335"/>
          </a:xfrm>
          <a:prstGeom prst="rect">
            <a:avLst/>
          </a:prstGeom>
        </p:spPr>
        <p:txBody>
          <a:bodyPr wrap="none" lIns="0" tIns="0" rIns="0" bIns="0" anchor="ctr"/>
          <a:lstStyle/>
          <a:p>
            <a:pPr algn="ctr"/>
            <a:endParaRPr/>
          </a:p>
        </p:txBody>
      </p:sp>
      <p:sp>
        <p:nvSpPr>
          <p:cNvPr id="97" name="PlaceHolder 2"/>
          <p:cNvSpPr>
            <a:spLocks noGrp="1"/>
          </p:cNvSpPr>
          <p:nvPr>
            <p:ph type="body"/>
          </p:nvPr>
        </p:nvSpPr>
        <p:spPr>
          <a:xfrm>
            <a:off x="457172" y="1604841"/>
            <a:ext cx="4015273" cy="1896808"/>
          </a:xfrm>
          <a:prstGeom prst="rect">
            <a:avLst/>
          </a:prstGeom>
        </p:spPr>
        <p:txBody>
          <a:bodyPr wrap="none" lIns="0" tIns="0" rIns="0" bIns="0"/>
          <a:lstStyle/>
          <a:p>
            <a:endParaRPr/>
          </a:p>
        </p:txBody>
      </p:sp>
      <p:sp>
        <p:nvSpPr>
          <p:cNvPr id="98" name="PlaceHolder 3"/>
          <p:cNvSpPr>
            <a:spLocks noGrp="1"/>
          </p:cNvSpPr>
          <p:nvPr>
            <p:ph type="body"/>
          </p:nvPr>
        </p:nvSpPr>
        <p:spPr>
          <a:xfrm>
            <a:off x="457172" y="3682251"/>
            <a:ext cx="4015273" cy="1896808"/>
          </a:xfrm>
          <a:prstGeom prst="rect">
            <a:avLst/>
          </a:prstGeom>
        </p:spPr>
        <p:txBody>
          <a:bodyPr wrap="none" lIns="0" tIns="0" rIns="0" bIns="0"/>
          <a:lstStyle/>
          <a:p>
            <a:endParaRPr/>
          </a:p>
        </p:txBody>
      </p:sp>
    </p:spTree>
    <p:extLst>
      <p:ext uri="{BB962C8B-B14F-4D97-AF65-F5344CB8AC3E}">
        <p14:creationId xmlns:p14="http://schemas.microsoft.com/office/powerpoint/2010/main" val="3271064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80DF98D-2416-4C9A-BE3E-AB14EFEDCD67}" type="datetime1">
              <a:rPr lang="ru-RU" smtClean="0">
                <a:solidFill>
                  <a:prstClr val="black">
                    <a:tint val="75000"/>
                  </a:prstClr>
                </a:solidFill>
              </a:rPr>
              <a:pPr/>
              <a:t>06.10.2015</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B19B0651-EE4F-4900-A07F-96A6BFA9D0F0}"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85877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D3BB6BB-F86E-40C7-AA53-D4BDF130A7DE}" type="datetime1">
              <a:rPr lang="ru-RU" smtClean="0">
                <a:solidFill>
                  <a:prstClr val="black">
                    <a:tint val="75000"/>
                  </a:prstClr>
                </a:solidFill>
              </a:rPr>
              <a:pPr/>
              <a:t>06.10.2015</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B19B0651-EE4F-4900-A07F-96A6BFA9D0F0}"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81951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031BB8D-E1CA-4603-A6D3-27D7508E37F5}" type="datetime1">
              <a:rPr lang="ru-RU" smtClean="0">
                <a:solidFill>
                  <a:prstClr val="black">
                    <a:tint val="75000"/>
                  </a:prstClr>
                </a:solidFill>
              </a:rPr>
              <a:pPr/>
              <a:t>06.10.2015</a:t>
            </a:fld>
            <a:endParaRPr lang="ru-RU">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ru-RU">
              <a:solidFill>
                <a:prstClr val="black">
                  <a:tint val="75000"/>
                </a:prstClr>
              </a:solidFill>
            </a:endParaRPr>
          </a:p>
        </p:txBody>
      </p:sp>
      <p:sp>
        <p:nvSpPr>
          <p:cNvPr id="7" name="Номер слайда 6"/>
          <p:cNvSpPr>
            <a:spLocks noGrp="1"/>
          </p:cNvSpPr>
          <p:nvPr>
            <p:ph type="sldNum" sz="quarter" idx="12"/>
          </p:nvPr>
        </p:nvSpPr>
        <p:spPr/>
        <p:txBody>
          <a:bodyPr/>
          <a:lstStyle/>
          <a:p>
            <a:fld id="{B19B0651-EE4F-4900-A07F-96A6BFA9D0F0}"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144907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388FA15-B91D-479A-8830-3BD8ECBC55DA}" type="datetime1">
              <a:rPr lang="ru-RU" smtClean="0">
                <a:solidFill>
                  <a:prstClr val="black">
                    <a:tint val="75000"/>
                  </a:prstClr>
                </a:solidFill>
              </a:rPr>
              <a:pPr/>
              <a:t>06.10.2015</a:t>
            </a:fld>
            <a:endParaRPr lang="ru-RU">
              <a:solidFill>
                <a:prstClr val="black">
                  <a:tint val="75000"/>
                </a:prstClr>
              </a:solidFill>
            </a:endParaRPr>
          </a:p>
        </p:txBody>
      </p:sp>
      <p:sp>
        <p:nvSpPr>
          <p:cNvPr id="8" name="Нижний колонтитул 7"/>
          <p:cNvSpPr>
            <a:spLocks noGrp="1"/>
          </p:cNvSpPr>
          <p:nvPr>
            <p:ph type="ftr" sz="quarter" idx="11"/>
          </p:nvPr>
        </p:nvSpPr>
        <p:spPr/>
        <p:txBody>
          <a:bodyPr/>
          <a:lstStyle/>
          <a:p>
            <a:endParaRPr lang="ru-RU">
              <a:solidFill>
                <a:prstClr val="black">
                  <a:tint val="75000"/>
                </a:prstClr>
              </a:solidFill>
            </a:endParaRPr>
          </a:p>
        </p:txBody>
      </p:sp>
      <p:sp>
        <p:nvSpPr>
          <p:cNvPr id="9" name="Номер слайда 8"/>
          <p:cNvSpPr>
            <a:spLocks noGrp="1"/>
          </p:cNvSpPr>
          <p:nvPr>
            <p:ph type="sldNum" sz="quarter" idx="12"/>
          </p:nvPr>
        </p:nvSpPr>
        <p:spPr/>
        <p:txBody>
          <a:bodyPr/>
          <a:lstStyle/>
          <a:p>
            <a:fld id="{B19B0651-EE4F-4900-A07F-96A6BFA9D0F0}"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7310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6C69A34-0828-4C05-B261-BE3B49C9B377}" type="datetime1">
              <a:rPr lang="ru-RU" smtClean="0">
                <a:solidFill>
                  <a:prstClr val="black">
                    <a:tint val="75000"/>
                  </a:prstClr>
                </a:solidFill>
              </a:rPr>
              <a:pPr/>
              <a:t>06.10.2015</a:t>
            </a:fld>
            <a:endParaRPr lang="ru-RU">
              <a:solidFill>
                <a:prstClr val="black">
                  <a:tint val="75000"/>
                </a:prstClr>
              </a:solidFill>
            </a:endParaRPr>
          </a:p>
        </p:txBody>
      </p:sp>
      <p:sp>
        <p:nvSpPr>
          <p:cNvPr id="4" name="Нижний колонтитул 3"/>
          <p:cNvSpPr>
            <a:spLocks noGrp="1"/>
          </p:cNvSpPr>
          <p:nvPr>
            <p:ph type="ftr" sz="quarter" idx="11"/>
          </p:nvPr>
        </p:nvSpPr>
        <p:spPr/>
        <p:txBody>
          <a:bodyPr/>
          <a:lstStyle/>
          <a:p>
            <a:endParaRPr lang="ru-RU">
              <a:solidFill>
                <a:prstClr val="black">
                  <a:tint val="75000"/>
                </a:prstClr>
              </a:solidFill>
            </a:endParaRPr>
          </a:p>
        </p:txBody>
      </p:sp>
      <p:sp>
        <p:nvSpPr>
          <p:cNvPr id="5" name="Номер слайда 4"/>
          <p:cNvSpPr>
            <a:spLocks noGrp="1"/>
          </p:cNvSpPr>
          <p:nvPr>
            <p:ph type="sldNum" sz="quarter" idx="12"/>
          </p:nvPr>
        </p:nvSpPr>
        <p:spPr/>
        <p:txBody>
          <a:bodyPr/>
          <a:lstStyle/>
          <a:p>
            <a:fld id="{B19B0651-EE4F-4900-A07F-96A6BFA9D0F0}"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1572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EE43703-8DBF-44D9-B3D0-11286ED6A9CD}" type="datetime1">
              <a:rPr lang="ru-RU" smtClean="0">
                <a:solidFill>
                  <a:prstClr val="black">
                    <a:tint val="75000"/>
                  </a:prstClr>
                </a:solidFill>
              </a:rPr>
              <a:pPr/>
              <a:t>06.10.2015</a:t>
            </a:fld>
            <a:endParaRPr lang="ru-RU">
              <a:solidFill>
                <a:prstClr val="black">
                  <a:tint val="75000"/>
                </a:prstClr>
              </a:solidFill>
            </a:endParaRPr>
          </a:p>
        </p:txBody>
      </p:sp>
      <p:sp>
        <p:nvSpPr>
          <p:cNvPr id="3" name="Нижний колонтитул 2"/>
          <p:cNvSpPr>
            <a:spLocks noGrp="1"/>
          </p:cNvSpPr>
          <p:nvPr>
            <p:ph type="ftr" sz="quarter" idx="11"/>
          </p:nvPr>
        </p:nvSpPr>
        <p:spPr/>
        <p:txBody>
          <a:bodyPr/>
          <a:lstStyle/>
          <a:p>
            <a:endParaRPr lang="ru-RU">
              <a:solidFill>
                <a:prstClr val="black">
                  <a:tint val="75000"/>
                </a:prstClr>
              </a:solidFill>
            </a:endParaRPr>
          </a:p>
        </p:txBody>
      </p:sp>
      <p:sp>
        <p:nvSpPr>
          <p:cNvPr id="4" name="Номер слайда 3"/>
          <p:cNvSpPr>
            <a:spLocks noGrp="1"/>
          </p:cNvSpPr>
          <p:nvPr>
            <p:ph type="sldNum" sz="quarter" idx="12"/>
          </p:nvPr>
        </p:nvSpPr>
        <p:spPr/>
        <p:txBody>
          <a:bodyPr/>
          <a:lstStyle/>
          <a:p>
            <a:fld id="{B19B0651-EE4F-4900-A07F-96A6BFA9D0F0}"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202102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DF95CC62-2E61-4983-9794-89E9417B15B9}" type="datetime1">
              <a:rPr lang="ru-RU" smtClean="0">
                <a:solidFill>
                  <a:prstClr val="black">
                    <a:tint val="75000"/>
                  </a:prstClr>
                </a:solidFill>
              </a:rPr>
              <a:pPr/>
              <a:t>06.10.2015</a:t>
            </a:fld>
            <a:endParaRPr lang="ru-RU">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ru-RU">
              <a:solidFill>
                <a:prstClr val="black">
                  <a:tint val="75000"/>
                </a:prstClr>
              </a:solidFill>
            </a:endParaRPr>
          </a:p>
        </p:txBody>
      </p:sp>
      <p:sp>
        <p:nvSpPr>
          <p:cNvPr id="7" name="Номер слайда 6"/>
          <p:cNvSpPr>
            <a:spLocks noGrp="1"/>
          </p:cNvSpPr>
          <p:nvPr>
            <p:ph type="sldNum" sz="quarter" idx="12"/>
          </p:nvPr>
        </p:nvSpPr>
        <p:spPr/>
        <p:txBody>
          <a:bodyPr/>
          <a:lstStyle/>
          <a:p>
            <a:fld id="{B19B0651-EE4F-4900-A07F-96A6BFA9D0F0}"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99767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61FB1B1-9AE8-49C3-9EE9-DFDD83DADDD9}" type="datetime1">
              <a:rPr lang="ru-RU" smtClean="0">
                <a:solidFill>
                  <a:prstClr val="black">
                    <a:tint val="75000"/>
                  </a:prstClr>
                </a:solidFill>
              </a:rPr>
              <a:pPr/>
              <a:t>06.10.2015</a:t>
            </a:fld>
            <a:endParaRPr lang="ru-RU">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ru-RU">
              <a:solidFill>
                <a:prstClr val="black">
                  <a:tint val="75000"/>
                </a:prstClr>
              </a:solidFill>
            </a:endParaRPr>
          </a:p>
        </p:txBody>
      </p:sp>
      <p:sp>
        <p:nvSpPr>
          <p:cNvPr id="7" name="Номер слайда 6"/>
          <p:cNvSpPr>
            <a:spLocks noGrp="1"/>
          </p:cNvSpPr>
          <p:nvPr>
            <p:ph type="sldNum" sz="quarter" idx="12"/>
          </p:nvPr>
        </p:nvSpPr>
        <p:spPr/>
        <p:txBody>
          <a:bodyPr/>
          <a:lstStyle/>
          <a:p>
            <a:fld id="{B19B0651-EE4F-4900-A07F-96A6BFA9D0F0}"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56698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D4C42-6EC1-49D1-BA38-725A7677D2A9}" type="datetime1">
              <a:rPr lang="ru-RU" smtClean="0">
                <a:solidFill>
                  <a:prstClr val="black">
                    <a:tint val="75000"/>
                  </a:prstClr>
                </a:solidFill>
              </a:rPr>
              <a:pPr/>
              <a:t>06.10.2015</a:t>
            </a:fld>
            <a:endParaRPr lang="ru-RU">
              <a:solidFill>
                <a:prstClr val="black">
                  <a:tint val="75000"/>
                </a:prstClr>
              </a:solidFill>
            </a:endParaRPr>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prstClr val="black">
                  <a:tint val="75000"/>
                </a:prstClr>
              </a:solidFill>
            </a:endParaRPr>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249315498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19B0651-EE4F-4900-A07F-96A6BFA9D0F0}" type="slidenum">
              <a:rPr lang="ru-RU" smtClean="0">
                <a:solidFill>
                  <a:prstClr val="black">
                    <a:tint val="75000"/>
                  </a:prstClr>
                </a:solidFill>
              </a:rPr>
              <a:pPr/>
              <a:t>1</a:t>
            </a:fld>
            <a:endParaRPr lang="ru-RU">
              <a:solidFill>
                <a:prstClr val="black">
                  <a:tint val="75000"/>
                </a:prstClr>
              </a:solidFill>
            </a:endParaRPr>
          </a:p>
        </p:txBody>
      </p:sp>
      <p:sp>
        <p:nvSpPr>
          <p:cNvPr id="5" name="Заголовок 1"/>
          <p:cNvSpPr>
            <a:spLocks noGrp="1"/>
          </p:cNvSpPr>
          <p:nvPr>
            <p:ph type="title"/>
          </p:nvPr>
        </p:nvSpPr>
        <p:spPr>
          <a:xfrm>
            <a:off x="0" y="-15123"/>
            <a:ext cx="9144000" cy="1143000"/>
          </a:xfrm>
        </p:spPr>
        <p:txBody>
          <a:bodyPr/>
          <a:lstStyle/>
          <a:p>
            <a:r>
              <a:rPr lang="en-US" b="1" dirty="0" smtClean="0">
                <a:latin typeface="Comic Sans MS" panose="030F0702030302020204" pitchFamily="66" charset="0"/>
              </a:rPr>
              <a:t>FPGA</a:t>
            </a:r>
            <a:endParaRPr lang="ru-RU" b="1" dirty="0">
              <a:latin typeface="Comic Sans MS" panose="030F0702030302020204" pitchFamily="66" charset="0"/>
            </a:endParaRPr>
          </a:p>
        </p:txBody>
      </p:sp>
      <p:pic>
        <p:nvPicPr>
          <p:cNvPr id="14338" name="Picture 2" descr="http://novintex1.ru/pages/photos/ren/1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397183"/>
            <a:ext cx="2420576" cy="3065016"/>
          </a:xfrm>
          <a:prstGeom prst="rect">
            <a:avLst/>
          </a:prstGeom>
          <a:noFill/>
          <a:extLst>
            <a:ext uri="{909E8E84-426E-40DD-AFC4-6F175D3DCCD1}">
              <a14:hiddenFill xmlns:a14="http://schemas.microsoft.com/office/drawing/2010/main">
                <a:solidFill>
                  <a:srgbClr val="FFFFFF"/>
                </a:solidFill>
              </a14:hiddenFill>
            </a:ext>
          </a:extLst>
        </p:spPr>
      </p:pic>
      <p:sp>
        <p:nvSpPr>
          <p:cNvPr id="6" name="Подзаголовок 2"/>
          <p:cNvSpPr txBox="1">
            <a:spLocks/>
          </p:cNvSpPr>
          <p:nvPr/>
        </p:nvSpPr>
        <p:spPr>
          <a:xfrm>
            <a:off x="0" y="5063059"/>
            <a:ext cx="9144000" cy="492443"/>
          </a:xfrm>
          <a:prstGeom prst="rect">
            <a:avLst/>
          </a:prstGeom>
        </p:spPr>
        <p:txBody>
          <a:bodyPr vert="horz" wrap="square" lIns="0" tIns="0" rIns="0" bIns="0" rtlCol="0" anchor="ctr" anchorCtr="1">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ru-RU" b="1" smtClean="0">
                <a:latin typeface="Calibri" pitchFamily="34" charset="0"/>
                <a:cs typeface="Calibri" pitchFamily="34" charset="0"/>
              </a:rPr>
              <a:t>Преподаватели</a:t>
            </a:r>
            <a:r>
              <a:rPr lang="ru-RU" b="1" smtClean="0">
                <a:latin typeface="Calibri" pitchFamily="34" charset="0"/>
                <a:cs typeface="Calibri" pitchFamily="34" charset="0"/>
              </a:rPr>
              <a:t>: </a:t>
            </a:r>
            <a:r>
              <a:rPr lang="ru-RU" b="1" dirty="0" smtClean="0">
                <a:latin typeface="Calibri" pitchFamily="34" charset="0"/>
                <a:cs typeface="Calibri" pitchFamily="34" charset="0"/>
              </a:rPr>
              <a:t>Эпштейн Леонид Борисович</a:t>
            </a:r>
            <a:endParaRPr lang="ru-RU" dirty="0">
              <a:latin typeface="Calibri" pitchFamily="34" charset="0"/>
              <a:cs typeface="Calibri" pitchFamily="34" charset="0"/>
            </a:endParaRPr>
          </a:p>
        </p:txBody>
      </p:sp>
    </p:spTree>
    <p:extLst>
      <p:ext uri="{BB962C8B-B14F-4D97-AF65-F5344CB8AC3E}">
        <p14:creationId xmlns:p14="http://schemas.microsoft.com/office/powerpoint/2010/main" val="2610613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340768"/>
            <a:ext cx="8229600" cy="4525963"/>
          </a:xfrm>
        </p:spPr>
        <p:txBody>
          <a:bodyPr>
            <a:normAutofit/>
          </a:bodyPr>
          <a:lstStyle/>
          <a:p>
            <a:r>
              <a:rPr lang="en-US" sz="2000" dirty="0">
                <a:latin typeface="Comic Sans MS" panose="030F0702030302020204" pitchFamily="66" charset="0"/>
              </a:rPr>
              <a:t>Configurable logic blocks (CLBs), containing combinational logic and register </a:t>
            </a:r>
            <a:r>
              <a:rPr lang="en-US" sz="2000" dirty="0" smtClean="0">
                <a:latin typeface="Comic Sans MS" panose="030F0702030302020204" pitchFamily="66" charset="0"/>
              </a:rPr>
              <a:t>resources</a:t>
            </a:r>
            <a:endParaRPr lang="en-US" sz="2000" dirty="0">
              <a:latin typeface="Comic Sans MS" panose="030F0702030302020204" pitchFamily="66" charset="0"/>
            </a:endParaRPr>
          </a:p>
          <a:p>
            <a:r>
              <a:rPr lang="en-US" sz="2000" dirty="0" smtClean="0">
                <a:latin typeface="Comic Sans MS" panose="030F0702030302020204" pitchFamily="66" charset="0"/>
              </a:rPr>
              <a:t>Input</a:t>
            </a:r>
            <a:r>
              <a:rPr lang="en-US" sz="2000" b="1" dirty="0" smtClean="0">
                <a:latin typeface="Comic Sans MS" panose="030F0702030302020204" pitchFamily="66" charset="0"/>
              </a:rPr>
              <a:t>/</a:t>
            </a:r>
            <a:r>
              <a:rPr lang="en-US" sz="2000" dirty="0" smtClean="0">
                <a:latin typeface="Comic Sans MS" panose="030F0702030302020204" pitchFamily="66" charset="0"/>
              </a:rPr>
              <a:t>output </a:t>
            </a:r>
            <a:r>
              <a:rPr lang="en-US" sz="2000" dirty="0">
                <a:latin typeface="Comic Sans MS" panose="030F0702030302020204" pitchFamily="66" charset="0"/>
              </a:rPr>
              <a:t>blocks (IOBs), interface between the FPGA and the outside </a:t>
            </a:r>
            <a:r>
              <a:rPr lang="en-US" sz="2000" dirty="0" smtClean="0">
                <a:latin typeface="Comic Sans MS" panose="030F0702030302020204" pitchFamily="66" charset="0"/>
              </a:rPr>
              <a:t>world</a:t>
            </a:r>
            <a:endParaRPr lang="en-US" sz="2000" dirty="0">
              <a:latin typeface="Comic Sans MS" panose="030F0702030302020204" pitchFamily="66" charset="0"/>
            </a:endParaRPr>
          </a:p>
          <a:p>
            <a:r>
              <a:rPr lang="en-US" sz="2000" dirty="0">
                <a:latin typeface="Comic Sans MS" panose="030F0702030302020204" pitchFamily="66" charset="0"/>
              </a:rPr>
              <a:t>Programmable interconnections (PIs</a:t>
            </a:r>
            <a:r>
              <a:rPr lang="en-US" sz="2000" dirty="0" smtClean="0">
                <a:latin typeface="Comic Sans MS" panose="030F0702030302020204" pitchFamily="66" charset="0"/>
              </a:rPr>
              <a:t>)</a:t>
            </a:r>
            <a:endParaRPr lang="en-US" sz="2000" dirty="0">
              <a:latin typeface="Comic Sans MS" panose="030F0702030302020204" pitchFamily="66" charset="0"/>
            </a:endParaRPr>
          </a:p>
          <a:p>
            <a:r>
              <a:rPr lang="en-US" sz="2000" dirty="0">
                <a:latin typeface="Comic Sans MS" panose="030F0702030302020204" pitchFamily="66" charset="0"/>
              </a:rPr>
              <a:t>RAM </a:t>
            </a:r>
            <a:r>
              <a:rPr lang="en-US" sz="2000" dirty="0" smtClean="0">
                <a:latin typeface="Comic Sans MS" panose="030F0702030302020204" pitchFamily="66" charset="0"/>
              </a:rPr>
              <a:t>blocks</a:t>
            </a:r>
            <a:endParaRPr lang="en-US" sz="2000" dirty="0">
              <a:latin typeface="Comic Sans MS" panose="030F0702030302020204" pitchFamily="66" charset="0"/>
            </a:endParaRPr>
          </a:p>
          <a:p>
            <a:r>
              <a:rPr lang="en-US" sz="2000" dirty="0">
                <a:latin typeface="Comic Sans MS" panose="030F0702030302020204" pitchFamily="66" charset="0"/>
              </a:rPr>
              <a:t>Hardware multiplier</a:t>
            </a:r>
          </a:p>
          <a:p>
            <a:r>
              <a:rPr lang="en-US" sz="2000" dirty="0">
                <a:latin typeface="Comic Sans MS" panose="030F0702030302020204" pitchFamily="66" charset="0"/>
              </a:rPr>
              <a:t>Clock Manager</a:t>
            </a:r>
          </a:p>
          <a:p>
            <a:r>
              <a:rPr lang="en-US" sz="2000" dirty="0">
                <a:latin typeface="Comic Sans MS" panose="030F0702030302020204" pitchFamily="66" charset="0"/>
              </a:rPr>
              <a:t>Other resources: three-state buffers, global clock buffers, boundary scan logic, processors, SATA controller, RAM controller, PCI-Express controller, Ethernet controller, DSP blocks, and so </a:t>
            </a:r>
            <a:r>
              <a:rPr lang="en-US" sz="2000" dirty="0" smtClean="0">
                <a:latin typeface="Comic Sans MS" panose="030F0702030302020204" pitchFamily="66" charset="0"/>
              </a:rPr>
              <a:t>on</a:t>
            </a:r>
            <a:endParaRPr lang="it-IT" sz="2000" u="sng" dirty="0">
              <a:solidFill>
                <a:schemeClr val="accent1">
                  <a:lumMod val="75000"/>
                </a:schemeClr>
              </a:solidFill>
              <a:latin typeface="Comic Sans MS" panose="030F0702030302020204" pitchFamily="66" charset="0"/>
            </a:endParaRP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solidFill>
                  <a:prstClr val="black">
                    <a:tint val="75000"/>
                  </a:prstClr>
                </a:solidFill>
              </a:rPr>
              <a:pPr/>
              <a:t>10</a:t>
            </a:fld>
            <a:endParaRPr lang="ru-RU">
              <a:solidFill>
                <a:prstClr val="black">
                  <a:tint val="75000"/>
                </a:prstClr>
              </a:solidFill>
            </a:endParaRPr>
          </a:p>
        </p:txBody>
      </p:sp>
      <p:sp>
        <p:nvSpPr>
          <p:cNvPr id="5" name="Заголовок 1"/>
          <p:cNvSpPr>
            <a:spLocks noGrp="1"/>
          </p:cNvSpPr>
          <p:nvPr>
            <p:ph type="title"/>
          </p:nvPr>
        </p:nvSpPr>
        <p:spPr>
          <a:xfrm>
            <a:off x="0" y="0"/>
            <a:ext cx="9144000" cy="1143000"/>
          </a:xfrm>
        </p:spPr>
        <p:txBody>
          <a:bodyPr>
            <a:normAutofit/>
          </a:bodyPr>
          <a:lstStyle/>
          <a:p>
            <a:r>
              <a:rPr lang="en-US" sz="3600" b="1" dirty="0" smtClean="0">
                <a:latin typeface="Comic Sans MS" panose="030F0702030302020204" pitchFamily="66" charset="0"/>
              </a:rPr>
              <a:t>FPGA</a:t>
            </a:r>
            <a:endParaRPr lang="ru-RU" sz="3600" b="1" dirty="0">
              <a:latin typeface="Comic Sans MS" panose="030F0702030302020204" pitchFamily="66" charset="0"/>
            </a:endParaRPr>
          </a:p>
        </p:txBody>
      </p:sp>
    </p:spTree>
    <p:extLst>
      <p:ext uri="{BB962C8B-B14F-4D97-AF65-F5344CB8AC3E}">
        <p14:creationId xmlns:p14="http://schemas.microsoft.com/office/powerpoint/2010/main" val="2125940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normAutofit/>
          </a:bodyPr>
          <a:lstStyle/>
          <a:p>
            <a:r>
              <a:rPr lang="ru-RU" sz="3600" b="1" dirty="0" smtClean="0">
                <a:latin typeface="Comic Sans MS" panose="030F0702030302020204" pitchFamily="66" charset="0"/>
              </a:rPr>
              <a:t>Принципиальная схема</a:t>
            </a:r>
            <a:endParaRPr lang="ru-RU" sz="3600" b="1" dirty="0">
              <a:latin typeface="Comic Sans MS" panose="030F0702030302020204" pitchFamily="66" charset="0"/>
            </a:endParaRPr>
          </a:p>
        </p:txBody>
      </p:sp>
      <p:sp>
        <p:nvSpPr>
          <p:cNvPr id="4" name="Номер слайда 3"/>
          <p:cNvSpPr>
            <a:spLocks noGrp="1"/>
          </p:cNvSpPr>
          <p:nvPr>
            <p:ph type="sldNum" sz="quarter" idx="12"/>
          </p:nvPr>
        </p:nvSpPr>
        <p:spPr/>
        <p:txBody>
          <a:bodyPr/>
          <a:lstStyle/>
          <a:p>
            <a:fld id="{B19B0651-EE4F-4900-A07F-96A6BFA9D0F0}" type="slidenum">
              <a:rPr lang="ru-RU" smtClean="0">
                <a:solidFill>
                  <a:prstClr val="black">
                    <a:tint val="75000"/>
                  </a:prstClr>
                </a:solidFill>
              </a:rPr>
              <a:pPr/>
              <a:t>11</a:t>
            </a:fld>
            <a:endParaRPr lang="ru-RU">
              <a:solidFill>
                <a:prstClr val="black">
                  <a:tint val="75000"/>
                </a:prstClr>
              </a:solidFill>
            </a:endParaRPr>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7828" y="1340768"/>
            <a:ext cx="5428343" cy="4961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1490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normAutofit/>
          </a:bodyPr>
          <a:lstStyle/>
          <a:p>
            <a:r>
              <a:rPr lang="ru-RU" sz="3600" b="1" dirty="0" smtClean="0">
                <a:latin typeface="Comic Sans MS" panose="030F0702030302020204" pitchFamily="66" charset="0"/>
              </a:rPr>
              <a:t>Как конфигурировать </a:t>
            </a:r>
            <a:r>
              <a:rPr lang="en-US" sz="3600" b="1" dirty="0" smtClean="0">
                <a:latin typeface="Comic Sans MS" panose="030F0702030302020204" pitchFamily="66" charset="0"/>
              </a:rPr>
              <a:t>FPGA</a:t>
            </a:r>
            <a:endParaRPr lang="ru-RU" sz="3600" b="1" dirty="0">
              <a:latin typeface="Comic Sans MS" panose="030F0702030302020204" pitchFamily="66" charset="0"/>
            </a:endParaRPr>
          </a:p>
        </p:txBody>
      </p:sp>
      <p:sp>
        <p:nvSpPr>
          <p:cNvPr id="3" name="Объект 2"/>
          <p:cNvSpPr>
            <a:spLocks noGrp="1"/>
          </p:cNvSpPr>
          <p:nvPr>
            <p:ph idx="1"/>
          </p:nvPr>
        </p:nvSpPr>
        <p:spPr/>
        <p:txBody>
          <a:bodyPr/>
          <a:lstStyle/>
          <a:p>
            <a:r>
              <a:rPr lang="en-US" dirty="0" smtClean="0">
                <a:latin typeface="Comic Sans MS" panose="030F0702030302020204" pitchFamily="66" charset="0"/>
              </a:rPr>
              <a:t>Verilog</a:t>
            </a:r>
          </a:p>
          <a:p>
            <a:r>
              <a:rPr lang="en-US" dirty="0" smtClean="0">
                <a:latin typeface="Comic Sans MS" panose="030F0702030302020204" pitchFamily="66" charset="0"/>
              </a:rPr>
              <a:t>VHDL</a:t>
            </a:r>
          </a:p>
          <a:p>
            <a:r>
              <a:rPr lang="en-US" dirty="0" smtClean="0">
                <a:latin typeface="Comic Sans MS" panose="030F0702030302020204" pitchFamily="66" charset="0"/>
              </a:rPr>
              <a:t>MATLAB</a:t>
            </a:r>
          </a:p>
          <a:p>
            <a:r>
              <a:rPr lang="en-US" dirty="0" err="1" smtClean="0">
                <a:latin typeface="Comic Sans MS" panose="030F0702030302020204" pitchFamily="66" charset="0"/>
              </a:rPr>
              <a:t>FlexRIO</a:t>
            </a:r>
            <a:endParaRPr lang="en-US" dirty="0" smtClean="0">
              <a:latin typeface="Comic Sans MS" panose="030F0702030302020204" pitchFamily="66" charset="0"/>
            </a:endParaRPr>
          </a:p>
          <a:p>
            <a:endParaRPr lang="en-US" dirty="0">
              <a:latin typeface="Comic Sans MS" panose="030F0702030302020204" pitchFamily="66" charset="0"/>
            </a:endParaRPr>
          </a:p>
          <a:p>
            <a:r>
              <a:rPr lang="en-US" dirty="0" smtClean="0">
                <a:latin typeface="Comic Sans MS" panose="030F0702030302020204" pitchFamily="66" charset="0"/>
              </a:rPr>
              <a:t>Altera: </a:t>
            </a:r>
            <a:r>
              <a:rPr lang="en-US" dirty="0" err="1" smtClean="0">
                <a:latin typeface="Comic Sans MS" panose="030F0702030302020204" pitchFamily="66" charset="0"/>
              </a:rPr>
              <a:t>Quartus</a:t>
            </a:r>
            <a:r>
              <a:rPr lang="en-US" dirty="0" smtClean="0">
                <a:latin typeface="Comic Sans MS" panose="030F0702030302020204" pitchFamily="66" charset="0"/>
              </a:rPr>
              <a:t> II</a:t>
            </a:r>
          </a:p>
          <a:p>
            <a:r>
              <a:rPr lang="en-US" dirty="0" smtClean="0">
                <a:latin typeface="Comic Sans MS" panose="030F0702030302020204" pitchFamily="66" charset="0"/>
              </a:rPr>
              <a:t>Xilinx: ISE, </a:t>
            </a:r>
            <a:r>
              <a:rPr lang="en-US" dirty="0" err="1" smtClean="0">
                <a:latin typeface="Comic Sans MS" panose="030F0702030302020204" pitchFamily="66" charset="0"/>
              </a:rPr>
              <a:t>Vivado</a:t>
            </a:r>
            <a:endParaRPr lang="en-US" dirty="0" smtClean="0">
              <a:latin typeface="Comic Sans MS" panose="030F0702030302020204" pitchFamily="66" charset="0"/>
            </a:endParaRPr>
          </a:p>
        </p:txBody>
      </p:sp>
      <p:sp>
        <p:nvSpPr>
          <p:cNvPr id="4" name="Номер слайда 3"/>
          <p:cNvSpPr>
            <a:spLocks noGrp="1"/>
          </p:cNvSpPr>
          <p:nvPr>
            <p:ph type="sldNum" sz="quarter" idx="12"/>
          </p:nvPr>
        </p:nvSpPr>
        <p:spPr/>
        <p:txBody>
          <a:bodyPr/>
          <a:lstStyle/>
          <a:p>
            <a:fld id="{B19B0651-EE4F-4900-A07F-96A6BFA9D0F0}" type="slidenum">
              <a:rPr lang="ru-RU" smtClean="0">
                <a:solidFill>
                  <a:prstClr val="black">
                    <a:tint val="75000"/>
                  </a:prstClr>
                </a:solidFill>
              </a:rPr>
              <a:pPr/>
              <a:t>12</a:t>
            </a:fld>
            <a:endParaRPr lang="ru-RU">
              <a:solidFill>
                <a:prstClr val="black">
                  <a:tint val="75000"/>
                </a:prstClr>
              </a:solidFill>
            </a:endParaRPr>
          </a:p>
        </p:txBody>
      </p:sp>
      <p:sp>
        <p:nvSpPr>
          <p:cNvPr id="5" name="Овал 4"/>
          <p:cNvSpPr/>
          <p:nvPr/>
        </p:nvSpPr>
        <p:spPr>
          <a:xfrm>
            <a:off x="323528" y="1484784"/>
            <a:ext cx="2160240" cy="79208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618" t="23125" r="35077" b="15323"/>
          <a:stretch/>
        </p:blipFill>
        <p:spPr bwMode="auto">
          <a:xfrm>
            <a:off x="4701281" y="1177658"/>
            <a:ext cx="2381690" cy="4502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Овал 6"/>
          <p:cNvSpPr/>
          <p:nvPr/>
        </p:nvSpPr>
        <p:spPr>
          <a:xfrm>
            <a:off x="467544" y="4365104"/>
            <a:ext cx="4104456" cy="86409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6" name="Прямоугольник 5"/>
          <p:cNvSpPr/>
          <p:nvPr/>
        </p:nvSpPr>
        <p:spPr>
          <a:xfrm>
            <a:off x="6660232" y="1177658"/>
            <a:ext cx="576064" cy="703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7843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3905"/>
            <a:ext cx="8229600" cy="1143000"/>
          </a:xfrm>
        </p:spPr>
        <p:txBody>
          <a:bodyPr>
            <a:normAutofit/>
          </a:bodyPr>
          <a:lstStyle/>
          <a:p>
            <a:r>
              <a:rPr lang="ru-RU" sz="3600" b="1" dirty="0">
                <a:latin typeface="Comic Sans MS" panose="030F0702030302020204" pitchFamily="66" charset="0"/>
              </a:rPr>
              <a:t>САПР и разработка </a:t>
            </a:r>
            <a:r>
              <a:rPr lang="en-US" sz="3600" b="1" dirty="0">
                <a:latin typeface="Comic Sans MS" panose="030F0702030302020204" pitchFamily="66" charset="0"/>
              </a:rPr>
              <a:t>HDL </a:t>
            </a:r>
            <a:r>
              <a:rPr lang="ru-RU" sz="3600" b="1" dirty="0" smtClean="0">
                <a:latin typeface="Comic Sans MS" panose="030F0702030302020204" pitchFamily="66" charset="0"/>
              </a:rPr>
              <a:t>кода</a:t>
            </a:r>
            <a:endParaRPr lang="ru-RU" sz="3600" dirty="0">
              <a:latin typeface="Comic Sans MS" panose="030F0702030302020204" pitchFamily="66" charset="0"/>
            </a:endParaRPr>
          </a:p>
        </p:txBody>
      </p:sp>
      <p:sp>
        <p:nvSpPr>
          <p:cNvPr id="3" name="Объект 2"/>
          <p:cNvSpPr>
            <a:spLocks noGrp="1"/>
          </p:cNvSpPr>
          <p:nvPr>
            <p:ph idx="1"/>
          </p:nvPr>
        </p:nvSpPr>
        <p:spPr/>
        <p:txBody>
          <a:bodyPr>
            <a:normAutofit fontScale="40000" lnSpcReduction="20000"/>
          </a:bodyPr>
          <a:lstStyle/>
          <a:p>
            <a:pPr marL="0" indent="0" algn="just">
              <a:lnSpc>
                <a:spcPct val="120000"/>
              </a:lnSpc>
              <a:buNone/>
            </a:pPr>
            <a:r>
              <a:rPr lang="ru-RU" sz="4800" dirty="0"/>
              <a:t>Основные инструменты проектирования на сегодняшний день – это низкоуровневые языки описания аппаратуры (</a:t>
            </a:r>
            <a:r>
              <a:rPr lang="ru-RU" sz="4800" dirty="0" err="1"/>
              <a:t>Hardware</a:t>
            </a:r>
            <a:r>
              <a:rPr lang="ru-RU" sz="4800" dirty="0"/>
              <a:t> </a:t>
            </a:r>
            <a:r>
              <a:rPr lang="ru-RU" sz="4800" dirty="0" err="1"/>
              <a:t>Description</a:t>
            </a:r>
            <a:r>
              <a:rPr lang="ru-RU" sz="4800" dirty="0"/>
              <a:t> </a:t>
            </a:r>
            <a:r>
              <a:rPr lang="ru-RU" sz="4800" dirty="0" err="1"/>
              <a:t>Language</a:t>
            </a:r>
            <a:r>
              <a:rPr lang="ru-RU" sz="4800" dirty="0"/>
              <a:t>, HDL), описывающие не порядок действий при вычислениях, а список соединений компонентов</a:t>
            </a:r>
            <a:r>
              <a:rPr lang="en-US" sz="4800" dirty="0"/>
              <a:t> (VHDL, Verilog)</a:t>
            </a:r>
            <a:r>
              <a:rPr lang="ru-RU" sz="4800" dirty="0"/>
              <a:t>.</a:t>
            </a:r>
          </a:p>
          <a:p>
            <a:pPr marL="0" indent="0" algn="just">
              <a:lnSpc>
                <a:spcPct val="120000"/>
              </a:lnSpc>
              <a:buNone/>
            </a:pPr>
            <a:r>
              <a:rPr lang="ru-RU" sz="4800" dirty="0"/>
              <a:t>Существуют библиотеки готовых компонентов – IP-ядер (</a:t>
            </a:r>
            <a:r>
              <a:rPr lang="ru-RU" sz="4800" dirty="0" err="1"/>
              <a:t>Intellectual</a:t>
            </a:r>
            <a:r>
              <a:rPr lang="ru-RU" sz="4800" dirty="0"/>
              <a:t> </a:t>
            </a:r>
            <a:r>
              <a:rPr lang="ru-RU" sz="4800" dirty="0" err="1"/>
              <a:t>Property</a:t>
            </a:r>
            <a:r>
              <a:rPr lang="ru-RU" sz="4800" dirty="0"/>
              <a:t> – "интеллектуальная собственность"), представляющих собой уже разработанные описания на HDL, сопровождаемые проектными ограничениями – указаниями по оптимальному размещению компонентов на кристалле. Ориентация на IP-ядра позволяет быстро собрать проект из «крупных кубиков» – цифровой фильтр или декодер требуют только настройки в графическом интерфейсе САПР, а не разработки с нуля. </a:t>
            </a:r>
          </a:p>
          <a:p>
            <a:pPr marL="0" indent="0" algn="just">
              <a:lnSpc>
                <a:spcPct val="120000"/>
              </a:lnSpc>
              <a:buNone/>
            </a:pPr>
            <a:r>
              <a:rPr lang="ru-RU" sz="4800" dirty="0"/>
              <a:t>Также используется пакет </a:t>
            </a:r>
            <a:r>
              <a:rPr lang="ru-RU" sz="4800" dirty="0" err="1"/>
              <a:t>Matlab</a:t>
            </a:r>
            <a:r>
              <a:rPr lang="ru-RU" sz="4800" dirty="0"/>
              <a:t>, который с помощью модулей, добавляемых САПР, способен сгенерировать HDL из блок-схемы.</a:t>
            </a:r>
          </a:p>
          <a:p>
            <a:pPr marL="0" indent="0">
              <a:buNone/>
            </a:pP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solidFill>
                  <a:prstClr val="black">
                    <a:tint val="75000"/>
                  </a:prstClr>
                </a:solidFill>
              </a:rPr>
              <a:pPr/>
              <a:t>13</a:t>
            </a:fld>
            <a:endParaRPr lang="ru-RU">
              <a:solidFill>
                <a:prstClr val="black">
                  <a:tint val="75000"/>
                </a:prstClr>
              </a:solidFill>
            </a:endParaRPr>
          </a:p>
        </p:txBody>
      </p:sp>
    </p:spTree>
    <p:extLst>
      <p:ext uri="{BB962C8B-B14F-4D97-AF65-F5344CB8AC3E}">
        <p14:creationId xmlns:p14="http://schemas.microsoft.com/office/powerpoint/2010/main" val="2400321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normAutofit/>
          </a:bodyPr>
          <a:lstStyle/>
          <a:p>
            <a:r>
              <a:rPr lang="ru-RU" sz="3600" b="1" dirty="0" smtClean="0">
                <a:latin typeface="Comic Sans MS" panose="030F0702030302020204" pitchFamily="66" charset="0"/>
              </a:rPr>
              <a:t>Пример</a:t>
            </a:r>
            <a:r>
              <a:rPr lang="en-US" sz="3600" b="1" dirty="0" smtClean="0">
                <a:latin typeface="Comic Sans MS" panose="030F0702030302020204" pitchFamily="66" charset="0"/>
              </a:rPr>
              <a:t>: Verilog</a:t>
            </a:r>
            <a:endParaRPr lang="ru-RU" sz="3600" b="1" dirty="0">
              <a:latin typeface="Comic Sans MS" panose="030F0702030302020204" pitchFamily="66" charset="0"/>
            </a:endParaRPr>
          </a:p>
        </p:txBody>
      </p:sp>
      <p:sp>
        <p:nvSpPr>
          <p:cNvPr id="4" name="Номер слайда 3"/>
          <p:cNvSpPr>
            <a:spLocks noGrp="1"/>
          </p:cNvSpPr>
          <p:nvPr>
            <p:ph type="sldNum" sz="quarter" idx="12"/>
          </p:nvPr>
        </p:nvSpPr>
        <p:spPr/>
        <p:txBody>
          <a:bodyPr/>
          <a:lstStyle/>
          <a:p>
            <a:fld id="{B19B0651-EE4F-4900-A07F-96A6BFA9D0F0}" type="slidenum">
              <a:rPr lang="ru-RU" smtClean="0">
                <a:solidFill>
                  <a:prstClr val="black">
                    <a:tint val="75000"/>
                  </a:prstClr>
                </a:solidFill>
              </a:rPr>
              <a:pPr/>
              <a:t>14</a:t>
            </a:fld>
            <a:endParaRPr lang="ru-RU">
              <a:solidFill>
                <a:prstClr val="black">
                  <a:tint val="75000"/>
                </a:prstClr>
              </a:solidFill>
            </a:endParaRPr>
          </a:p>
        </p:txBody>
      </p:sp>
      <p:pic>
        <p:nvPicPr>
          <p:cNvPr id="1843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8035" t="19052" r="16561" b="15020"/>
          <a:stretch/>
        </p:blipFill>
        <p:spPr bwMode="auto">
          <a:xfrm>
            <a:off x="412955" y="1165122"/>
            <a:ext cx="8509819" cy="4822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6067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823"/>
            <a:ext cx="8229600" cy="1143000"/>
          </a:xfrm>
        </p:spPr>
        <p:txBody>
          <a:bodyPr>
            <a:normAutofit fontScale="90000"/>
          </a:bodyPr>
          <a:lstStyle/>
          <a:p>
            <a:r>
              <a:rPr lang="ru-RU" sz="3600" b="1" dirty="0" smtClean="0">
                <a:latin typeface="Comic Sans MS" panose="030F0702030302020204" pitchFamily="66" charset="0"/>
              </a:rPr>
              <a:t>Распределение сигналов </a:t>
            </a:r>
            <a:br>
              <a:rPr lang="ru-RU" sz="3600" b="1" dirty="0" smtClean="0">
                <a:latin typeface="Comic Sans MS" panose="030F0702030302020204" pitchFamily="66" charset="0"/>
              </a:rPr>
            </a:br>
            <a:r>
              <a:rPr lang="ru-RU" sz="3600" b="1" dirty="0" smtClean="0">
                <a:latin typeface="Comic Sans MS" panose="030F0702030302020204" pitchFamily="66" charset="0"/>
              </a:rPr>
              <a:t>по выходным ножкам</a:t>
            </a:r>
            <a:endParaRPr lang="ru-RU" sz="3600" b="1" dirty="0">
              <a:latin typeface="Comic Sans MS" panose="030F0702030302020204" pitchFamily="66" charset="0"/>
            </a:endParaRPr>
          </a:p>
        </p:txBody>
      </p:sp>
      <p:sp>
        <p:nvSpPr>
          <p:cNvPr id="4" name="Номер слайда 3"/>
          <p:cNvSpPr>
            <a:spLocks noGrp="1"/>
          </p:cNvSpPr>
          <p:nvPr>
            <p:ph type="sldNum" sz="quarter" idx="12"/>
          </p:nvPr>
        </p:nvSpPr>
        <p:spPr/>
        <p:txBody>
          <a:bodyPr/>
          <a:lstStyle/>
          <a:p>
            <a:fld id="{B19B0651-EE4F-4900-A07F-96A6BFA9D0F0}" type="slidenum">
              <a:rPr lang="ru-RU" smtClean="0">
                <a:solidFill>
                  <a:prstClr val="black">
                    <a:tint val="75000"/>
                  </a:prstClr>
                </a:solidFill>
              </a:rPr>
              <a:pPr/>
              <a:t>15</a:t>
            </a:fld>
            <a:endParaRPr lang="ru-RU">
              <a:solidFill>
                <a:prstClr val="black">
                  <a:tint val="75000"/>
                </a:prstClr>
              </a:solidFill>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775" y="1124744"/>
            <a:ext cx="6164449" cy="5376660"/>
          </a:xfrm>
          <a:prstGeom prst="rect">
            <a:avLst/>
          </a:prstGeom>
        </p:spPr>
      </p:pic>
    </p:spTree>
    <p:extLst>
      <p:ext uri="{BB962C8B-B14F-4D97-AF65-F5344CB8AC3E}">
        <p14:creationId xmlns:p14="http://schemas.microsoft.com/office/powerpoint/2010/main" val="2059643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634" y="2476500"/>
            <a:ext cx="26289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Номер слайда 3"/>
          <p:cNvSpPr>
            <a:spLocks noGrp="1"/>
          </p:cNvSpPr>
          <p:nvPr>
            <p:ph type="sldNum" sz="quarter" idx="12"/>
          </p:nvPr>
        </p:nvSpPr>
        <p:spPr/>
        <p:txBody>
          <a:bodyPr/>
          <a:lstStyle/>
          <a:p>
            <a:fld id="{B19B0651-EE4F-4900-A07F-96A6BFA9D0F0}" type="slidenum">
              <a:rPr lang="ru-RU" smtClean="0">
                <a:solidFill>
                  <a:prstClr val="black">
                    <a:tint val="75000"/>
                  </a:prstClr>
                </a:solidFill>
              </a:rPr>
              <a:pPr/>
              <a:t>16</a:t>
            </a:fld>
            <a:endParaRPr lang="ru-RU">
              <a:solidFill>
                <a:prstClr val="black">
                  <a:tint val="75000"/>
                </a:prstClr>
              </a:solidFill>
            </a:endParaRPr>
          </a:p>
        </p:txBody>
      </p:sp>
      <p:sp>
        <p:nvSpPr>
          <p:cNvPr id="5" name="Заголовок 1"/>
          <p:cNvSpPr>
            <a:spLocks noGrp="1"/>
          </p:cNvSpPr>
          <p:nvPr>
            <p:ph type="title"/>
          </p:nvPr>
        </p:nvSpPr>
        <p:spPr>
          <a:xfrm>
            <a:off x="457200" y="0"/>
            <a:ext cx="8229600" cy="1143000"/>
          </a:xfrm>
        </p:spPr>
        <p:txBody>
          <a:bodyPr>
            <a:normAutofit/>
          </a:bodyPr>
          <a:lstStyle/>
          <a:p>
            <a:r>
              <a:rPr lang="en-US" sz="3600" b="1" dirty="0" err="1" smtClean="0">
                <a:latin typeface="Comic Sans MS" panose="030F0702030302020204" pitchFamily="66" charset="0"/>
              </a:rPr>
              <a:t>Testbench</a:t>
            </a:r>
            <a:endParaRPr lang="ru-RU" sz="3600" b="1" dirty="0">
              <a:latin typeface="Comic Sans MS" panose="030F0702030302020204" pitchFamily="66" charset="0"/>
            </a:endParaRPr>
          </a:p>
        </p:txBody>
      </p:sp>
      <p:sp>
        <p:nvSpPr>
          <p:cNvPr id="10" name="Прямоугольник 9"/>
          <p:cNvSpPr/>
          <p:nvPr/>
        </p:nvSpPr>
        <p:spPr>
          <a:xfrm>
            <a:off x="6937172" y="1896667"/>
            <a:ext cx="51168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rPr>
              <a:t>?</a:t>
            </a:r>
            <a:endParaRPr lang="ru-RU" sz="54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endParaRPr>
          </a:p>
        </p:txBody>
      </p:sp>
      <p:grpSp>
        <p:nvGrpSpPr>
          <p:cNvPr id="26" name="Группа 25"/>
          <p:cNvGrpSpPr/>
          <p:nvPr/>
        </p:nvGrpSpPr>
        <p:grpSpPr>
          <a:xfrm>
            <a:off x="1823228" y="1722318"/>
            <a:ext cx="4912289" cy="4298970"/>
            <a:chOff x="1823228" y="1722318"/>
            <a:chExt cx="4912289" cy="4298970"/>
          </a:xfrm>
        </p:grpSpPr>
        <p:sp>
          <p:nvSpPr>
            <p:cNvPr id="8" name="Прямоугольник 7"/>
            <p:cNvSpPr/>
            <p:nvPr/>
          </p:nvSpPr>
          <p:spPr>
            <a:xfrm>
              <a:off x="1823228" y="3995302"/>
              <a:ext cx="51168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rPr>
                <a:t>?</a:t>
              </a:r>
              <a:endParaRPr lang="ru-RU" sz="54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endParaRPr>
            </a:p>
          </p:txBody>
        </p:sp>
        <p:sp>
          <p:nvSpPr>
            <p:cNvPr id="9" name="Прямоугольник 8"/>
            <p:cNvSpPr/>
            <p:nvPr/>
          </p:nvSpPr>
          <p:spPr>
            <a:xfrm>
              <a:off x="1928334" y="1722318"/>
              <a:ext cx="51168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rPr>
                <a:t>?</a:t>
              </a:r>
              <a:endParaRPr lang="ru-RU" sz="54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endParaRPr>
            </a:p>
          </p:txBody>
        </p:sp>
        <p:sp>
          <p:nvSpPr>
            <p:cNvPr id="11" name="Прямоугольник 10"/>
            <p:cNvSpPr/>
            <p:nvPr/>
          </p:nvSpPr>
          <p:spPr>
            <a:xfrm>
              <a:off x="6223837" y="5097958"/>
              <a:ext cx="51168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rPr>
                <a:t>?</a:t>
              </a:r>
              <a:endParaRPr lang="ru-RU" sz="54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endParaRPr>
            </a:p>
          </p:txBody>
        </p:sp>
      </p:grpSp>
      <p:sp>
        <p:nvSpPr>
          <p:cNvPr id="12" name="TextBox 11"/>
          <p:cNvSpPr txBox="1"/>
          <p:nvPr/>
        </p:nvSpPr>
        <p:spPr>
          <a:xfrm>
            <a:off x="3343750" y="6021288"/>
            <a:ext cx="2520242" cy="584775"/>
          </a:xfrm>
          <a:prstGeom prst="rect">
            <a:avLst/>
          </a:prstGeom>
          <a:noFill/>
        </p:spPr>
        <p:txBody>
          <a:bodyPr wrap="none" rtlCol="0">
            <a:spAutoFit/>
          </a:bodyPr>
          <a:lstStyle/>
          <a:p>
            <a:r>
              <a:rPr lang="en-US" sz="3200" dirty="0">
                <a:solidFill>
                  <a:srgbClr val="FF0000"/>
                </a:solidFill>
                <a:latin typeface="Comic Sans MS" panose="030F0702030302020204" pitchFamily="66" charset="0"/>
              </a:rPr>
              <a:t>environment</a:t>
            </a:r>
            <a:endParaRPr lang="ru-RU" sz="3200" dirty="0">
              <a:solidFill>
                <a:srgbClr val="FF0000"/>
              </a:solidFill>
              <a:latin typeface="Comic Sans MS" panose="030F0702030302020204" pitchFamily="66" charset="0"/>
            </a:endParaRPr>
          </a:p>
        </p:txBody>
      </p:sp>
      <p:sp>
        <p:nvSpPr>
          <p:cNvPr id="17" name="Стрелка вправо 16"/>
          <p:cNvSpPr/>
          <p:nvPr/>
        </p:nvSpPr>
        <p:spPr>
          <a:xfrm rot="3204370">
            <a:off x="2855595" y="2257005"/>
            <a:ext cx="1224136" cy="2026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18" name="Стрелка вправо 17"/>
          <p:cNvSpPr/>
          <p:nvPr/>
        </p:nvSpPr>
        <p:spPr>
          <a:xfrm rot="19338596">
            <a:off x="2592143" y="3933354"/>
            <a:ext cx="1224136" cy="2026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19" name="Стрелка вправо 18"/>
          <p:cNvSpPr/>
          <p:nvPr/>
        </p:nvSpPr>
        <p:spPr>
          <a:xfrm rot="13467808">
            <a:off x="4951748" y="4395018"/>
            <a:ext cx="1224136" cy="2026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0" name="Стрелка вправо 19"/>
          <p:cNvSpPr/>
          <p:nvPr/>
        </p:nvSpPr>
        <p:spPr>
          <a:xfrm rot="18926016">
            <a:off x="4884410" y="2162109"/>
            <a:ext cx="1224136" cy="2026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1" name="Стрелка вправо 20"/>
          <p:cNvSpPr/>
          <p:nvPr/>
        </p:nvSpPr>
        <p:spPr>
          <a:xfrm rot="3204370">
            <a:off x="3313304" y="2151315"/>
            <a:ext cx="1224136" cy="2026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2" name="Стрелка вправо 21"/>
          <p:cNvSpPr/>
          <p:nvPr/>
        </p:nvSpPr>
        <p:spPr>
          <a:xfrm rot="3204370">
            <a:off x="3759534" y="2018989"/>
            <a:ext cx="1224136" cy="2026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4" name="Стрелка вправо 23"/>
          <p:cNvSpPr/>
          <p:nvPr/>
        </p:nvSpPr>
        <p:spPr>
          <a:xfrm rot="18926016">
            <a:off x="5218276" y="2520687"/>
            <a:ext cx="1224136" cy="2026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5" name="Стрелка вправо 24"/>
          <p:cNvSpPr/>
          <p:nvPr/>
        </p:nvSpPr>
        <p:spPr>
          <a:xfrm rot="18926016">
            <a:off x="5493018" y="2876872"/>
            <a:ext cx="1224136" cy="2026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27" name="TextBox 26"/>
          <p:cNvSpPr txBox="1"/>
          <p:nvPr/>
        </p:nvSpPr>
        <p:spPr>
          <a:xfrm>
            <a:off x="1500224" y="4890400"/>
            <a:ext cx="1157689" cy="584775"/>
          </a:xfrm>
          <a:prstGeom prst="rect">
            <a:avLst/>
          </a:prstGeom>
          <a:noFill/>
        </p:spPr>
        <p:txBody>
          <a:bodyPr wrap="none" rtlCol="0">
            <a:spAutoFit/>
          </a:bodyPr>
          <a:lstStyle/>
          <a:p>
            <a:r>
              <a:rPr lang="en-US" sz="3200" dirty="0" smtClean="0">
                <a:solidFill>
                  <a:srgbClr val="FF0000"/>
                </a:solidFill>
                <a:latin typeface="Comic Sans MS" panose="030F0702030302020204" pitchFamily="66" charset="0"/>
              </a:rPr>
              <a:t>clock</a:t>
            </a:r>
            <a:endParaRPr lang="ru-RU" sz="3200" dirty="0">
              <a:solidFill>
                <a:srgbClr val="FF0000"/>
              </a:solidFill>
              <a:latin typeface="Comic Sans MS" panose="030F0702030302020204" pitchFamily="66" charset="0"/>
            </a:endParaRPr>
          </a:p>
        </p:txBody>
      </p:sp>
      <p:sp>
        <p:nvSpPr>
          <p:cNvPr id="28" name="TextBox 27"/>
          <p:cNvSpPr txBox="1"/>
          <p:nvPr/>
        </p:nvSpPr>
        <p:spPr>
          <a:xfrm>
            <a:off x="6223837" y="4626244"/>
            <a:ext cx="1225015" cy="584775"/>
          </a:xfrm>
          <a:prstGeom prst="rect">
            <a:avLst/>
          </a:prstGeom>
          <a:noFill/>
        </p:spPr>
        <p:txBody>
          <a:bodyPr wrap="none" rtlCol="0">
            <a:spAutoFit/>
          </a:bodyPr>
          <a:lstStyle/>
          <a:p>
            <a:r>
              <a:rPr lang="en-US" sz="3200" dirty="0" smtClean="0">
                <a:solidFill>
                  <a:srgbClr val="FF0000"/>
                </a:solidFill>
                <a:latin typeface="Comic Sans MS" panose="030F0702030302020204" pitchFamily="66" charset="0"/>
              </a:rPr>
              <a:t>reset</a:t>
            </a:r>
            <a:endParaRPr lang="ru-RU" sz="3200" dirty="0">
              <a:solidFill>
                <a:srgbClr val="FF0000"/>
              </a:solidFill>
              <a:latin typeface="Comic Sans MS" panose="030F0702030302020204" pitchFamily="66" charset="0"/>
            </a:endParaRPr>
          </a:p>
        </p:txBody>
      </p:sp>
      <p:sp>
        <p:nvSpPr>
          <p:cNvPr id="29" name="TextBox 28"/>
          <p:cNvSpPr txBox="1"/>
          <p:nvPr/>
        </p:nvSpPr>
        <p:spPr>
          <a:xfrm>
            <a:off x="1207998" y="1155199"/>
            <a:ext cx="2119491" cy="584775"/>
          </a:xfrm>
          <a:prstGeom prst="rect">
            <a:avLst/>
          </a:prstGeom>
          <a:noFill/>
        </p:spPr>
        <p:txBody>
          <a:bodyPr wrap="none" rtlCol="0">
            <a:spAutoFit/>
          </a:bodyPr>
          <a:lstStyle/>
          <a:p>
            <a:r>
              <a:rPr lang="en-US" sz="3200" dirty="0">
                <a:solidFill>
                  <a:srgbClr val="FF0000"/>
                </a:solidFill>
                <a:latin typeface="Comic Sans MS" panose="030F0702030302020204" pitchFamily="66" charset="0"/>
              </a:rPr>
              <a:t>i</a:t>
            </a:r>
            <a:r>
              <a:rPr lang="en-US" sz="3200" dirty="0" smtClean="0">
                <a:solidFill>
                  <a:srgbClr val="FF0000"/>
                </a:solidFill>
                <a:latin typeface="Comic Sans MS" panose="030F0702030302020204" pitchFamily="66" charset="0"/>
              </a:rPr>
              <a:t>nput data</a:t>
            </a:r>
            <a:endParaRPr lang="ru-RU" sz="3200" dirty="0">
              <a:solidFill>
                <a:srgbClr val="FF0000"/>
              </a:solidFill>
              <a:latin typeface="Comic Sans MS" panose="030F0702030302020204" pitchFamily="66" charset="0"/>
            </a:endParaRPr>
          </a:p>
        </p:txBody>
      </p:sp>
      <p:sp>
        <p:nvSpPr>
          <p:cNvPr id="30" name="TextBox 29"/>
          <p:cNvSpPr txBox="1"/>
          <p:nvPr/>
        </p:nvSpPr>
        <p:spPr>
          <a:xfrm>
            <a:off x="6070790" y="1260281"/>
            <a:ext cx="2412840" cy="584775"/>
          </a:xfrm>
          <a:prstGeom prst="rect">
            <a:avLst/>
          </a:prstGeom>
          <a:noFill/>
        </p:spPr>
        <p:txBody>
          <a:bodyPr wrap="none" rtlCol="0">
            <a:spAutoFit/>
          </a:bodyPr>
          <a:lstStyle/>
          <a:p>
            <a:r>
              <a:rPr lang="en-US" sz="3200" dirty="0">
                <a:solidFill>
                  <a:srgbClr val="FF0000"/>
                </a:solidFill>
                <a:latin typeface="Comic Sans MS" panose="030F0702030302020204" pitchFamily="66" charset="0"/>
              </a:rPr>
              <a:t>o</a:t>
            </a:r>
            <a:r>
              <a:rPr lang="en-US" sz="3200" dirty="0" smtClean="0">
                <a:solidFill>
                  <a:srgbClr val="FF0000"/>
                </a:solidFill>
                <a:latin typeface="Comic Sans MS" panose="030F0702030302020204" pitchFamily="66" charset="0"/>
              </a:rPr>
              <a:t>utput data</a:t>
            </a:r>
            <a:endParaRPr lang="ru-RU" sz="32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79975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normAutofit/>
          </a:bodyPr>
          <a:lstStyle/>
          <a:p>
            <a:r>
              <a:rPr lang="en-US" sz="3600" b="1" dirty="0" err="1" smtClean="0">
                <a:latin typeface="Comic Sans MS" panose="030F0702030302020204" pitchFamily="66" charset="0"/>
              </a:rPr>
              <a:t>Testbench</a:t>
            </a:r>
            <a:endParaRPr lang="ru-RU" sz="3600" b="1" dirty="0">
              <a:latin typeface="Comic Sans MS" panose="030F0702030302020204" pitchFamily="66" charset="0"/>
            </a:endParaRPr>
          </a:p>
        </p:txBody>
      </p:sp>
      <p:sp>
        <p:nvSpPr>
          <p:cNvPr id="4" name="Номер слайда 3"/>
          <p:cNvSpPr>
            <a:spLocks noGrp="1"/>
          </p:cNvSpPr>
          <p:nvPr>
            <p:ph type="sldNum" sz="quarter" idx="12"/>
          </p:nvPr>
        </p:nvSpPr>
        <p:spPr/>
        <p:txBody>
          <a:bodyPr/>
          <a:lstStyle/>
          <a:p>
            <a:fld id="{B19B0651-EE4F-4900-A07F-96A6BFA9D0F0}" type="slidenum">
              <a:rPr lang="ru-RU" smtClean="0">
                <a:solidFill>
                  <a:prstClr val="black">
                    <a:tint val="75000"/>
                  </a:prstClr>
                </a:solidFill>
              </a:rPr>
              <a:pPr/>
              <a:t>17</a:t>
            </a:fld>
            <a:endParaRPr lang="ru-RU">
              <a:solidFill>
                <a:prstClr val="black">
                  <a:tint val="75000"/>
                </a:prstClr>
              </a:solidFill>
            </a:endParaRPr>
          </a:p>
        </p:txBody>
      </p:sp>
      <p:pic>
        <p:nvPicPr>
          <p:cNvPr id="1945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489" t="18411" r="16656" b="14461"/>
          <a:stretch/>
        </p:blipFill>
        <p:spPr bwMode="auto">
          <a:xfrm>
            <a:off x="107504" y="992855"/>
            <a:ext cx="6603737" cy="3842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8375" t="18649" r="17921" b="44052"/>
          <a:stretch/>
        </p:blipFill>
        <p:spPr bwMode="auto">
          <a:xfrm>
            <a:off x="2699792" y="4835708"/>
            <a:ext cx="6239544" cy="2053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8131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1143000"/>
          </a:xfrm>
        </p:spPr>
        <p:txBody>
          <a:bodyPr>
            <a:normAutofit/>
          </a:bodyPr>
          <a:lstStyle/>
          <a:p>
            <a:r>
              <a:rPr lang="en-US" sz="3600" b="1" dirty="0" err="1" smtClean="0">
                <a:latin typeface="Comic Sans MS" panose="030F0702030302020204" pitchFamily="66" charset="0"/>
              </a:rPr>
              <a:t>Testbench</a:t>
            </a:r>
            <a:endParaRPr lang="ru-RU" sz="3600" b="1" dirty="0">
              <a:latin typeface="Comic Sans MS" panose="030F0702030302020204" pitchFamily="66" charset="0"/>
            </a:endParaRPr>
          </a:p>
        </p:txBody>
      </p:sp>
      <p:sp>
        <p:nvSpPr>
          <p:cNvPr id="4" name="Номер слайда 3"/>
          <p:cNvSpPr>
            <a:spLocks noGrp="1"/>
          </p:cNvSpPr>
          <p:nvPr>
            <p:ph type="sldNum" sz="quarter" idx="12"/>
          </p:nvPr>
        </p:nvSpPr>
        <p:spPr/>
        <p:txBody>
          <a:bodyPr/>
          <a:lstStyle/>
          <a:p>
            <a:fld id="{B19B0651-EE4F-4900-A07F-96A6BFA9D0F0}" type="slidenum">
              <a:rPr lang="ru-RU" smtClean="0">
                <a:solidFill>
                  <a:prstClr val="black">
                    <a:tint val="75000"/>
                  </a:prstClr>
                </a:solidFill>
              </a:rPr>
              <a:pPr/>
              <a:t>18</a:t>
            </a:fld>
            <a:endParaRPr lang="ru-RU">
              <a:solidFill>
                <a:prstClr val="black">
                  <a:tint val="75000"/>
                </a:prstClr>
              </a:solidFill>
            </a:endParaRPr>
          </a:p>
        </p:txBody>
      </p:sp>
      <p:sp>
        <p:nvSpPr>
          <p:cNvPr id="5" name="Скругленный прямоугольник 4"/>
          <p:cNvSpPr/>
          <p:nvPr/>
        </p:nvSpPr>
        <p:spPr>
          <a:xfrm>
            <a:off x="2945632" y="1916832"/>
            <a:ext cx="3240360" cy="390100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6" name="Скругленный прямоугольник 5"/>
          <p:cNvSpPr/>
          <p:nvPr/>
        </p:nvSpPr>
        <p:spPr>
          <a:xfrm>
            <a:off x="251520" y="1052736"/>
            <a:ext cx="8640960" cy="511256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7" name="TextBox 6"/>
          <p:cNvSpPr txBox="1"/>
          <p:nvPr/>
        </p:nvSpPr>
        <p:spPr>
          <a:xfrm>
            <a:off x="3764583" y="2039488"/>
            <a:ext cx="1550424" cy="369332"/>
          </a:xfrm>
          <a:prstGeom prst="rect">
            <a:avLst/>
          </a:prstGeom>
          <a:noFill/>
        </p:spPr>
        <p:txBody>
          <a:bodyPr wrap="none" rtlCol="0">
            <a:spAutoFit/>
          </a:bodyPr>
          <a:lstStyle/>
          <a:p>
            <a:r>
              <a:rPr lang="en-US" dirty="0" err="1" smtClean="0">
                <a:solidFill>
                  <a:prstClr val="black"/>
                </a:solidFill>
                <a:latin typeface="Comic Sans MS" panose="030F0702030302020204" pitchFamily="66" charset="0"/>
              </a:rPr>
              <a:t>design_file.v</a:t>
            </a:r>
            <a:endParaRPr lang="ru-RU" dirty="0">
              <a:solidFill>
                <a:prstClr val="black"/>
              </a:solidFill>
              <a:latin typeface="Comic Sans MS" panose="030F0702030302020204" pitchFamily="66" charset="0"/>
            </a:endParaRPr>
          </a:p>
        </p:txBody>
      </p:sp>
      <p:sp>
        <p:nvSpPr>
          <p:cNvPr id="8" name="TextBox 7"/>
          <p:cNvSpPr txBox="1"/>
          <p:nvPr/>
        </p:nvSpPr>
        <p:spPr>
          <a:xfrm>
            <a:off x="3864337" y="1212404"/>
            <a:ext cx="1446230" cy="369332"/>
          </a:xfrm>
          <a:prstGeom prst="rect">
            <a:avLst/>
          </a:prstGeom>
          <a:noFill/>
        </p:spPr>
        <p:txBody>
          <a:bodyPr wrap="none" rtlCol="0">
            <a:spAutoFit/>
          </a:bodyPr>
          <a:lstStyle/>
          <a:p>
            <a:r>
              <a:rPr lang="en-US" dirty="0" err="1" smtClean="0">
                <a:solidFill>
                  <a:prstClr val="black"/>
                </a:solidFill>
                <a:latin typeface="Comic Sans MS" panose="030F0702030302020204" pitchFamily="66" charset="0"/>
              </a:rPr>
              <a:t>testbench.v</a:t>
            </a:r>
            <a:endParaRPr lang="ru-RU" dirty="0">
              <a:solidFill>
                <a:prstClr val="black"/>
              </a:solidFill>
              <a:latin typeface="Comic Sans MS" panose="030F0702030302020204" pitchFamily="66" charset="0"/>
            </a:endParaRPr>
          </a:p>
        </p:txBody>
      </p:sp>
      <p:sp>
        <p:nvSpPr>
          <p:cNvPr id="9" name="Стрелка вправо 8"/>
          <p:cNvSpPr/>
          <p:nvPr/>
        </p:nvSpPr>
        <p:spPr>
          <a:xfrm>
            <a:off x="1711748" y="3397038"/>
            <a:ext cx="1224136" cy="2026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10" name="Стрелка вправо 9"/>
          <p:cNvSpPr/>
          <p:nvPr/>
        </p:nvSpPr>
        <p:spPr>
          <a:xfrm>
            <a:off x="1711748" y="2589909"/>
            <a:ext cx="1224136" cy="2026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11" name="Стрелка вправо 10"/>
          <p:cNvSpPr/>
          <p:nvPr/>
        </p:nvSpPr>
        <p:spPr>
          <a:xfrm rot="10800000">
            <a:off x="6168705" y="3902073"/>
            <a:ext cx="1224136" cy="2026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12" name="Стрелка вправо 11"/>
          <p:cNvSpPr/>
          <p:nvPr/>
        </p:nvSpPr>
        <p:spPr>
          <a:xfrm>
            <a:off x="6169583" y="2361690"/>
            <a:ext cx="1224136" cy="2026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13" name="Стрелка вправо 12"/>
          <p:cNvSpPr/>
          <p:nvPr/>
        </p:nvSpPr>
        <p:spPr>
          <a:xfrm>
            <a:off x="1711748" y="3603294"/>
            <a:ext cx="1224136" cy="2026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14" name="Стрелка вправо 13"/>
          <p:cNvSpPr/>
          <p:nvPr/>
        </p:nvSpPr>
        <p:spPr>
          <a:xfrm>
            <a:off x="1711748" y="3846442"/>
            <a:ext cx="1224136" cy="2026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15" name="Стрелка вправо 14"/>
          <p:cNvSpPr/>
          <p:nvPr/>
        </p:nvSpPr>
        <p:spPr>
          <a:xfrm>
            <a:off x="6169583" y="2580518"/>
            <a:ext cx="1224136" cy="2026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16" name="Стрелка вправо 15"/>
          <p:cNvSpPr/>
          <p:nvPr/>
        </p:nvSpPr>
        <p:spPr>
          <a:xfrm>
            <a:off x="6170464" y="2844971"/>
            <a:ext cx="1224136" cy="2026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17" name="TextBox 16"/>
          <p:cNvSpPr txBox="1"/>
          <p:nvPr/>
        </p:nvSpPr>
        <p:spPr>
          <a:xfrm>
            <a:off x="1711748" y="2031434"/>
            <a:ext cx="1157689" cy="584775"/>
          </a:xfrm>
          <a:prstGeom prst="rect">
            <a:avLst/>
          </a:prstGeom>
          <a:noFill/>
        </p:spPr>
        <p:txBody>
          <a:bodyPr wrap="none" rtlCol="0">
            <a:spAutoFit/>
          </a:bodyPr>
          <a:lstStyle/>
          <a:p>
            <a:r>
              <a:rPr lang="en-US" sz="3200" dirty="0" smtClean="0">
                <a:solidFill>
                  <a:srgbClr val="FF0000"/>
                </a:solidFill>
                <a:latin typeface="Comic Sans MS" panose="030F0702030302020204" pitchFamily="66" charset="0"/>
              </a:rPr>
              <a:t>clock</a:t>
            </a:r>
            <a:endParaRPr lang="ru-RU" sz="3200" dirty="0">
              <a:solidFill>
                <a:srgbClr val="FF0000"/>
              </a:solidFill>
              <a:latin typeface="Comic Sans MS" panose="030F0702030302020204" pitchFamily="66" charset="0"/>
            </a:endParaRPr>
          </a:p>
        </p:txBody>
      </p:sp>
      <p:sp>
        <p:nvSpPr>
          <p:cNvPr id="18" name="TextBox 17"/>
          <p:cNvSpPr txBox="1"/>
          <p:nvPr/>
        </p:nvSpPr>
        <p:spPr>
          <a:xfrm>
            <a:off x="6168704" y="3397038"/>
            <a:ext cx="1225015" cy="584775"/>
          </a:xfrm>
          <a:prstGeom prst="rect">
            <a:avLst/>
          </a:prstGeom>
          <a:noFill/>
        </p:spPr>
        <p:txBody>
          <a:bodyPr wrap="none" rtlCol="0">
            <a:spAutoFit/>
          </a:bodyPr>
          <a:lstStyle/>
          <a:p>
            <a:r>
              <a:rPr lang="en-US" sz="3200" dirty="0" smtClean="0">
                <a:solidFill>
                  <a:srgbClr val="FF0000"/>
                </a:solidFill>
                <a:latin typeface="Comic Sans MS" panose="030F0702030302020204" pitchFamily="66" charset="0"/>
              </a:rPr>
              <a:t>reset</a:t>
            </a:r>
            <a:endParaRPr lang="ru-RU" sz="3200" dirty="0">
              <a:solidFill>
                <a:srgbClr val="FF0000"/>
              </a:solidFill>
              <a:latin typeface="Comic Sans MS" panose="030F0702030302020204" pitchFamily="66" charset="0"/>
            </a:endParaRPr>
          </a:p>
        </p:txBody>
      </p:sp>
      <p:sp>
        <p:nvSpPr>
          <p:cNvPr id="19" name="TextBox 18"/>
          <p:cNvSpPr txBox="1"/>
          <p:nvPr/>
        </p:nvSpPr>
        <p:spPr>
          <a:xfrm>
            <a:off x="768878" y="2946298"/>
            <a:ext cx="2119491" cy="584775"/>
          </a:xfrm>
          <a:prstGeom prst="rect">
            <a:avLst/>
          </a:prstGeom>
          <a:noFill/>
        </p:spPr>
        <p:txBody>
          <a:bodyPr wrap="none" rtlCol="0">
            <a:spAutoFit/>
          </a:bodyPr>
          <a:lstStyle/>
          <a:p>
            <a:r>
              <a:rPr lang="en-US" sz="3200" dirty="0">
                <a:solidFill>
                  <a:srgbClr val="FF0000"/>
                </a:solidFill>
                <a:latin typeface="Comic Sans MS" panose="030F0702030302020204" pitchFamily="66" charset="0"/>
              </a:rPr>
              <a:t>i</a:t>
            </a:r>
            <a:r>
              <a:rPr lang="en-US" sz="3200" dirty="0" smtClean="0">
                <a:solidFill>
                  <a:srgbClr val="FF0000"/>
                </a:solidFill>
                <a:latin typeface="Comic Sans MS" panose="030F0702030302020204" pitchFamily="66" charset="0"/>
              </a:rPr>
              <a:t>nput data</a:t>
            </a:r>
            <a:endParaRPr lang="ru-RU" sz="3200" dirty="0">
              <a:solidFill>
                <a:srgbClr val="FF0000"/>
              </a:solidFill>
              <a:latin typeface="Comic Sans MS" panose="030F0702030302020204" pitchFamily="66" charset="0"/>
            </a:endParaRPr>
          </a:p>
        </p:txBody>
      </p:sp>
      <p:sp>
        <p:nvSpPr>
          <p:cNvPr id="20" name="TextBox 19"/>
          <p:cNvSpPr txBox="1"/>
          <p:nvPr/>
        </p:nvSpPr>
        <p:spPr>
          <a:xfrm>
            <a:off x="6234370" y="1776915"/>
            <a:ext cx="2412840" cy="584775"/>
          </a:xfrm>
          <a:prstGeom prst="rect">
            <a:avLst/>
          </a:prstGeom>
          <a:noFill/>
        </p:spPr>
        <p:txBody>
          <a:bodyPr wrap="none" rtlCol="0">
            <a:spAutoFit/>
          </a:bodyPr>
          <a:lstStyle/>
          <a:p>
            <a:r>
              <a:rPr lang="en-US" sz="3200" dirty="0">
                <a:solidFill>
                  <a:srgbClr val="FF0000"/>
                </a:solidFill>
                <a:latin typeface="Comic Sans MS" panose="030F0702030302020204" pitchFamily="66" charset="0"/>
              </a:rPr>
              <a:t>o</a:t>
            </a:r>
            <a:r>
              <a:rPr lang="en-US" sz="3200" dirty="0" smtClean="0">
                <a:solidFill>
                  <a:srgbClr val="FF0000"/>
                </a:solidFill>
                <a:latin typeface="Comic Sans MS" panose="030F0702030302020204" pitchFamily="66" charset="0"/>
              </a:rPr>
              <a:t>utput data</a:t>
            </a:r>
            <a:endParaRPr lang="ru-RU" sz="32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900142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normAutofit/>
          </a:bodyPr>
          <a:lstStyle/>
          <a:p>
            <a:r>
              <a:rPr lang="ru-RU" sz="3600" b="1" dirty="0" smtClean="0">
                <a:latin typeface="Comic Sans MS" panose="030F0702030302020204" pitchFamily="66" charset="0"/>
              </a:rPr>
              <a:t>Логические элементы</a:t>
            </a:r>
            <a:endParaRPr lang="ru-RU" sz="3600" b="1" dirty="0">
              <a:latin typeface="Comic Sans MS" panose="030F0702030302020204" pitchFamily="66" charset="0"/>
            </a:endParaRPr>
          </a:p>
        </p:txBody>
      </p:sp>
      <p:sp>
        <p:nvSpPr>
          <p:cNvPr id="4" name="Номер слайда 3"/>
          <p:cNvSpPr>
            <a:spLocks noGrp="1"/>
          </p:cNvSpPr>
          <p:nvPr>
            <p:ph type="sldNum" sz="quarter" idx="12"/>
          </p:nvPr>
        </p:nvSpPr>
        <p:spPr/>
        <p:txBody>
          <a:bodyPr/>
          <a:lstStyle/>
          <a:p>
            <a:fld id="{B19B0651-EE4F-4900-A07F-96A6BFA9D0F0}" type="slidenum">
              <a:rPr lang="ru-RU" smtClean="0">
                <a:solidFill>
                  <a:prstClr val="black">
                    <a:tint val="75000"/>
                  </a:prstClr>
                </a:solidFill>
              </a:rPr>
              <a:pPr/>
              <a:t>2</a:t>
            </a:fld>
            <a:endParaRPr lang="ru-RU">
              <a:solidFill>
                <a:prstClr val="black">
                  <a:tint val="75000"/>
                </a:prstClr>
              </a:solidFill>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800" t="38420" r="61918" b="46621"/>
          <a:stretch/>
        </p:blipFill>
        <p:spPr bwMode="auto">
          <a:xfrm>
            <a:off x="3041520" y="1709371"/>
            <a:ext cx="3107196"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503" t="35509" r="45598" b="47278"/>
          <a:stretch/>
        </p:blipFill>
        <p:spPr bwMode="auto">
          <a:xfrm>
            <a:off x="6176618" y="1589591"/>
            <a:ext cx="2448272" cy="1490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034" t="64093" r="63680" b="20034"/>
          <a:stretch/>
        </p:blipFill>
        <p:spPr bwMode="auto">
          <a:xfrm>
            <a:off x="3272745" y="3749105"/>
            <a:ext cx="2644745" cy="1449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478" t="35691" r="29084" b="47577"/>
          <a:stretch/>
        </p:blipFill>
        <p:spPr bwMode="auto">
          <a:xfrm>
            <a:off x="179512" y="1268314"/>
            <a:ext cx="3017107" cy="1838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959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143000"/>
          </a:xfrm>
        </p:spPr>
        <p:txBody>
          <a:bodyPr>
            <a:normAutofit/>
          </a:bodyPr>
          <a:lstStyle/>
          <a:p>
            <a:r>
              <a:rPr lang="en-US" sz="3600" b="1" dirty="0" smtClean="0">
                <a:latin typeface="Comic Sans MS" panose="030F0702030302020204" pitchFamily="66" charset="0"/>
              </a:rPr>
              <a:t>FPGA</a:t>
            </a:r>
            <a:endParaRPr lang="ru-RU" sz="3600" b="1" dirty="0">
              <a:latin typeface="Comic Sans MS" panose="030F0702030302020204" pitchFamily="66"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300" y="1524000"/>
            <a:ext cx="26289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0"/>
          <p:cNvPicPr>
            <a:picLocks noChangeAspect="1"/>
          </p:cNvPicPr>
          <p:nvPr/>
        </p:nvPicPr>
        <p:blipFill>
          <a:blip r:embed="rId3"/>
          <a:stretch>
            <a:fillRect/>
          </a:stretch>
        </p:blipFill>
        <p:spPr>
          <a:xfrm>
            <a:off x="251521" y="1556792"/>
            <a:ext cx="4032448" cy="3250269"/>
          </a:xfrm>
          <a:prstGeom prst="rect">
            <a:avLst/>
          </a:prstGeom>
        </p:spPr>
      </p:pic>
      <p:sp>
        <p:nvSpPr>
          <p:cNvPr id="3" name="Номер слайда 2"/>
          <p:cNvSpPr>
            <a:spLocks noGrp="1"/>
          </p:cNvSpPr>
          <p:nvPr>
            <p:ph type="sldNum" sz="quarter" idx="12"/>
          </p:nvPr>
        </p:nvSpPr>
        <p:spPr/>
        <p:txBody>
          <a:bodyPr/>
          <a:lstStyle/>
          <a:p>
            <a:fld id="{B19B0651-EE4F-4900-A07F-96A6BFA9D0F0}" type="slidenum">
              <a:rPr lang="ru-RU" smtClean="0">
                <a:solidFill>
                  <a:prstClr val="black">
                    <a:tint val="75000"/>
                  </a:prstClr>
                </a:solidFill>
              </a:rPr>
              <a:pPr/>
              <a:t>3</a:t>
            </a:fld>
            <a:endParaRPr lang="ru-RU">
              <a:solidFill>
                <a:prstClr val="black">
                  <a:tint val="75000"/>
                </a:prstClr>
              </a:solidFill>
            </a:endParaRPr>
          </a:p>
        </p:txBody>
      </p:sp>
      <p:sp>
        <p:nvSpPr>
          <p:cNvPr id="4" name="Стрелка вправо 3"/>
          <p:cNvSpPr/>
          <p:nvPr/>
        </p:nvSpPr>
        <p:spPr>
          <a:xfrm rot="20747779">
            <a:off x="4606322" y="258466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Стрелка вправо 8"/>
          <p:cNvSpPr/>
          <p:nvPr/>
        </p:nvSpPr>
        <p:spPr>
          <a:xfrm rot="2685820">
            <a:off x="4590594" y="427928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pic>
        <p:nvPicPr>
          <p:cNvPr id="10" name="Picture 4"/>
          <p:cNvPicPr>
            <a:picLocks noChangeAspect="1"/>
          </p:cNvPicPr>
          <p:nvPr/>
        </p:nvPicPr>
        <p:blipFill>
          <a:blip r:embed="rId4"/>
          <a:stretch>
            <a:fillRect/>
          </a:stretch>
        </p:blipFill>
        <p:spPr>
          <a:xfrm>
            <a:off x="5680327" y="3856426"/>
            <a:ext cx="2860518" cy="2016224"/>
          </a:xfrm>
          <a:prstGeom prst="rect">
            <a:avLst/>
          </a:prstGeom>
        </p:spPr>
      </p:pic>
      <p:sp>
        <p:nvSpPr>
          <p:cNvPr id="11" name="TextBox 10"/>
          <p:cNvSpPr txBox="1"/>
          <p:nvPr/>
        </p:nvSpPr>
        <p:spPr>
          <a:xfrm>
            <a:off x="6832455" y="6088673"/>
            <a:ext cx="761747" cy="461665"/>
          </a:xfrm>
          <a:prstGeom prst="rect">
            <a:avLst/>
          </a:prstGeom>
          <a:noFill/>
        </p:spPr>
        <p:txBody>
          <a:bodyPr wrap="none" rtlCol="0">
            <a:spAutoFit/>
          </a:bodyPr>
          <a:lstStyle/>
          <a:p>
            <a:r>
              <a:rPr lang="en-US" sz="2400" b="1" dirty="0" smtClean="0">
                <a:solidFill>
                  <a:schemeClr val="accent3">
                    <a:lumMod val="50000"/>
                  </a:schemeClr>
                </a:solidFill>
                <a:latin typeface="+mj-lt"/>
              </a:rPr>
              <a:t>ASIC</a:t>
            </a:r>
          </a:p>
        </p:txBody>
      </p:sp>
    </p:spTree>
    <p:extLst>
      <p:ext uri="{BB962C8B-B14F-4D97-AF65-F5344CB8AC3E}">
        <p14:creationId xmlns:p14="http://schemas.microsoft.com/office/powerpoint/2010/main" val="390127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95FC3CD0-C904-40AB-AF72-1282AC57EC4D}" type="datetime1">
              <a:rPr lang="ru-RU" smtClean="0"/>
              <a:t>06.10.2015</a:t>
            </a:fld>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4</a:t>
            </a:fld>
            <a:endParaRPr lang="ru-RU"/>
          </a:p>
        </p:txBody>
      </p:sp>
      <p:sp>
        <p:nvSpPr>
          <p:cNvPr id="6" name="Прямоугольник 5"/>
          <p:cNvSpPr/>
          <p:nvPr/>
        </p:nvSpPr>
        <p:spPr>
          <a:xfrm>
            <a:off x="179512" y="1577242"/>
            <a:ext cx="8640960" cy="1569660"/>
          </a:xfrm>
          <a:prstGeom prst="rect">
            <a:avLst/>
          </a:prstGeom>
        </p:spPr>
        <p:txBody>
          <a:bodyPr wrap="square">
            <a:spAutoFit/>
          </a:bodyPr>
          <a:lstStyle/>
          <a:p>
            <a:pPr algn="just">
              <a:lnSpc>
                <a:spcPct val="120000"/>
              </a:lnSpc>
            </a:pPr>
            <a:r>
              <a:rPr lang="ru-RU" sz="2000" dirty="0">
                <a:latin typeface="+mj-lt"/>
              </a:rPr>
              <a:t>П</a:t>
            </a:r>
            <a:r>
              <a:rPr lang="ru-RU" sz="2000" dirty="0" smtClean="0">
                <a:latin typeface="+mj-lt"/>
              </a:rPr>
              <a:t>олупроводниковое </a:t>
            </a:r>
            <a:r>
              <a:rPr lang="ru-RU" sz="2000" dirty="0">
                <a:latin typeface="+mj-lt"/>
              </a:rPr>
              <a:t>устройство, которое может быть сконфигурировано </a:t>
            </a:r>
            <a:r>
              <a:rPr lang="ru-RU" sz="2000" dirty="0" smtClean="0">
                <a:latin typeface="+mj-lt"/>
              </a:rPr>
              <a:t>разработчиком </a:t>
            </a:r>
            <a:r>
              <a:rPr lang="ru-RU" sz="2000" dirty="0">
                <a:latin typeface="+mj-lt"/>
              </a:rPr>
              <a:t>после </a:t>
            </a:r>
            <a:r>
              <a:rPr lang="ru-RU" sz="2000" dirty="0" smtClean="0">
                <a:latin typeface="+mj-lt"/>
              </a:rPr>
              <a:t>изготовления.</a:t>
            </a:r>
          </a:p>
          <a:p>
            <a:pPr algn="just">
              <a:lnSpc>
                <a:spcPct val="120000"/>
              </a:lnSpc>
            </a:pPr>
            <a:r>
              <a:rPr lang="en-US" sz="2000" dirty="0" smtClean="0">
                <a:latin typeface="+mj-lt"/>
              </a:rPr>
              <a:t>FPGA </a:t>
            </a:r>
            <a:r>
              <a:rPr lang="ru-RU" sz="2000" dirty="0" smtClean="0">
                <a:latin typeface="+mj-lt"/>
              </a:rPr>
              <a:t>могут </a:t>
            </a:r>
            <a:r>
              <a:rPr lang="ru-RU" sz="2000" dirty="0">
                <a:latin typeface="+mj-lt"/>
              </a:rPr>
              <a:t>быть модифицированы практически в любой момент в процессе их использования. </a:t>
            </a:r>
          </a:p>
        </p:txBody>
      </p:sp>
      <p:sp>
        <p:nvSpPr>
          <p:cNvPr id="7" name="Прямоугольник 6"/>
          <p:cNvSpPr/>
          <p:nvPr/>
        </p:nvSpPr>
        <p:spPr>
          <a:xfrm>
            <a:off x="-22914" y="188640"/>
            <a:ext cx="9144000" cy="1077218"/>
          </a:xfrm>
          <a:prstGeom prst="rect">
            <a:avLst/>
          </a:prstGeom>
        </p:spPr>
        <p:txBody>
          <a:bodyPr wrap="square">
            <a:spAutoFit/>
          </a:bodyPr>
          <a:lstStyle/>
          <a:p>
            <a:pPr algn="ctr"/>
            <a:r>
              <a:rPr lang="ru-RU" sz="3200" b="1" dirty="0" smtClean="0">
                <a:latin typeface="Comic Sans MS" panose="030F0702030302020204" pitchFamily="66" charset="0"/>
              </a:rPr>
              <a:t>Программируемая логическая</a:t>
            </a:r>
          </a:p>
          <a:p>
            <a:pPr algn="ctr"/>
            <a:r>
              <a:rPr lang="ru-RU" sz="3200" b="1" dirty="0" smtClean="0">
                <a:latin typeface="Comic Sans MS" panose="030F0702030302020204" pitchFamily="66" charset="0"/>
              </a:rPr>
              <a:t> интегральная схема (ПЛИС)</a:t>
            </a:r>
            <a:endParaRPr lang="ru-RU" sz="3200" dirty="0">
              <a:latin typeface="Comic Sans MS" panose="030F0702030302020204" pitchFamily="66" charset="0"/>
            </a:endParaRPr>
          </a:p>
        </p:txBody>
      </p:sp>
      <p:sp>
        <p:nvSpPr>
          <p:cNvPr id="8" name="Прямоугольник 7"/>
          <p:cNvSpPr/>
          <p:nvPr/>
        </p:nvSpPr>
        <p:spPr>
          <a:xfrm>
            <a:off x="179512" y="3124080"/>
            <a:ext cx="5328590" cy="2677656"/>
          </a:xfrm>
          <a:prstGeom prst="rect">
            <a:avLst/>
          </a:prstGeom>
        </p:spPr>
        <p:txBody>
          <a:bodyPr wrap="square">
            <a:spAutoFit/>
          </a:bodyPr>
          <a:lstStyle/>
          <a:p>
            <a:pPr algn="just">
              <a:lnSpc>
                <a:spcPct val="120000"/>
              </a:lnSpc>
            </a:pPr>
            <a:r>
              <a:rPr lang="ru-RU" sz="2000" dirty="0" smtClean="0">
                <a:latin typeface="+mj-lt"/>
              </a:rPr>
              <a:t>Они </a:t>
            </a:r>
            <a:r>
              <a:rPr lang="ru-RU" sz="2000" dirty="0">
                <a:latin typeface="+mj-lt"/>
              </a:rPr>
              <a:t>состоят из конфигурируемых логических </a:t>
            </a:r>
            <a:r>
              <a:rPr lang="ru-RU" sz="2000" dirty="0" smtClean="0">
                <a:latin typeface="+mj-lt"/>
              </a:rPr>
              <a:t>блоков </a:t>
            </a:r>
            <a:r>
              <a:rPr lang="ru-RU" sz="2000" dirty="0">
                <a:latin typeface="+mj-lt"/>
              </a:rPr>
              <a:t>(логические вентили или </a:t>
            </a:r>
            <a:r>
              <a:rPr lang="ru-RU" sz="2000" dirty="0" err="1">
                <a:latin typeface="+mj-lt"/>
              </a:rPr>
              <a:t>gates</a:t>
            </a:r>
            <a:r>
              <a:rPr lang="ru-RU" sz="2000" dirty="0">
                <a:latin typeface="+mj-lt"/>
              </a:rPr>
              <a:t>). </a:t>
            </a:r>
            <a:r>
              <a:rPr lang="ru-RU" sz="2000" dirty="0" smtClean="0">
                <a:latin typeface="+mj-lt"/>
              </a:rPr>
              <a:t>Принципиальное </a:t>
            </a:r>
            <a:r>
              <a:rPr lang="ru-RU" sz="2000" dirty="0">
                <a:latin typeface="+mj-lt"/>
              </a:rPr>
              <a:t>отличие </a:t>
            </a:r>
            <a:r>
              <a:rPr lang="en-US" sz="2000" dirty="0" smtClean="0">
                <a:latin typeface="+mj-lt"/>
              </a:rPr>
              <a:t>FPGA </a:t>
            </a:r>
            <a:r>
              <a:rPr lang="ru-RU" sz="2000" dirty="0" smtClean="0">
                <a:latin typeface="+mj-lt"/>
              </a:rPr>
              <a:t>от </a:t>
            </a:r>
            <a:r>
              <a:rPr lang="en-US" sz="2000" dirty="0" smtClean="0">
                <a:latin typeface="+mj-lt"/>
              </a:rPr>
              <a:t>DSP</a:t>
            </a:r>
            <a:r>
              <a:rPr lang="ru-RU" sz="2000" dirty="0" smtClean="0">
                <a:latin typeface="+mj-lt"/>
              </a:rPr>
              <a:t> </a:t>
            </a:r>
            <a:r>
              <a:rPr lang="ru-RU" sz="2000" dirty="0">
                <a:latin typeface="+mj-lt"/>
              </a:rPr>
              <a:t>состоит в том, что и функции блоков, и конфигурация соединений между ними могут меняться с помощью специальных сигналов, посылаемых схеме.</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3510408"/>
            <a:ext cx="26289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4509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normAutofit/>
          </a:bodyPr>
          <a:lstStyle/>
          <a:p>
            <a:r>
              <a:rPr lang="ru-RU" sz="3600" b="1" dirty="0" smtClean="0">
                <a:latin typeface="Comic Sans MS" panose="030F0702030302020204" pitchFamily="66" charset="0"/>
              </a:rPr>
              <a:t>Производители </a:t>
            </a:r>
            <a:r>
              <a:rPr lang="en-US" sz="3600" b="1" dirty="0" smtClean="0">
                <a:latin typeface="Comic Sans MS" panose="030F0702030302020204" pitchFamily="66" charset="0"/>
              </a:rPr>
              <a:t>FPGA</a:t>
            </a:r>
            <a:endParaRPr lang="ru-RU" sz="3600" b="1" dirty="0">
              <a:latin typeface="Comic Sans MS" panose="030F0702030302020204" pitchFamily="66" charset="0"/>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340768"/>
            <a:ext cx="6048672" cy="4466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Номер слайда 2"/>
          <p:cNvSpPr>
            <a:spLocks noGrp="1"/>
          </p:cNvSpPr>
          <p:nvPr>
            <p:ph type="sldNum" sz="quarter" idx="12"/>
          </p:nvPr>
        </p:nvSpPr>
        <p:spPr/>
        <p:txBody>
          <a:bodyPr/>
          <a:lstStyle/>
          <a:p>
            <a:fld id="{B19B0651-EE4F-4900-A07F-96A6BFA9D0F0}" type="slidenum">
              <a:rPr lang="ru-RU" smtClean="0">
                <a:solidFill>
                  <a:prstClr val="black">
                    <a:tint val="75000"/>
                  </a:prstClr>
                </a:solidFill>
              </a:rPr>
              <a:pPr/>
              <a:t>5</a:t>
            </a:fld>
            <a:endParaRPr lang="ru-RU">
              <a:solidFill>
                <a:prstClr val="black">
                  <a:tint val="75000"/>
                </a:prstClr>
              </a:solidFill>
            </a:endParaRPr>
          </a:p>
        </p:txBody>
      </p:sp>
    </p:spTree>
    <p:extLst>
      <p:ext uri="{BB962C8B-B14F-4D97-AF65-F5344CB8AC3E}">
        <p14:creationId xmlns:p14="http://schemas.microsoft.com/office/powerpoint/2010/main" val="1026211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normAutofit/>
          </a:bodyPr>
          <a:lstStyle/>
          <a:p>
            <a:r>
              <a:rPr lang="ru-RU" sz="3600" b="1" dirty="0">
                <a:latin typeface="Comic Sans MS" panose="030F0702030302020204" pitchFamily="66" charset="0"/>
              </a:rPr>
              <a:t>Внутренняя </a:t>
            </a:r>
            <a:r>
              <a:rPr lang="ru-RU" sz="3600" b="1" dirty="0" smtClean="0">
                <a:latin typeface="Comic Sans MS" panose="030F0702030302020204" pitchFamily="66" charset="0"/>
              </a:rPr>
              <a:t>структура</a:t>
            </a:r>
            <a:endParaRPr lang="ru-RU" sz="3600" dirty="0">
              <a:latin typeface="Comic Sans MS" panose="030F0702030302020204" pitchFamily="66" charset="0"/>
            </a:endParaRPr>
          </a:p>
        </p:txBody>
      </p:sp>
      <p:sp>
        <p:nvSpPr>
          <p:cNvPr id="3" name="Объект 2"/>
          <p:cNvSpPr>
            <a:spLocks noGrp="1"/>
          </p:cNvSpPr>
          <p:nvPr>
            <p:ph idx="1"/>
          </p:nvPr>
        </p:nvSpPr>
        <p:spPr/>
        <p:txBody>
          <a:bodyPr>
            <a:normAutofit fontScale="85000" lnSpcReduction="10000"/>
          </a:bodyPr>
          <a:lstStyle/>
          <a:p>
            <a:pPr marL="0" indent="0">
              <a:buNone/>
            </a:pPr>
            <a:r>
              <a:rPr lang="en-US" dirty="0"/>
              <a:t>FPGA</a:t>
            </a:r>
            <a:r>
              <a:rPr lang="ru-RU" dirty="0"/>
              <a:t> включают в себя три главных программируемых элемента: </a:t>
            </a:r>
            <a:r>
              <a:rPr lang="ru-RU" dirty="0" err="1"/>
              <a:t>нескоммутированные</a:t>
            </a:r>
            <a:r>
              <a:rPr lang="ru-RU" dirty="0"/>
              <a:t> программируемые логические блоки (ПЛБ), блоки ввода-вывода (БВВ) и внутренние связи. ПЛБ являются функциональными элементами для построения логики пользователя, БВВ обеспечивают связь между контактами корпуса и внутренними сигнальными линиями. Программируемые ресурсы внутренних связей обеспечивают управление путями соединения входов и выходов ПЛБ и блоков ввода-вывода на соответствующие сети.</a:t>
            </a:r>
          </a:p>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solidFill>
                  <a:prstClr val="black">
                    <a:tint val="75000"/>
                  </a:prstClr>
                </a:solidFill>
              </a:rPr>
              <a:pPr/>
              <a:t>6</a:t>
            </a:fld>
            <a:endParaRPr lang="ru-RU">
              <a:solidFill>
                <a:prstClr val="black">
                  <a:tint val="75000"/>
                </a:prstClr>
              </a:solidFill>
            </a:endParaRPr>
          </a:p>
        </p:txBody>
      </p:sp>
    </p:spTree>
    <p:extLst>
      <p:ext uri="{BB962C8B-B14F-4D97-AF65-F5344CB8AC3E}">
        <p14:creationId xmlns:p14="http://schemas.microsoft.com/office/powerpoint/2010/main" val="351584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199" y="0"/>
            <a:ext cx="8229600" cy="1143000"/>
          </a:xfrm>
        </p:spPr>
        <p:txBody>
          <a:bodyPr>
            <a:normAutofit/>
          </a:bodyPr>
          <a:lstStyle/>
          <a:p>
            <a:r>
              <a:rPr lang="ru-RU" sz="3600" b="1" dirty="0">
                <a:latin typeface="Comic Sans MS" panose="030F0702030302020204" pitchFamily="66" charset="0"/>
              </a:rPr>
              <a:t>Логический блок </a:t>
            </a:r>
            <a:r>
              <a:rPr lang="en-US" sz="3600" b="1" dirty="0" smtClean="0">
                <a:latin typeface="Comic Sans MS" panose="030F0702030302020204" pitchFamily="66" charset="0"/>
              </a:rPr>
              <a:t>FPGA</a:t>
            </a:r>
            <a:endParaRPr lang="ru-RU" sz="3600" b="1" dirty="0">
              <a:latin typeface="Comic Sans MS" panose="030F0702030302020204" pitchFamily="66" charset="0"/>
            </a:endParaRPr>
          </a:p>
        </p:txBody>
      </p:sp>
      <p:sp>
        <p:nvSpPr>
          <p:cNvPr id="3" name="Объект 2"/>
          <p:cNvSpPr>
            <a:spLocks noGrp="1"/>
          </p:cNvSpPr>
          <p:nvPr>
            <p:ph idx="1"/>
          </p:nvPr>
        </p:nvSpPr>
        <p:spPr>
          <a:xfrm>
            <a:off x="471712" y="3861048"/>
            <a:ext cx="8229600" cy="2476500"/>
          </a:xfrm>
        </p:spPr>
        <p:txBody>
          <a:bodyPr>
            <a:normAutofit/>
          </a:bodyPr>
          <a:lstStyle/>
          <a:p>
            <a:pPr marL="0" indent="0">
              <a:buNone/>
            </a:pPr>
            <a:r>
              <a:rPr lang="ru-RU" sz="1600" dirty="0"/>
              <a:t>Базовый элемент FPGA – логическая ячейка, содержащая логический генератор и триггеры. Логический генератор FPGA – блок статической памяти, заполненной таблицей выходных значений. Для шести входов возможны 64 комбинации входных сигналов, таким образом, для реализации логического генератора требуется 64 бит памяти. Получается, что внутри FPGA расположены не базовые логические элементы И, ИЛИ, НЕ и т. п., а таблицы значений, с помощью которых можно имитировать любую комбинацию этих элементов. Выходы логических генераторов могут быть записаны в триггер, а могут быть и пущены в обход его, что позволяет при наличии достаточного количества логических ячеек-«кубиков» построить цифровую схему практически любой сложности.</a:t>
            </a:r>
          </a:p>
          <a:p>
            <a:pPr marL="0" indent="0">
              <a:buNone/>
            </a:pP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solidFill>
                  <a:prstClr val="black">
                    <a:tint val="75000"/>
                  </a:prstClr>
                </a:solidFill>
              </a:rPr>
              <a:pPr/>
              <a:t>7</a:t>
            </a:fld>
            <a:endParaRPr lang="ru-RU">
              <a:solidFill>
                <a:prstClr val="black">
                  <a:tint val="75000"/>
                </a:prstClr>
              </a:solidFill>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229" y="1196752"/>
            <a:ext cx="6724567" cy="2365328"/>
          </a:xfrm>
          <a:prstGeom prst="rect">
            <a:avLst/>
          </a:prstGeom>
        </p:spPr>
      </p:pic>
    </p:spTree>
    <p:extLst>
      <p:ext uri="{BB962C8B-B14F-4D97-AF65-F5344CB8AC3E}">
        <p14:creationId xmlns:p14="http://schemas.microsoft.com/office/powerpoint/2010/main" val="248643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4469"/>
            <a:ext cx="9144000" cy="1254291"/>
          </a:xfrm>
        </p:spPr>
        <p:txBody>
          <a:bodyPr>
            <a:normAutofit/>
          </a:bodyPr>
          <a:lstStyle/>
          <a:p>
            <a:r>
              <a:rPr lang="ru-RU" sz="3200" b="1" dirty="0" smtClean="0">
                <a:latin typeface="Comic Sans MS" panose="030F0702030302020204" pitchFamily="66" charset="0"/>
              </a:rPr>
              <a:t>Структура элементарной логической</a:t>
            </a:r>
            <a:r>
              <a:rPr lang="en-US" sz="3200" b="1" dirty="0" smtClean="0">
                <a:latin typeface="Comic Sans MS" panose="030F0702030302020204" pitchFamily="66" charset="0"/>
              </a:rPr>
              <a:t/>
            </a:r>
            <a:br>
              <a:rPr lang="en-US" sz="3200" b="1" dirty="0" smtClean="0">
                <a:latin typeface="Comic Sans MS" panose="030F0702030302020204" pitchFamily="66" charset="0"/>
              </a:rPr>
            </a:br>
            <a:r>
              <a:rPr lang="ru-RU" sz="3200" b="1" dirty="0" smtClean="0">
                <a:latin typeface="Comic Sans MS" panose="030F0702030302020204" pitchFamily="66" charset="0"/>
              </a:rPr>
              <a:t> ячейки </a:t>
            </a:r>
            <a:r>
              <a:rPr lang="en-US" sz="3200" b="1" dirty="0" smtClean="0">
                <a:latin typeface="Comic Sans MS" panose="030F0702030302020204" pitchFamily="66" charset="0"/>
              </a:rPr>
              <a:t>ALTERA Cyclone III</a:t>
            </a:r>
            <a:endParaRPr lang="ru-RU" sz="3200" b="1" dirty="0">
              <a:latin typeface="Comic Sans MS" panose="030F0702030302020204" pitchFamily="66" charset="0"/>
            </a:endParaRPr>
          </a:p>
        </p:txBody>
      </p:sp>
      <p:sp>
        <p:nvSpPr>
          <p:cNvPr id="4" name="Номер слайда 3"/>
          <p:cNvSpPr>
            <a:spLocks noGrp="1"/>
          </p:cNvSpPr>
          <p:nvPr>
            <p:ph type="sldNum" sz="quarter" idx="12"/>
          </p:nvPr>
        </p:nvSpPr>
        <p:spPr/>
        <p:txBody>
          <a:bodyPr/>
          <a:lstStyle/>
          <a:p>
            <a:fld id="{B19B0651-EE4F-4900-A07F-96A6BFA9D0F0}" type="slidenum">
              <a:rPr lang="ru-RU" smtClean="0">
                <a:solidFill>
                  <a:prstClr val="black">
                    <a:tint val="75000"/>
                  </a:prstClr>
                </a:solidFill>
              </a:rPr>
              <a:pPr/>
              <a:t>8</a:t>
            </a:fld>
            <a:endParaRPr lang="ru-RU">
              <a:solidFill>
                <a:prstClr val="black">
                  <a:tint val="75000"/>
                </a:prstClr>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6277" y="1484784"/>
            <a:ext cx="7411445"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953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24" y="28419"/>
            <a:ext cx="9131176" cy="1143000"/>
          </a:xfrm>
        </p:spPr>
        <p:txBody>
          <a:bodyPr>
            <a:normAutofit/>
          </a:bodyPr>
          <a:lstStyle/>
          <a:p>
            <a:r>
              <a:rPr lang="ru-RU" sz="3600" b="1" dirty="0" smtClean="0">
                <a:latin typeface="Comic Sans MS" panose="030F0702030302020204" pitchFamily="66" charset="0"/>
              </a:rPr>
              <a:t>Архитектура </a:t>
            </a:r>
            <a:r>
              <a:rPr lang="en-US" sz="3600" b="1" dirty="0" smtClean="0">
                <a:latin typeface="Comic Sans MS" panose="030F0702030302020204" pitchFamily="66" charset="0"/>
              </a:rPr>
              <a:t>FPGA</a:t>
            </a:r>
            <a:endParaRPr lang="ru-RU" sz="3600" b="1" dirty="0">
              <a:latin typeface="Comic Sans MS" panose="030F0702030302020204" pitchFamily="66" charset="0"/>
            </a:endParaRPr>
          </a:p>
        </p:txBody>
      </p:sp>
      <p:sp>
        <p:nvSpPr>
          <p:cNvPr id="4" name="Номер слайда 3"/>
          <p:cNvSpPr>
            <a:spLocks noGrp="1"/>
          </p:cNvSpPr>
          <p:nvPr>
            <p:ph type="sldNum" sz="quarter" idx="12"/>
          </p:nvPr>
        </p:nvSpPr>
        <p:spPr/>
        <p:txBody>
          <a:bodyPr/>
          <a:lstStyle/>
          <a:p>
            <a:fld id="{B19B0651-EE4F-4900-A07F-96A6BFA9D0F0}" type="slidenum">
              <a:rPr lang="ru-RU" smtClean="0">
                <a:solidFill>
                  <a:prstClr val="black">
                    <a:tint val="75000"/>
                  </a:prstClr>
                </a:solidFill>
              </a:rPr>
              <a:pPr/>
              <a:t>9</a:t>
            </a:fld>
            <a:endParaRPr lang="ru-RU">
              <a:solidFill>
                <a:prstClr val="black">
                  <a:tint val="75000"/>
                </a:prstClr>
              </a:solidFill>
            </a:endParaRPr>
          </a:p>
        </p:txBody>
      </p:sp>
      <p:pic>
        <p:nvPicPr>
          <p:cNvPr id="5" name="Picture 4"/>
          <p:cNvPicPr>
            <a:picLocks noChangeAspect="1"/>
          </p:cNvPicPr>
          <p:nvPr/>
        </p:nvPicPr>
        <p:blipFill>
          <a:blip r:embed="rId2"/>
          <a:stretch>
            <a:fillRect/>
          </a:stretch>
        </p:blipFill>
        <p:spPr>
          <a:xfrm>
            <a:off x="0" y="1628800"/>
            <a:ext cx="9144000" cy="4055624"/>
          </a:xfrm>
          <a:prstGeom prst="rect">
            <a:avLst/>
          </a:prstGeom>
        </p:spPr>
      </p:pic>
    </p:spTree>
    <p:extLst>
      <p:ext uri="{BB962C8B-B14F-4D97-AF65-F5344CB8AC3E}">
        <p14:creationId xmlns:p14="http://schemas.microsoft.com/office/powerpoint/2010/main" val="3786854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1645</TotalTime>
  <Words>536</Words>
  <Application>Microsoft Office PowerPoint</Application>
  <PresentationFormat>Экран (4:3)</PresentationFormat>
  <Paragraphs>77</Paragraphs>
  <Slides>18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Тема Office</vt:lpstr>
      <vt:lpstr>FPGA</vt:lpstr>
      <vt:lpstr>Логические элементы</vt:lpstr>
      <vt:lpstr>FPGA</vt:lpstr>
      <vt:lpstr>Презентация PowerPoint</vt:lpstr>
      <vt:lpstr>Производители FPGA</vt:lpstr>
      <vt:lpstr>Внутренняя структура</vt:lpstr>
      <vt:lpstr>Логический блок FPGA</vt:lpstr>
      <vt:lpstr>Структура элементарной логической  ячейки ALTERA Cyclone III</vt:lpstr>
      <vt:lpstr>Архитектура FPGA</vt:lpstr>
      <vt:lpstr>FPGA</vt:lpstr>
      <vt:lpstr>Принципиальная схема</vt:lpstr>
      <vt:lpstr>Как конфигурировать FPGA</vt:lpstr>
      <vt:lpstr>САПР и разработка HDL кода</vt:lpstr>
      <vt:lpstr>Пример: Verilog</vt:lpstr>
      <vt:lpstr>Распределение сигналов  по выходным ножкам</vt:lpstr>
      <vt:lpstr>Testbench</vt:lpstr>
      <vt:lpstr>Testbench</vt:lpstr>
      <vt:lpstr>Testbench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«Проектирование систем регистрации и обработки данных»</dc:title>
  <dc:creator>Leon</dc:creator>
  <cp:lastModifiedBy>Leon</cp:lastModifiedBy>
  <cp:revision>128</cp:revision>
  <dcterms:created xsi:type="dcterms:W3CDTF">2012-09-09T16:13:15Z</dcterms:created>
  <dcterms:modified xsi:type="dcterms:W3CDTF">2015-10-05T18:14:35Z</dcterms:modified>
</cp:coreProperties>
</file>