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1"/>
  </p:notesMasterIdLst>
  <p:sldIdLst>
    <p:sldId id="256" r:id="rId2"/>
    <p:sldId id="297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24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5BB5-4E58-4C09-AF73-FB51D276D9F8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D271-D3AD-4D64-BB8B-6F3A9E4A2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21E-516F-4475-899D-421D795044D2}" type="datetime1">
              <a:rPr lang="ru-RU" smtClean="0"/>
              <a:t>06.10.2015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4B0-CE55-4E70-B48A-587B8B026073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9DFF-72F4-4230-B7DD-75F09052ACF6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5F3F-5D61-4DA1-B8D9-586FEC38C49C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BD2F-C058-4F35-8DAA-E3404FEE00A8}" type="datetime1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B6B-CE15-4EC9-BDF7-18CF29D9D5DB}" type="datetime1">
              <a:rPr lang="ru-RU" smtClean="0"/>
              <a:t>06.10.2015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AB0-B55A-46A3-91DB-9F508C5F268D}" type="datetime1">
              <a:rPr lang="ru-RU" smtClean="0"/>
              <a:t>06.10.2015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4A5-374E-403E-B0B7-8A135640B570}" type="datetime1">
              <a:rPr lang="ru-RU" smtClean="0"/>
              <a:t>06.10.2015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4CF9-72EC-416D-B53F-C89CABCC6631}" type="datetime1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799-70A7-4349-B4EF-E93876A536AD}" type="datetime1">
              <a:rPr lang="ru-RU" smtClean="0"/>
              <a:t>06.10.2015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FA8F2818-1299-481E-8AA6-2DC375124F73}" type="datetime1">
              <a:rPr lang="ru-RU" smtClean="0"/>
              <a:pPr/>
              <a:t>06.10.2015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545759"/>
            <a:ext cx="7488832" cy="1846659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6000" dirty="0" smtClean="0">
                <a:effectLst/>
                <a:cs typeface="Arial" pitchFamily="34" charset="0"/>
              </a:rPr>
              <a:t>Verilog: </a:t>
            </a:r>
            <a:r>
              <a:rPr lang="ru-RU" sz="6000" dirty="0" smtClean="0">
                <a:effectLst/>
                <a:cs typeface="Arial" pitchFamily="34" charset="0"/>
              </a:rPr>
              <a:t>базовый синтаксис</a:t>
            </a:r>
            <a:endParaRPr lang="ru-RU" sz="6000" dirty="0"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63060"/>
            <a:ext cx="9144000" cy="492443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Преподаватели</a:t>
            </a:r>
            <a:r>
              <a:rPr lang="ru-RU" sz="3200" b="1" smtClean="0">
                <a:latin typeface="Calibri" pitchFamily="34" charset="0"/>
                <a:cs typeface="Calibri" pitchFamily="34" charset="0"/>
              </a:rPr>
              <a:t>: </a:t>
            </a:r>
            <a:r>
              <a:rPr lang="ru-RU" sz="3200" b="1" smtClean="0">
                <a:latin typeface="Calibri" pitchFamily="34" charset="0"/>
                <a:cs typeface="Calibri" pitchFamily="34" charset="0"/>
              </a:rPr>
              <a:t>Эпштейн </a:t>
            </a:r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Леонид Борисович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807" y="2002294"/>
            <a:ext cx="86409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Языки описания аппаратуры </a:t>
            </a:r>
            <a:r>
              <a:rPr lang="ru-RU" dirty="0">
                <a:latin typeface="Arial" pitchFamily="34" charset="0"/>
                <a:cs typeface="Arial" pitchFamily="34" charset="0"/>
              </a:rPr>
              <a:t>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Description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Languages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– 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тип компьютерных языков для формального описания электрических цепей,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особенности </a:t>
            </a:r>
            <a:r>
              <a:rPr lang="ru-RU" dirty="0">
                <a:latin typeface="Arial" pitchFamily="34" charset="0"/>
                <a:cs typeface="Arial" pitchFamily="34" charset="0"/>
              </a:rPr>
              <a:t>цифровой логики.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Они описывают </a:t>
            </a:r>
            <a:r>
              <a:rPr lang="ru-RU" dirty="0">
                <a:latin typeface="Arial" pitchFamily="34" charset="0"/>
                <a:cs typeface="Arial" pitchFamily="34" charset="0"/>
              </a:rPr>
              <a:t>структуру 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функционально поведение схемы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54131" y="548680"/>
            <a:ext cx="662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 smtClean="0">
                <a:latin typeface="+mj-lt"/>
              </a:rPr>
              <a:t>Языки описания аппаратуры</a:t>
            </a:r>
            <a:endParaRPr lang="ru-RU" sz="4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0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3415" y="1268760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Представь себе механизм, имеющий какую-либо связь с внешним миром. Как только снаружи приходит сигнал (нажали кнопку на пульте управления), внутри механизма что-то срабатывает, и им совершается действие (например, загорается лампочка). Для удобного описания всяких  механизмов и причинно-следственных связей и были придуманы HDL-языки.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Совсем необязательно HDL описывает микросхему или ПЛИС.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сложность, с которой сталкивается программист, начинающий писать на HDL, – ему необходимо осознать, что весь код будет в итоге исполняться одновременно. Как шестеренки в часах вращаются синхронно по событию маятника, так и операции внутри процессора выполняются сразу же, параллельно, успевая до наступления следующего такта!</a:t>
            </a:r>
          </a:p>
          <a:p>
            <a:pPr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этом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есть отличие алгоритмических языков типа С или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Pascal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от HDL-подобных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первые «указывают» некоторому абстрактному роботу-исполнителю последовательность действий, то вторые описывают внутренности самого «исполнителя», поведение которого будет зависеть от этих самых внутренностей.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7932" y="0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+mj-lt"/>
              </a:rPr>
              <a:t>Что такое </a:t>
            </a:r>
            <a:r>
              <a:rPr lang="en-US" sz="4000" b="1" u="sng" dirty="0" smtClean="0">
                <a:latin typeface="+mj-lt"/>
              </a:rPr>
              <a:t>HDL</a:t>
            </a:r>
            <a:endParaRPr lang="ru-RU" sz="4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8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6355" y="1712997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Это комментарий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/* 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описание модуля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/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*/</a:t>
            </a:r>
            <a:endParaRPr lang="ru-RU" sz="1600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Verilog'е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имя (идентификатор) - последовательность букв и цифр, знаков «$» и «_», причем начинаться оно обязано не с 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цифры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 – 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чувствителен к регистру.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ru-RU" sz="1600" dirty="0" smtClean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Константы 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Verilog'е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имеют особую форму записи. Сначала идет разрядность числа, потом кавычка ('), за ним - основание системы счисления (b, o, d, h) и сами цифры. Примеры:</a:t>
            </a:r>
            <a:endParaRPr lang="ru-RU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«7'h7F» //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семибитное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число 127, записанное в шестнадцатеричной (h -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hex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) форме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«7'b1111_1111» //то же самое число, записанное в двоичной форме. Знак «_» игнорируется.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«10'b1111_1111» // число 127, занимающее не 7 бит, а 10. То есть, равно 000_1111_1111.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«18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» // число, записанное в стандартной форме, будет приведено к десятичному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Integer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/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«0.5» // будет приведено к типу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float</a:t>
            </a: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.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22607" y="2770"/>
            <a:ext cx="80647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000" b="1" u="sng" dirty="0" smtClean="0">
                <a:latin typeface="+mj-lt"/>
              </a:rPr>
              <a:t>Базовый синтаксис: Комментарии</a:t>
            </a:r>
            <a:r>
              <a:rPr lang="ru-RU" sz="4000" b="1" u="sng" dirty="0">
                <a:latin typeface="+mj-lt"/>
              </a:rPr>
              <a:t>, </a:t>
            </a:r>
            <a:endParaRPr lang="ru-RU" sz="4000" b="1" u="sng" dirty="0" smtClean="0">
              <a:latin typeface="+mj-lt"/>
            </a:endParaRPr>
          </a:p>
          <a:p>
            <a:pPr lvl="0" algn="ctr"/>
            <a:r>
              <a:rPr lang="ru-RU" sz="4000" b="1" u="sng" dirty="0" smtClean="0">
                <a:latin typeface="+mj-lt"/>
              </a:rPr>
              <a:t>имена</a:t>
            </a:r>
            <a:r>
              <a:rPr lang="ru-RU" sz="4000" b="1" u="sng" dirty="0">
                <a:latin typeface="+mj-lt"/>
              </a:rPr>
              <a:t>, константы, </a:t>
            </a:r>
            <a:r>
              <a:rPr lang="ru-RU" sz="4000" b="1" u="sng" dirty="0" smtClean="0">
                <a:latin typeface="+mj-lt"/>
              </a:rPr>
              <a:t>числа</a:t>
            </a:r>
            <a:endParaRPr lang="ru-RU" sz="4000" b="1" u="sng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B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08720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То, что 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обычно называется 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переменной, в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Verilog'е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называется регистром. Например: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 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: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character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;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Так мы объявили регистр шириной 8 бит (от нуля до семи) с именем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character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Как и в переменную, в регистр можно класть значение и читать его оттуда: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[7:0] var1;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[15:0] var2 = 16'b1001_0110_1011_1101;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...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skip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...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var1 [7:0] = var2[15:8];</a:t>
            </a:r>
            <a:endParaRPr lang="ru-RU" sz="800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Здесь мы кладем в регистр var1 старшую половину регистра var2, который в два раза «шире». В итоге, там будет лежать число 8'b1001_0110, то есть 0x96h. Примечание: строго говоря, в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Verilog'е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тоже есть нормальные человеческие переменные, причем регистр - это переменная типа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Также бывают типы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real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и другие. Но в ближайшее время это тебе не понадобится, поэтому 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считаем, 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что переменная в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Verilog'е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и есть регистр.</a:t>
            </a:r>
            <a:b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Кстати, массивы здесь тоже есть!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 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: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6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Array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 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: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5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]; 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//6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пятибитных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 векторов.</a:t>
            </a:r>
            <a:endParaRPr lang="ru-RU" sz="40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4464" y="2770"/>
            <a:ext cx="7860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000" b="1" u="sng" dirty="0" smtClean="0">
                <a:latin typeface="+mj-lt"/>
              </a:rPr>
              <a:t>Базовый синтаксис: регистры (</a:t>
            </a:r>
            <a:r>
              <a:rPr lang="en-US" sz="4000" b="1" u="sng" dirty="0" err="1" smtClean="0">
                <a:latin typeface="+mj-lt"/>
              </a:rPr>
              <a:t>reg</a:t>
            </a:r>
            <a:r>
              <a:rPr lang="ru-RU" sz="4000" b="1" u="sng" dirty="0" smtClean="0">
                <a:latin typeface="+mj-lt"/>
              </a:rPr>
              <a:t>)</a:t>
            </a:r>
            <a:endParaRPr lang="ru-RU" sz="4000" b="1" u="sng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B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08720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Так 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называемое «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соединение-цепь».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Предположим, есть у нас некая переменная-регистр, к отдельным битам которой часто приходится обращаться по ходу действия. Введем сигнал, привязанный к одному биту переменной: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[7:0</a:t>
            </a: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] </a:t>
            </a:r>
            <a:r>
              <a:rPr lang="ru-RU" sz="1600" b="1" dirty="0" err="1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device_config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wire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port_0_direction =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device_config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[0];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wire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port_1_direction =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device_config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[1];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...Пропущено...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if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(!port_0_direction)   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device_data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[0] &lt;= par_port_0[7:0];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Связь port_0_direction теперь тождественно равна младшему биту регистра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device_config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[0]. Стало удобнее: не надо запоминать, что там и как, в большом регистре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device_config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а главное – мы можем в нужный момент программной логикой перебросить этот сигнал на другой регистр: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port_0_direction =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device_config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&amp;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device_config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</a:t>
            </a:r>
            <a:r>
              <a:rPr lang="ru-RU" sz="1600" dirty="0">
                <a:solidFill>
                  <a:srgbClr val="777777"/>
                </a:solidFill>
                <a:latin typeface="Inconsolata"/>
                <a:cs typeface="Tahoma" panose="020B0604030504040204" pitchFamily="34" charset="0"/>
              </a:rPr>
              <a:t>;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Теперь port_0_direction будет равен 1, только если единице равны 0 и 2 биты регистра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device_config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40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5612" y="2770"/>
            <a:ext cx="7918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000" b="1" u="sng" dirty="0" smtClean="0">
                <a:latin typeface="+mj-lt"/>
              </a:rPr>
              <a:t>Базовый синтаксис: сигналы (</a:t>
            </a:r>
            <a:r>
              <a:rPr lang="en-US" sz="4000" b="1" u="sng" dirty="0" smtClean="0">
                <a:latin typeface="+mj-lt"/>
              </a:rPr>
              <a:t>wire</a:t>
            </a:r>
            <a:r>
              <a:rPr lang="ru-RU" sz="4000" b="1" u="sng" dirty="0" smtClean="0">
                <a:latin typeface="+mj-lt"/>
              </a:rPr>
              <a:t>)</a:t>
            </a:r>
            <a:endParaRPr lang="ru-RU" sz="4000" b="1" u="sng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B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7075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Процесс - это такой кусок кода, внутри которого все операции выполняются последовательно. 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Процесс 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может быть непрерывным, срабатывающим на какое-либо событие или вообще исполняемым ровно один раз для инициализации</a:t>
            </a: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[7:0]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counter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always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//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always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обязан содержать хотя бы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// один оператор ожидания, что мы и видим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@ (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posedge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Sysclock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) //Событие без ";" 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// является условием запуска следующей за ним опер. группы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begin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/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counter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=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counter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+ 1'b1;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end</a:t>
            </a:r>
            <a:endParaRPr lang="ru-RU" sz="800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Ключевое слово, указывающее на процесс -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Затем идет так называемый оператор ожидания события «@» и список чувствительности в скобках (смотри врезку). А между словами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 само тело процесса.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Как только значение переменной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Sysclock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сменится с 0 на 1, регистр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counter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увеличится на единичку. Всякие «нормальные» последовательные операторы ("=","&lt;=","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","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case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.) разрешено использовать только внутри процессов. Полный список операторов в языке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указан во врезке.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Если вместо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стоит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то процесс выполнится однократно.</a:t>
            </a:r>
            <a:endParaRPr lang="ru-RU" sz="40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17142" y="2770"/>
            <a:ext cx="58756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000" b="1" u="sng" dirty="0" smtClean="0">
                <a:latin typeface="+mj-lt"/>
              </a:rPr>
              <a:t>Базовый синтаксис:</a:t>
            </a:r>
            <a:endParaRPr lang="en-US" sz="4000" b="1" u="sng" dirty="0" smtClean="0">
              <a:latin typeface="+mj-lt"/>
            </a:endParaRPr>
          </a:p>
          <a:p>
            <a:pPr lvl="0" algn="ctr"/>
            <a:r>
              <a:rPr lang="ru-RU" sz="4000" b="1" u="sng" dirty="0" smtClean="0">
                <a:latin typeface="+mj-lt"/>
              </a:rPr>
              <a:t> </a:t>
            </a:r>
            <a:r>
              <a:rPr lang="ru-RU" sz="4000" b="1" u="sng" dirty="0">
                <a:latin typeface="+mj-lt"/>
              </a:rPr>
              <a:t>Процессы </a:t>
            </a:r>
            <a:r>
              <a:rPr lang="en-US" sz="4000" b="1" u="sng" dirty="0">
                <a:latin typeface="+mj-lt"/>
              </a:rPr>
              <a:t>always &amp; initial</a:t>
            </a:r>
            <a:endParaRPr lang="ru-RU" sz="4000" b="1" u="sng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B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7075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Модули (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в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Verilog'е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 это что-то типа черных ящиков или блоков обработки. Больше всего они похожи на функции в алгоритмических языках программирования. Как и функции, модули имеют входные и выходные параметры.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module</a:t>
            </a:r>
            <a:r>
              <a:rPr lang="ru-RU" sz="1600" b="1" dirty="0" smtClean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Not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(inputwire1, outwire1);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input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inputwire1;          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//Не указываю разрядность, значит однобитовые параметры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output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outwire1;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outwire1;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always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 @(inputwire1)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outwire1&lt;=!(inputwire1);</a:t>
            </a:r>
            <a:b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b="1" dirty="0" err="1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endmodule</a:t>
            </a:r>
            <a:r>
              <a:rPr lang="ru-RU" sz="1600" b="1" dirty="0">
                <a:solidFill>
                  <a:srgbClr val="FF0000"/>
                </a:solidFill>
                <a:latin typeface="Inconsolata"/>
                <a:cs typeface="Tahoma" panose="020B0604030504040204" pitchFamily="34" charset="0"/>
              </a:rPr>
              <a:t>;</a:t>
            </a:r>
            <a:endParaRPr lang="ru-RU" sz="4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67865" y="2770"/>
            <a:ext cx="45742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000" b="1" u="sng" dirty="0" smtClean="0">
                <a:latin typeface="+mj-lt"/>
              </a:rPr>
              <a:t>Базовый синтаксис:</a:t>
            </a:r>
            <a:endParaRPr lang="en-US" sz="4000" b="1" u="sng" dirty="0" smtClean="0">
              <a:latin typeface="+mj-lt"/>
            </a:endParaRPr>
          </a:p>
          <a:p>
            <a:pPr lvl="0" algn="ctr"/>
            <a:r>
              <a:rPr lang="ru-RU" sz="4000" b="1" u="sng" dirty="0" smtClean="0">
                <a:latin typeface="+mj-lt"/>
              </a:rPr>
              <a:t> Модули</a:t>
            </a:r>
            <a:endParaRPr lang="ru-RU" sz="4000" b="1" u="sng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B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06.10.2015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7075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Сложение </a:t>
            </a: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(+),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Вычитание (-),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Умножение (*), рекомендуется писать свою реализацию умножения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Целочисленное деление (/),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Модуль (%),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Поразрядные И, ИЛИ, НЕ, XOR (&amp;,|,~,^)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Логические И, ИЛИ, НЕ (&amp;&amp;,||,!), дают однобитовый результат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Операции отношения  (==,!=,&gt;,&lt;,&gt;=,&lt;=)</a:t>
            </a:r>
          </a:p>
          <a:p>
            <a:pPr lvl="0" indent="2730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Сдвиги (&gt;&gt;,&lt;&lt;)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 также есть интересная операция «склеивания», то есть конкатенации: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reg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: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Lights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=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8</a:t>
            </a:r>
            <a:r>
              <a:rPr lang="ru-RU" sz="1600" dirty="0">
                <a:solidFill>
                  <a:srgbClr val="777777"/>
                </a:solidFill>
                <a:latin typeface="Inconsolata"/>
                <a:cs typeface="Tahoma" panose="020B0604030504040204" pitchFamily="34" charset="0"/>
              </a:rPr>
              <a:t>'b0000_0001;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...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skip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...</a:t>
            </a:r>
            <a:b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</a:b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Lights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: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= {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Lights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, </a:t>
            </a:r>
            <a:r>
              <a:rPr lang="ru-RU" sz="1600" dirty="0" err="1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Lights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[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6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:</a:t>
            </a:r>
            <a:r>
              <a:rPr lang="ru-RU" sz="1600" dirty="0">
                <a:solidFill>
                  <a:srgbClr val="880000"/>
                </a:solidFill>
                <a:latin typeface="Inconsolata"/>
                <a:cs typeface="Tahoma" panose="020B0604030504040204" pitchFamily="34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Inconsolata"/>
                <a:cs typeface="Tahoma" panose="020B0604030504040204" pitchFamily="34" charset="0"/>
              </a:rPr>
              <a:t>] };</a:t>
            </a:r>
            <a:endParaRPr lang="ru-RU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То, что справа – имеет ширину 8 бит и склеено из нулевого и оставшихся семи бит переменной </a:t>
            </a:r>
            <a:r>
              <a:rPr lang="ru-RU" sz="1600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Light</a:t>
            </a:r>
            <a:endParaRPr lang="ru-RU" sz="40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67865" y="2770"/>
            <a:ext cx="45742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000" b="1" u="sng" dirty="0" smtClean="0">
                <a:latin typeface="+mj-lt"/>
              </a:rPr>
              <a:t>Базовый синтаксис:</a:t>
            </a:r>
            <a:endParaRPr lang="en-US" sz="4000" b="1" u="sng" dirty="0" smtClean="0">
              <a:latin typeface="+mj-lt"/>
            </a:endParaRPr>
          </a:p>
          <a:p>
            <a:pPr lvl="0" algn="ctr"/>
            <a:r>
              <a:rPr lang="ru-RU" sz="4000" b="1" u="sng" dirty="0" smtClean="0">
                <a:latin typeface="+mj-lt"/>
              </a:rPr>
              <a:t> Операции</a:t>
            </a:r>
            <a:endParaRPr lang="ru-RU" sz="4000" b="1" u="sng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B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78883"/>
            <a:ext cx="65" cy="2994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148133"/>
            <a:ext cx="51296" cy="16093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" rIns="0" bIns="1110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917</TotalTime>
  <Words>365</Words>
  <Application>Microsoft Office PowerPoint</Application>
  <PresentationFormat>Экран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Verilog: базовый синтаксис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Leon</cp:lastModifiedBy>
  <cp:revision>113</cp:revision>
  <dcterms:created xsi:type="dcterms:W3CDTF">2012-09-09T16:13:15Z</dcterms:created>
  <dcterms:modified xsi:type="dcterms:W3CDTF">2015-10-05T18:15:35Z</dcterms:modified>
</cp:coreProperties>
</file>