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2144" y="-8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51435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95250" y="2571750"/>
            <a:ext cx="51435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400050"/>
            <a:ext cx="5105400" cy="2151126"/>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2654898"/>
            <a:ext cx="5114778" cy="825936"/>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4918459"/>
            <a:ext cx="2002464" cy="170177"/>
          </a:xfrm>
        </p:spPr>
        <p:txBody>
          <a:bodyPr/>
          <a:lstStyle>
            <a:lvl1pPr>
              <a:defRPr lang="en-US" smtClean="0">
                <a:solidFill>
                  <a:srgbClr val="FFFFFF"/>
                </a:solidFill>
              </a:defRPr>
            </a:lvl1pPr>
            <a:extLst/>
          </a:lstStyle>
          <a:p>
            <a:fld id="{CCD94A80-4102-459C-A8C6-D90B3BF7103D}" type="datetimeFigureOut">
              <a:rPr lang="en-US" smtClean="0"/>
              <a:t>2/19/2024</a:t>
            </a:fld>
            <a:endParaRPr lang="en-US"/>
          </a:p>
        </p:txBody>
      </p:sp>
      <p:sp>
        <p:nvSpPr>
          <p:cNvPr id="18" name="Footer Placeholder 17"/>
          <p:cNvSpPr>
            <a:spLocks noGrp="1"/>
          </p:cNvSpPr>
          <p:nvPr>
            <p:ph type="ftr" sz="quarter" idx="11"/>
          </p:nvPr>
        </p:nvSpPr>
        <p:spPr>
          <a:xfrm>
            <a:off x="2819400" y="4918460"/>
            <a:ext cx="2927722" cy="17145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4917186"/>
            <a:ext cx="588336" cy="171450"/>
          </a:xfrm>
        </p:spPr>
        <p:txBody>
          <a:bodyPr/>
          <a:lstStyle>
            <a:lvl1pPr>
              <a:defRPr lang="en-US" smtClean="0">
                <a:solidFill>
                  <a:srgbClr val="FFFFFF"/>
                </a:solidFill>
              </a:defRPr>
            </a:lvl1pPr>
            <a:extLst/>
          </a:lstStyle>
          <a:p>
            <a:fld id="{85833FF0-1570-4FE1-AEED-6F0DCC4A26C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D94A80-4102-459C-A8C6-D90B3BF7103D}" type="datetimeFigureOut">
              <a:rPr lang="en-US" smtClean="0"/>
              <a:t>2/19/2024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833FF0-1570-4FE1-AEED-6F0DCC4A26C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06217"/>
            <a:ext cx="1524000" cy="4388644"/>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2"/>
            <a:ext cx="60198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4918459"/>
            <a:ext cx="2002464" cy="170177"/>
          </a:xfrm>
        </p:spPr>
        <p:txBody>
          <a:bodyPr/>
          <a:lstStyle>
            <a:extLst/>
          </a:lstStyle>
          <a:p>
            <a:fld id="{CCD94A80-4102-459C-A8C6-D90B3BF7103D}" type="datetimeFigureOut">
              <a:rPr lang="en-US" smtClean="0"/>
              <a:t>2/19/2024</a:t>
            </a:fld>
            <a:endParaRPr lang="en-US"/>
          </a:p>
        </p:txBody>
      </p:sp>
      <p:sp>
        <p:nvSpPr>
          <p:cNvPr id="5" name="Footer Placeholder 4"/>
          <p:cNvSpPr>
            <a:spLocks noGrp="1"/>
          </p:cNvSpPr>
          <p:nvPr>
            <p:ph type="ftr" sz="quarter" idx="11"/>
          </p:nvPr>
        </p:nvSpPr>
        <p:spPr>
          <a:xfrm>
            <a:off x="457200" y="4917186"/>
            <a:ext cx="3657600" cy="171450"/>
          </a:xfrm>
        </p:spPr>
        <p:txBody>
          <a:bodyPr/>
          <a:lstStyle>
            <a:extLst/>
          </a:lstStyle>
          <a:p>
            <a:endParaRPr lang="en-US"/>
          </a:p>
        </p:txBody>
      </p:sp>
      <p:sp>
        <p:nvSpPr>
          <p:cNvPr id="6" name="Slide Number Placeholder 5"/>
          <p:cNvSpPr>
            <a:spLocks noGrp="1"/>
          </p:cNvSpPr>
          <p:nvPr>
            <p:ph type="sldNum" sz="quarter" idx="12"/>
          </p:nvPr>
        </p:nvSpPr>
        <p:spPr>
          <a:xfrm>
            <a:off x="6254496" y="4914900"/>
            <a:ext cx="588336" cy="171450"/>
          </a:xfrm>
        </p:spPr>
        <p:txBody>
          <a:bodyPr/>
          <a:lstStyle>
            <a:lvl1pPr>
              <a:defRPr>
                <a:solidFill>
                  <a:schemeClr val="tx2"/>
                </a:solidFill>
              </a:defRPr>
            </a:lvl1pPr>
            <a:extLst/>
          </a:lstStyle>
          <a:p>
            <a:fld id="{85833FF0-1570-4FE1-AEED-6F0DCC4A26C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D94A80-4102-459C-A8C6-D90B3BF7103D}" type="datetimeFigureOut">
              <a:rPr lang="en-US" smtClean="0"/>
              <a:t>2/19/2024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833FF0-1570-4FE1-AEED-6F0DCC4A26C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116378"/>
            <a:ext cx="6255488" cy="1021556"/>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428751"/>
            <a:ext cx="6255488" cy="557630"/>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4917607"/>
            <a:ext cx="2002464" cy="170177"/>
          </a:xfrm>
        </p:spPr>
        <p:txBody>
          <a:bodyPr bIns="0" anchor="b"/>
          <a:lstStyle>
            <a:lvl1pPr>
              <a:defRPr>
                <a:solidFill>
                  <a:schemeClr val="tx2"/>
                </a:solidFill>
              </a:defRPr>
            </a:lvl1pPr>
            <a:extLst/>
          </a:lstStyle>
          <a:p>
            <a:fld id="{CCD94A80-4102-459C-A8C6-D90B3BF7103D}" type="datetimeFigureOut">
              <a:rPr lang="en-US" smtClean="0"/>
              <a:t>2/19/2024</a:t>
            </a:fld>
            <a:endParaRPr lang="en-US"/>
          </a:p>
        </p:txBody>
      </p:sp>
      <p:sp>
        <p:nvSpPr>
          <p:cNvPr id="5" name="Footer Placeholder 4"/>
          <p:cNvSpPr>
            <a:spLocks noGrp="1"/>
          </p:cNvSpPr>
          <p:nvPr>
            <p:ph type="ftr" sz="quarter" idx="11"/>
          </p:nvPr>
        </p:nvSpPr>
        <p:spPr>
          <a:xfrm>
            <a:off x="1735358" y="4917608"/>
            <a:ext cx="2895600" cy="17145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4916334"/>
            <a:ext cx="588336" cy="171450"/>
          </a:xfrm>
        </p:spPr>
        <p:txBody>
          <a:bodyPr/>
          <a:lstStyle>
            <a:extLst/>
          </a:lstStyle>
          <a:p>
            <a:fld id="{85833FF0-1570-4FE1-AEED-6F0DCC4A26C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CD94A80-4102-459C-A8C6-D90B3BF7103D}" type="datetimeFigureOut">
              <a:rPr lang="en-US" smtClean="0"/>
              <a:t>2/19/2024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5833FF0-1570-4FE1-AEED-6F0DCC4A26C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400550"/>
            <a:ext cx="3520440" cy="3429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4400550"/>
            <a:ext cx="3520440" cy="3429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CD94A80-4102-459C-A8C6-D90B3BF7103D}" type="datetimeFigureOut">
              <a:rPr lang="en-US" smtClean="0"/>
              <a:t>2/19/2024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5833FF0-1570-4FE1-AEED-6F0DCC4A26C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CD94A80-4102-459C-A8C6-D90B3BF7103D}" type="datetimeFigureOut">
              <a:rPr lang="en-US" smtClean="0"/>
              <a:t>2/19/2024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5833FF0-1570-4FE1-AEED-6F0DCC4A26C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CCD94A80-4102-459C-A8C6-D90B3BF7103D}" type="datetimeFigureOut">
              <a:rPr lang="en-US" smtClean="0"/>
              <a:t>2/19/2024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85833FF0-1570-4FE1-AEED-6F0DCC4A26C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5897880" cy="88011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123062"/>
            <a:ext cx="5897880" cy="451884"/>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0"/>
            <a:ext cx="7239000" cy="3278814"/>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CD94A80-4102-459C-A8C6-D90B3BF7103D}" type="datetimeFigureOut">
              <a:rPr lang="en-US" smtClean="0"/>
              <a:t>2/19/2024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5833FF0-1570-4FE1-AEED-6F0DCC4A26C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9" y="753501"/>
            <a:ext cx="4319527" cy="323443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7" y="749112"/>
            <a:ext cx="4319527" cy="3234430"/>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857250"/>
            <a:ext cx="3429000" cy="154305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2462726"/>
            <a:ext cx="3429000" cy="144018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CCD94A80-4102-459C-A8C6-D90B3BF7103D}" type="datetimeFigureOut">
              <a:rPr lang="en-US" smtClean="0"/>
              <a:t>2/19/2024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5833FF0-1570-4FE1-AEED-6F0DCC4A26CF}" type="slidenum">
              <a:rPr lang="en-US" smtClean="0"/>
              <a:t>‹#›</a:t>
            </a:fld>
            <a:endParaRPr lang="en-US"/>
          </a:p>
        </p:txBody>
      </p:sp>
      <p:sp>
        <p:nvSpPr>
          <p:cNvPr id="10" name="Picture Placeholder 9"/>
          <p:cNvSpPr>
            <a:spLocks noGrp="1"/>
          </p:cNvSpPr>
          <p:nvPr>
            <p:ph type="pic" idx="1"/>
          </p:nvPr>
        </p:nvSpPr>
        <p:spPr>
          <a:xfrm>
            <a:off x="663682" y="780752"/>
            <a:ext cx="4206240" cy="315468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457200" y="240030"/>
            <a:ext cx="7239000" cy="85725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207062"/>
            <a:ext cx="7239000" cy="363474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4918459"/>
            <a:ext cx="2002464" cy="170177"/>
          </a:xfrm>
          <a:prstGeom prst="rect">
            <a:avLst/>
          </a:prstGeom>
        </p:spPr>
        <p:txBody>
          <a:bodyPr vert="horz" tIns="0" bIns="0" anchor="b"/>
          <a:lstStyle>
            <a:lvl1pPr algn="l" eaLnBrk="1" latinLnBrk="0" hangingPunct="1">
              <a:defRPr kumimoji="0" sz="1000">
                <a:solidFill>
                  <a:schemeClr val="tx2"/>
                </a:solidFill>
              </a:defRPr>
            </a:lvl1pPr>
            <a:extLst/>
          </a:lstStyle>
          <a:p>
            <a:fld id="{CCD94A80-4102-459C-A8C6-D90B3BF7103D}" type="datetimeFigureOut">
              <a:rPr lang="en-US" smtClean="0"/>
              <a:t>2/19/2024</a:t>
            </a:fld>
            <a:endParaRPr lang="en-US"/>
          </a:p>
        </p:txBody>
      </p:sp>
      <p:sp>
        <p:nvSpPr>
          <p:cNvPr id="4" name="Footer Placeholder 3"/>
          <p:cNvSpPr>
            <a:spLocks noGrp="1"/>
          </p:cNvSpPr>
          <p:nvPr>
            <p:ph type="ftr" sz="quarter" idx="3"/>
          </p:nvPr>
        </p:nvSpPr>
        <p:spPr>
          <a:xfrm>
            <a:off x="457200" y="4918460"/>
            <a:ext cx="3657600" cy="17145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4917186"/>
            <a:ext cx="588336" cy="171450"/>
          </a:xfrm>
          <a:prstGeom prst="rect">
            <a:avLst/>
          </a:prstGeom>
        </p:spPr>
        <p:txBody>
          <a:bodyPr vert="horz" lIns="0" tIns="0" rIns="0" bIns="0" anchor="b"/>
          <a:lstStyle>
            <a:lvl1pPr algn="r" eaLnBrk="1" latinLnBrk="0" hangingPunct="1">
              <a:defRPr kumimoji="0" sz="1100">
                <a:solidFill>
                  <a:schemeClr val="tx2"/>
                </a:solidFill>
              </a:defRPr>
            </a:lvl1pPr>
            <a:extLst/>
          </a:lstStyle>
          <a:p>
            <a:fld id="{85833FF0-1570-4FE1-AEED-6F0DCC4A26C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1809750"/>
            <a:ext cx="6019800" cy="2151126"/>
          </a:xfrm>
        </p:spPr>
        <p:txBody>
          <a:bodyPr/>
          <a:lstStyle/>
          <a:p>
            <a:r>
              <a:rPr lang="vi-VN" dirty="0">
                <a:solidFill>
                  <a:srgbClr val="FFFF00"/>
                </a:solidFill>
                <a:effectLst>
                  <a:outerShdw blurRad="38100" dist="38100" dir="2700000" algn="tl">
                    <a:srgbClr val="000000">
                      <a:alpha val="43137"/>
                    </a:srgbClr>
                  </a:outerShdw>
                </a:effectLst>
              </a:rPr>
              <a:t>Đếm đối tượng bằng cách sử dụng Ultralytics YOLOv8</a:t>
            </a:r>
            <a:r>
              <a:rPr lang="vi-VN" b="0" dirty="0"/>
              <a:t/>
            </a:r>
            <a:br>
              <a:rPr lang="vi-VN" b="0"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596" y="2266950"/>
            <a:ext cx="4064000" cy="2286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96" y="469633"/>
            <a:ext cx="2844800" cy="1600200"/>
          </a:xfrm>
          <a:prstGeom prst="rect">
            <a:avLst/>
          </a:prstGeom>
        </p:spPr>
      </p:pic>
      <p:pic>
        <p:nvPicPr>
          <p:cNvPr id="102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903" t="4723" r="23125" b="10000"/>
          <a:stretch/>
        </p:blipFill>
        <p:spPr bwMode="auto">
          <a:xfrm>
            <a:off x="3579796" y="2972246"/>
            <a:ext cx="2895600" cy="2171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2184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0" dirty="0"/>
              <a:t>Đếm đối tượng là gì</a:t>
            </a:r>
            <a:r>
              <a:rPr lang="vi-VN" b="0" dirty="0" smtClean="0"/>
              <a:t>?</a:t>
            </a:r>
            <a:endParaRPr lang="en-US" dirty="0"/>
          </a:p>
        </p:txBody>
      </p:sp>
      <p:sp>
        <p:nvSpPr>
          <p:cNvPr id="3" name="Content Placeholder 2"/>
          <p:cNvSpPr>
            <a:spLocks noGrp="1"/>
          </p:cNvSpPr>
          <p:nvPr>
            <p:ph idx="1"/>
          </p:nvPr>
        </p:nvSpPr>
        <p:spPr>
          <a:xfrm>
            <a:off x="457200" y="1207062"/>
            <a:ext cx="8229600" cy="3634740"/>
          </a:xfrm>
        </p:spPr>
        <p:txBody>
          <a:bodyPr>
            <a:normAutofit/>
          </a:bodyPr>
          <a:lstStyle/>
          <a:p>
            <a:pPr algn="just"/>
            <a:r>
              <a:rPr lang="vi-VN" dirty="0"/>
              <a:t>Đếm đối tượng với </a:t>
            </a:r>
            <a:r>
              <a:rPr lang="vi-VN" b="1" dirty="0">
                <a:solidFill>
                  <a:srgbClr val="FF0000"/>
                </a:solidFill>
              </a:rPr>
              <a:t>Ultralytics YOLOv8</a:t>
            </a:r>
            <a:r>
              <a:rPr lang="vi-VN" dirty="0"/>
              <a:t> liên quan đến việc xác định và đếm chính xác các đối tượng cụ thể trong video và luồng camera. </a:t>
            </a:r>
            <a:endParaRPr lang="en-US" dirty="0" smtClean="0"/>
          </a:p>
          <a:p>
            <a:pPr algn="just"/>
            <a:r>
              <a:rPr lang="vi-VN" dirty="0" smtClean="0"/>
              <a:t>YOLOv8 </a:t>
            </a:r>
            <a:r>
              <a:rPr lang="vi-VN" dirty="0"/>
              <a:t>Vượt trội trong các ứng dụng thời gian thực, cung cấp khả năng đếm đối tượng hiệu quả và chính xác cho các tình huống khác nhau như phân tích và giám sát đám đông, nhờ các thuật toán hiện đại và khả năng học sâu.</a:t>
            </a:r>
            <a:endParaRPr lang="en-US" dirty="0"/>
          </a:p>
        </p:txBody>
      </p:sp>
    </p:spTree>
    <p:extLst>
      <p:ext uri="{BB962C8B-B14F-4D97-AF65-F5344CB8AC3E}">
        <p14:creationId xmlns:p14="http://schemas.microsoft.com/office/powerpoint/2010/main" val="166980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0" dirty="0"/>
              <a:t>Ưu điểm của đếm đối tượng</a:t>
            </a:r>
            <a:r>
              <a:rPr lang="vi-VN" b="0" dirty="0" smtClean="0"/>
              <a:t>?</a:t>
            </a:r>
            <a:endParaRPr lang="en-US" dirty="0"/>
          </a:p>
        </p:txBody>
      </p:sp>
      <p:sp>
        <p:nvSpPr>
          <p:cNvPr id="3" name="Content Placeholder 2"/>
          <p:cNvSpPr>
            <a:spLocks noGrp="1"/>
          </p:cNvSpPr>
          <p:nvPr>
            <p:ph idx="1"/>
          </p:nvPr>
        </p:nvSpPr>
        <p:spPr>
          <a:xfrm>
            <a:off x="457200" y="1207062"/>
            <a:ext cx="8077200" cy="3634740"/>
          </a:xfrm>
        </p:spPr>
        <p:txBody>
          <a:bodyPr>
            <a:normAutofit fontScale="92500" lnSpcReduction="20000"/>
          </a:bodyPr>
          <a:lstStyle/>
          <a:p>
            <a:pPr algn="just"/>
            <a:r>
              <a:rPr lang="vi-VN" b="1" dirty="0"/>
              <a:t>Tối ưu hóa tài nguyên:</a:t>
            </a:r>
            <a:r>
              <a:rPr lang="vi-VN" dirty="0"/>
              <a:t> Đếm đối tượng </a:t>
            </a:r>
            <a:r>
              <a:rPr lang="en-US" dirty="0" err="1" smtClean="0"/>
              <a:t>để</a:t>
            </a:r>
            <a:r>
              <a:rPr lang="en-US" dirty="0" smtClean="0"/>
              <a:t> </a:t>
            </a:r>
            <a:r>
              <a:rPr lang="vi-VN" dirty="0" smtClean="0"/>
              <a:t>quản </a:t>
            </a:r>
            <a:r>
              <a:rPr lang="vi-VN" dirty="0"/>
              <a:t>lý tài nguyên hiệu quả bằng cách cung cấp số lượng chính xác </a:t>
            </a:r>
            <a:r>
              <a:rPr lang="en-US" dirty="0" err="1" smtClean="0"/>
              <a:t>để</a:t>
            </a:r>
            <a:r>
              <a:rPr lang="vi-VN" dirty="0" smtClean="0"/>
              <a:t> </a:t>
            </a:r>
            <a:r>
              <a:rPr lang="vi-VN" dirty="0"/>
              <a:t>tối ưu hóa phân bổ tài nguyên trong các ứng dụng như quản lý hàng tồn kho.</a:t>
            </a:r>
          </a:p>
          <a:p>
            <a:pPr algn="just"/>
            <a:r>
              <a:rPr lang="vi-VN" b="1" dirty="0"/>
              <a:t>Tăng cường bảo mật:</a:t>
            </a:r>
            <a:r>
              <a:rPr lang="vi-VN" dirty="0"/>
              <a:t> Đếm đối tượng tăng cường an ninh và giám sát bằng cách theo dõi và đếm chính xác các thực thể, hỗ trợ phát hiện mối đe dọa chủ động.</a:t>
            </a:r>
          </a:p>
          <a:p>
            <a:pPr algn="just"/>
            <a:r>
              <a:rPr lang="vi-VN" b="1" dirty="0"/>
              <a:t>Ra quyết định sáng suốt:</a:t>
            </a:r>
            <a:r>
              <a:rPr lang="vi-VN" dirty="0"/>
              <a:t> Đếm đối tượng cung cấp thông tin chi tiết có giá trị cho việc ra quyết định, tối ưu hóa các quy trình trong bán lẻ, quản lý lưu lượng truy cập và nhiều lĩnh vực khác.</a:t>
            </a:r>
          </a:p>
          <a:p>
            <a:pPr algn="just"/>
            <a:endParaRPr lang="en-US" dirty="0"/>
          </a:p>
        </p:txBody>
      </p:sp>
    </p:spTree>
    <p:extLst>
      <p:ext uri="{BB962C8B-B14F-4D97-AF65-F5344CB8AC3E}">
        <p14:creationId xmlns:p14="http://schemas.microsoft.com/office/powerpoint/2010/main" val="33884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8305800" cy="857250"/>
          </a:xfrm>
        </p:spPr>
        <p:txBody>
          <a:bodyPr>
            <a:normAutofit fontScale="90000"/>
          </a:bodyPr>
          <a:lstStyle/>
          <a:p>
            <a:pPr algn="r"/>
            <a:r>
              <a:rPr lang="en-US" dirty="0" err="1" smtClean="0"/>
              <a:t>CoDING</a:t>
            </a:r>
            <a:r>
              <a:rPr lang="en-US" dirty="0" smtClean="0"/>
              <a:t>… </a:t>
            </a:r>
            <a:r>
              <a:rPr lang="en-US" cap="none" dirty="0" err="1" smtClean="0">
                <a:solidFill>
                  <a:srgbClr val="FFFF00"/>
                </a:solidFill>
                <a:latin typeface="Arial Narrow" pitchFamily="34" charset="0"/>
              </a:rPr>
              <a:t>Xem</a:t>
            </a:r>
            <a:r>
              <a:rPr lang="en-US" cap="none" dirty="0" smtClean="0">
                <a:solidFill>
                  <a:srgbClr val="FFFF00"/>
                </a:solidFill>
                <a:latin typeface="Arial Narrow" pitchFamily="34" charset="0"/>
              </a:rPr>
              <a:t> clip </a:t>
            </a:r>
            <a:r>
              <a:rPr lang="en-US" cap="none" dirty="0" err="1" smtClean="0">
                <a:solidFill>
                  <a:srgbClr val="FFFF00"/>
                </a:solidFill>
                <a:latin typeface="Arial Narrow" pitchFamily="34" charset="0"/>
              </a:rPr>
              <a:t>trước</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để</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biết</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cài</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đặt</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các</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công</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cụ</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để</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thực</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hiện</a:t>
            </a:r>
            <a:endParaRPr lang="en-US" cap="none" dirty="0">
              <a:solidFill>
                <a:srgbClr val="FFFF00"/>
              </a:solidFill>
              <a:latin typeface="Arial Narrow" pitchFamily="34" charset="0"/>
            </a:endParaRPr>
          </a:p>
        </p:txBody>
      </p:sp>
      <p:sp>
        <p:nvSpPr>
          <p:cNvPr id="3" name="Content Placeholder 2"/>
          <p:cNvSpPr>
            <a:spLocks noGrp="1"/>
          </p:cNvSpPr>
          <p:nvPr>
            <p:ph idx="1"/>
          </p:nvPr>
        </p:nvSpPr>
        <p:spPr/>
        <p:txBody>
          <a:bodyPr/>
          <a:lstStyle/>
          <a:p>
            <a:r>
              <a:rPr lang="en-US" dirty="0" smtClean="0">
                <a:solidFill>
                  <a:srgbClr val="FF0000"/>
                </a:solidFill>
              </a:rPr>
              <a:t>Import </a:t>
            </a:r>
            <a:r>
              <a:rPr lang="en-US" dirty="0" err="1" smtClean="0">
                <a:solidFill>
                  <a:srgbClr val="FF0000"/>
                </a:solidFill>
              </a:rPr>
              <a:t>thư</a:t>
            </a:r>
            <a:r>
              <a:rPr lang="en-US" dirty="0" smtClean="0">
                <a:solidFill>
                  <a:srgbClr val="FF0000"/>
                </a:solidFill>
              </a:rPr>
              <a:t> </a:t>
            </a:r>
            <a:r>
              <a:rPr lang="en-US" dirty="0" err="1" smtClean="0">
                <a:solidFill>
                  <a:srgbClr val="FF0000"/>
                </a:solidFill>
              </a:rPr>
              <a:t>viện</a:t>
            </a:r>
            <a:r>
              <a:rPr lang="en-US" dirty="0" smtClean="0">
                <a:solidFill>
                  <a:srgbClr val="FF0000"/>
                </a:solidFill>
              </a:rPr>
              <a:t> Yolo8 </a:t>
            </a:r>
            <a:r>
              <a:rPr lang="en-US" dirty="0" err="1" smtClean="0">
                <a:solidFill>
                  <a:srgbClr val="FF0000"/>
                </a:solidFill>
              </a:rPr>
              <a:t>và</a:t>
            </a:r>
            <a:r>
              <a:rPr lang="en-US" dirty="0" smtClean="0">
                <a:solidFill>
                  <a:srgbClr val="FF0000"/>
                </a:solidFill>
              </a:rPr>
              <a:t> </a:t>
            </a:r>
            <a:r>
              <a:rPr lang="en-US" dirty="0" err="1" smtClean="0">
                <a:solidFill>
                  <a:srgbClr val="FF0000"/>
                </a:solidFill>
              </a:rPr>
              <a:t>đếm</a:t>
            </a:r>
            <a:r>
              <a:rPr lang="en-US" dirty="0" smtClean="0">
                <a:solidFill>
                  <a:srgbClr val="FF0000"/>
                </a:solidFill>
              </a:rPr>
              <a:t> </a:t>
            </a:r>
            <a:r>
              <a:rPr lang="en-US" dirty="0" err="1" smtClean="0">
                <a:solidFill>
                  <a:srgbClr val="FF0000"/>
                </a:solidFill>
              </a:rPr>
              <a:t>đối</a:t>
            </a:r>
            <a:r>
              <a:rPr lang="en-US" dirty="0" smtClean="0">
                <a:solidFill>
                  <a:srgbClr val="FF0000"/>
                </a:solidFill>
              </a:rPr>
              <a:t> </a:t>
            </a:r>
            <a:r>
              <a:rPr lang="en-US" dirty="0" err="1" smtClean="0">
                <a:solidFill>
                  <a:srgbClr val="FF0000"/>
                </a:solidFill>
              </a:rPr>
              <a:t>tượng</a:t>
            </a:r>
            <a:endParaRPr lang="en-US" dirty="0" smtClean="0">
              <a:solidFill>
                <a:srgbClr val="FF0000"/>
              </a:solidFill>
            </a:endParaRPr>
          </a:p>
          <a:p>
            <a:pPr marL="0" indent="0">
              <a:buNone/>
            </a:pPr>
            <a:r>
              <a:rPr lang="en-US" dirty="0" smtClean="0">
                <a:latin typeface="Calibri" pitchFamily="34" charset="0"/>
                <a:cs typeface="Calibri" pitchFamily="34" charset="0"/>
              </a:rPr>
              <a:t>    from </a:t>
            </a:r>
            <a:r>
              <a:rPr lang="en-US" dirty="0" err="1">
                <a:latin typeface="Calibri" pitchFamily="34" charset="0"/>
                <a:cs typeface="Calibri" pitchFamily="34" charset="0"/>
              </a:rPr>
              <a:t>ultralytics</a:t>
            </a:r>
            <a:r>
              <a:rPr lang="en-US" dirty="0">
                <a:latin typeface="Calibri" pitchFamily="34" charset="0"/>
                <a:cs typeface="Calibri" pitchFamily="34" charset="0"/>
              </a:rPr>
              <a:t> import YOLO </a:t>
            </a:r>
            <a:endParaRPr lang="en-US" dirty="0" smtClean="0">
              <a:latin typeface="Calibri" pitchFamily="34" charset="0"/>
              <a:cs typeface="Calibri" pitchFamily="34" charset="0"/>
            </a:endParaRPr>
          </a:p>
          <a:p>
            <a:pPr marL="0" indent="0">
              <a:buNone/>
            </a:pPr>
            <a:r>
              <a:rPr lang="en-US" dirty="0" smtClean="0">
                <a:latin typeface="Calibri" pitchFamily="34" charset="0"/>
                <a:cs typeface="Calibri" pitchFamily="34" charset="0"/>
              </a:rPr>
              <a:t>    from </a:t>
            </a:r>
            <a:r>
              <a:rPr lang="en-US" dirty="0" err="1">
                <a:latin typeface="Calibri" pitchFamily="34" charset="0"/>
                <a:cs typeface="Calibri" pitchFamily="34" charset="0"/>
              </a:rPr>
              <a:t>ultralytics.solutions</a:t>
            </a:r>
            <a:r>
              <a:rPr lang="en-US" dirty="0">
                <a:latin typeface="Calibri" pitchFamily="34" charset="0"/>
                <a:cs typeface="Calibri" pitchFamily="34" charset="0"/>
              </a:rPr>
              <a:t> import </a:t>
            </a:r>
            <a:r>
              <a:rPr lang="en-US" dirty="0" err="1">
                <a:latin typeface="Calibri" pitchFamily="34" charset="0"/>
                <a:cs typeface="Calibri" pitchFamily="34" charset="0"/>
              </a:rPr>
              <a:t>object_counter</a:t>
            </a:r>
            <a:r>
              <a:rPr lang="en-US" dirty="0">
                <a:latin typeface="Calibri" pitchFamily="34" charset="0"/>
                <a:cs typeface="Calibri" pitchFamily="34" charset="0"/>
              </a:rPr>
              <a:t> </a:t>
            </a:r>
            <a:endParaRPr lang="en-US" dirty="0" smtClean="0">
              <a:latin typeface="Calibri" pitchFamily="34" charset="0"/>
              <a:cs typeface="Calibri" pitchFamily="34" charset="0"/>
            </a:endParaRPr>
          </a:p>
          <a:p>
            <a:pPr marL="0" indent="0">
              <a:buNone/>
            </a:pPr>
            <a:endParaRPr lang="en-US" dirty="0" smtClean="0">
              <a:latin typeface="Calibri" pitchFamily="34" charset="0"/>
              <a:cs typeface="Calibri" pitchFamily="34" charset="0"/>
            </a:endParaRPr>
          </a:p>
          <a:p>
            <a:r>
              <a:rPr lang="en-US" dirty="0" smtClean="0">
                <a:solidFill>
                  <a:srgbClr val="FF0000"/>
                </a:solidFill>
              </a:rPr>
              <a:t>Import </a:t>
            </a:r>
            <a:r>
              <a:rPr lang="en-US" dirty="0" err="1" smtClean="0">
                <a:solidFill>
                  <a:srgbClr val="FF0000"/>
                </a:solidFill>
              </a:rPr>
              <a:t>thư</a:t>
            </a:r>
            <a:r>
              <a:rPr lang="en-US" dirty="0" smtClean="0">
                <a:solidFill>
                  <a:srgbClr val="FF0000"/>
                </a:solidFill>
              </a:rPr>
              <a:t> </a:t>
            </a:r>
            <a:r>
              <a:rPr lang="en-US" dirty="0" err="1" smtClean="0">
                <a:solidFill>
                  <a:srgbClr val="FF0000"/>
                </a:solidFill>
              </a:rPr>
              <a:t>viện</a:t>
            </a:r>
            <a:r>
              <a:rPr lang="en-US" dirty="0" smtClean="0">
                <a:solidFill>
                  <a:srgbClr val="FF0000"/>
                </a:solidFill>
              </a:rPr>
              <a:t> </a:t>
            </a:r>
            <a:r>
              <a:rPr lang="en-US" dirty="0" err="1" smtClean="0">
                <a:solidFill>
                  <a:srgbClr val="FF0000"/>
                </a:solidFill>
              </a:rPr>
              <a:t>OpenCV</a:t>
            </a:r>
            <a:endParaRPr lang="en-US" dirty="0">
              <a:solidFill>
                <a:srgbClr val="FF0000"/>
              </a:solidFill>
            </a:endParaRPr>
          </a:p>
          <a:p>
            <a:pPr marL="0" indent="0">
              <a:buNone/>
            </a:pPr>
            <a:r>
              <a:rPr lang="en-US" dirty="0" smtClean="0">
                <a:latin typeface="Calibri" pitchFamily="34" charset="0"/>
                <a:cs typeface="Calibri" pitchFamily="34" charset="0"/>
              </a:rPr>
              <a:t>    import </a:t>
            </a:r>
            <a:r>
              <a:rPr lang="en-US" dirty="0">
                <a:latin typeface="Calibri" pitchFamily="34" charset="0"/>
                <a:cs typeface="Calibri" pitchFamily="34" charset="0"/>
              </a:rPr>
              <a:t>cv2</a:t>
            </a:r>
          </a:p>
        </p:txBody>
      </p:sp>
    </p:spTree>
    <p:extLst>
      <p:ext uri="{BB962C8B-B14F-4D97-AF65-F5344CB8AC3E}">
        <p14:creationId xmlns:p14="http://schemas.microsoft.com/office/powerpoint/2010/main" val="410310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8382000" cy="857250"/>
          </a:xfrm>
        </p:spPr>
        <p:txBody>
          <a:bodyPr>
            <a:normAutofit fontScale="90000"/>
          </a:bodyPr>
          <a:lstStyle/>
          <a:p>
            <a:pPr algn="r"/>
            <a:r>
              <a:rPr lang="en-US" dirty="0" err="1" smtClean="0"/>
              <a:t>CoDING</a:t>
            </a:r>
            <a:r>
              <a:rPr lang="en-US" dirty="0" smtClean="0"/>
              <a:t>… </a:t>
            </a:r>
            <a:r>
              <a:rPr lang="en-US" cap="none" dirty="0" err="1" smtClean="0">
                <a:solidFill>
                  <a:srgbClr val="FFFF00"/>
                </a:solidFill>
                <a:latin typeface="Arial Narrow" pitchFamily="34" charset="0"/>
              </a:rPr>
              <a:t>Xem</a:t>
            </a:r>
            <a:r>
              <a:rPr lang="en-US" cap="none" dirty="0" smtClean="0">
                <a:solidFill>
                  <a:srgbClr val="FFFF00"/>
                </a:solidFill>
                <a:latin typeface="Arial Narrow" pitchFamily="34" charset="0"/>
              </a:rPr>
              <a:t> clip </a:t>
            </a:r>
            <a:r>
              <a:rPr lang="en-US" cap="none" dirty="0" err="1" smtClean="0">
                <a:solidFill>
                  <a:srgbClr val="FFFF00"/>
                </a:solidFill>
                <a:latin typeface="Arial Narrow" pitchFamily="34" charset="0"/>
              </a:rPr>
              <a:t>trước</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để</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biết</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cài</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đặt</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các</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công</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cụ</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để</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thực</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hiện</a:t>
            </a:r>
            <a:endParaRPr lang="en-US" cap="none" dirty="0">
              <a:solidFill>
                <a:srgbClr val="FFFF00"/>
              </a:solidFill>
              <a:latin typeface="Arial Narrow" pitchFamily="34" charset="0"/>
            </a:endParaRPr>
          </a:p>
        </p:txBody>
      </p:sp>
      <p:sp>
        <p:nvSpPr>
          <p:cNvPr id="3" name="Content Placeholder 2"/>
          <p:cNvSpPr>
            <a:spLocks noGrp="1"/>
          </p:cNvSpPr>
          <p:nvPr>
            <p:ph idx="1"/>
          </p:nvPr>
        </p:nvSpPr>
        <p:spPr>
          <a:xfrm>
            <a:off x="457200" y="1207062"/>
            <a:ext cx="8534400" cy="3634740"/>
          </a:xfrm>
        </p:spPr>
        <p:txBody>
          <a:bodyPr>
            <a:normAutofit fontScale="85000" lnSpcReduction="10000"/>
          </a:bodyPr>
          <a:lstStyle/>
          <a:p>
            <a:r>
              <a:rPr lang="en-US" dirty="0" err="1" smtClean="0">
                <a:solidFill>
                  <a:srgbClr val="FF0000"/>
                </a:solidFill>
              </a:rPr>
              <a:t>Nạp</a:t>
            </a:r>
            <a:r>
              <a:rPr lang="en-US" dirty="0" smtClean="0">
                <a:solidFill>
                  <a:srgbClr val="FF0000"/>
                </a:solidFill>
              </a:rPr>
              <a:t> model Yolo8 </a:t>
            </a:r>
            <a:r>
              <a:rPr lang="en-US" dirty="0" err="1" smtClean="0">
                <a:solidFill>
                  <a:srgbClr val="FF0000"/>
                </a:solidFill>
              </a:rPr>
              <a:t>được</a:t>
            </a:r>
            <a:r>
              <a:rPr lang="en-US" dirty="0" smtClean="0">
                <a:solidFill>
                  <a:srgbClr val="FF0000"/>
                </a:solidFill>
              </a:rPr>
              <a:t> </a:t>
            </a:r>
            <a:r>
              <a:rPr lang="en-US" dirty="0" err="1" smtClean="0">
                <a:solidFill>
                  <a:srgbClr val="FF0000"/>
                </a:solidFill>
              </a:rPr>
              <a:t>huấn</a:t>
            </a:r>
            <a:r>
              <a:rPr lang="en-US" dirty="0" smtClean="0">
                <a:solidFill>
                  <a:srgbClr val="FF0000"/>
                </a:solidFill>
              </a:rPr>
              <a:t> </a:t>
            </a:r>
            <a:r>
              <a:rPr lang="en-US" dirty="0" err="1" smtClean="0">
                <a:solidFill>
                  <a:srgbClr val="FF0000"/>
                </a:solidFill>
              </a:rPr>
              <a:t>luyện</a:t>
            </a:r>
            <a:r>
              <a:rPr lang="en-US" dirty="0" smtClean="0">
                <a:solidFill>
                  <a:srgbClr val="FF0000"/>
                </a:solidFill>
              </a:rPr>
              <a:t> </a:t>
            </a:r>
            <a:r>
              <a:rPr lang="en-US" dirty="0" err="1" smtClean="0">
                <a:solidFill>
                  <a:srgbClr val="FF0000"/>
                </a:solidFill>
              </a:rPr>
              <a:t>trước</a:t>
            </a:r>
            <a:endParaRPr lang="en-US" dirty="0" smtClean="0">
              <a:solidFill>
                <a:srgbClr val="FF0000"/>
              </a:solidFill>
            </a:endParaRPr>
          </a:p>
          <a:p>
            <a:pPr marL="0" indent="0">
              <a:buNone/>
            </a:pPr>
            <a:r>
              <a:rPr lang="en-US" sz="2800" dirty="0">
                <a:latin typeface="Calibri" pitchFamily="34" charset="0"/>
                <a:cs typeface="Calibri" pitchFamily="34" charset="0"/>
              </a:rPr>
              <a:t>    model = YOLO("yolov8n.pt") </a:t>
            </a:r>
            <a:endParaRPr lang="en-US" sz="2800" dirty="0" smtClean="0">
              <a:latin typeface="Calibri" pitchFamily="34" charset="0"/>
              <a:cs typeface="Calibri" pitchFamily="34" charset="0"/>
            </a:endParaRPr>
          </a:p>
          <a:p>
            <a:r>
              <a:rPr lang="en-US" dirty="0" err="1" smtClean="0">
                <a:solidFill>
                  <a:srgbClr val="FF0000"/>
                </a:solidFill>
              </a:rPr>
              <a:t>Mở</a:t>
            </a:r>
            <a:r>
              <a:rPr lang="en-US" dirty="0" smtClean="0">
                <a:solidFill>
                  <a:srgbClr val="FF0000"/>
                </a:solidFill>
              </a:rPr>
              <a:t> </a:t>
            </a:r>
            <a:r>
              <a:rPr lang="en-US" dirty="0">
                <a:solidFill>
                  <a:srgbClr val="FF0000"/>
                </a:solidFill>
              </a:rPr>
              <a:t>file video </a:t>
            </a:r>
            <a:r>
              <a:rPr lang="en-US" dirty="0" err="1">
                <a:solidFill>
                  <a:srgbClr val="FF0000"/>
                </a:solidFill>
              </a:rPr>
              <a:t>để</a:t>
            </a:r>
            <a:r>
              <a:rPr lang="en-US" dirty="0">
                <a:solidFill>
                  <a:srgbClr val="FF0000"/>
                </a:solidFill>
              </a:rPr>
              <a:t> </a:t>
            </a:r>
            <a:r>
              <a:rPr lang="en-US" dirty="0" err="1">
                <a:solidFill>
                  <a:srgbClr val="FF0000"/>
                </a:solidFill>
              </a:rPr>
              <a:t>đếm</a:t>
            </a:r>
            <a:r>
              <a:rPr lang="en-US" dirty="0">
                <a:solidFill>
                  <a:srgbClr val="FF0000"/>
                </a:solidFill>
              </a:rPr>
              <a:t> </a:t>
            </a:r>
            <a:r>
              <a:rPr lang="en-US" dirty="0" err="1">
                <a:solidFill>
                  <a:srgbClr val="FF0000"/>
                </a:solidFill>
              </a:rPr>
              <a:t>đối</a:t>
            </a:r>
            <a:r>
              <a:rPr lang="en-US" dirty="0">
                <a:solidFill>
                  <a:srgbClr val="FF0000"/>
                </a:solidFill>
              </a:rPr>
              <a:t> </a:t>
            </a:r>
            <a:r>
              <a:rPr lang="en-US" dirty="0" err="1">
                <a:solidFill>
                  <a:srgbClr val="FF0000"/>
                </a:solidFill>
              </a:rPr>
              <a:t>tượng</a:t>
            </a:r>
            <a:endParaRPr lang="en-US" dirty="0">
              <a:solidFill>
                <a:srgbClr val="FF0000"/>
              </a:solidFill>
            </a:endParaRPr>
          </a:p>
          <a:p>
            <a:pPr marL="0" indent="0">
              <a:buNone/>
            </a:pPr>
            <a:r>
              <a:rPr lang="en-US" sz="2800" dirty="0" smtClean="0">
                <a:latin typeface="Calibri" pitchFamily="34" charset="0"/>
                <a:cs typeface="Calibri" pitchFamily="34" charset="0"/>
              </a:rPr>
              <a:t>    cap </a:t>
            </a:r>
            <a:r>
              <a:rPr lang="en-US" sz="2800" dirty="0">
                <a:latin typeface="Calibri" pitchFamily="34" charset="0"/>
                <a:cs typeface="Calibri" pitchFamily="34" charset="0"/>
              </a:rPr>
              <a:t>= cv2.VideoCapture</a:t>
            </a:r>
            <a:r>
              <a:rPr lang="en-US" sz="2800" dirty="0" smtClean="0">
                <a:latin typeface="Calibri" pitchFamily="34" charset="0"/>
                <a:cs typeface="Calibri" pitchFamily="34" charset="0"/>
              </a:rPr>
              <a:t>("file.mp4</a:t>
            </a:r>
            <a:r>
              <a:rPr lang="en-US" sz="2800" dirty="0">
                <a:latin typeface="Calibri" pitchFamily="34" charset="0"/>
                <a:cs typeface="Calibri" pitchFamily="34" charset="0"/>
              </a:rPr>
              <a:t>") </a:t>
            </a:r>
            <a:endParaRPr lang="en-US" sz="2800" dirty="0" smtClean="0">
              <a:latin typeface="Calibri" pitchFamily="34" charset="0"/>
              <a:cs typeface="Calibri" pitchFamily="34" charset="0"/>
            </a:endParaRPr>
          </a:p>
          <a:p>
            <a:pPr marL="0" indent="0">
              <a:buNone/>
            </a:pPr>
            <a:r>
              <a:rPr lang="en-US" sz="2800" dirty="0" smtClean="0">
                <a:latin typeface="Calibri" pitchFamily="34" charset="0"/>
                <a:cs typeface="Calibri" pitchFamily="34" charset="0"/>
              </a:rPr>
              <a:t>    assert </a:t>
            </a:r>
            <a:r>
              <a:rPr lang="en-US" sz="2800" dirty="0" err="1">
                <a:latin typeface="Calibri" pitchFamily="34" charset="0"/>
                <a:cs typeface="Calibri" pitchFamily="34" charset="0"/>
              </a:rPr>
              <a:t>cap.isOpened</a:t>
            </a:r>
            <a:r>
              <a:rPr lang="en-US" sz="2800" dirty="0">
                <a:latin typeface="Calibri" pitchFamily="34" charset="0"/>
                <a:cs typeface="Calibri" pitchFamily="34" charset="0"/>
              </a:rPr>
              <a:t>(), </a:t>
            </a:r>
            <a:r>
              <a:rPr lang="en-US" sz="2800" dirty="0" smtClean="0">
                <a:latin typeface="Calibri" pitchFamily="34" charset="0"/>
                <a:cs typeface="Calibri" pitchFamily="34" charset="0"/>
              </a:rPr>
              <a:t>“</a:t>
            </a:r>
            <a:r>
              <a:rPr lang="en-US" sz="2800" dirty="0" err="1" smtClean="0">
                <a:latin typeface="Calibri" pitchFamily="34" charset="0"/>
                <a:cs typeface="Calibri" pitchFamily="34" charset="0"/>
              </a:rPr>
              <a:t>Lỗi</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đọc</a:t>
            </a:r>
            <a:r>
              <a:rPr lang="en-US" sz="2800" dirty="0" smtClean="0">
                <a:latin typeface="Calibri" pitchFamily="34" charset="0"/>
                <a:cs typeface="Calibri" pitchFamily="34" charset="0"/>
              </a:rPr>
              <a:t> file" </a:t>
            </a:r>
          </a:p>
          <a:p>
            <a:r>
              <a:rPr lang="en-US" dirty="0" err="1" smtClean="0">
                <a:solidFill>
                  <a:srgbClr val="FF0000"/>
                </a:solidFill>
              </a:rPr>
              <a:t>Lấy</a:t>
            </a:r>
            <a:r>
              <a:rPr lang="en-US" dirty="0" smtClean="0">
                <a:solidFill>
                  <a:srgbClr val="FF0000"/>
                </a:solidFill>
              </a:rPr>
              <a:t> </a:t>
            </a:r>
            <a:r>
              <a:rPr lang="en-US" dirty="0" err="1" smtClean="0">
                <a:solidFill>
                  <a:srgbClr val="FF0000"/>
                </a:solidFill>
              </a:rPr>
              <a:t>giá</a:t>
            </a:r>
            <a:r>
              <a:rPr lang="en-US" dirty="0" smtClean="0">
                <a:solidFill>
                  <a:srgbClr val="FF0000"/>
                </a:solidFill>
              </a:rPr>
              <a:t> </a:t>
            </a:r>
            <a:r>
              <a:rPr lang="en-US" dirty="0" err="1" smtClean="0">
                <a:solidFill>
                  <a:srgbClr val="FF0000"/>
                </a:solidFill>
              </a:rPr>
              <a:t>trị</a:t>
            </a:r>
            <a:r>
              <a:rPr lang="en-US" dirty="0" smtClean="0">
                <a:solidFill>
                  <a:srgbClr val="FF0000"/>
                </a:solidFill>
              </a:rPr>
              <a:t> </a:t>
            </a:r>
            <a:r>
              <a:rPr lang="en-US" dirty="0" err="1" smtClean="0">
                <a:solidFill>
                  <a:srgbClr val="FF0000"/>
                </a:solidFill>
              </a:rPr>
              <a:t>chiều</a:t>
            </a:r>
            <a:r>
              <a:rPr lang="en-US" dirty="0" smtClean="0">
                <a:solidFill>
                  <a:srgbClr val="FF0000"/>
                </a:solidFill>
              </a:rPr>
              <a:t> </a:t>
            </a:r>
            <a:r>
              <a:rPr lang="en-US" dirty="0" err="1" smtClean="0">
                <a:solidFill>
                  <a:srgbClr val="FF0000"/>
                </a:solidFill>
              </a:rPr>
              <a:t>rộng</a:t>
            </a:r>
            <a:r>
              <a:rPr lang="en-US" dirty="0" smtClean="0">
                <a:solidFill>
                  <a:srgbClr val="FF0000"/>
                </a:solidFill>
              </a:rPr>
              <a:t>, </a:t>
            </a:r>
            <a:r>
              <a:rPr lang="en-US" dirty="0" err="1" smtClean="0">
                <a:solidFill>
                  <a:srgbClr val="FF0000"/>
                </a:solidFill>
              </a:rPr>
              <a:t>chiều</a:t>
            </a:r>
            <a:r>
              <a:rPr lang="en-US" dirty="0" smtClean="0">
                <a:solidFill>
                  <a:srgbClr val="FF0000"/>
                </a:solidFill>
              </a:rPr>
              <a:t> </a:t>
            </a:r>
            <a:r>
              <a:rPr lang="en-US" dirty="0" err="1" smtClean="0">
                <a:solidFill>
                  <a:srgbClr val="FF0000"/>
                </a:solidFill>
              </a:rPr>
              <a:t>cao</a:t>
            </a:r>
            <a:r>
              <a:rPr lang="en-US" dirty="0" smtClean="0">
                <a:solidFill>
                  <a:srgbClr val="FF0000"/>
                </a:solidFill>
              </a:rPr>
              <a:t> </a:t>
            </a:r>
            <a:r>
              <a:rPr lang="en-US" dirty="0" err="1" smtClean="0">
                <a:solidFill>
                  <a:srgbClr val="FF0000"/>
                </a:solidFill>
              </a:rPr>
              <a:t>và</a:t>
            </a:r>
            <a:r>
              <a:rPr lang="en-US" dirty="0" smtClean="0">
                <a:solidFill>
                  <a:srgbClr val="FF0000"/>
                </a:solidFill>
              </a:rPr>
              <a:t> </a:t>
            </a:r>
            <a:r>
              <a:rPr lang="en-US" dirty="0" err="1" smtClean="0">
                <a:solidFill>
                  <a:srgbClr val="FF0000"/>
                </a:solidFill>
              </a:rPr>
              <a:t>số</a:t>
            </a:r>
            <a:r>
              <a:rPr lang="en-US" dirty="0" smtClean="0">
                <a:solidFill>
                  <a:srgbClr val="FF0000"/>
                </a:solidFill>
              </a:rPr>
              <a:t> frame </a:t>
            </a:r>
            <a:r>
              <a:rPr lang="en-US" dirty="0" err="1" smtClean="0">
                <a:solidFill>
                  <a:srgbClr val="FF0000"/>
                </a:solidFill>
              </a:rPr>
              <a:t>của</a:t>
            </a:r>
            <a:r>
              <a:rPr lang="en-US" dirty="0" smtClean="0">
                <a:solidFill>
                  <a:srgbClr val="FF0000"/>
                </a:solidFill>
              </a:rPr>
              <a:t> video</a:t>
            </a:r>
            <a:endParaRPr lang="en-US" dirty="0">
              <a:solidFill>
                <a:srgbClr val="FF0000"/>
              </a:solidFill>
            </a:endParaRPr>
          </a:p>
          <a:p>
            <a:pPr marL="0" indent="0">
              <a:buNone/>
            </a:pPr>
            <a:r>
              <a:rPr lang="en-US" sz="2800" dirty="0">
                <a:latin typeface="Calibri" pitchFamily="34" charset="0"/>
                <a:cs typeface="Calibri" pitchFamily="34" charset="0"/>
              </a:rPr>
              <a:t>    w, h, fps = (</a:t>
            </a:r>
            <a:r>
              <a:rPr lang="en-US" sz="2800" dirty="0" err="1">
                <a:latin typeface="Calibri" pitchFamily="34" charset="0"/>
                <a:cs typeface="Calibri" pitchFamily="34" charset="0"/>
              </a:rPr>
              <a:t>int</a:t>
            </a:r>
            <a:r>
              <a:rPr lang="en-US" sz="2800" dirty="0">
                <a:latin typeface="Calibri" pitchFamily="34" charset="0"/>
                <a:cs typeface="Calibri" pitchFamily="34" charset="0"/>
              </a:rPr>
              <a:t>(</a:t>
            </a:r>
            <a:r>
              <a:rPr lang="en-US" sz="2800" dirty="0" err="1">
                <a:latin typeface="Calibri" pitchFamily="34" charset="0"/>
                <a:cs typeface="Calibri" pitchFamily="34" charset="0"/>
              </a:rPr>
              <a:t>cap.get</a:t>
            </a:r>
            <a:r>
              <a:rPr lang="en-US" sz="2800" dirty="0">
                <a:latin typeface="Calibri" pitchFamily="34" charset="0"/>
                <a:cs typeface="Calibri" pitchFamily="34" charset="0"/>
              </a:rPr>
              <a:t>(x)) for x in  </a:t>
            </a:r>
          </a:p>
          <a:p>
            <a:pPr marL="0" indent="0">
              <a:buNone/>
            </a:pPr>
            <a:r>
              <a:rPr lang="en-US" sz="2800" dirty="0">
                <a:latin typeface="Calibri" pitchFamily="34" charset="0"/>
                <a:cs typeface="Calibri" pitchFamily="34" charset="0"/>
              </a:rPr>
              <a:t>                       (cv2.CAP_PROP_FRAME_WIDTH,   </a:t>
            </a:r>
          </a:p>
          <a:p>
            <a:pPr marL="0" indent="0">
              <a:buNone/>
            </a:pPr>
            <a:r>
              <a:rPr lang="en-US" sz="2800" dirty="0">
                <a:latin typeface="Calibri" pitchFamily="34" charset="0"/>
                <a:cs typeface="Calibri" pitchFamily="34" charset="0"/>
              </a:rPr>
              <a:t>                       cv2.CAP_PROP_FRAME_HEIGHT, cv2.CAP_PROP_FPS))</a:t>
            </a:r>
          </a:p>
        </p:txBody>
      </p:sp>
    </p:spTree>
    <p:extLst>
      <p:ext uri="{BB962C8B-B14F-4D97-AF65-F5344CB8AC3E}">
        <p14:creationId xmlns:p14="http://schemas.microsoft.com/office/powerpoint/2010/main" val="101661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5750"/>
            <a:ext cx="8382000" cy="857250"/>
          </a:xfrm>
        </p:spPr>
        <p:txBody>
          <a:bodyPr>
            <a:normAutofit fontScale="90000"/>
          </a:bodyPr>
          <a:lstStyle/>
          <a:p>
            <a:pPr algn="r"/>
            <a:r>
              <a:rPr lang="en-US" dirty="0" err="1" smtClean="0"/>
              <a:t>CoDING</a:t>
            </a:r>
            <a:r>
              <a:rPr lang="en-US" dirty="0" smtClean="0"/>
              <a:t>… </a:t>
            </a:r>
            <a:r>
              <a:rPr lang="en-US" cap="none" dirty="0" err="1" smtClean="0">
                <a:solidFill>
                  <a:srgbClr val="FFFF00"/>
                </a:solidFill>
                <a:latin typeface="Arial Narrow" pitchFamily="34" charset="0"/>
              </a:rPr>
              <a:t>Xem</a:t>
            </a:r>
            <a:r>
              <a:rPr lang="en-US" cap="none" dirty="0" smtClean="0">
                <a:solidFill>
                  <a:srgbClr val="FFFF00"/>
                </a:solidFill>
                <a:latin typeface="Arial Narrow" pitchFamily="34" charset="0"/>
              </a:rPr>
              <a:t> clip </a:t>
            </a:r>
            <a:r>
              <a:rPr lang="en-US" cap="none" dirty="0" err="1" smtClean="0">
                <a:solidFill>
                  <a:srgbClr val="FFFF00"/>
                </a:solidFill>
                <a:latin typeface="Arial Narrow" pitchFamily="34" charset="0"/>
              </a:rPr>
              <a:t>trước</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để</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biết</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cài</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đặt</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các</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công</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cụ</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để</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thực</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hiện</a:t>
            </a:r>
            <a:endParaRPr lang="en-US" cap="none" dirty="0">
              <a:solidFill>
                <a:srgbClr val="FFFF00"/>
              </a:solidFill>
              <a:latin typeface="Arial Narrow" pitchFamily="34" charset="0"/>
            </a:endParaRPr>
          </a:p>
        </p:txBody>
      </p:sp>
      <p:sp>
        <p:nvSpPr>
          <p:cNvPr id="3" name="Content Placeholder 2"/>
          <p:cNvSpPr>
            <a:spLocks noGrp="1"/>
          </p:cNvSpPr>
          <p:nvPr>
            <p:ph idx="1"/>
          </p:nvPr>
        </p:nvSpPr>
        <p:spPr>
          <a:xfrm>
            <a:off x="457200" y="1207062"/>
            <a:ext cx="8534400" cy="3634740"/>
          </a:xfrm>
        </p:spPr>
        <p:txBody>
          <a:bodyPr>
            <a:normAutofit/>
          </a:bodyPr>
          <a:lstStyle/>
          <a:p>
            <a:r>
              <a:rPr lang="en-US" dirty="0" err="1">
                <a:solidFill>
                  <a:srgbClr val="FF0000"/>
                </a:solidFill>
              </a:rPr>
              <a:t>Định</a:t>
            </a:r>
            <a:r>
              <a:rPr lang="en-US" dirty="0">
                <a:solidFill>
                  <a:srgbClr val="FF0000"/>
                </a:solidFill>
              </a:rPr>
              <a:t> </a:t>
            </a:r>
            <a:r>
              <a:rPr lang="en-US" dirty="0" err="1">
                <a:solidFill>
                  <a:srgbClr val="FF0000"/>
                </a:solidFill>
              </a:rPr>
              <a:t>nghĩa</a:t>
            </a:r>
            <a:r>
              <a:rPr lang="en-US" dirty="0">
                <a:solidFill>
                  <a:srgbClr val="FF0000"/>
                </a:solidFill>
              </a:rPr>
              <a:t> </a:t>
            </a:r>
            <a:r>
              <a:rPr lang="en-US" dirty="0" err="1">
                <a:solidFill>
                  <a:srgbClr val="FF0000"/>
                </a:solidFill>
              </a:rPr>
              <a:t>vùng</a:t>
            </a:r>
            <a:r>
              <a:rPr lang="en-US" dirty="0">
                <a:solidFill>
                  <a:srgbClr val="FF0000"/>
                </a:solidFill>
              </a:rPr>
              <a:t> </a:t>
            </a:r>
            <a:r>
              <a:rPr lang="en-US" dirty="0" err="1">
                <a:solidFill>
                  <a:srgbClr val="FF0000"/>
                </a:solidFill>
              </a:rPr>
              <a:t>quan</a:t>
            </a:r>
            <a:r>
              <a:rPr lang="en-US" dirty="0">
                <a:solidFill>
                  <a:srgbClr val="FF0000"/>
                </a:solidFill>
              </a:rPr>
              <a:t> </a:t>
            </a:r>
            <a:r>
              <a:rPr lang="en-US" dirty="0" err="1">
                <a:solidFill>
                  <a:srgbClr val="FF0000"/>
                </a:solidFill>
              </a:rPr>
              <a:t>tâm</a:t>
            </a:r>
            <a:endParaRPr lang="en-US" dirty="0">
              <a:solidFill>
                <a:srgbClr val="FF0000"/>
              </a:solidFill>
            </a:endParaRPr>
          </a:p>
          <a:p>
            <a:pPr marL="0" indent="0">
              <a:lnSpc>
                <a:spcPct val="90000"/>
              </a:lnSpc>
              <a:buNone/>
            </a:pPr>
            <a:r>
              <a:rPr lang="en-US" sz="2400" dirty="0">
                <a:latin typeface="Calibri" pitchFamily="34" charset="0"/>
                <a:cs typeface="Calibri" pitchFamily="34" charset="0"/>
              </a:rPr>
              <a:t>   </a:t>
            </a:r>
            <a:r>
              <a:rPr lang="en-US" sz="2400" dirty="0" err="1">
                <a:latin typeface="Calibri" pitchFamily="34" charset="0"/>
                <a:cs typeface="Calibri" pitchFamily="34" charset="0"/>
              </a:rPr>
              <a:t>region_points</a:t>
            </a:r>
            <a:r>
              <a:rPr lang="en-US" sz="2400" dirty="0">
                <a:latin typeface="Calibri" pitchFamily="34" charset="0"/>
                <a:cs typeface="Calibri" pitchFamily="34" charset="0"/>
              </a:rPr>
              <a:t> = [(20, 400), (1080, 404), (1080, 360), (20, 360)]</a:t>
            </a:r>
          </a:p>
          <a:p>
            <a:pPr marL="0" indent="0">
              <a:lnSpc>
                <a:spcPct val="80000"/>
              </a:lnSpc>
              <a:buNone/>
            </a:pPr>
            <a:endParaRPr lang="en-US" dirty="0" smtClean="0">
              <a:latin typeface="Calibri" pitchFamily="34" charset="0"/>
              <a:cs typeface="Calibri" pitchFamily="34" charset="0"/>
            </a:endParaRPr>
          </a:p>
          <a:p>
            <a:pPr>
              <a:lnSpc>
                <a:spcPct val="80000"/>
              </a:lnSpc>
            </a:pPr>
            <a:r>
              <a:rPr lang="en-US" dirty="0" err="1">
                <a:solidFill>
                  <a:srgbClr val="FF0000"/>
                </a:solidFill>
              </a:rPr>
              <a:t>Khởi</a:t>
            </a:r>
            <a:r>
              <a:rPr lang="en-US" dirty="0">
                <a:solidFill>
                  <a:srgbClr val="FF0000"/>
                </a:solidFill>
              </a:rPr>
              <a:t> </a:t>
            </a:r>
            <a:r>
              <a:rPr lang="en-US" dirty="0" err="1">
                <a:solidFill>
                  <a:srgbClr val="FF0000"/>
                </a:solidFill>
              </a:rPr>
              <a:t>tạo</a:t>
            </a:r>
            <a:r>
              <a:rPr lang="en-US" dirty="0">
                <a:solidFill>
                  <a:srgbClr val="FF0000"/>
                </a:solidFill>
              </a:rPr>
              <a:t> </a:t>
            </a:r>
            <a:r>
              <a:rPr lang="en-US" dirty="0" err="1">
                <a:solidFill>
                  <a:srgbClr val="FF0000"/>
                </a:solidFill>
              </a:rPr>
              <a:t>đối</a:t>
            </a:r>
            <a:r>
              <a:rPr lang="en-US" dirty="0">
                <a:solidFill>
                  <a:srgbClr val="FF0000"/>
                </a:solidFill>
              </a:rPr>
              <a:t> </a:t>
            </a:r>
            <a:r>
              <a:rPr lang="en-US" dirty="0" err="1">
                <a:solidFill>
                  <a:srgbClr val="FF0000"/>
                </a:solidFill>
              </a:rPr>
              <a:t>tượng</a:t>
            </a:r>
            <a:r>
              <a:rPr lang="en-US" dirty="0">
                <a:solidFill>
                  <a:srgbClr val="FF0000"/>
                </a:solidFill>
              </a:rPr>
              <a:t> </a:t>
            </a:r>
            <a:r>
              <a:rPr lang="en-US" dirty="0" err="1">
                <a:solidFill>
                  <a:srgbClr val="FF0000"/>
                </a:solidFill>
              </a:rPr>
              <a:t>đếm</a:t>
            </a:r>
            <a:endParaRPr lang="en-US" dirty="0">
              <a:solidFill>
                <a:srgbClr val="FF0000"/>
              </a:solidFill>
            </a:endParaRPr>
          </a:p>
          <a:p>
            <a:pPr marL="0" indent="0">
              <a:lnSpc>
                <a:spcPct val="80000"/>
              </a:lnSpc>
              <a:buNone/>
            </a:pPr>
            <a:r>
              <a:rPr lang="en-US" dirty="0" smtClean="0">
                <a:latin typeface="Calibri" pitchFamily="34" charset="0"/>
                <a:cs typeface="Calibri" pitchFamily="34" charset="0"/>
              </a:rPr>
              <a:t>    counter </a:t>
            </a:r>
            <a:r>
              <a:rPr lang="en-US" dirty="0">
                <a:latin typeface="Calibri" pitchFamily="34" charset="0"/>
                <a:cs typeface="Calibri" pitchFamily="34" charset="0"/>
              </a:rPr>
              <a:t>= </a:t>
            </a:r>
            <a:r>
              <a:rPr lang="en-US" dirty="0" err="1">
                <a:latin typeface="Calibri" pitchFamily="34" charset="0"/>
                <a:cs typeface="Calibri" pitchFamily="34" charset="0"/>
              </a:rPr>
              <a:t>object_counter.ObjectCounter</a:t>
            </a:r>
            <a:r>
              <a:rPr lang="en-US" dirty="0">
                <a:latin typeface="Calibri" pitchFamily="34" charset="0"/>
                <a:cs typeface="Calibri" pitchFamily="34" charset="0"/>
              </a:rPr>
              <a:t>() </a:t>
            </a:r>
            <a:r>
              <a:rPr lang="en-US" dirty="0" smtClean="0">
                <a:latin typeface="Calibri" pitchFamily="34" charset="0"/>
                <a:cs typeface="Calibri" pitchFamily="34" charset="0"/>
              </a:rPr>
              <a:t>     </a:t>
            </a:r>
          </a:p>
          <a:p>
            <a:pPr marL="0" indent="0">
              <a:lnSpc>
                <a:spcPct val="80000"/>
              </a:lnSpc>
              <a:buNone/>
            </a:pPr>
            <a:r>
              <a:rPr lang="en-US" dirty="0">
                <a:latin typeface="Calibri" pitchFamily="34" charset="0"/>
                <a:cs typeface="Calibri" pitchFamily="34" charset="0"/>
              </a:rPr>
              <a:t> </a:t>
            </a:r>
            <a:r>
              <a:rPr lang="en-US" dirty="0" smtClean="0">
                <a:latin typeface="Calibri" pitchFamily="34" charset="0"/>
                <a:cs typeface="Calibri" pitchFamily="34" charset="0"/>
              </a:rPr>
              <a:t>   </a:t>
            </a:r>
            <a:r>
              <a:rPr lang="en-US" dirty="0" err="1" smtClean="0">
                <a:latin typeface="Calibri" pitchFamily="34" charset="0"/>
                <a:cs typeface="Calibri" pitchFamily="34" charset="0"/>
              </a:rPr>
              <a:t>counter.set_args</a:t>
            </a:r>
            <a:r>
              <a:rPr lang="en-US" dirty="0" smtClean="0">
                <a:latin typeface="Calibri" pitchFamily="34" charset="0"/>
                <a:cs typeface="Calibri" pitchFamily="34" charset="0"/>
              </a:rPr>
              <a:t>(</a:t>
            </a:r>
            <a:r>
              <a:rPr lang="en-US" dirty="0" err="1" smtClean="0">
                <a:latin typeface="Calibri" pitchFamily="34" charset="0"/>
                <a:cs typeface="Calibri" pitchFamily="34" charset="0"/>
              </a:rPr>
              <a:t>view_img</a:t>
            </a:r>
            <a:r>
              <a:rPr lang="en-US" dirty="0" smtClean="0">
                <a:latin typeface="Calibri" pitchFamily="34" charset="0"/>
                <a:cs typeface="Calibri" pitchFamily="34" charset="0"/>
              </a:rPr>
              <a:t>=True</a:t>
            </a:r>
            <a:r>
              <a:rPr lang="en-US" dirty="0">
                <a:latin typeface="Calibri" pitchFamily="34" charset="0"/>
                <a:cs typeface="Calibri" pitchFamily="34" charset="0"/>
              </a:rPr>
              <a:t>, </a:t>
            </a:r>
            <a:r>
              <a:rPr lang="en-US" dirty="0" err="1">
                <a:latin typeface="Calibri" pitchFamily="34" charset="0"/>
                <a:cs typeface="Calibri" pitchFamily="34" charset="0"/>
              </a:rPr>
              <a:t>reg_pts</a:t>
            </a:r>
            <a:r>
              <a:rPr lang="en-US" dirty="0">
                <a:latin typeface="Calibri" pitchFamily="34" charset="0"/>
                <a:cs typeface="Calibri" pitchFamily="34" charset="0"/>
              </a:rPr>
              <a:t>=</a:t>
            </a:r>
            <a:r>
              <a:rPr lang="en-US" dirty="0" err="1">
                <a:latin typeface="Calibri" pitchFamily="34" charset="0"/>
                <a:cs typeface="Calibri" pitchFamily="34" charset="0"/>
              </a:rPr>
              <a:t>region_points</a:t>
            </a:r>
            <a:r>
              <a:rPr lang="en-US" dirty="0">
                <a:latin typeface="Calibri" pitchFamily="34" charset="0"/>
                <a:cs typeface="Calibri" pitchFamily="34" charset="0"/>
              </a:rPr>
              <a:t>, </a:t>
            </a:r>
            <a:r>
              <a:rPr lang="en-US" dirty="0" smtClean="0">
                <a:latin typeface="Calibri" pitchFamily="34" charset="0"/>
                <a:cs typeface="Calibri" pitchFamily="34" charset="0"/>
              </a:rPr>
              <a:t>    </a:t>
            </a:r>
          </a:p>
          <a:p>
            <a:pPr marL="0" indent="0">
              <a:lnSpc>
                <a:spcPct val="80000"/>
              </a:lnSpc>
              <a:buNone/>
            </a:pPr>
            <a:r>
              <a:rPr lang="en-US" dirty="0">
                <a:latin typeface="Calibri" pitchFamily="34" charset="0"/>
                <a:cs typeface="Calibri" pitchFamily="34" charset="0"/>
              </a:rPr>
              <a:t> </a:t>
            </a:r>
            <a:r>
              <a:rPr lang="en-US" dirty="0" smtClean="0">
                <a:latin typeface="Calibri" pitchFamily="34" charset="0"/>
                <a:cs typeface="Calibri" pitchFamily="34" charset="0"/>
              </a:rPr>
              <a:t>                   </a:t>
            </a:r>
            <a:r>
              <a:rPr lang="en-US" dirty="0" err="1" smtClean="0">
                <a:latin typeface="Calibri" pitchFamily="34" charset="0"/>
                <a:cs typeface="Calibri" pitchFamily="34" charset="0"/>
              </a:rPr>
              <a:t>classes_names</a:t>
            </a:r>
            <a:r>
              <a:rPr lang="en-US" dirty="0" smtClean="0">
                <a:latin typeface="Calibri" pitchFamily="34" charset="0"/>
                <a:cs typeface="Calibri" pitchFamily="34" charset="0"/>
              </a:rPr>
              <a:t>=</a:t>
            </a:r>
            <a:r>
              <a:rPr lang="en-US" dirty="0" err="1" smtClean="0">
                <a:latin typeface="Calibri" pitchFamily="34" charset="0"/>
                <a:cs typeface="Calibri" pitchFamily="34" charset="0"/>
              </a:rPr>
              <a:t>model.names</a:t>
            </a:r>
            <a:r>
              <a:rPr lang="en-US" dirty="0">
                <a:latin typeface="Calibri" pitchFamily="34" charset="0"/>
                <a:cs typeface="Calibri" pitchFamily="34" charset="0"/>
              </a:rPr>
              <a:t>, </a:t>
            </a:r>
            <a:r>
              <a:rPr lang="en-US" dirty="0" err="1">
                <a:latin typeface="Calibri" pitchFamily="34" charset="0"/>
                <a:cs typeface="Calibri" pitchFamily="34" charset="0"/>
              </a:rPr>
              <a:t>draw_tracks</a:t>
            </a:r>
            <a:r>
              <a:rPr lang="en-US" dirty="0">
                <a:latin typeface="Calibri" pitchFamily="34" charset="0"/>
                <a:cs typeface="Calibri" pitchFamily="34" charset="0"/>
              </a:rPr>
              <a:t>=True)</a:t>
            </a:r>
          </a:p>
        </p:txBody>
      </p:sp>
    </p:spTree>
    <p:extLst>
      <p:ext uri="{BB962C8B-B14F-4D97-AF65-F5344CB8AC3E}">
        <p14:creationId xmlns:p14="http://schemas.microsoft.com/office/powerpoint/2010/main" val="159540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8458200" cy="857250"/>
          </a:xfrm>
        </p:spPr>
        <p:txBody>
          <a:bodyPr>
            <a:normAutofit fontScale="90000"/>
          </a:bodyPr>
          <a:lstStyle/>
          <a:p>
            <a:pPr algn="r"/>
            <a:r>
              <a:rPr lang="en-US" dirty="0" err="1" smtClean="0"/>
              <a:t>CoDING</a:t>
            </a:r>
            <a:r>
              <a:rPr lang="en-US" dirty="0" smtClean="0"/>
              <a:t>… </a:t>
            </a:r>
            <a:r>
              <a:rPr lang="en-US" cap="none" dirty="0" err="1" smtClean="0">
                <a:solidFill>
                  <a:srgbClr val="FFFF00"/>
                </a:solidFill>
                <a:latin typeface="Arial Narrow" pitchFamily="34" charset="0"/>
              </a:rPr>
              <a:t>Xem</a:t>
            </a:r>
            <a:r>
              <a:rPr lang="en-US" cap="none" dirty="0" smtClean="0">
                <a:solidFill>
                  <a:srgbClr val="FFFF00"/>
                </a:solidFill>
                <a:latin typeface="Arial Narrow" pitchFamily="34" charset="0"/>
              </a:rPr>
              <a:t> clip </a:t>
            </a:r>
            <a:r>
              <a:rPr lang="en-US" cap="none" dirty="0" err="1" smtClean="0">
                <a:solidFill>
                  <a:srgbClr val="FFFF00"/>
                </a:solidFill>
                <a:latin typeface="Arial Narrow" pitchFamily="34" charset="0"/>
              </a:rPr>
              <a:t>trước</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để</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biết</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cài</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đặt</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các</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công</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cụ</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để</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thực</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hiện</a:t>
            </a:r>
            <a:endParaRPr lang="en-US" cap="none" dirty="0">
              <a:solidFill>
                <a:srgbClr val="FFFF00"/>
              </a:solidFill>
              <a:latin typeface="Arial Narrow" pitchFamily="34" charset="0"/>
            </a:endParaRPr>
          </a:p>
        </p:txBody>
      </p:sp>
      <p:sp>
        <p:nvSpPr>
          <p:cNvPr id="3" name="Content Placeholder 2"/>
          <p:cNvSpPr>
            <a:spLocks noGrp="1"/>
          </p:cNvSpPr>
          <p:nvPr>
            <p:ph idx="1"/>
          </p:nvPr>
        </p:nvSpPr>
        <p:spPr>
          <a:xfrm>
            <a:off x="457200" y="1207062"/>
            <a:ext cx="8534400" cy="3634740"/>
          </a:xfrm>
        </p:spPr>
        <p:txBody>
          <a:bodyPr>
            <a:normAutofit/>
          </a:bodyPr>
          <a:lstStyle/>
          <a:p>
            <a:r>
              <a:rPr lang="en-US" dirty="0" err="1" smtClean="0">
                <a:solidFill>
                  <a:srgbClr val="FF0000"/>
                </a:solidFill>
              </a:rPr>
              <a:t>Lặp</a:t>
            </a:r>
            <a:r>
              <a:rPr lang="en-US" dirty="0" smtClean="0">
                <a:solidFill>
                  <a:srgbClr val="FF0000"/>
                </a:solidFill>
              </a:rPr>
              <a:t> qua </a:t>
            </a:r>
            <a:r>
              <a:rPr lang="en-US" dirty="0" err="1" smtClean="0">
                <a:solidFill>
                  <a:srgbClr val="FF0000"/>
                </a:solidFill>
              </a:rPr>
              <a:t>các</a:t>
            </a:r>
            <a:r>
              <a:rPr lang="en-US" dirty="0" smtClean="0">
                <a:solidFill>
                  <a:srgbClr val="FF0000"/>
                </a:solidFill>
              </a:rPr>
              <a:t> frame </a:t>
            </a:r>
            <a:r>
              <a:rPr lang="en-US" dirty="0" err="1" smtClean="0">
                <a:solidFill>
                  <a:srgbClr val="FF0000"/>
                </a:solidFill>
              </a:rPr>
              <a:t>để</a:t>
            </a:r>
            <a:r>
              <a:rPr lang="en-US" dirty="0" smtClean="0">
                <a:solidFill>
                  <a:srgbClr val="FF0000"/>
                </a:solidFill>
              </a:rPr>
              <a:t> </a:t>
            </a:r>
            <a:r>
              <a:rPr lang="en-US" dirty="0" err="1" smtClean="0">
                <a:solidFill>
                  <a:srgbClr val="FF0000"/>
                </a:solidFill>
              </a:rPr>
              <a:t>đếm</a:t>
            </a:r>
            <a:r>
              <a:rPr lang="en-US" dirty="0" smtClean="0">
                <a:solidFill>
                  <a:srgbClr val="FF0000"/>
                </a:solidFill>
              </a:rPr>
              <a:t> </a:t>
            </a:r>
            <a:r>
              <a:rPr lang="en-US" dirty="0" err="1" smtClean="0">
                <a:solidFill>
                  <a:srgbClr val="FF0000"/>
                </a:solidFill>
              </a:rPr>
              <a:t>đối</a:t>
            </a:r>
            <a:r>
              <a:rPr lang="en-US" dirty="0" smtClean="0">
                <a:solidFill>
                  <a:srgbClr val="FF0000"/>
                </a:solidFill>
              </a:rPr>
              <a:t> </a:t>
            </a:r>
            <a:r>
              <a:rPr lang="en-US" dirty="0" err="1" smtClean="0">
                <a:solidFill>
                  <a:srgbClr val="FF0000"/>
                </a:solidFill>
              </a:rPr>
              <a:t>tượng</a:t>
            </a:r>
            <a:endParaRPr lang="en-US" dirty="0">
              <a:solidFill>
                <a:srgbClr val="FF0000"/>
              </a:solidFill>
            </a:endParaRPr>
          </a:p>
          <a:p>
            <a:pPr marL="0" indent="0">
              <a:lnSpc>
                <a:spcPct val="80000"/>
              </a:lnSpc>
              <a:buNone/>
            </a:pPr>
            <a:r>
              <a:rPr lang="en-US" dirty="0">
                <a:latin typeface="Calibri" pitchFamily="34" charset="0"/>
                <a:cs typeface="Calibri" pitchFamily="34" charset="0"/>
              </a:rPr>
              <a:t>   while </a:t>
            </a:r>
            <a:r>
              <a:rPr lang="en-US" dirty="0" err="1">
                <a:latin typeface="Calibri" pitchFamily="34" charset="0"/>
                <a:cs typeface="Calibri" pitchFamily="34" charset="0"/>
              </a:rPr>
              <a:t>cap.isOpened</a:t>
            </a:r>
            <a:r>
              <a:rPr lang="en-US" dirty="0">
                <a:latin typeface="Calibri" pitchFamily="34" charset="0"/>
                <a:cs typeface="Calibri" pitchFamily="34" charset="0"/>
              </a:rPr>
              <a:t>(): </a:t>
            </a:r>
          </a:p>
          <a:p>
            <a:pPr marL="0" indent="0">
              <a:lnSpc>
                <a:spcPct val="80000"/>
              </a:lnSpc>
              <a:buNone/>
            </a:pPr>
            <a:r>
              <a:rPr lang="en-US" dirty="0">
                <a:latin typeface="Calibri" pitchFamily="34" charset="0"/>
                <a:cs typeface="Calibri" pitchFamily="34" charset="0"/>
              </a:rPr>
              <a:t>         success, im0 = </a:t>
            </a:r>
            <a:r>
              <a:rPr lang="en-US" dirty="0" err="1">
                <a:latin typeface="Calibri" pitchFamily="34" charset="0"/>
                <a:cs typeface="Calibri" pitchFamily="34" charset="0"/>
              </a:rPr>
              <a:t>cap.read</a:t>
            </a:r>
            <a:r>
              <a:rPr lang="en-US" dirty="0">
                <a:latin typeface="Calibri" pitchFamily="34" charset="0"/>
                <a:cs typeface="Calibri" pitchFamily="34" charset="0"/>
              </a:rPr>
              <a:t>() </a:t>
            </a:r>
          </a:p>
          <a:p>
            <a:pPr marL="0" indent="0">
              <a:lnSpc>
                <a:spcPct val="80000"/>
              </a:lnSpc>
              <a:buNone/>
            </a:pPr>
            <a:r>
              <a:rPr lang="en-US" dirty="0">
                <a:latin typeface="Calibri" pitchFamily="34" charset="0"/>
                <a:cs typeface="Calibri" pitchFamily="34" charset="0"/>
              </a:rPr>
              <a:t>        </a:t>
            </a:r>
            <a:r>
              <a:rPr lang="en-US" dirty="0" smtClean="0">
                <a:latin typeface="Calibri" pitchFamily="34" charset="0"/>
                <a:cs typeface="Calibri" pitchFamily="34" charset="0"/>
              </a:rPr>
              <a:t> if </a:t>
            </a:r>
            <a:r>
              <a:rPr lang="en-US" dirty="0">
                <a:latin typeface="Calibri" pitchFamily="34" charset="0"/>
                <a:cs typeface="Calibri" pitchFamily="34" charset="0"/>
              </a:rPr>
              <a:t>not success: print</a:t>
            </a:r>
            <a:r>
              <a:rPr lang="en-US" dirty="0" smtClean="0">
                <a:latin typeface="Calibri" pitchFamily="34" charset="0"/>
                <a:cs typeface="Calibri" pitchFamily="34" charset="0"/>
              </a:rPr>
              <a:t>(“</a:t>
            </a:r>
            <a:r>
              <a:rPr lang="en-US" dirty="0" err="1" smtClean="0">
                <a:latin typeface="Calibri" pitchFamily="34" charset="0"/>
                <a:cs typeface="Calibri" pitchFamily="34" charset="0"/>
              </a:rPr>
              <a:t>Kết</a:t>
            </a:r>
            <a:r>
              <a:rPr lang="en-US" dirty="0" smtClean="0">
                <a:latin typeface="Calibri" pitchFamily="34" charset="0"/>
                <a:cs typeface="Calibri" pitchFamily="34" charset="0"/>
              </a:rPr>
              <a:t> </a:t>
            </a:r>
            <a:r>
              <a:rPr lang="en-US" dirty="0" err="1" smtClean="0">
                <a:latin typeface="Calibri" pitchFamily="34" charset="0"/>
                <a:cs typeface="Calibri" pitchFamily="34" charset="0"/>
              </a:rPr>
              <a:t>thúc</a:t>
            </a:r>
            <a:r>
              <a:rPr lang="en-US" dirty="0" smtClean="0">
                <a:latin typeface="Calibri" pitchFamily="34" charset="0"/>
                <a:cs typeface="Calibri" pitchFamily="34" charset="0"/>
              </a:rPr>
              <a:t> video</a:t>
            </a:r>
            <a:r>
              <a:rPr lang="en-US" dirty="0">
                <a:latin typeface="Calibri" pitchFamily="34" charset="0"/>
                <a:cs typeface="Calibri" pitchFamily="34" charset="0"/>
              </a:rPr>
              <a:t>.") </a:t>
            </a:r>
          </a:p>
          <a:p>
            <a:pPr marL="0" indent="0">
              <a:lnSpc>
                <a:spcPct val="80000"/>
              </a:lnSpc>
              <a:buNone/>
            </a:pPr>
            <a:r>
              <a:rPr lang="en-US" dirty="0">
                <a:latin typeface="Calibri" pitchFamily="34" charset="0"/>
                <a:cs typeface="Calibri" pitchFamily="34" charset="0"/>
              </a:rPr>
              <a:t>           </a:t>
            </a:r>
            <a:r>
              <a:rPr lang="en-US" dirty="0" smtClean="0">
                <a:latin typeface="Calibri" pitchFamily="34" charset="0"/>
                <a:cs typeface="Calibri" pitchFamily="34" charset="0"/>
              </a:rPr>
              <a:t>  break </a:t>
            </a:r>
            <a:endParaRPr lang="en-US" dirty="0">
              <a:latin typeface="Calibri" pitchFamily="34" charset="0"/>
              <a:cs typeface="Calibri" pitchFamily="34" charset="0"/>
            </a:endParaRPr>
          </a:p>
          <a:p>
            <a:pPr marL="0" indent="0">
              <a:lnSpc>
                <a:spcPct val="80000"/>
              </a:lnSpc>
              <a:buNone/>
            </a:pPr>
            <a:r>
              <a:rPr lang="en-US" dirty="0">
                <a:latin typeface="Calibri" pitchFamily="34" charset="0"/>
                <a:cs typeface="Calibri" pitchFamily="34" charset="0"/>
              </a:rPr>
              <a:t>        </a:t>
            </a:r>
            <a:r>
              <a:rPr lang="en-US" dirty="0" smtClean="0">
                <a:latin typeface="Calibri" pitchFamily="34" charset="0"/>
                <a:cs typeface="Calibri" pitchFamily="34" charset="0"/>
              </a:rPr>
              <a:t> tracks </a:t>
            </a:r>
            <a:r>
              <a:rPr lang="en-US" dirty="0">
                <a:latin typeface="Calibri" pitchFamily="34" charset="0"/>
                <a:cs typeface="Calibri" pitchFamily="34" charset="0"/>
              </a:rPr>
              <a:t>= </a:t>
            </a:r>
            <a:r>
              <a:rPr lang="en-US" dirty="0" err="1">
                <a:latin typeface="Calibri" pitchFamily="34" charset="0"/>
                <a:cs typeface="Calibri" pitchFamily="34" charset="0"/>
              </a:rPr>
              <a:t>model.track</a:t>
            </a:r>
            <a:r>
              <a:rPr lang="en-US" dirty="0">
                <a:latin typeface="Calibri" pitchFamily="34" charset="0"/>
                <a:cs typeface="Calibri" pitchFamily="34" charset="0"/>
              </a:rPr>
              <a:t>(im0, persist=True, </a:t>
            </a:r>
            <a:r>
              <a:rPr lang="en-US" dirty="0" smtClean="0">
                <a:latin typeface="Calibri" pitchFamily="34" charset="0"/>
                <a:cs typeface="Calibri" pitchFamily="34" charset="0"/>
              </a:rPr>
              <a:t>show=False)</a:t>
            </a:r>
          </a:p>
          <a:p>
            <a:pPr marL="0" indent="0">
              <a:lnSpc>
                <a:spcPct val="80000"/>
              </a:lnSpc>
              <a:buNone/>
            </a:pPr>
            <a:r>
              <a:rPr lang="en-US" dirty="0">
                <a:latin typeface="Calibri" pitchFamily="34" charset="0"/>
                <a:cs typeface="Calibri" pitchFamily="34" charset="0"/>
              </a:rPr>
              <a:t> </a:t>
            </a:r>
            <a:r>
              <a:rPr lang="en-US" dirty="0" smtClean="0">
                <a:latin typeface="Calibri" pitchFamily="34" charset="0"/>
                <a:cs typeface="Calibri" pitchFamily="34" charset="0"/>
              </a:rPr>
              <a:t>        </a:t>
            </a:r>
            <a:r>
              <a:rPr lang="en-US" dirty="0">
                <a:latin typeface="Calibri" pitchFamily="34" charset="0"/>
                <a:cs typeface="Calibri" pitchFamily="34" charset="0"/>
              </a:rPr>
              <a:t>im0 = </a:t>
            </a:r>
            <a:r>
              <a:rPr lang="en-US" dirty="0" err="1">
                <a:latin typeface="Calibri" pitchFamily="34" charset="0"/>
                <a:cs typeface="Calibri" pitchFamily="34" charset="0"/>
              </a:rPr>
              <a:t>counter.start_counting</a:t>
            </a:r>
            <a:r>
              <a:rPr lang="en-US" dirty="0">
                <a:latin typeface="Calibri" pitchFamily="34" charset="0"/>
                <a:cs typeface="Calibri" pitchFamily="34" charset="0"/>
              </a:rPr>
              <a:t>(im0, tracks)</a:t>
            </a:r>
          </a:p>
        </p:txBody>
      </p:sp>
    </p:spTree>
    <p:extLst>
      <p:ext uri="{BB962C8B-B14F-4D97-AF65-F5344CB8AC3E}">
        <p14:creationId xmlns:p14="http://schemas.microsoft.com/office/powerpoint/2010/main" val="282128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8382000" cy="857250"/>
          </a:xfrm>
        </p:spPr>
        <p:txBody>
          <a:bodyPr>
            <a:normAutofit fontScale="90000"/>
          </a:bodyPr>
          <a:lstStyle/>
          <a:p>
            <a:pPr algn="r"/>
            <a:r>
              <a:rPr lang="en-US" dirty="0" err="1" smtClean="0"/>
              <a:t>CoDING</a:t>
            </a:r>
            <a:r>
              <a:rPr lang="en-US" dirty="0" smtClean="0"/>
              <a:t>… </a:t>
            </a:r>
            <a:r>
              <a:rPr lang="en-US" cap="none" dirty="0" err="1" smtClean="0">
                <a:solidFill>
                  <a:srgbClr val="FFFF00"/>
                </a:solidFill>
                <a:latin typeface="Arial Narrow" pitchFamily="34" charset="0"/>
              </a:rPr>
              <a:t>Xem</a:t>
            </a:r>
            <a:r>
              <a:rPr lang="en-US" cap="none" dirty="0" smtClean="0">
                <a:solidFill>
                  <a:srgbClr val="FFFF00"/>
                </a:solidFill>
                <a:latin typeface="Arial Narrow" pitchFamily="34" charset="0"/>
              </a:rPr>
              <a:t> clip </a:t>
            </a:r>
            <a:r>
              <a:rPr lang="en-US" cap="none" dirty="0" err="1" smtClean="0">
                <a:solidFill>
                  <a:srgbClr val="FFFF00"/>
                </a:solidFill>
                <a:latin typeface="Arial Narrow" pitchFamily="34" charset="0"/>
              </a:rPr>
              <a:t>trước</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để</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biết</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cài</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đặt</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các</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công</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cụ</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để</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thực</a:t>
            </a:r>
            <a:r>
              <a:rPr lang="en-US" cap="none" dirty="0" smtClean="0">
                <a:solidFill>
                  <a:srgbClr val="FFFF00"/>
                </a:solidFill>
                <a:latin typeface="Arial Narrow" pitchFamily="34" charset="0"/>
              </a:rPr>
              <a:t> </a:t>
            </a:r>
            <a:r>
              <a:rPr lang="en-US" cap="none" dirty="0" err="1" smtClean="0">
                <a:solidFill>
                  <a:srgbClr val="FFFF00"/>
                </a:solidFill>
                <a:latin typeface="Arial Narrow" pitchFamily="34" charset="0"/>
              </a:rPr>
              <a:t>hiện</a:t>
            </a:r>
            <a:endParaRPr lang="en-US" cap="none" dirty="0">
              <a:solidFill>
                <a:srgbClr val="FFFF00"/>
              </a:solidFill>
              <a:latin typeface="Arial Narrow" pitchFamily="34" charset="0"/>
            </a:endParaRPr>
          </a:p>
        </p:txBody>
      </p:sp>
      <p:sp>
        <p:nvSpPr>
          <p:cNvPr id="3" name="Content Placeholder 2"/>
          <p:cNvSpPr>
            <a:spLocks noGrp="1"/>
          </p:cNvSpPr>
          <p:nvPr>
            <p:ph idx="1"/>
          </p:nvPr>
        </p:nvSpPr>
        <p:spPr>
          <a:xfrm>
            <a:off x="457200" y="1207062"/>
            <a:ext cx="8534400" cy="3634740"/>
          </a:xfrm>
        </p:spPr>
        <p:txBody>
          <a:bodyPr>
            <a:normAutofit/>
          </a:bodyPr>
          <a:lstStyle/>
          <a:p>
            <a:r>
              <a:rPr lang="en-US" dirty="0" err="1" smtClean="0">
                <a:solidFill>
                  <a:srgbClr val="FF0000"/>
                </a:solidFill>
              </a:rPr>
              <a:t>Kết</a:t>
            </a:r>
            <a:r>
              <a:rPr lang="en-US" dirty="0" smtClean="0">
                <a:solidFill>
                  <a:srgbClr val="FF0000"/>
                </a:solidFill>
              </a:rPr>
              <a:t> </a:t>
            </a:r>
            <a:r>
              <a:rPr lang="en-US" dirty="0" err="1" smtClean="0">
                <a:solidFill>
                  <a:srgbClr val="FF0000"/>
                </a:solidFill>
              </a:rPr>
              <a:t>thúc</a:t>
            </a:r>
            <a:r>
              <a:rPr lang="en-US" dirty="0" smtClean="0">
                <a:solidFill>
                  <a:srgbClr val="FF0000"/>
                </a:solidFill>
              </a:rPr>
              <a:t> video </a:t>
            </a:r>
            <a:r>
              <a:rPr lang="en-US" dirty="0" err="1" smtClean="0">
                <a:solidFill>
                  <a:srgbClr val="FF0000"/>
                </a:solidFill>
              </a:rPr>
              <a:t>giải</a:t>
            </a:r>
            <a:r>
              <a:rPr lang="en-US" dirty="0" smtClean="0">
                <a:solidFill>
                  <a:srgbClr val="FF0000"/>
                </a:solidFill>
              </a:rPr>
              <a:t> </a:t>
            </a:r>
            <a:r>
              <a:rPr lang="en-US" dirty="0" err="1" smtClean="0">
                <a:solidFill>
                  <a:srgbClr val="FF0000"/>
                </a:solidFill>
              </a:rPr>
              <a:t>phóng</a:t>
            </a:r>
            <a:r>
              <a:rPr lang="en-US" dirty="0" smtClean="0">
                <a:solidFill>
                  <a:srgbClr val="FF0000"/>
                </a:solidFill>
              </a:rPr>
              <a:t> </a:t>
            </a:r>
            <a:r>
              <a:rPr lang="en-US" dirty="0" err="1" smtClean="0">
                <a:solidFill>
                  <a:srgbClr val="FF0000"/>
                </a:solidFill>
              </a:rPr>
              <a:t>đối</a:t>
            </a:r>
            <a:r>
              <a:rPr lang="en-US" dirty="0" smtClean="0">
                <a:solidFill>
                  <a:srgbClr val="FF0000"/>
                </a:solidFill>
              </a:rPr>
              <a:t> </a:t>
            </a:r>
            <a:r>
              <a:rPr lang="en-US" dirty="0" err="1" smtClean="0">
                <a:solidFill>
                  <a:srgbClr val="FF0000"/>
                </a:solidFill>
              </a:rPr>
              <a:t>tượng</a:t>
            </a:r>
            <a:r>
              <a:rPr lang="en-US" dirty="0" smtClean="0">
                <a:solidFill>
                  <a:srgbClr val="FF0000"/>
                </a:solidFill>
              </a:rPr>
              <a:t> </a:t>
            </a:r>
            <a:r>
              <a:rPr lang="en-US" dirty="0" err="1" smtClean="0">
                <a:solidFill>
                  <a:srgbClr val="FF0000"/>
                </a:solidFill>
              </a:rPr>
              <a:t>và</a:t>
            </a:r>
            <a:r>
              <a:rPr lang="en-US" dirty="0" smtClean="0">
                <a:solidFill>
                  <a:srgbClr val="FF0000"/>
                </a:solidFill>
              </a:rPr>
              <a:t> </a:t>
            </a:r>
            <a:r>
              <a:rPr lang="en-US" dirty="0" err="1" smtClean="0">
                <a:solidFill>
                  <a:srgbClr val="FF0000"/>
                </a:solidFill>
              </a:rPr>
              <a:t>cửa</a:t>
            </a:r>
            <a:r>
              <a:rPr lang="en-US" dirty="0" smtClean="0">
                <a:solidFill>
                  <a:srgbClr val="FF0000"/>
                </a:solidFill>
              </a:rPr>
              <a:t> </a:t>
            </a:r>
            <a:r>
              <a:rPr lang="en-US" dirty="0" err="1" smtClean="0">
                <a:solidFill>
                  <a:srgbClr val="FF0000"/>
                </a:solidFill>
              </a:rPr>
              <a:t>sổ</a:t>
            </a:r>
            <a:r>
              <a:rPr lang="en-US" dirty="0" smtClean="0">
                <a:solidFill>
                  <a:srgbClr val="FF0000"/>
                </a:solidFill>
              </a:rPr>
              <a:t> </a:t>
            </a:r>
            <a:r>
              <a:rPr lang="en-US" dirty="0" err="1" smtClean="0">
                <a:solidFill>
                  <a:srgbClr val="FF0000"/>
                </a:solidFill>
              </a:rPr>
              <a:t>ứng</a:t>
            </a:r>
            <a:r>
              <a:rPr lang="en-US" dirty="0" smtClean="0">
                <a:solidFill>
                  <a:srgbClr val="FF0000"/>
                </a:solidFill>
              </a:rPr>
              <a:t> </a:t>
            </a:r>
            <a:r>
              <a:rPr lang="en-US" dirty="0" err="1" smtClean="0">
                <a:solidFill>
                  <a:srgbClr val="FF0000"/>
                </a:solidFill>
              </a:rPr>
              <a:t>dụng</a:t>
            </a:r>
            <a:endParaRPr lang="en-US" dirty="0">
              <a:solidFill>
                <a:srgbClr val="FF0000"/>
              </a:solidFill>
            </a:endParaRPr>
          </a:p>
          <a:p>
            <a:pPr marL="0" indent="0">
              <a:lnSpc>
                <a:spcPct val="80000"/>
              </a:lnSpc>
              <a:buNone/>
            </a:pPr>
            <a:r>
              <a:rPr lang="en-US" dirty="0">
                <a:latin typeface="Calibri" pitchFamily="34" charset="0"/>
                <a:cs typeface="Calibri" pitchFamily="34" charset="0"/>
              </a:rPr>
              <a:t>   </a:t>
            </a:r>
            <a:r>
              <a:rPr lang="en-US" dirty="0" smtClean="0">
                <a:latin typeface="Calibri" pitchFamily="34" charset="0"/>
                <a:cs typeface="Calibri" pitchFamily="34" charset="0"/>
              </a:rPr>
              <a:t> </a:t>
            </a:r>
            <a:r>
              <a:rPr lang="en-US" dirty="0" err="1" smtClean="0">
                <a:latin typeface="Calibri" pitchFamily="34" charset="0"/>
                <a:cs typeface="Calibri" pitchFamily="34" charset="0"/>
              </a:rPr>
              <a:t>cap.release</a:t>
            </a:r>
            <a:r>
              <a:rPr lang="en-US" dirty="0">
                <a:latin typeface="Calibri" pitchFamily="34" charset="0"/>
                <a:cs typeface="Calibri" pitchFamily="34" charset="0"/>
              </a:rPr>
              <a:t>() </a:t>
            </a:r>
            <a:endParaRPr lang="en-US" dirty="0" smtClean="0">
              <a:latin typeface="Calibri" pitchFamily="34" charset="0"/>
              <a:cs typeface="Calibri" pitchFamily="34" charset="0"/>
            </a:endParaRPr>
          </a:p>
          <a:p>
            <a:pPr marL="0" indent="0">
              <a:lnSpc>
                <a:spcPct val="80000"/>
              </a:lnSpc>
              <a:buNone/>
            </a:pPr>
            <a:r>
              <a:rPr lang="en-US" dirty="0" smtClean="0">
                <a:latin typeface="Calibri" pitchFamily="34" charset="0"/>
                <a:cs typeface="Calibri" pitchFamily="34" charset="0"/>
              </a:rPr>
              <a:t>    cv2.destroyAllWindows</a:t>
            </a:r>
            <a:r>
              <a:rPr lang="en-US" dirty="0">
                <a:latin typeface="Calibri" pitchFamily="34" charset="0"/>
                <a:cs typeface="Calibri" pitchFamily="34" charset="0"/>
              </a:rPr>
              <a:t>()</a:t>
            </a:r>
          </a:p>
        </p:txBody>
      </p:sp>
    </p:spTree>
    <p:extLst>
      <p:ext uri="{BB962C8B-B14F-4D97-AF65-F5344CB8AC3E}">
        <p14:creationId xmlns:p14="http://schemas.microsoft.com/office/powerpoint/2010/main" val="349867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657350"/>
            <a:ext cx="6629400" cy="857250"/>
          </a:xfrm>
        </p:spPr>
        <p:txBody>
          <a:bodyPr/>
          <a:lstStyle/>
          <a:p>
            <a:r>
              <a:rPr lang="en-US" dirty="0" smtClean="0"/>
              <a:t>DEMO TRONG IDE PYCHARM</a:t>
            </a:r>
            <a:endParaRPr lang="en-US" dirty="0"/>
          </a:p>
        </p:txBody>
      </p:sp>
    </p:spTree>
    <p:extLst>
      <p:ext uri="{BB962C8B-B14F-4D97-AF65-F5344CB8AC3E}">
        <p14:creationId xmlns:p14="http://schemas.microsoft.com/office/powerpoint/2010/main" val="17413009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100</TotalTime>
  <Words>322</Words>
  <Application>Microsoft Office PowerPoint</Application>
  <PresentationFormat>On-screen Show (16:9)</PresentationFormat>
  <Paragraphs>46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Opulent</vt:lpstr>
      <vt:lpstr>Đếm đối tượng bằng cách sử dụng Ultralytics YOLOv8 </vt:lpstr>
      <vt:lpstr>Đếm đối tượng là gì?</vt:lpstr>
      <vt:lpstr>Ưu điểm của đếm đối tượng?</vt:lpstr>
      <vt:lpstr>CoDING… Xem clip trước để biết cài đặt các công cụ để thực hiện</vt:lpstr>
      <vt:lpstr>CoDING… Xem clip trước để biết cài đặt các công cụ để thực hiện</vt:lpstr>
      <vt:lpstr>CoDING… Xem clip trước để biết cài đặt các công cụ để thực hiện</vt:lpstr>
      <vt:lpstr>CoDING… Xem clip trước để biết cài đặt các công cụ để thực hiện</vt:lpstr>
      <vt:lpstr>CoDING… Xem clip trước để biết cài đặt các công cụ để thực hiện</vt:lpstr>
      <vt:lpstr>DEMO TRONG IDE PYCHARM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Đếm đối tượng bằng cách sử dụng Ultralytics YOLOv8</dc:title>
  <dc:creator>Windows User</dc:creator>
  <cp:lastModifiedBy>Windows User</cp:lastModifiedBy>
  <cp:revision>7</cp:revision>
  <dcterms:created xsi:type="dcterms:W3CDTF">2024-02-18T07:24:12Z</dcterms:created>
  <dcterms:modified xsi:type="dcterms:W3CDTF">2024-02-19T14:35:43Z</dcterms:modified>
</cp:coreProperties>
</file>