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2" r:id="rId3"/>
    <p:sldId id="263" r:id="rId4"/>
    <p:sldId id="258" r:id="rId5"/>
    <p:sldId id="259" r:id="rId6"/>
    <p:sldId id="260" r:id="rId7"/>
    <p:sldId id="264" r:id="rId8"/>
    <p:sldId id="261" r:id="rId9"/>
    <p:sldId id="265" r:id="rId10"/>
    <p:sldId id="266" r:id="rId1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744" y="-8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028700"/>
            <a:ext cx="7851648" cy="13716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2421402"/>
            <a:ext cx="7854696" cy="131445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82664B2-1651-45E4-B4EB-56F917E3BDCB}" type="datetimeFigureOut">
              <a:rPr lang="en-US" smtClean="0"/>
              <a:t>2/17/2024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DD0061A7-61C9-4B40-9BA9-53A9D9B8E14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82664B2-1651-45E4-B4EB-56F917E3BDCB}" type="datetimeFigureOut">
              <a:rPr lang="en-US" smtClean="0"/>
              <a:t>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0061A7-61C9-4B40-9BA9-53A9D9B8E14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85801"/>
            <a:ext cx="2057400" cy="3908822"/>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85801"/>
            <a:ext cx="6019800" cy="3908822"/>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82664B2-1651-45E4-B4EB-56F917E3BDCB}" type="datetimeFigureOut">
              <a:rPr lang="en-US" smtClean="0"/>
              <a:t>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0061A7-61C9-4B40-9BA9-53A9D9B8E14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82664B2-1651-45E4-B4EB-56F917E3BDCB}" type="datetimeFigureOut">
              <a:rPr lang="en-US" smtClean="0"/>
              <a:t>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0061A7-61C9-4B40-9BA9-53A9D9B8E14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987552"/>
            <a:ext cx="7772400" cy="1021842"/>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028498"/>
            <a:ext cx="7772400" cy="1132284"/>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82664B2-1651-45E4-B4EB-56F917E3BDCB}" type="datetimeFigureOut">
              <a:rPr lang="en-US" smtClean="0"/>
              <a:t>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0061A7-61C9-4B40-9BA9-53A9D9B8E14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82664B2-1651-45E4-B4EB-56F917E3BDCB}" type="datetimeFigureOut">
              <a:rPr lang="en-US" smtClean="0"/>
              <a:t>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0061A7-61C9-4B40-9BA9-53A9D9B8E14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391436"/>
            <a:ext cx="4040188" cy="494514"/>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1394818"/>
            <a:ext cx="4041775" cy="491132"/>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885950"/>
            <a:ext cx="4040188"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1885950"/>
            <a:ext cx="4041775"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82664B2-1651-45E4-B4EB-56F917E3BDCB}" type="datetimeFigureOut">
              <a:rPr lang="en-US" smtClean="0"/>
              <a:t>2/17/2024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0061A7-61C9-4B40-9BA9-53A9D9B8E14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305800" cy="85725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82664B2-1651-45E4-B4EB-56F917E3BDCB}" type="datetimeFigureOut">
              <a:rPr lang="en-US" smtClean="0"/>
              <a:t>2/17/2024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0061A7-61C9-4B40-9BA9-53A9D9B8E14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2664B2-1651-45E4-B4EB-56F917E3BDCB}" type="datetimeFigureOut">
              <a:rPr lang="en-US" smtClean="0"/>
              <a:t>2/17/2024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0061A7-61C9-4B40-9BA9-53A9D9B8E14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385764"/>
            <a:ext cx="2743200" cy="871538"/>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257300"/>
            <a:ext cx="2743200" cy="3429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257300"/>
            <a:ext cx="5111750" cy="3429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82664B2-1651-45E4-B4EB-56F917E3BDCB}" type="datetimeFigureOut">
              <a:rPr lang="en-US" smtClean="0"/>
              <a:t>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0061A7-61C9-4B40-9BA9-53A9D9B8E14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831058"/>
            <a:ext cx="5257800" cy="30861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4019827"/>
            <a:ext cx="155448" cy="116586"/>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882747"/>
            <a:ext cx="2212848" cy="1186966"/>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121589"/>
            <a:ext cx="2209800" cy="163449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82664B2-1651-45E4-B4EB-56F917E3BDCB}" type="datetimeFigureOut">
              <a:rPr lang="en-US" smtClean="0"/>
              <a:t>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4767263"/>
            <a:ext cx="609600" cy="273844"/>
          </a:xfrm>
        </p:spPr>
        <p:txBody>
          <a:bodyPr/>
          <a:lstStyle/>
          <a:p>
            <a:fld id="{DD0061A7-61C9-4B40-9BA9-53A9D9B8E145}" type="slidenum">
              <a:rPr lang="en-US" smtClean="0"/>
              <a:t>‹#›</a:t>
            </a:fld>
            <a:endParaRPr lang="en-US"/>
          </a:p>
        </p:txBody>
      </p:sp>
      <p:sp>
        <p:nvSpPr>
          <p:cNvPr id="3" name="Picture Placeholder 2"/>
          <p:cNvSpPr>
            <a:spLocks noGrp="1"/>
          </p:cNvSpPr>
          <p:nvPr>
            <p:ph type="pic" idx="1"/>
          </p:nvPr>
        </p:nvSpPr>
        <p:spPr>
          <a:xfrm rot="420000">
            <a:off x="3485793" y="899638"/>
            <a:ext cx="4617720" cy="294894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4362450"/>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4664869"/>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5358"/>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5358"/>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528066"/>
            <a:ext cx="8229600" cy="85725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51610"/>
            <a:ext cx="8229600" cy="329184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4767263"/>
            <a:ext cx="21336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82664B2-1651-45E4-B4EB-56F917E3BDCB}" type="datetimeFigureOut">
              <a:rPr lang="en-US" smtClean="0"/>
              <a:t>2/17/2024</a:t>
            </a:fld>
            <a:endParaRPr lang="en-US"/>
          </a:p>
        </p:txBody>
      </p:sp>
      <p:sp>
        <p:nvSpPr>
          <p:cNvPr id="22" name="Footer Placeholder 21"/>
          <p:cNvSpPr>
            <a:spLocks noGrp="1"/>
          </p:cNvSpPr>
          <p:nvPr>
            <p:ph type="ftr" sz="quarter" idx="3"/>
          </p:nvPr>
        </p:nvSpPr>
        <p:spPr>
          <a:xfrm>
            <a:off x="2667000" y="4767263"/>
            <a:ext cx="33528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4767263"/>
            <a:ext cx="762000" cy="273844"/>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D0061A7-61C9-4B40-9BA9-53A9D9B8E145}" type="slidenum">
              <a:rPr lang="en-US" smtClean="0"/>
              <a:t>‹#›</a:t>
            </a:fld>
            <a:endParaRPr lang="en-US"/>
          </a:p>
        </p:txBody>
      </p:sp>
      <p:grpSp>
        <p:nvGrpSpPr>
          <p:cNvPr id="2" name="Group 1"/>
          <p:cNvGrpSpPr/>
          <p:nvPr/>
        </p:nvGrpSpPr>
        <p:grpSpPr>
          <a:xfrm>
            <a:off x="-19017" y="151806"/>
            <a:ext cx="9180548" cy="486918"/>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ocs.ultralytics.com/vi/modes/track/" TargetMode="External"/><Relationship Id="rId2" Type="http://schemas.openxmlformats.org/officeDocument/2006/relationships/hyperlink" Target="https://github.com/ultralytics/ultralytic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repo.anaconda.com/archive/Anaconda3-2018.12-Windows-x86_64.ex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dirty="0" err="1" smtClean="0"/>
              <a:t>Ước</a:t>
            </a:r>
            <a:r>
              <a:rPr lang="en-US" dirty="0" smtClean="0"/>
              <a:t> </a:t>
            </a:r>
            <a:r>
              <a:rPr lang="en-US" dirty="0" err="1" smtClean="0"/>
              <a:t>tính</a:t>
            </a:r>
            <a:r>
              <a:rPr lang="en-US" dirty="0" smtClean="0"/>
              <a:t> </a:t>
            </a:r>
            <a:r>
              <a:rPr lang="en-US" dirty="0" err="1" smtClean="0"/>
              <a:t>tốc</a:t>
            </a:r>
            <a:r>
              <a:rPr lang="en-US" dirty="0" smtClean="0"/>
              <a:t> </a:t>
            </a:r>
            <a:r>
              <a:rPr lang="en-US" dirty="0" err="1" smtClean="0"/>
              <a:t>độ</a:t>
            </a:r>
            <a:r>
              <a:rPr lang="en-US" dirty="0" smtClean="0"/>
              <a:t> </a:t>
            </a:r>
            <a:br>
              <a:rPr lang="en-US" dirty="0" smtClean="0"/>
            </a:br>
            <a:r>
              <a:rPr lang="en-US" dirty="0" err="1" smtClean="0"/>
              <a:t>bằng</a:t>
            </a:r>
            <a:r>
              <a:rPr lang="en-US" dirty="0" smtClean="0"/>
              <a:t> YOLO8</a:t>
            </a:r>
            <a:endParaRPr lang="en-US" dirty="0"/>
          </a:p>
        </p:txBody>
      </p:sp>
    </p:spTree>
    <p:extLst>
      <p:ext uri="{BB962C8B-B14F-4D97-AF65-F5344CB8AC3E}">
        <p14:creationId xmlns:p14="http://schemas.microsoft.com/office/powerpoint/2010/main" val="32802915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a:t>
            </a:r>
            <a:r>
              <a:rPr lang="en-US" dirty="0" err="1" smtClean="0"/>
              <a:t>thực</a:t>
            </a:r>
            <a:r>
              <a:rPr lang="en-US" dirty="0" smtClean="0"/>
              <a:t> </a:t>
            </a:r>
            <a:r>
              <a:rPr lang="en-US" dirty="0" err="1" smtClean="0"/>
              <a:t>hiện</a:t>
            </a:r>
            <a:endParaRPr lang="en-US" dirty="0"/>
          </a:p>
        </p:txBody>
      </p:sp>
      <p:sp>
        <p:nvSpPr>
          <p:cNvPr id="3" name="Content Placeholder 2"/>
          <p:cNvSpPr>
            <a:spLocks noGrp="1"/>
          </p:cNvSpPr>
          <p:nvPr>
            <p:ph idx="1"/>
          </p:nvPr>
        </p:nvSpPr>
        <p:spPr/>
        <p:txBody>
          <a:bodyPr>
            <a:normAutofit fontScale="92500" lnSpcReduction="20000"/>
          </a:bodyPr>
          <a:lstStyle/>
          <a:p>
            <a:pPr marL="365760" lvl="1" indent="0" fontAlgn="base">
              <a:lnSpc>
                <a:spcPct val="90000"/>
              </a:lnSpc>
              <a:buNone/>
            </a:pPr>
            <a:r>
              <a:rPr lang="en-US" sz="1900" dirty="0" smtClean="0">
                <a:solidFill>
                  <a:srgbClr val="FF0000"/>
                </a:solidFill>
              </a:rPr>
              <a:t># </a:t>
            </a:r>
            <a:r>
              <a:rPr lang="en-US" sz="1900" dirty="0" err="1" smtClean="0">
                <a:solidFill>
                  <a:srgbClr val="FF0000"/>
                </a:solidFill>
              </a:rPr>
              <a:t>Lặp</a:t>
            </a:r>
            <a:r>
              <a:rPr lang="en-US" sz="1900" dirty="0" smtClean="0">
                <a:solidFill>
                  <a:srgbClr val="FF0000"/>
                </a:solidFill>
              </a:rPr>
              <a:t> </a:t>
            </a:r>
            <a:r>
              <a:rPr lang="en-US" sz="1900" dirty="0">
                <a:solidFill>
                  <a:srgbClr val="FF0000"/>
                </a:solidFill>
              </a:rPr>
              <a:t>qua </a:t>
            </a:r>
            <a:r>
              <a:rPr lang="en-US" sz="1900" dirty="0" err="1">
                <a:solidFill>
                  <a:srgbClr val="FF0000"/>
                </a:solidFill>
              </a:rPr>
              <a:t>các</a:t>
            </a:r>
            <a:r>
              <a:rPr lang="en-US" sz="1900" dirty="0">
                <a:solidFill>
                  <a:srgbClr val="FF0000"/>
                </a:solidFill>
              </a:rPr>
              <a:t> frame </a:t>
            </a:r>
            <a:r>
              <a:rPr lang="en-US" sz="1900" dirty="0" err="1">
                <a:solidFill>
                  <a:srgbClr val="FF0000"/>
                </a:solidFill>
              </a:rPr>
              <a:t>của</a:t>
            </a:r>
            <a:r>
              <a:rPr lang="en-US" sz="1900" dirty="0">
                <a:solidFill>
                  <a:srgbClr val="FF0000"/>
                </a:solidFill>
              </a:rPr>
              <a:t> video </a:t>
            </a:r>
            <a:r>
              <a:rPr lang="en-US" sz="1900" dirty="0" err="1">
                <a:solidFill>
                  <a:srgbClr val="FF0000"/>
                </a:solidFill>
              </a:rPr>
              <a:t>để</a:t>
            </a:r>
            <a:r>
              <a:rPr lang="en-US" sz="1900" dirty="0">
                <a:solidFill>
                  <a:srgbClr val="FF0000"/>
                </a:solidFill>
              </a:rPr>
              <a:t> </a:t>
            </a:r>
            <a:r>
              <a:rPr lang="en-US" sz="1900" dirty="0" err="1" smtClean="0">
                <a:solidFill>
                  <a:srgbClr val="FF0000"/>
                </a:solidFill>
              </a:rPr>
              <a:t>xử</a:t>
            </a:r>
            <a:r>
              <a:rPr lang="en-US" sz="1900" dirty="0" smtClean="0">
                <a:solidFill>
                  <a:srgbClr val="FF0000"/>
                </a:solidFill>
              </a:rPr>
              <a:t> </a:t>
            </a:r>
            <a:r>
              <a:rPr lang="en-US" sz="1900" dirty="0" err="1" smtClean="0">
                <a:solidFill>
                  <a:srgbClr val="FF0000"/>
                </a:solidFill>
              </a:rPr>
              <a:t>lý</a:t>
            </a:r>
            <a:r>
              <a:rPr lang="en-US" sz="1900" dirty="0" smtClean="0">
                <a:solidFill>
                  <a:srgbClr val="FF0000"/>
                </a:solidFill>
              </a:rPr>
              <a:t> (</a:t>
            </a:r>
            <a:r>
              <a:rPr lang="en-US" sz="1900" dirty="0" err="1" smtClean="0">
                <a:solidFill>
                  <a:srgbClr val="FF0000"/>
                </a:solidFill>
              </a:rPr>
              <a:t>đo</a:t>
            </a:r>
            <a:r>
              <a:rPr lang="en-US" sz="1900" dirty="0" smtClean="0">
                <a:solidFill>
                  <a:srgbClr val="FF0000"/>
                </a:solidFill>
              </a:rPr>
              <a:t>) </a:t>
            </a:r>
            <a:r>
              <a:rPr lang="en-US" sz="1900" dirty="0" err="1">
                <a:solidFill>
                  <a:srgbClr val="FF0000"/>
                </a:solidFill>
              </a:rPr>
              <a:t>tốc</a:t>
            </a:r>
            <a:r>
              <a:rPr lang="en-US" sz="1900" dirty="0">
                <a:solidFill>
                  <a:srgbClr val="FF0000"/>
                </a:solidFill>
              </a:rPr>
              <a:t> </a:t>
            </a:r>
            <a:r>
              <a:rPr lang="en-US" sz="1900" dirty="0" err="1">
                <a:solidFill>
                  <a:srgbClr val="FF0000"/>
                </a:solidFill>
              </a:rPr>
              <a:t>độ</a:t>
            </a:r>
            <a:endParaRPr lang="en-US" sz="1900" dirty="0">
              <a:solidFill>
                <a:srgbClr val="FF0000"/>
              </a:solidFill>
            </a:endParaRPr>
          </a:p>
          <a:p>
            <a:pPr marL="365760" lvl="1" indent="0" fontAlgn="base">
              <a:buNone/>
            </a:pPr>
            <a:r>
              <a:rPr lang="en-US" sz="1800" dirty="0" smtClean="0">
                <a:solidFill>
                  <a:schemeClr val="accent1"/>
                </a:solidFill>
              </a:rPr>
              <a:t> </a:t>
            </a:r>
            <a:r>
              <a:rPr lang="en-US" sz="1800" dirty="0">
                <a:solidFill>
                  <a:schemeClr val="accent1"/>
                </a:solidFill>
              </a:rPr>
              <a:t>while </a:t>
            </a:r>
            <a:r>
              <a:rPr lang="en-US" sz="1800" dirty="0" err="1">
                <a:solidFill>
                  <a:schemeClr val="accent1"/>
                </a:solidFill>
              </a:rPr>
              <a:t>cap.isOpened</a:t>
            </a:r>
            <a:r>
              <a:rPr lang="en-US" sz="1800" dirty="0">
                <a:solidFill>
                  <a:schemeClr val="accent1"/>
                </a:solidFill>
              </a:rPr>
              <a:t>(): </a:t>
            </a:r>
            <a:endParaRPr lang="en-US" sz="1800" dirty="0">
              <a:solidFill>
                <a:schemeClr val="accent1"/>
              </a:solidFill>
            </a:endParaRPr>
          </a:p>
          <a:p>
            <a:pPr marL="365760" lvl="1" indent="0" fontAlgn="base">
              <a:buNone/>
            </a:pPr>
            <a:r>
              <a:rPr lang="en-US" sz="1800" dirty="0">
                <a:solidFill>
                  <a:schemeClr val="accent1"/>
                </a:solidFill>
              </a:rPr>
              <a:t> </a:t>
            </a:r>
            <a:r>
              <a:rPr lang="en-US" sz="1800" dirty="0">
                <a:solidFill>
                  <a:schemeClr val="accent1"/>
                </a:solidFill>
              </a:rPr>
              <a:t>        success</a:t>
            </a:r>
            <a:r>
              <a:rPr lang="en-US" sz="1800" dirty="0">
                <a:solidFill>
                  <a:schemeClr val="accent1"/>
                </a:solidFill>
              </a:rPr>
              <a:t>, im0 = </a:t>
            </a:r>
            <a:r>
              <a:rPr lang="en-US" sz="1800" dirty="0" err="1">
                <a:solidFill>
                  <a:schemeClr val="accent1"/>
                </a:solidFill>
              </a:rPr>
              <a:t>cap.read</a:t>
            </a:r>
            <a:r>
              <a:rPr lang="en-US" sz="1800" dirty="0">
                <a:solidFill>
                  <a:schemeClr val="accent1"/>
                </a:solidFill>
              </a:rPr>
              <a:t>() </a:t>
            </a:r>
            <a:endParaRPr lang="en-US" sz="1800" dirty="0">
              <a:solidFill>
                <a:schemeClr val="accent1"/>
              </a:solidFill>
            </a:endParaRPr>
          </a:p>
          <a:p>
            <a:pPr marL="365760" lvl="1" indent="0" fontAlgn="base">
              <a:buNone/>
            </a:pPr>
            <a:r>
              <a:rPr lang="en-US" sz="1800" dirty="0">
                <a:solidFill>
                  <a:schemeClr val="accent1"/>
                </a:solidFill>
              </a:rPr>
              <a:t> </a:t>
            </a:r>
            <a:r>
              <a:rPr lang="en-US" sz="1800" dirty="0">
                <a:solidFill>
                  <a:schemeClr val="accent1"/>
                </a:solidFill>
              </a:rPr>
              <a:t>        if </a:t>
            </a:r>
            <a:r>
              <a:rPr lang="en-US" sz="1800" dirty="0">
                <a:solidFill>
                  <a:schemeClr val="accent1"/>
                </a:solidFill>
              </a:rPr>
              <a:t>not success: print("Video </a:t>
            </a:r>
            <a:r>
              <a:rPr lang="en-US" sz="1800" dirty="0" err="1">
                <a:solidFill>
                  <a:schemeClr val="accent1"/>
                </a:solidFill>
              </a:rPr>
              <a:t>không</a:t>
            </a:r>
            <a:r>
              <a:rPr lang="en-US" sz="1800" dirty="0">
                <a:solidFill>
                  <a:schemeClr val="accent1"/>
                </a:solidFill>
              </a:rPr>
              <a:t> </a:t>
            </a:r>
            <a:r>
              <a:rPr lang="en-US" sz="1800" dirty="0" err="1">
                <a:solidFill>
                  <a:schemeClr val="accent1"/>
                </a:solidFill>
              </a:rPr>
              <a:t>tồn</a:t>
            </a:r>
            <a:r>
              <a:rPr lang="en-US" sz="1800" dirty="0">
                <a:solidFill>
                  <a:schemeClr val="accent1"/>
                </a:solidFill>
              </a:rPr>
              <a:t> </a:t>
            </a:r>
            <a:r>
              <a:rPr lang="en-US" sz="1800" dirty="0" err="1">
                <a:solidFill>
                  <a:schemeClr val="accent1"/>
                </a:solidFill>
              </a:rPr>
              <a:t>tại</a:t>
            </a:r>
            <a:r>
              <a:rPr lang="en-US" sz="1800" dirty="0">
                <a:solidFill>
                  <a:schemeClr val="accent1"/>
                </a:solidFill>
              </a:rPr>
              <a:t>.") </a:t>
            </a:r>
          </a:p>
          <a:p>
            <a:pPr marL="365760" lvl="1" indent="0" fontAlgn="base">
              <a:buNone/>
            </a:pPr>
            <a:r>
              <a:rPr lang="en-US" sz="1800" dirty="0">
                <a:solidFill>
                  <a:schemeClr val="accent1"/>
                </a:solidFill>
              </a:rPr>
              <a:t> </a:t>
            </a:r>
            <a:r>
              <a:rPr lang="en-US" sz="1800" dirty="0">
                <a:solidFill>
                  <a:schemeClr val="accent1"/>
                </a:solidFill>
              </a:rPr>
              <a:t>            </a:t>
            </a:r>
            <a:r>
              <a:rPr lang="en-US" sz="1800" dirty="0" smtClean="0">
                <a:solidFill>
                  <a:schemeClr val="accent1"/>
                </a:solidFill>
              </a:rPr>
              <a:t>   break </a:t>
            </a:r>
            <a:endParaRPr lang="en-US" sz="1800" dirty="0">
              <a:solidFill>
                <a:schemeClr val="accent1"/>
              </a:solidFill>
            </a:endParaRPr>
          </a:p>
          <a:p>
            <a:pPr marL="365760" lvl="1" indent="0" fontAlgn="base">
              <a:buNone/>
            </a:pPr>
            <a:r>
              <a:rPr lang="en-US" sz="1800" dirty="0">
                <a:solidFill>
                  <a:schemeClr val="accent1"/>
                </a:solidFill>
              </a:rPr>
              <a:t> </a:t>
            </a:r>
            <a:r>
              <a:rPr lang="en-US" sz="1800" dirty="0">
                <a:solidFill>
                  <a:schemeClr val="accent1"/>
                </a:solidFill>
              </a:rPr>
              <a:t>        tracks </a:t>
            </a:r>
            <a:r>
              <a:rPr lang="en-US" sz="1800" dirty="0">
                <a:solidFill>
                  <a:schemeClr val="accent1"/>
                </a:solidFill>
              </a:rPr>
              <a:t>= </a:t>
            </a:r>
            <a:r>
              <a:rPr lang="en-US" sz="1800" dirty="0" err="1">
                <a:solidFill>
                  <a:schemeClr val="accent1"/>
                </a:solidFill>
              </a:rPr>
              <a:t>model.track</a:t>
            </a:r>
            <a:r>
              <a:rPr lang="en-US" sz="1800" dirty="0">
                <a:solidFill>
                  <a:schemeClr val="accent1"/>
                </a:solidFill>
              </a:rPr>
              <a:t>(im0, persist=True, show=False) </a:t>
            </a:r>
            <a:endParaRPr lang="en-US" sz="1800" dirty="0">
              <a:solidFill>
                <a:schemeClr val="accent1"/>
              </a:solidFill>
            </a:endParaRPr>
          </a:p>
          <a:p>
            <a:pPr marL="365760" lvl="1" indent="0" fontAlgn="base">
              <a:buNone/>
            </a:pPr>
            <a:r>
              <a:rPr lang="en-US" sz="1800" dirty="0">
                <a:solidFill>
                  <a:schemeClr val="accent1"/>
                </a:solidFill>
              </a:rPr>
              <a:t> </a:t>
            </a:r>
            <a:r>
              <a:rPr lang="en-US" sz="1800" dirty="0">
                <a:solidFill>
                  <a:schemeClr val="accent1"/>
                </a:solidFill>
              </a:rPr>
              <a:t>        im0 </a:t>
            </a:r>
            <a:r>
              <a:rPr lang="en-US" sz="1800" dirty="0">
                <a:solidFill>
                  <a:schemeClr val="accent1"/>
                </a:solidFill>
              </a:rPr>
              <a:t>= </a:t>
            </a:r>
            <a:r>
              <a:rPr lang="en-US" sz="1800" dirty="0" err="1">
                <a:solidFill>
                  <a:schemeClr val="accent1"/>
                </a:solidFill>
              </a:rPr>
              <a:t>speed_obj.estimate_speed</a:t>
            </a:r>
            <a:r>
              <a:rPr lang="en-US" sz="1800" dirty="0">
                <a:solidFill>
                  <a:schemeClr val="accent1"/>
                </a:solidFill>
              </a:rPr>
              <a:t>(im0, tracks) </a:t>
            </a:r>
            <a:endParaRPr lang="en-US" sz="1800" dirty="0">
              <a:solidFill>
                <a:schemeClr val="accent1"/>
              </a:solidFill>
            </a:endParaRPr>
          </a:p>
          <a:p>
            <a:pPr marL="365760" lvl="1" indent="0" fontAlgn="base">
              <a:buNone/>
            </a:pPr>
            <a:r>
              <a:rPr lang="en-US" sz="1800" dirty="0">
                <a:solidFill>
                  <a:schemeClr val="accent1"/>
                </a:solidFill>
              </a:rPr>
              <a:t> </a:t>
            </a:r>
            <a:r>
              <a:rPr lang="en-US" sz="1800" dirty="0">
                <a:solidFill>
                  <a:schemeClr val="accent1"/>
                </a:solidFill>
              </a:rPr>
              <a:t>        </a:t>
            </a:r>
            <a:r>
              <a:rPr lang="en-US" sz="1800" dirty="0" err="1">
                <a:solidFill>
                  <a:schemeClr val="accent1"/>
                </a:solidFill>
              </a:rPr>
              <a:t>video_writer.write</a:t>
            </a:r>
            <a:r>
              <a:rPr lang="en-US" sz="1800" dirty="0">
                <a:solidFill>
                  <a:schemeClr val="accent1"/>
                </a:solidFill>
              </a:rPr>
              <a:t>(im0</a:t>
            </a:r>
            <a:r>
              <a:rPr lang="en-US" sz="2100" dirty="0" smtClean="0">
                <a:solidFill>
                  <a:schemeClr val="accent1"/>
                </a:solidFill>
              </a:rPr>
              <a:t>)</a:t>
            </a:r>
          </a:p>
          <a:p>
            <a:pPr marL="365760" lvl="1" indent="0" fontAlgn="base">
              <a:lnSpc>
                <a:spcPct val="90000"/>
              </a:lnSpc>
              <a:buNone/>
            </a:pPr>
            <a:r>
              <a:rPr lang="en-US" sz="1900" dirty="0">
                <a:solidFill>
                  <a:srgbClr val="FF0000"/>
                </a:solidFill>
              </a:rPr>
              <a:t># </a:t>
            </a:r>
            <a:r>
              <a:rPr lang="en-US" sz="1900" dirty="0" err="1">
                <a:solidFill>
                  <a:srgbClr val="FF0000"/>
                </a:solidFill>
              </a:rPr>
              <a:t>Kết</a:t>
            </a:r>
            <a:r>
              <a:rPr lang="en-US" sz="1900" dirty="0">
                <a:solidFill>
                  <a:srgbClr val="FF0000"/>
                </a:solidFill>
              </a:rPr>
              <a:t> </a:t>
            </a:r>
            <a:r>
              <a:rPr lang="en-US" sz="1900" dirty="0" err="1">
                <a:solidFill>
                  <a:srgbClr val="FF0000"/>
                </a:solidFill>
              </a:rPr>
              <a:t>thúc</a:t>
            </a:r>
            <a:r>
              <a:rPr lang="en-US" sz="1900" dirty="0">
                <a:solidFill>
                  <a:srgbClr val="FF0000"/>
                </a:solidFill>
              </a:rPr>
              <a:t> </a:t>
            </a:r>
            <a:r>
              <a:rPr lang="en-US" sz="1900" dirty="0" err="1">
                <a:solidFill>
                  <a:srgbClr val="FF0000"/>
                </a:solidFill>
              </a:rPr>
              <a:t>xử</a:t>
            </a:r>
            <a:r>
              <a:rPr lang="en-US" sz="1900" dirty="0">
                <a:solidFill>
                  <a:srgbClr val="FF0000"/>
                </a:solidFill>
              </a:rPr>
              <a:t> </a:t>
            </a:r>
            <a:r>
              <a:rPr lang="en-US" sz="1900" dirty="0" err="1">
                <a:solidFill>
                  <a:srgbClr val="FF0000"/>
                </a:solidFill>
              </a:rPr>
              <a:t>lý</a:t>
            </a:r>
            <a:r>
              <a:rPr lang="en-US" sz="1900" dirty="0">
                <a:solidFill>
                  <a:srgbClr val="FF0000"/>
                </a:solidFill>
              </a:rPr>
              <a:t> (</a:t>
            </a:r>
            <a:r>
              <a:rPr lang="en-US" sz="1900" dirty="0" err="1">
                <a:solidFill>
                  <a:srgbClr val="FF0000"/>
                </a:solidFill>
              </a:rPr>
              <a:t>hết</a:t>
            </a:r>
            <a:r>
              <a:rPr lang="en-US" sz="1900" dirty="0">
                <a:solidFill>
                  <a:srgbClr val="FF0000"/>
                </a:solidFill>
              </a:rPr>
              <a:t> video) </a:t>
            </a:r>
            <a:r>
              <a:rPr lang="en-US" sz="1900" dirty="0" err="1">
                <a:solidFill>
                  <a:srgbClr val="FF0000"/>
                </a:solidFill>
              </a:rPr>
              <a:t>thoát</a:t>
            </a:r>
            <a:r>
              <a:rPr lang="en-US" sz="1900" dirty="0">
                <a:solidFill>
                  <a:srgbClr val="FF0000"/>
                </a:solidFill>
              </a:rPr>
              <a:t> </a:t>
            </a:r>
            <a:r>
              <a:rPr lang="en-US" sz="1900" dirty="0" err="1">
                <a:solidFill>
                  <a:srgbClr val="FF0000"/>
                </a:solidFill>
              </a:rPr>
              <a:t>và</a:t>
            </a:r>
            <a:r>
              <a:rPr lang="en-US" sz="1900" dirty="0">
                <a:solidFill>
                  <a:srgbClr val="FF0000"/>
                </a:solidFill>
              </a:rPr>
              <a:t> </a:t>
            </a:r>
            <a:r>
              <a:rPr lang="en-US" sz="1900" dirty="0" err="1">
                <a:solidFill>
                  <a:srgbClr val="FF0000"/>
                </a:solidFill>
              </a:rPr>
              <a:t>đóng</a:t>
            </a:r>
            <a:r>
              <a:rPr lang="en-US" sz="1900" dirty="0">
                <a:solidFill>
                  <a:srgbClr val="FF0000"/>
                </a:solidFill>
              </a:rPr>
              <a:t> </a:t>
            </a:r>
            <a:r>
              <a:rPr lang="en-US" sz="1900" dirty="0" err="1">
                <a:solidFill>
                  <a:srgbClr val="FF0000"/>
                </a:solidFill>
              </a:rPr>
              <a:t>cửa</a:t>
            </a:r>
            <a:r>
              <a:rPr lang="en-US" sz="1900" dirty="0">
                <a:solidFill>
                  <a:srgbClr val="FF0000"/>
                </a:solidFill>
              </a:rPr>
              <a:t> </a:t>
            </a:r>
            <a:r>
              <a:rPr lang="en-US" sz="1900" dirty="0" err="1">
                <a:solidFill>
                  <a:srgbClr val="FF0000"/>
                </a:solidFill>
              </a:rPr>
              <a:t>sổ</a:t>
            </a:r>
            <a:r>
              <a:rPr lang="en-US" sz="1900" dirty="0">
                <a:solidFill>
                  <a:srgbClr val="FF0000"/>
                </a:solidFill>
              </a:rPr>
              <a:t> </a:t>
            </a:r>
            <a:r>
              <a:rPr lang="en-US" sz="1900" dirty="0" err="1">
                <a:solidFill>
                  <a:srgbClr val="FF0000"/>
                </a:solidFill>
              </a:rPr>
              <a:t>ứng</a:t>
            </a:r>
            <a:r>
              <a:rPr lang="en-US" sz="1900" dirty="0">
                <a:solidFill>
                  <a:srgbClr val="FF0000"/>
                </a:solidFill>
              </a:rPr>
              <a:t> </a:t>
            </a:r>
            <a:r>
              <a:rPr lang="en-US" sz="1900" dirty="0" err="1">
                <a:solidFill>
                  <a:srgbClr val="FF0000"/>
                </a:solidFill>
              </a:rPr>
              <a:t>dụng</a:t>
            </a:r>
            <a:endParaRPr lang="en-US" sz="1900" dirty="0">
              <a:solidFill>
                <a:srgbClr val="FF0000"/>
              </a:solidFill>
            </a:endParaRPr>
          </a:p>
          <a:p>
            <a:pPr marL="365760" lvl="1" indent="0" fontAlgn="base">
              <a:buNone/>
            </a:pPr>
            <a:r>
              <a:rPr lang="en-US" sz="1800" dirty="0" err="1">
                <a:solidFill>
                  <a:schemeClr val="accent1"/>
                </a:solidFill>
              </a:rPr>
              <a:t>cap.release</a:t>
            </a:r>
            <a:r>
              <a:rPr lang="en-US" sz="1800" dirty="0">
                <a:solidFill>
                  <a:schemeClr val="accent1"/>
                </a:solidFill>
              </a:rPr>
              <a:t>() </a:t>
            </a:r>
            <a:endParaRPr lang="en-US" sz="1800" dirty="0">
              <a:solidFill>
                <a:schemeClr val="accent1"/>
              </a:solidFill>
            </a:endParaRPr>
          </a:p>
          <a:p>
            <a:pPr marL="365760" lvl="1" indent="0" fontAlgn="base">
              <a:buNone/>
            </a:pPr>
            <a:r>
              <a:rPr lang="en-US" sz="1800" dirty="0" err="1">
                <a:solidFill>
                  <a:schemeClr val="accent1"/>
                </a:solidFill>
              </a:rPr>
              <a:t>video_writer.release</a:t>
            </a:r>
            <a:r>
              <a:rPr lang="en-US" sz="1800" dirty="0">
                <a:solidFill>
                  <a:schemeClr val="accent1"/>
                </a:solidFill>
              </a:rPr>
              <a:t>() </a:t>
            </a:r>
            <a:endParaRPr lang="en-US" sz="1800" dirty="0">
              <a:solidFill>
                <a:schemeClr val="accent1"/>
              </a:solidFill>
            </a:endParaRPr>
          </a:p>
          <a:p>
            <a:pPr marL="365760" lvl="1" indent="0" fontAlgn="base">
              <a:buNone/>
            </a:pPr>
            <a:r>
              <a:rPr lang="en-US" sz="1800" dirty="0">
                <a:solidFill>
                  <a:schemeClr val="accent1"/>
                </a:solidFill>
              </a:rPr>
              <a:t>cv2.destroyAllWindows</a:t>
            </a:r>
            <a:r>
              <a:rPr lang="en-US" sz="1800" dirty="0">
                <a:solidFill>
                  <a:schemeClr val="accent1"/>
                </a:solidFill>
              </a:rPr>
              <a:t>()</a:t>
            </a:r>
          </a:p>
        </p:txBody>
      </p:sp>
    </p:spTree>
    <p:extLst>
      <p:ext uri="{BB962C8B-B14F-4D97-AF65-F5344CB8AC3E}">
        <p14:creationId xmlns:p14="http://schemas.microsoft.com/office/powerpoint/2010/main" val="1093168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 calcmode="lin" valueType="num">
                                      <p:cBhvr additive="base">
                                        <p:cTn id="4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 calcmode="lin" valueType="num">
                                      <p:cBhvr additive="base">
                                        <p:cTn id="5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vi-VN" dirty="0"/>
              <a:t>Ước tính tốc độ là gì</a:t>
            </a:r>
            <a:r>
              <a:rPr lang="vi-VN" dirty="0" smtClean="0"/>
              <a:t>?</a:t>
            </a:r>
            <a:endParaRPr lang="en-US" dirty="0"/>
          </a:p>
        </p:txBody>
      </p:sp>
      <p:sp>
        <p:nvSpPr>
          <p:cNvPr id="3" name="Content Placeholder 2"/>
          <p:cNvSpPr>
            <a:spLocks noGrp="1"/>
          </p:cNvSpPr>
          <p:nvPr>
            <p:ph idx="1"/>
          </p:nvPr>
        </p:nvSpPr>
        <p:spPr/>
        <p:txBody>
          <a:bodyPr>
            <a:normAutofit fontScale="92500" lnSpcReduction="10000"/>
          </a:bodyPr>
          <a:lstStyle/>
          <a:p>
            <a:pPr algn="just"/>
            <a:r>
              <a:rPr lang="vi-VN" dirty="0" smtClean="0"/>
              <a:t>Ước </a:t>
            </a:r>
            <a:r>
              <a:rPr lang="vi-VN" dirty="0"/>
              <a:t>tính tốc độ là quá trình tính toán tốc độ di chuyển của một đối tượng trong một bối cảnh nhất </a:t>
            </a:r>
            <a:r>
              <a:rPr lang="vi-VN" dirty="0" smtClean="0"/>
              <a:t>định</a:t>
            </a:r>
            <a:endParaRPr lang="en-US" dirty="0" smtClean="0"/>
          </a:p>
          <a:p>
            <a:pPr algn="just"/>
            <a:r>
              <a:rPr lang="vi-VN" dirty="0" smtClean="0"/>
              <a:t>Sử </a:t>
            </a:r>
            <a:r>
              <a:rPr lang="vi-VN" dirty="0"/>
              <a:t>dụng </a:t>
            </a:r>
            <a:r>
              <a:rPr lang="vi-VN" dirty="0">
                <a:hlinkClick r:id="rId2"/>
              </a:rPr>
              <a:t>Ultralytics YOLOv8</a:t>
            </a:r>
            <a:r>
              <a:rPr lang="vi-VN" dirty="0"/>
              <a:t> </a:t>
            </a:r>
            <a:r>
              <a:rPr lang="vi-VN" dirty="0" smtClean="0"/>
              <a:t>có </a:t>
            </a:r>
            <a:r>
              <a:rPr lang="vi-VN" dirty="0"/>
              <a:t>thể tính toán tốc độ của đối tượng bằng cách sử dụng </a:t>
            </a:r>
            <a:r>
              <a:rPr lang="vi-VN" dirty="0">
                <a:hlinkClick r:id="rId3"/>
              </a:rPr>
              <a:t>theo dõi đối tượng</a:t>
            </a:r>
            <a:r>
              <a:rPr lang="vi-VN" dirty="0"/>
              <a:t> cùng với dữ liệu khoảng cách và thời </a:t>
            </a:r>
            <a:r>
              <a:rPr lang="vi-VN" dirty="0" smtClean="0"/>
              <a:t>gian. </a:t>
            </a:r>
            <a:endParaRPr lang="en-US" dirty="0" smtClean="0"/>
          </a:p>
          <a:p>
            <a:pPr algn="just"/>
            <a:r>
              <a:rPr lang="vi-VN" dirty="0" smtClean="0"/>
              <a:t>Độ </a:t>
            </a:r>
            <a:r>
              <a:rPr lang="vi-VN" dirty="0"/>
              <a:t>chính xác của ước tính tốc độ ảnh hưởng trực tiếp đến hiệu quả và độ tin cậy của các ứng dụng khác nhau, làm cho nó trở thành một thành phần quan trọng trong </a:t>
            </a:r>
            <a:r>
              <a:rPr lang="vi-VN" dirty="0" smtClean="0"/>
              <a:t>các </a:t>
            </a:r>
            <a:r>
              <a:rPr lang="vi-VN" dirty="0"/>
              <a:t>hệ thống thông minh và quy trình ra quyết định theo thời gian </a:t>
            </a:r>
            <a:r>
              <a:rPr lang="vi-VN" dirty="0" smtClean="0"/>
              <a:t>thực</a:t>
            </a:r>
            <a:endParaRPr lang="vi-VN" dirty="0"/>
          </a:p>
        </p:txBody>
      </p:sp>
    </p:spTree>
    <p:extLst>
      <p:ext uri="{BB962C8B-B14F-4D97-AF65-F5344CB8AC3E}">
        <p14:creationId xmlns:p14="http://schemas.microsoft.com/office/powerpoint/2010/main" val="1049905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Mục</a:t>
            </a:r>
            <a:r>
              <a:rPr lang="en-US" dirty="0" smtClean="0"/>
              <a:t> </a:t>
            </a:r>
            <a:r>
              <a:rPr lang="en-US" dirty="0" err="1" smtClean="0"/>
              <a:t>đích</a:t>
            </a:r>
            <a:r>
              <a:rPr lang="en-US" dirty="0" smtClean="0"/>
              <a:t> </a:t>
            </a:r>
            <a:r>
              <a:rPr lang="vi-VN" dirty="0" smtClean="0"/>
              <a:t>của </a:t>
            </a:r>
            <a:r>
              <a:rPr lang="vi-VN" dirty="0"/>
              <a:t>ước tính tốc độ</a:t>
            </a:r>
            <a:r>
              <a:rPr lang="vi-VN" dirty="0" smtClean="0"/>
              <a:t>?</a:t>
            </a:r>
            <a:endParaRPr lang="en-US" dirty="0"/>
          </a:p>
        </p:txBody>
      </p:sp>
      <p:sp>
        <p:nvSpPr>
          <p:cNvPr id="3" name="Content Placeholder 2"/>
          <p:cNvSpPr>
            <a:spLocks noGrp="1"/>
          </p:cNvSpPr>
          <p:nvPr>
            <p:ph idx="1"/>
          </p:nvPr>
        </p:nvSpPr>
        <p:spPr/>
        <p:txBody>
          <a:bodyPr>
            <a:normAutofit fontScale="92500" lnSpcReduction="20000"/>
          </a:bodyPr>
          <a:lstStyle/>
          <a:p>
            <a:pPr algn="just"/>
            <a:r>
              <a:rPr lang="vi-VN" b="1" dirty="0" smtClean="0"/>
              <a:t>Kiểm </a:t>
            </a:r>
            <a:r>
              <a:rPr lang="vi-VN" b="1" dirty="0"/>
              <a:t>soát giao thông hiệu quả:</a:t>
            </a:r>
            <a:r>
              <a:rPr lang="vi-VN" dirty="0"/>
              <a:t> Ước tính tốc độ chính xác hỗ trợ quản lý lưu lượng giao thông, tăng cường an toàn và giảm tắc nghẽn trên đường.</a:t>
            </a:r>
          </a:p>
          <a:p>
            <a:pPr algn="just"/>
            <a:r>
              <a:rPr lang="vi-VN" b="1" dirty="0"/>
              <a:t>Điều hướng tự động chính xác:</a:t>
            </a:r>
            <a:r>
              <a:rPr lang="vi-VN" dirty="0"/>
              <a:t> Trong các hệ thống tự </a:t>
            </a:r>
            <a:r>
              <a:rPr lang="en-US" dirty="0" err="1" smtClean="0"/>
              <a:t>hành</a:t>
            </a:r>
            <a:r>
              <a:rPr lang="vi-VN" dirty="0" smtClean="0"/>
              <a:t> </a:t>
            </a:r>
            <a:r>
              <a:rPr lang="vi-VN" dirty="0"/>
              <a:t>như xe tự lái, ước tính tốc độ đáng tin cậy đảm bảo điều hướng xe an toàn và chính xác.</a:t>
            </a:r>
          </a:p>
          <a:p>
            <a:pPr algn="just"/>
            <a:r>
              <a:rPr lang="vi-VN" b="1" dirty="0"/>
              <a:t>Tăng cường an ninh giám sát:</a:t>
            </a:r>
            <a:r>
              <a:rPr lang="vi-VN" dirty="0"/>
              <a:t> Ước tính tốc độ trong phân tích giám sát giúp xác định các hành vi bất thường hoặc các mối đe dọa tiềm ẩn, nâng cao hiệu quả của các biện pháp bảo mật.</a:t>
            </a:r>
          </a:p>
          <a:p>
            <a:pPr algn="just"/>
            <a:endParaRPr lang="en-US" dirty="0"/>
          </a:p>
        </p:txBody>
      </p:sp>
    </p:spTree>
    <p:extLst>
      <p:ext uri="{BB962C8B-B14F-4D97-AF65-F5344CB8AC3E}">
        <p14:creationId xmlns:p14="http://schemas.microsoft.com/office/powerpoint/2010/main" val="2758754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bước</a:t>
            </a:r>
            <a:r>
              <a:rPr lang="en-US" dirty="0" smtClean="0"/>
              <a:t> </a:t>
            </a:r>
            <a:r>
              <a:rPr lang="en-US" dirty="0" err="1" smtClean="0"/>
              <a:t>thực</a:t>
            </a:r>
            <a:r>
              <a:rPr lang="en-US" dirty="0" smtClean="0"/>
              <a:t> </a:t>
            </a:r>
            <a:r>
              <a:rPr lang="en-US" dirty="0" err="1" smtClean="0"/>
              <a:t>hiện</a:t>
            </a:r>
            <a:endParaRPr lang="en-US" dirty="0"/>
          </a:p>
        </p:txBody>
      </p:sp>
      <p:sp>
        <p:nvSpPr>
          <p:cNvPr id="3" name="Content Placeholder 2"/>
          <p:cNvSpPr>
            <a:spLocks noGrp="1"/>
          </p:cNvSpPr>
          <p:nvPr>
            <p:ph idx="1"/>
          </p:nvPr>
        </p:nvSpPr>
        <p:spPr/>
        <p:txBody>
          <a:bodyPr/>
          <a:lstStyle/>
          <a:p>
            <a:r>
              <a:rPr lang="en-US" dirty="0" err="1" smtClean="0"/>
              <a:t>Bước</a:t>
            </a:r>
            <a:r>
              <a:rPr lang="en-US" dirty="0" smtClean="0"/>
              <a:t> 1: Download </a:t>
            </a:r>
            <a:r>
              <a:rPr lang="en-US" dirty="0" err="1" smtClean="0"/>
              <a:t>AnaCoda</a:t>
            </a:r>
            <a:r>
              <a:rPr lang="en-US" dirty="0" smtClean="0"/>
              <a:t> </a:t>
            </a:r>
            <a:r>
              <a:rPr lang="en-US" dirty="0" err="1" smtClean="0"/>
              <a:t>tại</a:t>
            </a:r>
            <a:r>
              <a:rPr lang="en-US" dirty="0"/>
              <a:t> link: </a:t>
            </a:r>
            <a:r>
              <a:rPr lang="en-US" sz="1800" dirty="0">
                <a:solidFill>
                  <a:srgbClr val="FF0000"/>
                </a:solidFill>
                <a:hlinkClick r:id="rId2"/>
              </a:rPr>
              <a:t>https://</a:t>
            </a:r>
            <a:r>
              <a:rPr lang="en-US" sz="1800" dirty="0" smtClean="0">
                <a:solidFill>
                  <a:srgbClr val="FF0000"/>
                </a:solidFill>
                <a:hlinkClick r:id="rId2"/>
              </a:rPr>
              <a:t>repo.anaconda.com/archive/Anaconda3-2018.12-Windows-x86_64.exe</a:t>
            </a:r>
            <a:endParaRPr lang="en-US" sz="1800" dirty="0" smtClean="0">
              <a:solidFill>
                <a:srgbClr val="FF0000"/>
              </a:solidFill>
            </a:endParaRPr>
          </a:p>
          <a:p>
            <a:r>
              <a:rPr lang="en-US" dirty="0" err="1" smtClean="0"/>
              <a:t>Bước</a:t>
            </a:r>
            <a:r>
              <a:rPr lang="en-US" dirty="0" smtClean="0"/>
              <a:t> 2: </a:t>
            </a:r>
            <a:r>
              <a:rPr lang="en-US" dirty="0" err="1" smtClean="0"/>
              <a:t>Cài</a:t>
            </a:r>
            <a:r>
              <a:rPr lang="en-US" dirty="0" smtClean="0"/>
              <a:t> </a:t>
            </a:r>
            <a:r>
              <a:rPr lang="en-US" dirty="0" err="1" smtClean="0"/>
              <a:t>đặt</a:t>
            </a:r>
            <a:r>
              <a:rPr lang="en-US" dirty="0" smtClean="0"/>
              <a:t> </a:t>
            </a:r>
            <a:r>
              <a:rPr lang="en-US" dirty="0" err="1" smtClean="0"/>
              <a:t>Anacoda</a:t>
            </a:r>
            <a:endParaRPr lang="en-US" dirty="0" smtClean="0"/>
          </a:p>
          <a:p>
            <a:r>
              <a:rPr lang="en-US" dirty="0" err="1" smtClean="0"/>
              <a:t>Bước</a:t>
            </a:r>
            <a:r>
              <a:rPr lang="en-US" dirty="0" smtClean="0"/>
              <a:t> 3: </a:t>
            </a:r>
            <a:r>
              <a:rPr lang="en-US" dirty="0" err="1" smtClean="0"/>
              <a:t>Cài</a:t>
            </a:r>
            <a:r>
              <a:rPr lang="en-US" dirty="0" smtClean="0"/>
              <a:t> </a:t>
            </a:r>
            <a:r>
              <a:rPr lang="en-US" dirty="0" err="1" smtClean="0"/>
              <a:t>đặt</a:t>
            </a:r>
            <a:r>
              <a:rPr lang="en-US" dirty="0" smtClean="0"/>
              <a:t> Python </a:t>
            </a:r>
            <a:r>
              <a:rPr lang="en-US" dirty="0" err="1" smtClean="0"/>
              <a:t>và</a:t>
            </a:r>
            <a:r>
              <a:rPr lang="en-US" dirty="0" smtClean="0"/>
              <a:t> </a:t>
            </a:r>
            <a:r>
              <a:rPr lang="en-US" dirty="0" err="1" smtClean="0"/>
              <a:t>môi</a:t>
            </a:r>
            <a:r>
              <a:rPr lang="en-US" dirty="0" smtClean="0"/>
              <a:t> </a:t>
            </a:r>
            <a:r>
              <a:rPr lang="en-US" dirty="0" err="1" smtClean="0"/>
              <a:t>trường</a:t>
            </a:r>
            <a:r>
              <a:rPr lang="en-US" dirty="0" smtClean="0"/>
              <a:t> </a:t>
            </a:r>
            <a:r>
              <a:rPr lang="en-US" dirty="0" err="1" smtClean="0"/>
              <a:t>làm</a:t>
            </a:r>
            <a:r>
              <a:rPr lang="en-US" dirty="0" smtClean="0"/>
              <a:t> </a:t>
            </a:r>
            <a:r>
              <a:rPr lang="en-US" dirty="0" err="1" smtClean="0"/>
              <a:t>việc</a:t>
            </a:r>
            <a:r>
              <a:rPr lang="en-US" dirty="0" smtClean="0"/>
              <a:t>, </a:t>
            </a:r>
            <a:r>
              <a:rPr lang="en-US" dirty="0" err="1" smtClean="0"/>
              <a:t>tại</a:t>
            </a:r>
            <a:r>
              <a:rPr lang="en-US" dirty="0" smtClean="0"/>
              <a:t> </a:t>
            </a:r>
            <a:r>
              <a:rPr lang="en-US" dirty="0" err="1" smtClean="0"/>
              <a:t>dấu</a:t>
            </a:r>
            <a:r>
              <a:rPr lang="en-US" dirty="0" smtClean="0"/>
              <a:t> </a:t>
            </a:r>
            <a:r>
              <a:rPr lang="en-US" dirty="0" err="1" smtClean="0"/>
              <a:t>nhắc</a:t>
            </a:r>
            <a:r>
              <a:rPr lang="en-US" dirty="0" smtClean="0"/>
              <a:t> </a:t>
            </a:r>
            <a:r>
              <a:rPr lang="en-US" dirty="0" err="1" smtClean="0"/>
              <a:t>gõ</a:t>
            </a:r>
            <a:r>
              <a:rPr lang="en-US" dirty="0" smtClean="0"/>
              <a:t>: </a:t>
            </a:r>
          </a:p>
          <a:p>
            <a:pPr marL="0" indent="0">
              <a:buNone/>
            </a:pPr>
            <a:r>
              <a:rPr lang="en-US" sz="1800" dirty="0">
                <a:solidFill>
                  <a:srgbClr val="FF0000"/>
                </a:solidFill>
              </a:rPr>
              <a:t> </a:t>
            </a:r>
            <a:r>
              <a:rPr lang="en-US" sz="1800" dirty="0" smtClean="0">
                <a:solidFill>
                  <a:srgbClr val="FF0000"/>
                </a:solidFill>
              </a:rPr>
              <a:t>                         </a:t>
            </a:r>
            <a:r>
              <a:rPr lang="en-US" sz="1800" dirty="0" err="1" smtClean="0">
                <a:solidFill>
                  <a:srgbClr val="FF0000"/>
                </a:solidFill>
              </a:rPr>
              <a:t>conda</a:t>
            </a:r>
            <a:r>
              <a:rPr lang="en-US" sz="1800" dirty="0" smtClean="0">
                <a:solidFill>
                  <a:srgbClr val="FF0000"/>
                </a:solidFill>
              </a:rPr>
              <a:t> </a:t>
            </a:r>
            <a:r>
              <a:rPr lang="en-US" sz="1800" dirty="0">
                <a:solidFill>
                  <a:srgbClr val="FF0000"/>
                </a:solidFill>
              </a:rPr>
              <a:t>create -n </a:t>
            </a:r>
            <a:r>
              <a:rPr lang="en-US" sz="1800" dirty="0" err="1" smtClean="0">
                <a:solidFill>
                  <a:srgbClr val="FF0000"/>
                </a:solidFill>
              </a:rPr>
              <a:t>ComputerVision_env</a:t>
            </a:r>
            <a:r>
              <a:rPr lang="en-US" sz="1800" dirty="0" smtClean="0">
                <a:solidFill>
                  <a:srgbClr val="FF0000"/>
                </a:solidFill>
              </a:rPr>
              <a:t> python=3.9.0</a:t>
            </a:r>
          </a:p>
          <a:p>
            <a:r>
              <a:rPr lang="en-US" dirty="0" err="1"/>
              <a:t>Bước</a:t>
            </a:r>
            <a:r>
              <a:rPr lang="en-US" dirty="0"/>
              <a:t> 4: </a:t>
            </a:r>
            <a:r>
              <a:rPr lang="en-US" dirty="0" err="1"/>
              <a:t>Kích</a:t>
            </a:r>
            <a:r>
              <a:rPr lang="en-US" dirty="0"/>
              <a:t> </a:t>
            </a:r>
            <a:r>
              <a:rPr lang="en-US" dirty="0" err="1"/>
              <a:t>hoạt</a:t>
            </a:r>
            <a:r>
              <a:rPr lang="en-US" dirty="0"/>
              <a:t> </a:t>
            </a:r>
            <a:r>
              <a:rPr lang="en-US" dirty="0" err="1"/>
              <a:t>môi</a:t>
            </a:r>
            <a:r>
              <a:rPr lang="en-US" dirty="0"/>
              <a:t> </a:t>
            </a:r>
            <a:r>
              <a:rPr lang="en-US" dirty="0" err="1"/>
              <a:t>trường</a:t>
            </a:r>
            <a:r>
              <a:rPr lang="en-US" dirty="0"/>
              <a:t>: </a:t>
            </a:r>
            <a:endParaRPr lang="en-US" dirty="0" smtClean="0"/>
          </a:p>
          <a:p>
            <a:pPr marL="0" indent="0">
              <a:buNone/>
            </a:pPr>
            <a:r>
              <a:rPr lang="en-US" sz="1800" dirty="0"/>
              <a:t> </a:t>
            </a:r>
            <a:r>
              <a:rPr lang="en-US" sz="1800" dirty="0" smtClean="0"/>
              <a:t>                         </a:t>
            </a:r>
            <a:r>
              <a:rPr lang="en-US" sz="1800" dirty="0" err="1">
                <a:solidFill>
                  <a:srgbClr val="FF0000"/>
                </a:solidFill>
              </a:rPr>
              <a:t>conda</a:t>
            </a:r>
            <a:r>
              <a:rPr lang="en-US" sz="1800" dirty="0">
                <a:solidFill>
                  <a:srgbClr val="FF0000"/>
                </a:solidFill>
              </a:rPr>
              <a:t> </a:t>
            </a:r>
            <a:r>
              <a:rPr lang="en-US" sz="1800" dirty="0">
                <a:solidFill>
                  <a:srgbClr val="FF0000"/>
                </a:solidFill>
              </a:rPr>
              <a:t>activate </a:t>
            </a:r>
            <a:r>
              <a:rPr lang="en-US" sz="1800" dirty="0" err="1">
                <a:solidFill>
                  <a:srgbClr val="FF0000"/>
                </a:solidFill>
              </a:rPr>
              <a:t>ComputerVision_env</a:t>
            </a:r>
            <a:endParaRPr lang="en-US" sz="1800" dirty="0">
              <a:solidFill>
                <a:srgbClr val="FF0000"/>
              </a:solidFill>
            </a:endParaRPr>
          </a:p>
        </p:txBody>
      </p:sp>
    </p:spTree>
    <p:extLst>
      <p:ext uri="{BB962C8B-B14F-4D97-AF65-F5344CB8AC3E}">
        <p14:creationId xmlns:p14="http://schemas.microsoft.com/office/powerpoint/2010/main" val="11960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bước</a:t>
            </a:r>
            <a:r>
              <a:rPr lang="en-US" dirty="0" smtClean="0"/>
              <a:t> </a:t>
            </a:r>
            <a:r>
              <a:rPr lang="en-US" dirty="0" err="1" smtClean="0"/>
              <a:t>thực</a:t>
            </a:r>
            <a:r>
              <a:rPr lang="en-US" dirty="0" smtClean="0"/>
              <a:t> </a:t>
            </a:r>
            <a:r>
              <a:rPr lang="en-US" dirty="0" err="1" smtClean="0"/>
              <a:t>hiện</a:t>
            </a:r>
            <a:endParaRPr lang="en-US" dirty="0"/>
          </a:p>
        </p:txBody>
      </p:sp>
      <p:sp>
        <p:nvSpPr>
          <p:cNvPr id="3" name="Content Placeholder 2"/>
          <p:cNvSpPr>
            <a:spLocks noGrp="1"/>
          </p:cNvSpPr>
          <p:nvPr>
            <p:ph idx="1"/>
          </p:nvPr>
        </p:nvSpPr>
        <p:spPr/>
        <p:txBody>
          <a:bodyPr/>
          <a:lstStyle/>
          <a:p>
            <a:r>
              <a:rPr lang="en-US" dirty="0" err="1" smtClean="0"/>
              <a:t>Bước</a:t>
            </a:r>
            <a:r>
              <a:rPr lang="en-US" dirty="0" smtClean="0"/>
              <a:t> 5: </a:t>
            </a:r>
            <a:r>
              <a:rPr lang="en-US" dirty="0" err="1" smtClean="0"/>
              <a:t>Cài</a:t>
            </a:r>
            <a:r>
              <a:rPr lang="en-US" dirty="0" smtClean="0"/>
              <a:t> </a:t>
            </a:r>
            <a:r>
              <a:rPr lang="en-US" dirty="0" err="1" smtClean="0"/>
              <a:t>đặt</a:t>
            </a:r>
            <a:r>
              <a:rPr lang="en-US" dirty="0" smtClean="0"/>
              <a:t> </a:t>
            </a:r>
            <a:r>
              <a:rPr lang="en-US" dirty="0" err="1" smtClean="0"/>
              <a:t>các</a:t>
            </a:r>
            <a:r>
              <a:rPr lang="en-US" dirty="0" smtClean="0"/>
              <a:t> </a:t>
            </a:r>
            <a:r>
              <a:rPr lang="en-US" dirty="0" err="1" smtClean="0"/>
              <a:t>thư</a:t>
            </a:r>
            <a:r>
              <a:rPr lang="en-US" dirty="0" smtClean="0"/>
              <a:t> </a:t>
            </a:r>
            <a:r>
              <a:rPr lang="en-US" dirty="0" err="1" smtClean="0"/>
              <a:t>viện</a:t>
            </a:r>
            <a:r>
              <a:rPr lang="en-US" dirty="0" smtClean="0"/>
              <a:t>: </a:t>
            </a:r>
          </a:p>
          <a:p>
            <a:pPr marL="0" indent="0">
              <a:buNone/>
            </a:pPr>
            <a:r>
              <a:rPr lang="en-US" sz="1800" dirty="0"/>
              <a:t> </a:t>
            </a:r>
            <a:r>
              <a:rPr lang="en-US" sz="1800" dirty="0" smtClean="0"/>
              <a:t>    </a:t>
            </a:r>
            <a:r>
              <a:rPr lang="en-US" sz="1800" dirty="0" err="1">
                <a:solidFill>
                  <a:srgbClr val="FF0000"/>
                </a:solidFill>
              </a:rPr>
              <a:t>conda</a:t>
            </a:r>
            <a:r>
              <a:rPr lang="en-US" sz="1800" dirty="0">
                <a:solidFill>
                  <a:srgbClr val="FF0000"/>
                </a:solidFill>
              </a:rPr>
              <a:t>  install  </a:t>
            </a:r>
            <a:r>
              <a:rPr lang="en-US" sz="1800" dirty="0" err="1">
                <a:solidFill>
                  <a:srgbClr val="FF0000"/>
                </a:solidFill>
              </a:rPr>
              <a:t>pytorch</a:t>
            </a:r>
            <a:r>
              <a:rPr lang="en-US" sz="1800" dirty="0">
                <a:solidFill>
                  <a:srgbClr val="FF0000"/>
                </a:solidFill>
              </a:rPr>
              <a:t>  </a:t>
            </a:r>
            <a:r>
              <a:rPr lang="en-US" sz="1800" dirty="0" err="1">
                <a:solidFill>
                  <a:srgbClr val="FF0000"/>
                </a:solidFill>
              </a:rPr>
              <a:t>torchvision</a:t>
            </a:r>
            <a:r>
              <a:rPr lang="en-US" sz="1800" dirty="0">
                <a:solidFill>
                  <a:srgbClr val="FF0000"/>
                </a:solidFill>
              </a:rPr>
              <a:t>  torch  audio  </a:t>
            </a:r>
            <a:r>
              <a:rPr lang="en-US" sz="1800" dirty="0" err="1">
                <a:solidFill>
                  <a:srgbClr val="FF0000"/>
                </a:solidFill>
              </a:rPr>
              <a:t>pytorch-cuda</a:t>
            </a:r>
            <a:r>
              <a:rPr lang="en-US" sz="1800" dirty="0">
                <a:solidFill>
                  <a:srgbClr val="FF0000"/>
                </a:solidFill>
              </a:rPr>
              <a:t>=11.8 </a:t>
            </a:r>
            <a:r>
              <a:rPr lang="en-US" sz="1800" dirty="0">
                <a:solidFill>
                  <a:srgbClr val="FF0000"/>
                </a:solidFill>
              </a:rPr>
              <a:t>-c </a:t>
            </a:r>
            <a:endParaRPr lang="en-US" sz="1800" dirty="0">
              <a:solidFill>
                <a:srgbClr val="FF0000"/>
              </a:solidFill>
            </a:endParaRPr>
          </a:p>
          <a:p>
            <a:pPr marL="0" indent="0">
              <a:buNone/>
            </a:pPr>
            <a:r>
              <a:rPr lang="en-US" sz="1800" dirty="0">
                <a:solidFill>
                  <a:srgbClr val="FF0000"/>
                </a:solidFill>
              </a:rPr>
              <a:t> </a:t>
            </a:r>
            <a:r>
              <a:rPr lang="en-US" sz="1800" dirty="0">
                <a:solidFill>
                  <a:srgbClr val="FF0000"/>
                </a:solidFill>
              </a:rPr>
              <a:t>                 </a:t>
            </a:r>
            <a:r>
              <a:rPr lang="en-US" sz="1800" dirty="0" err="1">
                <a:solidFill>
                  <a:srgbClr val="FF0000"/>
                </a:solidFill>
              </a:rPr>
              <a:t>pytorch</a:t>
            </a:r>
            <a:r>
              <a:rPr lang="en-US" sz="1800" dirty="0">
                <a:solidFill>
                  <a:srgbClr val="FF0000"/>
                </a:solidFill>
              </a:rPr>
              <a:t> </a:t>
            </a:r>
            <a:r>
              <a:rPr lang="en-US" sz="1800" dirty="0">
                <a:solidFill>
                  <a:srgbClr val="FF0000"/>
                </a:solidFill>
              </a:rPr>
              <a:t>-c </a:t>
            </a:r>
            <a:r>
              <a:rPr lang="en-US" sz="1800" dirty="0" err="1">
                <a:solidFill>
                  <a:srgbClr val="FF0000"/>
                </a:solidFill>
              </a:rPr>
              <a:t>nvidia</a:t>
            </a:r>
            <a:endParaRPr lang="en-US" sz="1800" dirty="0">
              <a:solidFill>
                <a:srgbClr val="FF0000"/>
              </a:solidFill>
            </a:endParaRPr>
          </a:p>
          <a:p>
            <a:r>
              <a:rPr lang="en-US" dirty="0" err="1"/>
              <a:t>Cài</a:t>
            </a:r>
            <a:r>
              <a:rPr lang="en-US" dirty="0"/>
              <a:t> </a:t>
            </a:r>
            <a:r>
              <a:rPr lang="en-US" dirty="0" err="1"/>
              <a:t>đặt</a:t>
            </a:r>
            <a:r>
              <a:rPr lang="en-US" dirty="0"/>
              <a:t> Yolo8</a:t>
            </a:r>
            <a:endParaRPr lang="en-US" dirty="0"/>
          </a:p>
          <a:p>
            <a:pPr marL="0" indent="0">
              <a:buNone/>
            </a:pPr>
            <a:r>
              <a:rPr lang="en-US" sz="1800" dirty="0" smtClean="0"/>
              <a:t>                  </a:t>
            </a:r>
            <a:r>
              <a:rPr lang="en-US" sz="1800" dirty="0">
                <a:solidFill>
                  <a:srgbClr val="FF0000"/>
                </a:solidFill>
              </a:rPr>
              <a:t>pip install </a:t>
            </a:r>
            <a:r>
              <a:rPr lang="en-US" sz="1800" dirty="0" err="1">
                <a:solidFill>
                  <a:srgbClr val="FF0000"/>
                </a:solidFill>
              </a:rPr>
              <a:t>ultralytics</a:t>
            </a:r>
            <a:r>
              <a:rPr lang="en-US" sz="1800" dirty="0">
                <a:solidFill>
                  <a:srgbClr val="FF0000"/>
                </a:solidFill>
              </a:rPr>
              <a:t>   </a:t>
            </a:r>
          </a:p>
          <a:p>
            <a:r>
              <a:rPr lang="en-US" dirty="0" err="1"/>
              <a:t>Cài</a:t>
            </a:r>
            <a:r>
              <a:rPr lang="en-US" dirty="0"/>
              <a:t> </a:t>
            </a:r>
            <a:r>
              <a:rPr lang="en-US" dirty="0" err="1"/>
              <a:t>đặt</a:t>
            </a:r>
            <a:r>
              <a:rPr lang="en-US" dirty="0"/>
              <a:t> </a:t>
            </a:r>
            <a:r>
              <a:rPr lang="en-US" dirty="0" err="1"/>
              <a:t>OpenCV</a:t>
            </a:r>
            <a:endParaRPr lang="en-US" dirty="0"/>
          </a:p>
          <a:p>
            <a:pPr marL="0" indent="0">
              <a:buNone/>
            </a:pPr>
            <a:r>
              <a:rPr lang="en-US" sz="1800" dirty="0" smtClean="0"/>
              <a:t>                  </a:t>
            </a:r>
            <a:r>
              <a:rPr lang="en-US" sz="1800" dirty="0">
                <a:solidFill>
                  <a:srgbClr val="FF0000"/>
                </a:solidFill>
              </a:rPr>
              <a:t>pip </a:t>
            </a:r>
            <a:r>
              <a:rPr lang="en-US" sz="1800" dirty="0">
                <a:solidFill>
                  <a:srgbClr val="FF0000"/>
                </a:solidFill>
              </a:rPr>
              <a:t>install </a:t>
            </a:r>
            <a:r>
              <a:rPr lang="en-US" sz="1800" dirty="0" err="1">
                <a:solidFill>
                  <a:srgbClr val="FF0000"/>
                </a:solidFill>
              </a:rPr>
              <a:t>opencv</a:t>
            </a:r>
            <a:r>
              <a:rPr lang="en-US" sz="1800" dirty="0">
                <a:solidFill>
                  <a:srgbClr val="FF0000"/>
                </a:solidFill>
              </a:rPr>
              <a:t>-python</a:t>
            </a:r>
          </a:p>
          <a:p>
            <a:pPr marL="0" indent="0">
              <a:buNone/>
            </a:pPr>
            <a:endParaRPr lang="en-US" sz="1800" dirty="0">
              <a:solidFill>
                <a:srgbClr val="FF0000"/>
              </a:solidFill>
            </a:endParaRPr>
          </a:p>
        </p:txBody>
      </p:sp>
    </p:spTree>
    <p:extLst>
      <p:ext uri="{BB962C8B-B14F-4D97-AF65-F5344CB8AC3E}">
        <p14:creationId xmlns:p14="http://schemas.microsoft.com/office/powerpoint/2010/main" val="3373030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Sử</a:t>
            </a:r>
            <a:r>
              <a:rPr lang="en-US" dirty="0" smtClean="0"/>
              <a:t> </a:t>
            </a:r>
            <a:r>
              <a:rPr lang="en-US" dirty="0" err="1" smtClean="0"/>
              <a:t>dụng</a:t>
            </a:r>
            <a:r>
              <a:rPr lang="en-US" dirty="0" smtClean="0"/>
              <a:t> </a:t>
            </a:r>
            <a:r>
              <a:rPr lang="en-US" dirty="0" err="1" smtClean="0"/>
              <a:t>mô</a:t>
            </a:r>
            <a:r>
              <a:rPr lang="en-US" dirty="0" smtClean="0"/>
              <a:t> </a:t>
            </a:r>
            <a:r>
              <a:rPr lang="en-US" dirty="0" err="1" smtClean="0"/>
              <a:t>hình</a:t>
            </a:r>
            <a:r>
              <a:rPr lang="en-US" dirty="0" smtClean="0"/>
              <a:t> Yolov8</a:t>
            </a:r>
            <a:endParaRPr lang="en-US" dirty="0"/>
          </a:p>
        </p:txBody>
      </p:sp>
      <p:sp>
        <p:nvSpPr>
          <p:cNvPr id="3" name="Content Placeholder 2"/>
          <p:cNvSpPr>
            <a:spLocks noGrp="1"/>
          </p:cNvSpPr>
          <p:nvPr>
            <p:ph idx="1"/>
          </p:nvPr>
        </p:nvSpPr>
        <p:spPr/>
        <p:txBody>
          <a:bodyPr>
            <a:normAutofit lnSpcReduction="10000"/>
          </a:bodyPr>
          <a:lstStyle/>
          <a:p>
            <a:r>
              <a:rPr lang="vi-VN" dirty="0"/>
              <a:t>Có năm mô hình trong mỗi danh mục mô hình YOLOv8 để phát hiện, phân đoạn và phân loại. </a:t>
            </a:r>
            <a:endParaRPr lang="en-US" dirty="0" smtClean="0"/>
          </a:p>
          <a:p>
            <a:r>
              <a:rPr lang="vi-VN" dirty="0" smtClean="0"/>
              <a:t>YOLOv8 </a:t>
            </a:r>
            <a:r>
              <a:rPr lang="vi-VN" dirty="0"/>
              <a:t>Nano là nhanh nhất và nhỏ </a:t>
            </a:r>
            <a:r>
              <a:rPr lang="vi-VN" dirty="0" smtClean="0"/>
              <a:t>nhất</a:t>
            </a:r>
            <a:endParaRPr lang="en-US" dirty="0" smtClean="0"/>
          </a:p>
          <a:p>
            <a:r>
              <a:rPr lang="vi-VN" dirty="0" smtClean="0"/>
              <a:t>YOLOv8 </a:t>
            </a:r>
            <a:r>
              <a:rPr lang="vi-VN" dirty="0"/>
              <a:t>Extra Large (YOLOv8x) là chính xác nhất nhưng chậm nhất trong số đó. </a:t>
            </a:r>
            <a:endParaRPr lang="en-US" dirty="0" smtClean="0"/>
          </a:p>
          <a:p>
            <a:r>
              <a:rPr lang="vi-VN" dirty="0" smtClean="0"/>
              <a:t>Chúng </a:t>
            </a:r>
            <a:r>
              <a:rPr lang="vi-VN" dirty="0"/>
              <a:t>tôi sẽ sử dụng YOLOv8x để </a:t>
            </a:r>
            <a:r>
              <a:rPr lang="en-US" dirty="0" err="1" smtClean="0"/>
              <a:t>thực</a:t>
            </a:r>
            <a:r>
              <a:rPr lang="en-US" dirty="0" smtClean="0"/>
              <a:t> </a:t>
            </a:r>
            <a:r>
              <a:rPr lang="en-US" dirty="0" err="1" smtClean="0"/>
              <a:t>hiện</a:t>
            </a:r>
            <a:r>
              <a:rPr lang="vi-VN" dirty="0" smtClean="0"/>
              <a:t>.</a:t>
            </a:r>
            <a:r>
              <a:rPr lang="vi-VN" dirty="0"/>
              <a:t> </a:t>
            </a:r>
            <a:endParaRPr lang="en-US" dirty="0" smtClean="0"/>
          </a:p>
          <a:p>
            <a:r>
              <a:rPr lang="en-US" dirty="0" err="1" smtClean="0"/>
              <a:t>Chúng</a:t>
            </a:r>
            <a:r>
              <a:rPr lang="en-US" dirty="0" smtClean="0"/>
              <a:t> ta</a:t>
            </a:r>
            <a:r>
              <a:rPr lang="vi-VN" dirty="0" smtClean="0"/>
              <a:t> </a:t>
            </a:r>
            <a:r>
              <a:rPr lang="vi-VN" dirty="0"/>
              <a:t>cũng có thể tinh chỉnh các mô hình này tùy theo trường hợp sử dụng của </a:t>
            </a:r>
            <a:r>
              <a:rPr lang="vi-VN" dirty="0" smtClean="0"/>
              <a:t>mình</a:t>
            </a:r>
            <a:r>
              <a:rPr lang="en-US" dirty="0" smtClean="0"/>
              <a:t> (Ở Clip </a:t>
            </a:r>
            <a:r>
              <a:rPr lang="en-US" dirty="0" err="1" smtClean="0"/>
              <a:t>sau</a:t>
            </a:r>
            <a:r>
              <a:rPr lang="en-US" dirty="0" smtClean="0"/>
              <a:t>)</a:t>
            </a:r>
            <a:endParaRPr lang="en-US" dirty="0"/>
          </a:p>
        </p:txBody>
      </p:sp>
    </p:spTree>
    <p:extLst>
      <p:ext uri="{BB962C8B-B14F-4D97-AF65-F5344CB8AC3E}">
        <p14:creationId xmlns:p14="http://schemas.microsoft.com/office/powerpoint/2010/main" val="2380299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a:t>
            </a:r>
            <a:r>
              <a:rPr lang="en-US" dirty="0" err="1" smtClean="0"/>
              <a:t>thực</a:t>
            </a:r>
            <a:r>
              <a:rPr lang="en-US" dirty="0" smtClean="0"/>
              <a:t> </a:t>
            </a:r>
            <a:r>
              <a:rPr lang="en-US" dirty="0" err="1" smtClean="0"/>
              <a:t>hiện</a:t>
            </a:r>
            <a:endParaRPr lang="en-US" dirty="0"/>
          </a:p>
        </p:txBody>
      </p:sp>
      <p:sp>
        <p:nvSpPr>
          <p:cNvPr id="3" name="Content Placeholder 2"/>
          <p:cNvSpPr>
            <a:spLocks noGrp="1"/>
          </p:cNvSpPr>
          <p:nvPr>
            <p:ph idx="1"/>
          </p:nvPr>
        </p:nvSpPr>
        <p:spPr/>
        <p:txBody>
          <a:bodyPr/>
          <a:lstStyle/>
          <a:p>
            <a:r>
              <a:rPr lang="en-US" dirty="0" err="1" smtClean="0"/>
              <a:t>Khai</a:t>
            </a:r>
            <a:r>
              <a:rPr lang="en-US" dirty="0" smtClean="0"/>
              <a:t> </a:t>
            </a:r>
            <a:r>
              <a:rPr lang="en-US" dirty="0" err="1" smtClean="0"/>
              <a:t>báo</a:t>
            </a:r>
            <a:r>
              <a:rPr lang="en-US" dirty="0" smtClean="0"/>
              <a:t> </a:t>
            </a:r>
            <a:r>
              <a:rPr lang="en-US" dirty="0" err="1" smtClean="0"/>
              <a:t>thư</a:t>
            </a:r>
            <a:r>
              <a:rPr lang="en-US" dirty="0" smtClean="0"/>
              <a:t> </a:t>
            </a:r>
            <a:r>
              <a:rPr lang="en-US" dirty="0" err="1" smtClean="0"/>
              <a:t>viện</a:t>
            </a:r>
            <a:r>
              <a:rPr lang="en-US" dirty="0" smtClean="0"/>
              <a:t> YOLO </a:t>
            </a:r>
            <a:r>
              <a:rPr lang="en-US" dirty="0" err="1" smtClean="0"/>
              <a:t>và</a:t>
            </a:r>
            <a:r>
              <a:rPr lang="en-US" dirty="0" smtClean="0"/>
              <a:t> OPENCV</a:t>
            </a:r>
          </a:p>
          <a:p>
            <a:pPr marL="365760" lvl="1" indent="0" fontAlgn="base">
              <a:buNone/>
            </a:pPr>
            <a:r>
              <a:rPr lang="en-US" sz="2000" dirty="0">
                <a:solidFill>
                  <a:schemeClr val="accent1"/>
                </a:solidFill>
              </a:rPr>
              <a:t>from </a:t>
            </a:r>
            <a:r>
              <a:rPr lang="en-US" sz="2000" dirty="0" err="1">
                <a:solidFill>
                  <a:schemeClr val="accent1"/>
                </a:solidFill>
              </a:rPr>
              <a:t>ultralytics</a:t>
            </a:r>
            <a:r>
              <a:rPr lang="en-US" sz="2000" dirty="0">
                <a:solidFill>
                  <a:schemeClr val="accent1"/>
                </a:solidFill>
              </a:rPr>
              <a:t> import YOLO </a:t>
            </a:r>
            <a:endParaRPr lang="en-US" sz="2000" dirty="0" smtClean="0">
              <a:solidFill>
                <a:schemeClr val="accent1"/>
              </a:solidFill>
            </a:endParaRPr>
          </a:p>
          <a:p>
            <a:pPr marL="365760" lvl="1" indent="0" fontAlgn="base">
              <a:buNone/>
            </a:pPr>
            <a:r>
              <a:rPr lang="en-US" sz="2000" dirty="0" smtClean="0">
                <a:solidFill>
                  <a:schemeClr val="accent1"/>
                </a:solidFill>
              </a:rPr>
              <a:t>from </a:t>
            </a:r>
            <a:r>
              <a:rPr lang="en-US" sz="2000" dirty="0" err="1">
                <a:solidFill>
                  <a:schemeClr val="accent1"/>
                </a:solidFill>
              </a:rPr>
              <a:t>ultralytics.solutions</a:t>
            </a:r>
            <a:r>
              <a:rPr lang="en-US" sz="2000" dirty="0">
                <a:solidFill>
                  <a:schemeClr val="accent1"/>
                </a:solidFill>
              </a:rPr>
              <a:t> </a:t>
            </a:r>
            <a:r>
              <a:rPr lang="en-US" sz="2000" dirty="0" smtClean="0">
                <a:solidFill>
                  <a:schemeClr val="accent1"/>
                </a:solidFill>
              </a:rPr>
              <a:t>  import </a:t>
            </a:r>
            <a:r>
              <a:rPr lang="en-US" sz="2000" dirty="0" err="1">
                <a:solidFill>
                  <a:schemeClr val="accent1"/>
                </a:solidFill>
              </a:rPr>
              <a:t>speed_estimation</a:t>
            </a:r>
            <a:r>
              <a:rPr lang="en-US" sz="2000" dirty="0">
                <a:solidFill>
                  <a:schemeClr val="accent1"/>
                </a:solidFill>
              </a:rPr>
              <a:t> </a:t>
            </a:r>
            <a:endParaRPr lang="en-US" sz="2000" dirty="0" smtClean="0">
              <a:solidFill>
                <a:schemeClr val="accent1"/>
              </a:solidFill>
            </a:endParaRPr>
          </a:p>
          <a:p>
            <a:pPr marL="365760" lvl="1" indent="0" fontAlgn="base">
              <a:buNone/>
            </a:pPr>
            <a:r>
              <a:rPr lang="en-US" sz="2000" dirty="0" smtClean="0">
                <a:solidFill>
                  <a:schemeClr val="accent1"/>
                </a:solidFill>
              </a:rPr>
              <a:t>import </a:t>
            </a:r>
            <a:r>
              <a:rPr lang="en-US" sz="2000" dirty="0">
                <a:solidFill>
                  <a:schemeClr val="accent1"/>
                </a:solidFill>
              </a:rPr>
              <a:t>cv2 </a:t>
            </a:r>
            <a:r>
              <a:rPr lang="en-US" dirty="0"/>
              <a:t/>
            </a:r>
            <a:br>
              <a:rPr lang="en-US" dirty="0"/>
            </a:br>
            <a:endParaRPr lang="en-US" dirty="0"/>
          </a:p>
        </p:txBody>
      </p:sp>
    </p:spTree>
    <p:extLst>
      <p:ext uri="{BB962C8B-B14F-4D97-AF65-F5344CB8AC3E}">
        <p14:creationId xmlns:p14="http://schemas.microsoft.com/office/powerpoint/2010/main" val="10983044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a:t>
            </a:r>
            <a:r>
              <a:rPr lang="en-US" dirty="0" err="1" smtClean="0"/>
              <a:t>thực</a:t>
            </a:r>
            <a:r>
              <a:rPr lang="en-US" dirty="0" smtClean="0"/>
              <a:t> </a:t>
            </a:r>
            <a:r>
              <a:rPr lang="en-US" dirty="0" err="1" smtClean="0"/>
              <a:t>hiện</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smtClean="0"/>
              <a:t>Để</a:t>
            </a:r>
            <a:r>
              <a:rPr lang="en-US" dirty="0" smtClean="0"/>
              <a:t> </a:t>
            </a:r>
            <a:r>
              <a:rPr lang="en-US" dirty="0" err="1" smtClean="0"/>
              <a:t>sử</a:t>
            </a:r>
            <a:r>
              <a:rPr lang="en-US" dirty="0" smtClean="0"/>
              <a:t> </a:t>
            </a:r>
            <a:r>
              <a:rPr lang="en-US" dirty="0" err="1" smtClean="0"/>
              <a:t>dụng</a:t>
            </a:r>
            <a:r>
              <a:rPr lang="en-US" dirty="0" smtClean="0"/>
              <a:t> model YOLO </a:t>
            </a:r>
            <a:r>
              <a:rPr lang="en-US" dirty="0" err="1" smtClean="0"/>
              <a:t>để</a:t>
            </a:r>
            <a:r>
              <a:rPr lang="en-US" dirty="0" smtClean="0"/>
              <a:t> </a:t>
            </a:r>
            <a:r>
              <a:rPr lang="en-US" dirty="0" err="1" smtClean="0"/>
              <a:t>theo</a:t>
            </a:r>
            <a:r>
              <a:rPr lang="en-US" dirty="0" smtClean="0"/>
              <a:t> </a:t>
            </a:r>
            <a:r>
              <a:rPr lang="en-US" dirty="0" err="1" smtClean="0"/>
              <a:t>dõi</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dùng</a:t>
            </a:r>
            <a:r>
              <a:rPr lang="en-US" dirty="0" smtClean="0"/>
              <a:t> </a:t>
            </a:r>
            <a:r>
              <a:rPr lang="en-US" dirty="0" err="1" smtClean="0"/>
              <a:t>lệnh</a:t>
            </a:r>
            <a:r>
              <a:rPr lang="en-US" dirty="0" smtClean="0"/>
              <a:t>:</a:t>
            </a:r>
          </a:p>
          <a:p>
            <a:pPr marL="365760" lvl="1" indent="0" fontAlgn="base">
              <a:buNone/>
            </a:pPr>
            <a:r>
              <a:rPr lang="en-US" sz="2000" dirty="0">
                <a:solidFill>
                  <a:srgbClr val="FF0000"/>
                </a:solidFill>
              </a:rPr>
              <a:t># </a:t>
            </a:r>
            <a:r>
              <a:rPr lang="en-US" sz="2000" dirty="0" err="1">
                <a:solidFill>
                  <a:srgbClr val="FF0000"/>
                </a:solidFill>
              </a:rPr>
              <a:t>Nạp</a:t>
            </a:r>
            <a:r>
              <a:rPr lang="en-US" sz="2000" dirty="0">
                <a:solidFill>
                  <a:srgbClr val="FF0000"/>
                </a:solidFill>
              </a:rPr>
              <a:t> model </a:t>
            </a:r>
            <a:r>
              <a:rPr lang="en-US" sz="2000" dirty="0" err="1">
                <a:solidFill>
                  <a:srgbClr val="FF0000"/>
                </a:solidFill>
              </a:rPr>
              <a:t>để</a:t>
            </a:r>
            <a:r>
              <a:rPr lang="en-US" sz="2000" dirty="0">
                <a:solidFill>
                  <a:srgbClr val="FF0000"/>
                </a:solidFill>
              </a:rPr>
              <a:t> </a:t>
            </a:r>
            <a:r>
              <a:rPr lang="en-US" sz="2000" dirty="0" err="1">
                <a:solidFill>
                  <a:srgbClr val="FF0000"/>
                </a:solidFill>
              </a:rPr>
              <a:t>phát</a:t>
            </a:r>
            <a:r>
              <a:rPr lang="en-US" sz="2000" dirty="0">
                <a:solidFill>
                  <a:srgbClr val="FF0000"/>
                </a:solidFill>
              </a:rPr>
              <a:t> </a:t>
            </a:r>
            <a:r>
              <a:rPr lang="en-US" sz="2000" dirty="0" err="1">
                <a:solidFill>
                  <a:srgbClr val="FF0000"/>
                </a:solidFill>
              </a:rPr>
              <a:t>hiện</a:t>
            </a:r>
            <a:r>
              <a:rPr lang="en-US" sz="2000" dirty="0">
                <a:solidFill>
                  <a:srgbClr val="FF0000"/>
                </a:solidFill>
              </a:rPr>
              <a:t> </a:t>
            </a:r>
            <a:r>
              <a:rPr lang="en-US" sz="2000" dirty="0" err="1">
                <a:solidFill>
                  <a:srgbClr val="FF0000"/>
                </a:solidFill>
              </a:rPr>
              <a:t>tối</a:t>
            </a:r>
            <a:r>
              <a:rPr lang="en-US" sz="2000" dirty="0">
                <a:solidFill>
                  <a:srgbClr val="FF0000"/>
                </a:solidFill>
              </a:rPr>
              <a:t> </a:t>
            </a:r>
            <a:r>
              <a:rPr lang="en-US" sz="2000" dirty="0" err="1" smtClean="0">
                <a:solidFill>
                  <a:srgbClr val="FF0000"/>
                </a:solidFill>
              </a:rPr>
              <a:t>tượng</a:t>
            </a:r>
            <a:r>
              <a:rPr lang="en-US" sz="2000" dirty="0" smtClean="0">
                <a:solidFill>
                  <a:srgbClr val="FF0000"/>
                </a:solidFill>
              </a:rPr>
              <a:t> </a:t>
            </a:r>
            <a:r>
              <a:rPr lang="en-US" sz="2000" dirty="0" err="1" smtClean="0">
                <a:solidFill>
                  <a:srgbClr val="FF0000"/>
                </a:solidFill>
              </a:rPr>
              <a:t>đã</a:t>
            </a:r>
            <a:r>
              <a:rPr lang="en-US" sz="2000" dirty="0" smtClean="0">
                <a:solidFill>
                  <a:srgbClr val="FF0000"/>
                </a:solidFill>
              </a:rPr>
              <a:t> </a:t>
            </a:r>
            <a:r>
              <a:rPr lang="en-US" sz="2000" dirty="0" err="1" smtClean="0">
                <a:solidFill>
                  <a:srgbClr val="FF0000"/>
                </a:solidFill>
              </a:rPr>
              <a:t>được</a:t>
            </a:r>
            <a:r>
              <a:rPr lang="en-US" sz="2000" dirty="0" smtClean="0">
                <a:solidFill>
                  <a:srgbClr val="FF0000"/>
                </a:solidFill>
              </a:rPr>
              <a:t> </a:t>
            </a:r>
            <a:r>
              <a:rPr lang="en-US" sz="2000" dirty="0" err="1" smtClean="0">
                <a:solidFill>
                  <a:srgbClr val="FF0000"/>
                </a:solidFill>
              </a:rPr>
              <a:t>huấn</a:t>
            </a:r>
            <a:r>
              <a:rPr lang="en-US" sz="2000" dirty="0" smtClean="0">
                <a:solidFill>
                  <a:srgbClr val="FF0000"/>
                </a:solidFill>
              </a:rPr>
              <a:t> </a:t>
            </a:r>
            <a:r>
              <a:rPr lang="en-US" sz="2000" dirty="0" err="1" smtClean="0">
                <a:solidFill>
                  <a:srgbClr val="FF0000"/>
                </a:solidFill>
              </a:rPr>
              <a:t>luyện</a:t>
            </a:r>
            <a:r>
              <a:rPr lang="en-US" sz="2000" dirty="0" smtClean="0">
                <a:solidFill>
                  <a:srgbClr val="FF0000"/>
                </a:solidFill>
              </a:rPr>
              <a:t> </a:t>
            </a:r>
            <a:r>
              <a:rPr lang="en-US" sz="2000" dirty="0" err="1" smtClean="0">
                <a:solidFill>
                  <a:srgbClr val="FF0000"/>
                </a:solidFill>
              </a:rPr>
              <a:t>trước</a:t>
            </a:r>
            <a:endParaRPr lang="en-US" sz="2000" dirty="0">
              <a:solidFill>
                <a:srgbClr val="FF0000"/>
              </a:solidFill>
            </a:endParaRPr>
          </a:p>
          <a:p>
            <a:pPr marL="365760" lvl="1" indent="0" fontAlgn="base">
              <a:buNone/>
            </a:pPr>
            <a:r>
              <a:rPr lang="en-US" sz="2000" dirty="0">
                <a:solidFill>
                  <a:schemeClr val="accent1"/>
                </a:solidFill>
              </a:rPr>
              <a:t>model = YOLO("yolov8n.pt") </a:t>
            </a:r>
            <a:endParaRPr lang="en-US" sz="2000" dirty="0">
              <a:solidFill>
                <a:schemeClr val="accent1"/>
              </a:solidFill>
            </a:endParaRPr>
          </a:p>
          <a:p>
            <a:pPr marL="365760" lvl="1" indent="0" fontAlgn="base">
              <a:buNone/>
            </a:pPr>
            <a:r>
              <a:rPr lang="en-US" sz="2000" dirty="0">
                <a:solidFill>
                  <a:schemeClr val="accent1"/>
                </a:solidFill>
              </a:rPr>
              <a:t>names </a:t>
            </a:r>
            <a:r>
              <a:rPr lang="en-US" sz="2000" dirty="0">
                <a:solidFill>
                  <a:schemeClr val="accent1"/>
                </a:solidFill>
              </a:rPr>
              <a:t>= </a:t>
            </a:r>
            <a:r>
              <a:rPr lang="en-US" sz="2000" dirty="0" err="1">
                <a:solidFill>
                  <a:schemeClr val="accent1"/>
                </a:solidFill>
              </a:rPr>
              <a:t>model.model.names</a:t>
            </a:r>
            <a:r>
              <a:rPr lang="en-US" sz="2000" dirty="0">
                <a:solidFill>
                  <a:schemeClr val="accent1"/>
                </a:solidFill>
              </a:rPr>
              <a:t> </a:t>
            </a:r>
            <a:r>
              <a:rPr lang="en-US" sz="2000" dirty="0">
                <a:solidFill>
                  <a:srgbClr val="FF0000"/>
                </a:solidFill>
              </a:rPr>
              <a:t>  </a:t>
            </a:r>
          </a:p>
          <a:p>
            <a:pPr marL="365760" lvl="1" indent="0" fontAlgn="base">
              <a:buNone/>
            </a:pPr>
            <a:r>
              <a:rPr lang="en-US" sz="2000" dirty="0">
                <a:solidFill>
                  <a:srgbClr val="FF0000"/>
                </a:solidFill>
              </a:rPr>
              <a:t># </a:t>
            </a:r>
            <a:r>
              <a:rPr lang="en-US" sz="2000" dirty="0" err="1" smtClean="0">
                <a:solidFill>
                  <a:srgbClr val="FF0000"/>
                </a:solidFill>
              </a:rPr>
              <a:t>Mở</a:t>
            </a:r>
            <a:r>
              <a:rPr lang="en-US" sz="2000" dirty="0" smtClean="0">
                <a:solidFill>
                  <a:srgbClr val="FF0000"/>
                </a:solidFill>
              </a:rPr>
              <a:t> file video </a:t>
            </a:r>
            <a:r>
              <a:rPr lang="en-US" sz="2000" dirty="0" err="1" smtClean="0">
                <a:solidFill>
                  <a:srgbClr val="FF0000"/>
                </a:solidFill>
              </a:rPr>
              <a:t>và</a:t>
            </a:r>
            <a:r>
              <a:rPr lang="en-US" sz="2000" dirty="0" smtClean="0">
                <a:solidFill>
                  <a:srgbClr val="FF0000"/>
                </a:solidFill>
              </a:rPr>
              <a:t> </a:t>
            </a:r>
            <a:r>
              <a:rPr lang="en-US" sz="2000" dirty="0" err="1" smtClean="0">
                <a:solidFill>
                  <a:srgbClr val="FF0000"/>
                </a:solidFill>
              </a:rPr>
              <a:t>lưu</a:t>
            </a:r>
            <a:r>
              <a:rPr lang="en-US" sz="2000" dirty="0" smtClean="0">
                <a:solidFill>
                  <a:srgbClr val="FF0000"/>
                </a:solidFill>
              </a:rPr>
              <a:t> </a:t>
            </a:r>
            <a:r>
              <a:rPr lang="en-US" sz="2000" dirty="0" err="1" smtClean="0">
                <a:solidFill>
                  <a:srgbClr val="FF0000"/>
                </a:solidFill>
              </a:rPr>
              <a:t>vào</a:t>
            </a:r>
            <a:r>
              <a:rPr lang="en-US" sz="2000" dirty="0" smtClean="0">
                <a:solidFill>
                  <a:srgbClr val="FF0000"/>
                </a:solidFill>
              </a:rPr>
              <a:t> </a:t>
            </a:r>
            <a:r>
              <a:rPr lang="en-US" sz="2000" dirty="0" err="1" smtClean="0">
                <a:solidFill>
                  <a:srgbClr val="FF0000"/>
                </a:solidFill>
              </a:rPr>
              <a:t>biến</a:t>
            </a:r>
            <a:r>
              <a:rPr lang="en-US" sz="2000" dirty="0" smtClean="0">
                <a:solidFill>
                  <a:srgbClr val="FF0000"/>
                </a:solidFill>
              </a:rPr>
              <a:t> </a:t>
            </a:r>
            <a:r>
              <a:rPr lang="en-US" sz="2000" dirty="0" err="1" smtClean="0">
                <a:solidFill>
                  <a:srgbClr val="FF0000"/>
                </a:solidFill>
              </a:rPr>
              <a:t>đối</a:t>
            </a:r>
            <a:r>
              <a:rPr lang="en-US" sz="2000" dirty="0" smtClean="0">
                <a:solidFill>
                  <a:srgbClr val="FF0000"/>
                </a:solidFill>
              </a:rPr>
              <a:t> </a:t>
            </a:r>
            <a:r>
              <a:rPr lang="en-US" sz="2000" dirty="0" err="1" smtClean="0">
                <a:solidFill>
                  <a:srgbClr val="FF0000"/>
                </a:solidFill>
              </a:rPr>
              <a:t>tượng</a:t>
            </a:r>
            <a:r>
              <a:rPr lang="en-US" sz="2000" dirty="0" smtClean="0">
                <a:solidFill>
                  <a:srgbClr val="FF0000"/>
                </a:solidFill>
              </a:rPr>
              <a:t> </a:t>
            </a:r>
            <a:r>
              <a:rPr lang="en-US" sz="2000" dirty="0" err="1" smtClean="0">
                <a:solidFill>
                  <a:srgbClr val="FF0000"/>
                </a:solidFill>
              </a:rPr>
              <a:t>để</a:t>
            </a:r>
            <a:r>
              <a:rPr lang="en-US" sz="2000" dirty="0" smtClean="0">
                <a:solidFill>
                  <a:srgbClr val="FF0000"/>
                </a:solidFill>
              </a:rPr>
              <a:t> </a:t>
            </a:r>
            <a:r>
              <a:rPr lang="en-US" sz="2000" dirty="0" err="1" smtClean="0">
                <a:solidFill>
                  <a:srgbClr val="FF0000"/>
                </a:solidFill>
              </a:rPr>
              <a:t>xử</a:t>
            </a:r>
            <a:r>
              <a:rPr lang="en-US" sz="2000" dirty="0" smtClean="0">
                <a:solidFill>
                  <a:srgbClr val="FF0000"/>
                </a:solidFill>
              </a:rPr>
              <a:t> </a:t>
            </a:r>
            <a:r>
              <a:rPr lang="en-US" sz="2000" dirty="0" err="1" smtClean="0">
                <a:solidFill>
                  <a:srgbClr val="FF0000"/>
                </a:solidFill>
              </a:rPr>
              <a:t>lý</a:t>
            </a:r>
            <a:r>
              <a:rPr lang="en-US" sz="2000" dirty="0" smtClean="0">
                <a:solidFill>
                  <a:srgbClr val="FF0000"/>
                </a:solidFill>
              </a:rPr>
              <a:t> </a:t>
            </a:r>
            <a:r>
              <a:rPr lang="en-US" sz="2000" dirty="0" err="1" smtClean="0">
                <a:solidFill>
                  <a:srgbClr val="FF0000"/>
                </a:solidFill>
              </a:rPr>
              <a:t>sau</a:t>
            </a:r>
            <a:r>
              <a:rPr lang="en-US" sz="2000" dirty="0" smtClean="0">
                <a:solidFill>
                  <a:srgbClr val="FF0000"/>
                </a:solidFill>
              </a:rPr>
              <a:t> </a:t>
            </a:r>
            <a:r>
              <a:rPr lang="en-US" sz="2000" dirty="0" err="1" smtClean="0">
                <a:solidFill>
                  <a:srgbClr val="FF0000"/>
                </a:solidFill>
              </a:rPr>
              <a:t>này</a:t>
            </a:r>
            <a:endParaRPr lang="en-US" sz="2000" dirty="0">
              <a:solidFill>
                <a:srgbClr val="FF0000"/>
              </a:solidFill>
            </a:endParaRPr>
          </a:p>
          <a:p>
            <a:pPr marL="365760" lvl="1" indent="0" fontAlgn="base">
              <a:buNone/>
            </a:pPr>
            <a:r>
              <a:rPr lang="en-US" sz="2100" dirty="0">
                <a:solidFill>
                  <a:schemeClr val="accent1"/>
                </a:solidFill>
              </a:rPr>
              <a:t>cap = cv2.VideoCapture("path/to/video/file.mp4") </a:t>
            </a:r>
            <a:endParaRPr lang="en-US" sz="2100" dirty="0" smtClean="0">
              <a:solidFill>
                <a:schemeClr val="accent1"/>
              </a:solidFill>
            </a:endParaRPr>
          </a:p>
          <a:p>
            <a:pPr marL="365760" lvl="1" indent="0" fontAlgn="base">
              <a:buNone/>
            </a:pPr>
            <a:r>
              <a:rPr lang="en-US" sz="2100" dirty="0" smtClean="0">
                <a:solidFill>
                  <a:schemeClr val="accent1"/>
                </a:solidFill>
              </a:rPr>
              <a:t>assert </a:t>
            </a:r>
            <a:r>
              <a:rPr lang="en-US" sz="2100" dirty="0" err="1">
                <a:solidFill>
                  <a:schemeClr val="accent1"/>
                </a:solidFill>
              </a:rPr>
              <a:t>cap.isOpened</a:t>
            </a:r>
            <a:r>
              <a:rPr lang="en-US" sz="2100" dirty="0">
                <a:solidFill>
                  <a:schemeClr val="accent1"/>
                </a:solidFill>
              </a:rPr>
              <a:t>(), </a:t>
            </a:r>
            <a:endParaRPr lang="en-US" sz="2100" dirty="0" smtClean="0">
              <a:solidFill>
                <a:schemeClr val="accent1"/>
              </a:solidFill>
            </a:endParaRPr>
          </a:p>
          <a:p>
            <a:pPr marL="365760" lvl="1" indent="0" fontAlgn="base">
              <a:buNone/>
            </a:pPr>
            <a:r>
              <a:rPr lang="en-US" sz="2100" dirty="0" smtClean="0">
                <a:solidFill>
                  <a:schemeClr val="accent1"/>
                </a:solidFill>
              </a:rPr>
              <a:t>w</a:t>
            </a:r>
            <a:r>
              <a:rPr lang="en-US" sz="2100" dirty="0">
                <a:solidFill>
                  <a:schemeClr val="accent1"/>
                </a:solidFill>
              </a:rPr>
              <a:t>, h, fps = (</a:t>
            </a:r>
            <a:r>
              <a:rPr lang="en-US" sz="2100" dirty="0" err="1">
                <a:solidFill>
                  <a:schemeClr val="accent1"/>
                </a:solidFill>
              </a:rPr>
              <a:t>int</a:t>
            </a:r>
            <a:r>
              <a:rPr lang="en-US" sz="2100" dirty="0">
                <a:solidFill>
                  <a:schemeClr val="accent1"/>
                </a:solidFill>
              </a:rPr>
              <a:t>(</a:t>
            </a:r>
            <a:r>
              <a:rPr lang="en-US" sz="2100" dirty="0" err="1">
                <a:solidFill>
                  <a:schemeClr val="accent1"/>
                </a:solidFill>
              </a:rPr>
              <a:t>cap.get</a:t>
            </a:r>
            <a:r>
              <a:rPr lang="en-US" sz="2100" dirty="0">
                <a:solidFill>
                  <a:schemeClr val="accent1"/>
                </a:solidFill>
              </a:rPr>
              <a:t>(x)) for x in (cv2.CAP_PROP_FRAME_WIDTH, cv2.CAP_PROP_FRAME_HEIGHT, cv2.CAP_PROP_FPS)) </a:t>
            </a:r>
            <a:r>
              <a:rPr lang="en-US" sz="2000" dirty="0"/>
              <a:t/>
            </a:r>
            <a:br>
              <a:rPr lang="en-US" sz="2000" dirty="0"/>
            </a:br>
            <a:r>
              <a:rPr lang="en-US" sz="2000" dirty="0">
                <a:solidFill>
                  <a:schemeClr val="accent1"/>
                </a:solidFill>
              </a:rPr>
              <a:t> </a:t>
            </a:r>
          </a:p>
          <a:p>
            <a:endParaRPr lang="en-US" dirty="0"/>
          </a:p>
        </p:txBody>
      </p:sp>
    </p:spTree>
    <p:extLst>
      <p:ext uri="{BB962C8B-B14F-4D97-AF65-F5344CB8AC3E}">
        <p14:creationId xmlns:p14="http://schemas.microsoft.com/office/powerpoint/2010/main" val="1784031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a:t>
            </a:r>
            <a:r>
              <a:rPr lang="en-US" dirty="0" err="1" smtClean="0"/>
              <a:t>thực</a:t>
            </a:r>
            <a:r>
              <a:rPr lang="en-US" dirty="0" smtClean="0"/>
              <a:t> </a:t>
            </a:r>
            <a:r>
              <a:rPr lang="en-US" dirty="0" err="1" smtClean="0"/>
              <a:t>hiện</a:t>
            </a:r>
            <a:endParaRPr lang="en-US" dirty="0"/>
          </a:p>
        </p:txBody>
      </p:sp>
      <p:sp>
        <p:nvSpPr>
          <p:cNvPr id="3" name="Content Placeholder 2"/>
          <p:cNvSpPr>
            <a:spLocks noGrp="1"/>
          </p:cNvSpPr>
          <p:nvPr>
            <p:ph idx="1"/>
          </p:nvPr>
        </p:nvSpPr>
        <p:spPr/>
        <p:txBody>
          <a:bodyPr>
            <a:normAutofit lnSpcReduction="10000"/>
          </a:bodyPr>
          <a:lstStyle/>
          <a:p>
            <a:pPr marL="365760" lvl="1" indent="0" fontAlgn="base">
              <a:lnSpc>
                <a:spcPct val="90000"/>
              </a:lnSpc>
              <a:buNone/>
            </a:pPr>
            <a:r>
              <a:rPr lang="en-US" sz="1900" dirty="0">
                <a:solidFill>
                  <a:srgbClr val="FF0000"/>
                </a:solidFill>
              </a:rPr>
              <a:t># </a:t>
            </a:r>
            <a:r>
              <a:rPr lang="en-US" sz="1900" dirty="0" err="1">
                <a:solidFill>
                  <a:srgbClr val="FF0000"/>
                </a:solidFill>
              </a:rPr>
              <a:t>Viết</a:t>
            </a:r>
            <a:r>
              <a:rPr lang="en-US" sz="1900" dirty="0">
                <a:solidFill>
                  <a:srgbClr val="FF0000"/>
                </a:solidFill>
              </a:rPr>
              <a:t> (</a:t>
            </a:r>
            <a:r>
              <a:rPr lang="en-US" sz="1900" dirty="0" err="1">
                <a:solidFill>
                  <a:srgbClr val="FF0000"/>
                </a:solidFill>
              </a:rPr>
              <a:t>lưu</a:t>
            </a:r>
            <a:r>
              <a:rPr lang="en-US" sz="1900" dirty="0">
                <a:solidFill>
                  <a:srgbClr val="FF0000"/>
                </a:solidFill>
              </a:rPr>
              <a:t>) </a:t>
            </a:r>
            <a:r>
              <a:rPr lang="en-US" sz="1900" dirty="0" err="1">
                <a:solidFill>
                  <a:srgbClr val="FF0000"/>
                </a:solidFill>
              </a:rPr>
              <a:t>kết</a:t>
            </a:r>
            <a:r>
              <a:rPr lang="en-US" sz="1900" dirty="0">
                <a:solidFill>
                  <a:srgbClr val="FF0000"/>
                </a:solidFill>
              </a:rPr>
              <a:t> </a:t>
            </a:r>
            <a:r>
              <a:rPr lang="en-US" sz="1900" dirty="0" err="1">
                <a:solidFill>
                  <a:srgbClr val="FF0000"/>
                </a:solidFill>
              </a:rPr>
              <a:t>quả</a:t>
            </a:r>
            <a:endParaRPr lang="en-US" sz="1900" dirty="0">
              <a:solidFill>
                <a:srgbClr val="FF0000"/>
              </a:solidFill>
            </a:endParaRPr>
          </a:p>
          <a:p>
            <a:pPr marL="365760" lvl="1" indent="0" fontAlgn="base">
              <a:lnSpc>
                <a:spcPct val="90000"/>
              </a:lnSpc>
              <a:buNone/>
            </a:pPr>
            <a:r>
              <a:rPr lang="en-US" sz="1900" dirty="0" err="1">
                <a:solidFill>
                  <a:schemeClr val="accent1"/>
                </a:solidFill>
              </a:rPr>
              <a:t>video_writer</a:t>
            </a:r>
            <a:r>
              <a:rPr lang="en-US" sz="1900" dirty="0">
                <a:solidFill>
                  <a:schemeClr val="accent1"/>
                </a:solidFill>
              </a:rPr>
              <a:t> </a:t>
            </a:r>
            <a:r>
              <a:rPr lang="en-US" sz="1900" dirty="0">
                <a:solidFill>
                  <a:schemeClr val="accent1"/>
                </a:solidFill>
              </a:rPr>
              <a:t>= </a:t>
            </a:r>
            <a:r>
              <a:rPr lang="en-US" sz="1900" dirty="0">
                <a:solidFill>
                  <a:schemeClr val="accent1"/>
                </a:solidFill>
              </a:rPr>
              <a:t>v2.VideoWriter</a:t>
            </a:r>
            <a:r>
              <a:rPr lang="en-US" sz="1900" dirty="0">
                <a:solidFill>
                  <a:schemeClr val="accent1"/>
                </a:solidFill>
              </a:rPr>
              <a:t>("speed_estimation.avi", </a:t>
            </a:r>
            <a:endParaRPr lang="en-US" sz="1900" dirty="0" smtClean="0">
              <a:solidFill>
                <a:schemeClr val="accent1"/>
              </a:solidFill>
            </a:endParaRPr>
          </a:p>
          <a:p>
            <a:pPr marL="365760" lvl="1" indent="0" fontAlgn="base">
              <a:lnSpc>
                <a:spcPct val="90000"/>
              </a:lnSpc>
              <a:buNone/>
            </a:pPr>
            <a:r>
              <a:rPr lang="en-US" sz="1900" dirty="0">
                <a:solidFill>
                  <a:schemeClr val="accent1"/>
                </a:solidFill>
              </a:rPr>
              <a:t> </a:t>
            </a:r>
            <a:r>
              <a:rPr lang="en-US" sz="1900" dirty="0" smtClean="0">
                <a:solidFill>
                  <a:schemeClr val="accent1"/>
                </a:solidFill>
              </a:rPr>
              <a:t>                         cv2.VideoWriter_fourcc</a:t>
            </a:r>
            <a:r>
              <a:rPr lang="en-US" sz="1900" dirty="0">
                <a:solidFill>
                  <a:schemeClr val="accent1"/>
                </a:solidFill>
              </a:rPr>
              <a:t>(*'mp4v'), fps, (w, h</a:t>
            </a:r>
            <a:r>
              <a:rPr lang="en-US" sz="1900" dirty="0" smtClean="0">
                <a:solidFill>
                  <a:schemeClr val="accent1"/>
                </a:solidFill>
              </a:rPr>
              <a:t>))</a:t>
            </a:r>
          </a:p>
          <a:p>
            <a:pPr marL="365760" lvl="1" indent="0" fontAlgn="base">
              <a:lnSpc>
                <a:spcPct val="90000"/>
              </a:lnSpc>
              <a:buNone/>
            </a:pPr>
            <a:endParaRPr lang="en-US" sz="1900" dirty="0" smtClean="0">
              <a:solidFill>
                <a:schemeClr val="accent1"/>
              </a:solidFill>
            </a:endParaRPr>
          </a:p>
          <a:p>
            <a:pPr marL="365760" lvl="1" indent="0" fontAlgn="base">
              <a:lnSpc>
                <a:spcPct val="90000"/>
              </a:lnSpc>
              <a:buNone/>
            </a:pPr>
            <a:r>
              <a:rPr lang="en-US" sz="1900" dirty="0">
                <a:solidFill>
                  <a:srgbClr val="FF0000"/>
                </a:solidFill>
              </a:rPr>
              <a:t># </a:t>
            </a:r>
            <a:r>
              <a:rPr lang="en-US" sz="1900" dirty="0" err="1">
                <a:solidFill>
                  <a:srgbClr val="FF0000"/>
                </a:solidFill>
              </a:rPr>
              <a:t>Kẻ</a:t>
            </a:r>
            <a:r>
              <a:rPr lang="en-US" sz="1900" dirty="0">
                <a:solidFill>
                  <a:srgbClr val="FF0000"/>
                </a:solidFill>
              </a:rPr>
              <a:t> </a:t>
            </a:r>
            <a:r>
              <a:rPr lang="en-US" sz="1900" dirty="0" err="1">
                <a:solidFill>
                  <a:srgbClr val="FF0000"/>
                </a:solidFill>
              </a:rPr>
              <a:t>đường</a:t>
            </a:r>
            <a:r>
              <a:rPr lang="en-US" sz="1900" dirty="0">
                <a:solidFill>
                  <a:srgbClr val="FF0000"/>
                </a:solidFill>
              </a:rPr>
              <a:t> </a:t>
            </a:r>
            <a:r>
              <a:rPr lang="en-US" sz="1900" dirty="0" err="1" smtClean="0">
                <a:solidFill>
                  <a:srgbClr val="FF0000"/>
                </a:solidFill>
              </a:rPr>
              <a:t>trên</a:t>
            </a:r>
            <a:r>
              <a:rPr lang="en-US" sz="1900" dirty="0" smtClean="0">
                <a:solidFill>
                  <a:srgbClr val="FF0000"/>
                </a:solidFill>
              </a:rPr>
              <a:t> video </a:t>
            </a:r>
            <a:r>
              <a:rPr lang="en-US" sz="1900" dirty="0" err="1" smtClean="0">
                <a:solidFill>
                  <a:srgbClr val="FF0000"/>
                </a:solidFill>
              </a:rPr>
              <a:t>để</a:t>
            </a:r>
            <a:r>
              <a:rPr lang="en-US" sz="1900" dirty="0" smtClean="0">
                <a:solidFill>
                  <a:srgbClr val="FF0000"/>
                </a:solidFill>
              </a:rPr>
              <a:t> </a:t>
            </a:r>
            <a:r>
              <a:rPr lang="en-US" sz="1900" dirty="0" err="1" smtClean="0">
                <a:solidFill>
                  <a:srgbClr val="FF0000"/>
                </a:solidFill>
              </a:rPr>
              <a:t>người</a:t>
            </a:r>
            <a:r>
              <a:rPr lang="en-US" sz="1900" dirty="0" smtClean="0">
                <a:solidFill>
                  <a:srgbClr val="FF0000"/>
                </a:solidFill>
              </a:rPr>
              <a:t> </a:t>
            </a:r>
            <a:r>
              <a:rPr lang="en-US" sz="1900" dirty="0" err="1" smtClean="0">
                <a:solidFill>
                  <a:srgbClr val="FF0000"/>
                </a:solidFill>
              </a:rPr>
              <a:t>dùng</a:t>
            </a:r>
            <a:r>
              <a:rPr lang="en-US" sz="1900" dirty="0" smtClean="0">
                <a:solidFill>
                  <a:srgbClr val="FF0000"/>
                </a:solidFill>
              </a:rPr>
              <a:t> </a:t>
            </a:r>
            <a:r>
              <a:rPr lang="en-US" sz="1900" dirty="0" err="1" smtClean="0">
                <a:solidFill>
                  <a:srgbClr val="FF0000"/>
                </a:solidFill>
              </a:rPr>
              <a:t>dễ</a:t>
            </a:r>
            <a:r>
              <a:rPr lang="en-US" sz="1900" dirty="0" smtClean="0">
                <a:solidFill>
                  <a:srgbClr val="FF0000"/>
                </a:solidFill>
              </a:rPr>
              <a:t> </a:t>
            </a:r>
            <a:r>
              <a:rPr lang="en-US" sz="1900" dirty="0" err="1" smtClean="0">
                <a:solidFill>
                  <a:srgbClr val="FF0000"/>
                </a:solidFill>
              </a:rPr>
              <a:t>theo</a:t>
            </a:r>
            <a:r>
              <a:rPr lang="en-US" sz="1900" dirty="0" smtClean="0">
                <a:solidFill>
                  <a:srgbClr val="FF0000"/>
                </a:solidFill>
              </a:rPr>
              <a:t> </a:t>
            </a:r>
            <a:r>
              <a:rPr lang="en-US" sz="1900" dirty="0" err="1" smtClean="0">
                <a:solidFill>
                  <a:srgbClr val="FF0000"/>
                </a:solidFill>
              </a:rPr>
              <a:t>dõi</a:t>
            </a:r>
            <a:r>
              <a:rPr lang="en-US" sz="1900" dirty="0" smtClean="0">
                <a:solidFill>
                  <a:srgbClr val="FF0000"/>
                </a:solidFill>
              </a:rPr>
              <a:t>, </a:t>
            </a:r>
            <a:r>
              <a:rPr lang="en-US" sz="1900" dirty="0" err="1" smtClean="0">
                <a:solidFill>
                  <a:srgbClr val="FF0000"/>
                </a:solidFill>
              </a:rPr>
              <a:t>không</a:t>
            </a:r>
            <a:r>
              <a:rPr lang="en-US" sz="1900" dirty="0" smtClean="0">
                <a:solidFill>
                  <a:srgbClr val="FF0000"/>
                </a:solidFill>
              </a:rPr>
              <a:t> </a:t>
            </a:r>
            <a:r>
              <a:rPr lang="en-US" sz="1900" dirty="0" err="1" smtClean="0">
                <a:solidFill>
                  <a:srgbClr val="FF0000"/>
                </a:solidFill>
              </a:rPr>
              <a:t>ảnh</a:t>
            </a:r>
            <a:r>
              <a:rPr lang="en-US" sz="1900" dirty="0" smtClean="0">
                <a:solidFill>
                  <a:srgbClr val="FF0000"/>
                </a:solidFill>
              </a:rPr>
              <a:t> </a:t>
            </a:r>
            <a:r>
              <a:rPr lang="en-US" sz="1900" dirty="0" err="1" smtClean="0">
                <a:solidFill>
                  <a:srgbClr val="FF0000"/>
                </a:solidFill>
              </a:rPr>
              <a:t>hưởng</a:t>
            </a:r>
            <a:r>
              <a:rPr lang="en-US" sz="1900" dirty="0" smtClean="0">
                <a:solidFill>
                  <a:srgbClr val="FF0000"/>
                </a:solidFill>
              </a:rPr>
              <a:t> </a:t>
            </a:r>
            <a:r>
              <a:rPr lang="en-US" sz="1900" dirty="0" err="1" smtClean="0">
                <a:solidFill>
                  <a:srgbClr val="FF0000"/>
                </a:solidFill>
              </a:rPr>
              <a:t>đến</a:t>
            </a:r>
            <a:r>
              <a:rPr lang="en-US" sz="1900" dirty="0" smtClean="0">
                <a:solidFill>
                  <a:srgbClr val="FF0000"/>
                </a:solidFill>
              </a:rPr>
              <a:t> # </a:t>
            </a:r>
            <a:r>
              <a:rPr lang="en-US" sz="1900" dirty="0" err="1" smtClean="0">
                <a:solidFill>
                  <a:srgbClr val="FF0000"/>
                </a:solidFill>
              </a:rPr>
              <a:t>việc</a:t>
            </a:r>
            <a:r>
              <a:rPr lang="en-US" sz="1900" dirty="0" smtClean="0">
                <a:solidFill>
                  <a:srgbClr val="FF0000"/>
                </a:solidFill>
              </a:rPr>
              <a:t> </a:t>
            </a:r>
            <a:r>
              <a:rPr lang="en-US" sz="1900" dirty="0" err="1" smtClean="0">
                <a:solidFill>
                  <a:srgbClr val="FF0000"/>
                </a:solidFill>
              </a:rPr>
              <a:t>đo</a:t>
            </a:r>
            <a:r>
              <a:rPr lang="en-US" sz="1900" dirty="0" smtClean="0">
                <a:solidFill>
                  <a:srgbClr val="FF0000"/>
                </a:solidFill>
              </a:rPr>
              <a:t> </a:t>
            </a:r>
            <a:r>
              <a:rPr lang="en-US" sz="1900" dirty="0" err="1" smtClean="0">
                <a:solidFill>
                  <a:srgbClr val="FF0000"/>
                </a:solidFill>
              </a:rPr>
              <a:t>tốc</a:t>
            </a:r>
            <a:r>
              <a:rPr lang="en-US" sz="1900" dirty="0" smtClean="0">
                <a:solidFill>
                  <a:srgbClr val="FF0000"/>
                </a:solidFill>
              </a:rPr>
              <a:t> </a:t>
            </a:r>
            <a:r>
              <a:rPr lang="en-US" sz="1900" dirty="0" err="1" smtClean="0">
                <a:solidFill>
                  <a:srgbClr val="FF0000"/>
                </a:solidFill>
              </a:rPr>
              <a:t>độ</a:t>
            </a:r>
            <a:endParaRPr lang="en-US" sz="1900" dirty="0">
              <a:solidFill>
                <a:srgbClr val="FF0000"/>
              </a:solidFill>
            </a:endParaRPr>
          </a:p>
          <a:p>
            <a:pPr marL="365760" lvl="1" indent="0" fontAlgn="base">
              <a:lnSpc>
                <a:spcPct val="90000"/>
              </a:lnSpc>
              <a:buNone/>
            </a:pPr>
            <a:r>
              <a:rPr lang="en-US" sz="1900" dirty="0" err="1">
                <a:solidFill>
                  <a:schemeClr val="accent1"/>
                </a:solidFill>
              </a:rPr>
              <a:t>line_pts</a:t>
            </a:r>
            <a:r>
              <a:rPr lang="en-US" sz="1900" dirty="0">
                <a:solidFill>
                  <a:schemeClr val="accent1"/>
                </a:solidFill>
              </a:rPr>
              <a:t> </a:t>
            </a:r>
            <a:r>
              <a:rPr lang="en-US" sz="1900" dirty="0">
                <a:solidFill>
                  <a:schemeClr val="accent1"/>
                </a:solidFill>
              </a:rPr>
              <a:t>= [(0, 360), (1280, 360</a:t>
            </a:r>
            <a:r>
              <a:rPr lang="en-US" sz="1900" dirty="0" smtClean="0">
                <a:solidFill>
                  <a:schemeClr val="accent1"/>
                </a:solidFill>
              </a:rPr>
              <a:t>)]</a:t>
            </a:r>
          </a:p>
          <a:p>
            <a:pPr marL="365760" lvl="1" indent="0" fontAlgn="base">
              <a:lnSpc>
                <a:spcPct val="90000"/>
              </a:lnSpc>
              <a:buNone/>
            </a:pPr>
            <a:endParaRPr lang="en-US" sz="1900" dirty="0">
              <a:solidFill>
                <a:schemeClr val="accent1"/>
              </a:solidFill>
            </a:endParaRPr>
          </a:p>
          <a:p>
            <a:pPr marL="365760" lvl="1" indent="0" fontAlgn="base">
              <a:lnSpc>
                <a:spcPct val="90000"/>
              </a:lnSpc>
              <a:buNone/>
            </a:pPr>
            <a:r>
              <a:rPr lang="en-US" sz="1900" dirty="0">
                <a:solidFill>
                  <a:srgbClr val="FF0000"/>
                </a:solidFill>
              </a:rPr>
              <a:t># </a:t>
            </a:r>
            <a:r>
              <a:rPr lang="en-US" sz="1900" dirty="0" err="1">
                <a:solidFill>
                  <a:srgbClr val="FF0000"/>
                </a:solidFill>
              </a:rPr>
              <a:t>Khởi</a:t>
            </a:r>
            <a:r>
              <a:rPr lang="en-US" sz="1900" dirty="0">
                <a:solidFill>
                  <a:srgbClr val="FF0000"/>
                </a:solidFill>
              </a:rPr>
              <a:t> </a:t>
            </a:r>
            <a:r>
              <a:rPr lang="en-US" sz="1900" dirty="0" err="1">
                <a:solidFill>
                  <a:srgbClr val="FF0000"/>
                </a:solidFill>
              </a:rPr>
              <a:t>tạo</a:t>
            </a:r>
            <a:r>
              <a:rPr lang="en-US" sz="1900" dirty="0">
                <a:solidFill>
                  <a:srgbClr val="FF0000"/>
                </a:solidFill>
              </a:rPr>
              <a:t> </a:t>
            </a:r>
            <a:r>
              <a:rPr lang="en-US" sz="1900" dirty="0" err="1">
                <a:solidFill>
                  <a:srgbClr val="FF0000"/>
                </a:solidFill>
              </a:rPr>
              <a:t>đối</a:t>
            </a:r>
            <a:r>
              <a:rPr lang="en-US" sz="1900" dirty="0">
                <a:solidFill>
                  <a:srgbClr val="FF0000"/>
                </a:solidFill>
              </a:rPr>
              <a:t> </a:t>
            </a:r>
            <a:r>
              <a:rPr lang="en-US" sz="1900" dirty="0" err="1">
                <a:solidFill>
                  <a:srgbClr val="FF0000"/>
                </a:solidFill>
              </a:rPr>
              <a:t>tượng</a:t>
            </a:r>
            <a:r>
              <a:rPr lang="en-US" sz="1900" dirty="0">
                <a:solidFill>
                  <a:srgbClr val="FF0000"/>
                </a:solidFill>
              </a:rPr>
              <a:t> </a:t>
            </a:r>
            <a:r>
              <a:rPr lang="en-US" sz="1900" dirty="0" err="1">
                <a:solidFill>
                  <a:srgbClr val="FF0000"/>
                </a:solidFill>
              </a:rPr>
              <a:t>đo</a:t>
            </a:r>
            <a:r>
              <a:rPr lang="en-US" sz="1900" dirty="0">
                <a:solidFill>
                  <a:srgbClr val="FF0000"/>
                </a:solidFill>
              </a:rPr>
              <a:t> </a:t>
            </a:r>
            <a:r>
              <a:rPr lang="en-US" sz="1900" dirty="0" err="1">
                <a:solidFill>
                  <a:srgbClr val="FF0000"/>
                </a:solidFill>
              </a:rPr>
              <a:t>tốc</a:t>
            </a:r>
            <a:r>
              <a:rPr lang="en-US" sz="1900" dirty="0">
                <a:solidFill>
                  <a:srgbClr val="FF0000"/>
                </a:solidFill>
              </a:rPr>
              <a:t> </a:t>
            </a:r>
            <a:r>
              <a:rPr lang="en-US" sz="1900" dirty="0" err="1">
                <a:solidFill>
                  <a:srgbClr val="FF0000"/>
                </a:solidFill>
              </a:rPr>
              <a:t>độ</a:t>
            </a:r>
            <a:endParaRPr lang="en-US" sz="1900" dirty="0">
              <a:solidFill>
                <a:srgbClr val="FF0000"/>
              </a:solidFill>
            </a:endParaRPr>
          </a:p>
          <a:p>
            <a:pPr marL="365760" lvl="1" indent="0" fontAlgn="base">
              <a:lnSpc>
                <a:spcPct val="90000"/>
              </a:lnSpc>
              <a:buNone/>
            </a:pPr>
            <a:r>
              <a:rPr lang="en-US" sz="1900" dirty="0" err="1">
                <a:solidFill>
                  <a:schemeClr val="accent1"/>
                </a:solidFill>
              </a:rPr>
              <a:t>speed_obj</a:t>
            </a:r>
            <a:r>
              <a:rPr lang="en-US" sz="1900" dirty="0">
                <a:solidFill>
                  <a:schemeClr val="accent1"/>
                </a:solidFill>
              </a:rPr>
              <a:t> </a:t>
            </a:r>
            <a:r>
              <a:rPr lang="en-US" sz="1900" dirty="0">
                <a:solidFill>
                  <a:schemeClr val="accent1"/>
                </a:solidFill>
              </a:rPr>
              <a:t>= </a:t>
            </a:r>
            <a:r>
              <a:rPr lang="en-US" sz="1900" dirty="0" err="1">
                <a:solidFill>
                  <a:schemeClr val="accent1"/>
                </a:solidFill>
              </a:rPr>
              <a:t>speed_estimation.SpeedEstimator</a:t>
            </a:r>
            <a:r>
              <a:rPr lang="en-US" sz="1900" dirty="0">
                <a:solidFill>
                  <a:schemeClr val="accent1"/>
                </a:solidFill>
              </a:rPr>
              <a:t>() </a:t>
            </a:r>
            <a:r>
              <a:rPr lang="en-US" sz="1900" dirty="0" err="1">
                <a:solidFill>
                  <a:schemeClr val="accent1"/>
                </a:solidFill>
              </a:rPr>
              <a:t>speed_obj.set_args</a:t>
            </a:r>
            <a:r>
              <a:rPr lang="en-US" sz="1900" dirty="0">
                <a:solidFill>
                  <a:schemeClr val="accent1"/>
                </a:solidFill>
              </a:rPr>
              <a:t>(</a:t>
            </a:r>
            <a:r>
              <a:rPr lang="en-US" sz="1900" dirty="0" err="1">
                <a:solidFill>
                  <a:schemeClr val="accent1"/>
                </a:solidFill>
              </a:rPr>
              <a:t>reg_pts</a:t>
            </a:r>
            <a:r>
              <a:rPr lang="en-US" sz="1900" dirty="0">
                <a:solidFill>
                  <a:schemeClr val="accent1"/>
                </a:solidFill>
              </a:rPr>
              <a:t>=</a:t>
            </a:r>
            <a:r>
              <a:rPr lang="en-US" sz="1900" dirty="0" err="1">
                <a:solidFill>
                  <a:schemeClr val="accent1"/>
                </a:solidFill>
              </a:rPr>
              <a:t>line_pts</a:t>
            </a:r>
            <a:r>
              <a:rPr lang="en-US" sz="1900" dirty="0">
                <a:solidFill>
                  <a:schemeClr val="accent1"/>
                </a:solidFill>
              </a:rPr>
              <a:t>, names=names, </a:t>
            </a:r>
            <a:r>
              <a:rPr lang="en-US" sz="1900" dirty="0" err="1">
                <a:solidFill>
                  <a:schemeClr val="accent1"/>
                </a:solidFill>
              </a:rPr>
              <a:t>view_img</a:t>
            </a:r>
            <a:r>
              <a:rPr lang="en-US" sz="1900" dirty="0">
                <a:solidFill>
                  <a:schemeClr val="accent1"/>
                </a:solidFill>
              </a:rPr>
              <a:t>=True)</a:t>
            </a:r>
          </a:p>
        </p:txBody>
      </p:sp>
    </p:spTree>
    <p:extLst>
      <p:ext uri="{BB962C8B-B14F-4D97-AF65-F5344CB8AC3E}">
        <p14:creationId xmlns:p14="http://schemas.microsoft.com/office/powerpoint/2010/main" val="1659454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271</TotalTime>
  <Words>397</Words>
  <Application>Microsoft Office PowerPoint</Application>
  <PresentationFormat>On-screen Show (16:9)</PresentationFormat>
  <Paragraphs>67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Flow</vt:lpstr>
      <vt:lpstr>Ước tính tốc độ  bằng YOLO8</vt:lpstr>
      <vt:lpstr>Ước tính tốc độ là gì?</vt:lpstr>
      <vt:lpstr>Mục đích của ước tính tốc độ?</vt:lpstr>
      <vt:lpstr>Các bước thực hiện</vt:lpstr>
      <vt:lpstr>Các bước thực hiện</vt:lpstr>
      <vt:lpstr>Sử dụng mô hình Yolov8</vt:lpstr>
      <vt:lpstr>Code thực hiện</vt:lpstr>
      <vt:lpstr>Code thực hiện</vt:lpstr>
      <vt:lpstr>Code thực hiện</vt:lpstr>
      <vt:lpstr>Code thực hiện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9</cp:revision>
  <dcterms:created xsi:type="dcterms:W3CDTF">2024-02-17T05:09:53Z</dcterms:created>
  <dcterms:modified xsi:type="dcterms:W3CDTF">2024-02-17T09:41:39Z</dcterms:modified>
</cp:coreProperties>
</file>