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2"/>
    <p:restoredTop sz="94632"/>
  </p:normalViewPr>
  <p:slideViewPr>
    <p:cSldViewPr snapToGrid="0">
      <p:cViewPr varScale="1">
        <p:scale>
          <a:sx n="182" d="100"/>
          <a:sy n="182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EA2F-1E67-D24E-2F9F-648232BE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9381A-2D0C-6F82-50B7-B55E08750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0351-C7A6-C415-E632-FF47152F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D32A-22D6-B60A-FC7D-05D2A372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A91D-81DF-634A-1977-DCDC1D4E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939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F87F-58C6-7FC8-E2DF-375EE9BE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46ED9-C583-C21A-38AA-31EAD56E8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4E73-E809-F22C-ECD6-008E7892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8EB4-7672-075A-4D16-74318241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E710-0705-EB2A-60AE-87D190BE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2893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FCA0F-E978-2A0A-5D05-7312B9850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9DEF0-726C-C6EA-64F3-066956BE2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626F0-54BD-31F9-B95C-0B394F6E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C9E6-E10C-07F6-E696-BDCBD6E3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96D0-AFBA-45F0-E1EF-1470F542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3833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B9F9-FEB2-2D04-6776-CC5106C6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88CC-90BB-373C-BA90-6F18210FB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0820-34F0-C340-8486-D77D6EFD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1B18-77E1-750D-C2D9-4B3AE86C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438C-479B-DAE8-88F5-E70A0CC5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2233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A73F-8C85-01CB-76A6-41E49889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CAA3-2744-5455-C587-8F465D62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2E2F-BF90-8678-FCE7-B5E38912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E5D0-2A78-9B6C-2255-B1B73503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F0651-EF7C-CFC9-C0A7-325F26F6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2722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7DB0-B5BC-EA83-4583-F1AC5C8F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511B-BDDC-F045-8720-98F96B123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94740-6989-4ABE-7236-7F7994CB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FBFC0-8FF9-29AD-A125-AC9375B2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DEA4-55A7-CD93-675E-C1C9D253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AA272-30FA-905F-4918-0B759276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5793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735D-BF51-6759-1B9F-A909641C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80EB2-E4BA-34CE-1C4E-D3BE69E69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307D7-EE61-18EA-E681-44846E52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63E67-59AE-B968-0D25-BA82D7C67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E9B71-EC17-38B4-EF5C-C35F44432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C185B-84FF-FEBB-07D0-0C02D779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62E95-A11C-DE1B-10DD-4155B4BC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499FC-14B5-AD63-9E96-35AD9620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3196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CCF8-77A8-D7E3-E56D-1EF3062B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AF837-44D5-7D11-D3DA-FF936451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60A1D-2BA3-D8C5-EF0E-2D3A3355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D715E-170A-6591-B141-BA27E2A7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0590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63D41-33C0-DF7A-B33B-75CDFAF5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DD5FD-7824-A639-1076-D9DAA5BF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F1B88-00F5-5C3E-BF31-F9E1937B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9833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BD03-99BC-8D46-14DF-5D5CE539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66AA-8163-5097-F59B-5282E292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ECB0F-C84F-AED8-6E51-4BA17AC1C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51A78-9FA7-C140-5CFA-47E387B1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654C2-50D9-BA72-A7B9-EEBC7270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1EC72-146A-DDE5-969C-2E072A25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506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5589-2B4A-03C0-AAB3-EF50A261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1BC9A-C658-F48D-92FE-F61E70F99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4C01C-C391-BA67-E461-EEFAAF2B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4B544-C564-0062-AB2C-91319132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2949C-DC54-DFB2-B410-2F21A4A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552F5-4D62-E033-B362-61253DC8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791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7C754-EF78-379C-A67B-584CFED0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54D0-8B1D-A94E-9026-AC2EFA1D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D8C7-C27F-7C05-DC8B-CDA211C48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EF70-BD84-0CCB-A726-98B1D883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A7E5-DF36-6D2E-4BF4-CDBC1F7AD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536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C0E1-085F-24B3-51C3-327EFEF64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E" dirty="0"/>
              <a:t>Solving The Promo-Optimization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B4303-81A4-25A0-B668-CA276F16B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4262"/>
            <a:ext cx="9144000" cy="1655762"/>
          </a:xfrm>
        </p:spPr>
        <p:txBody>
          <a:bodyPr/>
          <a:lstStyle/>
          <a:p>
            <a:r>
              <a:rPr lang="en-AE" dirty="0"/>
              <a:t>Elie Merhej</a:t>
            </a:r>
          </a:p>
        </p:txBody>
      </p:sp>
    </p:spTree>
    <p:extLst>
      <p:ext uri="{BB962C8B-B14F-4D97-AF65-F5344CB8AC3E}">
        <p14:creationId xmlns:p14="http://schemas.microsoft.com/office/powerpoint/2010/main" val="30489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16" y="271046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Solutions Grid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A72882-2FCF-551F-C70D-3C92AF73E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66885"/>
              </p:ext>
            </p:extLst>
          </p:nvPr>
        </p:nvGraphicFramePr>
        <p:xfrm>
          <a:off x="97971" y="942626"/>
          <a:ext cx="11919856" cy="5295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69">
                  <a:extLst>
                    <a:ext uri="{9D8B030D-6E8A-4147-A177-3AD203B41FA5}">
                      <a16:colId xmlns:a16="http://schemas.microsoft.com/office/drawing/2014/main" val="2156366852"/>
                    </a:ext>
                  </a:extLst>
                </a:gridCol>
                <a:gridCol w="774797">
                  <a:extLst>
                    <a:ext uri="{9D8B030D-6E8A-4147-A177-3AD203B41FA5}">
                      <a16:colId xmlns:a16="http://schemas.microsoft.com/office/drawing/2014/main" val="3482524213"/>
                    </a:ext>
                  </a:extLst>
                </a:gridCol>
                <a:gridCol w="684055">
                  <a:extLst>
                    <a:ext uri="{9D8B030D-6E8A-4147-A177-3AD203B41FA5}">
                      <a16:colId xmlns:a16="http://schemas.microsoft.com/office/drawing/2014/main" val="2157191670"/>
                    </a:ext>
                  </a:extLst>
                </a:gridCol>
                <a:gridCol w="739896">
                  <a:extLst>
                    <a:ext uri="{9D8B030D-6E8A-4147-A177-3AD203B41FA5}">
                      <a16:colId xmlns:a16="http://schemas.microsoft.com/office/drawing/2014/main" val="4230073185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1195994553"/>
                    </a:ext>
                  </a:extLst>
                </a:gridCol>
                <a:gridCol w="739897">
                  <a:extLst>
                    <a:ext uri="{9D8B030D-6E8A-4147-A177-3AD203B41FA5}">
                      <a16:colId xmlns:a16="http://schemas.microsoft.com/office/drawing/2014/main" val="2139217906"/>
                    </a:ext>
                  </a:extLst>
                </a:gridCol>
                <a:gridCol w="712987">
                  <a:extLst>
                    <a:ext uri="{9D8B030D-6E8A-4147-A177-3AD203B41FA5}">
                      <a16:colId xmlns:a16="http://schemas.microsoft.com/office/drawing/2014/main" val="2777104853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97033766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158849198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690116448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53955591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000443333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343324454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321895599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652994924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609275713"/>
                    </a:ext>
                  </a:extLst>
                </a:gridCol>
              </a:tblGrid>
              <a:tr h="703442">
                <a:tc>
                  <a:txBody>
                    <a:bodyPr/>
                    <a:lstStyle/>
                    <a:p>
                      <a:pPr algn="ctr"/>
                      <a:endParaRPr lang="en-A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400" dirty="0"/>
                        <a:t>Setup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102462"/>
                  </a:ext>
                </a:extLst>
              </a:tr>
              <a:tr h="703442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Hard Constrai-nts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80667"/>
                  </a:ext>
                </a:extLst>
              </a:tr>
              <a:tr h="703442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Slot Variety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72264"/>
                  </a:ext>
                </a:extLst>
              </a:tr>
              <a:tr h="703442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Max Airtime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06311"/>
                  </a:ext>
                </a:extLst>
              </a:tr>
              <a:tr h="772361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Consec-utive Promos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259366"/>
                  </a:ext>
                </a:extLst>
              </a:tr>
              <a:tr h="630244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Highest Airtime in Highest Reach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26490"/>
                  </a:ext>
                </a:extLst>
              </a:tr>
              <a:tr h="703442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Total Reach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105,212.5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96,687.4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>
                          <a:solidFill>
                            <a:schemeClr val="accent6"/>
                          </a:solidFill>
                        </a:rPr>
                        <a:t>109,213.2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102,514.9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104,437.6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96,687.4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94,833.9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97,941.9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103,022.4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105,237.1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98,016.5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95,099.6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98,701.1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99,487.4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97,409.3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6944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1F49A6-6655-27E7-23F5-B3CF29ACD22E}"/>
              </a:ext>
            </a:extLst>
          </p:cNvPr>
          <p:cNvSpPr txBox="1"/>
          <p:nvPr/>
        </p:nvSpPr>
        <p:spPr>
          <a:xfrm>
            <a:off x="2366270" y="6264043"/>
            <a:ext cx="63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38306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089"/>
            <a:ext cx="10515600" cy="5164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dirty="0"/>
              <a:t>Conclusion:</a:t>
            </a:r>
          </a:p>
          <a:p>
            <a:r>
              <a:rPr lang="en-AE" sz="2000" dirty="0"/>
              <a:t>Solved the promo-optimization problem using CSP algorithm with hard constraints and optimizations</a:t>
            </a:r>
          </a:p>
          <a:p>
            <a:r>
              <a:rPr lang="en-AE" sz="2000" dirty="0"/>
              <a:t>Optimizing for max airtime gave the most optimal solution that maximizes total reach of all assigned promos</a:t>
            </a:r>
          </a:p>
          <a:p>
            <a:pPr marL="0" indent="0">
              <a:buNone/>
            </a:pPr>
            <a:endParaRPr lang="en-AE" sz="2000" dirty="0"/>
          </a:p>
          <a:p>
            <a:pPr marL="0" indent="0">
              <a:buNone/>
            </a:pPr>
            <a:r>
              <a:rPr lang="en-AE" dirty="0"/>
              <a:t>Future Work:</a:t>
            </a:r>
          </a:p>
          <a:p>
            <a:r>
              <a:rPr lang="en-AE" sz="2000" dirty="0"/>
              <a:t>Encode additional optimizations based on domain knowledge to get more refined solutions</a:t>
            </a:r>
          </a:p>
          <a:p>
            <a:r>
              <a:rPr lang="en-AE" sz="2000" dirty="0"/>
              <a:t>Create a user-friendly interface to allow stakeholders to select heuristic parameters to better understand the trade-offs involved</a:t>
            </a:r>
          </a:p>
          <a:p>
            <a:r>
              <a:rPr lang="en-AE" sz="2000" dirty="0"/>
              <a:t>Explore different algorithms to further improve results</a:t>
            </a:r>
          </a:p>
          <a:p>
            <a:endParaRPr lang="en-AE" sz="2000" i="1" dirty="0"/>
          </a:p>
          <a:p>
            <a:pPr marL="0" indent="0">
              <a:buNone/>
            </a:pPr>
            <a:endParaRPr lang="en-AE" sz="2000" i="1" dirty="0"/>
          </a:p>
        </p:txBody>
      </p:sp>
    </p:spTree>
    <p:extLst>
      <p:ext uri="{BB962C8B-B14F-4D97-AF65-F5344CB8AC3E}">
        <p14:creationId xmlns:p14="http://schemas.microsoft.com/office/powerpoint/2010/main" val="172843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942" y="3105501"/>
            <a:ext cx="2568115" cy="646997"/>
          </a:xfrm>
        </p:spPr>
        <p:txBody>
          <a:bodyPr>
            <a:normAutofit fontScale="90000"/>
          </a:bodyPr>
          <a:lstStyle/>
          <a:p>
            <a:pPr algn="ctr"/>
            <a:r>
              <a:rPr lang="en-AE" dirty="0"/>
              <a:t>Thank you.</a:t>
            </a:r>
            <a:endParaRPr lang="en-AE" sz="27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5BD0E-073F-CE77-3A95-80AB2B3A6C97}"/>
              </a:ext>
            </a:extLst>
          </p:cNvPr>
          <p:cNvSpPr txBox="1"/>
          <p:nvPr/>
        </p:nvSpPr>
        <p:spPr>
          <a:xfrm>
            <a:off x="5458420" y="3853044"/>
            <a:ext cx="12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800" i="1" dirty="0"/>
              <a:t>questions?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2003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34"/>
            <a:ext cx="10515600" cy="5164841"/>
          </a:xfrm>
        </p:spPr>
        <p:txBody>
          <a:bodyPr/>
          <a:lstStyle/>
          <a:p>
            <a:pPr marL="0" indent="0">
              <a:buNone/>
            </a:pPr>
            <a:r>
              <a:rPr lang="en-AE" dirty="0"/>
              <a:t>TV grid with slots and segments</a:t>
            </a:r>
          </a:p>
          <a:p>
            <a:pPr marL="0" indent="0">
              <a:buNone/>
            </a:pPr>
            <a:r>
              <a:rPr lang="en-AE" dirty="0"/>
              <a:t>Assign promos to fill in these slots/segments combinations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42BD0D-8D7C-7AE8-F496-E69A64396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95049"/>
              </p:ext>
            </p:extLst>
          </p:nvPr>
        </p:nvGraphicFramePr>
        <p:xfrm>
          <a:off x="369948" y="2757162"/>
          <a:ext cx="5563182" cy="353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80">
                  <a:extLst>
                    <a:ext uri="{9D8B030D-6E8A-4147-A177-3AD203B41FA5}">
                      <a16:colId xmlns:a16="http://schemas.microsoft.com/office/drawing/2014/main" val="1759803785"/>
                    </a:ext>
                  </a:extLst>
                </a:gridCol>
                <a:gridCol w="780780">
                  <a:extLst>
                    <a:ext uri="{9D8B030D-6E8A-4147-A177-3AD203B41FA5}">
                      <a16:colId xmlns:a16="http://schemas.microsoft.com/office/drawing/2014/main" val="874230685"/>
                    </a:ext>
                  </a:extLst>
                </a:gridCol>
                <a:gridCol w="672089">
                  <a:extLst>
                    <a:ext uri="{9D8B030D-6E8A-4147-A177-3AD203B41FA5}">
                      <a16:colId xmlns:a16="http://schemas.microsoft.com/office/drawing/2014/main" val="860356786"/>
                    </a:ext>
                  </a:extLst>
                </a:gridCol>
                <a:gridCol w="802718">
                  <a:extLst>
                    <a:ext uri="{9D8B030D-6E8A-4147-A177-3AD203B41FA5}">
                      <a16:colId xmlns:a16="http://schemas.microsoft.com/office/drawing/2014/main" val="1553688001"/>
                    </a:ext>
                  </a:extLst>
                </a:gridCol>
                <a:gridCol w="867533">
                  <a:extLst>
                    <a:ext uri="{9D8B030D-6E8A-4147-A177-3AD203B41FA5}">
                      <a16:colId xmlns:a16="http://schemas.microsoft.com/office/drawing/2014/main" val="4222936401"/>
                    </a:ext>
                  </a:extLst>
                </a:gridCol>
                <a:gridCol w="891465">
                  <a:extLst>
                    <a:ext uri="{9D8B030D-6E8A-4147-A177-3AD203B41FA5}">
                      <a16:colId xmlns:a16="http://schemas.microsoft.com/office/drawing/2014/main" val="3101975602"/>
                    </a:ext>
                  </a:extLst>
                </a:gridCol>
                <a:gridCol w="767817">
                  <a:extLst>
                    <a:ext uri="{9D8B030D-6E8A-4147-A177-3AD203B41FA5}">
                      <a16:colId xmlns:a16="http://schemas.microsoft.com/office/drawing/2014/main" val="2438987452"/>
                    </a:ext>
                  </a:extLst>
                </a:gridCol>
              </a:tblGrid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slot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airtime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average reach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830607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6:16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584.875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196388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6:16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6:25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610.778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004520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6:25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6:34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614.667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691093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7:15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617.2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0456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7F6393-20DE-8206-E5DC-56701C75A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44438"/>
              </p:ext>
            </p:extLst>
          </p:nvPr>
        </p:nvGraphicFramePr>
        <p:xfrm>
          <a:off x="6258870" y="2757162"/>
          <a:ext cx="5370064" cy="353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727">
                  <a:extLst>
                    <a:ext uri="{9D8B030D-6E8A-4147-A177-3AD203B41FA5}">
                      <a16:colId xmlns:a16="http://schemas.microsoft.com/office/drawing/2014/main" val="1759803785"/>
                    </a:ext>
                  </a:extLst>
                </a:gridCol>
                <a:gridCol w="698015">
                  <a:extLst>
                    <a:ext uri="{9D8B030D-6E8A-4147-A177-3AD203B41FA5}">
                      <a16:colId xmlns:a16="http://schemas.microsoft.com/office/drawing/2014/main" val="874230685"/>
                    </a:ext>
                  </a:extLst>
                </a:gridCol>
                <a:gridCol w="921380">
                  <a:extLst>
                    <a:ext uri="{9D8B030D-6E8A-4147-A177-3AD203B41FA5}">
                      <a16:colId xmlns:a16="http://schemas.microsoft.com/office/drawing/2014/main" val="860356786"/>
                    </a:ext>
                  </a:extLst>
                </a:gridCol>
                <a:gridCol w="739897">
                  <a:extLst>
                    <a:ext uri="{9D8B030D-6E8A-4147-A177-3AD203B41FA5}">
                      <a16:colId xmlns:a16="http://schemas.microsoft.com/office/drawing/2014/main" val="1553688001"/>
                    </a:ext>
                  </a:extLst>
                </a:gridCol>
                <a:gridCol w="1054003">
                  <a:extLst>
                    <a:ext uri="{9D8B030D-6E8A-4147-A177-3AD203B41FA5}">
                      <a16:colId xmlns:a16="http://schemas.microsoft.com/office/drawing/2014/main" val="4222936401"/>
                    </a:ext>
                  </a:extLst>
                </a:gridCol>
                <a:gridCol w="1040042">
                  <a:extLst>
                    <a:ext uri="{9D8B030D-6E8A-4147-A177-3AD203B41FA5}">
                      <a16:colId xmlns:a16="http://schemas.microsoft.com/office/drawing/2014/main" val="3101975602"/>
                    </a:ext>
                  </a:extLst>
                </a:gridCol>
              </a:tblGrid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campaign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Notes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duration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830607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DIG-08357</a:t>
                      </a:r>
                      <a:endParaRPr lang="en-A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MBC1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female/male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196388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DIG-08358</a:t>
                      </a:r>
                      <a:endParaRPr lang="en-A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MBC1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004520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DIG-08368</a:t>
                      </a:r>
                      <a:endParaRPr lang="en-A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MBC1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female/male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691093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DIG-08374</a:t>
                      </a:r>
                      <a:endParaRPr lang="en-A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MBC1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female/male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045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67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34"/>
            <a:ext cx="10515600" cy="5164841"/>
          </a:xfrm>
        </p:spPr>
        <p:txBody>
          <a:bodyPr/>
          <a:lstStyle/>
          <a:p>
            <a:pPr marL="0" indent="0">
              <a:buNone/>
            </a:pPr>
            <a:r>
              <a:rPr lang="en-AE" dirty="0"/>
              <a:t>Hard Constraints: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Total reach of promos based on priority:</a:t>
            </a:r>
          </a:p>
          <a:p>
            <a:pPr lvl="2"/>
            <a:r>
              <a:rPr lang="en-AE" dirty="0"/>
              <a:t>Total reach High priority &gt; Total reach Medium priority  &gt; Total reach Low priority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Duration of promos in a slot must not exceed specified total airtime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Demographics of promos must match with slot/segment demographic</a:t>
            </a:r>
          </a:p>
          <a:p>
            <a:pPr lvl="2"/>
            <a:r>
              <a:rPr lang="en-AE" dirty="0"/>
              <a:t>promos targeting female/male can be placed anywhere</a:t>
            </a:r>
          </a:p>
          <a:p>
            <a:pPr lvl="2"/>
            <a:r>
              <a:rPr lang="en-AE" dirty="0"/>
              <a:t>promos targeting female audience can be placed in segments targeting female only</a:t>
            </a:r>
          </a:p>
          <a:p>
            <a:pPr lvl="2"/>
            <a:r>
              <a:rPr lang="en-AE" dirty="0"/>
              <a:t>promos targeting male audience can be placed in segments targeting male only </a:t>
            </a:r>
          </a:p>
          <a:p>
            <a:pPr lvl="1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5398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The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34"/>
            <a:ext cx="10515600" cy="5164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E" dirty="0"/>
              <a:t>CSP model using backtracking alogrithm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We model the problem into a Constraint Satisfaction Problem (CSP)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Allows us to encode complex hard constraints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Allows us to encode optimizations</a:t>
            </a:r>
          </a:p>
          <a:p>
            <a:pPr lvl="2"/>
            <a:r>
              <a:rPr lang="en-AE" dirty="0"/>
              <a:t>ex: we can optimize for maximum promo airtime</a:t>
            </a:r>
          </a:p>
          <a:p>
            <a:pPr lvl="2"/>
            <a:r>
              <a:rPr lang="en-AE" dirty="0"/>
              <a:t>ex: we can optimize for promo variety (not showing the same promo repeatedly)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Backtracking: recursive algorithm that finds the best assignment of</a:t>
            </a:r>
            <a:br>
              <a:rPr lang="en-AE" dirty="0"/>
            </a:br>
            <a:r>
              <a:rPr lang="en-AE" i="1" dirty="0"/>
              <a:t>(slot, segment): promo </a:t>
            </a:r>
            <a:r>
              <a:rPr lang="en-AE" dirty="0"/>
              <a:t>that satisfies all the constraints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Reasonable/quick runtime (seconds)</a:t>
            </a:r>
          </a:p>
          <a:p>
            <a:pPr lvl="1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900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Initial Solution – Hard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14"/>
            <a:ext cx="10515600" cy="5164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dirty="0"/>
              <a:t>Run CSP solver with hard constraints only</a:t>
            </a:r>
          </a:p>
          <a:p>
            <a:pPr lvl="1"/>
            <a:endParaRPr lang="en-A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560E9-8B64-06EF-3D1C-1E1DCC75AE95}"/>
              </a:ext>
            </a:extLst>
          </p:cNvPr>
          <p:cNvSpPr txBox="1"/>
          <p:nvPr/>
        </p:nvSpPr>
        <p:spPr>
          <a:xfrm>
            <a:off x="1284348" y="1874477"/>
            <a:ext cx="3090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2000" dirty="0"/>
              <a:t>Solution:   </a:t>
            </a:r>
            <a:r>
              <a:rPr lang="en-AE" sz="1400" i="1" dirty="0"/>
              <a:t>(slot, segment): promo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71ABF-5D1F-5021-E8FB-82D294C3C7FA}"/>
              </a:ext>
            </a:extLst>
          </p:cNvPr>
          <p:cNvSpPr txBox="1"/>
          <p:nvPr/>
        </p:nvSpPr>
        <p:spPr>
          <a:xfrm>
            <a:off x="1286871" y="2370972"/>
            <a:ext cx="702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(1, 1) : 1</a:t>
            </a:r>
          </a:p>
          <a:p>
            <a:r>
              <a:rPr lang="en-AE" sz="1200" dirty="0"/>
              <a:t>(1, 2) : 1</a:t>
            </a:r>
          </a:p>
          <a:p>
            <a:r>
              <a:rPr lang="en-AE" sz="1200" dirty="0"/>
              <a:t>(1, 3) : 5</a:t>
            </a:r>
          </a:p>
          <a:p>
            <a:r>
              <a:rPr lang="en-AE" sz="1200" dirty="0"/>
              <a:t>(2, 1) : 2</a:t>
            </a:r>
          </a:p>
          <a:p>
            <a:r>
              <a:rPr lang="en-AE" sz="1200" dirty="0"/>
              <a:t>(2, 2) : 1</a:t>
            </a:r>
          </a:p>
          <a:p>
            <a:r>
              <a:rPr lang="en-AE" sz="1200" dirty="0"/>
              <a:t>(2, 3) : 2</a:t>
            </a:r>
          </a:p>
          <a:p>
            <a:r>
              <a:rPr lang="en-AE" sz="1200" dirty="0"/>
              <a:t>(2, 4) : 2</a:t>
            </a:r>
          </a:p>
          <a:p>
            <a:r>
              <a:rPr lang="en-AE" sz="1200" dirty="0"/>
              <a:t>(3, 1) : 3</a:t>
            </a:r>
          </a:p>
          <a:p>
            <a:r>
              <a:rPr lang="en-AE" sz="1200" dirty="0"/>
              <a:t>(3, 2) : 3</a:t>
            </a:r>
          </a:p>
          <a:p>
            <a:r>
              <a:rPr lang="en-AE" sz="1200" dirty="0"/>
              <a:t>(3, 3) : 3</a:t>
            </a:r>
          </a:p>
          <a:p>
            <a:r>
              <a:rPr lang="en-AE" sz="1200" dirty="0"/>
              <a:t>(3, 4) : 1</a:t>
            </a:r>
          </a:p>
          <a:p>
            <a:r>
              <a:rPr lang="en-AE" sz="1200" dirty="0"/>
              <a:t>(3, 5) : 3</a:t>
            </a:r>
          </a:p>
          <a:p>
            <a:r>
              <a:rPr lang="en-AE" sz="1200" dirty="0"/>
              <a:t>(6, 1) : 2</a:t>
            </a:r>
          </a:p>
          <a:p>
            <a:r>
              <a:rPr lang="en-AE" sz="1200" dirty="0"/>
              <a:t>(6, 2) : 1</a:t>
            </a:r>
          </a:p>
          <a:p>
            <a:r>
              <a:rPr lang="en-AE" sz="1200" dirty="0"/>
              <a:t>(6, 3) : 4</a:t>
            </a:r>
          </a:p>
          <a:p>
            <a:r>
              <a:rPr lang="en-AE" sz="1200" dirty="0"/>
              <a:t>(7, 1) : 3</a:t>
            </a:r>
          </a:p>
          <a:p>
            <a:r>
              <a:rPr lang="en-AE" sz="1200" dirty="0"/>
              <a:t>(7, 2) : </a:t>
            </a:r>
          </a:p>
          <a:p>
            <a:r>
              <a:rPr lang="en-AE" sz="1200" dirty="0"/>
              <a:t>(7, 3) : </a:t>
            </a:r>
          </a:p>
          <a:p>
            <a:r>
              <a:rPr lang="en-AE" sz="1200" dirty="0"/>
              <a:t>(8, 1) : 1</a:t>
            </a:r>
          </a:p>
          <a:p>
            <a:r>
              <a:rPr lang="en-AE" sz="1200" dirty="0"/>
              <a:t>(8, 2) : 3</a:t>
            </a:r>
          </a:p>
          <a:p>
            <a:r>
              <a:rPr lang="en-AE" sz="1200" dirty="0"/>
              <a:t>(8, 3) : 3</a:t>
            </a:r>
          </a:p>
          <a:p>
            <a:r>
              <a:rPr lang="en-AE" sz="1200" dirty="0"/>
              <a:t>(8, 4)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DAEBB-0FE4-27F1-FCBD-00859BEC2D4D}"/>
              </a:ext>
            </a:extLst>
          </p:cNvPr>
          <p:cNvSpPr txBox="1"/>
          <p:nvPr/>
        </p:nvSpPr>
        <p:spPr>
          <a:xfrm>
            <a:off x="2282548" y="2387513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(9, 1) : 1</a:t>
            </a:r>
          </a:p>
          <a:p>
            <a:r>
              <a:rPr lang="en-AE" sz="1200" dirty="0"/>
              <a:t>(9, 2) : 3</a:t>
            </a:r>
          </a:p>
          <a:p>
            <a:r>
              <a:rPr lang="en-AE" sz="1200" dirty="0"/>
              <a:t>(9, 3) : 3</a:t>
            </a:r>
          </a:p>
          <a:p>
            <a:r>
              <a:rPr lang="en-AE" sz="1200" dirty="0"/>
              <a:t>(10, 1) : 1</a:t>
            </a:r>
          </a:p>
          <a:p>
            <a:r>
              <a:rPr lang="en-AE" sz="1200" dirty="0"/>
              <a:t>(10, 2) : 3</a:t>
            </a:r>
          </a:p>
          <a:p>
            <a:r>
              <a:rPr lang="en-AE" sz="1200" dirty="0"/>
              <a:t>(10, 3) : 1</a:t>
            </a:r>
          </a:p>
          <a:p>
            <a:r>
              <a:rPr lang="en-AE" sz="1200" dirty="0"/>
              <a:t>(10, 4) : 3</a:t>
            </a:r>
          </a:p>
          <a:p>
            <a:r>
              <a:rPr lang="en-AE" sz="1200" dirty="0"/>
              <a:t>(11, 1) : 3</a:t>
            </a:r>
          </a:p>
          <a:p>
            <a:r>
              <a:rPr lang="en-AE" sz="1200" dirty="0"/>
              <a:t>(11, 2) : </a:t>
            </a:r>
          </a:p>
          <a:p>
            <a:r>
              <a:rPr lang="en-AE" sz="1200" dirty="0"/>
              <a:t>(13, 1) : 3</a:t>
            </a:r>
          </a:p>
          <a:p>
            <a:r>
              <a:rPr lang="en-AE" sz="1200" dirty="0"/>
              <a:t>(13, 2) : 1</a:t>
            </a:r>
          </a:p>
          <a:p>
            <a:r>
              <a:rPr lang="en-AE" sz="1200" dirty="0"/>
              <a:t>(13, 3) : </a:t>
            </a:r>
          </a:p>
          <a:p>
            <a:r>
              <a:rPr lang="en-AE" sz="1200" dirty="0"/>
              <a:t>(15, 1) : 3</a:t>
            </a:r>
          </a:p>
          <a:p>
            <a:r>
              <a:rPr lang="en-AE" sz="1200" dirty="0"/>
              <a:t>(16, 1) : 3</a:t>
            </a:r>
          </a:p>
          <a:p>
            <a:r>
              <a:rPr lang="en-AE" sz="1200" dirty="0"/>
              <a:t>(17, 1) : 3</a:t>
            </a:r>
          </a:p>
          <a:p>
            <a:r>
              <a:rPr lang="en-AE" sz="1200" dirty="0"/>
              <a:t>(17, 2) : 1</a:t>
            </a:r>
          </a:p>
          <a:p>
            <a:r>
              <a:rPr lang="en-AE" sz="1200" dirty="0"/>
              <a:t>(17, 3) : 3</a:t>
            </a:r>
          </a:p>
          <a:p>
            <a:r>
              <a:rPr lang="en-AE" sz="1200" dirty="0"/>
              <a:t>(18, 1) : 1</a:t>
            </a:r>
          </a:p>
          <a:p>
            <a:r>
              <a:rPr lang="en-AE" sz="1200" dirty="0"/>
              <a:t>(18, 2) : 3</a:t>
            </a:r>
          </a:p>
          <a:p>
            <a:r>
              <a:rPr lang="en-AE" sz="1200" dirty="0"/>
              <a:t>(18, 3) : 1</a:t>
            </a:r>
          </a:p>
          <a:p>
            <a:r>
              <a:rPr lang="en-AE" sz="1200" dirty="0"/>
              <a:t>(18, 4) : 5</a:t>
            </a:r>
          </a:p>
          <a:p>
            <a:r>
              <a:rPr lang="en-AE" sz="1200" dirty="0"/>
              <a:t>(20, 1) :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E9F70-E04B-BAEE-41CC-F6D3D9520339}"/>
              </a:ext>
            </a:extLst>
          </p:cNvPr>
          <p:cNvSpPr txBox="1"/>
          <p:nvPr/>
        </p:nvSpPr>
        <p:spPr>
          <a:xfrm>
            <a:off x="3359978" y="2395783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(20, 2) : 1</a:t>
            </a:r>
          </a:p>
          <a:p>
            <a:r>
              <a:rPr lang="en-AE" sz="1200" dirty="0"/>
              <a:t>(20, 3) : 1</a:t>
            </a:r>
          </a:p>
          <a:p>
            <a:r>
              <a:rPr lang="en-AE" sz="1200" dirty="0"/>
              <a:t>(20, 4) : 5</a:t>
            </a:r>
          </a:p>
          <a:p>
            <a:r>
              <a:rPr lang="en-AE" sz="1200" dirty="0"/>
              <a:t>(21, 1) : 3</a:t>
            </a:r>
          </a:p>
          <a:p>
            <a:r>
              <a:rPr lang="en-AE" sz="1200" dirty="0"/>
              <a:t>(21, 2) : 1</a:t>
            </a:r>
          </a:p>
          <a:p>
            <a:r>
              <a:rPr lang="en-AE" sz="1200" dirty="0"/>
              <a:t>(21, 3) : 3</a:t>
            </a:r>
          </a:p>
          <a:p>
            <a:r>
              <a:rPr lang="en-AE" sz="1200" dirty="0"/>
              <a:t>(22, 1) : 3</a:t>
            </a:r>
          </a:p>
          <a:p>
            <a:r>
              <a:rPr lang="en-AE" sz="1200" dirty="0"/>
              <a:t>(22, 2) : 1</a:t>
            </a:r>
          </a:p>
          <a:p>
            <a:r>
              <a:rPr lang="en-AE" sz="1200" dirty="0"/>
              <a:t>(22, 3) : 3</a:t>
            </a:r>
          </a:p>
          <a:p>
            <a:r>
              <a:rPr lang="en-AE" sz="1200" dirty="0"/>
              <a:t>(22, 4) : 3</a:t>
            </a:r>
          </a:p>
          <a:p>
            <a:r>
              <a:rPr lang="en-AE" sz="1200" dirty="0"/>
              <a:t>(23, 1) : 1</a:t>
            </a:r>
          </a:p>
          <a:p>
            <a:r>
              <a:rPr lang="en-AE" sz="1200" dirty="0"/>
              <a:t>(23, 2) : 1</a:t>
            </a:r>
          </a:p>
          <a:p>
            <a:r>
              <a:rPr lang="en-AE" sz="1200" dirty="0"/>
              <a:t>(23, 3) : 5</a:t>
            </a:r>
          </a:p>
          <a:p>
            <a:r>
              <a:rPr lang="en-AE" sz="1200" dirty="0"/>
              <a:t>(24, 1) : 3</a:t>
            </a:r>
          </a:p>
          <a:p>
            <a:r>
              <a:rPr lang="en-AE" sz="1200" dirty="0"/>
              <a:t>(24, 2) : 3</a:t>
            </a:r>
          </a:p>
          <a:p>
            <a:r>
              <a:rPr lang="en-AE" sz="1200" dirty="0"/>
              <a:t>(24, 3) : 1</a:t>
            </a:r>
          </a:p>
          <a:p>
            <a:r>
              <a:rPr lang="en-AE" sz="1200" dirty="0"/>
              <a:t>(24, 4) : 3</a:t>
            </a:r>
          </a:p>
          <a:p>
            <a:r>
              <a:rPr lang="en-AE" sz="1200" dirty="0"/>
              <a:t>(25, 1) : 3</a:t>
            </a:r>
          </a:p>
          <a:p>
            <a:r>
              <a:rPr lang="en-AE" sz="1200" dirty="0"/>
              <a:t>(25, 2) : 3</a:t>
            </a:r>
          </a:p>
          <a:p>
            <a:r>
              <a:rPr lang="en-AE" sz="1200" dirty="0"/>
              <a:t>(26, 1) : 1</a:t>
            </a:r>
          </a:p>
          <a:p>
            <a:r>
              <a:rPr lang="en-AE" sz="1200" dirty="0"/>
              <a:t>(26, 2) : 6</a:t>
            </a:r>
          </a:p>
          <a:p>
            <a:r>
              <a:rPr lang="en-AE" sz="1200" dirty="0"/>
              <a:t>(26, 3) :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F85BF-074A-6CE0-173D-774DAD5D687F}"/>
              </a:ext>
            </a:extLst>
          </p:cNvPr>
          <p:cNvSpPr txBox="1"/>
          <p:nvPr/>
        </p:nvSpPr>
        <p:spPr>
          <a:xfrm>
            <a:off x="4437408" y="5356405"/>
            <a:ext cx="31911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Reach High Priority = 54,011.5</a:t>
            </a:r>
          </a:p>
          <a:p>
            <a:r>
              <a:rPr lang="en-US" sz="1400" dirty="0"/>
              <a:t>Total Reach Medium Priority = 50,747.6</a:t>
            </a:r>
          </a:p>
          <a:p>
            <a:r>
              <a:rPr lang="en-US" sz="1400" dirty="0"/>
              <a:t>Total Reach Low Priority = 453.4</a:t>
            </a:r>
          </a:p>
          <a:p>
            <a:endParaRPr lang="en-US" sz="1400" dirty="0"/>
          </a:p>
          <a:p>
            <a:r>
              <a:rPr lang="en-US" sz="1400" b="1" dirty="0"/>
              <a:t>Total Reach = 105,212.5</a:t>
            </a:r>
            <a:endParaRPr lang="en-AE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B0483-B242-8F5E-EAAA-49D312C49DD7}"/>
              </a:ext>
            </a:extLst>
          </p:cNvPr>
          <p:cNvSpPr txBox="1"/>
          <p:nvPr/>
        </p:nvSpPr>
        <p:spPr>
          <a:xfrm>
            <a:off x="7706089" y="2673398"/>
            <a:ext cx="366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all hard constraints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some segments are empty due </a:t>
            </a:r>
            <a:br>
              <a:rPr lang="en-AE" dirty="0"/>
            </a:br>
            <a:r>
              <a:rPr lang="en-AE" dirty="0"/>
              <a:t>to airtime 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more than one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299227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089"/>
            <a:ext cx="10515600" cy="5164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sz="2400" dirty="0"/>
              <a:t>CSP model allows us to encode optimizations (soft constraints)</a:t>
            </a:r>
          </a:p>
          <a:p>
            <a:endParaRPr lang="en-AE" sz="2400" dirty="0"/>
          </a:p>
          <a:p>
            <a:pPr marL="0" indent="0">
              <a:buNone/>
            </a:pPr>
            <a:r>
              <a:rPr lang="en-AE" sz="2400" dirty="0"/>
              <a:t>Optimizations are heuristics that can be tweaked manually</a:t>
            </a:r>
          </a:p>
          <a:p>
            <a:endParaRPr lang="en-AE" sz="2400" dirty="0"/>
          </a:p>
          <a:p>
            <a:pPr marL="0" indent="0">
              <a:buNone/>
            </a:pPr>
            <a:r>
              <a:rPr lang="en-AE" sz="2400" dirty="0"/>
              <a:t>They allow us to:</a:t>
            </a:r>
          </a:p>
          <a:p>
            <a:pPr lvl="1"/>
            <a:r>
              <a:rPr lang="en-AE" sz="2000" dirty="0"/>
              <a:t>encode preferences</a:t>
            </a:r>
          </a:p>
          <a:p>
            <a:pPr lvl="1"/>
            <a:r>
              <a:rPr lang="en-AE" sz="2000" dirty="0"/>
              <a:t>encode domain knowledge</a:t>
            </a:r>
          </a:p>
          <a:p>
            <a:pPr lvl="1"/>
            <a:r>
              <a:rPr lang="en-AE" sz="2000" dirty="0"/>
              <a:t>create different assignments to easily run A/B tests</a:t>
            </a:r>
          </a:p>
          <a:p>
            <a:endParaRPr lang="en-AE" sz="2400" dirty="0"/>
          </a:p>
          <a:p>
            <a:pPr marL="0" indent="0">
              <a:buNone/>
            </a:pPr>
            <a:r>
              <a:rPr lang="en-AE" sz="2400" dirty="0"/>
              <a:t>We can combine optimizations to get different assignment solutions</a:t>
            </a:r>
            <a:br>
              <a:rPr lang="en-AE" sz="2000" i="1" dirty="0"/>
            </a:br>
            <a:endParaRPr lang="en-AE" sz="2000" i="1" dirty="0"/>
          </a:p>
          <a:p>
            <a:pPr marL="514350" indent="-514350">
              <a:buFont typeface="+mj-lt"/>
              <a:buAutoNum type="arabicPeriod"/>
            </a:pPr>
            <a:endParaRPr lang="en-AE" sz="2000" i="1" dirty="0"/>
          </a:p>
          <a:p>
            <a:pPr marL="0" indent="0">
              <a:buNone/>
            </a:pPr>
            <a:endParaRPr lang="en-AE" sz="2000" i="1" dirty="0"/>
          </a:p>
        </p:txBody>
      </p:sp>
    </p:spTree>
    <p:extLst>
      <p:ext uri="{BB962C8B-B14F-4D97-AF65-F5344CB8AC3E}">
        <p14:creationId xmlns:p14="http://schemas.microsoft.com/office/powerpoint/2010/main" val="51836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34"/>
            <a:ext cx="10515600" cy="51648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E" dirty="0"/>
              <a:t>Optimizations for assigning promos:</a:t>
            </a:r>
          </a:p>
          <a:p>
            <a:pPr marL="0" indent="0">
              <a:buNone/>
            </a:pPr>
            <a:endParaRPr lang="en-AE" dirty="0"/>
          </a:p>
          <a:p>
            <a:pPr marL="514350" indent="-514350">
              <a:buFont typeface="+mj-lt"/>
              <a:buAutoNum type="arabicPeriod"/>
            </a:pPr>
            <a:r>
              <a:rPr lang="en-AE" dirty="0"/>
              <a:t>Slot Variety</a:t>
            </a:r>
            <a:br>
              <a:rPr lang="en-AE" dirty="0"/>
            </a:br>
            <a:r>
              <a:rPr lang="en-AE" sz="2000" i="1" dirty="0"/>
              <a:t>every promo can be seen at most once in every slot</a:t>
            </a:r>
            <a:br>
              <a:rPr lang="en-AE" dirty="0"/>
            </a:br>
            <a:endParaRPr lang="en-AE" dirty="0"/>
          </a:p>
          <a:p>
            <a:pPr marL="514350" indent="-514350">
              <a:buFont typeface="+mj-lt"/>
              <a:buAutoNum type="arabicPeriod"/>
            </a:pPr>
            <a:r>
              <a:rPr lang="en-AE" dirty="0"/>
              <a:t>Max Airtime</a:t>
            </a:r>
            <a:br>
              <a:rPr lang="en-AE" dirty="0"/>
            </a:br>
            <a:r>
              <a:rPr lang="en-AE" sz="2000" i="1" dirty="0"/>
              <a:t>total airtime for slot promos should be as close as possible to maximum allowed airtime for a slot</a:t>
            </a:r>
          </a:p>
          <a:p>
            <a:pPr marL="514350" indent="-514350">
              <a:buFont typeface="+mj-lt"/>
              <a:buAutoNum type="arabicPeriod"/>
            </a:pPr>
            <a:endParaRPr lang="en-AE" sz="2000" i="1" dirty="0"/>
          </a:p>
          <a:p>
            <a:pPr marL="514350" indent="-514350">
              <a:buFont typeface="+mj-lt"/>
              <a:buAutoNum type="arabicPeriod"/>
            </a:pPr>
            <a:r>
              <a:rPr lang="en-AE" dirty="0"/>
              <a:t>Consecutive Promos</a:t>
            </a:r>
            <a:br>
              <a:rPr lang="en-AE" sz="2000" i="1" dirty="0"/>
            </a:br>
            <a:r>
              <a:rPr lang="en-AE" sz="2000" i="1" dirty="0"/>
              <a:t>consecutive promos should be different</a:t>
            </a:r>
          </a:p>
          <a:p>
            <a:pPr marL="514350" indent="-514350">
              <a:buFont typeface="+mj-lt"/>
              <a:buAutoNum type="arabicPeriod"/>
            </a:pPr>
            <a:endParaRPr lang="en-AE" sz="2000" i="1" dirty="0"/>
          </a:p>
          <a:p>
            <a:pPr marL="514350" indent="-514350">
              <a:buFont typeface="+mj-lt"/>
              <a:buAutoNum type="arabicPeriod"/>
            </a:pPr>
            <a:r>
              <a:rPr lang="en-AE" sz="3000" dirty="0"/>
              <a:t>Highest Airtime in Highest Reach Segment</a:t>
            </a:r>
            <a:br>
              <a:rPr lang="en-AE" sz="2000" i="1" dirty="0"/>
            </a:br>
            <a:r>
              <a:rPr lang="en-AE" sz="2000" i="1" dirty="0"/>
              <a:t>allocate promo with longest duration to the slot segment with the highest reach</a:t>
            </a:r>
            <a:br>
              <a:rPr lang="en-AE" sz="2000" i="1" dirty="0"/>
            </a:br>
            <a:endParaRPr lang="en-AE" sz="2000" i="1" dirty="0"/>
          </a:p>
          <a:p>
            <a:pPr marL="514350" indent="-514350">
              <a:buFont typeface="+mj-lt"/>
              <a:buAutoNum type="arabicPeriod"/>
            </a:pPr>
            <a:endParaRPr lang="en-AE" sz="2000" i="1" dirty="0"/>
          </a:p>
          <a:p>
            <a:pPr marL="0" indent="0">
              <a:buNone/>
            </a:pPr>
            <a:endParaRPr lang="en-AE" sz="2000" i="1" dirty="0"/>
          </a:p>
        </p:txBody>
      </p:sp>
    </p:spTree>
    <p:extLst>
      <p:ext uri="{BB962C8B-B14F-4D97-AF65-F5344CB8AC3E}">
        <p14:creationId xmlns:p14="http://schemas.microsoft.com/office/powerpoint/2010/main" val="173943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16" y="271046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Solutions – Hard Constraints +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8021A-3FB7-95D1-B2F5-3D8D1AD91A18}"/>
              </a:ext>
            </a:extLst>
          </p:cNvPr>
          <p:cNvSpPr txBox="1"/>
          <p:nvPr/>
        </p:nvSpPr>
        <p:spPr>
          <a:xfrm>
            <a:off x="2359876" y="957878"/>
            <a:ext cx="164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Slot Variety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79745-2DD0-E813-B086-36825543D34C}"/>
              </a:ext>
            </a:extLst>
          </p:cNvPr>
          <p:cNvSpPr txBox="1"/>
          <p:nvPr/>
        </p:nvSpPr>
        <p:spPr>
          <a:xfrm>
            <a:off x="1657440" y="1382068"/>
            <a:ext cx="702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(1, 1) : 1</a:t>
            </a:r>
          </a:p>
          <a:p>
            <a:r>
              <a:rPr lang="en-AE" sz="1200" dirty="0"/>
              <a:t>(1, 2) : 2</a:t>
            </a:r>
          </a:p>
          <a:p>
            <a:r>
              <a:rPr lang="en-AE" sz="1200" dirty="0"/>
              <a:t>(1, 3) : 4</a:t>
            </a:r>
          </a:p>
          <a:p>
            <a:r>
              <a:rPr lang="en-AE" sz="1200" dirty="0"/>
              <a:t>(2, 1) : 1</a:t>
            </a:r>
          </a:p>
          <a:p>
            <a:r>
              <a:rPr lang="en-AE" sz="1200" dirty="0"/>
              <a:t>(2, 2) : 2</a:t>
            </a:r>
          </a:p>
          <a:p>
            <a:r>
              <a:rPr lang="en-AE" sz="1200" dirty="0"/>
              <a:t>(2, 3) : 3</a:t>
            </a:r>
          </a:p>
          <a:p>
            <a:r>
              <a:rPr lang="en-AE" sz="1200" dirty="0"/>
              <a:t>(2, 4) : 4</a:t>
            </a:r>
          </a:p>
          <a:p>
            <a:r>
              <a:rPr lang="en-AE" sz="1200" dirty="0"/>
              <a:t>(3, 1) : 3</a:t>
            </a:r>
          </a:p>
          <a:p>
            <a:r>
              <a:rPr lang="en-AE" sz="1200" dirty="0"/>
              <a:t>(3, 2) : 4</a:t>
            </a:r>
          </a:p>
          <a:p>
            <a:r>
              <a:rPr lang="en-AE" sz="1200" dirty="0"/>
              <a:t>(3, 3) : 5</a:t>
            </a:r>
          </a:p>
          <a:p>
            <a:r>
              <a:rPr lang="en-AE" sz="1200" dirty="0"/>
              <a:t>(3, 4) : 1</a:t>
            </a:r>
          </a:p>
          <a:p>
            <a:r>
              <a:rPr lang="en-AE" sz="1200" dirty="0"/>
              <a:t>(3, 5) : 6</a:t>
            </a:r>
          </a:p>
          <a:p>
            <a:r>
              <a:rPr lang="en-AE" sz="1200" dirty="0"/>
              <a:t>(6, 1) : 1</a:t>
            </a:r>
          </a:p>
          <a:p>
            <a:r>
              <a:rPr lang="en-AE" sz="1200" dirty="0"/>
              <a:t>(6, 2) : 2</a:t>
            </a:r>
          </a:p>
          <a:p>
            <a:r>
              <a:rPr lang="en-AE" sz="1200" dirty="0"/>
              <a:t>(6, 3) : 4</a:t>
            </a:r>
          </a:p>
          <a:p>
            <a:r>
              <a:rPr lang="en-AE" sz="1200" dirty="0"/>
              <a:t>(7, 1) : 3</a:t>
            </a:r>
          </a:p>
          <a:p>
            <a:r>
              <a:rPr lang="en-AE" sz="1200" dirty="0"/>
              <a:t>(7, 2) : </a:t>
            </a:r>
          </a:p>
          <a:p>
            <a:r>
              <a:rPr lang="en-AE" sz="1200" dirty="0"/>
              <a:t>(7, 3) : </a:t>
            </a:r>
          </a:p>
          <a:p>
            <a:r>
              <a:rPr lang="en-AE" sz="1200" dirty="0"/>
              <a:t>(8, 1) : 1</a:t>
            </a:r>
          </a:p>
          <a:p>
            <a:r>
              <a:rPr lang="en-AE" sz="1200" dirty="0"/>
              <a:t>(8, 2) : 3</a:t>
            </a:r>
          </a:p>
          <a:p>
            <a:r>
              <a:rPr lang="en-AE" sz="1200" dirty="0"/>
              <a:t>(8, 3) : 4</a:t>
            </a:r>
          </a:p>
          <a:p>
            <a:r>
              <a:rPr lang="en-AE" sz="1200" dirty="0"/>
              <a:t>(8, 4)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A0FB-C816-DA3B-CA86-53D9B457ABFA}"/>
              </a:ext>
            </a:extLst>
          </p:cNvPr>
          <p:cNvSpPr txBox="1"/>
          <p:nvPr/>
        </p:nvSpPr>
        <p:spPr>
          <a:xfrm>
            <a:off x="2653117" y="1398609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(9, 1) : 1</a:t>
            </a:r>
          </a:p>
          <a:p>
            <a:r>
              <a:rPr lang="en-AE" sz="1200" dirty="0"/>
              <a:t>(9, 2) : 3</a:t>
            </a:r>
          </a:p>
          <a:p>
            <a:r>
              <a:rPr lang="en-AE" sz="1200" dirty="0"/>
              <a:t>(9, 3) : 4</a:t>
            </a:r>
          </a:p>
          <a:p>
            <a:r>
              <a:rPr lang="en-AE" sz="1200" dirty="0"/>
              <a:t>(10, 1) : 1</a:t>
            </a:r>
          </a:p>
          <a:p>
            <a:r>
              <a:rPr lang="en-AE" sz="1200" dirty="0"/>
              <a:t>(10, 2) : 3</a:t>
            </a:r>
          </a:p>
          <a:p>
            <a:r>
              <a:rPr lang="en-AE" sz="1200" dirty="0"/>
              <a:t>(10, 3) : 4</a:t>
            </a:r>
          </a:p>
          <a:p>
            <a:r>
              <a:rPr lang="en-AE" sz="1200" dirty="0"/>
              <a:t>(10, 4) : 5</a:t>
            </a:r>
          </a:p>
          <a:p>
            <a:r>
              <a:rPr lang="en-AE" sz="1200" dirty="0"/>
              <a:t>(11, 1) : 3</a:t>
            </a:r>
          </a:p>
          <a:p>
            <a:r>
              <a:rPr lang="en-AE" sz="1200" dirty="0"/>
              <a:t>(11, 2) : </a:t>
            </a:r>
          </a:p>
          <a:p>
            <a:r>
              <a:rPr lang="en-AE" sz="1200" dirty="0"/>
              <a:t>(13, 1) : 1</a:t>
            </a:r>
          </a:p>
          <a:p>
            <a:r>
              <a:rPr lang="en-AE" sz="1200" dirty="0"/>
              <a:t>(13, 2) : 3</a:t>
            </a:r>
          </a:p>
          <a:p>
            <a:r>
              <a:rPr lang="en-AE" sz="1200" dirty="0"/>
              <a:t>(13, 3) : </a:t>
            </a:r>
          </a:p>
          <a:p>
            <a:r>
              <a:rPr lang="en-AE" sz="1200" dirty="0"/>
              <a:t>(15, 1) : 3</a:t>
            </a:r>
          </a:p>
          <a:p>
            <a:r>
              <a:rPr lang="en-AE" sz="1200" dirty="0"/>
              <a:t>(16, 1) : 3</a:t>
            </a:r>
          </a:p>
          <a:p>
            <a:r>
              <a:rPr lang="en-AE" sz="1200" dirty="0"/>
              <a:t>(17, 1) : 1</a:t>
            </a:r>
          </a:p>
          <a:p>
            <a:r>
              <a:rPr lang="en-AE" sz="1200" dirty="0"/>
              <a:t>(17, 2) : 3</a:t>
            </a:r>
          </a:p>
          <a:p>
            <a:r>
              <a:rPr lang="en-AE" sz="1200" dirty="0"/>
              <a:t>(17, 3) : 4</a:t>
            </a:r>
          </a:p>
          <a:p>
            <a:r>
              <a:rPr lang="en-AE" sz="1200" dirty="0"/>
              <a:t>(18, 1) : 1</a:t>
            </a:r>
          </a:p>
          <a:p>
            <a:r>
              <a:rPr lang="en-AE" sz="1200" dirty="0"/>
              <a:t>(18, 2) : 3</a:t>
            </a:r>
          </a:p>
          <a:p>
            <a:r>
              <a:rPr lang="en-AE" sz="1200" dirty="0"/>
              <a:t>(18, 3) : 4</a:t>
            </a:r>
          </a:p>
          <a:p>
            <a:r>
              <a:rPr lang="en-AE" sz="1200" dirty="0"/>
              <a:t>(18, 4) : 5</a:t>
            </a:r>
          </a:p>
          <a:p>
            <a:r>
              <a:rPr lang="en-AE" sz="1200" dirty="0"/>
              <a:t>(20, 1) :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8F120-B754-813C-E9D5-7C444EEE29E4}"/>
              </a:ext>
            </a:extLst>
          </p:cNvPr>
          <p:cNvSpPr txBox="1"/>
          <p:nvPr/>
        </p:nvSpPr>
        <p:spPr>
          <a:xfrm>
            <a:off x="3730547" y="1406879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(20, 2) : 2</a:t>
            </a:r>
          </a:p>
          <a:p>
            <a:r>
              <a:rPr lang="en-AE" sz="1200" dirty="0"/>
              <a:t>(20, 3) : 3</a:t>
            </a:r>
          </a:p>
          <a:p>
            <a:r>
              <a:rPr lang="en-AE" sz="1200" dirty="0"/>
              <a:t>(20, 4) : 4</a:t>
            </a:r>
          </a:p>
          <a:p>
            <a:r>
              <a:rPr lang="en-AE" sz="1200" dirty="0"/>
              <a:t>(21, 1) : 1</a:t>
            </a:r>
          </a:p>
          <a:p>
            <a:r>
              <a:rPr lang="en-AE" sz="1200" dirty="0"/>
              <a:t>(21, 2) : 3</a:t>
            </a:r>
          </a:p>
          <a:p>
            <a:r>
              <a:rPr lang="en-AE" sz="1200" dirty="0"/>
              <a:t>(21, 3) : 4</a:t>
            </a:r>
          </a:p>
          <a:p>
            <a:r>
              <a:rPr lang="en-AE" sz="1200" dirty="0"/>
              <a:t>(22, 1) : 1</a:t>
            </a:r>
          </a:p>
          <a:p>
            <a:r>
              <a:rPr lang="en-AE" sz="1200" dirty="0"/>
              <a:t>(22, 2) : 3</a:t>
            </a:r>
          </a:p>
          <a:p>
            <a:r>
              <a:rPr lang="en-AE" sz="1200" dirty="0"/>
              <a:t>(22, 3) : 4</a:t>
            </a:r>
          </a:p>
          <a:p>
            <a:r>
              <a:rPr lang="en-AE" sz="1200" dirty="0"/>
              <a:t>(22, 4) : 5</a:t>
            </a:r>
          </a:p>
          <a:p>
            <a:r>
              <a:rPr lang="en-AE" sz="1200" dirty="0"/>
              <a:t>(23, 1) : 1</a:t>
            </a:r>
          </a:p>
          <a:p>
            <a:r>
              <a:rPr lang="en-AE" sz="1200" dirty="0"/>
              <a:t>(23, 2) : 3</a:t>
            </a:r>
          </a:p>
          <a:p>
            <a:r>
              <a:rPr lang="en-AE" sz="1200" dirty="0"/>
              <a:t>(23, 3) : 4</a:t>
            </a:r>
          </a:p>
          <a:p>
            <a:r>
              <a:rPr lang="en-AE" sz="1200" dirty="0"/>
              <a:t>(24, 1) : 1</a:t>
            </a:r>
          </a:p>
          <a:p>
            <a:r>
              <a:rPr lang="en-AE" sz="1200" dirty="0"/>
              <a:t>(24, 2) : 3</a:t>
            </a:r>
          </a:p>
          <a:p>
            <a:r>
              <a:rPr lang="en-AE" sz="1200" dirty="0"/>
              <a:t>(24, 3) : 4</a:t>
            </a:r>
          </a:p>
          <a:p>
            <a:r>
              <a:rPr lang="en-AE" sz="1200" dirty="0"/>
              <a:t>(24, 4) : 5</a:t>
            </a:r>
          </a:p>
          <a:p>
            <a:r>
              <a:rPr lang="en-AE" sz="1200" dirty="0"/>
              <a:t>(25, 1) : 1</a:t>
            </a:r>
          </a:p>
          <a:p>
            <a:r>
              <a:rPr lang="en-AE" sz="1200" dirty="0"/>
              <a:t>(25, 2) : </a:t>
            </a:r>
          </a:p>
          <a:p>
            <a:r>
              <a:rPr lang="en-AE" sz="1200" dirty="0"/>
              <a:t>(26, 1) : 1</a:t>
            </a:r>
          </a:p>
          <a:p>
            <a:r>
              <a:rPr lang="en-AE" sz="1200" dirty="0"/>
              <a:t>(26, 2) : 2</a:t>
            </a:r>
          </a:p>
          <a:p>
            <a:r>
              <a:rPr lang="en-AE" sz="1200" dirty="0"/>
              <a:t>(26, 3) :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DF432-56C6-82E6-11A6-4E797B04CA95}"/>
              </a:ext>
            </a:extLst>
          </p:cNvPr>
          <p:cNvSpPr txBox="1"/>
          <p:nvPr/>
        </p:nvSpPr>
        <p:spPr>
          <a:xfrm>
            <a:off x="1657440" y="5591910"/>
            <a:ext cx="31911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Reach High Priority = 58,627.3</a:t>
            </a:r>
          </a:p>
          <a:p>
            <a:r>
              <a:rPr lang="en-US" sz="1400" dirty="0"/>
              <a:t>Total Reach Medium Priority = 37,606.6</a:t>
            </a:r>
          </a:p>
          <a:p>
            <a:r>
              <a:rPr lang="en-US" sz="1400" dirty="0"/>
              <a:t>Total Reach Low Priority = 453.4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Total Reach = 96,687.4</a:t>
            </a:r>
            <a:endParaRPr lang="en-AE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076179-90C5-9B74-6933-2889784E46FF}"/>
              </a:ext>
            </a:extLst>
          </p:cNvPr>
          <p:cNvSpPr txBox="1"/>
          <p:nvPr/>
        </p:nvSpPr>
        <p:spPr>
          <a:xfrm>
            <a:off x="7369004" y="918043"/>
            <a:ext cx="164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Max Airtime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ED0C5-1358-5B85-3AD6-874172759EF8}"/>
              </a:ext>
            </a:extLst>
          </p:cNvPr>
          <p:cNvSpPr txBox="1"/>
          <p:nvPr/>
        </p:nvSpPr>
        <p:spPr>
          <a:xfrm>
            <a:off x="6666568" y="1342233"/>
            <a:ext cx="702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(1, 1) : 1</a:t>
            </a:r>
          </a:p>
          <a:p>
            <a:r>
              <a:rPr lang="en-AE" sz="1200" dirty="0"/>
              <a:t>(1, 2) : 1</a:t>
            </a:r>
          </a:p>
          <a:p>
            <a:r>
              <a:rPr lang="en-AE" sz="1200" dirty="0"/>
              <a:t>(1, 3) : 5</a:t>
            </a:r>
          </a:p>
          <a:p>
            <a:r>
              <a:rPr lang="en-AE" sz="1200" dirty="0"/>
              <a:t>(2, 1) : 2</a:t>
            </a:r>
          </a:p>
          <a:p>
            <a:r>
              <a:rPr lang="en-AE" sz="1200" dirty="0"/>
              <a:t>(2, 2) : 1</a:t>
            </a:r>
          </a:p>
          <a:p>
            <a:r>
              <a:rPr lang="en-AE" sz="1200" dirty="0"/>
              <a:t>(2, 3) : 2</a:t>
            </a:r>
          </a:p>
          <a:p>
            <a:r>
              <a:rPr lang="en-AE" sz="1200" dirty="0"/>
              <a:t>(2, 4) : 2</a:t>
            </a:r>
          </a:p>
          <a:p>
            <a:r>
              <a:rPr lang="en-AE" sz="1200" dirty="0"/>
              <a:t>(3, 1) : 3</a:t>
            </a:r>
          </a:p>
          <a:p>
            <a:r>
              <a:rPr lang="en-AE" sz="1200" dirty="0"/>
              <a:t>(3, 2) : 3</a:t>
            </a:r>
          </a:p>
          <a:p>
            <a:r>
              <a:rPr lang="en-AE" sz="1200" dirty="0"/>
              <a:t>(3, 3) : 3</a:t>
            </a:r>
          </a:p>
          <a:p>
            <a:r>
              <a:rPr lang="en-AE" sz="1200" dirty="0"/>
              <a:t>(3, 4) : 1</a:t>
            </a:r>
          </a:p>
          <a:p>
            <a:r>
              <a:rPr lang="en-AE" sz="1200" dirty="0"/>
              <a:t>(3, 5) : 3</a:t>
            </a:r>
          </a:p>
          <a:p>
            <a:r>
              <a:rPr lang="en-AE" sz="1200" dirty="0"/>
              <a:t>(6, 1) : 2</a:t>
            </a:r>
          </a:p>
          <a:p>
            <a:r>
              <a:rPr lang="en-AE" sz="1200" dirty="0"/>
              <a:t>(6, 2) : 1</a:t>
            </a:r>
          </a:p>
          <a:p>
            <a:r>
              <a:rPr lang="en-AE" sz="1200" dirty="0"/>
              <a:t>(6, 3) : 4</a:t>
            </a:r>
          </a:p>
          <a:p>
            <a:r>
              <a:rPr lang="en-AE" sz="1200" dirty="0"/>
              <a:t>(7, 1) : 3</a:t>
            </a:r>
          </a:p>
          <a:p>
            <a:r>
              <a:rPr lang="en-AE" sz="1200" dirty="0"/>
              <a:t>(7, 2) : </a:t>
            </a:r>
          </a:p>
          <a:p>
            <a:r>
              <a:rPr lang="en-AE" sz="1200" dirty="0"/>
              <a:t>(7, 3) : </a:t>
            </a:r>
          </a:p>
          <a:p>
            <a:r>
              <a:rPr lang="en-AE" sz="1200" dirty="0"/>
              <a:t>(8, 1) : 3</a:t>
            </a:r>
          </a:p>
          <a:p>
            <a:r>
              <a:rPr lang="en-AE" sz="1200" dirty="0"/>
              <a:t>(8, 2) : 3</a:t>
            </a:r>
          </a:p>
          <a:p>
            <a:r>
              <a:rPr lang="en-AE" sz="1200" dirty="0"/>
              <a:t>(8, 3) : 3</a:t>
            </a:r>
          </a:p>
          <a:p>
            <a:r>
              <a:rPr lang="en-AE" sz="1200" dirty="0"/>
              <a:t>(8, 4) :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3103-ECAE-9F42-63CA-7766B8523AD2}"/>
              </a:ext>
            </a:extLst>
          </p:cNvPr>
          <p:cNvSpPr txBox="1"/>
          <p:nvPr/>
        </p:nvSpPr>
        <p:spPr>
          <a:xfrm>
            <a:off x="7662245" y="1358774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(9, 1) : 1</a:t>
            </a:r>
          </a:p>
          <a:p>
            <a:r>
              <a:rPr lang="en-AE" sz="1200" dirty="0"/>
              <a:t>(9, 2) : 3</a:t>
            </a:r>
          </a:p>
          <a:p>
            <a:r>
              <a:rPr lang="en-AE" sz="1200" dirty="0"/>
              <a:t>(9, 3) : 3</a:t>
            </a:r>
          </a:p>
          <a:p>
            <a:r>
              <a:rPr lang="en-AE" sz="1200" dirty="0"/>
              <a:t>(10, 1) : 1</a:t>
            </a:r>
          </a:p>
          <a:p>
            <a:r>
              <a:rPr lang="en-AE" sz="1200" dirty="0"/>
              <a:t>(10, 2) : 1</a:t>
            </a:r>
          </a:p>
          <a:p>
            <a:r>
              <a:rPr lang="en-AE" sz="1200" dirty="0"/>
              <a:t>(10, 3) : 1</a:t>
            </a:r>
          </a:p>
          <a:p>
            <a:r>
              <a:rPr lang="en-AE" sz="1200" dirty="0"/>
              <a:t>(10, 4) : 5</a:t>
            </a:r>
          </a:p>
          <a:p>
            <a:r>
              <a:rPr lang="en-AE" sz="1200" dirty="0"/>
              <a:t>(11, 1) : 3</a:t>
            </a:r>
          </a:p>
          <a:p>
            <a:r>
              <a:rPr lang="en-AE" sz="1200" dirty="0"/>
              <a:t>(11, 2) : </a:t>
            </a:r>
          </a:p>
          <a:p>
            <a:r>
              <a:rPr lang="en-AE" sz="1200" dirty="0"/>
              <a:t>(13, 1) : 3</a:t>
            </a:r>
          </a:p>
          <a:p>
            <a:r>
              <a:rPr lang="en-AE" sz="1200" dirty="0"/>
              <a:t>(13, 2) : 3</a:t>
            </a:r>
          </a:p>
          <a:p>
            <a:r>
              <a:rPr lang="en-AE" sz="1200" dirty="0"/>
              <a:t>(13, 3) : 3</a:t>
            </a:r>
          </a:p>
          <a:p>
            <a:r>
              <a:rPr lang="en-AE" sz="1200" dirty="0"/>
              <a:t>(15, 1) : 3</a:t>
            </a:r>
          </a:p>
          <a:p>
            <a:r>
              <a:rPr lang="en-AE" sz="1200" dirty="0"/>
              <a:t>(16, 1) : 3</a:t>
            </a:r>
          </a:p>
          <a:p>
            <a:r>
              <a:rPr lang="en-AE" sz="1200" dirty="0"/>
              <a:t>(17, 1) : 1</a:t>
            </a:r>
          </a:p>
          <a:p>
            <a:r>
              <a:rPr lang="en-AE" sz="1200" dirty="0"/>
              <a:t>(17, 2) : 1</a:t>
            </a:r>
          </a:p>
          <a:p>
            <a:r>
              <a:rPr lang="en-AE" sz="1200" dirty="0"/>
              <a:t>(17, 3) : 5</a:t>
            </a:r>
          </a:p>
          <a:p>
            <a:r>
              <a:rPr lang="en-AE" sz="1200" dirty="0"/>
              <a:t>(18, 1) : 1</a:t>
            </a:r>
          </a:p>
          <a:p>
            <a:r>
              <a:rPr lang="en-AE" sz="1200" dirty="0"/>
              <a:t>(18, 2) : 1</a:t>
            </a:r>
          </a:p>
          <a:p>
            <a:r>
              <a:rPr lang="en-AE" sz="1200" dirty="0"/>
              <a:t>(18, 3) : 3</a:t>
            </a:r>
          </a:p>
          <a:p>
            <a:r>
              <a:rPr lang="en-AE" sz="1200" dirty="0"/>
              <a:t>(18, 4) : 5</a:t>
            </a:r>
          </a:p>
          <a:p>
            <a:r>
              <a:rPr lang="en-AE" sz="1200" dirty="0"/>
              <a:t>(20, 1) 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C1A07B-70EB-10C7-BC57-9CCDE21F7793}"/>
              </a:ext>
            </a:extLst>
          </p:cNvPr>
          <p:cNvSpPr txBox="1"/>
          <p:nvPr/>
        </p:nvSpPr>
        <p:spPr>
          <a:xfrm>
            <a:off x="8739675" y="1367044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(20, 2) : 1</a:t>
            </a:r>
          </a:p>
          <a:p>
            <a:r>
              <a:rPr lang="en-AE" sz="1200" dirty="0"/>
              <a:t>(20, 3) : 1</a:t>
            </a:r>
          </a:p>
          <a:p>
            <a:r>
              <a:rPr lang="en-AE" sz="1200" dirty="0"/>
              <a:t>(20, 4) : 6</a:t>
            </a:r>
          </a:p>
          <a:p>
            <a:r>
              <a:rPr lang="en-AE" sz="1200" dirty="0"/>
              <a:t>(21, 1) : 1</a:t>
            </a:r>
          </a:p>
          <a:p>
            <a:r>
              <a:rPr lang="en-AE" sz="1200" dirty="0"/>
              <a:t>(21, 2) : 3</a:t>
            </a:r>
          </a:p>
          <a:p>
            <a:r>
              <a:rPr lang="en-AE" sz="1200" dirty="0"/>
              <a:t>(21, 3) : 3</a:t>
            </a:r>
          </a:p>
          <a:p>
            <a:r>
              <a:rPr lang="en-AE" sz="1200" dirty="0"/>
              <a:t>(22, 1) : 1</a:t>
            </a:r>
          </a:p>
          <a:p>
            <a:r>
              <a:rPr lang="en-AE" sz="1200" dirty="0"/>
              <a:t>(22, 2) : 1</a:t>
            </a:r>
          </a:p>
          <a:p>
            <a:r>
              <a:rPr lang="en-AE" sz="1200" dirty="0"/>
              <a:t>(22, 3) : 5</a:t>
            </a:r>
          </a:p>
          <a:p>
            <a:r>
              <a:rPr lang="en-AE" sz="1200" dirty="0"/>
              <a:t>(22, 4) : 1</a:t>
            </a:r>
          </a:p>
          <a:p>
            <a:r>
              <a:rPr lang="en-AE" sz="1200" dirty="0"/>
              <a:t>(23, 1) : 3</a:t>
            </a:r>
          </a:p>
          <a:p>
            <a:r>
              <a:rPr lang="en-AE" sz="1200" dirty="0"/>
              <a:t>(23, 2) : 3</a:t>
            </a:r>
          </a:p>
          <a:p>
            <a:r>
              <a:rPr lang="en-AE" sz="1200" dirty="0"/>
              <a:t>(23, 3) : 1</a:t>
            </a:r>
          </a:p>
          <a:p>
            <a:r>
              <a:rPr lang="en-AE" sz="1200" dirty="0"/>
              <a:t>(24, 1) : 3</a:t>
            </a:r>
          </a:p>
          <a:p>
            <a:r>
              <a:rPr lang="en-AE" sz="1200" dirty="0"/>
              <a:t>(24, 2) : 3</a:t>
            </a:r>
          </a:p>
          <a:p>
            <a:r>
              <a:rPr lang="en-AE" sz="1200" dirty="0"/>
              <a:t>(24, 3) : 1</a:t>
            </a:r>
          </a:p>
          <a:p>
            <a:r>
              <a:rPr lang="en-AE" sz="1200" dirty="0"/>
              <a:t>(24, 4) : 3</a:t>
            </a:r>
          </a:p>
          <a:p>
            <a:r>
              <a:rPr lang="en-AE" sz="1200" dirty="0"/>
              <a:t>(25, 1) : 3</a:t>
            </a:r>
          </a:p>
          <a:p>
            <a:r>
              <a:rPr lang="en-AE" sz="1200" dirty="0"/>
              <a:t>(25, 2) : 3</a:t>
            </a:r>
          </a:p>
          <a:p>
            <a:r>
              <a:rPr lang="en-AE" sz="1200" dirty="0"/>
              <a:t>(26, 1) : 1</a:t>
            </a:r>
          </a:p>
          <a:p>
            <a:r>
              <a:rPr lang="en-AE" sz="1200" dirty="0"/>
              <a:t>(26, 2) : 2</a:t>
            </a:r>
          </a:p>
          <a:p>
            <a:r>
              <a:rPr lang="en-AE" sz="1200" dirty="0"/>
              <a:t>(26, 3) :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F849A-01EE-2E0B-1C2A-3F655A040FDD}"/>
              </a:ext>
            </a:extLst>
          </p:cNvPr>
          <p:cNvSpPr txBox="1"/>
          <p:nvPr/>
        </p:nvSpPr>
        <p:spPr>
          <a:xfrm>
            <a:off x="6666568" y="5552075"/>
            <a:ext cx="31911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Reach High Priority = 56,296.3</a:t>
            </a:r>
          </a:p>
          <a:p>
            <a:r>
              <a:rPr lang="en-US" sz="1400" dirty="0"/>
              <a:t>Total Reach Medium Priority = 52,463.4</a:t>
            </a:r>
          </a:p>
          <a:p>
            <a:r>
              <a:rPr lang="en-US" sz="1400" dirty="0"/>
              <a:t>Total Reach Low Priority = 453.4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Total Reach = 109,213.2</a:t>
            </a:r>
            <a:endParaRPr lang="en-AE" sz="1400" b="1" dirty="0"/>
          </a:p>
        </p:txBody>
      </p:sp>
    </p:spTree>
    <p:extLst>
      <p:ext uri="{BB962C8B-B14F-4D97-AF65-F5344CB8AC3E}">
        <p14:creationId xmlns:p14="http://schemas.microsoft.com/office/powerpoint/2010/main" val="428140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16" y="271046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Solutions – Hard Constraints +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8021A-3FB7-95D1-B2F5-3D8D1AD91A18}"/>
              </a:ext>
            </a:extLst>
          </p:cNvPr>
          <p:cNvSpPr txBox="1"/>
          <p:nvPr/>
        </p:nvSpPr>
        <p:spPr>
          <a:xfrm>
            <a:off x="1864286" y="957878"/>
            <a:ext cx="2488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Consecutive Promos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79745-2DD0-E813-B086-36825543D34C}"/>
              </a:ext>
            </a:extLst>
          </p:cNvPr>
          <p:cNvSpPr txBox="1"/>
          <p:nvPr/>
        </p:nvSpPr>
        <p:spPr>
          <a:xfrm>
            <a:off x="1657440" y="1382068"/>
            <a:ext cx="702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(1, 1) : 1</a:t>
            </a:r>
          </a:p>
          <a:p>
            <a:r>
              <a:rPr lang="en-AE" sz="1200" dirty="0"/>
              <a:t>(1, 2) : 2</a:t>
            </a:r>
          </a:p>
          <a:p>
            <a:r>
              <a:rPr lang="en-AE" sz="1200" dirty="0"/>
              <a:t>(1, 3) : 4</a:t>
            </a:r>
          </a:p>
          <a:p>
            <a:r>
              <a:rPr lang="en-AE" sz="1200" dirty="0"/>
              <a:t>(2, 1) : 1</a:t>
            </a:r>
          </a:p>
          <a:p>
            <a:r>
              <a:rPr lang="en-AE" sz="1200" dirty="0"/>
              <a:t>(2, 2) : 2</a:t>
            </a:r>
          </a:p>
          <a:p>
            <a:r>
              <a:rPr lang="en-AE" sz="1200" dirty="0"/>
              <a:t>(2, 3) : 1</a:t>
            </a:r>
          </a:p>
          <a:p>
            <a:r>
              <a:rPr lang="en-AE" sz="1200" dirty="0"/>
              <a:t>(2, 4) : 4</a:t>
            </a:r>
          </a:p>
          <a:p>
            <a:r>
              <a:rPr lang="en-AE" sz="1200" dirty="0"/>
              <a:t>(3, 1) : 3</a:t>
            </a:r>
          </a:p>
          <a:p>
            <a:r>
              <a:rPr lang="en-AE" sz="1200" dirty="0"/>
              <a:t>(3, 2) : 4</a:t>
            </a:r>
          </a:p>
          <a:p>
            <a:r>
              <a:rPr lang="en-AE" sz="1200" dirty="0"/>
              <a:t>(3, 3) : 3</a:t>
            </a:r>
          </a:p>
          <a:p>
            <a:r>
              <a:rPr lang="en-AE" sz="1200" dirty="0"/>
              <a:t>(3, 4) : 1</a:t>
            </a:r>
          </a:p>
          <a:p>
            <a:r>
              <a:rPr lang="en-AE" sz="1200" dirty="0"/>
              <a:t>(3, 5) : 3</a:t>
            </a:r>
          </a:p>
          <a:p>
            <a:r>
              <a:rPr lang="en-AE" sz="1200" dirty="0"/>
              <a:t>(6, 1) : 1</a:t>
            </a:r>
          </a:p>
          <a:p>
            <a:r>
              <a:rPr lang="en-AE" sz="1200" dirty="0"/>
              <a:t>(6, 2) : 2</a:t>
            </a:r>
          </a:p>
          <a:p>
            <a:r>
              <a:rPr lang="en-AE" sz="1200" dirty="0"/>
              <a:t>(6, 3) : 5</a:t>
            </a:r>
          </a:p>
          <a:p>
            <a:r>
              <a:rPr lang="en-AE" sz="1200" dirty="0"/>
              <a:t>(7, 1) : 4</a:t>
            </a:r>
          </a:p>
          <a:p>
            <a:r>
              <a:rPr lang="en-AE" sz="1200" dirty="0"/>
              <a:t>(7, 2) : </a:t>
            </a:r>
          </a:p>
          <a:p>
            <a:r>
              <a:rPr lang="en-AE" sz="1200" dirty="0"/>
              <a:t>(7, 3) : </a:t>
            </a:r>
          </a:p>
          <a:p>
            <a:r>
              <a:rPr lang="en-AE" sz="1200" dirty="0"/>
              <a:t>(8, 1) : 1</a:t>
            </a:r>
          </a:p>
          <a:p>
            <a:r>
              <a:rPr lang="en-AE" sz="1200" dirty="0"/>
              <a:t>(8, 2) : 3</a:t>
            </a:r>
          </a:p>
          <a:p>
            <a:r>
              <a:rPr lang="en-AE" sz="1200" dirty="0"/>
              <a:t>(8, 3) : 4</a:t>
            </a:r>
          </a:p>
          <a:p>
            <a:r>
              <a:rPr lang="en-AE" sz="1200" dirty="0"/>
              <a:t>(8, 4)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A0FB-C816-DA3B-CA86-53D9B457ABFA}"/>
              </a:ext>
            </a:extLst>
          </p:cNvPr>
          <p:cNvSpPr txBox="1"/>
          <p:nvPr/>
        </p:nvSpPr>
        <p:spPr>
          <a:xfrm>
            <a:off x="2653117" y="1398609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(9, 1) : 1</a:t>
            </a:r>
          </a:p>
          <a:p>
            <a:r>
              <a:rPr lang="en-AE" sz="1200" dirty="0"/>
              <a:t>(9, 2) : 3</a:t>
            </a:r>
          </a:p>
          <a:p>
            <a:r>
              <a:rPr lang="en-AE" sz="1200" dirty="0"/>
              <a:t>(9, 3) : 4</a:t>
            </a:r>
          </a:p>
          <a:p>
            <a:r>
              <a:rPr lang="en-AE" sz="1200" dirty="0"/>
              <a:t>(10, 1) : 1</a:t>
            </a:r>
          </a:p>
          <a:p>
            <a:r>
              <a:rPr lang="en-AE" sz="1200" dirty="0"/>
              <a:t>(10, 2) : 3</a:t>
            </a:r>
          </a:p>
          <a:p>
            <a:r>
              <a:rPr lang="en-AE" sz="1200" dirty="0"/>
              <a:t>(10, 3) : 4</a:t>
            </a:r>
          </a:p>
          <a:p>
            <a:r>
              <a:rPr lang="en-AE" sz="1200" dirty="0"/>
              <a:t>(10, 4) : 1</a:t>
            </a:r>
          </a:p>
          <a:p>
            <a:r>
              <a:rPr lang="en-AE" sz="1200" dirty="0"/>
              <a:t>(11, 1) : 4</a:t>
            </a:r>
          </a:p>
          <a:p>
            <a:r>
              <a:rPr lang="en-AE" sz="1200" dirty="0"/>
              <a:t>(11, 2) : </a:t>
            </a:r>
          </a:p>
          <a:p>
            <a:r>
              <a:rPr lang="en-AE" sz="1200" dirty="0"/>
              <a:t>(13, 1) : 3</a:t>
            </a:r>
          </a:p>
          <a:p>
            <a:r>
              <a:rPr lang="en-AE" sz="1200" dirty="0"/>
              <a:t>(13, 2) : 4</a:t>
            </a:r>
          </a:p>
          <a:p>
            <a:r>
              <a:rPr lang="en-AE" sz="1200" dirty="0"/>
              <a:t>(13, 3) : 3</a:t>
            </a:r>
          </a:p>
          <a:p>
            <a:r>
              <a:rPr lang="en-AE" sz="1200" dirty="0"/>
              <a:t>(15, 1) : 4</a:t>
            </a:r>
          </a:p>
          <a:p>
            <a:r>
              <a:rPr lang="en-AE" sz="1200" dirty="0"/>
              <a:t>(16, 1) : 3</a:t>
            </a:r>
          </a:p>
          <a:p>
            <a:r>
              <a:rPr lang="en-AE" sz="1200" dirty="0"/>
              <a:t>(17, 1) : 1</a:t>
            </a:r>
          </a:p>
          <a:p>
            <a:r>
              <a:rPr lang="en-AE" sz="1200" dirty="0"/>
              <a:t>(17, 2) : 3</a:t>
            </a:r>
          </a:p>
          <a:p>
            <a:r>
              <a:rPr lang="en-AE" sz="1200" dirty="0"/>
              <a:t>(17, 3) : 4</a:t>
            </a:r>
          </a:p>
          <a:p>
            <a:r>
              <a:rPr lang="en-AE" sz="1200" dirty="0"/>
              <a:t>(18, 1) : 1</a:t>
            </a:r>
          </a:p>
          <a:p>
            <a:r>
              <a:rPr lang="en-AE" sz="1200" dirty="0"/>
              <a:t>(18, 2) : 3</a:t>
            </a:r>
          </a:p>
          <a:p>
            <a:r>
              <a:rPr lang="en-AE" sz="1200" dirty="0"/>
              <a:t>(18, 3) : 1</a:t>
            </a:r>
          </a:p>
          <a:p>
            <a:r>
              <a:rPr lang="en-AE" sz="1200" dirty="0"/>
              <a:t>(18, 4) : 5</a:t>
            </a:r>
          </a:p>
          <a:p>
            <a:r>
              <a:rPr lang="en-AE" sz="1200" dirty="0"/>
              <a:t>(20, 1) 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8F120-B754-813C-E9D5-7C444EEE29E4}"/>
              </a:ext>
            </a:extLst>
          </p:cNvPr>
          <p:cNvSpPr txBox="1"/>
          <p:nvPr/>
        </p:nvSpPr>
        <p:spPr>
          <a:xfrm>
            <a:off x="3730547" y="1406879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(20, 2) : 3</a:t>
            </a:r>
          </a:p>
          <a:p>
            <a:r>
              <a:rPr lang="en-AE" sz="1200" dirty="0"/>
              <a:t>(20, 3) : 2</a:t>
            </a:r>
          </a:p>
          <a:p>
            <a:r>
              <a:rPr lang="en-AE" sz="1200" dirty="0"/>
              <a:t>(20, 4) : 3</a:t>
            </a:r>
          </a:p>
          <a:p>
            <a:r>
              <a:rPr lang="en-AE" sz="1200" dirty="0"/>
              <a:t>(21, 1) : 1</a:t>
            </a:r>
          </a:p>
          <a:p>
            <a:r>
              <a:rPr lang="en-AE" sz="1200" dirty="0"/>
              <a:t>(21, 2) : 3</a:t>
            </a:r>
          </a:p>
          <a:p>
            <a:r>
              <a:rPr lang="en-AE" sz="1200" dirty="0"/>
              <a:t>(21, 3) : 4</a:t>
            </a:r>
          </a:p>
          <a:p>
            <a:r>
              <a:rPr lang="en-AE" sz="1200" dirty="0"/>
              <a:t>(22, 1) : 1</a:t>
            </a:r>
          </a:p>
          <a:p>
            <a:r>
              <a:rPr lang="en-AE" sz="1200" dirty="0"/>
              <a:t>(22, 2) : 3</a:t>
            </a:r>
          </a:p>
          <a:p>
            <a:r>
              <a:rPr lang="en-AE" sz="1200" dirty="0"/>
              <a:t>(22, 3) : 1</a:t>
            </a:r>
          </a:p>
          <a:p>
            <a:r>
              <a:rPr lang="en-AE" sz="1200" dirty="0"/>
              <a:t>(22, 4) : 3</a:t>
            </a:r>
          </a:p>
          <a:p>
            <a:r>
              <a:rPr lang="en-AE" sz="1200" dirty="0"/>
              <a:t>(23, 1) : 1</a:t>
            </a:r>
          </a:p>
          <a:p>
            <a:r>
              <a:rPr lang="en-AE" sz="1200" dirty="0"/>
              <a:t>(23, 2) : 3</a:t>
            </a:r>
          </a:p>
          <a:p>
            <a:r>
              <a:rPr lang="en-AE" sz="1200" dirty="0"/>
              <a:t>(23, 3) : 4</a:t>
            </a:r>
          </a:p>
          <a:p>
            <a:r>
              <a:rPr lang="en-AE" sz="1200" dirty="0"/>
              <a:t>(24, 1) : 1</a:t>
            </a:r>
          </a:p>
          <a:p>
            <a:r>
              <a:rPr lang="en-AE" sz="1200" dirty="0"/>
              <a:t>(24, 2) : 3</a:t>
            </a:r>
          </a:p>
          <a:p>
            <a:r>
              <a:rPr lang="en-AE" sz="1200" dirty="0"/>
              <a:t>(24, 3) : 1</a:t>
            </a:r>
          </a:p>
          <a:p>
            <a:r>
              <a:rPr lang="en-AE" sz="1200" dirty="0"/>
              <a:t>(24, 4) : 5</a:t>
            </a:r>
          </a:p>
          <a:p>
            <a:r>
              <a:rPr lang="en-AE" sz="1200" dirty="0"/>
              <a:t>(25, 1) : 1</a:t>
            </a:r>
          </a:p>
          <a:p>
            <a:r>
              <a:rPr lang="en-AE" sz="1200" dirty="0"/>
              <a:t>(25, 2) : </a:t>
            </a:r>
          </a:p>
          <a:p>
            <a:r>
              <a:rPr lang="en-AE" sz="1200" dirty="0"/>
              <a:t>(26, 1) : 1</a:t>
            </a:r>
          </a:p>
          <a:p>
            <a:r>
              <a:rPr lang="en-AE" sz="1200" dirty="0"/>
              <a:t>(26, 2) : 6</a:t>
            </a:r>
          </a:p>
          <a:p>
            <a:r>
              <a:rPr lang="en-AE" sz="1200" dirty="0"/>
              <a:t>(26, 3) :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DF432-56C6-82E6-11A6-4E797B04CA95}"/>
              </a:ext>
            </a:extLst>
          </p:cNvPr>
          <p:cNvSpPr txBox="1"/>
          <p:nvPr/>
        </p:nvSpPr>
        <p:spPr>
          <a:xfrm>
            <a:off x="1657440" y="5591910"/>
            <a:ext cx="31911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Reach High Priority = 60,058.7</a:t>
            </a:r>
          </a:p>
          <a:p>
            <a:r>
              <a:rPr lang="en-US" sz="1400" dirty="0"/>
              <a:t>Total Reach Medium Priority = 42,002.7</a:t>
            </a:r>
          </a:p>
          <a:p>
            <a:r>
              <a:rPr lang="en-US" sz="1400" dirty="0"/>
              <a:t>Total Reach Low Priority = 453.4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Total Reach = 102,514.9</a:t>
            </a:r>
            <a:endParaRPr lang="en-AE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076179-90C5-9B74-6933-2889784E46FF}"/>
              </a:ext>
            </a:extLst>
          </p:cNvPr>
          <p:cNvSpPr txBox="1"/>
          <p:nvPr/>
        </p:nvSpPr>
        <p:spPr>
          <a:xfrm>
            <a:off x="5730709" y="918043"/>
            <a:ext cx="5179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Highest Airtime in Highest Reach Segment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ED0C5-1358-5B85-3AD6-874172759EF8}"/>
              </a:ext>
            </a:extLst>
          </p:cNvPr>
          <p:cNvSpPr txBox="1"/>
          <p:nvPr/>
        </p:nvSpPr>
        <p:spPr>
          <a:xfrm>
            <a:off x="6666568" y="1342233"/>
            <a:ext cx="702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(1, 1) : 2</a:t>
            </a:r>
          </a:p>
          <a:p>
            <a:r>
              <a:rPr lang="en-AE" sz="1200" dirty="0"/>
              <a:t>(1, 2) : 2</a:t>
            </a:r>
          </a:p>
          <a:p>
            <a:r>
              <a:rPr lang="en-AE" sz="1200" dirty="0"/>
              <a:t>(1, 3) : 2</a:t>
            </a:r>
          </a:p>
          <a:p>
            <a:r>
              <a:rPr lang="en-AE" sz="1200" dirty="0"/>
              <a:t>(2, 1) : 2</a:t>
            </a:r>
          </a:p>
          <a:p>
            <a:r>
              <a:rPr lang="en-AE" sz="1200" dirty="0"/>
              <a:t>(2, 2) : 2</a:t>
            </a:r>
          </a:p>
          <a:p>
            <a:r>
              <a:rPr lang="en-AE" sz="1200" dirty="0"/>
              <a:t>(2, 3) : 1</a:t>
            </a:r>
          </a:p>
          <a:p>
            <a:r>
              <a:rPr lang="en-AE" sz="1200" dirty="0"/>
              <a:t>(2, 4) : 2</a:t>
            </a:r>
          </a:p>
          <a:p>
            <a:r>
              <a:rPr lang="en-AE" sz="1200" dirty="0"/>
              <a:t>(3, 1) : 3</a:t>
            </a:r>
          </a:p>
          <a:p>
            <a:r>
              <a:rPr lang="en-AE" sz="1200" dirty="0"/>
              <a:t>(3, 2) : 3</a:t>
            </a:r>
          </a:p>
          <a:p>
            <a:r>
              <a:rPr lang="en-AE" sz="1200" dirty="0"/>
              <a:t>(3, 3) : 3</a:t>
            </a:r>
          </a:p>
          <a:p>
            <a:r>
              <a:rPr lang="en-AE" sz="1200" dirty="0"/>
              <a:t>(3, 4) : 3</a:t>
            </a:r>
          </a:p>
          <a:p>
            <a:r>
              <a:rPr lang="en-AE" sz="1200" dirty="0"/>
              <a:t>(3, 5) : 1</a:t>
            </a:r>
          </a:p>
          <a:p>
            <a:r>
              <a:rPr lang="en-AE" sz="1200" dirty="0"/>
              <a:t>(6, 1) : 2</a:t>
            </a:r>
          </a:p>
          <a:p>
            <a:r>
              <a:rPr lang="en-AE" sz="1200" dirty="0"/>
              <a:t>(6, 2) : 2</a:t>
            </a:r>
          </a:p>
          <a:p>
            <a:r>
              <a:rPr lang="en-AE" sz="1200" dirty="0"/>
              <a:t>(6, 3) : 2</a:t>
            </a:r>
          </a:p>
          <a:p>
            <a:r>
              <a:rPr lang="en-AE" sz="1200" dirty="0"/>
              <a:t>(7, 1) : </a:t>
            </a:r>
          </a:p>
          <a:p>
            <a:r>
              <a:rPr lang="en-AE" sz="1200" dirty="0"/>
              <a:t>(7, 2) : 3</a:t>
            </a:r>
          </a:p>
          <a:p>
            <a:r>
              <a:rPr lang="en-AE" sz="1200" dirty="0"/>
              <a:t>(7, 3) : </a:t>
            </a:r>
          </a:p>
          <a:p>
            <a:r>
              <a:rPr lang="en-AE" sz="1200" dirty="0"/>
              <a:t>(8, 1) : 4</a:t>
            </a:r>
          </a:p>
          <a:p>
            <a:r>
              <a:rPr lang="en-AE" sz="1200" dirty="0"/>
              <a:t>(8, 2) : 3</a:t>
            </a:r>
          </a:p>
          <a:p>
            <a:r>
              <a:rPr lang="en-AE" sz="1200" dirty="0"/>
              <a:t>(8, 3) : 4</a:t>
            </a:r>
          </a:p>
          <a:p>
            <a:r>
              <a:rPr lang="en-AE" sz="1200" dirty="0"/>
              <a:t>(8, 4) :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3103-ECAE-9F42-63CA-7766B8523AD2}"/>
              </a:ext>
            </a:extLst>
          </p:cNvPr>
          <p:cNvSpPr txBox="1"/>
          <p:nvPr/>
        </p:nvSpPr>
        <p:spPr>
          <a:xfrm>
            <a:off x="7662245" y="1358774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(9, 1) : 3</a:t>
            </a:r>
          </a:p>
          <a:p>
            <a:r>
              <a:rPr lang="en-AE" sz="1200" dirty="0"/>
              <a:t>(9, 2) : 3</a:t>
            </a:r>
          </a:p>
          <a:p>
            <a:r>
              <a:rPr lang="en-AE" sz="1200" dirty="0"/>
              <a:t>(9, 3) : 1</a:t>
            </a:r>
          </a:p>
          <a:p>
            <a:r>
              <a:rPr lang="en-AE" sz="1200" dirty="0"/>
              <a:t>(10, 1) : 3</a:t>
            </a:r>
          </a:p>
          <a:p>
            <a:r>
              <a:rPr lang="en-AE" sz="1200" dirty="0"/>
              <a:t>(10, 2) : 3</a:t>
            </a:r>
          </a:p>
          <a:p>
            <a:r>
              <a:rPr lang="en-AE" sz="1200" dirty="0"/>
              <a:t>(10, 3) : 1</a:t>
            </a:r>
          </a:p>
          <a:p>
            <a:r>
              <a:rPr lang="en-AE" sz="1200" dirty="0"/>
              <a:t>(10, 4) : 3</a:t>
            </a:r>
          </a:p>
          <a:p>
            <a:r>
              <a:rPr lang="en-AE" sz="1200" dirty="0"/>
              <a:t>(11, 1) : 3</a:t>
            </a:r>
          </a:p>
          <a:p>
            <a:r>
              <a:rPr lang="en-AE" sz="1200" dirty="0"/>
              <a:t>(11, 2) : </a:t>
            </a:r>
          </a:p>
          <a:p>
            <a:r>
              <a:rPr lang="en-AE" sz="1200" dirty="0"/>
              <a:t>(13, 1) : 3</a:t>
            </a:r>
          </a:p>
          <a:p>
            <a:r>
              <a:rPr lang="en-AE" sz="1200" dirty="0"/>
              <a:t>(13, 2) : 3</a:t>
            </a:r>
          </a:p>
          <a:p>
            <a:r>
              <a:rPr lang="en-AE" sz="1200" dirty="0"/>
              <a:t>(13, 3) : 3</a:t>
            </a:r>
          </a:p>
          <a:p>
            <a:r>
              <a:rPr lang="en-AE" sz="1200" dirty="0"/>
              <a:t>(15, 1) : 3</a:t>
            </a:r>
          </a:p>
          <a:p>
            <a:r>
              <a:rPr lang="en-AE" sz="1200" dirty="0"/>
              <a:t>(16, 1) : 3</a:t>
            </a:r>
          </a:p>
          <a:p>
            <a:r>
              <a:rPr lang="en-AE" sz="1200" dirty="0"/>
              <a:t>(17, 1) : 1</a:t>
            </a:r>
          </a:p>
          <a:p>
            <a:r>
              <a:rPr lang="en-AE" sz="1200" dirty="0"/>
              <a:t>(17, 2) : 1</a:t>
            </a:r>
          </a:p>
          <a:p>
            <a:r>
              <a:rPr lang="en-AE" sz="1200" dirty="0"/>
              <a:t>(17, 3) : 5</a:t>
            </a:r>
          </a:p>
          <a:p>
            <a:r>
              <a:rPr lang="en-AE" sz="1200" dirty="0"/>
              <a:t>(18, 1) : 1</a:t>
            </a:r>
          </a:p>
          <a:p>
            <a:r>
              <a:rPr lang="en-AE" sz="1200" dirty="0"/>
              <a:t>(18, 2) : 3</a:t>
            </a:r>
          </a:p>
          <a:p>
            <a:r>
              <a:rPr lang="en-AE" sz="1200" dirty="0"/>
              <a:t>(18, 3) : 4</a:t>
            </a:r>
          </a:p>
          <a:p>
            <a:r>
              <a:rPr lang="en-AE" sz="1200" dirty="0"/>
              <a:t>(18, 4) : 5</a:t>
            </a:r>
          </a:p>
          <a:p>
            <a:r>
              <a:rPr lang="en-AE" sz="1200" dirty="0"/>
              <a:t>(20, 1) :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C1A07B-70EB-10C7-BC57-9CCDE21F7793}"/>
              </a:ext>
            </a:extLst>
          </p:cNvPr>
          <p:cNvSpPr txBox="1"/>
          <p:nvPr/>
        </p:nvSpPr>
        <p:spPr>
          <a:xfrm>
            <a:off x="8739675" y="1367044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(20, 2) : 1</a:t>
            </a:r>
          </a:p>
          <a:p>
            <a:r>
              <a:rPr lang="en-AE" sz="1200" dirty="0"/>
              <a:t>(20, 3) : 3</a:t>
            </a:r>
          </a:p>
          <a:p>
            <a:r>
              <a:rPr lang="en-AE" sz="1200" dirty="0"/>
              <a:t>(20, 4) : 2</a:t>
            </a:r>
          </a:p>
          <a:p>
            <a:r>
              <a:rPr lang="en-AE" sz="1200" dirty="0"/>
              <a:t>(21, 1) : 3</a:t>
            </a:r>
          </a:p>
          <a:p>
            <a:r>
              <a:rPr lang="en-AE" sz="1200" dirty="0"/>
              <a:t>(21, 2) : 3</a:t>
            </a:r>
          </a:p>
          <a:p>
            <a:r>
              <a:rPr lang="en-AE" sz="1200" dirty="0"/>
              <a:t>(21, 3) : 1</a:t>
            </a:r>
          </a:p>
          <a:p>
            <a:r>
              <a:rPr lang="en-AE" sz="1200" dirty="0"/>
              <a:t>(22, 1) : 3</a:t>
            </a:r>
          </a:p>
          <a:p>
            <a:r>
              <a:rPr lang="en-AE" sz="1200" dirty="0"/>
              <a:t>(22, 2) : 1</a:t>
            </a:r>
          </a:p>
          <a:p>
            <a:r>
              <a:rPr lang="en-AE" sz="1200" dirty="0"/>
              <a:t>(22, 3) : 1</a:t>
            </a:r>
          </a:p>
          <a:p>
            <a:r>
              <a:rPr lang="en-AE" sz="1200" dirty="0"/>
              <a:t>(22, 4) : 3</a:t>
            </a:r>
          </a:p>
          <a:p>
            <a:r>
              <a:rPr lang="en-AE" sz="1200" dirty="0"/>
              <a:t>(23, 1) : 1</a:t>
            </a:r>
          </a:p>
          <a:p>
            <a:r>
              <a:rPr lang="en-AE" sz="1200" dirty="0"/>
              <a:t>(23, 2) : 3</a:t>
            </a:r>
          </a:p>
          <a:p>
            <a:r>
              <a:rPr lang="en-AE" sz="1200" dirty="0"/>
              <a:t>(23, 3) : 4</a:t>
            </a:r>
          </a:p>
          <a:p>
            <a:r>
              <a:rPr lang="en-AE" sz="1200" dirty="0"/>
              <a:t>(24, 1) : 3</a:t>
            </a:r>
          </a:p>
          <a:p>
            <a:r>
              <a:rPr lang="en-AE" sz="1200" dirty="0"/>
              <a:t>(24, 2) : 3</a:t>
            </a:r>
          </a:p>
          <a:p>
            <a:r>
              <a:rPr lang="en-AE" sz="1200" dirty="0"/>
              <a:t>(24, 3) : 3</a:t>
            </a:r>
          </a:p>
          <a:p>
            <a:r>
              <a:rPr lang="en-AE" sz="1200" dirty="0"/>
              <a:t>(24, 4) : 1</a:t>
            </a:r>
          </a:p>
          <a:p>
            <a:r>
              <a:rPr lang="en-AE" sz="1200" dirty="0"/>
              <a:t>(25, 1) : 1</a:t>
            </a:r>
          </a:p>
          <a:p>
            <a:r>
              <a:rPr lang="en-AE" sz="1200" dirty="0"/>
              <a:t>(25, 2) : </a:t>
            </a:r>
          </a:p>
          <a:p>
            <a:r>
              <a:rPr lang="en-AE" sz="1200" dirty="0"/>
              <a:t>(26, 1) : 5</a:t>
            </a:r>
          </a:p>
          <a:p>
            <a:r>
              <a:rPr lang="en-AE" sz="1200" dirty="0"/>
              <a:t>(26, 2) : 6</a:t>
            </a:r>
          </a:p>
          <a:p>
            <a:r>
              <a:rPr lang="en-AE" sz="1200" dirty="0"/>
              <a:t>(26, 3) :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F849A-01EE-2E0B-1C2A-3F655A040FDD}"/>
              </a:ext>
            </a:extLst>
          </p:cNvPr>
          <p:cNvSpPr txBox="1"/>
          <p:nvPr/>
        </p:nvSpPr>
        <p:spPr>
          <a:xfrm>
            <a:off x="6666568" y="5552075"/>
            <a:ext cx="32074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Reach High Priority = 70,845.7</a:t>
            </a:r>
          </a:p>
          <a:p>
            <a:r>
              <a:rPr lang="en-US" sz="1400" dirty="0"/>
              <a:t>Total Reach Medium Priority = 33,138.4</a:t>
            </a:r>
          </a:p>
          <a:p>
            <a:r>
              <a:rPr lang="en-US" sz="1400" dirty="0"/>
              <a:t>Total Reach Low Priority = 453.4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Total Reach = 104,437.6</a:t>
            </a:r>
            <a:endParaRPr lang="en-AE" sz="1400" b="1" dirty="0"/>
          </a:p>
        </p:txBody>
      </p:sp>
    </p:spTree>
    <p:extLst>
      <p:ext uri="{BB962C8B-B14F-4D97-AF65-F5344CB8AC3E}">
        <p14:creationId xmlns:p14="http://schemas.microsoft.com/office/powerpoint/2010/main" val="378170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965ea9b-f72f-4764-b611-4a472883da51}" enabled="1" method="Standard" siteId="{c0a69990-8afe-4246-a993-81d0e8ac664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3042</Words>
  <Application>Microsoft Macintosh PowerPoint</Application>
  <PresentationFormat>Widescreen</PresentationFormat>
  <Paragraphs>580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Solving The Promo-Optimization Problem</vt:lpstr>
      <vt:lpstr>The Problem</vt:lpstr>
      <vt:lpstr>The Problem</vt:lpstr>
      <vt:lpstr>The Model Selection</vt:lpstr>
      <vt:lpstr>Initial Solution – Hard Constraints</vt:lpstr>
      <vt:lpstr>Optimizations</vt:lpstr>
      <vt:lpstr>Optimizations</vt:lpstr>
      <vt:lpstr>Solutions – Hard Constraints + Optimization</vt:lpstr>
      <vt:lpstr>Solutions – Hard Constraints + Optimization</vt:lpstr>
      <vt:lpstr>Solutions Grid</vt:lpstr>
      <vt:lpstr>Conclusion and Future Work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Promo-Optimization Problem</dc:title>
  <dc:creator>Elie Merhej</dc:creator>
  <cp:lastModifiedBy>Elie Merhej</cp:lastModifiedBy>
  <cp:revision>25</cp:revision>
  <dcterms:created xsi:type="dcterms:W3CDTF">2024-05-11T16:28:43Z</dcterms:created>
  <dcterms:modified xsi:type="dcterms:W3CDTF">2024-05-11T19:16:27Z</dcterms:modified>
</cp:coreProperties>
</file>