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304AD3-58F2-416D-A68B-EFA14E46898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223A4F-9F83-4C80-8FD1-7AA8F10AEC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814392"/>
          </a:xfrm>
        </p:spPr>
        <p:txBody>
          <a:bodyPr>
            <a:normAutofit/>
          </a:bodyPr>
          <a:lstStyle/>
          <a:p>
            <a:pPr algn="ctr"/>
            <a:r>
              <a:rPr lang="ar-SA" sz="2400" b="1" dirty="0"/>
              <a:t>بِسْمِ اللَّـهِ الرَّحْمَـٰنِ الرَّحِيمِ</a:t>
            </a:r>
            <a:endParaRPr lang="en-US" sz="2400" dirty="0">
              <a:cs typeface="Simplified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ar-S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إعداد </a:t>
            </a:r>
            <a:r>
              <a:rPr lang="ar-S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الطالب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ar-S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أواب محمد نجم الدين إبراهيم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rtl="1"/>
            <a:r>
              <a:rPr lang="ar-S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  </a:t>
            </a:r>
            <a:r>
              <a:rPr lang="en-GB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ar-S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ar-S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محمد الطاهر موسى الزين </a:t>
            </a:r>
            <a:endParaRPr lang="ar-SA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 rt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rtl="1"/>
            <a:r>
              <a:rPr lang="ar-S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إشراف الأستاذ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ar-SA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د.محمد صالح عبدالله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2910" y="1357298"/>
            <a:ext cx="7772400" cy="81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  <a:ea typeface="+mj-ea"/>
                <a:cs typeface="Simplified Arabic" pitchFamily="2" charset="-78"/>
              </a:rPr>
              <a:t>رصد حركة المرور بإستخدام الرؤية بالحاسوب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642942"/>
          </a:xfrm>
        </p:spPr>
        <p:txBody>
          <a:bodyPr/>
          <a:lstStyle/>
          <a:p>
            <a:pPr algn="r" rtl="1"/>
            <a:r>
              <a:rPr lang="ar-SA" dirty="0" smtClean="0"/>
              <a:t>مخطط خوارزمية الرؤية لإكتشاف و تتبع المركبات</a:t>
            </a:r>
            <a:endParaRPr lang="en-US" dirty="0"/>
          </a:p>
        </p:txBody>
      </p:sp>
      <p:pic>
        <p:nvPicPr>
          <p:cNvPr id="1026" name="Picture 2" descr="K:\Books\Uni Books\Graduation Project\Diagrams\Algorithm\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3533775" cy="5200664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r" rtl="1"/>
            <a:r>
              <a:rPr lang="ar-SA" dirty="0" smtClean="0"/>
              <a:t>مخطط خوارزمية الرؤية لإكتشاف و تتبع المركبات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57230"/>
          </a:xfrm>
        </p:spPr>
        <p:txBody>
          <a:bodyPr/>
          <a:lstStyle/>
          <a:p>
            <a:pPr algn="r" rtl="1"/>
            <a:endParaRPr lang="en-US" dirty="0"/>
          </a:p>
        </p:txBody>
      </p:sp>
      <p:pic>
        <p:nvPicPr>
          <p:cNvPr id="2050" name="Picture 2" descr="K:\Books\Uni Books\Graduation Project\Diagrams\Algorithm\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3800475" cy="5319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r" rtl="1"/>
            <a:r>
              <a:rPr lang="ar-SA" dirty="0" smtClean="0"/>
              <a:t>مخطط خوارزمية الرؤية لإكتشاف و تتبع المركبات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pic>
        <p:nvPicPr>
          <p:cNvPr id="3074" name="Picture 2" descr="K:\Books\Uni Books\Graduation Project\Diagrams\Algorithm\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4714875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r" rtl="1"/>
            <a:r>
              <a:rPr lang="ar-SA" dirty="0" smtClean="0"/>
              <a:t>مخطط خوارزمية الرؤية لإكتشاف و تتبع المركبات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pic>
        <p:nvPicPr>
          <p:cNvPr id="4098" name="Picture 2" descr="K:\Books\Uni Books\Graduation Project\Diagrams\Algorithm\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4695825" cy="5500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pPr algn="r" rtl="1"/>
            <a:r>
              <a:rPr lang="ar-SA" dirty="0" smtClean="0"/>
              <a:t>مخطط خوارزمية الرؤية لإكتشاف و تتبع المركبات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pic>
        <p:nvPicPr>
          <p:cNvPr id="5122" name="Picture 2" descr="K:\Books\Uni Books\Graduation Project\Diagrams\Algorithm\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00136"/>
            <a:ext cx="4676775" cy="56006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مخططات </a:t>
            </a:r>
            <a:r>
              <a:rPr lang="en-GB" dirty="0" smtClean="0"/>
              <a:t>UML</a:t>
            </a:r>
            <a:endParaRPr lang="en-US" dirty="0"/>
          </a:p>
        </p:txBody>
      </p:sp>
      <p:pic>
        <p:nvPicPr>
          <p:cNvPr id="6146" name="Picture 2" descr="K:\Books\Uni Books\Graduation Project\Diagrams\Component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572560" cy="44196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00100" y="1500174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ar-S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مخطط المكونات (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Diagram</a:t>
            </a:r>
            <a:r>
              <a:rPr kumimoji="0" lang="ar-SA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مخططات </a:t>
            </a:r>
            <a:r>
              <a:rPr lang="en-GB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428736"/>
            <a:ext cx="7467600" cy="4873752"/>
          </a:xfrm>
        </p:spPr>
        <p:txBody>
          <a:bodyPr/>
          <a:lstStyle/>
          <a:p>
            <a:pPr algn="r" rtl="1"/>
            <a:r>
              <a:rPr lang="ar-SA" dirty="0" smtClean="0"/>
              <a:t>مخطط التسلسل (</a:t>
            </a:r>
            <a:r>
              <a:rPr lang="en-GB" dirty="0" smtClean="0"/>
              <a:t>Sequence Diagram</a:t>
            </a:r>
            <a:r>
              <a:rPr lang="ar-SA" dirty="0" smtClean="0"/>
              <a:t>) :</a:t>
            </a:r>
            <a:endParaRPr lang="en-US" dirty="0"/>
          </a:p>
        </p:txBody>
      </p:sp>
      <p:pic>
        <p:nvPicPr>
          <p:cNvPr id="7170" name="Picture 2" descr="K:\Books\Uni Books\Graduation Project\Diagrams\Sequence 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النتائج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توصلنا من خلال هذا البحث للنتائج </a:t>
            </a:r>
            <a:r>
              <a:rPr lang="ar-SA" dirty="0" smtClean="0"/>
              <a:t>التالية :</a:t>
            </a:r>
          </a:p>
          <a:p>
            <a:pPr lvl="1" algn="r" rtl="1" latinLnBrk="1"/>
            <a:r>
              <a:rPr lang="ar-SA" dirty="0" smtClean="0"/>
              <a:t>تصميم خوارزمية رؤية بالحاسوب ذات كفاءة عالية في إكتشاف و تتبع </a:t>
            </a:r>
            <a:r>
              <a:rPr lang="ar-SA" dirty="0" smtClean="0"/>
              <a:t>المركبات</a:t>
            </a:r>
            <a:endParaRPr lang="en-US" sz="1100" dirty="0" smtClean="0"/>
          </a:p>
          <a:p>
            <a:pPr lvl="1" algn="r" rtl="1" latinLnBrk="1"/>
            <a:r>
              <a:rPr lang="ar-SA" dirty="0" smtClean="0"/>
              <a:t>تطوير نظام متكامل لرصد حركة المرور و تخزين معلوماتها في قاعدة بيانات </a:t>
            </a:r>
            <a:r>
              <a:rPr lang="ar-SA" dirty="0" smtClean="0"/>
              <a:t>  لتصبح </a:t>
            </a:r>
            <a:r>
              <a:rPr lang="ar-SA" dirty="0" smtClean="0"/>
              <a:t>مرجعاَ لصناع القرار في المستقبل.</a:t>
            </a:r>
            <a:endParaRPr lang="en-US" sz="1100" dirty="0" smtClean="0"/>
          </a:p>
          <a:p>
            <a:pPr lvl="1" algn="r" rtl="1"/>
            <a:r>
              <a:rPr lang="ar-SA" dirty="0" smtClean="0"/>
              <a:t>تحقيق أهداف المشروع و التي يمكن أن نجملها في إتاحة المعلومات بسرعة و سهولة لكل مستخدمي النظام.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التوصيات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r" rtl="1" latinLnBrk="1"/>
            <a:r>
              <a:rPr lang="ar-SA" dirty="0" smtClean="0"/>
              <a:t>نوصي باستخدام كاميرات مراقبة ذات جودة عالية و مراعاة وضعها </a:t>
            </a:r>
            <a:r>
              <a:rPr lang="ar-SA" dirty="0" smtClean="0"/>
              <a:t>     بزاوية </a:t>
            </a:r>
            <a:r>
              <a:rPr lang="ar-SA" dirty="0" smtClean="0"/>
              <a:t>عمودية في منتصف الطريق بحيث تكون جميع المركبات و اضحة.</a:t>
            </a:r>
            <a:endParaRPr lang="en-US" dirty="0" smtClean="0"/>
          </a:p>
          <a:p>
            <a:pPr lvl="0" algn="r" rtl="1" latinLnBrk="1"/>
            <a:r>
              <a:rPr lang="ar-SA" dirty="0" smtClean="0"/>
              <a:t>العمل على تطوير خوارزمية الرؤية و جعلها أقل عرضة للتأثر </a:t>
            </a:r>
            <a:r>
              <a:rPr lang="ar-SA" dirty="0" smtClean="0"/>
              <a:t>            بالضوضاء </a:t>
            </a:r>
            <a:r>
              <a:rPr lang="ar-SA" dirty="0" smtClean="0"/>
              <a:t>و جودة الصورة.</a:t>
            </a:r>
            <a:endParaRPr lang="en-US" dirty="0" smtClean="0"/>
          </a:p>
          <a:p>
            <a:pPr algn="r" rtl="1"/>
            <a:r>
              <a:rPr lang="ar-SA" dirty="0" smtClean="0"/>
              <a:t>و في النهاية نوصي بأن الجانب البشري </a:t>
            </a:r>
            <a:r>
              <a:rPr lang="ar-SA" dirty="0" smtClean="0"/>
              <a:t>هو </a:t>
            </a:r>
            <a:r>
              <a:rPr lang="ar-SA" dirty="0" smtClean="0"/>
              <a:t>المسؤول من تقليل مشاكل الإزدحام سواء كان شرطي المرور أو سائقي المركبات فالحاسوب في النهاية هو أداة لتسهيل اتخاذ القرار.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SA" dirty="0" smtClean="0"/>
              <a:t>شكراَ لحسن إستماعكم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3200" dirty="0" smtClean="0">
                <a:cs typeface="Simplified Arabic" pitchFamily="2" charset="-78"/>
              </a:rPr>
              <a:t>المحتويات</a:t>
            </a:r>
            <a:endParaRPr lang="en-US" sz="3200" dirty="0">
              <a:cs typeface="Simplified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مقدمة عامة</a:t>
            </a: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مشكلة البحث</a:t>
            </a: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أهداف البحث</a:t>
            </a: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أهمية البحث</a:t>
            </a: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منهجية البحث</a:t>
            </a: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مخططات </a:t>
            </a:r>
            <a:r>
              <a:rPr lang="en-GB" sz="2800" dirty="0" smtClean="0">
                <a:cs typeface="Simplified Arabic" pitchFamily="2" charset="-78"/>
              </a:rPr>
              <a:t>UML</a:t>
            </a:r>
            <a:endParaRPr lang="ar-SA" sz="2800" dirty="0" smtClean="0">
              <a:cs typeface="Simplified Arabic" pitchFamily="2" charset="-78"/>
            </a:endParaRPr>
          </a:p>
          <a:p>
            <a:pPr marL="514350" indent="-514350" algn="r" rtl="1"/>
            <a:r>
              <a:rPr lang="ar-SA" sz="2800" dirty="0" smtClean="0">
                <a:cs typeface="Simplified Arabic" pitchFamily="2" charset="-78"/>
              </a:rPr>
              <a:t>النتائج و التوصيات</a:t>
            </a:r>
          </a:p>
          <a:p>
            <a:pPr marL="514350" indent="-514350" algn="r" rtl="1"/>
            <a:endParaRPr lang="en-US" sz="2800" dirty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3200" dirty="0" smtClean="0">
                <a:cs typeface="Simplified Arabic" pitchFamily="2" charset="-78"/>
              </a:rPr>
              <a:t>مقدمة :</a:t>
            </a:r>
            <a:endParaRPr lang="en-US" sz="3200" dirty="0">
              <a:cs typeface="Simplified Arabic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	  الازدحام </a:t>
            </a:r>
            <a:r>
              <a:rPr lang="ar-SA" dirty="0" smtClean="0"/>
              <a:t>المروري </a:t>
            </a:r>
            <a:r>
              <a:rPr lang="ar-SA" dirty="0" smtClean="0"/>
              <a:t>هو</a:t>
            </a:r>
            <a:r>
              <a:rPr lang="en-GB" dirty="0" smtClean="0"/>
              <a:t> </a:t>
            </a:r>
            <a:r>
              <a:rPr lang="ar-SA" dirty="0" smtClean="0"/>
              <a:t>مشكلة </a:t>
            </a:r>
            <a:r>
              <a:rPr lang="ar-SA" dirty="0" smtClean="0"/>
              <a:t>شائعة نشأت بسبب الزيادة في عدد المركبات على </a:t>
            </a:r>
            <a:r>
              <a:rPr lang="ar-SA" dirty="0" smtClean="0"/>
              <a:t>الطرق, بالإضافة إلى الكثير </a:t>
            </a:r>
            <a:r>
              <a:rPr lang="ar-SA" dirty="0" smtClean="0"/>
              <a:t>من العوامل </a:t>
            </a:r>
            <a:r>
              <a:rPr lang="ar-SA" dirty="0" smtClean="0"/>
              <a:t>الأخرى مثل </a:t>
            </a:r>
            <a:r>
              <a:rPr lang="ar-SA" dirty="0" smtClean="0"/>
              <a:t>وقت الذروة ، سوء الاحوال الجوية ، </a:t>
            </a:r>
            <a:r>
              <a:rPr lang="ar-SA" dirty="0" smtClean="0"/>
              <a:t>أو أحداث </a:t>
            </a:r>
            <a:r>
              <a:rPr lang="ar-SA" dirty="0" smtClean="0"/>
              <a:t>غير متوقعة مثل الحوادث والمناسبات الخاصة </a:t>
            </a:r>
            <a:r>
              <a:rPr lang="ar-SA" dirty="0" smtClean="0"/>
              <a:t>أو الأنشطة </a:t>
            </a:r>
            <a:r>
              <a:rPr lang="ar-SA" dirty="0" smtClean="0"/>
              <a:t>الثقافية </a:t>
            </a:r>
            <a:r>
              <a:rPr lang="ar-SA" dirty="0" smtClean="0"/>
              <a:t>.</a:t>
            </a:r>
          </a:p>
          <a:p>
            <a:pPr algn="r" rtl="1">
              <a:buNone/>
            </a:pPr>
            <a:r>
              <a:rPr lang="ar-SA" dirty="0" smtClean="0"/>
              <a:t>	 </a:t>
            </a:r>
            <a:r>
              <a:rPr lang="ar-SA" dirty="0" smtClean="0"/>
              <a:t>و هنا يأتي دور التقنيات الحديثة في حل مثل هذه المشاكل المرورية . باستخدام مجموعة من الكاميرات الموزعة على تقاطعات الشوارع (في بداية و نهاية كل شارع</a:t>
            </a:r>
            <a:r>
              <a:rPr lang="ar-SA" dirty="0" smtClean="0"/>
              <a:t>).</a:t>
            </a:r>
          </a:p>
          <a:p>
            <a:pPr algn="r" rtl="1">
              <a:buNone/>
            </a:pPr>
            <a:r>
              <a:rPr lang="ar-SA" dirty="0" smtClean="0"/>
              <a:t>	</a:t>
            </a:r>
            <a:r>
              <a:rPr lang="ar-SA" dirty="0" smtClean="0"/>
              <a:t>  حيث </a:t>
            </a:r>
            <a:r>
              <a:rPr lang="ar-SA" dirty="0" smtClean="0"/>
              <a:t>يقوم برنامج الرؤية الحاسوبية بعمل معالجات على الفيديو و من ثم تحليل والتعرف على المركبات المارة و إتجاها. و ربطها بخادم مركزي للاستفادة من تلك المعلومات و توفيرها لإدارة المرور و المواطنين بشكل أسرع.</a:t>
            </a:r>
            <a:r>
              <a:rPr lang="ar-SA" dirty="0" smtClean="0"/>
              <a:t> </a:t>
            </a:r>
            <a:endParaRPr lang="en-GB" dirty="0" smtClean="0"/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مشكلة البحث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r" rtl="1" latinLnBrk="1">
              <a:buNone/>
            </a:pPr>
            <a:r>
              <a:rPr lang="ar-SA" dirty="0" smtClean="0">
                <a:cs typeface="Simplified Arabic" pitchFamily="2" charset="-78"/>
              </a:rPr>
              <a:t>إن مشكلة الزحمة في الطرقات هي مشكلة تعاني منها اغلب </a:t>
            </a:r>
            <a:r>
              <a:rPr lang="ar-SA" dirty="0" smtClean="0">
                <a:cs typeface="Simplified Arabic" pitchFamily="2" charset="-78"/>
              </a:rPr>
              <a:t>المدن الكبيرة</a:t>
            </a:r>
          </a:p>
          <a:p>
            <a:pPr marL="457200" indent="-457200" algn="r" rtl="1" latinLnBrk="1">
              <a:buNone/>
            </a:pPr>
            <a:r>
              <a:rPr lang="ar-SA" dirty="0" smtClean="0">
                <a:cs typeface="Simplified Arabic" pitchFamily="2" charset="-78"/>
              </a:rPr>
              <a:t>التي تحتوي علي تعداد سكاني عالي.</a:t>
            </a:r>
            <a:endParaRPr lang="ar-SA" dirty="0" smtClean="0">
              <a:cs typeface="Simplified Arabic" pitchFamily="2" charset="-78"/>
            </a:endParaRPr>
          </a:p>
          <a:p>
            <a:pPr marL="457200" indent="-457200" algn="r" rtl="1" latinLnBrk="1">
              <a:buNone/>
            </a:pPr>
            <a:r>
              <a:rPr lang="ar-SA" dirty="0" smtClean="0">
                <a:cs typeface="Simplified Arabic" pitchFamily="2" charset="-78"/>
              </a:rPr>
              <a:t>و يمكن القول بأن أحد أكبر المشاكل التي تواجه إدارة و شرطة المرور هو</a:t>
            </a:r>
          </a:p>
          <a:p>
            <a:pPr marL="457200" indent="-457200" algn="r" rtl="1" latinLnBrk="1">
              <a:buNone/>
            </a:pPr>
            <a:r>
              <a:rPr lang="ar-SA" dirty="0" smtClean="0">
                <a:cs typeface="Simplified Arabic" pitchFamily="2" charset="-78"/>
              </a:rPr>
              <a:t>نقص المعلومات و توافرها في الوقت المحدد.</a:t>
            </a:r>
          </a:p>
          <a:p>
            <a:pPr marL="457200" indent="-457200" algn="r" rtl="1" latinLnBrk="1">
              <a:buNone/>
            </a:pPr>
            <a:endParaRPr lang="ar-SA" dirty="0" smtClean="0">
              <a:cs typeface="Simplified Arabic" pitchFamily="2" charset="-78"/>
            </a:endParaRPr>
          </a:p>
          <a:p>
            <a:pPr marL="457200" indent="-457200" algn="r" rtl="1" latinLnBrk="1">
              <a:buFont typeface="Courier New" pitchFamily="49" charset="0"/>
              <a:buChar char="o"/>
            </a:pPr>
            <a:r>
              <a:rPr lang="ar-SA" dirty="0" smtClean="0">
                <a:cs typeface="Simplified Arabic" pitchFamily="2" charset="-78"/>
              </a:rPr>
              <a:t>و بصفة خاصة تتمثل </a:t>
            </a:r>
            <a:r>
              <a:rPr lang="ar-SA" dirty="0" smtClean="0">
                <a:cs typeface="Simplified Arabic" pitchFamily="2" charset="-78"/>
              </a:rPr>
              <a:t>المشاكل في </a:t>
            </a:r>
            <a:r>
              <a:rPr lang="ar-SA" dirty="0" smtClean="0">
                <a:cs typeface="Simplified Arabic" pitchFamily="2" charset="-78"/>
              </a:rPr>
              <a:t>الاتي :</a:t>
            </a:r>
          </a:p>
          <a:p>
            <a:pPr marL="457200" indent="-457200" algn="r" rtl="1" latinLnBrk="1">
              <a:buNone/>
            </a:pPr>
            <a:r>
              <a:rPr lang="ar-SA" dirty="0" smtClean="0">
                <a:cs typeface="Simplified Arabic" pitchFamily="2" charset="-78"/>
              </a:rPr>
              <a:t>	1- المشاكل التي تواجه إدارة و شرطة المرور :</a:t>
            </a:r>
          </a:p>
          <a:p>
            <a:pPr marL="1097280" lvl="2" indent="-457200" algn="r" rtl="1" latinLnBrk="1">
              <a:buFont typeface="Arial" pitchFamily="34" charset="0"/>
              <a:buChar char="•"/>
            </a:pPr>
            <a:r>
              <a:rPr lang="ar-SA" sz="2000" dirty="0" smtClean="0">
                <a:cs typeface="Simplified Arabic" pitchFamily="2" charset="-78"/>
              </a:rPr>
              <a:t>عدم معرفة جميع الأماكن المزدحمة حاليا.</a:t>
            </a:r>
          </a:p>
          <a:p>
            <a:pPr marL="1097280" lvl="2" indent="-457200" algn="r" rtl="1" latinLnBrk="1">
              <a:buFont typeface="Arial" pitchFamily="34" charset="0"/>
              <a:buChar char="•"/>
            </a:pPr>
            <a:r>
              <a:rPr lang="ar-SA" sz="2000" dirty="0" smtClean="0">
                <a:cs typeface="Simplified Arabic" pitchFamily="2" charset="-78"/>
              </a:rPr>
              <a:t>صعوبة التنبؤ بأوقات الإزدحام (ساعات الذروة) لأي طريق.</a:t>
            </a:r>
            <a:r>
              <a:rPr lang="ar-SA" dirty="0" smtClean="0">
                <a:cs typeface="Simplified Arabic" pitchFamily="2" charset="-7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مشكلة البحث : (تابع)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>
                <a:cs typeface="Simplified Arabic" pitchFamily="2" charset="-78"/>
              </a:rPr>
              <a:t>	2-  المشاكل التي تواجه هيئة الطرق و الجسور</a:t>
            </a:r>
            <a:r>
              <a:rPr lang="ar-SA" dirty="0" smtClean="0">
                <a:cs typeface="Simplified Arabic" pitchFamily="2" charset="-78"/>
              </a:rPr>
              <a:t>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ar-SA" sz="2000" dirty="0" smtClean="0">
                <a:cs typeface="Simplified Arabic" pitchFamily="2" charset="-78"/>
              </a:rPr>
              <a:t>نقص المعلومات الكافية و المبنية على مراقبة دقيقة لإتخاذ قرارت لإنشاء الطرق المستقبلية أو توسعة الطرق المزدحمة بشكل كبير.</a:t>
            </a:r>
          </a:p>
          <a:p>
            <a:pPr lvl="2" algn="r" rtl="1">
              <a:buFont typeface="Arial" pitchFamily="34" charset="0"/>
              <a:buChar char="•"/>
            </a:pPr>
            <a:r>
              <a:rPr lang="ar-SA" sz="2000" dirty="0" smtClean="0"/>
              <a:t>معرفة المدن التي تتطلب طرق جديدة نسبة لازدياد التعداد السكاني و بالتالي إزدياد المركبات في تلك المنطقة.</a:t>
            </a:r>
            <a:endParaRPr lang="ar-SA" dirty="0" smtClean="0">
              <a:cs typeface="Simplified Arabic" pitchFamily="2" charset="-78"/>
            </a:endParaRPr>
          </a:p>
          <a:p>
            <a:pPr algn="r" rtl="1">
              <a:buNone/>
            </a:pPr>
            <a:r>
              <a:rPr lang="ar-SA" dirty="0" smtClean="0">
                <a:cs typeface="Simplified Arabic" pitchFamily="2" charset="-78"/>
              </a:rPr>
              <a:t>	3- الصعوبات التي تواجه المواطن </a:t>
            </a:r>
            <a:r>
              <a:rPr lang="ar-SA" dirty="0" smtClean="0">
                <a:cs typeface="Simplified Arabic" pitchFamily="2" charset="-78"/>
              </a:rPr>
              <a:t>:</a:t>
            </a:r>
          </a:p>
          <a:p>
            <a:pPr lvl="2" algn="r" rtl="1">
              <a:buFont typeface="Arial" pitchFamily="34" charset="0"/>
              <a:buChar char="•"/>
            </a:pPr>
            <a:r>
              <a:rPr lang="ar-SA" sz="2000" dirty="0" smtClean="0">
                <a:cs typeface="Simplified Arabic" pitchFamily="2" charset="-78"/>
              </a:rPr>
              <a:t>عدم </a:t>
            </a:r>
            <a:r>
              <a:rPr lang="ar-SA" sz="2000" dirty="0" smtClean="0"/>
              <a:t>معرفة </a:t>
            </a:r>
            <a:r>
              <a:rPr lang="ar-SA" sz="2000" dirty="0" smtClean="0"/>
              <a:t>الطرق التي من المتوقع ان تكون </a:t>
            </a:r>
            <a:r>
              <a:rPr lang="ar-SA" sz="2000" dirty="0" smtClean="0"/>
              <a:t>مزدحمة و بالتالي محاولة تجنبها.</a:t>
            </a:r>
            <a:endParaRPr lang="ar-SA" sz="2000" dirty="0" smtClean="0">
              <a:cs typeface="Simplified Arabic" pitchFamily="2" charset="-78"/>
            </a:endParaRPr>
          </a:p>
          <a:p>
            <a:pPr algn="r" rtl="1">
              <a:buNone/>
            </a:pPr>
            <a:endParaRPr lang="ar-SA" dirty="0" smtClean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أهداف البحث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يمكن أن نجمل أهداف البحث في المحاور </a:t>
            </a:r>
            <a:r>
              <a:rPr lang="ar-SA" dirty="0" smtClean="0"/>
              <a:t>التالية</a:t>
            </a:r>
            <a:r>
              <a:rPr lang="ar-SA" dirty="0" smtClean="0">
                <a:cs typeface="Simplified Arabic" pitchFamily="2" charset="-78"/>
              </a:rPr>
              <a:t> 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cs typeface="Simplified Arabic" pitchFamily="2" charset="-78"/>
              </a:rPr>
              <a:t>مساعدة </a:t>
            </a:r>
            <a:r>
              <a:rPr lang="ar-SA" dirty="0" smtClean="0">
                <a:cs typeface="Simplified Arabic" pitchFamily="2" charset="-78"/>
              </a:rPr>
              <a:t>إدارة المرور في النقاط التالية </a:t>
            </a:r>
            <a:r>
              <a:rPr lang="ar-SA" dirty="0" smtClean="0">
                <a:cs typeface="Simplified Arabic" pitchFamily="2" charset="-78"/>
              </a:rPr>
              <a:t>:</a:t>
            </a:r>
          </a:p>
          <a:p>
            <a:pPr lvl="1" algn="r" rtl="1" latinLnBrk="1"/>
            <a:r>
              <a:rPr lang="ar-SA" sz="2000" dirty="0" smtClean="0">
                <a:cs typeface="Simplified Arabic" pitchFamily="2" charset="-78"/>
              </a:rPr>
              <a:t>توجيه رجل المرور الي المناطق الأكثر </a:t>
            </a:r>
            <a:r>
              <a:rPr lang="ar-SA" sz="2000" dirty="0" smtClean="0">
                <a:cs typeface="Simplified Arabic" pitchFamily="2" charset="-78"/>
              </a:rPr>
              <a:t>ازدحاماً.</a:t>
            </a:r>
            <a:endParaRPr lang="en-US" sz="2000" dirty="0" smtClean="0">
              <a:cs typeface="Simplified Arabic" pitchFamily="2" charset="-78"/>
            </a:endParaRPr>
          </a:p>
          <a:p>
            <a:pPr lvl="1" algn="r" rtl="1" latinLnBrk="1"/>
            <a:r>
              <a:rPr lang="ar-SA" sz="2000" dirty="0" smtClean="0">
                <a:cs typeface="Simplified Arabic" pitchFamily="2" charset="-78"/>
              </a:rPr>
              <a:t>تحديد ساعات الذروة في كل طريق.</a:t>
            </a:r>
            <a:endParaRPr lang="en-US" sz="2000" dirty="0" smtClean="0">
              <a:cs typeface="Simplified Arabic" pitchFamily="2" charset="-78"/>
            </a:endParaRPr>
          </a:p>
          <a:p>
            <a:pPr lvl="1" algn="r" rtl="1"/>
            <a:r>
              <a:rPr lang="ar-SA" sz="2000" dirty="0" smtClean="0">
                <a:cs typeface="Simplified Arabic" pitchFamily="2" charset="-78"/>
              </a:rPr>
              <a:t>معرفة التغير في ساعة الذروة علي مدار السنة.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cs typeface="Simplified Arabic" pitchFamily="2" charset="-78"/>
              </a:rPr>
              <a:t>مساعدة هيئة الطرق والجسور في النقاط التالية </a:t>
            </a:r>
            <a:r>
              <a:rPr lang="ar-SA" dirty="0" smtClean="0">
                <a:cs typeface="Simplified Arabic" pitchFamily="2" charset="-78"/>
              </a:rPr>
              <a:t>:</a:t>
            </a:r>
          </a:p>
          <a:p>
            <a:pPr lvl="1" algn="r" rtl="1" latinLnBrk="1"/>
            <a:r>
              <a:rPr lang="ar-SA" sz="2000" dirty="0" smtClean="0">
                <a:cs typeface="Simplified Arabic" pitchFamily="2" charset="-78"/>
              </a:rPr>
              <a:t>تحديد الطرق التي تحتاج الي توسعة حسب حركة المرور.</a:t>
            </a:r>
            <a:endParaRPr lang="en-US" sz="2000" dirty="0" smtClean="0">
              <a:cs typeface="Simplified Arabic" pitchFamily="2" charset="-78"/>
            </a:endParaRPr>
          </a:p>
          <a:p>
            <a:pPr lvl="1" algn="r" rtl="1"/>
            <a:r>
              <a:rPr lang="ar-SA" sz="2000" dirty="0" smtClean="0">
                <a:cs typeface="Simplified Arabic" pitchFamily="2" charset="-78"/>
              </a:rPr>
              <a:t>تحديد المناطق التي ازداد عدد سكنها لإضافة طرق جديدة.</a:t>
            </a:r>
            <a:endParaRPr lang="ar-SA" sz="2000" dirty="0" smtClean="0">
              <a:cs typeface="Simplified Arabic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SA" dirty="0" smtClean="0">
                <a:cs typeface="Simplified Arabic" pitchFamily="2" charset="-78"/>
              </a:rPr>
              <a:t>مساعدة المواطن في النقاط التالية </a:t>
            </a:r>
            <a:r>
              <a:rPr lang="ar-SA" dirty="0" smtClean="0">
                <a:cs typeface="Simplified Arabic" pitchFamily="2" charset="-78"/>
              </a:rPr>
              <a:t>:</a:t>
            </a:r>
          </a:p>
          <a:p>
            <a:pPr lvl="1" algn="r" rtl="1" latinLnBrk="1"/>
            <a:r>
              <a:rPr lang="ar-SA" sz="2000" dirty="0" smtClean="0">
                <a:cs typeface="Simplified Arabic" pitchFamily="2" charset="-78"/>
              </a:rPr>
              <a:t>معرفة الطرق المزدحمة في الوقت الحالي.</a:t>
            </a:r>
            <a:endParaRPr lang="en-US" sz="2000" dirty="0" smtClean="0">
              <a:cs typeface="Simplified Arabic" pitchFamily="2" charset="-78"/>
            </a:endParaRPr>
          </a:p>
          <a:p>
            <a:pPr lvl="1" algn="r" rtl="1"/>
            <a:r>
              <a:rPr lang="ar-SA" sz="2000" dirty="0" smtClean="0">
                <a:cs typeface="Simplified Arabic" pitchFamily="2" charset="-78"/>
              </a:rPr>
              <a:t>اقتراح انسب الأوقات للقيام برحلته.</a:t>
            </a:r>
            <a:endParaRPr lang="en-US" sz="2000" dirty="0">
              <a:cs typeface="Simplified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أهمية البحث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تتمثل أهمية البحث في توفير كل المعلومات المتعلقة بحركة السير العامة</a:t>
            </a:r>
            <a:endParaRPr lang="en-GB" dirty="0" smtClean="0"/>
          </a:p>
          <a:p>
            <a:pPr algn="r" rtl="1">
              <a:buNone/>
            </a:pPr>
            <a:r>
              <a:rPr lang="ar-SA" dirty="0" smtClean="0"/>
              <a:t>وتوفير البيانات اللازمة لمنع حدوث الاختناقات المرورية وتقليل الزحمة </a:t>
            </a:r>
            <a:r>
              <a:rPr lang="ar-SA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منهجية البحث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تم استخدام </a:t>
            </a:r>
            <a:r>
              <a:rPr lang="ar-SA" dirty="0" smtClean="0"/>
              <a:t>المنهج الوصفي التحليلي التطبيقي في حل مشكلة البحث.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تحليل النظام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 smtClean="0"/>
              <a:t>		يتكون </a:t>
            </a:r>
            <a:r>
              <a:rPr lang="ar-SA" dirty="0" smtClean="0"/>
              <a:t>النظام من مجموعة من الكاميرات الموزعة على تقاطعات الشوارع (في بداية و نهاية كل شارع), حيث يقوم برنامج الرؤية الحاسوبية بعمل معالجات على الفيديو و من ثم اكتشاف و تتبع  المركبات المارة و إتجاها</a:t>
            </a:r>
            <a:r>
              <a:rPr lang="ar-SA" dirty="0" smtClean="0"/>
              <a:t>.</a:t>
            </a:r>
          </a:p>
          <a:p>
            <a:pPr algn="r" rtl="1">
              <a:buNone/>
            </a:pPr>
            <a:r>
              <a:rPr lang="ar-SA" dirty="0" smtClean="0"/>
              <a:t>		بعد </a:t>
            </a:r>
            <a:r>
              <a:rPr lang="ar-SA" dirty="0" smtClean="0"/>
              <a:t>ذلك يقوم البرنامج بارسال معلومات عدد المركبات التي مرت خلال ذلك الطريق الى الخادم في فترة دورية (كل </a:t>
            </a:r>
            <a:r>
              <a:rPr lang="en-GB" dirty="0" smtClean="0"/>
              <a:t>30</a:t>
            </a:r>
            <a:r>
              <a:rPr lang="ar-SA" dirty="0" smtClean="0"/>
              <a:t> ثانية مثلاَ) ليتم تحديث قاعدة البيانات واستخدام تلك المعلومات لتحقيق اهداف المشروع و عرضها للمستخدمين من خلال تطبيق هاتف (</a:t>
            </a:r>
            <a:r>
              <a:rPr lang="en-GB" dirty="0" smtClean="0"/>
              <a:t>Android</a:t>
            </a:r>
            <a:r>
              <a:rPr lang="ar-SA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</TotalTime>
  <Words>406</Words>
  <Application>Microsoft Office PowerPoint</Application>
  <PresentationFormat>On-screen Show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بِسْمِ اللَّـهِ الرَّحْمَـٰنِ الرَّحِيمِ</vt:lpstr>
      <vt:lpstr>المحتويات</vt:lpstr>
      <vt:lpstr>مقدمة :</vt:lpstr>
      <vt:lpstr>مشكلة البحث :</vt:lpstr>
      <vt:lpstr>مشكلة البحث : (تابع)</vt:lpstr>
      <vt:lpstr>أهداف البحث :</vt:lpstr>
      <vt:lpstr>أهمية البحث :</vt:lpstr>
      <vt:lpstr>منهجية البحث :</vt:lpstr>
      <vt:lpstr>تحليل النظام :</vt:lpstr>
      <vt:lpstr>مخطط خوارزمية الرؤية لإكتشاف و تتبع المركبات</vt:lpstr>
      <vt:lpstr>مخطط خوارزمية الرؤية لإكتشاف و تتبع المركبات</vt:lpstr>
      <vt:lpstr>مخطط خوارزمية الرؤية لإكتشاف و تتبع المركبات</vt:lpstr>
      <vt:lpstr>مخطط خوارزمية الرؤية لإكتشاف و تتبع المركبات</vt:lpstr>
      <vt:lpstr>مخطط خوارزمية الرؤية لإكتشاف و تتبع المركبات</vt:lpstr>
      <vt:lpstr>مخططات UML</vt:lpstr>
      <vt:lpstr>مخططات UML</vt:lpstr>
      <vt:lpstr>النتائج</vt:lpstr>
      <vt:lpstr>التوصيات</vt:lpstr>
      <vt:lpstr>شكراَ لحسن إستماعكم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بِسْمِ اللَّـهِ الرَّحْمَـٰنِ الرَّحِيمِ</dc:title>
  <dc:creator>AL Gadi</dc:creator>
  <cp:lastModifiedBy>AL Gadi</cp:lastModifiedBy>
  <cp:revision>37</cp:revision>
  <dcterms:created xsi:type="dcterms:W3CDTF">2020-11-03T15:35:31Z</dcterms:created>
  <dcterms:modified xsi:type="dcterms:W3CDTF">2020-11-03T20:11:33Z</dcterms:modified>
</cp:coreProperties>
</file>