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731" r:id="rId7"/>
  </p:sldMasterIdLst>
  <p:notesMasterIdLst>
    <p:notesMasterId r:id="rId31"/>
  </p:notesMasterIdLst>
  <p:sldIdLst>
    <p:sldId id="474" r:id="rId8"/>
    <p:sldId id="495" r:id="rId9"/>
    <p:sldId id="472" r:id="rId10"/>
    <p:sldId id="473" r:id="rId11"/>
    <p:sldId id="475" r:id="rId12"/>
    <p:sldId id="476" r:id="rId13"/>
    <p:sldId id="477" r:id="rId14"/>
    <p:sldId id="478" r:id="rId15"/>
    <p:sldId id="485" r:id="rId16"/>
    <p:sldId id="493" r:id="rId17"/>
    <p:sldId id="480" r:id="rId18"/>
    <p:sldId id="492" r:id="rId19"/>
    <p:sldId id="486" r:id="rId20"/>
    <p:sldId id="487" r:id="rId21"/>
    <p:sldId id="489" r:id="rId22"/>
    <p:sldId id="491" r:id="rId23"/>
    <p:sldId id="481" r:id="rId24"/>
    <p:sldId id="482" r:id="rId25"/>
    <p:sldId id="483" r:id="rId26"/>
    <p:sldId id="490" r:id="rId27"/>
    <p:sldId id="479" r:id="rId28"/>
    <p:sldId id="396" r:id="rId29"/>
    <p:sldId id="494" r:id="rId30"/>
  </p:sldIdLst>
  <p:sldSz cx="9144000" cy="5143500" type="screen16x9"/>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84" userDrawn="1">
          <p15:clr>
            <a:srgbClr val="A4A3A4"/>
          </p15:clr>
        </p15:guide>
        <p15:guide id="4" pos="2880">
          <p15:clr>
            <a:srgbClr val="A4A3A4"/>
          </p15:clr>
        </p15:guide>
        <p15:guide id="5" pos="1416" userDrawn="1">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72" autoAdjust="0"/>
  </p:normalViewPr>
  <p:slideViewPr>
    <p:cSldViewPr snapToGrid="0" snapToObjects="1">
      <p:cViewPr varScale="1">
        <p:scale>
          <a:sx n="109" d="100"/>
          <a:sy n="109" d="100"/>
        </p:scale>
        <p:origin x="876" y="102"/>
      </p:cViewPr>
      <p:guideLst>
        <p:guide orient="horz" pos="2964"/>
        <p:guide orient="horz" pos="516"/>
        <p:guide orient="horz" pos="684"/>
        <p:guide pos="2880"/>
        <p:guide pos="1416"/>
        <p:guide pos="552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5/25/2017</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a:prstGeom prst="rect">
            <a:avLst/>
          </a:prstGeom>
        </p:spPr>
      </p:sp>
      <p:sp>
        <p:nvSpPr>
          <p:cNvPr id="3" name="Notes Placeholder 2"/>
          <p:cNvSpPr>
            <a:spLocks noGrp="1"/>
          </p:cNvSpPr>
          <p:nvPr>
            <p:ph type="body" idx="1"/>
          </p:nvPr>
        </p:nvSpPr>
        <p:spPr>
          <a:xfrm>
            <a:off x="688182" y="4415790"/>
            <a:ext cx="5505450" cy="4183380"/>
          </a:xfrm>
          <a:prstGeom prst="rect">
            <a:avLst/>
          </a:prstGeom>
        </p:spPr>
        <p:txBody>
          <a:bodyPr/>
          <a:lstStyle/>
          <a:p>
            <a:endParaRPr lang="en-US"/>
          </a:p>
        </p:txBody>
      </p:sp>
      <p:sp>
        <p:nvSpPr>
          <p:cNvPr id="8" name="Date Placeholder 7"/>
          <p:cNvSpPr>
            <a:spLocks noGrp="1"/>
          </p:cNvSpPr>
          <p:nvPr>
            <p:ph type="dt" idx="10"/>
          </p:nvPr>
        </p:nvSpPr>
        <p:spPr>
          <a:xfrm>
            <a:off x="3898102" y="0"/>
            <a:ext cx="2982119" cy="464820"/>
          </a:xfrm>
          <a:prstGeom prst="rect">
            <a:avLst/>
          </a:prstGeom>
        </p:spPr>
        <p:txBody>
          <a:bodyPr/>
          <a:lstStyle/>
          <a:p>
            <a:fld id="{D54BCB9A-E1C3-4BF3-85AA-C7FE76B15853}" type="datetime1">
              <a:rPr lang="en-US" smtClean="0">
                <a:solidFill>
                  <a:prstClr val="black"/>
                </a:solidFill>
              </a:rPr>
              <a:pPr/>
              <a:t>5/25/2017</a:t>
            </a:fld>
            <a:endParaRPr lang="en-US" dirty="0">
              <a:solidFill>
                <a:prstClr val="black"/>
              </a:solidFill>
            </a:endParaRPr>
          </a:p>
        </p:txBody>
      </p:sp>
      <p:sp>
        <p:nvSpPr>
          <p:cNvPr id="9" name="Footer Placeholder 8"/>
          <p:cNvSpPr>
            <a:spLocks noGrp="1"/>
          </p:cNvSpPr>
          <p:nvPr>
            <p:ph type="ftr" sz="quarter" idx="11"/>
          </p:nvPr>
        </p:nvSpPr>
        <p:spPr>
          <a:xfrm>
            <a:off x="0" y="8829967"/>
            <a:ext cx="6193632" cy="464820"/>
          </a:xfrm>
          <a:prstGeom prst="rect">
            <a:avLst/>
          </a:prstGeom>
        </p:spPr>
        <p:txBody>
          <a:bodyPr/>
          <a:lstStyle/>
          <a:p>
            <a:r>
              <a:rPr lang="en-US">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Light" pitchFamily="34" charset="0"/>
              </a:rPr>
            </a:br>
            <a:r>
              <a:rPr lang="en-US">
                <a:solidFill>
                  <a:srgbClr val="000000"/>
                </a:solidFill>
                <a:latin typeface="Segoe UI Light" pitchFamily="34" charset="0"/>
              </a:rPr>
              <a:t>MICROSOFT MAKES NO WARRANTIES, EXPRESS, IMPLIED OR STATUTORY, AS TO THE INFORMATION IN THIS PRESENTATION.</a:t>
            </a:r>
            <a:endParaRPr lang="en-US" dirty="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193631" y="8829967"/>
            <a:ext cx="686589" cy="464820"/>
          </a:xfrm>
          <a:prstGeom prst="rect">
            <a:avLst/>
          </a:prstGeom>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Header Placeholder 10"/>
          <p:cNvSpPr>
            <a:spLocks noGrp="1"/>
          </p:cNvSpPr>
          <p:nvPr>
            <p:ph type="hdr" sz="quarter" idx="13"/>
          </p:nvPr>
        </p:nvSpPr>
        <p:spPr>
          <a:xfrm>
            <a:off x="0" y="0"/>
            <a:ext cx="2982119" cy="464820"/>
          </a:xfrm>
          <a:prstGeom prst="rect">
            <a:avLst/>
          </a:prstGeom>
        </p:spPr>
        <p:txBody>
          <a:bodyPr/>
          <a:lstStyle/>
          <a:p>
            <a:r>
              <a:rPr lang="en-US">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85501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142875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4023173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00597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dirty="0"/>
              <a:t>Avoid long methods. Define some limit(e.g. 200 lines) if method goes beyond the limit then it’s time to refactor it!</a:t>
            </a:r>
          </a:p>
          <a:p>
            <a:pPr marL="171450" indent="-171450">
              <a:buFont typeface="Arial" panose="020B0604020202020204" pitchFamily="34" charset="0"/>
              <a:buChar char="•"/>
            </a:pPr>
            <a:r>
              <a:rPr lang="en-US" dirty="0"/>
              <a:t>Method should not have more than 5 arguments. Use structures for passing multiple arguments.</a:t>
            </a:r>
          </a:p>
          <a:p>
            <a:pPr marL="171450" indent="-171450">
              <a:buFont typeface="Arial" panose="020B0604020202020204" pitchFamily="34" charset="0"/>
              <a:buChar char="•"/>
            </a:pPr>
            <a:r>
              <a:rPr lang="en-US" dirty="0"/>
              <a:t>Method name should tell what it does. Do not use </a:t>
            </a:r>
            <a:r>
              <a:rPr lang="en-US" dirty="0" err="1"/>
              <a:t>mis</a:t>
            </a:r>
            <a:r>
              <a:rPr lang="en-US" dirty="0"/>
              <a:t>-leading names. If the method name is obvious, there is no need of documentation explaining what the method does.</a:t>
            </a:r>
          </a:p>
          <a:p>
            <a:pPr marL="171450" indent="-171450">
              <a:buFont typeface="Arial" panose="020B0604020202020204" pitchFamily="34" charset="0"/>
              <a:buChar char="•"/>
            </a:pPr>
            <a:r>
              <a:rPr lang="en-US" dirty="0"/>
              <a:t>Avoid comments that explain the obvious. Code should be self-explanatory. Good code with readable variable and method names should not require comments.</a:t>
            </a:r>
          </a:p>
          <a:p>
            <a:pPr marL="171450" indent="-171450">
              <a:buFont typeface="Arial" panose="020B0604020202020204" pitchFamily="34" charset="0"/>
              <a:buChar char="•"/>
            </a:pPr>
            <a:r>
              <a:rPr lang="en-US" dirty="0"/>
              <a:t>Document only operational assumptions, algorithm insights and so on.</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914519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dirty="0"/>
              <a:t>Avoid long methods. Define some limit(e.g. 200 lines) if method goes beyond the limit then it’s time to refactor it!</a:t>
            </a:r>
          </a:p>
          <a:p>
            <a:pPr marL="171450" indent="-171450">
              <a:buFont typeface="Arial" panose="020B0604020202020204" pitchFamily="34" charset="0"/>
              <a:buChar char="•"/>
            </a:pPr>
            <a:r>
              <a:rPr lang="en-US" dirty="0"/>
              <a:t>Method should not have more than 5 arguments. Use structures for passing multiple arguments.</a:t>
            </a:r>
          </a:p>
          <a:p>
            <a:pPr marL="171450" indent="-171450">
              <a:buFont typeface="Arial" panose="020B0604020202020204" pitchFamily="34" charset="0"/>
              <a:buChar char="•"/>
            </a:pPr>
            <a:r>
              <a:rPr lang="en-US" dirty="0"/>
              <a:t>Method name should tell what it does. Do not use </a:t>
            </a:r>
            <a:r>
              <a:rPr lang="en-US" dirty="0" err="1"/>
              <a:t>mis</a:t>
            </a:r>
            <a:r>
              <a:rPr lang="en-US" dirty="0"/>
              <a:t>-leading names. If the method name is obvious, there is no need of documentation explaining what the method does.</a:t>
            </a:r>
          </a:p>
          <a:p>
            <a:pPr marL="171450" indent="-171450">
              <a:buFont typeface="Arial" panose="020B0604020202020204" pitchFamily="34" charset="0"/>
              <a:buChar char="•"/>
            </a:pPr>
            <a:r>
              <a:rPr lang="en-US" dirty="0"/>
              <a:t>Avoid comments that explain the obvious. Code should be self-explanatory. Good code with readable variable and method names should not require comments.</a:t>
            </a:r>
          </a:p>
          <a:p>
            <a:pPr marL="171450" indent="-171450">
              <a:buFont typeface="Arial" panose="020B0604020202020204" pitchFamily="34" charset="0"/>
              <a:buChar char="•"/>
            </a:pPr>
            <a:r>
              <a:rPr lang="en-US" dirty="0"/>
              <a:t>Document only operational assumptions, algorithm insights and so on.</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663907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061489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798879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217939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728070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377673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2</a:t>
            </a:fld>
            <a:endParaRPr lang="en-US"/>
          </a:p>
        </p:txBody>
      </p:sp>
    </p:spTree>
    <p:extLst>
      <p:ext uri="{BB962C8B-B14F-4D97-AF65-F5344CB8AC3E}">
        <p14:creationId xmlns:p14="http://schemas.microsoft.com/office/powerpoint/2010/main" val="967482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238405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572006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912980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a:prstGeom prst="rect">
            <a:avLst/>
          </a:prstGeom>
        </p:spPr>
      </p:sp>
      <p:sp>
        <p:nvSpPr>
          <p:cNvPr id="3" name="Notes Placeholder 2"/>
          <p:cNvSpPr>
            <a:spLocks noGrp="1"/>
          </p:cNvSpPr>
          <p:nvPr>
            <p:ph type="body" idx="1"/>
          </p:nvPr>
        </p:nvSpPr>
        <p:spPr>
          <a:xfrm>
            <a:off x="688182" y="4415790"/>
            <a:ext cx="5505450" cy="4183380"/>
          </a:xfrm>
          <a:prstGeom prst="rect">
            <a:avLst/>
          </a:prstGeom>
        </p:spPr>
        <p:txBody>
          <a:bodyPr/>
          <a:lstStyle/>
          <a:p>
            <a:endParaRPr lang="en-US"/>
          </a:p>
        </p:txBody>
      </p:sp>
      <p:sp>
        <p:nvSpPr>
          <p:cNvPr id="8" name="Date Placeholder 7"/>
          <p:cNvSpPr>
            <a:spLocks noGrp="1"/>
          </p:cNvSpPr>
          <p:nvPr>
            <p:ph type="dt" idx="10"/>
          </p:nvPr>
        </p:nvSpPr>
        <p:spPr>
          <a:xfrm>
            <a:off x="3898102" y="0"/>
            <a:ext cx="2982119" cy="464820"/>
          </a:xfrm>
          <a:prstGeom prst="rect">
            <a:avLst/>
          </a:prstGeom>
        </p:spPr>
        <p:txBody>
          <a:bodyPr/>
          <a:lstStyle/>
          <a:p>
            <a:fld id="{D54BCB9A-E1C3-4BF3-85AA-C7FE76B15853}" type="datetime1">
              <a:rPr lang="en-US" smtClean="0">
                <a:solidFill>
                  <a:prstClr val="black"/>
                </a:solidFill>
              </a:rPr>
              <a:pPr/>
              <a:t>5/25/2017</a:t>
            </a:fld>
            <a:endParaRPr lang="en-US" dirty="0">
              <a:solidFill>
                <a:prstClr val="black"/>
              </a:solidFill>
            </a:endParaRPr>
          </a:p>
        </p:txBody>
      </p:sp>
      <p:sp>
        <p:nvSpPr>
          <p:cNvPr id="9" name="Footer Placeholder 8"/>
          <p:cNvSpPr>
            <a:spLocks noGrp="1"/>
          </p:cNvSpPr>
          <p:nvPr>
            <p:ph type="ftr" sz="quarter" idx="11"/>
          </p:nvPr>
        </p:nvSpPr>
        <p:spPr>
          <a:xfrm>
            <a:off x="0" y="8829967"/>
            <a:ext cx="6193632" cy="464820"/>
          </a:xfrm>
          <a:prstGeom prst="rect">
            <a:avLst/>
          </a:prstGeom>
        </p:spPr>
        <p:txBody>
          <a:bodyPr/>
          <a:lstStyle/>
          <a:p>
            <a:r>
              <a:rPr lang="en-US">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Light" pitchFamily="34" charset="0"/>
              </a:rPr>
            </a:br>
            <a:r>
              <a:rPr lang="en-US">
                <a:solidFill>
                  <a:srgbClr val="000000"/>
                </a:solidFill>
                <a:latin typeface="Segoe UI Light" pitchFamily="34" charset="0"/>
              </a:rPr>
              <a:t>MICROSOFT MAKES NO WARRANTIES, EXPRESS, IMPLIED OR STATUTORY, AS TO THE INFORMATION IN THIS PRESENTATION.</a:t>
            </a:r>
            <a:endParaRPr lang="en-US" dirty="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193631" y="8829967"/>
            <a:ext cx="686589" cy="464820"/>
          </a:xfrm>
          <a:prstGeom prst="rect">
            <a:avLst/>
          </a:prstGeom>
        </p:spPr>
        <p:txBody>
          <a:bodyPr/>
          <a:lstStyle/>
          <a:p>
            <a:fld id="{8B263312-38AA-4E1E-B2B5-0F8F122B24FE}" type="slidenum">
              <a:rPr lang="en-US" smtClean="0">
                <a:solidFill>
                  <a:prstClr val="black"/>
                </a:solidFill>
              </a:rPr>
              <a:pPr/>
              <a:t>23</a:t>
            </a:fld>
            <a:endParaRPr lang="en-US" dirty="0">
              <a:solidFill>
                <a:prstClr val="black"/>
              </a:solidFill>
            </a:endParaRPr>
          </a:p>
        </p:txBody>
      </p:sp>
      <p:sp>
        <p:nvSpPr>
          <p:cNvPr id="11" name="Header Placeholder 10"/>
          <p:cNvSpPr>
            <a:spLocks noGrp="1"/>
          </p:cNvSpPr>
          <p:nvPr>
            <p:ph type="hdr" sz="quarter" idx="13"/>
          </p:nvPr>
        </p:nvSpPr>
        <p:spPr>
          <a:xfrm>
            <a:off x="0" y="0"/>
            <a:ext cx="2982119" cy="464820"/>
          </a:xfrm>
          <a:prstGeom prst="rect">
            <a:avLst/>
          </a:prstGeom>
        </p:spPr>
        <p:txBody>
          <a:bodyPr/>
          <a:lstStyle/>
          <a:p>
            <a:r>
              <a:rPr lang="en-US">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99769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3</a:t>
            </a:fld>
            <a:endParaRPr lang="en-US"/>
          </a:p>
        </p:txBody>
      </p:sp>
    </p:spTree>
    <p:extLst>
      <p:ext uri="{BB962C8B-B14F-4D97-AF65-F5344CB8AC3E}">
        <p14:creationId xmlns:p14="http://schemas.microsoft.com/office/powerpoint/2010/main" val="368060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4</a:t>
            </a:fld>
            <a:endParaRPr lang="en-US"/>
          </a:p>
        </p:txBody>
      </p:sp>
    </p:spTree>
    <p:extLst>
      <p:ext uri="{BB962C8B-B14F-4D97-AF65-F5344CB8AC3E}">
        <p14:creationId xmlns:p14="http://schemas.microsoft.com/office/powerpoint/2010/main" val="223191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786593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1244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326502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83477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697603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4.xml"/><Relationship Id="rId4" Type="http://schemas.microsoft.com/office/2007/relationships/hdphoto" Target="../media/hdphoto7.wdp"/></Relationships>
</file>

<file path=ppt/slideLayouts/_rels/slideLayout4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Master" Target="../slideMasters/slideMaster4.xml"/><Relationship Id="rId6" Type="http://schemas.microsoft.com/office/2007/relationships/hdphoto" Target="../media/hdphoto7.wdp"/><Relationship Id="rId5" Type="http://schemas.openxmlformats.org/officeDocument/2006/relationships/image" Target="../media/image20.png"/><Relationship Id="rId4" Type="http://schemas.microsoft.com/office/2007/relationships/hdphoto" Target="../media/hdphoto9.wdp"/></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2012 Microsoft 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a:t>Speaker Name</a:t>
            </a:r>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a:t>click to edit master </a:t>
            </a:r>
            <a:br>
              <a:rPr lang="en-US" dirty="0"/>
            </a:br>
            <a:r>
              <a:rPr lang="en-US" dirty="0"/>
              <a:t>text style</a:t>
            </a:r>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a:t>Click to edit Master title style</a:t>
            </a:r>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a:t>Click to edit Master text styles</a:t>
            </a:r>
          </a:p>
          <a:p>
            <a:pPr marL="302459" lvl="1" indent="-302459" algn="l" defTabSz="685864" rtl="0" eaLnBrk="1" latinLnBrk="0" hangingPunct="1">
              <a:lnSpc>
                <a:spcPct val="90000"/>
              </a:lnSpc>
              <a:spcBef>
                <a:spcPct val="20000"/>
              </a:spcBef>
              <a:buSzPct val="80000"/>
            </a:pPr>
            <a:r>
              <a:rPr lang="en-US"/>
              <a:t>Second level</a:t>
            </a:r>
          </a:p>
          <a:p>
            <a:pPr marL="302459" lvl="2" indent="-302459" algn="l" defTabSz="685864" rtl="0" eaLnBrk="1" latinLnBrk="0" hangingPunct="1">
              <a:lnSpc>
                <a:spcPct val="90000"/>
              </a:lnSpc>
              <a:spcBef>
                <a:spcPct val="20000"/>
              </a:spcBef>
              <a:buSzPct val="80000"/>
            </a:pPr>
            <a:r>
              <a:rPr lang="en-US"/>
              <a:t>Third level</a:t>
            </a:r>
          </a:p>
          <a:p>
            <a:pPr marL="302459" lvl="3" indent="-302459" algn="l" defTabSz="685864" rtl="0" eaLnBrk="1" latinLnBrk="0" hangingPunct="1">
              <a:lnSpc>
                <a:spcPct val="90000"/>
              </a:lnSpc>
              <a:spcBef>
                <a:spcPct val="20000"/>
              </a:spcBef>
              <a:buSzPct val="80000"/>
            </a:pPr>
            <a:r>
              <a:rPr lang="en-US"/>
              <a:t>Fourth level</a:t>
            </a:r>
          </a:p>
          <a:p>
            <a:pPr marL="302459" lvl="4" indent="-302459" algn="l" defTabSz="685864" rtl="0" eaLnBrk="1" latinLnBrk="0" hangingPunct="1">
              <a:lnSpc>
                <a:spcPct val="90000"/>
              </a:lnSpc>
              <a:spcBef>
                <a:spcPct val="20000"/>
              </a:spcBef>
              <a:buSzPct val="80000"/>
            </a:pPr>
            <a:r>
              <a:rPr lang="en-US"/>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a:t>Click to edit Master title style</a:t>
            </a:r>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a:t>Click to edit Master title style</a:t>
            </a:r>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a:t>Speaker Name</a:t>
            </a:r>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gradFill>
                  <a:gsLst>
                    <a:gs pos="100000">
                      <a:schemeClr val="bg1"/>
                    </a:gs>
                    <a:gs pos="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gradFill>
                  <a:gsLst>
                    <a:gs pos="100000">
                      <a:schemeClr val="bg1"/>
                    </a:gs>
                    <a:gs pos="0">
                      <a:schemeClr val="bg1"/>
                    </a:gs>
                  </a:gsLst>
                  <a:lin ang="5400000" scaled="0"/>
                </a:gradFill>
                <a:latin typeface="+mj-lt"/>
              </a:defRPr>
            </a:lvl1pPr>
          </a:lstStyle>
          <a:p>
            <a:pPr lvl="0"/>
            <a:r>
              <a:rPr lang="en-US" dirty="0"/>
              <a:t>Speaker Title</a:t>
            </a:r>
          </a:p>
        </p:txBody>
      </p:sp>
      <p:pic>
        <p:nvPicPr>
          <p:cNvPr id="4" name="Picture 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23164411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3"/>
            <a:ext cx="8363938" cy="914096"/>
          </a:xfrm>
        </p:spPr>
        <p:txBody>
          <a:bodyPr anchor="b" anchorCtr="0"/>
          <a:lstStyle>
            <a:lvl1pPr>
              <a:defRPr sz="6600" spc="-225" baseline="0">
                <a:gradFill>
                  <a:gsLst>
                    <a:gs pos="100000">
                      <a:schemeClr val="bg1"/>
                    </a:gs>
                    <a:gs pos="0">
                      <a:schemeClr val="bg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00200902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0"/>
            <a:ext cx="7680340" cy="346249"/>
          </a:xfrm>
        </p:spPr>
        <p:txBody>
          <a:bodyPr>
            <a:noAutofit/>
          </a:bodyPr>
          <a:lstStyle>
            <a:lvl1pPr marL="0" indent="0" algn="l">
              <a:lnSpc>
                <a:spcPct val="90000"/>
              </a:lnSpc>
              <a:spcBef>
                <a:spcPts val="0"/>
              </a:spcBef>
              <a:buNone/>
              <a:defRPr lang="en-US" sz="2700" kern="1200" spc="-53" baseline="0" dirty="0">
                <a:gradFill>
                  <a:gsLst>
                    <a:gs pos="100000">
                      <a:schemeClr val="bg1"/>
                    </a:gs>
                    <a:gs pos="0">
                      <a:schemeClr val="bg1"/>
                    </a:gs>
                  </a:gsLst>
                  <a:lin ang="5400000" scaled="0"/>
                </a:gradFill>
                <a:latin typeface="+mj-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pPr marL="0" marR="0" lvl="0" indent="0" algn="l" defTabSz="685864"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730044"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gradFill>
                  <a:gsLst>
                    <a:gs pos="100000">
                      <a:schemeClr val="bg1"/>
                    </a:gs>
                    <a:gs pos="0">
                      <a:schemeClr val="bg1"/>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buNone/>
              <a:defRPr sz="5000" spc="-113">
                <a:gradFill>
                  <a:gsLst>
                    <a:gs pos="100000">
                      <a:schemeClr val="bg1"/>
                    </a:gs>
                    <a:gs pos="0">
                      <a:schemeClr val="bg1"/>
                    </a:gs>
                  </a:gsLst>
                  <a:lin ang="5400000" scaled="0"/>
                </a:gradFill>
              </a:defRPr>
            </a:lvl1pPr>
          </a:lstStyle>
          <a:p>
            <a:pPr lvl="0"/>
            <a:r>
              <a:rPr lang="en-US"/>
              <a:t>Click to edit Master text styles</a:t>
            </a:r>
          </a:p>
        </p:txBody>
      </p:sp>
      <p:pic>
        <p:nvPicPr>
          <p:cNvPr id="6" name="Picture 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919447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3151" indent="-213151">
              <a:buFont typeface="Wingdings" pitchFamily="2" charset="2"/>
              <a:buChar char=""/>
              <a:defRPr sz="3000"/>
            </a:lvl1pPr>
            <a:lvl2pPr marL="388196" indent="-175046">
              <a:buFont typeface="Wingdings" pitchFamily="2" charset="2"/>
              <a:buChar char=""/>
              <a:defRPr>
                <a:latin typeface="+mn-lt"/>
              </a:defRPr>
            </a:lvl2pPr>
            <a:lvl3pPr marL="556096" indent="-167901">
              <a:buFont typeface="Wingdings" pitchFamily="2" charset="2"/>
              <a:buChar char=""/>
              <a:tabLst/>
              <a:defRPr>
                <a:latin typeface="+mn-lt"/>
              </a:defRPr>
            </a:lvl3pPr>
            <a:lvl4pPr marL="685891" indent="-129796">
              <a:buFont typeface="Wingdings" pitchFamily="2" charset="2"/>
              <a:buChar char=""/>
              <a:defRPr>
                <a:latin typeface="+mn-lt"/>
              </a:defRPr>
            </a:lvl4pPr>
            <a:lvl5pPr marL="815687" indent="-129796">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343594071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0">
                <a:gradFill>
                  <a:gsLst>
                    <a:gs pos="100000">
                      <a:schemeClr val="tx2"/>
                    </a:gs>
                    <a:gs pos="0">
                      <a:schemeClr val="tx2"/>
                    </a:gs>
                  </a:gsLst>
                  <a:lin ang="5400000" scaled="0"/>
                </a:gradFill>
                <a:latin typeface="+mj-lt"/>
              </a:defRPr>
            </a:lvl1pPr>
            <a:lvl2pPr marL="0" indent="0">
              <a:buNone/>
              <a:defRPr sz="1500">
                <a:gradFill>
                  <a:gsLst>
                    <a:gs pos="100000">
                      <a:schemeClr val="tx1"/>
                    </a:gs>
                    <a:gs pos="6000">
                      <a:schemeClr val="tx1"/>
                    </a:gs>
                  </a:gsLst>
                  <a:lin ang="5400000" scaled="0"/>
                </a:gradFill>
              </a:defRPr>
            </a:lvl2pPr>
            <a:lvl3pPr marL="173854" indent="0">
              <a:buNone/>
              <a:defRPr sz="1500">
                <a:gradFill>
                  <a:gsLst>
                    <a:gs pos="100000">
                      <a:schemeClr val="tx1"/>
                    </a:gs>
                    <a:gs pos="6000">
                      <a:schemeClr val="tx1"/>
                    </a:gs>
                  </a:gsLst>
                  <a:lin ang="5400000" scaled="0"/>
                </a:gradFill>
              </a:defRPr>
            </a:lvl3pPr>
            <a:lvl4pPr marL="342946" indent="0">
              <a:buNone/>
              <a:defRPr sz="1500">
                <a:gradFill>
                  <a:gsLst>
                    <a:gs pos="100000">
                      <a:schemeClr val="tx1"/>
                    </a:gs>
                    <a:gs pos="6000">
                      <a:schemeClr val="tx1"/>
                    </a:gs>
                  </a:gsLst>
                  <a:lin ang="5400000" scaled="0"/>
                </a:gradFill>
              </a:defRPr>
            </a:lvl4pPr>
            <a:lvl5pPr marL="520373" indent="0">
              <a:buNone/>
              <a:defRPr sz="1500">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329544252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0">
                <a:gradFill>
                  <a:gsLst>
                    <a:gs pos="100000">
                      <a:schemeClr val="tx1"/>
                    </a:gs>
                    <a:gs pos="0">
                      <a:schemeClr val="tx1"/>
                    </a:gs>
                  </a:gsLst>
                  <a:lin ang="5400000" scaled="0"/>
                </a:gradFill>
                <a:latin typeface="+mj-lt"/>
              </a:defRPr>
            </a:lvl1pPr>
            <a:lvl2pPr marL="0" indent="0">
              <a:buNone/>
              <a:defRPr sz="1500">
                <a:gradFill>
                  <a:gsLst>
                    <a:gs pos="100000">
                      <a:schemeClr val="tx1"/>
                    </a:gs>
                    <a:gs pos="0">
                      <a:schemeClr val="tx1"/>
                    </a:gs>
                  </a:gsLst>
                  <a:lin ang="5400000" scaled="0"/>
                </a:gradFill>
              </a:defRPr>
            </a:lvl2pPr>
            <a:lvl3pPr marL="173854" indent="0">
              <a:buNone/>
              <a:defRPr sz="1500">
                <a:gradFill>
                  <a:gsLst>
                    <a:gs pos="100000">
                      <a:schemeClr val="tx1"/>
                    </a:gs>
                    <a:gs pos="0">
                      <a:schemeClr val="tx1"/>
                    </a:gs>
                  </a:gsLst>
                  <a:lin ang="5400000" scaled="0"/>
                </a:gradFill>
              </a:defRPr>
            </a:lvl3pPr>
            <a:lvl4pPr marL="342946" indent="0">
              <a:buNone/>
              <a:defRPr sz="1500">
                <a:gradFill>
                  <a:gsLst>
                    <a:gs pos="100000">
                      <a:schemeClr val="tx1"/>
                    </a:gs>
                    <a:gs pos="0">
                      <a:schemeClr val="tx1"/>
                    </a:gs>
                  </a:gsLst>
                  <a:lin ang="5400000" scaled="0"/>
                </a:gradFill>
              </a:defRPr>
            </a:lvl4pPr>
            <a:lvl5pPr marL="520373" indent="0">
              <a:buNone/>
              <a:defRPr sz="1500">
                <a:gradFill>
                  <a:gsLst>
                    <a:gs pos="100000">
                      <a:schemeClr val="tx1"/>
                    </a:gs>
                    <a:gs pos="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202218550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90627" y="1085850"/>
            <a:ext cx="4047274" cy="1763560"/>
          </a:xfrm>
        </p:spPr>
        <p:txBody>
          <a:bodyPr>
            <a:spAutoFit/>
          </a:bodyPr>
          <a:lstStyle>
            <a:lvl1pPr marL="219104" indent="-219104">
              <a:spcBef>
                <a:spcPts val="900"/>
              </a:spcBef>
              <a:buClr>
                <a:schemeClr val="tx1"/>
              </a:buClr>
              <a:buFont typeface="Wingdings" pitchFamily="2" charset="2"/>
              <a:buChar char=""/>
              <a:defRPr/>
            </a:lvl1pPr>
            <a:lvl2pPr marL="390577" indent="-171473">
              <a:defRPr sz="1500"/>
            </a:lvl2pPr>
            <a:lvl3pPr marL="514419" indent="-123842">
              <a:tabLst/>
              <a:defRPr sz="1500"/>
            </a:lvl3pPr>
            <a:lvl4pPr marL="647786" indent="-133368">
              <a:defRPr/>
            </a:lvl4pPr>
            <a:lvl5pPr marL="771628" indent="-123842">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4709672" y="1085850"/>
            <a:ext cx="4047274" cy="1763560"/>
          </a:xfrm>
        </p:spPr>
        <p:txBody>
          <a:bodyPr>
            <a:spAutoFit/>
          </a:bodyPr>
          <a:lstStyle>
            <a:lvl1pPr marL="254828" indent="-254828">
              <a:spcBef>
                <a:spcPts val="900"/>
              </a:spcBef>
              <a:buFont typeface="Wingdings" pitchFamily="2" charset="2"/>
              <a:buChar char=""/>
              <a:defRPr lang="en-US" sz="2700" kern="1200" spc="-53" baseline="0" dirty="0" smtClean="0">
                <a:gradFill>
                  <a:gsLst>
                    <a:gs pos="1250">
                      <a:schemeClr val="tx1"/>
                    </a:gs>
                    <a:gs pos="100000">
                      <a:schemeClr val="tx1"/>
                    </a:gs>
                  </a:gsLst>
                  <a:lin ang="5400000" scaled="0"/>
                </a:gradFill>
                <a:latin typeface="+mj-lt"/>
                <a:ea typeface="+mn-ea"/>
                <a:cs typeface="+mn-cs"/>
              </a:defRPr>
            </a:lvl1pPr>
            <a:lvl2pPr marL="476314" indent="-257209">
              <a:defRPr lang="en-US" sz="1500" kern="1200" spc="0" baseline="0" dirty="0" smtClean="0">
                <a:gradFill>
                  <a:gsLst>
                    <a:gs pos="1250">
                      <a:schemeClr val="tx1"/>
                    </a:gs>
                    <a:gs pos="100000">
                      <a:schemeClr val="tx1"/>
                    </a:gs>
                  </a:gsLst>
                  <a:lin ang="5400000" scaled="0"/>
                </a:gradFill>
                <a:latin typeface="+mn-lt"/>
                <a:ea typeface="+mn-ea"/>
                <a:cs typeface="+mn-cs"/>
              </a:defRPr>
            </a:lvl2pPr>
            <a:lvl3pPr marL="647786" indent="-257209">
              <a:defRPr lang="en-US" sz="1500" kern="1200" spc="0" baseline="0" dirty="0" smtClean="0">
                <a:gradFill>
                  <a:gsLst>
                    <a:gs pos="1250">
                      <a:schemeClr val="tx1"/>
                    </a:gs>
                    <a:gs pos="100000">
                      <a:schemeClr val="tx1"/>
                    </a:gs>
                  </a:gsLst>
                  <a:lin ang="5400000" scaled="0"/>
                </a:gradFill>
                <a:latin typeface="+mn-lt"/>
                <a:ea typeface="+mn-ea"/>
                <a:cs typeface="+mn-cs"/>
              </a:defRPr>
            </a:lvl3pPr>
            <a:lvl4pPr marL="771628" indent="-257209">
              <a:defRPr lang="en-US" sz="1500" kern="1200" spc="0" baseline="0" dirty="0" smtClean="0">
                <a:gradFill>
                  <a:gsLst>
                    <a:gs pos="1250">
                      <a:schemeClr val="tx1"/>
                    </a:gs>
                    <a:gs pos="100000">
                      <a:schemeClr val="tx1"/>
                    </a:gs>
                  </a:gsLst>
                  <a:lin ang="5400000" scaled="0"/>
                </a:gradFill>
                <a:latin typeface="+mn-lt"/>
                <a:ea typeface="+mn-ea"/>
                <a:cs typeface="+mn-cs"/>
              </a:defRPr>
            </a:lvl4pPr>
            <a:lvl5pPr marL="904996" indent="-257209">
              <a:defRPr lang="en-US" sz="1500" kern="1200" spc="0" baseline="0" dirty="0">
                <a:gradFill>
                  <a:gsLst>
                    <a:gs pos="1250">
                      <a:schemeClr val="tx1"/>
                    </a:gs>
                    <a:gs pos="100000">
                      <a:schemeClr val="tx1"/>
                    </a:gs>
                  </a:gsLst>
                  <a:lin ang="5400000" scaled="0"/>
                </a:gradFill>
                <a:latin typeface="+mn-lt"/>
                <a:ea typeface="+mn-ea"/>
                <a:cs typeface="+mn-cs"/>
              </a:defRPr>
            </a:lvl5pPr>
          </a:lstStyle>
          <a:p>
            <a:pPr marL="219104" marR="0" lvl="0" indent="-219104" algn="l" defTabSz="685864"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a:t>Click to edit Master text styles</a:t>
            </a:r>
          </a:p>
          <a:p>
            <a:pPr marL="219104" marR="0" lvl="1" indent="-219104" algn="l" defTabSz="685864"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a:t>Second level</a:t>
            </a:r>
          </a:p>
          <a:p>
            <a:pPr marL="219104" marR="0" lvl="2" indent="-219104" algn="l" defTabSz="685864"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a:t>Third level</a:t>
            </a:r>
          </a:p>
          <a:p>
            <a:pPr marL="219104" marR="0" lvl="3" indent="-219104" algn="l" defTabSz="685864"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a:t>Fourth level</a:t>
            </a:r>
          </a:p>
          <a:p>
            <a:pPr marL="219104" marR="0" lvl="4" indent="-219104" algn="l" defTabSz="685864"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370969297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390627" y="1085850"/>
            <a:ext cx="4047274" cy="1846660"/>
          </a:xfrm>
        </p:spPr>
        <p:txBody>
          <a:bodyPr/>
          <a:lstStyle>
            <a:lvl1pPr marL="0" indent="0">
              <a:spcBef>
                <a:spcPts val="900"/>
              </a:spcBef>
              <a:buNone/>
              <a:defRPr sz="3000">
                <a:gradFill>
                  <a:gsLst>
                    <a:gs pos="100000">
                      <a:schemeClr val="tx2"/>
                    </a:gs>
                    <a:gs pos="0">
                      <a:schemeClr val="tx2"/>
                    </a:gs>
                  </a:gsLst>
                  <a:lin ang="5400000" scaled="0"/>
                </a:gradFill>
                <a:latin typeface="+mj-lt"/>
              </a:defRPr>
            </a:lvl1pPr>
            <a:lvl2pPr marL="0" indent="0">
              <a:buNone/>
              <a:defRPr sz="1500"/>
            </a:lvl2pPr>
            <a:lvl3pPr marL="175046" indent="0">
              <a:buNone/>
              <a:defRPr sz="1500"/>
            </a:lvl3pPr>
            <a:lvl4pPr marL="342946" indent="0">
              <a:buNone/>
              <a:defRPr sz="1500"/>
            </a:lvl4pPr>
            <a:lvl5pPr marL="520373" indent="0">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2" y="1085850"/>
            <a:ext cx="4047274" cy="1846660"/>
          </a:xfrm>
        </p:spPr>
        <p:txBody>
          <a:bodyPr/>
          <a:lstStyle>
            <a:lvl1pPr marL="0" indent="0">
              <a:spcBef>
                <a:spcPts val="900"/>
              </a:spcBef>
              <a:buNone/>
              <a:defRPr lang="en-US" sz="3000"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2pPr>
            <a:lvl3pPr marL="175046"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3pPr>
            <a:lvl4pPr marL="345327"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4pPr>
            <a:lvl5pPr marL="515610"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tx1"/>
                    </a:gs>
                    <a:gs pos="100000">
                      <a:schemeClr val="tx1"/>
                    </a:gs>
                  </a:gsLst>
                  <a:lin ang="5400000" scaled="0"/>
                </a:gradFill>
                <a:latin typeface="+mn-lt"/>
                <a:ea typeface="+mn-ea"/>
                <a:cs typeface="+mn-cs"/>
              </a:defRPr>
            </a:lvl5pPr>
          </a:lstStyle>
          <a:p>
            <a:pPr marL="0" marR="0" lvl="0"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413021814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390627" y="1085850"/>
            <a:ext cx="4047274" cy="1846660"/>
          </a:xfrm>
        </p:spPr>
        <p:txBody>
          <a:bodyPr/>
          <a:lstStyle>
            <a:lvl1pPr marL="0" indent="0">
              <a:spcBef>
                <a:spcPts val="900"/>
              </a:spcBef>
              <a:buNone/>
              <a:defRPr sz="3000">
                <a:gradFill>
                  <a:gsLst>
                    <a:gs pos="1000">
                      <a:schemeClr val="tx1"/>
                    </a:gs>
                    <a:gs pos="98000">
                      <a:schemeClr val="tx1"/>
                    </a:gs>
                  </a:gsLst>
                  <a:lin ang="5400000" scaled="0"/>
                </a:gradFill>
                <a:latin typeface="+mj-lt"/>
              </a:defRPr>
            </a:lvl1pPr>
            <a:lvl2pPr marL="0" indent="0">
              <a:buNone/>
              <a:defRPr sz="1500"/>
            </a:lvl2pPr>
            <a:lvl3pPr marL="175046" indent="0">
              <a:buNone/>
              <a:defRPr sz="1500"/>
            </a:lvl3pPr>
            <a:lvl4pPr marL="342946" indent="0">
              <a:buNone/>
              <a:defRPr sz="1500"/>
            </a:lvl4pPr>
            <a:lvl5pPr marL="520373" indent="0">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4709672" y="1085850"/>
            <a:ext cx="4047274" cy="1846660"/>
          </a:xfrm>
        </p:spPr>
        <p:txBody>
          <a:bodyPr/>
          <a:lstStyle>
            <a:lvl1pPr marL="0" indent="0">
              <a:spcBef>
                <a:spcPts val="900"/>
              </a:spcBef>
              <a:buNone/>
              <a:defRPr lang="en-US" sz="3000" kern="1200" spc="-53" baseline="0" dirty="0" smtClean="0">
                <a:gradFill>
                  <a:gsLst>
                    <a:gs pos="1000">
                      <a:schemeClr val="tx1"/>
                    </a:gs>
                    <a:gs pos="98000">
                      <a:schemeClr val="tx1"/>
                    </a:gs>
                  </a:gsLst>
                  <a:lin ang="5400000" scaled="0"/>
                </a:gradFill>
                <a:latin typeface="+mj-lt"/>
                <a:ea typeface="+mn-ea"/>
                <a:cs typeface="+mn-cs"/>
              </a:defRPr>
            </a:lvl1pPr>
            <a:lvl2pPr marL="2382"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2pPr>
            <a:lvl3pPr marL="175046"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3pPr>
            <a:lvl4pPr marL="345327"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4pPr>
            <a:lvl5pPr marL="515610"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tx1"/>
                    </a:gs>
                    <a:gs pos="100000">
                      <a:schemeClr val="tx1"/>
                    </a:gs>
                  </a:gsLst>
                  <a:lin ang="5400000" scaled="0"/>
                </a:gradFill>
                <a:latin typeface="+mn-lt"/>
                <a:ea typeface="+mn-ea"/>
                <a:cs typeface="+mn-cs"/>
              </a:defRPr>
            </a:lvl5pPr>
          </a:lstStyle>
          <a:p>
            <a:pPr marL="0" marR="0" lvl="0"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388329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a:t>Click to edit Master text styles</a:t>
            </a:r>
          </a:p>
          <a:p>
            <a:pPr marL="302459" lvl="1" indent="-302459" algn="l" defTabSz="685864" rtl="0" eaLnBrk="1" latinLnBrk="0" hangingPunct="1">
              <a:lnSpc>
                <a:spcPct val="90000"/>
              </a:lnSpc>
              <a:spcBef>
                <a:spcPct val="20000"/>
              </a:spcBef>
              <a:buSzPct val="80000"/>
            </a:pPr>
            <a:r>
              <a:rPr lang="en-US"/>
              <a:t>Second level</a:t>
            </a:r>
          </a:p>
          <a:p>
            <a:pPr marL="302459" lvl="2" indent="-302459" algn="l" defTabSz="685864" rtl="0" eaLnBrk="1" latinLnBrk="0" hangingPunct="1">
              <a:lnSpc>
                <a:spcPct val="90000"/>
              </a:lnSpc>
              <a:spcBef>
                <a:spcPct val="20000"/>
              </a:spcBef>
              <a:buSzPct val="80000"/>
            </a:pPr>
            <a:r>
              <a:rPr lang="en-US"/>
              <a:t>Third level</a:t>
            </a:r>
          </a:p>
          <a:p>
            <a:pPr marL="302459" lvl="3" indent="-302459" algn="l" defTabSz="685864" rtl="0" eaLnBrk="1" latinLnBrk="0" hangingPunct="1">
              <a:lnSpc>
                <a:spcPct val="90000"/>
              </a:lnSpc>
              <a:spcBef>
                <a:spcPct val="20000"/>
              </a:spcBef>
              <a:buSzPct val="80000"/>
            </a:pPr>
            <a:r>
              <a:rPr lang="en-US"/>
              <a:t>Fourth level</a:t>
            </a:r>
          </a:p>
          <a:p>
            <a:pPr marL="302459" lvl="4" indent="-302459" algn="l" defTabSz="685864" rtl="0" eaLnBrk="1" latinLnBrk="0" hangingPunct="1">
              <a:lnSpc>
                <a:spcPct val="90000"/>
              </a:lnSpc>
              <a:spcBef>
                <a:spcPct val="20000"/>
              </a:spcBef>
              <a:buSzPct val="80000"/>
            </a:pPr>
            <a:r>
              <a:rPr lang="en-US"/>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contrast="-59000"/>
                    </a14:imgEffect>
                  </a14:imgLayer>
                </a14:imgProps>
              </a:ext>
              <a:ext uri="{28A0092B-C50C-407E-A947-70E740481C1C}">
                <a14:useLocalDpi xmlns:a14="http://schemas.microsoft.com/office/drawing/2010/main" val="0"/>
              </a:ext>
            </a:extLst>
          </a:blip>
          <a:stretch>
            <a:fillRect/>
          </a:stretch>
        </p:blipFill>
        <p:spPr>
          <a:xfrm>
            <a:off x="390627" y="4822032"/>
            <a:ext cx="1261769" cy="146626"/>
          </a:xfrm>
          <a:prstGeom prst="rect">
            <a:avLst/>
          </a:prstGeom>
        </p:spPr>
      </p:pic>
    </p:spTree>
    <p:extLst>
      <p:ext uri="{BB962C8B-B14F-4D97-AF65-F5344CB8AC3E}">
        <p14:creationId xmlns:p14="http://schemas.microsoft.com/office/powerpoint/2010/main" val="135221156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946852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36610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3" name="Rectangle 2"/>
          <p:cNvSpPr/>
          <p:nvPr userDrawn="1"/>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0"/>
            <a:ext cx="8366320" cy="1491178"/>
          </a:xfrm>
        </p:spPr>
        <p:txBody>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828" indent="0">
              <a:buNone/>
              <a:defRPr>
                <a:gradFill>
                  <a:gsLst>
                    <a:gs pos="1250">
                      <a:srgbClr val="000000"/>
                    </a:gs>
                    <a:gs pos="100000">
                      <a:srgbClr val="000000"/>
                    </a:gs>
                  </a:gsLst>
                  <a:lin ang="5400000" scaled="0"/>
                </a:gradFill>
                <a:latin typeface="Consolas" pitchFamily="49" charset="0"/>
                <a:cs typeface="Consolas" pitchFamily="49" charset="0"/>
              </a:defRPr>
            </a:lvl2pPr>
            <a:lvl3pPr marL="429873" indent="0">
              <a:buNone/>
              <a:defRPr>
                <a:gradFill>
                  <a:gsLst>
                    <a:gs pos="1250">
                      <a:srgbClr val="000000"/>
                    </a:gs>
                    <a:gs pos="100000">
                      <a:srgbClr val="000000"/>
                    </a:gs>
                  </a:gsLst>
                  <a:lin ang="5400000" scaled="0"/>
                </a:gradFill>
                <a:latin typeface="Consolas" pitchFamily="49" charset="0"/>
                <a:cs typeface="Consolas" pitchFamily="49" charset="0"/>
              </a:defRPr>
            </a:lvl3pPr>
            <a:lvl4pPr marL="598965" indent="0">
              <a:buNone/>
              <a:defRPr>
                <a:gradFill>
                  <a:gsLst>
                    <a:gs pos="1250">
                      <a:srgbClr val="000000"/>
                    </a:gs>
                    <a:gs pos="100000">
                      <a:srgbClr val="000000"/>
                    </a:gs>
                  </a:gsLst>
                  <a:lin ang="5400000" scaled="0"/>
                </a:gradFill>
                <a:latin typeface="Consolas" pitchFamily="49" charset="0"/>
                <a:cs typeface="Consolas" pitchFamily="49" charset="0"/>
              </a:defRPr>
            </a:lvl4pPr>
            <a:lvl5pPr marL="772819"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49289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a:t>Click to edit title style</a:t>
            </a:r>
          </a:p>
        </p:txBody>
      </p:sp>
      <p:sp>
        <p:nvSpPr>
          <p:cNvPr id="3"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a:t>Speaker Name</a:t>
            </a:r>
          </a:p>
        </p:txBody>
      </p:sp>
      <p:pic>
        <p:nvPicPr>
          <p:cNvPr id="4" name="Picture 3"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5" name="Picture 4"/>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312672160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0"/>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09" indent="-2572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550" indent="-21434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891" indent="-21434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364" indent="-17147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7147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30744255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42889"/>
            <a:ext cx="8382000" cy="567848"/>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1000" y="1085850"/>
            <a:ext cx="8382000" cy="14801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87541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Benutzerdefiniertes Layout">
    <p:spTree>
      <p:nvGrpSpPr>
        <p:cNvPr id="1" name=""/>
        <p:cNvGrpSpPr/>
        <p:nvPr/>
      </p:nvGrpSpPr>
      <p:grpSpPr>
        <a:xfrm>
          <a:off x="0" y="0"/>
          <a:ext cx="0" cy="0"/>
          <a:chOff x="0" y="0"/>
          <a:chExt cx="0" cy="0"/>
        </a:xfrm>
      </p:grpSpPr>
      <p:sp>
        <p:nvSpPr>
          <p:cNvPr id="3" name="Titel 1"/>
          <p:cNvSpPr>
            <a:spLocks noGrp="1"/>
          </p:cNvSpPr>
          <p:nvPr>
            <p:ph type="title"/>
          </p:nvPr>
        </p:nvSpPr>
        <p:spPr>
          <a:xfrm>
            <a:off x="457200" y="205979"/>
            <a:ext cx="8229600" cy="446661"/>
          </a:xfrm>
          <a:prstGeom prst="rect">
            <a:avLst/>
          </a:prstGeom>
        </p:spPr>
        <p:txBody>
          <a:bodyPr/>
          <a:lstStyle>
            <a:lvl1pPr algn="l">
              <a:defRPr sz="3200" baseline="0">
                <a:solidFill>
                  <a:schemeClr val="tx1">
                    <a:lumMod val="65000"/>
                    <a:lumOff val="35000"/>
                  </a:schemeClr>
                </a:solidFill>
                <a:latin typeface="Segoe UI" pitchFamily="34" charset="0"/>
                <a:ea typeface="Segoe UI" pitchFamily="34" charset="0"/>
                <a:cs typeface="Segoe UI" pitchFamily="34" charset="0"/>
              </a:defRPr>
            </a:lvl1pPr>
          </a:lstStyle>
          <a:p>
            <a:r>
              <a:rPr lang="de-DE" dirty="0"/>
              <a:t>Mastertitelformat bearbeiten</a:t>
            </a:r>
          </a:p>
        </p:txBody>
      </p:sp>
      <p:sp>
        <p:nvSpPr>
          <p:cNvPr id="4" name="Inhaltsplatzhalter 2"/>
          <p:cNvSpPr>
            <a:spLocks noGrp="1"/>
          </p:cNvSpPr>
          <p:nvPr>
            <p:ph idx="1" hasCustomPrompt="1"/>
          </p:nvPr>
        </p:nvSpPr>
        <p:spPr>
          <a:xfrm>
            <a:off x="457200" y="1200151"/>
            <a:ext cx="8229600" cy="1651606"/>
          </a:xfrm>
          <a:prstGeom prst="rect">
            <a:avLst/>
          </a:prstGeom>
        </p:spPr>
        <p:txBody>
          <a:bodyPr/>
          <a:lstStyle>
            <a:lvl1pPr marL="342886" indent="-342886">
              <a:buFont typeface="Arial"/>
              <a:buChar char="•"/>
              <a:defRPr sz="2000">
                <a:solidFill>
                  <a:schemeClr val="tx1">
                    <a:lumMod val="65000"/>
                    <a:lumOff val="35000"/>
                  </a:schemeClr>
                </a:solidFill>
                <a:latin typeface="Segoe UI" pitchFamily="34" charset="0"/>
                <a:ea typeface="Segoe UI" pitchFamily="34" charset="0"/>
                <a:cs typeface="Segoe UI" pitchFamily="34" charset="0"/>
              </a:defRPr>
            </a:lvl1pPr>
            <a:lvl2pPr marL="742919" indent="-285738">
              <a:buFont typeface="Arial"/>
              <a:buChar char="•"/>
              <a:defRPr sz="2000">
                <a:solidFill>
                  <a:schemeClr val="tx1">
                    <a:lumMod val="65000"/>
                    <a:lumOff val="35000"/>
                  </a:schemeClr>
                </a:solidFill>
                <a:latin typeface="Segoe UI" pitchFamily="34" charset="0"/>
                <a:ea typeface="Segoe UI" pitchFamily="34" charset="0"/>
                <a:cs typeface="Segoe UI" pitchFamily="34" charset="0"/>
              </a:defRPr>
            </a:lvl2pPr>
            <a:lvl3pPr marL="1142952" indent="-228591">
              <a:buFont typeface="Arial"/>
              <a:buChar char="•"/>
              <a:defRPr sz="2000">
                <a:solidFill>
                  <a:schemeClr val="tx1">
                    <a:lumMod val="65000"/>
                    <a:lumOff val="35000"/>
                  </a:schemeClr>
                </a:solidFill>
                <a:latin typeface="Segoe UI" pitchFamily="34" charset="0"/>
                <a:ea typeface="Segoe UI" pitchFamily="34" charset="0"/>
                <a:cs typeface="Segoe UI" pitchFamily="34" charset="0"/>
              </a:defRPr>
            </a:lvl3pPr>
            <a:lvl4pPr marL="1600134" indent="-228591">
              <a:buFont typeface="Arial"/>
              <a:buChar char="•"/>
              <a:defRPr sz="2000">
                <a:solidFill>
                  <a:schemeClr val="tx1">
                    <a:lumMod val="65000"/>
                    <a:lumOff val="35000"/>
                  </a:schemeClr>
                </a:solidFill>
                <a:latin typeface="Segoe UI" pitchFamily="34" charset="0"/>
                <a:ea typeface="Segoe UI" pitchFamily="34" charset="0"/>
                <a:cs typeface="Segoe UI" pitchFamily="34" charset="0"/>
              </a:defRPr>
            </a:lvl4pPr>
            <a:lvl5pPr marL="2057314" indent="-228591">
              <a:buFont typeface="Arial"/>
              <a:buChar char="•"/>
              <a:defRPr sz="2000">
                <a:solidFill>
                  <a:schemeClr val="tx1">
                    <a:lumMod val="65000"/>
                    <a:lumOff val="35000"/>
                  </a:schemeClr>
                </a:solidFill>
                <a:latin typeface="Segoe UI" pitchFamily="34" charset="0"/>
                <a:ea typeface="Segoe UI" pitchFamily="34" charset="0"/>
                <a:cs typeface="Segoe U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Datumsplatzhalter 3"/>
          <p:cNvSpPr>
            <a:spLocks noGrp="1"/>
          </p:cNvSpPr>
          <p:nvPr>
            <p:ph type="dt" sz="half" idx="10"/>
          </p:nvPr>
        </p:nvSpPr>
        <p:spPr>
          <a:xfrm>
            <a:off x="457200" y="4561320"/>
            <a:ext cx="2133600" cy="273844"/>
          </a:xfrm>
          <a:prstGeom prst="rect">
            <a:avLst/>
          </a:prstGeom>
        </p:spPr>
        <p:txBody>
          <a:bodyPr lIns="91436" tIns="45718" rIns="91436" bIns="45718"/>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pPr defTabSz="685864"/>
            <a:fld id="{C2AA5800-80A2-4740-9A31-2923BA07363B}" type="datetimeFigureOut">
              <a:rPr lang="de-DE" smtClean="0">
                <a:solidFill>
                  <a:srgbClr val="292929">
                    <a:lumMod val="65000"/>
                    <a:lumOff val="35000"/>
                  </a:srgbClr>
                </a:solidFill>
              </a:rPr>
              <a:pPr defTabSz="685864"/>
              <a:t>25.05.2017</a:t>
            </a:fld>
            <a:endParaRPr lang="de-DE" dirty="0">
              <a:solidFill>
                <a:srgbClr val="292929">
                  <a:lumMod val="65000"/>
                  <a:lumOff val="35000"/>
                </a:srgbClr>
              </a:solidFill>
            </a:endParaRPr>
          </a:p>
        </p:txBody>
      </p:sp>
      <p:sp>
        <p:nvSpPr>
          <p:cNvPr id="12" name="Fußzeilenplatzhalter 4"/>
          <p:cNvSpPr>
            <a:spLocks noGrp="1"/>
          </p:cNvSpPr>
          <p:nvPr>
            <p:ph type="ftr" sz="quarter" idx="11"/>
          </p:nvPr>
        </p:nvSpPr>
        <p:spPr>
          <a:xfrm>
            <a:off x="3124200" y="4561320"/>
            <a:ext cx="2895600" cy="273844"/>
          </a:xfrm>
          <a:prstGeom prst="rect">
            <a:avLst/>
          </a:prstGeom>
        </p:spPr>
        <p:txBody>
          <a:bodyPr lIns="91436" tIns="45718" rIns="91436" bIns="45718"/>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pPr defTabSz="685864"/>
            <a:endParaRPr lang="de-DE" dirty="0">
              <a:solidFill>
                <a:srgbClr val="292929">
                  <a:lumMod val="65000"/>
                  <a:lumOff val="35000"/>
                </a:srgbClr>
              </a:solidFill>
            </a:endParaRPr>
          </a:p>
        </p:txBody>
      </p:sp>
      <p:sp>
        <p:nvSpPr>
          <p:cNvPr id="13" name="Foliennummernplatzhalter 5"/>
          <p:cNvSpPr>
            <a:spLocks noGrp="1"/>
          </p:cNvSpPr>
          <p:nvPr>
            <p:ph type="sldNum" sz="quarter" idx="12"/>
          </p:nvPr>
        </p:nvSpPr>
        <p:spPr>
          <a:xfrm>
            <a:off x="6553201" y="4561320"/>
            <a:ext cx="2133600" cy="273844"/>
          </a:xfrm>
          <a:prstGeom prst="rect">
            <a:avLst/>
          </a:prstGeom>
        </p:spPr>
        <p:txBody>
          <a:bodyPr lIns="91436" tIns="45718" rIns="91436" bIns="45718"/>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pPr defTabSz="685864"/>
            <a:fld id="{F31B7F5E-64B6-2E4F-97F8-FBB1551450E4}" type="slidenum">
              <a:rPr lang="de-DE" smtClean="0">
                <a:solidFill>
                  <a:srgbClr val="292929">
                    <a:lumMod val="65000"/>
                    <a:lumOff val="35000"/>
                  </a:srgbClr>
                </a:solidFill>
              </a:rPr>
              <a:pPr defTabSz="685864"/>
              <a:t>‹#›</a:t>
            </a:fld>
            <a:endParaRPr lang="de-DE" dirty="0">
              <a:solidFill>
                <a:srgbClr val="292929">
                  <a:lumMod val="65000"/>
                  <a:lumOff val="35000"/>
                </a:srgbClr>
              </a:solidFill>
            </a:endParaRPr>
          </a:p>
        </p:txBody>
      </p:sp>
    </p:spTree>
    <p:extLst>
      <p:ext uri="{BB962C8B-B14F-4D97-AF65-F5344CB8AC3E}">
        <p14:creationId xmlns:p14="http://schemas.microsoft.com/office/powerpoint/2010/main" val="32152568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89436" y="1085850"/>
            <a:ext cx="4115872" cy="1323439"/>
          </a:xfrm>
        </p:spPr>
        <p:txBody>
          <a:bodyPr/>
          <a:lstStyle>
            <a:lvl1pPr marL="255016" indent="-255016">
              <a:lnSpc>
                <a:spcPct val="90000"/>
              </a:lnSpc>
              <a:defRPr sz="2100"/>
            </a:lvl1pPr>
            <a:lvl2pPr marL="505071" indent="-244101">
              <a:lnSpc>
                <a:spcPct val="90000"/>
              </a:lnSpc>
              <a:defRPr sz="1800"/>
            </a:lvl2pPr>
            <a:lvl3pPr marL="715434" indent="-216317">
              <a:lnSpc>
                <a:spcPct val="90000"/>
              </a:lnSpc>
              <a:defRPr sz="1500"/>
            </a:lvl3pPr>
            <a:lvl4pPr marL="920836" indent="-205402">
              <a:lnSpc>
                <a:spcPct val="90000"/>
              </a:lnSpc>
              <a:defRPr sz="1400"/>
            </a:lvl4pPr>
            <a:lvl5pPr marL="1137153" indent="-210363">
              <a:lnSpc>
                <a:spcPct val="90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7501" y="1085850"/>
            <a:ext cx="4115872" cy="1323439"/>
          </a:xfrm>
        </p:spPr>
        <p:txBody>
          <a:bodyPr/>
          <a:lstStyle>
            <a:lvl1pPr marL="260970" indent="-260970">
              <a:lnSpc>
                <a:spcPct val="90000"/>
              </a:lnSpc>
              <a:defRPr sz="2100"/>
            </a:lvl1pPr>
            <a:lvl2pPr marL="505071" indent="-255016">
              <a:lnSpc>
                <a:spcPct val="90000"/>
              </a:lnSpc>
              <a:defRPr sz="1800"/>
            </a:lvl2pPr>
            <a:lvl3pPr marL="721388" indent="-227232">
              <a:lnSpc>
                <a:spcPct val="90000"/>
              </a:lnSpc>
              <a:defRPr sz="1500"/>
            </a:lvl3pPr>
            <a:lvl4pPr marL="920836" indent="-199449">
              <a:lnSpc>
                <a:spcPct val="90000"/>
              </a:lnSpc>
              <a:defRPr sz="1400"/>
            </a:lvl4pPr>
            <a:lvl5pPr marL="1137153" indent="-205402">
              <a:lnSpc>
                <a:spcPct val="90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041308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1261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a:t>Click to edit Master text styles</a:t>
            </a:r>
          </a:p>
          <a:p>
            <a:pPr marL="2382" lvl="1" indent="0" algn="l" defTabSz="685864" rtl="0" eaLnBrk="1" latinLnBrk="0" hangingPunct="1">
              <a:lnSpc>
                <a:spcPct val="90000"/>
              </a:lnSpc>
              <a:spcBef>
                <a:spcPts val="0"/>
              </a:spcBef>
              <a:spcAft>
                <a:spcPts val="675"/>
              </a:spcAft>
              <a:buSzPct val="80000"/>
            </a:pPr>
            <a:r>
              <a:rPr lang="en-US"/>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theme" Target="../theme/theme4.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Lst>
  <p:transition>
    <p:fade/>
  </p:transition>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483880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Lst>
  <p:transition>
    <p:fade/>
  </p:transition>
  <p:txStyles>
    <p:titleStyle>
      <a:lvl1pPr algn="l" defTabSz="685864" rtl="0" eaLnBrk="1" latinLnBrk="0" hangingPunct="1">
        <a:lnSpc>
          <a:spcPct val="90000"/>
        </a:lnSpc>
        <a:spcBef>
          <a:spcPct val="0"/>
        </a:spcBef>
        <a:buNone/>
        <a:defRPr lang="en-US" sz="4100" b="0" kern="1200" cap="none" spc="-75" baseline="0" dirty="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gradFill>
            <a:gsLst>
              <a:gs pos="1250">
                <a:schemeClr val="tx1"/>
              </a:gs>
              <a:gs pos="100000">
                <a:schemeClr val="tx1"/>
              </a:gs>
            </a:gsLst>
            <a:lin ang="5400000" scaled="0"/>
          </a:gra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gradFill>
            <a:gsLst>
              <a:gs pos="1250">
                <a:schemeClr val="tx1"/>
              </a:gs>
              <a:gs pos="100000">
                <a:schemeClr val="tx1"/>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6.xml"/><Relationship Id="rId1" Type="http://schemas.openxmlformats.org/officeDocument/2006/relationships/vmlDrawing" Target="../drawings/vmlDrawing6.vml"/><Relationship Id="rId5" Type="http://schemas.openxmlformats.org/officeDocument/2006/relationships/image" Target="../media/image31.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6.xml"/><Relationship Id="rId1" Type="http://schemas.openxmlformats.org/officeDocument/2006/relationships/vmlDrawing" Target="../drawings/vmlDrawing7.vml"/><Relationship Id="rId5" Type="http://schemas.openxmlformats.org/officeDocument/2006/relationships/image" Target="../media/image32.w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6.xml"/><Relationship Id="rId1" Type="http://schemas.openxmlformats.org/officeDocument/2006/relationships/vmlDrawing" Target="../drawings/vmlDrawing8.vml"/><Relationship Id="rId5" Type="http://schemas.openxmlformats.org/officeDocument/2006/relationships/image" Target="../media/image33.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6.xml"/><Relationship Id="rId1" Type="http://schemas.openxmlformats.org/officeDocument/2006/relationships/vmlDrawing" Target="../drawings/vmlDrawing9.vml"/><Relationship Id="rId5" Type="http://schemas.openxmlformats.org/officeDocument/2006/relationships/image" Target="../media/image34.w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6.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6.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6.xml"/><Relationship Id="rId1" Type="http://schemas.openxmlformats.org/officeDocument/2006/relationships/vmlDrawing" Target="../drawings/vmlDrawing3.vml"/><Relationship Id="rId5" Type="http://schemas.openxmlformats.org/officeDocument/2006/relationships/image" Target="../media/image27.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6.xml"/><Relationship Id="rId1" Type="http://schemas.openxmlformats.org/officeDocument/2006/relationships/vmlDrawing" Target="../drawings/vmlDrawing4.vml"/><Relationship Id="rId5" Type="http://schemas.openxmlformats.org/officeDocument/2006/relationships/image" Target="../media/image28.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0.wmf"/><Relationship Id="rId2" Type="http://schemas.openxmlformats.org/officeDocument/2006/relationships/slideLayout" Target="../slideLayouts/slideLayout56.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29.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5" name="Title 3"/>
          <p:cNvSpPr>
            <a:spLocks noGrp="1"/>
          </p:cNvSpPr>
          <p:nvPr>
            <p:ph type="title"/>
          </p:nvPr>
        </p:nvSpPr>
        <p:spPr>
          <a:xfrm>
            <a:off x="734212" y="1509522"/>
            <a:ext cx="7680340" cy="1028359"/>
          </a:xfrm>
        </p:spPr>
        <p:txBody>
          <a:bodyPr/>
          <a:lstStyle/>
          <a:p>
            <a:pPr algn="l"/>
            <a:r>
              <a:rPr lang="en-US" sz="4100" b="0" dirty="0">
                <a:effectLst/>
                <a:latin typeface="Segoe UI Light" panose="020B0502040204020203" pitchFamily="34" charset="0"/>
                <a:cs typeface="Segoe UI Light" panose="020B0502040204020203" pitchFamily="34" charset="0"/>
              </a:rPr>
              <a:t>Coding Best practices</a:t>
            </a:r>
            <a:endParaRPr lang="en-US" sz="3300" b="0" dirty="0">
              <a:effectLst/>
              <a:latin typeface="Segoe UI Light" panose="020B0502040204020203" pitchFamily="34" charset="0"/>
              <a:cs typeface="Segoe UI Light" panose="020B0502040204020203" pitchFamily="34" charset="0"/>
            </a:endParaRPr>
          </a:p>
        </p:txBody>
      </p:sp>
      <p:sp>
        <p:nvSpPr>
          <p:cNvPr id="7" name="Text Placeholder 2"/>
          <p:cNvSpPr txBox="1">
            <a:spLocks/>
          </p:cNvSpPr>
          <p:nvPr/>
        </p:nvSpPr>
        <p:spPr>
          <a:xfrm>
            <a:off x="734212" y="2777195"/>
            <a:ext cx="7680340" cy="1091420"/>
          </a:xfrm>
          <a:prstGeom prst="rect">
            <a:avLst/>
          </a:prstGeom>
        </p:spPr>
        <p:txBody>
          <a:bodyPr/>
          <a:lstStyle>
            <a:defPPr>
              <a:defRPr lang="en-US"/>
            </a:defPPr>
            <a:lvl1pPr marL="0" algn="l" defTabSz="914400" rtl="0" eaLnBrk="1" latinLnBrk="0" hangingPunct="1">
              <a:defRPr sz="1800" b="0" i="0" kern="1200">
                <a:solidFill>
                  <a:srgbClr val="FFFFFF"/>
                </a:solidFill>
                <a:latin typeface="Segoe"/>
                <a:ea typeface="+mn-ea"/>
                <a:cs typeface="Sego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dirty="0" err="1">
                <a:latin typeface="Segoe UI Light" panose="020B0502040204020203" pitchFamily="34" charset="0"/>
                <a:cs typeface="Segoe UI Light" panose="020B0502040204020203" pitchFamily="34" charset="0"/>
              </a:rPr>
              <a:t>Raziel</a:t>
            </a:r>
            <a:r>
              <a:rPr lang="en-US" sz="2100" dirty="0">
                <a:latin typeface="Segoe UI Light" panose="020B0502040204020203" pitchFamily="34" charset="0"/>
                <a:cs typeface="Segoe UI Light" panose="020B0502040204020203" pitchFamily="34" charset="0"/>
              </a:rPr>
              <a:t> </a:t>
            </a:r>
            <a:r>
              <a:rPr lang="en-US" sz="2100" dirty="0" err="1">
                <a:latin typeface="Segoe UI Light" panose="020B0502040204020203" pitchFamily="34" charset="0"/>
                <a:cs typeface="Segoe UI Light" panose="020B0502040204020203" pitchFamily="34" charset="0"/>
              </a:rPr>
              <a:t>Soel</a:t>
            </a:r>
            <a:r>
              <a:rPr lang="en-US" sz="2100" dirty="0">
                <a:latin typeface="Segoe UI Light" panose="020B0502040204020203" pitchFamily="34" charset="0"/>
                <a:cs typeface="Segoe UI Light" panose="020B0502040204020203" pitchFamily="34" charset="0"/>
              </a:rPr>
              <a:t> @Epsilon Net SA</a:t>
            </a:r>
          </a:p>
        </p:txBody>
      </p:sp>
    </p:spTree>
    <p:extLst>
      <p:ext uri="{BB962C8B-B14F-4D97-AF65-F5344CB8AC3E}">
        <p14:creationId xmlns:p14="http://schemas.microsoft.com/office/powerpoint/2010/main" val="128946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Avoid Magic Strings</a:t>
            </a:r>
          </a:p>
        </p:txBody>
      </p:sp>
      <p:grpSp>
        <p:nvGrpSpPr>
          <p:cNvPr id="7" name="Ομάδα 6"/>
          <p:cNvGrpSpPr/>
          <p:nvPr/>
        </p:nvGrpSpPr>
        <p:grpSpPr>
          <a:xfrm>
            <a:off x="3452567" y="1170394"/>
            <a:ext cx="6650610" cy="2926275"/>
            <a:chOff x="483124" y="997188"/>
            <a:chExt cx="6650610" cy="2926275"/>
          </a:xfrm>
        </p:grpSpPr>
        <p:sp>
          <p:nvSpPr>
            <p:cNvPr id="3" name="Ορθογώνιο 2"/>
            <p:cNvSpPr/>
            <p:nvPr/>
          </p:nvSpPr>
          <p:spPr>
            <a:xfrm>
              <a:off x="483124" y="997188"/>
              <a:ext cx="4572000" cy="1115690"/>
            </a:xfrm>
            <a:prstGeom prst="rect">
              <a:avLst/>
            </a:prstGeom>
          </p:spPr>
          <p:txBody>
            <a:bodyPr>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dueDate</a:t>
              </a:r>
              <a:r>
                <a:rPr lang="en-US" sz="950" dirty="0">
                  <a:solidFill>
                    <a:srgbClr val="000000"/>
                  </a:solidFill>
                  <a:latin typeface="Consolas" panose="020B0609020204030204" pitchFamily="49" charset="0"/>
                </a:rPr>
                <a:t> = </a:t>
              </a:r>
              <a:r>
                <a:rPr lang="en-US" sz="950" dirty="0">
                  <a:solidFill>
                    <a:srgbClr val="A31515"/>
                  </a:solidFill>
                  <a:latin typeface="Consolas" panose="020B0609020204030204" pitchFamily="49" charset="0"/>
                </a:rPr>
                <a:t>"20017-03-01T13:00:00Z"</a:t>
              </a:r>
              <a:r>
                <a:rPr lang="en-US" sz="950" dirty="0">
                  <a:solidFill>
                    <a:srgbClr val="000000"/>
                  </a:solidFill>
                  <a:latin typeface="Consolas" panose="020B0609020204030204" pitchFamily="49" charset="0"/>
                </a:rPr>
                <a:t>;</a:t>
              </a:r>
            </a:p>
            <a:p>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userID</a:t>
              </a:r>
              <a:r>
                <a:rPr lang="en-US" sz="950" dirty="0">
                  <a:solidFill>
                    <a:srgbClr val="000000"/>
                  </a:solidFill>
                  <a:latin typeface="Consolas" panose="020B0609020204030204" pitchFamily="49" charset="0"/>
                </a:rPr>
                <a:t> = </a:t>
              </a:r>
              <a:r>
                <a:rPr lang="en-US" sz="950" dirty="0">
                  <a:solidFill>
                    <a:srgbClr val="A31515"/>
                  </a:solidFill>
                  <a:latin typeface="Consolas" panose="020B0609020204030204" pitchFamily="49" charset="0"/>
                </a:rPr>
                <a:t>"bf34aaa7-867e-4c49-856a-3af7b93043d7"</a:t>
              </a:r>
              <a:r>
                <a:rPr lang="en-US" sz="950" dirty="0">
                  <a:solidFill>
                    <a:srgbClr val="000000"/>
                  </a:solidFill>
                  <a:latin typeface="Consolas" panose="020B0609020204030204" pitchFamily="49" charset="0"/>
                </a:rPr>
                <a:t>;</a:t>
              </a:r>
            </a:p>
            <a:p>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maxNumberOfLines</a:t>
              </a:r>
              <a:r>
                <a:rPr lang="en-US" sz="950" dirty="0">
                  <a:solidFill>
                    <a:srgbClr val="000000"/>
                  </a:solidFill>
                  <a:latin typeface="Consolas" panose="020B0609020204030204" pitchFamily="49" charset="0"/>
                </a:rPr>
                <a:t> = </a:t>
              </a:r>
              <a:r>
                <a:rPr lang="en-US" sz="950" dirty="0">
                  <a:solidFill>
                    <a:srgbClr val="A31515"/>
                  </a:solidFill>
                  <a:latin typeface="Consolas" panose="020B0609020204030204" pitchFamily="49" charset="0"/>
                </a:rPr>
                <a:t>"7"</a:t>
              </a:r>
              <a:r>
                <a:rPr lang="en-US" sz="950" dirty="0">
                  <a:solidFill>
                    <a:srgbClr val="000000"/>
                  </a:solidFill>
                  <a:latin typeface="Consolas" panose="020B0609020204030204" pitchFamily="49" charset="0"/>
                </a:rPr>
                <a:t>;</a:t>
              </a:r>
            </a:p>
            <a:p>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price = </a:t>
              </a:r>
              <a:r>
                <a:rPr lang="en-US" sz="950" dirty="0">
                  <a:solidFill>
                    <a:srgbClr val="A31515"/>
                  </a:solidFill>
                  <a:latin typeface="Consolas" panose="020B0609020204030204" pitchFamily="49" charset="0"/>
                </a:rPr>
                <a:t>"7200.65"</a:t>
              </a:r>
              <a:r>
                <a:rPr lang="en-US" sz="950" dirty="0">
                  <a:solidFill>
                    <a:srgbClr val="000000"/>
                  </a:solidFill>
                  <a:latin typeface="Consolas" panose="020B0609020204030204" pitchFamily="49" charset="0"/>
                </a:rPr>
                <a:t>;</a:t>
              </a:r>
              <a:endParaRPr lang="en-US" sz="950" dirty="0"/>
            </a:p>
          </p:txBody>
        </p:sp>
        <p:sp>
          <p:nvSpPr>
            <p:cNvPr id="4" name="Ορθογώνιο 3"/>
            <p:cNvSpPr/>
            <p:nvPr/>
          </p:nvSpPr>
          <p:spPr>
            <a:xfrm>
              <a:off x="483124" y="2807773"/>
              <a:ext cx="6650610" cy="1115690"/>
            </a:xfrm>
            <a:prstGeom prst="rect">
              <a:avLst/>
            </a:prstGeom>
          </p:spPr>
          <p:txBody>
            <a:bodyPr wrap="square">
              <a:spAutoFit/>
            </a:bodyPr>
            <a:lstStyle/>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DateTime</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dueDate</a:t>
              </a:r>
              <a:r>
                <a:rPr lang="en-US" sz="950" dirty="0">
                  <a:solidFill>
                    <a:srgbClr val="000000"/>
                  </a:solidFill>
                  <a:latin typeface="Consolas" panose="020B0609020204030204" pitchFamily="49" charset="0"/>
                </a:rPr>
                <a:t> = </a:t>
              </a:r>
              <a:r>
                <a:rPr lang="en-US" sz="950" dirty="0">
                  <a:solidFill>
                    <a:srgbClr val="0000FF"/>
                  </a:solidFill>
                  <a:latin typeface="Consolas" panose="020B0609020204030204" pitchFamily="49" charset="0"/>
                </a:rPr>
                <a:t>new</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DateTime</a:t>
              </a:r>
              <a:r>
                <a:rPr lang="en-US" sz="950" dirty="0">
                  <a:solidFill>
                    <a:srgbClr val="000000"/>
                  </a:solidFill>
                  <a:latin typeface="Consolas" panose="020B0609020204030204" pitchFamily="49" charset="0"/>
                </a:rPr>
                <a:t>(2017,3,1,13,0,0); </a:t>
              </a:r>
            </a:p>
            <a:p>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Guid</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userID</a:t>
              </a:r>
              <a:r>
                <a:rPr lang="en-US" sz="950" dirty="0">
                  <a:solidFill>
                    <a:srgbClr val="000000"/>
                  </a:solidFill>
                  <a:latin typeface="Consolas" panose="020B0609020204030204" pitchFamily="49" charset="0"/>
                </a:rPr>
                <a:t> = </a:t>
              </a:r>
              <a:r>
                <a:rPr lang="en-US" sz="950" dirty="0" err="1">
                  <a:solidFill>
                    <a:srgbClr val="2B91AF"/>
                  </a:solidFill>
                  <a:latin typeface="Consolas" panose="020B0609020204030204" pitchFamily="49" charset="0"/>
                </a:rPr>
                <a:t>Guid</a:t>
              </a:r>
              <a:r>
                <a:rPr lang="en-US" sz="950" dirty="0" err="1">
                  <a:solidFill>
                    <a:srgbClr val="000000"/>
                  </a:solidFill>
                  <a:latin typeface="Consolas" panose="020B0609020204030204" pitchFamily="49" charset="0"/>
                </a:rPr>
                <a:t>.ParseExact</a:t>
              </a:r>
              <a:r>
                <a:rPr lang="en-US" sz="950" dirty="0">
                  <a:solidFill>
                    <a:srgbClr val="000000"/>
                  </a:solidFill>
                  <a:latin typeface="Consolas" panose="020B0609020204030204" pitchFamily="49" charset="0"/>
                </a:rPr>
                <a:t>(</a:t>
              </a:r>
              <a:r>
                <a:rPr lang="en-US" sz="950" dirty="0">
                  <a:solidFill>
                    <a:srgbClr val="A31515"/>
                  </a:solidFill>
                  <a:latin typeface="Consolas" panose="020B0609020204030204" pitchFamily="49" charset="0"/>
                </a:rPr>
                <a:t>"bf34aaa7-867e-4c49-856a-3af7b93043d7"</a:t>
              </a:r>
              <a:r>
                <a:rPr lang="en-US" sz="950" dirty="0">
                  <a:solidFill>
                    <a:srgbClr val="000000"/>
                  </a:solidFill>
                  <a:latin typeface="Consolas" panose="020B0609020204030204" pitchFamily="49" charset="0"/>
                </a:rPr>
                <a:t>, </a:t>
              </a:r>
              <a:r>
                <a:rPr lang="en-US" sz="950" dirty="0">
                  <a:solidFill>
                    <a:srgbClr val="A31515"/>
                  </a:solidFill>
                  <a:latin typeface="Consolas" panose="020B0609020204030204" pitchFamily="49" charset="0"/>
                </a:rPr>
                <a:t>"D"</a:t>
              </a:r>
              <a:r>
                <a:rPr lang="en-US" sz="950" dirty="0">
                  <a:solidFill>
                    <a:srgbClr val="000000"/>
                  </a:solidFill>
                  <a:latin typeface="Consolas" panose="020B0609020204030204" pitchFamily="49" charset="0"/>
                </a:rPr>
                <a:t>);</a:t>
              </a:r>
            </a:p>
            <a:p>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err="1">
                  <a:solidFill>
                    <a:srgbClr val="0000FF"/>
                  </a:solidFill>
                  <a:latin typeface="Consolas" panose="020B0609020204030204" pitchFamily="49" charset="0"/>
                </a:rPr>
                <a:t>int</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maxNumberOfLines</a:t>
              </a:r>
              <a:r>
                <a:rPr lang="en-US" sz="950" dirty="0">
                  <a:solidFill>
                    <a:srgbClr val="000000"/>
                  </a:solidFill>
                  <a:latin typeface="Consolas" panose="020B0609020204030204" pitchFamily="49" charset="0"/>
                </a:rPr>
                <a:t> = 7;</a:t>
              </a:r>
            </a:p>
            <a:p>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decimal</a:t>
              </a:r>
              <a:r>
                <a:rPr lang="en-US" sz="950" dirty="0">
                  <a:solidFill>
                    <a:srgbClr val="000000"/>
                  </a:solidFill>
                  <a:latin typeface="Consolas" panose="020B0609020204030204" pitchFamily="49" charset="0"/>
                </a:rPr>
                <a:t> price = 7200.65m;</a:t>
              </a:r>
              <a:endParaRPr lang="en-US" sz="950" dirty="0"/>
            </a:p>
          </p:txBody>
        </p:sp>
        <p:sp>
          <p:nvSpPr>
            <p:cNvPr id="6" name="Rectangle 5"/>
            <p:cNvSpPr/>
            <p:nvPr/>
          </p:nvSpPr>
          <p:spPr>
            <a:xfrm>
              <a:off x="976060" y="2255352"/>
              <a:ext cx="1273105" cy="369332"/>
            </a:xfrm>
            <a:prstGeom prst="rect">
              <a:avLst/>
            </a:prstGeom>
          </p:spPr>
          <p:txBody>
            <a:bodyPr wrap="none">
              <a:spAutoFit/>
            </a:bodyPr>
            <a:lstStyle/>
            <a:p>
              <a:r>
                <a:rPr lang="en-US" dirty="0">
                  <a:solidFill>
                    <a:schemeClr val="accent2">
                      <a:alpha val="99000"/>
                    </a:schemeClr>
                  </a:solidFill>
                  <a:latin typeface="+mj-lt"/>
                </a:rPr>
                <a:t>Instead use</a:t>
              </a:r>
              <a:endParaRPr lang="en-US" dirty="0">
                <a:latin typeface="+mj-lt"/>
              </a:endParaRPr>
            </a:p>
          </p:txBody>
        </p:sp>
      </p:grpSp>
      <p:sp>
        <p:nvSpPr>
          <p:cNvPr id="8" name="Text Placeholder 3"/>
          <p:cNvSpPr>
            <a:spLocks noGrp="1"/>
          </p:cNvSpPr>
          <p:nvPr>
            <p:ph type="body" sz="quarter" idx="10"/>
          </p:nvPr>
        </p:nvSpPr>
        <p:spPr>
          <a:xfrm>
            <a:off x="389436" y="1136665"/>
            <a:ext cx="3556067" cy="2105192"/>
          </a:xfrm>
        </p:spPr>
        <p:txBody>
          <a:bodyPr/>
          <a:lstStyle/>
          <a:p>
            <a:r>
              <a:rPr lang="en-US" sz="2400" dirty="0">
                <a:solidFill>
                  <a:schemeClr val="accent2">
                    <a:alpha val="99000"/>
                  </a:schemeClr>
                </a:solidFill>
              </a:rPr>
              <a:t>Use actual type</a:t>
            </a:r>
          </a:p>
          <a:p>
            <a:pPr lvl="1"/>
            <a:r>
              <a:rPr lang="en-US" altLang="en-US" spc="0" dirty="0">
                <a:latin typeface="+mn-lt"/>
              </a:rPr>
              <a:t>Each type is optimized for comparison</a:t>
            </a:r>
          </a:p>
          <a:p>
            <a:pPr lvl="1"/>
            <a:r>
              <a:rPr lang="en-US" altLang="en-US" dirty="0"/>
              <a:t>High performance</a:t>
            </a:r>
          </a:p>
          <a:p>
            <a:pPr lvl="1"/>
            <a:r>
              <a:rPr lang="en-US" altLang="en-US" dirty="0"/>
              <a:t>You don’t lose information</a:t>
            </a:r>
          </a:p>
          <a:p>
            <a:pPr lvl="1"/>
            <a:r>
              <a:rPr lang="en-US" altLang="en-US" dirty="0"/>
              <a:t>Smaller memory footprint</a:t>
            </a:r>
          </a:p>
          <a:p>
            <a:pPr lvl="1"/>
            <a:endParaRPr lang="en-US" altLang="en-US" dirty="0"/>
          </a:p>
        </p:txBody>
      </p:sp>
    </p:spTree>
    <p:extLst>
      <p:ext uri="{BB962C8B-B14F-4D97-AF65-F5344CB8AC3E}">
        <p14:creationId xmlns:p14="http://schemas.microsoft.com/office/powerpoint/2010/main" val="30048945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Meaningful Methods</a:t>
            </a:r>
          </a:p>
        </p:txBody>
      </p:sp>
      <p:sp>
        <p:nvSpPr>
          <p:cNvPr id="5" name="Ορθογώνιο 4"/>
          <p:cNvSpPr/>
          <p:nvPr/>
        </p:nvSpPr>
        <p:spPr>
          <a:xfrm>
            <a:off x="353113" y="1235475"/>
            <a:ext cx="4572000" cy="3016210"/>
          </a:xfrm>
          <a:prstGeom prst="rect">
            <a:avLst/>
          </a:prstGeom>
        </p:spPr>
        <p:txBody>
          <a:bodyPr>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bool</a:t>
            </a:r>
            <a:r>
              <a:rPr lang="en-US" sz="950" dirty="0">
                <a:solidFill>
                  <a:srgbClr val="000000"/>
                </a:solidFill>
                <a:latin typeface="Consolas" panose="020B0609020204030204" pitchFamily="49" charset="0"/>
              </a:rPr>
              <a:t> Save(</a:t>
            </a:r>
            <a:r>
              <a:rPr lang="en-US" sz="950" dirty="0" err="1">
                <a:solidFill>
                  <a:srgbClr val="2B91AF"/>
                </a:solidFill>
                <a:latin typeface="Consolas" panose="020B0609020204030204" pitchFamily="49" charset="0"/>
              </a:rPr>
              <a:t>InvoiceStatus</a:t>
            </a:r>
            <a:r>
              <a:rPr lang="en-US" sz="950" dirty="0">
                <a:solidFill>
                  <a:srgbClr val="000000"/>
                </a:solidFill>
                <a:latin typeface="Consolas" panose="020B0609020204030204" pitchFamily="49" charset="0"/>
              </a:rPr>
              <a:t> status,</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invoiceNumber</a:t>
            </a:r>
            <a:r>
              <a:rPr lang="en-US" sz="950" dirty="0">
                <a:solidFill>
                  <a:srgbClr val="000000"/>
                </a:solidFill>
                <a:latin typeface="Consolas" panose="020B0609020204030204" pitchFamily="49" charset="0"/>
              </a:rPr>
              <a:t> = </a:t>
            </a:r>
            <a:r>
              <a:rPr lang="en-US" sz="950" dirty="0">
                <a:solidFill>
                  <a:srgbClr val="0000FF"/>
                </a:solidFill>
                <a:latin typeface="Consolas" panose="020B0609020204030204" pitchFamily="49" charset="0"/>
              </a:rPr>
              <a:t>null</a:t>
            </a:r>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DateTime</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dueDate</a:t>
            </a:r>
            <a:r>
              <a:rPr lang="en-US" sz="950" dirty="0">
                <a:solidFill>
                  <a:srgbClr val="000000"/>
                </a:solidFill>
                <a:latin typeface="Consolas" panose="020B0609020204030204" pitchFamily="49" charset="0"/>
              </a:rPr>
              <a:t> = </a:t>
            </a:r>
            <a:r>
              <a:rPr lang="en-US" sz="950" dirty="0">
                <a:solidFill>
                  <a:srgbClr val="0000FF"/>
                </a:solidFill>
                <a:latin typeface="Consolas" panose="020B0609020204030204" pitchFamily="49" charset="0"/>
              </a:rPr>
              <a:t>null</a:t>
            </a:r>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IEnumerable</a:t>
            </a:r>
            <a:r>
              <a:rPr lang="en-US" sz="950" dirty="0">
                <a:solidFill>
                  <a:srgbClr val="000000"/>
                </a:solidFill>
                <a:latin typeface="Consolas" panose="020B0609020204030204" pitchFamily="49" charset="0"/>
              </a:rPr>
              <a:t>&lt;</a:t>
            </a:r>
            <a:r>
              <a:rPr lang="en-US" sz="950" dirty="0" err="1">
                <a:solidFill>
                  <a:srgbClr val="2B91AF"/>
                </a:solidFill>
                <a:latin typeface="Consolas" panose="020B0609020204030204" pitchFamily="49" charset="0"/>
              </a:rPr>
              <a:t>InvoiceLine</a:t>
            </a:r>
            <a:r>
              <a:rPr lang="en-US" sz="950" dirty="0">
                <a:solidFill>
                  <a:srgbClr val="000000"/>
                </a:solidFill>
                <a:latin typeface="Consolas" panose="020B0609020204030204" pitchFamily="49" charset="0"/>
              </a:rPr>
              <a:t>&gt; lines = </a:t>
            </a:r>
            <a:r>
              <a:rPr lang="en-US" sz="950" dirty="0">
                <a:solidFill>
                  <a:srgbClr val="0000FF"/>
                </a:solidFill>
                <a:latin typeface="Consolas" panose="020B0609020204030204" pitchFamily="49" charset="0"/>
              </a:rPr>
              <a:t>null</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invoiceStatus</a:t>
            </a:r>
            <a:r>
              <a:rPr lang="en-US" sz="950" dirty="0">
                <a:solidFill>
                  <a:srgbClr val="000000"/>
                </a:solidFill>
                <a:latin typeface="Consolas" panose="020B0609020204030204" pitchFamily="49" charset="0"/>
              </a:rPr>
              <a:t> = status;</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if</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invoiceNumber</a:t>
            </a:r>
            <a:r>
              <a:rPr lang="en-US" sz="950" dirty="0">
                <a:solidFill>
                  <a:srgbClr val="000000"/>
                </a:solidFill>
                <a:latin typeface="Consolas" panose="020B0609020204030204" pitchFamily="49" charset="0"/>
              </a:rPr>
              <a:t> != </a:t>
            </a:r>
            <a:r>
              <a:rPr lang="en-US" sz="950" dirty="0">
                <a:solidFill>
                  <a:srgbClr val="0000FF"/>
                </a:solidFill>
                <a:latin typeface="Consolas" panose="020B0609020204030204" pitchFamily="49" charset="0"/>
              </a:rPr>
              <a:t>null</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if</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dueDate</a:t>
            </a:r>
            <a:r>
              <a:rPr lang="en-US" sz="950" dirty="0">
                <a:solidFill>
                  <a:srgbClr val="000000"/>
                </a:solidFill>
                <a:latin typeface="Consolas" panose="020B0609020204030204" pitchFamily="49" charset="0"/>
              </a:rPr>
              <a:t> != </a:t>
            </a:r>
            <a:r>
              <a:rPr lang="en-US" sz="950" dirty="0">
                <a:solidFill>
                  <a:srgbClr val="0000FF"/>
                </a:solidFill>
                <a:latin typeface="Consolas" panose="020B0609020204030204" pitchFamily="49" charset="0"/>
              </a:rPr>
              <a:t>null</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if</a:t>
            </a:r>
            <a:r>
              <a:rPr lang="en-US" sz="950" dirty="0">
                <a:solidFill>
                  <a:srgbClr val="000000"/>
                </a:solidFill>
                <a:latin typeface="Consolas" panose="020B0609020204030204" pitchFamily="49" charset="0"/>
              </a:rPr>
              <a:t> (lines != </a:t>
            </a:r>
            <a:r>
              <a:rPr lang="en-US" sz="950" dirty="0">
                <a:solidFill>
                  <a:srgbClr val="0000FF"/>
                </a:solidFill>
                <a:latin typeface="Consolas" panose="020B0609020204030204" pitchFamily="49" charset="0"/>
              </a:rPr>
              <a:t>null</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endParaRPr lang="en-US" sz="950" dirty="0"/>
          </a:p>
        </p:txBody>
      </p:sp>
      <p:sp>
        <p:nvSpPr>
          <p:cNvPr id="7" name="Ορθογώνιο 6"/>
          <p:cNvSpPr/>
          <p:nvPr/>
        </p:nvSpPr>
        <p:spPr>
          <a:xfrm>
            <a:off x="4322190" y="1235475"/>
            <a:ext cx="4572000" cy="2431435"/>
          </a:xfrm>
          <a:prstGeom prst="rect">
            <a:avLst/>
          </a:prstGeom>
        </p:spPr>
        <p:txBody>
          <a:bodyPr>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void</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UpdateNumber</a:t>
            </a:r>
            <a:r>
              <a:rPr lang="en-US" sz="950" dirty="0">
                <a:solidFill>
                  <a:srgbClr val="000000"/>
                </a:solidFill>
                <a:latin typeface="Consolas" panose="020B0609020204030204" pitchFamily="49" charset="0"/>
              </a:rPr>
              <a:t>(</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invoiceNumber</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p>
          <a:p>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void</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UpdateLines</a:t>
            </a:r>
            <a:r>
              <a:rPr lang="en-US" sz="950" dirty="0">
                <a:solidFill>
                  <a:srgbClr val="000000"/>
                </a:solidFill>
                <a:latin typeface="Consolas" panose="020B0609020204030204" pitchFamily="49" charset="0"/>
              </a:rPr>
              <a:t>(</a:t>
            </a:r>
            <a:r>
              <a:rPr lang="en-US" sz="950" dirty="0" err="1">
                <a:solidFill>
                  <a:srgbClr val="2B91AF"/>
                </a:solidFill>
                <a:latin typeface="Consolas" panose="020B0609020204030204" pitchFamily="49" charset="0"/>
              </a:rPr>
              <a:t>IEnumerable</a:t>
            </a:r>
            <a:r>
              <a:rPr lang="en-US" sz="950" dirty="0">
                <a:solidFill>
                  <a:srgbClr val="000000"/>
                </a:solidFill>
                <a:latin typeface="Consolas" panose="020B0609020204030204" pitchFamily="49" charset="0"/>
              </a:rPr>
              <a:t>&lt;</a:t>
            </a:r>
            <a:r>
              <a:rPr lang="en-US" sz="950" dirty="0" err="1">
                <a:solidFill>
                  <a:srgbClr val="2B91AF"/>
                </a:solidFill>
                <a:latin typeface="Consolas" panose="020B0609020204030204" pitchFamily="49" charset="0"/>
              </a:rPr>
              <a:t>InvoiceLine</a:t>
            </a:r>
            <a:r>
              <a:rPr lang="en-US" sz="950" dirty="0">
                <a:solidFill>
                  <a:srgbClr val="000000"/>
                </a:solidFill>
                <a:latin typeface="Consolas" panose="020B0609020204030204" pitchFamily="49" charset="0"/>
              </a:rPr>
              <a:t>&gt; lines)</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invoiceStatus</a:t>
            </a:r>
            <a:r>
              <a:rPr lang="en-US" sz="950" dirty="0">
                <a:solidFill>
                  <a:srgbClr val="000000"/>
                </a:solidFill>
                <a:latin typeface="Consolas" panose="020B0609020204030204" pitchFamily="49" charset="0"/>
              </a:rPr>
              <a:t> = </a:t>
            </a:r>
            <a:r>
              <a:rPr lang="en-US" sz="950" dirty="0" err="1">
                <a:solidFill>
                  <a:srgbClr val="2B91AF"/>
                </a:solidFill>
                <a:latin typeface="Consolas" panose="020B0609020204030204" pitchFamily="49" charset="0"/>
              </a:rPr>
              <a:t>InvoiceStatus</a:t>
            </a:r>
            <a:r>
              <a:rPr lang="en-US" sz="950" dirty="0" err="1">
                <a:solidFill>
                  <a:srgbClr val="000000"/>
                </a:solidFill>
                <a:latin typeface="Consolas" panose="020B0609020204030204" pitchFamily="49" charset="0"/>
              </a:rPr>
              <a:t>.Draft</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p>
          <a:p>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void</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SetDueDate</a:t>
            </a:r>
            <a:r>
              <a:rPr lang="en-US" sz="950" dirty="0">
                <a:solidFill>
                  <a:srgbClr val="000000"/>
                </a:solidFill>
                <a:latin typeface="Consolas" panose="020B0609020204030204" pitchFamily="49" charset="0"/>
              </a:rPr>
              <a:t>(</a:t>
            </a:r>
            <a:r>
              <a:rPr lang="en-US" sz="950" dirty="0" err="1">
                <a:solidFill>
                  <a:srgbClr val="2B91AF"/>
                </a:solidFill>
                <a:latin typeface="Consolas" panose="020B0609020204030204" pitchFamily="49" charset="0"/>
              </a:rPr>
              <a:t>DateTime</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dueDate</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invoiceStatus</a:t>
            </a:r>
            <a:r>
              <a:rPr lang="en-US" sz="950" dirty="0">
                <a:solidFill>
                  <a:srgbClr val="000000"/>
                </a:solidFill>
                <a:latin typeface="Consolas" panose="020B0609020204030204" pitchFamily="49" charset="0"/>
              </a:rPr>
              <a:t> = </a:t>
            </a:r>
            <a:r>
              <a:rPr lang="en-US" sz="950" dirty="0" err="1">
                <a:solidFill>
                  <a:srgbClr val="2B91AF"/>
                </a:solidFill>
                <a:latin typeface="Consolas" panose="020B0609020204030204" pitchFamily="49" charset="0"/>
              </a:rPr>
              <a:t>InvoiceStatus</a:t>
            </a:r>
            <a:r>
              <a:rPr lang="en-US" sz="950" dirty="0" err="1">
                <a:solidFill>
                  <a:srgbClr val="000000"/>
                </a:solidFill>
                <a:latin typeface="Consolas" panose="020B0609020204030204" pitchFamily="49" charset="0"/>
              </a:rPr>
              <a:t>.Commited</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endParaRPr lang="en-US" sz="950" dirty="0"/>
          </a:p>
        </p:txBody>
      </p:sp>
    </p:spTree>
    <p:extLst>
      <p:ext uri="{BB962C8B-B14F-4D97-AF65-F5344CB8AC3E}">
        <p14:creationId xmlns:p14="http://schemas.microsoft.com/office/powerpoint/2010/main" val="9156604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Avoid Direct Casting</a:t>
            </a:r>
          </a:p>
        </p:txBody>
      </p:sp>
      <p:sp>
        <p:nvSpPr>
          <p:cNvPr id="4" name="Text Placeholder 3"/>
          <p:cNvSpPr>
            <a:spLocks noGrp="1"/>
          </p:cNvSpPr>
          <p:nvPr>
            <p:ph type="body" sz="quarter" idx="10"/>
          </p:nvPr>
        </p:nvSpPr>
        <p:spPr>
          <a:xfrm>
            <a:off x="391222" y="1085849"/>
            <a:ext cx="4180778" cy="3065455"/>
          </a:xfrm>
        </p:spPr>
        <p:txBody>
          <a:bodyPr/>
          <a:lstStyle/>
          <a:p>
            <a:r>
              <a:rPr lang="en-US" sz="2400" dirty="0">
                <a:solidFill>
                  <a:schemeClr val="accent2">
                    <a:alpha val="99000"/>
                  </a:schemeClr>
                </a:solidFill>
              </a:rPr>
              <a:t>Direct Casting</a:t>
            </a:r>
          </a:p>
          <a:p>
            <a:pPr lvl="1"/>
            <a:r>
              <a:rPr lang="en-US" altLang="en-US" dirty="0"/>
              <a:t>Throws </a:t>
            </a:r>
            <a:r>
              <a:rPr lang="en-US" altLang="en-US" dirty="0" err="1"/>
              <a:t>InvalidCastException</a:t>
            </a:r>
            <a:r>
              <a:rPr lang="en-US" altLang="en-US" dirty="0"/>
              <a:t> if casting fails.</a:t>
            </a:r>
            <a:endParaRPr lang="en-US" altLang="en-US" spc="0" dirty="0">
              <a:latin typeface="+mn-lt"/>
            </a:endParaRPr>
          </a:p>
          <a:p>
            <a:r>
              <a:rPr lang="en-US" sz="2400" dirty="0">
                <a:solidFill>
                  <a:schemeClr val="accent2">
                    <a:alpha val="99000"/>
                  </a:schemeClr>
                </a:solidFill>
              </a:rPr>
              <a:t>‘as’ Operator</a:t>
            </a:r>
          </a:p>
          <a:p>
            <a:pPr lvl="1"/>
            <a:r>
              <a:rPr lang="en-US" altLang="en-US" dirty="0"/>
              <a:t>Never throw a </a:t>
            </a:r>
            <a:r>
              <a:rPr lang="en-US" altLang="en-US" dirty="0" err="1"/>
              <a:t>InvalidCastException</a:t>
            </a:r>
            <a:endParaRPr lang="en-US" altLang="en-US" dirty="0"/>
          </a:p>
          <a:p>
            <a:pPr lvl="1"/>
            <a:r>
              <a:rPr lang="en-US" altLang="en-US" dirty="0"/>
              <a:t>Returns null if cast fails</a:t>
            </a:r>
          </a:p>
          <a:p>
            <a:pPr lvl="1"/>
            <a:r>
              <a:rPr lang="en-US" altLang="en-US" dirty="0"/>
              <a:t>Does not work if the target type is a value type, unless it's </a:t>
            </a:r>
            <a:r>
              <a:rPr lang="en-US" altLang="en-US" dirty="0" err="1"/>
              <a:t>nullable</a:t>
            </a:r>
            <a:endParaRPr lang="en-US" altLang="en-US" dirty="0"/>
          </a:p>
          <a:p>
            <a:pPr lvl="1"/>
            <a:endParaRPr lang="en-US" dirty="0">
              <a:solidFill>
                <a:schemeClr val="accent2">
                  <a:alpha val="99000"/>
                </a:schemeClr>
              </a:solidFill>
            </a:endParaRPr>
          </a:p>
          <a:p>
            <a:pPr marL="254827" lvl="1" indent="0">
              <a:buNone/>
            </a:pPr>
            <a:endParaRPr lang="en-US" altLang="en-US" dirty="0"/>
          </a:p>
        </p:txBody>
      </p:sp>
      <p:sp>
        <p:nvSpPr>
          <p:cNvPr id="3" name="Rectangle 2"/>
          <p:cNvSpPr/>
          <p:nvPr/>
        </p:nvSpPr>
        <p:spPr>
          <a:xfrm>
            <a:off x="3727343" y="1141025"/>
            <a:ext cx="5758961" cy="677108"/>
          </a:xfrm>
          <a:prstGeom prst="rect">
            <a:avLst/>
          </a:prstGeom>
        </p:spPr>
        <p:txBody>
          <a:bodyPr wrap="square">
            <a:spAutoFit/>
          </a:bodyPr>
          <a:lstStyle/>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 This will throw an exception if </a:t>
            </a:r>
            <a:r>
              <a:rPr lang="en-US" sz="950" dirty="0" err="1">
                <a:solidFill>
                  <a:srgbClr val="008000"/>
                </a:solidFill>
                <a:latin typeface="Consolas" panose="020B0609020204030204" pitchFamily="49" charset="0"/>
              </a:rPr>
              <a:t>randomObject</a:t>
            </a:r>
            <a:r>
              <a:rPr lang="en-US" sz="950" dirty="0">
                <a:solidFill>
                  <a:srgbClr val="008000"/>
                </a:solidFill>
                <a:latin typeface="Consolas" panose="020B0609020204030204" pitchFamily="49" charset="0"/>
              </a:rPr>
              <a:t> is non-null and</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 refers to an object of an incompatible type. The cast is</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 the best code if that's the </a:t>
            </a:r>
            <a:r>
              <a:rPr lang="en-US" sz="950" dirty="0" err="1">
                <a:solidFill>
                  <a:srgbClr val="008000"/>
                </a:solidFill>
                <a:latin typeface="Consolas" panose="020B0609020204030204" pitchFamily="49" charset="0"/>
              </a:rPr>
              <a:t>behaviour</a:t>
            </a:r>
            <a:r>
              <a:rPr lang="en-US" sz="950" dirty="0">
                <a:solidFill>
                  <a:srgbClr val="008000"/>
                </a:solidFill>
                <a:latin typeface="Consolas" panose="020B0609020204030204" pitchFamily="49" charset="0"/>
              </a:rPr>
              <a:t> you want.</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TargetType</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convertedRandomObject</a:t>
            </a:r>
            <a:r>
              <a:rPr lang="en-US" sz="950" dirty="0">
                <a:solidFill>
                  <a:srgbClr val="000000"/>
                </a:solidFill>
                <a:latin typeface="Consolas" panose="020B0609020204030204" pitchFamily="49" charset="0"/>
              </a:rPr>
              <a:t> = (</a:t>
            </a:r>
            <a:r>
              <a:rPr lang="en-US" sz="950" dirty="0" err="1">
                <a:solidFill>
                  <a:srgbClr val="2B91AF"/>
                </a:solidFill>
                <a:latin typeface="Consolas" panose="020B0609020204030204" pitchFamily="49" charset="0"/>
              </a:rPr>
              <a:t>TargetType</a:t>
            </a:r>
            <a:r>
              <a:rPr lang="en-US" sz="950" dirty="0">
                <a:solidFill>
                  <a:srgbClr val="000000"/>
                </a:solidFill>
                <a:latin typeface="Consolas" panose="020B0609020204030204" pitchFamily="49" charset="0"/>
              </a:rPr>
              <a:t>)</a:t>
            </a:r>
            <a:r>
              <a:rPr lang="en-US" sz="950" dirty="0" err="1">
                <a:solidFill>
                  <a:srgbClr val="000000"/>
                </a:solidFill>
                <a:latin typeface="Consolas" panose="020B0609020204030204" pitchFamily="49" charset="0"/>
              </a:rPr>
              <a:t>randomObject</a:t>
            </a:r>
            <a:r>
              <a:rPr lang="en-US" sz="950" dirty="0">
                <a:solidFill>
                  <a:srgbClr val="000000"/>
                </a:solidFill>
                <a:latin typeface="Consolas" panose="020B0609020204030204" pitchFamily="49" charset="0"/>
              </a:rPr>
              <a:t>;</a:t>
            </a:r>
            <a:endParaRPr lang="en-US" sz="950" dirty="0"/>
          </a:p>
        </p:txBody>
      </p:sp>
      <p:sp>
        <p:nvSpPr>
          <p:cNvPr id="6" name="Rectangle 5"/>
          <p:cNvSpPr/>
          <p:nvPr/>
        </p:nvSpPr>
        <p:spPr>
          <a:xfrm>
            <a:off x="3727343" y="2054671"/>
            <a:ext cx="5267187" cy="823302"/>
          </a:xfrm>
          <a:prstGeom prst="rect">
            <a:avLst/>
          </a:prstGeom>
        </p:spPr>
        <p:txBody>
          <a:bodyPr wrap="square">
            <a:spAutoFit/>
          </a:bodyPr>
          <a:lstStyle/>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 Bad code - checks type twice for no reason</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if</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randomObject</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is</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TargetType</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TargetType</a:t>
            </a:r>
            <a:r>
              <a:rPr lang="en-US" sz="950" dirty="0">
                <a:solidFill>
                  <a:srgbClr val="000000"/>
                </a:solidFill>
                <a:latin typeface="Consolas" panose="020B0609020204030204" pitchFamily="49" charset="0"/>
              </a:rPr>
              <a:t> foo = (</a:t>
            </a:r>
            <a:r>
              <a:rPr lang="en-US" sz="950" dirty="0" err="1">
                <a:solidFill>
                  <a:srgbClr val="2B91AF"/>
                </a:solidFill>
                <a:latin typeface="Consolas" panose="020B0609020204030204" pitchFamily="49" charset="0"/>
              </a:rPr>
              <a:t>TargetType</a:t>
            </a:r>
            <a:r>
              <a:rPr lang="en-US" sz="950" dirty="0">
                <a:solidFill>
                  <a:srgbClr val="000000"/>
                </a:solidFill>
                <a:latin typeface="Consolas" panose="020B0609020204030204" pitchFamily="49" charset="0"/>
              </a:rPr>
              <a:t>)</a:t>
            </a:r>
            <a:r>
              <a:rPr lang="en-US" sz="950" dirty="0" err="1">
                <a:solidFill>
                  <a:srgbClr val="000000"/>
                </a:solidFill>
                <a:latin typeface="Consolas" panose="020B0609020204030204" pitchFamily="49" charset="0"/>
              </a:rPr>
              <a:t>randomObject</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endParaRPr lang="en-US" sz="950" dirty="0"/>
          </a:p>
        </p:txBody>
      </p:sp>
      <p:sp>
        <p:nvSpPr>
          <p:cNvPr id="9" name="Rectangle 8"/>
          <p:cNvSpPr/>
          <p:nvPr/>
        </p:nvSpPr>
        <p:spPr>
          <a:xfrm>
            <a:off x="3727343" y="2946358"/>
            <a:ext cx="6491654" cy="823302"/>
          </a:xfrm>
          <a:prstGeom prst="rect">
            <a:avLst/>
          </a:prstGeom>
        </p:spPr>
        <p:txBody>
          <a:bodyPr wrap="square">
            <a:spAutoFit/>
          </a:bodyPr>
          <a:lstStyle/>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TargetType</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convertedRandomObject</a:t>
            </a:r>
            <a:r>
              <a:rPr lang="en-US" sz="950" dirty="0">
                <a:solidFill>
                  <a:srgbClr val="000000"/>
                </a:solidFill>
                <a:latin typeface="Consolas" panose="020B0609020204030204" pitchFamily="49" charset="0"/>
              </a:rPr>
              <a:t> = </a:t>
            </a:r>
            <a:r>
              <a:rPr lang="en-US" sz="950" dirty="0" err="1">
                <a:solidFill>
                  <a:srgbClr val="000000"/>
                </a:solidFill>
                <a:latin typeface="Consolas" panose="020B0609020204030204" pitchFamily="49" charset="0"/>
              </a:rPr>
              <a:t>randomObject</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as</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TargetType</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if</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convertedRandomObject</a:t>
            </a:r>
            <a:r>
              <a:rPr lang="en-US" sz="950" dirty="0">
                <a:solidFill>
                  <a:srgbClr val="000000"/>
                </a:solidFill>
                <a:latin typeface="Consolas" panose="020B0609020204030204" pitchFamily="49" charset="0"/>
              </a:rPr>
              <a:t> != </a:t>
            </a:r>
            <a:r>
              <a:rPr lang="en-US" sz="950" dirty="0">
                <a:solidFill>
                  <a:srgbClr val="0000FF"/>
                </a:solidFill>
                <a:latin typeface="Consolas" panose="020B0609020204030204" pitchFamily="49" charset="0"/>
              </a:rPr>
              <a:t>null</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 </a:t>
            </a:r>
          </a:p>
          <a:p>
            <a:r>
              <a:rPr lang="en-US" sz="950" dirty="0">
                <a:solidFill>
                  <a:srgbClr val="008000"/>
                </a:solidFill>
                <a:latin typeface="Consolas" panose="020B0609020204030204" pitchFamily="49" charset="0"/>
              </a:rPr>
              <a:t>	  </a:t>
            </a:r>
            <a:r>
              <a:rPr lang="en-US" sz="950" dirty="0">
                <a:solidFill>
                  <a:srgbClr val="000000"/>
                </a:solidFill>
                <a:latin typeface="Consolas" panose="020B0609020204030204" pitchFamily="49" charset="0"/>
              </a:rPr>
              <a:t>}</a:t>
            </a:r>
            <a:endParaRPr lang="en-US" sz="950" dirty="0"/>
          </a:p>
        </p:txBody>
      </p:sp>
    </p:spTree>
    <p:extLst>
      <p:ext uri="{BB962C8B-B14F-4D97-AF65-F5344CB8AC3E}">
        <p14:creationId xmlns:p14="http://schemas.microsoft.com/office/powerpoint/2010/main" val="36073701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Pure Functions</a:t>
            </a:r>
          </a:p>
        </p:txBody>
      </p:sp>
      <p:graphicFrame>
        <p:nvGraphicFramePr>
          <p:cNvPr id="5" name="Object 4"/>
          <p:cNvGraphicFramePr>
            <a:graphicFrameLocks noChangeAspect="1"/>
          </p:cNvGraphicFramePr>
          <p:nvPr>
            <p:extLst>
              <p:ext uri="{D42A27DB-BD31-4B8C-83A1-F6EECF244321}">
                <p14:modId xmlns:p14="http://schemas.microsoft.com/office/powerpoint/2010/main" val="591205243"/>
              </p:ext>
            </p:extLst>
          </p:nvPr>
        </p:nvGraphicFramePr>
        <p:xfrm>
          <a:off x="2156802" y="819150"/>
          <a:ext cx="4612796" cy="3753094"/>
        </p:xfrm>
        <a:graphic>
          <a:graphicData uri="http://schemas.openxmlformats.org/presentationml/2006/ole">
            <mc:AlternateContent xmlns:mc="http://schemas.openxmlformats.org/markup-compatibility/2006">
              <mc:Choice xmlns:v="urn:schemas-microsoft-com:vml" Requires="v">
                <p:oleObj spid="_x0000_s6178" name="Document" r:id="rId4" imgW="6086520" imgH="4944240" progId="Word.OpenDocumentText.12">
                  <p:embed/>
                </p:oleObj>
              </mc:Choice>
              <mc:Fallback>
                <p:oleObj name="Document" r:id="rId4" imgW="6086520" imgH="4944240" progId="Word.OpenDocumentText.12">
                  <p:embed/>
                  <p:pic>
                    <p:nvPicPr>
                      <p:cNvPr id="0" name=""/>
                      <p:cNvPicPr/>
                      <p:nvPr/>
                    </p:nvPicPr>
                    <p:blipFill>
                      <a:blip r:embed="rId5"/>
                      <a:stretch>
                        <a:fillRect/>
                      </a:stretch>
                    </p:blipFill>
                    <p:spPr>
                      <a:xfrm>
                        <a:off x="2156802" y="819150"/>
                        <a:ext cx="4612796" cy="3753094"/>
                      </a:xfrm>
                      <a:prstGeom prst="rect">
                        <a:avLst/>
                      </a:prstGeom>
                    </p:spPr>
                  </p:pic>
                </p:oleObj>
              </mc:Fallback>
            </mc:AlternateContent>
          </a:graphicData>
        </a:graphic>
      </p:graphicFrame>
    </p:spTree>
    <p:extLst>
      <p:ext uri="{BB962C8B-B14F-4D97-AF65-F5344CB8AC3E}">
        <p14:creationId xmlns:p14="http://schemas.microsoft.com/office/powerpoint/2010/main" val="28407962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Pure Functions</a:t>
            </a:r>
          </a:p>
        </p:txBody>
      </p:sp>
      <p:graphicFrame>
        <p:nvGraphicFramePr>
          <p:cNvPr id="3" name="Object 2"/>
          <p:cNvGraphicFramePr>
            <a:graphicFrameLocks noChangeAspect="1"/>
          </p:cNvGraphicFramePr>
          <p:nvPr>
            <p:extLst>
              <p:ext uri="{D42A27DB-BD31-4B8C-83A1-F6EECF244321}">
                <p14:modId xmlns:p14="http://schemas.microsoft.com/office/powerpoint/2010/main" val="3125764652"/>
              </p:ext>
            </p:extLst>
          </p:nvPr>
        </p:nvGraphicFramePr>
        <p:xfrm>
          <a:off x="2151185" y="819150"/>
          <a:ext cx="4632325" cy="4064000"/>
        </p:xfrm>
        <a:graphic>
          <a:graphicData uri="http://schemas.openxmlformats.org/presentationml/2006/ole">
            <mc:AlternateContent xmlns:mc="http://schemas.openxmlformats.org/markup-compatibility/2006">
              <mc:Choice xmlns:v="urn:schemas-microsoft-com:vml" Requires="v">
                <p:oleObj spid="_x0000_s7201" name="Document" r:id="rId4" imgW="6086520" imgH="5340240" progId="Word.OpenDocumentText.12">
                  <p:embed/>
                </p:oleObj>
              </mc:Choice>
              <mc:Fallback>
                <p:oleObj name="Document" r:id="rId4" imgW="6086520" imgH="5340240" progId="Word.OpenDocumentText.12">
                  <p:embed/>
                  <p:pic>
                    <p:nvPicPr>
                      <p:cNvPr id="0" name=""/>
                      <p:cNvPicPr/>
                      <p:nvPr/>
                    </p:nvPicPr>
                    <p:blipFill>
                      <a:blip r:embed="rId5"/>
                      <a:stretch>
                        <a:fillRect/>
                      </a:stretch>
                    </p:blipFill>
                    <p:spPr>
                      <a:xfrm>
                        <a:off x="2151185" y="819150"/>
                        <a:ext cx="4632325" cy="4064000"/>
                      </a:xfrm>
                      <a:prstGeom prst="rect">
                        <a:avLst/>
                      </a:prstGeom>
                    </p:spPr>
                  </p:pic>
                </p:oleObj>
              </mc:Fallback>
            </mc:AlternateContent>
          </a:graphicData>
        </a:graphic>
      </p:graphicFrame>
    </p:spTree>
    <p:extLst>
      <p:ext uri="{BB962C8B-B14F-4D97-AF65-F5344CB8AC3E}">
        <p14:creationId xmlns:p14="http://schemas.microsoft.com/office/powerpoint/2010/main" val="13305551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Exception Handling</a:t>
            </a:r>
          </a:p>
        </p:txBody>
      </p:sp>
      <p:sp>
        <p:nvSpPr>
          <p:cNvPr id="6" name="Text Placeholder 3"/>
          <p:cNvSpPr>
            <a:spLocks noGrp="1"/>
          </p:cNvSpPr>
          <p:nvPr>
            <p:ph type="body" sz="quarter" idx="10"/>
          </p:nvPr>
        </p:nvSpPr>
        <p:spPr>
          <a:xfrm>
            <a:off x="391222" y="1085849"/>
            <a:ext cx="3283963" cy="2243691"/>
          </a:xfrm>
        </p:spPr>
        <p:txBody>
          <a:bodyPr/>
          <a:lstStyle/>
          <a:p>
            <a:r>
              <a:rPr lang="en-US" sz="2400" dirty="0">
                <a:solidFill>
                  <a:schemeClr val="accent2">
                    <a:alpha val="99000"/>
                  </a:schemeClr>
                </a:solidFill>
              </a:rPr>
              <a:t>Exceptions by Libraries</a:t>
            </a:r>
          </a:p>
          <a:p>
            <a:pPr lvl="1"/>
            <a:r>
              <a:rPr lang="en-US" altLang="en-US" dirty="0"/>
              <a:t>Should be caught at the lowest level possible</a:t>
            </a:r>
          </a:p>
          <a:p>
            <a:pPr lvl="1"/>
            <a:r>
              <a:rPr lang="en-US" dirty="0"/>
              <a:t>Do not wrap code with a generic exception handler</a:t>
            </a:r>
          </a:p>
          <a:p>
            <a:pPr lvl="1"/>
            <a:r>
              <a:rPr lang="en-US" dirty="0"/>
              <a:t>Generic exception handlers swallow unexpected exceptions</a:t>
            </a:r>
          </a:p>
        </p:txBody>
      </p:sp>
      <p:graphicFrame>
        <p:nvGraphicFramePr>
          <p:cNvPr id="3" name="Object 2"/>
          <p:cNvGraphicFramePr>
            <a:graphicFrameLocks noChangeAspect="1"/>
          </p:cNvGraphicFramePr>
          <p:nvPr>
            <p:extLst>
              <p:ext uri="{D42A27DB-BD31-4B8C-83A1-F6EECF244321}">
                <p14:modId xmlns:p14="http://schemas.microsoft.com/office/powerpoint/2010/main" val="2439582996"/>
              </p:ext>
            </p:extLst>
          </p:nvPr>
        </p:nvGraphicFramePr>
        <p:xfrm>
          <a:off x="3139342" y="1084263"/>
          <a:ext cx="6073775" cy="4059237"/>
        </p:xfrm>
        <a:graphic>
          <a:graphicData uri="http://schemas.openxmlformats.org/presentationml/2006/ole">
            <mc:AlternateContent xmlns:mc="http://schemas.openxmlformats.org/markup-compatibility/2006">
              <mc:Choice xmlns:v="urn:schemas-microsoft-com:vml" Requires="v">
                <p:oleObj spid="_x0000_s9243" name="Document" r:id="rId4" imgW="6086520" imgH="4066560" progId="Word.OpenDocumentText.12">
                  <p:embed/>
                </p:oleObj>
              </mc:Choice>
              <mc:Fallback>
                <p:oleObj name="Document" r:id="rId4" imgW="6086520" imgH="4066560" progId="Word.OpenDocumentText.12">
                  <p:embed/>
                  <p:pic>
                    <p:nvPicPr>
                      <p:cNvPr id="0" name=""/>
                      <p:cNvPicPr/>
                      <p:nvPr/>
                    </p:nvPicPr>
                    <p:blipFill>
                      <a:blip r:embed="rId5"/>
                      <a:stretch>
                        <a:fillRect/>
                      </a:stretch>
                    </p:blipFill>
                    <p:spPr>
                      <a:xfrm>
                        <a:off x="3139342" y="1084263"/>
                        <a:ext cx="6073775" cy="4059237"/>
                      </a:xfrm>
                      <a:prstGeom prst="rect">
                        <a:avLst/>
                      </a:prstGeom>
                    </p:spPr>
                  </p:pic>
                </p:oleObj>
              </mc:Fallback>
            </mc:AlternateContent>
          </a:graphicData>
        </a:graphic>
      </p:graphicFrame>
    </p:spTree>
    <p:extLst>
      <p:ext uri="{BB962C8B-B14F-4D97-AF65-F5344CB8AC3E}">
        <p14:creationId xmlns:p14="http://schemas.microsoft.com/office/powerpoint/2010/main" val="34502780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Exception Handling</a:t>
            </a:r>
          </a:p>
        </p:txBody>
      </p:sp>
      <p:graphicFrame>
        <p:nvGraphicFramePr>
          <p:cNvPr id="7" name="Object 6"/>
          <p:cNvGraphicFramePr>
            <a:graphicFrameLocks noChangeAspect="1"/>
          </p:cNvGraphicFramePr>
          <p:nvPr>
            <p:extLst>
              <p:ext uri="{D42A27DB-BD31-4B8C-83A1-F6EECF244321}">
                <p14:modId xmlns:p14="http://schemas.microsoft.com/office/powerpoint/2010/main" val="1510708784"/>
              </p:ext>
            </p:extLst>
          </p:nvPr>
        </p:nvGraphicFramePr>
        <p:xfrm>
          <a:off x="2951284" y="1085849"/>
          <a:ext cx="6975141" cy="4062413"/>
        </p:xfrm>
        <a:graphic>
          <a:graphicData uri="http://schemas.openxmlformats.org/presentationml/2006/ole">
            <mc:AlternateContent xmlns:mc="http://schemas.openxmlformats.org/markup-compatibility/2006">
              <mc:Choice xmlns:v="urn:schemas-microsoft-com:vml" Requires="v">
                <p:oleObj spid="_x0000_s10261" name="Document" r:id="rId4" imgW="7128360" imgH="4061880" progId="Word.OpenDocumentText.12">
                  <p:embed/>
                </p:oleObj>
              </mc:Choice>
              <mc:Fallback>
                <p:oleObj name="Document" r:id="rId4" imgW="7128360" imgH="4061880" progId="Word.OpenDocumentText.12">
                  <p:embed/>
                  <p:pic>
                    <p:nvPicPr>
                      <p:cNvPr id="0" name=""/>
                      <p:cNvPicPr/>
                      <p:nvPr/>
                    </p:nvPicPr>
                    <p:blipFill>
                      <a:blip r:embed="rId5"/>
                      <a:stretch>
                        <a:fillRect/>
                      </a:stretch>
                    </p:blipFill>
                    <p:spPr>
                      <a:xfrm>
                        <a:off x="2951284" y="1085849"/>
                        <a:ext cx="6975141" cy="4062413"/>
                      </a:xfrm>
                      <a:prstGeom prst="rect">
                        <a:avLst/>
                      </a:prstGeom>
                    </p:spPr>
                  </p:pic>
                </p:oleObj>
              </mc:Fallback>
            </mc:AlternateContent>
          </a:graphicData>
        </a:graphic>
      </p:graphicFrame>
      <p:sp>
        <p:nvSpPr>
          <p:cNvPr id="4" name="Text Placeholder 3"/>
          <p:cNvSpPr>
            <a:spLocks noGrp="1"/>
          </p:cNvSpPr>
          <p:nvPr>
            <p:ph type="body" sz="quarter" idx="10"/>
          </p:nvPr>
        </p:nvSpPr>
        <p:spPr>
          <a:xfrm>
            <a:off x="391222" y="1085849"/>
            <a:ext cx="3087269" cy="886397"/>
          </a:xfrm>
        </p:spPr>
        <p:txBody>
          <a:bodyPr/>
          <a:lstStyle/>
          <a:p>
            <a:r>
              <a:rPr lang="en-US" sz="2400" dirty="0">
                <a:solidFill>
                  <a:schemeClr val="accent2">
                    <a:alpha val="99000"/>
                  </a:schemeClr>
                </a:solidFill>
              </a:rPr>
              <a:t>Expect the unexpected</a:t>
            </a:r>
          </a:p>
          <a:p>
            <a:pPr lvl="1"/>
            <a:r>
              <a:rPr lang="en-US" altLang="en-US" dirty="0"/>
              <a:t>Always catch exceptions from specific to generic</a:t>
            </a:r>
            <a:r>
              <a:rPr lang="en-US" altLang="en-US" spc="0" dirty="0">
                <a:latin typeface="+mn-lt"/>
              </a:rPr>
              <a:t>.</a:t>
            </a:r>
          </a:p>
        </p:txBody>
      </p:sp>
    </p:spTree>
    <p:extLst>
      <p:ext uri="{BB962C8B-B14F-4D97-AF65-F5344CB8AC3E}">
        <p14:creationId xmlns:p14="http://schemas.microsoft.com/office/powerpoint/2010/main" val="11108705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Exception Handling</a:t>
            </a:r>
          </a:p>
        </p:txBody>
      </p:sp>
      <p:sp>
        <p:nvSpPr>
          <p:cNvPr id="6" name="Text Placeholder 3"/>
          <p:cNvSpPr>
            <a:spLocks noGrp="1"/>
          </p:cNvSpPr>
          <p:nvPr>
            <p:ph type="body" sz="quarter" idx="10"/>
          </p:nvPr>
        </p:nvSpPr>
        <p:spPr>
          <a:xfrm>
            <a:off x="391222" y="1085849"/>
            <a:ext cx="4180778" cy="1846659"/>
          </a:xfrm>
        </p:spPr>
        <p:txBody>
          <a:bodyPr/>
          <a:lstStyle/>
          <a:p>
            <a:r>
              <a:rPr lang="en-US" sz="2400" dirty="0">
                <a:solidFill>
                  <a:schemeClr val="accent2">
                    <a:alpha val="99000"/>
                  </a:schemeClr>
                </a:solidFill>
              </a:rPr>
              <a:t>Do not re-throw an exception </a:t>
            </a:r>
          </a:p>
          <a:p>
            <a:pPr lvl="1"/>
            <a:r>
              <a:rPr lang="en-US" altLang="en-US" spc="0" dirty="0">
                <a:latin typeface="+mn-lt"/>
              </a:rPr>
              <a:t>While re-throwing an exception use throw statement which will preserve original stack trace.</a:t>
            </a:r>
          </a:p>
          <a:p>
            <a:r>
              <a:rPr lang="en-US" sz="2400" dirty="0">
                <a:solidFill>
                  <a:schemeClr val="accent2">
                    <a:alpha val="99000"/>
                  </a:schemeClr>
                </a:solidFill>
              </a:rPr>
              <a:t>Avoid Large Try-Catch blocks</a:t>
            </a:r>
          </a:p>
          <a:p>
            <a:pPr lvl="1"/>
            <a:r>
              <a:rPr lang="en-US" altLang="en-US" dirty="0"/>
              <a:t>Put each task in one try-catch block. </a:t>
            </a:r>
          </a:p>
        </p:txBody>
      </p:sp>
      <p:sp>
        <p:nvSpPr>
          <p:cNvPr id="3" name="Rectangle 2"/>
          <p:cNvSpPr/>
          <p:nvPr/>
        </p:nvSpPr>
        <p:spPr>
          <a:xfrm>
            <a:off x="4298844" y="2583127"/>
            <a:ext cx="4572000" cy="969496"/>
          </a:xfrm>
          <a:prstGeom prst="rect">
            <a:avLst/>
          </a:prstGeom>
        </p:spPr>
        <p:txBody>
          <a:bodyPr>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try</a:t>
            </a:r>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catch</a:t>
            </a:r>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throw</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endParaRPr lang="en-US" sz="950" dirty="0"/>
          </a:p>
        </p:txBody>
      </p:sp>
      <p:sp>
        <p:nvSpPr>
          <p:cNvPr id="4" name="Rectangle 3"/>
          <p:cNvSpPr/>
          <p:nvPr/>
        </p:nvSpPr>
        <p:spPr>
          <a:xfrm>
            <a:off x="4298844" y="1083634"/>
            <a:ext cx="4572000" cy="1261884"/>
          </a:xfrm>
          <a:prstGeom prst="rect">
            <a:avLst/>
          </a:prstGeom>
        </p:spPr>
        <p:txBody>
          <a:bodyPr>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try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catch</a:t>
            </a:r>
            <a:r>
              <a:rPr lang="en-US" sz="950" dirty="0">
                <a:solidFill>
                  <a:srgbClr val="000000"/>
                </a:solidFill>
                <a:latin typeface="Consolas" panose="020B0609020204030204" pitchFamily="49" charset="0"/>
              </a:rPr>
              <a:t> (</a:t>
            </a:r>
            <a:r>
              <a:rPr lang="en-US" sz="950" dirty="0">
                <a:solidFill>
                  <a:srgbClr val="2B91AF"/>
                </a:solidFill>
                <a:latin typeface="Consolas" panose="020B0609020204030204" pitchFamily="49" charset="0"/>
              </a:rPr>
              <a:t>Exception</a:t>
            </a:r>
            <a:r>
              <a:rPr lang="en-US" sz="950" dirty="0">
                <a:solidFill>
                  <a:srgbClr val="000000"/>
                </a:solidFill>
                <a:latin typeface="Consolas" panose="020B0609020204030204" pitchFamily="49" charset="0"/>
              </a:rPr>
              <a:t> ex)</a:t>
            </a:r>
          </a:p>
          <a:p>
            <a:r>
              <a:rPr lang="en-US" sz="950" dirty="0">
                <a:solidFill>
                  <a:srgbClr val="000000"/>
                </a:solidFill>
                <a:latin typeface="Consolas" panose="020B0609020204030204" pitchFamily="49" charset="0"/>
              </a:rPr>
              <a:t>                {</a:t>
            </a:r>
          </a:p>
          <a:p>
            <a:r>
              <a:rPr lang="en-US" sz="950" dirty="0">
                <a:solidFill>
                  <a:srgbClr val="0000FF"/>
                </a:solidFill>
                <a:latin typeface="Consolas" panose="020B0609020204030204" pitchFamily="49" charset="0"/>
              </a:rPr>
              <a:t>	       throw</a:t>
            </a:r>
            <a:r>
              <a:rPr lang="en-US" sz="950" dirty="0">
                <a:solidFill>
                  <a:srgbClr val="000000"/>
                </a:solidFill>
                <a:latin typeface="Consolas" panose="020B0609020204030204" pitchFamily="49" charset="0"/>
              </a:rPr>
              <a:t> ex;</a:t>
            </a:r>
          </a:p>
          <a:p>
            <a:r>
              <a:rPr lang="en-US" sz="950" dirty="0">
                <a:solidFill>
                  <a:srgbClr val="000000"/>
                </a:solidFill>
                <a:latin typeface="Consolas" panose="020B0609020204030204" pitchFamily="49" charset="0"/>
              </a:rPr>
              <a:t>                }</a:t>
            </a:r>
            <a:endParaRPr lang="en-US" sz="950" dirty="0"/>
          </a:p>
        </p:txBody>
      </p:sp>
    </p:spTree>
    <p:extLst>
      <p:ext uri="{BB962C8B-B14F-4D97-AF65-F5344CB8AC3E}">
        <p14:creationId xmlns:p14="http://schemas.microsoft.com/office/powerpoint/2010/main" val="11772175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Exception Handling</a:t>
            </a:r>
          </a:p>
        </p:txBody>
      </p:sp>
      <p:sp>
        <p:nvSpPr>
          <p:cNvPr id="6" name="Text Placeholder 3"/>
          <p:cNvSpPr>
            <a:spLocks noGrp="1"/>
          </p:cNvSpPr>
          <p:nvPr>
            <p:ph type="body" sz="quarter" idx="10"/>
          </p:nvPr>
        </p:nvSpPr>
        <p:spPr>
          <a:xfrm>
            <a:off x="391222" y="1085849"/>
            <a:ext cx="4180778" cy="1135696"/>
          </a:xfrm>
        </p:spPr>
        <p:txBody>
          <a:bodyPr/>
          <a:lstStyle/>
          <a:p>
            <a:r>
              <a:rPr lang="en-US" sz="2400" dirty="0">
                <a:solidFill>
                  <a:schemeClr val="accent2">
                    <a:alpha val="99000"/>
                  </a:schemeClr>
                </a:solidFill>
              </a:rPr>
              <a:t>Log the exception</a:t>
            </a:r>
          </a:p>
          <a:p>
            <a:pPr lvl="1"/>
            <a:r>
              <a:rPr lang="en-US" altLang="en-US" dirty="0"/>
              <a:t>Always log the exceptions and the critical the business operations like the database transactions. </a:t>
            </a:r>
          </a:p>
        </p:txBody>
      </p:sp>
      <p:sp>
        <p:nvSpPr>
          <p:cNvPr id="5" name="Rectangle 4"/>
          <p:cNvSpPr/>
          <p:nvPr/>
        </p:nvSpPr>
        <p:spPr>
          <a:xfrm>
            <a:off x="4308230" y="1091223"/>
            <a:ext cx="4572000" cy="3600986"/>
          </a:xfrm>
          <a:prstGeom prst="rect">
            <a:avLst/>
          </a:prstGeom>
        </p:spPr>
        <p:txBody>
          <a:bodyPr>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try</a:t>
            </a:r>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catch</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ArgumentNullException</a:t>
            </a:r>
            <a:r>
              <a:rPr lang="en-US" sz="950" dirty="0">
                <a:solidFill>
                  <a:srgbClr val="000000"/>
                </a:solidFill>
                <a:latin typeface="Consolas" panose="020B0609020204030204" pitchFamily="49" charset="0"/>
              </a:rPr>
              <a:t> ex)</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Log</a:t>
            </a:r>
            <a:r>
              <a:rPr lang="en-US" sz="950" dirty="0" err="1">
                <a:solidFill>
                  <a:srgbClr val="000000"/>
                </a:solidFill>
                <a:latin typeface="Consolas" panose="020B0609020204030204" pitchFamily="49" charset="0"/>
              </a:rPr>
              <a:t>.Write</a:t>
            </a:r>
            <a:r>
              <a:rPr lang="en-US" sz="950" dirty="0">
                <a:solidFill>
                  <a:srgbClr val="000000"/>
                </a:solidFill>
                <a:latin typeface="Consolas" panose="020B0609020204030204" pitchFamily="49" charset="0"/>
              </a:rPr>
              <a:t>(</a:t>
            </a:r>
            <a:r>
              <a:rPr lang="en-US" sz="950" dirty="0">
                <a:solidFill>
                  <a:srgbClr val="A31515"/>
                </a:solidFill>
                <a:latin typeface="Consolas" panose="020B0609020204030204" pitchFamily="49" charset="0"/>
              </a:rPr>
              <a:t>"..."</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catch</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ArgumentOutOfRangeException</a:t>
            </a:r>
            <a:r>
              <a:rPr lang="en-US" sz="950" dirty="0">
                <a:solidFill>
                  <a:srgbClr val="000000"/>
                </a:solidFill>
                <a:latin typeface="Consolas" panose="020B0609020204030204" pitchFamily="49" charset="0"/>
              </a:rPr>
              <a:t> ex)</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Log</a:t>
            </a:r>
            <a:r>
              <a:rPr lang="en-US" sz="950" dirty="0" err="1">
                <a:solidFill>
                  <a:srgbClr val="000000"/>
                </a:solidFill>
                <a:latin typeface="Consolas" panose="020B0609020204030204" pitchFamily="49" charset="0"/>
              </a:rPr>
              <a:t>.Write</a:t>
            </a:r>
            <a:r>
              <a:rPr lang="en-US" sz="950" dirty="0">
                <a:solidFill>
                  <a:srgbClr val="000000"/>
                </a:solidFill>
                <a:latin typeface="Consolas" panose="020B0609020204030204" pitchFamily="49" charset="0"/>
              </a:rPr>
              <a:t>(</a:t>
            </a:r>
            <a:r>
              <a:rPr lang="en-US" sz="950" dirty="0">
                <a:solidFill>
                  <a:srgbClr val="A31515"/>
                </a:solidFill>
                <a:latin typeface="Consolas" panose="020B0609020204030204" pitchFamily="49" charset="0"/>
              </a:rPr>
              <a:t>"..."</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catch</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ArgumentException</a:t>
            </a:r>
            <a:r>
              <a:rPr lang="en-US" sz="950" dirty="0">
                <a:solidFill>
                  <a:srgbClr val="000000"/>
                </a:solidFill>
                <a:latin typeface="Consolas" panose="020B0609020204030204" pitchFamily="49" charset="0"/>
              </a:rPr>
              <a:t> ex)</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Log</a:t>
            </a:r>
            <a:r>
              <a:rPr lang="en-US" sz="950" dirty="0" err="1">
                <a:solidFill>
                  <a:srgbClr val="000000"/>
                </a:solidFill>
                <a:latin typeface="Consolas" panose="020B0609020204030204" pitchFamily="49" charset="0"/>
              </a:rPr>
              <a:t>.Write</a:t>
            </a:r>
            <a:r>
              <a:rPr lang="en-US" sz="950" dirty="0">
                <a:solidFill>
                  <a:srgbClr val="000000"/>
                </a:solidFill>
                <a:latin typeface="Consolas" panose="020B0609020204030204" pitchFamily="49" charset="0"/>
              </a:rPr>
              <a:t>(</a:t>
            </a:r>
            <a:r>
              <a:rPr lang="en-US" sz="950" dirty="0">
                <a:solidFill>
                  <a:srgbClr val="A31515"/>
                </a:solidFill>
                <a:latin typeface="Consolas" panose="020B0609020204030204" pitchFamily="49" charset="0"/>
              </a:rPr>
              <a:t>"..."</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catch</a:t>
            </a:r>
            <a:r>
              <a:rPr lang="en-US" sz="950" dirty="0">
                <a:solidFill>
                  <a:srgbClr val="000000"/>
                </a:solidFill>
                <a:latin typeface="Consolas" panose="020B0609020204030204" pitchFamily="49" charset="0"/>
              </a:rPr>
              <a:t> (</a:t>
            </a:r>
            <a:r>
              <a:rPr lang="en-US" sz="950" dirty="0">
                <a:solidFill>
                  <a:srgbClr val="2B91AF"/>
                </a:solidFill>
                <a:latin typeface="Consolas" panose="020B0609020204030204" pitchFamily="49" charset="0"/>
              </a:rPr>
              <a:t>Exception</a:t>
            </a:r>
            <a:r>
              <a:rPr lang="en-US" sz="950" dirty="0">
                <a:solidFill>
                  <a:srgbClr val="000000"/>
                </a:solidFill>
                <a:latin typeface="Consolas" panose="020B0609020204030204" pitchFamily="49" charset="0"/>
              </a:rPr>
              <a:t> ex)</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Log</a:t>
            </a:r>
            <a:r>
              <a:rPr lang="en-US" sz="950" dirty="0" err="1">
                <a:solidFill>
                  <a:srgbClr val="000000"/>
                </a:solidFill>
                <a:latin typeface="Consolas" panose="020B0609020204030204" pitchFamily="49" charset="0"/>
              </a:rPr>
              <a:t>.Write</a:t>
            </a:r>
            <a:r>
              <a:rPr lang="en-US" sz="950" dirty="0">
                <a:solidFill>
                  <a:srgbClr val="000000"/>
                </a:solidFill>
                <a:latin typeface="Consolas" panose="020B0609020204030204" pitchFamily="49" charset="0"/>
              </a:rPr>
              <a:t>(</a:t>
            </a:r>
            <a:r>
              <a:rPr lang="en-US" sz="950" dirty="0">
                <a:solidFill>
                  <a:srgbClr val="A31515"/>
                </a:solidFill>
                <a:latin typeface="Consolas" panose="020B0609020204030204" pitchFamily="49" charset="0"/>
              </a:rPr>
              <a:t>"..."</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endParaRPr lang="en-US" sz="950" dirty="0"/>
          </a:p>
        </p:txBody>
      </p:sp>
    </p:spTree>
    <p:extLst>
      <p:ext uri="{BB962C8B-B14F-4D97-AF65-F5344CB8AC3E}">
        <p14:creationId xmlns:p14="http://schemas.microsoft.com/office/powerpoint/2010/main" val="4040756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Exception Handling</a:t>
            </a:r>
          </a:p>
        </p:txBody>
      </p:sp>
      <p:sp>
        <p:nvSpPr>
          <p:cNvPr id="6" name="Text Placeholder 3"/>
          <p:cNvSpPr>
            <a:spLocks noGrp="1"/>
          </p:cNvSpPr>
          <p:nvPr>
            <p:ph type="body" sz="quarter" idx="10"/>
          </p:nvPr>
        </p:nvSpPr>
        <p:spPr>
          <a:xfrm>
            <a:off x="391222" y="1085849"/>
            <a:ext cx="4180778" cy="3259354"/>
          </a:xfrm>
        </p:spPr>
        <p:txBody>
          <a:bodyPr/>
          <a:lstStyle/>
          <a:p>
            <a:r>
              <a:rPr lang="en-US" sz="2400" dirty="0">
                <a:solidFill>
                  <a:schemeClr val="accent2">
                    <a:alpha val="99000"/>
                  </a:schemeClr>
                </a:solidFill>
              </a:rPr>
              <a:t>Coding by exception</a:t>
            </a:r>
          </a:p>
          <a:p>
            <a:pPr lvl="1"/>
            <a:r>
              <a:rPr lang="en-US" altLang="en-US" dirty="0"/>
              <a:t>Avoid at all cost.</a:t>
            </a:r>
          </a:p>
          <a:p>
            <a:pPr lvl="1"/>
            <a:r>
              <a:rPr lang="en-US" altLang="en-US" dirty="0" err="1"/>
              <a:t>Antipattern</a:t>
            </a:r>
            <a:endParaRPr lang="en-US" altLang="en-US" dirty="0"/>
          </a:p>
          <a:p>
            <a:pPr lvl="1"/>
            <a:r>
              <a:rPr lang="en-US" dirty="0"/>
              <a:t>Exceptions are, in essence, sophisticated GOTO statements</a:t>
            </a:r>
            <a:endParaRPr lang="en-US" altLang="en-US" dirty="0"/>
          </a:p>
          <a:p>
            <a:pPr lvl="1"/>
            <a:r>
              <a:rPr lang="en-US" dirty="0"/>
              <a:t>Degrades software in performance and maintainability</a:t>
            </a:r>
            <a:endParaRPr lang="en-US" altLang="en-US" spc="0" dirty="0">
              <a:latin typeface="+mn-lt"/>
            </a:endParaRPr>
          </a:p>
          <a:p>
            <a:r>
              <a:rPr lang="en-US" sz="2400" dirty="0">
                <a:solidFill>
                  <a:schemeClr val="accent2">
                    <a:alpha val="99000"/>
                  </a:schemeClr>
                </a:solidFill>
              </a:rPr>
              <a:t>Control structures </a:t>
            </a:r>
          </a:p>
          <a:p>
            <a:pPr lvl="1"/>
            <a:r>
              <a:rPr lang="en-US" dirty="0"/>
              <a:t>Use the existing control structures designed to solve your problems without the use of exceptions</a:t>
            </a:r>
            <a:endParaRPr lang="en-US" altLang="en-US" dirty="0"/>
          </a:p>
        </p:txBody>
      </p:sp>
      <p:sp>
        <p:nvSpPr>
          <p:cNvPr id="5" name="Rectangle 4"/>
          <p:cNvSpPr/>
          <p:nvPr/>
        </p:nvSpPr>
        <p:spPr>
          <a:xfrm>
            <a:off x="3692681" y="1085849"/>
            <a:ext cx="6145823" cy="2431435"/>
          </a:xfrm>
          <a:prstGeom prst="rect">
            <a:avLst/>
          </a:prstGeom>
        </p:spPr>
        <p:txBody>
          <a:bodyPr wrap="square">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ReadFile</a:t>
            </a:r>
            <a:r>
              <a:rPr lang="en-US" sz="950" dirty="0">
                <a:solidFill>
                  <a:srgbClr val="000000"/>
                </a:solidFill>
                <a:latin typeface="Consolas" panose="020B0609020204030204" pitchFamily="49" charset="0"/>
              </a:rPr>
              <a:t>(</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filepath</a:t>
            </a:r>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try</a:t>
            </a:r>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err="1">
                <a:solidFill>
                  <a:srgbClr val="0000FF"/>
                </a:solidFill>
                <a:latin typeface="Consolas" panose="020B0609020204030204" pitchFamily="49" charset="0"/>
              </a:rPr>
              <a:t>var</a:t>
            </a:r>
            <a:r>
              <a:rPr lang="en-US" sz="950" dirty="0">
                <a:solidFill>
                  <a:srgbClr val="000000"/>
                </a:solidFill>
                <a:latin typeface="Consolas" panose="020B0609020204030204" pitchFamily="49" charset="0"/>
              </a:rPr>
              <a:t> stream = </a:t>
            </a:r>
            <a:r>
              <a:rPr lang="en-US" sz="950" dirty="0" err="1">
                <a:solidFill>
                  <a:srgbClr val="2B91AF"/>
                </a:solidFill>
                <a:latin typeface="Consolas" panose="020B0609020204030204" pitchFamily="49" charset="0"/>
              </a:rPr>
              <a:t>File</a:t>
            </a:r>
            <a:r>
              <a:rPr lang="en-US" sz="950" dirty="0" err="1">
                <a:solidFill>
                  <a:srgbClr val="000000"/>
                </a:solidFill>
                <a:latin typeface="Consolas" panose="020B0609020204030204" pitchFamily="49" charset="0"/>
              </a:rPr>
              <a:t>.Open</a:t>
            </a:r>
            <a:r>
              <a:rPr lang="en-US" sz="950" dirty="0">
                <a:solidFill>
                  <a:srgbClr val="000000"/>
                </a:solidFill>
                <a:latin typeface="Consolas" panose="020B0609020204030204" pitchFamily="49" charset="0"/>
              </a:rPr>
              <a:t>(</a:t>
            </a:r>
            <a:r>
              <a:rPr lang="en-US" sz="950" dirty="0" err="1">
                <a:solidFill>
                  <a:srgbClr val="000000"/>
                </a:solidFill>
                <a:latin typeface="Consolas" panose="020B0609020204030204" pitchFamily="49" charset="0"/>
              </a:rPr>
              <a:t>filepath</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FileMode</a:t>
            </a:r>
            <a:r>
              <a:rPr lang="en-US" sz="950" dirty="0" err="1">
                <a:solidFill>
                  <a:srgbClr val="000000"/>
                </a:solidFill>
                <a:latin typeface="Consolas" panose="020B0609020204030204" pitchFamily="49" charset="0"/>
              </a:rPr>
              <a:t>.Open</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using</a:t>
            </a:r>
            <a:r>
              <a:rPr lang="en-US" sz="950" dirty="0">
                <a:solidFill>
                  <a:srgbClr val="000000"/>
                </a:solidFill>
                <a:latin typeface="Consolas" panose="020B0609020204030204" pitchFamily="49" charset="0"/>
              </a:rPr>
              <a:t> (</a:t>
            </a:r>
            <a:r>
              <a:rPr lang="en-US" sz="950" dirty="0" err="1">
                <a:solidFill>
                  <a:srgbClr val="0000FF"/>
                </a:solidFill>
                <a:latin typeface="Consolas" panose="020B0609020204030204" pitchFamily="49" charset="0"/>
              </a:rPr>
              <a:t>var</a:t>
            </a:r>
            <a:r>
              <a:rPr lang="en-US" sz="950" dirty="0">
                <a:solidFill>
                  <a:srgbClr val="000000"/>
                </a:solidFill>
                <a:latin typeface="Consolas" panose="020B0609020204030204" pitchFamily="49" charset="0"/>
              </a:rPr>
              <a:t> reader = </a:t>
            </a:r>
            <a:r>
              <a:rPr lang="en-US" sz="950" dirty="0">
                <a:solidFill>
                  <a:srgbClr val="0000FF"/>
                </a:solidFill>
                <a:latin typeface="Consolas" panose="020B0609020204030204" pitchFamily="49" charset="0"/>
              </a:rPr>
              <a:t>new</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StreamReader</a:t>
            </a:r>
            <a:r>
              <a:rPr lang="en-US" sz="950" dirty="0">
                <a:solidFill>
                  <a:srgbClr val="000000"/>
                </a:solidFill>
                <a:latin typeface="Consolas" panose="020B0609020204030204" pitchFamily="49" charset="0"/>
              </a:rPr>
              <a:t>(stream, </a:t>
            </a:r>
            <a:r>
              <a:rPr lang="en-US" sz="950" dirty="0">
                <a:solidFill>
                  <a:srgbClr val="2B91AF"/>
                </a:solidFill>
                <a:latin typeface="Consolas" panose="020B0609020204030204" pitchFamily="49" charset="0"/>
              </a:rPr>
              <a:t>Encoding</a:t>
            </a:r>
            <a:r>
              <a:rPr lang="en-US" sz="950" dirty="0">
                <a:solidFill>
                  <a:srgbClr val="000000"/>
                </a:solidFill>
                <a:latin typeface="Consolas" panose="020B0609020204030204" pitchFamily="49" charset="0"/>
              </a:rPr>
              <a:t>.UTF8))</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return</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reader.ReadToEnd</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catch</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FileNotFoundException</a:t>
            </a:r>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File</a:t>
            </a:r>
            <a:r>
              <a:rPr lang="en-US" sz="950" dirty="0" err="1">
                <a:solidFill>
                  <a:srgbClr val="000000"/>
                </a:solidFill>
                <a:latin typeface="Consolas" panose="020B0609020204030204" pitchFamily="49" charset="0"/>
              </a:rPr>
              <a:t>.Create</a:t>
            </a:r>
            <a:r>
              <a:rPr lang="en-US" sz="950" dirty="0">
                <a:solidFill>
                  <a:srgbClr val="000000"/>
                </a:solidFill>
                <a:latin typeface="Consolas" panose="020B0609020204030204" pitchFamily="49" charset="0"/>
              </a:rPr>
              <a:t>(</a:t>
            </a:r>
            <a:r>
              <a:rPr lang="en-US" sz="950" dirty="0" err="1">
                <a:solidFill>
                  <a:srgbClr val="000000"/>
                </a:solidFill>
                <a:latin typeface="Consolas" panose="020B0609020204030204" pitchFamily="49" charset="0"/>
              </a:rPr>
              <a:t>filepath</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return</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ReadFile</a:t>
            </a:r>
            <a:r>
              <a:rPr lang="en-US" sz="950" dirty="0">
                <a:solidFill>
                  <a:srgbClr val="000000"/>
                </a:solidFill>
                <a:latin typeface="Consolas" panose="020B0609020204030204" pitchFamily="49" charset="0"/>
              </a:rPr>
              <a:t>(</a:t>
            </a:r>
            <a:r>
              <a:rPr lang="en-US" sz="950" dirty="0" err="1">
                <a:solidFill>
                  <a:srgbClr val="000000"/>
                </a:solidFill>
                <a:latin typeface="Consolas" panose="020B0609020204030204" pitchFamily="49" charset="0"/>
              </a:rPr>
              <a:t>filepath</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3255574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type="body" sz="quarter" idx="10"/>
          </p:nvPr>
        </p:nvSpPr>
        <p:spPr>
          <a:xfrm>
            <a:off x="388840" y="1085849"/>
            <a:ext cx="8366320" cy="1772793"/>
          </a:xfrm>
        </p:spPr>
        <p:txBody>
          <a:bodyPr/>
          <a:lstStyle/>
          <a:p>
            <a:pPr marL="342900" indent="-342900">
              <a:buFont typeface="Arial" panose="020B0604020202020204" pitchFamily="34" charset="0"/>
              <a:buChar char="•"/>
            </a:pPr>
            <a:r>
              <a:rPr lang="en-US" sz="1800" dirty="0" smtClean="0">
                <a:solidFill>
                  <a:schemeClr val="accent2"/>
                </a:solidFill>
                <a:latin typeface="+mn-lt"/>
              </a:rPr>
              <a:t>Best Coding Practices</a:t>
            </a:r>
          </a:p>
          <a:p>
            <a:pPr marL="342900" indent="-342900">
              <a:buFont typeface="Arial" panose="020B0604020202020204" pitchFamily="34" charset="0"/>
              <a:buChar char="•"/>
            </a:pPr>
            <a:r>
              <a:rPr lang="en-US" sz="1800" dirty="0" smtClean="0">
                <a:solidFill>
                  <a:schemeClr val="accent2"/>
                </a:solidFill>
                <a:latin typeface="+mn-lt"/>
              </a:rPr>
              <a:t>Inheritance Basics</a:t>
            </a:r>
          </a:p>
          <a:p>
            <a:pPr marL="342900" indent="-342900">
              <a:buFont typeface="Arial" panose="020B0604020202020204" pitchFamily="34" charset="0"/>
              <a:buChar char="•"/>
            </a:pPr>
            <a:r>
              <a:rPr lang="en-US" sz="1800" dirty="0" smtClean="0">
                <a:solidFill>
                  <a:schemeClr val="accent2"/>
                </a:solidFill>
                <a:latin typeface="+mn-lt"/>
              </a:rPr>
              <a:t>Interfaces</a:t>
            </a:r>
          </a:p>
          <a:p>
            <a:pPr marL="342900" indent="-342900">
              <a:buFont typeface="Arial" panose="020B0604020202020204" pitchFamily="34" charset="0"/>
              <a:buChar char="•"/>
            </a:pPr>
            <a:r>
              <a:rPr lang="en-US" sz="1800" dirty="0" err="1" smtClean="0">
                <a:solidFill>
                  <a:schemeClr val="accent2"/>
                </a:solidFill>
                <a:latin typeface="+mn-lt"/>
              </a:rPr>
              <a:t>System.Collection</a:t>
            </a:r>
            <a:r>
              <a:rPr lang="en-US" sz="1800" dirty="0" smtClean="0">
                <a:solidFill>
                  <a:schemeClr val="accent2"/>
                </a:solidFill>
                <a:latin typeface="+mn-lt"/>
              </a:rPr>
              <a:t> </a:t>
            </a:r>
          </a:p>
          <a:p>
            <a:pPr marL="342900" indent="-342900">
              <a:buFont typeface="Arial" panose="020B0604020202020204" pitchFamily="34" charset="0"/>
              <a:buChar char="•"/>
            </a:pPr>
            <a:r>
              <a:rPr lang="en-US" sz="1800" dirty="0" smtClean="0">
                <a:solidFill>
                  <a:schemeClr val="accent2"/>
                </a:solidFill>
                <a:latin typeface="+mn-lt"/>
              </a:rPr>
              <a:t>Delegates, Anonymous functions and Events</a:t>
            </a:r>
          </a:p>
          <a:p>
            <a:pPr marL="342900" indent="-342900">
              <a:buFont typeface="Arial" panose="020B0604020202020204" pitchFamily="34" charset="0"/>
              <a:buChar char="•"/>
            </a:pPr>
            <a:r>
              <a:rPr lang="en-US" sz="1800" dirty="0" err="1" smtClean="0">
                <a:solidFill>
                  <a:schemeClr val="accent2"/>
                </a:solidFill>
                <a:latin typeface="+mn-lt"/>
              </a:rPr>
              <a:t>Linq</a:t>
            </a:r>
            <a:endParaRPr lang="en-US" sz="1800" dirty="0">
              <a:latin typeface="+mn-lt"/>
            </a:endParaRPr>
          </a:p>
        </p:txBody>
      </p:sp>
    </p:spTree>
    <p:extLst>
      <p:ext uri="{BB962C8B-B14F-4D97-AF65-F5344CB8AC3E}">
        <p14:creationId xmlns:p14="http://schemas.microsoft.com/office/powerpoint/2010/main" val="37061302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Exception Handling</a:t>
            </a:r>
          </a:p>
        </p:txBody>
      </p:sp>
      <p:sp>
        <p:nvSpPr>
          <p:cNvPr id="6" name="Text Placeholder 3"/>
          <p:cNvSpPr>
            <a:spLocks noGrp="1"/>
          </p:cNvSpPr>
          <p:nvPr>
            <p:ph type="body" sz="quarter" idx="10"/>
          </p:nvPr>
        </p:nvSpPr>
        <p:spPr>
          <a:xfrm>
            <a:off x="391222" y="1085849"/>
            <a:ext cx="4180778" cy="3259354"/>
          </a:xfrm>
        </p:spPr>
        <p:txBody>
          <a:bodyPr/>
          <a:lstStyle/>
          <a:p>
            <a:r>
              <a:rPr lang="en-US" sz="2400" dirty="0">
                <a:solidFill>
                  <a:schemeClr val="accent2">
                    <a:alpha val="99000"/>
                  </a:schemeClr>
                </a:solidFill>
              </a:rPr>
              <a:t>Coding by exception</a:t>
            </a:r>
          </a:p>
          <a:p>
            <a:pPr lvl="1"/>
            <a:r>
              <a:rPr lang="en-US" altLang="en-US" dirty="0"/>
              <a:t>Avoid at all cost.</a:t>
            </a:r>
          </a:p>
          <a:p>
            <a:pPr lvl="1"/>
            <a:r>
              <a:rPr lang="en-US" altLang="en-US" dirty="0" err="1"/>
              <a:t>Antipattern</a:t>
            </a:r>
            <a:endParaRPr lang="en-US" altLang="en-US" dirty="0"/>
          </a:p>
          <a:p>
            <a:pPr lvl="1"/>
            <a:r>
              <a:rPr lang="en-US" dirty="0"/>
              <a:t>Exceptions are, in essence, sophisticated GOTO statements</a:t>
            </a:r>
            <a:endParaRPr lang="en-US" altLang="en-US" dirty="0"/>
          </a:p>
          <a:p>
            <a:pPr lvl="1"/>
            <a:r>
              <a:rPr lang="en-US" dirty="0"/>
              <a:t>Degrades software in performance and maintainability</a:t>
            </a:r>
            <a:endParaRPr lang="en-US" altLang="en-US" spc="0" dirty="0">
              <a:latin typeface="+mn-lt"/>
            </a:endParaRPr>
          </a:p>
          <a:p>
            <a:r>
              <a:rPr lang="en-US" sz="2400" dirty="0">
                <a:solidFill>
                  <a:schemeClr val="accent2">
                    <a:alpha val="99000"/>
                  </a:schemeClr>
                </a:solidFill>
              </a:rPr>
              <a:t>Control structures </a:t>
            </a:r>
          </a:p>
          <a:p>
            <a:pPr lvl="1"/>
            <a:r>
              <a:rPr lang="en-US" dirty="0"/>
              <a:t>Use the existing control structures designed to solve your problems without the use of exceptions</a:t>
            </a:r>
            <a:endParaRPr lang="en-US" altLang="en-US" dirty="0"/>
          </a:p>
        </p:txBody>
      </p:sp>
      <p:sp>
        <p:nvSpPr>
          <p:cNvPr id="3" name="Rectangle 2"/>
          <p:cNvSpPr/>
          <p:nvPr/>
        </p:nvSpPr>
        <p:spPr>
          <a:xfrm>
            <a:off x="4421936" y="1087316"/>
            <a:ext cx="4572000" cy="1992853"/>
          </a:xfrm>
          <a:prstGeom prst="rect">
            <a:avLst/>
          </a:prstGeom>
        </p:spPr>
        <p:txBody>
          <a:bodyPr>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ReadFile</a:t>
            </a:r>
            <a:r>
              <a:rPr lang="en-US" sz="950" dirty="0">
                <a:solidFill>
                  <a:srgbClr val="000000"/>
                </a:solidFill>
                <a:latin typeface="Consolas" panose="020B0609020204030204" pitchFamily="49" charset="0"/>
              </a:rPr>
              <a:t>(</a:t>
            </a:r>
            <a:r>
              <a:rPr lang="en-US" sz="950" dirty="0">
                <a:solidFill>
                  <a:srgbClr val="0000FF"/>
                </a:solidFill>
                <a:latin typeface="Consolas" panose="020B0609020204030204" pitchFamily="49" charset="0"/>
              </a:rPr>
              <a:t>string</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filepath</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FF"/>
                </a:solidFill>
                <a:latin typeface="Consolas" panose="020B0609020204030204" pitchFamily="49" charset="0"/>
              </a:rPr>
              <a:t>     if</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File</a:t>
            </a:r>
            <a:r>
              <a:rPr lang="en-US" sz="950" dirty="0" err="1">
                <a:solidFill>
                  <a:srgbClr val="000000"/>
                </a:solidFill>
                <a:latin typeface="Consolas" panose="020B0609020204030204" pitchFamily="49" charset="0"/>
              </a:rPr>
              <a:t>.Exists</a:t>
            </a:r>
            <a:r>
              <a:rPr lang="en-US" sz="950" dirty="0">
                <a:solidFill>
                  <a:srgbClr val="000000"/>
                </a:solidFill>
                <a:latin typeface="Consolas" panose="020B0609020204030204" pitchFamily="49" charset="0"/>
              </a:rPr>
              <a:t>(</a:t>
            </a:r>
            <a:r>
              <a:rPr lang="en-US" sz="950" dirty="0" err="1">
                <a:solidFill>
                  <a:srgbClr val="000000"/>
                </a:solidFill>
                <a:latin typeface="Consolas" panose="020B0609020204030204" pitchFamily="49" charset="0"/>
              </a:rPr>
              <a:t>filepath</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2B91AF"/>
                </a:solidFill>
                <a:latin typeface="Consolas" panose="020B0609020204030204" pitchFamily="49" charset="0"/>
              </a:rPr>
              <a:t>          </a:t>
            </a:r>
            <a:r>
              <a:rPr lang="en-US" sz="950" dirty="0" err="1">
                <a:solidFill>
                  <a:srgbClr val="2B91AF"/>
                </a:solidFill>
                <a:latin typeface="Consolas" panose="020B0609020204030204" pitchFamily="49" charset="0"/>
              </a:rPr>
              <a:t>File</a:t>
            </a:r>
            <a:r>
              <a:rPr lang="en-US" sz="950" dirty="0" err="1">
                <a:solidFill>
                  <a:srgbClr val="000000"/>
                </a:solidFill>
                <a:latin typeface="Consolas" panose="020B0609020204030204" pitchFamily="49" charset="0"/>
              </a:rPr>
              <a:t>.Create</a:t>
            </a:r>
            <a:r>
              <a:rPr lang="en-US" sz="950" dirty="0">
                <a:solidFill>
                  <a:srgbClr val="000000"/>
                </a:solidFill>
                <a:latin typeface="Consolas" panose="020B0609020204030204" pitchFamily="49" charset="0"/>
              </a:rPr>
              <a:t>(</a:t>
            </a:r>
            <a:r>
              <a:rPr lang="en-US" sz="950" dirty="0" err="1">
                <a:solidFill>
                  <a:srgbClr val="000000"/>
                </a:solidFill>
                <a:latin typeface="Consolas" panose="020B0609020204030204" pitchFamily="49" charset="0"/>
              </a:rPr>
              <a:t>filepath</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endParaRPr lang="en-US" sz="950" dirty="0">
              <a:solidFill>
                <a:srgbClr val="000000"/>
              </a:solidFill>
              <a:latin typeface="Consolas" panose="020B0609020204030204" pitchFamily="49" charset="0"/>
            </a:endParaRPr>
          </a:p>
          <a:p>
            <a:r>
              <a:rPr lang="en-US" sz="950" dirty="0">
                <a:solidFill>
                  <a:srgbClr val="0000FF"/>
                </a:solidFill>
                <a:latin typeface="Consolas" panose="020B0609020204030204" pitchFamily="49" charset="0"/>
              </a:rPr>
              <a:t>     </a:t>
            </a:r>
            <a:r>
              <a:rPr lang="en-US" sz="950" dirty="0" err="1">
                <a:solidFill>
                  <a:srgbClr val="0000FF"/>
                </a:solidFill>
                <a:latin typeface="Consolas" panose="020B0609020204030204" pitchFamily="49" charset="0"/>
              </a:rPr>
              <a:t>var</a:t>
            </a:r>
            <a:r>
              <a:rPr lang="en-US" sz="950" dirty="0">
                <a:solidFill>
                  <a:srgbClr val="000000"/>
                </a:solidFill>
                <a:latin typeface="Consolas" panose="020B0609020204030204" pitchFamily="49" charset="0"/>
              </a:rPr>
              <a:t> stream = </a:t>
            </a:r>
            <a:r>
              <a:rPr lang="en-US" sz="950" dirty="0" err="1">
                <a:solidFill>
                  <a:srgbClr val="2B91AF"/>
                </a:solidFill>
                <a:latin typeface="Consolas" panose="020B0609020204030204" pitchFamily="49" charset="0"/>
              </a:rPr>
              <a:t>File</a:t>
            </a:r>
            <a:r>
              <a:rPr lang="en-US" sz="950" dirty="0" err="1">
                <a:solidFill>
                  <a:srgbClr val="000000"/>
                </a:solidFill>
                <a:latin typeface="Consolas" panose="020B0609020204030204" pitchFamily="49" charset="0"/>
              </a:rPr>
              <a:t>.Open</a:t>
            </a:r>
            <a:r>
              <a:rPr lang="en-US" sz="950" dirty="0">
                <a:solidFill>
                  <a:srgbClr val="000000"/>
                </a:solidFill>
                <a:latin typeface="Consolas" panose="020B0609020204030204" pitchFamily="49" charset="0"/>
              </a:rPr>
              <a:t>(</a:t>
            </a:r>
            <a:r>
              <a:rPr lang="en-US" sz="950" dirty="0" err="1">
                <a:solidFill>
                  <a:srgbClr val="000000"/>
                </a:solidFill>
                <a:latin typeface="Consolas" panose="020B0609020204030204" pitchFamily="49" charset="0"/>
              </a:rPr>
              <a:t>filepath</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FileMode</a:t>
            </a:r>
            <a:r>
              <a:rPr lang="en-US" sz="950" dirty="0" err="1">
                <a:solidFill>
                  <a:srgbClr val="000000"/>
                </a:solidFill>
                <a:latin typeface="Consolas" panose="020B0609020204030204" pitchFamily="49" charset="0"/>
              </a:rPr>
              <a:t>.Open</a:t>
            </a:r>
            <a:r>
              <a:rPr lang="en-US" sz="950" dirty="0">
                <a:solidFill>
                  <a:srgbClr val="000000"/>
                </a:solidFill>
                <a:latin typeface="Consolas" panose="020B0609020204030204" pitchFamily="49" charset="0"/>
              </a:rPr>
              <a:t>);</a:t>
            </a:r>
          </a:p>
          <a:p>
            <a:r>
              <a:rPr lang="en-US" sz="950" dirty="0">
                <a:solidFill>
                  <a:srgbClr val="0000FF"/>
                </a:solidFill>
                <a:latin typeface="Consolas" panose="020B0609020204030204" pitchFamily="49" charset="0"/>
              </a:rPr>
              <a:t>     using</a:t>
            </a:r>
            <a:r>
              <a:rPr lang="en-US" sz="950" dirty="0">
                <a:solidFill>
                  <a:srgbClr val="000000"/>
                </a:solidFill>
                <a:latin typeface="Consolas" panose="020B0609020204030204" pitchFamily="49" charset="0"/>
              </a:rPr>
              <a:t> (</a:t>
            </a:r>
            <a:r>
              <a:rPr lang="en-US" sz="950" dirty="0" err="1">
                <a:solidFill>
                  <a:srgbClr val="0000FF"/>
                </a:solidFill>
                <a:latin typeface="Consolas" panose="020B0609020204030204" pitchFamily="49" charset="0"/>
              </a:rPr>
              <a:t>var</a:t>
            </a:r>
            <a:r>
              <a:rPr lang="en-US" sz="950" dirty="0">
                <a:solidFill>
                  <a:srgbClr val="000000"/>
                </a:solidFill>
                <a:latin typeface="Consolas" panose="020B0609020204030204" pitchFamily="49" charset="0"/>
              </a:rPr>
              <a:t> reader = </a:t>
            </a:r>
            <a:r>
              <a:rPr lang="en-US" sz="950" dirty="0">
                <a:solidFill>
                  <a:srgbClr val="0000FF"/>
                </a:solidFill>
                <a:latin typeface="Consolas" panose="020B0609020204030204" pitchFamily="49" charset="0"/>
              </a:rPr>
              <a:t>new</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StreamReader</a:t>
            </a:r>
            <a:r>
              <a:rPr lang="en-US" sz="950" dirty="0">
                <a:solidFill>
                  <a:srgbClr val="000000"/>
                </a:solidFill>
                <a:latin typeface="Consolas" panose="020B0609020204030204" pitchFamily="49" charset="0"/>
              </a:rPr>
              <a:t>(stream, </a:t>
            </a:r>
            <a:r>
              <a:rPr lang="en-US" sz="950" dirty="0">
                <a:solidFill>
                  <a:srgbClr val="2B91AF"/>
                </a:solidFill>
                <a:latin typeface="Consolas" panose="020B0609020204030204" pitchFamily="49" charset="0"/>
              </a:rPr>
              <a:t>Encoding</a:t>
            </a:r>
            <a:r>
              <a:rPr lang="en-US" sz="950" dirty="0">
                <a:solidFill>
                  <a:srgbClr val="000000"/>
                </a:solidFill>
                <a:latin typeface="Consolas" panose="020B0609020204030204" pitchFamily="49" charset="0"/>
              </a:rPr>
              <a:t>.UTF8))</a:t>
            </a:r>
          </a:p>
          <a:p>
            <a:r>
              <a:rPr lang="en-US" sz="950" dirty="0">
                <a:solidFill>
                  <a:srgbClr val="000000"/>
                </a:solidFill>
                <a:latin typeface="Consolas" panose="020B0609020204030204" pitchFamily="49" charset="0"/>
              </a:rPr>
              <a:t>     {</a:t>
            </a:r>
          </a:p>
          <a:p>
            <a:r>
              <a:rPr lang="en-US" sz="950" dirty="0">
                <a:solidFill>
                  <a:srgbClr val="0000FF"/>
                </a:solidFill>
                <a:latin typeface="Consolas" panose="020B0609020204030204" pitchFamily="49" charset="0"/>
              </a:rPr>
              <a:t>         return</a:t>
            </a:r>
            <a:r>
              <a:rPr lang="en-US" sz="950" dirty="0">
                <a:solidFill>
                  <a:srgbClr val="000000"/>
                </a:solidFill>
                <a:latin typeface="Consolas" panose="020B0609020204030204" pitchFamily="49" charset="0"/>
              </a:rPr>
              <a:t> </a:t>
            </a:r>
            <a:r>
              <a:rPr lang="en-US" sz="950" dirty="0" err="1">
                <a:solidFill>
                  <a:srgbClr val="000000"/>
                </a:solidFill>
                <a:latin typeface="Consolas" panose="020B0609020204030204" pitchFamily="49" charset="0"/>
              </a:rPr>
              <a:t>reader.ReadToEnd</a:t>
            </a:r>
            <a:r>
              <a:rPr lang="en-US" sz="950" dirty="0">
                <a:solidFill>
                  <a:srgbClr val="000000"/>
                </a:solidFill>
                <a:latin typeface="Consolas" panose="020B0609020204030204" pitchFamily="49" charset="0"/>
              </a:rPr>
              <a:t>();</a:t>
            </a:r>
          </a:p>
          <a:p>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a:t>
            </a:r>
            <a:endParaRPr lang="en-US" sz="950" dirty="0"/>
          </a:p>
        </p:txBody>
      </p:sp>
    </p:spTree>
    <p:extLst>
      <p:ext uri="{BB962C8B-B14F-4D97-AF65-F5344CB8AC3E}">
        <p14:creationId xmlns:p14="http://schemas.microsoft.com/office/powerpoint/2010/main" val="33543364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0"/>
            <a:ext cx="8363938" cy="443198"/>
          </a:xfrm>
        </p:spPr>
        <p:txBody>
          <a:bodyPr/>
          <a:lstStyle/>
          <a:p>
            <a:r>
              <a:rPr lang="en-US" sz="3200" dirty="0"/>
              <a:t>Best practices: Map Class to File</a:t>
            </a:r>
            <a:endParaRPr lang="en-US" sz="3300" dirty="0"/>
          </a:p>
        </p:txBody>
      </p:sp>
      <p:sp>
        <p:nvSpPr>
          <p:cNvPr id="11" name="Rectangle 10"/>
          <p:cNvSpPr/>
          <p:nvPr/>
        </p:nvSpPr>
        <p:spPr>
          <a:xfrm>
            <a:off x="388240" y="1061685"/>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700" dirty="0" err="1"/>
              <a:t>IJsonService.cs</a:t>
            </a:r>
            <a:endParaRPr lang="en-US" sz="1700" dirty="0">
              <a:ln>
                <a:solidFill>
                  <a:schemeClr val="bg1">
                    <a:alpha val="0"/>
                  </a:schemeClr>
                </a:solidFill>
              </a:ln>
              <a:solidFill>
                <a:schemeClr val="lt1">
                  <a:alpha val="99000"/>
                </a:schemeClr>
              </a:solidFill>
            </a:endParaRPr>
          </a:p>
        </p:txBody>
      </p:sp>
      <p:sp>
        <p:nvSpPr>
          <p:cNvPr id="12" name="Rectangle 11"/>
          <p:cNvSpPr/>
          <p:nvPr/>
        </p:nvSpPr>
        <p:spPr>
          <a:xfrm>
            <a:off x="388239" y="1689679"/>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700" dirty="0" err="1"/>
              <a:t>JsonService.cs</a:t>
            </a:r>
            <a:endParaRPr lang="en-US" sz="1700" dirty="0"/>
          </a:p>
        </p:txBody>
      </p:sp>
      <p:sp>
        <p:nvSpPr>
          <p:cNvPr id="13" name="Rectangle 12"/>
          <p:cNvSpPr/>
          <p:nvPr/>
        </p:nvSpPr>
        <p:spPr>
          <a:xfrm>
            <a:off x="389436" y="2940695"/>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700" dirty="0" err="1"/>
              <a:t>JsonServiceHost.cs</a:t>
            </a:r>
            <a:endParaRPr lang="en-US" sz="1700" dirty="0"/>
          </a:p>
        </p:txBody>
      </p:sp>
      <p:sp>
        <p:nvSpPr>
          <p:cNvPr id="17" name="Rectangle 16"/>
          <p:cNvSpPr/>
          <p:nvPr/>
        </p:nvSpPr>
        <p:spPr>
          <a:xfrm>
            <a:off x="389436" y="2310935"/>
            <a:ext cx="2291852" cy="548640"/>
          </a:xfrm>
          <a:prstGeom prst="rect">
            <a:avLst/>
          </a:prstGeom>
          <a:solidFill>
            <a:schemeClr val="accent2"/>
          </a:solidFill>
          <a:effectLst/>
          <a:scene3d>
            <a:camera prst="orthographicFront"/>
            <a:lightRig rig="flat" dir="t"/>
          </a:scene3d>
          <a:sp3d prstMaterial="plastic"/>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1700" tIns="71689" rIns="111700" bIns="71689" numCol="1" spcCol="953" anchor="ctr" anchorCtr="0">
            <a:noAutofit/>
          </a:bodyPr>
          <a:lstStyle/>
          <a:p>
            <a:pPr defTabSz="933574">
              <a:lnSpc>
                <a:spcPct val="90000"/>
              </a:lnSpc>
              <a:spcBef>
                <a:spcPct val="0"/>
              </a:spcBef>
              <a:spcAft>
                <a:spcPct val="35000"/>
              </a:spcAft>
            </a:pPr>
            <a:r>
              <a:rPr lang="en-US" sz="1700" dirty="0" err="1"/>
              <a:t>DefaultJsonService.cs</a:t>
            </a:r>
            <a:endParaRPr lang="en-US" sz="1700" dirty="0"/>
          </a:p>
        </p:txBody>
      </p:sp>
      <p:sp>
        <p:nvSpPr>
          <p:cNvPr id="3" name="Rectangle 2"/>
          <p:cNvSpPr/>
          <p:nvPr/>
        </p:nvSpPr>
        <p:spPr>
          <a:xfrm>
            <a:off x="3209192" y="1070547"/>
            <a:ext cx="4572000" cy="530915"/>
          </a:xfrm>
          <a:prstGeom prst="rect">
            <a:avLst/>
          </a:prstGeom>
        </p:spPr>
        <p:txBody>
          <a:bodyPr>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interface</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IJsonService</a:t>
            </a:r>
            <a:r>
              <a:rPr lang="en-US" sz="950" dirty="0">
                <a:solidFill>
                  <a:srgbClr val="000000"/>
                </a:solidFill>
                <a:latin typeface="Consolas" panose="020B0609020204030204" pitchFamily="49" charset="0"/>
              </a:rPr>
              <a:t> : </a:t>
            </a:r>
            <a:r>
              <a:rPr lang="en-US" sz="950" dirty="0" err="1">
                <a:solidFill>
                  <a:srgbClr val="2B91AF"/>
                </a:solidFill>
                <a:latin typeface="Consolas" panose="020B0609020204030204" pitchFamily="49" charset="0"/>
              </a:rPr>
              <a:t>IService</a:t>
            </a:r>
            <a:r>
              <a:rPr lang="en-US" sz="950" dirty="0">
                <a:solidFill>
                  <a:srgbClr val="000000"/>
                </a:solidFill>
                <a:latin typeface="Consolas" panose="020B0609020204030204" pitchFamily="49" charset="0"/>
              </a:rPr>
              <a:t> {</a:t>
            </a:r>
          </a:p>
          <a:p>
            <a:r>
              <a:rPr lang="en-US" sz="950" dirty="0">
                <a:solidFill>
                  <a:srgbClr val="008000"/>
                </a:solidFill>
                <a:latin typeface="Consolas" panose="020B0609020204030204" pitchFamily="49" charset="0"/>
              </a:rPr>
              <a:t> 	//code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endParaRPr lang="en-US" sz="950" dirty="0"/>
          </a:p>
        </p:txBody>
      </p:sp>
      <p:sp>
        <p:nvSpPr>
          <p:cNvPr id="8" name="Rectangle 7"/>
          <p:cNvSpPr/>
          <p:nvPr/>
        </p:nvSpPr>
        <p:spPr>
          <a:xfrm>
            <a:off x="3209192" y="2319797"/>
            <a:ext cx="4572000" cy="530915"/>
          </a:xfrm>
          <a:prstGeom prst="rect">
            <a:avLst/>
          </a:prstGeom>
        </p:spPr>
        <p:txBody>
          <a:bodyPr>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class</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DefaultJsonService</a:t>
            </a:r>
            <a:r>
              <a:rPr lang="en-US" sz="950" dirty="0">
                <a:solidFill>
                  <a:srgbClr val="000000"/>
                </a:solidFill>
                <a:latin typeface="Consolas" panose="020B0609020204030204" pitchFamily="49" charset="0"/>
              </a:rPr>
              <a:t> : </a:t>
            </a:r>
            <a:r>
              <a:rPr lang="en-US" sz="950" dirty="0" err="1">
                <a:solidFill>
                  <a:srgbClr val="2B91AF"/>
                </a:solidFill>
                <a:latin typeface="Consolas" panose="020B0609020204030204" pitchFamily="49" charset="0"/>
              </a:rPr>
              <a:t>JsonService</a:t>
            </a:r>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endParaRPr lang="en-US" sz="950" dirty="0"/>
          </a:p>
        </p:txBody>
      </p:sp>
      <p:sp>
        <p:nvSpPr>
          <p:cNvPr id="10" name="Rectangle 9"/>
          <p:cNvSpPr/>
          <p:nvPr/>
        </p:nvSpPr>
        <p:spPr>
          <a:xfrm>
            <a:off x="3209192" y="1698541"/>
            <a:ext cx="5477608" cy="530915"/>
          </a:xfrm>
          <a:prstGeom prst="rect">
            <a:avLst/>
          </a:prstGeom>
        </p:spPr>
        <p:txBody>
          <a:bodyPr wrap="square">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class</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JsonService</a:t>
            </a:r>
            <a:r>
              <a:rPr lang="en-US" sz="950" dirty="0">
                <a:solidFill>
                  <a:srgbClr val="000000"/>
                </a:solidFill>
                <a:latin typeface="Consolas" panose="020B0609020204030204" pitchFamily="49" charset="0"/>
              </a:rPr>
              <a:t> : </a:t>
            </a:r>
            <a:r>
              <a:rPr lang="en-US" sz="950" dirty="0">
                <a:solidFill>
                  <a:srgbClr val="2B91AF"/>
                </a:solidFill>
                <a:latin typeface="Consolas" panose="020B0609020204030204" pitchFamily="49" charset="0"/>
              </a:rPr>
              <a:t>Daemon&lt;</a:t>
            </a:r>
            <a:r>
              <a:rPr lang="en-US" sz="950" dirty="0" err="1">
                <a:solidFill>
                  <a:srgbClr val="2B91AF"/>
                </a:solidFill>
                <a:latin typeface="Consolas" panose="020B0609020204030204" pitchFamily="49" charset="0"/>
              </a:rPr>
              <a:t>IJsonServiceSetup</a:t>
            </a:r>
            <a:r>
              <a:rPr lang="en-US" sz="950" dirty="0">
                <a:solidFill>
                  <a:srgbClr val="2B91AF"/>
                </a:solidFill>
                <a:latin typeface="Consolas" panose="020B0609020204030204" pitchFamily="49" charset="0"/>
              </a:rPr>
              <a:t>&gt;</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IJsonService</a:t>
            </a:r>
            <a:r>
              <a:rPr lang="en-US" sz="950" dirty="0">
                <a:solidFill>
                  <a:srgbClr val="000000"/>
                </a:solidFill>
                <a:latin typeface="Consolas" panose="020B0609020204030204" pitchFamily="49" charset="0"/>
              </a:rPr>
              <a:t> {</a:t>
            </a:r>
          </a:p>
          <a:p>
            <a:r>
              <a:rPr lang="en-US" sz="950" dirty="0">
                <a:solidFill>
                  <a:srgbClr val="000000"/>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endParaRPr lang="en-US" sz="950" dirty="0">
              <a:solidFill>
                <a:srgbClr val="000000"/>
              </a:solidFill>
              <a:latin typeface="Consolas" panose="020B0609020204030204" pitchFamily="49" charset="0"/>
            </a:endParaRPr>
          </a:p>
          <a:p>
            <a:r>
              <a:rPr lang="en-US" sz="950" dirty="0">
                <a:solidFill>
                  <a:srgbClr val="000000"/>
                </a:solidFill>
                <a:latin typeface="Consolas" panose="020B0609020204030204" pitchFamily="49" charset="0"/>
              </a:rPr>
              <a:t> }</a:t>
            </a:r>
            <a:endParaRPr lang="en-US" sz="950" dirty="0"/>
          </a:p>
        </p:txBody>
      </p:sp>
      <p:sp>
        <p:nvSpPr>
          <p:cNvPr id="14" name="Rectangle 13"/>
          <p:cNvSpPr/>
          <p:nvPr/>
        </p:nvSpPr>
        <p:spPr>
          <a:xfrm>
            <a:off x="3209192" y="2949557"/>
            <a:ext cx="4572000" cy="530915"/>
          </a:xfrm>
          <a:prstGeom prst="rect">
            <a:avLst/>
          </a:prstGeom>
        </p:spPr>
        <p:txBody>
          <a:bodyPr>
            <a:spAutoFit/>
          </a:bodyPr>
          <a:lstStyle/>
          <a:p>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public</a:t>
            </a:r>
            <a:r>
              <a:rPr lang="en-US" sz="950" dirty="0">
                <a:solidFill>
                  <a:srgbClr val="000000"/>
                </a:solidFill>
                <a:latin typeface="Consolas" panose="020B0609020204030204" pitchFamily="49" charset="0"/>
              </a:rPr>
              <a:t> </a:t>
            </a:r>
            <a:r>
              <a:rPr lang="en-US" sz="950" dirty="0">
                <a:solidFill>
                  <a:srgbClr val="0000FF"/>
                </a:solidFill>
                <a:latin typeface="Consolas" panose="020B0609020204030204" pitchFamily="49" charset="0"/>
              </a:rPr>
              <a:t>class</a:t>
            </a:r>
            <a:r>
              <a:rPr lang="en-US" sz="950" dirty="0">
                <a:solidFill>
                  <a:srgbClr val="000000"/>
                </a:solidFill>
                <a:latin typeface="Consolas" panose="020B0609020204030204" pitchFamily="49" charset="0"/>
              </a:rPr>
              <a:t> </a:t>
            </a:r>
            <a:r>
              <a:rPr lang="en-US" sz="950" dirty="0" err="1">
                <a:solidFill>
                  <a:srgbClr val="2B91AF"/>
                </a:solidFill>
                <a:latin typeface="Consolas" panose="020B0609020204030204" pitchFamily="49" charset="0"/>
              </a:rPr>
              <a:t>JsonServiceHost</a:t>
            </a:r>
            <a:r>
              <a:rPr lang="en-US" sz="950" dirty="0">
                <a:solidFill>
                  <a:srgbClr val="000000"/>
                </a:solidFill>
                <a:latin typeface="Consolas" panose="020B0609020204030204" pitchFamily="49" charset="0"/>
              </a:rPr>
              <a:t> : </a:t>
            </a:r>
            <a:r>
              <a:rPr lang="en-US" sz="950" dirty="0" err="1">
                <a:solidFill>
                  <a:srgbClr val="2B91AF"/>
                </a:solidFill>
                <a:latin typeface="Consolas" panose="020B0609020204030204" pitchFamily="49" charset="0"/>
              </a:rPr>
              <a:t>IJsonServiceHost</a:t>
            </a:r>
            <a:r>
              <a:rPr lang="en-US" sz="950" dirty="0">
                <a:solidFill>
                  <a:srgbClr val="2B91AF"/>
                </a:solidFill>
                <a:latin typeface="Consolas" panose="020B0609020204030204" pitchFamily="49" charset="0"/>
              </a:rPr>
              <a:t>, </a:t>
            </a:r>
            <a:r>
              <a:rPr lang="en-US" sz="950" dirty="0" err="1">
                <a:solidFill>
                  <a:srgbClr val="2B91AF"/>
                </a:solidFill>
                <a:latin typeface="Consolas" panose="020B0609020204030204" pitchFamily="49" charset="0"/>
              </a:rPr>
              <a:t>IJsonService</a:t>
            </a:r>
            <a:r>
              <a:rPr lang="en-US" sz="950" dirty="0">
                <a:solidFill>
                  <a:srgbClr val="2B91AF"/>
                </a:solidFill>
                <a:latin typeface="Consolas" panose="020B0609020204030204" pitchFamily="49" charset="0"/>
              </a:rPr>
              <a:t> {</a:t>
            </a:r>
          </a:p>
          <a:p>
            <a:r>
              <a:rPr lang="en-US" sz="950" dirty="0">
                <a:solidFill>
                  <a:srgbClr val="2B91AF"/>
                </a:solidFill>
                <a:latin typeface="Consolas" panose="020B0609020204030204" pitchFamily="49" charset="0"/>
              </a:rPr>
              <a:t>             </a:t>
            </a:r>
            <a:r>
              <a:rPr lang="en-US" sz="950" dirty="0">
                <a:solidFill>
                  <a:srgbClr val="008000"/>
                </a:solidFill>
                <a:latin typeface="Consolas" panose="020B0609020204030204" pitchFamily="49" charset="0"/>
              </a:rPr>
              <a:t>//code omitted for readability</a:t>
            </a:r>
          </a:p>
          <a:p>
            <a:r>
              <a:rPr lang="en-US" sz="950" dirty="0">
                <a:solidFill>
                  <a:srgbClr val="000000"/>
                </a:solidFill>
                <a:latin typeface="Consolas" panose="020B0609020204030204" pitchFamily="49" charset="0"/>
              </a:rPr>
              <a:t> }</a:t>
            </a:r>
            <a:endParaRPr lang="en-US" sz="950" dirty="0"/>
          </a:p>
        </p:txBody>
      </p:sp>
    </p:spTree>
    <p:extLst>
      <p:ext uri="{BB962C8B-B14F-4D97-AF65-F5344CB8AC3E}">
        <p14:creationId xmlns:p14="http://schemas.microsoft.com/office/powerpoint/2010/main" val="24074314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Title 3"/>
          <p:cNvSpPr txBox="1">
            <a:spLocks/>
          </p:cNvSpPr>
          <p:nvPr/>
        </p:nvSpPr>
        <p:spPr>
          <a:xfrm>
            <a:off x="0" y="1923069"/>
            <a:ext cx="9144000" cy="641023"/>
          </a:xfrm>
          <a:prstGeom prst="rect">
            <a:avLst/>
          </a:prstGeom>
        </p:spPr>
        <p:txBody>
          <a:bodyPr/>
          <a:lstStyle>
            <a:lvl1pPr algn="l" defTabSz="685864" rtl="0" eaLnBrk="1" latinLnBrk="0" hangingPunct="1">
              <a:lnSpc>
                <a:spcPct val="90000"/>
              </a:lnSpc>
              <a:spcBef>
                <a:spcPct val="0"/>
              </a:spcBef>
              <a:buNone/>
              <a:defRPr lang="en-US" sz="4100" b="0" kern="1200" cap="none" spc="-75" baseline="0" dirty="0">
                <a:ln w="3175">
                  <a:noFill/>
                </a:ln>
                <a:gradFill>
                  <a:gsLst>
                    <a:gs pos="1250">
                      <a:schemeClr val="tx2"/>
                    </a:gs>
                    <a:gs pos="100000">
                      <a:schemeClr val="tx2"/>
                    </a:gs>
                  </a:gsLst>
                  <a:lin ang="5400000" scaled="0"/>
                </a:gradFill>
                <a:effectLst/>
                <a:latin typeface="+mj-lt"/>
                <a:ea typeface="+mn-ea"/>
                <a:cs typeface="Arial" charset="0"/>
              </a:defRPr>
            </a:lvl1pPr>
          </a:lstStyle>
          <a:p>
            <a:pPr algn="ctr"/>
            <a:r>
              <a:rPr lang="en-US" dirty="0">
                <a:solidFill>
                  <a:schemeClr val="bg1"/>
                </a:solidFill>
                <a:latin typeface="Segoe UI Light" panose="020B0502040204020203" pitchFamily="34" charset="0"/>
                <a:cs typeface="Segoe UI Light" panose="020B0502040204020203" pitchFamily="34" charset="0"/>
              </a:rPr>
              <a:t>The End</a:t>
            </a:r>
            <a:endParaRPr lang="en-US" sz="3300" dirty="0">
              <a:solidFill>
                <a:schemeClr val="bg1"/>
              </a:solidFill>
              <a:latin typeface="Segoe UI Light" panose="020B0502040204020203" pitchFamily="34" charset="0"/>
              <a:cs typeface="Segoe UI Light" panose="020B0502040204020203" pitchFamily="34" charset="0"/>
            </a:endParaRPr>
          </a:p>
        </p:txBody>
      </p:sp>
      <p:sp>
        <p:nvSpPr>
          <p:cNvPr id="4" name="Text Placeholder 2"/>
          <p:cNvSpPr txBox="1">
            <a:spLocks/>
          </p:cNvSpPr>
          <p:nvPr/>
        </p:nvSpPr>
        <p:spPr>
          <a:xfrm>
            <a:off x="3562254" y="2564092"/>
            <a:ext cx="2291792" cy="1091420"/>
          </a:xfrm>
          <a:prstGeom prst="rect">
            <a:avLst/>
          </a:prstGeom>
        </p:spPr>
        <p:txBody>
          <a:bodyPr/>
          <a:lstStyle>
            <a:defPPr>
              <a:defRPr lang="en-US"/>
            </a:defPPr>
            <a:lvl1pPr marL="0" algn="l" defTabSz="914400" rtl="0" eaLnBrk="1" latinLnBrk="0" hangingPunct="1">
              <a:defRPr sz="1800" b="0" i="0" kern="1200">
                <a:solidFill>
                  <a:srgbClr val="FFFFFF"/>
                </a:solidFill>
                <a:latin typeface="Segoe"/>
                <a:ea typeface="+mn-ea"/>
                <a:cs typeface="Sego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dirty="0">
                <a:latin typeface="Segoe UI Light" panose="020B0502040204020203" pitchFamily="34" charset="0"/>
                <a:cs typeface="Segoe UI Light" panose="020B0502040204020203" pitchFamily="34" charset="0"/>
              </a:rPr>
              <a:t>If(</a:t>
            </a:r>
            <a:r>
              <a:rPr lang="en-US" sz="2100" dirty="0" err="1">
                <a:latin typeface="Segoe UI Light" panose="020B0502040204020203" pitchFamily="34" charset="0"/>
                <a:cs typeface="Segoe UI Light" panose="020B0502040204020203" pitchFamily="34" charset="0"/>
              </a:rPr>
              <a:t>Questions.Any</a:t>
            </a:r>
            <a:r>
              <a:rPr lang="en-US" sz="2100" dirty="0">
                <a:latin typeface="Segoe UI Light" panose="020B0502040204020203" pitchFamily="34" charset="0"/>
                <a:cs typeface="Segoe UI Light" panose="020B0502040204020203" pitchFamily="34" charset="0"/>
              </a:rPr>
              <a:t>())</a:t>
            </a:r>
          </a:p>
          <a:p>
            <a:pPr lvl="1"/>
            <a:r>
              <a:rPr lang="en-US" sz="2100" dirty="0">
                <a:solidFill>
                  <a:schemeClr val="bg1"/>
                </a:solidFill>
                <a:latin typeface="Segoe UI Light" panose="020B0502040204020203" pitchFamily="34" charset="0"/>
                <a:cs typeface="Segoe UI Light" panose="020B0502040204020203" pitchFamily="34" charset="0"/>
              </a:rPr>
              <a:t> Shoot;</a:t>
            </a:r>
          </a:p>
        </p:txBody>
      </p:sp>
    </p:spTree>
    <p:extLst>
      <p:ext uri="{BB962C8B-B14F-4D97-AF65-F5344CB8AC3E}">
        <p14:creationId xmlns:p14="http://schemas.microsoft.com/office/powerpoint/2010/main" val="14659019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5" name="Title 3"/>
          <p:cNvSpPr>
            <a:spLocks noGrp="1"/>
          </p:cNvSpPr>
          <p:nvPr>
            <p:ph type="title"/>
          </p:nvPr>
        </p:nvSpPr>
        <p:spPr>
          <a:xfrm>
            <a:off x="734212" y="2112838"/>
            <a:ext cx="7680340" cy="686923"/>
          </a:xfrm>
        </p:spPr>
        <p:txBody>
          <a:bodyPr/>
          <a:lstStyle/>
          <a:p>
            <a:r>
              <a:rPr lang="en-US" sz="4100" b="0" dirty="0">
                <a:effectLst/>
                <a:latin typeface="Segoe UI Light" panose="020B0502040204020203" pitchFamily="34" charset="0"/>
                <a:cs typeface="Segoe UI Light" panose="020B0502040204020203" pitchFamily="34" charset="0"/>
              </a:rPr>
              <a:t>Return ;</a:t>
            </a:r>
            <a:endParaRPr lang="en-US" sz="3300" b="0" dirty="0">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461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p>
            <a:r>
              <a:rPr lang="el-GR" dirty="0"/>
              <a:t>Προγραμματίζουμε για τον άνθρωπο</a:t>
            </a:r>
            <a:endParaRPr lang="en-US" dirty="0"/>
          </a:p>
        </p:txBody>
      </p:sp>
      <p:sp>
        <p:nvSpPr>
          <p:cNvPr id="3" name="Content Placeholder 2"/>
          <p:cNvSpPr>
            <a:spLocks noGrp="1"/>
          </p:cNvSpPr>
          <p:nvPr>
            <p:ph type="body" sz="quarter" idx="10"/>
          </p:nvPr>
        </p:nvSpPr>
        <p:spPr>
          <a:xfrm>
            <a:off x="389436" y="1085850"/>
            <a:ext cx="8363938" cy="2891561"/>
          </a:xfrm>
        </p:spPr>
        <p:txBody>
          <a:bodyPr/>
          <a:lstStyle/>
          <a:p>
            <a:r>
              <a:rPr lang="el-GR" sz="1800" dirty="0">
                <a:solidFill>
                  <a:schemeClr val="accent2"/>
                </a:solidFill>
                <a:latin typeface="+mn-lt"/>
              </a:rPr>
              <a:t>Κατανοητό</a:t>
            </a:r>
            <a:endParaRPr lang="en-US" sz="1800" dirty="0">
              <a:solidFill>
                <a:schemeClr val="accent2"/>
              </a:solidFill>
              <a:latin typeface="+mn-lt"/>
            </a:endParaRPr>
          </a:p>
          <a:p>
            <a:pPr marL="0" indent="0">
              <a:buNone/>
            </a:pPr>
            <a:r>
              <a:rPr lang="el-GR" sz="1800" dirty="0">
                <a:latin typeface="+mn-lt"/>
              </a:rPr>
              <a:t>	Να «μιλάμε» την ίδια γλώσσα</a:t>
            </a:r>
            <a:endParaRPr lang="en-US" sz="1800" dirty="0">
              <a:latin typeface="+mn-lt"/>
            </a:endParaRPr>
          </a:p>
          <a:p>
            <a:pPr lvl="1"/>
            <a:endParaRPr lang="en-US" sz="1050" dirty="0"/>
          </a:p>
          <a:p>
            <a:r>
              <a:rPr lang="el-GR" sz="1800" dirty="0">
                <a:solidFill>
                  <a:schemeClr val="accent2">
                    <a:alpha val="99000"/>
                  </a:schemeClr>
                </a:solidFill>
                <a:latin typeface="+mn-lt"/>
              </a:rPr>
              <a:t>Τεκμηριωμένο</a:t>
            </a:r>
            <a:endParaRPr lang="en-US" sz="1800" dirty="0">
              <a:solidFill>
                <a:schemeClr val="accent2">
                  <a:alpha val="99000"/>
                </a:schemeClr>
              </a:solidFill>
              <a:latin typeface="+mn-lt"/>
            </a:endParaRPr>
          </a:p>
          <a:p>
            <a:pPr marL="254827" lvl="1" indent="0">
              <a:buNone/>
            </a:pPr>
            <a:r>
              <a:rPr lang="el-GR" dirty="0"/>
              <a:t>	Να μπορούμε να το αποσαφηνίσουμε χωρίς την βοήθεια κάποιου τρίτου</a:t>
            </a:r>
            <a:r>
              <a:rPr lang="en-US" sz="1800" dirty="0">
                <a:latin typeface="+mn-lt"/>
              </a:rPr>
              <a:t/>
            </a:r>
            <a:br>
              <a:rPr lang="en-US" sz="1800" dirty="0">
                <a:latin typeface="+mn-lt"/>
              </a:rPr>
            </a:br>
            <a:endParaRPr lang="en-US" sz="1050" dirty="0"/>
          </a:p>
          <a:p>
            <a:r>
              <a:rPr lang="el-GR" sz="1800" dirty="0">
                <a:solidFill>
                  <a:schemeClr val="accent2">
                    <a:alpha val="99000"/>
                  </a:schemeClr>
                </a:solidFill>
                <a:latin typeface="+mn-lt"/>
              </a:rPr>
              <a:t>Ολοκληρωμένο</a:t>
            </a:r>
            <a:endParaRPr lang="en-US" sz="1800" dirty="0">
              <a:solidFill>
                <a:schemeClr val="accent2">
                  <a:alpha val="99000"/>
                </a:schemeClr>
              </a:solidFill>
              <a:latin typeface="+mn-lt"/>
            </a:endParaRPr>
          </a:p>
          <a:p>
            <a:pPr marL="0" indent="0">
              <a:buNone/>
            </a:pPr>
            <a:r>
              <a:rPr lang="el-GR" sz="1800" dirty="0">
                <a:latin typeface="+mn-lt"/>
              </a:rPr>
              <a:t>	Να έχει μια αρχή και ένα τέλος</a:t>
            </a:r>
          </a:p>
          <a:p>
            <a:pPr marL="0" indent="0">
              <a:buNone/>
            </a:pPr>
            <a:endParaRPr lang="en-US" sz="1100" dirty="0">
              <a:latin typeface="+mn-lt"/>
            </a:endParaRPr>
          </a:p>
          <a:p>
            <a:r>
              <a:rPr lang="el-GR" sz="1800" dirty="0">
                <a:solidFill>
                  <a:schemeClr val="accent2">
                    <a:alpha val="99000"/>
                  </a:schemeClr>
                </a:solidFill>
                <a:latin typeface="+mn-lt"/>
              </a:rPr>
              <a:t>Ευανάγνωστο</a:t>
            </a:r>
          </a:p>
          <a:p>
            <a:pPr marL="0" indent="0">
              <a:buNone/>
            </a:pPr>
            <a:r>
              <a:rPr lang="el-GR" sz="1800" dirty="0">
                <a:latin typeface="+mn-lt"/>
              </a:rPr>
              <a:t>	Να μην χρειάζεσαι πτυχίο </a:t>
            </a:r>
            <a:r>
              <a:rPr lang="el-GR" sz="1800" dirty="0" err="1">
                <a:latin typeface="+mn-lt"/>
              </a:rPr>
              <a:t>κρυπτανάλυσης</a:t>
            </a:r>
            <a:endParaRPr lang="en-US" sz="1800" dirty="0">
              <a:latin typeface="+mn-lt"/>
            </a:endParaRPr>
          </a:p>
        </p:txBody>
      </p:sp>
    </p:spTree>
    <p:extLst>
      <p:ext uri="{BB962C8B-B14F-4D97-AF65-F5344CB8AC3E}">
        <p14:creationId xmlns:p14="http://schemas.microsoft.com/office/powerpoint/2010/main" val="18129995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p>
            <a:r>
              <a:rPr lang="el-GR" dirty="0"/>
              <a:t>Αναπτύσσεται για την εταιρία</a:t>
            </a:r>
            <a:endParaRPr lang="en-US" dirty="0"/>
          </a:p>
        </p:txBody>
      </p:sp>
      <p:sp>
        <p:nvSpPr>
          <p:cNvPr id="3" name="Content Placeholder 2"/>
          <p:cNvSpPr>
            <a:spLocks noGrp="1"/>
          </p:cNvSpPr>
          <p:nvPr>
            <p:ph type="body" sz="quarter" idx="10"/>
          </p:nvPr>
        </p:nvSpPr>
        <p:spPr>
          <a:xfrm>
            <a:off x="389436" y="1073150"/>
            <a:ext cx="8363938" cy="3073149"/>
          </a:xfrm>
        </p:spPr>
        <p:txBody>
          <a:bodyPr/>
          <a:lstStyle/>
          <a:p>
            <a:r>
              <a:rPr lang="el-GR" sz="1800" dirty="0">
                <a:solidFill>
                  <a:schemeClr val="accent2"/>
                </a:solidFill>
                <a:latin typeface="+mn-lt"/>
              </a:rPr>
              <a:t>Αξιόπιστο</a:t>
            </a:r>
            <a:endParaRPr lang="en-US" sz="1800" dirty="0">
              <a:solidFill>
                <a:schemeClr val="accent2"/>
              </a:solidFill>
              <a:latin typeface="+mn-lt"/>
            </a:endParaRPr>
          </a:p>
          <a:p>
            <a:pPr marL="0" indent="0">
              <a:buNone/>
            </a:pPr>
            <a:r>
              <a:rPr lang="el-GR" sz="1800" dirty="0">
                <a:latin typeface="+mn-lt"/>
              </a:rPr>
              <a:t>	Να είναι ικανό να εκτελέσει τις απαιτούμενες λειτουργίες του </a:t>
            </a:r>
            <a:endParaRPr lang="en-US" sz="1800" dirty="0">
              <a:latin typeface="+mn-lt"/>
            </a:endParaRPr>
          </a:p>
          <a:p>
            <a:pPr lvl="1"/>
            <a:endParaRPr lang="en-US" sz="1050" dirty="0"/>
          </a:p>
          <a:p>
            <a:r>
              <a:rPr lang="el-GR" sz="1800" dirty="0">
                <a:solidFill>
                  <a:schemeClr val="accent2">
                    <a:alpha val="99000"/>
                  </a:schemeClr>
                </a:solidFill>
                <a:latin typeface="+mn-lt"/>
              </a:rPr>
              <a:t>Διατηρήσιμο</a:t>
            </a:r>
            <a:endParaRPr lang="en-US" sz="1800" dirty="0">
              <a:solidFill>
                <a:schemeClr val="accent2">
                  <a:alpha val="99000"/>
                </a:schemeClr>
              </a:solidFill>
              <a:latin typeface="+mn-lt"/>
            </a:endParaRPr>
          </a:p>
          <a:p>
            <a:pPr marL="254827" lvl="1" indent="0">
              <a:buNone/>
            </a:pPr>
            <a:r>
              <a:rPr lang="el-GR" dirty="0"/>
              <a:t>	Να είναι εύκολο στην συντήρηση και στην </a:t>
            </a:r>
            <a:r>
              <a:rPr lang="el-GR" dirty="0" err="1"/>
              <a:t>αποσφαλμάτωση</a:t>
            </a:r>
            <a:r>
              <a:rPr lang="en-US" sz="1800" dirty="0">
                <a:latin typeface="+mn-lt"/>
              </a:rPr>
              <a:t/>
            </a:r>
            <a:br>
              <a:rPr lang="en-US" sz="1800" dirty="0">
                <a:latin typeface="+mn-lt"/>
              </a:rPr>
            </a:br>
            <a:endParaRPr lang="en-US" sz="1050" dirty="0"/>
          </a:p>
          <a:p>
            <a:r>
              <a:rPr lang="el-GR" sz="1800" dirty="0">
                <a:solidFill>
                  <a:schemeClr val="accent2">
                    <a:alpha val="99000"/>
                  </a:schemeClr>
                </a:solidFill>
                <a:latin typeface="+mn-lt"/>
              </a:rPr>
              <a:t>Αποτελεσματικό</a:t>
            </a:r>
            <a:endParaRPr lang="en-US" sz="1800" dirty="0">
              <a:solidFill>
                <a:schemeClr val="accent2">
                  <a:alpha val="99000"/>
                </a:schemeClr>
              </a:solidFill>
              <a:latin typeface="+mn-lt"/>
            </a:endParaRPr>
          </a:p>
          <a:p>
            <a:pPr marL="0" indent="0">
              <a:buNone/>
            </a:pPr>
            <a:r>
              <a:rPr lang="el-GR" sz="1800" dirty="0">
                <a:latin typeface="+mn-lt"/>
              </a:rPr>
              <a:t>	Να μην χρειάζεται ένα </a:t>
            </a:r>
            <a:r>
              <a:rPr lang="en-US" sz="1800" dirty="0">
                <a:latin typeface="+mn-lt"/>
              </a:rPr>
              <a:t>datacenter </a:t>
            </a:r>
            <a:r>
              <a:rPr lang="el-GR" sz="1800" dirty="0">
                <a:latin typeface="+mn-lt"/>
              </a:rPr>
              <a:t>για να τρέξει ένα </a:t>
            </a:r>
            <a:r>
              <a:rPr lang="en-US" sz="1800" dirty="0">
                <a:latin typeface="+mn-lt"/>
              </a:rPr>
              <a:t>instance</a:t>
            </a:r>
            <a:endParaRPr lang="el-GR" sz="1800" dirty="0">
              <a:latin typeface="+mn-lt"/>
            </a:endParaRPr>
          </a:p>
          <a:p>
            <a:pPr marL="0" indent="0">
              <a:buNone/>
            </a:pPr>
            <a:endParaRPr lang="en-US" sz="700" dirty="0">
              <a:latin typeface="+mn-lt"/>
            </a:endParaRPr>
          </a:p>
          <a:p>
            <a:r>
              <a:rPr lang="el-GR" sz="1800" dirty="0">
                <a:solidFill>
                  <a:schemeClr val="accent2">
                    <a:alpha val="99000"/>
                  </a:schemeClr>
                </a:solidFill>
                <a:latin typeface="+mn-lt"/>
              </a:rPr>
              <a:t>Επεκτάσιμο</a:t>
            </a:r>
          </a:p>
          <a:p>
            <a:pPr marL="0" indent="0">
              <a:buNone/>
            </a:pPr>
            <a:r>
              <a:rPr lang="el-GR" sz="1800" dirty="0">
                <a:latin typeface="+mn-lt"/>
              </a:rPr>
              <a:t>	Να μπορούμε να προσθαφαιρούμε χαρακτηριστικά και λειτουργίες χωρίς να 	πρέπει να το γράψουμε όλο από την αρχή</a:t>
            </a:r>
            <a:endParaRPr lang="en-US" sz="1800" dirty="0">
              <a:latin typeface="+mn-lt"/>
            </a:endParaRPr>
          </a:p>
        </p:txBody>
      </p:sp>
    </p:spTree>
    <p:extLst>
      <p:ext uri="{BB962C8B-B14F-4D97-AF65-F5344CB8AC3E}">
        <p14:creationId xmlns:p14="http://schemas.microsoft.com/office/powerpoint/2010/main" val="35979188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Naming Conventions </a:t>
            </a:r>
          </a:p>
        </p:txBody>
      </p:sp>
      <p:sp>
        <p:nvSpPr>
          <p:cNvPr id="34" name="Content Placeholder 2"/>
          <p:cNvSpPr>
            <a:spLocks noGrp="1"/>
          </p:cNvSpPr>
          <p:nvPr>
            <p:ph type="body" sz="quarter" idx="10"/>
          </p:nvPr>
        </p:nvSpPr>
        <p:spPr>
          <a:xfrm>
            <a:off x="389436" y="1073150"/>
            <a:ext cx="8363938" cy="2465290"/>
          </a:xfrm>
        </p:spPr>
        <p:txBody>
          <a:bodyPr/>
          <a:lstStyle/>
          <a:p>
            <a:r>
              <a:rPr lang="en-US" sz="2400" dirty="0">
                <a:solidFill>
                  <a:schemeClr val="accent2">
                    <a:alpha val="99000"/>
                  </a:schemeClr>
                </a:solidFill>
              </a:rPr>
              <a:t>Pascal Casing</a:t>
            </a:r>
            <a:endParaRPr lang="en-US" sz="1800" spc="0" dirty="0"/>
          </a:p>
          <a:p>
            <a:pPr lvl="1"/>
            <a:r>
              <a:rPr lang="en-US" dirty="0"/>
              <a:t>Namespace</a:t>
            </a:r>
          </a:p>
          <a:p>
            <a:pPr lvl="1"/>
            <a:r>
              <a:rPr lang="en-US" sz="1800" spc="0" dirty="0"/>
              <a:t>Class</a:t>
            </a:r>
          </a:p>
          <a:p>
            <a:pPr lvl="1"/>
            <a:r>
              <a:rPr lang="en-US" dirty="0"/>
              <a:t>Interface</a:t>
            </a:r>
            <a:endParaRPr lang="en-US" sz="1800" spc="0" dirty="0"/>
          </a:p>
          <a:p>
            <a:pPr lvl="1"/>
            <a:r>
              <a:rPr lang="en-US" dirty="0"/>
              <a:t>Type</a:t>
            </a:r>
          </a:p>
          <a:p>
            <a:pPr lvl="1"/>
            <a:r>
              <a:rPr lang="en-US" dirty="0"/>
              <a:t>Property</a:t>
            </a:r>
          </a:p>
          <a:p>
            <a:pPr lvl="1"/>
            <a:r>
              <a:rPr lang="en-US" sz="1800" spc="0" dirty="0"/>
              <a:t>Constants</a:t>
            </a:r>
          </a:p>
          <a:p>
            <a:pPr lvl="1"/>
            <a:r>
              <a:rPr lang="en-US" dirty="0"/>
              <a:t>Method names</a:t>
            </a:r>
            <a:endParaRPr lang="en-US" sz="1800" spc="0" dirty="0"/>
          </a:p>
        </p:txBody>
      </p:sp>
      <p:graphicFrame>
        <p:nvGraphicFramePr>
          <p:cNvPr id="6" name="Object 5"/>
          <p:cNvGraphicFramePr>
            <a:graphicFrameLocks noChangeAspect="1"/>
          </p:cNvGraphicFramePr>
          <p:nvPr>
            <p:extLst>
              <p:ext uri="{D42A27DB-BD31-4B8C-83A1-F6EECF244321}">
                <p14:modId xmlns:p14="http://schemas.microsoft.com/office/powerpoint/2010/main" val="3491689605"/>
              </p:ext>
            </p:extLst>
          </p:nvPr>
        </p:nvGraphicFramePr>
        <p:xfrm>
          <a:off x="4637402" y="1073150"/>
          <a:ext cx="7324725" cy="4889500"/>
        </p:xfrm>
        <a:graphic>
          <a:graphicData uri="http://schemas.openxmlformats.org/presentationml/2006/ole">
            <mc:AlternateContent xmlns:mc="http://schemas.openxmlformats.org/markup-compatibility/2006">
              <mc:Choice xmlns:v="urn:schemas-microsoft-com:vml" Requires="v">
                <p:oleObj spid="_x0000_s1086" name="Document" r:id="rId4" imgW="6086520" imgH="4064040" progId="Word.OpenDocumentText.12">
                  <p:embed/>
                </p:oleObj>
              </mc:Choice>
              <mc:Fallback>
                <p:oleObj name="Document" r:id="rId4" imgW="6086520" imgH="4064040" progId="Word.OpenDocumentText.12">
                  <p:embed/>
                  <p:pic>
                    <p:nvPicPr>
                      <p:cNvPr id="0" name=""/>
                      <p:cNvPicPr/>
                      <p:nvPr/>
                    </p:nvPicPr>
                    <p:blipFill>
                      <a:blip r:embed="rId5"/>
                      <a:stretch>
                        <a:fillRect/>
                      </a:stretch>
                    </p:blipFill>
                    <p:spPr>
                      <a:xfrm>
                        <a:off x="4637402" y="1073150"/>
                        <a:ext cx="7324725" cy="4889500"/>
                      </a:xfrm>
                      <a:prstGeom prst="rect">
                        <a:avLst/>
                      </a:prstGeom>
                    </p:spPr>
                  </p:pic>
                </p:oleObj>
              </mc:Fallback>
            </mc:AlternateContent>
          </a:graphicData>
        </a:graphic>
      </p:graphicFrame>
    </p:spTree>
    <p:extLst>
      <p:ext uri="{BB962C8B-B14F-4D97-AF65-F5344CB8AC3E}">
        <p14:creationId xmlns:p14="http://schemas.microsoft.com/office/powerpoint/2010/main" val="308106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xEl>
                                              <p:pRg st="6" end="6"/>
                                            </p:txEl>
                                          </p:spTgt>
                                        </p:tgtEl>
                                        <p:attrNameLst>
                                          <p:attrName>style.visibility</p:attrName>
                                        </p:attrNameLst>
                                      </p:cBhvr>
                                      <p:to>
                                        <p:strVal val="visible"/>
                                      </p:to>
                                    </p:set>
                                    <p:animEffect transition="in" filter="fade">
                                      <p:cBhvr>
                                        <p:cTn id="25" dur="500"/>
                                        <p:tgtEl>
                                          <p:spTgt spid="3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xEl>
                                              <p:pRg st="7" end="7"/>
                                            </p:txEl>
                                          </p:spTgt>
                                        </p:tgtEl>
                                        <p:attrNameLst>
                                          <p:attrName>style.visibility</p:attrName>
                                        </p:attrNameLst>
                                      </p:cBhvr>
                                      <p:to>
                                        <p:strVal val="visible"/>
                                      </p:to>
                                    </p:set>
                                    <p:animEffect transition="in" filter="fade">
                                      <p:cBhvr>
                                        <p:cTn id="28" dur="500"/>
                                        <p:tgtEl>
                                          <p:spTgt spid="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Naming Conventions </a:t>
            </a:r>
          </a:p>
        </p:txBody>
      </p:sp>
      <p:sp>
        <p:nvSpPr>
          <p:cNvPr id="34" name="Content Placeholder 2"/>
          <p:cNvSpPr>
            <a:spLocks noGrp="1"/>
          </p:cNvSpPr>
          <p:nvPr>
            <p:ph type="body" sz="quarter" idx="10"/>
          </p:nvPr>
        </p:nvSpPr>
        <p:spPr>
          <a:xfrm>
            <a:off x="389436" y="1073150"/>
            <a:ext cx="8363938" cy="941796"/>
          </a:xfrm>
        </p:spPr>
        <p:txBody>
          <a:bodyPr/>
          <a:lstStyle/>
          <a:p>
            <a:r>
              <a:rPr lang="en-US" sz="2400" dirty="0">
                <a:solidFill>
                  <a:schemeClr val="accent2">
                    <a:alpha val="99000"/>
                  </a:schemeClr>
                </a:solidFill>
              </a:rPr>
              <a:t>Camel Casing</a:t>
            </a:r>
            <a:endParaRPr lang="en-US" sz="1800" spc="0" dirty="0"/>
          </a:p>
          <a:p>
            <a:pPr lvl="1"/>
            <a:r>
              <a:rPr lang="en-US" dirty="0"/>
              <a:t>Parameter</a:t>
            </a:r>
          </a:p>
          <a:p>
            <a:pPr lvl="1"/>
            <a:r>
              <a:rPr lang="en-US" sz="1800" spc="0" dirty="0"/>
              <a:t>Private variable</a:t>
            </a:r>
          </a:p>
        </p:txBody>
      </p:sp>
      <p:graphicFrame>
        <p:nvGraphicFramePr>
          <p:cNvPr id="6" name="Object 5"/>
          <p:cNvGraphicFramePr>
            <a:graphicFrameLocks noChangeAspect="1"/>
          </p:cNvGraphicFramePr>
          <p:nvPr>
            <p:extLst>
              <p:ext uri="{D42A27DB-BD31-4B8C-83A1-F6EECF244321}">
                <p14:modId xmlns:p14="http://schemas.microsoft.com/office/powerpoint/2010/main" val="3948810052"/>
              </p:ext>
            </p:extLst>
          </p:nvPr>
        </p:nvGraphicFramePr>
        <p:xfrm>
          <a:off x="3771713" y="1110358"/>
          <a:ext cx="7269163" cy="4856163"/>
        </p:xfrm>
        <a:graphic>
          <a:graphicData uri="http://schemas.openxmlformats.org/presentationml/2006/ole">
            <mc:AlternateContent xmlns:mc="http://schemas.openxmlformats.org/markup-compatibility/2006">
              <mc:Choice xmlns:v="urn:schemas-microsoft-com:vml" Requires="v">
                <p:oleObj spid="_x0000_s2110" name="Document" r:id="rId4" imgW="6086520" imgH="4064040" progId="Word.OpenDocumentText.12">
                  <p:embed/>
                </p:oleObj>
              </mc:Choice>
              <mc:Fallback>
                <p:oleObj name="Document" r:id="rId4" imgW="6086520" imgH="4064040" progId="Word.OpenDocumentText.12">
                  <p:embed/>
                  <p:pic>
                    <p:nvPicPr>
                      <p:cNvPr id="6" name="Object 5"/>
                      <p:cNvPicPr/>
                      <p:nvPr/>
                    </p:nvPicPr>
                    <p:blipFill>
                      <a:blip r:embed="rId5"/>
                      <a:stretch>
                        <a:fillRect/>
                      </a:stretch>
                    </p:blipFill>
                    <p:spPr>
                      <a:xfrm>
                        <a:off x="3771713" y="1110358"/>
                        <a:ext cx="7269163" cy="4856163"/>
                      </a:xfrm>
                      <a:prstGeom prst="rect">
                        <a:avLst/>
                      </a:prstGeom>
                    </p:spPr>
                  </p:pic>
                </p:oleObj>
              </mc:Fallback>
            </mc:AlternateContent>
          </a:graphicData>
        </a:graphic>
      </p:graphicFrame>
    </p:spTree>
    <p:extLst>
      <p:ext uri="{BB962C8B-B14F-4D97-AF65-F5344CB8AC3E}">
        <p14:creationId xmlns:p14="http://schemas.microsoft.com/office/powerpoint/2010/main" val="4184304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Naming Conventions </a:t>
            </a:r>
          </a:p>
        </p:txBody>
      </p:sp>
      <p:sp>
        <p:nvSpPr>
          <p:cNvPr id="34" name="Content Placeholder 2"/>
          <p:cNvSpPr>
            <a:spLocks noGrp="1"/>
          </p:cNvSpPr>
          <p:nvPr>
            <p:ph type="body" sz="quarter" idx="10"/>
          </p:nvPr>
        </p:nvSpPr>
        <p:spPr>
          <a:xfrm>
            <a:off x="389436" y="1073150"/>
            <a:ext cx="8363938" cy="941796"/>
          </a:xfrm>
        </p:spPr>
        <p:txBody>
          <a:bodyPr/>
          <a:lstStyle/>
          <a:p>
            <a:r>
              <a:rPr lang="en-US" sz="2400" dirty="0">
                <a:solidFill>
                  <a:schemeClr val="accent2">
                    <a:alpha val="99000"/>
                  </a:schemeClr>
                </a:solidFill>
              </a:rPr>
              <a:t>Interfaces</a:t>
            </a:r>
            <a:endParaRPr lang="en-US" sz="1800" spc="0" dirty="0"/>
          </a:p>
          <a:p>
            <a:pPr lvl="1"/>
            <a:r>
              <a:rPr lang="el-GR" dirty="0"/>
              <a:t>Πρέπει να ξεκινάνε το </a:t>
            </a:r>
            <a:r>
              <a:rPr lang="en-US" dirty="0"/>
              <a:t>prefix “I”</a:t>
            </a:r>
          </a:p>
          <a:p>
            <a:pPr lvl="1"/>
            <a:r>
              <a:rPr lang="el-GR" dirty="0"/>
              <a:t>Ακολουθεί </a:t>
            </a:r>
            <a:r>
              <a:rPr lang="en-US" dirty="0"/>
              <a:t>Pascal Casing</a:t>
            </a:r>
            <a:endParaRPr lang="en-US" sz="1800" spc="0" dirty="0"/>
          </a:p>
        </p:txBody>
      </p:sp>
      <p:graphicFrame>
        <p:nvGraphicFramePr>
          <p:cNvPr id="6" name="Object 5"/>
          <p:cNvGraphicFramePr>
            <a:graphicFrameLocks noChangeAspect="1"/>
          </p:cNvGraphicFramePr>
          <p:nvPr>
            <p:extLst>
              <p:ext uri="{D42A27DB-BD31-4B8C-83A1-F6EECF244321}">
                <p14:modId xmlns:p14="http://schemas.microsoft.com/office/powerpoint/2010/main" val="3461329024"/>
              </p:ext>
            </p:extLst>
          </p:nvPr>
        </p:nvGraphicFramePr>
        <p:xfrm>
          <a:off x="3770313" y="1109663"/>
          <a:ext cx="8518525" cy="5692775"/>
        </p:xfrm>
        <a:graphic>
          <a:graphicData uri="http://schemas.openxmlformats.org/presentationml/2006/ole">
            <mc:AlternateContent xmlns:mc="http://schemas.openxmlformats.org/markup-compatibility/2006">
              <mc:Choice xmlns:v="urn:schemas-microsoft-com:vml" Requires="v">
                <p:oleObj spid="_x0000_s3131" name="Document" r:id="rId4" imgW="6086520" imgH="4064040" progId="Word.OpenDocumentText.12">
                  <p:embed/>
                </p:oleObj>
              </mc:Choice>
              <mc:Fallback>
                <p:oleObj name="Document" r:id="rId4" imgW="6086520" imgH="4064040" progId="Word.OpenDocumentText.12">
                  <p:embed/>
                  <p:pic>
                    <p:nvPicPr>
                      <p:cNvPr id="6" name="Object 5"/>
                      <p:cNvPicPr/>
                      <p:nvPr/>
                    </p:nvPicPr>
                    <p:blipFill>
                      <a:blip r:embed="rId5"/>
                      <a:stretch>
                        <a:fillRect/>
                      </a:stretch>
                    </p:blipFill>
                    <p:spPr>
                      <a:xfrm>
                        <a:off x="3770313" y="1109663"/>
                        <a:ext cx="8518525" cy="5692775"/>
                      </a:xfrm>
                      <a:prstGeom prst="rect">
                        <a:avLst/>
                      </a:prstGeom>
                    </p:spPr>
                  </p:pic>
                </p:oleObj>
              </mc:Fallback>
            </mc:AlternateContent>
          </a:graphicData>
        </a:graphic>
      </p:graphicFrame>
    </p:spTree>
    <p:extLst>
      <p:ext uri="{BB962C8B-B14F-4D97-AF65-F5344CB8AC3E}">
        <p14:creationId xmlns:p14="http://schemas.microsoft.com/office/powerpoint/2010/main" val="3790303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a:t>Best practices: Avoid Magic Strings</a:t>
            </a:r>
          </a:p>
        </p:txBody>
      </p:sp>
      <p:graphicFrame>
        <p:nvGraphicFramePr>
          <p:cNvPr id="5" name="Object 4"/>
          <p:cNvGraphicFramePr>
            <a:graphicFrameLocks noChangeAspect="1"/>
          </p:cNvGraphicFramePr>
          <p:nvPr>
            <p:extLst>
              <p:ext uri="{D42A27DB-BD31-4B8C-83A1-F6EECF244321}">
                <p14:modId xmlns:p14="http://schemas.microsoft.com/office/powerpoint/2010/main" val="639244769"/>
              </p:ext>
            </p:extLst>
          </p:nvPr>
        </p:nvGraphicFramePr>
        <p:xfrm>
          <a:off x="-282453" y="1073150"/>
          <a:ext cx="6086475" cy="4064000"/>
        </p:xfrm>
        <a:graphic>
          <a:graphicData uri="http://schemas.openxmlformats.org/presentationml/2006/ole">
            <mc:AlternateContent xmlns:mc="http://schemas.openxmlformats.org/markup-compatibility/2006">
              <mc:Choice xmlns:v="urn:schemas-microsoft-com:vml" Requires="v">
                <p:oleObj spid="_x0000_s4169" name="Document" r:id="rId4" imgW="6086520" imgH="4064040" progId="Word.OpenDocumentText.12">
                  <p:embed/>
                </p:oleObj>
              </mc:Choice>
              <mc:Fallback>
                <p:oleObj name="Document" r:id="rId4" imgW="6086520" imgH="4064040" progId="Word.OpenDocumentText.12">
                  <p:embed/>
                  <p:pic>
                    <p:nvPicPr>
                      <p:cNvPr id="0" name=""/>
                      <p:cNvPicPr/>
                      <p:nvPr/>
                    </p:nvPicPr>
                    <p:blipFill>
                      <a:blip r:embed="rId5"/>
                      <a:stretch>
                        <a:fillRect/>
                      </a:stretch>
                    </p:blipFill>
                    <p:spPr>
                      <a:xfrm>
                        <a:off x="-282453" y="1073150"/>
                        <a:ext cx="6086475" cy="4064000"/>
                      </a:xfrm>
                      <a:prstGeom prst="rect">
                        <a:avLst/>
                      </a:prstGeom>
                    </p:spPr>
                  </p:pic>
                </p:oleObj>
              </mc:Fallback>
            </mc:AlternateContent>
          </a:graphicData>
        </a:graphic>
      </p:graphicFrame>
    </p:spTree>
    <p:extLst>
      <p:ext uri="{BB962C8B-B14F-4D97-AF65-F5344CB8AC3E}">
        <p14:creationId xmlns:p14="http://schemas.microsoft.com/office/powerpoint/2010/main" val="15872848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65485182"/>
              </p:ext>
            </p:extLst>
          </p:nvPr>
        </p:nvGraphicFramePr>
        <p:xfrm>
          <a:off x="-282453" y="1073150"/>
          <a:ext cx="6086475" cy="4064000"/>
        </p:xfrm>
        <a:graphic>
          <a:graphicData uri="http://schemas.openxmlformats.org/presentationml/2006/ole">
            <mc:AlternateContent xmlns:mc="http://schemas.openxmlformats.org/markup-compatibility/2006">
              <mc:Choice xmlns:v="urn:schemas-microsoft-com:vml" Requires="v">
                <p:oleObj spid="_x0000_s5192" name="Document" r:id="rId4" imgW="6086520" imgH="4064040" progId="Word.OpenDocumentText.12">
                  <p:embed/>
                </p:oleObj>
              </mc:Choice>
              <mc:Fallback>
                <p:oleObj name="Document" r:id="rId4" imgW="6086520" imgH="4064040" progId="Word.OpenDocumentText.12">
                  <p:embed/>
                  <p:pic>
                    <p:nvPicPr>
                      <p:cNvPr id="7" name="Object 6"/>
                      <p:cNvPicPr/>
                      <p:nvPr/>
                    </p:nvPicPr>
                    <p:blipFill>
                      <a:blip r:embed="rId5"/>
                      <a:stretch>
                        <a:fillRect/>
                      </a:stretch>
                    </p:blipFill>
                    <p:spPr>
                      <a:xfrm>
                        <a:off x="-282453" y="1073150"/>
                        <a:ext cx="6086475" cy="4064000"/>
                      </a:xfrm>
                      <a:prstGeom prst="rect">
                        <a:avLst/>
                      </a:prstGeom>
                    </p:spPr>
                  </p:pic>
                </p:oleObj>
              </mc:Fallback>
            </mc:AlternateContent>
          </a:graphicData>
        </a:graphic>
      </p:graphicFrame>
      <p:sp>
        <p:nvSpPr>
          <p:cNvPr id="2" name="Title 1"/>
          <p:cNvSpPr>
            <a:spLocks noGrp="1"/>
          </p:cNvSpPr>
          <p:nvPr>
            <p:ph type="title"/>
          </p:nvPr>
        </p:nvSpPr>
        <p:spPr>
          <a:xfrm>
            <a:off x="389436" y="171450"/>
            <a:ext cx="8363938" cy="498598"/>
          </a:xfrm>
        </p:spPr>
        <p:txBody>
          <a:bodyPr/>
          <a:lstStyle/>
          <a:p>
            <a:r>
              <a:rPr lang="en-US" sz="3600" dirty="0"/>
              <a:t>Best practices: Avoid Magic Strings</a:t>
            </a:r>
          </a:p>
        </p:txBody>
      </p:sp>
      <p:graphicFrame>
        <p:nvGraphicFramePr>
          <p:cNvPr id="6" name="Object 5"/>
          <p:cNvGraphicFramePr>
            <a:graphicFrameLocks noChangeAspect="1"/>
          </p:cNvGraphicFramePr>
          <p:nvPr>
            <p:extLst>
              <p:ext uri="{D42A27DB-BD31-4B8C-83A1-F6EECF244321}">
                <p14:modId xmlns:p14="http://schemas.microsoft.com/office/powerpoint/2010/main" val="2009474262"/>
              </p:ext>
            </p:extLst>
          </p:nvPr>
        </p:nvGraphicFramePr>
        <p:xfrm>
          <a:off x="4065833" y="1085850"/>
          <a:ext cx="5486400" cy="4064000"/>
        </p:xfrm>
        <a:graphic>
          <a:graphicData uri="http://schemas.openxmlformats.org/presentationml/2006/ole">
            <mc:AlternateContent xmlns:mc="http://schemas.openxmlformats.org/markup-compatibility/2006">
              <mc:Choice xmlns:v="urn:schemas-microsoft-com:vml" Requires="v">
                <p:oleObj spid="_x0000_s5193" name="Document" r:id="rId6" imgW="5486400" imgH="4064040" progId="Word.OpenDocumentText.12">
                  <p:embed/>
                </p:oleObj>
              </mc:Choice>
              <mc:Fallback>
                <p:oleObj name="Document" r:id="rId6" imgW="5486400" imgH="4064040" progId="Word.OpenDocumentText.12">
                  <p:embed/>
                  <p:pic>
                    <p:nvPicPr>
                      <p:cNvPr id="4" name="Object 3"/>
                      <p:cNvPicPr/>
                      <p:nvPr/>
                    </p:nvPicPr>
                    <p:blipFill>
                      <a:blip r:embed="rId7"/>
                      <a:stretch>
                        <a:fillRect/>
                      </a:stretch>
                    </p:blipFill>
                    <p:spPr>
                      <a:xfrm>
                        <a:off x="4065833" y="1085850"/>
                        <a:ext cx="5486400" cy="4064000"/>
                      </a:xfrm>
                      <a:prstGeom prst="rect">
                        <a:avLst/>
                      </a:prstGeom>
                    </p:spPr>
                  </p:pic>
                </p:oleObj>
              </mc:Fallback>
            </mc:AlternateContent>
          </a:graphicData>
        </a:graphic>
      </p:graphicFrame>
    </p:spTree>
    <p:extLst>
      <p:ext uri="{BB962C8B-B14F-4D97-AF65-F5344CB8AC3E}">
        <p14:creationId xmlns:p14="http://schemas.microsoft.com/office/powerpoint/2010/main" val="773221132"/>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Windows_Azure_Template_16x9">
  <a:themeElements>
    <a:clrScheme name="WINDOWS AZUR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CF69C5-0497-4CBF-B135-F09D219CA3FA}">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847e7ad-bfae-49c8-aedd-39ec05321f40"/>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509</TotalTime>
  <Words>1232</Words>
  <Application>Microsoft Office PowerPoint</Application>
  <PresentationFormat>On-screen Show (16:9)</PresentationFormat>
  <Paragraphs>294</Paragraphs>
  <Slides>23</Slides>
  <Notes>23</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23</vt:i4>
      </vt:variant>
    </vt:vector>
  </HeadingPairs>
  <TitlesOfParts>
    <vt:vector size="35" baseType="lpstr">
      <vt:lpstr>Arial</vt:lpstr>
      <vt:lpstr>Calibri</vt:lpstr>
      <vt:lpstr>Consolas</vt:lpstr>
      <vt:lpstr>Segoe</vt:lpstr>
      <vt:lpstr>Segoe UI</vt:lpstr>
      <vt:lpstr>Segoe UI Light</vt:lpstr>
      <vt:lpstr>Wingdings</vt:lpstr>
      <vt:lpstr>MS1444_Windows Azure Template 16x9_r08b</vt:lpstr>
      <vt:lpstr>White with Consolas font for code slides</vt:lpstr>
      <vt:lpstr>1_MS1444_Windows Azure Template 16x9_r08a</vt:lpstr>
      <vt:lpstr>Windows_Azure_Template_16x9</vt:lpstr>
      <vt:lpstr>Document</vt:lpstr>
      <vt:lpstr>Coding Best practices</vt:lpstr>
      <vt:lpstr>Roadmap</vt:lpstr>
      <vt:lpstr>Προγραμματίζουμε για τον άνθρωπο</vt:lpstr>
      <vt:lpstr>Αναπτύσσεται για την εταιρία</vt:lpstr>
      <vt:lpstr>Naming Conventions </vt:lpstr>
      <vt:lpstr>Naming Conventions </vt:lpstr>
      <vt:lpstr>Naming Conventions </vt:lpstr>
      <vt:lpstr>Best practices: Avoid Magic Strings</vt:lpstr>
      <vt:lpstr>Best practices: Avoid Magic Strings</vt:lpstr>
      <vt:lpstr>Best practices: Avoid Magic Strings</vt:lpstr>
      <vt:lpstr>Best practices: Meaningful Methods</vt:lpstr>
      <vt:lpstr>Best practices: Avoid Direct Casting</vt:lpstr>
      <vt:lpstr>Best practices: Pure Functions</vt:lpstr>
      <vt:lpstr>Best practices: Pure Functions</vt:lpstr>
      <vt:lpstr>Best practices: Exception Handling</vt:lpstr>
      <vt:lpstr>Best practices: Exception Handling</vt:lpstr>
      <vt:lpstr>Best practices: Exception Handling</vt:lpstr>
      <vt:lpstr>Best practices: Exception Handling</vt:lpstr>
      <vt:lpstr>Best practices: Exception Handling</vt:lpstr>
      <vt:lpstr>Best practices: Exception Handling</vt:lpstr>
      <vt:lpstr>Best practices: Map Class to File</vt:lpstr>
      <vt:lpstr>PowerPoint Presentation</vt:lpstr>
      <vt:lpstr>Return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Raziel Soel</cp:lastModifiedBy>
  <cp:revision>473</cp:revision>
  <cp:lastPrinted>2012-06-13T17:39:57Z</cp:lastPrinted>
  <dcterms:created xsi:type="dcterms:W3CDTF">2006-08-16T00:00:00Z</dcterms:created>
  <dcterms:modified xsi:type="dcterms:W3CDTF">2017-05-25T05:58:45Z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