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9" r:id="rId11"/>
    <p:sldId id="274" r:id="rId12"/>
    <p:sldId id="266" r:id="rId13"/>
    <p:sldId id="268" r:id="rId14"/>
    <p:sldId id="270" r:id="rId15"/>
    <p:sldId id="271" r:id="rId16"/>
    <p:sldId id="272" r:id="rId17"/>
    <p:sldId id="275" r:id="rId18"/>
    <p:sldId id="269"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052E3E-1D5C-4AF5-82D3-A099606A2F1E}">
          <p14:sldIdLst>
            <p14:sldId id="256"/>
            <p14:sldId id="257"/>
            <p14:sldId id="258"/>
            <p14:sldId id="259"/>
            <p14:sldId id="260"/>
            <p14:sldId id="261"/>
            <p14:sldId id="262"/>
            <p14:sldId id="263"/>
            <p14:sldId id="264"/>
            <p14:sldId id="279"/>
            <p14:sldId id="274"/>
            <p14:sldId id="266"/>
            <p14:sldId id="268"/>
            <p14:sldId id="270"/>
            <p14:sldId id="271"/>
            <p14:sldId id="272"/>
            <p14:sldId id="275"/>
            <p14:sldId id="269"/>
          </p14:sldIdLst>
        </p14:section>
        <p14:section name="Untitled Section" id="{2F2BC73F-CECC-4744-8C31-92F3CC3D0A4F}">
          <p14:sldIdLst>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504" autoAdjust="0"/>
  </p:normalViewPr>
  <p:slideViewPr>
    <p:cSldViewPr snapToGrid="0">
      <p:cViewPr>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A86B2-0422-483E-ACD3-29BB0B7AAF4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76B96C1-5315-4D62-AB8C-8A9345B52ED1}">
      <dgm:prSet/>
      <dgm:spPr/>
      <dgm:t>
        <a:bodyPr/>
        <a:lstStyle/>
        <a:p>
          <a:r>
            <a:rPr lang="en-US" dirty="0"/>
            <a:t>BMI: Body mass index is a measure of body fat based on height and weight</a:t>
          </a:r>
        </a:p>
      </dgm:t>
    </dgm:pt>
    <dgm:pt modelId="{7D2AD8CB-680C-45FF-B1D1-0A9793D38866}" type="parTrans" cxnId="{3E86C643-7770-4622-BFC8-66F5EC4E91DB}">
      <dgm:prSet/>
      <dgm:spPr/>
      <dgm:t>
        <a:bodyPr/>
        <a:lstStyle/>
        <a:p>
          <a:endParaRPr lang="en-US"/>
        </a:p>
      </dgm:t>
    </dgm:pt>
    <dgm:pt modelId="{9E59FDEB-0ADC-4D04-BF0E-7BF49121CC2C}" type="sibTrans" cxnId="{3E86C643-7770-4622-BFC8-66F5EC4E91DB}">
      <dgm:prSet/>
      <dgm:spPr/>
      <dgm:t>
        <a:bodyPr/>
        <a:lstStyle/>
        <a:p>
          <a:endParaRPr lang="en-US"/>
        </a:p>
      </dgm:t>
    </dgm:pt>
    <dgm:pt modelId="{FF35860F-F4A5-4F48-9D9F-BAD718F83B79}">
      <dgm:prSet/>
      <dgm:spPr/>
      <dgm:t>
        <a:bodyPr/>
        <a:lstStyle/>
        <a:p>
          <a:r>
            <a:rPr lang="en-US"/>
            <a:t>Smoking: Have you smoked at least 100 cigarettes in your entire life? [Note: 5 packs = 100 cigarettes]</a:t>
          </a:r>
        </a:p>
      </dgm:t>
    </dgm:pt>
    <dgm:pt modelId="{ED3BBCE3-C500-4D15-8852-0A0F9D015FE4}" type="parTrans" cxnId="{EF38E5A9-0311-47DD-8CC8-20015129259B}">
      <dgm:prSet/>
      <dgm:spPr/>
      <dgm:t>
        <a:bodyPr/>
        <a:lstStyle/>
        <a:p>
          <a:endParaRPr lang="en-US"/>
        </a:p>
      </dgm:t>
    </dgm:pt>
    <dgm:pt modelId="{B68E9009-A7FD-4F06-B9B9-9FA532E63977}" type="sibTrans" cxnId="{EF38E5A9-0311-47DD-8CC8-20015129259B}">
      <dgm:prSet/>
      <dgm:spPr/>
      <dgm:t>
        <a:bodyPr/>
        <a:lstStyle/>
        <a:p>
          <a:endParaRPr lang="en-US"/>
        </a:p>
      </dgm:t>
    </dgm:pt>
    <dgm:pt modelId="{7DE19A40-B714-4D53-A59B-26C6A743703D}">
      <dgm:prSet/>
      <dgm:spPr/>
      <dgm:t>
        <a:bodyPr/>
        <a:lstStyle/>
        <a:p>
          <a:r>
            <a:rPr lang="en-US"/>
            <a:t>Alcohol Drinking: Heavy drinkers (adult men having more than 14 drinks per week and adult women having more than 7 drinks per week</a:t>
          </a:r>
        </a:p>
      </dgm:t>
    </dgm:pt>
    <dgm:pt modelId="{69055F4D-851F-4D9B-BC98-609CCD4EFBC2}" type="parTrans" cxnId="{8A1C3D2C-57F3-4D93-8883-23A673704832}">
      <dgm:prSet/>
      <dgm:spPr/>
      <dgm:t>
        <a:bodyPr/>
        <a:lstStyle/>
        <a:p>
          <a:endParaRPr lang="en-US"/>
        </a:p>
      </dgm:t>
    </dgm:pt>
    <dgm:pt modelId="{F24B9951-D1D1-48B4-A14F-8A2809CB05D9}" type="sibTrans" cxnId="{8A1C3D2C-57F3-4D93-8883-23A673704832}">
      <dgm:prSet/>
      <dgm:spPr/>
      <dgm:t>
        <a:bodyPr/>
        <a:lstStyle/>
        <a:p>
          <a:endParaRPr lang="en-US"/>
        </a:p>
      </dgm:t>
    </dgm:pt>
    <dgm:pt modelId="{83B49D0A-9272-424C-B59F-26FE5F306163}">
      <dgm:prSet/>
      <dgm:spPr/>
      <dgm:t>
        <a:bodyPr/>
        <a:lstStyle/>
        <a:p>
          <a:r>
            <a:rPr lang="en-US"/>
            <a:t>Stroke: (Ever told) (you had) a stroke?</a:t>
          </a:r>
        </a:p>
      </dgm:t>
    </dgm:pt>
    <dgm:pt modelId="{5D474552-CABD-4DB3-B61C-3747351C9788}" type="parTrans" cxnId="{EE5A83E3-F7B9-494F-AF24-51301CE89721}">
      <dgm:prSet/>
      <dgm:spPr/>
      <dgm:t>
        <a:bodyPr/>
        <a:lstStyle/>
        <a:p>
          <a:endParaRPr lang="en-US"/>
        </a:p>
      </dgm:t>
    </dgm:pt>
    <dgm:pt modelId="{7018B620-22A2-40BC-92C4-B836859D8908}" type="sibTrans" cxnId="{EE5A83E3-F7B9-494F-AF24-51301CE89721}">
      <dgm:prSet/>
      <dgm:spPr/>
      <dgm:t>
        <a:bodyPr/>
        <a:lstStyle/>
        <a:p>
          <a:endParaRPr lang="en-US"/>
        </a:p>
      </dgm:t>
    </dgm:pt>
    <dgm:pt modelId="{71EC1F31-4ACF-4B7C-8532-5F60AFF99933}">
      <dgm:prSet custT="1"/>
      <dgm:spPr/>
      <dgm:t>
        <a:bodyPr/>
        <a:lstStyle/>
        <a:p>
          <a:r>
            <a:rPr lang="en-US" sz="900" dirty="0"/>
            <a:t>Physical Health: Now thinking about your physical health, which includes physical illness and injury, for how many days during the past 30 was your physical health not good?</a:t>
          </a:r>
        </a:p>
        <a:p>
          <a:endParaRPr lang="en-US" sz="900" dirty="0"/>
        </a:p>
      </dgm:t>
    </dgm:pt>
    <dgm:pt modelId="{A6A6BAEC-782F-4556-A8D1-16501C982C43}" type="parTrans" cxnId="{612AA182-99BF-4C3A-8555-175CB84C6DCB}">
      <dgm:prSet/>
      <dgm:spPr/>
      <dgm:t>
        <a:bodyPr/>
        <a:lstStyle/>
        <a:p>
          <a:endParaRPr lang="en-US"/>
        </a:p>
      </dgm:t>
    </dgm:pt>
    <dgm:pt modelId="{A4C3BBD6-CB19-41A8-9F0B-CE2E331EB6D2}" type="sibTrans" cxnId="{612AA182-99BF-4C3A-8555-175CB84C6DCB}">
      <dgm:prSet/>
      <dgm:spPr/>
      <dgm:t>
        <a:bodyPr/>
        <a:lstStyle/>
        <a:p>
          <a:endParaRPr lang="en-US"/>
        </a:p>
      </dgm:t>
    </dgm:pt>
    <dgm:pt modelId="{7B521D53-6EB6-4356-B770-F3E6DC121604}">
      <dgm:prSet/>
      <dgm:spPr/>
      <dgm:t>
        <a:bodyPr/>
        <a:lstStyle/>
        <a:p>
          <a:r>
            <a:rPr lang="en-US"/>
            <a:t>Mental Health: Thinking about your mental health, for how many days during the past 30 days was your mental health not good?</a:t>
          </a:r>
        </a:p>
      </dgm:t>
    </dgm:pt>
    <dgm:pt modelId="{169E3976-4798-49AA-ABB5-793BAF55A6A4}" type="parTrans" cxnId="{08D98F91-5460-4495-B726-B0F4076B7F82}">
      <dgm:prSet/>
      <dgm:spPr/>
      <dgm:t>
        <a:bodyPr/>
        <a:lstStyle/>
        <a:p>
          <a:endParaRPr lang="en-US"/>
        </a:p>
      </dgm:t>
    </dgm:pt>
    <dgm:pt modelId="{152098B6-8BFA-4327-BAAE-20C205D69864}" type="sibTrans" cxnId="{08D98F91-5460-4495-B726-B0F4076B7F82}">
      <dgm:prSet/>
      <dgm:spPr/>
      <dgm:t>
        <a:bodyPr/>
        <a:lstStyle/>
        <a:p>
          <a:endParaRPr lang="en-US"/>
        </a:p>
      </dgm:t>
    </dgm:pt>
    <dgm:pt modelId="{8DD2B18C-2E7D-49D7-A14C-1267C8AEAA8F}">
      <dgm:prSet/>
      <dgm:spPr/>
      <dgm:t>
        <a:bodyPr/>
        <a:lstStyle/>
        <a:p>
          <a:r>
            <a:rPr lang="en-US"/>
            <a:t>Diff Walking: Do you have serious difficulty walking or climbing stairs?</a:t>
          </a:r>
        </a:p>
      </dgm:t>
    </dgm:pt>
    <dgm:pt modelId="{3C680781-C8BC-42E0-B79D-08A9B1419CF9}" type="parTrans" cxnId="{15E26B3D-0047-4383-B1E0-B0069F0C8CDC}">
      <dgm:prSet/>
      <dgm:spPr/>
      <dgm:t>
        <a:bodyPr/>
        <a:lstStyle/>
        <a:p>
          <a:endParaRPr lang="en-US"/>
        </a:p>
      </dgm:t>
    </dgm:pt>
    <dgm:pt modelId="{84F531F2-3598-4AF5-9C52-687F7B323873}" type="sibTrans" cxnId="{15E26B3D-0047-4383-B1E0-B0069F0C8CDC}">
      <dgm:prSet/>
      <dgm:spPr/>
      <dgm:t>
        <a:bodyPr/>
        <a:lstStyle/>
        <a:p>
          <a:endParaRPr lang="en-US"/>
        </a:p>
      </dgm:t>
    </dgm:pt>
    <dgm:pt modelId="{B7478B43-8659-41EB-BFB3-0D20D86679EA}">
      <dgm:prSet/>
      <dgm:spPr/>
      <dgm:t>
        <a:bodyPr/>
        <a:lstStyle/>
        <a:p>
          <a:r>
            <a:rPr lang="en-US"/>
            <a:t>Sex: Are you male or female?</a:t>
          </a:r>
        </a:p>
      </dgm:t>
    </dgm:pt>
    <dgm:pt modelId="{4B0C40DF-545C-48E1-BD96-D17C59347E61}" type="parTrans" cxnId="{046A8DAF-D67D-4811-834F-E03A4CF053FA}">
      <dgm:prSet/>
      <dgm:spPr/>
      <dgm:t>
        <a:bodyPr/>
        <a:lstStyle/>
        <a:p>
          <a:endParaRPr lang="en-US"/>
        </a:p>
      </dgm:t>
    </dgm:pt>
    <dgm:pt modelId="{2C8B454B-1F97-46B2-851B-431C794B6914}" type="sibTrans" cxnId="{046A8DAF-D67D-4811-834F-E03A4CF053FA}">
      <dgm:prSet/>
      <dgm:spPr/>
      <dgm:t>
        <a:bodyPr/>
        <a:lstStyle/>
        <a:p>
          <a:endParaRPr lang="en-US"/>
        </a:p>
      </dgm:t>
    </dgm:pt>
    <dgm:pt modelId="{165CB0DE-77CF-431D-805C-5EC567F8883E}">
      <dgm:prSet/>
      <dgm:spPr/>
      <dgm:t>
        <a:bodyPr/>
        <a:lstStyle/>
        <a:p>
          <a:r>
            <a:rPr lang="en-US"/>
            <a:t>Age Category: Fourteen-level age category</a:t>
          </a:r>
        </a:p>
      </dgm:t>
    </dgm:pt>
    <dgm:pt modelId="{BECD8CF5-CBBA-439B-BD3A-C2DCC5BC426D}" type="parTrans" cxnId="{C3BB95E1-3359-47DB-8042-FB4BEEB76070}">
      <dgm:prSet/>
      <dgm:spPr/>
      <dgm:t>
        <a:bodyPr/>
        <a:lstStyle/>
        <a:p>
          <a:endParaRPr lang="en-US"/>
        </a:p>
      </dgm:t>
    </dgm:pt>
    <dgm:pt modelId="{3DBC699A-1BB9-4869-BD95-D4267ACB5E9B}" type="sibTrans" cxnId="{C3BB95E1-3359-47DB-8042-FB4BEEB76070}">
      <dgm:prSet/>
      <dgm:spPr/>
      <dgm:t>
        <a:bodyPr/>
        <a:lstStyle/>
        <a:p>
          <a:endParaRPr lang="en-US"/>
        </a:p>
      </dgm:t>
    </dgm:pt>
    <dgm:pt modelId="{E3B57D5C-E86B-4BEB-87CA-2DFABC34354C}">
      <dgm:prSet/>
      <dgm:spPr/>
      <dgm:t>
        <a:bodyPr/>
        <a:lstStyle/>
        <a:p>
          <a:r>
            <a:rPr lang="en-US"/>
            <a:t>Race: Imputed race/ethnicity value</a:t>
          </a:r>
        </a:p>
      </dgm:t>
    </dgm:pt>
    <dgm:pt modelId="{1A287536-6DAD-4E19-A855-7D024E04A034}" type="parTrans" cxnId="{E94796B2-E8EA-4DF0-B138-0294D873E8A1}">
      <dgm:prSet/>
      <dgm:spPr/>
      <dgm:t>
        <a:bodyPr/>
        <a:lstStyle/>
        <a:p>
          <a:endParaRPr lang="en-US"/>
        </a:p>
      </dgm:t>
    </dgm:pt>
    <dgm:pt modelId="{C94A84ED-8DEE-4332-9939-8DD9F9733119}" type="sibTrans" cxnId="{E94796B2-E8EA-4DF0-B138-0294D873E8A1}">
      <dgm:prSet/>
      <dgm:spPr/>
      <dgm:t>
        <a:bodyPr/>
        <a:lstStyle/>
        <a:p>
          <a:endParaRPr lang="en-US"/>
        </a:p>
      </dgm:t>
    </dgm:pt>
    <dgm:pt modelId="{5E7B4331-1874-4568-AE69-4CA01B11BC36}">
      <dgm:prSet/>
      <dgm:spPr/>
      <dgm:t>
        <a:bodyPr/>
        <a:lstStyle/>
        <a:p>
          <a:r>
            <a:rPr lang="en-US"/>
            <a:t>Diabetic: (Ever told) (you had) diabetes?</a:t>
          </a:r>
        </a:p>
      </dgm:t>
    </dgm:pt>
    <dgm:pt modelId="{F372BF86-7F58-4211-9538-E5226CA5A4EC}" type="parTrans" cxnId="{180C2388-2D2E-4A5C-AAEA-4DF9770AFDCA}">
      <dgm:prSet/>
      <dgm:spPr/>
      <dgm:t>
        <a:bodyPr/>
        <a:lstStyle/>
        <a:p>
          <a:endParaRPr lang="en-US"/>
        </a:p>
      </dgm:t>
    </dgm:pt>
    <dgm:pt modelId="{5300CAAD-2483-41C0-8FD1-D333FE648C9A}" type="sibTrans" cxnId="{180C2388-2D2E-4A5C-AAEA-4DF9770AFDCA}">
      <dgm:prSet/>
      <dgm:spPr/>
      <dgm:t>
        <a:bodyPr/>
        <a:lstStyle/>
        <a:p>
          <a:endParaRPr lang="en-US"/>
        </a:p>
      </dgm:t>
    </dgm:pt>
    <dgm:pt modelId="{0537FCD4-6393-46AA-A111-1A345F459065}">
      <dgm:prSet/>
      <dgm:spPr/>
      <dgm:t>
        <a:bodyPr/>
        <a:lstStyle/>
        <a:p>
          <a:r>
            <a:rPr lang="en-US"/>
            <a:t>Physical Activity: Adults who reported doing physical activity or exercise during the past 30 days other than their regular job</a:t>
          </a:r>
        </a:p>
      </dgm:t>
    </dgm:pt>
    <dgm:pt modelId="{92A8D81D-8DC2-4DF2-9A5B-8922C0E6065E}" type="parTrans" cxnId="{4A180990-B50B-4D67-8B90-00DC1FE834E0}">
      <dgm:prSet/>
      <dgm:spPr/>
      <dgm:t>
        <a:bodyPr/>
        <a:lstStyle/>
        <a:p>
          <a:endParaRPr lang="en-US"/>
        </a:p>
      </dgm:t>
    </dgm:pt>
    <dgm:pt modelId="{88EA2D95-987A-453A-B55C-A984B1B7299F}" type="sibTrans" cxnId="{4A180990-B50B-4D67-8B90-00DC1FE834E0}">
      <dgm:prSet/>
      <dgm:spPr/>
      <dgm:t>
        <a:bodyPr/>
        <a:lstStyle/>
        <a:p>
          <a:endParaRPr lang="en-US"/>
        </a:p>
      </dgm:t>
    </dgm:pt>
    <dgm:pt modelId="{08892712-A776-4D58-8ABE-22BB8498DA44}">
      <dgm:prSet/>
      <dgm:spPr/>
      <dgm:t>
        <a:bodyPr/>
        <a:lstStyle/>
        <a:p>
          <a:r>
            <a:rPr lang="en-US"/>
            <a:t>Gen Health: General health condition</a:t>
          </a:r>
        </a:p>
      </dgm:t>
    </dgm:pt>
    <dgm:pt modelId="{602572C7-C0F0-4E90-904E-7EE4345BC15B}" type="parTrans" cxnId="{F95FB90E-2E81-4394-9CCD-E79091DA541C}">
      <dgm:prSet/>
      <dgm:spPr/>
      <dgm:t>
        <a:bodyPr/>
        <a:lstStyle/>
        <a:p>
          <a:endParaRPr lang="en-US"/>
        </a:p>
      </dgm:t>
    </dgm:pt>
    <dgm:pt modelId="{8033CCDF-D4CA-4839-8FD0-7A2BF9F971A0}" type="sibTrans" cxnId="{F95FB90E-2E81-4394-9CCD-E79091DA541C}">
      <dgm:prSet/>
      <dgm:spPr/>
      <dgm:t>
        <a:bodyPr/>
        <a:lstStyle/>
        <a:p>
          <a:endParaRPr lang="en-US"/>
        </a:p>
      </dgm:t>
    </dgm:pt>
    <dgm:pt modelId="{5842A45A-3CC8-4393-9452-F81C399811AF}">
      <dgm:prSet/>
      <dgm:spPr/>
      <dgm:t>
        <a:bodyPr/>
        <a:lstStyle/>
        <a:p>
          <a:r>
            <a:rPr lang="en-US"/>
            <a:t>Sleep Time: On average, how many hours of sleep do you get in a 24-hour period?</a:t>
          </a:r>
        </a:p>
      </dgm:t>
    </dgm:pt>
    <dgm:pt modelId="{60A32AB3-8D89-4087-8A84-73F09BAE144B}" type="parTrans" cxnId="{D0EC2914-3CB0-4EE9-8A20-152548CAFE57}">
      <dgm:prSet/>
      <dgm:spPr/>
      <dgm:t>
        <a:bodyPr/>
        <a:lstStyle/>
        <a:p>
          <a:endParaRPr lang="en-US"/>
        </a:p>
      </dgm:t>
    </dgm:pt>
    <dgm:pt modelId="{739B4C7B-869A-443B-92C6-4CF014AE738F}" type="sibTrans" cxnId="{D0EC2914-3CB0-4EE9-8A20-152548CAFE57}">
      <dgm:prSet/>
      <dgm:spPr/>
      <dgm:t>
        <a:bodyPr/>
        <a:lstStyle/>
        <a:p>
          <a:endParaRPr lang="en-US"/>
        </a:p>
      </dgm:t>
    </dgm:pt>
    <dgm:pt modelId="{321E0DEE-A987-4249-ADE3-5F1C9C6B722D}">
      <dgm:prSet/>
      <dgm:spPr/>
      <dgm:t>
        <a:bodyPr/>
        <a:lstStyle/>
        <a:p>
          <a:r>
            <a:rPr lang="en-US"/>
            <a:t>Asthma: (Ever told) (you had) asthma?</a:t>
          </a:r>
        </a:p>
      </dgm:t>
    </dgm:pt>
    <dgm:pt modelId="{2DEA35F4-E166-44C6-AF30-73DB637C9B9B}" type="parTrans" cxnId="{80BC655A-A1EB-4043-892B-174A66AB5714}">
      <dgm:prSet/>
      <dgm:spPr/>
      <dgm:t>
        <a:bodyPr/>
        <a:lstStyle/>
        <a:p>
          <a:endParaRPr lang="en-US"/>
        </a:p>
      </dgm:t>
    </dgm:pt>
    <dgm:pt modelId="{A1EFCECB-BCAF-4335-B5AB-502887CFE3BE}" type="sibTrans" cxnId="{80BC655A-A1EB-4043-892B-174A66AB5714}">
      <dgm:prSet/>
      <dgm:spPr/>
      <dgm:t>
        <a:bodyPr/>
        <a:lstStyle/>
        <a:p>
          <a:endParaRPr lang="en-US"/>
        </a:p>
      </dgm:t>
    </dgm:pt>
    <dgm:pt modelId="{7368FA14-A6D5-47D5-A777-5CABB269D345}">
      <dgm:prSet/>
      <dgm:spPr/>
      <dgm:t>
        <a:bodyPr/>
        <a:lstStyle/>
        <a:p>
          <a:r>
            <a:rPr lang="en-US"/>
            <a:t>Kidney Disease: Not including kidney stones, bladder infection or incontinence, were you ever told you had kidney disease?</a:t>
          </a:r>
        </a:p>
      </dgm:t>
    </dgm:pt>
    <dgm:pt modelId="{1AA0508C-9266-4312-B626-8D87ABF616FF}" type="parTrans" cxnId="{16DF12B5-7D1D-4862-AE9E-082B1D335620}">
      <dgm:prSet/>
      <dgm:spPr/>
      <dgm:t>
        <a:bodyPr/>
        <a:lstStyle/>
        <a:p>
          <a:endParaRPr lang="en-US"/>
        </a:p>
      </dgm:t>
    </dgm:pt>
    <dgm:pt modelId="{6EFEB8E0-D59E-47CC-A849-A733BF02EC24}" type="sibTrans" cxnId="{16DF12B5-7D1D-4862-AE9E-082B1D335620}">
      <dgm:prSet/>
      <dgm:spPr/>
      <dgm:t>
        <a:bodyPr/>
        <a:lstStyle/>
        <a:p>
          <a:endParaRPr lang="en-US"/>
        </a:p>
      </dgm:t>
    </dgm:pt>
    <dgm:pt modelId="{F54CCE77-D3A0-4075-AE4D-57184F55B1D9}">
      <dgm:prSet/>
      <dgm:spPr/>
      <dgm:t>
        <a:bodyPr/>
        <a:lstStyle/>
        <a:p>
          <a:r>
            <a:rPr lang="en-US"/>
            <a:t>Skin Cancer: (Ever told) (you had) skin cancer?</a:t>
          </a:r>
        </a:p>
      </dgm:t>
    </dgm:pt>
    <dgm:pt modelId="{E24908E9-771F-442B-9BF9-B4C803A015CE}" type="parTrans" cxnId="{B9F96AAE-265C-419D-B8D2-3071B46A599A}">
      <dgm:prSet/>
      <dgm:spPr/>
      <dgm:t>
        <a:bodyPr/>
        <a:lstStyle/>
        <a:p>
          <a:endParaRPr lang="en-US"/>
        </a:p>
      </dgm:t>
    </dgm:pt>
    <dgm:pt modelId="{B73184EA-B4A8-4F4C-8745-D24FC620BC5E}" type="sibTrans" cxnId="{B9F96AAE-265C-419D-B8D2-3071B46A599A}">
      <dgm:prSet/>
      <dgm:spPr/>
      <dgm:t>
        <a:bodyPr/>
        <a:lstStyle/>
        <a:p>
          <a:endParaRPr lang="en-US"/>
        </a:p>
      </dgm:t>
    </dgm:pt>
    <dgm:pt modelId="{A6BF7C23-7232-4A99-BE0C-9BC607151F7D}">
      <dgm:prSet/>
      <dgm:spPr/>
      <dgm:t>
        <a:bodyPr/>
        <a:lstStyle/>
        <a:p>
          <a:r>
            <a:rPr lang="en-US"/>
            <a:t>Heart Disease (Our Target): Respondents that have ever reported having coronary heart disease (CHD) or myocardial infarction (MI)</a:t>
          </a:r>
        </a:p>
      </dgm:t>
    </dgm:pt>
    <dgm:pt modelId="{E72656ED-B398-42AC-A019-5357CC626312}" type="parTrans" cxnId="{5EB84D54-615C-411E-BA7F-7B525B79CEE1}">
      <dgm:prSet/>
      <dgm:spPr/>
      <dgm:t>
        <a:bodyPr/>
        <a:lstStyle/>
        <a:p>
          <a:endParaRPr lang="en-US"/>
        </a:p>
      </dgm:t>
    </dgm:pt>
    <dgm:pt modelId="{0F3C2EC2-730E-4FD7-BDFB-FDBCD988EC7A}" type="sibTrans" cxnId="{5EB84D54-615C-411E-BA7F-7B525B79CEE1}">
      <dgm:prSet/>
      <dgm:spPr/>
      <dgm:t>
        <a:bodyPr/>
        <a:lstStyle/>
        <a:p>
          <a:endParaRPr lang="en-US"/>
        </a:p>
      </dgm:t>
    </dgm:pt>
    <dgm:pt modelId="{C1D1B0FF-2452-4540-B13E-061ABEE79B5F}" type="pres">
      <dgm:prSet presAssocID="{BEEA86B2-0422-483E-ACD3-29BB0B7AAF46}" presName="diagram" presStyleCnt="0">
        <dgm:presLayoutVars>
          <dgm:dir/>
          <dgm:resizeHandles val="exact"/>
        </dgm:presLayoutVars>
      </dgm:prSet>
      <dgm:spPr/>
    </dgm:pt>
    <dgm:pt modelId="{ABB6A833-C122-497B-92C2-C31BF309C2FB}" type="pres">
      <dgm:prSet presAssocID="{476B96C1-5315-4D62-AB8C-8A9345B52ED1}" presName="node" presStyleLbl="node1" presStyleIdx="0" presStyleCnt="18">
        <dgm:presLayoutVars>
          <dgm:bulletEnabled val="1"/>
        </dgm:presLayoutVars>
      </dgm:prSet>
      <dgm:spPr/>
    </dgm:pt>
    <dgm:pt modelId="{DC1602E6-173A-4A85-809B-CA8CC5F90CE3}" type="pres">
      <dgm:prSet presAssocID="{9E59FDEB-0ADC-4D04-BF0E-7BF49121CC2C}" presName="sibTrans" presStyleCnt="0"/>
      <dgm:spPr/>
    </dgm:pt>
    <dgm:pt modelId="{FADEF515-4E42-42AD-9786-6D7EAA63C4C6}" type="pres">
      <dgm:prSet presAssocID="{FF35860F-F4A5-4F48-9D9F-BAD718F83B79}" presName="node" presStyleLbl="node1" presStyleIdx="1" presStyleCnt="18">
        <dgm:presLayoutVars>
          <dgm:bulletEnabled val="1"/>
        </dgm:presLayoutVars>
      </dgm:prSet>
      <dgm:spPr/>
    </dgm:pt>
    <dgm:pt modelId="{AF5C91AD-6BB6-42D8-9A3E-CF7536233F26}" type="pres">
      <dgm:prSet presAssocID="{B68E9009-A7FD-4F06-B9B9-9FA532E63977}" presName="sibTrans" presStyleCnt="0"/>
      <dgm:spPr/>
    </dgm:pt>
    <dgm:pt modelId="{DC409D1F-D37E-41F3-8805-CE0F05699057}" type="pres">
      <dgm:prSet presAssocID="{7DE19A40-B714-4D53-A59B-26C6A743703D}" presName="node" presStyleLbl="node1" presStyleIdx="2" presStyleCnt="18">
        <dgm:presLayoutVars>
          <dgm:bulletEnabled val="1"/>
        </dgm:presLayoutVars>
      </dgm:prSet>
      <dgm:spPr/>
    </dgm:pt>
    <dgm:pt modelId="{1800645E-B544-4D14-8541-42C1BFC4A943}" type="pres">
      <dgm:prSet presAssocID="{F24B9951-D1D1-48B4-A14F-8A2809CB05D9}" presName="sibTrans" presStyleCnt="0"/>
      <dgm:spPr/>
    </dgm:pt>
    <dgm:pt modelId="{990B5122-CDDF-42FF-9898-115B70AF700D}" type="pres">
      <dgm:prSet presAssocID="{83B49D0A-9272-424C-B59F-26FE5F306163}" presName="node" presStyleLbl="node1" presStyleIdx="3" presStyleCnt="18">
        <dgm:presLayoutVars>
          <dgm:bulletEnabled val="1"/>
        </dgm:presLayoutVars>
      </dgm:prSet>
      <dgm:spPr/>
    </dgm:pt>
    <dgm:pt modelId="{2CE296F4-A94E-4FCA-A3AD-34FA38262DFE}" type="pres">
      <dgm:prSet presAssocID="{7018B620-22A2-40BC-92C4-B836859D8908}" presName="sibTrans" presStyleCnt="0"/>
      <dgm:spPr/>
    </dgm:pt>
    <dgm:pt modelId="{AD320D12-8C4A-409E-8CFA-74FA9F749565}" type="pres">
      <dgm:prSet presAssocID="{71EC1F31-4ACF-4B7C-8532-5F60AFF99933}" presName="node" presStyleLbl="node1" presStyleIdx="4" presStyleCnt="18">
        <dgm:presLayoutVars>
          <dgm:bulletEnabled val="1"/>
        </dgm:presLayoutVars>
      </dgm:prSet>
      <dgm:spPr/>
    </dgm:pt>
    <dgm:pt modelId="{A265A59D-38EB-4EEA-A32D-3E70E298B046}" type="pres">
      <dgm:prSet presAssocID="{A4C3BBD6-CB19-41A8-9F0B-CE2E331EB6D2}" presName="sibTrans" presStyleCnt="0"/>
      <dgm:spPr/>
    </dgm:pt>
    <dgm:pt modelId="{335FEC10-DABD-45A3-AFD4-55A3178CD166}" type="pres">
      <dgm:prSet presAssocID="{7B521D53-6EB6-4356-B770-F3E6DC121604}" presName="node" presStyleLbl="node1" presStyleIdx="5" presStyleCnt="18">
        <dgm:presLayoutVars>
          <dgm:bulletEnabled val="1"/>
        </dgm:presLayoutVars>
      </dgm:prSet>
      <dgm:spPr/>
    </dgm:pt>
    <dgm:pt modelId="{5E62C58F-41FD-40E3-80C5-17E4D685B03E}" type="pres">
      <dgm:prSet presAssocID="{152098B6-8BFA-4327-BAAE-20C205D69864}" presName="sibTrans" presStyleCnt="0"/>
      <dgm:spPr/>
    </dgm:pt>
    <dgm:pt modelId="{9ECA15E1-8FF9-4726-8B17-803AA9EE2631}" type="pres">
      <dgm:prSet presAssocID="{8DD2B18C-2E7D-49D7-A14C-1267C8AEAA8F}" presName="node" presStyleLbl="node1" presStyleIdx="6" presStyleCnt="18">
        <dgm:presLayoutVars>
          <dgm:bulletEnabled val="1"/>
        </dgm:presLayoutVars>
      </dgm:prSet>
      <dgm:spPr/>
    </dgm:pt>
    <dgm:pt modelId="{DE7AB76D-AE43-4B2B-8701-FFB9C96A7000}" type="pres">
      <dgm:prSet presAssocID="{84F531F2-3598-4AF5-9C52-687F7B323873}" presName="sibTrans" presStyleCnt="0"/>
      <dgm:spPr/>
    </dgm:pt>
    <dgm:pt modelId="{DEABF840-EBF6-4DCB-80D0-734AA2684066}" type="pres">
      <dgm:prSet presAssocID="{B7478B43-8659-41EB-BFB3-0D20D86679EA}" presName="node" presStyleLbl="node1" presStyleIdx="7" presStyleCnt="18">
        <dgm:presLayoutVars>
          <dgm:bulletEnabled val="1"/>
        </dgm:presLayoutVars>
      </dgm:prSet>
      <dgm:spPr/>
    </dgm:pt>
    <dgm:pt modelId="{30E22E05-1C96-4511-BD1F-5139F58B4117}" type="pres">
      <dgm:prSet presAssocID="{2C8B454B-1F97-46B2-851B-431C794B6914}" presName="sibTrans" presStyleCnt="0"/>
      <dgm:spPr/>
    </dgm:pt>
    <dgm:pt modelId="{FEA8F016-2070-4B02-9226-2B7B53EA86AF}" type="pres">
      <dgm:prSet presAssocID="{165CB0DE-77CF-431D-805C-5EC567F8883E}" presName="node" presStyleLbl="node1" presStyleIdx="8" presStyleCnt="18">
        <dgm:presLayoutVars>
          <dgm:bulletEnabled val="1"/>
        </dgm:presLayoutVars>
      </dgm:prSet>
      <dgm:spPr/>
    </dgm:pt>
    <dgm:pt modelId="{75D60D1A-DF52-4F3D-A3EC-296F8AEB06BF}" type="pres">
      <dgm:prSet presAssocID="{3DBC699A-1BB9-4869-BD95-D4267ACB5E9B}" presName="sibTrans" presStyleCnt="0"/>
      <dgm:spPr/>
    </dgm:pt>
    <dgm:pt modelId="{45F91255-FAB7-4F8C-BF16-F00B2D20CF0B}" type="pres">
      <dgm:prSet presAssocID="{E3B57D5C-E86B-4BEB-87CA-2DFABC34354C}" presName="node" presStyleLbl="node1" presStyleIdx="9" presStyleCnt="18">
        <dgm:presLayoutVars>
          <dgm:bulletEnabled val="1"/>
        </dgm:presLayoutVars>
      </dgm:prSet>
      <dgm:spPr/>
    </dgm:pt>
    <dgm:pt modelId="{5C3F6E6C-D899-4B20-B200-BA2D5FB13F04}" type="pres">
      <dgm:prSet presAssocID="{C94A84ED-8DEE-4332-9939-8DD9F9733119}" presName="sibTrans" presStyleCnt="0"/>
      <dgm:spPr/>
    </dgm:pt>
    <dgm:pt modelId="{29D2C21C-A546-45BE-ADE3-7B43FB3D33BD}" type="pres">
      <dgm:prSet presAssocID="{5E7B4331-1874-4568-AE69-4CA01B11BC36}" presName="node" presStyleLbl="node1" presStyleIdx="10" presStyleCnt="18">
        <dgm:presLayoutVars>
          <dgm:bulletEnabled val="1"/>
        </dgm:presLayoutVars>
      </dgm:prSet>
      <dgm:spPr/>
    </dgm:pt>
    <dgm:pt modelId="{48DDBB49-4657-49F7-B294-682E3F836F61}" type="pres">
      <dgm:prSet presAssocID="{5300CAAD-2483-41C0-8FD1-D333FE648C9A}" presName="sibTrans" presStyleCnt="0"/>
      <dgm:spPr/>
    </dgm:pt>
    <dgm:pt modelId="{2F85EEED-4C2D-4CE1-A4AF-6D263F1FC668}" type="pres">
      <dgm:prSet presAssocID="{0537FCD4-6393-46AA-A111-1A345F459065}" presName="node" presStyleLbl="node1" presStyleIdx="11" presStyleCnt="18">
        <dgm:presLayoutVars>
          <dgm:bulletEnabled val="1"/>
        </dgm:presLayoutVars>
      </dgm:prSet>
      <dgm:spPr/>
    </dgm:pt>
    <dgm:pt modelId="{A21C61A5-461F-4D47-8CE0-C51A0E795F75}" type="pres">
      <dgm:prSet presAssocID="{88EA2D95-987A-453A-B55C-A984B1B7299F}" presName="sibTrans" presStyleCnt="0"/>
      <dgm:spPr/>
    </dgm:pt>
    <dgm:pt modelId="{45CF4DA3-7338-47BA-B07E-39FA1496367A}" type="pres">
      <dgm:prSet presAssocID="{08892712-A776-4D58-8ABE-22BB8498DA44}" presName="node" presStyleLbl="node1" presStyleIdx="12" presStyleCnt="18">
        <dgm:presLayoutVars>
          <dgm:bulletEnabled val="1"/>
        </dgm:presLayoutVars>
      </dgm:prSet>
      <dgm:spPr/>
    </dgm:pt>
    <dgm:pt modelId="{500813AA-2370-452F-96AF-633573AEFAB0}" type="pres">
      <dgm:prSet presAssocID="{8033CCDF-D4CA-4839-8FD0-7A2BF9F971A0}" presName="sibTrans" presStyleCnt="0"/>
      <dgm:spPr/>
    </dgm:pt>
    <dgm:pt modelId="{10D3076B-B84B-4428-A69F-8AE19273BD1C}" type="pres">
      <dgm:prSet presAssocID="{5842A45A-3CC8-4393-9452-F81C399811AF}" presName="node" presStyleLbl="node1" presStyleIdx="13" presStyleCnt="18">
        <dgm:presLayoutVars>
          <dgm:bulletEnabled val="1"/>
        </dgm:presLayoutVars>
      </dgm:prSet>
      <dgm:spPr/>
    </dgm:pt>
    <dgm:pt modelId="{27C9834F-0D28-46A8-B97A-D3C679F0C8E4}" type="pres">
      <dgm:prSet presAssocID="{739B4C7B-869A-443B-92C6-4CF014AE738F}" presName="sibTrans" presStyleCnt="0"/>
      <dgm:spPr/>
    </dgm:pt>
    <dgm:pt modelId="{BD5950B7-5F25-455E-8A1D-BB5FB900DB18}" type="pres">
      <dgm:prSet presAssocID="{321E0DEE-A987-4249-ADE3-5F1C9C6B722D}" presName="node" presStyleLbl="node1" presStyleIdx="14" presStyleCnt="18">
        <dgm:presLayoutVars>
          <dgm:bulletEnabled val="1"/>
        </dgm:presLayoutVars>
      </dgm:prSet>
      <dgm:spPr/>
    </dgm:pt>
    <dgm:pt modelId="{ED98152C-2CA1-4798-B53F-4B2B7A60975A}" type="pres">
      <dgm:prSet presAssocID="{A1EFCECB-BCAF-4335-B5AB-502887CFE3BE}" presName="sibTrans" presStyleCnt="0"/>
      <dgm:spPr/>
    </dgm:pt>
    <dgm:pt modelId="{162AB929-0E40-41CA-9391-05AD998BA469}" type="pres">
      <dgm:prSet presAssocID="{7368FA14-A6D5-47D5-A777-5CABB269D345}" presName="node" presStyleLbl="node1" presStyleIdx="15" presStyleCnt="18">
        <dgm:presLayoutVars>
          <dgm:bulletEnabled val="1"/>
        </dgm:presLayoutVars>
      </dgm:prSet>
      <dgm:spPr/>
    </dgm:pt>
    <dgm:pt modelId="{F83685D1-8B37-4B8D-B3F3-6EA1BD39D9E2}" type="pres">
      <dgm:prSet presAssocID="{6EFEB8E0-D59E-47CC-A849-A733BF02EC24}" presName="sibTrans" presStyleCnt="0"/>
      <dgm:spPr/>
    </dgm:pt>
    <dgm:pt modelId="{F28859B6-5E7A-4ACF-ADA8-FDE21D325936}" type="pres">
      <dgm:prSet presAssocID="{F54CCE77-D3A0-4075-AE4D-57184F55B1D9}" presName="node" presStyleLbl="node1" presStyleIdx="16" presStyleCnt="18">
        <dgm:presLayoutVars>
          <dgm:bulletEnabled val="1"/>
        </dgm:presLayoutVars>
      </dgm:prSet>
      <dgm:spPr/>
    </dgm:pt>
    <dgm:pt modelId="{FF601093-38C8-41FA-8141-BB971BB4CB5C}" type="pres">
      <dgm:prSet presAssocID="{B73184EA-B4A8-4F4C-8745-D24FC620BC5E}" presName="sibTrans" presStyleCnt="0"/>
      <dgm:spPr/>
    </dgm:pt>
    <dgm:pt modelId="{EE5CA04C-6DEF-4FE7-AC5C-3023AC81BEBA}" type="pres">
      <dgm:prSet presAssocID="{A6BF7C23-7232-4A99-BE0C-9BC607151F7D}" presName="node" presStyleLbl="node1" presStyleIdx="17" presStyleCnt="18">
        <dgm:presLayoutVars>
          <dgm:bulletEnabled val="1"/>
        </dgm:presLayoutVars>
      </dgm:prSet>
      <dgm:spPr/>
    </dgm:pt>
  </dgm:ptLst>
  <dgm:cxnLst>
    <dgm:cxn modelId="{F95FB90E-2E81-4394-9CCD-E79091DA541C}" srcId="{BEEA86B2-0422-483E-ACD3-29BB0B7AAF46}" destId="{08892712-A776-4D58-8ABE-22BB8498DA44}" srcOrd="12" destOrd="0" parTransId="{602572C7-C0F0-4E90-904E-7EE4345BC15B}" sibTransId="{8033CCDF-D4CA-4839-8FD0-7A2BF9F971A0}"/>
    <dgm:cxn modelId="{D0EC2914-3CB0-4EE9-8A20-152548CAFE57}" srcId="{BEEA86B2-0422-483E-ACD3-29BB0B7AAF46}" destId="{5842A45A-3CC8-4393-9452-F81C399811AF}" srcOrd="13" destOrd="0" parTransId="{60A32AB3-8D89-4087-8A84-73F09BAE144B}" sibTransId="{739B4C7B-869A-443B-92C6-4CF014AE738F}"/>
    <dgm:cxn modelId="{795C7A1A-1A88-4D41-AD84-267BBE4A41C0}" type="presOf" srcId="{7B521D53-6EB6-4356-B770-F3E6DC121604}" destId="{335FEC10-DABD-45A3-AFD4-55A3178CD166}" srcOrd="0" destOrd="0" presId="urn:microsoft.com/office/officeart/2005/8/layout/default"/>
    <dgm:cxn modelId="{C37DCC24-1263-4840-9B84-6BA6492E1E80}" type="presOf" srcId="{08892712-A776-4D58-8ABE-22BB8498DA44}" destId="{45CF4DA3-7338-47BA-B07E-39FA1496367A}" srcOrd="0" destOrd="0" presId="urn:microsoft.com/office/officeart/2005/8/layout/default"/>
    <dgm:cxn modelId="{8A1C3D2C-57F3-4D93-8883-23A673704832}" srcId="{BEEA86B2-0422-483E-ACD3-29BB0B7AAF46}" destId="{7DE19A40-B714-4D53-A59B-26C6A743703D}" srcOrd="2" destOrd="0" parTransId="{69055F4D-851F-4D9B-BC98-609CCD4EFBC2}" sibTransId="{F24B9951-D1D1-48B4-A14F-8A2809CB05D9}"/>
    <dgm:cxn modelId="{DC7BE02D-E4F1-42EB-B0A9-5BDBB9C97EB3}" type="presOf" srcId="{FF35860F-F4A5-4F48-9D9F-BAD718F83B79}" destId="{FADEF515-4E42-42AD-9786-6D7EAA63C4C6}" srcOrd="0" destOrd="0" presId="urn:microsoft.com/office/officeart/2005/8/layout/default"/>
    <dgm:cxn modelId="{6C580C35-21B5-4E7E-8038-6C173AACD493}" type="presOf" srcId="{F54CCE77-D3A0-4075-AE4D-57184F55B1D9}" destId="{F28859B6-5E7A-4ACF-ADA8-FDE21D325936}" srcOrd="0" destOrd="0" presId="urn:microsoft.com/office/officeart/2005/8/layout/default"/>
    <dgm:cxn modelId="{54CDB43A-D1B3-4388-ACCF-EBE900632CF9}" type="presOf" srcId="{321E0DEE-A987-4249-ADE3-5F1C9C6B722D}" destId="{BD5950B7-5F25-455E-8A1D-BB5FB900DB18}" srcOrd="0" destOrd="0" presId="urn:microsoft.com/office/officeart/2005/8/layout/default"/>
    <dgm:cxn modelId="{15E26B3D-0047-4383-B1E0-B0069F0C8CDC}" srcId="{BEEA86B2-0422-483E-ACD3-29BB0B7AAF46}" destId="{8DD2B18C-2E7D-49D7-A14C-1267C8AEAA8F}" srcOrd="6" destOrd="0" parTransId="{3C680781-C8BC-42E0-B79D-08A9B1419CF9}" sibTransId="{84F531F2-3598-4AF5-9C52-687F7B323873}"/>
    <dgm:cxn modelId="{3E86C643-7770-4622-BFC8-66F5EC4E91DB}" srcId="{BEEA86B2-0422-483E-ACD3-29BB0B7AAF46}" destId="{476B96C1-5315-4D62-AB8C-8A9345B52ED1}" srcOrd="0" destOrd="0" parTransId="{7D2AD8CB-680C-45FF-B1D1-0A9793D38866}" sibTransId="{9E59FDEB-0ADC-4D04-BF0E-7BF49121CC2C}"/>
    <dgm:cxn modelId="{31FFEE4C-1C2B-4C98-B9B6-8345D6EA6943}" type="presOf" srcId="{0537FCD4-6393-46AA-A111-1A345F459065}" destId="{2F85EEED-4C2D-4CE1-A4AF-6D263F1FC668}" srcOrd="0" destOrd="0" presId="urn:microsoft.com/office/officeart/2005/8/layout/default"/>
    <dgm:cxn modelId="{5EB84D54-615C-411E-BA7F-7B525B79CEE1}" srcId="{BEEA86B2-0422-483E-ACD3-29BB0B7AAF46}" destId="{A6BF7C23-7232-4A99-BE0C-9BC607151F7D}" srcOrd="17" destOrd="0" parTransId="{E72656ED-B398-42AC-A019-5357CC626312}" sibTransId="{0F3C2EC2-730E-4FD7-BDFB-FDBCD988EC7A}"/>
    <dgm:cxn modelId="{02334A58-314F-4806-856F-E26887B7ED37}" type="presOf" srcId="{5E7B4331-1874-4568-AE69-4CA01B11BC36}" destId="{29D2C21C-A546-45BE-ADE3-7B43FB3D33BD}" srcOrd="0" destOrd="0" presId="urn:microsoft.com/office/officeart/2005/8/layout/default"/>
    <dgm:cxn modelId="{80BC655A-A1EB-4043-892B-174A66AB5714}" srcId="{BEEA86B2-0422-483E-ACD3-29BB0B7AAF46}" destId="{321E0DEE-A987-4249-ADE3-5F1C9C6B722D}" srcOrd="14" destOrd="0" parTransId="{2DEA35F4-E166-44C6-AF30-73DB637C9B9B}" sibTransId="{A1EFCECB-BCAF-4335-B5AB-502887CFE3BE}"/>
    <dgm:cxn modelId="{612AA182-99BF-4C3A-8555-175CB84C6DCB}" srcId="{BEEA86B2-0422-483E-ACD3-29BB0B7AAF46}" destId="{71EC1F31-4ACF-4B7C-8532-5F60AFF99933}" srcOrd="4" destOrd="0" parTransId="{A6A6BAEC-782F-4556-A8D1-16501C982C43}" sibTransId="{A4C3BBD6-CB19-41A8-9F0B-CE2E331EB6D2}"/>
    <dgm:cxn modelId="{180C2388-2D2E-4A5C-AAEA-4DF9770AFDCA}" srcId="{BEEA86B2-0422-483E-ACD3-29BB0B7AAF46}" destId="{5E7B4331-1874-4568-AE69-4CA01B11BC36}" srcOrd="10" destOrd="0" parTransId="{F372BF86-7F58-4211-9538-E5226CA5A4EC}" sibTransId="{5300CAAD-2483-41C0-8FD1-D333FE648C9A}"/>
    <dgm:cxn modelId="{4A180990-B50B-4D67-8B90-00DC1FE834E0}" srcId="{BEEA86B2-0422-483E-ACD3-29BB0B7AAF46}" destId="{0537FCD4-6393-46AA-A111-1A345F459065}" srcOrd="11" destOrd="0" parTransId="{92A8D81D-8DC2-4DF2-9A5B-8922C0E6065E}" sibTransId="{88EA2D95-987A-453A-B55C-A984B1B7299F}"/>
    <dgm:cxn modelId="{793A2790-BCDC-49B9-AC4D-FF352BFF4F48}" type="presOf" srcId="{7368FA14-A6D5-47D5-A777-5CABB269D345}" destId="{162AB929-0E40-41CA-9391-05AD998BA469}" srcOrd="0" destOrd="0" presId="urn:microsoft.com/office/officeart/2005/8/layout/default"/>
    <dgm:cxn modelId="{08D98F91-5460-4495-B726-B0F4076B7F82}" srcId="{BEEA86B2-0422-483E-ACD3-29BB0B7AAF46}" destId="{7B521D53-6EB6-4356-B770-F3E6DC121604}" srcOrd="5" destOrd="0" parTransId="{169E3976-4798-49AA-ABB5-793BAF55A6A4}" sibTransId="{152098B6-8BFA-4327-BAAE-20C205D69864}"/>
    <dgm:cxn modelId="{D0A90FA1-135D-40E5-BCB2-0106EBD5A4B3}" type="presOf" srcId="{A6BF7C23-7232-4A99-BE0C-9BC607151F7D}" destId="{EE5CA04C-6DEF-4FE7-AC5C-3023AC81BEBA}" srcOrd="0" destOrd="0" presId="urn:microsoft.com/office/officeart/2005/8/layout/default"/>
    <dgm:cxn modelId="{0AE3A2A1-8403-47DC-A9E8-E17889938BF1}" type="presOf" srcId="{B7478B43-8659-41EB-BFB3-0D20D86679EA}" destId="{DEABF840-EBF6-4DCB-80D0-734AA2684066}" srcOrd="0" destOrd="0" presId="urn:microsoft.com/office/officeart/2005/8/layout/default"/>
    <dgm:cxn modelId="{EF38E5A9-0311-47DD-8CC8-20015129259B}" srcId="{BEEA86B2-0422-483E-ACD3-29BB0B7AAF46}" destId="{FF35860F-F4A5-4F48-9D9F-BAD718F83B79}" srcOrd="1" destOrd="0" parTransId="{ED3BBCE3-C500-4D15-8852-0A0F9D015FE4}" sibTransId="{B68E9009-A7FD-4F06-B9B9-9FA532E63977}"/>
    <dgm:cxn modelId="{B9F96AAE-265C-419D-B8D2-3071B46A599A}" srcId="{BEEA86B2-0422-483E-ACD3-29BB0B7AAF46}" destId="{F54CCE77-D3A0-4075-AE4D-57184F55B1D9}" srcOrd="16" destOrd="0" parTransId="{E24908E9-771F-442B-9BF9-B4C803A015CE}" sibTransId="{B73184EA-B4A8-4F4C-8745-D24FC620BC5E}"/>
    <dgm:cxn modelId="{AAFBF3AE-AD19-4B32-9688-840AB39D8B86}" type="presOf" srcId="{165CB0DE-77CF-431D-805C-5EC567F8883E}" destId="{FEA8F016-2070-4B02-9226-2B7B53EA86AF}" srcOrd="0" destOrd="0" presId="urn:microsoft.com/office/officeart/2005/8/layout/default"/>
    <dgm:cxn modelId="{046A8DAF-D67D-4811-834F-E03A4CF053FA}" srcId="{BEEA86B2-0422-483E-ACD3-29BB0B7AAF46}" destId="{B7478B43-8659-41EB-BFB3-0D20D86679EA}" srcOrd="7" destOrd="0" parTransId="{4B0C40DF-545C-48E1-BD96-D17C59347E61}" sibTransId="{2C8B454B-1F97-46B2-851B-431C794B6914}"/>
    <dgm:cxn modelId="{E94796B2-E8EA-4DF0-B138-0294D873E8A1}" srcId="{BEEA86B2-0422-483E-ACD3-29BB0B7AAF46}" destId="{E3B57D5C-E86B-4BEB-87CA-2DFABC34354C}" srcOrd="9" destOrd="0" parTransId="{1A287536-6DAD-4E19-A855-7D024E04A034}" sibTransId="{C94A84ED-8DEE-4332-9939-8DD9F9733119}"/>
    <dgm:cxn modelId="{16DF12B5-7D1D-4862-AE9E-082B1D335620}" srcId="{BEEA86B2-0422-483E-ACD3-29BB0B7AAF46}" destId="{7368FA14-A6D5-47D5-A777-5CABB269D345}" srcOrd="15" destOrd="0" parTransId="{1AA0508C-9266-4312-B626-8D87ABF616FF}" sibTransId="{6EFEB8E0-D59E-47CC-A849-A733BF02EC24}"/>
    <dgm:cxn modelId="{43ED0BB8-4290-4822-95B4-3CA8C0EE14CB}" type="presOf" srcId="{BEEA86B2-0422-483E-ACD3-29BB0B7AAF46}" destId="{C1D1B0FF-2452-4540-B13E-061ABEE79B5F}" srcOrd="0" destOrd="0" presId="urn:microsoft.com/office/officeart/2005/8/layout/default"/>
    <dgm:cxn modelId="{AA995ED7-D59F-4868-98C8-41A459203943}" type="presOf" srcId="{7DE19A40-B714-4D53-A59B-26C6A743703D}" destId="{DC409D1F-D37E-41F3-8805-CE0F05699057}" srcOrd="0" destOrd="0" presId="urn:microsoft.com/office/officeart/2005/8/layout/default"/>
    <dgm:cxn modelId="{C3BB95E1-3359-47DB-8042-FB4BEEB76070}" srcId="{BEEA86B2-0422-483E-ACD3-29BB0B7AAF46}" destId="{165CB0DE-77CF-431D-805C-5EC567F8883E}" srcOrd="8" destOrd="0" parTransId="{BECD8CF5-CBBA-439B-BD3A-C2DCC5BC426D}" sibTransId="{3DBC699A-1BB9-4869-BD95-D4267ACB5E9B}"/>
    <dgm:cxn modelId="{EE5A83E3-F7B9-494F-AF24-51301CE89721}" srcId="{BEEA86B2-0422-483E-ACD3-29BB0B7AAF46}" destId="{83B49D0A-9272-424C-B59F-26FE5F306163}" srcOrd="3" destOrd="0" parTransId="{5D474552-CABD-4DB3-B61C-3747351C9788}" sibTransId="{7018B620-22A2-40BC-92C4-B836859D8908}"/>
    <dgm:cxn modelId="{90797DEC-9ABF-44F8-86AB-9055F81AF235}" type="presOf" srcId="{5842A45A-3CC8-4393-9452-F81C399811AF}" destId="{10D3076B-B84B-4428-A69F-8AE19273BD1C}" srcOrd="0" destOrd="0" presId="urn:microsoft.com/office/officeart/2005/8/layout/default"/>
    <dgm:cxn modelId="{56036DF4-C450-4111-8724-70DB6F40DD42}" type="presOf" srcId="{71EC1F31-4ACF-4B7C-8532-5F60AFF99933}" destId="{AD320D12-8C4A-409E-8CFA-74FA9F749565}" srcOrd="0" destOrd="0" presId="urn:microsoft.com/office/officeart/2005/8/layout/default"/>
    <dgm:cxn modelId="{200551F4-6C0F-43CC-8B87-2DE8345C581B}" type="presOf" srcId="{83B49D0A-9272-424C-B59F-26FE5F306163}" destId="{990B5122-CDDF-42FF-9898-115B70AF700D}" srcOrd="0" destOrd="0" presId="urn:microsoft.com/office/officeart/2005/8/layout/default"/>
    <dgm:cxn modelId="{342331F8-998D-420E-9E70-35EA826F793B}" type="presOf" srcId="{E3B57D5C-E86B-4BEB-87CA-2DFABC34354C}" destId="{45F91255-FAB7-4F8C-BF16-F00B2D20CF0B}" srcOrd="0" destOrd="0" presId="urn:microsoft.com/office/officeart/2005/8/layout/default"/>
    <dgm:cxn modelId="{7CF524F9-B7CA-4646-BD75-74E04C2A4749}" type="presOf" srcId="{476B96C1-5315-4D62-AB8C-8A9345B52ED1}" destId="{ABB6A833-C122-497B-92C2-C31BF309C2FB}" srcOrd="0" destOrd="0" presId="urn:microsoft.com/office/officeart/2005/8/layout/default"/>
    <dgm:cxn modelId="{246FC5FE-39BD-42F2-84EF-29E0B5A9A628}" type="presOf" srcId="{8DD2B18C-2E7D-49D7-A14C-1267C8AEAA8F}" destId="{9ECA15E1-8FF9-4726-8B17-803AA9EE2631}" srcOrd="0" destOrd="0" presId="urn:microsoft.com/office/officeart/2005/8/layout/default"/>
    <dgm:cxn modelId="{BBEE4E87-F84C-41CF-9277-317B2A6F318D}" type="presParOf" srcId="{C1D1B0FF-2452-4540-B13E-061ABEE79B5F}" destId="{ABB6A833-C122-497B-92C2-C31BF309C2FB}" srcOrd="0" destOrd="0" presId="urn:microsoft.com/office/officeart/2005/8/layout/default"/>
    <dgm:cxn modelId="{0859C4C7-3B61-4D55-B649-21EAF3F99D14}" type="presParOf" srcId="{C1D1B0FF-2452-4540-B13E-061ABEE79B5F}" destId="{DC1602E6-173A-4A85-809B-CA8CC5F90CE3}" srcOrd="1" destOrd="0" presId="urn:microsoft.com/office/officeart/2005/8/layout/default"/>
    <dgm:cxn modelId="{D76C9BD7-94EA-489C-9E69-6D749B81E4D7}" type="presParOf" srcId="{C1D1B0FF-2452-4540-B13E-061ABEE79B5F}" destId="{FADEF515-4E42-42AD-9786-6D7EAA63C4C6}" srcOrd="2" destOrd="0" presId="urn:microsoft.com/office/officeart/2005/8/layout/default"/>
    <dgm:cxn modelId="{CCF1D3CE-CAE7-4F9E-81C8-61E5C69C0138}" type="presParOf" srcId="{C1D1B0FF-2452-4540-B13E-061ABEE79B5F}" destId="{AF5C91AD-6BB6-42D8-9A3E-CF7536233F26}" srcOrd="3" destOrd="0" presId="urn:microsoft.com/office/officeart/2005/8/layout/default"/>
    <dgm:cxn modelId="{162E2A80-136A-46E3-994E-F974373DD273}" type="presParOf" srcId="{C1D1B0FF-2452-4540-B13E-061ABEE79B5F}" destId="{DC409D1F-D37E-41F3-8805-CE0F05699057}" srcOrd="4" destOrd="0" presId="urn:microsoft.com/office/officeart/2005/8/layout/default"/>
    <dgm:cxn modelId="{9DCA776E-8286-489B-8629-0D7630024BAB}" type="presParOf" srcId="{C1D1B0FF-2452-4540-B13E-061ABEE79B5F}" destId="{1800645E-B544-4D14-8541-42C1BFC4A943}" srcOrd="5" destOrd="0" presId="urn:microsoft.com/office/officeart/2005/8/layout/default"/>
    <dgm:cxn modelId="{40211F13-A305-4ED9-909B-4C86BD6C745B}" type="presParOf" srcId="{C1D1B0FF-2452-4540-B13E-061ABEE79B5F}" destId="{990B5122-CDDF-42FF-9898-115B70AF700D}" srcOrd="6" destOrd="0" presId="urn:microsoft.com/office/officeart/2005/8/layout/default"/>
    <dgm:cxn modelId="{E3475C74-97AE-4D4B-8258-A8021CCE2E52}" type="presParOf" srcId="{C1D1B0FF-2452-4540-B13E-061ABEE79B5F}" destId="{2CE296F4-A94E-4FCA-A3AD-34FA38262DFE}" srcOrd="7" destOrd="0" presId="urn:microsoft.com/office/officeart/2005/8/layout/default"/>
    <dgm:cxn modelId="{A9A5394C-A48E-4A63-A963-A1DDA7F859B6}" type="presParOf" srcId="{C1D1B0FF-2452-4540-B13E-061ABEE79B5F}" destId="{AD320D12-8C4A-409E-8CFA-74FA9F749565}" srcOrd="8" destOrd="0" presId="urn:microsoft.com/office/officeart/2005/8/layout/default"/>
    <dgm:cxn modelId="{955D6C7F-AECF-4BF4-B9B0-D54DC877BD36}" type="presParOf" srcId="{C1D1B0FF-2452-4540-B13E-061ABEE79B5F}" destId="{A265A59D-38EB-4EEA-A32D-3E70E298B046}" srcOrd="9" destOrd="0" presId="urn:microsoft.com/office/officeart/2005/8/layout/default"/>
    <dgm:cxn modelId="{08BEC44C-D6B8-46F9-956B-F09249592832}" type="presParOf" srcId="{C1D1B0FF-2452-4540-B13E-061ABEE79B5F}" destId="{335FEC10-DABD-45A3-AFD4-55A3178CD166}" srcOrd="10" destOrd="0" presId="urn:microsoft.com/office/officeart/2005/8/layout/default"/>
    <dgm:cxn modelId="{3690899C-84F0-40FF-8CBE-0F1FA252496D}" type="presParOf" srcId="{C1D1B0FF-2452-4540-B13E-061ABEE79B5F}" destId="{5E62C58F-41FD-40E3-80C5-17E4D685B03E}" srcOrd="11" destOrd="0" presId="urn:microsoft.com/office/officeart/2005/8/layout/default"/>
    <dgm:cxn modelId="{8DD7BCC4-FD29-4797-8B6D-0B8FC5C634BC}" type="presParOf" srcId="{C1D1B0FF-2452-4540-B13E-061ABEE79B5F}" destId="{9ECA15E1-8FF9-4726-8B17-803AA9EE2631}" srcOrd="12" destOrd="0" presId="urn:microsoft.com/office/officeart/2005/8/layout/default"/>
    <dgm:cxn modelId="{8031D281-1058-41FA-9596-78A8D2A3106E}" type="presParOf" srcId="{C1D1B0FF-2452-4540-B13E-061ABEE79B5F}" destId="{DE7AB76D-AE43-4B2B-8701-FFB9C96A7000}" srcOrd="13" destOrd="0" presId="urn:microsoft.com/office/officeart/2005/8/layout/default"/>
    <dgm:cxn modelId="{F4951174-EAF5-4010-9967-766E4F7DC8F1}" type="presParOf" srcId="{C1D1B0FF-2452-4540-B13E-061ABEE79B5F}" destId="{DEABF840-EBF6-4DCB-80D0-734AA2684066}" srcOrd="14" destOrd="0" presId="urn:microsoft.com/office/officeart/2005/8/layout/default"/>
    <dgm:cxn modelId="{94962C86-C2EF-4CD1-85B0-715DAF91EC09}" type="presParOf" srcId="{C1D1B0FF-2452-4540-B13E-061ABEE79B5F}" destId="{30E22E05-1C96-4511-BD1F-5139F58B4117}" srcOrd="15" destOrd="0" presId="urn:microsoft.com/office/officeart/2005/8/layout/default"/>
    <dgm:cxn modelId="{6DE09980-3426-4B73-A0C7-2FC1D8E71873}" type="presParOf" srcId="{C1D1B0FF-2452-4540-B13E-061ABEE79B5F}" destId="{FEA8F016-2070-4B02-9226-2B7B53EA86AF}" srcOrd="16" destOrd="0" presId="urn:microsoft.com/office/officeart/2005/8/layout/default"/>
    <dgm:cxn modelId="{6D50C735-9C2F-46EC-82DD-59B942BDAB42}" type="presParOf" srcId="{C1D1B0FF-2452-4540-B13E-061ABEE79B5F}" destId="{75D60D1A-DF52-4F3D-A3EC-296F8AEB06BF}" srcOrd="17" destOrd="0" presId="urn:microsoft.com/office/officeart/2005/8/layout/default"/>
    <dgm:cxn modelId="{222B5ED8-4E39-4562-9E16-AA4D0E51B090}" type="presParOf" srcId="{C1D1B0FF-2452-4540-B13E-061ABEE79B5F}" destId="{45F91255-FAB7-4F8C-BF16-F00B2D20CF0B}" srcOrd="18" destOrd="0" presId="urn:microsoft.com/office/officeart/2005/8/layout/default"/>
    <dgm:cxn modelId="{17D08EAA-D2B3-4F05-8A60-E5154E6E9469}" type="presParOf" srcId="{C1D1B0FF-2452-4540-B13E-061ABEE79B5F}" destId="{5C3F6E6C-D899-4B20-B200-BA2D5FB13F04}" srcOrd="19" destOrd="0" presId="urn:microsoft.com/office/officeart/2005/8/layout/default"/>
    <dgm:cxn modelId="{09EDF039-DA31-4298-AE11-7B9CA94B0E6F}" type="presParOf" srcId="{C1D1B0FF-2452-4540-B13E-061ABEE79B5F}" destId="{29D2C21C-A546-45BE-ADE3-7B43FB3D33BD}" srcOrd="20" destOrd="0" presId="urn:microsoft.com/office/officeart/2005/8/layout/default"/>
    <dgm:cxn modelId="{0CA198CA-FBC4-4740-9E20-5147EC05A7EC}" type="presParOf" srcId="{C1D1B0FF-2452-4540-B13E-061ABEE79B5F}" destId="{48DDBB49-4657-49F7-B294-682E3F836F61}" srcOrd="21" destOrd="0" presId="urn:microsoft.com/office/officeart/2005/8/layout/default"/>
    <dgm:cxn modelId="{BBF4D8ED-9AA9-413C-B5AA-AC7C200EE3AC}" type="presParOf" srcId="{C1D1B0FF-2452-4540-B13E-061ABEE79B5F}" destId="{2F85EEED-4C2D-4CE1-A4AF-6D263F1FC668}" srcOrd="22" destOrd="0" presId="urn:microsoft.com/office/officeart/2005/8/layout/default"/>
    <dgm:cxn modelId="{9A7DC748-1E18-4C12-B6A3-5699FC592A47}" type="presParOf" srcId="{C1D1B0FF-2452-4540-B13E-061ABEE79B5F}" destId="{A21C61A5-461F-4D47-8CE0-C51A0E795F75}" srcOrd="23" destOrd="0" presId="urn:microsoft.com/office/officeart/2005/8/layout/default"/>
    <dgm:cxn modelId="{093A4C25-C62C-41E7-8BD6-0811811DB2D1}" type="presParOf" srcId="{C1D1B0FF-2452-4540-B13E-061ABEE79B5F}" destId="{45CF4DA3-7338-47BA-B07E-39FA1496367A}" srcOrd="24" destOrd="0" presId="urn:microsoft.com/office/officeart/2005/8/layout/default"/>
    <dgm:cxn modelId="{3B562DC8-1915-45B8-81F6-E66BFD25A9F5}" type="presParOf" srcId="{C1D1B0FF-2452-4540-B13E-061ABEE79B5F}" destId="{500813AA-2370-452F-96AF-633573AEFAB0}" srcOrd="25" destOrd="0" presId="urn:microsoft.com/office/officeart/2005/8/layout/default"/>
    <dgm:cxn modelId="{1C752BD8-70B6-42E6-8843-994CBEFD171E}" type="presParOf" srcId="{C1D1B0FF-2452-4540-B13E-061ABEE79B5F}" destId="{10D3076B-B84B-4428-A69F-8AE19273BD1C}" srcOrd="26" destOrd="0" presId="urn:microsoft.com/office/officeart/2005/8/layout/default"/>
    <dgm:cxn modelId="{C7FAC7AC-B254-4F64-B5F2-6A1FFF8B3978}" type="presParOf" srcId="{C1D1B0FF-2452-4540-B13E-061ABEE79B5F}" destId="{27C9834F-0D28-46A8-B97A-D3C679F0C8E4}" srcOrd="27" destOrd="0" presId="urn:microsoft.com/office/officeart/2005/8/layout/default"/>
    <dgm:cxn modelId="{A864C083-958B-4EB8-92C9-12A36ED3BE0D}" type="presParOf" srcId="{C1D1B0FF-2452-4540-B13E-061ABEE79B5F}" destId="{BD5950B7-5F25-455E-8A1D-BB5FB900DB18}" srcOrd="28" destOrd="0" presId="urn:microsoft.com/office/officeart/2005/8/layout/default"/>
    <dgm:cxn modelId="{3DDE54C9-A81D-430F-8335-E35EDD8C9865}" type="presParOf" srcId="{C1D1B0FF-2452-4540-B13E-061ABEE79B5F}" destId="{ED98152C-2CA1-4798-B53F-4B2B7A60975A}" srcOrd="29" destOrd="0" presId="urn:microsoft.com/office/officeart/2005/8/layout/default"/>
    <dgm:cxn modelId="{A276CDC5-6BB5-4752-93A6-EF47AD3731E5}" type="presParOf" srcId="{C1D1B0FF-2452-4540-B13E-061ABEE79B5F}" destId="{162AB929-0E40-41CA-9391-05AD998BA469}" srcOrd="30" destOrd="0" presId="urn:microsoft.com/office/officeart/2005/8/layout/default"/>
    <dgm:cxn modelId="{D482CF06-3340-4252-9B3B-7EB397891986}" type="presParOf" srcId="{C1D1B0FF-2452-4540-B13E-061ABEE79B5F}" destId="{F83685D1-8B37-4B8D-B3F3-6EA1BD39D9E2}" srcOrd="31" destOrd="0" presId="urn:microsoft.com/office/officeart/2005/8/layout/default"/>
    <dgm:cxn modelId="{CBEA1ECE-9CCC-4186-8C3A-9DC567C00ED1}" type="presParOf" srcId="{C1D1B0FF-2452-4540-B13E-061ABEE79B5F}" destId="{F28859B6-5E7A-4ACF-ADA8-FDE21D325936}" srcOrd="32" destOrd="0" presId="urn:microsoft.com/office/officeart/2005/8/layout/default"/>
    <dgm:cxn modelId="{D47E36B8-C90C-4217-9D85-A68DAC3B9006}" type="presParOf" srcId="{C1D1B0FF-2452-4540-B13E-061ABEE79B5F}" destId="{FF601093-38C8-41FA-8141-BB971BB4CB5C}" srcOrd="33" destOrd="0" presId="urn:microsoft.com/office/officeart/2005/8/layout/default"/>
    <dgm:cxn modelId="{35834BAD-0AEE-4257-BD6D-43A9FD83E060}" type="presParOf" srcId="{C1D1B0FF-2452-4540-B13E-061ABEE79B5F}" destId="{EE5CA04C-6DEF-4FE7-AC5C-3023AC81BEB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58F4B-735D-45A7-90D8-CD3C991B93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6A675F-A234-4ED6-A284-D8FF1AB436C7}">
      <dgm:prSet/>
      <dgm:spPr/>
      <dgm:t>
        <a:bodyPr/>
        <a:lstStyle/>
        <a:p>
          <a:r>
            <a:rPr lang="en-US" b="1"/>
            <a:t>Insights from previous plots:</a:t>
          </a:r>
          <a:endParaRPr lang="en-US"/>
        </a:p>
      </dgm:t>
    </dgm:pt>
    <dgm:pt modelId="{D1014B58-546E-400A-8B63-B491B8DF9DE7}" type="parTrans" cxnId="{3D0D0D0F-FA5D-45E5-A186-B26A53203416}">
      <dgm:prSet/>
      <dgm:spPr/>
      <dgm:t>
        <a:bodyPr/>
        <a:lstStyle/>
        <a:p>
          <a:endParaRPr lang="en-US"/>
        </a:p>
      </dgm:t>
    </dgm:pt>
    <dgm:pt modelId="{A035BC02-E6C0-4CA0-9F11-4FD2D97AE657}" type="sibTrans" cxnId="{3D0D0D0F-FA5D-45E5-A186-B26A53203416}">
      <dgm:prSet/>
      <dgm:spPr/>
      <dgm:t>
        <a:bodyPr/>
        <a:lstStyle/>
        <a:p>
          <a:endParaRPr lang="en-US"/>
        </a:p>
      </dgm:t>
    </dgm:pt>
    <dgm:pt modelId="{49F1A04A-EE77-47DD-B166-AB30BC524837}">
      <dgm:prSet/>
      <dgm:spPr/>
      <dgm:t>
        <a:bodyPr/>
        <a:lstStyle/>
        <a:p>
          <a:r>
            <a:rPr lang="en-US"/>
            <a:t>Most people in our data are white.</a:t>
          </a:r>
        </a:p>
      </dgm:t>
    </dgm:pt>
    <dgm:pt modelId="{DE10E305-0708-4056-860A-F19C8280C2BF}" type="parTrans" cxnId="{3F369658-F32E-4FBA-B4FC-EE460CA4D285}">
      <dgm:prSet/>
      <dgm:spPr/>
      <dgm:t>
        <a:bodyPr/>
        <a:lstStyle/>
        <a:p>
          <a:endParaRPr lang="en-US"/>
        </a:p>
      </dgm:t>
    </dgm:pt>
    <dgm:pt modelId="{EC0AFDAD-FC38-4F05-B111-6D10989313CA}" type="sibTrans" cxnId="{3F369658-F32E-4FBA-B4FC-EE460CA4D285}">
      <dgm:prSet/>
      <dgm:spPr/>
      <dgm:t>
        <a:bodyPr/>
        <a:lstStyle/>
        <a:p>
          <a:endParaRPr lang="en-US"/>
        </a:p>
      </dgm:t>
    </dgm:pt>
    <dgm:pt modelId="{F3774256-342E-48B6-9245-81F48539004C}">
      <dgm:prSet/>
      <dgm:spPr/>
      <dgm:t>
        <a:bodyPr/>
        <a:lstStyle/>
        <a:p>
          <a:r>
            <a:rPr lang="en-US"/>
            <a:t>Most people are not Alcohol Drinking.</a:t>
          </a:r>
        </a:p>
      </dgm:t>
    </dgm:pt>
    <dgm:pt modelId="{D60A52B5-EEF1-4133-96D1-29E4482F9BD2}" type="parTrans" cxnId="{184DF666-410F-4926-8965-E377A2B65C4B}">
      <dgm:prSet/>
      <dgm:spPr/>
      <dgm:t>
        <a:bodyPr/>
        <a:lstStyle/>
        <a:p>
          <a:endParaRPr lang="en-US"/>
        </a:p>
      </dgm:t>
    </dgm:pt>
    <dgm:pt modelId="{18AD1C8C-AA81-4249-8A08-8BEB758E1129}" type="sibTrans" cxnId="{184DF666-410F-4926-8965-E377A2B65C4B}">
      <dgm:prSet/>
      <dgm:spPr/>
      <dgm:t>
        <a:bodyPr/>
        <a:lstStyle/>
        <a:p>
          <a:endParaRPr lang="en-US"/>
        </a:p>
      </dgm:t>
    </dgm:pt>
    <dgm:pt modelId="{5D119D2D-9B10-40C1-9662-BCF0BA3FD48D}">
      <dgm:prSet/>
      <dgm:spPr/>
      <dgm:t>
        <a:bodyPr/>
        <a:lstStyle/>
        <a:p>
          <a:r>
            <a:rPr lang="en-US"/>
            <a:t>Most of them don't suffer from difficult walk, had a stroke, diabetic, skin cancer, kidney disease, or asthma.</a:t>
          </a:r>
        </a:p>
      </dgm:t>
    </dgm:pt>
    <dgm:pt modelId="{47E3F67C-619B-4932-9C20-843D3E4B7997}" type="parTrans" cxnId="{7D6126A8-0341-4195-8C91-3F6CA80DEDEF}">
      <dgm:prSet/>
      <dgm:spPr/>
      <dgm:t>
        <a:bodyPr/>
        <a:lstStyle/>
        <a:p>
          <a:endParaRPr lang="en-US"/>
        </a:p>
      </dgm:t>
    </dgm:pt>
    <dgm:pt modelId="{6E54DC1E-68ED-4770-8369-EA8B07977EA3}" type="sibTrans" cxnId="{7D6126A8-0341-4195-8C91-3F6CA80DEDEF}">
      <dgm:prSet/>
      <dgm:spPr/>
      <dgm:t>
        <a:bodyPr/>
        <a:lstStyle/>
        <a:p>
          <a:endParaRPr lang="en-US"/>
        </a:p>
      </dgm:t>
    </dgm:pt>
    <dgm:pt modelId="{E7CE427E-90BC-43A5-9A39-4138038D5B1A}">
      <dgm:prSet/>
      <dgm:spPr/>
      <dgm:t>
        <a:bodyPr/>
        <a:lstStyle/>
        <a:p>
          <a:r>
            <a:rPr lang="en-US"/>
            <a:t>Most of them had done a physical activity during the past 30 days other than their regular job.</a:t>
          </a:r>
        </a:p>
      </dgm:t>
    </dgm:pt>
    <dgm:pt modelId="{3B97B0F8-A7BC-4463-9906-2991EF0C4C02}" type="parTrans" cxnId="{785CCDC2-296D-43BC-839D-3227E2FE3533}">
      <dgm:prSet/>
      <dgm:spPr/>
      <dgm:t>
        <a:bodyPr/>
        <a:lstStyle/>
        <a:p>
          <a:endParaRPr lang="en-US"/>
        </a:p>
      </dgm:t>
    </dgm:pt>
    <dgm:pt modelId="{F8D31476-B686-4D21-9596-B6058338D026}" type="sibTrans" cxnId="{785CCDC2-296D-43BC-839D-3227E2FE3533}">
      <dgm:prSet/>
      <dgm:spPr/>
      <dgm:t>
        <a:bodyPr/>
        <a:lstStyle/>
        <a:p>
          <a:endParaRPr lang="en-US"/>
        </a:p>
      </dgm:t>
    </dgm:pt>
    <dgm:pt modelId="{FE44176D-58E6-4A4F-B9E5-3B5867FA9258}">
      <dgm:prSet/>
      <dgm:spPr/>
      <dgm:t>
        <a:bodyPr/>
        <a:lstStyle/>
        <a:p>
          <a:r>
            <a:rPr lang="en-US"/>
            <a:t>A few of people who said that they have generally a poor health.</a:t>
          </a:r>
        </a:p>
      </dgm:t>
    </dgm:pt>
    <dgm:pt modelId="{02B63BCD-0647-4F23-8D6D-EFCDA656E428}" type="parTrans" cxnId="{8DA82635-A537-429C-B6A1-0760FBED9097}">
      <dgm:prSet/>
      <dgm:spPr/>
      <dgm:t>
        <a:bodyPr/>
        <a:lstStyle/>
        <a:p>
          <a:endParaRPr lang="en-US"/>
        </a:p>
      </dgm:t>
    </dgm:pt>
    <dgm:pt modelId="{5148FEB9-8F02-4BC1-8B69-B16B43C90B20}" type="sibTrans" cxnId="{8DA82635-A537-429C-B6A1-0760FBED9097}">
      <dgm:prSet/>
      <dgm:spPr/>
      <dgm:t>
        <a:bodyPr/>
        <a:lstStyle/>
        <a:p>
          <a:endParaRPr lang="en-US"/>
        </a:p>
      </dgm:t>
    </dgm:pt>
    <dgm:pt modelId="{B8668552-74A0-4C31-97FB-FB943DD21078}">
      <dgm:prSet/>
      <dgm:spPr/>
      <dgm:t>
        <a:bodyPr/>
        <a:lstStyle/>
        <a:p>
          <a:r>
            <a:rPr lang="en-US"/>
            <a:t>The percentage of smokers in the dataset is high.</a:t>
          </a:r>
        </a:p>
      </dgm:t>
    </dgm:pt>
    <dgm:pt modelId="{E85BCBD7-27A6-4AAE-B9AB-DB67BE267BA1}" type="parTrans" cxnId="{AF4E540C-A1F7-4B06-8E18-3BA6F4AAC6E2}">
      <dgm:prSet/>
      <dgm:spPr/>
      <dgm:t>
        <a:bodyPr/>
        <a:lstStyle/>
        <a:p>
          <a:endParaRPr lang="en-US"/>
        </a:p>
      </dgm:t>
    </dgm:pt>
    <dgm:pt modelId="{A8862F26-BDDE-4222-8161-452A37FFFF66}" type="sibTrans" cxnId="{AF4E540C-A1F7-4B06-8E18-3BA6F4AAC6E2}">
      <dgm:prSet/>
      <dgm:spPr/>
      <dgm:t>
        <a:bodyPr/>
        <a:lstStyle/>
        <a:p>
          <a:endParaRPr lang="en-US"/>
        </a:p>
      </dgm:t>
    </dgm:pt>
    <dgm:pt modelId="{1CE31D68-A950-45FF-8D46-73B226990F73}">
      <dgm:prSet/>
      <dgm:spPr/>
      <dgm:t>
        <a:bodyPr/>
        <a:lstStyle/>
        <a:p>
          <a:r>
            <a:rPr lang="en-US"/>
            <a:t>The percentage of males is slightly lower than that of women.</a:t>
          </a:r>
        </a:p>
      </dgm:t>
    </dgm:pt>
    <dgm:pt modelId="{2BEF920E-2955-4034-B0C9-CFCF391254B1}" type="parTrans" cxnId="{AE7C8A3B-2DAE-4CF0-95E0-41BB75B6EF51}">
      <dgm:prSet/>
      <dgm:spPr/>
      <dgm:t>
        <a:bodyPr/>
        <a:lstStyle/>
        <a:p>
          <a:endParaRPr lang="en-US"/>
        </a:p>
      </dgm:t>
    </dgm:pt>
    <dgm:pt modelId="{2734D513-F32F-43D5-BD5B-A8981FD6CF78}" type="sibTrans" cxnId="{AE7C8A3B-2DAE-4CF0-95E0-41BB75B6EF51}">
      <dgm:prSet/>
      <dgm:spPr/>
      <dgm:t>
        <a:bodyPr/>
        <a:lstStyle/>
        <a:p>
          <a:endParaRPr lang="en-US"/>
        </a:p>
      </dgm:t>
    </dgm:pt>
    <dgm:pt modelId="{FACA6E2A-1A72-4C0A-8E36-055571107520}" type="pres">
      <dgm:prSet presAssocID="{B6B58F4B-735D-45A7-90D8-CD3C991B9356}" presName="linear" presStyleCnt="0">
        <dgm:presLayoutVars>
          <dgm:animLvl val="lvl"/>
          <dgm:resizeHandles val="exact"/>
        </dgm:presLayoutVars>
      </dgm:prSet>
      <dgm:spPr/>
    </dgm:pt>
    <dgm:pt modelId="{F0FFBED3-7DFA-4570-A64B-CEF93554D3A6}" type="pres">
      <dgm:prSet presAssocID="{936A675F-A234-4ED6-A284-D8FF1AB436C7}" presName="parentText" presStyleLbl="node1" presStyleIdx="0" presStyleCnt="8">
        <dgm:presLayoutVars>
          <dgm:chMax val="0"/>
          <dgm:bulletEnabled val="1"/>
        </dgm:presLayoutVars>
      </dgm:prSet>
      <dgm:spPr/>
    </dgm:pt>
    <dgm:pt modelId="{D24B4592-D906-4C41-B316-1D293A3AEA29}" type="pres">
      <dgm:prSet presAssocID="{A035BC02-E6C0-4CA0-9F11-4FD2D97AE657}" presName="spacer" presStyleCnt="0"/>
      <dgm:spPr/>
    </dgm:pt>
    <dgm:pt modelId="{7788C947-CCED-41F0-B2BE-596692807015}" type="pres">
      <dgm:prSet presAssocID="{49F1A04A-EE77-47DD-B166-AB30BC524837}" presName="parentText" presStyleLbl="node1" presStyleIdx="1" presStyleCnt="8">
        <dgm:presLayoutVars>
          <dgm:chMax val="0"/>
          <dgm:bulletEnabled val="1"/>
        </dgm:presLayoutVars>
      </dgm:prSet>
      <dgm:spPr/>
    </dgm:pt>
    <dgm:pt modelId="{3A46B19F-1448-47E9-B417-82D8348A07B7}" type="pres">
      <dgm:prSet presAssocID="{EC0AFDAD-FC38-4F05-B111-6D10989313CA}" presName="spacer" presStyleCnt="0"/>
      <dgm:spPr/>
    </dgm:pt>
    <dgm:pt modelId="{90A7ACB3-97D9-46C1-B078-A3B3C613652D}" type="pres">
      <dgm:prSet presAssocID="{F3774256-342E-48B6-9245-81F48539004C}" presName="parentText" presStyleLbl="node1" presStyleIdx="2" presStyleCnt="8">
        <dgm:presLayoutVars>
          <dgm:chMax val="0"/>
          <dgm:bulletEnabled val="1"/>
        </dgm:presLayoutVars>
      </dgm:prSet>
      <dgm:spPr/>
    </dgm:pt>
    <dgm:pt modelId="{CA16EBB5-C341-4CF6-AB12-5F741FC25CF3}" type="pres">
      <dgm:prSet presAssocID="{18AD1C8C-AA81-4249-8A08-8BEB758E1129}" presName="spacer" presStyleCnt="0"/>
      <dgm:spPr/>
    </dgm:pt>
    <dgm:pt modelId="{E1E911EC-874A-48B6-9C46-E0FF58E1AFFE}" type="pres">
      <dgm:prSet presAssocID="{5D119D2D-9B10-40C1-9662-BCF0BA3FD48D}" presName="parentText" presStyleLbl="node1" presStyleIdx="3" presStyleCnt="8">
        <dgm:presLayoutVars>
          <dgm:chMax val="0"/>
          <dgm:bulletEnabled val="1"/>
        </dgm:presLayoutVars>
      </dgm:prSet>
      <dgm:spPr/>
    </dgm:pt>
    <dgm:pt modelId="{6BD9CCC8-42DD-4032-8C38-D296BB3D818F}" type="pres">
      <dgm:prSet presAssocID="{6E54DC1E-68ED-4770-8369-EA8B07977EA3}" presName="spacer" presStyleCnt="0"/>
      <dgm:spPr/>
    </dgm:pt>
    <dgm:pt modelId="{1B7460C2-6659-4203-A9AF-CC6E81F41E8A}" type="pres">
      <dgm:prSet presAssocID="{E7CE427E-90BC-43A5-9A39-4138038D5B1A}" presName="parentText" presStyleLbl="node1" presStyleIdx="4" presStyleCnt="8">
        <dgm:presLayoutVars>
          <dgm:chMax val="0"/>
          <dgm:bulletEnabled val="1"/>
        </dgm:presLayoutVars>
      </dgm:prSet>
      <dgm:spPr/>
    </dgm:pt>
    <dgm:pt modelId="{B8D9FB2C-047B-4A4B-9191-90846F3B5106}" type="pres">
      <dgm:prSet presAssocID="{F8D31476-B686-4D21-9596-B6058338D026}" presName="spacer" presStyleCnt="0"/>
      <dgm:spPr/>
    </dgm:pt>
    <dgm:pt modelId="{D3544475-7E4B-4114-B176-1262FBA1E9F7}" type="pres">
      <dgm:prSet presAssocID="{FE44176D-58E6-4A4F-B9E5-3B5867FA9258}" presName="parentText" presStyleLbl="node1" presStyleIdx="5" presStyleCnt="8">
        <dgm:presLayoutVars>
          <dgm:chMax val="0"/>
          <dgm:bulletEnabled val="1"/>
        </dgm:presLayoutVars>
      </dgm:prSet>
      <dgm:spPr/>
    </dgm:pt>
    <dgm:pt modelId="{852730B1-644A-4310-B044-4F6749848036}" type="pres">
      <dgm:prSet presAssocID="{5148FEB9-8F02-4BC1-8B69-B16B43C90B20}" presName="spacer" presStyleCnt="0"/>
      <dgm:spPr/>
    </dgm:pt>
    <dgm:pt modelId="{7BB57338-5EBA-443B-836B-4105C5A50840}" type="pres">
      <dgm:prSet presAssocID="{B8668552-74A0-4C31-97FB-FB943DD21078}" presName="parentText" presStyleLbl="node1" presStyleIdx="6" presStyleCnt="8">
        <dgm:presLayoutVars>
          <dgm:chMax val="0"/>
          <dgm:bulletEnabled val="1"/>
        </dgm:presLayoutVars>
      </dgm:prSet>
      <dgm:spPr/>
    </dgm:pt>
    <dgm:pt modelId="{B0DD1CAB-D7AE-41ED-8436-406C80EBF143}" type="pres">
      <dgm:prSet presAssocID="{A8862F26-BDDE-4222-8161-452A37FFFF66}" presName="spacer" presStyleCnt="0"/>
      <dgm:spPr/>
    </dgm:pt>
    <dgm:pt modelId="{5D8BA277-BA22-465B-B76C-B243857C57BA}" type="pres">
      <dgm:prSet presAssocID="{1CE31D68-A950-45FF-8D46-73B226990F73}" presName="parentText" presStyleLbl="node1" presStyleIdx="7" presStyleCnt="8">
        <dgm:presLayoutVars>
          <dgm:chMax val="0"/>
          <dgm:bulletEnabled val="1"/>
        </dgm:presLayoutVars>
      </dgm:prSet>
      <dgm:spPr/>
    </dgm:pt>
  </dgm:ptLst>
  <dgm:cxnLst>
    <dgm:cxn modelId="{AF4E540C-A1F7-4B06-8E18-3BA6F4AAC6E2}" srcId="{B6B58F4B-735D-45A7-90D8-CD3C991B9356}" destId="{B8668552-74A0-4C31-97FB-FB943DD21078}" srcOrd="6" destOrd="0" parTransId="{E85BCBD7-27A6-4AAE-B9AB-DB67BE267BA1}" sibTransId="{A8862F26-BDDE-4222-8161-452A37FFFF66}"/>
    <dgm:cxn modelId="{3D0D0D0F-FA5D-45E5-A186-B26A53203416}" srcId="{B6B58F4B-735D-45A7-90D8-CD3C991B9356}" destId="{936A675F-A234-4ED6-A284-D8FF1AB436C7}" srcOrd="0" destOrd="0" parTransId="{D1014B58-546E-400A-8B63-B491B8DF9DE7}" sibTransId="{A035BC02-E6C0-4CA0-9F11-4FD2D97AE657}"/>
    <dgm:cxn modelId="{90E4C714-2DAD-410D-88A8-E04FE3A49834}" type="presOf" srcId="{49F1A04A-EE77-47DD-B166-AB30BC524837}" destId="{7788C947-CCED-41F0-B2BE-596692807015}" srcOrd="0" destOrd="0" presId="urn:microsoft.com/office/officeart/2005/8/layout/vList2"/>
    <dgm:cxn modelId="{3D66D12E-8A89-408E-BF2E-113497CD852E}" type="presOf" srcId="{1CE31D68-A950-45FF-8D46-73B226990F73}" destId="{5D8BA277-BA22-465B-B76C-B243857C57BA}" srcOrd="0" destOrd="0" presId="urn:microsoft.com/office/officeart/2005/8/layout/vList2"/>
    <dgm:cxn modelId="{29412A32-7F53-4F75-875D-82EC311C7D7B}" type="presOf" srcId="{F3774256-342E-48B6-9245-81F48539004C}" destId="{90A7ACB3-97D9-46C1-B078-A3B3C613652D}" srcOrd="0" destOrd="0" presId="urn:microsoft.com/office/officeart/2005/8/layout/vList2"/>
    <dgm:cxn modelId="{8DA82635-A537-429C-B6A1-0760FBED9097}" srcId="{B6B58F4B-735D-45A7-90D8-CD3C991B9356}" destId="{FE44176D-58E6-4A4F-B9E5-3B5867FA9258}" srcOrd="5" destOrd="0" parTransId="{02B63BCD-0647-4F23-8D6D-EFCDA656E428}" sibTransId="{5148FEB9-8F02-4BC1-8B69-B16B43C90B20}"/>
    <dgm:cxn modelId="{AE7C8A3B-2DAE-4CF0-95E0-41BB75B6EF51}" srcId="{B6B58F4B-735D-45A7-90D8-CD3C991B9356}" destId="{1CE31D68-A950-45FF-8D46-73B226990F73}" srcOrd="7" destOrd="0" parTransId="{2BEF920E-2955-4034-B0C9-CFCF391254B1}" sibTransId="{2734D513-F32F-43D5-BD5B-A8981FD6CF78}"/>
    <dgm:cxn modelId="{184DF666-410F-4926-8965-E377A2B65C4B}" srcId="{B6B58F4B-735D-45A7-90D8-CD3C991B9356}" destId="{F3774256-342E-48B6-9245-81F48539004C}" srcOrd="2" destOrd="0" parTransId="{D60A52B5-EEF1-4133-96D1-29E4482F9BD2}" sibTransId="{18AD1C8C-AA81-4249-8A08-8BEB758E1129}"/>
    <dgm:cxn modelId="{3F369658-F32E-4FBA-B4FC-EE460CA4D285}" srcId="{B6B58F4B-735D-45A7-90D8-CD3C991B9356}" destId="{49F1A04A-EE77-47DD-B166-AB30BC524837}" srcOrd="1" destOrd="0" parTransId="{DE10E305-0708-4056-860A-F19C8280C2BF}" sibTransId="{EC0AFDAD-FC38-4F05-B111-6D10989313CA}"/>
    <dgm:cxn modelId="{69CE5383-CF0A-4E89-AC1A-28906E4CB4AD}" type="presOf" srcId="{5D119D2D-9B10-40C1-9662-BCF0BA3FD48D}" destId="{E1E911EC-874A-48B6-9C46-E0FF58E1AFFE}" srcOrd="0" destOrd="0" presId="urn:microsoft.com/office/officeart/2005/8/layout/vList2"/>
    <dgm:cxn modelId="{9CF22495-C9CA-4380-868D-E9BFAD10B102}" type="presOf" srcId="{FE44176D-58E6-4A4F-B9E5-3B5867FA9258}" destId="{D3544475-7E4B-4114-B176-1262FBA1E9F7}" srcOrd="0" destOrd="0" presId="urn:microsoft.com/office/officeart/2005/8/layout/vList2"/>
    <dgm:cxn modelId="{DDD33E98-6BA5-439A-B5C3-F4F1A008FA06}" type="presOf" srcId="{B8668552-74A0-4C31-97FB-FB943DD21078}" destId="{7BB57338-5EBA-443B-836B-4105C5A50840}" srcOrd="0" destOrd="0" presId="urn:microsoft.com/office/officeart/2005/8/layout/vList2"/>
    <dgm:cxn modelId="{1D28D8A6-616E-4BBD-9344-30FA79DBD624}" type="presOf" srcId="{B6B58F4B-735D-45A7-90D8-CD3C991B9356}" destId="{FACA6E2A-1A72-4C0A-8E36-055571107520}" srcOrd="0" destOrd="0" presId="urn:microsoft.com/office/officeart/2005/8/layout/vList2"/>
    <dgm:cxn modelId="{7D6126A8-0341-4195-8C91-3F6CA80DEDEF}" srcId="{B6B58F4B-735D-45A7-90D8-CD3C991B9356}" destId="{5D119D2D-9B10-40C1-9662-BCF0BA3FD48D}" srcOrd="3" destOrd="0" parTransId="{47E3F67C-619B-4932-9C20-843D3E4B7997}" sibTransId="{6E54DC1E-68ED-4770-8369-EA8B07977EA3}"/>
    <dgm:cxn modelId="{376FBFB0-2106-49C5-AE84-4154533D4A38}" type="presOf" srcId="{E7CE427E-90BC-43A5-9A39-4138038D5B1A}" destId="{1B7460C2-6659-4203-A9AF-CC6E81F41E8A}" srcOrd="0" destOrd="0" presId="urn:microsoft.com/office/officeart/2005/8/layout/vList2"/>
    <dgm:cxn modelId="{7F59A0BC-541D-4A46-A85F-60B9B51DCC1F}" type="presOf" srcId="{936A675F-A234-4ED6-A284-D8FF1AB436C7}" destId="{F0FFBED3-7DFA-4570-A64B-CEF93554D3A6}" srcOrd="0" destOrd="0" presId="urn:microsoft.com/office/officeart/2005/8/layout/vList2"/>
    <dgm:cxn modelId="{785CCDC2-296D-43BC-839D-3227E2FE3533}" srcId="{B6B58F4B-735D-45A7-90D8-CD3C991B9356}" destId="{E7CE427E-90BC-43A5-9A39-4138038D5B1A}" srcOrd="4" destOrd="0" parTransId="{3B97B0F8-A7BC-4463-9906-2991EF0C4C02}" sibTransId="{F8D31476-B686-4D21-9596-B6058338D026}"/>
    <dgm:cxn modelId="{9BEE3CA0-35BE-4EEE-B400-6E1B101D4EEF}" type="presParOf" srcId="{FACA6E2A-1A72-4C0A-8E36-055571107520}" destId="{F0FFBED3-7DFA-4570-A64B-CEF93554D3A6}" srcOrd="0" destOrd="0" presId="urn:microsoft.com/office/officeart/2005/8/layout/vList2"/>
    <dgm:cxn modelId="{CFC16227-23C5-4CE8-9C67-7EDF30323C94}" type="presParOf" srcId="{FACA6E2A-1A72-4C0A-8E36-055571107520}" destId="{D24B4592-D906-4C41-B316-1D293A3AEA29}" srcOrd="1" destOrd="0" presId="urn:microsoft.com/office/officeart/2005/8/layout/vList2"/>
    <dgm:cxn modelId="{6697FF0D-DF29-4F6D-A5A9-A0C57EDDFFFC}" type="presParOf" srcId="{FACA6E2A-1A72-4C0A-8E36-055571107520}" destId="{7788C947-CCED-41F0-B2BE-596692807015}" srcOrd="2" destOrd="0" presId="urn:microsoft.com/office/officeart/2005/8/layout/vList2"/>
    <dgm:cxn modelId="{6C1BB143-7B4F-43A5-94D2-16F67241BBAA}" type="presParOf" srcId="{FACA6E2A-1A72-4C0A-8E36-055571107520}" destId="{3A46B19F-1448-47E9-B417-82D8348A07B7}" srcOrd="3" destOrd="0" presId="urn:microsoft.com/office/officeart/2005/8/layout/vList2"/>
    <dgm:cxn modelId="{9A1B6552-0873-4318-81F6-C8230C2C6107}" type="presParOf" srcId="{FACA6E2A-1A72-4C0A-8E36-055571107520}" destId="{90A7ACB3-97D9-46C1-B078-A3B3C613652D}" srcOrd="4" destOrd="0" presId="urn:microsoft.com/office/officeart/2005/8/layout/vList2"/>
    <dgm:cxn modelId="{966EC460-DAEB-4D3A-A676-DA0BC2FC6736}" type="presParOf" srcId="{FACA6E2A-1A72-4C0A-8E36-055571107520}" destId="{CA16EBB5-C341-4CF6-AB12-5F741FC25CF3}" srcOrd="5" destOrd="0" presId="urn:microsoft.com/office/officeart/2005/8/layout/vList2"/>
    <dgm:cxn modelId="{3270DE56-CB7E-4F18-8EB5-4EBCD5EE1D7D}" type="presParOf" srcId="{FACA6E2A-1A72-4C0A-8E36-055571107520}" destId="{E1E911EC-874A-48B6-9C46-E0FF58E1AFFE}" srcOrd="6" destOrd="0" presId="urn:microsoft.com/office/officeart/2005/8/layout/vList2"/>
    <dgm:cxn modelId="{98A8CEB1-2BEE-4483-B0D3-B438467DA911}" type="presParOf" srcId="{FACA6E2A-1A72-4C0A-8E36-055571107520}" destId="{6BD9CCC8-42DD-4032-8C38-D296BB3D818F}" srcOrd="7" destOrd="0" presId="urn:microsoft.com/office/officeart/2005/8/layout/vList2"/>
    <dgm:cxn modelId="{B1B05A3D-1817-4E6E-AE1A-30F9EF467F9E}" type="presParOf" srcId="{FACA6E2A-1A72-4C0A-8E36-055571107520}" destId="{1B7460C2-6659-4203-A9AF-CC6E81F41E8A}" srcOrd="8" destOrd="0" presId="urn:microsoft.com/office/officeart/2005/8/layout/vList2"/>
    <dgm:cxn modelId="{5429B139-80CD-48E6-82F0-01986074042B}" type="presParOf" srcId="{FACA6E2A-1A72-4C0A-8E36-055571107520}" destId="{B8D9FB2C-047B-4A4B-9191-90846F3B5106}" srcOrd="9" destOrd="0" presId="urn:microsoft.com/office/officeart/2005/8/layout/vList2"/>
    <dgm:cxn modelId="{327E7405-9CCC-4E1F-960F-43C37D7CD94F}" type="presParOf" srcId="{FACA6E2A-1A72-4C0A-8E36-055571107520}" destId="{D3544475-7E4B-4114-B176-1262FBA1E9F7}" srcOrd="10" destOrd="0" presId="urn:microsoft.com/office/officeart/2005/8/layout/vList2"/>
    <dgm:cxn modelId="{7BC9FF3A-C85D-406D-A343-6B40A8472E3B}" type="presParOf" srcId="{FACA6E2A-1A72-4C0A-8E36-055571107520}" destId="{852730B1-644A-4310-B044-4F6749848036}" srcOrd="11" destOrd="0" presId="urn:microsoft.com/office/officeart/2005/8/layout/vList2"/>
    <dgm:cxn modelId="{CA91DBAE-6C57-4CB9-8A26-915CC96B85FD}" type="presParOf" srcId="{FACA6E2A-1A72-4C0A-8E36-055571107520}" destId="{7BB57338-5EBA-443B-836B-4105C5A50840}" srcOrd="12" destOrd="0" presId="urn:microsoft.com/office/officeart/2005/8/layout/vList2"/>
    <dgm:cxn modelId="{BB72F9D6-B36A-41B8-8AD2-92AE97CDD7C4}" type="presParOf" srcId="{FACA6E2A-1A72-4C0A-8E36-055571107520}" destId="{B0DD1CAB-D7AE-41ED-8436-406C80EBF143}" srcOrd="13" destOrd="0" presId="urn:microsoft.com/office/officeart/2005/8/layout/vList2"/>
    <dgm:cxn modelId="{07482D86-7B6A-4D26-8D04-A5D38B5BB473}" type="presParOf" srcId="{FACA6E2A-1A72-4C0A-8E36-055571107520}" destId="{5D8BA277-BA22-465B-B76C-B243857C57BA}"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6EA746-BA9C-4DD2-9F2E-CC225858A25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5A3375-DDEA-4626-BFE8-04CDC94DC9B7}">
      <dgm:prSet/>
      <dgm:spPr/>
      <dgm:t>
        <a:bodyPr/>
        <a:lstStyle/>
        <a:p>
          <a:r>
            <a:rPr lang="en-US"/>
            <a:t>There are 18078 duplicate rows, so we got rid of them.</a:t>
          </a:r>
        </a:p>
      </dgm:t>
    </dgm:pt>
    <dgm:pt modelId="{FE757D48-1C63-4EBE-AB17-8F7017547DB0}" type="parTrans" cxnId="{DA0A9D03-F68D-448C-8718-13A94908EF6B}">
      <dgm:prSet/>
      <dgm:spPr/>
      <dgm:t>
        <a:bodyPr/>
        <a:lstStyle/>
        <a:p>
          <a:endParaRPr lang="en-US"/>
        </a:p>
      </dgm:t>
    </dgm:pt>
    <dgm:pt modelId="{6E5CBEA5-E08A-478F-B998-DAC148E2BF64}" type="sibTrans" cxnId="{DA0A9D03-F68D-448C-8718-13A94908EF6B}">
      <dgm:prSet/>
      <dgm:spPr/>
      <dgm:t>
        <a:bodyPr/>
        <a:lstStyle/>
        <a:p>
          <a:endParaRPr lang="en-US"/>
        </a:p>
      </dgm:t>
    </dgm:pt>
    <dgm:pt modelId="{5873529E-FEF1-4E0B-8209-64C8104F78B8}">
      <dgm:prSet/>
      <dgm:spPr/>
      <dgm:t>
        <a:bodyPr/>
        <a:lstStyle/>
        <a:p>
          <a:r>
            <a:rPr lang="en-US"/>
            <a:t>We modified the names of the columns to be more clear.</a:t>
          </a:r>
        </a:p>
      </dgm:t>
    </dgm:pt>
    <dgm:pt modelId="{5DD9628D-FA3F-4CDA-B58E-D0DFB581FF9D}" type="parTrans" cxnId="{97307B41-169E-4839-BF9B-3661E97A2BC1}">
      <dgm:prSet/>
      <dgm:spPr/>
      <dgm:t>
        <a:bodyPr/>
        <a:lstStyle/>
        <a:p>
          <a:endParaRPr lang="en-US"/>
        </a:p>
      </dgm:t>
    </dgm:pt>
    <dgm:pt modelId="{C973FFA6-7F24-40C1-9D71-AAA1C8BC2147}" type="sibTrans" cxnId="{97307B41-169E-4839-BF9B-3661E97A2BC1}">
      <dgm:prSet/>
      <dgm:spPr/>
      <dgm:t>
        <a:bodyPr/>
        <a:lstStyle/>
        <a:p>
          <a:endParaRPr lang="en-US"/>
        </a:p>
      </dgm:t>
    </dgm:pt>
    <dgm:pt modelId="{A432A01B-6101-484D-9730-9270EDF48F52}">
      <dgm:prSet/>
      <dgm:spPr/>
      <dgm:t>
        <a:bodyPr/>
        <a:lstStyle/>
        <a:p>
          <a:r>
            <a:rPr lang="en-US"/>
            <a:t>We find outliers in the dataset so, we reduce the percentage of them using z-score.</a:t>
          </a:r>
        </a:p>
      </dgm:t>
    </dgm:pt>
    <dgm:pt modelId="{4180438A-23CA-4C82-AB04-7EB835B9A9D9}" type="parTrans" cxnId="{B571745C-9481-46B4-8B10-A178D0D86D71}">
      <dgm:prSet/>
      <dgm:spPr/>
      <dgm:t>
        <a:bodyPr/>
        <a:lstStyle/>
        <a:p>
          <a:endParaRPr lang="en-US"/>
        </a:p>
      </dgm:t>
    </dgm:pt>
    <dgm:pt modelId="{8432FC7F-7751-4E6B-8D7F-552BF69B8405}" type="sibTrans" cxnId="{B571745C-9481-46B4-8B10-A178D0D86D71}">
      <dgm:prSet/>
      <dgm:spPr/>
      <dgm:t>
        <a:bodyPr/>
        <a:lstStyle/>
        <a:p>
          <a:endParaRPr lang="en-US"/>
        </a:p>
      </dgm:t>
    </dgm:pt>
    <dgm:pt modelId="{5D58FC14-BAFE-448B-A16F-2E9BB7350B6B}">
      <dgm:prSet/>
      <dgm:spPr/>
      <dgm:t>
        <a:bodyPr/>
        <a:lstStyle/>
        <a:p>
          <a:r>
            <a:rPr lang="en-US"/>
            <a:t>for more understanding to the BMI we will sort its values in 4 categories (underweight, Normal weight, overweight, Obese, Extremely Obese ) and then we get rid of BMI column.</a:t>
          </a:r>
        </a:p>
      </dgm:t>
    </dgm:pt>
    <dgm:pt modelId="{A4E213F3-5C44-4033-A9E5-5AC9BE967633}" type="parTrans" cxnId="{1CC54EB2-C98A-4D50-9449-7A3E88C19B4C}">
      <dgm:prSet/>
      <dgm:spPr/>
      <dgm:t>
        <a:bodyPr/>
        <a:lstStyle/>
        <a:p>
          <a:endParaRPr lang="en-US"/>
        </a:p>
      </dgm:t>
    </dgm:pt>
    <dgm:pt modelId="{244B4031-5D98-470C-8540-FABFD019193C}" type="sibTrans" cxnId="{1CC54EB2-C98A-4D50-9449-7A3E88C19B4C}">
      <dgm:prSet/>
      <dgm:spPr/>
      <dgm:t>
        <a:bodyPr/>
        <a:lstStyle/>
        <a:p>
          <a:endParaRPr lang="en-US"/>
        </a:p>
      </dgm:t>
    </dgm:pt>
    <dgm:pt modelId="{5FBACAA3-55EE-4A49-BDBA-4C3142700342}">
      <dgm:prSet/>
      <dgm:spPr/>
      <dgm:t>
        <a:bodyPr/>
        <a:lstStyle/>
        <a:p>
          <a:r>
            <a:rPr lang="en-US"/>
            <a:t>add new column for average of ages and get rid of age category column.</a:t>
          </a:r>
        </a:p>
      </dgm:t>
    </dgm:pt>
    <dgm:pt modelId="{129E373F-987D-45B6-B64B-A6B16274BBF8}" type="parTrans" cxnId="{D9DDD8F0-668B-4FD8-838E-C7B4A930B891}">
      <dgm:prSet/>
      <dgm:spPr/>
      <dgm:t>
        <a:bodyPr/>
        <a:lstStyle/>
        <a:p>
          <a:endParaRPr lang="en-US"/>
        </a:p>
      </dgm:t>
    </dgm:pt>
    <dgm:pt modelId="{4DC80124-4483-4D07-9ACE-D9154264544D}" type="sibTrans" cxnId="{D9DDD8F0-668B-4FD8-838E-C7B4A930B891}">
      <dgm:prSet/>
      <dgm:spPr/>
      <dgm:t>
        <a:bodyPr/>
        <a:lstStyle/>
        <a:p>
          <a:endParaRPr lang="en-US"/>
        </a:p>
      </dgm:t>
    </dgm:pt>
    <dgm:pt modelId="{D2F9EFBC-EA25-443D-8EB4-2DE40EF27AC4}">
      <dgm:prSet/>
      <dgm:spPr/>
      <dgm:t>
        <a:bodyPr/>
        <a:lstStyle/>
        <a:p>
          <a:r>
            <a:rPr lang="en-US"/>
            <a:t>we notice that the data roughly unbalanced, so we'll handle that with scaling the values </a:t>
          </a:r>
        </a:p>
      </dgm:t>
    </dgm:pt>
    <dgm:pt modelId="{F85B23AC-9E69-48D7-8665-095B6A51DC9A}" type="parTrans" cxnId="{6DA588F7-3629-4BAE-ACC4-986FDA072D19}">
      <dgm:prSet/>
      <dgm:spPr/>
      <dgm:t>
        <a:bodyPr/>
        <a:lstStyle/>
        <a:p>
          <a:endParaRPr lang="en-US"/>
        </a:p>
      </dgm:t>
    </dgm:pt>
    <dgm:pt modelId="{E28FA8B3-694E-4DC4-A9E4-781D3F5614A9}" type="sibTrans" cxnId="{6DA588F7-3629-4BAE-ACC4-986FDA072D19}">
      <dgm:prSet/>
      <dgm:spPr/>
      <dgm:t>
        <a:bodyPr/>
        <a:lstStyle/>
        <a:p>
          <a:endParaRPr lang="en-US"/>
        </a:p>
      </dgm:t>
    </dgm:pt>
    <dgm:pt modelId="{7D1E2FBE-630C-4B9C-990B-6EFAAF20FC64}" type="pres">
      <dgm:prSet presAssocID="{F06EA746-BA9C-4DD2-9F2E-CC225858A25A}" presName="linear" presStyleCnt="0">
        <dgm:presLayoutVars>
          <dgm:animLvl val="lvl"/>
          <dgm:resizeHandles val="exact"/>
        </dgm:presLayoutVars>
      </dgm:prSet>
      <dgm:spPr/>
    </dgm:pt>
    <dgm:pt modelId="{F28B728A-7E63-4E49-AA33-7A316D960AB1}" type="pres">
      <dgm:prSet presAssocID="{E75A3375-DDEA-4626-BFE8-04CDC94DC9B7}" presName="parentText" presStyleLbl="node1" presStyleIdx="0" presStyleCnt="6">
        <dgm:presLayoutVars>
          <dgm:chMax val="0"/>
          <dgm:bulletEnabled val="1"/>
        </dgm:presLayoutVars>
      </dgm:prSet>
      <dgm:spPr/>
    </dgm:pt>
    <dgm:pt modelId="{49D11ED9-558D-4668-BE6B-1905593E71D1}" type="pres">
      <dgm:prSet presAssocID="{6E5CBEA5-E08A-478F-B998-DAC148E2BF64}" presName="spacer" presStyleCnt="0"/>
      <dgm:spPr/>
    </dgm:pt>
    <dgm:pt modelId="{21EFD672-7EAA-40FE-829C-C789D036288A}" type="pres">
      <dgm:prSet presAssocID="{5873529E-FEF1-4E0B-8209-64C8104F78B8}" presName="parentText" presStyleLbl="node1" presStyleIdx="1" presStyleCnt="6">
        <dgm:presLayoutVars>
          <dgm:chMax val="0"/>
          <dgm:bulletEnabled val="1"/>
        </dgm:presLayoutVars>
      </dgm:prSet>
      <dgm:spPr/>
    </dgm:pt>
    <dgm:pt modelId="{2452C81F-0636-4C52-B70A-A742A6304772}" type="pres">
      <dgm:prSet presAssocID="{C973FFA6-7F24-40C1-9D71-AAA1C8BC2147}" presName="spacer" presStyleCnt="0"/>
      <dgm:spPr/>
    </dgm:pt>
    <dgm:pt modelId="{510889AC-42B9-4266-B911-BDD177DD5A97}" type="pres">
      <dgm:prSet presAssocID="{A432A01B-6101-484D-9730-9270EDF48F52}" presName="parentText" presStyleLbl="node1" presStyleIdx="2" presStyleCnt="6">
        <dgm:presLayoutVars>
          <dgm:chMax val="0"/>
          <dgm:bulletEnabled val="1"/>
        </dgm:presLayoutVars>
      </dgm:prSet>
      <dgm:spPr/>
    </dgm:pt>
    <dgm:pt modelId="{B0F98E9A-6124-4948-A754-3848AEBAE63A}" type="pres">
      <dgm:prSet presAssocID="{8432FC7F-7751-4E6B-8D7F-552BF69B8405}" presName="spacer" presStyleCnt="0"/>
      <dgm:spPr/>
    </dgm:pt>
    <dgm:pt modelId="{2B4BF0C8-30EC-4213-8534-B889CCC3F35F}" type="pres">
      <dgm:prSet presAssocID="{5D58FC14-BAFE-448B-A16F-2E9BB7350B6B}" presName="parentText" presStyleLbl="node1" presStyleIdx="3" presStyleCnt="6">
        <dgm:presLayoutVars>
          <dgm:chMax val="0"/>
          <dgm:bulletEnabled val="1"/>
        </dgm:presLayoutVars>
      </dgm:prSet>
      <dgm:spPr/>
    </dgm:pt>
    <dgm:pt modelId="{F165D48A-84D1-469A-B25F-5C385BB01D98}" type="pres">
      <dgm:prSet presAssocID="{244B4031-5D98-470C-8540-FABFD019193C}" presName="spacer" presStyleCnt="0"/>
      <dgm:spPr/>
    </dgm:pt>
    <dgm:pt modelId="{E538DC5D-AAFB-4450-A5FB-1815877FF874}" type="pres">
      <dgm:prSet presAssocID="{5FBACAA3-55EE-4A49-BDBA-4C3142700342}" presName="parentText" presStyleLbl="node1" presStyleIdx="4" presStyleCnt="6">
        <dgm:presLayoutVars>
          <dgm:chMax val="0"/>
          <dgm:bulletEnabled val="1"/>
        </dgm:presLayoutVars>
      </dgm:prSet>
      <dgm:spPr/>
    </dgm:pt>
    <dgm:pt modelId="{34A29F9E-7E19-41A5-A1F6-95A1B9B6F0A8}" type="pres">
      <dgm:prSet presAssocID="{4DC80124-4483-4D07-9ACE-D9154264544D}" presName="spacer" presStyleCnt="0"/>
      <dgm:spPr/>
    </dgm:pt>
    <dgm:pt modelId="{C4D265C7-70BC-416F-BF6E-DEE02689EFA8}" type="pres">
      <dgm:prSet presAssocID="{D2F9EFBC-EA25-443D-8EB4-2DE40EF27AC4}" presName="parentText" presStyleLbl="node1" presStyleIdx="5" presStyleCnt="6">
        <dgm:presLayoutVars>
          <dgm:chMax val="0"/>
          <dgm:bulletEnabled val="1"/>
        </dgm:presLayoutVars>
      </dgm:prSet>
      <dgm:spPr/>
    </dgm:pt>
  </dgm:ptLst>
  <dgm:cxnLst>
    <dgm:cxn modelId="{DA0A9D03-F68D-448C-8718-13A94908EF6B}" srcId="{F06EA746-BA9C-4DD2-9F2E-CC225858A25A}" destId="{E75A3375-DDEA-4626-BFE8-04CDC94DC9B7}" srcOrd="0" destOrd="0" parTransId="{FE757D48-1C63-4EBE-AB17-8F7017547DB0}" sibTransId="{6E5CBEA5-E08A-478F-B998-DAC148E2BF64}"/>
    <dgm:cxn modelId="{C75E062D-70D6-4C22-AE4F-260D868F78ED}" type="presOf" srcId="{A432A01B-6101-484D-9730-9270EDF48F52}" destId="{510889AC-42B9-4266-B911-BDD177DD5A97}" srcOrd="0" destOrd="0" presId="urn:microsoft.com/office/officeart/2005/8/layout/vList2"/>
    <dgm:cxn modelId="{B571745C-9481-46B4-8B10-A178D0D86D71}" srcId="{F06EA746-BA9C-4DD2-9F2E-CC225858A25A}" destId="{A432A01B-6101-484D-9730-9270EDF48F52}" srcOrd="2" destOrd="0" parTransId="{4180438A-23CA-4C82-AB04-7EB835B9A9D9}" sibTransId="{8432FC7F-7751-4E6B-8D7F-552BF69B8405}"/>
    <dgm:cxn modelId="{85E67B5E-E2BA-4985-9846-A7CA9A44BD47}" type="presOf" srcId="{5FBACAA3-55EE-4A49-BDBA-4C3142700342}" destId="{E538DC5D-AAFB-4450-A5FB-1815877FF874}" srcOrd="0" destOrd="0" presId="urn:microsoft.com/office/officeart/2005/8/layout/vList2"/>
    <dgm:cxn modelId="{74C7425F-BCAB-4EF3-B285-4B65310F4D46}" type="presOf" srcId="{E75A3375-DDEA-4626-BFE8-04CDC94DC9B7}" destId="{F28B728A-7E63-4E49-AA33-7A316D960AB1}" srcOrd="0" destOrd="0" presId="urn:microsoft.com/office/officeart/2005/8/layout/vList2"/>
    <dgm:cxn modelId="{97307B41-169E-4839-BF9B-3661E97A2BC1}" srcId="{F06EA746-BA9C-4DD2-9F2E-CC225858A25A}" destId="{5873529E-FEF1-4E0B-8209-64C8104F78B8}" srcOrd="1" destOrd="0" parTransId="{5DD9628D-FA3F-4CDA-B58E-D0DFB581FF9D}" sibTransId="{C973FFA6-7F24-40C1-9D71-AAA1C8BC2147}"/>
    <dgm:cxn modelId="{91A7FB7C-5592-4B36-9B3F-1A90863E4D37}" type="presOf" srcId="{D2F9EFBC-EA25-443D-8EB4-2DE40EF27AC4}" destId="{C4D265C7-70BC-416F-BF6E-DEE02689EFA8}" srcOrd="0" destOrd="0" presId="urn:microsoft.com/office/officeart/2005/8/layout/vList2"/>
    <dgm:cxn modelId="{1B728EA7-4C8D-48ED-A84E-77FB7CAEC898}" type="presOf" srcId="{F06EA746-BA9C-4DD2-9F2E-CC225858A25A}" destId="{7D1E2FBE-630C-4B9C-990B-6EFAAF20FC64}" srcOrd="0" destOrd="0" presId="urn:microsoft.com/office/officeart/2005/8/layout/vList2"/>
    <dgm:cxn modelId="{1CC54EB2-C98A-4D50-9449-7A3E88C19B4C}" srcId="{F06EA746-BA9C-4DD2-9F2E-CC225858A25A}" destId="{5D58FC14-BAFE-448B-A16F-2E9BB7350B6B}" srcOrd="3" destOrd="0" parTransId="{A4E213F3-5C44-4033-A9E5-5AC9BE967633}" sibTransId="{244B4031-5D98-470C-8540-FABFD019193C}"/>
    <dgm:cxn modelId="{1756A7BD-8A00-41F0-A3B9-7A34012B98C2}" type="presOf" srcId="{5D58FC14-BAFE-448B-A16F-2E9BB7350B6B}" destId="{2B4BF0C8-30EC-4213-8534-B889CCC3F35F}" srcOrd="0" destOrd="0" presId="urn:microsoft.com/office/officeart/2005/8/layout/vList2"/>
    <dgm:cxn modelId="{043B0FE9-E936-4746-A93F-794EEACF3602}" type="presOf" srcId="{5873529E-FEF1-4E0B-8209-64C8104F78B8}" destId="{21EFD672-7EAA-40FE-829C-C789D036288A}" srcOrd="0" destOrd="0" presId="urn:microsoft.com/office/officeart/2005/8/layout/vList2"/>
    <dgm:cxn modelId="{D9DDD8F0-668B-4FD8-838E-C7B4A930B891}" srcId="{F06EA746-BA9C-4DD2-9F2E-CC225858A25A}" destId="{5FBACAA3-55EE-4A49-BDBA-4C3142700342}" srcOrd="4" destOrd="0" parTransId="{129E373F-987D-45B6-B64B-A6B16274BBF8}" sibTransId="{4DC80124-4483-4D07-9ACE-D9154264544D}"/>
    <dgm:cxn modelId="{6DA588F7-3629-4BAE-ACC4-986FDA072D19}" srcId="{F06EA746-BA9C-4DD2-9F2E-CC225858A25A}" destId="{D2F9EFBC-EA25-443D-8EB4-2DE40EF27AC4}" srcOrd="5" destOrd="0" parTransId="{F85B23AC-9E69-48D7-8665-095B6A51DC9A}" sibTransId="{E28FA8B3-694E-4DC4-A9E4-781D3F5614A9}"/>
    <dgm:cxn modelId="{F585C959-F12C-423C-87AF-BF75202532D5}" type="presParOf" srcId="{7D1E2FBE-630C-4B9C-990B-6EFAAF20FC64}" destId="{F28B728A-7E63-4E49-AA33-7A316D960AB1}" srcOrd="0" destOrd="0" presId="urn:microsoft.com/office/officeart/2005/8/layout/vList2"/>
    <dgm:cxn modelId="{70B3E1B1-D62F-475F-B591-6AAA21FC1297}" type="presParOf" srcId="{7D1E2FBE-630C-4B9C-990B-6EFAAF20FC64}" destId="{49D11ED9-558D-4668-BE6B-1905593E71D1}" srcOrd="1" destOrd="0" presId="urn:microsoft.com/office/officeart/2005/8/layout/vList2"/>
    <dgm:cxn modelId="{CA7BA6F9-8860-4543-9A40-05E9455A72F1}" type="presParOf" srcId="{7D1E2FBE-630C-4B9C-990B-6EFAAF20FC64}" destId="{21EFD672-7EAA-40FE-829C-C789D036288A}" srcOrd="2" destOrd="0" presId="urn:microsoft.com/office/officeart/2005/8/layout/vList2"/>
    <dgm:cxn modelId="{F5B0A916-360D-4857-9934-FE2F3BC55373}" type="presParOf" srcId="{7D1E2FBE-630C-4B9C-990B-6EFAAF20FC64}" destId="{2452C81F-0636-4C52-B70A-A742A6304772}" srcOrd="3" destOrd="0" presId="urn:microsoft.com/office/officeart/2005/8/layout/vList2"/>
    <dgm:cxn modelId="{7C9A4FA9-E379-4065-AD44-2F9DA0E31F4F}" type="presParOf" srcId="{7D1E2FBE-630C-4B9C-990B-6EFAAF20FC64}" destId="{510889AC-42B9-4266-B911-BDD177DD5A97}" srcOrd="4" destOrd="0" presId="urn:microsoft.com/office/officeart/2005/8/layout/vList2"/>
    <dgm:cxn modelId="{F732D47F-9444-4533-B988-48892DAC2EEF}" type="presParOf" srcId="{7D1E2FBE-630C-4B9C-990B-6EFAAF20FC64}" destId="{B0F98E9A-6124-4948-A754-3848AEBAE63A}" srcOrd="5" destOrd="0" presId="urn:microsoft.com/office/officeart/2005/8/layout/vList2"/>
    <dgm:cxn modelId="{D72C329E-A91E-46E7-862B-2BC1403C2813}" type="presParOf" srcId="{7D1E2FBE-630C-4B9C-990B-6EFAAF20FC64}" destId="{2B4BF0C8-30EC-4213-8534-B889CCC3F35F}" srcOrd="6" destOrd="0" presId="urn:microsoft.com/office/officeart/2005/8/layout/vList2"/>
    <dgm:cxn modelId="{81A539A5-5F52-46EE-A30E-D418D868B1F1}" type="presParOf" srcId="{7D1E2FBE-630C-4B9C-990B-6EFAAF20FC64}" destId="{F165D48A-84D1-469A-B25F-5C385BB01D98}" srcOrd="7" destOrd="0" presId="urn:microsoft.com/office/officeart/2005/8/layout/vList2"/>
    <dgm:cxn modelId="{03687CF5-3BDB-4840-9D1F-E68FDF3D3698}" type="presParOf" srcId="{7D1E2FBE-630C-4B9C-990B-6EFAAF20FC64}" destId="{E538DC5D-AAFB-4450-A5FB-1815877FF874}" srcOrd="8" destOrd="0" presId="urn:microsoft.com/office/officeart/2005/8/layout/vList2"/>
    <dgm:cxn modelId="{47243848-D3A9-4245-945A-2D2E7F523916}" type="presParOf" srcId="{7D1E2FBE-630C-4B9C-990B-6EFAAF20FC64}" destId="{34A29F9E-7E19-41A5-A1F6-95A1B9B6F0A8}" srcOrd="9" destOrd="0" presId="urn:microsoft.com/office/officeart/2005/8/layout/vList2"/>
    <dgm:cxn modelId="{6894B01A-8B06-4A52-A042-47F0428E91D0}" type="presParOf" srcId="{7D1E2FBE-630C-4B9C-990B-6EFAAF20FC64}" destId="{C4D265C7-70BC-416F-BF6E-DEE02689EFA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6A833-C122-497B-92C2-C31BF309C2FB}">
      <dsp:nvSpPr>
        <dsp:cNvPr id="0" name=""/>
        <dsp:cNvSpPr/>
      </dsp:nvSpPr>
      <dsp:spPr>
        <a:xfrm>
          <a:off x="1404" y="219153"/>
          <a:ext cx="1769127" cy="10614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BMI: Body mass index is a measure of body fat based on height and weight</a:t>
          </a:r>
        </a:p>
      </dsp:txBody>
      <dsp:txXfrm>
        <a:off x="1404" y="219153"/>
        <a:ext cx="1769127" cy="1061476"/>
      </dsp:txXfrm>
    </dsp:sp>
    <dsp:sp modelId="{FADEF515-4E42-42AD-9786-6D7EAA63C4C6}">
      <dsp:nvSpPr>
        <dsp:cNvPr id="0" name=""/>
        <dsp:cNvSpPr/>
      </dsp:nvSpPr>
      <dsp:spPr>
        <a:xfrm>
          <a:off x="1947443" y="219153"/>
          <a:ext cx="1769127" cy="1061476"/>
        </a:xfrm>
        <a:prstGeom prst="rect">
          <a:avLst/>
        </a:prstGeom>
        <a:solidFill>
          <a:schemeClr val="accent2">
            <a:hueOff val="-87352"/>
            <a:satOff val="-61"/>
            <a:lumOff val="-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Smoking: Have you smoked at least 100 cigarettes in your entire life? [Note: 5 packs = 100 cigarettes]</a:t>
          </a:r>
        </a:p>
      </dsp:txBody>
      <dsp:txXfrm>
        <a:off x="1947443" y="219153"/>
        <a:ext cx="1769127" cy="1061476"/>
      </dsp:txXfrm>
    </dsp:sp>
    <dsp:sp modelId="{DC409D1F-D37E-41F3-8805-CE0F05699057}">
      <dsp:nvSpPr>
        <dsp:cNvPr id="0" name=""/>
        <dsp:cNvSpPr/>
      </dsp:nvSpPr>
      <dsp:spPr>
        <a:xfrm>
          <a:off x="3893483" y="219153"/>
          <a:ext cx="1769127" cy="1061476"/>
        </a:xfrm>
        <a:prstGeom prst="rect">
          <a:avLst/>
        </a:prstGeom>
        <a:solidFill>
          <a:schemeClr val="accent2">
            <a:hueOff val="-174704"/>
            <a:satOff val="-121"/>
            <a:lumOff val="-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Alcohol Drinking: Heavy drinkers (adult men having more than 14 drinks per week and adult women having more than 7 drinks per week</a:t>
          </a:r>
        </a:p>
      </dsp:txBody>
      <dsp:txXfrm>
        <a:off x="3893483" y="219153"/>
        <a:ext cx="1769127" cy="1061476"/>
      </dsp:txXfrm>
    </dsp:sp>
    <dsp:sp modelId="{990B5122-CDDF-42FF-9898-115B70AF700D}">
      <dsp:nvSpPr>
        <dsp:cNvPr id="0" name=""/>
        <dsp:cNvSpPr/>
      </dsp:nvSpPr>
      <dsp:spPr>
        <a:xfrm>
          <a:off x="5839523" y="219153"/>
          <a:ext cx="1769127" cy="1061476"/>
        </a:xfrm>
        <a:prstGeom prst="rect">
          <a:avLst/>
        </a:prstGeom>
        <a:solidFill>
          <a:schemeClr val="accent2">
            <a:hueOff val="-262055"/>
            <a:satOff val="-182"/>
            <a:lumOff val="-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Stroke: (Ever told) (you had) a stroke?</a:t>
          </a:r>
        </a:p>
      </dsp:txBody>
      <dsp:txXfrm>
        <a:off x="5839523" y="219153"/>
        <a:ext cx="1769127" cy="1061476"/>
      </dsp:txXfrm>
    </dsp:sp>
    <dsp:sp modelId="{AD320D12-8C4A-409E-8CFA-74FA9F749565}">
      <dsp:nvSpPr>
        <dsp:cNvPr id="0" name=""/>
        <dsp:cNvSpPr/>
      </dsp:nvSpPr>
      <dsp:spPr>
        <a:xfrm>
          <a:off x="7785563" y="219153"/>
          <a:ext cx="1769127" cy="1061476"/>
        </a:xfrm>
        <a:prstGeom prst="rect">
          <a:avLst/>
        </a:prstGeom>
        <a:solidFill>
          <a:schemeClr val="accent2">
            <a:hueOff val="-349407"/>
            <a:satOff val="-242"/>
            <a:lumOff val="-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Physical Health: Now thinking about your physical health, which includes physical illness and injury, for how many days during the past 30 was your physical health not good?</a:t>
          </a:r>
        </a:p>
        <a:p>
          <a:pPr marL="0" lvl="0" indent="0" algn="ctr" defTabSz="400050">
            <a:lnSpc>
              <a:spcPct val="90000"/>
            </a:lnSpc>
            <a:spcBef>
              <a:spcPct val="0"/>
            </a:spcBef>
            <a:spcAft>
              <a:spcPct val="35000"/>
            </a:spcAft>
            <a:buNone/>
          </a:pPr>
          <a:endParaRPr lang="en-US" sz="900" kern="1200" dirty="0"/>
        </a:p>
      </dsp:txBody>
      <dsp:txXfrm>
        <a:off x="7785563" y="219153"/>
        <a:ext cx="1769127" cy="1061476"/>
      </dsp:txXfrm>
    </dsp:sp>
    <dsp:sp modelId="{335FEC10-DABD-45A3-AFD4-55A3178CD166}">
      <dsp:nvSpPr>
        <dsp:cNvPr id="0" name=""/>
        <dsp:cNvSpPr/>
      </dsp:nvSpPr>
      <dsp:spPr>
        <a:xfrm>
          <a:off x="9731603" y="219153"/>
          <a:ext cx="1769127" cy="1061476"/>
        </a:xfrm>
        <a:prstGeom prst="rect">
          <a:avLst/>
        </a:prstGeom>
        <a:solidFill>
          <a:schemeClr val="accent2">
            <a:hueOff val="-436759"/>
            <a:satOff val="-303"/>
            <a:lumOff val="-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Mental Health: Thinking about your mental health, for how many days during the past 30 days was your mental health not good?</a:t>
          </a:r>
        </a:p>
      </dsp:txBody>
      <dsp:txXfrm>
        <a:off x="9731603" y="219153"/>
        <a:ext cx="1769127" cy="1061476"/>
      </dsp:txXfrm>
    </dsp:sp>
    <dsp:sp modelId="{9ECA15E1-8FF9-4726-8B17-803AA9EE2631}">
      <dsp:nvSpPr>
        <dsp:cNvPr id="0" name=""/>
        <dsp:cNvSpPr/>
      </dsp:nvSpPr>
      <dsp:spPr>
        <a:xfrm>
          <a:off x="1404" y="1457542"/>
          <a:ext cx="1769127" cy="1061476"/>
        </a:xfrm>
        <a:prstGeom prst="rect">
          <a:avLst/>
        </a:prstGeom>
        <a:solidFill>
          <a:schemeClr val="accent2">
            <a:hueOff val="-524111"/>
            <a:satOff val="-363"/>
            <a:lumOff val="-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Diff Walking: Do you have serious difficulty walking or climbing stairs?</a:t>
          </a:r>
        </a:p>
      </dsp:txBody>
      <dsp:txXfrm>
        <a:off x="1404" y="1457542"/>
        <a:ext cx="1769127" cy="1061476"/>
      </dsp:txXfrm>
    </dsp:sp>
    <dsp:sp modelId="{DEABF840-EBF6-4DCB-80D0-734AA2684066}">
      <dsp:nvSpPr>
        <dsp:cNvPr id="0" name=""/>
        <dsp:cNvSpPr/>
      </dsp:nvSpPr>
      <dsp:spPr>
        <a:xfrm>
          <a:off x="1947443" y="1457542"/>
          <a:ext cx="1769127" cy="1061476"/>
        </a:xfrm>
        <a:prstGeom prst="rect">
          <a:avLst/>
        </a:prstGeom>
        <a:solidFill>
          <a:schemeClr val="accent2">
            <a:hueOff val="-611463"/>
            <a:satOff val="-424"/>
            <a:lumOff val="-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Sex: Are you male or female?</a:t>
          </a:r>
        </a:p>
      </dsp:txBody>
      <dsp:txXfrm>
        <a:off x="1947443" y="1457542"/>
        <a:ext cx="1769127" cy="1061476"/>
      </dsp:txXfrm>
    </dsp:sp>
    <dsp:sp modelId="{FEA8F016-2070-4B02-9226-2B7B53EA86AF}">
      <dsp:nvSpPr>
        <dsp:cNvPr id="0" name=""/>
        <dsp:cNvSpPr/>
      </dsp:nvSpPr>
      <dsp:spPr>
        <a:xfrm>
          <a:off x="3893483" y="1457542"/>
          <a:ext cx="1769127" cy="1061476"/>
        </a:xfrm>
        <a:prstGeom prst="rect">
          <a:avLst/>
        </a:prstGeom>
        <a:solidFill>
          <a:schemeClr val="accent2">
            <a:hueOff val="-698814"/>
            <a:satOff val="-484"/>
            <a:lumOff val="-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Age Category: Fourteen-level age category</a:t>
          </a:r>
        </a:p>
      </dsp:txBody>
      <dsp:txXfrm>
        <a:off x="3893483" y="1457542"/>
        <a:ext cx="1769127" cy="1061476"/>
      </dsp:txXfrm>
    </dsp:sp>
    <dsp:sp modelId="{45F91255-FAB7-4F8C-BF16-F00B2D20CF0B}">
      <dsp:nvSpPr>
        <dsp:cNvPr id="0" name=""/>
        <dsp:cNvSpPr/>
      </dsp:nvSpPr>
      <dsp:spPr>
        <a:xfrm>
          <a:off x="5839523" y="1457542"/>
          <a:ext cx="1769127" cy="1061476"/>
        </a:xfrm>
        <a:prstGeom prst="rect">
          <a:avLst/>
        </a:prstGeom>
        <a:solidFill>
          <a:schemeClr val="accent2">
            <a:hueOff val="-786166"/>
            <a:satOff val="-545"/>
            <a:lumOff val="-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Race: Imputed race/ethnicity value</a:t>
          </a:r>
        </a:p>
      </dsp:txBody>
      <dsp:txXfrm>
        <a:off x="5839523" y="1457542"/>
        <a:ext cx="1769127" cy="1061476"/>
      </dsp:txXfrm>
    </dsp:sp>
    <dsp:sp modelId="{29D2C21C-A546-45BE-ADE3-7B43FB3D33BD}">
      <dsp:nvSpPr>
        <dsp:cNvPr id="0" name=""/>
        <dsp:cNvSpPr/>
      </dsp:nvSpPr>
      <dsp:spPr>
        <a:xfrm>
          <a:off x="7785563" y="1457542"/>
          <a:ext cx="1769127" cy="1061476"/>
        </a:xfrm>
        <a:prstGeom prst="rect">
          <a:avLst/>
        </a:prstGeom>
        <a:solidFill>
          <a:schemeClr val="accent2">
            <a:hueOff val="-873518"/>
            <a:satOff val="-605"/>
            <a:lumOff val="-1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Diabetic: (Ever told) (you had) diabetes?</a:t>
          </a:r>
        </a:p>
      </dsp:txBody>
      <dsp:txXfrm>
        <a:off x="7785563" y="1457542"/>
        <a:ext cx="1769127" cy="1061476"/>
      </dsp:txXfrm>
    </dsp:sp>
    <dsp:sp modelId="{2F85EEED-4C2D-4CE1-A4AF-6D263F1FC668}">
      <dsp:nvSpPr>
        <dsp:cNvPr id="0" name=""/>
        <dsp:cNvSpPr/>
      </dsp:nvSpPr>
      <dsp:spPr>
        <a:xfrm>
          <a:off x="9731603" y="1457542"/>
          <a:ext cx="1769127" cy="1061476"/>
        </a:xfrm>
        <a:prstGeom prst="rect">
          <a:avLst/>
        </a:prstGeom>
        <a:solidFill>
          <a:schemeClr val="accent2">
            <a:hueOff val="-960870"/>
            <a:satOff val="-666"/>
            <a:lumOff val="-1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Physical Activity: Adults who reported doing physical activity or exercise during the past 30 days other than their regular job</a:t>
          </a:r>
        </a:p>
      </dsp:txBody>
      <dsp:txXfrm>
        <a:off x="9731603" y="1457542"/>
        <a:ext cx="1769127" cy="1061476"/>
      </dsp:txXfrm>
    </dsp:sp>
    <dsp:sp modelId="{45CF4DA3-7338-47BA-B07E-39FA1496367A}">
      <dsp:nvSpPr>
        <dsp:cNvPr id="0" name=""/>
        <dsp:cNvSpPr/>
      </dsp:nvSpPr>
      <dsp:spPr>
        <a:xfrm>
          <a:off x="1404" y="2695931"/>
          <a:ext cx="1769127" cy="1061476"/>
        </a:xfrm>
        <a:prstGeom prst="rect">
          <a:avLst/>
        </a:prstGeom>
        <a:solidFill>
          <a:schemeClr val="accent2">
            <a:hueOff val="-1048222"/>
            <a:satOff val="-726"/>
            <a:lumOff val="-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 Health: General health condition</a:t>
          </a:r>
        </a:p>
      </dsp:txBody>
      <dsp:txXfrm>
        <a:off x="1404" y="2695931"/>
        <a:ext cx="1769127" cy="1061476"/>
      </dsp:txXfrm>
    </dsp:sp>
    <dsp:sp modelId="{10D3076B-B84B-4428-A69F-8AE19273BD1C}">
      <dsp:nvSpPr>
        <dsp:cNvPr id="0" name=""/>
        <dsp:cNvSpPr/>
      </dsp:nvSpPr>
      <dsp:spPr>
        <a:xfrm>
          <a:off x="1947443" y="2695931"/>
          <a:ext cx="1769127" cy="1061476"/>
        </a:xfrm>
        <a:prstGeom prst="rect">
          <a:avLst/>
        </a:prstGeom>
        <a:solidFill>
          <a:schemeClr val="accent2">
            <a:hueOff val="-1135574"/>
            <a:satOff val="-787"/>
            <a:lumOff val="-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Sleep Time: On average, how many hours of sleep do you get in a 24-hour period?</a:t>
          </a:r>
        </a:p>
      </dsp:txBody>
      <dsp:txXfrm>
        <a:off x="1947443" y="2695931"/>
        <a:ext cx="1769127" cy="1061476"/>
      </dsp:txXfrm>
    </dsp:sp>
    <dsp:sp modelId="{BD5950B7-5F25-455E-8A1D-BB5FB900DB18}">
      <dsp:nvSpPr>
        <dsp:cNvPr id="0" name=""/>
        <dsp:cNvSpPr/>
      </dsp:nvSpPr>
      <dsp:spPr>
        <a:xfrm>
          <a:off x="3893483" y="2695931"/>
          <a:ext cx="1769127" cy="1061476"/>
        </a:xfrm>
        <a:prstGeom prst="rect">
          <a:avLst/>
        </a:prstGeom>
        <a:solidFill>
          <a:schemeClr val="accent2">
            <a:hueOff val="-1222925"/>
            <a:satOff val="-847"/>
            <a:lumOff val="-1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Asthma: (Ever told) (you had) asthma?</a:t>
          </a:r>
        </a:p>
      </dsp:txBody>
      <dsp:txXfrm>
        <a:off x="3893483" y="2695931"/>
        <a:ext cx="1769127" cy="1061476"/>
      </dsp:txXfrm>
    </dsp:sp>
    <dsp:sp modelId="{162AB929-0E40-41CA-9391-05AD998BA469}">
      <dsp:nvSpPr>
        <dsp:cNvPr id="0" name=""/>
        <dsp:cNvSpPr/>
      </dsp:nvSpPr>
      <dsp:spPr>
        <a:xfrm>
          <a:off x="5839523" y="2695931"/>
          <a:ext cx="1769127" cy="1061476"/>
        </a:xfrm>
        <a:prstGeom prst="rect">
          <a:avLst/>
        </a:prstGeom>
        <a:solidFill>
          <a:schemeClr val="accent2">
            <a:hueOff val="-1310277"/>
            <a:satOff val="-908"/>
            <a:lumOff val="-1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Kidney Disease: Not including kidney stones, bladder infection or incontinence, were you ever told you had kidney disease?</a:t>
          </a:r>
        </a:p>
      </dsp:txBody>
      <dsp:txXfrm>
        <a:off x="5839523" y="2695931"/>
        <a:ext cx="1769127" cy="1061476"/>
      </dsp:txXfrm>
    </dsp:sp>
    <dsp:sp modelId="{F28859B6-5E7A-4ACF-ADA8-FDE21D325936}">
      <dsp:nvSpPr>
        <dsp:cNvPr id="0" name=""/>
        <dsp:cNvSpPr/>
      </dsp:nvSpPr>
      <dsp:spPr>
        <a:xfrm>
          <a:off x="7785563" y="2695931"/>
          <a:ext cx="1769127" cy="1061476"/>
        </a:xfrm>
        <a:prstGeom prst="rect">
          <a:avLst/>
        </a:prstGeom>
        <a:solidFill>
          <a:schemeClr val="accent2">
            <a:hueOff val="-1397629"/>
            <a:satOff val="-968"/>
            <a:lumOff val="-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Skin Cancer: (Ever told) (you had) skin cancer?</a:t>
          </a:r>
        </a:p>
      </dsp:txBody>
      <dsp:txXfrm>
        <a:off x="7785563" y="2695931"/>
        <a:ext cx="1769127" cy="1061476"/>
      </dsp:txXfrm>
    </dsp:sp>
    <dsp:sp modelId="{EE5CA04C-6DEF-4FE7-AC5C-3023AC81BEBA}">
      <dsp:nvSpPr>
        <dsp:cNvPr id="0" name=""/>
        <dsp:cNvSpPr/>
      </dsp:nvSpPr>
      <dsp:spPr>
        <a:xfrm>
          <a:off x="9731603" y="2695931"/>
          <a:ext cx="1769127" cy="1061476"/>
        </a:xfrm>
        <a:prstGeom prst="rect">
          <a:avLst/>
        </a:prstGeom>
        <a:solidFill>
          <a:schemeClr val="accent2">
            <a:hueOff val="-1484981"/>
            <a:satOff val="-1029"/>
            <a:lumOff val="-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Heart Disease (Our Target): Respondents that have ever reported having coronary heart disease (CHD) or myocardial infarction (MI)</a:t>
          </a:r>
        </a:p>
      </dsp:txBody>
      <dsp:txXfrm>
        <a:off x="9731603" y="2695931"/>
        <a:ext cx="1769127" cy="1061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FBED3-7DFA-4570-A64B-CEF93554D3A6}">
      <dsp:nvSpPr>
        <dsp:cNvPr id="0" name=""/>
        <dsp:cNvSpPr/>
      </dsp:nvSpPr>
      <dsp:spPr>
        <a:xfrm>
          <a:off x="0" y="76798"/>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Insights from previous plots:</a:t>
          </a:r>
          <a:endParaRPr lang="en-US" sz="1800" kern="1200"/>
        </a:p>
      </dsp:txBody>
      <dsp:txXfrm>
        <a:off x="21075" y="97873"/>
        <a:ext cx="11880491" cy="389580"/>
      </dsp:txXfrm>
    </dsp:sp>
    <dsp:sp modelId="{7788C947-CCED-41F0-B2BE-596692807015}">
      <dsp:nvSpPr>
        <dsp:cNvPr id="0" name=""/>
        <dsp:cNvSpPr/>
      </dsp:nvSpPr>
      <dsp:spPr>
        <a:xfrm>
          <a:off x="0" y="560368"/>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people in our data are white.</a:t>
          </a:r>
        </a:p>
      </dsp:txBody>
      <dsp:txXfrm>
        <a:off x="21075" y="581443"/>
        <a:ext cx="11880491" cy="389580"/>
      </dsp:txXfrm>
    </dsp:sp>
    <dsp:sp modelId="{90A7ACB3-97D9-46C1-B078-A3B3C613652D}">
      <dsp:nvSpPr>
        <dsp:cNvPr id="0" name=""/>
        <dsp:cNvSpPr/>
      </dsp:nvSpPr>
      <dsp:spPr>
        <a:xfrm>
          <a:off x="0" y="1043939"/>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people are not Alcohol Drinking.</a:t>
          </a:r>
        </a:p>
      </dsp:txBody>
      <dsp:txXfrm>
        <a:off x="21075" y="1065014"/>
        <a:ext cx="11880491" cy="389580"/>
      </dsp:txXfrm>
    </dsp:sp>
    <dsp:sp modelId="{E1E911EC-874A-48B6-9C46-E0FF58E1AFFE}">
      <dsp:nvSpPr>
        <dsp:cNvPr id="0" name=""/>
        <dsp:cNvSpPr/>
      </dsp:nvSpPr>
      <dsp:spPr>
        <a:xfrm>
          <a:off x="0" y="1527508"/>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of them don't suffer from difficult walk, had a stroke, diabetic, skin cancer, kidney disease, or asthma.</a:t>
          </a:r>
        </a:p>
      </dsp:txBody>
      <dsp:txXfrm>
        <a:off x="21075" y="1548583"/>
        <a:ext cx="11880491" cy="389580"/>
      </dsp:txXfrm>
    </dsp:sp>
    <dsp:sp modelId="{1B7460C2-6659-4203-A9AF-CC6E81F41E8A}">
      <dsp:nvSpPr>
        <dsp:cNvPr id="0" name=""/>
        <dsp:cNvSpPr/>
      </dsp:nvSpPr>
      <dsp:spPr>
        <a:xfrm>
          <a:off x="0" y="2011078"/>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of them had done a physical activity during the past 30 days other than their regular job.</a:t>
          </a:r>
        </a:p>
      </dsp:txBody>
      <dsp:txXfrm>
        <a:off x="21075" y="2032153"/>
        <a:ext cx="11880491" cy="389580"/>
      </dsp:txXfrm>
    </dsp:sp>
    <dsp:sp modelId="{D3544475-7E4B-4114-B176-1262FBA1E9F7}">
      <dsp:nvSpPr>
        <dsp:cNvPr id="0" name=""/>
        <dsp:cNvSpPr/>
      </dsp:nvSpPr>
      <dsp:spPr>
        <a:xfrm>
          <a:off x="0" y="2494648"/>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few of people who said that they have generally a poor health.</a:t>
          </a:r>
        </a:p>
      </dsp:txBody>
      <dsp:txXfrm>
        <a:off x="21075" y="2515723"/>
        <a:ext cx="11880491" cy="389580"/>
      </dsp:txXfrm>
    </dsp:sp>
    <dsp:sp modelId="{7BB57338-5EBA-443B-836B-4105C5A50840}">
      <dsp:nvSpPr>
        <dsp:cNvPr id="0" name=""/>
        <dsp:cNvSpPr/>
      </dsp:nvSpPr>
      <dsp:spPr>
        <a:xfrm>
          <a:off x="0" y="2978219"/>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percentage of smokers in the dataset is high.</a:t>
          </a:r>
        </a:p>
      </dsp:txBody>
      <dsp:txXfrm>
        <a:off x="21075" y="2999294"/>
        <a:ext cx="11880491" cy="389580"/>
      </dsp:txXfrm>
    </dsp:sp>
    <dsp:sp modelId="{5D8BA277-BA22-465B-B76C-B243857C57BA}">
      <dsp:nvSpPr>
        <dsp:cNvPr id="0" name=""/>
        <dsp:cNvSpPr/>
      </dsp:nvSpPr>
      <dsp:spPr>
        <a:xfrm>
          <a:off x="0" y="3461789"/>
          <a:ext cx="1192264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percentage of males is slightly lower than that of women.</a:t>
          </a:r>
        </a:p>
      </dsp:txBody>
      <dsp:txXfrm>
        <a:off x="21075" y="3482864"/>
        <a:ext cx="11880491"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B728A-7E63-4E49-AA33-7A316D960AB1}">
      <dsp:nvSpPr>
        <dsp:cNvPr id="0" name=""/>
        <dsp:cNvSpPr/>
      </dsp:nvSpPr>
      <dsp:spPr>
        <a:xfrm>
          <a:off x="0" y="121823"/>
          <a:ext cx="6831118" cy="9285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There are 18078 duplicate rows, so we got rid of them.</a:t>
          </a:r>
        </a:p>
      </dsp:txBody>
      <dsp:txXfrm>
        <a:off x="45329" y="167152"/>
        <a:ext cx="6740460" cy="837917"/>
      </dsp:txXfrm>
    </dsp:sp>
    <dsp:sp modelId="{21EFD672-7EAA-40FE-829C-C789D036288A}">
      <dsp:nvSpPr>
        <dsp:cNvPr id="0" name=""/>
        <dsp:cNvSpPr/>
      </dsp:nvSpPr>
      <dsp:spPr>
        <a:xfrm>
          <a:off x="0" y="1099359"/>
          <a:ext cx="6831118" cy="928575"/>
        </a:xfrm>
        <a:prstGeom prst="roundRect">
          <a:avLst/>
        </a:prstGeom>
        <a:solidFill>
          <a:schemeClr val="accent2">
            <a:hueOff val="-296996"/>
            <a:satOff val="-206"/>
            <a:lumOff val="-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modified the names of the columns to be more clear.</a:t>
          </a:r>
        </a:p>
      </dsp:txBody>
      <dsp:txXfrm>
        <a:off x="45329" y="1144688"/>
        <a:ext cx="6740460" cy="837917"/>
      </dsp:txXfrm>
    </dsp:sp>
    <dsp:sp modelId="{510889AC-42B9-4266-B911-BDD177DD5A97}">
      <dsp:nvSpPr>
        <dsp:cNvPr id="0" name=""/>
        <dsp:cNvSpPr/>
      </dsp:nvSpPr>
      <dsp:spPr>
        <a:xfrm>
          <a:off x="0" y="2076894"/>
          <a:ext cx="6831118" cy="928575"/>
        </a:xfrm>
        <a:prstGeom prst="roundRect">
          <a:avLst/>
        </a:prstGeom>
        <a:solidFill>
          <a:schemeClr val="accent2">
            <a:hueOff val="-593992"/>
            <a:satOff val="-412"/>
            <a:lumOff val="-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find outliers in the dataset so, we reduce the percentage of them using z-score.</a:t>
          </a:r>
        </a:p>
      </dsp:txBody>
      <dsp:txXfrm>
        <a:off x="45329" y="2122223"/>
        <a:ext cx="6740460" cy="837917"/>
      </dsp:txXfrm>
    </dsp:sp>
    <dsp:sp modelId="{2B4BF0C8-30EC-4213-8534-B889CCC3F35F}">
      <dsp:nvSpPr>
        <dsp:cNvPr id="0" name=""/>
        <dsp:cNvSpPr/>
      </dsp:nvSpPr>
      <dsp:spPr>
        <a:xfrm>
          <a:off x="0" y="3054430"/>
          <a:ext cx="6831118" cy="928575"/>
        </a:xfrm>
        <a:prstGeom prst="roundRect">
          <a:avLst/>
        </a:prstGeom>
        <a:solidFill>
          <a:schemeClr val="accent2">
            <a:hueOff val="-890989"/>
            <a:satOff val="-617"/>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more understanding to the BMI we will sort its values in 4 categories (underweight, Normal weight, overweight, Obese, Extremely Obese ) and then we get rid of BMI column.</a:t>
          </a:r>
        </a:p>
      </dsp:txBody>
      <dsp:txXfrm>
        <a:off x="45329" y="3099759"/>
        <a:ext cx="6740460" cy="837917"/>
      </dsp:txXfrm>
    </dsp:sp>
    <dsp:sp modelId="{E538DC5D-AAFB-4450-A5FB-1815877FF874}">
      <dsp:nvSpPr>
        <dsp:cNvPr id="0" name=""/>
        <dsp:cNvSpPr/>
      </dsp:nvSpPr>
      <dsp:spPr>
        <a:xfrm>
          <a:off x="0" y="4031966"/>
          <a:ext cx="6831118" cy="928575"/>
        </a:xfrm>
        <a:prstGeom prst="roundRect">
          <a:avLst/>
        </a:prstGeom>
        <a:solidFill>
          <a:schemeClr val="accent2">
            <a:hueOff val="-1187985"/>
            <a:satOff val="-823"/>
            <a:lumOff val="-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add new column for average of ages and get rid of age category column.</a:t>
          </a:r>
        </a:p>
      </dsp:txBody>
      <dsp:txXfrm>
        <a:off x="45329" y="4077295"/>
        <a:ext cx="6740460" cy="837917"/>
      </dsp:txXfrm>
    </dsp:sp>
    <dsp:sp modelId="{C4D265C7-70BC-416F-BF6E-DEE02689EFA8}">
      <dsp:nvSpPr>
        <dsp:cNvPr id="0" name=""/>
        <dsp:cNvSpPr/>
      </dsp:nvSpPr>
      <dsp:spPr>
        <a:xfrm>
          <a:off x="0" y="5009501"/>
          <a:ext cx="6831118" cy="928575"/>
        </a:xfrm>
        <a:prstGeom prst="roundRect">
          <a:avLst/>
        </a:prstGeom>
        <a:solidFill>
          <a:schemeClr val="accent2">
            <a:hueOff val="-1484981"/>
            <a:satOff val="-1029"/>
            <a:lumOff val="-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notice that the data roughly unbalanced, so we'll handle that with scaling the values </a:t>
          </a:r>
        </a:p>
      </dsp:txBody>
      <dsp:txXfrm>
        <a:off x="45329" y="5054830"/>
        <a:ext cx="6740460" cy="8379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F4E1E-4F3C-4267-A50D-44BE2CF94FBC}"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7A8DB-F266-4C83-A0CD-EEFC511B9264}" type="slidenum">
              <a:rPr lang="en-US" smtClean="0"/>
              <a:t>‹#›</a:t>
            </a:fld>
            <a:endParaRPr lang="en-US"/>
          </a:p>
        </p:txBody>
      </p:sp>
    </p:spTree>
    <p:extLst>
      <p:ext uri="{BB962C8B-B14F-4D97-AF65-F5344CB8AC3E}">
        <p14:creationId xmlns:p14="http://schemas.microsoft.com/office/powerpoint/2010/main" val="2380095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7A8DB-F266-4C83-A0CD-EEFC511B9264}" type="slidenum">
              <a:rPr lang="en-US" smtClean="0"/>
              <a:t>3</a:t>
            </a:fld>
            <a:endParaRPr lang="en-US"/>
          </a:p>
        </p:txBody>
      </p:sp>
    </p:spTree>
    <p:extLst>
      <p:ext uri="{BB962C8B-B14F-4D97-AF65-F5344CB8AC3E}">
        <p14:creationId xmlns:p14="http://schemas.microsoft.com/office/powerpoint/2010/main" val="326668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2/3/2023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0192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2/3/2023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514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2/3/2023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4683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2/3/2023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958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2/3/2023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238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2/3/2023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40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2/3/2023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6202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2/3/2023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279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2/3/2023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66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2/3/2023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290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2/3/2023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0366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637">
              <a:srgbClr val="D0E5F8"/>
            </a:gs>
            <a:gs pos="39000">
              <a:srgbClr val="C8E1F6"/>
            </a:gs>
            <a:gs pos="31049">
              <a:srgbClr val="CCE3F7"/>
            </a:gs>
            <a:gs pos="0">
              <a:srgbClr val="D2E6F8"/>
            </a:gs>
            <a:gs pos="0">
              <a:srgbClr val="DDECFA"/>
            </a:gs>
            <a:gs pos="57498">
              <a:srgbClr val="C6E0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2/3/2023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0573365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reeform: Shape 12">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Triangle 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9F2C20C-42A4-F357-8258-3823002B04A5}"/>
              </a:ext>
            </a:extLst>
          </p:cNvPr>
          <p:cNvSpPr>
            <a:spLocks noGrp="1"/>
          </p:cNvSpPr>
          <p:nvPr>
            <p:ph type="ctrTitle"/>
          </p:nvPr>
        </p:nvSpPr>
        <p:spPr>
          <a:xfrm>
            <a:off x="453142" y="725467"/>
            <a:ext cx="5414255" cy="2784496"/>
          </a:xfrm>
        </p:spPr>
        <p:txBody>
          <a:bodyPr>
            <a:normAutofit/>
          </a:bodyPr>
          <a:lstStyle/>
          <a:p>
            <a:pPr algn="l"/>
            <a:r>
              <a:rPr lang="en-US" sz="3000" b="1" i="0">
                <a:solidFill>
                  <a:schemeClr val="tx2">
                    <a:alpha val="80000"/>
                  </a:schemeClr>
                </a:solidFill>
                <a:effectLst/>
                <a:latin typeface="Helvetica Neue"/>
              </a:rPr>
              <a:t>Key Indicators of Heart Disease</a:t>
            </a:r>
            <a:br>
              <a:rPr lang="en-US" sz="3000" b="1" i="0">
                <a:solidFill>
                  <a:schemeClr val="tx2">
                    <a:alpha val="80000"/>
                  </a:schemeClr>
                </a:solidFill>
                <a:effectLst/>
                <a:latin typeface="Helvetica Neue"/>
              </a:rPr>
            </a:br>
            <a:r>
              <a:rPr lang="en-US" sz="3000" i="0">
                <a:solidFill>
                  <a:schemeClr val="tx2">
                    <a:alpha val="80000"/>
                  </a:schemeClr>
                </a:solidFill>
                <a:effectLst/>
                <a:latin typeface="Times New Roman" panose="02020603050405020304" pitchFamily="18" charset="0"/>
                <a:cs typeface="Times New Roman" panose="02020603050405020304" pitchFamily="18" charset="0"/>
              </a:rPr>
              <a:t>2020 annual CDC survey data of 400k adults related to their health status.</a:t>
            </a:r>
            <a:br>
              <a:rPr lang="en-US" sz="3000" i="0">
                <a:solidFill>
                  <a:schemeClr val="tx2">
                    <a:alpha val="80000"/>
                  </a:schemeClr>
                </a:solidFill>
                <a:effectLst/>
                <a:latin typeface="Times New Roman" panose="02020603050405020304" pitchFamily="18" charset="0"/>
                <a:cs typeface="Times New Roman" panose="02020603050405020304" pitchFamily="18" charset="0"/>
              </a:rPr>
            </a:br>
            <a:endParaRPr lang="en-US" sz="3000">
              <a:solidFill>
                <a:schemeClr val="tx2">
                  <a:alpha val="8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F10355-1951-D6A3-5031-E5898FC2CCD2}"/>
              </a:ext>
            </a:extLst>
          </p:cNvPr>
          <p:cNvSpPr>
            <a:spLocks noGrp="1"/>
          </p:cNvSpPr>
          <p:nvPr>
            <p:ph type="subTitle" idx="1"/>
          </p:nvPr>
        </p:nvSpPr>
        <p:spPr>
          <a:xfrm>
            <a:off x="97977" y="3602038"/>
            <a:ext cx="6087533" cy="969898"/>
          </a:xfrm>
        </p:spPr>
        <p:txBody>
          <a:bodyPr>
            <a:normAutofit/>
          </a:bodyPr>
          <a:lstStyle/>
          <a:p>
            <a:pPr algn="l"/>
            <a:r>
              <a:rPr lang="en-US" dirty="0">
                <a:solidFill>
                  <a:schemeClr val="tx2">
                    <a:alpha val="80000"/>
                  </a:schemeClr>
                </a:solidFill>
              </a:rPr>
              <a:t>Presented by: Dana Mahmoud Mohamed</a:t>
            </a:r>
          </a:p>
        </p:txBody>
      </p:sp>
      <p:pic>
        <p:nvPicPr>
          <p:cNvPr id="4" name="Picture 3" descr="Diagram&#10;&#10;Description automatically generated">
            <a:extLst>
              <a:ext uri="{FF2B5EF4-FFF2-40B4-BE49-F238E27FC236}">
                <a16:creationId xmlns:a16="http://schemas.microsoft.com/office/drawing/2014/main" id="{AE9FEF79-8D34-0CF7-4034-FB6B314D1EBF}"/>
              </a:ext>
            </a:extLst>
          </p:cNvPr>
          <p:cNvPicPr>
            <a:picLocks noChangeAspect="1"/>
          </p:cNvPicPr>
          <p:nvPr/>
        </p:nvPicPr>
        <p:blipFill rotWithShape="1">
          <a:blip r:embed="rId2"/>
          <a:srcRect l="11228" r="1" b="1"/>
          <a:stretch/>
        </p:blipFill>
        <p:spPr>
          <a:xfrm>
            <a:off x="6189156" y="-3440"/>
            <a:ext cx="6015813" cy="6861439"/>
          </a:xfrm>
          <a:prstGeom prst="rect">
            <a:avLst/>
          </a:prstGeom>
        </p:spPr>
      </p:pic>
    </p:spTree>
    <p:extLst>
      <p:ext uri="{BB962C8B-B14F-4D97-AF65-F5344CB8AC3E}">
        <p14:creationId xmlns:p14="http://schemas.microsoft.com/office/powerpoint/2010/main" val="3784262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ectangle 6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Rectangle 6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ight Triangle 6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9" name="Straight Connector 6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FAB1B72-E311-8696-A0C3-C23D91634649}"/>
              </a:ext>
            </a:extLst>
          </p:cNvPr>
          <p:cNvSpPr>
            <a:spLocks noGrp="1"/>
          </p:cNvSpPr>
          <p:nvPr>
            <p:ph type="title"/>
          </p:nvPr>
        </p:nvSpPr>
        <p:spPr>
          <a:xfrm>
            <a:off x="457201" y="720772"/>
            <a:ext cx="3733078" cy="5531079"/>
          </a:xfrm>
        </p:spPr>
        <p:txBody>
          <a:bodyPr>
            <a:normAutofit/>
          </a:bodyPr>
          <a:lstStyle/>
          <a:p>
            <a:r>
              <a:rPr lang="en-US"/>
              <a:t>Drawbacks in our data</a:t>
            </a:r>
          </a:p>
        </p:txBody>
      </p:sp>
      <p:sp>
        <p:nvSpPr>
          <p:cNvPr id="9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79" name="Content Placeholder 2">
            <a:extLst>
              <a:ext uri="{FF2B5EF4-FFF2-40B4-BE49-F238E27FC236}">
                <a16:creationId xmlns:a16="http://schemas.microsoft.com/office/drawing/2014/main" id="{ACD69697-849A-5837-5A2F-214CDCCE2C1B}"/>
              </a:ext>
            </a:extLst>
          </p:cNvPr>
          <p:cNvGraphicFramePr>
            <a:graphicFrameLocks noGrp="1"/>
          </p:cNvGraphicFramePr>
          <p:nvPr>
            <p:ph idx="1"/>
            <p:extLst>
              <p:ext uri="{D42A27DB-BD31-4B8C-83A1-F6EECF244321}">
                <p14:modId xmlns:p14="http://schemas.microsoft.com/office/powerpoint/2010/main" val="99193213"/>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49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12637">
              <a:srgbClr val="D0E5F8"/>
            </a:gs>
            <a:gs pos="39000">
              <a:srgbClr val="C8E1F6"/>
            </a:gs>
            <a:gs pos="31049">
              <a:srgbClr val="CCE3F7"/>
            </a:gs>
            <a:gs pos="0">
              <a:srgbClr val="D2E6F8"/>
            </a:gs>
            <a:gs pos="0">
              <a:srgbClr val="DDECFA"/>
            </a:gs>
            <a:gs pos="57498">
              <a:srgbClr val="C6E0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2707-D7DD-FFF4-4661-592B0846D6E7}"/>
              </a:ext>
            </a:extLst>
          </p:cNvPr>
          <p:cNvSpPr>
            <a:spLocks noGrp="1"/>
          </p:cNvSpPr>
          <p:nvPr>
            <p:ph type="title"/>
          </p:nvPr>
        </p:nvSpPr>
        <p:spPr>
          <a:xfrm>
            <a:off x="181550" y="343217"/>
            <a:ext cx="11942573" cy="457199"/>
          </a:xfrm>
        </p:spPr>
        <p:txBody>
          <a:bodyPr>
            <a:noAutofit/>
          </a:bodyPr>
          <a:lstStyle/>
          <a:p>
            <a:r>
              <a:rPr lang="en-US" sz="2800" b="1" dirty="0">
                <a:solidFill>
                  <a:srgbClr val="C00000"/>
                </a:solidFill>
                <a:latin typeface="Times New Roman" panose="02020603050405020304" pitchFamily="18" charset="0"/>
                <a:cs typeface="Times New Roman" panose="02020603050405020304" pitchFamily="18" charset="0"/>
              </a:rPr>
              <a:t>Factor has the most impact on a person's health and chance of getting a Heart Disease:</a:t>
            </a:r>
            <a:br>
              <a:rPr lang="en-US" sz="2400" b="1" dirty="0">
                <a:solidFill>
                  <a:srgbClr val="C00000"/>
                </a:solidFill>
                <a:latin typeface="Times New Roman" panose="02020603050405020304" pitchFamily="18" charset="0"/>
                <a:cs typeface="Times New Roman" panose="02020603050405020304" pitchFamily="18" charset="0"/>
              </a:rPr>
            </a:br>
            <a:endParaRPr lang="en-US" sz="2400" dirty="0">
              <a:solidFill>
                <a:srgbClr val="C00000"/>
              </a:solidFill>
            </a:endParaRPr>
          </a:p>
        </p:txBody>
      </p:sp>
      <p:sp>
        <p:nvSpPr>
          <p:cNvPr id="4" name="Content Placeholder 3">
            <a:extLst>
              <a:ext uri="{FF2B5EF4-FFF2-40B4-BE49-F238E27FC236}">
                <a16:creationId xmlns:a16="http://schemas.microsoft.com/office/drawing/2014/main" id="{F447A9F0-A183-F632-E736-979A8BE53FD5}"/>
              </a:ext>
            </a:extLst>
          </p:cNvPr>
          <p:cNvSpPr>
            <a:spLocks noGrp="1"/>
          </p:cNvSpPr>
          <p:nvPr>
            <p:ph sz="half" idx="2"/>
          </p:nvPr>
        </p:nvSpPr>
        <p:spPr>
          <a:xfrm>
            <a:off x="294640" y="3647441"/>
            <a:ext cx="11348720" cy="782319"/>
          </a:xfrm>
        </p:spPr>
        <p:txBody>
          <a:bodyPr>
            <a:normAutofit fontScale="85000" lnSpcReduction="20000"/>
          </a:bodyPr>
          <a:lstStyle/>
          <a:p>
            <a:r>
              <a:rPr lang="en-US" b="1" dirty="0">
                <a:solidFill>
                  <a:schemeClr val="tx1"/>
                </a:solidFill>
                <a:latin typeface="Times New Roman" panose="02020603050405020304" pitchFamily="18" charset="0"/>
                <a:cs typeface="Times New Roman" panose="02020603050405020304" pitchFamily="18" charset="0"/>
              </a:rPr>
              <a:t>2-Physical health: we notice that not managing Physical health can increase the risk of having the heart disease</a:t>
            </a:r>
          </a:p>
          <a:p>
            <a:endParaRPr lang="en-US" dirty="0"/>
          </a:p>
        </p:txBody>
      </p:sp>
      <p:sp>
        <p:nvSpPr>
          <p:cNvPr id="5" name="TextBox 4">
            <a:extLst>
              <a:ext uri="{FF2B5EF4-FFF2-40B4-BE49-F238E27FC236}">
                <a16:creationId xmlns:a16="http://schemas.microsoft.com/office/drawing/2014/main" id="{14AD91B9-8C96-039C-63AE-EC0E308D9185}"/>
              </a:ext>
            </a:extLst>
          </p:cNvPr>
          <p:cNvSpPr txBox="1"/>
          <p:nvPr/>
        </p:nvSpPr>
        <p:spPr>
          <a:xfrm>
            <a:off x="97468" y="681037"/>
            <a:ext cx="11990572"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1-BMI: from this chart we notice that managing the weight of the body maybe affect on having heart disease or not.</a:t>
            </a:r>
          </a:p>
        </p:txBody>
      </p:sp>
      <p:pic>
        <p:nvPicPr>
          <p:cNvPr id="7" name="Picture 6">
            <a:extLst>
              <a:ext uri="{FF2B5EF4-FFF2-40B4-BE49-F238E27FC236}">
                <a16:creationId xmlns:a16="http://schemas.microsoft.com/office/drawing/2014/main" id="{6116EB1A-FD04-4D3B-1D79-77982A8CFB95}"/>
              </a:ext>
            </a:extLst>
          </p:cNvPr>
          <p:cNvPicPr>
            <a:picLocks noChangeAspect="1"/>
          </p:cNvPicPr>
          <p:nvPr/>
        </p:nvPicPr>
        <p:blipFill>
          <a:blip r:embed="rId2"/>
          <a:stretch>
            <a:fillRect/>
          </a:stretch>
        </p:blipFill>
        <p:spPr>
          <a:xfrm>
            <a:off x="49470" y="4075308"/>
            <a:ext cx="11990571" cy="2735363"/>
          </a:xfrm>
          <a:prstGeom prst="rect">
            <a:avLst/>
          </a:prstGeom>
        </p:spPr>
      </p:pic>
      <p:pic>
        <p:nvPicPr>
          <p:cNvPr id="8" name="Picture 7">
            <a:extLst>
              <a:ext uri="{FF2B5EF4-FFF2-40B4-BE49-F238E27FC236}">
                <a16:creationId xmlns:a16="http://schemas.microsoft.com/office/drawing/2014/main" id="{FDE45842-EABF-2784-C822-13D40E81E781}"/>
              </a:ext>
            </a:extLst>
          </p:cNvPr>
          <p:cNvPicPr>
            <a:picLocks noChangeAspect="1"/>
          </p:cNvPicPr>
          <p:nvPr/>
        </p:nvPicPr>
        <p:blipFill>
          <a:blip r:embed="rId3"/>
          <a:stretch>
            <a:fillRect/>
          </a:stretch>
        </p:blipFill>
        <p:spPr>
          <a:xfrm>
            <a:off x="294640" y="1388923"/>
            <a:ext cx="10922000" cy="2258518"/>
          </a:xfrm>
          <a:prstGeom prst="rect">
            <a:avLst/>
          </a:prstGeom>
        </p:spPr>
      </p:pic>
    </p:spTree>
    <p:extLst>
      <p:ext uri="{BB962C8B-B14F-4D97-AF65-F5344CB8AC3E}">
        <p14:creationId xmlns:p14="http://schemas.microsoft.com/office/powerpoint/2010/main" val="185490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0" name="Freeform: Shape 4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2" name="Rectangle 51">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4" name="Group 5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Freeform: Shape 8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7" name="Group 86">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8" name="Rectangle 11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ectangle 119">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 name="Right Triangle 12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6" name="Group 12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7" name="Straight Connector 12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F39DF868-FDCD-2107-6375-AB9E508CF035}"/>
              </a:ext>
            </a:extLst>
          </p:cNvPr>
          <p:cNvSpPr txBox="1"/>
          <p:nvPr/>
        </p:nvSpPr>
        <p:spPr>
          <a:xfrm>
            <a:off x="-161255" y="200866"/>
            <a:ext cx="10961356" cy="846074"/>
          </a:xfrm>
          <a:prstGeom prst="rect">
            <a:avLst/>
          </a:prstGeom>
        </p:spPr>
        <p:txBody>
          <a:bodyPr vert="horz" lIns="91440" tIns="45720" rIns="91440" bIns="45720" rtlCol="0" anchor="ctr">
            <a:normAutofit/>
          </a:bodyPr>
          <a:lstStyle/>
          <a:p>
            <a:pPr marL="228600" indent="-228600">
              <a:lnSpc>
                <a:spcPct val="110000"/>
              </a:lnSpc>
              <a:spcAft>
                <a:spcPts val="600"/>
              </a:spcAft>
              <a:buClr>
                <a:schemeClr val="bg1"/>
              </a:buClr>
              <a:buSzPct val="75000"/>
              <a:buFont typeface="+mj-lt"/>
              <a:buAutoNum type="arabicPeriod"/>
            </a:pPr>
            <a:r>
              <a:rPr lang="en-US" b="1" dirty="0">
                <a:solidFill>
                  <a:schemeClr val="tx2"/>
                </a:solidFill>
              </a:rPr>
              <a:t>3-Sleeping time: we notice that heart Disease have higher percentages in people that sleep less than 6 hours or more than 8 hours.</a:t>
            </a:r>
          </a:p>
          <a:p>
            <a:pPr marL="228600" indent="-228600">
              <a:lnSpc>
                <a:spcPct val="110000"/>
              </a:lnSpc>
              <a:spcAft>
                <a:spcPts val="600"/>
              </a:spcAft>
              <a:buClr>
                <a:schemeClr val="bg1"/>
              </a:buClr>
              <a:buSzPct val="75000"/>
              <a:buFont typeface="+mj-lt"/>
              <a:buAutoNum type="arabicPeriod"/>
            </a:pPr>
            <a:endParaRPr lang="en-US" b="1" dirty="0">
              <a:solidFill>
                <a:schemeClr val="tx2"/>
              </a:solidFill>
            </a:endParaRPr>
          </a:p>
        </p:txBody>
      </p:sp>
      <p:pic>
        <p:nvPicPr>
          <p:cNvPr id="12" name="Picture 11">
            <a:extLst>
              <a:ext uri="{FF2B5EF4-FFF2-40B4-BE49-F238E27FC236}">
                <a16:creationId xmlns:a16="http://schemas.microsoft.com/office/drawing/2014/main" id="{BECE9453-A4D6-1205-5E0A-C7A876310D7A}"/>
              </a:ext>
            </a:extLst>
          </p:cNvPr>
          <p:cNvPicPr>
            <a:picLocks noChangeAspect="1"/>
          </p:cNvPicPr>
          <p:nvPr/>
        </p:nvPicPr>
        <p:blipFill>
          <a:blip r:embed="rId2"/>
          <a:stretch>
            <a:fillRect/>
          </a:stretch>
        </p:blipFill>
        <p:spPr>
          <a:xfrm>
            <a:off x="185490" y="4077585"/>
            <a:ext cx="11711503" cy="2619051"/>
          </a:xfrm>
          <a:prstGeom prst="rect">
            <a:avLst/>
          </a:prstGeom>
        </p:spPr>
      </p:pic>
      <p:sp>
        <p:nvSpPr>
          <p:cNvPr id="14" name="TextBox 13">
            <a:extLst>
              <a:ext uri="{FF2B5EF4-FFF2-40B4-BE49-F238E27FC236}">
                <a16:creationId xmlns:a16="http://schemas.microsoft.com/office/drawing/2014/main" id="{4527538F-85ED-32AB-AA1B-F01F0FAB7DD5}"/>
              </a:ext>
            </a:extLst>
          </p:cNvPr>
          <p:cNvSpPr txBox="1"/>
          <p:nvPr/>
        </p:nvSpPr>
        <p:spPr>
          <a:xfrm>
            <a:off x="273617" y="3702715"/>
            <a:ext cx="873792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4-Age: When people get older the risk of heart disease increase</a:t>
            </a:r>
          </a:p>
        </p:txBody>
      </p:sp>
      <p:pic>
        <p:nvPicPr>
          <p:cNvPr id="3" name="Picture 2">
            <a:extLst>
              <a:ext uri="{FF2B5EF4-FFF2-40B4-BE49-F238E27FC236}">
                <a16:creationId xmlns:a16="http://schemas.microsoft.com/office/drawing/2014/main" id="{8F3BDC55-7D96-DF1F-58F7-63E8DF0C260B}"/>
              </a:ext>
            </a:extLst>
          </p:cNvPr>
          <p:cNvPicPr>
            <a:picLocks noChangeAspect="1"/>
          </p:cNvPicPr>
          <p:nvPr/>
        </p:nvPicPr>
        <p:blipFill>
          <a:blip r:embed="rId3"/>
          <a:stretch>
            <a:fillRect/>
          </a:stretch>
        </p:blipFill>
        <p:spPr>
          <a:xfrm>
            <a:off x="103617" y="751672"/>
            <a:ext cx="11793377" cy="2973972"/>
          </a:xfrm>
          <a:prstGeom prst="rect">
            <a:avLst/>
          </a:prstGeom>
        </p:spPr>
      </p:pic>
    </p:spTree>
    <p:extLst>
      <p:ext uri="{BB962C8B-B14F-4D97-AF65-F5344CB8AC3E}">
        <p14:creationId xmlns:p14="http://schemas.microsoft.com/office/powerpoint/2010/main" val="234756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 name="Group 1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Freeform: Shape 4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Freeform: Shape 4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0" name="Rectangle 4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reeform: Shape 8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5" name="Group 8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6" name="Rectangle 11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ectangle 117">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ight Triangle 11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5" y="4554328"/>
            <a:ext cx="12228056"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4" name="Group 12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5" name="Straight Connector 12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DB83064-C871-3B7D-20D9-372102D4E560}"/>
              </a:ext>
            </a:extLst>
          </p:cNvPr>
          <p:cNvSpPr>
            <a:spLocks noGrp="1"/>
          </p:cNvSpPr>
          <p:nvPr>
            <p:ph type="title"/>
          </p:nvPr>
        </p:nvSpPr>
        <p:spPr>
          <a:xfrm>
            <a:off x="186314" y="74346"/>
            <a:ext cx="12022299" cy="729337"/>
          </a:xfrm>
        </p:spPr>
        <p:txBody>
          <a:bodyPr vert="horz" lIns="91440" tIns="45720" rIns="91440" bIns="45720" rtlCol="0" anchor="t">
            <a:noAutofit/>
          </a:bodyPr>
          <a:lstStyle/>
          <a:p>
            <a:r>
              <a:rPr lang="en-US" sz="2000" b="1" dirty="0">
                <a:solidFill>
                  <a:schemeClr val="tx2"/>
                </a:solidFill>
              </a:rPr>
              <a:t>5-Race: it is one of the uncontrolled features that may increase the risk of having heart disease.</a:t>
            </a:r>
            <a:br>
              <a:rPr lang="en-US" sz="2000" b="1" dirty="0">
                <a:solidFill>
                  <a:schemeClr val="tx2"/>
                </a:solidFill>
              </a:rPr>
            </a:br>
            <a:endParaRPr lang="en-US" sz="2000" dirty="0">
              <a:solidFill>
                <a:schemeClr val="tx2"/>
              </a:solidFill>
            </a:endParaRPr>
          </a:p>
        </p:txBody>
      </p:sp>
      <p:sp>
        <p:nvSpPr>
          <p:cNvPr id="10" name="Content Placeholder 9">
            <a:extLst>
              <a:ext uri="{FF2B5EF4-FFF2-40B4-BE49-F238E27FC236}">
                <a16:creationId xmlns:a16="http://schemas.microsoft.com/office/drawing/2014/main" id="{FC99A393-D248-08F8-829F-AA59D64FA64B}"/>
              </a:ext>
            </a:extLst>
          </p:cNvPr>
          <p:cNvSpPr>
            <a:spLocks noGrp="1"/>
          </p:cNvSpPr>
          <p:nvPr>
            <p:ph sz="half" idx="1"/>
          </p:nvPr>
        </p:nvSpPr>
        <p:spPr>
          <a:xfrm>
            <a:off x="8361466" y="982275"/>
            <a:ext cx="3160840" cy="1933191"/>
          </a:xfrm>
        </p:spPr>
        <p:txBody>
          <a:bodyPr vert="horz" lIns="91440" tIns="45720" rIns="91440" bIns="45720" rtlCol="0" anchor="t">
            <a:normAutofit fontScale="55000" lnSpcReduction="20000"/>
          </a:bodyPr>
          <a:lstStyle/>
          <a:p>
            <a:pPr>
              <a:buFont typeface="+mj-lt"/>
              <a:buAutoNum type="arabicPeriod"/>
            </a:pPr>
            <a:r>
              <a:rPr lang="en-US" sz="4200" dirty="0">
                <a:solidFill>
                  <a:schemeClr val="tx1"/>
                </a:solidFill>
                <a:latin typeface="Times New Roman" panose="02020603050405020304" pitchFamily="18" charset="0"/>
                <a:cs typeface="Times New Roman" panose="02020603050405020304" pitchFamily="18" charset="0"/>
              </a:rPr>
              <a:t>We notice that the white race is more susceptible (sensitive) to heart disease than other races</a:t>
            </a:r>
          </a:p>
          <a:p>
            <a:pPr>
              <a:buFont typeface="+mj-lt"/>
              <a:buAutoNum type="arabicPeriod"/>
            </a:pPr>
            <a:endParaRPr lang="en-US" sz="1800" dirty="0">
              <a:solidFill>
                <a:schemeClr val="tx2"/>
              </a:solidFill>
            </a:endParaRPr>
          </a:p>
        </p:txBody>
      </p:sp>
      <p:pic>
        <p:nvPicPr>
          <p:cNvPr id="5" name="Content Placeholder 4" descr="Chart, pie chart&#10;&#10;Description automatically generated">
            <a:extLst>
              <a:ext uri="{FF2B5EF4-FFF2-40B4-BE49-F238E27FC236}">
                <a16:creationId xmlns:a16="http://schemas.microsoft.com/office/drawing/2014/main" id="{FC01A478-00EF-B304-8ED8-5F340F90A14B}"/>
              </a:ext>
            </a:extLst>
          </p:cNvPr>
          <p:cNvPicPr>
            <a:picLocks noChangeAspect="1"/>
          </p:cNvPicPr>
          <p:nvPr/>
        </p:nvPicPr>
        <p:blipFill rotWithShape="1">
          <a:blip r:embed="rId2">
            <a:extLst>
              <a:ext uri="{28A0092B-C50C-407E-A947-70E740481C1C}">
                <a14:useLocalDpi xmlns:a14="http://schemas.microsoft.com/office/drawing/2010/main" val="0"/>
              </a:ext>
            </a:extLst>
          </a:blip>
          <a:srcRect l="15559" t="-217" b="217"/>
          <a:stretch/>
        </p:blipFill>
        <p:spPr>
          <a:xfrm>
            <a:off x="1009653" y="525308"/>
            <a:ext cx="5372030" cy="2743983"/>
          </a:xfrm>
          <a:prstGeom prst="rect">
            <a:avLst/>
          </a:prstGeom>
        </p:spPr>
      </p:pic>
      <p:sp>
        <p:nvSpPr>
          <p:cNvPr id="12" name="Title 1">
            <a:extLst>
              <a:ext uri="{FF2B5EF4-FFF2-40B4-BE49-F238E27FC236}">
                <a16:creationId xmlns:a16="http://schemas.microsoft.com/office/drawing/2014/main" id="{8063E4CB-9A9E-6D23-8A5F-5B5321BE4FE8}"/>
              </a:ext>
            </a:extLst>
          </p:cNvPr>
          <p:cNvSpPr txBox="1">
            <a:spLocks/>
          </p:cNvSpPr>
          <p:nvPr/>
        </p:nvSpPr>
        <p:spPr>
          <a:xfrm>
            <a:off x="3196" y="3353349"/>
            <a:ext cx="12022299" cy="63062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000" b="1" dirty="0">
                <a:solidFill>
                  <a:schemeClr val="tx2"/>
                </a:solidFill>
              </a:rPr>
              <a:t>6-Sex: also one of uncontrolled features that can increase the risk of having heart disease.</a:t>
            </a:r>
            <a:br>
              <a:rPr lang="en-US" sz="2000" b="1" dirty="0">
                <a:solidFill>
                  <a:schemeClr val="tx2"/>
                </a:solidFill>
              </a:rPr>
            </a:br>
            <a:r>
              <a:rPr lang="en-US" sz="2000" b="1" dirty="0">
                <a:solidFill>
                  <a:schemeClr val="tx2"/>
                </a:solidFill>
              </a:rPr>
              <a:t> </a:t>
            </a:r>
            <a:endParaRPr lang="en-US" sz="2000" dirty="0">
              <a:solidFill>
                <a:schemeClr val="tx2"/>
              </a:solidFill>
            </a:endParaRPr>
          </a:p>
        </p:txBody>
      </p:sp>
      <p:sp>
        <p:nvSpPr>
          <p:cNvPr id="49" name="Title 1">
            <a:extLst>
              <a:ext uri="{FF2B5EF4-FFF2-40B4-BE49-F238E27FC236}">
                <a16:creationId xmlns:a16="http://schemas.microsoft.com/office/drawing/2014/main" id="{DAB3D70D-021C-1C77-F228-85226E004841}"/>
              </a:ext>
            </a:extLst>
          </p:cNvPr>
          <p:cNvSpPr txBox="1">
            <a:spLocks/>
          </p:cNvSpPr>
          <p:nvPr/>
        </p:nvSpPr>
        <p:spPr>
          <a:xfrm>
            <a:off x="9351721" y="3939324"/>
            <a:ext cx="2449010" cy="2137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800" dirty="0">
                <a:solidFill>
                  <a:schemeClr val="tx1"/>
                </a:solidFill>
                <a:latin typeface="Times New Roman" panose="02020603050405020304" pitchFamily="18" charset="0"/>
                <a:cs typeface="Times New Roman" panose="02020603050405020304" pitchFamily="18" charset="0"/>
              </a:rPr>
              <a:t>We notice that </a:t>
            </a:r>
            <a:r>
              <a:rPr lang="en-US" sz="2800" dirty="0">
                <a:solidFill>
                  <a:srgbClr val="000000"/>
                </a:solidFill>
                <a:latin typeface="Times New Roman" panose="02020603050405020304" pitchFamily="18" charset="0"/>
                <a:cs typeface="Times New Roman" panose="02020603050405020304" pitchFamily="18" charset="0"/>
              </a:rPr>
              <a:t>male are more prone to heart disease</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E8D7F9-955F-2B69-4C12-39C7B22984F2}"/>
              </a:ext>
            </a:extLst>
          </p:cNvPr>
          <p:cNvPicPr>
            <a:picLocks noChangeAspect="1"/>
          </p:cNvPicPr>
          <p:nvPr/>
        </p:nvPicPr>
        <p:blipFill>
          <a:blip r:embed="rId3"/>
          <a:stretch>
            <a:fillRect/>
          </a:stretch>
        </p:blipFill>
        <p:spPr>
          <a:xfrm>
            <a:off x="61636" y="3741501"/>
            <a:ext cx="8731699" cy="2740031"/>
          </a:xfrm>
          <a:prstGeom prst="rect">
            <a:avLst/>
          </a:prstGeom>
        </p:spPr>
      </p:pic>
    </p:spTree>
    <p:extLst>
      <p:ext uri="{BB962C8B-B14F-4D97-AF65-F5344CB8AC3E}">
        <p14:creationId xmlns:p14="http://schemas.microsoft.com/office/powerpoint/2010/main" val="32354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 name="Group 1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Freeform: Shape 5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Rectangle 5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reeform: Shape 8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0" name="Group 8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1" name="Rectangle 12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9" name="Group 128">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0" name="Straight Connector 129">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3" name="Content Placeholder 12" descr="Chart, pie chart&#10;&#10;Description automatically generated">
            <a:extLst>
              <a:ext uri="{FF2B5EF4-FFF2-40B4-BE49-F238E27FC236}">
                <a16:creationId xmlns:a16="http://schemas.microsoft.com/office/drawing/2014/main" id="{807C1045-DB3F-EF87-40F8-B5001FA1F0F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343" t="8831" r="232" b="14209"/>
          <a:stretch/>
        </p:blipFill>
        <p:spPr>
          <a:xfrm>
            <a:off x="914401" y="4419933"/>
            <a:ext cx="6290806" cy="2336292"/>
          </a:xfrm>
          <a:prstGeom prst="rect">
            <a:avLst/>
          </a:prstGeom>
        </p:spPr>
      </p:pic>
      <p:sp>
        <p:nvSpPr>
          <p:cNvPr id="14" name="Title 10">
            <a:extLst>
              <a:ext uri="{FF2B5EF4-FFF2-40B4-BE49-F238E27FC236}">
                <a16:creationId xmlns:a16="http://schemas.microsoft.com/office/drawing/2014/main" id="{54FF5534-BAD7-2BE6-944D-43180DF21E69}"/>
              </a:ext>
            </a:extLst>
          </p:cNvPr>
          <p:cNvSpPr txBox="1">
            <a:spLocks/>
          </p:cNvSpPr>
          <p:nvPr/>
        </p:nvSpPr>
        <p:spPr>
          <a:xfrm>
            <a:off x="106009" y="-73603"/>
            <a:ext cx="11790986" cy="802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000" dirty="0">
                <a:solidFill>
                  <a:schemeClr val="tx2"/>
                </a:solidFill>
              </a:rPr>
              <a:t>7- physical activity: It is obvious that not managing the physical activity can increase the risk of having heat disease</a:t>
            </a:r>
          </a:p>
        </p:txBody>
      </p:sp>
      <p:pic>
        <p:nvPicPr>
          <p:cNvPr id="16" name="Picture 15">
            <a:extLst>
              <a:ext uri="{FF2B5EF4-FFF2-40B4-BE49-F238E27FC236}">
                <a16:creationId xmlns:a16="http://schemas.microsoft.com/office/drawing/2014/main" id="{34880CD3-E8F3-D434-09C5-C52DDFFBF626}"/>
              </a:ext>
            </a:extLst>
          </p:cNvPr>
          <p:cNvPicPr>
            <a:picLocks noChangeAspect="1"/>
          </p:cNvPicPr>
          <p:nvPr/>
        </p:nvPicPr>
        <p:blipFill>
          <a:blip r:embed="rId3"/>
          <a:stretch>
            <a:fillRect/>
          </a:stretch>
        </p:blipFill>
        <p:spPr>
          <a:xfrm>
            <a:off x="189363" y="732381"/>
            <a:ext cx="10570076" cy="2944829"/>
          </a:xfrm>
          <a:prstGeom prst="rect">
            <a:avLst/>
          </a:prstGeom>
        </p:spPr>
      </p:pic>
      <p:sp>
        <p:nvSpPr>
          <p:cNvPr id="50" name="Title 10">
            <a:extLst>
              <a:ext uri="{FF2B5EF4-FFF2-40B4-BE49-F238E27FC236}">
                <a16:creationId xmlns:a16="http://schemas.microsoft.com/office/drawing/2014/main" id="{D1953CA9-F671-8A57-0B13-434FC9D00666}"/>
              </a:ext>
            </a:extLst>
          </p:cNvPr>
          <p:cNvSpPr>
            <a:spLocks noGrp="1"/>
          </p:cNvSpPr>
          <p:nvPr>
            <p:ph type="title"/>
          </p:nvPr>
        </p:nvSpPr>
        <p:spPr>
          <a:xfrm>
            <a:off x="180447" y="3724160"/>
            <a:ext cx="11536951" cy="719422"/>
          </a:xfrm>
        </p:spPr>
        <p:txBody>
          <a:bodyPr vert="horz" lIns="91440" tIns="45720" rIns="91440" bIns="45720" rtlCol="0" anchor="ctr">
            <a:noAutofit/>
          </a:bodyPr>
          <a:lstStyle/>
          <a:p>
            <a:r>
              <a:rPr lang="en-US" sz="2400" dirty="0">
                <a:solidFill>
                  <a:schemeClr val="tx2"/>
                </a:solidFill>
              </a:rPr>
              <a:t>8-Smoking: Smoking can increase the risk of having heart disease</a:t>
            </a:r>
          </a:p>
        </p:txBody>
      </p:sp>
    </p:spTree>
    <p:extLst>
      <p:ext uri="{BB962C8B-B14F-4D97-AF65-F5344CB8AC3E}">
        <p14:creationId xmlns:p14="http://schemas.microsoft.com/office/powerpoint/2010/main" val="363376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2" name="Group 121">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DA8B33C-FA33-E107-9E63-D50343FF8C58}"/>
              </a:ext>
            </a:extLst>
          </p:cNvPr>
          <p:cNvSpPr>
            <a:spLocks noGrp="1"/>
          </p:cNvSpPr>
          <p:nvPr>
            <p:ph type="title"/>
          </p:nvPr>
        </p:nvSpPr>
        <p:spPr>
          <a:xfrm>
            <a:off x="321454" y="164831"/>
            <a:ext cx="4091430" cy="2596616"/>
          </a:xfrm>
        </p:spPr>
        <p:txBody>
          <a:bodyPr vert="horz" lIns="91440" tIns="45720" rIns="91440" bIns="45720" rtlCol="0" anchor="ctr">
            <a:normAutofit/>
          </a:bodyPr>
          <a:lstStyle/>
          <a:p>
            <a:r>
              <a:rPr lang="en-US" sz="2000" b="1" dirty="0">
                <a:solidFill>
                  <a:schemeClr val="tx2"/>
                </a:solidFill>
              </a:rPr>
              <a:t>9- General health: </a:t>
            </a:r>
            <a:r>
              <a:rPr lang="en-US" sz="2000" dirty="0">
                <a:solidFill>
                  <a:schemeClr val="tx2"/>
                </a:solidFill>
              </a:rPr>
              <a:t>People without heart disease are generally in good health. we notice that total percentage of general health in individuals without heart disease (Very good+good+Excellent) = 87%</a:t>
            </a:r>
          </a:p>
        </p:txBody>
      </p:sp>
      <p:pic>
        <p:nvPicPr>
          <p:cNvPr id="6" name="Content Placeholder 5">
            <a:extLst>
              <a:ext uri="{FF2B5EF4-FFF2-40B4-BE49-F238E27FC236}">
                <a16:creationId xmlns:a16="http://schemas.microsoft.com/office/drawing/2014/main" id="{297A0365-70C1-63CC-6C61-675B167928BA}"/>
              </a:ext>
            </a:extLst>
          </p:cNvPr>
          <p:cNvPicPr>
            <a:picLocks noGrp="1" noChangeAspect="1"/>
          </p:cNvPicPr>
          <p:nvPr>
            <p:ph sz="half" idx="2"/>
          </p:nvPr>
        </p:nvPicPr>
        <p:blipFill>
          <a:blip r:embed="rId2"/>
          <a:stretch>
            <a:fillRect/>
          </a:stretch>
        </p:blipFill>
        <p:spPr>
          <a:xfrm>
            <a:off x="5110481" y="109467"/>
            <a:ext cx="6421119" cy="3468119"/>
          </a:xfrm>
          <a:prstGeom prst="rect">
            <a:avLst/>
          </a:prstGeom>
        </p:spPr>
      </p:pic>
      <p:sp>
        <p:nvSpPr>
          <p:cNvPr id="7" name="Title 1">
            <a:extLst>
              <a:ext uri="{FF2B5EF4-FFF2-40B4-BE49-F238E27FC236}">
                <a16:creationId xmlns:a16="http://schemas.microsoft.com/office/drawing/2014/main" id="{0EED67E0-1212-A512-EFB9-F1CC5C749035}"/>
              </a:ext>
            </a:extLst>
          </p:cNvPr>
          <p:cNvSpPr txBox="1">
            <a:spLocks/>
          </p:cNvSpPr>
          <p:nvPr/>
        </p:nvSpPr>
        <p:spPr>
          <a:xfrm>
            <a:off x="84416" y="2882758"/>
            <a:ext cx="3913337" cy="3497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000" b="1" dirty="0">
                <a:solidFill>
                  <a:schemeClr val="tx2"/>
                </a:solidFill>
              </a:rPr>
              <a:t>10- Other diseases: </a:t>
            </a:r>
            <a:r>
              <a:rPr lang="en-US" sz="1800" dirty="0">
                <a:solidFill>
                  <a:schemeClr val="tx2"/>
                </a:solidFill>
              </a:rPr>
              <a:t>-</a:t>
            </a:r>
          </a:p>
          <a:p>
            <a:pPr marL="342900" indent="-342900">
              <a:buFont typeface="Arial" panose="020B0604020202020204" pitchFamily="34" charset="0"/>
              <a:buChar char="•"/>
            </a:pPr>
            <a:r>
              <a:rPr lang="en-US" sz="2000" dirty="0">
                <a:solidFill>
                  <a:schemeClr val="tx2"/>
                </a:solidFill>
              </a:rPr>
              <a:t>Stroke contributes to heart disease.</a:t>
            </a:r>
          </a:p>
          <a:p>
            <a:pPr marL="342900" indent="-342900">
              <a:buFont typeface="Arial" panose="020B0604020202020204" pitchFamily="34" charset="0"/>
              <a:buChar char="•"/>
            </a:pPr>
            <a:r>
              <a:rPr lang="en-US" sz="2000" dirty="0">
                <a:solidFill>
                  <a:schemeClr val="tx2"/>
                </a:solidFill>
              </a:rPr>
              <a:t>People with difficulty walking tend to have a higher chance of getting heart disease.</a:t>
            </a:r>
          </a:p>
          <a:p>
            <a:pPr marL="342900" indent="-342900">
              <a:buFont typeface="Arial" panose="020B0604020202020204" pitchFamily="34" charset="0"/>
              <a:buChar char="•"/>
            </a:pPr>
            <a:r>
              <a:rPr lang="en-US" sz="2000" dirty="0">
                <a:solidFill>
                  <a:schemeClr val="tx2"/>
                </a:solidFill>
              </a:rPr>
              <a:t>Asthma, kidney disease, skin cancer and diabetes contribute to heart disease. However, asthma only gives a small contribution.</a:t>
            </a:r>
          </a:p>
        </p:txBody>
      </p:sp>
      <p:pic>
        <p:nvPicPr>
          <p:cNvPr id="5" name="Picture 4">
            <a:extLst>
              <a:ext uri="{FF2B5EF4-FFF2-40B4-BE49-F238E27FC236}">
                <a16:creationId xmlns:a16="http://schemas.microsoft.com/office/drawing/2014/main" id="{59FDCF4B-A307-BAF3-FF1F-B2681266817F}"/>
              </a:ext>
            </a:extLst>
          </p:cNvPr>
          <p:cNvPicPr>
            <a:picLocks noChangeAspect="1"/>
          </p:cNvPicPr>
          <p:nvPr/>
        </p:nvPicPr>
        <p:blipFill>
          <a:blip r:embed="rId3"/>
          <a:stretch>
            <a:fillRect/>
          </a:stretch>
        </p:blipFill>
        <p:spPr>
          <a:xfrm>
            <a:off x="5417285" y="3663444"/>
            <a:ext cx="6172517" cy="2936981"/>
          </a:xfrm>
          <a:prstGeom prst="rect">
            <a:avLst/>
          </a:prstGeom>
        </p:spPr>
      </p:pic>
    </p:spTree>
    <p:extLst>
      <p:ext uri="{BB962C8B-B14F-4D97-AF65-F5344CB8AC3E}">
        <p14:creationId xmlns:p14="http://schemas.microsoft.com/office/powerpoint/2010/main" val="201566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 name="Group 1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Freeform: Shape 4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Freeform: Shape 4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0" name="Rectangle 4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reeform: Shape 8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5" name="Group 8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6" name="Rectangle 11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ectangle 11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ight Triangle 11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0" y="4114802"/>
            <a:ext cx="12211777" cy="2743198"/>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4" name="Group 123">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 name="Content Placeholder 2">
            <a:extLst>
              <a:ext uri="{FF2B5EF4-FFF2-40B4-BE49-F238E27FC236}">
                <a16:creationId xmlns:a16="http://schemas.microsoft.com/office/drawing/2014/main" id="{42A4ADD2-D9B7-AE26-F945-F9AC11AB3781}"/>
              </a:ext>
            </a:extLst>
          </p:cNvPr>
          <p:cNvSpPr txBox="1">
            <a:spLocks/>
          </p:cNvSpPr>
          <p:nvPr/>
        </p:nvSpPr>
        <p:spPr>
          <a:xfrm>
            <a:off x="75557" y="3632940"/>
            <a:ext cx="11030128" cy="651726"/>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endParaRPr lang="en-US" sz="1800" dirty="0">
              <a:solidFill>
                <a:schemeClr val="tx2"/>
              </a:solidFill>
            </a:endParaRPr>
          </a:p>
        </p:txBody>
      </p:sp>
      <p:sp>
        <p:nvSpPr>
          <p:cNvPr id="11" name="TextBox 10">
            <a:extLst>
              <a:ext uri="{FF2B5EF4-FFF2-40B4-BE49-F238E27FC236}">
                <a16:creationId xmlns:a16="http://schemas.microsoft.com/office/drawing/2014/main" id="{9B02CA69-3478-CFE1-6959-243D61762016}"/>
              </a:ext>
            </a:extLst>
          </p:cNvPr>
          <p:cNvSpPr txBox="1"/>
          <p:nvPr/>
        </p:nvSpPr>
        <p:spPr>
          <a:xfrm>
            <a:off x="-5984" y="3303968"/>
            <a:ext cx="11999242" cy="1892826"/>
          </a:xfrm>
          <a:prstGeom prst="rect">
            <a:avLst/>
          </a:prstGeom>
          <a:noFill/>
        </p:spPr>
        <p:txBody>
          <a:bodyPr wrap="square">
            <a:spAutoFit/>
          </a:bodyPr>
          <a:lstStyle/>
          <a:p>
            <a:pPr>
              <a:lnSpc>
                <a:spcPct val="150000"/>
              </a:lnSpc>
            </a:pPr>
            <a:endParaRPr lang="en-US" dirty="0"/>
          </a:p>
          <a:p>
            <a:endParaRPr lang="en-US" dirty="0"/>
          </a:p>
          <a:p>
            <a:endParaRPr lang="en-US" dirty="0"/>
          </a:p>
          <a:p>
            <a:endParaRPr lang="en-US" dirty="0"/>
          </a:p>
          <a:p>
            <a:endParaRPr lang="en-US" dirty="0"/>
          </a:p>
          <a:p>
            <a:endParaRPr lang="en-US" dirty="0"/>
          </a:p>
        </p:txBody>
      </p:sp>
      <p:pic>
        <p:nvPicPr>
          <p:cNvPr id="45" name="Picture 44">
            <a:extLst>
              <a:ext uri="{FF2B5EF4-FFF2-40B4-BE49-F238E27FC236}">
                <a16:creationId xmlns:a16="http://schemas.microsoft.com/office/drawing/2014/main" id="{6FF6E240-0475-3953-52C5-7E0146D1BED6}"/>
              </a:ext>
            </a:extLst>
          </p:cNvPr>
          <p:cNvPicPr>
            <a:picLocks noChangeAspect="1"/>
          </p:cNvPicPr>
          <p:nvPr/>
        </p:nvPicPr>
        <p:blipFill>
          <a:blip r:embed="rId2"/>
          <a:stretch>
            <a:fillRect/>
          </a:stretch>
        </p:blipFill>
        <p:spPr>
          <a:xfrm>
            <a:off x="106134" y="170002"/>
            <a:ext cx="6550019" cy="2874188"/>
          </a:xfrm>
          <a:prstGeom prst="rect">
            <a:avLst/>
          </a:prstGeom>
        </p:spPr>
      </p:pic>
      <p:pic>
        <p:nvPicPr>
          <p:cNvPr id="47" name="Picture 46">
            <a:extLst>
              <a:ext uri="{FF2B5EF4-FFF2-40B4-BE49-F238E27FC236}">
                <a16:creationId xmlns:a16="http://schemas.microsoft.com/office/drawing/2014/main" id="{8542FAD2-ADE4-CD4A-6A90-EFD3252CF40D}"/>
              </a:ext>
            </a:extLst>
          </p:cNvPr>
          <p:cNvPicPr>
            <a:picLocks noChangeAspect="1"/>
          </p:cNvPicPr>
          <p:nvPr/>
        </p:nvPicPr>
        <p:blipFill>
          <a:blip r:embed="rId3"/>
          <a:stretch>
            <a:fillRect/>
          </a:stretch>
        </p:blipFill>
        <p:spPr>
          <a:xfrm>
            <a:off x="106135" y="3045904"/>
            <a:ext cx="4084145" cy="3179101"/>
          </a:xfrm>
          <a:prstGeom prst="rect">
            <a:avLst/>
          </a:prstGeom>
        </p:spPr>
      </p:pic>
      <p:pic>
        <p:nvPicPr>
          <p:cNvPr id="49" name="Picture 48">
            <a:extLst>
              <a:ext uri="{FF2B5EF4-FFF2-40B4-BE49-F238E27FC236}">
                <a16:creationId xmlns:a16="http://schemas.microsoft.com/office/drawing/2014/main" id="{B6BAC163-1BCE-D9AA-01B7-1BB4EB478CA7}"/>
              </a:ext>
            </a:extLst>
          </p:cNvPr>
          <p:cNvPicPr>
            <a:picLocks noChangeAspect="1"/>
          </p:cNvPicPr>
          <p:nvPr/>
        </p:nvPicPr>
        <p:blipFill>
          <a:blip r:embed="rId4"/>
          <a:stretch>
            <a:fillRect/>
          </a:stretch>
        </p:blipFill>
        <p:spPr>
          <a:xfrm>
            <a:off x="6669600" y="195112"/>
            <a:ext cx="5502741" cy="2850792"/>
          </a:xfrm>
          <a:prstGeom prst="rect">
            <a:avLst/>
          </a:prstGeom>
        </p:spPr>
      </p:pic>
      <p:pic>
        <p:nvPicPr>
          <p:cNvPr id="51" name="Content Placeholder 11">
            <a:extLst>
              <a:ext uri="{FF2B5EF4-FFF2-40B4-BE49-F238E27FC236}">
                <a16:creationId xmlns:a16="http://schemas.microsoft.com/office/drawing/2014/main" id="{C965DADA-763E-3CF4-BE5D-A94589A227AE}"/>
              </a:ext>
            </a:extLst>
          </p:cNvPr>
          <p:cNvPicPr>
            <a:picLocks noGrp="1" noChangeAspect="1"/>
          </p:cNvPicPr>
          <p:nvPr>
            <p:ph sz="half" idx="2"/>
          </p:nvPr>
        </p:nvPicPr>
        <p:blipFill>
          <a:blip r:embed="rId5"/>
          <a:stretch>
            <a:fillRect/>
          </a:stretch>
        </p:blipFill>
        <p:spPr>
          <a:xfrm>
            <a:off x="7782559" y="3045905"/>
            <a:ext cx="4333883" cy="3202495"/>
          </a:xfrm>
        </p:spPr>
      </p:pic>
      <p:pic>
        <p:nvPicPr>
          <p:cNvPr id="82" name="Picture 81">
            <a:extLst>
              <a:ext uri="{FF2B5EF4-FFF2-40B4-BE49-F238E27FC236}">
                <a16:creationId xmlns:a16="http://schemas.microsoft.com/office/drawing/2014/main" id="{08C2BC34-6269-2081-611F-38D0BC414E36}"/>
              </a:ext>
            </a:extLst>
          </p:cNvPr>
          <p:cNvPicPr>
            <a:picLocks noChangeAspect="1"/>
          </p:cNvPicPr>
          <p:nvPr/>
        </p:nvPicPr>
        <p:blipFill>
          <a:blip r:embed="rId6"/>
          <a:stretch>
            <a:fillRect/>
          </a:stretch>
        </p:blipFill>
        <p:spPr>
          <a:xfrm>
            <a:off x="4134139" y="3045905"/>
            <a:ext cx="3642204" cy="3192224"/>
          </a:xfrm>
          <a:prstGeom prst="rect">
            <a:avLst/>
          </a:prstGeom>
        </p:spPr>
      </p:pic>
    </p:spTree>
    <p:extLst>
      <p:ext uri="{BB962C8B-B14F-4D97-AF65-F5344CB8AC3E}">
        <p14:creationId xmlns:p14="http://schemas.microsoft.com/office/powerpoint/2010/main" val="107968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F8367C2A-1C1C-6B8B-03BB-F49D35BA795E}"/>
              </a:ext>
            </a:extLst>
          </p:cNvPr>
          <p:cNvSpPr>
            <a:spLocks noGrp="1"/>
          </p:cNvSpPr>
          <p:nvPr>
            <p:ph type="title"/>
          </p:nvPr>
        </p:nvSpPr>
        <p:spPr>
          <a:xfrm>
            <a:off x="457201" y="728906"/>
            <a:ext cx="4712534" cy="5516051"/>
          </a:xfrm>
        </p:spPr>
        <p:txBody>
          <a:bodyPr anchor="t">
            <a:normAutofit/>
          </a:bodyPr>
          <a:lstStyle/>
          <a:p>
            <a:r>
              <a:rPr lang="en-US">
                <a:solidFill>
                  <a:schemeClr val="tx2"/>
                </a:solidFill>
                <a:latin typeface="Times New Roman" panose="02020603050405020304" pitchFamily="18" charset="0"/>
                <a:cs typeface="Times New Roman" panose="02020603050405020304" pitchFamily="18" charset="0"/>
              </a:rPr>
              <a:t>Recommendations:</a:t>
            </a:r>
            <a:endParaRPr lang="en-US">
              <a:solidFill>
                <a:schemeClr val="tx2"/>
              </a:solidFill>
            </a:endParaRPr>
          </a:p>
        </p:txBody>
      </p:sp>
      <p:sp>
        <p:nvSpPr>
          <p:cNvPr id="95" name="Content Placeholder 5">
            <a:extLst>
              <a:ext uri="{FF2B5EF4-FFF2-40B4-BE49-F238E27FC236}">
                <a16:creationId xmlns:a16="http://schemas.microsoft.com/office/drawing/2014/main" id="{4D4F9578-47D6-5097-AD61-A3F5FA25D905}"/>
              </a:ext>
            </a:extLst>
          </p:cNvPr>
          <p:cNvSpPr>
            <a:spLocks noGrp="1"/>
          </p:cNvSpPr>
          <p:nvPr>
            <p:ph idx="1"/>
          </p:nvPr>
        </p:nvSpPr>
        <p:spPr>
          <a:xfrm>
            <a:off x="5388459" y="728906"/>
            <a:ext cx="5813687" cy="5545420"/>
          </a:xfrm>
        </p:spPr>
        <p:txBody>
          <a:bodyPr anchor="ctr">
            <a:normAutofit/>
          </a:bodyPr>
          <a:lstStyle/>
          <a:p>
            <a:r>
              <a:rPr lang="en-US" sz="1700" b="1">
                <a:solidFill>
                  <a:schemeClr val="tx2"/>
                </a:solidFill>
              </a:rPr>
              <a:t>we notice from charts above that the causes of getting a heart disease increase due to 2 categories of features:</a:t>
            </a:r>
          </a:p>
          <a:p>
            <a:r>
              <a:rPr lang="en-US" sz="1700">
                <a:solidFill>
                  <a:schemeClr val="tx2"/>
                </a:solidFill>
              </a:rPr>
              <a:t>1- uncontrolled features: age, race and gender.</a:t>
            </a:r>
          </a:p>
          <a:p>
            <a:r>
              <a:rPr lang="en-US" sz="1700">
                <a:solidFill>
                  <a:schemeClr val="tx2"/>
                </a:solidFill>
              </a:rPr>
              <a:t>2-controlled features (habits or activities):-</a:t>
            </a:r>
          </a:p>
          <a:p>
            <a:r>
              <a:rPr lang="en-US" sz="1700">
                <a:solidFill>
                  <a:schemeClr val="tx2"/>
                </a:solidFill>
                <a:sym typeface="Wingdings" panose="05000000000000000000" pitchFamily="2" charset="2"/>
              </a:rPr>
              <a:t></a:t>
            </a:r>
            <a:r>
              <a:rPr lang="en-US" sz="1700" b="1">
                <a:solidFill>
                  <a:schemeClr val="tx2"/>
                </a:solidFill>
              </a:rPr>
              <a:t>Smoking: </a:t>
            </a:r>
            <a:r>
              <a:rPr lang="en-US" sz="1700">
                <a:solidFill>
                  <a:schemeClr val="tx2"/>
                </a:solidFill>
              </a:rPr>
              <a:t>It is preferable to refrain from smoking so that the individual is not more at risk of heart disease. </a:t>
            </a:r>
          </a:p>
          <a:p>
            <a:r>
              <a:rPr lang="en-US" sz="1700">
                <a:solidFill>
                  <a:schemeClr val="tx2"/>
                </a:solidFill>
                <a:sym typeface="Wingdings" panose="05000000000000000000" pitchFamily="2" charset="2"/>
              </a:rPr>
              <a:t></a:t>
            </a:r>
            <a:r>
              <a:rPr lang="en-US" sz="1700" b="1">
                <a:solidFill>
                  <a:schemeClr val="tx2"/>
                </a:solidFill>
              </a:rPr>
              <a:t>Physical activities: </a:t>
            </a:r>
            <a:r>
              <a:rPr lang="en-US" sz="1700">
                <a:solidFill>
                  <a:schemeClr val="tx2"/>
                </a:solidFill>
              </a:rPr>
              <a:t>Doing physical activities improves general health and reduces the risk of heart disease.</a:t>
            </a:r>
          </a:p>
          <a:p>
            <a:r>
              <a:rPr lang="en-US" sz="1700">
                <a:solidFill>
                  <a:schemeClr val="tx2"/>
                </a:solidFill>
                <a:sym typeface="Wingdings" panose="05000000000000000000" pitchFamily="2" charset="2"/>
              </a:rPr>
              <a:t></a:t>
            </a:r>
            <a:r>
              <a:rPr lang="en-US" sz="1700" b="1">
                <a:solidFill>
                  <a:schemeClr val="tx2"/>
                </a:solidFill>
                <a:sym typeface="Wingdings" panose="05000000000000000000" pitchFamily="2" charset="2"/>
              </a:rPr>
              <a:t>Sleeping: </a:t>
            </a:r>
            <a:r>
              <a:rPr lang="en-US" sz="1700">
                <a:solidFill>
                  <a:schemeClr val="tx2"/>
                </a:solidFill>
                <a:sym typeface="Wingdings" panose="05000000000000000000" pitchFamily="2" charset="2"/>
              </a:rPr>
              <a:t>having the right amount of sleeping reduce the risk of having heart disease.</a:t>
            </a:r>
          </a:p>
          <a:p>
            <a:r>
              <a:rPr lang="en-US" sz="1700">
                <a:solidFill>
                  <a:schemeClr val="tx2"/>
                </a:solidFill>
                <a:sym typeface="Wingdings" panose="05000000000000000000" pitchFamily="2" charset="2"/>
              </a:rPr>
              <a:t></a:t>
            </a:r>
            <a:r>
              <a:rPr lang="en-US" sz="1700" b="1">
                <a:solidFill>
                  <a:schemeClr val="tx2"/>
                </a:solidFill>
                <a:sym typeface="Wingdings" panose="05000000000000000000" pitchFamily="2" charset="2"/>
              </a:rPr>
              <a:t>BMI:</a:t>
            </a:r>
            <a:r>
              <a:rPr lang="en-US" sz="1700">
                <a:solidFill>
                  <a:schemeClr val="tx2"/>
                </a:solidFill>
                <a:sym typeface="Wingdings" panose="05000000000000000000" pitchFamily="2" charset="2"/>
              </a:rPr>
              <a:t> it is highly recommended to manage the weight to be in the normal range.</a:t>
            </a:r>
          </a:p>
          <a:p>
            <a:r>
              <a:rPr lang="en-US" sz="1700">
                <a:solidFill>
                  <a:schemeClr val="tx2"/>
                </a:solidFill>
                <a:sym typeface="Wingdings" panose="05000000000000000000" pitchFamily="2" charset="2"/>
              </a:rPr>
              <a:t></a:t>
            </a:r>
            <a:r>
              <a:rPr lang="en-US" sz="1700" b="1">
                <a:solidFill>
                  <a:schemeClr val="tx2"/>
                </a:solidFill>
                <a:sym typeface="Wingdings" panose="05000000000000000000" pitchFamily="2" charset="2"/>
              </a:rPr>
              <a:t>General health: </a:t>
            </a:r>
            <a:r>
              <a:rPr lang="en-US" sz="1700">
                <a:solidFill>
                  <a:schemeClr val="tx2"/>
                </a:solidFill>
                <a:sym typeface="Wingdings" panose="05000000000000000000" pitchFamily="2" charset="2"/>
              </a:rPr>
              <a:t>managing the general health protect us from heart disease and other</a:t>
            </a:r>
            <a:r>
              <a:rPr lang="ar-EG" sz="1700">
                <a:solidFill>
                  <a:schemeClr val="tx2"/>
                </a:solidFill>
                <a:sym typeface="Wingdings" panose="05000000000000000000" pitchFamily="2" charset="2"/>
              </a:rPr>
              <a:t> </a:t>
            </a:r>
            <a:r>
              <a:rPr lang="en-US" sz="1700">
                <a:solidFill>
                  <a:schemeClr val="tx2"/>
                </a:solidFill>
                <a:sym typeface="Wingdings" panose="05000000000000000000" pitchFamily="2" charset="2"/>
              </a:rPr>
              <a:t>diseases.</a:t>
            </a:r>
            <a:endParaRPr lang="en-US" sz="1700">
              <a:solidFill>
                <a:schemeClr val="tx2"/>
              </a:solidFill>
            </a:endParaRPr>
          </a:p>
          <a:p>
            <a:endParaRPr lang="en-US" sz="1700">
              <a:solidFill>
                <a:schemeClr val="tx2"/>
              </a:solidFill>
            </a:endParaRPr>
          </a:p>
        </p:txBody>
      </p:sp>
    </p:spTree>
    <p:extLst>
      <p:ext uri="{BB962C8B-B14F-4D97-AF65-F5344CB8AC3E}">
        <p14:creationId xmlns:p14="http://schemas.microsoft.com/office/powerpoint/2010/main" val="127255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2" name="Group 12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3" name="Straight Connector 12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E4FD20-C180-5EC0-771B-B668CED7B84E}"/>
              </a:ext>
            </a:extLst>
          </p:cNvPr>
          <p:cNvSpPr>
            <a:spLocks noGrp="1"/>
          </p:cNvSpPr>
          <p:nvPr>
            <p:ph type="title"/>
          </p:nvPr>
        </p:nvSpPr>
        <p:spPr>
          <a:xfrm>
            <a:off x="162432" y="-33463"/>
            <a:ext cx="11840089" cy="679994"/>
          </a:xfrm>
        </p:spPr>
        <p:txBody>
          <a:bodyPr vert="horz" lIns="91440" tIns="45720" rIns="91440" bIns="45720" rtlCol="0" anchor="ctr">
            <a:normAutofit/>
          </a:bodyPr>
          <a:lstStyle/>
          <a:p>
            <a:r>
              <a:rPr lang="en-US" sz="2800" b="1" dirty="0">
                <a:solidFill>
                  <a:schemeClr val="tx2"/>
                </a:solidFill>
              </a:rPr>
              <a:t>Not all factors affect badly on a person with a Heart Disease</a:t>
            </a:r>
          </a:p>
        </p:txBody>
      </p:sp>
      <p:sp>
        <p:nvSpPr>
          <p:cNvPr id="3" name="Content Placeholder 2">
            <a:extLst>
              <a:ext uri="{FF2B5EF4-FFF2-40B4-BE49-F238E27FC236}">
                <a16:creationId xmlns:a16="http://schemas.microsoft.com/office/drawing/2014/main" id="{4F622DB4-0B9F-CAC8-4918-340AE2AC8617}"/>
              </a:ext>
            </a:extLst>
          </p:cNvPr>
          <p:cNvSpPr>
            <a:spLocks noGrp="1"/>
          </p:cNvSpPr>
          <p:nvPr>
            <p:ph sz="half" idx="1"/>
          </p:nvPr>
        </p:nvSpPr>
        <p:spPr>
          <a:xfrm>
            <a:off x="168646" y="530694"/>
            <a:ext cx="3693654" cy="2796895"/>
          </a:xfrm>
        </p:spPr>
        <p:txBody>
          <a:bodyPr vert="horz" lIns="91440" tIns="45720" rIns="91440" bIns="45720" rtlCol="0" anchor="ctr">
            <a:normAutofit/>
          </a:bodyPr>
          <a:lstStyle/>
          <a:p>
            <a:pPr>
              <a:buFont typeface="+mj-lt"/>
              <a:buAutoNum type="arabicPeriod"/>
            </a:pPr>
            <a:r>
              <a:rPr lang="en-US" sz="1800" dirty="0">
                <a:solidFill>
                  <a:schemeClr val="tx2"/>
                </a:solidFill>
              </a:rPr>
              <a:t>1- </a:t>
            </a:r>
            <a:r>
              <a:rPr lang="en-US" sz="1800" b="1" dirty="0">
                <a:solidFill>
                  <a:schemeClr val="tx2"/>
                </a:solidFill>
              </a:rPr>
              <a:t>Mental health</a:t>
            </a:r>
            <a:r>
              <a:rPr lang="en-US" sz="1800" dirty="0">
                <a:solidFill>
                  <a:schemeClr val="tx2"/>
                </a:solidFill>
              </a:rPr>
              <a:t>: We notice that mental health does not have that big effect on the risk of having heart disease</a:t>
            </a:r>
          </a:p>
        </p:txBody>
      </p:sp>
      <p:pic>
        <p:nvPicPr>
          <p:cNvPr id="6" name="Content Placeholder 5">
            <a:extLst>
              <a:ext uri="{FF2B5EF4-FFF2-40B4-BE49-F238E27FC236}">
                <a16:creationId xmlns:a16="http://schemas.microsoft.com/office/drawing/2014/main" id="{AFCFADF5-DCA8-DF69-C0FC-E5D338100BF4}"/>
              </a:ext>
            </a:extLst>
          </p:cNvPr>
          <p:cNvPicPr>
            <a:picLocks noGrp="1" noChangeAspect="1"/>
          </p:cNvPicPr>
          <p:nvPr>
            <p:ph sz="half" idx="2"/>
          </p:nvPr>
        </p:nvPicPr>
        <p:blipFill>
          <a:blip r:embed="rId2"/>
          <a:stretch>
            <a:fillRect/>
          </a:stretch>
        </p:blipFill>
        <p:spPr>
          <a:xfrm>
            <a:off x="4500958" y="725477"/>
            <a:ext cx="7489194" cy="2790323"/>
          </a:xfrm>
          <a:prstGeom prst="rect">
            <a:avLst/>
          </a:prstGeom>
        </p:spPr>
      </p:pic>
      <p:sp>
        <p:nvSpPr>
          <p:cNvPr id="9" name="Content Placeholder 2">
            <a:extLst>
              <a:ext uri="{FF2B5EF4-FFF2-40B4-BE49-F238E27FC236}">
                <a16:creationId xmlns:a16="http://schemas.microsoft.com/office/drawing/2014/main" id="{7F6DF7DD-3F8D-059B-5FBB-B92C0263EED6}"/>
              </a:ext>
            </a:extLst>
          </p:cNvPr>
          <p:cNvSpPr txBox="1">
            <a:spLocks/>
          </p:cNvSpPr>
          <p:nvPr/>
        </p:nvSpPr>
        <p:spPr>
          <a:xfrm>
            <a:off x="300746" y="3803548"/>
            <a:ext cx="2655128" cy="2228760"/>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1800" dirty="0">
                <a:solidFill>
                  <a:schemeClr val="tx2"/>
                </a:solidFill>
              </a:rPr>
              <a:t>2- </a:t>
            </a:r>
            <a:r>
              <a:rPr lang="en-US" sz="1800" b="1" dirty="0">
                <a:solidFill>
                  <a:schemeClr val="tx2"/>
                </a:solidFill>
              </a:rPr>
              <a:t>Drinking alcohol: </a:t>
            </a:r>
            <a:r>
              <a:rPr lang="en-US" sz="1800" dirty="0">
                <a:solidFill>
                  <a:schemeClr val="tx2"/>
                </a:solidFill>
              </a:rPr>
              <a:t>We notice that drinking alcohol not a factor of heart disease.</a:t>
            </a:r>
          </a:p>
        </p:txBody>
      </p:sp>
      <p:pic>
        <p:nvPicPr>
          <p:cNvPr id="8" name="Picture 7">
            <a:extLst>
              <a:ext uri="{FF2B5EF4-FFF2-40B4-BE49-F238E27FC236}">
                <a16:creationId xmlns:a16="http://schemas.microsoft.com/office/drawing/2014/main" id="{EFAEDEA3-E130-7AF1-0DC1-0FA0E3388966}"/>
              </a:ext>
            </a:extLst>
          </p:cNvPr>
          <p:cNvPicPr>
            <a:picLocks noChangeAspect="1"/>
          </p:cNvPicPr>
          <p:nvPr/>
        </p:nvPicPr>
        <p:blipFill>
          <a:blip r:embed="rId3"/>
          <a:stretch>
            <a:fillRect/>
          </a:stretch>
        </p:blipFill>
        <p:spPr>
          <a:xfrm>
            <a:off x="5878479" y="3733211"/>
            <a:ext cx="5472015" cy="2906425"/>
          </a:xfrm>
          <a:prstGeom prst="rect">
            <a:avLst/>
          </a:prstGeom>
        </p:spPr>
      </p:pic>
    </p:spTree>
    <p:extLst>
      <p:ext uri="{BB962C8B-B14F-4D97-AF65-F5344CB8AC3E}">
        <p14:creationId xmlns:p14="http://schemas.microsoft.com/office/powerpoint/2010/main" val="295417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ocument 119">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2" name="Group 121">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1BA073F-92FC-2CAE-5580-76AA61A1F474}"/>
              </a:ext>
            </a:extLst>
          </p:cNvPr>
          <p:cNvSpPr>
            <a:spLocks noGrp="1"/>
          </p:cNvSpPr>
          <p:nvPr>
            <p:ph type="title"/>
          </p:nvPr>
        </p:nvSpPr>
        <p:spPr>
          <a:xfrm>
            <a:off x="53453" y="39758"/>
            <a:ext cx="12036069" cy="1082805"/>
          </a:xfrm>
        </p:spPr>
        <p:txBody>
          <a:bodyPr vert="horz" lIns="91440" tIns="45720" rIns="91440" bIns="45720" rtlCol="0" anchor="b">
            <a:normAutofit/>
          </a:bodyPr>
          <a:lstStyle/>
          <a:p>
            <a:r>
              <a:rPr lang="en-US" sz="3200" dirty="0">
                <a:solidFill>
                  <a:schemeClr val="tx2"/>
                </a:solidFill>
              </a:rPr>
              <a:t>Relation between general health and habits like Smoking, Alcohol Drinking and Physical Activity:</a:t>
            </a:r>
          </a:p>
        </p:txBody>
      </p:sp>
      <p:pic>
        <p:nvPicPr>
          <p:cNvPr id="6" name="Content Placeholder 5">
            <a:extLst>
              <a:ext uri="{FF2B5EF4-FFF2-40B4-BE49-F238E27FC236}">
                <a16:creationId xmlns:a16="http://schemas.microsoft.com/office/drawing/2014/main" id="{36DAF1EC-3253-DE78-D473-ABA643D2EE86}"/>
              </a:ext>
            </a:extLst>
          </p:cNvPr>
          <p:cNvPicPr>
            <a:picLocks noGrp="1" noChangeAspect="1"/>
          </p:cNvPicPr>
          <p:nvPr>
            <p:ph sz="half" idx="2"/>
          </p:nvPr>
        </p:nvPicPr>
        <p:blipFill>
          <a:blip r:embed="rId2"/>
          <a:stretch>
            <a:fillRect/>
          </a:stretch>
        </p:blipFill>
        <p:spPr>
          <a:xfrm>
            <a:off x="80016" y="1198717"/>
            <a:ext cx="5667711" cy="3311215"/>
          </a:xfrm>
          <a:prstGeom prst="rect">
            <a:avLst/>
          </a:prstGeom>
        </p:spPr>
      </p:pic>
      <p:sp>
        <p:nvSpPr>
          <p:cNvPr id="10" name="TextBox 9">
            <a:extLst>
              <a:ext uri="{FF2B5EF4-FFF2-40B4-BE49-F238E27FC236}">
                <a16:creationId xmlns:a16="http://schemas.microsoft.com/office/drawing/2014/main" id="{EEA492ED-02EE-A7EE-7413-B722F83E0A7F}"/>
              </a:ext>
            </a:extLst>
          </p:cNvPr>
          <p:cNvSpPr txBox="1"/>
          <p:nvPr/>
        </p:nvSpPr>
        <p:spPr>
          <a:xfrm>
            <a:off x="16613" y="4605449"/>
            <a:ext cx="5731112" cy="923330"/>
          </a:xfrm>
          <a:prstGeom prst="rect">
            <a:avLst/>
          </a:prstGeom>
          <a:noFill/>
        </p:spPr>
        <p:txBody>
          <a:bodyPr wrap="square">
            <a:spAutoFit/>
          </a:bodyPr>
          <a:lstStyle/>
          <a:p>
            <a:r>
              <a:rPr lang="en-US" dirty="0"/>
              <a:t>people who are smoking said that they have good health which is odd(people who said that their health Good+Excellent+very good= 57%)</a:t>
            </a:r>
          </a:p>
        </p:txBody>
      </p:sp>
      <p:pic>
        <p:nvPicPr>
          <p:cNvPr id="43" name="Picture 42">
            <a:extLst>
              <a:ext uri="{FF2B5EF4-FFF2-40B4-BE49-F238E27FC236}">
                <a16:creationId xmlns:a16="http://schemas.microsoft.com/office/drawing/2014/main" id="{A62C2C82-7F43-26FC-0591-5806326BB637}"/>
              </a:ext>
            </a:extLst>
          </p:cNvPr>
          <p:cNvPicPr>
            <a:picLocks noChangeAspect="1"/>
          </p:cNvPicPr>
          <p:nvPr/>
        </p:nvPicPr>
        <p:blipFill>
          <a:blip r:embed="rId3"/>
          <a:stretch>
            <a:fillRect/>
          </a:stretch>
        </p:blipFill>
        <p:spPr>
          <a:xfrm>
            <a:off x="5874246" y="1198717"/>
            <a:ext cx="6341432" cy="3274766"/>
          </a:xfrm>
          <a:prstGeom prst="rect">
            <a:avLst/>
          </a:prstGeom>
        </p:spPr>
      </p:pic>
      <p:sp>
        <p:nvSpPr>
          <p:cNvPr id="47" name="TextBox 46">
            <a:extLst>
              <a:ext uri="{FF2B5EF4-FFF2-40B4-BE49-F238E27FC236}">
                <a16:creationId xmlns:a16="http://schemas.microsoft.com/office/drawing/2014/main" id="{43072193-BC2C-90D6-0CC9-FC4E35B4E1BB}"/>
              </a:ext>
            </a:extLst>
          </p:cNvPr>
          <p:cNvSpPr txBox="1"/>
          <p:nvPr/>
        </p:nvSpPr>
        <p:spPr>
          <a:xfrm>
            <a:off x="5874246" y="4544794"/>
            <a:ext cx="6162040" cy="646331"/>
          </a:xfrm>
          <a:prstGeom prst="rect">
            <a:avLst/>
          </a:prstGeom>
          <a:noFill/>
        </p:spPr>
        <p:txBody>
          <a:bodyPr wrap="square">
            <a:spAutoFit/>
          </a:bodyPr>
          <a:lstStyle/>
          <a:p>
            <a:r>
              <a:rPr lang="en-US" dirty="0"/>
              <a:t>high percentage (63%) of people who drink feel that their general health is good, very good or Excellent</a:t>
            </a:r>
          </a:p>
        </p:txBody>
      </p:sp>
    </p:spTree>
    <p:extLst>
      <p:ext uri="{BB962C8B-B14F-4D97-AF65-F5344CB8AC3E}">
        <p14:creationId xmlns:p14="http://schemas.microsoft.com/office/powerpoint/2010/main" val="31086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80A5D3-1295-C16F-E747-5A2F0F28B66E}"/>
              </a:ext>
            </a:extLst>
          </p:cNvPr>
          <p:cNvSpPr>
            <a:spLocks noGrp="1"/>
          </p:cNvSpPr>
          <p:nvPr>
            <p:ph type="title"/>
          </p:nvPr>
        </p:nvSpPr>
        <p:spPr>
          <a:xfrm>
            <a:off x="457201" y="1101965"/>
            <a:ext cx="10754527" cy="1463731"/>
          </a:xfrm>
        </p:spPr>
        <p:txBody>
          <a:bodyPr anchor="b">
            <a:normAutofit/>
          </a:bodyPr>
          <a:lstStyle/>
          <a:p>
            <a:r>
              <a:rPr lang="en-US" b="1" i="0" dirty="0">
                <a:solidFill>
                  <a:schemeClr val="tx2"/>
                </a:solidFill>
                <a:effectLst/>
                <a:latin typeface="Helvetica Neue"/>
              </a:rPr>
              <a:t>About dataset:</a:t>
            </a:r>
            <a:br>
              <a:rPr lang="en-US" b="1" i="0" dirty="0">
                <a:solidFill>
                  <a:schemeClr val="tx2"/>
                </a:solidFill>
                <a:effectLst/>
                <a:latin typeface="Helvetica Neue"/>
              </a:rPr>
            </a:br>
            <a:endParaRPr lang="en-US" dirty="0">
              <a:solidFill>
                <a:schemeClr val="tx2"/>
              </a:solidFill>
            </a:endParaRPr>
          </a:p>
        </p:txBody>
      </p:sp>
      <p:sp>
        <p:nvSpPr>
          <p:cNvPr id="3" name="Content Placeholder 2">
            <a:extLst>
              <a:ext uri="{FF2B5EF4-FFF2-40B4-BE49-F238E27FC236}">
                <a16:creationId xmlns:a16="http://schemas.microsoft.com/office/drawing/2014/main" id="{88173ED4-2DCD-B566-B4A9-E57E90457028}"/>
              </a:ext>
            </a:extLst>
          </p:cNvPr>
          <p:cNvSpPr>
            <a:spLocks noGrp="1"/>
          </p:cNvSpPr>
          <p:nvPr>
            <p:ph idx="1"/>
          </p:nvPr>
        </p:nvSpPr>
        <p:spPr>
          <a:xfrm>
            <a:off x="457201" y="2769295"/>
            <a:ext cx="9745506" cy="2695334"/>
          </a:xfrm>
        </p:spPr>
        <p:txBody>
          <a:bodyPr anchor="t">
            <a:normAutofit/>
          </a:bodyPr>
          <a:lstStyle/>
          <a:p>
            <a:r>
              <a:rPr lang="en-US" sz="1800" b="0" i="0" dirty="0">
                <a:solidFill>
                  <a:schemeClr val="tx2"/>
                </a:solidFill>
                <a:effectLst/>
                <a:latin typeface="Helvetica Neue"/>
              </a:rPr>
              <a:t>The Personal Key Indicators of Heart Disease dataset contains 320K rows and 18 columns. It is version of the 2020 annual CDC (Centers for Disease Control and Prevention) survey data of 400k adults. For each patient (row), it contains the health status of that individual. The data was collected in the form of surveys conducted over the phone. Each year, the CDC calls around 400K U.S residents and asks them about their health status, with the vast majority of questions being yes or no questions. The dataset contains 18 variables (9 Booleans, 5 strings and 4 decimals). In machine learning projects, "Heart Disease" can be used as the explanatory variable</a:t>
            </a:r>
            <a:r>
              <a:rPr lang="en-US" sz="1800" dirty="0">
                <a:solidFill>
                  <a:schemeClr val="tx2"/>
                </a:solidFill>
                <a:latin typeface="Helvetica Neue"/>
              </a:rPr>
              <a:t>. </a:t>
            </a:r>
            <a:r>
              <a:rPr lang="en-US" sz="1800" b="0" i="0" dirty="0">
                <a:solidFill>
                  <a:schemeClr val="tx2"/>
                </a:solidFill>
                <a:effectLst/>
                <a:latin typeface="Helvetica Neue"/>
              </a:rPr>
              <a:t>But note that the classes are heavily unbalanced.</a:t>
            </a:r>
            <a:endParaRPr lang="en-US" sz="1800" dirty="0">
              <a:solidFill>
                <a:schemeClr val="tx2"/>
              </a:solidFill>
            </a:endParaRPr>
          </a:p>
        </p:txBody>
      </p:sp>
    </p:spTree>
    <p:extLst>
      <p:ext uri="{BB962C8B-B14F-4D97-AF65-F5344CB8AC3E}">
        <p14:creationId xmlns:p14="http://schemas.microsoft.com/office/powerpoint/2010/main" val="9903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 name="Group 1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Freeform: Shape 5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Rectangle 5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reeform: Shape 8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0" name="Group 8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1" name="Rectangle 12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9" name="Group 12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0" name="Straight Connector 12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71225326-4DEA-ABFE-3774-D33462166E9A}"/>
              </a:ext>
            </a:extLst>
          </p:cNvPr>
          <p:cNvSpPr>
            <a:spLocks noGrp="1"/>
          </p:cNvSpPr>
          <p:nvPr>
            <p:ph type="title"/>
          </p:nvPr>
        </p:nvSpPr>
        <p:spPr>
          <a:xfrm>
            <a:off x="319880" y="68530"/>
            <a:ext cx="3112560" cy="2001905"/>
          </a:xfrm>
        </p:spPr>
        <p:txBody>
          <a:bodyPr vert="horz" lIns="91440" tIns="45720" rIns="91440" bIns="45720" rtlCol="0" anchor="ctr">
            <a:normAutofit fontScale="90000"/>
          </a:bodyPr>
          <a:lstStyle/>
          <a:p>
            <a:r>
              <a:rPr lang="en-US" sz="2400" dirty="0">
                <a:solidFill>
                  <a:schemeClr val="tx2"/>
                </a:solidFill>
              </a:rPr>
              <a:t>From our database, 62% of people who do not do physical activities feel that their general health is good, very good or excellent</a:t>
            </a:r>
          </a:p>
        </p:txBody>
      </p:sp>
      <p:sp>
        <p:nvSpPr>
          <p:cNvPr id="9" name="Content Placeholder 8">
            <a:extLst>
              <a:ext uri="{FF2B5EF4-FFF2-40B4-BE49-F238E27FC236}">
                <a16:creationId xmlns:a16="http://schemas.microsoft.com/office/drawing/2014/main" id="{BC67A624-79F9-085D-96C1-014661A3FE5E}"/>
              </a:ext>
            </a:extLst>
          </p:cNvPr>
          <p:cNvSpPr>
            <a:spLocks noGrp="1"/>
          </p:cNvSpPr>
          <p:nvPr>
            <p:ph sz="half" idx="2"/>
          </p:nvPr>
        </p:nvSpPr>
        <p:spPr>
          <a:xfrm>
            <a:off x="71434" y="4380196"/>
            <a:ext cx="11472619" cy="1363420"/>
          </a:xfrm>
        </p:spPr>
        <p:txBody>
          <a:bodyPr vert="horz" lIns="91440" tIns="45720" rIns="91440" bIns="45720" rtlCol="0" anchor="ctr">
            <a:normAutofit/>
          </a:bodyPr>
          <a:lstStyle/>
          <a:p>
            <a:pPr>
              <a:buFont typeface="+mj-lt"/>
              <a:buAutoNum type="arabicPeriod"/>
            </a:pPr>
            <a:r>
              <a:rPr lang="en-US" sz="3500" b="1" dirty="0">
                <a:solidFill>
                  <a:schemeClr val="tx2"/>
                </a:solidFill>
              </a:rPr>
              <a:t>so we notice that these three habits does not have that great impact on general health at short term</a:t>
            </a:r>
            <a:r>
              <a:rPr lang="en-US" sz="1800" dirty="0">
                <a:solidFill>
                  <a:schemeClr val="tx2"/>
                </a:solidFill>
              </a:rPr>
              <a:t>.</a:t>
            </a:r>
          </a:p>
        </p:txBody>
      </p:sp>
      <p:pic>
        <p:nvPicPr>
          <p:cNvPr id="13" name="Content Placeholder 12">
            <a:extLst>
              <a:ext uri="{FF2B5EF4-FFF2-40B4-BE49-F238E27FC236}">
                <a16:creationId xmlns:a16="http://schemas.microsoft.com/office/drawing/2014/main" id="{9A46E9BB-5B5D-6519-4BFD-E2E7D8D76B2F}"/>
              </a:ext>
            </a:extLst>
          </p:cNvPr>
          <p:cNvPicPr>
            <a:picLocks noGrp="1" noChangeAspect="1"/>
          </p:cNvPicPr>
          <p:nvPr>
            <p:ph sz="half" idx="1"/>
          </p:nvPr>
        </p:nvPicPr>
        <p:blipFill>
          <a:blip r:embed="rId2"/>
          <a:stretch>
            <a:fillRect/>
          </a:stretch>
        </p:blipFill>
        <p:spPr>
          <a:xfrm>
            <a:off x="5996631" y="49164"/>
            <a:ext cx="6079561" cy="2564672"/>
          </a:xfrm>
          <a:prstGeom prst="rect">
            <a:avLst/>
          </a:prstGeom>
        </p:spPr>
      </p:pic>
    </p:spTree>
    <p:extLst>
      <p:ext uri="{BB962C8B-B14F-4D97-AF65-F5344CB8AC3E}">
        <p14:creationId xmlns:p14="http://schemas.microsoft.com/office/powerpoint/2010/main" val="406812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CC75CDE-82B3-6839-CCED-0BD301E93127}"/>
              </a:ext>
            </a:extLst>
          </p:cNvPr>
          <p:cNvSpPr>
            <a:spLocks noGrp="1"/>
          </p:cNvSpPr>
          <p:nvPr>
            <p:ph type="title"/>
          </p:nvPr>
        </p:nvSpPr>
        <p:spPr>
          <a:xfrm>
            <a:off x="304804" y="339991"/>
            <a:ext cx="11502142" cy="1499851"/>
          </a:xfrm>
        </p:spPr>
        <p:txBody>
          <a:bodyPr>
            <a:normAutofit/>
          </a:bodyPr>
          <a:lstStyle/>
          <a:p>
            <a:pPr algn="ctr"/>
            <a:r>
              <a:rPr lang="en-US" b="1" i="0">
                <a:solidFill>
                  <a:schemeClr val="tx2">
                    <a:alpha val="80000"/>
                  </a:schemeClr>
                </a:solidFill>
                <a:effectLst/>
                <a:latin typeface="Helvetica Neue"/>
              </a:rPr>
              <a:t>Below is a description of the features collected for each patient:</a:t>
            </a:r>
            <a:endParaRPr lang="en-US" b="1">
              <a:solidFill>
                <a:schemeClr val="tx2">
                  <a:alpha val="80000"/>
                </a:schemeClr>
              </a:solidFill>
            </a:endParaRPr>
          </a:p>
        </p:txBody>
      </p:sp>
      <p:graphicFrame>
        <p:nvGraphicFramePr>
          <p:cNvPr id="5" name="Content Placeholder 2">
            <a:extLst>
              <a:ext uri="{FF2B5EF4-FFF2-40B4-BE49-F238E27FC236}">
                <a16:creationId xmlns:a16="http://schemas.microsoft.com/office/drawing/2014/main" id="{093B7854-5BBE-165F-9736-0BF0D7F27D54}"/>
              </a:ext>
            </a:extLst>
          </p:cNvPr>
          <p:cNvGraphicFramePr>
            <a:graphicFrameLocks noGrp="1"/>
          </p:cNvGraphicFramePr>
          <p:nvPr>
            <p:ph idx="1"/>
            <p:extLst>
              <p:ext uri="{D42A27DB-BD31-4B8C-83A1-F6EECF244321}">
                <p14:modId xmlns:p14="http://schemas.microsoft.com/office/powerpoint/2010/main" val="2680317694"/>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75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1"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8788442-DF34-D02F-4ECD-8FBCDFDC278E}"/>
              </a:ext>
            </a:extLst>
          </p:cNvPr>
          <p:cNvSpPr>
            <a:spLocks noGrp="1"/>
          </p:cNvSpPr>
          <p:nvPr>
            <p:ph type="title"/>
          </p:nvPr>
        </p:nvSpPr>
        <p:spPr>
          <a:xfrm>
            <a:off x="457201" y="728906"/>
            <a:ext cx="4712534" cy="5516051"/>
          </a:xfrm>
        </p:spPr>
        <p:txBody>
          <a:bodyPr anchor="t">
            <a:normAutofit/>
          </a:bodyPr>
          <a:lstStyle/>
          <a:p>
            <a:r>
              <a:rPr lang="en-US" b="1" i="0" dirty="0">
                <a:solidFill>
                  <a:schemeClr val="tx2"/>
                </a:solidFill>
                <a:effectLst/>
                <a:latin typeface="Helvetica Neue"/>
              </a:rPr>
              <a:t>Defining the important question</a:t>
            </a:r>
            <a:br>
              <a:rPr lang="en-US" b="1" i="0" dirty="0">
                <a:solidFill>
                  <a:schemeClr val="tx2"/>
                </a:solidFill>
                <a:effectLst/>
                <a:latin typeface="Helvetica Neue"/>
              </a:rPr>
            </a:br>
            <a:endParaRPr lang="en-US" dirty="0">
              <a:solidFill>
                <a:schemeClr val="tx2"/>
              </a:solidFill>
            </a:endParaRPr>
          </a:p>
        </p:txBody>
      </p:sp>
      <p:sp>
        <p:nvSpPr>
          <p:cNvPr id="3" name="Content Placeholder 2">
            <a:extLst>
              <a:ext uri="{FF2B5EF4-FFF2-40B4-BE49-F238E27FC236}">
                <a16:creationId xmlns:a16="http://schemas.microsoft.com/office/drawing/2014/main" id="{6344BD2B-E5DE-25BC-D661-DC4D110D112D}"/>
              </a:ext>
            </a:extLst>
          </p:cNvPr>
          <p:cNvSpPr>
            <a:spLocks noGrp="1"/>
          </p:cNvSpPr>
          <p:nvPr>
            <p:ph idx="1"/>
          </p:nvPr>
        </p:nvSpPr>
        <p:spPr>
          <a:xfrm>
            <a:off x="5388459" y="728905"/>
            <a:ext cx="5813687" cy="5400187"/>
          </a:xfrm>
        </p:spPr>
        <p:txBody>
          <a:bodyPr anchor="ctr">
            <a:normAutofit/>
          </a:bodyPr>
          <a:lstStyle/>
          <a:p>
            <a:r>
              <a:rPr lang="en-US" sz="1800" dirty="0">
                <a:solidFill>
                  <a:schemeClr val="tx2"/>
                </a:solidFill>
              </a:rPr>
              <a:t>1-What factor has the most impact on a person's health and chance of getting a Heart Disease?</a:t>
            </a:r>
          </a:p>
          <a:p>
            <a:r>
              <a:rPr lang="en-US" sz="1800" dirty="0">
                <a:solidFill>
                  <a:schemeClr val="tx2"/>
                </a:solidFill>
              </a:rPr>
              <a:t>2-Do all diseases affect badly on a person to have a Heart Disease?</a:t>
            </a:r>
          </a:p>
          <a:p>
            <a:r>
              <a:rPr lang="en-US" sz="1800" dirty="0">
                <a:solidFill>
                  <a:schemeClr val="tx2"/>
                </a:solidFill>
              </a:rPr>
              <a:t>3-does following a healthy-lifestyle really reduces the chance of getting a Heart Disease?</a:t>
            </a:r>
          </a:p>
        </p:txBody>
      </p:sp>
    </p:spTree>
    <p:extLst>
      <p:ext uri="{BB962C8B-B14F-4D97-AF65-F5344CB8AC3E}">
        <p14:creationId xmlns:p14="http://schemas.microsoft.com/office/powerpoint/2010/main" val="240212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Right Triangle 10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4" name="Group 11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5" name="Straight Connector 11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B7253B-BEE5-814D-925A-1E450B86F6C9}"/>
              </a:ext>
            </a:extLst>
          </p:cNvPr>
          <p:cNvSpPr>
            <a:spLocks noGrp="1"/>
          </p:cNvSpPr>
          <p:nvPr>
            <p:ph type="title"/>
          </p:nvPr>
        </p:nvSpPr>
        <p:spPr>
          <a:xfrm>
            <a:off x="457201" y="732348"/>
            <a:ext cx="4419600" cy="2240735"/>
          </a:xfrm>
        </p:spPr>
        <p:txBody>
          <a:bodyPr>
            <a:normAutofit/>
          </a:bodyPr>
          <a:lstStyle/>
          <a:p>
            <a:r>
              <a:rPr lang="en-US" dirty="0">
                <a:solidFill>
                  <a:schemeClr val="tx2"/>
                </a:solidFill>
              </a:rPr>
              <a:t>General details about our dataset</a:t>
            </a:r>
          </a:p>
        </p:txBody>
      </p:sp>
      <p:sp>
        <p:nvSpPr>
          <p:cNvPr id="3" name="Content Placeholder 2">
            <a:extLst>
              <a:ext uri="{FF2B5EF4-FFF2-40B4-BE49-F238E27FC236}">
                <a16:creationId xmlns:a16="http://schemas.microsoft.com/office/drawing/2014/main" id="{00946022-1BE7-98F3-C04A-78A86959557C}"/>
              </a:ext>
            </a:extLst>
          </p:cNvPr>
          <p:cNvSpPr>
            <a:spLocks noGrp="1"/>
          </p:cNvSpPr>
          <p:nvPr>
            <p:ph idx="1"/>
          </p:nvPr>
        </p:nvSpPr>
        <p:spPr>
          <a:xfrm>
            <a:off x="457201" y="3264832"/>
            <a:ext cx="4419600" cy="2983568"/>
          </a:xfrm>
        </p:spPr>
        <p:txBody>
          <a:bodyPr>
            <a:normAutofit/>
          </a:bodyPr>
          <a:lstStyle/>
          <a:p>
            <a:r>
              <a:rPr lang="en-US" sz="1800" b="1" i="0" dirty="0">
                <a:solidFill>
                  <a:schemeClr val="tx2"/>
                </a:solidFill>
                <a:effectLst/>
                <a:latin typeface="Helvetica Neue"/>
              </a:rPr>
              <a:t>percentage of heart disease (target) patients in our dataset:</a:t>
            </a:r>
          </a:p>
          <a:p>
            <a:r>
              <a:rPr lang="en-US" sz="1800" b="0" i="0" dirty="0">
                <a:solidFill>
                  <a:schemeClr val="tx2"/>
                </a:solidFill>
                <a:effectLst/>
                <a:latin typeface="Helvetica Neue"/>
              </a:rPr>
              <a:t>We can notice that most people in our data set do not have heart disease (Approximately 9 in 100 people suffer from heart disease)</a:t>
            </a:r>
            <a:endParaRPr lang="en-US" sz="1800" b="1" i="0" dirty="0">
              <a:solidFill>
                <a:schemeClr val="tx2"/>
              </a:solidFill>
              <a:effectLst/>
              <a:latin typeface="Helvetica Neue"/>
            </a:endParaRPr>
          </a:p>
          <a:p>
            <a:endParaRPr lang="en-US" sz="1800" dirty="0">
              <a:solidFill>
                <a:schemeClr val="tx2"/>
              </a:solidFill>
            </a:endParaRPr>
          </a:p>
        </p:txBody>
      </p:sp>
      <p:pic>
        <p:nvPicPr>
          <p:cNvPr id="5" name="Picture 4" descr="Chart, pie chart&#10;&#10;Description automatically generated">
            <a:extLst>
              <a:ext uri="{FF2B5EF4-FFF2-40B4-BE49-F238E27FC236}">
                <a16:creationId xmlns:a16="http://schemas.microsoft.com/office/drawing/2014/main" id="{8DDDF7B1-6B73-75AC-DF0E-C09896EE5F60}"/>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634517"/>
            <a:ext cx="6795701" cy="3737634"/>
          </a:xfrm>
          <a:prstGeom prst="rect">
            <a:avLst/>
          </a:prstGeom>
        </p:spPr>
      </p:pic>
    </p:spTree>
    <p:extLst>
      <p:ext uri="{BB962C8B-B14F-4D97-AF65-F5344CB8AC3E}">
        <p14:creationId xmlns:p14="http://schemas.microsoft.com/office/powerpoint/2010/main" val="35472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ocument 19">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 name="Straight Connector 2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854F14B-4E97-5AFF-8ACB-F3D0121EB434}"/>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General details about our dataset</a:t>
            </a:r>
          </a:p>
        </p:txBody>
      </p:sp>
      <p:sp>
        <p:nvSpPr>
          <p:cNvPr id="3" name="Content Placeholder 2">
            <a:extLst>
              <a:ext uri="{FF2B5EF4-FFF2-40B4-BE49-F238E27FC236}">
                <a16:creationId xmlns:a16="http://schemas.microsoft.com/office/drawing/2014/main" id="{DAF03845-6223-AD02-0C2C-015BBCE16AFD}"/>
              </a:ext>
            </a:extLst>
          </p:cNvPr>
          <p:cNvSpPr>
            <a:spLocks noGrp="1"/>
          </p:cNvSpPr>
          <p:nvPr>
            <p:ph idx="1"/>
          </p:nvPr>
        </p:nvSpPr>
        <p:spPr>
          <a:xfrm>
            <a:off x="457200" y="3264832"/>
            <a:ext cx="5930696" cy="2823992"/>
          </a:xfrm>
        </p:spPr>
        <p:txBody>
          <a:bodyPr>
            <a:normAutofit/>
          </a:bodyPr>
          <a:lstStyle/>
          <a:p>
            <a:r>
              <a:rPr lang="en-US" sz="1800" b="0" i="0" dirty="0">
                <a:solidFill>
                  <a:schemeClr val="tx2"/>
                </a:solidFill>
                <a:effectLst/>
                <a:latin typeface="Helvetica Neue"/>
              </a:rPr>
              <a:t>distributions of other features:</a:t>
            </a:r>
          </a:p>
          <a:p>
            <a:r>
              <a:rPr lang="en-US" sz="1800" dirty="0">
                <a:solidFill>
                  <a:schemeClr val="tx2"/>
                </a:solidFill>
                <a:latin typeface="Helvetica Neue"/>
                <a:sym typeface="Wingdings" panose="05000000000000000000" pitchFamily="2" charset="2"/>
              </a:rPr>
              <a:t> Distribution of numeric value:</a:t>
            </a:r>
          </a:p>
          <a:p>
            <a:r>
              <a:rPr lang="en-US" sz="1800" dirty="0">
                <a:solidFill>
                  <a:schemeClr val="tx2"/>
                </a:solidFill>
                <a:latin typeface="Helvetica Neue"/>
                <a:sym typeface="Wingdings" panose="05000000000000000000" pitchFamily="2" charset="2"/>
              </a:rPr>
              <a:t>'BMI', 'Physical Health', 'Mental Health', 'Sleep Time'</a:t>
            </a:r>
          </a:p>
          <a:p>
            <a:endParaRPr lang="en-US" sz="1800" dirty="0">
              <a:solidFill>
                <a:schemeClr val="tx2"/>
              </a:solidFill>
            </a:endParaRPr>
          </a:p>
        </p:txBody>
      </p:sp>
      <p:pic>
        <p:nvPicPr>
          <p:cNvPr id="5" name="Picture 4">
            <a:extLst>
              <a:ext uri="{FF2B5EF4-FFF2-40B4-BE49-F238E27FC236}">
                <a16:creationId xmlns:a16="http://schemas.microsoft.com/office/drawing/2014/main" id="{57F4272F-5EDF-B643-345F-223E9664471A}"/>
              </a:ext>
            </a:extLst>
          </p:cNvPr>
          <p:cNvPicPr>
            <a:picLocks noChangeAspect="1"/>
          </p:cNvPicPr>
          <p:nvPr/>
        </p:nvPicPr>
        <p:blipFill>
          <a:blip r:embed="rId2"/>
          <a:stretch>
            <a:fillRect/>
          </a:stretch>
        </p:blipFill>
        <p:spPr>
          <a:xfrm>
            <a:off x="6507127" y="583675"/>
            <a:ext cx="5668258" cy="2823992"/>
          </a:xfrm>
          <a:prstGeom prst="rect">
            <a:avLst/>
          </a:prstGeom>
        </p:spPr>
      </p:pic>
      <p:pic>
        <p:nvPicPr>
          <p:cNvPr id="7" name="Picture 6">
            <a:extLst>
              <a:ext uri="{FF2B5EF4-FFF2-40B4-BE49-F238E27FC236}">
                <a16:creationId xmlns:a16="http://schemas.microsoft.com/office/drawing/2014/main" id="{98982D5E-092D-E023-2AF4-D4A0AF9AA9EB}"/>
              </a:ext>
            </a:extLst>
          </p:cNvPr>
          <p:cNvPicPr>
            <a:picLocks noChangeAspect="1"/>
          </p:cNvPicPr>
          <p:nvPr/>
        </p:nvPicPr>
        <p:blipFill>
          <a:blip r:embed="rId3"/>
          <a:stretch>
            <a:fillRect/>
          </a:stretch>
        </p:blipFill>
        <p:spPr>
          <a:xfrm>
            <a:off x="6513604" y="3535891"/>
            <a:ext cx="5360160" cy="2712510"/>
          </a:xfrm>
          <a:prstGeom prst="rect">
            <a:avLst/>
          </a:prstGeom>
        </p:spPr>
      </p:pic>
    </p:spTree>
    <p:extLst>
      <p:ext uri="{BB962C8B-B14F-4D97-AF65-F5344CB8AC3E}">
        <p14:creationId xmlns:p14="http://schemas.microsoft.com/office/powerpoint/2010/main" val="142481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12637">
              <a:srgbClr val="D0E5F8"/>
            </a:gs>
            <a:gs pos="39000">
              <a:srgbClr val="C8E1F6"/>
            </a:gs>
            <a:gs pos="31049">
              <a:srgbClr val="CCE3F7"/>
            </a:gs>
            <a:gs pos="0">
              <a:srgbClr val="D2E6F8"/>
            </a:gs>
            <a:gs pos="0">
              <a:srgbClr val="DDECFA"/>
            </a:gs>
            <a:gs pos="57498">
              <a:srgbClr val="C6E0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BF5D-9875-00EE-C811-5C49D6374128}"/>
              </a:ext>
            </a:extLst>
          </p:cNvPr>
          <p:cNvSpPr>
            <a:spLocks noGrp="1"/>
          </p:cNvSpPr>
          <p:nvPr>
            <p:ph type="title" idx="4294967295"/>
          </p:nvPr>
        </p:nvSpPr>
        <p:spPr>
          <a:xfrm>
            <a:off x="0" y="38692"/>
            <a:ext cx="10723563" cy="642345"/>
          </a:xfrm>
        </p:spPr>
        <p:txBody>
          <a:bodyPr>
            <a:normAutofit fontScale="90000"/>
          </a:bodyPr>
          <a:lstStyle/>
          <a:p>
            <a:r>
              <a:rPr lang="en-US" dirty="0">
                <a:solidFill>
                  <a:schemeClr val="tx2"/>
                </a:solidFill>
              </a:rPr>
              <a:t>General details about our dataset</a:t>
            </a:r>
          </a:p>
        </p:txBody>
      </p:sp>
      <p:sp>
        <p:nvSpPr>
          <p:cNvPr id="3" name="Content Placeholder 2">
            <a:extLst>
              <a:ext uri="{FF2B5EF4-FFF2-40B4-BE49-F238E27FC236}">
                <a16:creationId xmlns:a16="http://schemas.microsoft.com/office/drawing/2014/main" id="{B522AAB8-9575-1430-9CB7-5240CB79C117}"/>
              </a:ext>
            </a:extLst>
          </p:cNvPr>
          <p:cNvSpPr>
            <a:spLocks noGrp="1"/>
          </p:cNvSpPr>
          <p:nvPr>
            <p:ph sz="half" idx="4294967295"/>
          </p:nvPr>
        </p:nvSpPr>
        <p:spPr>
          <a:xfrm>
            <a:off x="0" y="595422"/>
            <a:ext cx="12192000" cy="6223885"/>
          </a:xfrm>
        </p:spPr>
        <p:txBody>
          <a:bodyPr>
            <a:normAutofit/>
          </a:bodyPr>
          <a:lstStyle/>
          <a:p>
            <a:r>
              <a:rPr lang="en-US" sz="1800" b="1" dirty="0">
                <a:solidFill>
                  <a:schemeClr val="tx2"/>
                </a:solidFill>
              </a:rPr>
              <a:t>Categorical features:</a:t>
            </a:r>
          </a:p>
          <a:p>
            <a:endParaRPr lang="en-US" sz="1800" dirty="0">
              <a:solidFill>
                <a:schemeClr val="tx2"/>
              </a:solidFill>
            </a:endParaRPr>
          </a:p>
        </p:txBody>
      </p:sp>
      <p:pic>
        <p:nvPicPr>
          <p:cNvPr id="5" name="Picture 4">
            <a:extLst>
              <a:ext uri="{FF2B5EF4-FFF2-40B4-BE49-F238E27FC236}">
                <a16:creationId xmlns:a16="http://schemas.microsoft.com/office/drawing/2014/main" id="{15D3EEFD-BF51-20DE-D702-4FCB35B901B7}"/>
              </a:ext>
            </a:extLst>
          </p:cNvPr>
          <p:cNvPicPr>
            <a:picLocks noChangeAspect="1"/>
          </p:cNvPicPr>
          <p:nvPr/>
        </p:nvPicPr>
        <p:blipFill>
          <a:blip r:embed="rId2"/>
          <a:stretch>
            <a:fillRect/>
          </a:stretch>
        </p:blipFill>
        <p:spPr>
          <a:xfrm>
            <a:off x="6230680" y="1068571"/>
            <a:ext cx="5876260" cy="2977127"/>
          </a:xfrm>
          <a:prstGeom prst="rect">
            <a:avLst/>
          </a:prstGeom>
        </p:spPr>
      </p:pic>
      <p:pic>
        <p:nvPicPr>
          <p:cNvPr id="7" name="Picture 6">
            <a:extLst>
              <a:ext uri="{FF2B5EF4-FFF2-40B4-BE49-F238E27FC236}">
                <a16:creationId xmlns:a16="http://schemas.microsoft.com/office/drawing/2014/main" id="{F169BB67-43BB-BA2F-D9D6-C703F864A9CE}"/>
              </a:ext>
            </a:extLst>
          </p:cNvPr>
          <p:cNvPicPr>
            <a:picLocks noChangeAspect="1"/>
          </p:cNvPicPr>
          <p:nvPr/>
        </p:nvPicPr>
        <p:blipFill>
          <a:blip r:embed="rId3"/>
          <a:stretch>
            <a:fillRect/>
          </a:stretch>
        </p:blipFill>
        <p:spPr>
          <a:xfrm>
            <a:off x="85060" y="1068572"/>
            <a:ext cx="6010940" cy="2977127"/>
          </a:xfrm>
          <a:prstGeom prst="rect">
            <a:avLst/>
          </a:prstGeom>
        </p:spPr>
      </p:pic>
      <p:pic>
        <p:nvPicPr>
          <p:cNvPr id="15" name="Content Placeholder 3">
            <a:extLst>
              <a:ext uri="{FF2B5EF4-FFF2-40B4-BE49-F238E27FC236}">
                <a16:creationId xmlns:a16="http://schemas.microsoft.com/office/drawing/2014/main" id="{32EBEE03-8E92-31EF-27E3-2532B76FCADF}"/>
              </a:ext>
            </a:extLst>
          </p:cNvPr>
          <p:cNvPicPr>
            <a:picLocks noChangeAspect="1"/>
          </p:cNvPicPr>
          <p:nvPr/>
        </p:nvPicPr>
        <p:blipFill>
          <a:blip r:embed="rId4"/>
          <a:stretch>
            <a:fillRect/>
          </a:stretch>
        </p:blipFill>
        <p:spPr>
          <a:xfrm>
            <a:off x="0" y="4210063"/>
            <a:ext cx="11940363" cy="2609243"/>
          </a:xfrm>
          <a:prstGeom prst="rect">
            <a:avLst/>
          </a:prstGeom>
        </p:spPr>
      </p:pic>
    </p:spTree>
    <p:extLst>
      <p:ext uri="{BB962C8B-B14F-4D97-AF65-F5344CB8AC3E}">
        <p14:creationId xmlns:p14="http://schemas.microsoft.com/office/powerpoint/2010/main" val="96358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01957-9431-3922-7A4B-10DB4CE8DB34}"/>
              </a:ext>
            </a:extLst>
          </p:cNvPr>
          <p:cNvPicPr>
            <a:picLocks noChangeAspect="1"/>
          </p:cNvPicPr>
          <p:nvPr/>
        </p:nvPicPr>
        <p:blipFill>
          <a:blip r:embed="rId2"/>
          <a:stretch>
            <a:fillRect/>
          </a:stretch>
        </p:blipFill>
        <p:spPr>
          <a:xfrm>
            <a:off x="1" y="324826"/>
            <a:ext cx="12191999" cy="2980956"/>
          </a:xfrm>
          <a:prstGeom prst="rect">
            <a:avLst/>
          </a:prstGeom>
        </p:spPr>
      </p:pic>
      <p:pic>
        <p:nvPicPr>
          <p:cNvPr id="8" name="Picture 7">
            <a:extLst>
              <a:ext uri="{FF2B5EF4-FFF2-40B4-BE49-F238E27FC236}">
                <a16:creationId xmlns:a16="http://schemas.microsoft.com/office/drawing/2014/main" id="{18E52399-1AFF-1350-C3C8-3D98DB2F52BF}"/>
              </a:ext>
            </a:extLst>
          </p:cNvPr>
          <p:cNvPicPr>
            <a:picLocks noChangeAspect="1"/>
          </p:cNvPicPr>
          <p:nvPr/>
        </p:nvPicPr>
        <p:blipFill>
          <a:blip r:embed="rId3"/>
          <a:stretch>
            <a:fillRect/>
          </a:stretch>
        </p:blipFill>
        <p:spPr>
          <a:xfrm>
            <a:off x="0" y="3552219"/>
            <a:ext cx="12192000" cy="2980955"/>
          </a:xfrm>
          <a:prstGeom prst="rect">
            <a:avLst/>
          </a:prstGeom>
        </p:spPr>
      </p:pic>
    </p:spTree>
    <p:extLst>
      <p:ext uri="{BB962C8B-B14F-4D97-AF65-F5344CB8AC3E}">
        <p14:creationId xmlns:p14="http://schemas.microsoft.com/office/powerpoint/2010/main" val="325996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D2E6F8"/>
            </a:gs>
            <a:gs pos="0">
              <a:srgbClr val="DDECFA"/>
            </a:gs>
            <a:gs pos="57498">
              <a:srgbClr val="C6E0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0AAD24-B8FD-9E0B-E3EA-B66ADC6D3FB0}"/>
              </a:ext>
            </a:extLst>
          </p:cNvPr>
          <p:cNvPicPr>
            <a:picLocks noGrp="1" noChangeAspect="1"/>
          </p:cNvPicPr>
          <p:nvPr>
            <p:ph idx="4294967295"/>
          </p:nvPr>
        </p:nvPicPr>
        <p:blipFill>
          <a:blip r:embed="rId2"/>
          <a:stretch>
            <a:fillRect/>
          </a:stretch>
        </p:blipFill>
        <p:spPr>
          <a:xfrm>
            <a:off x="124047" y="1"/>
            <a:ext cx="6096000" cy="2854959"/>
          </a:xfrm>
          <a:prstGeom prst="rect">
            <a:avLst/>
          </a:prstGeom>
        </p:spPr>
      </p:pic>
      <p:pic>
        <p:nvPicPr>
          <p:cNvPr id="9" name="Picture 8">
            <a:extLst>
              <a:ext uri="{FF2B5EF4-FFF2-40B4-BE49-F238E27FC236}">
                <a16:creationId xmlns:a16="http://schemas.microsoft.com/office/drawing/2014/main" id="{5E6639DA-680C-6E49-9416-0EE36E26900C}"/>
              </a:ext>
            </a:extLst>
          </p:cNvPr>
          <p:cNvPicPr>
            <a:picLocks noChangeAspect="1"/>
          </p:cNvPicPr>
          <p:nvPr/>
        </p:nvPicPr>
        <p:blipFill>
          <a:blip r:embed="rId3"/>
          <a:stretch>
            <a:fillRect/>
          </a:stretch>
        </p:blipFill>
        <p:spPr>
          <a:xfrm>
            <a:off x="6220047" y="0"/>
            <a:ext cx="5971953" cy="2854959"/>
          </a:xfrm>
          <a:prstGeom prst="rect">
            <a:avLst/>
          </a:prstGeom>
        </p:spPr>
      </p:pic>
      <p:graphicFrame>
        <p:nvGraphicFramePr>
          <p:cNvPr id="14" name="TextBox 10">
            <a:extLst>
              <a:ext uri="{FF2B5EF4-FFF2-40B4-BE49-F238E27FC236}">
                <a16:creationId xmlns:a16="http://schemas.microsoft.com/office/drawing/2014/main" id="{B5EB0850-5AB2-52F6-FFDF-453A0B38752D}"/>
              </a:ext>
            </a:extLst>
          </p:cNvPr>
          <p:cNvGraphicFramePr/>
          <p:nvPr/>
        </p:nvGraphicFramePr>
        <p:xfrm>
          <a:off x="124047" y="2854959"/>
          <a:ext cx="11922641" cy="3970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5615643"/>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73B22"/>
      </a:dk2>
      <a:lt2>
        <a:srgbClr val="E8E5E2"/>
      </a:lt2>
      <a:accent1>
        <a:srgbClr val="61A8E7"/>
      </a:accent1>
      <a:accent2>
        <a:srgbClr val="3FB0B6"/>
      </a:accent2>
      <a:accent3>
        <a:srgbClr val="40B48A"/>
      </a:accent3>
      <a:accent4>
        <a:srgbClr val="3BB756"/>
      </a:accent4>
      <a:accent5>
        <a:srgbClr val="59B841"/>
      </a:accent5>
      <a:accent6>
        <a:srgbClr val="84AF40"/>
      </a:accent6>
      <a:hlink>
        <a:srgbClr val="A07C5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1399</Words>
  <Application>Microsoft Office PowerPoint</Application>
  <PresentationFormat>Widescreen</PresentationFormat>
  <Paragraphs>89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Helvetica Neue</vt:lpstr>
      <vt:lpstr>Posterama</vt:lpstr>
      <vt:lpstr>Times New Roman</vt:lpstr>
      <vt:lpstr>SineVTI</vt:lpstr>
      <vt:lpstr>Key Indicators of Heart Disease 2020 annual CDC survey data of 400k adults related to their health status. </vt:lpstr>
      <vt:lpstr>About dataset: </vt:lpstr>
      <vt:lpstr>Below is a description of the features collected for each patient:</vt:lpstr>
      <vt:lpstr>Defining the important question </vt:lpstr>
      <vt:lpstr>General details about our dataset</vt:lpstr>
      <vt:lpstr>General details about our dataset</vt:lpstr>
      <vt:lpstr>General details about our dataset</vt:lpstr>
      <vt:lpstr>PowerPoint Presentation</vt:lpstr>
      <vt:lpstr>PowerPoint Presentation</vt:lpstr>
      <vt:lpstr>Drawbacks in our data</vt:lpstr>
      <vt:lpstr>Factor has the most impact on a person's health and chance of getting a Heart Disease: </vt:lpstr>
      <vt:lpstr>PowerPoint Presentation</vt:lpstr>
      <vt:lpstr>5-Race: it is one of the uncontrolled features that may increase the risk of having heart disease. </vt:lpstr>
      <vt:lpstr>8-Smoking: Smoking can increase the risk of having heart disease</vt:lpstr>
      <vt:lpstr>9- General health: People without heart disease are generally in good health. we notice that total percentage of general health in individuals without heart disease (Very good+good+Excellent) = 87%</vt:lpstr>
      <vt:lpstr>PowerPoint Presentation</vt:lpstr>
      <vt:lpstr>Recommendations:</vt:lpstr>
      <vt:lpstr>Not all factors affect badly on a person with a Heart Disease</vt:lpstr>
      <vt:lpstr>Relation between general health and habits like Smoking, Alcohol Drinking and Physical Activity:</vt:lpstr>
      <vt:lpstr>From our database, 62% of people who do not do physical activities feel that their general health is good, very good or excellent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Indicators of Heart Disease 2020 annual CDC survey data of 400k adults related to their health status. </dc:title>
  <dc:creator>Dana Mahmoud</dc:creator>
  <cp:lastModifiedBy>Dana Mahmoud</cp:lastModifiedBy>
  <cp:revision>4</cp:revision>
  <dcterms:created xsi:type="dcterms:W3CDTF">2023-02-02T16:15:28Z</dcterms:created>
  <dcterms:modified xsi:type="dcterms:W3CDTF">2023-02-03T20:16:38Z</dcterms:modified>
</cp:coreProperties>
</file>