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60" r:id="rId3"/>
    <p:sldId id="261" r:id="rId4"/>
    <p:sldId id="263" r:id="rId5"/>
    <p:sldId id="262" r:id="rId6"/>
    <p:sldId id="264" r:id="rId7"/>
    <p:sldId id="265" r:id="rId8"/>
    <p:sldId id="266" r:id="rId9"/>
  </p:sldIdLst>
  <p:sldSz cx="12192000" cy="6858000"/>
  <p:notesSz cx="6858000" cy="9144000"/>
  <p:defaultTextStyle>
    <a:defPPr>
      <a:defRPr lang="el-G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2" d="100"/>
          <a:sy n="82" d="100"/>
        </p:scale>
        <p:origin x="67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22F66-727D-4150-ADA5-49CF3A0F68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1122363"/>
            <a:ext cx="9829800" cy="2387600"/>
          </a:xfrm>
        </p:spPr>
        <p:txBody>
          <a:bodyPr anchor="b">
            <a:normAutofit/>
          </a:bodyPr>
          <a:lstStyle>
            <a:lvl1pPr algn="l"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D9A1FE-C39F-4D7C-B93D-F8C203A1D6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3602038"/>
            <a:ext cx="9829800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008AAC-7D41-4304-8D59-EF34B23268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136525"/>
            <a:ext cx="2743200" cy="365125"/>
          </a:xfrm>
        </p:spPr>
        <p:txBody>
          <a:bodyPr/>
          <a:lstStyle>
            <a:lvl1pPr algn="l">
              <a:defRPr/>
            </a:lvl1pPr>
          </a:lstStyle>
          <a:p>
            <a:fld id="{9549D6DC-E1CB-4874-BF52-C3407230D20E}" type="datetime1">
              <a:rPr lang="en-US" smtClean="0"/>
              <a:t>6/15/2022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4D078-DE22-4F23-8B48-21FB1415C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411480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64C1F5-608B-4335-9F2A-17F63D5FA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427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9F2C5-A3FC-44EF-BA15-CEC83C83D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5040D3-67DB-455C-AD79-49E185DB63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B2B07A-258E-42DD-9A68-2C76F7D54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01D81-C4B9-4A87-89A7-22E29E6C9200}" type="datetime1">
              <a:rPr lang="en-US" smtClean="0"/>
              <a:t>6/15/2022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01E9BC-3BB8-40CD-9294-59A2E59E1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13979D-5589-4770-9D29-046F2B506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0066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6693CD-CB65-4F37-A6DA-F300B93C14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731520"/>
            <a:ext cx="2628900" cy="537807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48D117-7AE6-4831-9867-5145F64A0C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731520"/>
            <a:ext cx="7734300" cy="537807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988CF8-397F-485E-8081-AFA4DADD4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07718-69F7-427E-95A3-C1246AF46913}" type="datetime1">
              <a:rPr lang="en-US" smtClean="0"/>
              <a:t>6/15/2022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CE4773-4660-4F21-83CF-1A449395B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B59537-EB47-40FA-893E-785D6FE00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9854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7B4A7-C566-48F4-B4B8-3A5E7B6C5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3B93F5-BC8B-452C-ACE2-C7E01D1B80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9A49B3-A57D-46C5-8462-0C52509F8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13E51-B7F7-4C24-B8E3-5471755DC0E0}" type="datetime1">
              <a:rPr lang="en-US" smtClean="0"/>
              <a:t>6/15/2022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C8C810-EAF4-4D86-84DD-2E574122D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87E738-8574-490B-974B-9AD3B2AAE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8801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9764E-4B3D-4B6A-A210-B50E4F60E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30AEC2-B6E6-4C09-A16F-5E2A1C9A0D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A37CAB-B545-4E42-BB5A-F1DAA9335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1A59F-D956-4598-A3C1-AE72A5387751}" type="datetime1">
              <a:rPr lang="en-US" smtClean="0"/>
              <a:t>6/15/2022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6D720B-7E58-43F4-9659-ADB2403A5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95F53F-2FA5-4B5C-A151-F07BBC002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1274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473D3-0F03-4BF4-831F-34E80BAC5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C09409-59F2-486F-A6D0-FAEE8FFF25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195847"/>
            <a:ext cx="5181600" cy="398111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087241-B390-47A6-8070-C3D4652F88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95847"/>
            <a:ext cx="5181600" cy="398111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80B360-2ACA-4B93-9439-591B6D3FB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BBD69-7BD3-4731-8064-242619E92CBE}" type="datetime1">
              <a:rPr lang="en-US" smtClean="0"/>
              <a:t>6/15/2022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4A73E2-CF78-404C-A86F-E70A284AE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A8F42A-11E1-42A0-8ECF-A5BBA3B8C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1975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ECA31-EE14-41DD-9914-DA7138220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73152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B22AB6-1657-4AE2-8607-2C77A25D79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149131"/>
            <a:ext cx="5157787" cy="693696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AA6DC0-D4D5-4164-A3FD-6BB5CBB2BB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10625"/>
            <a:ext cx="5157787" cy="310056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9B35F8-95F3-43D1-8917-5836BAA904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149131"/>
            <a:ext cx="5183188" cy="693696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B639E7-F4A3-4ADE-B290-0A4F9761B9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10625"/>
            <a:ext cx="5183188" cy="310056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6F296B-429F-4DFC-ABC3-0A078EA99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D77D9-239F-488B-9358-023C46BC7084}" type="datetime1">
              <a:rPr lang="en-US" smtClean="0"/>
              <a:t>6/15/2022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7103B9-D521-4910-AC15-F12F25CB9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73A6D9-123D-492C-B5CE-294EF2559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0460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92A22-4B4D-4F58-9783-A0469DA4D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152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5EE610-5457-4E8C-B568-B8D560773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61C24-7140-4FDE-92F3-654C6E2D3C1C}" type="datetime1">
              <a:rPr lang="en-US" smtClean="0"/>
              <a:t>6/15/2022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BA57BB-288A-4A30-A4EC-FF0537BC2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414C89-B968-4A85-A035-E2997A5F8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9093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7A339C-4093-4B40-8C90-52F005CA9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D6ACF-ECB9-4B5F-A429-08B8AC75E8EF}" type="datetime1">
              <a:rPr lang="en-US" smtClean="0"/>
              <a:t>6/15/2022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A33F04-8E0A-4165-930C-527D781A7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62F57B-BEB6-4973-A362-38F638E0D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86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FAC90-C2CA-44DD-8EF8-20BDD6724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731520"/>
            <a:ext cx="3932237" cy="2346326"/>
          </a:xfrm>
        </p:spPr>
        <p:txBody>
          <a:bodyPr anchor="b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E915FB-D5F4-4CAD-AE70-3644E81802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731521"/>
            <a:ext cx="6172200" cy="512953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374DA3-3BAC-4045-825F-B3C27B8973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429000"/>
            <a:ext cx="3932237" cy="24399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5A0D65-0423-4E45-947A-E08C8569F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B429B-EE2A-486A-BDB9-0C848B4FAFDD}" type="datetime1">
              <a:rPr lang="en-US" smtClean="0"/>
              <a:t>6/15/2022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E6FBD0-E49F-4DE6-9264-CEDB9BAA0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16B246-A768-4B2D-96C6-9F4178526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3153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CB0C8-915E-4BF2-976E-B8D7EDC59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731520"/>
            <a:ext cx="3932237" cy="2341564"/>
          </a:xfrm>
        </p:spPr>
        <p:txBody>
          <a:bodyPr anchor="b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0714E6-8E50-4B50-A2E0-F9D20155EB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687257"/>
            <a:ext cx="6172200" cy="517379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D67A6C-5CA5-4EF0-B1C4-ED85FF255A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429000"/>
            <a:ext cx="3932237" cy="243998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C76474-31D4-4567-B4EC-B6AF24488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5FE4A-CB8D-40AB-BFFC-AAF37EA071CB}" type="datetime1">
              <a:rPr lang="en-US" smtClean="0"/>
              <a:t>6/15/2022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902DE0-33F5-4372-8EB5-F5746D344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C5C2EF-849D-4B2C-8ED6-D26553657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166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293296F-4C3A-4530-98F5-F83646ACE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89" y="0"/>
            <a:ext cx="12192000" cy="6857997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914D2BD-3C47-433D-81FE-DC6C39595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72" y="-1"/>
            <a:ext cx="12192000" cy="6857996"/>
            <a:chOff x="572" y="-1"/>
            <a:chExt cx="12192000" cy="6857996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3DD55E4-EA4F-4874-8B5B-6E0EAF4BBFC4}"/>
                </a:ext>
              </a:extLst>
            </p:cNvPr>
            <p:cNvCxnSpPr>
              <a:cxnSpLocks/>
            </p:cNvCxnSpPr>
            <p:nvPr/>
          </p:nvCxnSpPr>
          <p:spPr>
            <a:xfrm>
              <a:off x="1667" y="6276706"/>
              <a:ext cx="12189811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32950BAF-7673-4138-AEA2-DE7D368CC357}"/>
                </a:ext>
              </a:extLst>
            </p:cNvPr>
            <p:cNvCxnSpPr>
              <a:cxnSpLocks/>
            </p:cNvCxnSpPr>
            <p:nvPr/>
          </p:nvCxnSpPr>
          <p:spPr>
            <a:xfrm>
              <a:off x="572" y="580876"/>
              <a:ext cx="12192000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6BE3E2B5-EA1C-415A-941A-843C7EA148E1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8134324" y="3428956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087FA3A6-E398-4576-B6B8-3328028D84B2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-2794261" y="3428956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Graphic 33">
              <a:extLst>
                <a:ext uri="{FF2B5EF4-FFF2-40B4-BE49-F238E27FC236}">
                  <a16:creationId xmlns:a16="http://schemas.microsoft.com/office/drawing/2014/main" id="{EFB597D7-65E0-476A-B9EB-3AA6ED33884C}"/>
                </a:ext>
              </a:extLst>
            </p:cNvPr>
            <p:cNvSpPr/>
            <p:nvPr/>
          </p:nvSpPr>
          <p:spPr>
            <a:xfrm>
              <a:off x="4277016" y="-1"/>
              <a:ext cx="3637968" cy="580875"/>
            </a:xfrm>
            <a:custGeom>
              <a:avLst/>
              <a:gdLst>
                <a:gd name="connsiteX0" fmla="*/ 0 w 2679858"/>
                <a:gd name="connsiteY0" fmla="*/ 4953 h 434911"/>
                <a:gd name="connsiteX1" fmla="*/ 1336548 w 2679858"/>
                <a:gd name="connsiteY1" fmla="*/ 434912 h 434911"/>
                <a:gd name="connsiteX2" fmla="*/ 2679859 w 2679858"/>
                <a:gd name="connsiteY2" fmla="*/ 0 h 43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9858" h="434911">
                  <a:moveTo>
                    <a:pt x="0" y="4953"/>
                  </a:moveTo>
                  <a:cubicBezTo>
                    <a:pt x="370427" y="274606"/>
                    <a:pt x="833723" y="434912"/>
                    <a:pt x="1336548" y="434912"/>
                  </a:cubicBezTo>
                  <a:cubicBezTo>
                    <a:pt x="1842326" y="434912"/>
                    <a:pt x="2308289" y="272701"/>
                    <a:pt x="2679859" y="0"/>
                  </a:cubicBez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" name="Graphic 33">
              <a:extLst>
                <a:ext uri="{FF2B5EF4-FFF2-40B4-BE49-F238E27FC236}">
                  <a16:creationId xmlns:a16="http://schemas.microsoft.com/office/drawing/2014/main" id="{11AA060A-BE0E-4687-8F9E-0E2955D9796D}"/>
                </a:ext>
              </a:extLst>
            </p:cNvPr>
            <p:cNvSpPr/>
            <p:nvPr/>
          </p:nvSpPr>
          <p:spPr>
            <a:xfrm rot="10800000">
              <a:off x="4305089" y="6276705"/>
              <a:ext cx="3581824" cy="581290"/>
            </a:xfrm>
            <a:custGeom>
              <a:avLst/>
              <a:gdLst>
                <a:gd name="connsiteX0" fmla="*/ 0 w 2679858"/>
                <a:gd name="connsiteY0" fmla="*/ 4953 h 434911"/>
                <a:gd name="connsiteX1" fmla="*/ 1336548 w 2679858"/>
                <a:gd name="connsiteY1" fmla="*/ 434912 h 434911"/>
                <a:gd name="connsiteX2" fmla="*/ 2679859 w 2679858"/>
                <a:gd name="connsiteY2" fmla="*/ 0 h 43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9858" h="434911">
                  <a:moveTo>
                    <a:pt x="0" y="4953"/>
                  </a:moveTo>
                  <a:cubicBezTo>
                    <a:pt x="370427" y="274606"/>
                    <a:pt x="833723" y="434912"/>
                    <a:pt x="1336548" y="434912"/>
                  </a:cubicBezTo>
                  <a:cubicBezTo>
                    <a:pt x="1842326" y="434912"/>
                    <a:pt x="2308289" y="272701"/>
                    <a:pt x="2679859" y="0"/>
                  </a:cubicBez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78318D-FE3E-41D7-9A8C-2065A2C46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732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B06718-79E7-4159-A003-F86FE7B3D8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189408"/>
            <a:ext cx="10515600" cy="38217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1F99FF-FFE2-431D-A0C8-A46C21712A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13652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spc="150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C0517C94-3B1E-4991-BED3-41F8B0158A00}" type="datetime1">
              <a:rPr lang="en-US" smtClean="0"/>
              <a:t>6/15/2022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C3547E-668D-4191-847C-7424F75496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34506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spc="150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BB6E6E-8527-4F63-A0C7-84CD44A2B0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3467" y="3246434"/>
            <a:ext cx="6285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cap="all" spc="150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273BAE12-D270-459D-897B-6833652BB1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1121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>
              <a:lumMod val="60000"/>
              <a:lumOff val="40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2">
              <a:lumMod val="60000"/>
              <a:lumOff val="4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2">
              <a:lumMod val="60000"/>
              <a:lumOff val="4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2">
              <a:lumMod val="60000"/>
              <a:lumOff val="4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2">
              <a:lumMod val="60000"/>
              <a:lumOff val="4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2">
              <a:lumMod val="60000"/>
              <a:lumOff val="4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3ds.gr/ypiresies/digital-marketing/seo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38827F1-3359-44F6-9009-43AE2B17F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"/>
            <a:ext cx="12192001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7AFAD67-5350-4773-886F-D6DD7E66D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73465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Blue 3D art design">
            <a:extLst>
              <a:ext uri="{FF2B5EF4-FFF2-40B4-BE49-F238E27FC236}">
                <a16:creationId xmlns:a16="http://schemas.microsoft.com/office/drawing/2014/main" id="{DCB1907B-9218-D9CB-41F1-1BDBC2D67FE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5709" r="-1" b="-1"/>
          <a:stretch/>
        </p:blipFill>
        <p:spPr>
          <a:xfrm>
            <a:off x="3068" y="21976"/>
            <a:ext cx="12188932" cy="6857990"/>
          </a:xfrm>
          <a:prstGeom prst="rect">
            <a:avLst/>
          </a:prstGeom>
          <a:ln w="12700">
            <a:noFill/>
          </a:ln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654AC0FE-C43D-49AC-9730-284354DEC8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8366" y="87"/>
            <a:ext cx="10933011" cy="6864297"/>
            <a:chOff x="628366" y="87"/>
            <a:chExt cx="10933011" cy="6864297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246F6FE9-8F24-4E96-8FA6-DABE61A20C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0">
              <a:off x="-1282750" y="3429044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0C5E755-8FD9-4EBF-978B-015F9339F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0">
              <a:off x="6688336" y="3429043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C7F63B7-3E85-42EC-8447-F6699247EC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28366" y="3413532"/>
              <a:ext cx="2585819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Graphic 11">
              <a:extLst>
                <a:ext uri="{FF2B5EF4-FFF2-40B4-BE49-F238E27FC236}">
                  <a16:creationId xmlns:a16="http://schemas.microsoft.com/office/drawing/2014/main" id="{AFDFA9EA-AAC0-416F-A0E9-ACD410E9DA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22063" y="702002"/>
              <a:ext cx="5759819" cy="6155995"/>
            </a:xfrm>
            <a:custGeom>
              <a:avLst/>
              <a:gdLst>
                <a:gd name="connsiteX0" fmla="*/ 0 w 4320540"/>
                <a:gd name="connsiteY0" fmla="*/ 4617720 h 4617719"/>
                <a:gd name="connsiteX1" fmla="*/ 0 w 4320540"/>
                <a:gd name="connsiteY1" fmla="*/ 4268439 h 4617719"/>
                <a:gd name="connsiteX2" fmla="*/ 0 w 4320540"/>
                <a:gd name="connsiteY2" fmla="*/ 2052352 h 4617719"/>
                <a:gd name="connsiteX3" fmla="*/ 2160270 w 4320540"/>
                <a:gd name="connsiteY3" fmla="*/ 0 h 4617719"/>
                <a:gd name="connsiteX4" fmla="*/ 2160270 w 4320540"/>
                <a:gd name="connsiteY4" fmla="*/ 0 h 4617719"/>
                <a:gd name="connsiteX5" fmla="*/ 4320540 w 4320540"/>
                <a:gd name="connsiteY5" fmla="*/ 2052352 h 4617719"/>
                <a:gd name="connsiteX6" fmla="*/ 4320540 w 4320540"/>
                <a:gd name="connsiteY6" fmla="*/ 2782443 h 4617719"/>
                <a:gd name="connsiteX7" fmla="*/ 4320540 w 4320540"/>
                <a:gd name="connsiteY7" fmla="*/ 4617720 h 46177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320540" h="4617719">
                  <a:moveTo>
                    <a:pt x="0" y="4617720"/>
                  </a:moveTo>
                  <a:lnTo>
                    <a:pt x="0" y="4268439"/>
                  </a:lnTo>
                  <a:lnTo>
                    <a:pt x="0" y="2052352"/>
                  </a:lnTo>
                  <a:cubicBezTo>
                    <a:pt x="0" y="918877"/>
                    <a:pt x="967169" y="0"/>
                    <a:pt x="2160270" y="0"/>
                  </a:cubicBezTo>
                  <a:lnTo>
                    <a:pt x="2160270" y="0"/>
                  </a:lnTo>
                  <a:cubicBezTo>
                    <a:pt x="3353372" y="0"/>
                    <a:pt x="4320540" y="918877"/>
                    <a:pt x="4320540" y="2052352"/>
                  </a:cubicBezTo>
                  <a:lnTo>
                    <a:pt x="4320540" y="2782443"/>
                  </a:lnTo>
                  <a:lnTo>
                    <a:pt x="4320540" y="4617720"/>
                  </a:ln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cxnSp>
          <p:nvCxnSpPr>
            <p:cNvPr id="22" name="Straight Connector 17">
              <a:extLst>
                <a:ext uri="{FF2B5EF4-FFF2-40B4-BE49-F238E27FC236}">
                  <a16:creationId xmlns:a16="http://schemas.microsoft.com/office/drawing/2014/main" id="{C4EF7E7E-9948-4D78-BE70-F624A62D85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74010" y="3413529"/>
              <a:ext cx="2587367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6975AAAB-9AEC-496F-94E4-CE5330CB49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0">
              <a:off x="8132421" y="3431507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B5BF383-42C5-4FE4-894A-17B84AF22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0">
              <a:off x="-2796164" y="3435428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088F37D-740C-08CB-4D14-91E171D8C3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24933" y="2122242"/>
            <a:ext cx="5248275" cy="2387600"/>
          </a:xfrm>
        </p:spPr>
        <p:txBody>
          <a:bodyPr anchor="t">
            <a:noAutofit/>
          </a:bodyPr>
          <a:lstStyle/>
          <a:p>
            <a:pPr algn="ctr"/>
            <a:r>
              <a:rPr lang="el-GR" sz="6000" dirty="0">
                <a:solidFill>
                  <a:srgbClr val="FFFFFF"/>
                </a:solidFill>
              </a:rPr>
              <a:t>Βέλτιστες πρακτικές </a:t>
            </a:r>
            <a:r>
              <a:rPr lang="en-US" sz="6000" dirty="0">
                <a:solidFill>
                  <a:srgbClr val="FFFFFF"/>
                </a:solidFill>
              </a:rPr>
              <a:t>UI/UX</a:t>
            </a:r>
            <a:endParaRPr lang="el-GR" sz="6000" dirty="0">
              <a:solidFill>
                <a:srgbClr val="FFFFFF"/>
              </a:solidFill>
            </a:endParaRP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4D9028F1-DF30-3F62-3886-692C388B718E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6768737" y="6284546"/>
            <a:ext cx="5248275" cy="4139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endParaRPr lang="el-GR" b="1" i="0" dirty="0">
              <a:effectLst/>
              <a:latin typeface="AvertaStd"/>
            </a:endParaRPr>
          </a:p>
        </p:txBody>
      </p:sp>
    </p:spTree>
    <p:extLst>
      <p:ext uri="{BB962C8B-B14F-4D97-AF65-F5344CB8AC3E}">
        <p14:creationId xmlns:p14="http://schemas.microsoft.com/office/powerpoint/2010/main" val="23468515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38827F1-3359-44F6-9009-43AE2B17F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"/>
            <a:ext cx="12192001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7AFAD67-5350-4773-886F-D6DD7E66D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73465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Blue 3D art design">
            <a:extLst>
              <a:ext uri="{FF2B5EF4-FFF2-40B4-BE49-F238E27FC236}">
                <a16:creationId xmlns:a16="http://schemas.microsoft.com/office/drawing/2014/main" id="{DCB1907B-9218-D9CB-41F1-1BDBC2D67FE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5709" r="-1" b="-1"/>
          <a:stretch/>
        </p:blipFill>
        <p:spPr>
          <a:xfrm>
            <a:off x="3068" y="-15466"/>
            <a:ext cx="12188932" cy="6857990"/>
          </a:xfrm>
          <a:prstGeom prst="rect">
            <a:avLst/>
          </a:prstGeom>
          <a:ln w="12700">
            <a:noFill/>
          </a:ln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654AC0FE-C43D-49AC-9730-284354DEC8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8366" y="87"/>
            <a:ext cx="10933011" cy="6864297"/>
            <a:chOff x="628366" y="87"/>
            <a:chExt cx="10933011" cy="6864297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246F6FE9-8F24-4E96-8FA6-DABE61A20C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0">
              <a:off x="-1282750" y="3429044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0C5E755-8FD9-4EBF-978B-015F9339F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0">
              <a:off x="6688336" y="3429043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C7F63B7-3E85-42EC-8447-F6699247EC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28366" y="3413532"/>
              <a:ext cx="2585819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Graphic 11">
              <a:extLst>
                <a:ext uri="{FF2B5EF4-FFF2-40B4-BE49-F238E27FC236}">
                  <a16:creationId xmlns:a16="http://schemas.microsoft.com/office/drawing/2014/main" id="{AFDFA9EA-AAC0-416F-A0E9-ACD410E9DA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22063" y="702002"/>
              <a:ext cx="5759819" cy="6155995"/>
            </a:xfrm>
            <a:custGeom>
              <a:avLst/>
              <a:gdLst>
                <a:gd name="connsiteX0" fmla="*/ 0 w 4320540"/>
                <a:gd name="connsiteY0" fmla="*/ 4617720 h 4617719"/>
                <a:gd name="connsiteX1" fmla="*/ 0 w 4320540"/>
                <a:gd name="connsiteY1" fmla="*/ 4268439 h 4617719"/>
                <a:gd name="connsiteX2" fmla="*/ 0 w 4320540"/>
                <a:gd name="connsiteY2" fmla="*/ 2052352 h 4617719"/>
                <a:gd name="connsiteX3" fmla="*/ 2160270 w 4320540"/>
                <a:gd name="connsiteY3" fmla="*/ 0 h 4617719"/>
                <a:gd name="connsiteX4" fmla="*/ 2160270 w 4320540"/>
                <a:gd name="connsiteY4" fmla="*/ 0 h 4617719"/>
                <a:gd name="connsiteX5" fmla="*/ 4320540 w 4320540"/>
                <a:gd name="connsiteY5" fmla="*/ 2052352 h 4617719"/>
                <a:gd name="connsiteX6" fmla="*/ 4320540 w 4320540"/>
                <a:gd name="connsiteY6" fmla="*/ 2782443 h 4617719"/>
                <a:gd name="connsiteX7" fmla="*/ 4320540 w 4320540"/>
                <a:gd name="connsiteY7" fmla="*/ 4617720 h 46177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320540" h="4617719">
                  <a:moveTo>
                    <a:pt x="0" y="4617720"/>
                  </a:moveTo>
                  <a:lnTo>
                    <a:pt x="0" y="4268439"/>
                  </a:lnTo>
                  <a:lnTo>
                    <a:pt x="0" y="2052352"/>
                  </a:lnTo>
                  <a:cubicBezTo>
                    <a:pt x="0" y="918877"/>
                    <a:pt x="967169" y="0"/>
                    <a:pt x="2160270" y="0"/>
                  </a:cubicBezTo>
                  <a:lnTo>
                    <a:pt x="2160270" y="0"/>
                  </a:lnTo>
                  <a:cubicBezTo>
                    <a:pt x="3353372" y="0"/>
                    <a:pt x="4320540" y="918877"/>
                    <a:pt x="4320540" y="2052352"/>
                  </a:cubicBezTo>
                  <a:lnTo>
                    <a:pt x="4320540" y="2782443"/>
                  </a:lnTo>
                  <a:lnTo>
                    <a:pt x="4320540" y="4617720"/>
                  </a:ln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cxnSp>
          <p:nvCxnSpPr>
            <p:cNvPr id="22" name="Straight Connector 17">
              <a:extLst>
                <a:ext uri="{FF2B5EF4-FFF2-40B4-BE49-F238E27FC236}">
                  <a16:creationId xmlns:a16="http://schemas.microsoft.com/office/drawing/2014/main" id="{C4EF7E7E-9948-4D78-BE70-F624A62D85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74010" y="3413529"/>
              <a:ext cx="2587367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6975AAAB-9AEC-496F-94E4-CE5330CB49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0">
              <a:off x="8132421" y="3431507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B5BF383-42C5-4FE4-894A-17B84AF22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0">
              <a:off x="-2796164" y="3435428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088F37D-740C-08CB-4D14-91E171D8C3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92573" y="1392399"/>
            <a:ext cx="8548378" cy="1149465"/>
          </a:xfrm>
        </p:spPr>
        <p:txBody>
          <a:bodyPr anchor="t">
            <a:normAutofit fontScale="90000"/>
          </a:bodyPr>
          <a:lstStyle/>
          <a:p>
            <a:r>
              <a:rPr lang="el-GR" sz="2700" b="1" i="0" dirty="0">
                <a:solidFill>
                  <a:schemeClr val="tx1">
                    <a:lumMod val="95000"/>
                  </a:schemeClr>
                </a:solidFill>
                <a:effectLst/>
                <a:latin typeface="Roboto" panose="02000000000000000000" pitchFamily="2" charset="0"/>
              </a:rPr>
              <a:t>Τ</a:t>
            </a:r>
            <a:r>
              <a:rPr lang="en-US" sz="2700" b="1" i="0" dirty="0">
                <a:solidFill>
                  <a:schemeClr val="tx1">
                    <a:lumMod val="95000"/>
                  </a:schemeClr>
                </a:solidFill>
                <a:effectLst/>
                <a:latin typeface="Roboto" panose="02000000000000000000" pitchFamily="2" charset="0"/>
              </a:rPr>
              <a:t>o UI (User Interface) </a:t>
            </a:r>
            <a:r>
              <a:rPr lang="el-GR" sz="2700" b="1" dirty="0">
                <a:solidFill>
                  <a:schemeClr val="tx1">
                    <a:lumMod val="95000"/>
                  </a:schemeClr>
                </a:solidFill>
                <a:latin typeface="Roboto" panose="02000000000000000000" pitchFamily="2" charset="0"/>
              </a:rPr>
              <a:t>και </a:t>
            </a:r>
            <a:r>
              <a:rPr lang="en-US" sz="2700" b="1" i="0" dirty="0">
                <a:solidFill>
                  <a:schemeClr val="tx1">
                    <a:lumMod val="95000"/>
                  </a:schemeClr>
                </a:solidFill>
                <a:effectLst/>
                <a:latin typeface="Roboto" panose="02000000000000000000" pitchFamily="2" charset="0"/>
              </a:rPr>
              <a:t>UX (User Experience) </a:t>
            </a:r>
            <a:r>
              <a:rPr lang="el-GR" sz="2700" b="1" i="0" dirty="0">
                <a:solidFill>
                  <a:schemeClr val="tx1">
                    <a:lumMod val="95000"/>
                  </a:schemeClr>
                </a:solidFill>
                <a:effectLst/>
                <a:latin typeface="Roboto" panose="02000000000000000000" pitchFamily="2" charset="0"/>
              </a:rPr>
              <a:t>αποτελούν  διαφορετικές έννοιες, που </a:t>
            </a:r>
            <a:r>
              <a:rPr lang="el-GR" sz="2700" b="1" dirty="0">
                <a:solidFill>
                  <a:schemeClr val="tx1">
                    <a:lumMod val="95000"/>
                  </a:schemeClr>
                </a:solidFill>
                <a:latin typeface="Roboto" panose="02000000000000000000" pitchFamily="2" charset="0"/>
              </a:rPr>
              <a:t>συνδυαστικά βοηθούν στην επίλυση ενός βασικού θέματος</a:t>
            </a:r>
            <a:br>
              <a:rPr lang="el-GR" sz="2700" b="1" dirty="0">
                <a:solidFill>
                  <a:schemeClr val="tx1">
                    <a:lumMod val="95000"/>
                  </a:schemeClr>
                </a:solidFill>
                <a:latin typeface="Roboto" panose="02000000000000000000" pitchFamily="2" charset="0"/>
              </a:rPr>
            </a:br>
            <a:br>
              <a:rPr lang="el-GR" sz="2000" b="1" dirty="0">
                <a:solidFill>
                  <a:schemeClr val="tx1">
                    <a:lumMod val="95000"/>
                  </a:schemeClr>
                </a:solidFill>
                <a:latin typeface="Roboto" panose="02000000000000000000" pitchFamily="2" charset="0"/>
              </a:rPr>
            </a:br>
            <a:br>
              <a:rPr lang="el-GR" sz="1400" b="1" i="0" dirty="0">
                <a:solidFill>
                  <a:schemeClr val="tx1">
                    <a:lumMod val="95000"/>
                  </a:schemeClr>
                </a:solidFill>
                <a:effectLst/>
                <a:latin typeface="Roboto" panose="02000000000000000000" pitchFamily="2" charset="0"/>
              </a:rPr>
            </a:br>
            <a:endParaRPr lang="el-GR" sz="1400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4D9028F1-DF30-3F62-3886-692C388B718E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3035636" y="272555"/>
            <a:ext cx="5248275" cy="5413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l-GR" sz="2800" b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Βέλτιστες πρακτικές </a:t>
            </a:r>
            <a:r>
              <a:rPr lang="en-US" sz="2800" b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UI/UX</a:t>
            </a:r>
            <a:endParaRPr lang="el-GR" sz="2800" b="1" i="0" dirty="0">
              <a:solidFill>
                <a:schemeClr val="accent6">
                  <a:lumMod val="20000"/>
                  <a:lumOff val="80000"/>
                </a:schemeClr>
              </a:solidFill>
              <a:effectLst/>
              <a:latin typeface="AvertaStd"/>
            </a:endParaRP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7F959FE2-72E4-78FC-CAF3-9B0AEB822667}"/>
              </a:ext>
            </a:extLst>
          </p:cNvPr>
          <p:cNvSpPr txBox="1">
            <a:spLocks/>
          </p:cNvSpPr>
          <p:nvPr/>
        </p:nvSpPr>
        <p:spPr>
          <a:xfrm>
            <a:off x="1526801" y="4220917"/>
            <a:ext cx="8338650" cy="1744228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5200" kern="120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l-GR" sz="2000" b="1" dirty="0">
                <a:solidFill>
                  <a:schemeClr val="tx1">
                    <a:lumMod val="95000"/>
                  </a:schemeClr>
                </a:solidFill>
                <a:latin typeface="Roboto" panose="02000000000000000000" pitchFamily="2" charset="0"/>
              </a:rPr>
            </a:br>
            <a:br>
              <a:rPr lang="el-GR" sz="2000" b="1" dirty="0">
                <a:solidFill>
                  <a:schemeClr val="tx1">
                    <a:lumMod val="95000"/>
                  </a:schemeClr>
                </a:solidFill>
                <a:latin typeface="Roboto" panose="02000000000000000000" pitchFamily="2" charset="0"/>
              </a:rPr>
            </a:br>
            <a:r>
              <a:rPr lang="el-GR" sz="2800" b="1" dirty="0">
                <a:solidFill>
                  <a:schemeClr val="tx1">
                    <a:lumMod val="95000"/>
                  </a:schemeClr>
                </a:solidFill>
                <a:latin typeface="Roboto" panose="02000000000000000000" pitchFamily="2" charset="0"/>
              </a:rPr>
              <a:t>Πώς μπορούμε να διευκολύνουμε τους χρήστες να χρησιμοποιούν ένα προϊόν, με την </a:t>
            </a:r>
            <a:r>
              <a:rPr lang="el-GR" sz="2800" b="1" u="sng" dirty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00000000000000000" pitchFamily="2" charset="0"/>
              </a:rPr>
              <a:t>μέγιστη</a:t>
            </a:r>
            <a:r>
              <a:rPr lang="el-GR" sz="2800" b="1" dirty="0">
                <a:solidFill>
                  <a:schemeClr val="tx1">
                    <a:lumMod val="95000"/>
                  </a:schemeClr>
                </a:solidFill>
                <a:latin typeface="Roboto" panose="02000000000000000000" pitchFamily="2" charset="0"/>
              </a:rPr>
              <a:t> </a:t>
            </a:r>
            <a:r>
              <a:rPr lang="el-GR" sz="2800" b="1" u="sng" dirty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00000000000000000" pitchFamily="2" charset="0"/>
              </a:rPr>
              <a:t>ευκολία</a:t>
            </a:r>
            <a:br>
              <a:rPr lang="el-GR" sz="1800" b="1" dirty="0">
                <a:solidFill>
                  <a:schemeClr val="tx1">
                    <a:lumMod val="95000"/>
                  </a:schemeClr>
                </a:solidFill>
                <a:latin typeface="Roboto" panose="02000000000000000000" pitchFamily="2" charset="0"/>
              </a:rPr>
            </a:br>
            <a:endParaRPr lang="el-GR" sz="1400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3" name="Arrow: Down 2">
            <a:extLst>
              <a:ext uri="{FF2B5EF4-FFF2-40B4-BE49-F238E27FC236}">
                <a16:creationId xmlns:a16="http://schemas.microsoft.com/office/drawing/2014/main" id="{5F7B9F94-A63F-930F-3C27-93073BE25C6D}"/>
              </a:ext>
            </a:extLst>
          </p:cNvPr>
          <p:cNvSpPr/>
          <p:nvPr/>
        </p:nvSpPr>
        <p:spPr>
          <a:xfrm>
            <a:off x="4580389" y="2598976"/>
            <a:ext cx="864066" cy="2214693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1799473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7" grpId="0"/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38827F1-3359-44F6-9009-43AE2B17F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"/>
            <a:ext cx="12192001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7AFAD67-5350-4773-886F-D6DD7E66D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73465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Blue 3D art design">
            <a:extLst>
              <a:ext uri="{FF2B5EF4-FFF2-40B4-BE49-F238E27FC236}">
                <a16:creationId xmlns:a16="http://schemas.microsoft.com/office/drawing/2014/main" id="{DCB1907B-9218-D9CB-41F1-1BDBC2D67FE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5709" r="-1" b="-1"/>
          <a:stretch/>
        </p:blipFill>
        <p:spPr>
          <a:xfrm>
            <a:off x="3068" y="6394"/>
            <a:ext cx="12188932" cy="6857990"/>
          </a:xfrm>
          <a:prstGeom prst="rect">
            <a:avLst/>
          </a:prstGeom>
          <a:ln w="12700">
            <a:noFill/>
          </a:ln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654AC0FE-C43D-49AC-9730-284354DEC8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8366" y="87"/>
            <a:ext cx="10933011" cy="6864297"/>
            <a:chOff x="628366" y="87"/>
            <a:chExt cx="10933011" cy="6864297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246F6FE9-8F24-4E96-8FA6-DABE61A20C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0">
              <a:off x="-1282750" y="3429044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0C5E755-8FD9-4EBF-978B-015F9339F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0">
              <a:off x="6688336" y="3429043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C7F63B7-3E85-42EC-8447-F6699247EC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28366" y="3413532"/>
              <a:ext cx="2585819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Graphic 11">
              <a:extLst>
                <a:ext uri="{FF2B5EF4-FFF2-40B4-BE49-F238E27FC236}">
                  <a16:creationId xmlns:a16="http://schemas.microsoft.com/office/drawing/2014/main" id="{AFDFA9EA-AAC0-416F-A0E9-ACD410E9DA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22063" y="702002"/>
              <a:ext cx="5759819" cy="6155995"/>
            </a:xfrm>
            <a:custGeom>
              <a:avLst/>
              <a:gdLst>
                <a:gd name="connsiteX0" fmla="*/ 0 w 4320540"/>
                <a:gd name="connsiteY0" fmla="*/ 4617720 h 4617719"/>
                <a:gd name="connsiteX1" fmla="*/ 0 w 4320540"/>
                <a:gd name="connsiteY1" fmla="*/ 4268439 h 4617719"/>
                <a:gd name="connsiteX2" fmla="*/ 0 w 4320540"/>
                <a:gd name="connsiteY2" fmla="*/ 2052352 h 4617719"/>
                <a:gd name="connsiteX3" fmla="*/ 2160270 w 4320540"/>
                <a:gd name="connsiteY3" fmla="*/ 0 h 4617719"/>
                <a:gd name="connsiteX4" fmla="*/ 2160270 w 4320540"/>
                <a:gd name="connsiteY4" fmla="*/ 0 h 4617719"/>
                <a:gd name="connsiteX5" fmla="*/ 4320540 w 4320540"/>
                <a:gd name="connsiteY5" fmla="*/ 2052352 h 4617719"/>
                <a:gd name="connsiteX6" fmla="*/ 4320540 w 4320540"/>
                <a:gd name="connsiteY6" fmla="*/ 2782443 h 4617719"/>
                <a:gd name="connsiteX7" fmla="*/ 4320540 w 4320540"/>
                <a:gd name="connsiteY7" fmla="*/ 4617720 h 46177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320540" h="4617719">
                  <a:moveTo>
                    <a:pt x="0" y="4617720"/>
                  </a:moveTo>
                  <a:lnTo>
                    <a:pt x="0" y="4268439"/>
                  </a:lnTo>
                  <a:lnTo>
                    <a:pt x="0" y="2052352"/>
                  </a:lnTo>
                  <a:cubicBezTo>
                    <a:pt x="0" y="918877"/>
                    <a:pt x="967169" y="0"/>
                    <a:pt x="2160270" y="0"/>
                  </a:cubicBezTo>
                  <a:lnTo>
                    <a:pt x="2160270" y="0"/>
                  </a:lnTo>
                  <a:cubicBezTo>
                    <a:pt x="3353372" y="0"/>
                    <a:pt x="4320540" y="918877"/>
                    <a:pt x="4320540" y="2052352"/>
                  </a:cubicBezTo>
                  <a:lnTo>
                    <a:pt x="4320540" y="2782443"/>
                  </a:lnTo>
                  <a:lnTo>
                    <a:pt x="4320540" y="4617720"/>
                  </a:ln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cxnSp>
          <p:nvCxnSpPr>
            <p:cNvPr id="22" name="Straight Connector 17">
              <a:extLst>
                <a:ext uri="{FF2B5EF4-FFF2-40B4-BE49-F238E27FC236}">
                  <a16:creationId xmlns:a16="http://schemas.microsoft.com/office/drawing/2014/main" id="{C4EF7E7E-9948-4D78-BE70-F624A62D85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74010" y="3413529"/>
              <a:ext cx="2587367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6975AAAB-9AEC-496F-94E4-CE5330CB49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0">
              <a:off x="8132421" y="3431507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B5BF383-42C5-4FE4-894A-17B84AF22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0">
              <a:off x="-2796164" y="3435428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088F37D-740C-08CB-4D14-91E171D8C3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9239" y="1807570"/>
            <a:ext cx="10111516" cy="780176"/>
          </a:xfrm>
        </p:spPr>
        <p:txBody>
          <a:bodyPr anchor="t">
            <a:normAutofit fontScale="90000"/>
          </a:bodyPr>
          <a:lstStyle/>
          <a:p>
            <a:r>
              <a:rPr lang="el-GR" sz="2700" b="0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Το user </a:t>
            </a:r>
            <a:r>
              <a:rPr lang="el-GR" sz="2700" b="0" i="0" dirty="0" err="1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experience</a:t>
            </a:r>
            <a:r>
              <a:rPr lang="el-GR" sz="2700" b="0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 ορίζεται ως η συνολική εμπειρία ενός χρήστη με τα προϊόντα ή τις υπηρεσίες μιας εταιρείας. Ο σχεδιασμός μιας ευχάριστης εμπειρίας καθορίζεται από το πόσο εύκολη ή δύσκολη είναι η αλληλεπίδραση του χρήστη με κάθε στοιχείο ή πτυχή ενός προϊόντος ή υπηρεσίας:</a:t>
            </a:r>
            <a:br>
              <a:rPr lang="en-US" sz="2700" b="0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</a:br>
            <a:br>
              <a:rPr lang="en-US" sz="1300" b="0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</a:br>
            <a:br>
              <a:rPr lang="en-US" sz="1300" b="0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</a:br>
            <a:br>
              <a:rPr lang="en-US" sz="1300" b="0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</a:br>
            <a:br>
              <a:rPr lang="en-US" sz="1300" b="0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</a:br>
            <a:br>
              <a:rPr lang="en-US" sz="1300" b="0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</a:br>
            <a:br>
              <a:rPr lang="en-US" sz="1300" b="0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</a:br>
            <a:br>
              <a:rPr lang="en-US" sz="1300" b="0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</a:br>
            <a:br>
              <a:rPr lang="el-GR" sz="1300" dirty="0">
                <a:solidFill>
                  <a:schemeClr val="tx1"/>
                </a:solidFill>
                <a:latin typeface="Roboto" panose="02000000000000000000" pitchFamily="2" charset="0"/>
              </a:rPr>
            </a:br>
            <a:br>
              <a:rPr lang="en-US" sz="1300" b="0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</a:br>
            <a:br>
              <a:rPr lang="el-GR" sz="1300" b="0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</a:br>
            <a:br>
              <a:rPr lang="en-US" sz="1300" b="0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</a:br>
            <a:endParaRPr lang="el-GR" b="0" i="0" dirty="0">
              <a:solidFill>
                <a:srgbClr val="2B3990"/>
              </a:solidFill>
              <a:effectLst/>
              <a:latin typeface="Roboto" panose="02000000000000000000" pitchFamily="2" charset="0"/>
            </a:endParaRP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4D9028F1-DF30-3F62-3886-692C388B718E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3035636" y="272555"/>
            <a:ext cx="5248275" cy="10161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l-GR" sz="2800" b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Βέλτιστες πρακτικές </a:t>
            </a:r>
            <a:r>
              <a:rPr lang="en-US" sz="2800" b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UI/UX</a:t>
            </a:r>
            <a:endParaRPr lang="el-GR" sz="2800" b="1" i="0" dirty="0">
              <a:solidFill>
                <a:schemeClr val="accent6">
                  <a:lumMod val="20000"/>
                  <a:lumOff val="80000"/>
                </a:schemeClr>
              </a:solidFill>
              <a:effectLst/>
            </a:endParaRPr>
          </a:p>
          <a:p>
            <a:pPr algn="l"/>
            <a:endParaRPr lang="el-GR" b="1" i="0" dirty="0">
              <a:effectLst/>
              <a:latin typeface="AvertaStd"/>
            </a:endParaRPr>
          </a:p>
        </p:txBody>
      </p:sp>
      <p:sp>
        <p:nvSpPr>
          <p:cNvPr id="18" name="Subtitle 22">
            <a:extLst>
              <a:ext uri="{FF2B5EF4-FFF2-40B4-BE49-F238E27FC236}">
                <a16:creationId xmlns:a16="http://schemas.microsoft.com/office/drawing/2014/main" id="{51DBC003-4530-29E0-A49F-FE2BF00CFE55}"/>
              </a:ext>
            </a:extLst>
          </p:cNvPr>
          <p:cNvSpPr txBox="1">
            <a:spLocks/>
          </p:cNvSpPr>
          <p:nvPr/>
        </p:nvSpPr>
        <p:spPr>
          <a:xfrm>
            <a:off x="686583" y="1039036"/>
            <a:ext cx="6819947" cy="1016176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l-GR" sz="2800" b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Σχεδιασμός </a:t>
            </a:r>
            <a:r>
              <a:rPr lang="en-US" sz="2800" b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UX –User Experience</a:t>
            </a:r>
            <a:endParaRPr lang="el-GR" sz="2800" b="1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  <a:p>
            <a:endParaRPr lang="el-GR" b="1" dirty="0">
              <a:latin typeface="AvertaStd"/>
            </a:endParaRPr>
          </a:p>
        </p:txBody>
      </p:sp>
      <p:sp>
        <p:nvSpPr>
          <p:cNvPr id="24" name="Subtitle 22">
            <a:extLst>
              <a:ext uri="{FF2B5EF4-FFF2-40B4-BE49-F238E27FC236}">
                <a16:creationId xmlns:a16="http://schemas.microsoft.com/office/drawing/2014/main" id="{823F1EFF-FCE5-7559-3DBB-18BA61AA2C1D}"/>
              </a:ext>
            </a:extLst>
          </p:cNvPr>
          <p:cNvSpPr txBox="1">
            <a:spLocks/>
          </p:cNvSpPr>
          <p:nvPr/>
        </p:nvSpPr>
        <p:spPr>
          <a:xfrm>
            <a:off x="1466874" y="3930318"/>
            <a:ext cx="8804756" cy="2765116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Ø"/>
            </a:pPr>
            <a:r>
              <a:rPr lang="el-GR" sz="2400" dirty="0">
                <a:solidFill>
                  <a:schemeClr val="tx1"/>
                </a:solidFill>
                <a:latin typeface="Roboto" panose="02000000000000000000" pitchFamily="2" charset="0"/>
              </a:rPr>
              <a:t>Είναι η ροή του χρήστη ομαλή και απρόσκοπτη ή είναι περίπλοκη και δυσκίνητη</a:t>
            </a:r>
            <a:r>
              <a:rPr lang="el-GR" sz="2400" b="0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; </a:t>
            </a:r>
            <a:endParaRPr lang="en-US" sz="2400" b="0" i="0" dirty="0">
              <a:solidFill>
                <a:schemeClr val="tx1"/>
              </a:solidFill>
              <a:effectLst/>
              <a:latin typeface="Roboto" panose="02000000000000000000" pitchFamily="2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l-GR" sz="2400" b="0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Το χρώμα και η θέση του κουμπιού παρότρυνσης (</a:t>
            </a:r>
            <a:r>
              <a:rPr lang="el-GR" sz="2400" b="0" i="0" dirty="0" err="1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call</a:t>
            </a:r>
            <a:r>
              <a:rPr lang="el-GR" sz="2400" b="0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l-GR" sz="2400" b="0" i="0" dirty="0" err="1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to</a:t>
            </a:r>
            <a:r>
              <a:rPr lang="el-GR" sz="2400" b="0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l-GR" sz="2400" b="0" i="0" dirty="0" err="1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action</a:t>
            </a:r>
            <a:r>
              <a:rPr lang="el-GR" sz="2400" b="0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l-GR" sz="2400" b="0" i="0" dirty="0" err="1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button</a:t>
            </a:r>
            <a:r>
              <a:rPr lang="el-GR" sz="2400" b="0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) ενθαρρύνουν τους χρήστες να κάνουν κλικ; </a:t>
            </a:r>
            <a:endParaRPr lang="en-US" sz="2400" b="0" i="0" dirty="0">
              <a:solidFill>
                <a:schemeClr val="tx1"/>
              </a:solidFill>
              <a:effectLst/>
              <a:latin typeface="Roboto" panose="02000000000000000000" pitchFamily="2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l-GR" sz="2400" b="0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Η βελτίωση του περιεχομένου μιας σελίδας αυξάνει τα ποσοστά μετατροπής (</a:t>
            </a:r>
            <a:r>
              <a:rPr lang="el-GR" sz="2400" b="0" i="0" dirty="0" err="1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conversion</a:t>
            </a:r>
            <a:r>
              <a:rPr lang="el-GR" sz="2400" b="0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l-GR" sz="2400" b="0" i="0" dirty="0" err="1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rate</a:t>
            </a:r>
            <a:r>
              <a:rPr lang="el-GR" sz="2400" b="0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);</a:t>
            </a:r>
            <a:endParaRPr lang="el-GR" sz="3600" b="1" dirty="0">
              <a:latin typeface="AvertaStd"/>
            </a:endParaRPr>
          </a:p>
        </p:txBody>
      </p:sp>
    </p:spTree>
    <p:extLst>
      <p:ext uri="{BB962C8B-B14F-4D97-AF65-F5344CB8AC3E}">
        <p14:creationId xmlns:p14="http://schemas.microsoft.com/office/powerpoint/2010/main" val="28403885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38827F1-3359-44F6-9009-43AE2B17F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"/>
            <a:ext cx="12192001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7AFAD67-5350-4773-886F-D6DD7E66D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73465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Blue 3D art design">
            <a:extLst>
              <a:ext uri="{FF2B5EF4-FFF2-40B4-BE49-F238E27FC236}">
                <a16:creationId xmlns:a16="http://schemas.microsoft.com/office/drawing/2014/main" id="{DCB1907B-9218-D9CB-41F1-1BDBC2D67FE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5709" r="-1" b="-1"/>
          <a:stretch/>
        </p:blipFill>
        <p:spPr>
          <a:xfrm>
            <a:off x="-2" y="6472"/>
            <a:ext cx="12188932" cy="6854137"/>
          </a:xfrm>
          <a:prstGeom prst="rect">
            <a:avLst/>
          </a:prstGeom>
          <a:ln w="12700">
            <a:noFill/>
          </a:ln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654AC0FE-C43D-49AC-9730-284354DEC8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8366" y="87"/>
            <a:ext cx="10933011" cy="6864297"/>
            <a:chOff x="628366" y="87"/>
            <a:chExt cx="10933011" cy="6864297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246F6FE9-8F24-4E96-8FA6-DABE61A20C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0">
              <a:off x="-1282750" y="3429044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0C5E755-8FD9-4EBF-978B-015F9339F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0">
              <a:off x="6688336" y="3429043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C7F63B7-3E85-42EC-8447-F6699247EC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28366" y="3413532"/>
              <a:ext cx="2585819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Graphic 11">
              <a:extLst>
                <a:ext uri="{FF2B5EF4-FFF2-40B4-BE49-F238E27FC236}">
                  <a16:creationId xmlns:a16="http://schemas.microsoft.com/office/drawing/2014/main" id="{AFDFA9EA-AAC0-416F-A0E9-ACD410E9DA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22063" y="702002"/>
              <a:ext cx="5759819" cy="6155995"/>
            </a:xfrm>
            <a:custGeom>
              <a:avLst/>
              <a:gdLst>
                <a:gd name="connsiteX0" fmla="*/ 0 w 4320540"/>
                <a:gd name="connsiteY0" fmla="*/ 4617720 h 4617719"/>
                <a:gd name="connsiteX1" fmla="*/ 0 w 4320540"/>
                <a:gd name="connsiteY1" fmla="*/ 4268439 h 4617719"/>
                <a:gd name="connsiteX2" fmla="*/ 0 w 4320540"/>
                <a:gd name="connsiteY2" fmla="*/ 2052352 h 4617719"/>
                <a:gd name="connsiteX3" fmla="*/ 2160270 w 4320540"/>
                <a:gd name="connsiteY3" fmla="*/ 0 h 4617719"/>
                <a:gd name="connsiteX4" fmla="*/ 2160270 w 4320540"/>
                <a:gd name="connsiteY4" fmla="*/ 0 h 4617719"/>
                <a:gd name="connsiteX5" fmla="*/ 4320540 w 4320540"/>
                <a:gd name="connsiteY5" fmla="*/ 2052352 h 4617719"/>
                <a:gd name="connsiteX6" fmla="*/ 4320540 w 4320540"/>
                <a:gd name="connsiteY6" fmla="*/ 2782443 h 4617719"/>
                <a:gd name="connsiteX7" fmla="*/ 4320540 w 4320540"/>
                <a:gd name="connsiteY7" fmla="*/ 4617720 h 46177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320540" h="4617719">
                  <a:moveTo>
                    <a:pt x="0" y="4617720"/>
                  </a:moveTo>
                  <a:lnTo>
                    <a:pt x="0" y="4268439"/>
                  </a:lnTo>
                  <a:lnTo>
                    <a:pt x="0" y="2052352"/>
                  </a:lnTo>
                  <a:cubicBezTo>
                    <a:pt x="0" y="918877"/>
                    <a:pt x="967169" y="0"/>
                    <a:pt x="2160270" y="0"/>
                  </a:cubicBezTo>
                  <a:lnTo>
                    <a:pt x="2160270" y="0"/>
                  </a:lnTo>
                  <a:cubicBezTo>
                    <a:pt x="3353372" y="0"/>
                    <a:pt x="4320540" y="918877"/>
                    <a:pt x="4320540" y="2052352"/>
                  </a:cubicBezTo>
                  <a:lnTo>
                    <a:pt x="4320540" y="2782443"/>
                  </a:lnTo>
                  <a:lnTo>
                    <a:pt x="4320540" y="4617720"/>
                  </a:ln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cxnSp>
          <p:nvCxnSpPr>
            <p:cNvPr id="22" name="Straight Connector 17">
              <a:extLst>
                <a:ext uri="{FF2B5EF4-FFF2-40B4-BE49-F238E27FC236}">
                  <a16:creationId xmlns:a16="http://schemas.microsoft.com/office/drawing/2014/main" id="{C4EF7E7E-9948-4D78-BE70-F624A62D85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74010" y="3413529"/>
              <a:ext cx="2587367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6975AAAB-9AEC-496F-94E4-CE5330CB49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0">
              <a:off x="8132421" y="3431507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B5BF383-42C5-4FE4-894A-17B84AF22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0">
              <a:off x="-2796164" y="3435428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088F37D-740C-08CB-4D14-91E171D8C3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0685" y="1722637"/>
            <a:ext cx="9298045" cy="3141412"/>
          </a:xfrm>
        </p:spPr>
        <p:txBody>
          <a:bodyPr anchor="t"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l-GR" sz="2700" dirty="0">
                <a:solidFill>
                  <a:schemeClr val="tx1"/>
                </a:solidFill>
                <a:latin typeface="Roboto" panose="02000000000000000000" pitchFamily="2" charset="0"/>
              </a:rPr>
              <a:t>Ο σχεδιασμός UI εστιάζει στην εμφάνιση και τη διάταξη (</a:t>
            </a:r>
            <a:r>
              <a:rPr lang="el-GR" sz="2700" dirty="0" err="1">
                <a:solidFill>
                  <a:schemeClr val="tx1"/>
                </a:solidFill>
                <a:latin typeface="Roboto" panose="02000000000000000000" pitchFamily="2" charset="0"/>
              </a:rPr>
              <a:t>layout</a:t>
            </a:r>
            <a:r>
              <a:rPr lang="el-GR" sz="2700" dirty="0">
                <a:solidFill>
                  <a:schemeClr val="tx1"/>
                </a:solidFill>
                <a:latin typeface="Roboto" panose="02000000000000000000" pitchFamily="2" charset="0"/>
              </a:rPr>
              <a:t>) – πώς δηλαδή παρουσιάζεται κάθε στοιχείο του προϊόντος, συμπεριλαμβανομένων στυλ κουμπιών, κειμένου, εικόνων, διαγραμμάτων, </a:t>
            </a:r>
            <a:r>
              <a:rPr lang="el-GR" sz="2700" dirty="0" err="1">
                <a:solidFill>
                  <a:schemeClr val="tx1"/>
                </a:solidFill>
                <a:latin typeface="Roboto" panose="02000000000000000000" pitchFamily="2" charset="0"/>
              </a:rPr>
              <a:t>checkboxes</a:t>
            </a:r>
            <a:r>
              <a:rPr lang="el-GR" sz="2700" dirty="0">
                <a:solidFill>
                  <a:schemeClr val="tx1"/>
                </a:solidFill>
                <a:latin typeface="Roboto" panose="02000000000000000000" pitchFamily="2" charset="0"/>
              </a:rPr>
              <a:t> και οποιωνδήποτε στοιχείων οπτικής επαφής με τα οποία </a:t>
            </a:r>
            <a:r>
              <a:rPr lang="el-GR" sz="2700" dirty="0" err="1">
                <a:solidFill>
                  <a:schemeClr val="tx1"/>
                </a:solidFill>
                <a:latin typeface="Roboto" panose="02000000000000000000" pitchFamily="2" charset="0"/>
              </a:rPr>
              <a:t>αλληλεπιδρούν</a:t>
            </a:r>
            <a:r>
              <a:rPr lang="el-GR" sz="2700" dirty="0">
                <a:solidFill>
                  <a:schemeClr val="tx1"/>
                </a:solidFill>
                <a:latin typeface="Roboto" panose="02000000000000000000" pitchFamily="2" charset="0"/>
              </a:rPr>
              <a:t> οι χρήστες</a:t>
            </a:r>
            <a:r>
              <a:rPr lang="en-US" sz="2700" dirty="0">
                <a:solidFill>
                  <a:schemeClr val="tx1"/>
                </a:solidFill>
                <a:latin typeface="Roboto" panose="02000000000000000000" pitchFamily="2" charset="0"/>
              </a:rPr>
              <a:t>. </a:t>
            </a:r>
            <a:br>
              <a:rPr lang="el-GR" sz="2700" dirty="0">
                <a:solidFill>
                  <a:schemeClr val="tx1"/>
                </a:solidFill>
                <a:latin typeface="Roboto" panose="02000000000000000000" pitchFamily="2" charset="0"/>
              </a:rPr>
            </a:br>
            <a:br>
              <a:rPr lang="el-GR" sz="2000" dirty="0">
                <a:solidFill>
                  <a:schemeClr val="tx1"/>
                </a:solidFill>
                <a:latin typeface="Roboto" panose="02000000000000000000" pitchFamily="2" charset="0"/>
              </a:rPr>
            </a:br>
            <a:r>
              <a:rPr lang="el-GR" sz="2700" b="1" dirty="0">
                <a:solidFill>
                  <a:schemeClr val="tx1"/>
                </a:solidFill>
                <a:latin typeface="Roboto" panose="02000000000000000000" pitchFamily="2" charset="0"/>
              </a:rPr>
              <a:t>Συμπερασματικά:</a:t>
            </a:r>
            <a:br>
              <a:rPr lang="el-GR" sz="2000" dirty="0">
                <a:solidFill>
                  <a:schemeClr val="tx1"/>
                </a:solidFill>
                <a:latin typeface="Roboto" panose="02000000000000000000" pitchFamily="2" charset="0"/>
              </a:rPr>
            </a:br>
            <a:br>
              <a:rPr lang="el-GR" sz="2000" dirty="0">
                <a:solidFill>
                  <a:schemeClr val="tx1"/>
                </a:solidFill>
                <a:latin typeface="Roboto" panose="02000000000000000000" pitchFamily="2" charset="0"/>
              </a:rPr>
            </a:br>
            <a:r>
              <a:rPr lang="en-US" sz="2700" b="1" i="1" u="sng" dirty="0">
                <a:solidFill>
                  <a:schemeClr val="tx1"/>
                </a:solidFill>
                <a:latin typeface="Roboto" panose="02000000000000000000" pitchFamily="2" charset="0"/>
              </a:rPr>
              <a:t>To UI </a:t>
            </a:r>
            <a:r>
              <a:rPr lang="el-GR" sz="2700" b="1" i="1" u="sng" dirty="0">
                <a:solidFill>
                  <a:schemeClr val="tx1"/>
                </a:solidFill>
                <a:latin typeface="Roboto" panose="02000000000000000000" pitchFamily="2" charset="0"/>
              </a:rPr>
              <a:t>επικεντρώνεται στις αισθητικές πτυχές ενός προϊόντος.</a:t>
            </a:r>
            <a:br>
              <a:rPr lang="en-US" sz="2000" b="1" i="1" u="sng" dirty="0">
                <a:solidFill>
                  <a:schemeClr val="tx1"/>
                </a:solidFill>
                <a:latin typeface="Roboto" panose="02000000000000000000" pitchFamily="2" charset="0"/>
              </a:rPr>
            </a:br>
            <a:br>
              <a:rPr lang="en-US" sz="1600" dirty="0">
                <a:solidFill>
                  <a:schemeClr val="tx1"/>
                </a:solidFill>
                <a:latin typeface="Roboto" panose="02000000000000000000" pitchFamily="2" charset="0"/>
              </a:rPr>
            </a:br>
            <a:br>
              <a:rPr lang="en-US" sz="1300" b="0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</a:br>
            <a:endParaRPr lang="el-GR" b="0" i="0" dirty="0">
              <a:solidFill>
                <a:srgbClr val="2B3990"/>
              </a:solidFill>
              <a:effectLst/>
              <a:latin typeface="Roboto" panose="02000000000000000000" pitchFamily="2" charset="0"/>
            </a:endParaRP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4D9028F1-DF30-3F62-3886-692C388B718E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3035636" y="272555"/>
            <a:ext cx="5248275" cy="10161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l-GR" sz="2800" b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Βέλτιστες πρακτικές </a:t>
            </a:r>
            <a:r>
              <a:rPr lang="en-US" sz="2800" b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UI/UX</a:t>
            </a:r>
            <a:endParaRPr lang="el-GR" sz="2800" b="1" i="0" dirty="0">
              <a:solidFill>
                <a:schemeClr val="accent6">
                  <a:lumMod val="20000"/>
                  <a:lumOff val="80000"/>
                </a:schemeClr>
              </a:solidFill>
              <a:effectLst/>
            </a:endParaRPr>
          </a:p>
          <a:p>
            <a:pPr algn="l"/>
            <a:endParaRPr lang="el-GR" b="1" i="0" dirty="0">
              <a:effectLst/>
              <a:latin typeface="AvertaStd"/>
            </a:endParaRPr>
          </a:p>
        </p:txBody>
      </p:sp>
      <p:sp>
        <p:nvSpPr>
          <p:cNvPr id="18" name="Subtitle 22">
            <a:extLst>
              <a:ext uri="{FF2B5EF4-FFF2-40B4-BE49-F238E27FC236}">
                <a16:creationId xmlns:a16="http://schemas.microsoft.com/office/drawing/2014/main" id="{51DBC003-4530-29E0-A49F-FE2BF00CFE55}"/>
              </a:ext>
            </a:extLst>
          </p:cNvPr>
          <p:cNvSpPr txBox="1">
            <a:spLocks/>
          </p:cNvSpPr>
          <p:nvPr/>
        </p:nvSpPr>
        <p:spPr>
          <a:xfrm>
            <a:off x="628366" y="1043821"/>
            <a:ext cx="6819947" cy="1016176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l-GR" sz="2800" b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Σχεδιασμός </a:t>
            </a:r>
            <a:r>
              <a:rPr lang="en-US" sz="2800" b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UI –User Interface</a:t>
            </a:r>
            <a:endParaRPr lang="el-GR" sz="2800" b="1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  <a:p>
            <a:endParaRPr lang="el-GR" b="1" dirty="0">
              <a:latin typeface="AvertaStd"/>
            </a:endParaRPr>
          </a:p>
        </p:txBody>
      </p:sp>
    </p:spTree>
    <p:extLst>
      <p:ext uri="{BB962C8B-B14F-4D97-AF65-F5344CB8AC3E}">
        <p14:creationId xmlns:p14="http://schemas.microsoft.com/office/powerpoint/2010/main" val="6684076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38827F1-3359-44F6-9009-43AE2B17F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"/>
            <a:ext cx="12192001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7AFAD67-5350-4773-886F-D6DD7E66D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73465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Blue 3D art design">
            <a:extLst>
              <a:ext uri="{FF2B5EF4-FFF2-40B4-BE49-F238E27FC236}">
                <a16:creationId xmlns:a16="http://schemas.microsoft.com/office/drawing/2014/main" id="{DCB1907B-9218-D9CB-41F1-1BDBC2D67FE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5709" r="-1" b="-1"/>
          <a:stretch/>
        </p:blipFill>
        <p:spPr>
          <a:xfrm>
            <a:off x="-3071" y="56769"/>
            <a:ext cx="12188932" cy="6857990"/>
          </a:xfrm>
          <a:prstGeom prst="rect">
            <a:avLst/>
          </a:prstGeom>
          <a:ln w="12700">
            <a:noFill/>
          </a:ln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654AC0FE-C43D-49AC-9730-284354DEC8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8366" y="87"/>
            <a:ext cx="10933011" cy="6864297"/>
            <a:chOff x="628366" y="87"/>
            <a:chExt cx="10933011" cy="6864297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246F6FE9-8F24-4E96-8FA6-DABE61A20C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0">
              <a:off x="-1282750" y="3429044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0C5E755-8FD9-4EBF-978B-015F9339F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0">
              <a:off x="6688336" y="3429043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C7F63B7-3E85-42EC-8447-F6699247EC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28366" y="3413532"/>
              <a:ext cx="2585819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Graphic 11">
              <a:extLst>
                <a:ext uri="{FF2B5EF4-FFF2-40B4-BE49-F238E27FC236}">
                  <a16:creationId xmlns:a16="http://schemas.microsoft.com/office/drawing/2014/main" id="{AFDFA9EA-AAC0-416F-A0E9-ACD410E9DA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22063" y="702002"/>
              <a:ext cx="5759819" cy="6155995"/>
            </a:xfrm>
            <a:custGeom>
              <a:avLst/>
              <a:gdLst>
                <a:gd name="connsiteX0" fmla="*/ 0 w 4320540"/>
                <a:gd name="connsiteY0" fmla="*/ 4617720 h 4617719"/>
                <a:gd name="connsiteX1" fmla="*/ 0 w 4320540"/>
                <a:gd name="connsiteY1" fmla="*/ 4268439 h 4617719"/>
                <a:gd name="connsiteX2" fmla="*/ 0 w 4320540"/>
                <a:gd name="connsiteY2" fmla="*/ 2052352 h 4617719"/>
                <a:gd name="connsiteX3" fmla="*/ 2160270 w 4320540"/>
                <a:gd name="connsiteY3" fmla="*/ 0 h 4617719"/>
                <a:gd name="connsiteX4" fmla="*/ 2160270 w 4320540"/>
                <a:gd name="connsiteY4" fmla="*/ 0 h 4617719"/>
                <a:gd name="connsiteX5" fmla="*/ 4320540 w 4320540"/>
                <a:gd name="connsiteY5" fmla="*/ 2052352 h 4617719"/>
                <a:gd name="connsiteX6" fmla="*/ 4320540 w 4320540"/>
                <a:gd name="connsiteY6" fmla="*/ 2782443 h 4617719"/>
                <a:gd name="connsiteX7" fmla="*/ 4320540 w 4320540"/>
                <a:gd name="connsiteY7" fmla="*/ 4617720 h 46177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320540" h="4617719">
                  <a:moveTo>
                    <a:pt x="0" y="4617720"/>
                  </a:moveTo>
                  <a:lnTo>
                    <a:pt x="0" y="4268439"/>
                  </a:lnTo>
                  <a:lnTo>
                    <a:pt x="0" y="2052352"/>
                  </a:lnTo>
                  <a:cubicBezTo>
                    <a:pt x="0" y="918877"/>
                    <a:pt x="967169" y="0"/>
                    <a:pt x="2160270" y="0"/>
                  </a:cubicBezTo>
                  <a:lnTo>
                    <a:pt x="2160270" y="0"/>
                  </a:lnTo>
                  <a:cubicBezTo>
                    <a:pt x="3353372" y="0"/>
                    <a:pt x="4320540" y="918877"/>
                    <a:pt x="4320540" y="2052352"/>
                  </a:cubicBezTo>
                  <a:lnTo>
                    <a:pt x="4320540" y="2782443"/>
                  </a:lnTo>
                  <a:lnTo>
                    <a:pt x="4320540" y="4617720"/>
                  </a:ln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cxnSp>
          <p:nvCxnSpPr>
            <p:cNvPr id="22" name="Straight Connector 17">
              <a:extLst>
                <a:ext uri="{FF2B5EF4-FFF2-40B4-BE49-F238E27FC236}">
                  <a16:creationId xmlns:a16="http://schemas.microsoft.com/office/drawing/2014/main" id="{C4EF7E7E-9948-4D78-BE70-F624A62D85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74010" y="3413529"/>
              <a:ext cx="2587367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6975AAAB-9AEC-496F-94E4-CE5330CB49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0">
              <a:off x="8132421" y="3431507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B5BF383-42C5-4FE4-894A-17B84AF22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0">
              <a:off x="-2796164" y="3435428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088F37D-740C-08CB-4D14-91E171D8C3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7781" y="1392399"/>
            <a:ext cx="10117122" cy="939739"/>
          </a:xfrm>
        </p:spPr>
        <p:txBody>
          <a:bodyPr anchor="t">
            <a:normAutofit fontScale="90000"/>
          </a:bodyPr>
          <a:lstStyle/>
          <a:p>
            <a:pPr algn="ctr"/>
            <a:r>
              <a:rPr lang="el-GR" dirty="0">
                <a:solidFill>
                  <a:srgbClr val="FFFFFF"/>
                </a:solidFill>
              </a:rPr>
              <a:t>επομένως….</a:t>
            </a:r>
            <a:br>
              <a:rPr lang="el-GR" dirty="0">
                <a:solidFill>
                  <a:srgbClr val="FFFFFF"/>
                </a:solidFill>
              </a:rPr>
            </a:br>
            <a:endParaRPr lang="el-GR" dirty="0">
              <a:solidFill>
                <a:srgbClr val="FFFFFF"/>
              </a:solidFill>
            </a:endParaRP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4D9028F1-DF30-3F62-3886-692C388B718E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3035636" y="272555"/>
            <a:ext cx="5248275" cy="10161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l-GR" sz="2800" b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Βέλτιστες πρακτικές </a:t>
            </a:r>
            <a:r>
              <a:rPr lang="en-US" sz="2800" b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UI/UX</a:t>
            </a:r>
            <a:endParaRPr lang="el-GR" sz="2800" b="1" i="0" dirty="0">
              <a:solidFill>
                <a:schemeClr val="accent6">
                  <a:lumMod val="20000"/>
                  <a:lumOff val="80000"/>
                </a:schemeClr>
              </a:solidFill>
              <a:effectLst/>
              <a:latin typeface="AvertaStd"/>
            </a:endParaRPr>
          </a:p>
          <a:p>
            <a:pPr algn="l"/>
            <a:endParaRPr lang="el-GR" b="1" i="0" dirty="0">
              <a:effectLst/>
              <a:latin typeface="AvertaStd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2ED1FBC-C7B4-D0B7-286D-92DC7031CE2F}"/>
              </a:ext>
            </a:extLst>
          </p:cNvPr>
          <p:cNvSpPr txBox="1"/>
          <p:nvPr/>
        </p:nvSpPr>
        <p:spPr>
          <a:xfrm>
            <a:off x="768548" y="2744438"/>
            <a:ext cx="10117116" cy="24314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l-GR" sz="2400" b="0" i="0" dirty="0">
                <a:effectLst/>
                <a:latin typeface="Roboto" panose="02000000000000000000" pitchFamily="2" charset="0"/>
              </a:rPr>
              <a:t>Ο σχεδιασμός UX </a:t>
            </a:r>
            <a:r>
              <a:rPr lang="el-GR" sz="2000" b="0" i="0" dirty="0">
                <a:effectLst/>
                <a:latin typeface="Roboto" panose="02000000000000000000" pitchFamily="2" charset="0"/>
              </a:rPr>
              <a:t>βασίζεται</a:t>
            </a:r>
            <a:r>
              <a:rPr lang="el-GR" sz="2400" b="0" i="0" dirty="0">
                <a:effectLst/>
                <a:latin typeface="Roboto" panose="02000000000000000000" pitchFamily="2" charset="0"/>
              </a:rPr>
              <a:t> στις επιθυμίες και τις ανάγκες του κοινού, </a:t>
            </a:r>
          </a:p>
          <a:p>
            <a:endParaRPr lang="el-GR" sz="2400" b="0" i="0" dirty="0">
              <a:effectLst/>
              <a:latin typeface="Roboto" panose="02000000000000000000" pitchFamily="2" charset="0"/>
            </a:endParaRPr>
          </a:p>
          <a:p>
            <a:r>
              <a:rPr lang="el-GR" sz="3200" dirty="0">
                <a:latin typeface="Roboto" panose="02000000000000000000" pitchFamily="2" charset="0"/>
              </a:rPr>
              <a:t>ε</a:t>
            </a:r>
            <a:r>
              <a:rPr lang="el-GR" sz="3200" b="0" i="0" dirty="0">
                <a:effectLst/>
                <a:latin typeface="Roboto" panose="02000000000000000000" pitchFamily="2" charset="0"/>
              </a:rPr>
              <a:t>νώ,</a:t>
            </a:r>
          </a:p>
          <a:p>
            <a:endParaRPr lang="el-GR" sz="2400" b="0" i="0" dirty="0">
              <a:effectLst/>
              <a:latin typeface="Roboto" panose="02000000000000000000" pitchFamily="2" charset="0"/>
            </a:endParaRPr>
          </a:p>
          <a:p>
            <a:r>
              <a:rPr lang="el-GR" sz="2400" b="0" i="0" dirty="0">
                <a:effectLst/>
                <a:latin typeface="Roboto" panose="02000000000000000000" pitchFamily="2" charset="0"/>
              </a:rPr>
              <a:t> </a:t>
            </a:r>
            <a:r>
              <a:rPr lang="el-GR" sz="2400" dirty="0">
                <a:latin typeface="Roboto" panose="02000000000000000000" pitchFamily="2" charset="0"/>
              </a:rPr>
              <a:t>Ο </a:t>
            </a:r>
            <a:r>
              <a:rPr lang="el-GR" sz="2400" b="0" i="0" dirty="0">
                <a:effectLst/>
                <a:latin typeface="Roboto" panose="02000000000000000000" pitchFamily="2" charset="0"/>
              </a:rPr>
              <a:t>σχεδιασμός UI βασίζεται στην έρευνα, τις προτάσεις και τις </a:t>
            </a:r>
            <a:r>
              <a:rPr lang="el-GR" sz="2000" b="0" i="0" dirty="0">
                <a:effectLst/>
                <a:latin typeface="Roboto" panose="02000000000000000000" pitchFamily="2" charset="0"/>
              </a:rPr>
              <a:t>απαιτήσεις</a:t>
            </a:r>
            <a:r>
              <a:rPr lang="el-GR" sz="2400" b="0" i="0" dirty="0">
                <a:effectLst/>
                <a:latin typeface="Roboto" panose="02000000000000000000" pitchFamily="2" charset="0"/>
              </a:rPr>
              <a:t> του σχεδιαστή UX.</a:t>
            </a:r>
            <a:endParaRPr lang="el-GR" sz="2400" dirty="0"/>
          </a:p>
        </p:txBody>
      </p:sp>
    </p:spTree>
    <p:extLst>
      <p:ext uri="{BB962C8B-B14F-4D97-AF65-F5344CB8AC3E}">
        <p14:creationId xmlns:p14="http://schemas.microsoft.com/office/powerpoint/2010/main" val="37407555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38827F1-3359-44F6-9009-43AE2B17F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"/>
            <a:ext cx="12192001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7AFAD67-5350-4773-886F-D6DD7E66D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73465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Blue 3D art design">
            <a:extLst>
              <a:ext uri="{FF2B5EF4-FFF2-40B4-BE49-F238E27FC236}">
                <a16:creationId xmlns:a16="http://schemas.microsoft.com/office/drawing/2014/main" id="{DCB1907B-9218-D9CB-41F1-1BDBC2D67FE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5709" r="-1" b="-1"/>
          <a:stretch/>
        </p:blipFill>
        <p:spPr>
          <a:xfrm>
            <a:off x="-3071" y="56769"/>
            <a:ext cx="12188932" cy="6857990"/>
          </a:xfrm>
          <a:prstGeom prst="rect">
            <a:avLst/>
          </a:prstGeom>
          <a:ln w="12700">
            <a:noFill/>
          </a:ln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654AC0FE-C43D-49AC-9730-284354DEC8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8366" y="87"/>
            <a:ext cx="10933011" cy="6864297"/>
            <a:chOff x="628366" y="87"/>
            <a:chExt cx="10933011" cy="6864297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246F6FE9-8F24-4E96-8FA6-DABE61A20C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0">
              <a:off x="-1282750" y="3429044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0C5E755-8FD9-4EBF-978B-015F9339F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0">
              <a:off x="6688336" y="3429043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C7F63B7-3E85-42EC-8447-F6699247EC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28366" y="3413532"/>
              <a:ext cx="2585819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Graphic 11">
              <a:extLst>
                <a:ext uri="{FF2B5EF4-FFF2-40B4-BE49-F238E27FC236}">
                  <a16:creationId xmlns:a16="http://schemas.microsoft.com/office/drawing/2014/main" id="{AFDFA9EA-AAC0-416F-A0E9-ACD410E9DA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22063" y="702002"/>
              <a:ext cx="5759819" cy="6155995"/>
            </a:xfrm>
            <a:custGeom>
              <a:avLst/>
              <a:gdLst>
                <a:gd name="connsiteX0" fmla="*/ 0 w 4320540"/>
                <a:gd name="connsiteY0" fmla="*/ 4617720 h 4617719"/>
                <a:gd name="connsiteX1" fmla="*/ 0 w 4320540"/>
                <a:gd name="connsiteY1" fmla="*/ 4268439 h 4617719"/>
                <a:gd name="connsiteX2" fmla="*/ 0 w 4320540"/>
                <a:gd name="connsiteY2" fmla="*/ 2052352 h 4617719"/>
                <a:gd name="connsiteX3" fmla="*/ 2160270 w 4320540"/>
                <a:gd name="connsiteY3" fmla="*/ 0 h 4617719"/>
                <a:gd name="connsiteX4" fmla="*/ 2160270 w 4320540"/>
                <a:gd name="connsiteY4" fmla="*/ 0 h 4617719"/>
                <a:gd name="connsiteX5" fmla="*/ 4320540 w 4320540"/>
                <a:gd name="connsiteY5" fmla="*/ 2052352 h 4617719"/>
                <a:gd name="connsiteX6" fmla="*/ 4320540 w 4320540"/>
                <a:gd name="connsiteY6" fmla="*/ 2782443 h 4617719"/>
                <a:gd name="connsiteX7" fmla="*/ 4320540 w 4320540"/>
                <a:gd name="connsiteY7" fmla="*/ 4617720 h 46177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320540" h="4617719">
                  <a:moveTo>
                    <a:pt x="0" y="4617720"/>
                  </a:moveTo>
                  <a:lnTo>
                    <a:pt x="0" y="4268439"/>
                  </a:lnTo>
                  <a:lnTo>
                    <a:pt x="0" y="2052352"/>
                  </a:lnTo>
                  <a:cubicBezTo>
                    <a:pt x="0" y="918877"/>
                    <a:pt x="967169" y="0"/>
                    <a:pt x="2160270" y="0"/>
                  </a:cubicBezTo>
                  <a:lnTo>
                    <a:pt x="2160270" y="0"/>
                  </a:lnTo>
                  <a:cubicBezTo>
                    <a:pt x="3353372" y="0"/>
                    <a:pt x="4320540" y="918877"/>
                    <a:pt x="4320540" y="2052352"/>
                  </a:cubicBezTo>
                  <a:lnTo>
                    <a:pt x="4320540" y="2782443"/>
                  </a:lnTo>
                  <a:lnTo>
                    <a:pt x="4320540" y="4617720"/>
                  </a:ln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cxnSp>
          <p:nvCxnSpPr>
            <p:cNvPr id="22" name="Straight Connector 17">
              <a:extLst>
                <a:ext uri="{FF2B5EF4-FFF2-40B4-BE49-F238E27FC236}">
                  <a16:creationId xmlns:a16="http://schemas.microsoft.com/office/drawing/2014/main" id="{C4EF7E7E-9948-4D78-BE70-F624A62D85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74010" y="3413529"/>
              <a:ext cx="2587367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6975AAAB-9AEC-496F-94E4-CE5330CB49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0">
              <a:off x="8132421" y="3431507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B5BF383-42C5-4FE4-894A-17B84AF22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0">
              <a:off x="-2796164" y="3435428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088F37D-740C-08CB-4D14-91E171D8C3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4508" y="1092773"/>
            <a:ext cx="10117122" cy="939739"/>
          </a:xfrm>
        </p:spPr>
        <p:txBody>
          <a:bodyPr anchor="t">
            <a:noAutofit/>
          </a:bodyPr>
          <a:lstStyle/>
          <a:p>
            <a:r>
              <a:rPr lang="el-GR" sz="2800" dirty="0">
                <a:solidFill>
                  <a:srgbClr val="FFFFFF"/>
                </a:solidFill>
              </a:rPr>
              <a:t>Ο σωστός σχεδιασμός </a:t>
            </a:r>
            <a:r>
              <a:rPr lang="en-US" sz="2800" dirty="0">
                <a:solidFill>
                  <a:srgbClr val="FFFFFF"/>
                </a:solidFill>
              </a:rPr>
              <a:t>UI/UX </a:t>
            </a:r>
            <a:r>
              <a:rPr lang="el-GR" sz="2800" dirty="0">
                <a:solidFill>
                  <a:srgbClr val="FFFFFF"/>
                </a:solidFill>
              </a:rPr>
              <a:t>οφείλει να….</a:t>
            </a:r>
            <a:br>
              <a:rPr lang="el-GR" sz="2800" dirty="0">
                <a:solidFill>
                  <a:srgbClr val="FFFFFF"/>
                </a:solidFill>
              </a:rPr>
            </a:br>
            <a:endParaRPr lang="el-GR" sz="2800" dirty="0">
              <a:solidFill>
                <a:srgbClr val="FFFFFF"/>
              </a:solidFill>
            </a:endParaRP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4D9028F1-DF30-3F62-3886-692C388B718E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3035636" y="272555"/>
            <a:ext cx="5248275" cy="10161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l-GR" sz="2800" b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Βέλτιστες πρακτικές </a:t>
            </a:r>
            <a:r>
              <a:rPr lang="en-US" sz="2800" b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UI/UX</a:t>
            </a:r>
            <a:endParaRPr lang="el-GR" sz="2800" b="1" i="0" dirty="0">
              <a:solidFill>
                <a:schemeClr val="accent6">
                  <a:lumMod val="20000"/>
                  <a:lumOff val="80000"/>
                </a:schemeClr>
              </a:solidFill>
              <a:effectLst/>
              <a:latin typeface="AvertaStd"/>
            </a:endParaRPr>
          </a:p>
          <a:p>
            <a:pPr algn="l"/>
            <a:endParaRPr lang="el-GR" b="1" i="0" dirty="0">
              <a:effectLst/>
              <a:latin typeface="AvertaStd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2ED1FBC-C7B4-D0B7-286D-92DC7031CE2F}"/>
              </a:ext>
            </a:extLst>
          </p:cNvPr>
          <p:cNvSpPr txBox="1"/>
          <p:nvPr/>
        </p:nvSpPr>
        <p:spPr>
          <a:xfrm>
            <a:off x="722219" y="1785841"/>
            <a:ext cx="10117116" cy="63094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l-GR" sz="2800" b="1" i="1" u="sng" dirty="0">
                <a:solidFill>
                  <a:srgbClr val="FF0000"/>
                </a:solidFill>
                <a:effectLst/>
                <a:latin typeface="AvertaStd"/>
              </a:rPr>
              <a:t>Εστιάζει στους χρήστες:</a:t>
            </a:r>
            <a:r>
              <a:rPr lang="el-GR" sz="2400" b="1" dirty="0">
                <a:latin typeface="AvertaStd"/>
              </a:rPr>
              <a:t> Σχεδιασμός με τη σκέψη μας στους χρήστες: τους στόχους, τις ανάγκες τους. Ο σχεδιασμός εστιασμένος στο χρήστη, είναι σχεδιασμός βασισμένος στα αποτελέσματα, σκεπτόμενος τον αντίκτυπο που θέλετε να δημιουργήσετε, ο οποίος αυξάνει ακόμη περισσότερο την προοπτική της ιστοσελίδας σας.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l-GR" sz="2800" b="1" i="1" u="sng" dirty="0">
                <a:solidFill>
                  <a:srgbClr val="FF0000"/>
                </a:solidFill>
                <a:effectLst/>
                <a:latin typeface="AvertaStd"/>
              </a:rPr>
              <a:t>Ενισχύει το αίσθημα εμπιστοσύνης</a:t>
            </a:r>
            <a:r>
              <a:rPr lang="el-GR" sz="2400" b="1" u="sng" dirty="0">
                <a:solidFill>
                  <a:srgbClr val="FF0000"/>
                </a:solidFill>
                <a:latin typeface="AvertaStd"/>
              </a:rPr>
              <a:t>:</a:t>
            </a:r>
            <a:r>
              <a:rPr lang="el-GR" sz="2400" b="1" i="0" dirty="0">
                <a:effectLst/>
                <a:latin typeface="AvertaStd"/>
              </a:rPr>
              <a:t> Είναι γεγονός, ότι οι χρήστες τείνουν να επιστρέφουν σε </a:t>
            </a:r>
            <a:r>
              <a:rPr lang="el-GR" sz="2400" b="1" i="0" dirty="0" err="1">
                <a:effectLst/>
                <a:latin typeface="AvertaStd"/>
              </a:rPr>
              <a:t>ιστότοπους</a:t>
            </a:r>
            <a:r>
              <a:rPr lang="el-GR" sz="2400" b="1" i="0" dirty="0">
                <a:effectLst/>
                <a:latin typeface="AvertaStd"/>
              </a:rPr>
              <a:t> που είχαν μία ευχάριστη, εύκολη και αποτελεσματική εμπειρία. Περισσότεροι ευχαριστημένοι πελάτες, μεγαλύτερη αξιοπιστία και αύξηση στις πωλήσεις.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l-GR" sz="2800" b="1" i="1" u="sng" dirty="0">
                <a:solidFill>
                  <a:srgbClr val="FF0000"/>
                </a:solidFill>
                <a:effectLst/>
                <a:latin typeface="AvertaStd"/>
              </a:rPr>
              <a:t>Διευκολύνει τις μετατροπές (</a:t>
            </a:r>
            <a:r>
              <a:rPr lang="el-GR" sz="2800" b="1" i="1" u="sng" dirty="0" err="1">
                <a:solidFill>
                  <a:srgbClr val="FF0000"/>
                </a:solidFill>
                <a:effectLst/>
                <a:latin typeface="AvertaStd"/>
              </a:rPr>
              <a:t>conversions</a:t>
            </a:r>
            <a:r>
              <a:rPr lang="el-GR" sz="2800" b="1" i="1" u="sng" dirty="0">
                <a:solidFill>
                  <a:srgbClr val="FF0000"/>
                </a:solidFill>
                <a:effectLst/>
                <a:latin typeface="AvertaStd"/>
              </a:rPr>
              <a:t>):</a:t>
            </a:r>
            <a:r>
              <a:rPr lang="el-GR" sz="2400" b="1" i="0" dirty="0">
                <a:effectLst/>
                <a:latin typeface="AvertaStd"/>
              </a:rPr>
              <a:t>Από τη μία περισσότεροι επαναλαμβανόμενοι πελάτες και από την άλλη μια σαφής διαδρομή προς την αγορά ενός προϊόντος, τη συμπλήρωση μιας φόρμας κτλ.</a:t>
            </a:r>
          </a:p>
          <a:p>
            <a:endParaRPr lang="el-GR" sz="2400" b="1" i="0" dirty="0">
              <a:effectLst/>
              <a:latin typeface="AvertaStd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l-GR" sz="2800" b="1" i="0" dirty="0">
              <a:effectLst/>
              <a:latin typeface="AvertaStd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l-GR" sz="2800" b="1" i="0" dirty="0">
              <a:effectLst/>
              <a:latin typeface="AvertaStd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l-GR" sz="2400" dirty="0"/>
          </a:p>
        </p:txBody>
      </p:sp>
    </p:spTree>
    <p:extLst>
      <p:ext uri="{BB962C8B-B14F-4D97-AF65-F5344CB8AC3E}">
        <p14:creationId xmlns:p14="http://schemas.microsoft.com/office/powerpoint/2010/main" val="11889866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38827F1-3359-44F6-9009-43AE2B17F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"/>
            <a:ext cx="12192001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7AFAD67-5350-4773-886F-D6DD7E66D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73465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Blue 3D art design">
            <a:extLst>
              <a:ext uri="{FF2B5EF4-FFF2-40B4-BE49-F238E27FC236}">
                <a16:creationId xmlns:a16="http://schemas.microsoft.com/office/drawing/2014/main" id="{DCB1907B-9218-D9CB-41F1-1BDBC2D67FE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5709" r="-1" b="-1"/>
          <a:stretch/>
        </p:blipFill>
        <p:spPr>
          <a:xfrm>
            <a:off x="-3071" y="56769"/>
            <a:ext cx="12188932" cy="6857990"/>
          </a:xfrm>
          <a:prstGeom prst="rect">
            <a:avLst/>
          </a:prstGeom>
          <a:ln w="12700">
            <a:noFill/>
          </a:ln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654AC0FE-C43D-49AC-9730-284354DEC8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8366" y="87"/>
            <a:ext cx="10933011" cy="6864297"/>
            <a:chOff x="628366" y="87"/>
            <a:chExt cx="10933011" cy="6864297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246F6FE9-8F24-4E96-8FA6-DABE61A20C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0">
              <a:off x="-1282750" y="3429044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0C5E755-8FD9-4EBF-978B-015F9339F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0">
              <a:off x="6688336" y="3429043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C7F63B7-3E85-42EC-8447-F6699247EC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28366" y="3413532"/>
              <a:ext cx="2585819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Graphic 11">
              <a:extLst>
                <a:ext uri="{FF2B5EF4-FFF2-40B4-BE49-F238E27FC236}">
                  <a16:creationId xmlns:a16="http://schemas.microsoft.com/office/drawing/2014/main" id="{AFDFA9EA-AAC0-416F-A0E9-ACD410E9DA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22063" y="702002"/>
              <a:ext cx="5759819" cy="6155995"/>
            </a:xfrm>
            <a:custGeom>
              <a:avLst/>
              <a:gdLst>
                <a:gd name="connsiteX0" fmla="*/ 0 w 4320540"/>
                <a:gd name="connsiteY0" fmla="*/ 4617720 h 4617719"/>
                <a:gd name="connsiteX1" fmla="*/ 0 w 4320540"/>
                <a:gd name="connsiteY1" fmla="*/ 4268439 h 4617719"/>
                <a:gd name="connsiteX2" fmla="*/ 0 w 4320540"/>
                <a:gd name="connsiteY2" fmla="*/ 2052352 h 4617719"/>
                <a:gd name="connsiteX3" fmla="*/ 2160270 w 4320540"/>
                <a:gd name="connsiteY3" fmla="*/ 0 h 4617719"/>
                <a:gd name="connsiteX4" fmla="*/ 2160270 w 4320540"/>
                <a:gd name="connsiteY4" fmla="*/ 0 h 4617719"/>
                <a:gd name="connsiteX5" fmla="*/ 4320540 w 4320540"/>
                <a:gd name="connsiteY5" fmla="*/ 2052352 h 4617719"/>
                <a:gd name="connsiteX6" fmla="*/ 4320540 w 4320540"/>
                <a:gd name="connsiteY6" fmla="*/ 2782443 h 4617719"/>
                <a:gd name="connsiteX7" fmla="*/ 4320540 w 4320540"/>
                <a:gd name="connsiteY7" fmla="*/ 4617720 h 46177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320540" h="4617719">
                  <a:moveTo>
                    <a:pt x="0" y="4617720"/>
                  </a:moveTo>
                  <a:lnTo>
                    <a:pt x="0" y="4268439"/>
                  </a:lnTo>
                  <a:lnTo>
                    <a:pt x="0" y="2052352"/>
                  </a:lnTo>
                  <a:cubicBezTo>
                    <a:pt x="0" y="918877"/>
                    <a:pt x="967169" y="0"/>
                    <a:pt x="2160270" y="0"/>
                  </a:cubicBezTo>
                  <a:lnTo>
                    <a:pt x="2160270" y="0"/>
                  </a:lnTo>
                  <a:cubicBezTo>
                    <a:pt x="3353372" y="0"/>
                    <a:pt x="4320540" y="918877"/>
                    <a:pt x="4320540" y="2052352"/>
                  </a:cubicBezTo>
                  <a:lnTo>
                    <a:pt x="4320540" y="2782443"/>
                  </a:lnTo>
                  <a:lnTo>
                    <a:pt x="4320540" y="4617720"/>
                  </a:ln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cxnSp>
          <p:nvCxnSpPr>
            <p:cNvPr id="22" name="Straight Connector 17">
              <a:extLst>
                <a:ext uri="{FF2B5EF4-FFF2-40B4-BE49-F238E27FC236}">
                  <a16:creationId xmlns:a16="http://schemas.microsoft.com/office/drawing/2014/main" id="{C4EF7E7E-9948-4D78-BE70-F624A62D85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74010" y="3413529"/>
              <a:ext cx="2587367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6975AAAB-9AEC-496F-94E4-CE5330CB49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0">
              <a:off x="8132421" y="3431507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B5BF383-42C5-4FE4-894A-17B84AF22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0">
              <a:off x="-2796164" y="3435428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088F37D-740C-08CB-4D14-91E171D8C3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4508" y="1092773"/>
            <a:ext cx="10117122" cy="939739"/>
          </a:xfrm>
        </p:spPr>
        <p:txBody>
          <a:bodyPr anchor="t">
            <a:noAutofit/>
          </a:bodyPr>
          <a:lstStyle/>
          <a:p>
            <a:r>
              <a:rPr lang="el-GR" sz="2800" dirty="0">
                <a:solidFill>
                  <a:srgbClr val="FFFFFF"/>
                </a:solidFill>
              </a:rPr>
              <a:t>Ο σωστός σχεδιασμός </a:t>
            </a:r>
            <a:r>
              <a:rPr lang="en-US" sz="2800" dirty="0">
                <a:solidFill>
                  <a:srgbClr val="FFFFFF"/>
                </a:solidFill>
              </a:rPr>
              <a:t>UI/UX </a:t>
            </a:r>
            <a:r>
              <a:rPr lang="el-GR" sz="2800" dirty="0">
                <a:solidFill>
                  <a:srgbClr val="FFFFFF"/>
                </a:solidFill>
              </a:rPr>
              <a:t>οφείλει να….</a:t>
            </a:r>
            <a:br>
              <a:rPr lang="el-GR" sz="2800" dirty="0">
                <a:solidFill>
                  <a:srgbClr val="FFFFFF"/>
                </a:solidFill>
              </a:rPr>
            </a:br>
            <a:endParaRPr lang="el-GR" sz="2800" dirty="0">
              <a:solidFill>
                <a:srgbClr val="FFFFFF"/>
              </a:solidFill>
            </a:endParaRP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4D9028F1-DF30-3F62-3886-692C388B718E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3035636" y="272555"/>
            <a:ext cx="5248275" cy="10161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l-GR" sz="2800" b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Βέλτιστες πρακτικές </a:t>
            </a:r>
            <a:r>
              <a:rPr lang="en-US" sz="2800" b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UI/UX</a:t>
            </a:r>
            <a:endParaRPr lang="el-GR" sz="2800" b="1" i="0" dirty="0">
              <a:solidFill>
                <a:schemeClr val="accent6">
                  <a:lumMod val="20000"/>
                  <a:lumOff val="80000"/>
                </a:schemeClr>
              </a:solidFill>
              <a:effectLst/>
              <a:latin typeface="AvertaStd"/>
            </a:endParaRPr>
          </a:p>
          <a:p>
            <a:pPr algn="l"/>
            <a:endParaRPr lang="el-GR" b="1" i="0" dirty="0">
              <a:effectLst/>
              <a:latin typeface="AvertaStd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2ED1FBC-C7B4-D0B7-286D-92DC7031CE2F}"/>
              </a:ext>
            </a:extLst>
          </p:cNvPr>
          <p:cNvSpPr txBox="1"/>
          <p:nvPr/>
        </p:nvSpPr>
        <p:spPr>
          <a:xfrm>
            <a:off x="735122" y="1990676"/>
            <a:ext cx="10117116" cy="51398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l-GR" sz="2800" b="1" i="1" u="sng" dirty="0">
                <a:solidFill>
                  <a:srgbClr val="FF0000"/>
                </a:solidFill>
                <a:effectLst/>
                <a:latin typeface="AvertaStd"/>
              </a:rPr>
              <a:t>Συμβάλει στο SEO. </a:t>
            </a:r>
            <a:r>
              <a:rPr lang="el-GR" sz="2400" b="1" i="0" dirty="0">
                <a:effectLst/>
                <a:latin typeface="AvertaStd"/>
              </a:rPr>
              <a:t>Απώτερος </a:t>
            </a:r>
            <a:r>
              <a:rPr lang="el-GR" sz="2400" b="1" i="0">
                <a:effectLst/>
                <a:latin typeface="AvertaStd"/>
              </a:rPr>
              <a:t>στόχος είναι </a:t>
            </a:r>
            <a:r>
              <a:rPr lang="el-GR" sz="2400" b="1" i="0" dirty="0">
                <a:effectLst/>
                <a:latin typeface="AvertaStd"/>
              </a:rPr>
              <a:t>να προσφέρει στους χρήστες αποτελέσματα τα οποία περιέχουν σωστή δόμηση της πληροφορίας, με εύκολη πρόσβαση σε αυτή. (</a:t>
            </a:r>
            <a:r>
              <a:rPr lang="el-GR" sz="2400" b="1" dirty="0" err="1">
                <a:latin typeface="AvertaStd"/>
              </a:rPr>
              <a:t>λ.χ</a:t>
            </a:r>
            <a:r>
              <a:rPr lang="el-GR" sz="2400" b="1" dirty="0">
                <a:latin typeface="AvertaStd"/>
              </a:rPr>
              <a:t> </a:t>
            </a:r>
            <a:r>
              <a:rPr lang="el-GR" sz="2400" b="1" i="0" dirty="0">
                <a:effectLst/>
                <a:latin typeface="AvertaStd"/>
              </a:rPr>
              <a:t>Ικανοποίησε την </a:t>
            </a:r>
            <a:r>
              <a:rPr lang="el-GR" sz="2400" b="1" i="0" dirty="0" err="1">
                <a:effectLst/>
                <a:latin typeface="AvertaStd"/>
              </a:rPr>
              <a:t>Google</a:t>
            </a:r>
            <a:r>
              <a:rPr lang="el-GR" sz="2400" b="1" i="0" dirty="0">
                <a:effectLst/>
                <a:latin typeface="AvertaStd"/>
              </a:rPr>
              <a:t> και απόλαυσε </a:t>
            </a:r>
            <a:r>
              <a:rPr lang="el-GR" sz="2400" b="1" i="0" u="none" strike="noStrike" dirty="0">
                <a:effectLst/>
                <a:latin typeface="AvertaStd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υψηλότερες κατατάξεις</a:t>
            </a:r>
            <a:r>
              <a:rPr lang="el-GR" sz="2400" b="1" i="0" dirty="0">
                <a:effectLst/>
                <a:latin typeface="AvertaStd"/>
              </a:rPr>
              <a:t>!)</a:t>
            </a:r>
          </a:p>
          <a:p>
            <a:endParaRPr lang="el-GR" sz="2400" b="1" i="0" dirty="0">
              <a:effectLst/>
              <a:latin typeface="AvertaStd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l-GR" sz="2800" b="1" i="1" u="sng" dirty="0">
                <a:solidFill>
                  <a:srgbClr val="FF0000"/>
                </a:solidFill>
                <a:effectLst/>
                <a:latin typeface="AvertaStd"/>
              </a:rPr>
              <a:t>Μειώνει το κόστος επικοινωνίας. </a:t>
            </a:r>
            <a:r>
              <a:rPr lang="el-GR" sz="2400" b="1" i="0" dirty="0">
                <a:effectLst/>
                <a:latin typeface="AvertaStd"/>
              </a:rPr>
              <a:t>Ένας σωστός UI/ UX σχεδιασμός ελαχιστοποιεί τα ερωτήματα που προκύπτουν π.χ. η διαδρομή που πρέπει να ακολουθήσει ο χρήστης για να αγοράσει ένα </a:t>
            </a:r>
            <a:r>
              <a:rPr lang="el-GR" sz="2400" b="1" i="0" dirty="0" err="1">
                <a:effectLst/>
                <a:latin typeface="AvertaStd"/>
              </a:rPr>
              <a:t>προϊον</a:t>
            </a:r>
            <a:r>
              <a:rPr lang="el-GR" sz="2400" b="1" i="0" dirty="0">
                <a:effectLst/>
                <a:latin typeface="AvertaStd"/>
              </a:rPr>
              <a:t>, να μάθει περισσότερα κτλ.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l-GR" sz="2400" b="1" i="0" dirty="0">
              <a:effectLst/>
              <a:latin typeface="AvertaStd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l-GR" sz="2800" b="1" i="0" dirty="0">
              <a:effectLst/>
              <a:latin typeface="AvertaStd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l-GR" sz="2800" b="1" i="0" dirty="0">
              <a:effectLst/>
              <a:latin typeface="AvertaStd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l-GR" sz="2400" dirty="0"/>
          </a:p>
        </p:txBody>
      </p:sp>
    </p:spTree>
    <p:extLst>
      <p:ext uri="{BB962C8B-B14F-4D97-AF65-F5344CB8AC3E}">
        <p14:creationId xmlns:p14="http://schemas.microsoft.com/office/powerpoint/2010/main" val="6751822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38827F1-3359-44F6-9009-43AE2B17F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"/>
            <a:ext cx="12192001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7AFAD67-5350-4773-886F-D6DD7E66D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73465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Blue 3D art design">
            <a:extLst>
              <a:ext uri="{FF2B5EF4-FFF2-40B4-BE49-F238E27FC236}">
                <a16:creationId xmlns:a16="http://schemas.microsoft.com/office/drawing/2014/main" id="{DCB1907B-9218-D9CB-41F1-1BDBC2D67FE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5709" r="-1" b="-1"/>
          <a:stretch/>
        </p:blipFill>
        <p:spPr>
          <a:xfrm>
            <a:off x="3068" y="21976"/>
            <a:ext cx="12188932" cy="6857990"/>
          </a:xfrm>
          <a:prstGeom prst="rect">
            <a:avLst/>
          </a:prstGeom>
          <a:ln w="12700">
            <a:noFill/>
          </a:ln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654AC0FE-C43D-49AC-9730-284354DEC8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8366" y="87"/>
            <a:ext cx="10933011" cy="6864297"/>
            <a:chOff x="628366" y="87"/>
            <a:chExt cx="10933011" cy="6864297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246F6FE9-8F24-4E96-8FA6-DABE61A20C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0">
              <a:off x="-1282750" y="3429044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0C5E755-8FD9-4EBF-978B-015F9339F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0">
              <a:off x="6688336" y="3429043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C7F63B7-3E85-42EC-8447-F6699247EC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28366" y="3413532"/>
              <a:ext cx="2585819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Graphic 11">
              <a:extLst>
                <a:ext uri="{FF2B5EF4-FFF2-40B4-BE49-F238E27FC236}">
                  <a16:creationId xmlns:a16="http://schemas.microsoft.com/office/drawing/2014/main" id="{AFDFA9EA-AAC0-416F-A0E9-ACD410E9DA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22063" y="702002"/>
              <a:ext cx="5759819" cy="6155995"/>
            </a:xfrm>
            <a:custGeom>
              <a:avLst/>
              <a:gdLst>
                <a:gd name="connsiteX0" fmla="*/ 0 w 4320540"/>
                <a:gd name="connsiteY0" fmla="*/ 4617720 h 4617719"/>
                <a:gd name="connsiteX1" fmla="*/ 0 w 4320540"/>
                <a:gd name="connsiteY1" fmla="*/ 4268439 h 4617719"/>
                <a:gd name="connsiteX2" fmla="*/ 0 w 4320540"/>
                <a:gd name="connsiteY2" fmla="*/ 2052352 h 4617719"/>
                <a:gd name="connsiteX3" fmla="*/ 2160270 w 4320540"/>
                <a:gd name="connsiteY3" fmla="*/ 0 h 4617719"/>
                <a:gd name="connsiteX4" fmla="*/ 2160270 w 4320540"/>
                <a:gd name="connsiteY4" fmla="*/ 0 h 4617719"/>
                <a:gd name="connsiteX5" fmla="*/ 4320540 w 4320540"/>
                <a:gd name="connsiteY5" fmla="*/ 2052352 h 4617719"/>
                <a:gd name="connsiteX6" fmla="*/ 4320540 w 4320540"/>
                <a:gd name="connsiteY6" fmla="*/ 2782443 h 4617719"/>
                <a:gd name="connsiteX7" fmla="*/ 4320540 w 4320540"/>
                <a:gd name="connsiteY7" fmla="*/ 4617720 h 46177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320540" h="4617719">
                  <a:moveTo>
                    <a:pt x="0" y="4617720"/>
                  </a:moveTo>
                  <a:lnTo>
                    <a:pt x="0" y="4268439"/>
                  </a:lnTo>
                  <a:lnTo>
                    <a:pt x="0" y="2052352"/>
                  </a:lnTo>
                  <a:cubicBezTo>
                    <a:pt x="0" y="918877"/>
                    <a:pt x="967169" y="0"/>
                    <a:pt x="2160270" y="0"/>
                  </a:cubicBezTo>
                  <a:lnTo>
                    <a:pt x="2160270" y="0"/>
                  </a:lnTo>
                  <a:cubicBezTo>
                    <a:pt x="3353372" y="0"/>
                    <a:pt x="4320540" y="918877"/>
                    <a:pt x="4320540" y="2052352"/>
                  </a:cubicBezTo>
                  <a:lnTo>
                    <a:pt x="4320540" y="2782443"/>
                  </a:lnTo>
                  <a:lnTo>
                    <a:pt x="4320540" y="4617720"/>
                  </a:ln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cxnSp>
          <p:nvCxnSpPr>
            <p:cNvPr id="22" name="Straight Connector 17">
              <a:extLst>
                <a:ext uri="{FF2B5EF4-FFF2-40B4-BE49-F238E27FC236}">
                  <a16:creationId xmlns:a16="http://schemas.microsoft.com/office/drawing/2014/main" id="{C4EF7E7E-9948-4D78-BE70-F624A62D85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74010" y="3413529"/>
              <a:ext cx="2587367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6975AAAB-9AEC-496F-94E4-CE5330CB49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0">
              <a:off x="8132421" y="3431507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B5BF383-42C5-4FE4-894A-17B84AF22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0">
              <a:off x="-2796164" y="3435428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088F37D-740C-08CB-4D14-91E171D8C3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06972" y="2122242"/>
            <a:ext cx="7256477" cy="2387600"/>
          </a:xfrm>
        </p:spPr>
        <p:txBody>
          <a:bodyPr anchor="t">
            <a:noAutofit/>
          </a:bodyPr>
          <a:lstStyle/>
          <a:p>
            <a:pPr algn="ctr"/>
            <a:r>
              <a:rPr lang="el-GR" sz="6000" dirty="0">
                <a:solidFill>
                  <a:srgbClr val="FFFFFF"/>
                </a:solidFill>
              </a:rPr>
              <a:t>Ευχαριστώ</a:t>
            </a:r>
            <a:br>
              <a:rPr lang="el-GR" sz="6000" dirty="0">
                <a:solidFill>
                  <a:srgbClr val="FFFFFF"/>
                </a:solidFill>
              </a:rPr>
            </a:br>
            <a:br>
              <a:rPr lang="el-GR" sz="6000" dirty="0">
                <a:solidFill>
                  <a:srgbClr val="FFFFFF"/>
                </a:solidFill>
              </a:rPr>
            </a:br>
            <a:br>
              <a:rPr lang="el-GR" sz="6000" dirty="0">
                <a:solidFill>
                  <a:srgbClr val="FFFFFF"/>
                </a:solidFill>
              </a:rPr>
            </a:br>
            <a:r>
              <a:rPr lang="el-GR" sz="4000" i="1" dirty="0" err="1">
                <a:solidFill>
                  <a:srgbClr val="FFFFFF"/>
                </a:solidFill>
              </a:rPr>
              <a:t>Σκαλίνος</a:t>
            </a:r>
            <a:r>
              <a:rPr lang="el-GR" sz="4000" i="1" dirty="0">
                <a:solidFill>
                  <a:srgbClr val="FFFFFF"/>
                </a:solidFill>
              </a:rPr>
              <a:t> Γιάννης</a:t>
            </a:r>
            <a:endParaRPr lang="el-GR" sz="6000" i="1" dirty="0">
              <a:solidFill>
                <a:srgbClr val="FFFFFF"/>
              </a:solidFill>
            </a:endParaRP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4D9028F1-DF30-3F62-3886-692C388B718E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6768737" y="6284546"/>
            <a:ext cx="5248275" cy="4139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endParaRPr lang="el-GR" b="1" i="0" dirty="0">
              <a:effectLst/>
              <a:latin typeface="AvertaStd"/>
            </a:endParaRPr>
          </a:p>
        </p:txBody>
      </p:sp>
    </p:spTree>
    <p:extLst>
      <p:ext uri="{BB962C8B-B14F-4D97-AF65-F5344CB8AC3E}">
        <p14:creationId xmlns:p14="http://schemas.microsoft.com/office/powerpoint/2010/main" val="18563697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ArchVTI">
  <a:themeElements>
    <a:clrScheme name="AnalogousFromLightSeedLeftStep">
      <a:dk1>
        <a:srgbClr val="000000"/>
      </a:dk1>
      <a:lt1>
        <a:srgbClr val="FFFFFF"/>
      </a:lt1>
      <a:dk2>
        <a:srgbClr val="243641"/>
      </a:dk2>
      <a:lt2>
        <a:srgbClr val="E2E8E3"/>
      </a:lt2>
      <a:accent1>
        <a:srgbClr val="CC90C5"/>
      </a:accent1>
      <a:accent2>
        <a:srgbClr val="AB78C1"/>
      </a:accent2>
      <a:accent3>
        <a:srgbClr val="A190CC"/>
      </a:accent3>
      <a:accent4>
        <a:srgbClr val="7881C1"/>
      </a:accent4>
      <a:accent5>
        <a:srgbClr val="84A8C7"/>
      </a:accent5>
      <a:accent6>
        <a:srgbClr val="6DAEB0"/>
      </a:accent6>
      <a:hlink>
        <a:srgbClr val="568F5D"/>
      </a:hlink>
      <a:folHlink>
        <a:srgbClr val="7F7F7F"/>
      </a:folHlink>
    </a:clrScheme>
    <a:fontScheme name="Custom 16">
      <a:majorFont>
        <a:latin typeface="Footlight MT Ligh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chVTI" id="{23FE938F-4DF0-4C94-8546-C2AC6D26660D}" vid="{62E62DA1-385F-4EE3-8841-58A87FAE206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</TotalTime>
  <Words>515</Words>
  <Application>Microsoft Office PowerPoint</Application>
  <PresentationFormat>Widescreen</PresentationFormat>
  <Paragraphs>35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Avenir Next LT Pro</vt:lpstr>
      <vt:lpstr>AvertaStd</vt:lpstr>
      <vt:lpstr>Footlight MT Light</vt:lpstr>
      <vt:lpstr>Roboto</vt:lpstr>
      <vt:lpstr>Wingdings</vt:lpstr>
      <vt:lpstr>ArchVTI</vt:lpstr>
      <vt:lpstr>Βέλτιστες πρακτικές UI/UX</vt:lpstr>
      <vt:lpstr>Τo UI (User Interface) και UX (User Experience) αποτελούν  διαφορετικές έννοιες, που συνδυαστικά βοηθούν στην επίλυση ενός βασικού θέματος   </vt:lpstr>
      <vt:lpstr>Το user experience ορίζεται ως η συνολική εμπειρία ενός χρήστη με τα προϊόντα ή τις υπηρεσίες μιας εταιρείας. Ο σχεδιασμός μιας ευχάριστης εμπειρίας καθορίζεται από το πόσο εύκολη ή δύσκολη είναι η αλληλεπίδραση του χρήστη με κάθε στοιχείο ή πτυχή ενός προϊόντος ή υπηρεσίας:            </vt:lpstr>
      <vt:lpstr>Ο σχεδιασμός UI εστιάζει στην εμφάνιση και τη διάταξη (layout) – πώς δηλαδή παρουσιάζεται κάθε στοιχείο του προϊόντος, συμπεριλαμβανομένων στυλ κουμπιών, κειμένου, εικόνων, διαγραμμάτων, checkboxes και οποιωνδήποτε στοιχείων οπτικής επαφής με τα οποία αλληλεπιδρούν οι χρήστες.   Συμπερασματικά:  To UI επικεντρώνεται στις αισθητικές πτυχές ενός προϊόντος.   </vt:lpstr>
      <vt:lpstr>επομένως…. </vt:lpstr>
      <vt:lpstr>Ο σωστός σχεδιασμός UI/UX οφείλει να…. </vt:lpstr>
      <vt:lpstr>Ο σωστός σχεδιασμός UI/UX οφείλει να…. </vt:lpstr>
      <vt:lpstr>Ευχαριστώ   Σκαλίνος Γιάννης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Βέλτιστες πρακτικές UI/UX</dc:title>
  <dc:creator>John</dc:creator>
  <cp:lastModifiedBy>John Skalinos</cp:lastModifiedBy>
  <cp:revision>17</cp:revision>
  <dcterms:created xsi:type="dcterms:W3CDTF">2022-06-14T09:43:12Z</dcterms:created>
  <dcterms:modified xsi:type="dcterms:W3CDTF">2022-06-15T18:27:03Z</dcterms:modified>
</cp:coreProperties>
</file>