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9" r:id="rId47"/>
    <p:sldId id="338" r:id="rId48"/>
    <p:sldId id="340" r:id="rId49"/>
    <p:sldId id="341" r:id="rId50"/>
    <p:sldId id="342" r:id="rId51"/>
    <p:sldId id="343" r:id="rId52"/>
    <p:sldId id="344" r:id="rId53"/>
    <p:sldId id="290" r:id="rId54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7"/>
    </p:embeddedFont>
    <p:embeddedFont>
      <p:font typeface="G마켓 산스 TTF Light" panose="02000000000000000000" pitchFamily="2" charset="-127"/>
      <p:regular r:id="rId58"/>
    </p:embeddedFont>
    <p:embeddedFont>
      <p:font typeface="G마켓 산스 TTF Medium" panose="02000000000000000000" pitchFamily="2" charset="-127"/>
      <p:regular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  <p:embeddedFont>
      <p:font typeface="Roboto Black" panose="02000000000000000000" pitchFamily="2" charset="0"/>
      <p:bold r:id="rId64"/>
      <p:boldItalic r:id="rId65"/>
    </p:embeddedFont>
    <p:embeddedFont>
      <p:font typeface="Roboto Light" panose="02000000000000000000" pitchFamily="2" charset="0"/>
      <p:regular r:id="rId66"/>
      <p:italic r:id="rId67"/>
    </p:embeddedFont>
    <p:embeddedFont>
      <p:font typeface="Roboto Medium" panose="02000000000000000000" pitchFamily="2" charset="0"/>
      <p:regular r:id="rId68"/>
      <p:italic r:id="rId69"/>
    </p:embeddedFont>
    <p:embeddedFont>
      <p:font typeface="맑은 고딕" panose="020B0503020000020004" pitchFamily="50" charset="-127"/>
      <p:regular r:id="rId70"/>
      <p:bold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FF"/>
    <a:srgbClr val="CC7900"/>
    <a:srgbClr val="B298F2"/>
    <a:srgbClr val="89A3F7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>
        <p:scale>
          <a:sx n="125" d="100"/>
          <a:sy n="125" d="100"/>
        </p:scale>
        <p:origin x="677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트랜잭션을 찾을 수 없는 경우</a:t>
            </a:r>
            <a:r>
              <a:rPr lang="en-US" altLang="ko-KR" sz="1050"/>
              <a:t>, </a:t>
            </a:r>
            <a:r>
              <a:rPr lang="ko-KR" altLang="en-US" sz="1050"/>
              <a:t>해당 응답을 </a:t>
            </a:r>
            <a:r>
              <a:rPr lang="en-US" altLang="ko-KR" sz="1050"/>
              <a:t>state less </a:t>
            </a:r>
            <a:r>
              <a:rPr lang="ko-KR" altLang="en-US" sz="1050"/>
              <a:t>프록시로서 응답을 처리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찾은 경우</a:t>
            </a:r>
            <a:r>
              <a:rPr lang="en-US" altLang="ko-KR" sz="1050"/>
              <a:t>, </a:t>
            </a:r>
            <a:r>
              <a:rPr lang="ko-KR" altLang="en-US" sz="1050"/>
              <a:t>응답이 클라이언트 트랜잭션으로 전달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응답은 해당 서버 트랜잭션에서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최종 응답의 후보일 수 있음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26866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"</a:t>
            </a:r>
            <a:r>
              <a:rPr lang="en-US" altLang="ko-KR" sz="1100" b="1"/>
              <a:t>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</a:t>
            </a:r>
            <a:br>
              <a:rPr lang="en-US" altLang="ko-KR" sz="1100"/>
            </a:br>
            <a:r>
              <a:rPr lang="ko-KR" altLang="en-US" sz="1100"/>
              <a:t>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161756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이 응답 컨텍스트의 모든 클라이언트 트랜잭션이 종료된 경우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/>
              <a:t>(4xx </a:t>
            </a:r>
            <a:r>
              <a:rPr lang="ko-KR" altLang="en-US" sz="1000"/>
              <a:t>클래스를 선택한 경우</a:t>
            </a:r>
            <a:r>
              <a:rPr lang="en-US" altLang="ko-KR" sz="1000"/>
              <a:t>, </a:t>
            </a:r>
            <a:r>
              <a:rPr lang="ko-KR" altLang="en-US" sz="1000"/>
              <a:t>요청의 재요청에 영향을 미치는 정보를 제공하는 응답을 우선적 선택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하나의 요청을 </a:t>
            </a:r>
            <a:r>
              <a:rPr lang="en-US" altLang="ko-KR" sz="1100"/>
              <a:t>4</a:t>
            </a:r>
            <a:r>
              <a:rPr lang="ko-KR" altLang="en-US" sz="1100"/>
              <a:t>개의 </a:t>
            </a:r>
            <a:r>
              <a:rPr lang="en-US" altLang="ko-KR" sz="1100"/>
              <a:t>location </a:t>
            </a:r>
            <a:r>
              <a:rPr lang="ko-KR" altLang="en-US" sz="1100"/>
              <a:t>에 전달했고 </a:t>
            </a:r>
            <a:r>
              <a:rPr lang="en-US" altLang="ko-KR" sz="1100"/>
              <a:t>, 503, 407, 501, 404 </a:t>
            </a:r>
            <a:r>
              <a:rPr lang="ko-KR" altLang="en-US" sz="1100"/>
              <a:t>응답을 수신했으면</a:t>
            </a:r>
            <a:r>
              <a:rPr lang="en-US" altLang="ko-KR" sz="1100"/>
              <a:t>, 407 </a:t>
            </a:r>
            <a:r>
              <a:rPr lang="ko-KR" altLang="en-US" sz="1100"/>
              <a:t>응답을 전달하기로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/>
              <a:t>To </a:t>
            </a:r>
            <a:r>
              <a:rPr lang="ko-KR" altLang="en-US" sz="1100"/>
              <a:t>태그를 수정해서는 안됨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/>
              <a:t>401 (Unauthorized) </a:t>
            </a:r>
            <a:r>
              <a:rPr lang="ko-KR" altLang="en-US" sz="1100"/>
              <a:t>또는</a:t>
            </a:r>
            <a:r>
              <a:rPr lang="en-US" altLang="ko-KR" sz="1100"/>
              <a:t> 407 (Proxy Authentication Required)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9818714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올바른 값을 선택하도록 </a:t>
            </a:r>
            <a:r>
              <a:rPr lang="en-US" altLang="ko-KR" sz="1100"/>
              <a:t>Record-Route </a:t>
            </a:r>
            <a:r>
              <a:rPr lang="ko-KR" altLang="en-US" sz="1100"/>
              <a:t>헤더에 구별되는 </a:t>
            </a:r>
            <a:r>
              <a:rPr lang="en-US" altLang="ko-KR" sz="1100"/>
              <a:t>URI </a:t>
            </a:r>
            <a:r>
              <a:rPr lang="ko-KR" altLang="en-US" sz="1100"/>
              <a:t>삽입을 권장 </a:t>
            </a:r>
            <a:r>
              <a:rPr lang="en-US" altLang="ko-KR" sz="1100"/>
              <a:t>(URI </a:t>
            </a:r>
            <a:r>
              <a:rPr lang="ko-KR" altLang="en-US" sz="1100"/>
              <a:t>의 사용자 부분에 프록시 인스턴스에 대한 고유 식별자를 추가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도착하면 프록시는 식별자가 프록시 인스턴스와 일치하는 첫 번째 </a:t>
            </a:r>
            <a:r>
              <a:rPr lang="en-US" altLang="ko-KR" sz="1100"/>
              <a:t>Record-Route </a:t>
            </a:r>
            <a:r>
              <a:rPr lang="ko-KR" altLang="en-US" sz="1100"/>
              <a:t>를 수정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헤더를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응답이 최상위 </a:t>
            </a:r>
            <a:r>
              <a:rPr lang="en-US" altLang="ko-KR" sz="1100"/>
              <a:t>Via </a:t>
            </a:r>
            <a:r>
              <a:rPr lang="ko-KR" altLang="en-US" sz="1100"/>
              <a:t>헤더 값에 표시된 위치로 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328195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notification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132589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응답 처리는 </a:t>
            </a:r>
            <a:r>
              <a:rPr lang="en-US" altLang="ko-KR" sz="1000" b="1"/>
              <a:t>stateless </a:t>
            </a:r>
            <a:r>
              <a:rPr lang="ko-KR" altLang="en-US" sz="1000"/>
              <a:t>프록시에서는 적용되지 않음</a:t>
            </a:r>
            <a:endParaRPr lang="en-US" altLang="ko-KR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456669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CANCEL </a:t>
            </a:r>
            <a:r>
              <a:rPr lang="ko-KR" altLang="en-US" sz="1000"/>
              <a:t>요청에 대해 특별한 처리를 수행하지 않음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다른 요청에 적용하는 것과 동일한 </a:t>
            </a:r>
            <a:r>
              <a:rPr lang="en-US" altLang="ko-KR" sz="1000" b="1"/>
              <a:t>Route</a:t>
            </a:r>
            <a:r>
              <a:rPr lang="en-US" altLang="ko-KR" sz="1000"/>
              <a:t> </a:t>
            </a:r>
            <a:r>
              <a:rPr lang="ko-KR" altLang="en-US" sz="1000"/>
              <a:t>헤더 처리를 </a:t>
            </a: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요청에 적용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Summary of Proxy Route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70278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Local Proxy </a:t>
            </a:r>
            <a:r>
              <a:rPr lang="ko-KR" altLang="en-US" sz="1200"/>
              <a:t>가 없을 경우</a:t>
            </a:r>
            <a:r>
              <a:rPr lang="en-US" altLang="ko-KR" sz="1200"/>
              <a:t>, Route </a:t>
            </a:r>
            <a:r>
              <a:rPr lang="ko-KR" altLang="en-US" sz="1200"/>
              <a:t>헤더를 포함하는 요청에 프록시가 수행하는 처리는 다음 단계로 요약</a:t>
            </a:r>
            <a:r>
              <a:rPr lang="en-US" altLang="ko-KR" sz="120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1. 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프록시가 소유한 자원을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location service </a:t>
            </a:r>
            <a:r>
              <a:rPr lang="ko-KR" altLang="en-US" sz="1000"/>
              <a:t>를 실행한 결과로 대체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Request-URI </a:t>
            </a:r>
            <a:r>
              <a:rPr lang="ko-KR" altLang="en-US" sz="1000"/>
              <a:t>를 변경하지 않음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2.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 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프록시를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Route </a:t>
            </a:r>
            <a:r>
              <a:rPr lang="ko-KR" altLang="en-US" sz="1000"/>
              <a:t>헤더에서 해당 값 삭제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3.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값에 표시된 리소스로 요청을 전달하거나</a:t>
            </a:r>
            <a:r>
              <a:rPr lang="en-US" altLang="ko-KR" sz="1100" b="1"/>
              <a:t>, Rotue </a:t>
            </a:r>
            <a:r>
              <a:rPr lang="ko-KR" altLang="en-US" sz="1100" b="1"/>
              <a:t>헤더가 없는 경우 </a:t>
            </a:r>
            <a:r>
              <a:rPr lang="en-US" altLang="ko-KR" sz="1100" b="1"/>
              <a:t>Request-URI </a:t>
            </a:r>
            <a:r>
              <a:rPr lang="ko-KR" altLang="en-US" sz="1100" b="1"/>
              <a:t>로 요청 전달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1019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프라이빗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724370" cy="85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879080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은 </a:t>
            </a: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TU</a:t>
            </a:r>
            <a:r>
              <a:rPr lang="ko-KR" altLang="en-US" sz="1200"/>
              <a:t> 는 간단한 인터페이스를 통해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통신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하나는 </a:t>
            </a: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다른 하나는 </a:t>
            </a:r>
            <a:r>
              <a:rPr lang="en-US" altLang="ko-KR" sz="1100"/>
              <a:t>INVITE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 b="1"/>
              <a:t>non-INVITE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811423"/>
            <a:ext cx="7133684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대해</a:t>
            </a:r>
            <a:r>
              <a:rPr lang="en-US" altLang="ko-KR" sz="1100"/>
              <a:t>, </a:t>
            </a:r>
            <a:r>
              <a:rPr lang="ko-KR" altLang="en-US" sz="1100"/>
              <a:t>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57523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20664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068909"/>
            <a:ext cx="62392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Unreliable</a:t>
            </a:r>
            <a:r>
              <a:rPr lang="en-US" altLang="ko-KR" sz="1100"/>
              <a:t> </a:t>
            </a:r>
            <a:r>
              <a:rPr lang="ko-KR" altLang="en-US" sz="1100"/>
              <a:t>전송을 사용하면</a:t>
            </a:r>
            <a:r>
              <a:rPr lang="en-US" altLang="ko-KR" sz="1100"/>
              <a:t> 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reliable</a:t>
            </a:r>
            <a:r>
              <a:rPr lang="ko-KR" altLang="en-US" sz="1100"/>
              <a:t> 전송을 사용하면</a:t>
            </a:r>
            <a:r>
              <a:rPr lang="en-US" altLang="ko-KR" sz="1100"/>
              <a:t> Timer A</a:t>
            </a:r>
            <a:r>
              <a:rPr lang="ko-KR" altLang="en-US" sz="1100"/>
              <a:t>를 시작하지 않음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어떤 전송이든 </a:t>
            </a:r>
            <a:r>
              <a:rPr lang="en-US" altLang="ko-KR" sz="1100"/>
              <a:t>64*T1 </a:t>
            </a:r>
            <a:r>
              <a:rPr lang="ko-KR" altLang="en-US" sz="1100"/>
              <a:t>초 값으로 </a:t>
            </a:r>
            <a:r>
              <a:rPr lang="en-US" altLang="ko-KR" sz="1100"/>
              <a:t>Timer B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6907660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315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/>
              <a:t>TU </a:t>
            </a:r>
            <a:r>
              <a:rPr lang="ko-KR" altLang="en-US" sz="1100"/>
              <a:t>에 전달하고</a:t>
            </a:r>
            <a:r>
              <a:rPr lang="en-US" altLang="ko-KR" sz="1100"/>
              <a:t>, ACK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en-US" altLang="ko-KR" sz="1100"/>
              <a:t>Timer D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(unreliable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32</a:t>
            </a:r>
            <a:r>
              <a:rPr lang="ko-KR" altLang="en-US" sz="1100">
                <a:solidFill>
                  <a:srgbClr val="0000FF"/>
                </a:solidFill>
              </a:rPr>
              <a:t>초</a:t>
            </a:r>
            <a:r>
              <a:rPr lang="en-US" altLang="ko-KR" sz="1100">
                <a:solidFill>
                  <a:srgbClr val="0000FF"/>
                </a:solidFill>
              </a:rPr>
              <a:t>, reliable </a:t>
            </a:r>
            <a:r>
              <a:rPr lang="ko-KR" altLang="en-US" sz="1100">
                <a:solidFill>
                  <a:srgbClr val="0000FF"/>
                </a:solidFill>
              </a:rPr>
              <a:t>전송에 대해서는 </a:t>
            </a:r>
            <a:r>
              <a:rPr lang="en-US" altLang="ko-KR" sz="1100">
                <a:solidFill>
                  <a:srgbClr val="0000FF"/>
                </a:solidFill>
              </a:rPr>
              <a:t>0</a:t>
            </a:r>
            <a:r>
              <a:rPr lang="ko-KR" altLang="en-US" sz="1100">
                <a:solidFill>
                  <a:srgbClr val="0000FF"/>
                </a:solidFill>
              </a:rPr>
              <a:t>초로 시작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50">
                <a:solidFill>
                  <a:srgbClr val="0000FF"/>
                </a:solidFill>
              </a:rPr>
              <a:t>Timer D </a:t>
            </a:r>
            <a:r>
              <a:rPr lang="ko-KR" altLang="en-US" sz="1050">
                <a:solidFill>
                  <a:srgbClr val="0000FF"/>
                </a:solidFill>
              </a:rPr>
              <a:t>는 </a:t>
            </a:r>
            <a:r>
              <a:rPr lang="en-US" altLang="ko-KR" sz="1050">
                <a:solidFill>
                  <a:srgbClr val="0000FF"/>
                </a:solidFill>
              </a:rPr>
              <a:t>unreliable </a:t>
            </a:r>
            <a:r>
              <a:rPr lang="ko-KR" altLang="en-US" sz="1050">
                <a:solidFill>
                  <a:srgbClr val="0000FF"/>
                </a:solidFill>
              </a:rPr>
              <a:t>전송을 사용할 때 </a:t>
            </a:r>
            <a:r>
              <a:rPr lang="ko-KR" altLang="en-US" sz="1050">
                <a:solidFill>
                  <a:srgbClr val="0000FF"/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050">
                <a:solidFill>
                  <a:srgbClr val="0000FF"/>
                </a:solidFill>
              </a:rPr>
              <a:t>이 </a:t>
            </a:r>
            <a:r>
              <a:rPr lang="en-US" altLang="ko-KR" sz="1050">
                <a:solidFill>
                  <a:srgbClr val="0000FF"/>
                </a:solidFill>
              </a:rPr>
              <a:t>“</a:t>
            </a:r>
            <a:r>
              <a:rPr lang="en-US" altLang="ko-KR" sz="1050" b="1">
                <a:solidFill>
                  <a:srgbClr val="0000FF"/>
                </a:solidFill>
              </a:rPr>
              <a:t>Completed</a:t>
            </a:r>
            <a:r>
              <a:rPr lang="en-US" altLang="ko-KR" sz="1050">
                <a:solidFill>
                  <a:srgbClr val="0000FF"/>
                </a:solidFill>
              </a:rPr>
              <a:t>” </a:t>
            </a:r>
            <a:r>
              <a:rPr lang="ko-KR" altLang="en-US" sz="1050">
                <a:solidFill>
                  <a:srgbClr val="0000FF"/>
                </a:solidFill>
              </a:rPr>
              <a:t>상태로 </a:t>
            </a:r>
            <a:r>
              <a:rPr lang="ko-KR" altLang="en-US" sz="1050" b="1">
                <a:solidFill>
                  <a:srgbClr val="0000FF"/>
                </a:solidFill>
                <a:latin typeface="+mj-ea"/>
                <a:ea typeface="+mj-ea"/>
              </a:rPr>
              <a:t>유지</a:t>
            </a:r>
            <a:r>
              <a:rPr lang="ko-KR" altLang="en-US" sz="1050">
                <a:solidFill>
                  <a:srgbClr val="0000FF"/>
                </a:solidFill>
              </a:rPr>
              <a:t>될 수 있는 시간</a:t>
            </a:r>
            <a:endParaRPr lang="en-US" altLang="ko-KR" sz="1050">
              <a:solidFill>
                <a:srgbClr val="0000FF"/>
              </a:solidFill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50"/>
              <a:t>이는 기본값이 </a:t>
            </a:r>
            <a:r>
              <a:rPr lang="en-US" altLang="ko-KR" sz="1050"/>
              <a:t>64*T1 </a:t>
            </a:r>
            <a:r>
              <a:rPr lang="ko-KR" altLang="en-US" sz="1050"/>
              <a:t>인 </a:t>
            </a:r>
            <a:r>
              <a:rPr lang="en-US" altLang="ko-KR" sz="1050"/>
              <a:t>INVITE </a:t>
            </a:r>
            <a:r>
              <a:rPr lang="ko-KR" altLang="en-US" sz="1050"/>
              <a:t>서버 트랜잭션의 </a:t>
            </a:r>
            <a:r>
              <a:rPr lang="en-US" altLang="ko-KR" sz="1050" b="1"/>
              <a:t>Timer H</a:t>
            </a:r>
            <a:r>
              <a:rPr lang="en-US" altLang="ko-KR" sz="1050"/>
              <a:t> </a:t>
            </a:r>
            <a:r>
              <a:rPr lang="ko-KR" altLang="en-US" sz="1050"/>
              <a:t>와 동일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4163157"/>
            <a:ext cx="6571030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proxy core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를 </a:t>
            </a:r>
            <a:r>
              <a:rPr lang="en-US" altLang="ko-KR" sz="1100"/>
              <a:t>upstream </a:t>
            </a:r>
            <a:r>
              <a:rPr lang="ko-KR" altLang="en-US" sz="1100"/>
              <a:t>으로 전달하는 반면</a:t>
            </a:r>
            <a:r>
              <a:rPr lang="en-US" altLang="ko-KR" sz="1100"/>
              <a:t>, </a:t>
            </a:r>
            <a:r>
              <a:rPr lang="en-US" altLang="ko-KR" sz="1100" b="1"/>
              <a:t>UAC core</a:t>
            </a:r>
            <a:r>
              <a:rPr lang="en-US" altLang="ko-KR" sz="1100"/>
              <a:t> </a:t>
            </a:r>
            <a:r>
              <a:rPr lang="ko-KR" altLang="en-US" sz="1100"/>
              <a:t>는 이 응답에 대한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생성을 처리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85448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ACK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ACK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242926"/>
            <a:ext cx="6160661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39722" y="2593615"/>
            <a:ext cx="6133410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이 상태는 수신될 수 있는 추가 응답 재전송을 </a:t>
            </a:r>
            <a:r>
              <a:rPr lang="en-US" altLang="ko-KR" sz="1100" b="1">
                <a:highlight>
                  <a:srgbClr val="FFFF00"/>
                </a:highlight>
              </a:rPr>
              <a:t>buffer</a:t>
            </a:r>
            <a:r>
              <a:rPr lang="en-US" altLang="ko-KR" sz="1100">
                <a:highlight>
                  <a:srgbClr val="FFFF00"/>
                </a:highlight>
              </a:rPr>
              <a:t> </a:t>
            </a:r>
            <a:r>
              <a:rPr lang="ko-KR" altLang="en-US" sz="1100">
                <a:highlight>
                  <a:srgbClr val="FFFF00"/>
                </a:highlight>
              </a:rPr>
              <a:t>하기 위해 존재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T4 </a:t>
            </a:r>
            <a:r>
              <a:rPr lang="ko-KR" altLang="en-US" sz="1100"/>
              <a:t>는 네트워크가 클라이언트와 서버 간의 메시지를 지우는 데 걸리는 시간을 의미 </a:t>
            </a:r>
            <a:r>
              <a:rPr lang="en-US" altLang="ko-KR" sz="1100"/>
              <a:t>(</a:t>
            </a:r>
            <a:r>
              <a:rPr lang="ko-KR" altLang="en-US" sz="1100"/>
              <a:t>기본값은 </a:t>
            </a:r>
            <a:r>
              <a:rPr lang="en-US" altLang="ko-KR" sz="11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동일한 트랜잭션과 일치할 때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101334"/>
            <a:ext cx="5346335" cy="115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8063426" cy="2206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최상단의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이 용도로 사용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429000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280887" cy="120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</a:t>
            </a:r>
            <a:r>
              <a:rPr lang="en-US" altLang="ko-KR" sz="1100"/>
              <a:t>TU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클라이언트 트랜잭션과 마찬가지로 </a:t>
            </a:r>
            <a:r>
              <a:rPr lang="en-US" altLang="ko-KR" sz="1050"/>
              <a:t>state machine </a:t>
            </a:r>
            <a:r>
              <a:rPr lang="ko-KR" altLang="en-US" sz="1050"/>
              <a:t>은 수신된 요청이 </a:t>
            </a: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요청인지 여부에 따라 다름</a:t>
            </a:r>
            <a:endParaRPr lang="en-US" altLang="ko-KR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320380"/>
            <a:ext cx="7810151" cy="368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전달하고</a:t>
            </a:r>
            <a:r>
              <a:rPr lang="en-US" altLang="ko-KR" sz="1100"/>
              <a:t>, 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전송을 위해 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내에 발동하도록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10491975" cy="4393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파라미터가 없거나 매직 쿠키를 포함하지 않으면</a:t>
            </a:r>
            <a:r>
              <a:rPr lang="en-US" altLang="ko-KR" sz="1100"/>
              <a:t>, </a:t>
            </a:r>
            <a:r>
              <a:rPr lang="ko-KR" altLang="en-US" sz="1100"/>
              <a:t>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INVITE </a:t>
            </a:r>
            <a:r>
              <a:rPr lang="ko-KR" altLang="en-US" sz="1000"/>
              <a:t>요청은 </a:t>
            </a:r>
            <a:r>
              <a:rPr lang="en-US" altLang="ko-KR" sz="1000"/>
              <a:t>Request-URI, To </a:t>
            </a:r>
            <a:r>
              <a:rPr lang="ko-KR" altLang="en-US" sz="1000"/>
              <a:t>태그</a:t>
            </a:r>
            <a:r>
              <a:rPr lang="en-US" altLang="ko-KR" sz="1000"/>
              <a:t>, From </a:t>
            </a:r>
            <a:r>
              <a:rPr lang="ko-KR" altLang="en-US" sz="1000"/>
              <a:t>태그</a:t>
            </a:r>
            <a:r>
              <a:rPr lang="en-US" altLang="ko-KR" sz="1000"/>
              <a:t>, Call-ID, CSeq,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 필드가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같으면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ACK </a:t>
            </a:r>
            <a:r>
              <a:rPr lang="ko-KR" altLang="en-US" sz="1000"/>
              <a:t>요청은 </a:t>
            </a:r>
            <a:r>
              <a:rPr lang="en-US" altLang="ko-KR" sz="1000"/>
              <a:t>Request-URI, From </a:t>
            </a:r>
            <a:r>
              <a:rPr lang="ko-KR" altLang="en-US" sz="1000"/>
              <a:t>태그</a:t>
            </a:r>
            <a:r>
              <a:rPr lang="en-US" altLang="ko-KR" sz="1000"/>
              <a:t>, Call-ID, CSeq </a:t>
            </a:r>
            <a:r>
              <a:rPr lang="ko-KR" altLang="en-US" sz="1000"/>
              <a:t>번호</a:t>
            </a:r>
            <a:r>
              <a:rPr lang="en-US" altLang="ko-KR" sz="1000"/>
              <a:t>, </a:t>
            </a:r>
            <a:r>
              <a:rPr lang="ko-KR" altLang="en-US" sz="1000"/>
              <a:t>최상단 </a:t>
            </a:r>
            <a:r>
              <a:rPr lang="en-US" altLang="ko-KR" sz="1000"/>
              <a:t>Via </a:t>
            </a:r>
            <a:r>
              <a:rPr lang="ko-KR" altLang="en-US" sz="1000"/>
              <a:t>헤더가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요청과 같고</a:t>
            </a:r>
            <a:r>
              <a:rPr lang="en-US" altLang="ko-KR" sz="1000"/>
              <a:t>, ACK </a:t>
            </a:r>
            <a:r>
              <a:rPr lang="ko-KR" altLang="en-US" sz="1000"/>
              <a:t>의 </a:t>
            </a:r>
            <a:r>
              <a:rPr lang="en-US" altLang="ko-KR" sz="1000"/>
              <a:t>To  </a:t>
            </a:r>
            <a:r>
              <a:rPr lang="ko-KR" altLang="en-US" sz="1000"/>
              <a:t>태그가 서버 트랜잭션이 전송한 응답의 </a:t>
            </a:r>
            <a:r>
              <a:rPr lang="en-US" altLang="ko-KR" sz="1000"/>
              <a:t>To </a:t>
            </a:r>
            <a:r>
              <a:rPr lang="ko-KR" altLang="en-US" sz="1000"/>
              <a:t>태그와</a:t>
            </a:r>
            <a:br>
              <a:rPr lang="en-US" altLang="ko-KR" sz="1000"/>
            </a:br>
            <a:r>
              <a:rPr lang="ko-KR" altLang="en-US" sz="1000"/>
              <a:t>같으면 트랜잭션과 일치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Non-INVITE </a:t>
            </a:r>
            <a:r>
              <a:rPr lang="ko-KR" altLang="en-US" sz="1000"/>
              <a:t>요청이 기존 트랜잭션과 일치할 때</a:t>
            </a:r>
            <a:r>
              <a:rPr lang="en-US" altLang="ko-KR" sz="1000"/>
              <a:t>, </a:t>
            </a:r>
            <a:r>
              <a:rPr lang="ko-KR" altLang="en-US" sz="1000"/>
              <a:t>그것은 그 트랜잭션을 생성한 요청의 재전송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25707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highlight>
                  <a:srgbClr val="FFFF00"/>
                </a:highlight>
              </a:rPr>
              <a:t>요청이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의 </a:t>
            </a:r>
            <a:r>
              <a:rPr lang="en-US" altLang="ko-KR" sz="1100">
                <a:highlight>
                  <a:srgbClr val="FFFF00"/>
                </a:highlight>
              </a:rPr>
              <a:t>200 byte </a:t>
            </a:r>
            <a:r>
              <a:rPr lang="ko-KR" altLang="en-US" sz="1100">
                <a:highlight>
                  <a:srgbClr val="FFFF00"/>
                </a:highlight>
              </a:rPr>
              <a:t>이내이거나 </a:t>
            </a:r>
            <a:r>
              <a:rPr lang="en-US" altLang="ko-KR" sz="1100">
                <a:highlight>
                  <a:srgbClr val="FFFF00"/>
                </a:highlight>
              </a:rPr>
              <a:t>1300 byte </a:t>
            </a:r>
            <a:r>
              <a:rPr lang="ko-KR" altLang="en-US" sz="1100">
                <a:highlight>
                  <a:srgbClr val="FFFF00"/>
                </a:highlight>
              </a:rPr>
              <a:t>보다 크고 </a:t>
            </a:r>
            <a:r>
              <a:rPr lang="en-US" altLang="ko-KR" sz="1100">
                <a:highlight>
                  <a:srgbClr val="FFFF00"/>
                </a:highlight>
              </a:rPr>
              <a:t>path MTU </a:t>
            </a:r>
            <a:r>
              <a:rPr lang="ko-KR" altLang="en-US" sz="1100">
                <a:highlight>
                  <a:srgbClr val="FFFF00"/>
                </a:highlight>
              </a:rPr>
              <a:t>를 알 수 없는 경우</a:t>
            </a:r>
            <a:r>
              <a:rPr lang="en-US" altLang="ko-KR" sz="1100">
                <a:highlight>
                  <a:srgbClr val="FFFF00"/>
                </a:highlight>
              </a:rPr>
              <a:t>,TCP </a:t>
            </a:r>
            <a:r>
              <a:rPr lang="ko-KR" altLang="en-US" sz="1100">
                <a:highlight>
                  <a:srgbClr val="FFFF00"/>
                </a:highlight>
              </a:rPr>
              <a:t>같은 </a:t>
            </a:r>
            <a:br>
              <a:rPr lang="en-US" altLang="ko-KR" sz="1100">
                <a:highlight>
                  <a:srgbClr val="FFFF00"/>
                </a:highlight>
              </a:rPr>
            </a:br>
            <a:r>
              <a:rPr lang="ko-KR" altLang="en-US" sz="1100">
                <a:highlight>
                  <a:srgbClr val="FFFF00"/>
                </a:highlight>
              </a:rPr>
              <a:t>혼잡 제어 전송 프로토콜</a:t>
            </a:r>
            <a:r>
              <a:rPr lang="en-US" altLang="ko-KR" sz="1100">
                <a:highlight>
                  <a:srgbClr val="FFFF00"/>
                </a:highlight>
              </a:rPr>
              <a:t>(RFC 2914)</a:t>
            </a:r>
            <a:r>
              <a:rPr lang="ko-KR" altLang="en-US" sz="1100">
                <a:highlight>
                  <a:srgbClr val="FFFF00"/>
                </a:highlight>
              </a:rPr>
              <a:t>을 사용하여 전송</a:t>
            </a:r>
            <a:endParaRPr lang="en-US" altLang="ko-KR" sz="11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872474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Process all responses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57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반드시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메시지가 응답인 경우 반드시 삭제하고</a:t>
            </a:r>
            <a:r>
              <a:rPr lang="en-US" altLang="ko-KR" sz="1100"/>
              <a:t>, </a:t>
            </a:r>
            <a:r>
              <a:rPr lang="ko-KR" altLang="en-US" sz="1100"/>
              <a:t>요청인 경우 </a:t>
            </a:r>
            <a:r>
              <a:rPr lang="en-US" altLang="ko-KR" sz="1100" b="1"/>
              <a:t>400 (Bad Request)</a:t>
            </a:r>
            <a:r>
              <a:rPr lang="en-US" altLang="ko-KR" sz="1100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681766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</a:t>
            </a:r>
            <a:r>
              <a:rPr lang="ko-KR" altLang="en-US" sz="1100" b="1"/>
              <a:t>독립적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48105" y="1180922"/>
            <a:ext cx="5695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060192" y="2072640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 </a:t>
            </a:r>
            <a:r>
              <a:rPr lang="ko-KR" altLang="en-US" sz="1200"/>
              <a:t>을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52514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7956</Words>
  <Application>Microsoft Office PowerPoint</Application>
  <PresentationFormat>와이드스크린</PresentationFormat>
  <Paragraphs>1008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Roboto Medium</vt:lpstr>
      <vt:lpstr>Roboto Light</vt:lpstr>
      <vt:lpstr>Arial</vt:lpstr>
      <vt:lpstr>G마켓 산스 TTF Medium</vt:lpstr>
      <vt:lpstr>맑은 고딕</vt:lpstr>
      <vt:lpstr>G마켓 산스 TTF Bold</vt:lpstr>
      <vt:lpstr>G마켓 산스 TTF Light</vt:lpstr>
      <vt:lpstr>Roboto Black</vt:lpstr>
      <vt:lpstr>Roboto</vt:lpstr>
      <vt:lpstr>Wingdings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Summary of Proxy Route Processing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2224</cp:revision>
  <dcterms:created xsi:type="dcterms:W3CDTF">2023-06-27T00:22:49Z</dcterms:created>
  <dcterms:modified xsi:type="dcterms:W3CDTF">2023-07-13T09:06:56Z</dcterms:modified>
</cp:coreProperties>
</file>