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64" r:id="rId2"/>
    <p:sldId id="258" r:id="rId3"/>
    <p:sldId id="265" r:id="rId4"/>
    <p:sldId id="259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60" r:id="rId14"/>
    <p:sldId id="275" r:id="rId15"/>
    <p:sldId id="276" r:id="rId16"/>
    <p:sldId id="274" r:id="rId17"/>
    <p:sldId id="277" r:id="rId18"/>
    <p:sldId id="279" r:id="rId19"/>
    <p:sldId id="280" r:id="rId20"/>
    <p:sldId id="281" r:id="rId21"/>
    <p:sldId id="282" r:id="rId22"/>
    <p:sldId id="261" r:id="rId23"/>
    <p:sldId id="262" r:id="rId24"/>
    <p:sldId id="263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0" autoAdjust="0"/>
    <p:restoredTop sz="91783" autoAdjust="0"/>
  </p:normalViewPr>
  <p:slideViewPr>
    <p:cSldViewPr snapToGrid="0">
      <p:cViewPr varScale="1">
        <p:scale>
          <a:sx n="78" d="100"/>
          <a:sy n="78" d="100"/>
        </p:scale>
        <p:origin x="648" y="4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2299" y="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52885E2C-E0D8-41AD-858A-DD3B49506F3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116645B-D99F-447C-A15C-E8E2C7C107E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7A30CD-047B-418C-B390-82335D751AE2}" type="datetimeFigureOut">
              <a:rPr lang="ko-KR" altLang="en-US" smtClean="0"/>
              <a:t>2023-06-29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C19D0F5-4A92-403E-BBCF-9FCAC6BE8B4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C109679-A80F-48B0-95CE-0516ACA85DE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D1F0DB-C185-4654-A2C2-26BCE9E261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68888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7B1179-EA2C-4F66-A7B6-E78EE214E3F0}" type="datetimeFigureOut">
              <a:rPr lang="ko-KR" altLang="en-US" smtClean="0"/>
              <a:t>2023-06-29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0B60B4-4ECC-4229-9A2A-F5A0A39DAA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607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10 - </a:t>
            </a:r>
            <a:r>
              <a:rPr lang="ko-KR" altLang="en-US" err="1"/>
              <a:t>리디렉션</a:t>
            </a:r>
            <a:r>
              <a:rPr lang="ko-KR" altLang="en-US"/>
              <a:t> 서버는 논리적으로 서버 트랜잭션 계층과 특정 종류의 </a:t>
            </a:r>
            <a:r>
              <a:rPr lang="en-US" altLang="ko-KR"/>
              <a:t>location service</a:t>
            </a:r>
            <a:r>
              <a:rPr lang="ko-KR" altLang="en-US"/>
              <a:t>에 액세스할 수 있는 </a:t>
            </a:r>
            <a:r>
              <a:rPr lang="en-US" altLang="ko-KR"/>
              <a:t>TU</a:t>
            </a:r>
            <a:r>
              <a:rPr lang="ko-KR" altLang="en-US"/>
              <a:t>로 구성됩니다</a:t>
            </a:r>
            <a:r>
              <a:rPr lang="en-US" altLang="ko-KR"/>
              <a:t>. </a:t>
            </a:r>
          </a:p>
          <a:p>
            <a:r>
              <a:rPr lang="ko-KR" altLang="en-US"/>
              <a:t>이 </a:t>
            </a:r>
            <a:r>
              <a:rPr lang="en-US" altLang="ko-KR"/>
              <a:t>location service</a:t>
            </a:r>
            <a:r>
              <a:rPr lang="ko-KR" altLang="en-US"/>
              <a:t>는 사실상 단일 </a:t>
            </a:r>
            <a:r>
              <a:rPr lang="en-US" altLang="ko-KR"/>
              <a:t>URI</a:t>
            </a:r>
            <a:r>
              <a:rPr lang="ko-KR" altLang="en-US"/>
              <a:t>와 해당 </a:t>
            </a:r>
            <a:r>
              <a:rPr lang="en-US" altLang="ko-KR"/>
              <a:t>URI</a:t>
            </a:r>
            <a:r>
              <a:rPr lang="ko-KR" altLang="en-US"/>
              <a:t>의 대상을 찾을 수 있는 하나 이상의 대체 위치 집합 간의 매핑을 포함하는 데이터베이스이다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0B60B4-4ECC-4229-9A2A-F5A0A39DAA0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66829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/>
              <a:t>OPTIONS</a:t>
            </a:r>
            <a:r>
              <a:rPr lang="ko-KR" altLang="en-US" sz="1200"/>
              <a:t>를 사용하면 </a:t>
            </a:r>
            <a:r>
              <a:rPr lang="en-US" altLang="ko-KR" sz="1200"/>
              <a:t>UA</a:t>
            </a:r>
            <a:r>
              <a:rPr lang="ko-KR" altLang="en-US" sz="1200"/>
              <a:t>는 다른 </a:t>
            </a:r>
            <a:r>
              <a:rPr lang="en-US" altLang="ko-KR" sz="1200"/>
              <a:t>UA </a:t>
            </a:r>
            <a:r>
              <a:rPr lang="ko-KR" altLang="en-US" sz="1200"/>
              <a:t>또는 프록시 서버에 </a:t>
            </a:r>
            <a:r>
              <a:rPr lang="en-US" altLang="ko-KR" sz="1200"/>
              <a:t>capabilities</a:t>
            </a:r>
            <a:r>
              <a:rPr lang="ko-KR" altLang="en-US" sz="1200"/>
              <a:t> 를 쿼리할 수 있습니다</a:t>
            </a:r>
            <a:r>
              <a:rPr lang="en-US" altLang="ko-KR" sz="1200"/>
              <a:t>.</a:t>
            </a:r>
          </a:p>
          <a:p>
            <a:endParaRPr lang="en-US" altLang="ko-KR" sz="1200"/>
          </a:p>
          <a:p>
            <a:endParaRPr lang="ko-KR" altLang="en-US" sz="1200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0B60B4-4ECC-4229-9A2A-F5A0A39DAA0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28977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/>
              <a:t>Contact </a:t>
            </a:r>
            <a:r>
              <a:rPr lang="ko-KR" altLang="en-US" sz="1200"/>
              <a:t>헤더 필드는 포함시킬 수 있다</a:t>
            </a:r>
            <a:r>
              <a:rPr lang="en-US" altLang="ko-KR" sz="1200"/>
              <a:t>. (optional)</a:t>
            </a:r>
          </a:p>
          <a:p>
            <a:endParaRPr lang="ko-KR" altLang="en-US" sz="1200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0B60B4-4ECC-4229-9A2A-F5A0A39DAA02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35380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(SDP not shown)</a:t>
            </a:r>
          </a:p>
          <a:p>
            <a:endParaRPr lang="en-US" altLang="ko-KR"/>
          </a:p>
          <a:p>
            <a:r>
              <a:rPr lang="ko-KR" altLang="en-US"/>
              <a:t>다이얼로그 내에서 수신된 </a:t>
            </a:r>
            <a:r>
              <a:rPr lang="en-US" altLang="ko-KR"/>
              <a:t>OPTIONS </a:t>
            </a:r>
            <a:r>
              <a:rPr lang="ko-KR" altLang="en-US"/>
              <a:t>요청은 다이얼로그 외부에서 작성된 것과 동일한 </a:t>
            </a:r>
            <a:r>
              <a:rPr lang="en-US" altLang="ko-KR"/>
              <a:t>200(OK) </a:t>
            </a:r>
            <a:r>
              <a:rPr lang="ko-KR" altLang="en-US"/>
              <a:t>응답을 생성하며 다이얼로그에 아무런 영향을 미치지 않는다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0B60B4-4ECC-4229-9A2A-F5A0A39DAA02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38532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0B60B4-4ECC-4229-9A2A-F5A0A39DAA0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67050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24.1</a:t>
            </a:r>
            <a:r>
              <a:rPr lang="ko-KR" altLang="en-US"/>
              <a:t>장에서 가져온 예제</a:t>
            </a:r>
            <a:endParaRPr lang="en-US" altLang="ko-KR"/>
          </a:p>
          <a:p>
            <a:endParaRPr lang="en-US" altLang="ko-KR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/>
              <a:t>call-ID : </a:t>
            </a:r>
            <a:r>
              <a:rPr lang="ko-KR" altLang="en-US" sz="1200">
                <a:latin typeface="+mn-ea"/>
              </a:rPr>
              <a:t>동일한 클라이언트가 다른 </a:t>
            </a:r>
            <a:r>
              <a:rPr lang="en-US" altLang="ko-KR" sz="1200">
                <a:latin typeface="+mn-ea"/>
              </a:rPr>
              <a:t>Call-ID </a:t>
            </a:r>
            <a:r>
              <a:rPr lang="ko-KR" altLang="en-US" sz="1200">
                <a:latin typeface="+mn-ea"/>
              </a:rPr>
              <a:t>값을 사용하는 경우</a:t>
            </a:r>
            <a:r>
              <a:rPr lang="en-US" altLang="ko-KR" sz="1200">
                <a:latin typeface="+mn-ea"/>
              </a:rPr>
              <a:t>, registrar</a:t>
            </a:r>
            <a:r>
              <a:rPr lang="ko-KR" altLang="en-US" sz="1200">
                <a:latin typeface="+mn-ea"/>
              </a:rPr>
              <a:t>은 지연된 </a:t>
            </a:r>
            <a:br>
              <a:rPr lang="en-US" altLang="ko-KR" sz="1200">
                <a:latin typeface="+mn-ea"/>
              </a:rPr>
            </a:br>
            <a:r>
              <a:rPr lang="en-US" altLang="ko-KR" sz="1200">
                <a:latin typeface="+mn-ea"/>
              </a:rPr>
              <a:t>REGISTER </a:t>
            </a:r>
            <a:r>
              <a:rPr lang="ko-KR" altLang="en-US" sz="1200">
                <a:latin typeface="+mn-ea"/>
              </a:rPr>
              <a:t>요청이 정상적으로 도착했는지 여부를 감지할 수 없다</a:t>
            </a:r>
            <a:r>
              <a:rPr lang="en-US" altLang="ko-KR" sz="1200">
                <a:latin typeface="+mn-ea"/>
              </a:rPr>
              <a:t>.</a:t>
            </a:r>
            <a:endParaRPr lang="ko-KR" altLang="en-US" sz="1200">
              <a:latin typeface="+mn-ea"/>
            </a:endParaRPr>
          </a:p>
          <a:p>
            <a:endParaRPr lang="en-US" altLang="ko-KR"/>
          </a:p>
          <a:p>
            <a:r>
              <a:rPr lang="en-US" altLang="ko-KR"/>
              <a:t>expires: </a:t>
            </a:r>
            <a:r>
              <a:rPr lang="ko-KR" altLang="en-US"/>
              <a:t>값은 초를 나타내는 숫자다</a:t>
            </a:r>
            <a:r>
              <a:rPr lang="en-US" altLang="ko-KR"/>
              <a:t>.  </a:t>
            </a:r>
            <a:r>
              <a:rPr lang="ko-KR" altLang="en-US"/>
              <a:t>이 매개 변수를 제공하지 않으면 </a:t>
            </a:r>
            <a:r>
              <a:rPr lang="en-US" altLang="ko-KR"/>
              <a:t>Expires </a:t>
            </a:r>
            <a:r>
              <a:rPr lang="ko-KR" altLang="en-US"/>
              <a:t>헤더 필드의 값이 대신 사용된다</a:t>
            </a:r>
            <a:r>
              <a:rPr lang="en-US" altLang="ko-KR"/>
              <a:t>. </a:t>
            </a:r>
            <a:r>
              <a:rPr lang="ko-KR" altLang="en-US"/>
              <a:t>구현에서는 </a:t>
            </a:r>
            <a:r>
              <a:rPr lang="en-US" altLang="ko-KR"/>
              <a:t>2**32-1(4294967295</a:t>
            </a:r>
            <a:r>
              <a:rPr lang="ko-KR" altLang="en-US"/>
              <a:t>초 또는 </a:t>
            </a:r>
            <a:r>
              <a:rPr lang="en-US" altLang="ko-KR"/>
              <a:t>136</a:t>
            </a:r>
            <a:r>
              <a:rPr lang="ko-KR" altLang="en-US"/>
              <a:t>년</a:t>
            </a:r>
            <a:r>
              <a:rPr lang="en-US" altLang="ko-KR"/>
              <a:t>)</a:t>
            </a:r>
            <a:r>
              <a:rPr lang="ko-KR" altLang="en-US"/>
              <a:t>보다 큰 값을 </a:t>
            </a:r>
            <a:r>
              <a:rPr lang="en-US" altLang="ko-KR"/>
              <a:t>2**32-1</a:t>
            </a:r>
            <a:r>
              <a:rPr lang="ko-KR" altLang="en-US"/>
              <a:t>에 해당하는 것으로 처리할 수 있다</a:t>
            </a:r>
            <a:r>
              <a:rPr lang="en-US" altLang="ko-KR"/>
              <a:t>. </a:t>
            </a:r>
            <a:r>
              <a:rPr lang="ko-KR" altLang="en-US"/>
              <a:t>잘못된 값은 </a:t>
            </a:r>
            <a:r>
              <a:rPr lang="en-US" altLang="ko-KR"/>
              <a:t>3600</a:t>
            </a:r>
            <a:r>
              <a:rPr lang="ko-KR" altLang="en-US"/>
              <a:t>에 해당하는 것으로 처리해야 한다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en-US" altLang="ko-KR"/>
              <a:t>Expires: Contact</a:t>
            </a:r>
            <a:r>
              <a:rPr lang="ko-KR" altLang="en-US"/>
              <a:t> 에 기술된 모든 </a:t>
            </a:r>
            <a:r>
              <a:rPr lang="en-US" altLang="ko-KR"/>
              <a:t>contact address </a:t>
            </a:r>
            <a:r>
              <a:rPr lang="ko-KR" altLang="en-US"/>
              <a:t>에 대해 적용한다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유효기간을 나타내는 만료 시간을 표현하는 메커니즘이 모두 </a:t>
            </a:r>
            <a:r>
              <a:rPr lang="en-US" altLang="ko-KR"/>
              <a:t>REGISTER </a:t>
            </a:r>
            <a:r>
              <a:rPr lang="ko-KR" altLang="en-US"/>
              <a:t>에 존재하지 않는 경우 </a:t>
            </a:r>
            <a:r>
              <a:rPr lang="en-US" altLang="ko-KR"/>
              <a:t>registrar</a:t>
            </a:r>
            <a:r>
              <a:rPr lang="ko-KR" altLang="en-US"/>
              <a:t> 가 선택하는 것으로 간주한다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0B60B4-4ECC-4229-9A2A-F5A0A39DAA0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5661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24.1</a:t>
            </a:r>
            <a:r>
              <a:rPr lang="ko-KR" altLang="en-US"/>
              <a:t>장에서 가져온 예제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0B60B4-4ECC-4229-9A2A-F5A0A39DAA0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57959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24.1</a:t>
            </a:r>
            <a:r>
              <a:rPr lang="ko-KR" altLang="en-US"/>
              <a:t>장에서 가져온 예제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0B60B4-4ECC-4229-9A2A-F5A0A39DAA0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91602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24.1</a:t>
            </a:r>
            <a:r>
              <a:rPr lang="ko-KR" altLang="en-US"/>
              <a:t>장에서 가져온 예제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0B60B4-4ECC-4229-9A2A-F5A0A39DAA0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07643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24.1</a:t>
            </a:r>
            <a:r>
              <a:rPr lang="ko-KR" altLang="en-US"/>
              <a:t>장에서 가져온 예제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0B60B4-4ECC-4229-9A2A-F5A0A39DAA0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0982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24.1</a:t>
            </a:r>
            <a:r>
              <a:rPr lang="ko-KR" altLang="en-US"/>
              <a:t>장에서 가져온 예제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0B60B4-4ECC-4229-9A2A-F5A0A39DAA02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53093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24.1</a:t>
            </a:r>
            <a:r>
              <a:rPr lang="ko-KR" altLang="en-US"/>
              <a:t>장에서 가져온 예제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0B60B4-4ECC-4229-9A2A-F5A0A39DAA02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2474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2DF36D-4A75-4D61-9A32-3638C69A00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61754"/>
            <a:ext cx="9144000" cy="150361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D66BF26-D1F3-45EB-9F36-CED9E6F214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249226"/>
            <a:ext cx="12192000" cy="3608773"/>
          </a:xfrm>
          <a:solidFill>
            <a:schemeClr val="tx1"/>
          </a:solidFill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41E553-A7B2-4AE2-A1D7-34858E531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88F58C2-1B84-4FFC-BB15-26EE4A782866}"/>
              </a:ext>
            </a:extLst>
          </p:cNvPr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9469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C25A23-08A0-4A94-B58A-E03A084FA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435005"/>
          </a:xfrm>
          <a:solidFill>
            <a:schemeClr val="tx1"/>
          </a:solidFill>
          <a:ln>
            <a:noFill/>
          </a:ln>
        </p:spPr>
        <p:txBody>
          <a:bodyPr>
            <a:noAutofit/>
          </a:bodyPr>
          <a:lstStyle>
            <a:lvl1pPr algn="ctr">
              <a:defRPr sz="1800">
                <a:solidFill>
                  <a:schemeClr val="bg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BF86DBE-6DE7-42F6-9686-EF11B99B6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0944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272FE5A-0F73-449F-80C1-BC70D67A3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D59642A-82A8-46F1-B8CD-48F0720246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BA5150-0E9E-4B2E-8D5F-2679D07DCE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93916A-7E65-4C43-ADD5-5039910914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662DC1-5940-41BD-A95D-9B333B06C5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252A94-CC09-4928-8209-20295AE91A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5802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5D70CD-FB66-4E34-B41D-C213056553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SIP </a:t>
            </a:r>
            <a:r>
              <a:rPr lang="ko-KR" altLang="en-US" sz="5400"/>
              <a:t>세미나 </a:t>
            </a:r>
            <a:r>
              <a:rPr lang="en-US" altLang="ko-KR" sz="5400"/>
              <a:t>2.0</a:t>
            </a:r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3C8BAB0-83E6-4FA3-A7BB-54E5E6714B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65ECF02-2248-462B-B83A-8C5F6EBA3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t>1</a:t>
            </a:fld>
            <a:endParaRPr lang="ko-KR" altLang="en-US"/>
          </a:p>
        </p:txBody>
      </p:sp>
      <p:pic>
        <p:nvPicPr>
          <p:cNvPr id="5" name="Picture 2" descr="http://www.telcoware.com/kor_191127/image/common/top_logo.gif">
            <a:extLst>
              <a:ext uri="{FF2B5EF4-FFF2-40B4-BE49-F238E27FC236}">
                <a16:creationId xmlns:a16="http://schemas.microsoft.com/office/drawing/2014/main" id="{199F31C3-4289-4F01-B54A-814E70B40F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211" y="277013"/>
            <a:ext cx="1342076" cy="188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6B94FA4C-180F-45AE-8265-2AB29A24C0DC}"/>
              </a:ext>
            </a:extLst>
          </p:cNvPr>
          <p:cNvSpPr/>
          <p:nvPr/>
        </p:nvSpPr>
        <p:spPr>
          <a:xfrm>
            <a:off x="955249" y="3678694"/>
            <a:ext cx="3908982" cy="26366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16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Redirect Server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16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Registrations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16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Querying for Capabilities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16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Dialogs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16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Initiating a Session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16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Modifying an Existing Session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16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Terminating a Session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ADEA5C-2DBF-4B91-9867-5A1738DF02D5}"/>
              </a:ext>
            </a:extLst>
          </p:cNvPr>
          <p:cNvSpPr txBox="1"/>
          <p:nvPr/>
        </p:nvSpPr>
        <p:spPr>
          <a:xfrm>
            <a:off x="9109053" y="3678694"/>
            <a:ext cx="2127698" cy="874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>
                <a:solidFill>
                  <a:schemeClr val="bg1"/>
                </a:solidFill>
              </a:rPr>
              <a:t>Data Solution 2 </a:t>
            </a:r>
            <a:r>
              <a:rPr lang="ko-KR" altLang="en-US">
                <a:solidFill>
                  <a:schemeClr val="bg1"/>
                </a:solidFill>
              </a:rPr>
              <a:t>팀</a:t>
            </a:r>
            <a:endParaRPr lang="en-US" altLang="ko-KR">
              <a:solidFill>
                <a:schemeClr val="bg1"/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err="1">
                <a:solidFill>
                  <a:schemeClr val="bg1"/>
                </a:solidFill>
              </a:rPr>
              <a:t>김윤겸</a:t>
            </a:r>
            <a:endParaRPr lang="ko-KR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5212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9AF931-2C38-43C8-9E3C-AED4EC2E4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49275"/>
          </a:xfrm>
        </p:spPr>
        <p:txBody>
          <a:bodyPr/>
          <a:lstStyle/>
          <a:p>
            <a:r>
              <a:rPr lang="en-US" altLang="ko-KR"/>
              <a:t>2. Registrations – Processing REGISTER Requests (1)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151CCF-057C-4F06-8A51-C3671F753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6BD71A7F-E7DB-44B6-A054-AC0FCA4BB57F}"/>
              </a:ext>
            </a:extLst>
          </p:cNvPr>
          <p:cNvSpPr/>
          <p:nvPr/>
        </p:nvSpPr>
        <p:spPr>
          <a:xfrm>
            <a:off x="1886655" y="1469321"/>
            <a:ext cx="7882987" cy="3966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b="1" u="sng">
                <a:latin typeface="Roboto" panose="02000000000000000000" pitchFamily="2" charset="0"/>
              </a:rPr>
              <a:t>Registrar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>
                <a:latin typeface="+mn-ea"/>
              </a:rPr>
              <a:t>REGISTER </a:t>
            </a:r>
            <a:r>
              <a:rPr lang="ko-KR" altLang="en-US" sz="1400">
                <a:latin typeface="+mn-ea"/>
              </a:rPr>
              <a:t>요청만 받음</a:t>
            </a:r>
            <a:endParaRPr lang="en-US" altLang="ko-KR" sz="1400">
              <a:latin typeface="+mn-ea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b="1">
                <a:latin typeface="+mn-ea"/>
              </a:rPr>
              <a:t>6xx</a:t>
            </a:r>
            <a:r>
              <a:rPr lang="ko-KR" altLang="en-US" sz="1400">
                <a:latin typeface="+mn-ea"/>
              </a:rPr>
              <a:t> 응답은 생성하면 안됨</a:t>
            </a:r>
            <a:endParaRPr lang="en-US" altLang="ko-KR" sz="1400">
              <a:latin typeface="+mn-ea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+mn-ea"/>
              </a:rPr>
              <a:t>필요에 따라 </a:t>
            </a:r>
            <a:r>
              <a:rPr lang="en-US" altLang="ko-KR" sz="1400">
                <a:latin typeface="+mn-ea"/>
              </a:rPr>
              <a:t>REGISTER </a:t>
            </a:r>
            <a:r>
              <a:rPr lang="ko-KR" altLang="en-US" sz="1400">
                <a:latin typeface="+mn-ea"/>
              </a:rPr>
              <a:t>요청을 </a:t>
            </a:r>
            <a:r>
              <a:rPr lang="en-US" altLang="ko-KR" sz="1400" b="1">
                <a:latin typeface="+mn-ea"/>
              </a:rPr>
              <a:t>redirect</a:t>
            </a:r>
            <a:r>
              <a:rPr lang="en-US" altLang="ko-KR" sz="1400">
                <a:latin typeface="+mn-ea"/>
              </a:rPr>
              <a:t> </a:t>
            </a:r>
            <a:r>
              <a:rPr lang="ko-KR" altLang="en-US" sz="1400">
                <a:latin typeface="+mn-ea"/>
              </a:rPr>
              <a:t>가능</a:t>
            </a:r>
            <a:endParaRPr lang="en-US" altLang="ko-KR" sz="1400">
              <a:latin typeface="+mn-ea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b="1">
                <a:latin typeface="+mn-ea"/>
              </a:rPr>
              <a:t>Record-Route</a:t>
            </a:r>
            <a:r>
              <a:rPr lang="en-US" altLang="ko-KR" sz="1400">
                <a:latin typeface="+mn-ea"/>
              </a:rPr>
              <a:t> </a:t>
            </a:r>
            <a:r>
              <a:rPr lang="ko-KR" altLang="en-US" sz="1400">
                <a:latin typeface="+mn-ea"/>
              </a:rPr>
              <a:t>헤더 필드가 </a:t>
            </a:r>
            <a:r>
              <a:rPr lang="en-US" altLang="ko-KR" sz="1400">
                <a:latin typeface="+mn-ea"/>
              </a:rPr>
              <a:t>REGISTER </a:t>
            </a:r>
            <a:r>
              <a:rPr lang="ko-KR" altLang="en-US" sz="1400">
                <a:latin typeface="+mn-ea"/>
              </a:rPr>
              <a:t>요청에 포함되어 있으면 </a:t>
            </a:r>
            <a:r>
              <a:rPr lang="ko-KR" altLang="en-US" sz="1400" b="1">
                <a:latin typeface="+mn-ea"/>
              </a:rPr>
              <a:t>무시</a:t>
            </a:r>
            <a:endParaRPr lang="en-US" altLang="ko-KR" sz="1400" b="1">
              <a:latin typeface="+mn-ea"/>
            </a:endParaRPr>
          </a:p>
          <a:p>
            <a:pPr lvl="1">
              <a:lnSpc>
                <a:spcPct val="200000"/>
              </a:lnSpc>
            </a:pPr>
            <a:r>
              <a:rPr lang="en-US" altLang="ko-KR" sz="1400">
                <a:latin typeface="+mn-ea"/>
              </a:rPr>
              <a:t>- </a:t>
            </a:r>
            <a:r>
              <a:rPr lang="ko-KR" altLang="en-US" sz="1400">
                <a:latin typeface="+mn-ea"/>
              </a:rPr>
              <a:t>요청 메시지가 프록시를 거쳐 오는 경우 </a:t>
            </a:r>
            <a:r>
              <a:rPr lang="en-US" altLang="ko-KR" sz="1400">
                <a:latin typeface="+mn-ea"/>
              </a:rPr>
              <a:t>Record-Router </a:t>
            </a:r>
            <a:r>
              <a:rPr lang="ko-KR" altLang="en-US" sz="1400">
                <a:latin typeface="+mn-ea"/>
              </a:rPr>
              <a:t>헤더가 포함될 수 있다</a:t>
            </a:r>
            <a:r>
              <a:rPr lang="en-US" altLang="ko-KR" sz="1400">
                <a:latin typeface="+mn-ea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>
                <a:latin typeface="+mn-ea"/>
              </a:rPr>
              <a:t>REGISTER </a:t>
            </a:r>
            <a:r>
              <a:rPr lang="ko-KR" altLang="en-US" sz="1400">
                <a:latin typeface="+mn-ea"/>
              </a:rPr>
              <a:t>응답에 </a:t>
            </a:r>
            <a:r>
              <a:rPr lang="en-US" altLang="ko-KR" sz="1400" b="1">
                <a:latin typeface="+mn-ea"/>
              </a:rPr>
              <a:t>Record-Route </a:t>
            </a:r>
            <a:r>
              <a:rPr lang="ko-KR" altLang="en-US" sz="1400">
                <a:latin typeface="+mn-ea"/>
              </a:rPr>
              <a:t>헤더는 포함되면 안됨</a:t>
            </a:r>
            <a:endParaRPr lang="en-US" altLang="ko-KR" sz="1400">
              <a:latin typeface="+mn-ea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>
                <a:latin typeface="+mn-ea"/>
              </a:rPr>
              <a:t>REGISTER </a:t>
            </a:r>
            <a:r>
              <a:rPr lang="ko-KR" altLang="en-US" sz="1400">
                <a:latin typeface="+mn-ea"/>
              </a:rPr>
              <a:t>요청들은 수신된 순서대로 처리되어야 함</a:t>
            </a:r>
            <a:endParaRPr lang="en-US" altLang="ko-KR" sz="1400">
              <a:latin typeface="+mn-ea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>
                <a:latin typeface="+mn-ea"/>
              </a:rPr>
              <a:t>registrar</a:t>
            </a:r>
            <a:r>
              <a:rPr lang="ko-KR" altLang="en-US" sz="1400">
                <a:latin typeface="+mn-ea"/>
              </a:rPr>
              <a:t> 는 </a:t>
            </a:r>
            <a:r>
              <a:rPr lang="en-US" altLang="ko-KR" sz="1400">
                <a:latin typeface="+mn-ea"/>
              </a:rPr>
              <a:t>binding </a:t>
            </a:r>
            <a:r>
              <a:rPr lang="ko-KR" altLang="en-US" sz="1400">
                <a:latin typeface="+mn-ea"/>
              </a:rPr>
              <a:t>을 유지하는 </a:t>
            </a:r>
            <a:r>
              <a:rPr lang="en-US" altLang="ko-KR" sz="1400">
                <a:latin typeface="+mn-ea"/>
              </a:rPr>
              <a:t>domain set </a:t>
            </a:r>
            <a:r>
              <a:rPr lang="ko-KR" altLang="en-US" sz="1400">
                <a:latin typeface="+mn-ea"/>
              </a:rPr>
              <a:t>을 알아야 함 </a:t>
            </a:r>
            <a:r>
              <a:rPr lang="en-US" altLang="ko-KR" sz="1400">
                <a:latin typeface="+mn-ea"/>
              </a:rPr>
              <a:t>( </a:t>
            </a:r>
            <a:r>
              <a:rPr lang="ko-KR" altLang="en-US" sz="1400">
                <a:latin typeface="+mn-ea"/>
              </a:rPr>
              <a:t>미리 설정되어야 함 </a:t>
            </a:r>
            <a:r>
              <a:rPr lang="en-US" altLang="ko-KR" sz="1400">
                <a:latin typeface="+mn-ea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330484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9AF931-2C38-43C8-9E3C-AED4EC2E4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49275"/>
          </a:xfrm>
        </p:spPr>
        <p:txBody>
          <a:bodyPr/>
          <a:lstStyle/>
          <a:p>
            <a:r>
              <a:rPr lang="en-US" altLang="ko-KR"/>
              <a:t>2. Registrations – Processing REGISTER Requests (2)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151CCF-057C-4F06-8A51-C3671F753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6BD71A7F-E7DB-44B6-A054-AC0FCA4BB57F}"/>
              </a:ext>
            </a:extLst>
          </p:cNvPr>
          <p:cNvSpPr/>
          <p:nvPr/>
        </p:nvSpPr>
        <p:spPr>
          <a:xfrm>
            <a:off x="1044444" y="1101676"/>
            <a:ext cx="11147556" cy="51381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u="sng">
                <a:latin typeface="Roboto" panose="02000000000000000000" pitchFamily="2" charset="0"/>
              </a:rPr>
              <a:t>Registrar</a:t>
            </a:r>
            <a:r>
              <a:rPr lang="ko-KR" altLang="en-US" sz="1600" b="1" u="sng">
                <a:latin typeface="Roboto" panose="02000000000000000000" pitchFamily="2" charset="0"/>
              </a:rPr>
              <a:t>의 처리 절차</a:t>
            </a:r>
            <a:endParaRPr lang="en-US" altLang="ko-KR" sz="1600" b="1" u="sng">
              <a:latin typeface="Roboto" panose="02000000000000000000" pitchFamily="2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400">
                <a:latin typeface="+mn-ea"/>
              </a:rPr>
              <a:t>Request-URI </a:t>
            </a:r>
            <a:r>
              <a:rPr lang="ko-KR" altLang="en-US" sz="1400">
                <a:latin typeface="+mn-ea"/>
              </a:rPr>
              <a:t>검사</a:t>
            </a:r>
            <a:endParaRPr lang="en-US" altLang="ko-KR" sz="1400"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400">
                <a:latin typeface="+mn-ea"/>
              </a:rPr>
              <a:t>Require </a:t>
            </a:r>
            <a:r>
              <a:rPr lang="ko-KR" altLang="en-US" sz="1400">
                <a:latin typeface="+mn-ea"/>
              </a:rPr>
              <a:t>헤더 검사 </a:t>
            </a:r>
            <a:r>
              <a:rPr lang="en-US" altLang="ko-KR" sz="1400">
                <a:latin typeface="+mn-ea"/>
              </a:rPr>
              <a:t>(</a:t>
            </a:r>
            <a:r>
              <a:rPr lang="ko-KR" altLang="en-US" sz="1400">
                <a:latin typeface="+mn-ea"/>
              </a:rPr>
              <a:t>필요한 확장을 지원하기 위해</a:t>
            </a:r>
            <a:r>
              <a:rPr lang="en-US" altLang="ko-KR" sz="1400">
                <a:latin typeface="+mn-ea"/>
              </a:rPr>
              <a:t>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400">
                <a:latin typeface="+mn-ea"/>
              </a:rPr>
              <a:t>UAC Authentication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400">
                <a:latin typeface="+mn-ea"/>
              </a:rPr>
              <a:t>UAC Authorization</a:t>
            </a:r>
          </a:p>
          <a:p>
            <a:pPr marL="628650" lvl="1" indent="-171450">
              <a:lnSpc>
                <a:spcPct val="150000"/>
              </a:lnSpc>
              <a:buFontTx/>
              <a:buChar char="-"/>
            </a:pPr>
            <a:r>
              <a:rPr lang="ko-KR" altLang="en-US" sz="1200">
                <a:latin typeface="+mn-ea"/>
              </a:rPr>
              <a:t>인증된 사용자가 </a:t>
            </a:r>
            <a:r>
              <a:rPr lang="en-US" altLang="ko-KR" sz="1200">
                <a:latin typeface="+mn-ea"/>
              </a:rPr>
              <a:t>address-of-record </a:t>
            </a:r>
            <a:r>
              <a:rPr lang="ko-KR" altLang="en-US" sz="1200">
                <a:latin typeface="+mn-ea"/>
              </a:rPr>
              <a:t>에 대한 </a:t>
            </a:r>
            <a:r>
              <a:rPr lang="en-US" altLang="ko-KR" sz="1200">
                <a:latin typeface="+mn-ea"/>
              </a:rPr>
              <a:t>registration </a:t>
            </a:r>
            <a:r>
              <a:rPr lang="ko-KR" altLang="en-US" sz="1200">
                <a:latin typeface="+mn-ea"/>
              </a:rPr>
              <a:t>을 수정할 </a:t>
            </a:r>
            <a:r>
              <a:rPr lang="ko-KR" altLang="en-US" sz="1200" b="1">
                <a:latin typeface="+mn-ea"/>
              </a:rPr>
              <a:t>권한</a:t>
            </a:r>
            <a:r>
              <a:rPr lang="ko-KR" altLang="en-US" sz="1200">
                <a:latin typeface="+mn-ea"/>
              </a:rPr>
              <a:t>을 확인</a:t>
            </a:r>
            <a:r>
              <a:rPr lang="en-US" altLang="ko-KR" sz="1200">
                <a:latin typeface="+mn-ea"/>
              </a:rPr>
              <a:t>, </a:t>
            </a:r>
            <a:r>
              <a:rPr lang="ko-KR" altLang="en-US" sz="1200">
                <a:latin typeface="+mn-ea"/>
              </a:rPr>
              <a:t>권한이 없다면 </a:t>
            </a:r>
            <a:r>
              <a:rPr lang="en-US" altLang="ko-KR" sz="1200" b="1">
                <a:latin typeface="+mn-ea"/>
              </a:rPr>
              <a:t>403 (Forbidden) </a:t>
            </a:r>
            <a:r>
              <a:rPr lang="ko-KR" altLang="en-US" sz="1200">
                <a:latin typeface="+mn-ea"/>
              </a:rPr>
              <a:t>을 반환 후 나머지 단계 생략</a:t>
            </a:r>
            <a:endParaRPr lang="en-US" altLang="ko-KR" sz="1200"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400">
                <a:latin typeface="+mn-ea"/>
              </a:rPr>
              <a:t>To </a:t>
            </a:r>
            <a:r>
              <a:rPr lang="ko-KR" altLang="en-US" sz="1400">
                <a:latin typeface="+mn-ea"/>
              </a:rPr>
              <a:t>헤더에서 </a:t>
            </a:r>
            <a:r>
              <a:rPr lang="en-US" altLang="ko-KR" sz="1400">
                <a:latin typeface="+mn-ea"/>
              </a:rPr>
              <a:t>address-of-record </a:t>
            </a:r>
            <a:r>
              <a:rPr lang="ko-KR" altLang="en-US" sz="1400">
                <a:latin typeface="+mn-ea"/>
              </a:rPr>
              <a:t>를 추출</a:t>
            </a:r>
            <a:endParaRPr lang="en-US" altLang="ko-KR" sz="140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200">
                <a:latin typeface="+mn-ea"/>
              </a:rPr>
              <a:t>도메인이 유효하지 않은 경우 </a:t>
            </a:r>
            <a:r>
              <a:rPr lang="en-US" altLang="ko-KR" sz="1200" b="1">
                <a:latin typeface="+mn-ea"/>
              </a:rPr>
              <a:t>404 (Not Found) </a:t>
            </a:r>
            <a:r>
              <a:rPr lang="ko-KR" altLang="en-US" sz="1200">
                <a:latin typeface="+mn-ea"/>
              </a:rPr>
              <a:t>응답을 전송 후 나머지 단계 생략</a:t>
            </a:r>
            <a:endParaRPr lang="en-US" altLang="ko-KR" sz="120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200">
                <a:latin typeface="+mn-ea"/>
              </a:rPr>
              <a:t>그런 다음 </a:t>
            </a:r>
            <a:r>
              <a:rPr lang="en-US" altLang="ko-KR" sz="1200">
                <a:latin typeface="+mn-ea"/>
              </a:rPr>
              <a:t>URI</a:t>
            </a:r>
            <a:r>
              <a:rPr lang="ko-KR" altLang="en-US" sz="1200">
                <a:latin typeface="+mn-ea"/>
              </a:rPr>
              <a:t>를 </a:t>
            </a:r>
            <a:r>
              <a:rPr lang="ko-KR" altLang="en-US" sz="1200" b="1">
                <a:latin typeface="+mn-ea"/>
              </a:rPr>
              <a:t>표준 형식으로 변환 </a:t>
            </a:r>
            <a:r>
              <a:rPr lang="ko-KR" altLang="en-US" sz="1200">
                <a:latin typeface="+mn-ea"/>
              </a:rPr>
              <a:t>후 </a:t>
            </a:r>
            <a:r>
              <a:rPr lang="en-US" altLang="ko-KR" sz="1200">
                <a:latin typeface="+mn-ea"/>
              </a:rPr>
              <a:t>binding </a:t>
            </a:r>
            <a:r>
              <a:rPr lang="ko-KR" altLang="en-US" sz="1200">
                <a:latin typeface="+mn-ea"/>
              </a:rPr>
              <a:t>목록에 대한 </a:t>
            </a:r>
            <a:r>
              <a:rPr lang="en-US" altLang="ko-KR" sz="1200">
                <a:latin typeface="+mn-ea"/>
              </a:rPr>
              <a:t>index </a:t>
            </a:r>
            <a:r>
              <a:rPr lang="ko-KR" altLang="en-US" sz="1200">
                <a:latin typeface="+mn-ea"/>
              </a:rPr>
              <a:t>로 사용</a:t>
            </a:r>
            <a:endParaRPr lang="en-US" altLang="ko-KR" sz="1200"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400">
                <a:latin typeface="+mn-ea"/>
              </a:rPr>
              <a:t>Contact</a:t>
            </a:r>
            <a:r>
              <a:rPr lang="ko-KR" altLang="en-US" sz="1400">
                <a:latin typeface="+mn-ea"/>
              </a:rPr>
              <a:t> 헤더 필드를 포함하는 지 검사</a:t>
            </a:r>
            <a:endParaRPr lang="en-US" altLang="ko-KR" sz="140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200">
                <a:latin typeface="+mn-ea"/>
              </a:rPr>
              <a:t>포함하지 않은 경우 마지막 단계로 건너뜀</a:t>
            </a:r>
            <a:endParaRPr lang="en-US" altLang="ko-KR" sz="120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altLang="ko-KR" sz="1200" b="1">
                <a:latin typeface="+mn-ea"/>
              </a:rPr>
              <a:t>“*”</a:t>
            </a:r>
            <a:r>
              <a:rPr lang="en-US" altLang="ko-KR" sz="1200">
                <a:latin typeface="+mn-ea"/>
              </a:rPr>
              <a:t> </a:t>
            </a:r>
            <a:r>
              <a:rPr lang="ko-KR" altLang="en-US" sz="1200">
                <a:latin typeface="+mn-ea"/>
              </a:rPr>
              <a:t>와 </a:t>
            </a:r>
            <a:r>
              <a:rPr lang="en-US" altLang="ko-KR" sz="1200" b="1">
                <a:latin typeface="+mn-ea"/>
              </a:rPr>
              <a:t>Expires</a:t>
            </a:r>
            <a:r>
              <a:rPr lang="en-US" altLang="ko-KR" sz="1200">
                <a:latin typeface="+mn-ea"/>
              </a:rPr>
              <a:t> </a:t>
            </a:r>
            <a:r>
              <a:rPr lang="ko-KR" altLang="en-US" sz="1200">
                <a:latin typeface="+mn-ea"/>
              </a:rPr>
              <a:t>필드를 포함하는 하나의 </a:t>
            </a:r>
            <a:r>
              <a:rPr lang="en-US" altLang="ko-KR" sz="1200">
                <a:latin typeface="+mn-ea"/>
              </a:rPr>
              <a:t>Contact </a:t>
            </a:r>
            <a:r>
              <a:rPr lang="ko-KR" altLang="en-US" sz="1200">
                <a:latin typeface="+mn-ea"/>
              </a:rPr>
              <a:t>헤더가 있는 지 검사</a:t>
            </a:r>
            <a:r>
              <a:rPr lang="en-US" altLang="ko-KR" sz="1200">
                <a:latin typeface="+mn-ea"/>
              </a:rPr>
              <a:t>. Contact</a:t>
            </a:r>
            <a:r>
              <a:rPr lang="ko-KR" altLang="en-US" sz="1200">
                <a:latin typeface="+mn-ea"/>
              </a:rPr>
              <a:t> 헤더에 또 다른 값이 있거나 </a:t>
            </a:r>
            <a:r>
              <a:rPr lang="en-US" altLang="ko-KR" sz="1200">
                <a:latin typeface="+mn-ea"/>
              </a:rPr>
              <a:t>expiration time</a:t>
            </a:r>
            <a:r>
              <a:rPr lang="ko-KR" altLang="en-US" sz="1200">
                <a:latin typeface="+mn-ea"/>
              </a:rPr>
              <a:t>이 </a:t>
            </a:r>
            <a:r>
              <a:rPr lang="en-US" altLang="ko-KR" sz="1200" b="1">
                <a:latin typeface="+mn-ea"/>
              </a:rPr>
              <a:t>0</a:t>
            </a:r>
            <a:r>
              <a:rPr lang="ko-KR" altLang="en-US" sz="1200">
                <a:latin typeface="+mn-ea"/>
              </a:rPr>
              <a:t>이 아닌</a:t>
            </a:r>
            <a:r>
              <a:rPr lang="en-US" altLang="ko-KR" sz="1200">
                <a:latin typeface="+mn-ea"/>
              </a:rPr>
              <a:t> </a:t>
            </a:r>
            <a:r>
              <a:rPr lang="ko-KR" altLang="en-US" sz="1200">
                <a:latin typeface="+mn-ea"/>
              </a:rPr>
              <a:t>경우 요청이 </a:t>
            </a:r>
            <a:br>
              <a:rPr lang="en-US" altLang="ko-KR" sz="1200">
                <a:latin typeface="+mn-ea"/>
              </a:rPr>
            </a:br>
            <a:r>
              <a:rPr lang="ko-KR" altLang="en-US" sz="1200">
                <a:latin typeface="+mn-ea"/>
              </a:rPr>
              <a:t>유효하지 않으며 </a:t>
            </a:r>
            <a:r>
              <a:rPr lang="en-US" altLang="ko-KR" sz="1200" b="1">
                <a:latin typeface="+mn-ea"/>
              </a:rPr>
              <a:t>400 (Invalid Request) </a:t>
            </a:r>
            <a:r>
              <a:rPr lang="ko-KR" altLang="en-US" sz="1200">
                <a:latin typeface="+mn-ea"/>
              </a:rPr>
              <a:t>를 반환 후 나머지 단계 생략</a:t>
            </a:r>
            <a:endParaRPr lang="en-US" altLang="ko-KR" sz="120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altLang="ko-KR" sz="1200" b="1">
                <a:latin typeface="+mn-ea"/>
              </a:rPr>
              <a:t>“*”</a:t>
            </a:r>
            <a:r>
              <a:rPr lang="en-US" altLang="ko-KR" sz="1200">
                <a:latin typeface="+mn-ea"/>
              </a:rPr>
              <a:t> </a:t>
            </a:r>
            <a:r>
              <a:rPr lang="ko-KR" altLang="en-US" sz="1200">
                <a:latin typeface="+mn-ea"/>
              </a:rPr>
              <a:t>가</a:t>
            </a:r>
            <a:r>
              <a:rPr lang="en-US" altLang="ko-KR" sz="1200">
                <a:latin typeface="+mn-ea"/>
              </a:rPr>
              <a:t> </a:t>
            </a:r>
            <a:r>
              <a:rPr lang="ko-KR" altLang="en-US" sz="1200">
                <a:latin typeface="+mn-ea"/>
              </a:rPr>
              <a:t>아닌 경우 </a:t>
            </a:r>
            <a:r>
              <a:rPr lang="en-US" altLang="ko-KR" sz="1200" b="1">
                <a:latin typeface="+mn-ea"/>
              </a:rPr>
              <a:t>Call-ID</a:t>
            </a:r>
            <a:r>
              <a:rPr lang="ko-KR" altLang="en-US" sz="1200">
                <a:latin typeface="+mn-ea"/>
              </a:rPr>
              <a:t>가 각 </a:t>
            </a:r>
            <a:r>
              <a:rPr lang="en-US" altLang="ko-KR" sz="1200">
                <a:latin typeface="+mn-ea"/>
              </a:rPr>
              <a:t>binding</a:t>
            </a:r>
            <a:r>
              <a:rPr lang="ko-KR" altLang="en-US" sz="1200">
                <a:latin typeface="+mn-ea"/>
              </a:rPr>
              <a:t>에 대해 저장된 값과 일치하는 지 확인</a:t>
            </a:r>
            <a:endParaRPr lang="en-US" altLang="ko-KR" sz="1200">
              <a:latin typeface="+mn-ea"/>
            </a:endParaRPr>
          </a:p>
          <a:p>
            <a:pPr marL="1085850" lvl="2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100">
                <a:latin typeface="+mn-ea"/>
              </a:rPr>
              <a:t>일치하면 </a:t>
            </a:r>
            <a:r>
              <a:rPr lang="en-US" altLang="ko-KR" sz="1100" b="1">
                <a:latin typeface="+mn-ea"/>
              </a:rPr>
              <a:t>CSeq</a:t>
            </a:r>
            <a:r>
              <a:rPr lang="ko-KR" altLang="en-US" sz="1100">
                <a:latin typeface="+mn-ea"/>
              </a:rPr>
              <a:t>가 해당 </a:t>
            </a:r>
            <a:r>
              <a:rPr lang="en-US" altLang="ko-KR" sz="1100">
                <a:latin typeface="+mn-ea"/>
              </a:rPr>
              <a:t>binding </a:t>
            </a:r>
            <a:r>
              <a:rPr lang="ko-KR" altLang="en-US" sz="1100">
                <a:latin typeface="+mn-ea"/>
              </a:rPr>
              <a:t>에 대해 저장된 값보다 높은 경우에만 </a:t>
            </a:r>
            <a:r>
              <a:rPr lang="en-US" altLang="ko-KR" sz="1100">
                <a:latin typeface="+mn-ea"/>
              </a:rPr>
              <a:t>binding </a:t>
            </a:r>
            <a:r>
              <a:rPr lang="ko-KR" altLang="en-US" sz="1100">
                <a:latin typeface="+mn-ea"/>
              </a:rPr>
              <a:t>을 </a:t>
            </a:r>
            <a:r>
              <a:rPr lang="ko-KR" altLang="en-US" sz="1100" b="1">
                <a:latin typeface="+mn-ea"/>
              </a:rPr>
              <a:t>제거</a:t>
            </a:r>
            <a:endParaRPr lang="en-US" altLang="ko-KR" sz="1100" b="1">
              <a:latin typeface="+mn-ea"/>
            </a:endParaRPr>
          </a:p>
          <a:p>
            <a:pPr marL="1085850" lvl="2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100">
                <a:latin typeface="+mn-ea"/>
              </a:rPr>
              <a:t>일치하지 않은 경우</a:t>
            </a:r>
            <a:r>
              <a:rPr lang="en-US" altLang="ko-KR" sz="1100">
                <a:latin typeface="+mn-ea"/>
              </a:rPr>
              <a:t>, binding </a:t>
            </a:r>
            <a:r>
              <a:rPr lang="ko-KR" altLang="en-US" sz="1100">
                <a:latin typeface="+mn-ea"/>
              </a:rPr>
              <a:t>제거</a:t>
            </a:r>
            <a:endParaRPr lang="en-US" altLang="ko-KR" sz="1100">
              <a:latin typeface="+mn-ea"/>
            </a:endParaRPr>
          </a:p>
          <a:p>
            <a:pPr marL="1085850" lvl="2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100">
                <a:latin typeface="+mn-ea"/>
              </a:rPr>
              <a:t>이외의 경우</a:t>
            </a:r>
            <a:r>
              <a:rPr lang="en-US" altLang="ko-KR" sz="1100">
                <a:latin typeface="+mn-ea"/>
              </a:rPr>
              <a:t>, </a:t>
            </a:r>
            <a:r>
              <a:rPr lang="ko-KR" altLang="en-US" sz="1100">
                <a:latin typeface="+mn-ea"/>
              </a:rPr>
              <a:t>업데이트는 중지되고 요청은 실패 처리</a:t>
            </a:r>
            <a:endParaRPr lang="en-US" altLang="ko-KR" sz="110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479722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9AF931-2C38-43C8-9E3C-AED4EC2E4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49275"/>
          </a:xfrm>
        </p:spPr>
        <p:txBody>
          <a:bodyPr/>
          <a:lstStyle/>
          <a:p>
            <a:r>
              <a:rPr lang="en-US" altLang="ko-KR"/>
              <a:t>2. Registrations – Processing REGISTER Requests (3)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151CCF-057C-4F06-8A51-C3671F753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6BD71A7F-E7DB-44B6-A054-AC0FCA4BB57F}"/>
              </a:ext>
            </a:extLst>
          </p:cNvPr>
          <p:cNvSpPr/>
          <p:nvPr/>
        </p:nvSpPr>
        <p:spPr>
          <a:xfrm>
            <a:off x="1044444" y="1101676"/>
            <a:ext cx="11147556" cy="37531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7"/>
            </a:pPr>
            <a:r>
              <a:rPr lang="en-US" altLang="ko-KR" sz="1400">
                <a:latin typeface="+mn-ea"/>
              </a:rPr>
              <a:t>Contact </a:t>
            </a:r>
            <a:r>
              <a:rPr lang="ko-KR" altLang="en-US" sz="1400">
                <a:latin typeface="+mn-ea"/>
              </a:rPr>
              <a:t>헤더에 있는 각 </a:t>
            </a:r>
            <a:r>
              <a:rPr lang="en-US" altLang="ko-KR" sz="1400">
                <a:latin typeface="+mn-ea"/>
              </a:rPr>
              <a:t>contact address </a:t>
            </a:r>
            <a:r>
              <a:rPr lang="ko-KR" altLang="en-US" sz="1400">
                <a:latin typeface="+mn-ea"/>
              </a:rPr>
              <a:t>를 차례로 처리</a:t>
            </a:r>
            <a:endParaRPr lang="en-US" altLang="ko-KR" sz="140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altLang="ko-KR" sz="1200" b="1">
                <a:latin typeface="+mn-ea"/>
              </a:rPr>
              <a:t>“expires” </a:t>
            </a:r>
            <a:r>
              <a:rPr lang="ko-KR" altLang="en-US" sz="1200">
                <a:latin typeface="+mn-ea"/>
              </a:rPr>
              <a:t>매개변수가 있는 경우 해당 값을 </a:t>
            </a:r>
            <a:r>
              <a:rPr lang="en-US" altLang="ko-KR" sz="1200">
                <a:latin typeface="+mn-ea"/>
              </a:rPr>
              <a:t>expiration </a:t>
            </a:r>
            <a:r>
              <a:rPr lang="ko-KR" altLang="en-US" sz="1200">
                <a:latin typeface="+mn-ea"/>
              </a:rPr>
              <a:t>으로 사용</a:t>
            </a:r>
            <a:endParaRPr lang="en-US" altLang="ko-KR" sz="120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200">
                <a:latin typeface="+mn-ea"/>
              </a:rPr>
              <a:t>위 매개변수가 없는 경우 </a:t>
            </a:r>
            <a:r>
              <a:rPr lang="en-US" altLang="ko-KR" sz="1200" b="1">
                <a:latin typeface="+mn-ea"/>
              </a:rPr>
              <a:t>Expires</a:t>
            </a:r>
            <a:r>
              <a:rPr lang="en-US" altLang="ko-KR" sz="1200">
                <a:latin typeface="+mn-ea"/>
              </a:rPr>
              <a:t> </a:t>
            </a:r>
            <a:r>
              <a:rPr lang="ko-KR" altLang="en-US" sz="1200">
                <a:latin typeface="+mn-ea"/>
              </a:rPr>
              <a:t>헤더가 있는 경우 해당 값을 </a:t>
            </a:r>
            <a:r>
              <a:rPr lang="en-US" altLang="ko-KR" sz="1200">
                <a:latin typeface="+mn-ea"/>
              </a:rPr>
              <a:t>expiration </a:t>
            </a:r>
            <a:r>
              <a:rPr lang="ko-KR" altLang="en-US" sz="1200">
                <a:latin typeface="+mn-ea"/>
              </a:rPr>
              <a:t>으로 사용</a:t>
            </a:r>
            <a:endParaRPr lang="en-US" altLang="ko-KR" sz="120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200">
                <a:latin typeface="+mn-ea"/>
              </a:rPr>
              <a:t>둘 다 없는 경우 로컬에 구성된 기본값을 </a:t>
            </a:r>
            <a:r>
              <a:rPr lang="en-US" altLang="ko-KR" sz="1200">
                <a:latin typeface="+mn-ea"/>
              </a:rPr>
              <a:t>expiration </a:t>
            </a:r>
            <a:r>
              <a:rPr lang="ko-KR" altLang="en-US" sz="1200">
                <a:latin typeface="+mn-ea"/>
              </a:rPr>
              <a:t>으로 사용</a:t>
            </a:r>
            <a:endParaRPr lang="en-US" altLang="ko-KR" sz="120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altLang="ko-KR" sz="1200">
                <a:latin typeface="+mn-ea"/>
              </a:rPr>
              <a:t>requested</a:t>
            </a:r>
            <a:r>
              <a:rPr lang="ko-KR" altLang="en-US" sz="1200">
                <a:latin typeface="+mn-ea"/>
              </a:rPr>
              <a:t> </a:t>
            </a:r>
            <a:r>
              <a:rPr lang="en-US" altLang="ko-KR" sz="1200">
                <a:latin typeface="+mn-ea"/>
              </a:rPr>
              <a:t>expiration interval </a:t>
            </a:r>
            <a:r>
              <a:rPr lang="ko-KR" altLang="en-US" sz="1200">
                <a:latin typeface="+mn-ea"/>
              </a:rPr>
              <a:t>이 </a:t>
            </a:r>
            <a:r>
              <a:rPr lang="en-US" altLang="ko-KR" sz="1200" b="1">
                <a:latin typeface="+mn-ea"/>
              </a:rPr>
              <a:t>0</a:t>
            </a:r>
            <a:r>
              <a:rPr lang="ko-KR" altLang="en-US" sz="1200">
                <a:latin typeface="+mn-ea"/>
              </a:rPr>
              <a:t>보다 크고 </a:t>
            </a:r>
            <a:r>
              <a:rPr lang="en-US" altLang="ko-KR" sz="1200" b="1">
                <a:latin typeface="+mn-ea"/>
              </a:rPr>
              <a:t>3600</a:t>
            </a:r>
            <a:r>
              <a:rPr lang="en-US" altLang="ko-KR" sz="1200">
                <a:latin typeface="+mn-ea"/>
              </a:rPr>
              <a:t> </a:t>
            </a:r>
            <a:r>
              <a:rPr lang="ko-KR" altLang="en-US" sz="1200">
                <a:latin typeface="+mn-ea"/>
              </a:rPr>
              <a:t>보다</a:t>
            </a:r>
            <a:r>
              <a:rPr lang="en-US" altLang="ko-KR" sz="1200">
                <a:latin typeface="+mn-ea"/>
              </a:rPr>
              <a:t> </a:t>
            </a:r>
            <a:r>
              <a:rPr lang="ko-KR" altLang="en-US" sz="1200">
                <a:latin typeface="+mn-ea"/>
              </a:rPr>
              <a:t>작으며 </a:t>
            </a:r>
            <a:r>
              <a:rPr lang="en-US" altLang="ko-KR" sz="1200">
                <a:latin typeface="+mn-ea"/>
              </a:rPr>
              <a:t>registrar </a:t>
            </a:r>
            <a:r>
              <a:rPr lang="ko-KR" altLang="en-US" sz="1200">
                <a:latin typeface="+mn-ea"/>
              </a:rPr>
              <a:t>에 구성된 최소 값보다 작은 경우에 </a:t>
            </a:r>
            <a:r>
              <a:rPr lang="en-US" altLang="ko-KR" sz="1200" b="1">
                <a:latin typeface="+mn-ea"/>
              </a:rPr>
              <a:t>423 (Interval Too Brief)</a:t>
            </a:r>
            <a:br>
              <a:rPr lang="en-US" altLang="ko-KR" sz="1200" b="1">
                <a:latin typeface="+mn-ea"/>
              </a:rPr>
            </a:br>
            <a:r>
              <a:rPr lang="ko-KR" altLang="en-US" sz="1200">
                <a:latin typeface="+mn-ea"/>
              </a:rPr>
              <a:t>를 보낸 후 나머지 단계 건너 뜀</a:t>
            </a:r>
            <a:r>
              <a:rPr lang="en-US" altLang="ko-KR" sz="1200">
                <a:latin typeface="+mn-ea"/>
              </a:rPr>
              <a:t>. (</a:t>
            </a:r>
            <a:r>
              <a:rPr lang="ko-KR" altLang="en-US" sz="1200">
                <a:latin typeface="+mn-ea"/>
              </a:rPr>
              <a:t>이 응답 </a:t>
            </a:r>
            <a:r>
              <a:rPr lang="en-US" altLang="ko-KR" sz="1200" b="1">
                <a:latin typeface="+mn-ea"/>
              </a:rPr>
              <a:t>Min-Expires</a:t>
            </a:r>
            <a:r>
              <a:rPr lang="en-US" altLang="ko-KR" sz="1200">
                <a:latin typeface="+mn-ea"/>
              </a:rPr>
              <a:t> </a:t>
            </a:r>
            <a:r>
              <a:rPr lang="ko-KR" altLang="en-US" sz="1200">
                <a:latin typeface="+mn-ea"/>
              </a:rPr>
              <a:t>헤더를 포함해야 함</a:t>
            </a:r>
            <a:r>
              <a:rPr lang="en-US" altLang="ko-KR" sz="1200">
                <a:latin typeface="+mn-ea"/>
              </a:rPr>
              <a:t>)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200">
                <a:latin typeface="+mn-ea"/>
              </a:rPr>
              <a:t>각</a:t>
            </a:r>
            <a:r>
              <a:rPr lang="en-US" altLang="ko-KR" sz="1200">
                <a:latin typeface="+mn-ea"/>
              </a:rPr>
              <a:t> binding </a:t>
            </a:r>
            <a:r>
              <a:rPr lang="ko-KR" altLang="en-US" sz="1200">
                <a:latin typeface="+mn-ea"/>
              </a:rPr>
              <a:t>레코드에는 요청의 </a:t>
            </a:r>
            <a:r>
              <a:rPr lang="en-US" altLang="ko-KR" sz="1200">
                <a:latin typeface="+mn-ea"/>
              </a:rPr>
              <a:t>Call-ID, CSeq </a:t>
            </a:r>
            <a:r>
              <a:rPr lang="ko-KR" altLang="en-US" sz="1200">
                <a:latin typeface="+mn-ea"/>
              </a:rPr>
              <a:t>값을 함께 저장</a:t>
            </a:r>
            <a:endParaRPr lang="en-US" altLang="ko-KR" sz="120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altLang="ko-KR" sz="1200">
                <a:latin typeface="+mn-ea"/>
              </a:rPr>
              <a:t>binding </a:t>
            </a:r>
            <a:r>
              <a:rPr lang="ko-KR" altLang="en-US" sz="1200">
                <a:latin typeface="+mn-ea"/>
              </a:rPr>
              <a:t>업데이트 시 모든 바인딩 업데이트 및 추가가 성공하는 경우에만 커밋</a:t>
            </a:r>
            <a:r>
              <a:rPr lang="en-US" altLang="ko-KR" sz="1200">
                <a:latin typeface="+mn-ea"/>
              </a:rPr>
              <a:t>, </a:t>
            </a:r>
            <a:r>
              <a:rPr lang="ko-KR" altLang="en-US" sz="1200">
                <a:latin typeface="+mn-ea"/>
              </a:rPr>
              <a:t>하나라고 실패인 경우 </a:t>
            </a:r>
            <a:r>
              <a:rPr lang="en-US" altLang="ko-KR" sz="1200" b="1">
                <a:latin typeface="+mn-ea"/>
              </a:rPr>
              <a:t>500 (Server</a:t>
            </a:r>
            <a:r>
              <a:rPr lang="ko-KR" altLang="en-US" sz="1200" b="1">
                <a:latin typeface="+mn-ea"/>
              </a:rPr>
              <a:t> </a:t>
            </a:r>
            <a:r>
              <a:rPr lang="en-US" altLang="ko-KR" sz="1200" b="1">
                <a:latin typeface="+mn-ea"/>
              </a:rPr>
              <a:t>Error)</a:t>
            </a:r>
            <a:r>
              <a:rPr lang="ko-KR" altLang="en-US" sz="1200" b="1">
                <a:latin typeface="+mn-ea"/>
              </a:rPr>
              <a:t> </a:t>
            </a:r>
            <a:r>
              <a:rPr lang="ko-KR" altLang="en-US" sz="1200">
                <a:latin typeface="+mn-ea"/>
              </a:rPr>
              <a:t>를 응답</a:t>
            </a:r>
            <a:endParaRPr lang="en-US" altLang="ko-KR" sz="1200">
              <a:latin typeface="+mn-ea"/>
            </a:endParaRPr>
          </a:p>
          <a:p>
            <a:pPr lvl="1">
              <a:lnSpc>
                <a:spcPct val="150000"/>
              </a:lnSpc>
            </a:pPr>
            <a:endParaRPr lang="en-US" altLang="ko-KR" sz="120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 startAt="7"/>
            </a:pPr>
            <a:r>
              <a:rPr lang="en-US" altLang="ko-KR" sz="1400">
                <a:latin typeface="+mn-ea"/>
              </a:rPr>
              <a:t>200 (OK) </a:t>
            </a:r>
            <a:r>
              <a:rPr lang="ko-KR" altLang="en-US" sz="1400">
                <a:latin typeface="+mn-ea"/>
              </a:rPr>
              <a:t>응답 리턴</a:t>
            </a:r>
            <a:endParaRPr lang="en-US" altLang="ko-KR" sz="140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200">
                <a:latin typeface="+mn-ea"/>
              </a:rPr>
              <a:t>현재의 모든 </a:t>
            </a:r>
            <a:r>
              <a:rPr lang="en-US" altLang="ko-KR" sz="1200">
                <a:latin typeface="+mn-ea"/>
              </a:rPr>
              <a:t>binding</a:t>
            </a:r>
            <a:r>
              <a:rPr lang="ko-KR" altLang="en-US" sz="1200">
                <a:latin typeface="+mn-ea"/>
              </a:rPr>
              <a:t>을 포함하는 </a:t>
            </a:r>
            <a:r>
              <a:rPr lang="en-US" altLang="ko-KR" sz="1200">
                <a:latin typeface="+mn-ea"/>
              </a:rPr>
              <a:t>Contact </a:t>
            </a:r>
            <a:r>
              <a:rPr lang="ko-KR" altLang="en-US" sz="1200">
                <a:latin typeface="+mn-ea"/>
              </a:rPr>
              <a:t>헤더 값을 포함</a:t>
            </a:r>
            <a:endParaRPr lang="en-US" altLang="ko-KR" sz="120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altLang="ko-KR" sz="1200">
                <a:latin typeface="+mn-ea"/>
              </a:rPr>
              <a:t>Contact </a:t>
            </a:r>
            <a:r>
              <a:rPr lang="ko-KR" altLang="en-US" sz="1200">
                <a:latin typeface="+mn-ea"/>
              </a:rPr>
              <a:t>값은 </a:t>
            </a:r>
            <a:r>
              <a:rPr lang="en-US" altLang="ko-KR" sz="1200" b="1">
                <a:latin typeface="+mn-ea"/>
              </a:rPr>
              <a:t>“expires” </a:t>
            </a:r>
            <a:r>
              <a:rPr lang="ko-KR" altLang="en-US" sz="1200">
                <a:latin typeface="+mn-ea"/>
              </a:rPr>
              <a:t>파라미터를 포함</a:t>
            </a:r>
            <a:endParaRPr lang="en-US" altLang="ko-KR" sz="120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altLang="ko-KR" sz="1200" b="1">
                <a:latin typeface="+mn-ea"/>
              </a:rPr>
              <a:t>Date</a:t>
            </a:r>
            <a:r>
              <a:rPr lang="en-US" altLang="ko-KR" sz="1200">
                <a:latin typeface="+mn-ea"/>
              </a:rPr>
              <a:t> </a:t>
            </a:r>
            <a:r>
              <a:rPr lang="ko-KR" altLang="en-US" sz="1200">
                <a:latin typeface="+mn-ea"/>
              </a:rPr>
              <a:t>헤더를 포함</a:t>
            </a:r>
            <a:endParaRPr lang="en-US" altLang="ko-KR" sz="120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360059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9AF931-2C38-43C8-9E3C-AED4EC2E4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49275"/>
          </a:xfrm>
        </p:spPr>
        <p:txBody>
          <a:bodyPr/>
          <a:lstStyle/>
          <a:p>
            <a:r>
              <a:rPr lang="en-US" altLang="ko-KR"/>
              <a:t>3. Querying for Capabilities - Overview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151CCF-057C-4F06-8A51-C3671F753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t>13</a:t>
            </a:fld>
            <a:endParaRPr lang="ko-KR" altLang="en-US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2D4BD7E5-C0EE-434C-9504-034C256E6ADF}"/>
              </a:ext>
            </a:extLst>
          </p:cNvPr>
          <p:cNvGrpSpPr/>
          <p:nvPr/>
        </p:nvGrpSpPr>
        <p:grpSpPr>
          <a:xfrm>
            <a:off x="3749841" y="2969805"/>
            <a:ext cx="4860759" cy="3386545"/>
            <a:chOff x="1704473" y="2011783"/>
            <a:chExt cx="4860759" cy="3386545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2EF5011B-6922-4F70-8500-D92B69768874}"/>
                </a:ext>
              </a:extLst>
            </p:cNvPr>
            <p:cNvSpPr/>
            <p:nvPr/>
          </p:nvSpPr>
          <p:spPr>
            <a:xfrm>
              <a:off x="1704473" y="3194384"/>
              <a:ext cx="938464" cy="93846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latin typeface="Roboto" panose="02000000000000000000" pitchFamily="2" charset="0"/>
                  <a:ea typeface="Roboto" panose="02000000000000000000" pitchFamily="2" charset="0"/>
                </a:rPr>
                <a:t>UA</a:t>
              </a:r>
              <a:endParaRPr lang="ko-KR" altLang="en-US">
                <a:latin typeface="Roboto" panose="02000000000000000000" pitchFamily="2" charset="0"/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5C49B1BB-2DAB-4963-9C4B-86F72B9504A2}"/>
                </a:ext>
              </a:extLst>
            </p:cNvPr>
            <p:cNvSpPr/>
            <p:nvPr/>
          </p:nvSpPr>
          <p:spPr>
            <a:xfrm>
              <a:off x="5626768" y="2414171"/>
              <a:ext cx="938464" cy="93846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latin typeface="Roboto" panose="02000000000000000000" pitchFamily="2" charset="0"/>
                  <a:ea typeface="Roboto" panose="02000000000000000000" pitchFamily="2" charset="0"/>
                </a:rPr>
                <a:t>UA</a:t>
              </a:r>
              <a:endParaRPr lang="ko-KR" altLang="en-US">
                <a:latin typeface="Roboto" panose="02000000000000000000" pitchFamily="2" charset="0"/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F1362E10-CFB4-49E4-A61D-73B8AF47FC43}"/>
                </a:ext>
              </a:extLst>
            </p:cNvPr>
            <p:cNvSpPr/>
            <p:nvPr/>
          </p:nvSpPr>
          <p:spPr>
            <a:xfrm>
              <a:off x="5626768" y="3974597"/>
              <a:ext cx="938464" cy="93846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latin typeface="Roboto" panose="02000000000000000000" pitchFamily="2" charset="0"/>
                  <a:ea typeface="Roboto" panose="02000000000000000000" pitchFamily="2" charset="0"/>
                </a:rPr>
                <a:t>Proxy</a:t>
              </a:r>
              <a:endParaRPr lang="ko-KR" altLang="en-US" sz="1400">
                <a:latin typeface="Roboto" panose="02000000000000000000" pitchFamily="2" charset="0"/>
              </a:endParaRPr>
            </a:p>
          </p:txBody>
        </p:sp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276910C5-3448-45D5-BD63-DF6159632450}"/>
                </a:ext>
              </a:extLst>
            </p:cNvPr>
            <p:cNvCxnSpPr>
              <a:cxnSpLocks/>
              <a:stCxn id="5" idx="6"/>
            </p:cNvCxnSpPr>
            <p:nvPr/>
          </p:nvCxnSpPr>
          <p:spPr>
            <a:xfrm flipV="1">
              <a:off x="2642937" y="3068053"/>
              <a:ext cx="2983831" cy="595563"/>
            </a:xfrm>
            <a:prstGeom prst="straightConnector1">
              <a:avLst/>
            </a:prstGeom>
            <a:ln w="19050">
              <a:solidFill>
                <a:srgbClr val="0000FF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6436206B-D003-408D-8544-1C4AF2990E09}"/>
                </a:ext>
              </a:extLst>
            </p:cNvPr>
            <p:cNvCxnSpPr>
              <a:cxnSpLocks/>
              <a:stCxn id="5" idx="6"/>
            </p:cNvCxnSpPr>
            <p:nvPr/>
          </p:nvCxnSpPr>
          <p:spPr>
            <a:xfrm>
              <a:off x="2642937" y="3663616"/>
              <a:ext cx="2983831" cy="571500"/>
            </a:xfrm>
            <a:prstGeom prst="straightConnector1">
              <a:avLst/>
            </a:prstGeom>
            <a:ln w="19050">
              <a:solidFill>
                <a:srgbClr val="0000FF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E3C5C33-6629-40D7-9AE3-2FF9BF435D6C}"/>
                </a:ext>
              </a:extLst>
            </p:cNvPr>
            <p:cNvSpPr txBox="1"/>
            <p:nvPr/>
          </p:nvSpPr>
          <p:spPr>
            <a:xfrm>
              <a:off x="3581401" y="3494757"/>
              <a:ext cx="105670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>
                  <a:solidFill>
                    <a:srgbClr val="0000FF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OPTIONS</a:t>
              </a:r>
              <a:endParaRPr lang="ko-KR" altLang="en-US" sz="1600" b="1">
                <a:solidFill>
                  <a:srgbClr val="0000FF"/>
                </a:solidFill>
                <a:latin typeface="Roboto" panose="02000000000000000000" pitchFamily="2" charset="0"/>
              </a:endParaRPr>
            </a:p>
          </p:txBody>
        </p:sp>
        <p:cxnSp>
          <p:nvCxnSpPr>
            <p:cNvPr id="17" name="연결선: 구부러짐 16">
              <a:extLst>
                <a:ext uri="{FF2B5EF4-FFF2-40B4-BE49-F238E27FC236}">
                  <a16:creationId xmlns:a16="http://schemas.microsoft.com/office/drawing/2014/main" id="{A0884B0D-9579-42E1-978C-3279BC5D661C}"/>
                </a:ext>
              </a:extLst>
            </p:cNvPr>
            <p:cNvCxnSpPr>
              <a:cxnSpLocks/>
              <a:stCxn id="6" idx="1"/>
              <a:endCxn id="5" idx="0"/>
            </p:cNvCxnSpPr>
            <p:nvPr/>
          </p:nvCxnSpPr>
          <p:spPr>
            <a:xfrm rot="16200000" flipH="1" flipV="1">
              <a:off x="3647565" y="1077746"/>
              <a:ext cx="642778" cy="3590498"/>
            </a:xfrm>
            <a:prstGeom prst="curvedConnector3">
              <a:avLst>
                <a:gd name="adj1" fmla="val -56946"/>
              </a:avLst>
            </a:prstGeom>
            <a:ln w="19050">
              <a:solidFill>
                <a:srgbClr val="FF000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9B6E45E-0CFD-44FC-B01D-B52EC8B97B8F}"/>
                </a:ext>
              </a:extLst>
            </p:cNvPr>
            <p:cNvSpPr txBox="1"/>
            <p:nvPr/>
          </p:nvSpPr>
          <p:spPr>
            <a:xfrm>
              <a:off x="2697008" y="2011783"/>
              <a:ext cx="214834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200">
                  <a:latin typeface="Roboto" panose="02000000000000000000" pitchFamily="2" charset="0"/>
                  <a:ea typeface="Roboto" panose="02000000000000000000" pitchFamily="2" charset="0"/>
                </a:rPr>
                <a:t>INVITE, BYE, ACK, CANCEL,…</a:t>
              </a:r>
            </a:p>
            <a:p>
              <a:r>
                <a:rPr lang="en-US" altLang="ko-KR" sz="1200">
                  <a:latin typeface="Roboto" panose="02000000000000000000" pitchFamily="2" charset="0"/>
                  <a:ea typeface="Roboto" panose="02000000000000000000" pitchFamily="2" charset="0"/>
                </a:rPr>
                <a:t>Content Type : SDP..</a:t>
              </a:r>
            </a:p>
            <a:p>
              <a:r>
                <a:rPr lang="en-US" altLang="ko-KR" sz="1200">
                  <a:latin typeface="Roboto" panose="02000000000000000000" pitchFamily="2" charset="0"/>
                  <a:ea typeface="Roboto" panose="02000000000000000000" pitchFamily="2" charset="0"/>
                </a:rPr>
                <a:t>extension, codec..</a:t>
              </a:r>
            </a:p>
          </p:txBody>
        </p:sp>
        <p:cxnSp>
          <p:nvCxnSpPr>
            <p:cNvPr id="19" name="연결선: 구부러짐 18">
              <a:extLst>
                <a:ext uri="{FF2B5EF4-FFF2-40B4-BE49-F238E27FC236}">
                  <a16:creationId xmlns:a16="http://schemas.microsoft.com/office/drawing/2014/main" id="{95F2AA76-E544-4E98-A383-D5CF1384407F}"/>
                </a:ext>
              </a:extLst>
            </p:cNvPr>
            <p:cNvCxnSpPr>
              <a:cxnSpLocks/>
              <a:stCxn id="7" idx="3"/>
              <a:endCxn id="5" idx="4"/>
            </p:cNvCxnSpPr>
            <p:nvPr/>
          </p:nvCxnSpPr>
          <p:spPr>
            <a:xfrm rot="5400000" flipH="1">
              <a:off x="3647565" y="2658988"/>
              <a:ext cx="642778" cy="3590498"/>
            </a:xfrm>
            <a:prstGeom prst="curvedConnector3">
              <a:avLst>
                <a:gd name="adj1" fmla="val -56946"/>
              </a:avLst>
            </a:prstGeom>
            <a:ln w="19050">
              <a:solidFill>
                <a:srgbClr val="FF000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23EDCEC-4A24-4B78-B482-46BE0A05D2D9}"/>
                </a:ext>
              </a:extLst>
            </p:cNvPr>
            <p:cNvSpPr txBox="1"/>
            <p:nvPr/>
          </p:nvSpPr>
          <p:spPr>
            <a:xfrm>
              <a:off x="2830873" y="4751997"/>
              <a:ext cx="2138727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200">
                  <a:latin typeface="Roboto" panose="02000000000000000000" pitchFamily="2" charset="0"/>
                  <a:ea typeface="Roboto" panose="02000000000000000000" pitchFamily="2" charset="0"/>
                </a:rPr>
                <a:t>INVITE, BYE, ACK, OPTONS…</a:t>
              </a:r>
            </a:p>
            <a:p>
              <a:r>
                <a:rPr lang="en-US" altLang="ko-KR" sz="1200">
                  <a:latin typeface="Roboto" panose="02000000000000000000" pitchFamily="2" charset="0"/>
                  <a:ea typeface="Roboto" panose="02000000000000000000" pitchFamily="2" charset="0"/>
                </a:rPr>
                <a:t>Content Type..</a:t>
              </a:r>
            </a:p>
            <a:p>
              <a:r>
                <a:rPr lang="en-US" altLang="ko-KR" sz="1200">
                  <a:latin typeface="Roboto" panose="02000000000000000000" pitchFamily="2" charset="0"/>
                  <a:ea typeface="Roboto" panose="02000000000000000000" pitchFamily="2" charset="0"/>
                </a:rPr>
                <a:t>extension..</a:t>
              </a:r>
            </a:p>
          </p:txBody>
        </p:sp>
      </p:grp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1E93BBE-FB6A-438F-A2A2-89B8E9B10E7B}"/>
              </a:ext>
            </a:extLst>
          </p:cNvPr>
          <p:cNvSpPr/>
          <p:nvPr/>
        </p:nvSpPr>
        <p:spPr>
          <a:xfrm>
            <a:off x="798475" y="1024974"/>
            <a:ext cx="7370586" cy="1526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>
                <a:latin typeface="+mn-ea"/>
              </a:rPr>
              <a:t>모든 </a:t>
            </a:r>
            <a:r>
              <a:rPr lang="en-US" altLang="ko-KR" sz="1600">
                <a:latin typeface="+mn-ea"/>
              </a:rPr>
              <a:t>UA</a:t>
            </a:r>
            <a:r>
              <a:rPr lang="ko-KR" altLang="en-US" sz="1600">
                <a:latin typeface="+mn-ea"/>
              </a:rPr>
              <a:t> 는 </a:t>
            </a:r>
            <a:r>
              <a:rPr lang="en-US" altLang="ko-KR" sz="1600">
                <a:latin typeface="+mn-ea"/>
              </a:rPr>
              <a:t>OPTIONS</a:t>
            </a:r>
            <a:r>
              <a:rPr lang="ko-KR" altLang="en-US" sz="1600">
                <a:latin typeface="+mn-ea"/>
              </a:rPr>
              <a:t> 를 지원해야 함</a:t>
            </a:r>
            <a:endParaRPr lang="en-US" altLang="ko-KR" sz="160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>
                <a:latin typeface="+mn-ea"/>
              </a:rPr>
              <a:t>OPTIONS </a:t>
            </a:r>
            <a:r>
              <a:rPr lang="ko-KR" altLang="en-US" sz="1600">
                <a:latin typeface="+mn-ea"/>
              </a:rPr>
              <a:t>의 요청의 대상은 </a:t>
            </a:r>
            <a:r>
              <a:rPr lang="en-US" altLang="ko-KR" sz="1600" b="1">
                <a:latin typeface="+mn-ea"/>
              </a:rPr>
              <a:t>Request-URI</a:t>
            </a:r>
            <a:r>
              <a:rPr lang="en-US" altLang="ko-KR" sz="1600">
                <a:latin typeface="+mn-ea"/>
              </a:rPr>
              <a:t> </a:t>
            </a:r>
            <a:r>
              <a:rPr lang="ko-KR" altLang="en-US" sz="1600">
                <a:latin typeface="+mn-ea"/>
              </a:rPr>
              <a:t>로 식별</a:t>
            </a:r>
            <a:endParaRPr lang="en-US" altLang="ko-KR" sz="160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>
                <a:latin typeface="+mn-ea"/>
              </a:rPr>
              <a:t>OPTIONS </a:t>
            </a:r>
            <a:r>
              <a:rPr lang="ko-KR" altLang="en-US" sz="1600">
                <a:latin typeface="+mn-ea"/>
              </a:rPr>
              <a:t>에 응답이 없으면 </a:t>
            </a:r>
            <a:r>
              <a:rPr lang="en-US" altLang="ko-KR" sz="1600">
                <a:latin typeface="+mn-ea"/>
              </a:rPr>
              <a:t>transaction layer </a:t>
            </a:r>
            <a:r>
              <a:rPr lang="ko-KR" altLang="en-US" sz="1600">
                <a:latin typeface="+mn-ea"/>
              </a:rPr>
              <a:t>는 </a:t>
            </a:r>
            <a:r>
              <a:rPr lang="en-US" altLang="ko-KR" sz="1600">
                <a:latin typeface="+mn-ea"/>
              </a:rPr>
              <a:t>timeout error </a:t>
            </a:r>
            <a:r>
              <a:rPr lang="ko-KR" altLang="en-US" sz="1600">
                <a:latin typeface="+mn-ea"/>
              </a:rPr>
              <a:t>를 리턴</a:t>
            </a:r>
            <a:endParaRPr lang="en-US" altLang="ko-KR" sz="160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>
                <a:latin typeface="+mn-ea"/>
              </a:rPr>
              <a:t>OPTIONS </a:t>
            </a:r>
            <a:r>
              <a:rPr lang="ko-KR" altLang="en-US" sz="1600">
                <a:latin typeface="+mn-ea"/>
              </a:rPr>
              <a:t>는 다이얼로그 가 있는 상태에서 요청</a:t>
            </a:r>
            <a:endParaRPr lang="en-US" altLang="ko-KR" sz="160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612466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9AF931-2C38-43C8-9E3C-AED4EC2E4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49275"/>
          </a:xfrm>
        </p:spPr>
        <p:txBody>
          <a:bodyPr/>
          <a:lstStyle/>
          <a:p>
            <a:r>
              <a:rPr lang="en-US" altLang="ko-KR"/>
              <a:t>3. Querying for Capabilities – Construction of OPTIONS Request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151CCF-057C-4F06-8A51-C3671F753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B5B0D04-BA2D-4B6F-88E5-862CB50E970E}"/>
              </a:ext>
            </a:extLst>
          </p:cNvPr>
          <p:cNvSpPr/>
          <p:nvPr/>
        </p:nvSpPr>
        <p:spPr>
          <a:xfrm>
            <a:off x="982580" y="2371103"/>
            <a:ext cx="6416842" cy="374461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>
                <a:latin typeface="Roboto" panose="02000000000000000000" pitchFamily="2" charset="0"/>
              </a:rPr>
              <a:t>OPTIONS sip:carol@chicago.com SIP/2.0</a:t>
            </a:r>
          </a:p>
          <a:p>
            <a:pPr>
              <a:lnSpc>
                <a:spcPct val="150000"/>
              </a:lnSpc>
            </a:pPr>
            <a:r>
              <a:rPr lang="en-US" altLang="ko-KR" sz="1600">
                <a:latin typeface="Roboto" panose="02000000000000000000" pitchFamily="2" charset="0"/>
              </a:rPr>
              <a:t>Via: SIP/2.0/UDP pc33.atlanta.com;branch=z9hG4bKhjhs8ass877</a:t>
            </a:r>
          </a:p>
          <a:p>
            <a:pPr>
              <a:lnSpc>
                <a:spcPct val="150000"/>
              </a:lnSpc>
            </a:pPr>
            <a:r>
              <a:rPr lang="en-US" altLang="ko-KR" sz="1600">
                <a:latin typeface="Roboto" panose="02000000000000000000" pitchFamily="2" charset="0"/>
              </a:rPr>
              <a:t>Max-Forwards: 70</a:t>
            </a:r>
          </a:p>
          <a:p>
            <a:pPr>
              <a:lnSpc>
                <a:spcPct val="150000"/>
              </a:lnSpc>
            </a:pPr>
            <a:r>
              <a:rPr lang="en-US" altLang="ko-KR" sz="1600">
                <a:latin typeface="Roboto" panose="02000000000000000000" pitchFamily="2" charset="0"/>
              </a:rPr>
              <a:t>To: &lt;sip:carol@chicago.com&gt;</a:t>
            </a:r>
          </a:p>
          <a:p>
            <a:pPr>
              <a:lnSpc>
                <a:spcPct val="150000"/>
              </a:lnSpc>
            </a:pPr>
            <a:r>
              <a:rPr lang="en-US" altLang="ko-KR" sz="1600">
                <a:latin typeface="Roboto" panose="02000000000000000000" pitchFamily="2" charset="0"/>
              </a:rPr>
              <a:t>From: Alice &lt;sip:alice@atlanta.com&gt;;tag=1928301774</a:t>
            </a:r>
          </a:p>
          <a:p>
            <a:pPr>
              <a:lnSpc>
                <a:spcPct val="150000"/>
              </a:lnSpc>
            </a:pPr>
            <a:r>
              <a:rPr lang="en-US" altLang="ko-KR" sz="1600">
                <a:latin typeface="Roboto" panose="02000000000000000000" pitchFamily="2" charset="0"/>
              </a:rPr>
              <a:t>Call-ID: a84b4c76e66710</a:t>
            </a:r>
          </a:p>
          <a:p>
            <a:pPr>
              <a:lnSpc>
                <a:spcPct val="150000"/>
              </a:lnSpc>
            </a:pPr>
            <a:r>
              <a:rPr lang="en-US" altLang="ko-KR" sz="1600">
                <a:latin typeface="Roboto" panose="02000000000000000000" pitchFamily="2" charset="0"/>
              </a:rPr>
              <a:t>CSeq: 63104 OPTIONS</a:t>
            </a:r>
          </a:p>
          <a:p>
            <a:pPr>
              <a:lnSpc>
                <a:spcPct val="150000"/>
              </a:lnSpc>
            </a:pPr>
            <a:r>
              <a:rPr lang="en-US" altLang="ko-KR" sz="1600">
                <a:latin typeface="Roboto" panose="02000000000000000000" pitchFamily="2" charset="0"/>
              </a:rPr>
              <a:t>Contact: &lt;sip:alice@pc33.atlanta.com&gt;</a:t>
            </a:r>
          </a:p>
          <a:p>
            <a:pPr>
              <a:lnSpc>
                <a:spcPct val="150000"/>
              </a:lnSpc>
            </a:pPr>
            <a:r>
              <a:rPr lang="en-US" altLang="ko-KR" sz="1600">
                <a:latin typeface="Roboto" panose="02000000000000000000" pitchFamily="2" charset="0"/>
              </a:rPr>
              <a:t>Accept: application/sdp</a:t>
            </a:r>
          </a:p>
          <a:p>
            <a:pPr>
              <a:lnSpc>
                <a:spcPct val="150000"/>
              </a:lnSpc>
            </a:pPr>
            <a:r>
              <a:rPr lang="en-US" altLang="ko-KR" sz="1600">
                <a:latin typeface="Roboto" panose="02000000000000000000" pitchFamily="2" charset="0"/>
              </a:rPr>
              <a:t>Content-Length: 0</a:t>
            </a:r>
            <a:endParaRPr lang="ko-KR" altLang="en-US" sz="1600">
              <a:latin typeface="Roboto" panose="02000000000000000000" pitchFamily="2" charset="0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9CE4CDDE-ED35-484B-9A1D-EB74C0F03EEA}"/>
              </a:ext>
            </a:extLst>
          </p:cNvPr>
          <p:cNvCxnSpPr>
            <a:cxnSpLocks/>
          </p:cNvCxnSpPr>
          <p:nvPr/>
        </p:nvCxnSpPr>
        <p:spPr>
          <a:xfrm flipH="1">
            <a:off x="3400930" y="5554580"/>
            <a:ext cx="5209670" cy="0"/>
          </a:xfrm>
          <a:prstGeom prst="line">
            <a:avLst/>
          </a:prstGeom>
          <a:ln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D7EB6D31-1811-4F58-A5CD-4EA9D9A52C26}"/>
              </a:ext>
            </a:extLst>
          </p:cNvPr>
          <p:cNvSpPr txBox="1"/>
          <p:nvPr/>
        </p:nvSpPr>
        <p:spPr>
          <a:xfrm>
            <a:off x="6749545" y="5378384"/>
            <a:ext cx="4459875" cy="5770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50" b="1">
                <a:latin typeface="+mn-ea"/>
              </a:rPr>
              <a:t>Accept</a:t>
            </a:r>
            <a:r>
              <a:rPr lang="en-US" altLang="ko-KR" sz="1050">
                <a:latin typeface="+mn-ea"/>
              </a:rPr>
              <a:t> </a:t>
            </a:r>
            <a:r>
              <a:rPr lang="ko-KR" altLang="en-US" sz="1050">
                <a:latin typeface="+mn-ea"/>
              </a:rPr>
              <a:t>헤더 필드는 </a:t>
            </a:r>
            <a:r>
              <a:rPr lang="en-US" altLang="ko-KR" sz="1050">
                <a:latin typeface="+mn-ea"/>
              </a:rPr>
              <a:t>UAC</a:t>
            </a:r>
            <a:r>
              <a:rPr lang="ko-KR" altLang="en-US" sz="1050">
                <a:latin typeface="+mn-ea"/>
              </a:rPr>
              <a:t>가 응답에서 수신하고자 하는 메시지 </a:t>
            </a:r>
            <a:r>
              <a:rPr lang="en-US" altLang="ko-KR" sz="1050" b="1">
                <a:latin typeface="+mn-ea"/>
              </a:rPr>
              <a:t>body </a:t>
            </a:r>
            <a:r>
              <a:rPr lang="ko-KR" altLang="en-US" sz="1050" b="1">
                <a:latin typeface="+mn-ea"/>
              </a:rPr>
              <a:t> </a:t>
            </a:r>
            <a:r>
              <a:rPr lang="en-US" altLang="ko-KR" sz="1050" b="1">
                <a:latin typeface="+mn-ea"/>
              </a:rPr>
              <a:t>type</a:t>
            </a:r>
            <a:r>
              <a:rPr lang="ko-KR" altLang="en-US" sz="1050" b="1">
                <a:latin typeface="+mn-ea"/>
              </a:rPr>
              <a:t> </a:t>
            </a:r>
            <a:r>
              <a:rPr lang="ko-KR" altLang="en-US" sz="1050">
                <a:latin typeface="+mn-ea"/>
              </a:rPr>
              <a:t>을 </a:t>
            </a:r>
            <a:br>
              <a:rPr lang="en-US" altLang="ko-KR" sz="1050">
                <a:latin typeface="+mn-ea"/>
              </a:rPr>
            </a:br>
            <a:r>
              <a:rPr lang="ko-KR" altLang="en-US" sz="1050">
                <a:latin typeface="+mn-ea"/>
              </a:rPr>
              <a:t>나타내기 위해 포함되어야 한다</a:t>
            </a:r>
            <a:r>
              <a:rPr lang="en-US" altLang="ko-KR" sz="1050">
                <a:latin typeface="+mn-ea"/>
              </a:rPr>
              <a:t>. </a:t>
            </a:r>
            <a:r>
              <a:rPr lang="ko-KR" altLang="en-US" sz="1050">
                <a:latin typeface="+mn-ea"/>
              </a:rPr>
              <a:t>일반적으로 </a:t>
            </a:r>
            <a:r>
              <a:rPr lang="en-US" altLang="ko-KR" sz="1050" b="1">
                <a:latin typeface="+mn-ea"/>
              </a:rPr>
              <a:t>SDP(application/sdp)</a:t>
            </a:r>
            <a:r>
              <a:rPr lang="ko-KR" altLang="en-US" sz="1050">
                <a:latin typeface="+mn-ea"/>
              </a:rPr>
              <a:t>와 같이</a:t>
            </a:r>
            <a:br>
              <a:rPr lang="en-US" altLang="ko-KR" sz="1050">
                <a:latin typeface="+mn-ea"/>
              </a:rPr>
            </a:br>
            <a:r>
              <a:rPr lang="en-US" altLang="ko-KR" sz="1050">
                <a:latin typeface="+mn-ea"/>
              </a:rPr>
              <a:t>UA</a:t>
            </a:r>
            <a:r>
              <a:rPr lang="ko-KR" altLang="en-US" sz="1050">
                <a:latin typeface="+mn-ea"/>
              </a:rPr>
              <a:t>의 </a:t>
            </a:r>
            <a:r>
              <a:rPr lang="en-US" altLang="ko-KR" sz="1050">
                <a:latin typeface="+mn-ea"/>
              </a:rPr>
              <a:t>media capability</a:t>
            </a:r>
            <a:r>
              <a:rPr lang="ko-KR" altLang="en-US" sz="1050">
                <a:latin typeface="+mn-ea"/>
              </a:rPr>
              <a:t>를 설명하는 데 사용되는 형식으로 설정된다</a:t>
            </a:r>
            <a:r>
              <a:rPr lang="en-US" altLang="ko-KR" sz="1050">
                <a:latin typeface="+mn-ea"/>
              </a:rPr>
              <a:t>.</a:t>
            </a: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9F20DC7E-F028-4ED1-9312-2EF15D1FDFD3}"/>
              </a:ext>
            </a:extLst>
          </p:cNvPr>
          <p:cNvGrpSpPr/>
          <p:nvPr/>
        </p:nvGrpSpPr>
        <p:grpSpPr>
          <a:xfrm>
            <a:off x="982580" y="790581"/>
            <a:ext cx="5715000" cy="1365859"/>
            <a:chOff x="982580" y="912501"/>
            <a:chExt cx="5715000" cy="1365859"/>
          </a:xfrm>
        </p:grpSpPr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DA74D892-2BE3-49E7-9110-6C5D8655111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82580" y="912501"/>
              <a:ext cx="5715000" cy="1095375"/>
            </a:xfrm>
            <a:prstGeom prst="rect">
              <a:avLst/>
            </a:prstGeom>
          </p:spPr>
        </p:pic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id="{44396A45-D91A-4A97-A162-5FF486AE5A2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42587" y="2002135"/>
              <a:ext cx="5534025" cy="276225"/>
            </a:xfrm>
            <a:prstGeom prst="rect">
              <a:avLst/>
            </a:prstGeom>
          </p:spPr>
        </p:pic>
      </p:grp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CF4B23C-FA08-4749-B090-29CF42F586AB}"/>
              </a:ext>
            </a:extLst>
          </p:cNvPr>
          <p:cNvSpPr/>
          <p:nvPr/>
        </p:nvSpPr>
        <p:spPr>
          <a:xfrm>
            <a:off x="1950720" y="2460909"/>
            <a:ext cx="2174240" cy="33528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64811E61-BDA9-4228-9E57-CC9676BF69D1}"/>
              </a:ext>
            </a:extLst>
          </p:cNvPr>
          <p:cNvCxnSpPr>
            <a:cxnSpLocks/>
            <a:stCxn id="31" idx="0"/>
          </p:cNvCxnSpPr>
          <p:nvPr/>
        </p:nvCxnSpPr>
        <p:spPr>
          <a:xfrm rot="16200000" flipH="1">
            <a:off x="5139130" y="359618"/>
            <a:ext cx="267821" cy="4470403"/>
          </a:xfrm>
          <a:prstGeom prst="bentConnector4">
            <a:avLst>
              <a:gd name="adj1" fmla="val -36039"/>
              <a:gd name="adj2" fmla="val 62159"/>
            </a:avLst>
          </a:prstGeom>
          <a:ln>
            <a:solidFill>
              <a:srgbClr val="FF00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40E89ACB-AA6D-488D-9B5C-D9C24A11B4E3}"/>
              </a:ext>
            </a:extLst>
          </p:cNvPr>
          <p:cNvSpPr txBox="1"/>
          <p:nvPr/>
        </p:nvSpPr>
        <p:spPr>
          <a:xfrm>
            <a:off x="7508242" y="2490157"/>
            <a:ext cx="4129657" cy="7386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50">
                <a:latin typeface="+mn-ea"/>
              </a:rPr>
              <a:t>OPTIONS </a:t>
            </a:r>
            <a:r>
              <a:rPr lang="ko-KR" altLang="en-US" sz="1050">
                <a:latin typeface="+mn-ea"/>
              </a:rPr>
              <a:t>요청이 프록시 서버로 전달되는 경우 </a:t>
            </a:r>
            <a:r>
              <a:rPr lang="en-US" altLang="ko-KR" sz="1050">
                <a:latin typeface="+mn-ea"/>
              </a:rPr>
              <a:t>REGISTER </a:t>
            </a:r>
            <a:r>
              <a:rPr lang="ko-KR" altLang="en-US" sz="1050">
                <a:latin typeface="+mn-ea"/>
              </a:rPr>
              <a:t>요청에 대한 </a:t>
            </a:r>
            <a:br>
              <a:rPr lang="en-US" altLang="ko-KR" sz="1050">
                <a:latin typeface="+mn-ea"/>
              </a:rPr>
            </a:br>
            <a:r>
              <a:rPr lang="en-US" altLang="ko-KR" sz="1050">
                <a:latin typeface="+mn-ea"/>
              </a:rPr>
              <a:t>Request-URI </a:t>
            </a:r>
            <a:r>
              <a:rPr lang="ko-KR" altLang="en-US" sz="1050">
                <a:latin typeface="+mn-ea"/>
              </a:rPr>
              <a:t>가 설정되는 방식과 유사하게 사용자 부분 없이 설정된다</a:t>
            </a:r>
            <a:r>
              <a:rPr lang="en-US" altLang="ko-KR" sz="1050">
                <a:latin typeface="+mn-ea"/>
              </a:rPr>
              <a:t>.</a:t>
            </a:r>
          </a:p>
          <a:p>
            <a:endParaRPr lang="en-US" altLang="ko-KR" sz="1050">
              <a:latin typeface="+mn-ea"/>
            </a:endParaRPr>
          </a:p>
          <a:p>
            <a:r>
              <a:rPr lang="en-US" altLang="ko-KR" sz="1050">
                <a:latin typeface="+mn-ea"/>
              </a:rPr>
              <a:t>ex) sip:chicago.com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86260DE-929D-4EC9-B9A6-C49D07BC4DEC}"/>
              </a:ext>
            </a:extLst>
          </p:cNvPr>
          <p:cNvSpPr txBox="1"/>
          <p:nvPr/>
        </p:nvSpPr>
        <p:spPr>
          <a:xfrm>
            <a:off x="7579362" y="3529495"/>
            <a:ext cx="3858749" cy="4154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50" b="1">
                <a:latin typeface="+mn-ea"/>
              </a:rPr>
              <a:t>Max-Forwards </a:t>
            </a:r>
            <a:r>
              <a:rPr lang="ko-KR" altLang="en-US" sz="1050">
                <a:latin typeface="+mn-ea"/>
              </a:rPr>
              <a:t>헤더 값이 </a:t>
            </a:r>
            <a:r>
              <a:rPr lang="en-US" altLang="ko-KR" sz="1050">
                <a:latin typeface="+mn-ea"/>
              </a:rPr>
              <a:t>0</a:t>
            </a:r>
            <a:r>
              <a:rPr lang="ko-KR" altLang="en-US" sz="1050">
                <a:latin typeface="+mn-ea"/>
              </a:rPr>
              <a:t>인 </a:t>
            </a:r>
            <a:r>
              <a:rPr lang="en-US" altLang="ko-KR" sz="1050">
                <a:latin typeface="+mn-ea"/>
              </a:rPr>
              <a:t>OPTIONS </a:t>
            </a:r>
            <a:r>
              <a:rPr lang="ko-KR" altLang="en-US" sz="1050">
                <a:latin typeface="+mn-ea"/>
              </a:rPr>
              <a:t>요청을 수신하는 서버는</a:t>
            </a:r>
            <a:br>
              <a:rPr lang="en-US" altLang="ko-KR" sz="1050">
                <a:latin typeface="+mn-ea"/>
              </a:rPr>
            </a:br>
            <a:r>
              <a:rPr lang="en-US" altLang="ko-KR" sz="1050">
                <a:latin typeface="+mn-ea"/>
              </a:rPr>
              <a:t>Request-URI </a:t>
            </a:r>
            <a:r>
              <a:rPr lang="ko-KR" altLang="en-US" sz="1050">
                <a:latin typeface="+mn-ea"/>
              </a:rPr>
              <a:t>에 관계없이 응답을 보낼 수 있다</a:t>
            </a:r>
            <a:r>
              <a:rPr lang="en-US" altLang="ko-KR" sz="1050">
                <a:latin typeface="+mn-ea"/>
              </a:rPr>
              <a:t>.</a:t>
            </a:r>
          </a:p>
        </p:txBody>
      </p: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4C278373-0B85-496B-AB51-98DCAA60C913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2915920" y="3377392"/>
            <a:ext cx="4663442" cy="359852"/>
          </a:xfrm>
          <a:prstGeom prst="bentConnector3">
            <a:avLst/>
          </a:prstGeom>
          <a:ln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30816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9AF931-2C38-43C8-9E3C-AED4EC2E4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49275"/>
          </a:xfrm>
        </p:spPr>
        <p:txBody>
          <a:bodyPr/>
          <a:lstStyle/>
          <a:p>
            <a:r>
              <a:rPr lang="en-US" altLang="ko-KR"/>
              <a:t>3. Querying for Capabilities – Processing of OPTIONS Request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151CCF-057C-4F06-8A51-C3671F753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954E4C6-5BE9-464C-958C-058D1C9044A3}"/>
              </a:ext>
            </a:extLst>
          </p:cNvPr>
          <p:cNvSpPr/>
          <p:nvPr/>
        </p:nvSpPr>
        <p:spPr>
          <a:xfrm>
            <a:off x="803720" y="1134526"/>
            <a:ext cx="5659627" cy="49039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>
                <a:latin typeface="Roboto" panose="02000000000000000000" pitchFamily="2" charset="0"/>
              </a:rPr>
              <a:t>SIP/2.0 200 OK</a:t>
            </a:r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Roboto" panose="02000000000000000000" pitchFamily="2" charset="0"/>
              </a:rPr>
              <a:t>Via: SIP/2.0/UDP pc33.atlanta.com;branch=z9hG4bKhjhs8ass877</a:t>
            </a:r>
            <a:br>
              <a:rPr lang="en-US" altLang="ko-KR" sz="1400">
                <a:latin typeface="Roboto" panose="02000000000000000000" pitchFamily="2" charset="0"/>
              </a:rPr>
            </a:br>
            <a:r>
              <a:rPr lang="en-US" altLang="ko-KR" sz="1400">
                <a:latin typeface="Roboto" panose="02000000000000000000" pitchFamily="2" charset="0"/>
              </a:rPr>
              <a:t>;received=192.0.2.4</a:t>
            </a:r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Roboto" panose="02000000000000000000" pitchFamily="2" charset="0"/>
              </a:rPr>
              <a:t>To: &lt;sip:carol@chicago.com&gt;;tag=93810874</a:t>
            </a:r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Roboto" panose="02000000000000000000" pitchFamily="2" charset="0"/>
              </a:rPr>
              <a:t>From: Alice &lt;sip:alice@atlanta.com&gt;;tag=1928301774</a:t>
            </a:r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Roboto" panose="02000000000000000000" pitchFamily="2" charset="0"/>
              </a:rPr>
              <a:t>Call-ID: a84b4c76e66710</a:t>
            </a:r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Roboto" panose="02000000000000000000" pitchFamily="2" charset="0"/>
              </a:rPr>
              <a:t>CSeq: 63104 OPTIONS</a:t>
            </a:r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Roboto" panose="02000000000000000000" pitchFamily="2" charset="0"/>
              </a:rPr>
              <a:t>Contact: &lt;sip:carol@chicago.com&gt;, &lt;mailto:carol@chicago.com&gt;</a:t>
            </a:r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Roboto" panose="02000000000000000000" pitchFamily="2" charset="0"/>
              </a:rPr>
              <a:t>Allow: INVITE, ACK, CANCEL, OPTIONS, BYE</a:t>
            </a:r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Roboto" panose="02000000000000000000" pitchFamily="2" charset="0"/>
              </a:rPr>
              <a:t>Accept: application/sdp</a:t>
            </a:r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Roboto" panose="02000000000000000000" pitchFamily="2" charset="0"/>
              </a:rPr>
              <a:t>Accept-Encoding: gzip</a:t>
            </a:r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Roboto" panose="02000000000000000000" pitchFamily="2" charset="0"/>
              </a:rPr>
              <a:t>Accept-Language: en</a:t>
            </a:r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Roboto" panose="02000000000000000000" pitchFamily="2" charset="0"/>
              </a:rPr>
              <a:t>Supported: foo</a:t>
            </a:r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Roboto" panose="02000000000000000000" pitchFamily="2" charset="0"/>
              </a:rPr>
              <a:t>Content-Type: application/sdp</a:t>
            </a:r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Roboto" panose="02000000000000000000" pitchFamily="2" charset="0"/>
              </a:rPr>
              <a:t>Content-Length: 274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23824FE-9FC9-4F93-B9D8-90943D5CE040}"/>
              </a:ext>
            </a:extLst>
          </p:cNvPr>
          <p:cNvSpPr/>
          <p:nvPr/>
        </p:nvSpPr>
        <p:spPr>
          <a:xfrm>
            <a:off x="1476775" y="1243970"/>
            <a:ext cx="683060" cy="21449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E5647E5A-B197-45D5-88B4-CBB9CF0741CC}"/>
              </a:ext>
            </a:extLst>
          </p:cNvPr>
          <p:cNvCxnSpPr>
            <a:cxnSpLocks/>
            <a:stCxn id="17" idx="0"/>
            <a:endCxn id="19" idx="0"/>
          </p:cNvCxnSpPr>
          <p:nvPr/>
        </p:nvCxnSpPr>
        <p:spPr>
          <a:xfrm rot="16200000" flipH="1">
            <a:off x="5295418" y="-2233143"/>
            <a:ext cx="141774" cy="7096001"/>
          </a:xfrm>
          <a:prstGeom prst="bentConnector3">
            <a:avLst>
              <a:gd name="adj1" fmla="val -161243"/>
            </a:avLst>
          </a:prstGeom>
          <a:ln>
            <a:solidFill>
              <a:srgbClr val="FF00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D00A338-5C85-4B9F-90B8-A7BA0DB37999}"/>
              </a:ext>
            </a:extLst>
          </p:cNvPr>
          <p:cNvSpPr txBox="1"/>
          <p:nvPr/>
        </p:nvSpPr>
        <p:spPr>
          <a:xfrm>
            <a:off x="6263580" y="1385744"/>
            <a:ext cx="5301451" cy="6001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+mn-ea"/>
              </a:rPr>
              <a:t>응답 코드는 </a:t>
            </a:r>
            <a:r>
              <a:rPr lang="en-US" altLang="ko-KR" sz="1100" b="1">
                <a:latin typeface="+mn-ea"/>
              </a:rPr>
              <a:t>INVITE</a:t>
            </a:r>
            <a:r>
              <a:rPr lang="en-US" altLang="ko-KR" sz="1100">
                <a:latin typeface="+mn-ea"/>
              </a:rPr>
              <a:t> </a:t>
            </a:r>
            <a:r>
              <a:rPr lang="ko-KR" altLang="en-US" sz="1100">
                <a:latin typeface="+mn-ea"/>
              </a:rPr>
              <a:t>요청에 대한 응답코드와 같다</a:t>
            </a:r>
            <a:r>
              <a:rPr lang="en-US" altLang="ko-KR" sz="1100">
                <a:latin typeface="+mn-ea"/>
              </a:rPr>
              <a:t>. </a:t>
            </a:r>
            <a:r>
              <a:rPr lang="ko-KR" altLang="en-US" sz="1100">
                <a:latin typeface="+mn-ea"/>
              </a:rPr>
              <a:t>즉</a:t>
            </a:r>
            <a:r>
              <a:rPr lang="en-US" altLang="ko-KR" sz="1100">
                <a:latin typeface="+mn-ea"/>
              </a:rPr>
              <a:t>, </a:t>
            </a:r>
            <a:r>
              <a:rPr lang="ko-KR" altLang="en-US" sz="1100">
                <a:latin typeface="+mn-ea"/>
              </a:rPr>
              <a:t>호를 수락할 준비가 되면 </a:t>
            </a:r>
            <a:r>
              <a:rPr lang="en-US" altLang="ko-KR" sz="1100">
                <a:latin typeface="+mn-ea"/>
              </a:rPr>
              <a:t>200 (OK)</a:t>
            </a:r>
            <a:br>
              <a:rPr lang="en-US" altLang="ko-KR" sz="1100">
                <a:latin typeface="+mn-ea"/>
              </a:rPr>
            </a:br>
            <a:r>
              <a:rPr lang="ko-KR" altLang="en-US" sz="1100">
                <a:latin typeface="+mn-ea"/>
              </a:rPr>
              <a:t>가 반환되고 </a:t>
            </a:r>
            <a:r>
              <a:rPr lang="en-US" altLang="ko-KR" sz="1100">
                <a:latin typeface="+mn-ea"/>
              </a:rPr>
              <a:t>UAS</a:t>
            </a:r>
            <a:r>
              <a:rPr lang="ko-KR" altLang="en-US" sz="1100">
                <a:latin typeface="+mn-ea"/>
              </a:rPr>
              <a:t>가 통화중이라면 </a:t>
            </a:r>
            <a:r>
              <a:rPr lang="en-US" altLang="ko-KR" sz="1100">
                <a:latin typeface="+mn-ea"/>
              </a:rPr>
              <a:t>486 (Budy</a:t>
            </a:r>
            <a:r>
              <a:rPr lang="ko-KR" altLang="en-US" sz="1100">
                <a:latin typeface="+mn-ea"/>
              </a:rPr>
              <a:t> </a:t>
            </a:r>
            <a:r>
              <a:rPr lang="en-US" altLang="ko-KR" sz="1100">
                <a:latin typeface="+mn-ea"/>
              </a:rPr>
              <a:t>Here)</a:t>
            </a:r>
            <a:r>
              <a:rPr lang="ko-KR" altLang="en-US" sz="1100">
                <a:latin typeface="+mn-ea"/>
              </a:rPr>
              <a:t> 이 반환되는 등의 응답을 발행한다</a:t>
            </a:r>
            <a:r>
              <a:rPr lang="en-US" altLang="ko-KR" sz="1100">
                <a:latin typeface="+mn-ea"/>
              </a:rPr>
              <a:t>.</a:t>
            </a:r>
          </a:p>
          <a:p>
            <a:r>
              <a:rPr lang="ko-KR" altLang="en-US" sz="1100">
                <a:latin typeface="+mn-ea"/>
              </a:rPr>
              <a:t>이를 통해 </a:t>
            </a:r>
            <a:r>
              <a:rPr lang="en-US" altLang="ko-KR" sz="1100">
                <a:latin typeface="+mn-ea"/>
              </a:rPr>
              <a:t>UAS</a:t>
            </a:r>
            <a:r>
              <a:rPr lang="ko-KR" altLang="en-US" sz="1100">
                <a:latin typeface="+mn-ea"/>
              </a:rPr>
              <a:t>가 </a:t>
            </a:r>
            <a:r>
              <a:rPr lang="en-US" altLang="ko-KR" sz="1100">
                <a:latin typeface="+mn-ea"/>
              </a:rPr>
              <a:t>INVITE</a:t>
            </a:r>
            <a:r>
              <a:rPr lang="ko-KR" altLang="en-US" sz="1100">
                <a:latin typeface="+mn-ea"/>
              </a:rPr>
              <a:t>를 수락할지 여부를 나타내는 표시가 될 수 있다</a:t>
            </a:r>
            <a:r>
              <a:rPr lang="en-US" altLang="ko-KR" sz="1100">
                <a:latin typeface="+mn-ea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B1139F-511C-422B-82AA-D402E4207E11}"/>
              </a:ext>
            </a:extLst>
          </p:cNvPr>
          <p:cNvSpPr txBox="1"/>
          <p:nvPr/>
        </p:nvSpPr>
        <p:spPr>
          <a:xfrm>
            <a:off x="6977794" y="2193387"/>
            <a:ext cx="4922630" cy="19988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fork </a:t>
            </a:r>
            <a:r>
              <a:rPr lang="ko-KR" altLang="en-US" sz="1200"/>
              <a:t>된 </a:t>
            </a:r>
            <a:r>
              <a:rPr lang="en-US" altLang="ko-KR" sz="1200"/>
              <a:t>INVITE </a:t>
            </a:r>
            <a:r>
              <a:rPr lang="ko-KR" altLang="en-US" sz="1200"/>
              <a:t>는 여러 개의 </a:t>
            </a:r>
            <a:r>
              <a:rPr lang="en-US" altLang="ko-KR" sz="1200"/>
              <a:t>200 (OK) </a:t>
            </a:r>
            <a:r>
              <a:rPr lang="ko-KR" altLang="en-US" sz="1200"/>
              <a:t>응답을 반환할 수 있지만</a:t>
            </a:r>
            <a:r>
              <a:rPr lang="en-US" altLang="ko-KR" sz="1200"/>
              <a:t>, </a:t>
            </a:r>
            <a:br>
              <a:rPr lang="en-US" altLang="ko-KR" sz="1200"/>
            </a:br>
            <a:r>
              <a:rPr lang="en-US" altLang="ko-KR" sz="1200"/>
              <a:t>fork </a:t>
            </a:r>
            <a:r>
              <a:rPr lang="ko-KR" altLang="en-US" sz="1200"/>
              <a:t>된 </a:t>
            </a:r>
            <a:r>
              <a:rPr lang="en-US" altLang="ko-KR" sz="1200"/>
              <a:t>OPTIONS </a:t>
            </a:r>
            <a:r>
              <a:rPr lang="ko-KR" altLang="en-US" sz="1200"/>
              <a:t>는 프록시에서 </a:t>
            </a:r>
            <a:r>
              <a:rPr lang="en-US" altLang="ko-KR" sz="1200"/>
              <a:t>non-INVITE </a:t>
            </a:r>
            <a:r>
              <a:rPr lang="ko-KR" altLang="en-US" sz="1200"/>
              <a:t>처리 방식을 사용하여 </a:t>
            </a:r>
            <a:br>
              <a:rPr lang="en-US" altLang="ko-KR" sz="1200"/>
            </a:br>
            <a:r>
              <a:rPr lang="ko-KR" altLang="en-US" sz="1200"/>
              <a:t>처리하므로 하나의 </a:t>
            </a:r>
            <a:r>
              <a:rPr lang="en-US" altLang="ko-KR" sz="1200"/>
              <a:t>200 (OK) </a:t>
            </a:r>
            <a:r>
              <a:rPr lang="ko-KR" altLang="en-US" sz="1200"/>
              <a:t>만 반환</a:t>
            </a:r>
            <a:endParaRPr lang="en-US" altLang="ko-KR" sz="12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프록시 서버에서 </a:t>
            </a:r>
            <a:r>
              <a:rPr lang="en-US" altLang="ko-KR" sz="1200"/>
              <a:t>OPTIONS </a:t>
            </a:r>
            <a:r>
              <a:rPr lang="ko-KR" altLang="en-US" sz="1200"/>
              <a:t>에 대한 응답을 생성하는 경우</a:t>
            </a:r>
            <a:r>
              <a:rPr lang="en-US" altLang="ko-KR" sz="1200"/>
              <a:t>, </a:t>
            </a:r>
            <a:r>
              <a:rPr lang="ko-KR" altLang="en-US" sz="1200"/>
              <a:t>프록시 서버의</a:t>
            </a:r>
            <a:br>
              <a:rPr lang="en-US" altLang="ko-KR" sz="1200"/>
            </a:br>
            <a:r>
              <a:rPr lang="en-US" altLang="ko-KR" sz="1200"/>
              <a:t>capabilities </a:t>
            </a:r>
            <a:r>
              <a:rPr lang="ko-KR" altLang="en-US" sz="1200"/>
              <a:t>를 나열하는 </a:t>
            </a:r>
            <a:r>
              <a:rPr lang="en-US" altLang="ko-KR" sz="1200"/>
              <a:t>200 (OK)</a:t>
            </a:r>
            <a:r>
              <a:rPr lang="ko-KR" altLang="en-US" sz="1200"/>
              <a:t>를 반환</a:t>
            </a:r>
            <a:r>
              <a:rPr lang="en-US" altLang="ko-KR" sz="1200"/>
              <a:t> </a:t>
            </a:r>
            <a:br>
              <a:rPr lang="en-US" altLang="ko-KR" sz="1200"/>
            </a:br>
            <a:r>
              <a:rPr lang="en-US" altLang="ko-KR" sz="1100"/>
              <a:t>(</a:t>
            </a:r>
            <a:r>
              <a:rPr lang="ko-KR" altLang="en-US" sz="1100"/>
              <a:t>이 응답에는 </a:t>
            </a:r>
            <a:r>
              <a:rPr lang="en-US" altLang="ko-KR" sz="1100"/>
              <a:t>body </a:t>
            </a:r>
            <a:r>
              <a:rPr lang="ko-KR" altLang="en-US" sz="1100"/>
              <a:t>가 포함되지않는다</a:t>
            </a:r>
            <a:r>
              <a:rPr lang="en-US" altLang="ko-KR" sz="1100"/>
              <a:t>.)</a:t>
            </a:r>
            <a:endParaRPr lang="en-US" altLang="ko-KR" sz="12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Warnining </a:t>
            </a:r>
            <a:r>
              <a:rPr lang="ko-KR" altLang="en-US" sz="1200"/>
              <a:t>헤더 </a:t>
            </a:r>
            <a:r>
              <a:rPr lang="en-US" altLang="ko-KR" sz="1200"/>
              <a:t>: optional</a:t>
            </a:r>
          </a:p>
        </p:txBody>
      </p:sp>
      <p:cxnSp>
        <p:nvCxnSpPr>
          <p:cNvPr id="50" name="연결선: 꺾임 49">
            <a:extLst>
              <a:ext uri="{FF2B5EF4-FFF2-40B4-BE49-F238E27FC236}">
                <a16:creationId xmlns:a16="http://schemas.microsoft.com/office/drawing/2014/main" id="{8A8DC68A-E7C5-40EB-B258-D95BB68201C8}"/>
              </a:ext>
            </a:extLst>
          </p:cNvPr>
          <p:cNvCxnSpPr>
            <a:cxnSpLocks/>
            <a:stCxn id="15" idx="1"/>
            <a:endCxn id="53" idx="1"/>
          </p:cNvCxnSpPr>
          <p:nvPr/>
        </p:nvCxnSpPr>
        <p:spPr>
          <a:xfrm rot="10800000" flipH="1" flipV="1">
            <a:off x="803719" y="3586479"/>
            <a:ext cx="1652857" cy="2724533"/>
          </a:xfrm>
          <a:prstGeom prst="bentConnector3">
            <a:avLst>
              <a:gd name="adj1" fmla="val -13831"/>
            </a:avLst>
          </a:prstGeom>
          <a:ln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12C2C7D3-9EE9-42A7-A717-2A941CFDBD32}"/>
              </a:ext>
            </a:extLst>
          </p:cNvPr>
          <p:cNvSpPr txBox="1"/>
          <p:nvPr/>
        </p:nvSpPr>
        <p:spPr>
          <a:xfrm>
            <a:off x="2456577" y="6180208"/>
            <a:ext cx="5022529" cy="2616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>
                <a:latin typeface="+mn-ea"/>
              </a:rPr>
              <a:t>Contact </a:t>
            </a:r>
            <a:r>
              <a:rPr lang="ko-KR" altLang="en-US" sz="1100">
                <a:latin typeface="+mn-ea"/>
              </a:rPr>
              <a:t>헤더 필드는 </a:t>
            </a:r>
            <a:r>
              <a:rPr lang="en-US" altLang="ko-KR" sz="1100">
                <a:latin typeface="+mn-ea"/>
              </a:rPr>
              <a:t>200 </a:t>
            </a:r>
            <a:r>
              <a:rPr lang="ko-KR" altLang="en-US" sz="1100">
                <a:latin typeface="+mn-ea"/>
              </a:rPr>
              <a:t>응답에 </a:t>
            </a:r>
            <a:r>
              <a:rPr lang="en-US" altLang="ko-KR" sz="1100" b="1">
                <a:latin typeface="+mn-ea"/>
              </a:rPr>
              <a:t>optional</a:t>
            </a:r>
            <a:r>
              <a:rPr lang="en-US" altLang="ko-KR" sz="1100">
                <a:latin typeface="+mn-ea"/>
              </a:rPr>
              <a:t> </a:t>
            </a:r>
            <a:r>
              <a:rPr lang="ko-KR" altLang="en-US" sz="1100">
                <a:latin typeface="+mn-ea"/>
              </a:rPr>
              <a:t>이며</a:t>
            </a:r>
            <a:r>
              <a:rPr lang="en-US" altLang="ko-KR" sz="1100">
                <a:latin typeface="+mn-ea"/>
              </a:rPr>
              <a:t>, </a:t>
            </a:r>
            <a:r>
              <a:rPr lang="en-US" altLang="ko-KR" sz="1100" b="1">
                <a:latin typeface="+mn-ea"/>
              </a:rPr>
              <a:t>3xx</a:t>
            </a:r>
            <a:r>
              <a:rPr lang="en-US" altLang="ko-KR" sz="1100">
                <a:latin typeface="+mn-ea"/>
              </a:rPr>
              <a:t> </a:t>
            </a:r>
            <a:r>
              <a:rPr lang="ko-KR" altLang="en-US" sz="1100">
                <a:latin typeface="+mn-ea"/>
              </a:rPr>
              <a:t>응답과 동일한 의미를 갖는다</a:t>
            </a:r>
            <a:r>
              <a:rPr lang="en-US" altLang="ko-KR" sz="1100">
                <a:latin typeface="+mn-ea"/>
              </a:rPr>
              <a:t>.</a:t>
            </a:r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5A7199FD-C693-4A85-8739-C73937DFB678}"/>
              </a:ext>
            </a:extLst>
          </p:cNvPr>
          <p:cNvGrpSpPr/>
          <p:nvPr/>
        </p:nvGrpSpPr>
        <p:grpSpPr>
          <a:xfrm>
            <a:off x="6463347" y="4495208"/>
            <a:ext cx="5234409" cy="1447206"/>
            <a:chOff x="6463347" y="4495208"/>
            <a:chExt cx="5234409" cy="1447206"/>
          </a:xfrm>
        </p:grpSpPr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774060DF-762B-4A32-A2B7-7467289AA162}"/>
                </a:ext>
              </a:extLst>
            </p:cNvPr>
            <p:cNvGrpSpPr/>
            <p:nvPr/>
          </p:nvGrpSpPr>
          <p:grpSpPr>
            <a:xfrm>
              <a:off x="6567576" y="4495208"/>
              <a:ext cx="5130180" cy="1433923"/>
              <a:chOff x="6567576" y="4069039"/>
              <a:chExt cx="5130180" cy="1433923"/>
            </a:xfrm>
          </p:grpSpPr>
          <p:grpSp>
            <p:nvGrpSpPr>
              <p:cNvPr id="28" name="그룹 27">
                <a:extLst>
                  <a:ext uri="{FF2B5EF4-FFF2-40B4-BE49-F238E27FC236}">
                    <a16:creationId xmlns:a16="http://schemas.microsoft.com/office/drawing/2014/main" id="{A7B02737-A5DC-4A5E-9866-BC549923D4EA}"/>
                  </a:ext>
                </a:extLst>
              </p:cNvPr>
              <p:cNvGrpSpPr/>
              <p:nvPr/>
            </p:nvGrpSpPr>
            <p:grpSpPr>
              <a:xfrm>
                <a:off x="6567576" y="4085094"/>
                <a:ext cx="5130180" cy="1417868"/>
                <a:chOff x="6567576" y="4085094"/>
                <a:chExt cx="5130180" cy="1417868"/>
              </a:xfrm>
            </p:grpSpPr>
            <p:pic>
              <p:nvPicPr>
                <p:cNvPr id="26" name="그림 25">
                  <a:extLst>
                    <a:ext uri="{FF2B5EF4-FFF2-40B4-BE49-F238E27FC236}">
                      <a16:creationId xmlns:a16="http://schemas.microsoft.com/office/drawing/2014/main" id="{3A1394DB-1D6E-4B99-8EB6-AF3D65303D0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164572" y="5113940"/>
                  <a:ext cx="4469684" cy="172817"/>
                </a:xfrm>
                <a:prstGeom prst="rect">
                  <a:avLst/>
                </a:prstGeom>
              </p:spPr>
            </p:pic>
            <p:pic>
              <p:nvPicPr>
                <p:cNvPr id="9" name="그림 8">
                  <a:extLst>
                    <a:ext uri="{FF2B5EF4-FFF2-40B4-BE49-F238E27FC236}">
                      <a16:creationId xmlns:a16="http://schemas.microsoft.com/office/drawing/2014/main" id="{18D38D9D-2B6A-4F17-ABF7-F1FD0E8EA7A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149981" y="4085094"/>
                  <a:ext cx="4521792" cy="400367"/>
                </a:xfrm>
                <a:prstGeom prst="rect">
                  <a:avLst/>
                </a:prstGeom>
              </p:spPr>
            </p:pic>
            <p:pic>
              <p:nvPicPr>
                <p:cNvPr id="10" name="그림 9">
                  <a:extLst>
                    <a:ext uri="{FF2B5EF4-FFF2-40B4-BE49-F238E27FC236}">
                      <a16:creationId xmlns:a16="http://schemas.microsoft.com/office/drawing/2014/main" id="{7BE48C81-54D4-4346-88EB-249EE1AD5A8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149981" y="4495621"/>
                  <a:ext cx="4521792" cy="188408"/>
                </a:xfrm>
                <a:prstGeom prst="rect">
                  <a:avLst/>
                </a:prstGeom>
              </p:spPr>
            </p:pic>
            <p:pic>
              <p:nvPicPr>
                <p:cNvPr id="13" name="그림 12">
                  <a:extLst>
                    <a:ext uri="{FF2B5EF4-FFF2-40B4-BE49-F238E27FC236}">
                      <a16:creationId xmlns:a16="http://schemas.microsoft.com/office/drawing/2014/main" id="{023E55DB-16E5-465B-8E7E-6DDFC7CC98C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144320" y="4922428"/>
                  <a:ext cx="4517294" cy="156850"/>
                </a:xfrm>
                <a:prstGeom prst="rect">
                  <a:avLst/>
                </a:prstGeom>
              </p:spPr>
            </p:pic>
            <p:pic>
              <p:nvPicPr>
                <p:cNvPr id="14" name="그림 13">
                  <a:extLst>
                    <a:ext uri="{FF2B5EF4-FFF2-40B4-BE49-F238E27FC236}">
                      <a16:creationId xmlns:a16="http://schemas.microsoft.com/office/drawing/2014/main" id="{DDAC486A-F08E-4AF0-942F-7EF8541617F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180462" y="4717534"/>
                  <a:ext cx="4517294" cy="156851"/>
                </a:xfrm>
                <a:prstGeom prst="rect">
                  <a:avLst/>
                </a:prstGeom>
              </p:spPr>
            </p:pic>
            <p:grpSp>
              <p:nvGrpSpPr>
                <p:cNvPr id="24" name="그룹 23">
                  <a:extLst>
                    <a:ext uri="{FF2B5EF4-FFF2-40B4-BE49-F238E27FC236}">
                      <a16:creationId xmlns:a16="http://schemas.microsoft.com/office/drawing/2014/main" id="{A8CCAB85-C8C3-446E-BC0A-C21F71573642}"/>
                    </a:ext>
                  </a:extLst>
                </p:cNvPr>
                <p:cNvGrpSpPr/>
                <p:nvPr/>
              </p:nvGrpSpPr>
              <p:grpSpPr>
                <a:xfrm>
                  <a:off x="6567576" y="5319003"/>
                  <a:ext cx="5081920" cy="183959"/>
                  <a:chOff x="6567576" y="5110723"/>
                  <a:chExt cx="5081920" cy="183959"/>
                </a:xfrm>
              </p:grpSpPr>
              <p:pic>
                <p:nvPicPr>
                  <p:cNvPr id="20" name="그림 19">
                    <a:extLst>
                      <a:ext uri="{FF2B5EF4-FFF2-40B4-BE49-F238E27FC236}">
                        <a16:creationId xmlns:a16="http://schemas.microsoft.com/office/drawing/2014/main" id="{427F5A15-9862-4F33-BD96-5A12BF59E16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6567576" y="5137833"/>
                    <a:ext cx="5081920" cy="156849"/>
                  </a:xfrm>
                  <a:prstGeom prst="rect">
                    <a:avLst/>
                  </a:prstGeom>
                </p:spPr>
              </p:pic>
              <p:pic>
                <p:nvPicPr>
                  <p:cNvPr id="21" name="그림 20">
                    <a:extLst>
                      <a:ext uri="{FF2B5EF4-FFF2-40B4-BE49-F238E27FC236}">
                        <a16:creationId xmlns:a16="http://schemas.microsoft.com/office/drawing/2014/main" id="{EAAEAD76-5BB4-4929-BE17-8B1C06B306D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6876465" y="5124424"/>
                    <a:ext cx="1517243" cy="158874"/>
                  </a:xfrm>
                  <a:prstGeom prst="rect">
                    <a:avLst/>
                  </a:prstGeom>
                </p:spPr>
              </p:pic>
              <p:pic>
                <p:nvPicPr>
                  <p:cNvPr id="22" name="그림 21">
                    <a:extLst>
                      <a:ext uri="{FF2B5EF4-FFF2-40B4-BE49-F238E27FC236}">
                        <a16:creationId xmlns:a16="http://schemas.microsoft.com/office/drawing/2014/main" id="{30E96BB9-4A38-4F61-9A76-FF5718F4376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8355249" y="5110723"/>
                    <a:ext cx="1517243" cy="158874"/>
                  </a:xfrm>
                  <a:prstGeom prst="rect">
                    <a:avLst/>
                  </a:prstGeom>
                </p:spPr>
              </p:pic>
            </p:grpSp>
          </p:grpSp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A13CD635-F5D1-459B-9E05-F4737C77079C}"/>
                  </a:ext>
                </a:extLst>
              </p:cNvPr>
              <p:cNvSpPr/>
              <p:nvPr/>
            </p:nvSpPr>
            <p:spPr>
              <a:xfrm>
                <a:off x="8823960" y="4495620"/>
                <a:ext cx="457200" cy="995957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E6DDBCA9-6FEC-4B62-9108-B8319FE94E61}"/>
                  </a:ext>
                </a:extLst>
              </p:cNvPr>
              <p:cNvSpPr/>
              <p:nvPr/>
            </p:nvSpPr>
            <p:spPr>
              <a:xfrm>
                <a:off x="11080064" y="4069039"/>
                <a:ext cx="325552" cy="1433923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91223A87-202C-416C-AC40-986B5B2937AA}"/>
                </a:ext>
              </a:extLst>
            </p:cNvPr>
            <p:cNvSpPr/>
            <p:nvPr/>
          </p:nvSpPr>
          <p:spPr>
            <a:xfrm>
              <a:off x="6463347" y="5712926"/>
              <a:ext cx="680973" cy="2294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838215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9AF931-2C38-43C8-9E3C-AED4EC2E4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49275"/>
          </a:xfrm>
        </p:spPr>
        <p:txBody>
          <a:bodyPr/>
          <a:lstStyle/>
          <a:p>
            <a:r>
              <a:rPr lang="en-US" altLang="ko-KR"/>
              <a:t>4. Dialogs – Overview (1)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151CCF-057C-4F06-8A51-C3671F753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8619F2-9CE1-4B20-80BA-E91AB38D4365}"/>
              </a:ext>
            </a:extLst>
          </p:cNvPr>
          <p:cNvSpPr txBox="1"/>
          <p:nvPr/>
        </p:nvSpPr>
        <p:spPr>
          <a:xfrm>
            <a:off x="1869972" y="1203216"/>
            <a:ext cx="6968061" cy="879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>
                <a:latin typeface="Roboto" panose="02000000000000000000" pitchFamily="2" charset="0"/>
                <a:ea typeface="Roboto" panose="02000000000000000000" pitchFamily="2" charset="0"/>
              </a:rPr>
              <a:t>Dialog</a:t>
            </a:r>
            <a:r>
              <a:rPr lang="en-US" altLang="ko-KR"/>
              <a:t> </a:t>
            </a:r>
            <a:r>
              <a:rPr lang="ko-KR" altLang="en-US"/>
              <a:t>란</a:t>
            </a:r>
            <a:r>
              <a:rPr lang="en-US" altLang="ko-KR"/>
              <a:t>? </a:t>
            </a:r>
          </a:p>
          <a:p>
            <a:pPr>
              <a:lnSpc>
                <a:spcPct val="150000"/>
              </a:lnSpc>
            </a:pPr>
            <a:r>
              <a:rPr lang="ko-KR" altLang="en-US" sz="1600"/>
              <a:t>일정시간 동안 유지되는 두 </a:t>
            </a:r>
            <a:r>
              <a:rPr lang="en-US" altLang="ko-KR" sz="1600"/>
              <a:t>user agent </a:t>
            </a:r>
            <a:r>
              <a:rPr lang="ko-KR" altLang="en-US" sz="1600"/>
              <a:t>사이의 </a:t>
            </a:r>
            <a:r>
              <a:rPr lang="en-US" altLang="ko-KR" sz="1600"/>
              <a:t>peer-to-peer SIP relationship</a:t>
            </a:r>
            <a:endParaRPr lang="ko-KR" altLang="en-US" sz="16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A0A8FB-4673-41AD-B6B8-14A00C0DB5CB}"/>
              </a:ext>
            </a:extLst>
          </p:cNvPr>
          <p:cNvSpPr txBox="1"/>
          <p:nvPr/>
        </p:nvSpPr>
        <p:spPr>
          <a:xfrm>
            <a:off x="1869972" y="2601046"/>
            <a:ext cx="5738943" cy="31013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>
                <a:latin typeface="Roboto" panose="02000000000000000000" pitchFamily="2" charset="0"/>
                <a:ea typeface="Roboto" panose="02000000000000000000" pitchFamily="2" charset="0"/>
              </a:rPr>
              <a:t>dialog ID </a:t>
            </a:r>
            <a:r>
              <a:rPr lang="en-US" altLang="ko-KR"/>
              <a:t>: </a:t>
            </a:r>
            <a:r>
              <a:rPr lang="en-US" altLang="ko-KR" sz="1600"/>
              <a:t>Call-ID, local tag, remote tag 3</a:t>
            </a:r>
            <a:r>
              <a:rPr lang="ko-KR" altLang="en-US" sz="1600"/>
              <a:t>가지 값으로 구성</a:t>
            </a:r>
            <a:endParaRPr lang="en-US" altLang="ko-KR" sz="1600"/>
          </a:p>
          <a:p>
            <a:endParaRPr lang="en-US" altLang="ko-KR" sz="1600"/>
          </a:p>
          <a:p>
            <a:r>
              <a:rPr lang="en-US" altLang="ko-KR" sz="1600"/>
              <a:t>Call-ID :</a:t>
            </a:r>
            <a:r>
              <a:rPr lang="ko-KR" altLang="en-US" sz="1600"/>
              <a:t> 해당 메시지의 </a:t>
            </a:r>
            <a:r>
              <a:rPr lang="en-US" altLang="ko-KR" sz="1600"/>
              <a:t>Call-ID</a:t>
            </a:r>
          </a:p>
          <a:p>
            <a:endParaRPr lang="en-US" altLang="ko-KR" sz="160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b="1">
                <a:latin typeface="Roboto" panose="02000000000000000000" pitchFamily="2" charset="0"/>
                <a:ea typeface="Roboto" panose="02000000000000000000" pitchFamily="2" charset="0"/>
              </a:rPr>
              <a:t>UAC</a:t>
            </a:r>
            <a:r>
              <a:rPr lang="en-US" altLang="ko-KR" sz="1600"/>
              <a:t> </a:t>
            </a:r>
            <a:r>
              <a:rPr lang="ko-KR" altLang="en-US" sz="1600"/>
              <a:t>에 대해</a:t>
            </a:r>
            <a:endParaRPr lang="en-US" altLang="ko-KR" sz="160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>
                <a:latin typeface="+mn-ea"/>
              </a:rPr>
              <a:t>local tag : </a:t>
            </a:r>
            <a:r>
              <a:rPr lang="ko-KR" altLang="en-US" sz="1400">
                <a:latin typeface="+mn-ea"/>
              </a:rPr>
              <a:t>헤</a:t>
            </a:r>
            <a:r>
              <a:rPr lang="en-US" altLang="ko-KR" sz="1400">
                <a:latin typeface="+mn-ea"/>
              </a:rPr>
              <a:t> From </a:t>
            </a:r>
            <a:r>
              <a:rPr lang="ko-KR" altLang="en-US" sz="1400">
                <a:latin typeface="+mn-ea"/>
              </a:rPr>
              <a:t>더의 </a:t>
            </a:r>
            <a:r>
              <a:rPr lang="en-US" altLang="ko-KR" sz="1400">
                <a:latin typeface="+mn-ea"/>
              </a:rPr>
              <a:t>tag </a:t>
            </a:r>
            <a:r>
              <a:rPr lang="ko-KR" altLang="en-US" sz="1400">
                <a:latin typeface="+mn-ea"/>
              </a:rPr>
              <a:t>파라미터</a:t>
            </a:r>
            <a:r>
              <a:rPr lang="en-US" altLang="ko-KR" sz="1400">
                <a:latin typeface="+mn-ea"/>
              </a:rPr>
              <a:t> </a:t>
            </a:r>
            <a:r>
              <a:rPr lang="ko-KR" altLang="en-US" sz="1400">
                <a:latin typeface="+mn-ea"/>
              </a:rPr>
              <a:t>값</a:t>
            </a:r>
            <a:endParaRPr lang="en-US" altLang="ko-KR" sz="140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>
                <a:latin typeface="+mn-ea"/>
              </a:rPr>
              <a:t>remote tag : To </a:t>
            </a:r>
            <a:r>
              <a:rPr lang="ko-KR" altLang="en-US" sz="1400">
                <a:latin typeface="+mn-ea"/>
              </a:rPr>
              <a:t>헤더의 </a:t>
            </a:r>
            <a:r>
              <a:rPr lang="en-US" altLang="ko-KR" sz="1400">
                <a:latin typeface="+mn-ea"/>
              </a:rPr>
              <a:t>tag </a:t>
            </a:r>
            <a:r>
              <a:rPr lang="ko-KR" altLang="en-US" sz="1400">
                <a:latin typeface="+mn-ea"/>
              </a:rPr>
              <a:t>파라미터 값</a:t>
            </a:r>
            <a:endParaRPr lang="en-US" altLang="ko-KR" sz="1400"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b="1">
                <a:latin typeface="Roboto" panose="02000000000000000000" pitchFamily="2" charset="0"/>
                <a:ea typeface="Roboto" panose="02000000000000000000" pitchFamily="2" charset="0"/>
              </a:rPr>
              <a:t>UAS</a:t>
            </a:r>
            <a:r>
              <a:rPr lang="en-US" altLang="ko-KR" sz="1600"/>
              <a:t> </a:t>
            </a:r>
            <a:r>
              <a:rPr lang="ko-KR" altLang="en-US" sz="1600"/>
              <a:t>에 대해</a:t>
            </a:r>
            <a:endParaRPr lang="en-US" altLang="ko-KR" sz="160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>
                <a:latin typeface="+mn-ea"/>
              </a:rPr>
              <a:t>local tag : To </a:t>
            </a:r>
            <a:r>
              <a:rPr lang="ko-KR" altLang="en-US" sz="1400">
                <a:latin typeface="+mn-ea"/>
              </a:rPr>
              <a:t>헤더의 </a:t>
            </a:r>
            <a:r>
              <a:rPr lang="en-US" altLang="ko-KR" sz="1400">
                <a:latin typeface="+mn-ea"/>
              </a:rPr>
              <a:t>tag </a:t>
            </a:r>
            <a:r>
              <a:rPr lang="ko-KR" altLang="en-US" sz="1400">
                <a:latin typeface="+mn-ea"/>
              </a:rPr>
              <a:t>파라미터 값</a:t>
            </a:r>
            <a:endParaRPr lang="en-US" altLang="ko-KR" sz="140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>
                <a:latin typeface="+mn-ea"/>
              </a:rPr>
              <a:t>remote tag : From </a:t>
            </a:r>
            <a:r>
              <a:rPr lang="ko-KR" altLang="en-US" sz="1400">
                <a:latin typeface="+mn-ea"/>
              </a:rPr>
              <a:t>헤더의 </a:t>
            </a:r>
            <a:r>
              <a:rPr lang="en-US" altLang="ko-KR" sz="1400">
                <a:latin typeface="+mn-ea"/>
              </a:rPr>
              <a:t>tag </a:t>
            </a:r>
            <a:r>
              <a:rPr lang="ko-KR" altLang="en-US" sz="1400">
                <a:latin typeface="+mn-ea"/>
              </a:rPr>
              <a:t>파라미터 값</a:t>
            </a:r>
            <a:r>
              <a:rPr lang="en-US" altLang="ko-KR" sz="1400">
                <a:latin typeface="+mn-ea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0855882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9AF931-2C38-43C8-9E3C-AED4EC2E4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49275"/>
          </a:xfrm>
        </p:spPr>
        <p:txBody>
          <a:bodyPr/>
          <a:lstStyle/>
          <a:p>
            <a:r>
              <a:rPr lang="en-US" altLang="ko-KR"/>
              <a:t>4. Dialogs – Overview (2)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151CCF-057C-4F06-8A51-C3671F753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8619F2-9CE1-4B20-80BA-E91AB38D4365}"/>
              </a:ext>
            </a:extLst>
          </p:cNvPr>
          <p:cNvSpPr txBox="1"/>
          <p:nvPr/>
        </p:nvSpPr>
        <p:spPr>
          <a:xfrm>
            <a:off x="1499582" y="1457860"/>
            <a:ext cx="8945590" cy="40770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u="sng"/>
              <a:t>다이얼로그는 특정 상태를 포함</a:t>
            </a:r>
            <a:endParaRPr lang="en-US" altLang="ko-KR" u="sng"/>
          </a:p>
          <a:p>
            <a:pPr>
              <a:lnSpc>
                <a:spcPct val="150000"/>
              </a:lnSpc>
            </a:pPr>
            <a:endParaRPr lang="en-US" altLang="ko-KR" sz="1000" u="sng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>
                <a:latin typeface="+mj-ea"/>
                <a:ea typeface="+mj-ea"/>
              </a:rPr>
              <a:t>상태를 구성하는 요소</a:t>
            </a:r>
            <a:endParaRPr lang="en-US" altLang="ko-KR" sz="1600">
              <a:latin typeface="+mj-ea"/>
              <a:ea typeface="+mj-ea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>
                <a:latin typeface="+mj-ea"/>
                <a:ea typeface="+mj-ea"/>
              </a:rPr>
              <a:t>dialog ID, local sequence number, remote sequence number, local URI, remote URI</a:t>
            </a:r>
            <a:br>
              <a:rPr lang="en-US" altLang="ko-KR" sz="1600">
                <a:latin typeface="+mj-ea"/>
                <a:ea typeface="+mj-ea"/>
              </a:rPr>
            </a:br>
            <a:r>
              <a:rPr lang="en-US" altLang="ko-KR" sz="1600">
                <a:latin typeface="+mj-ea"/>
                <a:ea typeface="+mj-ea"/>
              </a:rPr>
              <a:t>remote target, “secure” </a:t>
            </a:r>
            <a:r>
              <a:rPr lang="ko-KR" altLang="en-US" sz="1600">
                <a:latin typeface="+mj-ea"/>
                <a:ea typeface="+mj-ea"/>
              </a:rPr>
              <a:t>라고 불리는 </a:t>
            </a:r>
            <a:r>
              <a:rPr lang="en-US" altLang="ko-KR" sz="1600">
                <a:latin typeface="+mj-ea"/>
                <a:ea typeface="+mj-ea"/>
              </a:rPr>
              <a:t>boolean flag, </a:t>
            </a:r>
            <a:r>
              <a:rPr lang="en-US" altLang="ko-KR" sz="1600" u="sng">
                <a:latin typeface="+mj-ea"/>
                <a:ea typeface="+mj-ea"/>
              </a:rPr>
              <a:t>route set</a:t>
            </a:r>
          </a:p>
          <a:p>
            <a:pPr lvl="1">
              <a:lnSpc>
                <a:spcPct val="150000"/>
              </a:lnSpc>
            </a:pPr>
            <a:endParaRPr lang="en-US" altLang="ko-KR" sz="1400">
              <a:latin typeface="+mj-ea"/>
              <a:ea typeface="+mj-ea"/>
            </a:endParaRP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altLang="ko-KR" sz="1600"/>
              <a:t>“early” </a:t>
            </a:r>
            <a:r>
              <a:rPr lang="ko-KR" altLang="en-US" sz="1600"/>
              <a:t>상태 </a:t>
            </a:r>
            <a:r>
              <a:rPr lang="en-US" altLang="ko-KR" sz="1600"/>
              <a:t>: Provisional</a:t>
            </a:r>
            <a:r>
              <a:rPr lang="en-US" altLang="ko-KR" sz="1600" b="1"/>
              <a:t> </a:t>
            </a:r>
            <a:r>
              <a:rPr lang="ko-KR" altLang="en-US" sz="1600" b="1"/>
              <a:t>응답</a:t>
            </a:r>
            <a:r>
              <a:rPr lang="ko-KR" altLang="en-US" sz="1600"/>
              <a:t>으로 생성될 때</a:t>
            </a:r>
            <a:endParaRPr lang="en-US" altLang="ko-KR" sz="1600"/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altLang="ko-KR" sz="1600"/>
              <a:t>“confirmed”</a:t>
            </a:r>
            <a:r>
              <a:rPr lang="ko-KR" altLang="en-US" sz="1600"/>
              <a:t> 상태</a:t>
            </a:r>
            <a:r>
              <a:rPr lang="en-US" altLang="ko-KR" sz="1600"/>
              <a:t> : “early” </a:t>
            </a:r>
            <a:r>
              <a:rPr lang="ko-KR" altLang="en-US" sz="1600"/>
              <a:t>상태 이후 </a:t>
            </a:r>
            <a:r>
              <a:rPr lang="en-US" altLang="ko-KR" sz="1600"/>
              <a:t>2xx final</a:t>
            </a:r>
            <a:r>
              <a:rPr lang="en-US" altLang="ko-KR" sz="1600" b="1"/>
              <a:t> </a:t>
            </a:r>
            <a:r>
              <a:rPr lang="ko-KR" altLang="en-US" sz="1600" b="1"/>
              <a:t>응답</a:t>
            </a:r>
            <a:r>
              <a:rPr lang="ko-KR" altLang="en-US" sz="1600"/>
              <a:t>이 도착할 때</a:t>
            </a:r>
            <a:endParaRPr lang="en-US" altLang="ko-KR" sz="1600"/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altLang="ko-KR" sz="1600"/>
              <a:t>“early” </a:t>
            </a:r>
            <a:r>
              <a:rPr lang="ko-KR" altLang="en-US" sz="1600"/>
              <a:t>상태의 다이얼로그는 </a:t>
            </a:r>
            <a:r>
              <a:rPr lang="en-US" altLang="ko-KR" sz="1600"/>
              <a:t>non-2xx final </a:t>
            </a:r>
            <a:r>
              <a:rPr lang="ko-KR" altLang="en-US" sz="1600"/>
              <a:t>응답을 송수신하면 종료</a:t>
            </a:r>
            <a:endParaRPr lang="en-US" altLang="ko-KR" sz="1600"/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altLang="ko-KR" sz="1600"/>
              <a:t>“confirmed” </a:t>
            </a:r>
            <a:r>
              <a:rPr lang="ko-KR" altLang="en-US" sz="1600"/>
              <a:t>상태의 다이얼로그는 </a:t>
            </a:r>
            <a:r>
              <a:rPr lang="en-US" altLang="ko-KR" sz="1600"/>
              <a:t>Method </a:t>
            </a:r>
            <a:r>
              <a:rPr lang="ko-KR" altLang="en-US" sz="1600"/>
              <a:t>에 따라서 종료 조건이 다름</a:t>
            </a:r>
            <a:r>
              <a:rPr lang="en-US" altLang="ko-KR" sz="1600"/>
              <a:t>.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D2F5758D-8115-4A4E-AA4D-0C9511F0D39F}"/>
              </a:ext>
            </a:extLst>
          </p:cNvPr>
          <p:cNvGrpSpPr/>
          <p:nvPr/>
        </p:nvGrpSpPr>
        <p:grpSpPr>
          <a:xfrm>
            <a:off x="7098034" y="3172867"/>
            <a:ext cx="4512258" cy="614636"/>
            <a:chOff x="7142484" y="2941322"/>
            <a:chExt cx="4512258" cy="614636"/>
          </a:xfrm>
        </p:grpSpPr>
        <p:cxnSp>
          <p:nvCxnSpPr>
            <p:cNvPr id="7" name="연결선: 꺾임 6">
              <a:extLst>
                <a:ext uri="{FF2B5EF4-FFF2-40B4-BE49-F238E27FC236}">
                  <a16:creationId xmlns:a16="http://schemas.microsoft.com/office/drawing/2014/main" id="{E5ADCE9B-CFDE-4435-908F-1532B9C51B19}"/>
                </a:ext>
              </a:extLst>
            </p:cNvPr>
            <p:cNvCxnSpPr>
              <a:cxnSpLocks/>
              <a:endCxn id="9" idx="1"/>
            </p:cNvCxnSpPr>
            <p:nvPr/>
          </p:nvCxnSpPr>
          <p:spPr>
            <a:xfrm rot="16200000" flipH="1">
              <a:off x="7033841" y="3049965"/>
              <a:ext cx="487677" cy="270392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A5B9E2A-7BB4-45D3-B35F-150E6C70E692}"/>
                </a:ext>
              </a:extLst>
            </p:cNvPr>
            <p:cNvSpPr txBox="1"/>
            <p:nvPr/>
          </p:nvSpPr>
          <p:spPr>
            <a:xfrm>
              <a:off x="7412875" y="3302042"/>
              <a:ext cx="4241867" cy="2539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050">
                  <a:latin typeface="+mn-ea"/>
                </a:rPr>
                <a:t>route set </a:t>
              </a:r>
              <a:r>
                <a:rPr lang="ko-KR" altLang="en-US" sz="1050">
                  <a:latin typeface="+mn-ea"/>
                </a:rPr>
                <a:t>은 </a:t>
              </a:r>
              <a:r>
                <a:rPr lang="en-US" altLang="ko-KR" sz="1050">
                  <a:latin typeface="+mn-ea"/>
                </a:rPr>
                <a:t>peer</a:t>
              </a:r>
              <a:r>
                <a:rPr lang="ko-KR" altLang="en-US" sz="1050">
                  <a:latin typeface="+mn-ea"/>
                </a:rPr>
                <a:t>에 요청을 전송하기 위해 통과해야 하는 서버 목록이다</a:t>
              </a:r>
              <a:r>
                <a:rPr lang="en-US" altLang="ko-KR" sz="1050">
                  <a:latin typeface="+mn-ea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453659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9AF931-2C38-43C8-9E3C-AED4EC2E4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49275"/>
          </a:xfrm>
        </p:spPr>
        <p:txBody>
          <a:bodyPr/>
          <a:lstStyle/>
          <a:p>
            <a:r>
              <a:rPr lang="en-US" altLang="ko-KR"/>
              <a:t>4. Dialogs – Creation of a Dialog (1)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151CCF-057C-4F06-8A51-C3671F753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0996779-7AFF-4CC1-ACC0-80C4E08AF6B9}"/>
              </a:ext>
            </a:extLst>
          </p:cNvPr>
          <p:cNvSpPr/>
          <p:nvPr/>
        </p:nvSpPr>
        <p:spPr>
          <a:xfrm>
            <a:off x="751367" y="1014621"/>
            <a:ext cx="11147556" cy="13932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u="sng">
                <a:latin typeface="Roboto" panose="02000000000000000000" pitchFamily="2" charset="0"/>
              </a:rPr>
              <a:t>UAS Behavior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>
                <a:latin typeface="+mn-ea"/>
              </a:rPr>
              <a:t>UAS</a:t>
            </a:r>
            <a:r>
              <a:rPr lang="ko-KR" altLang="en-US" sz="1400">
                <a:latin typeface="+mn-ea"/>
              </a:rPr>
              <a:t>가 </a:t>
            </a:r>
            <a:r>
              <a:rPr lang="ko-KR" altLang="en-US" sz="1400" b="1">
                <a:latin typeface="+mn-ea"/>
              </a:rPr>
              <a:t>응답</a:t>
            </a:r>
            <a:r>
              <a:rPr lang="ko-KR" altLang="en-US" sz="1400">
                <a:latin typeface="+mn-ea"/>
              </a:rPr>
              <a:t> 생성 시 </a:t>
            </a:r>
            <a:r>
              <a:rPr lang="en-US" altLang="ko-KR" sz="1400" b="1">
                <a:latin typeface="+mn-ea"/>
              </a:rPr>
              <a:t>Record-Route</a:t>
            </a:r>
            <a:r>
              <a:rPr lang="en-US" altLang="ko-KR" sz="1400">
                <a:latin typeface="+mn-ea"/>
              </a:rPr>
              <a:t> </a:t>
            </a:r>
            <a:r>
              <a:rPr lang="ko-KR" altLang="en-US" sz="1400">
                <a:latin typeface="+mn-ea"/>
              </a:rPr>
              <a:t>헤더의 모든 값을 </a:t>
            </a:r>
            <a:r>
              <a:rPr lang="ko-KR" altLang="en-US" sz="1400" b="1">
                <a:latin typeface="+mn-ea"/>
              </a:rPr>
              <a:t>요청</a:t>
            </a:r>
            <a:r>
              <a:rPr lang="ko-KR" altLang="en-US" sz="1400">
                <a:latin typeface="+mn-ea"/>
              </a:rPr>
              <a:t>에서 </a:t>
            </a:r>
            <a:r>
              <a:rPr lang="ko-KR" altLang="en-US" sz="1400" b="1">
                <a:latin typeface="+mn-ea"/>
              </a:rPr>
              <a:t>응답 </a:t>
            </a:r>
            <a:r>
              <a:rPr lang="ko-KR" altLang="en-US" sz="1400">
                <a:latin typeface="+mn-ea"/>
              </a:rPr>
              <a:t>메시지로 </a:t>
            </a:r>
            <a:r>
              <a:rPr lang="en-US" altLang="ko-KR" sz="1400" b="1">
                <a:latin typeface="+mn-ea"/>
              </a:rPr>
              <a:t>copy </a:t>
            </a:r>
            <a:r>
              <a:rPr lang="ko-KR" altLang="en-US" sz="1400">
                <a:latin typeface="+mn-ea"/>
              </a:rPr>
              <a:t>해야하고</a:t>
            </a:r>
            <a:r>
              <a:rPr lang="en-US" altLang="ko-KR" sz="1400">
                <a:latin typeface="+mn-ea"/>
              </a:rPr>
              <a:t>, </a:t>
            </a:r>
            <a:r>
              <a:rPr lang="ko-KR" altLang="en-US" sz="1400">
                <a:latin typeface="+mn-ea"/>
              </a:rPr>
              <a:t>그 값들의 </a:t>
            </a:r>
            <a:r>
              <a:rPr lang="ko-KR" altLang="en-US" sz="1400" b="1">
                <a:latin typeface="+mn-ea"/>
              </a:rPr>
              <a:t>순서를 유지</a:t>
            </a:r>
            <a:r>
              <a:rPr lang="ko-KR" altLang="en-US" sz="1400">
                <a:latin typeface="+mn-ea"/>
              </a:rPr>
              <a:t>해야 함</a:t>
            </a:r>
            <a:r>
              <a:rPr lang="en-US" altLang="ko-KR" sz="1400">
                <a:latin typeface="+mn-ea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>
                <a:latin typeface="+mn-ea"/>
              </a:rPr>
              <a:t>Contact</a:t>
            </a:r>
            <a:r>
              <a:rPr lang="en-US" altLang="ko-KR" sz="1400">
                <a:latin typeface="+mn-ea"/>
              </a:rPr>
              <a:t> </a:t>
            </a:r>
            <a:r>
              <a:rPr lang="ko-KR" altLang="en-US" sz="1400">
                <a:latin typeface="+mn-ea"/>
              </a:rPr>
              <a:t>헤더를 </a:t>
            </a:r>
            <a:r>
              <a:rPr lang="ko-KR" altLang="en-US" sz="1400" b="1">
                <a:latin typeface="+mn-ea"/>
              </a:rPr>
              <a:t>응답</a:t>
            </a:r>
            <a:r>
              <a:rPr lang="ko-KR" altLang="en-US" sz="1400">
                <a:latin typeface="+mn-ea"/>
              </a:rPr>
              <a:t>에 </a:t>
            </a:r>
            <a:r>
              <a:rPr lang="ko-KR" altLang="en-US" sz="1400" b="1">
                <a:latin typeface="+mn-ea"/>
              </a:rPr>
              <a:t>추가</a:t>
            </a:r>
            <a:r>
              <a:rPr lang="ko-KR" altLang="en-US" sz="1400">
                <a:latin typeface="+mn-ea"/>
              </a:rPr>
              <a:t>해야 함</a:t>
            </a:r>
            <a:r>
              <a:rPr lang="en-US" altLang="ko-KR" sz="1400">
                <a:latin typeface="+mn-ea"/>
              </a:rPr>
              <a:t>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+mn-ea"/>
              </a:rPr>
              <a:t>다이얼로그 상태를 구성하고</a:t>
            </a:r>
            <a:r>
              <a:rPr lang="en-US" altLang="ko-KR" sz="1400">
                <a:latin typeface="+mn-ea"/>
              </a:rPr>
              <a:t>, </a:t>
            </a:r>
            <a:r>
              <a:rPr lang="ko-KR" altLang="en-US" sz="1400">
                <a:latin typeface="+mn-ea"/>
              </a:rPr>
              <a:t>다이얼로그가 지속되는 동안 유지</a:t>
            </a:r>
            <a:endParaRPr lang="en-US" altLang="ko-KR" sz="1400">
              <a:latin typeface="+mn-ea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FDFBD8C2-6FE4-4714-BB3F-F3666A6A6266}"/>
              </a:ext>
            </a:extLst>
          </p:cNvPr>
          <p:cNvGrpSpPr/>
          <p:nvPr/>
        </p:nvGrpSpPr>
        <p:grpSpPr>
          <a:xfrm>
            <a:off x="4050890" y="1804757"/>
            <a:ext cx="6865576" cy="430887"/>
            <a:chOff x="4050890" y="1804757"/>
            <a:chExt cx="6865576" cy="43088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5CF1F0E-C12D-4861-9EF1-752019BC6E8C}"/>
                </a:ext>
              </a:extLst>
            </p:cNvPr>
            <p:cNvSpPr txBox="1"/>
            <p:nvPr/>
          </p:nvSpPr>
          <p:spPr>
            <a:xfrm>
              <a:off x="6325145" y="1804757"/>
              <a:ext cx="4591321" cy="4308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1100"/>
                <a:t>다이얼로그 생성 이후 </a:t>
              </a:r>
              <a:r>
                <a:rPr lang="ko-KR" altLang="en-US" sz="1100" b="1"/>
                <a:t>후속 요청</a:t>
              </a:r>
              <a:r>
                <a:rPr lang="ko-KR" altLang="en-US" sz="1100"/>
                <a:t>에 대해 </a:t>
              </a:r>
              <a:r>
                <a:rPr lang="en-US" altLang="ko-KR" sz="1100"/>
                <a:t>UAS</a:t>
              </a:r>
              <a:r>
                <a:rPr lang="ko-KR" altLang="en-US" sz="1100"/>
                <a:t>에 연락할 주소가 포함되어 있다</a:t>
              </a:r>
              <a:r>
                <a:rPr lang="en-US" altLang="ko-KR" sz="1100"/>
                <a:t>.</a:t>
              </a:r>
            </a:p>
            <a:p>
              <a:r>
                <a:rPr lang="en-US" altLang="ko-KR" sz="1100"/>
                <a:t>(INVITE </a:t>
              </a:r>
              <a:r>
                <a:rPr lang="ko-KR" altLang="en-US" sz="1100"/>
                <a:t>의 경우 </a:t>
              </a:r>
              <a:r>
                <a:rPr lang="en-US" altLang="ko-KR" sz="1100"/>
                <a:t>2xx </a:t>
              </a:r>
              <a:r>
                <a:rPr lang="ko-KR" altLang="en-US" sz="1100"/>
                <a:t>응답에 대한 </a:t>
              </a:r>
              <a:r>
                <a:rPr lang="en-US" altLang="ko-KR" sz="1100"/>
                <a:t>ACK</a:t>
              </a:r>
              <a:r>
                <a:rPr lang="ko-KR" altLang="en-US" sz="1100"/>
                <a:t> 포함</a:t>
              </a:r>
              <a:r>
                <a:rPr lang="en-US" altLang="ko-KR" sz="1100"/>
                <a:t>)</a:t>
              </a:r>
              <a:endParaRPr lang="ko-KR" altLang="en-US" sz="1100"/>
            </a:p>
          </p:txBody>
        </p:sp>
        <p:cxnSp>
          <p:nvCxnSpPr>
            <p:cNvPr id="10" name="연결선: 꺾임 9">
              <a:extLst>
                <a:ext uri="{FF2B5EF4-FFF2-40B4-BE49-F238E27FC236}">
                  <a16:creationId xmlns:a16="http://schemas.microsoft.com/office/drawing/2014/main" id="{E53202C5-E41B-460A-BBF6-B3F3F3C0D5D6}"/>
                </a:ext>
              </a:extLst>
            </p:cNvPr>
            <p:cNvCxnSpPr>
              <a:cxnSpLocks/>
              <a:endCxn id="5" idx="1"/>
            </p:cNvCxnSpPr>
            <p:nvPr/>
          </p:nvCxnSpPr>
          <p:spPr>
            <a:xfrm>
              <a:off x="4050890" y="1909210"/>
              <a:ext cx="2274255" cy="110991"/>
            </a:xfrm>
            <a:prstGeom prst="bentConnector3">
              <a:avLst/>
            </a:prstGeom>
            <a:ln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83284EE1-C32F-4A47-B854-F2868D7459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9708762"/>
              </p:ext>
            </p:extLst>
          </p:nvPr>
        </p:nvGraphicFramePr>
        <p:xfrm>
          <a:off x="2032000" y="2745838"/>
          <a:ext cx="8127999" cy="35732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7350">
                  <a:extLst>
                    <a:ext uri="{9D8B030D-6E8A-4147-A177-3AD203B41FA5}">
                      <a16:colId xmlns:a16="http://schemas.microsoft.com/office/drawing/2014/main" val="35317866"/>
                    </a:ext>
                  </a:extLst>
                </a:gridCol>
                <a:gridCol w="819150">
                  <a:extLst>
                    <a:ext uri="{9D8B030D-6E8A-4147-A177-3AD203B41FA5}">
                      <a16:colId xmlns:a16="http://schemas.microsoft.com/office/drawing/2014/main" val="2210739076"/>
                    </a:ext>
                  </a:extLst>
                </a:gridCol>
                <a:gridCol w="5651499">
                  <a:extLst>
                    <a:ext uri="{9D8B030D-6E8A-4147-A177-3AD203B41FA5}">
                      <a16:colId xmlns:a16="http://schemas.microsoft.com/office/drawing/2014/main" val="3787309055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solidFill>
                            <a:sysClr val="windowText" lastClr="000000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dialog ID</a:t>
                      </a:r>
                      <a:endParaRPr lang="ko-KR" altLang="en-US" sz="1200" b="1">
                        <a:solidFill>
                          <a:sysClr val="windowText" lastClr="000000"/>
                        </a:solidFill>
                        <a:latin typeface="Roboto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5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Call-ID</a:t>
                      </a:r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: </a:t>
                      </a:r>
                      <a:r>
                        <a:rPr lang="ko-KR" altLang="en-US" sz="105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요청의 </a:t>
                      </a:r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Call-ID</a:t>
                      </a:r>
                    </a:p>
                    <a:p>
                      <a:pPr marL="285750" indent="-28575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5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local tag </a:t>
                      </a:r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05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응답의 </a:t>
                      </a:r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To tag</a:t>
                      </a:r>
                    </a:p>
                    <a:p>
                      <a:pPr marL="285750" indent="-28575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5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remote tag </a:t>
                      </a:r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05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요청의 </a:t>
                      </a:r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From tag</a:t>
                      </a:r>
                      <a:endParaRPr lang="ko-KR" altLang="en-US" sz="105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0303299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sequence</a:t>
                      </a:r>
                      <a:r>
                        <a:rPr lang="ko-KR" altLang="en-US" sz="1200" b="1">
                          <a:latin typeface="Roboto" panose="02000000000000000000" pitchFamily="2" charset="0"/>
                        </a:rPr>
                        <a:t> </a:t>
                      </a:r>
                      <a:r>
                        <a:rPr lang="en-US" altLang="ko-KR" sz="1200" b="1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number</a:t>
                      </a:r>
                      <a:endParaRPr lang="ko-KR" altLang="en-US" sz="1200" b="1">
                        <a:latin typeface="Roboto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local</a:t>
                      </a:r>
                      <a:endParaRPr lang="ko-KR" altLang="en-US" sz="1200" b="1">
                        <a:latin typeface="Roboto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empty</a:t>
                      </a:r>
                      <a:endParaRPr lang="ko-KR" altLang="en-US" sz="1200" b="1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911077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remote</a:t>
                      </a:r>
                      <a:endParaRPr lang="ko-KR" altLang="en-US" sz="1200" b="1">
                        <a:latin typeface="Roboto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요청 메시지의 </a:t>
                      </a:r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CSeq</a:t>
                      </a: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값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1974682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URI</a:t>
                      </a:r>
                      <a:endParaRPr lang="ko-KR" altLang="en-US" sz="1200" b="1">
                        <a:latin typeface="Roboto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local</a:t>
                      </a:r>
                      <a:endParaRPr lang="ko-KR" altLang="en-US" sz="1200" b="1">
                        <a:latin typeface="Roboto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요청 메시지의 </a:t>
                      </a:r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To</a:t>
                      </a: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헤더 </a:t>
                      </a: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URI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585778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remote</a:t>
                      </a:r>
                      <a:endParaRPr lang="ko-KR" altLang="en-US" sz="1200" b="1">
                        <a:latin typeface="Roboto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요청 메시지의 </a:t>
                      </a:r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From</a:t>
                      </a: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헤더 </a:t>
                      </a: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URI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0791947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remote target</a:t>
                      </a:r>
                      <a:endParaRPr lang="ko-KR" altLang="en-US" sz="1200" b="1">
                        <a:latin typeface="Roboto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요청 메시지의 </a:t>
                      </a:r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Contact</a:t>
                      </a: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헤더 </a:t>
                      </a: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URI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479241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secure flag</a:t>
                      </a:r>
                      <a:endParaRPr lang="ko-KR" altLang="en-US" sz="1200" b="1">
                        <a:latin typeface="Roboto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>
                          <a:latin typeface="+mn-ea"/>
                        </a:rPr>
                        <a:t>만약 </a:t>
                      </a:r>
                      <a:r>
                        <a:rPr lang="ko-KR" altLang="en-US" sz="1100" b="1">
                          <a:latin typeface="+mn-ea"/>
                        </a:rPr>
                        <a:t>요청</a:t>
                      </a:r>
                      <a:r>
                        <a:rPr lang="ko-KR" altLang="en-US" sz="1100">
                          <a:latin typeface="+mn-ea"/>
                        </a:rPr>
                        <a:t>이 </a:t>
                      </a:r>
                      <a:r>
                        <a:rPr lang="en-US" altLang="ko-KR" sz="1100" b="1">
                          <a:solidFill>
                            <a:srgbClr val="0000FF"/>
                          </a:solidFill>
                          <a:latin typeface="+mn-ea"/>
                        </a:rPr>
                        <a:t>TLS</a:t>
                      </a:r>
                      <a:r>
                        <a:rPr lang="ko-KR" altLang="en-US" sz="1100">
                          <a:latin typeface="+mn-ea"/>
                        </a:rPr>
                        <a:t>를 통해 도착했고</a:t>
                      </a:r>
                      <a:r>
                        <a:rPr lang="en-US" altLang="ko-KR" sz="1100">
                          <a:latin typeface="+mn-ea"/>
                        </a:rPr>
                        <a:t>, </a:t>
                      </a:r>
                      <a:r>
                        <a:rPr lang="en-US" altLang="ko-KR" sz="1100" b="1">
                          <a:latin typeface="+mn-ea"/>
                        </a:rPr>
                        <a:t>Request-URI</a:t>
                      </a:r>
                      <a:r>
                        <a:rPr lang="en-US" altLang="ko-KR" sz="1100">
                          <a:latin typeface="+mn-ea"/>
                        </a:rPr>
                        <a:t> </a:t>
                      </a:r>
                      <a:r>
                        <a:rPr lang="ko-KR" altLang="en-US" sz="1100">
                          <a:latin typeface="+mn-ea"/>
                        </a:rPr>
                        <a:t>에 </a:t>
                      </a:r>
                      <a:r>
                        <a:rPr lang="en-US" altLang="ko-KR" sz="1100" b="1">
                          <a:latin typeface="+mn-ea"/>
                        </a:rPr>
                        <a:t>SIP</a:t>
                      </a:r>
                      <a:r>
                        <a:rPr lang="en-US" altLang="ko-KR" sz="1100" b="1">
                          <a:solidFill>
                            <a:srgbClr val="0000FF"/>
                          </a:solidFill>
                          <a:latin typeface="+mn-ea"/>
                        </a:rPr>
                        <a:t>S</a:t>
                      </a:r>
                      <a:r>
                        <a:rPr lang="en-US" altLang="ko-KR" sz="1100">
                          <a:latin typeface="+mn-ea"/>
                        </a:rPr>
                        <a:t> URI</a:t>
                      </a:r>
                      <a:r>
                        <a:rPr lang="ko-KR" altLang="en-US" sz="1100">
                          <a:latin typeface="+mn-ea"/>
                        </a:rPr>
                        <a:t> 가 포함된 경우 </a:t>
                      </a:r>
                      <a:r>
                        <a:rPr lang="en-US" altLang="ko-KR" sz="1100" b="1">
                          <a:solidFill>
                            <a:srgbClr val="0000FF"/>
                          </a:solidFill>
                          <a:latin typeface="+mn-ea"/>
                        </a:rPr>
                        <a:t>TRUE</a:t>
                      </a:r>
                      <a:r>
                        <a:rPr lang="en-US" altLang="ko-KR" sz="1100">
                          <a:latin typeface="+mn-ea"/>
                        </a:rPr>
                        <a:t> </a:t>
                      </a:r>
                      <a:r>
                        <a:rPr lang="ko-KR" altLang="en-US" sz="1100">
                          <a:latin typeface="+mn-ea"/>
                        </a:rPr>
                        <a:t>로 설정</a:t>
                      </a:r>
                      <a:endParaRPr lang="en-US" altLang="ko-KR" sz="1100">
                        <a:latin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702700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route set</a:t>
                      </a:r>
                      <a:endParaRPr lang="ko-KR" altLang="en-US" sz="1200" b="1">
                        <a:latin typeface="Roboto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>
                          <a:latin typeface="+mn-ea"/>
                        </a:rPr>
                        <a:t>요청의 </a:t>
                      </a:r>
                      <a:r>
                        <a:rPr lang="en-US" altLang="ko-KR" sz="1100" b="1">
                          <a:latin typeface="+mn-ea"/>
                        </a:rPr>
                        <a:t>Record-Route</a:t>
                      </a:r>
                      <a:r>
                        <a:rPr lang="en-US" altLang="ko-KR" sz="1100">
                          <a:latin typeface="+mn-ea"/>
                        </a:rPr>
                        <a:t> </a:t>
                      </a:r>
                      <a:r>
                        <a:rPr lang="ko-KR" altLang="en-US" sz="1100">
                          <a:latin typeface="+mn-ea"/>
                        </a:rPr>
                        <a:t>헤더의 </a:t>
                      </a:r>
                      <a:r>
                        <a:rPr lang="en-US" altLang="ko-KR" sz="1100">
                          <a:latin typeface="+mn-ea"/>
                        </a:rPr>
                        <a:t>URI </a:t>
                      </a:r>
                      <a:r>
                        <a:rPr lang="ko-KR" altLang="en-US" sz="1100">
                          <a:latin typeface="+mn-ea"/>
                        </a:rPr>
                        <a:t>목록으로 설정</a:t>
                      </a:r>
                      <a:r>
                        <a:rPr lang="en-US" altLang="ko-KR" sz="1100">
                          <a:latin typeface="+mn-ea"/>
                        </a:rPr>
                        <a:t>, </a:t>
                      </a:r>
                      <a:r>
                        <a:rPr lang="ko-KR" altLang="en-US" sz="1100">
                          <a:latin typeface="+mn-ea"/>
                        </a:rPr>
                        <a:t>순서와 각 </a:t>
                      </a:r>
                      <a:r>
                        <a:rPr lang="en-US" altLang="ko-KR" sz="1100">
                          <a:latin typeface="+mn-ea"/>
                        </a:rPr>
                        <a:t>URI</a:t>
                      </a:r>
                      <a:r>
                        <a:rPr lang="ko-KR" altLang="en-US" sz="1100">
                          <a:latin typeface="+mn-ea"/>
                        </a:rPr>
                        <a:t> 매개변수를 보존</a:t>
                      </a:r>
                      <a:endParaRPr lang="en-US" altLang="ko-KR" sz="1100">
                        <a:latin typeface="+mn-ea"/>
                      </a:endParaRP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100">
                          <a:latin typeface="+mn-ea"/>
                        </a:rPr>
                        <a:t>Record-Route </a:t>
                      </a:r>
                      <a:r>
                        <a:rPr lang="ko-KR" altLang="en-US" sz="1100">
                          <a:latin typeface="+mn-ea"/>
                        </a:rPr>
                        <a:t>헤더가 없이 요청이 온다면 </a:t>
                      </a:r>
                      <a:r>
                        <a:rPr lang="en-US" altLang="ko-KR" sz="1100">
                          <a:latin typeface="+mn-ea"/>
                        </a:rPr>
                        <a:t>route set </a:t>
                      </a:r>
                      <a:r>
                        <a:rPr lang="ko-KR" altLang="en-US" sz="1100">
                          <a:latin typeface="+mn-ea"/>
                        </a:rPr>
                        <a:t>을 </a:t>
                      </a:r>
                      <a:r>
                        <a:rPr lang="ko-KR" altLang="en-US" sz="1100" b="1">
                          <a:latin typeface="+mn-ea"/>
                        </a:rPr>
                        <a:t>빈 집합</a:t>
                      </a:r>
                      <a:r>
                        <a:rPr lang="ko-KR" altLang="en-US" sz="1100">
                          <a:latin typeface="+mn-ea"/>
                        </a:rPr>
                        <a:t>으로 설정</a:t>
                      </a:r>
                      <a:endParaRPr lang="en-US" altLang="ko-KR" sz="1100">
                        <a:latin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23724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43262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9AF931-2C38-43C8-9E3C-AED4EC2E4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49275"/>
          </a:xfrm>
        </p:spPr>
        <p:txBody>
          <a:bodyPr/>
          <a:lstStyle/>
          <a:p>
            <a:r>
              <a:rPr lang="en-US" altLang="ko-KR"/>
              <a:t>4. Dialogs – Creation of a Dialog (2)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151CCF-057C-4F06-8A51-C3671F753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0996779-7AFF-4CC1-ACC0-80C4E08AF6B9}"/>
              </a:ext>
            </a:extLst>
          </p:cNvPr>
          <p:cNvSpPr/>
          <p:nvPr/>
        </p:nvSpPr>
        <p:spPr>
          <a:xfrm>
            <a:off x="751367" y="1014621"/>
            <a:ext cx="11147556" cy="10700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u="sng">
                <a:latin typeface="Roboto" panose="02000000000000000000" pitchFamily="2" charset="0"/>
              </a:rPr>
              <a:t>UAC Behavior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+mn-ea"/>
              </a:rPr>
              <a:t>다이얼로그를 설정할 수 있는 </a:t>
            </a:r>
            <a:r>
              <a:rPr lang="ko-KR" altLang="en-US" sz="1400" b="1">
                <a:latin typeface="+mn-ea"/>
              </a:rPr>
              <a:t>요청</a:t>
            </a:r>
            <a:r>
              <a:rPr lang="en-US" altLang="ko-KR" sz="1400">
                <a:latin typeface="+mn-ea"/>
              </a:rPr>
              <a:t>(ex: INVITE)</a:t>
            </a:r>
            <a:r>
              <a:rPr lang="ko-KR" altLang="en-US" sz="1400">
                <a:latin typeface="+mn-ea"/>
              </a:rPr>
              <a:t>을 보낼 때</a:t>
            </a:r>
            <a:r>
              <a:rPr lang="en-US" altLang="ko-KR" sz="1400">
                <a:latin typeface="+mn-ea"/>
              </a:rPr>
              <a:t>, Contact </a:t>
            </a:r>
            <a:r>
              <a:rPr lang="ko-KR" altLang="en-US" sz="1400">
                <a:latin typeface="+mn-ea"/>
              </a:rPr>
              <a:t>헤더에 </a:t>
            </a:r>
            <a:r>
              <a:rPr lang="en-US" altLang="ko-KR" sz="1400" b="1">
                <a:latin typeface="+mn-ea"/>
              </a:rPr>
              <a:t>global scope </a:t>
            </a:r>
            <a:r>
              <a:rPr lang="ko-KR" altLang="en-US" sz="1400">
                <a:latin typeface="+mn-ea"/>
              </a:rPr>
              <a:t>를 갖는 </a:t>
            </a:r>
            <a:r>
              <a:rPr lang="en-US" altLang="ko-KR" sz="1400">
                <a:latin typeface="+mn-ea"/>
              </a:rPr>
              <a:t>SIP or SIPS URI </a:t>
            </a:r>
            <a:r>
              <a:rPr lang="ko-KR" altLang="en-US" sz="1400">
                <a:latin typeface="+mn-ea"/>
              </a:rPr>
              <a:t>를 제공해야 함</a:t>
            </a:r>
            <a:r>
              <a:rPr lang="en-US" altLang="ko-KR" sz="1400">
                <a:latin typeface="+mn-ea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+mn-ea"/>
              </a:rPr>
              <a:t>다이얼로그를 설정하는 </a:t>
            </a:r>
            <a:r>
              <a:rPr lang="ko-KR" altLang="en-US" sz="1400" b="1">
                <a:latin typeface="+mn-ea"/>
              </a:rPr>
              <a:t>응답</a:t>
            </a:r>
            <a:r>
              <a:rPr lang="ko-KR" altLang="en-US" sz="1400">
                <a:latin typeface="+mn-ea"/>
              </a:rPr>
              <a:t>을 수신하면 다이얼로그 </a:t>
            </a:r>
            <a:r>
              <a:rPr lang="ko-KR" altLang="en-US" sz="1400" b="1">
                <a:latin typeface="+mn-ea"/>
              </a:rPr>
              <a:t>상태</a:t>
            </a:r>
            <a:r>
              <a:rPr lang="ko-KR" altLang="en-US" sz="1400">
                <a:latin typeface="+mn-ea"/>
              </a:rPr>
              <a:t>를 구성하고</a:t>
            </a:r>
            <a:r>
              <a:rPr lang="en-US" altLang="ko-KR" sz="1400">
                <a:latin typeface="+mn-ea"/>
              </a:rPr>
              <a:t>, </a:t>
            </a:r>
            <a:r>
              <a:rPr lang="ko-KR" altLang="en-US" sz="1400">
                <a:latin typeface="+mn-ea"/>
              </a:rPr>
              <a:t>다이얼로그가 지속되는 동안 유지 </a:t>
            </a:r>
            <a:endParaRPr lang="en-US" altLang="ko-KR" sz="1400">
              <a:latin typeface="+mn-ea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83284EE1-C32F-4A47-B854-F2868D7459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394489"/>
              </p:ext>
            </p:extLst>
          </p:nvPr>
        </p:nvGraphicFramePr>
        <p:xfrm>
          <a:off x="2032000" y="2745838"/>
          <a:ext cx="8127999" cy="35732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7350">
                  <a:extLst>
                    <a:ext uri="{9D8B030D-6E8A-4147-A177-3AD203B41FA5}">
                      <a16:colId xmlns:a16="http://schemas.microsoft.com/office/drawing/2014/main" val="35317866"/>
                    </a:ext>
                  </a:extLst>
                </a:gridCol>
                <a:gridCol w="819150">
                  <a:extLst>
                    <a:ext uri="{9D8B030D-6E8A-4147-A177-3AD203B41FA5}">
                      <a16:colId xmlns:a16="http://schemas.microsoft.com/office/drawing/2014/main" val="2210739076"/>
                    </a:ext>
                  </a:extLst>
                </a:gridCol>
                <a:gridCol w="5651499">
                  <a:extLst>
                    <a:ext uri="{9D8B030D-6E8A-4147-A177-3AD203B41FA5}">
                      <a16:colId xmlns:a16="http://schemas.microsoft.com/office/drawing/2014/main" val="3787309055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solidFill>
                            <a:sysClr val="windowText" lastClr="000000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dialog ID</a:t>
                      </a:r>
                      <a:endParaRPr lang="ko-KR" altLang="en-US" sz="1200" b="1">
                        <a:solidFill>
                          <a:sysClr val="windowText" lastClr="000000"/>
                        </a:solidFill>
                        <a:latin typeface="Roboto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5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Call-ID</a:t>
                      </a:r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: </a:t>
                      </a:r>
                      <a:r>
                        <a:rPr lang="ko-KR" altLang="en-US" sz="105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요청의 </a:t>
                      </a:r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Call-ID</a:t>
                      </a:r>
                    </a:p>
                    <a:p>
                      <a:pPr marL="285750" indent="-28575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5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local tag </a:t>
                      </a:r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05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요청의 </a:t>
                      </a:r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From tag</a:t>
                      </a:r>
                    </a:p>
                    <a:p>
                      <a:pPr marL="285750" indent="-28575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5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remote tag </a:t>
                      </a:r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05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응답의 </a:t>
                      </a:r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To tag</a:t>
                      </a:r>
                      <a:endParaRPr lang="ko-KR" altLang="en-US" sz="105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0303299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sequence</a:t>
                      </a:r>
                      <a:r>
                        <a:rPr lang="ko-KR" altLang="en-US" sz="1200" b="1">
                          <a:latin typeface="Roboto" panose="02000000000000000000" pitchFamily="2" charset="0"/>
                        </a:rPr>
                        <a:t> </a:t>
                      </a:r>
                      <a:r>
                        <a:rPr lang="en-US" altLang="ko-KR" sz="1200" b="1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number</a:t>
                      </a:r>
                      <a:endParaRPr lang="ko-KR" altLang="en-US" sz="1200" b="1">
                        <a:latin typeface="Roboto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local</a:t>
                      </a:r>
                      <a:endParaRPr lang="ko-KR" altLang="en-US" sz="1200" b="1">
                        <a:latin typeface="Roboto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요청 메시지의 </a:t>
                      </a:r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CSeq</a:t>
                      </a: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값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911077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remote</a:t>
                      </a:r>
                      <a:endParaRPr lang="ko-KR" altLang="en-US" sz="1200" b="1">
                        <a:latin typeface="Roboto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empty </a:t>
                      </a:r>
                      <a:r>
                        <a:rPr lang="en-US" altLang="ko-KR" sz="11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(remote UA </a:t>
                      </a:r>
                      <a:r>
                        <a:rPr lang="ko-KR" altLang="en-US" sz="11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가 다이얼로그 내에서 요청을 보낼 때 설정</a:t>
                      </a:r>
                      <a:r>
                        <a:rPr lang="en-US" altLang="ko-KR" sz="11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200" b="1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1974682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URI</a:t>
                      </a:r>
                      <a:endParaRPr lang="ko-KR" altLang="en-US" sz="1200" b="1">
                        <a:latin typeface="Roboto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local</a:t>
                      </a:r>
                      <a:endParaRPr lang="ko-KR" altLang="en-US" sz="1200" b="1">
                        <a:latin typeface="Roboto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응답 메시지의 </a:t>
                      </a:r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From</a:t>
                      </a: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헤더 </a:t>
                      </a: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URI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585778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remote</a:t>
                      </a:r>
                      <a:endParaRPr lang="ko-KR" altLang="en-US" sz="1200" b="1">
                        <a:latin typeface="Roboto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응답 메시지의 </a:t>
                      </a:r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To</a:t>
                      </a: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헤더 </a:t>
                      </a: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URI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0791947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remote target</a:t>
                      </a:r>
                      <a:endParaRPr lang="ko-KR" altLang="en-US" sz="1200" b="1">
                        <a:latin typeface="Roboto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응답 메시지의 </a:t>
                      </a:r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Contact</a:t>
                      </a: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헤더 </a:t>
                      </a: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URI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479241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secure flag</a:t>
                      </a:r>
                      <a:endParaRPr lang="ko-KR" altLang="en-US" sz="1200" b="1">
                        <a:latin typeface="Roboto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>
                          <a:latin typeface="+mn-ea"/>
                        </a:rPr>
                        <a:t>만약 </a:t>
                      </a:r>
                      <a:r>
                        <a:rPr lang="ko-KR" altLang="en-US" sz="1100" b="1">
                          <a:latin typeface="+mn-ea"/>
                        </a:rPr>
                        <a:t>요청</a:t>
                      </a:r>
                      <a:r>
                        <a:rPr lang="ko-KR" altLang="en-US" sz="1100">
                          <a:latin typeface="+mn-ea"/>
                        </a:rPr>
                        <a:t>이 </a:t>
                      </a:r>
                      <a:r>
                        <a:rPr lang="en-US" altLang="ko-KR" sz="1100" b="1">
                          <a:solidFill>
                            <a:srgbClr val="0000FF"/>
                          </a:solidFill>
                          <a:latin typeface="+mn-ea"/>
                        </a:rPr>
                        <a:t>TLS</a:t>
                      </a:r>
                      <a:r>
                        <a:rPr lang="ko-KR" altLang="en-US" sz="1100">
                          <a:latin typeface="+mn-ea"/>
                        </a:rPr>
                        <a:t>를 통해 전송되고</a:t>
                      </a:r>
                      <a:r>
                        <a:rPr lang="en-US" altLang="ko-KR" sz="1100">
                          <a:latin typeface="+mn-ea"/>
                        </a:rPr>
                        <a:t>, </a:t>
                      </a:r>
                      <a:r>
                        <a:rPr lang="en-US" altLang="ko-KR" sz="1100" b="1">
                          <a:latin typeface="+mn-ea"/>
                        </a:rPr>
                        <a:t>Request-URI</a:t>
                      </a:r>
                      <a:r>
                        <a:rPr lang="en-US" altLang="ko-KR" sz="1100">
                          <a:latin typeface="+mn-ea"/>
                        </a:rPr>
                        <a:t> </a:t>
                      </a:r>
                      <a:r>
                        <a:rPr lang="ko-KR" altLang="en-US" sz="1100">
                          <a:latin typeface="+mn-ea"/>
                        </a:rPr>
                        <a:t>에 </a:t>
                      </a:r>
                      <a:r>
                        <a:rPr lang="en-US" altLang="ko-KR" sz="1100" b="1">
                          <a:latin typeface="+mn-ea"/>
                        </a:rPr>
                        <a:t>SIP</a:t>
                      </a:r>
                      <a:r>
                        <a:rPr lang="en-US" altLang="ko-KR" sz="1100" b="1">
                          <a:solidFill>
                            <a:srgbClr val="0000FF"/>
                          </a:solidFill>
                          <a:latin typeface="+mn-ea"/>
                        </a:rPr>
                        <a:t>S</a:t>
                      </a:r>
                      <a:r>
                        <a:rPr lang="en-US" altLang="ko-KR" sz="1100">
                          <a:latin typeface="+mn-ea"/>
                        </a:rPr>
                        <a:t> URI</a:t>
                      </a:r>
                      <a:r>
                        <a:rPr lang="ko-KR" altLang="en-US" sz="1100">
                          <a:latin typeface="+mn-ea"/>
                        </a:rPr>
                        <a:t> 가 포함된 경우 </a:t>
                      </a:r>
                      <a:r>
                        <a:rPr lang="en-US" altLang="ko-KR" sz="1100" b="1">
                          <a:solidFill>
                            <a:srgbClr val="0000FF"/>
                          </a:solidFill>
                          <a:latin typeface="+mn-ea"/>
                        </a:rPr>
                        <a:t>TRUE</a:t>
                      </a:r>
                      <a:r>
                        <a:rPr lang="en-US" altLang="ko-KR" sz="1100">
                          <a:latin typeface="+mn-ea"/>
                        </a:rPr>
                        <a:t> </a:t>
                      </a:r>
                      <a:r>
                        <a:rPr lang="ko-KR" altLang="en-US" sz="1100">
                          <a:latin typeface="+mn-ea"/>
                        </a:rPr>
                        <a:t>로 설정</a:t>
                      </a:r>
                      <a:endParaRPr lang="en-US" altLang="ko-KR" sz="1100">
                        <a:latin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702700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route set</a:t>
                      </a:r>
                      <a:endParaRPr lang="ko-KR" altLang="en-US" sz="1200" b="1">
                        <a:latin typeface="Roboto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>
                          <a:latin typeface="+mn-ea"/>
                        </a:rPr>
                        <a:t>응답의 </a:t>
                      </a:r>
                      <a:r>
                        <a:rPr lang="en-US" altLang="ko-KR" sz="1100" b="1">
                          <a:latin typeface="+mn-ea"/>
                        </a:rPr>
                        <a:t>Record-Route</a:t>
                      </a:r>
                      <a:r>
                        <a:rPr lang="en-US" altLang="ko-KR" sz="1100">
                          <a:latin typeface="+mn-ea"/>
                        </a:rPr>
                        <a:t> </a:t>
                      </a:r>
                      <a:r>
                        <a:rPr lang="ko-KR" altLang="en-US" sz="1100">
                          <a:latin typeface="+mn-ea"/>
                        </a:rPr>
                        <a:t>헤더의 </a:t>
                      </a:r>
                      <a:r>
                        <a:rPr lang="en-US" altLang="ko-KR" sz="1100">
                          <a:latin typeface="+mn-ea"/>
                        </a:rPr>
                        <a:t>URI </a:t>
                      </a:r>
                      <a:r>
                        <a:rPr lang="ko-KR" altLang="en-US" sz="1100">
                          <a:latin typeface="+mn-ea"/>
                        </a:rPr>
                        <a:t>목록 </a:t>
                      </a:r>
                      <a:r>
                        <a:rPr lang="ko-KR" altLang="en-US" sz="1100" b="1">
                          <a:latin typeface="+mn-ea"/>
                        </a:rPr>
                        <a:t>순서는 역순으로 설정</a:t>
                      </a:r>
                      <a:r>
                        <a:rPr lang="en-US" altLang="ko-KR" sz="1100">
                          <a:latin typeface="+mn-ea"/>
                        </a:rPr>
                        <a:t>,</a:t>
                      </a:r>
                      <a:r>
                        <a:rPr lang="ko-KR" altLang="en-US" sz="1100">
                          <a:latin typeface="+mn-ea"/>
                        </a:rPr>
                        <a:t> 각 </a:t>
                      </a:r>
                      <a:r>
                        <a:rPr lang="en-US" altLang="ko-KR" sz="1100">
                          <a:latin typeface="+mn-ea"/>
                        </a:rPr>
                        <a:t>URI</a:t>
                      </a:r>
                      <a:r>
                        <a:rPr lang="ko-KR" altLang="en-US" sz="1100">
                          <a:latin typeface="+mn-ea"/>
                        </a:rPr>
                        <a:t> 매개변수를 보존</a:t>
                      </a:r>
                      <a:endParaRPr lang="en-US" altLang="ko-KR" sz="1100">
                        <a:latin typeface="+mn-ea"/>
                      </a:endParaRP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100">
                          <a:latin typeface="+mn-ea"/>
                        </a:rPr>
                        <a:t>Record-Route </a:t>
                      </a:r>
                      <a:r>
                        <a:rPr lang="ko-KR" altLang="en-US" sz="1100">
                          <a:latin typeface="+mn-ea"/>
                        </a:rPr>
                        <a:t>헤더가 없이 요청이 온다면 </a:t>
                      </a:r>
                      <a:r>
                        <a:rPr lang="en-US" altLang="ko-KR" sz="1100">
                          <a:latin typeface="+mn-ea"/>
                        </a:rPr>
                        <a:t>route set </a:t>
                      </a:r>
                      <a:r>
                        <a:rPr lang="ko-KR" altLang="en-US" sz="1100">
                          <a:latin typeface="+mn-ea"/>
                        </a:rPr>
                        <a:t>을 </a:t>
                      </a:r>
                      <a:r>
                        <a:rPr lang="ko-KR" altLang="en-US" sz="1100" b="1">
                          <a:latin typeface="+mn-ea"/>
                        </a:rPr>
                        <a:t>빈 집합</a:t>
                      </a:r>
                      <a:r>
                        <a:rPr lang="ko-KR" altLang="en-US" sz="1100">
                          <a:latin typeface="+mn-ea"/>
                        </a:rPr>
                        <a:t>으로 설정</a:t>
                      </a:r>
                      <a:endParaRPr lang="en-US" altLang="ko-KR" sz="1100">
                        <a:latin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2372455"/>
                  </a:ext>
                </a:extLst>
              </a:tr>
            </a:tbl>
          </a:graphicData>
        </a:graphic>
      </p:graphicFrame>
      <p:grpSp>
        <p:nvGrpSpPr>
          <p:cNvPr id="13" name="그룹 12">
            <a:extLst>
              <a:ext uri="{FF2B5EF4-FFF2-40B4-BE49-F238E27FC236}">
                <a16:creationId xmlns:a16="http://schemas.microsoft.com/office/drawing/2014/main" id="{EE34D41A-E1C6-45CB-8605-0A254AE1D05D}"/>
              </a:ext>
            </a:extLst>
          </p:cNvPr>
          <p:cNvGrpSpPr/>
          <p:nvPr/>
        </p:nvGrpSpPr>
        <p:grpSpPr>
          <a:xfrm>
            <a:off x="6685935" y="2866717"/>
            <a:ext cx="5111918" cy="542619"/>
            <a:chOff x="6685935" y="2866717"/>
            <a:chExt cx="5111918" cy="542619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2F3F55A-60D2-4B31-B697-07FA21160D42}"/>
                </a:ext>
              </a:extLst>
            </p:cNvPr>
            <p:cNvSpPr txBox="1"/>
            <p:nvPr/>
          </p:nvSpPr>
          <p:spPr>
            <a:xfrm>
              <a:off x="7416525" y="2866717"/>
              <a:ext cx="4381328" cy="4308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100"/>
                <a:t>RFC 2543</a:t>
              </a:r>
              <a:r>
                <a:rPr lang="ko-KR" altLang="en-US" sz="1100"/>
                <a:t>과 호환성을 위해 </a:t>
              </a:r>
              <a:r>
                <a:rPr lang="en-US" altLang="ko-KR" sz="1100"/>
                <a:t>To tag </a:t>
              </a:r>
              <a:r>
                <a:rPr lang="ko-KR" altLang="en-US" sz="1100"/>
                <a:t>없는 응답을 수신할 준비가 되야한다</a:t>
              </a:r>
              <a:r>
                <a:rPr lang="en-US" altLang="ko-KR" sz="1100"/>
                <a:t>.</a:t>
              </a:r>
            </a:p>
            <a:p>
              <a:r>
                <a:rPr lang="ko-KR" altLang="en-US" sz="1100"/>
                <a:t>이경우 태그 값은 </a:t>
              </a:r>
              <a:r>
                <a:rPr lang="en-US" altLang="ko-KR" sz="1100"/>
                <a:t>Null</a:t>
              </a:r>
              <a:r>
                <a:rPr lang="ko-KR" altLang="en-US" sz="1100"/>
                <a:t>로 간주한다</a:t>
              </a:r>
              <a:r>
                <a:rPr lang="en-US" altLang="ko-KR" sz="1100"/>
                <a:t>.</a:t>
              </a:r>
              <a:endParaRPr lang="ko-KR" altLang="en-US" sz="1100"/>
            </a:p>
          </p:txBody>
        </p:sp>
        <p:cxnSp>
          <p:nvCxnSpPr>
            <p:cNvPr id="12" name="연결선: 꺾임 11">
              <a:extLst>
                <a:ext uri="{FF2B5EF4-FFF2-40B4-BE49-F238E27FC236}">
                  <a16:creationId xmlns:a16="http://schemas.microsoft.com/office/drawing/2014/main" id="{9E24B6C0-5F3A-44F6-83C6-64B286FC49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85935" y="3297604"/>
              <a:ext cx="2694039" cy="111732"/>
            </a:xfrm>
            <a:prstGeom prst="bentConnector3">
              <a:avLst/>
            </a:prstGeom>
            <a:ln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87176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9AF931-2C38-43C8-9E3C-AED4EC2E4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49275"/>
          </a:xfrm>
        </p:spPr>
        <p:txBody>
          <a:bodyPr/>
          <a:lstStyle/>
          <a:p>
            <a:r>
              <a:rPr lang="en-US" altLang="ko-KR"/>
              <a:t>1.</a:t>
            </a:r>
            <a:r>
              <a:rPr lang="ko-KR" altLang="en-US"/>
              <a:t> </a:t>
            </a:r>
            <a:r>
              <a:rPr lang="en-US" altLang="ko-KR"/>
              <a:t>Redirect</a:t>
            </a:r>
            <a:r>
              <a:rPr lang="ko-KR" altLang="en-US"/>
              <a:t> </a:t>
            </a:r>
            <a:r>
              <a:rPr lang="en-US" altLang="ko-KR"/>
              <a:t>Servers (1/2)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151CCF-057C-4F06-8A51-C3671F753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B35CC7-F425-425E-B425-8830234C368C}"/>
              </a:ext>
            </a:extLst>
          </p:cNvPr>
          <p:cNvSpPr txBox="1"/>
          <p:nvPr/>
        </p:nvSpPr>
        <p:spPr>
          <a:xfrm>
            <a:off x="902678" y="1244338"/>
            <a:ext cx="6683304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latin typeface="Roboto" panose="02000000000000000000" pitchFamily="2" charset="0"/>
                <a:ea typeface="Roboto" panose="02000000000000000000" pitchFamily="2" charset="0"/>
              </a:rPr>
              <a:t>Redirection</a:t>
            </a:r>
            <a:r>
              <a:rPr lang="ko-KR" altLang="en-US" sz="1400" b="1"/>
              <a:t> 사용 목적</a:t>
            </a:r>
            <a:r>
              <a:rPr lang="en-US" altLang="ko-KR" sz="1400"/>
              <a:t>:</a:t>
            </a:r>
          </a:p>
          <a:p>
            <a:endParaRPr lang="en-US" altLang="ko-KR" sz="1400"/>
          </a:p>
          <a:p>
            <a:r>
              <a:rPr lang="ko-KR" altLang="en-US" sz="1400"/>
              <a:t>프록시 서버의 처리 부하를 줄이고 시그널링 경로의 견고성을 개선하기 위해 사용</a:t>
            </a:r>
            <a:r>
              <a:rPr lang="en-US" altLang="ko-KR" sz="1400"/>
              <a:t>.</a:t>
            </a:r>
          </a:p>
          <a:p>
            <a:endParaRPr lang="en-US" altLang="ko-KR" sz="1400"/>
          </a:p>
          <a:p>
            <a:r>
              <a:rPr lang="en-US" altLang="ko-KR" sz="1400"/>
              <a:t>request</a:t>
            </a:r>
            <a:r>
              <a:rPr lang="ko-KR" altLang="en-US" sz="1400"/>
              <a:t>에 대한 라우팅 정보를 클라이언트에게 보내는 </a:t>
            </a:r>
            <a:r>
              <a:rPr lang="en-US" altLang="ko-KR" sz="1400"/>
              <a:t>response</a:t>
            </a:r>
            <a:r>
              <a:rPr lang="ko-KR" altLang="en-US" sz="1400"/>
              <a:t>에 넣어 보낼 수 있게 함</a:t>
            </a:r>
            <a:r>
              <a:rPr lang="en-US" altLang="ko-KR" sz="1400"/>
              <a:t>.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CA39C94B-4AE9-4F46-9651-14EF903FAED4}"/>
              </a:ext>
            </a:extLst>
          </p:cNvPr>
          <p:cNvGrpSpPr/>
          <p:nvPr/>
        </p:nvGrpSpPr>
        <p:grpSpPr>
          <a:xfrm>
            <a:off x="631327" y="3108952"/>
            <a:ext cx="5909315" cy="3143496"/>
            <a:chOff x="902678" y="3108952"/>
            <a:chExt cx="5909315" cy="3143496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DCACF000-B4AE-4AEB-BF0B-306F6C556FF3}"/>
                </a:ext>
              </a:extLst>
            </p:cNvPr>
            <p:cNvGrpSpPr/>
            <p:nvPr/>
          </p:nvGrpSpPr>
          <p:grpSpPr>
            <a:xfrm>
              <a:off x="902678" y="3108952"/>
              <a:ext cx="3546774" cy="3143496"/>
              <a:chOff x="902678" y="3212854"/>
              <a:chExt cx="3546774" cy="3143496"/>
            </a:xfrm>
          </p:grpSpPr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9BA411BE-78CF-4209-953D-2F7BA902365D}"/>
                  </a:ext>
                </a:extLst>
              </p:cNvPr>
              <p:cNvSpPr/>
              <p:nvPr/>
            </p:nvSpPr>
            <p:spPr>
              <a:xfrm>
                <a:off x="902678" y="3582186"/>
                <a:ext cx="3546774" cy="2774164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069EC55-F12E-46AF-ADCE-C73C11CAD5DE}"/>
                  </a:ext>
                </a:extLst>
              </p:cNvPr>
              <p:cNvSpPr txBox="1"/>
              <p:nvPr/>
            </p:nvSpPr>
            <p:spPr>
              <a:xfrm>
                <a:off x="1208401" y="3212854"/>
                <a:ext cx="2935328" cy="369332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redirect server</a:t>
                </a:r>
                <a:r>
                  <a:rPr lang="ko-KR" altLang="en-US">
                    <a:solidFill>
                      <a:schemeClr val="bg1"/>
                    </a:solidFill>
                    <a:latin typeface="Roboto" panose="02000000000000000000" pitchFamily="2" charset="0"/>
                  </a:rPr>
                  <a:t> 구성</a:t>
                </a:r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4EDA4F3-BD52-45B8-842B-6196BF18395C}"/>
                </a:ext>
              </a:extLst>
            </p:cNvPr>
            <p:cNvSpPr txBox="1"/>
            <p:nvPr/>
          </p:nvSpPr>
          <p:spPr>
            <a:xfrm>
              <a:off x="1053507" y="4015787"/>
              <a:ext cx="3245116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(</a:t>
              </a:r>
              <a:r>
                <a:rPr lang="en-US" altLang="ko-KR" sz="1600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server</a:t>
              </a:r>
              <a:r>
                <a:rPr lang="en-US" altLang="ko-KR" sz="16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) </a:t>
              </a:r>
              <a:r>
                <a:rPr lang="en-US" altLang="ko-KR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Transaction layer</a:t>
              </a:r>
              <a:endParaRPr lang="ko-KR" altLang="en-US">
                <a:solidFill>
                  <a:schemeClr val="bg1"/>
                </a:solidFill>
                <a:latin typeface="Roboto" panose="02000000000000000000" pitchFamily="2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0861765-D52F-473B-8CD4-FB5A4E7E4159}"/>
                </a:ext>
              </a:extLst>
            </p:cNvPr>
            <p:cNvSpPr txBox="1"/>
            <p:nvPr/>
          </p:nvSpPr>
          <p:spPr>
            <a:xfrm>
              <a:off x="1053507" y="4680700"/>
              <a:ext cx="3245116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T</a:t>
              </a:r>
              <a:r>
                <a:rPr lang="en-US" altLang="ko-KR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ransaction </a:t>
              </a:r>
              <a:r>
                <a:rPr lang="en-US" altLang="ko-KR" b="1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U</a:t>
              </a:r>
              <a:r>
                <a:rPr lang="en-US" altLang="ko-KR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ser</a:t>
              </a:r>
              <a:endParaRPr lang="ko-KR" altLang="en-US" b="1">
                <a:solidFill>
                  <a:schemeClr val="bg1"/>
                </a:solidFill>
                <a:latin typeface="Roboto" panose="02000000000000000000" pitchFamily="2" charset="0"/>
              </a:endParaRPr>
            </a:p>
          </p:txBody>
        </p:sp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16DCB2B5-B1A6-47FE-A050-141E45ACAC3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62143" y="4544854"/>
              <a:ext cx="641023" cy="641023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18C25D9-B447-48CC-8EDF-CA163412CE71}"/>
                </a:ext>
              </a:extLst>
            </p:cNvPr>
            <p:cNvSpPr txBox="1"/>
            <p:nvPr/>
          </p:nvSpPr>
          <p:spPr>
            <a:xfrm>
              <a:off x="5553315" y="5336663"/>
              <a:ext cx="1258678" cy="276999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2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location service</a:t>
              </a:r>
              <a:endParaRPr lang="ko-KR" altLang="en-US" sz="1200">
                <a:solidFill>
                  <a:schemeClr val="bg1"/>
                </a:solidFill>
                <a:latin typeface="Roboto" panose="02000000000000000000" pitchFamily="2" charset="0"/>
              </a:endParaRPr>
            </a:p>
          </p:txBody>
        </p: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2207E91D-0159-48A2-9795-C88A1D1B6128}"/>
                </a:ext>
              </a:extLst>
            </p:cNvPr>
            <p:cNvCxnSpPr>
              <a:cxnSpLocks/>
              <a:stCxn id="10" idx="3"/>
              <a:endCxn id="12" idx="1"/>
            </p:cNvCxnSpPr>
            <p:nvPr/>
          </p:nvCxnSpPr>
          <p:spPr>
            <a:xfrm>
              <a:off x="4298623" y="4865366"/>
              <a:ext cx="156352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1ED1886-A7E3-4F9C-B707-C519F7ABF2CD}"/>
                </a:ext>
              </a:extLst>
            </p:cNvPr>
            <p:cNvSpPr txBox="1"/>
            <p:nvPr/>
          </p:nvSpPr>
          <p:spPr>
            <a:xfrm>
              <a:off x="4719050" y="4557588"/>
              <a:ext cx="7521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>
                  <a:latin typeface="Roboto" panose="02000000000000000000" pitchFamily="2" charset="0"/>
                  <a:ea typeface="Roboto" panose="02000000000000000000" pitchFamily="2" charset="0"/>
                </a:rPr>
                <a:t>access</a:t>
              </a:r>
              <a:endParaRPr lang="ko-KR" altLang="en-US" sz="1400">
                <a:latin typeface="Roboto" panose="02000000000000000000" pitchFamily="2" charset="0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2162534D-1E2A-49CE-BFBD-06634162076E}"/>
              </a:ext>
            </a:extLst>
          </p:cNvPr>
          <p:cNvSpPr txBox="1"/>
          <p:nvPr/>
        </p:nvSpPr>
        <p:spPr>
          <a:xfrm>
            <a:off x="7096526" y="3429000"/>
            <a:ext cx="464702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>
                <a:latin typeface="Roboto" panose="02000000000000000000" pitchFamily="2" charset="0"/>
                <a:ea typeface="Roboto" panose="02000000000000000000" pitchFamily="2" charset="0"/>
              </a:rPr>
              <a:t>Redirect Server </a:t>
            </a:r>
            <a:r>
              <a:rPr lang="ko-KR" altLang="en-US" sz="1400" b="1"/>
              <a:t>특징</a:t>
            </a:r>
            <a:r>
              <a:rPr lang="en-US" altLang="ko-KR" sz="1400"/>
              <a:t>:</a:t>
            </a:r>
          </a:p>
          <a:p>
            <a:endParaRPr lang="en-US" altLang="ko-KR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/>
              <a:t>자체적으로 </a:t>
            </a:r>
            <a:r>
              <a:rPr lang="en-US" altLang="ko-KR" sz="1400"/>
              <a:t>SIP </a:t>
            </a:r>
            <a:r>
              <a:rPr lang="ko-KR" altLang="en-US" sz="1400"/>
              <a:t>요청을 발행하지 않음</a:t>
            </a:r>
            <a:r>
              <a:rPr lang="en-US" altLang="ko-KR" sz="140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/>
              <a:t>CANCEL </a:t>
            </a:r>
            <a:r>
              <a:rPr lang="ko-KR" altLang="en-US" sz="1400"/>
              <a:t>이외의 요청을 수신한 후 거부하거나 </a:t>
            </a:r>
            <a:r>
              <a:rPr lang="en-US" altLang="ko-KR" sz="1400"/>
              <a:t>location service</a:t>
            </a:r>
            <a:r>
              <a:rPr lang="ko-KR" altLang="en-US" sz="1400"/>
              <a:t>로 부터 데이터를 수집하여 </a:t>
            </a:r>
            <a:r>
              <a:rPr lang="en-US" altLang="ko-KR" sz="1400"/>
              <a:t>3xx</a:t>
            </a:r>
            <a:r>
              <a:rPr lang="ko-KR" altLang="en-US" sz="1400"/>
              <a:t> 최종 응답을 반환</a:t>
            </a:r>
            <a:r>
              <a:rPr lang="en-US" altLang="ko-KR" sz="140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/>
              <a:t>인식할 수 없는 헤더 필드는 무시하고 해당 </a:t>
            </a:r>
            <a:r>
              <a:rPr lang="ko-KR" altLang="en-US" sz="1400" err="1"/>
              <a:t>리디렉션</a:t>
            </a:r>
            <a:r>
              <a:rPr lang="ko-KR" altLang="en-US" sz="1400"/>
              <a:t> 진행</a:t>
            </a:r>
            <a:r>
              <a:rPr lang="en-US" altLang="ko-KR" sz="14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048472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9AF931-2C38-43C8-9E3C-AED4EC2E4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49275"/>
          </a:xfrm>
        </p:spPr>
        <p:txBody>
          <a:bodyPr/>
          <a:lstStyle/>
          <a:p>
            <a:r>
              <a:rPr lang="en-US" altLang="ko-KR"/>
              <a:t>4. Dialogs – Requests within a Dialog (1)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151CCF-057C-4F06-8A51-C3671F753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0996779-7AFF-4CC1-ACC0-80C4E08AF6B9}"/>
              </a:ext>
            </a:extLst>
          </p:cNvPr>
          <p:cNvSpPr/>
          <p:nvPr/>
        </p:nvSpPr>
        <p:spPr>
          <a:xfrm>
            <a:off x="751367" y="1014621"/>
            <a:ext cx="11147556" cy="29628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>
                <a:latin typeface="+mn-ea"/>
              </a:rPr>
              <a:t>UA</a:t>
            </a:r>
            <a:r>
              <a:rPr lang="ko-KR" altLang="en-US" sz="1400">
                <a:latin typeface="+mn-ea"/>
              </a:rPr>
              <a:t> 들 간에 다이얼로그가 설정되면</a:t>
            </a:r>
            <a:r>
              <a:rPr lang="en-US" altLang="ko-KR" sz="1400">
                <a:latin typeface="+mn-ea"/>
              </a:rPr>
              <a:t>, </a:t>
            </a:r>
            <a:r>
              <a:rPr lang="ko-KR" altLang="en-US" sz="1400">
                <a:latin typeface="+mn-ea"/>
              </a:rPr>
              <a:t>다이얼로그 내에서 새 </a:t>
            </a:r>
            <a:r>
              <a:rPr lang="en-US" altLang="ko-KR" sz="1400">
                <a:latin typeface="+mn-ea"/>
              </a:rPr>
              <a:t>transaction </a:t>
            </a:r>
            <a:r>
              <a:rPr lang="ko-KR" altLang="en-US" sz="1400">
                <a:latin typeface="+mn-ea"/>
              </a:rPr>
              <a:t>을 게시할 수 있음</a:t>
            </a:r>
            <a:endParaRPr lang="en-US" altLang="ko-KR" sz="140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+mn-ea"/>
              </a:rPr>
              <a:t>다이얼로그를 설정하는 트랜잭션 간 유지되는 </a:t>
            </a:r>
            <a:r>
              <a:rPr lang="en-US" altLang="ko-KR" sz="1400">
                <a:latin typeface="+mn-ea"/>
              </a:rPr>
              <a:t>UA</a:t>
            </a:r>
            <a:r>
              <a:rPr lang="ko-KR" altLang="en-US" sz="1400">
                <a:latin typeface="+mn-ea"/>
              </a:rPr>
              <a:t> 의 논리적인 역할은 요청을 보내고 받음에 따라 다를 수 있음</a:t>
            </a:r>
            <a:endParaRPr lang="en-US" altLang="ko-KR" sz="140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+mn-ea"/>
              </a:rPr>
              <a:t>다이얼로그 내의 요청에는 </a:t>
            </a:r>
            <a:r>
              <a:rPr lang="en-US" altLang="ko-KR" sz="1400" b="1">
                <a:latin typeface="+mn-ea"/>
              </a:rPr>
              <a:t>Record-Route</a:t>
            </a:r>
            <a:r>
              <a:rPr lang="en-US" altLang="ko-KR" sz="1400">
                <a:latin typeface="+mn-ea"/>
              </a:rPr>
              <a:t> </a:t>
            </a:r>
            <a:r>
              <a:rPr lang="ko-KR" altLang="en-US" sz="1400">
                <a:latin typeface="+mn-ea"/>
              </a:rPr>
              <a:t>와 </a:t>
            </a:r>
            <a:r>
              <a:rPr lang="en-US" altLang="ko-KR" sz="1400" b="1">
                <a:latin typeface="+mn-ea"/>
              </a:rPr>
              <a:t>Contact</a:t>
            </a:r>
            <a:r>
              <a:rPr lang="en-US" altLang="ko-KR" sz="1400">
                <a:latin typeface="+mn-ea"/>
              </a:rPr>
              <a:t> </a:t>
            </a:r>
            <a:r>
              <a:rPr lang="ko-KR" altLang="en-US" sz="1400">
                <a:latin typeface="+mn-ea"/>
              </a:rPr>
              <a:t>헤더를 포함할 수 있음</a:t>
            </a:r>
            <a:endParaRPr lang="en-US" altLang="ko-KR" sz="140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400">
                <a:latin typeface="+mn-ea"/>
              </a:rPr>
              <a:t>이러한 요청은 </a:t>
            </a:r>
            <a:r>
              <a:rPr lang="en-US" altLang="ko-KR" sz="1400">
                <a:latin typeface="+mn-ea"/>
              </a:rPr>
              <a:t>remote target URI </a:t>
            </a:r>
            <a:r>
              <a:rPr lang="ko-KR" altLang="en-US" sz="1400">
                <a:latin typeface="+mn-ea"/>
              </a:rPr>
              <a:t>을 수정할 수 있지만 다이얼로그의 </a:t>
            </a:r>
            <a:r>
              <a:rPr lang="en-US" altLang="ko-KR" sz="1400">
                <a:latin typeface="+mn-ea"/>
              </a:rPr>
              <a:t>route set</a:t>
            </a:r>
            <a:r>
              <a:rPr lang="ko-KR" altLang="en-US" sz="1400">
                <a:latin typeface="+mn-ea"/>
              </a:rPr>
              <a:t> 은 수정하지 않음</a:t>
            </a:r>
            <a:endParaRPr lang="en-US" altLang="ko-KR" sz="140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400">
                <a:latin typeface="+mn-ea"/>
              </a:rPr>
              <a:t>또한 </a:t>
            </a:r>
            <a:r>
              <a:rPr lang="en-US" altLang="ko-KR" sz="1400">
                <a:latin typeface="+mn-ea"/>
              </a:rPr>
              <a:t>target refresh request </a:t>
            </a:r>
            <a:r>
              <a:rPr lang="ko-KR" altLang="en-US" sz="1400">
                <a:latin typeface="+mn-ea"/>
              </a:rPr>
              <a:t>만 </a:t>
            </a:r>
            <a:r>
              <a:rPr lang="en-US" altLang="ko-KR" sz="1400">
                <a:latin typeface="+mn-ea"/>
              </a:rPr>
              <a:t>remote target URI </a:t>
            </a:r>
            <a:r>
              <a:rPr lang="ko-KR" altLang="en-US" sz="1400">
                <a:latin typeface="+mn-ea"/>
              </a:rPr>
              <a:t>수정 가능</a:t>
            </a:r>
            <a:endParaRPr lang="en-US" altLang="ko-KR" sz="140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>
                <a:latin typeface="+mn-ea"/>
              </a:rPr>
              <a:t>INVITE</a:t>
            </a:r>
            <a:r>
              <a:rPr lang="ko-KR" altLang="en-US" sz="1400">
                <a:latin typeface="+mn-ea"/>
              </a:rPr>
              <a:t> 로 설정된 다이얼로그에 대해</a:t>
            </a:r>
            <a:r>
              <a:rPr lang="en-US" altLang="ko-KR" sz="1400">
                <a:latin typeface="+mn-ea"/>
              </a:rPr>
              <a:t>, </a:t>
            </a:r>
            <a:r>
              <a:rPr lang="ko-KR" altLang="en-US" sz="1400">
                <a:latin typeface="+mn-ea"/>
              </a:rPr>
              <a:t>유일한 </a:t>
            </a:r>
            <a:r>
              <a:rPr lang="en-US" altLang="ko-KR" sz="1400">
                <a:latin typeface="+mn-ea"/>
              </a:rPr>
              <a:t>target refresh request </a:t>
            </a:r>
            <a:r>
              <a:rPr lang="ko-KR" altLang="en-US" sz="1400">
                <a:latin typeface="+mn-ea"/>
              </a:rPr>
              <a:t>는 </a:t>
            </a:r>
            <a:r>
              <a:rPr lang="en-US" altLang="ko-KR" sz="1400" b="1">
                <a:latin typeface="+mn-ea"/>
              </a:rPr>
              <a:t>re-INVITE</a:t>
            </a:r>
            <a:r>
              <a:rPr lang="en-US" altLang="ko-KR" sz="1400">
                <a:latin typeface="+mn-ea"/>
              </a:rPr>
              <a:t> </a:t>
            </a:r>
            <a:r>
              <a:rPr lang="ko-KR" altLang="en-US" sz="1400">
                <a:latin typeface="+mn-ea"/>
              </a:rPr>
              <a:t>뿐임</a:t>
            </a:r>
            <a:endParaRPr lang="en-US" altLang="ko-KR" sz="140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altLang="ko-KR" sz="1400">
                <a:latin typeface="+mn-ea"/>
              </a:rPr>
              <a:t>ACK </a:t>
            </a:r>
            <a:r>
              <a:rPr lang="ko-KR" altLang="en-US" sz="1400">
                <a:latin typeface="+mn-ea"/>
              </a:rPr>
              <a:t>는 </a:t>
            </a:r>
            <a:r>
              <a:rPr lang="en-US" altLang="ko-KR" sz="1400">
                <a:latin typeface="+mn-ea"/>
              </a:rPr>
              <a:t>target refresh request </a:t>
            </a:r>
            <a:r>
              <a:rPr lang="ko-KR" altLang="en-US" sz="1400">
                <a:latin typeface="+mn-ea"/>
              </a:rPr>
              <a:t>가 아님</a:t>
            </a:r>
            <a:endParaRPr lang="en-US" altLang="ko-KR" sz="140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>
                <a:latin typeface="+mn-ea"/>
              </a:rPr>
              <a:t>target</a:t>
            </a:r>
            <a:r>
              <a:rPr lang="ko-KR" altLang="en-US" sz="1400">
                <a:latin typeface="+mn-ea"/>
              </a:rPr>
              <a:t> </a:t>
            </a:r>
            <a:r>
              <a:rPr lang="en-US" altLang="ko-KR" sz="1400">
                <a:latin typeface="+mn-ea"/>
              </a:rPr>
              <a:t>refresh</a:t>
            </a:r>
            <a:r>
              <a:rPr lang="ko-KR" altLang="en-US" sz="1400">
                <a:latin typeface="+mn-ea"/>
              </a:rPr>
              <a:t> </a:t>
            </a:r>
            <a:r>
              <a:rPr lang="en-US" altLang="ko-KR" sz="1400">
                <a:latin typeface="+mn-ea"/>
              </a:rPr>
              <a:t>request</a:t>
            </a:r>
            <a:r>
              <a:rPr lang="ko-KR" altLang="en-US" sz="1400">
                <a:latin typeface="+mn-ea"/>
              </a:rPr>
              <a:t> 는 다이얼로그의 </a:t>
            </a:r>
            <a:r>
              <a:rPr lang="en-US" altLang="ko-KR" sz="1400">
                <a:latin typeface="+mn-ea"/>
              </a:rPr>
              <a:t>remote target URI</a:t>
            </a:r>
            <a:r>
              <a:rPr lang="ko-KR" altLang="en-US" sz="1400">
                <a:latin typeface="+mn-ea"/>
              </a:rPr>
              <a:t> 만 업데이트 할 뿐 </a:t>
            </a:r>
            <a:r>
              <a:rPr lang="en-US" altLang="ko-KR" sz="1400">
                <a:latin typeface="+mn-ea"/>
              </a:rPr>
              <a:t>Record-Route </a:t>
            </a:r>
            <a:r>
              <a:rPr lang="ko-KR" altLang="en-US" sz="1400">
                <a:latin typeface="+mn-ea"/>
              </a:rPr>
              <a:t>로부터 형성된 </a:t>
            </a:r>
            <a:r>
              <a:rPr lang="en-US" altLang="ko-KR" sz="1400">
                <a:latin typeface="+mn-ea"/>
              </a:rPr>
              <a:t>route set</a:t>
            </a:r>
            <a:r>
              <a:rPr lang="ko-KR" altLang="en-US" sz="1400">
                <a:latin typeface="+mn-ea"/>
              </a:rPr>
              <a:t> 은 업데이트 하지 않음</a:t>
            </a:r>
            <a:endParaRPr lang="en-US" altLang="ko-KR" sz="140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ko-KR" sz="1400">
                <a:latin typeface="+mn-ea"/>
              </a:rPr>
              <a:t>- route set</a:t>
            </a:r>
            <a:r>
              <a:rPr lang="ko-KR" altLang="en-US" sz="1400">
                <a:latin typeface="+mn-ea"/>
              </a:rPr>
              <a:t> 을 업데이트하면 </a:t>
            </a:r>
            <a:r>
              <a:rPr lang="en-US" altLang="ko-KR" sz="1400" b="1">
                <a:latin typeface="+mn-ea"/>
              </a:rPr>
              <a:t>RFC 2543 </a:t>
            </a:r>
            <a:r>
              <a:rPr lang="ko-KR" altLang="en-US" sz="1400">
                <a:latin typeface="+mn-ea"/>
              </a:rPr>
              <a:t>과 심각한 호환성 문제가 발생</a:t>
            </a:r>
            <a:endParaRPr lang="en-US" altLang="ko-KR" sz="140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348861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9AF931-2C38-43C8-9E3C-AED4EC2E4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49275"/>
          </a:xfrm>
        </p:spPr>
        <p:txBody>
          <a:bodyPr/>
          <a:lstStyle/>
          <a:p>
            <a:r>
              <a:rPr lang="en-US" altLang="ko-KR"/>
              <a:t>4. Dialogs – Requests within a Dialog (2)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151CCF-057C-4F06-8A51-C3671F753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242F9DC-B2A5-4D1A-B902-1687B61721B2}"/>
              </a:ext>
            </a:extLst>
          </p:cNvPr>
          <p:cNvSpPr/>
          <p:nvPr/>
        </p:nvSpPr>
        <p:spPr>
          <a:xfrm>
            <a:off x="751367" y="1014621"/>
            <a:ext cx="11147556" cy="746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u="sng">
                <a:latin typeface="Roboto" panose="02000000000000000000" pitchFamily="2" charset="0"/>
              </a:rPr>
              <a:t>UAC Behavior</a:t>
            </a:r>
            <a:r>
              <a:rPr lang="en-US" altLang="ko-KR" sz="1600" b="1">
                <a:latin typeface="Roboto" panose="02000000000000000000" pitchFamily="2" charset="0"/>
              </a:rPr>
              <a:t> – Generating the Request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+mn-ea"/>
              </a:rPr>
              <a:t>다이얼로그 내의 요청은 다이얼로그의 일부로 저장된 </a:t>
            </a:r>
            <a:r>
              <a:rPr lang="en-US" altLang="ko-KR" sz="1400">
                <a:latin typeface="+mn-ea"/>
              </a:rPr>
              <a:t>state </a:t>
            </a:r>
            <a:r>
              <a:rPr lang="ko-KR" altLang="en-US" sz="1400">
                <a:latin typeface="+mn-ea"/>
              </a:rPr>
              <a:t>의 구성 요소들을 사용하여 생성</a:t>
            </a:r>
            <a:endParaRPr lang="en-US" altLang="ko-KR" sz="1400">
              <a:latin typeface="+mn-ea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85A1D97A-2DD7-4D01-822C-ED45B06D7F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4175228"/>
              </p:ext>
            </p:extLst>
          </p:nvPr>
        </p:nvGraphicFramePr>
        <p:xfrm>
          <a:off x="1889020" y="2454890"/>
          <a:ext cx="8872249" cy="4715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3264">
                  <a:extLst>
                    <a:ext uri="{9D8B030D-6E8A-4147-A177-3AD203B41FA5}">
                      <a16:colId xmlns:a16="http://schemas.microsoft.com/office/drawing/2014/main" val="2042414752"/>
                    </a:ext>
                  </a:extLst>
                </a:gridCol>
                <a:gridCol w="6168985">
                  <a:extLst>
                    <a:ext uri="{9D8B030D-6E8A-4147-A177-3AD203B41FA5}">
                      <a16:colId xmlns:a16="http://schemas.microsoft.com/office/drawing/2014/main" val="29664376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solidFill>
                            <a:sysClr val="windowText" lastClr="000000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To</a:t>
                      </a:r>
                      <a:endParaRPr lang="ko-KR" altLang="en-US" sz="1200" b="1">
                        <a:solidFill>
                          <a:sysClr val="windowText" lastClr="000000"/>
                        </a:solidFill>
                        <a:latin typeface="Roboto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5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URI</a:t>
                      </a:r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: remote URI </a:t>
                      </a:r>
                    </a:p>
                    <a:p>
                      <a:pPr marL="285750" indent="-28575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5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tag</a:t>
                      </a:r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: dialog ID </a:t>
                      </a:r>
                      <a:r>
                        <a:rPr lang="ko-KR" altLang="en-US" sz="105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의 </a:t>
                      </a:r>
                      <a:r>
                        <a:rPr lang="en-US" altLang="ko-KR" sz="105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remote tag</a:t>
                      </a:r>
                      <a:endParaRPr lang="ko-KR" altLang="en-US" sz="1050" b="1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7826320"/>
                  </a:ext>
                </a:extLst>
              </a:tr>
              <a:tr h="5512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latin typeface="Roboto" panose="02000000000000000000" pitchFamily="2" charset="0"/>
                        </a:rPr>
                        <a:t>From</a:t>
                      </a:r>
                      <a:endParaRPr lang="ko-KR" altLang="en-US" sz="1200" b="1">
                        <a:latin typeface="Roboto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5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URI</a:t>
                      </a:r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: local URI</a:t>
                      </a:r>
                    </a:p>
                    <a:p>
                      <a:pPr marL="285750" indent="-28575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5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tag</a:t>
                      </a:r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: dialog ID </a:t>
                      </a:r>
                      <a:r>
                        <a:rPr lang="ko-KR" altLang="en-US" sz="105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의 </a:t>
                      </a:r>
                      <a:r>
                        <a:rPr lang="en-US" altLang="ko-KR" sz="105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local tag</a:t>
                      </a:r>
                      <a:endParaRPr lang="ko-KR" altLang="en-US" sz="1050" b="1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8751932"/>
                  </a:ext>
                </a:extLst>
              </a:tr>
              <a:tr h="4621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Call-ID</a:t>
                      </a:r>
                      <a:endParaRPr lang="ko-KR" altLang="en-US" sz="1200" b="1">
                        <a:latin typeface="Roboto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dialog ID </a:t>
                      </a: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의 </a:t>
                      </a: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Call-ID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48160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latin typeface="Roboto" panose="02000000000000000000" pitchFamily="2" charset="0"/>
                        </a:rPr>
                        <a:t>Request-URI</a:t>
                      </a:r>
                      <a:endParaRPr lang="ko-KR" altLang="en-US" sz="1200" b="1">
                        <a:latin typeface="Roboto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route set </a:t>
                      </a:r>
                      <a:r>
                        <a:rPr lang="ko-KR" altLang="en-US" sz="105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 </a:t>
                      </a:r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empty </a:t>
                      </a:r>
                      <a:r>
                        <a:rPr lang="ko-KR" altLang="en-US" sz="105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 경우</a:t>
                      </a:r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en-US" altLang="ko-KR" sz="105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remote target URI</a:t>
                      </a:r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5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 설정 </a:t>
                      </a:r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(Route </a:t>
                      </a:r>
                      <a:r>
                        <a:rPr lang="ko-KR" altLang="en-US" sz="105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헤더를 추가해선 안됨</a:t>
                      </a:r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285750" indent="-28575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route set </a:t>
                      </a:r>
                      <a:r>
                        <a:rPr lang="ko-KR" altLang="en-US" sz="105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가 존재하는 경우</a:t>
                      </a:r>
                      <a:br>
                        <a:rPr lang="en-US" altLang="ko-KR" sz="105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5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첫 </a:t>
                      </a:r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URI</a:t>
                      </a:r>
                      <a:r>
                        <a:rPr lang="ko-KR" altLang="en-US" sz="105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에 </a:t>
                      </a:r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lr </a:t>
                      </a:r>
                      <a:r>
                        <a:rPr lang="ko-KR" altLang="en-US" sz="105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매개변수가 포함되어 있다면</a:t>
                      </a:r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remote target URI</a:t>
                      </a:r>
                      <a:r>
                        <a:rPr lang="ko-KR" altLang="en-US" sz="105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 설정 후 나머지 </a:t>
                      </a:r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route set </a:t>
                      </a:r>
                      <a:r>
                        <a:rPr lang="ko-KR" altLang="en-US" sz="105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을 순서대로 설정 </a:t>
                      </a:r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5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매개변수 포함</a:t>
                      </a:r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). </a:t>
                      </a:r>
                      <a:r>
                        <a:rPr lang="ko-KR" altLang="en-US" sz="105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그 뒤 </a:t>
                      </a:r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remote target URI </a:t>
                      </a:r>
                      <a:r>
                        <a:rPr lang="ko-KR" altLang="en-US" sz="105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를 </a:t>
                      </a:r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Route </a:t>
                      </a:r>
                      <a:r>
                        <a:rPr lang="ko-KR" altLang="en-US" sz="105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헤더 마지막 값으로 배치</a:t>
                      </a:r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br>
                        <a:rPr lang="en-US" altLang="ko-KR" sz="105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5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첫 </a:t>
                      </a:r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URI</a:t>
                      </a:r>
                      <a:r>
                        <a:rPr lang="ko-KR" altLang="en-US" sz="105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에 </a:t>
                      </a:r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lr </a:t>
                      </a:r>
                      <a:r>
                        <a:rPr lang="ko-KR" altLang="en-US" sz="105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매개변수가 없는 경우</a:t>
                      </a:r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</a:p>
                    <a:p>
                      <a:pPr marL="0" indent="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105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105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105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endParaRPr lang="ko-KR" altLang="en-US" sz="105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0538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Route</a:t>
                      </a:r>
                      <a:endParaRPr lang="ko-KR" altLang="en-US" sz="1200" b="1">
                        <a:latin typeface="Roboto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>
                          <a:latin typeface="+mn-ea"/>
                        </a:rPr>
                        <a:t>만약 </a:t>
                      </a:r>
                      <a:r>
                        <a:rPr lang="ko-KR" altLang="en-US" sz="1100" b="1">
                          <a:latin typeface="+mn-ea"/>
                        </a:rPr>
                        <a:t>요청</a:t>
                      </a:r>
                      <a:r>
                        <a:rPr lang="ko-KR" altLang="en-US" sz="1100">
                          <a:latin typeface="+mn-ea"/>
                        </a:rPr>
                        <a:t>이 </a:t>
                      </a:r>
                      <a:r>
                        <a:rPr lang="en-US" altLang="ko-KR" sz="1100" b="1">
                          <a:solidFill>
                            <a:srgbClr val="0000FF"/>
                          </a:solidFill>
                          <a:latin typeface="+mn-ea"/>
                        </a:rPr>
                        <a:t>TLS</a:t>
                      </a:r>
                      <a:r>
                        <a:rPr lang="ko-KR" altLang="en-US" sz="1100">
                          <a:latin typeface="+mn-ea"/>
                        </a:rPr>
                        <a:t>를 통해 전송되고</a:t>
                      </a:r>
                      <a:r>
                        <a:rPr lang="en-US" altLang="ko-KR" sz="1100">
                          <a:latin typeface="+mn-ea"/>
                        </a:rPr>
                        <a:t>, </a:t>
                      </a:r>
                      <a:r>
                        <a:rPr lang="en-US" altLang="ko-KR" sz="1100" b="1">
                          <a:latin typeface="+mn-ea"/>
                        </a:rPr>
                        <a:t>Request-URI</a:t>
                      </a:r>
                      <a:r>
                        <a:rPr lang="en-US" altLang="ko-KR" sz="1100">
                          <a:latin typeface="+mn-ea"/>
                        </a:rPr>
                        <a:t> </a:t>
                      </a:r>
                      <a:r>
                        <a:rPr lang="ko-KR" altLang="en-US" sz="1100">
                          <a:latin typeface="+mn-ea"/>
                        </a:rPr>
                        <a:t>에 </a:t>
                      </a:r>
                      <a:r>
                        <a:rPr lang="en-US" altLang="ko-KR" sz="1100" b="1">
                          <a:latin typeface="+mn-ea"/>
                        </a:rPr>
                        <a:t>SIP</a:t>
                      </a:r>
                      <a:r>
                        <a:rPr lang="en-US" altLang="ko-KR" sz="1100" b="1">
                          <a:solidFill>
                            <a:srgbClr val="0000FF"/>
                          </a:solidFill>
                          <a:latin typeface="+mn-ea"/>
                        </a:rPr>
                        <a:t>S</a:t>
                      </a:r>
                      <a:r>
                        <a:rPr lang="en-US" altLang="ko-KR" sz="1100">
                          <a:latin typeface="+mn-ea"/>
                        </a:rPr>
                        <a:t> URI</a:t>
                      </a:r>
                      <a:r>
                        <a:rPr lang="ko-KR" altLang="en-US" sz="1100">
                          <a:latin typeface="+mn-ea"/>
                        </a:rPr>
                        <a:t> 가 포함된 경우 </a:t>
                      </a:r>
                      <a:r>
                        <a:rPr lang="en-US" altLang="ko-KR" sz="1100" b="1">
                          <a:solidFill>
                            <a:srgbClr val="0000FF"/>
                          </a:solidFill>
                          <a:latin typeface="+mn-ea"/>
                        </a:rPr>
                        <a:t>TRUE</a:t>
                      </a:r>
                      <a:r>
                        <a:rPr lang="en-US" altLang="ko-KR" sz="1100">
                          <a:latin typeface="+mn-ea"/>
                        </a:rPr>
                        <a:t> </a:t>
                      </a:r>
                      <a:r>
                        <a:rPr lang="ko-KR" altLang="en-US" sz="1100">
                          <a:latin typeface="+mn-ea"/>
                        </a:rPr>
                        <a:t>로 설정</a:t>
                      </a:r>
                      <a:endParaRPr lang="en-US" altLang="ko-KR" sz="1100">
                        <a:latin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2301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Contact</a:t>
                      </a:r>
                      <a:endParaRPr lang="ko-KR" altLang="en-US" sz="1200" b="1">
                        <a:latin typeface="Roboto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>
                          <a:latin typeface="+mn-ea"/>
                        </a:rPr>
                        <a:t>응답의 </a:t>
                      </a:r>
                      <a:r>
                        <a:rPr lang="en-US" altLang="ko-KR" sz="1100" b="1">
                          <a:latin typeface="+mn-ea"/>
                        </a:rPr>
                        <a:t>Record-Route</a:t>
                      </a:r>
                      <a:r>
                        <a:rPr lang="en-US" altLang="ko-KR" sz="1100">
                          <a:latin typeface="+mn-ea"/>
                        </a:rPr>
                        <a:t> </a:t>
                      </a:r>
                      <a:r>
                        <a:rPr lang="ko-KR" altLang="en-US" sz="1100">
                          <a:latin typeface="+mn-ea"/>
                        </a:rPr>
                        <a:t>헤더의 </a:t>
                      </a:r>
                      <a:r>
                        <a:rPr lang="en-US" altLang="ko-KR" sz="1100">
                          <a:latin typeface="+mn-ea"/>
                        </a:rPr>
                        <a:t>URI </a:t>
                      </a:r>
                      <a:r>
                        <a:rPr lang="ko-KR" altLang="en-US" sz="1100">
                          <a:latin typeface="+mn-ea"/>
                        </a:rPr>
                        <a:t>목록 </a:t>
                      </a:r>
                      <a:r>
                        <a:rPr lang="ko-KR" altLang="en-US" sz="1100" b="1">
                          <a:latin typeface="+mn-ea"/>
                        </a:rPr>
                        <a:t>순서는 역순으로 설정</a:t>
                      </a:r>
                      <a:r>
                        <a:rPr lang="en-US" altLang="ko-KR" sz="1100">
                          <a:latin typeface="+mn-ea"/>
                        </a:rPr>
                        <a:t>,</a:t>
                      </a:r>
                      <a:r>
                        <a:rPr lang="ko-KR" altLang="en-US" sz="1100">
                          <a:latin typeface="+mn-ea"/>
                        </a:rPr>
                        <a:t> 각 </a:t>
                      </a:r>
                      <a:r>
                        <a:rPr lang="en-US" altLang="ko-KR" sz="1100">
                          <a:latin typeface="+mn-ea"/>
                        </a:rPr>
                        <a:t>URI</a:t>
                      </a:r>
                      <a:r>
                        <a:rPr lang="ko-KR" altLang="en-US" sz="1100">
                          <a:latin typeface="+mn-ea"/>
                        </a:rPr>
                        <a:t> 매개변수를 보존</a:t>
                      </a:r>
                      <a:endParaRPr lang="en-US" altLang="ko-KR" sz="1100">
                        <a:latin typeface="+mn-ea"/>
                      </a:endParaRP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100">
                          <a:latin typeface="+mn-ea"/>
                        </a:rPr>
                        <a:t>Record-Route </a:t>
                      </a:r>
                      <a:r>
                        <a:rPr lang="ko-KR" altLang="en-US" sz="1100">
                          <a:latin typeface="+mn-ea"/>
                        </a:rPr>
                        <a:t>헤더가 없이 요청이 온다면 </a:t>
                      </a:r>
                      <a:r>
                        <a:rPr lang="en-US" altLang="ko-KR" sz="1100">
                          <a:latin typeface="+mn-ea"/>
                        </a:rPr>
                        <a:t>route set </a:t>
                      </a:r>
                      <a:r>
                        <a:rPr lang="ko-KR" altLang="en-US" sz="1100">
                          <a:latin typeface="+mn-ea"/>
                        </a:rPr>
                        <a:t>을 </a:t>
                      </a:r>
                      <a:r>
                        <a:rPr lang="ko-KR" altLang="en-US" sz="1100" b="1">
                          <a:latin typeface="+mn-ea"/>
                        </a:rPr>
                        <a:t>빈 집합</a:t>
                      </a:r>
                      <a:r>
                        <a:rPr lang="ko-KR" altLang="en-US" sz="1100">
                          <a:latin typeface="+mn-ea"/>
                        </a:rPr>
                        <a:t>으로 설정</a:t>
                      </a:r>
                      <a:endParaRPr lang="en-US" altLang="ko-KR" sz="1100">
                        <a:latin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5033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7692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9AF931-2C38-43C8-9E3C-AED4EC2E4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49275"/>
          </a:xfrm>
        </p:spPr>
        <p:txBody>
          <a:bodyPr/>
          <a:lstStyle/>
          <a:p>
            <a:r>
              <a:rPr lang="en-US" altLang="ko-KR"/>
              <a:t>4. Initiating a Session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151CCF-057C-4F06-8A51-C3671F753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46306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9AF931-2C38-43C8-9E3C-AED4EC2E4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49275"/>
          </a:xfrm>
        </p:spPr>
        <p:txBody>
          <a:bodyPr/>
          <a:lstStyle/>
          <a:p>
            <a:r>
              <a:rPr lang="en-US" altLang="ko-KR"/>
              <a:t>5. Modifying an Existing Session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151CCF-057C-4F06-8A51-C3671F753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43323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9AF931-2C38-43C8-9E3C-AED4EC2E4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49275"/>
          </a:xfrm>
        </p:spPr>
        <p:txBody>
          <a:bodyPr/>
          <a:lstStyle/>
          <a:p>
            <a:r>
              <a:rPr lang="en-US" altLang="ko-KR"/>
              <a:t>6. Terminating a Session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151CCF-057C-4F06-8A51-C3671F753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9842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1BA79AA5-952D-4675-BFAA-09B7F5F02B21}"/>
              </a:ext>
            </a:extLst>
          </p:cNvPr>
          <p:cNvCxnSpPr>
            <a:cxnSpLocks/>
          </p:cNvCxnSpPr>
          <p:nvPr/>
        </p:nvCxnSpPr>
        <p:spPr>
          <a:xfrm rot="16200000" flipH="1">
            <a:off x="7187793" y="2196646"/>
            <a:ext cx="3812053" cy="3021982"/>
          </a:xfrm>
          <a:prstGeom prst="bentConnector3">
            <a:avLst>
              <a:gd name="adj1" fmla="val 21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8C9AF931-2C38-43C8-9E3C-AED4EC2E4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49275"/>
          </a:xfrm>
        </p:spPr>
        <p:txBody>
          <a:bodyPr/>
          <a:lstStyle/>
          <a:p>
            <a:r>
              <a:rPr lang="en-US" altLang="ko-KR"/>
              <a:t>1.</a:t>
            </a:r>
            <a:r>
              <a:rPr lang="ko-KR" altLang="en-US"/>
              <a:t> </a:t>
            </a:r>
            <a:r>
              <a:rPr lang="en-US" altLang="ko-KR"/>
              <a:t>Redirect</a:t>
            </a:r>
            <a:r>
              <a:rPr lang="ko-KR" altLang="en-US"/>
              <a:t> </a:t>
            </a:r>
            <a:r>
              <a:rPr lang="en-US" altLang="ko-KR"/>
              <a:t>Servers (2/2)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151CCF-057C-4F06-8A51-C3671F753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9252A94-CC09-4928-8209-20295AE91AEF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B35CC7-F425-425E-B425-8830234C368C}"/>
              </a:ext>
            </a:extLst>
          </p:cNvPr>
          <p:cNvSpPr txBox="1"/>
          <p:nvPr/>
        </p:nvSpPr>
        <p:spPr>
          <a:xfrm>
            <a:off x="902678" y="1244338"/>
            <a:ext cx="7518308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60000"/>
            <a:r>
              <a:rPr lang="en-US" altLang="ko-KR" sz="1400" b="1">
                <a:latin typeface="Roboto" panose="02000000000000000000" pitchFamily="2" charset="0"/>
                <a:ea typeface="Roboto" panose="02000000000000000000" pitchFamily="2" charset="0"/>
              </a:rPr>
              <a:t>Redirect Server</a:t>
            </a:r>
            <a:r>
              <a:rPr lang="ko-KR" altLang="en-US" sz="1400" b="1">
                <a:latin typeface="Roboto" panose="02000000000000000000" pitchFamily="2" charset="0"/>
              </a:rPr>
              <a:t> </a:t>
            </a:r>
            <a:r>
              <a:rPr lang="ko-KR" altLang="en-US" sz="1400" b="1"/>
              <a:t>규칙</a:t>
            </a:r>
            <a:endParaRPr lang="en-US" altLang="ko-KR" sz="1400" b="1"/>
          </a:p>
          <a:p>
            <a:pPr defTabSz="360000"/>
            <a:endParaRPr lang="en-US" altLang="ko-KR" sz="1400"/>
          </a:p>
          <a:p>
            <a:pPr marL="285750" indent="-285750" defTabSz="360000">
              <a:buFont typeface="Arial" panose="020B0604020202020204" pitchFamily="34" charset="0"/>
              <a:buChar char="•"/>
            </a:pPr>
            <a:r>
              <a:rPr lang="en-US" altLang="ko-KR" sz="1400"/>
              <a:t>3xx </a:t>
            </a:r>
            <a:r>
              <a:rPr lang="ko-KR" altLang="en-US" sz="1400"/>
              <a:t>응답을 반환하면 </a:t>
            </a:r>
            <a:r>
              <a:rPr lang="en-US" altLang="ko-KR" sz="1400"/>
              <a:t>Contact </a:t>
            </a:r>
            <a:r>
              <a:rPr lang="ko-KR" altLang="en-US" sz="1400"/>
              <a:t>헤더에 하나 이상의 대체 가능한 위치 집합을 포함시킴</a:t>
            </a:r>
            <a:r>
              <a:rPr lang="en-US" altLang="ko-KR" sz="1400"/>
              <a:t>.</a:t>
            </a:r>
          </a:p>
          <a:p>
            <a:pPr marL="285750" indent="-285750" defTabSz="360000">
              <a:buFont typeface="Arial" panose="020B0604020202020204" pitchFamily="34" charset="0"/>
              <a:buChar char="•"/>
            </a:pPr>
            <a:endParaRPr lang="en-US" altLang="ko-KR" sz="1400"/>
          </a:p>
          <a:p>
            <a:pPr defTabSz="360000"/>
            <a:r>
              <a:rPr lang="en-US" altLang="ko-KR" sz="1200"/>
              <a:t>	- Contact </a:t>
            </a:r>
            <a:r>
              <a:rPr lang="ko-KR" altLang="en-US" sz="1200"/>
              <a:t>데이터 수명을 나타내기 위해 </a:t>
            </a:r>
            <a:r>
              <a:rPr lang="en-US" altLang="ko-KR" sz="1200"/>
              <a:t>“expires” </a:t>
            </a:r>
            <a:r>
              <a:rPr lang="ko-KR" altLang="en-US" sz="1200"/>
              <a:t>매개 변수를 제공할 수 있음</a:t>
            </a:r>
            <a:r>
              <a:rPr lang="en-US" altLang="ko-KR" sz="1200"/>
              <a:t>.</a:t>
            </a:r>
            <a:r>
              <a:rPr lang="ko-KR" altLang="en-US" sz="1200"/>
              <a:t> </a:t>
            </a:r>
            <a:endParaRPr lang="en-US" altLang="ko-KR" sz="1200"/>
          </a:p>
          <a:p>
            <a:pPr defTabSz="360000"/>
            <a:r>
              <a:rPr lang="en-US" altLang="ko-KR" sz="1200"/>
              <a:t>	</a:t>
            </a:r>
          </a:p>
          <a:p>
            <a:pPr defTabSz="360000"/>
            <a:r>
              <a:rPr lang="en-US" altLang="ko-KR" sz="1200"/>
              <a:t>	- Contact </a:t>
            </a:r>
            <a:r>
              <a:rPr lang="ko-KR" altLang="en-US" sz="1200"/>
              <a:t>헤더에 들어가는 값은 </a:t>
            </a:r>
            <a:r>
              <a:rPr lang="en-US" altLang="ko-KR" sz="1200"/>
              <a:t>SIP, SIPS </a:t>
            </a:r>
            <a:r>
              <a:rPr lang="ko-KR" altLang="en-US" sz="1200"/>
              <a:t>뿐만 아니라 </a:t>
            </a:r>
            <a:r>
              <a:rPr lang="en-US" altLang="ko-KR" sz="1200"/>
              <a:t>phone, fax, </a:t>
            </a:r>
            <a:r>
              <a:rPr lang="en-US" altLang="ko-KR" sz="1200" err="1"/>
              <a:t>mailto</a:t>
            </a:r>
            <a:r>
              <a:rPr lang="en-US" altLang="ko-KR" sz="1200"/>
              <a:t> </a:t>
            </a:r>
            <a:r>
              <a:rPr lang="ko-KR" altLang="en-US" sz="1200"/>
              <a:t>등 </a:t>
            </a:r>
            <a:r>
              <a:rPr lang="en-US" altLang="ko-KR" sz="1200"/>
              <a:t>URL</a:t>
            </a:r>
            <a:r>
              <a:rPr lang="ko-KR" altLang="en-US" sz="1200"/>
              <a:t>을 포함 가능</a:t>
            </a:r>
            <a:r>
              <a:rPr lang="en-US" altLang="ko-KR" sz="1200"/>
              <a:t>.</a:t>
            </a:r>
          </a:p>
          <a:p>
            <a:pPr marL="285750" indent="-285750" defTabSz="360000">
              <a:buFont typeface="Arial" panose="020B0604020202020204" pitchFamily="34" charset="0"/>
              <a:buChar char="•"/>
            </a:pPr>
            <a:endParaRPr lang="en-US" altLang="ko-KR" sz="1400"/>
          </a:p>
          <a:p>
            <a:pPr marL="285750" indent="-285750" defTabSz="360000">
              <a:buFont typeface="Arial" panose="020B0604020202020204" pitchFamily="34" charset="0"/>
              <a:buChar char="•"/>
            </a:pPr>
            <a:r>
              <a:rPr lang="en-US" altLang="ko-KR" sz="1400"/>
              <a:t>redirect </a:t>
            </a:r>
            <a:r>
              <a:rPr lang="ko-KR" altLang="en-US" sz="1400"/>
              <a:t>서버는 </a:t>
            </a:r>
            <a:r>
              <a:rPr lang="en-US" altLang="ko-KR" sz="1400"/>
              <a:t>Request-URI</a:t>
            </a:r>
            <a:r>
              <a:rPr lang="ko-KR" altLang="en-US" sz="1400"/>
              <a:t>와 동일한 </a:t>
            </a:r>
            <a:r>
              <a:rPr lang="en-US" altLang="ko-KR" sz="1400"/>
              <a:t>URI</a:t>
            </a:r>
            <a:r>
              <a:rPr lang="ko-KR" altLang="en-US" sz="1400"/>
              <a:t>로 요청을 리디렉션해선 안됨</a:t>
            </a:r>
            <a:r>
              <a:rPr lang="en-US" altLang="ko-KR" sz="1400"/>
              <a:t>.</a:t>
            </a:r>
          </a:p>
          <a:p>
            <a:pPr defTabSz="360000"/>
            <a:r>
              <a:rPr lang="en-US" altLang="ko-KR" sz="1400"/>
              <a:t>		</a:t>
            </a:r>
          </a:p>
          <a:p>
            <a:pPr defTabSz="360000"/>
            <a:r>
              <a:rPr lang="en-US" altLang="ko-KR" sz="1200"/>
              <a:t>	- </a:t>
            </a:r>
            <a:r>
              <a:rPr lang="ko-KR" altLang="en-US" sz="1200"/>
              <a:t>요청이 원래 주소로 다시 돌아가는 무한 </a:t>
            </a:r>
            <a:r>
              <a:rPr lang="ko-KR" altLang="en-US" sz="1200" err="1"/>
              <a:t>리디렉션을</a:t>
            </a:r>
            <a:r>
              <a:rPr lang="ko-KR" altLang="en-US" sz="1200"/>
              <a:t> 방지하기 위한 제약 조건</a:t>
            </a:r>
            <a:r>
              <a:rPr lang="en-US" altLang="ko-KR" sz="1200"/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DA37F6-41A1-47A6-BBCC-EF47F5975D0A}"/>
              </a:ext>
            </a:extLst>
          </p:cNvPr>
          <p:cNvSpPr txBox="1"/>
          <p:nvPr/>
        </p:nvSpPr>
        <p:spPr>
          <a:xfrm>
            <a:off x="5806033" y="4006121"/>
            <a:ext cx="5190845" cy="7909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50"/>
              <a:t>“expires” </a:t>
            </a:r>
            <a:r>
              <a:rPr lang="ko-KR" altLang="en-US" sz="1050"/>
              <a:t>매개변수는 </a:t>
            </a:r>
            <a:r>
              <a:rPr lang="en-US" altLang="ko-KR" sz="1050"/>
              <a:t>URI</a:t>
            </a:r>
            <a:r>
              <a:rPr lang="ko-KR" altLang="en-US" sz="1050"/>
              <a:t>가 얼마나 오래 유효한지를 나타내는 데 사용된다</a:t>
            </a:r>
            <a:r>
              <a:rPr lang="en-US" altLang="ko-KR" sz="105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050"/>
              <a:t>이 매개변수의 값은 초를 나타내는 숫자이며</a:t>
            </a:r>
            <a:r>
              <a:rPr lang="en-US" altLang="ko-KR" sz="1050"/>
              <a:t>, </a:t>
            </a:r>
            <a:r>
              <a:rPr lang="ko-KR" altLang="en-US" sz="1050"/>
              <a:t>제공하지 않으면 </a:t>
            </a:r>
            <a:r>
              <a:rPr lang="en-US" altLang="ko-KR" sz="1050" b="1">
                <a:latin typeface="Roboto" panose="02000000000000000000" pitchFamily="2" charset="0"/>
                <a:ea typeface="Roboto" panose="02000000000000000000" pitchFamily="2" charset="0"/>
              </a:rPr>
              <a:t>Expires</a:t>
            </a:r>
            <a:r>
              <a:rPr lang="en-US" altLang="ko-KR" sz="1050"/>
              <a:t> </a:t>
            </a:r>
            <a:r>
              <a:rPr lang="ko-KR" altLang="en-US" sz="1050"/>
              <a:t>헤더 필드 값에 따라 </a:t>
            </a:r>
            <a:endParaRPr lang="en-US" altLang="ko-KR" sz="1050"/>
          </a:p>
          <a:p>
            <a:pPr>
              <a:lnSpc>
                <a:spcPct val="150000"/>
              </a:lnSpc>
            </a:pPr>
            <a:r>
              <a:rPr lang="ko-KR" altLang="en-US" sz="1050"/>
              <a:t>유효기간이 결정된다</a:t>
            </a:r>
            <a:r>
              <a:rPr lang="en-US" altLang="ko-KR" sz="1050"/>
              <a:t>. </a:t>
            </a:r>
            <a:r>
              <a:rPr lang="ko-KR" altLang="en-US" sz="1050"/>
              <a:t>잘못된 값은 </a:t>
            </a:r>
            <a:r>
              <a:rPr lang="en-US" altLang="ko-KR" sz="1050"/>
              <a:t>3600</a:t>
            </a:r>
            <a:r>
              <a:rPr lang="ko-KR" altLang="en-US" sz="1050"/>
              <a:t>초로 처리해야 한다</a:t>
            </a:r>
            <a:r>
              <a:rPr lang="en-US" altLang="ko-KR" sz="1050"/>
              <a:t>.</a:t>
            </a:r>
            <a:endParaRPr lang="ko-KR" altLang="en-US" sz="1050"/>
          </a:p>
        </p:txBody>
      </p: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A927669F-7D14-4F88-B935-9979129ED0F1}"/>
              </a:ext>
            </a:extLst>
          </p:cNvPr>
          <p:cNvCxnSpPr>
            <a:cxnSpLocks/>
            <a:endCxn id="3" idx="0"/>
          </p:cNvCxnSpPr>
          <p:nvPr/>
        </p:nvCxnSpPr>
        <p:spPr>
          <a:xfrm>
            <a:off x="6482862" y="2239108"/>
            <a:ext cx="1918594" cy="1767013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EAC3199C-246C-4CB4-8D85-DD513DA7B2E2}"/>
              </a:ext>
            </a:extLst>
          </p:cNvPr>
          <p:cNvGrpSpPr/>
          <p:nvPr/>
        </p:nvGrpSpPr>
        <p:grpSpPr>
          <a:xfrm>
            <a:off x="670980" y="4401614"/>
            <a:ext cx="3485030" cy="1844654"/>
            <a:chOff x="1474671" y="4368105"/>
            <a:chExt cx="3632608" cy="1922768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B05E7633-BF95-434C-A62A-56CE62586132}"/>
                </a:ext>
              </a:extLst>
            </p:cNvPr>
            <p:cNvSpPr/>
            <p:nvPr/>
          </p:nvSpPr>
          <p:spPr>
            <a:xfrm>
              <a:off x="1474671" y="4797107"/>
              <a:ext cx="947854" cy="94785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A</a:t>
              </a:r>
              <a:endParaRPr lang="ko-KR" altLang="en-US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04719843-5A0A-46A1-8539-E99CB92A950E}"/>
                </a:ext>
              </a:extLst>
            </p:cNvPr>
            <p:cNvSpPr/>
            <p:nvPr/>
          </p:nvSpPr>
          <p:spPr>
            <a:xfrm>
              <a:off x="3824868" y="4797107"/>
              <a:ext cx="947854" cy="94785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B</a:t>
              </a:r>
              <a:endParaRPr lang="ko-KR" altLang="en-US"/>
            </a:p>
          </p:txBody>
        </p:sp>
        <p:cxnSp>
          <p:nvCxnSpPr>
            <p:cNvPr id="23" name="연결선: 구부러짐 22">
              <a:extLst>
                <a:ext uri="{FF2B5EF4-FFF2-40B4-BE49-F238E27FC236}">
                  <a16:creationId xmlns:a16="http://schemas.microsoft.com/office/drawing/2014/main" id="{6B1DDBE5-35CE-4564-A7C9-72D5AFC8A9F8}"/>
                </a:ext>
              </a:extLst>
            </p:cNvPr>
            <p:cNvCxnSpPr>
              <a:cxnSpLocks/>
              <a:stCxn id="20" idx="7"/>
              <a:endCxn id="21" idx="1"/>
            </p:cNvCxnSpPr>
            <p:nvPr/>
          </p:nvCxnSpPr>
          <p:spPr>
            <a:xfrm rot="5400000" flipH="1" flipV="1">
              <a:off x="3123696" y="4095936"/>
              <a:ext cx="12700" cy="1679963"/>
            </a:xfrm>
            <a:prstGeom prst="curvedConnector3">
              <a:avLst>
                <a:gd name="adj1" fmla="val 2892992"/>
              </a:avLst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연결선: 구부러짐 24">
              <a:extLst>
                <a:ext uri="{FF2B5EF4-FFF2-40B4-BE49-F238E27FC236}">
                  <a16:creationId xmlns:a16="http://schemas.microsoft.com/office/drawing/2014/main" id="{877A4060-ADF3-4A53-9745-C109C4462F1A}"/>
                </a:ext>
              </a:extLst>
            </p:cNvPr>
            <p:cNvCxnSpPr>
              <a:stCxn id="21" idx="3"/>
              <a:endCxn id="20" idx="5"/>
            </p:cNvCxnSpPr>
            <p:nvPr/>
          </p:nvCxnSpPr>
          <p:spPr>
            <a:xfrm rot="5400000">
              <a:off x="3123697" y="4766170"/>
              <a:ext cx="12700" cy="1679963"/>
            </a:xfrm>
            <a:prstGeom prst="curvedConnector3">
              <a:avLst>
                <a:gd name="adj1" fmla="val 2892992"/>
              </a:avLst>
            </a:prstGeom>
            <a:ln w="1270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75E61BEF-C3F1-40B8-B950-28C3A8B4BBF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56118" y="4797106"/>
              <a:ext cx="947855" cy="947855"/>
            </a:xfrm>
            <a:prstGeom prst="rect">
              <a:avLst/>
            </a:prstGeom>
          </p:spPr>
        </p:pic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id="{BE9C6F1B-1D41-4256-9AEB-B7FA84628C7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790859" y="5612502"/>
              <a:ext cx="678371" cy="67837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45A5BD8-BE4F-4311-83DE-9AAB2EB2E1C3}"/>
                </a:ext>
              </a:extLst>
            </p:cNvPr>
            <p:cNvSpPr txBox="1"/>
            <p:nvPr/>
          </p:nvSpPr>
          <p:spPr>
            <a:xfrm>
              <a:off x="2021008" y="4368105"/>
              <a:ext cx="6751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/>
                <a:t>B </a:t>
              </a:r>
              <a:r>
                <a:rPr lang="ko-KR" altLang="en-US" sz="1400"/>
                <a:t>에게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3B860E2-E230-4247-B9C2-FD627AF6B497}"/>
                </a:ext>
              </a:extLst>
            </p:cNvPr>
            <p:cNvSpPr txBox="1"/>
            <p:nvPr/>
          </p:nvSpPr>
          <p:spPr>
            <a:xfrm>
              <a:off x="3447288" y="5919839"/>
              <a:ext cx="1659991" cy="3208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/>
                <a:t>B </a:t>
              </a:r>
              <a:r>
                <a:rPr lang="ko-KR" altLang="en-US" sz="1400"/>
                <a:t>에게 </a:t>
              </a:r>
              <a:r>
                <a:rPr lang="en-US" altLang="ko-KR" sz="1400"/>
                <a:t>redirect </a:t>
              </a:r>
              <a:r>
                <a:rPr lang="ko-KR" altLang="en-US" sz="1400"/>
                <a:t>해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013B3212-8589-4EF6-8D5A-8C38D8DF7083}"/>
              </a:ext>
            </a:extLst>
          </p:cNvPr>
          <p:cNvSpPr txBox="1"/>
          <p:nvPr/>
        </p:nvSpPr>
        <p:spPr>
          <a:xfrm>
            <a:off x="4524223" y="5595456"/>
            <a:ext cx="6777817" cy="2923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300">
                <a:latin typeface="Roboto" panose="02000000000000000000" pitchFamily="2" charset="0"/>
                <a:ea typeface="Roboto" panose="02000000000000000000" pitchFamily="2" charset="0"/>
              </a:rPr>
              <a:t>Contact: &lt;</a:t>
            </a:r>
            <a:r>
              <a:rPr lang="en-US" altLang="ko-KR" sz="1300" err="1">
                <a:latin typeface="Roboto" panose="02000000000000000000" pitchFamily="2" charset="0"/>
                <a:ea typeface="Roboto" panose="02000000000000000000" pitchFamily="2" charset="0"/>
              </a:rPr>
              <a:t>sip:alice@example.com</a:t>
            </a:r>
            <a:r>
              <a:rPr lang="en-US" altLang="ko-KR" sz="1300">
                <a:latin typeface="Roboto" panose="02000000000000000000" pitchFamily="2" charset="0"/>
                <a:ea typeface="Roboto" panose="02000000000000000000" pitchFamily="2" charset="0"/>
              </a:rPr>
              <a:t>&gt;;</a:t>
            </a:r>
            <a:r>
              <a:rPr lang="en-US" altLang="ko-KR" sz="1300">
                <a:solidFill>
                  <a:srgbClr val="0000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expires=3600</a:t>
            </a:r>
            <a:r>
              <a:rPr lang="en-US" altLang="ko-KR" sz="1300">
                <a:latin typeface="Roboto" panose="02000000000000000000" pitchFamily="2" charset="0"/>
                <a:ea typeface="Roboto" panose="02000000000000000000" pitchFamily="2" charset="0"/>
              </a:rPr>
              <a:t>, &lt;</a:t>
            </a:r>
            <a:r>
              <a:rPr lang="en-US" altLang="ko-KR" sz="1300" err="1">
                <a:latin typeface="Roboto" panose="02000000000000000000" pitchFamily="2" charset="0"/>
                <a:ea typeface="Roboto" panose="02000000000000000000" pitchFamily="2" charset="0"/>
              </a:rPr>
              <a:t>sip:bob@example.com</a:t>
            </a:r>
            <a:r>
              <a:rPr lang="en-US" altLang="ko-KR" sz="1300">
                <a:latin typeface="Roboto" panose="02000000000000000000" pitchFamily="2" charset="0"/>
                <a:ea typeface="Roboto" panose="02000000000000000000" pitchFamily="2" charset="0"/>
              </a:rPr>
              <a:t>&gt;;</a:t>
            </a:r>
            <a:r>
              <a:rPr lang="en-US" altLang="ko-KR" sz="1300">
                <a:solidFill>
                  <a:srgbClr val="0000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expires=7200</a:t>
            </a:r>
            <a:endParaRPr lang="ko-KR" altLang="en-US" sz="1300">
              <a:solidFill>
                <a:srgbClr val="0000FF"/>
              </a:solidFill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7342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9AF931-2C38-43C8-9E3C-AED4EC2E4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49275"/>
          </a:xfrm>
        </p:spPr>
        <p:txBody>
          <a:bodyPr/>
          <a:lstStyle/>
          <a:p>
            <a:r>
              <a:rPr lang="en-US" altLang="ko-KR"/>
              <a:t>2. Registrations – </a:t>
            </a:r>
            <a:r>
              <a:rPr lang="ko-KR" altLang="en-US"/>
              <a:t>용어 정리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151CCF-057C-4F06-8A51-C3671F753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232171-663E-4214-A864-A1A47F661A95}"/>
              </a:ext>
            </a:extLst>
          </p:cNvPr>
          <p:cNvSpPr txBox="1"/>
          <p:nvPr/>
        </p:nvSpPr>
        <p:spPr>
          <a:xfrm>
            <a:off x="838200" y="876920"/>
            <a:ext cx="7234801" cy="55382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60000">
              <a:lnSpc>
                <a:spcPct val="150000"/>
              </a:lnSpc>
            </a:pPr>
            <a:r>
              <a:rPr lang="en-US" altLang="ko-KR" sz="1400" b="1" u="sng">
                <a:latin typeface="Roboto" panose="02000000000000000000" pitchFamily="2" charset="0"/>
                <a:ea typeface="Roboto" panose="02000000000000000000" pitchFamily="2" charset="0"/>
              </a:rPr>
              <a:t>Address-Of-Record(AOR)</a:t>
            </a:r>
          </a:p>
          <a:p>
            <a:pPr marL="171450" indent="-171450" defTabSz="36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>
                <a:latin typeface="+mn-ea"/>
              </a:rPr>
              <a:t>사용자의 공개 주소 </a:t>
            </a:r>
            <a:r>
              <a:rPr lang="en-US" altLang="ko-KR" sz="1200">
                <a:latin typeface="+mn-ea"/>
              </a:rPr>
              <a:t>(public address)</a:t>
            </a:r>
            <a:r>
              <a:rPr lang="ko-KR" altLang="en-US" sz="1200">
                <a:latin typeface="+mn-ea"/>
              </a:rPr>
              <a:t>로 간주</a:t>
            </a:r>
            <a:endParaRPr lang="en-US" altLang="ko-KR" sz="1200">
              <a:latin typeface="+mn-ea"/>
            </a:endParaRPr>
          </a:p>
          <a:p>
            <a:pPr marL="171450" indent="-171450" defTabSz="36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>
                <a:latin typeface="+mn-ea"/>
              </a:rPr>
              <a:t>사용자를 식별하기 위한 주소로 사용</a:t>
            </a:r>
            <a:endParaRPr lang="en-US" altLang="ko-KR" sz="1200">
              <a:latin typeface="+mn-ea"/>
            </a:endParaRPr>
          </a:p>
          <a:p>
            <a:pPr marL="171450" indent="-171450" defTabSz="36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>
                <a:latin typeface="+mn-ea"/>
              </a:rPr>
              <a:t>일반적으로 </a:t>
            </a:r>
            <a:r>
              <a:rPr lang="en-US" altLang="ko-KR" sz="1200">
                <a:latin typeface="+mn-ea"/>
              </a:rPr>
              <a:t>SIP or SIPS URI </a:t>
            </a:r>
            <a:r>
              <a:rPr lang="ko-KR" altLang="en-US" sz="1200">
                <a:latin typeface="+mn-ea"/>
              </a:rPr>
              <a:t>형식이며</a:t>
            </a:r>
            <a:r>
              <a:rPr lang="en-US" altLang="ko-KR" sz="1200">
                <a:latin typeface="+mn-ea"/>
              </a:rPr>
              <a:t>, </a:t>
            </a:r>
            <a:r>
              <a:rPr lang="ko-KR" altLang="en-US" sz="1200">
                <a:latin typeface="+mn-ea"/>
              </a:rPr>
              <a:t>도메인을 포함</a:t>
            </a:r>
            <a:endParaRPr lang="en-US" altLang="ko-KR" sz="1200">
              <a:latin typeface="+mn-ea"/>
            </a:endParaRPr>
          </a:p>
          <a:p>
            <a:pPr marL="171450" indent="-171450" defTabSz="36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>
                <a:latin typeface="Roboto" panose="02000000000000000000" pitchFamily="2" charset="0"/>
                <a:ea typeface="Roboto" panose="02000000000000000000" pitchFamily="2" charset="0"/>
              </a:rPr>
              <a:t>ex)</a:t>
            </a:r>
            <a:r>
              <a:rPr lang="ko-KR" altLang="en-US" sz="1200">
                <a:latin typeface="Roboto" panose="02000000000000000000" pitchFamily="2" charset="0"/>
              </a:rPr>
              <a:t> </a:t>
            </a:r>
            <a:r>
              <a:rPr lang="en-US" altLang="ko-KR" sz="1200" err="1">
                <a:latin typeface="Roboto" panose="02000000000000000000" pitchFamily="2" charset="0"/>
                <a:ea typeface="Roboto" panose="02000000000000000000" pitchFamily="2" charset="0"/>
              </a:rPr>
              <a:t>sip:alice@example.com</a:t>
            </a:r>
            <a:endParaRPr lang="en-US" altLang="ko-KR" sz="120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defTabSz="360000"/>
            <a:endParaRPr lang="en-US" altLang="ko-KR" sz="1400" b="1"/>
          </a:p>
          <a:p>
            <a:pPr defTabSz="360000"/>
            <a:endParaRPr lang="en-US" altLang="ko-KR" sz="1400" b="1"/>
          </a:p>
          <a:p>
            <a:pPr defTabSz="360000">
              <a:lnSpc>
                <a:spcPct val="150000"/>
              </a:lnSpc>
            </a:pPr>
            <a:r>
              <a:rPr lang="en-US" altLang="ko-KR" sz="1400" b="1" u="sng">
                <a:latin typeface="Roboto" panose="02000000000000000000" pitchFamily="2" charset="0"/>
                <a:ea typeface="Roboto" panose="02000000000000000000" pitchFamily="2" charset="0"/>
              </a:rPr>
              <a:t>Location</a:t>
            </a:r>
            <a:r>
              <a:rPr lang="ko-KR" altLang="en-US" sz="1400" b="1" u="sng">
                <a:latin typeface="Roboto" panose="02000000000000000000" pitchFamily="2" charset="0"/>
              </a:rPr>
              <a:t> </a:t>
            </a:r>
            <a:r>
              <a:rPr lang="en-US" altLang="ko-KR" sz="1400" b="1" u="sng">
                <a:latin typeface="Roboto" panose="02000000000000000000" pitchFamily="2" charset="0"/>
                <a:ea typeface="Roboto" panose="02000000000000000000" pitchFamily="2" charset="0"/>
              </a:rPr>
              <a:t>Service</a:t>
            </a:r>
          </a:p>
          <a:p>
            <a:pPr marL="171450" indent="-171450" defTabSz="36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address-of-record</a:t>
            </a:r>
            <a:r>
              <a:rPr lang="ko-KR" altLang="en-US" sz="1200"/>
              <a:t>의 </a:t>
            </a:r>
            <a:r>
              <a:rPr lang="en-US" altLang="ko-KR" sz="1200"/>
              <a:t>contact address binding </a:t>
            </a:r>
            <a:r>
              <a:rPr lang="ko-KR" altLang="en-US" sz="1200"/>
              <a:t>정보를 저장하고 있는 데이터 베이스</a:t>
            </a:r>
            <a:endParaRPr lang="en-US" altLang="ko-KR" sz="1200"/>
          </a:p>
          <a:p>
            <a:pPr marL="171450" indent="-171450" defTabSz="36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callee</a:t>
            </a:r>
            <a:r>
              <a:rPr lang="ko-KR" altLang="en-US" sz="1200"/>
              <a:t>의 위치 정보를 얻기 위해 </a:t>
            </a:r>
            <a:r>
              <a:rPr lang="en-US" altLang="ko-KR" sz="1200"/>
              <a:t>SIP redirect</a:t>
            </a:r>
            <a:r>
              <a:rPr lang="ko-KR" altLang="en-US" sz="1200"/>
              <a:t> 또는 </a:t>
            </a:r>
            <a:r>
              <a:rPr lang="en-US" altLang="ko-KR" sz="1200"/>
              <a:t>Proxy </a:t>
            </a:r>
            <a:r>
              <a:rPr lang="ko-KR" altLang="en-US" sz="1200"/>
              <a:t>서버가 사용</a:t>
            </a:r>
            <a:endParaRPr lang="en-US" altLang="ko-KR" sz="1200"/>
          </a:p>
          <a:p>
            <a:pPr defTabSz="360000"/>
            <a:endParaRPr lang="en-US" altLang="ko-KR" sz="1400">
              <a:latin typeface="+mn-ea"/>
            </a:endParaRPr>
          </a:p>
          <a:p>
            <a:pPr defTabSz="360000"/>
            <a:endParaRPr lang="en-US" altLang="ko-KR" sz="1400">
              <a:latin typeface="+mn-ea"/>
            </a:endParaRPr>
          </a:p>
          <a:p>
            <a:pPr defTabSz="360000">
              <a:lnSpc>
                <a:spcPct val="150000"/>
              </a:lnSpc>
            </a:pPr>
            <a:r>
              <a:rPr lang="en-US" altLang="ko-KR" sz="1400" b="1" u="sng">
                <a:latin typeface="Roboto" panose="02000000000000000000" pitchFamily="2" charset="0"/>
                <a:ea typeface="Roboto" panose="02000000000000000000" pitchFamily="2" charset="0"/>
              </a:rPr>
              <a:t>Registration</a:t>
            </a:r>
            <a:r>
              <a:rPr lang="en-US" altLang="ko-KR" sz="1400" b="1">
                <a:latin typeface="+mj-lt"/>
              </a:rPr>
              <a:t> </a:t>
            </a:r>
            <a:r>
              <a:rPr lang="en-US" altLang="ko-KR" sz="1200">
                <a:latin typeface="+mj-lt"/>
              </a:rPr>
              <a:t>(</a:t>
            </a:r>
            <a:r>
              <a:rPr lang="ko-KR" altLang="en-US" sz="1200">
                <a:latin typeface="+mj-lt"/>
              </a:rPr>
              <a:t>등록 절차</a:t>
            </a:r>
            <a:r>
              <a:rPr lang="en-US" altLang="ko-KR" sz="1200">
                <a:latin typeface="+mj-lt"/>
              </a:rPr>
              <a:t>)</a:t>
            </a:r>
          </a:p>
          <a:p>
            <a:pPr defTabSz="360000">
              <a:lnSpc>
                <a:spcPct val="150000"/>
              </a:lnSpc>
            </a:pPr>
            <a:r>
              <a:rPr lang="ko-KR" altLang="en-US" sz="1200">
                <a:latin typeface="+mn-ea"/>
              </a:rPr>
              <a:t>특정 도메인에 대한 </a:t>
            </a:r>
            <a:r>
              <a:rPr lang="en-US" altLang="ko-KR" sz="1200">
                <a:latin typeface="+mn-ea"/>
              </a:rPr>
              <a:t>address-of-record</a:t>
            </a:r>
            <a:r>
              <a:rPr lang="ko-KR" altLang="en-US" sz="1200">
                <a:latin typeface="+mn-ea"/>
              </a:rPr>
              <a:t>와 </a:t>
            </a:r>
            <a:r>
              <a:rPr lang="en-US" altLang="ko-KR" sz="1200">
                <a:latin typeface="+mn-ea"/>
              </a:rPr>
              <a:t>contact address</a:t>
            </a:r>
            <a:r>
              <a:rPr lang="ko-KR" altLang="en-US" sz="1200">
                <a:latin typeface="+mn-ea"/>
              </a:rPr>
              <a:t>간 </a:t>
            </a:r>
            <a:r>
              <a:rPr lang="en-US" altLang="ko-KR" sz="1200">
                <a:latin typeface="+mn-ea"/>
              </a:rPr>
              <a:t>binding </a:t>
            </a:r>
            <a:r>
              <a:rPr lang="ko-KR" altLang="en-US" sz="1200">
                <a:latin typeface="+mn-ea"/>
              </a:rPr>
              <a:t>을 </a:t>
            </a:r>
            <a:r>
              <a:rPr lang="en-US" altLang="ko-KR" sz="1200">
                <a:latin typeface="+mn-ea"/>
              </a:rPr>
              <a:t>location service</a:t>
            </a:r>
            <a:r>
              <a:rPr lang="ko-KR" altLang="en-US" sz="1200">
                <a:latin typeface="+mn-ea"/>
              </a:rPr>
              <a:t>에 생성하는 절차</a:t>
            </a:r>
            <a:endParaRPr lang="en-US" altLang="ko-KR" sz="1200">
              <a:latin typeface="+mn-ea"/>
            </a:endParaRPr>
          </a:p>
          <a:p>
            <a:pPr defTabSz="360000">
              <a:lnSpc>
                <a:spcPct val="150000"/>
              </a:lnSpc>
            </a:pPr>
            <a:endParaRPr lang="en-US" altLang="ko-KR" sz="1200">
              <a:latin typeface="+mn-ea"/>
            </a:endParaRPr>
          </a:p>
          <a:p>
            <a:pPr defTabSz="360000">
              <a:lnSpc>
                <a:spcPct val="150000"/>
              </a:lnSpc>
            </a:pPr>
            <a:endParaRPr lang="en-US" altLang="ko-KR" sz="1200">
              <a:latin typeface="+mn-ea"/>
            </a:endParaRPr>
          </a:p>
          <a:p>
            <a:pPr defTabSz="360000">
              <a:lnSpc>
                <a:spcPct val="150000"/>
              </a:lnSpc>
            </a:pPr>
            <a:r>
              <a:rPr lang="en-US" altLang="ko-KR" sz="1400" b="1" u="sng">
                <a:latin typeface="Roboto" panose="02000000000000000000" pitchFamily="2" charset="0"/>
                <a:ea typeface="Roboto" panose="02000000000000000000" pitchFamily="2" charset="0"/>
              </a:rPr>
              <a:t>Registrar</a:t>
            </a:r>
            <a:endParaRPr lang="en-US" altLang="ko-KR" sz="1200" b="1" u="sng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171450" indent="-171450" defTabSz="36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>
                <a:latin typeface="+mn-ea"/>
              </a:rPr>
              <a:t>REGISTER </a:t>
            </a:r>
            <a:r>
              <a:rPr lang="ko-KR" altLang="en-US" sz="1200">
                <a:latin typeface="+mn-ea"/>
              </a:rPr>
              <a:t>요청을 받고</a:t>
            </a:r>
            <a:r>
              <a:rPr lang="en-US" altLang="ko-KR" sz="1200">
                <a:latin typeface="+mn-ea"/>
              </a:rPr>
              <a:t>, </a:t>
            </a:r>
            <a:r>
              <a:rPr lang="ko-KR" altLang="en-US" sz="1200">
                <a:latin typeface="+mn-ea"/>
              </a:rPr>
              <a:t>그 요청에서 받은 정보를 </a:t>
            </a:r>
            <a:r>
              <a:rPr lang="en-US" altLang="ko-KR" sz="1200">
                <a:latin typeface="+mn-ea"/>
              </a:rPr>
              <a:t>registrar</a:t>
            </a:r>
            <a:r>
              <a:rPr lang="ko-KR" altLang="en-US" sz="1200">
                <a:latin typeface="+mn-ea"/>
              </a:rPr>
              <a:t>가 다루는 도메인을 위한 </a:t>
            </a:r>
            <a:r>
              <a:rPr lang="en-US" altLang="ko-KR" sz="1200">
                <a:latin typeface="+mn-ea"/>
              </a:rPr>
              <a:t>location service</a:t>
            </a:r>
            <a:r>
              <a:rPr lang="ko-KR" altLang="en-US" sz="1200">
                <a:latin typeface="+mn-ea"/>
              </a:rPr>
              <a:t> 에 저장</a:t>
            </a:r>
            <a:br>
              <a:rPr lang="en-US" altLang="ko-KR" sz="1200">
                <a:latin typeface="+mn-ea"/>
              </a:rPr>
            </a:br>
            <a:r>
              <a:rPr lang="ko-KR" altLang="en-US" sz="1200">
                <a:latin typeface="+mn-ea"/>
              </a:rPr>
              <a:t>하는 특수한 유형의 </a:t>
            </a:r>
            <a:r>
              <a:rPr lang="en-US" altLang="ko-KR" sz="1200">
                <a:latin typeface="+mn-ea"/>
              </a:rPr>
              <a:t>UAS</a:t>
            </a:r>
          </a:p>
          <a:p>
            <a:pPr marL="171450" indent="-171450" defTabSz="36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>
                <a:latin typeface="+mn-ea"/>
              </a:rPr>
              <a:t>location service </a:t>
            </a:r>
            <a:r>
              <a:rPr lang="ko-KR" altLang="en-US" sz="1200">
                <a:latin typeface="+mn-ea"/>
              </a:rPr>
              <a:t>의 프론트 엔드 역할로</a:t>
            </a:r>
            <a:r>
              <a:rPr lang="en-US" altLang="ko-KR" sz="1200">
                <a:latin typeface="+mn-ea"/>
              </a:rPr>
              <a:t>, REGISTER </a:t>
            </a:r>
            <a:r>
              <a:rPr lang="ko-KR" altLang="en-US" sz="1200">
                <a:latin typeface="+mn-ea"/>
              </a:rPr>
              <a:t>내용을 기반으로 매핑하고 읽고</a:t>
            </a:r>
            <a:r>
              <a:rPr lang="en-US" altLang="ko-KR" sz="1200">
                <a:latin typeface="+mn-ea"/>
              </a:rPr>
              <a:t>, </a:t>
            </a:r>
            <a:r>
              <a:rPr lang="ko-KR" altLang="en-US" sz="1200">
                <a:latin typeface="+mn-ea"/>
              </a:rPr>
              <a:t>쓰기 가능</a:t>
            </a:r>
            <a:endParaRPr lang="en-US" altLang="ko-KR" sz="1200">
              <a:latin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48C541-1145-25E2-14C6-3FDE368C890F}"/>
              </a:ext>
            </a:extLst>
          </p:cNvPr>
          <p:cNvSpPr txBox="1"/>
          <p:nvPr/>
        </p:nvSpPr>
        <p:spPr>
          <a:xfrm>
            <a:off x="5357222" y="876920"/>
            <a:ext cx="5996578" cy="93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60000">
              <a:lnSpc>
                <a:spcPct val="150000"/>
              </a:lnSpc>
            </a:pPr>
            <a:r>
              <a:rPr lang="en-US" altLang="ko-KR" sz="1400" b="1" u="sng">
                <a:latin typeface="Roboto" panose="02000000000000000000" pitchFamily="2" charset="0"/>
                <a:ea typeface="Roboto" panose="02000000000000000000" pitchFamily="2" charset="0"/>
              </a:rPr>
              <a:t>contact address</a:t>
            </a:r>
          </a:p>
          <a:p>
            <a:pPr marL="171450" indent="-171450" defTabSz="36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>
                <a:latin typeface="+mn-ea"/>
              </a:rPr>
              <a:t>사용자의 실제 위치 정보를 나타냄</a:t>
            </a:r>
            <a:endParaRPr lang="en-US" altLang="ko-KR" sz="1200">
              <a:latin typeface="+mn-ea"/>
            </a:endParaRPr>
          </a:p>
          <a:p>
            <a:pPr marL="171450" indent="-171450" defTabSz="36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>
                <a:latin typeface="+mn-ea"/>
              </a:rPr>
              <a:t>Contact </a:t>
            </a:r>
            <a:r>
              <a:rPr lang="ko-KR" altLang="en-US" sz="1200">
                <a:latin typeface="+mn-ea"/>
              </a:rPr>
              <a:t>헤더 필드에 포함되어 다른 사용자가 해당 사용자에게 연락할 수 있는 주소를 제공</a:t>
            </a:r>
            <a:endParaRPr lang="en-US" altLang="ko-KR" sz="120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23668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9AF931-2C38-43C8-9E3C-AED4EC2E4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49275"/>
          </a:xfrm>
        </p:spPr>
        <p:txBody>
          <a:bodyPr/>
          <a:lstStyle/>
          <a:p>
            <a:r>
              <a:rPr lang="en-US" altLang="ko-KR"/>
              <a:t>2. Registrations - </a:t>
            </a:r>
            <a:r>
              <a:rPr lang="ko-KR" altLang="en-US"/>
              <a:t>프로세스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151CCF-057C-4F06-8A51-C3671F753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t>5</a:t>
            </a:fld>
            <a:endParaRPr lang="ko-KR" altLang="en-US"/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2B13AABA-3FDF-35C8-B851-2EE9F96FFF1B}"/>
              </a:ext>
            </a:extLst>
          </p:cNvPr>
          <p:cNvGrpSpPr/>
          <p:nvPr/>
        </p:nvGrpSpPr>
        <p:grpSpPr>
          <a:xfrm>
            <a:off x="2019705" y="948472"/>
            <a:ext cx="8152590" cy="5132506"/>
            <a:chOff x="2040813" y="973134"/>
            <a:chExt cx="8152590" cy="5132506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24E5A2CF-CE8F-D55E-7494-7EC69F95E241}"/>
                </a:ext>
              </a:extLst>
            </p:cNvPr>
            <p:cNvSpPr/>
            <p:nvPr/>
          </p:nvSpPr>
          <p:spPr>
            <a:xfrm>
              <a:off x="2907506" y="3250406"/>
              <a:ext cx="1078707" cy="57864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>
                  <a:latin typeface="Roboto" panose="02000000000000000000" pitchFamily="2" charset="0"/>
                  <a:ea typeface="Roboto" panose="02000000000000000000" pitchFamily="2" charset="0"/>
                </a:rPr>
                <a:t>Registrar</a:t>
              </a:r>
              <a:endParaRPr lang="ko-KR" altLang="en-US" sz="1400" b="1">
                <a:latin typeface="Roboto" panose="02000000000000000000" pitchFamily="2" charset="0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530DD480-C8C4-CAE5-A339-3A47422D3707}"/>
                </a:ext>
              </a:extLst>
            </p:cNvPr>
            <p:cNvSpPr/>
            <p:nvPr/>
          </p:nvSpPr>
          <p:spPr>
            <a:xfrm>
              <a:off x="7772400" y="3250406"/>
              <a:ext cx="1078707" cy="57864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>
                  <a:latin typeface="Roboto" panose="02000000000000000000" pitchFamily="2" charset="0"/>
                  <a:ea typeface="Roboto" panose="02000000000000000000" pitchFamily="2" charset="0"/>
                </a:rPr>
                <a:t>Proxy</a:t>
              </a:r>
              <a:endParaRPr lang="ko-KR" altLang="en-US" sz="1400" b="1">
                <a:latin typeface="Roboto" panose="02000000000000000000" pitchFamily="2" charset="0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CFFD13F2-FCC5-2984-C780-590B150FAD9B}"/>
                </a:ext>
              </a:extLst>
            </p:cNvPr>
            <p:cNvSpPr/>
            <p:nvPr/>
          </p:nvSpPr>
          <p:spPr>
            <a:xfrm>
              <a:off x="3171823" y="4973683"/>
              <a:ext cx="550072" cy="84296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>
                  <a:latin typeface="Roboto" panose="02000000000000000000" pitchFamily="2" charset="0"/>
                  <a:ea typeface="Roboto" panose="02000000000000000000" pitchFamily="2" charset="0"/>
                </a:rPr>
                <a:t>UA</a:t>
              </a:r>
              <a:endParaRPr lang="ko-KR" altLang="en-US" sz="1400" b="1">
                <a:latin typeface="Roboto" panose="02000000000000000000" pitchFamily="2" charset="0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21C43A3B-85B6-7936-2F5E-AD25B7F4F9A5}"/>
                </a:ext>
              </a:extLst>
            </p:cNvPr>
            <p:cNvSpPr/>
            <p:nvPr/>
          </p:nvSpPr>
          <p:spPr>
            <a:xfrm>
              <a:off x="8036717" y="1273221"/>
              <a:ext cx="550072" cy="84296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>
                  <a:latin typeface="Roboto" panose="02000000000000000000" pitchFamily="2" charset="0"/>
                  <a:ea typeface="Roboto" panose="02000000000000000000" pitchFamily="2" charset="0"/>
                </a:rPr>
                <a:t>UA</a:t>
              </a:r>
              <a:endParaRPr lang="ko-KR" altLang="en-US" sz="1400" b="1">
                <a:latin typeface="Roboto" panose="02000000000000000000" pitchFamily="2" charset="0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6A81D0AC-412D-4164-CEE9-71E3E245A470}"/>
                </a:ext>
              </a:extLst>
            </p:cNvPr>
            <p:cNvSpPr/>
            <p:nvPr/>
          </p:nvSpPr>
          <p:spPr>
            <a:xfrm>
              <a:off x="5050631" y="3113511"/>
              <a:ext cx="1657350" cy="85010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>
                  <a:latin typeface="Roboto" panose="02000000000000000000" pitchFamily="2" charset="0"/>
                  <a:ea typeface="Roboto" panose="02000000000000000000" pitchFamily="2" charset="0"/>
                </a:rPr>
                <a:t>Location Service</a:t>
              </a:r>
              <a:endParaRPr lang="ko-KR" altLang="en-US" sz="1400" b="1">
                <a:latin typeface="Roboto" panose="02000000000000000000" pitchFamily="2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4020D7E-F56D-41EE-747B-2CC0CDDF16F4}"/>
                </a:ext>
              </a:extLst>
            </p:cNvPr>
            <p:cNvSpPr txBox="1"/>
            <p:nvPr/>
          </p:nvSpPr>
          <p:spPr>
            <a:xfrm>
              <a:off x="2161699" y="4247478"/>
              <a:ext cx="12370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>
                  <a:latin typeface="+mj-ea"/>
                  <a:ea typeface="+mj-ea"/>
                </a:rPr>
                <a:t>1) REGISTER</a:t>
              </a:r>
              <a:endParaRPr lang="ko-KR" altLang="en-US" sz="1400">
                <a:latin typeface="+mj-ea"/>
                <a:ea typeface="+mj-ea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9ADAD88-D386-F715-12FD-5B670407F62E}"/>
                </a:ext>
              </a:extLst>
            </p:cNvPr>
            <p:cNvSpPr txBox="1"/>
            <p:nvPr/>
          </p:nvSpPr>
          <p:spPr>
            <a:xfrm>
              <a:off x="4050676" y="3215397"/>
              <a:ext cx="8462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>
                  <a:latin typeface="+mj-ea"/>
                  <a:ea typeface="+mj-ea"/>
                </a:rPr>
                <a:t>2) Store</a:t>
              </a:r>
              <a:endParaRPr lang="ko-KR" altLang="en-US" sz="1400">
                <a:latin typeface="+mj-ea"/>
                <a:ea typeface="+mj-ea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5AE4C5D-5F64-2823-2625-9157B103CDA0}"/>
                </a:ext>
              </a:extLst>
            </p:cNvPr>
            <p:cNvSpPr txBox="1"/>
            <p:nvPr/>
          </p:nvSpPr>
          <p:spPr>
            <a:xfrm>
              <a:off x="6812028" y="3052566"/>
              <a:ext cx="9131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>
                  <a:latin typeface="+mj-ea"/>
                  <a:ea typeface="+mj-ea"/>
                </a:rPr>
                <a:t>4) Query</a:t>
              </a:r>
              <a:endParaRPr lang="ko-KR" altLang="en-US" sz="1400">
                <a:latin typeface="+mj-ea"/>
                <a:ea typeface="+mj-ea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97C6D3E-EA2C-6ED4-9868-F3BA63DC9532}"/>
                </a:ext>
              </a:extLst>
            </p:cNvPr>
            <p:cNvSpPr txBox="1"/>
            <p:nvPr/>
          </p:nvSpPr>
          <p:spPr>
            <a:xfrm>
              <a:off x="6844088" y="3732023"/>
              <a:ext cx="8078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>
                  <a:latin typeface="+mj-ea"/>
                  <a:ea typeface="+mj-ea"/>
                </a:rPr>
                <a:t>5) Resp</a:t>
              </a:r>
              <a:endParaRPr lang="ko-KR" altLang="en-US" sz="1400">
                <a:latin typeface="+mj-ea"/>
                <a:ea typeface="+mj-ea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8DB4496-1980-54E1-1CE6-11AC7A6AC8B5}"/>
                </a:ext>
              </a:extLst>
            </p:cNvPr>
            <p:cNvSpPr txBox="1"/>
            <p:nvPr/>
          </p:nvSpPr>
          <p:spPr>
            <a:xfrm>
              <a:off x="7301758" y="5459809"/>
              <a:ext cx="9589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>
                  <a:latin typeface="+mj-ea"/>
                  <a:ea typeface="+mj-ea"/>
                </a:rPr>
                <a:t>6) INVITE</a:t>
              </a:r>
              <a:endParaRPr lang="ko-KR" altLang="en-US" sz="1400">
                <a:latin typeface="+mj-ea"/>
                <a:ea typeface="+mj-ea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0A28D90-FDA2-5F32-955A-36C47CB87418}"/>
                </a:ext>
              </a:extLst>
            </p:cNvPr>
            <p:cNvSpPr txBox="1"/>
            <p:nvPr/>
          </p:nvSpPr>
          <p:spPr>
            <a:xfrm>
              <a:off x="8278758" y="2430548"/>
              <a:ext cx="9589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>
                  <a:latin typeface="+mj-ea"/>
                  <a:ea typeface="+mj-ea"/>
                </a:rPr>
                <a:t>3) INVITE</a:t>
              </a:r>
              <a:endParaRPr lang="ko-KR" altLang="en-US" sz="1400">
                <a:latin typeface="+mj-ea"/>
                <a:ea typeface="+mj-ea"/>
              </a:endParaRPr>
            </a:p>
          </p:txBody>
        </p: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D5A6C559-5069-1EA5-09E3-EAFF1D5540E8}"/>
                </a:ext>
              </a:extLst>
            </p:cNvPr>
            <p:cNvCxnSpPr>
              <a:cxnSpLocks/>
              <a:endCxn id="12" idx="1"/>
            </p:cNvCxnSpPr>
            <p:nvPr/>
          </p:nvCxnSpPr>
          <p:spPr>
            <a:xfrm>
              <a:off x="3986213" y="3538564"/>
              <a:ext cx="1064418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dash"/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F48C7AF2-653E-A44C-05BB-8D4E1F9747AB}"/>
                </a:ext>
              </a:extLst>
            </p:cNvPr>
            <p:cNvCxnSpPr>
              <a:cxnSpLocks/>
              <a:endCxn id="6" idx="2"/>
            </p:cNvCxnSpPr>
            <p:nvPr/>
          </p:nvCxnSpPr>
          <p:spPr>
            <a:xfrm flipV="1">
              <a:off x="3443288" y="3829050"/>
              <a:ext cx="3572" cy="1144633"/>
            </a:xfrm>
            <a:prstGeom prst="straightConnector1">
              <a:avLst/>
            </a:prstGeom>
            <a:ln w="19050">
              <a:solidFill>
                <a:srgbClr val="0070C0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860D4A48-D38D-0F04-F5FB-1F0ACB46825E}"/>
                </a:ext>
              </a:extLst>
            </p:cNvPr>
            <p:cNvCxnSpPr>
              <a:cxnSpLocks/>
              <a:stCxn id="11" idx="2"/>
              <a:endCxn id="9" idx="0"/>
            </p:cNvCxnSpPr>
            <p:nvPr/>
          </p:nvCxnSpPr>
          <p:spPr>
            <a:xfrm>
              <a:off x="8311753" y="2116184"/>
              <a:ext cx="1" cy="1134222"/>
            </a:xfrm>
            <a:prstGeom prst="straightConnector1">
              <a:avLst/>
            </a:prstGeom>
            <a:ln w="19050">
              <a:solidFill>
                <a:srgbClr val="0070C0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연결선: 꺾임 31">
              <a:extLst>
                <a:ext uri="{FF2B5EF4-FFF2-40B4-BE49-F238E27FC236}">
                  <a16:creationId xmlns:a16="http://schemas.microsoft.com/office/drawing/2014/main" id="{5732C182-852A-FBBE-3FC7-BB0A9F938102}"/>
                </a:ext>
              </a:extLst>
            </p:cNvPr>
            <p:cNvCxnSpPr>
              <a:stCxn id="9" idx="2"/>
            </p:cNvCxnSpPr>
            <p:nvPr/>
          </p:nvCxnSpPr>
          <p:spPr>
            <a:xfrm rot="5400000">
              <a:off x="5233768" y="2317178"/>
              <a:ext cx="1566114" cy="4589859"/>
            </a:xfrm>
            <a:prstGeom prst="bentConnector2">
              <a:avLst/>
            </a:prstGeom>
            <a:ln w="19050">
              <a:solidFill>
                <a:srgbClr val="0070C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41679FEE-0580-5E51-9990-3E42F7F1B6A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75921" y="3384675"/>
              <a:ext cx="1096478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dash"/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101676FE-C550-5A4A-AF98-818EE8E22A56}"/>
                </a:ext>
              </a:extLst>
            </p:cNvPr>
            <p:cNvCxnSpPr>
              <a:cxnSpLocks/>
            </p:cNvCxnSpPr>
            <p:nvPr/>
          </p:nvCxnSpPr>
          <p:spPr>
            <a:xfrm>
              <a:off x="6707981" y="3698703"/>
              <a:ext cx="1064418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dash"/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2A1C012-874C-2D8D-1897-28F72F2AFE26}"/>
                </a:ext>
              </a:extLst>
            </p:cNvPr>
            <p:cNvSpPr txBox="1"/>
            <p:nvPr/>
          </p:nvSpPr>
          <p:spPr>
            <a:xfrm>
              <a:off x="2040813" y="5256664"/>
              <a:ext cx="94769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>
                  <a:latin typeface="Roboto" panose="02000000000000000000" pitchFamily="2" charset="0"/>
                  <a:ea typeface="Roboto" panose="02000000000000000000" pitchFamily="2" charset="0"/>
                </a:rPr>
                <a:t>cube2214a</a:t>
              </a:r>
              <a:endParaRPr lang="ko-KR" altLang="en-US" sz="1200">
                <a:latin typeface="Roboto" panose="02000000000000000000" pitchFamily="2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530D9EA-4921-8299-44DE-3042C48360F7}"/>
                </a:ext>
              </a:extLst>
            </p:cNvPr>
            <p:cNvSpPr txBox="1"/>
            <p:nvPr/>
          </p:nvSpPr>
          <p:spPr>
            <a:xfrm>
              <a:off x="3178156" y="5828641"/>
              <a:ext cx="5437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>
                  <a:latin typeface="Roboto" panose="02000000000000000000" pitchFamily="2" charset="0"/>
                  <a:ea typeface="Roboto" panose="02000000000000000000" pitchFamily="2" charset="0"/>
                </a:rPr>
                <a:t>Carol</a:t>
              </a:r>
              <a:endParaRPr lang="ko-KR" altLang="en-US" sz="1200">
                <a:latin typeface="Roboto" panose="02000000000000000000" pitchFamily="2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95F0CCDE-C7C5-9CB6-872B-D34B96611162}"/>
                </a:ext>
              </a:extLst>
            </p:cNvPr>
            <p:cNvSpPr txBox="1"/>
            <p:nvPr/>
          </p:nvSpPr>
          <p:spPr>
            <a:xfrm>
              <a:off x="2936736" y="2970214"/>
              <a:ext cx="10679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>
                  <a:latin typeface="Roboto" panose="02000000000000000000" pitchFamily="2" charset="0"/>
                  <a:ea typeface="Roboto" panose="02000000000000000000" pitchFamily="2" charset="0"/>
                </a:rPr>
                <a:t>chicago.com</a:t>
              </a:r>
              <a:endParaRPr lang="ko-KR" altLang="en-US" sz="1200">
                <a:latin typeface="Roboto" panose="02000000000000000000" pitchFamily="2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5601CC93-5EAD-AB71-A2EE-2A561066C19E}"/>
                </a:ext>
              </a:extLst>
            </p:cNvPr>
            <p:cNvSpPr txBox="1"/>
            <p:nvPr/>
          </p:nvSpPr>
          <p:spPr>
            <a:xfrm>
              <a:off x="8885032" y="3384675"/>
              <a:ext cx="130837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>
                  <a:latin typeface="Roboto" panose="02000000000000000000" pitchFamily="2" charset="0"/>
                  <a:ea typeface="Roboto" panose="02000000000000000000" pitchFamily="2" charset="0"/>
                </a:rPr>
                <a:t>sip.chicago.com</a:t>
              </a:r>
              <a:endParaRPr lang="ko-KR" altLang="en-US" sz="1200">
                <a:latin typeface="Roboto" panose="02000000000000000000" pitchFamily="2" charset="0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63DBB29-9712-0FE8-2D7D-1C08FB7F6E22}"/>
                </a:ext>
              </a:extLst>
            </p:cNvPr>
            <p:cNvSpPr txBox="1"/>
            <p:nvPr/>
          </p:nvSpPr>
          <p:spPr>
            <a:xfrm>
              <a:off x="8436584" y="2680022"/>
              <a:ext cx="15456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>
                  <a:latin typeface="Roboto" panose="02000000000000000000" pitchFamily="2" charset="0"/>
                  <a:ea typeface="Roboto" panose="02000000000000000000" pitchFamily="2" charset="0"/>
                </a:rPr>
                <a:t>carol@chicago.com</a:t>
              </a:r>
              <a:endParaRPr lang="ko-KR" altLang="en-US" sz="1200">
                <a:latin typeface="Roboto" panose="02000000000000000000" pitchFamily="2" charset="0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4E932759-EE71-374C-2BBB-4705259D86C4}"/>
                </a:ext>
              </a:extLst>
            </p:cNvPr>
            <p:cNvSpPr txBox="1"/>
            <p:nvPr/>
          </p:nvSpPr>
          <p:spPr>
            <a:xfrm>
              <a:off x="6598039" y="5769580"/>
              <a:ext cx="234872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>
                  <a:latin typeface="Roboto" panose="02000000000000000000" pitchFamily="2" charset="0"/>
                  <a:ea typeface="Roboto" panose="02000000000000000000" pitchFamily="2" charset="0"/>
                </a:rPr>
                <a:t>carol@cube2214a.chicago.com</a:t>
              </a:r>
              <a:endParaRPr lang="ko-KR" altLang="en-US" sz="1200">
                <a:latin typeface="Roboto" panose="02000000000000000000" pitchFamily="2" charset="0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AD347C15-2202-8C27-E9AC-C2828B0BF26A}"/>
                </a:ext>
              </a:extLst>
            </p:cNvPr>
            <p:cNvSpPr txBox="1"/>
            <p:nvPr/>
          </p:nvSpPr>
          <p:spPr>
            <a:xfrm>
              <a:off x="8083966" y="973134"/>
              <a:ext cx="4555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>
                  <a:latin typeface="Roboto" panose="02000000000000000000" pitchFamily="2" charset="0"/>
                  <a:ea typeface="Roboto" panose="02000000000000000000" pitchFamily="2" charset="0"/>
                </a:rPr>
                <a:t>Bob</a:t>
              </a:r>
              <a:endParaRPr lang="ko-KR" altLang="en-US" sz="1200">
                <a:latin typeface="Roboto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02446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9AF931-2C38-43C8-9E3C-AED4EC2E4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49275"/>
          </a:xfrm>
        </p:spPr>
        <p:txBody>
          <a:bodyPr/>
          <a:lstStyle/>
          <a:p>
            <a:r>
              <a:rPr lang="en-US" altLang="ko-KR"/>
              <a:t>2. Registrations – Constructing the REGISTER Request (1)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151CCF-057C-4F06-8A51-C3671F753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BCC5324-8B6F-40E2-B936-02B8A4F46A17}"/>
              </a:ext>
            </a:extLst>
          </p:cNvPr>
          <p:cNvSpPr/>
          <p:nvPr/>
        </p:nvSpPr>
        <p:spPr>
          <a:xfrm>
            <a:off x="751368" y="2614043"/>
            <a:ext cx="6581823" cy="37423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>
                <a:latin typeface="Roboto" panose="02000000000000000000" pitchFamily="2" charset="0"/>
              </a:rPr>
              <a:t>REGISTER </a:t>
            </a:r>
            <a:r>
              <a:rPr lang="ko-KR" altLang="en-US" sz="1600" err="1">
                <a:latin typeface="Roboto" panose="02000000000000000000" pitchFamily="2" charset="0"/>
              </a:rPr>
              <a:t>sip:registrar.biloxi.com</a:t>
            </a:r>
            <a:r>
              <a:rPr lang="ko-KR" altLang="en-US" sz="1600">
                <a:latin typeface="Roboto" panose="02000000000000000000" pitchFamily="2" charset="0"/>
              </a:rPr>
              <a:t> SIP/2.0</a:t>
            </a:r>
          </a:p>
          <a:p>
            <a:pPr>
              <a:lnSpc>
                <a:spcPct val="150000"/>
              </a:lnSpc>
            </a:pPr>
            <a:r>
              <a:rPr lang="ko-KR" altLang="en-US" sz="1600" err="1">
                <a:latin typeface="Roboto" panose="02000000000000000000" pitchFamily="2" charset="0"/>
              </a:rPr>
              <a:t>Via</a:t>
            </a:r>
            <a:r>
              <a:rPr lang="ko-KR" altLang="en-US" sz="1600">
                <a:latin typeface="Roboto" panose="02000000000000000000" pitchFamily="2" charset="0"/>
              </a:rPr>
              <a:t>: SIP/2.0/UDP bobspc.biloxi.com:5060;branch=z9hG4bKnashds7</a:t>
            </a:r>
          </a:p>
          <a:p>
            <a:pPr>
              <a:lnSpc>
                <a:spcPct val="150000"/>
              </a:lnSpc>
            </a:pPr>
            <a:r>
              <a:rPr lang="ko-KR" altLang="en-US" sz="1600" err="1">
                <a:latin typeface="Roboto" panose="02000000000000000000" pitchFamily="2" charset="0"/>
              </a:rPr>
              <a:t>Max-Forwards</a:t>
            </a:r>
            <a:r>
              <a:rPr lang="ko-KR" altLang="en-US" sz="1600">
                <a:latin typeface="Roboto" panose="02000000000000000000" pitchFamily="2" charset="0"/>
              </a:rPr>
              <a:t>: 70</a:t>
            </a:r>
          </a:p>
          <a:p>
            <a:pPr>
              <a:lnSpc>
                <a:spcPct val="150000"/>
              </a:lnSpc>
            </a:pPr>
            <a:r>
              <a:rPr lang="ko-KR" altLang="en-US" sz="1600" err="1">
                <a:latin typeface="Roboto" panose="02000000000000000000" pitchFamily="2" charset="0"/>
              </a:rPr>
              <a:t>To</a:t>
            </a:r>
            <a:r>
              <a:rPr lang="ko-KR" altLang="en-US" sz="1600">
                <a:latin typeface="Roboto" panose="02000000000000000000" pitchFamily="2" charset="0"/>
              </a:rPr>
              <a:t>: </a:t>
            </a:r>
            <a:r>
              <a:rPr lang="ko-KR" altLang="en-US" sz="1600" err="1">
                <a:latin typeface="Roboto" panose="02000000000000000000" pitchFamily="2" charset="0"/>
              </a:rPr>
              <a:t>Bob</a:t>
            </a:r>
            <a:r>
              <a:rPr lang="ko-KR" altLang="en-US" sz="1600">
                <a:latin typeface="Roboto" panose="02000000000000000000" pitchFamily="2" charset="0"/>
              </a:rPr>
              <a:t> &lt;</a:t>
            </a:r>
            <a:r>
              <a:rPr lang="ko-KR" altLang="en-US" sz="1600" err="1">
                <a:latin typeface="Roboto" panose="02000000000000000000" pitchFamily="2" charset="0"/>
              </a:rPr>
              <a:t>sip:bob@biloxi.com</a:t>
            </a:r>
            <a:r>
              <a:rPr lang="ko-KR" altLang="en-US" sz="1600">
                <a:latin typeface="Roboto" panose="02000000000000000000" pitchFamily="2" charset="0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ko-KR" altLang="en-US" sz="1600" err="1">
                <a:latin typeface="Roboto" panose="02000000000000000000" pitchFamily="2" charset="0"/>
              </a:rPr>
              <a:t>From</a:t>
            </a:r>
            <a:r>
              <a:rPr lang="ko-KR" altLang="en-US" sz="1600">
                <a:latin typeface="Roboto" panose="02000000000000000000" pitchFamily="2" charset="0"/>
              </a:rPr>
              <a:t>: </a:t>
            </a:r>
            <a:r>
              <a:rPr lang="ko-KR" altLang="en-US" sz="1600" err="1">
                <a:latin typeface="Roboto" panose="02000000000000000000" pitchFamily="2" charset="0"/>
              </a:rPr>
              <a:t>Bob</a:t>
            </a:r>
            <a:r>
              <a:rPr lang="ko-KR" altLang="en-US" sz="1600">
                <a:latin typeface="Roboto" panose="02000000000000000000" pitchFamily="2" charset="0"/>
              </a:rPr>
              <a:t> &lt;</a:t>
            </a:r>
            <a:r>
              <a:rPr lang="ko-KR" altLang="en-US" sz="1600" err="1">
                <a:latin typeface="Roboto" panose="02000000000000000000" pitchFamily="2" charset="0"/>
              </a:rPr>
              <a:t>sip:bob@biloxi.com</a:t>
            </a:r>
            <a:r>
              <a:rPr lang="ko-KR" altLang="en-US" sz="1600">
                <a:latin typeface="Roboto" panose="02000000000000000000" pitchFamily="2" charset="0"/>
              </a:rPr>
              <a:t>&gt;;</a:t>
            </a:r>
            <a:r>
              <a:rPr lang="ko-KR" altLang="en-US" sz="1600" err="1">
                <a:latin typeface="Roboto" panose="02000000000000000000" pitchFamily="2" charset="0"/>
              </a:rPr>
              <a:t>tag</a:t>
            </a:r>
            <a:r>
              <a:rPr lang="ko-KR" altLang="en-US" sz="1600">
                <a:latin typeface="Roboto" panose="02000000000000000000" pitchFamily="2" charset="0"/>
              </a:rPr>
              <a:t>=456248</a:t>
            </a:r>
          </a:p>
          <a:p>
            <a:pPr>
              <a:lnSpc>
                <a:spcPct val="150000"/>
              </a:lnSpc>
            </a:pPr>
            <a:r>
              <a:rPr lang="ko-KR" altLang="en-US" sz="1600" err="1">
                <a:latin typeface="Roboto" panose="02000000000000000000" pitchFamily="2" charset="0"/>
              </a:rPr>
              <a:t>Call</a:t>
            </a:r>
            <a:r>
              <a:rPr lang="ko-KR" altLang="en-US" sz="1600">
                <a:latin typeface="Roboto" panose="02000000000000000000" pitchFamily="2" charset="0"/>
              </a:rPr>
              <a:t>-ID: 843817637684230@998sdasdh09</a:t>
            </a:r>
          </a:p>
          <a:p>
            <a:pPr>
              <a:lnSpc>
                <a:spcPct val="150000"/>
              </a:lnSpc>
            </a:pPr>
            <a:r>
              <a:rPr lang="ko-KR" altLang="en-US" sz="1600" err="1">
                <a:latin typeface="Roboto" panose="02000000000000000000" pitchFamily="2" charset="0"/>
              </a:rPr>
              <a:t>CSeq</a:t>
            </a:r>
            <a:r>
              <a:rPr lang="ko-KR" altLang="en-US" sz="1600">
                <a:latin typeface="Roboto" panose="02000000000000000000" pitchFamily="2" charset="0"/>
              </a:rPr>
              <a:t>: 1826 REGISTER</a:t>
            </a:r>
          </a:p>
          <a:p>
            <a:pPr>
              <a:lnSpc>
                <a:spcPct val="150000"/>
              </a:lnSpc>
            </a:pPr>
            <a:r>
              <a:rPr lang="ko-KR" altLang="en-US" sz="1600" err="1">
                <a:latin typeface="Roboto" panose="02000000000000000000" pitchFamily="2" charset="0"/>
              </a:rPr>
              <a:t>Contact</a:t>
            </a:r>
            <a:r>
              <a:rPr lang="ko-KR" altLang="en-US" sz="1600">
                <a:latin typeface="Roboto" panose="02000000000000000000" pitchFamily="2" charset="0"/>
              </a:rPr>
              <a:t>: &lt;sip:bob@192.0.2.4&gt;</a:t>
            </a:r>
          </a:p>
          <a:p>
            <a:pPr>
              <a:lnSpc>
                <a:spcPct val="150000"/>
              </a:lnSpc>
            </a:pPr>
            <a:r>
              <a:rPr lang="ko-KR" altLang="en-US" sz="1600" err="1">
                <a:latin typeface="Roboto" panose="02000000000000000000" pitchFamily="2" charset="0"/>
              </a:rPr>
              <a:t>Expires</a:t>
            </a:r>
            <a:r>
              <a:rPr lang="ko-KR" altLang="en-US" sz="1600">
                <a:latin typeface="Roboto" panose="02000000000000000000" pitchFamily="2" charset="0"/>
              </a:rPr>
              <a:t>: 7200</a:t>
            </a:r>
          </a:p>
          <a:p>
            <a:pPr>
              <a:lnSpc>
                <a:spcPct val="150000"/>
              </a:lnSpc>
            </a:pPr>
            <a:r>
              <a:rPr lang="ko-KR" altLang="en-US" sz="1600" err="1">
                <a:latin typeface="Roboto" panose="02000000000000000000" pitchFamily="2" charset="0"/>
              </a:rPr>
              <a:t>Content-Length</a:t>
            </a:r>
            <a:r>
              <a:rPr lang="ko-KR" altLang="en-US" sz="1600">
                <a:latin typeface="Roboto" panose="02000000000000000000" pitchFamily="2" charset="0"/>
              </a:rPr>
              <a:t>: 0</a:t>
            </a:r>
          </a:p>
        </p:txBody>
      </p:sp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D66F331E-0ED3-4D97-845D-0C5BB0C14B07}"/>
              </a:ext>
            </a:extLst>
          </p:cNvPr>
          <p:cNvCxnSpPr>
            <a:cxnSpLocks/>
            <a:stCxn id="15" idx="0"/>
            <a:endCxn id="8" idx="1"/>
          </p:cNvCxnSpPr>
          <p:nvPr/>
        </p:nvCxnSpPr>
        <p:spPr>
          <a:xfrm rot="5400000" flipH="1" flipV="1">
            <a:off x="4925740" y="414351"/>
            <a:ext cx="207749" cy="4379788"/>
          </a:xfrm>
          <a:prstGeom prst="bentConnector2">
            <a:avLst/>
          </a:prstGeom>
          <a:ln>
            <a:solidFill>
              <a:srgbClr val="FF00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F73CBAF-30D9-46B6-B28A-A72D20B042BA}"/>
              </a:ext>
            </a:extLst>
          </p:cNvPr>
          <p:cNvSpPr txBox="1"/>
          <p:nvPr/>
        </p:nvSpPr>
        <p:spPr>
          <a:xfrm>
            <a:off x="7219508" y="2292621"/>
            <a:ext cx="4051109" cy="4154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50" b="1">
                <a:latin typeface="+mn-ea"/>
              </a:rPr>
              <a:t>Request-URI</a:t>
            </a:r>
            <a:r>
              <a:rPr lang="en-US" altLang="ko-KR" sz="1050">
                <a:latin typeface="+mn-ea"/>
              </a:rPr>
              <a:t>: registration</a:t>
            </a:r>
            <a:r>
              <a:rPr lang="ko-KR" altLang="en-US" sz="1050">
                <a:latin typeface="+mn-ea"/>
              </a:rPr>
              <a:t>을 위한 </a:t>
            </a:r>
            <a:r>
              <a:rPr lang="en-US" altLang="ko-KR" sz="1050">
                <a:latin typeface="+mn-ea"/>
              </a:rPr>
              <a:t>location service</a:t>
            </a:r>
            <a:r>
              <a:rPr lang="ko-KR" altLang="en-US" sz="1050">
                <a:latin typeface="+mn-ea"/>
              </a:rPr>
              <a:t>의 도메인 이름</a:t>
            </a:r>
            <a:endParaRPr lang="en-US" altLang="ko-KR" sz="1050">
              <a:latin typeface="+mn-ea"/>
            </a:endParaRPr>
          </a:p>
          <a:p>
            <a:r>
              <a:rPr lang="ko-KR" altLang="en-US" sz="1050">
                <a:latin typeface="+mn-ea"/>
              </a:rPr>
              <a:t>“</a:t>
            </a:r>
            <a:r>
              <a:rPr lang="en-US" altLang="ko-KR" sz="1050" err="1">
                <a:latin typeface="+mn-ea"/>
              </a:rPr>
              <a:t>userinfo</a:t>
            </a:r>
            <a:r>
              <a:rPr lang="en-US" altLang="ko-KR" sz="1050">
                <a:latin typeface="+mn-ea"/>
              </a:rPr>
              <a:t>” </a:t>
            </a:r>
            <a:r>
              <a:rPr lang="ko-KR" altLang="en-US" sz="1050">
                <a:latin typeface="+mn-ea"/>
              </a:rPr>
              <a:t>및 </a:t>
            </a:r>
            <a:r>
              <a:rPr lang="en-US" altLang="ko-KR" sz="1050">
                <a:latin typeface="+mn-ea"/>
              </a:rPr>
              <a:t>“@” </a:t>
            </a:r>
            <a:r>
              <a:rPr lang="ko-KR" altLang="en-US" sz="1050">
                <a:latin typeface="+mn-ea"/>
              </a:rPr>
              <a:t>구성 요소는 없어야 한다</a:t>
            </a:r>
            <a:r>
              <a:rPr lang="en-US" altLang="ko-KR" sz="1050">
                <a:latin typeface="+mn-ea"/>
              </a:rPr>
              <a:t>.</a:t>
            </a:r>
            <a:endParaRPr lang="ko-KR" altLang="en-US" sz="1050"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FA45DEE-F567-4F58-96BA-75172E907A53}"/>
              </a:ext>
            </a:extLst>
          </p:cNvPr>
          <p:cNvSpPr txBox="1"/>
          <p:nvPr/>
        </p:nvSpPr>
        <p:spPr>
          <a:xfrm>
            <a:off x="7224588" y="3093910"/>
            <a:ext cx="4483920" cy="9002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50" b="1">
                <a:latin typeface="+mn-ea"/>
              </a:rPr>
              <a:t>To</a:t>
            </a:r>
            <a:r>
              <a:rPr lang="en-US" altLang="ko-KR" sz="1050">
                <a:latin typeface="+mn-ea"/>
              </a:rPr>
              <a:t>: registration </a:t>
            </a:r>
            <a:r>
              <a:rPr lang="ko-KR" altLang="en-US" sz="1050">
                <a:latin typeface="+mn-ea"/>
              </a:rPr>
              <a:t>을 생성</a:t>
            </a:r>
            <a:r>
              <a:rPr lang="en-US" altLang="ko-KR" sz="1050">
                <a:latin typeface="+mn-ea"/>
              </a:rPr>
              <a:t>, </a:t>
            </a:r>
            <a:r>
              <a:rPr lang="ko-KR" altLang="en-US" sz="1050">
                <a:latin typeface="+mn-ea"/>
              </a:rPr>
              <a:t>수정</a:t>
            </a:r>
            <a:r>
              <a:rPr lang="en-US" altLang="ko-KR" sz="1050">
                <a:latin typeface="+mn-ea"/>
              </a:rPr>
              <a:t>, </a:t>
            </a:r>
            <a:r>
              <a:rPr lang="ko-KR" altLang="en-US" sz="1050">
                <a:latin typeface="+mn-ea"/>
              </a:rPr>
              <a:t>쿼리할 </a:t>
            </a:r>
            <a:r>
              <a:rPr lang="en-US" altLang="ko-KR" sz="1050">
                <a:latin typeface="+mn-ea"/>
              </a:rPr>
              <a:t>address-of-record </a:t>
            </a:r>
            <a:r>
              <a:rPr lang="ko-KR" altLang="en-US" sz="1050">
                <a:latin typeface="+mn-ea"/>
              </a:rPr>
              <a:t>가 포함된다</a:t>
            </a:r>
            <a:r>
              <a:rPr lang="en-US" altLang="ko-KR" sz="1050">
                <a:latin typeface="+mn-ea"/>
              </a:rPr>
              <a:t>.</a:t>
            </a:r>
            <a:br>
              <a:rPr lang="en-US" altLang="ko-KR" sz="1050">
                <a:latin typeface="+mn-ea"/>
              </a:rPr>
            </a:br>
            <a:r>
              <a:rPr lang="ko-KR" altLang="en-US" sz="1050">
                <a:latin typeface="+mn-ea"/>
              </a:rPr>
              <a:t>반드시 </a:t>
            </a:r>
            <a:r>
              <a:rPr lang="en-US" altLang="ko-KR" sz="1050">
                <a:latin typeface="+mn-ea"/>
              </a:rPr>
              <a:t>SIP </a:t>
            </a:r>
            <a:r>
              <a:rPr lang="ko-KR" altLang="en-US" sz="1050">
                <a:latin typeface="+mn-ea"/>
              </a:rPr>
              <a:t>또는 </a:t>
            </a:r>
            <a:r>
              <a:rPr lang="en-US" altLang="ko-KR" sz="1050">
                <a:latin typeface="+mn-ea"/>
              </a:rPr>
              <a:t>SIPS URI</a:t>
            </a:r>
            <a:r>
              <a:rPr lang="ko-KR" altLang="en-US" sz="1050">
                <a:latin typeface="+mn-ea"/>
              </a:rPr>
              <a:t>여야 한다</a:t>
            </a:r>
            <a:r>
              <a:rPr lang="en-US" altLang="ko-KR" sz="1050">
                <a:latin typeface="+mn-ea"/>
              </a:rPr>
              <a:t>.</a:t>
            </a:r>
          </a:p>
          <a:p>
            <a:endParaRPr lang="en-US" altLang="ko-KR" sz="1050">
              <a:latin typeface="+mn-ea"/>
            </a:endParaRPr>
          </a:p>
          <a:p>
            <a:r>
              <a:rPr lang="en-US" altLang="ko-KR" sz="1050" b="1">
                <a:latin typeface="+mn-ea"/>
              </a:rPr>
              <a:t>From</a:t>
            </a:r>
            <a:r>
              <a:rPr lang="en-US" altLang="ko-KR" sz="1050">
                <a:latin typeface="+mn-ea"/>
              </a:rPr>
              <a:t>: registration</a:t>
            </a:r>
            <a:r>
              <a:rPr lang="ko-KR" altLang="en-US" sz="1050">
                <a:latin typeface="+mn-ea"/>
              </a:rPr>
              <a:t>을 담당한 사람의 </a:t>
            </a:r>
            <a:r>
              <a:rPr lang="en-US" altLang="ko-KR" sz="1050">
                <a:latin typeface="+mn-ea"/>
              </a:rPr>
              <a:t>address-of-record</a:t>
            </a:r>
            <a:r>
              <a:rPr lang="ko-KR" altLang="en-US" sz="1050">
                <a:latin typeface="+mn-ea"/>
              </a:rPr>
              <a:t>가 포함된다</a:t>
            </a:r>
            <a:r>
              <a:rPr lang="en-US" altLang="ko-KR" sz="1050">
                <a:latin typeface="+mn-ea"/>
              </a:rPr>
              <a:t>.  </a:t>
            </a:r>
          </a:p>
          <a:p>
            <a:r>
              <a:rPr lang="ko-KR" altLang="en-US" sz="1050">
                <a:latin typeface="+mn-ea"/>
              </a:rPr>
              <a:t>이 값은 요청이 </a:t>
            </a:r>
            <a:r>
              <a:rPr lang="en-US" altLang="ko-KR" sz="1050">
                <a:latin typeface="+mn-ea"/>
              </a:rPr>
              <a:t>third- party registration</a:t>
            </a:r>
            <a:r>
              <a:rPr lang="ko-KR" altLang="en-US" sz="1050">
                <a:latin typeface="+mn-ea"/>
              </a:rPr>
              <a:t>이 아닌 한 </a:t>
            </a:r>
            <a:r>
              <a:rPr lang="en-US" altLang="ko-KR" sz="1050">
                <a:latin typeface="+mn-ea"/>
              </a:rPr>
              <a:t>To </a:t>
            </a:r>
            <a:r>
              <a:rPr lang="ko-KR" altLang="en-US" sz="1050">
                <a:latin typeface="+mn-ea"/>
              </a:rPr>
              <a:t>헤더 필드와 동일하다</a:t>
            </a:r>
            <a:r>
              <a:rPr lang="en-US" altLang="ko-KR" sz="1050">
                <a:latin typeface="+mn-ea"/>
              </a:rPr>
              <a:t>.</a:t>
            </a:r>
            <a:endParaRPr lang="ko-KR" altLang="en-US" sz="1050">
              <a:latin typeface="+mn-ea"/>
            </a:endParaRPr>
          </a:p>
        </p:txBody>
      </p: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54442D91-C8A3-4D5D-A683-5C4C4B944621}"/>
              </a:ext>
            </a:extLst>
          </p:cNvPr>
          <p:cNvCxnSpPr>
            <a:cxnSpLocks/>
          </p:cNvCxnSpPr>
          <p:nvPr/>
        </p:nvCxnSpPr>
        <p:spPr>
          <a:xfrm>
            <a:off x="4074160" y="3942134"/>
            <a:ext cx="1300893" cy="375866"/>
          </a:xfrm>
          <a:prstGeom prst="bentConnector3">
            <a:avLst>
              <a:gd name="adj1" fmla="val 146063"/>
            </a:avLst>
          </a:prstGeom>
          <a:ln w="9525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B761165-4271-4444-992D-3F7593CC93CD}"/>
              </a:ext>
            </a:extLst>
          </p:cNvPr>
          <p:cNvSpPr/>
          <p:nvPr/>
        </p:nvSpPr>
        <p:spPr>
          <a:xfrm>
            <a:off x="1778000" y="2708119"/>
            <a:ext cx="2123440" cy="31776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C7C56E3-2266-4C83-8905-71BA7CD44F43}"/>
              </a:ext>
            </a:extLst>
          </p:cNvPr>
          <p:cNvSpPr txBox="1"/>
          <p:nvPr/>
        </p:nvSpPr>
        <p:spPr>
          <a:xfrm>
            <a:off x="6781984" y="4374900"/>
            <a:ext cx="4658648" cy="4154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50" b="1">
                <a:latin typeface="+mn-ea"/>
              </a:rPr>
              <a:t>Call-ID</a:t>
            </a:r>
            <a:r>
              <a:rPr lang="en-US" altLang="ko-KR" sz="1050">
                <a:latin typeface="+mn-ea"/>
              </a:rPr>
              <a:t>: UAC</a:t>
            </a:r>
            <a:r>
              <a:rPr lang="ko-KR" altLang="en-US" sz="1050">
                <a:latin typeface="+mn-ea"/>
              </a:rPr>
              <a:t>의 모든 </a:t>
            </a:r>
            <a:r>
              <a:rPr lang="en-US" altLang="ko-KR" sz="1050">
                <a:latin typeface="+mn-ea"/>
              </a:rPr>
              <a:t>registration</a:t>
            </a:r>
            <a:r>
              <a:rPr lang="ko-KR" altLang="en-US" sz="1050">
                <a:latin typeface="+mn-ea"/>
              </a:rPr>
              <a:t>은 특정 </a:t>
            </a:r>
            <a:r>
              <a:rPr lang="en-US" altLang="ko-KR" sz="1050">
                <a:latin typeface="+mn-ea"/>
              </a:rPr>
              <a:t>registrar</a:t>
            </a:r>
            <a:r>
              <a:rPr lang="ko-KR" altLang="en-US" sz="1050">
                <a:latin typeface="+mn-ea"/>
              </a:rPr>
              <a:t>로 전송되는 </a:t>
            </a:r>
            <a:r>
              <a:rPr lang="en-US" altLang="ko-KR" sz="1050">
                <a:latin typeface="+mn-ea"/>
              </a:rPr>
              <a:t>registration</a:t>
            </a:r>
            <a:r>
              <a:rPr lang="ko-KR" altLang="en-US" sz="1050">
                <a:latin typeface="+mn-ea"/>
              </a:rPr>
              <a:t>에 </a:t>
            </a:r>
            <a:br>
              <a:rPr lang="en-US" altLang="ko-KR" sz="1050">
                <a:latin typeface="+mn-ea"/>
              </a:rPr>
            </a:br>
            <a:r>
              <a:rPr lang="ko-KR" altLang="en-US" sz="1050">
                <a:latin typeface="+mn-ea"/>
              </a:rPr>
              <a:t>동일한 </a:t>
            </a:r>
            <a:r>
              <a:rPr lang="en-US" altLang="ko-KR" sz="1050">
                <a:latin typeface="+mn-ea"/>
              </a:rPr>
              <a:t>Call-ID </a:t>
            </a:r>
            <a:r>
              <a:rPr lang="ko-KR" altLang="en-US" sz="1050">
                <a:latin typeface="+mn-ea"/>
              </a:rPr>
              <a:t>헤더 필드 값을 사용해야 한다</a:t>
            </a:r>
            <a:r>
              <a:rPr lang="en-US" altLang="ko-KR" sz="1050">
                <a:latin typeface="+mn-ea"/>
              </a:rPr>
              <a:t>.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61C67EC-F157-4DD4-AA8F-775ACC42B867}"/>
              </a:ext>
            </a:extLst>
          </p:cNvPr>
          <p:cNvSpPr txBox="1"/>
          <p:nvPr/>
        </p:nvSpPr>
        <p:spPr>
          <a:xfrm>
            <a:off x="7100982" y="5069459"/>
            <a:ext cx="4339650" cy="4154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50" b="1" err="1">
                <a:latin typeface="+mn-ea"/>
              </a:rPr>
              <a:t>CSeq</a:t>
            </a:r>
            <a:r>
              <a:rPr lang="en-US" altLang="ko-KR" sz="1050">
                <a:latin typeface="+mn-ea"/>
              </a:rPr>
              <a:t>: REGISTER </a:t>
            </a:r>
            <a:r>
              <a:rPr lang="ko-KR" altLang="en-US" sz="1050">
                <a:latin typeface="+mn-ea"/>
              </a:rPr>
              <a:t>요청의 적절한 순서를 보장한다</a:t>
            </a:r>
            <a:r>
              <a:rPr lang="en-US" altLang="ko-KR" sz="1050">
                <a:latin typeface="+mn-ea"/>
              </a:rPr>
              <a:t>.  UA</a:t>
            </a:r>
            <a:r>
              <a:rPr lang="ko-KR" altLang="en-US" sz="1050">
                <a:latin typeface="+mn-ea"/>
              </a:rPr>
              <a:t>는 동일한 </a:t>
            </a:r>
            <a:r>
              <a:rPr lang="en-US" altLang="ko-KR" sz="1050">
                <a:latin typeface="+mn-ea"/>
              </a:rPr>
              <a:t>Call-ID</a:t>
            </a:r>
            <a:r>
              <a:rPr lang="ko-KR" altLang="en-US" sz="1050">
                <a:latin typeface="+mn-ea"/>
              </a:rPr>
              <a:t>를 </a:t>
            </a:r>
            <a:br>
              <a:rPr lang="en-US" altLang="ko-KR" sz="1050">
                <a:latin typeface="+mn-ea"/>
              </a:rPr>
            </a:br>
            <a:r>
              <a:rPr lang="ko-KR" altLang="en-US" sz="1050">
                <a:latin typeface="+mn-ea"/>
              </a:rPr>
              <a:t>가진 각 </a:t>
            </a:r>
            <a:r>
              <a:rPr lang="en-US" altLang="ko-KR" sz="1050">
                <a:latin typeface="+mn-ea"/>
              </a:rPr>
              <a:t>REGISTER </a:t>
            </a:r>
            <a:r>
              <a:rPr lang="ko-KR" altLang="en-US" sz="1050">
                <a:latin typeface="+mn-ea"/>
              </a:rPr>
              <a:t>요청에 대해 </a:t>
            </a:r>
            <a:r>
              <a:rPr lang="en-US" altLang="ko-KR" sz="1050" err="1">
                <a:latin typeface="+mn-ea"/>
              </a:rPr>
              <a:t>CSeq</a:t>
            </a:r>
            <a:r>
              <a:rPr lang="en-US" altLang="ko-KR" sz="1050">
                <a:latin typeface="+mn-ea"/>
              </a:rPr>
              <a:t> </a:t>
            </a:r>
            <a:r>
              <a:rPr lang="ko-KR" altLang="en-US" sz="1050">
                <a:latin typeface="+mn-ea"/>
              </a:rPr>
              <a:t>값을 </a:t>
            </a:r>
            <a:r>
              <a:rPr lang="en-US" altLang="ko-KR" sz="1050">
                <a:latin typeface="+mn-ea"/>
              </a:rPr>
              <a:t>1</a:t>
            </a:r>
            <a:r>
              <a:rPr lang="ko-KR" altLang="en-US" sz="1050">
                <a:latin typeface="+mn-ea"/>
              </a:rPr>
              <a:t>씩 증가시켜야 한다</a:t>
            </a:r>
            <a:r>
              <a:rPr lang="en-US" altLang="ko-KR" sz="1050">
                <a:latin typeface="+mn-ea"/>
              </a:rPr>
              <a:t>.</a:t>
            </a:r>
          </a:p>
        </p:txBody>
      </p: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364FBCB5-25B4-4EAC-A0A9-BD41E41B3FAB}"/>
              </a:ext>
            </a:extLst>
          </p:cNvPr>
          <p:cNvCxnSpPr>
            <a:cxnSpLocks/>
          </p:cNvCxnSpPr>
          <p:nvPr/>
        </p:nvCxnSpPr>
        <p:spPr>
          <a:xfrm rot="10800000" flipV="1">
            <a:off x="5974080" y="3535679"/>
            <a:ext cx="1245428" cy="579119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DD7C7AE8-3432-461F-983D-D877A2A4443F}"/>
              </a:ext>
            </a:extLst>
          </p:cNvPr>
          <p:cNvCxnSpPr>
            <a:cxnSpLocks/>
            <a:endCxn id="32" idx="1"/>
          </p:cNvCxnSpPr>
          <p:nvPr/>
        </p:nvCxnSpPr>
        <p:spPr>
          <a:xfrm flipV="1">
            <a:off x="4978400" y="4582649"/>
            <a:ext cx="1803584" cy="99002"/>
          </a:xfrm>
          <a:prstGeom prst="bentConnector3">
            <a:avLst>
              <a:gd name="adj1" fmla="val 54507"/>
            </a:avLst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0D187908-DA07-4986-8ABD-DB973CC8D39C}"/>
              </a:ext>
            </a:extLst>
          </p:cNvPr>
          <p:cNvCxnSpPr>
            <a:cxnSpLocks/>
          </p:cNvCxnSpPr>
          <p:nvPr/>
        </p:nvCxnSpPr>
        <p:spPr>
          <a:xfrm>
            <a:off x="3108960" y="5049139"/>
            <a:ext cx="3992022" cy="234061"/>
          </a:xfrm>
          <a:prstGeom prst="bentConnector3">
            <a:avLst>
              <a:gd name="adj1" fmla="val 71124"/>
            </a:avLst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96E43B37-0F30-4E3E-8AC8-1D91F524D638}"/>
              </a:ext>
            </a:extLst>
          </p:cNvPr>
          <p:cNvSpPr txBox="1"/>
          <p:nvPr/>
        </p:nvSpPr>
        <p:spPr>
          <a:xfrm>
            <a:off x="5659797" y="5724051"/>
            <a:ext cx="4416594" cy="9002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50" b="1">
                <a:latin typeface="+mn-ea"/>
              </a:rPr>
              <a:t>Contact</a:t>
            </a:r>
            <a:r>
              <a:rPr lang="en-US" altLang="ko-KR" sz="1050">
                <a:latin typeface="+mn-ea"/>
              </a:rPr>
              <a:t>: REGISTER </a:t>
            </a:r>
            <a:r>
              <a:rPr lang="ko-KR" altLang="en-US" sz="1050">
                <a:latin typeface="+mn-ea"/>
              </a:rPr>
              <a:t>요청에는 </a:t>
            </a:r>
            <a:r>
              <a:rPr lang="en-US" altLang="ko-KR" sz="1050">
                <a:latin typeface="+mn-ea"/>
              </a:rPr>
              <a:t>address binding</a:t>
            </a:r>
            <a:r>
              <a:rPr lang="ko-KR" altLang="en-US" sz="1050">
                <a:latin typeface="+mn-ea"/>
              </a:rPr>
              <a:t>이 포함된 값이 </a:t>
            </a:r>
            <a:r>
              <a:rPr lang="en-US" altLang="ko-KR" sz="1050">
                <a:latin typeface="+mn-ea"/>
              </a:rPr>
              <a:t>0</a:t>
            </a:r>
            <a:r>
              <a:rPr lang="ko-KR" altLang="en-US" sz="1050">
                <a:latin typeface="+mn-ea"/>
              </a:rPr>
              <a:t>개 이상인 </a:t>
            </a:r>
            <a:br>
              <a:rPr lang="en-US" altLang="ko-KR" sz="1050">
                <a:latin typeface="+mn-ea"/>
              </a:rPr>
            </a:br>
            <a:r>
              <a:rPr lang="en-US" altLang="ko-KR" sz="1050">
                <a:latin typeface="+mn-ea"/>
              </a:rPr>
              <a:t>Contact </a:t>
            </a:r>
            <a:r>
              <a:rPr lang="ko-KR" altLang="en-US" sz="1050">
                <a:latin typeface="+mn-ea"/>
              </a:rPr>
              <a:t>헤더 필드가 포함될 수 있다</a:t>
            </a:r>
            <a:r>
              <a:rPr lang="en-US" altLang="ko-KR" sz="1050">
                <a:latin typeface="+mn-ea"/>
              </a:rPr>
              <a:t>. (optional)</a:t>
            </a:r>
          </a:p>
          <a:p>
            <a:endParaRPr lang="en-US" altLang="ko-KR" sz="1050">
              <a:latin typeface="+mn-ea"/>
            </a:endParaRPr>
          </a:p>
          <a:p>
            <a:r>
              <a:rPr lang="en-US" altLang="ko-KR" sz="1050">
                <a:latin typeface="+mn-ea"/>
              </a:rPr>
              <a:t>“</a:t>
            </a:r>
            <a:r>
              <a:rPr lang="en-US" altLang="ko-KR" sz="1050" b="1">
                <a:latin typeface="+mn-ea"/>
              </a:rPr>
              <a:t>expires</a:t>
            </a:r>
            <a:r>
              <a:rPr lang="en-US" altLang="ko-KR" sz="1050">
                <a:latin typeface="+mn-ea"/>
              </a:rPr>
              <a:t>” </a:t>
            </a:r>
            <a:r>
              <a:rPr lang="ko-KR" altLang="en-US" sz="1050">
                <a:latin typeface="+mn-ea"/>
              </a:rPr>
              <a:t>매개변수를 사용하면 </a:t>
            </a:r>
            <a:r>
              <a:rPr lang="en-US" altLang="ko-KR" sz="1050">
                <a:latin typeface="+mn-ea"/>
              </a:rPr>
              <a:t>UA</a:t>
            </a:r>
            <a:r>
              <a:rPr lang="ko-KR" altLang="en-US" sz="1050">
                <a:latin typeface="+mn-ea"/>
              </a:rPr>
              <a:t>가 바인딩을 유효하게 유지하려는 기간을</a:t>
            </a:r>
            <a:br>
              <a:rPr lang="en-US" altLang="ko-KR" sz="1050">
                <a:latin typeface="+mn-ea"/>
              </a:rPr>
            </a:br>
            <a:r>
              <a:rPr lang="ko-KR" altLang="en-US" sz="1050">
                <a:latin typeface="+mn-ea"/>
              </a:rPr>
              <a:t>나타낸다</a:t>
            </a:r>
            <a:r>
              <a:rPr lang="en-US" altLang="ko-KR" sz="1050">
                <a:latin typeface="+mn-ea"/>
              </a:rPr>
              <a:t>. </a:t>
            </a:r>
            <a:r>
              <a:rPr lang="ko-KR" altLang="en-US" sz="1050">
                <a:latin typeface="+mn-ea"/>
              </a:rPr>
              <a:t>제공되지 않으면 </a:t>
            </a:r>
            <a:r>
              <a:rPr lang="en-US" altLang="ko-KR" sz="1050">
                <a:latin typeface="+mn-ea"/>
              </a:rPr>
              <a:t>Expires </a:t>
            </a:r>
            <a:r>
              <a:rPr lang="ko-KR" altLang="en-US" sz="1050">
                <a:latin typeface="+mn-ea"/>
              </a:rPr>
              <a:t>헤더 값이 대신 사용</a:t>
            </a:r>
            <a:endParaRPr lang="en-US" altLang="ko-KR" sz="1050">
              <a:latin typeface="+mn-ea"/>
            </a:endParaRPr>
          </a:p>
        </p:txBody>
      </p: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71812226-23ED-4F18-8A08-D598009B549A}"/>
              </a:ext>
            </a:extLst>
          </p:cNvPr>
          <p:cNvCxnSpPr>
            <a:cxnSpLocks/>
            <a:stCxn id="41" idx="1"/>
          </p:cNvCxnSpPr>
          <p:nvPr/>
        </p:nvCxnSpPr>
        <p:spPr>
          <a:xfrm rot="10800000">
            <a:off x="3870965" y="5424002"/>
            <a:ext cx="1788833" cy="75017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6BD71A7F-E7DB-44B6-A054-AC0FCA4BB57F}"/>
              </a:ext>
            </a:extLst>
          </p:cNvPr>
          <p:cNvSpPr/>
          <p:nvPr/>
        </p:nvSpPr>
        <p:spPr>
          <a:xfrm>
            <a:off x="751367" y="923065"/>
            <a:ext cx="11147556" cy="1025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err="1">
                <a:latin typeface="Roboto" panose="02000000000000000000" pitchFamily="2" charset="0"/>
              </a:rPr>
              <a:t>REGISTER는</a:t>
            </a:r>
            <a:r>
              <a:rPr lang="ko-KR" altLang="en-US" sz="1400">
                <a:latin typeface="Roboto" panose="02000000000000000000" pitchFamily="2" charset="0"/>
              </a:rPr>
              <a:t> 다이얼로그를 생성하지 않음</a:t>
            </a:r>
            <a:r>
              <a:rPr lang="en-US" altLang="ko-KR" sz="1400">
                <a:latin typeface="Roboto" panose="02000000000000000000" pitchFamily="2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>
                <a:latin typeface="Roboto" panose="02000000000000000000" pitchFamily="2" charset="0"/>
              </a:rPr>
              <a:t>Record-Route </a:t>
            </a:r>
            <a:r>
              <a:rPr lang="ko-KR" altLang="en-US" sz="1400">
                <a:latin typeface="Roboto" panose="02000000000000000000" pitchFamily="2" charset="0"/>
              </a:rPr>
              <a:t>헤더 필드는 </a:t>
            </a:r>
            <a:r>
              <a:rPr lang="en-US" altLang="ko-KR" sz="1400">
                <a:latin typeface="Roboto" panose="02000000000000000000" pitchFamily="2" charset="0"/>
              </a:rPr>
              <a:t>REGISTER </a:t>
            </a:r>
            <a:r>
              <a:rPr lang="ko-KR" altLang="en-US" sz="1400">
                <a:latin typeface="Roboto" panose="02000000000000000000" pitchFamily="2" charset="0"/>
              </a:rPr>
              <a:t>요청이나 응답에서 아무런 의미가 없으며</a:t>
            </a:r>
            <a:r>
              <a:rPr lang="en-US" altLang="ko-KR" sz="1400">
                <a:latin typeface="Roboto" panose="02000000000000000000" pitchFamily="2" charset="0"/>
              </a:rPr>
              <a:t>, </a:t>
            </a:r>
            <a:r>
              <a:rPr lang="ko-KR" altLang="en-US" sz="1400">
                <a:latin typeface="Roboto" panose="02000000000000000000" pitchFamily="2" charset="0"/>
              </a:rPr>
              <a:t>존재할 경우 무시해야 함</a:t>
            </a:r>
            <a:r>
              <a:rPr lang="en-US" altLang="ko-KR" sz="1400">
                <a:latin typeface="Roboto" panose="02000000000000000000" pitchFamily="2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>
                <a:latin typeface="Roboto" panose="02000000000000000000" pitchFamily="2" charset="0"/>
              </a:rPr>
              <a:t>UA</a:t>
            </a:r>
            <a:r>
              <a:rPr lang="ko-KR" altLang="en-US" sz="1400">
                <a:latin typeface="Roboto" panose="02000000000000000000" pitchFamily="2" charset="0"/>
              </a:rPr>
              <a:t>는 이전 </a:t>
            </a:r>
            <a:r>
              <a:rPr lang="en-US" altLang="ko-KR" sz="1400">
                <a:latin typeface="Roboto" panose="02000000000000000000" pitchFamily="2" charset="0"/>
              </a:rPr>
              <a:t>REGISTER</a:t>
            </a:r>
            <a:r>
              <a:rPr lang="ko-KR" altLang="en-US" sz="1400">
                <a:latin typeface="Roboto" panose="02000000000000000000" pitchFamily="2" charset="0"/>
              </a:rPr>
              <a:t>에 대한 </a:t>
            </a:r>
            <a:r>
              <a:rPr lang="en-US" altLang="ko-KR" sz="1400">
                <a:latin typeface="Roboto" panose="02000000000000000000" pitchFamily="2" charset="0"/>
              </a:rPr>
              <a:t>registrar</a:t>
            </a:r>
            <a:r>
              <a:rPr lang="ko-KR" altLang="en-US" sz="1400">
                <a:latin typeface="Roboto" panose="02000000000000000000" pitchFamily="2" charset="0"/>
              </a:rPr>
              <a:t>의 최종 응답을 받거나 이전 </a:t>
            </a:r>
            <a:r>
              <a:rPr lang="en-US" altLang="ko-KR" sz="1400">
                <a:latin typeface="Roboto" panose="02000000000000000000" pitchFamily="2" charset="0"/>
              </a:rPr>
              <a:t>REGISTER </a:t>
            </a:r>
            <a:r>
              <a:rPr lang="ko-KR" altLang="en-US" sz="1400">
                <a:latin typeface="Roboto" panose="02000000000000000000" pitchFamily="2" charset="0"/>
              </a:rPr>
              <a:t>요청이 </a:t>
            </a:r>
            <a:r>
              <a:rPr lang="en-US" altLang="ko-KR" sz="1400">
                <a:latin typeface="Roboto" panose="02000000000000000000" pitchFamily="2" charset="0"/>
              </a:rPr>
              <a:t>timeout</a:t>
            </a:r>
            <a:r>
              <a:rPr lang="ko-KR" altLang="en-US" sz="1400">
                <a:latin typeface="Roboto" panose="02000000000000000000" pitchFamily="2" charset="0"/>
              </a:rPr>
              <a:t>될 때까지 새 </a:t>
            </a:r>
            <a:r>
              <a:rPr lang="en-US" altLang="ko-KR" sz="1400">
                <a:latin typeface="Roboto" panose="02000000000000000000" pitchFamily="2" charset="0"/>
              </a:rPr>
              <a:t>registration</a:t>
            </a:r>
            <a:r>
              <a:rPr lang="ko-KR" altLang="en-US" sz="1400">
                <a:latin typeface="Roboto" panose="02000000000000000000" pitchFamily="2" charset="0"/>
              </a:rPr>
              <a:t>을 전송해서는 안됨</a:t>
            </a:r>
            <a:endParaRPr lang="en-US" altLang="ko-KR" sz="1400"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899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9AF931-2C38-43C8-9E3C-AED4EC2E4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49275"/>
          </a:xfrm>
        </p:spPr>
        <p:txBody>
          <a:bodyPr/>
          <a:lstStyle/>
          <a:p>
            <a:r>
              <a:rPr lang="en-US" altLang="ko-KR"/>
              <a:t>2. Registrations – Constructing the REGISTER Request (2)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151CCF-057C-4F06-8A51-C3671F753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6BD71A7F-E7DB-44B6-A054-AC0FCA4BB57F}"/>
              </a:ext>
            </a:extLst>
          </p:cNvPr>
          <p:cNvSpPr/>
          <p:nvPr/>
        </p:nvSpPr>
        <p:spPr>
          <a:xfrm>
            <a:off x="751367" y="683824"/>
            <a:ext cx="11147556" cy="26874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u="sng">
                <a:latin typeface="Roboto" panose="02000000000000000000" pitchFamily="2" charset="0"/>
              </a:rPr>
              <a:t>Adding Bindings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>
                <a:latin typeface="Roboto" panose="02000000000000000000" pitchFamily="2" charset="0"/>
              </a:rPr>
              <a:t>registrar</a:t>
            </a:r>
            <a:r>
              <a:rPr lang="ko-KR" altLang="en-US" sz="1400">
                <a:latin typeface="Roboto" panose="02000000000000000000" pitchFamily="2" charset="0"/>
              </a:rPr>
              <a:t>에 전송된 </a:t>
            </a:r>
            <a:r>
              <a:rPr lang="en-US" altLang="ko-KR" sz="1400">
                <a:latin typeface="Roboto" panose="02000000000000000000" pitchFamily="2" charset="0"/>
              </a:rPr>
              <a:t>REGISTER </a:t>
            </a:r>
            <a:r>
              <a:rPr lang="ko-KR" altLang="en-US" sz="1400">
                <a:latin typeface="Roboto" panose="02000000000000000000" pitchFamily="2" charset="0"/>
              </a:rPr>
              <a:t>요청에는 </a:t>
            </a:r>
            <a:r>
              <a:rPr lang="en-US" altLang="ko-KR" sz="1400">
                <a:latin typeface="Roboto" panose="02000000000000000000" pitchFamily="2" charset="0"/>
              </a:rPr>
              <a:t>address-of-record</a:t>
            </a:r>
            <a:r>
              <a:rPr lang="ko-KR" altLang="en-US" sz="1400">
                <a:latin typeface="Roboto" panose="02000000000000000000" pitchFamily="2" charset="0"/>
              </a:rPr>
              <a:t>에 대한 </a:t>
            </a:r>
            <a:r>
              <a:rPr lang="en-US" altLang="ko-KR" sz="1400">
                <a:latin typeface="Roboto" panose="02000000000000000000" pitchFamily="2" charset="0"/>
              </a:rPr>
              <a:t>SIP </a:t>
            </a:r>
            <a:r>
              <a:rPr lang="ko-KR" altLang="en-US" sz="1400">
                <a:latin typeface="Roboto" panose="02000000000000000000" pitchFamily="2" charset="0"/>
              </a:rPr>
              <a:t>요청을</a:t>
            </a:r>
            <a:r>
              <a:rPr lang="en-US" altLang="ko-KR" sz="1400">
                <a:latin typeface="Roboto" panose="02000000000000000000" pitchFamily="2" charset="0"/>
              </a:rPr>
              <a:t> </a:t>
            </a:r>
            <a:r>
              <a:rPr lang="ko-KR" altLang="en-US" sz="1400">
                <a:latin typeface="Roboto" panose="02000000000000000000" pitchFamily="2" charset="0"/>
              </a:rPr>
              <a:t>전달해야 하는 </a:t>
            </a:r>
            <a:r>
              <a:rPr lang="en-US" altLang="ko-KR" sz="1400">
                <a:latin typeface="Roboto" panose="02000000000000000000" pitchFamily="2" charset="0"/>
              </a:rPr>
              <a:t>contact address</a:t>
            </a:r>
            <a:r>
              <a:rPr lang="ko-KR" altLang="en-US" sz="1400">
                <a:latin typeface="Roboto" panose="02000000000000000000" pitchFamily="2" charset="0"/>
              </a:rPr>
              <a:t>가 포함</a:t>
            </a:r>
            <a:endParaRPr lang="en-US" altLang="ko-KR" sz="1400">
              <a:latin typeface="Roboto" panose="02000000000000000000" pitchFamily="2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>
                <a:latin typeface="Roboto" panose="02000000000000000000" pitchFamily="2" charset="0"/>
              </a:rPr>
              <a:t>address-of-record</a:t>
            </a:r>
            <a:r>
              <a:rPr lang="ko-KR" altLang="en-US" sz="1400">
                <a:latin typeface="Roboto" panose="02000000000000000000" pitchFamily="2" charset="0"/>
              </a:rPr>
              <a:t> 는 </a:t>
            </a:r>
            <a:r>
              <a:rPr lang="en-US" altLang="ko-KR" sz="1400">
                <a:latin typeface="Roboto" panose="02000000000000000000" pitchFamily="2" charset="0"/>
              </a:rPr>
              <a:t>To </a:t>
            </a:r>
            <a:r>
              <a:rPr lang="ko-KR" altLang="en-US" sz="1400">
                <a:latin typeface="Roboto" panose="02000000000000000000" pitchFamily="2" charset="0"/>
              </a:rPr>
              <a:t>헤더에 포함</a:t>
            </a:r>
            <a:endParaRPr lang="en-US" altLang="ko-KR" sz="1400">
              <a:latin typeface="Roboto" panose="02000000000000000000" pitchFamily="2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>
                <a:latin typeface="+mn-ea"/>
              </a:rPr>
              <a:t>To</a:t>
            </a:r>
            <a:r>
              <a:rPr lang="ko-KR" altLang="en-US" sz="1200">
                <a:latin typeface="+mn-ea"/>
              </a:rPr>
              <a:t> 헤더에 </a:t>
            </a:r>
            <a:r>
              <a:rPr lang="en-US" altLang="ko-KR" sz="1200">
                <a:latin typeface="+mn-ea"/>
              </a:rPr>
              <a:t>address-of-record </a:t>
            </a:r>
            <a:r>
              <a:rPr lang="ko-KR" altLang="en-US" sz="1200">
                <a:latin typeface="+mn-ea"/>
              </a:rPr>
              <a:t>가 </a:t>
            </a:r>
            <a:r>
              <a:rPr lang="en-US" altLang="ko-KR" sz="1200">
                <a:latin typeface="+mn-ea"/>
              </a:rPr>
              <a:t>SIPS URI</a:t>
            </a:r>
            <a:r>
              <a:rPr lang="ko-KR" altLang="en-US" sz="1200">
                <a:latin typeface="+mn-ea"/>
              </a:rPr>
              <a:t>라면 </a:t>
            </a:r>
            <a:r>
              <a:rPr lang="en-US" altLang="ko-KR" sz="1200">
                <a:latin typeface="+mn-ea"/>
              </a:rPr>
              <a:t>Contact </a:t>
            </a:r>
            <a:r>
              <a:rPr lang="ko-KR" altLang="en-US" sz="1200">
                <a:latin typeface="+mn-ea"/>
              </a:rPr>
              <a:t>헤더의 값도 </a:t>
            </a:r>
            <a:r>
              <a:rPr lang="en-US" altLang="ko-KR" sz="1200">
                <a:latin typeface="+mn-ea"/>
              </a:rPr>
              <a:t>SIPS URI </a:t>
            </a:r>
            <a:r>
              <a:rPr lang="ko-KR" altLang="en-US" sz="1200">
                <a:latin typeface="+mn-ea"/>
              </a:rPr>
              <a:t>여야 함</a:t>
            </a:r>
            <a:r>
              <a:rPr lang="en-US" altLang="ko-KR" sz="1200">
                <a:latin typeface="+mn-ea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>
                <a:latin typeface="Roboto" panose="02000000000000000000" pitchFamily="2" charset="0"/>
              </a:rPr>
              <a:t>200 </a:t>
            </a:r>
            <a:r>
              <a:rPr lang="ko-KR" altLang="en-US" sz="1400">
                <a:latin typeface="Roboto" panose="02000000000000000000" pitchFamily="2" charset="0"/>
              </a:rPr>
              <a:t>응답의 </a:t>
            </a:r>
            <a:r>
              <a:rPr lang="en-US" altLang="ko-KR" sz="1400">
                <a:latin typeface="Roboto" panose="02000000000000000000" pitchFamily="2" charset="0"/>
              </a:rPr>
              <a:t>Contact </a:t>
            </a:r>
            <a:r>
              <a:rPr lang="ko-KR" altLang="en-US" sz="1400">
                <a:latin typeface="Roboto" panose="02000000000000000000" pitchFamily="2" charset="0"/>
              </a:rPr>
              <a:t>헤더에는 해당 </a:t>
            </a:r>
            <a:r>
              <a:rPr lang="en-US" altLang="ko-KR" sz="1400">
                <a:latin typeface="Roboto" panose="02000000000000000000" pitchFamily="2" charset="0"/>
              </a:rPr>
              <a:t>address-of-record</a:t>
            </a:r>
            <a:r>
              <a:rPr lang="ko-KR" altLang="en-US" sz="1400">
                <a:latin typeface="Roboto" panose="02000000000000000000" pitchFamily="2" charset="0"/>
              </a:rPr>
              <a:t> 에 등록된 모든 </a:t>
            </a:r>
            <a:r>
              <a:rPr lang="en-US" altLang="ko-KR" sz="1400">
                <a:latin typeface="Roboto" panose="02000000000000000000" pitchFamily="2" charset="0"/>
              </a:rPr>
              <a:t>contact address list</a:t>
            </a:r>
            <a:r>
              <a:rPr lang="ko-KR" altLang="en-US" sz="1400">
                <a:latin typeface="Roboto" panose="02000000000000000000" pitchFamily="2" charset="0"/>
              </a:rPr>
              <a:t>가 포함되어야 함</a:t>
            </a:r>
            <a:endParaRPr lang="en-US" altLang="ko-KR" sz="1400">
              <a:latin typeface="Roboto" panose="02000000000000000000" pitchFamily="2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>
              <a:latin typeface="Roboto" panose="02000000000000000000" pitchFamily="2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>
                <a:latin typeface="Roboto" panose="02000000000000000000" pitchFamily="2" charset="0"/>
              </a:rPr>
              <a:t>REGISTER</a:t>
            </a:r>
            <a:r>
              <a:rPr lang="ko-KR" altLang="en-US" sz="1400">
                <a:latin typeface="Roboto" panose="02000000000000000000" pitchFamily="2" charset="0"/>
              </a:rPr>
              <a:t> 요청에 두 개 이상의 </a:t>
            </a:r>
            <a:r>
              <a:rPr lang="en-US" altLang="ko-KR" sz="1400">
                <a:latin typeface="Roboto" panose="02000000000000000000" pitchFamily="2" charset="0"/>
              </a:rPr>
              <a:t>Contact </a:t>
            </a:r>
            <a:r>
              <a:rPr lang="ko-KR" altLang="en-US" sz="1400">
                <a:latin typeface="Roboto" panose="02000000000000000000" pitchFamily="2" charset="0"/>
              </a:rPr>
              <a:t>가 전송되는 경우</a:t>
            </a:r>
            <a:r>
              <a:rPr lang="en-US" altLang="ko-KR" sz="1400">
                <a:latin typeface="Roboto" panose="02000000000000000000" pitchFamily="2" charset="0"/>
              </a:rPr>
              <a:t>, </a:t>
            </a:r>
            <a:r>
              <a:rPr lang="ko-KR" altLang="en-US" sz="1400">
                <a:latin typeface="Roboto" panose="02000000000000000000" pitchFamily="2" charset="0"/>
              </a:rPr>
              <a:t>이 목록은 </a:t>
            </a:r>
            <a:r>
              <a:rPr lang="en-US" altLang="ko-KR" sz="1400">
                <a:latin typeface="Roboto" panose="02000000000000000000" pitchFamily="2" charset="0"/>
              </a:rPr>
              <a:t>Contact </a:t>
            </a:r>
            <a:r>
              <a:rPr lang="ko-KR" altLang="en-US" sz="1400">
                <a:latin typeface="Roboto" panose="02000000000000000000" pitchFamily="2" charset="0"/>
              </a:rPr>
              <a:t>헤더의 </a:t>
            </a:r>
            <a:r>
              <a:rPr lang="en-US" altLang="ko-KR" sz="1400">
                <a:latin typeface="Roboto" panose="02000000000000000000" pitchFamily="2" charset="0"/>
              </a:rPr>
              <a:t>“q”</a:t>
            </a:r>
            <a:r>
              <a:rPr lang="ko-KR" altLang="en-US" sz="1400">
                <a:latin typeface="Roboto" panose="02000000000000000000" pitchFamily="2" charset="0"/>
              </a:rPr>
              <a:t> 매개변수를 사용하여 우선순위를 지정할 수 있음</a:t>
            </a:r>
            <a:endParaRPr lang="en-US" altLang="ko-KR" sz="1400">
              <a:latin typeface="Roboto" panose="02000000000000000000" pitchFamily="2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>
                <a:latin typeface="+mn-ea"/>
              </a:rPr>
              <a:t>“q” </a:t>
            </a:r>
            <a:r>
              <a:rPr lang="ko-KR" altLang="en-US" sz="1200">
                <a:latin typeface="+mn-ea"/>
              </a:rPr>
              <a:t>매개변수는 </a:t>
            </a:r>
            <a:r>
              <a:rPr lang="en-US" altLang="ko-KR" sz="1200">
                <a:latin typeface="+mn-ea"/>
              </a:rPr>
              <a:t>address-of-record </a:t>
            </a:r>
            <a:r>
              <a:rPr lang="ko-KR" altLang="en-US" sz="1200">
                <a:latin typeface="+mn-ea"/>
              </a:rPr>
              <a:t>에 대한 다른 바인딩과 비교하여 특정 </a:t>
            </a:r>
            <a:r>
              <a:rPr lang="en-US" altLang="ko-KR" sz="1200">
                <a:latin typeface="+mn-ea"/>
              </a:rPr>
              <a:t>Contact </a:t>
            </a:r>
            <a:r>
              <a:rPr lang="ko-KR" altLang="en-US" sz="1200">
                <a:latin typeface="+mn-ea"/>
              </a:rPr>
              <a:t>헤더 필드에 대한 상대적인 선호도를 나타냄</a:t>
            </a:r>
            <a:endParaRPr lang="en-US" altLang="ko-KR" sz="1200">
              <a:latin typeface="+mn-e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9D6FDC3-916C-4A53-A931-CCF39B8901B3}"/>
              </a:ext>
            </a:extLst>
          </p:cNvPr>
          <p:cNvSpPr txBox="1"/>
          <p:nvPr/>
        </p:nvSpPr>
        <p:spPr>
          <a:xfrm>
            <a:off x="1310167" y="3505840"/>
            <a:ext cx="5328703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 b="1">
                <a:latin typeface="Roboto" panose="02000000000000000000" pitchFamily="2" charset="0"/>
                <a:ea typeface="Roboto" panose="02000000000000000000" pitchFamily="2" charset="0"/>
              </a:rPr>
              <a:t>Contact</a:t>
            </a:r>
            <a:r>
              <a:rPr lang="en-US" altLang="ko-KR" sz="1200">
                <a:latin typeface="Roboto" panose="02000000000000000000" pitchFamily="2" charset="0"/>
                <a:ea typeface="Roboto" panose="02000000000000000000" pitchFamily="2" charset="0"/>
              </a:rPr>
              <a:t>: “Carol” &lt;sip;carol@cube2213a.chicago.com&gt;;</a:t>
            </a:r>
            <a:r>
              <a:rPr lang="en-US" altLang="ko-KR" sz="1200">
                <a:solidFill>
                  <a:srgbClr val="0000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q=0.7</a:t>
            </a:r>
            <a:r>
              <a:rPr lang="en-US" altLang="ko-KR" sz="1200">
                <a:latin typeface="Roboto" panose="02000000000000000000" pitchFamily="2" charset="0"/>
                <a:ea typeface="Roboto" panose="02000000000000000000" pitchFamily="2" charset="0"/>
              </a:rPr>
              <a:t>;expires=3600, </a:t>
            </a:r>
          </a:p>
          <a:p>
            <a:r>
              <a:rPr lang="en-US" altLang="ko-KR" sz="1200">
                <a:latin typeface="Roboto" panose="02000000000000000000" pitchFamily="2" charset="0"/>
                <a:ea typeface="Roboto" panose="02000000000000000000" pitchFamily="2" charset="0"/>
              </a:rPr>
              <a:t>                “Carol” &lt;</a:t>
            </a:r>
            <a:r>
              <a:rPr lang="en-US" altLang="ko-KR" sz="1200" err="1">
                <a:latin typeface="Roboto" panose="02000000000000000000" pitchFamily="2" charset="0"/>
                <a:ea typeface="Roboto" panose="02000000000000000000" pitchFamily="2" charset="0"/>
              </a:rPr>
              <a:t>mailto:carol@chicago.com</a:t>
            </a:r>
            <a:r>
              <a:rPr lang="en-US" altLang="ko-KR" sz="1200">
                <a:latin typeface="Roboto" panose="02000000000000000000" pitchFamily="2" charset="0"/>
                <a:ea typeface="Roboto" panose="02000000000000000000" pitchFamily="2" charset="0"/>
              </a:rPr>
              <a:t>&gt;;</a:t>
            </a:r>
            <a:r>
              <a:rPr lang="en-US" altLang="ko-KR" sz="1200">
                <a:solidFill>
                  <a:srgbClr val="0000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q=0.1</a:t>
            </a: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07BE57EF-2DC1-4F81-AFA2-5EF6E4F34540}"/>
              </a:ext>
            </a:extLst>
          </p:cNvPr>
          <p:cNvGrpSpPr/>
          <p:nvPr/>
        </p:nvGrpSpPr>
        <p:grpSpPr>
          <a:xfrm>
            <a:off x="1310167" y="4494619"/>
            <a:ext cx="7611038" cy="1833070"/>
            <a:chOff x="1803189" y="4494619"/>
            <a:chExt cx="7611038" cy="1833070"/>
          </a:xfrm>
        </p:grpSpPr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953834D2-DFCC-44DD-95F8-4B6E5A4F9576}"/>
                </a:ext>
              </a:extLst>
            </p:cNvPr>
            <p:cNvGrpSpPr/>
            <p:nvPr/>
          </p:nvGrpSpPr>
          <p:grpSpPr>
            <a:xfrm>
              <a:off x="1803189" y="4791998"/>
              <a:ext cx="7611038" cy="1535691"/>
              <a:chOff x="2034289" y="4600397"/>
              <a:chExt cx="7611038" cy="1535691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934A446-BB56-42F6-9463-8D11A2BC7F39}"/>
                  </a:ext>
                </a:extLst>
              </p:cNvPr>
              <p:cNvSpPr txBox="1"/>
              <p:nvPr/>
            </p:nvSpPr>
            <p:spPr>
              <a:xfrm>
                <a:off x="2034289" y="4600397"/>
                <a:ext cx="259436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/>
                  <a:t>sip:</a:t>
                </a:r>
                <a:r>
                  <a:rPr lang="ko-KR" altLang="en-US" sz="1600"/>
                  <a:t> </a:t>
                </a:r>
                <a:r>
                  <a:rPr lang="ko-KR" altLang="en-US" sz="1600" err="1"/>
                  <a:t>carol</a:t>
                </a:r>
                <a:r>
                  <a:rPr lang="ko-KR" altLang="en-US" sz="1600"/>
                  <a:t> </a:t>
                </a:r>
                <a:r>
                  <a:rPr lang="en-US" altLang="ko-KR" sz="1600"/>
                  <a:t>@</a:t>
                </a:r>
                <a:r>
                  <a:rPr lang="ko-KR" altLang="en-US" sz="1600"/>
                  <a:t> </a:t>
                </a:r>
                <a:r>
                  <a:rPr lang="ko-KR" altLang="en-US" sz="1600" err="1"/>
                  <a:t>chicago</a:t>
                </a:r>
                <a:r>
                  <a:rPr lang="en-US" altLang="ko-KR" sz="1600"/>
                  <a:t>.com</a:t>
                </a:r>
                <a:endParaRPr lang="ko-KR" altLang="en-US" sz="1600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EE99806-1644-487F-9052-72ED6FDBB0E7}"/>
                  </a:ext>
                </a:extLst>
              </p:cNvPr>
              <p:cNvSpPr txBox="1"/>
              <p:nvPr/>
            </p:nvSpPr>
            <p:spPr>
              <a:xfrm>
                <a:off x="6096000" y="5797534"/>
                <a:ext cx="190443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err="1"/>
                  <a:t>tel</a:t>
                </a:r>
                <a:r>
                  <a:rPr lang="en-US" altLang="ko-KR" sz="1600"/>
                  <a:t>:+11234567890</a:t>
                </a:r>
                <a:endParaRPr lang="ko-KR" altLang="en-US" sz="1600"/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22773C46-02BC-4E72-8846-E7BEB47EEE90}"/>
                  </a:ext>
                </a:extLst>
              </p:cNvPr>
              <p:cNvSpPr/>
              <p:nvPr/>
            </p:nvSpPr>
            <p:spPr>
              <a:xfrm>
                <a:off x="6067809" y="4600397"/>
                <a:ext cx="35775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sz="1600"/>
                  <a:t>sip:carol@cube2214a.chicago.com</a:t>
                </a:r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E0D016E2-67ED-42A1-A36E-F87895B143AB}"/>
                  </a:ext>
                </a:extLst>
              </p:cNvPr>
              <p:cNvSpPr/>
              <p:nvPr/>
            </p:nvSpPr>
            <p:spPr>
              <a:xfrm>
                <a:off x="6067809" y="5201320"/>
                <a:ext cx="2805704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600" err="1"/>
                  <a:t>mailto</a:t>
                </a:r>
                <a:r>
                  <a:rPr lang="ko-KR" altLang="en-US" sz="1600"/>
                  <a:t>:</a:t>
                </a:r>
                <a:r>
                  <a:rPr lang="ko-KR" altLang="en-US" sz="1600" err="1"/>
                  <a:t>carol@chicago.com</a:t>
                </a:r>
                <a:endParaRPr lang="ko-KR" altLang="en-US" sz="1600"/>
              </a:p>
            </p:txBody>
          </p:sp>
          <p:cxnSp>
            <p:nvCxnSpPr>
              <p:cNvPr id="17" name="연결선: 꺾임 16">
                <a:extLst>
                  <a:ext uri="{FF2B5EF4-FFF2-40B4-BE49-F238E27FC236}">
                    <a16:creationId xmlns:a16="http://schemas.microsoft.com/office/drawing/2014/main" id="{D951FBD0-CB86-4920-A3F5-04FB68B44AE0}"/>
                  </a:ext>
                </a:extLst>
              </p:cNvPr>
              <p:cNvCxnSpPr>
                <a:cxnSpLocks/>
                <a:stCxn id="7" idx="3"/>
                <a:endCxn id="27" idx="1"/>
              </p:cNvCxnSpPr>
              <p:nvPr/>
            </p:nvCxnSpPr>
            <p:spPr>
              <a:xfrm>
                <a:off x="4628654" y="4769674"/>
                <a:ext cx="1439155" cy="600923"/>
              </a:xfrm>
              <a:prstGeom prst="bentConnector3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연결선: 꺾임 22">
                <a:extLst>
                  <a:ext uri="{FF2B5EF4-FFF2-40B4-BE49-F238E27FC236}">
                    <a16:creationId xmlns:a16="http://schemas.microsoft.com/office/drawing/2014/main" id="{77A79253-9D48-4CB7-8F6D-C0F943F5854C}"/>
                  </a:ext>
                </a:extLst>
              </p:cNvPr>
              <p:cNvCxnSpPr>
                <a:stCxn id="7" idx="3"/>
                <a:endCxn id="22" idx="1"/>
              </p:cNvCxnSpPr>
              <p:nvPr/>
            </p:nvCxnSpPr>
            <p:spPr>
              <a:xfrm>
                <a:off x="4628654" y="4769674"/>
                <a:ext cx="1467346" cy="1197137"/>
              </a:xfrm>
              <a:prstGeom prst="bentConnector3">
                <a:avLst>
                  <a:gd name="adj1" fmla="val 49169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직선 연결선 24">
                <a:extLst>
                  <a:ext uri="{FF2B5EF4-FFF2-40B4-BE49-F238E27FC236}">
                    <a16:creationId xmlns:a16="http://schemas.microsoft.com/office/drawing/2014/main" id="{C6E37F0C-BD59-4889-8ED1-B320EE28D1AF}"/>
                  </a:ext>
                </a:extLst>
              </p:cNvPr>
              <p:cNvCxnSpPr>
                <a:stCxn id="7" idx="3"/>
                <a:endCxn id="14" idx="1"/>
              </p:cNvCxnSpPr>
              <p:nvPr/>
            </p:nvCxnSpPr>
            <p:spPr>
              <a:xfrm>
                <a:off x="4628654" y="4769674"/>
                <a:ext cx="143915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9F15F87-87AF-4BD0-A49E-921ACA9D66C2}"/>
                </a:ext>
              </a:extLst>
            </p:cNvPr>
            <p:cNvSpPr txBox="1"/>
            <p:nvPr/>
          </p:nvSpPr>
          <p:spPr>
            <a:xfrm>
              <a:off x="2369113" y="4494619"/>
              <a:ext cx="14625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>
                  <a:solidFill>
                    <a:schemeClr val="bg2">
                      <a:lumMod val="50000"/>
                    </a:schemeClr>
                  </a:solidFill>
                  <a:latin typeface="+mn-ea"/>
                </a:rPr>
                <a:t>address-of-record</a:t>
              </a:r>
              <a:endParaRPr lang="ko-KR" altLang="en-US" sz="1200">
                <a:solidFill>
                  <a:schemeClr val="bg2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08CD7FB-7950-48D7-9632-A3AEACF4B987}"/>
                </a:ext>
              </a:extLst>
            </p:cNvPr>
            <p:cNvSpPr txBox="1"/>
            <p:nvPr/>
          </p:nvSpPr>
          <p:spPr>
            <a:xfrm>
              <a:off x="6508303" y="4494619"/>
              <a:ext cx="156991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>
                  <a:solidFill>
                    <a:schemeClr val="bg2">
                      <a:lumMod val="50000"/>
                    </a:schemeClr>
                  </a:solidFill>
                  <a:latin typeface="+mn-ea"/>
                </a:rPr>
                <a:t>contact address list</a:t>
              </a:r>
              <a:endParaRPr lang="ko-KR" altLang="en-US" sz="1200">
                <a:solidFill>
                  <a:schemeClr val="bg2">
                    <a:lumMod val="50000"/>
                  </a:schemeClr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499058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9AF931-2C38-43C8-9E3C-AED4EC2E4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49275"/>
          </a:xfrm>
        </p:spPr>
        <p:txBody>
          <a:bodyPr/>
          <a:lstStyle/>
          <a:p>
            <a:r>
              <a:rPr lang="en-US" altLang="ko-KR"/>
              <a:t>2. Registrations – Constructing the REGISTER Request (3)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151CCF-057C-4F06-8A51-C3671F753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6BD71A7F-E7DB-44B6-A054-AC0FCA4BB57F}"/>
              </a:ext>
            </a:extLst>
          </p:cNvPr>
          <p:cNvSpPr/>
          <p:nvPr/>
        </p:nvSpPr>
        <p:spPr>
          <a:xfrm>
            <a:off x="751367" y="865998"/>
            <a:ext cx="11147556" cy="15371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u="sng">
                <a:latin typeface="Roboto" panose="02000000000000000000" pitchFamily="2" charset="0"/>
              </a:rPr>
              <a:t>Removing Bindings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>
                <a:latin typeface="+mn-ea"/>
              </a:rPr>
              <a:t>Binding </a:t>
            </a:r>
            <a:r>
              <a:rPr lang="ko-KR" altLang="en-US" sz="1200">
                <a:latin typeface="+mn-ea"/>
              </a:rPr>
              <a:t>정보는 만료시간이 경과하면 삭제</a:t>
            </a:r>
            <a:endParaRPr lang="en-US" altLang="ko-KR" sz="120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>
                <a:latin typeface="+mn-ea"/>
              </a:rPr>
              <a:t>UA</a:t>
            </a:r>
            <a:r>
              <a:rPr lang="ko-KR" altLang="en-US" sz="1200">
                <a:latin typeface="+mn-ea"/>
              </a:rPr>
              <a:t>는 </a:t>
            </a:r>
            <a:r>
              <a:rPr lang="en-US" altLang="ko-KR" sz="1200">
                <a:latin typeface="+mn-ea"/>
              </a:rPr>
              <a:t>REGISTER </a:t>
            </a:r>
            <a:r>
              <a:rPr lang="ko-KR" altLang="en-US" sz="1200">
                <a:latin typeface="+mn-ea"/>
              </a:rPr>
              <a:t>요청에서 해당 </a:t>
            </a:r>
            <a:r>
              <a:rPr lang="en-US" altLang="ko-KR" sz="1200">
                <a:latin typeface="+mn-ea"/>
              </a:rPr>
              <a:t>contact address </a:t>
            </a:r>
            <a:r>
              <a:rPr lang="ko-KR" altLang="en-US" sz="1200">
                <a:latin typeface="+mn-ea"/>
              </a:rPr>
              <a:t>에 대해 만료 간격을 </a:t>
            </a:r>
            <a:r>
              <a:rPr lang="en-US" altLang="ko-KR" sz="1200">
                <a:latin typeface="+mn-ea"/>
              </a:rPr>
              <a:t>“0”</a:t>
            </a:r>
            <a:r>
              <a:rPr lang="ko-KR" altLang="en-US" sz="1200">
                <a:latin typeface="+mn-ea"/>
              </a:rPr>
              <a:t>으로 지정하여 즉각적으로 바인딩 제거를 요청할 수 있음</a:t>
            </a:r>
            <a:endParaRPr lang="en-US" altLang="ko-KR" sz="120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>
                <a:latin typeface="+mn-ea"/>
              </a:rPr>
              <a:t>Contact </a:t>
            </a:r>
            <a:r>
              <a:rPr lang="ko-KR" altLang="en-US" sz="1200">
                <a:latin typeface="+mn-ea"/>
              </a:rPr>
              <a:t>헤더 값이 </a:t>
            </a:r>
            <a:r>
              <a:rPr lang="en-US" altLang="ko-KR" sz="1200">
                <a:solidFill>
                  <a:srgbClr val="0000FF"/>
                </a:solidFill>
                <a:latin typeface="+mn-ea"/>
              </a:rPr>
              <a:t>“</a:t>
            </a:r>
            <a:r>
              <a:rPr lang="ko-KR" altLang="en-US" sz="1200">
                <a:solidFill>
                  <a:srgbClr val="0000FF"/>
                </a:solidFill>
                <a:latin typeface="+mn-ea"/>
              </a:rPr>
              <a:t>*</a:t>
            </a:r>
            <a:r>
              <a:rPr lang="en-US" altLang="ko-KR" sz="1200">
                <a:solidFill>
                  <a:srgbClr val="0000FF"/>
                </a:solidFill>
                <a:latin typeface="+mn-ea"/>
              </a:rPr>
              <a:t>” </a:t>
            </a:r>
            <a:r>
              <a:rPr lang="ko-KR" altLang="en-US" sz="1200">
                <a:latin typeface="+mn-ea"/>
              </a:rPr>
              <a:t>이면 </a:t>
            </a:r>
            <a:r>
              <a:rPr lang="en-US" altLang="ko-KR" sz="1200">
                <a:latin typeface="+mn-ea"/>
              </a:rPr>
              <a:t>UA</a:t>
            </a:r>
            <a:r>
              <a:rPr lang="ko-KR" altLang="en-US" sz="1200">
                <a:latin typeface="+mn-ea"/>
              </a:rPr>
              <a:t>가 정확한 값을 몰라도 </a:t>
            </a:r>
            <a:r>
              <a:rPr lang="en-US" altLang="ko-KR" sz="1200">
                <a:latin typeface="+mn-ea"/>
              </a:rPr>
              <a:t>address-of-record </a:t>
            </a:r>
            <a:r>
              <a:rPr lang="ko-KR" altLang="en-US" sz="1200">
                <a:latin typeface="+mn-ea"/>
              </a:rPr>
              <a:t>와 연관된 모든 </a:t>
            </a:r>
            <a:r>
              <a:rPr lang="en-US" altLang="ko-KR" sz="1200">
                <a:latin typeface="+mn-ea"/>
              </a:rPr>
              <a:t>bindings </a:t>
            </a:r>
            <a:r>
              <a:rPr lang="ko-KR" altLang="en-US" sz="1200">
                <a:latin typeface="+mn-ea"/>
              </a:rPr>
              <a:t>를 제거</a:t>
            </a:r>
            <a:endParaRPr lang="en-US" altLang="ko-KR" sz="120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>
                <a:latin typeface="+mn-ea"/>
              </a:rPr>
              <a:t>단</a:t>
            </a:r>
            <a:r>
              <a:rPr lang="en-US" altLang="ko-KR" sz="1200">
                <a:latin typeface="+mn-ea"/>
              </a:rPr>
              <a:t>, Expires </a:t>
            </a:r>
            <a:r>
              <a:rPr lang="ko-KR" altLang="en-US" sz="1200">
                <a:latin typeface="+mn-ea"/>
              </a:rPr>
              <a:t>헤더 값이 </a:t>
            </a:r>
            <a:r>
              <a:rPr lang="en-US" altLang="ko-KR" sz="1200" b="1">
                <a:solidFill>
                  <a:srgbClr val="0000FF"/>
                </a:solidFill>
                <a:latin typeface="+mn-ea"/>
              </a:rPr>
              <a:t>“0”</a:t>
            </a:r>
            <a:r>
              <a:rPr lang="ko-KR" altLang="en-US" sz="1200">
                <a:latin typeface="+mn-ea"/>
              </a:rPr>
              <a:t>인 경우에만 사용 가능</a:t>
            </a:r>
            <a:r>
              <a:rPr lang="en-US" altLang="ko-KR" sz="1200">
                <a:latin typeface="+mn-ea"/>
              </a:rPr>
              <a:t> 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4B49006-FDDE-420A-A5C9-D0BF743B4324}"/>
              </a:ext>
            </a:extLst>
          </p:cNvPr>
          <p:cNvSpPr/>
          <p:nvPr/>
        </p:nvSpPr>
        <p:spPr>
          <a:xfrm>
            <a:off x="751367" y="2981097"/>
            <a:ext cx="11147556" cy="983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u="sng">
                <a:latin typeface="Roboto" panose="02000000000000000000" pitchFamily="2" charset="0"/>
              </a:rPr>
              <a:t>Fetching Bindings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>
                <a:latin typeface="+mn-ea"/>
              </a:rPr>
              <a:t>REGISTER </a:t>
            </a:r>
            <a:r>
              <a:rPr lang="ko-KR" altLang="en-US" sz="1200">
                <a:latin typeface="+mn-ea"/>
              </a:rPr>
              <a:t>요청에 대한 </a:t>
            </a:r>
            <a:r>
              <a:rPr lang="en-US" altLang="ko-KR" sz="1200">
                <a:latin typeface="+mn-ea"/>
              </a:rPr>
              <a:t>success </a:t>
            </a:r>
            <a:r>
              <a:rPr lang="ko-KR" altLang="en-US" sz="1200">
                <a:latin typeface="+mn-ea"/>
              </a:rPr>
              <a:t>응답에는 </a:t>
            </a:r>
            <a:r>
              <a:rPr lang="en-US" altLang="ko-KR" sz="1200">
                <a:latin typeface="+mn-ea"/>
              </a:rPr>
              <a:t>Contact </a:t>
            </a:r>
            <a:r>
              <a:rPr lang="ko-KR" altLang="en-US" sz="1200">
                <a:latin typeface="+mn-ea"/>
              </a:rPr>
              <a:t>헤더의 유무에 관계없이 기존 </a:t>
            </a:r>
            <a:r>
              <a:rPr lang="en-US" altLang="ko-KR" sz="1200">
                <a:latin typeface="+mn-ea"/>
              </a:rPr>
              <a:t>binding </a:t>
            </a:r>
            <a:r>
              <a:rPr lang="ko-KR" altLang="en-US" sz="1200">
                <a:latin typeface="+mn-ea"/>
              </a:rPr>
              <a:t>의 전체 목록이 포함</a:t>
            </a:r>
            <a:endParaRPr lang="en-US" altLang="ko-KR" sz="120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>
                <a:latin typeface="+mn-ea"/>
              </a:rPr>
              <a:t>REGISTER </a:t>
            </a:r>
            <a:r>
              <a:rPr lang="ko-KR" altLang="en-US" sz="1200">
                <a:latin typeface="+mn-ea"/>
              </a:rPr>
              <a:t>요청에 </a:t>
            </a:r>
            <a:r>
              <a:rPr lang="en-US" altLang="ko-KR" sz="1200">
                <a:latin typeface="+mn-ea"/>
              </a:rPr>
              <a:t>Contact </a:t>
            </a:r>
            <a:r>
              <a:rPr lang="ko-KR" altLang="en-US" sz="1200">
                <a:latin typeface="+mn-ea"/>
              </a:rPr>
              <a:t>헤더 필드가 없는 경우 바인딩 목록은 변경되지 않음</a:t>
            </a:r>
            <a:endParaRPr lang="en-US" altLang="ko-KR" sz="1200">
              <a:latin typeface="+mn-ea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3ACE469-C4F3-4781-ADA9-FA9CD0942244}"/>
              </a:ext>
            </a:extLst>
          </p:cNvPr>
          <p:cNvSpPr/>
          <p:nvPr/>
        </p:nvSpPr>
        <p:spPr>
          <a:xfrm>
            <a:off x="751367" y="4542199"/>
            <a:ext cx="11147556" cy="18141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u="sng">
                <a:latin typeface="Roboto" panose="02000000000000000000" pitchFamily="2" charset="0"/>
              </a:rPr>
              <a:t>Refreshing Bindings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>
                <a:latin typeface="+mn-ea"/>
              </a:rPr>
              <a:t>서로 다른 </a:t>
            </a:r>
            <a:r>
              <a:rPr lang="en-US" altLang="ko-KR" sz="1200">
                <a:latin typeface="+mn-ea"/>
              </a:rPr>
              <a:t>UA </a:t>
            </a:r>
            <a:r>
              <a:rPr lang="ko-KR" altLang="en-US" sz="1200">
                <a:latin typeface="+mn-ea"/>
              </a:rPr>
              <a:t>간에는 설정된 </a:t>
            </a:r>
            <a:r>
              <a:rPr lang="en-US" altLang="ko-KR" sz="1200">
                <a:latin typeface="+mn-ea"/>
              </a:rPr>
              <a:t>binding</a:t>
            </a:r>
            <a:r>
              <a:rPr lang="ko-KR" altLang="en-US" sz="1200">
                <a:latin typeface="+mn-ea"/>
              </a:rPr>
              <a:t> 을 </a:t>
            </a:r>
            <a:r>
              <a:rPr lang="en-US" altLang="ko-KR" sz="1200">
                <a:latin typeface="+mn-ea"/>
              </a:rPr>
              <a:t>refresh </a:t>
            </a:r>
            <a:r>
              <a:rPr lang="ko-KR" altLang="en-US" sz="1200">
                <a:latin typeface="+mn-ea"/>
              </a:rPr>
              <a:t>할 수 없음</a:t>
            </a:r>
            <a:endParaRPr lang="en-US" altLang="ko-KR" sz="120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>
                <a:latin typeface="+mn-ea"/>
              </a:rPr>
              <a:t>registrar</a:t>
            </a:r>
            <a:r>
              <a:rPr lang="ko-KR" altLang="en-US" sz="1200">
                <a:latin typeface="+mn-ea"/>
              </a:rPr>
              <a:t>의 </a:t>
            </a:r>
            <a:r>
              <a:rPr lang="en-US" altLang="ko-KR" sz="1200">
                <a:latin typeface="+mn-ea"/>
              </a:rPr>
              <a:t>200 OK </a:t>
            </a:r>
            <a:r>
              <a:rPr lang="ko-KR" altLang="en-US" sz="1200">
                <a:latin typeface="+mn-ea"/>
              </a:rPr>
              <a:t>응답에는 현재 모든 </a:t>
            </a:r>
            <a:r>
              <a:rPr lang="en-US" altLang="ko-KR" sz="1200">
                <a:latin typeface="+mn-ea"/>
              </a:rPr>
              <a:t>binding</a:t>
            </a:r>
            <a:r>
              <a:rPr lang="ko-KR" altLang="en-US" sz="1200">
                <a:latin typeface="+mn-ea"/>
              </a:rPr>
              <a:t> 을 열거하는 각 </a:t>
            </a:r>
            <a:r>
              <a:rPr lang="en-US" altLang="ko-KR" sz="1200">
                <a:latin typeface="+mn-ea"/>
              </a:rPr>
              <a:t>contact address </a:t>
            </a:r>
            <a:r>
              <a:rPr lang="ko-KR" altLang="en-US" sz="1200">
                <a:latin typeface="+mn-ea"/>
              </a:rPr>
              <a:t>를 비교하여 </a:t>
            </a:r>
            <a:r>
              <a:rPr lang="en-US" altLang="ko-KR" sz="1200">
                <a:latin typeface="+mn-ea"/>
              </a:rPr>
              <a:t>“expires” </a:t>
            </a:r>
            <a:r>
              <a:rPr lang="ko-KR" altLang="en-US" sz="1200">
                <a:latin typeface="+mn-ea"/>
              </a:rPr>
              <a:t>매개변수 또는 </a:t>
            </a:r>
            <a:r>
              <a:rPr lang="en-US" altLang="ko-KR" sz="1200">
                <a:latin typeface="+mn-ea"/>
              </a:rPr>
              <a:t>Expires </a:t>
            </a:r>
            <a:r>
              <a:rPr lang="ko-KR" altLang="en-US" sz="1200">
                <a:latin typeface="+mn-ea"/>
              </a:rPr>
              <a:t>헤더 값에 따라 </a:t>
            </a:r>
            <a:r>
              <a:rPr lang="en-US" altLang="ko-KR" sz="1200">
                <a:latin typeface="+mn-ea"/>
              </a:rPr>
              <a:t>expiration time interval </a:t>
            </a:r>
            <a:r>
              <a:rPr lang="ko-KR" altLang="en-US" sz="1200">
                <a:latin typeface="+mn-ea"/>
              </a:rPr>
              <a:t>을 갱신</a:t>
            </a:r>
            <a:endParaRPr lang="en-US" altLang="ko-KR" sz="120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>
                <a:latin typeface="+mn-ea"/>
              </a:rPr>
              <a:t>그런 다음 </a:t>
            </a:r>
            <a:r>
              <a:rPr lang="en-US" altLang="ko-KR" sz="1200">
                <a:latin typeface="+mn-ea"/>
              </a:rPr>
              <a:t>UA</a:t>
            </a:r>
            <a:r>
              <a:rPr lang="ko-KR" altLang="en-US" sz="1200">
                <a:latin typeface="+mn-ea"/>
              </a:rPr>
              <a:t> 는 만료되기 전에 각 </a:t>
            </a:r>
            <a:r>
              <a:rPr lang="en-US" altLang="ko-KR" sz="1200">
                <a:latin typeface="+mn-ea"/>
              </a:rPr>
              <a:t>binding </a:t>
            </a:r>
            <a:r>
              <a:rPr lang="ko-KR" altLang="en-US" sz="1200">
                <a:latin typeface="+mn-ea"/>
              </a:rPr>
              <a:t>에 대해 </a:t>
            </a:r>
            <a:r>
              <a:rPr lang="en-US" altLang="ko-KR" sz="1200">
                <a:latin typeface="+mn-ea"/>
              </a:rPr>
              <a:t>REGISTER </a:t>
            </a:r>
            <a:r>
              <a:rPr lang="ko-KR" altLang="en-US" sz="1200">
                <a:latin typeface="+mn-ea"/>
              </a:rPr>
              <a:t>요청을 발행</a:t>
            </a:r>
            <a:endParaRPr lang="en-US" altLang="ko-KR" sz="120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>
                <a:latin typeface="+mn-ea"/>
              </a:rPr>
              <a:t>하나의 요청으로 여러 개의 </a:t>
            </a:r>
            <a:r>
              <a:rPr lang="en-US" altLang="ko-KR" sz="1200">
                <a:latin typeface="+mn-ea"/>
              </a:rPr>
              <a:t>contact address </a:t>
            </a:r>
            <a:r>
              <a:rPr lang="ko-KR" altLang="en-US" sz="1200">
                <a:latin typeface="+mn-ea"/>
              </a:rPr>
              <a:t>에 대해 </a:t>
            </a:r>
            <a:r>
              <a:rPr lang="en-US" altLang="ko-KR" sz="1200">
                <a:latin typeface="+mn-ea"/>
              </a:rPr>
              <a:t>refresh </a:t>
            </a:r>
            <a:r>
              <a:rPr lang="ko-KR" altLang="en-US" sz="1200">
                <a:latin typeface="+mn-ea"/>
              </a:rPr>
              <a:t>할 수 있음</a:t>
            </a:r>
            <a:endParaRPr lang="en-US" altLang="ko-KR" sz="120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5426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9AF931-2C38-43C8-9E3C-AED4EC2E4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49275"/>
          </a:xfrm>
        </p:spPr>
        <p:txBody>
          <a:bodyPr/>
          <a:lstStyle/>
          <a:p>
            <a:r>
              <a:rPr lang="en-US" altLang="ko-KR"/>
              <a:t>2. Registrations – Constructing the REGISTER Request (4)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151CCF-057C-4F06-8A51-C3671F753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6BD71A7F-E7DB-44B6-A054-AC0FCA4BB57F}"/>
              </a:ext>
            </a:extLst>
          </p:cNvPr>
          <p:cNvSpPr/>
          <p:nvPr/>
        </p:nvSpPr>
        <p:spPr>
          <a:xfrm>
            <a:off x="751367" y="865998"/>
            <a:ext cx="11147556" cy="7061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u="sng">
                <a:latin typeface="Roboto" panose="02000000000000000000" pitchFamily="2" charset="0"/>
              </a:rPr>
              <a:t>Setting the Interval Clock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>
                <a:latin typeface="+mn-ea"/>
              </a:rPr>
              <a:t>RETGISTER</a:t>
            </a:r>
            <a:r>
              <a:rPr lang="en-US" altLang="ko-KR" sz="1200">
                <a:latin typeface="+mn-ea"/>
              </a:rPr>
              <a:t> </a:t>
            </a:r>
            <a:r>
              <a:rPr lang="ko-KR" altLang="en-US" sz="1200">
                <a:latin typeface="+mn-ea"/>
              </a:rPr>
              <a:t>요청에 대한 응답에 </a:t>
            </a:r>
            <a:r>
              <a:rPr lang="en-US" altLang="ko-KR" sz="1200" b="1">
                <a:latin typeface="+mn-ea"/>
              </a:rPr>
              <a:t>Date</a:t>
            </a:r>
            <a:r>
              <a:rPr lang="en-US" altLang="ko-KR" sz="1200">
                <a:latin typeface="+mn-ea"/>
              </a:rPr>
              <a:t> </a:t>
            </a:r>
            <a:r>
              <a:rPr lang="ko-KR" altLang="en-US" sz="1200">
                <a:latin typeface="+mn-ea"/>
              </a:rPr>
              <a:t>헤더가 포함된 경우 클라이언트는 </a:t>
            </a:r>
            <a:r>
              <a:rPr lang="en-US" altLang="ko-KR" sz="1200" b="1">
                <a:latin typeface="+mn-ea"/>
              </a:rPr>
              <a:t>internal clock</a:t>
            </a:r>
            <a:r>
              <a:rPr lang="en-US" altLang="ko-KR" sz="1200">
                <a:latin typeface="+mn-ea"/>
              </a:rPr>
              <a:t> </a:t>
            </a:r>
            <a:r>
              <a:rPr lang="ko-KR" altLang="en-US" sz="1200">
                <a:latin typeface="+mn-ea"/>
              </a:rPr>
              <a:t>을 설정하기 위해  이 헤더 값을 사용하여 </a:t>
            </a:r>
            <a:r>
              <a:rPr lang="ko-KR" altLang="en-US" sz="1200" b="1">
                <a:latin typeface="+mn-ea"/>
              </a:rPr>
              <a:t>현재 시간</a:t>
            </a:r>
            <a:r>
              <a:rPr lang="ko-KR" altLang="en-US" sz="1200">
                <a:latin typeface="+mn-ea"/>
              </a:rPr>
              <a:t>을 계산</a:t>
            </a:r>
            <a:endParaRPr lang="en-US" altLang="ko-KR" sz="1200">
              <a:latin typeface="+mn-ea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7377417-5F87-4DEB-90FC-5E19A79E33AF}"/>
              </a:ext>
            </a:extLst>
          </p:cNvPr>
          <p:cNvSpPr/>
          <p:nvPr/>
        </p:nvSpPr>
        <p:spPr>
          <a:xfrm>
            <a:off x="751367" y="1888876"/>
            <a:ext cx="11147556" cy="15371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u="sng">
                <a:latin typeface="Roboto" panose="02000000000000000000" pitchFamily="2" charset="0"/>
              </a:rPr>
              <a:t>Discovering a Registrar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>
                <a:latin typeface="+mn-ea"/>
              </a:rPr>
              <a:t>UA</a:t>
            </a:r>
            <a:r>
              <a:rPr lang="ko-KR" altLang="en-US" sz="1200">
                <a:latin typeface="+mn-ea"/>
              </a:rPr>
              <a:t> 가 </a:t>
            </a:r>
            <a:r>
              <a:rPr lang="en-US" altLang="ko-KR" sz="1200">
                <a:latin typeface="+mn-ea"/>
              </a:rPr>
              <a:t>registration </a:t>
            </a:r>
            <a:r>
              <a:rPr lang="ko-KR" altLang="en-US" sz="1200">
                <a:latin typeface="+mn-ea"/>
              </a:rPr>
              <a:t>을 보낼 주소를 결정하는 방법</a:t>
            </a:r>
            <a:endParaRPr lang="en-US" altLang="ko-KR" sz="1200">
              <a:latin typeface="+mn-ea"/>
            </a:endParaRPr>
          </a:p>
          <a:p>
            <a:pPr marL="685800" lvl="1" indent="-228600">
              <a:lnSpc>
                <a:spcPct val="150000"/>
              </a:lnSpc>
              <a:buAutoNum type="arabicPeriod"/>
            </a:pPr>
            <a:r>
              <a:rPr lang="en-US" altLang="ko-KR" sz="1200" b="1">
                <a:latin typeface="+mn-ea"/>
              </a:rPr>
              <a:t>configured</a:t>
            </a:r>
            <a:r>
              <a:rPr lang="en-US" altLang="ko-KR" sz="1200">
                <a:latin typeface="+mn-ea"/>
              </a:rPr>
              <a:t> </a:t>
            </a:r>
            <a:r>
              <a:rPr lang="ko-KR" altLang="en-US" sz="1200">
                <a:latin typeface="+mn-ea"/>
              </a:rPr>
              <a:t>된 </a:t>
            </a:r>
            <a:r>
              <a:rPr lang="en-US" altLang="ko-KR" sz="1200">
                <a:latin typeface="+mn-ea"/>
              </a:rPr>
              <a:t>registrar address </a:t>
            </a:r>
            <a:r>
              <a:rPr lang="ko-KR" altLang="en-US" sz="1200">
                <a:latin typeface="+mn-ea"/>
              </a:rPr>
              <a:t>사용</a:t>
            </a:r>
            <a:endParaRPr lang="en-US" altLang="ko-KR" sz="1200">
              <a:latin typeface="+mn-ea"/>
            </a:endParaRPr>
          </a:p>
          <a:p>
            <a:pPr marL="685800" lvl="1" indent="-228600">
              <a:lnSpc>
                <a:spcPct val="150000"/>
              </a:lnSpc>
              <a:buAutoNum type="arabicPeriod"/>
            </a:pPr>
            <a:r>
              <a:rPr lang="en-US" altLang="ko-KR" sz="1200">
                <a:latin typeface="+mn-ea"/>
              </a:rPr>
              <a:t>address-of-record</a:t>
            </a:r>
            <a:r>
              <a:rPr lang="ko-KR" altLang="en-US" sz="1200">
                <a:latin typeface="+mn-ea"/>
              </a:rPr>
              <a:t> 의 </a:t>
            </a:r>
            <a:r>
              <a:rPr lang="en-US" altLang="ko-KR" sz="1200" b="1">
                <a:latin typeface="+mn-ea"/>
              </a:rPr>
              <a:t>host</a:t>
            </a:r>
            <a:r>
              <a:rPr lang="en-US" altLang="ko-KR" sz="1200">
                <a:latin typeface="+mn-ea"/>
              </a:rPr>
              <a:t> </a:t>
            </a:r>
            <a:r>
              <a:rPr lang="ko-KR" altLang="en-US" sz="1200">
                <a:latin typeface="+mn-ea"/>
              </a:rPr>
              <a:t>사용 </a:t>
            </a:r>
            <a:r>
              <a:rPr lang="en-US" altLang="ko-KR" sz="1200">
                <a:latin typeface="+mn-ea"/>
              </a:rPr>
              <a:t>(configured</a:t>
            </a:r>
            <a:r>
              <a:rPr lang="ko-KR" altLang="en-US" sz="1200">
                <a:latin typeface="+mn-ea"/>
              </a:rPr>
              <a:t> 된 </a:t>
            </a:r>
            <a:r>
              <a:rPr lang="en-US" altLang="ko-KR" sz="1200">
                <a:latin typeface="+mn-ea"/>
              </a:rPr>
              <a:t>registrar address </a:t>
            </a:r>
            <a:r>
              <a:rPr lang="ko-KR" altLang="en-US" sz="1200">
                <a:latin typeface="+mn-ea"/>
              </a:rPr>
              <a:t>가 없는 경우 사용되는 일반적인 </a:t>
            </a:r>
            <a:r>
              <a:rPr lang="en-US" altLang="ko-KR" sz="1200">
                <a:latin typeface="+mn-ea"/>
              </a:rPr>
              <a:t>SIP server location </a:t>
            </a:r>
            <a:r>
              <a:rPr lang="ko-KR" altLang="en-US" sz="1200">
                <a:latin typeface="+mn-ea"/>
              </a:rPr>
              <a:t>메커니즘</a:t>
            </a:r>
            <a:r>
              <a:rPr lang="en-US" altLang="ko-KR" sz="1200">
                <a:latin typeface="+mn-ea"/>
              </a:rPr>
              <a:t>)</a:t>
            </a:r>
          </a:p>
          <a:p>
            <a:pPr marL="685800" lvl="1" indent="-228600">
              <a:lnSpc>
                <a:spcPct val="150000"/>
              </a:lnSpc>
              <a:buAutoNum type="arabicPeriod"/>
            </a:pPr>
            <a:r>
              <a:rPr lang="ko-KR" altLang="en-US" sz="1200">
                <a:latin typeface="+mn-ea"/>
              </a:rPr>
              <a:t>멀티 캐스트 사용</a:t>
            </a:r>
            <a:endParaRPr lang="en-US" altLang="ko-KR" sz="1200">
              <a:latin typeface="+mn-ea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D21A440B-80FA-4C21-915F-1BF1D7F81073}"/>
              </a:ext>
            </a:extLst>
          </p:cNvPr>
          <p:cNvGrpSpPr/>
          <p:nvPr/>
        </p:nvGrpSpPr>
        <p:grpSpPr>
          <a:xfrm>
            <a:off x="8024779" y="3365524"/>
            <a:ext cx="3500061" cy="830997"/>
            <a:chOff x="5436124" y="4092427"/>
            <a:chExt cx="3500061" cy="83099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FE5C7D67-9C9B-4E06-9C72-DB86252B71DA}"/>
                </a:ext>
              </a:extLst>
            </p:cNvPr>
            <p:cNvSpPr txBox="1"/>
            <p:nvPr/>
          </p:nvSpPr>
          <p:spPr>
            <a:xfrm>
              <a:off x="5436124" y="4092427"/>
              <a:ext cx="3500061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200"/>
                <a:t>ex) sip</a:t>
              </a:r>
              <a:r>
                <a:rPr lang="en-US" altLang="ko-KR" sz="1200" err="1"/>
                <a:t>:carol@</a:t>
              </a:r>
              <a:r>
                <a:rPr lang="en-US" altLang="ko-KR" sz="1200" u="sng" err="1"/>
                <a:t>chicago.</a:t>
              </a:r>
              <a:r>
                <a:rPr lang="en-US" altLang="ko-KR" sz="1200" u="sng"/>
                <a:t>com</a:t>
              </a:r>
              <a:r>
                <a:rPr lang="en-US" altLang="ko-KR" sz="1200"/>
                <a:t> </a:t>
              </a:r>
              <a:r>
                <a:rPr lang="ko-KR" altLang="en-US" sz="1200"/>
                <a:t>인 경우 </a:t>
              </a:r>
              <a:endParaRPr lang="en-US" altLang="ko-KR" sz="1200"/>
            </a:p>
            <a:p>
              <a:endParaRPr lang="en-US" altLang="ko-KR" sz="1200"/>
            </a:p>
            <a:p>
              <a:endParaRPr lang="en-US" altLang="ko-KR" sz="1200"/>
            </a:p>
            <a:p>
              <a:r>
                <a:rPr lang="en-US" altLang="ko-KR" sz="1200"/>
                <a:t>Request-URI: </a:t>
              </a:r>
              <a:r>
                <a:rPr lang="en-US" altLang="ko-KR" sz="1200" err="1"/>
                <a:t>sip:</a:t>
              </a:r>
              <a:r>
                <a:rPr lang="en-US" altLang="ko-KR" sz="1200" err="1">
                  <a:solidFill>
                    <a:srgbClr val="0000FF"/>
                  </a:solidFill>
                </a:rPr>
                <a:t>chicago.com</a:t>
              </a:r>
              <a:r>
                <a:rPr lang="ko-KR" altLang="en-US" sz="1200">
                  <a:solidFill>
                    <a:srgbClr val="0000FF"/>
                  </a:solidFill>
                </a:rPr>
                <a:t> </a:t>
              </a:r>
              <a:r>
                <a:rPr lang="ko-KR" altLang="en-US" sz="1200"/>
                <a:t>로 주소 지정한다</a:t>
              </a:r>
              <a:r>
                <a:rPr lang="en-US" altLang="ko-KR" sz="1200"/>
                <a:t>.</a:t>
              </a:r>
              <a:endParaRPr lang="ko-KR" altLang="en-US" sz="1200"/>
            </a:p>
          </p:txBody>
        </p:sp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52CFE1ED-1419-4504-BFED-CE93064E9F8F}"/>
                </a:ext>
              </a:extLst>
            </p:cNvPr>
            <p:cNvCxnSpPr>
              <a:cxnSpLocks/>
            </p:cNvCxnSpPr>
            <p:nvPr/>
          </p:nvCxnSpPr>
          <p:spPr>
            <a:xfrm>
              <a:off x="7082459" y="4313415"/>
              <a:ext cx="103695" cy="389019"/>
            </a:xfrm>
            <a:prstGeom prst="straightConnector1">
              <a:avLst/>
            </a:prstGeom>
            <a:ln w="127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3439971F-68D0-464D-84AE-1E4748A98175}"/>
              </a:ext>
            </a:extLst>
          </p:cNvPr>
          <p:cNvCxnSpPr>
            <a:cxnSpLocks/>
          </p:cNvCxnSpPr>
          <p:nvPr/>
        </p:nvCxnSpPr>
        <p:spPr>
          <a:xfrm>
            <a:off x="9982200" y="2988297"/>
            <a:ext cx="1207416" cy="377227"/>
          </a:xfrm>
          <a:prstGeom prst="bentConnector3">
            <a:avLst>
              <a:gd name="adj1" fmla="val 3750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9EC0E14-E23B-4034-9B4A-9B96DFD26B41}"/>
              </a:ext>
            </a:extLst>
          </p:cNvPr>
          <p:cNvSpPr/>
          <p:nvPr/>
        </p:nvSpPr>
        <p:spPr>
          <a:xfrm>
            <a:off x="751367" y="3742751"/>
            <a:ext cx="11147556" cy="12601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u="sng">
                <a:latin typeface="Roboto" panose="02000000000000000000" pitchFamily="2" charset="0"/>
              </a:rPr>
              <a:t>Trasmitting a Request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>
                <a:latin typeface="+mn-ea"/>
              </a:rPr>
              <a:t>REGISTER </a:t>
            </a:r>
            <a:r>
              <a:rPr lang="ko-KR" altLang="en-US" sz="1200">
                <a:latin typeface="+mn-ea"/>
              </a:rPr>
              <a:t>메서드가 구성되고 목적지가 식별되면 </a:t>
            </a:r>
            <a:r>
              <a:rPr lang="en-US" altLang="ko-KR" sz="1200">
                <a:latin typeface="+mn-ea"/>
              </a:rPr>
              <a:t>transaction layer</a:t>
            </a:r>
            <a:r>
              <a:rPr lang="ko-KR" altLang="en-US" sz="1200">
                <a:latin typeface="+mn-ea"/>
              </a:rPr>
              <a:t> 로 넘김</a:t>
            </a:r>
            <a:endParaRPr lang="en-US" altLang="ko-KR" sz="120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>
                <a:latin typeface="+mn-ea"/>
              </a:rPr>
              <a:t>transaction layer </a:t>
            </a:r>
            <a:r>
              <a:rPr lang="ko-KR" altLang="en-US" sz="1200">
                <a:latin typeface="+mn-ea"/>
              </a:rPr>
              <a:t>에서 응답 없이 </a:t>
            </a:r>
            <a:r>
              <a:rPr lang="en-US" altLang="ko-KR" sz="1200" b="1">
                <a:latin typeface="+mn-ea"/>
              </a:rPr>
              <a:t>timeout error</a:t>
            </a:r>
            <a:r>
              <a:rPr lang="ko-KR" altLang="en-US" sz="1200">
                <a:latin typeface="+mn-ea"/>
              </a:rPr>
              <a:t>를 반환하면</a:t>
            </a:r>
            <a:r>
              <a:rPr lang="en-US" altLang="ko-KR" sz="1200">
                <a:latin typeface="+mn-ea"/>
              </a:rPr>
              <a:t> UAC </a:t>
            </a:r>
            <a:r>
              <a:rPr lang="ko-KR" altLang="en-US" sz="1200">
                <a:latin typeface="+mn-ea"/>
              </a:rPr>
              <a:t>는 같은 </a:t>
            </a:r>
            <a:r>
              <a:rPr lang="en-US" altLang="ko-KR" sz="1200">
                <a:latin typeface="+mn-ea"/>
              </a:rPr>
              <a:t>registrar </a:t>
            </a:r>
            <a:r>
              <a:rPr lang="ko-KR" altLang="en-US" sz="1200">
                <a:latin typeface="+mn-ea"/>
              </a:rPr>
              <a:t>로 </a:t>
            </a:r>
            <a:r>
              <a:rPr lang="en-US" altLang="ko-KR" sz="1200">
                <a:latin typeface="+mn-ea"/>
              </a:rPr>
              <a:t>registration </a:t>
            </a:r>
            <a:r>
              <a:rPr lang="ko-KR" altLang="en-US" sz="1200">
                <a:latin typeface="+mn-ea"/>
              </a:rPr>
              <a:t>을 즉시</a:t>
            </a:r>
            <a:r>
              <a:rPr lang="en-US" altLang="ko-KR" sz="1200">
                <a:latin typeface="+mn-ea"/>
              </a:rPr>
              <a:t> </a:t>
            </a:r>
            <a:r>
              <a:rPr lang="ko-KR" altLang="en-US" sz="1200" b="1">
                <a:latin typeface="+mn-ea"/>
              </a:rPr>
              <a:t>재시도 하면 안됨</a:t>
            </a:r>
            <a:endParaRPr lang="en-US" altLang="ko-KR" sz="1200" b="1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>
                <a:latin typeface="+mn-ea"/>
              </a:rPr>
              <a:t>즉시 재시도하는 경우에도 </a:t>
            </a:r>
            <a:r>
              <a:rPr lang="en-US" altLang="ko-KR" sz="1100">
                <a:latin typeface="+mn-ea"/>
              </a:rPr>
              <a:t>timeout</a:t>
            </a:r>
            <a:r>
              <a:rPr lang="ko-KR" altLang="en-US" sz="1100">
                <a:latin typeface="+mn-ea"/>
              </a:rPr>
              <a:t> 이 발생할 수 있어</a:t>
            </a:r>
            <a:r>
              <a:rPr lang="en-US" altLang="ko-KR" sz="1100">
                <a:latin typeface="+mn-ea"/>
              </a:rPr>
              <a:t> timout </a:t>
            </a:r>
            <a:r>
              <a:rPr lang="ko-KR" altLang="en-US" sz="1100">
                <a:latin typeface="+mn-ea"/>
              </a:rPr>
              <a:t>을 유발하는 조건이 수정될 때까지 적당한 시간 간격을 두고 기다림</a:t>
            </a:r>
            <a:r>
              <a:rPr lang="ko-KR" altLang="en-US" sz="1200">
                <a:latin typeface="+mn-ea"/>
              </a:rPr>
              <a:t> </a:t>
            </a:r>
            <a:endParaRPr lang="en-US" altLang="ko-KR" sz="1200">
              <a:latin typeface="+mn-ea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8B774C8-B69C-49CF-BB87-23C23328B2B9}"/>
              </a:ext>
            </a:extLst>
          </p:cNvPr>
          <p:cNvSpPr/>
          <p:nvPr/>
        </p:nvSpPr>
        <p:spPr>
          <a:xfrm>
            <a:off x="751367" y="5247295"/>
            <a:ext cx="11147556" cy="983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u="sng">
                <a:latin typeface="Roboto" panose="02000000000000000000" pitchFamily="2" charset="0"/>
              </a:rPr>
              <a:t>Error Responses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>
                <a:latin typeface="+mn-ea"/>
              </a:rPr>
              <a:t>UA</a:t>
            </a:r>
            <a:r>
              <a:rPr lang="ko-KR" altLang="en-US" sz="1200">
                <a:latin typeface="+mn-ea"/>
              </a:rPr>
              <a:t> 가 </a:t>
            </a:r>
            <a:r>
              <a:rPr lang="en-US" altLang="ko-KR" sz="1200" b="1">
                <a:latin typeface="+mn-ea"/>
              </a:rPr>
              <a:t>423 (Interval Too Brief) </a:t>
            </a:r>
            <a:r>
              <a:rPr lang="ko-KR" altLang="en-US" sz="1200">
                <a:latin typeface="+mn-ea"/>
              </a:rPr>
              <a:t>응답을 수신하는 경우</a:t>
            </a:r>
            <a:r>
              <a:rPr lang="en-US" altLang="ko-KR" sz="1200">
                <a:latin typeface="+mn-ea"/>
              </a:rPr>
              <a:t>, REGISTER </a:t>
            </a:r>
            <a:r>
              <a:rPr lang="ko-KR" altLang="en-US" sz="1200">
                <a:latin typeface="+mn-ea"/>
              </a:rPr>
              <a:t>요청에 포함된 모든 </a:t>
            </a:r>
            <a:r>
              <a:rPr lang="en-US" altLang="ko-KR" sz="1200">
                <a:latin typeface="+mn-ea"/>
              </a:rPr>
              <a:t>contact address </a:t>
            </a:r>
            <a:r>
              <a:rPr lang="ko-KR" altLang="en-US" sz="1200">
                <a:latin typeface="+mn-ea"/>
              </a:rPr>
              <a:t>의 </a:t>
            </a:r>
            <a:r>
              <a:rPr lang="en-US" altLang="ko-KR" sz="1200" b="1">
                <a:latin typeface="+mn-ea"/>
              </a:rPr>
              <a:t>expiration interval</a:t>
            </a:r>
            <a:r>
              <a:rPr lang="en-US" altLang="ko-KR" sz="1200">
                <a:latin typeface="+mn-ea"/>
              </a:rPr>
              <a:t> </a:t>
            </a:r>
            <a:r>
              <a:rPr lang="ko-KR" altLang="en-US" sz="1200">
                <a:latin typeface="+mn-ea"/>
              </a:rPr>
              <a:t>을 </a:t>
            </a:r>
            <a:r>
              <a:rPr lang="en-US" altLang="ko-KR" sz="1200">
                <a:latin typeface="+mn-ea"/>
              </a:rPr>
              <a:t>423 </a:t>
            </a:r>
            <a:r>
              <a:rPr lang="ko-KR" altLang="en-US" sz="1200">
                <a:latin typeface="+mn-ea"/>
              </a:rPr>
              <a:t>응답의 </a:t>
            </a:r>
            <a:r>
              <a:rPr lang="en-US" altLang="ko-KR" sz="1200" b="1">
                <a:latin typeface="+mn-ea"/>
              </a:rPr>
              <a:t>Min-Expires </a:t>
            </a:r>
            <a:r>
              <a:rPr lang="ko-KR" altLang="en-US" sz="1200">
                <a:latin typeface="+mn-ea"/>
              </a:rPr>
              <a:t>헤더 값보다 크게 설정한 후 </a:t>
            </a:r>
            <a:r>
              <a:rPr lang="en-US" altLang="ko-KR" sz="1200">
                <a:latin typeface="+mn-ea"/>
              </a:rPr>
              <a:t>registration </a:t>
            </a:r>
            <a:r>
              <a:rPr lang="ko-KR" altLang="en-US" sz="1200">
                <a:latin typeface="+mn-ea"/>
              </a:rPr>
              <a:t>을 재시도할 수 있음</a:t>
            </a:r>
            <a:endParaRPr lang="en-US" altLang="ko-KR" sz="120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53592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Roboto Black"/>
        <a:ea typeface="Noto Sans KR Medium"/>
        <a:cs typeface=""/>
      </a:majorFont>
      <a:minorFont>
        <a:latin typeface="Noto Sans KR Medium"/>
        <a:ea typeface="Noto Sans K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1719</TotalTime>
  <Words>3301</Words>
  <Application>Microsoft Office PowerPoint</Application>
  <PresentationFormat>와이드스크린</PresentationFormat>
  <Paragraphs>430</Paragraphs>
  <Slides>24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2" baseType="lpstr">
      <vt:lpstr>Noto Sans KR</vt:lpstr>
      <vt:lpstr>Noto Sans KR Medium</vt:lpstr>
      <vt:lpstr>맑은 고딕</vt:lpstr>
      <vt:lpstr>Arial</vt:lpstr>
      <vt:lpstr>Roboto</vt:lpstr>
      <vt:lpstr>Roboto Black</vt:lpstr>
      <vt:lpstr>Wingdings</vt:lpstr>
      <vt:lpstr>Office 테마</vt:lpstr>
      <vt:lpstr>SIP 세미나 2.0</vt:lpstr>
      <vt:lpstr>1. Redirect Servers (1/2)</vt:lpstr>
      <vt:lpstr>1. Redirect Servers (2/2)</vt:lpstr>
      <vt:lpstr>2. Registrations – 용어 정리</vt:lpstr>
      <vt:lpstr>2. Registrations - 프로세스</vt:lpstr>
      <vt:lpstr>2. Registrations – Constructing the REGISTER Request (1)</vt:lpstr>
      <vt:lpstr>2. Registrations – Constructing the REGISTER Request (2)</vt:lpstr>
      <vt:lpstr>2. Registrations – Constructing the REGISTER Request (3)</vt:lpstr>
      <vt:lpstr>2. Registrations – Constructing the REGISTER Request (4)</vt:lpstr>
      <vt:lpstr>2. Registrations – Processing REGISTER Requests (1)</vt:lpstr>
      <vt:lpstr>2. Registrations – Processing REGISTER Requests (2)</vt:lpstr>
      <vt:lpstr>2. Registrations – Processing REGISTER Requests (3)</vt:lpstr>
      <vt:lpstr>3. Querying for Capabilities - Overview</vt:lpstr>
      <vt:lpstr>3. Querying for Capabilities – Construction of OPTIONS Request</vt:lpstr>
      <vt:lpstr>3. Querying for Capabilities – Processing of OPTIONS Request</vt:lpstr>
      <vt:lpstr>4. Dialogs – Overview (1)</vt:lpstr>
      <vt:lpstr>4. Dialogs – Overview (2)</vt:lpstr>
      <vt:lpstr>4. Dialogs – Creation of a Dialog (1)</vt:lpstr>
      <vt:lpstr>4. Dialogs – Creation of a Dialog (2)</vt:lpstr>
      <vt:lpstr>4. Dialogs – Requests within a Dialog (1)</vt:lpstr>
      <vt:lpstr>4. Dialogs – Requests within a Dialog (2)</vt:lpstr>
      <vt:lpstr>4. Initiating a Session</vt:lpstr>
      <vt:lpstr>5. Modifying an Existing Session</vt:lpstr>
      <vt:lpstr>6. Terminating a Session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487</cp:revision>
  <dcterms:created xsi:type="dcterms:W3CDTF">2023-06-27T00:22:49Z</dcterms:created>
  <dcterms:modified xsi:type="dcterms:W3CDTF">2023-06-29T09:25:44Z</dcterms:modified>
</cp:coreProperties>
</file>