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4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1" r:id="rId29"/>
    <p:sldId id="320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9" r:id="rId47"/>
    <p:sldId id="338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290" r:id="rId57"/>
  </p:sldIdLst>
  <p:sldSz cx="12192000" cy="6858000"/>
  <p:notesSz cx="6858000" cy="9144000"/>
  <p:embeddedFontLst>
    <p:embeddedFont>
      <p:font typeface="G마켓 산스 TTF Bold" panose="02000000000000000000" pitchFamily="2" charset="-127"/>
      <p:bold r:id="rId60"/>
    </p:embeddedFont>
    <p:embeddedFont>
      <p:font typeface="G마켓 산스 TTF Light" panose="02000000000000000000" pitchFamily="2" charset="-127"/>
      <p:regular r:id="rId61"/>
    </p:embeddedFont>
    <p:embeddedFont>
      <p:font typeface="G마켓 산스 TTF Medium" panose="02000000000000000000" pitchFamily="2" charset="-127"/>
      <p:regular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Roboto Black" panose="02000000000000000000" pitchFamily="2" charset="0"/>
      <p:bold r:id="rId67"/>
      <p:boldItalic r:id="rId68"/>
    </p:embeddedFont>
    <p:embeddedFont>
      <p:font typeface="Roboto Light" panose="02000000000000000000" pitchFamily="2" charset="0"/>
      <p:regular r:id="rId69"/>
      <p:italic r:id="rId70"/>
    </p:embeddedFont>
    <p:embeddedFont>
      <p:font typeface="Roboto Medium" panose="02000000000000000000" pitchFamily="2" charset="0"/>
      <p:regular r:id="rId71"/>
      <p:italic r:id="rId72"/>
    </p:embeddedFont>
    <p:embeddedFont>
      <p:font typeface="맑은 고딕" panose="020B0503020000020004" pitchFamily="50" charset="-127"/>
      <p:regular r:id="rId73"/>
      <p:bold r:id="rId7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00FF"/>
    <a:srgbClr val="CC7900"/>
    <a:srgbClr val="B298F2"/>
    <a:srgbClr val="89A3F7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 autoAdjust="0"/>
    <p:restoredTop sz="95196" autoAdjust="0"/>
  </p:normalViewPr>
  <p:slideViewPr>
    <p:cSldViewPr snapToGrid="0">
      <p:cViewPr varScale="1">
        <p:scale>
          <a:sx n="130" d="100"/>
          <a:sy n="130" d="100"/>
        </p:scale>
        <p:origin x="485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5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목적지를 추가하면 안됨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Origin</a:t>
            </a:r>
            <a:r>
              <a:rPr lang="en-US" altLang="ko-KR" sz="1200"/>
              <a:t> </a:t>
            </a: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가 이 프록시가 책임지는 </a:t>
            </a:r>
            <a:r>
              <a:rPr lang="ko-KR" altLang="en-US" sz="1200" b="1"/>
              <a:t>리소스</a:t>
            </a:r>
            <a:r>
              <a:rPr lang="ko-KR" altLang="en-US" sz="1200"/>
              <a:t>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 b="1"/>
              <a:t>Request Forwarding</a:t>
            </a:r>
            <a:r>
              <a:rPr lang="en-US" altLang="ko-KR" sz="1200"/>
              <a:t> </a:t>
            </a:r>
            <a:r>
              <a:rPr lang="ko-KR" altLang="en-US" sz="1200"/>
              <a:t>후에 </a:t>
            </a:r>
            <a:r>
              <a:rPr lang="en-US" altLang="ko-KR" sz="1200"/>
              <a:t>target set </a:t>
            </a:r>
            <a:r>
              <a:rPr lang="ko-KR" altLang="en-US" sz="1200"/>
              <a:t>을 계속 추가 가능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3063170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1.  Make a copy of the received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2.  Update the Request-URI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3.  Update the Max-Forwards header field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4.  Optionally add a Record-route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5.  Optionally add additional header fields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6.  Postprocess routing information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7.  Determine the next-hop address, port, and transport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8.  Add a Via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9.  Add a Content-Length header field if necessary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10. Forward the new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11. Set timer C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20421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target set</a:t>
            </a:r>
            <a:r>
              <a:rPr lang="en-US" altLang="ko-KR" sz="1200"/>
              <a:t> </a:t>
            </a:r>
            <a:r>
              <a:rPr lang="ko-KR" altLang="en-US" sz="1200"/>
              <a:t>이 결정되면</a:t>
            </a:r>
            <a:r>
              <a:rPr lang="en-US" altLang="ko-KR" sz="1200"/>
              <a:t>, </a:t>
            </a:r>
            <a:r>
              <a:rPr lang="ko-KR" altLang="en-US" sz="1200"/>
              <a:t>요청 메시지를 </a:t>
            </a:r>
            <a:r>
              <a:rPr lang="en-US" altLang="ko-KR" sz="1200"/>
              <a:t>target set </a:t>
            </a:r>
            <a:r>
              <a:rPr lang="ko-KR" altLang="en-US" sz="1200"/>
              <a:t>으로 전송해야 하며</a:t>
            </a:r>
            <a:r>
              <a:rPr lang="en-US" altLang="ko-KR" sz="1200"/>
              <a:t>, target set </a:t>
            </a:r>
            <a:r>
              <a:rPr lang="ko-KR" altLang="en-US" sz="1200"/>
              <a:t>을 </a:t>
            </a:r>
            <a:r>
              <a:rPr lang="ko-KR" altLang="en-US" sz="1200" u="sng"/>
              <a:t>임의의 순서로 처리 가능</a:t>
            </a:r>
            <a:endParaRPr lang="en-US" altLang="ko-KR" sz="1200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순차적으로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</a:t>
            </a:r>
            <a:r>
              <a:rPr lang="en-US" altLang="ko-KR" sz="1200"/>
              <a:t>target set </a:t>
            </a:r>
            <a:r>
              <a:rPr lang="ko-KR" altLang="en-US" sz="1200"/>
              <a:t>을 가지고 </a:t>
            </a:r>
            <a:r>
              <a:rPr lang="en-US" altLang="ko-KR" sz="1200" b="1"/>
              <a:t>client transaction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</a:t>
            </a:r>
            <a:r>
              <a:rPr lang="ko-KR" altLang="en-US" sz="1200" b="1"/>
              <a:t>그룹</a:t>
            </a:r>
            <a:r>
              <a:rPr lang="ko-KR" altLang="en-US" sz="1200"/>
              <a:t>으로 나누고 그룹을 순차적으로</a:t>
            </a:r>
            <a:r>
              <a:rPr lang="en-US" altLang="ko-KR" sz="1200"/>
              <a:t>, </a:t>
            </a:r>
            <a:r>
              <a:rPr lang="ko-KR" altLang="en-US" sz="1200"/>
              <a:t>그룹 내 </a:t>
            </a:r>
            <a:r>
              <a:rPr lang="en-US" altLang="ko-KR" sz="1200"/>
              <a:t>target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 b="1"/>
              <a:t>각 </a:t>
            </a:r>
            <a:r>
              <a:rPr lang="en-US" altLang="ko-KR" sz="1200" b="1"/>
              <a:t>target </a:t>
            </a:r>
            <a:r>
              <a:rPr lang="ko-KR" altLang="en-US" sz="1200" b="1"/>
              <a:t>에 대해 요청을 </a:t>
            </a:r>
            <a:r>
              <a:rPr lang="ko-KR" altLang="en-US" sz="1200" b="1">
                <a:latin typeface="+mj-ea"/>
                <a:ea typeface="+mj-ea"/>
              </a:rPr>
              <a:t>전달</a:t>
            </a:r>
            <a:r>
              <a:rPr lang="ko-KR" altLang="en-US" sz="1200" b="1"/>
              <a:t>하는 단계</a:t>
            </a:r>
            <a:r>
              <a:rPr lang="en-US" altLang="ko-KR" sz="1200" b="1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수신된 요청의 </a:t>
            </a:r>
            <a:r>
              <a:rPr lang="ko-KR" altLang="en-US" sz="1200" b="1"/>
              <a:t>복사본</a:t>
            </a:r>
            <a:r>
              <a:rPr lang="ko-KR" altLang="en-US" sz="1200"/>
              <a:t>으로 시작</a:t>
            </a:r>
            <a:r>
              <a:rPr lang="en-US" altLang="ko-KR" sz="1200"/>
              <a:t>, </a:t>
            </a:r>
            <a:r>
              <a:rPr lang="ko-KR" altLang="en-US" sz="1200"/>
              <a:t>복사본에는 수신된 요청의 </a:t>
            </a:r>
            <a:r>
              <a:rPr lang="ko-KR" altLang="en-US" sz="1200" b="1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/>
              <a:t>되어야 함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en-US" altLang="ko-KR" sz="1200" b="1">
                <a:solidFill>
                  <a:srgbClr val="0000FF"/>
                </a:solidFill>
              </a:rPr>
              <a:t>body</a:t>
            </a:r>
            <a:r>
              <a:rPr lang="ko-KR" altLang="en-US" sz="1200">
                <a:solidFill>
                  <a:srgbClr val="0000FF"/>
                </a:solidFill>
              </a:rPr>
              <a:t> 를 추가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수정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제거를 하면 안됨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/>
              <a:t>Request-URI </a:t>
            </a:r>
            <a:r>
              <a:rPr lang="ko-KR" altLang="en-US" sz="1200"/>
              <a:t>는 </a:t>
            </a:r>
            <a:r>
              <a:rPr lang="en-US" altLang="ko-KR" sz="1200"/>
              <a:t>target set </a:t>
            </a:r>
            <a:r>
              <a:rPr lang="ko-KR" altLang="en-US" sz="1200"/>
              <a:t>의 </a:t>
            </a:r>
            <a:r>
              <a:rPr lang="en-US" altLang="ko-KR" sz="1200"/>
              <a:t>URI </a:t>
            </a:r>
            <a:r>
              <a:rPr lang="ko-KR" altLang="en-US" sz="1200"/>
              <a:t>값으로 대체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0000FF"/>
                </a:solidFill>
              </a:rPr>
              <a:t>(Request-URI </a:t>
            </a:r>
            <a:r>
              <a:rPr lang="ko-KR" altLang="en-US" sz="120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 b="1">
                <a:solidFill>
                  <a:srgbClr val="002060"/>
                </a:solidFill>
              </a:rPr>
              <a:t>Max-Forwards</a:t>
            </a:r>
            <a:r>
              <a:rPr lang="en-US" altLang="ko-KR" sz="1200"/>
              <a:t> </a:t>
            </a:r>
            <a:r>
              <a:rPr lang="ko-KR" altLang="en-US" sz="1200"/>
              <a:t>값은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rgbClr val="0000FF"/>
                </a:solidFill>
              </a:rPr>
              <a:t>(Max-Forwards </a:t>
            </a:r>
            <a:r>
              <a:rPr lang="ko-KR" altLang="en-US" sz="120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>
                <a:solidFill>
                  <a:srgbClr val="0000FF"/>
                </a:solidFill>
              </a:rPr>
              <a:t>default </a:t>
            </a:r>
            <a:r>
              <a:rPr lang="ko-KR" altLang="en-US" sz="1200">
                <a:solidFill>
                  <a:srgbClr val="0000FF"/>
                </a:solidFill>
              </a:rPr>
              <a:t>값인 </a:t>
            </a:r>
            <a:r>
              <a:rPr lang="en-US" altLang="ko-KR" sz="1200" b="1">
                <a:solidFill>
                  <a:srgbClr val="0000FF"/>
                </a:solidFill>
              </a:rPr>
              <a:t>70</a:t>
            </a:r>
            <a:r>
              <a:rPr lang="ko-KR" altLang="en-US" sz="1200">
                <a:solidFill>
                  <a:srgbClr val="0000FF"/>
                </a:solidFill>
              </a:rPr>
              <a:t> 으로 추가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이 요청에 의해 생성된 다이얼로그에서 </a:t>
            </a:r>
            <a:r>
              <a:rPr lang="ko-KR" altLang="en-US" sz="1200" b="1"/>
              <a:t>향후 요청의 경로를 유지하려면</a:t>
            </a:r>
            <a:r>
              <a:rPr lang="ko-KR" altLang="en-US" sz="1200"/>
              <a:t> </a:t>
            </a:r>
            <a:r>
              <a:rPr lang="en-US" altLang="ko-KR" sz="1200" b="1">
                <a:solidFill>
                  <a:srgbClr val="002060"/>
                </a:solidFill>
              </a:rPr>
              <a:t>Record-Route</a:t>
            </a:r>
            <a:r>
              <a:rPr lang="en-US" altLang="ko-KR" sz="1200"/>
              <a:t> </a:t>
            </a:r>
            <a:r>
              <a:rPr lang="ko-KR" altLang="en-US" sz="1200"/>
              <a:t>헤더에 값을 추가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필요시 다른 적절한 헤더도 추가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요청이 목적지로 전달되기 전에 </a:t>
            </a:r>
            <a:r>
              <a:rPr lang="ko-KR" altLang="en-US" sz="1200" b="1"/>
              <a:t>특정 </a:t>
            </a:r>
            <a:r>
              <a:rPr lang="en-US" altLang="ko-KR" sz="1200" b="1"/>
              <a:t>proxy set</a:t>
            </a:r>
            <a:r>
              <a:rPr lang="en-US" altLang="ko-KR" sz="1200"/>
              <a:t> </a:t>
            </a:r>
            <a:r>
              <a:rPr lang="ko-KR" altLang="en-US" sz="1200"/>
              <a:t>을 방문하도록 하는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설정된 경우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proxy set </a:t>
            </a:r>
            <a:r>
              <a:rPr lang="ko-KR" altLang="en-US" sz="1100"/>
              <a:t>은 기존 값이 있는 경우 복사본의 </a:t>
            </a:r>
            <a:r>
              <a:rPr lang="en-US" altLang="ko-KR" sz="1100"/>
              <a:t>Route </a:t>
            </a:r>
            <a:r>
              <a:rPr lang="ko-KR" altLang="en-US" sz="1100"/>
              <a:t>헤더에 기존 값보다 앞에 추가 </a:t>
            </a:r>
            <a:r>
              <a:rPr lang="en-US" altLang="ko-KR" sz="1100">
                <a:solidFill>
                  <a:srgbClr val="0000FF"/>
                </a:solidFill>
              </a:rPr>
              <a:t>(Route </a:t>
            </a:r>
            <a:r>
              <a:rPr lang="ko-KR" altLang="en-US" sz="110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/>
              <a:t>proxy</a:t>
            </a:r>
            <a:r>
              <a:rPr lang="ko-KR" altLang="en-US" sz="1100"/>
              <a:t> </a:t>
            </a:r>
            <a:r>
              <a:rPr lang="en-US" altLang="ko-KR" sz="1100"/>
              <a:t>set </a:t>
            </a:r>
            <a:r>
              <a:rPr lang="ko-KR" altLang="en-US" sz="1100"/>
              <a:t>이 모두 </a:t>
            </a:r>
            <a:r>
              <a:rPr lang="en-US" altLang="ko-KR" sz="1100" b="1"/>
              <a:t>loose router</a:t>
            </a:r>
            <a:r>
              <a:rPr lang="en-US" altLang="ko-KR" sz="1100"/>
              <a:t> </a:t>
            </a:r>
            <a:r>
              <a:rPr lang="ko-KR" altLang="en-US" sz="1100"/>
              <a:t>임을 보장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en-US" altLang="ko-KR" sz="1100" b="1">
                <a:solidFill>
                  <a:srgbClr val="0000FF"/>
                </a:solidFill>
              </a:rPr>
              <a:t>“lr”</a:t>
            </a:r>
            <a:r>
              <a:rPr lang="en-US" altLang="ko-KR" sz="1100">
                <a:solidFill>
                  <a:srgbClr val="0000FF"/>
                </a:solidFill>
              </a:rPr>
              <a:t> </a:t>
            </a:r>
            <a:r>
              <a:rPr lang="ko-KR" altLang="en-US" sz="1100">
                <a:solidFill>
                  <a:srgbClr val="0000FF"/>
                </a:solidFill>
              </a:rPr>
              <a:t>파라미터를 반드시 가져야함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 메시지의 </a:t>
            </a:r>
            <a:r>
              <a:rPr lang="en-US" altLang="ko-KR" sz="1200"/>
              <a:t>Request-URI </a:t>
            </a:r>
            <a:r>
              <a:rPr lang="ko-KR" altLang="en-US" sz="1200"/>
              <a:t>나 </a:t>
            </a:r>
            <a:r>
              <a:rPr lang="en-US" altLang="ko-KR" sz="1200"/>
              <a:t>Route </a:t>
            </a:r>
            <a:r>
              <a:rPr lang="ko-KR" altLang="en-US" sz="1200"/>
              <a:t>헤더와는 독립적으로 특정 </a:t>
            </a:r>
            <a:r>
              <a:rPr lang="en-US" altLang="ko-KR" sz="1200"/>
              <a:t>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프로토콜로 메시지를 전송하도록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설정되어 있을 수 있느나</a:t>
            </a:r>
            <a:br>
              <a:rPr lang="en-US" altLang="ko-KR" sz="1200"/>
            </a:br>
            <a:r>
              <a:rPr lang="en-US" altLang="ko-KR" sz="1200" b="1" u="sng">
                <a:solidFill>
                  <a:srgbClr val="002060"/>
                </a:solidFill>
              </a:rPr>
              <a:t>Route</a:t>
            </a:r>
            <a:r>
              <a:rPr lang="en-US" altLang="ko-KR" sz="1200" u="sng"/>
              <a:t> </a:t>
            </a:r>
            <a:r>
              <a:rPr lang="ko-KR" altLang="en-US" sz="1200" u="sng"/>
              <a:t>헤더를 이용하여 사용하도록 </a:t>
            </a:r>
            <a:r>
              <a:rPr lang="ko-KR" altLang="en-US" sz="1200" b="1" u="sng"/>
              <a:t>권장</a:t>
            </a:r>
            <a:endParaRPr lang="en-US" altLang="ko-KR" sz="1200" b="1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별도의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없다면</a:t>
            </a:r>
            <a:r>
              <a:rPr lang="en-US" altLang="ko-KR" sz="1200"/>
              <a:t>, </a:t>
            </a:r>
            <a:r>
              <a:rPr lang="ko-KR" altLang="en-US" sz="1200"/>
              <a:t>요청 메시지의 </a:t>
            </a:r>
            <a:r>
              <a:rPr lang="en-US" altLang="ko-KR" sz="1200" b="1"/>
              <a:t>Request-URI </a:t>
            </a:r>
            <a:r>
              <a:rPr lang="ko-KR" altLang="en-US" sz="1200"/>
              <a:t>또는 </a:t>
            </a:r>
            <a:r>
              <a:rPr lang="en-US" altLang="ko-KR" sz="1200" b="1"/>
              <a:t>Route </a:t>
            </a:r>
            <a:r>
              <a:rPr lang="ko-KR" altLang="en-US" sz="1200"/>
              <a:t>헤더의 </a:t>
            </a:r>
            <a:r>
              <a:rPr lang="en-US" altLang="ko-KR" sz="1200"/>
              <a:t>URI </a:t>
            </a:r>
            <a:r>
              <a:rPr lang="ko-KR" altLang="en-US" sz="1200"/>
              <a:t>를 이용한 </a:t>
            </a:r>
            <a:r>
              <a:rPr lang="en-US" altLang="ko-KR" sz="1200" b="1"/>
              <a:t>DNS</a:t>
            </a:r>
            <a:r>
              <a:rPr lang="en-US" altLang="ko-KR" sz="1200"/>
              <a:t> </a:t>
            </a:r>
            <a:r>
              <a:rPr lang="ko-KR" altLang="en-US" sz="1200"/>
              <a:t>조회를 통해 </a:t>
            </a:r>
            <a:r>
              <a:rPr lang="en-US" altLang="ko-KR" sz="1200"/>
              <a:t>Next-Hope 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프로토콜을 </a:t>
            </a:r>
            <a:r>
              <a:rPr lang="ko-KR" altLang="en-US" sz="1200" b="1"/>
              <a:t>결정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Route </a:t>
            </a:r>
            <a:r>
              <a:rPr lang="ko-KR" altLang="en-US" sz="1100"/>
              <a:t>헤더가 없는 경우에는 </a:t>
            </a:r>
            <a:r>
              <a:rPr lang="en-US" altLang="ko-KR" sz="1100"/>
              <a:t>Request-URI </a:t>
            </a:r>
            <a:r>
              <a:rPr lang="ko-KR" altLang="en-US" sz="1100"/>
              <a:t>를 이용하여 </a:t>
            </a:r>
            <a:r>
              <a:rPr lang="en-US" altLang="ko-KR" sz="1100"/>
              <a:t>Next-Hope </a:t>
            </a:r>
            <a:r>
              <a:rPr lang="ko-KR" altLang="en-US" sz="1100"/>
              <a:t>을 </a:t>
            </a:r>
            <a:r>
              <a:rPr lang="ko-KR" altLang="en-US" sz="1100" b="1"/>
              <a:t>결정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DNS </a:t>
            </a:r>
            <a:r>
              <a:rPr lang="ko-KR" altLang="en-US" sz="1200"/>
              <a:t>조회를 통해 얻은 모든 </a:t>
            </a:r>
            <a:r>
              <a:rPr lang="en-US" altLang="ko-KR" sz="1200"/>
              <a:t>Next-Hope </a:t>
            </a:r>
            <a:r>
              <a:rPr lang="ko-KR" altLang="en-US" sz="1200"/>
              <a:t>에 대해 순차적으로 메시지 전송을 시도하였으나 실패하였을 경우</a:t>
            </a:r>
            <a:r>
              <a:rPr lang="en-US" altLang="ko-KR" sz="1200"/>
              <a:t>,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</a:t>
            </a:r>
            <a:r>
              <a:rPr lang="ko-KR" altLang="en-US" sz="1200" b="1"/>
              <a:t>동작</a:t>
            </a: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기존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 앞에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값을 복사본에 </a:t>
            </a:r>
            <a:r>
              <a:rPr lang="ko-KR" altLang="en-US" sz="1200" b="1"/>
              <a:t>삽입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이는 프록시가 </a:t>
            </a:r>
            <a:r>
              <a:rPr lang="en-US" altLang="ko-KR" sz="1200"/>
              <a:t>“</a:t>
            </a:r>
            <a:r>
              <a:rPr lang="ko-KR" altLang="en-US" sz="1200" b="1"/>
              <a:t>매직쿠키</a:t>
            </a:r>
            <a:r>
              <a:rPr lang="en-US" altLang="ko-KR" sz="1200"/>
              <a:t>“ </a:t>
            </a:r>
            <a:r>
              <a:rPr lang="ko-KR" altLang="en-US" sz="1200"/>
              <a:t>를 포함하는 자신의 고유한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/>
              <a:t>” </a:t>
            </a:r>
            <a:r>
              <a:rPr lang="ko-KR" altLang="en-US" sz="1200"/>
              <a:t>파라미터를 계산한다는 의미</a:t>
            </a:r>
            <a:r>
              <a:rPr lang="en-US" altLang="ko-KR" sz="12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루프를 감지하도록 매개변수 구성 값이 </a:t>
            </a:r>
            <a:r>
              <a:rPr lang="ko-KR" altLang="en-US" sz="1100" b="1"/>
              <a:t>두 부분</a:t>
            </a:r>
            <a:r>
              <a:rPr lang="ko-KR" altLang="en-US" sz="1100"/>
              <a:t>으로 나뉘는 추가적인 제약을 갖음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>
                <a:highlight>
                  <a:srgbClr val="FFFF00"/>
                </a:highlight>
              </a:rPr>
              <a:t>첫 번째 부분은 매직쿠키를 포함한 </a:t>
            </a:r>
            <a:r>
              <a:rPr lang="ko-KR" altLang="en-US" sz="1100" b="1">
                <a:highlight>
                  <a:srgbClr val="FFFF00"/>
                </a:highlight>
              </a:rPr>
              <a:t>고유한 값</a:t>
            </a:r>
            <a:r>
              <a:rPr lang="ko-KR" altLang="en-US" sz="1100">
                <a:highlight>
                  <a:srgbClr val="FFFF00"/>
                </a:highlight>
              </a:rPr>
              <a:t>이고</a:t>
            </a:r>
            <a:r>
              <a:rPr lang="en-US" altLang="ko-KR" sz="1100">
                <a:highlight>
                  <a:srgbClr val="FFFF00"/>
                </a:highlight>
              </a:rPr>
              <a:t>, </a:t>
            </a:r>
            <a:r>
              <a:rPr lang="ko-KR" altLang="en-US" sz="1100">
                <a:highlight>
                  <a:srgbClr val="FFFF00"/>
                </a:highlight>
              </a:rPr>
              <a:t>두 번째 부분은 </a:t>
            </a:r>
            <a:r>
              <a:rPr lang="ko-KR" altLang="en-US" sz="1100" b="1">
                <a:highlight>
                  <a:srgbClr val="FFFF00"/>
                </a:highlight>
              </a:rPr>
              <a:t>루프 감지</a:t>
            </a:r>
            <a:r>
              <a:rPr lang="ko-KR" altLang="en-US" sz="1100">
                <a:highlight>
                  <a:srgbClr val="FFFF00"/>
                </a:highlight>
              </a:rPr>
              <a:t>에 사용 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요청이 스트림 기반으로 </a:t>
            </a:r>
            <a:r>
              <a:rPr lang="en-US" altLang="ko-KR" sz="1200"/>
              <a:t>Next-Hope </a:t>
            </a:r>
            <a:r>
              <a:rPr lang="ko-KR" altLang="en-US" sz="1200"/>
              <a:t>에 전송되고 복사본에 </a:t>
            </a:r>
            <a:r>
              <a:rPr lang="en-US" altLang="ko-KR" sz="1200" b="1">
                <a:solidFill>
                  <a:srgbClr val="002060"/>
                </a:solidFill>
              </a:rPr>
              <a:t>Content-Length</a:t>
            </a:r>
            <a:r>
              <a:rPr lang="en-US" altLang="ko-KR" sz="1200"/>
              <a:t> </a:t>
            </a:r>
            <a:r>
              <a:rPr lang="ko-KR" altLang="en-US" sz="1200"/>
              <a:t>헤더가 없는 경우</a:t>
            </a:r>
            <a:r>
              <a:rPr lang="en-US" altLang="ko-KR" sz="1200"/>
              <a:t>, </a:t>
            </a:r>
            <a:r>
              <a:rPr lang="ko-KR" altLang="en-US" sz="1200">
                <a:highlight>
                  <a:srgbClr val="FFFF00"/>
                </a:highlight>
              </a:rPr>
              <a:t>프록시는 </a:t>
            </a:r>
            <a:r>
              <a:rPr lang="en-US" altLang="ko-KR" sz="1200" b="1">
                <a:highlight>
                  <a:srgbClr val="FFFF00"/>
                </a:highlight>
              </a:rPr>
              <a:t>body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에 올바른 값을 가진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헤더를 </a:t>
            </a:r>
            <a:r>
              <a:rPr lang="ko-KR" altLang="en-US" sz="1200" b="1">
                <a:highlight>
                  <a:srgbClr val="FFFF00"/>
                </a:highlight>
              </a:rPr>
              <a:t>삽입</a:t>
            </a:r>
            <a:endParaRPr lang="en-US" altLang="ko-KR" sz="1200" b="1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 </a:t>
            </a:r>
            <a:r>
              <a:rPr lang="ko-KR" altLang="en-US" sz="1200"/>
              <a:t>프록시는 요청에 대해 </a:t>
            </a:r>
            <a:r>
              <a:rPr lang="ko-KR" altLang="en-US" sz="1200" b="1"/>
              <a:t>새 클라이언트 트랜잭션을 생성</a:t>
            </a:r>
            <a:r>
              <a:rPr lang="ko-KR" altLang="en-US" sz="1200"/>
              <a:t>하고 결정된 </a:t>
            </a:r>
            <a:r>
              <a:rPr lang="ko-KR" altLang="en-US" sz="1200" b="1"/>
              <a:t>주소</a:t>
            </a:r>
            <a:r>
              <a:rPr lang="en-US" altLang="ko-KR" sz="1200" b="1"/>
              <a:t>, </a:t>
            </a:r>
            <a:r>
              <a:rPr lang="ko-KR" altLang="en-US" sz="1200" b="1"/>
              <a:t>포트 및 전송 프로토콜</a:t>
            </a:r>
            <a:r>
              <a:rPr lang="ko-KR" altLang="en-US" sz="1200"/>
              <a:t>을 사용하여 </a:t>
            </a:r>
            <a:r>
              <a:rPr lang="ko-KR" altLang="en-US" sz="1200" b="1"/>
              <a:t>전송</a:t>
            </a:r>
            <a:r>
              <a:rPr lang="ko-KR" altLang="en-US" sz="1200"/>
              <a:t>하도록 트랜잭션에 </a:t>
            </a:r>
            <a:r>
              <a:rPr lang="ko-KR" altLang="en-US" sz="1200" b="1"/>
              <a:t>지시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en-US" altLang="ko-KR" sz="1200"/>
              <a:t> </a:t>
            </a:r>
            <a:r>
              <a:rPr lang="ko-KR" altLang="en-US" sz="1200"/>
              <a:t>요청이 최종 응답을 생성하지 않는 경우를 처리하기 위해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b="1"/>
              <a:t>TU</a:t>
            </a:r>
            <a:r>
              <a:rPr lang="en-US" altLang="ko-KR" sz="1200"/>
              <a:t> </a:t>
            </a:r>
            <a:r>
              <a:rPr lang="ko-KR" altLang="en-US" sz="1200"/>
              <a:t>는 </a:t>
            </a:r>
            <a:r>
              <a:rPr lang="en-US" altLang="ko-KR" sz="1200" b="1"/>
              <a:t>timer C</a:t>
            </a:r>
            <a:r>
              <a:rPr lang="en-US" altLang="ko-KR" sz="1200"/>
              <a:t> </a:t>
            </a:r>
            <a:r>
              <a:rPr lang="ko-KR" altLang="en-US" sz="1200"/>
              <a:t>라는 타이머를 </a:t>
            </a:r>
            <a:r>
              <a:rPr lang="ko-KR" altLang="en-US" sz="1200" b="1"/>
              <a:t>사용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timer C </a:t>
            </a:r>
            <a:r>
              <a:rPr lang="ko-KR" altLang="en-US" sz="1100"/>
              <a:t>는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요청이 프록시 될 때 각 클라이언트 트랜잭션을 위해 설정 </a:t>
            </a:r>
            <a:r>
              <a:rPr lang="en-US" altLang="ko-KR" sz="1100"/>
              <a:t>(</a:t>
            </a:r>
            <a:r>
              <a:rPr lang="ko-KR" altLang="en-US" sz="1100"/>
              <a:t>타이머는 </a:t>
            </a:r>
            <a:r>
              <a:rPr lang="en-US" altLang="ko-KR" sz="1100"/>
              <a:t>3</a:t>
            </a:r>
            <a:r>
              <a:rPr lang="ko-KR" altLang="en-US" sz="1100"/>
              <a:t>분 보다 커야 함</a:t>
            </a:r>
            <a:r>
              <a:rPr lang="en-US" altLang="ko-KR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응답을 받으면 먼저 응답과 일치하는 클라이언트 트랜잭션을 찾으려고 시도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트랜잭션을 찾을 수 없는 경우</a:t>
            </a:r>
            <a:r>
              <a:rPr lang="en-US" altLang="ko-KR" sz="1050"/>
              <a:t>, </a:t>
            </a:r>
            <a:r>
              <a:rPr lang="ko-KR" altLang="en-US" sz="1050"/>
              <a:t>해당 응답을 </a:t>
            </a:r>
            <a:r>
              <a:rPr lang="en-US" altLang="ko-KR" sz="1050"/>
              <a:t>state less </a:t>
            </a:r>
            <a:r>
              <a:rPr lang="ko-KR" altLang="en-US" sz="1050"/>
              <a:t>프록시로서 응답을 처리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찾은 경우</a:t>
            </a:r>
            <a:r>
              <a:rPr lang="en-US" altLang="ko-KR" sz="1050"/>
              <a:t>, </a:t>
            </a:r>
            <a:r>
              <a:rPr lang="ko-KR" altLang="en-US" sz="1050"/>
              <a:t>응답이 클라이언트 트랜잭션으로 전달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Proxy Layer</a:t>
            </a:r>
            <a:r>
              <a:rPr lang="en-US" altLang="ko-KR" sz="1200"/>
              <a:t> </a:t>
            </a:r>
            <a:r>
              <a:rPr lang="ko-KR" altLang="en-US" sz="1200"/>
              <a:t>로 응답을 전달할 때 다음 처리가 수행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23529" y="4256335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4002419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821891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Request-Forwarding </a:t>
            </a:r>
            <a:r>
              <a:rPr lang="ko-KR" altLang="en-US" sz="1100"/>
              <a:t>단계에서 설명한 키를 사용하여 </a:t>
            </a:r>
            <a:r>
              <a:rPr lang="en-US" altLang="ko-KR" sz="1100"/>
              <a:t>original </a:t>
            </a:r>
            <a:r>
              <a:rPr lang="ko-KR" altLang="en-US" sz="1100"/>
              <a:t>요청을 전달하기 전에 만들었던 </a:t>
            </a:r>
            <a:r>
              <a:rPr lang="en-US" altLang="ko-KR" sz="1100"/>
              <a:t>"response context“ </a:t>
            </a:r>
            <a:r>
              <a:rPr lang="ko-KR" altLang="en-US" sz="1100"/>
              <a:t>를 찾음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나머지 처리 단계는 이 </a:t>
            </a:r>
            <a:r>
              <a:rPr lang="en-US" altLang="ko-KR" sz="1100"/>
              <a:t>context </a:t>
            </a:r>
            <a:r>
              <a:rPr lang="ko-KR" altLang="en-US" sz="1100"/>
              <a:t>에서 발생</a:t>
            </a:r>
            <a:endParaRPr lang="en-US" altLang="ko-KR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257644"/>
            <a:ext cx="9352240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트랜잭션의 경우</a:t>
            </a:r>
            <a:r>
              <a:rPr lang="en-US" altLang="ko-KR" sz="1100"/>
              <a:t>, </a:t>
            </a:r>
            <a:r>
              <a:rPr lang="ko-KR" altLang="en-US" sz="1100"/>
              <a:t>응답이 상태 코드 </a:t>
            </a:r>
            <a:r>
              <a:rPr lang="en-US" altLang="ko-KR" sz="1100" b="1"/>
              <a:t>101 ~ 199</a:t>
            </a:r>
            <a:r>
              <a:rPr lang="en-US" altLang="ko-KR" sz="1100"/>
              <a:t> </a:t>
            </a:r>
            <a:r>
              <a:rPr lang="ko-KR" altLang="en-US" sz="1100"/>
              <a:t>를 포함하는 임시 응답 </a:t>
            </a:r>
            <a:r>
              <a:rPr lang="en-US" altLang="ko-KR" sz="1100"/>
              <a:t>(100 </a:t>
            </a:r>
            <a:r>
              <a:rPr lang="ko-KR" altLang="en-US" sz="1100"/>
              <a:t>제외</a:t>
            </a:r>
            <a:r>
              <a:rPr lang="en-US" altLang="ko-KR" sz="1100"/>
              <a:t>)</a:t>
            </a:r>
            <a:r>
              <a:rPr lang="ko-KR" altLang="en-US" sz="1100"/>
              <a:t>인 경우 프록시는 해당 클라이언트 트랜잭션 </a:t>
            </a:r>
            <a:r>
              <a:rPr lang="en-US" altLang="ko-KR" sz="1100"/>
              <a:t>timer C</a:t>
            </a:r>
            <a:r>
              <a:rPr lang="ko-KR" altLang="en-US" sz="1100"/>
              <a:t> 를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타이머</a:t>
            </a:r>
            <a:r>
              <a:rPr lang="ko-KR" altLang="en-US" sz="1100"/>
              <a:t>는 다른 값으로 </a:t>
            </a:r>
            <a:r>
              <a:rPr lang="ko-KR" altLang="en-US" sz="1100" b="1"/>
              <a:t>재설정</a:t>
            </a:r>
            <a:r>
              <a:rPr lang="ko-KR" altLang="en-US" sz="1100"/>
              <a:t>할 수 있지만</a:t>
            </a:r>
            <a:r>
              <a:rPr lang="en-US" altLang="ko-KR" sz="1100"/>
              <a:t> 3</a:t>
            </a:r>
            <a:r>
              <a:rPr lang="ko-KR" altLang="en-US" sz="1100"/>
              <a:t>분보다 커야 함</a:t>
            </a:r>
            <a:endParaRPr lang="en-US" altLang="ko-KR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473361"/>
            <a:ext cx="878958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응답에서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 값을 제거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응답에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값이 남아 있지 않은 경우</a:t>
            </a:r>
            <a:r>
              <a:rPr lang="en-US" altLang="ko-KR" sz="1100"/>
              <a:t>, </a:t>
            </a:r>
            <a:r>
              <a:rPr lang="ko-KR" altLang="en-US" sz="1100"/>
              <a:t>응답을 전달해서는 안됨 </a:t>
            </a:r>
            <a:r>
              <a:rPr lang="en-US" altLang="ko-KR" sz="1100"/>
              <a:t>(</a:t>
            </a:r>
            <a:r>
              <a:rPr lang="ko-KR" altLang="en-US" sz="1100"/>
              <a:t>나머지 처리는 이 메시지에 대해 수행되지 않으며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처리 규칙을 따름</a:t>
            </a:r>
            <a:r>
              <a:rPr lang="en-US" altLang="ko-KR" sz="11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689078"/>
            <a:ext cx="5899372" cy="1467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컨텍스트와 연관된 서버 트랜잭션에서 최종 응답이 생성될 때까지 응답 컨텍스트에 </a:t>
            </a:r>
            <a:r>
              <a:rPr lang="ko-KR" altLang="en-US" sz="1100" b="1"/>
              <a:t>저장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응답은 해당 서버 트랜잭션에서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최종 응답의 후보일 수 있음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응답이 선택되지 않더라도 이 응답의 정보는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응답을 생성하는 데 필요할 수 있음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26866" cy="4197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전송될 때</a:t>
            </a:r>
            <a:r>
              <a:rPr lang="ko-KR" altLang="en-US" sz="1100"/>
              <a:t>까지 다음 응답은 즉시 </a:t>
            </a:r>
            <a:r>
              <a:rPr lang="ko-KR" altLang="en-US" sz="1100" b="1"/>
              <a:t>전달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100 (Trying) </a:t>
            </a:r>
            <a:r>
              <a:rPr lang="ko-KR" altLang="en-US" sz="1050"/>
              <a:t>을 이외의 </a:t>
            </a:r>
            <a:r>
              <a:rPr lang="en-US" altLang="ko-KR" sz="1050" b="1"/>
              <a:t>provisional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6xx</a:t>
            </a:r>
            <a:r>
              <a:rPr lang="ko-KR" altLang="en-US" sz="1100"/>
              <a:t> 응답은 수신되면 즉시 전달되지 않지만</a:t>
            </a:r>
            <a:r>
              <a:rPr lang="en-US" altLang="ko-KR" sz="1100"/>
              <a:t>,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프록시는 </a:t>
            </a:r>
            <a:r>
              <a:rPr lang="ko-KR" altLang="en-US" sz="1100">
                <a:latin typeface="+mj-ea"/>
                <a:ea typeface="+mj-ea"/>
              </a:rPr>
              <a:t>보류 중</a:t>
            </a:r>
            <a:r>
              <a:rPr lang="ko-KR" altLang="en-US" sz="1100"/>
              <a:t>인 모든 </a:t>
            </a:r>
            <a:r>
              <a:rPr lang="ko-KR" altLang="en-US" sz="1100" b="1"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을 </a:t>
            </a:r>
            <a:r>
              <a:rPr lang="ko-KR" altLang="en-US" sz="1100" b="1"/>
              <a:t>취소</a:t>
            </a:r>
            <a:r>
              <a:rPr lang="ko-KR" altLang="en-US" sz="1100"/>
              <a:t>하며</a:t>
            </a:r>
            <a:r>
              <a:rPr lang="en-US" altLang="ko-KR" sz="1100"/>
              <a:t>, </a:t>
            </a:r>
            <a:r>
              <a:rPr lang="ko-KR" altLang="en-US" sz="1100"/>
              <a:t>이 컨텍스트에서 새 </a:t>
            </a:r>
            <a:r>
              <a:rPr lang="en-US" altLang="ko-KR" sz="1100" b="1"/>
              <a:t>branch</a:t>
            </a:r>
            <a:r>
              <a:rPr lang="en-US" altLang="ko-KR" sz="1100"/>
              <a:t> </a:t>
            </a:r>
            <a:r>
              <a:rPr lang="ko-KR" altLang="en-US" sz="1100"/>
              <a:t>를 생성하면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전송된 후</a:t>
            </a:r>
            <a:r>
              <a:rPr lang="ko-KR" altLang="en-US" sz="1100"/>
              <a:t>에는 다음 응답을 즉시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요청에 대한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다른 응답은 즉시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나중에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응답으로 </a:t>
            </a:r>
            <a:r>
              <a:rPr lang="ko-KR" altLang="en-US" sz="1100" b="1"/>
              <a:t>전달할 후보</a:t>
            </a:r>
            <a:r>
              <a:rPr lang="ko-KR" altLang="en-US" sz="1100"/>
              <a:t>가 되는 응답은 </a:t>
            </a:r>
            <a:r>
              <a:rPr lang="en-US" altLang="ko-KR" sz="1100" b="1"/>
              <a:t>“Add Response to Context”</a:t>
            </a:r>
            <a:r>
              <a:rPr lang="en-US" altLang="ko-KR" sz="1100"/>
              <a:t> </a:t>
            </a:r>
            <a:r>
              <a:rPr lang="ko-KR" altLang="en-US" sz="1100"/>
              <a:t>단계에 설명된 대로 수집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즉시 전달되도록 선택된</a:t>
            </a:r>
            <a:r>
              <a:rPr lang="ko-KR" altLang="en-US" sz="1100"/>
              <a:t> 응답은 </a:t>
            </a:r>
            <a:r>
              <a:rPr lang="en-US" altLang="ko-KR" sz="1100"/>
              <a:t>"</a:t>
            </a:r>
            <a:r>
              <a:rPr lang="en-US" altLang="ko-KR" sz="1100" b="1"/>
              <a:t>Aggregate Authorization Header Field Values</a:t>
            </a:r>
            <a:r>
              <a:rPr lang="en-US" altLang="ko-KR" sz="1100"/>
              <a:t>“ </a:t>
            </a:r>
            <a:r>
              <a:rPr lang="ko-KR" altLang="en-US" sz="1100"/>
              <a:t>단계에서 </a:t>
            </a:r>
            <a:r>
              <a:rPr lang="en-US" altLang="ko-KR" sz="1100"/>
              <a:t>“</a:t>
            </a:r>
            <a:r>
              <a:rPr lang="en-US" altLang="ko-KR" sz="1100" b="1"/>
              <a:t>Record-Route</a:t>
            </a:r>
            <a:r>
              <a:rPr lang="en-US" altLang="ko-KR" sz="1100"/>
              <a:t>” </a:t>
            </a:r>
            <a:r>
              <a:rPr lang="ko-KR" altLang="en-US" sz="1100"/>
              <a:t>단계까지에 설명된 것처럼 </a:t>
            </a:r>
            <a:r>
              <a:rPr lang="ko-KR" altLang="en-US" sz="1100" b="1"/>
              <a:t>처리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단계는 다음 단계와 결합하여 </a:t>
            </a:r>
            <a:r>
              <a:rPr lang="en-US" altLang="ko-KR" sz="1100"/>
              <a:t>stateful </a:t>
            </a:r>
            <a:r>
              <a:rPr lang="ko-KR" altLang="en-US" sz="1100"/>
              <a:t>프록시가 </a:t>
            </a:r>
            <a:r>
              <a:rPr lang="en-US" altLang="ko-KR" sz="1100" b="1"/>
              <a:t>non-INVITE </a:t>
            </a:r>
            <a:r>
              <a:rPr lang="ko-KR" altLang="en-US" sz="1100"/>
              <a:t>요청에 대해서는 정확히 하나의 최종 응답을</a:t>
            </a:r>
            <a:r>
              <a:rPr lang="en-US" altLang="ko-KR" sz="1100"/>
              <a:t>, </a:t>
            </a:r>
            <a:r>
              <a:rPr lang="en-US" altLang="ko-KR" sz="1100" b="1"/>
              <a:t>INVITE </a:t>
            </a:r>
            <a:r>
              <a:rPr lang="ko-KR" altLang="en-US" sz="1100"/>
              <a:t>요청에 대해서는 정확히 하나의 </a:t>
            </a:r>
            <a:r>
              <a:rPr lang="en-US" altLang="ko-KR" sz="1100" b="1"/>
              <a:t>non-2xx </a:t>
            </a:r>
            <a:r>
              <a:rPr lang="ko-KR" altLang="en-US" sz="1100"/>
              <a:t>응답 또는</a:t>
            </a:r>
            <a:br>
              <a:rPr lang="en-US" altLang="ko-KR" sz="1100"/>
            </a:br>
            <a:r>
              <a:rPr lang="ko-KR" altLang="en-US" sz="1100"/>
              <a:t>하나 이상의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응답을 전달하도록 </a:t>
            </a:r>
            <a:r>
              <a:rPr lang="ko-KR" altLang="en-US" sz="1100" b="1"/>
              <a:t>보장</a:t>
            </a:r>
            <a:r>
              <a:rPr lang="ko-KR" altLang="en-US" sz="1100"/>
              <a:t>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161756" cy="506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응답이 즉시 전달되지 않고 이 응답 컨텍스트의 모든 클라이언트 트랜잭션이 종료된 경우 </a:t>
            </a:r>
            <a:r>
              <a:rPr lang="en-US" altLang="ko-KR" sz="1100"/>
              <a:t>stateful </a:t>
            </a:r>
            <a:r>
              <a:rPr lang="ko-KR" altLang="en-US" sz="1100"/>
              <a:t>프록시는 응답 컨텍스트의 서버 트랜잭션에 최종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응답 컨텍스트에 수신 및 저장된 응답 중 </a:t>
            </a:r>
            <a:r>
              <a:rPr lang="en-US" altLang="ko-KR" sz="1100"/>
              <a:t>“best” </a:t>
            </a:r>
            <a:r>
              <a:rPr lang="ko-KR" altLang="en-US" sz="1100"/>
              <a:t>최종 응답을 선택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컨텍스트에 </a:t>
            </a:r>
            <a:r>
              <a:rPr lang="ko-KR" altLang="en-US" sz="1100">
                <a:latin typeface="+mj-ea"/>
                <a:ea typeface="+mj-ea"/>
              </a:rPr>
              <a:t>최종 응답이 없는 경우</a:t>
            </a:r>
            <a:r>
              <a:rPr lang="ko-KR" altLang="en-US" sz="1100"/>
              <a:t> 프록시는 서버 트랜잭션에 </a:t>
            </a:r>
            <a:r>
              <a:rPr lang="en-US" altLang="ko-KR" sz="1100" b="1"/>
              <a:t>408 (Request Timeout)</a:t>
            </a:r>
            <a:r>
              <a:rPr lang="en-US" altLang="ko-KR" sz="1100"/>
              <a:t> </a:t>
            </a:r>
            <a:r>
              <a:rPr lang="ko-KR" altLang="en-US" sz="1100"/>
              <a:t>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프록시는 응답 컨텍스트에 저장된 응답 중에서 응답을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있는 경우</a:t>
            </a:r>
            <a:r>
              <a:rPr lang="en-US" altLang="ko-KR" sz="1000"/>
              <a:t>, </a:t>
            </a:r>
            <a:r>
              <a:rPr lang="ko-KR" altLang="en-US" sz="1000"/>
              <a:t>그 중에서 선택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없는 경우</a:t>
            </a:r>
            <a:r>
              <a:rPr lang="en-US" altLang="ko-KR" sz="1000"/>
              <a:t>, </a:t>
            </a:r>
            <a:r>
              <a:rPr lang="ko-KR" altLang="en-US" sz="1000"/>
              <a:t>가장 낮은 응답 클래스 중에서 선택 </a:t>
            </a:r>
            <a:r>
              <a:rPr lang="en-US" altLang="ko-KR" sz="1000"/>
              <a:t>(4xx </a:t>
            </a:r>
            <a:r>
              <a:rPr lang="ko-KR" altLang="en-US" sz="1000"/>
              <a:t>클래스를 선택한 경우</a:t>
            </a:r>
            <a:r>
              <a:rPr lang="en-US" altLang="ko-KR" sz="1000"/>
              <a:t>, </a:t>
            </a:r>
            <a:r>
              <a:rPr lang="ko-KR" altLang="en-US" sz="1000"/>
              <a:t>요청의 재요청에 영향을 미치는 정보를 제공하는 응답을 우선적 선택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수신된 유일한 응답이 </a:t>
            </a:r>
            <a:r>
              <a:rPr lang="en-US" altLang="ko-KR" sz="1100" b="1"/>
              <a:t>503 (Service Unavailable)</a:t>
            </a:r>
            <a:r>
              <a:rPr lang="en-US" altLang="ko-KR" sz="1100"/>
              <a:t> </a:t>
            </a:r>
            <a:r>
              <a:rPr lang="ko-KR" altLang="en-US" sz="1100"/>
              <a:t>응답인 경우 </a:t>
            </a:r>
            <a:r>
              <a:rPr lang="en-US" altLang="ko-KR" sz="1100" b="1"/>
              <a:t>500</a:t>
            </a:r>
            <a:r>
              <a:rPr lang="en-US" altLang="ko-KR" sz="1100"/>
              <a:t> </a:t>
            </a:r>
            <a:r>
              <a:rPr lang="ko-KR" altLang="en-US" sz="1100"/>
              <a:t>응답을 생성하고 이를 </a:t>
            </a:r>
            <a:r>
              <a:rPr lang="en-US" altLang="ko-KR" sz="1100" b="1"/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하나의 요청을 </a:t>
            </a:r>
            <a:r>
              <a:rPr lang="en-US" altLang="ko-KR" sz="1100"/>
              <a:t>4</a:t>
            </a:r>
            <a:r>
              <a:rPr lang="ko-KR" altLang="en-US" sz="1100"/>
              <a:t>개의 </a:t>
            </a:r>
            <a:r>
              <a:rPr lang="en-US" altLang="ko-KR" sz="1100"/>
              <a:t>location </a:t>
            </a:r>
            <a:r>
              <a:rPr lang="ko-KR" altLang="en-US" sz="1100"/>
              <a:t>에 전달했고 </a:t>
            </a:r>
            <a:r>
              <a:rPr lang="en-US" altLang="ko-KR" sz="1100"/>
              <a:t>, 503, 407, 501, 404 </a:t>
            </a:r>
            <a:r>
              <a:rPr lang="ko-KR" altLang="en-US" sz="1100"/>
              <a:t>응답을 수신했으면</a:t>
            </a:r>
            <a:r>
              <a:rPr lang="en-US" altLang="ko-KR" sz="1100"/>
              <a:t>, 407 </a:t>
            </a:r>
            <a:r>
              <a:rPr lang="ko-KR" altLang="en-US" sz="1100"/>
              <a:t>응답을 전달하기로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1xx </a:t>
            </a:r>
            <a:r>
              <a:rPr lang="ko-KR" altLang="en-US" sz="1100"/>
              <a:t>와 </a:t>
            </a:r>
            <a:r>
              <a:rPr lang="en-US" altLang="ko-KR" sz="1100"/>
              <a:t>2xx </a:t>
            </a:r>
            <a:r>
              <a:rPr lang="ko-KR" altLang="en-US" sz="1100"/>
              <a:t>응답은 다이얼로그의 설정에 관여할 수 있음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않을 때</a:t>
            </a:r>
            <a:r>
              <a:rPr lang="en-US" altLang="ko-KR" sz="1000"/>
              <a:t>, </a:t>
            </a:r>
            <a:r>
              <a:rPr lang="ko-KR" altLang="en-US" sz="1000"/>
              <a:t>요청을 생성하는 다이얼로그의 여러 응답을 구별하기 위해 응답의 </a:t>
            </a:r>
            <a:r>
              <a:rPr lang="en-US" altLang="ko-KR" sz="1000"/>
              <a:t>To </a:t>
            </a:r>
            <a:r>
              <a:rPr lang="ko-KR" altLang="en-US" sz="1000"/>
              <a:t>태그가 </a:t>
            </a:r>
            <a:r>
              <a:rPr lang="en-US" altLang="ko-KR" sz="1000"/>
              <a:t>UAC </a:t>
            </a:r>
            <a:r>
              <a:rPr lang="ko-KR" altLang="en-US" sz="1000"/>
              <a:t>에 의해 사용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1xx </a:t>
            </a:r>
            <a:r>
              <a:rPr lang="ko-KR" altLang="en-US" sz="1000"/>
              <a:t>나 </a:t>
            </a:r>
            <a:r>
              <a:rPr lang="en-US" altLang="ko-KR" sz="1000"/>
              <a:t>2xx </a:t>
            </a:r>
            <a:r>
              <a:rPr lang="ko-KR" altLang="en-US" sz="1000"/>
              <a:t>응답의 </a:t>
            </a:r>
            <a:r>
              <a:rPr lang="en-US" altLang="ko-KR" sz="1000"/>
              <a:t>To </a:t>
            </a:r>
            <a:r>
              <a:rPr lang="ko-KR" altLang="en-US" sz="1000"/>
              <a:t>헤더에 태그를 삽입하면 안됨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3-6xx </a:t>
            </a:r>
            <a:r>
              <a:rPr lang="ko-KR" altLang="en-US" sz="1100"/>
              <a:t>응답은 홉 단위로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3-6xx </a:t>
            </a:r>
            <a:r>
              <a:rPr lang="ko-KR" altLang="en-US" sz="1000"/>
              <a:t>응답을 발행할 때 </a:t>
            </a:r>
            <a:r>
              <a:rPr lang="en-US" altLang="ko-KR" sz="1000"/>
              <a:t>UAS </a:t>
            </a:r>
            <a:r>
              <a:rPr lang="ko-KR" altLang="en-US" sz="1000"/>
              <a:t>역할을 하며</a:t>
            </a:r>
            <a:r>
              <a:rPr lang="en-US" altLang="ko-KR" sz="1000"/>
              <a:t>, </a:t>
            </a:r>
            <a:r>
              <a:rPr lang="ko-KR" altLang="en-US" sz="1000"/>
              <a:t>일반적으로 </a:t>
            </a:r>
            <a:r>
              <a:rPr lang="en-US" altLang="ko-KR" sz="1000" b="1"/>
              <a:t>downstream</a:t>
            </a:r>
            <a:r>
              <a:rPr lang="en-US" altLang="ko-KR" sz="1000"/>
              <a:t> </a:t>
            </a:r>
            <a:r>
              <a:rPr lang="ko-KR" altLang="en-US" sz="1000"/>
              <a:t>에서 받은 응답을 기반으로 발행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To </a:t>
            </a:r>
            <a:r>
              <a:rPr lang="ko-KR" altLang="en-US" sz="1100"/>
              <a:t>태그가 포함된 요청에 대한 응답에서 </a:t>
            </a:r>
            <a:r>
              <a:rPr lang="en-US" altLang="ko-KR" sz="1100"/>
              <a:t>To </a:t>
            </a:r>
            <a:r>
              <a:rPr lang="ko-KR" altLang="en-US" sz="1100"/>
              <a:t>태그를 수정해서는 안됨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응답이 </a:t>
            </a:r>
            <a:r>
              <a:rPr lang="en-US" altLang="ko-KR" sz="1100"/>
              <a:t>401 (Unauthorized) </a:t>
            </a:r>
            <a:r>
              <a:rPr lang="ko-KR" altLang="en-US" sz="1100"/>
              <a:t>또는</a:t>
            </a:r>
            <a:r>
              <a:rPr lang="en-US" altLang="ko-KR" sz="1100"/>
              <a:t> 407 (Proxy Authentication Required) </a:t>
            </a:r>
            <a:r>
              <a:rPr lang="ko-KR" altLang="en-US" sz="1100"/>
              <a:t>인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컨텍스트에서 지금까지 받은 다른 모든 </a:t>
            </a:r>
            <a:r>
              <a:rPr lang="en-US" altLang="ko-KR" sz="1100"/>
              <a:t>401 </a:t>
            </a:r>
            <a:r>
              <a:rPr lang="ko-KR" altLang="en-US" sz="1100"/>
              <a:t>및</a:t>
            </a:r>
            <a:r>
              <a:rPr lang="en-US" altLang="ko-KR" sz="1100"/>
              <a:t> 407 </a:t>
            </a:r>
            <a:r>
              <a:rPr lang="ko-KR" altLang="en-US" sz="1100"/>
              <a:t>응답에서 </a:t>
            </a:r>
            <a:br>
              <a:rPr lang="en-US" altLang="ko-KR" sz="1100"/>
            </a:br>
            <a:r>
              <a:rPr lang="en-US" altLang="ko-KR" sz="1100"/>
              <a:t>WWW-Authenticate </a:t>
            </a:r>
            <a:r>
              <a:rPr lang="ko-KR" altLang="en-US" sz="1100"/>
              <a:t>및 </a:t>
            </a:r>
            <a:r>
              <a:rPr lang="en-US" altLang="ko-KR" sz="1100"/>
              <a:t>Proxy-Authenticate </a:t>
            </a:r>
            <a:r>
              <a:rPr lang="ko-KR" altLang="en-US" sz="1100"/>
              <a:t>헤더 필드 값을 수집하여 전달하기 전에 수정 없이 이 응답에 추가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207630"/>
            <a:ext cx="9818714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응답에 원래 이 프록시가 제공한 </a:t>
            </a:r>
            <a:r>
              <a:rPr lang="en-US" altLang="ko-KR" sz="1100"/>
              <a:t>Record-Route </a:t>
            </a:r>
            <a:r>
              <a:rPr lang="ko-KR" altLang="en-US" sz="1100"/>
              <a:t>헤더 값이 포함된 경우 응답을 전달하기 전에 해당 값을 다시 작성하도록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TLS </a:t>
            </a:r>
            <a:r>
              <a:rPr lang="ko-KR" altLang="en-US" sz="1100"/>
              <a:t>를 통해 요청을 수신했고</a:t>
            </a:r>
            <a:r>
              <a:rPr lang="en-US" altLang="ko-KR" sz="1100"/>
              <a:t>, non-TLS </a:t>
            </a:r>
            <a:r>
              <a:rPr lang="ko-KR" altLang="en-US" sz="1100"/>
              <a:t>연결을 통해 그것을 전송하면 프록시는 </a:t>
            </a:r>
            <a:r>
              <a:rPr lang="en-US" altLang="ko-KR" sz="1100"/>
              <a:t>Record-Route </a:t>
            </a:r>
            <a:r>
              <a:rPr lang="ko-KR" altLang="en-US" sz="1100"/>
              <a:t>헤더의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/>
              <a:t>SIP URI </a:t>
            </a:r>
            <a:r>
              <a:rPr lang="ko-KR" altLang="en-US" sz="1100"/>
              <a:t>로 다시 작성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응답에서 </a:t>
            </a:r>
            <a:r>
              <a:rPr lang="en-US" altLang="ko-KR" sz="1100"/>
              <a:t>Record-Route </a:t>
            </a:r>
            <a:r>
              <a:rPr lang="ko-KR" altLang="en-US" sz="1100"/>
              <a:t>헤더를 수정하기로 결정하면 프록시가 수행하는 작업 중 하나는 </a:t>
            </a:r>
            <a:r>
              <a:rPr lang="en-US" altLang="ko-KR" sz="1100"/>
              <a:t>Record-Route </a:t>
            </a:r>
            <a:r>
              <a:rPr lang="ko-KR" altLang="en-US" sz="1100"/>
              <a:t>값을 찾음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올바른 값을 선택하도록 </a:t>
            </a:r>
            <a:r>
              <a:rPr lang="en-US" altLang="ko-KR" sz="1100"/>
              <a:t>Record-Route </a:t>
            </a:r>
            <a:r>
              <a:rPr lang="ko-KR" altLang="en-US" sz="1100"/>
              <a:t>헤더에 구별되는 </a:t>
            </a:r>
            <a:r>
              <a:rPr lang="en-US" altLang="ko-KR" sz="1100"/>
              <a:t>URI </a:t>
            </a:r>
            <a:r>
              <a:rPr lang="ko-KR" altLang="en-US" sz="1100"/>
              <a:t>삽입을 권장 </a:t>
            </a:r>
            <a:r>
              <a:rPr lang="en-US" altLang="ko-KR" sz="1100"/>
              <a:t>(URI </a:t>
            </a:r>
            <a:r>
              <a:rPr lang="ko-KR" altLang="en-US" sz="1100"/>
              <a:t>의 사용자 부분에 프록시 인스턴스에 대한 고유 식별자를 추가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도착하면 프록시는 식별자가 프록시 인스턴스와 일치하는 첫 번째 </a:t>
            </a:r>
            <a:r>
              <a:rPr lang="en-US" altLang="ko-KR" sz="1100"/>
              <a:t>Record-Route </a:t>
            </a:r>
            <a:r>
              <a:rPr lang="ko-KR" altLang="en-US" sz="1100"/>
              <a:t>를 수정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Record-Route </a:t>
            </a:r>
            <a:r>
              <a:rPr lang="ko-KR" altLang="en-US" sz="1100"/>
              <a:t>헤더 값을 추가하는 요청에 대한 모든 응답에 </a:t>
            </a:r>
            <a:r>
              <a:rPr lang="en-US" altLang="ko-KR" sz="1100"/>
              <a:t>Record-Route </a:t>
            </a:r>
            <a:r>
              <a:rPr lang="ko-KR" altLang="en-US" sz="1100"/>
              <a:t>헤더를 포함되는 것은 아님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7997702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Via </a:t>
            </a:r>
            <a:r>
              <a:rPr lang="ko-KR" altLang="en-US" sz="1100"/>
              <a:t>헤더 값 이외의 헤더 값을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헤더에 추가된 </a:t>
            </a:r>
            <a:r>
              <a:rPr lang="en-US" altLang="ko-KR" sz="1100"/>
              <a:t>“received” </a:t>
            </a:r>
            <a:r>
              <a:rPr lang="ko-KR" altLang="en-US" sz="1100"/>
              <a:t>파라미터를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 컨텍스트와 연관된 서버 트랜잭션에 응답을 전달하면 응답이 최상위 </a:t>
            </a:r>
            <a:r>
              <a:rPr lang="en-US" altLang="ko-KR" sz="1100"/>
              <a:t>Via </a:t>
            </a:r>
            <a:r>
              <a:rPr lang="ko-KR" altLang="en-US" sz="1100"/>
              <a:t>헤더 값에 표시된 위치로 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더 이상 전송을 처리할 수 없는 경우 요소는 응답을 서버 </a:t>
            </a:r>
            <a:r>
              <a:rPr lang="en-US" altLang="ko-KR" sz="1100"/>
              <a:t>transport </a:t>
            </a:r>
            <a:r>
              <a:rPr lang="ko-KR" altLang="en-US" sz="1100"/>
              <a:t>로 전송하여 </a:t>
            </a:r>
            <a:r>
              <a:rPr lang="en-US" altLang="ko-KR" sz="1100"/>
              <a:t>stateless </a:t>
            </a:r>
            <a:r>
              <a:rPr lang="ko-KR" altLang="en-US" sz="1100"/>
              <a:t>방식으로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최종 응답을 전달한 후에도 관련된 모든 트랜잭션이 종료될 때까지 응답 컨텍스트를 유지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554794"/>
            <a:ext cx="9328195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전달된 응답이 최종 응답이면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컨텍스트와 관련된 모든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트랜잭션에 대한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ko-KR" altLang="en-US" sz="1100" b="1"/>
              <a:t>생성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응답을 전달할 때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트랜잭션을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해야 한다는 요건이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대해 여러 개의 </a:t>
            </a:r>
            <a:r>
              <a:rPr lang="en-US" altLang="ko-KR" sz="1100" b="1"/>
              <a:t>200 (OK)</a:t>
            </a:r>
            <a:r>
              <a:rPr lang="en-US" altLang="ko-KR" sz="1100"/>
              <a:t> </a:t>
            </a:r>
            <a:r>
              <a:rPr lang="ko-KR" altLang="en-US" sz="1100"/>
              <a:t>응답을 받지 않는 것을 </a:t>
            </a:r>
            <a:r>
              <a:rPr lang="ko-KR" altLang="en-US" sz="1100" b="1"/>
              <a:t>보장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876656" cy="163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프록시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 u="sng"/>
              <a:t>요청을 </a:t>
            </a:r>
            <a:r>
              <a:rPr lang="en-US" altLang="ko-KR" sz="1200" u="sng"/>
              <a:t>UAS</a:t>
            </a:r>
            <a:r>
              <a:rPr lang="en-US" altLang="ko-KR" sz="1200"/>
              <a:t> </a:t>
            </a:r>
            <a:r>
              <a:rPr lang="ko-KR" altLang="en-US" sz="1200"/>
              <a:t>로 라우팅하고 </a:t>
            </a:r>
            <a:r>
              <a:rPr lang="en-US" altLang="ko-KR" sz="1200"/>
              <a:t>SIP </a:t>
            </a:r>
            <a:r>
              <a:rPr lang="ko-KR" altLang="en-US" sz="1200" u="sng"/>
              <a:t>응답을 </a:t>
            </a:r>
            <a:r>
              <a:rPr lang="en-US" altLang="ko-KR" sz="1200" u="sng"/>
              <a:t>UAC</a:t>
            </a:r>
            <a:r>
              <a:rPr lang="en-US" altLang="ko-KR" sz="1200"/>
              <a:t> </a:t>
            </a:r>
            <a:r>
              <a:rPr lang="ko-KR" altLang="en-US" sz="1200"/>
              <a:t>로 라우팅하는 요소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</a:t>
            </a:r>
            <a:r>
              <a:rPr lang="en-US" altLang="ko-KR" sz="1200"/>
              <a:t>UAS </a:t>
            </a:r>
            <a:r>
              <a:rPr lang="ko-KR" altLang="en-US" sz="1200"/>
              <a:t>로 가는 도중에 여러 프록시를 거쳐 갈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각각은 라우팅을 결정하고</a:t>
            </a:r>
            <a:r>
              <a:rPr lang="en-US" altLang="ko-KR" sz="1200"/>
              <a:t>, </a:t>
            </a:r>
            <a:r>
              <a:rPr lang="ko-KR" altLang="en-US" sz="1200"/>
              <a:t>다음 요소로 전달하기 전에 요청을 수정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응답은 역순으로 동일한 프록시 집합을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642109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stateful </a:t>
            </a:r>
            <a:r>
              <a:rPr lang="en-US" altLang="ko-KR" sz="200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altLang="ko-KR" sz="2000" b="1"/>
              <a:t> stateless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프록시는</a:t>
            </a:r>
            <a:r>
              <a:rPr lang="en-US" altLang="ko-KR" sz="1400"/>
              <a:t> </a:t>
            </a:r>
            <a:r>
              <a:rPr lang="ko-KR" altLang="en-US" sz="1400"/>
              <a:t>각각의 새 요청에 대해 </a:t>
            </a:r>
            <a:r>
              <a:rPr lang="en-US" altLang="ko-KR" sz="1400"/>
              <a:t>stateful </a:t>
            </a:r>
            <a:r>
              <a:rPr lang="ko-KR" altLang="en-US" sz="1400"/>
              <a:t>또는 </a:t>
            </a:r>
            <a:r>
              <a:rPr lang="en-US" altLang="ko-KR" sz="1400"/>
              <a:t>stateless </a:t>
            </a:r>
            <a:r>
              <a:rPr lang="ko-KR" altLang="en-US" sz="1400"/>
              <a:t>모드로 작동할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stateless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/>
              <a:t>상태 비저장</a:t>
            </a:r>
            <a:r>
              <a:rPr lang="en-US" altLang="ko-KR" sz="1200">
                <a:latin typeface="+mn-ea"/>
              </a:rPr>
              <a:t>)</a:t>
            </a:r>
            <a:r>
              <a:rPr lang="en-US" altLang="ko-KR" sz="1200"/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단순한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200"/>
              <a:t> </a:t>
            </a:r>
            <a:r>
              <a:rPr lang="ko-KR" altLang="en-US" sz="1200"/>
              <a:t>역할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>
                <a:latin typeface="+mn-ea"/>
              </a:rPr>
              <a:t>각 요청에 따라 </a:t>
            </a:r>
            <a:r>
              <a:rPr lang="ko-KR" altLang="en-US" sz="1200" b="1">
                <a:latin typeface="+mn-ea"/>
              </a:rPr>
              <a:t>타겟팅</a:t>
            </a:r>
            <a:r>
              <a:rPr lang="ko-KR" altLang="en-US" sz="1200">
                <a:latin typeface="+mn-ea"/>
              </a:rPr>
              <a:t> 과 </a:t>
            </a:r>
            <a:r>
              <a:rPr lang="ko-KR" altLang="en-US" sz="1200" b="1">
                <a:latin typeface="+mn-ea"/>
              </a:rPr>
              <a:t>라우팅</a:t>
            </a:r>
            <a:r>
              <a:rPr lang="ko-KR" altLang="en-US" sz="1200">
                <a:latin typeface="+mn-ea"/>
              </a:rPr>
              <a:t>을 결정하여 단일 요소로 요청을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으로 전달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프록시는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  <a:r>
              <a:rPr lang="en-US" altLang="ko-KR" sz="1200"/>
              <a:t> </a:t>
            </a:r>
            <a:r>
              <a:rPr lang="ko-KR" altLang="en-US" sz="1200"/>
              <a:t>에서 수신하는 모든 응답을 단순히 전달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메시지가 전달되면 메시지에 대한 정보를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stateful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상태 저장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들어오는 각 요청에 대한 정보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특히 트랜잭션 상태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/>
              <a:t>와 들어오는 요청을 처리한 결과로 보내는 모든 요청을 기억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이 정보를 사용하여 해당 요청과 관련된 향후 메시지 처리에 영향을 줌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요청을 </a:t>
            </a:r>
            <a:r>
              <a:rPr lang="en-US" altLang="ko-KR" sz="1200"/>
              <a:t>fork </a:t>
            </a:r>
            <a:r>
              <a:rPr lang="ko-KR" altLang="en-US" sz="1200"/>
              <a:t>하여 여러 대상에 라우팅할 수 있음 </a:t>
            </a:r>
            <a:r>
              <a:rPr lang="en-US" altLang="ko-KR" sz="1200"/>
              <a:t>(</a:t>
            </a:r>
            <a:r>
              <a:rPr lang="ko-KR" altLang="en-US" sz="1200"/>
              <a:t>둘 이상의 위치로 전달되는 모든 요청은 반드시 </a:t>
            </a:r>
            <a:r>
              <a:rPr lang="en-US" altLang="ko-KR" sz="1200"/>
              <a:t>stateful </a:t>
            </a:r>
            <a:r>
              <a:rPr lang="ko-KR" altLang="en-US" sz="1200"/>
              <a:t>방식으로 처리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timer</a:t>
            </a:r>
            <a:r>
              <a:rPr lang="ko-KR" altLang="en-US" sz="1200"/>
              <a:t> </a:t>
            </a:r>
            <a:r>
              <a:rPr lang="en-US" altLang="ko-KR" sz="1200"/>
              <a:t>C</a:t>
            </a:r>
            <a:r>
              <a:rPr lang="ko-KR" altLang="en-US" sz="1200"/>
              <a:t> 가 발동해야 하는 경우 프록시는 타이머를 원하는 값으로 </a:t>
            </a:r>
            <a:r>
              <a:rPr lang="ko-KR" altLang="en-US" sz="1200" b="1">
                <a:latin typeface="+mj-ea"/>
                <a:ea typeface="+mj-ea"/>
              </a:rPr>
              <a:t>재설정</a:t>
            </a:r>
            <a:r>
              <a:rPr lang="ko-KR" altLang="en-US" sz="1200"/>
              <a:t>하거나 </a:t>
            </a:r>
            <a:r>
              <a:rPr lang="ko-KR" altLang="en-US" sz="1200" b="1">
                <a:latin typeface="+mj-ea"/>
                <a:ea typeface="+mj-ea"/>
              </a:rPr>
              <a:t>클라이언트 트랜잭션</a:t>
            </a:r>
            <a:r>
              <a:rPr lang="ko-KR" altLang="en-US" sz="1200" b="1"/>
              <a:t>을 종료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수신하면</a:t>
            </a:r>
            <a:r>
              <a:rPr lang="en-US" altLang="ko-KR" sz="1200"/>
              <a:t>, </a:t>
            </a:r>
            <a:r>
              <a:rPr lang="ko-KR" altLang="en-US" sz="1200"/>
              <a:t>프록시는 그 트랜잭션과 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생성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수신하지 않으면</a:t>
            </a:r>
            <a:r>
              <a:rPr lang="en-US" altLang="ko-KR" sz="1200"/>
              <a:t>, </a:t>
            </a:r>
            <a:r>
              <a:rPr lang="ko-KR" altLang="en-US" sz="1200"/>
              <a:t>프록시는 트랜잭션이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타이머를 재설정하도록 허용하면 타이머가 실행될 때 현재 조건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사용률</a:t>
            </a:r>
            <a:r>
              <a:rPr lang="en-US" altLang="ko-KR" sz="1200"/>
              <a:t>)</a:t>
            </a:r>
            <a:r>
              <a:rPr lang="ko-KR" altLang="en-US" sz="1200"/>
              <a:t>에 따라 트랜잭션의 수명을 동적으로 연장할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86892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요청을 전달하려고 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/>
              <a:t>Transport layer</a:t>
            </a:r>
            <a:r>
              <a:rPr lang="en-US" altLang="ko-KR" sz="1200"/>
              <a:t> </a:t>
            </a:r>
            <a:r>
              <a:rPr lang="ko-KR" altLang="en-US" sz="1200"/>
              <a:t>가 프록시에게 </a:t>
            </a:r>
            <a:r>
              <a:rPr lang="en-US" altLang="ko-KR" sz="1200" b="1"/>
              <a:t>Error</a:t>
            </a:r>
            <a:r>
              <a:rPr lang="en-US" altLang="ko-KR" sz="1200"/>
              <a:t> </a:t>
            </a:r>
            <a:r>
              <a:rPr lang="ko-KR" altLang="en-US" sz="1200"/>
              <a:t>를 알리면</a:t>
            </a:r>
            <a:r>
              <a:rPr lang="en-US" altLang="ko-KR" sz="1200"/>
              <a:t>, </a:t>
            </a:r>
            <a:r>
              <a:rPr lang="ko-KR" altLang="en-US" sz="1200"/>
              <a:t>프록시는 전달된 요청이 </a:t>
            </a:r>
            <a:r>
              <a:rPr lang="en-US" altLang="ko-KR" sz="1200" b="1"/>
              <a:t>503 (Service Unavailable)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응답을 전달할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>
                <a:ea typeface="+mj-ea"/>
              </a:rPr>
              <a:t>Error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/>
              <a:t>가 알려지면</a:t>
            </a:r>
            <a:r>
              <a:rPr lang="en-US" altLang="ko-KR" sz="1200"/>
              <a:t>, </a:t>
            </a:r>
            <a:r>
              <a:rPr lang="ko-KR" altLang="en-US" sz="1200"/>
              <a:t>그 응답을 폐기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/>
              <a:t>이 </a:t>
            </a:r>
            <a:r>
              <a:rPr lang="en-US" altLang="ko-KR" sz="1200" b="1"/>
              <a:t>notification</a:t>
            </a:r>
            <a:r>
              <a:rPr lang="en-US" altLang="ko-KR" sz="1200"/>
              <a:t> </a:t>
            </a:r>
            <a:r>
              <a:rPr lang="ko-KR" altLang="en-US" sz="1200"/>
              <a:t>때문에 이 응답 컨텍스트와 관련된 클라이언트 트랜잭션을 취소하면 안됨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</a:t>
            </a:r>
            <a:r>
              <a:rPr lang="en-US" altLang="ko-KR" sz="1200" b="1"/>
              <a:t>outstanding</a:t>
            </a:r>
            <a:r>
              <a:rPr lang="en-US" altLang="ko-KR" sz="1200"/>
              <a:t>(</a:t>
            </a:r>
            <a:r>
              <a:rPr lang="ko-KR" altLang="en-US" sz="1200"/>
              <a:t>미결</a:t>
            </a:r>
            <a:r>
              <a:rPr lang="en-US" altLang="ko-KR" sz="1200"/>
              <a:t>) </a:t>
            </a:r>
            <a:r>
              <a:rPr lang="ko-KR" altLang="en-US" sz="1200"/>
              <a:t>클라이언트 트랜잭션을 취소하는 경우</a:t>
            </a:r>
            <a:r>
              <a:rPr lang="en-US" altLang="ko-KR" sz="1200"/>
              <a:t>, </a:t>
            </a:r>
            <a:r>
              <a:rPr lang="ko-KR" altLang="en-US" sz="1200"/>
              <a:t>악의적이거나 잘못된 동작을 하는 단일 클라이언트로 인해</a:t>
            </a:r>
            <a:br>
              <a:rPr lang="en-US" altLang="ko-KR" sz="1200"/>
            </a:b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필드를 통해 모든 트랜잭션이 실패하도록 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프록시는 자신이 생성한 요청에 언제든 </a:t>
            </a:r>
            <a:r>
              <a:rPr lang="en-US" altLang="ko-KR" sz="1200" b="1"/>
              <a:t>CANCEL </a:t>
            </a:r>
            <a:r>
              <a:rPr lang="ko-KR" altLang="en-US" sz="1200"/>
              <a:t>을 생성할 수 있음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수신할 때 응답 컨텍스트와 관련된 모든 </a:t>
            </a:r>
            <a:r>
              <a:rPr lang="ko-KR" altLang="en-US" sz="1200" b="1"/>
              <a:t>보류 중</a:t>
            </a:r>
            <a:r>
              <a:rPr lang="ko-KR" altLang="en-US" sz="1200"/>
              <a:t>인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을 </a:t>
            </a:r>
            <a:r>
              <a:rPr lang="ko-KR" altLang="en-US" sz="1200" b="1"/>
              <a:t>취소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요청은 </a:t>
            </a:r>
            <a:r>
              <a:rPr lang="en-US" altLang="ko-KR" sz="1200" b="1"/>
              <a:t>stateful </a:t>
            </a:r>
            <a:r>
              <a:rPr lang="ko-KR" altLang="en-US" sz="1200"/>
              <a:t>프록시에서 </a:t>
            </a:r>
            <a:r>
              <a:rPr lang="ko-KR" altLang="en-US" sz="1200" b="1"/>
              <a:t>서버 트랜잭션</a:t>
            </a:r>
            <a:r>
              <a:rPr lang="ko-KR" altLang="en-US" sz="1200"/>
              <a:t>에 의해 처리되지만</a:t>
            </a:r>
            <a:r>
              <a:rPr lang="en-US" altLang="ko-KR" sz="1200"/>
              <a:t>, </a:t>
            </a:r>
            <a:r>
              <a:rPr lang="ko-KR" altLang="en-US" sz="1200"/>
              <a:t>그것을 위해 새로운 응답 컨텍스트는 생성되지 않음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프록시 계층은 기존 응답 컨텍스트에서 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요청과 관련된 요청을 처리하는 서버 트랜잭션을 검색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응답 컨텍스트가 발견되면 요소는 즉시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대해 </a:t>
            </a:r>
            <a:r>
              <a:rPr lang="en-US" altLang="ko-KR" sz="1050" b="1"/>
              <a:t>200 (OK) </a:t>
            </a:r>
            <a:r>
              <a:rPr lang="ko-KR" altLang="en-US" sz="1050"/>
              <a:t>응답을 반환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컨텍스트에서 보류 중인 모든 클라이언트 트랜잭션에 대해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요청을 생성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 컨텍스트를 찾을 수 없는 경우 요소는 </a:t>
            </a:r>
            <a:r>
              <a:rPr lang="en-US" altLang="ko-KR" sz="1200" b="1"/>
              <a:t>CANCEL</a:t>
            </a:r>
            <a:r>
              <a:rPr lang="ko-KR" altLang="en-US" sz="1200"/>
              <a:t> 을 적용할 요청에 대한 지식이 없으므로</a:t>
            </a:r>
            <a:r>
              <a:rPr lang="en-US" altLang="ko-KR" sz="1200"/>
              <a:t>, </a:t>
            </a:r>
            <a:r>
              <a:rPr lang="ko-KR" altLang="en-US" sz="1200"/>
              <a:t>반드시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상태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로 전달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stateless </a:t>
            </a:r>
            <a:r>
              <a:rPr lang="ko-KR" altLang="en-US" sz="1100"/>
              <a:t>방식으로 동작할 때</a:t>
            </a:r>
            <a:r>
              <a:rPr lang="en-US" altLang="ko-KR" sz="1100"/>
              <a:t>, </a:t>
            </a:r>
            <a:r>
              <a:rPr lang="ko-KR" altLang="en-US" sz="1100"/>
              <a:t>프록시는 단순한 메시지 </a:t>
            </a:r>
            <a:r>
              <a:rPr lang="ko-KR" altLang="en-US" sz="1100" b="1"/>
              <a:t>전달자</a:t>
            </a:r>
            <a:r>
              <a:rPr lang="ko-KR" altLang="en-US" sz="1100"/>
              <a:t>이며</a:t>
            </a:r>
            <a:r>
              <a:rPr lang="en-US" altLang="ko-KR" sz="1100"/>
              <a:t>,</a:t>
            </a:r>
            <a:r>
              <a:rPr lang="ko-KR" altLang="en-US" sz="1100"/>
              <a:t> 수행되는 대부분의 처리는 </a:t>
            </a:r>
            <a:r>
              <a:rPr lang="en-US" altLang="ko-KR" sz="1100" b="1"/>
              <a:t>stateful </a:t>
            </a:r>
            <a:r>
              <a:rPr lang="ko-KR" altLang="en-US" sz="1100"/>
              <a:t>동작할 때와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차이점은 </a:t>
            </a:r>
            <a:r>
              <a:rPr lang="en-US" altLang="ko-KR" sz="1100"/>
              <a:t>stateless </a:t>
            </a:r>
            <a:r>
              <a:rPr lang="ko-KR" altLang="en-US" sz="1100"/>
              <a:t>방식은 트랜잭션이나 응답 컨텍스트에 대한 개념이 없음 </a:t>
            </a:r>
            <a:r>
              <a:rPr lang="en-US" altLang="ko-KR" sz="1100"/>
              <a:t>(</a:t>
            </a:r>
            <a:r>
              <a:rPr lang="ko-KR" altLang="en-US" sz="1100"/>
              <a:t>대신 요청과 응답 모두 </a:t>
            </a:r>
            <a:r>
              <a:rPr lang="en-US" altLang="ko-KR" sz="1100"/>
              <a:t>transport layer </a:t>
            </a:r>
            <a:r>
              <a:rPr lang="ko-KR" altLang="en-US" sz="1100"/>
              <a:t>에서 가져옴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따라서 </a:t>
            </a:r>
            <a:r>
              <a:rPr lang="en-US" altLang="ko-KR" sz="1100"/>
              <a:t>stateless </a:t>
            </a:r>
            <a:r>
              <a:rPr lang="ko-KR" altLang="en-US" sz="1100"/>
              <a:t>프록시는 자체적으로 메시지를 재전송하지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그러나 수신한 모든 재전송을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요청을 </a:t>
            </a:r>
            <a:r>
              <a:rPr lang="en-US" altLang="ko-KR" sz="1100"/>
              <a:t>stateless </a:t>
            </a:r>
            <a:r>
              <a:rPr lang="ko-KR" altLang="en-US" sz="1100"/>
              <a:t>상태로 처리할 때 요소는 자체적으로 </a:t>
            </a:r>
            <a:r>
              <a:rPr lang="en-US" altLang="ko-KR" sz="1100" b="1"/>
              <a:t>100 (Trying)</a:t>
            </a:r>
            <a:r>
              <a:rPr lang="en-US" altLang="ko-KR" sz="1100"/>
              <a:t> </a:t>
            </a:r>
            <a:r>
              <a:rPr lang="ko-KR" altLang="en-US" sz="1100"/>
              <a:t>또는 기타 </a:t>
            </a:r>
            <a:r>
              <a:rPr lang="en-US" altLang="ko-KR" sz="1100" b="1"/>
              <a:t>provisional</a:t>
            </a:r>
            <a:r>
              <a:rPr lang="ko-KR" altLang="en-US" sz="1100"/>
              <a:t> 응답을 </a:t>
            </a:r>
            <a:r>
              <a:rPr lang="ko-KR" altLang="en-US" sz="1100" b="1"/>
              <a:t>생성해서는 안됨</a:t>
            </a:r>
            <a:endParaRPr lang="en-US" altLang="ko-KR" sz="11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 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다음 예외를 제외하고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과 동일한 절차를 따름</a:t>
            </a:r>
            <a:endParaRPr lang="en-US" altLang="ko-KR" sz="11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stateless</a:t>
            </a:r>
            <a:r>
              <a:rPr lang="en-US" altLang="ko-KR" sz="1000"/>
              <a:t> </a:t>
            </a:r>
            <a:r>
              <a:rPr lang="ko-KR" altLang="en-US" sz="1000"/>
              <a:t>프록시는 반드시 </a:t>
            </a:r>
            <a:r>
              <a:rPr lang="en-US" altLang="ko-KR" sz="1000" b="1"/>
              <a:t>target set</a:t>
            </a:r>
            <a:r>
              <a:rPr lang="en-US" altLang="ko-KR" sz="1000"/>
              <a:t> </a:t>
            </a:r>
            <a:r>
              <a:rPr lang="ko-KR" altLang="en-US" sz="1000"/>
              <a:t>에서 </a:t>
            </a:r>
            <a:r>
              <a:rPr lang="ko-KR" altLang="en-US" sz="1000" b="1">
                <a:latin typeface="+mj-ea"/>
              </a:rPr>
              <a:t>하나의</a:t>
            </a:r>
            <a:r>
              <a:rPr lang="ko-KR" altLang="en-US" sz="1000"/>
              <a:t> </a:t>
            </a:r>
            <a:r>
              <a:rPr lang="en-US" altLang="ko-KR" sz="1000"/>
              <a:t>target </a:t>
            </a:r>
            <a:r>
              <a:rPr lang="ko-KR" altLang="en-US" sz="1000"/>
              <a:t>만 선택해야 하며</a:t>
            </a:r>
            <a:r>
              <a:rPr lang="en-US" altLang="ko-KR" sz="1000"/>
              <a:t>, </a:t>
            </a:r>
            <a:r>
              <a:rPr lang="ko-KR" altLang="en-US" sz="1000"/>
              <a:t>메시지에 있는 필드와 서버의 </a:t>
            </a:r>
            <a:r>
              <a:rPr lang="en-US" altLang="ko-KR" sz="1000" b="1"/>
              <a:t>time-invariant</a:t>
            </a:r>
            <a:r>
              <a:rPr lang="en-US" altLang="ko-KR" sz="1000"/>
              <a:t> </a:t>
            </a:r>
            <a:r>
              <a:rPr lang="ko-KR" altLang="en-US" sz="1000"/>
              <a:t>특성에만 의존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/>
              <a:t>재전송된 요청은 처리될 때마다 동일한 대상으로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및 라우팅되지 않은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요청은 연결된 </a:t>
            </a:r>
            <a:r>
              <a:rPr lang="en-US" altLang="ko-KR" sz="1000" b="1"/>
              <a:t>INVITE</a:t>
            </a:r>
            <a:r>
              <a:rPr lang="en-US" altLang="ko-KR" sz="1000"/>
              <a:t> </a:t>
            </a:r>
            <a:r>
              <a:rPr lang="ko-KR" altLang="en-US" sz="1000"/>
              <a:t>와 동일한 선택을 생성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다음 예외를 제외하고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과</a:t>
            </a:r>
            <a:r>
              <a:rPr lang="en-US" altLang="ko-KR" sz="1100"/>
              <a:t> </a:t>
            </a:r>
            <a:r>
              <a:rPr lang="ko-KR" altLang="en-US" sz="1100"/>
              <a:t>동일한 절차를 따름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파라미터는 재전송시 변하지 않는 메시지 파라미터들의 조합 함수로 계산 </a:t>
            </a:r>
            <a:r>
              <a:rPr lang="en-US" altLang="ko-KR" sz="1100"/>
              <a:t>(stateless </a:t>
            </a:r>
            <a:r>
              <a:rPr lang="ko-KR" altLang="en-US" sz="1100"/>
              <a:t>프록시는 원래 요청과 재전송을 구분할 수 없기 때문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수신된 요청의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를 조사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/>
              <a:t>매직쿠키</a:t>
            </a:r>
            <a:r>
              <a:rPr lang="ko-KR" altLang="en-US" sz="1100"/>
              <a:t>로 시작하면</a:t>
            </a:r>
            <a:r>
              <a:rPr lang="en-US" altLang="ko-KR" sz="1100"/>
              <a:t>, outgoing </a:t>
            </a:r>
            <a:r>
              <a:rPr lang="ko-KR" altLang="en-US" sz="1100"/>
              <a:t>요청의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첫 번째 컴포넌트는 수신된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해쉬로 계산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/>
              <a:t>그렇지 않으면</a:t>
            </a:r>
            <a:r>
              <a:rPr lang="en-US" altLang="ko-KR" sz="1100"/>
              <a:t>, branch ID </a:t>
            </a:r>
            <a:r>
              <a:rPr lang="ko-KR" altLang="en-US" sz="1100"/>
              <a:t>의 첫 번째 컴포넌트는 수신된 요청으로부터 최상위 </a:t>
            </a:r>
            <a:r>
              <a:rPr lang="en-US" altLang="ko-KR" sz="1100" b="1"/>
              <a:t>Via, To </a:t>
            </a:r>
            <a:r>
              <a:rPr lang="ko-KR" altLang="en-US" sz="1100" b="1"/>
              <a:t>태그</a:t>
            </a:r>
            <a:r>
              <a:rPr lang="en-US" altLang="ko-KR" sz="1100" b="1"/>
              <a:t>, From </a:t>
            </a:r>
            <a:r>
              <a:rPr lang="ko-KR" altLang="en-US" sz="1100" b="1"/>
              <a:t>태그</a:t>
            </a:r>
            <a:r>
              <a:rPr lang="en-US" altLang="ko-KR" sz="1100" b="1"/>
              <a:t>, Call-ID, CSeq, Request-URI</a:t>
            </a:r>
            <a:r>
              <a:rPr lang="en-US" altLang="ko-KR" sz="1100"/>
              <a:t> </a:t>
            </a:r>
            <a:r>
              <a:rPr lang="ko-KR" altLang="en-US" sz="1100"/>
              <a:t>들의 해쉬로 계산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프록시가 </a:t>
            </a:r>
            <a:r>
              <a:rPr lang="en-US" altLang="ko-KR" sz="1100" b="1"/>
              <a:t>Record-Route </a:t>
            </a:r>
            <a:r>
              <a:rPr lang="ko-KR" altLang="en-US" sz="1100"/>
              <a:t>값을 삽입하거나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헤더에 삽입하면</a:t>
            </a:r>
            <a:r>
              <a:rPr lang="en-US" altLang="ko-KR" sz="1100"/>
              <a:t>, </a:t>
            </a:r>
            <a:r>
              <a:rPr lang="ko-KR" altLang="en-US" sz="1100"/>
              <a:t>요청의 재전송시 같은 값으로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처럼 전달할 위치를 결정하면</a:t>
            </a:r>
            <a:r>
              <a:rPr lang="en-US" altLang="ko-KR" sz="1100"/>
              <a:t>, </a:t>
            </a:r>
            <a:r>
              <a:rPr lang="ko-KR" altLang="en-US" sz="1100"/>
              <a:t>요청은 클라이언트 트랜잭션을 거치지 않고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직접 전송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132589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응답 처리는 </a:t>
            </a:r>
            <a:r>
              <a:rPr lang="en-US" altLang="ko-KR" sz="1000" b="1"/>
              <a:t>stateless </a:t>
            </a:r>
            <a:r>
              <a:rPr lang="ko-KR" altLang="en-US" sz="1000"/>
              <a:t>프록시에서는 적용되지 않음</a:t>
            </a:r>
            <a:endParaRPr lang="en-US" altLang="ko-KR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456669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CANCEL </a:t>
            </a:r>
            <a:r>
              <a:rPr lang="ko-KR" altLang="en-US" sz="1000"/>
              <a:t>요청에 대해 특별한 처리를 수행하지 않음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다른 요청에 적용하는 것과 동일한 </a:t>
            </a:r>
            <a:r>
              <a:rPr lang="en-US" altLang="ko-KR" sz="1000" b="1"/>
              <a:t>Route</a:t>
            </a:r>
            <a:r>
              <a:rPr lang="en-US" altLang="ko-KR" sz="1000"/>
              <a:t> </a:t>
            </a:r>
            <a:r>
              <a:rPr lang="ko-KR" altLang="en-US" sz="1000"/>
              <a:t>헤더 처리를 </a:t>
            </a: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요청에 적용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Summary of Proxy Route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7027886" cy="2419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Local Proxy </a:t>
            </a:r>
            <a:r>
              <a:rPr lang="ko-KR" altLang="en-US" sz="1200"/>
              <a:t>가 없을 경우</a:t>
            </a:r>
            <a:r>
              <a:rPr lang="en-US" altLang="ko-KR" sz="1200"/>
              <a:t>, Route </a:t>
            </a:r>
            <a:r>
              <a:rPr lang="ko-KR" altLang="en-US" sz="1200"/>
              <a:t>헤더를 포함하는 요청에 프록시가 수행하는 처리는 다음 단계로 요약</a:t>
            </a:r>
            <a:r>
              <a:rPr lang="en-US" altLang="ko-KR" sz="120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1. Request-URI </a:t>
            </a:r>
            <a:r>
              <a:rPr lang="ko-KR" altLang="en-US" sz="1100" b="1"/>
              <a:t>검사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 프록시가 소유한 자원을 나타내면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location service </a:t>
            </a:r>
            <a:r>
              <a:rPr lang="ko-KR" altLang="en-US" sz="1000"/>
              <a:t>를 실행한 결과로 대체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Request-URI </a:t>
            </a:r>
            <a:r>
              <a:rPr lang="ko-KR" altLang="en-US" sz="1000"/>
              <a:t>를 변경하지 않음</a:t>
            </a:r>
            <a:endParaRPr lang="en-US" altLang="ko-KR" sz="1000"/>
          </a:p>
          <a:p>
            <a:pPr>
              <a:lnSpc>
                <a:spcPct val="200000"/>
              </a:lnSpc>
            </a:pPr>
            <a:r>
              <a:rPr lang="en-US" altLang="ko-KR" sz="1100" b="1"/>
              <a:t>2.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 b="1"/>
              <a:t>헤더 값 검사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 프록시를 나타내면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Route </a:t>
            </a:r>
            <a:r>
              <a:rPr lang="ko-KR" altLang="en-US" sz="1000"/>
              <a:t>헤더에서 해당 값 삭제</a:t>
            </a:r>
            <a:endParaRPr lang="en-US" altLang="ko-KR" sz="1000"/>
          </a:p>
          <a:p>
            <a:pPr>
              <a:lnSpc>
                <a:spcPct val="200000"/>
              </a:lnSpc>
            </a:pPr>
            <a:r>
              <a:rPr lang="en-US" altLang="ko-KR" sz="1100" b="1"/>
              <a:t>3.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 b="1"/>
              <a:t>헤더 값에 표시된 리소스로 요청을 전달하거나</a:t>
            </a:r>
            <a:r>
              <a:rPr lang="en-US" altLang="ko-KR" sz="1100" b="1"/>
              <a:t>, Rotue </a:t>
            </a:r>
            <a:r>
              <a:rPr lang="ko-KR" altLang="en-US" sz="1100" b="1"/>
              <a:t>헤더가 없는 경우 </a:t>
            </a:r>
            <a:r>
              <a:rPr lang="en-US" altLang="ko-KR" sz="1100" b="1"/>
              <a:t>Request-URI </a:t>
            </a:r>
            <a:r>
              <a:rPr lang="ko-KR" altLang="en-US" sz="1100" b="1"/>
              <a:t>로 요청 전달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10194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618630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시나리오는 두 프록시 모두 </a:t>
            </a:r>
            <a:r>
              <a:rPr lang="en-US" altLang="ko-KR" sz="1100"/>
              <a:t>Record-Routing </a:t>
            </a:r>
            <a:r>
              <a:rPr lang="ko-KR" altLang="en-US" sz="1100"/>
              <a:t>하는 기본 </a:t>
            </a:r>
            <a:r>
              <a:rPr lang="en-US" altLang="ko-KR" sz="1100"/>
              <a:t>SIP trapezoid( U1 -&gt; P1 -&gt; P2 -&gt; U2 )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198078"/>
            <a:ext cx="3324949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324355"/>
            <a:ext cx="3324949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&lt;sip:p1.example.com;lr&gt;</a:t>
            </a:r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758642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3211783"/>
            <a:ext cx="4870244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outbound </a:t>
            </a:r>
            <a:r>
              <a:rPr lang="ko-KR" altLang="en-US" sz="1100"/>
              <a:t>프록시이며</a:t>
            </a:r>
            <a:r>
              <a:rPr lang="en-US" altLang="ko-KR" sz="110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domain.com </a:t>
            </a:r>
            <a:r>
              <a:rPr lang="ko-KR" altLang="en-US" sz="1100"/>
              <a:t>을 책임지지 않으므로</a:t>
            </a:r>
            <a:r>
              <a:rPr lang="en-US" altLang="ko-KR" sz="1100"/>
              <a:t>, </a:t>
            </a:r>
            <a:r>
              <a:rPr lang="en-US" altLang="ko-KR" sz="1100" b="1"/>
              <a:t>DNS </a:t>
            </a:r>
            <a:r>
              <a:rPr lang="ko-KR" altLang="en-US" sz="1100"/>
              <a:t>에서 검색하여 그곳</a:t>
            </a:r>
            <a:r>
              <a:rPr lang="en-US" altLang="ko-KR" sz="1100"/>
              <a:t>(</a:t>
            </a:r>
            <a:r>
              <a:rPr lang="en-US" altLang="ko-KR" sz="1100" b="1"/>
              <a:t>P2</a:t>
            </a:r>
            <a:r>
              <a:rPr lang="en-US" altLang="ko-KR" sz="1100"/>
              <a:t>)</a:t>
            </a:r>
            <a:r>
              <a:rPr lang="ko-KR" altLang="en-US" sz="1100"/>
              <a:t>으로 보낸다</a:t>
            </a:r>
            <a:r>
              <a:rPr lang="en-US" altLang="ko-KR" sz="1100" b="1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3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673030"/>
            <a:ext cx="3571812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</a:t>
            </a:r>
            <a:r>
              <a:rPr lang="en-US" altLang="ko-KR" sz="1400">
                <a:highlight>
                  <a:srgbClr val="FFFF00"/>
                </a:highlight>
              </a:rPr>
              <a:t>u2.domain.com</a:t>
            </a:r>
            <a:r>
              <a:rPr lang="en-US" altLang="ko-KR" sz="1400"/>
              <a:t>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646739"/>
            <a:ext cx="3289683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sip:callee@u2.domain.com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142135"/>
            <a:ext cx="5631670" cy="1404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는 위의 메시지를 받는다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domain.com </a:t>
            </a:r>
            <a:r>
              <a:rPr lang="ko-KR" altLang="en-US" sz="1100"/>
              <a:t>을 책임지므로</a:t>
            </a:r>
            <a:r>
              <a:rPr lang="en-US" altLang="ko-KR" sz="1100"/>
              <a:t>, location service </a:t>
            </a:r>
            <a:r>
              <a:rPr lang="ko-KR" altLang="en-US" sz="1100"/>
              <a:t>를 수행하고 </a:t>
            </a:r>
            <a:r>
              <a:rPr lang="en-US" altLang="ko-KR" sz="1100"/>
              <a:t>Request-URI </a:t>
            </a:r>
            <a:r>
              <a:rPr lang="ko-KR" altLang="en-US" sz="1100"/>
              <a:t>를 다시 작성한다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Record-Route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Route </a:t>
            </a:r>
            <a:r>
              <a:rPr lang="ko-KR" altLang="en-US" sz="1100"/>
              <a:t>헤더가 없으면</a:t>
            </a:r>
            <a:r>
              <a:rPr lang="en-US" altLang="ko-KR" sz="1100"/>
              <a:t>, </a:t>
            </a:r>
            <a:r>
              <a:rPr lang="ko-KR" altLang="en-US" sz="1100"/>
              <a:t>요청을 새 </a:t>
            </a:r>
            <a:r>
              <a:rPr lang="en-US" altLang="ko-KR" sz="1100"/>
              <a:t>Request-URI </a:t>
            </a:r>
            <a:r>
              <a:rPr lang="ko-KR" altLang="en-US" sz="1100"/>
              <a:t>를 확인하여 보낼 위치를 결정한다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126183"/>
            <a:ext cx="439575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에</a:t>
            </a:r>
            <a:r>
              <a:rPr lang="en-US" altLang="ko-KR" sz="1100"/>
              <a:t> </a:t>
            </a:r>
            <a:r>
              <a:rPr lang="ko-KR" altLang="en-US" sz="1100"/>
              <a:t>있는 </a:t>
            </a:r>
            <a:r>
              <a:rPr lang="en-US" altLang="ko-KR" sz="1100"/>
              <a:t>callee </a:t>
            </a:r>
            <a:r>
              <a:rPr lang="ko-KR" altLang="en-US" sz="1100"/>
              <a:t>가 이것을 받아서 </a:t>
            </a:r>
            <a:r>
              <a:rPr lang="en-US" altLang="ko-KR" sz="1100" b="1"/>
              <a:t>200 OK</a:t>
            </a:r>
            <a:r>
              <a:rPr lang="en-US" altLang="ko-KR" sz="1100"/>
              <a:t> </a:t>
            </a:r>
            <a:r>
              <a:rPr lang="ko-KR" altLang="en-US" sz="1100"/>
              <a:t>로 응답한다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72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1541530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(&lt;sip:p2.domain.com;lr&gt;, &lt;sip:p1.example.com;lr&gt;)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745156"/>
            <a:ext cx="4615366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&lt;sip:p1.example.com;lr&gt;, &lt;sip:p2.domain.com;lr&gt;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020974"/>
            <a:ext cx="8496237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 </a:t>
            </a:r>
            <a:r>
              <a:rPr lang="ko-KR" altLang="en-US" sz="1100"/>
              <a:t>의 </a:t>
            </a:r>
            <a:r>
              <a:rPr lang="en-US" altLang="ko-KR" sz="1100"/>
              <a:t>callee </a:t>
            </a:r>
            <a:r>
              <a:rPr lang="ko-KR" altLang="en-US" sz="1100"/>
              <a:t>는 다이얼로그 상태의 </a:t>
            </a:r>
            <a:r>
              <a:rPr lang="en-US" altLang="ko-KR" sz="1100" b="1"/>
              <a:t>remote target URI</a:t>
            </a:r>
            <a:r>
              <a:rPr lang="en-US" altLang="ko-KR" sz="1100"/>
              <a:t> </a:t>
            </a:r>
            <a:r>
              <a:rPr lang="ko-KR" altLang="en-US" sz="1100"/>
              <a:t>는</a:t>
            </a:r>
            <a:r>
              <a:rPr lang="ko-KR" altLang="en-US" sz="1100" b="1"/>
              <a:t> </a:t>
            </a:r>
            <a:r>
              <a:rPr lang="en-US" altLang="ko-KR" sz="1100" b="1"/>
              <a:t>sip:caller@u1.example.com</a:t>
            </a:r>
            <a:r>
              <a:rPr lang="en-US" altLang="ko-KR" sz="1100"/>
              <a:t> </a:t>
            </a:r>
            <a:r>
              <a:rPr lang="ko-KR" altLang="en-US" sz="1100"/>
              <a:t>으로 설정하고</a:t>
            </a:r>
            <a:r>
              <a:rPr lang="en-US" altLang="ko-KR" sz="1100"/>
              <a:t>, </a:t>
            </a:r>
            <a:r>
              <a:rPr lang="en-US" altLang="ko-KR" sz="1100" b="1"/>
              <a:t>route set</a:t>
            </a:r>
            <a:r>
              <a:rPr lang="en-US" altLang="ko-KR" sz="1100"/>
              <a:t> </a:t>
            </a:r>
            <a:r>
              <a:rPr lang="ko-KR" altLang="en-US" sz="1100"/>
              <a:t>을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224600"/>
            <a:ext cx="610295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모든 </a:t>
            </a:r>
            <a:r>
              <a:rPr lang="en-US" altLang="ko-KR" sz="1100"/>
              <a:t>route set </a:t>
            </a:r>
            <a:r>
              <a:rPr lang="ko-KR" altLang="en-US" sz="1100"/>
              <a:t>요소에 </a:t>
            </a:r>
            <a:r>
              <a:rPr lang="en-US" altLang="ko-KR" sz="1100"/>
              <a:t>“</a:t>
            </a:r>
            <a:r>
              <a:rPr lang="en-US" altLang="ko-KR" sz="1100" b="1"/>
              <a:t>lr</a:t>
            </a:r>
            <a:r>
              <a:rPr lang="en-US" altLang="ko-KR" sz="1100"/>
              <a:t>” </a:t>
            </a:r>
            <a:r>
              <a:rPr lang="ko-KR" altLang="en-US" sz="1100"/>
              <a:t>파라미터가 포함되어 있으므로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다음과 같은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구성한다</a:t>
            </a:r>
            <a:r>
              <a:rPr lang="en-US" altLang="ko-KR" sz="1100"/>
              <a:t>.</a:t>
            </a:r>
            <a:r>
              <a:rPr lang="en-US" altLang="ko-KR" sz="1100" b="1"/>
              <a:t> </a:t>
            </a:r>
            <a:endParaRPr lang="en-US" altLang="ko-K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964D-6966-4404-B7EE-A96C53619B3A}"/>
              </a:ext>
            </a:extLst>
          </p:cNvPr>
          <p:cNvSpPr txBox="1"/>
          <p:nvPr/>
        </p:nvSpPr>
        <p:spPr>
          <a:xfrm>
            <a:off x="1257127" y="2453510"/>
            <a:ext cx="7794121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이것은 정상적으로 </a:t>
            </a:r>
            <a:r>
              <a:rPr lang="en-US" altLang="ko-KR" sz="1100"/>
              <a:t>P2 -&gt;</a:t>
            </a:r>
            <a:r>
              <a:rPr lang="ko-KR" altLang="en-US" sz="1100"/>
              <a:t> </a:t>
            </a:r>
            <a:r>
              <a:rPr lang="en-US" altLang="ko-KR" sz="1100"/>
              <a:t>P1 -&gt;</a:t>
            </a:r>
            <a:r>
              <a:rPr lang="ko-KR" altLang="en-US" sz="1100"/>
              <a:t> </a:t>
            </a:r>
            <a:r>
              <a:rPr lang="en-US" altLang="ko-KR" sz="1100"/>
              <a:t>U1 </a:t>
            </a:r>
            <a:r>
              <a:rPr lang="ko-KR" altLang="en-US" sz="1100"/>
              <a:t>으로 전달된다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다이얼로그 상태의 </a:t>
            </a:r>
            <a:r>
              <a:rPr lang="en-US" altLang="ko-KR" sz="1100"/>
              <a:t>remote target URI </a:t>
            </a:r>
            <a:r>
              <a:rPr lang="ko-KR" altLang="en-US" sz="1100"/>
              <a:t>는 </a:t>
            </a:r>
            <a:r>
              <a:rPr lang="en-US" altLang="ko-KR" sz="1100" b="1"/>
              <a:t>sip:callee@u2.domain.com</a:t>
            </a:r>
            <a:r>
              <a:rPr lang="en-US" altLang="ko-KR" sz="1100"/>
              <a:t> </a:t>
            </a:r>
            <a:r>
              <a:rPr lang="ko-KR" altLang="en-US" sz="1100"/>
              <a:t>으로 설정하고 </a:t>
            </a:r>
            <a:r>
              <a:rPr lang="en-US" altLang="ko-KR" sz="1100" b="1"/>
              <a:t>route set </a:t>
            </a:r>
            <a:r>
              <a:rPr lang="ko-KR" altLang="en-US" sz="1100"/>
              <a:t>를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11D6-01F2-4B21-B313-7442E3835FE9}"/>
              </a:ext>
            </a:extLst>
          </p:cNvPr>
          <p:cNvSpPr txBox="1"/>
          <p:nvPr/>
        </p:nvSpPr>
        <p:spPr>
          <a:xfrm>
            <a:off x="1257127" y="3307839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(&lt;sip:p1.example.com;lr&gt;, &lt;sip:p2.domain.com;lr&gt;)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CA17-E13E-4317-97E0-22F631881F57}"/>
              </a:ext>
            </a:extLst>
          </p:cNvPr>
          <p:cNvSpPr txBox="1"/>
          <p:nvPr/>
        </p:nvSpPr>
        <p:spPr>
          <a:xfrm>
            <a:off x="1257127" y="5353735"/>
            <a:ext cx="5405647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/>
              <a:t>DNS </a:t>
            </a:r>
            <a:r>
              <a:rPr lang="ko-KR" altLang="en-US" sz="1100"/>
              <a:t>를 사용하여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/>
              <a:t>헤더 값의 </a:t>
            </a:r>
            <a:r>
              <a:rPr lang="en-US" altLang="ko-KR" sz="1100" b="1"/>
              <a:t>URI </a:t>
            </a:r>
            <a:r>
              <a:rPr lang="ko-KR" altLang="en-US" sz="1100"/>
              <a:t>를 통해 요청을 </a:t>
            </a:r>
            <a:r>
              <a:rPr lang="ko-KR" altLang="en-US" sz="1100" b="1"/>
              <a:t>전송할 위치</a:t>
            </a:r>
            <a:r>
              <a:rPr lang="ko-KR" altLang="en-US" sz="1100"/>
              <a:t>를 결정한다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이것은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간다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15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296467"/>
            <a:ext cx="563808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/>
              <a:t>Request-URI </a:t>
            </a:r>
            <a:r>
              <a:rPr lang="ko-KR" altLang="en-US" sz="1100"/>
              <a:t>에 표시된 리소스에 대한 책임이 없으므로 이를 변경하지 않는다</a:t>
            </a:r>
            <a:r>
              <a:rPr lang="en-US" altLang="ko-KR" sz="11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하지만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자신이 </a:t>
            </a:r>
            <a:r>
              <a:rPr lang="en-US" altLang="ko-KR" sz="1100"/>
              <a:t>Route </a:t>
            </a:r>
            <a:r>
              <a:rPr lang="ko-KR" altLang="en-US" sz="1100"/>
              <a:t>헤더의 첫 번째 값이므로</a:t>
            </a:r>
            <a:r>
              <a:rPr lang="en-US" altLang="ko-KR" sz="1100"/>
              <a:t>, </a:t>
            </a:r>
            <a:r>
              <a:rPr lang="ko-KR" altLang="en-US" sz="1100"/>
              <a:t>그 값을 삭제하고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en-US" altLang="ko-KR" sz="1100" b="1"/>
              <a:t>P2</a:t>
            </a:r>
            <a:r>
              <a:rPr lang="en-US" altLang="ko-KR" sz="1100"/>
              <a:t> </a:t>
            </a:r>
            <a:r>
              <a:rPr lang="ko-KR" altLang="en-US" sz="1100"/>
              <a:t>로 전달한다</a:t>
            </a:r>
            <a:r>
              <a:rPr lang="en-US" altLang="ko-KR" sz="11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179991"/>
            <a:ext cx="3345788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&lt;sip:p2.domain.com;lr&gt;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6E4D-928D-42A6-B6B5-A3A5F940D637}"/>
              </a:ext>
            </a:extLst>
          </p:cNvPr>
          <p:cNvSpPr txBox="1"/>
          <p:nvPr/>
        </p:nvSpPr>
        <p:spPr>
          <a:xfrm>
            <a:off x="1257127" y="2926042"/>
            <a:ext cx="9155070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또한</a:t>
            </a:r>
            <a:r>
              <a:rPr lang="ko-KR" altLang="en-US" sz="1100" b="1"/>
              <a:t> </a:t>
            </a:r>
            <a:r>
              <a:rPr lang="en-US" altLang="ko-KR" sz="1100"/>
              <a:t>Request-URI </a:t>
            </a:r>
            <a:r>
              <a:rPr lang="ko-KR" altLang="en-US" sz="1100"/>
              <a:t>에 나타난 리소스를 책임지지 않음을 발견하고 그것을 변경하지 않는다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첫 번째 </a:t>
            </a:r>
            <a:r>
              <a:rPr lang="en-US" altLang="ko-KR" sz="1100"/>
              <a:t>Route </a:t>
            </a:r>
            <a:r>
              <a:rPr lang="ko-KR" altLang="en-US" sz="1100"/>
              <a:t>헤더 값이 자신인게 확인되므로 이를 제거하고 </a:t>
            </a:r>
            <a:r>
              <a:rPr lang="en-US" altLang="ko-KR" sz="1100"/>
              <a:t>Request-URI </a:t>
            </a:r>
            <a:r>
              <a:rPr lang="ko-KR" altLang="en-US" sz="1100"/>
              <a:t>에 대한 </a:t>
            </a:r>
            <a:r>
              <a:rPr lang="en-US" altLang="ko-KR" sz="1100"/>
              <a:t>DNS </a:t>
            </a:r>
            <a:r>
              <a:rPr lang="ko-KR" altLang="en-US" sz="1100"/>
              <a:t>검색 결과를 바탕으로 다음을 </a:t>
            </a: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으로 전달한다</a:t>
            </a:r>
            <a:r>
              <a:rPr lang="en-US" altLang="ko-KR" sz="110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C6D1521-4AD0-4967-99F9-DFF2930FE3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14540" y="2926042"/>
            <a:ext cx="2072098" cy="2514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0DE-10B6-4EAE-B93D-9CF845CAD7A9}"/>
              </a:ext>
            </a:extLst>
          </p:cNvPr>
          <p:cNvSpPr txBox="1"/>
          <p:nvPr/>
        </p:nvSpPr>
        <p:spPr>
          <a:xfrm>
            <a:off x="7438403" y="2695210"/>
            <a:ext cx="349647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P2 </a:t>
            </a:r>
            <a:r>
              <a:rPr lang="ko-KR" altLang="en-US" sz="900"/>
              <a:t>는 </a:t>
            </a:r>
            <a:r>
              <a:rPr lang="en-US" altLang="ko-KR" sz="900" b="1">
                <a:solidFill>
                  <a:srgbClr val="0000FF"/>
                </a:solidFill>
              </a:rPr>
              <a:t>u2.domain.com</a:t>
            </a:r>
            <a:r>
              <a:rPr lang="ko-KR" altLang="en-US" sz="900"/>
              <a:t> 이 아니라 </a:t>
            </a:r>
            <a:r>
              <a:rPr lang="en-US" altLang="ko-KR" sz="900" b="1">
                <a:solidFill>
                  <a:srgbClr val="0000FF"/>
                </a:solidFill>
              </a:rPr>
              <a:t>domain.com</a:t>
            </a:r>
            <a:r>
              <a:rPr lang="en-US" altLang="ko-KR" sz="900"/>
              <a:t> </a:t>
            </a:r>
            <a:r>
              <a:rPr lang="ko-KR" altLang="en-US" sz="900"/>
              <a:t>에 대한 책임이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B04A-3DEA-4416-9F02-8C797891DDB3}"/>
              </a:ext>
            </a:extLst>
          </p:cNvPr>
          <p:cNvSpPr txBox="1"/>
          <p:nvPr/>
        </p:nvSpPr>
        <p:spPr>
          <a:xfrm>
            <a:off x="1257127" y="3809566"/>
            <a:ext cx="3345788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</p:txBody>
      </p:sp>
    </p:spTree>
    <p:extLst>
      <p:ext uri="{BB962C8B-B14F-4D97-AF65-F5344CB8AC3E}">
        <p14:creationId xmlns:p14="http://schemas.microsoft.com/office/powerpoint/2010/main" val="12699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936346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처음에 </a:t>
            </a:r>
            <a:r>
              <a:rPr lang="en-US" altLang="ko-KR" sz="1200"/>
              <a:t>stateless </a:t>
            </a:r>
            <a:r>
              <a:rPr lang="ko-KR" altLang="en-US" sz="1200"/>
              <a:t>프록시가 되지 못하게 하는 행위</a:t>
            </a:r>
            <a:r>
              <a:rPr lang="en-US" altLang="ko-KR" sz="1200"/>
              <a:t>(fork </a:t>
            </a:r>
            <a:r>
              <a:rPr lang="ko-KR" altLang="en-US" sz="1200"/>
              <a:t>또는 </a:t>
            </a:r>
            <a:r>
              <a:rPr lang="en-US" altLang="ko-KR" sz="1200"/>
              <a:t>100 </a:t>
            </a:r>
            <a:r>
              <a:rPr lang="ko-KR" altLang="en-US" sz="1200"/>
              <a:t>응답 생성</a:t>
            </a:r>
            <a:r>
              <a:rPr lang="en-US" altLang="ko-KR" sz="1200"/>
              <a:t>)</a:t>
            </a:r>
            <a:r>
              <a:rPr lang="ko-KR" altLang="en-US" sz="1200"/>
              <a:t>를 하지 않는 한 요청을 처리하는 동안 언제든지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프록시가 </a:t>
            </a:r>
            <a:r>
              <a:rPr lang="en-US" altLang="ko-KR" sz="1200"/>
              <a:t>stateless </a:t>
            </a:r>
            <a:r>
              <a:rPr lang="ko-KR" altLang="en-US" sz="1200"/>
              <a:t>작업으로 전환될 수 있음</a:t>
            </a:r>
            <a:r>
              <a:rPr lang="en-US" altLang="ko-KR" sz="1200"/>
              <a:t>. </a:t>
            </a:r>
            <a:r>
              <a:rPr lang="ko-KR" altLang="en-US" sz="1200"/>
              <a:t>이러한 전환을 수행할 때 모든 상태는 단순히 버려짐</a:t>
            </a:r>
            <a:r>
              <a:rPr lang="en-US" altLang="ko-KR" sz="1200"/>
              <a:t>. </a:t>
            </a:r>
            <a:r>
              <a:rPr lang="ko-KR" altLang="en-US" sz="1200"/>
              <a:t>프록시는 </a:t>
            </a:r>
            <a:r>
              <a:rPr lang="en-US" altLang="ko-KR" sz="1200"/>
              <a:t>CANCEL </a:t>
            </a:r>
            <a:r>
              <a:rPr lang="ko-KR" altLang="en-US" sz="1200"/>
              <a:t>요청을 초기화</a:t>
            </a:r>
            <a:br>
              <a:rPr lang="en-US" altLang="ko-KR" sz="1200"/>
            </a:br>
            <a:r>
              <a:rPr lang="ko-KR" altLang="en-US" sz="1200"/>
              <a:t>해서는 안됨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109953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일부 상황에서는 프록시가 트랜잭션 </a:t>
            </a:r>
            <a:r>
              <a:rPr lang="en-US" altLang="ko-KR" sz="1200"/>
              <a:t>stateful </a:t>
            </a:r>
            <a:r>
              <a:rPr lang="ko-KR" altLang="en-US" sz="1200"/>
              <a:t>없이 </a:t>
            </a:r>
            <a:r>
              <a:rPr lang="en-US" altLang="ko-KR" sz="1200"/>
              <a:t>stateful </a:t>
            </a:r>
            <a:r>
              <a:rPr lang="ko-KR" altLang="en-US" sz="1200"/>
              <a:t>전송</a:t>
            </a:r>
            <a:r>
              <a:rPr lang="en-US" altLang="ko-KR" sz="1200"/>
              <a:t>(ex: TCP)</a:t>
            </a:r>
            <a:r>
              <a:rPr lang="ko-KR" altLang="en-US" sz="1200"/>
              <a:t>을 사용하여 요청을 전달할 수 있음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요청이 도착한 동일한 연결로 응답을 전달할 수 있을 만큼 충분한 정보를 메시지에 넣는다면 한 </a:t>
            </a:r>
            <a:r>
              <a:rPr lang="en-US" altLang="ko-KR" sz="1200"/>
              <a:t>TCP </a:t>
            </a:r>
            <a:r>
              <a:rPr lang="ko-KR" altLang="en-US" sz="1200"/>
              <a:t>연결에서 다른 트랜잭션으로 요청을 </a:t>
            </a:r>
            <a:r>
              <a:rPr lang="en-US" altLang="ko-KR" sz="1200"/>
              <a:t>stateless </a:t>
            </a:r>
            <a:r>
              <a:rPr lang="ko-KR" altLang="en-US" sz="1200"/>
              <a:t>방식으로 전달 가능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프록시의 </a:t>
            </a:r>
            <a:r>
              <a:rPr lang="en-US" altLang="ko-KR" sz="1200"/>
              <a:t>TU </a:t>
            </a:r>
            <a:r>
              <a:rPr lang="ko-KR" altLang="en-US" sz="1200"/>
              <a:t>가 전송 중 하나에서 안정적인 전송을 보장하기 위해 적극적인 역할을 수행해야 하는 서로 다른 유형의 전송간에 전달되는 요청은 반드시 트랜잭션을 </a:t>
            </a:r>
            <a:br>
              <a:rPr lang="en-US" altLang="ko-KR" sz="1200"/>
            </a:br>
            <a:r>
              <a:rPr lang="en-US" altLang="ko-KR" sz="1200"/>
              <a:t>stateful </a:t>
            </a:r>
            <a:r>
              <a:rPr lang="ko-KR" altLang="en-US" sz="1200"/>
              <a:t>로 전달해야 함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499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543184"/>
            <a:ext cx="4724370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42395-A4A6-4404-9119-9F3E7417AD17}"/>
              </a:ext>
            </a:extLst>
          </p:cNvPr>
          <p:cNvSpPr txBox="1"/>
          <p:nvPr/>
        </p:nvSpPr>
        <p:spPr>
          <a:xfrm>
            <a:off x="1257127" y="1148305"/>
            <a:ext cx="979146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시나리오에서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과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서로 다른 프라이빗 네임스페이스에 있으며 네임스페이스 간의 </a:t>
            </a:r>
            <a:r>
              <a:rPr lang="ko-KR" altLang="en-US" sz="1100" b="1">
                <a:latin typeface="+mj-ea"/>
                <a:ea typeface="+mj-ea"/>
              </a:rPr>
              <a:t>게이트웨이</a:t>
            </a:r>
            <a:r>
              <a:rPr lang="ko-KR" altLang="en-US" sz="1100"/>
              <a:t> 역할을 하는 </a:t>
            </a:r>
            <a:r>
              <a:rPr lang="ko-KR" altLang="en-US" sz="1100" b="1">
                <a:latin typeface="+mj-ea"/>
                <a:ea typeface="+mj-ea"/>
              </a:rPr>
              <a:t>프록시</a:t>
            </a:r>
            <a:r>
              <a:rPr lang="ko-KR" altLang="en-US" sz="1100"/>
              <a:t>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을 통해 </a:t>
            </a:r>
            <a:r>
              <a:rPr lang="ko-KR" altLang="en-US" sz="1100" b="1">
                <a:latin typeface="+mj-ea"/>
                <a:ea typeface="+mj-ea"/>
              </a:rPr>
              <a:t>다이얼로그</a:t>
            </a:r>
            <a:r>
              <a:rPr lang="ko-KR" altLang="en-US" sz="1100"/>
              <a:t>로 진입한다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( U1 -&gt; P1 -&gt; U2 </a:t>
            </a:r>
            <a:r>
              <a:rPr lang="ko-KR" altLang="en-US" sz="1100"/>
              <a:t>순으로 진행 </a:t>
            </a:r>
            <a:r>
              <a:rPr lang="en-US" altLang="ko-KR" sz="110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2089584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3299169"/>
            <a:ext cx="360226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 </a:t>
            </a:r>
            <a:r>
              <a:rPr lang="en-US" altLang="ko-KR" sz="1100"/>
              <a:t>location service </a:t>
            </a:r>
            <a:r>
              <a:rPr lang="ko-KR" altLang="en-US" sz="1100"/>
              <a:t>를 사용하여 다음을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768523"/>
            <a:ext cx="4724370" cy="857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</a:t>
            </a:r>
            <a:r>
              <a:rPr lang="ko-KR" altLang="en-US" sz="1400"/>
              <a:t> </a:t>
            </a:r>
            <a:r>
              <a:rPr lang="en-US" altLang="ko-KR" sz="1400"/>
              <a:t>&lt;sip:gateway.rightprivatespace.com;lr&gt;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841234"/>
            <a:ext cx="231666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 를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보낸다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5332538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&lt;sip:gateway.rightprivatespace.com;lr&gt;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5133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879080" cy="5332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</a:t>
            </a:r>
            <a:r>
              <a:rPr lang="ko-KR" altLang="en-US" sz="1200"/>
              <a:t> </a:t>
            </a: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하나의 </a:t>
            </a:r>
            <a:r>
              <a:rPr lang="ko-KR" altLang="en-US" sz="1200" b="1">
                <a:latin typeface="+mj-ea"/>
                <a:ea typeface="+mj-ea"/>
              </a:rPr>
              <a:t>요청</a:t>
            </a:r>
            <a:r>
              <a:rPr lang="en-US" altLang="ko-KR" sz="1200"/>
              <a:t>(request)</a:t>
            </a:r>
            <a:r>
              <a:rPr lang="ko-KR" altLang="en-US" sz="1200"/>
              <a:t> 과 그 요청의 하나 이상의 </a:t>
            </a:r>
            <a:r>
              <a:rPr lang="ko-KR" altLang="en-US" sz="1200" b="1">
                <a:latin typeface="+mj-ea"/>
                <a:ea typeface="+mj-ea"/>
              </a:rPr>
              <a:t>응답</a:t>
            </a:r>
            <a:r>
              <a:rPr lang="en-US" altLang="ko-KR" sz="1200"/>
              <a:t>(response)</a:t>
            </a:r>
            <a:r>
              <a:rPr lang="ko-KR" altLang="en-US" sz="1200"/>
              <a:t>들</a:t>
            </a:r>
            <a:r>
              <a:rPr lang="en-US" altLang="ko-KR" sz="1200"/>
              <a:t>(provisional </a:t>
            </a:r>
            <a:r>
              <a:rPr lang="ko-KR" altLang="en-US" sz="1200"/>
              <a:t>과</a:t>
            </a:r>
            <a:r>
              <a:rPr lang="en-US" altLang="ko-KR" sz="1200"/>
              <a:t> final </a:t>
            </a:r>
            <a:r>
              <a:rPr lang="ko-KR" altLang="en-US" sz="1200"/>
              <a:t>응답</a:t>
            </a:r>
            <a:r>
              <a:rPr lang="en-US" altLang="ko-KR" sz="1200"/>
              <a:t>)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구성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ko-KR" altLang="en-US" sz="1200"/>
              <a:t> 트랜잭션의 경우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최종 응답이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응답이 아닌 경우에만 트랜잭션에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도 포함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인 경우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해당 트랜잭션에 포함되지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프록시는 트랜잭션을 포함하지 않음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과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>
                <a:latin typeface="+mn-ea"/>
              </a:rPr>
              <a:t>으</a:t>
            </a:r>
            <a:r>
              <a:rPr lang="ko-KR" altLang="en-US" sz="1200"/>
              <a:t>로 구분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 목적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100" b="1"/>
              <a:t>응답</a:t>
            </a:r>
            <a:r>
              <a:rPr lang="ko-KR" altLang="en-US" sz="1100"/>
              <a:t>을 수신</a:t>
            </a:r>
            <a:r>
              <a:rPr lang="en-US" altLang="ko-KR" sz="1100"/>
              <a:t>, </a:t>
            </a:r>
            <a:r>
              <a:rPr lang="ko-KR" altLang="en-US" sz="1100"/>
              <a:t>그것을 </a:t>
            </a:r>
            <a:r>
              <a:rPr lang="en-US" altLang="ko-KR" sz="1100" b="1"/>
              <a:t>TU </a:t>
            </a:r>
            <a:r>
              <a:rPr lang="ko-KR" altLang="en-US" sz="1100"/>
              <a:t>에게 전달</a:t>
            </a:r>
            <a:r>
              <a:rPr lang="en-US" altLang="ko-KR" sz="1100"/>
              <a:t>, </a:t>
            </a:r>
            <a:r>
              <a:rPr lang="ko-KR" altLang="en-US" sz="1100"/>
              <a:t>응답 재전송 또는 허용되지 않은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ACK </a:t>
            </a:r>
            <a:r>
              <a:rPr lang="ko-KR" altLang="en-US" sz="1100"/>
              <a:t>에 대한 응답</a:t>
            </a:r>
            <a:r>
              <a:rPr lang="en-US" altLang="ko-KR" sz="1100"/>
              <a:t>)</a:t>
            </a:r>
            <a:r>
              <a:rPr lang="ko-KR" altLang="en-US" sz="1100"/>
              <a:t> </a:t>
            </a:r>
            <a:r>
              <a:rPr lang="ko-KR" altLang="en-US" sz="1100">
                <a:latin typeface="+mj-ea"/>
                <a:ea typeface="+mj-ea"/>
              </a:rPr>
              <a:t>응답을 필터링</a:t>
            </a:r>
            <a:r>
              <a:rPr lang="ko-KR" altLang="en-US" sz="1100"/>
              <a:t> 하는 역할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서버 트랜잭션</a:t>
            </a:r>
            <a:r>
              <a:rPr lang="ko-KR" altLang="en-US" sz="1100"/>
              <a:t> 목적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Transport Layer </a:t>
            </a:r>
            <a:r>
              <a:rPr lang="ko-KR" altLang="en-US" sz="1100"/>
              <a:t>에서</a:t>
            </a:r>
            <a:r>
              <a:rPr lang="en-US" altLang="ko-KR" sz="1100"/>
              <a:t>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네트워크에서 재전송되는 모든 </a:t>
            </a:r>
            <a:r>
              <a:rPr lang="ko-KR" altLang="en-US" sz="1100" b="1"/>
              <a:t>요청</a:t>
            </a:r>
            <a:r>
              <a:rPr lang="ko-KR" altLang="en-US" sz="1100"/>
              <a:t>을 필터링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로부터 </a:t>
            </a:r>
            <a:r>
              <a:rPr lang="ko-KR" altLang="en-US" sz="1100" b="1"/>
              <a:t>응답</a:t>
            </a:r>
            <a:r>
              <a:rPr lang="ko-KR" altLang="en-US" sz="1100"/>
              <a:t>을 받아서</a:t>
            </a:r>
            <a:r>
              <a:rPr lang="en-US" altLang="ko-KR" sz="1100"/>
              <a:t>, </a:t>
            </a:r>
            <a:r>
              <a:rPr lang="ko-KR" altLang="en-US" sz="1100"/>
              <a:t>네트워크로 전송되도록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에서만 재전송되며</a:t>
            </a:r>
            <a:r>
              <a:rPr lang="en-US" altLang="ko-KR" sz="1100"/>
              <a:t>, </a:t>
            </a:r>
            <a:r>
              <a:rPr lang="ko-KR" altLang="en-US" sz="1100"/>
              <a:t>해당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UAC </a:t>
            </a:r>
            <a:r>
              <a:rPr lang="ko-KR" altLang="en-US" sz="1100"/>
              <a:t>에 의해서만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BBD190D-0209-49C9-AF57-9D1691B6C3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7650" y="1835150"/>
            <a:ext cx="704850" cy="330200"/>
          </a:xfrm>
          <a:prstGeom prst="bentConnector3">
            <a:avLst>
              <a:gd name="adj1" fmla="val -4549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8833A4-F330-48C7-89AA-9AA4A54F3840}"/>
              </a:ext>
            </a:extLst>
          </p:cNvPr>
          <p:cNvSpPr txBox="1"/>
          <p:nvPr/>
        </p:nvSpPr>
        <p:spPr>
          <a:xfrm>
            <a:off x="6613753" y="1625146"/>
            <a:ext cx="3693640" cy="75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이렇게 분리하는 이유는 </a:t>
            </a:r>
            <a:r>
              <a:rPr lang="en-US" altLang="ko-KR" sz="900" b="1"/>
              <a:t>INVITE</a:t>
            </a:r>
            <a:r>
              <a:rPr lang="en-US" altLang="ko-KR" sz="900"/>
              <a:t> </a:t>
            </a:r>
            <a:r>
              <a:rPr lang="ko-KR" altLang="en-US" sz="900"/>
              <a:t>에 대한 모든 </a:t>
            </a:r>
            <a:r>
              <a:rPr lang="en-US" altLang="ko-KR" sz="900" b="1"/>
              <a:t>200 (OK) </a:t>
            </a:r>
            <a:r>
              <a:rPr lang="ko-KR" altLang="en-US" sz="900"/>
              <a:t>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</a:t>
            </a:r>
            <a:br>
              <a:rPr lang="en-US" altLang="ko-KR" sz="900"/>
            </a:br>
            <a:r>
              <a:rPr lang="ko-KR" altLang="en-US" sz="900"/>
              <a:t>전달하는 것이 중요하기 때문이다</a:t>
            </a:r>
            <a:r>
              <a:rPr lang="en-US" altLang="ko-KR" sz="900"/>
              <a:t>. </a:t>
            </a:r>
            <a:r>
              <a:rPr lang="ko-KR" altLang="en-US" sz="900"/>
              <a:t>모든 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 전달하기 위해</a:t>
            </a:r>
            <a:br>
              <a:rPr lang="en-US" altLang="ko-KR" sz="900"/>
            </a:br>
            <a:r>
              <a:rPr lang="en-US" altLang="ko-KR" sz="900" b="1"/>
              <a:t>UAS</a:t>
            </a:r>
            <a:r>
              <a:rPr lang="en-US" altLang="ko-KR" sz="900"/>
              <a:t> </a:t>
            </a:r>
            <a:r>
              <a:rPr lang="ko-KR" altLang="en-US" sz="900"/>
              <a:t>는 재전송을 책임지고</a:t>
            </a:r>
            <a:r>
              <a:rPr lang="en-US" altLang="ko-KR" sz="900"/>
              <a:t>,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로 응답을 승인할 책임이 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ko-KR" altLang="en-US" sz="900"/>
              <a:t>이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로만 재전송되므로 사실상 자체 트랜잭션으로 간주한다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B1DCD-9C59-41DA-B9D1-B182BEDC9ED9}"/>
              </a:ext>
            </a:extLst>
          </p:cNvPr>
          <p:cNvSpPr txBox="1"/>
          <p:nvPr/>
        </p:nvSpPr>
        <p:spPr>
          <a:xfrm>
            <a:off x="6032500" y="6013495"/>
            <a:ext cx="4175230" cy="58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이런 종단 간 처리는 통화를 수락한 전체 사용자를 알 수 있도록 하기 위해</a:t>
            </a:r>
            <a:r>
              <a:rPr lang="en-US" altLang="ko-KR" sz="900"/>
              <a:t> </a:t>
            </a:r>
            <a:r>
              <a:rPr lang="ko-KR" altLang="en-US" sz="900"/>
              <a:t>필요하다</a:t>
            </a:r>
            <a:r>
              <a:rPr lang="en-US" altLang="ko-KR" sz="900"/>
              <a:t>. </a:t>
            </a:r>
            <a:r>
              <a:rPr lang="ko-KR" altLang="en-US" sz="900"/>
              <a:t>이러한 특수 처리를 위해 </a:t>
            </a:r>
            <a:r>
              <a:rPr lang="en-US" altLang="ko-KR" sz="900" b="1"/>
              <a:t>2xx</a:t>
            </a:r>
            <a:r>
              <a:rPr lang="en-US" altLang="ko-KR" sz="900"/>
              <a:t> </a:t>
            </a:r>
            <a:r>
              <a:rPr lang="ko-KR" altLang="en-US" sz="900"/>
              <a:t>응답과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생성은 </a:t>
            </a:r>
            <a:r>
              <a:rPr lang="en-US" altLang="ko-KR" sz="900" b="1"/>
              <a:t>UA core </a:t>
            </a:r>
            <a:r>
              <a:rPr lang="ko-KR" altLang="en-US" sz="900"/>
              <a:t>에서</a:t>
            </a:r>
            <a:r>
              <a:rPr lang="en-US" altLang="ko-KR" sz="900"/>
              <a:t> </a:t>
            </a:r>
            <a:r>
              <a:rPr lang="ko-KR" altLang="en-US" sz="900"/>
              <a:t>처리한다</a:t>
            </a:r>
            <a:r>
              <a:rPr lang="en-US" altLang="ko-KR" sz="900"/>
              <a:t>. </a:t>
            </a:r>
            <a:br>
              <a:rPr lang="en-US" altLang="ko-KR" sz="900"/>
            </a:br>
            <a:r>
              <a:rPr lang="ko-KR" altLang="en-US" sz="900"/>
              <a:t>경로에 있는 각 프록시는 이에 대해 단지 전달만 할 뿐이다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8A7C0F2-2FCB-4A7A-AE1C-3A8353A9C22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32500" y="5644897"/>
            <a:ext cx="2087615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55BBDA-5871-45D6-8284-8A4980211FF2}"/>
              </a:ext>
            </a:extLst>
          </p:cNvPr>
          <p:cNvCxnSpPr/>
          <p:nvPr/>
        </p:nvCxnSpPr>
        <p:spPr>
          <a:xfrm>
            <a:off x="6359769" y="2000249"/>
            <a:ext cx="24032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1861738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584127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은 </a:t>
            </a:r>
            <a:r>
              <a:rPr lang="en-US" altLang="ko-KR" sz="1200" b="1"/>
              <a:t>state machine</a:t>
            </a:r>
            <a:r>
              <a:rPr lang="en-US" altLang="ko-KR" sz="1200"/>
              <a:t> </a:t>
            </a:r>
            <a:r>
              <a:rPr lang="ko-KR" altLang="en-US" sz="1200"/>
              <a:t>을 유지하여 그 기능을 제공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TU</a:t>
            </a:r>
            <a:r>
              <a:rPr lang="ko-KR" altLang="en-US" sz="1200"/>
              <a:t> 는 간단한 인터페이스를 통해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통신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ko-KR" altLang="en-US" sz="1100" b="1"/>
              <a:t>클라이언트 트랜잭션</a:t>
            </a:r>
            <a:r>
              <a:rPr lang="ko-KR" altLang="en-US" sz="1100"/>
              <a:t>을 생성하고 전송할 </a:t>
            </a:r>
            <a:r>
              <a:rPr lang="en-US" altLang="ko-KR" sz="1100"/>
              <a:t>SIP </a:t>
            </a:r>
            <a:r>
              <a:rPr lang="ko-KR" altLang="en-US" sz="1100"/>
              <a:t>요청과 전송할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</a:t>
            </a:r>
            <a:r>
              <a:rPr lang="ko-KR" altLang="en-US" sz="1100"/>
              <a:t> 포트</a:t>
            </a:r>
            <a:r>
              <a:rPr lang="en-US" altLang="ko-KR" sz="1100"/>
              <a:t>, </a:t>
            </a:r>
            <a:r>
              <a:rPr lang="ko-KR" altLang="en-US" sz="1100"/>
              <a:t>전송 프로토콜을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b="1"/>
              <a:t>클라이언트 트랜잭션</a:t>
            </a:r>
            <a:r>
              <a:rPr lang="ko-KR" altLang="en-US" sz="1100"/>
              <a:t>은 </a:t>
            </a:r>
            <a:r>
              <a:rPr lang="en-US" altLang="ko-KR" sz="1100" b="1"/>
              <a:t>state machine</a:t>
            </a:r>
            <a:r>
              <a:rPr lang="en-US" altLang="ko-KR" sz="1100"/>
              <a:t> </a:t>
            </a:r>
            <a:r>
              <a:rPr lang="ko-KR" altLang="en-US" sz="1100"/>
              <a:t>을 실행하고</a:t>
            </a:r>
            <a:r>
              <a:rPr lang="en-US" altLang="ko-KR" sz="1100"/>
              <a:t>, </a:t>
            </a:r>
            <a:r>
              <a:rPr lang="ko-KR" altLang="en-US" sz="1100"/>
              <a:t>유효한 </a:t>
            </a:r>
            <a:r>
              <a:rPr lang="ko-KR" altLang="en-US" sz="1100" b="1"/>
              <a:t>응답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 machine </a:t>
            </a:r>
            <a:r>
              <a:rPr lang="ko-KR" altLang="en-US" sz="1200"/>
              <a:t>에는 전달한 요청의 방식에 따라 </a:t>
            </a:r>
            <a:r>
              <a:rPr lang="ko-KR" altLang="en-US" sz="1200">
                <a:latin typeface="+mj-ea"/>
                <a:ea typeface="+mj-ea"/>
              </a:rPr>
              <a:t>두 가지</a:t>
            </a:r>
            <a:r>
              <a:rPr lang="ko-KR" altLang="en-US" sz="1200"/>
              <a:t> 유형으로 구분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하나는 </a:t>
            </a:r>
            <a:r>
              <a:rPr lang="en-US" altLang="ko-KR" sz="1100" b="1"/>
              <a:t>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다른 하나는 </a:t>
            </a:r>
            <a:r>
              <a:rPr lang="en-US" altLang="ko-KR" sz="1100"/>
              <a:t>INVITE </a:t>
            </a:r>
            <a:r>
              <a:rPr lang="ko-KR" altLang="en-US" sz="1100"/>
              <a:t>와 </a:t>
            </a:r>
            <a:r>
              <a:rPr lang="en-US" altLang="ko-KR" sz="1100"/>
              <a:t>ACK </a:t>
            </a:r>
            <a:r>
              <a:rPr lang="ko-KR" altLang="en-US" sz="1100"/>
              <a:t>를 제외한 </a:t>
            </a:r>
            <a:r>
              <a:rPr lang="en-US" altLang="ko-KR" sz="1100" b="1"/>
              <a:t>non-INVITE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ACK</a:t>
            </a:r>
            <a:r>
              <a:rPr lang="en-US" altLang="ko-KR" sz="1200"/>
              <a:t> </a:t>
            </a:r>
            <a:r>
              <a:rPr lang="ko-KR" altLang="en-US" sz="1200"/>
              <a:t>에 대해서는 클라이언트 트랜잭션이 없고</a:t>
            </a:r>
            <a:r>
              <a:rPr lang="en-US" altLang="ko-KR" sz="1200"/>
              <a:t>, </a:t>
            </a:r>
            <a:r>
              <a:rPr lang="en-US" altLang="ko-KR" sz="1200" b="1"/>
              <a:t>TU </a:t>
            </a:r>
            <a:r>
              <a:rPr lang="ko-KR" altLang="en-US" sz="1200"/>
              <a:t>가 </a:t>
            </a:r>
            <a:r>
              <a:rPr lang="en-US" altLang="ko-KR" sz="1200" b="1"/>
              <a:t>ACK </a:t>
            </a:r>
            <a:r>
              <a:rPr lang="ko-KR" altLang="en-US" sz="1200"/>
              <a:t>를 전송하기를 바라면 </a:t>
            </a:r>
            <a:r>
              <a:rPr lang="en-US" altLang="ko-KR" sz="1200" b="1"/>
              <a:t>Transport Layer </a:t>
            </a:r>
            <a:r>
              <a:rPr lang="ko-KR" altLang="en-US" sz="1200"/>
              <a:t>에 직접 전달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BC21-E8DD-4A1C-9F52-1A317FAB3F77}"/>
              </a:ext>
            </a:extLst>
          </p:cNvPr>
          <p:cNvSpPr txBox="1"/>
          <p:nvPr/>
        </p:nvSpPr>
        <p:spPr>
          <a:xfrm>
            <a:off x="1286261" y="3811423"/>
            <a:ext cx="7133684" cy="254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</a:t>
            </a:r>
            <a:r>
              <a:rPr lang="ko-KR" altLang="en-US" sz="1100"/>
              <a:t> 트랜잭션은 </a:t>
            </a:r>
            <a:r>
              <a:rPr lang="en-US" altLang="ko-KR" sz="1100" b="1"/>
              <a:t>three-way handshake</a:t>
            </a:r>
            <a:r>
              <a:rPr lang="en-US" altLang="ko-KR" sz="1100"/>
              <a:t> </a:t>
            </a:r>
            <a:r>
              <a:rPr lang="ko-KR" altLang="en-US" sz="1100"/>
              <a:t>로 구성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</a:t>
            </a:r>
            <a:r>
              <a:rPr lang="en-US" altLang="ko-KR" sz="1100"/>
              <a:t>INVITE </a:t>
            </a:r>
            <a:r>
              <a:rPr lang="ko-KR" altLang="en-US" sz="1100"/>
              <a:t>를 전송하고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보내고 클라리언트 트랜잭션이 </a:t>
            </a:r>
            <a:r>
              <a:rPr lang="en-US" altLang="ko-KR" sz="1100"/>
              <a:t>ACK </a:t>
            </a:r>
            <a:r>
              <a:rPr lang="ko-KR" altLang="en-US" sz="1100"/>
              <a:t>를 보냄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의 경우 클라이언트 트랜잭션은 </a:t>
            </a:r>
            <a:r>
              <a:rPr lang="en-US" altLang="ko-KR" sz="1100" b="1"/>
              <a:t>T1</a:t>
            </a:r>
            <a:r>
              <a:rPr lang="en-US" altLang="ko-KR" sz="1100"/>
              <a:t> </a:t>
            </a:r>
            <a:r>
              <a:rPr lang="ko-KR" altLang="en-US" sz="1100"/>
              <a:t>초에서 시작하여 재전송할 때마다 두 배가 되는 간격으로 요청을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신뢰할 수 있는 전송에 대해</a:t>
            </a:r>
            <a:r>
              <a:rPr lang="en-US" altLang="ko-KR" sz="1100"/>
              <a:t>, </a:t>
            </a:r>
            <a:r>
              <a:rPr lang="ko-KR" altLang="en-US" sz="1100"/>
              <a:t>요청은 재전송되지 않음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1xx</a:t>
            </a:r>
            <a:r>
              <a:rPr lang="ko-KR" altLang="en-US" sz="1050"/>
              <a:t> 응답을 수신 후</a:t>
            </a:r>
            <a:r>
              <a:rPr lang="en-US" altLang="ko-KR" sz="1050"/>
              <a:t>, </a:t>
            </a:r>
            <a:r>
              <a:rPr lang="ko-KR" altLang="en-US" sz="1050"/>
              <a:t>모든 재전송은 </a:t>
            </a:r>
            <a:r>
              <a:rPr lang="ko-KR" altLang="en-US" sz="1050" b="1"/>
              <a:t>중단</a:t>
            </a:r>
            <a:r>
              <a:rPr lang="ko-KR" altLang="en-US" sz="1050"/>
              <a:t>되고</a:t>
            </a:r>
            <a:r>
              <a:rPr lang="en-US" altLang="ko-KR" sz="1050"/>
              <a:t> </a:t>
            </a:r>
            <a:r>
              <a:rPr lang="ko-KR" altLang="en-US" sz="1050" b="1"/>
              <a:t>클라이언트</a:t>
            </a:r>
            <a:r>
              <a:rPr lang="ko-KR" altLang="en-US" sz="1050"/>
              <a:t>는 추가 응답을 기다림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b="1"/>
              <a:t>서버 트랜잭션</a:t>
            </a:r>
            <a:r>
              <a:rPr lang="ko-KR" altLang="en-US" sz="1050"/>
              <a:t>은 추가적인 </a:t>
            </a:r>
            <a:r>
              <a:rPr lang="en-US" altLang="ko-KR" sz="1050" b="1"/>
              <a:t>1xx</a:t>
            </a:r>
            <a:r>
              <a:rPr lang="en-US" altLang="ko-KR" sz="1050"/>
              <a:t> </a:t>
            </a:r>
            <a:r>
              <a:rPr lang="ko-KR" altLang="en-US" sz="1050"/>
              <a:t>응답을 전송할 수 있고</a:t>
            </a:r>
            <a:r>
              <a:rPr lang="en-US" altLang="ko-KR" sz="1050"/>
              <a:t>, </a:t>
            </a:r>
            <a:r>
              <a:rPr lang="ko-KR" altLang="en-US" sz="1050"/>
              <a:t>결과적으로 </a:t>
            </a:r>
            <a:r>
              <a:rPr lang="ko-KR" altLang="en-US" sz="1050" b="1"/>
              <a:t>서버 트랜잭션</a:t>
            </a:r>
            <a:r>
              <a:rPr lang="ko-KR" altLang="en-US" sz="1050"/>
              <a:t>은 </a:t>
            </a:r>
            <a:r>
              <a:rPr lang="en-US" altLang="ko-KR" sz="1050" b="1"/>
              <a:t>final</a:t>
            </a:r>
            <a:r>
              <a:rPr lang="en-US" altLang="ko-KR" sz="1050"/>
              <a:t> </a:t>
            </a:r>
            <a:r>
              <a:rPr lang="ko-KR" altLang="en-US" sz="1050"/>
              <a:t>응답을 보냄</a:t>
            </a:r>
            <a:endParaRPr lang="en-US" altLang="ko-KR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D888-80DF-419D-B834-5CC8A09378E0}"/>
              </a:ext>
            </a:extLst>
          </p:cNvPr>
          <p:cNvSpPr txBox="1"/>
          <p:nvPr/>
        </p:nvSpPr>
        <p:spPr>
          <a:xfrm>
            <a:off x="8324188" y="5575238"/>
            <a:ext cx="3193562" cy="251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/>
              <a:t>T1</a:t>
            </a:r>
            <a:r>
              <a:rPr lang="en-US" altLang="ko-KR" sz="900"/>
              <a:t> </a:t>
            </a:r>
            <a:r>
              <a:rPr lang="ko-KR" altLang="en-US" sz="900"/>
              <a:t>은 </a:t>
            </a:r>
            <a:r>
              <a:rPr lang="en-US" altLang="ko-KR" sz="900" b="1"/>
              <a:t>RTT</a:t>
            </a:r>
            <a:r>
              <a:rPr lang="en-US" altLang="ko-KR" sz="900"/>
              <a:t>(</a:t>
            </a:r>
            <a:r>
              <a:rPr lang="ko-KR" altLang="en-US" sz="900"/>
              <a:t>왕복 시간</a:t>
            </a:r>
            <a:r>
              <a:rPr lang="en-US" altLang="ko-KR" sz="900"/>
              <a:t>)</a:t>
            </a:r>
            <a:r>
              <a:rPr lang="ko-KR" altLang="en-US" sz="900"/>
              <a:t>의 추정치이며 기본값은 </a:t>
            </a:r>
            <a:r>
              <a:rPr lang="en-US" altLang="ko-KR" sz="900" b="1"/>
              <a:t>500</a:t>
            </a:r>
            <a:r>
              <a:rPr lang="ko-KR" altLang="en-US" sz="900"/>
              <a:t>밀리초이다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87BBB1C-D834-4F0A-A7F0-85BCEA9F1B5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24188" y="5206640"/>
            <a:ext cx="1596781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1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Calling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Completed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068909"/>
            <a:ext cx="6239209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Calling state : initial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요청으로 </a:t>
            </a:r>
            <a:r>
              <a:rPr lang="ko-KR" altLang="en-US" sz="1100">
                <a:latin typeface="+mj-ea"/>
                <a:ea typeface="+mj-ea"/>
              </a:rPr>
              <a:t>새 클라이언트 트랜잭션을 초기화</a:t>
            </a:r>
            <a:r>
              <a:rPr lang="ko-KR" altLang="en-US" sz="1100"/>
              <a:t>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Unreliable</a:t>
            </a:r>
            <a:r>
              <a:rPr lang="en-US" altLang="ko-KR" sz="1100"/>
              <a:t> </a:t>
            </a:r>
            <a:r>
              <a:rPr lang="ko-KR" altLang="en-US" sz="1100"/>
              <a:t>전송을 사용하면</a:t>
            </a:r>
            <a:r>
              <a:rPr lang="en-US" altLang="ko-KR" sz="1100"/>
              <a:t> Timer A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값으로 시작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reliable</a:t>
            </a:r>
            <a:r>
              <a:rPr lang="ko-KR" altLang="en-US" sz="1100"/>
              <a:t> 전송을 사용하면</a:t>
            </a:r>
            <a:r>
              <a:rPr lang="en-US" altLang="ko-KR" sz="1100"/>
              <a:t> Timer A</a:t>
            </a:r>
            <a:r>
              <a:rPr lang="ko-KR" altLang="en-US" sz="1100"/>
              <a:t>를 시작하지 않음 </a:t>
            </a:r>
            <a:r>
              <a:rPr lang="en-US" altLang="ko-KR" sz="1100">
                <a:solidFill>
                  <a:srgbClr val="0000FF"/>
                </a:solidFill>
              </a:rPr>
              <a:t>(Timer A</a:t>
            </a:r>
            <a:r>
              <a:rPr lang="ko-KR" altLang="en-US" sz="1100">
                <a:solidFill>
                  <a:srgbClr val="0000FF"/>
                </a:solidFill>
              </a:rPr>
              <a:t> 는 요청의 재전송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어떤 전송이든 </a:t>
            </a:r>
            <a:r>
              <a:rPr lang="en-US" altLang="ko-KR" sz="1100"/>
              <a:t>64*T1 </a:t>
            </a:r>
            <a:r>
              <a:rPr lang="ko-KR" altLang="en-US" sz="1100"/>
              <a:t>초 값으로 </a:t>
            </a:r>
            <a:r>
              <a:rPr lang="en-US" altLang="ko-KR" sz="1100"/>
              <a:t>Timer B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(Timer B </a:t>
            </a:r>
            <a:r>
              <a:rPr lang="ko-KR" altLang="en-US" sz="1100">
                <a:solidFill>
                  <a:srgbClr val="0000FF"/>
                </a:solidFill>
              </a:rPr>
              <a:t>는 트랜잭션 시간 초과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</a:t>
            </a:r>
            <a:r>
              <a:rPr lang="ko-KR" altLang="en-US" sz="1100"/>
              <a:t> </a:t>
            </a:r>
            <a:r>
              <a:rPr lang="en-US" altLang="ko-KR" sz="1100"/>
              <a:t>A</a:t>
            </a:r>
            <a:r>
              <a:rPr lang="ko-KR" altLang="en-US" sz="1100"/>
              <a:t> 가 발동되면 요청을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전달하여 재전송하고</a:t>
            </a:r>
            <a:r>
              <a:rPr lang="en-US" altLang="ko-KR" sz="1100"/>
              <a:t>, Timer </a:t>
            </a:r>
            <a:r>
              <a:rPr lang="ko-KR" altLang="en-US" sz="1100"/>
              <a:t>를 </a:t>
            </a:r>
            <a:r>
              <a:rPr lang="en-US" altLang="ko-KR" sz="1100" b="1"/>
              <a:t>2*T1</a:t>
            </a:r>
            <a:r>
              <a:rPr lang="en-US" altLang="ko-KR" sz="1100"/>
              <a:t> </a:t>
            </a:r>
            <a:r>
              <a:rPr lang="ko-KR" altLang="en-US" sz="1100"/>
              <a:t>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B </a:t>
            </a:r>
            <a:r>
              <a:rPr lang="ko-KR" altLang="en-US" sz="1100"/>
              <a:t>가 발동될때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상태면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>
                <a:latin typeface="+mj-ea"/>
                <a:ea typeface="+mj-ea"/>
              </a:rPr>
              <a:t>시간 초과</a:t>
            </a:r>
            <a:r>
              <a:rPr lang="ko-KR" altLang="en-US" sz="1100"/>
              <a:t>가 발생했음을 알림 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787628"/>
            <a:ext cx="6907660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상태에서 </a:t>
            </a:r>
            <a:r>
              <a:rPr lang="en-US" altLang="ko-KR" sz="1100" b="1"/>
              <a:t>provisional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상태에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더 이상 요청을 재전송해선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응답은 반드시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전달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ko-KR" altLang="en-US" sz="1100">
                <a:solidFill>
                  <a:srgbClr val="0000FF"/>
                </a:solidFill>
              </a:rPr>
              <a:t>모든 </a:t>
            </a:r>
            <a:r>
              <a:rPr lang="en-US" altLang="ko-KR" sz="1100">
                <a:solidFill>
                  <a:srgbClr val="0000FF"/>
                </a:solidFill>
              </a:rPr>
              <a:t>provisional </a:t>
            </a:r>
            <a:r>
              <a:rPr lang="ko-KR" altLang="en-US" sz="1100">
                <a:solidFill>
                  <a:srgbClr val="0000FF"/>
                </a:solidFill>
              </a:rPr>
              <a:t>응답은 </a:t>
            </a:r>
            <a:r>
              <a:rPr lang="en-US" altLang="ko-KR" sz="1100">
                <a:solidFill>
                  <a:srgbClr val="0000FF"/>
                </a:solidFill>
              </a:rPr>
              <a:t>“Proceeding” </a:t>
            </a:r>
            <a:r>
              <a:rPr lang="ko-KR" altLang="en-US" sz="1100">
                <a:solidFill>
                  <a:srgbClr val="0000FF"/>
                </a:solidFill>
              </a:rPr>
              <a:t>상태일 때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 전달해야함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62E06-6F67-4B01-B520-E8CCA2D076DC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8436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Calling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</a:rPr>
                <a:t>Completed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98925"/>
            <a:ext cx="6644768" cy="315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300-699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수신한 응답을 </a:t>
            </a:r>
            <a:r>
              <a:rPr lang="en-US" altLang="ko-KR" sz="1100"/>
              <a:t>TU </a:t>
            </a:r>
            <a:r>
              <a:rPr lang="ko-KR" altLang="en-US" sz="1100"/>
              <a:t>에 전달하고</a:t>
            </a:r>
            <a:r>
              <a:rPr lang="en-US" altLang="ko-KR" sz="1100"/>
              <a:t>, ACK </a:t>
            </a:r>
            <a:r>
              <a:rPr lang="ko-KR" altLang="en-US" sz="1100"/>
              <a:t>생성 후 </a:t>
            </a:r>
            <a:r>
              <a:rPr lang="en-US" altLang="ko-KR" sz="1100"/>
              <a:t>Trasport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en-US" altLang="ko-KR" sz="1100"/>
              <a:t>Timer D 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(unreliable </a:t>
            </a:r>
            <a:r>
              <a:rPr lang="ko-KR" altLang="en-US" sz="1100">
                <a:solidFill>
                  <a:srgbClr val="0000FF"/>
                </a:solidFill>
              </a:rPr>
              <a:t>전송에 대해서는 </a:t>
            </a:r>
            <a:r>
              <a:rPr lang="en-US" altLang="ko-KR" sz="1100">
                <a:solidFill>
                  <a:srgbClr val="0000FF"/>
                </a:solidFill>
              </a:rPr>
              <a:t>32</a:t>
            </a:r>
            <a:r>
              <a:rPr lang="ko-KR" altLang="en-US" sz="1100">
                <a:solidFill>
                  <a:srgbClr val="0000FF"/>
                </a:solidFill>
              </a:rPr>
              <a:t>초</a:t>
            </a:r>
            <a:r>
              <a:rPr lang="en-US" altLang="ko-KR" sz="1100">
                <a:solidFill>
                  <a:srgbClr val="0000FF"/>
                </a:solidFill>
              </a:rPr>
              <a:t>, reliable </a:t>
            </a:r>
            <a:r>
              <a:rPr lang="ko-KR" altLang="en-US" sz="1100">
                <a:solidFill>
                  <a:srgbClr val="0000FF"/>
                </a:solidFill>
              </a:rPr>
              <a:t>전송에 대해서는 </a:t>
            </a:r>
            <a:r>
              <a:rPr lang="en-US" altLang="ko-KR" sz="1100">
                <a:solidFill>
                  <a:srgbClr val="0000FF"/>
                </a:solidFill>
              </a:rPr>
              <a:t>0</a:t>
            </a:r>
            <a:r>
              <a:rPr lang="ko-KR" altLang="en-US" sz="1100">
                <a:solidFill>
                  <a:srgbClr val="0000FF"/>
                </a:solidFill>
              </a:rPr>
              <a:t>초로 시작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50">
                <a:solidFill>
                  <a:srgbClr val="0000FF"/>
                </a:solidFill>
              </a:rPr>
              <a:t>Timer D </a:t>
            </a:r>
            <a:r>
              <a:rPr lang="ko-KR" altLang="en-US" sz="1050">
                <a:solidFill>
                  <a:srgbClr val="0000FF"/>
                </a:solidFill>
              </a:rPr>
              <a:t>는 </a:t>
            </a:r>
            <a:r>
              <a:rPr lang="en-US" altLang="ko-KR" sz="1050">
                <a:solidFill>
                  <a:srgbClr val="0000FF"/>
                </a:solidFill>
              </a:rPr>
              <a:t>unreliable </a:t>
            </a:r>
            <a:r>
              <a:rPr lang="ko-KR" altLang="en-US" sz="1050">
                <a:solidFill>
                  <a:srgbClr val="0000FF"/>
                </a:solidFill>
              </a:rPr>
              <a:t>전송을 사용할 때 </a:t>
            </a:r>
            <a:r>
              <a:rPr lang="ko-KR" altLang="en-US" sz="1050">
                <a:solidFill>
                  <a:srgbClr val="0000FF"/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050">
                <a:solidFill>
                  <a:srgbClr val="0000FF"/>
                </a:solidFill>
              </a:rPr>
              <a:t>이 </a:t>
            </a:r>
            <a:r>
              <a:rPr lang="en-US" altLang="ko-KR" sz="1050">
                <a:solidFill>
                  <a:srgbClr val="0000FF"/>
                </a:solidFill>
              </a:rPr>
              <a:t>“</a:t>
            </a:r>
            <a:r>
              <a:rPr lang="en-US" altLang="ko-KR" sz="1050" b="1">
                <a:solidFill>
                  <a:srgbClr val="0000FF"/>
                </a:solidFill>
              </a:rPr>
              <a:t>Completed</a:t>
            </a:r>
            <a:r>
              <a:rPr lang="en-US" altLang="ko-KR" sz="1050">
                <a:solidFill>
                  <a:srgbClr val="0000FF"/>
                </a:solidFill>
              </a:rPr>
              <a:t>” </a:t>
            </a:r>
            <a:r>
              <a:rPr lang="ko-KR" altLang="en-US" sz="1050">
                <a:solidFill>
                  <a:srgbClr val="0000FF"/>
                </a:solidFill>
              </a:rPr>
              <a:t>상태로 </a:t>
            </a:r>
            <a:r>
              <a:rPr lang="ko-KR" altLang="en-US" sz="1050" b="1">
                <a:solidFill>
                  <a:srgbClr val="0000FF"/>
                </a:solidFill>
                <a:latin typeface="+mj-ea"/>
                <a:ea typeface="+mj-ea"/>
              </a:rPr>
              <a:t>유지</a:t>
            </a:r>
            <a:r>
              <a:rPr lang="ko-KR" altLang="en-US" sz="1050">
                <a:solidFill>
                  <a:srgbClr val="0000FF"/>
                </a:solidFill>
              </a:rPr>
              <a:t>될 수 있는 시간</a:t>
            </a:r>
            <a:endParaRPr lang="en-US" altLang="ko-KR" sz="1050">
              <a:solidFill>
                <a:srgbClr val="0000FF"/>
              </a:solidFill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50"/>
              <a:t>이는 기본값이 </a:t>
            </a:r>
            <a:r>
              <a:rPr lang="en-US" altLang="ko-KR" sz="1050"/>
              <a:t>64*T1 </a:t>
            </a:r>
            <a:r>
              <a:rPr lang="ko-KR" altLang="en-US" sz="1050"/>
              <a:t>인 </a:t>
            </a:r>
            <a:r>
              <a:rPr lang="en-US" altLang="ko-KR" sz="1050"/>
              <a:t>INVITE </a:t>
            </a:r>
            <a:r>
              <a:rPr lang="ko-KR" altLang="en-US" sz="1050"/>
              <a:t>서버 트랜잭션의 </a:t>
            </a:r>
            <a:r>
              <a:rPr lang="en-US" altLang="ko-KR" sz="1050" b="1"/>
              <a:t>Timer H</a:t>
            </a:r>
            <a:r>
              <a:rPr lang="en-US" altLang="ko-KR" sz="1050"/>
              <a:t> </a:t>
            </a:r>
            <a:r>
              <a:rPr lang="ko-KR" altLang="en-US" sz="1050"/>
              <a:t>와 동일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상태에서 수신된 최종 응답의 재전송은 반드시 </a:t>
            </a:r>
            <a:r>
              <a:rPr lang="en-US" altLang="ko-KR" sz="1100"/>
              <a:t>ACK </a:t>
            </a:r>
            <a:r>
              <a:rPr lang="ko-KR" altLang="en-US" sz="1100"/>
              <a:t>를 </a:t>
            </a:r>
            <a:r>
              <a:rPr lang="en-US" altLang="ko-KR" sz="1100"/>
              <a:t>Transport Layer </a:t>
            </a:r>
            <a:r>
              <a:rPr lang="ko-KR" altLang="en-US" sz="1100"/>
              <a:t>로 전달해야하지만</a:t>
            </a:r>
            <a:r>
              <a:rPr lang="en-US" altLang="ko-KR" sz="1100"/>
              <a:t>,</a:t>
            </a:r>
            <a:br>
              <a:rPr lang="en-US" altLang="ko-KR" sz="1100"/>
            </a:br>
            <a:r>
              <a:rPr lang="ko-KR" altLang="en-US" sz="1100"/>
              <a:t>새로 수신된 응답은 </a:t>
            </a:r>
            <a:r>
              <a:rPr lang="en-US" altLang="ko-KR" sz="1100"/>
              <a:t>TU </a:t>
            </a:r>
            <a:r>
              <a:rPr lang="ko-KR" altLang="en-US" sz="1100"/>
              <a:t>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D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진입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4163157"/>
            <a:ext cx="6571030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반드시 </a:t>
            </a:r>
            <a:r>
              <a:rPr lang="en-US" altLang="ko-KR" sz="1100"/>
              <a:t>TU </a:t>
            </a:r>
            <a:r>
              <a:rPr lang="ko-KR" altLang="en-US" sz="1100"/>
              <a:t>로 전달해야하며</a:t>
            </a:r>
            <a:r>
              <a:rPr lang="en-US" altLang="ko-KR" sz="1100"/>
              <a:t>, </a:t>
            </a:r>
            <a:r>
              <a:rPr lang="ko-KR" altLang="en-US" sz="1100"/>
              <a:t>처리는 </a:t>
            </a:r>
            <a:r>
              <a:rPr lang="en-US" altLang="ko-KR" sz="1100" b="1"/>
              <a:t>core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인지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인지에 따라 다름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proxy core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를 </a:t>
            </a:r>
            <a:r>
              <a:rPr lang="en-US" altLang="ko-KR" sz="1100"/>
              <a:t>upstream </a:t>
            </a:r>
            <a:r>
              <a:rPr lang="ko-KR" altLang="en-US" sz="1100"/>
              <a:t>으로 전달하는 반면</a:t>
            </a:r>
            <a:r>
              <a:rPr lang="en-US" altLang="ko-KR" sz="1100"/>
              <a:t>, </a:t>
            </a:r>
            <a:r>
              <a:rPr lang="en-US" altLang="ko-KR" sz="1100" b="1"/>
              <a:t>UAC core</a:t>
            </a:r>
            <a:r>
              <a:rPr lang="en-US" altLang="ko-KR" sz="1100"/>
              <a:t> </a:t>
            </a:r>
            <a:r>
              <a:rPr lang="ko-KR" altLang="en-US" sz="1100"/>
              <a:t>는 이 응답에 대한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생성을 처리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클라이언트 트랜잭션은 이 상태가 되는 즉시 폐기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3DF6-618B-435B-825C-81052EFEC902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324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46171"/>
            <a:ext cx="8260595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Construction of the ACK Request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트랜잭션에 의해 구성된 </a:t>
            </a:r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transport </a:t>
            </a:r>
            <a:r>
              <a:rPr lang="ko-KR" altLang="en-US" sz="1100"/>
              <a:t>에 전달된 요청의 필드들과 같은 값의 </a:t>
            </a:r>
            <a:r>
              <a:rPr lang="en-US" altLang="ko-KR" sz="1100" b="1"/>
              <a:t>Call-ID, From, Request-URI</a:t>
            </a:r>
            <a:r>
              <a:rPr lang="en-US" altLang="ko-KR" sz="1100"/>
              <a:t> </a:t>
            </a:r>
            <a:r>
              <a:rPr lang="ko-KR" altLang="en-US" sz="1100"/>
              <a:t>값이 포함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헤더는 승인되는 응답의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 값과 동일하며</a:t>
            </a:r>
            <a:r>
              <a:rPr lang="en-US" altLang="ko-KR" sz="1100"/>
              <a:t>, </a:t>
            </a:r>
            <a:r>
              <a:rPr lang="ko-KR" altLang="en-US" sz="1100"/>
              <a:t>일반적으로 태그가 추가하여 원본 요청의 </a:t>
            </a:r>
            <a:r>
              <a:rPr lang="en-US" altLang="ko-KR" sz="1100"/>
              <a:t>To </a:t>
            </a:r>
            <a:r>
              <a:rPr lang="ko-KR" altLang="en-US" sz="1100"/>
              <a:t>헤더와 다를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에는 하나의 </a:t>
            </a:r>
            <a:r>
              <a:rPr lang="en-US" altLang="ko-KR" sz="1100" b="1"/>
              <a:t>Via </a:t>
            </a:r>
            <a:r>
              <a:rPr lang="ko-KR" altLang="en-US" sz="1100"/>
              <a:t>헤더가 포함되며</a:t>
            </a:r>
            <a:r>
              <a:rPr lang="en-US" altLang="ko-KR" sz="1100"/>
              <a:t>, </a:t>
            </a:r>
            <a:r>
              <a:rPr lang="ko-KR" altLang="en-US" sz="1100"/>
              <a:t>원본 요청의 </a:t>
            </a:r>
            <a:r>
              <a:rPr lang="ko-KR" altLang="en-US" sz="1100" b="1"/>
              <a:t>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</a:t>
            </a:r>
            <a:r>
              <a:rPr lang="ko-KR" altLang="en-US" sz="1100"/>
              <a:t> 의 </a:t>
            </a:r>
            <a:r>
              <a:rPr lang="en-US" altLang="ko-KR" sz="1100" b="1"/>
              <a:t>CSeq</a:t>
            </a:r>
            <a:r>
              <a:rPr lang="en-US" altLang="ko-KR" sz="1100"/>
              <a:t> </a:t>
            </a:r>
            <a:r>
              <a:rPr lang="ko-KR" altLang="en-US" sz="1100"/>
              <a:t>헤더의 시퀀스 번호는 동일하되 </a:t>
            </a:r>
            <a:r>
              <a:rPr lang="en-US" altLang="ko-KR" sz="1100"/>
              <a:t>Method</a:t>
            </a:r>
            <a:r>
              <a:rPr lang="ko-KR" altLang="en-US" sz="1100"/>
              <a:t> 명은 </a:t>
            </a:r>
            <a:r>
              <a:rPr lang="en-US" altLang="ko-KR" sz="1100"/>
              <a:t>ACK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요청에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에도 반드시 포함</a:t>
            </a:r>
            <a:endParaRPr lang="en-US" altLang="ko-KR" sz="11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85448" y="3429000"/>
            <a:ext cx="5175737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INVITE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6776B-8E0C-4284-8AC9-6D28C9F68648}"/>
              </a:ext>
            </a:extLst>
          </p:cNvPr>
          <p:cNvSpPr/>
          <p:nvPr/>
        </p:nvSpPr>
        <p:spPr>
          <a:xfrm>
            <a:off x="6312880" y="3429000"/>
            <a:ext cx="5175737" cy="2318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ACK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&lt;sip:bob@biloxi.com&gt;;tag=99sa0xk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ACK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02370-66A0-447E-B106-1307CA461B90}"/>
              </a:ext>
            </a:extLst>
          </p:cNvPr>
          <p:cNvSpPr txBox="1"/>
          <p:nvPr/>
        </p:nvSpPr>
        <p:spPr>
          <a:xfrm>
            <a:off x="5107588" y="6011829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non-2xx final </a:t>
            </a:r>
            <a:r>
              <a:rPr lang="ko-KR" altLang="en-US" sz="900"/>
              <a:t>응답에</a:t>
            </a:r>
            <a:r>
              <a:rPr lang="en-US" altLang="ko-KR" sz="900"/>
              <a:t> </a:t>
            </a:r>
            <a:r>
              <a:rPr lang="ko-KR" altLang="en-US" sz="900"/>
              <a:t>대한 </a:t>
            </a:r>
            <a:r>
              <a:rPr lang="en-US" altLang="ko-KR" sz="900"/>
              <a:t>ACK </a:t>
            </a:r>
            <a:r>
              <a:rPr lang="ko-KR" altLang="en-US" sz="90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58130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915201"/>
            <a:ext cx="6040436" cy="216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ACK </a:t>
            </a:r>
            <a:r>
              <a:rPr lang="ko-KR" altLang="en-US" sz="1050"/>
              <a:t>를 사용하지 않으며</a:t>
            </a:r>
            <a:r>
              <a:rPr lang="en-US" altLang="ko-KR" sz="1050"/>
              <a:t>, </a:t>
            </a:r>
            <a:r>
              <a:rPr lang="ko-KR" altLang="en-US" sz="1050"/>
              <a:t>단순한 </a:t>
            </a:r>
            <a:r>
              <a:rPr lang="en-US" altLang="ko-KR" sz="1050" b="1"/>
              <a:t>request-response</a:t>
            </a:r>
            <a:r>
              <a:rPr lang="en-US" altLang="ko-KR" sz="1050"/>
              <a:t> </a:t>
            </a:r>
            <a:r>
              <a:rPr lang="ko-KR" altLang="en-US" sz="1050"/>
              <a:t>상호작용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unreliable </a:t>
            </a:r>
            <a:r>
              <a:rPr lang="ko-KR" altLang="en-US" sz="1050"/>
              <a:t>전송에 대해 요청은 </a:t>
            </a:r>
            <a:r>
              <a:rPr lang="en-US" altLang="ko-KR" sz="1050"/>
              <a:t>T1 </a:t>
            </a:r>
            <a:r>
              <a:rPr lang="ko-KR" altLang="en-US" sz="1050"/>
              <a:t>에서 시작하여 </a:t>
            </a:r>
            <a:r>
              <a:rPr lang="en-US" altLang="ko-KR" sz="1050"/>
              <a:t>T2 </a:t>
            </a:r>
            <a:r>
              <a:rPr lang="ko-KR" altLang="en-US" sz="1050"/>
              <a:t>가 될 때까지 두 배씩 증가하는 간격으로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서버 트랜잭션은 요청의 재전송이 수신된 경우에만 </a:t>
            </a:r>
            <a:r>
              <a:rPr lang="en-US" altLang="ko-KR" sz="1050"/>
              <a:t>provisional </a:t>
            </a:r>
            <a:r>
              <a:rPr lang="ko-KR" altLang="en-US" sz="1050"/>
              <a:t>응답 또는 최종 응답이 될 수 있는 </a:t>
            </a:r>
            <a:br>
              <a:rPr lang="en-US" altLang="ko-KR" sz="1050"/>
            </a:br>
            <a:r>
              <a:rPr lang="ko-KR" altLang="en-US" sz="1050"/>
              <a:t>마지막으로 수신된 응답을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INVITE </a:t>
            </a:r>
            <a:r>
              <a:rPr lang="ko-KR" altLang="en-US" sz="1050"/>
              <a:t>트랜잭션과 달리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응답에 대한 특별한 처리없이 단 한 번만 </a:t>
            </a:r>
            <a:r>
              <a:rPr lang="en-US" altLang="ko-KR" sz="1050" b="1"/>
              <a:t>UAC</a:t>
            </a:r>
            <a:r>
              <a:rPr lang="en-US" altLang="ko-KR" sz="1050"/>
              <a:t> </a:t>
            </a:r>
            <a:r>
              <a:rPr lang="ko-KR" altLang="en-US" sz="1050"/>
              <a:t>에 전달</a:t>
            </a:r>
            <a:endParaRPr lang="en-US" altLang="ko-KR" sz="105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Trying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573AA-EB5F-44A6-ADC1-A274D4EDEA59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3242926"/>
            <a:ext cx="6160661" cy="285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요청으로 새 클라이언트 트랜잭션을 시작할 때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를 </a:t>
            </a:r>
            <a:r>
              <a:rPr lang="en-US" altLang="ko-KR" sz="1100"/>
              <a:t>64</a:t>
            </a:r>
            <a:r>
              <a:rPr lang="ko-KR" altLang="en-US" sz="1100"/>
              <a:t>*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전송이면</a:t>
            </a:r>
            <a:r>
              <a:rPr lang="en-US" altLang="ko-KR" sz="1100"/>
              <a:t>, Timer E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 </a:t>
            </a:r>
            <a:r>
              <a:rPr lang="ko-KR" altLang="en-US" sz="1100"/>
              <a:t>가 발생하면</a:t>
            </a:r>
            <a:r>
              <a:rPr lang="en-US" altLang="ko-KR" sz="1100"/>
              <a:t>, </a:t>
            </a:r>
            <a:r>
              <a:rPr lang="en-US" altLang="ko-KR" sz="1100" b="1"/>
              <a:t>MIN(2</a:t>
            </a:r>
            <a:r>
              <a:rPr lang="ko-KR" altLang="en-US" sz="1100" b="1"/>
              <a:t>*</a:t>
            </a:r>
            <a:r>
              <a:rPr lang="en-US" altLang="ko-KR" sz="1100" b="1"/>
              <a:t>T1, T2)</a:t>
            </a:r>
            <a:r>
              <a:rPr lang="ko-KR" altLang="en-US" sz="1100"/>
              <a:t>의 값으로 리셋 후</a:t>
            </a:r>
            <a:r>
              <a:rPr lang="en-US" altLang="ko-KR" sz="1100"/>
              <a:t> T2 </a:t>
            </a:r>
            <a:r>
              <a:rPr lang="ko-KR" altLang="en-US" sz="1100"/>
              <a:t>에 도달할 때까지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T2</a:t>
            </a:r>
            <a:r>
              <a:rPr lang="ko-KR" altLang="en-US" sz="1100"/>
              <a:t> 의 디폴트 값은 </a:t>
            </a:r>
            <a:r>
              <a:rPr lang="en-US" altLang="ko-KR" sz="1100"/>
              <a:t>4s </a:t>
            </a:r>
            <a:r>
              <a:rPr lang="ko-KR" altLang="en-US" sz="1100"/>
              <a:t>이며</a:t>
            </a:r>
            <a:r>
              <a:rPr lang="en-US" altLang="ko-KR" sz="1100"/>
              <a:t>, </a:t>
            </a:r>
            <a:r>
              <a:rPr lang="ko-KR" altLang="en-US" sz="1100"/>
              <a:t>이 값은 </a:t>
            </a:r>
            <a:r>
              <a:rPr lang="en-US" altLang="ko-KR" sz="1100" b="1"/>
              <a:t>non-INVITE</a:t>
            </a:r>
            <a:r>
              <a:rPr lang="en-US" altLang="ko-KR" sz="1100"/>
              <a:t> </a:t>
            </a:r>
            <a:r>
              <a:rPr lang="ko-KR" altLang="en-US" sz="1100" b="1"/>
              <a:t>서버 트랜잭션</a:t>
            </a:r>
            <a:r>
              <a:rPr lang="ko-KR" altLang="en-US" sz="1100"/>
              <a:t>이 요청에 즉시 응답하지 않을 경우</a:t>
            </a:r>
            <a:br>
              <a:rPr lang="en-US" altLang="ko-KR" sz="1100"/>
            </a:br>
            <a:r>
              <a:rPr lang="ko-KR" altLang="en-US" sz="1100"/>
              <a:t>요청에 응답하는 데 걸리는 시간을 의미</a:t>
            </a:r>
            <a:endParaRPr lang="en-US" altLang="ko-KR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CC8B83-A1EC-43D0-A0CE-F982D762CB7F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DFEB18-FBB7-494A-9F59-350000514AAF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</p:spTree>
    <p:extLst>
      <p:ext uri="{BB962C8B-B14F-4D97-AF65-F5344CB8AC3E}">
        <p14:creationId xmlns:p14="http://schemas.microsoft.com/office/powerpoint/2010/main" val="2274527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Trying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23975-8754-45C8-B49A-C24A9C71B5C7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765550"/>
            <a:ext cx="6367449" cy="182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provisional </a:t>
            </a:r>
            <a:r>
              <a:rPr lang="ko-KR" altLang="en-US" sz="1100"/>
              <a:t>응답을 받으면 해당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</a:t>
            </a:r>
            <a:r>
              <a:rPr lang="ko-KR" altLang="en-US" sz="1100"/>
              <a:t> 가 발동하면 요청은 재전송을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</a:t>
            </a:r>
            <a:r>
              <a:rPr lang="en-US" altLang="ko-KR" sz="1100"/>
              <a:t>, Timer E </a:t>
            </a:r>
            <a:r>
              <a:rPr lang="ko-KR" altLang="en-US" sz="1100"/>
              <a:t>는 </a:t>
            </a:r>
            <a:r>
              <a:rPr lang="en-US" altLang="ko-KR" sz="1100"/>
              <a:t>T2 </a:t>
            </a:r>
            <a:r>
              <a:rPr lang="ko-KR" altLang="en-US" sz="1100"/>
              <a:t>값으로 리셋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발동하면 </a:t>
            </a:r>
            <a:r>
              <a:rPr lang="en-US" altLang="ko-KR" sz="1100"/>
              <a:t>TU </a:t>
            </a:r>
            <a:r>
              <a:rPr lang="ko-KR" altLang="en-US" sz="1100"/>
              <a:t>에 시간 초과를 알리고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D0D789-0F53-40A6-A916-EF2B645F94EF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EB24B-D8E2-4B50-853E-32F051BAFF3C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69013-48D2-4330-A79E-0442DAE9B4CF}"/>
              </a:ext>
            </a:extLst>
          </p:cNvPr>
          <p:cNvSpPr txBox="1"/>
          <p:nvPr/>
        </p:nvSpPr>
        <p:spPr>
          <a:xfrm>
            <a:off x="739722" y="2593615"/>
            <a:ext cx="6133410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이</a:t>
            </a:r>
            <a:r>
              <a:rPr lang="en-US" altLang="ko-KR" sz="1100"/>
              <a:t> </a:t>
            </a:r>
            <a:r>
              <a:rPr lang="ko-KR" altLang="en-US" sz="1100"/>
              <a:t>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Timer K </a:t>
            </a:r>
            <a:r>
              <a:rPr lang="ko-KR" altLang="en-US" sz="1100"/>
              <a:t>를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highlight>
                  <a:srgbClr val="FFFF00"/>
                </a:highlight>
              </a:rPr>
              <a:t>이 상태는 수신될 수 있는 추가 응답 재전송을 </a:t>
            </a:r>
            <a:r>
              <a:rPr lang="en-US" altLang="ko-KR" sz="1100" b="1">
                <a:highlight>
                  <a:srgbClr val="FFFF00"/>
                </a:highlight>
              </a:rPr>
              <a:t>buffer</a:t>
            </a:r>
            <a:r>
              <a:rPr lang="en-US" altLang="ko-KR" sz="1100">
                <a:highlight>
                  <a:srgbClr val="FFFF00"/>
                </a:highlight>
              </a:rPr>
              <a:t> </a:t>
            </a:r>
            <a:r>
              <a:rPr lang="ko-KR" altLang="en-US" sz="1100">
                <a:highlight>
                  <a:srgbClr val="FFFF00"/>
                </a:highlight>
              </a:rPr>
              <a:t>하기 위해 존재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T4 </a:t>
            </a:r>
            <a:r>
              <a:rPr lang="ko-KR" altLang="en-US" sz="1100"/>
              <a:t>는 네트워크가 클라이언트와 서버 간의 메시지를 지우는 데 걸리는 시간을 의미 </a:t>
            </a:r>
            <a:r>
              <a:rPr lang="en-US" altLang="ko-KR" sz="1100"/>
              <a:t>(</a:t>
            </a:r>
            <a:r>
              <a:rPr lang="ko-KR" altLang="en-US" sz="1100"/>
              <a:t>기본값은 </a:t>
            </a:r>
            <a:r>
              <a:rPr lang="en-US" altLang="ko-KR" sz="1100"/>
              <a:t>5s)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동일한 트랜잭션과 일치할 때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K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05791-CFE9-4E1E-A40F-A6B689C32A5F}"/>
              </a:ext>
            </a:extLst>
          </p:cNvPr>
          <p:cNvSpPr txBox="1"/>
          <p:nvPr/>
        </p:nvSpPr>
        <p:spPr>
          <a:xfrm>
            <a:off x="739722" y="5101334"/>
            <a:ext cx="5346335" cy="115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 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/>
              <a:t>Timer F </a:t>
            </a:r>
            <a:r>
              <a:rPr lang="ko-KR" altLang="en-US" sz="1100"/>
              <a:t>가 발생하면 </a:t>
            </a:r>
            <a:r>
              <a:rPr lang="en-US" altLang="ko-KR" sz="1100"/>
              <a:t>TU </a:t>
            </a:r>
            <a:r>
              <a:rPr lang="ko-KR" altLang="en-US" sz="1100"/>
              <a:t>에게 시간 초과를 알리고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ko-KR" altLang="en-US" sz="1100" b="1"/>
              <a:t>트탠잭션은 즉시 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98331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8063426" cy="2206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클라이언트의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응답을 수신하면 어느 클라이언트 트랜잭션이 응답을 처리할지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최상단의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파라미터가 이 용도로 사용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</a:t>
            </a:r>
            <a:r>
              <a:rPr lang="ko-KR" altLang="en-US" sz="1100">
                <a:latin typeface="+mj-ea"/>
                <a:ea typeface="+mj-ea"/>
              </a:rPr>
              <a:t>두 가지 </a:t>
            </a:r>
            <a:r>
              <a:rPr lang="ko-KR" altLang="en-US" sz="1100"/>
              <a:t>조건에서 클라이언트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응답의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헤더에 있는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파라미터 값이 트랜잭션을 생성한 요청의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와 일치하는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050"/>
              <a:t>CSeq </a:t>
            </a:r>
            <a:r>
              <a:rPr lang="ko-KR" altLang="en-US" sz="1050"/>
              <a:t>헤더의 </a:t>
            </a:r>
            <a:r>
              <a:rPr lang="en-US" altLang="ko-KR" sz="1050"/>
              <a:t>“</a:t>
            </a:r>
            <a:r>
              <a:rPr lang="en-US" altLang="ko-KR" sz="1050" b="1"/>
              <a:t>Method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</a:t>
            </a:r>
            <a:r>
              <a:rPr lang="en-US" altLang="ko-KR" sz="1050"/>
              <a:t> </a:t>
            </a:r>
            <a:r>
              <a:rPr lang="ko-KR" altLang="en-US" sz="1050"/>
              <a:t>생성한 요청의 </a:t>
            </a:r>
            <a:r>
              <a:rPr lang="en-US" altLang="ko-KR" sz="1050" b="1"/>
              <a:t>Method</a:t>
            </a:r>
            <a:r>
              <a:rPr lang="en-US" altLang="ko-KR" sz="1050"/>
              <a:t> </a:t>
            </a:r>
            <a:r>
              <a:rPr lang="ko-KR" altLang="en-US" sz="1050"/>
              <a:t>와 일치하는 경우</a:t>
            </a:r>
            <a:endParaRPr lang="en-US" altLang="ko-KR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E4879-4B73-442D-B489-A14253D7AABF}"/>
              </a:ext>
            </a:extLst>
          </p:cNvPr>
          <p:cNvSpPr txBox="1"/>
          <p:nvPr/>
        </p:nvSpPr>
        <p:spPr>
          <a:xfrm>
            <a:off x="739722" y="3429000"/>
            <a:ext cx="7859844" cy="152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트랜잭션이 전송될 요청을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보낼 때</a:t>
            </a:r>
            <a:r>
              <a:rPr lang="en-US" altLang="ko-KR" sz="1100"/>
              <a:t>,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ko-KR" altLang="en-US" sz="1100">
                <a:latin typeface="+mj-ea"/>
                <a:ea typeface="+mj-ea"/>
              </a:rPr>
              <a:t>실패</a:t>
            </a:r>
            <a:r>
              <a:rPr lang="ko-KR" altLang="en-US" sz="1100"/>
              <a:t>를 나타내면 다음 절차를 따름</a:t>
            </a:r>
            <a:r>
              <a:rPr lang="en-US" altLang="ko-KR" sz="11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클라이언트 트랜잭션은 전송 실패가 발생했음을 </a:t>
            </a:r>
            <a:r>
              <a:rPr lang="en-US" altLang="ko-KR" sz="1050"/>
              <a:t>TU </a:t>
            </a:r>
            <a:r>
              <a:rPr lang="ko-KR" altLang="en-US" sz="1050"/>
              <a:t>에 알려야 하며</a:t>
            </a:r>
            <a:r>
              <a:rPr lang="en-US" altLang="ko-KR" sz="1050"/>
              <a:t>, </a:t>
            </a:r>
            <a:r>
              <a:rPr lang="ko-KR" altLang="en-US" sz="1050"/>
              <a:t>클라이언트 트랜잭션은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즉시 전환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TU </a:t>
            </a:r>
            <a:r>
              <a:rPr lang="ko-KR" altLang="en-US" sz="1050"/>
              <a:t>는 </a:t>
            </a:r>
            <a:r>
              <a:rPr lang="en-US" altLang="ko-KR" sz="1050" b="1"/>
              <a:t>RFC 3263 </a:t>
            </a:r>
            <a:r>
              <a:rPr lang="ko-KR" altLang="en-US" sz="1050"/>
              <a:t>에서 다뤄진 </a:t>
            </a:r>
            <a:r>
              <a:rPr lang="en-US" altLang="ko-KR" sz="1050" b="1"/>
              <a:t>Failover</a:t>
            </a:r>
            <a:r>
              <a:rPr lang="en-US" altLang="ko-KR" sz="1050"/>
              <a:t> </a:t>
            </a:r>
            <a:r>
              <a:rPr lang="ko-KR" altLang="en-US" sz="1050"/>
              <a:t>메커니즘을 처리</a:t>
            </a:r>
            <a:r>
              <a:rPr lang="en-US" altLang="ko-KR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95777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프록시 코어라고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283677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751384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751384" y="26259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751384" y="46071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Proxy</a:t>
            </a:r>
          </a:p>
          <a:p>
            <a:pPr algn="ctr"/>
            <a:r>
              <a:rPr lang="en-US" altLang="ko-KR" sz="1600"/>
              <a:t>“higher” Layer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9397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Completed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280887" cy="120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</a:t>
            </a:r>
            <a:r>
              <a:rPr lang="en-US" altLang="ko-KR" sz="1100"/>
              <a:t>TU </a:t>
            </a:r>
            <a:r>
              <a:rPr lang="ko-KR" altLang="en-US" sz="1100"/>
              <a:t>에 요청을 전달하고 응답을 안정적으로 전송할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클라이언트 트랜잭션과 마찬가지로 </a:t>
            </a:r>
            <a:r>
              <a:rPr lang="en-US" altLang="ko-KR" sz="1050"/>
              <a:t>state machine </a:t>
            </a:r>
            <a:r>
              <a:rPr lang="ko-KR" altLang="en-US" sz="1050"/>
              <a:t>은 수신된 요청이 </a:t>
            </a: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요청인지 여부에 따라 다름</a:t>
            </a:r>
            <a:endParaRPr lang="en-US" altLang="ko-KR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2320380"/>
            <a:ext cx="7810151" cy="3681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INVITE 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서버 트랜잭션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요청에 대해 서버 트랜잭션이 구성되면 이 상태가 됨</a:t>
            </a:r>
            <a:endParaRPr lang="en-US" altLang="ko-KR" sz="1100">
              <a:latin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서버 트랜잭션은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200ms</a:t>
            </a:r>
            <a:r>
              <a:rPr lang="ko-KR" altLang="en-US" sz="1100"/>
              <a:t> 이내에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또는 </a:t>
            </a:r>
            <a:r>
              <a:rPr lang="en-US" altLang="ko-KR" sz="1100" b="1"/>
              <a:t>final</a:t>
            </a:r>
            <a:r>
              <a:rPr lang="en-US" altLang="ko-KR" sz="1100"/>
              <a:t> </a:t>
            </a:r>
            <a:r>
              <a:rPr lang="ko-KR" altLang="en-US" sz="1100"/>
              <a:t>응답을 생성할 것을 알지 못하는 한 반드시 </a:t>
            </a:r>
            <a:br>
              <a:rPr lang="en-US" altLang="ko-KR" sz="1100"/>
            </a:br>
            <a:r>
              <a:rPr lang="en-US" altLang="ko-KR" sz="1100" b="1"/>
              <a:t>100 (Trying)</a:t>
            </a:r>
            <a:r>
              <a:rPr lang="ko-KR" altLang="en-US" sz="1100" b="1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전달하고</a:t>
            </a:r>
            <a:r>
              <a:rPr lang="en-US" altLang="ko-KR" sz="1100"/>
              <a:t>, TU </a:t>
            </a:r>
            <a:r>
              <a:rPr lang="ko-KR" altLang="en-US" sz="1100"/>
              <a:t>는</a:t>
            </a:r>
            <a:r>
              <a:rPr lang="en-US" altLang="ko-KR" sz="1100"/>
              <a:t> </a:t>
            </a:r>
            <a:r>
              <a:rPr lang="ko-KR" altLang="en-US" sz="1100"/>
              <a:t>임의의 수의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</a:t>
            </a:r>
            <a:r>
              <a:rPr lang="ko-KR" altLang="en-US" sz="1100" b="1"/>
              <a:t>서버 트랜잭션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전송을 위해 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</a:t>
            </a:r>
            <a:r>
              <a:rPr lang="en-US" altLang="ko-KR" sz="1100" b="1"/>
              <a:t>TU </a:t>
            </a:r>
            <a:r>
              <a:rPr lang="ko-KR" altLang="en-US" sz="1100"/>
              <a:t>로부터 수신된 가장 최근의 </a:t>
            </a:r>
            <a:r>
              <a:rPr lang="en-US" altLang="ko-KR" sz="1100"/>
              <a:t>provisional</a:t>
            </a:r>
            <a:r>
              <a:rPr lang="ko-KR" altLang="en-US" sz="1100"/>
              <a:t> 응답이 </a:t>
            </a:r>
            <a:r>
              <a:rPr lang="en-US" altLang="ko-KR" sz="1100"/>
              <a:t>Transport Layer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서버 트랜잭션에 </a:t>
            </a:r>
            <a:r>
              <a:rPr lang="en-US" altLang="ko-KR" sz="1100" b="1"/>
              <a:t>2xx </a:t>
            </a:r>
            <a:r>
              <a:rPr lang="ko-KR" altLang="en-US" sz="1100"/>
              <a:t>응답을 전달하면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</a:t>
            </a:r>
            <a:r>
              <a:rPr lang="en-US" altLang="ko-KR" sz="1100"/>
              <a:t>Transport Layer </a:t>
            </a:r>
            <a:r>
              <a:rPr lang="ko-KR" altLang="en-US" sz="1100"/>
              <a:t>에 전달 후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재전송되지 않음</a:t>
            </a:r>
            <a:r>
              <a:rPr lang="en-US" altLang="ko-KR" sz="1100"/>
              <a:t>,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응답의 재전송은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처리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Confirmed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5CED88-5920-454E-882B-A4CAC308D189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272789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Completed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675542"/>
            <a:ext cx="7835799" cy="318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300 – 699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트랜잭션으로 전달하면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전달하고</a:t>
            </a:r>
            <a:r>
              <a:rPr lang="en-US" altLang="ko-KR" sz="1100"/>
              <a:t> </a:t>
            </a:r>
            <a:r>
              <a:rPr lang="ko-KR" altLang="en-US" sz="1100"/>
              <a:t>이</a:t>
            </a:r>
            <a:r>
              <a:rPr lang="en-US" altLang="ko-KR" sz="1100"/>
              <a:t>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</a:t>
            </a:r>
            <a:r>
              <a:rPr lang="en-US" altLang="ko-KR" sz="1100"/>
              <a:t>,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/>
              <a:t>T1 </a:t>
            </a:r>
            <a:r>
              <a:rPr lang="ko-KR" altLang="en-US" sz="1100"/>
              <a:t>초 내에 발동하도록 설정하고 </a:t>
            </a:r>
            <a:r>
              <a:rPr lang="en-US" altLang="ko-KR" sz="1100"/>
              <a:t>reliable </a:t>
            </a:r>
            <a:r>
              <a:rPr lang="ko-KR" altLang="en-US" sz="1100"/>
              <a:t>전송에 대해서는 발동하지 않도록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모든 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 후에 </a:t>
            </a:r>
            <a:r>
              <a:rPr lang="en-US" altLang="ko-KR" sz="1100" b="1"/>
              <a:t>Timer H </a:t>
            </a:r>
            <a:r>
              <a:rPr lang="ko-KR" altLang="en-US" sz="1100"/>
              <a:t>가 발동하도록 설정</a:t>
            </a:r>
            <a:r>
              <a:rPr lang="en-US" altLang="ko-KR" sz="1100"/>
              <a:t> </a:t>
            </a:r>
            <a:r>
              <a:rPr lang="en-US" altLang="ko-KR" sz="1050">
                <a:solidFill>
                  <a:srgbClr val="0000FF"/>
                </a:solidFill>
              </a:rPr>
              <a:t>(Timer H </a:t>
            </a:r>
            <a:r>
              <a:rPr lang="ko-KR" altLang="en-US" sz="1050">
                <a:solidFill>
                  <a:srgbClr val="0000FF"/>
                </a:solidFill>
              </a:rPr>
              <a:t>는 응답 재전송을 포기하는 시점을 결정</a:t>
            </a:r>
            <a:r>
              <a:rPr lang="en-US" altLang="ko-KR" sz="105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값은 클라이언트 트랜잭션이 요청 전송을 계속 재시도하는 시간인 </a:t>
            </a:r>
            <a:r>
              <a:rPr lang="en-US" altLang="ko-KR" sz="1050" b="1"/>
              <a:t>Timer B</a:t>
            </a:r>
            <a:r>
              <a:rPr lang="ko-KR" altLang="en-US" sz="1050"/>
              <a:t>와 같도록 선택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MIN(2*T1, T2)</a:t>
            </a:r>
            <a:r>
              <a:rPr lang="en-US" altLang="ko-KR" sz="1100"/>
              <a:t> </a:t>
            </a:r>
            <a:r>
              <a:rPr lang="ko-KR" altLang="en-US" sz="1100"/>
              <a:t>초 단위로 발동되도록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 </a:t>
            </a:r>
            <a:r>
              <a:rPr lang="ko-KR" altLang="en-US" sz="1100"/>
              <a:t>가 발동하면 응답은 전송을 위해 다시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두 배가 된 값으로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서버는 재전송을 위해 응답을 </a:t>
            </a:r>
            <a:r>
              <a:rPr lang="en-US" altLang="ko-KR" sz="1100"/>
              <a:t>Transport Layer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H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수신되지 않았음을 </a:t>
            </a:r>
            <a:r>
              <a:rPr lang="en-US" altLang="ko-KR" sz="1100"/>
              <a:t>TU</a:t>
            </a:r>
            <a:r>
              <a:rPr lang="ko-KR" altLang="en-US" sz="1100"/>
              <a:t>에게 알리고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Confirmed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15765-91EA-4682-B473-36FDB0CA61FF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DC1-9FD3-4D4F-8AD1-9FED2C14174B}"/>
              </a:ext>
            </a:extLst>
          </p:cNvPr>
          <p:cNvSpPr txBox="1"/>
          <p:nvPr/>
        </p:nvSpPr>
        <p:spPr>
          <a:xfrm>
            <a:off x="739722" y="3833232"/>
            <a:ext cx="5565947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Confirmed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를 받으면 반드시 이</a:t>
            </a:r>
            <a:r>
              <a:rPr lang="en-US" altLang="ko-KR" sz="1100"/>
              <a:t> </a:t>
            </a:r>
            <a:r>
              <a:rPr lang="ko-KR" altLang="en-US" sz="1100"/>
              <a:t>상태로</a:t>
            </a:r>
            <a:r>
              <a:rPr lang="en-US" altLang="ko-KR" sz="1100"/>
              <a:t> </a:t>
            </a:r>
            <a:r>
              <a:rPr lang="ko-KR" altLang="en-US" sz="1100"/>
              <a:t>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final </a:t>
            </a:r>
            <a:r>
              <a:rPr lang="ko-KR" altLang="en-US" sz="1100"/>
              <a:t>응답의 재전송으로부터</a:t>
            </a:r>
            <a:r>
              <a:rPr lang="en-US" altLang="ko-KR" sz="1100"/>
              <a:t> </a:t>
            </a:r>
            <a:r>
              <a:rPr lang="ko-KR" altLang="en-US" sz="1100"/>
              <a:t>도착하는 부가적인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메시지를 흡수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발동하도록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발동하면</a:t>
            </a:r>
            <a:r>
              <a:rPr lang="en-US" altLang="ko-KR" sz="1100"/>
              <a:t>, 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881CF-45B4-45FB-A88D-017E8176573B}"/>
              </a:ext>
            </a:extLst>
          </p:cNvPr>
          <p:cNvSpPr txBox="1"/>
          <p:nvPr/>
        </p:nvSpPr>
        <p:spPr>
          <a:xfrm>
            <a:off x="739722" y="5636704"/>
            <a:ext cx="257795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트랜잭션은 즉시 폐기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94271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5101076" cy="2327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또는 </a:t>
            </a:r>
            <a:r>
              <a:rPr lang="en-US" altLang="ko-KR" sz="1100"/>
              <a:t>ACK </a:t>
            </a:r>
            <a:r>
              <a:rPr lang="ko-KR" altLang="en-US" sz="1100"/>
              <a:t>이외의 요청이 전달될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상태에서 </a:t>
            </a:r>
            <a:r>
              <a:rPr lang="ko-KR" altLang="en-US" sz="1100" b="1"/>
              <a:t>추가</a:t>
            </a:r>
            <a:r>
              <a:rPr lang="ko-KR" altLang="en-US" sz="1100"/>
              <a:t> </a:t>
            </a:r>
            <a:r>
              <a:rPr lang="ko-KR" altLang="en-US" sz="1100" b="1"/>
              <a:t>요청 재전송</a:t>
            </a:r>
            <a:r>
              <a:rPr lang="ko-KR" altLang="en-US" sz="1100"/>
              <a:t>은 모두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트랜잭션에 전달하면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Proceeding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Trying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6615914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응답는 전송되기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요청의 재전송</a:t>
            </a:r>
            <a:r>
              <a:rPr lang="ko-KR" altLang="en-US" sz="1100"/>
              <a:t>이 수신되면</a:t>
            </a:r>
            <a:r>
              <a:rPr lang="en-US" altLang="ko-KR" sz="1100"/>
              <a:t>, </a:t>
            </a:r>
            <a:r>
              <a:rPr lang="ko-KR" altLang="en-US" sz="1100"/>
              <a:t>가장 최근에 전송된 </a:t>
            </a:r>
            <a:r>
              <a:rPr lang="en-US" altLang="ko-KR" sz="1100" b="1"/>
              <a:t>provisional </a:t>
            </a:r>
            <a:r>
              <a:rPr lang="ko-KR" altLang="en-US" sz="1100"/>
              <a:t>응답이 </a:t>
            </a:r>
            <a:r>
              <a:rPr lang="en-US" altLang="ko-KR" sz="1100"/>
              <a:t>Transport Layer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</a:t>
            </a:r>
            <a:r>
              <a:rPr lang="ko-KR" altLang="en-US" sz="1100"/>
              <a:t> 가 </a:t>
            </a:r>
            <a:r>
              <a:rPr lang="en-US" altLang="ko-KR" sz="1100" b="1"/>
              <a:t>final </a:t>
            </a:r>
            <a:r>
              <a:rPr lang="ko-KR" altLang="en-US" sz="1100" b="1"/>
              <a:t>응답</a:t>
            </a:r>
            <a:r>
              <a:rPr lang="en-US" altLang="ko-KR" sz="1100" b="1"/>
              <a:t>(200 – 699)</a:t>
            </a:r>
            <a:r>
              <a:rPr lang="ko-KR" altLang="en-US" sz="1100"/>
              <a:t>을 서버에 전달하면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진입하고</a:t>
            </a:r>
            <a:r>
              <a:rPr lang="en-US" altLang="ko-KR" sz="1100"/>
              <a:t>, Transport Layer </a:t>
            </a:r>
            <a:r>
              <a:rPr lang="ko-KR" altLang="en-US" sz="1100"/>
              <a:t>로 전달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80559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6120586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 안에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요청의 재전송이 수신될 때마다 </a:t>
            </a:r>
            <a:r>
              <a:rPr lang="en-US" altLang="ko-KR" sz="1100"/>
              <a:t>final </a:t>
            </a:r>
            <a:r>
              <a:rPr lang="ko-KR" altLang="en-US" sz="1100"/>
              <a:t>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</a:t>
            </a:r>
            <a:r>
              <a:rPr lang="en-US" altLang="ko-KR" sz="1100"/>
              <a:t>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에 의해 서버 트랜잭션에 전달된 다른 </a:t>
            </a:r>
            <a:r>
              <a:rPr lang="en-US" altLang="ko-KR" sz="1100"/>
              <a:t>final </a:t>
            </a:r>
            <a:r>
              <a:rPr lang="ko-KR" altLang="en-US" sz="1100"/>
              <a:t>응답은 폐기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 </a:t>
            </a:r>
            <a:r>
              <a:rPr lang="ko-KR" altLang="en-US" sz="1100"/>
              <a:t>가 발동할 때까지 이 상태로 대기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Proceeding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Trying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288572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되는 즉시 서버 트랜잭션을</a:t>
            </a:r>
            <a:r>
              <a:rPr lang="en-US" altLang="ko-KR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3981796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10491975" cy="4393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서버가 네트워크를 통해 요청을 수신하면</a:t>
            </a:r>
            <a:r>
              <a:rPr lang="en-US" altLang="ko-KR" sz="1100"/>
              <a:t>, </a:t>
            </a:r>
            <a:r>
              <a:rPr lang="ko-KR" altLang="en-US" sz="1100"/>
              <a:t>기존 트랜잭션과 매치되어야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헤더의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ko-KR" altLang="en-US" sz="1100">
                <a:latin typeface="+mj-ea"/>
              </a:rPr>
              <a:t>다음 </a:t>
            </a:r>
            <a:r>
              <a:rPr lang="ko-KR" altLang="en-US" sz="1100"/>
              <a:t>조건에서 서버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</a:t>
            </a:r>
            <a:r>
              <a:rPr lang="en-US" altLang="ko-KR" sz="1000"/>
              <a:t>“</a:t>
            </a:r>
            <a:r>
              <a:rPr lang="en-US" altLang="ko-KR" sz="1000" b="1"/>
              <a:t>branch</a:t>
            </a:r>
            <a:r>
              <a:rPr lang="en-US" altLang="ko-KR" sz="1000"/>
              <a:t>”</a:t>
            </a:r>
            <a:r>
              <a:rPr lang="ko-KR" altLang="en-US" sz="1000"/>
              <a:t> 파라미터가 트랜잭션을 생성한 요청의 최상단 </a:t>
            </a:r>
            <a:r>
              <a:rPr lang="en-US" altLang="ko-KR" sz="1000"/>
              <a:t>Via </a:t>
            </a:r>
            <a:r>
              <a:rPr lang="ko-KR" altLang="en-US" sz="1000"/>
              <a:t>헤더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최상단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에 있는 </a:t>
            </a:r>
            <a:r>
              <a:rPr lang="en-US" altLang="ko-KR" sz="1000" b="1"/>
              <a:t>sent-by</a:t>
            </a:r>
            <a:r>
              <a:rPr lang="en-US" altLang="ko-KR" sz="1000"/>
              <a:t> </a:t>
            </a:r>
            <a:r>
              <a:rPr lang="ko-KR" altLang="en-US" sz="1000"/>
              <a:t>값이 트랜잭션을 생성한 요청의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메서드가 트랜잭션을 생성한 요청의 메서드와 일치 </a:t>
            </a:r>
            <a:r>
              <a:rPr lang="en-US" altLang="ko-KR" sz="1000"/>
              <a:t>(</a:t>
            </a:r>
            <a:r>
              <a:rPr lang="ko-KR" altLang="en-US" sz="1000"/>
              <a:t>단</a:t>
            </a:r>
            <a:r>
              <a:rPr lang="en-US" altLang="ko-KR" sz="1000"/>
              <a:t>, ACK </a:t>
            </a:r>
            <a:r>
              <a:rPr lang="ko-KR" altLang="en-US" sz="1000"/>
              <a:t>는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인 경우 제외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위 규칙은 </a:t>
            </a:r>
            <a:r>
              <a:rPr lang="en-US" altLang="ko-KR" sz="1100" b="1"/>
              <a:t>INVITE</a:t>
            </a:r>
            <a:r>
              <a:rPr lang="ko-KR" altLang="en-US" sz="1100" b="1"/>
              <a:t> 트랜잭션</a:t>
            </a:r>
            <a:r>
              <a:rPr lang="ko-KR" altLang="en-US" sz="1100"/>
              <a:t>과 </a:t>
            </a:r>
            <a:r>
              <a:rPr lang="en-US" altLang="ko-KR" sz="1100" b="1"/>
              <a:t>Non-INVITE </a:t>
            </a:r>
            <a:r>
              <a:rPr lang="ko-KR" altLang="en-US" sz="1100" b="1"/>
              <a:t>트랜잭션</a:t>
            </a:r>
            <a:r>
              <a:rPr lang="ko-KR" altLang="en-US" sz="1100"/>
              <a:t> 모두에 적용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파라미터가 없거나 매직 쿠키를 포함하지 않으면</a:t>
            </a:r>
            <a:r>
              <a:rPr lang="en-US" altLang="ko-KR" sz="1100"/>
              <a:t>, </a:t>
            </a:r>
            <a:r>
              <a:rPr lang="ko-KR" altLang="en-US" sz="1100"/>
              <a:t>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INVITE </a:t>
            </a:r>
            <a:r>
              <a:rPr lang="ko-KR" altLang="en-US" sz="1000"/>
              <a:t>요청은 </a:t>
            </a:r>
            <a:r>
              <a:rPr lang="en-US" altLang="ko-KR" sz="1000"/>
              <a:t>Request-URI, To </a:t>
            </a:r>
            <a:r>
              <a:rPr lang="ko-KR" altLang="en-US" sz="1000"/>
              <a:t>태그</a:t>
            </a:r>
            <a:r>
              <a:rPr lang="en-US" altLang="ko-KR" sz="1000"/>
              <a:t>, From </a:t>
            </a:r>
            <a:r>
              <a:rPr lang="ko-KR" altLang="en-US" sz="1000"/>
              <a:t>태그</a:t>
            </a:r>
            <a:r>
              <a:rPr lang="en-US" altLang="ko-KR" sz="1000"/>
              <a:t>, Call-ID, CSeq, </a:t>
            </a:r>
            <a:r>
              <a:rPr lang="ko-KR" altLang="en-US" sz="1000"/>
              <a:t>최상단 </a:t>
            </a:r>
            <a:r>
              <a:rPr lang="en-US" altLang="ko-KR" sz="1000"/>
              <a:t>Via </a:t>
            </a:r>
            <a:r>
              <a:rPr lang="ko-KR" altLang="en-US" sz="1000"/>
              <a:t>헤더 필드가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요청과 같으면 일치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ACK </a:t>
            </a:r>
            <a:r>
              <a:rPr lang="ko-KR" altLang="en-US" sz="1000"/>
              <a:t>요청은 </a:t>
            </a:r>
            <a:r>
              <a:rPr lang="en-US" altLang="ko-KR" sz="1000"/>
              <a:t>Request-URI, From </a:t>
            </a:r>
            <a:r>
              <a:rPr lang="ko-KR" altLang="en-US" sz="1000"/>
              <a:t>태그</a:t>
            </a:r>
            <a:r>
              <a:rPr lang="en-US" altLang="ko-KR" sz="1000"/>
              <a:t>, Call-ID, CSeq </a:t>
            </a:r>
            <a:r>
              <a:rPr lang="ko-KR" altLang="en-US" sz="1000"/>
              <a:t>번호</a:t>
            </a:r>
            <a:r>
              <a:rPr lang="en-US" altLang="ko-KR" sz="1000"/>
              <a:t>, </a:t>
            </a:r>
            <a:r>
              <a:rPr lang="ko-KR" altLang="en-US" sz="1000"/>
              <a:t>최상단 </a:t>
            </a:r>
            <a:r>
              <a:rPr lang="en-US" altLang="ko-KR" sz="1000"/>
              <a:t>Via </a:t>
            </a:r>
            <a:r>
              <a:rPr lang="ko-KR" altLang="en-US" sz="1000"/>
              <a:t>헤더가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요청과 같고</a:t>
            </a:r>
            <a:r>
              <a:rPr lang="en-US" altLang="ko-KR" sz="1000"/>
              <a:t>, ACK </a:t>
            </a:r>
            <a:r>
              <a:rPr lang="ko-KR" altLang="en-US" sz="1000"/>
              <a:t>의 </a:t>
            </a:r>
            <a:r>
              <a:rPr lang="en-US" altLang="ko-KR" sz="1000"/>
              <a:t>To  </a:t>
            </a:r>
            <a:r>
              <a:rPr lang="ko-KR" altLang="en-US" sz="1000"/>
              <a:t>태그가 서버 트랜잭션이 전송한 응답의 </a:t>
            </a:r>
            <a:r>
              <a:rPr lang="en-US" altLang="ko-KR" sz="1000"/>
              <a:t>To </a:t>
            </a:r>
            <a:r>
              <a:rPr lang="ko-KR" altLang="en-US" sz="1000"/>
              <a:t>태그와</a:t>
            </a:r>
            <a:br>
              <a:rPr lang="en-US" altLang="ko-KR" sz="1000"/>
            </a:br>
            <a:r>
              <a:rPr lang="ko-KR" altLang="en-US" sz="1000"/>
              <a:t>같으면 트랜잭션과 일치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Non-INVITE </a:t>
            </a:r>
            <a:r>
              <a:rPr lang="ko-KR" altLang="en-US" sz="1000"/>
              <a:t>요청이 기존 트랜잭션과 일치할 때</a:t>
            </a:r>
            <a:r>
              <a:rPr lang="en-US" altLang="ko-KR" sz="1000"/>
              <a:t>, </a:t>
            </a:r>
            <a:r>
              <a:rPr lang="ko-KR" altLang="en-US" sz="1000"/>
              <a:t>그것은 그 트랜잭션을 생성한 요청의 재전송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96336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8008924" cy="1558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</a:t>
            </a:r>
            <a:r>
              <a:rPr lang="en-US" altLang="ko-KR" sz="1100"/>
              <a:t>Transport Layer </a:t>
            </a:r>
            <a:r>
              <a:rPr lang="ko-KR" altLang="en-US" sz="1100"/>
              <a:t>로 응답을 전송할 때</a:t>
            </a:r>
            <a:r>
              <a:rPr lang="en-US" altLang="ko-KR" sz="1100"/>
              <a:t>, Transport Layer </a:t>
            </a:r>
            <a:r>
              <a:rPr lang="ko-KR" altLang="en-US" sz="1100"/>
              <a:t>가 실패를 반환하면 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TU </a:t>
            </a:r>
            <a:r>
              <a:rPr lang="ko-KR" altLang="en-US" sz="1100"/>
              <a:t>는 </a:t>
            </a:r>
            <a:r>
              <a:rPr lang="en-US" altLang="ko-KR" sz="1100" b="1"/>
              <a:t>RFC 3263 </a:t>
            </a:r>
            <a:r>
              <a:rPr lang="ko-KR" altLang="en-US" sz="1100"/>
              <a:t>의 절차에 따라 </a:t>
            </a:r>
            <a:r>
              <a:rPr lang="ko-KR" altLang="en-US" sz="1100" b="1"/>
              <a:t>백업</a:t>
            </a:r>
            <a:r>
              <a:rPr lang="ko-KR" altLang="en-US" sz="1100"/>
              <a:t>에 대한 응답을 전달하려고 시도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서버 트랜잭션은 위 모든 절차가 </a:t>
            </a:r>
            <a:r>
              <a:rPr lang="ko-KR" altLang="en-US" sz="1100" b="1"/>
              <a:t>실패가 발생</a:t>
            </a:r>
            <a:r>
              <a:rPr lang="ko-KR" altLang="en-US" sz="1100"/>
              <a:t>했음을 </a:t>
            </a:r>
            <a:r>
              <a:rPr lang="en-US" altLang="ko-KR" sz="1100" b="1"/>
              <a:t>TU </a:t>
            </a:r>
            <a:r>
              <a:rPr lang="ko-KR" altLang="en-US" sz="1100"/>
              <a:t>에 알려야 하며</a:t>
            </a:r>
            <a:r>
              <a:rPr lang="en-US" altLang="ko-KR" sz="1100"/>
              <a:t>, </a:t>
            </a:r>
            <a:r>
              <a:rPr lang="ko-KR" altLang="en-US" sz="1100"/>
              <a:t>서버 트랜잭션은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즉시 전환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257074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(1/6)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061275" cy="357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네트워크 전송을 통한 요청 및 응답의 실제 전송을 담당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연결 지향 전송</a:t>
            </a:r>
            <a:r>
              <a:rPr lang="ko-KR" altLang="en-US" sz="1100"/>
              <a:t>의 경우 요청 또는 응답에 사용할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TCP, SCTP </a:t>
            </a:r>
            <a:r>
              <a:rPr lang="ko-KR" altLang="en-US" sz="1100"/>
              <a:t>와 같은 전송 프로토콜 또는 </a:t>
            </a:r>
            <a:r>
              <a:rPr lang="en-US" altLang="ko-KR" sz="1100"/>
              <a:t>TLS </a:t>
            </a:r>
            <a:r>
              <a:rPr lang="ko-KR" altLang="en-US" sz="1100"/>
              <a:t>에 대한 끊임없는 </a:t>
            </a:r>
            <a:r>
              <a:rPr lang="en-US" altLang="ko-KR" sz="1100"/>
              <a:t>connection </a:t>
            </a:r>
            <a:r>
              <a:rPr lang="ko-KR" altLang="en-US" sz="1100"/>
              <a:t>관리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</a:t>
            </a:r>
            <a:r>
              <a:rPr lang="en-US" altLang="ko-KR" sz="1100"/>
              <a:t>connection </a:t>
            </a:r>
            <a:r>
              <a:rPr lang="ko-KR" altLang="en-US" sz="1100"/>
              <a:t>들은 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부터 형성된 튜플에 의해 인덱싱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이 열리면 이 인덱스는 목적지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을 수락하면 이 인덱스는 소스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마지막 메시지를 송수신한 후에 일정 시간 동안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유지하는 것을 권고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시간은 최소한 트랜잭션의 상태가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변경되는 데 필요한 시간 이상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모든 </a:t>
            </a:r>
            <a:r>
              <a:rPr lang="en-US" altLang="ko-KR" sz="1100"/>
              <a:t>SIP </a:t>
            </a:r>
            <a:r>
              <a:rPr lang="ko-KR" altLang="en-US" sz="1100"/>
              <a:t>요소들은 반드시 </a:t>
            </a: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와 </a:t>
            </a:r>
            <a:r>
              <a:rPr lang="en-US" altLang="ko-KR" sz="1100" b="1"/>
              <a:t>TCP</a:t>
            </a:r>
            <a:r>
              <a:rPr lang="en-US" altLang="ko-KR" sz="1100"/>
              <a:t> </a:t>
            </a:r>
            <a:r>
              <a:rPr lang="ko-KR" altLang="en-US" sz="1100"/>
              <a:t>를 구현하고</a:t>
            </a:r>
            <a:r>
              <a:rPr lang="en-US" altLang="ko-KR" sz="1100"/>
              <a:t>, </a:t>
            </a:r>
            <a:r>
              <a:rPr lang="ko-KR" altLang="en-US" sz="1100"/>
              <a:t>다른 프로토콜을 구현할 수 있음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81828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(2/6)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330853" cy="4143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전송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7030A0"/>
                </a:solidFill>
                <a:latin typeface="+mj-ea"/>
                <a:ea typeface="+mj-ea"/>
              </a:rPr>
              <a:t>전송계층</a:t>
            </a:r>
            <a:r>
              <a:rPr lang="ko-KR" altLang="en-US" sz="1100"/>
              <a:t>의 </a:t>
            </a:r>
            <a:r>
              <a:rPr lang="ko-KR" altLang="en-US" sz="1100">
                <a:solidFill>
                  <a:srgbClr val="CC0099"/>
                </a:solidFill>
              </a:rPr>
              <a:t>클라이언트</a:t>
            </a:r>
            <a:r>
              <a:rPr lang="ko-KR" altLang="en-US" sz="1100"/>
              <a:t> </a:t>
            </a:r>
            <a:r>
              <a:rPr lang="ko-KR" altLang="en-US" sz="1100">
                <a:solidFill>
                  <a:srgbClr val="CC0099"/>
                </a:solidFill>
              </a:rPr>
              <a:t>전송단</a:t>
            </a:r>
            <a:r>
              <a:rPr lang="ko-KR" altLang="en-US" sz="1100"/>
              <a:t>은 요청을 보내고 응답을 받는 것을 책임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에 요청</a:t>
            </a:r>
            <a:r>
              <a:rPr lang="en-US" altLang="ko-KR" sz="1100"/>
              <a:t>, 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및 멀티캐스트 대상에 대한 </a:t>
            </a:r>
            <a:r>
              <a:rPr lang="en-US" altLang="ko-KR" sz="1100"/>
              <a:t>TTL </a:t>
            </a:r>
            <a:r>
              <a:rPr lang="ko-KR" altLang="en-US" sz="1100"/>
              <a:t>을 받음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highlight>
                  <a:srgbClr val="FFFF00"/>
                </a:highlight>
              </a:rPr>
              <a:t>요청이 </a:t>
            </a:r>
            <a:r>
              <a:rPr lang="en-US" altLang="ko-KR" sz="1100">
                <a:highlight>
                  <a:srgbClr val="FFFF00"/>
                </a:highlight>
              </a:rPr>
              <a:t>path MTU </a:t>
            </a:r>
            <a:r>
              <a:rPr lang="ko-KR" altLang="en-US" sz="1100">
                <a:highlight>
                  <a:srgbClr val="FFFF00"/>
                </a:highlight>
              </a:rPr>
              <a:t>의 </a:t>
            </a:r>
            <a:r>
              <a:rPr lang="en-US" altLang="ko-KR" sz="1100">
                <a:highlight>
                  <a:srgbClr val="FFFF00"/>
                </a:highlight>
              </a:rPr>
              <a:t>200 byte </a:t>
            </a:r>
            <a:r>
              <a:rPr lang="ko-KR" altLang="en-US" sz="1100">
                <a:highlight>
                  <a:srgbClr val="FFFF00"/>
                </a:highlight>
              </a:rPr>
              <a:t>이내이거나 </a:t>
            </a:r>
            <a:r>
              <a:rPr lang="en-US" altLang="ko-KR" sz="1100">
                <a:highlight>
                  <a:srgbClr val="FFFF00"/>
                </a:highlight>
              </a:rPr>
              <a:t>1300 byte </a:t>
            </a:r>
            <a:r>
              <a:rPr lang="ko-KR" altLang="en-US" sz="1100">
                <a:highlight>
                  <a:srgbClr val="FFFF00"/>
                </a:highlight>
              </a:rPr>
              <a:t>보다 크고 </a:t>
            </a:r>
            <a:r>
              <a:rPr lang="en-US" altLang="ko-KR" sz="1100">
                <a:highlight>
                  <a:srgbClr val="FFFF00"/>
                </a:highlight>
              </a:rPr>
              <a:t>path MTU </a:t>
            </a:r>
            <a:r>
              <a:rPr lang="ko-KR" altLang="en-US" sz="1100">
                <a:highlight>
                  <a:srgbClr val="FFFF00"/>
                </a:highlight>
              </a:rPr>
              <a:t>를 알 수 없는 경우</a:t>
            </a:r>
            <a:r>
              <a:rPr lang="en-US" altLang="ko-KR" sz="1100">
                <a:highlight>
                  <a:srgbClr val="FFFF00"/>
                </a:highlight>
              </a:rPr>
              <a:t>,TCP </a:t>
            </a:r>
            <a:r>
              <a:rPr lang="ko-KR" altLang="en-US" sz="1100">
                <a:highlight>
                  <a:srgbClr val="FFFF00"/>
                </a:highlight>
              </a:rPr>
              <a:t>같은 </a:t>
            </a:r>
            <a:br>
              <a:rPr lang="en-US" altLang="ko-KR" sz="1100">
                <a:highlight>
                  <a:srgbClr val="FFFF00"/>
                </a:highlight>
              </a:rPr>
            </a:br>
            <a:r>
              <a:rPr lang="ko-KR" altLang="en-US" sz="1100">
                <a:highlight>
                  <a:srgbClr val="FFFF00"/>
                </a:highlight>
              </a:rPr>
              <a:t>혼잡 제어 전송 프로토콜</a:t>
            </a:r>
            <a:r>
              <a:rPr lang="en-US" altLang="ko-KR" sz="1100">
                <a:highlight>
                  <a:srgbClr val="FFFF00"/>
                </a:highlight>
              </a:rPr>
              <a:t>(RFC 2914)</a:t>
            </a:r>
            <a:r>
              <a:rPr lang="ko-KR" altLang="en-US" sz="1100">
                <a:highlight>
                  <a:srgbClr val="FFFF00"/>
                </a:highlight>
              </a:rPr>
              <a:t>을 사용하여 전송</a:t>
            </a:r>
            <a:endParaRPr lang="en-US" altLang="ko-KR" sz="11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이로 인해 최상단 </a:t>
            </a:r>
            <a:r>
              <a:rPr lang="en-US" altLang="ko-KR" sz="1000"/>
              <a:t>Via </a:t>
            </a:r>
            <a:r>
              <a:rPr lang="ko-KR" altLang="en-US" sz="1000"/>
              <a:t>에 표시된 전송 프로토콜 변경이 발생하면</a:t>
            </a:r>
            <a:r>
              <a:rPr lang="en-US" altLang="ko-KR" sz="1000"/>
              <a:t>, </a:t>
            </a:r>
            <a:r>
              <a:rPr lang="ko-KR" altLang="en-US" sz="1000"/>
              <a:t>그 값은 바뀌어야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이렇게 하면 </a:t>
            </a:r>
            <a:r>
              <a:rPr lang="en-US" altLang="ko-KR" sz="1000"/>
              <a:t>UDP </a:t>
            </a:r>
            <a:r>
              <a:rPr lang="ko-KR" altLang="en-US" sz="1000"/>
              <a:t>를 통한 메시지 조각화를 방지하고 더 큰 메시지에 대한 혼잡 제어 기능을 제공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구현은 최대 데이터그램 패킷 사이즈까지 메시지를 처리할 수 있어야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UDP </a:t>
            </a:r>
            <a:r>
              <a:rPr lang="ko-KR" altLang="en-US" sz="1000"/>
              <a:t>의 경우 크기는 </a:t>
            </a:r>
            <a:r>
              <a:rPr lang="en-US" altLang="ko-KR" sz="1000"/>
              <a:t>IP </a:t>
            </a:r>
            <a:r>
              <a:rPr lang="ko-KR" altLang="en-US" sz="1000"/>
              <a:t>및 </a:t>
            </a:r>
            <a:r>
              <a:rPr lang="en-US" altLang="ko-KR" sz="1000"/>
              <a:t>UDP </a:t>
            </a:r>
            <a:r>
              <a:rPr lang="ko-KR" altLang="en-US" sz="1000"/>
              <a:t>헤더를 포함하여 </a:t>
            </a:r>
            <a:r>
              <a:rPr lang="en-US" altLang="ko-KR" sz="1000"/>
              <a:t>65,535 byte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 요청이 전송되기 전에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반드시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필드 값을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삽입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필드에는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 </a:t>
            </a:r>
            <a:r>
              <a:rPr lang="ko-KR" altLang="en-US" sz="1100"/>
              <a:t>또는 호스트 이름과 포트가 포함 </a:t>
            </a:r>
            <a:r>
              <a:rPr lang="en-US" altLang="ko-KR" sz="1100"/>
              <a:t>(</a:t>
            </a:r>
            <a:r>
              <a:rPr lang="en-US" altLang="ko-KR" sz="1100" b="1"/>
              <a:t>FQDN</a:t>
            </a:r>
            <a:r>
              <a:rPr lang="en-US" altLang="ko-KR" sz="1100"/>
              <a:t> </a:t>
            </a:r>
            <a:r>
              <a:rPr lang="ko-KR" altLang="en-US" sz="1100"/>
              <a:t>사용 권장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realible</a:t>
            </a:r>
            <a:r>
              <a:rPr lang="en-US" altLang="ko-KR" sz="1100"/>
              <a:t> </a:t>
            </a:r>
            <a:r>
              <a:rPr lang="ko-KR" altLang="en-US" sz="1100"/>
              <a:t>전송일 때</a:t>
            </a:r>
            <a:r>
              <a:rPr lang="en-US" altLang="ko-KR" sz="1100"/>
              <a:t>, </a:t>
            </a:r>
            <a:r>
              <a:rPr lang="ko-KR" altLang="en-US" sz="1100"/>
              <a:t>응답은 요청을 수신한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으로 전송 </a:t>
            </a:r>
            <a:r>
              <a:rPr lang="en-US" altLang="ko-KR" sz="1100"/>
              <a:t>(</a:t>
            </a:r>
            <a:r>
              <a:rPr lang="en-US" altLang="ko-KR" sz="1100" b="1"/>
              <a:t>Error</a:t>
            </a:r>
            <a:r>
              <a:rPr lang="en-US" altLang="ko-KR" sz="1100"/>
              <a:t> </a:t>
            </a:r>
            <a:r>
              <a:rPr lang="ko-KR" altLang="en-US" sz="1100"/>
              <a:t>발생 시 새로운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시작하여 전송</a:t>
            </a:r>
            <a:r>
              <a:rPr lang="en-US" altLang="ko-KR" sz="11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9410700" y="2258621"/>
            <a:ext cx="0" cy="90661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89377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10700" y="3880339"/>
            <a:ext cx="0" cy="6340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70437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9410700" y="1178169"/>
            <a:ext cx="0" cy="36534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9141235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0538082" y="4934451"/>
            <a:ext cx="464990" cy="157675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78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(3/6)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763390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수신되면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최상단 </a:t>
            </a:r>
            <a:r>
              <a:rPr lang="en-US" altLang="ko-KR" sz="1100" b="1"/>
              <a:t>Via </a:t>
            </a:r>
            <a:r>
              <a:rPr lang="ko-KR" altLang="en-US" sz="1100"/>
              <a:t>헤더 필드 값을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해당 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 값이 요청에 삽입하도록 구성된 값과 일치하지 않으면 </a:t>
            </a:r>
            <a:r>
              <a:rPr lang="ko-KR" altLang="en-US" sz="1100" b="1"/>
              <a:t>응답</a:t>
            </a:r>
            <a:r>
              <a:rPr lang="ko-KR" altLang="en-US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0070C0"/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이 존재하는 경우</a:t>
            </a:r>
            <a:r>
              <a:rPr lang="en-US" altLang="ko-KR" sz="1100"/>
              <a:t>, </a:t>
            </a:r>
            <a:r>
              <a:rPr lang="ko-KR" altLang="en-US" sz="1100"/>
              <a:t>응답을 기존 트랜잭션과 </a:t>
            </a:r>
            <a:r>
              <a:rPr lang="ko-KR" altLang="en-US" sz="1100" b="1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일치하면 응답을 해당 트랜잭션으로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 응답을 </a:t>
            </a:r>
            <a:r>
              <a:rPr lang="en-US" altLang="ko-KR" sz="1000"/>
              <a:t>proxy core </a:t>
            </a:r>
            <a:r>
              <a:rPr lang="ko-KR" altLang="en-US" sz="1000"/>
              <a:t>또는 </a:t>
            </a:r>
            <a:r>
              <a:rPr lang="en-US" altLang="ko-KR" sz="1000"/>
              <a:t>UA core </a:t>
            </a:r>
            <a:r>
              <a:rPr lang="ko-KR" altLang="en-US" sz="1000"/>
              <a:t>로 전달 </a:t>
            </a:r>
            <a:r>
              <a:rPr lang="en-US" altLang="ko-KR" sz="1000"/>
              <a:t>(</a:t>
            </a:r>
            <a:r>
              <a:rPr lang="ko-KR" altLang="en-US" sz="1000"/>
              <a:t>프록시는 응답을 전달</a:t>
            </a:r>
            <a:r>
              <a:rPr lang="en-US" altLang="ko-KR" sz="1000"/>
              <a:t>, UA </a:t>
            </a:r>
            <a:r>
              <a:rPr lang="ko-KR" altLang="en-US" sz="1000"/>
              <a:t>는 삭제</a:t>
            </a:r>
            <a:r>
              <a:rPr lang="en-US" altLang="ko-KR" sz="10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410700" y="2258621"/>
            <a:ext cx="0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21088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10700" y="3880339"/>
            <a:ext cx="8551" cy="6369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28489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410700" y="1126651"/>
            <a:ext cx="0" cy="4168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8712061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45B1E98-49A1-48A4-A70A-7F36EEBA21BF}"/>
              </a:ext>
            </a:extLst>
          </p:cNvPr>
          <p:cNvCxnSpPr>
            <a:cxnSpLocks/>
          </p:cNvCxnSpPr>
          <p:nvPr/>
        </p:nvCxnSpPr>
        <p:spPr>
          <a:xfrm rot="10800000">
            <a:off x="9982200" y="5490334"/>
            <a:ext cx="1576754" cy="46161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(4/6)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841938" cy="522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서버는 </a:t>
            </a:r>
            <a:r>
              <a:rPr lang="en-US" altLang="ko-KR" sz="1100"/>
              <a:t>SIP or</a:t>
            </a:r>
            <a:r>
              <a:rPr lang="ko-KR" altLang="en-US" sz="1100"/>
              <a:t> </a:t>
            </a:r>
            <a:r>
              <a:rPr lang="en-US" altLang="ko-KR" sz="1100"/>
              <a:t>SIPS URI </a:t>
            </a:r>
            <a:r>
              <a:rPr lang="ko-KR" altLang="en-US" sz="1100"/>
              <a:t>에 대한 </a:t>
            </a:r>
            <a:r>
              <a:rPr lang="en-US" altLang="ko-KR" sz="1100"/>
              <a:t>DNS lookup </a:t>
            </a:r>
            <a:r>
              <a:rPr lang="ko-KR" altLang="en-US" sz="1100"/>
              <a:t>의 결과로 나올 수 있는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조합</a:t>
            </a:r>
            <a:br>
              <a:rPr lang="en-US" altLang="ko-KR" sz="1100"/>
            </a:br>
            <a:r>
              <a:rPr lang="ko-KR" altLang="en-US" sz="1100"/>
              <a:t>에 대한 요청을 수신할 준비가 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이 어떤 전송 프로토콜을 통해 요청을 수신하든</a:t>
            </a:r>
            <a:r>
              <a:rPr lang="en-US" altLang="ko-KR" sz="1100"/>
              <a:t>,</a:t>
            </a:r>
            <a:r>
              <a:rPr lang="ko-KR" altLang="en-US" sz="1100"/>
              <a:t>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“</a:t>
            </a:r>
            <a:r>
              <a:rPr lang="en-US" altLang="ko-KR" sz="1000" b="1"/>
              <a:t>sent-by</a:t>
            </a:r>
            <a:r>
              <a:rPr lang="en-US" altLang="ko-KR" sz="1000"/>
              <a:t>” </a:t>
            </a:r>
            <a:r>
              <a:rPr lang="ko-KR" altLang="en-US" sz="1000"/>
              <a:t>파라미터의 호스트 부분에 도메인 이름이 포함되어 있거나 패킷 수신지 </a:t>
            </a:r>
            <a:r>
              <a:rPr lang="en-US" altLang="ko-KR" sz="1000"/>
              <a:t>IP </a:t>
            </a:r>
            <a:r>
              <a:rPr lang="ko-KR" altLang="en-US" sz="1000"/>
              <a:t>와 다른 </a:t>
            </a:r>
            <a:r>
              <a:rPr lang="en-US" altLang="ko-KR" sz="1000"/>
              <a:t>IP </a:t>
            </a:r>
            <a:r>
              <a:rPr lang="ko-KR" altLang="en-US" sz="1000"/>
              <a:t>가</a:t>
            </a:r>
            <a:br>
              <a:rPr lang="en-US" altLang="ko-KR" sz="1000"/>
            </a:br>
            <a:r>
              <a:rPr lang="ko-KR" altLang="en-US" sz="1000"/>
              <a:t>포함되어있는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헤더 값에 </a:t>
            </a:r>
            <a:r>
              <a:rPr lang="en-US" altLang="ko-KR" sz="1000"/>
              <a:t>“</a:t>
            </a:r>
            <a:r>
              <a:rPr lang="en-US" altLang="ko-KR" sz="1000" b="1"/>
              <a:t>received</a:t>
            </a:r>
            <a:r>
              <a:rPr lang="en-US" altLang="ko-KR" sz="1000"/>
              <a:t>”</a:t>
            </a:r>
            <a:r>
              <a:rPr lang="ko-KR" altLang="en-US" sz="1000"/>
              <a:t> 파라미터를 추가 </a:t>
            </a:r>
            <a:r>
              <a:rPr lang="en-US" altLang="ko-KR" sz="1000"/>
              <a:t>(</a:t>
            </a:r>
            <a:r>
              <a:rPr lang="ko-KR" altLang="en-US" sz="1000"/>
              <a:t>응답을 수신지 </a:t>
            </a:r>
            <a:r>
              <a:rPr lang="en-US" altLang="ko-KR" sz="1000"/>
              <a:t>IP </a:t>
            </a:r>
            <a:r>
              <a:rPr lang="ko-KR" altLang="en-US" sz="1000"/>
              <a:t>로  보내기 위함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요청을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과 </a:t>
            </a:r>
            <a:r>
              <a:rPr lang="ko-KR" altLang="en-US" sz="1100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일치하는 </a:t>
            </a:r>
            <a:r>
              <a:rPr lang="ko-KR" altLang="en-US" sz="1100">
                <a:solidFill>
                  <a:srgbClr val="0070C0"/>
                </a:solidFill>
                <a:latin typeface="+mn-ea"/>
              </a:rPr>
              <a:t>서버 트랜잭션</a:t>
            </a:r>
            <a:r>
              <a:rPr lang="ko-KR" altLang="en-US" sz="1100"/>
              <a:t>이 발견되면 요청은 해당 트랜잭션으로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요청이 </a:t>
            </a:r>
            <a:r>
              <a:rPr lang="en-US" altLang="ko-KR" sz="1100"/>
              <a:t>core </a:t>
            </a:r>
            <a:r>
              <a:rPr lang="ko-KR" altLang="en-US" sz="1100"/>
              <a:t>로 전달되며</a:t>
            </a:r>
            <a:r>
              <a:rPr lang="en-US" altLang="ko-KR" sz="1100"/>
              <a:t>, core </a:t>
            </a:r>
            <a:r>
              <a:rPr lang="ko-KR" altLang="en-US" sz="1100"/>
              <a:t>는 해당 요청에 대해 새 서버 트랜잭션을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UAS core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</a:t>
            </a:r>
            <a:r>
              <a:rPr lang="en-US" altLang="ko-KR" sz="1100" b="1"/>
              <a:t>2xx</a:t>
            </a:r>
            <a:r>
              <a:rPr lang="ko-KR" altLang="en-US" sz="1100"/>
              <a:t> 응답을 보내면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이 삭제되므로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도착하면</a:t>
            </a:r>
            <a:br>
              <a:rPr lang="en-US" altLang="ko-KR" sz="1100"/>
            </a:br>
            <a:r>
              <a:rPr lang="ko-KR" altLang="en-US" sz="1100"/>
              <a:t>일치하는 트랜잭션이 없으므로 </a:t>
            </a:r>
            <a:r>
              <a:rPr lang="en-US" altLang="ko-KR" sz="1100"/>
              <a:t>UAS core </a:t>
            </a:r>
            <a:r>
              <a:rPr lang="ko-KR" altLang="en-US" sz="1100"/>
              <a:t>로 전달되어 처리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557974" y="2258621"/>
            <a:ext cx="0" cy="90074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948611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</p:cNvCxnSpPr>
          <p:nvPr/>
        </p:nvCxnSpPr>
        <p:spPr>
          <a:xfrm>
            <a:off x="10549423" y="3880339"/>
            <a:ext cx="0" cy="636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9967212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557974" y="1126651"/>
            <a:ext cx="0" cy="4168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10266868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9E6BD4C-F5F9-41FC-ADCC-EF2CBE85A6C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575E94-5715-458C-979F-368CC318870A}"/>
              </a:ext>
            </a:extLst>
          </p:cNvPr>
          <p:cNvSpPr txBox="1"/>
          <p:nvPr/>
        </p:nvSpPr>
        <p:spPr>
          <a:xfrm>
            <a:off x="1461053" y="3324427"/>
            <a:ext cx="2555508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931E8-8A5C-467C-A2DE-8D7662AE7612}"/>
              </a:ext>
            </a:extLst>
          </p:cNvPr>
          <p:cNvSpPr txBox="1"/>
          <p:nvPr/>
        </p:nvSpPr>
        <p:spPr>
          <a:xfrm>
            <a:off x="1461053" y="3872672"/>
            <a:ext cx="3664786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  <a:r>
              <a:rPr lang="en-US" altLang="ko-KR" sz="1000">
                <a:solidFill>
                  <a:srgbClr val="0000FF"/>
                </a:solidFill>
              </a:rPr>
              <a:t>;received=192.0.2.4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6644E8-BD2C-4181-9AAD-E6F2D5D256A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016561" y="3548206"/>
            <a:ext cx="244777" cy="3244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3221843" y="1822791"/>
            <a:ext cx="4447051" cy="321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Validate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Preprocess routing information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Determine target for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Forward the request to each target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Process all responses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(5/6)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096815" cy="358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전달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응답을 전송할 위치를 결정하기 위해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필드의 값을 사용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 </a:t>
            </a:r>
            <a:r>
              <a:rPr lang="ko-KR" altLang="en-US" sz="1100"/>
              <a:t>또는 </a:t>
            </a:r>
            <a:r>
              <a:rPr lang="en-US" altLang="ko-KR" sz="1100"/>
              <a:t>SCTP </a:t>
            </a:r>
            <a:r>
              <a:rPr lang="ko-KR" altLang="en-US" sz="1100"/>
              <a:t>와 같은 </a:t>
            </a:r>
            <a:r>
              <a:rPr lang="en-US" altLang="ko-KR" sz="1100" b="1"/>
              <a:t>reliable</a:t>
            </a:r>
            <a:r>
              <a:rPr lang="en-US" altLang="ko-KR" sz="1100"/>
              <a:t> </a:t>
            </a:r>
            <a:r>
              <a:rPr lang="ko-KR" altLang="en-US" sz="1100" b="1"/>
              <a:t>전송 프로토콜</a:t>
            </a:r>
            <a:r>
              <a:rPr lang="ko-KR" altLang="en-US" sz="1100"/>
              <a:t> 또는 이를 통한 </a:t>
            </a:r>
            <a:r>
              <a:rPr lang="en-US" altLang="ko-KR" sz="1100" b="1"/>
              <a:t>TLS</a:t>
            </a:r>
            <a:r>
              <a:rPr lang="en-US" altLang="ko-KR" sz="1100"/>
              <a:t>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 b="1"/>
              <a:t>origin</a:t>
            </a:r>
            <a:r>
              <a:rPr lang="en-US" altLang="ko-KR" sz="1100"/>
              <a:t> </a:t>
            </a:r>
            <a:r>
              <a:rPr lang="ko-KR" altLang="en-US" sz="1100"/>
              <a:t>요청의 </a:t>
            </a:r>
            <a:br>
              <a:rPr lang="en-US" altLang="ko-KR" sz="1100"/>
            </a:b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오픈된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이 없다면</a:t>
            </a:r>
            <a:r>
              <a:rPr lang="en-US" altLang="ko-KR" sz="1100"/>
              <a:t>,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의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 값으로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오픈</a:t>
            </a:r>
            <a:br>
              <a:rPr lang="en-US" altLang="ko-KR" sz="1100"/>
            </a:br>
            <a:r>
              <a:rPr lang="en-US" altLang="ko-KR" sz="1100"/>
              <a:t>(“sent-by” </a:t>
            </a:r>
            <a:r>
              <a:rPr lang="ko-KR" altLang="en-US" sz="1100"/>
              <a:t>값은 기술되어 있으면 그 값을 사용하고 없으면 </a:t>
            </a:r>
            <a:r>
              <a:rPr lang="en-US" altLang="ko-KR" sz="1100"/>
              <a:t>default)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 값이 </a:t>
            </a:r>
            <a:r>
              <a:rPr lang="en-US" altLang="ko-KR" sz="1100"/>
              <a:t>“maddr” </a:t>
            </a:r>
            <a:r>
              <a:rPr lang="ko-KR" altLang="en-US" sz="1100"/>
              <a:t>파라미터를 포함하면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“sent-by” </a:t>
            </a:r>
            <a:r>
              <a:rPr lang="ko-KR" altLang="en-US" sz="1100"/>
              <a:t>에 나타난 포트를 사용</a:t>
            </a:r>
            <a:r>
              <a:rPr lang="en-US" altLang="ko-KR" sz="1100"/>
              <a:t>(</a:t>
            </a:r>
            <a:r>
              <a:rPr lang="ko-KR" altLang="en-US" sz="1100"/>
              <a:t>없으면 </a:t>
            </a:r>
            <a:r>
              <a:rPr lang="en-US" altLang="ko-KR" sz="1100"/>
              <a:t>5060)</a:t>
            </a:r>
            <a:r>
              <a:rPr lang="ko-KR" altLang="en-US" sz="1100"/>
              <a:t>하여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거기에 나열된 주소로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파라미터가 있는 경우</a:t>
            </a:r>
            <a:r>
              <a:rPr lang="en-US" altLang="ko-KR" sz="1100"/>
              <a:t>,</a:t>
            </a:r>
            <a:r>
              <a:rPr lang="ko-KR" altLang="en-US" sz="1100"/>
              <a:t> 응답은 </a:t>
            </a:r>
            <a:r>
              <a:rPr lang="en-US" altLang="ko-KR" sz="1100"/>
              <a:t>“sent-by” </a:t>
            </a:r>
            <a:r>
              <a:rPr lang="ko-KR" altLang="en-US" sz="1100"/>
              <a:t>값에 표시된 </a:t>
            </a:r>
            <a:br>
              <a:rPr lang="en-US" altLang="ko-KR" sz="1100"/>
            </a:br>
            <a:r>
              <a:rPr lang="ko-KR" altLang="en-US" sz="1100"/>
              <a:t>포트를 사용하여 </a:t>
            </a:r>
            <a:r>
              <a:rPr lang="en-US" altLang="ko-KR" sz="1100"/>
              <a:t>“received” </a:t>
            </a:r>
            <a:r>
              <a:rPr lang="ko-KR" altLang="en-US" sz="1100"/>
              <a:t>파라미터에 있는 주소로 전송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549424" y="2258621"/>
            <a:ext cx="4276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872642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53700" y="3874477"/>
            <a:ext cx="4274" cy="6428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10092918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10557974" y="1152271"/>
            <a:ext cx="0" cy="3912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9F655C-F29B-4CCA-8566-51AB639585FC}"/>
              </a:ext>
            </a:extLst>
          </p:cNvPr>
          <p:cNvCxnSpPr>
            <a:cxnSpLocks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82C288-565B-4A42-8A70-991DEE55C3BE}"/>
              </a:ext>
            </a:extLst>
          </p:cNvPr>
          <p:cNvSpPr txBox="1"/>
          <p:nvPr/>
        </p:nvSpPr>
        <p:spPr>
          <a:xfrm>
            <a:off x="9067556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163917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Framing &amp; Error Handling (6/6)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994496" cy="257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Framing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메시지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UDP)</a:t>
            </a:r>
            <a:r>
              <a:rPr lang="ko-KR" altLang="en-US" sz="1100"/>
              <a:t>의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메시지에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헤더가 있다면 메시지 </a:t>
            </a:r>
            <a:r>
              <a:rPr lang="en-US" altLang="ko-KR" sz="1100" b="1"/>
              <a:t>body </a:t>
            </a:r>
            <a:r>
              <a:rPr lang="ko-KR" altLang="en-US" sz="1100"/>
              <a:t>에 해당 </a:t>
            </a:r>
            <a:r>
              <a:rPr lang="en-US" altLang="ko-KR" sz="1100" b="1"/>
              <a:t>byte </a:t>
            </a:r>
            <a:r>
              <a:rPr lang="ko-KR" altLang="en-US" sz="1100"/>
              <a:t>가 포함된 것으로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패킷에 </a:t>
            </a:r>
            <a:r>
              <a:rPr lang="en-US" altLang="ko-KR" sz="1100" b="1"/>
              <a:t>body</a:t>
            </a:r>
            <a:r>
              <a:rPr lang="en-US" altLang="ko-KR" sz="1100"/>
              <a:t> </a:t>
            </a:r>
            <a:r>
              <a:rPr lang="ko-KR" altLang="en-US" sz="1100"/>
              <a:t>끝은 넘어서는 추가 </a:t>
            </a:r>
            <a:r>
              <a:rPr lang="en-US" altLang="ko-KR" sz="1100" b="1"/>
              <a:t>byte </a:t>
            </a:r>
            <a:r>
              <a:rPr lang="ko-KR" altLang="en-US" sz="1100"/>
              <a:t>가 있는 경우 반드시 버림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패킷이 메시지 </a:t>
            </a:r>
            <a:r>
              <a:rPr lang="en-US" altLang="ko-KR" sz="1100" b="1"/>
              <a:t>body </a:t>
            </a:r>
            <a:r>
              <a:rPr lang="ko-KR" altLang="en-US" sz="1100"/>
              <a:t>가 끝나기 전에 끝나면 오류로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메시지가 응답인 경우 반드시 삭제하고</a:t>
            </a:r>
            <a:r>
              <a:rPr lang="en-US" altLang="ko-KR" sz="1100"/>
              <a:t>, </a:t>
            </a:r>
            <a:r>
              <a:rPr lang="ko-KR" altLang="en-US" sz="1100"/>
              <a:t>요청인 경우 </a:t>
            </a:r>
            <a:r>
              <a:rPr lang="en-US" altLang="ko-KR" sz="1100" b="1"/>
              <a:t>400 (Bad Request)</a:t>
            </a:r>
            <a:r>
              <a:rPr lang="en-US" altLang="ko-KR" sz="1100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메시지에 </a:t>
            </a:r>
            <a:r>
              <a:rPr lang="en-US" altLang="ko-KR" sz="1100"/>
              <a:t>Content-Length </a:t>
            </a:r>
            <a:r>
              <a:rPr lang="ko-KR" altLang="en-US" sz="1100"/>
              <a:t>헤더가 없는 경우</a:t>
            </a:r>
            <a:r>
              <a:rPr lang="en-US" altLang="ko-KR" sz="1100"/>
              <a:t>, </a:t>
            </a:r>
            <a:r>
              <a:rPr lang="ko-KR" altLang="en-US" sz="1100"/>
              <a:t>메시지 </a:t>
            </a:r>
            <a:r>
              <a:rPr lang="en-US" altLang="ko-KR" sz="1100"/>
              <a:t>body </a:t>
            </a:r>
            <a:r>
              <a:rPr lang="ko-KR" altLang="en-US" sz="1100"/>
              <a:t>는 전송 패킷의 끝에서 끝나는 것으로 간주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스트림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TCP)</a:t>
            </a:r>
            <a:r>
              <a:rPr lang="ko-KR" altLang="en-US" sz="1100"/>
              <a:t>의 경우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헤더는 </a:t>
            </a:r>
            <a:r>
              <a:rPr lang="en-US" altLang="ko-KR" sz="1100"/>
              <a:t>body</a:t>
            </a:r>
            <a:r>
              <a:rPr lang="ko-KR" altLang="en-US" sz="1100"/>
              <a:t>의 크기를 나타내며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헤더를 반드시 사용</a:t>
            </a:r>
            <a:endParaRPr lang="en-US" altLang="ko-KR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842F1-8BDD-4656-9E0F-C2A32A873ADC}"/>
              </a:ext>
            </a:extLst>
          </p:cNvPr>
          <p:cNvSpPr txBox="1"/>
          <p:nvPr/>
        </p:nvSpPr>
        <p:spPr>
          <a:xfrm>
            <a:off x="732463" y="3681766"/>
            <a:ext cx="8267007" cy="2228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Error Handling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오류 처리는 메시지가 </a:t>
            </a:r>
            <a:r>
              <a:rPr lang="ko-KR" altLang="en-US" sz="1100" b="1"/>
              <a:t>요청</a:t>
            </a:r>
            <a:r>
              <a:rPr lang="ko-KR" altLang="en-US" sz="1100"/>
              <a:t>인지 </a:t>
            </a:r>
            <a:r>
              <a:rPr lang="ko-KR" altLang="en-US" sz="1100" b="1"/>
              <a:t>응답</a:t>
            </a:r>
            <a:r>
              <a:rPr lang="ko-KR" altLang="en-US" sz="1100"/>
              <a:t>인지에 </a:t>
            </a:r>
            <a:r>
              <a:rPr lang="ko-KR" altLang="en-US" sz="1100" b="1"/>
              <a:t>독립적</a:t>
            </a:r>
            <a:endParaRPr lang="en-US" altLang="ko-KR" sz="11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전송을 통해 메시지를 전송하도록 요청하고 그 결과 </a:t>
            </a:r>
            <a:r>
              <a:rPr lang="en-US" altLang="ko-KR" sz="1100"/>
              <a:t>ICMP </a:t>
            </a:r>
            <a:r>
              <a:rPr lang="ko-KR" altLang="en-US" sz="1100"/>
              <a:t>오류가 발생하는 경우</a:t>
            </a:r>
            <a:r>
              <a:rPr lang="en-US" altLang="ko-KR" sz="1100"/>
              <a:t>:</a:t>
            </a:r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호스트</a:t>
            </a:r>
            <a:r>
              <a:rPr lang="en-US" altLang="ko-KR" sz="1100"/>
              <a:t>, </a:t>
            </a:r>
            <a:r>
              <a:rPr lang="ko-KR" altLang="en-US" sz="1100"/>
              <a:t>네트워크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프로토콜에 연결할 수 없는 오류</a:t>
            </a:r>
            <a:r>
              <a:rPr lang="en-US" altLang="ko-KR" sz="1100"/>
              <a:t>, </a:t>
            </a:r>
            <a:r>
              <a:rPr lang="ko-KR" altLang="en-US" sz="1100"/>
              <a:t>매개변수 문제 오류로 인해 </a:t>
            </a:r>
            <a:r>
              <a:rPr lang="en-US" altLang="ko-KR" sz="1100"/>
              <a:t>Transport User </a:t>
            </a:r>
            <a:r>
              <a:rPr lang="ko-KR" altLang="en-US" sz="1100"/>
              <a:t>에게 전송 실패를 알림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Source</a:t>
            </a:r>
            <a:r>
              <a:rPr lang="ko-KR" altLang="en-US" sz="1100"/>
              <a:t> </a:t>
            </a:r>
            <a:r>
              <a:rPr lang="en-US" altLang="ko-KR" sz="1100"/>
              <a:t>quench </a:t>
            </a:r>
            <a:r>
              <a:rPr lang="ko-KR" altLang="en-US" sz="1100"/>
              <a:t>및 </a:t>
            </a:r>
            <a:r>
              <a:rPr lang="en-US" altLang="ko-KR" sz="1100"/>
              <a:t>TTL </a:t>
            </a:r>
            <a:r>
              <a:rPr lang="ko-KR" altLang="en-US" sz="1100"/>
              <a:t>초과 오류는 무시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reliable</a:t>
            </a:r>
            <a:r>
              <a:rPr lang="ko-KR" altLang="en-US" sz="1100"/>
              <a:t> 전송을 통해 요청을 전송하도록 요청하고 그 결과 연결이 실패한 경우</a:t>
            </a:r>
            <a:r>
              <a:rPr lang="en-US" altLang="ko-KR" sz="1100"/>
              <a:t>, Trasport</a:t>
            </a:r>
            <a:r>
              <a:rPr lang="ko-KR" altLang="en-US" sz="1100"/>
              <a:t> </a:t>
            </a:r>
            <a:r>
              <a:rPr lang="en-US" altLang="ko-KR" sz="1100"/>
              <a:t>User </a:t>
            </a:r>
            <a:r>
              <a:rPr lang="ko-KR" altLang="en-US" sz="1100"/>
              <a:t>에게 실패를 알림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71629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438FB-B94A-44EF-A5B4-84AF8C49AC6B}"/>
              </a:ext>
            </a:extLst>
          </p:cNvPr>
          <p:cNvSpPr txBox="1"/>
          <p:nvPr/>
        </p:nvSpPr>
        <p:spPr>
          <a:xfrm>
            <a:off x="3230178" y="1292911"/>
            <a:ext cx="5695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sip:user:password@host:port;uri-parameters?headers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153C4-D8D5-4CDC-98B8-D7B45B68D746}"/>
              </a:ext>
            </a:extLst>
          </p:cNvPr>
          <p:cNvSpPr txBox="1"/>
          <p:nvPr/>
        </p:nvSpPr>
        <p:spPr>
          <a:xfrm>
            <a:off x="3230178" y="1994431"/>
            <a:ext cx="4532010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User</a:t>
            </a:r>
            <a:r>
              <a:rPr lang="en-US" altLang="ko-KR" sz="1200"/>
              <a:t> : address</a:t>
            </a:r>
            <a:r>
              <a:rPr lang="ko-KR" altLang="en-US" sz="1200"/>
              <a:t> 될 호스트에 있는 특별한 자원의 </a:t>
            </a:r>
            <a:r>
              <a:rPr lang="en-US" altLang="ko-KR" sz="1200"/>
              <a:t>identifier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Password </a:t>
            </a:r>
            <a:r>
              <a:rPr lang="en-US" altLang="ko-KR" sz="1200"/>
              <a:t>: </a:t>
            </a:r>
            <a:r>
              <a:rPr lang="ko-KR" altLang="en-US" sz="1200"/>
              <a:t>사용자와 관련된 </a:t>
            </a:r>
            <a:r>
              <a:rPr lang="en-US" altLang="ko-KR" sz="1200"/>
              <a:t>password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Host</a:t>
            </a:r>
            <a:r>
              <a:rPr lang="ko-KR" altLang="en-US" sz="1200" b="1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SIP</a:t>
            </a:r>
            <a:r>
              <a:rPr lang="ko-KR" altLang="en-US" sz="1200"/>
              <a:t> 자원을 제공하는 호스트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Port</a:t>
            </a:r>
            <a:r>
              <a:rPr lang="en-US" altLang="ko-KR" sz="1200"/>
              <a:t> : </a:t>
            </a:r>
            <a:r>
              <a:rPr lang="ko-KR" altLang="en-US" sz="1200"/>
              <a:t>요청이 전송될 포트 번호</a:t>
            </a:r>
            <a:r>
              <a:rPr lang="en-US" altLang="ko-KR" sz="120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URI parameters</a:t>
            </a:r>
            <a:r>
              <a:rPr lang="en-US" altLang="ko-KR" sz="1200"/>
              <a:t> : URI </a:t>
            </a:r>
            <a:r>
              <a:rPr lang="ko-KR" altLang="en-US" sz="1200"/>
              <a:t>로 부터 구성된 요청에 영향을 주는 파라미터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Headers</a:t>
            </a:r>
            <a:r>
              <a:rPr lang="en-US" altLang="ko-KR" sz="1200"/>
              <a:t> : URI</a:t>
            </a:r>
            <a:r>
              <a:rPr lang="ko-KR" altLang="en-US" sz="1200"/>
              <a:t> 로 부터 구성된 요청에 포함</a:t>
            </a:r>
            <a:endParaRPr lang="en-US" altLang="ko-KR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41EC-DB32-413D-8510-FB7B950E31F0}"/>
              </a:ext>
            </a:extLst>
          </p:cNvPr>
          <p:cNvSpPr txBox="1"/>
          <p:nvPr/>
        </p:nvSpPr>
        <p:spPr>
          <a:xfrm>
            <a:off x="3230178" y="4588777"/>
            <a:ext cx="4020652" cy="1701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/>
              <a:t>sip:alice@atlanta.com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sip:alice:secretword@atlanta.com;transport=tcp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sips:alice@atlanta.com?subject=project%20x&amp;priority=urgent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sip:+1-212-555-1212:1234@gateway.com;user=phone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sips:1212@gateway.com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sip:alice@192.0.2.4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sip:atlanta.com;method=REGISTER?to=alice%40atlanta.com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sip:alice;day=Tuesday@atlanta.com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66330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53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72532C-AACC-471E-9EE7-C2AD0371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32590"/>
              </p:ext>
            </p:extLst>
          </p:nvPr>
        </p:nvGraphicFramePr>
        <p:xfrm>
          <a:off x="2056423" y="1088943"/>
          <a:ext cx="8079154" cy="349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1872949"/>
                    </a:ext>
                  </a:extLst>
                </a:gridCol>
                <a:gridCol w="750884">
                  <a:extLst>
                    <a:ext uri="{9D8B030D-6E8A-4147-A177-3AD203B41FA5}">
                      <a16:colId xmlns:a16="http://schemas.microsoft.com/office/drawing/2014/main" val="1570999987"/>
                    </a:ext>
                  </a:extLst>
                </a:gridCol>
                <a:gridCol w="906424">
                  <a:extLst>
                    <a:ext uri="{9D8B030D-6E8A-4147-A177-3AD203B41FA5}">
                      <a16:colId xmlns:a16="http://schemas.microsoft.com/office/drawing/2014/main" val="2032601688"/>
                    </a:ext>
                  </a:extLst>
                </a:gridCol>
                <a:gridCol w="670432">
                  <a:extLst>
                    <a:ext uri="{9D8B030D-6E8A-4147-A177-3AD203B41FA5}">
                      <a16:colId xmlns:a16="http://schemas.microsoft.com/office/drawing/2014/main" val="910150286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187873230"/>
                    </a:ext>
                  </a:extLst>
                </a:gridCol>
                <a:gridCol w="1249685">
                  <a:extLst>
                    <a:ext uri="{9D8B030D-6E8A-4147-A177-3AD203B41FA5}">
                      <a16:colId xmlns:a16="http://schemas.microsoft.com/office/drawing/2014/main" val="3052766851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3874246634"/>
                    </a:ext>
                  </a:extLst>
                </a:gridCol>
                <a:gridCol w="1013693">
                  <a:extLst>
                    <a:ext uri="{9D8B030D-6E8A-4147-A177-3AD203B41FA5}">
                      <a16:colId xmlns:a16="http://schemas.microsoft.com/office/drawing/2014/main" val="1585996132"/>
                    </a:ext>
                  </a:extLst>
                </a:gridCol>
              </a:tblGrid>
              <a:tr h="3763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Req-URI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reg./redir.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dialog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Contact/R-R/Route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external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5980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22848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7661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9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668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4508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INVITE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36264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maddr-param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2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ttl-param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270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transp.-param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88022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other-param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0142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headers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35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E1DFF7-E1AB-4EE2-AD42-7C26AA53538A}"/>
              </a:ext>
            </a:extLst>
          </p:cNvPr>
          <p:cNvSpPr txBox="1"/>
          <p:nvPr/>
        </p:nvSpPr>
        <p:spPr>
          <a:xfrm>
            <a:off x="2544376" y="4672004"/>
            <a:ext cx="7810151" cy="1337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port </a:t>
            </a:r>
            <a:r>
              <a:rPr lang="ko-KR" altLang="en-US" sz="1050"/>
              <a:t>값은 </a:t>
            </a:r>
            <a:r>
              <a:rPr lang="en-US" altLang="ko-KR" sz="1050"/>
              <a:t>transport </a:t>
            </a:r>
            <a:r>
              <a:rPr lang="ko-KR" altLang="en-US" sz="1050"/>
              <a:t>와 스키마에 의존</a:t>
            </a:r>
            <a:r>
              <a:rPr lang="en-US" altLang="ko-KR" sz="1050"/>
              <a:t>. </a:t>
            </a:r>
            <a:br>
              <a:rPr lang="en-US" altLang="ko-KR" sz="1050"/>
            </a:br>
            <a:r>
              <a:rPr lang="en-US" altLang="ko-KR" sz="1050"/>
              <a:t>UDP, TCP, SCTP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 </a:t>
            </a:r>
            <a:r>
              <a:rPr lang="en-US" altLang="ko-KR" sz="1050"/>
              <a:t>5060</a:t>
            </a:r>
            <a:r>
              <a:rPr lang="ko-KR" altLang="en-US" sz="1050"/>
              <a:t>이고</a:t>
            </a:r>
            <a:r>
              <a:rPr lang="en-US" altLang="ko-KR" sz="1050"/>
              <a:t>, TLS over TCP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</a:t>
            </a:r>
            <a:r>
              <a:rPr lang="en-US" altLang="ko-KR" sz="1050"/>
              <a:t>, </a:t>
            </a:r>
            <a:r>
              <a:rPr lang="ko-KR" altLang="en-US" sz="1050"/>
              <a:t>그리고 </a:t>
            </a:r>
            <a:r>
              <a:rPr lang="en-US" altLang="ko-KR" sz="1050"/>
              <a:t>TCP </a:t>
            </a:r>
            <a:r>
              <a:rPr lang="ko-KR" altLang="en-US" sz="1050"/>
              <a:t>상의 </a:t>
            </a:r>
            <a:r>
              <a:rPr lang="en-US" altLang="ko-KR" sz="1050"/>
              <a:t>sips: </a:t>
            </a:r>
            <a:r>
              <a:rPr lang="ko-KR" altLang="en-US" sz="1050"/>
              <a:t>에</a:t>
            </a:r>
            <a:r>
              <a:rPr lang="en-US" altLang="ko-KR" sz="1050"/>
              <a:t> </a:t>
            </a:r>
            <a:r>
              <a:rPr lang="ko-KR" altLang="en-US" sz="1050"/>
              <a:t>대해 </a:t>
            </a:r>
            <a:r>
              <a:rPr lang="en-US" altLang="ko-KR" sz="1050"/>
              <a:t>5061</a:t>
            </a:r>
          </a:p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transport </a:t>
            </a:r>
            <a:r>
              <a:rPr lang="ko-KR" altLang="en-US" sz="1050"/>
              <a:t>는 스키마에 의존</a:t>
            </a:r>
            <a:r>
              <a:rPr lang="en-US" altLang="ko-KR" sz="1050"/>
              <a:t>.</a:t>
            </a:r>
            <a:br>
              <a:rPr lang="en-US" altLang="ko-KR" sz="1050"/>
            </a:br>
            <a:r>
              <a:rPr lang="en-US" altLang="ko-KR" sz="1050"/>
              <a:t>sip: </a:t>
            </a:r>
            <a:r>
              <a:rPr lang="ko-KR" altLang="en-US" sz="1050"/>
              <a:t>에 대해서는 </a:t>
            </a:r>
            <a:r>
              <a:rPr lang="en-US" altLang="ko-KR" sz="1050"/>
              <a:t>UDP</a:t>
            </a:r>
            <a:r>
              <a:rPr lang="ko-KR" altLang="en-US" sz="1050"/>
              <a:t>이고</a:t>
            </a:r>
            <a:r>
              <a:rPr lang="en-US" altLang="ko-KR" sz="1050"/>
              <a:t>, sips: </a:t>
            </a:r>
            <a:r>
              <a:rPr lang="ko-KR" altLang="en-US" sz="1050"/>
              <a:t>에 대해서는 </a:t>
            </a:r>
            <a:r>
              <a:rPr lang="en-US" altLang="ko-KR" sz="105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568935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C81CC-F599-43E9-8FA7-120868C570AE}"/>
              </a:ext>
            </a:extLst>
          </p:cNvPr>
          <p:cNvSpPr txBox="1"/>
          <p:nvPr/>
        </p:nvSpPr>
        <p:spPr>
          <a:xfrm>
            <a:off x="732463" y="932704"/>
            <a:ext cx="6179897" cy="207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URI Comparison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Forming Requests from a URI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Relating SIP URIs and tel URLs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tel URL </a:t>
            </a:r>
            <a:r>
              <a:rPr lang="ko-KR" altLang="en-US" sz="1100"/>
              <a:t>이 </a:t>
            </a:r>
            <a:r>
              <a:rPr lang="en-US" altLang="ko-KR" sz="1100"/>
              <a:t>SIP URI </a:t>
            </a:r>
            <a:r>
              <a:rPr lang="ko-KR" altLang="en-US" sz="1100"/>
              <a:t>로 전환될 때 전체 </a:t>
            </a:r>
            <a:r>
              <a:rPr lang="en-US" altLang="ko-KR" sz="1100"/>
              <a:t>telephone-subscriber portion </a:t>
            </a:r>
            <a:r>
              <a:rPr lang="ko-KR" altLang="en-US" sz="1100"/>
              <a:t>이 </a:t>
            </a:r>
            <a:r>
              <a:rPr lang="en-US" altLang="ko-KR" sz="1100"/>
              <a:t>userinfo </a:t>
            </a:r>
            <a:r>
              <a:rPr lang="ko-KR" altLang="en-US" sz="1100"/>
              <a:t>로 대체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tel:+358-555-1234567;postd=pp22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37036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1B0E4-0E12-4F6F-A8BD-24EFB94FB1AC}"/>
              </a:ext>
            </a:extLst>
          </p:cNvPr>
          <p:cNvSpPr txBox="1"/>
          <p:nvPr/>
        </p:nvSpPr>
        <p:spPr>
          <a:xfrm>
            <a:off x="732463" y="1007183"/>
            <a:ext cx="4663456" cy="1551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Option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/>
              <a:t>에서 새로운 </a:t>
            </a:r>
            <a:r>
              <a:rPr lang="en-US" altLang="ko-KR" sz="1100"/>
              <a:t>option </a:t>
            </a:r>
            <a:r>
              <a:rPr lang="ko-KR" altLang="en-US" sz="1100"/>
              <a:t>을 나타내는 </a:t>
            </a:r>
            <a:r>
              <a:rPr lang="en-US" altLang="ko-KR" sz="1100"/>
              <a:t>unique 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Require, Proxy-Require, Supported, Unsupported </a:t>
            </a:r>
            <a:r>
              <a:rPr lang="ko-KR" altLang="en-US" sz="1100"/>
              <a:t>헤더 필드에서 사용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option-tag = token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7D68-3086-4C89-A199-DD7D5E28A7DE}"/>
              </a:ext>
            </a:extLst>
          </p:cNvPr>
          <p:cNvSpPr txBox="1"/>
          <p:nvPr/>
        </p:nvSpPr>
        <p:spPr>
          <a:xfrm>
            <a:off x="732463" y="2724614"/>
            <a:ext cx="7327647" cy="3490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“tag” </a:t>
            </a:r>
            <a:r>
              <a:rPr lang="ko-KR" altLang="en-US" sz="1100"/>
              <a:t>파라미터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SIP </a:t>
            </a:r>
            <a:r>
              <a:rPr lang="ko-KR" altLang="en-US" sz="1000"/>
              <a:t>메시지의 </a:t>
            </a:r>
            <a:r>
              <a:rPr lang="en-US" altLang="ko-KR" sz="1000"/>
              <a:t>To </a:t>
            </a:r>
            <a:r>
              <a:rPr lang="ko-KR" altLang="en-US" sz="1000"/>
              <a:t>와 </a:t>
            </a:r>
            <a:r>
              <a:rPr lang="en-US" altLang="ko-KR" sz="1000"/>
              <a:t>From </a:t>
            </a:r>
            <a:r>
              <a:rPr lang="ko-KR" altLang="en-US" sz="1000"/>
              <a:t>헤더 필드에서 사용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두 </a:t>
            </a:r>
            <a:r>
              <a:rPr lang="en-US" altLang="ko-KR" sz="1000" b="1"/>
              <a:t>tag</a:t>
            </a:r>
            <a:r>
              <a:rPr lang="en-US" altLang="ko-KR" sz="1000"/>
              <a:t> </a:t>
            </a:r>
            <a:r>
              <a:rPr lang="ko-KR" altLang="en-US" sz="1000"/>
              <a:t>와 함께 </a:t>
            </a:r>
            <a:r>
              <a:rPr lang="en-US" altLang="ko-KR" sz="1000" b="1"/>
              <a:t>Call-ID</a:t>
            </a:r>
            <a:r>
              <a:rPr lang="en-US" altLang="ko-KR" sz="1000"/>
              <a:t> </a:t>
            </a:r>
            <a:r>
              <a:rPr lang="ko-KR" altLang="en-US" sz="1000"/>
              <a:t>의 결합으로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를 식별하는 메커니즘으로 역할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하나의 요청에 대해 여러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가 생성될 수 있으므로</a:t>
            </a:r>
            <a:r>
              <a:rPr lang="en-US" altLang="ko-KR" sz="1000"/>
              <a:t>(forking) </a:t>
            </a:r>
            <a:r>
              <a:rPr lang="en-US" altLang="ko-KR" sz="1000" b="1"/>
              <a:t>From</a:t>
            </a:r>
            <a:r>
              <a:rPr lang="en-US" altLang="ko-KR" sz="1000"/>
              <a:t>, </a:t>
            </a:r>
            <a:r>
              <a:rPr lang="en-US" altLang="ko-KR" sz="1000" b="1"/>
              <a:t>To</a:t>
            </a:r>
            <a:r>
              <a:rPr lang="en-US" altLang="ko-KR" sz="1000"/>
              <a:t> 2</a:t>
            </a:r>
            <a:r>
              <a:rPr lang="ko-KR" altLang="en-US" sz="1000"/>
              <a:t>개의 </a:t>
            </a:r>
            <a:r>
              <a:rPr lang="en-US" altLang="ko-KR" sz="1000"/>
              <a:t>tag </a:t>
            </a:r>
            <a:r>
              <a:rPr lang="ko-KR" altLang="en-US" sz="1000"/>
              <a:t>로 유일한 다이얼로그를 식별</a:t>
            </a:r>
            <a:endParaRPr lang="en-US" altLang="ko-KR" sz="10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요청이나 응답에 삽입하기 위해 </a:t>
            </a:r>
            <a:r>
              <a:rPr lang="en-US" altLang="ko-KR" sz="1000" b="1"/>
              <a:t>UA</a:t>
            </a:r>
            <a:r>
              <a:rPr lang="en-US" altLang="ko-KR" sz="1000"/>
              <a:t> </a:t>
            </a:r>
            <a:r>
              <a:rPr lang="ko-KR" altLang="en-US" sz="1000"/>
              <a:t>가 생성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Globally unique, cryptographically random (32 bits of randomness)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 알고리즘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Implementation-specific</a:t>
            </a:r>
          </a:p>
        </p:txBody>
      </p:sp>
    </p:spTree>
    <p:extLst>
      <p:ext uri="{BB962C8B-B14F-4D97-AF65-F5344CB8AC3E}">
        <p14:creationId xmlns:p14="http://schemas.microsoft.com/office/powerpoint/2010/main" val="3959118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다음 검사를 통과해야 한다</a:t>
            </a:r>
            <a:r>
              <a:rPr lang="en-US" altLang="ko-KR" sz="1200"/>
              <a:t>.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>
                <a:highlight>
                  <a:srgbClr val="FFFF00"/>
                </a:highlight>
              </a:rPr>
              <a:t>Max-Forwards </a:t>
            </a:r>
            <a:r>
              <a:rPr lang="ko-KR" altLang="en-US" sz="1200">
                <a:highlight>
                  <a:srgbClr val="FFFF00"/>
                </a:highlight>
              </a:rPr>
              <a:t>헤더가 없는 경우 </a:t>
            </a:r>
            <a:r>
              <a:rPr lang="ko-KR" altLang="en-US" sz="1200"/>
              <a:t>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619753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r>
              <a:rPr lang="en-US" altLang="ko-KR" sz="1200"/>
              <a:t> (</a:t>
            </a:r>
            <a:r>
              <a:rPr lang="ko-KR" altLang="en-US" sz="1200"/>
              <a:t>섹션 </a:t>
            </a:r>
            <a:r>
              <a:rPr lang="en-US" altLang="ko-KR" sz="1200"/>
              <a:t>22.3)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52514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>
                <a:highlight>
                  <a:srgbClr val="FFFF00"/>
                </a:highlight>
              </a:rPr>
              <a:t>Request-URI </a:t>
            </a:r>
            <a:r>
              <a:rPr lang="ko-KR" altLang="en-US" sz="1200">
                <a:highlight>
                  <a:srgbClr val="FFFF00"/>
                </a:highlight>
              </a:rPr>
              <a:t>에 </a:t>
            </a:r>
            <a:r>
              <a:rPr lang="en-US" altLang="ko-KR" sz="1200" b="1">
                <a:highlight>
                  <a:srgbClr val="FFFF00"/>
                </a:highlight>
              </a:rPr>
              <a:t>maddr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파라미터를 사용하는 대신 </a:t>
            </a:r>
            <a:r>
              <a:rPr lang="en-US" altLang="ko-KR" sz="1200">
                <a:highlight>
                  <a:srgbClr val="FFFF00"/>
                </a:highlight>
              </a:rPr>
              <a:t>Route </a:t>
            </a:r>
            <a:r>
              <a:rPr lang="ko-KR" altLang="en-US" sz="1200">
                <a:highlight>
                  <a:srgbClr val="FFFF00"/>
                </a:highlight>
              </a:rPr>
              <a:t>헤더를 사용하는 방식을 권고</a:t>
            </a:r>
            <a:endParaRPr lang="en-US" altLang="ko-KR" sz="12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6205</TotalTime>
  <Words>8371</Words>
  <Application>Microsoft Office PowerPoint</Application>
  <PresentationFormat>와이드스크린</PresentationFormat>
  <Paragraphs>1146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7" baseType="lpstr">
      <vt:lpstr>Roboto</vt:lpstr>
      <vt:lpstr>맑은 고딕</vt:lpstr>
      <vt:lpstr>G마켓 산스 TTF Bold</vt:lpstr>
      <vt:lpstr>Roboto Light</vt:lpstr>
      <vt:lpstr>Wingdings</vt:lpstr>
      <vt:lpstr>Roboto Medium</vt:lpstr>
      <vt:lpstr>Roboto Black</vt:lpstr>
      <vt:lpstr>G마켓 산스 TTF Medium</vt:lpstr>
      <vt:lpstr>Arial</vt:lpstr>
      <vt:lpstr>G마켓 산스 TTF Light</vt:lpstr>
      <vt:lpstr>Office 테마</vt:lpstr>
      <vt:lpstr>SIP 세미나 3.0</vt:lpstr>
      <vt:lpstr>1. Proxy Behavior – Overview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Summary of Proxy Route Processing</vt:lpstr>
      <vt:lpstr>1. Proxy Behavior – Basic SIP Trapezoid</vt:lpstr>
      <vt:lpstr>1. Proxy Behavior – Basic SIP Trapezoid</vt:lpstr>
      <vt:lpstr>1. Proxy Behavior – Basic SIP Trapezoid</vt:lpstr>
      <vt:lpstr>1. Proxy Behavior – Basic SIP Trapezoid</vt:lpstr>
      <vt:lpstr>1. Proxy Behavior – Rewriting Record-Route Header Field Values</vt:lpstr>
      <vt:lpstr>2. Transactions - Overview</vt:lpstr>
      <vt:lpstr>2. Transactions – Transaction Relationship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3. Transport (1/6)</vt:lpstr>
      <vt:lpstr>3. Transport – Clients (2/6)</vt:lpstr>
      <vt:lpstr>3. Transport – Clients (3/6)</vt:lpstr>
      <vt:lpstr>3. Transport – Server (4/6)</vt:lpstr>
      <vt:lpstr>3. Transport – Server (5/6)</vt:lpstr>
      <vt:lpstr>3. Transport – Framing &amp; Error Handling (6/6)</vt:lpstr>
      <vt:lpstr>4. Common Message Components</vt:lpstr>
      <vt:lpstr>4. Common Message Components</vt:lpstr>
      <vt:lpstr>4. Common Message Components</vt:lpstr>
      <vt:lpstr>4. Common Message Components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2240</cp:revision>
  <dcterms:created xsi:type="dcterms:W3CDTF">2023-06-27T00:22:49Z</dcterms:created>
  <dcterms:modified xsi:type="dcterms:W3CDTF">2023-07-14T01:29:00Z</dcterms:modified>
</cp:coreProperties>
</file>