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8" r:id="rId3"/>
    <p:sldId id="265" r:id="rId4"/>
    <p:sldId id="259" r:id="rId5"/>
    <p:sldId id="266" r:id="rId6"/>
    <p:sldId id="26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4324" autoAdjust="0"/>
  </p:normalViewPr>
  <p:slideViewPr>
    <p:cSldViewPr snapToGrid="0">
      <p:cViewPr varScale="1">
        <p:scale>
          <a:sx n="134" d="100"/>
          <a:sy n="134" d="100"/>
        </p:scale>
        <p:origin x="96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10 - </a:t>
            </a:r>
            <a:r>
              <a:rPr lang="ko-KR" altLang="en-US" dirty="0" err="1"/>
              <a:t>리디렉션</a:t>
            </a:r>
            <a:r>
              <a:rPr lang="ko-KR" altLang="en-US" dirty="0"/>
              <a:t> 서버는 논리적으로 서버 트랜잭션 계층과 특정 종류의 </a:t>
            </a:r>
            <a:r>
              <a:rPr lang="en-US" altLang="ko-KR" dirty="0"/>
              <a:t>location service</a:t>
            </a:r>
            <a:r>
              <a:rPr lang="ko-KR" altLang="en-US" dirty="0"/>
              <a:t>에 액세스할 수 있는 </a:t>
            </a:r>
            <a:r>
              <a:rPr lang="en-US" altLang="ko-KR" dirty="0"/>
              <a:t>TU</a:t>
            </a:r>
            <a:r>
              <a:rPr lang="ko-KR" altLang="en-US" dirty="0"/>
              <a:t>로 구성됩니다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location service</a:t>
            </a:r>
            <a:r>
              <a:rPr lang="ko-KR" altLang="en-US" dirty="0"/>
              <a:t>는 사실상 단일 </a:t>
            </a:r>
            <a:r>
              <a:rPr lang="en-US" altLang="ko-KR" dirty="0"/>
              <a:t>URI</a:t>
            </a:r>
            <a:r>
              <a:rPr lang="ko-KR" altLang="en-US" dirty="0"/>
              <a:t>와 해당 </a:t>
            </a:r>
            <a:r>
              <a:rPr lang="en-US" altLang="ko-KR" dirty="0"/>
              <a:t>URI</a:t>
            </a:r>
            <a:r>
              <a:rPr lang="ko-KR" altLang="en-US" dirty="0"/>
              <a:t>의 대상을 찾을 수 있는 하나 이상의 대체 위치 집합 간의 매핑을 포함하는 데이터베이스이다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8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0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SIP </a:t>
            </a:r>
            <a:r>
              <a:rPr lang="ko-KR" altLang="en-US" sz="5400" dirty="0"/>
              <a:t>세미나 </a:t>
            </a:r>
            <a:r>
              <a:rPr lang="en-US" altLang="ko-KR" sz="5400" dirty="0"/>
              <a:t>2.0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199F31C3-4289-4F01-B54A-814E70B4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37684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9" y="3678694"/>
            <a:ext cx="390898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Querying for Capabilities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Dialogs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Initiating a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Modifying an Existing Session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Terminating a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9109053" y="3678694"/>
            <a:ext cx="2127698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Data Solution 2 </a:t>
            </a:r>
            <a:r>
              <a:rPr lang="ko-KR" altLang="en-US" dirty="0">
                <a:solidFill>
                  <a:schemeClr val="bg1"/>
                </a:solidFill>
              </a:rPr>
              <a:t>팀</a:t>
            </a:r>
            <a:endParaRPr lang="en-US" altLang="ko-KR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김윤겸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6. Terminating a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8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66833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Redirection</a:t>
            </a:r>
            <a:r>
              <a:rPr lang="ko-KR" altLang="en-US" sz="1400" b="1" dirty="0"/>
              <a:t> 사용 목적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ko-KR" altLang="en-US" sz="1400" dirty="0"/>
              <a:t>프록시 서버의 처리 부하를 줄이고 시그널링 경로의 견고성을 개선하기 위해 사용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request</a:t>
            </a:r>
            <a:r>
              <a:rPr lang="ko-KR" altLang="en-US" sz="1400" dirty="0"/>
              <a:t>에 대한 라우팅 정보를 클라이언트에게 보내는 </a:t>
            </a:r>
            <a:r>
              <a:rPr lang="en-US" altLang="ko-KR" sz="1400" dirty="0"/>
              <a:t>response</a:t>
            </a:r>
            <a:r>
              <a:rPr lang="ko-KR" altLang="en-US" sz="1400" dirty="0"/>
              <a:t>에 넣어 보낼 수 있게 함</a:t>
            </a:r>
            <a:r>
              <a:rPr lang="en-US" altLang="ko-KR" sz="14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39C94B-4AE9-4F46-9651-14EF903FAED4}"/>
              </a:ext>
            </a:extLst>
          </p:cNvPr>
          <p:cNvGrpSpPr/>
          <p:nvPr/>
        </p:nvGrpSpPr>
        <p:grpSpPr>
          <a:xfrm>
            <a:off x="631327" y="3108952"/>
            <a:ext cx="5909315" cy="3143496"/>
            <a:chOff x="902678" y="3108952"/>
            <a:chExt cx="5909315" cy="3143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CACF000-B4AE-4AEB-BF0B-306F6C556FF3}"/>
                </a:ext>
              </a:extLst>
            </p:cNvPr>
            <p:cNvGrpSpPr/>
            <p:nvPr/>
          </p:nvGrpSpPr>
          <p:grpSpPr>
            <a:xfrm>
              <a:off x="902678" y="3108952"/>
              <a:ext cx="3546774" cy="3143496"/>
              <a:chOff x="902678" y="3212854"/>
              <a:chExt cx="3546774" cy="314349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BA411BE-78CF-4209-953D-2F7BA902365D}"/>
                  </a:ext>
                </a:extLst>
              </p:cNvPr>
              <p:cNvSpPr/>
              <p:nvPr/>
            </p:nvSpPr>
            <p:spPr>
              <a:xfrm>
                <a:off x="902678" y="3582186"/>
                <a:ext cx="3546774" cy="27741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69EC55-F12E-46AF-ADCE-C73C11CAD5DE}"/>
                  </a:ext>
                </a:extLst>
              </p:cNvPr>
              <p:cNvSpPr txBox="1"/>
              <p:nvPr/>
            </p:nvSpPr>
            <p:spPr>
              <a:xfrm>
                <a:off x="1208401" y="3212854"/>
                <a:ext cx="293532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redirect server</a:t>
                </a:r>
                <a:r>
                  <a: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</a:rPr>
                  <a:t> 구성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A4F3-BD52-45B8-842B-6196BF18395C}"/>
                </a:ext>
              </a:extLst>
            </p:cNvPr>
            <p:cNvSpPr txBox="1"/>
            <p:nvPr/>
          </p:nvSpPr>
          <p:spPr>
            <a:xfrm>
              <a:off x="1053507" y="4015787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altLang="ko-KR" sz="1600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server</a:t>
              </a:r>
              <a:r>
                <a:rPr lang="en-US" altLang="ko-KR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 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Transaction layer</a:t>
              </a:r>
              <a:endParaRPr lang="ko-KR" altLang="en-US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861765-D52F-473B-8CD4-FB5A4E7E4159}"/>
                </a:ext>
              </a:extLst>
            </p:cNvPr>
            <p:cNvSpPr txBox="1"/>
            <p:nvPr/>
          </p:nvSpPr>
          <p:spPr>
            <a:xfrm>
              <a:off x="1053507" y="4680700"/>
              <a:ext cx="324511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ransaction </a:t>
              </a:r>
              <a:r>
                <a:rPr lang="en-US" altLang="ko-KR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</a:t>
              </a:r>
              <a:r>
                <a:rPr lang="en-US" altLang="ko-K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ser</a:t>
              </a:r>
              <a:endParaRPr lang="ko-KR" altLang="en-US" b="1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DCB2B5-B1A6-47FE-A050-141E45AC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143" y="4544854"/>
              <a:ext cx="641023" cy="64102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8C25D9-B447-48CC-8EDF-CA163412CE71}"/>
                </a:ext>
              </a:extLst>
            </p:cNvPr>
            <p:cNvSpPr txBox="1"/>
            <p:nvPr/>
          </p:nvSpPr>
          <p:spPr>
            <a:xfrm>
              <a:off x="5553315" y="5336663"/>
              <a:ext cx="1258678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 dirty="0">
                <a:solidFill>
                  <a:schemeClr val="bg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07E91D-0159-48A2-9795-C88A1D1B612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4298623" y="4865366"/>
              <a:ext cx="15635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ED1886-A7E3-4F9C-B707-C519F7ABF2CD}"/>
                </a:ext>
              </a:extLst>
            </p:cNvPr>
            <p:cNvSpPr txBox="1"/>
            <p:nvPr/>
          </p:nvSpPr>
          <p:spPr>
            <a:xfrm>
              <a:off x="4719050" y="4557588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Roboto" panose="02000000000000000000" pitchFamily="2" charset="0"/>
                  <a:ea typeface="Roboto" panose="02000000000000000000" pitchFamily="2" charset="0"/>
                </a:rPr>
                <a:t>access</a:t>
              </a:r>
              <a:endParaRPr lang="ko-KR" altLang="en-US" sz="1400" dirty="0">
                <a:latin typeface="Roboto" panose="02000000000000000000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62534D-1E2A-49CE-BFBD-06634162076E}"/>
              </a:ext>
            </a:extLst>
          </p:cNvPr>
          <p:cNvSpPr txBox="1"/>
          <p:nvPr/>
        </p:nvSpPr>
        <p:spPr>
          <a:xfrm>
            <a:off x="7096526" y="3429000"/>
            <a:ext cx="4647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 </a:t>
            </a:r>
            <a:r>
              <a:rPr lang="ko-KR" altLang="en-US" sz="1400" b="1" dirty="0"/>
              <a:t>특징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자체적으로 </a:t>
            </a:r>
            <a:r>
              <a:rPr lang="en-US" altLang="ko-KR" sz="1400" dirty="0"/>
              <a:t>SIP </a:t>
            </a:r>
            <a:r>
              <a:rPr lang="ko-KR" altLang="en-US" sz="1400" dirty="0"/>
              <a:t>요청을 발행하지 않음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CANCEL </a:t>
            </a:r>
            <a:r>
              <a:rPr lang="ko-KR" altLang="en-US" sz="1400" dirty="0"/>
              <a:t>이외의 요청을 수신한 후 거부하거나 </a:t>
            </a:r>
            <a:r>
              <a:rPr lang="en-US" altLang="ko-KR" sz="1400" dirty="0"/>
              <a:t>location service</a:t>
            </a:r>
            <a:r>
              <a:rPr lang="ko-KR" altLang="en-US" sz="1400" dirty="0"/>
              <a:t>로 부터 데이터를 수집하여 </a:t>
            </a:r>
            <a:r>
              <a:rPr lang="en-US" altLang="ko-KR" sz="1400" dirty="0"/>
              <a:t>3xx</a:t>
            </a:r>
            <a:r>
              <a:rPr lang="ko-KR" altLang="en-US" sz="1400" dirty="0"/>
              <a:t> 최종 응답을 반환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인식할 수 없는 헤더 필드는 무시하고 해당 </a:t>
            </a:r>
            <a:r>
              <a:rPr lang="ko-KR" altLang="en-US" sz="1400" dirty="0" err="1"/>
              <a:t>리디렉션</a:t>
            </a:r>
            <a:r>
              <a:rPr lang="ko-KR" altLang="en-US" sz="1400" dirty="0"/>
              <a:t> 진행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8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BA79AA5-952D-4675-BFAA-09B7F5F02B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7793" y="2196646"/>
            <a:ext cx="3812053" cy="3021982"/>
          </a:xfrm>
          <a:prstGeom prst="bentConnector3">
            <a:avLst>
              <a:gd name="adj1" fmla="val 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 </a:t>
            </a:r>
            <a:r>
              <a:rPr lang="en-US" altLang="ko-KR" dirty="0"/>
              <a:t>Servers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5CC7-F425-425E-B425-8830234C368C}"/>
              </a:ext>
            </a:extLst>
          </p:cNvPr>
          <p:cNvSpPr txBox="1"/>
          <p:nvPr/>
        </p:nvSpPr>
        <p:spPr>
          <a:xfrm>
            <a:off x="902678" y="1244338"/>
            <a:ext cx="75183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b="1" dirty="0">
                <a:latin typeface="Roboto" panose="02000000000000000000" pitchFamily="2" charset="0"/>
                <a:ea typeface="Roboto" panose="02000000000000000000" pitchFamily="2" charset="0"/>
              </a:rPr>
              <a:t>Redirect Server</a:t>
            </a:r>
            <a:r>
              <a:rPr lang="ko-KR" altLang="en-US" sz="1400" b="1" dirty="0">
                <a:latin typeface="Roboto" panose="02000000000000000000" pitchFamily="2" charset="0"/>
              </a:rPr>
              <a:t> </a:t>
            </a:r>
            <a:r>
              <a:rPr lang="ko-KR" altLang="en-US" sz="1400" b="1" dirty="0"/>
              <a:t>규칙</a:t>
            </a:r>
            <a:endParaRPr lang="en-US" altLang="ko-KR" sz="1400" b="1" dirty="0"/>
          </a:p>
          <a:p>
            <a:pPr defTabSz="360000"/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3xx </a:t>
            </a:r>
            <a:r>
              <a:rPr lang="ko-KR" altLang="en-US" sz="1400" dirty="0"/>
              <a:t>응답을 반환하면 </a:t>
            </a:r>
            <a:r>
              <a:rPr lang="en-US" altLang="ko-KR" sz="1400" dirty="0"/>
              <a:t>Contact </a:t>
            </a:r>
            <a:r>
              <a:rPr lang="ko-KR" altLang="en-US" sz="1400" dirty="0"/>
              <a:t>헤더에 하나 이상의 대체 가능한 위치 집합을 포함시킴</a:t>
            </a:r>
            <a:r>
              <a:rPr lang="en-US" altLang="ko-KR" sz="1400" dirty="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defTabSz="360000"/>
            <a:r>
              <a:rPr lang="en-US" altLang="ko-KR" sz="1200" dirty="0"/>
              <a:t>	- Contact </a:t>
            </a:r>
            <a:r>
              <a:rPr lang="ko-KR" altLang="en-US" sz="1200" dirty="0"/>
              <a:t>데이터 수명을 나타내기 위해 </a:t>
            </a:r>
            <a:r>
              <a:rPr lang="en-US" altLang="ko-KR" sz="1200" dirty="0"/>
              <a:t>“expires” </a:t>
            </a:r>
            <a:r>
              <a:rPr lang="ko-KR" altLang="en-US" sz="1200" dirty="0"/>
              <a:t>매개 변수를 제공할 수 있음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defTabSz="360000"/>
            <a:r>
              <a:rPr lang="en-US" altLang="ko-KR" sz="1200" dirty="0"/>
              <a:t>	</a:t>
            </a:r>
          </a:p>
          <a:p>
            <a:pPr defTabSz="360000"/>
            <a:r>
              <a:rPr lang="en-US" altLang="ko-KR" sz="1200" dirty="0"/>
              <a:t>	- Contact </a:t>
            </a:r>
            <a:r>
              <a:rPr lang="ko-KR" altLang="en-US" sz="1200" dirty="0"/>
              <a:t>헤더에 들어가는 값은 </a:t>
            </a:r>
            <a:r>
              <a:rPr lang="en-US" altLang="ko-KR" sz="1200" dirty="0"/>
              <a:t>SIP, SIPS </a:t>
            </a:r>
            <a:r>
              <a:rPr lang="ko-KR" altLang="en-US" sz="1200" dirty="0"/>
              <a:t>뿐만 아니라 </a:t>
            </a:r>
            <a:r>
              <a:rPr lang="en-US" altLang="ko-KR" sz="1200" dirty="0"/>
              <a:t>phone, fax, </a:t>
            </a:r>
            <a:r>
              <a:rPr lang="en-US" altLang="ko-KR" sz="1200" dirty="0" err="1"/>
              <a:t>mailto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URL</a:t>
            </a:r>
            <a:r>
              <a:rPr lang="ko-KR" altLang="en-US" sz="1200" dirty="0"/>
              <a:t>을 포함 가능</a:t>
            </a:r>
            <a:r>
              <a:rPr lang="en-US" altLang="ko-KR" sz="1200" dirty="0"/>
              <a:t>.</a:t>
            </a:r>
          </a:p>
          <a:p>
            <a:pPr marL="285750" indent="-285750" defTabSz="3600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defTabSz="360000">
              <a:buFont typeface="Arial" panose="020B0604020202020204" pitchFamily="34" charset="0"/>
              <a:buChar char="•"/>
            </a:pPr>
            <a:r>
              <a:rPr lang="en-US" altLang="ko-KR" sz="1400" dirty="0"/>
              <a:t>redirect 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Request-URI</a:t>
            </a:r>
            <a:r>
              <a:rPr lang="ko-KR" altLang="en-US" sz="1400" dirty="0"/>
              <a:t>와 동일한 </a:t>
            </a:r>
            <a:r>
              <a:rPr lang="en-US" altLang="ko-KR" sz="1400" dirty="0"/>
              <a:t>URI</a:t>
            </a:r>
            <a:r>
              <a:rPr lang="ko-KR" altLang="en-US" sz="1400" dirty="0"/>
              <a:t>로 요청을 리디렉션해선 안됨</a:t>
            </a:r>
            <a:r>
              <a:rPr lang="en-US" altLang="ko-KR" sz="1400" dirty="0"/>
              <a:t>.</a:t>
            </a:r>
          </a:p>
          <a:p>
            <a:pPr defTabSz="360000"/>
            <a:r>
              <a:rPr lang="en-US" altLang="ko-KR" sz="1400" dirty="0"/>
              <a:t>		</a:t>
            </a:r>
          </a:p>
          <a:p>
            <a:pPr defTabSz="360000"/>
            <a:r>
              <a:rPr lang="en-US" altLang="ko-KR" sz="1200" dirty="0"/>
              <a:t>	- </a:t>
            </a:r>
            <a:r>
              <a:rPr lang="ko-KR" altLang="en-US" sz="1200" dirty="0"/>
              <a:t>요청이 원래 주소로 다시 돌아가는 무한 </a:t>
            </a:r>
            <a:r>
              <a:rPr lang="ko-KR" altLang="en-US" sz="1200" dirty="0" err="1"/>
              <a:t>리디렉션을</a:t>
            </a:r>
            <a:r>
              <a:rPr lang="ko-KR" altLang="en-US" sz="1200" dirty="0"/>
              <a:t> 방지하기 위한 제약 조건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37F6-41A1-47A6-BBCC-EF47F5975D0A}"/>
              </a:ext>
            </a:extLst>
          </p:cNvPr>
          <p:cNvSpPr txBox="1"/>
          <p:nvPr/>
        </p:nvSpPr>
        <p:spPr>
          <a:xfrm>
            <a:off x="5806033" y="4006121"/>
            <a:ext cx="5190845" cy="79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“expires” </a:t>
            </a:r>
            <a:r>
              <a:rPr lang="ko-KR" altLang="en-US" sz="1050" dirty="0"/>
              <a:t>매개변수는 </a:t>
            </a:r>
            <a:r>
              <a:rPr lang="en-US" altLang="ko-KR" sz="1050" dirty="0"/>
              <a:t>URI</a:t>
            </a:r>
            <a:r>
              <a:rPr lang="ko-KR" altLang="en-US" sz="1050" dirty="0"/>
              <a:t>가 얼마나 오래 유효한지를 나타내는 데 사용된다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이 매개변수의 값은 초를 나타내는 숫자이며</a:t>
            </a:r>
            <a:r>
              <a:rPr lang="en-US" altLang="ko-KR" sz="1050" dirty="0"/>
              <a:t>, </a:t>
            </a:r>
            <a:r>
              <a:rPr lang="ko-KR" altLang="en-US" sz="1050" dirty="0"/>
              <a:t>제공하지 않으면 </a:t>
            </a:r>
            <a:r>
              <a:rPr lang="en-US" altLang="ko-KR" sz="1050" b="1" dirty="0">
                <a:latin typeface="Roboto" panose="02000000000000000000" pitchFamily="2" charset="0"/>
                <a:ea typeface="Roboto" panose="02000000000000000000" pitchFamily="2" charset="0"/>
              </a:rPr>
              <a:t>Expires</a:t>
            </a:r>
            <a:r>
              <a:rPr lang="en-US" altLang="ko-KR" sz="1050" dirty="0"/>
              <a:t> </a:t>
            </a:r>
            <a:r>
              <a:rPr lang="ko-KR" altLang="en-US" sz="1050" dirty="0"/>
              <a:t>헤더 필드 값에 따라 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유효기간이 결정된다</a:t>
            </a:r>
            <a:r>
              <a:rPr lang="en-US" altLang="ko-KR" sz="1050" dirty="0"/>
              <a:t>. </a:t>
            </a:r>
            <a:r>
              <a:rPr lang="ko-KR" altLang="en-US" sz="1050" dirty="0"/>
              <a:t>잘못된 값은 </a:t>
            </a:r>
            <a:r>
              <a:rPr lang="en-US" altLang="ko-KR" sz="1050" dirty="0"/>
              <a:t>3600</a:t>
            </a:r>
            <a:r>
              <a:rPr lang="ko-KR" altLang="en-US" sz="1050" dirty="0"/>
              <a:t>초로 처리해야 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927669F-7D14-4F88-B935-9979129ED0F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350794" y="2214563"/>
            <a:ext cx="2050662" cy="17915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AC3199C-246C-4CB4-8D85-DD513DA7B2E2}"/>
              </a:ext>
            </a:extLst>
          </p:cNvPr>
          <p:cNvGrpSpPr/>
          <p:nvPr/>
        </p:nvGrpSpPr>
        <p:grpSpPr>
          <a:xfrm>
            <a:off x="670980" y="4401614"/>
            <a:ext cx="3485030" cy="1844654"/>
            <a:chOff x="1474671" y="4368105"/>
            <a:chExt cx="3632608" cy="1922768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5E7633-BF95-434C-A62A-56CE62586132}"/>
                </a:ext>
              </a:extLst>
            </p:cNvPr>
            <p:cNvSpPr/>
            <p:nvPr/>
          </p:nvSpPr>
          <p:spPr>
            <a:xfrm>
              <a:off x="1474671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719843-5A0A-46A1-8539-E99CB92A950E}"/>
                </a:ext>
              </a:extLst>
            </p:cNvPr>
            <p:cNvSpPr/>
            <p:nvPr/>
          </p:nvSpPr>
          <p:spPr>
            <a:xfrm>
              <a:off x="3824868" y="4797107"/>
              <a:ext cx="947854" cy="947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6B1DDBE5-35CE-4564-A7C9-72D5AFC8A9F8}"/>
                </a:ext>
              </a:extLst>
            </p:cNvPr>
            <p:cNvCxnSpPr>
              <a:cxnSpLocks/>
              <a:stCxn id="20" idx="7"/>
              <a:endCxn id="21" idx="1"/>
            </p:cNvCxnSpPr>
            <p:nvPr/>
          </p:nvCxnSpPr>
          <p:spPr>
            <a:xfrm rot="5400000" flipH="1" flipV="1">
              <a:off x="3123696" y="4095936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77A4060-ADF3-4A53-9745-C109C4462F1A}"/>
                </a:ext>
              </a:extLst>
            </p:cNvPr>
            <p:cNvCxnSpPr>
              <a:stCxn id="21" idx="3"/>
              <a:endCxn id="20" idx="5"/>
            </p:cNvCxnSpPr>
            <p:nvPr/>
          </p:nvCxnSpPr>
          <p:spPr>
            <a:xfrm rot="5400000">
              <a:off x="3123697" y="4766170"/>
              <a:ext cx="12700" cy="1679963"/>
            </a:xfrm>
            <a:prstGeom prst="curvedConnector3">
              <a:avLst>
                <a:gd name="adj1" fmla="val 2892992"/>
              </a:avLst>
            </a:prstGeom>
            <a:ln w="127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5E61BEF-C3F1-40B8-B950-28C3A8B4B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6118" y="4797106"/>
              <a:ext cx="947855" cy="9478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E9C6F1B-1D41-4256-9AEB-B7FA8462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0859" y="5612502"/>
              <a:ext cx="678371" cy="6783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5A5BD8-BE4F-4311-83DE-9AAB2EB2E1C3}"/>
                </a:ext>
              </a:extLst>
            </p:cNvPr>
            <p:cNvSpPr txBox="1"/>
            <p:nvPr/>
          </p:nvSpPr>
          <p:spPr>
            <a:xfrm>
              <a:off x="2021008" y="4368105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 </a:t>
              </a:r>
              <a:r>
                <a:rPr lang="ko-KR" altLang="en-US" sz="1400" dirty="0"/>
                <a:t>에게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860E2-E230-4247-B9C2-FD627AF6B497}"/>
                </a:ext>
              </a:extLst>
            </p:cNvPr>
            <p:cNvSpPr txBox="1"/>
            <p:nvPr/>
          </p:nvSpPr>
          <p:spPr>
            <a:xfrm>
              <a:off x="3447288" y="5919839"/>
              <a:ext cx="1659991" cy="32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 </a:t>
              </a:r>
              <a:r>
                <a:rPr lang="ko-KR" altLang="en-US" sz="1400" dirty="0"/>
                <a:t>에게 </a:t>
              </a:r>
              <a:r>
                <a:rPr lang="en-US" altLang="ko-KR" sz="1400" dirty="0"/>
                <a:t>redirect </a:t>
              </a:r>
              <a:r>
                <a:rPr lang="ko-KR" altLang="en-US" sz="1400" dirty="0"/>
                <a:t>해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3B3212-8589-4EF6-8D5A-8C38D8DF7083}"/>
              </a:ext>
            </a:extLst>
          </p:cNvPr>
          <p:cNvSpPr txBox="1"/>
          <p:nvPr/>
        </p:nvSpPr>
        <p:spPr>
          <a:xfrm>
            <a:off x="4524223" y="5595456"/>
            <a:ext cx="6777817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Roboto" panose="02000000000000000000" pitchFamily="2" charset="0"/>
                <a:ea typeface="Roboto" panose="02000000000000000000" pitchFamily="2" charset="0"/>
              </a:rPr>
              <a:t>Contact: &lt;</a:t>
            </a:r>
            <a:r>
              <a:rPr lang="en-US" altLang="ko-KR" sz="1300" dirty="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r>
              <a:rPr lang="en-US" altLang="ko-KR" sz="1300" dirty="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expires=3600</a:t>
            </a:r>
            <a:r>
              <a:rPr lang="en-US" altLang="ko-KR" sz="1300" dirty="0">
                <a:latin typeface="Roboto" panose="02000000000000000000" pitchFamily="2" charset="0"/>
                <a:ea typeface="Roboto" panose="02000000000000000000" pitchFamily="2" charset="0"/>
              </a:rPr>
              <a:t>, &lt;</a:t>
            </a:r>
            <a:r>
              <a:rPr lang="en-US" altLang="ko-KR" sz="1300" dirty="0" err="1">
                <a:latin typeface="Roboto" panose="02000000000000000000" pitchFamily="2" charset="0"/>
                <a:ea typeface="Roboto" panose="02000000000000000000" pitchFamily="2" charset="0"/>
              </a:rPr>
              <a:t>sip:bob@example.com</a:t>
            </a:r>
            <a:r>
              <a:rPr lang="en-US" altLang="ko-KR" sz="1300" dirty="0">
                <a:latin typeface="Roboto" panose="02000000000000000000" pitchFamily="2" charset="0"/>
                <a:ea typeface="Roboto" panose="02000000000000000000" pitchFamily="2" charset="0"/>
              </a:rPr>
              <a:t>&gt;;</a:t>
            </a:r>
            <a:r>
              <a:rPr lang="en-US" altLang="ko-KR" sz="13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expires=7200</a:t>
            </a:r>
            <a:endParaRPr lang="ko-KR" altLang="en-US" sz="1300" dirty="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4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</a:t>
            </a:r>
            <a:r>
              <a:rPr lang="ko-KR" altLang="en-US" dirty="0"/>
              <a:t>용어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2171-663E-4214-A864-A1A47F661A95}"/>
              </a:ext>
            </a:extLst>
          </p:cNvPr>
          <p:cNvSpPr txBox="1"/>
          <p:nvPr/>
        </p:nvSpPr>
        <p:spPr>
          <a:xfrm>
            <a:off x="838200" y="876920"/>
            <a:ext cx="7234801" cy="553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Address-Of-Record(AOR)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공개 주소 </a:t>
            </a:r>
            <a:r>
              <a:rPr lang="en-US" altLang="ko-KR" sz="1200" dirty="0">
                <a:latin typeface="+mn-ea"/>
              </a:rPr>
              <a:t>(public address)</a:t>
            </a:r>
            <a:r>
              <a:rPr lang="ko-KR" altLang="en-US" sz="1200" dirty="0">
                <a:latin typeface="+mn-ea"/>
              </a:rPr>
              <a:t>로 간주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사용자를 식별하기 위한 주소로 사용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SIP or SIPS URI </a:t>
            </a:r>
            <a:r>
              <a:rPr lang="ko-KR" altLang="en-US" sz="1200" dirty="0">
                <a:latin typeface="+mn-ea"/>
              </a:rPr>
              <a:t>형식이며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도메인을 포함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Roboto" panose="02000000000000000000" pitchFamily="2" charset="0"/>
                <a:ea typeface="Roboto" panose="02000000000000000000" pitchFamily="2" charset="0"/>
              </a:rPr>
              <a:t>ex)</a:t>
            </a:r>
            <a:r>
              <a:rPr lang="ko-KR" altLang="en-US" sz="1200" dirty="0">
                <a:latin typeface="Roboto" panose="02000000000000000000" pitchFamily="2" charset="0"/>
              </a:rPr>
              <a:t> </a:t>
            </a:r>
            <a:r>
              <a:rPr lang="en-US" altLang="ko-KR" sz="1200" dirty="0" err="1">
                <a:latin typeface="Roboto" panose="02000000000000000000" pitchFamily="2" charset="0"/>
                <a:ea typeface="Roboto" panose="02000000000000000000" pitchFamily="2" charset="0"/>
              </a:rPr>
              <a:t>sip:alice@example.com</a:t>
            </a:r>
            <a:endParaRPr lang="en-US" altLang="ko-K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60000"/>
            <a:endParaRPr lang="en-US" altLang="ko-KR" sz="1400" b="1" dirty="0"/>
          </a:p>
          <a:p>
            <a:pPr defTabSz="360000"/>
            <a:endParaRPr lang="en-US" altLang="ko-KR" sz="1400" b="1" dirty="0"/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  <a:r>
              <a:rPr lang="ko-KR" altLang="en-US" sz="1400" b="1" u="sng" dirty="0">
                <a:latin typeface="Roboto" panose="02000000000000000000" pitchFamily="2" charset="0"/>
              </a:rPr>
              <a:t> </a:t>
            </a: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address-of-record</a:t>
            </a:r>
            <a:r>
              <a:rPr lang="ko-KR" altLang="en-US" sz="1200" dirty="0"/>
              <a:t>의 </a:t>
            </a:r>
            <a:r>
              <a:rPr lang="en-US" altLang="ko-KR" sz="1200" dirty="0"/>
              <a:t>contact address binding </a:t>
            </a:r>
            <a:r>
              <a:rPr lang="ko-KR" altLang="en-US" sz="1200" dirty="0"/>
              <a:t>정보를 저장하고 있는 데이터 베이스</a:t>
            </a:r>
            <a:endParaRPr lang="en-US" altLang="ko-KR" sz="1200" dirty="0"/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callee</a:t>
            </a:r>
            <a:r>
              <a:rPr lang="ko-KR" altLang="en-US" sz="1200" dirty="0"/>
              <a:t>의 위치 정보를 얻기 위해 </a:t>
            </a:r>
            <a:r>
              <a:rPr lang="en-US" altLang="ko-KR" sz="1200" dirty="0"/>
              <a:t>SIP redirect</a:t>
            </a:r>
            <a:r>
              <a:rPr lang="ko-KR" altLang="en-US" sz="1200" dirty="0"/>
              <a:t> 또는 </a:t>
            </a:r>
            <a:r>
              <a:rPr lang="en-US" altLang="ko-KR" sz="1200" dirty="0"/>
              <a:t>Proxy </a:t>
            </a:r>
            <a:r>
              <a:rPr lang="ko-KR" altLang="en-US" sz="1200" dirty="0"/>
              <a:t>서버가 사용</a:t>
            </a:r>
            <a:endParaRPr lang="en-US" altLang="ko-KR" sz="1200" dirty="0"/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/>
            <a:endParaRPr lang="en-US" altLang="ko-KR" sz="14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Registration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등록 절차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defTabSz="360000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특정 도메인에 대한 </a:t>
            </a:r>
            <a:r>
              <a:rPr lang="en-US" altLang="ko-KR" sz="1200" dirty="0">
                <a:latin typeface="+mn-ea"/>
              </a:rPr>
              <a:t>address-of-record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contact address</a:t>
            </a:r>
            <a:r>
              <a:rPr lang="ko-KR" altLang="en-US" sz="1200" dirty="0">
                <a:latin typeface="+mn-ea"/>
              </a:rPr>
              <a:t>간 </a:t>
            </a:r>
            <a:r>
              <a:rPr lang="en-US" altLang="ko-KR" sz="1200" dirty="0">
                <a:latin typeface="+mn-ea"/>
              </a:rPr>
              <a:t>binding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에 생성하는 절차</a:t>
            </a: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Registrar</a:t>
            </a:r>
            <a:endParaRPr lang="en-US" altLang="ko-KR" sz="12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REGISTER </a:t>
            </a:r>
            <a:r>
              <a:rPr lang="ko-KR" altLang="en-US" sz="1200" dirty="0">
                <a:latin typeface="+mn-ea"/>
              </a:rPr>
              <a:t>요청을 받고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요청에서 받은 정보를 </a:t>
            </a:r>
            <a:r>
              <a:rPr lang="en-US" altLang="ko-KR" sz="1200" dirty="0">
                <a:latin typeface="+mn-ea"/>
              </a:rPr>
              <a:t>registrar</a:t>
            </a:r>
            <a:r>
              <a:rPr lang="ko-KR" altLang="en-US" sz="1200" dirty="0">
                <a:latin typeface="+mn-ea"/>
              </a:rPr>
              <a:t>가 다루는 도메인을 위한 </a:t>
            </a:r>
            <a:r>
              <a:rPr lang="en-US" altLang="ko-KR" sz="1200" dirty="0">
                <a:latin typeface="+mn-ea"/>
              </a:rPr>
              <a:t>location service</a:t>
            </a:r>
            <a:r>
              <a:rPr lang="ko-KR" altLang="en-US" sz="1200" dirty="0">
                <a:latin typeface="+mn-ea"/>
              </a:rPr>
              <a:t> 에 저장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하는 특수한 유형의 </a:t>
            </a:r>
            <a:r>
              <a:rPr lang="en-US" altLang="ko-KR" sz="1200" dirty="0">
                <a:latin typeface="+mn-ea"/>
              </a:rPr>
              <a:t>UAS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location service </a:t>
            </a:r>
            <a:r>
              <a:rPr lang="ko-KR" altLang="en-US" sz="1200" dirty="0">
                <a:latin typeface="+mn-ea"/>
              </a:rPr>
              <a:t>의 프론트 엔드 역할로</a:t>
            </a:r>
            <a:r>
              <a:rPr lang="en-US" altLang="ko-KR" sz="1200" dirty="0">
                <a:latin typeface="+mn-ea"/>
              </a:rPr>
              <a:t>, REGISTER </a:t>
            </a:r>
            <a:r>
              <a:rPr lang="ko-KR" altLang="en-US" sz="1200" dirty="0">
                <a:latin typeface="+mn-ea"/>
              </a:rPr>
              <a:t>내용을 기반으로 매핑하고 읽고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쓰기 가능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C541-1145-25E2-14C6-3FDE368C890F}"/>
              </a:ext>
            </a:extLst>
          </p:cNvPr>
          <p:cNvSpPr txBox="1"/>
          <p:nvPr/>
        </p:nvSpPr>
        <p:spPr>
          <a:xfrm>
            <a:off x="5357222" y="876920"/>
            <a:ext cx="5996578" cy="9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en-US" altLang="ko-KR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contact address</a:t>
            </a: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사용자의 실제 위치 정보를 나타냄</a:t>
            </a:r>
            <a:endParaRPr lang="en-US" altLang="ko-KR" sz="1200" dirty="0">
              <a:latin typeface="+mn-ea"/>
            </a:endParaRPr>
          </a:p>
          <a:p>
            <a:pPr marL="171450" indent="-17145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Contact </a:t>
            </a:r>
            <a:r>
              <a:rPr lang="ko-KR" altLang="en-US" sz="1200" dirty="0">
                <a:latin typeface="+mn-ea"/>
              </a:rPr>
              <a:t>헤더 필드에 포함되어 다른 사용자가 해당 사용자에게 연락할 수 있는 주소를 제공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6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- </a:t>
            </a:r>
            <a:r>
              <a:rPr lang="ko-KR" altLang="en-US" dirty="0"/>
              <a:t>프로세스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13AABA-3FDF-35C8-B851-2EE9F96FFF1B}"/>
              </a:ext>
            </a:extLst>
          </p:cNvPr>
          <p:cNvGrpSpPr/>
          <p:nvPr/>
        </p:nvGrpSpPr>
        <p:grpSpPr>
          <a:xfrm>
            <a:off x="2019705" y="948472"/>
            <a:ext cx="8152590" cy="5132506"/>
            <a:chOff x="2040813" y="973134"/>
            <a:chExt cx="8152590" cy="51325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E5A2CF-CE8F-D55E-7494-7EC69F95E241}"/>
                </a:ext>
              </a:extLst>
            </p:cNvPr>
            <p:cNvSpPr/>
            <p:nvPr/>
          </p:nvSpPr>
          <p:spPr>
            <a:xfrm>
              <a:off x="2907506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Registrar</a:t>
              </a:r>
              <a:endParaRPr lang="ko-KR" altLang="en-US" sz="1400" b="1" dirty="0">
                <a:latin typeface="Roboto" panose="02000000000000000000" pitchFamily="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0DD480-C8C4-CAE5-A339-3A47422D3707}"/>
                </a:ext>
              </a:extLst>
            </p:cNvPr>
            <p:cNvSpPr/>
            <p:nvPr/>
          </p:nvSpPr>
          <p:spPr>
            <a:xfrm>
              <a:off x="7772400" y="3250406"/>
              <a:ext cx="1078707" cy="57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Proxy</a:t>
              </a:r>
              <a:endParaRPr lang="ko-KR" altLang="en-US" sz="1400" b="1" dirty="0">
                <a:latin typeface="Roboto" panose="02000000000000000000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D13F2-FCC5-2984-C780-590B150FAD9B}"/>
                </a:ext>
              </a:extLst>
            </p:cNvPr>
            <p:cNvSpPr/>
            <p:nvPr/>
          </p:nvSpPr>
          <p:spPr>
            <a:xfrm>
              <a:off x="3171823" y="4973683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 dirty="0">
                <a:latin typeface="Roboto" panose="02000000000000000000" pitchFamily="2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C43A3B-85B6-7936-2F5E-AD25B7F4F9A5}"/>
                </a:ext>
              </a:extLst>
            </p:cNvPr>
            <p:cNvSpPr/>
            <p:nvPr/>
          </p:nvSpPr>
          <p:spPr>
            <a:xfrm>
              <a:off x="8036717" y="1273221"/>
              <a:ext cx="550072" cy="8429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UA</a:t>
              </a:r>
              <a:endParaRPr lang="ko-KR" altLang="en-US" sz="1400" b="1" dirty="0">
                <a:latin typeface="Roboto" panose="02000000000000000000" pitchFamily="2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81D0AC-412D-4164-CEE9-71E3E245A470}"/>
                </a:ext>
              </a:extLst>
            </p:cNvPr>
            <p:cNvSpPr/>
            <p:nvPr/>
          </p:nvSpPr>
          <p:spPr>
            <a:xfrm>
              <a:off x="5050631" y="3113511"/>
              <a:ext cx="1657350" cy="850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Roboto" panose="02000000000000000000" pitchFamily="2" charset="0"/>
                  <a:ea typeface="Roboto" panose="02000000000000000000" pitchFamily="2" charset="0"/>
                </a:rPr>
                <a:t>Location Service</a:t>
              </a:r>
              <a:endParaRPr lang="ko-KR" altLang="en-US" sz="1200" b="1" dirty="0">
                <a:latin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020D7E-F56D-41EE-747B-2CC0CDDF16F4}"/>
                </a:ext>
              </a:extLst>
            </p:cNvPr>
            <p:cNvSpPr txBox="1"/>
            <p:nvPr/>
          </p:nvSpPr>
          <p:spPr>
            <a:xfrm>
              <a:off x="2161699" y="4247478"/>
              <a:ext cx="1237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1) REGISTER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ADAD88-D386-F715-12FD-5B670407F62E}"/>
                </a:ext>
              </a:extLst>
            </p:cNvPr>
            <p:cNvSpPr txBox="1"/>
            <p:nvPr/>
          </p:nvSpPr>
          <p:spPr>
            <a:xfrm>
              <a:off x="4050676" y="3215397"/>
              <a:ext cx="846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2) Store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E4C5D-5F64-2823-2625-9157B103CDA0}"/>
                </a:ext>
              </a:extLst>
            </p:cNvPr>
            <p:cNvSpPr txBox="1"/>
            <p:nvPr/>
          </p:nvSpPr>
          <p:spPr>
            <a:xfrm>
              <a:off x="6812028" y="3052566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4) Query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C6D3E-EA2C-6ED4-9868-F3BA63DC9532}"/>
                </a:ext>
              </a:extLst>
            </p:cNvPr>
            <p:cNvSpPr txBox="1"/>
            <p:nvPr/>
          </p:nvSpPr>
          <p:spPr>
            <a:xfrm>
              <a:off x="6844088" y="3732023"/>
              <a:ext cx="807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5) Resp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DB4496-1980-54E1-1CE6-11AC7A6AC8B5}"/>
                </a:ext>
              </a:extLst>
            </p:cNvPr>
            <p:cNvSpPr txBox="1"/>
            <p:nvPr/>
          </p:nvSpPr>
          <p:spPr>
            <a:xfrm>
              <a:off x="7301758" y="5459809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6) INVITE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28D90-FDA2-5F32-955A-36C47CB87418}"/>
                </a:ext>
              </a:extLst>
            </p:cNvPr>
            <p:cNvSpPr txBox="1"/>
            <p:nvPr/>
          </p:nvSpPr>
          <p:spPr>
            <a:xfrm>
              <a:off x="8278758" y="2430548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3) INVITE</a:t>
              </a:r>
              <a:endParaRPr lang="ko-KR" altLang="en-US" sz="1400" dirty="0">
                <a:latin typeface="+mj-ea"/>
                <a:ea typeface="+mj-ea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A6C559-5069-1EA5-09E3-EAFF1D5540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986213" y="3538564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8C7AF2-653E-A44C-05BB-8D4E1F9747A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3443288" y="3829050"/>
              <a:ext cx="3572" cy="114463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60D4A48-D38D-0F04-F5FB-1F0ACB46825E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8311753" y="2116184"/>
              <a:ext cx="1" cy="113422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732C182-852A-FBBE-3FC7-BB0A9F938102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5233768" y="2317178"/>
              <a:ext cx="1566114" cy="4589859"/>
            </a:xfrm>
            <a:prstGeom prst="bentConnector2">
              <a:avLst/>
            </a:prstGeom>
            <a:ln w="1905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79FEE-0580-5E51-9990-3E42F7F1B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921" y="3384675"/>
              <a:ext cx="109647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01676FE-C550-5A4A-AF98-818EE8E22A56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81" y="3698703"/>
              <a:ext cx="10644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dash"/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1C012-874C-2D8D-1897-28F72F2AFE26}"/>
                </a:ext>
              </a:extLst>
            </p:cNvPr>
            <p:cNvSpPr txBox="1"/>
            <p:nvPr/>
          </p:nvSpPr>
          <p:spPr>
            <a:xfrm>
              <a:off x="2040813" y="525666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cube2214a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0D9EA-4921-8299-44DE-3042C48360F7}"/>
                </a:ext>
              </a:extLst>
            </p:cNvPr>
            <p:cNvSpPr txBox="1"/>
            <p:nvPr/>
          </p:nvSpPr>
          <p:spPr>
            <a:xfrm>
              <a:off x="3178156" y="582864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Carol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F0CCDE-C7C5-9CB6-872B-D34B96611162}"/>
                </a:ext>
              </a:extLst>
            </p:cNvPr>
            <p:cNvSpPr txBox="1"/>
            <p:nvPr/>
          </p:nvSpPr>
          <p:spPr>
            <a:xfrm>
              <a:off x="2936736" y="2970214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chicago.com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01CC93-5EAD-AB71-A2EE-2A561066C19E}"/>
                </a:ext>
              </a:extLst>
            </p:cNvPr>
            <p:cNvSpPr txBox="1"/>
            <p:nvPr/>
          </p:nvSpPr>
          <p:spPr>
            <a:xfrm>
              <a:off x="8885032" y="3384675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sip.chicago.com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DBB29-9712-0FE8-2D7D-1C08FB7F6E22}"/>
                </a:ext>
              </a:extLst>
            </p:cNvPr>
            <p:cNvSpPr txBox="1"/>
            <p:nvPr/>
          </p:nvSpPr>
          <p:spPr>
            <a:xfrm>
              <a:off x="8436584" y="2680022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carol@chicago.com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932759-EE71-374C-2BBB-4705259D86C4}"/>
                </a:ext>
              </a:extLst>
            </p:cNvPr>
            <p:cNvSpPr txBox="1"/>
            <p:nvPr/>
          </p:nvSpPr>
          <p:spPr>
            <a:xfrm>
              <a:off x="6598039" y="5769580"/>
              <a:ext cx="2348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carol@cube2214a.chicago.com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347C15-2202-8C27-E9AC-C2828B0BF26A}"/>
                </a:ext>
              </a:extLst>
            </p:cNvPr>
            <p:cNvSpPr txBox="1"/>
            <p:nvPr/>
          </p:nvSpPr>
          <p:spPr>
            <a:xfrm>
              <a:off x="8083966" y="97313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Roboto" panose="02000000000000000000" pitchFamily="2" charset="0"/>
                  <a:ea typeface="Roboto" panose="02000000000000000000" pitchFamily="2" charset="0"/>
                </a:rPr>
                <a:t>Bob</a:t>
              </a:r>
              <a:endParaRPr lang="ko-KR" altLang="en-US" sz="1200" dirty="0"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4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2. Registrations – Constructing the REGISTER Request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3. Dialogs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4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4. Initiating a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63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F931-2C38-43C8-9E3C-AED4EC2E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9275"/>
          </a:xfrm>
        </p:spPr>
        <p:txBody>
          <a:bodyPr/>
          <a:lstStyle/>
          <a:p>
            <a:r>
              <a:rPr lang="en-US" altLang="ko-KR" dirty="0"/>
              <a:t>5. Modifying an Existing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3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Roboto Black"/>
        <a:ea typeface="Noto Sans KR Medium"/>
        <a:cs typeface=""/>
      </a:majorFont>
      <a:minorFont>
        <a:latin typeface="Noto Sans KR Medium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554</Words>
  <Application>Microsoft Office PowerPoint</Application>
  <PresentationFormat>와이드스크린</PresentationFormat>
  <Paragraphs>109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KR</vt:lpstr>
      <vt:lpstr>Noto Sans KR Medium</vt:lpstr>
      <vt:lpstr>맑은 고딕</vt:lpstr>
      <vt:lpstr>Arial</vt:lpstr>
      <vt:lpstr>Roboto</vt:lpstr>
      <vt:lpstr>Roboto Black</vt:lpstr>
      <vt:lpstr>Office 테마</vt:lpstr>
      <vt:lpstr>SIP 세미나 2.0</vt:lpstr>
      <vt:lpstr>1. Redirect Servers (1/2)</vt:lpstr>
      <vt:lpstr>1. Redirect Servers (2/2)</vt:lpstr>
      <vt:lpstr>2. Registrations – 용어 정리</vt:lpstr>
      <vt:lpstr>2. Registrations - 프로세스</vt:lpstr>
      <vt:lpstr>2. Registrations – Constructing the REGISTER Request</vt:lpstr>
      <vt:lpstr>3. Dialogs</vt:lpstr>
      <vt:lpstr>4. Initiating a Session</vt:lpstr>
      <vt:lpstr>5. Modifying an Existing Session</vt:lpstr>
      <vt:lpstr>6. Terminating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윤겸 김</cp:lastModifiedBy>
  <cp:revision>146</cp:revision>
  <dcterms:created xsi:type="dcterms:W3CDTF">2023-06-27T00:22:49Z</dcterms:created>
  <dcterms:modified xsi:type="dcterms:W3CDTF">2023-06-27T15:46:03Z</dcterms:modified>
</cp:coreProperties>
</file>