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64" r:id="rId2"/>
    <p:sldId id="291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4" r:id="rId12"/>
    <p:sldId id="305" r:id="rId13"/>
    <p:sldId id="348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8" r:id="rId26"/>
    <p:sldId id="319" r:id="rId27"/>
    <p:sldId id="321" r:id="rId28"/>
    <p:sldId id="320" r:id="rId29"/>
    <p:sldId id="322" r:id="rId30"/>
    <p:sldId id="349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9" r:id="rId46"/>
    <p:sldId id="338" r:id="rId47"/>
    <p:sldId id="350" r:id="rId48"/>
    <p:sldId id="352" r:id="rId49"/>
    <p:sldId id="353" r:id="rId50"/>
    <p:sldId id="354" r:id="rId51"/>
    <p:sldId id="355" r:id="rId52"/>
    <p:sldId id="351" r:id="rId53"/>
    <p:sldId id="340" r:id="rId54"/>
    <p:sldId id="341" r:id="rId55"/>
    <p:sldId id="342" r:id="rId56"/>
    <p:sldId id="343" r:id="rId57"/>
    <p:sldId id="344" r:id="rId58"/>
    <p:sldId id="345" r:id="rId59"/>
    <p:sldId id="357" r:id="rId60"/>
    <p:sldId id="358" r:id="rId61"/>
    <p:sldId id="356" r:id="rId62"/>
    <p:sldId id="290" r:id="rId63"/>
  </p:sldIdLst>
  <p:sldSz cx="12192000" cy="6858000"/>
  <p:notesSz cx="6858000" cy="9144000"/>
  <p:embeddedFontLst>
    <p:embeddedFont>
      <p:font typeface="G마켓 산스 TTF Bold" panose="02000000000000000000" pitchFamily="2" charset="-127"/>
      <p:bold r:id="rId66"/>
    </p:embeddedFont>
    <p:embeddedFont>
      <p:font typeface="G마켓 산스 TTF Medium" panose="02000000000000000000" pitchFamily="2" charset="-127"/>
      <p:regular r:id="rId67"/>
    </p:embeddedFont>
    <p:embeddedFont>
      <p:font typeface="Roboto" panose="02000000000000000000" pitchFamily="2" charset="0"/>
      <p:regular r:id="rId68"/>
      <p:bold r:id="rId69"/>
      <p:italic r:id="rId70"/>
      <p:boldItalic r:id="rId71"/>
    </p:embeddedFont>
    <p:embeddedFont>
      <p:font typeface="Roboto Black" panose="02000000000000000000" pitchFamily="2" charset="0"/>
      <p:bold r:id="rId72"/>
      <p:boldItalic r:id="rId73"/>
    </p:embeddedFont>
    <p:embeddedFont>
      <p:font typeface="Roboto Light" panose="02000000000000000000" pitchFamily="2" charset="0"/>
      <p:regular r:id="rId74"/>
      <p:italic r:id="rId75"/>
    </p:embeddedFont>
    <p:embeddedFont>
      <p:font typeface="Roboto Medium" panose="02000000000000000000" pitchFamily="2" charset="0"/>
      <p:regular r:id="rId76"/>
      <p:italic r:id="rId77"/>
    </p:embeddedFont>
    <p:embeddedFont>
      <p:font typeface="맑은 고딕" panose="020B0503020000020004" pitchFamily="50" charset="-127"/>
      <p:regular r:id="rId78"/>
      <p:bold r:id="rId7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7900"/>
    <a:srgbClr val="CC0099"/>
    <a:srgbClr val="FFFF99"/>
    <a:srgbClr val="89A3F7"/>
    <a:srgbClr val="B298F2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4185" autoAdjust="0"/>
  </p:normalViewPr>
  <p:slideViewPr>
    <p:cSldViewPr snapToGrid="0">
      <p:cViewPr varScale="1">
        <p:scale>
          <a:sx n="159" d="100"/>
          <a:sy n="159" d="100"/>
        </p:scale>
        <p:origin x="534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9.fntdata"/><Relationship Id="rId79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73" Type="http://schemas.openxmlformats.org/officeDocument/2006/relationships/font" Target="fonts/font8.fntdata"/><Relationship Id="rId78" Type="http://schemas.openxmlformats.org/officeDocument/2006/relationships/font" Target="fonts/font13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85E2C-E0D8-41AD-858A-DD3B49506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5B-D99F-447C-A15C-E8E2C7C10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A30CD-047B-418C-B390-82335D751AE2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9D0F5-4A92-403E-BBCF-9FCAC6BE8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09679-A80F-48B0-95CE-0516ACA85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F0DB-C185-4654-A2C2-26BCE9E26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9T00:50:3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1046 569 4873 0 0,'-22'4'-609'0'0,"24"-4"-2015"0"0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1179-EA2C-4F66-A7B6-E78EE214E3F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60B4-4ECC-4229-9A2A-F5A0A39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Request-URI</a:t>
            </a:r>
            <a:r>
              <a:rPr lang="ko-KR" altLang="en-US"/>
              <a:t>의 도메인에 대한 책임이 있으면</a:t>
            </a:r>
            <a:r>
              <a:rPr lang="en-US" altLang="ko-KR"/>
              <a:t>, </a:t>
            </a:r>
            <a:r>
              <a:rPr lang="ko-KR" altLang="en-US"/>
              <a:t>원하는 메커니즘을 사용할 수 있음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SIP </a:t>
            </a:r>
            <a:r>
              <a:rPr lang="ko-KR" altLang="en-US"/>
              <a:t>레지스트라가 만든 위치 서비스에서 정보를 얻기</a:t>
            </a:r>
            <a:endParaRPr lang="en-US" altLang="ko-KR"/>
          </a:p>
          <a:p>
            <a:r>
              <a:rPr lang="ko-KR" altLang="en-US"/>
              <a:t>데이터베이스 읽기</a:t>
            </a:r>
            <a:endParaRPr lang="en-US" altLang="ko-KR"/>
          </a:p>
          <a:p>
            <a:r>
              <a:rPr lang="ko-KR" altLang="en-US"/>
              <a:t>프레즌스 서버를 참조</a:t>
            </a:r>
            <a:endParaRPr lang="en-US" altLang="ko-KR"/>
          </a:p>
          <a:p>
            <a:r>
              <a:rPr lang="ko-KR" altLang="en-US"/>
              <a:t>다른 프로토콜 활용</a:t>
            </a:r>
            <a:endParaRPr lang="en-US" altLang="ko-KR"/>
          </a:p>
          <a:p>
            <a:r>
              <a:rPr lang="ko-KR" altLang="en-US"/>
              <a:t>단순히 </a:t>
            </a:r>
            <a:r>
              <a:rPr lang="en-US" altLang="ko-KR"/>
              <a:t>Request-URI </a:t>
            </a:r>
            <a:r>
              <a:rPr lang="ko-KR" altLang="en-US"/>
              <a:t>에서 알고리즘 참조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16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/>
              <a:t>UA:</a:t>
            </a:r>
          </a:p>
          <a:p>
            <a:r>
              <a:rPr lang="ko-KR" altLang="en-US"/>
              <a:t>올바른 </a:t>
            </a:r>
            <a:r>
              <a:rPr lang="en-US" altLang="ko-KR"/>
              <a:t>credential </a:t>
            </a:r>
            <a:r>
              <a:rPr lang="ko-KR" altLang="en-US"/>
              <a:t>을 포함하는 새 </a:t>
            </a:r>
            <a:r>
              <a:rPr lang="en-US" altLang="ko-KR"/>
              <a:t>INVITE </a:t>
            </a:r>
            <a:r>
              <a:rPr lang="ko-KR" altLang="en-US"/>
              <a:t>요청을 생성</a:t>
            </a:r>
            <a:endParaRPr lang="en-US" altLang="ko-KR"/>
          </a:p>
          <a:p>
            <a:r>
              <a:rPr lang="ko-KR" altLang="en-US"/>
              <a:t>새 </a:t>
            </a:r>
            <a:r>
              <a:rPr lang="en-US" altLang="ko-KR"/>
              <a:t>client transaction </a:t>
            </a:r>
            <a:r>
              <a:rPr lang="ko-KR" altLang="en-US"/>
              <a:t>을 생성하고 </a:t>
            </a:r>
            <a:r>
              <a:rPr lang="en-US" altLang="ko-KR"/>
              <a:t>INVITE </a:t>
            </a:r>
            <a:r>
              <a:rPr lang="ko-KR" altLang="en-US"/>
              <a:t>메시지와 함께 </a:t>
            </a:r>
            <a:r>
              <a:rPr lang="en-US" altLang="ko-KR"/>
              <a:t>IP address, port, transport </a:t>
            </a:r>
            <a:r>
              <a:rPr lang="ko-KR" altLang="en-US"/>
              <a:t>정보를 전달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새 </a:t>
            </a:r>
            <a:r>
              <a:rPr lang="en-US" altLang="ko-KR"/>
              <a:t>INVITE client tracsaction </a:t>
            </a:r>
            <a:r>
              <a:rPr lang="ko-KR" altLang="en-US"/>
              <a:t>은</a:t>
            </a:r>
            <a:r>
              <a:rPr lang="en-US" altLang="ko-KR"/>
              <a:t>(</a:t>
            </a:r>
            <a:r>
              <a:rPr lang="ko-KR" altLang="en-US"/>
              <a:t>상태 </a:t>
            </a:r>
            <a:r>
              <a:rPr lang="en-US" altLang="ko-KR"/>
              <a:t>= “Calling”)</a:t>
            </a:r>
            <a:r>
              <a:rPr lang="ko-KR" altLang="en-US"/>
              <a:t>은 </a:t>
            </a:r>
            <a:r>
              <a:rPr lang="en-US" altLang="ko-KR"/>
              <a:t>CSeq </a:t>
            </a:r>
            <a:r>
              <a:rPr lang="ko-KR" altLang="en-US"/>
              <a:t>헤더 필드와 </a:t>
            </a:r>
            <a:r>
              <a:rPr lang="en-US" altLang="ko-KR"/>
              <a:t>Via </a:t>
            </a:r>
            <a:r>
              <a:rPr lang="ko-KR" altLang="en-US"/>
              <a:t>헤더 필드의 </a:t>
            </a:r>
            <a:r>
              <a:rPr lang="en-US" altLang="ko-KR"/>
              <a:t>“branch” </a:t>
            </a:r>
            <a:r>
              <a:rPr lang="ko-KR" altLang="en-US"/>
              <a:t>파라미터로 식별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1xx </a:t>
            </a:r>
            <a:r>
              <a:rPr lang="ko-KR" altLang="en-US"/>
              <a:t>응답 수신시</a:t>
            </a:r>
            <a:r>
              <a:rPr lang="en-US" altLang="ko-KR"/>
              <a:t>: </a:t>
            </a:r>
            <a:r>
              <a:rPr lang="ko-KR" altLang="en-US"/>
              <a:t>상태 </a:t>
            </a:r>
            <a:r>
              <a:rPr lang="en-US" altLang="ko-KR"/>
              <a:t>= “Proceeding” </a:t>
            </a:r>
            <a:r>
              <a:rPr lang="ko-KR" altLang="en-US"/>
              <a:t>및 </a:t>
            </a:r>
            <a:r>
              <a:rPr lang="en-US" altLang="ko-KR"/>
              <a:t>T1 </a:t>
            </a:r>
            <a:r>
              <a:rPr lang="ko-KR" altLang="en-US"/>
              <a:t>리셋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en-US" altLang="ko-KR"/>
              <a:t>Client transport:</a:t>
            </a:r>
          </a:p>
          <a:p>
            <a:pPr marL="228600" indent="-228600">
              <a:buAutoNum type="arabicPeriod"/>
            </a:pPr>
            <a:r>
              <a:rPr lang="ko-KR" altLang="en-US"/>
              <a:t>응답을 보내기전 </a:t>
            </a:r>
            <a:r>
              <a:rPr lang="en-US" altLang="ko-KR"/>
              <a:t>Via </a:t>
            </a:r>
            <a:r>
              <a:rPr lang="ko-KR" altLang="en-US"/>
              <a:t>헤더의</a:t>
            </a:r>
            <a:r>
              <a:rPr lang="en-US" altLang="ko-KR"/>
              <a:t> “sent-by” </a:t>
            </a:r>
            <a:r>
              <a:rPr lang="ko-KR" altLang="en-US"/>
              <a:t>삽입</a:t>
            </a:r>
            <a:endParaRPr lang="en-US" altLang="ko-KR"/>
          </a:p>
          <a:p>
            <a:pPr marL="228600" indent="-228600">
              <a:buAutoNum type="arabicPeriod"/>
            </a:pPr>
            <a:r>
              <a:rPr lang="ko-KR" altLang="en-US"/>
              <a:t>응답을 받을 때 </a:t>
            </a:r>
            <a:r>
              <a:rPr lang="en-US" altLang="ko-KR"/>
              <a:t>: </a:t>
            </a:r>
            <a:r>
              <a:rPr lang="ko-KR" altLang="en-US"/>
              <a:t>최상단 </a:t>
            </a:r>
            <a:r>
              <a:rPr lang="en-US" altLang="ko-KR"/>
              <a:t>Via </a:t>
            </a:r>
            <a:r>
              <a:rPr lang="ko-KR" altLang="en-US"/>
              <a:t>헤더의 </a:t>
            </a:r>
            <a:r>
              <a:rPr lang="en-US" altLang="ko-KR"/>
              <a:t>“sent-by” </a:t>
            </a:r>
            <a:r>
              <a:rPr lang="ko-KR" altLang="en-US"/>
              <a:t>검사하여 관련 클라이언트 트랜잭션과 매칭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Proxy 1:</a:t>
            </a:r>
          </a:p>
          <a:p>
            <a:r>
              <a:rPr lang="en-US" altLang="ko-KR" b="0"/>
              <a:t>server transport:</a:t>
            </a:r>
          </a:p>
          <a:p>
            <a:pPr marL="228600" indent="-228600">
              <a:buAutoNum type="arabicPeriod"/>
            </a:pPr>
            <a:r>
              <a:rPr lang="ko-KR" altLang="en-US" b="0"/>
              <a:t>요청 수신시</a:t>
            </a:r>
            <a:r>
              <a:rPr lang="en-US" altLang="ko-KR" b="0"/>
              <a:t>, </a:t>
            </a:r>
            <a:r>
              <a:rPr lang="ko-KR" altLang="en-US" b="0"/>
              <a:t>상단의 </a:t>
            </a:r>
            <a:r>
              <a:rPr lang="en-US" altLang="ko-KR" b="0"/>
              <a:t>Via </a:t>
            </a:r>
            <a:r>
              <a:rPr lang="ko-KR" altLang="en-US" b="0"/>
              <a:t>헤더에서 </a:t>
            </a:r>
            <a:r>
              <a:rPr lang="en-US" altLang="ko-KR" b="0"/>
              <a:t>“sent-by” </a:t>
            </a:r>
            <a:r>
              <a:rPr lang="ko-KR" altLang="en-US" b="0"/>
              <a:t>를 검사하여 관련 서버 트랜잭션과 일치하고 </a:t>
            </a:r>
            <a:r>
              <a:rPr lang="en-US" altLang="ko-KR" b="0"/>
              <a:t>“received” </a:t>
            </a:r>
            <a:r>
              <a:rPr lang="ko-KR" altLang="en-US" b="0"/>
              <a:t>파라미터 추가</a:t>
            </a:r>
            <a:endParaRPr lang="en-US" altLang="ko-KR" b="0"/>
          </a:p>
          <a:p>
            <a:pPr marL="228600" indent="-228600">
              <a:buAutoNum type="arabicPeriod"/>
            </a:pPr>
            <a:r>
              <a:rPr lang="ko-KR" altLang="en-US" b="0"/>
              <a:t>응답 전송전</a:t>
            </a:r>
            <a:r>
              <a:rPr lang="en-US" altLang="ko-KR" b="0"/>
              <a:t>, “sent-by” </a:t>
            </a:r>
            <a:r>
              <a:rPr lang="ko-KR" altLang="en-US" b="0"/>
              <a:t>와 </a:t>
            </a:r>
            <a:r>
              <a:rPr lang="en-US" altLang="ko-KR" b="0"/>
              <a:t>“received” </a:t>
            </a:r>
            <a:r>
              <a:rPr lang="ko-KR" altLang="en-US" b="0"/>
              <a:t>에서 </a:t>
            </a:r>
            <a:r>
              <a:rPr lang="en-US" altLang="ko-KR" b="0"/>
              <a:t>IP@ </a:t>
            </a:r>
            <a:r>
              <a:rPr lang="ko-KR" altLang="en-US" b="0"/>
              <a:t>와 </a:t>
            </a:r>
            <a:r>
              <a:rPr lang="en-US" altLang="ko-KR" b="0"/>
              <a:t>port </a:t>
            </a:r>
            <a:r>
              <a:rPr lang="ko-KR" altLang="en-US" b="0"/>
              <a:t>를 검색</a:t>
            </a:r>
            <a:br>
              <a:rPr lang="en-US" altLang="ko-KR" b="0"/>
            </a:br>
            <a:r>
              <a:rPr lang="ko-KR" altLang="en-US" b="0"/>
              <a:t>프록시 코어에 의해 새로운 </a:t>
            </a:r>
            <a:r>
              <a:rPr lang="en-US" altLang="ko-KR" b="0"/>
              <a:t>INVITE </a:t>
            </a:r>
            <a:r>
              <a:rPr lang="ko-KR" altLang="en-US" b="0"/>
              <a:t>서버 트랜잭션이 생성</a:t>
            </a:r>
            <a:br>
              <a:rPr lang="en-US" altLang="ko-KR" b="0"/>
            </a:br>
            <a:r>
              <a:rPr lang="ko-KR" altLang="en-US" b="0"/>
              <a:t>서버 트랜잭션은 </a:t>
            </a:r>
            <a:r>
              <a:rPr lang="en-US" altLang="ko-KR" b="0"/>
              <a:t>100 Trying </a:t>
            </a:r>
            <a:r>
              <a:rPr lang="ko-KR" altLang="en-US" b="0"/>
              <a:t>응답을 다시 보내고 프록시 코어로 </a:t>
            </a:r>
            <a:r>
              <a:rPr lang="en-US" altLang="ko-KR" b="0"/>
              <a:t>INVITE </a:t>
            </a:r>
            <a:r>
              <a:rPr lang="ko-KR" altLang="en-US" b="0"/>
              <a:t>요청을 전송</a:t>
            </a:r>
            <a:br>
              <a:rPr lang="en-US" altLang="ko-KR" b="0"/>
            </a:br>
            <a:endParaRPr lang="en-US" altLang="ko-KR" b="0"/>
          </a:p>
          <a:p>
            <a:pPr marL="228600" indent="-228600">
              <a:buAutoNum type="arabicPeriod"/>
            </a:pPr>
            <a:r>
              <a:rPr lang="ko-KR" altLang="en-US" b="0"/>
              <a:t>프록시 코어 </a:t>
            </a:r>
            <a:r>
              <a:rPr lang="en-US" altLang="ko-KR" b="0"/>
              <a:t>TU </a:t>
            </a:r>
            <a:r>
              <a:rPr lang="ko-KR" altLang="en-US" b="0"/>
              <a:t>는 </a:t>
            </a:r>
            <a:r>
              <a:rPr lang="en-US" altLang="ko-KR" b="0"/>
              <a:t>1. </a:t>
            </a:r>
            <a:r>
              <a:rPr lang="ko-KR" altLang="en-US" b="0"/>
              <a:t>요청의 유효성 검사를 하고</a:t>
            </a:r>
            <a:r>
              <a:rPr lang="en-US" altLang="ko-KR" b="0"/>
              <a:t>, 2. </a:t>
            </a:r>
            <a:r>
              <a:rPr lang="ko-KR" altLang="en-US" b="0"/>
              <a:t>요청의 대상을 결정</a:t>
            </a:r>
            <a:r>
              <a:rPr lang="en-US" altLang="ko-KR" b="0"/>
              <a:t> 3. </a:t>
            </a:r>
            <a:r>
              <a:rPr lang="ko-KR" altLang="en-US" b="0"/>
              <a:t>대상을 향해 요청을 전달</a:t>
            </a:r>
            <a:endParaRPr lang="en-US" altLang="ko-KR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728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4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1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503</a:t>
            </a:r>
            <a:r>
              <a:rPr lang="ko-KR" altLang="en-US"/>
              <a:t>을 전달한다는 것은 프록시가 </a:t>
            </a:r>
            <a:r>
              <a:rPr lang="en-US" altLang="ko-KR"/>
              <a:t>503</a:t>
            </a:r>
            <a:r>
              <a:rPr lang="ko-KR" altLang="en-US"/>
              <a:t>을 생성한 요청의 </a:t>
            </a:r>
            <a:r>
              <a:rPr lang="en-US" altLang="ko-KR"/>
              <a:t>Request-URI</a:t>
            </a:r>
            <a:r>
              <a:rPr lang="ko-KR" altLang="en-US"/>
              <a:t>에 대한 요청뿐만 아니라 어떤 요청도 서비스할 수 없다는 것을 알고 있다는 것을 의미한다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4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 또는 응답 메시지가 수신된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프락시 서버 또는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UAS(User Agent Server)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나타내는 매개변수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개의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프락시 서버를 거치는 경우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Via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헤더는 이러한 전달 경로를 기록합니다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received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파라미터는 해당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수신된 최종적인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프락시 서버 또는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포함하게 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6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Transport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가장 낮은 계층은 전송 계층입니다</a:t>
            </a:r>
            <a:r>
              <a:rPr lang="en-US" altLang="ko-KR"/>
              <a:t>. </a:t>
            </a:r>
            <a:r>
              <a:rPr lang="ko-KR" altLang="en-US"/>
              <a:t>클라이언트가 요청을 보내고 응답을 받는 방법과 서버가 네트워크를 통해 요청을 받고 응답을 보내는 방법을 정의합니다</a:t>
            </a:r>
            <a:r>
              <a:rPr lang="en-US" altLang="ko-KR"/>
              <a:t>. </a:t>
            </a:r>
            <a:r>
              <a:rPr lang="ko-KR" altLang="en-US"/>
              <a:t>모든 </a:t>
            </a:r>
            <a:r>
              <a:rPr lang="en-US" altLang="ko-KR"/>
              <a:t>SIP </a:t>
            </a:r>
            <a:r>
              <a:rPr lang="ko-KR" altLang="en-US"/>
              <a:t>요소에는 전송 계층이 포함됩니다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Transaction : </a:t>
            </a:r>
            <a:r>
              <a:rPr lang="ko-KR" altLang="en-US"/>
              <a:t>두 번째 계층은 트랜잭션 계층입니다</a:t>
            </a:r>
            <a:r>
              <a:rPr lang="en-US" altLang="ko-KR"/>
              <a:t>. </a:t>
            </a:r>
            <a:r>
              <a:rPr lang="ko-KR" altLang="en-US"/>
              <a:t>트랜잭션은 클라이언트 트랜잭션이 전송 계층을 사용하여 서버 트랜잭션으로 보내는 요청과 서버 트랜잭션에서 클라이언트로 다시 보내는 해당 요청에 대한 모든 응답을 말합니다</a:t>
            </a:r>
            <a:r>
              <a:rPr lang="en-US" altLang="ko-KR"/>
              <a:t>. </a:t>
            </a:r>
            <a:r>
              <a:rPr lang="ko-KR" altLang="en-US"/>
              <a:t>사용자 에이전트 클라이언트</a:t>
            </a:r>
            <a:r>
              <a:rPr lang="en-US" altLang="ko-KR"/>
              <a:t>(UAC)</a:t>
            </a:r>
            <a:r>
              <a:rPr lang="ko-KR" altLang="en-US"/>
              <a:t>가 수행하는 모든 작업은 일련의 트랜잭션을 사용하여 이루어집니다</a:t>
            </a:r>
            <a:r>
              <a:rPr lang="en-US" altLang="ko-KR"/>
              <a:t>. stateless</a:t>
            </a:r>
            <a:r>
              <a:rPr lang="ko-KR" altLang="en-US"/>
              <a:t> 프록시에는 트랜잭션 계층이 포함되어 있지 않습니다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TU : </a:t>
            </a:r>
            <a:r>
              <a:rPr lang="ko-KR" altLang="en-US"/>
              <a:t>트랜잭션 계층 위에 있는 계층을 트랜잭션 사용자</a:t>
            </a:r>
            <a:r>
              <a:rPr lang="en-US" altLang="ko-KR"/>
              <a:t>(TU)</a:t>
            </a:r>
            <a:r>
              <a:rPr lang="ko-KR" altLang="en-US"/>
              <a:t>라고 합니다</a:t>
            </a:r>
            <a:r>
              <a:rPr lang="en-US" altLang="ko-KR"/>
              <a:t>. stateless</a:t>
            </a:r>
            <a:r>
              <a:rPr lang="ko-KR" altLang="en-US"/>
              <a:t> 프록시를 제외한 각 </a:t>
            </a:r>
            <a:r>
              <a:rPr lang="en-US" altLang="ko-KR"/>
              <a:t>SIP </a:t>
            </a:r>
            <a:r>
              <a:rPr lang="ko-KR" altLang="en-US"/>
              <a:t>엔티티는 트랜잭션 사용자입니다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예제에서는 첫 번째 </a:t>
            </a:r>
            <a:r>
              <a:rPr lang="en-US" altLang="ko-KR"/>
              <a:t>INVITE</a:t>
            </a:r>
            <a:r>
              <a:rPr lang="ko-KR" altLang="en-US"/>
              <a:t> 요청이 거부된 후 유효한 </a:t>
            </a:r>
            <a:r>
              <a:rPr lang="en-US" altLang="ko-KR"/>
              <a:t>INVITE</a:t>
            </a:r>
            <a:r>
              <a:rPr lang="ko-KR" altLang="en-US"/>
              <a:t> 요청이 뒤따르므로 이 두 가지 상황에 대한 </a:t>
            </a:r>
            <a:r>
              <a:rPr lang="en-US" altLang="ko-KR"/>
              <a:t>ACK </a:t>
            </a:r>
            <a:r>
              <a:rPr lang="ko-KR" altLang="en-US"/>
              <a:t>처리를 분석할 수 있습니다</a:t>
            </a:r>
            <a:r>
              <a:rPr lang="en-US" altLang="ko-KR"/>
              <a:t>. </a:t>
            </a:r>
            <a:r>
              <a:rPr lang="ko-KR" altLang="en-US"/>
              <a:t>프록시 </a:t>
            </a:r>
            <a:r>
              <a:rPr lang="en-US" altLang="ko-KR"/>
              <a:t>1</a:t>
            </a:r>
            <a:r>
              <a:rPr lang="ko-KR" altLang="en-US"/>
              <a:t>과 프록시 </a:t>
            </a:r>
            <a:r>
              <a:rPr lang="en-US" altLang="ko-KR"/>
              <a:t>3 </a:t>
            </a:r>
            <a:r>
              <a:rPr lang="ko-KR" altLang="en-US"/>
              <a:t>상태 저장 프록시 서버는 모두 라우팅한 </a:t>
            </a:r>
            <a:r>
              <a:rPr lang="en-US" altLang="ko-KR"/>
              <a:t>INVITE </a:t>
            </a:r>
            <a:r>
              <a:rPr lang="ko-KR" altLang="en-US"/>
              <a:t>요청에서 요청했기 때문에 최종 시그널링 경로에 있다고 가정합니다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2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UAC(</a:t>
            </a:r>
            <a:r>
              <a:rPr lang="ko-KR" altLang="en-US"/>
              <a:t>사용자 에이전트 클라이언트</a:t>
            </a:r>
            <a:r>
              <a:rPr lang="en-US" altLang="ko-KR"/>
              <a:t>) TU:</a:t>
            </a:r>
          </a:p>
          <a:p>
            <a:r>
              <a:rPr lang="ko-KR" altLang="en-US"/>
              <a:t>초기 </a:t>
            </a:r>
            <a:r>
              <a:rPr lang="en-US" altLang="ko-KR"/>
              <a:t>INVITE </a:t>
            </a:r>
            <a:r>
              <a:rPr lang="ko-KR" altLang="en-US"/>
              <a:t>요청을 생성합니다</a:t>
            </a:r>
            <a:r>
              <a:rPr lang="en-US" altLang="ko-KR"/>
              <a:t>;</a:t>
            </a:r>
          </a:p>
          <a:p>
            <a:r>
              <a:rPr lang="en-US" altLang="ko-KR"/>
              <a:t>(</a:t>
            </a:r>
            <a:r>
              <a:rPr lang="ko-KR" altLang="en-US"/>
              <a:t>트랜잭션 레이어에서</a:t>
            </a:r>
            <a:r>
              <a:rPr lang="en-US" altLang="ko-KR"/>
              <a:t>) </a:t>
            </a:r>
            <a:r>
              <a:rPr lang="ko-KR" altLang="en-US"/>
              <a:t>새 클라이언트 트랜잭션을 생성하고 </a:t>
            </a:r>
            <a:r>
              <a:rPr lang="en-US" altLang="ko-KR"/>
              <a:t>INVITE </a:t>
            </a:r>
            <a:r>
              <a:rPr lang="ko-KR" altLang="en-US"/>
              <a:t>메시지와 함께 </a:t>
            </a:r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포트 및 전송을 전달합니다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새 </a:t>
            </a:r>
            <a:r>
              <a:rPr lang="en-US" altLang="ko-KR"/>
              <a:t>"INVITE" </a:t>
            </a:r>
            <a:r>
              <a:rPr lang="ko-KR" altLang="en-US"/>
              <a:t>클라이언트 트랜잭션</a:t>
            </a:r>
            <a:r>
              <a:rPr lang="en-US" altLang="ko-KR"/>
              <a:t>(</a:t>
            </a:r>
            <a:r>
              <a:rPr lang="ko-KR" altLang="en-US"/>
              <a:t>상태</a:t>
            </a:r>
            <a:r>
              <a:rPr lang="en-US" altLang="ko-KR"/>
              <a:t>=“Calling”)</a:t>
            </a:r>
            <a:r>
              <a:rPr lang="ko-KR" altLang="en-US"/>
              <a:t>은 </a:t>
            </a:r>
            <a:r>
              <a:rPr lang="en-US" altLang="ko-KR"/>
              <a:t>CSeq </a:t>
            </a:r>
            <a:r>
              <a:rPr lang="ko-KR" altLang="en-US"/>
              <a:t>헤더 필드와 </a:t>
            </a:r>
            <a:r>
              <a:rPr lang="en-US" altLang="ko-KR"/>
              <a:t>Via </a:t>
            </a:r>
            <a:r>
              <a:rPr lang="ko-KR" altLang="en-US"/>
              <a:t>헤더 필드의 </a:t>
            </a:r>
            <a:r>
              <a:rPr lang="en-US" altLang="ko-KR"/>
              <a:t>"branch" </a:t>
            </a:r>
            <a:r>
              <a:rPr lang="ko-KR" altLang="en-US"/>
              <a:t>파라미터로 식별됩니다</a:t>
            </a:r>
            <a:r>
              <a:rPr lang="en-US" altLang="ko-KR"/>
              <a:t>. </a:t>
            </a:r>
          </a:p>
          <a:p>
            <a:r>
              <a:rPr lang="ko-KR" altLang="en-US"/>
              <a:t>메시지 요청을 전송으로 전달하기 전에 </a:t>
            </a:r>
            <a:r>
              <a:rPr lang="en-US" altLang="ko-KR"/>
              <a:t>T1 </a:t>
            </a:r>
            <a:r>
              <a:rPr lang="ko-KR" altLang="en-US"/>
              <a:t>타이머가 시작됩니다</a:t>
            </a:r>
            <a:r>
              <a:rPr lang="en-US" altLang="ko-KR"/>
              <a:t>(UDP</a:t>
            </a:r>
            <a:r>
              <a:rPr lang="ko-KR" altLang="en-US"/>
              <a:t>인 경우</a:t>
            </a:r>
            <a:r>
              <a:rPr lang="en-US" altLang="ko-KR"/>
              <a:t>).</a:t>
            </a:r>
          </a:p>
          <a:p>
            <a:r>
              <a:rPr lang="ko-KR" altLang="en-US"/>
              <a:t>클라이언트 전송은 요청을 전송하기 전에 </a:t>
            </a:r>
            <a:r>
              <a:rPr lang="en-US" altLang="ko-KR"/>
              <a:t>Via </a:t>
            </a:r>
            <a:r>
              <a:rPr lang="ko-KR" altLang="en-US"/>
              <a:t>헤더 필드에 </a:t>
            </a:r>
            <a:r>
              <a:rPr lang="en-US" altLang="ko-KR"/>
              <a:t>'sent-by' </a:t>
            </a:r>
            <a:r>
              <a:rPr lang="ko-KR" altLang="en-US"/>
              <a:t>매개 변수를 삽입합니다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Proxy 1 :</a:t>
            </a:r>
          </a:p>
          <a:p>
            <a:r>
              <a:rPr lang="ko-KR" altLang="en-US"/>
              <a:t>요청을 수신하면 서버 전송은 상단의 </a:t>
            </a:r>
            <a:r>
              <a:rPr lang="en-US" altLang="ko-KR"/>
              <a:t>Via </a:t>
            </a:r>
            <a:r>
              <a:rPr lang="ko-KR" altLang="en-US"/>
              <a:t>헤더 필드에 있는 </a:t>
            </a:r>
            <a:r>
              <a:rPr lang="en-US" altLang="ko-KR"/>
              <a:t>‘sent-by’ </a:t>
            </a:r>
            <a:r>
              <a:rPr lang="ko-KR" altLang="en-US"/>
              <a:t>매개 변수를 검사하여 관련 서버 트랜잭션과 일치시키고 </a:t>
            </a:r>
            <a:r>
              <a:rPr lang="en-US" altLang="ko-KR"/>
              <a:t>‘received’ </a:t>
            </a:r>
            <a:r>
              <a:rPr lang="ko-KR" altLang="en-US"/>
              <a:t>매개 변수를 추가합니다</a:t>
            </a:r>
            <a:r>
              <a:rPr lang="en-US" altLang="ko-KR"/>
              <a:t>.</a:t>
            </a:r>
          </a:p>
          <a:p>
            <a:r>
              <a:rPr lang="ko-KR" altLang="en-US"/>
              <a:t>프록시 코어에 의해 새로운 </a:t>
            </a:r>
            <a:r>
              <a:rPr lang="en-US" altLang="ko-KR"/>
              <a:t>“INVITE” </a:t>
            </a:r>
            <a:r>
              <a:rPr lang="ko-KR" altLang="en-US"/>
              <a:t>서버 트랜잭션</a:t>
            </a:r>
            <a:r>
              <a:rPr lang="en-US" altLang="ko-KR"/>
              <a:t>(</a:t>
            </a:r>
            <a:r>
              <a:rPr lang="ko-KR" altLang="en-US"/>
              <a:t>상태</a:t>
            </a:r>
            <a:r>
              <a:rPr lang="en-US" altLang="ko-KR"/>
              <a:t>=“proceeding")</a:t>
            </a:r>
            <a:r>
              <a:rPr lang="ko-KR" altLang="en-US"/>
              <a:t>이 생성됩니다</a:t>
            </a:r>
            <a:r>
              <a:rPr lang="en-US" altLang="ko-KR"/>
              <a:t>(TU</a:t>
            </a:r>
            <a:r>
              <a:rPr lang="ko-KR" altLang="en-US"/>
              <a:t>로 작동하지 않음</a:t>
            </a:r>
            <a:r>
              <a:rPr lang="en-US" altLang="ko-KR"/>
              <a:t>). </a:t>
            </a:r>
          </a:p>
          <a:p>
            <a:r>
              <a:rPr lang="ko-KR" altLang="en-US"/>
              <a:t>서버 트랜잭션은 </a:t>
            </a:r>
            <a:r>
              <a:rPr lang="en-US" altLang="ko-KR"/>
              <a:t>INVITE </a:t>
            </a:r>
            <a:r>
              <a:rPr lang="ko-KR" altLang="en-US"/>
              <a:t>요청을 </a:t>
            </a:r>
            <a:r>
              <a:rPr lang="en-US" altLang="ko-KR"/>
              <a:t>TU</a:t>
            </a:r>
            <a:r>
              <a:rPr lang="ko-KR" altLang="en-US"/>
              <a:t>로 전송하고 이 </a:t>
            </a:r>
            <a:r>
              <a:rPr lang="en-US" altLang="ko-KR"/>
              <a:t>TU</a:t>
            </a:r>
            <a:r>
              <a:rPr lang="ko-KR" altLang="en-US"/>
              <a:t>가 </a:t>
            </a:r>
            <a:r>
              <a:rPr lang="en-US" altLang="ko-KR"/>
              <a:t>200ms </a:t>
            </a:r>
            <a:r>
              <a:rPr lang="ko-KR" altLang="en-US"/>
              <a:t>이내에 응답을 생성할 것임을 어떻게든 알고 있으므로 </a:t>
            </a:r>
            <a:r>
              <a:rPr lang="en-US" altLang="ko-KR"/>
              <a:t>100 </a:t>
            </a:r>
            <a:r>
              <a:rPr lang="ko-KR" altLang="en-US"/>
              <a:t>시도 중 응답을 다시 보내지 않습니다</a:t>
            </a:r>
            <a:r>
              <a:rPr lang="en-US" altLang="ko-KR"/>
              <a:t>.</a:t>
            </a:r>
          </a:p>
          <a:p>
            <a:r>
              <a:rPr lang="ko-KR" altLang="en-US"/>
              <a:t>프록시 코어 </a:t>
            </a:r>
            <a:r>
              <a:rPr lang="en-US" altLang="ko-KR"/>
              <a:t>TU</a:t>
            </a:r>
            <a:r>
              <a:rPr lang="ko-KR" altLang="en-US"/>
              <a:t>는 먼저 </a:t>
            </a:r>
            <a:r>
              <a:rPr lang="en-US" altLang="ko-KR"/>
              <a:t>INVITE </a:t>
            </a:r>
            <a:r>
              <a:rPr lang="ko-KR" altLang="en-US"/>
              <a:t>요청의 유효성을 검사합니다</a:t>
            </a:r>
            <a:r>
              <a:rPr lang="en-US" altLang="ko-KR"/>
              <a:t>. </a:t>
            </a:r>
          </a:p>
          <a:p>
            <a:r>
              <a:rPr lang="ko-KR" altLang="en-US"/>
              <a:t>자격 증명이 제공되지 않았기 때문에 발신자를 인증할 수 없습니다</a:t>
            </a:r>
            <a:r>
              <a:rPr lang="en-US" altLang="ko-KR"/>
              <a:t>. </a:t>
            </a:r>
          </a:p>
          <a:p>
            <a:r>
              <a:rPr lang="en-US" altLang="ko-KR"/>
              <a:t>407(Proxy Authentication Required) </a:t>
            </a:r>
            <a:r>
              <a:rPr lang="ko-KR" altLang="en-US"/>
              <a:t>응답</a:t>
            </a:r>
            <a:r>
              <a:rPr lang="en-US" altLang="ko-KR"/>
              <a:t>(</a:t>
            </a:r>
            <a:r>
              <a:rPr lang="ko-KR" altLang="en-US"/>
              <a:t>다음 슬라이드 참조</a:t>
            </a:r>
            <a:r>
              <a:rPr lang="en-US" altLang="ko-KR"/>
              <a:t>)</a:t>
            </a:r>
            <a:r>
              <a:rPr lang="ko-KR" altLang="en-US"/>
              <a:t>을 돌려보내 요청을 거부합니다</a:t>
            </a:r>
            <a:r>
              <a:rPr lang="en-US" altLang="ko-KR"/>
              <a:t>.	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1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Proxy 1:</a:t>
            </a:r>
          </a:p>
          <a:p>
            <a:r>
              <a:rPr lang="ko-KR" altLang="en-US"/>
              <a:t>프록시 코어 </a:t>
            </a:r>
            <a:r>
              <a:rPr lang="en-US" altLang="ko-KR"/>
              <a:t>TU</a:t>
            </a:r>
            <a:r>
              <a:rPr lang="ko-KR" altLang="en-US"/>
              <a:t>가 </a:t>
            </a:r>
            <a:r>
              <a:rPr lang="en-US" altLang="ko-KR"/>
              <a:t>407(Proxy Authentication Required) </a:t>
            </a:r>
            <a:r>
              <a:rPr lang="ko-KR" altLang="en-US"/>
              <a:t>응답을 다시 보냅니다</a:t>
            </a:r>
            <a:r>
              <a:rPr lang="en-US" altLang="ko-KR"/>
              <a:t>.</a:t>
            </a:r>
          </a:p>
          <a:p>
            <a:r>
              <a:rPr lang="ko-KR" altLang="en-US"/>
              <a:t>서버 트랜잭션은 </a:t>
            </a:r>
            <a:r>
              <a:rPr lang="en-US" altLang="ko-KR"/>
              <a:t>"completed" </a:t>
            </a:r>
            <a:r>
              <a:rPr lang="ko-KR" altLang="en-US"/>
              <a:t>상태가 되고 </a:t>
            </a:r>
            <a:r>
              <a:rPr lang="en-US" altLang="ko-KR"/>
              <a:t>407 </a:t>
            </a:r>
            <a:r>
              <a:rPr lang="ko-KR" altLang="en-US"/>
              <a:t>응답을 전송으로 전달합니다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ACK(</a:t>
            </a:r>
            <a:r>
              <a:rPr lang="ko-KR" altLang="en-US"/>
              <a:t>요청</a:t>
            </a:r>
            <a:r>
              <a:rPr lang="en-US" altLang="ko-KR"/>
              <a:t>)</a:t>
            </a:r>
            <a:r>
              <a:rPr lang="ko-KR" altLang="en-US"/>
              <a:t>가 수신되면</a:t>
            </a:r>
            <a:r>
              <a:rPr lang="en-US" altLang="ko-KR"/>
              <a:t>: "completed" </a:t>
            </a:r>
            <a:r>
              <a:rPr lang="ko-KR" altLang="en-US"/>
              <a:t>상태로 전환되고 </a:t>
            </a:r>
            <a:r>
              <a:rPr lang="en-US" altLang="ko-KR"/>
              <a:t>I </a:t>
            </a:r>
            <a:r>
              <a:rPr lang="ko-KR" altLang="en-US"/>
              <a:t>타이머가 시작됩니다</a:t>
            </a:r>
            <a:r>
              <a:rPr lang="en-US" altLang="ko-KR"/>
              <a:t>. </a:t>
            </a:r>
          </a:p>
          <a:p>
            <a:r>
              <a:rPr lang="en-US" altLang="ko-KR"/>
              <a:t>I </a:t>
            </a:r>
            <a:r>
              <a:rPr lang="ko-KR" altLang="en-US"/>
              <a:t>타이머가 발동되면 서버 트랜잭션이 소멸됩니다</a:t>
            </a:r>
            <a:r>
              <a:rPr lang="en-US" altLang="ko-KR"/>
              <a:t>.</a:t>
            </a:r>
          </a:p>
          <a:p>
            <a:r>
              <a:rPr lang="ko-KR" altLang="en-US"/>
              <a:t>서버 전송</a:t>
            </a:r>
            <a:r>
              <a:rPr lang="en-US" altLang="ko-KR"/>
              <a:t>:</a:t>
            </a:r>
          </a:p>
          <a:p>
            <a:r>
              <a:rPr lang="ko-KR" altLang="en-US"/>
              <a:t>응답을 보내기 전</a:t>
            </a:r>
            <a:r>
              <a:rPr lang="en-US" altLang="ko-KR"/>
              <a:t>: 'sent-by'</a:t>
            </a:r>
            <a:r>
              <a:rPr lang="ko-KR" altLang="en-US"/>
              <a:t>과 </a:t>
            </a:r>
            <a:r>
              <a:rPr lang="en-US" altLang="ko-KR"/>
              <a:t>'received'</a:t>
            </a:r>
            <a:r>
              <a:rPr lang="ko-KR" altLang="en-US"/>
              <a:t>에서 </a:t>
            </a:r>
            <a:r>
              <a:rPr lang="en-US" altLang="ko-KR"/>
              <a:t>IP@ </a:t>
            </a:r>
            <a:r>
              <a:rPr lang="ko-KR" altLang="en-US"/>
              <a:t>및 포트를 검색합니다</a:t>
            </a:r>
            <a:r>
              <a:rPr lang="en-US" altLang="ko-KR"/>
              <a:t>.</a:t>
            </a:r>
          </a:p>
          <a:p>
            <a:r>
              <a:rPr lang="en-US" altLang="ko-KR"/>
              <a:t>(ACK) </a:t>
            </a:r>
            <a:r>
              <a:rPr lang="ko-KR" altLang="en-US"/>
              <a:t>요청을 수신할 때</a:t>
            </a:r>
            <a:r>
              <a:rPr lang="en-US" altLang="ko-KR"/>
              <a:t>: </a:t>
            </a:r>
            <a:r>
              <a:rPr lang="ko-KR" altLang="en-US"/>
              <a:t>상단의 </a:t>
            </a:r>
            <a:r>
              <a:rPr lang="en-US" altLang="ko-KR"/>
              <a:t>Via </a:t>
            </a:r>
            <a:r>
              <a:rPr lang="ko-KR" altLang="en-US"/>
              <a:t>헤더 필드에서 </a:t>
            </a:r>
            <a:r>
              <a:rPr lang="en-US" altLang="ko-KR"/>
              <a:t>'sent-by' </a:t>
            </a:r>
            <a:r>
              <a:rPr lang="ko-KR" altLang="en-US"/>
              <a:t>파라미터를 검사하여 관련 서버 트랜잭션과 일치시키고 </a:t>
            </a:r>
            <a:r>
              <a:rPr lang="en-US" altLang="ko-KR"/>
              <a:t>"received" </a:t>
            </a:r>
            <a:r>
              <a:rPr lang="ko-KR" altLang="en-US"/>
              <a:t>파라미터를 추가합니다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UA:</a:t>
            </a:r>
          </a:p>
          <a:p>
            <a:r>
              <a:rPr lang="ko-KR" altLang="en-US"/>
              <a:t>클라이언트 전송</a:t>
            </a:r>
            <a:r>
              <a:rPr lang="en-US" altLang="ko-KR"/>
              <a:t>:</a:t>
            </a:r>
          </a:p>
          <a:p>
            <a:r>
              <a:rPr lang="ko-KR" altLang="en-US"/>
              <a:t>응답을 수신할 때</a:t>
            </a:r>
            <a:r>
              <a:rPr lang="en-US" altLang="ko-KR"/>
              <a:t>: </a:t>
            </a:r>
            <a:r>
              <a:rPr lang="ko-KR" altLang="en-US"/>
              <a:t>상단의 </a:t>
            </a:r>
            <a:r>
              <a:rPr lang="en-US" altLang="ko-KR"/>
              <a:t>Via </a:t>
            </a:r>
            <a:r>
              <a:rPr lang="ko-KR" altLang="en-US"/>
              <a:t>헤더 필드에서 </a:t>
            </a:r>
            <a:r>
              <a:rPr lang="en-US" altLang="ko-KR"/>
              <a:t>'sent-by' </a:t>
            </a:r>
            <a:r>
              <a:rPr lang="ko-KR" altLang="en-US"/>
              <a:t>매개변수를 검사하여 관련 클라이언트 트랜잭션과 일치시킵니다</a:t>
            </a:r>
            <a:r>
              <a:rPr lang="en-US" altLang="ko-KR"/>
              <a:t>.</a:t>
            </a:r>
          </a:p>
          <a:p>
            <a:r>
              <a:rPr lang="en-US" altLang="ko-KR"/>
              <a:t>(ACK) </a:t>
            </a:r>
            <a:r>
              <a:rPr lang="ko-KR" altLang="en-US"/>
              <a:t>요청을 보내기 전</a:t>
            </a:r>
            <a:r>
              <a:rPr lang="en-US" altLang="ko-KR"/>
              <a:t>: Via </a:t>
            </a:r>
            <a:r>
              <a:rPr lang="ko-KR" altLang="en-US"/>
              <a:t>헤더 필드에 </a:t>
            </a:r>
            <a:r>
              <a:rPr lang="en-US" altLang="ko-KR"/>
              <a:t>‘received’ </a:t>
            </a:r>
            <a:r>
              <a:rPr lang="ko-KR" altLang="en-US"/>
              <a:t>파라미터를 삽입합니다</a:t>
            </a:r>
            <a:r>
              <a:rPr lang="en-US" altLang="ko-KR"/>
              <a:t>.</a:t>
            </a:r>
          </a:p>
          <a:p>
            <a:r>
              <a:rPr lang="en-US" altLang="ko-KR"/>
              <a:t>407 </a:t>
            </a:r>
            <a:r>
              <a:rPr lang="ko-KR" altLang="en-US"/>
              <a:t>응답을 수신하면 클라이언트는 상태</a:t>
            </a:r>
            <a:r>
              <a:rPr lang="en-US" altLang="ko-KR"/>
              <a:t>="completed"</a:t>
            </a:r>
            <a:r>
              <a:rPr lang="ko-KR" altLang="en-US"/>
              <a:t>로 전환하고 응답을 </a:t>
            </a:r>
            <a:r>
              <a:rPr lang="en-US" altLang="ko-KR"/>
              <a:t>TU</a:t>
            </a:r>
            <a:r>
              <a:rPr lang="ko-KR" altLang="en-US"/>
              <a:t>로 전달하고 </a:t>
            </a:r>
            <a:r>
              <a:rPr lang="en-US" altLang="ko-KR"/>
              <a:t>ACK</a:t>
            </a:r>
            <a:r>
              <a:rPr lang="ko-KR" altLang="en-US"/>
              <a:t>를 생성한 후 전송으로 전달합니다</a:t>
            </a:r>
            <a:r>
              <a:rPr lang="en-US" altLang="ko-KR"/>
              <a:t>. </a:t>
            </a:r>
          </a:p>
          <a:p>
            <a:r>
              <a:rPr lang="en-US" altLang="ko-KR"/>
              <a:t>D </a:t>
            </a:r>
            <a:r>
              <a:rPr lang="ko-KR" altLang="en-US"/>
              <a:t>타이머가 시작되었습니다</a:t>
            </a:r>
            <a:r>
              <a:rPr lang="en-US" altLang="ko-KR"/>
              <a:t>. </a:t>
            </a:r>
          </a:p>
          <a:p>
            <a:r>
              <a:rPr lang="en-US" altLang="ko-KR"/>
              <a:t>D </a:t>
            </a:r>
            <a:r>
              <a:rPr lang="ko-KR" altLang="en-US"/>
              <a:t>타이머가 실행되면 클라이언트 트랜잭션이 소멸됩니다</a:t>
            </a:r>
            <a:r>
              <a:rPr lang="en-US" altLang="ko-KR"/>
              <a:t>.</a:t>
            </a:r>
          </a:p>
          <a:p>
            <a:r>
              <a:rPr lang="en-US" altLang="ko-KR"/>
              <a:t>UAC</a:t>
            </a:r>
            <a:r>
              <a:rPr lang="ko-KR" altLang="en-US"/>
              <a:t>가 응답을 분석하고 새로운 </a:t>
            </a:r>
            <a:r>
              <a:rPr lang="en-US" altLang="ko-KR"/>
              <a:t>INVITE </a:t>
            </a:r>
            <a:r>
              <a:rPr lang="ko-KR" altLang="en-US"/>
              <a:t>요청을 준비합니다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75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/>
              <a:t>UA:</a:t>
            </a:r>
          </a:p>
          <a:p>
            <a:r>
              <a:rPr lang="ko-KR" altLang="en-US"/>
              <a:t>올바른 </a:t>
            </a:r>
            <a:r>
              <a:rPr lang="en-US" altLang="ko-KR"/>
              <a:t>credential </a:t>
            </a:r>
            <a:r>
              <a:rPr lang="ko-KR" altLang="en-US"/>
              <a:t>을 포함하는 새 </a:t>
            </a:r>
            <a:r>
              <a:rPr lang="en-US" altLang="ko-KR"/>
              <a:t>INVITE </a:t>
            </a:r>
            <a:r>
              <a:rPr lang="ko-KR" altLang="en-US"/>
              <a:t>요청을 생성</a:t>
            </a:r>
            <a:endParaRPr lang="en-US" altLang="ko-KR"/>
          </a:p>
          <a:p>
            <a:r>
              <a:rPr lang="ko-KR" altLang="en-US"/>
              <a:t>새 </a:t>
            </a:r>
            <a:r>
              <a:rPr lang="en-US" altLang="ko-KR"/>
              <a:t>client transaction </a:t>
            </a:r>
            <a:r>
              <a:rPr lang="ko-KR" altLang="en-US"/>
              <a:t>을 생성하고 </a:t>
            </a:r>
            <a:r>
              <a:rPr lang="en-US" altLang="ko-KR"/>
              <a:t>INVITE </a:t>
            </a:r>
            <a:r>
              <a:rPr lang="ko-KR" altLang="en-US"/>
              <a:t>메시지와 함께 </a:t>
            </a:r>
            <a:r>
              <a:rPr lang="en-US" altLang="ko-KR"/>
              <a:t>IP address, port, transport </a:t>
            </a:r>
            <a:r>
              <a:rPr lang="ko-KR" altLang="en-US"/>
              <a:t>정보를 전달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새 </a:t>
            </a:r>
            <a:r>
              <a:rPr lang="en-US" altLang="ko-KR"/>
              <a:t>INVITE client tracsaction </a:t>
            </a:r>
            <a:r>
              <a:rPr lang="ko-KR" altLang="en-US"/>
              <a:t>은</a:t>
            </a:r>
            <a:r>
              <a:rPr lang="en-US" altLang="ko-KR"/>
              <a:t>(</a:t>
            </a:r>
            <a:r>
              <a:rPr lang="ko-KR" altLang="en-US"/>
              <a:t>상태 </a:t>
            </a:r>
            <a:r>
              <a:rPr lang="en-US" altLang="ko-KR"/>
              <a:t>= “Calling”)</a:t>
            </a:r>
            <a:r>
              <a:rPr lang="ko-KR" altLang="en-US"/>
              <a:t>은 </a:t>
            </a:r>
            <a:r>
              <a:rPr lang="en-US" altLang="ko-KR"/>
              <a:t>CSeq </a:t>
            </a:r>
            <a:r>
              <a:rPr lang="ko-KR" altLang="en-US"/>
              <a:t>헤더 필드와 </a:t>
            </a:r>
            <a:r>
              <a:rPr lang="en-US" altLang="ko-KR"/>
              <a:t>Via </a:t>
            </a:r>
            <a:r>
              <a:rPr lang="ko-KR" altLang="en-US"/>
              <a:t>헤더 필드의 </a:t>
            </a:r>
            <a:r>
              <a:rPr lang="en-US" altLang="ko-KR"/>
              <a:t>“branch” </a:t>
            </a:r>
            <a:r>
              <a:rPr lang="ko-KR" altLang="en-US"/>
              <a:t>파라미터로 식별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1xx </a:t>
            </a:r>
            <a:r>
              <a:rPr lang="ko-KR" altLang="en-US"/>
              <a:t>응답 수신시</a:t>
            </a:r>
            <a:r>
              <a:rPr lang="en-US" altLang="ko-KR"/>
              <a:t>: </a:t>
            </a:r>
            <a:r>
              <a:rPr lang="ko-KR" altLang="en-US"/>
              <a:t>상태 </a:t>
            </a:r>
            <a:r>
              <a:rPr lang="en-US" altLang="ko-KR"/>
              <a:t>= “Proceeding” </a:t>
            </a:r>
            <a:r>
              <a:rPr lang="ko-KR" altLang="en-US"/>
              <a:t>및 </a:t>
            </a:r>
            <a:r>
              <a:rPr lang="en-US" altLang="ko-KR"/>
              <a:t>T1 </a:t>
            </a:r>
            <a:r>
              <a:rPr lang="ko-KR" altLang="en-US"/>
              <a:t>리셋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en-US" altLang="ko-KR"/>
              <a:t>Client transport:</a:t>
            </a:r>
          </a:p>
          <a:p>
            <a:pPr marL="228600" indent="-228600">
              <a:buAutoNum type="arabicPeriod"/>
            </a:pPr>
            <a:r>
              <a:rPr lang="ko-KR" altLang="en-US"/>
              <a:t>응답을 보내기전 </a:t>
            </a:r>
            <a:r>
              <a:rPr lang="en-US" altLang="ko-KR"/>
              <a:t>Via </a:t>
            </a:r>
            <a:r>
              <a:rPr lang="ko-KR" altLang="en-US"/>
              <a:t>헤더의</a:t>
            </a:r>
            <a:r>
              <a:rPr lang="en-US" altLang="ko-KR"/>
              <a:t> “sent-by” </a:t>
            </a:r>
            <a:r>
              <a:rPr lang="ko-KR" altLang="en-US"/>
              <a:t>삽입</a:t>
            </a:r>
            <a:endParaRPr lang="en-US" altLang="ko-KR"/>
          </a:p>
          <a:p>
            <a:pPr marL="228600" indent="-228600">
              <a:buAutoNum type="arabicPeriod"/>
            </a:pPr>
            <a:r>
              <a:rPr lang="ko-KR" altLang="en-US"/>
              <a:t>응답을 받을 때 </a:t>
            </a:r>
            <a:r>
              <a:rPr lang="en-US" altLang="ko-KR"/>
              <a:t>: </a:t>
            </a:r>
            <a:r>
              <a:rPr lang="ko-KR" altLang="en-US"/>
              <a:t>최상단 </a:t>
            </a:r>
            <a:r>
              <a:rPr lang="en-US" altLang="ko-KR"/>
              <a:t>Via </a:t>
            </a:r>
            <a:r>
              <a:rPr lang="ko-KR" altLang="en-US"/>
              <a:t>헤더의 </a:t>
            </a:r>
            <a:r>
              <a:rPr lang="en-US" altLang="ko-KR"/>
              <a:t>“sent-by” </a:t>
            </a:r>
            <a:r>
              <a:rPr lang="ko-KR" altLang="en-US"/>
              <a:t>검사하여 관련 클라이언트 트랜잭션과 매칭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Proxy 1:</a:t>
            </a:r>
          </a:p>
          <a:p>
            <a:r>
              <a:rPr lang="en-US" altLang="ko-KR" b="0"/>
              <a:t>server transport:</a:t>
            </a:r>
          </a:p>
          <a:p>
            <a:pPr marL="228600" indent="-228600">
              <a:buAutoNum type="arabicPeriod"/>
            </a:pPr>
            <a:r>
              <a:rPr lang="ko-KR" altLang="en-US" b="0"/>
              <a:t>요청 수신시</a:t>
            </a:r>
            <a:r>
              <a:rPr lang="en-US" altLang="ko-KR" b="0"/>
              <a:t>, </a:t>
            </a:r>
            <a:r>
              <a:rPr lang="ko-KR" altLang="en-US" b="0"/>
              <a:t>상단의 </a:t>
            </a:r>
            <a:r>
              <a:rPr lang="en-US" altLang="ko-KR" b="0"/>
              <a:t>Via </a:t>
            </a:r>
            <a:r>
              <a:rPr lang="ko-KR" altLang="en-US" b="0"/>
              <a:t>헤더에서 </a:t>
            </a:r>
            <a:r>
              <a:rPr lang="en-US" altLang="ko-KR" b="0"/>
              <a:t>“sent-by” </a:t>
            </a:r>
            <a:r>
              <a:rPr lang="ko-KR" altLang="en-US" b="0"/>
              <a:t>를 검사하여 관련 서버 트랜잭션과 일치하고 </a:t>
            </a:r>
            <a:r>
              <a:rPr lang="en-US" altLang="ko-KR" b="0"/>
              <a:t>“received” </a:t>
            </a:r>
            <a:r>
              <a:rPr lang="ko-KR" altLang="en-US" b="0"/>
              <a:t>파라미터 추가</a:t>
            </a:r>
            <a:endParaRPr lang="en-US" altLang="ko-KR" b="0"/>
          </a:p>
          <a:p>
            <a:pPr marL="228600" indent="-228600">
              <a:buAutoNum type="arabicPeriod"/>
            </a:pPr>
            <a:r>
              <a:rPr lang="ko-KR" altLang="en-US" b="0"/>
              <a:t>응답 전송전</a:t>
            </a:r>
            <a:r>
              <a:rPr lang="en-US" altLang="ko-KR" b="0"/>
              <a:t>, “sent-by” </a:t>
            </a:r>
            <a:r>
              <a:rPr lang="ko-KR" altLang="en-US" b="0"/>
              <a:t>와 </a:t>
            </a:r>
            <a:r>
              <a:rPr lang="en-US" altLang="ko-KR" b="0"/>
              <a:t>“received” </a:t>
            </a:r>
            <a:r>
              <a:rPr lang="ko-KR" altLang="en-US" b="0"/>
              <a:t>에서 </a:t>
            </a:r>
            <a:r>
              <a:rPr lang="en-US" altLang="ko-KR" b="0"/>
              <a:t>IP@ </a:t>
            </a:r>
            <a:r>
              <a:rPr lang="ko-KR" altLang="en-US" b="0"/>
              <a:t>와 </a:t>
            </a:r>
            <a:r>
              <a:rPr lang="en-US" altLang="ko-KR" b="0"/>
              <a:t>port </a:t>
            </a:r>
            <a:r>
              <a:rPr lang="ko-KR" altLang="en-US" b="0"/>
              <a:t>를 검색</a:t>
            </a:r>
            <a:br>
              <a:rPr lang="en-US" altLang="ko-KR" b="0"/>
            </a:br>
            <a:r>
              <a:rPr lang="ko-KR" altLang="en-US" b="0"/>
              <a:t>프록시 코어에 의해 새로운 </a:t>
            </a:r>
            <a:r>
              <a:rPr lang="en-US" altLang="ko-KR" b="0"/>
              <a:t>INVITE </a:t>
            </a:r>
            <a:r>
              <a:rPr lang="ko-KR" altLang="en-US" b="0"/>
              <a:t>서버 트랜잭션이 생성</a:t>
            </a:r>
            <a:br>
              <a:rPr lang="en-US" altLang="ko-KR" b="0"/>
            </a:br>
            <a:r>
              <a:rPr lang="ko-KR" altLang="en-US" b="0"/>
              <a:t>서버 트랜잭션은 </a:t>
            </a:r>
            <a:r>
              <a:rPr lang="en-US" altLang="ko-KR" b="0"/>
              <a:t>100 Trying </a:t>
            </a:r>
            <a:r>
              <a:rPr lang="ko-KR" altLang="en-US" b="0"/>
              <a:t>응답을 다시 보내고 프록시 코어로 </a:t>
            </a:r>
            <a:r>
              <a:rPr lang="en-US" altLang="ko-KR" b="0"/>
              <a:t>INVITE </a:t>
            </a:r>
            <a:r>
              <a:rPr lang="ko-KR" altLang="en-US" b="0"/>
              <a:t>요청을 전송</a:t>
            </a:r>
            <a:br>
              <a:rPr lang="en-US" altLang="ko-KR" b="0"/>
            </a:br>
            <a:endParaRPr lang="en-US" altLang="ko-KR" b="0"/>
          </a:p>
          <a:p>
            <a:pPr marL="228600" indent="-228600">
              <a:buAutoNum type="arabicPeriod"/>
            </a:pPr>
            <a:r>
              <a:rPr lang="ko-KR" altLang="en-US" b="0"/>
              <a:t>프록시 코어 </a:t>
            </a:r>
            <a:r>
              <a:rPr lang="en-US" altLang="ko-KR" b="0"/>
              <a:t>TU </a:t>
            </a:r>
            <a:r>
              <a:rPr lang="ko-KR" altLang="en-US" b="0"/>
              <a:t>는 </a:t>
            </a:r>
            <a:r>
              <a:rPr lang="en-US" altLang="ko-KR" b="0"/>
              <a:t>1. </a:t>
            </a:r>
            <a:r>
              <a:rPr lang="ko-KR" altLang="en-US" b="0"/>
              <a:t>요청의 유효성 검사를 하고</a:t>
            </a:r>
            <a:r>
              <a:rPr lang="en-US" altLang="ko-KR" b="0"/>
              <a:t>, 2. </a:t>
            </a:r>
            <a:r>
              <a:rPr lang="ko-KR" altLang="en-US" b="0"/>
              <a:t>요청의 대상을 결정</a:t>
            </a:r>
            <a:r>
              <a:rPr lang="en-US" altLang="ko-KR" b="0"/>
              <a:t> 3. </a:t>
            </a:r>
            <a:r>
              <a:rPr lang="ko-KR" altLang="en-US" b="0"/>
              <a:t>대상을 향해 요청을 전달</a:t>
            </a:r>
            <a:endParaRPr lang="en-US" altLang="ko-KR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58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/>
              <a:t>UA:</a:t>
            </a:r>
          </a:p>
          <a:p>
            <a:r>
              <a:rPr lang="ko-KR" altLang="en-US"/>
              <a:t>올바른 </a:t>
            </a:r>
            <a:r>
              <a:rPr lang="en-US" altLang="ko-KR"/>
              <a:t>credential </a:t>
            </a:r>
            <a:r>
              <a:rPr lang="ko-KR" altLang="en-US"/>
              <a:t>을 포함하는 새 </a:t>
            </a:r>
            <a:r>
              <a:rPr lang="en-US" altLang="ko-KR"/>
              <a:t>INVITE </a:t>
            </a:r>
            <a:r>
              <a:rPr lang="ko-KR" altLang="en-US"/>
              <a:t>요청을 생성</a:t>
            </a:r>
            <a:endParaRPr lang="en-US" altLang="ko-KR"/>
          </a:p>
          <a:p>
            <a:r>
              <a:rPr lang="ko-KR" altLang="en-US"/>
              <a:t>새 </a:t>
            </a:r>
            <a:r>
              <a:rPr lang="en-US" altLang="ko-KR"/>
              <a:t>client transaction </a:t>
            </a:r>
            <a:r>
              <a:rPr lang="ko-KR" altLang="en-US"/>
              <a:t>을 생성하고 </a:t>
            </a:r>
            <a:r>
              <a:rPr lang="en-US" altLang="ko-KR"/>
              <a:t>INVITE </a:t>
            </a:r>
            <a:r>
              <a:rPr lang="ko-KR" altLang="en-US"/>
              <a:t>메시지와 함께 </a:t>
            </a:r>
            <a:r>
              <a:rPr lang="en-US" altLang="ko-KR"/>
              <a:t>IP address, port, transport </a:t>
            </a:r>
            <a:r>
              <a:rPr lang="ko-KR" altLang="en-US"/>
              <a:t>정보를 전달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새 </a:t>
            </a:r>
            <a:r>
              <a:rPr lang="en-US" altLang="ko-KR"/>
              <a:t>INVITE client tracsaction </a:t>
            </a:r>
            <a:r>
              <a:rPr lang="ko-KR" altLang="en-US"/>
              <a:t>은</a:t>
            </a:r>
            <a:r>
              <a:rPr lang="en-US" altLang="ko-KR"/>
              <a:t>(</a:t>
            </a:r>
            <a:r>
              <a:rPr lang="ko-KR" altLang="en-US"/>
              <a:t>상태 </a:t>
            </a:r>
            <a:r>
              <a:rPr lang="en-US" altLang="ko-KR"/>
              <a:t>= “Calling”)</a:t>
            </a:r>
            <a:r>
              <a:rPr lang="ko-KR" altLang="en-US"/>
              <a:t>은 </a:t>
            </a:r>
            <a:r>
              <a:rPr lang="en-US" altLang="ko-KR"/>
              <a:t>CSeq </a:t>
            </a:r>
            <a:r>
              <a:rPr lang="ko-KR" altLang="en-US"/>
              <a:t>헤더 필드와 </a:t>
            </a:r>
            <a:r>
              <a:rPr lang="en-US" altLang="ko-KR"/>
              <a:t>Via </a:t>
            </a:r>
            <a:r>
              <a:rPr lang="ko-KR" altLang="en-US"/>
              <a:t>헤더 필드의 </a:t>
            </a:r>
            <a:r>
              <a:rPr lang="en-US" altLang="ko-KR"/>
              <a:t>“branch” </a:t>
            </a:r>
            <a:r>
              <a:rPr lang="ko-KR" altLang="en-US"/>
              <a:t>파라미터로 식별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1xx </a:t>
            </a:r>
            <a:r>
              <a:rPr lang="ko-KR" altLang="en-US"/>
              <a:t>응답 수신시</a:t>
            </a:r>
            <a:r>
              <a:rPr lang="en-US" altLang="ko-KR"/>
              <a:t>: </a:t>
            </a:r>
            <a:r>
              <a:rPr lang="ko-KR" altLang="en-US"/>
              <a:t>상태 </a:t>
            </a:r>
            <a:r>
              <a:rPr lang="en-US" altLang="ko-KR"/>
              <a:t>= “Proceeding” </a:t>
            </a:r>
            <a:r>
              <a:rPr lang="ko-KR" altLang="en-US"/>
              <a:t>및 </a:t>
            </a:r>
            <a:r>
              <a:rPr lang="en-US" altLang="ko-KR"/>
              <a:t>T1 </a:t>
            </a:r>
            <a:r>
              <a:rPr lang="ko-KR" altLang="en-US"/>
              <a:t>리셋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en-US" altLang="ko-KR"/>
              <a:t>Client transport:</a:t>
            </a:r>
          </a:p>
          <a:p>
            <a:pPr marL="228600" indent="-228600">
              <a:buAutoNum type="arabicPeriod"/>
            </a:pPr>
            <a:r>
              <a:rPr lang="ko-KR" altLang="en-US"/>
              <a:t>응답을 보내기전 </a:t>
            </a:r>
            <a:r>
              <a:rPr lang="en-US" altLang="ko-KR"/>
              <a:t>Via </a:t>
            </a:r>
            <a:r>
              <a:rPr lang="ko-KR" altLang="en-US"/>
              <a:t>헤더의</a:t>
            </a:r>
            <a:r>
              <a:rPr lang="en-US" altLang="ko-KR"/>
              <a:t> “sent-by” </a:t>
            </a:r>
            <a:r>
              <a:rPr lang="ko-KR" altLang="en-US"/>
              <a:t>삽입</a:t>
            </a:r>
            <a:endParaRPr lang="en-US" altLang="ko-KR"/>
          </a:p>
          <a:p>
            <a:pPr marL="228600" indent="-228600">
              <a:buAutoNum type="arabicPeriod"/>
            </a:pPr>
            <a:r>
              <a:rPr lang="ko-KR" altLang="en-US"/>
              <a:t>응답을 받을 때 </a:t>
            </a:r>
            <a:r>
              <a:rPr lang="en-US" altLang="ko-KR"/>
              <a:t>: </a:t>
            </a:r>
            <a:r>
              <a:rPr lang="ko-KR" altLang="en-US"/>
              <a:t>최상단 </a:t>
            </a:r>
            <a:r>
              <a:rPr lang="en-US" altLang="ko-KR"/>
              <a:t>Via </a:t>
            </a:r>
            <a:r>
              <a:rPr lang="ko-KR" altLang="en-US"/>
              <a:t>헤더의 </a:t>
            </a:r>
            <a:r>
              <a:rPr lang="en-US" altLang="ko-KR"/>
              <a:t>“sent-by” </a:t>
            </a:r>
            <a:r>
              <a:rPr lang="ko-KR" altLang="en-US"/>
              <a:t>검사하여 관련 클라이언트 트랜잭션과 매칭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Proxy 1:</a:t>
            </a:r>
          </a:p>
          <a:p>
            <a:r>
              <a:rPr lang="en-US" altLang="ko-KR" b="0"/>
              <a:t>server transport:</a:t>
            </a:r>
          </a:p>
          <a:p>
            <a:pPr marL="228600" indent="-228600">
              <a:buAutoNum type="arabicPeriod"/>
            </a:pPr>
            <a:r>
              <a:rPr lang="ko-KR" altLang="en-US" b="0"/>
              <a:t>요청 수신시</a:t>
            </a:r>
            <a:r>
              <a:rPr lang="en-US" altLang="ko-KR" b="0"/>
              <a:t>, </a:t>
            </a:r>
            <a:r>
              <a:rPr lang="ko-KR" altLang="en-US" b="0"/>
              <a:t>상단의 </a:t>
            </a:r>
            <a:r>
              <a:rPr lang="en-US" altLang="ko-KR" b="0"/>
              <a:t>Via </a:t>
            </a:r>
            <a:r>
              <a:rPr lang="ko-KR" altLang="en-US" b="0"/>
              <a:t>헤더에서 </a:t>
            </a:r>
            <a:r>
              <a:rPr lang="en-US" altLang="ko-KR" b="0"/>
              <a:t>“sent-by” </a:t>
            </a:r>
            <a:r>
              <a:rPr lang="ko-KR" altLang="en-US" b="0"/>
              <a:t>를 검사하여 관련 서버 트랜잭션과 일치하고 </a:t>
            </a:r>
            <a:r>
              <a:rPr lang="en-US" altLang="ko-KR" b="0"/>
              <a:t>“received” </a:t>
            </a:r>
            <a:r>
              <a:rPr lang="ko-KR" altLang="en-US" b="0"/>
              <a:t>파라미터 추가</a:t>
            </a:r>
            <a:endParaRPr lang="en-US" altLang="ko-KR" b="0"/>
          </a:p>
          <a:p>
            <a:pPr marL="228600" indent="-228600">
              <a:buAutoNum type="arabicPeriod"/>
            </a:pPr>
            <a:r>
              <a:rPr lang="ko-KR" altLang="en-US" b="0"/>
              <a:t>응답 전송전</a:t>
            </a:r>
            <a:r>
              <a:rPr lang="en-US" altLang="ko-KR" b="0"/>
              <a:t>, “sent-by” </a:t>
            </a:r>
            <a:r>
              <a:rPr lang="ko-KR" altLang="en-US" b="0"/>
              <a:t>와 </a:t>
            </a:r>
            <a:r>
              <a:rPr lang="en-US" altLang="ko-KR" b="0"/>
              <a:t>“received” </a:t>
            </a:r>
            <a:r>
              <a:rPr lang="ko-KR" altLang="en-US" b="0"/>
              <a:t>에서 </a:t>
            </a:r>
            <a:r>
              <a:rPr lang="en-US" altLang="ko-KR" b="0"/>
              <a:t>IP@ </a:t>
            </a:r>
            <a:r>
              <a:rPr lang="ko-KR" altLang="en-US" b="0"/>
              <a:t>와 </a:t>
            </a:r>
            <a:r>
              <a:rPr lang="en-US" altLang="ko-KR" b="0"/>
              <a:t>port </a:t>
            </a:r>
            <a:r>
              <a:rPr lang="ko-KR" altLang="en-US" b="0"/>
              <a:t>를 검색</a:t>
            </a:r>
            <a:br>
              <a:rPr lang="en-US" altLang="ko-KR" b="0"/>
            </a:br>
            <a:r>
              <a:rPr lang="ko-KR" altLang="en-US" b="0"/>
              <a:t>프록시 코어에 의해 새로운 </a:t>
            </a:r>
            <a:r>
              <a:rPr lang="en-US" altLang="ko-KR" b="0"/>
              <a:t>INVITE </a:t>
            </a:r>
            <a:r>
              <a:rPr lang="ko-KR" altLang="en-US" b="0"/>
              <a:t>서버 트랜잭션이 생성</a:t>
            </a:r>
            <a:br>
              <a:rPr lang="en-US" altLang="ko-KR" b="0"/>
            </a:br>
            <a:r>
              <a:rPr lang="ko-KR" altLang="en-US" b="0"/>
              <a:t>서버 트랜잭션은 </a:t>
            </a:r>
            <a:r>
              <a:rPr lang="en-US" altLang="ko-KR" b="0"/>
              <a:t>100 Trying </a:t>
            </a:r>
            <a:r>
              <a:rPr lang="ko-KR" altLang="en-US" b="0"/>
              <a:t>응답을 다시 보내고 프록시 코어로 </a:t>
            </a:r>
            <a:r>
              <a:rPr lang="en-US" altLang="ko-KR" b="0"/>
              <a:t>INVITE </a:t>
            </a:r>
            <a:r>
              <a:rPr lang="ko-KR" altLang="en-US" b="0"/>
              <a:t>요청을 전송</a:t>
            </a:r>
            <a:br>
              <a:rPr lang="en-US" altLang="ko-KR" b="0"/>
            </a:br>
            <a:endParaRPr lang="en-US" altLang="ko-KR" b="0"/>
          </a:p>
          <a:p>
            <a:pPr marL="228600" indent="-228600">
              <a:buAutoNum type="arabicPeriod"/>
            </a:pPr>
            <a:r>
              <a:rPr lang="ko-KR" altLang="en-US" b="0"/>
              <a:t>프록시 코어 </a:t>
            </a:r>
            <a:r>
              <a:rPr lang="en-US" altLang="ko-KR" b="0"/>
              <a:t>TU </a:t>
            </a:r>
            <a:r>
              <a:rPr lang="ko-KR" altLang="en-US" b="0"/>
              <a:t>는 </a:t>
            </a:r>
            <a:r>
              <a:rPr lang="en-US" altLang="ko-KR" b="0"/>
              <a:t>1. </a:t>
            </a:r>
            <a:r>
              <a:rPr lang="ko-KR" altLang="en-US" b="0"/>
              <a:t>요청의 유효성 검사를 하고</a:t>
            </a:r>
            <a:r>
              <a:rPr lang="en-US" altLang="ko-KR" b="0"/>
              <a:t>, 2. </a:t>
            </a:r>
            <a:r>
              <a:rPr lang="ko-KR" altLang="en-US" b="0"/>
              <a:t>요청의 대상을 결정</a:t>
            </a:r>
            <a:r>
              <a:rPr lang="en-US" altLang="ko-KR" b="0"/>
              <a:t> 3. </a:t>
            </a:r>
            <a:r>
              <a:rPr lang="ko-KR" altLang="en-US" b="0"/>
              <a:t>대상을 향해 요청을 전달</a:t>
            </a:r>
            <a:endParaRPr lang="en-US" altLang="ko-KR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6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F36D-4A75-4D61-9A32-3638C69A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1754"/>
            <a:ext cx="9144000" cy="15036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6BF26-D1F3-45EB-9F36-CED9E6F2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9226"/>
            <a:ext cx="12192000" cy="3608773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E553-A7B2-4AE2-A1D7-34858E5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Medium" panose="02000000000000000000" pitchFamily="2" charset="0"/>
                <a:ea typeface="G마켓 산스 TTF Light" panose="02000000000000000000" pitchFamily="2" charset="-127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F58C2-1B84-4FFC-BB15-26EE4A78286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www.telcoware.com/kor_191127/image/common/top_logo.gif">
            <a:extLst>
              <a:ext uri="{FF2B5EF4-FFF2-40B4-BE49-F238E27FC236}">
                <a16:creationId xmlns:a16="http://schemas.microsoft.com/office/drawing/2014/main" id="{4EA664D5-A634-453A-BD61-BF0323E4DF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" y="277013"/>
            <a:ext cx="1342076" cy="1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5A23-08A0-4A94-B58A-E03A084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  <a:solidFill>
            <a:schemeClr val="tx1"/>
          </a:solidFill>
          <a:ln>
            <a:noFill/>
          </a:ln>
        </p:spPr>
        <p:txBody>
          <a:bodyPr anchor="b">
            <a:noAutofit/>
          </a:bodyPr>
          <a:lstStyle>
            <a:lvl1pPr algn="ctr">
              <a:defRPr sz="2000">
                <a:solidFill>
                  <a:schemeClr val="bg1"/>
                </a:solidFill>
                <a:latin typeface="Roboto Medium" panose="02000000000000000000" pitchFamily="2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86DBE-6DE7-42F6-9686-EF11B99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Roboto Medium" panose="02000000000000000000" pitchFamily="2" charset="0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2FE5A-0F73-449F-80C1-BC70D67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642A-82A8-46F1-B8CD-48F0720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5150-0E9E-4B2E-8D5F-2679D07D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916A-7E65-4C43-ADD5-50399109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62DC1-5940-41BD-A95D-9B333B06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70CD-FB66-4E34-B41D-C2130565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Roboto Black" panose="02000000000000000000" pitchFamily="2" charset="0"/>
                <a:ea typeface="Roboto Black" panose="02000000000000000000" pitchFamily="2" charset="0"/>
              </a:rPr>
              <a:t>SIP</a:t>
            </a:r>
            <a:r>
              <a:rPr lang="en-US" altLang="ko-KR"/>
              <a:t> </a:t>
            </a:r>
            <a:r>
              <a:rPr lang="ko-KR" altLang="en-US" sz="5400">
                <a:latin typeface="Roboto Medium" panose="02000000000000000000" pitchFamily="2" charset="0"/>
                <a:ea typeface="G마켓 산스 TTF Medium" panose="02000000000000000000" pitchFamily="2" charset="-127"/>
              </a:rPr>
              <a:t>세미나</a:t>
            </a:r>
            <a:r>
              <a:rPr lang="ko-KR" altLang="en-US" sz="5400"/>
              <a:t> </a:t>
            </a:r>
            <a:r>
              <a:rPr lang="en-US" altLang="ko-KR" sz="5400">
                <a:ea typeface="Roboto Black" panose="02000000000000000000" pitchFamily="2" charset="0"/>
              </a:rPr>
              <a:t>3.0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8BAB0-83E6-4FA3-A7BB-54E5E67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CF02-2248-462B-B83A-8C5F6EB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94FA4C-180F-45AE-8265-2AB29A24C0DC}"/>
              </a:ext>
            </a:extLst>
          </p:cNvPr>
          <p:cNvSpPr/>
          <p:nvPr/>
        </p:nvSpPr>
        <p:spPr>
          <a:xfrm>
            <a:off x="955248" y="3678694"/>
            <a:ext cx="5403987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Proxy Behavior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Transaction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Transport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Common Message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EA5C-2DBF-4B91-9867-5A1738DF02D5}"/>
              </a:ext>
            </a:extLst>
          </p:cNvPr>
          <p:cNvSpPr txBox="1"/>
          <p:nvPr/>
        </p:nvSpPr>
        <p:spPr>
          <a:xfrm>
            <a:off x="8790709" y="3678694"/>
            <a:ext cx="2446042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Data Solution 2 </a:t>
            </a:r>
            <a:r>
              <a:rPr lang="ko-KR" altLang="en-US">
                <a:solidFill>
                  <a:schemeClr val="bg1"/>
                </a:solidFill>
              </a:rPr>
              <a:t>팀</a:t>
            </a:r>
            <a:endParaRPr lang="en-US" altLang="ko-KR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err="1">
                <a:solidFill>
                  <a:schemeClr val="bg1"/>
                </a:solidFill>
              </a:rPr>
              <a:t>김윤겸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ACF59-DB9E-4883-B0C2-43675C0C56B7}"/>
              </a:ext>
            </a:extLst>
          </p:cNvPr>
          <p:cNvSpPr txBox="1"/>
          <p:nvPr/>
        </p:nvSpPr>
        <p:spPr>
          <a:xfrm>
            <a:off x="1286261" y="2900007"/>
            <a:ext cx="335059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 Make a copy of the received request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2.  Update the Request-URI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3.  Update the Max-Forwards header field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4.  Optionally add a Record-route header field value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5.  Optionally add additional header fields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6.  Postprocess routing information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7.  Determine the next-hop address, port, and transport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8.  Add a Via header field value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9.  Add a Content-Length header field if necessary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10. Forward the new request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11. Set timer C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75020-2C8E-4D8D-ADCA-93D52CB449E1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28816-448C-4526-B0D6-5FE6DE22AE22}"/>
              </a:ext>
            </a:extLst>
          </p:cNvPr>
          <p:cNvSpPr txBox="1"/>
          <p:nvPr/>
        </p:nvSpPr>
        <p:spPr>
          <a:xfrm>
            <a:off x="1035250" y="1007181"/>
            <a:ext cx="7350089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target set</a:t>
            </a:r>
            <a:r>
              <a:rPr lang="en-US" altLang="ko-KR" sz="1200" dirty="0"/>
              <a:t> </a:t>
            </a:r>
            <a:r>
              <a:rPr lang="ko-KR" altLang="en-US" sz="1200" dirty="0"/>
              <a:t>이 결정되면</a:t>
            </a:r>
            <a:r>
              <a:rPr lang="en-US" altLang="ko-KR" sz="1200" dirty="0"/>
              <a:t>, </a:t>
            </a:r>
            <a:r>
              <a:rPr lang="ko-KR" altLang="en-US" sz="1200" dirty="0"/>
              <a:t>요청 메시지를 </a:t>
            </a:r>
            <a:r>
              <a:rPr lang="en-US" altLang="ko-KR" sz="1200" dirty="0"/>
              <a:t>target set </a:t>
            </a:r>
            <a:r>
              <a:rPr lang="ko-KR" altLang="en-US" sz="1200" dirty="0"/>
              <a:t>으로 전송해야 하며</a:t>
            </a:r>
            <a:r>
              <a:rPr lang="en-US" altLang="ko-KR" sz="1200" dirty="0"/>
              <a:t>, target set </a:t>
            </a:r>
            <a:r>
              <a:rPr lang="ko-KR" altLang="en-US" sz="1200" dirty="0"/>
              <a:t>을 </a:t>
            </a:r>
            <a:r>
              <a:rPr lang="ko-KR" altLang="en-US" sz="1200" u="sng" dirty="0"/>
              <a:t>임의의 순서로 처리 가능</a:t>
            </a:r>
            <a:endParaRPr lang="en-US" altLang="ko-KR" sz="1200" u="sng" dirty="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target set </a:t>
            </a:r>
            <a:r>
              <a:rPr lang="ko-KR" altLang="en-US" sz="1100" dirty="0"/>
              <a:t>을 순차적으로 처리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모든 </a:t>
            </a:r>
            <a:r>
              <a:rPr lang="en-US" altLang="ko-KR" sz="1100" dirty="0"/>
              <a:t>target set </a:t>
            </a:r>
            <a:r>
              <a:rPr lang="ko-KR" altLang="en-US" sz="1100" dirty="0"/>
              <a:t>을 가지고 </a:t>
            </a:r>
            <a:r>
              <a:rPr lang="en-US" altLang="ko-KR" sz="1100" b="1" dirty="0"/>
              <a:t>client transaction </a:t>
            </a:r>
            <a:r>
              <a:rPr lang="ko-KR" altLang="en-US" sz="1100" dirty="0"/>
              <a:t>들을 </a:t>
            </a:r>
            <a:r>
              <a:rPr lang="ko-KR" altLang="en-US" sz="1100" b="1" dirty="0"/>
              <a:t>병렬</a:t>
            </a:r>
            <a:r>
              <a:rPr lang="ko-KR" altLang="en-US" sz="1100" dirty="0"/>
              <a:t>로 처리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첫 요청을 전달하기 전 프록시 레이어에서 </a:t>
            </a:r>
            <a:r>
              <a:rPr lang="en-US" altLang="ko-KR" sz="1200" dirty="0"/>
              <a:t>“</a:t>
            </a:r>
            <a:r>
              <a:rPr lang="en-US" altLang="ko-KR" sz="1200" b="1" u="sng" dirty="0"/>
              <a:t>response context</a:t>
            </a:r>
            <a:r>
              <a:rPr lang="en-US" altLang="ko-KR" sz="1200" b="1" dirty="0"/>
              <a:t>”</a:t>
            </a:r>
            <a:r>
              <a:rPr lang="en-US" altLang="ko-KR" sz="1200" dirty="0"/>
              <a:t> </a:t>
            </a:r>
            <a:r>
              <a:rPr lang="ko-KR" altLang="en-US" sz="1200" dirty="0"/>
              <a:t>를 생성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ko-KR" altLang="en-US" sz="1200" b="1" dirty="0"/>
              <a:t>각 </a:t>
            </a:r>
            <a:r>
              <a:rPr lang="en-US" altLang="ko-KR" sz="1200" b="1" dirty="0"/>
              <a:t>target </a:t>
            </a:r>
            <a:r>
              <a:rPr lang="ko-KR" altLang="en-US" sz="1200" b="1" dirty="0"/>
              <a:t>에 대해 요청을 </a:t>
            </a:r>
            <a:r>
              <a:rPr lang="ko-KR" altLang="en-US" sz="1200" b="1" dirty="0">
                <a:latin typeface="+mj-ea"/>
                <a:ea typeface="+mj-ea"/>
              </a:rPr>
              <a:t>전달</a:t>
            </a:r>
            <a:r>
              <a:rPr lang="ko-KR" altLang="en-US" sz="1200" b="1" dirty="0"/>
              <a:t>하는 단계</a:t>
            </a:r>
            <a:r>
              <a:rPr lang="en-US" altLang="ko-KR" sz="1200" b="1" dirty="0"/>
              <a:t>: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BAFD342-2077-4521-BB15-61375FCCF683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6638839" y="1815550"/>
            <a:ext cx="1248180" cy="299320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24E639-E449-4317-A690-B66E31475FD7}"/>
              </a:ext>
            </a:extLst>
          </p:cNvPr>
          <p:cNvSpPr txBox="1"/>
          <p:nvPr/>
        </p:nvSpPr>
        <p:spPr>
          <a:xfrm>
            <a:off x="7412589" y="2335384"/>
            <a:ext cx="4246675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일반적인 순서 지정 메커니즘은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 필드에서 얻은 </a:t>
            </a:r>
            <a:r>
              <a:rPr lang="en-US" altLang="ko-KR" sz="900"/>
              <a:t>target </a:t>
            </a:r>
            <a:r>
              <a:rPr lang="ko-KR" altLang="en-US" sz="900"/>
              <a:t>의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파라미터</a:t>
            </a:r>
            <a:br>
              <a:rPr lang="en-US" altLang="ko-KR" sz="900"/>
            </a:br>
            <a:r>
              <a:rPr lang="ko-KR" altLang="en-US" sz="900"/>
              <a:t>를 사용하는 것이다</a:t>
            </a:r>
            <a:r>
              <a:rPr lang="en-US" altLang="ko-KR" sz="900"/>
              <a:t>. target </a:t>
            </a:r>
            <a:r>
              <a:rPr lang="ko-KR" altLang="en-US" sz="900"/>
              <a:t>은 가장 높은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값부터 가장 낮은 값까지 처리된다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값이 동일한 경우 병렬로 처리될 수 있다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574C5-A1AA-E159-3373-3F05A41F23E9}"/>
              </a:ext>
            </a:extLst>
          </p:cNvPr>
          <p:cNvSpPr txBox="1"/>
          <p:nvPr/>
        </p:nvSpPr>
        <p:spPr>
          <a:xfrm>
            <a:off x="5909983" y="3626125"/>
            <a:ext cx="37625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전달된 각 요청에 대한 응답을 원래 요청과 연결하는 메커니즘이 필요하다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A4D1A76-16A4-FB4F-83AB-2B394CC91C2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090539" y="2378675"/>
            <a:ext cx="1819444" cy="136286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1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ADE19-5476-4B15-8BAD-5EBD69DCD3A7}"/>
              </a:ext>
            </a:extLst>
          </p:cNvPr>
          <p:cNvSpPr txBox="1"/>
          <p:nvPr/>
        </p:nvSpPr>
        <p:spPr>
          <a:xfrm>
            <a:off x="1035250" y="936339"/>
            <a:ext cx="1013610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메시지의 헤더 처리 방법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수신된 요청의 </a:t>
            </a:r>
            <a:r>
              <a:rPr lang="ko-KR" altLang="en-US" sz="1200" b="1" dirty="0"/>
              <a:t>복사본</a:t>
            </a:r>
            <a:r>
              <a:rPr lang="ko-KR" altLang="en-US" sz="1200" dirty="0"/>
              <a:t>으로 시작</a:t>
            </a:r>
            <a:r>
              <a:rPr lang="en-US" altLang="ko-KR" sz="1200" dirty="0"/>
              <a:t>, </a:t>
            </a:r>
            <a:r>
              <a:rPr lang="ko-KR" altLang="en-US" sz="1200" dirty="0"/>
              <a:t>복사본에는 수신된 요청의 </a:t>
            </a:r>
            <a:r>
              <a:rPr lang="ko-KR" altLang="en-US" sz="1200" b="1" dirty="0">
                <a:solidFill>
                  <a:srgbClr val="002060"/>
                </a:solidFill>
              </a:rPr>
              <a:t>모든 헤더 필드가 포함</a:t>
            </a:r>
            <a:r>
              <a:rPr lang="ko-KR" altLang="en-US" sz="1200" dirty="0"/>
              <a:t>되어야 함 </a:t>
            </a:r>
            <a:r>
              <a:rPr lang="en-US" altLang="ko-KR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>
                <a:solidFill>
                  <a:srgbClr val="0000FF"/>
                </a:solidFill>
              </a:rPr>
              <a:t>순서 유지해야 하며</a:t>
            </a:r>
            <a:r>
              <a:rPr lang="en-US" altLang="ko-KR" sz="1200" dirty="0">
                <a:solidFill>
                  <a:srgbClr val="0000FF"/>
                </a:solidFill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</a:rPr>
              <a:t>body</a:t>
            </a:r>
            <a:r>
              <a:rPr lang="ko-KR" altLang="en-US" sz="1200" dirty="0">
                <a:solidFill>
                  <a:srgbClr val="0000FF"/>
                </a:solidFill>
              </a:rPr>
              <a:t> 를 추가</a:t>
            </a:r>
            <a:r>
              <a:rPr lang="en-US" altLang="ko-KR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</a:rPr>
              <a:t>수정</a:t>
            </a:r>
            <a:r>
              <a:rPr lang="en-US" altLang="ko-KR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</a:rPr>
              <a:t>제거를 하면 안됨</a:t>
            </a:r>
            <a:r>
              <a:rPr lang="en-US" altLang="ko-KR" sz="1200" dirty="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복사본의 </a:t>
            </a:r>
            <a:r>
              <a:rPr lang="en-US" altLang="ko-KR" sz="1200" dirty="0"/>
              <a:t>Request-URI </a:t>
            </a:r>
            <a:r>
              <a:rPr lang="ko-KR" altLang="en-US" sz="1200" dirty="0"/>
              <a:t>는 </a:t>
            </a:r>
            <a:r>
              <a:rPr lang="en-US" altLang="ko-KR" sz="1200" dirty="0"/>
              <a:t>target set </a:t>
            </a:r>
            <a:r>
              <a:rPr lang="ko-KR" altLang="en-US" sz="1200" dirty="0"/>
              <a:t>의 </a:t>
            </a:r>
            <a:r>
              <a:rPr lang="en-US" altLang="ko-KR" sz="1200" dirty="0"/>
              <a:t>URI </a:t>
            </a:r>
            <a:r>
              <a:rPr lang="ko-KR" altLang="en-US" sz="1200" dirty="0"/>
              <a:t>값으로 대체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(Request-URI </a:t>
            </a:r>
            <a:r>
              <a:rPr lang="ko-KR" altLang="en-US" sz="1200" dirty="0">
                <a:solidFill>
                  <a:srgbClr val="0000FF"/>
                </a:solidFill>
              </a:rPr>
              <a:t>에 허용되지 않는 파라미터들은 제거</a:t>
            </a:r>
            <a:r>
              <a:rPr lang="en-US" altLang="ko-KR" sz="1200" dirty="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복사본의 </a:t>
            </a:r>
            <a:r>
              <a:rPr lang="en-US" altLang="ko-KR" sz="1200" b="1" dirty="0">
                <a:solidFill>
                  <a:srgbClr val="002060"/>
                </a:solidFill>
              </a:rPr>
              <a:t>Max-Forwards</a:t>
            </a:r>
            <a:r>
              <a:rPr lang="en-US" altLang="ko-KR" sz="1200" dirty="0"/>
              <a:t> </a:t>
            </a:r>
            <a:r>
              <a:rPr lang="ko-KR" altLang="en-US" sz="1200" dirty="0"/>
              <a:t>값은 </a:t>
            </a:r>
            <a:r>
              <a:rPr lang="en-US" altLang="ko-KR" sz="1200" dirty="0"/>
              <a:t>1 </a:t>
            </a:r>
            <a:r>
              <a:rPr lang="ko-KR" altLang="en-US" sz="1200" dirty="0"/>
              <a:t>감소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(Max-Forwards </a:t>
            </a:r>
            <a:r>
              <a:rPr lang="ko-KR" altLang="en-US" sz="1200" dirty="0">
                <a:solidFill>
                  <a:srgbClr val="0000FF"/>
                </a:solidFill>
              </a:rPr>
              <a:t>헤더가 없는 경우 값을 </a:t>
            </a:r>
            <a:r>
              <a:rPr lang="en-US" altLang="ko-KR" sz="1200" dirty="0">
                <a:solidFill>
                  <a:srgbClr val="0000FF"/>
                </a:solidFill>
              </a:rPr>
              <a:t>default </a:t>
            </a:r>
            <a:r>
              <a:rPr lang="ko-KR" altLang="en-US" sz="1200" dirty="0">
                <a:solidFill>
                  <a:srgbClr val="0000FF"/>
                </a:solidFill>
              </a:rPr>
              <a:t>값인 </a:t>
            </a:r>
            <a:r>
              <a:rPr lang="en-US" altLang="ko-KR" sz="1200" b="1" dirty="0">
                <a:solidFill>
                  <a:srgbClr val="0000FF"/>
                </a:solidFill>
              </a:rPr>
              <a:t>70</a:t>
            </a:r>
            <a:r>
              <a:rPr lang="ko-KR" altLang="en-US" sz="1200" dirty="0">
                <a:solidFill>
                  <a:srgbClr val="0000FF"/>
                </a:solidFill>
              </a:rPr>
              <a:t> 으로 추가</a:t>
            </a:r>
            <a:r>
              <a:rPr lang="en-US" altLang="ko-KR" sz="1200" dirty="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프록시가 이 요청에 의해 생성된 다이얼로그에서 </a:t>
            </a:r>
            <a:r>
              <a:rPr lang="ko-KR" altLang="en-US" sz="1200" b="1" dirty="0"/>
              <a:t>향후 요청의 경로를 유지하려면</a:t>
            </a:r>
            <a:r>
              <a:rPr lang="ko-KR" altLang="en-US" sz="1200" dirty="0"/>
              <a:t> </a:t>
            </a:r>
            <a:r>
              <a:rPr lang="en-US" altLang="ko-KR" sz="1200" b="1" dirty="0">
                <a:solidFill>
                  <a:srgbClr val="002060"/>
                </a:solidFill>
              </a:rPr>
              <a:t>Record-Route</a:t>
            </a:r>
            <a:r>
              <a:rPr lang="en-US" altLang="ko-KR" sz="1200" dirty="0"/>
              <a:t> </a:t>
            </a:r>
            <a:r>
              <a:rPr lang="ko-KR" altLang="en-US" sz="1200" dirty="0"/>
              <a:t>헤더에 값을 추가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프록시는 필요시 다른 적절한 헤더도 추가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E5513-2B96-4715-A0A9-AA27FBE0AD12}"/>
              </a:ext>
            </a:extLst>
          </p:cNvPr>
          <p:cNvSpPr txBox="1"/>
          <p:nvPr/>
        </p:nvSpPr>
        <p:spPr>
          <a:xfrm>
            <a:off x="1035250" y="3429000"/>
            <a:ext cx="7901522" cy="1527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정보에 대한 후처리 사항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프록시는 요청이 목적지로 전달되기 전에 </a:t>
            </a:r>
            <a:r>
              <a:rPr lang="ko-KR" altLang="en-US" sz="1200" b="1" dirty="0"/>
              <a:t>특정 </a:t>
            </a:r>
            <a:r>
              <a:rPr lang="en-US" altLang="ko-KR" sz="1200" b="1" dirty="0"/>
              <a:t>proxy set</a:t>
            </a:r>
            <a:r>
              <a:rPr lang="en-US" altLang="ko-KR" sz="1200" dirty="0"/>
              <a:t> </a:t>
            </a:r>
            <a:r>
              <a:rPr lang="ko-KR" altLang="en-US" sz="1200" dirty="0"/>
              <a:t>을 방문하도록 하는 </a:t>
            </a:r>
            <a:r>
              <a:rPr lang="en-US" altLang="ko-KR" sz="1200" b="1" dirty="0"/>
              <a:t>Local Policy</a:t>
            </a:r>
            <a:r>
              <a:rPr lang="en-US" altLang="ko-KR" sz="1200" dirty="0"/>
              <a:t> </a:t>
            </a:r>
            <a:r>
              <a:rPr lang="ko-KR" altLang="en-US" sz="1200" dirty="0"/>
              <a:t>가 설정된 경우</a:t>
            </a:r>
            <a:r>
              <a:rPr lang="en-US" altLang="ko-KR" sz="1200" dirty="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dirty="0"/>
              <a:t>proxy set </a:t>
            </a:r>
            <a:r>
              <a:rPr lang="ko-KR" altLang="en-US" sz="1100" dirty="0"/>
              <a:t>은 기존 값이 있는 경우 복사본의 </a:t>
            </a:r>
            <a:r>
              <a:rPr lang="en-US" altLang="ko-KR" sz="1100" dirty="0"/>
              <a:t>Route </a:t>
            </a:r>
            <a:r>
              <a:rPr lang="ko-KR" altLang="en-US" sz="1100" dirty="0"/>
              <a:t>헤더에 기존 값보다 앞에 추가 </a:t>
            </a:r>
            <a:r>
              <a:rPr lang="en-US" altLang="ko-KR" sz="1100" dirty="0">
                <a:solidFill>
                  <a:srgbClr val="0000FF"/>
                </a:solidFill>
              </a:rPr>
              <a:t>(Route </a:t>
            </a:r>
            <a:r>
              <a:rPr lang="ko-KR" altLang="en-US" sz="1100" dirty="0">
                <a:solidFill>
                  <a:srgbClr val="0000FF"/>
                </a:solidFill>
              </a:rPr>
              <a:t>헤더가 없을 경우 새롭게 추가</a:t>
            </a:r>
            <a:r>
              <a:rPr lang="en-US" altLang="ko-KR" sz="1100" dirty="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dirty="0"/>
              <a:t>프록시는 </a:t>
            </a:r>
            <a:r>
              <a:rPr lang="en-US" altLang="ko-KR" sz="1100" dirty="0"/>
              <a:t>proxy</a:t>
            </a:r>
            <a:r>
              <a:rPr lang="ko-KR" altLang="en-US" sz="1100" dirty="0"/>
              <a:t> </a:t>
            </a:r>
            <a:r>
              <a:rPr lang="en-US" altLang="ko-KR" sz="1100" dirty="0"/>
              <a:t>set </a:t>
            </a:r>
            <a:r>
              <a:rPr lang="ko-KR" altLang="en-US" sz="1100" dirty="0"/>
              <a:t>이 모두 </a:t>
            </a:r>
            <a:r>
              <a:rPr lang="en-US" altLang="ko-KR" sz="1100" b="1" dirty="0"/>
              <a:t>loose router</a:t>
            </a:r>
            <a:r>
              <a:rPr lang="en-US" altLang="ko-KR" sz="1100" dirty="0"/>
              <a:t> </a:t>
            </a:r>
            <a:r>
              <a:rPr lang="ko-KR" altLang="en-US" sz="1100" dirty="0"/>
              <a:t>임을 보장 </a:t>
            </a:r>
            <a:r>
              <a:rPr lang="en-US" altLang="ko-KR" sz="1100" dirty="0">
                <a:solidFill>
                  <a:srgbClr val="0000FF"/>
                </a:solidFill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</a:rPr>
              <a:t>“</a:t>
            </a:r>
            <a:r>
              <a:rPr lang="en-US" altLang="ko-KR" sz="1100" b="1" dirty="0" err="1">
                <a:solidFill>
                  <a:srgbClr val="0000FF"/>
                </a:solidFill>
              </a:rPr>
              <a:t>lr</a:t>
            </a:r>
            <a:r>
              <a:rPr lang="en-US" altLang="ko-KR" sz="1100" b="1" dirty="0">
                <a:solidFill>
                  <a:srgbClr val="0000FF"/>
                </a:solidFill>
              </a:rPr>
              <a:t>”</a:t>
            </a:r>
            <a:r>
              <a:rPr lang="en-US" altLang="ko-KR" sz="1100" dirty="0">
                <a:solidFill>
                  <a:srgbClr val="0000FF"/>
                </a:solidFill>
              </a:rPr>
              <a:t> </a:t>
            </a:r>
            <a:r>
              <a:rPr lang="ko-KR" altLang="en-US" sz="1100" dirty="0">
                <a:solidFill>
                  <a:srgbClr val="0000FF"/>
                </a:solidFill>
              </a:rPr>
              <a:t>파라미터를 반드시 </a:t>
            </a:r>
            <a:r>
              <a:rPr lang="ko-KR" altLang="en-US" sz="1100" dirty="0" err="1">
                <a:solidFill>
                  <a:srgbClr val="0000FF"/>
                </a:solidFill>
              </a:rPr>
              <a:t>가져야함</a:t>
            </a:r>
            <a:r>
              <a:rPr lang="en-US" altLang="ko-KR" sz="1100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938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3E1C4-0141-41F2-9FEA-2AA6D9DBCBB1}"/>
              </a:ext>
            </a:extLst>
          </p:cNvPr>
          <p:cNvSpPr txBox="1"/>
          <p:nvPr/>
        </p:nvSpPr>
        <p:spPr>
          <a:xfrm>
            <a:off x="1035250" y="907386"/>
            <a:ext cx="10706777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다음 홉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요청 메시지의 </a:t>
            </a:r>
            <a:r>
              <a:rPr lang="en-US" altLang="ko-KR" sz="1200" b="1" dirty="0"/>
              <a:t>Request-URI</a:t>
            </a:r>
            <a:r>
              <a:rPr lang="en-US" altLang="ko-KR" sz="1200" dirty="0"/>
              <a:t> </a:t>
            </a:r>
            <a:r>
              <a:rPr lang="ko-KR" altLang="en-US" sz="1200" dirty="0"/>
              <a:t>나 </a:t>
            </a:r>
            <a:r>
              <a:rPr lang="en-US" altLang="ko-KR" sz="1200" b="1" dirty="0"/>
              <a:t>Route</a:t>
            </a:r>
            <a:r>
              <a:rPr lang="en-US" altLang="ko-KR" sz="1200" dirty="0"/>
              <a:t> </a:t>
            </a:r>
            <a:r>
              <a:rPr lang="ko-KR" altLang="en-US" sz="1200" dirty="0"/>
              <a:t>헤더와는 독립적으로 특정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</a:t>
            </a:r>
            <a:r>
              <a:rPr lang="en-US" altLang="ko-KR" sz="1200" dirty="0"/>
              <a:t>, </a:t>
            </a:r>
            <a:r>
              <a:rPr lang="ko-KR" altLang="en-US" sz="1200" dirty="0"/>
              <a:t>포트</a:t>
            </a:r>
            <a:r>
              <a:rPr lang="en-US" altLang="ko-KR" sz="1200" dirty="0"/>
              <a:t>, </a:t>
            </a:r>
            <a:r>
              <a:rPr lang="ko-KR" altLang="en-US" sz="1200" dirty="0"/>
              <a:t>전송 프로토콜로 메시지를 전송하도록 </a:t>
            </a:r>
            <a:r>
              <a:rPr lang="en-US" altLang="ko-KR" sz="1200" b="1" dirty="0"/>
              <a:t>Local Policy</a:t>
            </a:r>
            <a:r>
              <a:rPr lang="en-US" altLang="ko-KR" sz="1200" dirty="0"/>
              <a:t> </a:t>
            </a:r>
            <a:r>
              <a:rPr lang="ko-KR" altLang="en-US" sz="1200" dirty="0"/>
              <a:t>가 설정되어 있을 수 있으나</a:t>
            </a:r>
            <a:br>
              <a:rPr lang="en-US" altLang="ko-KR" sz="1200" dirty="0"/>
            </a:br>
            <a:r>
              <a:rPr lang="en-US" altLang="ko-KR" sz="1200" b="1" u="sng" dirty="0">
                <a:solidFill>
                  <a:srgbClr val="002060"/>
                </a:solidFill>
              </a:rPr>
              <a:t>Route</a:t>
            </a:r>
            <a:r>
              <a:rPr lang="en-US" altLang="ko-KR" sz="1200" u="sng" dirty="0"/>
              <a:t> </a:t>
            </a:r>
            <a:r>
              <a:rPr lang="ko-KR" altLang="en-US" sz="1200" u="sng" dirty="0"/>
              <a:t>헤더를 이용하여 사용하도록 </a:t>
            </a:r>
            <a:r>
              <a:rPr lang="ko-KR" altLang="en-US" sz="1200" b="1" u="sng" dirty="0"/>
              <a:t>권장</a:t>
            </a:r>
            <a:endParaRPr lang="en-US" altLang="ko-KR" sz="1200" b="1" u="sng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별도의 </a:t>
            </a:r>
            <a:r>
              <a:rPr lang="en-US" altLang="ko-KR" sz="1200" b="1" dirty="0"/>
              <a:t>Local Policy</a:t>
            </a:r>
            <a:r>
              <a:rPr lang="en-US" altLang="ko-KR" sz="1200" dirty="0"/>
              <a:t> </a:t>
            </a:r>
            <a:r>
              <a:rPr lang="ko-KR" altLang="en-US" sz="1200" dirty="0"/>
              <a:t>가 없다면</a:t>
            </a:r>
            <a:r>
              <a:rPr lang="en-US" altLang="ko-KR" sz="1200" dirty="0"/>
              <a:t>, </a:t>
            </a:r>
            <a:r>
              <a:rPr lang="ko-KR" altLang="en-US" sz="1200" dirty="0"/>
              <a:t>요청 메시지의 </a:t>
            </a:r>
            <a:r>
              <a:rPr lang="en-US" altLang="ko-KR" sz="1200" b="1" dirty="0"/>
              <a:t>Request-URI </a:t>
            </a:r>
            <a:r>
              <a:rPr lang="ko-KR" altLang="en-US" sz="1200" dirty="0"/>
              <a:t>또는 </a:t>
            </a:r>
            <a:r>
              <a:rPr lang="en-US" altLang="ko-KR" sz="1200" b="1" dirty="0"/>
              <a:t>Route </a:t>
            </a:r>
            <a:r>
              <a:rPr lang="ko-KR" altLang="en-US" sz="1200" dirty="0"/>
              <a:t>헤더의 </a:t>
            </a:r>
            <a:r>
              <a:rPr lang="en-US" altLang="ko-KR" sz="1200" dirty="0"/>
              <a:t>URI </a:t>
            </a:r>
            <a:r>
              <a:rPr lang="ko-KR" altLang="en-US" sz="1200" dirty="0"/>
              <a:t>를 이용한 </a:t>
            </a:r>
            <a:r>
              <a:rPr lang="en-US" altLang="ko-KR" sz="1200" b="1" dirty="0"/>
              <a:t>DNS</a:t>
            </a:r>
            <a:r>
              <a:rPr lang="en-US" altLang="ko-KR" sz="1200" dirty="0"/>
              <a:t> </a:t>
            </a:r>
            <a:r>
              <a:rPr lang="ko-KR" altLang="en-US" sz="1200" dirty="0"/>
              <a:t>조회를 통해 </a:t>
            </a:r>
            <a:r>
              <a:rPr lang="en-US" altLang="ko-KR" sz="1200" dirty="0"/>
              <a:t>Next-Hope IP </a:t>
            </a:r>
            <a:r>
              <a:rPr lang="ko-KR" altLang="en-US" sz="1200" dirty="0"/>
              <a:t>주소</a:t>
            </a:r>
            <a:r>
              <a:rPr lang="en-US" altLang="ko-KR" sz="1200" dirty="0"/>
              <a:t>, </a:t>
            </a:r>
            <a:r>
              <a:rPr lang="ko-KR" altLang="en-US" sz="1200" dirty="0"/>
              <a:t>포트</a:t>
            </a:r>
            <a:r>
              <a:rPr lang="en-US" altLang="ko-KR" sz="1200" dirty="0"/>
              <a:t>, </a:t>
            </a:r>
            <a:r>
              <a:rPr lang="ko-KR" altLang="en-US" sz="1200" dirty="0"/>
              <a:t>전송 프로토콜을 </a:t>
            </a:r>
            <a:r>
              <a:rPr lang="ko-KR" altLang="en-US" sz="1200" b="1" dirty="0"/>
              <a:t>결정</a:t>
            </a:r>
            <a:endParaRPr lang="en-US" altLang="ko-KR" sz="1200" b="1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dirty="0"/>
              <a:t>Route </a:t>
            </a:r>
            <a:r>
              <a:rPr lang="ko-KR" altLang="en-US" sz="1100" dirty="0"/>
              <a:t>헤더가 없는 경우에는 </a:t>
            </a:r>
            <a:r>
              <a:rPr lang="en-US" altLang="ko-KR" sz="1100" dirty="0"/>
              <a:t>Request-URI </a:t>
            </a:r>
            <a:r>
              <a:rPr lang="ko-KR" altLang="en-US" sz="1100" dirty="0"/>
              <a:t>를 이용하여 </a:t>
            </a:r>
            <a:r>
              <a:rPr lang="en-US" altLang="ko-KR" sz="1100" dirty="0"/>
              <a:t>Next-Hope </a:t>
            </a:r>
            <a:r>
              <a:rPr lang="ko-KR" altLang="en-US" sz="1100" dirty="0"/>
              <a:t>을 </a:t>
            </a:r>
            <a:r>
              <a:rPr lang="ko-KR" altLang="en-US" sz="1100" b="1" dirty="0"/>
              <a:t>결정</a:t>
            </a:r>
            <a:endParaRPr lang="en-US" altLang="ko-KR" sz="11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DNS </a:t>
            </a:r>
            <a:r>
              <a:rPr lang="ko-KR" altLang="en-US" sz="1200" dirty="0"/>
              <a:t>조회를 통해 얻은 모든 </a:t>
            </a:r>
            <a:r>
              <a:rPr lang="en-US" altLang="ko-KR" sz="1200" dirty="0"/>
              <a:t>Next-Hope </a:t>
            </a:r>
            <a:r>
              <a:rPr lang="ko-KR" altLang="en-US" sz="1200" dirty="0"/>
              <a:t>에 대해 순차적으로 메시지 전송을 시도하였으나 실패하였을 경우</a:t>
            </a:r>
            <a:r>
              <a:rPr lang="en-US" altLang="ko-KR" sz="1200" dirty="0"/>
              <a:t>, </a:t>
            </a:r>
            <a:r>
              <a:rPr lang="en-US" altLang="ko-KR" sz="1200" b="1" dirty="0"/>
              <a:t>408 (Request Timeout)</a:t>
            </a:r>
            <a:r>
              <a:rPr lang="en-US" altLang="ko-KR" sz="1200" dirty="0"/>
              <a:t> </a:t>
            </a:r>
            <a:r>
              <a:rPr lang="ko-KR" altLang="en-US" sz="1200" dirty="0"/>
              <a:t>응답을 수신한 것처럼 </a:t>
            </a:r>
            <a:r>
              <a:rPr lang="ko-KR" altLang="en-US" sz="1200" b="1" dirty="0"/>
              <a:t>동작</a:t>
            </a:r>
            <a:endParaRPr lang="en-US" altLang="ko-KR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B21CC-1722-446A-96DE-BD4A2FCFEE8D}"/>
              </a:ext>
            </a:extLst>
          </p:cNvPr>
          <p:cNvSpPr txBox="1"/>
          <p:nvPr/>
        </p:nvSpPr>
        <p:spPr>
          <a:xfrm>
            <a:off x="1035250" y="3384175"/>
            <a:ext cx="10376559" cy="2973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전송 최종 단계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프록시는 기존 </a:t>
            </a:r>
            <a:r>
              <a:rPr lang="en-US" altLang="ko-KR" sz="1200" b="1" dirty="0"/>
              <a:t>Via</a:t>
            </a:r>
            <a:r>
              <a:rPr lang="en-US" altLang="ko-KR" sz="1200" dirty="0"/>
              <a:t> </a:t>
            </a:r>
            <a:r>
              <a:rPr lang="ko-KR" altLang="en-US" sz="1200" dirty="0"/>
              <a:t>헤더 값 앞에 </a:t>
            </a:r>
            <a:r>
              <a:rPr lang="en-US" altLang="ko-KR" sz="1200" b="1" dirty="0"/>
              <a:t>Via</a:t>
            </a:r>
            <a:r>
              <a:rPr lang="en-US" altLang="ko-KR" sz="1200" dirty="0"/>
              <a:t> </a:t>
            </a:r>
            <a:r>
              <a:rPr lang="ko-KR" altLang="en-US" sz="1200" dirty="0"/>
              <a:t>헤더 값을 복사본에 </a:t>
            </a:r>
            <a:r>
              <a:rPr lang="ko-KR" altLang="en-US" sz="1200" b="1" dirty="0"/>
              <a:t>삽입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이는 프록시가 </a:t>
            </a:r>
            <a:r>
              <a:rPr lang="en-US" altLang="ko-KR" sz="1200" dirty="0"/>
              <a:t>“</a:t>
            </a:r>
            <a:r>
              <a:rPr lang="ko-KR" altLang="en-US" sz="1200" b="1" dirty="0" err="1"/>
              <a:t>매직쿠키</a:t>
            </a:r>
            <a:r>
              <a:rPr lang="en-US" altLang="ko-KR" sz="1200" dirty="0"/>
              <a:t>“ </a:t>
            </a:r>
            <a:r>
              <a:rPr lang="ko-KR" altLang="en-US" sz="1200" dirty="0"/>
              <a:t>를 포함하는 자신의 고유한 </a:t>
            </a:r>
            <a:r>
              <a:rPr lang="en-US" altLang="ko-KR" sz="1200" dirty="0"/>
              <a:t>“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 dirty="0"/>
              <a:t>” </a:t>
            </a:r>
            <a:r>
              <a:rPr lang="ko-KR" altLang="en-US" sz="1200" dirty="0"/>
              <a:t>파라미터를 계산한다는 의미</a:t>
            </a:r>
            <a:r>
              <a:rPr lang="en-US" altLang="ko-KR" sz="1200" dirty="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dirty="0"/>
              <a:t>루프를 감지하도록 매개변수 구성 값이 </a:t>
            </a:r>
            <a:r>
              <a:rPr lang="ko-KR" altLang="en-US" sz="1100" b="1" dirty="0"/>
              <a:t>두 부분</a:t>
            </a:r>
            <a:r>
              <a:rPr lang="ko-KR" altLang="en-US" sz="1100" dirty="0"/>
              <a:t>으로 나뉘는 추가적인 제약을 갖음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dirty="0"/>
              <a:t>첫 번째 부분은 </a:t>
            </a:r>
            <a:r>
              <a:rPr lang="en-US" altLang="ko-KR" sz="1100" dirty="0"/>
              <a:t>“</a:t>
            </a:r>
            <a:r>
              <a:rPr lang="ko-KR" altLang="en-US" sz="1100" b="1" dirty="0" err="1"/>
              <a:t>매직쿠키</a:t>
            </a:r>
            <a:r>
              <a:rPr lang="en-US" altLang="ko-KR" sz="1100" dirty="0"/>
              <a:t>”</a:t>
            </a:r>
            <a:r>
              <a:rPr lang="ko-KR" altLang="en-US" sz="1100" dirty="0"/>
              <a:t>를 포함한 </a:t>
            </a:r>
            <a:r>
              <a:rPr lang="ko-KR" altLang="en-US" sz="1100" b="1" dirty="0"/>
              <a:t>고유한 값</a:t>
            </a:r>
            <a:r>
              <a:rPr lang="ko-KR" altLang="en-US" sz="1100" dirty="0"/>
              <a:t>이고</a:t>
            </a:r>
            <a:r>
              <a:rPr lang="en-US" altLang="ko-KR" sz="1100" dirty="0"/>
              <a:t>, </a:t>
            </a:r>
            <a:r>
              <a:rPr lang="ko-KR" altLang="en-US" sz="1100" dirty="0"/>
              <a:t>두 번째 부분은 </a:t>
            </a:r>
            <a:r>
              <a:rPr lang="ko-KR" altLang="en-US" sz="1100" b="1" dirty="0"/>
              <a:t>루프 감지</a:t>
            </a:r>
            <a:r>
              <a:rPr lang="ko-KR" altLang="en-US" sz="1100" dirty="0"/>
              <a:t>에 사용 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요청이 스트림 기반으로 다음 홉에 전송되고 복사본에 </a:t>
            </a:r>
            <a:r>
              <a:rPr lang="en-US" altLang="ko-KR" sz="1200" b="1" dirty="0">
                <a:solidFill>
                  <a:srgbClr val="002060"/>
                </a:solidFill>
              </a:rPr>
              <a:t>Content-Length</a:t>
            </a:r>
            <a:r>
              <a:rPr lang="en-US" altLang="ko-KR" sz="1200" dirty="0"/>
              <a:t> </a:t>
            </a:r>
            <a:r>
              <a:rPr lang="ko-KR" altLang="en-US" sz="1200" dirty="0"/>
              <a:t>헤더가 없는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프록시는 </a:t>
            </a:r>
            <a:r>
              <a:rPr lang="en-US" altLang="ko-KR" sz="1200" b="1" dirty="0"/>
              <a:t>body</a:t>
            </a:r>
            <a:r>
              <a:rPr lang="en-US" altLang="ko-KR" sz="1200" dirty="0"/>
              <a:t> </a:t>
            </a:r>
            <a:r>
              <a:rPr lang="ko-KR" altLang="en-US" sz="1200" dirty="0"/>
              <a:t>에 올바른 값을 가진</a:t>
            </a:r>
            <a:r>
              <a:rPr lang="en-US" altLang="ko-KR" sz="1200" dirty="0"/>
              <a:t> </a:t>
            </a:r>
            <a:r>
              <a:rPr lang="ko-KR" altLang="en-US" sz="1200" dirty="0"/>
              <a:t>헤더를 </a:t>
            </a:r>
            <a:r>
              <a:rPr lang="ko-KR" altLang="en-US" sz="1200" b="1" dirty="0"/>
              <a:t>삽입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Stateful </a:t>
            </a:r>
            <a:r>
              <a:rPr lang="ko-KR" altLang="en-US" sz="1200" dirty="0"/>
              <a:t>프록시는 요청에 대해 </a:t>
            </a:r>
            <a:r>
              <a:rPr lang="ko-KR" altLang="en-US" sz="1200" b="1" dirty="0"/>
              <a:t>새 클라이언트 트랜잭션을 생성</a:t>
            </a:r>
            <a:r>
              <a:rPr lang="ko-KR" altLang="en-US" sz="1200" dirty="0"/>
              <a:t>하고 결정된 </a:t>
            </a:r>
            <a:r>
              <a:rPr lang="ko-KR" altLang="en-US" sz="1200" b="1" dirty="0"/>
              <a:t>주소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포트 및 전송 프로토콜</a:t>
            </a:r>
            <a:r>
              <a:rPr lang="ko-KR" altLang="en-US" sz="1200" dirty="0"/>
              <a:t>을 사용하여 </a:t>
            </a:r>
            <a:r>
              <a:rPr lang="ko-KR" altLang="en-US" sz="1200" b="1" dirty="0"/>
              <a:t>전송</a:t>
            </a:r>
            <a:r>
              <a:rPr lang="ko-KR" altLang="en-US" sz="1200" dirty="0"/>
              <a:t>하도록 트랜잭션에 </a:t>
            </a:r>
            <a:r>
              <a:rPr lang="ko-KR" altLang="en-US" sz="1200" b="1" dirty="0"/>
              <a:t>지시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INVITE</a:t>
            </a:r>
            <a:r>
              <a:rPr lang="en-US" altLang="ko-KR" sz="1200" dirty="0"/>
              <a:t> </a:t>
            </a:r>
            <a:r>
              <a:rPr lang="ko-KR" altLang="en-US" sz="1200" dirty="0"/>
              <a:t>요청의 </a:t>
            </a:r>
            <a:r>
              <a:rPr lang="ko-KR" altLang="en-US" sz="1200" dirty="0">
                <a:latin typeface="+mj-ea"/>
                <a:ea typeface="+mj-ea"/>
              </a:rPr>
              <a:t>최종 응답을 생성하지 않는 경우</a:t>
            </a:r>
            <a:r>
              <a:rPr lang="ko-KR" altLang="en-US" sz="1200" dirty="0"/>
              <a:t>를 처리하기 위해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b="1" dirty="0"/>
              <a:t>TU</a:t>
            </a:r>
            <a:r>
              <a:rPr lang="en-US" altLang="ko-KR" sz="1200" dirty="0"/>
              <a:t> </a:t>
            </a:r>
            <a:r>
              <a:rPr lang="ko-KR" altLang="en-US" sz="1200" dirty="0"/>
              <a:t>에서 </a:t>
            </a:r>
            <a:r>
              <a:rPr lang="en-US" altLang="ko-KR" sz="1200" b="1" dirty="0"/>
              <a:t>Timer C</a:t>
            </a:r>
            <a:r>
              <a:rPr lang="en-US" altLang="ko-KR" sz="1200" dirty="0"/>
              <a:t> </a:t>
            </a:r>
            <a:r>
              <a:rPr lang="ko-KR" altLang="en-US" sz="1200" dirty="0"/>
              <a:t>를 </a:t>
            </a:r>
            <a:r>
              <a:rPr lang="ko-KR" altLang="en-US" sz="1200" b="1" dirty="0"/>
              <a:t>사용</a:t>
            </a:r>
            <a:endParaRPr lang="en-US" altLang="ko-KR" sz="1200" b="1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dirty="0"/>
              <a:t>Timer C </a:t>
            </a:r>
            <a:r>
              <a:rPr lang="ko-KR" altLang="en-US" sz="1100" dirty="0"/>
              <a:t>는 </a:t>
            </a:r>
            <a:r>
              <a:rPr lang="en-US" altLang="ko-KR" sz="1100" b="1" dirty="0"/>
              <a:t>INVITE</a:t>
            </a:r>
            <a:r>
              <a:rPr lang="en-US" altLang="ko-KR" sz="1100" dirty="0"/>
              <a:t> </a:t>
            </a:r>
            <a:r>
              <a:rPr lang="ko-KR" altLang="en-US" sz="1100" dirty="0"/>
              <a:t>요청이 프록시 될 때 각 클라이언트 트랜잭션을 위해 설정 </a:t>
            </a:r>
            <a:r>
              <a:rPr lang="en-US" altLang="ko-KR" sz="1100" dirty="0"/>
              <a:t>(</a:t>
            </a:r>
            <a:r>
              <a:rPr lang="ko-KR" altLang="en-US" sz="1100" dirty="0"/>
              <a:t>타이머는 </a:t>
            </a:r>
            <a:r>
              <a:rPr lang="en-US" altLang="ko-KR" sz="1100" dirty="0"/>
              <a:t>3</a:t>
            </a:r>
            <a:r>
              <a:rPr lang="ko-KR" altLang="en-US" sz="1100" dirty="0"/>
              <a:t>분 보다 커야 함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341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2B11D0B-6461-4B4D-8ECC-776FC073BCED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3214422" y="2197726"/>
            <a:ext cx="5287144" cy="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35F16B-347F-4E60-B40E-F035196489C7}"/>
              </a:ext>
            </a:extLst>
          </p:cNvPr>
          <p:cNvSpPr/>
          <p:nvPr/>
        </p:nvSpPr>
        <p:spPr>
          <a:xfrm>
            <a:off x="2610684" y="1896157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CC0099"/>
                </a:solidFill>
              </a:rPr>
              <a:t>P1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41F1C-6B7E-4DC9-B39A-C3F3FEC42546}"/>
              </a:ext>
            </a:extLst>
          </p:cNvPr>
          <p:cNvSpPr txBox="1"/>
          <p:nvPr/>
        </p:nvSpPr>
        <p:spPr>
          <a:xfrm>
            <a:off x="2389813" y="1649936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C0099"/>
                </a:solidFill>
              </a:rPr>
              <a:t>p1.atlanta.com</a:t>
            </a:r>
            <a:endParaRPr lang="ko-KR" altLang="en-US" sz="1000">
              <a:solidFill>
                <a:srgbClr val="CC0099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26D6B83-DA76-41C5-B099-99C337DD1A59}"/>
              </a:ext>
            </a:extLst>
          </p:cNvPr>
          <p:cNvGrpSpPr/>
          <p:nvPr/>
        </p:nvGrpSpPr>
        <p:grpSpPr>
          <a:xfrm>
            <a:off x="1557562" y="5260198"/>
            <a:ext cx="603738" cy="603738"/>
            <a:chOff x="1438032" y="5752612"/>
            <a:chExt cx="603738" cy="60373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9BF4B34-778B-4311-96A4-B37BC99D3A2F}"/>
                </a:ext>
              </a:extLst>
            </p:cNvPr>
            <p:cNvSpPr/>
            <p:nvPr/>
          </p:nvSpPr>
          <p:spPr>
            <a:xfrm>
              <a:off x="1438032" y="5752612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CC0099"/>
                  </a:solidFill>
                </a:rPr>
                <a:t>U1</a:t>
              </a:r>
            </a:p>
            <a:p>
              <a:pPr algn="ctr"/>
              <a:endParaRPr lang="ko-KR" altLang="en-US" sz="1400" b="1">
                <a:solidFill>
                  <a:srgbClr val="CC0099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802DE2-856F-40D2-AF8F-576418C8B35D}"/>
                </a:ext>
              </a:extLst>
            </p:cNvPr>
            <p:cNvSpPr txBox="1"/>
            <p:nvPr/>
          </p:nvSpPr>
          <p:spPr>
            <a:xfrm>
              <a:off x="1508107" y="6054481"/>
              <a:ext cx="463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CC0099"/>
                  </a:solidFill>
                </a:rPr>
                <a:t>Alice</a:t>
              </a:r>
              <a:endParaRPr lang="ko-KR" altLang="en-US" sz="1000">
                <a:solidFill>
                  <a:srgbClr val="CC0099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1927D9D-4D39-4F8B-8827-E86E93BFA209}"/>
              </a:ext>
            </a:extLst>
          </p:cNvPr>
          <p:cNvGrpSpPr/>
          <p:nvPr/>
        </p:nvGrpSpPr>
        <p:grpSpPr>
          <a:xfrm>
            <a:off x="9057426" y="5256751"/>
            <a:ext cx="603738" cy="603738"/>
            <a:chOff x="6982587" y="4983157"/>
            <a:chExt cx="603738" cy="603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44623C6-87D3-4ABD-B820-2A43951FA136}"/>
                </a:ext>
              </a:extLst>
            </p:cNvPr>
            <p:cNvSpPr/>
            <p:nvPr/>
          </p:nvSpPr>
          <p:spPr>
            <a:xfrm>
              <a:off x="6982587" y="4983157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00B050"/>
                  </a:solidFill>
                </a:rPr>
                <a:t>U2</a:t>
              </a:r>
            </a:p>
            <a:p>
              <a:pPr algn="ctr"/>
              <a:endParaRPr lang="ko-KR" altLang="en-US" sz="1400" b="1">
                <a:solidFill>
                  <a:srgbClr val="00B05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BB12D2-FA1E-4A0C-A86F-9C2479EF647E}"/>
                </a:ext>
              </a:extLst>
            </p:cNvPr>
            <p:cNvSpPr txBox="1"/>
            <p:nvPr/>
          </p:nvSpPr>
          <p:spPr>
            <a:xfrm>
              <a:off x="7079111" y="5285026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B050"/>
                  </a:solidFill>
                </a:rPr>
                <a:t>Bob</a:t>
              </a:r>
              <a:endParaRPr lang="ko-KR" altLang="en-US" sz="1000">
                <a:solidFill>
                  <a:srgbClr val="00B050"/>
                </a:solidFill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C61F2FCD-5C61-47E9-A3A9-3F0648AD90DE}"/>
              </a:ext>
            </a:extLst>
          </p:cNvPr>
          <p:cNvSpPr/>
          <p:nvPr/>
        </p:nvSpPr>
        <p:spPr>
          <a:xfrm>
            <a:off x="8501566" y="1895857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00B050"/>
                </a:solidFill>
              </a:rPr>
              <a:t>P2</a:t>
            </a:r>
            <a:endParaRPr lang="ko-KR" altLang="en-US" sz="1400" b="1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D6AB60-BD7F-4666-8FAA-97A56542D2DD}"/>
              </a:ext>
            </a:extLst>
          </p:cNvPr>
          <p:cNvSpPr txBox="1"/>
          <p:nvPr/>
        </p:nvSpPr>
        <p:spPr>
          <a:xfrm>
            <a:off x="8327983" y="1649936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</a:rPr>
              <a:t>p2.biloxi.com</a:t>
            </a:r>
            <a:endParaRPr lang="ko-KR" altLang="en-US" sz="1000">
              <a:solidFill>
                <a:srgbClr val="00B05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1E02F20-1565-4D84-9F49-AFA99D3413A1}"/>
              </a:ext>
            </a:extLst>
          </p:cNvPr>
          <p:cNvCxnSpPr>
            <a:stCxn id="6" idx="0"/>
            <a:endCxn id="8" idx="2"/>
          </p:cNvCxnSpPr>
          <p:nvPr/>
        </p:nvCxnSpPr>
        <p:spPr>
          <a:xfrm rot="5400000" flipH="1" flipV="1">
            <a:off x="703971" y="3353486"/>
            <a:ext cx="3062172" cy="7512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7C6EE5-0F71-4226-A334-DC0A851D7F22}"/>
              </a:ext>
            </a:extLst>
          </p:cNvPr>
          <p:cNvSpPr txBox="1"/>
          <p:nvPr/>
        </p:nvSpPr>
        <p:spPr>
          <a:xfrm>
            <a:off x="410115" y="2801763"/>
            <a:ext cx="2312586" cy="184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r>
              <a:rPr lang="en-US" altLang="ko-KR" sz="1050">
                <a:solidFill>
                  <a:srgbClr val="FF0000"/>
                </a:solidFill>
              </a:rPr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sip:bob@biloxi.com SIP/2.0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/>
              <a:t>SIP/2.0/UDP u1.atlanta.com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;branch=z9G4bKnashds8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Max-Forwards</a:t>
            </a:r>
            <a:r>
              <a:rPr lang="en-US" altLang="ko-KR" sz="900"/>
              <a:t>: 70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Route</a:t>
            </a:r>
            <a:r>
              <a:rPr lang="en-US" altLang="ko-KR" sz="900"/>
              <a:t>: &lt;sip:p1.atlanta.com;lr&gt;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From</a:t>
            </a:r>
            <a:r>
              <a:rPr lang="en-US" altLang="ko-KR" sz="900"/>
              <a:t>: Alice &lt;sip:alice@atlanta.com&gt;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To</a:t>
            </a:r>
            <a:r>
              <a:rPr lang="en-US" altLang="ko-KR" sz="900"/>
              <a:t>: Bob &lt;sip:bob@biloxi.com&gt;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Call-ID</a:t>
            </a:r>
            <a:r>
              <a:rPr lang="en-US" altLang="ko-KR" sz="900"/>
              <a:t>: xyz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CSeq</a:t>
            </a:r>
            <a:r>
              <a:rPr lang="en-US" altLang="ko-KR" sz="900"/>
              <a:t>: 1 INVITE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Contact</a:t>
            </a:r>
            <a:r>
              <a:rPr lang="en-US" altLang="ko-KR" sz="900"/>
              <a:t>: &lt;sip:alice@u1.atlanta.com&gt;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C41FEA-6F6D-458D-8E62-0687BDE4FE6C}"/>
              </a:ext>
            </a:extLst>
          </p:cNvPr>
          <p:cNvSpPr txBox="1"/>
          <p:nvPr/>
        </p:nvSpPr>
        <p:spPr>
          <a:xfrm>
            <a:off x="4672026" y="1278411"/>
            <a:ext cx="2468411" cy="2150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r>
              <a:rPr lang="en-US" altLang="ko-KR" sz="1050">
                <a:solidFill>
                  <a:srgbClr val="FF0000"/>
                </a:solidFill>
              </a:rPr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sip:bob@biloxi.com SIP/2.0</a:t>
            </a:r>
            <a:endParaRPr lang="en-US" altLang="ko-KR" sz="1050" b="1">
              <a:solidFill>
                <a:srgbClr val="FF0000"/>
              </a:solidFill>
            </a:endParaRP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>
                <a:solidFill>
                  <a:srgbClr val="0000FF"/>
                </a:solidFill>
              </a:rPr>
              <a:t>SIP/2.0/UDP p1.atlanta.com</a:t>
            </a:r>
          </a:p>
          <a:p>
            <a:pPr>
              <a:lnSpc>
                <a:spcPct val="112000"/>
              </a:lnSpc>
            </a:pPr>
            <a:r>
              <a:rPr lang="en-US" altLang="ko-KR" sz="900">
                <a:solidFill>
                  <a:srgbClr val="0000FF"/>
                </a:solidFill>
              </a:rPr>
              <a:t>;branch=z9G4bK77ef4c2312983.1</a:t>
            </a:r>
            <a:br>
              <a:rPr lang="en-US" altLang="ko-KR" sz="900" b="1">
                <a:solidFill>
                  <a:srgbClr val="0070C0"/>
                </a:solidFill>
              </a:rPr>
            </a:b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/>
              <a:t>SIP/2.0/UDP u1.atlanta.com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;branch=z9G4bKnashds8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Record-Route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0000FF"/>
                </a:solidFill>
              </a:rPr>
              <a:t>&lt;sip:p1.atlanta.com;lr&gt;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Max-Forwards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0000FF"/>
                </a:solidFill>
              </a:rPr>
              <a:t>69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From</a:t>
            </a:r>
            <a:r>
              <a:rPr lang="en-US" altLang="ko-KR" sz="900"/>
              <a:t>: Alice &lt;sip:alice@atlanta.com&gt;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To</a:t>
            </a:r>
            <a:r>
              <a:rPr lang="en-US" altLang="ko-KR" sz="900"/>
              <a:t>: Bob &lt;sip:bob@biloxi.com&gt;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Call-ID</a:t>
            </a:r>
            <a:r>
              <a:rPr lang="en-US" altLang="ko-KR" sz="900"/>
              <a:t>: xyz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CSeq</a:t>
            </a:r>
            <a:r>
              <a:rPr lang="en-US" altLang="ko-KR" sz="900"/>
              <a:t>: 1 INVITE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Contact</a:t>
            </a:r>
            <a:r>
              <a:rPr lang="en-US" altLang="ko-KR" sz="900"/>
              <a:t>: &lt;sip:alice@u1.atlanta.com&gt;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95FF7B9-F625-4E34-8C70-B3D05844A9A8}"/>
              </a:ext>
            </a:extLst>
          </p:cNvPr>
          <p:cNvCxnSpPr>
            <a:cxnSpLocks/>
            <a:stCxn id="9" idx="6"/>
            <a:endCxn id="7" idx="0"/>
          </p:cNvCxnSpPr>
          <p:nvPr/>
        </p:nvCxnSpPr>
        <p:spPr>
          <a:xfrm>
            <a:off x="9105304" y="2197726"/>
            <a:ext cx="253991" cy="30590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694BA2F-7431-48CF-B623-8858C5519BEA}"/>
              </a:ext>
            </a:extLst>
          </p:cNvPr>
          <p:cNvSpPr txBox="1"/>
          <p:nvPr/>
        </p:nvSpPr>
        <p:spPr>
          <a:xfrm>
            <a:off x="9407173" y="2334398"/>
            <a:ext cx="2518044" cy="2615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r>
              <a:rPr lang="en-US" altLang="ko-KR" sz="1050">
                <a:solidFill>
                  <a:srgbClr val="FF0000"/>
                </a:solidFill>
              </a:rPr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sip:bob@</a:t>
            </a:r>
            <a:r>
              <a:rPr lang="en-US" altLang="ko-KR" sz="1000" b="1" u="sng">
                <a:solidFill>
                  <a:srgbClr val="FF0000"/>
                </a:solidFill>
              </a:rPr>
              <a:t>u2.biloxi.com </a:t>
            </a:r>
            <a:r>
              <a:rPr lang="en-US" altLang="ko-KR" sz="1000" b="1">
                <a:solidFill>
                  <a:srgbClr val="FF0000"/>
                </a:solidFill>
              </a:rPr>
              <a:t>SIP/2.0</a:t>
            </a:r>
            <a:endParaRPr lang="en-US" altLang="ko-KR" sz="1050" b="1">
              <a:solidFill>
                <a:srgbClr val="FF0000"/>
              </a:solidFill>
            </a:endParaRP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>
                <a:solidFill>
                  <a:srgbClr val="0000FF"/>
                </a:solidFill>
              </a:rPr>
              <a:t>SIP/2.0/UDP p2.biloxi.com</a:t>
            </a:r>
          </a:p>
          <a:p>
            <a:pPr>
              <a:lnSpc>
                <a:spcPct val="112000"/>
              </a:lnSpc>
            </a:pPr>
            <a:r>
              <a:rPr lang="en-US" altLang="ko-KR" sz="900">
                <a:solidFill>
                  <a:srgbClr val="0000FF"/>
                </a:solidFill>
              </a:rPr>
              <a:t>;branch=z9G4bK4b43c2ff8.1</a:t>
            </a:r>
            <a:br>
              <a:rPr lang="en-US" altLang="ko-KR" sz="900"/>
            </a:b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/>
              <a:t>SIP/2.0/UDP p1.atlanta.com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;branch=z9G4bK77ef4c2312983.1</a:t>
            </a:r>
            <a:br>
              <a:rPr lang="en-US" altLang="ko-KR" sz="900" b="1">
                <a:solidFill>
                  <a:srgbClr val="0070C0"/>
                </a:solidFill>
              </a:rPr>
            </a:b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/>
              <a:t>SIP/2.0/UDP u1.atlanta.com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;branch=z9G4bKnashds8</a:t>
            </a:r>
            <a:br>
              <a:rPr lang="en-US" altLang="ko-KR" sz="1050" b="1">
                <a:solidFill>
                  <a:srgbClr val="FF0000"/>
                </a:solidFill>
              </a:rPr>
            </a:br>
            <a:r>
              <a:rPr lang="en-US" altLang="ko-KR" sz="900" b="1">
                <a:solidFill>
                  <a:srgbClr val="0070C0"/>
                </a:solidFill>
              </a:rPr>
              <a:t>Record-Route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0000FF"/>
                </a:solidFill>
              </a:rPr>
              <a:t>&lt;sip:p2.biloxi.com;lr&gt;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Record-Route</a:t>
            </a:r>
            <a:r>
              <a:rPr lang="en-US" altLang="ko-KR" sz="900"/>
              <a:t>: &lt;sip:p1.atlanta.com;lr&gt;</a:t>
            </a:r>
            <a:br>
              <a:rPr lang="en-US" altLang="ko-KR" sz="900"/>
            </a:br>
            <a:r>
              <a:rPr lang="en-US" altLang="ko-KR" sz="900" b="1"/>
              <a:t>Max-Forwards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0000FF"/>
                </a:solidFill>
              </a:rPr>
              <a:t>68</a:t>
            </a:r>
            <a:endParaRPr lang="en-US" altLang="ko-KR" sz="900"/>
          </a:p>
          <a:p>
            <a:pPr>
              <a:lnSpc>
                <a:spcPct val="112000"/>
              </a:lnSpc>
            </a:pPr>
            <a:r>
              <a:rPr lang="en-US" altLang="ko-KR" sz="900" b="1"/>
              <a:t>From</a:t>
            </a:r>
            <a:r>
              <a:rPr lang="en-US" altLang="ko-KR" sz="900"/>
              <a:t>: Alice &lt;sip:alice@atlanta.com&gt;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To</a:t>
            </a:r>
            <a:r>
              <a:rPr lang="en-US" altLang="ko-KR" sz="900"/>
              <a:t>: Bob &lt;sip:bob@biloxi.com&gt;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Call-ID</a:t>
            </a:r>
            <a:r>
              <a:rPr lang="en-US" altLang="ko-KR" sz="900"/>
              <a:t>: xyz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CSeq</a:t>
            </a:r>
            <a:r>
              <a:rPr lang="en-US" altLang="ko-KR" sz="900"/>
              <a:t>: 1 INVITE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Contact</a:t>
            </a:r>
            <a:r>
              <a:rPr lang="en-US" altLang="ko-KR" sz="900"/>
              <a:t>: &lt;sip:alice@u1.atlanta.com&gt;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22B79-ED08-4194-AB80-A9F4FAD54DD3}"/>
              </a:ext>
            </a:extLst>
          </p:cNvPr>
          <p:cNvSpPr txBox="1"/>
          <p:nvPr/>
        </p:nvSpPr>
        <p:spPr>
          <a:xfrm>
            <a:off x="5619062" y="4443762"/>
            <a:ext cx="3764172" cy="432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000"/>
              <a:t>Route </a:t>
            </a:r>
            <a:r>
              <a:rPr lang="ko-KR" altLang="en-US" sz="1000"/>
              <a:t>헤더가 이미 존재하더라도 기존 </a:t>
            </a:r>
            <a:r>
              <a:rPr lang="en-US" altLang="ko-KR" sz="1000"/>
              <a:t>Record-Route </a:t>
            </a:r>
            <a:r>
              <a:rPr lang="ko-KR" altLang="en-US" sz="1000"/>
              <a:t>헤더 값보다 </a:t>
            </a:r>
            <a:br>
              <a:rPr lang="en-US" altLang="ko-KR" sz="1000"/>
            </a:br>
            <a:r>
              <a:rPr lang="ko-KR" altLang="en-US" sz="1000"/>
              <a:t>먼저 복사본에 </a:t>
            </a:r>
            <a:r>
              <a:rPr lang="en-US" altLang="ko-KR" sz="1000"/>
              <a:t>Record-Route </a:t>
            </a:r>
            <a:r>
              <a:rPr lang="ko-KR" altLang="en-US" sz="1000"/>
              <a:t>헤더 값을 삽입한다</a:t>
            </a:r>
            <a:r>
              <a:rPr lang="en-US" altLang="ko-KR" sz="100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BA1B0D-6A5F-434D-8EAC-E25352301FB1}"/>
              </a:ext>
            </a:extLst>
          </p:cNvPr>
          <p:cNvSpPr txBox="1"/>
          <p:nvPr/>
        </p:nvSpPr>
        <p:spPr>
          <a:xfrm>
            <a:off x="2022429" y="1005086"/>
            <a:ext cx="2383986" cy="432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000"/>
              <a:t>P1 </a:t>
            </a:r>
            <a:r>
              <a:rPr lang="ko-KR" altLang="en-US" sz="1000"/>
              <a:t>은 </a:t>
            </a:r>
            <a:r>
              <a:rPr lang="en-US" altLang="ko-KR" sz="1000"/>
              <a:t>biloxi.com </a:t>
            </a:r>
            <a:r>
              <a:rPr lang="ko-KR" altLang="en-US" sz="1000"/>
              <a:t>에 책임이 없기 때문에 </a:t>
            </a:r>
            <a:br>
              <a:rPr lang="en-US" altLang="ko-KR" sz="1000"/>
            </a:br>
            <a:r>
              <a:rPr lang="en-US" altLang="ko-KR" sz="1000"/>
              <a:t>target set </a:t>
            </a:r>
            <a:r>
              <a:rPr lang="ko-KR" altLang="en-US" sz="1000"/>
              <a:t>을 </a:t>
            </a:r>
            <a:r>
              <a:rPr lang="en-US" altLang="ko-KR" sz="1000"/>
              <a:t>Request-URI </a:t>
            </a:r>
            <a:r>
              <a:rPr lang="ko-KR" altLang="en-US" sz="1000"/>
              <a:t>로 한다</a:t>
            </a:r>
            <a:r>
              <a:rPr lang="en-US" altLang="ko-KR" sz="100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44198-196F-4D85-87E3-4307D90153A9}"/>
              </a:ext>
            </a:extLst>
          </p:cNvPr>
          <p:cNvSpPr txBox="1"/>
          <p:nvPr/>
        </p:nvSpPr>
        <p:spPr>
          <a:xfrm>
            <a:off x="8803434" y="1005989"/>
            <a:ext cx="22284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P2 </a:t>
            </a:r>
            <a:r>
              <a:rPr lang="ko-KR" altLang="en-US" sz="1000"/>
              <a:t>은 </a:t>
            </a:r>
            <a:r>
              <a:rPr lang="en-US" altLang="ko-KR" sz="1000"/>
              <a:t>biloxi.com </a:t>
            </a:r>
            <a:r>
              <a:rPr lang="ko-KR" altLang="en-US" sz="1000"/>
              <a:t>에 책임이 있으므로 </a:t>
            </a:r>
            <a:br>
              <a:rPr lang="en-US" altLang="ko-KR" sz="1000"/>
            </a:br>
            <a:r>
              <a:rPr lang="en-US" altLang="ko-KR" sz="1000"/>
              <a:t>Location Service </a:t>
            </a:r>
            <a:r>
              <a:rPr lang="ko-KR" altLang="en-US" sz="1000"/>
              <a:t>로부터 </a:t>
            </a:r>
            <a:r>
              <a:rPr lang="en-US" altLang="ko-KR" sz="1000"/>
              <a:t>U2 </a:t>
            </a:r>
            <a:r>
              <a:rPr lang="ko-KR" altLang="en-US" sz="1000"/>
              <a:t>주소를 </a:t>
            </a:r>
            <a:br>
              <a:rPr lang="en-US" altLang="ko-KR" sz="1000"/>
            </a:br>
            <a:r>
              <a:rPr lang="ko-KR" altLang="en-US" sz="1000"/>
              <a:t>받아 목적지로 설정</a:t>
            </a:r>
            <a:endParaRPr lang="en-US" altLang="ko-KR" sz="1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54134E-96A4-458D-B00F-4604A265470B}"/>
              </a:ext>
            </a:extLst>
          </p:cNvPr>
          <p:cNvSpPr txBox="1"/>
          <p:nvPr/>
        </p:nvSpPr>
        <p:spPr>
          <a:xfrm>
            <a:off x="3507096" y="3548033"/>
            <a:ext cx="2876108" cy="432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ko-KR" altLang="en-US" sz="1000"/>
              <a:t>별도의 </a:t>
            </a:r>
            <a:r>
              <a:rPr lang="en-US" altLang="ko-KR" sz="1000"/>
              <a:t>Local Policy </a:t>
            </a:r>
            <a:r>
              <a:rPr lang="ko-KR" altLang="en-US" sz="1000"/>
              <a:t>또는 </a:t>
            </a:r>
            <a:r>
              <a:rPr lang="en-US" altLang="ko-KR" sz="1000"/>
              <a:t>Route </a:t>
            </a:r>
            <a:r>
              <a:rPr lang="ko-KR" altLang="en-US" sz="1000"/>
              <a:t>헤더가 없으므로 </a:t>
            </a:r>
            <a:br>
              <a:rPr lang="en-US" altLang="ko-KR" sz="1000"/>
            </a:br>
            <a:r>
              <a:rPr lang="en-US" altLang="ko-KR" sz="1000">
                <a:solidFill>
                  <a:srgbClr val="0000FF"/>
                </a:solidFill>
              </a:rPr>
              <a:t>Request-URI </a:t>
            </a:r>
            <a:r>
              <a:rPr lang="ko-KR" altLang="en-US" sz="1000">
                <a:solidFill>
                  <a:srgbClr val="0000FF"/>
                </a:solidFill>
              </a:rPr>
              <a:t>를 통해 </a:t>
            </a:r>
            <a:r>
              <a:rPr lang="en-US" altLang="ko-KR" sz="1000">
                <a:solidFill>
                  <a:srgbClr val="0000FF"/>
                </a:solidFill>
              </a:rPr>
              <a:t>next-hope </a:t>
            </a:r>
            <a:r>
              <a:rPr lang="ko-KR" altLang="en-US" sz="1000">
                <a:solidFill>
                  <a:srgbClr val="0000FF"/>
                </a:solidFill>
              </a:rPr>
              <a:t>결정한다</a:t>
            </a:r>
            <a:r>
              <a:rPr lang="en-US" altLang="ko-KR" sz="10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546D6-1A68-4F0B-9538-E9B904354147}"/>
              </a:ext>
            </a:extLst>
          </p:cNvPr>
          <p:cNvSpPr txBox="1"/>
          <p:nvPr/>
        </p:nvSpPr>
        <p:spPr>
          <a:xfrm>
            <a:off x="8883844" y="5880812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</a:rPr>
              <a:t>u2.biloxi.com</a:t>
            </a:r>
            <a:endParaRPr lang="ko-KR" altLang="en-US" sz="100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233A5A-650D-4145-9B74-D9056848CF95}"/>
              </a:ext>
            </a:extLst>
          </p:cNvPr>
          <p:cNvSpPr txBox="1"/>
          <p:nvPr/>
        </p:nvSpPr>
        <p:spPr>
          <a:xfrm>
            <a:off x="1337492" y="587825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C0099"/>
                </a:solidFill>
              </a:rPr>
              <a:t>u1.atlanta.com</a:t>
            </a:r>
            <a:endParaRPr lang="ko-KR" altLang="en-US" sz="100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685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8806E-A6C4-48BB-BA9C-1D09A27FAF88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Process all responses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33DBB-0BE3-43C0-B017-9DD1521C3124}"/>
              </a:ext>
            </a:extLst>
          </p:cNvPr>
          <p:cNvSpPr txBox="1"/>
          <p:nvPr/>
        </p:nvSpPr>
        <p:spPr>
          <a:xfrm>
            <a:off x="1035251" y="900463"/>
            <a:ext cx="6253055" cy="5336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</a:rPr>
              <a:t>Overview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프록시는 응답을 받으면 먼저 </a:t>
            </a:r>
            <a:r>
              <a:rPr lang="ko-KR" altLang="en-US" sz="1200" dirty="0">
                <a:latin typeface="+mj-ea"/>
                <a:ea typeface="+mj-ea"/>
              </a:rPr>
              <a:t>응답과 일치하는 클라이언트 트랜잭션을 찾으려고 시도</a:t>
            </a:r>
            <a:endParaRPr lang="en-US" altLang="ko-KR" sz="1200" dirty="0">
              <a:latin typeface="+mj-ea"/>
              <a:ea typeface="+mj-ea"/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 dirty="0"/>
              <a:t>일치하는 트랜잭션을 찾을 수 없는 경우</a:t>
            </a:r>
            <a:r>
              <a:rPr lang="en-US" altLang="ko-KR" sz="1000" dirty="0"/>
              <a:t>, </a:t>
            </a:r>
            <a:r>
              <a:rPr lang="ko-KR" altLang="en-US" sz="1000" dirty="0"/>
              <a:t>해당 응답을 </a:t>
            </a:r>
            <a:r>
              <a:rPr lang="en-US" altLang="ko-KR" sz="1000" b="1" dirty="0"/>
              <a:t>stateless</a:t>
            </a:r>
            <a:r>
              <a:rPr lang="en-US" altLang="ko-KR" sz="1000" dirty="0"/>
              <a:t> </a:t>
            </a:r>
            <a:r>
              <a:rPr lang="ko-KR" altLang="en-US" sz="1000" dirty="0"/>
              <a:t>프록시로서 응답을 처리</a:t>
            </a:r>
            <a:endParaRPr lang="en-US" altLang="ko-KR" sz="10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 dirty="0"/>
              <a:t>찾은 경우</a:t>
            </a:r>
            <a:r>
              <a:rPr lang="en-US" altLang="ko-KR" sz="1000" dirty="0"/>
              <a:t>, </a:t>
            </a:r>
            <a:r>
              <a:rPr lang="ko-KR" altLang="en-US" sz="1000" dirty="0"/>
              <a:t>응답이 클라이언트 트랜잭션으로 전달</a:t>
            </a:r>
            <a:endParaRPr lang="en-US" altLang="ko-KR" sz="10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클라이언트 트랜잭션이 </a:t>
            </a:r>
            <a:r>
              <a:rPr lang="en-US" altLang="ko-KR" sz="1200" b="1" dirty="0"/>
              <a:t>Proxy Layer</a:t>
            </a:r>
            <a:r>
              <a:rPr lang="en-US" altLang="ko-KR" sz="1200" dirty="0"/>
              <a:t> </a:t>
            </a:r>
            <a:r>
              <a:rPr lang="ko-KR" altLang="en-US" sz="1200" dirty="0"/>
              <a:t>로 응답을 전달할 때 다음 처리가 수행</a:t>
            </a:r>
            <a:r>
              <a:rPr lang="en-US" altLang="ko-KR" sz="1200" dirty="0"/>
              <a:t>: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 dirty="0"/>
              <a:t>Find the appropriate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 dirty="0"/>
              <a:t>Update timer C for provisional responses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 dirty="0"/>
              <a:t>Remove the topmost Via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 dirty="0"/>
              <a:t>Add the response to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 dirty="0"/>
              <a:t>Check to see if this response should be forwarded immediately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 dirty="0"/>
              <a:t>When necessary, choose the best final response from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 dirty="0"/>
              <a:t>Aggregate authorization header field values if necessary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 dirty="0"/>
              <a:t>Optionally rewrite Record-Route header field values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 dirty="0"/>
              <a:t>Forward the response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 dirty="0"/>
              <a:t>Generate any necessary CANCEL requests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AF695BA-802F-46A3-AC7C-A379891D7813}"/>
              </a:ext>
            </a:extLst>
          </p:cNvPr>
          <p:cNvCxnSpPr>
            <a:cxnSpLocks/>
          </p:cNvCxnSpPr>
          <p:nvPr/>
        </p:nvCxnSpPr>
        <p:spPr>
          <a:xfrm flipV="1">
            <a:off x="6723529" y="4203581"/>
            <a:ext cx="989257" cy="4501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0C0DF1-C2AA-4F99-A52B-ACCB4CCBDC84}"/>
              </a:ext>
            </a:extLst>
          </p:cNvPr>
          <p:cNvSpPr txBox="1"/>
          <p:nvPr/>
        </p:nvSpPr>
        <p:spPr>
          <a:xfrm>
            <a:off x="7712786" y="3949665"/>
            <a:ext cx="3786614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응답 컨텍스트와 관련된 모든 클라이언트 트랜잭션이 종료된 후에도 </a:t>
            </a:r>
            <a:br>
              <a:rPr lang="en-US" altLang="ko-KR" sz="900"/>
            </a:br>
            <a:r>
              <a:rPr lang="en-US" altLang="ko-KR" sz="900"/>
              <a:t>final </a:t>
            </a:r>
            <a:r>
              <a:rPr lang="ko-KR" altLang="en-US" sz="900"/>
              <a:t>응답이 전달되지 않으면</a:t>
            </a:r>
            <a:r>
              <a:rPr lang="en-US" altLang="ko-KR" sz="900"/>
              <a:t>, </a:t>
            </a:r>
            <a:r>
              <a:rPr lang="ko-KR" altLang="en-US" sz="900"/>
              <a:t>프록시는 지금까지 본 응답 중 </a:t>
            </a:r>
            <a:r>
              <a:rPr lang="en-US" altLang="ko-KR" sz="900"/>
              <a:t>“best” </a:t>
            </a:r>
            <a:r>
              <a:rPr lang="ko-KR" altLang="en-US" sz="900"/>
              <a:t>응답을</a:t>
            </a:r>
            <a:br>
              <a:rPr lang="en-US" altLang="ko-KR" sz="900"/>
            </a:br>
            <a:r>
              <a:rPr lang="ko-KR" altLang="en-US" sz="900"/>
              <a:t>선택해서 전달해야 한다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2377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4188967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ea typeface="+mj-ea"/>
              </a:rPr>
              <a:t>1. Finding Context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프록시는 </a:t>
            </a:r>
            <a:r>
              <a:rPr lang="en-US" altLang="ko-KR" sz="1100" dirty="0"/>
              <a:t>“</a:t>
            </a:r>
            <a:r>
              <a:rPr lang="ko-KR" altLang="en-US" sz="1100" b="1" dirty="0"/>
              <a:t>트랜잭션 식별자</a:t>
            </a:r>
            <a:r>
              <a:rPr lang="en-US" altLang="ko-KR" sz="1100" b="1" dirty="0"/>
              <a:t>”</a:t>
            </a:r>
            <a:r>
              <a:rPr lang="ko-KR" altLang="en-US" sz="1100" dirty="0"/>
              <a:t>를 통해 </a:t>
            </a:r>
            <a:r>
              <a:rPr lang="en-US" altLang="ko-KR" sz="1100" dirty="0"/>
              <a:t>"</a:t>
            </a:r>
            <a:r>
              <a:rPr lang="en-US" altLang="ko-KR" sz="1100" b="1" dirty="0"/>
              <a:t>response context</a:t>
            </a:r>
            <a:r>
              <a:rPr lang="en-US" altLang="ko-KR" sz="1100" dirty="0"/>
              <a:t>“ </a:t>
            </a:r>
            <a:r>
              <a:rPr lang="ko-KR" altLang="en-US" sz="1100" dirty="0"/>
              <a:t>를 찾음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나머지 처리 단계는 이 </a:t>
            </a:r>
            <a:r>
              <a:rPr lang="en-US" altLang="ko-KR" sz="1100" b="1" dirty="0"/>
              <a:t>context</a:t>
            </a:r>
            <a:r>
              <a:rPr lang="en-US" altLang="ko-KR" sz="1100" dirty="0"/>
              <a:t> </a:t>
            </a:r>
            <a:r>
              <a:rPr lang="ko-KR" altLang="en-US" sz="1100" dirty="0"/>
              <a:t>에서 발생</a:t>
            </a:r>
            <a:endParaRPr lang="en-US" altLang="ko-KR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543A8-E241-4A5F-A89B-BBC0726452CD}"/>
              </a:ext>
            </a:extLst>
          </p:cNvPr>
          <p:cNvSpPr txBox="1"/>
          <p:nvPr/>
        </p:nvSpPr>
        <p:spPr>
          <a:xfrm>
            <a:off x="876988" y="2315352"/>
            <a:ext cx="9551013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ea typeface="+mj-ea"/>
              </a:rPr>
              <a:t>2. Update timer C For provisional responses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INVITE</a:t>
            </a:r>
            <a:r>
              <a:rPr lang="en-US" altLang="ko-KR" sz="1100" dirty="0"/>
              <a:t> </a:t>
            </a:r>
            <a:r>
              <a:rPr lang="ko-KR" altLang="en-US" sz="1100" dirty="0"/>
              <a:t>트랜잭션의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응답이 상태 코드 </a:t>
            </a:r>
            <a:r>
              <a:rPr lang="en-US" altLang="ko-KR" sz="1100" b="1" dirty="0"/>
              <a:t>101 ~ 199</a:t>
            </a:r>
            <a:r>
              <a:rPr lang="en-US" altLang="ko-KR" sz="1100" dirty="0"/>
              <a:t> </a:t>
            </a:r>
            <a:r>
              <a:rPr lang="ko-KR" altLang="en-US" sz="1100" dirty="0"/>
              <a:t>를 포함하는 임시 응답 </a:t>
            </a:r>
            <a:r>
              <a:rPr lang="en-US" altLang="ko-KR" sz="1100" dirty="0"/>
              <a:t>(100 </a:t>
            </a:r>
            <a:r>
              <a:rPr lang="ko-KR" altLang="en-US" sz="1100" dirty="0"/>
              <a:t>제외</a:t>
            </a:r>
            <a:r>
              <a:rPr lang="en-US" altLang="ko-KR" sz="1100" dirty="0"/>
              <a:t>)</a:t>
            </a:r>
            <a:r>
              <a:rPr lang="ko-KR" altLang="en-US" sz="1100" dirty="0"/>
              <a:t>인 경우 프록시는 해당 클라이언트 트랜잭션의 </a:t>
            </a:r>
            <a:r>
              <a:rPr lang="en-US" altLang="ko-KR" sz="1100" b="1" dirty="0"/>
              <a:t>Timer C</a:t>
            </a:r>
            <a:r>
              <a:rPr lang="ko-KR" altLang="en-US" sz="1100" b="1" dirty="0"/>
              <a:t> </a:t>
            </a:r>
            <a:r>
              <a:rPr lang="ko-KR" altLang="en-US" sz="1100" dirty="0"/>
              <a:t>를 재설정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/>
              <a:t>타이머</a:t>
            </a:r>
            <a:r>
              <a:rPr lang="ko-KR" altLang="en-US" sz="1100" dirty="0"/>
              <a:t>는 다른 값으로 </a:t>
            </a:r>
            <a:r>
              <a:rPr lang="ko-KR" altLang="en-US" sz="1100" b="1" dirty="0"/>
              <a:t>재설정</a:t>
            </a:r>
            <a:r>
              <a:rPr lang="ko-KR" altLang="en-US" sz="1100" dirty="0"/>
              <a:t>할 수 있지만</a:t>
            </a:r>
            <a:r>
              <a:rPr lang="en-US" altLang="ko-KR" sz="1100" dirty="0"/>
              <a:t> 3</a:t>
            </a:r>
            <a:r>
              <a:rPr lang="ko-KR" altLang="en-US" sz="1100" dirty="0"/>
              <a:t>분보다 커야 함</a:t>
            </a:r>
            <a:endParaRPr lang="en-US" altLang="ko-KR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916EAB-68E2-4559-9F3A-72A525533F58}"/>
              </a:ext>
            </a:extLst>
          </p:cNvPr>
          <p:cNvSpPr txBox="1"/>
          <p:nvPr/>
        </p:nvSpPr>
        <p:spPr>
          <a:xfrm>
            <a:off x="876988" y="3581083"/>
            <a:ext cx="7282763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ea typeface="+mj-ea"/>
              </a:rPr>
              <a:t>3. Via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프록시는 응답에서 최상위 </a:t>
            </a:r>
            <a:r>
              <a:rPr lang="en-US" altLang="ko-KR" sz="1100" b="1" dirty="0"/>
              <a:t>Via</a:t>
            </a:r>
            <a:r>
              <a:rPr lang="en-US" altLang="ko-KR" sz="1100" dirty="0"/>
              <a:t> </a:t>
            </a:r>
            <a:r>
              <a:rPr lang="ko-KR" altLang="en-US" sz="1100" dirty="0"/>
              <a:t>헤더 필드 값을 제거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응답에 </a:t>
            </a:r>
            <a:r>
              <a:rPr lang="en-US" altLang="ko-KR" sz="1100" b="1" dirty="0"/>
              <a:t>Via</a:t>
            </a:r>
            <a:r>
              <a:rPr lang="en-US" altLang="ko-KR" sz="1100" dirty="0"/>
              <a:t> </a:t>
            </a:r>
            <a:r>
              <a:rPr lang="ko-KR" altLang="en-US" sz="1100" dirty="0"/>
              <a:t>헤더 값이 남아 있지 않은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응답을 전달해서는 안됨 </a:t>
            </a:r>
            <a:r>
              <a:rPr lang="en-US" altLang="ko-KR" sz="1100" dirty="0"/>
              <a:t>(</a:t>
            </a:r>
            <a:r>
              <a:rPr lang="ko-KR" altLang="en-US" sz="1100" dirty="0"/>
              <a:t>나머지 처리는 이 메시지에 대해 수행되지 않음</a:t>
            </a:r>
            <a:r>
              <a:rPr lang="en-US" altLang="ko-KR" sz="11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3F5B2-BA02-4586-9754-876D6A24E60E}"/>
              </a:ext>
            </a:extLst>
          </p:cNvPr>
          <p:cNvSpPr txBox="1"/>
          <p:nvPr/>
        </p:nvSpPr>
        <p:spPr>
          <a:xfrm>
            <a:off x="876988" y="4846814"/>
            <a:ext cx="5787162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ea typeface="+mj-ea"/>
              </a:rPr>
              <a:t>4. Add response to context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이 컨텍스트와 연관된 서버 트랜잭션에서 최종 응답이 생성될 때까지 응답 컨텍스트에 </a:t>
            </a:r>
            <a:r>
              <a:rPr lang="ko-KR" altLang="en-US" sz="1100" b="1" dirty="0"/>
              <a:t>저장</a:t>
            </a:r>
            <a:endParaRPr lang="en-US" altLang="ko-KR" sz="11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이 응답은 해당 서버 트랜잭션에서 </a:t>
            </a:r>
            <a:r>
              <a:rPr lang="en-US" altLang="ko-KR" sz="1100" dirty="0"/>
              <a:t>“</a:t>
            </a:r>
            <a:r>
              <a:rPr lang="en-US" altLang="ko-KR" sz="1100" b="1" dirty="0"/>
              <a:t>best</a:t>
            </a:r>
            <a:r>
              <a:rPr lang="en-US" altLang="ko-KR" sz="1100" dirty="0"/>
              <a:t>” </a:t>
            </a:r>
            <a:r>
              <a:rPr lang="ko-KR" altLang="en-US" sz="1100" dirty="0"/>
              <a:t>최종 응답의 후보일 수 있음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921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9770623" cy="4158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ea typeface="+mj-ea"/>
              </a:rPr>
              <a:t>5. Check response for forwarding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j-ea"/>
                <a:ea typeface="+mj-ea"/>
              </a:rPr>
              <a:t>서버 트랜잭션</a:t>
            </a:r>
            <a:r>
              <a:rPr lang="ko-KR" altLang="en-US" sz="1100" dirty="0"/>
              <a:t>에서 최종 응답이 </a:t>
            </a:r>
            <a:r>
              <a:rPr lang="ko-KR" altLang="en-US" sz="1100" b="1" dirty="0">
                <a:latin typeface="+mj-ea"/>
                <a:ea typeface="+mj-ea"/>
              </a:rPr>
              <a:t>전송될 때</a:t>
            </a:r>
            <a:r>
              <a:rPr lang="ko-KR" altLang="en-US" sz="1100" dirty="0"/>
              <a:t>까지 다음 응답은 즉시 </a:t>
            </a:r>
            <a:r>
              <a:rPr lang="ko-KR" altLang="en-US" sz="1100" b="1" dirty="0"/>
              <a:t>전달</a:t>
            </a:r>
            <a:endParaRPr lang="en-US" altLang="ko-KR" sz="1100" b="1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dirty="0"/>
              <a:t>100 (Trying) </a:t>
            </a:r>
            <a:r>
              <a:rPr lang="ko-KR" altLang="en-US" sz="1050" dirty="0"/>
              <a:t>을 이외의 </a:t>
            </a:r>
            <a:r>
              <a:rPr lang="en-US" altLang="ko-KR" sz="1050" b="1" dirty="0"/>
              <a:t>provisional</a:t>
            </a:r>
            <a:r>
              <a:rPr lang="en-US" altLang="ko-KR" sz="1050" dirty="0"/>
              <a:t> </a:t>
            </a:r>
            <a:r>
              <a:rPr lang="ko-KR" altLang="en-US" sz="1050" dirty="0"/>
              <a:t>응답</a:t>
            </a:r>
            <a:endParaRPr lang="en-US" altLang="ko-KR" sz="105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 dirty="0"/>
              <a:t>2xx</a:t>
            </a:r>
            <a:r>
              <a:rPr lang="en-US" altLang="ko-KR" sz="1050" dirty="0"/>
              <a:t> </a:t>
            </a:r>
            <a:r>
              <a:rPr lang="ko-KR" altLang="en-US" sz="1050" dirty="0"/>
              <a:t>응답</a:t>
            </a:r>
            <a:endParaRPr lang="en-US" altLang="ko-KR" sz="105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6xx</a:t>
            </a:r>
            <a:r>
              <a:rPr lang="ko-KR" altLang="en-US" sz="1100" dirty="0"/>
              <a:t> 응답은 수신되면 즉시 전달되지 않지만</a:t>
            </a:r>
            <a:r>
              <a:rPr lang="en-US" altLang="ko-KR" sz="1100" dirty="0"/>
              <a:t>, </a:t>
            </a:r>
            <a:r>
              <a:rPr lang="en-US" altLang="ko-KR" sz="1100" b="1" dirty="0"/>
              <a:t>stateful</a:t>
            </a:r>
            <a:r>
              <a:rPr lang="en-US" altLang="ko-KR" sz="1100" dirty="0"/>
              <a:t> </a:t>
            </a:r>
            <a:r>
              <a:rPr lang="ko-KR" altLang="en-US" sz="1100" dirty="0"/>
              <a:t>프록시는 </a:t>
            </a:r>
            <a:r>
              <a:rPr lang="ko-KR" altLang="en-US" sz="1100" dirty="0">
                <a:latin typeface="+mj-ea"/>
                <a:ea typeface="+mj-ea"/>
              </a:rPr>
              <a:t>보류 중</a:t>
            </a:r>
            <a:r>
              <a:rPr lang="ko-KR" altLang="en-US" sz="1100" dirty="0"/>
              <a:t>인 모든 </a:t>
            </a:r>
            <a:r>
              <a:rPr lang="ko-KR" altLang="en-US" sz="1100" b="1" dirty="0">
                <a:latin typeface="+mj-ea"/>
                <a:ea typeface="+mj-ea"/>
              </a:rPr>
              <a:t>클라이언트 트랜잭션</a:t>
            </a:r>
            <a:r>
              <a:rPr lang="ko-KR" altLang="en-US" sz="1100" dirty="0"/>
              <a:t>을 </a:t>
            </a:r>
            <a:r>
              <a:rPr lang="ko-KR" altLang="en-US" sz="1100" b="1" dirty="0"/>
              <a:t>취소</a:t>
            </a:r>
            <a:r>
              <a:rPr lang="ko-KR" altLang="en-US" sz="1100" dirty="0"/>
              <a:t>하며</a:t>
            </a:r>
            <a:r>
              <a:rPr lang="en-US" altLang="ko-KR" sz="1100" dirty="0"/>
              <a:t>, </a:t>
            </a:r>
            <a:r>
              <a:rPr lang="ko-KR" altLang="en-US" sz="1100" dirty="0"/>
              <a:t>이 컨텍스트에서 새 </a:t>
            </a:r>
            <a:r>
              <a:rPr lang="en-US" altLang="ko-KR" sz="1100" b="1" dirty="0"/>
              <a:t>branch</a:t>
            </a:r>
            <a:r>
              <a:rPr lang="en-US" altLang="ko-KR" sz="1100" dirty="0"/>
              <a:t> </a:t>
            </a:r>
            <a:r>
              <a:rPr lang="ko-KR" altLang="en-US" sz="1100" dirty="0"/>
              <a:t>를 생성하면 안됨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ea"/>
                <a:ea typeface="+mj-ea"/>
              </a:rPr>
              <a:t>서버 트랜잭션</a:t>
            </a:r>
            <a:r>
              <a:rPr lang="ko-KR" altLang="en-US" sz="1100" dirty="0"/>
              <a:t>에서 최종 응답이 </a:t>
            </a:r>
            <a:r>
              <a:rPr lang="ko-KR" altLang="en-US" sz="1100" b="1" dirty="0">
                <a:latin typeface="+mj-ea"/>
                <a:ea typeface="+mj-ea"/>
              </a:rPr>
              <a:t>전송된 후</a:t>
            </a:r>
            <a:r>
              <a:rPr lang="ko-KR" altLang="en-US" sz="1100" dirty="0"/>
              <a:t>에는 다음 응답을 즉시 전달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 dirty="0"/>
              <a:t>INVITE</a:t>
            </a:r>
            <a:r>
              <a:rPr lang="en-US" altLang="ko-KR" sz="1050" dirty="0"/>
              <a:t> </a:t>
            </a:r>
            <a:r>
              <a:rPr lang="ko-KR" altLang="en-US" sz="1050" dirty="0"/>
              <a:t>요청에 대한 </a:t>
            </a:r>
            <a:r>
              <a:rPr lang="en-US" altLang="ko-KR" sz="1050" b="1" dirty="0"/>
              <a:t>2xx</a:t>
            </a:r>
            <a:r>
              <a:rPr lang="en-US" altLang="ko-KR" sz="1050" dirty="0"/>
              <a:t> </a:t>
            </a:r>
            <a:r>
              <a:rPr lang="ko-KR" altLang="en-US" sz="1050" dirty="0"/>
              <a:t>응답</a:t>
            </a:r>
            <a:endParaRPr lang="en-US" altLang="ko-KR" sz="105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stateful </a:t>
            </a:r>
            <a:r>
              <a:rPr lang="ko-KR" altLang="en-US" sz="1100" dirty="0"/>
              <a:t>프록시는 다른 응답은 즉시 전달해서는 안됨 </a:t>
            </a:r>
            <a:r>
              <a:rPr lang="en-US" altLang="ko-KR" sz="1100" dirty="0"/>
              <a:t>(</a:t>
            </a:r>
            <a:r>
              <a:rPr lang="ko-KR" altLang="en-US" sz="1100" dirty="0"/>
              <a:t>특히 </a:t>
            </a:r>
            <a:r>
              <a:rPr lang="en-US" altLang="ko-KR" sz="1100" dirty="0"/>
              <a:t>100 Trying)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나중에 </a:t>
            </a:r>
            <a:r>
              <a:rPr lang="en-US" altLang="ko-KR" sz="1100" dirty="0"/>
              <a:t>“</a:t>
            </a:r>
            <a:r>
              <a:rPr lang="en-US" altLang="ko-KR" sz="1100" b="1" dirty="0"/>
              <a:t>best</a:t>
            </a:r>
            <a:r>
              <a:rPr lang="en-US" altLang="ko-KR" sz="1100" dirty="0"/>
              <a:t>” </a:t>
            </a:r>
            <a:r>
              <a:rPr lang="ko-KR" altLang="en-US" sz="1100" dirty="0"/>
              <a:t>응답으로 </a:t>
            </a:r>
            <a:r>
              <a:rPr lang="ko-KR" altLang="en-US" sz="1100" b="1" dirty="0"/>
              <a:t>전달할 후보</a:t>
            </a:r>
            <a:r>
              <a:rPr lang="ko-KR" altLang="en-US" sz="1100" dirty="0"/>
              <a:t>가 되는 응답은 </a:t>
            </a:r>
            <a:r>
              <a:rPr lang="en-US" altLang="ko-KR" sz="1100" b="1" dirty="0"/>
              <a:t>“4. Add Response to Context”</a:t>
            </a:r>
            <a:r>
              <a:rPr lang="en-US" altLang="ko-KR" sz="1100" dirty="0"/>
              <a:t> </a:t>
            </a:r>
            <a:r>
              <a:rPr lang="ko-KR" altLang="en-US" sz="1100" dirty="0"/>
              <a:t>단계에 설명된 대로 수집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j-ea"/>
                <a:ea typeface="+mj-ea"/>
              </a:rPr>
              <a:t>즉시 전달되도록 선택된</a:t>
            </a:r>
            <a:r>
              <a:rPr lang="ko-KR" altLang="en-US" sz="1100" dirty="0"/>
              <a:t> 응답은 </a:t>
            </a:r>
            <a:r>
              <a:rPr lang="en-US" altLang="ko-KR" sz="1100" dirty="0"/>
              <a:t>“</a:t>
            </a:r>
            <a:r>
              <a:rPr lang="en-US" altLang="ko-KR" sz="1100" b="1" dirty="0"/>
              <a:t>7. Aggregate Authorization Header Field Values</a:t>
            </a:r>
            <a:r>
              <a:rPr lang="en-US" altLang="ko-KR" sz="1100" dirty="0"/>
              <a:t>“ </a:t>
            </a:r>
            <a:r>
              <a:rPr lang="ko-KR" altLang="en-US" sz="1100" dirty="0"/>
              <a:t>단계에서 </a:t>
            </a:r>
            <a:r>
              <a:rPr lang="en-US" altLang="ko-KR" sz="1100" dirty="0"/>
              <a:t>“</a:t>
            </a:r>
            <a:r>
              <a:rPr lang="en-US" altLang="ko-KR" sz="1100" b="1" dirty="0"/>
              <a:t>8. Record-Route</a:t>
            </a:r>
            <a:r>
              <a:rPr lang="en-US" altLang="ko-KR" sz="1100" dirty="0"/>
              <a:t>” </a:t>
            </a:r>
            <a:r>
              <a:rPr lang="ko-KR" altLang="en-US" sz="1100" dirty="0" err="1"/>
              <a:t>단계까지에</a:t>
            </a:r>
            <a:r>
              <a:rPr lang="ko-KR" altLang="en-US" sz="1100" dirty="0"/>
              <a:t> 설명된 것처럼 </a:t>
            </a:r>
            <a:r>
              <a:rPr lang="ko-KR" altLang="en-US" sz="1100" b="1" dirty="0"/>
              <a:t>처리</a:t>
            </a:r>
            <a:endParaRPr lang="en-US" altLang="ko-KR" sz="11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이 단계는 다음 단계와 결합하여 </a:t>
            </a:r>
            <a:r>
              <a:rPr lang="en-US" altLang="ko-KR" sz="1100" dirty="0"/>
              <a:t>stateful </a:t>
            </a:r>
            <a:r>
              <a:rPr lang="ko-KR" altLang="en-US" sz="1100" dirty="0"/>
              <a:t>프록시가 </a:t>
            </a:r>
            <a:r>
              <a:rPr lang="en-US" altLang="ko-KR" sz="1100" b="1" dirty="0"/>
              <a:t>non-INVITE </a:t>
            </a:r>
            <a:r>
              <a:rPr lang="ko-KR" altLang="en-US" sz="1100" dirty="0"/>
              <a:t>요청에 대해서는 정확히 하나의 최종 응답을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en-US" altLang="ko-KR" sz="1100" b="1" dirty="0"/>
              <a:t>INVITE </a:t>
            </a:r>
            <a:r>
              <a:rPr lang="ko-KR" altLang="en-US" sz="1100" dirty="0"/>
              <a:t>요청에 대해서는 정확히 하나의 </a:t>
            </a:r>
            <a:r>
              <a:rPr lang="en-US" altLang="ko-KR" sz="1100" b="1" dirty="0"/>
              <a:t>non-2xx </a:t>
            </a:r>
            <a:r>
              <a:rPr lang="ko-KR" altLang="en-US" sz="1100" dirty="0"/>
              <a:t>응답 또는 하나 이상의 </a:t>
            </a:r>
            <a:r>
              <a:rPr lang="en-US" altLang="ko-KR" sz="1100" b="1" dirty="0"/>
              <a:t>2xx</a:t>
            </a:r>
            <a:r>
              <a:rPr lang="en-US" altLang="ko-KR" sz="1100" dirty="0"/>
              <a:t> </a:t>
            </a:r>
            <a:r>
              <a:rPr lang="ko-KR" altLang="en-US" sz="1100" dirty="0"/>
              <a:t>응답을 전달하도록 </a:t>
            </a:r>
            <a:r>
              <a:rPr lang="ko-KR" altLang="en-US" sz="1100" b="1" dirty="0"/>
              <a:t>보장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30684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625025" cy="3435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ea typeface="+mj-ea"/>
              </a:rPr>
              <a:t>6. Choosing the best response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최종 응답이 즉시 전달되지 않고 </a:t>
            </a:r>
            <a:r>
              <a:rPr lang="ko-KR" altLang="en-US" sz="1100" b="1" dirty="0">
                <a:latin typeface="+mj-ea"/>
                <a:ea typeface="+mj-ea"/>
              </a:rPr>
              <a:t>이 응답 컨텍스트의 모든 클라이언트 트랜잭션이 종료된 경우</a:t>
            </a:r>
            <a:r>
              <a:rPr lang="ko-KR" altLang="en-US" sz="1100" dirty="0"/>
              <a:t> </a:t>
            </a:r>
            <a:r>
              <a:rPr lang="en-US" altLang="ko-KR" sz="1100" dirty="0"/>
              <a:t>stateful </a:t>
            </a:r>
            <a:r>
              <a:rPr lang="ko-KR" altLang="en-US" sz="1100" dirty="0"/>
              <a:t>프록시는 응답 컨텍스트의 서버 트랜잭션에 최종 응답을 전달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stateful </a:t>
            </a:r>
            <a:r>
              <a:rPr lang="ko-KR" altLang="en-US" sz="1100" dirty="0"/>
              <a:t>프록시는 응답 컨텍스트에 수신 및 저장된 응답 중 </a:t>
            </a:r>
            <a:r>
              <a:rPr lang="en-US" altLang="ko-KR" sz="1100" dirty="0"/>
              <a:t>“best” </a:t>
            </a:r>
            <a:r>
              <a:rPr lang="ko-KR" altLang="en-US" sz="1100" dirty="0"/>
              <a:t>최종 응답을 선택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컨텍스트에 </a:t>
            </a:r>
            <a:r>
              <a:rPr lang="ko-KR" altLang="en-US" sz="1100" dirty="0">
                <a:latin typeface="+mj-ea"/>
                <a:ea typeface="+mj-ea"/>
              </a:rPr>
              <a:t>최종 응답이 없는 경우</a:t>
            </a:r>
            <a:r>
              <a:rPr lang="ko-KR" altLang="en-US" sz="1100" dirty="0"/>
              <a:t> 프록시는 서버 트랜잭션에 </a:t>
            </a:r>
            <a:r>
              <a:rPr lang="en-US" altLang="ko-KR" sz="1100" b="1" dirty="0"/>
              <a:t>408 (Request Timeout)</a:t>
            </a:r>
            <a:r>
              <a:rPr lang="en-US" altLang="ko-KR" sz="1100" dirty="0"/>
              <a:t> </a:t>
            </a:r>
            <a:r>
              <a:rPr lang="ko-KR" altLang="en-US" sz="1100" dirty="0"/>
              <a:t>응답을 전달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그렇지 않으면 프록시는 응답 컨텍스트에 저장된 응답 중에서 응답을 전달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 dirty="0"/>
              <a:t>6xx </a:t>
            </a:r>
            <a:r>
              <a:rPr lang="ko-KR" altLang="en-US" sz="1000" dirty="0"/>
              <a:t>응답이 있는 경우</a:t>
            </a:r>
            <a:r>
              <a:rPr lang="en-US" altLang="ko-KR" sz="1000" dirty="0"/>
              <a:t>, </a:t>
            </a:r>
            <a:r>
              <a:rPr lang="ko-KR" altLang="en-US" sz="1000" dirty="0"/>
              <a:t>그 중에서 선택</a:t>
            </a:r>
            <a:endParaRPr lang="en-US" altLang="ko-KR" sz="10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 dirty="0"/>
              <a:t>6xx </a:t>
            </a:r>
            <a:r>
              <a:rPr lang="ko-KR" altLang="en-US" sz="1000" dirty="0"/>
              <a:t>응답이 없는 경우</a:t>
            </a:r>
            <a:r>
              <a:rPr lang="en-US" altLang="ko-KR" sz="1000" dirty="0"/>
              <a:t>, </a:t>
            </a:r>
            <a:r>
              <a:rPr lang="ko-KR" altLang="en-US" sz="1000" dirty="0"/>
              <a:t>가장 낮은 응답 클래스 중에서 선택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(4xx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클래스를 선택한 경우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요청의 재요청에 영향을 미치는 정보를 제공하는 응답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(401, 407, 415, 420, 484)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을 우선적 선택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수신된 유일한 응답이 </a:t>
            </a:r>
            <a:r>
              <a:rPr lang="en-US" altLang="ko-KR" sz="1100" b="1" dirty="0"/>
              <a:t>503 (Service Unavailable)</a:t>
            </a:r>
            <a:r>
              <a:rPr lang="en-US" altLang="ko-KR" sz="1100" dirty="0"/>
              <a:t> </a:t>
            </a:r>
            <a:r>
              <a:rPr lang="ko-KR" altLang="en-US" sz="1100" dirty="0"/>
              <a:t>응답인 경우 </a:t>
            </a:r>
            <a:r>
              <a:rPr lang="en-US" altLang="ko-KR" sz="1100" b="1" dirty="0"/>
              <a:t>500</a:t>
            </a:r>
            <a:r>
              <a:rPr lang="en-US" altLang="ko-KR" sz="1100" dirty="0"/>
              <a:t> </a:t>
            </a:r>
            <a:r>
              <a:rPr lang="ko-KR" altLang="en-US" sz="1100" dirty="0"/>
              <a:t>응답을 생성하고 이를 </a:t>
            </a:r>
            <a:r>
              <a:rPr lang="en-US" altLang="ko-KR" sz="1100" b="1" dirty="0"/>
              <a:t>upstream</a:t>
            </a:r>
            <a:r>
              <a:rPr lang="en-US" altLang="ko-KR" sz="1100" dirty="0"/>
              <a:t> </a:t>
            </a:r>
            <a:r>
              <a:rPr lang="ko-KR" altLang="en-US" sz="1100" dirty="0"/>
              <a:t>으로 전달</a:t>
            </a:r>
            <a:endParaRPr lang="en-US" altLang="ko-KR" sz="1100" dirty="0"/>
          </a:p>
          <a:p>
            <a:pPr>
              <a:lnSpc>
                <a:spcPct val="200000"/>
              </a:lnSpc>
            </a:pPr>
            <a:r>
              <a:rPr lang="en-US" altLang="ko-KR" sz="1000" dirty="0"/>
              <a:t>      </a:t>
            </a:r>
            <a:r>
              <a:rPr lang="ko-KR" altLang="en-US" sz="1000" dirty="0"/>
              <a:t>예</a:t>
            </a:r>
            <a:r>
              <a:rPr lang="en-US" altLang="ko-KR" sz="1000" dirty="0"/>
              <a:t>) </a:t>
            </a:r>
            <a:r>
              <a:rPr lang="ko-KR" altLang="en-US" sz="1000" dirty="0"/>
              <a:t>프록시가 하나의 요청을 </a:t>
            </a:r>
            <a:r>
              <a:rPr lang="en-US" altLang="ko-KR" sz="1000" dirty="0"/>
              <a:t>4</a:t>
            </a:r>
            <a:r>
              <a:rPr lang="ko-KR" altLang="en-US" sz="1000" dirty="0"/>
              <a:t>개의 </a:t>
            </a:r>
            <a:r>
              <a:rPr lang="en-US" altLang="ko-KR" sz="1000" dirty="0"/>
              <a:t>location </a:t>
            </a:r>
            <a:r>
              <a:rPr lang="ko-KR" altLang="en-US" sz="1000" dirty="0"/>
              <a:t>에 전달했고 </a:t>
            </a:r>
            <a:r>
              <a:rPr lang="en-US" altLang="ko-KR" sz="1000" dirty="0"/>
              <a:t>, 503, 407, 501, 404 </a:t>
            </a:r>
            <a:r>
              <a:rPr lang="ko-KR" altLang="en-US" sz="1000" dirty="0"/>
              <a:t>응답을 수신했으면</a:t>
            </a:r>
            <a:r>
              <a:rPr lang="en-US" altLang="ko-KR" sz="1000" dirty="0"/>
              <a:t>, 407 </a:t>
            </a:r>
            <a:r>
              <a:rPr lang="ko-KR" altLang="en-US" sz="1000" dirty="0"/>
              <a:t>응답을 전달하기로 선택할 수 있음</a:t>
            </a:r>
            <a:endParaRPr lang="en-US" altLang="ko-KR" sz="10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프록시는 </a:t>
            </a:r>
            <a:r>
              <a:rPr lang="en-US" altLang="ko-KR" sz="1100" dirty="0"/>
              <a:t>To </a:t>
            </a:r>
            <a:r>
              <a:rPr lang="ko-KR" altLang="en-US" sz="1100" dirty="0"/>
              <a:t>태그가 포함된 요청에 대한 응답에서 </a:t>
            </a:r>
            <a:r>
              <a:rPr lang="en-US" altLang="ko-KR" sz="1100" b="1" dirty="0">
                <a:ea typeface="+mj-ea"/>
              </a:rPr>
              <a:t>To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r>
              <a:rPr lang="ko-KR" altLang="en-US" sz="1100" dirty="0">
                <a:latin typeface="+mj-ea"/>
                <a:ea typeface="+mj-ea"/>
              </a:rPr>
              <a:t>태그를 수정해서는 안됨</a:t>
            </a:r>
            <a:endParaRPr lang="en-US" altLang="ko-KR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8205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315644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ea typeface="+mj-ea"/>
              </a:rPr>
              <a:t>7. Aggregate Authorization Header Field Values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선택한 응답이 </a:t>
            </a:r>
            <a:r>
              <a:rPr lang="en-US" altLang="ko-KR" sz="1100" b="1" dirty="0"/>
              <a:t>401 (Unauthorized)</a:t>
            </a:r>
            <a:r>
              <a:rPr lang="en-US" altLang="ko-KR" sz="1100" dirty="0"/>
              <a:t> </a:t>
            </a:r>
            <a:r>
              <a:rPr lang="ko-KR" altLang="en-US" sz="1100" dirty="0"/>
              <a:t>또는</a:t>
            </a:r>
            <a:r>
              <a:rPr lang="en-US" altLang="ko-KR" sz="1100" dirty="0"/>
              <a:t> </a:t>
            </a:r>
            <a:r>
              <a:rPr lang="en-US" altLang="ko-KR" sz="1100" b="1" dirty="0"/>
              <a:t>407 (Proxy Authentication Required)</a:t>
            </a:r>
            <a:r>
              <a:rPr lang="en-US" altLang="ko-KR" sz="1100" dirty="0"/>
              <a:t> </a:t>
            </a:r>
            <a:r>
              <a:rPr lang="ko-KR" altLang="en-US" sz="1100" dirty="0"/>
              <a:t>인</a:t>
            </a:r>
            <a:r>
              <a:rPr lang="en-US" altLang="ko-KR" sz="1100" dirty="0"/>
              <a:t> </a:t>
            </a:r>
            <a:r>
              <a:rPr lang="ko-KR" altLang="en-US" sz="1100" dirty="0"/>
              <a:t>경우</a:t>
            </a:r>
            <a:r>
              <a:rPr lang="en-US" altLang="ko-KR" sz="1100" dirty="0"/>
              <a:t>, </a:t>
            </a:r>
            <a:r>
              <a:rPr lang="ko-KR" altLang="en-US" sz="1100" dirty="0"/>
              <a:t>프록시는 이 응답 컨텍스트에서 지금까지 받은 다른 모든 </a:t>
            </a:r>
            <a:r>
              <a:rPr lang="en-US" altLang="ko-KR" sz="1100" b="1" dirty="0"/>
              <a:t>401</a:t>
            </a:r>
            <a:r>
              <a:rPr lang="en-US" altLang="ko-KR" sz="1100" dirty="0"/>
              <a:t> </a:t>
            </a:r>
            <a:r>
              <a:rPr lang="ko-KR" altLang="en-US" sz="1100" dirty="0"/>
              <a:t>및</a:t>
            </a:r>
            <a:r>
              <a:rPr lang="en-US" altLang="ko-KR" sz="1100" dirty="0"/>
              <a:t> </a:t>
            </a:r>
            <a:r>
              <a:rPr lang="en-US" altLang="ko-KR" sz="1100" b="1" dirty="0"/>
              <a:t>407</a:t>
            </a:r>
            <a:r>
              <a:rPr lang="en-US" altLang="ko-KR" sz="1100" dirty="0"/>
              <a:t> </a:t>
            </a:r>
            <a:r>
              <a:rPr lang="ko-KR" altLang="en-US" sz="1100" dirty="0"/>
              <a:t>응답에서 </a:t>
            </a:r>
            <a:br>
              <a:rPr lang="en-US" altLang="ko-KR" sz="1100" dirty="0"/>
            </a:br>
            <a:r>
              <a:rPr lang="en-US" altLang="ko-KR" sz="1100" dirty="0"/>
              <a:t>“</a:t>
            </a:r>
            <a:r>
              <a:rPr lang="en-US" altLang="ko-KR" sz="1100" b="1" dirty="0"/>
              <a:t>WWW-Authenticate”</a:t>
            </a:r>
            <a:r>
              <a:rPr lang="en-US" altLang="ko-KR" sz="1100" dirty="0"/>
              <a:t> </a:t>
            </a:r>
            <a:r>
              <a:rPr lang="ko-KR" altLang="en-US" sz="1100" dirty="0"/>
              <a:t>및 </a:t>
            </a:r>
            <a:r>
              <a:rPr lang="en-US" altLang="ko-KR" sz="1100" dirty="0"/>
              <a:t>“</a:t>
            </a:r>
            <a:r>
              <a:rPr lang="en-US" altLang="ko-KR" sz="1100" b="1" dirty="0"/>
              <a:t>Proxy-Authenticate</a:t>
            </a:r>
            <a:r>
              <a:rPr lang="en-US" altLang="ko-KR" sz="1100" dirty="0"/>
              <a:t>”</a:t>
            </a:r>
            <a:r>
              <a:rPr lang="en-US" altLang="ko-KR" sz="1100" b="1" dirty="0"/>
              <a:t> </a:t>
            </a:r>
            <a:r>
              <a:rPr lang="ko-KR" altLang="en-US" sz="1100" dirty="0"/>
              <a:t>헤더 필드 값을 수집하여 전달하기 전에 수정 없이 이 응답에 추가</a:t>
            </a:r>
            <a:endParaRPr lang="en-US" altLang="ko-KR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71E5B-B3C1-4AC3-A36C-EF282D861E70}"/>
              </a:ext>
            </a:extLst>
          </p:cNvPr>
          <p:cNvSpPr txBox="1"/>
          <p:nvPr/>
        </p:nvSpPr>
        <p:spPr>
          <a:xfrm>
            <a:off x="876988" y="2258930"/>
            <a:ext cx="8975534" cy="2450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ea typeface="+mj-ea"/>
              </a:rPr>
              <a:t>8. Record-Route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선택한 응답에 원래 이 프록시가 제공한 </a:t>
            </a:r>
            <a:r>
              <a:rPr lang="en-US" altLang="ko-KR" sz="1100" b="1" dirty="0"/>
              <a:t>Record-Route</a:t>
            </a:r>
            <a:r>
              <a:rPr lang="en-US" altLang="ko-KR" sz="1100" dirty="0"/>
              <a:t> </a:t>
            </a:r>
            <a:r>
              <a:rPr lang="ko-KR" altLang="en-US" sz="1100" dirty="0"/>
              <a:t>헤더 값이 포함된 경우 응답을 전달하기 전에 해당 값을 다시 작성하도록 선택할 수 있음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프록시가 </a:t>
            </a:r>
            <a:r>
              <a:rPr lang="en-US" altLang="ko-KR" sz="1100" dirty="0"/>
              <a:t>TLS </a:t>
            </a:r>
            <a:r>
              <a:rPr lang="ko-KR" altLang="en-US" sz="1100" dirty="0"/>
              <a:t>를 통해 요청을 수신했고</a:t>
            </a:r>
            <a:r>
              <a:rPr lang="en-US" altLang="ko-KR" sz="1100" dirty="0"/>
              <a:t>, non-TLS </a:t>
            </a:r>
            <a:r>
              <a:rPr lang="ko-KR" altLang="en-US" sz="1100" dirty="0"/>
              <a:t>연결을 통해 그것을 전송하면 프록시는 </a:t>
            </a:r>
            <a:r>
              <a:rPr lang="en-US" altLang="ko-KR" sz="1100" b="1" dirty="0"/>
              <a:t>Record-Route</a:t>
            </a:r>
            <a:r>
              <a:rPr lang="en-US" altLang="ko-KR" sz="1100" dirty="0"/>
              <a:t> </a:t>
            </a:r>
            <a:r>
              <a:rPr lang="ko-KR" altLang="en-US" sz="1100" dirty="0"/>
              <a:t>헤더의 </a:t>
            </a:r>
            <a:r>
              <a:rPr lang="en-US" altLang="ko-KR" sz="1100" dirty="0"/>
              <a:t>URI </a:t>
            </a:r>
            <a:r>
              <a:rPr lang="ko-KR" altLang="en-US" sz="1100" dirty="0"/>
              <a:t>를 </a:t>
            </a:r>
            <a:r>
              <a:rPr lang="en-US" altLang="ko-KR" sz="1100" dirty="0"/>
              <a:t>SIP URI </a:t>
            </a:r>
            <a:r>
              <a:rPr lang="ko-KR" altLang="en-US" sz="1100" dirty="0"/>
              <a:t>로 다시 작성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프록시가 응답에서 </a:t>
            </a:r>
            <a:r>
              <a:rPr lang="en-US" altLang="ko-KR" sz="1100" b="1" dirty="0"/>
              <a:t>Record-Route</a:t>
            </a:r>
            <a:r>
              <a:rPr lang="en-US" altLang="ko-KR" sz="1100" dirty="0"/>
              <a:t> </a:t>
            </a:r>
            <a:r>
              <a:rPr lang="ko-KR" altLang="en-US" sz="1100" dirty="0"/>
              <a:t>헤더를 수정하기로 결정하면 프록시가 수행하는 작업 중 하나는 </a:t>
            </a:r>
            <a:r>
              <a:rPr lang="en-US" altLang="ko-KR" sz="1100" b="1" dirty="0"/>
              <a:t>Record-Route</a:t>
            </a:r>
            <a:r>
              <a:rPr lang="en-US" altLang="ko-KR" sz="1100" dirty="0"/>
              <a:t> </a:t>
            </a:r>
            <a:r>
              <a:rPr lang="ko-KR" altLang="en-US" sz="1100" dirty="0"/>
              <a:t>값을 찾음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 dirty="0"/>
              <a:t>프록시가 올바른 값을 선택하도록 </a:t>
            </a:r>
            <a:r>
              <a:rPr lang="en-US" altLang="ko-KR" sz="1000" b="1" dirty="0"/>
              <a:t>Record-Route</a:t>
            </a:r>
            <a:r>
              <a:rPr lang="en-US" altLang="ko-KR" sz="1000" dirty="0"/>
              <a:t> </a:t>
            </a:r>
            <a:r>
              <a:rPr lang="ko-KR" altLang="en-US" sz="1000" dirty="0"/>
              <a:t>헤더에 구별되는 </a:t>
            </a:r>
            <a:r>
              <a:rPr lang="en-US" altLang="ko-KR" sz="1000" dirty="0"/>
              <a:t>URI </a:t>
            </a:r>
            <a:r>
              <a:rPr lang="ko-KR" altLang="en-US" sz="1000" dirty="0"/>
              <a:t>삽입을 권장 </a:t>
            </a:r>
            <a:r>
              <a:rPr lang="en-US" altLang="ko-KR" sz="1000" dirty="0"/>
              <a:t>(URI </a:t>
            </a:r>
            <a:r>
              <a:rPr lang="ko-KR" altLang="en-US" sz="1000" dirty="0"/>
              <a:t>의 사용자 부분에 프록시 인스턴스에 대한 고유 식별자를 추가</a:t>
            </a:r>
            <a:r>
              <a:rPr lang="en-US" altLang="ko-KR" sz="1000" dirty="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 dirty="0"/>
              <a:t>응답이 도착하면 프록시는 식별자가 프록시 인스턴스와 일치하는 첫 번째 </a:t>
            </a:r>
            <a:r>
              <a:rPr lang="en-US" altLang="ko-KR" sz="1000" dirty="0"/>
              <a:t>Record-Route </a:t>
            </a:r>
            <a:r>
              <a:rPr lang="ko-KR" altLang="en-US" sz="1000" dirty="0"/>
              <a:t>를 수정 </a:t>
            </a:r>
            <a:endParaRPr lang="en-US" altLang="ko-KR" sz="10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프록시가 </a:t>
            </a:r>
            <a:r>
              <a:rPr lang="en-US" altLang="ko-KR" sz="1100" b="1" dirty="0"/>
              <a:t>Record-Route</a:t>
            </a:r>
            <a:r>
              <a:rPr lang="en-US" altLang="ko-KR" sz="1100" dirty="0"/>
              <a:t> </a:t>
            </a:r>
            <a:r>
              <a:rPr lang="ko-KR" altLang="en-US" sz="1100" dirty="0"/>
              <a:t>헤더 값을 추가하는 요청에 대한 모든 응답에 </a:t>
            </a:r>
            <a:r>
              <a:rPr lang="en-US" altLang="ko-KR" sz="1100" b="1" dirty="0"/>
              <a:t>Record-Route</a:t>
            </a:r>
            <a:r>
              <a:rPr lang="en-US" altLang="ko-KR" sz="1100" dirty="0"/>
              <a:t> </a:t>
            </a:r>
            <a:r>
              <a:rPr lang="ko-KR" altLang="en-US" sz="1100" dirty="0"/>
              <a:t>헤더가 포함되는 것은 아님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45034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7997702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9. Forwards response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메시지 </a:t>
            </a:r>
            <a:r>
              <a:rPr lang="en-US" altLang="ko-KR" sz="1100"/>
              <a:t>body </a:t>
            </a:r>
            <a:r>
              <a:rPr lang="ko-KR" altLang="en-US" sz="1100"/>
              <a:t>를 추가</a:t>
            </a:r>
            <a:r>
              <a:rPr lang="en-US" altLang="ko-KR" sz="1100"/>
              <a:t>, </a:t>
            </a:r>
            <a:r>
              <a:rPr lang="ko-KR" altLang="en-US" sz="1100"/>
              <a:t>수정</a:t>
            </a:r>
            <a:r>
              <a:rPr lang="en-US" altLang="ko-KR" sz="1100"/>
              <a:t>, </a:t>
            </a:r>
            <a:r>
              <a:rPr lang="ko-KR" altLang="en-US" sz="1100"/>
              <a:t>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Via </a:t>
            </a:r>
            <a:r>
              <a:rPr lang="ko-KR" altLang="en-US" sz="1100"/>
              <a:t>헤더 값 이외의 헤더 값을 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Via </a:t>
            </a:r>
            <a:r>
              <a:rPr lang="ko-KR" altLang="en-US" sz="1100"/>
              <a:t>헤더에 추가된 </a:t>
            </a:r>
            <a:r>
              <a:rPr lang="en-US" altLang="ko-KR" sz="1100"/>
              <a:t>“received” </a:t>
            </a:r>
            <a:r>
              <a:rPr lang="ko-KR" altLang="en-US" sz="1100"/>
              <a:t>파라미터를 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응답 컨텍스트와 연관된 서버 트랜잭션에 응답을 전달하면 </a:t>
            </a:r>
            <a:r>
              <a:rPr lang="ko-KR" altLang="en-US" sz="1100">
                <a:latin typeface="+mj-ea"/>
                <a:ea typeface="+mj-ea"/>
              </a:rPr>
              <a:t>응답은 최상위 </a:t>
            </a:r>
            <a:r>
              <a:rPr lang="en-US" altLang="ko-KR" sz="1100" b="1">
                <a:ea typeface="+mj-ea"/>
              </a:rPr>
              <a:t>Via</a:t>
            </a:r>
            <a:r>
              <a:rPr lang="en-US" altLang="ko-KR" sz="1100">
                <a:latin typeface="+mj-ea"/>
                <a:ea typeface="+mj-ea"/>
              </a:rPr>
              <a:t> </a:t>
            </a:r>
            <a:r>
              <a:rPr lang="ko-KR" altLang="en-US" sz="1100">
                <a:latin typeface="+mj-ea"/>
                <a:ea typeface="+mj-ea"/>
              </a:rPr>
              <a:t>헤더 값에 표시된 위치로 전송</a:t>
            </a:r>
            <a:endParaRPr lang="en-US" altLang="ko-KR" sz="110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트랜잭션이 더 이상 전송을 처리할 수 없는 경우 요소는 응답을 서버 </a:t>
            </a:r>
            <a:r>
              <a:rPr lang="en-US" altLang="ko-KR" sz="1100"/>
              <a:t>transport </a:t>
            </a:r>
            <a:r>
              <a:rPr lang="ko-KR" altLang="en-US" sz="1100"/>
              <a:t>로 전송하여 </a:t>
            </a:r>
            <a:r>
              <a:rPr lang="en-US" altLang="ko-KR" sz="1100"/>
              <a:t>stateless </a:t>
            </a:r>
            <a:r>
              <a:rPr lang="ko-KR" altLang="en-US" sz="1100"/>
              <a:t>방식으로 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최종 응답을 전달한 후에도 관련된 모든 트랜잭션이 종료될 때까지 응답 컨텍스트를 유지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40522-C847-4B2C-B87B-F831C6C529EA}"/>
              </a:ext>
            </a:extLst>
          </p:cNvPr>
          <p:cNvSpPr txBox="1"/>
          <p:nvPr/>
        </p:nvSpPr>
        <p:spPr>
          <a:xfrm>
            <a:off x="876988" y="3554794"/>
            <a:ext cx="9937336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ea typeface="+mj-ea"/>
              </a:rPr>
              <a:t>10. Generate CANCELs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전달된 응답이 최종 응답이면</a:t>
            </a:r>
            <a:r>
              <a:rPr lang="en-US" altLang="ko-KR" sz="1100" dirty="0"/>
              <a:t>, </a:t>
            </a:r>
            <a:r>
              <a:rPr lang="ko-KR" altLang="en-US" sz="1100" dirty="0"/>
              <a:t>프록시는 이 응답 컨텍스트와 관련된 모든 </a:t>
            </a:r>
            <a:r>
              <a:rPr lang="ko-KR" altLang="en-US" sz="1100" b="1" dirty="0">
                <a:latin typeface="+mj-ea"/>
                <a:ea typeface="+mj-ea"/>
              </a:rPr>
              <a:t>보류 중</a:t>
            </a:r>
            <a:r>
              <a:rPr lang="ko-KR" altLang="en-US" sz="1100" dirty="0"/>
              <a:t>인 클라이언트 트랜잭션에 대한 </a:t>
            </a:r>
            <a:r>
              <a:rPr lang="en-US" altLang="ko-KR" sz="1100" b="1" dirty="0"/>
              <a:t>CANCEL</a:t>
            </a:r>
            <a:r>
              <a:rPr lang="en-US" altLang="ko-KR" sz="1100" dirty="0"/>
              <a:t> </a:t>
            </a:r>
            <a:r>
              <a:rPr lang="ko-KR" altLang="en-US" sz="1100" dirty="0"/>
              <a:t>요청을 </a:t>
            </a:r>
            <a:r>
              <a:rPr lang="ko-KR" altLang="en-US" sz="1100" b="1" dirty="0"/>
              <a:t>생성</a:t>
            </a:r>
            <a:endParaRPr lang="en-US" altLang="ko-KR" sz="11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최종 응답을 전달할 때 </a:t>
            </a:r>
            <a:r>
              <a:rPr lang="ko-KR" altLang="en-US" sz="1100" b="1" dirty="0">
                <a:latin typeface="+mj-ea"/>
                <a:ea typeface="+mj-ea"/>
              </a:rPr>
              <a:t>보류 중</a:t>
            </a:r>
            <a:r>
              <a:rPr lang="ko-KR" altLang="en-US" sz="1100" dirty="0"/>
              <a:t>인 클라이언트 트랜잭션을 </a:t>
            </a:r>
            <a:r>
              <a:rPr lang="en-US" altLang="ko-KR" sz="1100" b="1" dirty="0"/>
              <a:t>CANCEL</a:t>
            </a:r>
            <a:r>
              <a:rPr lang="en-US" altLang="ko-KR" sz="1100" dirty="0"/>
              <a:t> </a:t>
            </a:r>
            <a:r>
              <a:rPr lang="ko-KR" altLang="en-US" sz="1100" dirty="0"/>
              <a:t>해야 한다는 요건이 </a:t>
            </a:r>
            <a:r>
              <a:rPr lang="en-US" altLang="ko-KR" sz="1100" b="1" dirty="0"/>
              <a:t>INVITE</a:t>
            </a:r>
            <a:r>
              <a:rPr lang="en-US" altLang="ko-KR" sz="1100" dirty="0"/>
              <a:t> </a:t>
            </a:r>
            <a:r>
              <a:rPr lang="ko-KR" altLang="en-US" sz="1100" dirty="0"/>
              <a:t>에 대해 여러 개의 </a:t>
            </a:r>
            <a:r>
              <a:rPr lang="en-US" altLang="ko-KR" sz="1100" b="1" dirty="0"/>
              <a:t>200 (OK)</a:t>
            </a:r>
            <a:r>
              <a:rPr lang="en-US" altLang="ko-KR" sz="1100" dirty="0"/>
              <a:t> </a:t>
            </a:r>
            <a:r>
              <a:rPr lang="ko-KR" altLang="en-US" sz="1100" dirty="0"/>
              <a:t>응답을 받지 않는 것을 </a:t>
            </a:r>
            <a:r>
              <a:rPr lang="ko-KR" altLang="en-US" sz="1100" b="1" dirty="0"/>
              <a:t>보장하지 않음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157744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D597-F31D-411F-AC66-2DFA6EBE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–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78F3D4-7EF2-4AAE-B4A8-C7817C1F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11A78-8DD4-4D94-B67E-760A9C44503E}"/>
              </a:ext>
            </a:extLst>
          </p:cNvPr>
          <p:cNvSpPr txBox="1"/>
          <p:nvPr/>
        </p:nvSpPr>
        <p:spPr>
          <a:xfrm>
            <a:off x="887506" y="838296"/>
            <a:ext cx="4514377" cy="1548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SIP</a:t>
            </a:r>
            <a:r>
              <a:rPr lang="ko-KR" altLang="en-US" sz="2000" b="1" dirty="0"/>
              <a:t> </a:t>
            </a:r>
            <a:r>
              <a:rPr lang="ko-KR" altLang="en-US" b="1" dirty="0"/>
              <a:t>프록시</a:t>
            </a:r>
            <a:r>
              <a:rPr lang="ko-KR" altLang="en-US" sz="2000" b="1" dirty="0"/>
              <a:t> </a:t>
            </a:r>
            <a:r>
              <a:rPr lang="en-US" altLang="ko-KR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SIP </a:t>
            </a:r>
            <a:r>
              <a:rPr lang="ko-KR" altLang="en-US" sz="1100" u="sng" dirty="0"/>
              <a:t>요청을 </a:t>
            </a:r>
            <a:r>
              <a:rPr lang="en-US" altLang="ko-KR" sz="1100" u="sng" dirty="0"/>
              <a:t>UAS</a:t>
            </a:r>
            <a:r>
              <a:rPr lang="en-US" altLang="ko-KR" sz="1100" dirty="0"/>
              <a:t> </a:t>
            </a:r>
            <a:r>
              <a:rPr lang="ko-KR" altLang="en-US" sz="1100" dirty="0"/>
              <a:t>로 라우팅하고 </a:t>
            </a:r>
            <a:r>
              <a:rPr lang="en-US" altLang="ko-KR" sz="1100" dirty="0"/>
              <a:t>SIP </a:t>
            </a:r>
            <a:r>
              <a:rPr lang="ko-KR" altLang="en-US" sz="1100" u="sng" dirty="0"/>
              <a:t>응답을 </a:t>
            </a:r>
            <a:r>
              <a:rPr lang="en-US" altLang="ko-KR" sz="1100" u="sng" dirty="0"/>
              <a:t>UAC</a:t>
            </a:r>
            <a:r>
              <a:rPr lang="en-US" altLang="ko-KR" sz="1100" dirty="0"/>
              <a:t> </a:t>
            </a:r>
            <a:r>
              <a:rPr lang="ko-KR" altLang="en-US" sz="1100" dirty="0"/>
              <a:t>로 라우팅하는 요소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요청은 </a:t>
            </a:r>
            <a:r>
              <a:rPr lang="en-US" altLang="ko-KR" sz="1100" dirty="0"/>
              <a:t>UAS </a:t>
            </a:r>
            <a:r>
              <a:rPr lang="ko-KR" altLang="en-US" sz="1100" dirty="0"/>
              <a:t>로 가는 도중에 여러 프록시를 거쳐 갈 수 있음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각각은 라우팅을 결정하고</a:t>
            </a:r>
            <a:r>
              <a:rPr lang="en-US" altLang="ko-KR" sz="1100" dirty="0"/>
              <a:t>, </a:t>
            </a:r>
            <a:r>
              <a:rPr lang="ko-KR" altLang="en-US" sz="1100" dirty="0"/>
              <a:t>다음 요소로 전달하기 전에 요청을 수정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응답은 역순으로 동일한 </a:t>
            </a:r>
            <a:r>
              <a:rPr lang="en-US" altLang="ko-KR" sz="1100" dirty="0"/>
              <a:t>proxy set</a:t>
            </a:r>
            <a:r>
              <a:rPr lang="ko-KR" altLang="en-US" sz="1100" dirty="0"/>
              <a:t>을 통해 라우팅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F13B1-FA5E-4838-8560-411B4252647B}"/>
              </a:ext>
            </a:extLst>
          </p:cNvPr>
          <p:cNvSpPr txBox="1"/>
          <p:nvPr/>
        </p:nvSpPr>
        <p:spPr>
          <a:xfrm>
            <a:off x="887506" y="2828461"/>
            <a:ext cx="8908208" cy="3095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stateful &amp; stateless</a:t>
            </a:r>
            <a:r>
              <a:rPr lang="en-US" altLang="ko-KR" sz="16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프록시는</a:t>
            </a:r>
            <a:r>
              <a:rPr lang="en-US" altLang="ko-KR" sz="1200" dirty="0"/>
              <a:t> </a:t>
            </a:r>
            <a:r>
              <a:rPr lang="ko-KR" altLang="en-US" sz="1200" dirty="0"/>
              <a:t>각각의 새 요청에 대해 </a:t>
            </a:r>
            <a:r>
              <a:rPr lang="en-US" altLang="ko-KR" sz="1200" b="1" dirty="0"/>
              <a:t>stateful</a:t>
            </a:r>
            <a:r>
              <a:rPr lang="en-US" altLang="ko-KR" sz="1200" dirty="0"/>
              <a:t> </a:t>
            </a:r>
            <a:r>
              <a:rPr lang="ko-KR" altLang="en-US" sz="1200" dirty="0"/>
              <a:t>또는 </a:t>
            </a:r>
            <a:r>
              <a:rPr lang="en-US" altLang="ko-KR" sz="1200" b="1" dirty="0"/>
              <a:t>stateless</a:t>
            </a:r>
            <a:r>
              <a:rPr lang="en-US" altLang="ko-KR" sz="1200" dirty="0"/>
              <a:t> </a:t>
            </a:r>
            <a:r>
              <a:rPr lang="ko-KR" altLang="en-US" sz="1200" dirty="0"/>
              <a:t>모드로 작동할 수 있음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stateless </a:t>
            </a:r>
            <a:r>
              <a:rPr lang="ko-KR" altLang="en-US" sz="1200" dirty="0"/>
              <a:t>프록시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</a:rPr>
              <a:t>상태 </a:t>
            </a:r>
            <a:r>
              <a:rPr lang="ko-KR" altLang="en-US" sz="1200" dirty="0" err="1">
                <a:solidFill>
                  <a:srgbClr val="0000FF"/>
                </a:solidFill>
              </a:rPr>
              <a:t>비저장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 dirty="0"/>
              <a:t>단순한 </a:t>
            </a:r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forwarding</a:t>
            </a:r>
            <a:r>
              <a:rPr lang="en-US" altLang="ko-KR" sz="1100" dirty="0"/>
              <a:t> </a:t>
            </a:r>
            <a:r>
              <a:rPr lang="ko-KR" altLang="en-US" sz="1100" dirty="0"/>
              <a:t>역할</a:t>
            </a:r>
            <a:endParaRPr lang="en-US" altLang="ko-KR" sz="1100" dirty="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 dirty="0">
                <a:latin typeface="+mn-ea"/>
              </a:rPr>
              <a:t>각 요청에 따라 </a:t>
            </a:r>
            <a:r>
              <a:rPr lang="ko-KR" altLang="en-US" sz="1100" b="1" dirty="0">
                <a:latin typeface="+mj-ea"/>
                <a:ea typeface="+mj-ea"/>
              </a:rPr>
              <a:t>타겟팅</a:t>
            </a:r>
            <a:r>
              <a:rPr lang="ko-KR" altLang="en-US" sz="1100" dirty="0">
                <a:latin typeface="+mn-ea"/>
              </a:rPr>
              <a:t> 과 </a:t>
            </a:r>
            <a:r>
              <a:rPr lang="ko-KR" altLang="en-US" sz="1100" b="1" dirty="0">
                <a:latin typeface="+mj-ea"/>
                <a:ea typeface="+mj-ea"/>
              </a:rPr>
              <a:t>라우팅</a:t>
            </a:r>
            <a:r>
              <a:rPr lang="ko-KR" altLang="en-US" sz="1100" dirty="0">
                <a:latin typeface="+mn-ea"/>
              </a:rPr>
              <a:t>을 결정하여 단일 요소로 요청을 </a:t>
            </a:r>
            <a:r>
              <a:rPr lang="en-US" altLang="ko-KR" sz="1100" dirty="0">
                <a:latin typeface="Roboto" panose="02000000000000000000" pitchFamily="2" charset="0"/>
                <a:ea typeface="Roboto" panose="02000000000000000000" pitchFamily="2" charset="0"/>
              </a:rPr>
              <a:t>downstream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으로 전달</a:t>
            </a:r>
            <a:endParaRPr lang="en-US" altLang="ko-KR" sz="11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 dirty="0"/>
              <a:t>프록시는 </a:t>
            </a:r>
            <a:r>
              <a:rPr lang="en-US" altLang="ko-KR" sz="1100" dirty="0">
                <a:latin typeface="Roboto" panose="02000000000000000000" pitchFamily="2" charset="0"/>
                <a:ea typeface="Roboto" panose="02000000000000000000" pitchFamily="2" charset="0"/>
              </a:rPr>
              <a:t>upstream</a:t>
            </a:r>
            <a:r>
              <a:rPr lang="en-US" altLang="ko-KR" sz="1100" dirty="0"/>
              <a:t> </a:t>
            </a:r>
            <a:r>
              <a:rPr lang="ko-KR" altLang="en-US" sz="1100" dirty="0"/>
              <a:t>에서 수신하는 모든 응답을 단순히 전달</a:t>
            </a:r>
            <a:endParaRPr lang="en-US" altLang="ko-KR" sz="1100" dirty="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 dirty="0"/>
              <a:t>메시지가 전달되면 메시지에 대한 정보를 삭제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stateful </a:t>
            </a:r>
            <a:r>
              <a:rPr lang="ko-KR" altLang="en-US" sz="1200" dirty="0"/>
              <a:t>프록시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상태 저장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628650" lvl="1" indent="-171450">
              <a:lnSpc>
                <a:spcPct val="150000"/>
              </a:lnSpc>
              <a:buFontTx/>
              <a:buChar char="−"/>
            </a:pPr>
            <a:r>
              <a:rPr lang="ko-KR" altLang="en-US" sz="1100" dirty="0"/>
              <a:t>이 정보를 사용하여 </a:t>
            </a:r>
            <a:r>
              <a:rPr lang="ko-KR" altLang="en-US" sz="1100" dirty="0" err="1"/>
              <a:t>해당</a:t>
            </a:r>
            <a:r>
              <a:rPr lang="ko-KR" altLang="en-US" sz="1100" dirty="0" err="1">
                <a:latin typeface="+mn-ea"/>
              </a:rPr>
              <a:t>들어오는</a:t>
            </a:r>
            <a:r>
              <a:rPr lang="ko-KR" altLang="en-US" sz="1100" dirty="0">
                <a:latin typeface="+mn-ea"/>
              </a:rPr>
              <a:t> 각 요청에 대한 정보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특히 트랜잭션 상태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/>
              <a:t>와 들어오는 요청을 처리한 결과로 보내는 모든 요청을 기억</a:t>
            </a:r>
            <a:endParaRPr lang="en-US" altLang="ko-KR" sz="1100" dirty="0"/>
          </a:p>
          <a:p>
            <a:pPr marL="628650" lvl="1" indent="-171450">
              <a:lnSpc>
                <a:spcPct val="150000"/>
              </a:lnSpc>
              <a:buFontTx/>
              <a:buChar char="−"/>
            </a:pPr>
            <a:r>
              <a:rPr lang="ko-KR" altLang="en-US" sz="1100" dirty="0"/>
              <a:t>요청과 관련된 향후 메시지 처리에 영향을 줌</a:t>
            </a:r>
            <a:endParaRPr lang="en-US" altLang="ko-KR" sz="1100" dirty="0"/>
          </a:p>
          <a:p>
            <a:pPr marL="628650" lvl="1" indent="-171450">
              <a:lnSpc>
                <a:spcPct val="150000"/>
              </a:lnSpc>
              <a:buFontTx/>
              <a:buChar char="−"/>
            </a:pPr>
            <a:r>
              <a:rPr lang="ko-KR" altLang="en-US" sz="1100" dirty="0"/>
              <a:t>요청을 </a:t>
            </a:r>
            <a:r>
              <a:rPr lang="en-US" altLang="ko-KR" sz="1100" dirty="0"/>
              <a:t>fork </a:t>
            </a:r>
            <a:r>
              <a:rPr lang="ko-KR" altLang="en-US" sz="1100" dirty="0"/>
              <a:t>하여 여러 대상에 라우팅할 수 있음 </a:t>
            </a:r>
            <a:r>
              <a:rPr lang="en-US" altLang="ko-KR" sz="1100" dirty="0"/>
              <a:t>(</a:t>
            </a:r>
            <a:r>
              <a:rPr lang="ko-KR" altLang="en-US" sz="1100" dirty="0"/>
              <a:t>둘 이상의 위치로 전달되는 모든 요청은 반드시 </a:t>
            </a:r>
            <a:r>
              <a:rPr lang="en-US" altLang="ko-KR" sz="1100" dirty="0"/>
              <a:t>stateful </a:t>
            </a:r>
            <a:r>
              <a:rPr lang="ko-KR" altLang="en-US" sz="1100" dirty="0"/>
              <a:t>방식으로 처리</a:t>
            </a:r>
            <a:r>
              <a:rPr lang="en-US" altLang="ko-KR" sz="1100" dirty="0"/>
              <a:t>)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98BD0F-4A3B-4194-B3AA-2B4B0DA09A12}"/>
              </a:ext>
            </a:extLst>
          </p:cNvPr>
          <p:cNvSpPr/>
          <p:nvPr/>
        </p:nvSpPr>
        <p:spPr>
          <a:xfrm>
            <a:off x="7240955" y="208492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U1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1448AAA-74D8-4A20-8905-60AD03086EE9}"/>
              </a:ext>
            </a:extLst>
          </p:cNvPr>
          <p:cNvSpPr/>
          <p:nvPr/>
        </p:nvSpPr>
        <p:spPr>
          <a:xfrm>
            <a:off x="10827756" y="208492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U2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63856EB-6650-4251-A54B-DC286084255A}"/>
              </a:ext>
            </a:extLst>
          </p:cNvPr>
          <p:cNvSpPr/>
          <p:nvPr/>
        </p:nvSpPr>
        <p:spPr>
          <a:xfrm>
            <a:off x="7971693" y="113127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P1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EF31B2-A07E-40B6-90D9-D111E2BE431D}"/>
              </a:ext>
            </a:extLst>
          </p:cNvPr>
          <p:cNvSpPr/>
          <p:nvPr/>
        </p:nvSpPr>
        <p:spPr>
          <a:xfrm>
            <a:off x="9034355" y="113127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P2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1F217C-7194-48E2-9923-C4C3916521AB}"/>
              </a:ext>
            </a:extLst>
          </p:cNvPr>
          <p:cNvSpPr/>
          <p:nvPr/>
        </p:nvSpPr>
        <p:spPr>
          <a:xfrm>
            <a:off x="10097018" y="113127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P3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D2CD45D8-69FB-4F95-AC76-31F782F2A6F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rot="5400000" flipH="1" flipV="1">
            <a:off x="7431368" y="1544604"/>
            <a:ext cx="651781" cy="428869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31DC217-05C8-4BB9-BF38-EA50A85CFAD4}"/>
              </a:ext>
            </a:extLst>
          </p:cNvPr>
          <p:cNvCxnSpPr>
            <a:cxnSpLocks/>
            <a:stCxn id="10" idx="6"/>
            <a:endCxn id="7" idx="0"/>
          </p:cNvCxnSpPr>
          <p:nvPr/>
        </p:nvCxnSpPr>
        <p:spPr>
          <a:xfrm>
            <a:off x="10700756" y="1433147"/>
            <a:ext cx="428869" cy="651781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C98870E-F942-4EDB-ADA2-D33CCE8048DB}"/>
              </a:ext>
            </a:extLst>
          </p:cNvPr>
          <p:cNvGrpSpPr/>
          <p:nvPr/>
        </p:nvGrpSpPr>
        <p:grpSpPr>
          <a:xfrm>
            <a:off x="7746268" y="2171772"/>
            <a:ext cx="196850" cy="450220"/>
            <a:chOff x="7746268" y="2171772"/>
            <a:chExt cx="196850" cy="45022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C63CB8D-013E-4A63-B82F-1975E3B30C91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F1D8DF3-9BEC-4BC1-8355-B9B0153B4244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ABCCC54-9527-4BCD-84E2-80B633A590E0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559D180-D22A-4220-A708-77931DBBD185}"/>
              </a:ext>
            </a:extLst>
          </p:cNvPr>
          <p:cNvGrpSpPr/>
          <p:nvPr/>
        </p:nvGrpSpPr>
        <p:grpSpPr>
          <a:xfrm>
            <a:off x="10729331" y="2171772"/>
            <a:ext cx="196850" cy="450220"/>
            <a:chOff x="7746268" y="2171772"/>
            <a:chExt cx="196850" cy="45022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CD3BF70-611F-4018-B203-A921E3B9B5EC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2912C48-8505-432D-BAFB-ED84E34F94F8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4411E0D-0C1A-4C7E-80F3-C7C457482814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3D313F-52A2-49A7-B0BD-C8914B878ADB}"/>
              </a:ext>
            </a:extLst>
          </p:cNvPr>
          <p:cNvGrpSpPr/>
          <p:nvPr/>
        </p:nvGrpSpPr>
        <p:grpSpPr>
          <a:xfrm>
            <a:off x="8477006" y="1193641"/>
            <a:ext cx="196850" cy="450220"/>
            <a:chOff x="7746268" y="2171772"/>
            <a:chExt cx="196850" cy="45022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B390AB3-1501-40D7-8C59-BD9A7482E586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E6165E2-C9C2-4B16-ACDD-F70EE100A5D6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444E93F-A23F-43B3-941F-5CDC59A65126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4AF41A-BFF0-46A1-8A32-8CB95E170734}"/>
              </a:ext>
            </a:extLst>
          </p:cNvPr>
          <p:cNvGrpSpPr/>
          <p:nvPr/>
        </p:nvGrpSpPr>
        <p:grpSpPr>
          <a:xfrm>
            <a:off x="10016177" y="1193641"/>
            <a:ext cx="196850" cy="450220"/>
            <a:chOff x="7746268" y="2171772"/>
            <a:chExt cx="196850" cy="45022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C9B4847-8C68-4BED-AF70-81980E7BDBAC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C12A58-FBE2-43BF-80A1-BF2FF24CD6CE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394F18B-BE8F-404A-83FD-F09AE41CCBE3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EC80A7B-C999-4B5D-A8B9-A612C0B06D0B}"/>
              </a:ext>
            </a:extLst>
          </p:cNvPr>
          <p:cNvSpPr/>
          <p:nvPr/>
        </p:nvSpPr>
        <p:spPr>
          <a:xfrm>
            <a:off x="8992332" y="1510511"/>
            <a:ext cx="196850" cy="133350"/>
          </a:xfrm>
          <a:prstGeom prst="rect">
            <a:avLst/>
          </a:prstGeom>
          <a:solidFill>
            <a:srgbClr val="B29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ACFE845-D77C-460E-AA9E-0010BD099BA5}"/>
              </a:ext>
            </a:extLst>
          </p:cNvPr>
          <p:cNvGrpSpPr/>
          <p:nvPr/>
        </p:nvGrpSpPr>
        <p:grpSpPr>
          <a:xfrm>
            <a:off x="6379480" y="1128004"/>
            <a:ext cx="844868" cy="529716"/>
            <a:chOff x="8748591" y="3210871"/>
            <a:chExt cx="844868" cy="529716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D5024FD-8DA4-4D9E-BC30-3657F24ABDA5}"/>
                </a:ext>
              </a:extLst>
            </p:cNvPr>
            <p:cNvGrpSpPr/>
            <p:nvPr/>
          </p:nvGrpSpPr>
          <p:grpSpPr>
            <a:xfrm>
              <a:off x="8748591" y="3243839"/>
              <a:ext cx="196850" cy="450220"/>
              <a:chOff x="7746268" y="2171772"/>
              <a:chExt cx="196850" cy="45022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A5952BE-9859-42C4-9471-0C29F850BAED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A786938-CB90-40E5-B87A-671DDF067BB6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04F7FBB-C806-4DF6-BC52-7B7135926035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1021D0-A510-4061-8FA5-B3B5B91DC4BD}"/>
                </a:ext>
              </a:extLst>
            </p:cNvPr>
            <p:cNvSpPr txBox="1"/>
            <p:nvPr/>
          </p:nvSpPr>
          <p:spPr>
            <a:xfrm>
              <a:off x="8918274" y="321087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CAB39C-5344-4F23-AEA8-A54EEAF04703}"/>
                </a:ext>
              </a:extLst>
            </p:cNvPr>
            <p:cNvSpPr txBox="1"/>
            <p:nvPr/>
          </p:nvSpPr>
          <p:spPr>
            <a:xfrm>
              <a:off x="8918274" y="3366708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6FFB937-417A-4E66-BF10-DB110980E9C7}"/>
                </a:ext>
              </a:extLst>
            </p:cNvPr>
            <p:cNvSpPr txBox="1"/>
            <p:nvPr/>
          </p:nvSpPr>
          <p:spPr>
            <a:xfrm>
              <a:off x="8918274" y="3525143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10EB022-871A-4D55-BE4D-699C738E125F}"/>
              </a:ext>
            </a:extLst>
          </p:cNvPr>
          <p:cNvSpPr txBox="1"/>
          <p:nvPr/>
        </p:nvSpPr>
        <p:spPr>
          <a:xfrm>
            <a:off x="7987704" y="1755183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stateful</a:t>
            </a:r>
            <a:endParaRPr lang="ko-KR" altLang="en-US" sz="9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9D2AD8-E146-49E1-BFBE-9D1E0D5CF5E2}"/>
              </a:ext>
            </a:extLst>
          </p:cNvPr>
          <p:cNvSpPr txBox="1"/>
          <p:nvPr/>
        </p:nvSpPr>
        <p:spPr>
          <a:xfrm>
            <a:off x="10108945" y="1755183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stateful</a:t>
            </a:r>
            <a:endParaRPr lang="ko-KR" altLang="en-US" sz="9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589122-74B7-41B1-9AE0-8199BC0B38CA}"/>
              </a:ext>
            </a:extLst>
          </p:cNvPr>
          <p:cNvSpPr txBox="1"/>
          <p:nvPr/>
        </p:nvSpPr>
        <p:spPr>
          <a:xfrm>
            <a:off x="9010654" y="1755183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stateless</a:t>
            </a:r>
            <a:endParaRPr lang="ko-KR" altLang="en-US" sz="900"/>
          </a:p>
        </p:txBody>
      </p: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EAF73CB7-258D-46F6-996D-717C210922B4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rot="16200000" flipH="1">
            <a:off x="8653958" y="750881"/>
            <a:ext cx="88415" cy="849208"/>
          </a:xfrm>
          <a:prstGeom prst="curvedConnector3">
            <a:avLst>
              <a:gd name="adj1" fmla="val -25855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66CE263-E3AF-48C1-A568-2CFC5CC9028A}"/>
              </a:ext>
            </a:extLst>
          </p:cNvPr>
          <p:cNvCxnSpPr>
            <a:cxnSpLocks/>
            <a:stCxn id="9" idx="7"/>
            <a:endCxn id="10" idx="0"/>
          </p:cNvCxnSpPr>
          <p:nvPr/>
        </p:nvCxnSpPr>
        <p:spPr>
          <a:xfrm rot="5400000" flipH="1" flipV="1">
            <a:off x="9930075" y="750882"/>
            <a:ext cx="88415" cy="849209"/>
          </a:xfrm>
          <a:prstGeom prst="curvedConnector3">
            <a:avLst>
              <a:gd name="adj1" fmla="val 35855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05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Processing Timer C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227206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Timer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</a:t>
            </a:r>
            <a:r>
              <a:rPr lang="ko-KR" altLang="en-US" sz="1200" dirty="0"/>
              <a:t> 가 발동해야 하는 경우 프록시는 타이머를 원하는 값으로 </a:t>
            </a:r>
            <a:r>
              <a:rPr lang="ko-KR" altLang="en-US" sz="1200" b="1" dirty="0">
                <a:latin typeface="+mj-ea"/>
                <a:ea typeface="+mj-ea"/>
              </a:rPr>
              <a:t>재설정</a:t>
            </a:r>
            <a:r>
              <a:rPr lang="ko-KR" altLang="en-US" sz="1200" dirty="0"/>
              <a:t>하거나 </a:t>
            </a:r>
            <a:r>
              <a:rPr lang="ko-KR" altLang="en-US" sz="1200" b="1" dirty="0">
                <a:latin typeface="+mj-ea"/>
                <a:ea typeface="+mj-ea"/>
              </a:rPr>
              <a:t>클라이언트 트랜잭션</a:t>
            </a:r>
            <a:r>
              <a:rPr lang="ko-KR" altLang="en-US" sz="1200" b="1" dirty="0"/>
              <a:t>을 종료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provisional</a:t>
            </a:r>
            <a:r>
              <a:rPr lang="en-US" altLang="ko-KR" sz="1200" dirty="0"/>
              <a:t> </a:t>
            </a:r>
            <a:r>
              <a:rPr lang="ko-KR" altLang="en-US" sz="1200" dirty="0"/>
              <a:t>응답을 수신하면</a:t>
            </a:r>
            <a:r>
              <a:rPr lang="en-US" altLang="ko-KR" sz="1200" dirty="0"/>
              <a:t>, </a:t>
            </a:r>
            <a:r>
              <a:rPr lang="ko-KR" altLang="en-US" sz="1200" dirty="0"/>
              <a:t>프록시는 그 트랜잭션과 일치하는 </a:t>
            </a:r>
            <a:r>
              <a:rPr lang="en-US" altLang="ko-KR" sz="1200" b="1" dirty="0"/>
              <a:t>CANCEL</a:t>
            </a:r>
            <a:r>
              <a:rPr lang="en-US" altLang="ko-KR" sz="1200" dirty="0"/>
              <a:t> </a:t>
            </a:r>
            <a:r>
              <a:rPr lang="ko-KR" altLang="en-US" sz="1200" dirty="0"/>
              <a:t>요청을 생성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provisional</a:t>
            </a:r>
            <a:r>
              <a:rPr lang="en-US" altLang="ko-KR" sz="1200" dirty="0"/>
              <a:t> </a:t>
            </a:r>
            <a:r>
              <a:rPr lang="ko-KR" altLang="en-US" sz="1200" dirty="0"/>
              <a:t>응답을 수신하지 않으면</a:t>
            </a:r>
            <a:r>
              <a:rPr lang="en-US" altLang="ko-KR" sz="1200" dirty="0"/>
              <a:t>, </a:t>
            </a:r>
            <a:r>
              <a:rPr lang="ko-KR" altLang="en-US" sz="1200" dirty="0"/>
              <a:t>프록시는 트랜잭션이 </a:t>
            </a:r>
            <a:r>
              <a:rPr lang="en-US" altLang="ko-KR" sz="1200" b="1" dirty="0"/>
              <a:t>408 (Request Timeout)</a:t>
            </a:r>
            <a:r>
              <a:rPr lang="en-US" altLang="ko-KR" sz="1200" dirty="0"/>
              <a:t> </a:t>
            </a:r>
            <a:r>
              <a:rPr lang="ko-KR" altLang="en-US" sz="1200" dirty="0"/>
              <a:t>응답을 수신한 것처럼 동작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프록시가 타이머를 재설정하도록 허용하면 타이머가 실행될 때 현재 조건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사용률</a:t>
            </a:r>
            <a:r>
              <a:rPr lang="en-US" altLang="ko-KR" sz="1200" dirty="0"/>
              <a:t>)</a:t>
            </a:r>
            <a:r>
              <a:rPr lang="ko-KR" altLang="en-US" sz="1200" dirty="0"/>
              <a:t>에 따라 트랜잭션의 수명을 동적으로 연장할 수 있음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8350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Handling Transport Errors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0399" y="1175754"/>
            <a:ext cx="9086142" cy="269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요청을 전달하려고 할 때</a:t>
            </a:r>
            <a:endParaRPr lang="en-US" altLang="ko-KR" sz="1400" b="1" dirty="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 b="1" dirty="0"/>
              <a:t>Transport layer</a:t>
            </a:r>
            <a:r>
              <a:rPr lang="en-US" altLang="ko-KR" sz="1200" dirty="0"/>
              <a:t> </a:t>
            </a:r>
            <a:r>
              <a:rPr lang="ko-KR" altLang="en-US" sz="1200" dirty="0"/>
              <a:t>가 프록시에게 </a:t>
            </a:r>
            <a:r>
              <a:rPr lang="en-US" altLang="ko-KR" sz="1200" b="1" dirty="0"/>
              <a:t>Error</a:t>
            </a:r>
            <a:r>
              <a:rPr lang="en-US" altLang="ko-KR" sz="1200" dirty="0"/>
              <a:t> </a:t>
            </a:r>
            <a:r>
              <a:rPr lang="ko-KR" altLang="en-US" sz="1200" dirty="0"/>
              <a:t>를 알리면</a:t>
            </a:r>
            <a:r>
              <a:rPr lang="en-US" altLang="ko-KR" sz="1200" dirty="0"/>
              <a:t>, </a:t>
            </a:r>
            <a:r>
              <a:rPr lang="ko-KR" altLang="en-US" sz="1200" dirty="0"/>
              <a:t>프록시는 전달된 요청이 </a:t>
            </a:r>
            <a:r>
              <a:rPr lang="en-US" altLang="ko-KR" sz="1200" b="1" dirty="0"/>
              <a:t>503 (Service Unavailable)</a:t>
            </a:r>
            <a:r>
              <a:rPr lang="en-US" altLang="ko-KR" sz="1200" dirty="0"/>
              <a:t> </a:t>
            </a:r>
            <a:r>
              <a:rPr lang="ko-KR" altLang="en-US" sz="1200" dirty="0"/>
              <a:t>응답을 수신한 것처럼 동작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응답을 전달할 때</a:t>
            </a:r>
            <a:endParaRPr lang="en-US" altLang="ko-KR" sz="1400" b="1" dirty="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200" b="1" dirty="0">
                <a:ea typeface="+mj-ea"/>
              </a:rPr>
              <a:t>Error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dirty="0"/>
              <a:t>가 알려지면</a:t>
            </a:r>
            <a:r>
              <a:rPr lang="en-US" altLang="ko-KR" sz="1200" dirty="0"/>
              <a:t>, </a:t>
            </a:r>
            <a:r>
              <a:rPr lang="ko-KR" altLang="en-US" sz="1200" dirty="0"/>
              <a:t>그 응답을 폐기</a:t>
            </a:r>
            <a:endParaRPr lang="en-US" altLang="ko-KR" sz="1200" dirty="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200" dirty="0"/>
              <a:t>이 </a:t>
            </a:r>
            <a:r>
              <a:rPr lang="en-US" altLang="ko-KR" sz="1200" b="1" dirty="0"/>
              <a:t>Error </a:t>
            </a:r>
            <a:r>
              <a:rPr lang="ko-KR" altLang="en-US" sz="1200" dirty="0"/>
              <a:t>알림</a:t>
            </a:r>
            <a:r>
              <a:rPr lang="en-US" altLang="ko-KR" sz="1200" dirty="0"/>
              <a:t> </a:t>
            </a:r>
            <a:r>
              <a:rPr lang="ko-KR" altLang="en-US" sz="1200" dirty="0"/>
              <a:t>때문에 이 응답 컨텍스트와 관련된 클라이언트 트랜잭션을 취소하면 안됨</a:t>
            </a:r>
            <a:endParaRPr lang="en-US" altLang="ko-KR" sz="1200" dirty="0"/>
          </a:p>
          <a:p>
            <a:pPr marL="1085850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프록시가 </a:t>
            </a:r>
            <a:r>
              <a:rPr lang="en-US" altLang="ko-KR" sz="1100" b="1" dirty="0"/>
              <a:t>outstanding</a:t>
            </a:r>
            <a:r>
              <a:rPr lang="en-US" altLang="ko-KR" sz="1100" dirty="0"/>
              <a:t>(</a:t>
            </a:r>
            <a:r>
              <a:rPr lang="ko-KR" altLang="en-US" sz="1100" dirty="0"/>
              <a:t>미결</a:t>
            </a:r>
            <a:r>
              <a:rPr lang="en-US" altLang="ko-KR" sz="1100" dirty="0"/>
              <a:t>) </a:t>
            </a:r>
            <a:r>
              <a:rPr lang="ko-KR" altLang="en-US" sz="1100" dirty="0"/>
              <a:t>클라이언트 트랜잭션을 취소하는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악의적이거나 잘못된 동작을 하는 단일 클라이언트로 인해</a:t>
            </a:r>
            <a:br>
              <a:rPr lang="en-US" altLang="ko-KR" sz="1100" dirty="0"/>
            </a:br>
            <a:r>
              <a:rPr lang="en-US" altLang="ko-KR" sz="1100" b="1" dirty="0"/>
              <a:t>Via</a:t>
            </a:r>
            <a:r>
              <a:rPr lang="en-US" altLang="ko-KR" sz="1100" dirty="0"/>
              <a:t> </a:t>
            </a:r>
            <a:r>
              <a:rPr lang="ko-KR" altLang="en-US" sz="1100" dirty="0"/>
              <a:t>헤더 필드를 통해 모든 트랜잭션이 실패하도록 할 수 있음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1409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CANCEL 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44361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stateful</a:t>
            </a:r>
            <a:r>
              <a:rPr lang="en-US" altLang="ko-KR" sz="1200" dirty="0"/>
              <a:t> </a:t>
            </a:r>
            <a:r>
              <a:rPr lang="ko-KR" altLang="en-US" sz="1200" dirty="0"/>
              <a:t>프록시는 자신이 생성한 요청에 언제든 </a:t>
            </a:r>
            <a:r>
              <a:rPr lang="en-US" altLang="ko-KR" sz="1200" b="1" dirty="0"/>
              <a:t>CANCEL </a:t>
            </a:r>
            <a:r>
              <a:rPr lang="ko-KR" altLang="en-US" sz="1200" dirty="0"/>
              <a:t>을 생성할 수 있음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일치하는 </a:t>
            </a:r>
            <a:r>
              <a:rPr lang="en-US" altLang="ko-KR" sz="1200" b="1" dirty="0"/>
              <a:t>CANCEL</a:t>
            </a:r>
            <a:r>
              <a:rPr lang="en-US" altLang="ko-KR" sz="1200" dirty="0"/>
              <a:t> </a:t>
            </a:r>
            <a:r>
              <a:rPr lang="ko-KR" altLang="en-US" sz="1200" dirty="0"/>
              <a:t>요청을 수신할 때 응답 컨텍스트와 관련된 모든 </a:t>
            </a:r>
            <a:r>
              <a:rPr lang="ko-KR" altLang="en-US" sz="1200" b="1" dirty="0"/>
              <a:t>보류 중</a:t>
            </a:r>
            <a:r>
              <a:rPr lang="ko-KR" altLang="en-US" sz="1200" dirty="0"/>
              <a:t>인 </a:t>
            </a:r>
            <a:r>
              <a:rPr lang="ko-KR" altLang="en-US" sz="1200" b="1" dirty="0"/>
              <a:t>클라이언트 트랜잭션</a:t>
            </a:r>
            <a:r>
              <a:rPr lang="ko-KR" altLang="en-US" sz="1200" dirty="0"/>
              <a:t>을 </a:t>
            </a:r>
            <a:r>
              <a:rPr lang="ko-KR" altLang="en-US" sz="1200" b="1" dirty="0"/>
              <a:t>취소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CANCEL</a:t>
            </a:r>
            <a:r>
              <a:rPr lang="en-US" altLang="ko-KR" sz="1200" dirty="0"/>
              <a:t> </a:t>
            </a:r>
            <a:r>
              <a:rPr lang="ko-KR" altLang="en-US" sz="1200" dirty="0"/>
              <a:t>요청은 </a:t>
            </a:r>
            <a:r>
              <a:rPr lang="ko-KR" altLang="en-US" sz="1200" b="1" dirty="0"/>
              <a:t>서버 트랜잭션</a:t>
            </a:r>
            <a:r>
              <a:rPr lang="ko-KR" altLang="en-US" sz="1200" dirty="0"/>
              <a:t>에 의해 처리되지만</a:t>
            </a:r>
            <a:r>
              <a:rPr lang="en-US" altLang="ko-KR" sz="1200" dirty="0"/>
              <a:t>, </a:t>
            </a:r>
            <a:r>
              <a:rPr lang="ko-KR" altLang="en-US" sz="1200" dirty="0"/>
              <a:t>그것을 위해 새로운 응답 컨텍스트는 생성되지 않음</a:t>
            </a:r>
            <a:endParaRPr lang="en-US" altLang="ko-KR" sz="12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 dirty="0"/>
              <a:t>프록시 계층은 기존 응답 컨텍스트에서 이 </a:t>
            </a:r>
            <a:r>
              <a:rPr lang="en-US" altLang="ko-KR" sz="1050" b="1" dirty="0"/>
              <a:t>CANCEL</a:t>
            </a:r>
            <a:r>
              <a:rPr lang="en-US" altLang="ko-KR" sz="1050" dirty="0"/>
              <a:t> </a:t>
            </a:r>
            <a:r>
              <a:rPr lang="ko-KR" altLang="en-US" sz="1050" dirty="0"/>
              <a:t>요청과 관련된 요청을 처리하는 서버 트랜잭션을 검색</a:t>
            </a:r>
            <a:endParaRPr lang="en-US" altLang="ko-KR" sz="105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 dirty="0"/>
              <a:t>일치하는 응답 컨텍스트가 발견되면 요소는 즉시 </a:t>
            </a:r>
            <a:r>
              <a:rPr lang="en-US" altLang="ko-KR" sz="1050" b="1" dirty="0"/>
              <a:t>CANCEL</a:t>
            </a:r>
            <a:r>
              <a:rPr lang="en-US" altLang="ko-KR" sz="1050" dirty="0"/>
              <a:t> </a:t>
            </a:r>
            <a:r>
              <a:rPr lang="ko-KR" altLang="en-US" sz="1050" dirty="0"/>
              <a:t>요청에 대해 </a:t>
            </a:r>
            <a:r>
              <a:rPr lang="en-US" altLang="ko-KR" sz="1050" b="1" dirty="0"/>
              <a:t>200 (OK) </a:t>
            </a:r>
            <a:r>
              <a:rPr lang="ko-KR" altLang="en-US" sz="1050" dirty="0"/>
              <a:t>응답을 반환</a:t>
            </a:r>
            <a:endParaRPr lang="en-US" altLang="ko-KR" sz="105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 dirty="0"/>
              <a:t>컨텍스트에서 보류 중인 모든 클라이언트 트랜잭션에 대해 </a:t>
            </a:r>
            <a:r>
              <a:rPr lang="en-US" altLang="ko-KR" sz="1050" b="1" dirty="0"/>
              <a:t>CANCEL</a:t>
            </a:r>
            <a:r>
              <a:rPr lang="en-US" altLang="ko-KR" sz="1050" dirty="0"/>
              <a:t> </a:t>
            </a:r>
            <a:r>
              <a:rPr lang="ko-KR" altLang="en-US" sz="1050" dirty="0"/>
              <a:t>요청을 생성</a:t>
            </a:r>
            <a:endParaRPr lang="en-US" altLang="ko-KR" sz="105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응답 컨텍스트를 찾을 수 없는 경우 요소는 </a:t>
            </a:r>
            <a:r>
              <a:rPr lang="en-US" altLang="ko-KR" sz="1200" b="1" dirty="0"/>
              <a:t>CANCEL</a:t>
            </a:r>
            <a:r>
              <a:rPr lang="ko-KR" altLang="en-US" sz="1200" dirty="0"/>
              <a:t> 을 적용할 요청에 대한 지식이 없으므로</a:t>
            </a:r>
            <a:r>
              <a:rPr lang="en-US" altLang="ko-KR" sz="1200" dirty="0"/>
              <a:t>, </a:t>
            </a:r>
            <a:r>
              <a:rPr lang="ko-KR" altLang="en-US" sz="1200" dirty="0"/>
              <a:t>반드시 </a:t>
            </a:r>
            <a:r>
              <a:rPr lang="en-US" altLang="ko-KR" sz="1200" b="1" dirty="0"/>
              <a:t>CANCEL</a:t>
            </a:r>
            <a:r>
              <a:rPr lang="en-US" altLang="ko-KR" sz="1200" dirty="0"/>
              <a:t> </a:t>
            </a:r>
            <a:r>
              <a:rPr lang="ko-KR" altLang="en-US" sz="1200" dirty="0"/>
              <a:t>요청을 </a:t>
            </a:r>
            <a:r>
              <a:rPr lang="en-US" altLang="ko-KR" sz="1200" b="1" dirty="0"/>
              <a:t>stateless</a:t>
            </a:r>
            <a:r>
              <a:rPr lang="en-US" altLang="ko-KR" sz="1200" dirty="0"/>
              <a:t> </a:t>
            </a:r>
            <a:r>
              <a:rPr lang="ko-KR" altLang="en-US" sz="1200" dirty="0"/>
              <a:t>로 전달</a:t>
            </a:r>
            <a:endParaRPr lang="en-US" altLang="ko-KR" sz="1200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185A5D2-9F77-2AFF-D800-1DE56455D5F8}"/>
              </a:ext>
            </a:extLst>
          </p:cNvPr>
          <p:cNvGrpSpPr/>
          <p:nvPr/>
        </p:nvGrpSpPr>
        <p:grpSpPr>
          <a:xfrm>
            <a:off x="2970243" y="4076974"/>
            <a:ext cx="4723757" cy="2246776"/>
            <a:chOff x="2970243" y="4076974"/>
            <a:chExt cx="4723757" cy="224677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21A53D1-E7C6-AF83-DC66-CC868678548B}"/>
                </a:ext>
              </a:extLst>
            </p:cNvPr>
            <p:cNvSpPr/>
            <p:nvPr/>
          </p:nvSpPr>
          <p:spPr>
            <a:xfrm>
              <a:off x="3825872" y="4898493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CC0099"/>
                  </a:solidFill>
                </a:rPr>
                <a:t>P1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9E07162-8212-2ABE-A8A4-0D0BE2395671}"/>
                </a:ext>
              </a:extLst>
            </p:cNvPr>
            <p:cNvGrpSpPr/>
            <p:nvPr/>
          </p:nvGrpSpPr>
          <p:grpSpPr>
            <a:xfrm>
              <a:off x="7090262" y="4076974"/>
              <a:ext cx="603738" cy="603738"/>
              <a:chOff x="6982587" y="4983157"/>
              <a:chExt cx="603738" cy="603738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FF156993-9179-D42C-C1C6-09C47DC8767D}"/>
                  </a:ext>
                </a:extLst>
              </p:cNvPr>
              <p:cNvSpPr/>
              <p:nvPr/>
            </p:nvSpPr>
            <p:spPr>
              <a:xfrm>
                <a:off x="6982587" y="4983157"/>
                <a:ext cx="603738" cy="6037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00B050"/>
                    </a:solidFill>
                  </a:rPr>
                  <a:t>UA</a:t>
                </a:r>
              </a:p>
              <a:p>
                <a:pPr algn="ctr"/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A94F4D-0626-E4A5-66AF-B75943D8CE1F}"/>
                  </a:ext>
                </a:extLst>
              </p:cNvPr>
              <p:cNvSpPr txBox="1"/>
              <p:nvPr/>
            </p:nvSpPr>
            <p:spPr>
              <a:xfrm>
                <a:off x="7027013" y="5285026"/>
                <a:ext cx="5148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00B050"/>
                    </a:solidFill>
                  </a:rPr>
                  <a:t>Bob 1</a:t>
                </a:r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78323AF-36E4-7D29-E97C-12866F79107A}"/>
                </a:ext>
              </a:extLst>
            </p:cNvPr>
            <p:cNvGrpSpPr/>
            <p:nvPr/>
          </p:nvGrpSpPr>
          <p:grpSpPr>
            <a:xfrm>
              <a:off x="7090262" y="4898493"/>
              <a:ext cx="603738" cy="603738"/>
              <a:chOff x="6982587" y="4983157"/>
              <a:chExt cx="603738" cy="603738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8712C456-56C8-8FCF-04A8-664001830610}"/>
                  </a:ext>
                </a:extLst>
              </p:cNvPr>
              <p:cNvSpPr/>
              <p:nvPr/>
            </p:nvSpPr>
            <p:spPr>
              <a:xfrm>
                <a:off x="6982587" y="4983157"/>
                <a:ext cx="603738" cy="6037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00B050"/>
                    </a:solidFill>
                  </a:rPr>
                  <a:t>UA</a:t>
                </a:r>
              </a:p>
              <a:p>
                <a:pPr algn="ctr"/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2A18D4-D8A2-3D51-7FCC-DCD7926D7E57}"/>
                  </a:ext>
                </a:extLst>
              </p:cNvPr>
              <p:cNvSpPr txBox="1"/>
              <p:nvPr/>
            </p:nvSpPr>
            <p:spPr>
              <a:xfrm>
                <a:off x="7027013" y="5285026"/>
                <a:ext cx="5148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00B050"/>
                    </a:solidFill>
                  </a:rPr>
                  <a:t>Bob 2</a:t>
                </a:r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0E6DBC8-8168-768E-6B25-DE17DC60371B}"/>
                </a:ext>
              </a:extLst>
            </p:cNvPr>
            <p:cNvGrpSpPr/>
            <p:nvPr/>
          </p:nvGrpSpPr>
          <p:grpSpPr>
            <a:xfrm>
              <a:off x="7090262" y="5720012"/>
              <a:ext cx="603738" cy="603738"/>
              <a:chOff x="6982587" y="4983157"/>
              <a:chExt cx="603738" cy="603738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EBEEF06-AB7E-7908-D1A2-EF5D3B7D70CC}"/>
                  </a:ext>
                </a:extLst>
              </p:cNvPr>
              <p:cNvSpPr/>
              <p:nvPr/>
            </p:nvSpPr>
            <p:spPr>
              <a:xfrm>
                <a:off x="6982587" y="4983157"/>
                <a:ext cx="603738" cy="6037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00B050"/>
                    </a:solidFill>
                  </a:rPr>
                  <a:t>UA</a:t>
                </a:r>
              </a:p>
              <a:p>
                <a:pPr algn="ctr"/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FFB44A-7F10-3CA1-676D-8EC5B27DF936}"/>
                  </a:ext>
                </a:extLst>
              </p:cNvPr>
              <p:cNvSpPr txBox="1"/>
              <p:nvPr/>
            </p:nvSpPr>
            <p:spPr>
              <a:xfrm>
                <a:off x="7027013" y="5285026"/>
                <a:ext cx="5148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00B050"/>
                    </a:solidFill>
                  </a:rPr>
                  <a:t>Bob 3</a:t>
                </a:r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F684583-C5A5-7F71-6EC6-A6EEE949F37E}"/>
                </a:ext>
              </a:extLst>
            </p:cNvPr>
            <p:cNvCxnSpPr>
              <a:cxnSpLocks/>
              <a:stCxn id="27" idx="1"/>
              <a:endCxn id="25" idx="7"/>
            </p:cNvCxnSpPr>
            <p:nvPr/>
          </p:nvCxnSpPr>
          <p:spPr>
            <a:xfrm flipH="1">
              <a:off x="4341195" y="4165389"/>
              <a:ext cx="2837482" cy="8215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46D28AA-DC4C-63FA-2AEF-BCB9A9DFC332}"/>
                </a:ext>
              </a:extLst>
            </p:cNvPr>
            <p:cNvCxnSpPr>
              <a:cxnSpLocks/>
              <a:stCxn id="30" idx="1"/>
              <a:endCxn id="25" idx="6"/>
            </p:cNvCxnSpPr>
            <p:nvPr/>
          </p:nvCxnSpPr>
          <p:spPr>
            <a:xfrm flipH="1">
              <a:off x="4429610" y="4986908"/>
              <a:ext cx="2749067" cy="2134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A5B79B8-32BF-10D9-7603-75444D214291}"/>
                </a:ext>
              </a:extLst>
            </p:cNvPr>
            <p:cNvCxnSpPr>
              <a:cxnSpLocks/>
              <a:stCxn id="33" idx="2"/>
              <a:endCxn id="25" idx="5"/>
            </p:cNvCxnSpPr>
            <p:nvPr/>
          </p:nvCxnSpPr>
          <p:spPr>
            <a:xfrm flipH="1" flipV="1">
              <a:off x="4341195" y="5413816"/>
              <a:ext cx="2749067" cy="6080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3B7BE85-247A-9843-E18A-F8C1C4C779BF}"/>
                </a:ext>
              </a:extLst>
            </p:cNvPr>
            <p:cNvCxnSpPr>
              <a:cxnSpLocks/>
              <a:stCxn id="25" idx="7"/>
              <a:endCxn id="27" idx="2"/>
            </p:cNvCxnSpPr>
            <p:nvPr/>
          </p:nvCxnSpPr>
          <p:spPr>
            <a:xfrm flipV="1">
              <a:off x="4341195" y="4378843"/>
              <a:ext cx="2749067" cy="6080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F197704C-ABAD-CB14-FB5F-795B824209E2}"/>
                </a:ext>
              </a:extLst>
            </p:cNvPr>
            <p:cNvCxnSpPr>
              <a:cxnSpLocks/>
              <a:stCxn id="25" idx="6"/>
              <a:endCxn id="30" idx="2"/>
            </p:cNvCxnSpPr>
            <p:nvPr/>
          </p:nvCxnSpPr>
          <p:spPr>
            <a:xfrm>
              <a:off x="4429610" y="5200362"/>
              <a:ext cx="26606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8A33C2-0F7E-E7D5-93F9-2802B576503D}"/>
                </a:ext>
              </a:extLst>
            </p:cNvPr>
            <p:cNvSpPr txBox="1"/>
            <p:nvPr/>
          </p:nvSpPr>
          <p:spPr>
            <a:xfrm rot="20700000">
              <a:off x="4356631" y="4631766"/>
              <a:ext cx="425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1xx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0D61B0C-4B9B-58E6-0784-710841075189}"/>
                </a:ext>
              </a:extLst>
            </p:cNvPr>
            <p:cNvSpPr txBox="1"/>
            <p:nvPr/>
          </p:nvSpPr>
          <p:spPr>
            <a:xfrm rot="21276994">
              <a:off x="4820790" y="4901207"/>
              <a:ext cx="425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1xx</a:t>
              </a:r>
              <a:endParaRPr lang="ko-KR" altLang="en-US" sz="12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63E3DD-42A2-4ED7-CBDB-7019239C0945}"/>
                </a:ext>
              </a:extLst>
            </p:cNvPr>
            <p:cNvSpPr txBox="1"/>
            <p:nvPr/>
          </p:nvSpPr>
          <p:spPr>
            <a:xfrm rot="900000">
              <a:off x="4324367" y="5508861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200 OK</a:t>
              </a:r>
              <a:endParaRPr lang="ko-KR" altLang="en-US" sz="12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06959E1-E31A-6630-9C76-4A357DE0DCE7}"/>
                </a:ext>
              </a:extLst>
            </p:cNvPr>
            <p:cNvSpPr txBox="1"/>
            <p:nvPr/>
          </p:nvSpPr>
          <p:spPr>
            <a:xfrm rot="20812400">
              <a:off x="6112073" y="4487492"/>
              <a:ext cx="7152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CANCEL</a:t>
              </a:r>
              <a:endParaRPr lang="ko-KR" altLang="en-US" sz="11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6BEB90C-373C-4641-7868-594A9AC56FEC}"/>
                </a:ext>
              </a:extLst>
            </p:cNvPr>
            <p:cNvSpPr txBox="1"/>
            <p:nvPr/>
          </p:nvSpPr>
          <p:spPr>
            <a:xfrm>
              <a:off x="6112073" y="5178206"/>
              <a:ext cx="7152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CANCEL</a:t>
              </a:r>
              <a:endParaRPr lang="ko-KR" altLang="en-US" sz="1100" b="1" dirty="0"/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CD3FDA3-81FC-54C7-5E6E-4E17614D1BCA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H="1">
              <a:off x="2970243" y="5200362"/>
              <a:ext cx="8556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5F97A39-C915-2D4E-6770-884439C573A3}"/>
                </a:ext>
              </a:extLst>
            </p:cNvPr>
            <p:cNvSpPr txBox="1"/>
            <p:nvPr/>
          </p:nvSpPr>
          <p:spPr>
            <a:xfrm>
              <a:off x="3116554" y="5178206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200 OK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17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Stateless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844505"/>
            <a:ext cx="8053808" cy="217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stateless </a:t>
            </a:r>
            <a:r>
              <a:rPr lang="ko-KR" altLang="en-US" sz="1100" dirty="0"/>
              <a:t>방식으로 동작할 때</a:t>
            </a:r>
            <a:r>
              <a:rPr lang="en-US" altLang="ko-KR" sz="1100" dirty="0"/>
              <a:t>, </a:t>
            </a:r>
            <a:r>
              <a:rPr lang="ko-KR" altLang="en-US" sz="1100" dirty="0"/>
              <a:t>프록시는 단순한 메시지 </a:t>
            </a:r>
            <a:r>
              <a:rPr lang="ko-KR" altLang="en-US" sz="1100" b="1" dirty="0"/>
              <a:t>전달자</a:t>
            </a:r>
            <a:r>
              <a:rPr lang="ko-KR" altLang="en-US" sz="1100" dirty="0"/>
              <a:t>이며</a:t>
            </a:r>
            <a:r>
              <a:rPr lang="en-US" altLang="ko-KR" sz="1100" dirty="0"/>
              <a:t>,</a:t>
            </a:r>
            <a:r>
              <a:rPr lang="ko-KR" altLang="en-US" sz="1100" dirty="0"/>
              <a:t> 수행되는 대부분의 처리는 </a:t>
            </a:r>
            <a:r>
              <a:rPr lang="en-US" altLang="ko-KR" sz="1100" b="1" dirty="0"/>
              <a:t>stateful </a:t>
            </a:r>
            <a:r>
              <a:rPr lang="ko-KR" altLang="en-US" sz="1100" dirty="0"/>
              <a:t>동작할 때와 동일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차이점은 </a:t>
            </a:r>
            <a:r>
              <a:rPr lang="en-US" altLang="ko-KR" sz="1100" dirty="0"/>
              <a:t>stateless </a:t>
            </a:r>
            <a:r>
              <a:rPr lang="ko-KR" altLang="en-US" sz="1100" dirty="0"/>
              <a:t>방식은 </a:t>
            </a:r>
            <a:r>
              <a:rPr lang="ko-KR" altLang="en-US" sz="1100" b="1" dirty="0"/>
              <a:t>트랜잭션</a:t>
            </a:r>
            <a:r>
              <a:rPr lang="ko-KR" altLang="en-US" sz="1100" dirty="0"/>
              <a:t>이나 </a:t>
            </a:r>
            <a:r>
              <a:rPr lang="ko-KR" altLang="en-US" sz="1100" b="1" dirty="0"/>
              <a:t>응답 컨텍스트</a:t>
            </a:r>
            <a:r>
              <a:rPr lang="ko-KR" altLang="en-US" sz="1100" dirty="0"/>
              <a:t>에 대한 개념이 없음 </a:t>
            </a:r>
            <a:r>
              <a:rPr lang="en-US" altLang="ko-KR" sz="1100" dirty="0"/>
              <a:t>(</a:t>
            </a:r>
            <a:r>
              <a:rPr lang="ko-KR" altLang="en-US" sz="1100" dirty="0"/>
              <a:t>대신 요청과 응답 모두 </a:t>
            </a:r>
            <a:r>
              <a:rPr lang="en-US" altLang="ko-KR" sz="1100" dirty="0"/>
              <a:t>transport layer </a:t>
            </a:r>
            <a:r>
              <a:rPr lang="ko-KR" altLang="en-US" sz="1100" dirty="0"/>
              <a:t>에서 가져옴</a:t>
            </a:r>
            <a:r>
              <a:rPr lang="en-US" altLang="ko-KR" sz="1100" dirty="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따라서 </a:t>
            </a:r>
            <a:r>
              <a:rPr lang="en-US" altLang="ko-KR" sz="1100" dirty="0"/>
              <a:t>stateless </a:t>
            </a:r>
            <a:r>
              <a:rPr lang="ko-KR" altLang="en-US" sz="1100" dirty="0"/>
              <a:t>프록시는 자체적으로 메시지를 재전송하지 않음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그러나 수신한 모든 재전송을 전달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요청을 </a:t>
            </a:r>
            <a:r>
              <a:rPr lang="en-US" altLang="ko-KR" sz="1100" dirty="0"/>
              <a:t>stateless </a:t>
            </a:r>
            <a:r>
              <a:rPr lang="ko-KR" altLang="en-US" sz="1100" dirty="0"/>
              <a:t>상태로 처리할 때 요소는 자체적으로 </a:t>
            </a:r>
            <a:r>
              <a:rPr lang="en-US" altLang="ko-KR" sz="1100" b="1" dirty="0"/>
              <a:t>100 (Trying)</a:t>
            </a:r>
            <a:r>
              <a:rPr lang="en-US" altLang="ko-KR" sz="1100" dirty="0"/>
              <a:t> </a:t>
            </a:r>
            <a:r>
              <a:rPr lang="ko-KR" altLang="en-US" sz="1100" dirty="0"/>
              <a:t>또는 기타 </a:t>
            </a:r>
            <a:r>
              <a:rPr lang="en-US" altLang="ko-KR" sz="1100" b="1" dirty="0"/>
              <a:t>provisional</a:t>
            </a:r>
            <a:r>
              <a:rPr lang="ko-KR" altLang="en-US" sz="1100" dirty="0"/>
              <a:t> 응답을 </a:t>
            </a:r>
            <a:r>
              <a:rPr lang="ko-KR" altLang="en-US" sz="1100" b="1" dirty="0"/>
              <a:t>생성해서는 안됨</a:t>
            </a:r>
            <a:endParaRPr lang="en-US" altLang="ko-KR" sz="1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3168218"/>
            <a:ext cx="2920992" cy="757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유효성 검사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프록시의 경우와 같은 절차를 따름</a:t>
            </a:r>
            <a:endParaRPr lang="en-US" altLang="ko-KR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55094-2934-403F-9C4C-5914950254F0}"/>
              </a:ext>
            </a:extLst>
          </p:cNvPr>
          <p:cNvSpPr txBox="1"/>
          <p:nvPr/>
        </p:nvSpPr>
        <p:spPr>
          <a:xfrm>
            <a:off x="1257127" y="4019894"/>
            <a:ext cx="8141972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 </a:t>
            </a:r>
            <a:r>
              <a:rPr lang="ko-KR" altLang="en-US" sz="1200" b="1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전처리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&amp;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목적지 결정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</a:rPr>
              <a:t>다음 예외를 제외하고 </a:t>
            </a:r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stateful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과 동일한 절차를 따름</a:t>
            </a:r>
            <a:endParaRPr lang="en-US" altLang="ko-KR" sz="1100" dirty="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00" b="1" dirty="0"/>
              <a:t>stateless</a:t>
            </a:r>
            <a:r>
              <a:rPr lang="en-US" altLang="ko-KR" sz="1000" dirty="0"/>
              <a:t> </a:t>
            </a:r>
            <a:r>
              <a:rPr lang="ko-KR" altLang="en-US" sz="1000" dirty="0"/>
              <a:t>프록시는 반드시 </a:t>
            </a:r>
            <a:r>
              <a:rPr lang="en-US" altLang="ko-KR" sz="1000" b="1" dirty="0"/>
              <a:t>target set</a:t>
            </a:r>
            <a:r>
              <a:rPr lang="en-US" altLang="ko-KR" sz="1000" dirty="0"/>
              <a:t> </a:t>
            </a:r>
            <a:r>
              <a:rPr lang="ko-KR" altLang="en-US" sz="1000" dirty="0"/>
              <a:t>에서 </a:t>
            </a:r>
            <a:r>
              <a:rPr lang="ko-KR" altLang="en-US" sz="1000" b="1" dirty="0">
                <a:latin typeface="+mj-ea"/>
                <a:ea typeface="+mj-ea"/>
              </a:rPr>
              <a:t>하나의</a:t>
            </a:r>
            <a:r>
              <a:rPr lang="ko-KR" altLang="en-US" sz="1000" dirty="0"/>
              <a:t> </a:t>
            </a:r>
            <a:r>
              <a:rPr lang="en-US" altLang="ko-KR" sz="1000" b="1" dirty="0"/>
              <a:t>target</a:t>
            </a:r>
            <a:r>
              <a:rPr lang="en-US" altLang="ko-KR" sz="1000" dirty="0"/>
              <a:t> </a:t>
            </a:r>
            <a:r>
              <a:rPr lang="ko-KR" altLang="en-US" sz="1000" dirty="0"/>
              <a:t>만 선택해야 하며</a:t>
            </a:r>
            <a:r>
              <a:rPr lang="en-US" altLang="ko-KR" sz="1000" dirty="0"/>
              <a:t>, </a:t>
            </a:r>
            <a:r>
              <a:rPr lang="ko-KR" altLang="en-US" sz="1000" dirty="0"/>
              <a:t>메시지에 있는 필드와 서버의 </a:t>
            </a:r>
            <a:r>
              <a:rPr lang="en-US" altLang="ko-KR" sz="1000" b="1" dirty="0"/>
              <a:t>time-invariant</a:t>
            </a:r>
            <a:r>
              <a:rPr lang="en-US" altLang="ko-KR" sz="1000" dirty="0"/>
              <a:t> </a:t>
            </a:r>
            <a:r>
              <a:rPr lang="ko-KR" altLang="en-US" sz="1000" dirty="0"/>
              <a:t>특성에만 의존</a:t>
            </a:r>
            <a:endParaRPr lang="en-US" altLang="ko-KR" sz="1000" dirty="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000" dirty="0"/>
              <a:t>재전송된 요청은 처리될 때마다 동일한 대상으로 전달</a:t>
            </a:r>
            <a:endParaRPr lang="en-US" altLang="ko-KR" sz="1000" dirty="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00" b="1" dirty="0"/>
              <a:t>CANCEL </a:t>
            </a:r>
            <a:r>
              <a:rPr lang="ko-KR" altLang="en-US" sz="1000" dirty="0"/>
              <a:t>및 라우팅 되지 않은 </a:t>
            </a:r>
            <a:r>
              <a:rPr lang="en-US" altLang="ko-KR" sz="1000" b="1" dirty="0"/>
              <a:t>ACK</a:t>
            </a:r>
            <a:r>
              <a:rPr lang="en-US" altLang="ko-KR" sz="1000" dirty="0"/>
              <a:t> </a:t>
            </a:r>
            <a:r>
              <a:rPr lang="ko-KR" altLang="en-US" sz="1000" dirty="0"/>
              <a:t>요청은 연결된 </a:t>
            </a:r>
            <a:r>
              <a:rPr lang="en-US" altLang="ko-KR" sz="1000" b="1" dirty="0"/>
              <a:t>INVITE</a:t>
            </a:r>
            <a:r>
              <a:rPr lang="en-US" altLang="ko-KR" sz="1000" dirty="0"/>
              <a:t> </a:t>
            </a:r>
            <a:r>
              <a:rPr lang="ko-KR" altLang="en-US" sz="1000" dirty="0"/>
              <a:t>와 동일한 목적지를 선택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00910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Stateless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10229082" cy="2789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전달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다음 예외를 제외하고 </a:t>
            </a:r>
            <a:r>
              <a:rPr lang="en-US" altLang="ko-KR" sz="1100" b="1" dirty="0"/>
              <a:t>stateful</a:t>
            </a:r>
            <a:r>
              <a:rPr lang="en-US" altLang="ko-KR" sz="1100" dirty="0"/>
              <a:t> </a:t>
            </a:r>
            <a:r>
              <a:rPr lang="ko-KR" altLang="en-US" sz="1100" dirty="0"/>
              <a:t>과</a:t>
            </a:r>
            <a:r>
              <a:rPr lang="en-US" altLang="ko-KR" sz="1100" dirty="0"/>
              <a:t> </a:t>
            </a:r>
            <a:r>
              <a:rPr lang="ko-KR" altLang="en-US" sz="1100" dirty="0"/>
              <a:t>동일한 절차를 따름</a:t>
            </a:r>
            <a:endParaRPr lang="en-US" altLang="ko-KR" sz="12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dirty="0"/>
              <a:t>“</a:t>
            </a:r>
            <a:r>
              <a:rPr lang="en-US" altLang="ko-KR" sz="1100" b="1" dirty="0"/>
              <a:t>branch</a:t>
            </a:r>
            <a:r>
              <a:rPr lang="en-US" altLang="ko-KR" sz="1100" dirty="0"/>
              <a:t>” </a:t>
            </a:r>
            <a:r>
              <a:rPr lang="ko-KR" altLang="en-US" sz="1100" dirty="0"/>
              <a:t>파라미터는 재전송시 </a:t>
            </a:r>
            <a:r>
              <a:rPr lang="ko-KR" altLang="en-US" sz="1100" dirty="0">
                <a:latin typeface="+mj-ea"/>
                <a:ea typeface="+mj-ea"/>
              </a:rPr>
              <a:t>변하지 않는 메시지 파라미터들의 조합 </a:t>
            </a:r>
            <a:r>
              <a:rPr lang="ko-KR" altLang="en-US" sz="1100" dirty="0"/>
              <a:t>함수로 계산 </a:t>
            </a:r>
            <a:r>
              <a:rPr lang="en-US" altLang="ko-KR" sz="1100" dirty="0"/>
              <a:t>(stateless </a:t>
            </a:r>
            <a:r>
              <a:rPr lang="ko-KR" altLang="en-US" sz="1100" dirty="0"/>
              <a:t>프록시는 원래 요청과 재전송을 구분할 수 없기 때문</a:t>
            </a:r>
            <a:r>
              <a:rPr lang="en-US" altLang="ko-KR" sz="1100" dirty="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dirty="0"/>
              <a:t>수신된 요청의 최상위 </a:t>
            </a:r>
            <a:r>
              <a:rPr lang="en-US" altLang="ko-KR" sz="1100" b="1" dirty="0"/>
              <a:t>Via</a:t>
            </a:r>
            <a:r>
              <a:rPr lang="en-US" altLang="ko-KR" sz="1100" dirty="0"/>
              <a:t> </a:t>
            </a:r>
            <a:r>
              <a:rPr lang="ko-KR" altLang="en-US" sz="1100" dirty="0"/>
              <a:t>헤더에서 </a:t>
            </a:r>
            <a:r>
              <a:rPr lang="en-US" altLang="ko-KR" sz="1100" b="1" dirty="0"/>
              <a:t>branch ID</a:t>
            </a:r>
            <a:r>
              <a:rPr lang="en-US" altLang="ko-KR" sz="1100" dirty="0"/>
              <a:t> </a:t>
            </a:r>
            <a:r>
              <a:rPr lang="ko-KR" altLang="en-US" sz="1100" dirty="0"/>
              <a:t>를 조사</a:t>
            </a:r>
            <a:endParaRPr lang="en-US" altLang="ko-KR" sz="1100" dirty="0"/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 dirty="0" err="1"/>
              <a:t>매직쿠키</a:t>
            </a:r>
            <a:r>
              <a:rPr lang="ko-KR" altLang="en-US" sz="1100" dirty="0" err="1"/>
              <a:t>로</a:t>
            </a:r>
            <a:r>
              <a:rPr lang="ko-KR" altLang="en-US" sz="1100" dirty="0"/>
              <a:t> 시작하면</a:t>
            </a:r>
            <a:r>
              <a:rPr lang="en-US" altLang="ko-KR" sz="1100" dirty="0"/>
              <a:t>, outgoing </a:t>
            </a:r>
            <a:r>
              <a:rPr lang="ko-KR" altLang="en-US" sz="1100" dirty="0"/>
              <a:t>요청의 </a:t>
            </a:r>
            <a:r>
              <a:rPr lang="en-US" altLang="ko-KR" sz="1100" b="1" dirty="0"/>
              <a:t>branch ID</a:t>
            </a:r>
            <a:r>
              <a:rPr lang="en-US" altLang="ko-KR" sz="1100" dirty="0"/>
              <a:t> </a:t>
            </a:r>
            <a:r>
              <a:rPr lang="ko-KR" altLang="en-US" sz="1100" dirty="0"/>
              <a:t>의 첫 번째 컴포넌트는 수신된 </a:t>
            </a:r>
            <a:r>
              <a:rPr lang="en-US" altLang="ko-KR" sz="1100" b="1" dirty="0"/>
              <a:t>branch ID</a:t>
            </a:r>
            <a:r>
              <a:rPr lang="en-US" altLang="ko-KR" sz="1100" dirty="0"/>
              <a:t> 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해쉬로</a:t>
            </a:r>
            <a:r>
              <a:rPr lang="ko-KR" altLang="en-US" sz="1100" dirty="0"/>
              <a:t> 계산</a:t>
            </a:r>
            <a:endParaRPr lang="en-US" altLang="ko-KR" sz="1100" dirty="0"/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/>
              <a:t>그렇지 않으면</a:t>
            </a:r>
            <a:r>
              <a:rPr lang="en-US" altLang="ko-KR" sz="1100" dirty="0"/>
              <a:t>, branch ID </a:t>
            </a:r>
            <a:r>
              <a:rPr lang="ko-KR" altLang="en-US" sz="1100" dirty="0"/>
              <a:t>의 첫 번째 컴포넌트는 수신된 요청으로부터 최상위 </a:t>
            </a:r>
            <a:r>
              <a:rPr lang="en-US" altLang="ko-KR" sz="1100" b="1" dirty="0"/>
              <a:t>Via, To </a:t>
            </a:r>
            <a:r>
              <a:rPr lang="ko-KR" altLang="en-US" sz="1100" b="1" dirty="0"/>
              <a:t>태그</a:t>
            </a:r>
            <a:r>
              <a:rPr lang="en-US" altLang="ko-KR" sz="1100" b="1" dirty="0"/>
              <a:t>, From </a:t>
            </a:r>
            <a:r>
              <a:rPr lang="ko-KR" altLang="en-US" sz="1100" b="1" dirty="0"/>
              <a:t>태그</a:t>
            </a:r>
            <a:r>
              <a:rPr lang="en-US" altLang="ko-KR" sz="1100" b="1" dirty="0"/>
              <a:t>, Call-ID, </a:t>
            </a:r>
            <a:r>
              <a:rPr lang="en-US" altLang="ko-KR" sz="1100" b="1" dirty="0" err="1"/>
              <a:t>CSeq</a:t>
            </a:r>
            <a:r>
              <a:rPr lang="en-US" altLang="ko-KR" sz="1100" b="1" dirty="0"/>
              <a:t>, Request-URI</a:t>
            </a:r>
            <a:r>
              <a:rPr lang="en-US" altLang="ko-KR" sz="1100" dirty="0"/>
              <a:t> </a:t>
            </a:r>
            <a:r>
              <a:rPr lang="ko-KR" altLang="en-US" sz="1100" dirty="0"/>
              <a:t>들의 </a:t>
            </a:r>
            <a:r>
              <a:rPr lang="ko-KR" altLang="en-US" sz="1100" dirty="0" err="1"/>
              <a:t>해쉬로</a:t>
            </a:r>
            <a:r>
              <a:rPr lang="ko-KR" altLang="en-US" sz="1100" dirty="0"/>
              <a:t> 계산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dirty="0"/>
              <a:t>프록시가 </a:t>
            </a:r>
            <a:r>
              <a:rPr lang="en-US" altLang="ko-KR" sz="1100" b="1" dirty="0"/>
              <a:t>Record-Route </a:t>
            </a:r>
            <a:r>
              <a:rPr lang="ko-KR" altLang="en-US" sz="1100" dirty="0"/>
              <a:t>값을 삽입하거나 </a:t>
            </a:r>
            <a:r>
              <a:rPr lang="en-US" altLang="ko-KR" sz="1100" dirty="0"/>
              <a:t>URI </a:t>
            </a:r>
            <a:r>
              <a:rPr lang="ko-KR" altLang="en-US" sz="1100" dirty="0"/>
              <a:t>를 </a:t>
            </a:r>
            <a:r>
              <a:rPr lang="en-US" altLang="ko-KR" sz="1100" b="1" dirty="0"/>
              <a:t>Route</a:t>
            </a:r>
            <a:r>
              <a:rPr lang="en-US" altLang="ko-KR" sz="1100" dirty="0"/>
              <a:t> </a:t>
            </a:r>
            <a:r>
              <a:rPr lang="ko-KR" altLang="en-US" sz="1100" dirty="0"/>
              <a:t>헤더에 삽입하면</a:t>
            </a:r>
            <a:r>
              <a:rPr lang="en-US" altLang="ko-KR" sz="1100" dirty="0"/>
              <a:t>, </a:t>
            </a:r>
            <a:r>
              <a:rPr lang="ko-KR" altLang="en-US" sz="1100" dirty="0"/>
              <a:t>요청의 재전송시 같은 값으로 설정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 dirty="0"/>
              <a:t>stateful</a:t>
            </a:r>
            <a:r>
              <a:rPr lang="en-US" altLang="ko-KR" sz="1100" dirty="0"/>
              <a:t> </a:t>
            </a:r>
            <a:r>
              <a:rPr lang="ko-KR" altLang="en-US" sz="1100" dirty="0"/>
              <a:t>처럼 전달할 위치를 결정하면</a:t>
            </a:r>
            <a:r>
              <a:rPr lang="en-US" altLang="ko-KR" sz="1100" dirty="0"/>
              <a:t>, </a:t>
            </a:r>
            <a:r>
              <a:rPr lang="ko-KR" altLang="en-US" sz="1100" dirty="0"/>
              <a:t>요청은 클라이언트 트랜잭션을 거치지 않고 </a:t>
            </a:r>
            <a:r>
              <a:rPr lang="en-US" altLang="ko-KR" sz="1100" b="1" dirty="0"/>
              <a:t>transport layer</a:t>
            </a:r>
            <a:r>
              <a:rPr lang="en-US" altLang="ko-KR" sz="1100" dirty="0"/>
              <a:t> </a:t>
            </a:r>
            <a:r>
              <a:rPr lang="ko-KR" altLang="en-US" sz="1100" dirty="0"/>
              <a:t>로 직접 전송</a:t>
            </a:r>
            <a:endParaRPr lang="en-US" altLang="ko-KR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55094-2934-403F-9C4C-5914950254F0}"/>
              </a:ext>
            </a:extLst>
          </p:cNvPr>
          <p:cNvSpPr txBox="1"/>
          <p:nvPr/>
        </p:nvSpPr>
        <p:spPr>
          <a:xfrm>
            <a:off x="1257127" y="4019894"/>
            <a:ext cx="3281668" cy="744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처리 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응답 처리는 </a:t>
            </a:r>
            <a:r>
              <a:rPr lang="en-US" altLang="ko-KR" sz="1050" b="1"/>
              <a:t>stateless </a:t>
            </a:r>
            <a:r>
              <a:rPr lang="ko-KR" altLang="en-US" sz="1050"/>
              <a:t>프록시에서는 적용되지 않음</a:t>
            </a:r>
            <a:endParaRPr lang="en-US" altLang="ko-KR" sz="1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3D3F2-764E-47A1-8CB5-E33CA95BE43A}"/>
              </a:ext>
            </a:extLst>
          </p:cNvPr>
          <p:cNvSpPr txBox="1"/>
          <p:nvPr/>
        </p:nvSpPr>
        <p:spPr>
          <a:xfrm>
            <a:off x="1257127" y="4833227"/>
            <a:ext cx="4674678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Cancel</a:t>
            </a: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처리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CANCEL </a:t>
            </a:r>
            <a:r>
              <a:rPr lang="ko-KR" altLang="en-US" sz="1050"/>
              <a:t>요청에 대해 특별한 처리를 수행하지 않음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다른 요청에 적용하는 것과 동일한 </a:t>
            </a:r>
            <a:r>
              <a:rPr lang="en-US" altLang="ko-KR" sz="1050" b="1"/>
              <a:t>Route</a:t>
            </a:r>
            <a:r>
              <a:rPr lang="en-US" altLang="ko-KR" sz="1050"/>
              <a:t> </a:t>
            </a:r>
            <a:r>
              <a:rPr lang="ko-KR" altLang="en-US" sz="1050"/>
              <a:t>헤더 처리를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요청에 적용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1981199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6186309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 시나리오는 두 프록시 모두 </a:t>
            </a:r>
            <a:r>
              <a:rPr lang="en-US" altLang="ko-KR" sz="1100"/>
              <a:t>Record-Routing </a:t>
            </a:r>
            <a:r>
              <a:rPr lang="ko-KR" altLang="en-US" sz="1100"/>
              <a:t>하는 기본 </a:t>
            </a:r>
            <a:r>
              <a:rPr lang="en-US" altLang="ko-KR" sz="1100"/>
              <a:t>SIP trapezoid( U1 -&gt; P1 -&gt; P2 -&gt; U2 ) </a:t>
            </a:r>
            <a:r>
              <a:rPr lang="ko-KR" altLang="en-US" sz="1100"/>
              <a:t>이다</a:t>
            </a:r>
            <a:r>
              <a:rPr lang="en-US" altLang="ko-KR" sz="110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2198078"/>
            <a:ext cx="3324949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324355"/>
            <a:ext cx="3324949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highlight>
                  <a:srgbClr val="FFFF00"/>
                </a:highlight>
              </a:rPr>
              <a:t>Record-Route: &lt;sip:p1.example.com;lr&gt;</a:t>
            </a:r>
            <a:endParaRPr lang="ko-KR" altLang="en-US" sz="140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758642"/>
            <a:ext cx="240642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 </a:t>
            </a:r>
            <a:r>
              <a:rPr lang="ko-KR" altLang="en-US" sz="1100"/>
              <a:t>에게 다음 메시지를 보낸다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3211783"/>
            <a:ext cx="4870244" cy="1065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outbound </a:t>
            </a:r>
            <a:r>
              <a:rPr lang="ko-KR" altLang="en-US" sz="1100"/>
              <a:t>프록시이며</a:t>
            </a:r>
            <a:r>
              <a:rPr lang="en-US" altLang="ko-KR" sz="1100"/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domain.com </a:t>
            </a:r>
            <a:r>
              <a:rPr lang="ko-KR" altLang="en-US" sz="1100"/>
              <a:t>을 책임지지 않으므로</a:t>
            </a:r>
            <a:r>
              <a:rPr lang="en-US" altLang="ko-KR" sz="1100"/>
              <a:t>, </a:t>
            </a:r>
            <a:r>
              <a:rPr lang="en-US" altLang="ko-KR" sz="1100" b="1"/>
              <a:t>DNS </a:t>
            </a:r>
            <a:r>
              <a:rPr lang="ko-KR" altLang="en-US" sz="1100"/>
              <a:t>에서 검색하여 그곳</a:t>
            </a:r>
            <a:r>
              <a:rPr lang="en-US" altLang="ko-KR" sz="1100"/>
              <a:t>(</a:t>
            </a:r>
            <a:r>
              <a:rPr lang="en-US" altLang="ko-KR" sz="1100" b="1"/>
              <a:t>P2</a:t>
            </a:r>
            <a:r>
              <a:rPr lang="en-US" altLang="ko-KR" sz="1100"/>
              <a:t>)</a:t>
            </a:r>
            <a:r>
              <a:rPr lang="ko-KR" altLang="en-US" sz="1100"/>
              <a:t>으로 보낸다</a:t>
            </a:r>
            <a:r>
              <a:rPr lang="en-US" altLang="ko-KR" sz="1100" b="1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Record-Route</a:t>
            </a:r>
            <a:r>
              <a:rPr lang="en-US" altLang="ko-KR" sz="1100"/>
              <a:t> </a:t>
            </a:r>
            <a:r>
              <a:rPr lang="ko-KR" altLang="en-US" sz="1100"/>
              <a:t>헤더 값을 추가한다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435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2673030"/>
            <a:ext cx="3571812" cy="110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</a:t>
            </a:r>
            <a:r>
              <a:rPr lang="en-US" altLang="ko-KR" sz="1400">
                <a:highlight>
                  <a:srgbClr val="FFFF00"/>
                </a:highlight>
              </a:rPr>
              <a:t>u2.domain.com</a:t>
            </a:r>
            <a:r>
              <a:rPr lang="en-US" altLang="ko-KR" sz="1400"/>
              <a:t>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highlight>
                  <a:srgbClr val="FFFF00"/>
                </a:highlight>
              </a:rPr>
              <a:t>Record-Route: &lt;sip:p2.domain.com;lr&gt;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&lt;sip:p1.example.com;lr&gt;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646739"/>
            <a:ext cx="3289683" cy="110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sip:callee@u2.domain.com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&lt;sip:p2.domain.com;lr&gt;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&lt;sip:p1.example.com;lr&gt;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142135"/>
            <a:ext cx="5631670" cy="1404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P2 </a:t>
            </a:r>
            <a:r>
              <a:rPr lang="ko-KR" altLang="en-US" sz="1100"/>
              <a:t>는 위의 메시지를 받는다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domain.com </a:t>
            </a:r>
            <a:r>
              <a:rPr lang="ko-KR" altLang="en-US" sz="1100"/>
              <a:t>을 책임지므로</a:t>
            </a:r>
            <a:r>
              <a:rPr lang="en-US" altLang="ko-KR" sz="1100"/>
              <a:t>, location service </a:t>
            </a:r>
            <a:r>
              <a:rPr lang="ko-KR" altLang="en-US" sz="1100"/>
              <a:t>를 수행하고 </a:t>
            </a:r>
            <a:r>
              <a:rPr lang="en-US" altLang="ko-KR" sz="1100"/>
              <a:t>Request-URI </a:t>
            </a:r>
            <a:r>
              <a:rPr lang="ko-KR" altLang="en-US" sz="1100"/>
              <a:t>를 다시 작성한다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Record-Route </a:t>
            </a:r>
            <a:r>
              <a:rPr lang="ko-KR" altLang="en-US" sz="1100"/>
              <a:t>헤더 값을 추가한다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Route </a:t>
            </a:r>
            <a:r>
              <a:rPr lang="ko-KR" altLang="en-US" sz="1100"/>
              <a:t>헤더가 없으면</a:t>
            </a:r>
            <a:r>
              <a:rPr lang="en-US" altLang="ko-KR" sz="1100"/>
              <a:t>, </a:t>
            </a:r>
            <a:r>
              <a:rPr lang="ko-KR" altLang="en-US" sz="1100"/>
              <a:t>요청을 새 </a:t>
            </a:r>
            <a:r>
              <a:rPr lang="en-US" altLang="ko-KR" sz="1100"/>
              <a:t>Request-URI </a:t>
            </a:r>
            <a:r>
              <a:rPr lang="ko-KR" altLang="en-US" sz="1100"/>
              <a:t>를 확인하여 보낼 위치를 결정한다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4126183"/>
            <a:ext cx="439575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u2.domain.com</a:t>
            </a:r>
            <a:r>
              <a:rPr lang="en-US" altLang="ko-KR" sz="1100"/>
              <a:t> </a:t>
            </a:r>
            <a:r>
              <a:rPr lang="ko-KR" altLang="en-US" sz="1100"/>
              <a:t>에</a:t>
            </a:r>
            <a:r>
              <a:rPr lang="en-US" altLang="ko-KR" sz="1100"/>
              <a:t> </a:t>
            </a:r>
            <a:r>
              <a:rPr lang="ko-KR" altLang="en-US" sz="1100"/>
              <a:t>있는 </a:t>
            </a:r>
            <a:r>
              <a:rPr lang="en-US" altLang="ko-KR" sz="1100"/>
              <a:t>callee </a:t>
            </a:r>
            <a:r>
              <a:rPr lang="ko-KR" altLang="en-US" sz="1100"/>
              <a:t>가 이것을 받아서 </a:t>
            </a:r>
            <a:r>
              <a:rPr lang="en-US" altLang="ko-KR" sz="1100" b="1"/>
              <a:t>200 OK</a:t>
            </a:r>
            <a:r>
              <a:rPr lang="en-US" altLang="ko-KR" sz="1100"/>
              <a:t> </a:t>
            </a:r>
            <a:r>
              <a:rPr lang="ko-KR" altLang="en-US" sz="1100"/>
              <a:t>로 응답한다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720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1541530"/>
            <a:ext cx="418415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(&lt;sip:p2.domain.com;lr&gt;, &lt;sip:p1.example.com;lr&gt;)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745156"/>
            <a:ext cx="4615366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 &lt;sip:p1.example.com;lr&gt;, &lt;sip:p2.domain.com;lr&gt;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020974"/>
            <a:ext cx="8496237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 </a:t>
            </a:r>
            <a:r>
              <a:rPr lang="ko-KR" altLang="en-US" sz="1100"/>
              <a:t>의 </a:t>
            </a:r>
            <a:r>
              <a:rPr lang="en-US" altLang="ko-KR" sz="1100"/>
              <a:t>callee </a:t>
            </a:r>
            <a:r>
              <a:rPr lang="ko-KR" altLang="en-US" sz="1100"/>
              <a:t>는 다이얼로그 상태의 </a:t>
            </a:r>
            <a:r>
              <a:rPr lang="en-US" altLang="ko-KR" sz="1100" b="1"/>
              <a:t>remote target URI</a:t>
            </a:r>
            <a:r>
              <a:rPr lang="en-US" altLang="ko-KR" sz="1100"/>
              <a:t> </a:t>
            </a:r>
            <a:r>
              <a:rPr lang="ko-KR" altLang="en-US" sz="1100"/>
              <a:t>는</a:t>
            </a:r>
            <a:r>
              <a:rPr lang="ko-KR" altLang="en-US" sz="1100" b="1"/>
              <a:t> </a:t>
            </a:r>
            <a:r>
              <a:rPr lang="en-US" altLang="ko-KR" sz="1100" b="1"/>
              <a:t>sip:caller@u1.example.com</a:t>
            </a:r>
            <a:r>
              <a:rPr lang="en-US" altLang="ko-KR" sz="1100"/>
              <a:t> </a:t>
            </a:r>
            <a:r>
              <a:rPr lang="ko-KR" altLang="en-US" sz="1100"/>
              <a:t>으로 설정하고</a:t>
            </a:r>
            <a:r>
              <a:rPr lang="en-US" altLang="ko-KR" sz="1100"/>
              <a:t>, </a:t>
            </a:r>
            <a:r>
              <a:rPr lang="en-US" altLang="ko-KR" sz="1100" b="1"/>
              <a:t>route set</a:t>
            </a:r>
            <a:r>
              <a:rPr lang="en-US" altLang="ko-KR" sz="1100"/>
              <a:t> </a:t>
            </a:r>
            <a:r>
              <a:rPr lang="ko-KR" altLang="en-US" sz="1100"/>
              <a:t>을 다음과 같이 설정한다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4224600"/>
            <a:ext cx="6102953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모든 </a:t>
            </a:r>
            <a:r>
              <a:rPr lang="en-US" altLang="ko-KR" sz="1100"/>
              <a:t>route set </a:t>
            </a:r>
            <a:r>
              <a:rPr lang="ko-KR" altLang="en-US" sz="1100"/>
              <a:t>요소에 </a:t>
            </a:r>
            <a:r>
              <a:rPr lang="en-US" altLang="ko-KR" sz="1100"/>
              <a:t>“</a:t>
            </a:r>
            <a:r>
              <a:rPr lang="en-US" altLang="ko-KR" sz="1100" b="1"/>
              <a:t>lr</a:t>
            </a:r>
            <a:r>
              <a:rPr lang="en-US" altLang="ko-KR" sz="1100"/>
              <a:t>” </a:t>
            </a:r>
            <a:r>
              <a:rPr lang="ko-KR" altLang="en-US" sz="1100"/>
              <a:t>파라미터가 포함되어 있으므로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다음과 같은 </a:t>
            </a:r>
            <a:r>
              <a:rPr lang="en-US" altLang="ko-KR" sz="1100" b="1"/>
              <a:t>BYE</a:t>
            </a:r>
            <a:r>
              <a:rPr lang="en-US" altLang="ko-KR" sz="1100"/>
              <a:t> </a:t>
            </a:r>
            <a:r>
              <a:rPr lang="ko-KR" altLang="en-US" sz="1100"/>
              <a:t>요청을 구성한다</a:t>
            </a:r>
            <a:r>
              <a:rPr lang="en-US" altLang="ko-KR" sz="1100"/>
              <a:t>.</a:t>
            </a:r>
            <a:r>
              <a:rPr lang="en-US" altLang="ko-KR" sz="1100" b="1"/>
              <a:t> </a:t>
            </a:r>
            <a:endParaRPr lang="en-US" altLang="ko-KR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8964D-6966-4404-B7EE-A96C53619B3A}"/>
              </a:ext>
            </a:extLst>
          </p:cNvPr>
          <p:cNvSpPr txBox="1"/>
          <p:nvPr/>
        </p:nvSpPr>
        <p:spPr>
          <a:xfrm>
            <a:off x="1257127" y="2453510"/>
            <a:ext cx="7794121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이것은 정상적으로 </a:t>
            </a:r>
            <a:r>
              <a:rPr lang="en-US" altLang="ko-KR" sz="1100"/>
              <a:t>P2 -&gt;</a:t>
            </a:r>
            <a:r>
              <a:rPr lang="ko-KR" altLang="en-US" sz="1100"/>
              <a:t> </a:t>
            </a:r>
            <a:r>
              <a:rPr lang="en-US" altLang="ko-KR" sz="1100"/>
              <a:t>P1 -&gt;</a:t>
            </a:r>
            <a:r>
              <a:rPr lang="ko-KR" altLang="en-US" sz="1100"/>
              <a:t> </a:t>
            </a:r>
            <a:r>
              <a:rPr lang="en-US" altLang="ko-KR" sz="1100"/>
              <a:t>U1 </a:t>
            </a:r>
            <a:r>
              <a:rPr lang="ko-KR" altLang="en-US" sz="1100"/>
              <a:t>으로 전달된다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다이얼로그 상태의 </a:t>
            </a:r>
            <a:r>
              <a:rPr lang="en-US" altLang="ko-KR" sz="1100"/>
              <a:t>remote target URI </a:t>
            </a:r>
            <a:r>
              <a:rPr lang="ko-KR" altLang="en-US" sz="1100"/>
              <a:t>는 </a:t>
            </a:r>
            <a:r>
              <a:rPr lang="en-US" altLang="ko-KR" sz="1100" b="1"/>
              <a:t>sip:callee@u2.domain.com</a:t>
            </a:r>
            <a:r>
              <a:rPr lang="en-US" altLang="ko-KR" sz="1100"/>
              <a:t> </a:t>
            </a:r>
            <a:r>
              <a:rPr lang="ko-KR" altLang="en-US" sz="1100"/>
              <a:t>으로 설정하고 </a:t>
            </a:r>
            <a:r>
              <a:rPr lang="en-US" altLang="ko-KR" sz="1100" b="1"/>
              <a:t>route set </a:t>
            </a:r>
            <a:r>
              <a:rPr lang="ko-KR" altLang="en-US" sz="1100"/>
              <a:t>를 다음과 같이 설정한다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811D6-01F2-4B21-B313-7442E3835FE9}"/>
              </a:ext>
            </a:extLst>
          </p:cNvPr>
          <p:cNvSpPr txBox="1"/>
          <p:nvPr/>
        </p:nvSpPr>
        <p:spPr>
          <a:xfrm>
            <a:off x="1257127" y="3307839"/>
            <a:ext cx="418415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(&lt;sip:p1.example.com;lr&gt;, &lt;sip:p2.domain.com;lr&gt;)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2CA17-E13E-4317-97E0-22F631881F57}"/>
              </a:ext>
            </a:extLst>
          </p:cNvPr>
          <p:cNvSpPr txBox="1"/>
          <p:nvPr/>
        </p:nvSpPr>
        <p:spPr>
          <a:xfrm>
            <a:off x="1257127" y="5353735"/>
            <a:ext cx="5405647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/>
              <a:t>DNS </a:t>
            </a:r>
            <a:r>
              <a:rPr lang="ko-KR" altLang="en-US" sz="1100"/>
              <a:t>를 사용하여 </a:t>
            </a:r>
            <a:r>
              <a:rPr lang="ko-KR" altLang="en-US" sz="1100" b="1"/>
              <a:t>최상위 </a:t>
            </a:r>
            <a:r>
              <a:rPr lang="en-US" altLang="ko-KR" sz="1100" b="1"/>
              <a:t>Route </a:t>
            </a:r>
            <a:r>
              <a:rPr lang="ko-KR" altLang="en-US" sz="1100"/>
              <a:t>헤더 값의 </a:t>
            </a:r>
            <a:r>
              <a:rPr lang="en-US" altLang="ko-KR" sz="1100" b="1"/>
              <a:t>URI </a:t>
            </a:r>
            <a:r>
              <a:rPr lang="ko-KR" altLang="en-US" sz="1100"/>
              <a:t>를 통해 요청을 </a:t>
            </a:r>
            <a:r>
              <a:rPr lang="ko-KR" altLang="en-US" sz="1100" b="1"/>
              <a:t>전송할 위치</a:t>
            </a:r>
            <a:r>
              <a:rPr lang="ko-KR" altLang="en-US" sz="1100"/>
              <a:t>를 결정한다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이것은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으로 간다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215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296467"/>
            <a:ext cx="5638082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/>
              <a:t>Request-URI </a:t>
            </a:r>
            <a:r>
              <a:rPr lang="ko-KR" altLang="en-US" sz="1100"/>
              <a:t>에 표시된 리소스에 대한 책임이 없으므로 이를 변경하지 않는다</a:t>
            </a:r>
            <a:r>
              <a:rPr lang="en-US" altLang="ko-KR" sz="110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하지만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자신이 </a:t>
            </a:r>
            <a:r>
              <a:rPr lang="en-US" altLang="ko-KR" sz="1100"/>
              <a:t>Route </a:t>
            </a:r>
            <a:r>
              <a:rPr lang="ko-KR" altLang="en-US" sz="1100"/>
              <a:t>헤더의 첫 번째 값이므로</a:t>
            </a:r>
            <a:r>
              <a:rPr lang="en-US" altLang="ko-KR" sz="1100"/>
              <a:t>, </a:t>
            </a:r>
            <a:r>
              <a:rPr lang="ko-KR" altLang="en-US" sz="1100"/>
              <a:t>그 값을 삭제하고</a:t>
            </a:r>
            <a:r>
              <a:rPr lang="en-US" altLang="ko-KR" sz="1100"/>
              <a:t> </a:t>
            </a:r>
            <a:r>
              <a:rPr lang="ko-KR" altLang="en-US" sz="1100"/>
              <a:t>요청을 </a:t>
            </a:r>
            <a:r>
              <a:rPr lang="en-US" altLang="ko-KR" sz="1100" b="1"/>
              <a:t>P2</a:t>
            </a:r>
            <a:r>
              <a:rPr lang="en-US" altLang="ko-KR" sz="1100"/>
              <a:t> </a:t>
            </a:r>
            <a:r>
              <a:rPr lang="ko-KR" altLang="en-US" sz="1100"/>
              <a:t>로 전달한다</a:t>
            </a:r>
            <a:r>
              <a:rPr lang="en-US" altLang="ko-KR" sz="110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0777A-19D1-4E05-BE26-EF6C76CE8477}"/>
              </a:ext>
            </a:extLst>
          </p:cNvPr>
          <p:cNvSpPr txBox="1"/>
          <p:nvPr/>
        </p:nvSpPr>
        <p:spPr>
          <a:xfrm>
            <a:off x="1257127" y="2179991"/>
            <a:ext cx="3345788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 &lt;sip:p2.domain.com;lr&gt;</a:t>
            </a:r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96E4D-928D-42A6-B6B5-A3A5F940D637}"/>
              </a:ext>
            </a:extLst>
          </p:cNvPr>
          <p:cNvSpPr txBox="1"/>
          <p:nvPr/>
        </p:nvSpPr>
        <p:spPr>
          <a:xfrm>
            <a:off x="1257127" y="2926042"/>
            <a:ext cx="9155070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P2 </a:t>
            </a:r>
            <a:r>
              <a:rPr lang="ko-KR" altLang="en-US" sz="1100"/>
              <a:t>또한</a:t>
            </a:r>
            <a:r>
              <a:rPr lang="ko-KR" altLang="en-US" sz="1100" b="1"/>
              <a:t> </a:t>
            </a:r>
            <a:r>
              <a:rPr lang="en-US" altLang="ko-KR" sz="1100"/>
              <a:t>Request-URI </a:t>
            </a:r>
            <a:r>
              <a:rPr lang="ko-KR" altLang="en-US" sz="1100"/>
              <a:t>에 나타난 리소스를 책임지지 않음을 발견하고 그것을 변경하지 않는다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첫 번째 </a:t>
            </a:r>
            <a:r>
              <a:rPr lang="en-US" altLang="ko-KR" sz="1100"/>
              <a:t>Route </a:t>
            </a:r>
            <a:r>
              <a:rPr lang="ko-KR" altLang="en-US" sz="1100"/>
              <a:t>헤더 값이 자신인게 확인되므로 이를 제거하고 </a:t>
            </a:r>
            <a:r>
              <a:rPr lang="en-US" altLang="ko-KR" sz="1100"/>
              <a:t>Request-URI </a:t>
            </a:r>
            <a:r>
              <a:rPr lang="ko-KR" altLang="en-US" sz="1100"/>
              <a:t>에 대한 </a:t>
            </a:r>
            <a:r>
              <a:rPr lang="en-US" altLang="ko-KR" sz="1100"/>
              <a:t>DNS </a:t>
            </a:r>
            <a:r>
              <a:rPr lang="ko-KR" altLang="en-US" sz="1100"/>
              <a:t>검색 결과를 바탕으로 다음을 </a:t>
            </a:r>
            <a:r>
              <a:rPr lang="en-US" altLang="ko-KR" sz="1100" b="1"/>
              <a:t>u2.domain.com</a:t>
            </a:r>
            <a:r>
              <a:rPr lang="en-US" altLang="ko-KR" sz="1100"/>
              <a:t> </a:t>
            </a:r>
            <a:r>
              <a:rPr lang="ko-KR" altLang="en-US" sz="1100"/>
              <a:t>으로 전달한다</a:t>
            </a:r>
            <a:r>
              <a:rPr lang="en-US" altLang="ko-KR" sz="1100"/>
              <a:t>.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C6D1521-4AD0-4967-99F9-DFF2930FE3D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114540" y="2926042"/>
            <a:ext cx="2072098" cy="2514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9980DE-10B6-4EAE-B93D-9CF845CAD7A9}"/>
              </a:ext>
            </a:extLst>
          </p:cNvPr>
          <p:cNvSpPr txBox="1"/>
          <p:nvPr/>
        </p:nvSpPr>
        <p:spPr>
          <a:xfrm>
            <a:off x="7438403" y="2695210"/>
            <a:ext cx="349647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P2 </a:t>
            </a:r>
            <a:r>
              <a:rPr lang="ko-KR" altLang="en-US" sz="900"/>
              <a:t>는 </a:t>
            </a:r>
            <a:r>
              <a:rPr lang="en-US" altLang="ko-KR" sz="900" b="1">
                <a:solidFill>
                  <a:srgbClr val="0000FF"/>
                </a:solidFill>
              </a:rPr>
              <a:t>u2.domain.com</a:t>
            </a:r>
            <a:r>
              <a:rPr lang="ko-KR" altLang="en-US" sz="900"/>
              <a:t> 이 아니라 </a:t>
            </a:r>
            <a:r>
              <a:rPr lang="en-US" altLang="ko-KR" sz="900" b="1">
                <a:solidFill>
                  <a:srgbClr val="0000FF"/>
                </a:solidFill>
              </a:rPr>
              <a:t>domain.com</a:t>
            </a:r>
            <a:r>
              <a:rPr lang="en-US" altLang="ko-KR" sz="900"/>
              <a:t> </a:t>
            </a:r>
            <a:r>
              <a:rPr lang="ko-KR" altLang="en-US" sz="900"/>
              <a:t>에 대한 책임이 있다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21B04A-3DEA-4416-9F02-8C797891DDB3}"/>
              </a:ext>
            </a:extLst>
          </p:cNvPr>
          <p:cNvSpPr txBox="1"/>
          <p:nvPr/>
        </p:nvSpPr>
        <p:spPr>
          <a:xfrm>
            <a:off x="1257127" y="3809566"/>
            <a:ext cx="3345788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</p:txBody>
      </p:sp>
    </p:spTree>
    <p:extLst>
      <p:ext uri="{BB962C8B-B14F-4D97-AF65-F5344CB8AC3E}">
        <p14:creationId xmlns:p14="http://schemas.microsoft.com/office/powerpoint/2010/main" val="1269965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Rewriting</a:t>
            </a:r>
            <a:r>
              <a:rPr lang="ko-KR" altLang="en-US"/>
              <a:t> </a:t>
            </a:r>
            <a:r>
              <a:rPr lang="en-US" altLang="ko-KR"/>
              <a:t>Record-Route</a:t>
            </a:r>
            <a:r>
              <a:rPr lang="ko-KR" altLang="en-US"/>
              <a:t> </a:t>
            </a:r>
            <a:r>
              <a:rPr lang="en-US" altLang="ko-KR"/>
              <a:t>Header</a:t>
            </a:r>
            <a:r>
              <a:rPr lang="ko-KR" altLang="en-US"/>
              <a:t> </a:t>
            </a:r>
            <a:r>
              <a:rPr lang="en-US" altLang="ko-KR"/>
              <a:t>Field</a:t>
            </a:r>
            <a:r>
              <a:rPr lang="ko-KR" altLang="en-US"/>
              <a:t> </a:t>
            </a:r>
            <a:r>
              <a:rPr lang="en-US" altLang="ko-KR"/>
              <a:t>Values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0777A-19D1-4E05-BE26-EF6C76CE8477}"/>
              </a:ext>
            </a:extLst>
          </p:cNvPr>
          <p:cNvSpPr txBox="1"/>
          <p:nvPr/>
        </p:nvSpPr>
        <p:spPr>
          <a:xfrm>
            <a:off x="1257127" y="2543184"/>
            <a:ext cx="4724370" cy="59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sip:callee@gateway.leftprivatespace.com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42395-A4A6-4404-9119-9F3E7417AD17}"/>
              </a:ext>
            </a:extLst>
          </p:cNvPr>
          <p:cNvSpPr txBox="1"/>
          <p:nvPr/>
        </p:nvSpPr>
        <p:spPr>
          <a:xfrm>
            <a:off x="1257127" y="1094584"/>
            <a:ext cx="9599103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 시나리오에서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과 </a:t>
            </a: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는 서로 다른 </a:t>
            </a:r>
            <a:r>
              <a:rPr lang="en-US" altLang="ko-KR" sz="1100"/>
              <a:t>private</a:t>
            </a:r>
            <a:r>
              <a:rPr lang="ko-KR" altLang="en-US" sz="1100"/>
              <a:t> 네임스페이스에 있으며 네임스페이스 간의 </a:t>
            </a:r>
            <a:r>
              <a:rPr lang="ko-KR" altLang="en-US" sz="1100" b="1">
                <a:latin typeface="+mj-ea"/>
                <a:ea typeface="+mj-ea"/>
              </a:rPr>
              <a:t>게이트웨이</a:t>
            </a:r>
            <a:r>
              <a:rPr lang="ko-KR" altLang="en-US" sz="1100"/>
              <a:t> 역할을 하는 </a:t>
            </a:r>
            <a:r>
              <a:rPr lang="ko-KR" altLang="en-US" sz="1100" b="1">
                <a:latin typeface="+mj-ea"/>
                <a:ea typeface="+mj-ea"/>
              </a:rPr>
              <a:t>프록시</a:t>
            </a:r>
            <a:r>
              <a:rPr lang="ko-KR" altLang="en-US" sz="1100"/>
              <a:t>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을 통해 </a:t>
            </a:r>
            <a:r>
              <a:rPr lang="ko-KR" altLang="en-US" sz="1100" b="1">
                <a:latin typeface="+mj-ea"/>
                <a:ea typeface="+mj-ea"/>
              </a:rPr>
              <a:t>다이얼로그</a:t>
            </a:r>
            <a:r>
              <a:rPr lang="ko-KR" altLang="en-US" sz="1100"/>
              <a:t>로 진입한다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( U1 -&gt; P1 -&gt; U2 </a:t>
            </a:r>
            <a:r>
              <a:rPr lang="ko-KR" altLang="en-US" sz="1100"/>
              <a:t>순으로 진행 </a:t>
            </a:r>
            <a:r>
              <a:rPr lang="en-US" altLang="ko-KR" sz="110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D37F5-1D72-4E28-9105-3AB0CF630554}"/>
              </a:ext>
            </a:extLst>
          </p:cNvPr>
          <p:cNvSpPr txBox="1"/>
          <p:nvPr/>
        </p:nvSpPr>
        <p:spPr>
          <a:xfrm>
            <a:off x="1257127" y="2089584"/>
            <a:ext cx="240642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 </a:t>
            </a:r>
            <a:r>
              <a:rPr lang="ko-KR" altLang="en-US" sz="1100"/>
              <a:t>에게 다음 메시지를 보낸다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194A9-7826-4F7C-B96D-124E6250C70F}"/>
              </a:ext>
            </a:extLst>
          </p:cNvPr>
          <p:cNvSpPr txBox="1"/>
          <p:nvPr/>
        </p:nvSpPr>
        <p:spPr>
          <a:xfrm>
            <a:off x="1257127" y="3299169"/>
            <a:ext cx="360226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 </a:t>
            </a:r>
            <a:r>
              <a:rPr lang="ko-KR" altLang="en-US" sz="1100"/>
              <a:t>은 </a:t>
            </a:r>
            <a:r>
              <a:rPr lang="en-US" altLang="ko-KR" sz="1100"/>
              <a:t>location service </a:t>
            </a:r>
            <a:r>
              <a:rPr lang="ko-KR" altLang="en-US" sz="1100"/>
              <a:t>를 사용하여 다음을 </a:t>
            </a: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에 보낸다</a:t>
            </a:r>
            <a:r>
              <a:rPr lang="en-US" altLang="ko-KR" sz="110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6003D-55E3-479A-8C48-4CC7F4EFD189}"/>
              </a:ext>
            </a:extLst>
          </p:cNvPr>
          <p:cNvSpPr txBox="1"/>
          <p:nvPr/>
        </p:nvSpPr>
        <p:spPr>
          <a:xfrm>
            <a:off x="1257127" y="3768523"/>
            <a:ext cx="4467890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sip:callee@rightprivatespace.com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</a:t>
            </a:r>
            <a:r>
              <a:rPr lang="ko-KR" altLang="en-US" sz="1400"/>
              <a:t> </a:t>
            </a:r>
            <a:r>
              <a:rPr lang="en-US" altLang="ko-KR" sz="1400"/>
              <a:t>&lt;sip:gateway.rightprivatespace.com;lr&gt;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5B112-F542-4E19-8A2A-79BA4039ED4F}"/>
              </a:ext>
            </a:extLst>
          </p:cNvPr>
          <p:cNvSpPr txBox="1"/>
          <p:nvPr/>
        </p:nvSpPr>
        <p:spPr>
          <a:xfrm>
            <a:off x="1257127" y="4841234"/>
            <a:ext cx="2316660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200 (OK)</a:t>
            </a:r>
            <a:r>
              <a:rPr lang="ko-KR" altLang="en-US" sz="1100"/>
              <a:t> 를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으로 보낸다</a:t>
            </a:r>
            <a:r>
              <a:rPr lang="en-US" altLang="ko-KR" sz="110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579832-6F66-42B7-ACF0-091E982A4DD5}"/>
              </a:ext>
            </a:extLst>
          </p:cNvPr>
          <p:cNvSpPr txBox="1"/>
          <p:nvPr/>
        </p:nvSpPr>
        <p:spPr>
          <a:xfrm>
            <a:off x="1257127" y="5332538"/>
            <a:ext cx="4467890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&lt;sip:callee@u2.rightprivatespace.com&gt;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&lt;sip:gateway.rightprivatespace.com;lr&gt;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5133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1189892" y="1148602"/>
            <a:ext cx="102819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프록시는 순전히 </a:t>
            </a:r>
            <a:r>
              <a:rPr lang="en-US" altLang="ko-KR" sz="1200"/>
              <a:t>SIP </a:t>
            </a:r>
            <a:r>
              <a:rPr lang="ko-KR" altLang="en-US" sz="1200"/>
              <a:t>트랜잭션 처리 엔진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프록시에는 </a:t>
            </a:r>
            <a:r>
              <a:rPr lang="ko-KR" altLang="en-US" sz="1200">
                <a:latin typeface="+mj-ea"/>
                <a:ea typeface="+mj-ea"/>
              </a:rPr>
              <a:t>프록시 코어</a:t>
            </a:r>
            <a:r>
              <a:rPr lang="ko-KR" altLang="en-US" sz="1200"/>
              <a:t>라고 하는 </a:t>
            </a:r>
            <a:r>
              <a:rPr lang="ko-KR" altLang="en-US" sz="1200" b="1"/>
              <a:t>상위 계층 프록시 프로세싱 컴포넌트</a:t>
            </a:r>
            <a:r>
              <a:rPr lang="ko-KR" altLang="en-US" sz="1200"/>
              <a:t>에 의해 하나 이상의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과 연결된 </a:t>
            </a:r>
            <a:r>
              <a:rPr lang="ko-KR" altLang="en-US" sz="1200" b="1"/>
              <a:t>서버 트랜잭션</a:t>
            </a:r>
            <a:r>
              <a:rPr lang="ko-KR" altLang="en-US" sz="1200"/>
              <a:t>으로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AD4FFF-6BD8-4CC4-B484-EA86D553DCE1}"/>
              </a:ext>
            </a:extLst>
          </p:cNvPr>
          <p:cNvSpPr/>
          <p:nvPr/>
        </p:nvSpPr>
        <p:spPr>
          <a:xfrm>
            <a:off x="1503484" y="36165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49F7FB-EF0C-4CBE-BC22-CD3958FD61F0}"/>
              </a:ext>
            </a:extLst>
          </p:cNvPr>
          <p:cNvSpPr/>
          <p:nvPr/>
        </p:nvSpPr>
        <p:spPr>
          <a:xfrm>
            <a:off x="3531576" y="36165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9AEB48-50FF-4221-8739-2C2069705B04}"/>
              </a:ext>
            </a:extLst>
          </p:cNvPr>
          <p:cNvSpPr/>
          <p:nvPr/>
        </p:nvSpPr>
        <p:spPr>
          <a:xfrm>
            <a:off x="3531576" y="26259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3B5327-F65A-4D79-834C-3DAC2AC11A01}"/>
              </a:ext>
            </a:extLst>
          </p:cNvPr>
          <p:cNvSpPr/>
          <p:nvPr/>
        </p:nvSpPr>
        <p:spPr>
          <a:xfrm>
            <a:off x="3531576" y="46071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4ECA16-1CEF-4E13-BAA8-BE17EEF6DB89}"/>
              </a:ext>
            </a:extLst>
          </p:cNvPr>
          <p:cNvSpPr/>
          <p:nvPr/>
        </p:nvSpPr>
        <p:spPr>
          <a:xfrm>
            <a:off x="1913792" y="2625968"/>
            <a:ext cx="1617784" cy="26845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Proxy</a:t>
            </a:r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“</a:t>
            </a:r>
            <a:r>
              <a:rPr lang="en-US" altLang="ko-KR" sz="1600" b="1">
                <a:solidFill>
                  <a:schemeClr val="tx1"/>
                </a:solidFill>
              </a:rPr>
              <a:t>higher</a:t>
            </a:r>
            <a:r>
              <a:rPr lang="en-US" altLang="ko-KR" sz="1600">
                <a:solidFill>
                  <a:schemeClr val="tx1"/>
                </a:solidFill>
              </a:rPr>
              <a:t>” Layer</a:t>
            </a:r>
          </a:p>
          <a:p>
            <a:pPr algn="ctr"/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en-US" altLang="ko-KR" sz="1600" b="1">
                <a:solidFill>
                  <a:schemeClr val="tx1"/>
                </a:solidFill>
              </a:rPr>
              <a:t>core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20348-98C4-412C-AA40-54D7E1B1095C}"/>
              </a:ext>
            </a:extLst>
          </p:cNvPr>
          <p:cNvSpPr txBox="1"/>
          <p:nvPr/>
        </p:nvSpPr>
        <p:spPr>
          <a:xfrm>
            <a:off x="1873733" y="5606423"/>
            <a:ext cx="16979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ST</a:t>
            </a:r>
            <a:r>
              <a:rPr lang="ko-KR" altLang="en-US" sz="1100"/>
              <a:t> </a:t>
            </a:r>
            <a:r>
              <a:rPr lang="en-US" altLang="ko-KR" sz="1100"/>
              <a:t>=</a:t>
            </a:r>
            <a:r>
              <a:rPr lang="ko-KR" altLang="en-US" sz="1100"/>
              <a:t> </a:t>
            </a:r>
            <a:r>
              <a:rPr lang="en-US" altLang="ko-KR" sz="1100"/>
              <a:t>Server</a:t>
            </a:r>
            <a:r>
              <a:rPr lang="ko-KR" altLang="en-US" sz="1100"/>
              <a:t> </a:t>
            </a:r>
            <a:r>
              <a:rPr lang="en-US" altLang="ko-KR" sz="1100"/>
              <a:t>Transaction</a:t>
            </a:r>
          </a:p>
          <a:p>
            <a:endParaRPr lang="en-US" altLang="ko-KR" sz="1100"/>
          </a:p>
          <a:p>
            <a:r>
              <a:rPr lang="en-US" altLang="ko-KR" sz="1100"/>
              <a:t>CT = Client Transaction</a:t>
            </a:r>
            <a:endParaRPr lang="ko-KR" alt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BE380-ED20-41F7-BDED-F19F555E4373}"/>
              </a:ext>
            </a:extLst>
          </p:cNvPr>
          <p:cNvSpPr txBox="1"/>
          <p:nvPr/>
        </p:nvSpPr>
        <p:spPr>
          <a:xfrm>
            <a:off x="4800427" y="2625968"/>
            <a:ext cx="6553373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들어오는 요청은 </a:t>
            </a:r>
            <a:r>
              <a:rPr lang="en-US" altLang="ko-KR" sz="1200"/>
              <a:t>ST(Server Transaction)</a:t>
            </a:r>
            <a:r>
              <a:rPr lang="ko-KR" altLang="en-US" sz="1200"/>
              <a:t>가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 </a:t>
            </a:r>
            <a:r>
              <a:rPr lang="ko-KR" altLang="en-US" sz="1200"/>
              <a:t>로부터 요청은 </a:t>
            </a:r>
            <a:r>
              <a:rPr lang="en-US" altLang="ko-KR" sz="1200"/>
              <a:t>Proxy core </a:t>
            </a:r>
            <a:r>
              <a:rPr lang="ko-KR" altLang="en-US" sz="1200"/>
              <a:t>로 전달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하나 이상의 </a:t>
            </a:r>
            <a:r>
              <a:rPr lang="en-US" altLang="ko-KR" sz="1200"/>
              <a:t>next-hope </a:t>
            </a:r>
            <a:r>
              <a:rPr lang="ko-KR" altLang="en-US" sz="1200"/>
              <a:t>위치를 선택하면서 요청을 어디로 라우팅할지 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각 </a:t>
            </a:r>
            <a:r>
              <a:rPr lang="en-US" altLang="ko-KR" sz="1200"/>
              <a:t>next-hope</a:t>
            </a:r>
            <a:r>
              <a:rPr lang="ko-KR" altLang="en-US" sz="1200"/>
              <a:t> 위치에 대한 발신 요청은 연관된 </a:t>
            </a:r>
            <a:r>
              <a:rPr lang="en-US" altLang="ko-KR" sz="1200"/>
              <a:t>CT(Client Transaction)</a:t>
            </a:r>
            <a:r>
              <a:rPr lang="ko-KR" altLang="en-US" sz="1200"/>
              <a:t>에 의해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</a:t>
            </a:r>
            <a:r>
              <a:rPr lang="en-US" altLang="ko-KR" sz="1200"/>
              <a:t>CT </a:t>
            </a:r>
            <a:r>
              <a:rPr lang="ko-KR" altLang="en-US" sz="1200"/>
              <a:t>로부터 응답을 수집하고 </a:t>
            </a:r>
            <a:r>
              <a:rPr lang="en-US" altLang="ko-KR" sz="1200"/>
              <a:t>ST </a:t>
            </a:r>
            <a:r>
              <a:rPr lang="ko-KR" altLang="en-US" sz="1200"/>
              <a:t>에 응답을 전송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79892-3811-47AE-91D8-96D44614AEEC}"/>
              </a:ext>
            </a:extLst>
          </p:cNvPr>
          <p:cNvSpPr txBox="1"/>
          <p:nvPr/>
        </p:nvSpPr>
        <p:spPr>
          <a:xfrm>
            <a:off x="4800427" y="4958861"/>
            <a:ext cx="6716903" cy="1146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/>
              <a:t>수신된 각 새로운 요청은 새로운 </a:t>
            </a:r>
            <a:r>
              <a:rPr lang="en-US" altLang="ko-KR" sz="1200"/>
              <a:t>ST </a:t>
            </a:r>
            <a:r>
              <a:rPr lang="ko-KR" altLang="en-US" sz="1200"/>
              <a:t>를 만듬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Proxy core </a:t>
            </a:r>
            <a:r>
              <a:rPr lang="ko-KR" altLang="en-US" sz="1200"/>
              <a:t>는 그 </a:t>
            </a:r>
            <a:r>
              <a:rPr lang="en-US" altLang="ko-KR" sz="1200"/>
              <a:t>ST </a:t>
            </a:r>
            <a:r>
              <a:rPr lang="ko-KR" altLang="en-US" sz="1200"/>
              <a:t>에 즉각적인 </a:t>
            </a:r>
            <a:r>
              <a:rPr lang="en-US" altLang="ko-KR" sz="1200"/>
              <a:t>Provisional </a:t>
            </a:r>
            <a:r>
              <a:rPr lang="ko-KR" altLang="en-US" sz="1200"/>
              <a:t>응답</a:t>
            </a:r>
            <a:r>
              <a:rPr lang="en-US" altLang="ko-KR" sz="1200"/>
              <a:t>(100 Trying </a:t>
            </a:r>
            <a:r>
              <a:rPr lang="ko-KR" altLang="en-US" sz="1200"/>
              <a:t>같은</a:t>
            </a:r>
            <a:r>
              <a:rPr lang="en-US" altLang="ko-KR" sz="1200"/>
              <a:t>)</a:t>
            </a:r>
            <a:r>
              <a:rPr lang="ko-KR" altLang="en-US" sz="1200"/>
              <a:t>을 전송하는 것에 </a:t>
            </a:r>
            <a:r>
              <a:rPr lang="en-US" altLang="ko-KR" sz="1200"/>
              <a:t>UAS </a:t>
            </a:r>
            <a:r>
              <a:rPr lang="ko-KR" altLang="en-US" sz="1200"/>
              <a:t>로서 동작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Non-INVITE </a:t>
            </a:r>
            <a:r>
              <a:rPr lang="ko-KR" altLang="en-US" sz="1200"/>
              <a:t>요청에 대해 </a:t>
            </a:r>
            <a:r>
              <a:rPr lang="en-US" altLang="ko-KR" sz="1200"/>
              <a:t>100 (Trying) </a:t>
            </a:r>
            <a:r>
              <a:rPr lang="ko-KR" altLang="en-US" sz="1200"/>
              <a:t>응답을 생성해서는 안됨</a:t>
            </a:r>
          </a:p>
        </p:txBody>
      </p:sp>
    </p:spTree>
    <p:extLst>
      <p:ext uri="{BB962C8B-B14F-4D97-AF65-F5344CB8AC3E}">
        <p14:creationId xmlns:p14="http://schemas.microsoft.com/office/powerpoint/2010/main" val="2014912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Rewriting</a:t>
            </a:r>
            <a:r>
              <a:rPr lang="ko-KR" altLang="en-US"/>
              <a:t> </a:t>
            </a:r>
            <a:r>
              <a:rPr lang="en-US" altLang="ko-KR"/>
              <a:t>Record-Route</a:t>
            </a:r>
            <a:r>
              <a:rPr lang="ko-KR" altLang="en-US"/>
              <a:t> </a:t>
            </a:r>
            <a:r>
              <a:rPr lang="en-US" altLang="ko-KR"/>
              <a:t>Header</a:t>
            </a:r>
            <a:r>
              <a:rPr lang="ko-KR" altLang="en-US"/>
              <a:t> </a:t>
            </a:r>
            <a:r>
              <a:rPr lang="en-US" altLang="ko-KR"/>
              <a:t>Field</a:t>
            </a:r>
            <a:r>
              <a:rPr lang="ko-KR" altLang="en-US"/>
              <a:t> </a:t>
            </a:r>
            <a:r>
              <a:rPr lang="en-US" altLang="ko-KR"/>
              <a:t>Values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D37F5-1D72-4E28-9105-3AB0CF630554}"/>
              </a:ext>
            </a:extLst>
          </p:cNvPr>
          <p:cNvSpPr txBox="1"/>
          <p:nvPr/>
        </p:nvSpPr>
        <p:spPr>
          <a:xfrm>
            <a:off x="1257127" y="1263107"/>
            <a:ext cx="749756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 </a:t>
            </a:r>
            <a:r>
              <a:rPr lang="ko-KR" altLang="en-US" sz="1100"/>
              <a:t>는 </a:t>
            </a:r>
            <a:r>
              <a:rPr lang="en-US" altLang="ko-KR" sz="1100"/>
              <a:t>U</a:t>
            </a:r>
            <a:r>
              <a:rPr lang="en-US" altLang="ko-KR" sz="1100" b="1"/>
              <a:t>1 </a:t>
            </a:r>
            <a:r>
              <a:rPr lang="ko-KR" altLang="en-US" sz="1100"/>
              <a:t>이 유용하게 사용할 수 있는 값을 제공하도록 </a:t>
            </a:r>
            <a:r>
              <a:rPr lang="en-US" altLang="ko-KR" sz="1100"/>
              <a:t>Record-Route </a:t>
            </a:r>
            <a:r>
              <a:rPr lang="ko-KR" altLang="en-US" sz="1100"/>
              <a:t>헤더 파라미터를 다시 작성하고 다음을 </a:t>
            </a:r>
            <a:r>
              <a:rPr lang="en-US" altLang="ko-KR" sz="1100"/>
              <a:t>U1</a:t>
            </a:r>
            <a:r>
              <a:rPr lang="ko-KR" altLang="en-US" sz="1100"/>
              <a:t>에 보낸다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194A9-7826-4F7C-B96D-124E6250C70F}"/>
              </a:ext>
            </a:extLst>
          </p:cNvPr>
          <p:cNvSpPr txBox="1"/>
          <p:nvPr/>
        </p:nvSpPr>
        <p:spPr>
          <a:xfrm>
            <a:off x="1257127" y="2616595"/>
            <a:ext cx="313579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그 후 </a:t>
            </a:r>
            <a:r>
              <a:rPr lang="en-US" altLang="ko-KR" sz="1100"/>
              <a:t>,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에게  다음의 </a:t>
            </a:r>
            <a:r>
              <a:rPr lang="en-US" altLang="ko-KR" sz="1100" b="1"/>
              <a:t>BYE</a:t>
            </a:r>
            <a:r>
              <a:rPr lang="en-US" altLang="ko-KR" sz="1100"/>
              <a:t> </a:t>
            </a:r>
            <a:r>
              <a:rPr lang="ko-KR" altLang="en-US" sz="1100"/>
              <a:t>요청을 보낸다</a:t>
            </a:r>
            <a:r>
              <a:rPr lang="en-US" altLang="ko-KR" sz="110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6003D-55E3-479A-8C48-4CC7F4EFD189}"/>
              </a:ext>
            </a:extLst>
          </p:cNvPr>
          <p:cNvSpPr txBox="1"/>
          <p:nvPr/>
        </p:nvSpPr>
        <p:spPr>
          <a:xfrm>
            <a:off x="1257127" y="3085949"/>
            <a:ext cx="3980577" cy="59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sip:callee@righteprivatespace.com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</a:t>
            </a:r>
            <a:r>
              <a:rPr lang="ko-KR" altLang="en-US" sz="1400"/>
              <a:t> </a:t>
            </a:r>
            <a:r>
              <a:rPr lang="en-US" altLang="ko-KR" sz="1400"/>
              <a:t>&lt;sip:gateway.leftprivatespace.com;lr&gt;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5B112-F542-4E19-8A2A-79BA4039ED4F}"/>
              </a:ext>
            </a:extLst>
          </p:cNvPr>
          <p:cNvSpPr txBox="1"/>
          <p:nvPr/>
        </p:nvSpPr>
        <p:spPr>
          <a:xfrm>
            <a:off x="1257127" y="4014757"/>
            <a:ext cx="1665841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 </a:t>
            </a:r>
            <a:r>
              <a:rPr lang="ko-KR" altLang="en-US" sz="1100"/>
              <a:t>은</a:t>
            </a:r>
            <a:r>
              <a:rPr lang="ko-KR" altLang="en-US" sz="1100" b="1"/>
              <a:t> </a:t>
            </a:r>
            <a:r>
              <a:rPr lang="en-US" altLang="ko-KR" sz="1100" b="1"/>
              <a:t>U2 </a:t>
            </a:r>
            <a:r>
              <a:rPr lang="ko-KR" altLang="en-US" sz="1100"/>
              <a:t>에게 전달한다</a:t>
            </a:r>
            <a:r>
              <a:rPr lang="en-US" altLang="ko-KR" sz="110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579832-6F66-42B7-ACF0-091E982A4DD5}"/>
              </a:ext>
            </a:extLst>
          </p:cNvPr>
          <p:cNvSpPr txBox="1"/>
          <p:nvPr/>
        </p:nvSpPr>
        <p:spPr>
          <a:xfrm>
            <a:off x="1257127" y="4506061"/>
            <a:ext cx="422743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sip:callee@u2.righteprivatespace.com SIP/2.0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6261B-4DEE-4819-A371-1B0577336452}"/>
              </a:ext>
            </a:extLst>
          </p:cNvPr>
          <p:cNvSpPr txBox="1"/>
          <p:nvPr/>
        </p:nvSpPr>
        <p:spPr>
          <a:xfrm>
            <a:off x="1257127" y="1696765"/>
            <a:ext cx="4363695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&lt;sip:callee@u2.rightprivatespace.com&gt;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&lt;sip:gateway.leftprivatespace.com;lr&gt;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603758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-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B41600-0B4F-44EF-8EA1-9F6B0E0F86A1}"/>
              </a:ext>
            </a:extLst>
          </p:cNvPr>
          <p:cNvSpPr txBox="1"/>
          <p:nvPr/>
        </p:nvSpPr>
        <p:spPr>
          <a:xfrm>
            <a:off x="1286261" y="1283657"/>
            <a:ext cx="8143576" cy="4635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SIP</a:t>
            </a:r>
            <a:r>
              <a:rPr lang="ko-KR" altLang="en-US" sz="1200" dirty="0"/>
              <a:t> </a:t>
            </a:r>
            <a:r>
              <a:rPr lang="ko-KR" altLang="en-US" sz="1200" dirty="0">
                <a:latin typeface="+mj-ea"/>
                <a:ea typeface="+mj-ea"/>
              </a:rPr>
              <a:t>트랜잭션</a:t>
            </a:r>
            <a:r>
              <a:rPr lang="ko-KR" altLang="en-US" sz="1200" dirty="0"/>
              <a:t>은 하나의 </a:t>
            </a:r>
            <a:r>
              <a:rPr lang="ko-KR" altLang="en-US" sz="1200" b="1" dirty="0">
                <a:latin typeface="+mj-ea"/>
                <a:ea typeface="+mj-ea"/>
              </a:rPr>
              <a:t>요청</a:t>
            </a:r>
            <a:r>
              <a:rPr lang="en-US" altLang="ko-KR" sz="1200" dirty="0"/>
              <a:t>(request)</a:t>
            </a:r>
            <a:r>
              <a:rPr lang="ko-KR" altLang="en-US" sz="1200" dirty="0"/>
              <a:t> 과 그 요청의 하나 이상의 </a:t>
            </a:r>
            <a:r>
              <a:rPr lang="ko-KR" altLang="en-US" sz="1200" b="1" dirty="0">
                <a:latin typeface="+mj-ea"/>
                <a:ea typeface="+mj-ea"/>
              </a:rPr>
              <a:t>응답</a:t>
            </a:r>
            <a:r>
              <a:rPr lang="en-US" altLang="ko-KR" sz="1200" dirty="0"/>
              <a:t>(response)</a:t>
            </a:r>
            <a:r>
              <a:rPr lang="ko-KR" altLang="en-US" sz="1200" dirty="0"/>
              <a:t>들</a:t>
            </a:r>
            <a:r>
              <a:rPr lang="en-US" altLang="ko-KR" sz="1200" dirty="0"/>
              <a:t>(provisional </a:t>
            </a:r>
            <a:r>
              <a:rPr lang="ko-KR" altLang="en-US" sz="1200" dirty="0"/>
              <a:t>과</a:t>
            </a:r>
            <a:r>
              <a:rPr lang="en-US" altLang="ko-KR" sz="1200" dirty="0"/>
              <a:t> final </a:t>
            </a:r>
            <a:r>
              <a:rPr lang="ko-KR" altLang="en-US" sz="1200" dirty="0"/>
              <a:t>응답</a:t>
            </a:r>
            <a:r>
              <a:rPr lang="en-US" altLang="ko-KR" sz="1200" dirty="0"/>
              <a:t>)</a:t>
            </a:r>
            <a:r>
              <a:rPr lang="ko-KR" altLang="en-US" sz="1200" dirty="0"/>
              <a:t>로</a:t>
            </a:r>
            <a:r>
              <a:rPr lang="en-US" altLang="ko-KR" sz="1200" dirty="0"/>
              <a:t> </a:t>
            </a:r>
            <a:r>
              <a:rPr lang="ko-KR" altLang="en-US" sz="1200" dirty="0"/>
              <a:t>구성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INVITE</a:t>
            </a:r>
            <a:r>
              <a:rPr lang="ko-KR" altLang="en-US" sz="1200" dirty="0"/>
              <a:t> 트랜잭션의 경우</a:t>
            </a:r>
            <a:endParaRPr lang="en-US" altLang="ko-KR" sz="12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dirty="0"/>
              <a:t>최종 응답이 </a:t>
            </a:r>
            <a:r>
              <a:rPr lang="en-US" altLang="ko-KR" sz="1100" b="1" dirty="0"/>
              <a:t>2xx</a:t>
            </a:r>
            <a:r>
              <a:rPr lang="en-US" altLang="ko-KR" sz="1100" dirty="0"/>
              <a:t> </a:t>
            </a:r>
            <a:r>
              <a:rPr lang="ko-KR" altLang="en-US" sz="1100" dirty="0"/>
              <a:t>응답이 아닌 경우에만 트랜잭션에 </a:t>
            </a:r>
            <a:r>
              <a:rPr lang="en-US" altLang="ko-KR" sz="1100" b="1" dirty="0"/>
              <a:t>ACK</a:t>
            </a:r>
            <a:r>
              <a:rPr lang="en-US" altLang="ko-KR" sz="1100" dirty="0"/>
              <a:t> </a:t>
            </a:r>
            <a:r>
              <a:rPr lang="ko-KR" altLang="en-US" sz="1100" dirty="0"/>
              <a:t>도 포함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 dirty="0"/>
              <a:t>2xx</a:t>
            </a:r>
            <a:r>
              <a:rPr lang="en-US" altLang="ko-KR" sz="1100" dirty="0"/>
              <a:t> </a:t>
            </a:r>
            <a:r>
              <a:rPr lang="ko-KR" altLang="en-US" sz="1100" dirty="0"/>
              <a:t>인 경우 </a:t>
            </a:r>
            <a:r>
              <a:rPr lang="en-US" altLang="ko-KR" sz="1100" b="1" dirty="0"/>
              <a:t>ACK</a:t>
            </a:r>
            <a:r>
              <a:rPr lang="en-US" altLang="ko-KR" sz="1100" dirty="0"/>
              <a:t> </a:t>
            </a:r>
            <a:r>
              <a:rPr lang="ko-KR" altLang="en-US" sz="1100" dirty="0"/>
              <a:t>는 해당 트랜잭션에 포함되지 않음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stateless </a:t>
            </a:r>
            <a:r>
              <a:rPr lang="ko-KR" altLang="en-US" sz="1200" dirty="0"/>
              <a:t>프록시는 트랜잭션을 포함하지 않음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트랜잭션</a:t>
            </a:r>
            <a:r>
              <a:rPr lang="ko-KR" altLang="en-US" sz="1200" dirty="0"/>
              <a:t>은 </a:t>
            </a: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클라이언트 트랜잭션</a:t>
            </a:r>
            <a:r>
              <a:rPr lang="ko-KR" altLang="en-US" sz="1200" dirty="0"/>
              <a:t>과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서버 트랜잭션</a:t>
            </a:r>
            <a:r>
              <a:rPr lang="ko-KR" altLang="en-US" sz="1200" dirty="0">
                <a:latin typeface="+mn-ea"/>
              </a:rPr>
              <a:t>으</a:t>
            </a:r>
            <a:r>
              <a:rPr lang="ko-KR" altLang="en-US" sz="1200" dirty="0"/>
              <a:t>로 구분</a:t>
            </a:r>
            <a:endParaRPr lang="en-US" altLang="ko-KR" sz="1200" dirty="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클라이언트 트랜잭션</a:t>
            </a:r>
            <a:r>
              <a:rPr lang="ko-KR" altLang="en-US" sz="1200" dirty="0"/>
              <a:t> 목적</a:t>
            </a:r>
            <a:endParaRPr lang="en-US" altLang="ko-KR" sz="1200" dirty="0"/>
          </a:p>
          <a:p>
            <a:pPr marL="1085850" lvl="2" indent="-171450">
              <a:lnSpc>
                <a:spcPct val="200000"/>
              </a:lnSpc>
              <a:buFontTx/>
              <a:buChar char="−"/>
            </a:pPr>
            <a:r>
              <a:rPr lang="en-US" altLang="ko-KR" sz="1100" b="1" dirty="0"/>
              <a:t>TU</a:t>
            </a:r>
            <a:r>
              <a:rPr lang="en-US" altLang="ko-KR" sz="1100" dirty="0"/>
              <a:t> </a:t>
            </a:r>
            <a:r>
              <a:rPr lang="ko-KR" altLang="en-US" sz="1100" dirty="0"/>
              <a:t>에게 </a:t>
            </a:r>
            <a:r>
              <a:rPr lang="ko-KR" altLang="en-US" sz="1100" b="1" dirty="0"/>
              <a:t>요청</a:t>
            </a:r>
            <a:r>
              <a:rPr lang="ko-KR" altLang="en-US" sz="1100" dirty="0"/>
              <a:t>을 수신하여 </a:t>
            </a:r>
            <a:r>
              <a:rPr lang="ko-KR" altLang="en-US" sz="1100" dirty="0">
                <a:latin typeface="+mj-ea"/>
                <a:ea typeface="+mj-ea"/>
              </a:rPr>
              <a:t>서버 트랜잭션</a:t>
            </a:r>
            <a:r>
              <a:rPr lang="ko-KR" altLang="en-US" sz="1100" dirty="0"/>
              <a:t>으로 전달</a:t>
            </a:r>
            <a:endParaRPr lang="en-US" altLang="ko-KR" sz="1100" dirty="0"/>
          </a:p>
          <a:p>
            <a:pPr marL="1085850" lvl="2" indent="-171450">
              <a:lnSpc>
                <a:spcPct val="200000"/>
              </a:lnSpc>
              <a:buFontTx/>
              <a:buChar char="−"/>
            </a:pPr>
            <a:r>
              <a:rPr lang="ko-KR" altLang="en-US" sz="1100" b="1" dirty="0"/>
              <a:t>응답</a:t>
            </a:r>
            <a:r>
              <a:rPr lang="ko-KR" altLang="en-US" sz="1100" dirty="0"/>
              <a:t>을 수신</a:t>
            </a:r>
            <a:r>
              <a:rPr lang="en-US" altLang="ko-KR" sz="1100" dirty="0"/>
              <a:t>, </a:t>
            </a:r>
            <a:r>
              <a:rPr lang="ko-KR" altLang="en-US" sz="1100" dirty="0"/>
              <a:t>그것을 </a:t>
            </a:r>
            <a:r>
              <a:rPr lang="en-US" altLang="ko-KR" sz="1100" b="1" dirty="0"/>
              <a:t>TU </a:t>
            </a:r>
            <a:r>
              <a:rPr lang="ko-KR" altLang="en-US" sz="1100" dirty="0"/>
              <a:t>에게 전달</a:t>
            </a:r>
            <a:r>
              <a:rPr lang="en-US" altLang="ko-KR" sz="1100" dirty="0"/>
              <a:t>, </a:t>
            </a:r>
            <a:r>
              <a:rPr lang="ko-KR" altLang="en-US" sz="1100" dirty="0"/>
              <a:t>응답 재전송 또는 허용되지 않은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ACK </a:t>
            </a:r>
            <a:r>
              <a:rPr lang="ko-KR" altLang="en-US" sz="1100" dirty="0"/>
              <a:t>에 대한 응답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  <a:r>
              <a:rPr lang="ko-KR" altLang="en-US" sz="1100" dirty="0">
                <a:latin typeface="+mj-ea"/>
                <a:ea typeface="+mj-ea"/>
              </a:rPr>
              <a:t>응답을 필터링</a:t>
            </a:r>
            <a:r>
              <a:rPr lang="ko-KR" altLang="en-US" sz="1100" dirty="0"/>
              <a:t> 하는 역할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서버 트랜잭션</a:t>
            </a:r>
            <a:r>
              <a:rPr lang="ko-KR" altLang="en-US" sz="1100" dirty="0"/>
              <a:t> 목적</a:t>
            </a:r>
            <a:endParaRPr lang="en-US" altLang="ko-KR" sz="1100" dirty="0"/>
          </a:p>
          <a:p>
            <a:pPr marL="1085850" lvl="2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 dirty="0"/>
              <a:t>Transport Layer </a:t>
            </a:r>
            <a:r>
              <a:rPr lang="ko-KR" altLang="en-US" sz="1100" dirty="0"/>
              <a:t>에서</a:t>
            </a:r>
            <a:r>
              <a:rPr lang="en-US" altLang="ko-KR" sz="1100" dirty="0"/>
              <a:t> </a:t>
            </a:r>
            <a:r>
              <a:rPr lang="ko-KR" altLang="en-US" sz="1100" b="1" dirty="0"/>
              <a:t>요청</a:t>
            </a:r>
            <a:r>
              <a:rPr lang="ko-KR" altLang="en-US" sz="1100" dirty="0"/>
              <a:t>을 수신하여 </a:t>
            </a:r>
            <a:r>
              <a:rPr lang="en-US" altLang="ko-KR" sz="1100" b="1" dirty="0"/>
              <a:t>TU</a:t>
            </a:r>
            <a:r>
              <a:rPr lang="en-US" altLang="ko-KR" sz="1100" dirty="0"/>
              <a:t> </a:t>
            </a:r>
            <a:r>
              <a:rPr lang="ko-KR" altLang="en-US" sz="1100" dirty="0"/>
              <a:t>에 전달</a:t>
            </a:r>
            <a:endParaRPr lang="en-US" altLang="ko-KR" sz="1100" dirty="0"/>
          </a:p>
          <a:p>
            <a:pPr marL="1085850" lvl="2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dirty="0"/>
              <a:t>네트워크에서 재전송되는 모든 </a:t>
            </a:r>
            <a:r>
              <a:rPr lang="ko-KR" altLang="en-US" sz="1100" b="1" dirty="0"/>
              <a:t>요청</a:t>
            </a:r>
            <a:r>
              <a:rPr lang="ko-KR" altLang="en-US" sz="1100" dirty="0"/>
              <a:t>을 필터링</a:t>
            </a:r>
            <a:endParaRPr lang="en-US" altLang="ko-KR" sz="1100" dirty="0"/>
          </a:p>
          <a:p>
            <a:pPr marL="1085850" lvl="2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 dirty="0"/>
              <a:t>TU</a:t>
            </a:r>
            <a:r>
              <a:rPr lang="en-US" altLang="ko-KR" sz="1100" dirty="0"/>
              <a:t> </a:t>
            </a:r>
            <a:r>
              <a:rPr lang="ko-KR" altLang="en-US" sz="1100" dirty="0"/>
              <a:t>로부터 </a:t>
            </a:r>
            <a:r>
              <a:rPr lang="ko-KR" altLang="en-US" sz="1100" b="1" dirty="0"/>
              <a:t>응답</a:t>
            </a:r>
            <a:r>
              <a:rPr lang="ko-KR" altLang="en-US" sz="1100" dirty="0"/>
              <a:t>을 받아서</a:t>
            </a:r>
            <a:r>
              <a:rPr lang="en-US" altLang="ko-KR" sz="1100" dirty="0"/>
              <a:t>, </a:t>
            </a:r>
            <a:r>
              <a:rPr lang="ko-KR" altLang="en-US" sz="1100" dirty="0"/>
              <a:t>네트워크로 전송되도록 </a:t>
            </a:r>
            <a:r>
              <a:rPr lang="en-US" altLang="ko-KR" sz="1100" b="1" dirty="0"/>
              <a:t>Transport Layer</a:t>
            </a:r>
            <a:r>
              <a:rPr lang="en-US" altLang="ko-KR" sz="1100" dirty="0"/>
              <a:t> </a:t>
            </a:r>
            <a:r>
              <a:rPr lang="ko-KR" altLang="en-US" sz="1100" dirty="0"/>
              <a:t>로 전달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615352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Transaction</a:t>
            </a:r>
            <a:r>
              <a:rPr lang="ko-KR" altLang="en-US"/>
              <a:t> </a:t>
            </a:r>
            <a:r>
              <a:rPr lang="en-US" altLang="ko-KR"/>
              <a:t>Relationship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EEFF984-ECBC-4B99-B096-7D1DE977C3A7}"/>
              </a:ext>
            </a:extLst>
          </p:cNvPr>
          <p:cNvGrpSpPr/>
          <p:nvPr/>
        </p:nvGrpSpPr>
        <p:grpSpPr>
          <a:xfrm>
            <a:off x="2945911" y="2078307"/>
            <a:ext cx="6300177" cy="3134524"/>
            <a:chOff x="2945911" y="2117974"/>
            <a:chExt cx="6300177" cy="3134524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84855E1-E079-4543-B1F4-A1BC2435F0F7}"/>
                </a:ext>
              </a:extLst>
            </p:cNvPr>
            <p:cNvGrpSpPr/>
            <p:nvPr/>
          </p:nvGrpSpPr>
          <p:grpSpPr>
            <a:xfrm>
              <a:off x="2945911" y="2117974"/>
              <a:ext cx="6300177" cy="3134524"/>
              <a:chOff x="4444023" y="2117974"/>
              <a:chExt cx="6300177" cy="3134524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69095A7-9506-4919-800C-F5775BA6F43B}"/>
                  </a:ext>
                </a:extLst>
              </p:cNvPr>
              <p:cNvGrpSpPr/>
              <p:nvPr/>
            </p:nvGrpSpPr>
            <p:grpSpPr>
              <a:xfrm>
                <a:off x="444402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4AE3347C-7466-470B-8843-FAD681C01B0D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233733CF-AC7E-49D7-8681-1563F1A3DCFA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CC0C68D-AED2-4F60-9FBF-50F6C45FBA09}"/>
                  </a:ext>
                </a:extLst>
              </p:cNvPr>
              <p:cNvGrpSpPr/>
              <p:nvPr/>
            </p:nvGrpSpPr>
            <p:grpSpPr>
              <a:xfrm>
                <a:off x="624107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866F0606-FAAB-4FB1-B9B2-C60E77D70A59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CBABD409-E6B2-4737-A7CE-7DB884DC1CFF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5B5B2EE-E5F1-46E5-8937-3350235991BC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85FA26B-1517-4204-824C-78784593FE7B}"/>
                  </a:ext>
                </a:extLst>
              </p:cNvPr>
              <p:cNvGrpSpPr/>
              <p:nvPr/>
            </p:nvGrpSpPr>
            <p:grpSpPr>
              <a:xfrm>
                <a:off x="804447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92FE4BC3-230B-448C-BB1B-032B90E386E9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4648D06-F3BF-4F5E-A1D4-F26F22EE7CFB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6DF9CED-45B2-424C-8579-2BB85F5DE263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127D3619-1CE6-4EAC-BEBA-5BE70CF8F500}"/>
                  </a:ext>
                </a:extLst>
              </p:cNvPr>
              <p:cNvGrpSpPr/>
              <p:nvPr/>
            </p:nvGrpSpPr>
            <p:grpSpPr>
              <a:xfrm>
                <a:off x="984152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4FB8F4CE-DC15-402C-B39F-7793F7A9F941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9D7F5A3-28CF-4755-AAEE-B0460FF4FED1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5BF39D-5040-4609-A9B3-08FD7956BC93}"/>
                  </a:ext>
                </a:extLst>
              </p:cNvPr>
              <p:cNvSpPr txBox="1"/>
              <p:nvPr/>
            </p:nvSpPr>
            <p:spPr>
              <a:xfrm>
                <a:off x="4649941" y="4790833"/>
                <a:ext cx="490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UAC</a:t>
                </a:r>
                <a:endParaRPr lang="ko-KR" altLang="en-US" sz="1200" b="1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12FF81-4EE7-4443-A818-CB86C3ABB3DF}"/>
                  </a:ext>
                </a:extLst>
              </p:cNvPr>
              <p:cNvSpPr txBox="1"/>
              <p:nvPr/>
            </p:nvSpPr>
            <p:spPr>
              <a:xfrm>
                <a:off x="6261844" y="4790833"/>
                <a:ext cx="861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Outbound</a:t>
                </a:r>
              </a:p>
              <a:p>
                <a:pPr algn="ctr"/>
                <a:r>
                  <a:rPr lang="en-US" altLang="ko-KR" sz="1200" b="1"/>
                  <a:t>Proxy</a:t>
                </a:r>
                <a:endParaRPr lang="ko-KR" altLang="en-US" sz="1200" b="1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C11D39-963D-4ED8-AC26-169D3F707B22}"/>
                  </a:ext>
                </a:extLst>
              </p:cNvPr>
              <p:cNvSpPr txBox="1"/>
              <p:nvPr/>
            </p:nvSpPr>
            <p:spPr>
              <a:xfrm>
                <a:off x="10047441" y="4790833"/>
                <a:ext cx="4844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UAS</a:t>
                </a:r>
                <a:endParaRPr lang="ko-KR" altLang="en-US" sz="1200" b="1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85F69E-F0BE-4107-9BE1-B4B6A0067F9C}"/>
                  </a:ext>
                </a:extLst>
              </p:cNvPr>
              <p:cNvSpPr txBox="1"/>
              <p:nvPr/>
            </p:nvSpPr>
            <p:spPr>
              <a:xfrm>
                <a:off x="8121349" y="4790833"/>
                <a:ext cx="748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Inbound</a:t>
                </a:r>
              </a:p>
              <a:p>
                <a:pPr algn="ctr"/>
                <a:r>
                  <a:rPr lang="en-US" altLang="ko-KR" sz="1200" b="1"/>
                  <a:t>Proxy</a:t>
                </a:r>
                <a:endParaRPr lang="ko-KR" altLang="en-US" sz="1200" b="1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634C9C-DABA-48BF-82B7-A940339D97F3}"/>
                  </a:ext>
                </a:extLst>
              </p:cNvPr>
              <p:cNvSpPr txBox="1"/>
              <p:nvPr/>
            </p:nvSpPr>
            <p:spPr>
              <a:xfrm>
                <a:off x="5484378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E57EB61-5E50-4F81-9DDB-32C3AF0F27CF}"/>
                  </a:ext>
                </a:extLst>
              </p:cNvPr>
              <p:cNvSpPr txBox="1"/>
              <p:nvPr/>
            </p:nvSpPr>
            <p:spPr>
              <a:xfrm>
                <a:off x="7287778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FC125E5-427F-468E-B1FF-652C0DA5AB10}"/>
                  </a:ext>
                </a:extLst>
              </p:cNvPr>
              <p:cNvSpPr txBox="1"/>
              <p:nvPr/>
            </p:nvSpPr>
            <p:spPr>
              <a:xfrm>
                <a:off x="9088002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98590CD-5ABA-48BE-AFA0-D449F86F85CC}"/>
                  </a:ext>
                </a:extLst>
              </p:cNvPr>
              <p:cNvSpPr txBox="1"/>
              <p:nvPr/>
            </p:nvSpPr>
            <p:spPr>
              <a:xfrm>
                <a:off x="9039110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0721C6-1278-4898-8780-385DC672BE58}"/>
                  </a:ext>
                </a:extLst>
              </p:cNvPr>
              <p:cNvSpPr txBox="1"/>
              <p:nvPr/>
            </p:nvSpPr>
            <p:spPr>
              <a:xfrm>
                <a:off x="7235711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716E042-7097-4630-A883-0428D04B2343}"/>
                  </a:ext>
                </a:extLst>
              </p:cNvPr>
              <p:cNvSpPr txBox="1"/>
              <p:nvPr/>
            </p:nvSpPr>
            <p:spPr>
              <a:xfrm>
                <a:off x="5430060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FB3C4C0-3FD5-469A-AECF-624F66E884F8}"/>
                </a:ext>
              </a:extLst>
            </p:cNvPr>
            <p:cNvCxnSpPr/>
            <p:nvPr/>
          </p:nvCxnSpPr>
          <p:spPr>
            <a:xfrm>
              <a:off x="384858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5E0BEA2-BE22-47A5-B075-1D0CBF1B1224}"/>
                </a:ext>
              </a:extLst>
            </p:cNvPr>
            <p:cNvCxnSpPr/>
            <p:nvPr/>
          </p:nvCxnSpPr>
          <p:spPr>
            <a:xfrm>
              <a:off x="565198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C4831D8-289C-4B93-9EF2-16B9DADC4A27}"/>
                </a:ext>
              </a:extLst>
            </p:cNvPr>
            <p:cNvCxnSpPr/>
            <p:nvPr/>
          </p:nvCxnSpPr>
          <p:spPr>
            <a:xfrm>
              <a:off x="744903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5BA5104-39C3-4314-A58D-5FC159E5B6A7}"/>
                </a:ext>
              </a:extLst>
            </p:cNvPr>
            <p:cNvCxnSpPr/>
            <p:nvPr/>
          </p:nvCxnSpPr>
          <p:spPr>
            <a:xfrm>
              <a:off x="744903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4363BB7-3D0E-473B-9B6E-AE811A2AFBDA}"/>
                </a:ext>
              </a:extLst>
            </p:cNvPr>
            <p:cNvCxnSpPr/>
            <p:nvPr/>
          </p:nvCxnSpPr>
          <p:spPr>
            <a:xfrm>
              <a:off x="565198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BBF5D45-9729-484E-B8C4-343B611E7EB2}"/>
                </a:ext>
              </a:extLst>
            </p:cNvPr>
            <p:cNvCxnSpPr/>
            <p:nvPr/>
          </p:nvCxnSpPr>
          <p:spPr>
            <a:xfrm>
              <a:off x="384858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242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B41600-0B4F-44EF-8EA1-9F6B0E0F86A1}"/>
              </a:ext>
            </a:extLst>
          </p:cNvPr>
          <p:cNvSpPr txBox="1"/>
          <p:nvPr/>
        </p:nvSpPr>
        <p:spPr>
          <a:xfrm>
            <a:off x="1286261" y="844505"/>
            <a:ext cx="7584127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state machine</a:t>
            </a:r>
            <a:r>
              <a:rPr lang="en-US" altLang="ko-KR" sz="1200" dirty="0"/>
              <a:t> </a:t>
            </a:r>
            <a:r>
              <a:rPr lang="ko-KR" altLang="en-US" sz="1200" dirty="0"/>
              <a:t>을 유지하여 그 기능을 제공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TU</a:t>
            </a:r>
            <a:r>
              <a:rPr lang="en-US" altLang="ko-KR" sz="1100" dirty="0"/>
              <a:t> </a:t>
            </a:r>
            <a:r>
              <a:rPr lang="ko-KR" altLang="en-US" sz="1100" dirty="0"/>
              <a:t>는 </a:t>
            </a:r>
            <a:r>
              <a:rPr lang="ko-KR" altLang="en-US" sz="1100" b="1" dirty="0"/>
              <a:t>클라이언트 트랜잭션</a:t>
            </a:r>
            <a:r>
              <a:rPr lang="ko-KR" altLang="en-US" sz="1100" dirty="0"/>
              <a:t>을 생성하고 전송할 </a:t>
            </a:r>
            <a:r>
              <a:rPr lang="en-US" altLang="ko-KR" sz="1100" dirty="0"/>
              <a:t>SIP </a:t>
            </a:r>
            <a:r>
              <a:rPr lang="ko-KR" altLang="en-US" sz="1100" dirty="0"/>
              <a:t>요청과 전송할 </a:t>
            </a:r>
            <a:r>
              <a:rPr lang="en-US" altLang="ko-KR" sz="1100" dirty="0"/>
              <a:t>IP </a:t>
            </a:r>
            <a:r>
              <a:rPr lang="ko-KR" altLang="en-US" sz="1100" dirty="0"/>
              <a:t>주소</a:t>
            </a:r>
            <a:r>
              <a:rPr lang="en-US" altLang="ko-KR" sz="1100" dirty="0"/>
              <a:t>,</a:t>
            </a:r>
            <a:r>
              <a:rPr lang="ko-KR" altLang="en-US" sz="1100" dirty="0"/>
              <a:t> 포트</a:t>
            </a:r>
            <a:r>
              <a:rPr lang="en-US" altLang="ko-KR" sz="1100" dirty="0"/>
              <a:t>, </a:t>
            </a:r>
            <a:r>
              <a:rPr lang="ko-KR" altLang="en-US" sz="1100" dirty="0"/>
              <a:t>전송 프로토콜을 전달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/>
              <a:t>클라이언트 트랜잭션</a:t>
            </a:r>
            <a:r>
              <a:rPr lang="ko-KR" altLang="en-US" sz="1100" dirty="0"/>
              <a:t>은 </a:t>
            </a:r>
            <a:r>
              <a:rPr lang="en-US" altLang="ko-KR" sz="1100" b="1" dirty="0"/>
              <a:t>state machine</a:t>
            </a:r>
            <a:r>
              <a:rPr lang="en-US" altLang="ko-KR" sz="1100" dirty="0"/>
              <a:t> </a:t>
            </a:r>
            <a:r>
              <a:rPr lang="ko-KR" altLang="en-US" sz="1100" dirty="0"/>
              <a:t>을 실행하고</a:t>
            </a:r>
            <a:r>
              <a:rPr lang="en-US" altLang="ko-KR" sz="1100" dirty="0"/>
              <a:t>, </a:t>
            </a:r>
            <a:r>
              <a:rPr lang="ko-KR" altLang="en-US" sz="1100" dirty="0"/>
              <a:t>유효한 </a:t>
            </a:r>
            <a:r>
              <a:rPr lang="ko-KR" altLang="en-US" sz="1100" b="1" dirty="0"/>
              <a:t>응답</a:t>
            </a:r>
            <a:r>
              <a:rPr lang="ko-KR" altLang="en-US" sz="1100" dirty="0"/>
              <a:t>은 </a:t>
            </a:r>
            <a:r>
              <a:rPr lang="en-US" altLang="ko-KR" sz="1100" b="1" dirty="0"/>
              <a:t>TU</a:t>
            </a:r>
            <a:r>
              <a:rPr lang="en-US" altLang="ko-KR" sz="1100" dirty="0"/>
              <a:t> </a:t>
            </a:r>
            <a:r>
              <a:rPr lang="ko-KR" altLang="en-US" sz="1100" dirty="0"/>
              <a:t>로 전달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state machine </a:t>
            </a:r>
            <a:r>
              <a:rPr lang="ko-KR" altLang="en-US" sz="1200" dirty="0"/>
              <a:t>에는 전달한 요청의 방식에 따라 </a:t>
            </a:r>
            <a:r>
              <a:rPr lang="ko-KR" altLang="en-US" sz="1200" dirty="0">
                <a:latin typeface="+mj-ea"/>
                <a:ea typeface="+mj-ea"/>
              </a:rPr>
              <a:t>두 가지</a:t>
            </a:r>
            <a:r>
              <a:rPr lang="ko-KR" altLang="en-US" sz="1200" dirty="0"/>
              <a:t> 유형으로 구분</a:t>
            </a:r>
            <a:r>
              <a:rPr lang="en-US" altLang="ko-KR" sz="1200" dirty="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 dirty="0"/>
              <a:t>INVITE </a:t>
            </a:r>
            <a:r>
              <a:rPr lang="ko-KR" altLang="en-US" sz="1100" b="1" dirty="0"/>
              <a:t>클라이언트 트랜잭션</a:t>
            </a:r>
            <a:endParaRPr lang="en-US" altLang="ko-KR" sz="1100" b="1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 dirty="0"/>
              <a:t>non-INVITE </a:t>
            </a:r>
            <a:r>
              <a:rPr lang="ko-KR" altLang="en-US" sz="1100" b="1" dirty="0"/>
              <a:t>클라이언트 트랜잭션 </a:t>
            </a:r>
            <a:r>
              <a:rPr lang="en-US" altLang="ko-KR" sz="1100" b="1" dirty="0"/>
              <a:t>(I</a:t>
            </a:r>
            <a:r>
              <a:rPr lang="en-US" altLang="ko-KR" sz="1100" dirty="0"/>
              <a:t>NVITE </a:t>
            </a:r>
            <a:r>
              <a:rPr lang="ko-KR" altLang="en-US" sz="1100" dirty="0"/>
              <a:t>와 </a:t>
            </a:r>
            <a:r>
              <a:rPr lang="en-US" altLang="ko-KR" sz="1100" dirty="0"/>
              <a:t>ACK </a:t>
            </a:r>
            <a:r>
              <a:rPr lang="ko-KR" altLang="en-US" sz="1100" dirty="0"/>
              <a:t>를 제외한 </a:t>
            </a:r>
            <a:r>
              <a:rPr lang="en-US" altLang="ko-KR" sz="1100" dirty="0"/>
              <a:t>)</a:t>
            </a:r>
            <a:endParaRPr lang="en-US" altLang="ko-KR" sz="11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ACK</a:t>
            </a:r>
            <a:r>
              <a:rPr lang="en-US" altLang="ko-KR" sz="1200" dirty="0"/>
              <a:t> </a:t>
            </a:r>
            <a:r>
              <a:rPr lang="ko-KR" altLang="en-US" sz="1200" dirty="0"/>
              <a:t>에 대해서는 클라이언트 트랜잭션이 없고</a:t>
            </a:r>
            <a:r>
              <a:rPr lang="en-US" altLang="ko-KR" sz="1200" dirty="0"/>
              <a:t>, </a:t>
            </a:r>
            <a:r>
              <a:rPr lang="en-US" altLang="ko-KR" sz="1200" b="1" dirty="0"/>
              <a:t>TU </a:t>
            </a:r>
            <a:r>
              <a:rPr lang="ko-KR" altLang="en-US" sz="1200" dirty="0"/>
              <a:t>가 </a:t>
            </a:r>
            <a:r>
              <a:rPr lang="en-US" altLang="ko-KR" sz="1200" b="1" dirty="0"/>
              <a:t>ACK </a:t>
            </a:r>
            <a:r>
              <a:rPr lang="ko-KR" altLang="en-US" sz="1200" dirty="0"/>
              <a:t>를 전송하기를 바라면 </a:t>
            </a:r>
            <a:r>
              <a:rPr lang="en-US" altLang="ko-KR" sz="1200" b="1" dirty="0"/>
              <a:t>Transport Layer </a:t>
            </a:r>
            <a:r>
              <a:rPr lang="ko-KR" altLang="en-US" sz="1200" dirty="0"/>
              <a:t>에 직접 전달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8BC21-E8DD-4A1C-9F52-1A317FAB3F77}"/>
              </a:ext>
            </a:extLst>
          </p:cNvPr>
          <p:cNvSpPr txBox="1"/>
          <p:nvPr/>
        </p:nvSpPr>
        <p:spPr>
          <a:xfrm>
            <a:off x="1286261" y="3646973"/>
            <a:ext cx="7595349" cy="2544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INVITE</a:t>
            </a:r>
            <a:r>
              <a:rPr lang="ko-KR" altLang="en-US" sz="16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INVITE</a:t>
            </a:r>
            <a:r>
              <a:rPr lang="ko-KR" altLang="en-US" sz="1100" dirty="0"/>
              <a:t> 트랜잭션은 </a:t>
            </a:r>
            <a:r>
              <a:rPr lang="en-US" altLang="ko-KR" sz="1100" b="1" dirty="0"/>
              <a:t>three-way handshake</a:t>
            </a:r>
            <a:r>
              <a:rPr lang="en-US" altLang="ko-KR" sz="1100" dirty="0"/>
              <a:t> </a:t>
            </a:r>
            <a:r>
              <a:rPr lang="ko-KR" altLang="en-US" sz="1100" dirty="0"/>
              <a:t>로 구성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dirty="0"/>
              <a:t>클라이언트 트랜잭션은 </a:t>
            </a:r>
            <a:r>
              <a:rPr lang="en-US" altLang="ko-KR" sz="1100" dirty="0"/>
              <a:t>INVITE </a:t>
            </a:r>
            <a:r>
              <a:rPr lang="ko-KR" altLang="en-US" sz="1100" dirty="0"/>
              <a:t>를 전송하고</a:t>
            </a:r>
            <a:r>
              <a:rPr lang="en-US" altLang="ko-KR" sz="1100" dirty="0"/>
              <a:t>, </a:t>
            </a:r>
            <a:r>
              <a:rPr lang="ko-KR" altLang="en-US" sz="1100" dirty="0"/>
              <a:t>서버 트랜잭션은 응답을 보내고 클라이언트 트랜잭션이 </a:t>
            </a:r>
            <a:r>
              <a:rPr lang="en-US" altLang="ko-KR" sz="1100" dirty="0"/>
              <a:t>ACK </a:t>
            </a:r>
            <a:r>
              <a:rPr lang="ko-KR" altLang="en-US" sz="1100" dirty="0"/>
              <a:t>를 보냄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UDP</a:t>
            </a:r>
            <a:r>
              <a:rPr lang="en-US" altLang="ko-KR" sz="1100" dirty="0"/>
              <a:t> </a:t>
            </a:r>
            <a:r>
              <a:rPr lang="ko-KR" altLang="en-US" sz="1100" dirty="0"/>
              <a:t>의 경우 클라이언트 트랜잭션은 </a:t>
            </a:r>
            <a:r>
              <a:rPr lang="en-US" altLang="ko-KR" sz="1100" b="1" dirty="0"/>
              <a:t>T1</a:t>
            </a:r>
            <a:r>
              <a:rPr lang="en-US" altLang="ko-KR" sz="1100" dirty="0"/>
              <a:t> </a:t>
            </a:r>
            <a:r>
              <a:rPr lang="ko-KR" altLang="en-US" sz="1100" dirty="0"/>
              <a:t>초에서 시작하여 재전송할 때마다 두 배가 되는 간격으로 요청을 재전송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신뢰할 수 있는 전송에 통해 요청은 재전송되지 않음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 dirty="0"/>
              <a:t>1xx</a:t>
            </a:r>
            <a:r>
              <a:rPr lang="ko-KR" altLang="en-US" sz="1050" dirty="0"/>
              <a:t> 응답을 수신 후</a:t>
            </a:r>
            <a:r>
              <a:rPr lang="en-US" altLang="ko-KR" sz="1050" dirty="0"/>
              <a:t>, </a:t>
            </a:r>
            <a:r>
              <a:rPr lang="ko-KR" altLang="en-US" sz="1050" dirty="0"/>
              <a:t>모든 재전송은 </a:t>
            </a:r>
            <a:r>
              <a:rPr lang="ko-KR" altLang="en-US" sz="1050" b="1" dirty="0"/>
              <a:t>중단</a:t>
            </a:r>
            <a:r>
              <a:rPr lang="ko-KR" altLang="en-US" sz="1050" dirty="0"/>
              <a:t>되고</a:t>
            </a:r>
            <a:r>
              <a:rPr lang="en-US" altLang="ko-KR" sz="1050" dirty="0"/>
              <a:t> </a:t>
            </a:r>
            <a:r>
              <a:rPr lang="ko-KR" altLang="en-US" sz="1050" b="1" dirty="0"/>
              <a:t>클라이언트</a:t>
            </a:r>
            <a:r>
              <a:rPr lang="ko-KR" altLang="en-US" sz="1050" dirty="0"/>
              <a:t>는 추가 응답을 기다림</a:t>
            </a:r>
            <a:endParaRPr lang="en-US" altLang="ko-KR" sz="105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 b="1" dirty="0"/>
              <a:t>서버 트랜잭션</a:t>
            </a:r>
            <a:r>
              <a:rPr lang="ko-KR" altLang="en-US" sz="1050" dirty="0"/>
              <a:t>은 추가적인 </a:t>
            </a:r>
            <a:r>
              <a:rPr lang="en-US" altLang="ko-KR" sz="1050" b="1" dirty="0"/>
              <a:t>1xx</a:t>
            </a:r>
            <a:r>
              <a:rPr lang="en-US" altLang="ko-KR" sz="1050" dirty="0"/>
              <a:t> </a:t>
            </a:r>
            <a:r>
              <a:rPr lang="ko-KR" altLang="en-US" sz="1050" dirty="0"/>
              <a:t>응답을 전송할 수 있고</a:t>
            </a:r>
            <a:r>
              <a:rPr lang="en-US" altLang="ko-KR" sz="1050" dirty="0"/>
              <a:t>, </a:t>
            </a:r>
            <a:r>
              <a:rPr lang="ko-KR" altLang="en-US" sz="1050" dirty="0"/>
              <a:t>결과적으로 </a:t>
            </a:r>
            <a:r>
              <a:rPr lang="ko-KR" altLang="en-US" sz="1050" b="1" dirty="0"/>
              <a:t>서버 트랜잭션</a:t>
            </a:r>
            <a:r>
              <a:rPr lang="ko-KR" altLang="en-US" sz="1050" dirty="0"/>
              <a:t>은 </a:t>
            </a:r>
            <a:r>
              <a:rPr lang="en-US" altLang="ko-KR" sz="1050" b="1" dirty="0"/>
              <a:t>final</a:t>
            </a:r>
            <a:r>
              <a:rPr lang="en-US" altLang="ko-KR" sz="1050" dirty="0"/>
              <a:t> </a:t>
            </a:r>
            <a:r>
              <a:rPr lang="ko-KR" altLang="en-US" sz="1050" dirty="0"/>
              <a:t>응답을 보냄</a:t>
            </a:r>
            <a:endParaRPr lang="en-US" altLang="ko-KR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ED888-80DF-419D-B834-5CC8A09378E0}"/>
              </a:ext>
            </a:extLst>
          </p:cNvPr>
          <p:cNvSpPr txBox="1"/>
          <p:nvPr/>
        </p:nvSpPr>
        <p:spPr>
          <a:xfrm>
            <a:off x="8324188" y="5410788"/>
            <a:ext cx="3193562" cy="251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/>
              <a:t>T1</a:t>
            </a:r>
            <a:r>
              <a:rPr lang="en-US" altLang="ko-KR" sz="900"/>
              <a:t> </a:t>
            </a:r>
            <a:r>
              <a:rPr lang="ko-KR" altLang="en-US" sz="900"/>
              <a:t>은 </a:t>
            </a:r>
            <a:r>
              <a:rPr lang="en-US" altLang="ko-KR" sz="900" b="1"/>
              <a:t>RTT</a:t>
            </a:r>
            <a:r>
              <a:rPr lang="en-US" altLang="ko-KR" sz="900"/>
              <a:t>(</a:t>
            </a:r>
            <a:r>
              <a:rPr lang="ko-KR" altLang="en-US" sz="900"/>
              <a:t>왕복 시간</a:t>
            </a:r>
            <a:r>
              <a:rPr lang="en-US" altLang="ko-KR" sz="900"/>
              <a:t>)</a:t>
            </a:r>
            <a:r>
              <a:rPr lang="ko-KR" altLang="en-US" sz="900"/>
              <a:t>의 추정치이며 기본값은 </a:t>
            </a:r>
            <a:r>
              <a:rPr lang="en-US" altLang="ko-KR" sz="900" b="1"/>
              <a:t>500</a:t>
            </a:r>
            <a:r>
              <a:rPr lang="ko-KR" altLang="en-US" sz="900"/>
              <a:t>밀리초이다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87BBB1C-D834-4F0A-A7F0-85BCEA9F1B5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324188" y="5042190"/>
            <a:ext cx="1596781" cy="3685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C13ADBCE-654C-4798-8535-46E250255DE3}"/>
                  </a:ext>
                </a:extLst>
              </p14:cNvPr>
              <p14:cNvContentPartPr/>
              <p14:nvPr/>
            </p14:nvContentPartPr>
            <p14:xfrm>
              <a:off x="9628532" y="1609659"/>
              <a:ext cx="8280" cy="180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C13ADBCE-654C-4798-8535-46E250255D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19532" y="1601019"/>
                <a:ext cx="2592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1811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34</a:t>
            </a:fld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EFD4D39-CE2A-4D02-BA60-7FE929546C1F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47CDB16-70C7-4C6D-AE8C-C70B49A96D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D3F56DD4-F589-49FF-B54C-C26F37EA1CF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3DFCAA-8FD1-4127-A716-B9256776FAB8}"/>
              </a:ext>
            </a:extLst>
          </p:cNvPr>
          <p:cNvCxnSpPr>
            <a:cxnSpLocks/>
          </p:cNvCxnSpPr>
          <p:nvPr/>
        </p:nvCxnSpPr>
        <p:spPr>
          <a:xfrm flipH="1">
            <a:off x="9393559" y="410747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D35819-21A3-42A7-ACA3-8ECC5C928866}"/>
              </a:ext>
            </a:extLst>
          </p:cNvPr>
          <p:cNvCxnSpPr>
            <a:cxnSpLocks/>
          </p:cNvCxnSpPr>
          <p:nvPr/>
        </p:nvCxnSpPr>
        <p:spPr>
          <a:xfrm flipH="1">
            <a:off x="9393559" y="2929303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8E2205-8B2B-4EAE-8F06-47955C73D367}"/>
              </a:ext>
            </a:extLst>
          </p:cNvPr>
          <p:cNvCxnSpPr>
            <a:cxnSpLocks/>
          </p:cNvCxnSpPr>
          <p:nvPr/>
        </p:nvCxnSpPr>
        <p:spPr>
          <a:xfrm flipH="1">
            <a:off x="9482825" y="1889532"/>
            <a:ext cx="141355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22A2C8E-C667-4D78-AD7B-EB752FFDC1A1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7935912" y="3061554"/>
            <a:ext cx="3645142" cy="756141"/>
          </a:xfrm>
          <a:prstGeom prst="bentConnector4">
            <a:avLst>
              <a:gd name="adj1" fmla="val -50"/>
              <a:gd name="adj2" fmla="val 2015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8DF7D2-72A9-4D3E-94B5-2E8BE0BDE414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0AB5F-0AE1-42DC-92A3-EBB078093E6B}"/>
              </a:ext>
            </a:extLst>
          </p:cNvPr>
          <p:cNvSpPr txBox="1"/>
          <p:nvPr/>
        </p:nvSpPr>
        <p:spPr>
          <a:xfrm>
            <a:off x="9801599" y="1137639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INVITE sent</a:t>
            </a:r>
            <a:endParaRPr lang="ko-KR" altLang="en-US" sz="8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32BC94-E6DE-4397-88A6-9EC493107B9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7ADF98F-0D4A-4528-8E0C-7406592F5F97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C0B1551-20DD-4C77-9A8A-B404B8A4ACE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E971AD-2A86-43AD-90DF-392D0875610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</a:rPr>
                <a:t>Calling</a:t>
              </a:r>
              <a:endParaRPr lang="ko-KR" altLang="en-US" sz="10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5A9513-163C-4FE1-873F-6D1D4269E22F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C613F0BE-351B-4B0F-A746-359E82A8D2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74F154-BB72-4E93-8981-D6D7739801D6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2EABFA-88B0-4E93-B5A7-272F774366AB}"/>
              </a:ext>
            </a:extLst>
          </p:cNvPr>
          <p:cNvGrpSpPr/>
          <p:nvPr/>
        </p:nvGrpSpPr>
        <p:grpSpPr>
          <a:xfrm>
            <a:off x="9380416" y="3858358"/>
            <a:ext cx="756138" cy="474784"/>
            <a:chOff x="7526216" y="4021016"/>
            <a:chExt cx="756138" cy="474784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27F1B69-EDF1-4288-B3EE-3DCA4D077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41195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C7938E-2472-4048-89BE-673C79182A9C}"/>
                </a:ext>
              </a:extLst>
            </p:cNvPr>
            <p:cNvSpPr/>
            <p:nvPr/>
          </p:nvSpPr>
          <p:spPr>
            <a:xfrm>
              <a:off x="7526216" y="40210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Completed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8D4591-4159-4C9A-A26B-6D70E2B4E4FB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58A91-2364-44EF-8F9D-C2DA8FA6F8C8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E8F645-47B7-4DD9-8475-68F38987E19D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4F6500-A55D-4C2F-B71F-5E4BF484D041}"/>
              </a:ext>
            </a:extLst>
          </p:cNvPr>
          <p:cNvSpPr txBox="1"/>
          <p:nvPr/>
        </p:nvSpPr>
        <p:spPr>
          <a:xfrm>
            <a:off x="8620589" y="116039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A fires</a:t>
            </a:r>
          </a:p>
          <a:p>
            <a:r>
              <a:rPr lang="en-US" altLang="ko-KR" sz="800"/>
              <a:t>Reset A,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INVITE sent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03693E-49F1-47DC-AA90-C102AA3E6550}"/>
              </a:ext>
            </a:extLst>
          </p:cNvPr>
          <p:cNvSpPr txBox="1"/>
          <p:nvPr/>
        </p:nvSpPr>
        <p:spPr>
          <a:xfrm>
            <a:off x="9758483" y="22602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201CF-FA11-4EBF-BA1C-B8D4826B8B65}"/>
              </a:ext>
            </a:extLst>
          </p:cNvPr>
          <p:cNvSpPr txBox="1"/>
          <p:nvPr/>
        </p:nvSpPr>
        <p:spPr>
          <a:xfrm>
            <a:off x="8762939" y="2449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106EA-29AB-4978-A4B9-0B8EB37463C6}"/>
              </a:ext>
            </a:extLst>
          </p:cNvPr>
          <p:cNvSpPr txBox="1"/>
          <p:nvPr/>
        </p:nvSpPr>
        <p:spPr>
          <a:xfrm>
            <a:off x="9758483" y="3379824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6583DC-E602-461C-8345-7DFA9B11471A}"/>
              </a:ext>
            </a:extLst>
          </p:cNvPr>
          <p:cNvSpPr txBox="1"/>
          <p:nvPr/>
        </p:nvSpPr>
        <p:spPr>
          <a:xfrm>
            <a:off x="9783097" y="4701881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D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296F0C-0473-4D53-B87B-5E8DF521C8B2}"/>
              </a:ext>
            </a:extLst>
          </p:cNvPr>
          <p:cNvSpPr txBox="1"/>
          <p:nvPr/>
        </p:nvSpPr>
        <p:spPr>
          <a:xfrm>
            <a:off x="8730878" y="361835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805D11-682C-4C27-8B64-D20CA2DA095C}"/>
              </a:ext>
            </a:extLst>
          </p:cNvPr>
          <p:cNvSpPr txBox="1"/>
          <p:nvPr/>
        </p:nvSpPr>
        <p:spPr>
          <a:xfrm>
            <a:off x="10887165" y="1392612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B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7B376-EF76-4346-9A88-81669030C701}"/>
              </a:ext>
            </a:extLst>
          </p:cNvPr>
          <p:cNvSpPr txBox="1"/>
          <p:nvPr/>
        </p:nvSpPr>
        <p:spPr>
          <a:xfrm>
            <a:off x="10110337" y="188953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2AE92D-5D70-46C7-9976-7E9B3CBD403D}"/>
              </a:ext>
            </a:extLst>
          </p:cNvPr>
          <p:cNvSpPr txBox="1"/>
          <p:nvPr/>
        </p:nvSpPr>
        <p:spPr>
          <a:xfrm>
            <a:off x="10110337" y="2915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DAF0D7-1FF9-4F1C-B0A1-4E25E9125C2B}"/>
              </a:ext>
            </a:extLst>
          </p:cNvPr>
          <p:cNvSpPr txBox="1"/>
          <p:nvPr/>
        </p:nvSpPr>
        <p:spPr>
          <a:xfrm>
            <a:off x="10110337" y="41115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</a:t>
            </a:r>
            <a:r>
              <a:rPr lang="ko-KR" altLang="en-US" sz="800"/>
              <a:t> </a:t>
            </a:r>
            <a:r>
              <a:rPr lang="en-US" altLang="ko-KR" sz="800"/>
              <a:t>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C68F32-7E84-4A6A-9B5C-C3DBF3406A35}"/>
              </a:ext>
            </a:extLst>
          </p:cNvPr>
          <p:cNvSpPr txBox="1"/>
          <p:nvPr/>
        </p:nvSpPr>
        <p:spPr>
          <a:xfrm>
            <a:off x="8533824" y="4686492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1137639"/>
            <a:ext cx="6872394" cy="217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/>
              <a:t>Calling state : initial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TU</a:t>
            </a:r>
            <a:r>
              <a:rPr lang="en-US" altLang="ko-KR" sz="1100" dirty="0"/>
              <a:t> </a:t>
            </a:r>
            <a:r>
              <a:rPr lang="ko-KR" altLang="en-US" sz="1100" dirty="0"/>
              <a:t>가 </a:t>
            </a:r>
            <a:r>
              <a:rPr lang="en-US" altLang="ko-KR" sz="1100" b="1" dirty="0"/>
              <a:t>INVITE</a:t>
            </a:r>
            <a:r>
              <a:rPr lang="en-US" altLang="ko-KR" sz="1100" dirty="0"/>
              <a:t> </a:t>
            </a:r>
            <a:r>
              <a:rPr lang="ko-KR" altLang="en-US" sz="1100" dirty="0"/>
              <a:t>요청으로 </a:t>
            </a:r>
            <a:r>
              <a:rPr lang="ko-KR" altLang="en-US" sz="1100" dirty="0">
                <a:latin typeface="+mj-ea"/>
                <a:ea typeface="+mj-ea"/>
              </a:rPr>
              <a:t>새 클라이언트 트랜잭션을 초기화</a:t>
            </a:r>
            <a:r>
              <a:rPr lang="ko-KR" altLang="en-US" sz="1100" dirty="0"/>
              <a:t>할 때 이 상태로 진입 하고 요청을 전송 계층에 전달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Timer A </a:t>
            </a:r>
            <a:r>
              <a:rPr lang="ko-KR" altLang="en-US" sz="1100" dirty="0"/>
              <a:t>를 </a:t>
            </a:r>
            <a:r>
              <a:rPr lang="en-US" altLang="ko-KR" sz="1100" dirty="0"/>
              <a:t>T1 </a:t>
            </a:r>
            <a:r>
              <a:rPr lang="ko-KR" altLang="en-US" sz="1100" dirty="0"/>
              <a:t>값으로 시작 </a:t>
            </a:r>
            <a:r>
              <a:rPr lang="en-US" altLang="ko-KR" sz="1100" dirty="0">
                <a:solidFill>
                  <a:srgbClr val="0000FF"/>
                </a:solidFill>
              </a:rPr>
              <a:t>(Timer A</a:t>
            </a:r>
            <a:r>
              <a:rPr lang="ko-KR" altLang="en-US" sz="1100" dirty="0">
                <a:solidFill>
                  <a:srgbClr val="0000FF"/>
                </a:solidFill>
              </a:rPr>
              <a:t> 는 요청의 재전송 제어</a:t>
            </a:r>
            <a:r>
              <a:rPr lang="en-US" altLang="ko-KR" sz="1100" dirty="0">
                <a:solidFill>
                  <a:srgbClr val="0000FF"/>
                </a:solidFill>
              </a:rPr>
              <a:t>,</a:t>
            </a:r>
            <a:r>
              <a:rPr lang="ko-KR" altLang="en-US" sz="1100" dirty="0">
                <a:solidFill>
                  <a:srgbClr val="0000FF"/>
                </a:solidFill>
              </a:rPr>
              <a:t> </a:t>
            </a:r>
            <a:r>
              <a:rPr lang="en-US" altLang="ko-KR" sz="1100" dirty="0">
                <a:solidFill>
                  <a:srgbClr val="0000FF"/>
                </a:solidFill>
              </a:rPr>
              <a:t>UDP </a:t>
            </a:r>
            <a:r>
              <a:rPr lang="ko-KR" altLang="en-US" sz="1100" dirty="0">
                <a:solidFill>
                  <a:srgbClr val="0000FF"/>
                </a:solidFill>
              </a:rPr>
              <a:t>만 해당</a:t>
            </a:r>
            <a:r>
              <a:rPr lang="en-US" altLang="ko-KR" sz="1100" dirty="0">
                <a:solidFill>
                  <a:srgbClr val="0000FF"/>
                </a:solidFill>
              </a:rPr>
              <a:t>)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Timer B</a:t>
            </a:r>
            <a:r>
              <a:rPr lang="ko-KR" altLang="en-US" sz="1100" dirty="0"/>
              <a:t>를 </a:t>
            </a:r>
            <a:r>
              <a:rPr lang="en-US" altLang="ko-KR" sz="1100" dirty="0"/>
              <a:t>64*T1 </a:t>
            </a:r>
            <a:r>
              <a:rPr lang="ko-KR" altLang="en-US" sz="1100" dirty="0"/>
              <a:t>초 값으로 시작 </a:t>
            </a:r>
            <a:r>
              <a:rPr lang="en-US" altLang="ko-KR" sz="1100" dirty="0">
                <a:solidFill>
                  <a:srgbClr val="0000FF"/>
                </a:solidFill>
              </a:rPr>
              <a:t>(Timer B </a:t>
            </a:r>
            <a:r>
              <a:rPr lang="ko-KR" altLang="en-US" sz="1100" dirty="0">
                <a:solidFill>
                  <a:srgbClr val="0000FF"/>
                </a:solidFill>
              </a:rPr>
              <a:t>는 트랜잭션 </a:t>
            </a:r>
            <a:r>
              <a:rPr lang="en-US" altLang="ko-KR" sz="1100" dirty="0">
                <a:solidFill>
                  <a:srgbClr val="0000FF"/>
                </a:solidFill>
              </a:rPr>
              <a:t>timeout</a:t>
            </a:r>
            <a:r>
              <a:rPr lang="ko-KR" altLang="en-US" sz="1100" dirty="0">
                <a:solidFill>
                  <a:srgbClr val="0000FF"/>
                </a:solidFill>
              </a:rPr>
              <a:t> 제어</a:t>
            </a:r>
            <a:r>
              <a:rPr lang="en-US" altLang="ko-KR" sz="1100" dirty="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Timer</a:t>
            </a:r>
            <a:r>
              <a:rPr lang="ko-KR" altLang="en-US" sz="1100" dirty="0"/>
              <a:t> </a:t>
            </a:r>
            <a:r>
              <a:rPr lang="en-US" altLang="ko-KR" sz="1100" dirty="0"/>
              <a:t>A</a:t>
            </a:r>
            <a:r>
              <a:rPr lang="ko-KR" altLang="en-US" sz="1100" dirty="0"/>
              <a:t> 가 발동되면 요청을 </a:t>
            </a:r>
            <a:r>
              <a:rPr lang="en-US" altLang="ko-KR" sz="1100" dirty="0"/>
              <a:t>Transport Layer </a:t>
            </a:r>
            <a:r>
              <a:rPr lang="ko-KR" altLang="en-US" sz="1100" dirty="0"/>
              <a:t>로 전달하여 재전송하고</a:t>
            </a:r>
            <a:r>
              <a:rPr lang="en-US" altLang="ko-KR" sz="1100" dirty="0"/>
              <a:t>, Timer </a:t>
            </a:r>
            <a:r>
              <a:rPr lang="ko-KR" altLang="en-US" sz="1100" dirty="0"/>
              <a:t>를 </a:t>
            </a:r>
            <a:r>
              <a:rPr lang="en-US" altLang="ko-KR" sz="1100" b="1" dirty="0"/>
              <a:t>2*T1</a:t>
            </a:r>
            <a:r>
              <a:rPr lang="en-US" altLang="ko-KR" sz="1100" dirty="0"/>
              <a:t> </a:t>
            </a:r>
            <a:r>
              <a:rPr lang="ko-KR" altLang="en-US" sz="1100" dirty="0"/>
              <a:t>으로 재설정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Timer B </a:t>
            </a:r>
            <a:r>
              <a:rPr lang="ko-KR" altLang="en-US" sz="1100" dirty="0"/>
              <a:t>가 발동될 때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“</a:t>
            </a:r>
            <a:r>
              <a:rPr lang="en-US" altLang="ko-KR" sz="1100" b="1" dirty="0"/>
              <a:t>Calling</a:t>
            </a:r>
            <a:r>
              <a:rPr lang="en-US" altLang="ko-KR" sz="1100" dirty="0"/>
              <a:t>” </a:t>
            </a:r>
            <a:r>
              <a:rPr lang="ko-KR" altLang="en-US" sz="1100" dirty="0"/>
              <a:t>상태면 </a:t>
            </a:r>
            <a:r>
              <a:rPr lang="en-US" altLang="ko-KR" sz="1100" b="1" dirty="0"/>
              <a:t>TU</a:t>
            </a:r>
            <a:r>
              <a:rPr lang="en-US" altLang="ko-KR" sz="1100" dirty="0"/>
              <a:t> </a:t>
            </a:r>
            <a:r>
              <a:rPr lang="ko-KR" altLang="en-US" sz="1100" dirty="0"/>
              <a:t>에게 </a:t>
            </a:r>
            <a:r>
              <a:rPr lang="ko-KR" altLang="en-US" sz="1100" dirty="0">
                <a:latin typeface="+mj-ea"/>
                <a:ea typeface="+mj-ea"/>
              </a:rPr>
              <a:t>시간 초과</a:t>
            </a:r>
            <a:r>
              <a:rPr lang="ko-KR" altLang="en-US" sz="1100" dirty="0"/>
              <a:t>가 발생했음을 알림 </a:t>
            </a:r>
            <a:endParaRPr lang="en-US" altLang="ko-KR" sz="11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4882CB-A57D-4F25-B4AC-0191C38902A1}"/>
              </a:ext>
            </a:extLst>
          </p:cNvPr>
          <p:cNvSpPr txBox="1"/>
          <p:nvPr/>
        </p:nvSpPr>
        <p:spPr>
          <a:xfrm>
            <a:off x="739722" y="3787628"/>
            <a:ext cx="7366119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“</a:t>
            </a:r>
            <a:r>
              <a:rPr lang="en-US" altLang="ko-KR" sz="1100" b="1" dirty="0"/>
              <a:t>Calling</a:t>
            </a:r>
            <a:r>
              <a:rPr lang="en-US" altLang="ko-KR" sz="1100" dirty="0"/>
              <a:t>”</a:t>
            </a:r>
            <a:r>
              <a:rPr lang="ko-KR" altLang="en-US" sz="1100" dirty="0"/>
              <a:t> 상태에서 </a:t>
            </a:r>
            <a:r>
              <a:rPr lang="en-US" altLang="ko-KR" sz="1100" b="1" dirty="0"/>
              <a:t>provisional (1xx) </a:t>
            </a:r>
            <a:r>
              <a:rPr lang="ko-KR" altLang="en-US" sz="1100" b="1" dirty="0"/>
              <a:t>응답을 수신</a:t>
            </a:r>
            <a:r>
              <a:rPr lang="ko-KR" altLang="en-US" sz="1100" dirty="0"/>
              <a:t>하면 이 상태에 진입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Timer A, B </a:t>
            </a:r>
            <a:r>
              <a:rPr lang="ko-KR" altLang="en-US" sz="1100" dirty="0"/>
              <a:t>가 중단되고</a:t>
            </a:r>
            <a:r>
              <a:rPr lang="en-US" altLang="ko-KR" sz="1100" dirty="0"/>
              <a:t>, TU </a:t>
            </a:r>
            <a:r>
              <a:rPr lang="ko-KR" altLang="en-US" sz="1100" dirty="0"/>
              <a:t>에서 </a:t>
            </a:r>
            <a:r>
              <a:rPr lang="en-US" altLang="ko-KR" sz="1100" b="1" dirty="0"/>
              <a:t>Timer C</a:t>
            </a:r>
            <a:r>
              <a:rPr lang="en-US" altLang="ko-KR" sz="1100" dirty="0"/>
              <a:t> </a:t>
            </a:r>
            <a:r>
              <a:rPr lang="ko-KR" altLang="en-US" sz="1100" dirty="0"/>
              <a:t>를 시작 </a:t>
            </a:r>
            <a:r>
              <a:rPr lang="en-US" altLang="ko-KR" sz="1100" dirty="0">
                <a:solidFill>
                  <a:srgbClr val="0000FF"/>
                </a:solidFill>
              </a:rPr>
              <a:t>(Timer C </a:t>
            </a:r>
            <a:r>
              <a:rPr lang="ko-KR" altLang="en-US" sz="1100" dirty="0">
                <a:solidFill>
                  <a:srgbClr val="0000FF"/>
                </a:solidFill>
              </a:rPr>
              <a:t>는 최종 응답이 오지 않을 경우를 대비하여 </a:t>
            </a:r>
            <a:r>
              <a:rPr lang="en-US" altLang="ko-KR" sz="1100" dirty="0">
                <a:solidFill>
                  <a:srgbClr val="0000FF"/>
                </a:solidFill>
              </a:rPr>
              <a:t>TU </a:t>
            </a:r>
            <a:r>
              <a:rPr lang="ko-KR" altLang="en-US" sz="1100" dirty="0">
                <a:solidFill>
                  <a:srgbClr val="0000FF"/>
                </a:solidFill>
              </a:rPr>
              <a:t>에서 관리</a:t>
            </a:r>
            <a:r>
              <a:rPr lang="en-US" altLang="ko-KR" sz="1100" dirty="0">
                <a:solidFill>
                  <a:srgbClr val="0000FF"/>
                </a:solidFill>
              </a:rPr>
              <a:t>)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클라이언트 트랜잭션은 더 이상 요청을 재전송해선 안됨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provisional</a:t>
            </a:r>
            <a:r>
              <a:rPr lang="en-US" altLang="ko-KR" sz="1100" dirty="0"/>
              <a:t> </a:t>
            </a:r>
            <a:r>
              <a:rPr lang="ko-KR" altLang="en-US" sz="1100" dirty="0"/>
              <a:t>응답은 반드시 </a:t>
            </a:r>
            <a:r>
              <a:rPr lang="en-US" altLang="ko-KR" sz="1100" b="1" dirty="0"/>
              <a:t>TU</a:t>
            </a:r>
            <a:r>
              <a:rPr lang="en-US" altLang="ko-KR" sz="1100" dirty="0"/>
              <a:t> </a:t>
            </a:r>
            <a:r>
              <a:rPr lang="ko-KR" altLang="en-US" sz="1100" dirty="0"/>
              <a:t>에게 전달 </a:t>
            </a:r>
            <a:r>
              <a:rPr lang="en-US" altLang="ko-KR" sz="1100" dirty="0">
                <a:solidFill>
                  <a:srgbClr val="0000FF"/>
                </a:solidFill>
              </a:rPr>
              <a:t>(</a:t>
            </a:r>
            <a:r>
              <a:rPr lang="ko-KR" altLang="en-US" sz="1100" dirty="0">
                <a:solidFill>
                  <a:srgbClr val="0000FF"/>
                </a:solidFill>
              </a:rPr>
              <a:t>모든 </a:t>
            </a:r>
            <a:r>
              <a:rPr lang="en-US" altLang="ko-KR" sz="1100" dirty="0">
                <a:solidFill>
                  <a:srgbClr val="0000FF"/>
                </a:solidFill>
              </a:rPr>
              <a:t>provisional </a:t>
            </a:r>
            <a:r>
              <a:rPr lang="ko-KR" altLang="en-US" sz="1100" dirty="0">
                <a:solidFill>
                  <a:srgbClr val="0000FF"/>
                </a:solidFill>
              </a:rPr>
              <a:t>응답은 </a:t>
            </a:r>
            <a:r>
              <a:rPr lang="en-US" altLang="ko-KR" sz="1100" dirty="0">
                <a:solidFill>
                  <a:srgbClr val="0000FF"/>
                </a:solidFill>
              </a:rPr>
              <a:t>“Proceeding” </a:t>
            </a:r>
            <a:r>
              <a:rPr lang="ko-KR" altLang="en-US" sz="1100" dirty="0">
                <a:solidFill>
                  <a:srgbClr val="0000FF"/>
                </a:solidFill>
              </a:rPr>
              <a:t>상태일 때 </a:t>
            </a:r>
            <a:r>
              <a:rPr lang="en-US" altLang="ko-KR" sz="1100" dirty="0">
                <a:solidFill>
                  <a:srgbClr val="0000FF"/>
                </a:solidFill>
              </a:rPr>
              <a:t>TU </a:t>
            </a:r>
            <a:r>
              <a:rPr lang="ko-KR" altLang="en-US" sz="1100" dirty="0">
                <a:solidFill>
                  <a:srgbClr val="0000FF"/>
                </a:solidFill>
              </a:rPr>
              <a:t>에 </a:t>
            </a:r>
            <a:r>
              <a:rPr lang="ko-KR" altLang="en-US" sz="1100" dirty="0" err="1">
                <a:solidFill>
                  <a:srgbClr val="0000FF"/>
                </a:solidFill>
              </a:rPr>
              <a:t>전달해야함</a:t>
            </a:r>
            <a:r>
              <a:rPr lang="en-US" altLang="ko-KR" sz="11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162E06-6F67-4B01-B520-E8CCA2D076DC}"/>
              </a:ext>
            </a:extLst>
          </p:cNvPr>
          <p:cNvSpPr txBox="1"/>
          <p:nvPr/>
        </p:nvSpPr>
        <p:spPr>
          <a:xfrm>
            <a:off x="9037608" y="5840619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Client Transaction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884367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35</a:t>
            </a:fld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EFD4D39-CE2A-4D02-BA60-7FE929546C1F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47CDB16-70C7-4C6D-AE8C-C70B49A96D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D3F56DD4-F589-49FF-B54C-C26F37EA1CF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3DFCAA-8FD1-4127-A716-B9256776FAB8}"/>
              </a:ext>
            </a:extLst>
          </p:cNvPr>
          <p:cNvCxnSpPr>
            <a:cxnSpLocks/>
          </p:cNvCxnSpPr>
          <p:nvPr/>
        </p:nvCxnSpPr>
        <p:spPr>
          <a:xfrm flipH="1">
            <a:off x="9393559" y="410747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D35819-21A3-42A7-ACA3-8ECC5C928866}"/>
              </a:ext>
            </a:extLst>
          </p:cNvPr>
          <p:cNvCxnSpPr>
            <a:cxnSpLocks/>
          </p:cNvCxnSpPr>
          <p:nvPr/>
        </p:nvCxnSpPr>
        <p:spPr>
          <a:xfrm flipH="1">
            <a:off x="9393559" y="2929303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8E2205-8B2B-4EAE-8F06-47955C73D367}"/>
              </a:ext>
            </a:extLst>
          </p:cNvPr>
          <p:cNvCxnSpPr>
            <a:cxnSpLocks/>
          </p:cNvCxnSpPr>
          <p:nvPr/>
        </p:nvCxnSpPr>
        <p:spPr>
          <a:xfrm flipH="1">
            <a:off x="9482825" y="1889532"/>
            <a:ext cx="141355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22A2C8E-C667-4D78-AD7B-EB752FFDC1A1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7935912" y="3061554"/>
            <a:ext cx="3645142" cy="756141"/>
          </a:xfrm>
          <a:prstGeom prst="bentConnector4">
            <a:avLst>
              <a:gd name="adj1" fmla="val -50"/>
              <a:gd name="adj2" fmla="val 2015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8DF7D2-72A9-4D3E-94B5-2E8BE0BDE414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0AB5F-0AE1-42DC-92A3-EBB078093E6B}"/>
              </a:ext>
            </a:extLst>
          </p:cNvPr>
          <p:cNvSpPr txBox="1"/>
          <p:nvPr/>
        </p:nvSpPr>
        <p:spPr>
          <a:xfrm>
            <a:off x="9801599" y="1137639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INVITE sent</a:t>
            </a:r>
            <a:endParaRPr lang="ko-KR" altLang="en-US" sz="8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32BC94-E6DE-4397-88A6-9EC493107B9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7ADF98F-0D4A-4528-8E0C-7406592F5F97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C0B1551-20DD-4C77-9A8A-B404B8A4ACE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E971AD-2A86-43AD-90DF-392D0875610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Calling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5A9513-163C-4FE1-873F-6D1D4269E22F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C613F0BE-351B-4B0F-A746-359E82A8D2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74F154-BB72-4E93-8981-D6D7739801D6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2EABFA-88B0-4E93-B5A7-272F774366AB}"/>
              </a:ext>
            </a:extLst>
          </p:cNvPr>
          <p:cNvGrpSpPr/>
          <p:nvPr/>
        </p:nvGrpSpPr>
        <p:grpSpPr>
          <a:xfrm>
            <a:off x="9380416" y="3858358"/>
            <a:ext cx="756138" cy="474784"/>
            <a:chOff x="7526216" y="4021016"/>
            <a:chExt cx="756138" cy="474784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27F1B69-EDF1-4288-B3EE-3DCA4D077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41195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C7938E-2472-4048-89BE-673C79182A9C}"/>
                </a:ext>
              </a:extLst>
            </p:cNvPr>
            <p:cNvSpPr/>
            <p:nvPr/>
          </p:nvSpPr>
          <p:spPr>
            <a:xfrm>
              <a:off x="7526216" y="40210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solidFill>
                    <a:srgbClr val="0000FF"/>
                  </a:solidFill>
                </a:rPr>
                <a:t>Completed</a:t>
              </a:r>
              <a:endParaRPr lang="ko-KR" altLang="en-US" sz="900" b="1">
                <a:solidFill>
                  <a:srgbClr val="0000FF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8D4591-4159-4C9A-A26B-6D70E2B4E4FB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58A91-2364-44EF-8F9D-C2DA8FA6F8C8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E8F645-47B7-4DD9-8475-68F38987E19D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4F6500-A55D-4C2F-B71F-5E4BF484D041}"/>
              </a:ext>
            </a:extLst>
          </p:cNvPr>
          <p:cNvSpPr txBox="1"/>
          <p:nvPr/>
        </p:nvSpPr>
        <p:spPr>
          <a:xfrm>
            <a:off x="8620589" y="116039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A fires</a:t>
            </a:r>
          </a:p>
          <a:p>
            <a:r>
              <a:rPr lang="en-US" altLang="ko-KR" sz="800"/>
              <a:t>Reset A,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INVITE sent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03693E-49F1-47DC-AA90-C102AA3E6550}"/>
              </a:ext>
            </a:extLst>
          </p:cNvPr>
          <p:cNvSpPr txBox="1"/>
          <p:nvPr/>
        </p:nvSpPr>
        <p:spPr>
          <a:xfrm>
            <a:off x="9758483" y="22602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201CF-FA11-4EBF-BA1C-B8D4826B8B65}"/>
              </a:ext>
            </a:extLst>
          </p:cNvPr>
          <p:cNvSpPr txBox="1"/>
          <p:nvPr/>
        </p:nvSpPr>
        <p:spPr>
          <a:xfrm>
            <a:off x="8762939" y="2449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106EA-29AB-4978-A4B9-0B8EB37463C6}"/>
              </a:ext>
            </a:extLst>
          </p:cNvPr>
          <p:cNvSpPr txBox="1"/>
          <p:nvPr/>
        </p:nvSpPr>
        <p:spPr>
          <a:xfrm>
            <a:off x="9758483" y="3379824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6583DC-E602-461C-8345-7DFA9B11471A}"/>
              </a:ext>
            </a:extLst>
          </p:cNvPr>
          <p:cNvSpPr txBox="1"/>
          <p:nvPr/>
        </p:nvSpPr>
        <p:spPr>
          <a:xfrm>
            <a:off x="9783097" y="4701881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D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296F0C-0473-4D53-B87B-5E8DF521C8B2}"/>
              </a:ext>
            </a:extLst>
          </p:cNvPr>
          <p:cNvSpPr txBox="1"/>
          <p:nvPr/>
        </p:nvSpPr>
        <p:spPr>
          <a:xfrm>
            <a:off x="8730878" y="361835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805D11-682C-4C27-8B64-D20CA2DA095C}"/>
              </a:ext>
            </a:extLst>
          </p:cNvPr>
          <p:cNvSpPr txBox="1"/>
          <p:nvPr/>
        </p:nvSpPr>
        <p:spPr>
          <a:xfrm>
            <a:off x="10887165" y="1392612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B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7B376-EF76-4346-9A88-81669030C701}"/>
              </a:ext>
            </a:extLst>
          </p:cNvPr>
          <p:cNvSpPr txBox="1"/>
          <p:nvPr/>
        </p:nvSpPr>
        <p:spPr>
          <a:xfrm>
            <a:off x="10110337" y="188953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2AE92D-5D70-46C7-9976-7E9B3CBD403D}"/>
              </a:ext>
            </a:extLst>
          </p:cNvPr>
          <p:cNvSpPr txBox="1"/>
          <p:nvPr/>
        </p:nvSpPr>
        <p:spPr>
          <a:xfrm>
            <a:off x="10110337" y="2915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DAF0D7-1FF9-4F1C-B0A1-4E25E9125C2B}"/>
              </a:ext>
            </a:extLst>
          </p:cNvPr>
          <p:cNvSpPr txBox="1"/>
          <p:nvPr/>
        </p:nvSpPr>
        <p:spPr>
          <a:xfrm>
            <a:off x="10110337" y="41115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</a:t>
            </a:r>
            <a:r>
              <a:rPr lang="ko-KR" altLang="en-US" sz="800"/>
              <a:t> </a:t>
            </a:r>
            <a:r>
              <a:rPr lang="en-US" altLang="ko-KR" sz="800"/>
              <a:t>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C68F32-7E84-4A6A-9B5C-C3DBF3406A35}"/>
              </a:ext>
            </a:extLst>
          </p:cNvPr>
          <p:cNvSpPr txBox="1"/>
          <p:nvPr/>
        </p:nvSpPr>
        <p:spPr>
          <a:xfrm>
            <a:off x="8533824" y="4686492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898925"/>
            <a:ext cx="6644768" cy="2881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 </a:t>
            </a:r>
            <a:r>
              <a:rPr lang="ko-KR" altLang="en-US" sz="1100"/>
              <a:t>또는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300-699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수신한 응답을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전달하고</a:t>
            </a:r>
            <a:r>
              <a:rPr lang="en-US" altLang="ko-KR" sz="1100"/>
              <a:t>,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생성 후 </a:t>
            </a:r>
            <a:r>
              <a:rPr lang="en-US" altLang="ko-KR" sz="1100"/>
              <a:t>Trasport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D </a:t>
            </a:r>
            <a:r>
              <a:rPr lang="ko-KR" altLang="en-US" sz="1100"/>
              <a:t>를 시작</a:t>
            </a:r>
            <a:r>
              <a:rPr lang="en-US" altLang="ko-KR" sz="1100"/>
              <a:t> </a:t>
            </a:r>
            <a:r>
              <a:rPr lang="en-US" altLang="ko-KR" sz="1200">
                <a:solidFill>
                  <a:srgbClr val="0000FF"/>
                </a:solidFill>
              </a:rPr>
              <a:t>(</a:t>
            </a:r>
            <a:r>
              <a:rPr lang="en-US" altLang="ko-KR" sz="1100">
                <a:solidFill>
                  <a:srgbClr val="0000FF"/>
                </a:solidFill>
              </a:rPr>
              <a:t>Timer D </a:t>
            </a:r>
            <a:r>
              <a:rPr lang="ko-KR" altLang="en-US" sz="1100">
                <a:solidFill>
                  <a:srgbClr val="0000FF"/>
                </a:solidFill>
              </a:rPr>
              <a:t>는 응답 재전송 대기 시간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대해서는 최소 </a:t>
            </a:r>
            <a:r>
              <a:rPr lang="en-US" altLang="ko-KR" sz="1100"/>
              <a:t>32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대해서는 </a:t>
            </a:r>
            <a:r>
              <a:rPr lang="en-US" altLang="ko-KR" sz="1100"/>
              <a:t>0</a:t>
            </a:r>
            <a:r>
              <a:rPr lang="ko-KR" altLang="en-US" sz="1100"/>
              <a:t>초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상태에서 수신된 최종 응답의 재전송은 반드시 </a:t>
            </a:r>
            <a:r>
              <a:rPr lang="en-US" altLang="ko-KR" sz="1100"/>
              <a:t>ACK </a:t>
            </a:r>
            <a:r>
              <a:rPr lang="ko-KR" altLang="en-US" sz="1100"/>
              <a:t>를 </a:t>
            </a:r>
            <a:r>
              <a:rPr lang="en-US" altLang="ko-KR" sz="1100"/>
              <a:t>Transport Layer </a:t>
            </a:r>
            <a:r>
              <a:rPr lang="ko-KR" altLang="en-US" sz="1100"/>
              <a:t>로 전달해야하지만</a:t>
            </a:r>
            <a:r>
              <a:rPr lang="en-US" altLang="ko-KR" sz="1100"/>
              <a:t>,</a:t>
            </a:r>
            <a:br>
              <a:rPr lang="en-US" altLang="ko-KR" sz="1100"/>
            </a:br>
            <a:r>
              <a:rPr lang="ko-KR" altLang="en-US" sz="1100"/>
              <a:t>새로 수신된 응답은 </a:t>
            </a:r>
            <a:r>
              <a:rPr lang="en-US" altLang="ko-KR" sz="1100"/>
              <a:t>TU </a:t>
            </a:r>
            <a:r>
              <a:rPr lang="ko-KR" altLang="en-US" sz="1100"/>
              <a:t>로 전달해서는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D </a:t>
            </a:r>
            <a:r>
              <a:rPr lang="ko-KR" altLang="en-US" sz="1100"/>
              <a:t>가 발동하면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진입</a:t>
            </a:r>
            <a:endParaRPr lang="en-US" altLang="ko-KR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4882CB-A57D-4F25-B4AC-0191C38902A1}"/>
              </a:ext>
            </a:extLst>
          </p:cNvPr>
          <p:cNvSpPr txBox="1"/>
          <p:nvPr/>
        </p:nvSpPr>
        <p:spPr>
          <a:xfrm>
            <a:off x="739722" y="3956904"/>
            <a:ext cx="5479385" cy="217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</a:t>
            </a:r>
            <a:r>
              <a:rPr lang="ko-KR" altLang="en-US" sz="1100"/>
              <a:t> 또는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반드시 </a:t>
            </a:r>
            <a:r>
              <a:rPr lang="en-US" altLang="ko-KR" sz="1100"/>
              <a:t>TU </a:t>
            </a:r>
            <a:r>
              <a:rPr lang="ko-KR" altLang="en-US" sz="1100"/>
              <a:t>로 전달해야하며</a:t>
            </a:r>
            <a:r>
              <a:rPr lang="en-US" altLang="ko-KR" sz="1100"/>
              <a:t>, </a:t>
            </a:r>
            <a:r>
              <a:rPr lang="ko-KR" altLang="en-US" sz="1100"/>
              <a:t>처리는 </a:t>
            </a:r>
            <a:r>
              <a:rPr lang="en-US" altLang="ko-KR" sz="1100" b="1"/>
              <a:t>core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UAC</a:t>
            </a:r>
            <a:r>
              <a:rPr lang="en-US" altLang="ko-KR" sz="1100"/>
              <a:t> </a:t>
            </a:r>
            <a:r>
              <a:rPr lang="ko-KR" altLang="en-US" sz="1100"/>
              <a:t>인지 </a:t>
            </a:r>
            <a:r>
              <a:rPr lang="en-US" altLang="ko-KR" sz="1100" b="1"/>
              <a:t>proxy</a:t>
            </a:r>
            <a:r>
              <a:rPr lang="en-US" altLang="ko-KR" sz="1100"/>
              <a:t> </a:t>
            </a:r>
            <a:r>
              <a:rPr lang="ko-KR" altLang="en-US" sz="1100"/>
              <a:t>인지에 따라 다름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 b="1"/>
              <a:t>proxy core </a:t>
            </a:r>
            <a:r>
              <a:rPr lang="ko-KR" altLang="en-US" sz="1000"/>
              <a:t>는 </a:t>
            </a:r>
            <a:r>
              <a:rPr lang="en-US" altLang="ko-KR" sz="1000" b="1"/>
              <a:t>200 (OK)</a:t>
            </a:r>
            <a:r>
              <a:rPr lang="ko-KR" altLang="en-US" sz="1000"/>
              <a:t>를 </a:t>
            </a:r>
            <a:r>
              <a:rPr lang="en-US" altLang="ko-KR" sz="1000"/>
              <a:t>upstream </a:t>
            </a:r>
            <a:r>
              <a:rPr lang="ko-KR" altLang="en-US" sz="1000"/>
              <a:t>으로 전달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 b="1"/>
              <a:t>UAC core</a:t>
            </a:r>
            <a:r>
              <a:rPr lang="en-US" altLang="ko-KR" sz="1000"/>
              <a:t> </a:t>
            </a:r>
            <a:r>
              <a:rPr lang="ko-KR" altLang="en-US" sz="1000"/>
              <a:t>는 이 응답에 대한 </a:t>
            </a:r>
            <a:r>
              <a:rPr lang="en-US" altLang="ko-KR" sz="1000" b="1"/>
              <a:t>ACK</a:t>
            </a:r>
            <a:r>
              <a:rPr lang="en-US" altLang="ko-KR" sz="1000"/>
              <a:t> </a:t>
            </a:r>
            <a:r>
              <a:rPr lang="ko-KR" altLang="en-US" sz="1000"/>
              <a:t>생성을 처리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클라이언트 트랜잭션은 이 상태가 되는 즉시 폐기</a:t>
            </a:r>
            <a:endParaRPr lang="en-US" altLang="ko-KR" sz="110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843DF6-618B-435B-825C-81052EFEC902}"/>
              </a:ext>
            </a:extLst>
          </p:cNvPr>
          <p:cNvSpPr txBox="1"/>
          <p:nvPr/>
        </p:nvSpPr>
        <p:spPr>
          <a:xfrm>
            <a:off x="9037608" y="5840619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Client Transaction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3243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846171"/>
            <a:ext cx="8260595" cy="2166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Construction of the ACK Request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트랜잭션에 의해 구성된 </a:t>
            </a:r>
            <a:r>
              <a:rPr lang="en-US" altLang="ko-KR" sz="1100"/>
              <a:t>ACK </a:t>
            </a:r>
            <a:r>
              <a:rPr lang="ko-KR" altLang="en-US" sz="1100"/>
              <a:t>는 </a:t>
            </a:r>
            <a:r>
              <a:rPr lang="en-US" altLang="ko-KR" sz="1100"/>
              <a:t>transport </a:t>
            </a:r>
            <a:r>
              <a:rPr lang="ko-KR" altLang="en-US" sz="1100"/>
              <a:t>에 전달된 요청의 필드들과 같은 값의 </a:t>
            </a:r>
            <a:r>
              <a:rPr lang="en-US" altLang="ko-KR" sz="1100" b="1"/>
              <a:t>Call-ID, From, Request-URI</a:t>
            </a:r>
            <a:r>
              <a:rPr lang="en-US" altLang="ko-KR" sz="1100"/>
              <a:t> </a:t>
            </a:r>
            <a:r>
              <a:rPr lang="ko-KR" altLang="en-US" sz="1100"/>
              <a:t>값이 포함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 </a:t>
            </a:r>
            <a:r>
              <a:rPr lang="ko-KR" altLang="en-US" sz="1100"/>
              <a:t>의 </a:t>
            </a:r>
            <a:r>
              <a:rPr lang="en-US" altLang="ko-KR" sz="1100" b="1"/>
              <a:t>To</a:t>
            </a:r>
            <a:r>
              <a:rPr lang="en-US" altLang="ko-KR" sz="1100"/>
              <a:t> </a:t>
            </a:r>
            <a:r>
              <a:rPr lang="ko-KR" altLang="en-US" sz="1100"/>
              <a:t>헤더는 승인되는 응답의 </a:t>
            </a:r>
            <a:r>
              <a:rPr lang="en-US" altLang="ko-KR" sz="1100" b="1"/>
              <a:t>To</a:t>
            </a:r>
            <a:r>
              <a:rPr lang="en-US" altLang="ko-KR" sz="1100"/>
              <a:t> </a:t>
            </a:r>
            <a:r>
              <a:rPr lang="ko-KR" altLang="en-US" sz="1100"/>
              <a:t>헤더 값과 동일하며</a:t>
            </a:r>
            <a:r>
              <a:rPr lang="en-US" altLang="ko-KR" sz="1100"/>
              <a:t>, </a:t>
            </a:r>
            <a:r>
              <a:rPr lang="ko-KR" altLang="en-US" sz="1100"/>
              <a:t>일반적으로 태그가 추가하여 원본 요청의 </a:t>
            </a:r>
            <a:r>
              <a:rPr lang="en-US" altLang="ko-KR" sz="1100"/>
              <a:t>To </a:t>
            </a:r>
            <a:r>
              <a:rPr lang="ko-KR" altLang="en-US" sz="1100"/>
              <a:t>헤더와 다를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 </a:t>
            </a:r>
            <a:r>
              <a:rPr lang="ko-KR" altLang="en-US" sz="1100"/>
              <a:t>에는 하나의 </a:t>
            </a:r>
            <a:r>
              <a:rPr lang="en-US" altLang="ko-KR" sz="1100" b="1"/>
              <a:t>Via </a:t>
            </a:r>
            <a:r>
              <a:rPr lang="ko-KR" altLang="en-US" sz="1100"/>
              <a:t>헤더가 포함되며</a:t>
            </a:r>
            <a:r>
              <a:rPr lang="en-US" altLang="ko-KR" sz="1100"/>
              <a:t>, </a:t>
            </a:r>
            <a:r>
              <a:rPr lang="ko-KR" altLang="en-US" sz="1100"/>
              <a:t>원본 요청의 </a:t>
            </a:r>
            <a:r>
              <a:rPr lang="ko-KR" altLang="en-US" sz="1100" b="1"/>
              <a:t>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헤더와 동일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</a:t>
            </a:r>
            <a:r>
              <a:rPr lang="ko-KR" altLang="en-US" sz="1100"/>
              <a:t> 의 </a:t>
            </a:r>
            <a:r>
              <a:rPr lang="en-US" altLang="ko-KR" sz="1100" b="1"/>
              <a:t>CSeq</a:t>
            </a:r>
            <a:r>
              <a:rPr lang="en-US" altLang="ko-KR" sz="1100"/>
              <a:t> </a:t>
            </a:r>
            <a:r>
              <a:rPr lang="ko-KR" altLang="en-US" sz="1100"/>
              <a:t>헤더의 시퀀스 번호는 동일하되 </a:t>
            </a:r>
            <a:r>
              <a:rPr lang="en-US" altLang="ko-KR" sz="1100"/>
              <a:t>Method</a:t>
            </a:r>
            <a:r>
              <a:rPr lang="ko-KR" altLang="en-US" sz="1100"/>
              <a:t> 명은 </a:t>
            </a:r>
            <a:r>
              <a:rPr lang="en-US" altLang="ko-KR" sz="1100"/>
              <a:t>ACK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 </a:t>
            </a:r>
            <a:r>
              <a:rPr lang="ko-KR" altLang="en-US" sz="1100"/>
              <a:t>요청에 </a:t>
            </a:r>
            <a:r>
              <a:rPr lang="en-US" altLang="ko-KR" sz="1100" b="1"/>
              <a:t>Route</a:t>
            </a:r>
            <a:r>
              <a:rPr lang="en-US" altLang="ko-KR" sz="1100"/>
              <a:t> </a:t>
            </a:r>
            <a:r>
              <a:rPr lang="ko-KR" altLang="en-US" sz="1100"/>
              <a:t>헤더가 있는 경우</a:t>
            </a:r>
            <a:r>
              <a:rPr lang="en-US" altLang="ko-KR" sz="1100"/>
              <a:t>,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에도 반드시 포함</a:t>
            </a:r>
            <a:endParaRPr lang="en-US" altLang="ko-KR" sz="11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CC5324-8B6F-40E2-B936-02B8A4F46A17}"/>
              </a:ext>
            </a:extLst>
          </p:cNvPr>
          <p:cNvSpPr/>
          <p:nvPr/>
        </p:nvSpPr>
        <p:spPr>
          <a:xfrm>
            <a:off x="703383" y="3429000"/>
            <a:ext cx="5175737" cy="2318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INVITE sip:bob@biloxi.com SIP/2.0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SIP/2.0/UDP pc33.atlanta.com;branch=z9hG4bKkjshdyff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Bob &lt;sip:bob@biloxi.com&gt;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&lt;sip:alice@atlanta.com&gt;;tag=88sja8x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987asjd97y7atg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986759 INVITE</a:t>
            </a:r>
            <a:endParaRPr lang="ko-KR" altLang="en-US" sz="1400">
              <a:latin typeface="Roboto" panose="02000000000000000000" pitchFamily="2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86776B-8E0C-4284-8AC9-6D28C9F68648}"/>
              </a:ext>
            </a:extLst>
          </p:cNvPr>
          <p:cNvSpPr/>
          <p:nvPr/>
        </p:nvSpPr>
        <p:spPr>
          <a:xfrm>
            <a:off x="6312880" y="3429000"/>
            <a:ext cx="5175737" cy="2318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ACK</a:t>
            </a:r>
            <a:r>
              <a:rPr lang="en-US" altLang="ko-KR" sz="1400">
                <a:latin typeface="Roboto" panose="02000000000000000000" pitchFamily="2" charset="0"/>
              </a:rPr>
              <a:t> sip:bob@biloxi.com SIP/2.0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</a:t>
            </a: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SIP/2.0/UDP pc33.atlanta.com;branch=z9hG4bKkjshdyff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Bob &lt;sip:bob@biloxi.com&gt;;</a:t>
            </a: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tag=99sa0xk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&lt;sip:alice@atlanta.com&gt;;tag=88sja8x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987asjd97y7atg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</a:t>
            </a: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986759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ACK</a:t>
            </a:r>
            <a:endParaRPr lang="ko-KR" altLang="en-US" sz="1400">
              <a:solidFill>
                <a:srgbClr val="0000FF"/>
              </a:solidFill>
              <a:latin typeface="Roboto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002370-66A0-447E-B106-1307CA461B90}"/>
              </a:ext>
            </a:extLst>
          </p:cNvPr>
          <p:cNvSpPr txBox="1"/>
          <p:nvPr/>
        </p:nvSpPr>
        <p:spPr>
          <a:xfrm>
            <a:off x="5107588" y="6011829"/>
            <a:ext cx="1981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non-2xx final </a:t>
            </a:r>
            <a:r>
              <a:rPr lang="ko-KR" altLang="en-US" sz="900"/>
              <a:t>응답에</a:t>
            </a:r>
            <a:r>
              <a:rPr lang="en-US" altLang="ko-KR" sz="900"/>
              <a:t> </a:t>
            </a:r>
            <a:r>
              <a:rPr lang="ko-KR" altLang="en-US" sz="900"/>
              <a:t>대한 </a:t>
            </a:r>
            <a:r>
              <a:rPr lang="en-US" altLang="ko-KR" sz="900"/>
              <a:t>ACK </a:t>
            </a:r>
            <a:r>
              <a:rPr lang="ko-KR" altLang="en-US" sz="90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581302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A79F804-6DFB-4F7C-8327-BC4CFB366613}"/>
              </a:ext>
            </a:extLst>
          </p:cNvPr>
          <p:cNvCxnSpPr>
            <a:cxnSpLocks/>
          </p:cNvCxnSpPr>
          <p:nvPr/>
        </p:nvCxnSpPr>
        <p:spPr>
          <a:xfrm>
            <a:off x="9380412" y="2933929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915201"/>
            <a:ext cx="6040436" cy="2160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Non-INVITE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ACK </a:t>
            </a:r>
            <a:r>
              <a:rPr lang="ko-KR" altLang="en-US" sz="1050"/>
              <a:t>를 사용하지 않으며</a:t>
            </a:r>
            <a:r>
              <a:rPr lang="en-US" altLang="ko-KR" sz="1050"/>
              <a:t>, </a:t>
            </a:r>
            <a:r>
              <a:rPr lang="ko-KR" altLang="en-US" sz="1050"/>
              <a:t>단순한 </a:t>
            </a:r>
            <a:r>
              <a:rPr lang="en-US" altLang="ko-KR" sz="1050" b="1"/>
              <a:t>request-response</a:t>
            </a:r>
            <a:r>
              <a:rPr lang="en-US" altLang="ko-KR" sz="1050"/>
              <a:t> </a:t>
            </a:r>
            <a:r>
              <a:rPr lang="ko-KR" altLang="en-US" sz="1050"/>
              <a:t>상호작용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unreliable </a:t>
            </a:r>
            <a:r>
              <a:rPr lang="ko-KR" altLang="en-US" sz="1050"/>
              <a:t>전송에 대해 요청은 </a:t>
            </a:r>
            <a:r>
              <a:rPr lang="en-US" altLang="ko-KR" sz="1050"/>
              <a:t>T1 </a:t>
            </a:r>
            <a:r>
              <a:rPr lang="ko-KR" altLang="en-US" sz="1050"/>
              <a:t>에서 시작하여 </a:t>
            </a:r>
            <a:r>
              <a:rPr lang="en-US" altLang="ko-KR" sz="1050"/>
              <a:t>T2 </a:t>
            </a:r>
            <a:r>
              <a:rPr lang="ko-KR" altLang="en-US" sz="1050"/>
              <a:t>가 될 때까지 두 배씩 증가하는 간격으로 재전송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서버 트랜잭션은 요청의 재전송이 수신된 경우에만 </a:t>
            </a:r>
            <a:r>
              <a:rPr lang="en-US" altLang="ko-KR" sz="1050"/>
              <a:t>provisional </a:t>
            </a:r>
            <a:r>
              <a:rPr lang="ko-KR" altLang="en-US" sz="1050"/>
              <a:t>응답 또는 최종 응답이 될 수 있는 </a:t>
            </a:r>
            <a:br>
              <a:rPr lang="en-US" altLang="ko-KR" sz="1050"/>
            </a:br>
            <a:r>
              <a:rPr lang="ko-KR" altLang="en-US" sz="1050"/>
              <a:t>마지막으로 수신된 응답을 재전송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INVITE </a:t>
            </a:r>
            <a:r>
              <a:rPr lang="ko-KR" altLang="en-US" sz="1050"/>
              <a:t>트랜잭션과 달리 </a:t>
            </a: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응답에 대한 특별한 처리없이 단 한 번만 </a:t>
            </a:r>
            <a:r>
              <a:rPr lang="en-US" altLang="ko-KR" sz="1050" b="1"/>
              <a:t>UAC</a:t>
            </a:r>
            <a:r>
              <a:rPr lang="en-US" altLang="ko-KR" sz="1050"/>
              <a:t> </a:t>
            </a:r>
            <a:r>
              <a:rPr lang="ko-KR" altLang="en-US" sz="1050"/>
              <a:t>에 전달</a:t>
            </a:r>
            <a:endParaRPr lang="en-US" altLang="ko-KR" sz="105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CA151F-A554-4E34-8649-1AD262CB9EE4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B8BE6BD8-237C-4F1C-B0F7-A2EE814A46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EE3B315B-D91C-41FF-A8BE-24E6CD8975D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E76DC9-1458-4AC1-8281-4DDC1E09B9EF}"/>
              </a:ext>
            </a:extLst>
          </p:cNvPr>
          <p:cNvCxnSpPr>
            <a:cxnSpLocks/>
          </p:cNvCxnSpPr>
          <p:nvPr/>
        </p:nvCxnSpPr>
        <p:spPr>
          <a:xfrm flipH="1">
            <a:off x="9393559" y="278855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2B23379-3D95-47C7-8646-35D95CF91B7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8000079" y="3125721"/>
            <a:ext cx="3516808" cy="756141"/>
          </a:xfrm>
          <a:prstGeom prst="bentConnector4">
            <a:avLst>
              <a:gd name="adj1" fmla="val 343"/>
              <a:gd name="adj2" fmla="val 1995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7A34E-013D-4E61-866D-ED566CB5EB41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B00A9-4785-4495-AAB1-4C49C002E8E7}"/>
              </a:ext>
            </a:extLst>
          </p:cNvPr>
          <p:cNvSpPr txBox="1"/>
          <p:nvPr/>
        </p:nvSpPr>
        <p:spPr>
          <a:xfrm>
            <a:off x="9801599" y="1190642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from TU</a:t>
            </a:r>
          </a:p>
          <a:p>
            <a:r>
              <a:rPr lang="en-US" altLang="ko-KR" sz="800"/>
              <a:t>send request</a:t>
            </a:r>
            <a:endParaRPr lang="ko-KR" altLang="en-US" sz="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8CBECF-1D7F-4DA6-9A2C-49DF9A56B46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683F5F9-37C9-4B58-96AE-045E8C916FEB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6B6C757-DBDB-4A1F-8E5F-7EA1BFDE16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CA5738-07D9-4746-A0F0-65D8A04BF36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</a:rPr>
                <a:t>Trying</a:t>
              </a:r>
              <a:endParaRPr lang="ko-KR" altLang="en-US" sz="10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745899-F1BE-49FF-9AD6-6C68DCC113DE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A4A598E-CDBC-49A3-B823-83DB61908C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163390-9F93-49E8-8E50-3D4AE720B90F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E9428B-0CE8-49F0-A529-7E6B44FFC7FE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Completed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63645A-B66B-41C9-ADCF-302458EA5707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5E1FFA-1158-417D-9E18-EC70A6FC26BF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4BF38E-063D-4482-9436-09BE518A8731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CC13BC-1A7D-457B-979C-76EF24D48022}"/>
              </a:ext>
            </a:extLst>
          </p:cNvPr>
          <p:cNvSpPr txBox="1"/>
          <p:nvPr/>
        </p:nvSpPr>
        <p:spPr>
          <a:xfrm>
            <a:off x="9758483" y="198491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8573AA-EB5F-44A6-ADC1-A274D4EDEA59}"/>
              </a:ext>
            </a:extLst>
          </p:cNvPr>
          <p:cNvSpPr txBox="1"/>
          <p:nvPr/>
        </p:nvSpPr>
        <p:spPr>
          <a:xfrm>
            <a:off x="8640702" y="2327392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ED54C0-5FA0-4A1C-89C1-5C051B7CB8D5}"/>
              </a:ext>
            </a:extLst>
          </p:cNvPr>
          <p:cNvSpPr txBox="1"/>
          <p:nvPr/>
        </p:nvSpPr>
        <p:spPr>
          <a:xfrm>
            <a:off x="9100931" y="3379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E80159-8180-4046-B3D5-52FACCA6D04D}"/>
              </a:ext>
            </a:extLst>
          </p:cNvPr>
          <p:cNvSpPr txBox="1"/>
          <p:nvPr/>
        </p:nvSpPr>
        <p:spPr>
          <a:xfrm>
            <a:off x="9774527" y="453112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K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B1FD29-5B41-4D3F-A916-100252CBD6C8}"/>
              </a:ext>
            </a:extLst>
          </p:cNvPr>
          <p:cNvSpPr txBox="1"/>
          <p:nvPr/>
        </p:nvSpPr>
        <p:spPr>
          <a:xfrm>
            <a:off x="8890865" y="5840619"/>
            <a:ext cx="1784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Client Transaction</a:t>
            </a:r>
            <a:endParaRPr lang="ko-KR" altLang="en-US" sz="9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AD93F4-9AE5-4AE1-B27C-C06429B9C181}"/>
              </a:ext>
            </a:extLst>
          </p:cNvPr>
          <p:cNvSpPr txBox="1"/>
          <p:nvPr/>
        </p:nvSpPr>
        <p:spPr>
          <a:xfrm>
            <a:off x="8610600" y="43297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CD5670-F550-47DB-813E-6D8F44A6CFBB}"/>
              </a:ext>
            </a:extLst>
          </p:cNvPr>
          <p:cNvSpPr txBox="1"/>
          <p:nvPr/>
        </p:nvSpPr>
        <p:spPr>
          <a:xfrm>
            <a:off x="10110337" y="3154377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22942-DC41-43B0-9584-2F747D26E06D}"/>
              </a:ext>
            </a:extLst>
          </p:cNvPr>
          <p:cNvSpPr txBox="1"/>
          <p:nvPr/>
        </p:nvSpPr>
        <p:spPr>
          <a:xfrm>
            <a:off x="739722" y="3443809"/>
            <a:ext cx="6186309" cy="2512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Trying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요청으로 새 클라이언트 트랜잭션을 시작할 때 진입하고 요청을 전송 계층으로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전송이면</a:t>
            </a:r>
            <a:r>
              <a:rPr lang="en-US" altLang="ko-KR" sz="1100"/>
              <a:t>, </a:t>
            </a:r>
            <a:r>
              <a:rPr lang="en-US" altLang="ko-KR" sz="1100" b="1"/>
              <a:t>Timer E </a:t>
            </a:r>
            <a:r>
              <a:rPr lang="ko-KR" altLang="en-US" sz="1100"/>
              <a:t>를 </a:t>
            </a:r>
            <a:r>
              <a:rPr lang="en-US" altLang="ko-KR" sz="1100"/>
              <a:t>T1 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E </a:t>
            </a:r>
            <a:r>
              <a:rPr lang="ko-KR" altLang="en-US" sz="1100"/>
              <a:t>가 발생하면</a:t>
            </a:r>
            <a:r>
              <a:rPr lang="en-US" altLang="ko-KR" sz="1100"/>
              <a:t>, </a:t>
            </a:r>
            <a:r>
              <a:rPr lang="en-US" altLang="ko-KR" sz="1100" b="1"/>
              <a:t>MIN(2</a:t>
            </a:r>
            <a:r>
              <a:rPr lang="ko-KR" altLang="en-US" sz="1100" b="1"/>
              <a:t>*</a:t>
            </a:r>
            <a:r>
              <a:rPr lang="en-US" altLang="ko-KR" sz="1100" b="1"/>
              <a:t>T1, T2)</a:t>
            </a:r>
            <a:r>
              <a:rPr lang="ko-KR" altLang="en-US" sz="1100"/>
              <a:t>의 값으로 리셋 후</a:t>
            </a:r>
            <a:r>
              <a:rPr lang="en-US" altLang="ko-KR" sz="1100"/>
              <a:t> T2 </a:t>
            </a:r>
            <a:r>
              <a:rPr lang="ko-KR" altLang="en-US" sz="1100"/>
              <a:t>에 도달할 때까지 재전송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F </a:t>
            </a:r>
            <a:r>
              <a:rPr lang="ko-KR" altLang="en-US" sz="1100"/>
              <a:t>를 </a:t>
            </a:r>
            <a:r>
              <a:rPr lang="en-US" altLang="ko-KR" sz="1100"/>
              <a:t>64</a:t>
            </a:r>
            <a:r>
              <a:rPr lang="ko-KR" altLang="en-US" sz="1100"/>
              <a:t>*</a:t>
            </a:r>
            <a:r>
              <a:rPr lang="en-US" altLang="ko-KR" sz="1100"/>
              <a:t>T1 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T2</a:t>
            </a:r>
            <a:r>
              <a:rPr lang="ko-KR" altLang="en-US" sz="1100"/>
              <a:t> 의 디폴트 값은 </a:t>
            </a:r>
            <a:r>
              <a:rPr lang="en-US" altLang="ko-KR" sz="1100"/>
              <a:t>4s </a:t>
            </a:r>
            <a:r>
              <a:rPr lang="ko-KR" altLang="en-US" sz="1100"/>
              <a:t>이며</a:t>
            </a:r>
            <a:r>
              <a:rPr lang="en-US" altLang="ko-KR" sz="1100"/>
              <a:t>, </a:t>
            </a:r>
            <a:r>
              <a:rPr lang="ko-KR" altLang="en-US" sz="1100"/>
              <a:t>이 값은 </a:t>
            </a:r>
            <a:r>
              <a:rPr lang="en-US" altLang="ko-KR" sz="1100" b="1"/>
              <a:t>non-INVITE</a:t>
            </a:r>
            <a:r>
              <a:rPr lang="en-US" altLang="ko-KR" sz="1100"/>
              <a:t> </a:t>
            </a:r>
            <a:r>
              <a:rPr lang="ko-KR" altLang="en-US" sz="1100" b="1"/>
              <a:t>서버 트랜잭션</a:t>
            </a:r>
            <a:r>
              <a:rPr lang="ko-KR" altLang="en-US" sz="1100"/>
              <a:t>이 요청에 즉시 응답하지 않을 경우</a:t>
            </a:r>
            <a:br>
              <a:rPr lang="en-US" altLang="ko-KR" sz="1100"/>
            </a:br>
            <a:r>
              <a:rPr lang="ko-KR" altLang="en-US" sz="1100"/>
              <a:t>요청에 응답하는 데 걸리는 시간을 의미</a:t>
            </a:r>
            <a:endParaRPr lang="en-US" altLang="ko-KR" sz="11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CC8B83-A1EC-43D0-A0CE-F982D762CB7F}"/>
              </a:ext>
            </a:extLst>
          </p:cNvPr>
          <p:cNvSpPr txBox="1"/>
          <p:nvPr/>
        </p:nvSpPr>
        <p:spPr>
          <a:xfrm>
            <a:off x="8640702" y="1151213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DFEB18-FBB7-494A-9F59-350000514AAF}"/>
              </a:ext>
            </a:extLst>
          </p:cNvPr>
          <p:cNvSpPr txBox="1"/>
          <p:nvPr/>
        </p:nvSpPr>
        <p:spPr>
          <a:xfrm>
            <a:off x="10909518" y="2534847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F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</p:spTree>
    <p:extLst>
      <p:ext uri="{BB962C8B-B14F-4D97-AF65-F5344CB8AC3E}">
        <p14:creationId xmlns:p14="http://schemas.microsoft.com/office/powerpoint/2010/main" val="2274527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A79F804-6DFB-4F7C-8327-BC4CFB366613}"/>
              </a:ext>
            </a:extLst>
          </p:cNvPr>
          <p:cNvCxnSpPr>
            <a:cxnSpLocks/>
          </p:cNvCxnSpPr>
          <p:nvPr/>
        </p:nvCxnSpPr>
        <p:spPr>
          <a:xfrm>
            <a:off x="9380412" y="2933929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38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CA151F-A554-4E34-8649-1AD262CB9EE4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B8BE6BD8-237C-4F1C-B0F7-A2EE814A46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EE3B315B-D91C-41FF-A8BE-24E6CD8975D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E76DC9-1458-4AC1-8281-4DDC1E09B9EF}"/>
              </a:ext>
            </a:extLst>
          </p:cNvPr>
          <p:cNvCxnSpPr>
            <a:cxnSpLocks/>
          </p:cNvCxnSpPr>
          <p:nvPr/>
        </p:nvCxnSpPr>
        <p:spPr>
          <a:xfrm flipH="1">
            <a:off x="9393559" y="278855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2B23379-3D95-47C7-8646-35D95CF91B7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8000079" y="3125721"/>
            <a:ext cx="3516808" cy="756141"/>
          </a:xfrm>
          <a:prstGeom prst="bentConnector4">
            <a:avLst>
              <a:gd name="adj1" fmla="val 343"/>
              <a:gd name="adj2" fmla="val 1995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7A34E-013D-4E61-866D-ED566CB5EB41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B00A9-4785-4495-AAB1-4C49C002E8E7}"/>
              </a:ext>
            </a:extLst>
          </p:cNvPr>
          <p:cNvSpPr txBox="1"/>
          <p:nvPr/>
        </p:nvSpPr>
        <p:spPr>
          <a:xfrm>
            <a:off x="9801599" y="1190642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from TU</a:t>
            </a:r>
          </a:p>
          <a:p>
            <a:r>
              <a:rPr lang="en-US" altLang="ko-KR" sz="800"/>
              <a:t>send request</a:t>
            </a:r>
            <a:endParaRPr lang="ko-KR" altLang="en-US" sz="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8CBECF-1D7F-4DA6-9A2C-49DF9A56B46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683F5F9-37C9-4B58-96AE-045E8C916FEB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6B6C757-DBDB-4A1F-8E5F-7EA1BFDE16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CA5738-07D9-4746-A0F0-65D8A04BF36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Trying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745899-F1BE-49FF-9AD6-6C68DCC113DE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A4A598E-CDBC-49A3-B823-83DB61908C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163390-9F93-49E8-8E50-3D4AE720B90F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E9428B-0CE8-49F0-A529-7E6B44FFC7FE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Completed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63645A-B66B-41C9-ADCF-302458EA5707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5E1FFA-1158-417D-9E18-EC70A6FC26BF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4BF38E-063D-4482-9436-09BE518A8731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CC13BC-1A7D-457B-979C-76EF24D48022}"/>
              </a:ext>
            </a:extLst>
          </p:cNvPr>
          <p:cNvSpPr txBox="1"/>
          <p:nvPr/>
        </p:nvSpPr>
        <p:spPr>
          <a:xfrm>
            <a:off x="9758483" y="198491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ED54C0-5FA0-4A1C-89C1-5C051B7CB8D5}"/>
              </a:ext>
            </a:extLst>
          </p:cNvPr>
          <p:cNvSpPr txBox="1"/>
          <p:nvPr/>
        </p:nvSpPr>
        <p:spPr>
          <a:xfrm>
            <a:off x="9100931" y="3379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E80159-8180-4046-B3D5-52FACCA6D04D}"/>
              </a:ext>
            </a:extLst>
          </p:cNvPr>
          <p:cNvSpPr txBox="1"/>
          <p:nvPr/>
        </p:nvSpPr>
        <p:spPr>
          <a:xfrm>
            <a:off x="9774527" y="453112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K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D23975-8754-45C8-B49A-C24A9C71B5C7}"/>
              </a:ext>
            </a:extLst>
          </p:cNvPr>
          <p:cNvSpPr txBox="1"/>
          <p:nvPr/>
        </p:nvSpPr>
        <p:spPr>
          <a:xfrm>
            <a:off x="10909518" y="2534847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F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B1FD29-5B41-4D3F-A916-100252CBD6C8}"/>
              </a:ext>
            </a:extLst>
          </p:cNvPr>
          <p:cNvSpPr txBox="1"/>
          <p:nvPr/>
        </p:nvSpPr>
        <p:spPr>
          <a:xfrm>
            <a:off x="8890865" y="5840619"/>
            <a:ext cx="1784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Client Transaction</a:t>
            </a:r>
            <a:endParaRPr lang="ko-KR" altLang="en-US" sz="9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AD93F4-9AE5-4AE1-B27C-C06429B9C181}"/>
              </a:ext>
            </a:extLst>
          </p:cNvPr>
          <p:cNvSpPr txBox="1"/>
          <p:nvPr/>
        </p:nvSpPr>
        <p:spPr>
          <a:xfrm>
            <a:off x="8610600" y="43297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CD5670-F550-47DB-813E-6D8F44A6CFBB}"/>
              </a:ext>
            </a:extLst>
          </p:cNvPr>
          <p:cNvSpPr txBox="1"/>
          <p:nvPr/>
        </p:nvSpPr>
        <p:spPr>
          <a:xfrm>
            <a:off x="10110337" y="3154377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22942-DC41-43B0-9584-2F747D26E06D}"/>
              </a:ext>
            </a:extLst>
          </p:cNvPr>
          <p:cNvSpPr txBox="1"/>
          <p:nvPr/>
        </p:nvSpPr>
        <p:spPr>
          <a:xfrm>
            <a:off x="739722" y="765550"/>
            <a:ext cx="6367449" cy="1828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provisional </a:t>
            </a:r>
            <a:r>
              <a:rPr lang="ko-KR" altLang="en-US" sz="1100"/>
              <a:t>응답을 받으면 해당 응답을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전달하고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E</a:t>
            </a:r>
            <a:r>
              <a:rPr lang="ko-KR" altLang="en-US" sz="1100"/>
              <a:t> 가 발동하면 요청은 재전송을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전달되고</a:t>
            </a:r>
            <a:r>
              <a:rPr lang="en-US" altLang="ko-KR" sz="1100"/>
              <a:t>, Timer E </a:t>
            </a:r>
            <a:r>
              <a:rPr lang="ko-KR" altLang="en-US" sz="1100"/>
              <a:t>는 </a:t>
            </a:r>
            <a:r>
              <a:rPr lang="en-US" altLang="ko-KR" sz="1100"/>
              <a:t>T2 </a:t>
            </a:r>
            <a:r>
              <a:rPr lang="ko-KR" altLang="en-US" sz="1100"/>
              <a:t>값으로 리셋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F </a:t>
            </a:r>
            <a:r>
              <a:rPr lang="ko-KR" altLang="en-US" sz="1100"/>
              <a:t>가 발동하면 </a:t>
            </a:r>
            <a:r>
              <a:rPr lang="en-US" altLang="ko-KR" sz="1100"/>
              <a:t>TU </a:t>
            </a:r>
            <a:r>
              <a:rPr lang="ko-KR" altLang="en-US" sz="1100"/>
              <a:t>에 시간 초과를 알리고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200 – 699</a:t>
            </a:r>
            <a:r>
              <a:rPr lang="en-US" altLang="ko-KR" sz="1100"/>
              <a:t> </a:t>
            </a:r>
            <a:r>
              <a:rPr lang="ko-KR" altLang="en-US" sz="1100"/>
              <a:t>최종 응답이 수신되면 응답은 </a:t>
            </a:r>
            <a:r>
              <a:rPr lang="en-US" altLang="ko-KR" sz="1100"/>
              <a:t>TU </a:t>
            </a:r>
            <a:r>
              <a:rPr lang="ko-KR" altLang="en-US" sz="1100"/>
              <a:t>에 전달되고 </a:t>
            </a: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D0D789-0F53-40A6-A916-EF2B645F94EF}"/>
              </a:ext>
            </a:extLst>
          </p:cNvPr>
          <p:cNvSpPr txBox="1"/>
          <p:nvPr/>
        </p:nvSpPr>
        <p:spPr>
          <a:xfrm>
            <a:off x="8640702" y="2327392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EB24B-D8E2-4B50-853E-32F051BAFF3C}"/>
              </a:ext>
            </a:extLst>
          </p:cNvPr>
          <p:cNvSpPr txBox="1"/>
          <p:nvPr/>
        </p:nvSpPr>
        <p:spPr>
          <a:xfrm>
            <a:off x="8640702" y="1151213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569013-48D2-4330-A79E-0442DAE9B4CF}"/>
              </a:ext>
            </a:extLst>
          </p:cNvPr>
          <p:cNvSpPr txBox="1"/>
          <p:nvPr/>
        </p:nvSpPr>
        <p:spPr>
          <a:xfrm>
            <a:off x="721065" y="2687370"/>
            <a:ext cx="6054863" cy="2142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200 – 699</a:t>
            </a:r>
            <a:r>
              <a:rPr lang="en-US" altLang="ko-KR" sz="1100"/>
              <a:t> </a:t>
            </a:r>
            <a:r>
              <a:rPr lang="ko-KR" altLang="en-US" sz="1100"/>
              <a:t>최종 응답이 수신되면 응답은 </a:t>
            </a:r>
            <a:r>
              <a:rPr lang="en-US" altLang="ko-KR" sz="1100"/>
              <a:t>TU </a:t>
            </a:r>
            <a:r>
              <a:rPr lang="ko-KR" altLang="en-US" sz="1100"/>
              <a:t>에 전달되고 이</a:t>
            </a:r>
            <a:r>
              <a:rPr lang="en-US" altLang="ko-KR" sz="1100"/>
              <a:t> </a:t>
            </a:r>
            <a:r>
              <a:rPr lang="ko-KR" altLang="en-US" sz="1100"/>
              <a:t>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 b="1"/>
              <a:t>Timer K </a:t>
            </a:r>
            <a:r>
              <a:rPr lang="ko-KR" altLang="en-US" sz="1100"/>
              <a:t>를 </a:t>
            </a:r>
            <a:r>
              <a:rPr lang="en-US" altLang="ko-KR" sz="1100"/>
              <a:t>T4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 </a:t>
            </a:r>
            <a:r>
              <a:rPr lang="en-US" altLang="ko-KR" sz="1100"/>
              <a:t>0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T4 </a:t>
            </a:r>
            <a:r>
              <a:rPr lang="ko-KR" altLang="en-US" sz="1000"/>
              <a:t>는 네트워크가 클라이언트와 서버 간의 메시지를 지우는 데 걸리는 시간을 의미 </a:t>
            </a:r>
            <a:r>
              <a:rPr lang="en-US" altLang="ko-KR" sz="1000"/>
              <a:t>(</a:t>
            </a:r>
            <a:r>
              <a:rPr lang="ko-KR" altLang="en-US" sz="1000"/>
              <a:t>기본값은 </a:t>
            </a:r>
            <a:r>
              <a:rPr lang="en-US" altLang="ko-KR" sz="1000"/>
              <a:t>5s)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상태는 수신될 수 있는 추가 응답 재전송을 </a:t>
            </a:r>
            <a:r>
              <a:rPr lang="en-US" altLang="ko-KR" sz="1100" b="1"/>
              <a:t>buffer</a:t>
            </a:r>
            <a:r>
              <a:rPr lang="en-US" altLang="ko-KR" sz="1100"/>
              <a:t> </a:t>
            </a:r>
            <a:r>
              <a:rPr lang="ko-KR" altLang="en-US" sz="1100"/>
              <a:t>하기 위해 존재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K </a:t>
            </a:r>
            <a:r>
              <a:rPr lang="ko-KR" altLang="en-US" sz="1100"/>
              <a:t>가 발동하면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105791-CFE9-4E1E-A40F-A6B689C32A5F}"/>
              </a:ext>
            </a:extLst>
          </p:cNvPr>
          <p:cNvSpPr txBox="1"/>
          <p:nvPr/>
        </p:nvSpPr>
        <p:spPr>
          <a:xfrm>
            <a:off x="739722" y="5024804"/>
            <a:ext cx="4277133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 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F </a:t>
            </a:r>
            <a:r>
              <a:rPr lang="ko-KR" altLang="en-US" sz="1100"/>
              <a:t>가 발생하면 </a:t>
            </a:r>
            <a:r>
              <a:rPr lang="en-US" altLang="ko-KR" sz="1100"/>
              <a:t>TU </a:t>
            </a:r>
            <a:r>
              <a:rPr lang="ko-KR" altLang="en-US" sz="1100"/>
              <a:t>에게 시간 초과를 알리고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</a:t>
            </a:r>
            <a:r>
              <a:rPr lang="ko-KR" altLang="en-US" sz="1100" b="1"/>
              <a:t>트탠잭션은 즉시 폐기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983313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1139159"/>
            <a:ext cx="8063426" cy="1867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매치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클라이언트의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가 응답을 수신하면 어느 클라이언트 트랜잭션이 응답을 처리할지 결정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</a:t>
            </a:r>
            <a:r>
              <a:rPr lang="ko-KR" altLang="en-US" sz="1100">
                <a:latin typeface="+mj-ea"/>
                <a:ea typeface="+mj-ea"/>
              </a:rPr>
              <a:t>두 가지 </a:t>
            </a:r>
            <a:r>
              <a:rPr lang="ko-KR" altLang="en-US" sz="1100"/>
              <a:t>조건에서 클라이언트 트랜잭션과 매칭</a:t>
            </a:r>
            <a:r>
              <a:rPr lang="en-US" altLang="ko-KR" sz="11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50"/>
              <a:t>응답의 </a:t>
            </a:r>
            <a:r>
              <a:rPr lang="ko-KR" altLang="en-US" sz="1050" b="1"/>
              <a:t>최상단</a:t>
            </a:r>
            <a:r>
              <a:rPr lang="ko-KR" altLang="en-US" sz="1050"/>
              <a:t> </a:t>
            </a:r>
            <a:r>
              <a:rPr lang="en-US" altLang="ko-KR" sz="1050" b="1"/>
              <a:t>Via</a:t>
            </a:r>
            <a:r>
              <a:rPr lang="en-US" altLang="ko-KR" sz="1050"/>
              <a:t> </a:t>
            </a:r>
            <a:r>
              <a:rPr lang="ko-KR" altLang="en-US" sz="1050"/>
              <a:t>헤더에 있는 </a:t>
            </a:r>
            <a:r>
              <a:rPr lang="en-US" altLang="ko-KR" sz="1050"/>
              <a:t>“</a:t>
            </a:r>
            <a:r>
              <a:rPr lang="en-US" altLang="ko-KR" sz="1050" b="1"/>
              <a:t>branch</a:t>
            </a:r>
            <a:r>
              <a:rPr lang="en-US" altLang="ko-KR" sz="1050"/>
              <a:t>” </a:t>
            </a:r>
            <a:r>
              <a:rPr lang="ko-KR" altLang="en-US" sz="1050"/>
              <a:t>파라미터 값이 트랜잭션을 생성한 요청의 </a:t>
            </a:r>
            <a:r>
              <a:rPr lang="ko-KR" altLang="en-US" sz="1050" b="1"/>
              <a:t>최상단</a:t>
            </a:r>
            <a:r>
              <a:rPr lang="ko-KR" altLang="en-US" sz="1050"/>
              <a:t> </a:t>
            </a:r>
            <a:r>
              <a:rPr lang="en-US" altLang="ko-KR" sz="1050" b="1"/>
              <a:t>Via</a:t>
            </a:r>
            <a:r>
              <a:rPr lang="en-US" altLang="ko-KR" sz="1050"/>
              <a:t> </a:t>
            </a:r>
            <a:r>
              <a:rPr lang="ko-KR" altLang="en-US" sz="1050"/>
              <a:t>헤더 </a:t>
            </a:r>
            <a:r>
              <a:rPr lang="en-US" altLang="ko-KR" sz="1050"/>
              <a:t>“</a:t>
            </a:r>
            <a:r>
              <a:rPr lang="en-US" altLang="ko-KR" sz="1050" b="1"/>
              <a:t>branch</a:t>
            </a:r>
            <a:r>
              <a:rPr lang="en-US" altLang="ko-KR" sz="1050"/>
              <a:t>” </a:t>
            </a:r>
            <a:r>
              <a:rPr lang="ko-KR" altLang="en-US" sz="1050"/>
              <a:t>와 일치하는 경우</a:t>
            </a:r>
            <a:endParaRPr lang="en-US" altLang="ko-KR" sz="105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050"/>
              <a:t>CSeq </a:t>
            </a:r>
            <a:r>
              <a:rPr lang="ko-KR" altLang="en-US" sz="1050"/>
              <a:t>헤더의 </a:t>
            </a:r>
            <a:r>
              <a:rPr lang="en-US" altLang="ko-KR" sz="1050"/>
              <a:t>“</a:t>
            </a:r>
            <a:r>
              <a:rPr lang="en-US" altLang="ko-KR" sz="1050" b="1"/>
              <a:t>Method</a:t>
            </a:r>
            <a:r>
              <a:rPr lang="en-US" altLang="ko-KR" sz="1050"/>
              <a:t>”</a:t>
            </a:r>
            <a:r>
              <a:rPr lang="ko-KR" altLang="en-US" sz="1050"/>
              <a:t> 파라미터가 트랜잭션을</a:t>
            </a:r>
            <a:r>
              <a:rPr lang="en-US" altLang="ko-KR" sz="1050"/>
              <a:t> </a:t>
            </a:r>
            <a:r>
              <a:rPr lang="ko-KR" altLang="en-US" sz="1050"/>
              <a:t>생성한 요청의 </a:t>
            </a:r>
            <a:r>
              <a:rPr lang="en-US" altLang="ko-KR" sz="1050" b="1"/>
              <a:t>Method</a:t>
            </a:r>
            <a:r>
              <a:rPr lang="en-US" altLang="ko-KR" sz="1050"/>
              <a:t> </a:t>
            </a:r>
            <a:r>
              <a:rPr lang="ko-KR" altLang="en-US" sz="1050"/>
              <a:t>와 일치하는 경우</a:t>
            </a:r>
            <a:endParaRPr lang="en-US" altLang="ko-KR" sz="10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E4879-4B73-442D-B489-A14253D7AABF}"/>
              </a:ext>
            </a:extLst>
          </p:cNvPr>
          <p:cNvSpPr txBox="1"/>
          <p:nvPr/>
        </p:nvSpPr>
        <p:spPr>
          <a:xfrm>
            <a:off x="739722" y="3595721"/>
            <a:ext cx="7859844" cy="1529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전송 오류 처리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트랜잭션이 전송될 요청을 </a:t>
            </a:r>
            <a:r>
              <a:rPr lang="en-US" altLang="ko-KR" sz="1100" b="1"/>
              <a:t>Transport Layer </a:t>
            </a:r>
            <a:r>
              <a:rPr lang="ko-KR" altLang="en-US" sz="1100"/>
              <a:t>로 보낼 때</a:t>
            </a:r>
            <a:r>
              <a:rPr lang="en-US" altLang="ko-KR" sz="1100"/>
              <a:t>,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ko-KR" altLang="en-US" sz="1100">
                <a:latin typeface="+mj-ea"/>
                <a:ea typeface="+mj-ea"/>
              </a:rPr>
              <a:t>실패</a:t>
            </a:r>
            <a:r>
              <a:rPr lang="ko-KR" altLang="en-US" sz="1100"/>
              <a:t>를 나타내면 다음 절차를 따름</a:t>
            </a:r>
            <a:r>
              <a:rPr lang="en-US" altLang="ko-KR" sz="11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클라이언트 트랜잭션은 전송 실패가 발생했음을 </a:t>
            </a:r>
            <a:r>
              <a:rPr lang="en-US" altLang="ko-KR" sz="1050"/>
              <a:t>TU </a:t>
            </a:r>
            <a:r>
              <a:rPr lang="ko-KR" altLang="en-US" sz="1050"/>
              <a:t>에 알려야 하며</a:t>
            </a:r>
            <a:r>
              <a:rPr lang="en-US" altLang="ko-KR" sz="1050"/>
              <a:t>, </a:t>
            </a:r>
            <a:r>
              <a:rPr lang="ko-KR" altLang="en-US" sz="1050"/>
              <a:t>클라이언트 트랜잭션은 </a:t>
            </a:r>
            <a:r>
              <a:rPr lang="en-US" altLang="ko-KR" sz="1050"/>
              <a:t>“</a:t>
            </a:r>
            <a:r>
              <a:rPr lang="en-US" altLang="ko-KR" sz="1050" b="1"/>
              <a:t>Terminated</a:t>
            </a:r>
            <a:r>
              <a:rPr lang="en-US" altLang="ko-KR" sz="1050"/>
              <a:t>” </a:t>
            </a:r>
            <a:r>
              <a:rPr lang="ko-KR" altLang="en-US" sz="1050"/>
              <a:t>상태로 즉시 전환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/>
              <a:t>TU </a:t>
            </a:r>
            <a:r>
              <a:rPr lang="ko-KR" altLang="en-US" sz="1050"/>
              <a:t>는 </a:t>
            </a:r>
            <a:r>
              <a:rPr lang="en-US" altLang="ko-KR" sz="1050" b="1"/>
              <a:t>RFC 3263 </a:t>
            </a:r>
            <a:r>
              <a:rPr lang="ko-KR" altLang="en-US" sz="1050"/>
              <a:t>에서 다뤄진 </a:t>
            </a:r>
            <a:r>
              <a:rPr lang="en-US" altLang="ko-KR" sz="1050" b="1"/>
              <a:t>Failover</a:t>
            </a:r>
            <a:r>
              <a:rPr lang="en-US" altLang="ko-KR" sz="1050"/>
              <a:t> </a:t>
            </a:r>
            <a:r>
              <a:rPr lang="ko-KR" altLang="en-US" sz="1050"/>
              <a:t>메커니즘을 처리</a:t>
            </a:r>
            <a:r>
              <a:rPr lang="en-US" altLang="ko-KR" sz="105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76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1240643" y="1164423"/>
            <a:ext cx="4180953" cy="2913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새로운 요청에 대해 진행할 단계</a:t>
            </a:r>
            <a:r>
              <a:rPr lang="en-US" altLang="ko-KR" sz="1400"/>
              <a:t>: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Validate the request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Preprocess routing information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Determine target for the request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Forward the request to each target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111599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8BCFB76-DE9A-41B5-A18D-C4A4013EFA5E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ADE7CC9-F326-41D9-9F16-32B752E9F81C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C27AB06-31E5-411D-9E5C-455E81F16B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6CE5DC-E324-48CF-A176-B8D0FA3EF48D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Completed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1A1E66C-3BF4-4097-88A4-F202EECC1810}"/>
              </a:ext>
            </a:extLst>
          </p:cNvPr>
          <p:cNvCxnSpPr>
            <a:cxnSpLocks/>
          </p:cNvCxnSpPr>
          <p:nvPr/>
        </p:nvCxnSpPr>
        <p:spPr>
          <a:xfrm>
            <a:off x="9380412" y="1618445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1007183"/>
            <a:ext cx="6575839" cy="1219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서버 트랜잭션</a:t>
            </a:r>
            <a:r>
              <a:rPr lang="ko-KR" altLang="en-US" sz="1100"/>
              <a:t>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요청을 전달하고 응답을 안정적으로 전송할 책임이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트랜잭션과 마찬가지로 </a:t>
            </a:r>
            <a:r>
              <a:rPr lang="en-US" altLang="ko-KR" sz="1100"/>
              <a:t>state machine </a:t>
            </a:r>
            <a:r>
              <a:rPr lang="ko-KR" altLang="en-US" sz="1100"/>
              <a:t>은 수신된 요청이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요청인지 여부에 따라 다름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9EA-F2DD-42F5-AC84-E70766EA464A}"/>
              </a:ext>
            </a:extLst>
          </p:cNvPr>
          <p:cNvSpPr txBox="1"/>
          <p:nvPr/>
        </p:nvSpPr>
        <p:spPr>
          <a:xfrm>
            <a:off x="739722" y="2511533"/>
            <a:ext cx="7810151" cy="3343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INVITE 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서버 트랜잭션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</a:rPr>
              <a:t>요청에 대해 서버 트랜잭션이 구성되면 이 상태가 됨</a:t>
            </a:r>
            <a:endParaRPr lang="en-US" altLang="ko-KR" sz="1100">
              <a:latin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</a:rPr>
              <a:t>서버 트랜잭션은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200ms</a:t>
            </a:r>
            <a:r>
              <a:rPr lang="ko-KR" altLang="en-US" sz="1100"/>
              <a:t> 이내에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또는 </a:t>
            </a:r>
            <a:r>
              <a:rPr lang="en-US" altLang="ko-KR" sz="1100" b="1"/>
              <a:t>final</a:t>
            </a:r>
            <a:r>
              <a:rPr lang="en-US" altLang="ko-KR" sz="1100"/>
              <a:t> </a:t>
            </a:r>
            <a:r>
              <a:rPr lang="ko-KR" altLang="en-US" sz="1100"/>
              <a:t>응답을 생성할 것을 알지 못하는 한 반드시 </a:t>
            </a:r>
            <a:br>
              <a:rPr lang="en-US" altLang="ko-KR" sz="1100"/>
            </a:br>
            <a:r>
              <a:rPr lang="en-US" altLang="ko-KR" sz="1100" b="1"/>
              <a:t>100 (Trying)</a:t>
            </a:r>
            <a:r>
              <a:rPr lang="ko-KR" altLang="en-US" sz="1100" b="1"/>
              <a:t> </a:t>
            </a:r>
            <a:r>
              <a:rPr lang="ko-KR" altLang="en-US" sz="1100"/>
              <a:t>응답을 생성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는</a:t>
            </a:r>
            <a:r>
              <a:rPr lang="en-US" altLang="ko-KR" sz="1100"/>
              <a:t> </a:t>
            </a:r>
            <a:r>
              <a:rPr lang="ko-KR" altLang="en-US" sz="1100"/>
              <a:t>임의의 수의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응답을 </a:t>
            </a:r>
            <a:r>
              <a:rPr lang="ko-KR" altLang="en-US" sz="1100" b="1"/>
              <a:t>서버 트랜잭션</a:t>
            </a:r>
            <a:r>
              <a:rPr lang="ko-KR" altLang="en-US" sz="1100"/>
              <a:t>에 전달</a:t>
            </a:r>
            <a:r>
              <a:rPr lang="en-US" altLang="ko-KR" sz="1100"/>
              <a:t>, </a:t>
            </a:r>
            <a:r>
              <a:rPr lang="ko-KR" altLang="en-US" sz="1100"/>
              <a:t>이러한 응답은 재전송되지 않으며 상태를 변경하지 않음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 재전송이 수신되면 </a:t>
            </a:r>
            <a:r>
              <a:rPr lang="en-US" altLang="ko-KR" sz="1100" b="1"/>
              <a:t>TU </a:t>
            </a:r>
            <a:r>
              <a:rPr lang="ko-KR" altLang="en-US" sz="1100"/>
              <a:t>로부터 수신된 가장 최근의 </a:t>
            </a:r>
            <a:r>
              <a:rPr lang="en-US" altLang="ko-KR" sz="1100"/>
              <a:t>provisional</a:t>
            </a:r>
            <a:r>
              <a:rPr lang="ko-KR" altLang="en-US" sz="1100"/>
              <a:t> 응답이 </a:t>
            </a:r>
            <a:r>
              <a:rPr lang="en-US" altLang="ko-KR" sz="1100"/>
              <a:t>Transport Layer 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서버 트랜잭션에 </a:t>
            </a:r>
            <a:r>
              <a:rPr lang="en-US" altLang="ko-KR" sz="1100" b="1"/>
              <a:t>2xx </a:t>
            </a:r>
            <a:r>
              <a:rPr lang="ko-KR" altLang="en-US" sz="1100"/>
              <a:t>응답을 전달하면</a:t>
            </a:r>
            <a:r>
              <a:rPr lang="en-US" altLang="ko-KR" sz="1100"/>
              <a:t>, </a:t>
            </a:r>
            <a:r>
              <a:rPr lang="ko-KR" altLang="en-US" sz="1100"/>
              <a:t>서버 트랜잭션은 응답을 </a:t>
            </a:r>
            <a:r>
              <a:rPr lang="en-US" altLang="ko-KR" sz="1100"/>
              <a:t>Transport Layer </a:t>
            </a:r>
            <a:r>
              <a:rPr lang="ko-KR" altLang="en-US" sz="1100"/>
              <a:t>에 전달 후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응답은 재전송되지 않음</a:t>
            </a:r>
            <a:r>
              <a:rPr lang="en-US" altLang="ko-KR" sz="1100"/>
              <a:t>,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응답의 재전송은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처리</a:t>
            </a:r>
            <a:endParaRPr lang="en-US" altLang="ko-KR" sz="11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210429C-6C55-4CCA-BB24-4DF5D5FE1CA3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8104196" y="3229838"/>
            <a:ext cx="3308576" cy="756140"/>
          </a:xfrm>
          <a:prstGeom prst="bentConnector4">
            <a:avLst>
              <a:gd name="adj1" fmla="val -1493"/>
              <a:gd name="adj2" fmla="val 2019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DADC2-B370-4301-B670-8FDE702D94B2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F4433-8FEA-4888-9C43-C79DE2C6F5C4}"/>
              </a:ext>
            </a:extLst>
          </p:cNvPr>
          <p:cNvSpPr txBox="1"/>
          <p:nvPr/>
        </p:nvSpPr>
        <p:spPr>
          <a:xfrm>
            <a:off x="9396230" y="80965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pass INV to TU</a:t>
            </a:r>
          </a:p>
          <a:p>
            <a:r>
              <a:rPr lang="en-US" altLang="ko-KR" sz="800"/>
              <a:t>send 100 if TU won’t in 200ms</a:t>
            </a:r>
            <a:endParaRPr lang="ko-KR" altLang="en-US" sz="8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5FF9-C000-4B9C-AFCD-9B10FDA1BD71}"/>
              </a:ext>
            </a:extLst>
          </p:cNvPr>
          <p:cNvCxnSpPr>
            <a:cxnSpLocks/>
          </p:cNvCxnSpPr>
          <p:nvPr/>
        </p:nvCxnSpPr>
        <p:spPr>
          <a:xfrm flipV="1">
            <a:off x="9552728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85C165-94C5-4FA2-B8D3-8EA1A4C154D4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3CC8059-334D-4AAE-9C2F-63901133C9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CED042-1153-4157-89B3-22B6C15106DE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D71B17-A1DA-4EF1-B394-039BD9709EA4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Confirmed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485CE9-4319-4774-98D7-DC1B2C723C37}"/>
              </a:ext>
            </a:extLst>
          </p:cNvPr>
          <p:cNvCxnSpPr>
            <a:cxnSpLocks/>
          </p:cNvCxnSpPr>
          <p:nvPr/>
        </p:nvCxnSpPr>
        <p:spPr>
          <a:xfrm flipV="1">
            <a:off x="9552728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3D1790-538B-4AD7-B7FD-F75FDEC71582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092FA-6D88-42C3-93AD-5A0C7B666C33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A9C2F-3332-4795-9F79-07E3D9197B09}"/>
              </a:ext>
            </a:extLst>
          </p:cNvPr>
          <p:cNvSpPr txBox="1"/>
          <p:nvPr/>
        </p:nvSpPr>
        <p:spPr>
          <a:xfrm>
            <a:off x="8504043" y="217297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BC3CE-3940-441E-91A2-4C4339115A9B}"/>
              </a:ext>
            </a:extLst>
          </p:cNvPr>
          <p:cNvSpPr txBox="1"/>
          <p:nvPr/>
        </p:nvSpPr>
        <p:spPr>
          <a:xfrm>
            <a:off x="9212404" y="340480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F57E7-0E9F-44F1-83A9-879AB161254F}"/>
              </a:ext>
            </a:extLst>
          </p:cNvPr>
          <p:cNvSpPr txBox="1"/>
          <p:nvPr/>
        </p:nvSpPr>
        <p:spPr>
          <a:xfrm>
            <a:off x="9774527" y="4574192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I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53420-4B98-4374-806B-F8AD0BF9DDE8}"/>
              </a:ext>
            </a:extLst>
          </p:cNvPr>
          <p:cNvSpPr txBox="1"/>
          <p:nvPr/>
        </p:nvSpPr>
        <p:spPr>
          <a:xfrm>
            <a:off x="10887165" y="48700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06A5C-67AC-496C-95FF-A373D1BE7E9C}"/>
              </a:ext>
            </a:extLst>
          </p:cNvPr>
          <p:cNvSpPr txBox="1"/>
          <p:nvPr/>
        </p:nvSpPr>
        <p:spPr>
          <a:xfrm>
            <a:off x="9019975" y="5840619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Server Transaction</a:t>
            </a:r>
            <a:endParaRPr lang="ko-KR" altLang="en-US" sz="9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C0400-2DA7-47F4-9CE8-967985E801BA}"/>
              </a:ext>
            </a:extLst>
          </p:cNvPr>
          <p:cNvSpPr txBox="1"/>
          <p:nvPr/>
        </p:nvSpPr>
        <p:spPr>
          <a:xfrm>
            <a:off x="8575787" y="127403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694FF5-096C-4C8D-B8A4-F65D91A099C3}"/>
              </a:ext>
            </a:extLst>
          </p:cNvPr>
          <p:cNvSpPr txBox="1"/>
          <p:nvPr/>
        </p:nvSpPr>
        <p:spPr>
          <a:xfrm>
            <a:off x="10639235" y="141889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101 – 199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61346A-DC6D-466F-99B0-9B4CEE75525B}"/>
              </a:ext>
            </a:extLst>
          </p:cNvPr>
          <p:cNvSpPr txBox="1"/>
          <p:nvPr/>
        </p:nvSpPr>
        <p:spPr>
          <a:xfrm>
            <a:off x="8482578" y="2950787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500686-0F7B-423F-AC19-6DC329076DF4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0038348" y="1720387"/>
            <a:ext cx="578166" cy="11378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C29849-9B07-4C02-8790-E4AE513865E1}"/>
              </a:ext>
            </a:extLst>
          </p:cNvPr>
          <p:cNvSpPr txBox="1"/>
          <p:nvPr/>
        </p:nvSpPr>
        <p:spPr>
          <a:xfrm>
            <a:off x="9770180" y="22171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  <a:r>
              <a:rPr lang="ko-KR" altLang="en-US" sz="800"/>
              <a:t> </a:t>
            </a:r>
            <a:r>
              <a:rPr lang="en-US" altLang="ko-KR" sz="800"/>
              <a:t>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D72E96E-BEC2-4952-9FF5-EA1CD51B9339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10112383" y="2812798"/>
            <a:ext cx="420886" cy="11286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DB9E1EB-2C98-41F9-97DA-929351B891AC}"/>
              </a:ext>
            </a:extLst>
          </p:cNvPr>
          <p:cNvSpPr txBox="1"/>
          <p:nvPr/>
        </p:nvSpPr>
        <p:spPr>
          <a:xfrm>
            <a:off x="10136554" y="358738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H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  <a:p>
            <a:r>
              <a:rPr lang="en-US" altLang="ko-KR" sz="800"/>
              <a:t>or Tranport Err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5CED88-5920-454E-882B-A4CAC308D189}"/>
              </a:ext>
            </a:extLst>
          </p:cNvPr>
          <p:cNvSpPr txBox="1"/>
          <p:nvPr/>
        </p:nvSpPr>
        <p:spPr>
          <a:xfrm>
            <a:off x="10080059" y="309628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G fires</a:t>
            </a:r>
          </a:p>
          <a:p>
            <a:r>
              <a:rPr lang="en-US" altLang="ko-KR" sz="800"/>
              <a:t>Reset G,</a:t>
            </a:r>
          </a:p>
          <a:p>
            <a:r>
              <a:rPr lang="en-US" altLang="ko-KR" sz="800"/>
              <a:t>send response</a:t>
            </a:r>
          </a:p>
        </p:txBody>
      </p:sp>
    </p:spTree>
    <p:extLst>
      <p:ext uri="{BB962C8B-B14F-4D97-AF65-F5344CB8AC3E}">
        <p14:creationId xmlns:p14="http://schemas.microsoft.com/office/powerpoint/2010/main" val="2727899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8BCFB76-DE9A-41B5-A18D-C4A4013EFA5E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ADE7CC9-F326-41D9-9F16-32B752E9F81C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C27AB06-31E5-411D-9E5C-455E81F16B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6CE5DC-E324-48CF-A176-B8D0FA3EF48D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Completed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1A1E66C-3BF4-4097-88A4-F202EECC1810}"/>
              </a:ext>
            </a:extLst>
          </p:cNvPr>
          <p:cNvCxnSpPr>
            <a:cxnSpLocks/>
          </p:cNvCxnSpPr>
          <p:nvPr/>
        </p:nvCxnSpPr>
        <p:spPr>
          <a:xfrm>
            <a:off x="9380412" y="1618445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9EA-F2DD-42F5-AC84-E70766EA464A}"/>
              </a:ext>
            </a:extLst>
          </p:cNvPr>
          <p:cNvSpPr txBox="1"/>
          <p:nvPr/>
        </p:nvSpPr>
        <p:spPr>
          <a:xfrm>
            <a:off x="739722" y="675542"/>
            <a:ext cx="7835799" cy="318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300 – 699</a:t>
            </a:r>
            <a:r>
              <a:rPr lang="en-US" altLang="ko-KR" sz="1100"/>
              <a:t> </a:t>
            </a:r>
            <a:r>
              <a:rPr lang="ko-KR" altLang="en-US" sz="1100"/>
              <a:t>응답을 서버 트랜잭션으로 전달하면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/>
              <a:t>Transport Layer </a:t>
            </a:r>
            <a:r>
              <a:rPr lang="ko-KR" altLang="en-US" sz="1100"/>
              <a:t>로 전달하고</a:t>
            </a:r>
            <a:r>
              <a:rPr lang="en-US" altLang="ko-KR" sz="1100"/>
              <a:t> </a:t>
            </a:r>
            <a:r>
              <a:rPr lang="ko-KR" altLang="en-US" sz="1100"/>
              <a:t>이</a:t>
            </a:r>
            <a:r>
              <a:rPr lang="en-US" altLang="ko-KR" sz="1100"/>
              <a:t>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</a:t>
            </a:r>
            <a:r>
              <a:rPr lang="en-US" altLang="ko-KR" sz="1100"/>
              <a:t>, </a:t>
            </a: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/>
              <a:t>T1 </a:t>
            </a:r>
            <a:r>
              <a:rPr lang="ko-KR" altLang="en-US" sz="1100"/>
              <a:t>초 이하로 설정하고 </a:t>
            </a:r>
            <a:r>
              <a:rPr lang="en-US" altLang="ko-KR" sz="1100"/>
              <a:t>reliable </a:t>
            </a:r>
            <a:r>
              <a:rPr lang="ko-KR" altLang="en-US" sz="1100"/>
              <a:t>전송에 대해서는 발동하지 않도록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모든 전송에 대해 </a:t>
            </a:r>
            <a:r>
              <a:rPr lang="en-US" altLang="ko-KR" sz="1100" b="1"/>
              <a:t>64*T1</a:t>
            </a:r>
            <a:r>
              <a:rPr lang="en-US" altLang="ko-KR" sz="1100"/>
              <a:t> </a:t>
            </a:r>
            <a:r>
              <a:rPr lang="ko-KR" altLang="en-US" sz="1100"/>
              <a:t>초 후에 </a:t>
            </a:r>
            <a:r>
              <a:rPr lang="en-US" altLang="ko-KR" sz="1100" b="1"/>
              <a:t>Timer H </a:t>
            </a:r>
            <a:r>
              <a:rPr lang="ko-KR" altLang="en-US" sz="1100"/>
              <a:t>가 발동하도록 설정</a:t>
            </a:r>
            <a:r>
              <a:rPr lang="en-US" altLang="ko-KR" sz="1100"/>
              <a:t> </a:t>
            </a:r>
            <a:r>
              <a:rPr lang="en-US" altLang="ko-KR" sz="1050">
                <a:solidFill>
                  <a:srgbClr val="0000FF"/>
                </a:solidFill>
              </a:rPr>
              <a:t>(Timer H </a:t>
            </a:r>
            <a:r>
              <a:rPr lang="ko-KR" altLang="en-US" sz="1050">
                <a:solidFill>
                  <a:srgbClr val="0000FF"/>
                </a:solidFill>
              </a:rPr>
              <a:t>는 응답 재전송을 포기하는 시점을 결정</a:t>
            </a:r>
            <a:r>
              <a:rPr lang="en-US" altLang="ko-KR" sz="105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값은 클라이언트 트랜잭션이 요청 전송을 계속 재시도하는 시간인 </a:t>
            </a:r>
            <a:r>
              <a:rPr lang="en-US" altLang="ko-KR" sz="1050" b="1"/>
              <a:t>Timer B</a:t>
            </a:r>
            <a:r>
              <a:rPr lang="ko-KR" altLang="en-US" sz="1050"/>
              <a:t>와 같도록 선택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가 발동되면 재전송을 위해 </a:t>
            </a:r>
            <a:r>
              <a:rPr lang="en-US" altLang="ko-KR" sz="1100" b="1"/>
              <a:t>MIN(2*T1, T2)</a:t>
            </a:r>
            <a:r>
              <a:rPr lang="en-US" altLang="ko-KR" sz="1100"/>
              <a:t> </a:t>
            </a:r>
            <a:r>
              <a:rPr lang="ko-KR" altLang="en-US" sz="1100"/>
              <a:t>초 단위로 발동되도록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G </a:t>
            </a:r>
            <a:r>
              <a:rPr lang="ko-KR" altLang="en-US" sz="1100"/>
              <a:t>가 다시 발동하면 응답은 전송을 위해 다시 </a:t>
            </a:r>
            <a:r>
              <a:rPr lang="en-US" altLang="ko-KR" sz="1100"/>
              <a:t>Transport Layer </a:t>
            </a:r>
            <a:r>
              <a:rPr lang="ko-KR" altLang="en-US" sz="1100"/>
              <a:t>로 전달되고 </a:t>
            </a: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는 두 배가 된 값으로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 재전송이 수신되면 서버는 재전송을 위해 응답을 </a:t>
            </a:r>
            <a:r>
              <a:rPr lang="en-US" altLang="ko-KR" sz="1100"/>
              <a:t>Transport Layer </a:t>
            </a:r>
            <a:r>
              <a:rPr lang="ko-KR" altLang="en-US" sz="1100"/>
              <a:t>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H</a:t>
            </a:r>
            <a:r>
              <a:rPr lang="en-US" altLang="ko-KR" sz="1100"/>
              <a:t> </a:t>
            </a:r>
            <a:r>
              <a:rPr lang="ko-KR" altLang="en-US" sz="1100"/>
              <a:t>가 발동하면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가 수신되지 않았음을 </a:t>
            </a:r>
            <a:r>
              <a:rPr lang="en-US" altLang="ko-KR" sz="1100"/>
              <a:t>TU</a:t>
            </a:r>
            <a:r>
              <a:rPr lang="ko-KR" altLang="en-US" sz="1100"/>
              <a:t>에게 알리고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210429C-6C55-4CCA-BB24-4DF5D5FE1CA3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8104196" y="3229838"/>
            <a:ext cx="3308576" cy="756140"/>
          </a:xfrm>
          <a:prstGeom prst="bentConnector4">
            <a:avLst>
              <a:gd name="adj1" fmla="val -1493"/>
              <a:gd name="adj2" fmla="val 2019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DADC2-B370-4301-B670-8FDE702D94B2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F4433-8FEA-4888-9C43-C79DE2C6F5C4}"/>
              </a:ext>
            </a:extLst>
          </p:cNvPr>
          <p:cNvSpPr txBox="1"/>
          <p:nvPr/>
        </p:nvSpPr>
        <p:spPr>
          <a:xfrm>
            <a:off x="9396230" y="80965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pass INV to TU</a:t>
            </a:r>
          </a:p>
          <a:p>
            <a:r>
              <a:rPr lang="en-US" altLang="ko-KR" sz="800"/>
              <a:t>send 100 if TU won’t in 200ms</a:t>
            </a:r>
            <a:endParaRPr lang="ko-KR" altLang="en-US" sz="8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5FF9-C000-4B9C-AFCD-9B10FDA1BD71}"/>
              </a:ext>
            </a:extLst>
          </p:cNvPr>
          <p:cNvCxnSpPr>
            <a:cxnSpLocks/>
          </p:cNvCxnSpPr>
          <p:nvPr/>
        </p:nvCxnSpPr>
        <p:spPr>
          <a:xfrm flipV="1">
            <a:off x="9552728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85C165-94C5-4FA2-B8D3-8EA1A4C154D4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3CC8059-334D-4AAE-9C2F-63901133C9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CED042-1153-4157-89B3-22B6C15106DE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D71B17-A1DA-4EF1-B394-039BD9709EA4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Confirmed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485CE9-4319-4774-98D7-DC1B2C723C37}"/>
              </a:ext>
            </a:extLst>
          </p:cNvPr>
          <p:cNvCxnSpPr>
            <a:cxnSpLocks/>
          </p:cNvCxnSpPr>
          <p:nvPr/>
        </p:nvCxnSpPr>
        <p:spPr>
          <a:xfrm flipV="1">
            <a:off x="9552728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3D1790-538B-4AD7-B7FD-F75FDEC71582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092FA-6D88-42C3-93AD-5A0C7B666C33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A9C2F-3332-4795-9F79-07E3D9197B09}"/>
              </a:ext>
            </a:extLst>
          </p:cNvPr>
          <p:cNvSpPr txBox="1"/>
          <p:nvPr/>
        </p:nvSpPr>
        <p:spPr>
          <a:xfrm>
            <a:off x="8504043" y="217297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BC3CE-3940-441E-91A2-4C4339115A9B}"/>
              </a:ext>
            </a:extLst>
          </p:cNvPr>
          <p:cNvSpPr txBox="1"/>
          <p:nvPr/>
        </p:nvSpPr>
        <p:spPr>
          <a:xfrm>
            <a:off x="9212404" y="340480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F57E7-0E9F-44F1-83A9-879AB161254F}"/>
              </a:ext>
            </a:extLst>
          </p:cNvPr>
          <p:cNvSpPr txBox="1"/>
          <p:nvPr/>
        </p:nvSpPr>
        <p:spPr>
          <a:xfrm>
            <a:off x="9774527" y="4574192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I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53420-4B98-4374-806B-F8AD0BF9DDE8}"/>
              </a:ext>
            </a:extLst>
          </p:cNvPr>
          <p:cNvSpPr txBox="1"/>
          <p:nvPr/>
        </p:nvSpPr>
        <p:spPr>
          <a:xfrm>
            <a:off x="10887165" y="48700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06A5C-67AC-496C-95FF-A373D1BE7E9C}"/>
              </a:ext>
            </a:extLst>
          </p:cNvPr>
          <p:cNvSpPr txBox="1"/>
          <p:nvPr/>
        </p:nvSpPr>
        <p:spPr>
          <a:xfrm>
            <a:off x="9019975" y="5840619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Server Transaction</a:t>
            </a:r>
            <a:endParaRPr lang="ko-KR" altLang="en-US" sz="9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A15765-91EA-4682-B473-36FDB0CA61FF}"/>
              </a:ext>
            </a:extLst>
          </p:cNvPr>
          <p:cNvSpPr txBox="1"/>
          <p:nvPr/>
        </p:nvSpPr>
        <p:spPr>
          <a:xfrm>
            <a:off x="10080059" y="309628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G fires</a:t>
            </a:r>
          </a:p>
          <a:p>
            <a:r>
              <a:rPr lang="en-US" altLang="ko-KR" sz="800"/>
              <a:t>Reset G,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C0400-2DA7-47F4-9CE8-967985E801BA}"/>
              </a:ext>
            </a:extLst>
          </p:cNvPr>
          <p:cNvSpPr txBox="1"/>
          <p:nvPr/>
        </p:nvSpPr>
        <p:spPr>
          <a:xfrm>
            <a:off x="8575787" y="127403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694FF5-096C-4C8D-B8A4-F65D91A099C3}"/>
              </a:ext>
            </a:extLst>
          </p:cNvPr>
          <p:cNvSpPr txBox="1"/>
          <p:nvPr/>
        </p:nvSpPr>
        <p:spPr>
          <a:xfrm>
            <a:off x="10639235" y="141889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101 – 199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61346A-DC6D-466F-99B0-9B4CEE75525B}"/>
              </a:ext>
            </a:extLst>
          </p:cNvPr>
          <p:cNvSpPr txBox="1"/>
          <p:nvPr/>
        </p:nvSpPr>
        <p:spPr>
          <a:xfrm>
            <a:off x="8482578" y="2950787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500686-0F7B-423F-AC19-6DC329076DF4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0038348" y="1720387"/>
            <a:ext cx="578166" cy="11378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C29849-9B07-4C02-8790-E4AE513865E1}"/>
              </a:ext>
            </a:extLst>
          </p:cNvPr>
          <p:cNvSpPr txBox="1"/>
          <p:nvPr/>
        </p:nvSpPr>
        <p:spPr>
          <a:xfrm>
            <a:off x="9770180" y="22171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  <a:r>
              <a:rPr lang="ko-KR" altLang="en-US" sz="800"/>
              <a:t> </a:t>
            </a:r>
            <a:r>
              <a:rPr lang="en-US" altLang="ko-KR" sz="800"/>
              <a:t>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D72E96E-BEC2-4952-9FF5-EA1CD51B9339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10112383" y="2812798"/>
            <a:ext cx="420886" cy="11286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DB9E1EB-2C98-41F9-97DA-929351B891AC}"/>
              </a:ext>
            </a:extLst>
          </p:cNvPr>
          <p:cNvSpPr txBox="1"/>
          <p:nvPr/>
        </p:nvSpPr>
        <p:spPr>
          <a:xfrm>
            <a:off x="10136554" y="358738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H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  <a:p>
            <a:r>
              <a:rPr lang="en-US" altLang="ko-KR" sz="800"/>
              <a:t>or Tranport Err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48DC1-9FD3-4D4F-8AD1-9FED2C14174B}"/>
              </a:ext>
            </a:extLst>
          </p:cNvPr>
          <p:cNvSpPr txBox="1"/>
          <p:nvPr/>
        </p:nvSpPr>
        <p:spPr>
          <a:xfrm>
            <a:off x="739722" y="3833232"/>
            <a:ext cx="5565947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Confirmed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를 받으면 반드시 이</a:t>
            </a:r>
            <a:r>
              <a:rPr lang="en-US" altLang="ko-KR" sz="1100"/>
              <a:t> </a:t>
            </a:r>
            <a:r>
              <a:rPr lang="ko-KR" altLang="en-US" sz="1100"/>
              <a:t>상태로</a:t>
            </a:r>
            <a:r>
              <a:rPr lang="en-US" altLang="ko-KR" sz="1100"/>
              <a:t> </a:t>
            </a:r>
            <a:r>
              <a:rPr lang="ko-KR" altLang="en-US" sz="1100"/>
              <a:t>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final </a:t>
            </a:r>
            <a:r>
              <a:rPr lang="ko-KR" altLang="en-US" sz="1100"/>
              <a:t>응답의 재전송으로부터</a:t>
            </a:r>
            <a:r>
              <a:rPr lang="en-US" altLang="ko-KR" sz="1100"/>
              <a:t> </a:t>
            </a:r>
            <a:r>
              <a:rPr lang="ko-KR" altLang="en-US" sz="1100"/>
              <a:t>도착하는 부가적인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메시지를 흡수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I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/>
              <a:t>T4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 </a:t>
            </a:r>
            <a:r>
              <a:rPr lang="en-US" altLang="ko-KR" sz="1100"/>
              <a:t>0</a:t>
            </a:r>
            <a:r>
              <a:rPr lang="ko-KR" altLang="en-US" sz="1100"/>
              <a:t>초에서 발동하도록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I</a:t>
            </a:r>
            <a:r>
              <a:rPr lang="en-US" altLang="ko-KR" sz="1100"/>
              <a:t> </a:t>
            </a:r>
            <a:r>
              <a:rPr lang="ko-KR" altLang="en-US" sz="1100"/>
              <a:t>가 발동하면</a:t>
            </a:r>
            <a:r>
              <a:rPr lang="en-US" altLang="ko-KR" sz="1100"/>
              <a:t>, 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7881CF-45B4-45FB-A88D-017E8176573B}"/>
              </a:ext>
            </a:extLst>
          </p:cNvPr>
          <p:cNvSpPr txBox="1"/>
          <p:nvPr/>
        </p:nvSpPr>
        <p:spPr>
          <a:xfrm>
            <a:off x="739722" y="5636704"/>
            <a:ext cx="2577950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트랜잭션은 즉시 폐기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942712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C593F-9C48-4344-A134-3078974FEBB8}"/>
              </a:ext>
            </a:extLst>
          </p:cNvPr>
          <p:cNvSpPr txBox="1"/>
          <p:nvPr/>
        </p:nvSpPr>
        <p:spPr>
          <a:xfrm>
            <a:off x="739722" y="927935"/>
            <a:ext cx="5101076" cy="2327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Non-INVITE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Trying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 </a:t>
            </a:r>
            <a:r>
              <a:rPr lang="ko-KR" altLang="en-US" sz="1100"/>
              <a:t>또는 </a:t>
            </a:r>
            <a:r>
              <a:rPr lang="en-US" altLang="ko-KR" sz="1100"/>
              <a:t>ACK </a:t>
            </a:r>
            <a:r>
              <a:rPr lang="ko-KR" altLang="en-US" sz="1100"/>
              <a:t>이외의 요청이 전달될 때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요청은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상태에서 </a:t>
            </a:r>
            <a:r>
              <a:rPr lang="ko-KR" altLang="en-US" sz="1100" b="1"/>
              <a:t>추가</a:t>
            </a:r>
            <a:r>
              <a:rPr lang="ko-KR" altLang="en-US" sz="1100"/>
              <a:t> </a:t>
            </a:r>
            <a:r>
              <a:rPr lang="ko-KR" altLang="en-US" sz="1100" b="1"/>
              <a:t>요청 재전송</a:t>
            </a:r>
            <a:r>
              <a:rPr lang="ko-KR" altLang="en-US" sz="1100"/>
              <a:t>은 모두 </a:t>
            </a:r>
            <a:r>
              <a:rPr lang="ko-KR" altLang="en-US" sz="1100" b="1"/>
              <a:t>폐기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응답을 서버 트랜잭션에 전달하면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BFD6C9C-22C5-4FDA-AA4F-B37F767360A9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D9F18E7-F335-4384-9E07-8F4A22E9DE59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>
            <a:off x="8676189" y="3801830"/>
            <a:ext cx="2164594" cy="756139"/>
          </a:xfrm>
          <a:prstGeom prst="bentConnector4">
            <a:avLst>
              <a:gd name="adj1" fmla="val -262"/>
              <a:gd name="adj2" fmla="val 24229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978C46E-F104-4715-8A45-3D428DD3183E}"/>
              </a:ext>
            </a:extLst>
          </p:cNvPr>
          <p:cNvCxnSpPr>
            <a:cxnSpLocks/>
            <a:endCxn id="47" idx="1"/>
          </p:cNvCxnSpPr>
          <p:nvPr/>
        </p:nvCxnSpPr>
        <p:spPr>
          <a:xfrm rot="10800000" flipV="1">
            <a:off x="9380416" y="2790458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371828-30CC-42D7-ADEF-253D84AA68EF}"/>
              </a:ext>
            </a:extLst>
          </p:cNvPr>
          <p:cNvSpPr/>
          <p:nvPr/>
        </p:nvSpPr>
        <p:spPr>
          <a:xfrm>
            <a:off x="9380416" y="2691912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Proceeding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57ED0E5-477C-4E85-8EF8-B1ECBEFB4B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0416" y="3931315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AEC2608-3DF9-4366-96DA-09E241BE2626}"/>
              </a:ext>
            </a:extLst>
          </p:cNvPr>
          <p:cNvCxnSpPr>
            <a:cxnSpLocks/>
            <a:stCxn id="55" idx="3"/>
            <a:endCxn id="56" idx="3"/>
          </p:cNvCxnSpPr>
          <p:nvPr/>
        </p:nvCxnSpPr>
        <p:spPr>
          <a:xfrm>
            <a:off x="10136554" y="1762858"/>
            <a:ext cx="12700" cy="2332892"/>
          </a:xfrm>
          <a:prstGeom prst="bentConnector3">
            <a:avLst>
              <a:gd name="adj1" fmla="val 8664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054301-3B53-4D1E-8C30-4F3FA33AA4DC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3D924-725E-4C21-81ED-6CFE1579F105}"/>
              </a:ext>
            </a:extLst>
          </p:cNvPr>
          <p:cNvSpPr txBox="1"/>
          <p:nvPr/>
        </p:nvSpPr>
        <p:spPr>
          <a:xfrm>
            <a:off x="9328643" y="928231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received</a:t>
            </a:r>
          </a:p>
          <a:p>
            <a:r>
              <a:rPr lang="en-US" altLang="ko-KR" sz="800"/>
              <a:t>pass to TU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568224A-C9C4-4FBE-AE27-8B0CB32AA132}"/>
              </a:ext>
            </a:extLst>
          </p:cNvPr>
          <p:cNvCxnSpPr>
            <a:cxnSpLocks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EB0A3A-B7AE-469B-A256-C3B6C4208D3E}"/>
              </a:ext>
            </a:extLst>
          </p:cNvPr>
          <p:cNvSpPr/>
          <p:nvPr/>
        </p:nvSpPr>
        <p:spPr>
          <a:xfrm>
            <a:off x="9380416" y="1525466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Trying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0F77B1-757A-41A9-A994-60EFFBB3ED67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Completed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23C842F-E548-40F7-9424-399E9A61BB6F}"/>
              </a:ext>
            </a:extLst>
          </p:cNvPr>
          <p:cNvCxnSpPr>
            <a:cxnSpLocks/>
          </p:cNvCxnSpPr>
          <p:nvPr/>
        </p:nvCxnSpPr>
        <p:spPr>
          <a:xfrm flipV="1">
            <a:off x="9763822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72767D-5C1D-4587-83B0-5CE3F20F3135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87945F-5682-4752-BDB7-9DAE59DB03F8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DFB8C0-03C5-460B-9184-0AEC244EDDE4}"/>
              </a:ext>
            </a:extLst>
          </p:cNvPr>
          <p:cNvSpPr txBox="1"/>
          <p:nvPr/>
        </p:nvSpPr>
        <p:spPr>
          <a:xfrm>
            <a:off x="8946878" y="202659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A462B-5374-4AA5-9E2C-878DFA18413C}"/>
              </a:ext>
            </a:extLst>
          </p:cNvPr>
          <p:cNvSpPr txBox="1"/>
          <p:nvPr/>
        </p:nvSpPr>
        <p:spPr>
          <a:xfrm>
            <a:off x="9752980" y="340480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265AD2-BDAB-426A-B6DB-5B2EDDAB7291}"/>
              </a:ext>
            </a:extLst>
          </p:cNvPr>
          <p:cNvSpPr txBox="1"/>
          <p:nvPr/>
        </p:nvSpPr>
        <p:spPr>
          <a:xfrm>
            <a:off x="9774527" y="457419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J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CD587-42FF-4028-9005-DC51BE50F155}"/>
              </a:ext>
            </a:extLst>
          </p:cNvPr>
          <p:cNvSpPr txBox="1"/>
          <p:nvPr/>
        </p:nvSpPr>
        <p:spPr>
          <a:xfrm>
            <a:off x="8891734" y="5840619"/>
            <a:ext cx="1819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Server Transaction</a:t>
            </a:r>
            <a:endParaRPr lang="ko-KR" altLang="en-US" sz="9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670E31-9CDB-4634-938C-C2CBB33AF6CD}"/>
              </a:ext>
            </a:extLst>
          </p:cNvPr>
          <p:cNvSpPr txBox="1"/>
          <p:nvPr/>
        </p:nvSpPr>
        <p:spPr>
          <a:xfrm>
            <a:off x="10465330" y="141204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9E0538-B6D4-4094-B450-364AEA9F9791}"/>
              </a:ext>
            </a:extLst>
          </p:cNvPr>
          <p:cNvSpPr txBox="1"/>
          <p:nvPr/>
        </p:nvSpPr>
        <p:spPr>
          <a:xfrm>
            <a:off x="8519517" y="2442804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125676-36E3-48DF-A866-FD8BD0F723B2}"/>
              </a:ext>
            </a:extLst>
          </p:cNvPr>
          <p:cNvSpPr txBox="1"/>
          <p:nvPr/>
        </p:nvSpPr>
        <p:spPr>
          <a:xfrm>
            <a:off x="10134951" y="244851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02E5CB-0861-4F36-AD0E-57661185B623}"/>
              </a:ext>
            </a:extLst>
          </p:cNvPr>
          <p:cNvSpPr txBox="1"/>
          <p:nvPr/>
        </p:nvSpPr>
        <p:spPr>
          <a:xfrm>
            <a:off x="8519517" y="360143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862BD0-4BB1-4786-8259-CCD3A3180EF5}"/>
              </a:ext>
            </a:extLst>
          </p:cNvPr>
          <p:cNvSpPr txBox="1"/>
          <p:nvPr/>
        </p:nvSpPr>
        <p:spPr>
          <a:xfrm>
            <a:off x="8305440" y="30943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A0DEC3-AB45-420E-9508-F795082BF1A9}"/>
              </a:ext>
            </a:extLst>
          </p:cNvPr>
          <p:cNvCxnSpPr>
            <a:cxnSpLocks/>
          </p:cNvCxnSpPr>
          <p:nvPr/>
        </p:nvCxnSpPr>
        <p:spPr>
          <a:xfrm>
            <a:off x="8305440" y="4242816"/>
            <a:ext cx="1068798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BB3B24A-752D-4259-82EE-F8767A3334A7}"/>
              </a:ext>
            </a:extLst>
          </p:cNvPr>
          <p:cNvSpPr txBox="1"/>
          <p:nvPr/>
        </p:nvSpPr>
        <p:spPr>
          <a:xfrm>
            <a:off x="8305440" y="424773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ECA4B1-25D7-4285-9DD8-49EE54F6EE59}"/>
              </a:ext>
            </a:extLst>
          </p:cNvPr>
          <p:cNvSpPr txBox="1"/>
          <p:nvPr/>
        </p:nvSpPr>
        <p:spPr>
          <a:xfrm>
            <a:off x="739722" y="3263579"/>
            <a:ext cx="6615914" cy="1496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응답는 전송되기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요청의 재전송</a:t>
            </a:r>
            <a:r>
              <a:rPr lang="ko-KR" altLang="en-US" sz="1100"/>
              <a:t>이 수신되면</a:t>
            </a:r>
            <a:r>
              <a:rPr lang="en-US" altLang="ko-KR" sz="1100"/>
              <a:t>, </a:t>
            </a:r>
            <a:r>
              <a:rPr lang="ko-KR" altLang="en-US" sz="1100"/>
              <a:t>가장 최근에 전송된 </a:t>
            </a:r>
            <a:r>
              <a:rPr lang="en-US" altLang="ko-KR" sz="1100" b="1"/>
              <a:t>provisional </a:t>
            </a:r>
            <a:r>
              <a:rPr lang="ko-KR" altLang="en-US" sz="1100"/>
              <a:t>응답이 </a:t>
            </a:r>
            <a:r>
              <a:rPr lang="en-US" altLang="ko-KR" sz="1100"/>
              <a:t>Transport Layer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</a:t>
            </a:r>
            <a:r>
              <a:rPr lang="ko-KR" altLang="en-US" sz="1100"/>
              <a:t> 가 </a:t>
            </a:r>
            <a:r>
              <a:rPr lang="en-US" altLang="ko-KR" sz="1100" b="1"/>
              <a:t>final </a:t>
            </a:r>
            <a:r>
              <a:rPr lang="ko-KR" altLang="en-US" sz="1100" b="1"/>
              <a:t>응답</a:t>
            </a:r>
            <a:r>
              <a:rPr lang="en-US" altLang="ko-KR" sz="1100" b="1"/>
              <a:t>(200 – 699)</a:t>
            </a:r>
            <a:r>
              <a:rPr lang="ko-KR" altLang="en-US" sz="1100"/>
              <a:t>을 서버에 전달하면 </a:t>
            </a: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상태로 진입하고</a:t>
            </a:r>
            <a:r>
              <a:rPr lang="en-US" altLang="ko-KR" sz="1100"/>
              <a:t>, Transport Layer </a:t>
            </a:r>
            <a:r>
              <a:rPr lang="ko-KR" altLang="en-US" sz="1100"/>
              <a:t>로 전달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80559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C593F-9C48-4344-A134-3078974FEBB8}"/>
              </a:ext>
            </a:extLst>
          </p:cNvPr>
          <p:cNvSpPr txBox="1"/>
          <p:nvPr/>
        </p:nvSpPr>
        <p:spPr>
          <a:xfrm>
            <a:off x="739722" y="927935"/>
            <a:ext cx="6120586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</a:t>
            </a:r>
            <a:r>
              <a:rPr lang="en-US" altLang="ko-KR" sz="1100"/>
              <a:t> </a:t>
            </a:r>
            <a:r>
              <a:rPr lang="ko-KR" altLang="en-US" sz="1100"/>
              <a:t>를 </a:t>
            </a: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 b="1"/>
              <a:t>64*T1</a:t>
            </a:r>
            <a:r>
              <a:rPr lang="en-US" altLang="ko-KR" sz="1100"/>
              <a:t>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대해서는 </a:t>
            </a:r>
            <a:r>
              <a:rPr lang="en-US" altLang="ko-KR" sz="1100"/>
              <a:t>0</a:t>
            </a:r>
            <a:r>
              <a:rPr lang="ko-KR" altLang="en-US" sz="1100"/>
              <a:t>초 안에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트랜잭션은 요청의 재전송이 수신될 때마다 </a:t>
            </a:r>
            <a:r>
              <a:rPr lang="en-US" altLang="ko-KR" sz="1100"/>
              <a:t>final </a:t>
            </a:r>
            <a:r>
              <a:rPr lang="ko-KR" altLang="en-US" sz="1100"/>
              <a:t>응답을 </a:t>
            </a:r>
            <a:r>
              <a:rPr lang="en-US" altLang="ko-KR" sz="1100" b="1"/>
              <a:t>Transport Layer </a:t>
            </a:r>
            <a:r>
              <a:rPr lang="ko-KR" altLang="en-US" sz="1100"/>
              <a:t>로</a:t>
            </a:r>
            <a:r>
              <a:rPr lang="en-US" altLang="ko-KR" sz="1100"/>
              <a:t> </a:t>
            </a:r>
            <a:r>
              <a:rPr lang="ko-KR" altLang="en-US" sz="1100"/>
              <a:t>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에 의해 서버 트랜잭션에 전달된 다른 </a:t>
            </a:r>
            <a:r>
              <a:rPr lang="en-US" altLang="ko-KR" sz="1100"/>
              <a:t>final </a:t>
            </a:r>
            <a:r>
              <a:rPr lang="ko-KR" altLang="en-US" sz="1100"/>
              <a:t>응답은 폐기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 </a:t>
            </a:r>
            <a:r>
              <a:rPr lang="ko-KR" altLang="en-US" sz="1100"/>
              <a:t>가 발동할 때까지 이 상태로 대기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</a:t>
            </a:r>
            <a:r>
              <a:rPr lang="en-US" altLang="ko-KR" sz="1100"/>
              <a:t> </a:t>
            </a:r>
            <a:r>
              <a:rPr lang="ko-KR" altLang="en-US" sz="1100"/>
              <a:t>가 발동하면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BFD6C9C-22C5-4FDA-AA4F-B37F767360A9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D9F18E7-F335-4384-9E07-8F4A22E9DE59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>
            <a:off x="8676189" y="3801830"/>
            <a:ext cx="2164594" cy="756139"/>
          </a:xfrm>
          <a:prstGeom prst="bentConnector4">
            <a:avLst>
              <a:gd name="adj1" fmla="val -262"/>
              <a:gd name="adj2" fmla="val 24229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978C46E-F104-4715-8A45-3D428DD3183E}"/>
              </a:ext>
            </a:extLst>
          </p:cNvPr>
          <p:cNvCxnSpPr>
            <a:cxnSpLocks/>
            <a:endCxn id="47" idx="1"/>
          </p:cNvCxnSpPr>
          <p:nvPr/>
        </p:nvCxnSpPr>
        <p:spPr>
          <a:xfrm rot="10800000" flipV="1">
            <a:off x="9380416" y="2790458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371828-30CC-42D7-ADEF-253D84AA68EF}"/>
              </a:ext>
            </a:extLst>
          </p:cNvPr>
          <p:cNvSpPr/>
          <p:nvPr/>
        </p:nvSpPr>
        <p:spPr>
          <a:xfrm>
            <a:off x="9380416" y="2691912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Proceeding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57ED0E5-477C-4E85-8EF8-B1ECBEFB4B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0416" y="3931315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AEC2608-3DF9-4366-96DA-09E241BE2626}"/>
              </a:ext>
            </a:extLst>
          </p:cNvPr>
          <p:cNvCxnSpPr>
            <a:cxnSpLocks/>
            <a:stCxn id="55" idx="3"/>
            <a:endCxn id="56" idx="3"/>
          </p:cNvCxnSpPr>
          <p:nvPr/>
        </p:nvCxnSpPr>
        <p:spPr>
          <a:xfrm>
            <a:off x="10136554" y="1762858"/>
            <a:ext cx="12700" cy="2332892"/>
          </a:xfrm>
          <a:prstGeom prst="bentConnector3">
            <a:avLst>
              <a:gd name="adj1" fmla="val 8664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054301-3B53-4D1E-8C30-4F3FA33AA4DC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3D924-725E-4C21-81ED-6CFE1579F105}"/>
              </a:ext>
            </a:extLst>
          </p:cNvPr>
          <p:cNvSpPr txBox="1"/>
          <p:nvPr/>
        </p:nvSpPr>
        <p:spPr>
          <a:xfrm>
            <a:off x="9328643" y="928231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received</a:t>
            </a:r>
          </a:p>
          <a:p>
            <a:r>
              <a:rPr lang="en-US" altLang="ko-KR" sz="800"/>
              <a:t>pass to TU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568224A-C9C4-4FBE-AE27-8B0CB32AA132}"/>
              </a:ext>
            </a:extLst>
          </p:cNvPr>
          <p:cNvCxnSpPr>
            <a:cxnSpLocks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EB0A3A-B7AE-469B-A256-C3B6C4208D3E}"/>
              </a:ext>
            </a:extLst>
          </p:cNvPr>
          <p:cNvSpPr/>
          <p:nvPr/>
        </p:nvSpPr>
        <p:spPr>
          <a:xfrm>
            <a:off x="9380416" y="1525466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Trying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0F77B1-757A-41A9-A994-60EFFBB3ED67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Completed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23C842F-E548-40F7-9424-399E9A61BB6F}"/>
              </a:ext>
            </a:extLst>
          </p:cNvPr>
          <p:cNvCxnSpPr>
            <a:cxnSpLocks/>
          </p:cNvCxnSpPr>
          <p:nvPr/>
        </p:nvCxnSpPr>
        <p:spPr>
          <a:xfrm flipV="1">
            <a:off x="9763822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72767D-5C1D-4587-83B0-5CE3F20F3135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87945F-5682-4752-BDB7-9DAE59DB03F8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DFB8C0-03C5-460B-9184-0AEC244EDDE4}"/>
              </a:ext>
            </a:extLst>
          </p:cNvPr>
          <p:cNvSpPr txBox="1"/>
          <p:nvPr/>
        </p:nvSpPr>
        <p:spPr>
          <a:xfrm>
            <a:off x="8946878" y="202659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A462B-5374-4AA5-9E2C-878DFA18413C}"/>
              </a:ext>
            </a:extLst>
          </p:cNvPr>
          <p:cNvSpPr txBox="1"/>
          <p:nvPr/>
        </p:nvSpPr>
        <p:spPr>
          <a:xfrm>
            <a:off x="9752980" y="340480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265AD2-BDAB-426A-B6DB-5B2EDDAB7291}"/>
              </a:ext>
            </a:extLst>
          </p:cNvPr>
          <p:cNvSpPr txBox="1"/>
          <p:nvPr/>
        </p:nvSpPr>
        <p:spPr>
          <a:xfrm>
            <a:off x="9774527" y="457419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J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CD587-42FF-4028-9005-DC51BE50F155}"/>
              </a:ext>
            </a:extLst>
          </p:cNvPr>
          <p:cNvSpPr txBox="1"/>
          <p:nvPr/>
        </p:nvSpPr>
        <p:spPr>
          <a:xfrm>
            <a:off x="8891734" y="5840619"/>
            <a:ext cx="1819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Server Transaction</a:t>
            </a:r>
            <a:endParaRPr lang="ko-KR" altLang="en-US" sz="9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670E31-9CDB-4634-938C-C2CBB33AF6CD}"/>
              </a:ext>
            </a:extLst>
          </p:cNvPr>
          <p:cNvSpPr txBox="1"/>
          <p:nvPr/>
        </p:nvSpPr>
        <p:spPr>
          <a:xfrm>
            <a:off x="10465330" y="141204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9E0538-B6D4-4094-B450-364AEA9F9791}"/>
              </a:ext>
            </a:extLst>
          </p:cNvPr>
          <p:cNvSpPr txBox="1"/>
          <p:nvPr/>
        </p:nvSpPr>
        <p:spPr>
          <a:xfrm>
            <a:off x="8519517" y="2442804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125676-36E3-48DF-A866-FD8BD0F723B2}"/>
              </a:ext>
            </a:extLst>
          </p:cNvPr>
          <p:cNvSpPr txBox="1"/>
          <p:nvPr/>
        </p:nvSpPr>
        <p:spPr>
          <a:xfrm>
            <a:off x="10134951" y="244851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02E5CB-0861-4F36-AD0E-57661185B623}"/>
              </a:ext>
            </a:extLst>
          </p:cNvPr>
          <p:cNvSpPr txBox="1"/>
          <p:nvPr/>
        </p:nvSpPr>
        <p:spPr>
          <a:xfrm>
            <a:off x="8519517" y="360143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862BD0-4BB1-4786-8259-CCD3A3180EF5}"/>
              </a:ext>
            </a:extLst>
          </p:cNvPr>
          <p:cNvSpPr txBox="1"/>
          <p:nvPr/>
        </p:nvSpPr>
        <p:spPr>
          <a:xfrm>
            <a:off x="8305440" y="30943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A0DEC3-AB45-420E-9508-F795082BF1A9}"/>
              </a:ext>
            </a:extLst>
          </p:cNvPr>
          <p:cNvCxnSpPr>
            <a:cxnSpLocks/>
          </p:cNvCxnSpPr>
          <p:nvPr/>
        </p:nvCxnSpPr>
        <p:spPr>
          <a:xfrm>
            <a:off x="8305440" y="4242816"/>
            <a:ext cx="1068798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BB3B24A-752D-4259-82EE-F8767A3334A7}"/>
              </a:ext>
            </a:extLst>
          </p:cNvPr>
          <p:cNvSpPr txBox="1"/>
          <p:nvPr/>
        </p:nvSpPr>
        <p:spPr>
          <a:xfrm>
            <a:off x="8305440" y="424773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ECA4B1-25D7-4285-9DD8-49EE54F6EE59}"/>
              </a:ext>
            </a:extLst>
          </p:cNvPr>
          <p:cNvSpPr txBox="1"/>
          <p:nvPr/>
        </p:nvSpPr>
        <p:spPr>
          <a:xfrm>
            <a:off x="739722" y="3263579"/>
            <a:ext cx="2885726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되는 즉시 서버 트랜잭션을</a:t>
            </a:r>
            <a:r>
              <a:rPr lang="en-US" altLang="ko-KR" sz="1100"/>
              <a:t> </a:t>
            </a:r>
            <a:r>
              <a:rPr lang="ko-KR" altLang="en-US" sz="1100" b="1"/>
              <a:t>폐기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3981796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9722" y="1007183"/>
            <a:ext cx="6925294" cy="2820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매치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서버가 네트워크를 통해 요청을 수신하면</a:t>
            </a:r>
            <a:r>
              <a:rPr lang="en-US" altLang="ko-KR" sz="1100"/>
              <a:t>, </a:t>
            </a:r>
            <a:r>
              <a:rPr lang="ko-KR" altLang="en-US" sz="1100"/>
              <a:t>기존 트랜잭션과 매치되어야 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요청의 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헤더의 </a:t>
            </a: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파라미터를 검사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</a:t>
            </a:r>
            <a:r>
              <a:rPr lang="ko-KR" altLang="en-US" sz="1100">
                <a:latin typeface="+mj-ea"/>
              </a:rPr>
              <a:t>다음 </a:t>
            </a:r>
            <a:r>
              <a:rPr lang="ko-KR" altLang="en-US" sz="1100"/>
              <a:t>조건에서 서버 트랜잭션과 매칭</a:t>
            </a:r>
            <a:r>
              <a:rPr lang="en-US" altLang="ko-KR" sz="11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</a:t>
            </a:r>
            <a:r>
              <a:rPr lang="en-US" altLang="ko-KR" sz="1000"/>
              <a:t>“</a:t>
            </a:r>
            <a:r>
              <a:rPr lang="en-US" altLang="ko-KR" sz="1000" b="1"/>
              <a:t>branch</a:t>
            </a:r>
            <a:r>
              <a:rPr lang="en-US" altLang="ko-KR" sz="1000"/>
              <a:t>”</a:t>
            </a:r>
            <a:r>
              <a:rPr lang="ko-KR" altLang="en-US" sz="1000"/>
              <a:t> 파라미터가 트랜잭션을 생성한 요청의 최상단 </a:t>
            </a:r>
            <a:r>
              <a:rPr lang="en-US" altLang="ko-KR" sz="1000"/>
              <a:t>Via </a:t>
            </a:r>
            <a:r>
              <a:rPr lang="ko-KR" altLang="en-US" sz="1000"/>
              <a:t>헤더 값과 같은 경우</a:t>
            </a:r>
            <a:endParaRPr lang="en-US" altLang="ko-KR" sz="100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최상단 </a:t>
            </a:r>
            <a:r>
              <a:rPr lang="en-US" altLang="ko-KR" sz="1000" b="1"/>
              <a:t>Via</a:t>
            </a:r>
            <a:r>
              <a:rPr lang="en-US" altLang="ko-KR" sz="1000"/>
              <a:t> </a:t>
            </a:r>
            <a:r>
              <a:rPr lang="ko-KR" altLang="en-US" sz="1000"/>
              <a:t>에 있는 </a:t>
            </a:r>
            <a:r>
              <a:rPr lang="en-US" altLang="ko-KR" sz="1000" b="1"/>
              <a:t>sent-by</a:t>
            </a:r>
            <a:r>
              <a:rPr lang="en-US" altLang="ko-KR" sz="1000"/>
              <a:t> </a:t>
            </a:r>
            <a:r>
              <a:rPr lang="ko-KR" altLang="en-US" sz="1000"/>
              <a:t>값이 트랜잭션을 생성한 요청의 값과 같은 경우</a:t>
            </a:r>
            <a:endParaRPr lang="en-US" altLang="ko-KR" sz="100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메서드가 트랜잭션을 생성한 요청의 메서드와 일치 </a:t>
            </a:r>
            <a:r>
              <a:rPr lang="en-US" altLang="ko-KR" sz="1000"/>
              <a:t>(</a:t>
            </a:r>
            <a:r>
              <a:rPr lang="ko-KR" altLang="en-US" sz="1000"/>
              <a:t>단</a:t>
            </a:r>
            <a:r>
              <a:rPr lang="en-US" altLang="ko-KR" sz="1000"/>
              <a:t>, ACK </a:t>
            </a:r>
            <a:r>
              <a:rPr lang="ko-KR" altLang="en-US" sz="1000"/>
              <a:t>는 트랜잭션을 생성한 </a:t>
            </a:r>
            <a:r>
              <a:rPr lang="en-US" altLang="ko-KR" sz="1000"/>
              <a:t>INVITE </a:t>
            </a:r>
            <a:r>
              <a:rPr lang="ko-KR" altLang="en-US" sz="1000"/>
              <a:t>인 경우 제외</a:t>
            </a:r>
            <a:r>
              <a:rPr lang="en-US" altLang="ko-KR" sz="10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위 규칙은 </a:t>
            </a:r>
            <a:r>
              <a:rPr lang="en-US" altLang="ko-KR" sz="1100" b="1"/>
              <a:t>INVITE</a:t>
            </a:r>
            <a:r>
              <a:rPr lang="ko-KR" altLang="en-US" sz="1100" b="1"/>
              <a:t> 트랜잭션</a:t>
            </a:r>
            <a:r>
              <a:rPr lang="ko-KR" altLang="en-US" sz="1100"/>
              <a:t>과 </a:t>
            </a:r>
            <a:r>
              <a:rPr lang="en-US" altLang="ko-KR" sz="1100" b="1"/>
              <a:t>Non-INVITE </a:t>
            </a:r>
            <a:r>
              <a:rPr lang="ko-KR" altLang="en-US" sz="1100" b="1"/>
              <a:t>트랜잭션</a:t>
            </a:r>
            <a:r>
              <a:rPr lang="ko-KR" altLang="en-US" sz="1100"/>
              <a:t> 모두에 적용</a:t>
            </a:r>
            <a:endParaRPr lang="en-US" altLang="ko-KR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23613-5B43-4BB7-B3FC-086B4F210FD6}"/>
              </a:ext>
            </a:extLst>
          </p:cNvPr>
          <p:cNvSpPr txBox="1"/>
          <p:nvPr/>
        </p:nvSpPr>
        <p:spPr>
          <a:xfrm>
            <a:off x="739722" y="3965536"/>
            <a:ext cx="8008924" cy="1558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전송 오류 처리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트랜잭션이 </a:t>
            </a:r>
            <a:r>
              <a:rPr lang="en-US" altLang="ko-KR" sz="1100"/>
              <a:t>Transport Layer </a:t>
            </a:r>
            <a:r>
              <a:rPr lang="ko-KR" altLang="en-US" sz="1100"/>
              <a:t>로 응답을 전송할 때</a:t>
            </a:r>
            <a:r>
              <a:rPr lang="en-US" altLang="ko-KR" sz="1100"/>
              <a:t>, Transport Layer </a:t>
            </a:r>
            <a:r>
              <a:rPr lang="ko-KR" altLang="en-US" sz="1100"/>
              <a:t>가 실패를 반환하면 다음 절차를 따름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TU </a:t>
            </a:r>
            <a:r>
              <a:rPr lang="ko-KR" altLang="en-US" sz="1100"/>
              <a:t>는 </a:t>
            </a:r>
            <a:r>
              <a:rPr lang="en-US" altLang="ko-KR" sz="1100" b="1"/>
              <a:t>RFC 3263 </a:t>
            </a:r>
            <a:r>
              <a:rPr lang="ko-KR" altLang="en-US" sz="1100"/>
              <a:t>의 절차에 따라 </a:t>
            </a:r>
            <a:r>
              <a:rPr lang="ko-KR" altLang="en-US" sz="1100" b="1"/>
              <a:t>백업</a:t>
            </a:r>
            <a:r>
              <a:rPr lang="ko-KR" altLang="en-US" sz="1100"/>
              <a:t>에 대한 응답을 전달하려고 시도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서버 트랜잭션은 위 모든 절차가 </a:t>
            </a:r>
            <a:r>
              <a:rPr lang="ko-KR" altLang="en-US" sz="1100" b="1"/>
              <a:t>실패가 발생</a:t>
            </a:r>
            <a:r>
              <a:rPr lang="ko-KR" altLang="en-US" sz="1100"/>
              <a:t>했음을 </a:t>
            </a:r>
            <a:r>
              <a:rPr lang="en-US" altLang="ko-KR" sz="1100" b="1"/>
              <a:t>TU </a:t>
            </a:r>
            <a:r>
              <a:rPr lang="ko-KR" altLang="en-US" sz="1100"/>
              <a:t>에 알려야 하며</a:t>
            </a:r>
            <a:r>
              <a:rPr lang="en-US" altLang="ko-KR" sz="1100"/>
              <a:t>, </a:t>
            </a:r>
            <a:r>
              <a:rPr lang="ko-KR" altLang="en-US" sz="1100"/>
              <a:t>서버 트랜잭션은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즉시 전환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963363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(1/6)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9722" y="1007183"/>
            <a:ext cx="6061275" cy="3574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네트워크 전송을 통한 요청 및 응답의 실제 전송을 담당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연결 지향 전송</a:t>
            </a:r>
            <a:r>
              <a:rPr lang="ko-KR" altLang="en-US" sz="1100"/>
              <a:t>의 경우 요청 또는 응답에 사용할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결정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TCP, SCTP </a:t>
            </a:r>
            <a:r>
              <a:rPr lang="ko-KR" altLang="en-US" sz="1100"/>
              <a:t>와 같은 전송 프로토콜 또는 </a:t>
            </a:r>
            <a:r>
              <a:rPr lang="en-US" altLang="ko-KR" sz="1100"/>
              <a:t>TLS </a:t>
            </a:r>
            <a:r>
              <a:rPr lang="ko-KR" altLang="en-US" sz="1100"/>
              <a:t>에 대한 끊임없는 </a:t>
            </a:r>
            <a:r>
              <a:rPr lang="en-US" altLang="ko-KR" sz="1100"/>
              <a:t>connection </a:t>
            </a:r>
            <a:r>
              <a:rPr lang="ko-KR" altLang="en-US" sz="1100"/>
              <a:t>관리 책임이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</a:t>
            </a:r>
            <a:r>
              <a:rPr lang="en-US" altLang="ko-KR" sz="1100"/>
              <a:t>connection </a:t>
            </a:r>
            <a:r>
              <a:rPr lang="ko-KR" altLang="en-US" sz="1100"/>
              <a:t>들은 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부터 형성된 튜플에 의해 인덱싱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Transport Layer </a:t>
            </a:r>
            <a:r>
              <a:rPr lang="ko-KR" altLang="en-US" sz="1100"/>
              <a:t>에서 </a:t>
            </a:r>
            <a:r>
              <a:rPr lang="en-US" altLang="ko-KR" sz="1100"/>
              <a:t>connection </a:t>
            </a:r>
            <a:r>
              <a:rPr lang="ko-KR" altLang="en-US" sz="1100"/>
              <a:t>이 열리면 이 인덱스는 목적지 </a:t>
            </a:r>
            <a:r>
              <a:rPr lang="en-US" altLang="ko-KR" sz="1100"/>
              <a:t>IP,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Transport Layer </a:t>
            </a:r>
            <a:r>
              <a:rPr lang="ko-KR" altLang="en-US" sz="1100"/>
              <a:t>에서 </a:t>
            </a:r>
            <a:r>
              <a:rPr lang="en-US" altLang="ko-KR" sz="1100"/>
              <a:t>connection </a:t>
            </a:r>
            <a:r>
              <a:rPr lang="ko-KR" altLang="en-US" sz="1100"/>
              <a:t>을 수락하면 이 인덱스는 소스 </a:t>
            </a:r>
            <a:r>
              <a:rPr lang="en-US" altLang="ko-KR" sz="1100"/>
              <a:t>IP,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마지막 메시지를 송수신한 후에 일정 시간 동안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유지하는 것을 권고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시간은 최소한 트랜잭션의 상태가 </a:t>
            </a:r>
            <a:r>
              <a:rPr lang="en-US" altLang="ko-KR" sz="1050"/>
              <a:t>“</a:t>
            </a:r>
            <a:r>
              <a:rPr lang="en-US" altLang="ko-KR" sz="1050" b="1"/>
              <a:t>Terminated</a:t>
            </a:r>
            <a:r>
              <a:rPr lang="en-US" altLang="ko-KR" sz="1050"/>
              <a:t>” </a:t>
            </a:r>
            <a:r>
              <a:rPr lang="ko-KR" altLang="en-US" sz="1050"/>
              <a:t>상태로 변경되는 데 필요한 시간 이상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모든 </a:t>
            </a:r>
            <a:r>
              <a:rPr lang="en-US" altLang="ko-KR" sz="1100"/>
              <a:t>SIP </a:t>
            </a:r>
            <a:r>
              <a:rPr lang="ko-KR" altLang="en-US" sz="1100"/>
              <a:t>요소들은 반드시 </a:t>
            </a:r>
            <a:r>
              <a:rPr lang="en-US" altLang="ko-KR" sz="1100" b="1"/>
              <a:t>UDP</a:t>
            </a:r>
            <a:r>
              <a:rPr lang="en-US" altLang="ko-KR" sz="1100"/>
              <a:t> </a:t>
            </a:r>
            <a:r>
              <a:rPr lang="ko-KR" altLang="en-US" sz="1100"/>
              <a:t>와 </a:t>
            </a:r>
            <a:r>
              <a:rPr lang="en-US" altLang="ko-KR" sz="1100" b="1"/>
              <a:t>TCP</a:t>
            </a:r>
            <a:r>
              <a:rPr lang="en-US" altLang="ko-KR" sz="1100"/>
              <a:t> </a:t>
            </a:r>
            <a:r>
              <a:rPr lang="ko-KR" altLang="en-US" sz="1100"/>
              <a:t>를 구현하고</a:t>
            </a:r>
            <a:r>
              <a:rPr lang="en-US" altLang="ko-KR" sz="1100"/>
              <a:t>, </a:t>
            </a:r>
            <a:r>
              <a:rPr lang="ko-KR" altLang="en-US" sz="1100"/>
              <a:t>다른 프로토콜을 구현할 수 있음 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81828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1D100A9-1299-4422-A3C0-5C16793D4D44}"/>
              </a:ext>
            </a:extLst>
          </p:cNvPr>
          <p:cNvCxnSpPr>
            <a:cxnSpLocks/>
          </p:cNvCxnSpPr>
          <p:nvPr/>
        </p:nvCxnSpPr>
        <p:spPr>
          <a:xfrm flipV="1">
            <a:off x="2053265" y="1926013"/>
            <a:ext cx="1853248" cy="1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F1CAD5B-8434-4778-AE70-5CE33A8F0CE8}"/>
              </a:ext>
            </a:extLst>
          </p:cNvPr>
          <p:cNvSpPr/>
          <p:nvPr/>
        </p:nvSpPr>
        <p:spPr>
          <a:xfrm>
            <a:off x="3623546" y="245316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CC0099"/>
                </a:solidFill>
              </a:rPr>
              <a:t>P1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220AD41-A20D-4F1D-87C0-E20440D2CD7B}"/>
              </a:ext>
            </a:extLst>
          </p:cNvPr>
          <p:cNvGrpSpPr/>
          <p:nvPr/>
        </p:nvGrpSpPr>
        <p:grpSpPr>
          <a:xfrm>
            <a:off x="1557562" y="245016"/>
            <a:ext cx="603738" cy="603738"/>
            <a:chOff x="1438032" y="5752612"/>
            <a:chExt cx="603738" cy="603738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E8B8292-7EAB-45DE-86DC-C1964AEBDEC1}"/>
                </a:ext>
              </a:extLst>
            </p:cNvPr>
            <p:cNvSpPr/>
            <p:nvPr/>
          </p:nvSpPr>
          <p:spPr>
            <a:xfrm>
              <a:off x="1438032" y="5752612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CC0099"/>
                  </a:solidFill>
                </a:rPr>
                <a:t>U1</a:t>
              </a:r>
            </a:p>
            <a:p>
              <a:pPr algn="ctr"/>
              <a:endParaRPr lang="ko-KR" altLang="en-US" sz="1400" b="1">
                <a:solidFill>
                  <a:srgbClr val="CC0099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7D1A2C-EBF9-4CB1-97A8-644A93DBB781}"/>
                </a:ext>
              </a:extLst>
            </p:cNvPr>
            <p:cNvSpPr txBox="1"/>
            <p:nvPr/>
          </p:nvSpPr>
          <p:spPr>
            <a:xfrm>
              <a:off x="1508107" y="6054481"/>
              <a:ext cx="463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CC0099"/>
                  </a:solidFill>
                </a:rPr>
                <a:t>Alice</a:t>
              </a:r>
              <a:endParaRPr lang="ko-KR" altLang="en-US" sz="1000">
                <a:solidFill>
                  <a:srgbClr val="CC0099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631179D-0B66-4948-A88D-7B20A49452D3}"/>
              </a:ext>
            </a:extLst>
          </p:cNvPr>
          <p:cNvGrpSpPr/>
          <p:nvPr/>
        </p:nvGrpSpPr>
        <p:grpSpPr>
          <a:xfrm>
            <a:off x="10030700" y="245016"/>
            <a:ext cx="603738" cy="603738"/>
            <a:chOff x="6982587" y="4983157"/>
            <a:chExt cx="603738" cy="60373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A1411DF-AAD7-467F-9D05-F5CC0FE8F42A}"/>
                </a:ext>
              </a:extLst>
            </p:cNvPr>
            <p:cNvSpPr/>
            <p:nvPr/>
          </p:nvSpPr>
          <p:spPr>
            <a:xfrm>
              <a:off x="6982587" y="4983157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00B050"/>
                  </a:solidFill>
                </a:rPr>
                <a:t>U2</a:t>
              </a:r>
            </a:p>
            <a:p>
              <a:pPr algn="ctr"/>
              <a:endParaRPr lang="ko-KR" altLang="en-US" sz="1400" b="1">
                <a:solidFill>
                  <a:srgbClr val="00B05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990324-FFE5-4FEC-8B66-CBC80952F7CB}"/>
                </a:ext>
              </a:extLst>
            </p:cNvPr>
            <p:cNvSpPr txBox="1"/>
            <p:nvPr/>
          </p:nvSpPr>
          <p:spPr>
            <a:xfrm>
              <a:off x="7079111" y="5285026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rgbClr val="00B050"/>
                  </a:solidFill>
                </a:rPr>
                <a:t>Bob</a:t>
              </a:r>
              <a:endParaRPr lang="ko-KR" altLang="en-US" sz="1000" b="1">
                <a:solidFill>
                  <a:srgbClr val="00B050"/>
                </a:solidFill>
              </a:endParaRPr>
            </a:p>
          </p:txBody>
        </p: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24EBE9F5-7D01-4CB3-8A7B-DF6344E6818F}"/>
              </a:ext>
            </a:extLst>
          </p:cNvPr>
          <p:cNvSpPr/>
          <p:nvPr/>
        </p:nvSpPr>
        <p:spPr>
          <a:xfrm>
            <a:off x="7964716" y="245016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00B050"/>
                </a:solidFill>
              </a:rPr>
              <a:t>P3</a:t>
            </a:r>
            <a:endParaRPr lang="ko-KR" altLang="en-US" sz="1400" b="1">
              <a:solidFill>
                <a:srgbClr val="00B05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FC59528-527C-49FA-94E7-96D551C762E1}"/>
              </a:ext>
            </a:extLst>
          </p:cNvPr>
          <p:cNvSpPr/>
          <p:nvPr/>
        </p:nvSpPr>
        <p:spPr>
          <a:xfrm>
            <a:off x="5794131" y="245016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2">
                    <a:lumMod val="50000"/>
                  </a:schemeClr>
                </a:solidFill>
              </a:rPr>
              <a:t>P2</a:t>
            </a:r>
            <a:endParaRPr lang="ko-KR" altLang="en-US" sz="1400" b="1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857865C-3DB6-44E6-8B1D-51F8918A97A8}"/>
              </a:ext>
            </a:extLst>
          </p:cNvPr>
          <p:cNvGrpSpPr/>
          <p:nvPr/>
        </p:nvGrpSpPr>
        <p:grpSpPr>
          <a:xfrm>
            <a:off x="2060974" y="321775"/>
            <a:ext cx="196850" cy="450220"/>
            <a:chOff x="7746268" y="2171772"/>
            <a:chExt cx="196850" cy="45022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772431C-E02A-4DC8-8C21-A2AB66DE2F80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D5B2F62-56EF-41A4-8168-818F11021CA3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C7F227F-741A-4BB7-B413-59F1BDB90DC7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6153CF3-A818-4CA3-AB7E-6C71BB8AF40A}"/>
              </a:ext>
            </a:extLst>
          </p:cNvPr>
          <p:cNvSpPr txBox="1"/>
          <p:nvPr/>
        </p:nvSpPr>
        <p:spPr>
          <a:xfrm>
            <a:off x="4337068" y="536442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stateful</a:t>
            </a:r>
            <a:endParaRPr lang="ko-KR" altLang="en-US" sz="11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09789B-FFAF-4EBB-A856-918E6ECC1F69}"/>
              </a:ext>
            </a:extLst>
          </p:cNvPr>
          <p:cNvSpPr txBox="1"/>
          <p:nvPr/>
        </p:nvSpPr>
        <p:spPr>
          <a:xfrm>
            <a:off x="8660703" y="536442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stateful</a:t>
            </a:r>
            <a:endParaRPr lang="ko-KR" altLang="en-US" sz="11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88C76C-AE5D-4B0F-811C-D0C15C0FE0EC}"/>
              </a:ext>
            </a:extLst>
          </p:cNvPr>
          <p:cNvSpPr txBox="1"/>
          <p:nvPr/>
        </p:nvSpPr>
        <p:spPr>
          <a:xfrm>
            <a:off x="6508241" y="54688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stateless</a:t>
            </a:r>
            <a:endParaRPr lang="ko-KR" altLang="en-US" sz="110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D882D01-5203-47A9-87AF-2EC82AEFF4A8}"/>
              </a:ext>
            </a:extLst>
          </p:cNvPr>
          <p:cNvGrpSpPr/>
          <p:nvPr/>
        </p:nvGrpSpPr>
        <p:grpSpPr>
          <a:xfrm>
            <a:off x="3513762" y="321775"/>
            <a:ext cx="196850" cy="450220"/>
            <a:chOff x="7746268" y="2171772"/>
            <a:chExt cx="196850" cy="45022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96206A2-E278-42A3-8E5D-120B85EB2EA1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5BC1CAD-29CD-47F5-A26D-79E718BF9792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C45411D-E2F0-466A-8E47-9D69CAE79FFB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8DE55FE-7DA3-4653-8D89-6F30130CB465}"/>
              </a:ext>
            </a:extLst>
          </p:cNvPr>
          <p:cNvGrpSpPr/>
          <p:nvPr/>
        </p:nvGrpSpPr>
        <p:grpSpPr>
          <a:xfrm>
            <a:off x="4126080" y="321775"/>
            <a:ext cx="196850" cy="450220"/>
            <a:chOff x="7746268" y="2171772"/>
            <a:chExt cx="196850" cy="45022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E063792-1915-4ED3-905E-E32E92B1E083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C0340F9-E376-49C5-8D13-42A3914ECA3E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440DB35-1388-4477-AA68-FD589086404F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BF420AB-4FA3-4E86-8ABF-CCC0A5FAF304}"/>
              </a:ext>
            </a:extLst>
          </p:cNvPr>
          <p:cNvGrpSpPr/>
          <p:nvPr/>
        </p:nvGrpSpPr>
        <p:grpSpPr>
          <a:xfrm>
            <a:off x="7868192" y="321775"/>
            <a:ext cx="196850" cy="450220"/>
            <a:chOff x="7746268" y="2171772"/>
            <a:chExt cx="196850" cy="45022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7F86D96-D1F5-49AD-8428-E7DD4E797C55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06CE7A9-2E39-4747-8E3A-564DC8E64955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CD1D110-3AB2-46F4-97BE-73031D9DC289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CB68B68-EBC1-4BAD-802E-EF0C4120E4E8}"/>
              </a:ext>
            </a:extLst>
          </p:cNvPr>
          <p:cNvGrpSpPr/>
          <p:nvPr/>
        </p:nvGrpSpPr>
        <p:grpSpPr>
          <a:xfrm>
            <a:off x="8468128" y="321775"/>
            <a:ext cx="196850" cy="450220"/>
            <a:chOff x="7746268" y="2171772"/>
            <a:chExt cx="196850" cy="45022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62C72EC-6071-4961-B092-2BAABE6F9955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53D2CF9-ED8A-4257-9026-CDA05D80D738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E9CD812-3CD3-46F8-9EC9-6BE90E5E6B20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2FB5699-B3FF-4FE1-94C3-D2D3A5607028}"/>
              </a:ext>
            </a:extLst>
          </p:cNvPr>
          <p:cNvGrpSpPr/>
          <p:nvPr/>
        </p:nvGrpSpPr>
        <p:grpSpPr>
          <a:xfrm>
            <a:off x="9938451" y="321775"/>
            <a:ext cx="196850" cy="450220"/>
            <a:chOff x="7746268" y="2171772"/>
            <a:chExt cx="196850" cy="45022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6E1EC4B-59D6-4C47-BD23-356F830E8A1B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1B28C66-A9C3-45B8-BFA1-14BAD30A6190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7BCACB6-8B5E-4946-B70E-A3D5DC13F3AA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15FC90E-BFC8-46CA-A4DA-9948FEA4B3BB}"/>
              </a:ext>
            </a:extLst>
          </p:cNvPr>
          <p:cNvSpPr/>
          <p:nvPr/>
        </p:nvSpPr>
        <p:spPr>
          <a:xfrm>
            <a:off x="5697607" y="638793"/>
            <a:ext cx="196850" cy="133350"/>
          </a:xfrm>
          <a:prstGeom prst="rect">
            <a:avLst/>
          </a:prstGeom>
          <a:solidFill>
            <a:srgbClr val="B29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84CA8B0-248A-41F1-B9EC-01D094F62B64}"/>
              </a:ext>
            </a:extLst>
          </p:cNvPr>
          <p:cNvSpPr/>
          <p:nvPr/>
        </p:nvSpPr>
        <p:spPr>
          <a:xfrm>
            <a:off x="6293268" y="638793"/>
            <a:ext cx="196850" cy="133350"/>
          </a:xfrm>
          <a:prstGeom prst="rect">
            <a:avLst/>
          </a:prstGeom>
          <a:solidFill>
            <a:srgbClr val="B29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FB934FB-D0DC-4995-A458-5238FECE456B}"/>
              </a:ext>
            </a:extLst>
          </p:cNvPr>
          <p:cNvGrpSpPr/>
          <p:nvPr/>
        </p:nvGrpSpPr>
        <p:grpSpPr>
          <a:xfrm>
            <a:off x="239488" y="271584"/>
            <a:ext cx="872035" cy="529716"/>
            <a:chOff x="259658" y="810304"/>
            <a:chExt cx="872035" cy="52971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371CAC-0457-4EF7-B6EC-7FAC3D25A0E2}"/>
                </a:ext>
              </a:extLst>
            </p:cNvPr>
            <p:cNvSpPr txBox="1"/>
            <p:nvPr/>
          </p:nvSpPr>
          <p:spPr>
            <a:xfrm>
              <a:off x="456508" y="810304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B56085-29DA-4DE3-A0BB-652DA79CD211}"/>
                </a:ext>
              </a:extLst>
            </p:cNvPr>
            <p:cNvSpPr txBox="1"/>
            <p:nvPr/>
          </p:nvSpPr>
          <p:spPr>
            <a:xfrm>
              <a:off x="456508" y="966141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D630067-5268-4570-A111-83FDEBE14ADA}"/>
                </a:ext>
              </a:extLst>
            </p:cNvPr>
            <p:cNvSpPr txBox="1"/>
            <p:nvPr/>
          </p:nvSpPr>
          <p:spPr>
            <a:xfrm>
              <a:off x="456508" y="1124576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8EB1FAF1-94F7-4E19-9690-D3114C472651}"/>
                </a:ext>
              </a:extLst>
            </p:cNvPr>
            <p:cNvGrpSpPr/>
            <p:nvPr/>
          </p:nvGrpSpPr>
          <p:grpSpPr>
            <a:xfrm>
              <a:off x="259658" y="848753"/>
              <a:ext cx="196850" cy="450220"/>
              <a:chOff x="7746268" y="2171772"/>
              <a:chExt cx="196850" cy="450220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B678E12-3A2D-4B0F-940D-9B9D654BE79C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326FA315-17FD-4721-870D-5457CB50D806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50F1740-CC2C-432A-8DDA-D2DA2088C411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4B9B91E-E241-484F-9259-5B2CE745B00A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1859431" y="848754"/>
            <a:ext cx="0" cy="5724766"/>
          </a:xfrm>
          <a:prstGeom prst="line">
            <a:avLst/>
          </a:prstGeom>
          <a:ln w="381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3F4EE72-9482-4D54-9964-406E48BB3DB2}"/>
              </a:ext>
            </a:extLst>
          </p:cNvPr>
          <p:cNvCxnSpPr>
            <a:cxnSpLocks/>
          </p:cNvCxnSpPr>
          <p:nvPr/>
        </p:nvCxnSpPr>
        <p:spPr>
          <a:xfrm>
            <a:off x="3925415" y="848754"/>
            <a:ext cx="0" cy="5724766"/>
          </a:xfrm>
          <a:prstGeom prst="line">
            <a:avLst/>
          </a:prstGeom>
          <a:ln w="381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74DE5BC-F7E5-438E-AD54-C8B188015098}"/>
              </a:ext>
            </a:extLst>
          </p:cNvPr>
          <p:cNvCxnSpPr>
            <a:cxnSpLocks/>
          </p:cNvCxnSpPr>
          <p:nvPr/>
        </p:nvCxnSpPr>
        <p:spPr>
          <a:xfrm>
            <a:off x="6092565" y="848753"/>
            <a:ext cx="0" cy="455475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71A01AB-D190-4C8D-ADAA-8B5FD1894BBB}"/>
              </a:ext>
            </a:extLst>
          </p:cNvPr>
          <p:cNvCxnSpPr>
            <a:cxnSpLocks/>
          </p:cNvCxnSpPr>
          <p:nvPr/>
        </p:nvCxnSpPr>
        <p:spPr>
          <a:xfrm>
            <a:off x="8278618" y="848753"/>
            <a:ext cx="0" cy="572476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647E8D4-BC0F-428A-95F3-97966692DF5E}"/>
              </a:ext>
            </a:extLst>
          </p:cNvPr>
          <p:cNvCxnSpPr>
            <a:cxnSpLocks/>
          </p:cNvCxnSpPr>
          <p:nvPr/>
        </p:nvCxnSpPr>
        <p:spPr>
          <a:xfrm>
            <a:off x="10353307" y="848753"/>
            <a:ext cx="0" cy="572476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EC85B56-B484-4BBA-BF50-8FA0810738C3}"/>
              </a:ext>
            </a:extLst>
          </p:cNvPr>
          <p:cNvSpPr/>
          <p:nvPr/>
        </p:nvSpPr>
        <p:spPr>
          <a:xfrm>
            <a:off x="1666769" y="919443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1</a:t>
            </a:r>
            <a:endParaRPr lang="ko-KR" altLang="en-US" sz="12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BE5F18C-2664-450F-BF13-97AA1F56472C}"/>
              </a:ext>
            </a:extLst>
          </p:cNvPr>
          <p:cNvSpPr/>
          <p:nvPr/>
        </p:nvSpPr>
        <p:spPr>
          <a:xfrm>
            <a:off x="1666769" y="1470450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3</a:t>
            </a:r>
            <a:endParaRPr lang="ko-KR" altLang="en-US" sz="1200" b="1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5C69690-7817-4AEC-AED3-5EA9A3698F9F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1878334" y="1337922"/>
            <a:ext cx="1853833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D781D77-1B03-4E73-8A3C-74DF6FE2984B}"/>
              </a:ext>
            </a:extLst>
          </p:cNvPr>
          <p:cNvSpPr txBox="1"/>
          <p:nvPr/>
        </p:nvSpPr>
        <p:spPr>
          <a:xfrm>
            <a:off x="2201329" y="1792877"/>
            <a:ext cx="6655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5F500D25-5760-403F-8B81-AD91EFF4DB08}"/>
              </a:ext>
            </a:extLst>
          </p:cNvPr>
          <p:cNvSpPr/>
          <p:nvPr/>
        </p:nvSpPr>
        <p:spPr>
          <a:xfrm>
            <a:off x="1666769" y="1795866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4a</a:t>
            </a:r>
            <a:endParaRPr lang="ko-KR" altLang="en-US" sz="1200" b="1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134970C-09E7-4F01-ADFE-3B9EFCFA151A}"/>
              </a:ext>
            </a:extLst>
          </p:cNvPr>
          <p:cNvSpPr/>
          <p:nvPr/>
        </p:nvSpPr>
        <p:spPr>
          <a:xfrm>
            <a:off x="3732167" y="1199425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</a:t>
            </a:r>
            <a:endParaRPr lang="ko-KR" altLang="en-US" sz="1200" b="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07BC44-B044-435E-A69A-1B84F42AA555}"/>
              </a:ext>
            </a:extLst>
          </p:cNvPr>
          <p:cNvSpPr txBox="1"/>
          <p:nvPr/>
        </p:nvSpPr>
        <p:spPr>
          <a:xfrm>
            <a:off x="2522874" y="1039905"/>
            <a:ext cx="1117614" cy="6001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407 Proxy</a:t>
            </a:r>
          </a:p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Authentication</a:t>
            </a:r>
          </a:p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Required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01836EE-C6BC-444F-AACD-DF43B0FC0211}"/>
              </a:ext>
            </a:extLst>
          </p:cNvPr>
          <p:cNvSpPr/>
          <p:nvPr/>
        </p:nvSpPr>
        <p:spPr>
          <a:xfrm>
            <a:off x="3732167" y="2083545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5a</a:t>
            </a:r>
            <a:endParaRPr lang="ko-KR" altLang="en-US" sz="1200" b="1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D8A419F-29B5-47F3-9FBD-4AD17BE781E1}"/>
              </a:ext>
            </a:extLst>
          </p:cNvPr>
          <p:cNvSpPr/>
          <p:nvPr/>
        </p:nvSpPr>
        <p:spPr>
          <a:xfrm>
            <a:off x="3732167" y="2397914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4b</a:t>
            </a:r>
            <a:endParaRPr lang="ko-KR" altLang="en-US" sz="1200" b="1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8B6F00C-C988-4AAA-AC73-14C810BA3E19}"/>
              </a:ext>
            </a:extLst>
          </p:cNvPr>
          <p:cNvCxnSpPr>
            <a:cxnSpLocks/>
          </p:cNvCxnSpPr>
          <p:nvPr/>
        </p:nvCxnSpPr>
        <p:spPr>
          <a:xfrm flipH="1">
            <a:off x="1878334" y="2210290"/>
            <a:ext cx="1853833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CEBC046-9A13-430D-9472-FF353F71A326}"/>
              </a:ext>
            </a:extLst>
          </p:cNvPr>
          <p:cNvSpPr txBox="1"/>
          <p:nvPr/>
        </p:nvSpPr>
        <p:spPr>
          <a:xfrm>
            <a:off x="2774765" y="2072606"/>
            <a:ext cx="86433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100 Trying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DE8FC6A-3B6B-4DCA-B3EF-07237A5340FC}"/>
              </a:ext>
            </a:extLst>
          </p:cNvPr>
          <p:cNvCxnSpPr>
            <a:cxnSpLocks/>
          </p:cNvCxnSpPr>
          <p:nvPr/>
        </p:nvCxnSpPr>
        <p:spPr>
          <a:xfrm flipV="1">
            <a:off x="4118663" y="2526310"/>
            <a:ext cx="1973902" cy="1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9A1B960-C54C-40F4-A22B-4EA89D3D9D03}"/>
              </a:ext>
            </a:extLst>
          </p:cNvPr>
          <p:cNvSpPr txBox="1"/>
          <p:nvPr/>
        </p:nvSpPr>
        <p:spPr>
          <a:xfrm>
            <a:off x="4266727" y="2393173"/>
            <a:ext cx="6655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A333DD8-832F-4FEA-9323-D39F336C465C}"/>
              </a:ext>
            </a:extLst>
          </p:cNvPr>
          <p:cNvSpPr/>
          <p:nvPr/>
        </p:nvSpPr>
        <p:spPr>
          <a:xfrm>
            <a:off x="5894457" y="2672711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4c</a:t>
            </a:r>
            <a:endParaRPr lang="ko-KR" altLang="en-US" sz="1200" b="1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9C3F8EF-51A3-4424-947A-5E6645070131}"/>
              </a:ext>
            </a:extLst>
          </p:cNvPr>
          <p:cNvCxnSpPr>
            <a:cxnSpLocks/>
          </p:cNvCxnSpPr>
          <p:nvPr/>
        </p:nvCxnSpPr>
        <p:spPr>
          <a:xfrm flipV="1">
            <a:off x="6280953" y="2814250"/>
            <a:ext cx="1973902" cy="1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CBA79DF-F239-42F1-BA56-D52466E0D8F9}"/>
              </a:ext>
            </a:extLst>
          </p:cNvPr>
          <p:cNvSpPr txBox="1"/>
          <p:nvPr/>
        </p:nvSpPr>
        <p:spPr>
          <a:xfrm>
            <a:off x="6452780" y="2672830"/>
            <a:ext cx="6655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978F4544-A31B-4DC5-BF0A-3C6144AE71C4}"/>
              </a:ext>
            </a:extLst>
          </p:cNvPr>
          <p:cNvSpPr/>
          <p:nvPr/>
        </p:nvSpPr>
        <p:spPr>
          <a:xfrm>
            <a:off x="8085370" y="2949704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5c</a:t>
            </a:r>
            <a:endParaRPr lang="ko-KR" altLang="en-US" sz="1200" b="1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7FAD0CE-97CD-4F7E-ABF0-AD0C13C5A9AC}"/>
              </a:ext>
            </a:extLst>
          </p:cNvPr>
          <p:cNvCxnSpPr>
            <a:cxnSpLocks/>
          </p:cNvCxnSpPr>
          <p:nvPr/>
        </p:nvCxnSpPr>
        <p:spPr>
          <a:xfrm flipH="1">
            <a:off x="6092565" y="3076449"/>
            <a:ext cx="1992806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1460AB8-CA92-4EDE-95BC-AA852D2E977C}"/>
              </a:ext>
            </a:extLst>
          </p:cNvPr>
          <p:cNvSpPr txBox="1"/>
          <p:nvPr/>
        </p:nvSpPr>
        <p:spPr>
          <a:xfrm>
            <a:off x="7127968" y="2938765"/>
            <a:ext cx="86433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100 Trying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4E46E8B-D6D7-4EFF-8BFC-3122A7AC85F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053265" y="1057939"/>
            <a:ext cx="1853248" cy="1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3D72D4-1775-48FD-B48A-AAE5FB7F037A}"/>
              </a:ext>
            </a:extLst>
          </p:cNvPr>
          <p:cNvSpPr txBox="1"/>
          <p:nvPr/>
        </p:nvSpPr>
        <p:spPr>
          <a:xfrm>
            <a:off x="2197854" y="916454"/>
            <a:ext cx="6655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FA3BCE3-1F14-4EE0-9F20-CAE16EE53DD3}"/>
              </a:ext>
            </a:extLst>
          </p:cNvPr>
          <p:cNvCxnSpPr>
            <a:cxnSpLocks/>
          </p:cNvCxnSpPr>
          <p:nvPr/>
        </p:nvCxnSpPr>
        <p:spPr>
          <a:xfrm flipV="1">
            <a:off x="2053265" y="1617075"/>
            <a:ext cx="1853248" cy="1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C6E56CA-B43A-4841-B0F1-BB230000ACB7}"/>
              </a:ext>
            </a:extLst>
          </p:cNvPr>
          <p:cNvSpPr txBox="1"/>
          <p:nvPr/>
        </p:nvSpPr>
        <p:spPr>
          <a:xfrm>
            <a:off x="2197854" y="1475590"/>
            <a:ext cx="4876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ACK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AC20CBAF-0276-4DED-82EA-D5987EE0F5B8}"/>
              </a:ext>
            </a:extLst>
          </p:cNvPr>
          <p:cNvSpPr/>
          <p:nvPr/>
        </p:nvSpPr>
        <p:spPr>
          <a:xfrm>
            <a:off x="8085370" y="3273828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4d</a:t>
            </a:r>
            <a:endParaRPr lang="ko-KR" altLang="en-US" sz="1200" b="1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D37C2D9-6D6B-4008-8AD2-A25D59A36CE9}"/>
              </a:ext>
            </a:extLst>
          </p:cNvPr>
          <p:cNvCxnSpPr>
            <a:cxnSpLocks/>
          </p:cNvCxnSpPr>
          <p:nvPr/>
        </p:nvCxnSpPr>
        <p:spPr>
          <a:xfrm flipV="1">
            <a:off x="8471866" y="3410421"/>
            <a:ext cx="1880749" cy="4948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28184F2-A2E0-410F-9D18-419632564354}"/>
              </a:ext>
            </a:extLst>
          </p:cNvPr>
          <p:cNvSpPr txBox="1"/>
          <p:nvPr/>
        </p:nvSpPr>
        <p:spPr>
          <a:xfrm>
            <a:off x="8643693" y="3273947"/>
            <a:ext cx="6655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E0A1B931-5662-42B7-BCE2-93342AE67D46}"/>
              </a:ext>
            </a:extLst>
          </p:cNvPr>
          <p:cNvSpPr/>
          <p:nvPr/>
        </p:nvSpPr>
        <p:spPr>
          <a:xfrm>
            <a:off x="10151418" y="3559729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6a</a:t>
            </a:r>
            <a:endParaRPr lang="ko-KR" altLang="en-US" sz="1200" b="1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82FC385-3767-474B-BDBD-4A8045BA3E08}"/>
              </a:ext>
            </a:extLst>
          </p:cNvPr>
          <p:cNvCxnSpPr>
            <a:cxnSpLocks/>
          </p:cNvCxnSpPr>
          <p:nvPr/>
        </p:nvCxnSpPr>
        <p:spPr>
          <a:xfrm flipH="1">
            <a:off x="8278618" y="3686474"/>
            <a:ext cx="1872801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E3B604D-F917-4277-8A2F-006075010264}"/>
              </a:ext>
            </a:extLst>
          </p:cNvPr>
          <p:cNvSpPr txBox="1"/>
          <p:nvPr/>
        </p:nvSpPr>
        <p:spPr>
          <a:xfrm>
            <a:off x="9117071" y="3548790"/>
            <a:ext cx="94128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180 Ringing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1A14D42D-F1F2-4916-ACE7-5EEC38B2945B}"/>
              </a:ext>
            </a:extLst>
          </p:cNvPr>
          <p:cNvSpPr/>
          <p:nvPr/>
        </p:nvSpPr>
        <p:spPr>
          <a:xfrm>
            <a:off x="8085370" y="3834857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6b</a:t>
            </a:r>
            <a:endParaRPr lang="ko-KR" altLang="en-US" sz="1200" b="1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7A547A30-188E-4ADC-A5F2-D84729B88908}"/>
              </a:ext>
            </a:extLst>
          </p:cNvPr>
          <p:cNvCxnSpPr>
            <a:cxnSpLocks/>
          </p:cNvCxnSpPr>
          <p:nvPr/>
        </p:nvCxnSpPr>
        <p:spPr>
          <a:xfrm flipH="1">
            <a:off x="6092565" y="3961602"/>
            <a:ext cx="1992806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FB49BE8-7537-4F83-985B-8FEDDC5D34F7}"/>
              </a:ext>
            </a:extLst>
          </p:cNvPr>
          <p:cNvSpPr txBox="1"/>
          <p:nvPr/>
        </p:nvSpPr>
        <p:spPr>
          <a:xfrm>
            <a:off x="7051023" y="3823918"/>
            <a:ext cx="94128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180 Ringing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3D74BA4C-CD04-4176-85E1-8AC6F65A0EA3}"/>
              </a:ext>
            </a:extLst>
          </p:cNvPr>
          <p:cNvSpPr/>
          <p:nvPr/>
        </p:nvSpPr>
        <p:spPr>
          <a:xfrm>
            <a:off x="10151418" y="4121941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7a</a:t>
            </a:r>
            <a:endParaRPr lang="ko-KR" altLang="en-US" sz="12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05F1788A-A099-484B-9D5D-47F02D22D0C1}"/>
              </a:ext>
            </a:extLst>
          </p:cNvPr>
          <p:cNvCxnSpPr>
            <a:cxnSpLocks/>
          </p:cNvCxnSpPr>
          <p:nvPr/>
        </p:nvCxnSpPr>
        <p:spPr>
          <a:xfrm flipH="1">
            <a:off x="8278618" y="4248686"/>
            <a:ext cx="1872801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B0308432-ABF5-4F4A-AA28-0AFFFABA89E6}"/>
              </a:ext>
            </a:extLst>
          </p:cNvPr>
          <p:cNvSpPr txBox="1"/>
          <p:nvPr/>
        </p:nvSpPr>
        <p:spPr>
          <a:xfrm>
            <a:off x="9410421" y="4111002"/>
            <a:ext cx="64793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200 OK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8E806744-5DCA-4E7D-A62E-59D2177C1891}"/>
              </a:ext>
            </a:extLst>
          </p:cNvPr>
          <p:cNvSpPr/>
          <p:nvPr/>
        </p:nvSpPr>
        <p:spPr>
          <a:xfrm>
            <a:off x="8085370" y="4411639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7b</a:t>
            </a:r>
            <a:endParaRPr lang="ko-KR" altLang="en-US" sz="1200" b="1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B1DC5E42-5ACF-44CB-BD5D-2E2973A18F91}"/>
              </a:ext>
            </a:extLst>
          </p:cNvPr>
          <p:cNvCxnSpPr>
            <a:cxnSpLocks/>
          </p:cNvCxnSpPr>
          <p:nvPr/>
        </p:nvCxnSpPr>
        <p:spPr>
          <a:xfrm flipH="1">
            <a:off x="6092565" y="4538384"/>
            <a:ext cx="1992806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DE8C1D1-B222-424C-BB84-8BA9926BB16D}"/>
              </a:ext>
            </a:extLst>
          </p:cNvPr>
          <p:cNvSpPr txBox="1"/>
          <p:nvPr/>
        </p:nvSpPr>
        <p:spPr>
          <a:xfrm>
            <a:off x="7344373" y="4400700"/>
            <a:ext cx="64793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200 OK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35B08187-7EE2-4504-9453-6319D4988442}"/>
              </a:ext>
            </a:extLst>
          </p:cNvPr>
          <p:cNvSpPr/>
          <p:nvPr/>
        </p:nvSpPr>
        <p:spPr>
          <a:xfrm>
            <a:off x="5894457" y="4118033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6c</a:t>
            </a:r>
            <a:endParaRPr lang="ko-KR" altLang="en-US" sz="1200" b="1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D99FDF0D-B0C0-4E57-9FF1-758ADF07305C}"/>
              </a:ext>
            </a:extLst>
          </p:cNvPr>
          <p:cNvCxnSpPr>
            <a:cxnSpLocks/>
          </p:cNvCxnSpPr>
          <p:nvPr/>
        </p:nvCxnSpPr>
        <p:spPr>
          <a:xfrm flipH="1">
            <a:off x="3925415" y="4244778"/>
            <a:ext cx="1969043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F8E2EC9-7E1F-4497-837D-7984C7F162B0}"/>
              </a:ext>
            </a:extLst>
          </p:cNvPr>
          <p:cNvSpPr txBox="1"/>
          <p:nvPr/>
        </p:nvSpPr>
        <p:spPr>
          <a:xfrm>
            <a:off x="4860110" y="4107094"/>
            <a:ext cx="94128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180 Ringing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974E4653-B10A-405C-B448-8723600A7D34}"/>
              </a:ext>
            </a:extLst>
          </p:cNvPr>
          <p:cNvSpPr/>
          <p:nvPr/>
        </p:nvSpPr>
        <p:spPr>
          <a:xfrm>
            <a:off x="3732167" y="4411639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6d</a:t>
            </a:r>
            <a:endParaRPr lang="ko-KR" altLang="en-US" sz="1200" b="1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AC7AB77A-C046-44EC-A495-7CE64B5A328C}"/>
              </a:ext>
            </a:extLst>
          </p:cNvPr>
          <p:cNvCxnSpPr>
            <a:cxnSpLocks/>
          </p:cNvCxnSpPr>
          <p:nvPr/>
        </p:nvCxnSpPr>
        <p:spPr>
          <a:xfrm flipH="1">
            <a:off x="1878334" y="4538384"/>
            <a:ext cx="1853833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2D164023-B94C-4303-8BE5-EE19A3902B1C}"/>
              </a:ext>
            </a:extLst>
          </p:cNvPr>
          <p:cNvSpPr txBox="1"/>
          <p:nvPr/>
        </p:nvSpPr>
        <p:spPr>
          <a:xfrm>
            <a:off x="2697820" y="4400700"/>
            <a:ext cx="94128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180 Ringing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26C3DDC0-00DD-440B-BFC4-9A662CA2D19E}"/>
              </a:ext>
            </a:extLst>
          </p:cNvPr>
          <p:cNvSpPr/>
          <p:nvPr/>
        </p:nvSpPr>
        <p:spPr>
          <a:xfrm>
            <a:off x="5894457" y="4697103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7c</a:t>
            </a:r>
            <a:endParaRPr lang="ko-KR" altLang="en-US" sz="1200" b="1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AA64E9E0-5820-492E-A868-45F7F7E88D35}"/>
              </a:ext>
            </a:extLst>
          </p:cNvPr>
          <p:cNvCxnSpPr>
            <a:cxnSpLocks/>
          </p:cNvCxnSpPr>
          <p:nvPr/>
        </p:nvCxnSpPr>
        <p:spPr>
          <a:xfrm flipH="1">
            <a:off x="3925415" y="4823848"/>
            <a:ext cx="1969043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4131CB8-D046-47C7-80CE-F3A734402948}"/>
              </a:ext>
            </a:extLst>
          </p:cNvPr>
          <p:cNvSpPr txBox="1"/>
          <p:nvPr/>
        </p:nvSpPr>
        <p:spPr>
          <a:xfrm>
            <a:off x="5153460" y="4686164"/>
            <a:ext cx="64793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200 OK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0D03D239-D02F-43A4-90F9-2236EB36F77B}"/>
              </a:ext>
            </a:extLst>
          </p:cNvPr>
          <p:cNvSpPr/>
          <p:nvPr/>
        </p:nvSpPr>
        <p:spPr>
          <a:xfrm>
            <a:off x="3732167" y="4981899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7d</a:t>
            </a:r>
            <a:endParaRPr lang="ko-KR" altLang="en-US" sz="1200" b="1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7FB927B-8781-40C2-BFB0-FD0EF6A34F78}"/>
              </a:ext>
            </a:extLst>
          </p:cNvPr>
          <p:cNvCxnSpPr>
            <a:cxnSpLocks/>
          </p:cNvCxnSpPr>
          <p:nvPr/>
        </p:nvCxnSpPr>
        <p:spPr>
          <a:xfrm flipH="1">
            <a:off x="1878334" y="5108644"/>
            <a:ext cx="1853833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3CA6D20-3B83-4AC1-925F-FD17DBD4BD99}"/>
              </a:ext>
            </a:extLst>
          </p:cNvPr>
          <p:cNvSpPr txBox="1"/>
          <p:nvPr/>
        </p:nvSpPr>
        <p:spPr>
          <a:xfrm>
            <a:off x="2991170" y="4970960"/>
            <a:ext cx="64793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200 OK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9CA281A4-E27F-4FA1-A523-10E21E4D9BBF}"/>
              </a:ext>
            </a:extLst>
          </p:cNvPr>
          <p:cNvSpPr/>
          <p:nvPr/>
        </p:nvSpPr>
        <p:spPr>
          <a:xfrm>
            <a:off x="1666769" y="5256879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8a</a:t>
            </a:r>
            <a:endParaRPr lang="ko-KR" altLang="en-US" sz="1200" b="1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707CC5E2-47B2-45B6-BE0E-06DD24878124}"/>
              </a:ext>
            </a:extLst>
          </p:cNvPr>
          <p:cNvCxnSpPr>
            <a:cxnSpLocks/>
          </p:cNvCxnSpPr>
          <p:nvPr/>
        </p:nvCxnSpPr>
        <p:spPr>
          <a:xfrm flipV="1">
            <a:off x="2053265" y="5403504"/>
            <a:ext cx="1853248" cy="1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1C5BBF1-3D6D-414B-BBFE-8D0F9A03E402}"/>
              </a:ext>
            </a:extLst>
          </p:cNvPr>
          <p:cNvSpPr txBox="1"/>
          <p:nvPr/>
        </p:nvSpPr>
        <p:spPr>
          <a:xfrm>
            <a:off x="2197854" y="5262019"/>
            <a:ext cx="4876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ACK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5F999FB7-C518-4B63-957C-A9BFB7420752}"/>
              </a:ext>
            </a:extLst>
          </p:cNvPr>
          <p:cNvSpPr/>
          <p:nvPr/>
        </p:nvSpPr>
        <p:spPr>
          <a:xfrm>
            <a:off x="3732167" y="5538188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8b</a:t>
            </a:r>
            <a:endParaRPr lang="ko-KR" altLang="en-US" sz="1200" b="1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8182DEC-A723-45A2-81C9-DFBD8B9EA9A6}"/>
              </a:ext>
            </a:extLst>
          </p:cNvPr>
          <p:cNvCxnSpPr>
            <a:cxnSpLocks/>
          </p:cNvCxnSpPr>
          <p:nvPr/>
        </p:nvCxnSpPr>
        <p:spPr>
          <a:xfrm flipV="1">
            <a:off x="4118663" y="5666585"/>
            <a:ext cx="4147923" cy="1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0B8BF981-4190-4D77-92FC-287041126D9F}"/>
              </a:ext>
            </a:extLst>
          </p:cNvPr>
          <p:cNvSpPr txBox="1"/>
          <p:nvPr/>
        </p:nvSpPr>
        <p:spPr>
          <a:xfrm>
            <a:off x="4266727" y="5533447"/>
            <a:ext cx="4876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ACK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0ACDC562-BC5A-4718-B7FF-E261E53D5BCE}"/>
              </a:ext>
            </a:extLst>
          </p:cNvPr>
          <p:cNvSpPr/>
          <p:nvPr/>
        </p:nvSpPr>
        <p:spPr>
          <a:xfrm>
            <a:off x="8085370" y="5819522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8c</a:t>
            </a:r>
            <a:endParaRPr lang="ko-KR" altLang="en-US" sz="1200" b="1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2E54867-4DF1-49C8-97AB-707A01F65C56}"/>
              </a:ext>
            </a:extLst>
          </p:cNvPr>
          <p:cNvCxnSpPr>
            <a:cxnSpLocks/>
          </p:cNvCxnSpPr>
          <p:nvPr/>
        </p:nvCxnSpPr>
        <p:spPr>
          <a:xfrm>
            <a:off x="8471866" y="5961063"/>
            <a:ext cx="1872800" cy="0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0DA0D308-0FF9-4990-91F3-F6665317606F}"/>
              </a:ext>
            </a:extLst>
          </p:cNvPr>
          <p:cNvSpPr txBox="1"/>
          <p:nvPr/>
        </p:nvSpPr>
        <p:spPr>
          <a:xfrm>
            <a:off x="8643693" y="5819641"/>
            <a:ext cx="4876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ACK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8872DAF9-4E0C-4961-AFB4-173A6FE7A1FE}"/>
              </a:ext>
            </a:extLst>
          </p:cNvPr>
          <p:cNvCxnSpPr>
            <a:cxnSpLocks/>
          </p:cNvCxnSpPr>
          <p:nvPr/>
        </p:nvCxnSpPr>
        <p:spPr>
          <a:xfrm flipV="1">
            <a:off x="1888871" y="6246422"/>
            <a:ext cx="8443698" cy="1"/>
          </a:xfrm>
          <a:prstGeom prst="straightConnector1">
            <a:avLst/>
          </a:prstGeom>
          <a:ln w="19050">
            <a:solidFill>
              <a:srgbClr val="00CC0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F07223E0-9163-4F4B-8346-7BF0F592593D}"/>
              </a:ext>
            </a:extLst>
          </p:cNvPr>
          <p:cNvSpPr/>
          <p:nvPr/>
        </p:nvSpPr>
        <p:spPr>
          <a:xfrm>
            <a:off x="5895445" y="6100797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9</a:t>
            </a:r>
            <a:endParaRPr lang="ko-KR" altLang="en-US" sz="1200" b="1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F4E1D6-2474-446E-A59C-1205F9100FAC}"/>
              </a:ext>
            </a:extLst>
          </p:cNvPr>
          <p:cNvSpPr txBox="1"/>
          <p:nvPr/>
        </p:nvSpPr>
        <p:spPr>
          <a:xfrm>
            <a:off x="4266727" y="6108709"/>
            <a:ext cx="119776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CC00"/>
                </a:solidFill>
              </a:rPr>
              <a:t>Media Session</a:t>
            </a:r>
            <a:endParaRPr lang="ko-KR" altLang="en-US" sz="1200" b="1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781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47</a:t>
            </a:fld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528F291-1408-4350-88C2-0BB3AEB8F4F3}"/>
              </a:ext>
            </a:extLst>
          </p:cNvPr>
          <p:cNvCxnSpPr>
            <a:cxnSpLocks/>
            <a:stCxn id="26" idx="2"/>
            <a:endCxn id="69" idx="2"/>
          </p:cNvCxnSpPr>
          <p:nvPr/>
        </p:nvCxnSpPr>
        <p:spPr>
          <a:xfrm rot="16200000" flipH="1">
            <a:off x="6086253" y="3213613"/>
            <a:ext cx="12700" cy="6113930"/>
          </a:xfrm>
          <a:prstGeom prst="bentConnector3">
            <a:avLst>
              <a:gd name="adj1" fmla="val 180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29BDEC7-00E8-4139-A7EB-2FB47256035E}"/>
              </a:ext>
            </a:extLst>
          </p:cNvPr>
          <p:cNvGrpSpPr/>
          <p:nvPr/>
        </p:nvGrpSpPr>
        <p:grpSpPr>
          <a:xfrm>
            <a:off x="149841" y="657091"/>
            <a:ext cx="872035" cy="529716"/>
            <a:chOff x="259658" y="810304"/>
            <a:chExt cx="872035" cy="52971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F829B3F-BEDE-4D0E-839B-5C50BACDC032}"/>
                </a:ext>
              </a:extLst>
            </p:cNvPr>
            <p:cNvSpPr txBox="1"/>
            <p:nvPr/>
          </p:nvSpPr>
          <p:spPr>
            <a:xfrm>
              <a:off x="456508" y="810304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DD85F4-3149-4B9F-8BE4-826D64B8053B}"/>
                </a:ext>
              </a:extLst>
            </p:cNvPr>
            <p:cNvSpPr txBox="1"/>
            <p:nvPr/>
          </p:nvSpPr>
          <p:spPr>
            <a:xfrm>
              <a:off x="456508" y="966141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DBDA8F-0BFD-46A4-8D42-8D39171A76CD}"/>
                </a:ext>
              </a:extLst>
            </p:cNvPr>
            <p:cNvSpPr txBox="1"/>
            <p:nvPr/>
          </p:nvSpPr>
          <p:spPr>
            <a:xfrm>
              <a:off x="456508" y="1124576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EF11E48-CE29-4616-A3C4-76FF2A1A2F12}"/>
                </a:ext>
              </a:extLst>
            </p:cNvPr>
            <p:cNvGrpSpPr/>
            <p:nvPr/>
          </p:nvGrpSpPr>
          <p:grpSpPr>
            <a:xfrm>
              <a:off x="259658" y="848753"/>
              <a:ext cx="196850" cy="450220"/>
              <a:chOff x="7746268" y="2171772"/>
              <a:chExt cx="196850" cy="45022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CDC8D4E-8C56-4746-BCE5-9DA9EA2D9A7E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932EC73-A3FA-435E-A199-CF63E1F1E703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60A273C-264D-4BDD-97C6-4FFF58F8065A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AFF0308-BBB9-4FB0-A551-20C7C90E7518}"/>
              </a:ext>
            </a:extLst>
          </p:cNvPr>
          <p:cNvGrpSpPr/>
          <p:nvPr/>
        </p:nvGrpSpPr>
        <p:grpSpPr>
          <a:xfrm>
            <a:off x="2101918" y="4370475"/>
            <a:ext cx="1893728" cy="772381"/>
            <a:chOff x="1207477" y="3030415"/>
            <a:chExt cx="2385646" cy="9730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D0CA118-FBAE-4DB3-81B1-5D0436EC897F}"/>
                </a:ext>
              </a:extLst>
            </p:cNvPr>
            <p:cNvSpPr/>
            <p:nvPr/>
          </p:nvSpPr>
          <p:spPr>
            <a:xfrm>
              <a:off x="1207477" y="3030415"/>
              <a:ext cx="2385646" cy="973016"/>
            </a:xfrm>
            <a:prstGeom prst="rect">
              <a:avLst/>
            </a:prstGeom>
            <a:solidFill>
              <a:srgbClr val="B298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B1FA27-5F58-47E6-AA65-F67F41A7969B}"/>
                </a:ext>
              </a:extLst>
            </p:cNvPr>
            <p:cNvSpPr/>
            <p:nvPr/>
          </p:nvSpPr>
          <p:spPr>
            <a:xfrm>
              <a:off x="1307123" y="3165231"/>
              <a:ext cx="1043354" cy="715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rgbClr val="CC0099"/>
                  </a:solidFill>
                </a:rPr>
                <a:t>Client</a:t>
              </a:r>
            </a:p>
            <a:p>
              <a:pPr algn="ctr"/>
              <a:r>
                <a:rPr lang="en-US" altLang="ko-KR" sz="1050" b="1">
                  <a:solidFill>
                    <a:srgbClr val="CC0099"/>
                  </a:solidFill>
                </a:rPr>
                <a:t>Transport</a:t>
              </a:r>
              <a:endParaRPr lang="ko-KR" altLang="en-US" sz="1050" b="1">
                <a:solidFill>
                  <a:srgbClr val="CC0099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A8AA59-BDDB-4106-93EA-B2F6FCEDFA73}"/>
                </a:ext>
              </a:extLst>
            </p:cNvPr>
            <p:cNvSpPr/>
            <p:nvPr/>
          </p:nvSpPr>
          <p:spPr>
            <a:xfrm>
              <a:off x="2450123" y="3159369"/>
              <a:ext cx="1043354" cy="715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bg1">
                      <a:lumMod val="75000"/>
                    </a:schemeClr>
                  </a:solidFill>
                </a:rPr>
                <a:t>Server</a:t>
              </a:r>
            </a:p>
            <a:p>
              <a:pPr algn="ctr"/>
              <a:r>
                <a:rPr lang="en-US" altLang="ko-KR" sz="1050" b="1">
                  <a:solidFill>
                    <a:schemeClr val="bg1">
                      <a:lumMod val="75000"/>
                    </a:schemeClr>
                  </a:solidFill>
                </a:rPr>
                <a:t>Transport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6B13FD-2714-4772-8029-092922741D0F}"/>
              </a:ext>
            </a:extLst>
          </p:cNvPr>
          <p:cNvGrpSpPr/>
          <p:nvPr/>
        </p:nvGrpSpPr>
        <p:grpSpPr>
          <a:xfrm>
            <a:off x="2095219" y="3119963"/>
            <a:ext cx="1893728" cy="772381"/>
            <a:chOff x="1207477" y="1414559"/>
            <a:chExt cx="2385646" cy="97301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D4E687-745D-4B8C-ACA7-1932FE2C11A0}"/>
                </a:ext>
              </a:extLst>
            </p:cNvPr>
            <p:cNvSpPr/>
            <p:nvPr/>
          </p:nvSpPr>
          <p:spPr>
            <a:xfrm>
              <a:off x="1207477" y="1414559"/>
              <a:ext cx="2385646" cy="973016"/>
            </a:xfrm>
            <a:prstGeom prst="rect">
              <a:avLst/>
            </a:prstGeom>
            <a:solidFill>
              <a:srgbClr val="89A3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827712-E300-438A-AF60-D3AB6FC8E84C}"/>
                </a:ext>
              </a:extLst>
            </p:cNvPr>
            <p:cNvSpPr/>
            <p:nvPr/>
          </p:nvSpPr>
          <p:spPr>
            <a:xfrm>
              <a:off x="1307123" y="1543513"/>
              <a:ext cx="1043354" cy="715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solidFill>
                    <a:srgbClr val="0070C0"/>
                  </a:solidFill>
                </a:rPr>
                <a:t>Client</a:t>
              </a:r>
            </a:p>
            <a:p>
              <a:pPr algn="ctr"/>
              <a:r>
                <a:rPr lang="en-US" altLang="ko-KR" sz="900" b="1">
                  <a:solidFill>
                    <a:srgbClr val="0070C0"/>
                  </a:solidFill>
                </a:rPr>
                <a:t>Transaction</a:t>
              </a:r>
              <a:endParaRPr lang="ko-KR" altLang="en-US" sz="9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F24AEA0-F261-4D45-B8B5-141262A18C27}"/>
              </a:ext>
            </a:extLst>
          </p:cNvPr>
          <p:cNvGrpSpPr/>
          <p:nvPr/>
        </p:nvGrpSpPr>
        <p:grpSpPr>
          <a:xfrm>
            <a:off x="2082424" y="5620987"/>
            <a:ext cx="1893728" cy="649591"/>
            <a:chOff x="1194682" y="5799441"/>
            <a:chExt cx="1893728" cy="64959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B42E28-2369-4A4D-9796-4C8FF9A03DFC}"/>
              </a:ext>
            </a:extLst>
          </p:cNvPr>
          <p:cNvSpPr/>
          <p:nvPr/>
        </p:nvSpPr>
        <p:spPr>
          <a:xfrm>
            <a:off x="209521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6502CA-C60F-4D71-A749-EAD0437C9612}"/>
              </a:ext>
            </a:extLst>
          </p:cNvPr>
          <p:cNvSpPr/>
          <p:nvPr/>
        </p:nvSpPr>
        <p:spPr>
          <a:xfrm>
            <a:off x="2174318" y="1970850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UAC</a:t>
            </a: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448901-B647-4FFC-BBBF-E33FDF04DF75}"/>
              </a:ext>
            </a:extLst>
          </p:cNvPr>
          <p:cNvSpPr/>
          <p:nvPr/>
        </p:nvSpPr>
        <p:spPr>
          <a:xfrm>
            <a:off x="3081633" y="1970850"/>
            <a:ext cx="828215" cy="5676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>
                    <a:lumMod val="75000"/>
                  </a:schemeClr>
                </a:solidFill>
              </a:rPr>
              <a:t>UAS</a:t>
            </a:r>
          </a:p>
          <a:p>
            <a:pPr algn="ctr"/>
            <a:r>
              <a:rPr lang="en-US" altLang="ko-KR" sz="1000" b="1">
                <a:solidFill>
                  <a:schemeClr val="bg1">
                    <a:lumMod val="75000"/>
                  </a:schemeClr>
                </a:solidFill>
              </a:rPr>
              <a:t>core</a:t>
            </a:r>
            <a:endParaRPr lang="ko-KR" alt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AE32B89-475C-4500-82D6-B3468653CF73}"/>
              </a:ext>
            </a:extLst>
          </p:cNvPr>
          <p:cNvSpPr/>
          <p:nvPr/>
        </p:nvSpPr>
        <p:spPr>
          <a:xfrm>
            <a:off x="2095219" y="1146640"/>
            <a:ext cx="1893728" cy="4398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62AB3168-B569-4144-9D30-5351050C29AE}"/>
              </a:ext>
            </a:extLst>
          </p:cNvPr>
          <p:cNvSpPr/>
          <p:nvPr/>
        </p:nvSpPr>
        <p:spPr>
          <a:xfrm>
            <a:off x="2174317" y="1244128"/>
            <a:ext cx="828215" cy="24490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rgbClr val="00B050"/>
                </a:solidFill>
              </a:rPr>
              <a:t>SDP Offer</a:t>
            </a:r>
            <a:endParaRPr lang="ko-KR" altLang="en-US" sz="1000" b="1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B822FF-C688-4986-AE56-00643498A4E1}"/>
              </a:ext>
            </a:extLst>
          </p:cNvPr>
          <p:cNvSpPr txBox="1"/>
          <p:nvPr/>
        </p:nvSpPr>
        <p:spPr>
          <a:xfrm>
            <a:off x="2627146" y="870358"/>
            <a:ext cx="84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Alice’s UA</a:t>
            </a:r>
            <a:endParaRPr lang="ko-KR" altLang="en-US" sz="1100" b="1">
              <a:solidFill>
                <a:srgbClr val="CC0099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6697740-2A32-4F43-AE27-187DA040241B}"/>
              </a:ext>
            </a:extLst>
          </p:cNvPr>
          <p:cNvSpPr/>
          <p:nvPr/>
        </p:nvSpPr>
        <p:spPr>
          <a:xfrm>
            <a:off x="2152773" y="2395936"/>
            <a:ext cx="240873" cy="172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1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</p:cNvCxnSpPr>
          <p:nvPr/>
        </p:nvCxnSpPr>
        <p:spPr>
          <a:xfrm flipV="1">
            <a:off x="2273209" y="2568564"/>
            <a:ext cx="0" cy="65376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FEDF0D-8509-46DE-9110-E4BDF4336C4B}"/>
              </a:ext>
            </a:extLst>
          </p:cNvPr>
          <p:cNvCxnSpPr/>
          <p:nvPr/>
        </p:nvCxnSpPr>
        <p:spPr>
          <a:xfrm>
            <a:off x="2273209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2082424" y="2729280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B99FB25-91CE-46FC-A183-B21BF043B8F7}"/>
              </a:ext>
            </a:extLst>
          </p:cNvPr>
          <p:cNvCxnSpPr/>
          <p:nvPr/>
        </p:nvCxnSpPr>
        <p:spPr>
          <a:xfrm>
            <a:off x="2273209" y="4472839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5277350-7FE5-41D2-9232-49274C0E7F79}"/>
              </a:ext>
            </a:extLst>
          </p:cNvPr>
          <p:cNvCxnSpPr>
            <a:cxnSpLocks/>
          </p:cNvCxnSpPr>
          <p:nvPr/>
        </p:nvCxnSpPr>
        <p:spPr>
          <a:xfrm flipV="1">
            <a:off x="2273209" y="3789980"/>
            <a:ext cx="0" cy="68648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2101918" y="3990930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33A8E1D-0C7A-452D-B210-F1B5CF578603}"/>
              </a:ext>
            </a:extLst>
          </p:cNvPr>
          <p:cNvCxnSpPr>
            <a:cxnSpLocks/>
          </p:cNvCxnSpPr>
          <p:nvPr/>
        </p:nvCxnSpPr>
        <p:spPr>
          <a:xfrm flipV="1">
            <a:off x="2273209" y="5040493"/>
            <a:ext cx="0" cy="58049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2147685" y="5223566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91DE56C-066A-48F3-BFDC-E1E0729F2CA8}"/>
              </a:ext>
            </a:extLst>
          </p:cNvPr>
          <p:cNvCxnSpPr>
            <a:cxnSpLocks/>
          </p:cNvCxnSpPr>
          <p:nvPr/>
        </p:nvCxnSpPr>
        <p:spPr>
          <a:xfrm flipV="1">
            <a:off x="2273209" y="1489035"/>
            <a:ext cx="0" cy="48181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CF3022-3755-4D6B-8A92-61B9403D9582}"/>
              </a:ext>
            </a:extLst>
          </p:cNvPr>
          <p:cNvSpPr/>
          <p:nvPr/>
        </p:nvSpPr>
        <p:spPr>
          <a:xfrm>
            <a:off x="8215848" y="4370475"/>
            <a:ext cx="1893728" cy="772381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343F0AF-0B09-423E-BBFD-94A735954135}"/>
              </a:ext>
            </a:extLst>
          </p:cNvPr>
          <p:cNvSpPr/>
          <p:nvPr/>
        </p:nvSpPr>
        <p:spPr>
          <a:xfrm>
            <a:off x="8294947" y="4477492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05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3919B3-FD82-4AA7-BA68-9DAA3DE4C374}"/>
              </a:ext>
            </a:extLst>
          </p:cNvPr>
          <p:cNvSpPr/>
          <p:nvPr/>
        </p:nvSpPr>
        <p:spPr>
          <a:xfrm>
            <a:off x="9202262" y="4472839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A71941-0B8D-4ED3-8AB1-D17AE7F4D810}"/>
              </a:ext>
            </a:extLst>
          </p:cNvPr>
          <p:cNvSpPr/>
          <p:nvPr/>
        </p:nvSpPr>
        <p:spPr>
          <a:xfrm>
            <a:off x="8209149" y="3119963"/>
            <a:ext cx="1893728" cy="772381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2AA7A62-DDC4-467C-90D5-6956EFF7E91D}"/>
              </a:ext>
            </a:extLst>
          </p:cNvPr>
          <p:cNvSpPr/>
          <p:nvPr/>
        </p:nvSpPr>
        <p:spPr>
          <a:xfrm>
            <a:off x="9202262" y="3222327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Transaction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6413548-A36E-4E47-8683-625FE5241CDF}"/>
              </a:ext>
            </a:extLst>
          </p:cNvPr>
          <p:cNvGrpSpPr/>
          <p:nvPr/>
        </p:nvGrpSpPr>
        <p:grpSpPr>
          <a:xfrm>
            <a:off x="8196354" y="5620987"/>
            <a:ext cx="1893728" cy="649591"/>
            <a:chOff x="1194682" y="5799441"/>
            <a:chExt cx="1893728" cy="64959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EFFF1E9-4DEA-48CA-8BE2-512275AF123C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127535C-922F-4FE9-BE2F-87F7D7D75B8B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F794444-1404-4F0F-8C95-13408E363874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FA85EF7-9534-489F-BDBA-BF973DD94365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15045E-1B86-46CF-A01D-6567DB126B21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1BEEEDD-A511-4358-84AC-E2A6BA0BB4ED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532E39-FFDE-45D9-A39C-60709149F898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648B79-6CE0-4243-8F93-FB48A361850F}"/>
              </a:ext>
            </a:extLst>
          </p:cNvPr>
          <p:cNvSpPr/>
          <p:nvPr/>
        </p:nvSpPr>
        <p:spPr>
          <a:xfrm>
            <a:off x="820914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AA0F0C3-6DD7-408C-B3D2-ABB0C43024A8}"/>
              </a:ext>
            </a:extLst>
          </p:cNvPr>
          <p:cNvSpPr/>
          <p:nvPr/>
        </p:nvSpPr>
        <p:spPr>
          <a:xfrm>
            <a:off x="8288248" y="1970850"/>
            <a:ext cx="1742229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accent2"/>
                </a:solidFill>
              </a:rPr>
              <a:t>Proxy</a:t>
            </a:r>
            <a:endParaRPr lang="en-US" altLang="ko-KR" sz="1000" b="1">
              <a:solidFill>
                <a:schemeClr val="accent2"/>
              </a:solidFill>
            </a:endParaRP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E7DA4A8-1B01-4122-B35C-70652C1EAFB3}"/>
              </a:ext>
            </a:extLst>
          </p:cNvPr>
          <p:cNvCxnSpPr>
            <a:cxnSpLocks/>
          </p:cNvCxnSpPr>
          <p:nvPr/>
        </p:nvCxnSpPr>
        <p:spPr>
          <a:xfrm>
            <a:off x="9934279" y="5040491"/>
            <a:ext cx="0" cy="580496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35F3B25-B665-426C-9B82-B2401E6C1DB6}"/>
              </a:ext>
            </a:extLst>
          </p:cNvPr>
          <p:cNvSpPr txBox="1"/>
          <p:nvPr/>
        </p:nvSpPr>
        <p:spPr>
          <a:xfrm>
            <a:off x="9507842" y="5223566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6C80B5B-3923-43B7-9C6A-372BBF0B4CF0}"/>
              </a:ext>
            </a:extLst>
          </p:cNvPr>
          <p:cNvCxnSpPr/>
          <p:nvPr/>
        </p:nvCxnSpPr>
        <p:spPr>
          <a:xfrm>
            <a:off x="9934279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EC28B64-25B2-41E1-BE6F-67BA0D086923}"/>
              </a:ext>
            </a:extLst>
          </p:cNvPr>
          <p:cNvCxnSpPr/>
          <p:nvPr/>
        </p:nvCxnSpPr>
        <p:spPr>
          <a:xfrm>
            <a:off x="9934279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3AC8B31-E47E-453D-B0C4-EAB5861B24B1}"/>
              </a:ext>
            </a:extLst>
          </p:cNvPr>
          <p:cNvCxnSpPr>
            <a:cxnSpLocks/>
          </p:cNvCxnSpPr>
          <p:nvPr/>
        </p:nvCxnSpPr>
        <p:spPr>
          <a:xfrm>
            <a:off x="9934279" y="3789980"/>
            <a:ext cx="0" cy="580495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C1715F3-ED75-4EFD-8FD3-C780B6EDD701}"/>
              </a:ext>
            </a:extLst>
          </p:cNvPr>
          <p:cNvCxnSpPr>
            <a:cxnSpLocks/>
          </p:cNvCxnSpPr>
          <p:nvPr/>
        </p:nvCxnSpPr>
        <p:spPr>
          <a:xfrm>
            <a:off x="9934279" y="2538503"/>
            <a:ext cx="0" cy="68382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D09036C-DFCA-4488-B0D6-8AA0F1DD1307}"/>
              </a:ext>
            </a:extLst>
          </p:cNvPr>
          <p:cNvSpPr txBox="1"/>
          <p:nvPr/>
        </p:nvSpPr>
        <p:spPr>
          <a:xfrm>
            <a:off x="9479017" y="3990930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5B21DC7-A0FC-4F87-B754-AAC2B10D01AB}"/>
              </a:ext>
            </a:extLst>
          </p:cNvPr>
          <p:cNvSpPr txBox="1"/>
          <p:nvPr/>
        </p:nvSpPr>
        <p:spPr>
          <a:xfrm>
            <a:off x="9530588" y="2729280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71E00CC-05A1-4BF1-8C04-1C948E209641}"/>
              </a:ext>
            </a:extLst>
          </p:cNvPr>
          <p:cNvSpPr txBox="1"/>
          <p:nvPr/>
        </p:nvSpPr>
        <p:spPr>
          <a:xfrm>
            <a:off x="4366697" y="3901440"/>
            <a:ext cx="2877711" cy="625812"/>
          </a:xfrm>
          <a:prstGeom prst="rect">
            <a:avLst/>
          </a:prstGeom>
          <a:noFill/>
          <a:ln>
            <a:solidFill>
              <a:srgbClr val="B298F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CC0099"/>
                </a:solidFill>
              </a:rPr>
              <a:t>Client Transport </a:t>
            </a:r>
            <a:r>
              <a:rPr lang="ko-KR" altLang="en-US" sz="800"/>
              <a:t>는 요청을 보내고 응답을 받는 역할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ko-KR" altLang="en-US" sz="800"/>
              <a:t>요청이 전송되기 전에  반드시 </a:t>
            </a:r>
            <a:r>
              <a:rPr lang="en-US" altLang="ko-KR" sz="800"/>
              <a:t>“</a:t>
            </a:r>
            <a:r>
              <a:rPr lang="en-US" altLang="ko-KR" sz="800" b="1"/>
              <a:t>sent-by</a:t>
            </a:r>
            <a:r>
              <a:rPr lang="en-US" altLang="ko-KR" sz="800"/>
              <a:t>” </a:t>
            </a:r>
            <a:r>
              <a:rPr lang="ko-KR" altLang="en-US" sz="800"/>
              <a:t>값을 </a:t>
            </a:r>
            <a:r>
              <a:rPr lang="en-US" altLang="ko-KR" sz="800" b="1"/>
              <a:t>Via </a:t>
            </a:r>
            <a:r>
              <a:rPr lang="ko-KR" altLang="en-US" sz="800"/>
              <a:t>헤더에 삽입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/>
              <a:t>TCP </a:t>
            </a:r>
            <a:r>
              <a:rPr lang="ko-KR" altLang="en-US" sz="800"/>
              <a:t>인경우</a:t>
            </a:r>
            <a:r>
              <a:rPr lang="en-US" altLang="ko-KR" sz="800"/>
              <a:t>, </a:t>
            </a:r>
            <a:r>
              <a:rPr lang="ko-KR" altLang="en-US" sz="800"/>
              <a:t>요청을 </a:t>
            </a:r>
            <a:r>
              <a:rPr lang="en-US" altLang="ko-KR" sz="800"/>
              <a:t>connection </a:t>
            </a:r>
            <a:r>
              <a:rPr lang="ko-KR" altLang="en-US" sz="800"/>
              <a:t>으로 전송</a:t>
            </a:r>
            <a:endParaRPr lang="en-US" altLang="ko-KR" sz="800"/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C75A7F01-22B9-47DE-95D2-45F5F3950B3B}"/>
              </a:ext>
            </a:extLst>
          </p:cNvPr>
          <p:cNvCxnSpPr>
            <a:cxnSpLocks/>
            <a:stCxn id="125" idx="1"/>
            <a:endCxn id="13" idx="3"/>
          </p:cNvCxnSpPr>
          <p:nvPr/>
        </p:nvCxnSpPr>
        <p:spPr>
          <a:xfrm rot="10800000" flipV="1">
            <a:off x="2595243" y="4214346"/>
            <a:ext cx="1771454" cy="1124636"/>
          </a:xfrm>
          <a:prstGeom prst="bentConnector3">
            <a:avLst>
              <a:gd name="adj1" fmla="val 10527"/>
            </a:avLst>
          </a:prstGeom>
          <a:ln>
            <a:solidFill>
              <a:srgbClr val="B298F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8878165-3578-478B-8405-2A8FB1A86771}"/>
              </a:ext>
            </a:extLst>
          </p:cNvPr>
          <p:cNvSpPr txBox="1"/>
          <p:nvPr/>
        </p:nvSpPr>
        <p:spPr>
          <a:xfrm>
            <a:off x="1376488" y="3219925"/>
            <a:ext cx="57259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Calling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9D753D9-64FE-4946-96AE-C69E933FA227}"/>
              </a:ext>
            </a:extLst>
          </p:cNvPr>
          <p:cNvSpPr txBox="1"/>
          <p:nvPr/>
        </p:nvSpPr>
        <p:spPr>
          <a:xfrm>
            <a:off x="10249065" y="3214651"/>
            <a:ext cx="82907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Proceeding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ECE9763-08BF-41CC-A00A-807C95080384}"/>
              </a:ext>
            </a:extLst>
          </p:cNvPr>
          <p:cNvSpPr txBox="1"/>
          <p:nvPr/>
        </p:nvSpPr>
        <p:spPr>
          <a:xfrm>
            <a:off x="4442934" y="4696580"/>
            <a:ext cx="3518751" cy="625812"/>
          </a:xfrm>
          <a:prstGeom prst="rect">
            <a:avLst/>
          </a:prstGeom>
          <a:noFill/>
          <a:ln>
            <a:solidFill>
              <a:srgbClr val="B298F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CC0099"/>
                </a:solidFill>
              </a:rPr>
              <a:t>Server Transport </a:t>
            </a:r>
            <a:r>
              <a:rPr lang="ko-KR" altLang="en-US" sz="800"/>
              <a:t>는 요청을 수신하면 </a:t>
            </a:r>
            <a:r>
              <a:rPr lang="ko-KR" altLang="en-US" sz="800" b="1"/>
              <a:t>최상단</a:t>
            </a:r>
            <a:r>
              <a:rPr lang="ko-KR" altLang="en-US" sz="800"/>
              <a:t> </a:t>
            </a:r>
            <a:r>
              <a:rPr lang="en-US" altLang="ko-KR" sz="800" b="1"/>
              <a:t>Via</a:t>
            </a:r>
            <a:r>
              <a:rPr lang="en-US" altLang="ko-KR" sz="800"/>
              <a:t> </a:t>
            </a:r>
            <a:r>
              <a:rPr lang="ko-KR" altLang="en-US" sz="800"/>
              <a:t>헤더의 </a:t>
            </a:r>
            <a:r>
              <a:rPr lang="en-US" altLang="ko-KR" sz="800"/>
              <a:t>“</a:t>
            </a:r>
            <a:r>
              <a:rPr lang="en-US" altLang="ko-KR" sz="800" b="1"/>
              <a:t>sent-by</a:t>
            </a:r>
            <a:r>
              <a:rPr lang="en-US" altLang="ko-KR" sz="800"/>
              <a:t>” </a:t>
            </a:r>
            <a:r>
              <a:rPr lang="ko-KR" altLang="en-US" sz="800"/>
              <a:t>값을 검사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ko-KR" altLang="en-US" sz="800"/>
              <a:t>검사 후 해당 </a:t>
            </a:r>
            <a:r>
              <a:rPr lang="en-US" altLang="ko-KR" sz="800"/>
              <a:t>Via </a:t>
            </a:r>
            <a:r>
              <a:rPr lang="ko-KR" altLang="en-US" sz="800"/>
              <a:t>헤더에 </a:t>
            </a:r>
            <a:r>
              <a:rPr lang="en-US" altLang="ko-KR" sz="800"/>
              <a:t>“received” </a:t>
            </a:r>
            <a:r>
              <a:rPr lang="ko-KR" altLang="en-US" sz="800"/>
              <a:t>파라미터를 추가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 b="1">
                <a:solidFill>
                  <a:srgbClr val="0070C0"/>
                </a:solidFill>
              </a:rPr>
              <a:t>Server</a:t>
            </a:r>
            <a:r>
              <a:rPr lang="ko-KR" altLang="en-US" sz="800" b="1">
                <a:solidFill>
                  <a:srgbClr val="0070C0"/>
                </a:solidFill>
              </a:rPr>
              <a:t> </a:t>
            </a:r>
            <a:r>
              <a:rPr lang="en-US" altLang="ko-KR" sz="800" b="1">
                <a:solidFill>
                  <a:srgbClr val="0070C0"/>
                </a:solidFill>
              </a:rPr>
              <a:t>Transaction</a:t>
            </a:r>
            <a:r>
              <a:rPr lang="ko-KR" altLang="en-US" sz="800"/>
              <a:t> 과 매칭하여 메시지 전달</a:t>
            </a:r>
            <a:endParaRPr lang="en-US" altLang="ko-KR" sz="800"/>
          </a:p>
        </p:txBody>
      </p: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466BA804-3D1E-44D3-A80B-5B43EACDAE61}"/>
              </a:ext>
            </a:extLst>
          </p:cNvPr>
          <p:cNvCxnSpPr>
            <a:cxnSpLocks/>
            <a:stCxn id="91" idx="1"/>
            <a:endCxn id="141" idx="3"/>
          </p:cNvCxnSpPr>
          <p:nvPr/>
        </p:nvCxnSpPr>
        <p:spPr>
          <a:xfrm rot="10800000">
            <a:off x="7961686" y="5009486"/>
            <a:ext cx="1546157" cy="329496"/>
          </a:xfrm>
          <a:prstGeom prst="bentConnector3">
            <a:avLst>
              <a:gd name="adj1" fmla="val 91746"/>
            </a:avLst>
          </a:prstGeom>
          <a:ln>
            <a:solidFill>
              <a:srgbClr val="B298F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77CBEEF0-5C84-4B33-B61C-716C4EC26351}"/>
              </a:ext>
            </a:extLst>
          </p:cNvPr>
          <p:cNvCxnSpPr>
            <a:cxnSpLocks/>
          </p:cNvCxnSpPr>
          <p:nvPr/>
        </p:nvCxnSpPr>
        <p:spPr>
          <a:xfrm flipV="1">
            <a:off x="9305808" y="2363043"/>
            <a:ext cx="618159" cy="163328"/>
          </a:xfrm>
          <a:prstGeom prst="bentConnector3">
            <a:avLst>
              <a:gd name="adj1" fmla="val 692"/>
            </a:avLst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3A1374A-B0C7-4B5B-BE2C-9F1E0D3559AB}"/>
              </a:ext>
            </a:extLst>
          </p:cNvPr>
          <p:cNvCxnSpPr>
            <a:cxnSpLocks/>
          </p:cNvCxnSpPr>
          <p:nvPr/>
        </p:nvCxnSpPr>
        <p:spPr>
          <a:xfrm flipV="1">
            <a:off x="9934279" y="2363043"/>
            <a:ext cx="0" cy="16332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FD49DAF9-5D68-48C0-A55F-C0064A13D816}"/>
              </a:ext>
            </a:extLst>
          </p:cNvPr>
          <p:cNvSpPr txBox="1"/>
          <p:nvPr/>
        </p:nvSpPr>
        <p:spPr>
          <a:xfrm>
            <a:off x="8722653" y="1404302"/>
            <a:ext cx="8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Proxy 1</a:t>
            </a:r>
          </a:p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(stateful)</a:t>
            </a:r>
            <a:endParaRPr lang="ko-KR" altLang="en-US" sz="1100" b="1">
              <a:solidFill>
                <a:srgbClr val="CC0099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CEC4F4-0806-4B35-AB6D-BF5EA4753003}"/>
              </a:ext>
            </a:extLst>
          </p:cNvPr>
          <p:cNvSpPr txBox="1"/>
          <p:nvPr/>
        </p:nvSpPr>
        <p:spPr>
          <a:xfrm>
            <a:off x="2393646" y="3129715"/>
            <a:ext cx="405524" cy="84639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rgbClr val="0070C0"/>
                </a:solidFill>
              </a:rPr>
              <a:t>INV/br-a0</a:t>
            </a:r>
            <a:endParaRPr lang="ko-KR" altLang="en-US" sz="550" b="1">
              <a:solidFill>
                <a:srgbClr val="0070C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2FCC353-5BF3-41E4-A545-AEE455AE67AC}"/>
              </a:ext>
            </a:extLst>
          </p:cNvPr>
          <p:cNvSpPr txBox="1"/>
          <p:nvPr/>
        </p:nvSpPr>
        <p:spPr>
          <a:xfrm>
            <a:off x="9421801" y="3129715"/>
            <a:ext cx="405524" cy="84639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rgbClr val="0070C0"/>
                </a:solidFill>
              </a:rPr>
              <a:t>INV/br-a0</a:t>
            </a:r>
            <a:endParaRPr lang="ko-KR" altLang="en-US" sz="55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40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48</a:t>
            </a:fld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528F291-1408-4350-88C2-0BB3AEB8F4F3}"/>
              </a:ext>
            </a:extLst>
          </p:cNvPr>
          <p:cNvCxnSpPr>
            <a:cxnSpLocks/>
            <a:stCxn id="26" idx="2"/>
            <a:endCxn id="69" idx="2"/>
          </p:cNvCxnSpPr>
          <p:nvPr/>
        </p:nvCxnSpPr>
        <p:spPr>
          <a:xfrm rot="16200000" flipH="1">
            <a:off x="6086253" y="3213613"/>
            <a:ext cx="12700" cy="611393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29BDEC7-00E8-4139-A7EB-2FB47256035E}"/>
              </a:ext>
            </a:extLst>
          </p:cNvPr>
          <p:cNvGrpSpPr/>
          <p:nvPr/>
        </p:nvGrpSpPr>
        <p:grpSpPr>
          <a:xfrm>
            <a:off x="149841" y="657091"/>
            <a:ext cx="872035" cy="529716"/>
            <a:chOff x="259658" y="810304"/>
            <a:chExt cx="872035" cy="52971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F829B3F-BEDE-4D0E-839B-5C50BACDC032}"/>
                </a:ext>
              </a:extLst>
            </p:cNvPr>
            <p:cNvSpPr txBox="1"/>
            <p:nvPr/>
          </p:nvSpPr>
          <p:spPr>
            <a:xfrm>
              <a:off x="456508" y="810304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DD85F4-3149-4B9F-8BE4-826D64B8053B}"/>
                </a:ext>
              </a:extLst>
            </p:cNvPr>
            <p:cNvSpPr txBox="1"/>
            <p:nvPr/>
          </p:nvSpPr>
          <p:spPr>
            <a:xfrm>
              <a:off x="456508" y="966141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DBDA8F-0BFD-46A4-8D42-8D39171A76CD}"/>
                </a:ext>
              </a:extLst>
            </p:cNvPr>
            <p:cNvSpPr txBox="1"/>
            <p:nvPr/>
          </p:nvSpPr>
          <p:spPr>
            <a:xfrm>
              <a:off x="456508" y="1124576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EF11E48-CE29-4616-A3C4-76FF2A1A2F12}"/>
                </a:ext>
              </a:extLst>
            </p:cNvPr>
            <p:cNvGrpSpPr/>
            <p:nvPr/>
          </p:nvGrpSpPr>
          <p:grpSpPr>
            <a:xfrm>
              <a:off x="259658" y="848753"/>
              <a:ext cx="196850" cy="450220"/>
              <a:chOff x="7746268" y="2171772"/>
              <a:chExt cx="196850" cy="45022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CDC8D4E-8C56-4746-BCE5-9DA9EA2D9A7E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932EC73-A3FA-435E-A199-CF63E1F1E703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60A273C-264D-4BDD-97C6-4FFF58F8065A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AFF0308-BBB9-4FB0-A551-20C7C90E7518}"/>
              </a:ext>
            </a:extLst>
          </p:cNvPr>
          <p:cNvGrpSpPr/>
          <p:nvPr/>
        </p:nvGrpSpPr>
        <p:grpSpPr>
          <a:xfrm>
            <a:off x="2101918" y="4370475"/>
            <a:ext cx="1893728" cy="772381"/>
            <a:chOff x="1207477" y="3030415"/>
            <a:chExt cx="2385646" cy="9730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D0CA118-FBAE-4DB3-81B1-5D0436EC897F}"/>
                </a:ext>
              </a:extLst>
            </p:cNvPr>
            <p:cNvSpPr/>
            <p:nvPr/>
          </p:nvSpPr>
          <p:spPr>
            <a:xfrm>
              <a:off x="1207477" y="3030415"/>
              <a:ext cx="2385646" cy="973016"/>
            </a:xfrm>
            <a:prstGeom prst="rect">
              <a:avLst/>
            </a:prstGeom>
            <a:solidFill>
              <a:srgbClr val="B298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B1FA27-5F58-47E6-AA65-F67F41A7969B}"/>
                </a:ext>
              </a:extLst>
            </p:cNvPr>
            <p:cNvSpPr/>
            <p:nvPr/>
          </p:nvSpPr>
          <p:spPr>
            <a:xfrm>
              <a:off x="1307123" y="3165231"/>
              <a:ext cx="1043354" cy="715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rgbClr val="CC0099"/>
                  </a:solidFill>
                </a:rPr>
                <a:t>Client</a:t>
              </a:r>
            </a:p>
            <a:p>
              <a:pPr algn="ctr"/>
              <a:r>
                <a:rPr lang="en-US" altLang="ko-KR" sz="1050" b="1">
                  <a:solidFill>
                    <a:srgbClr val="CC0099"/>
                  </a:solidFill>
                </a:rPr>
                <a:t>Transport</a:t>
              </a:r>
              <a:endParaRPr lang="ko-KR" altLang="en-US" sz="1050" b="1">
                <a:solidFill>
                  <a:srgbClr val="CC0099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A8AA59-BDDB-4106-93EA-B2F6FCEDFA73}"/>
                </a:ext>
              </a:extLst>
            </p:cNvPr>
            <p:cNvSpPr/>
            <p:nvPr/>
          </p:nvSpPr>
          <p:spPr>
            <a:xfrm>
              <a:off x="2450123" y="3159369"/>
              <a:ext cx="1043354" cy="715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bg1">
                      <a:lumMod val="75000"/>
                    </a:schemeClr>
                  </a:solidFill>
                </a:rPr>
                <a:t>Server</a:t>
              </a:r>
            </a:p>
            <a:p>
              <a:pPr algn="ctr"/>
              <a:r>
                <a:rPr lang="en-US" altLang="ko-KR" sz="1050" b="1">
                  <a:solidFill>
                    <a:schemeClr val="bg1">
                      <a:lumMod val="75000"/>
                    </a:schemeClr>
                  </a:solidFill>
                </a:rPr>
                <a:t>Transport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6B13FD-2714-4772-8029-092922741D0F}"/>
              </a:ext>
            </a:extLst>
          </p:cNvPr>
          <p:cNvGrpSpPr/>
          <p:nvPr/>
        </p:nvGrpSpPr>
        <p:grpSpPr>
          <a:xfrm>
            <a:off x="2095219" y="3119963"/>
            <a:ext cx="1893728" cy="772381"/>
            <a:chOff x="1207477" y="1414559"/>
            <a:chExt cx="2385646" cy="97301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D4E687-745D-4B8C-ACA7-1932FE2C11A0}"/>
                </a:ext>
              </a:extLst>
            </p:cNvPr>
            <p:cNvSpPr/>
            <p:nvPr/>
          </p:nvSpPr>
          <p:spPr>
            <a:xfrm>
              <a:off x="1207477" y="1414559"/>
              <a:ext cx="2385646" cy="973016"/>
            </a:xfrm>
            <a:prstGeom prst="rect">
              <a:avLst/>
            </a:prstGeom>
            <a:solidFill>
              <a:srgbClr val="89A3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827712-E300-438A-AF60-D3AB6FC8E84C}"/>
                </a:ext>
              </a:extLst>
            </p:cNvPr>
            <p:cNvSpPr/>
            <p:nvPr/>
          </p:nvSpPr>
          <p:spPr>
            <a:xfrm>
              <a:off x="1307123" y="1543513"/>
              <a:ext cx="1043354" cy="715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solidFill>
                    <a:srgbClr val="0070C0"/>
                  </a:solidFill>
                </a:rPr>
                <a:t>Client</a:t>
              </a:r>
            </a:p>
            <a:p>
              <a:pPr algn="ctr"/>
              <a:r>
                <a:rPr lang="en-US" altLang="ko-KR" sz="900" b="1">
                  <a:solidFill>
                    <a:srgbClr val="0070C0"/>
                  </a:solidFill>
                </a:rPr>
                <a:t>Transaction</a:t>
              </a:r>
              <a:endParaRPr lang="ko-KR" altLang="en-US" sz="9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F24AEA0-F261-4D45-B8B5-141262A18C27}"/>
              </a:ext>
            </a:extLst>
          </p:cNvPr>
          <p:cNvGrpSpPr/>
          <p:nvPr/>
        </p:nvGrpSpPr>
        <p:grpSpPr>
          <a:xfrm>
            <a:off x="2082424" y="5620987"/>
            <a:ext cx="1893728" cy="649591"/>
            <a:chOff x="1194682" y="5799441"/>
            <a:chExt cx="1893728" cy="64959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B42E28-2369-4A4D-9796-4C8FF9A03DFC}"/>
              </a:ext>
            </a:extLst>
          </p:cNvPr>
          <p:cNvSpPr/>
          <p:nvPr/>
        </p:nvSpPr>
        <p:spPr>
          <a:xfrm>
            <a:off x="209521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6502CA-C60F-4D71-A749-EAD0437C9612}"/>
              </a:ext>
            </a:extLst>
          </p:cNvPr>
          <p:cNvSpPr/>
          <p:nvPr/>
        </p:nvSpPr>
        <p:spPr>
          <a:xfrm>
            <a:off x="2174318" y="1970850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UAC</a:t>
            </a: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448901-B647-4FFC-BBBF-E33FDF04DF75}"/>
              </a:ext>
            </a:extLst>
          </p:cNvPr>
          <p:cNvSpPr/>
          <p:nvPr/>
        </p:nvSpPr>
        <p:spPr>
          <a:xfrm>
            <a:off x="3081633" y="1970850"/>
            <a:ext cx="828215" cy="5676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>
                    <a:lumMod val="75000"/>
                  </a:schemeClr>
                </a:solidFill>
              </a:rPr>
              <a:t>UAS</a:t>
            </a:r>
          </a:p>
          <a:p>
            <a:pPr algn="ctr"/>
            <a:r>
              <a:rPr lang="en-US" altLang="ko-KR" sz="1000" b="1">
                <a:solidFill>
                  <a:schemeClr val="bg1">
                    <a:lumMod val="75000"/>
                  </a:schemeClr>
                </a:solidFill>
              </a:rPr>
              <a:t>core</a:t>
            </a:r>
            <a:endParaRPr lang="ko-KR" alt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B822FF-C688-4986-AE56-00643498A4E1}"/>
              </a:ext>
            </a:extLst>
          </p:cNvPr>
          <p:cNvSpPr txBox="1"/>
          <p:nvPr/>
        </p:nvSpPr>
        <p:spPr>
          <a:xfrm>
            <a:off x="2627146" y="1562670"/>
            <a:ext cx="84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Alice’s UA</a:t>
            </a:r>
            <a:endParaRPr lang="ko-KR" altLang="en-US" sz="1100" b="1">
              <a:solidFill>
                <a:srgbClr val="CC0099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B99FB25-91CE-46FC-A183-B21BF043B8F7}"/>
              </a:ext>
            </a:extLst>
          </p:cNvPr>
          <p:cNvCxnSpPr/>
          <p:nvPr/>
        </p:nvCxnSpPr>
        <p:spPr>
          <a:xfrm>
            <a:off x="2273209" y="4472839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5277350-7FE5-41D2-9232-49274C0E7F79}"/>
              </a:ext>
            </a:extLst>
          </p:cNvPr>
          <p:cNvCxnSpPr>
            <a:cxnSpLocks/>
          </p:cNvCxnSpPr>
          <p:nvPr/>
        </p:nvCxnSpPr>
        <p:spPr>
          <a:xfrm flipV="1">
            <a:off x="2273209" y="3789980"/>
            <a:ext cx="0" cy="68648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33A8E1D-0C7A-452D-B210-F1B5CF578603}"/>
              </a:ext>
            </a:extLst>
          </p:cNvPr>
          <p:cNvCxnSpPr>
            <a:cxnSpLocks/>
          </p:cNvCxnSpPr>
          <p:nvPr/>
        </p:nvCxnSpPr>
        <p:spPr>
          <a:xfrm flipV="1">
            <a:off x="2273209" y="5040493"/>
            <a:ext cx="0" cy="58049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2147685" y="5223566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CF3022-3755-4D6B-8A92-61B9403D9582}"/>
              </a:ext>
            </a:extLst>
          </p:cNvPr>
          <p:cNvSpPr/>
          <p:nvPr/>
        </p:nvSpPr>
        <p:spPr>
          <a:xfrm>
            <a:off x="8215848" y="4370475"/>
            <a:ext cx="1893728" cy="772381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343F0AF-0B09-423E-BBFD-94A735954135}"/>
              </a:ext>
            </a:extLst>
          </p:cNvPr>
          <p:cNvSpPr/>
          <p:nvPr/>
        </p:nvSpPr>
        <p:spPr>
          <a:xfrm>
            <a:off x="8294947" y="4477492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05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3919B3-FD82-4AA7-BA68-9DAA3DE4C374}"/>
              </a:ext>
            </a:extLst>
          </p:cNvPr>
          <p:cNvSpPr/>
          <p:nvPr/>
        </p:nvSpPr>
        <p:spPr>
          <a:xfrm>
            <a:off x="9202262" y="4472839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A71941-0B8D-4ED3-8AB1-D17AE7F4D810}"/>
              </a:ext>
            </a:extLst>
          </p:cNvPr>
          <p:cNvSpPr/>
          <p:nvPr/>
        </p:nvSpPr>
        <p:spPr>
          <a:xfrm>
            <a:off x="8209149" y="3119963"/>
            <a:ext cx="1893728" cy="772381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2AA7A62-DDC4-467C-90D5-6956EFF7E91D}"/>
              </a:ext>
            </a:extLst>
          </p:cNvPr>
          <p:cNvSpPr/>
          <p:nvPr/>
        </p:nvSpPr>
        <p:spPr>
          <a:xfrm>
            <a:off x="9202262" y="3222327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Transaction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6413548-A36E-4E47-8683-625FE5241CDF}"/>
              </a:ext>
            </a:extLst>
          </p:cNvPr>
          <p:cNvGrpSpPr/>
          <p:nvPr/>
        </p:nvGrpSpPr>
        <p:grpSpPr>
          <a:xfrm>
            <a:off x="8196354" y="5620987"/>
            <a:ext cx="1893728" cy="649591"/>
            <a:chOff x="1194682" y="5799441"/>
            <a:chExt cx="1893728" cy="64959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EFFF1E9-4DEA-48CA-8BE2-512275AF123C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127535C-922F-4FE9-BE2F-87F7D7D75B8B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F794444-1404-4F0F-8C95-13408E363874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FA85EF7-9534-489F-BDBA-BF973DD94365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15045E-1B86-46CF-A01D-6567DB126B21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1BEEEDD-A511-4358-84AC-E2A6BA0BB4ED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532E39-FFDE-45D9-A39C-60709149F898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648B79-6CE0-4243-8F93-FB48A361850F}"/>
              </a:ext>
            </a:extLst>
          </p:cNvPr>
          <p:cNvSpPr/>
          <p:nvPr/>
        </p:nvSpPr>
        <p:spPr>
          <a:xfrm>
            <a:off x="820914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AA0F0C3-6DD7-408C-B3D2-ABB0C43024A8}"/>
              </a:ext>
            </a:extLst>
          </p:cNvPr>
          <p:cNvSpPr/>
          <p:nvPr/>
        </p:nvSpPr>
        <p:spPr>
          <a:xfrm>
            <a:off x="8288248" y="1970850"/>
            <a:ext cx="1742229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accent2"/>
                </a:solidFill>
              </a:rPr>
              <a:t>Proxy</a:t>
            </a:r>
            <a:endParaRPr lang="en-US" altLang="ko-KR" sz="1000" b="1">
              <a:solidFill>
                <a:schemeClr val="accent2"/>
              </a:solidFill>
            </a:endParaRP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E7DA4A8-1B01-4122-B35C-70652C1EAFB3}"/>
              </a:ext>
            </a:extLst>
          </p:cNvPr>
          <p:cNvCxnSpPr>
            <a:cxnSpLocks/>
          </p:cNvCxnSpPr>
          <p:nvPr/>
        </p:nvCxnSpPr>
        <p:spPr>
          <a:xfrm>
            <a:off x="9934279" y="5040491"/>
            <a:ext cx="0" cy="580496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35F3B25-B665-426C-9B82-B2401E6C1DB6}"/>
              </a:ext>
            </a:extLst>
          </p:cNvPr>
          <p:cNvSpPr txBox="1"/>
          <p:nvPr/>
        </p:nvSpPr>
        <p:spPr>
          <a:xfrm>
            <a:off x="9972192" y="5347269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C523A5-72F7-4554-AB79-9343BADB1196}"/>
              </a:ext>
            </a:extLst>
          </p:cNvPr>
          <p:cNvSpPr txBox="1"/>
          <p:nvPr/>
        </p:nvSpPr>
        <p:spPr>
          <a:xfrm>
            <a:off x="8722653" y="1404302"/>
            <a:ext cx="8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Proxy 1</a:t>
            </a:r>
          </a:p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(stateful)</a:t>
            </a:r>
            <a:endParaRPr lang="ko-KR" altLang="en-US" sz="1100" b="1">
              <a:solidFill>
                <a:srgbClr val="CC0099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EC28B64-25B2-41E1-BE6F-67BA0D086923}"/>
              </a:ext>
            </a:extLst>
          </p:cNvPr>
          <p:cNvCxnSpPr/>
          <p:nvPr/>
        </p:nvCxnSpPr>
        <p:spPr>
          <a:xfrm>
            <a:off x="9934279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3AC8B31-E47E-453D-B0C4-EAB5861B24B1}"/>
              </a:ext>
            </a:extLst>
          </p:cNvPr>
          <p:cNvCxnSpPr>
            <a:cxnSpLocks/>
          </p:cNvCxnSpPr>
          <p:nvPr/>
        </p:nvCxnSpPr>
        <p:spPr>
          <a:xfrm flipV="1">
            <a:off x="9303607" y="3777892"/>
            <a:ext cx="0" cy="694947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C1715F3-ED75-4EFD-8FD3-C780B6EDD701}"/>
              </a:ext>
            </a:extLst>
          </p:cNvPr>
          <p:cNvCxnSpPr>
            <a:cxnSpLocks/>
          </p:cNvCxnSpPr>
          <p:nvPr/>
        </p:nvCxnSpPr>
        <p:spPr>
          <a:xfrm flipV="1">
            <a:off x="9305808" y="2538503"/>
            <a:ext cx="0" cy="683824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D09036C-DFCA-4488-B0D6-8AA0F1DD1307}"/>
              </a:ext>
            </a:extLst>
          </p:cNvPr>
          <p:cNvSpPr txBox="1"/>
          <p:nvPr/>
        </p:nvSpPr>
        <p:spPr>
          <a:xfrm>
            <a:off x="8589887" y="3927526"/>
            <a:ext cx="69762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Response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5B21DC7-A0FC-4F87-B754-AAC2B10D01AB}"/>
              </a:ext>
            </a:extLst>
          </p:cNvPr>
          <p:cNvSpPr txBox="1"/>
          <p:nvPr/>
        </p:nvSpPr>
        <p:spPr>
          <a:xfrm>
            <a:off x="7646988" y="2684671"/>
            <a:ext cx="165141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>
                <a:solidFill>
                  <a:srgbClr val="CC7900"/>
                </a:solidFill>
              </a:rPr>
              <a:t>407 Proxy Authentication</a:t>
            </a:r>
          </a:p>
          <a:p>
            <a:pPr algn="r"/>
            <a:r>
              <a:rPr lang="en-US" altLang="ko-KR" sz="1000" b="1">
                <a:solidFill>
                  <a:srgbClr val="CC7900"/>
                </a:solidFill>
              </a:rPr>
              <a:t>Required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878165-3578-478B-8405-2A8FB1A86771}"/>
              </a:ext>
            </a:extLst>
          </p:cNvPr>
          <p:cNvSpPr txBox="1"/>
          <p:nvPr/>
        </p:nvSpPr>
        <p:spPr>
          <a:xfrm>
            <a:off x="916183" y="3214354"/>
            <a:ext cx="1064715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C7900"/>
                </a:solidFill>
              </a:rPr>
              <a:t>Compeleted</a:t>
            </a:r>
          </a:p>
          <a:p>
            <a:r>
              <a:rPr lang="en-US" altLang="ko-KR" sz="1000"/>
              <a:t>-&gt; Terminated</a:t>
            </a:r>
            <a:br>
              <a:rPr lang="en-US" altLang="ko-KR" sz="1000"/>
            </a:br>
            <a:r>
              <a:rPr lang="en-US" altLang="ko-KR" sz="1000"/>
              <a:t>    (Timer D fire)</a:t>
            </a:r>
            <a:endParaRPr lang="ko-KR" altLang="en-US" sz="100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9D753D9-64FE-4946-96AE-C69E933FA227}"/>
              </a:ext>
            </a:extLst>
          </p:cNvPr>
          <p:cNvSpPr txBox="1"/>
          <p:nvPr/>
        </p:nvSpPr>
        <p:spPr>
          <a:xfrm>
            <a:off x="10220271" y="3221361"/>
            <a:ext cx="971741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C7900"/>
                </a:solidFill>
              </a:rPr>
              <a:t>Completed</a:t>
            </a:r>
          </a:p>
          <a:p>
            <a:r>
              <a:rPr lang="en-US" altLang="ko-KR" sz="1000"/>
              <a:t>-&gt; </a:t>
            </a:r>
            <a:r>
              <a:rPr lang="en-US" altLang="ko-KR" sz="1000">
                <a:solidFill>
                  <a:srgbClr val="FF0000"/>
                </a:solidFill>
              </a:rPr>
              <a:t>Confirmed</a:t>
            </a:r>
          </a:p>
          <a:p>
            <a:r>
              <a:rPr lang="en-US" altLang="ko-KR" sz="1000"/>
              <a:t>-&gt; Terminated</a:t>
            </a:r>
            <a:br>
              <a:rPr lang="en-US" altLang="ko-KR" sz="1000"/>
            </a:br>
            <a:r>
              <a:rPr lang="en-US" altLang="ko-KR" sz="1000"/>
              <a:t>    (Timer I fire</a:t>
            </a:r>
            <a:endParaRPr lang="ko-KR" altLang="en-US" sz="100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7617EA-ECDA-460D-A64E-EC9EB0FC9736}"/>
              </a:ext>
            </a:extLst>
          </p:cNvPr>
          <p:cNvCxnSpPr/>
          <p:nvPr/>
        </p:nvCxnSpPr>
        <p:spPr>
          <a:xfrm>
            <a:off x="9305808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F60EA80-FD0A-4023-A90F-293DD1F45CAD}"/>
              </a:ext>
            </a:extLst>
          </p:cNvPr>
          <p:cNvSpPr/>
          <p:nvPr/>
        </p:nvSpPr>
        <p:spPr>
          <a:xfrm>
            <a:off x="9186312" y="2452189"/>
            <a:ext cx="240873" cy="172628"/>
          </a:xfrm>
          <a:prstGeom prst="roundRect">
            <a:avLst/>
          </a:prstGeom>
          <a:solidFill>
            <a:srgbClr val="CC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2</a:t>
            </a:r>
            <a:endParaRPr lang="ko-KR" altLang="en-US" sz="1000" b="1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E4E33BA-7104-4DF0-A6D5-B53F586BB3DF}"/>
              </a:ext>
            </a:extLst>
          </p:cNvPr>
          <p:cNvCxnSpPr/>
          <p:nvPr/>
        </p:nvCxnSpPr>
        <p:spPr>
          <a:xfrm>
            <a:off x="9303607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FC98DC8-00D0-4D30-94B6-F963B26EFCCA}"/>
              </a:ext>
            </a:extLst>
          </p:cNvPr>
          <p:cNvCxnSpPr/>
          <p:nvPr/>
        </p:nvCxnSpPr>
        <p:spPr>
          <a:xfrm>
            <a:off x="9934279" y="3199466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CD2AE92-7D57-4D12-BD71-3043F43D9261}"/>
              </a:ext>
            </a:extLst>
          </p:cNvPr>
          <p:cNvCxnSpPr>
            <a:cxnSpLocks/>
          </p:cNvCxnSpPr>
          <p:nvPr/>
        </p:nvCxnSpPr>
        <p:spPr>
          <a:xfrm>
            <a:off x="9934279" y="3789980"/>
            <a:ext cx="0" cy="6828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29ADE28-FCB3-467B-AC68-4533786FAAAC}"/>
              </a:ext>
            </a:extLst>
          </p:cNvPr>
          <p:cNvCxnSpPr>
            <a:cxnSpLocks/>
          </p:cNvCxnSpPr>
          <p:nvPr/>
        </p:nvCxnSpPr>
        <p:spPr>
          <a:xfrm>
            <a:off x="9934279" y="2538503"/>
            <a:ext cx="0" cy="6828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F953D3A-D50D-4C14-8530-C5688D9607F0}"/>
              </a:ext>
            </a:extLst>
          </p:cNvPr>
          <p:cNvCxnSpPr>
            <a:cxnSpLocks/>
          </p:cNvCxnSpPr>
          <p:nvPr/>
        </p:nvCxnSpPr>
        <p:spPr>
          <a:xfrm flipV="1">
            <a:off x="9303607" y="5040492"/>
            <a:ext cx="0" cy="580495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7736CD6-65D2-4D6F-A162-A7CC9AEAE2EB}"/>
              </a:ext>
            </a:extLst>
          </p:cNvPr>
          <p:cNvSpPr txBox="1"/>
          <p:nvPr/>
        </p:nvSpPr>
        <p:spPr>
          <a:xfrm>
            <a:off x="8821383" y="5179007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3A8CB08-8C05-4177-8DDA-0EB639AF5623}"/>
              </a:ext>
            </a:extLst>
          </p:cNvPr>
          <p:cNvCxnSpPr>
            <a:cxnSpLocks/>
          </p:cNvCxnSpPr>
          <p:nvPr/>
        </p:nvCxnSpPr>
        <p:spPr>
          <a:xfrm>
            <a:off x="2915141" y="5040491"/>
            <a:ext cx="0" cy="580496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F353C65-358D-4286-8FB2-14254D57FEF9}"/>
              </a:ext>
            </a:extLst>
          </p:cNvPr>
          <p:cNvSpPr txBox="1"/>
          <p:nvPr/>
        </p:nvSpPr>
        <p:spPr>
          <a:xfrm>
            <a:off x="2930381" y="5337460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A69610C-5F87-4D95-98D1-BE151D76EF14}"/>
              </a:ext>
            </a:extLst>
          </p:cNvPr>
          <p:cNvCxnSpPr/>
          <p:nvPr/>
        </p:nvCxnSpPr>
        <p:spPr>
          <a:xfrm>
            <a:off x="2921570" y="4494345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49CD80A-AF61-4C89-BF3A-1B489C51A6BC}"/>
              </a:ext>
            </a:extLst>
          </p:cNvPr>
          <p:cNvCxnSpPr>
            <a:cxnSpLocks/>
          </p:cNvCxnSpPr>
          <p:nvPr/>
        </p:nvCxnSpPr>
        <p:spPr>
          <a:xfrm>
            <a:off x="2915141" y="3789980"/>
            <a:ext cx="0" cy="682858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36953E8-0D22-47A6-A454-481959DEDF16}"/>
              </a:ext>
            </a:extLst>
          </p:cNvPr>
          <p:cNvSpPr txBox="1"/>
          <p:nvPr/>
        </p:nvSpPr>
        <p:spPr>
          <a:xfrm>
            <a:off x="2946008" y="4104461"/>
            <a:ext cx="69762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Response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D939B6D-F0E1-4A15-8F77-A91D065905D4}"/>
              </a:ext>
            </a:extLst>
          </p:cNvPr>
          <p:cNvCxnSpPr/>
          <p:nvPr/>
        </p:nvCxnSpPr>
        <p:spPr>
          <a:xfrm>
            <a:off x="2921570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6CD1B84-727B-4678-957B-06E8C05805A0}"/>
              </a:ext>
            </a:extLst>
          </p:cNvPr>
          <p:cNvCxnSpPr>
            <a:cxnSpLocks/>
          </p:cNvCxnSpPr>
          <p:nvPr/>
        </p:nvCxnSpPr>
        <p:spPr>
          <a:xfrm>
            <a:off x="2915141" y="2538503"/>
            <a:ext cx="0" cy="682858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F0A8994-5226-4289-851B-2F1395024FBC}"/>
              </a:ext>
            </a:extLst>
          </p:cNvPr>
          <p:cNvSpPr txBox="1"/>
          <p:nvPr/>
        </p:nvSpPr>
        <p:spPr>
          <a:xfrm>
            <a:off x="2922548" y="2684671"/>
            <a:ext cx="165141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CC7900"/>
                </a:solidFill>
              </a:rPr>
              <a:t>407 Proxy Authentication</a:t>
            </a:r>
          </a:p>
          <a:p>
            <a:r>
              <a:rPr lang="en-US" altLang="ko-KR" sz="1000" b="1">
                <a:solidFill>
                  <a:srgbClr val="CC7900"/>
                </a:solidFill>
              </a:rPr>
              <a:t>Required</a:t>
            </a: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B8BC831C-AE9B-438B-A27D-074C4CEBC64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05254" y="3179808"/>
            <a:ext cx="377843" cy="64193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B3D0792-01AF-43A6-895E-816362445857}"/>
              </a:ext>
            </a:extLst>
          </p:cNvPr>
          <p:cNvSpPr txBox="1"/>
          <p:nvPr/>
        </p:nvSpPr>
        <p:spPr>
          <a:xfrm>
            <a:off x="2002063" y="3970913"/>
            <a:ext cx="4363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06160EA-447B-4E93-BC27-D3860446E039}"/>
              </a:ext>
            </a:extLst>
          </p:cNvPr>
          <p:cNvSpPr txBox="1"/>
          <p:nvPr/>
        </p:nvSpPr>
        <p:spPr>
          <a:xfrm>
            <a:off x="9754023" y="2804492"/>
            <a:ext cx="4363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ACK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C441EC-E64E-4597-AF72-1A784CEB4E61}"/>
              </a:ext>
            </a:extLst>
          </p:cNvPr>
          <p:cNvSpPr txBox="1"/>
          <p:nvPr/>
        </p:nvSpPr>
        <p:spPr>
          <a:xfrm>
            <a:off x="9498511" y="4076737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E796752-0B39-41EE-A87E-E3CE57E2DB24}"/>
              </a:ext>
            </a:extLst>
          </p:cNvPr>
          <p:cNvSpPr txBox="1"/>
          <p:nvPr/>
        </p:nvSpPr>
        <p:spPr>
          <a:xfrm>
            <a:off x="4366697" y="5264801"/>
            <a:ext cx="3180679" cy="995144"/>
          </a:xfrm>
          <a:prstGeom prst="rect">
            <a:avLst/>
          </a:prstGeom>
          <a:noFill/>
          <a:ln>
            <a:solidFill>
              <a:srgbClr val="B298F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CC0099"/>
                </a:solidFill>
              </a:rPr>
              <a:t>Client Transport </a:t>
            </a:r>
            <a:r>
              <a:rPr lang="ko-KR" altLang="en-US" sz="800"/>
              <a:t>는 응답이 수신되면 </a:t>
            </a:r>
            <a:r>
              <a:rPr lang="ko-KR" altLang="en-US" sz="800" b="1"/>
              <a:t>최상위 </a:t>
            </a:r>
            <a:r>
              <a:rPr lang="en-US" altLang="ko-KR" sz="800" b="1"/>
              <a:t>Via</a:t>
            </a:r>
            <a:r>
              <a:rPr lang="en-US" altLang="ko-KR" sz="800"/>
              <a:t> </a:t>
            </a:r>
            <a:r>
              <a:rPr lang="ko-KR" altLang="en-US" sz="800"/>
              <a:t>헤더 값 겁사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/>
              <a:t>“</a:t>
            </a:r>
            <a:r>
              <a:rPr lang="en-US" altLang="ko-KR" sz="800" b="1"/>
              <a:t>sent-by</a:t>
            </a:r>
            <a:r>
              <a:rPr lang="en-US" altLang="ko-KR" sz="800"/>
              <a:t>” </a:t>
            </a:r>
            <a:r>
              <a:rPr lang="ko-KR" altLang="en-US" sz="800"/>
              <a:t>값이 요청에 삽입하도록 구성된 값과 일치하지 않으면 폐기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0070C0"/>
                </a:solidFill>
              </a:rPr>
              <a:t>Client Transaction</a:t>
            </a:r>
            <a:r>
              <a:rPr lang="en-US" altLang="ko-KR" sz="800"/>
              <a:t> </a:t>
            </a:r>
            <a:r>
              <a:rPr lang="ko-KR" altLang="en-US" sz="800"/>
              <a:t>이 존재하면 응답을 매칭하려고 시도</a:t>
            </a:r>
            <a:endParaRPr lang="en-US" altLang="ko-KR" sz="8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/>
              <a:t>일치하는 것이 있으면 응답을 해당 트랜잭션에 전달</a:t>
            </a:r>
            <a:endParaRPr lang="en-US" altLang="ko-KR" sz="8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/>
              <a:t>그렇지 않으면 응답을 </a:t>
            </a:r>
            <a:r>
              <a:rPr lang="en-US" altLang="ko-KR" sz="800" b="1">
                <a:solidFill>
                  <a:schemeClr val="accent2"/>
                </a:solidFill>
              </a:rPr>
              <a:t>core</a:t>
            </a:r>
            <a:r>
              <a:rPr lang="en-US" altLang="ko-KR" sz="800"/>
              <a:t> </a:t>
            </a:r>
            <a:r>
              <a:rPr lang="ko-KR" altLang="en-US" sz="800"/>
              <a:t>에 전달해야함</a:t>
            </a:r>
            <a:endParaRPr lang="en-US" altLang="ko-KR" sz="800"/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2DD062BD-BC47-455B-B935-DBD69347FDB3}"/>
              </a:ext>
            </a:extLst>
          </p:cNvPr>
          <p:cNvCxnSpPr>
            <a:cxnSpLocks/>
            <a:stCxn id="126" idx="1"/>
            <a:endCxn id="98" idx="3"/>
          </p:cNvCxnSpPr>
          <p:nvPr/>
        </p:nvCxnSpPr>
        <p:spPr>
          <a:xfrm rot="10800000">
            <a:off x="3525417" y="5452877"/>
            <a:ext cx="841281" cy="309497"/>
          </a:xfrm>
          <a:prstGeom prst="bentConnector3">
            <a:avLst>
              <a:gd name="adj1" fmla="val 26557"/>
            </a:avLst>
          </a:prstGeom>
          <a:ln>
            <a:solidFill>
              <a:srgbClr val="B298F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67B812C-BA7B-43C2-9B4F-9B068B5C2AB2}"/>
              </a:ext>
            </a:extLst>
          </p:cNvPr>
          <p:cNvSpPr txBox="1"/>
          <p:nvPr/>
        </p:nvSpPr>
        <p:spPr>
          <a:xfrm>
            <a:off x="4366697" y="3678047"/>
            <a:ext cx="3557384" cy="1179810"/>
          </a:xfrm>
          <a:prstGeom prst="rect">
            <a:avLst/>
          </a:prstGeom>
          <a:noFill/>
          <a:ln>
            <a:solidFill>
              <a:srgbClr val="B298F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CC0099"/>
                </a:solidFill>
              </a:rPr>
              <a:t>Server Transport </a:t>
            </a:r>
            <a:r>
              <a:rPr lang="ko-KR" altLang="en-US" sz="800"/>
              <a:t>는 응답을 최상단 </a:t>
            </a:r>
            <a:r>
              <a:rPr lang="en-US" altLang="ko-KR" sz="800"/>
              <a:t>Via </a:t>
            </a:r>
            <a:r>
              <a:rPr lang="ko-KR" altLang="en-US" sz="800"/>
              <a:t>헤더 값을 사용하여 전송할 위치 결정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/>
              <a:t>1. TCP </a:t>
            </a:r>
            <a:r>
              <a:rPr lang="ko-KR" altLang="en-US" sz="800"/>
              <a:t>인 경우</a:t>
            </a:r>
            <a:r>
              <a:rPr lang="en-US" altLang="ko-KR" sz="800"/>
              <a:t>, </a:t>
            </a:r>
            <a:r>
              <a:rPr lang="ko-KR" altLang="en-US" sz="800"/>
              <a:t>기존 요청의 </a:t>
            </a:r>
            <a:r>
              <a:rPr lang="en-US" altLang="ko-KR" sz="800"/>
              <a:t>connection </a:t>
            </a:r>
            <a:r>
              <a:rPr lang="ko-KR" altLang="en-US" sz="800"/>
              <a:t>을 통해 전송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/>
              <a:t>    - connection </a:t>
            </a:r>
            <a:r>
              <a:rPr lang="ko-KR" altLang="en-US" sz="800"/>
              <a:t>이 열려있지 않으면</a:t>
            </a:r>
            <a:r>
              <a:rPr lang="en-US" altLang="ko-KR" sz="800"/>
              <a:t>, 3</a:t>
            </a:r>
            <a:r>
              <a:rPr lang="ko-KR" altLang="en-US" sz="800"/>
              <a:t>번과 동일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/>
              <a:t>2. Via </a:t>
            </a:r>
            <a:r>
              <a:rPr lang="ko-KR" altLang="en-US" sz="800"/>
              <a:t>헤더 값이 </a:t>
            </a:r>
            <a:r>
              <a:rPr lang="en-US" altLang="ko-KR" sz="800"/>
              <a:t>“maddr” </a:t>
            </a:r>
            <a:r>
              <a:rPr lang="ko-KR" altLang="en-US" sz="800"/>
              <a:t>파라미터를 포함하면</a:t>
            </a:r>
            <a:r>
              <a:rPr lang="en-US" altLang="ko-KR" sz="800"/>
              <a:t>, </a:t>
            </a:r>
            <a:r>
              <a:rPr lang="ko-KR" altLang="en-US" sz="800"/>
              <a:t>응답은 </a:t>
            </a:r>
            <a:r>
              <a:rPr lang="en-US" altLang="ko-KR" sz="800"/>
              <a:t>“sent-by”</a:t>
            </a:r>
            <a:r>
              <a:rPr lang="ko-KR" altLang="en-US" sz="800"/>
              <a:t> 주소로 전달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/>
              <a:t>3. UDP </a:t>
            </a:r>
            <a:r>
              <a:rPr lang="ko-KR" altLang="en-US" sz="800"/>
              <a:t>인경우</a:t>
            </a:r>
            <a:r>
              <a:rPr lang="en-US" altLang="ko-KR" sz="800"/>
              <a:t>, “sendt-by” </a:t>
            </a:r>
            <a:r>
              <a:rPr lang="ko-KR" altLang="en-US" sz="800"/>
              <a:t>의 포트 번호를 사용하여 </a:t>
            </a:r>
            <a:r>
              <a:rPr lang="en-US" altLang="ko-KR" sz="800"/>
              <a:t>“received” </a:t>
            </a:r>
            <a:r>
              <a:rPr lang="ko-KR" altLang="en-US" sz="800"/>
              <a:t>주소로 전달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/>
              <a:t>4. received </a:t>
            </a:r>
            <a:r>
              <a:rPr lang="ko-KR" altLang="en-US" sz="800"/>
              <a:t>가 없는 경우</a:t>
            </a:r>
            <a:r>
              <a:rPr lang="en-US" altLang="ko-KR" sz="800"/>
              <a:t>, “sendt-by” </a:t>
            </a:r>
            <a:r>
              <a:rPr lang="ko-KR" altLang="en-US" sz="800"/>
              <a:t>주소로 전달</a:t>
            </a:r>
            <a:endParaRPr lang="en-US" altLang="ko-KR" sz="800"/>
          </a:p>
        </p:txBody>
      </p: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1C256E1E-98A1-462A-80D8-D8CABFD917EC}"/>
              </a:ext>
            </a:extLst>
          </p:cNvPr>
          <p:cNvCxnSpPr>
            <a:cxnSpLocks/>
            <a:stCxn id="96" idx="1"/>
            <a:endCxn id="129" idx="3"/>
          </p:cNvCxnSpPr>
          <p:nvPr/>
        </p:nvCxnSpPr>
        <p:spPr>
          <a:xfrm rot="10800000">
            <a:off x="7924081" y="4267953"/>
            <a:ext cx="897302" cy="1026471"/>
          </a:xfrm>
          <a:prstGeom prst="bentConnector3">
            <a:avLst>
              <a:gd name="adj1" fmla="val 84967"/>
            </a:avLst>
          </a:prstGeom>
          <a:ln>
            <a:solidFill>
              <a:srgbClr val="B298F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B06B21E0-2A67-45C9-A827-FDEAFC83B05A}"/>
              </a:ext>
            </a:extLst>
          </p:cNvPr>
          <p:cNvSpPr/>
          <p:nvPr/>
        </p:nvSpPr>
        <p:spPr>
          <a:xfrm>
            <a:off x="2152773" y="3700683"/>
            <a:ext cx="240873" cy="172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3</a:t>
            </a:r>
            <a:endParaRPr lang="ko-KR" altLang="en-US" sz="1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C1D26-55A6-4F89-BD64-065812050715}"/>
              </a:ext>
            </a:extLst>
          </p:cNvPr>
          <p:cNvSpPr txBox="1"/>
          <p:nvPr/>
        </p:nvSpPr>
        <p:spPr>
          <a:xfrm>
            <a:off x="2393646" y="3129715"/>
            <a:ext cx="405524" cy="84639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rgbClr val="0070C0"/>
                </a:solidFill>
              </a:rPr>
              <a:t>INV/br-a0</a:t>
            </a:r>
            <a:endParaRPr lang="ko-KR" altLang="en-US" sz="550" b="1">
              <a:solidFill>
                <a:srgbClr val="0070C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B1B0E2-A4EA-4AF1-A89F-92FB430AAD8A}"/>
              </a:ext>
            </a:extLst>
          </p:cNvPr>
          <p:cNvSpPr txBox="1"/>
          <p:nvPr/>
        </p:nvSpPr>
        <p:spPr>
          <a:xfrm>
            <a:off x="9413607" y="3129715"/>
            <a:ext cx="405524" cy="84639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rgbClr val="0070C0"/>
                </a:solidFill>
              </a:rPr>
              <a:t>INV/br-a0</a:t>
            </a:r>
            <a:endParaRPr lang="ko-KR" altLang="en-US" sz="55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30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49</a:t>
            </a:fld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528F291-1408-4350-88C2-0BB3AEB8F4F3}"/>
              </a:ext>
            </a:extLst>
          </p:cNvPr>
          <p:cNvCxnSpPr>
            <a:cxnSpLocks/>
            <a:stCxn id="26" idx="2"/>
            <a:endCxn id="69" idx="2"/>
          </p:cNvCxnSpPr>
          <p:nvPr/>
        </p:nvCxnSpPr>
        <p:spPr>
          <a:xfrm rot="16200000" flipH="1">
            <a:off x="6086253" y="3213613"/>
            <a:ext cx="12700" cy="611393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29BDEC7-00E8-4139-A7EB-2FB47256035E}"/>
              </a:ext>
            </a:extLst>
          </p:cNvPr>
          <p:cNvGrpSpPr/>
          <p:nvPr/>
        </p:nvGrpSpPr>
        <p:grpSpPr>
          <a:xfrm>
            <a:off x="149841" y="657091"/>
            <a:ext cx="872035" cy="529716"/>
            <a:chOff x="259658" y="810304"/>
            <a:chExt cx="872035" cy="52971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F829B3F-BEDE-4D0E-839B-5C50BACDC032}"/>
                </a:ext>
              </a:extLst>
            </p:cNvPr>
            <p:cNvSpPr txBox="1"/>
            <p:nvPr/>
          </p:nvSpPr>
          <p:spPr>
            <a:xfrm>
              <a:off x="456508" y="810304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DD85F4-3149-4B9F-8BE4-826D64B8053B}"/>
                </a:ext>
              </a:extLst>
            </p:cNvPr>
            <p:cNvSpPr txBox="1"/>
            <p:nvPr/>
          </p:nvSpPr>
          <p:spPr>
            <a:xfrm>
              <a:off x="456508" y="966141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DBDA8F-0BFD-46A4-8D42-8D39171A76CD}"/>
                </a:ext>
              </a:extLst>
            </p:cNvPr>
            <p:cNvSpPr txBox="1"/>
            <p:nvPr/>
          </p:nvSpPr>
          <p:spPr>
            <a:xfrm>
              <a:off x="456508" y="1124576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EF11E48-CE29-4616-A3C4-76FF2A1A2F12}"/>
                </a:ext>
              </a:extLst>
            </p:cNvPr>
            <p:cNvGrpSpPr/>
            <p:nvPr/>
          </p:nvGrpSpPr>
          <p:grpSpPr>
            <a:xfrm>
              <a:off x="259658" y="848753"/>
              <a:ext cx="196850" cy="450220"/>
              <a:chOff x="7746268" y="2171772"/>
              <a:chExt cx="196850" cy="45022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CDC8D4E-8C56-4746-BCE5-9DA9EA2D9A7E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932EC73-A3FA-435E-A199-CF63E1F1E703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60A273C-264D-4BDD-97C6-4FFF58F8065A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AFF0308-BBB9-4FB0-A551-20C7C90E7518}"/>
              </a:ext>
            </a:extLst>
          </p:cNvPr>
          <p:cNvGrpSpPr/>
          <p:nvPr/>
        </p:nvGrpSpPr>
        <p:grpSpPr>
          <a:xfrm>
            <a:off x="2101918" y="4370475"/>
            <a:ext cx="1893728" cy="772381"/>
            <a:chOff x="1207477" y="3030415"/>
            <a:chExt cx="2385646" cy="9730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D0CA118-FBAE-4DB3-81B1-5D0436EC897F}"/>
                </a:ext>
              </a:extLst>
            </p:cNvPr>
            <p:cNvSpPr/>
            <p:nvPr/>
          </p:nvSpPr>
          <p:spPr>
            <a:xfrm>
              <a:off x="1207477" y="3030415"/>
              <a:ext cx="2385646" cy="973016"/>
            </a:xfrm>
            <a:prstGeom prst="rect">
              <a:avLst/>
            </a:prstGeom>
            <a:solidFill>
              <a:srgbClr val="B298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B1FA27-5F58-47E6-AA65-F67F41A7969B}"/>
                </a:ext>
              </a:extLst>
            </p:cNvPr>
            <p:cNvSpPr/>
            <p:nvPr/>
          </p:nvSpPr>
          <p:spPr>
            <a:xfrm>
              <a:off x="1307123" y="3165231"/>
              <a:ext cx="1043354" cy="715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rgbClr val="CC0099"/>
                  </a:solidFill>
                </a:rPr>
                <a:t>Client</a:t>
              </a:r>
            </a:p>
            <a:p>
              <a:pPr algn="ctr"/>
              <a:r>
                <a:rPr lang="en-US" altLang="ko-KR" sz="1050" b="1">
                  <a:solidFill>
                    <a:srgbClr val="CC0099"/>
                  </a:solidFill>
                </a:rPr>
                <a:t>Transport</a:t>
              </a:r>
              <a:endParaRPr lang="ko-KR" altLang="en-US" sz="1050" b="1">
                <a:solidFill>
                  <a:srgbClr val="CC0099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A8AA59-BDDB-4106-93EA-B2F6FCEDFA73}"/>
                </a:ext>
              </a:extLst>
            </p:cNvPr>
            <p:cNvSpPr/>
            <p:nvPr/>
          </p:nvSpPr>
          <p:spPr>
            <a:xfrm>
              <a:off x="2450123" y="3159369"/>
              <a:ext cx="1043354" cy="715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bg1">
                      <a:lumMod val="75000"/>
                    </a:schemeClr>
                  </a:solidFill>
                </a:rPr>
                <a:t>Server</a:t>
              </a:r>
            </a:p>
            <a:p>
              <a:pPr algn="ctr"/>
              <a:r>
                <a:rPr lang="en-US" altLang="ko-KR" sz="1050" b="1">
                  <a:solidFill>
                    <a:schemeClr val="bg1">
                      <a:lumMod val="75000"/>
                    </a:schemeClr>
                  </a:solidFill>
                </a:rPr>
                <a:t>Transport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6B13FD-2714-4772-8029-092922741D0F}"/>
              </a:ext>
            </a:extLst>
          </p:cNvPr>
          <p:cNvGrpSpPr/>
          <p:nvPr/>
        </p:nvGrpSpPr>
        <p:grpSpPr>
          <a:xfrm>
            <a:off x="2095219" y="3119963"/>
            <a:ext cx="1893728" cy="772381"/>
            <a:chOff x="1207477" y="1414559"/>
            <a:chExt cx="2385646" cy="97301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D4E687-745D-4B8C-ACA7-1932FE2C11A0}"/>
                </a:ext>
              </a:extLst>
            </p:cNvPr>
            <p:cNvSpPr/>
            <p:nvPr/>
          </p:nvSpPr>
          <p:spPr>
            <a:xfrm>
              <a:off x="1207477" y="1414559"/>
              <a:ext cx="2385646" cy="973016"/>
            </a:xfrm>
            <a:prstGeom prst="rect">
              <a:avLst/>
            </a:prstGeom>
            <a:solidFill>
              <a:srgbClr val="89A3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827712-E300-438A-AF60-D3AB6FC8E84C}"/>
                </a:ext>
              </a:extLst>
            </p:cNvPr>
            <p:cNvSpPr/>
            <p:nvPr/>
          </p:nvSpPr>
          <p:spPr>
            <a:xfrm>
              <a:off x="1307123" y="1543513"/>
              <a:ext cx="1043354" cy="715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solidFill>
                    <a:srgbClr val="0070C0"/>
                  </a:solidFill>
                </a:rPr>
                <a:t>Client</a:t>
              </a:r>
            </a:p>
            <a:p>
              <a:pPr algn="ctr"/>
              <a:r>
                <a:rPr lang="en-US" altLang="ko-KR" sz="900" b="1">
                  <a:solidFill>
                    <a:srgbClr val="0070C0"/>
                  </a:solidFill>
                </a:rPr>
                <a:t>Transaction</a:t>
              </a:r>
              <a:endParaRPr lang="ko-KR" altLang="en-US" sz="9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F24AEA0-F261-4D45-B8B5-141262A18C27}"/>
              </a:ext>
            </a:extLst>
          </p:cNvPr>
          <p:cNvGrpSpPr/>
          <p:nvPr/>
        </p:nvGrpSpPr>
        <p:grpSpPr>
          <a:xfrm>
            <a:off x="2082424" y="5620987"/>
            <a:ext cx="1893728" cy="649591"/>
            <a:chOff x="1194682" y="5799441"/>
            <a:chExt cx="1893728" cy="64959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B42E28-2369-4A4D-9796-4C8FF9A03DFC}"/>
              </a:ext>
            </a:extLst>
          </p:cNvPr>
          <p:cNvSpPr/>
          <p:nvPr/>
        </p:nvSpPr>
        <p:spPr>
          <a:xfrm>
            <a:off x="209521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6502CA-C60F-4D71-A749-EAD0437C9612}"/>
              </a:ext>
            </a:extLst>
          </p:cNvPr>
          <p:cNvSpPr/>
          <p:nvPr/>
        </p:nvSpPr>
        <p:spPr>
          <a:xfrm>
            <a:off x="2174318" y="1970850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UAC</a:t>
            </a: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448901-B647-4FFC-BBBF-E33FDF04DF75}"/>
              </a:ext>
            </a:extLst>
          </p:cNvPr>
          <p:cNvSpPr/>
          <p:nvPr/>
        </p:nvSpPr>
        <p:spPr>
          <a:xfrm>
            <a:off x="3081633" y="1970850"/>
            <a:ext cx="828215" cy="5676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>
                    <a:lumMod val="75000"/>
                  </a:schemeClr>
                </a:solidFill>
              </a:rPr>
              <a:t>UAS</a:t>
            </a:r>
          </a:p>
          <a:p>
            <a:pPr algn="ctr"/>
            <a:r>
              <a:rPr lang="en-US" altLang="ko-KR" sz="1000" b="1">
                <a:solidFill>
                  <a:schemeClr val="bg1">
                    <a:lumMod val="75000"/>
                  </a:schemeClr>
                </a:solidFill>
              </a:rPr>
              <a:t>core</a:t>
            </a:r>
            <a:endParaRPr lang="ko-KR" alt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B822FF-C688-4986-AE56-00643498A4E1}"/>
              </a:ext>
            </a:extLst>
          </p:cNvPr>
          <p:cNvSpPr txBox="1"/>
          <p:nvPr/>
        </p:nvSpPr>
        <p:spPr>
          <a:xfrm>
            <a:off x="2627146" y="1562670"/>
            <a:ext cx="84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Alice’s UA</a:t>
            </a:r>
            <a:endParaRPr lang="ko-KR" altLang="en-US" sz="1100" b="1">
              <a:solidFill>
                <a:srgbClr val="CC0099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6697740-2A32-4F43-AE27-187DA040241B}"/>
              </a:ext>
            </a:extLst>
          </p:cNvPr>
          <p:cNvSpPr/>
          <p:nvPr/>
        </p:nvSpPr>
        <p:spPr>
          <a:xfrm>
            <a:off x="2108019" y="2444444"/>
            <a:ext cx="330382" cy="172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4a</a:t>
            </a:r>
            <a:endParaRPr lang="ko-KR" altLang="en-US" sz="900" b="1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B99FB25-91CE-46FC-A183-B21BF043B8F7}"/>
              </a:ext>
            </a:extLst>
          </p:cNvPr>
          <p:cNvCxnSpPr/>
          <p:nvPr/>
        </p:nvCxnSpPr>
        <p:spPr>
          <a:xfrm>
            <a:off x="2273209" y="4472839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5277350-7FE5-41D2-9232-49274C0E7F79}"/>
              </a:ext>
            </a:extLst>
          </p:cNvPr>
          <p:cNvCxnSpPr>
            <a:cxnSpLocks/>
          </p:cNvCxnSpPr>
          <p:nvPr/>
        </p:nvCxnSpPr>
        <p:spPr>
          <a:xfrm flipV="1">
            <a:off x="2273209" y="3789980"/>
            <a:ext cx="0" cy="68648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33A8E1D-0C7A-452D-B210-F1B5CF578603}"/>
              </a:ext>
            </a:extLst>
          </p:cNvPr>
          <p:cNvCxnSpPr>
            <a:cxnSpLocks/>
          </p:cNvCxnSpPr>
          <p:nvPr/>
        </p:nvCxnSpPr>
        <p:spPr>
          <a:xfrm flipV="1">
            <a:off x="2273209" y="5040493"/>
            <a:ext cx="0" cy="58049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2147685" y="5223566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CF3022-3755-4D6B-8A92-61B9403D9582}"/>
              </a:ext>
            </a:extLst>
          </p:cNvPr>
          <p:cNvSpPr/>
          <p:nvPr/>
        </p:nvSpPr>
        <p:spPr>
          <a:xfrm>
            <a:off x="8215848" y="4370475"/>
            <a:ext cx="1893728" cy="772381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343F0AF-0B09-423E-BBFD-94A735954135}"/>
              </a:ext>
            </a:extLst>
          </p:cNvPr>
          <p:cNvSpPr/>
          <p:nvPr/>
        </p:nvSpPr>
        <p:spPr>
          <a:xfrm>
            <a:off x="8294947" y="4477492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05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3919B3-FD82-4AA7-BA68-9DAA3DE4C374}"/>
              </a:ext>
            </a:extLst>
          </p:cNvPr>
          <p:cNvSpPr/>
          <p:nvPr/>
        </p:nvSpPr>
        <p:spPr>
          <a:xfrm>
            <a:off x="9202262" y="4472839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A71941-0B8D-4ED3-8AB1-D17AE7F4D810}"/>
              </a:ext>
            </a:extLst>
          </p:cNvPr>
          <p:cNvSpPr/>
          <p:nvPr/>
        </p:nvSpPr>
        <p:spPr>
          <a:xfrm>
            <a:off x="8209149" y="3119963"/>
            <a:ext cx="1893728" cy="772381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2AA7A62-DDC4-467C-90D5-6956EFF7E91D}"/>
              </a:ext>
            </a:extLst>
          </p:cNvPr>
          <p:cNvSpPr/>
          <p:nvPr/>
        </p:nvSpPr>
        <p:spPr>
          <a:xfrm>
            <a:off x="9202262" y="3222327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Transaction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6413548-A36E-4E47-8683-625FE5241CDF}"/>
              </a:ext>
            </a:extLst>
          </p:cNvPr>
          <p:cNvGrpSpPr/>
          <p:nvPr/>
        </p:nvGrpSpPr>
        <p:grpSpPr>
          <a:xfrm>
            <a:off x="8196354" y="5620987"/>
            <a:ext cx="1893728" cy="649591"/>
            <a:chOff x="1194682" y="5799441"/>
            <a:chExt cx="1893728" cy="64959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EFFF1E9-4DEA-48CA-8BE2-512275AF123C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127535C-922F-4FE9-BE2F-87F7D7D75B8B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F794444-1404-4F0F-8C95-13408E363874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FA85EF7-9534-489F-BDBA-BF973DD94365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15045E-1B86-46CF-A01D-6567DB126B21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1BEEEDD-A511-4358-84AC-E2A6BA0BB4ED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532E39-FFDE-45D9-A39C-60709149F898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648B79-6CE0-4243-8F93-FB48A361850F}"/>
              </a:ext>
            </a:extLst>
          </p:cNvPr>
          <p:cNvSpPr/>
          <p:nvPr/>
        </p:nvSpPr>
        <p:spPr>
          <a:xfrm>
            <a:off x="820914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AA0F0C3-6DD7-408C-B3D2-ABB0C43024A8}"/>
              </a:ext>
            </a:extLst>
          </p:cNvPr>
          <p:cNvSpPr/>
          <p:nvPr/>
        </p:nvSpPr>
        <p:spPr>
          <a:xfrm>
            <a:off x="8288248" y="1970850"/>
            <a:ext cx="1742229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accent2"/>
                </a:solidFill>
              </a:rPr>
              <a:t>Proxy</a:t>
            </a:r>
            <a:endParaRPr lang="en-US" altLang="ko-KR" sz="1000" b="1">
              <a:solidFill>
                <a:schemeClr val="accent2"/>
              </a:solidFill>
            </a:endParaRP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E7DA4A8-1B01-4122-B35C-70652C1EAFB3}"/>
              </a:ext>
            </a:extLst>
          </p:cNvPr>
          <p:cNvCxnSpPr>
            <a:cxnSpLocks/>
          </p:cNvCxnSpPr>
          <p:nvPr/>
        </p:nvCxnSpPr>
        <p:spPr>
          <a:xfrm>
            <a:off x="9934279" y="5040491"/>
            <a:ext cx="0" cy="580496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35F3B25-B665-426C-9B82-B2401E6C1DB6}"/>
              </a:ext>
            </a:extLst>
          </p:cNvPr>
          <p:cNvSpPr txBox="1"/>
          <p:nvPr/>
        </p:nvSpPr>
        <p:spPr>
          <a:xfrm>
            <a:off x="9972192" y="5347269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C523A5-72F7-4554-AB79-9343BADB1196}"/>
              </a:ext>
            </a:extLst>
          </p:cNvPr>
          <p:cNvSpPr txBox="1"/>
          <p:nvPr/>
        </p:nvSpPr>
        <p:spPr>
          <a:xfrm>
            <a:off x="8722653" y="1404302"/>
            <a:ext cx="8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Proxy 1</a:t>
            </a:r>
          </a:p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(stateful)</a:t>
            </a:r>
            <a:endParaRPr lang="ko-KR" altLang="en-US" sz="1100" b="1">
              <a:solidFill>
                <a:srgbClr val="CC0099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EC28B64-25B2-41E1-BE6F-67BA0D086923}"/>
              </a:ext>
            </a:extLst>
          </p:cNvPr>
          <p:cNvCxnSpPr/>
          <p:nvPr/>
        </p:nvCxnSpPr>
        <p:spPr>
          <a:xfrm>
            <a:off x="9934279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3AC8B31-E47E-453D-B0C4-EAB5861B24B1}"/>
              </a:ext>
            </a:extLst>
          </p:cNvPr>
          <p:cNvCxnSpPr>
            <a:cxnSpLocks/>
          </p:cNvCxnSpPr>
          <p:nvPr/>
        </p:nvCxnSpPr>
        <p:spPr>
          <a:xfrm flipV="1">
            <a:off x="9303607" y="3777892"/>
            <a:ext cx="0" cy="694947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5B21DC7-A0FC-4F87-B754-AAC2B10D01AB}"/>
              </a:ext>
            </a:extLst>
          </p:cNvPr>
          <p:cNvSpPr txBox="1"/>
          <p:nvPr/>
        </p:nvSpPr>
        <p:spPr>
          <a:xfrm>
            <a:off x="8610600" y="3949883"/>
            <a:ext cx="8066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>
                <a:solidFill>
                  <a:srgbClr val="CC7900"/>
                </a:solidFill>
              </a:rPr>
              <a:t>100 Trying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878165-3578-478B-8405-2A8FB1A86771}"/>
              </a:ext>
            </a:extLst>
          </p:cNvPr>
          <p:cNvSpPr txBox="1"/>
          <p:nvPr/>
        </p:nvSpPr>
        <p:spPr>
          <a:xfrm>
            <a:off x="1015626" y="3119963"/>
            <a:ext cx="963725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Calling</a:t>
            </a:r>
          </a:p>
          <a:p>
            <a:r>
              <a:rPr lang="en-US" altLang="ko-KR" sz="1000"/>
              <a:t>-&gt; </a:t>
            </a:r>
            <a:r>
              <a:rPr lang="en-US" altLang="ko-KR" sz="1000">
                <a:solidFill>
                  <a:srgbClr val="CC7900"/>
                </a:solidFill>
              </a:rPr>
              <a:t>Proceeding</a:t>
            </a:r>
            <a:endParaRPr lang="ko-KR" altLang="en-US" sz="1000">
              <a:solidFill>
                <a:srgbClr val="CC79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9D753D9-64FE-4946-96AE-C69E933FA227}"/>
              </a:ext>
            </a:extLst>
          </p:cNvPr>
          <p:cNvSpPr txBox="1"/>
          <p:nvPr/>
        </p:nvSpPr>
        <p:spPr>
          <a:xfrm>
            <a:off x="10210733" y="3119963"/>
            <a:ext cx="82907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Proceeding</a:t>
            </a:r>
            <a:endParaRPr lang="ko-KR" altLang="en-US" sz="1000">
              <a:solidFill>
                <a:srgbClr val="FF0000"/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E4E33BA-7104-4DF0-A6D5-B53F586BB3DF}"/>
              </a:ext>
            </a:extLst>
          </p:cNvPr>
          <p:cNvCxnSpPr/>
          <p:nvPr/>
        </p:nvCxnSpPr>
        <p:spPr>
          <a:xfrm>
            <a:off x="9303607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FC98DC8-00D0-4D30-94B6-F963B26EFCCA}"/>
              </a:ext>
            </a:extLst>
          </p:cNvPr>
          <p:cNvCxnSpPr/>
          <p:nvPr/>
        </p:nvCxnSpPr>
        <p:spPr>
          <a:xfrm>
            <a:off x="9934279" y="3199466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CD2AE92-7D57-4D12-BD71-3043F43D9261}"/>
              </a:ext>
            </a:extLst>
          </p:cNvPr>
          <p:cNvCxnSpPr>
            <a:cxnSpLocks/>
          </p:cNvCxnSpPr>
          <p:nvPr/>
        </p:nvCxnSpPr>
        <p:spPr>
          <a:xfrm>
            <a:off x="9934279" y="3789980"/>
            <a:ext cx="0" cy="6828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29ADE28-FCB3-467B-AC68-4533786FAAAC}"/>
              </a:ext>
            </a:extLst>
          </p:cNvPr>
          <p:cNvCxnSpPr>
            <a:cxnSpLocks/>
          </p:cNvCxnSpPr>
          <p:nvPr/>
        </p:nvCxnSpPr>
        <p:spPr>
          <a:xfrm>
            <a:off x="9934279" y="2538503"/>
            <a:ext cx="0" cy="6828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F953D3A-D50D-4C14-8530-C5688D9607F0}"/>
              </a:ext>
            </a:extLst>
          </p:cNvPr>
          <p:cNvCxnSpPr>
            <a:cxnSpLocks/>
          </p:cNvCxnSpPr>
          <p:nvPr/>
        </p:nvCxnSpPr>
        <p:spPr>
          <a:xfrm flipV="1">
            <a:off x="9303607" y="5040492"/>
            <a:ext cx="0" cy="580495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7736CD6-65D2-4D6F-A162-A7CC9AEAE2EB}"/>
              </a:ext>
            </a:extLst>
          </p:cNvPr>
          <p:cNvSpPr txBox="1"/>
          <p:nvPr/>
        </p:nvSpPr>
        <p:spPr>
          <a:xfrm>
            <a:off x="8821383" y="5179007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3A8CB08-8C05-4177-8DDA-0EB639AF5623}"/>
              </a:ext>
            </a:extLst>
          </p:cNvPr>
          <p:cNvCxnSpPr>
            <a:cxnSpLocks/>
          </p:cNvCxnSpPr>
          <p:nvPr/>
        </p:nvCxnSpPr>
        <p:spPr>
          <a:xfrm>
            <a:off x="2915141" y="5040491"/>
            <a:ext cx="0" cy="580496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F353C65-358D-4286-8FB2-14254D57FEF9}"/>
              </a:ext>
            </a:extLst>
          </p:cNvPr>
          <p:cNvSpPr txBox="1"/>
          <p:nvPr/>
        </p:nvSpPr>
        <p:spPr>
          <a:xfrm>
            <a:off x="2930381" y="5337460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A69610C-5F87-4D95-98D1-BE151D76EF14}"/>
              </a:ext>
            </a:extLst>
          </p:cNvPr>
          <p:cNvCxnSpPr/>
          <p:nvPr/>
        </p:nvCxnSpPr>
        <p:spPr>
          <a:xfrm>
            <a:off x="2921570" y="4494345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49CD80A-AF61-4C89-BF3A-1B489C51A6BC}"/>
              </a:ext>
            </a:extLst>
          </p:cNvPr>
          <p:cNvCxnSpPr>
            <a:cxnSpLocks/>
          </p:cNvCxnSpPr>
          <p:nvPr/>
        </p:nvCxnSpPr>
        <p:spPr>
          <a:xfrm>
            <a:off x="2915141" y="3789980"/>
            <a:ext cx="0" cy="682858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36953E8-0D22-47A6-A454-481959DEDF16}"/>
              </a:ext>
            </a:extLst>
          </p:cNvPr>
          <p:cNvSpPr txBox="1"/>
          <p:nvPr/>
        </p:nvSpPr>
        <p:spPr>
          <a:xfrm>
            <a:off x="2946008" y="4104461"/>
            <a:ext cx="69762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Response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D939B6D-F0E1-4A15-8F77-A91D065905D4}"/>
              </a:ext>
            </a:extLst>
          </p:cNvPr>
          <p:cNvCxnSpPr/>
          <p:nvPr/>
        </p:nvCxnSpPr>
        <p:spPr>
          <a:xfrm>
            <a:off x="2921570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6CD1B84-727B-4678-957B-06E8C05805A0}"/>
              </a:ext>
            </a:extLst>
          </p:cNvPr>
          <p:cNvCxnSpPr>
            <a:cxnSpLocks/>
          </p:cNvCxnSpPr>
          <p:nvPr/>
        </p:nvCxnSpPr>
        <p:spPr>
          <a:xfrm>
            <a:off x="2915141" y="2538503"/>
            <a:ext cx="0" cy="682858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F0A8994-5226-4289-851B-2F1395024FBC}"/>
              </a:ext>
            </a:extLst>
          </p:cNvPr>
          <p:cNvSpPr txBox="1"/>
          <p:nvPr/>
        </p:nvSpPr>
        <p:spPr>
          <a:xfrm>
            <a:off x="2732557" y="2832209"/>
            <a:ext cx="8066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CC7900"/>
                </a:solidFill>
              </a:rPr>
              <a:t>100 Trying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06160EA-447B-4E93-BC27-D3860446E039}"/>
              </a:ext>
            </a:extLst>
          </p:cNvPr>
          <p:cNvSpPr txBox="1"/>
          <p:nvPr/>
        </p:nvSpPr>
        <p:spPr>
          <a:xfrm>
            <a:off x="9754023" y="2804492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C441EC-E64E-4597-AF72-1A784CEB4E61}"/>
              </a:ext>
            </a:extLst>
          </p:cNvPr>
          <p:cNvSpPr txBox="1"/>
          <p:nvPr/>
        </p:nvSpPr>
        <p:spPr>
          <a:xfrm>
            <a:off x="9972192" y="4076737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79A1238-5D45-47E3-93D6-932E8C5D56E7}"/>
              </a:ext>
            </a:extLst>
          </p:cNvPr>
          <p:cNvCxnSpPr>
            <a:cxnSpLocks/>
          </p:cNvCxnSpPr>
          <p:nvPr/>
        </p:nvCxnSpPr>
        <p:spPr>
          <a:xfrm flipV="1">
            <a:off x="2273209" y="2544763"/>
            <a:ext cx="0" cy="68648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BC7F5FF-F9B5-40B5-B496-D43C2A28A1B3}"/>
              </a:ext>
            </a:extLst>
          </p:cNvPr>
          <p:cNvSpPr txBox="1"/>
          <p:nvPr/>
        </p:nvSpPr>
        <p:spPr>
          <a:xfrm>
            <a:off x="2002063" y="2690376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D812E5DE-5433-4982-894A-47B0D5472829}"/>
              </a:ext>
            </a:extLst>
          </p:cNvPr>
          <p:cNvCxnSpPr/>
          <p:nvPr/>
        </p:nvCxnSpPr>
        <p:spPr>
          <a:xfrm>
            <a:off x="2273209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41C906B-CE13-44A8-B177-BE44B2738F48}"/>
              </a:ext>
            </a:extLst>
          </p:cNvPr>
          <p:cNvSpPr txBox="1"/>
          <p:nvPr/>
        </p:nvSpPr>
        <p:spPr>
          <a:xfrm>
            <a:off x="2147685" y="3943517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7E0E63E9-8C04-46A4-B296-3FEDA3E7F30C}"/>
              </a:ext>
            </a:extLst>
          </p:cNvPr>
          <p:cNvSpPr/>
          <p:nvPr/>
        </p:nvSpPr>
        <p:spPr>
          <a:xfrm>
            <a:off x="9129862" y="3696383"/>
            <a:ext cx="330382" cy="172628"/>
          </a:xfrm>
          <a:prstGeom prst="roundRect">
            <a:avLst/>
          </a:prstGeom>
          <a:solidFill>
            <a:srgbClr val="CC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5a</a:t>
            </a:r>
            <a:endParaRPr lang="ko-KR" altLang="en-US" sz="900" b="1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0A56590B-27EB-45DA-AE62-E72075672E8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23384" y="3179809"/>
            <a:ext cx="377843" cy="64193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A5A879F-6D96-4E0F-9CD5-089ACBD2D65D}"/>
              </a:ext>
            </a:extLst>
          </p:cNvPr>
          <p:cNvSpPr txBox="1"/>
          <p:nvPr/>
        </p:nvSpPr>
        <p:spPr>
          <a:xfrm>
            <a:off x="2393646" y="3129715"/>
            <a:ext cx="405524" cy="84639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rgbClr val="0070C0"/>
                </a:solidFill>
              </a:rPr>
              <a:t>INV/br-a1</a:t>
            </a:r>
            <a:endParaRPr lang="ko-KR" altLang="en-US" sz="550" b="1">
              <a:solidFill>
                <a:srgbClr val="0070C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EDB9AE8-2178-4AD2-B86D-2641FBCD5F35}"/>
              </a:ext>
            </a:extLst>
          </p:cNvPr>
          <p:cNvSpPr txBox="1"/>
          <p:nvPr/>
        </p:nvSpPr>
        <p:spPr>
          <a:xfrm>
            <a:off x="9409543" y="3129715"/>
            <a:ext cx="405524" cy="84639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rgbClr val="0070C0"/>
                </a:solidFill>
              </a:rPr>
              <a:t>INV/br-a1</a:t>
            </a:r>
            <a:endParaRPr lang="ko-KR" altLang="en-US" sz="55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257127" y="1119725"/>
            <a:ext cx="4879862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유효성 검사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200"/>
              <a:t>유효한 메시지는 검사 순서</a:t>
            </a:r>
            <a:r>
              <a:rPr lang="en-US" altLang="ko-KR" sz="12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Reasonable Syntax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URI scheme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Max-Forwards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(Optional) Loop Detection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Proxy-Require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Proxy-Authorization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위 검사 중 하나라도 실패하면</a:t>
            </a:r>
            <a:r>
              <a:rPr lang="en-US" altLang="ko-KR" sz="1200"/>
              <a:t>, UAS </a:t>
            </a:r>
            <a:r>
              <a:rPr lang="ko-KR" altLang="en-US" sz="1200"/>
              <a:t>로 작동하여 </a:t>
            </a:r>
            <a:r>
              <a:rPr lang="en-US" altLang="ko-KR" sz="1200"/>
              <a:t>Error code </a:t>
            </a:r>
            <a:r>
              <a:rPr lang="ko-KR" altLang="en-US" sz="1200"/>
              <a:t>와 함께 응답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9114F-F07F-424D-93A9-4C76758D86A9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2919467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50</a:t>
            </a:fld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528F291-1408-4350-88C2-0BB3AEB8F4F3}"/>
              </a:ext>
            </a:extLst>
          </p:cNvPr>
          <p:cNvCxnSpPr>
            <a:cxnSpLocks/>
            <a:stCxn id="26" idx="2"/>
            <a:endCxn id="118" idx="2"/>
          </p:cNvCxnSpPr>
          <p:nvPr/>
        </p:nvCxnSpPr>
        <p:spPr>
          <a:xfrm rot="16200000" flipH="1">
            <a:off x="4558038" y="4741828"/>
            <a:ext cx="12700" cy="305750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29BDEC7-00E8-4139-A7EB-2FB47256035E}"/>
              </a:ext>
            </a:extLst>
          </p:cNvPr>
          <p:cNvGrpSpPr/>
          <p:nvPr/>
        </p:nvGrpSpPr>
        <p:grpSpPr>
          <a:xfrm>
            <a:off x="149841" y="657091"/>
            <a:ext cx="872035" cy="529716"/>
            <a:chOff x="259658" y="810304"/>
            <a:chExt cx="872035" cy="52971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F829B3F-BEDE-4D0E-839B-5C50BACDC032}"/>
                </a:ext>
              </a:extLst>
            </p:cNvPr>
            <p:cNvSpPr txBox="1"/>
            <p:nvPr/>
          </p:nvSpPr>
          <p:spPr>
            <a:xfrm>
              <a:off x="456508" y="810304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DD85F4-3149-4B9F-8BE4-826D64B8053B}"/>
                </a:ext>
              </a:extLst>
            </p:cNvPr>
            <p:cNvSpPr txBox="1"/>
            <p:nvPr/>
          </p:nvSpPr>
          <p:spPr>
            <a:xfrm>
              <a:off x="456508" y="966141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DBDA8F-0BFD-46A4-8D42-8D39171A76CD}"/>
                </a:ext>
              </a:extLst>
            </p:cNvPr>
            <p:cNvSpPr txBox="1"/>
            <p:nvPr/>
          </p:nvSpPr>
          <p:spPr>
            <a:xfrm>
              <a:off x="456508" y="1124576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EF11E48-CE29-4616-A3C4-76FF2A1A2F12}"/>
                </a:ext>
              </a:extLst>
            </p:cNvPr>
            <p:cNvGrpSpPr/>
            <p:nvPr/>
          </p:nvGrpSpPr>
          <p:grpSpPr>
            <a:xfrm>
              <a:off x="259658" y="848753"/>
              <a:ext cx="196850" cy="450220"/>
              <a:chOff x="7746268" y="2171772"/>
              <a:chExt cx="196850" cy="45022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CDC8D4E-8C56-4746-BCE5-9DA9EA2D9A7E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932EC73-A3FA-435E-A199-CF63E1F1E703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60A273C-264D-4BDD-97C6-4FFF58F8065A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2101918" y="4370475"/>
            <a:ext cx="1893728" cy="772381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2181017" y="4477492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05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3088332" y="4472839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2095219" y="3119963"/>
            <a:ext cx="1893728" cy="772381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2174318" y="3222327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900" b="1">
                <a:solidFill>
                  <a:schemeClr val="bg1">
                    <a:lumMod val="75000"/>
                  </a:schemeClr>
                </a:solidFill>
              </a:rPr>
              <a:t>Transaction</a:t>
            </a:r>
            <a:endParaRPr lang="ko-KR" altLang="en-US" sz="900" b="1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F24AEA0-F261-4D45-B8B5-141262A18C27}"/>
              </a:ext>
            </a:extLst>
          </p:cNvPr>
          <p:cNvGrpSpPr/>
          <p:nvPr/>
        </p:nvGrpSpPr>
        <p:grpSpPr>
          <a:xfrm>
            <a:off x="2082424" y="5620987"/>
            <a:ext cx="1893728" cy="649591"/>
            <a:chOff x="1194682" y="5799441"/>
            <a:chExt cx="1893728" cy="64959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B42E28-2369-4A4D-9796-4C8FF9A03DFC}"/>
              </a:ext>
            </a:extLst>
          </p:cNvPr>
          <p:cNvSpPr/>
          <p:nvPr/>
        </p:nvSpPr>
        <p:spPr>
          <a:xfrm>
            <a:off x="209521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B822FF-C688-4986-AE56-00643498A4E1}"/>
              </a:ext>
            </a:extLst>
          </p:cNvPr>
          <p:cNvSpPr txBox="1"/>
          <p:nvPr/>
        </p:nvSpPr>
        <p:spPr>
          <a:xfrm>
            <a:off x="2627146" y="1393928"/>
            <a:ext cx="8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Proxy 1</a:t>
            </a:r>
          </a:p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(stateful)</a:t>
            </a:r>
            <a:endParaRPr lang="ko-KR" altLang="en-US" sz="1100" b="1">
              <a:solidFill>
                <a:srgbClr val="CC0099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5277350-7FE5-41D2-9232-49274C0E7F79}"/>
              </a:ext>
            </a:extLst>
          </p:cNvPr>
          <p:cNvCxnSpPr>
            <a:cxnSpLocks/>
          </p:cNvCxnSpPr>
          <p:nvPr/>
        </p:nvCxnSpPr>
        <p:spPr>
          <a:xfrm flipV="1">
            <a:off x="3181123" y="3789980"/>
            <a:ext cx="0" cy="68648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33A8E1D-0C7A-452D-B210-F1B5CF578603}"/>
              </a:ext>
            </a:extLst>
          </p:cNvPr>
          <p:cNvCxnSpPr>
            <a:cxnSpLocks/>
          </p:cNvCxnSpPr>
          <p:nvPr/>
        </p:nvCxnSpPr>
        <p:spPr>
          <a:xfrm flipV="1">
            <a:off x="3187510" y="5052637"/>
            <a:ext cx="0" cy="58049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3061986" y="5235710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CF3022-3755-4D6B-8A92-61B9403D9582}"/>
              </a:ext>
            </a:extLst>
          </p:cNvPr>
          <p:cNvSpPr/>
          <p:nvPr/>
        </p:nvSpPr>
        <p:spPr>
          <a:xfrm>
            <a:off x="8215848" y="4370475"/>
            <a:ext cx="1893728" cy="772381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343F0AF-0B09-423E-BBFD-94A735954135}"/>
              </a:ext>
            </a:extLst>
          </p:cNvPr>
          <p:cNvSpPr/>
          <p:nvPr/>
        </p:nvSpPr>
        <p:spPr>
          <a:xfrm>
            <a:off x="9216913" y="4477492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05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3919B3-FD82-4AA7-BA68-9DAA3DE4C374}"/>
              </a:ext>
            </a:extLst>
          </p:cNvPr>
          <p:cNvSpPr/>
          <p:nvPr/>
        </p:nvSpPr>
        <p:spPr>
          <a:xfrm>
            <a:off x="8294993" y="4472839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A71941-0B8D-4ED3-8AB1-D17AE7F4D810}"/>
              </a:ext>
            </a:extLst>
          </p:cNvPr>
          <p:cNvSpPr/>
          <p:nvPr/>
        </p:nvSpPr>
        <p:spPr>
          <a:xfrm>
            <a:off x="8209149" y="3119963"/>
            <a:ext cx="1893728" cy="772381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2AA7A62-DDC4-467C-90D5-6956EFF7E91D}"/>
              </a:ext>
            </a:extLst>
          </p:cNvPr>
          <p:cNvSpPr/>
          <p:nvPr/>
        </p:nvSpPr>
        <p:spPr>
          <a:xfrm>
            <a:off x="8294947" y="3222327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Transaction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6413548-A36E-4E47-8683-625FE5241CDF}"/>
              </a:ext>
            </a:extLst>
          </p:cNvPr>
          <p:cNvGrpSpPr/>
          <p:nvPr/>
        </p:nvGrpSpPr>
        <p:grpSpPr>
          <a:xfrm>
            <a:off x="8196354" y="5620987"/>
            <a:ext cx="1893728" cy="649591"/>
            <a:chOff x="1194682" y="5799441"/>
            <a:chExt cx="1893728" cy="64959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EFFF1E9-4DEA-48CA-8BE2-512275AF123C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127535C-922F-4FE9-BE2F-87F7D7D75B8B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F794444-1404-4F0F-8C95-13408E363874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FA85EF7-9534-489F-BDBA-BF973DD94365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15045E-1B86-46CF-A01D-6567DB126B21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1BEEEDD-A511-4358-84AC-E2A6BA0BB4ED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532E39-FFDE-45D9-A39C-60709149F898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648B79-6CE0-4243-8F93-FB48A361850F}"/>
              </a:ext>
            </a:extLst>
          </p:cNvPr>
          <p:cNvSpPr/>
          <p:nvPr/>
        </p:nvSpPr>
        <p:spPr>
          <a:xfrm>
            <a:off x="820914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AA0F0C3-6DD7-408C-B3D2-ABB0C43024A8}"/>
              </a:ext>
            </a:extLst>
          </p:cNvPr>
          <p:cNvSpPr/>
          <p:nvPr/>
        </p:nvSpPr>
        <p:spPr>
          <a:xfrm>
            <a:off x="8288248" y="1970850"/>
            <a:ext cx="1742229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accent2"/>
                </a:solidFill>
              </a:rPr>
              <a:t>Proxy</a:t>
            </a:r>
            <a:endParaRPr lang="en-US" altLang="ko-KR" sz="1000" b="1">
              <a:solidFill>
                <a:schemeClr val="accent2"/>
              </a:solidFill>
            </a:endParaRP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E7DA4A8-1B01-4122-B35C-70652C1EAFB3}"/>
              </a:ext>
            </a:extLst>
          </p:cNvPr>
          <p:cNvCxnSpPr>
            <a:cxnSpLocks/>
          </p:cNvCxnSpPr>
          <p:nvPr/>
        </p:nvCxnSpPr>
        <p:spPr>
          <a:xfrm>
            <a:off x="9025957" y="5040491"/>
            <a:ext cx="0" cy="580496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35F3B25-B665-426C-9B82-B2401E6C1DB6}"/>
              </a:ext>
            </a:extLst>
          </p:cNvPr>
          <p:cNvSpPr txBox="1"/>
          <p:nvPr/>
        </p:nvSpPr>
        <p:spPr>
          <a:xfrm>
            <a:off x="8915978" y="5347269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C523A5-72F7-4554-AB79-9343BADB1196}"/>
              </a:ext>
            </a:extLst>
          </p:cNvPr>
          <p:cNvSpPr txBox="1"/>
          <p:nvPr/>
        </p:nvSpPr>
        <p:spPr>
          <a:xfrm>
            <a:off x="8722653" y="1404302"/>
            <a:ext cx="8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chemeClr val="accent6">
                    <a:lumMod val="75000"/>
                  </a:schemeClr>
                </a:solidFill>
              </a:rPr>
              <a:t>Proxy 3</a:t>
            </a:r>
          </a:p>
          <a:p>
            <a:pPr algn="ctr"/>
            <a:r>
              <a:rPr lang="en-US" altLang="ko-KR" sz="1100" b="1">
                <a:solidFill>
                  <a:schemeClr val="accent6">
                    <a:lumMod val="75000"/>
                  </a:schemeClr>
                </a:solidFill>
              </a:rPr>
              <a:t>(stateful)</a:t>
            </a:r>
            <a:endParaRPr lang="ko-KR" altLang="en-US" sz="11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3AC8B31-E47E-453D-B0C4-EAB5861B24B1}"/>
              </a:ext>
            </a:extLst>
          </p:cNvPr>
          <p:cNvCxnSpPr>
            <a:cxnSpLocks/>
          </p:cNvCxnSpPr>
          <p:nvPr/>
        </p:nvCxnSpPr>
        <p:spPr>
          <a:xfrm flipV="1">
            <a:off x="8395168" y="3777892"/>
            <a:ext cx="0" cy="694947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5B21DC7-A0FC-4F87-B754-AAC2B10D01AB}"/>
              </a:ext>
            </a:extLst>
          </p:cNvPr>
          <p:cNvSpPr txBox="1"/>
          <p:nvPr/>
        </p:nvSpPr>
        <p:spPr>
          <a:xfrm>
            <a:off x="7702161" y="3949883"/>
            <a:ext cx="8066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>
                <a:solidFill>
                  <a:srgbClr val="CC7900"/>
                </a:solidFill>
              </a:rPr>
              <a:t>100 Trying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E4E33BA-7104-4DF0-A6D5-B53F586BB3DF}"/>
              </a:ext>
            </a:extLst>
          </p:cNvPr>
          <p:cNvCxnSpPr/>
          <p:nvPr/>
        </p:nvCxnSpPr>
        <p:spPr>
          <a:xfrm>
            <a:off x="9034188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FC98DC8-00D0-4D30-94B6-F963B26EFCCA}"/>
              </a:ext>
            </a:extLst>
          </p:cNvPr>
          <p:cNvCxnSpPr/>
          <p:nvPr/>
        </p:nvCxnSpPr>
        <p:spPr>
          <a:xfrm>
            <a:off x="9026965" y="3199466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CD2AE92-7D57-4D12-BD71-3043F43D9261}"/>
              </a:ext>
            </a:extLst>
          </p:cNvPr>
          <p:cNvCxnSpPr>
            <a:cxnSpLocks/>
          </p:cNvCxnSpPr>
          <p:nvPr/>
        </p:nvCxnSpPr>
        <p:spPr>
          <a:xfrm>
            <a:off x="9019200" y="3789980"/>
            <a:ext cx="0" cy="6828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29ADE28-FCB3-467B-AC68-4533786FAAAC}"/>
              </a:ext>
            </a:extLst>
          </p:cNvPr>
          <p:cNvCxnSpPr>
            <a:cxnSpLocks/>
          </p:cNvCxnSpPr>
          <p:nvPr/>
        </p:nvCxnSpPr>
        <p:spPr>
          <a:xfrm>
            <a:off x="9025468" y="2538503"/>
            <a:ext cx="0" cy="6828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F953D3A-D50D-4C14-8530-C5688D9607F0}"/>
              </a:ext>
            </a:extLst>
          </p:cNvPr>
          <p:cNvCxnSpPr>
            <a:cxnSpLocks/>
          </p:cNvCxnSpPr>
          <p:nvPr/>
        </p:nvCxnSpPr>
        <p:spPr>
          <a:xfrm flipV="1">
            <a:off x="8395168" y="5040492"/>
            <a:ext cx="0" cy="580495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7736CD6-65D2-4D6F-A162-A7CC9AEAE2EB}"/>
              </a:ext>
            </a:extLst>
          </p:cNvPr>
          <p:cNvSpPr txBox="1"/>
          <p:nvPr/>
        </p:nvSpPr>
        <p:spPr>
          <a:xfrm>
            <a:off x="8106471" y="5184492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06160EA-447B-4E93-BC27-D3860446E039}"/>
              </a:ext>
            </a:extLst>
          </p:cNvPr>
          <p:cNvSpPr txBox="1"/>
          <p:nvPr/>
        </p:nvSpPr>
        <p:spPr>
          <a:xfrm>
            <a:off x="8845212" y="2804492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C441EC-E64E-4597-AF72-1A784CEB4E61}"/>
              </a:ext>
            </a:extLst>
          </p:cNvPr>
          <p:cNvSpPr txBox="1"/>
          <p:nvPr/>
        </p:nvSpPr>
        <p:spPr>
          <a:xfrm>
            <a:off x="8911380" y="4076737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79A1238-5D45-47E3-93D6-932E8C5D56E7}"/>
              </a:ext>
            </a:extLst>
          </p:cNvPr>
          <p:cNvCxnSpPr>
            <a:cxnSpLocks/>
          </p:cNvCxnSpPr>
          <p:nvPr/>
        </p:nvCxnSpPr>
        <p:spPr>
          <a:xfrm flipV="1">
            <a:off x="3186287" y="2544763"/>
            <a:ext cx="0" cy="68648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BC7F5FF-F9B5-40B5-B496-D43C2A28A1B3}"/>
              </a:ext>
            </a:extLst>
          </p:cNvPr>
          <p:cNvSpPr txBox="1"/>
          <p:nvPr/>
        </p:nvSpPr>
        <p:spPr>
          <a:xfrm>
            <a:off x="2915141" y="2690376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41C906B-CE13-44A8-B177-BE44B2738F48}"/>
              </a:ext>
            </a:extLst>
          </p:cNvPr>
          <p:cNvSpPr txBox="1"/>
          <p:nvPr/>
        </p:nvSpPr>
        <p:spPr>
          <a:xfrm>
            <a:off x="3055599" y="3943517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7E0E63E9-8C04-46A4-B296-3FEDA3E7F30C}"/>
              </a:ext>
            </a:extLst>
          </p:cNvPr>
          <p:cNvSpPr/>
          <p:nvPr/>
        </p:nvSpPr>
        <p:spPr>
          <a:xfrm>
            <a:off x="8223647" y="3696383"/>
            <a:ext cx="330382" cy="172628"/>
          </a:xfrm>
          <a:prstGeom prst="roundRect">
            <a:avLst/>
          </a:prstGeom>
          <a:solidFill>
            <a:srgbClr val="CC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5b</a:t>
            </a:r>
            <a:endParaRPr lang="ko-KR" altLang="en-US" sz="900" b="1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0A56590B-27EB-45DA-AE62-E72075672E8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6070" y="3179809"/>
            <a:ext cx="377843" cy="64193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16C8333-6558-4D79-8FCA-84B6583E7A7D}"/>
              </a:ext>
            </a:extLst>
          </p:cNvPr>
          <p:cNvSpPr/>
          <p:nvPr/>
        </p:nvSpPr>
        <p:spPr>
          <a:xfrm>
            <a:off x="3088332" y="3222327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Client</a:t>
            </a:r>
          </a:p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Transaction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947F574-EAB6-4179-AA85-F8021D3C5D88}"/>
              </a:ext>
            </a:extLst>
          </p:cNvPr>
          <p:cNvSpPr/>
          <p:nvPr/>
        </p:nvSpPr>
        <p:spPr>
          <a:xfrm>
            <a:off x="2161523" y="1970850"/>
            <a:ext cx="1742229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accent2"/>
                </a:solidFill>
              </a:rPr>
              <a:t>Proxy</a:t>
            </a:r>
            <a:endParaRPr lang="en-US" altLang="ko-KR" sz="1000" b="1">
              <a:solidFill>
                <a:schemeClr val="accent2"/>
              </a:solidFill>
            </a:endParaRP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6697740-2A32-4F43-AE27-187DA040241B}"/>
              </a:ext>
            </a:extLst>
          </p:cNvPr>
          <p:cNvSpPr/>
          <p:nvPr/>
        </p:nvSpPr>
        <p:spPr>
          <a:xfrm>
            <a:off x="3024654" y="2444444"/>
            <a:ext cx="330382" cy="172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4b</a:t>
            </a:r>
            <a:endParaRPr lang="ko-KR" altLang="en-US" sz="900" b="1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8D8D70E-E9B6-447E-969E-166DD698921E}"/>
              </a:ext>
            </a:extLst>
          </p:cNvPr>
          <p:cNvCxnSpPr/>
          <p:nvPr/>
        </p:nvCxnSpPr>
        <p:spPr>
          <a:xfrm>
            <a:off x="3186287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E0CAC7F-6D18-43D8-9268-6B16DF5905C0}"/>
              </a:ext>
            </a:extLst>
          </p:cNvPr>
          <p:cNvSpPr/>
          <p:nvPr/>
        </p:nvSpPr>
        <p:spPr>
          <a:xfrm>
            <a:off x="5159418" y="4370475"/>
            <a:ext cx="1893728" cy="772381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EBA4C19-B7ED-4E7E-8B17-FCF323D2D457}"/>
              </a:ext>
            </a:extLst>
          </p:cNvPr>
          <p:cNvSpPr/>
          <p:nvPr/>
        </p:nvSpPr>
        <p:spPr>
          <a:xfrm>
            <a:off x="5238517" y="4477492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  <a:endParaRPr lang="ko-KR" altLang="en-US" sz="1050" b="1">
              <a:solidFill>
                <a:srgbClr val="CC0099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2044A50-AB58-4377-8F01-431BC15A921B}"/>
              </a:ext>
            </a:extLst>
          </p:cNvPr>
          <p:cNvSpPr/>
          <p:nvPr/>
        </p:nvSpPr>
        <p:spPr>
          <a:xfrm>
            <a:off x="6145832" y="4472839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698947A-1A6D-45D3-B851-769F277021FF}"/>
              </a:ext>
            </a:extLst>
          </p:cNvPr>
          <p:cNvGrpSpPr/>
          <p:nvPr/>
        </p:nvGrpSpPr>
        <p:grpSpPr>
          <a:xfrm>
            <a:off x="5139924" y="5620987"/>
            <a:ext cx="1893728" cy="649591"/>
            <a:chOff x="1194682" y="5799441"/>
            <a:chExt cx="1893728" cy="64959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D159437-B28C-4550-B652-BBEF4BFBF689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EABC68C6-25CC-4FD3-8019-F4F8A4D9F91A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693F925-1B6C-463F-BB5B-9AF4C5478B25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99BF710-2309-4A5D-A8B9-536D456F2A8A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391DD72-4203-402B-AE42-E8211FA41D11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E4089E5-E113-454B-841A-1FDE07DD15A4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D78F5E6-C2A2-4C1A-9E16-DC84FB66296E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1384AE3-7437-4046-A4A7-F27EBA8A6C16}"/>
              </a:ext>
            </a:extLst>
          </p:cNvPr>
          <p:cNvSpPr/>
          <p:nvPr/>
        </p:nvSpPr>
        <p:spPr>
          <a:xfrm>
            <a:off x="515271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2119CB8-12A6-4047-A309-6D43466BE4DC}"/>
              </a:ext>
            </a:extLst>
          </p:cNvPr>
          <p:cNvSpPr/>
          <p:nvPr/>
        </p:nvSpPr>
        <p:spPr>
          <a:xfrm>
            <a:off x="5231818" y="1970850"/>
            <a:ext cx="1742229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accent2"/>
                </a:solidFill>
              </a:rPr>
              <a:t>Proxy</a:t>
            </a:r>
            <a:endParaRPr lang="en-US" altLang="ko-KR" sz="1000" b="1">
              <a:solidFill>
                <a:schemeClr val="accent2"/>
              </a:solidFill>
            </a:endParaRP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3406FA2-14CC-49D9-A624-14274BFA36EF}"/>
              </a:ext>
            </a:extLst>
          </p:cNvPr>
          <p:cNvCxnSpPr>
            <a:cxnSpLocks/>
          </p:cNvCxnSpPr>
          <p:nvPr/>
        </p:nvCxnSpPr>
        <p:spPr>
          <a:xfrm>
            <a:off x="5988732" y="5042475"/>
            <a:ext cx="0" cy="580496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3E98369-22B1-41AA-BA96-81D50EB0D72A}"/>
              </a:ext>
            </a:extLst>
          </p:cNvPr>
          <p:cNvSpPr txBox="1"/>
          <p:nvPr/>
        </p:nvSpPr>
        <p:spPr>
          <a:xfrm>
            <a:off x="5666223" y="1404302"/>
            <a:ext cx="8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chemeClr val="bg2">
                    <a:lumMod val="25000"/>
                  </a:schemeClr>
                </a:solidFill>
              </a:rPr>
              <a:t>Proxy 2</a:t>
            </a:r>
          </a:p>
          <a:p>
            <a:pPr algn="ctr"/>
            <a:r>
              <a:rPr lang="en-US" altLang="ko-KR" sz="1100" b="1">
                <a:solidFill>
                  <a:schemeClr val="bg2">
                    <a:lumMod val="25000"/>
                  </a:schemeClr>
                </a:solidFill>
              </a:rPr>
              <a:t>(stateless)</a:t>
            </a:r>
            <a:endParaRPr lang="ko-KR" altLang="en-US" sz="1100" b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9074AFB-2D0D-409B-BFB7-035B615BA822}"/>
              </a:ext>
            </a:extLst>
          </p:cNvPr>
          <p:cNvCxnSpPr/>
          <p:nvPr/>
        </p:nvCxnSpPr>
        <p:spPr>
          <a:xfrm>
            <a:off x="6877849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F9B63EE-B2B1-4C4E-AC3A-8EC0AE066E09}"/>
              </a:ext>
            </a:extLst>
          </p:cNvPr>
          <p:cNvCxnSpPr>
            <a:cxnSpLocks/>
          </p:cNvCxnSpPr>
          <p:nvPr/>
        </p:nvCxnSpPr>
        <p:spPr>
          <a:xfrm flipV="1">
            <a:off x="6247177" y="2538503"/>
            <a:ext cx="0" cy="1934337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09ABCC75-CD23-4C3D-ACE8-692E116D5582}"/>
              </a:ext>
            </a:extLst>
          </p:cNvPr>
          <p:cNvCxnSpPr/>
          <p:nvPr/>
        </p:nvCxnSpPr>
        <p:spPr>
          <a:xfrm>
            <a:off x="6247177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6A7BDC7-DCA4-406A-9ADD-BE250791D6A8}"/>
              </a:ext>
            </a:extLst>
          </p:cNvPr>
          <p:cNvCxnSpPr>
            <a:cxnSpLocks/>
          </p:cNvCxnSpPr>
          <p:nvPr/>
        </p:nvCxnSpPr>
        <p:spPr>
          <a:xfrm>
            <a:off x="5988732" y="2538503"/>
            <a:ext cx="0" cy="1934335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D305A067-474C-4FA6-948F-D157BC23E641}"/>
              </a:ext>
            </a:extLst>
          </p:cNvPr>
          <p:cNvCxnSpPr>
            <a:cxnSpLocks/>
          </p:cNvCxnSpPr>
          <p:nvPr/>
        </p:nvCxnSpPr>
        <p:spPr>
          <a:xfrm>
            <a:off x="6877849" y="2538503"/>
            <a:ext cx="0" cy="1934335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5243F6C0-FC80-4719-A136-0AB59B799EC4}"/>
              </a:ext>
            </a:extLst>
          </p:cNvPr>
          <p:cNvCxnSpPr>
            <a:cxnSpLocks/>
          </p:cNvCxnSpPr>
          <p:nvPr/>
        </p:nvCxnSpPr>
        <p:spPr>
          <a:xfrm flipV="1">
            <a:off x="6247177" y="5040492"/>
            <a:ext cx="0" cy="580495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62FE513-C5FE-4466-B9B9-A61B5DF8546E}"/>
              </a:ext>
            </a:extLst>
          </p:cNvPr>
          <p:cNvSpPr txBox="1"/>
          <p:nvPr/>
        </p:nvSpPr>
        <p:spPr>
          <a:xfrm>
            <a:off x="6168490" y="5179007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A72FC55E-4934-4F95-B857-12CFDE5B5498}"/>
              </a:ext>
            </a:extLst>
          </p:cNvPr>
          <p:cNvCxnSpPr/>
          <p:nvPr/>
        </p:nvCxnSpPr>
        <p:spPr>
          <a:xfrm>
            <a:off x="3186287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699B7EB7-B52E-40FB-81BF-81818F2BF719}"/>
              </a:ext>
            </a:extLst>
          </p:cNvPr>
          <p:cNvCxnSpPr>
            <a:cxnSpLocks/>
            <a:stCxn id="118" idx="2"/>
            <a:endCxn id="69" idx="2"/>
          </p:cNvCxnSpPr>
          <p:nvPr/>
        </p:nvCxnSpPr>
        <p:spPr>
          <a:xfrm rot="16200000" flipH="1">
            <a:off x="7615003" y="4742363"/>
            <a:ext cx="12700" cy="305643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D47AE2F4-4804-4106-A58E-50B57886E583}"/>
              </a:ext>
            </a:extLst>
          </p:cNvPr>
          <p:cNvCxnSpPr/>
          <p:nvPr/>
        </p:nvCxnSpPr>
        <p:spPr>
          <a:xfrm>
            <a:off x="5989663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1C893D18-5E9D-493E-9E77-BDE81F1E8E0A}"/>
              </a:ext>
            </a:extLst>
          </p:cNvPr>
          <p:cNvSpPr/>
          <p:nvPr/>
        </p:nvSpPr>
        <p:spPr>
          <a:xfrm>
            <a:off x="6081083" y="2444444"/>
            <a:ext cx="330382" cy="172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4c</a:t>
            </a:r>
            <a:endParaRPr lang="ko-KR" altLang="en-US" sz="900" b="1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3C86EC0-8E62-48EF-B06A-D5C69B8CE835}"/>
              </a:ext>
            </a:extLst>
          </p:cNvPr>
          <p:cNvSpPr txBox="1"/>
          <p:nvPr/>
        </p:nvSpPr>
        <p:spPr>
          <a:xfrm>
            <a:off x="6008690" y="2690376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6F6FD1A-B53E-418A-96A6-561B8863766A}"/>
              </a:ext>
            </a:extLst>
          </p:cNvPr>
          <p:cNvSpPr txBox="1"/>
          <p:nvPr/>
        </p:nvSpPr>
        <p:spPr>
          <a:xfrm>
            <a:off x="5368705" y="5338282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76DFBE6-5900-4F9A-9744-2DC5863763C8}"/>
              </a:ext>
            </a:extLst>
          </p:cNvPr>
          <p:cNvCxnSpPr>
            <a:cxnSpLocks/>
          </p:cNvCxnSpPr>
          <p:nvPr/>
        </p:nvCxnSpPr>
        <p:spPr>
          <a:xfrm>
            <a:off x="6877849" y="5042475"/>
            <a:ext cx="0" cy="580496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CF44183-CA10-4705-848E-7DF174DFBF98}"/>
              </a:ext>
            </a:extLst>
          </p:cNvPr>
          <p:cNvSpPr txBox="1"/>
          <p:nvPr/>
        </p:nvSpPr>
        <p:spPr>
          <a:xfrm>
            <a:off x="6725449" y="5338282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1F2500-F4A5-4885-B6DE-936FFCA8D462}"/>
              </a:ext>
            </a:extLst>
          </p:cNvPr>
          <p:cNvSpPr txBox="1"/>
          <p:nvPr/>
        </p:nvSpPr>
        <p:spPr>
          <a:xfrm>
            <a:off x="2393646" y="3129715"/>
            <a:ext cx="405524" cy="846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chemeClr val="bg1">
                    <a:lumMod val="50000"/>
                  </a:schemeClr>
                </a:solidFill>
              </a:rPr>
              <a:t>INV/br-a1</a:t>
            </a:r>
            <a:endParaRPr lang="ko-KR" altLang="en-US" sz="5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37B5C4C-287A-4AA2-B96F-FAAEB941379C}"/>
              </a:ext>
            </a:extLst>
          </p:cNvPr>
          <p:cNvSpPr txBox="1"/>
          <p:nvPr/>
        </p:nvSpPr>
        <p:spPr>
          <a:xfrm>
            <a:off x="3278403" y="3129715"/>
            <a:ext cx="437897" cy="84639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rgbClr val="0070C0"/>
                </a:solidFill>
              </a:rPr>
              <a:t>INV/br-x10</a:t>
            </a:r>
            <a:endParaRPr lang="ko-KR" altLang="en-US" sz="550" b="1">
              <a:solidFill>
                <a:srgbClr val="0070C0"/>
              </a:solidFill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12ECF99-B409-4758-93C4-CACD4998D84F}"/>
              </a:ext>
            </a:extLst>
          </p:cNvPr>
          <p:cNvCxnSpPr/>
          <p:nvPr/>
        </p:nvCxnSpPr>
        <p:spPr>
          <a:xfrm>
            <a:off x="8395168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CB95736-46DC-4482-8065-54139C36877B}"/>
              </a:ext>
            </a:extLst>
          </p:cNvPr>
          <p:cNvSpPr txBox="1"/>
          <p:nvPr/>
        </p:nvSpPr>
        <p:spPr>
          <a:xfrm>
            <a:off x="5467439" y="4076737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B75C2A9-193B-4BBB-8588-AEF614EBF0D9}"/>
              </a:ext>
            </a:extLst>
          </p:cNvPr>
          <p:cNvSpPr txBox="1"/>
          <p:nvPr/>
        </p:nvSpPr>
        <p:spPr>
          <a:xfrm>
            <a:off x="8488735" y="3129715"/>
            <a:ext cx="437897" cy="84639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rgbClr val="0070C0"/>
                </a:solidFill>
              </a:rPr>
              <a:t>INV/br-x10</a:t>
            </a:r>
            <a:endParaRPr lang="ko-KR" altLang="en-US" sz="550" b="1">
              <a:solidFill>
                <a:srgbClr val="0070C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A0733C8-AD52-46A8-88DF-A5680894827C}"/>
              </a:ext>
            </a:extLst>
          </p:cNvPr>
          <p:cNvSpPr txBox="1"/>
          <p:nvPr/>
        </p:nvSpPr>
        <p:spPr>
          <a:xfrm>
            <a:off x="6725449" y="4071825"/>
            <a:ext cx="69762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866137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3EFFF1E9-4DEA-48CA-8BE2-512275AF123C}"/>
              </a:ext>
            </a:extLst>
          </p:cNvPr>
          <p:cNvSpPr/>
          <p:nvPr/>
        </p:nvSpPr>
        <p:spPr>
          <a:xfrm>
            <a:off x="8196354" y="5620987"/>
            <a:ext cx="1893728" cy="6495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79DDBC3-8A90-4FDD-90CE-BF173FC23E6F}"/>
              </a:ext>
            </a:extLst>
          </p:cNvPr>
          <p:cNvSpPr txBox="1"/>
          <p:nvPr/>
        </p:nvSpPr>
        <p:spPr>
          <a:xfrm>
            <a:off x="9510989" y="5662346"/>
            <a:ext cx="350031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RTP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51</a:t>
            </a:fld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29BDEC7-00E8-4139-A7EB-2FB47256035E}"/>
              </a:ext>
            </a:extLst>
          </p:cNvPr>
          <p:cNvGrpSpPr/>
          <p:nvPr/>
        </p:nvGrpSpPr>
        <p:grpSpPr>
          <a:xfrm>
            <a:off x="149841" y="657091"/>
            <a:ext cx="872035" cy="529716"/>
            <a:chOff x="259658" y="810304"/>
            <a:chExt cx="872035" cy="52971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F829B3F-BEDE-4D0E-839B-5C50BACDC032}"/>
                </a:ext>
              </a:extLst>
            </p:cNvPr>
            <p:cNvSpPr txBox="1"/>
            <p:nvPr/>
          </p:nvSpPr>
          <p:spPr>
            <a:xfrm>
              <a:off x="456508" y="810304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DD85F4-3149-4B9F-8BE4-826D64B8053B}"/>
                </a:ext>
              </a:extLst>
            </p:cNvPr>
            <p:cNvSpPr txBox="1"/>
            <p:nvPr/>
          </p:nvSpPr>
          <p:spPr>
            <a:xfrm>
              <a:off x="456508" y="966141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DBDA8F-0BFD-46A4-8D42-8D39171A76CD}"/>
                </a:ext>
              </a:extLst>
            </p:cNvPr>
            <p:cNvSpPr txBox="1"/>
            <p:nvPr/>
          </p:nvSpPr>
          <p:spPr>
            <a:xfrm>
              <a:off x="456508" y="1124576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EF11E48-CE29-4616-A3C4-76FF2A1A2F12}"/>
                </a:ext>
              </a:extLst>
            </p:cNvPr>
            <p:cNvGrpSpPr/>
            <p:nvPr/>
          </p:nvGrpSpPr>
          <p:grpSpPr>
            <a:xfrm>
              <a:off x="259658" y="848753"/>
              <a:ext cx="196850" cy="450220"/>
              <a:chOff x="7746268" y="2171772"/>
              <a:chExt cx="196850" cy="45022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CDC8D4E-8C56-4746-BCE5-9DA9EA2D9A7E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932EC73-A3FA-435E-A199-CF63E1F1E703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60A273C-264D-4BDD-97C6-4FFF58F8065A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FB822FF-C688-4986-AE56-00643498A4E1}"/>
              </a:ext>
            </a:extLst>
          </p:cNvPr>
          <p:cNvSpPr txBox="1"/>
          <p:nvPr/>
        </p:nvSpPr>
        <p:spPr>
          <a:xfrm>
            <a:off x="2627146" y="1393928"/>
            <a:ext cx="8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chemeClr val="accent6">
                    <a:lumMod val="75000"/>
                  </a:schemeClr>
                </a:solidFill>
              </a:rPr>
              <a:t>Proxy 3</a:t>
            </a:r>
          </a:p>
          <a:p>
            <a:pPr algn="ctr"/>
            <a:r>
              <a:rPr lang="en-US" altLang="ko-KR" sz="1100" b="1">
                <a:solidFill>
                  <a:schemeClr val="accent6">
                    <a:lumMod val="75000"/>
                  </a:schemeClr>
                </a:solidFill>
              </a:rPr>
              <a:t>(stateful)</a:t>
            </a:r>
            <a:endParaRPr lang="ko-KR" altLang="en-US" sz="11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CF3022-3755-4D6B-8A92-61B9403D9582}"/>
              </a:ext>
            </a:extLst>
          </p:cNvPr>
          <p:cNvSpPr/>
          <p:nvPr/>
        </p:nvSpPr>
        <p:spPr>
          <a:xfrm>
            <a:off x="8215848" y="4370475"/>
            <a:ext cx="1893728" cy="772381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343F0AF-0B09-423E-BBFD-94A735954135}"/>
              </a:ext>
            </a:extLst>
          </p:cNvPr>
          <p:cNvSpPr/>
          <p:nvPr/>
        </p:nvSpPr>
        <p:spPr>
          <a:xfrm>
            <a:off x="9201481" y="4477492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  <a:endParaRPr lang="ko-KR" altLang="en-US" sz="1050" b="1">
              <a:solidFill>
                <a:srgbClr val="CC0099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3919B3-FD82-4AA7-BA68-9DAA3DE4C374}"/>
              </a:ext>
            </a:extLst>
          </p:cNvPr>
          <p:cNvSpPr/>
          <p:nvPr/>
        </p:nvSpPr>
        <p:spPr>
          <a:xfrm>
            <a:off x="8308545" y="4472839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Clent</a:t>
            </a:r>
          </a:p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A71941-0B8D-4ED3-8AB1-D17AE7F4D810}"/>
              </a:ext>
            </a:extLst>
          </p:cNvPr>
          <p:cNvSpPr/>
          <p:nvPr/>
        </p:nvSpPr>
        <p:spPr>
          <a:xfrm>
            <a:off x="8209149" y="3119963"/>
            <a:ext cx="1893728" cy="772381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2AA7A62-DDC4-467C-90D5-6956EFF7E91D}"/>
              </a:ext>
            </a:extLst>
          </p:cNvPr>
          <p:cNvSpPr/>
          <p:nvPr/>
        </p:nvSpPr>
        <p:spPr>
          <a:xfrm>
            <a:off x="9203773" y="3222327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Transaction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794444-1404-4F0F-8C95-13408E363874}"/>
              </a:ext>
            </a:extLst>
          </p:cNvPr>
          <p:cNvSpPr txBox="1"/>
          <p:nvPr/>
        </p:nvSpPr>
        <p:spPr>
          <a:xfrm>
            <a:off x="8696349" y="5662346"/>
            <a:ext cx="337839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TLS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FA85EF7-9534-489F-BDBA-BF973DD94365}"/>
              </a:ext>
            </a:extLst>
          </p:cNvPr>
          <p:cNvSpPr txBox="1"/>
          <p:nvPr/>
        </p:nvSpPr>
        <p:spPr>
          <a:xfrm>
            <a:off x="8368899" y="5845756"/>
            <a:ext cx="548223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TCP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15045E-1B86-46CF-A01D-6567DB126B21}"/>
              </a:ext>
            </a:extLst>
          </p:cNvPr>
          <p:cNvSpPr txBox="1"/>
          <p:nvPr/>
        </p:nvSpPr>
        <p:spPr>
          <a:xfrm>
            <a:off x="8901530" y="5845756"/>
            <a:ext cx="404278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/>
              <a:t>SCTP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1BEEEDD-A511-4358-84AC-E2A6BA0BB4ED}"/>
              </a:ext>
            </a:extLst>
          </p:cNvPr>
          <p:cNvSpPr txBox="1"/>
          <p:nvPr/>
        </p:nvSpPr>
        <p:spPr>
          <a:xfrm>
            <a:off x="9290212" y="5845756"/>
            <a:ext cx="571973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UDP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532E39-FFDE-45D9-A39C-60709149F898}"/>
              </a:ext>
            </a:extLst>
          </p:cNvPr>
          <p:cNvSpPr txBox="1"/>
          <p:nvPr/>
        </p:nvSpPr>
        <p:spPr>
          <a:xfrm>
            <a:off x="8368900" y="6028990"/>
            <a:ext cx="1493285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IP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648B79-6CE0-4243-8F93-FB48A361850F}"/>
              </a:ext>
            </a:extLst>
          </p:cNvPr>
          <p:cNvSpPr/>
          <p:nvPr/>
        </p:nvSpPr>
        <p:spPr>
          <a:xfrm>
            <a:off x="820914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E7DA4A8-1B01-4122-B35C-70652C1EAFB3}"/>
              </a:ext>
            </a:extLst>
          </p:cNvPr>
          <p:cNvCxnSpPr>
            <a:cxnSpLocks/>
          </p:cNvCxnSpPr>
          <p:nvPr/>
        </p:nvCxnSpPr>
        <p:spPr>
          <a:xfrm>
            <a:off x="9961602" y="5040491"/>
            <a:ext cx="0" cy="580496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35F3B25-B665-426C-9B82-B2401E6C1DB6}"/>
              </a:ext>
            </a:extLst>
          </p:cNvPr>
          <p:cNvSpPr txBox="1"/>
          <p:nvPr/>
        </p:nvSpPr>
        <p:spPr>
          <a:xfrm>
            <a:off x="9997356" y="5347269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C523A5-72F7-4554-AB79-9343BADB1196}"/>
              </a:ext>
            </a:extLst>
          </p:cNvPr>
          <p:cNvSpPr txBox="1"/>
          <p:nvPr/>
        </p:nvSpPr>
        <p:spPr>
          <a:xfrm>
            <a:off x="8722653" y="827159"/>
            <a:ext cx="84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chemeClr val="accent6">
                    <a:lumMod val="75000"/>
                  </a:schemeClr>
                </a:solidFill>
              </a:rPr>
              <a:t>Bob’s UA</a:t>
            </a:r>
            <a:endParaRPr lang="ko-KR" altLang="en-US" sz="11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3AC8B31-E47E-453D-B0C4-EAB5861B24B1}"/>
              </a:ext>
            </a:extLst>
          </p:cNvPr>
          <p:cNvCxnSpPr>
            <a:cxnSpLocks/>
          </p:cNvCxnSpPr>
          <p:nvPr/>
        </p:nvCxnSpPr>
        <p:spPr>
          <a:xfrm flipV="1">
            <a:off x="9301889" y="3777892"/>
            <a:ext cx="0" cy="694947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E4E33BA-7104-4DF0-A6D5-B53F586BB3DF}"/>
              </a:ext>
            </a:extLst>
          </p:cNvPr>
          <p:cNvCxnSpPr/>
          <p:nvPr/>
        </p:nvCxnSpPr>
        <p:spPr>
          <a:xfrm>
            <a:off x="9960780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CD2AE92-7D57-4D12-BD71-3043F43D9261}"/>
              </a:ext>
            </a:extLst>
          </p:cNvPr>
          <p:cNvCxnSpPr>
            <a:cxnSpLocks/>
          </p:cNvCxnSpPr>
          <p:nvPr/>
        </p:nvCxnSpPr>
        <p:spPr>
          <a:xfrm>
            <a:off x="9959443" y="3789980"/>
            <a:ext cx="0" cy="6828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29ADE28-FCB3-467B-AC68-4533786FAAAC}"/>
              </a:ext>
            </a:extLst>
          </p:cNvPr>
          <p:cNvCxnSpPr>
            <a:cxnSpLocks/>
          </p:cNvCxnSpPr>
          <p:nvPr/>
        </p:nvCxnSpPr>
        <p:spPr>
          <a:xfrm>
            <a:off x="9954848" y="2538503"/>
            <a:ext cx="0" cy="6828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F953D3A-D50D-4C14-8530-C5688D9607F0}"/>
              </a:ext>
            </a:extLst>
          </p:cNvPr>
          <p:cNvCxnSpPr>
            <a:cxnSpLocks/>
          </p:cNvCxnSpPr>
          <p:nvPr/>
        </p:nvCxnSpPr>
        <p:spPr>
          <a:xfrm flipV="1">
            <a:off x="9309784" y="5040492"/>
            <a:ext cx="0" cy="580495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7736CD6-65D2-4D6F-A162-A7CC9AEAE2EB}"/>
              </a:ext>
            </a:extLst>
          </p:cNvPr>
          <p:cNvSpPr txBox="1"/>
          <p:nvPr/>
        </p:nvSpPr>
        <p:spPr>
          <a:xfrm>
            <a:off x="9021087" y="5184492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06160EA-447B-4E93-BC27-D3860446E039}"/>
              </a:ext>
            </a:extLst>
          </p:cNvPr>
          <p:cNvSpPr txBox="1"/>
          <p:nvPr/>
        </p:nvSpPr>
        <p:spPr>
          <a:xfrm>
            <a:off x="9774592" y="2804492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C441EC-E64E-4597-AF72-1A784CEB4E61}"/>
              </a:ext>
            </a:extLst>
          </p:cNvPr>
          <p:cNvSpPr txBox="1"/>
          <p:nvPr/>
        </p:nvSpPr>
        <p:spPr>
          <a:xfrm>
            <a:off x="9997356" y="4076737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12ECF99-B409-4758-93C4-CACD4998D84F}"/>
              </a:ext>
            </a:extLst>
          </p:cNvPr>
          <p:cNvCxnSpPr/>
          <p:nvPr/>
        </p:nvCxnSpPr>
        <p:spPr>
          <a:xfrm>
            <a:off x="9305808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B75C2A9-193B-4BBB-8588-AEF614EBF0D9}"/>
              </a:ext>
            </a:extLst>
          </p:cNvPr>
          <p:cNvSpPr txBox="1"/>
          <p:nvPr/>
        </p:nvSpPr>
        <p:spPr>
          <a:xfrm>
            <a:off x="9409397" y="3129715"/>
            <a:ext cx="437897" cy="84639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rgbClr val="0070C0"/>
                </a:solidFill>
              </a:rPr>
              <a:t>INV/br-x30</a:t>
            </a:r>
            <a:endParaRPr lang="ko-KR" altLang="en-US" sz="550" b="1">
              <a:solidFill>
                <a:srgbClr val="0070C0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6E6A089-1240-4631-BDAD-1364BFFA0665}"/>
              </a:ext>
            </a:extLst>
          </p:cNvPr>
          <p:cNvSpPr/>
          <p:nvPr/>
        </p:nvSpPr>
        <p:spPr>
          <a:xfrm>
            <a:off x="2100070" y="4370475"/>
            <a:ext cx="1893728" cy="772381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EFEBB2C-5E29-47D1-B9E2-D3533F50FC66}"/>
              </a:ext>
            </a:extLst>
          </p:cNvPr>
          <p:cNvSpPr/>
          <p:nvPr/>
        </p:nvSpPr>
        <p:spPr>
          <a:xfrm>
            <a:off x="3101135" y="4477492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  <a:endParaRPr lang="ko-KR" altLang="en-US" sz="1050" b="1">
              <a:solidFill>
                <a:srgbClr val="CC0099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6A839A8-D92B-4A55-9306-450BFA9E9546}"/>
              </a:ext>
            </a:extLst>
          </p:cNvPr>
          <p:cNvSpPr/>
          <p:nvPr/>
        </p:nvSpPr>
        <p:spPr>
          <a:xfrm>
            <a:off x="2179215" y="4472839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688AD94-D1DA-4D16-AA74-FCEFE5AED4D0}"/>
              </a:ext>
            </a:extLst>
          </p:cNvPr>
          <p:cNvSpPr/>
          <p:nvPr/>
        </p:nvSpPr>
        <p:spPr>
          <a:xfrm>
            <a:off x="2093371" y="3119963"/>
            <a:ext cx="1893728" cy="772381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6A5F065-6C64-4129-9DE3-B654122B3112}"/>
              </a:ext>
            </a:extLst>
          </p:cNvPr>
          <p:cNvSpPr/>
          <p:nvPr/>
        </p:nvSpPr>
        <p:spPr>
          <a:xfrm>
            <a:off x="2179169" y="3222327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900" b="1">
                <a:solidFill>
                  <a:schemeClr val="bg1">
                    <a:lumMod val="75000"/>
                  </a:schemeClr>
                </a:solidFill>
              </a:rPr>
              <a:t>Transaction</a:t>
            </a:r>
            <a:endParaRPr lang="ko-KR" altLang="en-US" sz="900" b="1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E94172D2-2109-40A3-879E-97A4095A8153}"/>
              </a:ext>
            </a:extLst>
          </p:cNvPr>
          <p:cNvGrpSpPr/>
          <p:nvPr/>
        </p:nvGrpSpPr>
        <p:grpSpPr>
          <a:xfrm>
            <a:off x="2080576" y="5620987"/>
            <a:ext cx="1893728" cy="649591"/>
            <a:chOff x="1194682" y="5799441"/>
            <a:chExt cx="1893728" cy="649591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662F0920-AE06-4681-9485-497E6E0D5EC3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2C3E0F4F-3172-4956-9594-826CA57C0B57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1B3DA69F-2B9A-4801-9856-0C9BA84FDDD1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0A8A1F73-3506-4A5E-A236-4F985ADD1EDE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BB17A455-B0C0-46C5-8962-1550D733EEB8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2B9271CA-17F3-43E3-81A5-3E318087FF4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0749B59-3709-402C-9188-6F74E3D560B9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E21AF3BA-E039-493E-85B6-DEF062389DBF}"/>
              </a:ext>
            </a:extLst>
          </p:cNvPr>
          <p:cNvSpPr/>
          <p:nvPr/>
        </p:nvSpPr>
        <p:spPr>
          <a:xfrm>
            <a:off x="2093371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30ED65B-5A90-4F02-8385-093B985D6A8E}"/>
              </a:ext>
            </a:extLst>
          </p:cNvPr>
          <p:cNvSpPr/>
          <p:nvPr/>
        </p:nvSpPr>
        <p:spPr>
          <a:xfrm>
            <a:off x="2172470" y="1970850"/>
            <a:ext cx="1742229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accent2"/>
                </a:solidFill>
              </a:rPr>
              <a:t>Proxy</a:t>
            </a:r>
            <a:endParaRPr lang="en-US" altLang="ko-KR" sz="1000" b="1">
              <a:solidFill>
                <a:schemeClr val="accent2"/>
              </a:solidFill>
            </a:endParaRP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4642E9F3-61D7-45B9-870A-31B5C2E89F08}"/>
              </a:ext>
            </a:extLst>
          </p:cNvPr>
          <p:cNvCxnSpPr>
            <a:cxnSpLocks/>
          </p:cNvCxnSpPr>
          <p:nvPr/>
        </p:nvCxnSpPr>
        <p:spPr>
          <a:xfrm>
            <a:off x="3846262" y="5040491"/>
            <a:ext cx="0" cy="580496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6C8CB08-51A3-410B-8A49-08484BCB674A}"/>
              </a:ext>
            </a:extLst>
          </p:cNvPr>
          <p:cNvSpPr txBox="1"/>
          <p:nvPr/>
        </p:nvSpPr>
        <p:spPr>
          <a:xfrm>
            <a:off x="3676786" y="5347269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D7C348B3-BE5A-4615-BD17-DEC6136BAE90}"/>
              </a:ext>
            </a:extLst>
          </p:cNvPr>
          <p:cNvCxnSpPr>
            <a:cxnSpLocks/>
          </p:cNvCxnSpPr>
          <p:nvPr/>
        </p:nvCxnSpPr>
        <p:spPr>
          <a:xfrm flipV="1">
            <a:off x="3192417" y="3777892"/>
            <a:ext cx="0" cy="694947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7915776E-81DF-44B9-8F4E-5D03675687D9}"/>
              </a:ext>
            </a:extLst>
          </p:cNvPr>
          <p:cNvCxnSpPr>
            <a:cxnSpLocks/>
          </p:cNvCxnSpPr>
          <p:nvPr/>
        </p:nvCxnSpPr>
        <p:spPr>
          <a:xfrm>
            <a:off x="3849971" y="3789980"/>
            <a:ext cx="0" cy="682858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A8891314-A8D0-410A-B5EE-7E570E53F5BE}"/>
              </a:ext>
            </a:extLst>
          </p:cNvPr>
          <p:cNvCxnSpPr>
            <a:cxnSpLocks/>
          </p:cNvCxnSpPr>
          <p:nvPr/>
        </p:nvCxnSpPr>
        <p:spPr>
          <a:xfrm flipV="1">
            <a:off x="3187061" y="5040492"/>
            <a:ext cx="0" cy="580495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6F266622-F6A8-489C-8F19-08B875FD9E63}"/>
              </a:ext>
            </a:extLst>
          </p:cNvPr>
          <p:cNvSpPr txBox="1"/>
          <p:nvPr/>
        </p:nvSpPr>
        <p:spPr>
          <a:xfrm>
            <a:off x="2898364" y="5184492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33C3FD9-1BB0-4A0D-85C8-3746DFD2E8AC}"/>
              </a:ext>
            </a:extLst>
          </p:cNvPr>
          <p:cNvSpPr txBox="1"/>
          <p:nvPr/>
        </p:nvSpPr>
        <p:spPr>
          <a:xfrm>
            <a:off x="2959318" y="4076737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22D5C52-6C40-4432-AF9E-C4F47C11B573}"/>
              </a:ext>
            </a:extLst>
          </p:cNvPr>
          <p:cNvSpPr txBox="1"/>
          <p:nvPr/>
        </p:nvSpPr>
        <p:spPr>
          <a:xfrm>
            <a:off x="2372957" y="3129715"/>
            <a:ext cx="437897" cy="846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chemeClr val="bg1">
                    <a:lumMod val="50000"/>
                  </a:schemeClr>
                </a:solidFill>
              </a:rPr>
              <a:t>INV/br-x10</a:t>
            </a:r>
            <a:endParaRPr lang="ko-KR" altLang="en-US" sz="5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6600F3CF-FF52-4082-8F66-4C8105BC75CB}"/>
              </a:ext>
            </a:extLst>
          </p:cNvPr>
          <p:cNvSpPr/>
          <p:nvPr/>
        </p:nvSpPr>
        <p:spPr>
          <a:xfrm>
            <a:off x="8215848" y="1146640"/>
            <a:ext cx="1893728" cy="4398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순서도: 문서 206">
            <a:extLst>
              <a:ext uri="{FF2B5EF4-FFF2-40B4-BE49-F238E27FC236}">
                <a16:creationId xmlns:a16="http://schemas.microsoft.com/office/drawing/2014/main" id="{0B200D9D-D480-4A1D-AB9F-17C9E3A1F6A2}"/>
              </a:ext>
            </a:extLst>
          </p:cNvPr>
          <p:cNvSpPr/>
          <p:nvPr/>
        </p:nvSpPr>
        <p:spPr>
          <a:xfrm>
            <a:off x="9215609" y="1244128"/>
            <a:ext cx="828215" cy="24490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rgbClr val="00B050"/>
                </a:solidFill>
              </a:rPr>
              <a:t>SDP Offer</a:t>
            </a:r>
            <a:endParaRPr lang="ko-KR" altLang="en-US" sz="1000" b="1">
              <a:solidFill>
                <a:srgbClr val="00B050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CA8A38F8-8C6D-4B89-9F5D-0DC4D16B0801}"/>
              </a:ext>
            </a:extLst>
          </p:cNvPr>
          <p:cNvSpPr/>
          <p:nvPr/>
        </p:nvSpPr>
        <p:spPr>
          <a:xfrm>
            <a:off x="3101135" y="3222327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0070C0"/>
                </a:solidFill>
              </a:rPr>
              <a:t>Client</a:t>
            </a:r>
          </a:p>
          <a:p>
            <a:pPr algn="ctr"/>
            <a:r>
              <a:rPr lang="en-US" altLang="ko-KR" sz="1050" b="1">
                <a:solidFill>
                  <a:srgbClr val="0070C0"/>
                </a:solidFill>
              </a:rPr>
              <a:t>Transport</a:t>
            </a:r>
            <a:endParaRPr lang="ko-KR" altLang="en-US" sz="1050" b="1">
              <a:solidFill>
                <a:srgbClr val="0070C0"/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3729206-C6F1-4DE0-893C-25D703795E2A}"/>
              </a:ext>
            </a:extLst>
          </p:cNvPr>
          <p:cNvSpPr txBox="1"/>
          <p:nvPr/>
        </p:nvSpPr>
        <p:spPr>
          <a:xfrm>
            <a:off x="3301232" y="3129715"/>
            <a:ext cx="437897" cy="84639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rgbClr val="0070C0"/>
                </a:solidFill>
              </a:rPr>
              <a:t>INV/br-x30</a:t>
            </a:r>
            <a:endParaRPr lang="ko-KR" altLang="en-US" sz="550" b="1">
              <a:solidFill>
                <a:srgbClr val="0070C0"/>
              </a:solidFill>
            </a:endParaRPr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77E5F637-D205-4FBD-9D04-F163F3811D69}"/>
              </a:ext>
            </a:extLst>
          </p:cNvPr>
          <p:cNvCxnSpPr/>
          <p:nvPr/>
        </p:nvCxnSpPr>
        <p:spPr>
          <a:xfrm>
            <a:off x="3849971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C1841428-A707-48D6-B47A-3319BD967837}"/>
              </a:ext>
            </a:extLst>
          </p:cNvPr>
          <p:cNvCxnSpPr/>
          <p:nvPr/>
        </p:nvCxnSpPr>
        <p:spPr>
          <a:xfrm>
            <a:off x="3849971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58762788-18C7-4CCA-9277-20E51718F21C}"/>
              </a:ext>
            </a:extLst>
          </p:cNvPr>
          <p:cNvCxnSpPr/>
          <p:nvPr/>
        </p:nvCxnSpPr>
        <p:spPr>
          <a:xfrm>
            <a:off x="3190030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340A1BEC-FBD7-4990-9E81-14DE6841532D}"/>
              </a:ext>
            </a:extLst>
          </p:cNvPr>
          <p:cNvCxnSpPr/>
          <p:nvPr/>
        </p:nvCxnSpPr>
        <p:spPr>
          <a:xfrm>
            <a:off x="3187061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7E2BEA3E-48BC-4DF5-9C4F-7D032A5D4107}"/>
              </a:ext>
            </a:extLst>
          </p:cNvPr>
          <p:cNvCxnSpPr>
            <a:cxnSpLocks/>
          </p:cNvCxnSpPr>
          <p:nvPr/>
        </p:nvCxnSpPr>
        <p:spPr>
          <a:xfrm flipV="1">
            <a:off x="3186626" y="2538503"/>
            <a:ext cx="0" cy="694947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D79C410A-8E57-42CD-99BE-7AC92ECC78C1}"/>
              </a:ext>
            </a:extLst>
          </p:cNvPr>
          <p:cNvSpPr txBox="1"/>
          <p:nvPr/>
        </p:nvSpPr>
        <p:spPr>
          <a:xfrm>
            <a:off x="2741626" y="2681727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328E7DE2-240C-4510-8EDB-26485D198DA2}"/>
              </a:ext>
            </a:extLst>
          </p:cNvPr>
          <p:cNvCxnSpPr>
            <a:cxnSpLocks/>
          </p:cNvCxnSpPr>
          <p:nvPr/>
        </p:nvCxnSpPr>
        <p:spPr>
          <a:xfrm>
            <a:off x="3849971" y="2547918"/>
            <a:ext cx="0" cy="682858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2047A8B4-E304-48FD-9DCC-698F1DE349A0}"/>
              </a:ext>
            </a:extLst>
          </p:cNvPr>
          <p:cNvSpPr/>
          <p:nvPr/>
        </p:nvSpPr>
        <p:spPr>
          <a:xfrm>
            <a:off x="3024654" y="2444444"/>
            <a:ext cx="330382" cy="172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4d</a:t>
            </a:r>
            <a:endParaRPr lang="ko-KR" altLang="en-US" sz="900" b="1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CD3929A-E6AC-4A0C-82A9-89DAB654F005}"/>
              </a:ext>
            </a:extLst>
          </p:cNvPr>
          <p:cNvSpPr txBox="1"/>
          <p:nvPr/>
        </p:nvSpPr>
        <p:spPr>
          <a:xfrm>
            <a:off x="3676786" y="2821543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>
                <a:solidFill>
                  <a:srgbClr val="CC7900"/>
                </a:solidFill>
              </a:rPr>
              <a:t>180 Ringing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0A600AD-22AB-40B5-8CE6-2CF8C068F5F6}"/>
              </a:ext>
            </a:extLst>
          </p:cNvPr>
          <p:cNvSpPr txBox="1"/>
          <p:nvPr/>
        </p:nvSpPr>
        <p:spPr>
          <a:xfrm>
            <a:off x="3677974" y="4076737"/>
            <a:ext cx="69762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Response</a:t>
            </a:r>
          </a:p>
        </p:txBody>
      </p: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EAFE4633-CF84-42F7-A5B0-32387CE1B0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86253" y="3213613"/>
            <a:ext cx="12700" cy="611393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A107CC60-324E-44D4-9C38-84E31905515C}"/>
              </a:ext>
            </a:extLst>
          </p:cNvPr>
          <p:cNvCxnSpPr/>
          <p:nvPr/>
        </p:nvCxnSpPr>
        <p:spPr>
          <a:xfrm>
            <a:off x="9960780" y="3262782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ECD85A6F-65E7-47D5-AC79-012798CFA9F1}"/>
              </a:ext>
            </a:extLst>
          </p:cNvPr>
          <p:cNvSpPr/>
          <p:nvPr/>
        </p:nvSpPr>
        <p:spPr>
          <a:xfrm>
            <a:off x="8290454" y="1970850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>
                    <a:lumMod val="75000"/>
                  </a:schemeClr>
                </a:solidFill>
              </a:rPr>
              <a:t>UAC</a:t>
            </a:r>
          </a:p>
          <a:p>
            <a:pPr algn="ctr"/>
            <a:r>
              <a:rPr lang="en-US" altLang="ko-KR" sz="1000" b="1">
                <a:solidFill>
                  <a:schemeClr val="bg1">
                    <a:lumMod val="75000"/>
                  </a:schemeClr>
                </a:solidFill>
              </a:rPr>
              <a:t>core</a:t>
            </a:r>
            <a:endParaRPr lang="ko-KR" alt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78807C6C-27AC-4EFA-8A35-271824F93DC7}"/>
              </a:ext>
            </a:extLst>
          </p:cNvPr>
          <p:cNvSpPr/>
          <p:nvPr/>
        </p:nvSpPr>
        <p:spPr>
          <a:xfrm>
            <a:off x="9197769" y="1970850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UAS</a:t>
            </a: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7E0E63E9-8C04-46A4-B296-3FEDA3E7F30C}"/>
              </a:ext>
            </a:extLst>
          </p:cNvPr>
          <p:cNvSpPr/>
          <p:nvPr/>
        </p:nvSpPr>
        <p:spPr>
          <a:xfrm>
            <a:off x="9131927" y="2448591"/>
            <a:ext cx="330382" cy="172628"/>
          </a:xfrm>
          <a:prstGeom prst="roundRect">
            <a:avLst/>
          </a:prstGeom>
          <a:solidFill>
            <a:srgbClr val="CC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6a</a:t>
            </a:r>
            <a:endParaRPr lang="ko-KR" altLang="en-US" sz="900" b="1"/>
          </a:p>
        </p:txBody>
      </p: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10235389-1175-4D63-BC7D-B12D2C82EDF2}"/>
              </a:ext>
            </a:extLst>
          </p:cNvPr>
          <p:cNvCxnSpPr>
            <a:cxnSpLocks/>
          </p:cNvCxnSpPr>
          <p:nvPr/>
        </p:nvCxnSpPr>
        <p:spPr>
          <a:xfrm flipV="1">
            <a:off x="9301889" y="2534117"/>
            <a:ext cx="0" cy="694947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FB9F96E6-0F56-4A02-A662-0C10FA0199A6}"/>
              </a:ext>
            </a:extLst>
          </p:cNvPr>
          <p:cNvSpPr txBox="1"/>
          <p:nvPr/>
        </p:nvSpPr>
        <p:spPr>
          <a:xfrm>
            <a:off x="8581703" y="2706108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>
                <a:solidFill>
                  <a:srgbClr val="CC7900"/>
                </a:solidFill>
              </a:rPr>
              <a:t>180 Ringing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9F9025B-8062-4BF9-AEE4-11A3ECE1D601}"/>
              </a:ext>
            </a:extLst>
          </p:cNvPr>
          <p:cNvSpPr txBox="1"/>
          <p:nvPr/>
        </p:nvSpPr>
        <p:spPr>
          <a:xfrm>
            <a:off x="8766728" y="3960162"/>
            <a:ext cx="69762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Response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2A831C81-3DCB-41F2-BBAE-67F621AFA228}"/>
              </a:ext>
            </a:extLst>
          </p:cNvPr>
          <p:cNvCxnSpPr>
            <a:cxnSpLocks/>
          </p:cNvCxnSpPr>
          <p:nvPr/>
        </p:nvCxnSpPr>
        <p:spPr>
          <a:xfrm>
            <a:off x="9954848" y="1438656"/>
            <a:ext cx="6754" cy="53219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546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Clients (2/6)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406195" cy="4143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accent3">
                    <a:lumMod val="50000"/>
                  </a:schemeClr>
                </a:solidFill>
                <a:ea typeface="+mj-ea"/>
              </a:rPr>
              <a:t>요청 전송</a:t>
            </a:r>
            <a:endParaRPr lang="en-US" altLang="ko-KR" sz="1600" b="1" dirty="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7030A0"/>
                </a:solidFill>
                <a:latin typeface="+mj-ea"/>
                <a:ea typeface="+mj-ea"/>
              </a:rPr>
              <a:t>전송계층</a:t>
            </a:r>
            <a:r>
              <a:rPr lang="ko-KR" altLang="en-US" sz="1100" dirty="0"/>
              <a:t>의 </a:t>
            </a:r>
            <a:r>
              <a:rPr lang="ko-KR" altLang="en-US" sz="1100" dirty="0">
                <a:solidFill>
                  <a:srgbClr val="CC0099"/>
                </a:solidFill>
              </a:rPr>
              <a:t>클라이언트</a:t>
            </a:r>
            <a:r>
              <a:rPr lang="ko-KR" altLang="en-US" sz="1100" dirty="0"/>
              <a:t> </a:t>
            </a:r>
            <a:r>
              <a:rPr lang="ko-KR" altLang="en-US" sz="1100" dirty="0">
                <a:solidFill>
                  <a:srgbClr val="CC0099"/>
                </a:solidFill>
              </a:rPr>
              <a:t>전송단</a:t>
            </a:r>
            <a:r>
              <a:rPr lang="ko-KR" altLang="en-US" sz="1100" dirty="0"/>
              <a:t>은 요청을 보내고 응답을 받는 것을 책임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CC0099"/>
                </a:solidFill>
              </a:rPr>
              <a:t>클라이언트 전송단</a:t>
            </a:r>
            <a:r>
              <a:rPr lang="ko-KR" altLang="en-US" sz="1100" dirty="0"/>
              <a:t>에 요청</a:t>
            </a:r>
            <a:r>
              <a:rPr lang="en-US" altLang="ko-KR" sz="1100" dirty="0"/>
              <a:t>, IP </a:t>
            </a:r>
            <a:r>
              <a:rPr lang="ko-KR" altLang="en-US" sz="1100" dirty="0"/>
              <a:t>주소</a:t>
            </a:r>
            <a:r>
              <a:rPr lang="en-US" altLang="ko-KR" sz="1100" dirty="0"/>
              <a:t>, </a:t>
            </a:r>
            <a:r>
              <a:rPr lang="ko-KR" altLang="en-US" sz="1100" dirty="0"/>
              <a:t>포트</a:t>
            </a:r>
            <a:r>
              <a:rPr lang="en-US" altLang="ko-KR" sz="1100" dirty="0"/>
              <a:t>, </a:t>
            </a:r>
            <a:r>
              <a:rPr lang="ko-KR" altLang="en-US" sz="1100" dirty="0"/>
              <a:t>전송 프로토콜 및 멀티캐스트 대상에 대한 </a:t>
            </a:r>
            <a:r>
              <a:rPr lang="en-US" altLang="ko-KR" sz="1100" dirty="0"/>
              <a:t>TTL </a:t>
            </a:r>
            <a:r>
              <a:rPr lang="ko-KR" altLang="en-US" sz="1100" dirty="0"/>
              <a:t>을 받음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요청이 </a:t>
            </a:r>
            <a:r>
              <a:rPr lang="en-US" altLang="ko-KR" sz="1100" dirty="0"/>
              <a:t>path MTU </a:t>
            </a:r>
            <a:r>
              <a:rPr lang="ko-KR" altLang="en-US" sz="1100" dirty="0"/>
              <a:t>의 </a:t>
            </a:r>
            <a:r>
              <a:rPr lang="en-US" altLang="ko-KR" sz="1100" dirty="0"/>
              <a:t>200 byte </a:t>
            </a:r>
            <a:r>
              <a:rPr lang="ko-KR" altLang="en-US" sz="1100" dirty="0"/>
              <a:t>이내이거나 </a:t>
            </a:r>
            <a:r>
              <a:rPr lang="en-US" altLang="ko-KR" sz="1100" dirty="0"/>
              <a:t>1300 byte </a:t>
            </a:r>
            <a:r>
              <a:rPr lang="ko-KR" altLang="en-US" sz="1100" dirty="0"/>
              <a:t>보다 크고 </a:t>
            </a:r>
            <a:r>
              <a:rPr lang="en-US" altLang="ko-KR" sz="1100" dirty="0"/>
              <a:t>path MTU </a:t>
            </a:r>
            <a:r>
              <a:rPr lang="ko-KR" altLang="en-US" sz="1100" dirty="0"/>
              <a:t>를 알 수 없는 경우</a:t>
            </a:r>
            <a:r>
              <a:rPr lang="en-US" altLang="ko-KR" sz="1100" dirty="0"/>
              <a:t>,TCP </a:t>
            </a:r>
            <a:r>
              <a:rPr lang="ko-KR" altLang="en-US" sz="1100" dirty="0"/>
              <a:t>같은 </a:t>
            </a:r>
            <a:br>
              <a:rPr lang="en-US" altLang="ko-KR" sz="1100" dirty="0"/>
            </a:br>
            <a:r>
              <a:rPr lang="ko-KR" altLang="en-US" sz="1100" dirty="0"/>
              <a:t>혼잡 제어 전송 프로토콜</a:t>
            </a:r>
            <a:r>
              <a:rPr lang="en-US" altLang="ko-KR" sz="1100" dirty="0"/>
              <a:t>(RFC 2914)</a:t>
            </a:r>
            <a:r>
              <a:rPr lang="ko-KR" altLang="en-US" sz="1100" dirty="0"/>
              <a:t>을 사용하여 전송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 dirty="0"/>
              <a:t>이로 인해 </a:t>
            </a:r>
            <a:r>
              <a:rPr lang="ko-KR" altLang="en-US" sz="1000" dirty="0" err="1"/>
              <a:t>최상단</a:t>
            </a:r>
            <a:r>
              <a:rPr lang="ko-KR" altLang="en-US" sz="1000" dirty="0"/>
              <a:t> </a:t>
            </a:r>
            <a:r>
              <a:rPr lang="en-US" altLang="ko-KR" sz="1000" dirty="0"/>
              <a:t>Via </a:t>
            </a:r>
            <a:r>
              <a:rPr lang="ko-KR" altLang="en-US" sz="1000" dirty="0"/>
              <a:t>에 표시된 전송 프로토콜 변경이 발생하면</a:t>
            </a:r>
            <a:r>
              <a:rPr lang="en-US" altLang="ko-KR" sz="1000" dirty="0"/>
              <a:t>, </a:t>
            </a:r>
            <a:r>
              <a:rPr lang="ko-KR" altLang="en-US" sz="1000" dirty="0"/>
              <a:t>그 값은 바뀌어야 함</a:t>
            </a:r>
            <a:endParaRPr lang="en-US" altLang="ko-KR" sz="10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 dirty="0"/>
              <a:t>이렇게 하면 </a:t>
            </a:r>
            <a:r>
              <a:rPr lang="en-US" altLang="ko-KR" sz="1000" dirty="0"/>
              <a:t>UDP </a:t>
            </a:r>
            <a:r>
              <a:rPr lang="ko-KR" altLang="en-US" sz="1000" dirty="0"/>
              <a:t>를 통한 메시지 조각화를 방지하고 더 큰 메시지에 대한 혼잡 제어 기능을 제공</a:t>
            </a:r>
            <a:endParaRPr lang="en-US" altLang="ko-KR" sz="10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 dirty="0"/>
              <a:t>구현은 최대 데이터 그램 패킷 사이즈까지 메시지를 처리할 수 있어야 함</a:t>
            </a:r>
            <a:endParaRPr lang="en-US" altLang="ko-KR" sz="10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 dirty="0"/>
              <a:t>UDP </a:t>
            </a:r>
            <a:r>
              <a:rPr lang="ko-KR" altLang="en-US" sz="1000" dirty="0"/>
              <a:t>의 경우 크기는 </a:t>
            </a:r>
            <a:r>
              <a:rPr lang="en-US" altLang="ko-KR" sz="1000" dirty="0"/>
              <a:t>IP </a:t>
            </a:r>
            <a:r>
              <a:rPr lang="ko-KR" altLang="en-US" sz="1000" dirty="0"/>
              <a:t>및 </a:t>
            </a:r>
            <a:r>
              <a:rPr lang="en-US" altLang="ko-KR" sz="1000" dirty="0"/>
              <a:t>UDP </a:t>
            </a:r>
            <a:r>
              <a:rPr lang="ko-KR" altLang="en-US" sz="1000" dirty="0"/>
              <a:t>헤더를 포함하여 </a:t>
            </a:r>
            <a:r>
              <a:rPr lang="en-US" altLang="ko-KR" sz="1000" dirty="0"/>
              <a:t>65,535 byte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 요청이 전송되기 전에 </a:t>
            </a:r>
            <a:r>
              <a:rPr lang="ko-KR" altLang="en-US" sz="1100" dirty="0">
                <a:solidFill>
                  <a:srgbClr val="CC0099"/>
                </a:solidFill>
              </a:rPr>
              <a:t>클라이언트 전송단</a:t>
            </a:r>
            <a:r>
              <a:rPr lang="ko-KR" altLang="en-US" sz="1100" dirty="0"/>
              <a:t>은 반드시 </a:t>
            </a:r>
            <a:r>
              <a:rPr lang="en-US" altLang="ko-KR" sz="1100" dirty="0"/>
              <a:t>“</a:t>
            </a:r>
            <a:r>
              <a:rPr lang="en-US" altLang="ko-KR" sz="1100" b="1" dirty="0"/>
              <a:t>sent-by</a:t>
            </a:r>
            <a:r>
              <a:rPr lang="en-US" altLang="ko-KR" sz="1100" dirty="0"/>
              <a:t>” </a:t>
            </a:r>
            <a:r>
              <a:rPr lang="ko-KR" altLang="en-US" sz="1100" dirty="0"/>
              <a:t>필드 값을 </a:t>
            </a:r>
            <a:r>
              <a:rPr lang="en-US" altLang="ko-KR" sz="1100" b="1" dirty="0"/>
              <a:t>Via</a:t>
            </a:r>
            <a:r>
              <a:rPr lang="en-US" altLang="ko-KR" sz="1100" dirty="0"/>
              <a:t> </a:t>
            </a:r>
            <a:r>
              <a:rPr lang="ko-KR" altLang="en-US" sz="1100" dirty="0"/>
              <a:t>헤더에 삽입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이 필드에는 </a:t>
            </a:r>
            <a:r>
              <a:rPr lang="en-US" altLang="ko-KR" sz="1100" dirty="0"/>
              <a:t>IP </a:t>
            </a:r>
            <a:r>
              <a:rPr lang="ko-KR" altLang="en-US" sz="1100" dirty="0"/>
              <a:t>주소</a:t>
            </a:r>
            <a:r>
              <a:rPr lang="en-US" altLang="ko-KR" sz="1100" dirty="0"/>
              <a:t> </a:t>
            </a:r>
            <a:r>
              <a:rPr lang="ko-KR" altLang="en-US" sz="1100" dirty="0"/>
              <a:t>또는 호스트 이름과 포트가 포함 </a:t>
            </a:r>
            <a:r>
              <a:rPr lang="en-US" altLang="ko-KR" sz="1100" dirty="0"/>
              <a:t>(</a:t>
            </a:r>
            <a:r>
              <a:rPr lang="en-US" altLang="ko-KR" sz="1100" b="1" dirty="0"/>
              <a:t>FQDN</a:t>
            </a:r>
            <a:r>
              <a:rPr lang="en-US" altLang="ko-KR" sz="1100" dirty="0"/>
              <a:t> </a:t>
            </a:r>
            <a:r>
              <a:rPr lang="ko-KR" altLang="en-US" sz="1100" dirty="0"/>
              <a:t>사용 권장</a:t>
            </a:r>
            <a:r>
              <a:rPr lang="en-US" altLang="ko-KR" sz="1100" dirty="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reliable</a:t>
            </a:r>
            <a:r>
              <a:rPr lang="en-US" altLang="ko-KR" sz="1100" dirty="0"/>
              <a:t> </a:t>
            </a:r>
            <a:r>
              <a:rPr lang="ko-KR" altLang="en-US" sz="1100" dirty="0"/>
              <a:t>전송일 때</a:t>
            </a:r>
            <a:r>
              <a:rPr lang="en-US" altLang="ko-KR" sz="1100" dirty="0"/>
              <a:t>, </a:t>
            </a:r>
            <a:r>
              <a:rPr lang="ko-KR" altLang="en-US" sz="1100" dirty="0"/>
              <a:t>응답은 요청을 수신한 </a:t>
            </a:r>
            <a:r>
              <a:rPr lang="en-US" altLang="ko-KR" sz="1100" b="1" dirty="0"/>
              <a:t>connection</a:t>
            </a:r>
            <a:r>
              <a:rPr lang="en-US" altLang="ko-KR" sz="1100" dirty="0"/>
              <a:t> </a:t>
            </a:r>
            <a:r>
              <a:rPr lang="ko-KR" altLang="en-US" sz="1100" dirty="0"/>
              <a:t>으로 전송 </a:t>
            </a:r>
            <a:r>
              <a:rPr lang="en-US" altLang="ko-KR" sz="1100" dirty="0"/>
              <a:t>(</a:t>
            </a:r>
            <a:r>
              <a:rPr lang="en-US" altLang="ko-KR" sz="1100" b="1" dirty="0"/>
              <a:t>Error</a:t>
            </a:r>
            <a:r>
              <a:rPr lang="en-US" altLang="ko-KR" sz="1100" dirty="0"/>
              <a:t> </a:t>
            </a:r>
            <a:r>
              <a:rPr lang="ko-KR" altLang="en-US" sz="1100" dirty="0"/>
              <a:t>발생 시 새로운 </a:t>
            </a:r>
            <a:r>
              <a:rPr lang="en-US" altLang="ko-KR" sz="1100" b="1" dirty="0"/>
              <a:t>connection</a:t>
            </a:r>
            <a:r>
              <a:rPr lang="en-US" altLang="ko-KR" sz="1100" dirty="0"/>
              <a:t> </a:t>
            </a:r>
            <a:r>
              <a:rPr lang="ko-KR" altLang="en-US" sz="1100" dirty="0"/>
              <a:t>을 시작하여 전송</a:t>
            </a:r>
            <a:r>
              <a:rPr lang="en-US" altLang="ko-KR" sz="1100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  <a:endParaRPr lang="ko-KR" altLang="en-US" sz="1200" b="1">
              <a:solidFill>
                <a:srgbClr val="CC009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V="1">
            <a:off x="9410700" y="2258621"/>
            <a:ext cx="0" cy="90661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8789377" y="2593579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Request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9410700" y="3880339"/>
            <a:ext cx="0" cy="63400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8870437" y="414495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send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8889023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</p:cNvCxnSpPr>
          <p:nvPr/>
        </p:nvCxnSpPr>
        <p:spPr>
          <a:xfrm flipV="1">
            <a:off x="9410700" y="1178169"/>
            <a:ext cx="0" cy="36534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9141235" y="90605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528F291-1408-4350-88C2-0BB3AEB8F4F3}"/>
              </a:ext>
            </a:extLst>
          </p:cNvPr>
          <p:cNvCxnSpPr>
            <a:stCxn id="26" idx="2"/>
          </p:cNvCxnSpPr>
          <p:nvPr/>
        </p:nvCxnSpPr>
        <p:spPr>
          <a:xfrm rot="16200000" flipH="1">
            <a:off x="10538082" y="4934451"/>
            <a:ext cx="464990" cy="1576754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78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Clients (3/6)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6763390" cy="2166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응답 수신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응답이 수신되면 </a:t>
            </a:r>
            <a:r>
              <a:rPr lang="ko-KR" altLang="en-US" sz="1100">
                <a:solidFill>
                  <a:srgbClr val="CC0099"/>
                </a:solidFill>
              </a:rPr>
              <a:t>클라이언트 전송단</a:t>
            </a:r>
            <a:r>
              <a:rPr lang="ko-KR" altLang="en-US" sz="1100"/>
              <a:t>은 최상단 </a:t>
            </a:r>
            <a:r>
              <a:rPr lang="en-US" altLang="ko-KR" sz="1100" b="1"/>
              <a:t>Via </a:t>
            </a:r>
            <a:r>
              <a:rPr lang="ko-KR" altLang="en-US" sz="1100"/>
              <a:t>헤더 필드 값을 검사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해당 헤더 값의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파라미터 값이 요청에 삽입하도록 구성된 값과 일치하지 않으면 </a:t>
            </a:r>
            <a:r>
              <a:rPr lang="ko-KR" altLang="en-US" sz="1100" b="1"/>
              <a:t>응답</a:t>
            </a:r>
            <a:r>
              <a:rPr lang="ko-KR" altLang="en-US" sz="1100"/>
              <a:t> </a:t>
            </a:r>
            <a:r>
              <a:rPr lang="ko-KR" altLang="en-US" sz="1100" b="1"/>
              <a:t>폐기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0070C0"/>
                </a:solidFill>
                <a:latin typeface="+mj-ea"/>
                <a:ea typeface="+mj-ea"/>
              </a:rPr>
              <a:t>클라이언트 트랜잭션</a:t>
            </a:r>
            <a:r>
              <a:rPr lang="ko-KR" altLang="en-US" sz="1100"/>
              <a:t>이 존재하는 경우</a:t>
            </a:r>
            <a:r>
              <a:rPr lang="en-US" altLang="ko-KR" sz="1100"/>
              <a:t>, </a:t>
            </a:r>
            <a:r>
              <a:rPr lang="ko-KR" altLang="en-US" sz="1100"/>
              <a:t>응답을 기존 트랜잭션과 </a:t>
            </a:r>
            <a:r>
              <a:rPr lang="ko-KR" altLang="en-US" sz="1100" b="1">
                <a:latin typeface="+mj-ea"/>
                <a:ea typeface="+mj-ea"/>
              </a:rPr>
              <a:t>매칭 절차</a:t>
            </a:r>
            <a:r>
              <a:rPr lang="ko-KR" altLang="en-US" sz="1100"/>
              <a:t>를 수행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일치하면 응답을 해당 트랜잭션으로 전달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그렇지 않으면 응답을 </a:t>
            </a:r>
            <a:r>
              <a:rPr lang="en-US" altLang="ko-KR" sz="1000"/>
              <a:t>proxy core </a:t>
            </a:r>
            <a:r>
              <a:rPr lang="ko-KR" altLang="en-US" sz="1000"/>
              <a:t>또는 </a:t>
            </a:r>
            <a:r>
              <a:rPr lang="en-US" altLang="ko-KR" sz="1000"/>
              <a:t>UA core </a:t>
            </a:r>
            <a:r>
              <a:rPr lang="ko-KR" altLang="en-US" sz="1000"/>
              <a:t>로 전달 </a:t>
            </a:r>
            <a:r>
              <a:rPr lang="en-US" altLang="ko-KR" sz="1000"/>
              <a:t>(</a:t>
            </a:r>
            <a:r>
              <a:rPr lang="ko-KR" altLang="en-US" sz="1000"/>
              <a:t>프록시는 응답을 전달</a:t>
            </a:r>
            <a:r>
              <a:rPr lang="en-US" altLang="ko-KR" sz="1000"/>
              <a:t>, UA </a:t>
            </a:r>
            <a:r>
              <a:rPr lang="ko-KR" altLang="en-US" sz="1000"/>
              <a:t>는 삭제</a:t>
            </a:r>
            <a:r>
              <a:rPr lang="en-US" altLang="ko-KR" sz="100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  <a:endParaRPr lang="ko-KR" altLang="en-US" sz="1200" b="1">
              <a:solidFill>
                <a:srgbClr val="CC009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410700" y="2258621"/>
            <a:ext cx="0" cy="90074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8721088" y="2593579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Response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410700" y="3880339"/>
            <a:ext cx="8551" cy="63697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8828489" y="414495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Receive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8889023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410700" y="1126651"/>
            <a:ext cx="0" cy="41686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8712061" y="906050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2">
                    <a:lumMod val="75000"/>
                  </a:schemeClr>
                </a:solidFill>
              </a:rPr>
              <a:t>407 Proxy Authentication Required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45B1E98-49A1-48A4-A70A-7F36EEBA21BF}"/>
              </a:ext>
            </a:extLst>
          </p:cNvPr>
          <p:cNvCxnSpPr>
            <a:cxnSpLocks/>
          </p:cNvCxnSpPr>
          <p:nvPr/>
        </p:nvCxnSpPr>
        <p:spPr>
          <a:xfrm rot="10800000">
            <a:off x="9982200" y="5490334"/>
            <a:ext cx="1576754" cy="461617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084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Server (4/6)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6841938" cy="5220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요청 수신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서버는 </a:t>
            </a:r>
            <a:r>
              <a:rPr lang="en-US" altLang="ko-KR" sz="1100"/>
              <a:t>SIP or</a:t>
            </a:r>
            <a:r>
              <a:rPr lang="ko-KR" altLang="en-US" sz="1100"/>
              <a:t> </a:t>
            </a:r>
            <a:r>
              <a:rPr lang="en-US" altLang="ko-KR" sz="1100"/>
              <a:t>SIPS URI </a:t>
            </a:r>
            <a:r>
              <a:rPr lang="ko-KR" altLang="en-US" sz="1100"/>
              <a:t>에 대한 </a:t>
            </a:r>
            <a:r>
              <a:rPr lang="en-US" altLang="ko-KR" sz="1100"/>
              <a:t>DNS lookup </a:t>
            </a:r>
            <a:r>
              <a:rPr lang="ko-KR" altLang="en-US" sz="1100"/>
              <a:t>의 결과로 나올 수 있는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 조합</a:t>
            </a:r>
            <a:br>
              <a:rPr lang="en-US" altLang="ko-KR" sz="1100"/>
            </a:br>
            <a:r>
              <a:rPr lang="ko-KR" altLang="en-US" sz="1100"/>
              <a:t>에 대한 요청을 수신할 준비가 되어야 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이 어떤 전송 프로토콜을 통해 요청을 수신하든</a:t>
            </a:r>
            <a:r>
              <a:rPr lang="en-US" altLang="ko-KR" sz="1100"/>
              <a:t>,</a:t>
            </a:r>
            <a:r>
              <a:rPr lang="ko-KR" altLang="en-US" sz="1100"/>
              <a:t> 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값의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파라미터를 검사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“</a:t>
            </a:r>
            <a:r>
              <a:rPr lang="en-US" altLang="ko-KR" sz="1000" b="1"/>
              <a:t>sent-by</a:t>
            </a:r>
            <a:r>
              <a:rPr lang="en-US" altLang="ko-KR" sz="1000"/>
              <a:t>” </a:t>
            </a:r>
            <a:r>
              <a:rPr lang="ko-KR" altLang="en-US" sz="1000"/>
              <a:t>파라미터의 호스트 부분에 도메인 이름이 포함되어 있거나 패킷 수신지 </a:t>
            </a:r>
            <a:r>
              <a:rPr lang="en-US" altLang="ko-KR" sz="1000"/>
              <a:t>IP </a:t>
            </a:r>
            <a:r>
              <a:rPr lang="ko-KR" altLang="en-US" sz="1000"/>
              <a:t>와 다른 </a:t>
            </a:r>
            <a:r>
              <a:rPr lang="en-US" altLang="ko-KR" sz="1000"/>
              <a:t>IP </a:t>
            </a:r>
            <a:r>
              <a:rPr lang="ko-KR" altLang="en-US" sz="1000"/>
              <a:t>가</a:t>
            </a:r>
            <a:br>
              <a:rPr lang="en-US" altLang="ko-KR" sz="1000"/>
            </a:br>
            <a:r>
              <a:rPr lang="ko-KR" altLang="en-US" sz="1000"/>
              <a:t>포함되어있는 경우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 b="1"/>
              <a:t>Via</a:t>
            </a:r>
            <a:r>
              <a:rPr lang="en-US" altLang="ko-KR" sz="1000"/>
              <a:t> </a:t>
            </a:r>
            <a:r>
              <a:rPr lang="ko-KR" altLang="en-US" sz="1000"/>
              <a:t>헤더 값에 </a:t>
            </a:r>
            <a:r>
              <a:rPr lang="en-US" altLang="ko-KR" sz="1000"/>
              <a:t>“</a:t>
            </a:r>
            <a:r>
              <a:rPr lang="en-US" altLang="ko-KR" sz="1000" b="1"/>
              <a:t>received</a:t>
            </a:r>
            <a:r>
              <a:rPr lang="en-US" altLang="ko-KR" sz="1000"/>
              <a:t>”</a:t>
            </a:r>
            <a:r>
              <a:rPr lang="ko-KR" altLang="en-US" sz="1000"/>
              <a:t> 파라미터를 추가 </a:t>
            </a:r>
            <a:r>
              <a:rPr lang="en-US" altLang="ko-KR" sz="1000"/>
              <a:t>(</a:t>
            </a:r>
            <a:r>
              <a:rPr lang="ko-KR" altLang="en-US" sz="1000"/>
              <a:t>응답을 수신지 </a:t>
            </a:r>
            <a:r>
              <a:rPr lang="en-US" altLang="ko-KR" sz="1000"/>
              <a:t>IP </a:t>
            </a:r>
            <a:r>
              <a:rPr lang="ko-KR" altLang="en-US" sz="1000"/>
              <a:t>로  보내기 위함</a:t>
            </a:r>
            <a:r>
              <a:rPr lang="en-US" altLang="ko-KR" sz="1000"/>
              <a:t>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>
              <a:lnSpc>
                <a:spcPct val="200000"/>
              </a:lnSpc>
            </a:pP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은 요청을 </a:t>
            </a:r>
            <a:r>
              <a:rPr lang="ko-KR" altLang="en-US" sz="1100">
                <a:solidFill>
                  <a:srgbClr val="0070C0"/>
                </a:solidFill>
              </a:rPr>
              <a:t>서버 트랜잭션</a:t>
            </a:r>
            <a:r>
              <a:rPr lang="ko-KR" altLang="en-US" sz="1100"/>
              <a:t>과 </a:t>
            </a:r>
            <a:r>
              <a:rPr lang="ko-KR" altLang="en-US" sz="1100">
                <a:latin typeface="+mj-ea"/>
                <a:ea typeface="+mj-ea"/>
              </a:rPr>
              <a:t>매칭 절차</a:t>
            </a:r>
            <a:r>
              <a:rPr lang="ko-KR" altLang="en-US" sz="1100"/>
              <a:t>를 수행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일치하는 </a:t>
            </a:r>
            <a:r>
              <a:rPr lang="ko-KR" altLang="en-US" sz="1100">
                <a:solidFill>
                  <a:srgbClr val="0070C0"/>
                </a:solidFill>
                <a:latin typeface="+mn-ea"/>
              </a:rPr>
              <a:t>서버 트랜잭션</a:t>
            </a:r>
            <a:r>
              <a:rPr lang="ko-KR" altLang="en-US" sz="1100"/>
              <a:t>이 발견되면 요청은 해당 트랜잭션으로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그렇지 않으면 요청이 </a:t>
            </a:r>
            <a:r>
              <a:rPr lang="en-US" altLang="ko-KR" sz="1100"/>
              <a:t>core </a:t>
            </a:r>
            <a:r>
              <a:rPr lang="ko-KR" altLang="en-US" sz="1100"/>
              <a:t>로 전달되며</a:t>
            </a:r>
            <a:r>
              <a:rPr lang="en-US" altLang="ko-KR" sz="1100"/>
              <a:t>, core </a:t>
            </a:r>
            <a:r>
              <a:rPr lang="ko-KR" altLang="en-US" sz="1100"/>
              <a:t>는 해당 요청에 대해 새 서버 트랜잭션을 구성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UAS core </a:t>
            </a:r>
            <a:r>
              <a:rPr lang="ko-KR" altLang="en-US" sz="1100"/>
              <a:t>가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에 </a:t>
            </a:r>
            <a:r>
              <a:rPr lang="en-US" altLang="ko-KR" sz="1100" b="1"/>
              <a:t>2xx</a:t>
            </a:r>
            <a:r>
              <a:rPr lang="ko-KR" altLang="en-US" sz="1100"/>
              <a:t> 응답을 보내면 </a:t>
            </a:r>
            <a:r>
              <a:rPr lang="ko-KR" altLang="en-US" sz="1100">
                <a:solidFill>
                  <a:srgbClr val="0070C0"/>
                </a:solidFill>
              </a:rPr>
              <a:t>서버 트랜잭션</a:t>
            </a:r>
            <a:r>
              <a:rPr lang="ko-KR" altLang="en-US" sz="1100"/>
              <a:t>이 삭제되므로</a:t>
            </a:r>
            <a:r>
              <a:rPr lang="en-US" altLang="ko-KR" sz="1100"/>
              <a:t>,</a:t>
            </a:r>
            <a:r>
              <a:rPr lang="ko-KR" altLang="en-US" sz="1100"/>
              <a:t>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가 도착하면</a:t>
            </a:r>
            <a:br>
              <a:rPr lang="en-US" altLang="ko-KR" sz="1100"/>
            </a:br>
            <a:r>
              <a:rPr lang="ko-KR" altLang="en-US" sz="1100"/>
              <a:t>일치하는 트랜잭션이 없으므로 </a:t>
            </a:r>
            <a:r>
              <a:rPr lang="en-US" altLang="ko-KR" sz="1100"/>
              <a:t>UAS core </a:t>
            </a:r>
            <a:r>
              <a:rPr lang="ko-KR" altLang="en-US" sz="1100"/>
              <a:t>로 전달되어 처리</a:t>
            </a:r>
            <a:endParaRPr lang="en-US" altLang="ko-KR" sz="11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2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557974" y="2258621"/>
            <a:ext cx="0" cy="90074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9948611" y="2593579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Request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</p:cNvCxnSpPr>
          <p:nvPr/>
        </p:nvCxnSpPr>
        <p:spPr>
          <a:xfrm>
            <a:off x="10549423" y="3880339"/>
            <a:ext cx="0" cy="63697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9967212" y="414495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Receive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10036297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557974" y="1126651"/>
            <a:ext cx="0" cy="41686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10266868" y="90605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9E6BD4C-F5F9-41FC-ADCC-EF2CBE85A6C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8610600" y="5490333"/>
            <a:ext cx="1371600" cy="447405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575E94-5715-458C-979F-368CC318870A}"/>
              </a:ext>
            </a:extLst>
          </p:cNvPr>
          <p:cNvSpPr txBox="1"/>
          <p:nvPr/>
        </p:nvSpPr>
        <p:spPr>
          <a:xfrm>
            <a:off x="1461053" y="3324427"/>
            <a:ext cx="2555508" cy="4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/>
              <a:t>INVITE sip:bob@Biloxi.com SIP/2.0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Via: SIP/2.0/UDP</a:t>
            </a:r>
            <a:r>
              <a:rPr lang="ko-KR" altLang="en-US" sz="1000"/>
              <a:t> </a:t>
            </a:r>
            <a:r>
              <a:rPr lang="en-US" altLang="ko-KR" sz="1000"/>
              <a:t>bobspc.Biloxi.com:5060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C931E8-8A5C-467C-A2DE-8D7662AE7612}"/>
              </a:ext>
            </a:extLst>
          </p:cNvPr>
          <p:cNvSpPr txBox="1"/>
          <p:nvPr/>
        </p:nvSpPr>
        <p:spPr>
          <a:xfrm>
            <a:off x="1461053" y="3872672"/>
            <a:ext cx="3664786" cy="4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/>
              <a:t>INVITE sip:bob@Biloxi.com SIP/2.0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Via: SIP/2.0/UDP</a:t>
            </a:r>
            <a:r>
              <a:rPr lang="ko-KR" altLang="en-US" sz="1000"/>
              <a:t> </a:t>
            </a:r>
            <a:r>
              <a:rPr lang="en-US" altLang="ko-KR" sz="1000"/>
              <a:t>bobspc.Biloxi.com:5060</a:t>
            </a:r>
            <a:r>
              <a:rPr lang="en-US" altLang="ko-KR" sz="1000">
                <a:solidFill>
                  <a:srgbClr val="0000FF"/>
                </a:solidFill>
              </a:rPr>
              <a:t>;received=192.0.2.4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36644E8-BD2C-4181-9AAD-E6F2D5D256A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016561" y="3548206"/>
            <a:ext cx="244777" cy="3244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974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Server (5/6)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096815" cy="358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응답 전달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은 응답을 전송할 위치를 결정하기 위해 </a:t>
            </a:r>
            <a:r>
              <a:rPr lang="ko-KR" altLang="en-US" sz="1100" b="1"/>
              <a:t>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필드의 값을 사용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TCP </a:t>
            </a:r>
            <a:r>
              <a:rPr lang="ko-KR" altLang="en-US" sz="1100"/>
              <a:t>또는 </a:t>
            </a:r>
            <a:r>
              <a:rPr lang="en-US" altLang="ko-KR" sz="1100"/>
              <a:t>SCTP </a:t>
            </a:r>
            <a:r>
              <a:rPr lang="ko-KR" altLang="en-US" sz="1100"/>
              <a:t>와 같은 </a:t>
            </a:r>
            <a:r>
              <a:rPr lang="en-US" altLang="ko-KR" sz="1100" b="1"/>
              <a:t>reliable</a:t>
            </a:r>
            <a:r>
              <a:rPr lang="en-US" altLang="ko-KR" sz="1100"/>
              <a:t> </a:t>
            </a:r>
            <a:r>
              <a:rPr lang="ko-KR" altLang="en-US" sz="1100" b="1"/>
              <a:t>전송 프로토콜</a:t>
            </a:r>
            <a:r>
              <a:rPr lang="ko-KR" altLang="en-US" sz="1100"/>
              <a:t> 또는 이를 통한 </a:t>
            </a:r>
            <a:r>
              <a:rPr lang="en-US" altLang="ko-KR" sz="1100" b="1"/>
              <a:t>TLS</a:t>
            </a:r>
            <a:r>
              <a:rPr lang="en-US" altLang="ko-KR" sz="1100"/>
              <a:t> </a:t>
            </a:r>
            <a:r>
              <a:rPr lang="ko-KR" altLang="en-US" sz="1100"/>
              <a:t>인 경우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 b="1"/>
              <a:t>origin</a:t>
            </a:r>
            <a:r>
              <a:rPr lang="en-US" altLang="ko-KR" sz="1100"/>
              <a:t> </a:t>
            </a:r>
            <a:r>
              <a:rPr lang="ko-KR" altLang="en-US" sz="1100"/>
              <a:t>요청의 </a:t>
            </a:r>
            <a:br>
              <a:rPr lang="en-US" altLang="ko-KR" sz="1100"/>
            </a:b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사용하여 전송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오픈된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이 없다면</a:t>
            </a:r>
            <a:r>
              <a:rPr lang="en-US" altLang="ko-KR" sz="1100"/>
              <a:t>,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의 </a:t>
            </a:r>
            <a:r>
              <a:rPr lang="en-US" altLang="ko-KR" sz="1100"/>
              <a:t>“</a:t>
            </a:r>
            <a:r>
              <a:rPr lang="en-US" altLang="ko-KR" sz="1100" b="1"/>
              <a:t>received</a:t>
            </a:r>
            <a:r>
              <a:rPr lang="en-US" altLang="ko-KR" sz="1100"/>
              <a:t>” </a:t>
            </a:r>
            <a:r>
              <a:rPr lang="ko-KR" altLang="en-US" sz="1100"/>
              <a:t>파라미터 값으로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오픈</a:t>
            </a:r>
            <a:br>
              <a:rPr lang="en-US" altLang="ko-KR" sz="1100"/>
            </a:br>
            <a:r>
              <a:rPr lang="en-US" altLang="ko-KR" sz="1100"/>
              <a:t>(“sent-by” </a:t>
            </a:r>
            <a:r>
              <a:rPr lang="ko-KR" altLang="en-US" sz="1100"/>
              <a:t>값은 기술되어 있으면 그 값을 사용하고 없으면 </a:t>
            </a:r>
            <a:r>
              <a:rPr lang="en-US" altLang="ko-KR" sz="1100"/>
              <a:t>default)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Via </a:t>
            </a:r>
            <a:r>
              <a:rPr lang="ko-KR" altLang="en-US" sz="1100"/>
              <a:t>헤더 값이 </a:t>
            </a:r>
            <a:r>
              <a:rPr lang="en-US" altLang="ko-KR" sz="1100"/>
              <a:t>“maddr” </a:t>
            </a:r>
            <a:r>
              <a:rPr lang="ko-KR" altLang="en-US" sz="1100"/>
              <a:t>파라미터를 포함하면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/>
              <a:t>“sent-by” </a:t>
            </a:r>
            <a:r>
              <a:rPr lang="ko-KR" altLang="en-US" sz="1100"/>
              <a:t>에 나타난 포트를 사용</a:t>
            </a:r>
            <a:r>
              <a:rPr lang="en-US" altLang="ko-KR" sz="1100"/>
              <a:t>(</a:t>
            </a:r>
            <a:r>
              <a:rPr lang="ko-KR" altLang="en-US" sz="1100"/>
              <a:t>없으면 </a:t>
            </a:r>
            <a:r>
              <a:rPr lang="en-US" altLang="ko-KR" sz="1100"/>
              <a:t>5060)</a:t>
            </a:r>
            <a:r>
              <a:rPr lang="ko-KR" altLang="en-US" sz="1100"/>
              <a:t>하여</a:t>
            </a:r>
            <a:r>
              <a:rPr lang="en-US" altLang="ko-KR" sz="1100"/>
              <a:t>, </a:t>
            </a:r>
            <a:br>
              <a:rPr lang="en-US" altLang="ko-KR" sz="1100"/>
            </a:br>
            <a:r>
              <a:rPr lang="ko-KR" altLang="en-US" sz="1100"/>
              <a:t>거기에 나열된 주소로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UDP </a:t>
            </a:r>
            <a:r>
              <a:rPr lang="ko-KR" altLang="en-US" sz="1100"/>
              <a:t>인 경우</a:t>
            </a:r>
            <a:r>
              <a:rPr lang="en-US" altLang="ko-KR" sz="1100"/>
              <a:t>, </a:t>
            </a:r>
            <a:r>
              <a:rPr lang="ko-KR" altLang="en-US" sz="1100" b="1"/>
              <a:t>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 </a:t>
            </a:r>
            <a:r>
              <a:rPr lang="en-US" altLang="ko-KR" sz="1100"/>
              <a:t>“</a:t>
            </a:r>
            <a:r>
              <a:rPr lang="en-US" altLang="ko-KR" sz="1100" b="1"/>
              <a:t>received</a:t>
            </a:r>
            <a:r>
              <a:rPr lang="en-US" altLang="ko-KR" sz="1100"/>
              <a:t>” </a:t>
            </a:r>
            <a:r>
              <a:rPr lang="ko-KR" altLang="en-US" sz="1100"/>
              <a:t>파라미터가 있는 경우</a:t>
            </a:r>
            <a:r>
              <a:rPr lang="en-US" altLang="ko-KR" sz="1100"/>
              <a:t>,</a:t>
            </a:r>
            <a:r>
              <a:rPr lang="ko-KR" altLang="en-US" sz="1100"/>
              <a:t> 응답은 </a:t>
            </a:r>
            <a:r>
              <a:rPr lang="en-US" altLang="ko-KR" sz="1100"/>
              <a:t>“sent-by” </a:t>
            </a:r>
            <a:r>
              <a:rPr lang="ko-KR" altLang="en-US" sz="1100"/>
              <a:t>값에 표시된 </a:t>
            </a:r>
            <a:br>
              <a:rPr lang="en-US" altLang="ko-KR" sz="1100"/>
            </a:br>
            <a:r>
              <a:rPr lang="ko-KR" altLang="en-US" sz="1100"/>
              <a:t>포트를 사용하여 </a:t>
            </a:r>
            <a:r>
              <a:rPr lang="en-US" altLang="ko-KR" sz="1100"/>
              <a:t>“received” </a:t>
            </a:r>
            <a:r>
              <a:rPr lang="ko-KR" altLang="en-US" sz="1100"/>
              <a:t>파라미터에 있는 주소로 전송</a:t>
            </a:r>
            <a:r>
              <a:rPr lang="en-US" altLang="ko-KR" sz="1100"/>
              <a:t> </a:t>
            </a:r>
            <a:r>
              <a:rPr lang="ko-KR" altLang="en-US" sz="1100"/>
              <a:t> </a:t>
            </a:r>
            <a:endParaRPr lang="en-US" altLang="ko-KR" sz="11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2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0549424" y="2258621"/>
            <a:ext cx="4276" cy="90074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9872642" y="2593579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Response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10553700" y="3874477"/>
            <a:ext cx="4274" cy="6428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10092918" y="414495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send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10036297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</p:cNvCxnSpPr>
          <p:nvPr/>
        </p:nvCxnSpPr>
        <p:spPr>
          <a:xfrm flipV="1">
            <a:off x="10557974" y="1152271"/>
            <a:ext cx="0" cy="39124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29F655C-F29B-4CCA-8566-51AB639585FC}"/>
              </a:ext>
            </a:extLst>
          </p:cNvPr>
          <p:cNvCxnSpPr>
            <a:cxnSpLocks/>
          </p:cNvCxnSpPr>
          <p:nvPr/>
        </p:nvCxnSpPr>
        <p:spPr>
          <a:xfrm flipV="1">
            <a:off x="8610600" y="5490333"/>
            <a:ext cx="1371600" cy="447405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82C288-565B-4A42-8A70-991DEE55C3BE}"/>
              </a:ext>
            </a:extLst>
          </p:cNvPr>
          <p:cNvSpPr txBox="1"/>
          <p:nvPr/>
        </p:nvSpPr>
        <p:spPr>
          <a:xfrm>
            <a:off x="9067556" y="906050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2">
                    <a:lumMod val="75000"/>
                  </a:schemeClr>
                </a:solidFill>
              </a:rPr>
              <a:t>407 Proxy Authentication Required</a:t>
            </a:r>
          </a:p>
        </p:txBody>
      </p:sp>
    </p:spTree>
    <p:extLst>
      <p:ext uri="{BB962C8B-B14F-4D97-AF65-F5344CB8AC3E}">
        <p14:creationId xmlns:p14="http://schemas.microsoft.com/office/powerpoint/2010/main" val="31639174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Framing &amp; Error Handling (6/6)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994496" cy="2912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Framing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메시지 지향 전송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UDP)</a:t>
            </a:r>
            <a:r>
              <a:rPr lang="ko-KR" altLang="en-US" sz="1100"/>
              <a:t>의</a:t>
            </a:r>
            <a:r>
              <a:rPr lang="en-US" altLang="ko-KR" sz="1100"/>
              <a:t> </a:t>
            </a:r>
            <a:r>
              <a:rPr lang="ko-KR" altLang="en-US" sz="1100"/>
              <a:t>경우</a:t>
            </a:r>
            <a:r>
              <a:rPr lang="en-US" altLang="ko-KR" sz="1100"/>
              <a:t>, </a:t>
            </a:r>
            <a:r>
              <a:rPr lang="ko-KR" altLang="en-US" sz="1100"/>
              <a:t>메시지에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헤더가 있다면 메시지 </a:t>
            </a:r>
            <a:r>
              <a:rPr lang="en-US" altLang="ko-KR" sz="1100" b="1"/>
              <a:t>body </a:t>
            </a:r>
            <a:r>
              <a:rPr lang="ko-KR" altLang="en-US" sz="1100"/>
              <a:t>에 해당 </a:t>
            </a:r>
            <a:r>
              <a:rPr lang="en-US" altLang="ko-KR" sz="1100" b="1"/>
              <a:t>byte </a:t>
            </a:r>
            <a:r>
              <a:rPr lang="ko-KR" altLang="en-US" sz="1100"/>
              <a:t>가 포함된 것으로 간주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전송 패킷에 </a:t>
            </a:r>
            <a:r>
              <a:rPr lang="en-US" altLang="ko-KR" sz="1100" b="1"/>
              <a:t>body</a:t>
            </a:r>
            <a:r>
              <a:rPr lang="en-US" altLang="ko-KR" sz="1100"/>
              <a:t> </a:t>
            </a:r>
            <a:r>
              <a:rPr lang="ko-KR" altLang="en-US" sz="1100"/>
              <a:t>끝은 넘어서는 추가 </a:t>
            </a:r>
            <a:r>
              <a:rPr lang="en-US" altLang="ko-KR" sz="1100" b="1"/>
              <a:t>byte </a:t>
            </a:r>
            <a:r>
              <a:rPr lang="ko-KR" altLang="en-US" sz="1100"/>
              <a:t>가 있는 경우 해당 메시지를 버림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전송 패킷이 메시지 </a:t>
            </a:r>
            <a:r>
              <a:rPr lang="en-US" altLang="ko-KR" sz="1100" b="1"/>
              <a:t>body </a:t>
            </a:r>
            <a:r>
              <a:rPr lang="ko-KR" altLang="en-US" sz="1100"/>
              <a:t>가 끝나기 전에 끝나면 오류로 간주</a:t>
            </a:r>
            <a:endParaRPr lang="en-US" altLang="ko-KR" sz="1100"/>
          </a:p>
          <a:p>
            <a:pPr marL="1200150" lvl="2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메시지가 응답인 경우 반드시 삭제하고</a:t>
            </a:r>
            <a:r>
              <a:rPr lang="en-US" altLang="ko-KR" sz="1000"/>
              <a:t>, </a:t>
            </a:r>
          </a:p>
          <a:p>
            <a:pPr marL="1200150" lvl="2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요청인 경우 </a:t>
            </a:r>
            <a:r>
              <a:rPr lang="en-US" altLang="ko-KR" sz="1000" b="1"/>
              <a:t>400 (Bad Request)</a:t>
            </a:r>
            <a:r>
              <a:rPr lang="en-US" altLang="ko-KR" sz="1000"/>
              <a:t> </a:t>
            </a:r>
            <a:r>
              <a:rPr lang="ko-KR" altLang="en-US" sz="1000"/>
              <a:t>응답을 생성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메시지에 </a:t>
            </a:r>
            <a:r>
              <a:rPr lang="en-US" altLang="ko-KR" sz="1100"/>
              <a:t>Content-Length </a:t>
            </a:r>
            <a:r>
              <a:rPr lang="ko-KR" altLang="en-US" sz="1100"/>
              <a:t>헤더가 없는 경우</a:t>
            </a:r>
            <a:r>
              <a:rPr lang="en-US" altLang="ko-KR" sz="1100"/>
              <a:t>, </a:t>
            </a:r>
            <a:r>
              <a:rPr lang="ko-KR" altLang="en-US" sz="1100"/>
              <a:t>메시지 </a:t>
            </a:r>
            <a:r>
              <a:rPr lang="en-US" altLang="ko-KR" sz="1100"/>
              <a:t>body </a:t>
            </a:r>
            <a:r>
              <a:rPr lang="ko-KR" altLang="en-US" sz="1100"/>
              <a:t>는 전송 패킷의 끝에서 끝나는 것으로 간주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스트림 지향 전송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TCP)</a:t>
            </a:r>
            <a:r>
              <a:rPr lang="ko-KR" altLang="en-US" sz="1100"/>
              <a:t>의 경우</a:t>
            </a:r>
            <a:r>
              <a:rPr lang="en-US" altLang="ko-KR" sz="1100"/>
              <a:t>,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헤더는 </a:t>
            </a:r>
            <a:r>
              <a:rPr lang="en-US" altLang="ko-KR" sz="1100"/>
              <a:t>body</a:t>
            </a:r>
            <a:r>
              <a:rPr lang="ko-KR" altLang="en-US" sz="1100"/>
              <a:t>의 크기를 나타내며</a:t>
            </a:r>
            <a:r>
              <a:rPr lang="en-US" altLang="ko-KR" sz="1100"/>
              <a:t>,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헤더를 반드시 사용</a:t>
            </a:r>
            <a:endParaRPr lang="en-US" altLang="ko-KR" sz="11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842F1-8BDD-4656-9E0F-C2A32A873ADC}"/>
              </a:ext>
            </a:extLst>
          </p:cNvPr>
          <p:cNvSpPr txBox="1"/>
          <p:nvPr/>
        </p:nvSpPr>
        <p:spPr>
          <a:xfrm>
            <a:off x="732463" y="3919519"/>
            <a:ext cx="8267007" cy="2228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Error Handling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오류 처리는 메시지가 </a:t>
            </a:r>
            <a:r>
              <a:rPr lang="ko-KR" altLang="en-US" sz="1100" b="1"/>
              <a:t>요청</a:t>
            </a:r>
            <a:r>
              <a:rPr lang="ko-KR" altLang="en-US" sz="1100"/>
              <a:t>인지 </a:t>
            </a:r>
            <a:r>
              <a:rPr lang="ko-KR" altLang="en-US" sz="1100" b="1"/>
              <a:t>응답</a:t>
            </a:r>
            <a:r>
              <a:rPr lang="ko-KR" altLang="en-US" sz="1100"/>
              <a:t>인지에 관계없이 독립적 처리</a:t>
            </a:r>
            <a:endParaRPr lang="en-US" altLang="ko-KR" sz="11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전송을 통해 메시지를 전송하도록 요청하고 그 결과 </a:t>
            </a:r>
            <a:r>
              <a:rPr lang="en-US" altLang="ko-KR" sz="1100"/>
              <a:t>ICMP </a:t>
            </a:r>
            <a:r>
              <a:rPr lang="ko-KR" altLang="en-US" sz="1100"/>
              <a:t>오류가 발생하는 경우</a:t>
            </a:r>
            <a:r>
              <a:rPr lang="en-US" altLang="ko-KR" sz="1100"/>
              <a:t>:</a:t>
            </a:r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호스트</a:t>
            </a:r>
            <a:r>
              <a:rPr lang="en-US" altLang="ko-KR" sz="1100"/>
              <a:t>, </a:t>
            </a:r>
            <a:r>
              <a:rPr lang="ko-KR" altLang="en-US" sz="1100"/>
              <a:t>네트워크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프로토콜에 연결할 수 없는 오류</a:t>
            </a:r>
            <a:r>
              <a:rPr lang="en-US" altLang="ko-KR" sz="1100"/>
              <a:t>, </a:t>
            </a:r>
            <a:r>
              <a:rPr lang="ko-KR" altLang="en-US" sz="1100"/>
              <a:t>매개변수 문제 오류로 인해 </a:t>
            </a:r>
            <a:r>
              <a:rPr lang="en-US" altLang="ko-KR" sz="1100"/>
              <a:t>Transport User </a:t>
            </a:r>
            <a:r>
              <a:rPr lang="ko-KR" altLang="en-US" sz="1100"/>
              <a:t>에게 전송 실패를 알림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Source</a:t>
            </a:r>
            <a:r>
              <a:rPr lang="ko-KR" altLang="en-US" sz="1100"/>
              <a:t> </a:t>
            </a:r>
            <a:r>
              <a:rPr lang="en-US" altLang="ko-KR" sz="1100"/>
              <a:t>quench </a:t>
            </a:r>
            <a:r>
              <a:rPr lang="ko-KR" altLang="en-US" sz="1100"/>
              <a:t>및 </a:t>
            </a:r>
            <a:r>
              <a:rPr lang="en-US" altLang="ko-KR" sz="1100"/>
              <a:t>TTL </a:t>
            </a:r>
            <a:r>
              <a:rPr lang="ko-KR" altLang="en-US" sz="1100"/>
              <a:t>초과 오류는 무시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reliable</a:t>
            </a:r>
            <a:r>
              <a:rPr lang="ko-KR" altLang="en-US" sz="1100"/>
              <a:t> 전송을 통해 요청을 전송하도록 요청하고 그 결과 연결이 실패한 경우</a:t>
            </a:r>
            <a:r>
              <a:rPr lang="en-US" altLang="ko-KR" sz="1100"/>
              <a:t>, Trasport</a:t>
            </a:r>
            <a:r>
              <a:rPr lang="ko-KR" altLang="en-US" sz="1100"/>
              <a:t> </a:t>
            </a:r>
            <a:r>
              <a:rPr lang="en-US" altLang="ko-KR" sz="1100"/>
              <a:t>User </a:t>
            </a:r>
            <a:r>
              <a:rPr lang="ko-KR" altLang="en-US" sz="1100"/>
              <a:t>에게 실패를 알림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716297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438FB-B94A-44EF-A5B4-84AF8C49AC6B}"/>
              </a:ext>
            </a:extLst>
          </p:cNvPr>
          <p:cNvSpPr txBox="1"/>
          <p:nvPr/>
        </p:nvSpPr>
        <p:spPr>
          <a:xfrm>
            <a:off x="3230178" y="1292911"/>
            <a:ext cx="56957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sip:user:password@host:port;uri-parameters?headers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153C4-D8D5-4CDC-98B8-D7B45B68D746}"/>
              </a:ext>
            </a:extLst>
          </p:cNvPr>
          <p:cNvSpPr txBox="1"/>
          <p:nvPr/>
        </p:nvSpPr>
        <p:spPr>
          <a:xfrm>
            <a:off x="3230178" y="1994431"/>
            <a:ext cx="4532010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/>
              <a:t>User</a:t>
            </a:r>
            <a:r>
              <a:rPr lang="en-US" altLang="ko-KR" sz="1200"/>
              <a:t> : address</a:t>
            </a:r>
            <a:r>
              <a:rPr lang="ko-KR" altLang="en-US" sz="1200"/>
              <a:t> 될 호스트에 있는 특별한 자원의 </a:t>
            </a:r>
            <a:r>
              <a:rPr lang="en-US" altLang="ko-KR" sz="1200"/>
              <a:t>identifier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Password </a:t>
            </a:r>
            <a:r>
              <a:rPr lang="en-US" altLang="ko-KR" sz="1200"/>
              <a:t>: </a:t>
            </a:r>
            <a:r>
              <a:rPr lang="ko-KR" altLang="en-US" sz="1200"/>
              <a:t>사용자와 관련된 </a:t>
            </a:r>
            <a:r>
              <a:rPr lang="en-US" altLang="ko-KR" sz="1200"/>
              <a:t>password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Host</a:t>
            </a:r>
            <a:r>
              <a:rPr lang="ko-KR" altLang="en-US" sz="1200" b="1"/>
              <a:t>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SIP</a:t>
            </a:r>
            <a:r>
              <a:rPr lang="ko-KR" altLang="en-US" sz="1200"/>
              <a:t> 자원을 제공하는 호스트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 b="1"/>
              <a:t>Port</a:t>
            </a:r>
            <a:r>
              <a:rPr lang="en-US" altLang="ko-KR" sz="1200"/>
              <a:t> : </a:t>
            </a:r>
            <a:r>
              <a:rPr lang="ko-KR" altLang="en-US" sz="1200"/>
              <a:t>요청이 전송될 포트 번호</a:t>
            </a:r>
            <a:r>
              <a:rPr lang="en-US" altLang="ko-KR" sz="120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URI parameters</a:t>
            </a:r>
            <a:r>
              <a:rPr lang="en-US" altLang="ko-KR" sz="1200"/>
              <a:t> : URI </a:t>
            </a:r>
            <a:r>
              <a:rPr lang="ko-KR" altLang="en-US" sz="1200"/>
              <a:t>로 부터 구성된 요청에 영향을 주는 파라미터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 b="1"/>
              <a:t>Headers</a:t>
            </a:r>
            <a:r>
              <a:rPr lang="en-US" altLang="ko-KR" sz="1200"/>
              <a:t> : URI</a:t>
            </a:r>
            <a:r>
              <a:rPr lang="ko-KR" altLang="en-US" sz="1200"/>
              <a:t> 로 부터 구성된 요청에 포함</a:t>
            </a:r>
            <a:endParaRPr lang="en-US" altLang="ko-KR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C41EC-DB32-413D-8510-FB7B950E31F0}"/>
              </a:ext>
            </a:extLst>
          </p:cNvPr>
          <p:cNvSpPr txBox="1"/>
          <p:nvPr/>
        </p:nvSpPr>
        <p:spPr>
          <a:xfrm>
            <a:off x="3230178" y="4588777"/>
            <a:ext cx="4020652" cy="1701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/>
              <a:t>sip:alice@atlanta.com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sip:alice:secretword@atlanta.com;transport=tcp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sips:alice@atlanta.com?subject=project%20x&amp;priority=urgent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sip:+1-212-555-1212:1234@gateway.com;user=phone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sips:1212@gateway.com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sip:alice@192.0.2.4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sip:atlanta.com;method=REGISTER?to=alice%40atlanta.com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sip:alice;day=Tuesday@atlanta.com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663306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58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072532C-AACC-471E-9EE7-C2AD0371B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832590"/>
              </p:ext>
            </p:extLst>
          </p:nvPr>
        </p:nvGraphicFramePr>
        <p:xfrm>
          <a:off x="2056423" y="1088943"/>
          <a:ext cx="8079154" cy="3495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06">
                  <a:extLst>
                    <a:ext uri="{9D8B030D-6E8A-4147-A177-3AD203B41FA5}">
                      <a16:colId xmlns:a16="http://schemas.microsoft.com/office/drawing/2014/main" val="31872949"/>
                    </a:ext>
                  </a:extLst>
                </a:gridCol>
                <a:gridCol w="750884">
                  <a:extLst>
                    <a:ext uri="{9D8B030D-6E8A-4147-A177-3AD203B41FA5}">
                      <a16:colId xmlns:a16="http://schemas.microsoft.com/office/drawing/2014/main" val="1570999987"/>
                    </a:ext>
                  </a:extLst>
                </a:gridCol>
                <a:gridCol w="906424">
                  <a:extLst>
                    <a:ext uri="{9D8B030D-6E8A-4147-A177-3AD203B41FA5}">
                      <a16:colId xmlns:a16="http://schemas.microsoft.com/office/drawing/2014/main" val="2032601688"/>
                    </a:ext>
                  </a:extLst>
                </a:gridCol>
                <a:gridCol w="670432">
                  <a:extLst>
                    <a:ext uri="{9D8B030D-6E8A-4147-A177-3AD203B41FA5}">
                      <a16:colId xmlns:a16="http://schemas.microsoft.com/office/drawing/2014/main" val="910150286"/>
                    </a:ext>
                  </a:extLst>
                </a:gridCol>
                <a:gridCol w="665068">
                  <a:extLst>
                    <a:ext uri="{9D8B030D-6E8A-4147-A177-3AD203B41FA5}">
                      <a16:colId xmlns:a16="http://schemas.microsoft.com/office/drawing/2014/main" val="3187873230"/>
                    </a:ext>
                  </a:extLst>
                </a:gridCol>
                <a:gridCol w="1249685">
                  <a:extLst>
                    <a:ext uri="{9D8B030D-6E8A-4147-A177-3AD203B41FA5}">
                      <a16:colId xmlns:a16="http://schemas.microsoft.com/office/drawing/2014/main" val="3052766851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3874246634"/>
                    </a:ext>
                  </a:extLst>
                </a:gridCol>
                <a:gridCol w="1013693">
                  <a:extLst>
                    <a:ext uri="{9D8B030D-6E8A-4147-A177-3AD203B41FA5}">
                      <a16:colId xmlns:a16="http://schemas.microsoft.com/office/drawing/2014/main" val="1585996132"/>
                    </a:ext>
                  </a:extLst>
                </a:gridCol>
              </a:tblGrid>
              <a:tr h="3763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Req-URI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From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reg./redir.</a:t>
                      </a:r>
                      <a:br>
                        <a:rPr lang="en-US" altLang="ko-KR" sz="10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Contact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dialog</a:t>
                      </a:r>
                      <a:br>
                        <a:rPr lang="en-US" altLang="ko-KR" sz="10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Contact/R-R/Route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external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15980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22848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387661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690703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06687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user-param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24508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INVITE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036264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maddr-param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25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ttl-param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92705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transp.-param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88022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lr-param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0703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other-param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01427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headers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35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E1DFF7-E1AB-4EE2-AD42-7C26AA53538A}"/>
              </a:ext>
            </a:extLst>
          </p:cNvPr>
          <p:cNvSpPr txBox="1"/>
          <p:nvPr/>
        </p:nvSpPr>
        <p:spPr>
          <a:xfrm>
            <a:off x="2544376" y="4672004"/>
            <a:ext cx="7810151" cy="1337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arenBoth"/>
            </a:pPr>
            <a:r>
              <a:rPr lang="en-US" altLang="ko-KR" sz="1050"/>
              <a:t>: default port </a:t>
            </a:r>
            <a:r>
              <a:rPr lang="ko-KR" altLang="en-US" sz="1050"/>
              <a:t>값은 </a:t>
            </a:r>
            <a:r>
              <a:rPr lang="en-US" altLang="ko-KR" sz="1050"/>
              <a:t>transport </a:t>
            </a:r>
            <a:r>
              <a:rPr lang="ko-KR" altLang="en-US" sz="1050"/>
              <a:t>와 스키마에 의존</a:t>
            </a:r>
            <a:r>
              <a:rPr lang="en-US" altLang="ko-KR" sz="1050"/>
              <a:t>. </a:t>
            </a:r>
            <a:br>
              <a:rPr lang="en-US" altLang="ko-KR" sz="1050"/>
            </a:br>
            <a:r>
              <a:rPr lang="en-US" altLang="ko-KR" sz="1050"/>
              <a:t>UDP, TCP, SCTP </a:t>
            </a:r>
            <a:r>
              <a:rPr lang="ko-KR" altLang="en-US" sz="1050"/>
              <a:t>를 사용하는 </a:t>
            </a:r>
            <a:r>
              <a:rPr lang="en-US" altLang="ko-KR" sz="1050"/>
              <a:t>sip: </a:t>
            </a:r>
            <a:r>
              <a:rPr lang="ko-KR" altLang="en-US" sz="1050"/>
              <a:t>에 대해 </a:t>
            </a:r>
            <a:r>
              <a:rPr lang="en-US" altLang="ko-KR" sz="1050"/>
              <a:t>5060</a:t>
            </a:r>
            <a:r>
              <a:rPr lang="ko-KR" altLang="en-US" sz="1050"/>
              <a:t>이고</a:t>
            </a:r>
            <a:r>
              <a:rPr lang="en-US" altLang="ko-KR" sz="1050"/>
              <a:t>, TLS over TCP </a:t>
            </a:r>
            <a:r>
              <a:rPr lang="ko-KR" altLang="en-US" sz="1050"/>
              <a:t>를 사용하는 </a:t>
            </a:r>
            <a:r>
              <a:rPr lang="en-US" altLang="ko-KR" sz="1050"/>
              <a:t>sip: </a:t>
            </a:r>
            <a:r>
              <a:rPr lang="ko-KR" altLang="en-US" sz="1050"/>
              <a:t>에 대해</a:t>
            </a:r>
            <a:r>
              <a:rPr lang="en-US" altLang="ko-KR" sz="1050"/>
              <a:t>, </a:t>
            </a:r>
            <a:r>
              <a:rPr lang="ko-KR" altLang="en-US" sz="1050"/>
              <a:t>그리고 </a:t>
            </a:r>
            <a:r>
              <a:rPr lang="en-US" altLang="ko-KR" sz="1050"/>
              <a:t>TCP </a:t>
            </a:r>
            <a:r>
              <a:rPr lang="ko-KR" altLang="en-US" sz="1050"/>
              <a:t>상의 </a:t>
            </a:r>
            <a:r>
              <a:rPr lang="en-US" altLang="ko-KR" sz="1050"/>
              <a:t>sips: </a:t>
            </a:r>
            <a:r>
              <a:rPr lang="ko-KR" altLang="en-US" sz="1050"/>
              <a:t>에</a:t>
            </a:r>
            <a:r>
              <a:rPr lang="en-US" altLang="ko-KR" sz="1050"/>
              <a:t> </a:t>
            </a:r>
            <a:r>
              <a:rPr lang="ko-KR" altLang="en-US" sz="1050"/>
              <a:t>대해 </a:t>
            </a:r>
            <a:r>
              <a:rPr lang="en-US" altLang="ko-KR" sz="1050"/>
              <a:t>5061</a:t>
            </a:r>
          </a:p>
          <a:p>
            <a:pPr marL="228600" indent="-228600">
              <a:lnSpc>
                <a:spcPct val="200000"/>
              </a:lnSpc>
              <a:buAutoNum type="arabicParenBoth"/>
            </a:pPr>
            <a:r>
              <a:rPr lang="en-US" altLang="ko-KR" sz="1050"/>
              <a:t>: default transport </a:t>
            </a:r>
            <a:r>
              <a:rPr lang="ko-KR" altLang="en-US" sz="1050"/>
              <a:t>는 스키마에 의존</a:t>
            </a:r>
            <a:r>
              <a:rPr lang="en-US" altLang="ko-KR" sz="1050"/>
              <a:t>.</a:t>
            </a:r>
            <a:br>
              <a:rPr lang="en-US" altLang="ko-KR" sz="1050"/>
            </a:br>
            <a:r>
              <a:rPr lang="en-US" altLang="ko-KR" sz="1050"/>
              <a:t>sip: </a:t>
            </a:r>
            <a:r>
              <a:rPr lang="ko-KR" altLang="en-US" sz="1050"/>
              <a:t>에 대해서는 </a:t>
            </a:r>
            <a:r>
              <a:rPr lang="en-US" altLang="ko-KR" sz="1050"/>
              <a:t>UDP</a:t>
            </a:r>
            <a:r>
              <a:rPr lang="ko-KR" altLang="en-US" sz="1050"/>
              <a:t>이고</a:t>
            </a:r>
            <a:r>
              <a:rPr lang="en-US" altLang="ko-KR" sz="1050"/>
              <a:t>, sips: </a:t>
            </a:r>
            <a:r>
              <a:rPr lang="ko-KR" altLang="en-US" sz="1050"/>
              <a:t>에 대해서는 </a:t>
            </a:r>
            <a:r>
              <a:rPr lang="en-US" altLang="ko-KR" sz="105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15689351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 – URI Comparison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D1625-7466-425B-A8BF-3BA6BCB40FD9}"/>
              </a:ext>
            </a:extLst>
          </p:cNvPr>
          <p:cNvSpPr txBox="1"/>
          <p:nvPr/>
        </p:nvSpPr>
        <p:spPr>
          <a:xfrm>
            <a:off x="1825148" y="1333672"/>
            <a:ext cx="521328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각 세트의 </a:t>
            </a:r>
            <a:r>
              <a:rPr lang="en-US" altLang="ko-KR" sz="1400"/>
              <a:t>URI </a:t>
            </a:r>
            <a:r>
              <a:rPr lang="ko-KR" altLang="en-US" sz="1400"/>
              <a:t>는 동일</a:t>
            </a:r>
            <a:endParaRPr lang="en-US" altLang="ko-KR"/>
          </a:p>
          <a:p>
            <a:endParaRPr lang="en-US" altLang="ko-KR"/>
          </a:p>
          <a:p>
            <a:r>
              <a:rPr lang="en-US" altLang="ko-KR" sz="1200"/>
              <a:t>sip:%61lice@atlanta.com;transport=TCP</a:t>
            </a:r>
          </a:p>
          <a:p>
            <a:r>
              <a:rPr lang="en-US" altLang="ko-KR" sz="1200"/>
              <a:t>sip:alice@AtLanTa.CoM;Transport=tcp</a:t>
            </a:r>
          </a:p>
          <a:p>
            <a:endParaRPr lang="en-US" altLang="ko-KR" sz="1200"/>
          </a:p>
          <a:p>
            <a:r>
              <a:rPr lang="en-US" altLang="ko-KR" sz="1200">
                <a:solidFill>
                  <a:srgbClr val="0000FF"/>
                </a:solidFill>
              </a:rPr>
              <a:t>%Hex </a:t>
            </a:r>
            <a:r>
              <a:rPr lang="ko-KR" altLang="en-US" sz="1200">
                <a:solidFill>
                  <a:srgbClr val="0000FF"/>
                </a:solidFill>
              </a:rPr>
              <a:t>인코딩 값과 </a:t>
            </a:r>
            <a:r>
              <a:rPr lang="en-US" altLang="ko-KR" sz="1200">
                <a:solidFill>
                  <a:srgbClr val="0000FF"/>
                </a:solidFill>
              </a:rPr>
              <a:t>userinfo </a:t>
            </a:r>
            <a:r>
              <a:rPr lang="ko-KR" altLang="en-US" sz="1200">
                <a:solidFill>
                  <a:srgbClr val="0000FF"/>
                </a:solidFill>
              </a:rPr>
              <a:t>를 제외한 부분은 대소문자를 구분하지 않음</a:t>
            </a:r>
            <a:endParaRPr lang="en-US" altLang="ko-KR" sz="1200">
              <a:solidFill>
                <a:srgbClr val="0000FF"/>
              </a:solidFill>
            </a:endParaRP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sip:carol@chicago.com</a:t>
            </a:r>
          </a:p>
          <a:p>
            <a:r>
              <a:rPr lang="en-US" altLang="ko-KR" sz="1200"/>
              <a:t>sip:carol@chicago.com;newparam=5</a:t>
            </a:r>
          </a:p>
          <a:p>
            <a:r>
              <a:rPr lang="en-US" altLang="ko-KR" sz="1200"/>
              <a:t>sip:carol@chicago.com;security=on</a:t>
            </a:r>
          </a:p>
          <a:p>
            <a:endParaRPr lang="en-US" altLang="ko-KR" sz="1200"/>
          </a:p>
          <a:p>
            <a:r>
              <a:rPr lang="ko-KR" altLang="en-US" sz="1200">
                <a:solidFill>
                  <a:srgbClr val="0000FF"/>
                </a:solidFill>
              </a:rPr>
              <a:t>하나의 </a:t>
            </a:r>
            <a:r>
              <a:rPr lang="en-US" altLang="ko-KR" sz="1200">
                <a:solidFill>
                  <a:srgbClr val="0000FF"/>
                </a:solidFill>
              </a:rPr>
              <a:t>URI </a:t>
            </a:r>
            <a:r>
              <a:rPr lang="ko-KR" altLang="en-US" sz="1200">
                <a:solidFill>
                  <a:srgbClr val="0000FF"/>
                </a:solidFill>
              </a:rPr>
              <a:t>에만 포함된 </a:t>
            </a:r>
            <a:r>
              <a:rPr lang="en-US" altLang="ko-KR" sz="1200">
                <a:solidFill>
                  <a:srgbClr val="0000FF"/>
                </a:solidFill>
              </a:rPr>
              <a:t>URI</a:t>
            </a:r>
            <a:r>
              <a:rPr lang="ko-KR" altLang="en-US" sz="1200">
                <a:solidFill>
                  <a:srgbClr val="0000FF"/>
                </a:solidFill>
              </a:rPr>
              <a:t>는 비교시 무시</a:t>
            </a:r>
            <a:endParaRPr lang="en-US" altLang="ko-KR" sz="1200">
              <a:solidFill>
                <a:srgbClr val="0000FF"/>
              </a:solidFill>
            </a:endParaRP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sip:biloxi.com;transport=tcp;method=REGISTER?to=sip:bob%40biloxi.com</a:t>
            </a:r>
          </a:p>
          <a:p>
            <a:r>
              <a:rPr lang="en-US" altLang="ko-KR" sz="1200"/>
              <a:t>sip:biloxi.com;method=REGISTER;transport=tcp?to=sip:bob%40biloxi.com</a:t>
            </a:r>
          </a:p>
          <a:p>
            <a:endParaRPr lang="en-US" altLang="ko-KR" sz="1200"/>
          </a:p>
          <a:p>
            <a:r>
              <a:rPr lang="ko-KR" altLang="en-US" sz="1200">
                <a:solidFill>
                  <a:srgbClr val="0000FF"/>
                </a:solidFill>
              </a:rPr>
              <a:t>파라미터의 순서는 중요하지 않음</a:t>
            </a:r>
            <a:endParaRPr lang="en-US" altLang="ko-KR" sz="1200">
              <a:solidFill>
                <a:srgbClr val="0000FF"/>
              </a:solidFill>
            </a:endParaRP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sip:alice@atlanta.com?subject=project%20x&amp;priority=urgent</a:t>
            </a:r>
          </a:p>
          <a:p>
            <a:r>
              <a:rPr lang="en-US" altLang="ko-KR" sz="1200"/>
              <a:t>sip:alice@atlanta.com?priority=urgent&amp;subject=project%20x</a:t>
            </a:r>
          </a:p>
          <a:p>
            <a:endParaRPr lang="en-US" altLang="ko-KR" sz="1200"/>
          </a:p>
          <a:p>
            <a:r>
              <a:rPr lang="ko-KR" altLang="en-US" sz="1200">
                <a:solidFill>
                  <a:srgbClr val="0000FF"/>
                </a:solidFill>
              </a:rPr>
              <a:t>헤더의 순서는 중요하지 않음</a:t>
            </a:r>
            <a:endParaRPr lang="en-US" altLang="ko-KR" sz="12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68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10871887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[ 1 ] Reasonable syntax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요청은 서버 트랜잭션으로 처리할 수 있을 만큼 잘 형성된 형식이어야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나머지 </a:t>
            </a:r>
            <a:r>
              <a:rPr lang="ko-KR" altLang="en-US" sz="1200" b="1"/>
              <a:t>유효성 검사 단계</a:t>
            </a:r>
            <a:r>
              <a:rPr lang="ko-KR" altLang="en-US" sz="1200"/>
              <a:t> 또는 </a:t>
            </a:r>
            <a:r>
              <a:rPr lang="ko-KR" altLang="en-US" sz="1200" b="1"/>
              <a:t>요청 전달 단계</a:t>
            </a:r>
            <a:r>
              <a:rPr lang="ko-KR" altLang="en-US" sz="1200"/>
              <a:t>에 관련된 모든 컴포넌트는 반드시 올바르게 형성되어야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다른 컴포넌트는 잘 형성되었든 그렇지 않든 간에 무시되어야 하며 메시지가 전달될 때 변경되지 않는 상태로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 </a:t>
            </a:r>
            <a:r>
              <a:rPr lang="ko-KR" altLang="en-US" sz="1200"/>
              <a:t>는 확장을 통해 언제든지 새로운 메소드와 헤더를 정의할 수 있으며</a:t>
            </a:r>
            <a:r>
              <a:rPr lang="en-US" altLang="ko-KR" sz="1200"/>
              <a:t>, </a:t>
            </a:r>
            <a:r>
              <a:rPr lang="ko-KR" altLang="en-US" sz="1200" u="sng">
                <a:solidFill>
                  <a:schemeClr val="bg2">
                    <a:lumMod val="50000"/>
                  </a:schemeClr>
                </a:solidFill>
              </a:rPr>
              <a:t>프록시는 자신이 모르는 메서드나 헤더가 포함되어 있어도 프록시하는 것을 거부하면 안됨</a:t>
            </a:r>
            <a:endParaRPr lang="en-US" altLang="ko-KR" sz="1200" u="sng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1822"/>
            <a:ext cx="8826455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[ 2 ] URI scheme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Request-URI </a:t>
            </a:r>
            <a:r>
              <a:rPr lang="ko-KR" altLang="en-US" sz="1200"/>
              <a:t>에 프록시가 </a:t>
            </a:r>
            <a:r>
              <a:rPr lang="ko-KR" altLang="en-US" sz="1200" b="1"/>
              <a:t>이해할 수 없는 </a:t>
            </a:r>
            <a:r>
              <a:rPr lang="en-US" altLang="ko-KR" sz="1200"/>
              <a:t>URI scheme </a:t>
            </a:r>
            <a:r>
              <a:rPr lang="ko-KR" altLang="en-US" sz="1200"/>
              <a:t>가 있는 경우 프록시 </a:t>
            </a:r>
            <a:r>
              <a:rPr lang="en-US" altLang="ko-KR" sz="1200" b="1">
                <a:latin typeface="Roboto" panose="02000000000000000000" pitchFamily="2" charset="0"/>
                <a:ea typeface="Roboto" panose="02000000000000000000" pitchFamily="2" charset="0"/>
              </a:rPr>
              <a:t>416 (Unsupported URI Scheme)</a:t>
            </a:r>
            <a:r>
              <a:rPr lang="en-US" altLang="ko-KR" sz="1200" b="1"/>
              <a:t> </a:t>
            </a:r>
            <a:r>
              <a:rPr lang="ko-KR" altLang="en-US" sz="1200"/>
              <a:t>응답으로 요청을 거부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055186"/>
            <a:ext cx="6926896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[ 3 ] Max-Forwards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Max-Forwards </a:t>
            </a:r>
            <a:r>
              <a:rPr lang="ko-KR" altLang="en-US" sz="1200"/>
              <a:t>헤더는 </a:t>
            </a:r>
            <a:r>
              <a:rPr lang="en-US" altLang="ko-KR" sz="1200"/>
              <a:t>SIP </a:t>
            </a:r>
            <a:r>
              <a:rPr lang="ko-KR" altLang="en-US" sz="1200"/>
              <a:t>요청이 트래버스할 수 있는 요소의 수를 제한하는 데 사용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</a:t>
            </a:r>
            <a:r>
              <a:rPr lang="en-US" altLang="ko-KR" sz="1200"/>
              <a:t>Max-Forwards </a:t>
            </a:r>
            <a:r>
              <a:rPr lang="ko-KR" altLang="en-US" sz="1200"/>
              <a:t>헤더가 없는 경우 이 검사는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보다 큰 </a:t>
            </a:r>
            <a:r>
              <a:rPr lang="en-US" altLang="ko-KR" sz="1200"/>
              <a:t>Max-Forwards </a:t>
            </a:r>
            <a:r>
              <a:rPr lang="ko-KR" altLang="en-US" sz="1200"/>
              <a:t>헤더가 있으면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인 </a:t>
            </a:r>
            <a:r>
              <a:rPr lang="en-US" altLang="ko-KR" sz="1200"/>
              <a:t>Max-Forwards </a:t>
            </a:r>
            <a:r>
              <a:rPr lang="ko-KR" altLang="en-US" sz="1200"/>
              <a:t>헤더가 포함된 경우 요소는 </a:t>
            </a:r>
            <a:r>
              <a:rPr lang="en-US" altLang="ko-KR" sz="1200" b="1"/>
              <a:t>483 (Too many hops)</a:t>
            </a:r>
            <a:r>
              <a:rPr lang="en-US" altLang="ko-KR" sz="1200"/>
              <a:t> </a:t>
            </a:r>
            <a:r>
              <a:rPr lang="ko-KR" altLang="en-US" sz="1200"/>
              <a:t>응답을 반환</a:t>
            </a:r>
            <a:r>
              <a:rPr lang="en-US" altLang="ko-KR" sz="1200"/>
              <a:t> </a:t>
            </a:r>
            <a:br>
              <a:rPr lang="en-US" altLang="ko-KR" sz="1200"/>
            </a:br>
            <a:r>
              <a:rPr lang="en-US" altLang="ko-KR" sz="1200"/>
              <a:t>(</a:t>
            </a:r>
            <a:r>
              <a:rPr lang="ko-KR" altLang="en-US" sz="1200"/>
              <a:t>단</a:t>
            </a:r>
            <a:r>
              <a:rPr lang="en-US" altLang="ko-KR" sz="1200"/>
              <a:t>, </a:t>
            </a:r>
            <a:r>
              <a:rPr lang="en-US" altLang="ko-KR" sz="1200" b="1"/>
              <a:t>OPTIONS</a:t>
            </a:r>
            <a:r>
              <a:rPr lang="en-US" altLang="ko-KR" sz="1200"/>
              <a:t> </a:t>
            </a:r>
            <a:r>
              <a:rPr lang="ko-KR" altLang="en-US" sz="1200"/>
              <a:t>요청인 경우 최종 수신자 역할로 응답</a:t>
            </a:r>
            <a:r>
              <a:rPr lang="en-US" altLang="ko-KR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8019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 – URI Comparison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D1625-7466-425B-A8BF-3BA6BCB40FD9}"/>
              </a:ext>
            </a:extLst>
          </p:cNvPr>
          <p:cNvSpPr txBox="1"/>
          <p:nvPr/>
        </p:nvSpPr>
        <p:spPr>
          <a:xfrm>
            <a:off x="1021135" y="1333672"/>
            <a:ext cx="4971233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각 세트의 </a:t>
            </a:r>
            <a:r>
              <a:rPr lang="en-US" altLang="ko-KR" sz="1400"/>
              <a:t>URI </a:t>
            </a:r>
            <a:r>
              <a:rPr lang="ko-KR" altLang="en-US" sz="1400"/>
              <a:t>는 동일하지 않음</a:t>
            </a:r>
            <a:endParaRPr lang="en-US" altLang="ko-KR"/>
          </a:p>
          <a:p>
            <a:endParaRPr lang="en-US" altLang="ko-KR"/>
          </a:p>
          <a:p>
            <a:r>
              <a:rPr lang="it-IT" altLang="ko-KR" sz="1200"/>
              <a:t>SIP:ALICE@AtLanTa.CoM;Transport=udp             (different usernames)</a:t>
            </a:r>
          </a:p>
          <a:p>
            <a:r>
              <a:rPr lang="it-IT" altLang="ko-KR" sz="1200"/>
              <a:t>sip:alice@AtLanTa.CoM;Transport=UDP</a:t>
            </a:r>
            <a:endParaRPr lang="en-US" altLang="ko-KR" sz="1200"/>
          </a:p>
          <a:p>
            <a:endParaRPr lang="en-US" altLang="ko-KR" sz="1200">
              <a:solidFill>
                <a:srgbClr val="0000FF"/>
              </a:solidFill>
            </a:endParaRPr>
          </a:p>
          <a:p>
            <a:r>
              <a:rPr lang="en-US" altLang="ko-KR" sz="1200">
                <a:solidFill>
                  <a:srgbClr val="FF0000"/>
                </a:solidFill>
              </a:rPr>
              <a:t>userinfo </a:t>
            </a:r>
            <a:r>
              <a:rPr lang="ko-KR" altLang="en-US" sz="1200">
                <a:solidFill>
                  <a:srgbClr val="FF0000"/>
                </a:solidFill>
              </a:rPr>
              <a:t>부분은 대소문자를 구분</a:t>
            </a:r>
            <a:endParaRPr lang="en-US" altLang="ko-KR" sz="1200">
              <a:solidFill>
                <a:srgbClr val="FF0000"/>
              </a:solidFill>
            </a:endParaRP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sip:bob@biloxi.com                   (can resolve to different ports)</a:t>
            </a:r>
          </a:p>
          <a:p>
            <a:r>
              <a:rPr lang="en-US" altLang="ko-KR" sz="1200"/>
              <a:t>sip:bob@biloxi.com:5060</a:t>
            </a:r>
          </a:p>
          <a:p>
            <a:endParaRPr lang="en-US" altLang="ko-KR" sz="1200"/>
          </a:p>
          <a:p>
            <a:r>
              <a:rPr lang="en-US" altLang="ko-KR" sz="1200">
                <a:solidFill>
                  <a:srgbClr val="FF0000"/>
                </a:solidFill>
              </a:rPr>
              <a:t>port</a:t>
            </a:r>
            <a:r>
              <a:rPr lang="ko-KR" altLang="en-US" sz="1200">
                <a:solidFill>
                  <a:srgbClr val="FF0000"/>
                </a:solidFill>
              </a:rPr>
              <a:t>가 기본 값이더라도 명시한 것과 안한 것은 다름</a:t>
            </a:r>
            <a:endParaRPr lang="en-US" altLang="ko-KR" sz="1200">
              <a:solidFill>
                <a:srgbClr val="FF0000"/>
              </a:solidFill>
            </a:endParaRP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sip:bob@biloxi.com              (can resolve to different transports)</a:t>
            </a:r>
          </a:p>
          <a:p>
            <a:r>
              <a:rPr lang="en-US" altLang="ko-KR" sz="1200"/>
              <a:t>sip:bob@biloxi.com;transport=udp</a:t>
            </a:r>
          </a:p>
          <a:p>
            <a:endParaRPr lang="en-US" altLang="ko-KR" sz="1200">
              <a:solidFill>
                <a:srgbClr val="0000FF"/>
              </a:solidFill>
            </a:endParaRPr>
          </a:p>
          <a:p>
            <a:r>
              <a:rPr lang="en-US" altLang="ko-KR" sz="1200">
                <a:solidFill>
                  <a:srgbClr val="FF0000"/>
                </a:solidFill>
              </a:rPr>
              <a:t>transport </a:t>
            </a:r>
            <a:r>
              <a:rPr lang="ko-KR" altLang="en-US" sz="1200">
                <a:solidFill>
                  <a:srgbClr val="FF0000"/>
                </a:solidFill>
              </a:rPr>
              <a:t>파라미터도 위와 동일한 원리 </a:t>
            </a:r>
            <a:br>
              <a:rPr lang="en-US" altLang="ko-KR" sz="1200">
                <a:solidFill>
                  <a:srgbClr val="FF0000"/>
                </a:solidFill>
              </a:rPr>
            </a:br>
            <a:r>
              <a:rPr lang="en-US" altLang="ko-KR" sz="1200">
                <a:solidFill>
                  <a:srgbClr val="FF0000"/>
                </a:solidFill>
              </a:rPr>
              <a:t>(ttl, user, method, maddr </a:t>
            </a:r>
            <a:r>
              <a:rPr lang="ko-KR" altLang="en-US" sz="1200">
                <a:solidFill>
                  <a:srgbClr val="FF0000"/>
                </a:solidFill>
              </a:rPr>
              <a:t>도 마찬가지</a:t>
            </a:r>
            <a:r>
              <a:rPr lang="en-US" altLang="ko-KR" sz="1200">
                <a:solidFill>
                  <a:srgbClr val="FF0000"/>
                </a:solidFill>
              </a:rPr>
              <a:t>)</a:t>
            </a: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sip:bob@biloxi.com     (can resolve to different port and transports)</a:t>
            </a:r>
          </a:p>
          <a:p>
            <a:r>
              <a:rPr lang="en-US" altLang="ko-KR" sz="1200"/>
              <a:t>sip:bob@biloxi.com:6000;transport=tcp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2EBB5-C59B-4A27-BEA0-FA9B9D1D4A4F}"/>
              </a:ext>
            </a:extLst>
          </p:cNvPr>
          <p:cNvSpPr txBox="1"/>
          <p:nvPr/>
        </p:nvSpPr>
        <p:spPr>
          <a:xfrm>
            <a:off x="6260592" y="1333672"/>
            <a:ext cx="54986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sip:carol@chicago.com                    (different header component)</a:t>
            </a:r>
          </a:p>
          <a:p>
            <a:r>
              <a:rPr lang="en-US" altLang="ko-KR" sz="1200"/>
              <a:t>sip:carol@chicago.com?Subject=next%20meeting</a:t>
            </a:r>
          </a:p>
          <a:p>
            <a:endParaRPr lang="en-US" altLang="ko-KR" sz="1200">
              <a:solidFill>
                <a:srgbClr val="0000FF"/>
              </a:solidFill>
            </a:endParaRPr>
          </a:p>
          <a:p>
            <a:r>
              <a:rPr lang="ko-KR" altLang="en-US" sz="1200">
                <a:solidFill>
                  <a:srgbClr val="FF0000"/>
                </a:solidFill>
              </a:rPr>
              <a:t>존재하는 </a:t>
            </a:r>
            <a:r>
              <a:rPr lang="en-US" altLang="ko-KR" sz="1200">
                <a:solidFill>
                  <a:srgbClr val="FF0000"/>
                </a:solidFill>
              </a:rPr>
              <a:t>header</a:t>
            </a:r>
            <a:r>
              <a:rPr lang="ko-KR" altLang="en-US" sz="1200">
                <a:solidFill>
                  <a:srgbClr val="FF0000"/>
                </a:solidFill>
              </a:rPr>
              <a:t> 구성요소는 두 </a:t>
            </a:r>
            <a:r>
              <a:rPr lang="en-US" altLang="ko-KR" sz="1200">
                <a:solidFill>
                  <a:srgbClr val="FF0000"/>
                </a:solidFill>
              </a:rPr>
              <a:t>URI </a:t>
            </a:r>
            <a:r>
              <a:rPr lang="ko-KR" altLang="en-US" sz="1200">
                <a:solidFill>
                  <a:srgbClr val="FF0000"/>
                </a:solidFill>
              </a:rPr>
              <a:t>에 반드시 포함해야 함</a:t>
            </a:r>
            <a:endParaRPr lang="en-US" altLang="ko-KR" sz="1200">
              <a:solidFill>
                <a:srgbClr val="FF0000"/>
              </a:solidFill>
            </a:endParaRP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sip:bob@phone21.boxesbybob.com   (even though that's what</a:t>
            </a:r>
          </a:p>
          <a:p>
            <a:r>
              <a:rPr lang="en-US" altLang="ko-KR" sz="1200"/>
              <a:t>sip:bob@192.0.2.4         	                     phone21.boxesbybob.com resolves to)</a:t>
            </a:r>
          </a:p>
          <a:p>
            <a:endParaRPr lang="en-US" altLang="ko-KR" sz="1200">
              <a:solidFill>
                <a:srgbClr val="0000FF"/>
              </a:solidFill>
            </a:endParaRPr>
          </a:p>
          <a:p>
            <a:r>
              <a:rPr lang="en-US" altLang="ko-KR" sz="1200">
                <a:solidFill>
                  <a:srgbClr val="FF0000"/>
                </a:solidFill>
              </a:rPr>
              <a:t>host </a:t>
            </a:r>
            <a:r>
              <a:rPr lang="ko-KR" altLang="en-US" sz="1200">
                <a:solidFill>
                  <a:srgbClr val="FF0000"/>
                </a:solidFill>
              </a:rPr>
              <a:t>이름에 대한 </a:t>
            </a:r>
            <a:r>
              <a:rPr lang="en-US" altLang="ko-KR" sz="1200">
                <a:solidFill>
                  <a:srgbClr val="FF0000"/>
                </a:solidFill>
              </a:rPr>
              <a:t>DNS </a:t>
            </a:r>
            <a:r>
              <a:rPr lang="ko-KR" altLang="en-US" sz="1200">
                <a:solidFill>
                  <a:srgbClr val="FF0000"/>
                </a:solidFill>
              </a:rPr>
              <a:t>조회 결과의 </a:t>
            </a:r>
            <a:r>
              <a:rPr lang="en-US" altLang="ko-KR" sz="1200">
                <a:solidFill>
                  <a:srgbClr val="FF0000"/>
                </a:solidFill>
              </a:rPr>
              <a:t>IP </a:t>
            </a:r>
            <a:r>
              <a:rPr lang="ko-KR" altLang="en-US" sz="1200">
                <a:solidFill>
                  <a:srgbClr val="FF0000"/>
                </a:solidFill>
              </a:rPr>
              <a:t>주소는 일치하지 않음</a:t>
            </a:r>
            <a:endParaRPr lang="en-US" altLang="ko-KR" sz="1200">
              <a:solidFill>
                <a:srgbClr val="FF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5D02D8D-5991-4F6D-B470-7F579F1BAB6D}"/>
              </a:ext>
            </a:extLst>
          </p:cNvPr>
          <p:cNvCxnSpPr>
            <a:cxnSpLocks/>
          </p:cNvCxnSpPr>
          <p:nvPr/>
        </p:nvCxnSpPr>
        <p:spPr>
          <a:xfrm>
            <a:off x="6096000" y="1333672"/>
            <a:ext cx="0" cy="4341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1505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1B0E4-0E12-4F6F-A8BD-24EFB94FB1AC}"/>
              </a:ext>
            </a:extLst>
          </p:cNvPr>
          <p:cNvSpPr txBox="1"/>
          <p:nvPr/>
        </p:nvSpPr>
        <p:spPr>
          <a:xfrm>
            <a:off x="732463" y="1007183"/>
            <a:ext cx="4663456" cy="1551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Option Tags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SIP </a:t>
            </a:r>
            <a:r>
              <a:rPr lang="ko-KR" altLang="en-US" sz="1100"/>
              <a:t>에서 새로운 </a:t>
            </a:r>
            <a:r>
              <a:rPr lang="en-US" altLang="ko-KR" sz="1100"/>
              <a:t>option(</a:t>
            </a:r>
            <a:r>
              <a:rPr lang="ko-KR" altLang="en-US" sz="1100"/>
              <a:t>확장</a:t>
            </a:r>
            <a:r>
              <a:rPr lang="en-US" altLang="ko-KR" sz="1100"/>
              <a:t>) </a:t>
            </a:r>
            <a:r>
              <a:rPr lang="ko-KR" altLang="en-US" sz="1100"/>
              <a:t>을 나타내는 </a:t>
            </a:r>
            <a:r>
              <a:rPr lang="en-US" altLang="ko-KR" sz="1100"/>
              <a:t>unique id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Require, Proxy-Require, Supported, Unsupported </a:t>
            </a:r>
            <a:r>
              <a:rPr lang="ko-KR" altLang="en-US" sz="1100"/>
              <a:t>헤더 필드에서 사용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option-tag = token </a:t>
            </a:r>
            <a:r>
              <a:rPr lang="ko-KR" altLang="en-US" sz="1100"/>
              <a:t>형식으로 헤더 필드에 매개변수로 표시</a:t>
            </a:r>
            <a:endParaRPr lang="en-US" altLang="ko-KR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37D68-3086-4C89-A199-DD7D5E28A7DE}"/>
              </a:ext>
            </a:extLst>
          </p:cNvPr>
          <p:cNvSpPr txBox="1"/>
          <p:nvPr/>
        </p:nvSpPr>
        <p:spPr>
          <a:xfrm>
            <a:off x="732463" y="2724614"/>
            <a:ext cx="7327647" cy="3490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Tags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“tag” </a:t>
            </a:r>
            <a:r>
              <a:rPr lang="ko-KR" altLang="en-US" sz="1100"/>
              <a:t>파라미터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SIP </a:t>
            </a:r>
            <a:r>
              <a:rPr lang="ko-KR" altLang="en-US" sz="1000"/>
              <a:t>메시지의 </a:t>
            </a:r>
            <a:r>
              <a:rPr lang="en-US" altLang="ko-KR" sz="1000"/>
              <a:t>To </a:t>
            </a:r>
            <a:r>
              <a:rPr lang="ko-KR" altLang="en-US" sz="1000"/>
              <a:t>와 </a:t>
            </a:r>
            <a:r>
              <a:rPr lang="en-US" altLang="ko-KR" sz="1000"/>
              <a:t>From </a:t>
            </a:r>
            <a:r>
              <a:rPr lang="ko-KR" altLang="en-US" sz="1000"/>
              <a:t>헤더 필드에서 사용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두 </a:t>
            </a:r>
            <a:r>
              <a:rPr lang="en-US" altLang="ko-KR" sz="1000" b="1"/>
              <a:t>tag</a:t>
            </a:r>
            <a:r>
              <a:rPr lang="en-US" altLang="ko-KR" sz="1000"/>
              <a:t> </a:t>
            </a:r>
            <a:r>
              <a:rPr lang="ko-KR" altLang="en-US" sz="1000"/>
              <a:t>와 함께 </a:t>
            </a:r>
            <a:r>
              <a:rPr lang="en-US" altLang="ko-KR" sz="1000" b="1"/>
              <a:t>Call-ID</a:t>
            </a:r>
            <a:r>
              <a:rPr lang="en-US" altLang="ko-KR" sz="1000"/>
              <a:t> </a:t>
            </a:r>
            <a:r>
              <a:rPr lang="ko-KR" altLang="en-US" sz="1000"/>
              <a:t>의 결합으로 </a:t>
            </a:r>
            <a:r>
              <a:rPr lang="ko-KR" altLang="en-US" sz="1000">
                <a:latin typeface="+mj-ea"/>
                <a:ea typeface="+mj-ea"/>
              </a:rPr>
              <a:t>다이얼로그</a:t>
            </a:r>
            <a:r>
              <a:rPr lang="ko-KR" altLang="en-US" sz="1000"/>
              <a:t>를 식별하는 메커니즘으로 역할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하나의 요청에 대해 여러 </a:t>
            </a:r>
            <a:r>
              <a:rPr lang="ko-KR" altLang="en-US" sz="1000">
                <a:latin typeface="+mj-ea"/>
                <a:ea typeface="+mj-ea"/>
              </a:rPr>
              <a:t>다이얼로그</a:t>
            </a:r>
            <a:r>
              <a:rPr lang="ko-KR" altLang="en-US" sz="1000"/>
              <a:t>가 생성될 수 있으므로</a:t>
            </a:r>
            <a:r>
              <a:rPr lang="en-US" altLang="ko-KR" sz="1000"/>
              <a:t>(forking) </a:t>
            </a:r>
            <a:r>
              <a:rPr lang="en-US" altLang="ko-KR" sz="1000" b="1"/>
              <a:t>From</a:t>
            </a:r>
            <a:r>
              <a:rPr lang="en-US" altLang="ko-KR" sz="1000"/>
              <a:t>, </a:t>
            </a:r>
            <a:r>
              <a:rPr lang="en-US" altLang="ko-KR" sz="1000" b="1"/>
              <a:t>To</a:t>
            </a:r>
            <a:r>
              <a:rPr lang="en-US" altLang="ko-KR" sz="1000"/>
              <a:t> 2</a:t>
            </a:r>
            <a:r>
              <a:rPr lang="ko-KR" altLang="en-US" sz="1000"/>
              <a:t>개의 </a:t>
            </a:r>
            <a:r>
              <a:rPr lang="en-US" altLang="ko-KR" sz="1000"/>
              <a:t>tag </a:t>
            </a:r>
            <a:r>
              <a:rPr lang="ko-KR" altLang="en-US" sz="1000"/>
              <a:t>로 유일한 다이얼로그를 식별</a:t>
            </a:r>
            <a:endParaRPr lang="en-US" altLang="ko-KR" sz="10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Tag </a:t>
            </a:r>
            <a:r>
              <a:rPr lang="ko-KR" altLang="en-US" sz="1100"/>
              <a:t>생성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요청이나 응답에 삽입하기 위해 </a:t>
            </a:r>
            <a:r>
              <a:rPr lang="en-US" altLang="ko-KR" sz="1000" b="1"/>
              <a:t>UA</a:t>
            </a:r>
            <a:r>
              <a:rPr lang="en-US" altLang="ko-KR" sz="1000"/>
              <a:t> </a:t>
            </a:r>
            <a:r>
              <a:rPr lang="ko-KR" altLang="en-US" sz="1000"/>
              <a:t>가 생성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Globally unique, cryptographically random (32 bits of randomness)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Tag </a:t>
            </a:r>
            <a:r>
              <a:rPr lang="ko-KR" altLang="en-US" sz="1100"/>
              <a:t>생성 알고리즘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Implementation-specific</a:t>
            </a:r>
          </a:p>
        </p:txBody>
      </p:sp>
    </p:spTree>
    <p:extLst>
      <p:ext uri="{BB962C8B-B14F-4D97-AF65-F5344CB8AC3E}">
        <p14:creationId xmlns:p14="http://schemas.microsoft.com/office/powerpoint/2010/main" val="16682539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62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EDA3F-1542-B44B-C801-83CCECD10FBF}"/>
              </a:ext>
            </a:extLst>
          </p:cNvPr>
          <p:cNvSpPr txBox="1"/>
          <p:nvPr/>
        </p:nvSpPr>
        <p:spPr>
          <a:xfrm>
            <a:off x="4714051" y="3105834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THANK YOU</a:t>
            </a:r>
            <a:endParaRPr lang="ko-KR" altLang="en-US" sz="36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8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8584401" cy="1896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[ 4 ] Optional Loop Detection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프록시가 이전 요청에 넣은 값과 동일한 값이 있는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필드가 있으면 요청이 이전에 이 요소에 의해 전달된 것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“Loop”</a:t>
            </a:r>
            <a:r>
              <a:rPr lang="en-US" altLang="ko-KR" sz="1200"/>
              <a:t> </a:t>
            </a:r>
            <a:r>
              <a:rPr lang="ko-KR" altLang="en-US" sz="1200"/>
              <a:t>되었음을 발견하려면</a:t>
            </a:r>
            <a:r>
              <a:rPr lang="en-US" altLang="ko-KR" sz="1200"/>
              <a:t>, </a:t>
            </a:r>
            <a:r>
              <a:rPr lang="ko-KR" altLang="en-US" sz="1200"/>
              <a:t>이 메시지에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 b="1"/>
              <a:t>”</a:t>
            </a:r>
            <a:r>
              <a:rPr lang="en-US" altLang="ko-KR" sz="1200"/>
              <a:t> </a:t>
            </a:r>
            <a:r>
              <a:rPr lang="ko-KR" altLang="en-US" sz="1200"/>
              <a:t>파라미터를 계산을 수행하고</a:t>
            </a:r>
            <a:r>
              <a:rPr lang="en-US" altLang="ko-KR" sz="1200"/>
              <a:t>, </a:t>
            </a:r>
            <a:r>
              <a:rPr lang="ko-KR" altLang="en-US" sz="1200"/>
              <a:t>그것을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헤더에서 수신된 파라미터와 비교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파라미터가 일치하면</a:t>
            </a:r>
            <a:r>
              <a:rPr lang="en-US" altLang="ko-KR" sz="1100"/>
              <a:t>, </a:t>
            </a:r>
            <a:r>
              <a:rPr lang="ko-KR" altLang="en-US" sz="1100"/>
              <a:t>요청은 </a:t>
            </a:r>
            <a:r>
              <a:rPr lang="en-US" altLang="ko-KR" sz="1100"/>
              <a:t>Loop </a:t>
            </a:r>
            <a:r>
              <a:rPr lang="ko-KR" altLang="en-US" sz="1100"/>
              <a:t>된 것이므로</a:t>
            </a:r>
            <a:r>
              <a:rPr lang="en-US" altLang="ko-KR" sz="1100"/>
              <a:t>, </a:t>
            </a:r>
            <a:r>
              <a:rPr lang="en-US" altLang="ko-KR" sz="1100" b="1"/>
              <a:t>482 (Loop Detected)</a:t>
            </a:r>
            <a:r>
              <a:rPr lang="en-US" altLang="ko-KR" sz="1100"/>
              <a:t> </a:t>
            </a:r>
            <a:r>
              <a:rPr lang="ko-KR" altLang="en-US" sz="1100"/>
              <a:t>응답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다르면</a:t>
            </a:r>
            <a:r>
              <a:rPr lang="en-US" altLang="ko-KR" sz="1100"/>
              <a:t>, </a:t>
            </a:r>
            <a:r>
              <a:rPr lang="ko-KR" altLang="en-US" sz="1100"/>
              <a:t>계속 처리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0573"/>
            <a:ext cx="9110186" cy="1188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[ 5 ] Proxy-Require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향후 이 프로토콜의 </a:t>
            </a:r>
            <a:r>
              <a:rPr lang="en-US" altLang="ko-KR" sz="1200"/>
              <a:t>“</a:t>
            </a: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확장</a:t>
            </a:r>
            <a:r>
              <a:rPr lang="en-US" altLang="ko-KR" sz="1200" b="1"/>
              <a:t>”</a:t>
            </a:r>
            <a:r>
              <a:rPr lang="ko-KR" altLang="en-US" sz="1200"/>
              <a:t>을</a:t>
            </a:r>
            <a:r>
              <a:rPr lang="ko-KR" altLang="en-US" sz="1200" b="1"/>
              <a:t> </a:t>
            </a:r>
            <a:r>
              <a:rPr lang="ko-KR" altLang="en-US" sz="1200"/>
              <a:t>도입하기 위해</a:t>
            </a:r>
            <a:r>
              <a:rPr lang="en-US" altLang="ko-KR" sz="1200"/>
              <a:t>, </a:t>
            </a:r>
            <a:r>
              <a:rPr lang="ko-KR" altLang="en-US" sz="1200"/>
              <a:t>요청에 </a:t>
            </a:r>
            <a:r>
              <a:rPr lang="en-US" altLang="ko-KR" sz="1200" b="1">
                <a:solidFill>
                  <a:srgbClr val="002060"/>
                </a:solidFill>
              </a:rPr>
              <a:t>Proxy-Require</a:t>
            </a:r>
            <a:r>
              <a:rPr lang="en-US" altLang="ko-KR" sz="1200"/>
              <a:t> </a:t>
            </a:r>
            <a:r>
              <a:rPr lang="ko-KR" altLang="en-US" sz="1200"/>
              <a:t>헤더 필드 포함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요청에 요소가 이해하지 못하는 하나 이상의 </a:t>
            </a:r>
            <a:r>
              <a:rPr lang="en-US" altLang="ko-KR" sz="1100"/>
              <a:t>“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옵션 태그</a:t>
            </a:r>
            <a:r>
              <a:rPr lang="en-US" altLang="ko-KR" sz="1100" b="1"/>
              <a:t>”</a:t>
            </a:r>
            <a:r>
              <a:rPr lang="ko-KR" altLang="en-US" sz="1100"/>
              <a:t>가 있는 </a:t>
            </a:r>
            <a:r>
              <a:rPr lang="en-US" altLang="ko-KR" sz="1100" b="1">
                <a:solidFill>
                  <a:srgbClr val="002060"/>
                </a:solidFill>
              </a:rPr>
              <a:t>Proxy-Require</a:t>
            </a:r>
            <a:r>
              <a:rPr lang="en-US" altLang="ko-KR" sz="1100"/>
              <a:t> </a:t>
            </a:r>
            <a:r>
              <a:rPr lang="ko-KR" altLang="en-US" sz="1100"/>
              <a:t>헤더가 있는 경우</a:t>
            </a:r>
            <a:r>
              <a:rPr lang="en-US" altLang="ko-KR" sz="1100"/>
              <a:t>, </a:t>
            </a:r>
            <a:r>
              <a:rPr lang="ko-KR" altLang="en-US" sz="1100"/>
              <a:t>반드시 </a:t>
            </a:r>
            <a:r>
              <a:rPr lang="en-US" altLang="ko-KR" sz="1100" b="1" u="sng"/>
              <a:t>420 (Bad Extension)</a:t>
            </a:r>
            <a:r>
              <a:rPr lang="en-US" altLang="ko-KR" sz="1100" b="1"/>
              <a:t> </a:t>
            </a:r>
            <a:r>
              <a:rPr lang="ko-KR" altLang="en-US" sz="1100"/>
              <a:t>응답을 반환</a:t>
            </a:r>
            <a:endParaRPr lang="en-US" altLang="ko-KR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494517"/>
            <a:ext cx="547297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[ 6 ] Proxy-Authorization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요청을 전달하기 전에 </a:t>
            </a:r>
            <a:r>
              <a:rPr lang="en-US" altLang="ko-KR" sz="1200" b="1"/>
              <a:t>credential</a:t>
            </a:r>
            <a:r>
              <a:rPr lang="en-US" altLang="ko-KR" sz="1200"/>
              <a:t>(</a:t>
            </a:r>
            <a:r>
              <a:rPr lang="ko-KR" altLang="en-US" sz="1200"/>
              <a:t>자격 증명</a:t>
            </a:r>
            <a:r>
              <a:rPr lang="en-US" altLang="ko-KR" sz="1200"/>
              <a:t>)</a:t>
            </a:r>
            <a:r>
              <a:rPr lang="ko-KR" altLang="en-US" sz="1200"/>
              <a:t>을 요구하면</a:t>
            </a:r>
            <a:r>
              <a:rPr lang="en-US" altLang="ko-KR" sz="1200"/>
              <a:t>, </a:t>
            </a:r>
            <a:r>
              <a:rPr lang="ko-KR" altLang="en-US" sz="1200"/>
              <a:t>요청이 검사되어야 함</a:t>
            </a:r>
            <a:endParaRPr lang="en-US" altLang="ko-KR" sz="120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CE6D6DF-606C-48CC-9972-EC61EBE1B594}"/>
              </a:ext>
            </a:extLst>
          </p:cNvPr>
          <p:cNvCxnSpPr>
            <a:cxnSpLocks/>
          </p:cNvCxnSpPr>
          <p:nvPr/>
        </p:nvCxnSpPr>
        <p:spPr>
          <a:xfrm>
            <a:off x="8084819" y="4126789"/>
            <a:ext cx="3023721" cy="594297"/>
          </a:xfrm>
          <a:prstGeom prst="bentConnector3">
            <a:avLst>
              <a:gd name="adj1" fmla="val 106892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F4C469-057A-4B9D-8E34-CAE7452641AB}"/>
              </a:ext>
            </a:extLst>
          </p:cNvPr>
          <p:cNvSpPr txBox="1"/>
          <p:nvPr/>
        </p:nvSpPr>
        <p:spPr>
          <a:xfrm>
            <a:off x="8317391" y="4548378"/>
            <a:ext cx="27911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해당 응답에는 프록시가 이해하지 못하는 옵션 태그를</a:t>
            </a:r>
            <a:br>
              <a:rPr lang="en-US" altLang="ko-KR" sz="900"/>
            </a:br>
            <a:r>
              <a:rPr lang="ko-KR" altLang="en-US" sz="900"/>
              <a:t>나열하는 </a:t>
            </a:r>
            <a:r>
              <a:rPr lang="en-US" altLang="ko-KR" sz="900" b="1"/>
              <a:t>Unsupported</a:t>
            </a:r>
            <a:r>
              <a:rPr lang="en-US" altLang="ko-KR" sz="900"/>
              <a:t> </a:t>
            </a:r>
            <a:r>
              <a:rPr lang="ko-KR" altLang="en-US" sz="900"/>
              <a:t>헤더 필드를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3323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Route Information Preprocessing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1818328"/>
            <a:ext cx="10368544" cy="2385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 전처리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에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maddr</a:t>
            </a:r>
            <a:r>
              <a:rPr lang="en-US" altLang="ko-KR" sz="1200"/>
              <a:t>” </a:t>
            </a:r>
            <a:r>
              <a:rPr lang="ko-KR" altLang="en-US" sz="1200"/>
              <a:t>파라미터가 포함된 경우</a:t>
            </a:r>
            <a:r>
              <a:rPr lang="en-US" altLang="ko-KR" sz="1200"/>
              <a:t>, </a:t>
            </a:r>
            <a:r>
              <a:rPr lang="ko-KR" altLang="en-US" sz="1200"/>
              <a:t>프록시는 해당 값이 프록시가 책임지도록 구성된 </a:t>
            </a:r>
            <a:r>
              <a:rPr lang="ko-KR" altLang="en-US" sz="1200" b="1"/>
              <a:t>주소</a:t>
            </a:r>
            <a:r>
              <a:rPr lang="ko-KR" altLang="en-US" sz="1200"/>
              <a:t> 또는 </a:t>
            </a:r>
            <a:r>
              <a:rPr lang="ko-KR" altLang="en-US" sz="1200" b="1"/>
              <a:t>도메인 집합</a:t>
            </a:r>
            <a:r>
              <a:rPr lang="ko-KR" altLang="en-US" sz="1200"/>
              <a:t>에 있는 지 검사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/>
              <a:t>Request-URI </a:t>
            </a:r>
            <a:r>
              <a:rPr lang="ko-KR" altLang="en-US" sz="1200"/>
              <a:t>에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파라미터를 사용하는 대신 </a:t>
            </a:r>
            <a:r>
              <a:rPr lang="en-US" altLang="ko-KR" sz="1200"/>
              <a:t>Route </a:t>
            </a:r>
            <a:r>
              <a:rPr lang="ko-KR" altLang="en-US" sz="1200"/>
              <a:t>헤더를 사용하는 방식을 권고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/>
              <a:t>Request-URI </a:t>
            </a:r>
            <a:r>
              <a:rPr lang="ko-KR" altLang="en-US" sz="1200"/>
              <a:t>에 프록시가 책임지는 값이 갖는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파라미터가 있고 요청이 </a:t>
            </a:r>
            <a:r>
              <a:rPr lang="en-US" altLang="ko-KR" sz="1200"/>
              <a:t>Request-URI </a:t>
            </a:r>
            <a:r>
              <a:rPr lang="ko-KR" altLang="en-US" sz="1200"/>
              <a:t>에 표현된 </a:t>
            </a:r>
            <a:r>
              <a:rPr lang="en-US" altLang="ko-KR" sz="1200" b="1"/>
              <a:t>port</a:t>
            </a:r>
            <a:r>
              <a:rPr lang="en-US" altLang="ko-KR" sz="1200"/>
              <a:t> </a:t>
            </a:r>
            <a:r>
              <a:rPr lang="ko-KR" altLang="en-US" sz="1200"/>
              <a:t>와 </a:t>
            </a:r>
            <a:r>
              <a:rPr lang="en-US" altLang="ko-KR" sz="1200" b="1"/>
              <a:t>transport</a:t>
            </a:r>
            <a:r>
              <a:rPr lang="en-US" altLang="ko-KR" sz="1200"/>
              <a:t> </a:t>
            </a:r>
            <a:r>
              <a:rPr lang="ko-KR" altLang="en-US" sz="1200"/>
              <a:t>를 사용하여 수신되었다면</a:t>
            </a:r>
            <a:r>
              <a:rPr lang="en-US" altLang="ko-KR" sz="1200"/>
              <a:t>, </a:t>
            </a:r>
            <a:br>
              <a:rPr lang="en-US" altLang="ko-KR" sz="1200"/>
            </a:br>
            <a:r>
              <a:rPr lang="ko-KR" altLang="en-US" sz="1200"/>
              <a:t>프록시는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와 </a:t>
            </a:r>
            <a:r>
              <a:rPr lang="en-US" altLang="ko-KR" sz="1200" b="1"/>
              <a:t>port</a:t>
            </a:r>
            <a:r>
              <a:rPr lang="en-US" altLang="ko-KR" sz="1200"/>
              <a:t>(non-default) </a:t>
            </a:r>
            <a:r>
              <a:rPr lang="ko-KR" altLang="en-US" sz="1200"/>
              <a:t>또는 </a:t>
            </a:r>
            <a:r>
              <a:rPr lang="en-US" altLang="ko-KR" sz="1200" b="1"/>
              <a:t>transport</a:t>
            </a:r>
            <a:r>
              <a:rPr lang="en-US" altLang="ko-KR" sz="1200"/>
              <a:t> </a:t>
            </a:r>
            <a:r>
              <a:rPr lang="ko-KR" altLang="en-US" sz="1200"/>
              <a:t>파라미터를 </a:t>
            </a:r>
            <a:r>
              <a:rPr lang="ko-KR" altLang="en-US" sz="1200" b="1"/>
              <a:t>제거</a:t>
            </a:r>
            <a:r>
              <a:rPr lang="ko-KR" altLang="en-US" sz="1200"/>
              <a:t>하고 해당 값이 요청에 </a:t>
            </a:r>
            <a:r>
              <a:rPr lang="ko-KR" altLang="en-US" sz="1200" b="1"/>
              <a:t>없는 것처럼 처리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rgbClr val="002060"/>
                </a:solidFill>
              </a:rPr>
              <a:t>Route</a:t>
            </a:r>
            <a:r>
              <a:rPr lang="en-US" altLang="ko-KR" sz="1200"/>
              <a:t> </a:t>
            </a:r>
            <a:r>
              <a:rPr lang="ko-KR" altLang="en-US" sz="1200"/>
              <a:t>헤더 필드의 </a:t>
            </a:r>
            <a:r>
              <a:rPr lang="ko-KR" altLang="en-US" sz="1200" b="1"/>
              <a:t>첫 번째 값</a:t>
            </a:r>
            <a:r>
              <a:rPr lang="ko-KR" altLang="en-US" sz="1200"/>
              <a:t>이 프록시 자신을 가리키는 경우</a:t>
            </a:r>
            <a:r>
              <a:rPr lang="en-US" altLang="ko-KR" sz="1200"/>
              <a:t>, </a:t>
            </a:r>
            <a:r>
              <a:rPr lang="en-US" altLang="ko-KR" sz="1200" b="1"/>
              <a:t>Route</a:t>
            </a:r>
            <a:r>
              <a:rPr lang="en-US" altLang="ko-KR" sz="1200"/>
              <a:t> </a:t>
            </a:r>
            <a:r>
              <a:rPr lang="ko-KR" altLang="en-US" sz="1200"/>
              <a:t>헤더의 첫 번째 값을  </a:t>
            </a:r>
            <a:r>
              <a:rPr lang="ko-KR" altLang="en-US" sz="1200" b="1"/>
              <a:t>제거</a:t>
            </a:r>
            <a:endParaRPr lang="en-US" altLang="ko-KR" sz="12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85C93-3381-4C92-A7B3-DA8640126318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E9B1E-1E27-44EF-83E8-5387F9D5D282}"/>
              </a:ext>
            </a:extLst>
          </p:cNvPr>
          <p:cNvSpPr txBox="1"/>
          <p:nvPr/>
        </p:nvSpPr>
        <p:spPr>
          <a:xfrm>
            <a:off x="1035250" y="5024333"/>
            <a:ext cx="56412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/>
              <a:t>"maddr" </a:t>
            </a:r>
            <a:r>
              <a:rPr lang="ko-KR" altLang="en-US" sz="1000"/>
              <a:t>파라미터는 </a:t>
            </a:r>
            <a:r>
              <a:rPr lang="en-US" altLang="ko-KR" sz="1000"/>
              <a:t>IP </a:t>
            </a:r>
            <a:r>
              <a:rPr lang="ko-KR" altLang="en-US" sz="1000"/>
              <a:t>주소를 가리키는 값으로</a:t>
            </a:r>
            <a:r>
              <a:rPr lang="en-US" altLang="ko-KR" sz="1000"/>
              <a:t>, </a:t>
            </a:r>
            <a:r>
              <a:rPr lang="ko-KR" altLang="en-US" sz="1000"/>
              <a:t>목적지 </a:t>
            </a:r>
            <a:r>
              <a:rPr lang="en-US" altLang="ko-KR" sz="1000"/>
              <a:t>SIP </a:t>
            </a:r>
            <a:r>
              <a:rPr lang="ko-KR" altLang="en-US" sz="1000"/>
              <a:t>서버의 </a:t>
            </a:r>
            <a:r>
              <a:rPr lang="en-US" altLang="ko-KR" sz="1000"/>
              <a:t>IP </a:t>
            </a:r>
            <a:r>
              <a:rPr lang="ko-KR" altLang="en-US" sz="1000"/>
              <a:t>주소를 지정하는 데 사용된다</a:t>
            </a:r>
            <a:r>
              <a:rPr lang="en-US" altLang="ko-KR" sz="1000"/>
              <a:t>. </a:t>
            </a:r>
          </a:p>
          <a:p>
            <a:r>
              <a:rPr lang="ko-KR" altLang="en-US" sz="1000"/>
              <a:t>이는 </a:t>
            </a:r>
            <a:r>
              <a:rPr lang="en-US" altLang="ko-KR" sz="1000"/>
              <a:t>SIP </a:t>
            </a:r>
            <a:r>
              <a:rPr lang="ko-KR" altLang="en-US" sz="1000"/>
              <a:t>요청 메시지가 전달될 목적지 서버의 </a:t>
            </a:r>
            <a:r>
              <a:rPr lang="en-US" altLang="ko-KR" sz="1000"/>
              <a:t>IP </a:t>
            </a:r>
            <a:r>
              <a:rPr lang="ko-KR" altLang="en-US" sz="1000"/>
              <a:t>주소를 명시하는 것을 의미한다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1D92CA1-0F7E-4673-BCD9-0FBD059B651E}"/>
              </a:ext>
            </a:extLst>
          </p:cNvPr>
          <p:cNvCxnSpPr>
            <a:endCxn id="4" idx="1"/>
          </p:cNvCxnSpPr>
          <p:nvPr/>
        </p:nvCxnSpPr>
        <p:spPr>
          <a:xfrm rot="5400000">
            <a:off x="-263080" y="3809161"/>
            <a:ext cx="2713557" cy="116896"/>
          </a:xfrm>
          <a:prstGeom prst="bentConnector4">
            <a:avLst>
              <a:gd name="adj1" fmla="val -413"/>
              <a:gd name="adj2" fmla="val 2955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73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Determining Request Targets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91D14-E1D0-4F74-B577-8C8608A98F9E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D61A1-9BAF-4ED7-9DA6-ECAA1B979FE2}"/>
              </a:ext>
            </a:extLst>
          </p:cNvPr>
          <p:cNvSpPr txBox="1"/>
          <p:nvPr/>
        </p:nvSpPr>
        <p:spPr>
          <a:xfrm>
            <a:off x="1035250" y="1049621"/>
            <a:ext cx="9661619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목적지</a:t>
            </a: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프록시</a:t>
            </a:r>
            <a:r>
              <a:rPr lang="ko-KR" altLang="en-US" sz="1200"/>
              <a:t> 서버는 전처리 과정을 통해 재구성된 요청 메시지를 어디로 보낼지 </a:t>
            </a:r>
            <a:r>
              <a:rPr lang="ko-KR" altLang="en-US" sz="1200" b="1"/>
              <a:t>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를 기반으로 목적지가 결정되며 결정된 </a:t>
            </a:r>
            <a:r>
              <a:rPr lang="ko-KR" altLang="en-US" sz="1200" b="1"/>
              <a:t>목적지</a:t>
            </a:r>
            <a:r>
              <a:rPr lang="ko-KR" altLang="en-US" sz="1200"/>
              <a:t>는 </a:t>
            </a:r>
            <a:r>
              <a:rPr lang="en-US" altLang="ko-KR" sz="1200" b="1"/>
              <a:t>target set</a:t>
            </a:r>
            <a:r>
              <a:rPr lang="ko-KR" altLang="en-US" sz="1200"/>
              <a:t> 에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target set </a:t>
            </a:r>
            <a:r>
              <a:rPr lang="ko-KR" altLang="en-US" sz="1200"/>
              <a:t>하나 이상의 </a:t>
            </a:r>
            <a:r>
              <a:rPr lang="ko-KR" altLang="en-US" sz="1200" b="1"/>
              <a:t>목적지 리스트</a:t>
            </a:r>
            <a:r>
              <a:rPr lang="ko-KR" altLang="en-US" sz="1200"/>
              <a:t>가 존재해야 하며</a:t>
            </a:r>
            <a:r>
              <a:rPr lang="en-US" altLang="ko-KR" sz="1200"/>
              <a:t>, Request-URI </a:t>
            </a:r>
            <a:r>
              <a:rPr lang="ko-KR" altLang="en-US" sz="1200"/>
              <a:t>를 이용하여 목적지를 결정할 수 없는 경우</a:t>
            </a:r>
            <a:r>
              <a:rPr lang="en-US" altLang="ko-KR" sz="1200"/>
              <a:t>, </a:t>
            </a:r>
            <a:r>
              <a:rPr lang="en-US" altLang="ko-KR" sz="1200" b="1" u="sng"/>
              <a:t>485 (Ambiguous)</a:t>
            </a:r>
            <a:r>
              <a:rPr lang="en-US" altLang="ko-KR" sz="1200"/>
              <a:t> </a:t>
            </a:r>
            <a:r>
              <a:rPr lang="ko-KR" altLang="en-US" sz="1200"/>
              <a:t>응답을 전송</a:t>
            </a:r>
            <a:endParaRPr lang="en-US" altLang="ko-KR" sz="1200" b="1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70F4926-97E2-418D-808E-BD4B1886422E}"/>
              </a:ext>
            </a:extLst>
          </p:cNvPr>
          <p:cNvGrpSpPr/>
          <p:nvPr/>
        </p:nvGrpSpPr>
        <p:grpSpPr>
          <a:xfrm>
            <a:off x="838200" y="2824480"/>
            <a:ext cx="6451117" cy="3714432"/>
            <a:chOff x="2640500" y="2824480"/>
            <a:chExt cx="6451117" cy="3714432"/>
          </a:xfrm>
        </p:grpSpPr>
        <p:sp>
          <p:nvSpPr>
            <p:cNvPr id="4" name="다이아몬드 3">
              <a:extLst>
                <a:ext uri="{FF2B5EF4-FFF2-40B4-BE49-F238E27FC236}">
                  <a16:creationId xmlns:a16="http://schemas.microsoft.com/office/drawing/2014/main" id="{ADD96126-4E47-491B-9A14-FDD817F85BE5}"/>
                </a:ext>
              </a:extLst>
            </p:cNvPr>
            <p:cNvSpPr/>
            <p:nvPr/>
          </p:nvSpPr>
          <p:spPr>
            <a:xfrm>
              <a:off x="3510063" y="3086791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가 </a:t>
              </a:r>
              <a:r>
                <a:rPr lang="en-US" altLang="ko-KR" sz="900" b="1">
                  <a:solidFill>
                    <a:srgbClr val="FF0000"/>
                  </a:solidFill>
                </a:rPr>
                <a:t>maddr</a:t>
              </a:r>
              <a:r>
                <a:rPr lang="en-US" altLang="ko-KR" sz="900">
                  <a:solidFill>
                    <a:schemeClr val="tx1"/>
                  </a:solidFill>
                </a:rPr>
                <a:t> </a:t>
              </a:r>
              <a:r>
                <a:rPr lang="ko-KR" altLang="en-US" sz="900">
                  <a:solidFill>
                    <a:schemeClr val="tx1"/>
                  </a:solidFill>
                </a:rPr>
                <a:t>파라미터를 갖는 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7D2279E5-B4F4-4355-92EA-8DE21A7C523D}"/>
                </a:ext>
              </a:extLst>
            </p:cNvPr>
            <p:cNvSpPr/>
            <p:nvPr/>
          </p:nvSpPr>
          <p:spPr>
            <a:xfrm>
              <a:off x="5633272" y="3828190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 도메인이 </a:t>
              </a:r>
              <a:r>
                <a:rPr lang="ko-KR" altLang="en-US" sz="900" b="1">
                  <a:solidFill>
                    <a:srgbClr val="FF0000"/>
                  </a:solidFill>
                </a:rPr>
                <a:t>자신이 관리</a:t>
              </a:r>
              <a:r>
                <a:rPr lang="ko-KR" altLang="en-US" sz="900">
                  <a:solidFill>
                    <a:srgbClr val="FF0000"/>
                  </a:solidFill>
                </a:rPr>
                <a:t>하는 </a:t>
              </a:r>
              <a:br>
                <a:rPr lang="en-US" altLang="ko-KR" sz="900">
                  <a:solidFill>
                    <a:srgbClr val="FF0000"/>
                  </a:solidFill>
                </a:rPr>
              </a:br>
              <a:r>
                <a:rPr lang="ko-KR" altLang="en-US" sz="900">
                  <a:solidFill>
                    <a:srgbClr val="FF0000"/>
                  </a:solidFill>
                </a:rPr>
                <a:t>도메인</a:t>
              </a:r>
              <a:r>
                <a:rPr lang="ko-KR" altLang="en-US" sz="900">
                  <a:solidFill>
                    <a:schemeClr val="tx1"/>
                  </a:solidFill>
                </a:rPr>
                <a:t>인가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7ABFC5-C77F-4C33-8A13-AC33E8631AE1}"/>
                </a:ext>
              </a:extLst>
            </p:cNvPr>
            <p:cNvSpPr txBox="1"/>
            <p:nvPr/>
          </p:nvSpPr>
          <p:spPr>
            <a:xfrm>
              <a:off x="2640500" y="4083474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EA499B-29B5-467C-A31F-2D4594A1D634}"/>
                </a:ext>
              </a:extLst>
            </p:cNvPr>
            <p:cNvSpPr txBox="1"/>
            <p:nvPr/>
          </p:nvSpPr>
          <p:spPr>
            <a:xfrm>
              <a:off x="7664623" y="4973441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FB40B5-2C67-4112-8503-3ACC4F829E0D}"/>
                </a:ext>
              </a:extLst>
            </p:cNvPr>
            <p:cNvSpPr txBox="1"/>
            <p:nvPr/>
          </p:nvSpPr>
          <p:spPr>
            <a:xfrm>
              <a:off x="4223560" y="4973441"/>
              <a:ext cx="2472152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</a:t>
              </a:r>
            </a:p>
            <a:p>
              <a:r>
                <a:rPr lang="en-US" altLang="ko-KR" sz="900"/>
                <a:t>Request-URI</a:t>
              </a:r>
              <a:r>
                <a:rPr lang="ko-KR" altLang="en-US" sz="900"/>
                <a:t> 를 기반으로 </a:t>
              </a:r>
              <a:r>
                <a:rPr lang="en-US" altLang="ko-KR" sz="900" b="1"/>
                <a:t>Location Service </a:t>
              </a:r>
              <a:r>
                <a:rPr lang="ko-KR" altLang="en-US" sz="900"/>
                <a:t>를 </a:t>
              </a:r>
              <a:br>
                <a:rPr lang="en-US" altLang="ko-KR" sz="900"/>
              </a:br>
              <a:r>
                <a:rPr lang="ko-KR" altLang="en-US" sz="900"/>
                <a:t>이용하여</a:t>
              </a:r>
              <a:r>
                <a:rPr lang="en-US" altLang="ko-KR" sz="900"/>
                <a:t> </a:t>
              </a:r>
              <a:r>
                <a:rPr lang="ko-KR" altLang="en-US" sz="900"/>
                <a:t>얻은 </a:t>
              </a:r>
              <a:r>
                <a:rPr lang="en-US" altLang="ko-KR" sz="900" b="1"/>
                <a:t>Callee</a:t>
              </a:r>
              <a:r>
                <a:rPr lang="en-US" altLang="ko-KR" sz="900"/>
                <a:t> </a:t>
              </a:r>
              <a:r>
                <a:rPr lang="ko-KR" altLang="en-US" sz="900"/>
                <a:t>의 현재 위치 정보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6BE761-5AB8-4CB7-93B9-E2DB83660ACF}"/>
                </a:ext>
              </a:extLst>
            </p:cNvPr>
            <p:cNvSpPr/>
            <p:nvPr/>
          </p:nvSpPr>
          <p:spPr>
            <a:xfrm>
              <a:off x="4555626" y="5844164"/>
              <a:ext cx="1808018" cy="6947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solidFill>
                    <a:schemeClr val="tx1"/>
                  </a:solidFill>
                </a:rPr>
                <a:t>요청</a:t>
              </a:r>
              <a:r>
                <a:rPr lang="ko-KR" altLang="en-US" sz="900">
                  <a:solidFill>
                    <a:schemeClr val="tx1"/>
                  </a:solidFill>
                </a:rPr>
                <a:t> 메시지 </a:t>
              </a:r>
              <a:r>
                <a:rPr lang="ko-KR" altLang="en-US" sz="900" b="1">
                  <a:solidFill>
                    <a:schemeClr val="tx1"/>
                  </a:solidFill>
                </a:rPr>
                <a:t>전송</a:t>
              </a:r>
              <a:r>
                <a:rPr lang="ko-KR" altLang="en-US" sz="900">
                  <a:solidFill>
                    <a:schemeClr val="tx1"/>
                  </a:solidFill>
                </a:rPr>
                <a:t> 단계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(Request</a:t>
              </a:r>
              <a:r>
                <a:rPr lang="ko-KR" altLang="en-US" sz="900">
                  <a:solidFill>
                    <a:schemeClr val="tx1"/>
                  </a:solidFill>
                </a:rPr>
                <a:t> </a:t>
              </a:r>
              <a:r>
                <a:rPr lang="en-US" altLang="ko-KR" sz="900">
                  <a:solidFill>
                    <a:schemeClr val="tx1"/>
                  </a:solidFill>
                </a:rPr>
                <a:t>Forwarding)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CDB8633-B85D-48F6-8669-456464615E16}"/>
                </a:ext>
              </a:extLst>
            </p:cNvPr>
            <p:cNvCxnSpPr>
              <a:stCxn id="15" idx="3"/>
              <a:endCxn id="17" idx="0"/>
            </p:cNvCxnSpPr>
            <p:nvPr/>
          </p:nvCxnSpPr>
          <p:spPr>
            <a:xfrm>
              <a:off x="8189436" y="4198890"/>
              <a:ext cx="188684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DBC1E14E-A1E5-4A43-A461-D1C1F44E0928}"/>
                </a:ext>
              </a:extLst>
            </p:cNvPr>
            <p:cNvCxnSpPr>
              <a:cxnSpLocks/>
              <a:stCxn id="15" idx="1"/>
              <a:endCxn id="18" idx="0"/>
            </p:cNvCxnSpPr>
            <p:nvPr/>
          </p:nvCxnSpPr>
          <p:spPr>
            <a:xfrm rot="10800000" flipV="1">
              <a:off x="5459636" y="4198889"/>
              <a:ext cx="173636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8C671057-76FE-4185-A117-1E075411650E}"/>
                </a:ext>
              </a:extLst>
            </p:cNvPr>
            <p:cNvCxnSpPr>
              <a:cxnSpLocks/>
              <a:stCxn id="4" idx="1"/>
              <a:endCxn id="16" idx="0"/>
            </p:cNvCxnSpPr>
            <p:nvPr/>
          </p:nvCxnSpPr>
          <p:spPr>
            <a:xfrm rot="10800000" flipV="1">
              <a:off x="3353997" y="3457490"/>
              <a:ext cx="156066" cy="62598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854F815-313B-4E86-9747-24D1CC4CFBF9}"/>
                </a:ext>
              </a:extLst>
            </p:cNvPr>
            <p:cNvCxnSpPr>
              <a:cxnSpLocks/>
              <a:stCxn id="4" idx="3"/>
              <a:endCxn id="15" idx="0"/>
            </p:cNvCxnSpPr>
            <p:nvPr/>
          </p:nvCxnSpPr>
          <p:spPr>
            <a:xfrm>
              <a:off x="6066227" y="3457491"/>
              <a:ext cx="845127" cy="37069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50A8CB67-1E8B-4966-9AD9-583A2F94B7A6}"/>
                </a:ext>
              </a:extLst>
            </p:cNvPr>
            <p:cNvCxnSpPr>
              <a:cxnSpLocks/>
              <a:stCxn id="16" idx="2"/>
              <a:endCxn id="10" idx="2"/>
            </p:cNvCxnSpPr>
            <p:nvPr/>
          </p:nvCxnSpPr>
          <p:spPr>
            <a:xfrm rot="16200000" flipH="1">
              <a:off x="3016195" y="4652107"/>
              <a:ext cx="1877232" cy="12016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B67EC440-D8E6-4291-A996-BC78BEE49E9F}"/>
                </a:ext>
              </a:extLst>
            </p:cNvPr>
            <p:cNvCxnSpPr>
              <a:cxnSpLocks/>
              <a:stCxn id="17" idx="2"/>
              <a:endCxn id="10" idx="6"/>
            </p:cNvCxnSpPr>
            <p:nvPr/>
          </p:nvCxnSpPr>
          <p:spPr>
            <a:xfrm rot="5400000">
              <a:off x="6877250" y="4690667"/>
              <a:ext cx="987265" cy="201447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1AAC948-3223-41D4-8A2A-01F112DE1C03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788145" y="2824480"/>
              <a:ext cx="0" cy="262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B06E613-44BD-47F5-BDDD-5673D471A74F}"/>
                </a:ext>
              </a:extLst>
            </p:cNvPr>
            <p:cNvCxnSpPr>
              <a:cxnSpLocks/>
              <a:stCxn id="18" idx="2"/>
              <a:endCxn id="10" idx="0"/>
            </p:cNvCxnSpPr>
            <p:nvPr/>
          </p:nvCxnSpPr>
          <p:spPr>
            <a:xfrm flipH="1">
              <a:off x="5459635" y="5481272"/>
              <a:ext cx="1" cy="362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FCBD59-8D52-4DB8-84D2-2C5681FB49E6}"/>
                </a:ext>
              </a:extLst>
            </p:cNvPr>
            <p:cNvSpPr txBox="1"/>
            <p:nvPr/>
          </p:nvSpPr>
          <p:spPr>
            <a:xfrm>
              <a:off x="6254892" y="3349882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99EE504-FE56-405A-BD7F-AC8381A9A8BE}"/>
                </a:ext>
              </a:extLst>
            </p:cNvPr>
            <p:cNvSpPr txBox="1"/>
            <p:nvPr/>
          </p:nvSpPr>
          <p:spPr>
            <a:xfrm>
              <a:off x="8215013" y="4355334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2640B1-0359-4ED9-9AB9-AB721F455F2B}"/>
                </a:ext>
              </a:extLst>
            </p:cNvPr>
            <p:cNvSpPr txBox="1"/>
            <p:nvPr/>
          </p:nvSpPr>
          <p:spPr>
            <a:xfrm>
              <a:off x="5262250" y="4355334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FF423D1-0280-4DA1-AE8E-09AEA3CC81F2}"/>
                </a:ext>
              </a:extLst>
            </p:cNvPr>
            <p:cNvSpPr txBox="1"/>
            <p:nvPr/>
          </p:nvSpPr>
          <p:spPr>
            <a:xfrm>
              <a:off x="3156611" y="3558965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</p:grp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1DE8BB9-8C21-4CC3-AEF8-032F91E1A173}"/>
              </a:ext>
            </a:extLst>
          </p:cNvPr>
          <p:cNvCxnSpPr>
            <a:cxnSpLocks/>
          </p:cNvCxnSpPr>
          <p:nvPr/>
        </p:nvCxnSpPr>
        <p:spPr>
          <a:xfrm>
            <a:off x="8776534" y="2539069"/>
            <a:ext cx="2386719" cy="442098"/>
          </a:xfrm>
          <a:prstGeom prst="bentConnector3">
            <a:avLst>
              <a:gd name="adj1" fmla="val 106877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62718F-2E7A-46C7-91B4-77A9800DF378}"/>
              </a:ext>
            </a:extLst>
          </p:cNvPr>
          <p:cNvSpPr txBox="1"/>
          <p:nvPr/>
        </p:nvSpPr>
        <p:spPr>
          <a:xfrm>
            <a:off x="8142874" y="2865985"/>
            <a:ext cx="302037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시도할 새 주소의 </a:t>
            </a:r>
            <a:r>
              <a:rPr lang="en-US" altLang="ko-KR" sz="900"/>
              <a:t>URI </a:t>
            </a:r>
            <a:r>
              <a:rPr lang="ko-KR" altLang="en-US" sz="900"/>
              <a:t>가 포함된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CE9B9F-93AA-4B73-AF94-99B69374D401}"/>
              </a:ext>
            </a:extLst>
          </p:cNvPr>
          <p:cNvSpPr txBox="1"/>
          <p:nvPr/>
        </p:nvSpPr>
        <p:spPr>
          <a:xfrm>
            <a:off x="7449576" y="3503808"/>
            <a:ext cx="4406976" cy="2285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Request-URI </a:t>
            </a:r>
            <a:r>
              <a:rPr lang="ko-KR" altLang="en-US" sz="1200"/>
              <a:t>가 프록시가 관리하는 </a:t>
            </a:r>
            <a:r>
              <a:rPr lang="ko-KR" altLang="en-US" sz="1200" b="1"/>
              <a:t>리소스</a:t>
            </a:r>
            <a:r>
              <a:rPr lang="ko-KR" altLang="en-US" sz="1200"/>
              <a:t>를 가리키지 않으면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en-US" altLang="ko-KR" sz="1200"/>
              <a:t>target set </a:t>
            </a:r>
            <a:r>
              <a:rPr lang="ko-KR" altLang="en-US" sz="1200"/>
              <a:t>에 더 이상의 목적지를 추가하면 안됨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Origin</a:t>
            </a:r>
            <a:r>
              <a:rPr lang="en-US" altLang="ko-KR" sz="1200"/>
              <a:t> </a:t>
            </a: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가 이 프록시가 책임지는 </a:t>
            </a:r>
            <a:r>
              <a:rPr lang="ko-KR" altLang="en-US" sz="1200" b="1"/>
              <a:t>리소스</a:t>
            </a:r>
            <a:r>
              <a:rPr lang="ko-KR" altLang="en-US" sz="1200"/>
              <a:t>라면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en-US" altLang="ko-KR" sz="1200" b="1"/>
              <a:t>Request Forwarding</a:t>
            </a:r>
            <a:r>
              <a:rPr lang="en-US" altLang="ko-KR" sz="1200"/>
              <a:t> </a:t>
            </a:r>
            <a:r>
              <a:rPr lang="ko-KR" altLang="en-US" sz="1200"/>
              <a:t>후에 </a:t>
            </a:r>
            <a:r>
              <a:rPr lang="en-US" altLang="ko-KR" sz="1200"/>
              <a:t>target set </a:t>
            </a:r>
            <a:r>
              <a:rPr lang="ko-KR" altLang="en-US" sz="1200"/>
              <a:t>을 계속 추가 가능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모든 사항을 적용한 후에도</a:t>
            </a:r>
            <a:r>
              <a:rPr lang="en-US" altLang="ko-KR" sz="1200"/>
              <a:t> target set </a:t>
            </a:r>
            <a:r>
              <a:rPr lang="ko-KR" altLang="en-US" sz="1200"/>
              <a:t>이 비어있다면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ko-KR" altLang="en-US" sz="1200"/>
              <a:t>프록시는 </a:t>
            </a:r>
            <a:r>
              <a:rPr lang="en-US" altLang="ko-KR" sz="1200" b="1"/>
              <a:t>404 (Not Found)</a:t>
            </a:r>
            <a:r>
              <a:rPr lang="en-US" altLang="ko-KR" sz="1200"/>
              <a:t> </a:t>
            </a:r>
            <a:r>
              <a:rPr lang="ko-KR" altLang="en-US" sz="1200"/>
              <a:t>응답을 전송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3185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G마켓 산스 TTF Bold"/>
        <a:ea typeface="G마켓 산스 TTF Bold"/>
        <a:cs typeface=""/>
      </a:majorFont>
      <a:minorFont>
        <a:latin typeface="Roboto"/>
        <a:ea typeface="G마켓 산스 TTF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8870</TotalTime>
  <Words>10653</Words>
  <Application>Microsoft Office PowerPoint</Application>
  <PresentationFormat>와이드스크린</PresentationFormat>
  <Paragraphs>1739</Paragraphs>
  <Slides>62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2" baseType="lpstr">
      <vt:lpstr>G마켓 산스 TTF Bold</vt:lpstr>
      <vt:lpstr>G마켓 산스 TTF Medium</vt:lpstr>
      <vt:lpstr>Roboto</vt:lpstr>
      <vt:lpstr>Roboto Light</vt:lpstr>
      <vt:lpstr>Wingdings</vt:lpstr>
      <vt:lpstr>Arial</vt:lpstr>
      <vt:lpstr>Roboto Medium</vt:lpstr>
      <vt:lpstr>Roboto Black</vt:lpstr>
      <vt:lpstr>맑은 고딕</vt:lpstr>
      <vt:lpstr>Office 테마</vt:lpstr>
      <vt:lpstr>SIP 세미나 3.0</vt:lpstr>
      <vt:lpstr>1. Proxy Behavior – Overview</vt:lpstr>
      <vt:lpstr>1. Proxy Behavior - Stateful Proxy</vt:lpstr>
      <vt:lpstr>1. Proxy Behavior - Stateful Proxy</vt:lpstr>
      <vt:lpstr>1. Proxy Behavior – Request Validation (1/3)</vt:lpstr>
      <vt:lpstr>1. Proxy Behavior – Request Validation (2/3)</vt:lpstr>
      <vt:lpstr>1. Proxy Behavior – Request Validation (3/3)</vt:lpstr>
      <vt:lpstr>1. Proxy Behavior – Route Information Preprocessing</vt:lpstr>
      <vt:lpstr>1. Proxy Behavior – Determining Request Targets</vt:lpstr>
      <vt:lpstr>1. Proxy Behavior – Request Forwarding (1/3)</vt:lpstr>
      <vt:lpstr>1. Proxy Behavior – Request Forwarding (2/3)</vt:lpstr>
      <vt:lpstr>1. Proxy Behavior – Request Forwarding (3/3)</vt:lpstr>
      <vt:lpstr>1. Proxy Behavior – Request Forwarding (3/3)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Processing Timer C</vt:lpstr>
      <vt:lpstr>1. Proxy Behavior – Handling Transport Errors</vt:lpstr>
      <vt:lpstr>1. Proxy Behavior – CANCEL Processing</vt:lpstr>
      <vt:lpstr>1. Proxy Behavior – Stateless Proxy</vt:lpstr>
      <vt:lpstr>1. Proxy Behavior – Stateless Proxy</vt:lpstr>
      <vt:lpstr>1. Proxy Behavior – Basic SIP Trapezoid</vt:lpstr>
      <vt:lpstr>1. Proxy Behavior – Basic SIP Trapezoid</vt:lpstr>
      <vt:lpstr>1. Proxy Behavior – Basic SIP Trapezoid</vt:lpstr>
      <vt:lpstr>1. Proxy Behavior – Basic SIP Trapezoid</vt:lpstr>
      <vt:lpstr>1. Proxy Behavior – Rewriting Record-Route Header Field Values</vt:lpstr>
      <vt:lpstr>1. Proxy Behavior – Rewriting Record-Route Header Field Values</vt:lpstr>
      <vt:lpstr>2. Transactions - Overview</vt:lpstr>
      <vt:lpstr>2. Transactions – Transaction Relationship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3. Transport (1/6)</vt:lpstr>
      <vt:lpstr>PowerPoint 프레젠테이션</vt:lpstr>
      <vt:lpstr>3. Transport</vt:lpstr>
      <vt:lpstr>3. Transport</vt:lpstr>
      <vt:lpstr>3. Transport</vt:lpstr>
      <vt:lpstr>3. Transport</vt:lpstr>
      <vt:lpstr>3. Transport</vt:lpstr>
      <vt:lpstr>3. Transport – Clients (2/6)</vt:lpstr>
      <vt:lpstr>3. Transport – Clients (3/6)</vt:lpstr>
      <vt:lpstr>3. Transport – Server (4/6)</vt:lpstr>
      <vt:lpstr>3. Transport – Server (5/6)</vt:lpstr>
      <vt:lpstr>3. Transport – Framing &amp; Error Handling (6/6)</vt:lpstr>
      <vt:lpstr>4. Common Message Components</vt:lpstr>
      <vt:lpstr>4. Common Message Components</vt:lpstr>
      <vt:lpstr>4. Common Message Components – URI Comparison</vt:lpstr>
      <vt:lpstr>4. Common Message Components – URI Comparison</vt:lpstr>
      <vt:lpstr>4. Common Message Components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윤겸 김</cp:lastModifiedBy>
  <cp:revision>2877</cp:revision>
  <dcterms:created xsi:type="dcterms:W3CDTF">2023-06-27T00:22:49Z</dcterms:created>
  <dcterms:modified xsi:type="dcterms:W3CDTF">2023-07-23T13:29:37Z</dcterms:modified>
</cp:coreProperties>
</file>