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4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48" r:id="rId20"/>
    <p:sldId id="359" r:id="rId21"/>
    <p:sldId id="360" r:id="rId22"/>
    <p:sldId id="312" r:id="rId23"/>
    <p:sldId id="313" r:id="rId24"/>
    <p:sldId id="314" r:id="rId25"/>
    <p:sldId id="315" r:id="rId26"/>
    <p:sldId id="316" r:id="rId27"/>
    <p:sldId id="361" r:id="rId28"/>
    <p:sldId id="362" r:id="rId29"/>
    <p:sldId id="363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9" r:id="rId45"/>
    <p:sldId id="351" r:id="rId46"/>
    <p:sldId id="340" r:id="rId47"/>
    <p:sldId id="341" r:id="rId48"/>
    <p:sldId id="342" r:id="rId49"/>
    <p:sldId id="343" r:id="rId50"/>
    <p:sldId id="344" r:id="rId51"/>
    <p:sldId id="345" r:id="rId52"/>
    <p:sldId id="357" r:id="rId53"/>
    <p:sldId id="358" r:id="rId54"/>
    <p:sldId id="356" r:id="rId55"/>
    <p:sldId id="290" r:id="rId5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9"/>
    </p:embeddedFont>
    <p:embeddedFont>
      <p:font typeface="G마켓 산스 TTF Medium" panose="02000000000000000000" pitchFamily="2" charset="-127"/>
      <p:regular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  <p:embeddedFont>
      <p:font typeface="Roboto Black" panose="02000000000000000000" pitchFamily="2" charset="0"/>
      <p:bold r:id="rId65"/>
      <p:boldItalic r:id="rId66"/>
    </p:embeddedFont>
    <p:embeddedFont>
      <p:font typeface="Roboto Light" panose="02000000000000000000" pitchFamily="2" charset="0"/>
      <p:regular r:id="rId67"/>
      <p:italic r:id="rId68"/>
    </p:embeddedFont>
    <p:embeddedFont>
      <p:font typeface="Roboto Medium" panose="02000000000000000000" pitchFamily="2" charset="0"/>
      <p:regular r:id="rId69"/>
      <p:italic r:id="rId70"/>
    </p:embeddedFont>
    <p:embeddedFont>
      <p:font typeface="맑은 고딕" panose="020B0503020000020004" pitchFamily="50" charset="-127"/>
      <p:regular r:id="rId71"/>
      <p:bold r:id="rId7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CC0099"/>
    <a:srgbClr val="CC7900"/>
    <a:srgbClr val="FFFF99"/>
    <a:srgbClr val="89A3F7"/>
    <a:srgbClr val="B29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9451" autoAdjust="0"/>
  </p:normalViewPr>
  <p:slideViewPr>
    <p:cSldViewPr snapToGrid="0">
      <p:cViewPr>
        <p:scale>
          <a:sx n="150" d="100"/>
          <a:sy n="150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9T00:50:3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1046 569 4873 0 0,'-22'4'-609'0'0,"24"-4"-2015"0"0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Request-URI</a:t>
            </a:r>
            <a:r>
              <a:rPr lang="ko-KR" altLang="en-US"/>
              <a:t>의 도메인에 대한 책임이 있으면</a:t>
            </a:r>
            <a:r>
              <a:rPr lang="en-US" altLang="ko-KR"/>
              <a:t>, </a:t>
            </a:r>
            <a:r>
              <a:rPr lang="ko-KR" altLang="en-US"/>
              <a:t>원하는 메커니즘을 사용할 수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SIP </a:t>
            </a:r>
            <a:r>
              <a:rPr lang="ko-KR" altLang="en-US"/>
              <a:t>레지스트라가 만든 위치 서비스에서 정보를 얻기</a:t>
            </a:r>
            <a:endParaRPr lang="en-US" altLang="ko-KR"/>
          </a:p>
          <a:p>
            <a:r>
              <a:rPr lang="ko-KR" altLang="en-US"/>
              <a:t>데이터베이스 읽기</a:t>
            </a:r>
            <a:endParaRPr lang="en-US" altLang="ko-KR"/>
          </a:p>
          <a:p>
            <a:r>
              <a:rPr lang="ko-KR" altLang="en-US"/>
              <a:t>프레즌스 서버를 참조</a:t>
            </a:r>
            <a:endParaRPr lang="en-US" altLang="ko-KR"/>
          </a:p>
          <a:p>
            <a:r>
              <a:rPr lang="ko-KR" altLang="en-US"/>
              <a:t>다른 프로토콜 활용</a:t>
            </a:r>
            <a:endParaRPr lang="en-US" altLang="ko-KR"/>
          </a:p>
          <a:p>
            <a:r>
              <a:rPr lang="ko-KR" altLang="en-US"/>
              <a:t>단순히 </a:t>
            </a:r>
            <a:r>
              <a:rPr lang="en-US" altLang="ko-KR"/>
              <a:t>Request-URI </a:t>
            </a:r>
            <a:r>
              <a:rPr lang="ko-KR" altLang="en-US"/>
              <a:t>에서 알고리즘 참조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16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4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503</a:t>
            </a:r>
            <a:r>
              <a:rPr lang="ko-KR" altLang="en-US"/>
              <a:t>을 전달한다는 것은 프록시가 </a:t>
            </a:r>
            <a:r>
              <a:rPr lang="en-US" altLang="ko-KR"/>
              <a:t>503</a:t>
            </a:r>
            <a:r>
              <a:rPr lang="ko-KR" altLang="en-US"/>
              <a:t>을 생성한 요청의 </a:t>
            </a:r>
            <a:r>
              <a:rPr lang="en-US" altLang="ko-KR"/>
              <a:t>Request-URI</a:t>
            </a:r>
            <a:r>
              <a:rPr lang="ko-KR" altLang="en-US"/>
              <a:t>에 대한 요청뿐만 아니라 어떤 요청도 서비스할 수 없다는 것을 알고 있다는 것을 의미한다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4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또는 응답 메시지가 수신된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 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UAS(User Agent Server)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나타내는 매개변수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거치는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헤더는 이러한 전달 경로를 기록합니다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received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파라미터는 해당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수신된 최종적인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 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포함하게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6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1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3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3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2900007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 Make a copy of the received request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2.  Update the Request-URI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3.  Update the Max-Forwards header field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4.  Optionally add a Record-route header field value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5.  Optionally add additional header fields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6.  Postprocess routing information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7.  Determine the next-hop address, port, and transport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8.  Add a Via header field value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9.  Add a Content-Length header field if necessary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10. Forward the new request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11. Set timer C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35008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target set</a:t>
            </a:r>
            <a:r>
              <a:rPr lang="en-US" altLang="ko-KR" sz="1200" dirty="0"/>
              <a:t> </a:t>
            </a:r>
            <a:r>
              <a:rPr lang="ko-KR" altLang="en-US" sz="1200" dirty="0"/>
              <a:t>이 결정되면</a:t>
            </a:r>
            <a:r>
              <a:rPr lang="en-US" altLang="ko-KR" sz="1200" dirty="0"/>
              <a:t>, </a:t>
            </a:r>
            <a:r>
              <a:rPr lang="ko-KR" altLang="en-US" sz="1200" dirty="0"/>
              <a:t>요청 메시지를 </a:t>
            </a:r>
            <a:r>
              <a:rPr lang="en-US" altLang="ko-KR" sz="1200" dirty="0"/>
              <a:t>target set </a:t>
            </a:r>
            <a:r>
              <a:rPr lang="ko-KR" altLang="en-US" sz="1200" dirty="0"/>
              <a:t>으로 전송해야 하며</a:t>
            </a:r>
            <a:r>
              <a:rPr lang="en-US" altLang="ko-KR" sz="1200" dirty="0"/>
              <a:t>, target set </a:t>
            </a:r>
            <a:r>
              <a:rPr lang="ko-KR" altLang="en-US" sz="1200" dirty="0"/>
              <a:t>을 </a:t>
            </a:r>
            <a:r>
              <a:rPr lang="ko-KR" altLang="en-US" sz="1200" u="sng" dirty="0"/>
              <a:t>임의의 순서로 처리 가능</a:t>
            </a:r>
            <a:endParaRPr lang="en-US" altLang="ko-KR" sz="1200" u="sng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­"/>
            </a:pPr>
            <a:r>
              <a:rPr lang="en-US" altLang="ko-KR" sz="1100" dirty="0"/>
              <a:t>target set </a:t>
            </a:r>
            <a:r>
              <a:rPr lang="ko-KR" altLang="en-US" sz="1100" dirty="0"/>
              <a:t>을 순차적으로 처리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­"/>
            </a:pPr>
            <a:r>
              <a:rPr lang="ko-KR" altLang="en-US" sz="1100" dirty="0"/>
              <a:t>모든 </a:t>
            </a:r>
            <a:r>
              <a:rPr lang="en-US" altLang="ko-KR" sz="1100" dirty="0"/>
              <a:t>target set </a:t>
            </a:r>
            <a:r>
              <a:rPr lang="ko-KR" altLang="en-US" sz="1100" dirty="0"/>
              <a:t>을 가지고 </a:t>
            </a:r>
            <a:r>
              <a:rPr lang="en-US" altLang="ko-KR" sz="1100" b="1" dirty="0"/>
              <a:t>client transaction </a:t>
            </a:r>
            <a:r>
              <a:rPr lang="ko-KR" altLang="en-US" sz="1100" dirty="0"/>
              <a:t>들을 </a:t>
            </a:r>
            <a:r>
              <a:rPr lang="ko-KR" altLang="en-US" sz="1100" b="1" dirty="0"/>
              <a:t>병렬</a:t>
            </a:r>
            <a:r>
              <a:rPr lang="ko-KR" altLang="en-US" sz="1100" dirty="0"/>
              <a:t>로 처리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첫 요청을 전달하기 전 프록시 레이어에서 </a:t>
            </a:r>
            <a:r>
              <a:rPr lang="en-US" altLang="ko-KR" sz="1200" dirty="0"/>
              <a:t>“</a:t>
            </a:r>
            <a:r>
              <a:rPr lang="en-US" altLang="ko-KR" sz="1200" b="1" u="sng" dirty="0"/>
              <a:t>response context</a:t>
            </a:r>
            <a:r>
              <a:rPr lang="en-US" altLang="ko-KR" sz="1200" b="1" dirty="0"/>
              <a:t>”</a:t>
            </a:r>
            <a:r>
              <a:rPr lang="en-US" altLang="ko-KR" sz="1200" dirty="0"/>
              <a:t> </a:t>
            </a:r>
            <a:r>
              <a:rPr lang="ko-KR" altLang="en-US" sz="1200" dirty="0"/>
              <a:t>를 생성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b="1" dirty="0"/>
              <a:t>각 </a:t>
            </a:r>
            <a:r>
              <a:rPr lang="en-US" altLang="ko-KR" sz="1200" b="1" dirty="0"/>
              <a:t>target </a:t>
            </a:r>
            <a:r>
              <a:rPr lang="ko-KR" altLang="en-US" sz="1200" b="1" dirty="0"/>
              <a:t>에 대해 요청을 </a:t>
            </a:r>
            <a:r>
              <a:rPr lang="ko-KR" altLang="en-US" sz="1200" b="1" dirty="0">
                <a:latin typeface="+mj-ea"/>
                <a:ea typeface="+mj-ea"/>
              </a:rPr>
              <a:t>전달</a:t>
            </a:r>
            <a:r>
              <a:rPr lang="ko-KR" altLang="en-US" sz="1200" b="1" dirty="0"/>
              <a:t>하는 단계</a:t>
            </a:r>
            <a:r>
              <a:rPr lang="en-US" altLang="ko-KR" sz="1200" b="1" dirty="0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574C5-A1AA-E159-3373-3F05A41F23E9}"/>
              </a:ext>
            </a:extLst>
          </p:cNvPr>
          <p:cNvSpPr txBox="1"/>
          <p:nvPr/>
        </p:nvSpPr>
        <p:spPr>
          <a:xfrm>
            <a:off x="5909983" y="3626125"/>
            <a:ext cx="37625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전달된 각 요청에 대한 응답을 원래 요청과 연결하는 메커니즘이 필요하다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A4D1A76-16A4-FB4F-83AB-2B394CC91C20}"/>
              </a:ext>
            </a:extLst>
          </p:cNvPr>
          <p:cNvCxnSpPr>
            <a:cxnSpLocks/>
          </p:cNvCxnSpPr>
          <p:nvPr/>
        </p:nvCxnSpPr>
        <p:spPr>
          <a:xfrm>
            <a:off x="4090539" y="2372325"/>
            <a:ext cx="1819444" cy="13628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수신된 요청의 </a:t>
            </a:r>
            <a:r>
              <a:rPr lang="ko-KR" altLang="en-US" sz="1200" b="1" dirty="0"/>
              <a:t>복사본</a:t>
            </a:r>
            <a:r>
              <a:rPr lang="ko-KR" altLang="en-US" sz="1200" dirty="0"/>
              <a:t>으로 시작</a:t>
            </a:r>
            <a:r>
              <a:rPr lang="en-US" altLang="ko-KR" sz="1200" dirty="0"/>
              <a:t>, </a:t>
            </a:r>
            <a:r>
              <a:rPr lang="ko-KR" altLang="en-US" sz="1200" dirty="0"/>
              <a:t>복사본에는 수신된 요청의 </a:t>
            </a:r>
            <a:r>
              <a:rPr lang="ko-KR" altLang="en-US" sz="1200" b="1" dirty="0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 dirty="0"/>
              <a:t>되어야 함 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</a:rPr>
              <a:t>body</a:t>
            </a:r>
            <a:r>
              <a:rPr lang="ko-KR" altLang="en-US" sz="1200" dirty="0">
                <a:solidFill>
                  <a:srgbClr val="0000FF"/>
                </a:solidFill>
              </a:rPr>
              <a:t> 를 추가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수정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제거를 하면 안됨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복사본의 </a:t>
            </a:r>
            <a:r>
              <a:rPr lang="en-US" altLang="ko-KR" sz="1200" b="1" dirty="0"/>
              <a:t>Request-URI</a:t>
            </a:r>
            <a:r>
              <a:rPr lang="en-US" altLang="ko-KR" sz="1200" dirty="0"/>
              <a:t> </a:t>
            </a:r>
            <a:r>
              <a:rPr lang="ko-KR" altLang="en-US" sz="1200" dirty="0"/>
              <a:t>는 </a:t>
            </a:r>
            <a:r>
              <a:rPr lang="en-US" altLang="ko-KR" sz="1200" dirty="0"/>
              <a:t>target set </a:t>
            </a:r>
            <a:r>
              <a:rPr lang="ko-KR" altLang="en-US" sz="1200" dirty="0"/>
              <a:t>의 </a:t>
            </a:r>
            <a:r>
              <a:rPr lang="en-US" altLang="ko-KR" sz="1200" dirty="0"/>
              <a:t>URI </a:t>
            </a:r>
            <a:r>
              <a:rPr lang="ko-KR" altLang="en-US" sz="1200" dirty="0"/>
              <a:t>값으로 대체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(Request-URI </a:t>
            </a:r>
            <a:r>
              <a:rPr lang="ko-KR" altLang="en-US" sz="1200" dirty="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복사본의 </a:t>
            </a:r>
            <a:r>
              <a:rPr lang="en-US" altLang="ko-KR" sz="1200" b="1" dirty="0">
                <a:solidFill>
                  <a:srgbClr val="002060"/>
                </a:solidFill>
              </a:rPr>
              <a:t>Max-Forwards</a:t>
            </a:r>
            <a:r>
              <a:rPr lang="en-US" altLang="ko-KR" sz="1200" dirty="0"/>
              <a:t> </a:t>
            </a:r>
            <a:r>
              <a:rPr lang="ko-KR" altLang="en-US" sz="1200" dirty="0"/>
              <a:t>값은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(Max-Forwards </a:t>
            </a:r>
            <a:r>
              <a:rPr lang="ko-KR" altLang="en-US" sz="1200" dirty="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 dirty="0">
                <a:solidFill>
                  <a:srgbClr val="0000FF"/>
                </a:solidFill>
              </a:rPr>
              <a:t>default </a:t>
            </a:r>
            <a:r>
              <a:rPr lang="ko-KR" altLang="en-US" sz="1200" dirty="0">
                <a:solidFill>
                  <a:srgbClr val="0000FF"/>
                </a:solidFill>
              </a:rPr>
              <a:t>값인 </a:t>
            </a:r>
            <a:r>
              <a:rPr lang="en-US" altLang="ko-KR" sz="1200" b="1" dirty="0">
                <a:solidFill>
                  <a:srgbClr val="0000FF"/>
                </a:solidFill>
              </a:rPr>
              <a:t>70</a:t>
            </a:r>
            <a:r>
              <a:rPr lang="ko-KR" altLang="en-US" sz="1200" dirty="0">
                <a:solidFill>
                  <a:srgbClr val="0000FF"/>
                </a:solidFill>
              </a:rPr>
              <a:t> 으로 추가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프록시가 이 요청에 의해 생성된 다이얼로그에서 </a:t>
            </a:r>
            <a:r>
              <a:rPr lang="ko-KR" altLang="en-US" sz="1200" b="1" dirty="0"/>
              <a:t>향후 요청의 경로를 유지하려면</a:t>
            </a:r>
            <a:r>
              <a:rPr lang="ko-KR" altLang="en-US" sz="1200" dirty="0"/>
              <a:t> </a:t>
            </a:r>
            <a:r>
              <a:rPr lang="en-US" altLang="ko-KR" sz="1200" b="1" dirty="0">
                <a:solidFill>
                  <a:srgbClr val="002060"/>
                </a:solidFill>
              </a:rPr>
              <a:t>Record-Route</a:t>
            </a:r>
            <a:r>
              <a:rPr lang="en-US" altLang="ko-KR" sz="1200" dirty="0"/>
              <a:t> </a:t>
            </a:r>
            <a:r>
              <a:rPr lang="ko-KR" altLang="en-US" sz="1200" dirty="0"/>
              <a:t>헤더에 값을 추가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 필요시 다른 적절한 헤더도 추가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 요청이 목적지로 전달되기 전에 </a:t>
            </a:r>
            <a:r>
              <a:rPr lang="ko-KR" altLang="en-US" sz="1200" b="1" dirty="0"/>
              <a:t>특정 </a:t>
            </a:r>
            <a:r>
              <a:rPr lang="en-US" altLang="ko-KR" sz="1200" b="1" dirty="0"/>
              <a:t>proxy set</a:t>
            </a:r>
            <a:r>
              <a:rPr lang="en-US" altLang="ko-KR" sz="1200" dirty="0"/>
              <a:t> </a:t>
            </a:r>
            <a:r>
              <a:rPr lang="ko-KR" altLang="en-US" sz="1200" dirty="0"/>
              <a:t>을 방문하도록 하는 </a:t>
            </a:r>
            <a:r>
              <a:rPr lang="en-US" altLang="ko-KR" sz="1200" b="1" dirty="0"/>
              <a:t>Local Policy</a:t>
            </a:r>
            <a:r>
              <a:rPr lang="en-US" altLang="ko-KR" sz="1200" dirty="0"/>
              <a:t> </a:t>
            </a:r>
            <a:r>
              <a:rPr lang="ko-KR" altLang="en-US" sz="1200" dirty="0"/>
              <a:t>가 설정된 경우</a:t>
            </a:r>
            <a:r>
              <a:rPr lang="en-US" altLang="ko-KR" sz="1200" dirty="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dirty="0"/>
              <a:t>proxy set </a:t>
            </a:r>
            <a:r>
              <a:rPr lang="ko-KR" altLang="en-US" sz="1100" dirty="0"/>
              <a:t>은 기존 값이 있는 경우 복사본의 </a:t>
            </a:r>
            <a:r>
              <a:rPr lang="en-US" altLang="ko-KR" sz="1100" dirty="0"/>
              <a:t>Route </a:t>
            </a:r>
            <a:r>
              <a:rPr lang="ko-KR" altLang="en-US" sz="1100" dirty="0"/>
              <a:t>헤더에 기존 값보다 앞에 추가 </a:t>
            </a:r>
            <a:r>
              <a:rPr lang="en-US" altLang="ko-KR" sz="1100" dirty="0">
                <a:solidFill>
                  <a:srgbClr val="0000FF"/>
                </a:solidFill>
              </a:rPr>
              <a:t>(Route </a:t>
            </a:r>
            <a:r>
              <a:rPr lang="ko-KR" altLang="en-US" sz="1100" dirty="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프록시는 </a:t>
            </a:r>
            <a:r>
              <a:rPr lang="en-US" altLang="ko-KR" sz="1100" dirty="0"/>
              <a:t>proxy</a:t>
            </a:r>
            <a:r>
              <a:rPr lang="ko-KR" altLang="en-US" sz="1100" dirty="0"/>
              <a:t> </a:t>
            </a:r>
            <a:r>
              <a:rPr lang="en-US" altLang="ko-KR" sz="1100" dirty="0"/>
              <a:t>set </a:t>
            </a:r>
            <a:r>
              <a:rPr lang="ko-KR" altLang="en-US" sz="1100" dirty="0"/>
              <a:t>이 모두 </a:t>
            </a:r>
            <a:r>
              <a:rPr lang="en-US" altLang="ko-KR" sz="1100" b="1" dirty="0"/>
              <a:t>loose router</a:t>
            </a:r>
            <a:r>
              <a:rPr lang="en-US" altLang="ko-KR" sz="1100" dirty="0"/>
              <a:t> </a:t>
            </a:r>
            <a:r>
              <a:rPr lang="ko-KR" altLang="en-US" sz="1100" dirty="0"/>
              <a:t>임을 보장 </a:t>
            </a:r>
            <a:r>
              <a:rPr lang="en-US" altLang="ko-KR" sz="1100" dirty="0">
                <a:solidFill>
                  <a:srgbClr val="0000FF"/>
                </a:solidFill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</a:rPr>
              <a:t>“</a:t>
            </a:r>
            <a:r>
              <a:rPr lang="en-US" altLang="ko-KR" sz="1100" b="1" dirty="0" err="1">
                <a:solidFill>
                  <a:srgbClr val="0000FF"/>
                </a:solidFill>
              </a:rPr>
              <a:t>lr</a:t>
            </a:r>
            <a:r>
              <a:rPr lang="en-US" altLang="ko-KR" sz="1100" b="1" dirty="0">
                <a:solidFill>
                  <a:srgbClr val="0000FF"/>
                </a:solidFill>
              </a:rPr>
              <a:t>”</a:t>
            </a:r>
            <a:r>
              <a:rPr lang="en-US" altLang="ko-KR" sz="1100" dirty="0">
                <a:solidFill>
                  <a:srgbClr val="0000FF"/>
                </a:solidFill>
              </a:rPr>
              <a:t> </a:t>
            </a:r>
            <a:r>
              <a:rPr lang="ko-KR" altLang="en-US" sz="1100" dirty="0">
                <a:solidFill>
                  <a:srgbClr val="0000FF"/>
                </a:solidFill>
              </a:rPr>
              <a:t>파라미터를 반드시 가져야 함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별도의 </a:t>
            </a:r>
            <a:r>
              <a:rPr lang="en-US" altLang="ko-KR" sz="1200" b="1" dirty="0"/>
              <a:t>Local Policy</a:t>
            </a:r>
            <a:r>
              <a:rPr lang="en-US" altLang="ko-KR" sz="1200" dirty="0"/>
              <a:t> </a:t>
            </a:r>
            <a:r>
              <a:rPr lang="ko-KR" altLang="en-US" sz="1200" dirty="0"/>
              <a:t>가 없다면</a:t>
            </a:r>
            <a:r>
              <a:rPr lang="en-US" altLang="ko-KR" sz="1200" dirty="0"/>
              <a:t>, </a:t>
            </a:r>
            <a:r>
              <a:rPr lang="ko-KR" altLang="en-US" sz="1200" dirty="0"/>
              <a:t>요청 메시지의 </a:t>
            </a:r>
            <a:r>
              <a:rPr lang="en-US" altLang="ko-KR" sz="1200" b="1" dirty="0"/>
              <a:t>Request-URI </a:t>
            </a:r>
            <a:r>
              <a:rPr lang="ko-KR" altLang="en-US" sz="1200" dirty="0"/>
              <a:t>또는 </a:t>
            </a:r>
            <a:r>
              <a:rPr lang="en-US" altLang="ko-KR" sz="1200" b="1" dirty="0">
                <a:solidFill>
                  <a:srgbClr val="002060"/>
                </a:solidFill>
              </a:rPr>
              <a:t>Route</a:t>
            </a:r>
            <a:r>
              <a:rPr lang="en-US" altLang="ko-KR" sz="1200" b="1" dirty="0"/>
              <a:t> </a:t>
            </a:r>
            <a:r>
              <a:rPr lang="ko-KR" altLang="en-US" sz="1200" dirty="0"/>
              <a:t>헤더의 </a:t>
            </a:r>
            <a:r>
              <a:rPr lang="en-US" altLang="ko-KR" sz="1200" dirty="0"/>
              <a:t>URI </a:t>
            </a:r>
            <a:r>
              <a:rPr lang="ko-KR" altLang="en-US" sz="1200" dirty="0"/>
              <a:t>를 이용한 </a:t>
            </a:r>
            <a:r>
              <a:rPr lang="en-US" altLang="ko-KR" sz="1200" b="1" dirty="0"/>
              <a:t>DNS</a:t>
            </a:r>
            <a:r>
              <a:rPr lang="en-US" altLang="ko-KR" sz="1200" dirty="0"/>
              <a:t> </a:t>
            </a:r>
            <a:r>
              <a:rPr lang="ko-KR" altLang="en-US" sz="1200" dirty="0"/>
              <a:t>조회를 통해 </a:t>
            </a:r>
            <a:r>
              <a:rPr lang="en-US" altLang="ko-KR" sz="1200" dirty="0"/>
              <a:t>Next-Hope IP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포트</a:t>
            </a:r>
            <a:r>
              <a:rPr lang="en-US" altLang="ko-KR" sz="1200" dirty="0"/>
              <a:t>, </a:t>
            </a:r>
            <a:r>
              <a:rPr lang="ko-KR" altLang="en-US" sz="1200" dirty="0"/>
              <a:t>전송 프로토콜을 </a:t>
            </a:r>
            <a:r>
              <a:rPr lang="ko-KR" altLang="en-US" sz="1200" b="1" dirty="0"/>
              <a:t>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DNS </a:t>
            </a:r>
            <a:r>
              <a:rPr lang="ko-KR" altLang="en-US" sz="1200" dirty="0"/>
              <a:t>조회를 통해 얻은 모든 </a:t>
            </a:r>
            <a:r>
              <a:rPr lang="en-US" altLang="ko-KR" sz="1200" dirty="0"/>
              <a:t>Next-Hope </a:t>
            </a:r>
            <a:r>
              <a:rPr lang="ko-KR" altLang="en-US" sz="1200" dirty="0"/>
              <a:t>에 대해 순차적으로 메시지 전송을 시도하였으나 실패하였을 경우</a:t>
            </a:r>
            <a:r>
              <a:rPr lang="en-US" altLang="ko-KR" sz="1200" dirty="0"/>
              <a:t>, </a:t>
            </a:r>
            <a:r>
              <a:rPr lang="en-US" altLang="ko-KR" sz="1200" b="1" dirty="0"/>
              <a:t>408 (Request Timeout)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수신한 것처럼 </a:t>
            </a:r>
            <a:r>
              <a:rPr lang="ko-KR" altLang="en-US" sz="1200" b="1" dirty="0"/>
              <a:t>동작</a:t>
            </a:r>
            <a:endParaRPr lang="en-US" altLang="ko-KR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2818628"/>
            <a:ext cx="9895658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 기존 </a:t>
            </a:r>
            <a:r>
              <a:rPr lang="en-US" altLang="ko-KR" sz="1200" b="1" dirty="0"/>
              <a:t>Via</a:t>
            </a:r>
            <a:r>
              <a:rPr lang="en-US" altLang="ko-KR" sz="1200" dirty="0"/>
              <a:t> </a:t>
            </a:r>
            <a:r>
              <a:rPr lang="ko-KR" altLang="en-US" sz="1200" dirty="0"/>
              <a:t>헤더 값 앞에 </a:t>
            </a:r>
            <a:r>
              <a:rPr lang="en-US" altLang="ko-KR" sz="1200" b="1" dirty="0"/>
              <a:t>Via</a:t>
            </a:r>
            <a:r>
              <a:rPr lang="en-US" altLang="ko-KR" sz="1200" dirty="0"/>
              <a:t> </a:t>
            </a:r>
            <a:r>
              <a:rPr lang="ko-KR" altLang="en-US" sz="1200" dirty="0"/>
              <a:t>헤더 값을 </a:t>
            </a:r>
            <a:r>
              <a:rPr lang="ko-KR" altLang="en-US" sz="1200" b="1" dirty="0"/>
              <a:t>삽입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이는 프록시가 </a:t>
            </a:r>
            <a:r>
              <a:rPr lang="en-US" altLang="ko-KR" sz="1200" dirty="0"/>
              <a:t>“</a:t>
            </a:r>
            <a:r>
              <a:rPr lang="ko-KR" altLang="en-US" sz="1200" b="1" dirty="0" err="1"/>
              <a:t>매직쿠키</a:t>
            </a:r>
            <a:r>
              <a:rPr lang="en-US" altLang="ko-KR" sz="1200" dirty="0"/>
              <a:t>“ </a:t>
            </a:r>
            <a:r>
              <a:rPr lang="ko-KR" altLang="en-US" sz="1200" dirty="0"/>
              <a:t>를 포함하는 자신의 고유한 </a:t>
            </a:r>
            <a:r>
              <a:rPr lang="en-US" altLang="ko-KR" sz="1200" dirty="0"/>
              <a:t>“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dirty="0"/>
              <a:t>” </a:t>
            </a:r>
            <a:r>
              <a:rPr lang="ko-KR" altLang="en-US" sz="1200" dirty="0"/>
              <a:t>파라미터를 계산한다는 의미</a:t>
            </a:r>
            <a:r>
              <a:rPr lang="en-US" altLang="ko-KR" sz="1200" dirty="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루프를 감지하도록 매개변수 구성 값이 </a:t>
            </a:r>
            <a:r>
              <a:rPr lang="ko-KR" altLang="en-US" sz="1100" b="1" dirty="0"/>
              <a:t>두 부분</a:t>
            </a:r>
            <a:r>
              <a:rPr lang="ko-KR" altLang="en-US" sz="1100" dirty="0"/>
              <a:t>으로 나뉘는 추가적인 제약을 갖음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첫 번째 부분은 </a:t>
            </a:r>
            <a:r>
              <a:rPr lang="en-US" altLang="ko-KR" sz="1100" dirty="0"/>
              <a:t>“</a:t>
            </a:r>
            <a:r>
              <a:rPr lang="ko-KR" altLang="en-US" sz="1100" b="1" dirty="0"/>
              <a:t>매직 쿠키</a:t>
            </a:r>
            <a:r>
              <a:rPr lang="en-US" altLang="ko-KR" sz="1100" dirty="0"/>
              <a:t>”</a:t>
            </a:r>
            <a:r>
              <a:rPr lang="ko-KR" altLang="en-US" sz="1100" dirty="0"/>
              <a:t>를 포함한 </a:t>
            </a:r>
            <a:r>
              <a:rPr lang="ko-KR" altLang="en-US" sz="1100" b="1" dirty="0"/>
              <a:t>고유한 값</a:t>
            </a:r>
            <a:r>
              <a:rPr lang="ko-KR" altLang="en-US" sz="1100" dirty="0"/>
              <a:t>이고</a:t>
            </a:r>
            <a:r>
              <a:rPr lang="en-US" altLang="ko-KR" sz="1100" dirty="0"/>
              <a:t>, </a:t>
            </a:r>
            <a:r>
              <a:rPr lang="ko-KR" altLang="en-US" sz="1100" dirty="0"/>
              <a:t>두 번째 부분은 </a:t>
            </a:r>
            <a:r>
              <a:rPr lang="ko-KR" altLang="en-US" sz="1100" b="1" dirty="0"/>
              <a:t>루프 감지</a:t>
            </a:r>
            <a:r>
              <a:rPr lang="ko-KR" altLang="en-US" sz="1100" dirty="0"/>
              <a:t>에 사용 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요청이 스트림 기반으로 다음 홉에 전송되고 복사본에 </a:t>
            </a:r>
            <a:r>
              <a:rPr lang="en-US" altLang="ko-KR" sz="1200" b="1" dirty="0">
                <a:solidFill>
                  <a:srgbClr val="002060"/>
                </a:solidFill>
              </a:rPr>
              <a:t>Content-Length</a:t>
            </a:r>
            <a:r>
              <a:rPr lang="en-US" altLang="ko-KR" sz="1200" dirty="0"/>
              <a:t> </a:t>
            </a:r>
            <a:r>
              <a:rPr lang="ko-KR" altLang="en-US" sz="1200" dirty="0"/>
              <a:t>헤더가 없는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프록시는 </a:t>
            </a:r>
            <a:r>
              <a:rPr lang="en-US" altLang="ko-KR" sz="1200" b="1" dirty="0"/>
              <a:t>body</a:t>
            </a:r>
            <a:r>
              <a:rPr lang="en-US" altLang="ko-KR" sz="1200" dirty="0"/>
              <a:t> </a:t>
            </a:r>
            <a:r>
              <a:rPr lang="ko-KR" altLang="en-US" sz="1200" dirty="0"/>
              <a:t>에 올바른 값을 가진</a:t>
            </a:r>
            <a:r>
              <a:rPr lang="en-US" altLang="ko-KR" sz="1200" dirty="0"/>
              <a:t> </a:t>
            </a:r>
            <a:r>
              <a:rPr lang="ko-KR" altLang="en-US" sz="1200" dirty="0"/>
              <a:t>헤더를 </a:t>
            </a:r>
            <a:r>
              <a:rPr lang="ko-KR" altLang="en-US" sz="1200" b="1" dirty="0"/>
              <a:t>삽입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Stateful </a:t>
            </a:r>
            <a:r>
              <a:rPr lang="ko-KR" altLang="en-US" sz="1200" dirty="0"/>
              <a:t>프록시는 요청에 대해 </a:t>
            </a:r>
            <a:r>
              <a:rPr lang="ko-KR" altLang="en-US" sz="1200" b="1" dirty="0"/>
              <a:t>새 클라이언트 트랜잭션을 생성</a:t>
            </a:r>
            <a:r>
              <a:rPr lang="ko-KR" altLang="en-US" sz="1200" dirty="0"/>
              <a:t>하고 결정된 </a:t>
            </a:r>
            <a:r>
              <a:rPr lang="ko-KR" altLang="en-US" sz="1200" b="1" dirty="0"/>
              <a:t>주소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포트 및 전송 프로토콜</a:t>
            </a:r>
            <a:r>
              <a:rPr lang="ko-KR" altLang="en-US" sz="1200" dirty="0"/>
              <a:t>을 사용하여 </a:t>
            </a:r>
            <a:r>
              <a:rPr lang="ko-KR" altLang="en-US" sz="1200" b="1" dirty="0"/>
              <a:t>전송</a:t>
            </a:r>
            <a:r>
              <a:rPr lang="ko-KR" altLang="en-US" sz="1200" dirty="0"/>
              <a:t>하도록 트랜잭션에 </a:t>
            </a:r>
            <a:r>
              <a:rPr lang="ko-KR" altLang="en-US" sz="1200" b="1" dirty="0"/>
              <a:t>지시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INVITE</a:t>
            </a:r>
            <a:r>
              <a:rPr lang="en-US" altLang="ko-KR" sz="1200" dirty="0"/>
              <a:t> </a:t>
            </a:r>
            <a:r>
              <a:rPr lang="ko-KR" altLang="en-US" sz="1200" dirty="0"/>
              <a:t>요청의 </a:t>
            </a:r>
            <a:r>
              <a:rPr lang="ko-KR" altLang="en-US" sz="1200" dirty="0">
                <a:latin typeface="+mj-ea"/>
                <a:ea typeface="+mj-ea"/>
              </a:rPr>
              <a:t>최종 응답을 생성하지 않는 경우</a:t>
            </a:r>
            <a:r>
              <a:rPr lang="ko-KR" altLang="en-US" sz="1200" dirty="0"/>
              <a:t>를 처리하기 위해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b="1" dirty="0"/>
              <a:t>TU</a:t>
            </a:r>
            <a:r>
              <a:rPr lang="en-US" altLang="ko-KR" sz="1200" dirty="0"/>
              <a:t> </a:t>
            </a:r>
            <a:r>
              <a:rPr lang="ko-KR" altLang="en-US" sz="1200" dirty="0"/>
              <a:t>에서 </a:t>
            </a:r>
            <a:r>
              <a:rPr lang="en-US" altLang="ko-KR" sz="1200" b="1" dirty="0"/>
              <a:t>Timer C</a:t>
            </a:r>
            <a:r>
              <a:rPr lang="en-US" altLang="ko-KR" sz="1200" dirty="0"/>
              <a:t> </a:t>
            </a:r>
            <a:r>
              <a:rPr lang="ko-KR" altLang="en-US" sz="1200" dirty="0"/>
              <a:t>를 </a:t>
            </a:r>
            <a:r>
              <a:rPr lang="ko-KR" altLang="en-US" sz="1200" b="1" dirty="0"/>
              <a:t>사용</a:t>
            </a:r>
            <a:endParaRPr lang="en-US" altLang="ko-KR" sz="1200" b="1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dirty="0"/>
              <a:t>Timer C </a:t>
            </a:r>
            <a:r>
              <a:rPr lang="ko-KR" altLang="en-US" sz="1100" dirty="0"/>
              <a:t>는 </a:t>
            </a:r>
            <a:r>
              <a:rPr lang="en-US" altLang="ko-KR" sz="1100" b="1" dirty="0"/>
              <a:t>INVITE</a:t>
            </a:r>
            <a:r>
              <a:rPr lang="en-US" altLang="ko-KR" sz="1100" dirty="0"/>
              <a:t> </a:t>
            </a:r>
            <a:r>
              <a:rPr lang="ko-KR" altLang="en-US" sz="1100" dirty="0"/>
              <a:t>요청이 프록시 될 때 각 클라이언트 트랜잭션을 위해 설정 </a:t>
            </a:r>
            <a:r>
              <a:rPr lang="en-US" altLang="ko-KR" sz="1100" dirty="0"/>
              <a:t>(</a:t>
            </a:r>
            <a:r>
              <a:rPr lang="ko-KR" altLang="en-US" sz="1100" dirty="0"/>
              <a:t>타이머는 </a:t>
            </a:r>
            <a:r>
              <a:rPr lang="en-US" altLang="ko-KR" sz="1100" dirty="0"/>
              <a:t>3</a:t>
            </a:r>
            <a:r>
              <a:rPr lang="ko-KR" altLang="en-US" sz="1100" dirty="0"/>
              <a:t>분 보다 커야 함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 응답을 받으면 먼저 </a:t>
            </a:r>
            <a:r>
              <a:rPr lang="ko-KR" altLang="en-US" sz="1200" dirty="0">
                <a:latin typeface="+mj-ea"/>
                <a:ea typeface="+mj-ea"/>
              </a:rPr>
              <a:t>응답과 일치하는 클라이언트 트랜잭션을 찾으려고 시도</a:t>
            </a:r>
            <a:endParaRPr lang="en-US" altLang="ko-KR" sz="1200" dirty="0">
              <a:latin typeface="+mj-ea"/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일치하는 트랜잭션을 찾을 수 없는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응답을 </a:t>
            </a:r>
            <a:r>
              <a:rPr lang="en-US" altLang="ko-KR" sz="1000" b="1" dirty="0"/>
              <a:t>stateless</a:t>
            </a:r>
            <a:r>
              <a:rPr lang="en-US" altLang="ko-KR" sz="1000" dirty="0"/>
              <a:t> </a:t>
            </a:r>
            <a:r>
              <a:rPr lang="ko-KR" altLang="en-US" sz="1000" dirty="0"/>
              <a:t>프록시로서 응답을 처리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찾은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응답이 클라이언트 트랜잭션으로 전달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클라이언트 트랜잭션이 </a:t>
            </a:r>
            <a:r>
              <a:rPr lang="en-US" altLang="ko-KR" sz="1200" b="1" dirty="0"/>
              <a:t>Proxy Layer</a:t>
            </a:r>
            <a:r>
              <a:rPr lang="en-US" altLang="ko-KR" sz="1200" dirty="0"/>
              <a:t> </a:t>
            </a:r>
            <a:r>
              <a:rPr lang="ko-KR" altLang="en-US" sz="1200" dirty="0"/>
              <a:t>로 응답을 전달할 때 다음 처리가 수행</a:t>
            </a:r>
            <a:r>
              <a:rPr lang="en-US" altLang="ko-KR" sz="1200" dirty="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 dirty="0"/>
              <a:t>Generate any necessary CANCEL requests</a:t>
            </a:r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418896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</a:t>
            </a:r>
            <a:r>
              <a:rPr lang="en-US" altLang="ko-KR" sz="1100" dirty="0"/>
              <a:t>“</a:t>
            </a:r>
            <a:r>
              <a:rPr lang="ko-KR" altLang="en-US" sz="1100" b="1" dirty="0"/>
              <a:t>트랜잭션 식별자</a:t>
            </a:r>
            <a:r>
              <a:rPr lang="en-US" altLang="ko-KR" sz="1100" b="1" dirty="0"/>
              <a:t>”</a:t>
            </a:r>
            <a:r>
              <a:rPr lang="ko-KR" altLang="en-US" sz="1100" dirty="0"/>
              <a:t>를 통해 </a:t>
            </a:r>
            <a:r>
              <a:rPr lang="en-US" altLang="ko-KR" sz="1100" dirty="0"/>
              <a:t>"</a:t>
            </a:r>
            <a:r>
              <a:rPr lang="en-US" altLang="ko-KR" sz="1100" b="1" dirty="0"/>
              <a:t>response context</a:t>
            </a:r>
            <a:r>
              <a:rPr lang="en-US" altLang="ko-KR" sz="1100" dirty="0"/>
              <a:t>“ </a:t>
            </a:r>
            <a:r>
              <a:rPr lang="ko-KR" altLang="en-US" sz="1100" dirty="0"/>
              <a:t>를 찾음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나머지 처리 단계는 이 </a:t>
            </a:r>
            <a:r>
              <a:rPr lang="en-US" altLang="ko-KR" sz="1100" b="1" dirty="0"/>
              <a:t>context</a:t>
            </a:r>
            <a:r>
              <a:rPr lang="en-US" altLang="ko-KR" sz="1100" dirty="0"/>
              <a:t> </a:t>
            </a:r>
            <a:r>
              <a:rPr lang="ko-KR" altLang="en-US" sz="1100" dirty="0"/>
              <a:t>에서 발생</a:t>
            </a:r>
            <a:endParaRPr lang="en-US" altLang="ko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315352"/>
            <a:ext cx="955101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INVITE</a:t>
            </a:r>
            <a:r>
              <a:rPr lang="en-US" altLang="ko-KR" sz="1100" dirty="0"/>
              <a:t> </a:t>
            </a:r>
            <a:r>
              <a:rPr lang="ko-KR" altLang="en-US" sz="1100" dirty="0"/>
              <a:t>트랜잭션의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응답이 상태 코드 </a:t>
            </a:r>
            <a:r>
              <a:rPr lang="en-US" altLang="ko-KR" sz="1100" b="1" dirty="0"/>
              <a:t>101 ~ 199</a:t>
            </a:r>
            <a:r>
              <a:rPr lang="en-US" altLang="ko-KR" sz="1100" dirty="0"/>
              <a:t> </a:t>
            </a:r>
            <a:r>
              <a:rPr lang="ko-KR" altLang="en-US" sz="1100" dirty="0"/>
              <a:t>를 포함하는 임시 응답 </a:t>
            </a:r>
            <a:r>
              <a:rPr lang="en-US" altLang="ko-KR" sz="1100" dirty="0"/>
              <a:t>(100 </a:t>
            </a:r>
            <a:r>
              <a:rPr lang="ko-KR" altLang="en-US" sz="1100" dirty="0"/>
              <a:t>제외</a:t>
            </a:r>
            <a:r>
              <a:rPr lang="en-US" altLang="ko-KR" sz="1100" dirty="0"/>
              <a:t>)</a:t>
            </a:r>
            <a:r>
              <a:rPr lang="ko-KR" altLang="en-US" sz="1100" dirty="0"/>
              <a:t>인 경우 프록시는 해당 클라이언트 트랜잭션의 </a:t>
            </a:r>
            <a:r>
              <a:rPr lang="en-US" altLang="ko-KR" sz="1100" b="1" dirty="0"/>
              <a:t>Timer C</a:t>
            </a:r>
            <a:r>
              <a:rPr lang="ko-KR" altLang="en-US" sz="1100" b="1" dirty="0"/>
              <a:t> </a:t>
            </a:r>
            <a:r>
              <a:rPr lang="ko-KR" altLang="en-US" sz="1100" dirty="0"/>
              <a:t>를 재설정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타이머</a:t>
            </a:r>
            <a:r>
              <a:rPr lang="ko-KR" altLang="en-US" sz="1100" dirty="0"/>
              <a:t>는 다른 값으로 </a:t>
            </a:r>
            <a:r>
              <a:rPr lang="ko-KR" altLang="en-US" sz="1100" b="1" dirty="0"/>
              <a:t>재설정</a:t>
            </a:r>
            <a:r>
              <a:rPr lang="ko-KR" altLang="en-US" sz="1100" dirty="0"/>
              <a:t>할 수 있지만</a:t>
            </a:r>
            <a:r>
              <a:rPr lang="en-US" altLang="ko-KR" sz="1100" dirty="0"/>
              <a:t> 3</a:t>
            </a:r>
            <a:r>
              <a:rPr lang="ko-KR" altLang="en-US" sz="1100" dirty="0"/>
              <a:t>분보다 커야 함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581083"/>
            <a:ext cx="728276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응답에서 최상위 </a:t>
            </a: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 필드 값을 제거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응답에 </a:t>
            </a: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 값이 남아 있지 않은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응답을 전달해서는 안됨 </a:t>
            </a:r>
            <a:r>
              <a:rPr lang="en-US" altLang="ko-KR" sz="1100" dirty="0"/>
              <a:t>(</a:t>
            </a:r>
            <a:r>
              <a:rPr lang="ko-KR" altLang="en-US" sz="1100" dirty="0"/>
              <a:t>나머지 처리는 이 메시지에 대해 수행되지 않음</a:t>
            </a:r>
            <a:r>
              <a:rPr lang="en-US" altLang="ko-KR" sz="11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846814"/>
            <a:ext cx="5787162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컨텍스트와 연관된 서버 트랜잭션에서 최종 응답이 생성될 때까지 응답 컨텍스트에 </a:t>
            </a:r>
            <a:r>
              <a:rPr lang="ko-KR" altLang="en-US" sz="1100" b="1" dirty="0"/>
              <a:t>저장</a:t>
            </a:r>
            <a:endParaRPr lang="en-US" altLang="ko-KR" sz="11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응답은 해당 서버 트랜잭션에서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best</a:t>
            </a:r>
            <a:r>
              <a:rPr lang="en-US" altLang="ko-KR" sz="1100" dirty="0"/>
              <a:t>” </a:t>
            </a:r>
            <a:r>
              <a:rPr lang="ko-KR" altLang="en-US" sz="1100" dirty="0"/>
              <a:t>최종 응답의 후보일 수 있음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9770623" cy="4158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ea"/>
                <a:ea typeface="+mj-ea"/>
              </a:rPr>
              <a:t>서버 트랜잭션</a:t>
            </a:r>
            <a:r>
              <a:rPr lang="ko-KR" altLang="en-US" sz="1100" dirty="0"/>
              <a:t>에서 최종 응답이 </a:t>
            </a:r>
            <a:r>
              <a:rPr lang="ko-KR" altLang="en-US" sz="1100" b="1" dirty="0">
                <a:latin typeface="+mj-ea"/>
                <a:ea typeface="+mj-ea"/>
              </a:rPr>
              <a:t>전송될 때</a:t>
            </a:r>
            <a:r>
              <a:rPr lang="ko-KR" altLang="en-US" sz="1100" dirty="0"/>
              <a:t>까지 다음 응답은 즉시 </a:t>
            </a:r>
            <a:r>
              <a:rPr lang="ko-KR" altLang="en-US" sz="1100" b="1" dirty="0"/>
              <a:t>전달</a:t>
            </a:r>
            <a:endParaRPr lang="en-US" altLang="ko-KR" sz="1100" b="1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dirty="0"/>
              <a:t>100 (Trying) </a:t>
            </a:r>
            <a:r>
              <a:rPr lang="ko-KR" altLang="en-US" sz="1050" dirty="0"/>
              <a:t>을 이외의 </a:t>
            </a:r>
            <a:r>
              <a:rPr lang="en-US" altLang="ko-KR" sz="1050" b="1" dirty="0"/>
              <a:t>provisional</a:t>
            </a:r>
            <a:r>
              <a:rPr lang="en-US" altLang="ko-KR" sz="1050" dirty="0"/>
              <a:t> </a:t>
            </a:r>
            <a:r>
              <a:rPr lang="ko-KR" altLang="en-US" sz="1050" dirty="0"/>
              <a:t>응답</a:t>
            </a:r>
            <a:endParaRPr lang="en-US" altLang="ko-KR" sz="105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 dirty="0"/>
              <a:t>2xx</a:t>
            </a:r>
            <a:r>
              <a:rPr lang="en-US" altLang="ko-KR" sz="1050" dirty="0"/>
              <a:t> </a:t>
            </a:r>
            <a:r>
              <a:rPr lang="ko-KR" altLang="en-US" sz="1050" dirty="0"/>
              <a:t>응답</a:t>
            </a:r>
            <a:endParaRPr lang="en-US" altLang="ko-KR" sz="105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6xx</a:t>
            </a:r>
            <a:r>
              <a:rPr lang="ko-KR" altLang="en-US" sz="1100" dirty="0"/>
              <a:t> 응답은 수신되면 즉시 전달되지 않지만</a:t>
            </a:r>
            <a:r>
              <a:rPr lang="en-US" altLang="ko-KR" sz="1100" dirty="0"/>
              <a:t>, </a:t>
            </a:r>
            <a:r>
              <a:rPr lang="en-US" altLang="ko-KR" sz="1100" b="1" dirty="0"/>
              <a:t>stateful</a:t>
            </a:r>
            <a:r>
              <a:rPr lang="en-US" altLang="ko-KR" sz="1100" dirty="0"/>
              <a:t> </a:t>
            </a:r>
            <a:r>
              <a:rPr lang="ko-KR" altLang="en-US" sz="1100" dirty="0"/>
              <a:t>프록시는 </a:t>
            </a:r>
            <a:r>
              <a:rPr lang="ko-KR" altLang="en-US" sz="1100" dirty="0">
                <a:latin typeface="+mj-ea"/>
                <a:ea typeface="+mj-ea"/>
              </a:rPr>
              <a:t>보류 중</a:t>
            </a:r>
            <a:r>
              <a:rPr lang="ko-KR" altLang="en-US" sz="1100" dirty="0"/>
              <a:t>인 모든 </a:t>
            </a:r>
            <a:r>
              <a:rPr lang="ko-KR" altLang="en-US" sz="1100" b="1" dirty="0">
                <a:latin typeface="+mj-ea"/>
                <a:ea typeface="+mj-ea"/>
              </a:rPr>
              <a:t>클라이언트 트랜잭션</a:t>
            </a:r>
            <a:r>
              <a:rPr lang="ko-KR" altLang="en-US" sz="1100" dirty="0"/>
              <a:t>을 </a:t>
            </a:r>
            <a:r>
              <a:rPr lang="ko-KR" altLang="en-US" sz="1100" b="1" dirty="0"/>
              <a:t>취소</a:t>
            </a:r>
            <a:r>
              <a:rPr lang="ko-KR" altLang="en-US" sz="1100" dirty="0"/>
              <a:t>하며</a:t>
            </a:r>
            <a:r>
              <a:rPr lang="en-US" altLang="ko-KR" sz="1100" dirty="0"/>
              <a:t>, </a:t>
            </a:r>
            <a:r>
              <a:rPr lang="ko-KR" altLang="en-US" sz="1100" dirty="0"/>
              <a:t>이 컨텍스트에서 새 </a:t>
            </a:r>
            <a:r>
              <a:rPr lang="en-US" altLang="ko-KR" sz="1100" b="1" dirty="0"/>
              <a:t>branch</a:t>
            </a:r>
            <a:r>
              <a:rPr lang="en-US" altLang="ko-KR" sz="1100" dirty="0"/>
              <a:t> </a:t>
            </a:r>
            <a:r>
              <a:rPr lang="ko-KR" altLang="en-US" sz="1100" dirty="0"/>
              <a:t>를 생성하면 안됨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ea"/>
                <a:ea typeface="+mj-ea"/>
              </a:rPr>
              <a:t>서버 트랜잭션</a:t>
            </a:r>
            <a:r>
              <a:rPr lang="ko-KR" altLang="en-US" sz="1100" dirty="0"/>
              <a:t>에서 최종 응답이 </a:t>
            </a:r>
            <a:r>
              <a:rPr lang="ko-KR" altLang="en-US" sz="1100" b="1" dirty="0">
                <a:latin typeface="+mj-ea"/>
                <a:ea typeface="+mj-ea"/>
              </a:rPr>
              <a:t>전송된 후</a:t>
            </a:r>
            <a:r>
              <a:rPr lang="ko-KR" altLang="en-US" sz="1100" dirty="0"/>
              <a:t>에는 다음 응답을 즉시 전달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 dirty="0"/>
              <a:t>INVITE</a:t>
            </a:r>
            <a:r>
              <a:rPr lang="en-US" altLang="ko-KR" sz="1050" dirty="0"/>
              <a:t> </a:t>
            </a:r>
            <a:r>
              <a:rPr lang="ko-KR" altLang="en-US" sz="1050" dirty="0"/>
              <a:t>요청에 대한 </a:t>
            </a:r>
            <a:r>
              <a:rPr lang="en-US" altLang="ko-KR" sz="1050" b="1" dirty="0"/>
              <a:t>2xx</a:t>
            </a:r>
            <a:r>
              <a:rPr lang="en-US" altLang="ko-KR" sz="1050" dirty="0"/>
              <a:t> </a:t>
            </a:r>
            <a:r>
              <a:rPr lang="ko-KR" altLang="en-US" sz="1050" dirty="0"/>
              <a:t>응답</a:t>
            </a:r>
            <a:endParaRPr lang="en-US" altLang="ko-KR" sz="105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stateful </a:t>
            </a:r>
            <a:r>
              <a:rPr lang="ko-KR" altLang="en-US" sz="1100" dirty="0"/>
              <a:t>프록시는 다른 응답은 즉시 전달해서는 안됨 </a:t>
            </a:r>
            <a:r>
              <a:rPr lang="en-US" altLang="ko-KR" sz="1100" dirty="0"/>
              <a:t>(</a:t>
            </a:r>
            <a:r>
              <a:rPr lang="ko-KR" altLang="en-US" sz="1100" dirty="0"/>
              <a:t>특히 </a:t>
            </a:r>
            <a:r>
              <a:rPr lang="en-US" altLang="ko-KR" sz="1100" dirty="0"/>
              <a:t>100 Trying)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나중에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best</a:t>
            </a:r>
            <a:r>
              <a:rPr lang="en-US" altLang="ko-KR" sz="1100" dirty="0"/>
              <a:t>” </a:t>
            </a:r>
            <a:r>
              <a:rPr lang="ko-KR" altLang="en-US" sz="1100" dirty="0"/>
              <a:t>응답으로 </a:t>
            </a:r>
            <a:r>
              <a:rPr lang="ko-KR" altLang="en-US" sz="1100" b="1" dirty="0"/>
              <a:t>전달할 후보</a:t>
            </a:r>
            <a:r>
              <a:rPr lang="ko-KR" altLang="en-US" sz="1100" dirty="0"/>
              <a:t>가 되는 응답은 </a:t>
            </a:r>
            <a:r>
              <a:rPr lang="en-US" altLang="ko-KR" sz="1100" b="1" dirty="0"/>
              <a:t>“4. Add Response to Context”</a:t>
            </a:r>
            <a:r>
              <a:rPr lang="en-US" altLang="ko-KR" sz="1100" dirty="0"/>
              <a:t> </a:t>
            </a:r>
            <a:r>
              <a:rPr lang="ko-KR" altLang="en-US" sz="1100" dirty="0"/>
              <a:t>단계에 설명된 대로 수집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ea"/>
                <a:ea typeface="+mj-ea"/>
              </a:rPr>
              <a:t>즉시 전달되도록 선택된</a:t>
            </a:r>
            <a:r>
              <a:rPr lang="ko-KR" altLang="en-US" sz="1100" dirty="0"/>
              <a:t> 응답은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7. Aggregate Authorization Header Field Values</a:t>
            </a:r>
            <a:r>
              <a:rPr lang="en-US" altLang="ko-KR" sz="1100" dirty="0"/>
              <a:t>“ </a:t>
            </a:r>
            <a:r>
              <a:rPr lang="ko-KR" altLang="en-US" sz="1100" dirty="0"/>
              <a:t>단계에서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8. Record-Route</a:t>
            </a:r>
            <a:r>
              <a:rPr lang="en-US" altLang="ko-KR" sz="1100" dirty="0"/>
              <a:t>” </a:t>
            </a:r>
            <a:r>
              <a:rPr lang="ko-KR" altLang="en-US" sz="1100" dirty="0" err="1"/>
              <a:t>단계까지에</a:t>
            </a:r>
            <a:r>
              <a:rPr lang="ko-KR" altLang="en-US" sz="1100" dirty="0"/>
              <a:t> 설명된 것처럼 </a:t>
            </a:r>
            <a:r>
              <a:rPr lang="ko-KR" altLang="en-US" sz="1100" b="1" dirty="0"/>
              <a:t>처리</a:t>
            </a:r>
            <a:endParaRPr lang="en-US" altLang="ko-KR" sz="11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단계는 다음 단계와 결합하여 </a:t>
            </a:r>
            <a:r>
              <a:rPr lang="en-US" altLang="ko-KR" sz="1100" dirty="0"/>
              <a:t>stateful </a:t>
            </a:r>
            <a:r>
              <a:rPr lang="ko-KR" altLang="en-US" sz="1100" dirty="0"/>
              <a:t>프록시가 </a:t>
            </a:r>
            <a:r>
              <a:rPr lang="en-US" altLang="ko-KR" sz="1100" b="1" dirty="0"/>
              <a:t>non-INVITE </a:t>
            </a:r>
            <a:r>
              <a:rPr lang="ko-KR" altLang="en-US" sz="1100" dirty="0"/>
              <a:t>요청에 대해서는 정확히 하나의 최종 응답을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en-US" altLang="ko-KR" sz="1100" b="1" dirty="0"/>
              <a:t>INVITE </a:t>
            </a:r>
            <a:r>
              <a:rPr lang="ko-KR" altLang="en-US" sz="1100" dirty="0"/>
              <a:t>요청에 대해서는 정확히 하나의 </a:t>
            </a:r>
            <a:r>
              <a:rPr lang="en-US" altLang="ko-KR" sz="1100" b="1" dirty="0"/>
              <a:t>non-2xx </a:t>
            </a:r>
            <a:r>
              <a:rPr lang="ko-KR" altLang="en-US" sz="1100" dirty="0"/>
              <a:t>응답 또는 하나 이상의 </a:t>
            </a:r>
            <a:r>
              <a:rPr lang="en-US" altLang="ko-KR" sz="1100" b="1" dirty="0"/>
              <a:t>2xx</a:t>
            </a:r>
            <a:r>
              <a:rPr lang="en-US" altLang="ko-KR" sz="1100" dirty="0"/>
              <a:t> </a:t>
            </a:r>
            <a:r>
              <a:rPr lang="ko-KR" altLang="en-US" sz="1100" dirty="0"/>
              <a:t>응답을 전달하도록 </a:t>
            </a:r>
            <a:r>
              <a:rPr lang="ko-KR" altLang="en-US" sz="1100" b="1" dirty="0"/>
              <a:t>보장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625025" cy="3435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최종 응답이 즉시 전달되지 않고 </a:t>
            </a:r>
            <a:r>
              <a:rPr lang="ko-KR" altLang="en-US" sz="1100" b="1" dirty="0">
                <a:latin typeface="+mj-ea"/>
                <a:ea typeface="+mj-ea"/>
              </a:rPr>
              <a:t>이 응답 컨텍스트의 모든 클라이언트 트랜잭션이 종료된 경우</a:t>
            </a:r>
            <a:r>
              <a:rPr lang="ko-KR" altLang="en-US" sz="1100" dirty="0"/>
              <a:t> </a:t>
            </a:r>
            <a:r>
              <a:rPr lang="en-US" altLang="ko-KR" sz="1100" dirty="0"/>
              <a:t>stateful </a:t>
            </a:r>
            <a:r>
              <a:rPr lang="ko-KR" altLang="en-US" sz="1100" dirty="0"/>
              <a:t>프록시는 응답 컨텍스트의 서버 트랜잭션에 최종 응답을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stateful </a:t>
            </a:r>
            <a:r>
              <a:rPr lang="ko-KR" altLang="en-US" sz="1100" dirty="0"/>
              <a:t>프록시는 응답 컨텍스트에 수신 및 저장된 응답 중 </a:t>
            </a:r>
            <a:r>
              <a:rPr lang="en-US" altLang="ko-KR" sz="1100" dirty="0"/>
              <a:t>“best” </a:t>
            </a:r>
            <a:r>
              <a:rPr lang="ko-KR" altLang="en-US" sz="1100" dirty="0"/>
              <a:t>최종 응답을 선택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컨텍스트에 </a:t>
            </a:r>
            <a:r>
              <a:rPr lang="ko-KR" altLang="en-US" sz="1100" dirty="0">
                <a:latin typeface="+mj-ea"/>
                <a:ea typeface="+mj-ea"/>
              </a:rPr>
              <a:t>최종 응답이 없는 경우</a:t>
            </a:r>
            <a:r>
              <a:rPr lang="ko-KR" altLang="en-US" sz="1100" dirty="0"/>
              <a:t> 프록시는 서버 트랜잭션에 </a:t>
            </a:r>
            <a:r>
              <a:rPr lang="en-US" altLang="ko-KR" sz="1100" b="1" dirty="0"/>
              <a:t>408 (Request Timeout)</a:t>
            </a:r>
            <a:r>
              <a:rPr lang="en-US" altLang="ko-KR" sz="1100" dirty="0"/>
              <a:t> </a:t>
            </a:r>
            <a:r>
              <a:rPr lang="ko-KR" altLang="en-US" sz="1100" dirty="0"/>
              <a:t>응답을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그렇지 않으면 프록시는 응답 컨텍스트에 저장된 응답 중에서 응답을 전달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dirty="0"/>
              <a:t>6xx </a:t>
            </a:r>
            <a:r>
              <a:rPr lang="ko-KR" altLang="en-US" sz="1000" dirty="0"/>
              <a:t>응답이 있는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그 중에서 선택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dirty="0"/>
              <a:t>6xx </a:t>
            </a:r>
            <a:r>
              <a:rPr lang="ko-KR" altLang="en-US" sz="1000" dirty="0"/>
              <a:t>응답이 없는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가장 낮은 응답 클래스 중에서 선택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(4xx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클래스를 선택한 경우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요청의 재요청에 영향을 미치는 정보를 제공하는 응답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(401, 407, 415, 420, 484)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을 우선적 선택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수신된 유일한 응답이 </a:t>
            </a:r>
            <a:r>
              <a:rPr lang="en-US" altLang="ko-KR" sz="1100" b="1" dirty="0"/>
              <a:t>503 (Service Unavailable)</a:t>
            </a:r>
            <a:r>
              <a:rPr lang="en-US" altLang="ko-KR" sz="1100" dirty="0"/>
              <a:t> </a:t>
            </a:r>
            <a:r>
              <a:rPr lang="ko-KR" altLang="en-US" sz="1100" dirty="0"/>
              <a:t>응답인 경우 </a:t>
            </a:r>
            <a:r>
              <a:rPr lang="en-US" altLang="ko-KR" sz="1100" b="1" dirty="0"/>
              <a:t>500</a:t>
            </a:r>
            <a:r>
              <a:rPr lang="en-US" altLang="ko-KR" sz="1100" dirty="0"/>
              <a:t> </a:t>
            </a:r>
            <a:r>
              <a:rPr lang="ko-KR" altLang="en-US" sz="1100" dirty="0"/>
              <a:t>응답을 생성하고 이를 </a:t>
            </a:r>
            <a:r>
              <a:rPr lang="en-US" altLang="ko-KR" sz="1100" b="1" dirty="0"/>
              <a:t>upstream</a:t>
            </a:r>
            <a:r>
              <a:rPr lang="en-US" altLang="ko-KR" sz="1100" dirty="0"/>
              <a:t> </a:t>
            </a:r>
            <a:r>
              <a:rPr lang="ko-KR" altLang="en-US" sz="1100" dirty="0"/>
              <a:t>으로 전달</a:t>
            </a:r>
            <a:endParaRPr lang="en-US" altLang="ko-KR" sz="1100" dirty="0"/>
          </a:p>
          <a:p>
            <a:pPr>
              <a:lnSpc>
                <a:spcPct val="200000"/>
              </a:lnSpc>
            </a:pPr>
            <a:r>
              <a:rPr lang="en-US" altLang="ko-KR" sz="1000" dirty="0"/>
              <a:t>      </a:t>
            </a:r>
            <a:r>
              <a:rPr lang="ko-KR" altLang="en-US" sz="1000" dirty="0"/>
              <a:t>예</a:t>
            </a:r>
            <a:r>
              <a:rPr lang="en-US" altLang="ko-KR" sz="1000" dirty="0"/>
              <a:t>) </a:t>
            </a:r>
            <a:r>
              <a:rPr lang="ko-KR" altLang="en-US" sz="1000" dirty="0"/>
              <a:t>프록시가 하나의 요청을 </a:t>
            </a:r>
            <a:r>
              <a:rPr lang="en-US" altLang="ko-KR" sz="1000" dirty="0"/>
              <a:t>4</a:t>
            </a:r>
            <a:r>
              <a:rPr lang="ko-KR" altLang="en-US" sz="1000" dirty="0"/>
              <a:t>개의 </a:t>
            </a:r>
            <a:r>
              <a:rPr lang="en-US" altLang="ko-KR" sz="1000" dirty="0"/>
              <a:t>location </a:t>
            </a:r>
            <a:r>
              <a:rPr lang="ko-KR" altLang="en-US" sz="1000" dirty="0"/>
              <a:t>에 전달했고 </a:t>
            </a:r>
            <a:r>
              <a:rPr lang="en-US" altLang="ko-KR" sz="1000" dirty="0"/>
              <a:t>, 503, 407, 501, 404 </a:t>
            </a:r>
            <a:r>
              <a:rPr lang="ko-KR" altLang="en-US" sz="1000" dirty="0"/>
              <a:t>응답을 수신했으면</a:t>
            </a:r>
            <a:r>
              <a:rPr lang="en-US" altLang="ko-KR" sz="1000" dirty="0"/>
              <a:t>, 407 </a:t>
            </a:r>
            <a:r>
              <a:rPr lang="ko-KR" altLang="en-US" sz="1000" dirty="0"/>
              <a:t>응답을 전달하기로 선택할 수 있음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</a:t>
            </a:r>
            <a:r>
              <a:rPr lang="en-US" altLang="ko-KR" sz="1100" dirty="0"/>
              <a:t>To </a:t>
            </a:r>
            <a:r>
              <a:rPr lang="ko-KR" altLang="en-US" sz="1100" dirty="0"/>
              <a:t>태그가 포함된 요청에 대한 응답에서 </a:t>
            </a:r>
            <a:r>
              <a:rPr lang="en-US" altLang="ko-KR" sz="1100" b="1" dirty="0">
                <a:ea typeface="+mj-ea"/>
              </a:rPr>
              <a:t>To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태그를 수정해서는 안됨</a:t>
            </a:r>
            <a:endParaRPr lang="en-US" altLang="ko-KR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선택한 응답이 </a:t>
            </a:r>
            <a:r>
              <a:rPr lang="en-US" altLang="ko-KR" sz="1100" b="1" dirty="0"/>
              <a:t>401 (Unauthorized)</a:t>
            </a:r>
            <a:r>
              <a:rPr lang="en-US" altLang="ko-KR" sz="1100" dirty="0"/>
              <a:t> </a:t>
            </a:r>
            <a:r>
              <a:rPr lang="ko-KR" altLang="en-US" sz="1100" dirty="0"/>
              <a:t>또는</a:t>
            </a:r>
            <a:r>
              <a:rPr lang="en-US" altLang="ko-KR" sz="1100" dirty="0"/>
              <a:t> </a:t>
            </a:r>
            <a:r>
              <a:rPr lang="en-US" altLang="ko-KR" sz="1100" b="1" dirty="0"/>
              <a:t>407 (Proxy Authentication Required)</a:t>
            </a:r>
            <a:r>
              <a:rPr lang="en-US" altLang="ko-KR" sz="1100" dirty="0"/>
              <a:t> </a:t>
            </a:r>
            <a:r>
              <a:rPr lang="ko-KR" altLang="en-US" sz="1100" dirty="0"/>
              <a:t>인</a:t>
            </a:r>
            <a:r>
              <a:rPr lang="en-US" altLang="ko-KR" sz="1100" dirty="0"/>
              <a:t> </a:t>
            </a:r>
            <a:r>
              <a:rPr lang="ko-KR" altLang="en-US" sz="1100" dirty="0"/>
              <a:t>경우</a:t>
            </a:r>
            <a:r>
              <a:rPr lang="en-US" altLang="ko-KR" sz="1100" dirty="0"/>
              <a:t>, </a:t>
            </a:r>
            <a:r>
              <a:rPr lang="ko-KR" altLang="en-US" sz="1100" dirty="0"/>
              <a:t>프록시는 이 응답 컨텍스트에서 지금까지 받은 다른 모든 </a:t>
            </a:r>
            <a:r>
              <a:rPr lang="en-US" altLang="ko-KR" sz="1100" b="1" dirty="0"/>
              <a:t>401</a:t>
            </a:r>
            <a:r>
              <a:rPr lang="en-US" altLang="ko-KR" sz="1100" dirty="0"/>
              <a:t> </a:t>
            </a:r>
            <a:r>
              <a:rPr lang="ko-KR" altLang="en-US" sz="1100" dirty="0"/>
              <a:t>및</a:t>
            </a:r>
            <a:r>
              <a:rPr lang="en-US" altLang="ko-KR" sz="1100" dirty="0"/>
              <a:t> </a:t>
            </a:r>
            <a:r>
              <a:rPr lang="en-US" altLang="ko-KR" sz="1100" b="1" dirty="0"/>
              <a:t>407</a:t>
            </a:r>
            <a:r>
              <a:rPr lang="en-US" altLang="ko-KR" sz="1100" dirty="0"/>
              <a:t> </a:t>
            </a:r>
            <a:r>
              <a:rPr lang="ko-KR" altLang="en-US" sz="1100" dirty="0"/>
              <a:t>응답에서 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en-US" altLang="ko-KR" sz="1100" b="1" dirty="0"/>
              <a:t>WWW-Authenticate”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Proxy-Authenticate</a:t>
            </a:r>
            <a:r>
              <a:rPr lang="en-US" altLang="ko-KR" sz="1100" dirty="0"/>
              <a:t>”</a:t>
            </a:r>
            <a:r>
              <a:rPr lang="en-US" altLang="ko-KR" sz="1100" b="1" dirty="0"/>
              <a:t> </a:t>
            </a:r>
            <a:r>
              <a:rPr lang="ko-KR" altLang="en-US" sz="1100" dirty="0"/>
              <a:t>헤더 필드 값을 수집하여 전달하기 전에 수정 없이 이 응답에 추가</a:t>
            </a:r>
            <a:endParaRPr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493880"/>
            <a:ext cx="8975534" cy="2450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선택한 응답에 원래 이 프록시가 제공한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 값이 포함된 경우</a:t>
            </a:r>
            <a:r>
              <a:rPr lang="en-US" altLang="ko-KR" sz="1100" dirty="0"/>
              <a:t>,</a:t>
            </a:r>
            <a:r>
              <a:rPr lang="ko-KR" altLang="en-US" sz="1100" dirty="0"/>
              <a:t> 해당 값을 다시 작성하도록 선택할 수 있음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프록시가 </a:t>
            </a:r>
            <a:r>
              <a:rPr lang="en-US" altLang="ko-KR" sz="1100" dirty="0"/>
              <a:t>TLS </a:t>
            </a:r>
            <a:r>
              <a:rPr lang="ko-KR" altLang="en-US" sz="1100" dirty="0"/>
              <a:t>를 통해 요청을 수신했고</a:t>
            </a:r>
            <a:r>
              <a:rPr lang="en-US" altLang="ko-KR" sz="1100" dirty="0"/>
              <a:t>, non-TLS </a:t>
            </a:r>
            <a:r>
              <a:rPr lang="ko-KR" altLang="en-US" sz="1100" dirty="0"/>
              <a:t>연결을 통해 그것을 전송하면 프록시는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헤더의 </a:t>
            </a:r>
            <a:r>
              <a:rPr lang="en-US" altLang="ko-KR" sz="1100" dirty="0"/>
              <a:t>URI </a:t>
            </a:r>
            <a:r>
              <a:rPr lang="ko-KR" altLang="en-US" sz="1100" dirty="0"/>
              <a:t>를 </a:t>
            </a:r>
            <a:r>
              <a:rPr lang="en-US" altLang="ko-KR" sz="1100" dirty="0"/>
              <a:t>SIP URI </a:t>
            </a:r>
            <a:r>
              <a:rPr lang="ko-KR" altLang="en-US" sz="1100" dirty="0"/>
              <a:t>로 다시 작성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프록시가 응답에서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헤더를 수정하기로 결정하면 프록시가 수행하는 작업 중 하나는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값을 찾음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프록시가 올바른 값을 선택하도록 </a:t>
            </a:r>
            <a:r>
              <a:rPr lang="en-US" altLang="ko-KR" sz="1000" b="1" dirty="0"/>
              <a:t>Record-Route</a:t>
            </a:r>
            <a:r>
              <a:rPr lang="en-US" altLang="ko-KR" sz="1000" dirty="0"/>
              <a:t> </a:t>
            </a:r>
            <a:r>
              <a:rPr lang="ko-KR" altLang="en-US" sz="1000" dirty="0"/>
              <a:t>헤더에 구별되는 </a:t>
            </a:r>
            <a:r>
              <a:rPr lang="en-US" altLang="ko-KR" sz="1000" dirty="0"/>
              <a:t>URI </a:t>
            </a:r>
            <a:r>
              <a:rPr lang="ko-KR" altLang="en-US" sz="1000" dirty="0"/>
              <a:t>삽입을 권장 </a:t>
            </a:r>
            <a:r>
              <a:rPr lang="en-US" altLang="ko-KR" sz="1000" dirty="0"/>
              <a:t>(URI </a:t>
            </a:r>
            <a:r>
              <a:rPr lang="ko-KR" altLang="en-US" sz="1000" dirty="0"/>
              <a:t>의 사용자 부분에 프록시 인스턴스에 대한 고유 식별자를 추가</a:t>
            </a:r>
            <a:r>
              <a:rPr lang="en-US" altLang="ko-KR" sz="1000" dirty="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응답이 도착하면 프록시는 식별자가 프록시 인스턴스와 일치하는 첫 번째 </a:t>
            </a:r>
            <a:r>
              <a:rPr lang="en-US" altLang="ko-KR" sz="1000" dirty="0"/>
              <a:t>Record-Route </a:t>
            </a:r>
            <a:r>
              <a:rPr lang="ko-KR" altLang="en-US" sz="1000" dirty="0"/>
              <a:t>를 수정 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프록시가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 값을 추가하는 요청에 대한 모든 응답에 </a:t>
            </a:r>
            <a:r>
              <a:rPr lang="en-US" altLang="ko-KR" sz="1100" b="1" dirty="0"/>
              <a:t>Record-Route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헤더가 포함되는 것은 아님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 dirty="0"/>
              <a:t>1. Proxy Behavior – Process all responses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113118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메시지 </a:t>
            </a:r>
            <a:r>
              <a:rPr lang="en-US" altLang="ko-KR" sz="1100" dirty="0"/>
              <a:t>body </a:t>
            </a:r>
            <a:r>
              <a:rPr lang="ko-KR" altLang="en-US" sz="1100" dirty="0"/>
              <a:t>를 추가</a:t>
            </a:r>
            <a:r>
              <a:rPr lang="en-US" altLang="ko-KR" sz="1100" dirty="0"/>
              <a:t>, </a:t>
            </a:r>
            <a:r>
              <a:rPr lang="ko-KR" altLang="en-US" sz="1100" dirty="0"/>
              <a:t>수정</a:t>
            </a:r>
            <a:r>
              <a:rPr lang="en-US" altLang="ko-KR" sz="1100" dirty="0"/>
              <a:t>, </a:t>
            </a:r>
            <a:r>
              <a:rPr lang="ko-KR" altLang="en-US" sz="1100" dirty="0"/>
              <a:t>삭제하면 안됨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</a:t>
            </a:r>
            <a:r>
              <a:rPr lang="en-US" altLang="ko-KR" sz="1100" dirty="0"/>
              <a:t>Via </a:t>
            </a:r>
            <a:r>
              <a:rPr lang="ko-KR" altLang="en-US" sz="1100" dirty="0"/>
              <a:t>헤더 값 이외의 헤더 값을 삭제하면 안됨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Via </a:t>
            </a:r>
            <a:r>
              <a:rPr lang="ko-KR" altLang="en-US" sz="1100" dirty="0"/>
              <a:t>헤더에 추가된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received</a:t>
            </a:r>
            <a:r>
              <a:rPr lang="en-US" altLang="ko-KR" sz="1100" dirty="0"/>
              <a:t>” </a:t>
            </a:r>
            <a:r>
              <a:rPr lang="ko-KR" altLang="en-US" sz="1100" dirty="0"/>
              <a:t>파라미터를 삭제하면 안됨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응답 컨텍스트와 연관된 서버 트랜잭션에 응답을 전달하면 </a:t>
            </a:r>
            <a:r>
              <a:rPr lang="ko-KR" altLang="en-US" sz="1100" dirty="0">
                <a:latin typeface="+mj-ea"/>
                <a:ea typeface="+mj-ea"/>
              </a:rPr>
              <a:t>응답은 최상위 </a:t>
            </a:r>
            <a:r>
              <a:rPr lang="en-US" altLang="ko-KR" sz="1100" b="1" dirty="0">
                <a:ea typeface="+mj-ea"/>
              </a:rPr>
              <a:t>Via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헤더 값에 표시된 위치로 전송</a:t>
            </a:r>
            <a:endParaRPr lang="en-US" altLang="ko-KR" sz="11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서버 트랜잭션이 더 이상 전송을 처리할 수 없는 경우 요소는 응답을 </a:t>
            </a:r>
            <a:r>
              <a:rPr lang="en-US" altLang="ko-KR" sz="1100" b="1" dirty="0"/>
              <a:t>server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transport </a:t>
            </a:r>
            <a:r>
              <a:rPr lang="ko-KR" altLang="en-US" sz="1100" dirty="0"/>
              <a:t>로 전송하여 </a:t>
            </a:r>
            <a:r>
              <a:rPr lang="en-US" altLang="ko-KR" sz="1100" dirty="0"/>
              <a:t>stateless </a:t>
            </a:r>
            <a:r>
              <a:rPr lang="ko-KR" altLang="en-US" sz="1100" dirty="0"/>
              <a:t>방식으로 응답을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프록시는 최종 응답을 전달한 후에도 관련된 모든 트랜잭션이 종료될 때까지 응답 컨텍스트를 유지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726244"/>
            <a:ext cx="993733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전달된 응답이 최종 응답이면</a:t>
            </a:r>
            <a:r>
              <a:rPr lang="en-US" altLang="ko-KR" sz="1100" dirty="0"/>
              <a:t>, </a:t>
            </a:r>
            <a:r>
              <a:rPr lang="ko-KR" altLang="en-US" sz="1100" dirty="0"/>
              <a:t>프록시는 이 응답 컨텍스트와 관련된 모든 </a:t>
            </a:r>
            <a:r>
              <a:rPr lang="ko-KR" altLang="en-US" sz="1100" b="1" dirty="0">
                <a:latin typeface="+mj-ea"/>
                <a:ea typeface="+mj-ea"/>
              </a:rPr>
              <a:t>보류 중</a:t>
            </a:r>
            <a:r>
              <a:rPr lang="ko-KR" altLang="en-US" sz="1100" dirty="0"/>
              <a:t>인 클라이언트 트랜잭션에 대한 </a:t>
            </a:r>
            <a:r>
              <a:rPr lang="en-US" altLang="ko-KR" sz="1100" b="1" dirty="0"/>
              <a:t>CANCEL</a:t>
            </a:r>
            <a:r>
              <a:rPr lang="en-US" altLang="ko-KR" sz="1100" dirty="0"/>
              <a:t> </a:t>
            </a:r>
            <a:r>
              <a:rPr lang="ko-KR" altLang="en-US" sz="1100" dirty="0"/>
              <a:t>요청을 </a:t>
            </a:r>
            <a:r>
              <a:rPr lang="ko-KR" altLang="en-US" sz="1100" b="1" dirty="0"/>
              <a:t>생성</a:t>
            </a:r>
            <a:endParaRPr lang="en-US" altLang="ko-KR" sz="11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최종 응답을 전달할 때 </a:t>
            </a:r>
            <a:r>
              <a:rPr lang="ko-KR" altLang="en-US" sz="1100" b="1" dirty="0">
                <a:latin typeface="+mj-ea"/>
                <a:ea typeface="+mj-ea"/>
              </a:rPr>
              <a:t>보류 중</a:t>
            </a:r>
            <a:r>
              <a:rPr lang="ko-KR" altLang="en-US" sz="1100" dirty="0"/>
              <a:t>인 클라이언트 트랜잭션을 </a:t>
            </a:r>
            <a:r>
              <a:rPr lang="en-US" altLang="ko-KR" sz="1100" b="1" dirty="0"/>
              <a:t>CANCEL</a:t>
            </a:r>
            <a:r>
              <a:rPr lang="en-US" altLang="ko-KR" sz="1100" dirty="0"/>
              <a:t> </a:t>
            </a:r>
            <a:r>
              <a:rPr lang="ko-KR" altLang="en-US" sz="1100" dirty="0"/>
              <a:t>해야 한다는 요건이 </a:t>
            </a:r>
            <a:r>
              <a:rPr lang="en-US" altLang="ko-KR" sz="1100" b="1" dirty="0"/>
              <a:t>INVITE</a:t>
            </a:r>
            <a:r>
              <a:rPr lang="en-US" altLang="ko-KR" sz="1100" dirty="0"/>
              <a:t> </a:t>
            </a:r>
            <a:r>
              <a:rPr lang="ko-KR" altLang="en-US" sz="1100" dirty="0"/>
              <a:t>에 대해 여러 개의 </a:t>
            </a:r>
            <a:r>
              <a:rPr lang="en-US" altLang="ko-KR" sz="1100" b="1" dirty="0"/>
              <a:t>200 (OK)</a:t>
            </a:r>
            <a:r>
              <a:rPr lang="en-US" altLang="ko-KR" sz="1100" dirty="0"/>
              <a:t> </a:t>
            </a:r>
            <a:r>
              <a:rPr lang="ko-KR" altLang="en-US" sz="1100" dirty="0"/>
              <a:t>응답을 받지 않는 것을 </a:t>
            </a:r>
            <a:r>
              <a:rPr lang="ko-KR" altLang="en-US" sz="1100" b="1" dirty="0"/>
              <a:t>보장하지 않음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11D0B-6461-4B4D-8ECC-776FC073BCE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214422" y="2197726"/>
            <a:ext cx="5287144" cy="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 dirty="0"/>
              <a:t>1. Proxy Behavior – Basic SIP Trapezoid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2610684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2389813" y="164993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p1.atlanta.com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C61F2FCD-5C61-47E9-A3A9-3F0648AD90DE}"/>
              </a:ext>
            </a:extLst>
          </p:cNvPr>
          <p:cNvSpPr/>
          <p:nvPr/>
        </p:nvSpPr>
        <p:spPr>
          <a:xfrm>
            <a:off x="8501566" y="18958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P2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6AB60-BD7F-4666-8FAA-97A56542D2DD}"/>
              </a:ext>
            </a:extLst>
          </p:cNvPr>
          <p:cNvSpPr txBox="1"/>
          <p:nvPr/>
        </p:nvSpPr>
        <p:spPr>
          <a:xfrm>
            <a:off x="8327983" y="164993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p2.biloxi.com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703971" y="3353486"/>
            <a:ext cx="3062172" cy="7512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7C6EE5-0F71-4226-A334-DC0A851D7F22}"/>
              </a:ext>
            </a:extLst>
          </p:cNvPr>
          <p:cNvSpPr txBox="1"/>
          <p:nvPr/>
        </p:nvSpPr>
        <p:spPr>
          <a:xfrm>
            <a:off x="410115" y="2801763"/>
            <a:ext cx="2312586" cy="184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70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Route</a:t>
            </a:r>
            <a:r>
              <a:rPr lang="en-US" altLang="ko-KR" sz="900"/>
              <a:t>: 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41FEA-6F6D-458D-8E62-0687BDE4FE6C}"/>
              </a:ext>
            </a:extLst>
          </p:cNvPr>
          <p:cNvSpPr txBox="1"/>
          <p:nvPr/>
        </p:nvSpPr>
        <p:spPr>
          <a:xfrm>
            <a:off x="4672026" y="1278411"/>
            <a:ext cx="2468411" cy="21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69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9105304" y="2197726"/>
            <a:ext cx="253991" cy="30590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94BA2F-7431-48CF-B623-8858C5519BEA}"/>
              </a:ext>
            </a:extLst>
          </p:cNvPr>
          <p:cNvSpPr txBox="1"/>
          <p:nvPr/>
        </p:nvSpPr>
        <p:spPr>
          <a:xfrm>
            <a:off x="9407173" y="2334398"/>
            <a:ext cx="2518044" cy="2615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INVITE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sip:bob@</a:t>
            </a:r>
            <a:r>
              <a:rPr lang="en-US" altLang="ko-KR" sz="1000" b="1" u="sng" dirty="0">
                <a:solidFill>
                  <a:srgbClr val="FF0000"/>
                </a:solidFill>
              </a:rPr>
              <a:t>u2.biloxi.com </a:t>
            </a:r>
            <a:r>
              <a:rPr lang="en-US" altLang="ko-KR" sz="1000" b="1" dirty="0">
                <a:solidFill>
                  <a:srgbClr val="FF0000"/>
                </a:solidFill>
              </a:rPr>
              <a:t>SIP/2.0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SIP/2.0/UDP p2.biloxi.com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>
                <a:solidFill>
                  <a:srgbClr val="0000FF"/>
                </a:solidFill>
              </a:rPr>
              <a:t>;branch=z9G4bK4b43c2ff8.1</a:t>
            </a:r>
            <a:br>
              <a:rPr lang="en-US" altLang="ko-KR" sz="900" dirty="0"/>
            </a:b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;branch=z9G4bK77ef4c2312983.1</a:t>
            </a:r>
            <a:br>
              <a:rPr lang="en-US" altLang="ko-KR" sz="900" b="1" dirty="0">
                <a:solidFill>
                  <a:srgbClr val="0070C0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  <a:br>
              <a:rPr lang="en-US" altLang="ko-KR" sz="1050" b="1" dirty="0">
                <a:solidFill>
                  <a:srgbClr val="FF0000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&lt;sip:p2.biloxi.com;lr&gt;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&lt;sip:p1.atlanta.com;lr&gt;</a:t>
            </a:r>
            <a:br>
              <a:rPr lang="en-US" altLang="ko-KR" sz="900" dirty="0"/>
            </a:br>
            <a:r>
              <a:rPr lang="en-US" altLang="ko-KR" sz="900" b="1" dirty="0"/>
              <a:t>Max-Forwards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68</a:t>
            </a:r>
            <a:endParaRPr lang="en-US" altLang="ko-KR" sz="900" dirty="0"/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From</a:t>
            </a:r>
            <a:r>
              <a:rPr lang="en-US" altLang="ko-KR" sz="900" dirty="0"/>
              <a:t>: Alice &lt;</a:t>
            </a:r>
            <a:r>
              <a:rPr lang="en-US" altLang="ko-KR" sz="900" dirty="0" err="1"/>
              <a:t>sip:alice@atlanta.com</a:t>
            </a:r>
            <a:r>
              <a:rPr lang="en-US" altLang="ko-KR" sz="900" dirty="0"/>
              <a:t>&gt;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To</a:t>
            </a:r>
            <a:r>
              <a:rPr lang="en-US" altLang="ko-KR" sz="900" dirty="0"/>
              <a:t>: Bob &lt;</a:t>
            </a:r>
            <a:r>
              <a:rPr lang="en-US" altLang="ko-KR" sz="900" dirty="0" err="1"/>
              <a:t>sip:bob@biloxi.com</a:t>
            </a:r>
            <a:r>
              <a:rPr lang="en-US" altLang="ko-KR" sz="900" dirty="0"/>
              <a:t>&gt;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Call-ID</a:t>
            </a:r>
            <a:r>
              <a:rPr lang="en-US" altLang="ko-KR" sz="900" dirty="0"/>
              <a:t>: </a:t>
            </a:r>
            <a:r>
              <a:rPr lang="en-US" altLang="ko-KR" sz="900" dirty="0" err="1"/>
              <a:t>xyz</a:t>
            </a:r>
            <a:endParaRPr lang="en-US" altLang="ko-KR" sz="900" dirty="0"/>
          </a:p>
          <a:p>
            <a:pPr>
              <a:lnSpc>
                <a:spcPct val="112000"/>
              </a:lnSpc>
            </a:pPr>
            <a:r>
              <a:rPr lang="en-US" altLang="ko-KR" sz="900" b="1" dirty="0" err="1"/>
              <a:t>CSeq</a:t>
            </a:r>
            <a:r>
              <a:rPr lang="en-US" altLang="ko-KR" sz="900" dirty="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Contact</a:t>
            </a:r>
            <a:r>
              <a:rPr lang="en-US" altLang="ko-KR" sz="900" dirty="0"/>
              <a:t>: &lt;sip:alice@u1.atlanta.com&gt;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22B79-ED08-4194-AB80-A9F4FAD54DD3}"/>
              </a:ext>
            </a:extLst>
          </p:cNvPr>
          <p:cNvSpPr txBox="1"/>
          <p:nvPr/>
        </p:nvSpPr>
        <p:spPr>
          <a:xfrm>
            <a:off x="5619062" y="4443762"/>
            <a:ext cx="3764172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Route </a:t>
            </a:r>
            <a:r>
              <a:rPr lang="ko-KR" altLang="en-US" sz="1000"/>
              <a:t>헤더가 이미 존재하더라도 기존 </a:t>
            </a:r>
            <a:r>
              <a:rPr lang="en-US" altLang="ko-KR" sz="1000"/>
              <a:t>Record-Route </a:t>
            </a:r>
            <a:r>
              <a:rPr lang="ko-KR" altLang="en-US" sz="1000"/>
              <a:t>헤더 값보다 </a:t>
            </a:r>
            <a:br>
              <a:rPr lang="en-US" altLang="ko-KR" sz="1000"/>
            </a:br>
            <a:r>
              <a:rPr lang="ko-KR" altLang="en-US" sz="1000"/>
              <a:t>먼저 복사본에 </a:t>
            </a:r>
            <a:r>
              <a:rPr lang="en-US" altLang="ko-KR" sz="1000"/>
              <a:t>Record-Route </a:t>
            </a:r>
            <a:r>
              <a:rPr lang="ko-KR" altLang="en-US" sz="1000"/>
              <a:t>헤더 값을 삽입한다</a:t>
            </a:r>
            <a:r>
              <a:rPr lang="en-US" altLang="ko-KR" sz="100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BA1B0D-6A5F-434D-8EAC-E25352301FB1}"/>
              </a:ext>
            </a:extLst>
          </p:cNvPr>
          <p:cNvSpPr txBox="1"/>
          <p:nvPr/>
        </p:nvSpPr>
        <p:spPr>
          <a:xfrm>
            <a:off x="2022429" y="1005086"/>
            <a:ext cx="2383986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P1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없기 때문에 </a:t>
            </a:r>
            <a:br>
              <a:rPr lang="en-US" altLang="ko-KR" sz="1000"/>
            </a:br>
            <a:r>
              <a:rPr lang="en-US" altLang="ko-KR" sz="1000"/>
              <a:t>target set </a:t>
            </a:r>
            <a:r>
              <a:rPr lang="ko-KR" altLang="en-US" sz="1000"/>
              <a:t>을 </a:t>
            </a:r>
            <a:r>
              <a:rPr lang="en-US" altLang="ko-KR" sz="1000"/>
              <a:t>Request-URI </a:t>
            </a:r>
            <a:r>
              <a:rPr lang="ko-KR" altLang="en-US" sz="1000"/>
              <a:t>로 한다</a:t>
            </a:r>
            <a:r>
              <a:rPr lang="en-US" altLang="ko-KR" sz="100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44198-196F-4D85-87E3-4307D90153A9}"/>
              </a:ext>
            </a:extLst>
          </p:cNvPr>
          <p:cNvSpPr txBox="1"/>
          <p:nvPr/>
        </p:nvSpPr>
        <p:spPr>
          <a:xfrm>
            <a:off x="8803434" y="1005989"/>
            <a:ext cx="2228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P2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있으므로 </a:t>
            </a:r>
            <a:br>
              <a:rPr lang="en-US" altLang="ko-KR" sz="1000"/>
            </a:br>
            <a:r>
              <a:rPr lang="en-US" altLang="ko-KR" sz="1000"/>
              <a:t>Location Service </a:t>
            </a:r>
            <a:r>
              <a:rPr lang="ko-KR" altLang="en-US" sz="1000"/>
              <a:t>로부터 </a:t>
            </a:r>
            <a:r>
              <a:rPr lang="en-US" altLang="ko-KR" sz="1000"/>
              <a:t>U2 </a:t>
            </a:r>
            <a:r>
              <a:rPr lang="ko-KR" altLang="en-US" sz="1000"/>
              <a:t>주소를 </a:t>
            </a:r>
            <a:br>
              <a:rPr lang="en-US" altLang="ko-KR" sz="1000"/>
            </a:br>
            <a:r>
              <a:rPr lang="ko-KR" altLang="en-US" sz="1000"/>
              <a:t>받아 목적지로 설정</a:t>
            </a:r>
            <a:endParaRPr lang="en-US" altLang="ko-KR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4134E-96A4-458D-B00F-4604A265470B}"/>
              </a:ext>
            </a:extLst>
          </p:cNvPr>
          <p:cNvSpPr txBox="1"/>
          <p:nvPr/>
        </p:nvSpPr>
        <p:spPr>
          <a:xfrm>
            <a:off x="3507096" y="3548033"/>
            <a:ext cx="2876108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ko-KR" altLang="en-US" sz="1000"/>
              <a:t>별도의 </a:t>
            </a:r>
            <a:r>
              <a:rPr lang="en-US" altLang="ko-KR" sz="1000"/>
              <a:t>Local Policy </a:t>
            </a:r>
            <a:r>
              <a:rPr lang="ko-KR" altLang="en-US" sz="1000"/>
              <a:t>또는 </a:t>
            </a:r>
            <a:r>
              <a:rPr lang="en-US" altLang="ko-KR" sz="1000"/>
              <a:t>Route </a:t>
            </a:r>
            <a:r>
              <a:rPr lang="ko-KR" altLang="en-US" sz="1000"/>
              <a:t>헤더가 없으므로 </a:t>
            </a:r>
            <a:br>
              <a:rPr lang="en-US" altLang="ko-KR" sz="1000"/>
            </a:br>
            <a:r>
              <a:rPr lang="en-US" altLang="ko-KR" sz="1000">
                <a:solidFill>
                  <a:srgbClr val="0000FF"/>
                </a:solidFill>
              </a:rPr>
              <a:t>Request-URI </a:t>
            </a:r>
            <a:r>
              <a:rPr lang="ko-KR" altLang="en-US" sz="1000">
                <a:solidFill>
                  <a:srgbClr val="0000FF"/>
                </a:solidFill>
              </a:rPr>
              <a:t>를 통해 </a:t>
            </a:r>
            <a:r>
              <a:rPr lang="en-US" altLang="ko-KR" sz="1000">
                <a:solidFill>
                  <a:srgbClr val="0000FF"/>
                </a:solidFill>
              </a:rPr>
              <a:t>next-hope </a:t>
            </a:r>
            <a:r>
              <a:rPr lang="ko-KR" altLang="en-US" sz="1000">
                <a:solidFill>
                  <a:srgbClr val="0000FF"/>
                </a:solidFill>
              </a:rPr>
              <a:t>결정한다</a:t>
            </a:r>
            <a:r>
              <a:rPr lang="en-US" altLang="ko-KR" sz="10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883844" y="5880812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u2.biloxi.com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337492" y="587825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u1.atlanta.com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8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514377" cy="1548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SIP</a:t>
            </a:r>
            <a:r>
              <a:rPr lang="ko-KR" altLang="en-US" sz="2000" b="1" dirty="0"/>
              <a:t> </a:t>
            </a:r>
            <a:r>
              <a:rPr lang="en-US" altLang="ko-KR" b="1" dirty="0"/>
              <a:t>Proxy</a:t>
            </a:r>
            <a:r>
              <a:rPr lang="ko-KR" altLang="en-US" sz="2000" b="1" dirty="0"/>
              <a:t> </a:t>
            </a:r>
            <a:r>
              <a:rPr lang="en-US" altLang="ko-KR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SIP </a:t>
            </a:r>
            <a:r>
              <a:rPr lang="ko-KR" altLang="en-US" sz="1100" u="sng" dirty="0"/>
              <a:t>요청을 </a:t>
            </a:r>
            <a:r>
              <a:rPr lang="en-US" altLang="ko-KR" sz="1100" u="sng" dirty="0"/>
              <a:t>UAS</a:t>
            </a:r>
            <a:r>
              <a:rPr lang="en-US" altLang="ko-KR" sz="1100" dirty="0"/>
              <a:t> </a:t>
            </a:r>
            <a:r>
              <a:rPr lang="ko-KR" altLang="en-US" sz="1100" dirty="0"/>
              <a:t>로 라우팅하고 </a:t>
            </a:r>
            <a:r>
              <a:rPr lang="en-US" altLang="ko-KR" sz="1100" dirty="0"/>
              <a:t>SIP </a:t>
            </a:r>
            <a:r>
              <a:rPr lang="ko-KR" altLang="en-US" sz="1100" u="sng" dirty="0"/>
              <a:t>응답을 </a:t>
            </a:r>
            <a:r>
              <a:rPr lang="en-US" altLang="ko-KR" sz="1100" u="sng" dirty="0"/>
              <a:t>UAC</a:t>
            </a:r>
            <a:r>
              <a:rPr lang="en-US" altLang="ko-KR" sz="1100" dirty="0"/>
              <a:t> </a:t>
            </a:r>
            <a:r>
              <a:rPr lang="ko-KR" altLang="en-US" sz="1100" dirty="0"/>
              <a:t>로 라우팅하는 요소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요청은 </a:t>
            </a:r>
            <a:r>
              <a:rPr lang="en-US" altLang="ko-KR" sz="1100" dirty="0"/>
              <a:t>UAS </a:t>
            </a:r>
            <a:r>
              <a:rPr lang="ko-KR" altLang="en-US" sz="1100" dirty="0"/>
              <a:t>로 가는 도중에 여러 프록시를 거쳐 갈 수 있음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각각은 라우팅을 결정하고</a:t>
            </a:r>
            <a:r>
              <a:rPr lang="en-US" altLang="ko-KR" sz="1100" dirty="0"/>
              <a:t>, </a:t>
            </a:r>
            <a:r>
              <a:rPr lang="ko-KR" altLang="en-US" sz="1100" dirty="0"/>
              <a:t>다음 요소로 전달하기 전에 요청을 수정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응답은 역순으로 동일한 </a:t>
            </a:r>
            <a:r>
              <a:rPr lang="en-US" altLang="ko-KR" sz="1100" dirty="0"/>
              <a:t>proxy set</a:t>
            </a:r>
            <a:r>
              <a:rPr lang="ko-KR" altLang="en-US" sz="1100" dirty="0"/>
              <a:t>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908208" cy="3095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stateful &amp; stateless</a:t>
            </a:r>
            <a:r>
              <a:rPr lang="en-US" altLang="ko-KR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프록시는</a:t>
            </a:r>
            <a:r>
              <a:rPr lang="en-US" altLang="ko-KR" sz="1200" dirty="0"/>
              <a:t> </a:t>
            </a:r>
            <a:r>
              <a:rPr lang="ko-KR" altLang="en-US" sz="1200" dirty="0"/>
              <a:t>각각의 새 요청에 대해 </a:t>
            </a:r>
            <a:r>
              <a:rPr lang="en-US" altLang="ko-KR" sz="1200" b="1" dirty="0"/>
              <a:t>stateful</a:t>
            </a:r>
            <a:r>
              <a:rPr lang="en-US" altLang="ko-KR" sz="1200" dirty="0"/>
              <a:t> </a:t>
            </a:r>
            <a:r>
              <a:rPr lang="ko-KR" altLang="en-US" sz="1200" dirty="0"/>
              <a:t>또는 </a:t>
            </a:r>
            <a:r>
              <a:rPr lang="en-US" altLang="ko-KR" sz="1200" b="1" dirty="0"/>
              <a:t>stateless</a:t>
            </a:r>
            <a:r>
              <a:rPr lang="en-US" altLang="ko-KR" sz="1200" dirty="0"/>
              <a:t> </a:t>
            </a:r>
            <a:r>
              <a:rPr lang="ko-KR" altLang="en-US" sz="1200" dirty="0"/>
              <a:t>모드로 작동할 수 있음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stateless </a:t>
            </a:r>
            <a:r>
              <a:rPr lang="ko-KR" altLang="en-US" sz="1200" dirty="0"/>
              <a:t>프록시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</a:rPr>
              <a:t>상태 </a:t>
            </a:r>
            <a:r>
              <a:rPr lang="ko-KR" altLang="en-US" sz="1200" dirty="0" err="1">
                <a:solidFill>
                  <a:srgbClr val="0000FF"/>
                </a:solidFill>
              </a:rPr>
              <a:t>비저장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 dirty="0"/>
              <a:t>단순한 </a:t>
            </a:r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100" dirty="0"/>
              <a:t> </a:t>
            </a:r>
            <a:r>
              <a:rPr lang="ko-KR" altLang="en-US" sz="1100" dirty="0"/>
              <a:t>역할</a:t>
            </a:r>
            <a:endParaRPr lang="en-US" altLang="ko-KR" sz="1100" dirty="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 dirty="0">
                <a:latin typeface="+mn-ea"/>
              </a:rPr>
              <a:t>각 요청에 따라 </a:t>
            </a:r>
            <a:r>
              <a:rPr lang="ko-KR" altLang="en-US" sz="1100" b="1" dirty="0">
                <a:latin typeface="+mj-ea"/>
                <a:ea typeface="+mj-ea"/>
              </a:rPr>
              <a:t>타겟팅</a:t>
            </a:r>
            <a:r>
              <a:rPr lang="ko-KR" altLang="en-US" sz="1100" dirty="0">
                <a:latin typeface="+mn-ea"/>
              </a:rPr>
              <a:t> 과 </a:t>
            </a:r>
            <a:r>
              <a:rPr lang="ko-KR" altLang="en-US" sz="1100" b="1" dirty="0">
                <a:latin typeface="+mj-ea"/>
                <a:ea typeface="+mj-ea"/>
              </a:rPr>
              <a:t>라우팅</a:t>
            </a:r>
            <a:r>
              <a:rPr lang="ko-KR" altLang="en-US" sz="1100" dirty="0">
                <a:latin typeface="+mn-ea"/>
              </a:rPr>
              <a:t>을 결정하여 단일 요소로 요청을 전달</a:t>
            </a:r>
            <a:endParaRPr lang="en-US" altLang="ko-KR" sz="11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 dirty="0"/>
              <a:t>프록시는 수신하는 모든 응답을 단순히 전달</a:t>
            </a:r>
            <a:endParaRPr lang="en-US" altLang="ko-KR" sz="1100" dirty="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 dirty="0"/>
              <a:t>메시지가 전달되면 메시지에 대한 정보를 삭제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stateful </a:t>
            </a:r>
            <a:r>
              <a:rPr lang="ko-KR" altLang="en-US" sz="1200" dirty="0"/>
              <a:t>프록시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상태 저장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 dirty="0"/>
              <a:t>이 정보를 사용하여 해당 </a:t>
            </a:r>
            <a:r>
              <a:rPr lang="ko-KR" altLang="en-US" sz="1100" dirty="0">
                <a:latin typeface="+mn-ea"/>
              </a:rPr>
              <a:t>들어오는 각 요청에 대한 정보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특히 트랜잭션 상태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/>
              <a:t>와 들어오는 요청을 처리한 결과로 보내는 모든 요청을 기억</a:t>
            </a: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 dirty="0"/>
              <a:t>요청과 관련된 향후 메시지 처리에 영향을 줌</a:t>
            </a: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 dirty="0"/>
              <a:t>요청을 </a:t>
            </a:r>
            <a:r>
              <a:rPr lang="en-US" altLang="ko-KR" sz="1100" dirty="0"/>
              <a:t>fork </a:t>
            </a:r>
            <a:r>
              <a:rPr lang="ko-KR" altLang="en-US" sz="1100" dirty="0"/>
              <a:t>하여 여러 대상에 라우팅할 수 있음 </a:t>
            </a:r>
            <a:r>
              <a:rPr lang="en-US" altLang="ko-KR" sz="1100" dirty="0"/>
              <a:t>(</a:t>
            </a:r>
            <a:r>
              <a:rPr lang="ko-KR" altLang="en-US" sz="1100" dirty="0"/>
              <a:t>둘 이상의 위치로 전달되는 모든 요청은 반드시 </a:t>
            </a:r>
            <a:r>
              <a:rPr lang="en-US" altLang="ko-KR" sz="1100" dirty="0"/>
              <a:t>stateful </a:t>
            </a:r>
            <a:r>
              <a:rPr lang="ko-KR" altLang="en-US" sz="1100" dirty="0"/>
              <a:t>방식으로 처리</a:t>
            </a:r>
            <a:r>
              <a:rPr lang="en-US" altLang="ko-KR" sz="1100" dirty="0"/>
              <a:t>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98BD0F-4A3B-4194-B3AA-2B4B0DA09A12}"/>
              </a:ext>
            </a:extLst>
          </p:cNvPr>
          <p:cNvSpPr/>
          <p:nvPr/>
        </p:nvSpPr>
        <p:spPr>
          <a:xfrm>
            <a:off x="7160391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448AAA-74D8-4A20-8905-60AD03086EE9}"/>
              </a:ext>
            </a:extLst>
          </p:cNvPr>
          <p:cNvSpPr/>
          <p:nvPr/>
        </p:nvSpPr>
        <p:spPr>
          <a:xfrm>
            <a:off x="10827756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3856EB-6650-4251-A54B-DC286084255A}"/>
              </a:ext>
            </a:extLst>
          </p:cNvPr>
          <p:cNvSpPr/>
          <p:nvPr/>
        </p:nvSpPr>
        <p:spPr>
          <a:xfrm>
            <a:off x="7971693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EF31B2-A07E-40B6-90D9-D111E2BE431D}"/>
              </a:ext>
            </a:extLst>
          </p:cNvPr>
          <p:cNvSpPr/>
          <p:nvPr/>
        </p:nvSpPr>
        <p:spPr>
          <a:xfrm>
            <a:off x="9034355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1F217C-7194-48E2-9923-C4C3916521AB}"/>
              </a:ext>
            </a:extLst>
          </p:cNvPr>
          <p:cNvSpPr/>
          <p:nvPr/>
        </p:nvSpPr>
        <p:spPr>
          <a:xfrm>
            <a:off x="10097018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P3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2CD45D8-69FB-4F95-AC76-31F782F2A6F3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 rot="5400000" flipH="1" flipV="1">
            <a:off x="7537983" y="1661219"/>
            <a:ext cx="414875" cy="24681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1DC217-05C8-4BB9-BF38-EA50A85CFAD4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>
            <a:off x="10791175" y="1577186"/>
            <a:ext cx="337515" cy="414875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8870E-F942-4EDB-ADA2-D33CCE8048DB}"/>
              </a:ext>
            </a:extLst>
          </p:cNvPr>
          <p:cNvGrpSpPr/>
          <p:nvPr/>
        </p:nvGrpSpPr>
        <p:grpSpPr>
          <a:xfrm rot="16200000">
            <a:off x="7365155" y="1865376"/>
            <a:ext cx="196850" cy="450220"/>
            <a:chOff x="7746268" y="2171772"/>
            <a:chExt cx="196850" cy="45022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63CB8D-013E-4A63-B82F-1975E3B30C9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1D8DF3-9BEC-4BC1-8355-B9B0153B4244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BCCC54-9527-4BCD-84E2-80B633A590E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3D313F-52A2-49A7-B0BD-C8914B878ADB}"/>
              </a:ext>
            </a:extLst>
          </p:cNvPr>
          <p:cNvGrpSpPr/>
          <p:nvPr/>
        </p:nvGrpSpPr>
        <p:grpSpPr>
          <a:xfrm>
            <a:off x="8477006" y="1193641"/>
            <a:ext cx="196850" cy="450220"/>
            <a:chOff x="7746268" y="2171772"/>
            <a:chExt cx="196850" cy="4502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B390AB3-1501-40D7-8C59-BD9A7482E586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6165E2-C9C2-4B16-ACDD-F70EE100A5D6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444E93F-A23F-43B3-941F-5CDC59A65126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4AF41A-BFF0-46A1-8A32-8CB95E170734}"/>
              </a:ext>
            </a:extLst>
          </p:cNvPr>
          <p:cNvGrpSpPr/>
          <p:nvPr/>
        </p:nvGrpSpPr>
        <p:grpSpPr>
          <a:xfrm>
            <a:off x="10016177" y="1193641"/>
            <a:ext cx="196850" cy="450220"/>
            <a:chOff x="7746268" y="2171772"/>
            <a:chExt cx="196850" cy="45022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9B4847-8C68-4BED-AF70-81980E7BDBA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C12A58-FBE2-43BF-80A1-BF2FF24CD6C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94F18B-BE8F-404A-83FD-F09AE41CCBE3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C80A7B-C999-4B5D-A8B9-A612C0B06D0B}"/>
              </a:ext>
            </a:extLst>
          </p:cNvPr>
          <p:cNvSpPr/>
          <p:nvPr/>
        </p:nvSpPr>
        <p:spPr>
          <a:xfrm>
            <a:off x="8992332" y="1510511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ACFE845-D77C-460E-AA9E-0010BD099BA5}"/>
              </a:ext>
            </a:extLst>
          </p:cNvPr>
          <p:cNvGrpSpPr/>
          <p:nvPr/>
        </p:nvGrpSpPr>
        <p:grpSpPr>
          <a:xfrm>
            <a:off x="6379480" y="1128004"/>
            <a:ext cx="844868" cy="529716"/>
            <a:chOff x="8748591" y="3210871"/>
            <a:chExt cx="844868" cy="52971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D5024FD-8DA4-4D9E-BC30-3657F24ABDA5}"/>
                </a:ext>
              </a:extLst>
            </p:cNvPr>
            <p:cNvGrpSpPr/>
            <p:nvPr/>
          </p:nvGrpSpPr>
          <p:grpSpPr>
            <a:xfrm>
              <a:off x="8748591" y="3243839"/>
              <a:ext cx="196850" cy="450220"/>
              <a:chOff x="7746268" y="2171772"/>
              <a:chExt cx="196850" cy="45022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A5952BE-9859-42C4-9471-0C29F850BAED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786938-CB90-40E5-B87A-671DDF067BB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04F7FBB-C806-4DF6-BC52-7B7135926035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1021D0-A510-4061-8FA5-B3B5B91DC4BD}"/>
                </a:ext>
              </a:extLst>
            </p:cNvPr>
            <p:cNvSpPr txBox="1"/>
            <p:nvPr/>
          </p:nvSpPr>
          <p:spPr>
            <a:xfrm>
              <a:off x="8918274" y="321087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CAB39C-5344-4F23-AEA8-A54EEAF04703}"/>
                </a:ext>
              </a:extLst>
            </p:cNvPr>
            <p:cNvSpPr txBox="1"/>
            <p:nvPr/>
          </p:nvSpPr>
          <p:spPr>
            <a:xfrm>
              <a:off x="8918274" y="3366708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FFB937-417A-4E66-BF10-DB110980E9C7}"/>
                </a:ext>
              </a:extLst>
            </p:cNvPr>
            <p:cNvSpPr txBox="1"/>
            <p:nvPr/>
          </p:nvSpPr>
          <p:spPr>
            <a:xfrm>
              <a:off x="8918274" y="3525143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10EB022-871A-4D55-BE4D-699C738E125F}"/>
              </a:ext>
            </a:extLst>
          </p:cNvPr>
          <p:cNvSpPr txBox="1"/>
          <p:nvPr/>
        </p:nvSpPr>
        <p:spPr>
          <a:xfrm>
            <a:off x="7987704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9D2AD8-E146-49E1-BFBE-9D1E0D5CF5E2}"/>
              </a:ext>
            </a:extLst>
          </p:cNvPr>
          <p:cNvSpPr txBox="1"/>
          <p:nvPr/>
        </p:nvSpPr>
        <p:spPr>
          <a:xfrm>
            <a:off x="10108945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589122-74B7-41B1-9AE0-8199BC0B38CA}"/>
              </a:ext>
            </a:extLst>
          </p:cNvPr>
          <p:cNvSpPr txBox="1"/>
          <p:nvPr/>
        </p:nvSpPr>
        <p:spPr>
          <a:xfrm>
            <a:off x="9010654" y="1755183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stateless</a:t>
            </a:r>
            <a:endParaRPr lang="ko-KR" altLang="en-US" sz="9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D01754-B379-B667-8C47-18502978CFA4}"/>
              </a:ext>
            </a:extLst>
          </p:cNvPr>
          <p:cNvGrpSpPr/>
          <p:nvPr/>
        </p:nvGrpSpPr>
        <p:grpSpPr>
          <a:xfrm>
            <a:off x="7868826" y="1193641"/>
            <a:ext cx="196850" cy="450220"/>
            <a:chOff x="7746268" y="2171772"/>
            <a:chExt cx="196850" cy="4502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4652B46-5B5F-3C32-F56C-E0AE9DCA8637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8D144-23ED-65B8-0038-F0911BE2CD4B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74BF4B-D9AA-93D2-9BB2-E01203B7701D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E44F34-D532-DD19-34F9-DDDEA837A454}"/>
              </a:ext>
            </a:extLst>
          </p:cNvPr>
          <p:cNvSpPr/>
          <p:nvPr/>
        </p:nvSpPr>
        <p:spPr>
          <a:xfrm>
            <a:off x="9505242" y="1510511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C96B53-2248-2D31-2260-D58FF694A840}"/>
              </a:ext>
            </a:extLst>
          </p:cNvPr>
          <p:cNvGrpSpPr/>
          <p:nvPr/>
        </p:nvGrpSpPr>
        <p:grpSpPr>
          <a:xfrm>
            <a:off x="10594325" y="1193641"/>
            <a:ext cx="196850" cy="450220"/>
            <a:chOff x="7746268" y="2171772"/>
            <a:chExt cx="196850" cy="45022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8BFC05-2EFD-09A3-FAA7-998303D08C4A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77D1F2-4C47-591D-8FFA-A863BDAD3BAC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8B6DFD-14CA-FB36-EBDE-486E690C05F2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CD66E8-448E-C77C-83C9-F5DDDC9BF82E}"/>
              </a:ext>
            </a:extLst>
          </p:cNvPr>
          <p:cNvGrpSpPr/>
          <p:nvPr/>
        </p:nvGrpSpPr>
        <p:grpSpPr>
          <a:xfrm rot="16200000">
            <a:off x="11030265" y="1865376"/>
            <a:ext cx="196850" cy="450220"/>
            <a:chOff x="7746268" y="2171772"/>
            <a:chExt cx="196850" cy="45022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3AABB3-27A5-1980-5D9B-F1FACF846CD6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A8A6D3-5663-70BE-613E-196AFD35522D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ACCB10B-B7B8-82BE-E650-3C2F0B9D6D23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9655063-8A83-8D17-944D-AA1B3724F59E}"/>
              </a:ext>
            </a:extLst>
          </p:cNvPr>
          <p:cNvCxnSpPr>
            <a:stCxn id="45" idx="3"/>
            <a:endCxn id="53" idx="1"/>
          </p:cNvCxnSpPr>
          <p:nvPr/>
        </p:nvCxnSpPr>
        <p:spPr>
          <a:xfrm>
            <a:off x="8673856" y="1577186"/>
            <a:ext cx="31847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0D5EEBE-58B1-6A21-DC5B-A2F2755FC0E1}"/>
              </a:ext>
            </a:extLst>
          </p:cNvPr>
          <p:cNvCxnSpPr>
            <a:cxnSpLocks/>
            <a:stCxn id="23" idx="3"/>
            <a:endCxn id="49" idx="1"/>
          </p:cNvCxnSpPr>
          <p:nvPr/>
        </p:nvCxnSpPr>
        <p:spPr>
          <a:xfrm>
            <a:off x="9702092" y="1577186"/>
            <a:ext cx="31408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11D0B-6461-4B4D-8ECC-776FC073BCE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214422" y="2197726"/>
            <a:ext cx="5287144" cy="3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 dirty="0"/>
              <a:t>1. Proxy Behavior – Basic SIP Trapezoid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2610684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2389813" y="164993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p1.atlanta.com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C61F2FCD-5C61-47E9-A3A9-3F0648AD90DE}"/>
              </a:ext>
            </a:extLst>
          </p:cNvPr>
          <p:cNvSpPr/>
          <p:nvPr/>
        </p:nvSpPr>
        <p:spPr>
          <a:xfrm>
            <a:off x="8501566" y="18958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P2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6AB60-BD7F-4666-8FAA-97A56542D2DD}"/>
              </a:ext>
            </a:extLst>
          </p:cNvPr>
          <p:cNvSpPr txBox="1"/>
          <p:nvPr/>
        </p:nvSpPr>
        <p:spPr>
          <a:xfrm>
            <a:off x="8327983" y="164993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p2.biloxi.com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703971" y="3353486"/>
            <a:ext cx="3062172" cy="751253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9105304" y="2197726"/>
            <a:ext cx="253991" cy="3059025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94BA2F-7431-48CF-B623-8858C5519BEA}"/>
              </a:ext>
            </a:extLst>
          </p:cNvPr>
          <p:cNvSpPr txBox="1"/>
          <p:nvPr/>
        </p:nvSpPr>
        <p:spPr>
          <a:xfrm>
            <a:off x="9407173" y="1976095"/>
            <a:ext cx="2518044" cy="2581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SIP/2.0 200 OK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p2.biloxi.com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;branch=z9G4bK4b43c2ff8.1</a:t>
            </a:r>
            <a:br>
              <a:rPr lang="en-US" altLang="ko-KR" sz="900" dirty="0"/>
            </a:b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;branch=z9G4bK77ef4c2312983.1</a:t>
            </a:r>
            <a:br>
              <a:rPr lang="en-US" altLang="ko-KR" sz="900" b="1" dirty="0">
                <a:solidFill>
                  <a:srgbClr val="0070C0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  <a:br>
              <a:rPr lang="en-US" altLang="ko-KR" sz="1050" b="1" dirty="0">
                <a:solidFill>
                  <a:srgbClr val="FF0000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&lt;sip:p2.biloxi.com;lr&gt;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&lt;sip:p1.atlanta.com;lr&gt;</a:t>
            </a:r>
            <a:br>
              <a:rPr lang="en-US" altLang="ko-KR" sz="900" dirty="0"/>
            </a:br>
            <a:r>
              <a:rPr lang="en-US" altLang="ko-KR" sz="900" b="1" dirty="0"/>
              <a:t>From</a:t>
            </a:r>
            <a:r>
              <a:rPr lang="en-US" altLang="ko-KR" sz="900" dirty="0"/>
              <a:t>: Alice &lt;</a:t>
            </a:r>
            <a:r>
              <a:rPr lang="en-US" altLang="ko-KR" sz="900" dirty="0" err="1"/>
              <a:t>sip:alice@atlanta.com</a:t>
            </a:r>
            <a:r>
              <a:rPr lang="en-US" altLang="ko-KR" sz="900" dirty="0"/>
              <a:t>&gt;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To</a:t>
            </a:r>
            <a:r>
              <a:rPr lang="en-US" altLang="ko-KR" sz="900" dirty="0"/>
              <a:t>: Bob &lt;</a:t>
            </a:r>
            <a:r>
              <a:rPr lang="en-US" altLang="ko-KR" sz="900" dirty="0" err="1"/>
              <a:t>sip:bob@biloxi.com</a:t>
            </a:r>
            <a:r>
              <a:rPr lang="en-US" altLang="ko-KR" sz="900" dirty="0"/>
              <a:t>&gt;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;tag=b-tag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Call-ID</a:t>
            </a:r>
            <a:r>
              <a:rPr lang="en-US" altLang="ko-KR" sz="900" dirty="0"/>
              <a:t>: </a:t>
            </a:r>
            <a:r>
              <a:rPr lang="en-US" altLang="ko-KR" sz="900" dirty="0" err="1"/>
              <a:t>xyz</a:t>
            </a:r>
            <a:endParaRPr lang="en-US" altLang="ko-KR" sz="900" dirty="0"/>
          </a:p>
          <a:p>
            <a:pPr>
              <a:lnSpc>
                <a:spcPct val="112000"/>
              </a:lnSpc>
            </a:pPr>
            <a:r>
              <a:rPr lang="en-US" altLang="ko-KR" sz="900" b="1" dirty="0" err="1"/>
              <a:t>CSeq</a:t>
            </a:r>
            <a:r>
              <a:rPr lang="en-US" altLang="ko-KR" sz="900" dirty="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Contact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&lt;sip:alice@u2.atlanta.com&gt;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883844" y="5880812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u2.biloxi.com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337492" y="587825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u1.atlanta.com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5477A-AF6B-874B-831C-3EF4F3AE58DB}"/>
              </a:ext>
            </a:extLst>
          </p:cNvPr>
          <p:cNvSpPr txBox="1"/>
          <p:nvPr/>
        </p:nvSpPr>
        <p:spPr>
          <a:xfrm>
            <a:off x="4700561" y="1157801"/>
            <a:ext cx="2518044" cy="2271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SIP/2.0 200 OK</a:t>
            </a:r>
            <a:br>
              <a:rPr lang="en-US" altLang="ko-KR" sz="900" dirty="0"/>
            </a:b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;branch=z9G4bK77ef4c2312983.1</a:t>
            </a:r>
            <a:br>
              <a:rPr lang="en-US" altLang="ko-KR" sz="900" b="1" dirty="0">
                <a:solidFill>
                  <a:srgbClr val="0070C0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  <a:br>
              <a:rPr lang="en-US" altLang="ko-KR" sz="1050" b="1" dirty="0">
                <a:solidFill>
                  <a:srgbClr val="FF0000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&lt;sip:p2.biloxi.com;lr&gt;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&lt;sip:p1.atlanta.com;lr&gt;</a:t>
            </a:r>
            <a:br>
              <a:rPr lang="en-US" altLang="ko-KR" sz="900" dirty="0"/>
            </a:br>
            <a:r>
              <a:rPr lang="en-US" altLang="ko-KR" sz="900" b="1" dirty="0"/>
              <a:t>From</a:t>
            </a:r>
            <a:r>
              <a:rPr lang="en-US" altLang="ko-KR" sz="900" dirty="0"/>
              <a:t>: Alice &lt;</a:t>
            </a:r>
            <a:r>
              <a:rPr lang="en-US" altLang="ko-KR" sz="900" dirty="0" err="1"/>
              <a:t>sip:alice@atlanta.com</a:t>
            </a:r>
            <a:r>
              <a:rPr lang="en-US" altLang="ko-KR" sz="900" dirty="0"/>
              <a:t>&gt;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To</a:t>
            </a:r>
            <a:r>
              <a:rPr lang="en-US" altLang="ko-KR" sz="900" dirty="0"/>
              <a:t>: Bob &lt;</a:t>
            </a:r>
            <a:r>
              <a:rPr lang="en-US" altLang="ko-KR" sz="900" dirty="0" err="1"/>
              <a:t>sip:bob@biloxi.com</a:t>
            </a:r>
            <a:r>
              <a:rPr lang="en-US" altLang="ko-KR" sz="900" dirty="0"/>
              <a:t>&gt;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;tag=b-tag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Call-ID</a:t>
            </a:r>
            <a:r>
              <a:rPr lang="en-US" altLang="ko-KR" sz="900" dirty="0"/>
              <a:t>: </a:t>
            </a:r>
            <a:r>
              <a:rPr lang="en-US" altLang="ko-KR" sz="900" dirty="0" err="1"/>
              <a:t>xyz</a:t>
            </a:r>
            <a:endParaRPr lang="en-US" altLang="ko-KR" sz="900" dirty="0"/>
          </a:p>
          <a:p>
            <a:pPr>
              <a:lnSpc>
                <a:spcPct val="112000"/>
              </a:lnSpc>
            </a:pPr>
            <a:r>
              <a:rPr lang="en-US" altLang="ko-KR" sz="900" b="1" dirty="0" err="1"/>
              <a:t>CSeq</a:t>
            </a:r>
            <a:r>
              <a:rPr lang="en-US" altLang="ko-KR" sz="900" dirty="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Contact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&lt;sip:alice@u2.atlanta.com&gt;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BCE13-AA16-5FB3-F379-AAB3C5E611A3}"/>
              </a:ext>
            </a:extLst>
          </p:cNvPr>
          <p:cNvSpPr txBox="1"/>
          <p:nvPr/>
        </p:nvSpPr>
        <p:spPr>
          <a:xfrm>
            <a:off x="832203" y="2664201"/>
            <a:ext cx="2518044" cy="201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SIP/2.0 200 OK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  <a:br>
              <a:rPr lang="en-US" altLang="ko-KR" sz="1050" b="1" dirty="0">
                <a:solidFill>
                  <a:srgbClr val="FF0000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&lt;sip:p2.biloxi.com;lr&gt;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&lt;sip:p1.atlanta.com;lr&gt;</a:t>
            </a:r>
            <a:br>
              <a:rPr lang="en-US" altLang="ko-KR" sz="900" dirty="0"/>
            </a:br>
            <a:r>
              <a:rPr lang="en-US" altLang="ko-KR" sz="900" b="1" dirty="0"/>
              <a:t>From</a:t>
            </a:r>
            <a:r>
              <a:rPr lang="en-US" altLang="ko-KR" sz="900" dirty="0"/>
              <a:t>: Alice &lt;</a:t>
            </a:r>
            <a:r>
              <a:rPr lang="en-US" altLang="ko-KR" sz="900" dirty="0" err="1"/>
              <a:t>sip:alice@atlanta.com</a:t>
            </a:r>
            <a:r>
              <a:rPr lang="en-US" altLang="ko-KR" sz="900" dirty="0"/>
              <a:t>&gt;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To</a:t>
            </a:r>
            <a:r>
              <a:rPr lang="en-US" altLang="ko-KR" sz="900" dirty="0"/>
              <a:t>: Bob &lt;</a:t>
            </a:r>
            <a:r>
              <a:rPr lang="en-US" altLang="ko-KR" sz="900" dirty="0" err="1"/>
              <a:t>sip:bob@biloxi.com</a:t>
            </a:r>
            <a:r>
              <a:rPr lang="en-US" altLang="ko-KR" sz="900" dirty="0"/>
              <a:t>&gt;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;tag=b-ta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Call-ID</a:t>
            </a:r>
            <a:r>
              <a:rPr lang="en-US" altLang="ko-KR" sz="900" dirty="0"/>
              <a:t>: </a:t>
            </a:r>
            <a:r>
              <a:rPr lang="en-US" altLang="ko-KR" sz="900" dirty="0" err="1"/>
              <a:t>xyz</a:t>
            </a:r>
            <a:endParaRPr lang="en-US" altLang="ko-KR" sz="900" dirty="0"/>
          </a:p>
          <a:p>
            <a:pPr>
              <a:lnSpc>
                <a:spcPct val="112000"/>
              </a:lnSpc>
            </a:pPr>
            <a:r>
              <a:rPr lang="en-US" altLang="ko-KR" sz="900" b="1" dirty="0" err="1"/>
              <a:t>CSeq</a:t>
            </a:r>
            <a:r>
              <a:rPr lang="en-US" altLang="ko-KR" sz="900" dirty="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Contact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&lt;sip:alice@u2.atlanta.com&gt;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E88776-6DBF-D59D-7068-1D18264E200E}"/>
              </a:ext>
            </a:extLst>
          </p:cNvPr>
          <p:cNvSpPr/>
          <p:nvPr/>
        </p:nvSpPr>
        <p:spPr>
          <a:xfrm>
            <a:off x="6051560" y="5642695"/>
            <a:ext cx="2873015" cy="435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Dialog ID = </a:t>
            </a:r>
            <a:r>
              <a:rPr lang="en-US" altLang="ko-KR" sz="800" dirty="0">
                <a:solidFill>
                  <a:schemeClr val="tx1"/>
                </a:solidFill>
              </a:rPr>
              <a:t>call-ID : </a:t>
            </a:r>
            <a:r>
              <a:rPr lang="en-US" altLang="ko-KR" sz="800" dirty="0" err="1">
                <a:solidFill>
                  <a:schemeClr val="tx1"/>
                </a:solidFill>
              </a:rPr>
              <a:t>xyz</a:t>
            </a:r>
            <a:r>
              <a:rPr lang="en-US" altLang="ko-KR" sz="800" dirty="0">
                <a:solidFill>
                  <a:schemeClr val="tx1"/>
                </a:solidFill>
              </a:rPr>
              <a:t>, Local tag : b-tag, Remote tag : a-tag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Remote target </a:t>
            </a:r>
            <a:r>
              <a:rPr lang="en-US" altLang="ko-KR" sz="800" dirty="0">
                <a:solidFill>
                  <a:schemeClr val="tx1"/>
                </a:solidFill>
              </a:rPr>
              <a:t>: sip:alice@u1.example.com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Route Set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>
                <a:solidFill>
                  <a:srgbClr val="0000FF"/>
                </a:solidFill>
              </a:rPr>
              <a:t>&lt;sip:p2.biloxi.com;lr&gt;, &lt;sip:p1.atlanta.com;lr&gt;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A01608-DC1F-DED7-9B5E-CAF818745C71}"/>
              </a:ext>
            </a:extLst>
          </p:cNvPr>
          <p:cNvSpPr/>
          <p:nvPr/>
        </p:nvSpPr>
        <p:spPr>
          <a:xfrm>
            <a:off x="2340638" y="5646793"/>
            <a:ext cx="2873014" cy="435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Dialog ID = </a:t>
            </a:r>
            <a:r>
              <a:rPr lang="en-US" altLang="ko-KR" sz="800" dirty="0">
                <a:solidFill>
                  <a:schemeClr val="tx1"/>
                </a:solidFill>
              </a:rPr>
              <a:t>call-ID : </a:t>
            </a:r>
            <a:r>
              <a:rPr lang="en-US" altLang="ko-KR" sz="800" dirty="0" err="1">
                <a:solidFill>
                  <a:schemeClr val="tx1"/>
                </a:solidFill>
              </a:rPr>
              <a:t>xyz</a:t>
            </a:r>
            <a:r>
              <a:rPr lang="en-US" altLang="ko-KR" sz="800" dirty="0">
                <a:solidFill>
                  <a:schemeClr val="tx1"/>
                </a:solidFill>
              </a:rPr>
              <a:t>, Local tag : a-tag, Remote tag : b-tag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Remote target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>
                <a:solidFill>
                  <a:srgbClr val="0000FF"/>
                </a:solidFill>
              </a:rPr>
              <a:t>sip:bob@u2.biloxi.com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Route Set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>
                <a:solidFill>
                  <a:srgbClr val="0000FF"/>
                </a:solidFill>
              </a:rPr>
              <a:t>&lt;sip:p1.atlanta.com;lr&gt;, &lt;sip:p2.biloxi.com;lr&gt;</a:t>
            </a:r>
          </a:p>
        </p:txBody>
      </p:sp>
    </p:spTree>
    <p:extLst>
      <p:ext uri="{BB962C8B-B14F-4D97-AF65-F5344CB8AC3E}">
        <p14:creationId xmlns:p14="http://schemas.microsoft.com/office/powerpoint/2010/main" val="121987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11D0B-6461-4B4D-8ECC-776FC073BCE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214422" y="2197726"/>
            <a:ext cx="5287144" cy="3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 dirty="0"/>
              <a:t>1. Proxy Behavior – Basic SIP Trapezoid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2610684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2389813" y="164993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p1.atlanta.com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C61F2FCD-5C61-47E9-A3A9-3F0648AD90DE}"/>
              </a:ext>
            </a:extLst>
          </p:cNvPr>
          <p:cNvSpPr/>
          <p:nvPr/>
        </p:nvSpPr>
        <p:spPr>
          <a:xfrm>
            <a:off x="8501566" y="18958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P2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6AB60-BD7F-4666-8FAA-97A56542D2DD}"/>
              </a:ext>
            </a:extLst>
          </p:cNvPr>
          <p:cNvSpPr txBox="1"/>
          <p:nvPr/>
        </p:nvSpPr>
        <p:spPr>
          <a:xfrm>
            <a:off x="8327983" y="164993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p2.biloxi.com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703971" y="3353486"/>
            <a:ext cx="3062172" cy="751253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9105304" y="2197726"/>
            <a:ext cx="253991" cy="3059025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883844" y="5880812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u2.biloxi.com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337492" y="587825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u1.atlanta.com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6533BB-5A7A-170B-4F4E-048FFE03FA47}"/>
              </a:ext>
            </a:extLst>
          </p:cNvPr>
          <p:cNvSpPr/>
          <p:nvPr/>
        </p:nvSpPr>
        <p:spPr>
          <a:xfrm>
            <a:off x="6051560" y="5642695"/>
            <a:ext cx="2873015" cy="435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Dialog ID = </a:t>
            </a:r>
            <a:r>
              <a:rPr lang="en-US" altLang="ko-KR" sz="800" dirty="0">
                <a:solidFill>
                  <a:schemeClr val="tx1"/>
                </a:solidFill>
              </a:rPr>
              <a:t>call-ID : </a:t>
            </a:r>
            <a:r>
              <a:rPr lang="en-US" altLang="ko-KR" sz="800" dirty="0" err="1">
                <a:solidFill>
                  <a:schemeClr val="tx1"/>
                </a:solidFill>
              </a:rPr>
              <a:t>xyz</a:t>
            </a:r>
            <a:r>
              <a:rPr lang="en-US" altLang="ko-KR" sz="800" dirty="0">
                <a:solidFill>
                  <a:schemeClr val="tx1"/>
                </a:solidFill>
              </a:rPr>
              <a:t>, Local tag : b-tag, Remote tag : a-tag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Remote target </a:t>
            </a:r>
            <a:r>
              <a:rPr lang="en-US" altLang="ko-KR" sz="800" dirty="0">
                <a:solidFill>
                  <a:schemeClr val="tx1"/>
                </a:solidFill>
              </a:rPr>
              <a:t>: sip:alice@u1.example.com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Route Set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>
                <a:solidFill>
                  <a:srgbClr val="0000FF"/>
                </a:solidFill>
              </a:rPr>
              <a:t>&lt;sip:p2.biloxi.com;lr&gt;, &lt;sip:p1.atlanta.com;lr&gt;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4BA4E0-49AA-66D8-124B-30D4BF6E8170}"/>
              </a:ext>
            </a:extLst>
          </p:cNvPr>
          <p:cNvSpPr/>
          <p:nvPr/>
        </p:nvSpPr>
        <p:spPr>
          <a:xfrm>
            <a:off x="2340638" y="5646793"/>
            <a:ext cx="2873014" cy="435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Dialog ID = </a:t>
            </a:r>
            <a:r>
              <a:rPr lang="en-US" altLang="ko-KR" sz="800" dirty="0">
                <a:solidFill>
                  <a:schemeClr val="tx1"/>
                </a:solidFill>
              </a:rPr>
              <a:t>call-ID : </a:t>
            </a:r>
            <a:r>
              <a:rPr lang="en-US" altLang="ko-KR" sz="800" dirty="0" err="1">
                <a:solidFill>
                  <a:schemeClr val="tx1"/>
                </a:solidFill>
              </a:rPr>
              <a:t>xyz</a:t>
            </a:r>
            <a:r>
              <a:rPr lang="en-US" altLang="ko-KR" sz="800" dirty="0">
                <a:solidFill>
                  <a:schemeClr val="tx1"/>
                </a:solidFill>
              </a:rPr>
              <a:t>, Local tag : a-tag, Remote tag : b-tag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Remote target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>
                <a:solidFill>
                  <a:srgbClr val="0000FF"/>
                </a:solidFill>
              </a:rPr>
              <a:t>sip:bob@u2.biloxi.com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Route Set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>
                <a:solidFill>
                  <a:srgbClr val="0000FF"/>
                </a:solidFill>
              </a:rPr>
              <a:t>&lt;sip:p1.atlanta.com;lr&gt;, &lt;sip:p2.biloxi.com;lr&gt;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88AB2-3DDC-E17F-D543-417B9F8E46F6}"/>
              </a:ext>
            </a:extLst>
          </p:cNvPr>
          <p:cNvSpPr txBox="1"/>
          <p:nvPr/>
        </p:nvSpPr>
        <p:spPr>
          <a:xfrm>
            <a:off x="8178800" y="3161710"/>
            <a:ext cx="2603500" cy="1349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50" b="1" dirty="0">
                <a:solidFill>
                  <a:srgbClr val="FF0000"/>
                </a:solidFill>
              </a:rPr>
              <a:t>BYE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sip:alice@u1.atlanta.com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&lt;sip:p2.biloxi.com;lr&gt;, &lt;sip:p1.atlanta.com;lr&gt; 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Max-Forwards</a:t>
            </a:r>
            <a:r>
              <a:rPr lang="en-US" altLang="ko-KR" sz="900" dirty="0"/>
              <a:t>: 70</a:t>
            </a:r>
            <a:endParaRPr lang="en-US" altLang="ko-KR" sz="900" dirty="0">
              <a:solidFill>
                <a:srgbClr val="0000FF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From</a:t>
            </a:r>
            <a:r>
              <a:rPr lang="en-US" altLang="ko-KR" sz="900" dirty="0"/>
              <a:t>: Bob &lt;</a:t>
            </a:r>
            <a:r>
              <a:rPr lang="en-US" altLang="ko-KR" sz="900" dirty="0" err="1"/>
              <a:t>sip:bob@biloxi.com</a:t>
            </a:r>
            <a:r>
              <a:rPr lang="en-US" altLang="ko-KR" sz="900" dirty="0"/>
              <a:t>&gt;; tag=b-tag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To</a:t>
            </a:r>
            <a:r>
              <a:rPr lang="en-US" altLang="ko-KR" sz="900" dirty="0"/>
              <a:t>: Alice &lt;</a:t>
            </a:r>
            <a:r>
              <a:rPr lang="en-US" altLang="ko-KR" sz="900" dirty="0" err="1"/>
              <a:t>sip:alice@atlanta.com</a:t>
            </a:r>
            <a:r>
              <a:rPr lang="en-US" altLang="ko-KR" sz="900" dirty="0"/>
              <a:t>&gt;; 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Call-ID</a:t>
            </a:r>
            <a:r>
              <a:rPr lang="en-US" altLang="ko-KR" sz="900" dirty="0"/>
              <a:t>: </a:t>
            </a:r>
            <a:r>
              <a:rPr lang="en-US" altLang="ko-KR" sz="900" dirty="0" err="1"/>
              <a:t>xyz</a:t>
            </a:r>
            <a:endParaRPr lang="en-US" altLang="ko-KR" sz="900" dirty="0"/>
          </a:p>
          <a:p>
            <a:pPr>
              <a:lnSpc>
                <a:spcPct val="112000"/>
              </a:lnSpc>
            </a:pPr>
            <a:r>
              <a:rPr lang="en-US" altLang="ko-KR" sz="900" b="1" dirty="0" err="1"/>
              <a:t>CSeq</a:t>
            </a:r>
            <a:r>
              <a:rPr lang="en-US" altLang="ko-KR" sz="900" dirty="0"/>
              <a:t>: 1 BYE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232078-F08F-EAE1-A1DE-C506D4C3FC06}"/>
              </a:ext>
            </a:extLst>
          </p:cNvPr>
          <p:cNvSpPr txBox="1"/>
          <p:nvPr/>
        </p:nvSpPr>
        <p:spPr>
          <a:xfrm>
            <a:off x="4556244" y="1555070"/>
            <a:ext cx="2603500" cy="119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50" b="1" dirty="0">
                <a:solidFill>
                  <a:srgbClr val="FF0000"/>
                </a:solidFill>
              </a:rPr>
              <a:t>BYE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sip:alice@u1.atlanta.com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&lt;sip:p1.atlanta.com;lr&gt; 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Max-Forwards</a:t>
            </a:r>
            <a:r>
              <a:rPr lang="en-US" altLang="ko-KR" sz="900" dirty="0"/>
              <a:t>: 69</a:t>
            </a:r>
            <a:endParaRPr lang="en-US" altLang="ko-KR" sz="900" dirty="0">
              <a:solidFill>
                <a:srgbClr val="0000FF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From</a:t>
            </a:r>
            <a:r>
              <a:rPr lang="en-US" altLang="ko-KR" sz="900" dirty="0"/>
              <a:t>: Bob &lt;</a:t>
            </a:r>
            <a:r>
              <a:rPr lang="en-US" altLang="ko-KR" sz="900" dirty="0" err="1"/>
              <a:t>sip:bob@biloxi.com</a:t>
            </a:r>
            <a:r>
              <a:rPr lang="en-US" altLang="ko-KR" sz="900" dirty="0"/>
              <a:t>&gt;; tag=b-tag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To</a:t>
            </a:r>
            <a:r>
              <a:rPr lang="en-US" altLang="ko-KR" sz="900" dirty="0"/>
              <a:t>: Alice &lt;</a:t>
            </a:r>
            <a:r>
              <a:rPr lang="en-US" altLang="ko-KR" sz="900" dirty="0" err="1"/>
              <a:t>sip:alice@atlanta.com</a:t>
            </a:r>
            <a:r>
              <a:rPr lang="en-US" altLang="ko-KR" sz="900" dirty="0"/>
              <a:t>&gt;; 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Call-ID</a:t>
            </a:r>
            <a:r>
              <a:rPr lang="en-US" altLang="ko-KR" sz="900" dirty="0"/>
              <a:t>: </a:t>
            </a:r>
            <a:r>
              <a:rPr lang="en-US" altLang="ko-KR" sz="900" dirty="0" err="1"/>
              <a:t>xyz</a:t>
            </a:r>
            <a:endParaRPr lang="en-US" altLang="ko-KR" sz="900" dirty="0"/>
          </a:p>
          <a:p>
            <a:pPr>
              <a:lnSpc>
                <a:spcPct val="112000"/>
              </a:lnSpc>
            </a:pPr>
            <a:r>
              <a:rPr lang="en-US" altLang="ko-KR" sz="900" b="1" dirty="0" err="1"/>
              <a:t>CSeq</a:t>
            </a:r>
            <a:r>
              <a:rPr lang="en-US" altLang="ko-KR" sz="900" dirty="0"/>
              <a:t>: 1 BYE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4F64E-353D-8B39-678A-F1C64DDE4D28}"/>
              </a:ext>
            </a:extLst>
          </p:cNvPr>
          <p:cNvSpPr txBox="1"/>
          <p:nvPr/>
        </p:nvSpPr>
        <p:spPr>
          <a:xfrm>
            <a:off x="714494" y="3117954"/>
            <a:ext cx="2603500" cy="1038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50" b="1" dirty="0">
                <a:solidFill>
                  <a:srgbClr val="FF0000"/>
                </a:solidFill>
              </a:rPr>
              <a:t>BYE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sip:alice@u1.atlanta.com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Max-Forwards</a:t>
            </a:r>
            <a:r>
              <a:rPr lang="en-US" altLang="ko-KR" sz="900" dirty="0"/>
              <a:t>: 68</a:t>
            </a:r>
            <a:endParaRPr lang="en-US" altLang="ko-KR" sz="900" dirty="0">
              <a:solidFill>
                <a:srgbClr val="0000FF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From</a:t>
            </a:r>
            <a:r>
              <a:rPr lang="en-US" altLang="ko-KR" sz="900" dirty="0"/>
              <a:t>: Bob &lt;</a:t>
            </a:r>
            <a:r>
              <a:rPr lang="en-US" altLang="ko-KR" sz="900" dirty="0" err="1"/>
              <a:t>sip:bob@biloxi.com</a:t>
            </a:r>
            <a:r>
              <a:rPr lang="en-US" altLang="ko-KR" sz="900" dirty="0"/>
              <a:t>&gt;; tag=b-tag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To</a:t>
            </a:r>
            <a:r>
              <a:rPr lang="en-US" altLang="ko-KR" sz="900" dirty="0"/>
              <a:t>: Alice &lt;</a:t>
            </a:r>
            <a:r>
              <a:rPr lang="en-US" altLang="ko-KR" sz="900" dirty="0" err="1"/>
              <a:t>sip:alice@atlanta.com</a:t>
            </a:r>
            <a:r>
              <a:rPr lang="en-US" altLang="ko-KR" sz="900" dirty="0"/>
              <a:t>&gt;; 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/>
              <a:t>Call-ID</a:t>
            </a:r>
            <a:r>
              <a:rPr lang="en-US" altLang="ko-KR" sz="900" dirty="0"/>
              <a:t>: </a:t>
            </a:r>
            <a:r>
              <a:rPr lang="en-US" altLang="ko-KR" sz="900" dirty="0" err="1"/>
              <a:t>xyz</a:t>
            </a:r>
            <a:endParaRPr lang="en-US" altLang="ko-KR" sz="900" dirty="0"/>
          </a:p>
          <a:p>
            <a:pPr>
              <a:lnSpc>
                <a:spcPct val="112000"/>
              </a:lnSpc>
            </a:pPr>
            <a:r>
              <a:rPr lang="en-US" altLang="ko-KR" sz="900" b="1" dirty="0" err="1"/>
              <a:t>CSeq</a:t>
            </a:r>
            <a:r>
              <a:rPr lang="en-US" altLang="ko-KR" sz="900" dirty="0"/>
              <a:t>: 1 BYE</a:t>
            </a:r>
          </a:p>
        </p:txBody>
      </p:sp>
    </p:spTree>
    <p:extLst>
      <p:ext uri="{BB962C8B-B14F-4D97-AF65-F5344CB8AC3E}">
        <p14:creationId xmlns:p14="http://schemas.microsoft.com/office/powerpoint/2010/main" val="1585322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Timer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</a:t>
            </a:r>
            <a:r>
              <a:rPr lang="ko-KR" altLang="en-US" sz="1200" dirty="0"/>
              <a:t> 가 발동해야 하는 경우 프록시는 타이머를 원하는 값으로 </a:t>
            </a:r>
            <a:r>
              <a:rPr lang="ko-KR" altLang="en-US" sz="1200" b="1" dirty="0">
                <a:latin typeface="+mj-ea"/>
                <a:ea typeface="+mj-ea"/>
              </a:rPr>
              <a:t>재설정</a:t>
            </a:r>
            <a:r>
              <a:rPr lang="ko-KR" altLang="en-US" sz="1200" dirty="0"/>
              <a:t>하거나 </a:t>
            </a:r>
            <a:r>
              <a:rPr lang="ko-KR" altLang="en-US" sz="1200" b="1" dirty="0">
                <a:latin typeface="+mj-ea"/>
                <a:ea typeface="+mj-ea"/>
              </a:rPr>
              <a:t>클라이언트 트랜잭션</a:t>
            </a:r>
            <a:r>
              <a:rPr lang="ko-KR" altLang="en-US" sz="1200" b="1" dirty="0"/>
              <a:t>을 종료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provisional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수신하면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프록시는 그 트랜잭션과 일치하는 </a:t>
            </a:r>
            <a:r>
              <a:rPr lang="en-US" altLang="ko-KR" sz="1200" b="1" dirty="0"/>
              <a:t>CANCEL</a:t>
            </a:r>
            <a:r>
              <a:rPr lang="en-US" altLang="ko-KR" sz="1200" dirty="0"/>
              <a:t> </a:t>
            </a:r>
            <a:r>
              <a:rPr lang="ko-KR" altLang="en-US" sz="1200" dirty="0"/>
              <a:t>요청을 생성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provisional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수신하지 않으면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프록시는 트랜잭션이 </a:t>
            </a:r>
            <a:r>
              <a:rPr lang="en-US" altLang="ko-KR" sz="1200" b="1" dirty="0"/>
              <a:t>408 (Request Timeout)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수신한 것처럼 동작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프록시가 타이머를 재설정하도록 허용하면 타이머가 실행될 때 현재 조건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사용률</a:t>
            </a:r>
            <a:r>
              <a:rPr lang="en-US" altLang="ko-KR" sz="1200" dirty="0"/>
              <a:t>)</a:t>
            </a:r>
            <a:r>
              <a:rPr lang="ko-KR" altLang="en-US" sz="1200" dirty="0"/>
              <a:t>에 따라 트랜잭션의 수명을 동적으로 연장할 수 있음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0399" y="1175754"/>
            <a:ext cx="9086142" cy="269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요청을 전달하려고 할 때</a:t>
            </a:r>
            <a:endParaRPr lang="en-US" altLang="ko-KR" sz="1400" b="1" dirty="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 dirty="0"/>
              <a:t>Transport layer</a:t>
            </a:r>
            <a:r>
              <a:rPr lang="en-US" altLang="ko-KR" sz="1200" dirty="0"/>
              <a:t> </a:t>
            </a:r>
            <a:r>
              <a:rPr lang="ko-KR" altLang="en-US" sz="1200" dirty="0"/>
              <a:t>가 프록시에게 </a:t>
            </a:r>
            <a:r>
              <a:rPr lang="en-US" altLang="ko-KR" sz="1200" b="1" dirty="0"/>
              <a:t>Error</a:t>
            </a:r>
            <a:r>
              <a:rPr lang="en-US" altLang="ko-KR" sz="1200" dirty="0"/>
              <a:t> </a:t>
            </a:r>
            <a:r>
              <a:rPr lang="ko-KR" altLang="en-US" sz="1200" dirty="0"/>
              <a:t>를 알리면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프록시는 전달된 요청이 </a:t>
            </a:r>
            <a:r>
              <a:rPr lang="en-US" altLang="ko-KR" sz="1200" b="1" dirty="0"/>
              <a:t>503 (Service Unavailable)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수신한 것처럼 동작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응답을 전달할 때</a:t>
            </a:r>
            <a:endParaRPr lang="en-US" altLang="ko-KR" sz="1400" b="1" dirty="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 dirty="0">
                <a:ea typeface="+mj-ea"/>
              </a:rPr>
              <a:t>Error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dirty="0"/>
              <a:t>가 알려지면</a:t>
            </a:r>
            <a:r>
              <a:rPr lang="en-US" altLang="ko-KR" sz="1200" dirty="0"/>
              <a:t>, </a:t>
            </a:r>
            <a:r>
              <a:rPr lang="ko-KR" altLang="en-US" sz="1200" dirty="0"/>
              <a:t>그 응답을 폐기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 dirty="0"/>
              <a:t>이 </a:t>
            </a:r>
            <a:r>
              <a:rPr lang="en-US" altLang="ko-KR" sz="1200" b="1" dirty="0"/>
              <a:t>Error </a:t>
            </a:r>
            <a:r>
              <a:rPr lang="ko-KR" altLang="en-US" sz="1200" dirty="0"/>
              <a:t>알림</a:t>
            </a:r>
            <a:r>
              <a:rPr lang="en-US" altLang="ko-KR" sz="1200" dirty="0"/>
              <a:t> </a:t>
            </a:r>
            <a:r>
              <a:rPr lang="ko-KR" altLang="en-US" sz="1200" dirty="0"/>
              <a:t>때문에 이 응답 컨텍스트와 관련된 클라이언트 트랜잭션을 취소하면 안됨</a:t>
            </a:r>
            <a:endParaRPr lang="en-US" altLang="ko-KR" sz="1200" dirty="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프록시가 미결</a:t>
            </a:r>
            <a:r>
              <a:rPr lang="en-US" altLang="ko-KR" sz="1100" dirty="0"/>
              <a:t> </a:t>
            </a:r>
            <a:r>
              <a:rPr lang="ko-KR" altLang="en-US" sz="1100" dirty="0"/>
              <a:t>클라이언트 트랜잭션을 취소하는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악의적이거나 잘못된 동작을 하는 단일 클라이언트로 인해</a:t>
            </a:r>
            <a:br>
              <a:rPr lang="en-US" altLang="ko-KR" sz="1100" dirty="0"/>
            </a:b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 필드를 통해 모든 트랜잭션이 실패 할 수 있음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stateful</a:t>
            </a:r>
            <a:r>
              <a:rPr lang="en-US" altLang="ko-KR" sz="1200" dirty="0"/>
              <a:t> </a:t>
            </a:r>
            <a:r>
              <a:rPr lang="ko-KR" altLang="en-US" sz="1200" dirty="0"/>
              <a:t>프록시는 자신이 생성한 요청에 언제든 </a:t>
            </a:r>
            <a:r>
              <a:rPr lang="en-US" altLang="ko-KR" sz="1200" b="1" dirty="0"/>
              <a:t>CANCEL </a:t>
            </a:r>
            <a:r>
              <a:rPr lang="ko-KR" altLang="en-US" sz="1200" dirty="0"/>
              <a:t>을 생성할 수 있음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일치하는 </a:t>
            </a:r>
            <a:r>
              <a:rPr lang="en-US" altLang="ko-KR" sz="1200" b="1" dirty="0"/>
              <a:t>CANCEL</a:t>
            </a:r>
            <a:r>
              <a:rPr lang="en-US" altLang="ko-KR" sz="1200" dirty="0"/>
              <a:t> </a:t>
            </a:r>
            <a:r>
              <a:rPr lang="ko-KR" altLang="en-US" sz="1200" dirty="0"/>
              <a:t>요청을 수신할 때 응답 컨텍스트와 관련된 모든 </a:t>
            </a:r>
            <a:r>
              <a:rPr lang="ko-KR" altLang="en-US" sz="1200" b="1" dirty="0"/>
              <a:t>보류 중</a:t>
            </a:r>
            <a:r>
              <a:rPr lang="ko-KR" altLang="en-US" sz="1200" dirty="0"/>
              <a:t>인 </a:t>
            </a:r>
            <a:r>
              <a:rPr lang="ko-KR" altLang="en-US" sz="1200" b="1" dirty="0"/>
              <a:t>클라이언트 트랜잭션</a:t>
            </a:r>
            <a:r>
              <a:rPr lang="ko-KR" altLang="en-US" sz="1200" dirty="0"/>
              <a:t>을 </a:t>
            </a:r>
            <a:r>
              <a:rPr lang="ko-KR" altLang="en-US" sz="1200" b="1" dirty="0"/>
              <a:t>취소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CANCEL</a:t>
            </a:r>
            <a:r>
              <a:rPr lang="en-US" altLang="ko-KR" sz="1200" dirty="0"/>
              <a:t> </a:t>
            </a:r>
            <a:r>
              <a:rPr lang="ko-KR" altLang="en-US" sz="1200" dirty="0"/>
              <a:t>요청은 </a:t>
            </a:r>
            <a:r>
              <a:rPr lang="ko-KR" altLang="en-US" sz="1200" b="1" dirty="0"/>
              <a:t>서버 트랜잭션</a:t>
            </a:r>
            <a:r>
              <a:rPr lang="ko-KR" altLang="en-US" sz="1200" dirty="0"/>
              <a:t>에 의해 처리되지만</a:t>
            </a:r>
            <a:r>
              <a:rPr lang="en-US" altLang="ko-KR" sz="1200" dirty="0"/>
              <a:t>, </a:t>
            </a:r>
            <a:r>
              <a:rPr lang="ko-KR" altLang="en-US" sz="1200" dirty="0"/>
              <a:t>그것을 위해 새로운 응답 컨텍스트는 생성되지 않음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dirty="0"/>
              <a:t>프록시 계층은 기존 응답 컨텍스트에서 이 </a:t>
            </a:r>
            <a:r>
              <a:rPr lang="en-US" altLang="ko-KR" sz="1050" b="1" dirty="0"/>
              <a:t>CANCEL</a:t>
            </a:r>
            <a:r>
              <a:rPr lang="en-US" altLang="ko-KR" sz="1050" dirty="0"/>
              <a:t> </a:t>
            </a:r>
            <a:r>
              <a:rPr lang="ko-KR" altLang="en-US" sz="1050" dirty="0"/>
              <a:t>요청과 관련된 요청을 처리하는 서버 트랜잭션을 검색</a:t>
            </a:r>
            <a:endParaRPr lang="en-US" altLang="ko-KR" sz="105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dirty="0"/>
              <a:t>일치하는 응답 컨텍스트가 발견되면 요소는 즉시 </a:t>
            </a:r>
            <a:r>
              <a:rPr lang="en-US" altLang="ko-KR" sz="1050" b="1" dirty="0"/>
              <a:t>CANCEL</a:t>
            </a:r>
            <a:r>
              <a:rPr lang="en-US" altLang="ko-KR" sz="1050" dirty="0"/>
              <a:t> </a:t>
            </a:r>
            <a:r>
              <a:rPr lang="ko-KR" altLang="en-US" sz="1050" dirty="0"/>
              <a:t>요청에 대해 </a:t>
            </a:r>
            <a:r>
              <a:rPr lang="en-US" altLang="ko-KR" sz="1050" b="1" dirty="0"/>
              <a:t>200 (OK) </a:t>
            </a:r>
            <a:r>
              <a:rPr lang="ko-KR" altLang="en-US" sz="1050" dirty="0"/>
              <a:t>응답을 반환</a:t>
            </a:r>
            <a:endParaRPr lang="en-US" altLang="ko-KR" sz="105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dirty="0"/>
              <a:t>컨텍스트에서 보류 중인 모든 클라이언트 트랜잭션에 대해 </a:t>
            </a:r>
            <a:r>
              <a:rPr lang="en-US" altLang="ko-KR" sz="1050" b="1" dirty="0"/>
              <a:t>CANCEL</a:t>
            </a:r>
            <a:r>
              <a:rPr lang="en-US" altLang="ko-KR" sz="1050" dirty="0"/>
              <a:t> </a:t>
            </a:r>
            <a:r>
              <a:rPr lang="ko-KR" altLang="en-US" sz="1050" dirty="0"/>
              <a:t>요청을 생성</a:t>
            </a:r>
            <a:endParaRPr lang="en-US" altLang="ko-KR" sz="105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응답 컨텍스트를 찾을 수 없는 경우 요소는 </a:t>
            </a:r>
            <a:r>
              <a:rPr lang="en-US" altLang="ko-KR" sz="1200" b="1" dirty="0"/>
              <a:t>CANCEL</a:t>
            </a:r>
            <a:r>
              <a:rPr lang="ko-KR" altLang="en-US" sz="1200" dirty="0"/>
              <a:t> 을 적용할 요청에 대한 지식이 없으므로</a:t>
            </a:r>
            <a:r>
              <a:rPr lang="en-US" altLang="ko-KR" sz="1200" dirty="0"/>
              <a:t>, </a:t>
            </a:r>
            <a:r>
              <a:rPr lang="ko-KR" altLang="en-US" sz="1200" dirty="0"/>
              <a:t>반드시 </a:t>
            </a:r>
            <a:r>
              <a:rPr lang="en-US" altLang="ko-KR" sz="1200" b="1" dirty="0"/>
              <a:t>CANCEL</a:t>
            </a:r>
            <a:r>
              <a:rPr lang="en-US" altLang="ko-KR" sz="1200" dirty="0"/>
              <a:t> </a:t>
            </a:r>
            <a:r>
              <a:rPr lang="ko-KR" altLang="en-US" sz="1200" dirty="0"/>
              <a:t>요청을 </a:t>
            </a:r>
            <a:r>
              <a:rPr lang="en-US" altLang="ko-KR" sz="1200" b="1" dirty="0"/>
              <a:t>stateless</a:t>
            </a:r>
            <a:r>
              <a:rPr lang="en-US" altLang="ko-KR" sz="1200" dirty="0"/>
              <a:t> </a:t>
            </a:r>
            <a:r>
              <a:rPr lang="ko-KR" altLang="en-US" sz="1200" dirty="0"/>
              <a:t>로 전달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stateless </a:t>
            </a:r>
            <a:r>
              <a:rPr lang="ko-KR" altLang="en-US" sz="1100" dirty="0"/>
              <a:t>방식으로 동작할 때</a:t>
            </a:r>
            <a:r>
              <a:rPr lang="en-US" altLang="ko-KR" sz="1100" dirty="0"/>
              <a:t>, </a:t>
            </a:r>
            <a:r>
              <a:rPr lang="ko-KR" altLang="en-US" sz="1100" dirty="0"/>
              <a:t>프록시는 단순한 메시지 </a:t>
            </a:r>
            <a:r>
              <a:rPr lang="ko-KR" altLang="en-US" sz="1100" b="1" dirty="0"/>
              <a:t>전달자</a:t>
            </a:r>
            <a:r>
              <a:rPr lang="ko-KR" altLang="en-US" sz="1100" dirty="0"/>
              <a:t>이며</a:t>
            </a:r>
            <a:r>
              <a:rPr lang="en-US" altLang="ko-KR" sz="1100" dirty="0"/>
              <a:t>,</a:t>
            </a:r>
            <a:r>
              <a:rPr lang="ko-KR" altLang="en-US" sz="1100" dirty="0"/>
              <a:t> 수행되는 대부분의 처리는 </a:t>
            </a:r>
            <a:r>
              <a:rPr lang="en-US" altLang="ko-KR" sz="1100" b="1" dirty="0"/>
              <a:t>stateful </a:t>
            </a:r>
            <a:r>
              <a:rPr lang="ko-KR" altLang="en-US" sz="1100" dirty="0"/>
              <a:t>동작할 때와 동일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차이점은 </a:t>
            </a:r>
            <a:r>
              <a:rPr lang="en-US" altLang="ko-KR" sz="1100" dirty="0"/>
              <a:t>stateless </a:t>
            </a:r>
            <a:r>
              <a:rPr lang="ko-KR" altLang="en-US" sz="1100" dirty="0"/>
              <a:t>방식은 </a:t>
            </a:r>
            <a:r>
              <a:rPr lang="ko-KR" altLang="en-US" sz="1100" b="1" dirty="0"/>
              <a:t>트랜잭션</a:t>
            </a:r>
            <a:r>
              <a:rPr lang="ko-KR" altLang="en-US" sz="1100" dirty="0"/>
              <a:t>이나 </a:t>
            </a:r>
            <a:r>
              <a:rPr lang="ko-KR" altLang="en-US" sz="1100" b="1" dirty="0"/>
              <a:t>응답 컨텍스트</a:t>
            </a:r>
            <a:r>
              <a:rPr lang="ko-KR" altLang="en-US" sz="1100" dirty="0"/>
              <a:t>에 대한 개념이 없음 </a:t>
            </a:r>
            <a:r>
              <a:rPr lang="en-US" altLang="ko-KR" sz="1100" dirty="0"/>
              <a:t>(</a:t>
            </a:r>
            <a:r>
              <a:rPr lang="ko-KR" altLang="en-US" sz="1100" dirty="0"/>
              <a:t>대신 요청과 응답 모두 </a:t>
            </a:r>
            <a:r>
              <a:rPr lang="en-US" altLang="ko-KR" sz="1100" dirty="0"/>
              <a:t>transport layer </a:t>
            </a:r>
            <a:r>
              <a:rPr lang="ko-KR" altLang="en-US" sz="1100" dirty="0"/>
              <a:t>에서 가져옴</a:t>
            </a:r>
            <a:r>
              <a:rPr lang="en-US" altLang="ko-KR" sz="1100" dirty="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따라서 </a:t>
            </a:r>
            <a:r>
              <a:rPr lang="en-US" altLang="ko-KR" sz="1100" dirty="0"/>
              <a:t>stateless </a:t>
            </a:r>
            <a:r>
              <a:rPr lang="ko-KR" altLang="en-US" sz="1100" dirty="0"/>
              <a:t>프록시는 자체적으로 메시지를 재전송하지 않음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그러나 수신한 모든 재전송을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요청을 </a:t>
            </a:r>
            <a:r>
              <a:rPr lang="en-US" altLang="ko-KR" sz="1100" dirty="0"/>
              <a:t>stateless </a:t>
            </a:r>
            <a:r>
              <a:rPr lang="ko-KR" altLang="en-US" sz="1100" dirty="0"/>
              <a:t>상태로 처리할 때 요소는 자체적으로 </a:t>
            </a:r>
            <a:r>
              <a:rPr lang="en-US" altLang="ko-KR" sz="1100" b="1" dirty="0"/>
              <a:t>100 (Trying)</a:t>
            </a:r>
            <a:r>
              <a:rPr lang="en-US" altLang="ko-KR" sz="1100" dirty="0"/>
              <a:t> </a:t>
            </a:r>
            <a:r>
              <a:rPr lang="ko-KR" altLang="en-US" sz="1100" dirty="0"/>
              <a:t>또는 기타 </a:t>
            </a:r>
            <a:r>
              <a:rPr lang="en-US" altLang="ko-KR" sz="1100" b="1" dirty="0"/>
              <a:t>provisional</a:t>
            </a:r>
            <a:r>
              <a:rPr lang="ko-KR" altLang="en-US" sz="1100" dirty="0"/>
              <a:t> 응답을 </a:t>
            </a:r>
            <a:r>
              <a:rPr lang="ko-KR" altLang="en-US" sz="1100" b="1" dirty="0"/>
              <a:t>생성해서는 안됨</a:t>
            </a:r>
            <a:endParaRPr lang="en-US" altLang="ko-KR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</a:t>
            </a:r>
            <a:r>
              <a:rPr lang="ko-KR" altLang="en-US" sz="1200" b="1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전처리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다음 예외를 제외하고 </a:t>
            </a:r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과 동일한 절차를 따름</a:t>
            </a:r>
            <a:endParaRPr lang="en-US" altLang="ko-KR" sz="1100" dirty="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 dirty="0"/>
              <a:t>stateless</a:t>
            </a:r>
            <a:r>
              <a:rPr lang="en-US" altLang="ko-KR" sz="1000" dirty="0"/>
              <a:t> </a:t>
            </a:r>
            <a:r>
              <a:rPr lang="ko-KR" altLang="en-US" sz="1000" dirty="0"/>
              <a:t>프록시는 반드시 </a:t>
            </a:r>
            <a:r>
              <a:rPr lang="en-US" altLang="ko-KR" sz="1000" b="1" dirty="0"/>
              <a:t>target set</a:t>
            </a:r>
            <a:r>
              <a:rPr lang="en-US" altLang="ko-KR" sz="1000" dirty="0"/>
              <a:t> </a:t>
            </a:r>
            <a:r>
              <a:rPr lang="ko-KR" altLang="en-US" sz="1000" dirty="0"/>
              <a:t>에서 </a:t>
            </a:r>
            <a:r>
              <a:rPr lang="ko-KR" altLang="en-US" sz="1000" b="1" dirty="0">
                <a:latin typeface="+mj-ea"/>
                <a:ea typeface="+mj-ea"/>
              </a:rPr>
              <a:t>하나의</a:t>
            </a:r>
            <a:r>
              <a:rPr lang="ko-KR" altLang="en-US" sz="1000" dirty="0"/>
              <a:t> </a:t>
            </a:r>
            <a:r>
              <a:rPr lang="en-US" altLang="ko-KR" sz="1000" b="1" dirty="0"/>
              <a:t>target</a:t>
            </a:r>
            <a:r>
              <a:rPr lang="en-US" altLang="ko-KR" sz="1000" dirty="0"/>
              <a:t> </a:t>
            </a:r>
            <a:r>
              <a:rPr lang="ko-KR" altLang="en-US" sz="1000" dirty="0"/>
              <a:t>만 선택해야 하며</a:t>
            </a:r>
            <a:r>
              <a:rPr lang="en-US" altLang="ko-KR" sz="1000" dirty="0"/>
              <a:t>, </a:t>
            </a:r>
            <a:r>
              <a:rPr lang="ko-KR" altLang="en-US" sz="1000" dirty="0"/>
              <a:t>메시지에 있는 필드와 서버의 </a:t>
            </a:r>
            <a:r>
              <a:rPr lang="en-US" altLang="ko-KR" sz="1000" b="1" dirty="0"/>
              <a:t>time-invariant</a:t>
            </a:r>
            <a:r>
              <a:rPr lang="en-US" altLang="ko-KR" sz="1000" dirty="0"/>
              <a:t> </a:t>
            </a:r>
            <a:r>
              <a:rPr lang="ko-KR" altLang="en-US" sz="1000" dirty="0"/>
              <a:t>특성에만 의존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 dirty="0"/>
              <a:t>재전송된 요청은 처리될 때마다 동일한 대상으로 전달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 dirty="0"/>
              <a:t>CANCEL </a:t>
            </a:r>
            <a:r>
              <a:rPr lang="ko-KR" altLang="en-US" sz="1000" dirty="0"/>
              <a:t>및 라우팅 되지 않은 </a:t>
            </a:r>
            <a:r>
              <a:rPr lang="en-US" altLang="ko-KR" sz="1000" b="1" dirty="0"/>
              <a:t>ACK</a:t>
            </a:r>
            <a:r>
              <a:rPr lang="en-US" altLang="ko-KR" sz="1000" dirty="0"/>
              <a:t> </a:t>
            </a:r>
            <a:r>
              <a:rPr lang="ko-KR" altLang="en-US" sz="1000" dirty="0"/>
              <a:t>요청은 연결된 </a:t>
            </a:r>
            <a:r>
              <a:rPr lang="en-US" altLang="ko-KR" sz="1000" b="1" dirty="0"/>
              <a:t>INVITE</a:t>
            </a:r>
            <a:r>
              <a:rPr lang="en-US" altLang="ko-KR" sz="1000" dirty="0"/>
              <a:t> </a:t>
            </a:r>
            <a:r>
              <a:rPr lang="ko-KR" altLang="en-US" sz="1000" dirty="0"/>
              <a:t>와 동일한 목적지를 선택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다음 예외를 제외하고 </a:t>
            </a:r>
            <a:r>
              <a:rPr lang="en-US" altLang="ko-KR" sz="1100" b="1" dirty="0"/>
              <a:t>stateful</a:t>
            </a:r>
            <a:r>
              <a:rPr lang="en-US" altLang="ko-KR" sz="1100" dirty="0"/>
              <a:t> </a:t>
            </a:r>
            <a:r>
              <a:rPr lang="ko-KR" altLang="en-US" sz="1100" dirty="0"/>
              <a:t>과</a:t>
            </a:r>
            <a:r>
              <a:rPr lang="en-US" altLang="ko-KR" sz="1100" dirty="0"/>
              <a:t> </a:t>
            </a:r>
            <a:r>
              <a:rPr lang="ko-KR" altLang="en-US" sz="1100" dirty="0"/>
              <a:t>동일한 절차를 따름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dirty="0"/>
              <a:t>“</a:t>
            </a:r>
            <a:r>
              <a:rPr lang="en-US" altLang="ko-KR" sz="1100" b="1" dirty="0"/>
              <a:t>branch</a:t>
            </a:r>
            <a:r>
              <a:rPr lang="en-US" altLang="ko-KR" sz="1100" dirty="0"/>
              <a:t>” </a:t>
            </a:r>
            <a:r>
              <a:rPr lang="ko-KR" altLang="en-US" sz="1100" dirty="0"/>
              <a:t>파라미터는 재전송시 </a:t>
            </a:r>
            <a:r>
              <a:rPr lang="ko-KR" altLang="en-US" sz="1100" dirty="0">
                <a:latin typeface="+mj-ea"/>
                <a:ea typeface="+mj-ea"/>
              </a:rPr>
              <a:t>변하지 않는 메시지 파라미터들의 조합 </a:t>
            </a:r>
            <a:r>
              <a:rPr lang="ko-KR" altLang="en-US" sz="1100" dirty="0"/>
              <a:t>함수로 계산 </a:t>
            </a:r>
            <a:r>
              <a:rPr lang="en-US" altLang="ko-KR" sz="1100" dirty="0"/>
              <a:t>(stateless </a:t>
            </a:r>
            <a:r>
              <a:rPr lang="ko-KR" altLang="en-US" sz="1100" dirty="0"/>
              <a:t>프록시는 원래 요청과 재전송을 구분할 수 없기 때문</a:t>
            </a:r>
            <a:r>
              <a:rPr lang="en-US" altLang="ko-KR" sz="1100" dirty="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수신된 요청의 최상위 </a:t>
            </a: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헤더에서 </a:t>
            </a:r>
            <a:r>
              <a:rPr lang="en-US" altLang="ko-KR" sz="1100" b="1" dirty="0"/>
              <a:t>branch ID</a:t>
            </a:r>
            <a:r>
              <a:rPr lang="en-US" altLang="ko-KR" sz="1100" dirty="0"/>
              <a:t> </a:t>
            </a:r>
            <a:r>
              <a:rPr lang="ko-KR" altLang="en-US" sz="1100" dirty="0"/>
              <a:t>를 조사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/>
              <a:t>매직 쿠키</a:t>
            </a:r>
            <a:r>
              <a:rPr lang="ko-KR" altLang="en-US" sz="1100" dirty="0"/>
              <a:t>로 시작하면</a:t>
            </a:r>
            <a:r>
              <a:rPr lang="en-US" altLang="ko-KR" sz="1100" dirty="0"/>
              <a:t>, outgoing </a:t>
            </a:r>
            <a:r>
              <a:rPr lang="ko-KR" altLang="en-US" sz="1100" dirty="0"/>
              <a:t>요청의 </a:t>
            </a:r>
            <a:r>
              <a:rPr lang="en-US" altLang="ko-KR" sz="1100" b="1" dirty="0"/>
              <a:t>branch ID</a:t>
            </a:r>
            <a:r>
              <a:rPr lang="en-US" altLang="ko-KR" sz="1100" dirty="0"/>
              <a:t> </a:t>
            </a:r>
            <a:r>
              <a:rPr lang="ko-KR" altLang="en-US" sz="1100" dirty="0"/>
              <a:t>의 첫 번째 컴포넌트는 수신된 </a:t>
            </a:r>
            <a:r>
              <a:rPr lang="en-US" altLang="ko-KR" sz="1100" b="1" dirty="0"/>
              <a:t>branch ID</a:t>
            </a:r>
            <a:r>
              <a:rPr lang="en-US" altLang="ko-KR" sz="1100" dirty="0"/>
              <a:t> 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해쉬로</a:t>
            </a:r>
            <a:r>
              <a:rPr lang="ko-KR" altLang="en-US" sz="1100" dirty="0"/>
              <a:t> 계산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/>
              <a:t>그렇지 않으면</a:t>
            </a:r>
            <a:r>
              <a:rPr lang="en-US" altLang="ko-KR" sz="1100" dirty="0"/>
              <a:t>, branch ID </a:t>
            </a:r>
            <a:r>
              <a:rPr lang="ko-KR" altLang="en-US" sz="1100" dirty="0"/>
              <a:t>의 첫 번째 컴포넌트는 수신된 요청으로부터 최상위 </a:t>
            </a:r>
            <a:r>
              <a:rPr lang="en-US" altLang="ko-KR" sz="1100" b="1" dirty="0"/>
              <a:t>Via, To </a:t>
            </a:r>
            <a:r>
              <a:rPr lang="ko-KR" altLang="en-US" sz="1100" b="1" dirty="0"/>
              <a:t>태그</a:t>
            </a:r>
            <a:r>
              <a:rPr lang="en-US" altLang="ko-KR" sz="1100" b="1" dirty="0"/>
              <a:t>, From </a:t>
            </a:r>
            <a:r>
              <a:rPr lang="ko-KR" altLang="en-US" sz="1100" b="1" dirty="0"/>
              <a:t>태그</a:t>
            </a:r>
            <a:r>
              <a:rPr lang="en-US" altLang="ko-KR" sz="1100" b="1" dirty="0"/>
              <a:t>, Call-ID, </a:t>
            </a:r>
            <a:r>
              <a:rPr lang="en-US" altLang="ko-KR" sz="1100" b="1" dirty="0" err="1"/>
              <a:t>CSeq</a:t>
            </a:r>
            <a:r>
              <a:rPr lang="en-US" altLang="ko-KR" sz="1100" b="1" dirty="0"/>
              <a:t>, Request-URI</a:t>
            </a:r>
            <a:r>
              <a:rPr lang="en-US" altLang="ko-KR" sz="1100" dirty="0"/>
              <a:t> </a:t>
            </a:r>
            <a:r>
              <a:rPr lang="ko-KR" altLang="en-US" sz="1100" dirty="0"/>
              <a:t>들의 </a:t>
            </a:r>
            <a:r>
              <a:rPr lang="ko-KR" altLang="en-US" sz="1100" dirty="0" err="1"/>
              <a:t>해쉬로</a:t>
            </a:r>
            <a:r>
              <a:rPr lang="ko-KR" altLang="en-US" sz="1100" dirty="0"/>
              <a:t> 계산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프록시가 </a:t>
            </a:r>
            <a:r>
              <a:rPr lang="en-US" altLang="ko-KR" sz="1100" b="1" dirty="0"/>
              <a:t>Record-Route </a:t>
            </a:r>
            <a:r>
              <a:rPr lang="ko-KR" altLang="en-US" sz="1100" dirty="0"/>
              <a:t>값을 삽입하거나 </a:t>
            </a:r>
            <a:r>
              <a:rPr lang="en-US" altLang="ko-KR" sz="1100" dirty="0"/>
              <a:t>URI </a:t>
            </a:r>
            <a:r>
              <a:rPr lang="ko-KR" altLang="en-US" sz="1100" dirty="0"/>
              <a:t>를 </a:t>
            </a:r>
            <a:r>
              <a:rPr lang="en-US" altLang="ko-KR" sz="1100" b="1" dirty="0"/>
              <a:t>Route</a:t>
            </a:r>
            <a:r>
              <a:rPr lang="en-US" altLang="ko-KR" sz="1100" dirty="0"/>
              <a:t> </a:t>
            </a:r>
            <a:r>
              <a:rPr lang="ko-KR" altLang="en-US" sz="1100" dirty="0"/>
              <a:t>헤더에 삽입하면</a:t>
            </a:r>
            <a:r>
              <a:rPr lang="en-US" altLang="ko-KR" sz="1100" dirty="0"/>
              <a:t>, </a:t>
            </a:r>
            <a:r>
              <a:rPr lang="ko-KR" altLang="en-US" sz="1100" dirty="0"/>
              <a:t>요청의 재전송시 같은 값으로 설정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stateful</a:t>
            </a:r>
            <a:r>
              <a:rPr lang="en-US" altLang="ko-KR" sz="1100" dirty="0"/>
              <a:t> </a:t>
            </a:r>
            <a:r>
              <a:rPr lang="ko-KR" altLang="en-US" sz="1100" dirty="0"/>
              <a:t>처럼 전달할 위치를 결정하면</a:t>
            </a:r>
            <a:r>
              <a:rPr lang="en-US" altLang="ko-KR" sz="1100" dirty="0"/>
              <a:t>, </a:t>
            </a:r>
            <a:r>
              <a:rPr lang="ko-KR" altLang="en-US" sz="1100" dirty="0"/>
              <a:t>요청은 클라이언트 트랜잭션을 거치지 않고 </a:t>
            </a:r>
            <a:r>
              <a:rPr lang="en-US" altLang="ko-KR" sz="1100" b="1" dirty="0"/>
              <a:t>transport layer</a:t>
            </a:r>
            <a:r>
              <a:rPr lang="en-US" altLang="ko-KR" sz="1100" dirty="0"/>
              <a:t> </a:t>
            </a:r>
            <a:r>
              <a:rPr lang="ko-KR" altLang="en-US" sz="1100" dirty="0"/>
              <a:t>로 직접 전송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281668" cy="744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응답 처리는 </a:t>
            </a:r>
            <a:r>
              <a:rPr lang="en-US" altLang="ko-KR" sz="1050" b="1"/>
              <a:t>stateless </a:t>
            </a:r>
            <a:r>
              <a:rPr lang="ko-KR" altLang="en-US" sz="1050"/>
              <a:t>프록시에서는 적용되지 않음</a:t>
            </a:r>
            <a:endParaRPr lang="en-US" altLang="ko-KR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6746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CANCEL </a:t>
            </a:r>
            <a:r>
              <a:rPr lang="ko-KR" altLang="en-US" sz="1050" dirty="0"/>
              <a:t>요청에 대해 특별한 처리를 수행하지 않음</a:t>
            </a:r>
            <a:endParaRPr lang="en-US" altLang="ko-KR" sz="105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다른 요청에 적용하는 것과 동일한 </a:t>
            </a:r>
            <a:r>
              <a:rPr lang="en-US" altLang="ko-KR" sz="1050" b="1" dirty="0"/>
              <a:t>Route</a:t>
            </a:r>
            <a:r>
              <a:rPr lang="en-US" altLang="ko-KR" sz="1050" dirty="0"/>
              <a:t> </a:t>
            </a:r>
            <a:r>
              <a:rPr lang="ko-KR" altLang="en-US" sz="1050" dirty="0"/>
              <a:t>헤더 처리를 </a:t>
            </a:r>
            <a:r>
              <a:rPr lang="en-US" altLang="ko-KR" sz="1050" b="1" dirty="0"/>
              <a:t>CANCEL</a:t>
            </a:r>
            <a:r>
              <a:rPr lang="en-US" altLang="ko-KR" sz="1050" dirty="0"/>
              <a:t> </a:t>
            </a:r>
            <a:r>
              <a:rPr lang="ko-KR" altLang="en-US" sz="1050" dirty="0"/>
              <a:t>요청에 적용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 dirty="0"/>
              <a:t>1. Proxy Behavior – Rewriting</a:t>
            </a:r>
            <a:r>
              <a:rPr lang="ko-KR" altLang="en-US" dirty="0"/>
              <a:t> </a:t>
            </a:r>
            <a:r>
              <a:rPr lang="en-US" altLang="ko-KR" dirty="0"/>
              <a:t>Record-Route</a:t>
            </a:r>
            <a:r>
              <a:rPr lang="ko-KR" altLang="en-US" dirty="0"/>
              <a:t> </a:t>
            </a:r>
            <a:r>
              <a:rPr lang="en-US" altLang="ko-KR" dirty="0"/>
              <a:t>Header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5331433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4667332" y="2531137"/>
            <a:ext cx="19319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50000"/>
                  </a:schemeClr>
                </a:solidFill>
              </a:rPr>
              <a:t>gateway.leftprivatespace.com</a:t>
            </a:r>
            <a:endParaRPr lang="ko-KR" alt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2064346" y="1993111"/>
            <a:ext cx="3062172" cy="347200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7C6EE5-0F71-4226-A334-DC0A851D7F22}"/>
              </a:ext>
            </a:extLst>
          </p:cNvPr>
          <p:cNvSpPr txBox="1"/>
          <p:nvPr/>
        </p:nvSpPr>
        <p:spPr>
          <a:xfrm>
            <a:off x="410114" y="2801763"/>
            <a:ext cx="3882485" cy="75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INVITE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sip: bob@gateway.leftprivatespace.com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SIP/2.0/UDP u1.leftprivatespace.com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>
                <a:solidFill>
                  <a:srgbClr val="0000FF"/>
                </a:solidFill>
              </a:rPr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Contact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&lt;sip:alice@u1.leftprivatespace.com&gt;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8" idx="6"/>
            <a:endCxn id="7" idx="0"/>
          </p:cNvCxnSpPr>
          <p:nvPr/>
        </p:nvCxnSpPr>
        <p:spPr>
          <a:xfrm>
            <a:off x="5935171" y="2198026"/>
            <a:ext cx="3424124" cy="30587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524771" y="5880812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u2.rightprivatespace.com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077807" y="587825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C0099"/>
                </a:solidFill>
              </a:rPr>
              <a:t>u1.leftprivatespace.com</a:t>
            </a:r>
            <a:endParaRPr lang="ko-KR" altLang="en-US" sz="1000" dirty="0">
              <a:solidFill>
                <a:srgbClr val="CC009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41BE5-B27C-BF63-1F3A-0DCD7D9E8D32}"/>
              </a:ext>
            </a:extLst>
          </p:cNvPr>
          <p:cNvSpPr txBox="1"/>
          <p:nvPr/>
        </p:nvSpPr>
        <p:spPr>
          <a:xfrm>
            <a:off x="1077807" y="960021"/>
            <a:ext cx="979146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/>
              <a:t>이 시나리오에서 </a:t>
            </a:r>
            <a:r>
              <a:rPr lang="en-US" altLang="ko-KR" sz="1100" b="1" dirty="0"/>
              <a:t>U1</a:t>
            </a:r>
            <a:r>
              <a:rPr lang="en-US" altLang="ko-KR" sz="1100" dirty="0"/>
              <a:t> </a:t>
            </a:r>
            <a:r>
              <a:rPr lang="ko-KR" altLang="en-US" sz="1100" dirty="0"/>
              <a:t>과 </a:t>
            </a:r>
            <a:r>
              <a:rPr lang="en-US" altLang="ko-KR" sz="1100" b="1" dirty="0"/>
              <a:t>U2</a:t>
            </a:r>
            <a:r>
              <a:rPr lang="en-US" altLang="ko-KR" sz="1100" dirty="0"/>
              <a:t> </a:t>
            </a:r>
            <a:r>
              <a:rPr lang="ko-KR" altLang="en-US" sz="1100" dirty="0"/>
              <a:t>는 서로 다른 </a:t>
            </a:r>
            <a:r>
              <a:rPr lang="ko-KR" altLang="en-US" sz="1100" dirty="0" err="1"/>
              <a:t>프라이빗</a:t>
            </a:r>
            <a:r>
              <a:rPr lang="ko-KR" altLang="en-US" sz="1100" dirty="0"/>
              <a:t> 네임스페이스에 있으며 네임스페이스 간의 </a:t>
            </a:r>
            <a:r>
              <a:rPr lang="ko-KR" altLang="en-US" sz="1100" b="1" dirty="0">
                <a:latin typeface="+mj-ea"/>
                <a:ea typeface="+mj-ea"/>
              </a:rPr>
              <a:t>게이트웨이</a:t>
            </a:r>
            <a:r>
              <a:rPr lang="ko-KR" altLang="en-US" sz="1100" dirty="0"/>
              <a:t> 역할을 하는 </a:t>
            </a:r>
            <a:r>
              <a:rPr lang="ko-KR" altLang="en-US" sz="1100" b="1" dirty="0">
                <a:latin typeface="+mj-ea"/>
                <a:ea typeface="+mj-ea"/>
              </a:rPr>
              <a:t>프록시</a:t>
            </a:r>
            <a:r>
              <a:rPr lang="ko-KR" altLang="en-US" sz="1100" dirty="0"/>
              <a:t> </a:t>
            </a:r>
            <a:r>
              <a:rPr lang="en-US" altLang="ko-KR" sz="1100" b="1" dirty="0"/>
              <a:t>P1</a:t>
            </a:r>
            <a:r>
              <a:rPr lang="en-US" altLang="ko-KR" sz="1100" dirty="0"/>
              <a:t> </a:t>
            </a:r>
            <a:r>
              <a:rPr lang="ko-KR" altLang="en-US" sz="1100" dirty="0"/>
              <a:t>을 통해 </a:t>
            </a:r>
            <a:r>
              <a:rPr lang="ko-KR" altLang="en-US" sz="1100" b="1" dirty="0">
                <a:latin typeface="+mj-ea"/>
                <a:ea typeface="+mj-ea"/>
              </a:rPr>
              <a:t>다이얼로그</a:t>
            </a:r>
            <a:r>
              <a:rPr lang="ko-KR" altLang="en-US" sz="1100" dirty="0"/>
              <a:t>로 진입한다</a:t>
            </a:r>
            <a:r>
              <a:rPr lang="en-US" altLang="ko-KR" sz="11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( U1 -&gt; P1 -&gt; U2 </a:t>
            </a:r>
            <a:r>
              <a:rPr lang="ko-KR" altLang="en-US" sz="1100" dirty="0"/>
              <a:t>순으로 진행 </a:t>
            </a:r>
            <a:r>
              <a:rPr lang="en-US" altLang="ko-KR" sz="11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78101-76E1-3891-49A4-D54C7559D6E1}"/>
              </a:ext>
            </a:extLst>
          </p:cNvPr>
          <p:cNvSpPr txBox="1"/>
          <p:nvPr/>
        </p:nvSpPr>
        <p:spPr>
          <a:xfrm>
            <a:off x="7777124" y="2688014"/>
            <a:ext cx="3882485" cy="1219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INVITE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sip: bob@rightprivatespace.com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SIP/2.0/UDP gateway.righteprivatespace.com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>
                <a:solidFill>
                  <a:srgbClr val="0000FF"/>
                </a:solidFill>
              </a:rPr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u1.leftprivatespace.com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</a:rPr>
              <a:t>sip:gateway.rightprivatespace.com;lr</a:t>
            </a:r>
            <a:r>
              <a:rPr lang="en-US" altLang="ko-KR" sz="9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Contact</a:t>
            </a:r>
            <a:r>
              <a:rPr lang="en-US" altLang="ko-KR" sz="900" dirty="0"/>
              <a:t>: &lt;sip:alice@u1.leftprivatespace.com&gt;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5BA57-E1D1-005B-FD5E-D2E32ED89861}"/>
              </a:ext>
            </a:extLst>
          </p:cNvPr>
          <p:cNvSpPr txBox="1"/>
          <p:nvPr/>
        </p:nvSpPr>
        <p:spPr>
          <a:xfrm>
            <a:off x="4667332" y="2744192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50000"/>
                  </a:schemeClr>
                </a:solidFill>
              </a:rPr>
              <a:t>gateway.rightprivatespace.com</a:t>
            </a:r>
            <a:endParaRPr lang="ko-KR" alt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4E6EA-2D39-DA77-178D-3D0750305DE0}"/>
              </a:ext>
            </a:extLst>
          </p:cNvPr>
          <p:cNvSpPr txBox="1"/>
          <p:nvPr/>
        </p:nvSpPr>
        <p:spPr>
          <a:xfrm>
            <a:off x="6002391" y="2130385"/>
            <a:ext cx="3289683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b="1" dirty="0"/>
              <a:t>P1 </a:t>
            </a:r>
            <a:r>
              <a:rPr lang="ko-KR" altLang="en-US" sz="1000" dirty="0"/>
              <a:t>은 </a:t>
            </a:r>
            <a:r>
              <a:rPr lang="en-US" altLang="ko-KR" sz="1000" dirty="0"/>
              <a:t>location service </a:t>
            </a:r>
            <a:r>
              <a:rPr lang="ko-KR" altLang="en-US" sz="1000" dirty="0"/>
              <a:t>를 사용하여 다음을 </a:t>
            </a:r>
            <a:r>
              <a:rPr lang="en-US" altLang="ko-KR" sz="1000" b="1" dirty="0"/>
              <a:t>U2</a:t>
            </a:r>
            <a:r>
              <a:rPr lang="en-US" altLang="ko-KR" sz="1000" dirty="0"/>
              <a:t> </a:t>
            </a:r>
            <a:r>
              <a:rPr lang="ko-KR" altLang="en-US" sz="1000" dirty="0"/>
              <a:t>에 보낸다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52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 dirty="0"/>
              <a:t>1. Proxy Behavior – Rewriting</a:t>
            </a:r>
            <a:r>
              <a:rPr lang="ko-KR" altLang="en-US" dirty="0"/>
              <a:t> </a:t>
            </a:r>
            <a:r>
              <a:rPr lang="en-US" altLang="ko-KR" dirty="0"/>
              <a:t>Record-Route</a:t>
            </a:r>
            <a:r>
              <a:rPr lang="ko-KR" altLang="en-US" dirty="0"/>
              <a:t> </a:t>
            </a:r>
            <a:r>
              <a:rPr lang="en-US" altLang="ko-KR" dirty="0"/>
              <a:t>Header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5331433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4667332" y="2531137"/>
            <a:ext cx="19319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50000"/>
                  </a:schemeClr>
                </a:solidFill>
              </a:rPr>
              <a:t>gateway.leftprivatespace.com</a:t>
            </a:r>
            <a:endParaRPr lang="ko-KR" alt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2064346" y="1993111"/>
            <a:ext cx="3062172" cy="3472002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8" idx="6"/>
            <a:endCxn id="7" idx="0"/>
          </p:cNvCxnSpPr>
          <p:nvPr/>
        </p:nvCxnSpPr>
        <p:spPr>
          <a:xfrm>
            <a:off x="5935171" y="2198026"/>
            <a:ext cx="3424124" cy="3058725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524771" y="5880812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u2.rightprivatespace.com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077807" y="587825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C0099"/>
                </a:solidFill>
              </a:rPr>
              <a:t>u1.leftprivatespace.com</a:t>
            </a:r>
            <a:endParaRPr lang="ko-KR" altLang="en-US" sz="1000" dirty="0">
              <a:solidFill>
                <a:srgbClr val="CC00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5BA57-E1D1-005B-FD5E-D2E32ED89861}"/>
              </a:ext>
            </a:extLst>
          </p:cNvPr>
          <p:cNvSpPr txBox="1"/>
          <p:nvPr/>
        </p:nvSpPr>
        <p:spPr>
          <a:xfrm>
            <a:off x="4667332" y="2744192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50000"/>
                  </a:schemeClr>
                </a:solidFill>
              </a:rPr>
              <a:t>gateway.rightprivatespace.com</a:t>
            </a:r>
            <a:endParaRPr lang="ko-KR" alt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F03D6-2CAC-38CF-6606-1A01CCA937E2}"/>
              </a:ext>
            </a:extLst>
          </p:cNvPr>
          <p:cNvSpPr txBox="1"/>
          <p:nvPr/>
        </p:nvSpPr>
        <p:spPr>
          <a:xfrm>
            <a:off x="7910991" y="2713627"/>
            <a:ext cx="2992361" cy="1185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SIP/2.0 200 OK</a:t>
            </a:r>
            <a:br>
              <a:rPr lang="en-US" altLang="ko-KR" sz="900" dirty="0"/>
            </a:b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gateway.righteprivatespace.com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u1.leftprivatespace.com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  <a:br>
              <a:rPr lang="en-US" altLang="ko-KR" sz="1050" b="1" dirty="0">
                <a:solidFill>
                  <a:srgbClr val="FF0000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</a:rPr>
              <a:t>sip:gateway.rightprivatespace.com;lr</a:t>
            </a:r>
            <a:r>
              <a:rPr lang="en-US" altLang="ko-KR" sz="900" dirty="0">
                <a:solidFill>
                  <a:srgbClr val="0000FF"/>
                </a:solidFill>
              </a:rPr>
              <a:t>&gt;</a:t>
            </a:r>
            <a:br>
              <a:rPr lang="en-US" altLang="ko-KR" sz="900" dirty="0">
                <a:solidFill>
                  <a:srgbClr val="0000FF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Contact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&lt;sip:bob@u2.rightprivatespace.com&gt;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E2F75-AE60-CE92-5A35-69042E6080F8}"/>
              </a:ext>
            </a:extLst>
          </p:cNvPr>
          <p:cNvSpPr txBox="1"/>
          <p:nvPr/>
        </p:nvSpPr>
        <p:spPr>
          <a:xfrm>
            <a:off x="455577" y="2713627"/>
            <a:ext cx="2992361" cy="875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SIP/2.0 200 OK</a:t>
            </a:r>
            <a:br>
              <a:rPr lang="en-US" altLang="ko-KR" sz="900" dirty="0"/>
            </a:b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u1.leftprivatespace.com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  <a:br>
              <a:rPr lang="en-US" altLang="ko-KR" sz="1050" b="1" dirty="0">
                <a:solidFill>
                  <a:srgbClr val="FF0000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Record-Route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</a:rPr>
              <a:t>sip:gateway.leftprivatespace.com;lr</a:t>
            </a:r>
            <a:r>
              <a:rPr lang="en-US" altLang="ko-KR" sz="900" dirty="0">
                <a:solidFill>
                  <a:srgbClr val="0000FF"/>
                </a:solidFill>
              </a:rPr>
              <a:t>&gt;</a:t>
            </a:r>
            <a:br>
              <a:rPr lang="en-US" altLang="ko-KR" sz="900" dirty="0">
                <a:solidFill>
                  <a:srgbClr val="0000FF"/>
                </a:solidFill>
              </a:rPr>
            </a:br>
            <a:r>
              <a:rPr lang="en-US" altLang="ko-KR" sz="900" b="1" dirty="0">
                <a:solidFill>
                  <a:srgbClr val="0070C0"/>
                </a:solidFill>
              </a:rPr>
              <a:t>Contact</a:t>
            </a:r>
            <a:r>
              <a:rPr lang="en-US" altLang="ko-KR" sz="900" dirty="0"/>
              <a:t>: </a:t>
            </a:r>
            <a:r>
              <a:rPr lang="en-US" altLang="ko-KR" sz="900" dirty="0">
                <a:solidFill>
                  <a:srgbClr val="0000FF"/>
                </a:solidFill>
              </a:rPr>
              <a:t>&lt;sip:bob@u2.rightprivatespace.com&gt;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38E3B-41F0-9A22-5BFE-7DC0DEB129A1}"/>
              </a:ext>
            </a:extLst>
          </p:cNvPr>
          <p:cNvSpPr txBox="1"/>
          <p:nvPr/>
        </p:nvSpPr>
        <p:spPr>
          <a:xfrm>
            <a:off x="1859431" y="1336218"/>
            <a:ext cx="749756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는 </a:t>
            </a:r>
            <a:r>
              <a:rPr lang="en-US" altLang="ko-KR" sz="1100"/>
              <a:t>U</a:t>
            </a:r>
            <a:r>
              <a:rPr lang="en-US" altLang="ko-KR" sz="1100" b="1"/>
              <a:t>1 </a:t>
            </a:r>
            <a:r>
              <a:rPr lang="ko-KR" altLang="en-US" sz="1100"/>
              <a:t>이 유용하게 사용할 수 있는 값을 제공하도록 </a:t>
            </a:r>
            <a:r>
              <a:rPr lang="en-US" altLang="ko-KR" sz="1100"/>
              <a:t>Record-Route </a:t>
            </a:r>
            <a:r>
              <a:rPr lang="ko-KR" altLang="en-US" sz="1100"/>
              <a:t>헤더 파라미터를 다시 작성하고 다음을 </a:t>
            </a:r>
            <a:r>
              <a:rPr lang="en-US" altLang="ko-KR" sz="1100"/>
              <a:t>U1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390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 dirty="0"/>
              <a:t>1. Proxy Behavior – Rewriting</a:t>
            </a:r>
            <a:r>
              <a:rPr lang="ko-KR" altLang="en-US" dirty="0"/>
              <a:t> </a:t>
            </a:r>
            <a:r>
              <a:rPr lang="en-US" altLang="ko-KR" dirty="0"/>
              <a:t>Record-Route</a:t>
            </a:r>
            <a:r>
              <a:rPr lang="ko-KR" altLang="en-US" dirty="0"/>
              <a:t> </a:t>
            </a:r>
            <a:r>
              <a:rPr lang="en-US" altLang="ko-KR" dirty="0"/>
              <a:t>Header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5331433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4667332" y="2531137"/>
            <a:ext cx="19319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50000"/>
                  </a:schemeClr>
                </a:solidFill>
              </a:rPr>
              <a:t>gateway.leftprivatespace.com</a:t>
            </a:r>
            <a:endParaRPr lang="ko-KR" alt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2064346" y="1993111"/>
            <a:ext cx="3062172" cy="347200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7C6EE5-0F71-4226-A334-DC0A851D7F22}"/>
              </a:ext>
            </a:extLst>
          </p:cNvPr>
          <p:cNvSpPr txBox="1"/>
          <p:nvPr/>
        </p:nvSpPr>
        <p:spPr>
          <a:xfrm>
            <a:off x="410114" y="2801763"/>
            <a:ext cx="3882485" cy="75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BYE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sip: bob@rightprivatespace.com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u1.leftprivatespace.com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Route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</a:rPr>
              <a:t>sip:gateway.leftprivatespace.com;lr</a:t>
            </a:r>
            <a:r>
              <a:rPr lang="en-US" altLang="ko-KR" sz="900" dirty="0">
                <a:solidFill>
                  <a:srgbClr val="0000FF"/>
                </a:solidFill>
              </a:rPr>
              <a:t>&gt;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8" idx="6"/>
            <a:endCxn id="7" idx="0"/>
          </p:cNvCxnSpPr>
          <p:nvPr/>
        </p:nvCxnSpPr>
        <p:spPr>
          <a:xfrm>
            <a:off x="5935171" y="2198026"/>
            <a:ext cx="3424124" cy="30587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524771" y="5880812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u2.rightprivatespace.com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077807" y="587825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C0099"/>
                </a:solidFill>
              </a:rPr>
              <a:t>u1.leftprivatespace.com</a:t>
            </a:r>
            <a:endParaRPr lang="ko-KR" altLang="en-US" sz="1000" dirty="0">
              <a:solidFill>
                <a:srgbClr val="CC00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5BA57-E1D1-005B-FD5E-D2E32ED89861}"/>
              </a:ext>
            </a:extLst>
          </p:cNvPr>
          <p:cNvSpPr txBox="1"/>
          <p:nvPr/>
        </p:nvSpPr>
        <p:spPr>
          <a:xfrm>
            <a:off x="4667332" y="2744192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50000"/>
                  </a:schemeClr>
                </a:solidFill>
              </a:rPr>
              <a:t>gateway.rightprivatespace.com</a:t>
            </a:r>
            <a:endParaRPr lang="ko-KR" alt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EE1E2-2E58-B637-C38E-57274D6DE013}"/>
              </a:ext>
            </a:extLst>
          </p:cNvPr>
          <p:cNvSpPr txBox="1"/>
          <p:nvPr/>
        </p:nvSpPr>
        <p:spPr>
          <a:xfrm>
            <a:off x="7987032" y="2801763"/>
            <a:ext cx="3366768" cy="90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BYE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sip: bob@u2.rightprivatespace.com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gateway.righteprivatespace.com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 dirty="0">
                <a:solidFill>
                  <a:srgbClr val="0070C0"/>
                </a:solidFill>
              </a:rPr>
              <a:t>Via</a:t>
            </a:r>
            <a:r>
              <a:rPr lang="en-US" altLang="ko-KR" sz="900" dirty="0"/>
              <a:t>:</a:t>
            </a:r>
            <a:r>
              <a:rPr lang="en-US" altLang="ko-KR" sz="900" b="1" dirty="0"/>
              <a:t> </a:t>
            </a:r>
            <a:r>
              <a:rPr lang="en-US" altLang="ko-KR" sz="900" dirty="0"/>
              <a:t>SIP/2.0/UDP u1.leftprivatespace.com</a:t>
            </a:r>
          </a:p>
          <a:p>
            <a:pPr>
              <a:lnSpc>
                <a:spcPct val="112000"/>
              </a:lnSpc>
            </a:pPr>
            <a:r>
              <a:rPr lang="en-US" altLang="ko-KR" sz="900" dirty="0"/>
              <a:t>;branch=z9G4bKnashds8</a:t>
            </a:r>
          </a:p>
        </p:txBody>
      </p:sp>
    </p:spTree>
    <p:extLst>
      <p:ext uri="{BB962C8B-B14F-4D97-AF65-F5344CB8AC3E}">
        <p14:creationId xmlns:p14="http://schemas.microsoft.com/office/powerpoint/2010/main" val="220858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48602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</a:t>
            </a:r>
            <a:r>
              <a:rPr lang="ko-KR" altLang="en-US" sz="1200">
                <a:latin typeface="+mj-ea"/>
                <a:ea typeface="+mj-ea"/>
              </a:rPr>
              <a:t>프록시 코어</a:t>
            </a:r>
            <a:r>
              <a:rPr lang="ko-KR" altLang="en-US" sz="1200"/>
              <a:t>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503484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531576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531576" y="26259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531576" y="46071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Proxy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“</a:t>
            </a:r>
            <a:r>
              <a:rPr lang="en-US" altLang="ko-KR" sz="1600" b="1">
                <a:solidFill>
                  <a:schemeClr val="tx1"/>
                </a:solidFill>
              </a:rPr>
              <a:t>higher</a:t>
            </a:r>
            <a:r>
              <a:rPr lang="en-US" altLang="ko-KR" sz="1600">
                <a:solidFill>
                  <a:schemeClr val="tx1"/>
                </a:solidFill>
              </a:rPr>
              <a:t>” Layer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en-US" altLang="ko-KR" sz="1600" b="1">
                <a:solidFill>
                  <a:schemeClr val="tx1"/>
                </a:solidFill>
              </a:rPr>
              <a:t>core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716903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수신된 각 새로운 요청은 새로운 </a:t>
            </a:r>
            <a:r>
              <a:rPr lang="en-US" altLang="ko-KR" sz="1200" dirty="0"/>
              <a:t>ST 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Proxy core </a:t>
            </a:r>
            <a:r>
              <a:rPr lang="ko-KR" altLang="en-US" sz="1200" dirty="0"/>
              <a:t>는 그 </a:t>
            </a:r>
            <a:r>
              <a:rPr lang="en-US" altLang="ko-KR" sz="1200" dirty="0"/>
              <a:t>ST </a:t>
            </a:r>
            <a:r>
              <a:rPr lang="ko-KR" altLang="en-US" sz="1200" dirty="0"/>
              <a:t>에 즉각적인 </a:t>
            </a:r>
            <a:r>
              <a:rPr lang="en-US" altLang="ko-KR" sz="1200" dirty="0"/>
              <a:t>Provisional </a:t>
            </a:r>
            <a:r>
              <a:rPr lang="ko-KR" altLang="en-US" sz="1200" dirty="0"/>
              <a:t>응답</a:t>
            </a:r>
            <a:r>
              <a:rPr lang="en-US" altLang="ko-KR" sz="1200" dirty="0"/>
              <a:t>(100 Trying </a:t>
            </a:r>
            <a:r>
              <a:rPr lang="ko-KR" altLang="en-US" sz="1200" dirty="0"/>
              <a:t>같은</a:t>
            </a:r>
            <a:r>
              <a:rPr lang="en-US" altLang="ko-KR" sz="1200" dirty="0"/>
              <a:t>)</a:t>
            </a:r>
            <a:r>
              <a:rPr lang="ko-KR" altLang="en-US" sz="1200" dirty="0"/>
              <a:t>을 전송하는 것에 </a:t>
            </a:r>
            <a:r>
              <a:rPr lang="en-US" altLang="ko-KR" sz="1200" dirty="0"/>
              <a:t>UAS </a:t>
            </a:r>
            <a:r>
              <a:rPr lang="ko-KR" altLang="en-US" sz="1200" dirty="0"/>
              <a:t>로서 동작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Non-INVITE </a:t>
            </a:r>
            <a:r>
              <a:rPr lang="ko-KR" altLang="en-US" sz="1200" dirty="0"/>
              <a:t>요청에 대해 </a:t>
            </a:r>
            <a:r>
              <a:rPr lang="en-US" altLang="ko-KR" sz="1200" dirty="0"/>
              <a:t>100 (Trying) </a:t>
            </a:r>
            <a:r>
              <a:rPr lang="ko-KR" altLang="en-US" sz="1200" dirty="0"/>
              <a:t>응답을 생성해서는 안됨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1283657"/>
            <a:ext cx="8143576" cy="4635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SIP</a:t>
            </a:r>
            <a:r>
              <a:rPr lang="ko-KR" altLang="en-US" sz="1200" dirty="0"/>
              <a:t> </a:t>
            </a:r>
            <a:r>
              <a:rPr lang="ko-KR" altLang="en-US" sz="1200" dirty="0">
                <a:latin typeface="+mj-ea"/>
                <a:ea typeface="+mj-ea"/>
              </a:rPr>
              <a:t>트랜잭션</a:t>
            </a:r>
            <a:r>
              <a:rPr lang="ko-KR" altLang="en-US" sz="1200" dirty="0"/>
              <a:t>은 하나의 </a:t>
            </a:r>
            <a:r>
              <a:rPr lang="ko-KR" altLang="en-US" sz="1200" b="1" dirty="0">
                <a:latin typeface="+mj-ea"/>
                <a:ea typeface="+mj-ea"/>
              </a:rPr>
              <a:t>요청</a:t>
            </a:r>
            <a:r>
              <a:rPr lang="en-US" altLang="ko-KR" sz="1200" dirty="0"/>
              <a:t>(request)</a:t>
            </a:r>
            <a:r>
              <a:rPr lang="ko-KR" altLang="en-US" sz="1200" dirty="0"/>
              <a:t> 과 그 요청의 하나 이상의 </a:t>
            </a:r>
            <a:r>
              <a:rPr lang="ko-KR" altLang="en-US" sz="1200" b="1" dirty="0">
                <a:latin typeface="+mj-ea"/>
                <a:ea typeface="+mj-ea"/>
              </a:rPr>
              <a:t>응답</a:t>
            </a:r>
            <a:r>
              <a:rPr lang="en-US" altLang="ko-KR" sz="1200" dirty="0"/>
              <a:t>(response)</a:t>
            </a:r>
            <a:r>
              <a:rPr lang="ko-KR" altLang="en-US" sz="1200" dirty="0"/>
              <a:t>들</a:t>
            </a:r>
            <a:r>
              <a:rPr lang="en-US" altLang="ko-KR" sz="1200" dirty="0"/>
              <a:t>(provisional </a:t>
            </a:r>
            <a:r>
              <a:rPr lang="ko-KR" altLang="en-US" sz="1200" dirty="0"/>
              <a:t>과</a:t>
            </a:r>
            <a:r>
              <a:rPr lang="en-US" altLang="ko-KR" sz="1200" dirty="0"/>
              <a:t> final </a:t>
            </a:r>
            <a:r>
              <a:rPr lang="ko-KR" altLang="en-US" sz="1200" dirty="0"/>
              <a:t>응답</a:t>
            </a:r>
            <a:r>
              <a:rPr lang="en-US" altLang="ko-KR" sz="1200" dirty="0"/>
              <a:t>)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구성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INVITE</a:t>
            </a:r>
            <a:r>
              <a:rPr lang="ko-KR" altLang="en-US" sz="1200" dirty="0"/>
              <a:t> 트랜잭션의 경우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최종 응답이 </a:t>
            </a:r>
            <a:r>
              <a:rPr lang="en-US" altLang="ko-KR" sz="1100" b="1" dirty="0"/>
              <a:t>2xx</a:t>
            </a:r>
            <a:r>
              <a:rPr lang="en-US" altLang="ko-KR" sz="1100" dirty="0"/>
              <a:t> </a:t>
            </a:r>
            <a:r>
              <a:rPr lang="ko-KR" altLang="en-US" sz="1100" dirty="0"/>
              <a:t>응답이 아닌 경우에만 트랜잭션에 </a:t>
            </a:r>
            <a:r>
              <a:rPr lang="en-US" altLang="ko-KR" sz="1100" b="1" dirty="0"/>
              <a:t>ACK</a:t>
            </a:r>
            <a:r>
              <a:rPr lang="en-US" altLang="ko-KR" sz="1100" dirty="0"/>
              <a:t> </a:t>
            </a:r>
            <a:r>
              <a:rPr lang="ko-KR" altLang="en-US" sz="1100" dirty="0"/>
              <a:t>도 포함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2xx</a:t>
            </a:r>
            <a:r>
              <a:rPr lang="en-US" altLang="ko-KR" sz="1100" dirty="0"/>
              <a:t> </a:t>
            </a:r>
            <a:r>
              <a:rPr lang="ko-KR" altLang="en-US" sz="1100" dirty="0"/>
              <a:t>인 경우 </a:t>
            </a:r>
            <a:r>
              <a:rPr lang="en-US" altLang="ko-KR" sz="1100" b="1" dirty="0"/>
              <a:t>ACK</a:t>
            </a:r>
            <a:r>
              <a:rPr lang="en-US" altLang="ko-KR" sz="1100" dirty="0"/>
              <a:t> </a:t>
            </a:r>
            <a:r>
              <a:rPr lang="ko-KR" altLang="en-US" sz="1100" dirty="0"/>
              <a:t>는 해당 트랜잭션에 포함되지 않음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stateless </a:t>
            </a:r>
            <a:r>
              <a:rPr lang="ko-KR" altLang="en-US" sz="1200" dirty="0"/>
              <a:t>프록시는 트랜잭션을 포함하지 않음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트랜잭션</a:t>
            </a:r>
            <a:r>
              <a:rPr lang="ko-KR" altLang="en-US" sz="1200" dirty="0"/>
              <a:t>은 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 dirty="0">
                <a:latin typeface="+mn-ea"/>
              </a:rPr>
              <a:t>으</a:t>
            </a:r>
            <a:r>
              <a:rPr lang="ko-KR" altLang="en-US" sz="1200" dirty="0"/>
              <a:t>로 구분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클라이언트 트랜잭션</a:t>
            </a:r>
            <a:r>
              <a:rPr lang="ko-KR" altLang="en-US" sz="1200" dirty="0"/>
              <a:t> 목적</a:t>
            </a:r>
            <a:endParaRPr lang="en-US" altLang="ko-KR" sz="1200" dirty="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에게 </a:t>
            </a:r>
            <a:r>
              <a:rPr lang="ko-KR" altLang="en-US" sz="1100" b="1" dirty="0"/>
              <a:t>요청</a:t>
            </a:r>
            <a:r>
              <a:rPr lang="ko-KR" altLang="en-US" sz="1100" dirty="0"/>
              <a:t>을 수신하여 </a:t>
            </a:r>
            <a:r>
              <a:rPr lang="ko-KR" altLang="en-US" sz="1100" dirty="0">
                <a:latin typeface="+mj-ea"/>
                <a:ea typeface="+mj-ea"/>
              </a:rPr>
              <a:t>서버 트랜잭션</a:t>
            </a:r>
            <a:r>
              <a:rPr lang="ko-KR" altLang="en-US" sz="1100" dirty="0"/>
              <a:t>으로 전달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ko-KR" altLang="en-US" sz="1100" b="1" dirty="0"/>
              <a:t>응답</a:t>
            </a:r>
            <a:r>
              <a:rPr lang="ko-KR" altLang="en-US" sz="1100" dirty="0"/>
              <a:t>을 수신</a:t>
            </a:r>
            <a:r>
              <a:rPr lang="en-US" altLang="ko-KR" sz="1100" dirty="0"/>
              <a:t>, </a:t>
            </a:r>
            <a:r>
              <a:rPr lang="ko-KR" altLang="en-US" sz="1100" dirty="0"/>
              <a:t>그것을 </a:t>
            </a:r>
            <a:r>
              <a:rPr lang="en-US" altLang="ko-KR" sz="1100" b="1" dirty="0"/>
              <a:t>TU </a:t>
            </a:r>
            <a:r>
              <a:rPr lang="ko-KR" altLang="en-US" sz="1100" dirty="0"/>
              <a:t>에게 전달</a:t>
            </a:r>
            <a:r>
              <a:rPr lang="en-US" altLang="ko-KR" sz="1100" dirty="0"/>
              <a:t>, </a:t>
            </a:r>
            <a:r>
              <a:rPr lang="ko-KR" altLang="en-US" sz="1100" dirty="0"/>
              <a:t>응답 재전송 또는 허용되지 않은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ACK </a:t>
            </a:r>
            <a:r>
              <a:rPr lang="ko-KR" altLang="en-US" sz="1100" dirty="0"/>
              <a:t>에 대한 응답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ko-KR" altLang="en-US" sz="1100" dirty="0">
                <a:latin typeface="+mj-ea"/>
                <a:ea typeface="+mj-ea"/>
              </a:rPr>
              <a:t>응답을 필터링</a:t>
            </a:r>
            <a:r>
              <a:rPr lang="ko-KR" altLang="en-US" sz="1100" dirty="0"/>
              <a:t> 하는 역할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서버 트랜잭션</a:t>
            </a:r>
            <a:r>
              <a:rPr lang="ko-KR" altLang="en-US" sz="1100" dirty="0"/>
              <a:t> 목적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Transport Layer </a:t>
            </a:r>
            <a:r>
              <a:rPr lang="ko-KR" altLang="en-US" sz="1100" dirty="0"/>
              <a:t>에서</a:t>
            </a:r>
            <a:r>
              <a:rPr lang="en-US" altLang="ko-KR" sz="1100" dirty="0"/>
              <a:t> </a:t>
            </a:r>
            <a:r>
              <a:rPr lang="ko-KR" altLang="en-US" sz="1100" b="1" dirty="0"/>
              <a:t>요청</a:t>
            </a:r>
            <a:r>
              <a:rPr lang="ko-KR" altLang="en-US" sz="1100" dirty="0"/>
              <a:t>을 수신하여 </a:t>
            </a: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에 전달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네트워크에서 재전송되는 모든 </a:t>
            </a:r>
            <a:r>
              <a:rPr lang="ko-KR" altLang="en-US" sz="1100" b="1" dirty="0"/>
              <a:t>요청</a:t>
            </a:r>
            <a:r>
              <a:rPr lang="ko-KR" altLang="en-US" sz="1100" dirty="0"/>
              <a:t>을 필터링</a:t>
            </a:r>
            <a:endParaRPr lang="en-US" altLang="ko-KR" sz="1100" dirty="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로부터 </a:t>
            </a:r>
            <a:r>
              <a:rPr lang="ko-KR" altLang="en-US" sz="1100" b="1" dirty="0"/>
              <a:t>응답</a:t>
            </a:r>
            <a:r>
              <a:rPr lang="ko-KR" altLang="en-US" sz="1100" dirty="0"/>
              <a:t>을 받아서</a:t>
            </a:r>
            <a:r>
              <a:rPr lang="en-US" altLang="ko-KR" sz="1100" dirty="0"/>
              <a:t>, </a:t>
            </a:r>
            <a:r>
              <a:rPr lang="ko-KR" altLang="en-US" sz="1100" dirty="0"/>
              <a:t>네트워크로 전송되도록 </a:t>
            </a:r>
            <a:r>
              <a:rPr lang="en-US" altLang="ko-KR" sz="1100" b="1" dirty="0"/>
              <a:t>Transport Layer</a:t>
            </a:r>
            <a:r>
              <a:rPr lang="en-US" altLang="ko-KR" sz="1100" dirty="0"/>
              <a:t> </a:t>
            </a:r>
            <a:r>
              <a:rPr lang="ko-KR" altLang="en-US" sz="1100" dirty="0"/>
              <a:t>로 전달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2078307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 machine</a:t>
            </a:r>
            <a:r>
              <a:rPr lang="en-US" altLang="ko-KR" sz="1200" dirty="0"/>
              <a:t> </a:t>
            </a:r>
            <a:r>
              <a:rPr lang="ko-KR" altLang="en-US" sz="1200" dirty="0"/>
              <a:t>을 유지하여 그 기능을 제공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는 </a:t>
            </a:r>
            <a:r>
              <a:rPr lang="ko-KR" altLang="en-US" sz="1100" b="1" dirty="0"/>
              <a:t>클라이언트 트랜잭션</a:t>
            </a:r>
            <a:r>
              <a:rPr lang="ko-KR" altLang="en-US" sz="1100" dirty="0"/>
              <a:t>을 생성하고 전송할 </a:t>
            </a:r>
            <a:r>
              <a:rPr lang="en-US" altLang="ko-KR" sz="1100" dirty="0"/>
              <a:t>SIP </a:t>
            </a:r>
            <a:r>
              <a:rPr lang="ko-KR" altLang="en-US" sz="1100" dirty="0"/>
              <a:t>요청과 전송할 </a:t>
            </a:r>
            <a:r>
              <a:rPr lang="en-US" altLang="ko-KR" sz="1100" dirty="0"/>
              <a:t>IP </a:t>
            </a:r>
            <a:r>
              <a:rPr lang="ko-KR" altLang="en-US" sz="1100" dirty="0"/>
              <a:t>주소</a:t>
            </a:r>
            <a:r>
              <a:rPr lang="en-US" altLang="ko-KR" sz="1100" dirty="0"/>
              <a:t>,</a:t>
            </a:r>
            <a:r>
              <a:rPr lang="ko-KR" altLang="en-US" sz="1100" dirty="0"/>
              <a:t> 포트</a:t>
            </a:r>
            <a:r>
              <a:rPr lang="en-US" altLang="ko-KR" sz="1100" dirty="0"/>
              <a:t>, </a:t>
            </a:r>
            <a:r>
              <a:rPr lang="ko-KR" altLang="en-US" sz="1100" dirty="0"/>
              <a:t>전송 프로토콜을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클라이언트 트랜잭션</a:t>
            </a:r>
            <a:r>
              <a:rPr lang="ko-KR" altLang="en-US" sz="1100" dirty="0"/>
              <a:t>은 </a:t>
            </a:r>
            <a:r>
              <a:rPr lang="en-US" altLang="ko-KR" sz="1100" b="1" dirty="0"/>
              <a:t>state machine</a:t>
            </a:r>
            <a:r>
              <a:rPr lang="en-US" altLang="ko-KR" sz="1100" dirty="0"/>
              <a:t> </a:t>
            </a:r>
            <a:r>
              <a:rPr lang="ko-KR" altLang="en-US" sz="1100" dirty="0"/>
              <a:t>을 실행하고</a:t>
            </a:r>
            <a:r>
              <a:rPr lang="en-US" altLang="ko-KR" sz="1100" dirty="0"/>
              <a:t>, </a:t>
            </a:r>
            <a:r>
              <a:rPr lang="ko-KR" altLang="en-US" sz="1100" dirty="0"/>
              <a:t>유효한 </a:t>
            </a:r>
            <a:r>
              <a:rPr lang="ko-KR" altLang="en-US" sz="1100" b="1" dirty="0"/>
              <a:t>응답</a:t>
            </a:r>
            <a:r>
              <a:rPr lang="ko-KR" altLang="en-US" sz="1100" dirty="0"/>
              <a:t>은 </a:t>
            </a: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로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 machine </a:t>
            </a:r>
            <a:r>
              <a:rPr lang="ko-KR" altLang="en-US" sz="1200" dirty="0"/>
              <a:t>에는 전달한 요청의 방식에 따라 </a:t>
            </a:r>
            <a:r>
              <a:rPr lang="ko-KR" altLang="en-US" sz="1200" dirty="0">
                <a:latin typeface="+mj-ea"/>
                <a:ea typeface="+mj-ea"/>
              </a:rPr>
              <a:t>두 가지</a:t>
            </a:r>
            <a:r>
              <a:rPr lang="ko-KR" altLang="en-US" sz="1200" dirty="0"/>
              <a:t> 유형으로 구분</a:t>
            </a:r>
            <a:r>
              <a:rPr lang="en-US" altLang="ko-KR" sz="1200" dirty="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INVITE </a:t>
            </a:r>
            <a:r>
              <a:rPr lang="ko-KR" altLang="en-US" sz="1100" b="1" dirty="0"/>
              <a:t>클라이언트 트랜잭션</a:t>
            </a:r>
            <a:endParaRPr lang="en-US" altLang="ko-KR" sz="1100" b="1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 dirty="0"/>
              <a:t>non-INVITE </a:t>
            </a:r>
            <a:r>
              <a:rPr lang="ko-KR" altLang="en-US" sz="1100" b="1" dirty="0"/>
              <a:t>클라이언트 트랜잭션 </a:t>
            </a:r>
            <a:r>
              <a:rPr lang="en-US" altLang="ko-KR" sz="1100" b="1" dirty="0"/>
              <a:t>(I</a:t>
            </a:r>
            <a:r>
              <a:rPr lang="en-US" altLang="ko-KR" sz="1100" dirty="0"/>
              <a:t>NVITE </a:t>
            </a:r>
            <a:r>
              <a:rPr lang="ko-KR" altLang="en-US" sz="1100" dirty="0"/>
              <a:t>와 </a:t>
            </a:r>
            <a:r>
              <a:rPr lang="en-US" altLang="ko-KR" sz="1100" dirty="0"/>
              <a:t>ACK </a:t>
            </a:r>
            <a:r>
              <a:rPr lang="ko-KR" altLang="en-US" sz="1100" dirty="0"/>
              <a:t>를 제외한 </a:t>
            </a:r>
            <a:r>
              <a:rPr lang="en-US" altLang="ko-KR" sz="1100" dirty="0"/>
              <a:t>)</a:t>
            </a:r>
            <a:endParaRPr lang="en-US" altLang="ko-KR" sz="11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ACK</a:t>
            </a:r>
            <a:r>
              <a:rPr lang="en-US" altLang="ko-KR" sz="1200" dirty="0"/>
              <a:t> </a:t>
            </a:r>
            <a:r>
              <a:rPr lang="ko-KR" altLang="en-US" sz="1200" dirty="0"/>
              <a:t>에 대해서는 클라이언트 트랜잭션이 없고</a:t>
            </a:r>
            <a:r>
              <a:rPr lang="en-US" altLang="ko-KR" sz="1200" dirty="0"/>
              <a:t>, </a:t>
            </a:r>
            <a:r>
              <a:rPr lang="en-US" altLang="ko-KR" sz="1200" b="1" dirty="0"/>
              <a:t>TU </a:t>
            </a:r>
            <a:r>
              <a:rPr lang="ko-KR" altLang="en-US" sz="1200" dirty="0"/>
              <a:t>가 </a:t>
            </a:r>
            <a:r>
              <a:rPr lang="en-US" altLang="ko-KR" sz="1200" b="1" dirty="0"/>
              <a:t>ACK </a:t>
            </a:r>
            <a:r>
              <a:rPr lang="ko-KR" altLang="en-US" sz="1200" dirty="0"/>
              <a:t>를 전송하기를 바라면 </a:t>
            </a:r>
            <a:r>
              <a:rPr lang="en-US" altLang="ko-KR" sz="1200" b="1" dirty="0"/>
              <a:t>Transport Layer </a:t>
            </a:r>
            <a:r>
              <a:rPr lang="ko-KR" altLang="en-US" sz="1200" dirty="0"/>
              <a:t>에 직접 전달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646973"/>
            <a:ext cx="7595349" cy="254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INVITE</a:t>
            </a:r>
            <a:r>
              <a:rPr lang="ko-KR" altLang="en-US" sz="1100" dirty="0"/>
              <a:t> 트랜잭션은 </a:t>
            </a:r>
            <a:r>
              <a:rPr lang="en-US" altLang="ko-KR" sz="1100" b="1" dirty="0"/>
              <a:t>three-way handshake</a:t>
            </a:r>
            <a:r>
              <a:rPr lang="en-US" altLang="ko-KR" sz="1100" dirty="0"/>
              <a:t> </a:t>
            </a:r>
            <a:r>
              <a:rPr lang="ko-KR" altLang="en-US" sz="1100" dirty="0"/>
              <a:t>로 구성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클라이언트 트랜잭션은 </a:t>
            </a:r>
            <a:r>
              <a:rPr lang="en-US" altLang="ko-KR" sz="1100" dirty="0"/>
              <a:t>INVITE </a:t>
            </a:r>
            <a:r>
              <a:rPr lang="ko-KR" altLang="en-US" sz="1100" dirty="0"/>
              <a:t>를 전송하고</a:t>
            </a:r>
            <a:r>
              <a:rPr lang="en-US" altLang="ko-KR" sz="1100" dirty="0"/>
              <a:t>, </a:t>
            </a:r>
            <a:r>
              <a:rPr lang="ko-KR" altLang="en-US" sz="1100" dirty="0"/>
              <a:t>서버 트랜잭션은 응답을 보내고 클라이언트 트랜잭션이 </a:t>
            </a:r>
            <a:r>
              <a:rPr lang="en-US" altLang="ko-KR" sz="1100" dirty="0"/>
              <a:t>ACK </a:t>
            </a:r>
            <a:r>
              <a:rPr lang="ko-KR" altLang="en-US" sz="1100" dirty="0"/>
              <a:t>를 보냄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UDP</a:t>
            </a:r>
            <a:r>
              <a:rPr lang="en-US" altLang="ko-KR" sz="1100" dirty="0"/>
              <a:t> </a:t>
            </a:r>
            <a:r>
              <a:rPr lang="ko-KR" altLang="en-US" sz="1100" dirty="0"/>
              <a:t>의 경우 클라이언트 트랜잭션은 </a:t>
            </a:r>
            <a:r>
              <a:rPr lang="en-US" altLang="ko-KR" sz="1100" b="1" dirty="0"/>
              <a:t>T1</a:t>
            </a:r>
            <a:r>
              <a:rPr lang="en-US" altLang="ko-KR" sz="1100" dirty="0"/>
              <a:t> </a:t>
            </a:r>
            <a:r>
              <a:rPr lang="ko-KR" altLang="en-US" sz="1100" dirty="0"/>
              <a:t>초에서 시작하여 재전송할 때마다 두 배가 되는 간격으로 요청을 재전송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신뢰할 수 있는 전송에 통해 요청은 재전송되지 않음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 dirty="0"/>
              <a:t>1xx</a:t>
            </a:r>
            <a:r>
              <a:rPr lang="ko-KR" altLang="en-US" sz="1050" dirty="0"/>
              <a:t> 응답을 수신 후</a:t>
            </a:r>
            <a:r>
              <a:rPr lang="en-US" altLang="ko-KR" sz="1050" dirty="0"/>
              <a:t>, </a:t>
            </a:r>
            <a:r>
              <a:rPr lang="ko-KR" altLang="en-US" sz="1050" dirty="0"/>
              <a:t>모든 재전송은 </a:t>
            </a:r>
            <a:r>
              <a:rPr lang="ko-KR" altLang="en-US" sz="1050" b="1" dirty="0"/>
              <a:t>중단</a:t>
            </a:r>
            <a:r>
              <a:rPr lang="ko-KR" altLang="en-US" sz="1050" dirty="0"/>
              <a:t>되고</a:t>
            </a:r>
            <a:r>
              <a:rPr lang="en-US" altLang="ko-KR" sz="1050" dirty="0"/>
              <a:t> </a:t>
            </a:r>
            <a:r>
              <a:rPr lang="ko-KR" altLang="en-US" sz="1050" b="1" dirty="0"/>
              <a:t>클라이언트</a:t>
            </a:r>
            <a:r>
              <a:rPr lang="ko-KR" altLang="en-US" sz="1050" dirty="0"/>
              <a:t>는 추가 응답을 기다림</a:t>
            </a:r>
            <a:endParaRPr lang="en-US" altLang="ko-KR" sz="105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 dirty="0"/>
              <a:t>서버 트랜잭션</a:t>
            </a:r>
            <a:r>
              <a:rPr lang="ko-KR" altLang="en-US" sz="1050" dirty="0"/>
              <a:t>은 추가적인 </a:t>
            </a:r>
            <a:r>
              <a:rPr lang="en-US" altLang="ko-KR" sz="1050" b="1" dirty="0"/>
              <a:t>1xx</a:t>
            </a:r>
            <a:r>
              <a:rPr lang="en-US" altLang="ko-KR" sz="1050" dirty="0"/>
              <a:t> </a:t>
            </a:r>
            <a:r>
              <a:rPr lang="ko-KR" altLang="en-US" sz="1050" dirty="0"/>
              <a:t>응답을 전송할 수 있고</a:t>
            </a:r>
            <a:r>
              <a:rPr lang="en-US" altLang="ko-KR" sz="1050" dirty="0"/>
              <a:t>, </a:t>
            </a:r>
            <a:r>
              <a:rPr lang="ko-KR" altLang="en-US" sz="1050" dirty="0"/>
              <a:t>결과적으로 </a:t>
            </a:r>
            <a:r>
              <a:rPr lang="ko-KR" altLang="en-US" sz="1050" b="1" dirty="0"/>
              <a:t>서버 트랜잭션</a:t>
            </a:r>
            <a:r>
              <a:rPr lang="ko-KR" altLang="en-US" sz="1050" dirty="0"/>
              <a:t>은 </a:t>
            </a:r>
            <a:r>
              <a:rPr lang="en-US" altLang="ko-KR" sz="1050" b="1" dirty="0"/>
              <a:t>final</a:t>
            </a:r>
            <a:r>
              <a:rPr lang="en-US" altLang="ko-KR" sz="1050" dirty="0"/>
              <a:t> </a:t>
            </a:r>
            <a:r>
              <a:rPr lang="ko-KR" altLang="en-US" sz="1050" dirty="0"/>
              <a:t>응답을 보냄</a:t>
            </a:r>
            <a:endParaRPr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41078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04219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14:cNvPr>
              <p14:cNvContentPartPr/>
              <p14:nvPr/>
            </p14:nvContentPartPr>
            <p14:xfrm>
              <a:off x="9628532" y="1609659"/>
              <a:ext cx="8280" cy="18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9532" y="1601019"/>
                <a:ext cx="2592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137639"/>
            <a:ext cx="6872394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가 </a:t>
            </a:r>
            <a:r>
              <a:rPr lang="en-US" altLang="ko-KR" sz="1100" b="1" dirty="0"/>
              <a:t>INVITE</a:t>
            </a:r>
            <a:r>
              <a:rPr lang="en-US" altLang="ko-KR" sz="1100" dirty="0"/>
              <a:t> </a:t>
            </a:r>
            <a:r>
              <a:rPr lang="ko-KR" altLang="en-US" sz="1100" dirty="0"/>
              <a:t>요청으로 </a:t>
            </a:r>
            <a:r>
              <a:rPr lang="ko-KR" altLang="en-US" sz="1100" dirty="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 dirty="0"/>
              <a:t>할 때 이 상태로 진입 하고 요청을 전송 계층에 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Timer A </a:t>
            </a:r>
            <a:r>
              <a:rPr lang="ko-KR" altLang="en-US" sz="1100" dirty="0"/>
              <a:t>를 </a:t>
            </a:r>
            <a:r>
              <a:rPr lang="en-US" altLang="ko-KR" sz="1100" dirty="0"/>
              <a:t>T1 </a:t>
            </a:r>
            <a:r>
              <a:rPr lang="ko-KR" altLang="en-US" sz="1100" dirty="0"/>
              <a:t>값으로 시작 </a:t>
            </a:r>
            <a:r>
              <a:rPr lang="en-US" altLang="ko-KR" sz="1100" dirty="0">
                <a:solidFill>
                  <a:srgbClr val="0000FF"/>
                </a:solidFill>
              </a:rPr>
              <a:t>(Timer A</a:t>
            </a:r>
            <a:r>
              <a:rPr lang="ko-KR" altLang="en-US" sz="1100" dirty="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 dirty="0">
                <a:solidFill>
                  <a:srgbClr val="0000FF"/>
                </a:solidFill>
              </a:rPr>
              <a:t>,</a:t>
            </a:r>
            <a:r>
              <a:rPr lang="ko-KR" altLang="en-US" sz="1100" dirty="0">
                <a:solidFill>
                  <a:srgbClr val="0000FF"/>
                </a:solidFill>
              </a:rPr>
              <a:t> </a:t>
            </a:r>
            <a:r>
              <a:rPr lang="en-US" altLang="ko-KR" sz="1100" dirty="0">
                <a:solidFill>
                  <a:srgbClr val="0000FF"/>
                </a:solidFill>
              </a:rPr>
              <a:t>UDP </a:t>
            </a:r>
            <a:r>
              <a:rPr lang="ko-KR" altLang="en-US" sz="1100" dirty="0">
                <a:solidFill>
                  <a:srgbClr val="0000FF"/>
                </a:solidFill>
              </a:rPr>
              <a:t>만 해당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Timer B</a:t>
            </a:r>
            <a:r>
              <a:rPr lang="ko-KR" altLang="en-US" sz="1100" dirty="0"/>
              <a:t>를 </a:t>
            </a:r>
            <a:r>
              <a:rPr lang="en-US" altLang="ko-KR" sz="1100" dirty="0"/>
              <a:t>64*T1 </a:t>
            </a:r>
            <a:r>
              <a:rPr lang="ko-KR" altLang="en-US" sz="1100" dirty="0"/>
              <a:t>초 값으로 시작 </a:t>
            </a:r>
            <a:r>
              <a:rPr lang="en-US" altLang="ko-KR" sz="1100" dirty="0">
                <a:solidFill>
                  <a:srgbClr val="0000FF"/>
                </a:solidFill>
              </a:rPr>
              <a:t>(Timer B </a:t>
            </a:r>
            <a:r>
              <a:rPr lang="ko-KR" altLang="en-US" sz="1100" dirty="0">
                <a:solidFill>
                  <a:srgbClr val="0000FF"/>
                </a:solidFill>
              </a:rPr>
              <a:t>는 트랜잭션 </a:t>
            </a:r>
            <a:r>
              <a:rPr lang="en-US" altLang="ko-KR" sz="1100" dirty="0">
                <a:solidFill>
                  <a:srgbClr val="0000FF"/>
                </a:solidFill>
              </a:rPr>
              <a:t>timeout</a:t>
            </a:r>
            <a:r>
              <a:rPr lang="ko-KR" altLang="en-US" sz="1100" dirty="0">
                <a:solidFill>
                  <a:srgbClr val="0000FF"/>
                </a:solidFill>
              </a:rPr>
              <a:t> 제어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Timer</a:t>
            </a:r>
            <a:r>
              <a:rPr lang="ko-KR" altLang="en-US" sz="1100" dirty="0"/>
              <a:t> </a:t>
            </a:r>
            <a:r>
              <a:rPr lang="en-US" altLang="ko-KR" sz="1100" dirty="0"/>
              <a:t>A</a:t>
            </a:r>
            <a:r>
              <a:rPr lang="ko-KR" altLang="en-US" sz="1100" dirty="0"/>
              <a:t> 가 발동되면 요청을 </a:t>
            </a:r>
            <a:r>
              <a:rPr lang="en-US" altLang="ko-KR" sz="1100" dirty="0"/>
              <a:t>Transport Layer </a:t>
            </a:r>
            <a:r>
              <a:rPr lang="ko-KR" altLang="en-US" sz="1100" dirty="0"/>
              <a:t>로 전달하여 재전송하고</a:t>
            </a:r>
            <a:r>
              <a:rPr lang="en-US" altLang="ko-KR" sz="1100" dirty="0"/>
              <a:t>, Timer </a:t>
            </a:r>
            <a:r>
              <a:rPr lang="ko-KR" altLang="en-US" sz="1100" dirty="0"/>
              <a:t>를 </a:t>
            </a:r>
            <a:r>
              <a:rPr lang="en-US" altLang="ko-KR" sz="1100" b="1" dirty="0"/>
              <a:t>2*T1</a:t>
            </a:r>
            <a:r>
              <a:rPr lang="en-US" altLang="ko-KR" sz="1100" dirty="0"/>
              <a:t> </a:t>
            </a:r>
            <a:r>
              <a:rPr lang="ko-KR" altLang="en-US" sz="1100" dirty="0"/>
              <a:t>으로 재설정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Timer B </a:t>
            </a:r>
            <a:r>
              <a:rPr lang="ko-KR" altLang="en-US" sz="1100" dirty="0"/>
              <a:t>가 발동될 때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Calling</a:t>
            </a:r>
            <a:r>
              <a:rPr lang="en-US" altLang="ko-KR" sz="1100" dirty="0"/>
              <a:t>” </a:t>
            </a:r>
            <a:r>
              <a:rPr lang="ko-KR" altLang="en-US" sz="1100" dirty="0"/>
              <a:t>상태면 </a:t>
            </a: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에게 </a:t>
            </a:r>
            <a:r>
              <a:rPr lang="ko-KR" altLang="en-US" sz="1100" dirty="0">
                <a:latin typeface="+mj-ea"/>
                <a:ea typeface="+mj-ea"/>
              </a:rPr>
              <a:t>시간 초과</a:t>
            </a:r>
            <a:r>
              <a:rPr lang="ko-KR" altLang="en-US" sz="1100" dirty="0"/>
              <a:t>가 발생했음을 알림 </a:t>
            </a:r>
            <a:endParaRPr lang="en-US" altLang="ko-KR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7366119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“</a:t>
            </a:r>
            <a:r>
              <a:rPr lang="en-US" altLang="ko-KR" sz="1100" b="1" dirty="0"/>
              <a:t>Calling</a:t>
            </a:r>
            <a:r>
              <a:rPr lang="en-US" altLang="ko-KR" sz="1100" dirty="0"/>
              <a:t>”</a:t>
            </a:r>
            <a:r>
              <a:rPr lang="ko-KR" altLang="en-US" sz="1100" dirty="0"/>
              <a:t> 상태에서 </a:t>
            </a:r>
            <a:r>
              <a:rPr lang="en-US" altLang="ko-KR" sz="1100" b="1" dirty="0"/>
              <a:t>provisional (1xx) </a:t>
            </a:r>
            <a:r>
              <a:rPr lang="ko-KR" altLang="en-US" sz="1100" b="1" dirty="0"/>
              <a:t>응답을 수신</a:t>
            </a:r>
            <a:r>
              <a:rPr lang="ko-KR" altLang="en-US" sz="1100" dirty="0"/>
              <a:t>하면 이 상태에 진입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Timer A, B </a:t>
            </a:r>
            <a:r>
              <a:rPr lang="ko-KR" altLang="en-US" sz="1100" dirty="0"/>
              <a:t>가 중단되고</a:t>
            </a:r>
            <a:r>
              <a:rPr lang="en-US" altLang="ko-KR" sz="1100" dirty="0"/>
              <a:t>, TU </a:t>
            </a:r>
            <a:r>
              <a:rPr lang="ko-KR" altLang="en-US" sz="1100" dirty="0"/>
              <a:t>에서 </a:t>
            </a:r>
            <a:r>
              <a:rPr lang="en-US" altLang="ko-KR" sz="1100" b="1" dirty="0"/>
              <a:t>Timer C</a:t>
            </a:r>
            <a:r>
              <a:rPr lang="en-US" altLang="ko-KR" sz="1100" dirty="0"/>
              <a:t> </a:t>
            </a:r>
            <a:r>
              <a:rPr lang="ko-KR" altLang="en-US" sz="1100" dirty="0"/>
              <a:t>를 시작 </a:t>
            </a:r>
            <a:r>
              <a:rPr lang="en-US" altLang="ko-KR" sz="1100" dirty="0">
                <a:solidFill>
                  <a:srgbClr val="0000FF"/>
                </a:solidFill>
              </a:rPr>
              <a:t>(Timer C </a:t>
            </a:r>
            <a:r>
              <a:rPr lang="ko-KR" altLang="en-US" sz="1100" dirty="0">
                <a:solidFill>
                  <a:srgbClr val="0000FF"/>
                </a:solidFill>
              </a:rPr>
              <a:t>는 최종 응답이 오지 않을 경우를 대비하여 </a:t>
            </a:r>
            <a:r>
              <a:rPr lang="en-US" altLang="ko-KR" sz="1100" dirty="0">
                <a:solidFill>
                  <a:srgbClr val="0000FF"/>
                </a:solidFill>
              </a:rPr>
              <a:t>TU </a:t>
            </a:r>
            <a:r>
              <a:rPr lang="ko-KR" altLang="en-US" sz="1100" dirty="0">
                <a:solidFill>
                  <a:srgbClr val="0000FF"/>
                </a:solidFill>
              </a:rPr>
              <a:t>에서 관리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클라이언트 트랜잭션은 더 이상 요청을 재전송해선 안됨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provisional</a:t>
            </a:r>
            <a:r>
              <a:rPr lang="en-US" altLang="ko-KR" sz="1100" dirty="0"/>
              <a:t> </a:t>
            </a:r>
            <a:r>
              <a:rPr lang="ko-KR" altLang="en-US" sz="1100" dirty="0"/>
              <a:t>응답은 반드시 </a:t>
            </a: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에게 전달 </a:t>
            </a:r>
            <a:r>
              <a:rPr lang="en-US" altLang="ko-KR" sz="1100" dirty="0">
                <a:solidFill>
                  <a:srgbClr val="0000FF"/>
                </a:solidFill>
              </a:rPr>
              <a:t>(</a:t>
            </a:r>
            <a:r>
              <a:rPr lang="ko-KR" altLang="en-US" sz="1100" dirty="0">
                <a:solidFill>
                  <a:srgbClr val="0000FF"/>
                </a:solidFill>
              </a:rPr>
              <a:t>모든 </a:t>
            </a:r>
            <a:r>
              <a:rPr lang="en-US" altLang="ko-KR" sz="1100" dirty="0">
                <a:solidFill>
                  <a:srgbClr val="0000FF"/>
                </a:solidFill>
              </a:rPr>
              <a:t>provisional </a:t>
            </a:r>
            <a:r>
              <a:rPr lang="ko-KR" altLang="en-US" sz="1100" dirty="0">
                <a:solidFill>
                  <a:srgbClr val="0000FF"/>
                </a:solidFill>
              </a:rPr>
              <a:t>응답은 </a:t>
            </a:r>
            <a:r>
              <a:rPr lang="en-US" altLang="ko-KR" sz="1100" dirty="0">
                <a:solidFill>
                  <a:srgbClr val="0000FF"/>
                </a:solidFill>
              </a:rPr>
              <a:t>“Proceeding” </a:t>
            </a:r>
            <a:r>
              <a:rPr lang="ko-KR" altLang="en-US" sz="1100" dirty="0">
                <a:solidFill>
                  <a:srgbClr val="0000FF"/>
                </a:solidFill>
              </a:rPr>
              <a:t>상태일 때 </a:t>
            </a:r>
            <a:r>
              <a:rPr lang="en-US" altLang="ko-KR" sz="1100" dirty="0">
                <a:solidFill>
                  <a:srgbClr val="0000FF"/>
                </a:solidFill>
              </a:rPr>
              <a:t>TU </a:t>
            </a:r>
            <a:r>
              <a:rPr lang="ko-KR" altLang="en-US" sz="1100" dirty="0">
                <a:solidFill>
                  <a:srgbClr val="0000FF"/>
                </a:solidFill>
              </a:rPr>
              <a:t>에 </a:t>
            </a:r>
            <a:r>
              <a:rPr lang="ko-KR" altLang="en-US" sz="1100" dirty="0" err="1">
                <a:solidFill>
                  <a:srgbClr val="0000FF"/>
                </a:solidFill>
              </a:rPr>
              <a:t>전달해야함</a:t>
            </a:r>
            <a:r>
              <a:rPr lang="en-US" altLang="ko-KR" sz="11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98925"/>
            <a:ext cx="6644768" cy="288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를 시작</a:t>
            </a:r>
            <a:r>
              <a:rPr lang="en-US" altLang="ko-KR" sz="1100"/>
              <a:t>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en-US" altLang="ko-KR" sz="1100">
                <a:solidFill>
                  <a:srgbClr val="0000FF"/>
                </a:solidFill>
              </a:rPr>
              <a:t>Timer D </a:t>
            </a:r>
            <a:r>
              <a:rPr lang="ko-KR" altLang="en-US" sz="1100">
                <a:solidFill>
                  <a:srgbClr val="0000FF"/>
                </a:solidFill>
              </a:rPr>
              <a:t>는 응답 재전송 대기 시간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대해서는 최소 </a:t>
            </a:r>
            <a:r>
              <a:rPr lang="en-US" altLang="ko-KR" sz="1100"/>
              <a:t>32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956904"/>
            <a:ext cx="5479385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proxy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proxy core </a:t>
            </a:r>
            <a:r>
              <a:rPr lang="ko-KR" altLang="en-US" sz="1000"/>
              <a:t>는 </a:t>
            </a:r>
            <a:r>
              <a:rPr lang="en-US" altLang="ko-KR" sz="1000" b="1"/>
              <a:t>200 (OK)</a:t>
            </a:r>
            <a:r>
              <a:rPr lang="ko-KR" altLang="en-US" sz="1000"/>
              <a:t>를 </a:t>
            </a:r>
            <a:r>
              <a:rPr lang="en-US" altLang="ko-KR" sz="1000"/>
              <a:t>upstream </a:t>
            </a:r>
            <a:r>
              <a:rPr lang="ko-KR" altLang="en-US" sz="1000"/>
              <a:t>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UAC core</a:t>
            </a:r>
            <a:r>
              <a:rPr lang="en-US" altLang="ko-KR" sz="1000"/>
              <a:t> </a:t>
            </a:r>
            <a:r>
              <a:rPr lang="ko-KR" altLang="en-US" sz="1000"/>
              <a:t>는 이 응답에 대한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생성을 처리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03383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r>
              <a:rPr lang="en-US" altLang="ko-KR" sz="1400">
                <a:latin typeface="Roboto" panose="02000000000000000000" pitchFamily="2" charset="0"/>
              </a:rPr>
              <a:t>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986759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endParaRPr lang="ko-KR" altLang="en-US" sz="14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915201"/>
            <a:ext cx="6040436" cy="216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서버 트랜잭션은 요청의 재전송이 수신된 경우에만 </a:t>
            </a:r>
            <a:r>
              <a:rPr lang="en-US" altLang="ko-KR" sz="1050"/>
              <a:t>provisional </a:t>
            </a:r>
            <a:r>
              <a:rPr lang="ko-KR" altLang="en-US" sz="1050"/>
              <a:t>응답 또는 최종 응답이 될 수 있는 </a:t>
            </a:r>
            <a:br>
              <a:rPr lang="en-US" altLang="ko-KR" sz="1050"/>
            </a:br>
            <a:r>
              <a:rPr lang="ko-KR" altLang="en-US" sz="1050"/>
              <a:t>마지막으로 수신된 응답을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트랜잭션과 달리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응답에 대한 특별한 처리없이 단 한 번만 </a:t>
            </a:r>
            <a:r>
              <a:rPr lang="en-US" altLang="ko-KR" sz="1050" b="1"/>
              <a:t>UAC</a:t>
            </a:r>
            <a:r>
              <a:rPr lang="en-US" altLang="ko-KR" sz="1050"/>
              <a:t> </a:t>
            </a:r>
            <a:r>
              <a:rPr lang="ko-KR" altLang="en-US" sz="1050"/>
              <a:t>에 전달</a:t>
            </a:r>
            <a:endParaRPr lang="en-US" altLang="ko-KR" sz="105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443809"/>
            <a:ext cx="61863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진입하고 요청을 전송 계층으로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</a:t>
            </a:r>
            <a:r>
              <a:rPr lang="en-US" altLang="ko-KR" sz="1100" b="1"/>
              <a:t>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21065" y="2687370"/>
            <a:ext cx="6054863" cy="2142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T4 </a:t>
            </a:r>
            <a:r>
              <a:rPr lang="ko-KR" altLang="en-US" sz="1000"/>
              <a:t>는 네트워크가 클라이언트와 서버 간의 메시지를 지우는 데 걸리는 시간을 의미 </a:t>
            </a:r>
            <a:r>
              <a:rPr lang="en-US" altLang="ko-KR" sz="1000"/>
              <a:t>(</a:t>
            </a:r>
            <a:r>
              <a:rPr lang="ko-KR" altLang="en-US" sz="1000"/>
              <a:t>기본값은 </a:t>
            </a:r>
            <a:r>
              <a:rPr lang="en-US" altLang="ko-KR" sz="10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상태는 수신될 수 있는 추가 응답 재전송을 </a:t>
            </a:r>
            <a:r>
              <a:rPr lang="en-US" altLang="ko-KR" sz="1100" b="1"/>
              <a:t>buffer</a:t>
            </a:r>
            <a:r>
              <a:rPr lang="en-US" altLang="ko-KR" sz="1100"/>
              <a:t> </a:t>
            </a:r>
            <a:r>
              <a:rPr lang="ko-KR" altLang="en-US" sz="1100"/>
              <a:t>하기 위해 존재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024804"/>
            <a:ext cx="427713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139159"/>
            <a:ext cx="8063426" cy="186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595721"/>
            <a:ext cx="7859844" cy="152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575839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트랜잭션과 마찬가지로 </a:t>
            </a:r>
            <a:r>
              <a:rPr lang="en-US" altLang="ko-KR" sz="1100"/>
              <a:t>state machine </a:t>
            </a:r>
            <a:r>
              <a:rPr lang="ko-KR" altLang="en-US" sz="1100"/>
              <a:t>은 수신된 요청이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요청인지 여부에 따라 다름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511533"/>
            <a:ext cx="7810151" cy="3343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r>
              <a:rPr lang="en-US" altLang="ko-KR" sz="1100"/>
              <a:t>, </a:t>
            </a:r>
            <a:r>
              <a:rPr lang="ko-KR" altLang="en-US" sz="1100"/>
              <a:t>이러한 응답은 재전송되지 않으며 상태를 변경하지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240643" y="1164423"/>
            <a:ext cx="4180953" cy="2913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Validate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Preprocess routing information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Determine target for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Forward the request to each target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TU</a:t>
            </a:r>
            <a:r>
              <a:rPr lang="en-US" altLang="ko-KR" sz="1100" dirty="0"/>
              <a:t> </a:t>
            </a:r>
            <a:r>
              <a:rPr lang="ko-KR" altLang="en-US" sz="1100" dirty="0"/>
              <a:t>가 </a:t>
            </a:r>
            <a:r>
              <a:rPr lang="en-US" altLang="ko-KR" sz="1100" b="1" dirty="0"/>
              <a:t>300 – 699</a:t>
            </a:r>
            <a:r>
              <a:rPr lang="en-US" altLang="ko-KR" sz="1100" dirty="0"/>
              <a:t> </a:t>
            </a:r>
            <a:r>
              <a:rPr lang="ko-KR" altLang="en-US" sz="1100" dirty="0"/>
              <a:t>응답을 서버 트랜잭션으로 전달하면</a:t>
            </a:r>
            <a:r>
              <a:rPr lang="en-US" altLang="ko-KR" sz="1100" dirty="0"/>
              <a:t>, </a:t>
            </a:r>
            <a:r>
              <a:rPr lang="ko-KR" altLang="en-US" sz="1100" dirty="0"/>
              <a:t>응답은 </a:t>
            </a:r>
            <a:r>
              <a:rPr lang="en-US" altLang="ko-KR" sz="1100" dirty="0"/>
              <a:t>Transport Layer </a:t>
            </a:r>
            <a:r>
              <a:rPr lang="ko-KR" altLang="en-US" sz="1100" dirty="0"/>
              <a:t>로 전달하고</a:t>
            </a:r>
            <a:r>
              <a:rPr lang="en-US" altLang="ko-KR" sz="1100" dirty="0"/>
              <a:t> </a:t>
            </a:r>
            <a:r>
              <a:rPr lang="ko-KR" altLang="en-US" sz="1100" dirty="0"/>
              <a:t>이</a:t>
            </a:r>
            <a:r>
              <a:rPr lang="en-US" altLang="ko-KR" sz="1100" dirty="0"/>
              <a:t> </a:t>
            </a:r>
            <a:r>
              <a:rPr lang="ko-KR" altLang="en-US" sz="1100" dirty="0"/>
              <a:t>상태로 전환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unreliable </a:t>
            </a:r>
            <a:r>
              <a:rPr lang="ko-KR" altLang="en-US" sz="1100" dirty="0"/>
              <a:t>전송에 대해</a:t>
            </a:r>
            <a:r>
              <a:rPr lang="en-US" altLang="ko-KR" sz="1100" dirty="0"/>
              <a:t>, </a:t>
            </a:r>
            <a:r>
              <a:rPr lang="en-US" altLang="ko-KR" sz="1100" b="1" dirty="0"/>
              <a:t>Timer G</a:t>
            </a:r>
            <a:r>
              <a:rPr lang="en-US" altLang="ko-KR" sz="1100" dirty="0"/>
              <a:t> </a:t>
            </a:r>
            <a:r>
              <a:rPr lang="ko-KR" altLang="en-US" sz="1100" dirty="0"/>
              <a:t>는 </a:t>
            </a:r>
            <a:r>
              <a:rPr lang="en-US" altLang="ko-KR" sz="1100" dirty="0"/>
              <a:t>T1 </a:t>
            </a:r>
            <a:r>
              <a:rPr lang="ko-KR" altLang="en-US" sz="1100" dirty="0"/>
              <a:t>초 이하로 설정하고 </a:t>
            </a:r>
            <a:r>
              <a:rPr lang="en-US" altLang="ko-KR" sz="1100" dirty="0"/>
              <a:t>reliable </a:t>
            </a:r>
            <a:r>
              <a:rPr lang="ko-KR" altLang="en-US" sz="1100" dirty="0"/>
              <a:t>전송에 대해서는 발동하지 않도록 설정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상태가 되면 모든 전송에 대해 </a:t>
            </a:r>
            <a:r>
              <a:rPr lang="en-US" altLang="ko-KR" sz="1100" b="1" dirty="0"/>
              <a:t>64*T1</a:t>
            </a:r>
            <a:r>
              <a:rPr lang="en-US" altLang="ko-KR" sz="1100" dirty="0"/>
              <a:t> </a:t>
            </a:r>
            <a:r>
              <a:rPr lang="ko-KR" altLang="en-US" sz="1100" dirty="0"/>
              <a:t>초 후에 </a:t>
            </a:r>
            <a:r>
              <a:rPr lang="en-US" altLang="ko-KR" sz="1100" b="1" dirty="0"/>
              <a:t>Timer H </a:t>
            </a:r>
            <a:r>
              <a:rPr lang="ko-KR" altLang="en-US" sz="1100" dirty="0"/>
              <a:t>가 발동하도록 설정</a:t>
            </a:r>
            <a:r>
              <a:rPr lang="en-US" altLang="ko-KR" sz="1100" dirty="0"/>
              <a:t> </a:t>
            </a:r>
            <a:r>
              <a:rPr lang="en-US" altLang="ko-KR" sz="1050" dirty="0">
                <a:solidFill>
                  <a:srgbClr val="0000FF"/>
                </a:solidFill>
              </a:rPr>
              <a:t>(Timer H </a:t>
            </a:r>
            <a:r>
              <a:rPr lang="ko-KR" altLang="en-US" sz="1050" dirty="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Timer G</a:t>
            </a:r>
            <a:r>
              <a:rPr lang="en-US" altLang="ko-KR" sz="1100" dirty="0"/>
              <a:t> </a:t>
            </a:r>
            <a:r>
              <a:rPr lang="ko-KR" altLang="en-US" sz="1100" dirty="0"/>
              <a:t>가 발동되면 재전송을 위해 </a:t>
            </a:r>
            <a:r>
              <a:rPr lang="en-US" altLang="ko-KR" sz="1100" b="1" dirty="0"/>
              <a:t>MIN(2*T1, T2)</a:t>
            </a:r>
            <a:r>
              <a:rPr lang="en-US" altLang="ko-KR" sz="1100" dirty="0"/>
              <a:t> </a:t>
            </a:r>
            <a:r>
              <a:rPr lang="ko-KR" altLang="en-US" sz="1100" dirty="0"/>
              <a:t>초 단위로 발동되도록 설정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Timer G </a:t>
            </a:r>
            <a:r>
              <a:rPr lang="ko-KR" altLang="en-US" sz="1100" dirty="0"/>
              <a:t>가 다시 발동하면 응답은 전송을 위해 다시 </a:t>
            </a:r>
            <a:r>
              <a:rPr lang="en-US" altLang="ko-KR" sz="1100" dirty="0"/>
              <a:t>Transport Layer </a:t>
            </a:r>
            <a:r>
              <a:rPr lang="ko-KR" altLang="en-US" sz="1100" dirty="0"/>
              <a:t>로 전달되고 </a:t>
            </a:r>
            <a:r>
              <a:rPr lang="en-US" altLang="ko-KR" sz="1100" b="1" dirty="0"/>
              <a:t>Timer G</a:t>
            </a:r>
            <a:r>
              <a:rPr lang="en-US" altLang="ko-KR" sz="1100" dirty="0"/>
              <a:t> </a:t>
            </a:r>
            <a:r>
              <a:rPr lang="ko-KR" altLang="en-US" sz="1100" dirty="0"/>
              <a:t>는 두 배가 된 값으로 재설정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요청 재전송이 수신되면 서버는 재전송을 위해 응답을 </a:t>
            </a:r>
            <a:r>
              <a:rPr lang="en-US" altLang="ko-KR" sz="1100" dirty="0"/>
              <a:t>Transport Layer </a:t>
            </a:r>
            <a:r>
              <a:rPr lang="ko-KR" altLang="en-US" sz="1100" dirty="0"/>
              <a:t>전달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Timer H</a:t>
            </a:r>
            <a:r>
              <a:rPr lang="en-US" altLang="ko-KR" sz="1100" dirty="0"/>
              <a:t> </a:t>
            </a:r>
            <a:r>
              <a:rPr lang="ko-KR" altLang="en-US" sz="1100" dirty="0"/>
              <a:t>가 발동하면 </a:t>
            </a:r>
            <a:r>
              <a:rPr lang="en-US" altLang="ko-KR" sz="1100" b="1" dirty="0"/>
              <a:t>ACK</a:t>
            </a:r>
            <a:r>
              <a:rPr lang="en-US" altLang="ko-KR" sz="1100" dirty="0"/>
              <a:t> </a:t>
            </a:r>
            <a:r>
              <a:rPr lang="ko-KR" altLang="en-US" sz="1100" dirty="0"/>
              <a:t>가 수신되지 않았음을 </a:t>
            </a:r>
            <a:r>
              <a:rPr lang="en-US" altLang="ko-KR" sz="1100" dirty="0"/>
              <a:t>TU</a:t>
            </a:r>
            <a:r>
              <a:rPr lang="ko-KR" altLang="en-US" sz="1100" dirty="0"/>
              <a:t>에게 알리고 반드시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Terminated</a:t>
            </a:r>
            <a:r>
              <a:rPr lang="en-US" altLang="ko-KR" sz="1100" dirty="0"/>
              <a:t>” </a:t>
            </a:r>
            <a:r>
              <a:rPr lang="ko-KR" altLang="en-US" sz="1100" dirty="0"/>
              <a:t>상태로 전환</a:t>
            </a:r>
            <a:endParaRPr lang="en-US" altLang="ko-KR" sz="11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587388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ACK</a:t>
            </a:r>
            <a:r>
              <a:rPr lang="en-US" altLang="ko-KR" sz="1100" dirty="0"/>
              <a:t> </a:t>
            </a:r>
            <a:r>
              <a:rPr lang="ko-KR" altLang="en-US" sz="1100" dirty="0"/>
              <a:t>를 받으면 반드시 이</a:t>
            </a:r>
            <a:r>
              <a:rPr lang="en-US" altLang="ko-KR" sz="1100" dirty="0"/>
              <a:t> </a:t>
            </a:r>
            <a:r>
              <a:rPr lang="ko-KR" altLang="en-US" sz="1100" dirty="0"/>
              <a:t>상태로</a:t>
            </a:r>
            <a:r>
              <a:rPr lang="en-US" altLang="ko-KR" sz="1100" dirty="0"/>
              <a:t> </a:t>
            </a:r>
            <a:r>
              <a:rPr lang="ko-KR" altLang="en-US" sz="1100" dirty="0"/>
              <a:t>전환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final </a:t>
            </a:r>
            <a:r>
              <a:rPr lang="ko-KR" altLang="en-US" sz="1100" dirty="0"/>
              <a:t>응답의 재전송으로부터</a:t>
            </a:r>
            <a:r>
              <a:rPr lang="en-US" altLang="ko-KR" sz="1100" dirty="0"/>
              <a:t> </a:t>
            </a:r>
            <a:r>
              <a:rPr lang="ko-KR" altLang="en-US" sz="1100" dirty="0"/>
              <a:t>도착하는 부가적인 </a:t>
            </a:r>
            <a:r>
              <a:rPr lang="en-US" altLang="ko-KR" sz="1100" b="1" dirty="0"/>
              <a:t>ACK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흡수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Timer I</a:t>
            </a:r>
            <a:r>
              <a:rPr lang="en-US" altLang="ko-KR" sz="1100" dirty="0"/>
              <a:t> </a:t>
            </a:r>
            <a:r>
              <a:rPr lang="ko-KR" altLang="en-US" sz="1100" dirty="0"/>
              <a:t>가 </a:t>
            </a:r>
            <a:r>
              <a:rPr lang="en-US" altLang="ko-KR" sz="1100" dirty="0"/>
              <a:t>unreliable </a:t>
            </a:r>
            <a:r>
              <a:rPr lang="ko-KR" altLang="en-US" sz="1100" dirty="0"/>
              <a:t>전송에 대해 </a:t>
            </a:r>
            <a:r>
              <a:rPr lang="en-US" altLang="ko-KR" sz="1100" dirty="0"/>
              <a:t>T4 </a:t>
            </a:r>
            <a:r>
              <a:rPr lang="ko-KR" altLang="en-US" sz="1100" dirty="0"/>
              <a:t>초</a:t>
            </a:r>
            <a:r>
              <a:rPr lang="en-US" altLang="ko-KR" sz="1100" dirty="0"/>
              <a:t>, reliable </a:t>
            </a:r>
            <a:r>
              <a:rPr lang="ko-KR" altLang="en-US" sz="1100" dirty="0"/>
              <a:t>전송에 대해 </a:t>
            </a:r>
            <a:r>
              <a:rPr lang="en-US" altLang="ko-KR" sz="1100" dirty="0"/>
              <a:t>0</a:t>
            </a:r>
            <a:r>
              <a:rPr lang="ko-KR" altLang="en-US" sz="1100" dirty="0"/>
              <a:t>초에서 발동하도록 설정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Timer I</a:t>
            </a:r>
            <a:r>
              <a:rPr lang="en-US" altLang="ko-KR" sz="1100" dirty="0"/>
              <a:t> </a:t>
            </a:r>
            <a:r>
              <a:rPr lang="ko-KR" altLang="en-US" sz="1100" dirty="0"/>
              <a:t>가 발동하면</a:t>
            </a:r>
            <a:r>
              <a:rPr lang="en-US" altLang="ko-KR" sz="1100" dirty="0"/>
              <a:t>, “</a:t>
            </a:r>
            <a:r>
              <a:rPr lang="en-US" altLang="ko-KR" sz="1100" b="1" dirty="0"/>
              <a:t>Terminated</a:t>
            </a:r>
            <a:r>
              <a:rPr lang="en-US" altLang="ko-KR" sz="1100" dirty="0"/>
              <a:t>” </a:t>
            </a:r>
            <a:r>
              <a:rPr lang="ko-KR" altLang="en-US" sz="1100" dirty="0"/>
              <a:t>상태로 전환</a:t>
            </a:r>
            <a:endParaRPr lang="en-US" altLang="ko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481026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상태가 되면 트랜잭션은 즉시 폐기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327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925294" cy="282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</a:t>
            </a:r>
            <a:r>
              <a:rPr lang="en-US" altLang="ko-KR" sz="1000"/>
              <a:t>“</a:t>
            </a:r>
            <a:r>
              <a:rPr lang="en-US" altLang="ko-KR" sz="1000" b="1"/>
              <a:t>branch</a:t>
            </a:r>
            <a:r>
              <a:rPr lang="en-US" altLang="ko-KR" sz="1000"/>
              <a:t>”</a:t>
            </a:r>
            <a:r>
              <a:rPr lang="ko-KR" altLang="en-US" sz="1000"/>
              <a:t> 파라미터가 트랜잭션을 생성한 요청의 최상단 </a:t>
            </a:r>
            <a:r>
              <a:rPr lang="en-US" altLang="ko-KR" sz="1000"/>
              <a:t>Via </a:t>
            </a:r>
            <a:r>
              <a:rPr lang="ko-KR" altLang="en-US" sz="1000"/>
              <a:t>헤더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최상단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에 있는 </a:t>
            </a:r>
            <a:r>
              <a:rPr lang="en-US" altLang="ko-KR" sz="1000" b="1"/>
              <a:t>sent-by</a:t>
            </a:r>
            <a:r>
              <a:rPr lang="en-US" altLang="ko-KR" sz="1000"/>
              <a:t> </a:t>
            </a:r>
            <a:r>
              <a:rPr lang="ko-KR" altLang="en-US" sz="1000"/>
              <a:t>값이 트랜잭션을 생성한 요청의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메서드가 트랜잭션을 생성한 요청의 메서드와 일치 </a:t>
            </a:r>
            <a:r>
              <a:rPr lang="en-US" altLang="ko-KR" sz="1000"/>
              <a:t>(</a:t>
            </a:r>
            <a:r>
              <a:rPr lang="ko-KR" altLang="en-US" sz="1000"/>
              <a:t>단</a:t>
            </a:r>
            <a:r>
              <a:rPr lang="en-US" altLang="ko-KR" sz="1000"/>
              <a:t>, ACK </a:t>
            </a:r>
            <a:r>
              <a:rPr lang="ko-KR" altLang="en-US" sz="1000"/>
              <a:t>는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인 경우 제외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위 규칙은 </a:t>
            </a:r>
            <a:r>
              <a:rPr lang="en-US" altLang="ko-KR" sz="1100" b="1"/>
              <a:t>INVITE</a:t>
            </a:r>
            <a:r>
              <a:rPr lang="ko-KR" altLang="en-US" sz="1100" b="1"/>
              <a:t> 트랜잭션</a:t>
            </a:r>
            <a:r>
              <a:rPr lang="ko-KR" altLang="en-US" sz="1100"/>
              <a:t>과 </a:t>
            </a:r>
            <a:r>
              <a:rPr lang="en-US" altLang="ko-KR" sz="1100" b="1"/>
              <a:t>Non-INVITE </a:t>
            </a:r>
            <a:r>
              <a:rPr lang="ko-KR" altLang="en-US" sz="1100" b="1"/>
              <a:t>트랜잭션</a:t>
            </a:r>
            <a:r>
              <a:rPr lang="ko-KR" altLang="en-US" sz="1100"/>
              <a:t> 모두에 적용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23613-5B43-4BB7-B3FC-086B4F210FD6}"/>
              </a:ext>
            </a:extLst>
          </p:cNvPr>
          <p:cNvSpPr txBox="1"/>
          <p:nvPr/>
        </p:nvSpPr>
        <p:spPr>
          <a:xfrm>
            <a:off x="739722" y="3965536"/>
            <a:ext cx="8008924" cy="1558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</a:t>
            </a:r>
            <a:r>
              <a:rPr lang="en-US" altLang="ko-KR" sz="1100"/>
              <a:t>Transport Layer </a:t>
            </a:r>
            <a:r>
              <a:rPr lang="ko-KR" altLang="en-US" sz="1100"/>
              <a:t>로 응답을 전송할 때</a:t>
            </a:r>
            <a:r>
              <a:rPr lang="en-US" altLang="ko-KR" sz="1100"/>
              <a:t>, Transport Layer </a:t>
            </a:r>
            <a:r>
              <a:rPr lang="ko-KR" altLang="en-US" sz="1100"/>
              <a:t>가 실패를 반환하면 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TU </a:t>
            </a:r>
            <a:r>
              <a:rPr lang="ko-KR" altLang="en-US" sz="1100"/>
              <a:t>는 </a:t>
            </a:r>
            <a:r>
              <a:rPr lang="en-US" altLang="ko-KR" sz="1100" b="1"/>
              <a:t>RFC 3263 </a:t>
            </a:r>
            <a:r>
              <a:rPr lang="ko-KR" altLang="en-US" sz="1100"/>
              <a:t>의 절차에 따라 </a:t>
            </a:r>
            <a:r>
              <a:rPr lang="ko-KR" altLang="en-US" sz="1100" b="1"/>
              <a:t>백업</a:t>
            </a:r>
            <a:r>
              <a:rPr lang="ko-KR" altLang="en-US" sz="1100"/>
              <a:t>에 대한 응답을 전달하려고 시도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서버 트랜잭션은 위 모든 절차가 </a:t>
            </a:r>
            <a:r>
              <a:rPr lang="ko-KR" altLang="en-US" sz="1100" b="1"/>
              <a:t>실패가 발생</a:t>
            </a:r>
            <a:r>
              <a:rPr lang="ko-KR" altLang="en-US" sz="1100"/>
              <a:t>했음을 </a:t>
            </a:r>
            <a:r>
              <a:rPr lang="en-US" altLang="ko-KR" sz="1100" b="1"/>
              <a:t>TU </a:t>
            </a:r>
            <a:r>
              <a:rPr lang="ko-KR" altLang="en-US" sz="1100"/>
              <a:t>에 알려야 하며</a:t>
            </a:r>
            <a:r>
              <a:rPr lang="en-US" altLang="ko-KR" sz="1100"/>
              <a:t>, </a:t>
            </a:r>
            <a:r>
              <a:rPr lang="ko-KR" altLang="en-US" sz="1100"/>
              <a:t>서버 트랜잭션은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즉시 전환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(1/6)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061275" cy="357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네트워크 전송을 통한 요청 및 응답의 실제 전송을 담당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연결 지향 전송</a:t>
            </a:r>
            <a:r>
              <a:rPr lang="ko-KR" altLang="en-US" sz="1100"/>
              <a:t>의 경우 요청 또는 응답에 사용할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TCP, SCTP </a:t>
            </a:r>
            <a:r>
              <a:rPr lang="ko-KR" altLang="en-US" sz="1100"/>
              <a:t>와 같은 전송 프로토콜 또는 </a:t>
            </a:r>
            <a:r>
              <a:rPr lang="en-US" altLang="ko-KR" sz="1100"/>
              <a:t>TLS </a:t>
            </a:r>
            <a:r>
              <a:rPr lang="ko-KR" altLang="en-US" sz="1100"/>
              <a:t>에 대한 끊임없는 </a:t>
            </a:r>
            <a:r>
              <a:rPr lang="en-US" altLang="ko-KR" sz="1100"/>
              <a:t>connection </a:t>
            </a:r>
            <a:r>
              <a:rPr lang="ko-KR" altLang="en-US" sz="1100"/>
              <a:t>관리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</a:t>
            </a:r>
            <a:r>
              <a:rPr lang="en-US" altLang="ko-KR" sz="1100"/>
              <a:t>connection </a:t>
            </a:r>
            <a:r>
              <a:rPr lang="ko-KR" altLang="en-US" sz="1100"/>
              <a:t>들은 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부터 형성된 튜플에 의해 인덱싱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이 열리면 이 인덱스는 목적지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을 수락하면 이 인덱스는 소스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마지막 메시지를 송수신한 후에 일정 시간 동안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유지하는 것을 권고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시간은 최소한 트랜잭션의 상태가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변경되는 데 필요한 시간 이상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</a:t>
            </a:r>
            <a:r>
              <a:rPr lang="en-US" altLang="ko-KR" sz="1100"/>
              <a:t>SIP </a:t>
            </a:r>
            <a:r>
              <a:rPr lang="ko-KR" altLang="en-US" sz="1100"/>
              <a:t>요소들은 반드시 </a:t>
            </a: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와 </a:t>
            </a:r>
            <a:r>
              <a:rPr lang="en-US" altLang="ko-KR" sz="1100" b="1"/>
              <a:t>TCP</a:t>
            </a:r>
            <a:r>
              <a:rPr lang="en-US" altLang="ko-KR" sz="1100"/>
              <a:t> </a:t>
            </a:r>
            <a:r>
              <a:rPr lang="ko-KR" altLang="en-US" sz="1100"/>
              <a:t>를 구현하고</a:t>
            </a:r>
            <a:r>
              <a:rPr lang="en-US" altLang="ko-KR" sz="1100"/>
              <a:t>, </a:t>
            </a:r>
            <a:r>
              <a:rPr lang="ko-KR" altLang="en-US" sz="1100"/>
              <a:t>다른 프로토콜을 구현할 수 있음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828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(2/6)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406195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accent3">
                    <a:lumMod val="50000"/>
                  </a:schemeClr>
                </a:solidFill>
                <a:ea typeface="+mj-ea"/>
              </a:rPr>
              <a:t>요청 전송</a:t>
            </a:r>
            <a:endParaRPr lang="en-US" altLang="ko-KR" sz="1600" b="1" dirty="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030A0"/>
                </a:solidFill>
                <a:latin typeface="+mj-ea"/>
                <a:ea typeface="+mj-ea"/>
              </a:rPr>
              <a:t>전송계층</a:t>
            </a:r>
            <a:r>
              <a:rPr lang="ko-KR" altLang="en-US" sz="1100" dirty="0"/>
              <a:t>의 </a:t>
            </a:r>
            <a:r>
              <a:rPr lang="ko-KR" altLang="en-US" sz="1100" dirty="0">
                <a:solidFill>
                  <a:srgbClr val="CC0099"/>
                </a:solidFill>
              </a:rPr>
              <a:t>클라이언트</a:t>
            </a:r>
            <a:r>
              <a:rPr lang="ko-KR" altLang="en-US" sz="1100" dirty="0"/>
              <a:t> </a:t>
            </a:r>
            <a:r>
              <a:rPr lang="ko-KR" altLang="en-US" sz="1100" dirty="0">
                <a:solidFill>
                  <a:srgbClr val="CC0099"/>
                </a:solidFill>
              </a:rPr>
              <a:t>전송단</a:t>
            </a:r>
            <a:r>
              <a:rPr lang="ko-KR" altLang="en-US" sz="1100" dirty="0"/>
              <a:t>은 요청을 보내고 응답을 받는 것을 책임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CC0099"/>
                </a:solidFill>
              </a:rPr>
              <a:t>클라이언트 전송단</a:t>
            </a:r>
            <a:r>
              <a:rPr lang="ko-KR" altLang="en-US" sz="1100" dirty="0"/>
              <a:t>에 요청</a:t>
            </a:r>
            <a:r>
              <a:rPr lang="en-US" altLang="ko-KR" sz="1100" dirty="0"/>
              <a:t>, IP </a:t>
            </a:r>
            <a:r>
              <a:rPr lang="ko-KR" altLang="en-US" sz="1100" dirty="0"/>
              <a:t>주소</a:t>
            </a:r>
            <a:r>
              <a:rPr lang="en-US" altLang="ko-KR" sz="1100" dirty="0"/>
              <a:t>, </a:t>
            </a:r>
            <a:r>
              <a:rPr lang="ko-KR" altLang="en-US" sz="1100" dirty="0"/>
              <a:t>포트</a:t>
            </a:r>
            <a:r>
              <a:rPr lang="en-US" altLang="ko-KR" sz="1100" dirty="0"/>
              <a:t>, </a:t>
            </a:r>
            <a:r>
              <a:rPr lang="ko-KR" altLang="en-US" sz="1100" dirty="0"/>
              <a:t>전송 프로토콜 및 멀티캐스트 대상에 대한 </a:t>
            </a:r>
            <a:r>
              <a:rPr lang="en-US" altLang="ko-KR" sz="1100" dirty="0"/>
              <a:t>TTL </a:t>
            </a:r>
            <a:r>
              <a:rPr lang="ko-KR" altLang="en-US" sz="1100" dirty="0"/>
              <a:t>을 받음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요청이 </a:t>
            </a:r>
            <a:r>
              <a:rPr lang="en-US" altLang="ko-KR" sz="1100" dirty="0"/>
              <a:t>path MTU </a:t>
            </a:r>
            <a:r>
              <a:rPr lang="ko-KR" altLang="en-US" sz="1100" dirty="0"/>
              <a:t>의 </a:t>
            </a:r>
            <a:r>
              <a:rPr lang="en-US" altLang="ko-KR" sz="1100" dirty="0"/>
              <a:t>200 byte </a:t>
            </a:r>
            <a:r>
              <a:rPr lang="ko-KR" altLang="en-US" sz="1100" dirty="0"/>
              <a:t>이내이거나 </a:t>
            </a:r>
            <a:r>
              <a:rPr lang="en-US" altLang="ko-KR" sz="1100" dirty="0"/>
              <a:t>1300 byte </a:t>
            </a:r>
            <a:r>
              <a:rPr lang="ko-KR" altLang="en-US" sz="1100" dirty="0"/>
              <a:t>보다 크고 </a:t>
            </a:r>
            <a:r>
              <a:rPr lang="en-US" altLang="ko-KR" sz="1100" dirty="0"/>
              <a:t>path MTU </a:t>
            </a:r>
            <a:r>
              <a:rPr lang="ko-KR" altLang="en-US" sz="1100" dirty="0"/>
              <a:t>를 알 수 없는 경우</a:t>
            </a:r>
            <a:r>
              <a:rPr lang="en-US" altLang="ko-KR" sz="1100" dirty="0"/>
              <a:t>,TCP </a:t>
            </a:r>
            <a:r>
              <a:rPr lang="ko-KR" altLang="en-US" sz="1100" dirty="0"/>
              <a:t>같은 </a:t>
            </a:r>
            <a:br>
              <a:rPr lang="en-US" altLang="ko-KR" sz="1100" dirty="0"/>
            </a:br>
            <a:r>
              <a:rPr lang="ko-KR" altLang="en-US" sz="1100" dirty="0"/>
              <a:t>혼잡 제어 전송 프로토콜</a:t>
            </a:r>
            <a:r>
              <a:rPr lang="en-US" altLang="ko-KR" sz="1100" dirty="0"/>
              <a:t>(RFC 2914)</a:t>
            </a:r>
            <a:r>
              <a:rPr lang="ko-KR" altLang="en-US" sz="1100" dirty="0"/>
              <a:t>을 사용하여 전송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이로 인해 </a:t>
            </a:r>
            <a:r>
              <a:rPr lang="ko-KR" altLang="en-US" sz="1000" dirty="0" err="1"/>
              <a:t>최상단</a:t>
            </a:r>
            <a:r>
              <a:rPr lang="ko-KR" altLang="en-US" sz="1000" dirty="0"/>
              <a:t> </a:t>
            </a:r>
            <a:r>
              <a:rPr lang="en-US" altLang="ko-KR" sz="1000" b="1" dirty="0"/>
              <a:t>Via</a:t>
            </a:r>
            <a:r>
              <a:rPr lang="en-US" altLang="ko-KR" sz="1000" dirty="0"/>
              <a:t> </a:t>
            </a:r>
            <a:r>
              <a:rPr lang="ko-KR" altLang="en-US" sz="1000" dirty="0"/>
              <a:t>에 표시된 전송 프로토콜 변경이 발생하면</a:t>
            </a:r>
            <a:r>
              <a:rPr lang="en-US" altLang="ko-KR" sz="1000" dirty="0"/>
              <a:t>, </a:t>
            </a:r>
            <a:r>
              <a:rPr lang="ko-KR" altLang="en-US" sz="1000" dirty="0"/>
              <a:t>그 값은 바뀌어야 함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이렇게 하면 </a:t>
            </a:r>
            <a:r>
              <a:rPr lang="en-US" altLang="ko-KR" sz="1000" dirty="0"/>
              <a:t>UDP </a:t>
            </a:r>
            <a:r>
              <a:rPr lang="ko-KR" altLang="en-US" sz="1000" dirty="0"/>
              <a:t>를 통한 메시지 조각화를 방지하고 더 큰 메시지에 대한 혼잡 제어 기능을 제공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구현은 최대 데이터 그램 패킷 사이즈까지 메시지를 처리할 수 있어야 함</a:t>
            </a:r>
            <a:endParaRPr lang="en-US" altLang="ko-KR" sz="10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dirty="0"/>
              <a:t>UDP </a:t>
            </a:r>
            <a:r>
              <a:rPr lang="ko-KR" altLang="en-US" sz="1000" dirty="0"/>
              <a:t>의 경우 크기는 </a:t>
            </a:r>
            <a:r>
              <a:rPr lang="en-US" altLang="ko-KR" sz="1000" dirty="0"/>
              <a:t>IP </a:t>
            </a:r>
            <a:r>
              <a:rPr lang="ko-KR" altLang="en-US" sz="1000" dirty="0"/>
              <a:t>및 </a:t>
            </a:r>
            <a:r>
              <a:rPr lang="en-US" altLang="ko-KR" sz="1000" dirty="0"/>
              <a:t>UDP </a:t>
            </a:r>
            <a:r>
              <a:rPr lang="ko-KR" altLang="en-US" sz="1000" dirty="0"/>
              <a:t>헤더를 포함하여 </a:t>
            </a:r>
            <a:r>
              <a:rPr lang="en-US" altLang="ko-KR" sz="1000" dirty="0"/>
              <a:t>65,535 byte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 요청이 전송되기 전에 </a:t>
            </a:r>
            <a:r>
              <a:rPr lang="ko-KR" altLang="en-US" sz="1100" dirty="0">
                <a:solidFill>
                  <a:srgbClr val="CC0099"/>
                </a:solidFill>
              </a:rPr>
              <a:t>클라이언트 전송단</a:t>
            </a:r>
            <a:r>
              <a:rPr lang="ko-KR" altLang="en-US" sz="1100" dirty="0"/>
              <a:t>은 반드시 </a:t>
            </a:r>
            <a:r>
              <a:rPr lang="en-US" altLang="ko-KR" sz="1100" dirty="0"/>
              <a:t>“</a:t>
            </a:r>
            <a:r>
              <a:rPr lang="en-US" altLang="ko-KR" sz="1100" b="1" dirty="0"/>
              <a:t>sent-by</a:t>
            </a:r>
            <a:r>
              <a:rPr lang="en-US" altLang="ko-KR" sz="1100" dirty="0"/>
              <a:t>” </a:t>
            </a:r>
            <a:r>
              <a:rPr lang="ko-KR" altLang="en-US" sz="1100" dirty="0"/>
              <a:t>필드 값을 </a:t>
            </a:r>
            <a:r>
              <a:rPr lang="en-US" altLang="ko-KR" sz="1100" b="1" dirty="0"/>
              <a:t>Via</a:t>
            </a:r>
            <a:r>
              <a:rPr lang="en-US" altLang="ko-KR" sz="1100" dirty="0"/>
              <a:t> </a:t>
            </a:r>
            <a:r>
              <a:rPr lang="ko-KR" altLang="en-US" sz="1100" dirty="0"/>
              <a:t>헤더에 삽입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 필드에는 </a:t>
            </a:r>
            <a:r>
              <a:rPr lang="en-US" altLang="ko-KR" sz="1100" dirty="0"/>
              <a:t>IP </a:t>
            </a:r>
            <a:r>
              <a:rPr lang="ko-KR" altLang="en-US" sz="1100" dirty="0"/>
              <a:t>주소</a:t>
            </a:r>
            <a:r>
              <a:rPr lang="en-US" altLang="ko-KR" sz="1100" dirty="0"/>
              <a:t> </a:t>
            </a:r>
            <a:r>
              <a:rPr lang="ko-KR" altLang="en-US" sz="1100" dirty="0"/>
              <a:t>또는 호스트 이름과 포트가 포함 </a:t>
            </a:r>
            <a:r>
              <a:rPr lang="en-US" altLang="ko-KR" sz="1100" dirty="0"/>
              <a:t>(</a:t>
            </a:r>
            <a:r>
              <a:rPr lang="en-US" altLang="ko-KR" sz="1100" b="1" dirty="0"/>
              <a:t>FQDN</a:t>
            </a:r>
            <a:r>
              <a:rPr lang="en-US" altLang="ko-KR" sz="1100" dirty="0"/>
              <a:t> </a:t>
            </a:r>
            <a:r>
              <a:rPr lang="ko-KR" altLang="en-US" sz="1100" dirty="0"/>
              <a:t>사용 권장</a:t>
            </a:r>
            <a:r>
              <a:rPr lang="en-US" altLang="ko-KR" sz="1100" dirty="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reliable</a:t>
            </a:r>
            <a:r>
              <a:rPr lang="en-US" altLang="ko-KR" sz="1100" dirty="0"/>
              <a:t> </a:t>
            </a:r>
            <a:r>
              <a:rPr lang="ko-KR" altLang="en-US" sz="1100" dirty="0"/>
              <a:t>전송일 때</a:t>
            </a:r>
            <a:r>
              <a:rPr lang="en-US" altLang="ko-KR" sz="1100" dirty="0"/>
              <a:t>, </a:t>
            </a:r>
            <a:r>
              <a:rPr lang="ko-KR" altLang="en-US" sz="1100" dirty="0"/>
              <a:t>응답은 요청을 수신한 </a:t>
            </a:r>
            <a:r>
              <a:rPr lang="en-US" altLang="ko-KR" sz="1100" b="1" dirty="0"/>
              <a:t>connection</a:t>
            </a:r>
            <a:r>
              <a:rPr lang="en-US" altLang="ko-KR" sz="1100" dirty="0"/>
              <a:t> </a:t>
            </a:r>
            <a:r>
              <a:rPr lang="ko-KR" altLang="en-US" sz="1100" dirty="0"/>
              <a:t>으로 전송 </a:t>
            </a:r>
            <a:r>
              <a:rPr lang="en-US" altLang="ko-KR" sz="1100" dirty="0"/>
              <a:t>(</a:t>
            </a:r>
            <a:r>
              <a:rPr lang="en-US" altLang="ko-KR" sz="1100" b="1" dirty="0"/>
              <a:t>Error</a:t>
            </a:r>
            <a:r>
              <a:rPr lang="en-US" altLang="ko-KR" sz="1100" dirty="0"/>
              <a:t> </a:t>
            </a:r>
            <a:r>
              <a:rPr lang="ko-KR" altLang="en-US" sz="1100" dirty="0"/>
              <a:t>발생 시 새로운 </a:t>
            </a:r>
            <a:r>
              <a:rPr lang="en-US" altLang="ko-KR" sz="1100" b="1" dirty="0"/>
              <a:t>connection</a:t>
            </a:r>
            <a:r>
              <a:rPr lang="en-US" altLang="ko-KR" sz="1100" dirty="0"/>
              <a:t> </a:t>
            </a:r>
            <a:r>
              <a:rPr lang="ko-KR" altLang="en-US" sz="1100" dirty="0"/>
              <a:t>을 시작하여 전송</a:t>
            </a:r>
            <a:r>
              <a:rPr lang="en-US" altLang="ko-KR" sz="1100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9410700" y="2258621"/>
            <a:ext cx="0" cy="90661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89377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10700" y="3880339"/>
            <a:ext cx="0" cy="6340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70437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9410700" y="1178169"/>
            <a:ext cx="0" cy="3653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9141235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0538082" y="4934451"/>
            <a:ext cx="464990" cy="157675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8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(3/6)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763390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수신되면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최상단 </a:t>
            </a:r>
            <a:r>
              <a:rPr lang="en-US" altLang="ko-KR" sz="1100" b="1"/>
              <a:t>Via </a:t>
            </a:r>
            <a:r>
              <a:rPr lang="ko-KR" altLang="en-US" sz="1100"/>
              <a:t>헤더 필드 값을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해당 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 값이 요청에 삽입하도록 구성된 값과 일치하지 않으면 </a:t>
            </a:r>
            <a:r>
              <a:rPr lang="ko-KR" altLang="en-US" sz="1100" b="1"/>
              <a:t>응답</a:t>
            </a:r>
            <a:r>
              <a:rPr lang="ko-KR" altLang="en-US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0070C0"/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이 존재하는 경우</a:t>
            </a:r>
            <a:r>
              <a:rPr lang="en-US" altLang="ko-KR" sz="1100"/>
              <a:t>, </a:t>
            </a:r>
            <a:r>
              <a:rPr lang="ko-KR" altLang="en-US" sz="1100"/>
              <a:t>응답을 기존 트랜잭션과 </a:t>
            </a:r>
            <a:r>
              <a:rPr lang="ko-KR" altLang="en-US" sz="1100" b="1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일치하면 응답을 해당 트랜잭션으로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 응답을 </a:t>
            </a:r>
            <a:r>
              <a:rPr lang="en-US" altLang="ko-KR" sz="1000"/>
              <a:t>proxy core </a:t>
            </a:r>
            <a:r>
              <a:rPr lang="ko-KR" altLang="en-US" sz="1000"/>
              <a:t>또는 </a:t>
            </a:r>
            <a:r>
              <a:rPr lang="en-US" altLang="ko-KR" sz="1000"/>
              <a:t>UA core </a:t>
            </a:r>
            <a:r>
              <a:rPr lang="ko-KR" altLang="en-US" sz="1000"/>
              <a:t>로 전달 </a:t>
            </a:r>
            <a:r>
              <a:rPr lang="en-US" altLang="ko-KR" sz="1000"/>
              <a:t>(</a:t>
            </a:r>
            <a:r>
              <a:rPr lang="ko-KR" altLang="en-US" sz="1000"/>
              <a:t>프록시는 응답을 전달</a:t>
            </a:r>
            <a:r>
              <a:rPr lang="en-US" altLang="ko-KR" sz="1000"/>
              <a:t>, UA </a:t>
            </a:r>
            <a:r>
              <a:rPr lang="ko-KR" altLang="en-US" sz="1000"/>
              <a:t>는 삭제</a:t>
            </a:r>
            <a:r>
              <a:rPr lang="en-US" altLang="ko-KR" sz="10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410700" y="2258621"/>
            <a:ext cx="0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21088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0700" y="3880339"/>
            <a:ext cx="8551" cy="6369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28489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410700" y="1126651"/>
            <a:ext cx="0" cy="4168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8712061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45B1E98-49A1-48A4-A70A-7F36EEBA21BF}"/>
              </a:ext>
            </a:extLst>
          </p:cNvPr>
          <p:cNvCxnSpPr>
            <a:cxnSpLocks/>
          </p:cNvCxnSpPr>
          <p:nvPr/>
        </p:nvCxnSpPr>
        <p:spPr>
          <a:xfrm rot="10800000">
            <a:off x="9982200" y="5490334"/>
            <a:ext cx="1576754" cy="46161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(4/6)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841938" cy="522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서버는 </a:t>
            </a:r>
            <a:r>
              <a:rPr lang="en-US" altLang="ko-KR" sz="1100"/>
              <a:t>SIP or</a:t>
            </a:r>
            <a:r>
              <a:rPr lang="ko-KR" altLang="en-US" sz="1100"/>
              <a:t> </a:t>
            </a:r>
            <a:r>
              <a:rPr lang="en-US" altLang="ko-KR" sz="1100"/>
              <a:t>SIPS URI </a:t>
            </a:r>
            <a:r>
              <a:rPr lang="ko-KR" altLang="en-US" sz="1100"/>
              <a:t>에 대한 </a:t>
            </a:r>
            <a:r>
              <a:rPr lang="en-US" altLang="ko-KR" sz="1100"/>
              <a:t>DNS lookup </a:t>
            </a:r>
            <a:r>
              <a:rPr lang="ko-KR" altLang="en-US" sz="1100"/>
              <a:t>의 결과로 나올 수 있는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조합</a:t>
            </a:r>
            <a:br>
              <a:rPr lang="en-US" altLang="ko-KR" sz="1100"/>
            </a:br>
            <a:r>
              <a:rPr lang="ko-KR" altLang="en-US" sz="1100"/>
              <a:t>에 대한 요청을 수신할 준비가 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이 어떤 전송 프로토콜을 통해 요청을 수신하든</a:t>
            </a:r>
            <a:r>
              <a:rPr lang="en-US" altLang="ko-KR" sz="1100"/>
              <a:t>,</a:t>
            </a:r>
            <a:r>
              <a:rPr lang="ko-KR" altLang="en-US" sz="1100"/>
              <a:t>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“</a:t>
            </a:r>
            <a:r>
              <a:rPr lang="en-US" altLang="ko-KR" sz="1000" b="1"/>
              <a:t>sent-by</a:t>
            </a:r>
            <a:r>
              <a:rPr lang="en-US" altLang="ko-KR" sz="1000"/>
              <a:t>” </a:t>
            </a:r>
            <a:r>
              <a:rPr lang="ko-KR" altLang="en-US" sz="1000"/>
              <a:t>파라미터의 호스트 부분에 도메인 이름이 포함되어 있거나 패킷 수신지 </a:t>
            </a:r>
            <a:r>
              <a:rPr lang="en-US" altLang="ko-KR" sz="1000"/>
              <a:t>IP </a:t>
            </a:r>
            <a:r>
              <a:rPr lang="ko-KR" altLang="en-US" sz="1000"/>
              <a:t>와 다른 </a:t>
            </a:r>
            <a:r>
              <a:rPr lang="en-US" altLang="ko-KR" sz="1000"/>
              <a:t>IP </a:t>
            </a:r>
            <a:r>
              <a:rPr lang="ko-KR" altLang="en-US" sz="1000"/>
              <a:t>가</a:t>
            </a:r>
            <a:br>
              <a:rPr lang="en-US" altLang="ko-KR" sz="1000"/>
            </a:br>
            <a:r>
              <a:rPr lang="ko-KR" altLang="en-US" sz="1000"/>
              <a:t>포함되어있는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헤더 값에 </a:t>
            </a:r>
            <a:r>
              <a:rPr lang="en-US" altLang="ko-KR" sz="1000"/>
              <a:t>“</a:t>
            </a:r>
            <a:r>
              <a:rPr lang="en-US" altLang="ko-KR" sz="1000" b="1"/>
              <a:t>received</a:t>
            </a:r>
            <a:r>
              <a:rPr lang="en-US" altLang="ko-KR" sz="1000"/>
              <a:t>”</a:t>
            </a:r>
            <a:r>
              <a:rPr lang="ko-KR" altLang="en-US" sz="1000"/>
              <a:t> 파라미터를 추가 </a:t>
            </a:r>
            <a:r>
              <a:rPr lang="en-US" altLang="ko-KR" sz="1000"/>
              <a:t>(</a:t>
            </a:r>
            <a:r>
              <a:rPr lang="ko-KR" altLang="en-US" sz="1000"/>
              <a:t>응답을 수신지 </a:t>
            </a:r>
            <a:r>
              <a:rPr lang="en-US" altLang="ko-KR" sz="1000"/>
              <a:t>IP </a:t>
            </a:r>
            <a:r>
              <a:rPr lang="ko-KR" altLang="en-US" sz="1000"/>
              <a:t>로  보내기 위함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요청을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과 </a:t>
            </a:r>
            <a:r>
              <a:rPr lang="ko-KR" altLang="en-US" sz="1100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</a:t>
            </a:r>
            <a:r>
              <a:rPr lang="ko-KR" altLang="en-US" sz="1100">
                <a:solidFill>
                  <a:srgbClr val="0070C0"/>
                </a:solidFill>
                <a:latin typeface="+mn-ea"/>
              </a:rPr>
              <a:t>서버 트랜잭션</a:t>
            </a:r>
            <a:r>
              <a:rPr lang="ko-KR" altLang="en-US" sz="1100"/>
              <a:t>이 발견되면 요청은 해당 트랜잭션으로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요청이 </a:t>
            </a:r>
            <a:r>
              <a:rPr lang="en-US" altLang="ko-KR" sz="1100"/>
              <a:t>core </a:t>
            </a:r>
            <a:r>
              <a:rPr lang="ko-KR" altLang="en-US" sz="1100"/>
              <a:t>로 전달되며</a:t>
            </a:r>
            <a:r>
              <a:rPr lang="en-US" altLang="ko-KR" sz="1100"/>
              <a:t>, core </a:t>
            </a:r>
            <a:r>
              <a:rPr lang="ko-KR" altLang="en-US" sz="1100"/>
              <a:t>는 해당 요청에 대해 새 서버 트랜잭션을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UAS core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</a:t>
            </a:r>
            <a:r>
              <a:rPr lang="en-US" altLang="ko-KR" sz="1100" b="1"/>
              <a:t>2xx</a:t>
            </a:r>
            <a:r>
              <a:rPr lang="ko-KR" altLang="en-US" sz="1100"/>
              <a:t> 응답을 보내면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이 삭제되므로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도착하면</a:t>
            </a:r>
            <a:br>
              <a:rPr lang="en-US" altLang="ko-KR" sz="1100"/>
            </a:br>
            <a:r>
              <a:rPr lang="ko-KR" altLang="en-US" sz="1100"/>
              <a:t>일치하는 트랜잭션이 없으므로 </a:t>
            </a:r>
            <a:r>
              <a:rPr lang="en-US" altLang="ko-KR" sz="1100"/>
              <a:t>UAS core </a:t>
            </a:r>
            <a:r>
              <a:rPr lang="ko-KR" altLang="en-US" sz="1100"/>
              <a:t>로 전달되어 처리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7974" y="2258621"/>
            <a:ext cx="0" cy="9007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948611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</p:cNvCxnSpPr>
          <p:nvPr/>
        </p:nvCxnSpPr>
        <p:spPr>
          <a:xfrm>
            <a:off x="10549423" y="3880339"/>
            <a:ext cx="0" cy="636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9967212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557974" y="1126651"/>
            <a:ext cx="0" cy="4168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10266868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E6BD4C-F5F9-41FC-ADCC-EF2CBE85A6C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575E94-5715-458C-979F-368CC318870A}"/>
              </a:ext>
            </a:extLst>
          </p:cNvPr>
          <p:cNvSpPr txBox="1"/>
          <p:nvPr/>
        </p:nvSpPr>
        <p:spPr>
          <a:xfrm>
            <a:off x="1461053" y="3324427"/>
            <a:ext cx="2555508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931E8-8A5C-467C-A2DE-8D7662AE7612}"/>
              </a:ext>
            </a:extLst>
          </p:cNvPr>
          <p:cNvSpPr txBox="1"/>
          <p:nvPr/>
        </p:nvSpPr>
        <p:spPr>
          <a:xfrm>
            <a:off x="1461053" y="3872672"/>
            <a:ext cx="3664786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  <a:r>
              <a:rPr lang="en-US" altLang="ko-KR" sz="1000">
                <a:solidFill>
                  <a:srgbClr val="0000FF"/>
                </a:solidFill>
              </a:rPr>
              <a:t>;received=192.0.2.4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6644E8-BD2C-4181-9AAD-E6F2D5D256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016561" y="3548206"/>
            <a:ext cx="244777" cy="3244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4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(5/6)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096815" cy="358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전달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응답을 전송할 위치를 결정하기 위해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필드의 값을 사용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 </a:t>
            </a:r>
            <a:r>
              <a:rPr lang="ko-KR" altLang="en-US" sz="1100"/>
              <a:t>또는 </a:t>
            </a:r>
            <a:r>
              <a:rPr lang="en-US" altLang="ko-KR" sz="1100"/>
              <a:t>SCTP </a:t>
            </a:r>
            <a:r>
              <a:rPr lang="ko-KR" altLang="en-US" sz="1100"/>
              <a:t>와 같은 </a:t>
            </a:r>
            <a:r>
              <a:rPr lang="en-US" altLang="ko-KR" sz="1100" b="1"/>
              <a:t>reliable</a:t>
            </a:r>
            <a:r>
              <a:rPr lang="en-US" altLang="ko-KR" sz="1100"/>
              <a:t> </a:t>
            </a:r>
            <a:r>
              <a:rPr lang="ko-KR" altLang="en-US" sz="1100" b="1"/>
              <a:t>전송 프로토콜</a:t>
            </a:r>
            <a:r>
              <a:rPr lang="ko-KR" altLang="en-US" sz="1100"/>
              <a:t> 또는 이를 통한 </a:t>
            </a:r>
            <a:r>
              <a:rPr lang="en-US" altLang="ko-KR" sz="1100" b="1"/>
              <a:t>TLS</a:t>
            </a:r>
            <a:r>
              <a:rPr lang="en-US" altLang="ko-KR" sz="1100"/>
              <a:t>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 b="1"/>
              <a:t>origin</a:t>
            </a:r>
            <a:r>
              <a:rPr lang="en-US" altLang="ko-KR" sz="1100"/>
              <a:t> </a:t>
            </a:r>
            <a:r>
              <a:rPr lang="ko-KR" altLang="en-US" sz="1100"/>
              <a:t>요청의 </a:t>
            </a:r>
            <a:br>
              <a:rPr lang="en-US" altLang="ko-KR" sz="1100"/>
            </a:b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오픈된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이 없다면</a:t>
            </a:r>
            <a:r>
              <a:rPr lang="en-US" altLang="ko-KR" sz="1100"/>
              <a:t>,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의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 값으로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오픈</a:t>
            </a:r>
            <a:br>
              <a:rPr lang="en-US" altLang="ko-KR" sz="1100"/>
            </a:br>
            <a:r>
              <a:rPr lang="en-US" altLang="ko-KR" sz="1100"/>
              <a:t>(“sent-by” </a:t>
            </a:r>
            <a:r>
              <a:rPr lang="ko-KR" altLang="en-US" sz="1100"/>
              <a:t>값은 기술되어 있으면 그 값을 사용하고 없으면 </a:t>
            </a:r>
            <a:r>
              <a:rPr lang="en-US" altLang="ko-KR" sz="1100"/>
              <a:t>default)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 값이 </a:t>
            </a:r>
            <a:r>
              <a:rPr lang="en-US" altLang="ko-KR" sz="1100"/>
              <a:t>“maddr” </a:t>
            </a:r>
            <a:r>
              <a:rPr lang="ko-KR" altLang="en-US" sz="1100"/>
              <a:t>파라미터를 포함하면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“sent-by” </a:t>
            </a:r>
            <a:r>
              <a:rPr lang="ko-KR" altLang="en-US" sz="1100"/>
              <a:t>에 나타난 포트를 사용</a:t>
            </a:r>
            <a:r>
              <a:rPr lang="en-US" altLang="ko-KR" sz="1100"/>
              <a:t>(</a:t>
            </a:r>
            <a:r>
              <a:rPr lang="ko-KR" altLang="en-US" sz="1100"/>
              <a:t>없으면 </a:t>
            </a:r>
            <a:r>
              <a:rPr lang="en-US" altLang="ko-KR" sz="1100"/>
              <a:t>5060)</a:t>
            </a:r>
            <a:r>
              <a:rPr lang="ko-KR" altLang="en-US" sz="1100"/>
              <a:t>하여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거기에 나열된 주소로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파라미터가 있는 경우</a:t>
            </a:r>
            <a:r>
              <a:rPr lang="en-US" altLang="ko-KR" sz="1100"/>
              <a:t>,</a:t>
            </a:r>
            <a:r>
              <a:rPr lang="ko-KR" altLang="en-US" sz="1100"/>
              <a:t> 응답은 </a:t>
            </a:r>
            <a:r>
              <a:rPr lang="en-US" altLang="ko-KR" sz="1100"/>
              <a:t>“sent-by” </a:t>
            </a:r>
            <a:r>
              <a:rPr lang="ko-KR" altLang="en-US" sz="1100"/>
              <a:t>값에 표시된 </a:t>
            </a:r>
            <a:br>
              <a:rPr lang="en-US" altLang="ko-KR" sz="1100"/>
            </a:br>
            <a:r>
              <a:rPr lang="ko-KR" altLang="en-US" sz="1100"/>
              <a:t>포트를 사용하여 </a:t>
            </a:r>
            <a:r>
              <a:rPr lang="en-US" altLang="ko-KR" sz="1100"/>
              <a:t>“received” </a:t>
            </a:r>
            <a:r>
              <a:rPr lang="ko-KR" altLang="en-US" sz="1100"/>
              <a:t>파라미터에 있는 주소로 전송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49424" y="2258621"/>
            <a:ext cx="4276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872642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53700" y="3874477"/>
            <a:ext cx="4274" cy="6428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10092918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10557974" y="1152271"/>
            <a:ext cx="0" cy="3912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9F655C-F29B-4CCA-8566-51AB639585FC}"/>
              </a:ext>
            </a:extLst>
          </p:cNvPr>
          <p:cNvCxnSpPr>
            <a:cxnSpLocks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2C288-565B-4A42-8A70-991DEE55C3BE}"/>
              </a:ext>
            </a:extLst>
          </p:cNvPr>
          <p:cNvSpPr txBox="1"/>
          <p:nvPr/>
        </p:nvSpPr>
        <p:spPr>
          <a:xfrm>
            <a:off x="9067556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163917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Framing &amp; Error Handling (6/6)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994496" cy="2912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Framing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메시지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UDP)</a:t>
            </a:r>
            <a:r>
              <a:rPr lang="ko-KR" altLang="en-US" sz="1100"/>
              <a:t>의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메시지에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헤더가 있다면 메시지 </a:t>
            </a:r>
            <a:r>
              <a:rPr lang="en-US" altLang="ko-KR" sz="1100" b="1"/>
              <a:t>body </a:t>
            </a:r>
            <a:r>
              <a:rPr lang="ko-KR" altLang="en-US" sz="1100"/>
              <a:t>에 해당 </a:t>
            </a:r>
            <a:r>
              <a:rPr lang="en-US" altLang="ko-KR" sz="1100" b="1"/>
              <a:t>byte </a:t>
            </a:r>
            <a:r>
              <a:rPr lang="ko-KR" altLang="en-US" sz="1100"/>
              <a:t>가 포함된 것으로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패킷에 </a:t>
            </a:r>
            <a:r>
              <a:rPr lang="en-US" altLang="ko-KR" sz="1100" b="1"/>
              <a:t>body</a:t>
            </a:r>
            <a:r>
              <a:rPr lang="en-US" altLang="ko-KR" sz="1100"/>
              <a:t> </a:t>
            </a:r>
            <a:r>
              <a:rPr lang="ko-KR" altLang="en-US" sz="1100"/>
              <a:t>끝은 넘어서는 추가 </a:t>
            </a:r>
            <a:r>
              <a:rPr lang="en-US" altLang="ko-KR" sz="1100" b="1"/>
              <a:t>byte </a:t>
            </a:r>
            <a:r>
              <a:rPr lang="ko-KR" altLang="en-US" sz="1100"/>
              <a:t>가 있는 경우 해당 메시지를 버림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패킷이 메시지 </a:t>
            </a:r>
            <a:r>
              <a:rPr lang="en-US" altLang="ko-KR" sz="1100" b="1"/>
              <a:t>body </a:t>
            </a:r>
            <a:r>
              <a:rPr lang="ko-KR" altLang="en-US" sz="1100"/>
              <a:t>가 끝나기 전에 끝나면 오류로 간주</a:t>
            </a:r>
            <a:endParaRPr lang="en-US" altLang="ko-KR" sz="1100"/>
          </a:p>
          <a:p>
            <a:pPr marL="1200150" lvl="2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메시지가 응답인 경우 반드시 삭제하고</a:t>
            </a:r>
            <a:r>
              <a:rPr lang="en-US" altLang="ko-KR" sz="1000"/>
              <a:t>, </a:t>
            </a:r>
          </a:p>
          <a:p>
            <a:pPr marL="1200150" lvl="2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요청인 경우 </a:t>
            </a:r>
            <a:r>
              <a:rPr lang="en-US" altLang="ko-KR" sz="1000" b="1"/>
              <a:t>400 (Bad Request)</a:t>
            </a:r>
            <a:r>
              <a:rPr lang="en-US" altLang="ko-KR" sz="1000"/>
              <a:t> </a:t>
            </a:r>
            <a:r>
              <a:rPr lang="ko-KR" altLang="en-US" sz="1000"/>
              <a:t>응답을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메시지에 </a:t>
            </a:r>
            <a:r>
              <a:rPr lang="en-US" altLang="ko-KR" sz="1100"/>
              <a:t>Content-Length </a:t>
            </a:r>
            <a:r>
              <a:rPr lang="ko-KR" altLang="en-US" sz="1100"/>
              <a:t>헤더가 없는 경우</a:t>
            </a:r>
            <a:r>
              <a:rPr lang="en-US" altLang="ko-KR" sz="1100"/>
              <a:t>,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는 전송 패킷의 끝에서 끝나는 것으로 간주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스트림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TCP)</a:t>
            </a:r>
            <a:r>
              <a:rPr lang="ko-KR" altLang="en-US" sz="1100"/>
              <a:t>의 경우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헤더는 </a:t>
            </a:r>
            <a:r>
              <a:rPr lang="en-US" altLang="ko-KR" sz="1100"/>
              <a:t>body</a:t>
            </a:r>
            <a:r>
              <a:rPr lang="ko-KR" altLang="en-US" sz="1100"/>
              <a:t>의 크기를 나타내며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헤더를 반드시 사용</a:t>
            </a:r>
            <a:endParaRPr lang="en-US" altLang="ko-KR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842F1-8BDD-4656-9E0F-C2A32A873ADC}"/>
              </a:ext>
            </a:extLst>
          </p:cNvPr>
          <p:cNvSpPr txBox="1"/>
          <p:nvPr/>
        </p:nvSpPr>
        <p:spPr>
          <a:xfrm>
            <a:off x="732463" y="3919519"/>
            <a:ext cx="8267007" cy="2228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Error Handling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오류 처리는 메시지가 </a:t>
            </a:r>
            <a:r>
              <a:rPr lang="ko-KR" altLang="en-US" sz="1100" b="1"/>
              <a:t>요청</a:t>
            </a:r>
            <a:r>
              <a:rPr lang="ko-KR" altLang="en-US" sz="1100"/>
              <a:t>인지 </a:t>
            </a:r>
            <a:r>
              <a:rPr lang="ko-KR" altLang="en-US" sz="1100" b="1"/>
              <a:t>응답</a:t>
            </a:r>
            <a:r>
              <a:rPr lang="ko-KR" altLang="en-US" sz="1100"/>
              <a:t>인지에 관계없이 독립적 처리</a:t>
            </a:r>
            <a:endParaRPr lang="en-US" altLang="ko-KR" sz="11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전송을 통해 메시지를 전송하도록 요청하고 그 결과 </a:t>
            </a:r>
            <a:r>
              <a:rPr lang="en-US" altLang="ko-KR" sz="1100"/>
              <a:t>ICMP </a:t>
            </a:r>
            <a:r>
              <a:rPr lang="ko-KR" altLang="en-US" sz="1100"/>
              <a:t>오류가 발생하는 경우</a:t>
            </a:r>
            <a:r>
              <a:rPr lang="en-US" altLang="ko-KR" sz="1100"/>
              <a:t>:</a:t>
            </a:r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호스트</a:t>
            </a:r>
            <a:r>
              <a:rPr lang="en-US" altLang="ko-KR" sz="1100"/>
              <a:t>, </a:t>
            </a:r>
            <a:r>
              <a:rPr lang="ko-KR" altLang="en-US" sz="1100"/>
              <a:t>네트워크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프로토콜에 연결할 수 없는 오류</a:t>
            </a:r>
            <a:r>
              <a:rPr lang="en-US" altLang="ko-KR" sz="1100"/>
              <a:t>, </a:t>
            </a:r>
            <a:r>
              <a:rPr lang="ko-KR" altLang="en-US" sz="1100"/>
              <a:t>매개변수 문제 오류로 인해 </a:t>
            </a:r>
            <a:r>
              <a:rPr lang="en-US" altLang="ko-KR" sz="1100"/>
              <a:t>Transport User </a:t>
            </a:r>
            <a:r>
              <a:rPr lang="ko-KR" altLang="en-US" sz="1100"/>
              <a:t>에게 전송 실패를 알림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Source</a:t>
            </a:r>
            <a:r>
              <a:rPr lang="ko-KR" altLang="en-US" sz="1100"/>
              <a:t> </a:t>
            </a:r>
            <a:r>
              <a:rPr lang="en-US" altLang="ko-KR" sz="1100"/>
              <a:t>quench </a:t>
            </a:r>
            <a:r>
              <a:rPr lang="ko-KR" altLang="en-US" sz="1100"/>
              <a:t>및 </a:t>
            </a:r>
            <a:r>
              <a:rPr lang="en-US" altLang="ko-KR" sz="1100"/>
              <a:t>TTL </a:t>
            </a:r>
            <a:r>
              <a:rPr lang="ko-KR" altLang="en-US" sz="1100"/>
              <a:t>초과 오류는 무시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reliable</a:t>
            </a:r>
            <a:r>
              <a:rPr lang="ko-KR" altLang="en-US" sz="1100"/>
              <a:t> 전송을 통해 요청을 전송하도록 요청하고 그 결과 연결이 실패한 경우</a:t>
            </a:r>
            <a:r>
              <a:rPr lang="en-US" altLang="ko-KR" sz="1100"/>
              <a:t>, Trasport</a:t>
            </a:r>
            <a:r>
              <a:rPr lang="ko-KR" altLang="en-US" sz="1100"/>
              <a:t> </a:t>
            </a:r>
            <a:r>
              <a:rPr lang="en-US" altLang="ko-KR" sz="1100"/>
              <a:t>User </a:t>
            </a:r>
            <a:r>
              <a:rPr lang="ko-KR" altLang="en-US" sz="1100"/>
              <a:t>에게 실패를 알림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7162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검사 순서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38FB-B94A-44EF-A5B4-84AF8C49AC6B}"/>
              </a:ext>
            </a:extLst>
          </p:cNvPr>
          <p:cNvSpPr txBox="1"/>
          <p:nvPr/>
        </p:nvSpPr>
        <p:spPr>
          <a:xfrm>
            <a:off x="3230178" y="1292911"/>
            <a:ext cx="5695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sip:user:password@host:port;uri-parameters?headers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53C4-D8D5-4CDC-98B8-D7B45B68D746}"/>
              </a:ext>
            </a:extLst>
          </p:cNvPr>
          <p:cNvSpPr txBox="1"/>
          <p:nvPr/>
        </p:nvSpPr>
        <p:spPr>
          <a:xfrm>
            <a:off x="3230178" y="1994431"/>
            <a:ext cx="453201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User</a:t>
            </a:r>
            <a:r>
              <a:rPr lang="en-US" altLang="ko-KR" sz="1200"/>
              <a:t> : address</a:t>
            </a:r>
            <a:r>
              <a:rPr lang="ko-KR" altLang="en-US" sz="1200"/>
              <a:t> 될 호스트에 있는 특별한 자원의 </a:t>
            </a:r>
            <a:r>
              <a:rPr lang="en-US" altLang="ko-KR" sz="1200"/>
              <a:t>identifier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Password </a:t>
            </a:r>
            <a:r>
              <a:rPr lang="en-US" altLang="ko-KR" sz="1200"/>
              <a:t>: </a:t>
            </a:r>
            <a:r>
              <a:rPr lang="ko-KR" altLang="en-US" sz="1200"/>
              <a:t>사용자와 관련된 </a:t>
            </a:r>
            <a:r>
              <a:rPr lang="en-US" altLang="ko-KR" sz="1200"/>
              <a:t>password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Host</a:t>
            </a:r>
            <a:r>
              <a:rPr lang="ko-KR" altLang="en-US" sz="1200" b="1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SIP</a:t>
            </a:r>
            <a:r>
              <a:rPr lang="ko-KR" altLang="en-US" sz="1200"/>
              <a:t> 자원을 제공하는 호스트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Port</a:t>
            </a:r>
            <a:r>
              <a:rPr lang="en-US" altLang="ko-KR" sz="1200"/>
              <a:t> : </a:t>
            </a:r>
            <a:r>
              <a:rPr lang="ko-KR" altLang="en-US" sz="1200"/>
              <a:t>요청이 전송될 포트 번호</a:t>
            </a:r>
            <a:r>
              <a:rPr lang="en-US" altLang="ko-KR" sz="12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URI parameters</a:t>
            </a:r>
            <a:r>
              <a:rPr lang="en-US" altLang="ko-KR" sz="1200"/>
              <a:t> : URI </a:t>
            </a:r>
            <a:r>
              <a:rPr lang="ko-KR" altLang="en-US" sz="1200"/>
              <a:t>로 부터 구성된 요청에 영향을 주는 파라미터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Headers</a:t>
            </a:r>
            <a:r>
              <a:rPr lang="en-US" altLang="ko-KR" sz="1200"/>
              <a:t> : URI</a:t>
            </a:r>
            <a:r>
              <a:rPr lang="ko-KR" altLang="en-US" sz="1200"/>
              <a:t> 로 부터 구성된 요청에 포함</a:t>
            </a:r>
            <a:endParaRPr lang="en-US" altLang="ko-K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41EC-DB32-413D-8510-FB7B950E31F0}"/>
              </a:ext>
            </a:extLst>
          </p:cNvPr>
          <p:cNvSpPr txBox="1"/>
          <p:nvPr/>
        </p:nvSpPr>
        <p:spPr>
          <a:xfrm>
            <a:off x="3230178" y="4588777"/>
            <a:ext cx="4020652" cy="1701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/>
              <a:t>sip:alice@atlanta.com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sip:alice:secretword@atlanta.com;transport=tcp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sips:alice@atlanta.com?subject=project%20x&amp;priority=urgent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sip:+1-212-555-1212:1234@gateway.com;user=phone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sips:1212@gateway.com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sip:alice@192.0.2.4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sip:atlanta.com;method=REGISTER?to=alice%40atlanta.com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sip:alice;day=Tuesday@atlanta.com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66330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51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72532C-AACC-471E-9EE7-C2AD0371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32590"/>
              </p:ext>
            </p:extLst>
          </p:nvPr>
        </p:nvGraphicFramePr>
        <p:xfrm>
          <a:off x="2056423" y="1088943"/>
          <a:ext cx="8079154" cy="349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1872949"/>
                    </a:ext>
                  </a:extLst>
                </a:gridCol>
                <a:gridCol w="750884">
                  <a:extLst>
                    <a:ext uri="{9D8B030D-6E8A-4147-A177-3AD203B41FA5}">
                      <a16:colId xmlns:a16="http://schemas.microsoft.com/office/drawing/2014/main" val="1570999987"/>
                    </a:ext>
                  </a:extLst>
                </a:gridCol>
                <a:gridCol w="906424">
                  <a:extLst>
                    <a:ext uri="{9D8B030D-6E8A-4147-A177-3AD203B41FA5}">
                      <a16:colId xmlns:a16="http://schemas.microsoft.com/office/drawing/2014/main" val="2032601688"/>
                    </a:ext>
                  </a:extLst>
                </a:gridCol>
                <a:gridCol w="670432">
                  <a:extLst>
                    <a:ext uri="{9D8B030D-6E8A-4147-A177-3AD203B41FA5}">
                      <a16:colId xmlns:a16="http://schemas.microsoft.com/office/drawing/2014/main" val="91015028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187873230"/>
                    </a:ext>
                  </a:extLst>
                </a:gridCol>
                <a:gridCol w="1249685">
                  <a:extLst>
                    <a:ext uri="{9D8B030D-6E8A-4147-A177-3AD203B41FA5}">
                      <a16:colId xmlns:a16="http://schemas.microsoft.com/office/drawing/2014/main" val="3052766851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3874246634"/>
                    </a:ext>
                  </a:extLst>
                </a:gridCol>
                <a:gridCol w="1013693">
                  <a:extLst>
                    <a:ext uri="{9D8B030D-6E8A-4147-A177-3AD203B41FA5}">
                      <a16:colId xmlns:a16="http://schemas.microsoft.com/office/drawing/2014/main" val="1585996132"/>
                    </a:ext>
                  </a:extLst>
                </a:gridCol>
              </a:tblGrid>
              <a:tr h="376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Req-URI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reg./redir.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dialog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Contact/R-R/Route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5980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22848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7661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668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4508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INVITE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36264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maddr-param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ttl-param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270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transp.-param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88022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other-param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0142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headers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35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1DFF7-E1AB-4EE2-AD42-7C26AA53538A}"/>
              </a:ext>
            </a:extLst>
          </p:cNvPr>
          <p:cNvSpPr txBox="1"/>
          <p:nvPr/>
        </p:nvSpPr>
        <p:spPr>
          <a:xfrm>
            <a:off x="2544376" y="4672004"/>
            <a:ext cx="7810151" cy="1337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port </a:t>
            </a:r>
            <a:r>
              <a:rPr lang="ko-KR" altLang="en-US" sz="1050"/>
              <a:t>값은 </a:t>
            </a:r>
            <a:r>
              <a:rPr lang="en-US" altLang="ko-KR" sz="1050"/>
              <a:t>transport </a:t>
            </a:r>
            <a:r>
              <a:rPr lang="ko-KR" altLang="en-US" sz="1050"/>
              <a:t>와 스키마에 의존</a:t>
            </a:r>
            <a:r>
              <a:rPr lang="en-US" altLang="ko-KR" sz="1050"/>
              <a:t>. </a:t>
            </a:r>
            <a:br>
              <a:rPr lang="en-US" altLang="ko-KR" sz="1050"/>
            </a:br>
            <a:r>
              <a:rPr lang="en-US" altLang="ko-KR" sz="1050"/>
              <a:t>UDP, TCP, SCTP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 </a:t>
            </a:r>
            <a:r>
              <a:rPr lang="en-US" altLang="ko-KR" sz="1050"/>
              <a:t>5060</a:t>
            </a:r>
            <a:r>
              <a:rPr lang="ko-KR" altLang="en-US" sz="1050"/>
              <a:t>이고</a:t>
            </a:r>
            <a:r>
              <a:rPr lang="en-US" altLang="ko-KR" sz="1050"/>
              <a:t>, TLS over TCP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</a:t>
            </a:r>
            <a:r>
              <a:rPr lang="en-US" altLang="ko-KR" sz="1050"/>
              <a:t>, </a:t>
            </a:r>
            <a:r>
              <a:rPr lang="ko-KR" altLang="en-US" sz="1050"/>
              <a:t>그리고 </a:t>
            </a:r>
            <a:r>
              <a:rPr lang="en-US" altLang="ko-KR" sz="1050"/>
              <a:t>TCP </a:t>
            </a:r>
            <a:r>
              <a:rPr lang="ko-KR" altLang="en-US" sz="1050"/>
              <a:t>상의 </a:t>
            </a:r>
            <a:r>
              <a:rPr lang="en-US" altLang="ko-KR" sz="1050"/>
              <a:t>sips: </a:t>
            </a:r>
            <a:r>
              <a:rPr lang="ko-KR" altLang="en-US" sz="1050"/>
              <a:t>에</a:t>
            </a:r>
            <a:r>
              <a:rPr lang="en-US" altLang="ko-KR" sz="1050"/>
              <a:t> </a:t>
            </a:r>
            <a:r>
              <a:rPr lang="ko-KR" altLang="en-US" sz="1050"/>
              <a:t>대해 </a:t>
            </a:r>
            <a:r>
              <a:rPr lang="en-US" altLang="ko-KR" sz="1050"/>
              <a:t>5061</a:t>
            </a:r>
          </a:p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transport </a:t>
            </a:r>
            <a:r>
              <a:rPr lang="ko-KR" altLang="en-US" sz="1050"/>
              <a:t>는 스키마에 의존</a:t>
            </a:r>
            <a:r>
              <a:rPr lang="en-US" altLang="ko-KR" sz="1050"/>
              <a:t>.</a:t>
            </a:r>
            <a:br>
              <a:rPr lang="en-US" altLang="ko-KR" sz="1050"/>
            </a:br>
            <a:r>
              <a:rPr lang="en-US" altLang="ko-KR" sz="1050"/>
              <a:t>sip: </a:t>
            </a:r>
            <a:r>
              <a:rPr lang="ko-KR" altLang="en-US" sz="1050"/>
              <a:t>에 대해서는 </a:t>
            </a:r>
            <a:r>
              <a:rPr lang="en-US" altLang="ko-KR" sz="1050"/>
              <a:t>UDP</a:t>
            </a:r>
            <a:r>
              <a:rPr lang="ko-KR" altLang="en-US" sz="1050"/>
              <a:t>이고</a:t>
            </a:r>
            <a:r>
              <a:rPr lang="en-US" altLang="ko-KR" sz="1050"/>
              <a:t>, sips: </a:t>
            </a:r>
            <a:r>
              <a:rPr lang="ko-KR" altLang="en-US" sz="1050"/>
              <a:t>에 대해서는 </a:t>
            </a:r>
            <a:r>
              <a:rPr lang="en-US" altLang="ko-KR" sz="105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568935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 – URI Comparison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D1625-7466-425B-A8BF-3BA6BCB40FD9}"/>
              </a:ext>
            </a:extLst>
          </p:cNvPr>
          <p:cNvSpPr txBox="1"/>
          <p:nvPr/>
        </p:nvSpPr>
        <p:spPr>
          <a:xfrm>
            <a:off x="1825148" y="1333672"/>
            <a:ext cx="521328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각 세트의 </a:t>
            </a:r>
            <a:r>
              <a:rPr lang="en-US" altLang="ko-KR" sz="1400"/>
              <a:t>URI </a:t>
            </a:r>
            <a:r>
              <a:rPr lang="ko-KR" altLang="en-US" sz="1400"/>
              <a:t>는 동일</a:t>
            </a:r>
            <a:endParaRPr lang="en-US" altLang="ko-KR"/>
          </a:p>
          <a:p>
            <a:endParaRPr lang="en-US" altLang="ko-KR"/>
          </a:p>
          <a:p>
            <a:r>
              <a:rPr lang="en-US" altLang="ko-KR" sz="1200"/>
              <a:t>sip:%61lice@atlanta.com;transport=TCP</a:t>
            </a:r>
          </a:p>
          <a:p>
            <a:r>
              <a:rPr lang="en-US" altLang="ko-KR" sz="1200"/>
              <a:t>sip:alice@AtLanTa.CoM;Transport=tcp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0000FF"/>
                </a:solidFill>
              </a:rPr>
              <a:t>%Hex </a:t>
            </a:r>
            <a:r>
              <a:rPr lang="ko-KR" altLang="en-US" sz="1200">
                <a:solidFill>
                  <a:srgbClr val="0000FF"/>
                </a:solidFill>
              </a:rPr>
              <a:t>인코딩 값과 </a:t>
            </a:r>
            <a:r>
              <a:rPr lang="en-US" altLang="ko-KR" sz="1200">
                <a:solidFill>
                  <a:srgbClr val="0000FF"/>
                </a:solidFill>
              </a:rPr>
              <a:t>userinfo </a:t>
            </a:r>
            <a:r>
              <a:rPr lang="ko-KR" altLang="en-US" sz="1200">
                <a:solidFill>
                  <a:srgbClr val="0000FF"/>
                </a:solidFill>
              </a:rPr>
              <a:t>를 제외한 부분은 대소문자를 구분하지 않음</a:t>
            </a:r>
            <a:endParaRPr lang="en-US" altLang="ko-KR" sz="1200">
              <a:solidFill>
                <a:srgbClr val="0000FF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sip:carol@chicago.com</a:t>
            </a:r>
          </a:p>
          <a:p>
            <a:r>
              <a:rPr lang="en-US" altLang="ko-KR" sz="1200"/>
              <a:t>sip:carol@chicago.com;newparam=5</a:t>
            </a:r>
          </a:p>
          <a:p>
            <a:r>
              <a:rPr lang="en-US" altLang="ko-KR" sz="1200"/>
              <a:t>sip:carol@chicago.com;security=on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0000FF"/>
                </a:solidFill>
              </a:rPr>
              <a:t>하나의 </a:t>
            </a:r>
            <a:r>
              <a:rPr lang="en-US" altLang="ko-KR" sz="1200">
                <a:solidFill>
                  <a:srgbClr val="0000FF"/>
                </a:solidFill>
              </a:rPr>
              <a:t>URI </a:t>
            </a:r>
            <a:r>
              <a:rPr lang="ko-KR" altLang="en-US" sz="1200">
                <a:solidFill>
                  <a:srgbClr val="0000FF"/>
                </a:solidFill>
              </a:rPr>
              <a:t>에만 포함된 </a:t>
            </a:r>
            <a:r>
              <a:rPr lang="en-US" altLang="ko-KR" sz="1200">
                <a:solidFill>
                  <a:srgbClr val="0000FF"/>
                </a:solidFill>
              </a:rPr>
              <a:t>URI</a:t>
            </a:r>
            <a:r>
              <a:rPr lang="ko-KR" altLang="en-US" sz="1200">
                <a:solidFill>
                  <a:srgbClr val="0000FF"/>
                </a:solidFill>
              </a:rPr>
              <a:t>는 비교시 무시</a:t>
            </a:r>
            <a:endParaRPr lang="en-US" altLang="ko-KR" sz="1200">
              <a:solidFill>
                <a:srgbClr val="0000FF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sip:biloxi.com;transport=tcp;method=REGISTER?to=sip:bob%40biloxi.com</a:t>
            </a:r>
          </a:p>
          <a:p>
            <a:r>
              <a:rPr lang="en-US" altLang="ko-KR" sz="1200"/>
              <a:t>sip:biloxi.com;method=REGISTER;transport=tcp?to=sip:bob%40biloxi.com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0000FF"/>
                </a:solidFill>
              </a:rPr>
              <a:t>파라미터의 순서는 중요하지 않음</a:t>
            </a:r>
            <a:endParaRPr lang="en-US" altLang="ko-KR" sz="1200">
              <a:solidFill>
                <a:srgbClr val="0000FF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sip:alice@atlanta.com?subject=project%20x&amp;priority=urgent</a:t>
            </a:r>
          </a:p>
          <a:p>
            <a:r>
              <a:rPr lang="en-US" altLang="ko-KR" sz="1200"/>
              <a:t>sip:alice@atlanta.com?priority=urgent&amp;subject=project%20x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0000FF"/>
                </a:solidFill>
              </a:rPr>
              <a:t>헤더의 순서는 중요하지 않음</a:t>
            </a:r>
            <a:endParaRPr lang="en-US" altLang="ko-KR" sz="12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83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 – URI Comparison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D1625-7466-425B-A8BF-3BA6BCB40FD9}"/>
              </a:ext>
            </a:extLst>
          </p:cNvPr>
          <p:cNvSpPr txBox="1"/>
          <p:nvPr/>
        </p:nvSpPr>
        <p:spPr>
          <a:xfrm>
            <a:off x="1021135" y="1333672"/>
            <a:ext cx="497123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각 세트의 </a:t>
            </a:r>
            <a:r>
              <a:rPr lang="en-US" altLang="ko-KR" sz="1400"/>
              <a:t>URI </a:t>
            </a:r>
            <a:r>
              <a:rPr lang="ko-KR" altLang="en-US" sz="1400"/>
              <a:t>는 동일하지 않음</a:t>
            </a:r>
            <a:endParaRPr lang="en-US" altLang="ko-KR"/>
          </a:p>
          <a:p>
            <a:endParaRPr lang="en-US" altLang="ko-KR"/>
          </a:p>
          <a:p>
            <a:r>
              <a:rPr lang="it-IT" altLang="ko-KR" sz="1200"/>
              <a:t>SIP:ALICE@AtLanTa.CoM;Transport=udp             (different usernames)</a:t>
            </a:r>
          </a:p>
          <a:p>
            <a:r>
              <a:rPr lang="it-IT" altLang="ko-KR" sz="1200"/>
              <a:t>sip:alice@AtLanTa.CoM;Transport=UDP</a:t>
            </a:r>
            <a:endParaRPr lang="en-US" altLang="ko-KR" sz="1200"/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userinfo </a:t>
            </a:r>
            <a:r>
              <a:rPr lang="ko-KR" altLang="en-US" sz="1200">
                <a:solidFill>
                  <a:srgbClr val="FF0000"/>
                </a:solidFill>
              </a:rPr>
              <a:t>부분은 대소문자를 구분</a:t>
            </a:r>
            <a:endParaRPr lang="en-US" altLang="ko-KR" sz="1200">
              <a:solidFill>
                <a:srgbClr val="FF0000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sip:bob@biloxi.com                   (can resolve to different ports)</a:t>
            </a:r>
          </a:p>
          <a:p>
            <a:r>
              <a:rPr lang="en-US" altLang="ko-KR" sz="1200"/>
              <a:t>sip:bob@biloxi.com:5060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port</a:t>
            </a:r>
            <a:r>
              <a:rPr lang="ko-KR" altLang="en-US" sz="1200">
                <a:solidFill>
                  <a:srgbClr val="FF0000"/>
                </a:solidFill>
              </a:rPr>
              <a:t>가 기본 값이더라도 명시한 것과 안한 것은 다름</a:t>
            </a:r>
            <a:endParaRPr lang="en-US" altLang="ko-KR" sz="1200">
              <a:solidFill>
                <a:srgbClr val="FF0000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sip:bob@biloxi.com              (can resolve to different transports)</a:t>
            </a:r>
          </a:p>
          <a:p>
            <a:r>
              <a:rPr lang="en-US" altLang="ko-KR" sz="1200"/>
              <a:t>sip:bob@biloxi.com;transport=udp</a:t>
            </a:r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transport </a:t>
            </a:r>
            <a:r>
              <a:rPr lang="ko-KR" altLang="en-US" sz="1200">
                <a:solidFill>
                  <a:srgbClr val="FF0000"/>
                </a:solidFill>
              </a:rPr>
              <a:t>파라미터도 위와 동일한 원리 </a:t>
            </a:r>
            <a:br>
              <a:rPr lang="en-US" altLang="ko-KR" sz="1200">
                <a:solidFill>
                  <a:srgbClr val="FF0000"/>
                </a:solidFill>
              </a:rPr>
            </a:br>
            <a:r>
              <a:rPr lang="en-US" altLang="ko-KR" sz="1200">
                <a:solidFill>
                  <a:srgbClr val="FF0000"/>
                </a:solidFill>
              </a:rPr>
              <a:t>(ttl, user, method, maddr </a:t>
            </a:r>
            <a:r>
              <a:rPr lang="ko-KR" altLang="en-US" sz="1200">
                <a:solidFill>
                  <a:srgbClr val="FF0000"/>
                </a:solidFill>
              </a:rPr>
              <a:t>도 마찬가지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sip:bob@biloxi.com     (can resolve to different port and transports)</a:t>
            </a:r>
          </a:p>
          <a:p>
            <a:r>
              <a:rPr lang="en-US" altLang="ko-KR" sz="1200"/>
              <a:t>sip:bob@biloxi.com:6000;transport=tcp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2EBB5-C59B-4A27-BEA0-FA9B9D1D4A4F}"/>
              </a:ext>
            </a:extLst>
          </p:cNvPr>
          <p:cNvSpPr txBox="1"/>
          <p:nvPr/>
        </p:nvSpPr>
        <p:spPr>
          <a:xfrm>
            <a:off x="6260592" y="1333672"/>
            <a:ext cx="54986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sip:carol@chicago.com                    (different header component)</a:t>
            </a:r>
          </a:p>
          <a:p>
            <a:r>
              <a:rPr lang="en-US" altLang="ko-KR" sz="1200"/>
              <a:t>sip:carol@chicago.com?Subject=next%20meeting</a:t>
            </a:r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ko-KR" altLang="en-US" sz="1200">
                <a:solidFill>
                  <a:srgbClr val="FF0000"/>
                </a:solidFill>
              </a:rPr>
              <a:t>존재하는 </a:t>
            </a:r>
            <a:r>
              <a:rPr lang="en-US" altLang="ko-KR" sz="1200">
                <a:solidFill>
                  <a:srgbClr val="FF0000"/>
                </a:solidFill>
              </a:rPr>
              <a:t>header</a:t>
            </a:r>
            <a:r>
              <a:rPr lang="ko-KR" altLang="en-US" sz="1200">
                <a:solidFill>
                  <a:srgbClr val="FF0000"/>
                </a:solidFill>
              </a:rPr>
              <a:t> 구성요소는 두 </a:t>
            </a:r>
            <a:r>
              <a:rPr lang="en-US" altLang="ko-KR" sz="1200">
                <a:solidFill>
                  <a:srgbClr val="FF0000"/>
                </a:solidFill>
              </a:rPr>
              <a:t>URI </a:t>
            </a:r>
            <a:r>
              <a:rPr lang="ko-KR" altLang="en-US" sz="1200">
                <a:solidFill>
                  <a:srgbClr val="FF0000"/>
                </a:solidFill>
              </a:rPr>
              <a:t>에 반드시 포함해야 함</a:t>
            </a:r>
            <a:endParaRPr lang="en-US" altLang="ko-KR" sz="1200">
              <a:solidFill>
                <a:srgbClr val="FF0000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sip:bob@phone21.boxesbybob.com   (even though that's what</a:t>
            </a:r>
          </a:p>
          <a:p>
            <a:r>
              <a:rPr lang="en-US" altLang="ko-KR" sz="1200"/>
              <a:t>sip:bob@192.0.2.4         	                     phone21.boxesbybob.com resolves to)</a:t>
            </a:r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host </a:t>
            </a:r>
            <a:r>
              <a:rPr lang="ko-KR" altLang="en-US" sz="1200">
                <a:solidFill>
                  <a:srgbClr val="FF0000"/>
                </a:solidFill>
              </a:rPr>
              <a:t>이름에 대한 </a:t>
            </a:r>
            <a:r>
              <a:rPr lang="en-US" altLang="ko-KR" sz="1200">
                <a:solidFill>
                  <a:srgbClr val="FF0000"/>
                </a:solidFill>
              </a:rPr>
              <a:t>DNS </a:t>
            </a:r>
            <a:r>
              <a:rPr lang="ko-KR" altLang="en-US" sz="1200">
                <a:solidFill>
                  <a:srgbClr val="FF0000"/>
                </a:solidFill>
              </a:rPr>
              <a:t>조회 결과의 </a:t>
            </a:r>
            <a:r>
              <a:rPr lang="en-US" altLang="ko-KR" sz="1200">
                <a:solidFill>
                  <a:srgbClr val="FF0000"/>
                </a:solidFill>
              </a:rPr>
              <a:t>IP </a:t>
            </a:r>
            <a:r>
              <a:rPr lang="ko-KR" altLang="en-US" sz="1200">
                <a:solidFill>
                  <a:srgbClr val="FF0000"/>
                </a:solidFill>
              </a:rPr>
              <a:t>주소는 일치하지 않음</a:t>
            </a:r>
            <a:endParaRPr lang="en-US" altLang="ko-KR" sz="1200">
              <a:solidFill>
                <a:srgbClr val="FF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D02D8D-5991-4F6D-B470-7F579F1BAB6D}"/>
              </a:ext>
            </a:extLst>
          </p:cNvPr>
          <p:cNvCxnSpPr>
            <a:cxnSpLocks/>
          </p:cNvCxnSpPr>
          <p:nvPr/>
        </p:nvCxnSpPr>
        <p:spPr>
          <a:xfrm>
            <a:off x="6096000" y="1333672"/>
            <a:ext cx="0" cy="4341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50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B0E4-0E12-4F6F-A8BD-24EFB94FB1AC}"/>
              </a:ext>
            </a:extLst>
          </p:cNvPr>
          <p:cNvSpPr txBox="1"/>
          <p:nvPr/>
        </p:nvSpPr>
        <p:spPr>
          <a:xfrm>
            <a:off x="732463" y="1007183"/>
            <a:ext cx="4663456" cy="155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Option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/>
              <a:t>에서 새로운 </a:t>
            </a:r>
            <a:r>
              <a:rPr lang="en-US" altLang="ko-KR" sz="1100"/>
              <a:t>option(</a:t>
            </a:r>
            <a:r>
              <a:rPr lang="ko-KR" altLang="en-US" sz="1100"/>
              <a:t>확장</a:t>
            </a:r>
            <a:r>
              <a:rPr lang="en-US" altLang="ko-KR" sz="1100"/>
              <a:t>) </a:t>
            </a:r>
            <a:r>
              <a:rPr lang="ko-KR" altLang="en-US" sz="1100"/>
              <a:t>을 나타내는 </a:t>
            </a:r>
            <a:r>
              <a:rPr lang="en-US" altLang="ko-KR" sz="1100"/>
              <a:t>unique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Require, Proxy-Require, Supported, Unsupported </a:t>
            </a:r>
            <a:r>
              <a:rPr lang="ko-KR" altLang="en-US" sz="1100"/>
              <a:t>헤더 필드에서 사용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option-tag = token </a:t>
            </a:r>
            <a:r>
              <a:rPr lang="ko-KR" altLang="en-US" sz="1100"/>
              <a:t>형식으로 헤더 필드에 매개변수로 표시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7D68-3086-4C89-A199-DD7D5E28A7DE}"/>
              </a:ext>
            </a:extLst>
          </p:cNvPr>
          <p:cNvSpPr txBox="1"/>
          <p:nvPr/>
        </p:nvSpPr>
        <p:spPr>
          <a:xfrm>
            <a:off x="732463" y="2724614"/>
            <a:ext cx="7327647" cy="2755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“tag” </a:t>
            </a:r>
            <a:r>
              <a:rPr lang="ko-KR" altLang="en-US" sz="1100" dirty="0"/>
              <a:t>파라미터</a:t>
            </a:r>
            <a:endParaRPr lang="en-US" altLang="ko-KR" sz="1100" dirty="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dirty="0"/>
              <a:t>SIP </a:t>
            </a:r>
            <a:r>
              <a:rPr lang="ko-KR" altLang="en-US" sz="1000" dirty="0"/>
              <a:t>메시지의 </a:t>
            </a:r>
            <a:r>
              <a:rPr lang="en-US" altLang="ko-KR" sz="1000" dirty="0"/>
              <a:t>To </a:t>
            </a:r>
            <a:r>
              <a:rPr lang="ko-KR" altLang="en-US" sz="1000" dirty="0"/>
              <a:t>와 </a:t>
            </a:r>
            <a:r>
              <a:rPr lang="en-US" altLang="ko-KR" sz="1000" dirty="0"/>
              <a:t>From </a:t>
            </a:r>
            <a:r>
              <a:rPr lang="ko-KR" altLang="en-US" sz="1000" dirty="0"/>
              <a:t>헤더 필드에서 사용</a:t>
            </a:r>
            <a:endParaRPr lang="en-US" altLang="ko-KR" sz="1000" dirty="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두 </a:t>
            </a:r>
            <a:r>
              <a:rPr lang="en-US" altLang="ko-KR" sz="1000" b="1" dirty="0"/>
              <a:t>tag</a:t>
            </a:r>
            <a:r>
              <a:rPr lang="en-US" altLang="ko-KR" sz="1000" dirty="0"/>
              <a:t> </a:t>
            </a:r>
            <a:r>
              <a:rPr lang="ko-KR" altLang="en-US" sz="1000" dirty="0"/>
              <a:t>와 함께 </a:t>
            </a:r>
            <a:r>
              <a:rPr lang="en-US" altLang="ko-KR" sz="1000" b="1" dirty="0"/>
              <a:t>Call-ID</a:t>
            </a:r>
            <a:r>
              <a:rPr lang="en-US" altLang="ko-KR" sz="1000" dirty="0"/>
              <a:t> </a:t>
            </a:r>
            <a:r>
              <a:rPr lang="ko-KR" altLang="en-US" sz="1000" dirty="0"/>
              <a:t>의 결합으로 </a:t>
            </a:r>
            <a:r>
              <a:rPr lang="ko-KR" altLang="en-US" sz="1000" dirty="0">
                <a:latin typeface="+mj-ea"/>
                <a:ea typeface="+mj-ea"/>
              </a:rPr>
              <a:t>다이얼로그</a:t>
            </a:r>
            <a:r>
              <a:rPr lang="ko-KR" altLang="en-US" sz="1000" dirty="0"/>
              <a:t>를 식별하는 메커니즘으로 역할</a:t>
            </a:r>
            <a:endParaRPr lang="en-US" altLang="ko-KR" sz="1000" dirty="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하나의 요청에 대해 여러 </a:t>
            </a:r>
            <a:r>
              <a:rPr lang="ko-KR" altLang="en-US" sz="1000" dirty="0">
                <a:latin typeface="+mj-ea"/>
                <a:ea typeface="+mj-ea"/>
              </a:rPr>
              <a:t>다이얼로그</a:t>
            </a:r>
            <a:r>
              <a:rPr lang="ko-KR" altLang="en-US" sz="1000" dirty="0"/>
              <a:t>가 생성될 수 있으므로</a:t>
            </a:r>
            <a:r>
              <a:rPr lang="en-US" altLang="ko-KR" sz="1000" dirty="0"/>
              <a:t>(forking) </a:t>
            </a:r>
            <a:r>
              <a:rPr lang="en-US" altLang="ko-KR" sz="1000" b="1" dirty="0"/>
              <a:t>From</a:t>
            </a:r>
            <a:r>
              <a:rPr lang="en-US" altLang="ko-KR" sz="1000" dirty="0"/>
              <a:t>, </a:t>
            </a:r>
            <a:r>
              <a:rPr lang="en-US" altLang="ko-KR" sz="1000" b="1" dirty="0"/>
              <a:t>To</a:t>
            </a:r>
            <a:r>
              <a:rPr lang="en-US" altLang="ko-KR" sz="1000" dirty="0"/>
              <a:t> 2</a:t>
            </a:r>
            <a:r>
              <a:rPr lang="ko-KR" altLang="en-US" sz="1000" dirty="0"/>
              <a:t>개의 </a:t>
            </a:r>
            <a:r>
              <a:rPr lang="en-US" altLang="ko-KR" sz="1000" dirty="0"/>
              <a:t>tag </a:t>
            </a:r>
            <a:r>
              <a:rPr lang="ko-KR" altLang="en-US" sz="1000" dirty="0"/>
              <a:t>로 유일한 다이얼로그를 식별</a:t>
            </a:r>
            <a:endParaRPr lang="en-US" altLang="ko-KR" sz="1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Tag </a:t>
            </a:r>
            <a:r>
              <a:rPr lang="ko-KR" altLang="en-US" sz="1100" dirty="0"/>
              <a:t>생성</a:t>
            </a:r>
            <a:endParaRPr lang="en-US" altLang="ko-KR" sz="1100" dirty="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 dirty="0"/>
              <a:t>요청이나 응답에 삽입하기 위해 </a:t>
            </a:r>
            <a:r>
              <a:rPr lang="en-US" altLang="ko-KR" sz="1000" b="1" dirty="0"/>
              <a:t>UA</a:t>
            </a:r>
            <a:r>
              <a:rPr lang="en-US" altLang="ko-KR" sz="1000" dirty="0"/>
              <a:t> </a:t>
            </a:r>
            <a:r>
              <a:rPr lang="ko-KR" altLang="en-US" sz="1000" dirty="0"/>
              <a:t>가 생성</a:t>
            </a:r>
            <a:endParaRPr lang="en-US" altLang="ko-KR" sz="1000" dirty="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dirty="0"/>
              <a:t>Globally unique, cryptographically random (32 bits of randomness)</a:t>
            </a:r>
          </a:p>
        </p:txBody>
      </p:sp>
    </p:spTree>
    <p:extLst>
      <p:ext uri="{BB962C8B-B14F-4D97-AF65-F5344CB8AC3E}">
        <p14:creationId xmlns:p14="http://schemas.microsoft.com/office/powerpoint/2010/main" val="1668253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요청은 서버 트랜잭션으로 처리할 수 있을 만큼 잘 형성된 형식이어야 함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나머지 </a:t>
            </a:r>
            <a:r>
              <a:rPr lang="ko-KR" altLang="en-US" sz="1200" b="1" dirty="0"/>
              <a:t>유효성 검사 단계</a:t>
            </a:r>
            <a:r>
              <a:rPr lang="ko-KR" altLang="en-US" sz="1200" dirty="0"/>
              <a:t> 또는 </a:t>
            </a:r>
            <a:r>
              <a:rPr lang="ko-KR" altLang="en-US" sz="1200" b="1" dirty="0"/>
              <a:t>요청 전달 단계</a:t>
            </a:r>
            <a:r>
              <a:rPr lang="ko-KR" altLang="en-US" sz="1200" dirty="0"/>
              <a:t>에 관련된 모든 컴포넌트는 반드시 올바르게 형성되어야 함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다른 컴포넌트는 잘 형성되었든 그렇지 않든 간에 무시되어야 하며 메시지가 전달될 때 변경되지 않는 상태로 유지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SIP </a:t>
            </a:r>
            <a:r>
              <a:rPr lang="ko-KR" altLang="en-US" sz="1200" dirty="0"/>
              <a:t>는 확장을 통해 언제든지 새로운 메소드와 헤더를 정의할 수 있으며</a:t>
            </a:r>
            <a:r>
              <a:rPr lang="en-US" altLang="ko-KR" sz="1200" dirty="0"/>
              <a:t>, </a:t>
            </a:r>
            <a:r>
              <a:rPr lang="ko-KR" altLang="en-US" sz="1200" u="sng" dirty="0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</a:t>
            </a:r>
            <a:r>
              <a:rPr lang="ko-KR" altLang="en-US" sz="1200" u="sng" dirty="0" err="1">
                <a:solidFill>
                  <a:schemeClr val="bg2">
                    <a:lumMod val="50000"/>
                  </a:schemeClr>
                </a:solidFill>
              </a:rPr>
              <a:t>프록시하는</a:t>
            </a:r>
            <a:r>
              <a:rPr lang="ko-KR" altLang="en-US" sz="1200" u="sng" dirty="0">
                <a:solidFill>
                  <a:schemeClr val="bg2">
                    <a:lumMod val="50000"/>
                  </a:schemeClr>
                </a:solidFill>
              </a:rPr>
              <a:t> 것을 거부하면 안됨</a:t>
            </a:r>
            <a:endParaRPr lang="en-US" altLang="ko-KR" sz="12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Request-URI </a:t>
            </a:r>
            <a:r>
              <a:rPr lang="ko-KR" altLang="en-US" sz="1200" dirty="0"/>
              <a:t>에 프록시가 </a:t>
            </a:r>
            <a:r>
              <a:rPr lang="ko-KR" altLang="en-US" sz="1200" b="1" dirty="0"/>
              <a:t>이해할 수 없는 </a:t>
            </a:r>
            <a:r>
              <a:rPr lang="en-US" altLang="ko-KR" sz="1200" dirty="0"/>
              <a:t>URI scheme </a:t>
            </a:r>
            <a:r>
              <a:rPr lang="ko-KR" altLang="en-US" sz="1200" dirty="0"/>
              <a:t>가 있는 경우 프록시 </a:t>
            </a:r>
            <a:r>
              <a:rPr lang="en-US" altLang="ko-KR" sz="1200" b="1" dirty="0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 dirty="0"/>
              <a:t> </a:t>
            </a:r>
            <a:r>
              <a:rPr lang="ko-KR" altLang="en-US" sz="1200" dirty="0"/>
              <a:t>응답으로 요청을 거부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896440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요청에 </a:t>
            </a:r>
            <a:r>
              <a:rPr lang="en-US" altLang="ko-KR" sz="1200" dirty="0"/>
              <a:t>Max-Forwards </a:t>
            </a:r>
            <a:r>
              <a:rPr lang="ko-KR" altLang="en-US" sz="1200" dirty="0"/>
              <a:t>헤더가 없는 경우 이 검사는 패스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요청에 필드 값이 </a:t>
            </a:r>
            <a:r>
              <a:rPr lang="en-US" altLang="ko-KR" sz="1200" dirty="0"/>
              <a:t>0</a:t>
            </a:r>
            <a:r>
              <a:rPr lang="ko-KR" altLang="en-US" sz="1200" dirty="0"/>
              <a:t>보다 큰 </a:t>
            </a:r>
            <a:r>
              <a:rPr lang="en-US" altLang="ko-KR" sz="1200" dirty="0"/>
              <a:t>Max-Forwards </a:t>
            </a:r>
            <a:r>
              <a:rPr lang="ko-KR" altLang="en-US" sz="1200" dirty="0"/>
              <a:t>헤더가 있으면 패스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요청에 필드 값이 </a:t>
            </a:r>
            <a:r>
              <a:rPr lang="en-US" altLang="ko-KR" sz="1200" dirty="0"/>
              <a:t>0</a:t>
            </a:r>
            <a:r>
              <a:rPr lang="ko-KR" altLang="en-US" sz="1200" dirty="0"/>
              <a:t>인 </a:t>
            </a:r>
            <a:r>
              <a:rPr lang="en-US" altLang="ko-KR" sz="1200" dirty="0"/>
              <a:t>Max-Forwards </a:t>
            </a:r>
            <a:r>
              <a:rPr lang="ko-KR" altLang="en-US" sz="1200" dirty="0"/>
              <a:t>헤더가 포함된 경우 요소는 </a:t>
            </a:r>
            <a:r>
              <a:rPr lang="en-US" altLang="ko-KR" sz="1200" b="1" dirty="0"/>
              <a:t>483 (Too many hops)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반환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en-US" altLang="ko-KR" sz="1200" b="1" dirty="0"/>
              <a:t>OPTIONS</a:t>
            </a:r>
            <a:r>
              <a:rPr lang="en-US" altLang="ko-KR" sz="1200" dirty="0"/>
              <a:t> </a:t>
            </a:r>
            <a:r>
              <a:rPr lang="ko-KR" altLang="en-US" sz="1200" dirty="0"/>
              <a:t>요청인 경우 최종 수신자 역할로 응답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242962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요청에 프록시가 이전 요청에 넣은 값과 동일한 값이 있는 </a:t>
            </a:r>
            <a:r>
              <a:rPr lang="en-US" altLang="ko-KR" sz="1200" b="1" dirty="0">
                <a:solidFill>
                  <a:srgbClr val="002060"/>
                </a:solidFill>
              </a:rPr>
              <a:t>Via</a:t>
            </a:r>
            <a:r>
              <a:rPr lang="en-US" altLang="ko-KR" sz="1200" dirty="0"/>
              <a:t> </a:t>
            </a:r>
            <a:r>
              <a:rPr lang="ko-KR" altLang="en-US" sz="1200" dirty="0"/>
              <a:t>헤더 필드가 있으면 요청이 이전에 이 요소에 의해 전달된 것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“Loop”</a:t>
            </a:r>
            <a:r>
              <a:rPr lang="en-US" altLang="ko-KR" sz="1200" dirty="0"/>
              <a:t> </a:t>
            </a:r>
            <a:r>
              <a:rPr lang="ko-KR" altLang="en-US" sz="1200" dirty="0"/>
              <a:t>되었음을 발견하려면</a:t>
            </a:r>
            <a:r>
              <a:rPr lang="en-US" altLang="ko-KR" sz="1200" dirty="0"/>
              <a:t>, </a:t>
            </a:r>
            <a:r>
              <a:rPr lang="ko-KR" altLang="en-US" sz="1200" dirty="0"/>
              <a:t>이 메시지에 </a:t>
            </a:r>
            <a:r>
              <a:rPr lang="en-US" altLang="ko-KR" sz="1200" dirty="0"/>
              <a:t>“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 dirty="0"/>
              <a:t>”</a:t>
            </a:r>
            <a:r>
              <a:rPr lang="en-US" altLang="ko-KR" sz="1200" dirty="0"/>
              <a:t> </a:t>
            </a:r>
            <a:r>
              <a:rPr lang="ko-KR" altLang="en-US" sz="1200" dirty="0"/>
              <a:t>파라미터를 계산을 수행하고 </a:t>
            </a:r>
            <a:r>
              <a:rPr lang="en-US" altLang="ko-KR" sz="1200" b="1" dirty="0">
                <a:solidFill>
                  <a:srgbClr val="002060"/>
                </a:solidFill>
              </a:rPr>
              <a:t>Via</a:t>
            </a:r>
            <a:r>
              <a:rPr lang="en-US" altLang="ko-KR" sz="1200" dirty="0"/>
              <a:t> </a:t>
            </a:r>
            <a:r>
              <a:rPr lang="ko-KR" altLang="en-US" sz="1200" dirty="0"/>
              <a:t>헤더의</a:t>
            </a:r>
            <a:r>
              <a:rPr lang="en-US" altLang="ko-KR" sz="1200" dirty="0"/>
              <a:t> </a:t>
            </a:r>
            <a:r>
              <a:rPr lang="ko-KR" altLang="en-US" sz="1200" dirty="0"/>
              <a:t>파라미터와 비교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파라미터가 일치하면</a:t>
            </a:r>
            <a:r>
              <a:rPr lang="en-US" altLang="ko-KR" sz="1100" dirty="0"/>
              <a:t>, </a:t>
            </a:r>
            <a:r>
              <a:rPr lang="ko-KR" altLang="en-US" sz="1100" dirty="0"/>
              <a:t>요청은 </a:t>
            </a:r>
            <a:r>
              <a:rPr lang="en-US" altLang="ko-KR" sz="1100" dirty="0"/>
              <a:t>Loop </a:t>
            </a:r>
            <a:r>
              <a:rPr lang="ko-KR" altLang="en-US" sz="1100" dirty="0"/>
              <a:t>된 것이므로</a:t>
            </a:r>
            <a:r>
              <a:rPr lang="en-US" altLang="ko-KR" sz="1100" dirty="0"/>
              <a:t>, </a:t>
            </a:r>
            <a:r>
              <a:rPr lang="en-US" altLang="ko-KR" sz="1100" b="1" dirty="0"/>
              <a:t>482 (Loop Detected)</a:t>
            </a:r>
            <a:r>
              <a:rPr lang="en-US" altLang="ko-KR" sz="1100" dirty="0"/>
              <a:t> </a:t>
            </a:r>
            <a:r>
              <a:rPr lang="ko-KR" altLang="en-US" sz="1100" dirty="0"/>
              <a:t>응답</a:t>
            </a:r>
            <a:endParaRPr lang="en-US" altLang="ko-KR" sz="11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다르면</a:t>
            </a:r>
            <a:r>
              <a:rPr lang="en-US" altLang="ko-KR" sz="1100" dirty="0"/>
              <a:t>, </a:t>
            </a:r>
            <a:r>
              <a:rPr lang="ko-KR" altLang="en-US" sz="1100" dirty="0"/>
              <a:t>계속 처리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향후 이 프로토콜의 </a:t>
            </a:r>
            <a:r>
              <a:rPr lang="en-US" altLang="ko-KR" sz="1200" dirty="0"/>
              <a:t>“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 dirty="0"/>
              <a:t>”</a:t>
            </a:r>
            <a:r>
              <a:rPr lang="ko-KR" altLang="en-US" sz="1200" dirty="0"/>
              <a:t>을</a:t>
            </a:r>
            <a:r>
              <a:rPr lang="ko-KR" altLang="en-US" sz="1200" b="1" dirty="0"/>
              <a:t> </a:t>
            </a:r>
            <a:r>
              <a:rPr lang="ko-KR" altLang="en-US" sz="1200" dirty="0"/>
              <a:t>도입하기 위해</a:t>
            </a:r>
            <a:r>
              <a:rPr lang="en-US" altLang="ko-KR" sz="1200" dirty="0"/>
              <a:t>, </a:t>
            </a:r>
            <a:r>
              <a:rPr lang="en-US" altLang="ko-KR" sz="1200" b="1" dirty="0"/>
              <a:t>UA</a:t>
            </a:r>
            <a:r>
              <a:rPr lang="en-US" altLang="ko-KR" sz="1200" dirty="0"/>
              <a:t> </a:t>
            </a:r>
            <a:r>
              <a:rPr lang="ko-KR" altLang="en-US" sz="1200" dirty="0"/>
              <a:t>는 요청에 </a:t>
            </a:r>
            <a:r>
              <a:rPr lang="en-US" altLang="ko-KR" sz="1200" b="1" dirty="0">
                <a:solidFill>
                  <a:srgbClr val="002060"/>
                </a:solidFill>
              </a:rPr>
              <a:t>Proxy-Require</a:t>
            </a:r>
            <a:r>
              <a:rPr lang="en-US" altLang="ko-KR" sz="1200" dirty="0"/>
              <a:t> </a:t>
            </a:r>
            <a:r>
              <a:rPr lang="ko-KR" altLang="en-US" sz="1200" dirty="0"/>
              <a:t>헤더 필드 포함할 수 있음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dirty="0"/>
              <a:t>요청에 요소가 이해하지 못하는 하나 이상의 </a:t>
            </a:r>
            <a:r>
              <a:rPr lang="en-US" altLang="ko-KR" sz="1100" dirty="0"/>
              <a:t>“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 dirty="0"/>
              <a:t>”</a:t>
            </a:r>
            <a:r>
              <a:rPr lang="ko-KR" altLang="en-US" sz="1100" dirty="0"/>
              <a:t>가 있는 </a:t>
            </a:r>
            <a:r>
              <a:rPr lang="en-US" altLang="ko-KR" sz="1100" b="1" dirty="0">
                <a:solidFill>
                  <a:srgbClr val="002060"/>
                </a:solidFill>
              </a:rPr>
              <a:t>Proxy-Require</a:t>
            </a:r>
            <a:r>
              <a:rPr lang="en-US" altLang="ko-KR" sz="1100" dirty="0"/>
              <a:t> </a:t>
            </a:r>
            <a:r>
              <a:rPr lang="ko-KR" altLang="en-US" sz="1100" dirty="0"/>
              <a:t>헤더가 있는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반드시 </a:t>
            </a:r>
            <a:r>
              <a:rPr lang="en-US" altLang="ko-KR" sz="1100" b="1" u="sng" dirty="0"/>
              <a:t>420 (Bad Extension)</a:t>
            </a:r>
            <a:r>
              <a:rPr lang="en-US" altLang="ko-KR" sz="1100" b="1" dirty="0"/>
              <a:t> </a:t>
            </a:r>
            <a:r>
              <a:rPr lang="ko-KR" altLang="en-US" sz="1100" dirty="0"/>
              <a:t>응답을 반환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547297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요청을 전달하기 전에 </a:t>
            </a:r>
            <a:r>
              <a:rPr lang="en-US" altLang="ko-KR" sz="1200" b="1" dirty="0"/>
              <a:t>credential</a:t>
            </a:r>
            <a:r>
              <a:rPr lang="en-US" altLang="ko-KR" sz="1200" dirty="0"/>
              <a:t>(</a:t>
            </a:r>
            <a:r>
              <a:rPr lang="ko-KR" altLang="en-US" sz="1200" dirty="0"/>
              <a:t>자격 증명</a:t>
            </a:r>
            <a:r>
              <a:rPr lang="en-US" altLang="ko-KR" sz="1200" dirty="0"/>
              <a:t>)</a:t>
            </a:r>
            <a:r>
              <a:rPr lang="ko-KR" altLang="en-US" sz="1200" dirty="0"/>
              <a:t>을 요구하면</a:t>
            </a:r>
            <a:r>
              <a:rPr lang="en-US" altLang="ko-KR" sz="1200" dirty="0"/>
              <a:t>, </a:t>
            </a:r>
            <a:r>
              <a:rPr lang="ko-KR" altLang="en-US" sz="1200" dirty="0"/>
              <a:t>요청이 검사되어야 함</a:t>
            </a:r>
            <a:endParaRPr lang="en-US" altLang="ko-KR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68544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</a:t>
            </a:r>
            <a:r>
              <a:rPr lang="ko-KR" altLang="en-US" sz="1400" b="1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전처리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Request-URI</a:t>
            </a:r>
            <a:r>
              <a:rPr lang="en-US" altLang="ko-KR" sz="1200" dirty="0"/>
              <a:t> </a:t>
            </a:r>
            <a:r>
              <a:rPr lang="ko-KR" altLang="en-US" sz="1200" dirty="0"/>
              <a:t>에 </a:t>
            </a:r>
            <a:r>
              <a:rPr lang="en-US" altLang="ko-KR" sz="1200" dirty="0"/>
              <a:t>“</a:t>
            </a:r>
            <a:r>
              <a:rPr lang="en-US" altLang="ko-KR" sz="1200" b="1" dirty="0" err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 dirty="0"/>
              <a:t>” </a:t>
            </a:r>
            <a:r>
              <a:rPr lang="ko-KR" altLang="en-US" sz="1200" dirty="0"/>
              <a:t>파라미터가 포함된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프록시는 해당 값이 프록시가 책임지도록 구성된 </a:t>
            </a:r>
            <a:r>
              <a:rPr lang="ko-KR" altLang="en-US" sz="1200" b="1" dirty="0"/>
              <a:t>주소</a:t>
            </a:r>
            <a:r>
              <a:rPr lang="ko-KR" altLang="en-US" sz="1200" dirty="0"/>
              <a:t> 또는 </a:t>
            </a:r>
            <a:r>
              <a:rPr lang="ko-KR" altLang="en-US" sz="1200" b="1" dirty="0"/>
              <a:t>도메인 집합</a:t>
            </a:r>
            <a:r>
              <a:rPr lang="ko-KR" altLang="en-US" sz="1200" dirty="0"/>
              <a:t>에 있는 지 검사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dirty="0"/>
              <a:t>Request-URI </a:t>
            </a:r>
            <a:r>
              <a:rPr lang="ko-KR" altLang="en-US" sz="1200" dirty="0"/>
              <a:t>에 </a:t>
            </a:r>
            <a:r>
              <a:rPr lang="en-US" altLang="ko-KR" sz="1200" b="1" dirty="0" err="1"/>
              <a:t>maddr</a:t>
            </a:r>
            <a:r>
              <a:rPr lang="en-US" altLang="ko-KR" sz="1200" dirty="0"/>
              <a:t> </a:t>
            </a:r>
            <a:r>
              <a:rPr lang="ko-KR" altLang="en-US" sz="1200" dirty="0"/>
              <a:t>파라미터를 사용하는 대신 </a:t>
            </a:r>
            <a:r>
              <a:rPr lang="en-US" altLang="ko-KR" sz="1200" dirty="0"/>
              <a:t>Route </a:t>
            </a:r>
            <a:r>
              <a:rPr lang="ko-KR" altLang="en-US" sz="1200" dirty="0"/>
              <a:t>헤더를 사용하는 방식을 권고</a:t>
            </a:r>
            <a:endParaRPr lang="en-US" altLang="ko-KR" sz="1200" dirty="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dirty="0"/>
              <a:t>Request-URI </a:t>
            </a:r>
            <a:r>
              <a:rPr lang="ko-KR" altLang="en-US" sz="1200" dirty="0"/>
              <a:t>에 프록시가 책임지는 값이 갖는 </a:t>
            </a:r>
            <a:r>
              <a:rPr lang="en-US" altLang="ko-KR" sz="1200" b="1" dirty="0" err="1"/>
              <a:t>maddr</a:t>
            </a:r>
            <a:r>
              <a:rPr lang="en-US" altLang="ko-KR" sz="1200" dirty="0"/>
              <a:t> </a:t>
            </a:r>
            <a:r>
              <a:rPr lang="ko-KR" altLang="en-US" sz="1200" dirty="0"/>
              <a:t>파라미터가 있고 요청이 </a:t>
            </a:r>
            <a:r>
              <a:rPr lang="en-US" altLang="ko-KR" sz="1200" dirty="0"/>
              <a:t>Request-URI </a:t>
            </a:r>
            <a:r>
              <a:rPr lang="ko-KR" altLang="en-US" sz="1200" dirty="0"/>
              <a:t>에 표현된 </a:t>
            </a:r>
            <a:r>
              <a:rPr lang="en-US" altLang="ko-KR" sz="1200" b="1" dirty="0"/>
              <a:t>port</a:t>
            </a:r>
            <a:r>
              <a:rPr lang="en-US" altLang="ko-KR" sz="1200" dirty="0"/>
              <a:t> </a:t>
            </a:r>
            <a:r>
              <a:rPr lang="ko-KR" altLang="en-US" sz="1200" dirty="0"/>
              <a:t>와 </a:t>
            </a:r>
            <a:r>
              <a:rPr lang="en-US" altLang="ko-KR" sz="1200" b="1" dirty="0"/>
              <a:t>transport</a:t>
            </a:r>
            <a:r>
              <a:rPr lang="en-US" altLang="ko-KR" sz="1200" dirty="0"/>
              <a:t> </a:t>
            </a:r>
            <a:r>
              <a:rPr lang="ko-KR" altLang="en-US" sz="1200" dirty="0"/>
              <a:t>를 사용하여 수신되었다면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프록시는 </a:t>
            </a:r>
            <a:r>
              <a:rPr lang="en-US" altLang="ko-KR" sz="1200" b="1" dirty="0" err="1"/>
              <a:t>maddr</a:t>
            </a:r>
            <a:r>
              <a:rPr lang="en-US" altLang="ko-KR" sz="1200" dirty="0"/>
              <a:t> </a:t>
            </a:r>
            <a:r>
              <a:rPr lang="ko-KR" altLang="en-US" sz="1200" dirty="0"/>
              <a:t>와 </a:t>
            </a:r>
            <a:r>
              <a:rPr lang="en-US" altLang="ko-KR" sz="1200" b="1" dirty="0"/>
              <a:t>port</a:t>
            </a:r>
            <a:r>
              <a:rPr lang="en-US" altLang="ko-KR" sz="1200" dirty="0"/>
              <a:t>(non-default) </a:t>
            </a:r>
            <a:r>
              <a:rPr lang="ko-KR" altLang="en-US" sz="1200" dirty="0"/>
              <a:t>또는 </a:t>
            </a:r>
            <a:r>
              <a:rPr lang="en-US" altLang="ko-KR" sz="1200" b="1" dirty="0"/>
              <a:t>transport</a:t>
            </a:r>
            <a:r>
              <a:rPr lang="en-US" altLang="ko-KR" sz="1200" dirty="0"/>
              <a:t> </a:t>
            </a:r>
            <a:r>
              <a:rPr lang="ko-KR" altLang="en-US" sz="1200" dirty="0"/>
              <a:t>파라미터를 </a:t>
            </a:r>
            <a:r>
              <a:rPr lang="ko-KR" altLang="en-US" sz="1200" b="1" dirty="0"/>
              <a:t>제거</a:t>
            </a:r>
            <a:r>
              <a:rPr lang="ko-KR" altLang="en-US" sz="1200" dirty="0"/>
              <a:t>하고 해당 값이 요청에 </a:t>
            </a:r>
            <a:r>
              <a:rPr lang="ko-KR" altLang="en-US" sz="1200" b="1" dirty="0"/>
              <a:t>없는 것처럼 처리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2060"/>
                </a:solidFill>
              </a:rPr>
              <a:t>Route</a:t>
            </a:r>
            <a:r>
              <a:rPr lang="en-US" altLang="ko-KR" sz="1200" dirty="0"/>
              <a:t> </a:t>
            </a:r>
            <a:r>
              <a:rPr lang="ko-KR" altLang="en-US" sz="1200" dirty="0"/>
              <a:t>헤더 필드의 </a:t>
            </a:r>
            <a:r>
              <a:rPr lang="ko-KR" altLang="en-US" sz="1200" b="1" dirty="0"/>
              <a:t>첫 번째 값</a:t>
            </a:r>
            <a:r>
              <a:rPr lang="ko-KR" altLang="en-US" sz="1200" dirty="0"/>
              <a:t>이 프록시 자신을 가리키는 경우</a:t>
            </a:r>
            <a:r>
              <a:rPr lang="en-US" altLang="ko-KR" sz="1200" dirty="0"/>
              <a:t>, </a:t>
            </a:r>
            <a:r>
              <a:rPr lang="en-US" altLang="ko-KR" sz="1200" b="1" dirty="0"/>
              <a:t>Route</a:t>
            </a:r>
            <a:r>
              <a:rPr lang="en-US" altLang="ko-KR" sz="1200" dirty="0"/>
              <a:t> </a:t>
            </a:r>
            <a:r>
              <a:rPr lang="ko-KR" altLang="en-US" sz="1200" dirty="0"/>
              <a:t>헤더의 첫 번째 값을  </a:t>
            </a:r>
            <a:r>
              <a:rPr lang="ko-KR" altLang="en-US" sz="1200" b="1" dirty="0"/>
              <a:t>제거</a:t>
            </a:r>
            <a:endParaRPr lang="en-US" altLang="ko-KR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E9B1E-1E27-44EF-83E8-5387F9D5D282}"/>
              </a:ext>
            </a:extLst>
          </p:cNvPr>
          <p:cNvSpPr txBox="1"/>
          <p:nvPr/>
        </p:nvSpPr>
        <p:spPr>
          <a:xfrm>
            <a:off x="1035250" y="5024333"/>
            <a:ext cx="56412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"maddr" </a:t>
            </a:r>
            <a:r>
              <a:rPr lang="ko-KR" altLang="en-US" sz="1000"/>
              <a:t>파라미터는 </a:t>
            </a:r>
            <a:r>
              <a:rPr lang="en-US" altLang="ko-KR" sz="1000"/>
              <a:t>IP </a:t>
            </a:r>
            <a:r>
              <a:rPr lang="ko-KR" altLang="en-US" sz="1000"/>
              <a:t>주소를 가리키는 값으로</a:t>
            </a:r>
            <a:r>
              <a:rPr lang="en-US" altLang="ko-KR" sz="1000"/>
              <a:t>, </a:t>
            </a:r>
            <a:r>
              <a:rPr lang="ko-KR" altLang="en-US" sz="1000"/>
              <a:t>목적지 </a:t>
            </a:r>
            <a:r>
              <a:rPr lang="en-US" altLang="ko-KR" sz="1000"/>
              <a:t>SIP </a:t>
            </a:r>
            <a:r>
              <a:rPr lang="ko-KR" altLang="en-US" sz="1000"/>
              <a:t>서버의 </a:t>
            </a:r>
            <a:r>
              <a:rPr lang="en-US" altLang="ko-KR" sz="1000"/>
              <a:t>IP </a:t>
            </a:r>
            <a:r>
              <a:rPr lang="ko-KR" altLang="en-US" sz="1000"/>
              <a:t>주소를 지정하는 데 사용된다</a:t>
            </a:r>
            <a:r>
              <a:rPr lang="en-US" altLang="ko-KR" sz="1000"/>
              <a:t>. </a:t>
            </a:r>
          </a:p>
          <a:p>
            <a:r>
              <a:rPr lang="ko-KR" altLang="en-US" sz="1000"/>
              <a:t>이는 </a:t>
            </a:r>
            <a:r>
              <a:rPr lang="en-US" altLang="ko-KR" sz="1000"/>
              <a:t>SIP </a:t>
            </a:r>
            <a:r>
              <a:rPr lang="ko-KR" altLang="en-US" sz="1000"/>
              <a:t>요청 메시지가 전달될 목적지 서버의 </a:t>
            </a:r>
            <a:r>
              <a:rPr lang="en-US" altLang="ko-KR" sz="1000"/>
              <a:t>IP </a:t>
            </a:r>
            <a:r>
              <a:rPr lang="ko-KR" altLang="en-US" sz="1000"/>
              <a:t>주소를 명시하는 것을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1D92CA1-0F7E-4673-BCD9-0FBD059B651E}"/>
              </a:ext>
            </a:extLst>
          </p:cNvPr>
          <p:cNvCxnSpPr>
            <a:cxnSpLocks/>
          </p:cNvCxnSpPr>
          <p:nvPr/>
        </p:nvCxnSpPr>
        <p:spPr>
          <a:xfrm rot="5400000">
            <a:off x="-263080" y="3809161"/>
            <a:ext cx="2713557" cy="116896"/>
          </a:xfrm>
          <a:prstGeom prst="bentConnector4">
            <a:avLst>
              <a:gd name="adj1" fmla="val -237"/>
              <a:gd name="adj2" fmla="val 295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Request-URI </a:t>
            </a:r>
            <a:r>
              <a:rPr lang="ko-KR" altLang="en-US" sz="1200" dirty="0"/>
              <a:t>가 프록시가 관리하는 </a:t>
            </a:r>
            <a:r>
              <a:rPr lang="ko-KR" altLang="en-US" sz="1200" b="1" dirty="0"/>
              <a:t>리소스</a:t>
            </a:r>
            <a:r>
              <a:rPr lang="ko-KR" altLang="en-US" sz="1200" dirty="0"/>
              <a:t>를 가리키지 않으면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target set </a:t>
            </a:r>
            <a:r>
              <a:rPr lang="ko-KR" altLang="en-US" sz="1200" dirty="0"/>
              <a:t>에 더 이상의 목적지를 추가하면 안됨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Origin</a:t>
            </a:r>
            <a:r>
              <a:rPr lang="en-US" altLang="ko-KR" sz="1200" dirty="0"/>
              <a:t> </a:t>
            </a:r>
            <a:r>
              <a:rPr lang="en-US" altLang="ko-KR" sz="1200" b="1" dirty="0"/>
              <a:t>Request-URI</a:t>
            </a:r>
            <a:r>
              <a:rPr lang="en-US" altLang="ko-KR" sz="1200" dirty="0"/>
              <a:t> </a:t>
            </a:r>
            <a:r>
              <a:rPr lang="ko-KR" altLang="en-US" sz="1200" dirty="0"/>
              <a:t>가 이 프록시가 책임지는 </a:t>
            </a:r>
            <a:r>
              <a:rPr lang="ko-KR" altLang="en-US" sz="1200" b="1" dirty="0"/>
              <a:t>리소스</a:t>
            </a:r>
            <a:r>
              <a:rPr lang="ko-KR" altLang="en-US" sz="1200" dirty="0"/>
              <a:t>라면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b="1" dirty="0"/>
              <a:t>Request Forwarding</a:t>
            </a:r>
            <a:r>
              <a:rPr lang="en-US" altLang="ko-KR" sz="1200" dirty="0"/>
              <a:t> </a:t>
            </a:r>
            <a:r>
              <a:rPr lang="ko-KR" altLang="en-US" sz="1200" dirty="0"/>
              <a:t>후에 </a:t>
            </a:r>
            <a:r>
              <a:rPr lang="en-US" altLang="ko-KR" sz="1200" dirty="0"/>
              <a:t>target set </a:t>
            </a:r>
            <a:r>
              <a:rPr lang="ko-KR" altLang="en-US" sz="1200" dirty="0"/>
              <a:t>을 계속 추가 가능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모든 사항을 적용한 후에도</a:t>
            </a:r>
            <a:r>
              <a:rPr lang="en-US" altLang="ko-KR" sz="1200" dirty="0"/>
              <a:t> target set 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비어있다면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프록시는 </a:t>
            </a:r>
            <a:r>
              <a:rPr lang="en-US" altLang="ko-KR" sz="1200" b="1" dirty="0"/>
              <a:t>404 (Not Found)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전송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9187</TotalTime>
  <Words>9280</Words>
  <Application>Microsoft Office PowerPoint</Application>
  <PresentationFormat>와이드스크린</PresentationFormat>
  <Paragraphs>1333</Paragraphs>
  <Slides>55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G마켓 산스 TTF Bold</vt:lpstr>
      <vt:lpstr>G마켓 산스 TTF Medium</vt:lpstr>
      <vt:lpstr>Roboto</vt:lpstr>
      <vt:lpstr>Roboto Light</vt:lpstr>
      <vt:lpstr>Wingdings</vt:lpstr>
      <vt:lpstr>Arial</vt:lpstr>
      <vt:lpstr>Roboto Medium</vt:lpstr>
      <vt:lpstr>Roboto Black</vt:lpstr>
      <vt:lpstr>맑은 고딕</vt:lpstr>
      <vt:lpstr>Office 테마</vt:lpstr>
      <vt:lpstr>SIP 세미나 3.0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Basic SIP Trapezoid</vt:lpstr>
      <vt:lpstr>1. Proxy Behavior – Basic SIP Trapezoid</vt:lpstr>
      <vt:lpstr>1. Proxy Behavior – Basic SIP Trapezoid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Rewriting Record-Route Header Field Values</vt:lpstr>
      <vt:lpstr>1. Proxy Behavior – Rewriting Record-Route Header Field Values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3. Transport (1/6)</vt:lpstr>
      <vt:lpstr>3. Transport – Clients (2/6)</vt:lpstr>
      <vt:lpstr>3. Transport – Clients (3/6)</vt:lpstr>
      <vt:lpstr>3. Transport – Server (4/6)</vt:lpstr>
      <vt:lpstr>3. Transport – Server (5/6)</vt:lpstr>
      <vt:lpstr>3. Transport – Framing &amp; Error Handling (6/6)</vt:lpstr>
      <vt:lpstr>4. Common Message Components</vt:lpstr>
      <vt:lpstr>4. Common Message Components</vt:lpstr>
      <vt:lpstr>4. Common Message Components – URI Comparison</vt:lpstr>
      <vt:lpstr>4. Common Message Components – URI Comparison</vt:lpstr>
      <vt:lpstr>4. Common Message Components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윤겸 김</cp:lastModifiedBy>
  <cp:revision>3059</cp:revision>
  <dcterms:created xsi:type="dcterms:W3CDTF">2023-06-27T00:22:49Z</dcterms:created>
  <dcterms:modified xsi:type="dcterms:W3CDTF">2023-07-23T18:46:34Z</dcterms:modified>
</cp:coreProperties>
</file>