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64" r:id="rId2"/>
    <p:sldId id="258" r:id="rId3"/>
    <p:sldId id="305" r:id="rId4"/>
    <p:sldId id="265" r:id="rId5"/>
    <p:sldId id="259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60" r:id="rId15"/>
    <p:sldId id="275" r:id="rId16"/>
    <p:sldId id="276" r:id="rId17"/>
    <p:sldId id="274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303" r:id="rId28"/>
    <p:sldId id="304" r:id="rId29"/>
    <p:sldId id="288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263" r:id="rId40"/>
    <p:sldId id="287" r:id="rId41"/>
    <p:sldId id="289" r:id="rId42"/>
    <p:sldId id="290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7" autoAdjust="0"/>
    <p:restoredTop sz="94311" autoAdjust="0"/>
  </p:normalViewPr>
  <p:slideViewPr>
    <p:cSldViewPr snapToGrid="0">
      <p:cViewPr varScale="1">
        <p:scale>
          <a:sx n="80" d="100"/>
          <a:sy n="80" d="100"/>
        </p:scale>
        <p:origin x="102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885E2C-E0D8-41AD-858A-DD3B49506F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16645B-D99F-447C-A15C-E8E2C7C107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A30CD-047B-418C-B390-82335D751AE2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19D0F5-4A92-403E-BBCF-9FCAC6BE8B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109679-A80F-48B0-95CE-0516ACA85D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1F0DB-C185-4654-A2C2-26BCE9E26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8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B1179-EA2C-4F66-A7B6-E78EE214E3F0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B60B4-4ECC-4229-9A2A-F5A0A39DA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07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10 - </a:t>
            </a:r>
            <a:r>
              <a:rPr lang="ko-KR" altLang="en-US" err="1"/>
              <a:t>리디렉션</a:t>
            </a:r>
            <a:r>
              <a:rPr lang="ko-KR" altLang="en-US"/>
              <a:t> 서버는 논리적으로 서버 트랜잭션 계층과 특정 종류의 </a:t>
            </a:r>
            <a:r>
              <a:rPr lang="en-US" altLang="ko-KR"/>
              <a:t>location service</a:t>
            </a:r>
            <a:r>
              <a:rPr lang="ko-KR" altLang="en-US"/>
              <a:t>에 액세스할 수 있는 </a:t>
            </a:r>
            <a:r>
              <a:rPr lang="en-US" altLang="ko-KR"/>
              <a:t>TU</a:t>
            </a:r>
            <a:r>
              <a:rPr lang="ko-KR" altLang="en-US"/>
              <a:t>로 구성됩니다</a:t>
            </a:r>
            <a:r>
              <a:rPr lang="en-US" altLang="ko-KR"/>
              <a:t>. </a:t>
            </a:r>
          </a:p>
          <a:p>
            <a:r>
              <a:rPr lang="ko-KR" altLang="en-US"/>
              <a:t>이 </a:t>
            </a:r>
            <a:r>
              <a:rPr lang="en-US" altLang="ko-KR"/>
              <a:t>location service</a:t>
            </a:r>
            <a:r>
              <a:rPr lang="ko-KR" altLang="en-US"/>
              <a:t>는 사실상 단일 </a:t>
            </a:r>
            <a:r>
              <a:rPr lang="en-US" altLang="ko-KR"/>
              <a:t>URI</a:t>
            </a:r>
            <a:r>
              <a:rPr lang="ko-KR" altLang="en-US"/>
              <a:t>와 해당 </a:t>
            </a:r>
            <a:r>
              <a:rPr lang="en-US" altLang="ko-KR"/>
              <a:t>URI</a:t>
            </a:r>
            <a:r>
              <a:rPr lang="ko-KR" altLang="en-US"/>
              <a:t>의 대상을 찾을 수 있는 하나 이상의 대체 위치 집합 간의 매핑을 포함하는 데이터베이스이다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682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47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/>
              <a:t>OPTIONS</a:t>
            </a:r>
            <a:r>
              <a:rPr lang="ko-KR" altLang="en-US" sz="1200"/>
              <a:t>를 사용하면 </a:t>
            </a:r>
            <a:r>
              <a:rPr lang="en-US" altLang="ko-KR" sz="1200"/>
              <a:t>UA</a:t>
            </a:r>
            <a:r>
              <a:rPr lang="ko-KR" altLang="en-US" sz="1200"/>
              <a:t>는 다른 </a:t>
            </a:r>
            <a:r>
              <a:rPr lang="en-US" altLang="ko-KR" sz="1200"/>
              <a:t>UA </a:t>
            </a:r>
            <a:r>
              <a:rPr lang="ko-KR" altLang="en-US" sz="1200"/>
              <a:t>또는 프록시 서버에 </a:t>
            </a:r>
            <a:r>
              <a:rPr lang="en-US" altLang="ko-KR" sz="1200"/>
              <a:t>capabilities</a:t>
            </a:r>
            <a:r>
              <a:rPr lang="ko-KR" altLang="en-US" sz="1200"/>
              <a:t> 를 쿼리할 수 있습니다</a:t>
            </a:r>
            <a:r>
              <a:rPr lang="en-US" altLang="ko-KR" sz="1200"/>
              <a:t>.</a:t>
            </a:r>
          </a:p>
          <a:p>
            <a:endParaRPr lang="en-US" altLang="ko-KR" sz="1200"/>
          </a:p>
          <a:p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897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/>
              <a:t>Contact </a:t>
            </a:r>
            <a:r>
              <a:rPr lang="ko-KR" altLang="en-US" sz="1200"/>
              <a:t>헤더 필드는 포함시킬 수 있다</a:t>
            </a:r>
            <a:r>
              <a:rPr lang="en-US" altLang="ko-KR" sz="1200"/>
              <a:t>. (optional)</a:t>
            </a:r>
          </a:p>
          <a:p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538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(SDP not shown)</a:t>
            </a:r>
          </a:p>
          <a:p>
            <a:endParaRPr lang="en-US" altLang="ko-KR"/>
          </a:p>
          <a:p>
            <a:r>
              <a:rPr lang="ko-KR" altLang="en-US"/>
              <a:t>다이얼로그 내에서 수신된 </a:t>
            </a:r>
            <a:r>
              <a:rPr lang="en-US" altLang="ko-KR"/>
              <a:t>OPTIONS </a:t>
            </a:r>
            <a:r>
              <a:rPr lang="ko-KR" altLang="en-US"/>
              <a:t>요청은 다이얼로그 외부에서 작성된 것과 동일한 </a:t>
            </a:r>
            <a:r>
              <a:rPr lang="en-US" altLang="ko-KR"/>
              <a:t>200(OK) </a:t>
            </a:r>
            <a:r>
              <a:rPr lang="ko-KR" altLang="en-US"/>
              <a:t>응답을 생성하며 다이얼로그에 아무런 영향을 미치지 않는다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853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요청은 일반적으로 최상위 </a:t>
            </a:r>
            <a:r>
              <a:rPr lang="en-US" altLang="ko-KR" dirty="0"/>
              <a:t>Route </a:t>
            </a:r>
            <a:r>
              <a:rPr lang="ko-KR" altLang="en-US" dirty="0"/>
              <a:t>헤더 필드 값으로 표시된 주소로 전송되거나 </a:t>
            </a:r>
            <a:r>
              <a:rPr lang="en-US" altLang="ko-KR" dirty="0"/>
              <a:t>Route </a:t>
            </a:r>
            <a:r>
              <a:rPr lang="ko-KR" altLang="en-US" dirty="0"/>
              <a:t>헤더 필드가 없는 경우 </a:t>
            </a:r>
            <a:r>
              <a:rPr lang="en-US" altLang="ko-KR" dirty="0"/>
              <a:t>Request-URI</a:t>
            </a:r>
            <a:r>
              <a:rPr lang="ko-KR" altLang="en-US" dirty="0"/>
              <a:t>로 전송된다</a:t>
            </a:r>
            <a:r>
              <a:rPr lang="en-US" altLang="ko-KR" dirty="0"/>
              <a:t>. </a:t>
            </a:r>
            <a:r>
              <a:rPr lang="ko-KR" altLang="en-US" dirty="0"/>
              <a:t>특정 제한 사항에 따라 요청을 대체 주소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route set</a:t>
            </a:r>
            <a:r>
              <a:rPr lang="ko-KR" altLang="en-US" dirty="0"/>
              <a:t>에 표시되지 않은 기본 </a:t>
            </a:r>
            <a:r>
              <a:rPr lang="ko-KR" altLang="en-US" dirty="0" err="1"/>
              <a:t>아웃바운드</a:t>
            </a:r>
            <a:r>
              <a:rPr lang="ko-KR" altLang="en-US" dirty="0"/>
              <a:t> 프록시</a:t>
            </a:r>
            <a:r>
              <a:rPr lang="en-US" altLang="ko-KR" dirty="0"/>
              <a:t>)</a:t>
            </a:r>
            <a:r>
              <a:rPr lang="ko-KR" altLang="en-US" dirty="0"/>
              <a:t>로 전송할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24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8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984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633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496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b="1">
                <a:latin typeface="Roboto" panose="02000000000000000000" pitchFamily="2" charset="0"/>
              </a:rPr>
              <a:t>Initial offer </a:t>
            </a:r>
            <a:r>
              <a:rPr lang="ko-KR" altLang="en-US" sz="1100">
                <a:latin typeface="Roboto" panose="02000000000000000000" pitchFamily="2" charset="0"/>
              </a:rPr>
              <a:t>는 </a:t>
            </a:r>
            <a:r>
              <a:rPr lang="en-US" altLang="ko-KR" sz="1100">
                <a:latin typeface="Roboto" panose="02000000000000000000" pitchFamily="2" charset="0"/>
              </a:rPr>
              <a:t>INVITE </a:t>
            </a:r>
            <a:r>
              <a:rPr lang="ko-KR" altLang="en-US" sz="1100">
                <a:latin typeface="Roboto" panose="02000000000000000000" pitchFamily="2" charset="0"/>
              </a:rPr>
              <a:t>에 있거나 </a:t>
            </a:r>
            <a:r>
              <a:rPr lang="en-US" altLang="ko-KR" sz="1100">
                <a:latin typeface="Roboto" panose="02000000000000000000" pitchFamily="2" charset="0"/>
              </a:rPr>
              <a:t>UAS</a:t>
            </a:r>
            <a:r>
              <a:rPr lang="ko-KR" altLang="en-US" sz="1100">
                <a:latin typeface="Roboto" panose="02000000000000000000" pitchFamily="2" charset="0"/>
              </a:rPr>
              <a:t>에서 보내는 첫 </a:t>
            </a:r>
            <a:r>
              <a:rPr lang="en-US" altLang="ko-KR" sz="1100">
                <a:latin typeface="Roboto" panose="02000000000000000000" pitchFamily="2" charset="0"/>
              </a:rPr>
              <a:t>non-failure (ex:</a:t>
            </a:r>
            <a:r>
              <a:rPr lang="ko-KR" altLang="en-US" sz="1100">
                <a:latin typeface="Roboto" panose="02000000000000000000" pitchFamily="2" charset="0"/>
              </a:rPr>
              <a:t> </a:t>
            </a:r>
            <a:r>
              <a:rPr lang="en-US" altLang="ko-KR" sz="1100">
                <a:latin typeface="Roboto" panose="02000000000000000000" pitchFamily="2" charset="0"/>
              </a:rPr>
              <a:t>2xx) </a:t>
            </a:r>
            <a:r>
              <a:rPr lang="ko-KR" altLang="en-US" sz="1100">
                <a:latin typeface="Roboto" panose="02000000000000000000" pitchFamily="2" charset="0"/>
              </a:rPr>
              <a:t>응답 메시지에 포함</a:t>
            </a:r>
            <a:endParaRPr lang="en-US" altLang="ko-KR" sz="1100">
              <a:latin typeface="Roboto" panose="02000000000000000000" pitchFamily="2" charset="0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sz="1100" b="1">
                <a:latin typeface="Roboto" panose="02000000000000000000" pitchFamily="2" charset="0"/>
              </a:rPr>
              <a:t>Initial</a:t>
            </a:r>
            <a:r>
              <a:rPr lang="ko-KR" altLang="en-US" sz="1100" b="1">
                <a:latin typeface="Roboto" panose="02000000000000000000" pitchFamily="2" charset="0"/>
              </a:rPr>
              <a:t> </a:t>
            </a:r>
            <a:r>
              <a:rPr lang="en-US" altLang="ko-KR" sz="1100" b="1">
                <a:latin typeface="Roboto" panose="02000000000000000000" pitchFamily="2" charset="0"/>
              </a:rPr>
              <a:t>offer</a:t>
            </a:r>
            <a:r>
              <a:rPr lang="ko-KR" altLang="en-US" sz="1100" b="1">
                <a:latin typeface="Roboto" panose="02000000000000000000" pitchFamily="2" charset="0"/>
              </a:rPr>
              <a:t> </a:t>
            </a:r>
            <a:r>
              <a:rPr lang="ko-KR" altLang="en-US" sz="1100">
                <a:latin typeface="Roboto" panose="02000000000000000000" pitchFamily="2" charset="0"/>
              </a:rPr>
              <a:t>가 </a:t>
            </a:r>
            <a:r>
              <a:rPr lang="en-US" altLang="ko-KR" sz="1100">
                <a:latin typeface="Roboto" panose="02000000000000000000" pitchFamily="2" charset="0"/>
              </a:rPr>
              <a:t>INVITE </a:t>
            </a:r>
            <a:r>
              <a:rPr lang="ko-KR" altLang="en-US" sz="1100">
                <a:latin typeface="Roboto" panose="02000000000000000000" pitchFamily="2" charset="0"/>
              </a:rPr>
              <a:t>에 있는 경우</a:t>
            </a:r>
            <a:r>
              <a:rPr lang="en-US" altLang="ko-KR" sz="1100">
                <a:latin typeface="Roboto" panose="02000000000000000000" pitchFamily="2" charset="0"/>
              </a:rPr>
              <a:t> : </a:t>
            </a:r>
            <a:r>
              <a:rPr lang="en-US" altLang="ko-KR" sz="1100" b="1">
                <a:latin typeface="Roboto" panose="02000000000000000000" pitchFamily="2" charset="0"/>
              </a:rPr>
              <a:t>answer</a:t>
            </a:r>
            <a:r>
              <a:rPr lang="en-US" altLang="ko-KR" sz="1100">
                <a:latin typeface="Roboto" panose="02000000000000000000" pitchFamily="2" charset="0"/>
              </a:rPr>
              <a:t> </a:t>
            </a:r>
            <a:r>
              <a:rPr lang="ko-KR" altLang="en-US" sz="1100">
                <a:latin typeface="Roboto" panose="02000000000000000000" pitchFamily="2" charset="0"/>
              </a:rPr>
              <a:t>은 반드시 해당 </a:t>
            </a:r>
            <a:r>
              <a:rPr lang="en-US" altLang="ko-KR" sz="1100">
                <a:latin typeface="Roboto" panose="02000000000000000000" pitchFamily="2" charset="0"/>
              </a:rPr>
              <a:t>INVITE</a:t>
            </a:r>
            <a:r>
              <a:rPr lang="ko-KR" altLang="en-US" sz="1100">
                <a:latin typeface="Roboto" panose="02000000000000000000" pitchFamily="2" charset="0"/>
              </a:rPr>
              <a:t>와 관련된 </a:t>
            </a:r>
            <a:r>
              <a:rPr lang="en-US" altLang="ko-KR" sz="1100">
                <a:latin typeface="Roboto" panose="02000000000000000000" pitchFamily="2" charset="0"/>
              </a:rPr>
              <a:t>non-failure </a:t>
            </a:r>
            <a:r>
              <a:rPr lang="ko-KR" altLang="en-US" sz="1100">
                <a:latin typeface="Roboto" panose="02000000000000000000" pitchFamily="2" charset="0"/>
              </a:rPr>
              <a:t>메시지로 되돌아와야 함</a:t>
            </a:r>
            <a:endParaRPr lang="en-US" altLang="ko-KR" sz="1100">
              <a:latin typeface="Roboto" panose="02000000000000000000" pitchFamily="2" charset="0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sz="1100" b="1">
                <a:latin typeface="Roboto" panose="02000000000000000000" pitchFamily="2" charset="0"/>
              </a:rPr>
              <a:t>Initial offer </a:t>
            </a:r>
            <a:r>
              <a:rPr lang="ko-KR" altLang="en-US" sz="1100">
                <a:latin typeface="Roboto" panose="02000000000000000000" pitchFamily="2" charset="0"/>
              </a:rPr>
              <a:t>가 </a:t>
            </a:r>
            <a:r>
              <a:rPr lang="en-US" altLang="ko-KR" sz="1100">
                <a:latin typeface="Roboto" panose="02000000000000000000" pitchFamily="2" charset="0"/>
              </a:rPr>
              <a:t>non-failure(2xx) </a:t>
            </a:r>
            <a:r>
              <a:rPr lang="ko-KR" altLang="en-US" sz="1100">
                <a:latin typeface="Roboto" panose="02000000000000000000" pitchFamily="2" charset="0"/>
              </a:rPr>
              <a:t>에 있는 경우</a:t>
            </a:r>
            <a:r>
              <a:rPr lang="en-US" altLang="ko-KR" sz="1100">
                <a:latin typeface="Roboto" panose="02000000000000000000" pitchFamily="2" charset="0"/>
              </a:rPr>
              <a:t> :  </a:t>
            </a:r>
            <a:r>
              <a:rPr lang="en-US" altLang="ko-KR" sz="1100" b="1">
                <a:latin typeface="Roboto" panose="02000000000000000000" pitchFamily="2" charset="0"/>
              </a:rPr>
              <a:t>answer </a:t>
            </a:r>
            <a:r>
              <a:rPr lang="ko-KR" altLang="en-US" sz="1100">
                <a:latin typeface="Roboto" panose="02000000000000000000" pitchFamily="2" charset="0"/>
              </a:rPr>
              <a:t>은 반드시 해당 응답</a:t>
            </a:r>
            <a:r>
              <a:rPr lang="en-US" altLang="ko-KR" sz="1100">
                <a:latin typeface="Roboto" panose="02000000000000000000" pitchFamily="2" charset="0"/>
              </a:rPr>
              <a:t>(2xx)</a:t>
            </a:r>
            <a:r>
              <a:rPr lang="ko-KR" altLang="en-US" sz="1100">
                <a:latin typeface="Roboto" panose="02000000000000000000" pitchFamily="2" charset="0"/>
              </a:rPr>
              <a:t>에 대한 </a:t>
            </a:r>
            <a:r>
              <a:rPr lang="en-US" altLang="ko-KR" sz="1100" b="1">
                <a:latin typeface="Roboto" panose="02000000000000000000" pitchFamily="2" charset="0"/>
              </a:rPr>
              <a:t>ACK </a:t>
            </a:r>
            <a:r>
              <a:rPr lang="ko-KR" altLang="en-US" sz="1100">
                <a:latin typeface="Roboto" panose="02000000000000000000" pitchFamily="2" charset="0"/>
              </a:rPr>
              <a:t>에 포함되어야 함</a:t>
            </a:r>
            <a:endParaRPr lang="en-US" altLang="ko-KR" sz="1100">
              <a:latin typeface="Roboto" panose="02000000000000000000" pitchFamily="2" charset="0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1100">
                <a:latin typeface="Roboto" panose="02000000000000000000" pitchFamily="2" charset="0"/>
              </a:rPr>
              <a:t>첫 </a:t>
            </a:r>
            <a:r>
              <a:rPr lang="en-US" altLang="ko-KR" sz="1100">
                <a:latin typeface="Roboto" panose="02000000000000000000" pitchFamily="2" charset="0"/>
              </a:rPr>
              <a:t>offer </a:t>
            </a:r>
            <a:r>
              <a:rPr lang="ko-KR" altLang="en-US" sz="1100">
                <a:latin typeface="Roboto" panose="02000000000000000000" pitchFamily="2" charset="0"/>
              </a:rPr>
              <a:t>에 대한 </a:t>
            </a:r>
            <a:r>
              <a:rPr lang="en-US" altLang="ko-KR" sz="1100">
                <a:latin typeface="Roboto" panose="02000000000000000000" pitchFamily="2" charset="0"/>
              </a:rPr>
              <a:t>answer </a:t>
            </a:r>
            <a:r>
              <a:rPr lang="ko-KR" altLang="en-US" sz="1100">
                <a:latin typeface="Roboto" panose="02000000000000000000" pitchFamily="2" charset="0"/>
              </a:rPr>
              <a:t>을 보내거나 받은 후에</a:t>
            </a:r>
            <a:r>
              <a:rPr lang="en-US" altLang="ko-KR" sz="1100">
                <a:latin typeface="Roboto" panose="02000000000000000000" pitchFamily="2" charset="0"/>
              </a:rPr>
              <a:t>, </a:t>
            </a:r>
            <a:r>
              <a:rPr lang="ko-KR" altLang="en-US" sz="1100">
                <a:latin typeface="Roboto" panose="02000000000000000000" pitchFamily="2" charset="0"/>
              </a:rPr>
              <a:t>후속 </a:t>
            </a:r>
            <a:r>
              <a:rPr lang="en-US" altLang="ko-KR" sz="1100">
                <a:latin typeface="Roboto" panose="02000000000000000000" pitchFamily="2" charset="0"/>
              </a:rPr>
              <a:t>offer </a:t>
            </a:r>
            <a:r>
              <a:rPr lang="ko-KR" altLang="en-US" sz="1100">
                <a:latin typeface="Roboto" panose="02000000000000000000" pitchFamily="2" charset="0"/>
              </a:rPr>
              <a:t>를 생성할 수 있음</a:t>
            </a:r>
            <a:endParaRPr lang="en-US" altLang="ko-KR" sz="1100">
              <a:latin typeface="Roboto" panose="02000000000000000000" pitchFamily="2" charset="0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sz="1100">
                <a:latin typeface="Roboto" panose="02000000000000000000" pitchFamily="2" charset="0"/>
              </a:rPr>
              <a:t>Initial offer</a:t>
            </a:r>
            <a:r>
              <a:rPr lang="ko-KR" altLang="en-US" sz="1100">
                <a:latin typeface="Roboto" panose="02000000000000000000" pitchFamily="2" charset="0"/>
              </a:rPr>
              <a:t> 에 대한 </a:t>
            </a:r>
            <a:r>
              <a:rPr lang="en-US" altLang="ko-KR" sz="1100">
                <a:latin typeface="Roboto" panose="02000000000000000000" pitchFamily="2" charset="0"/>
              </a:rPr>
              <a:t>answer</a:t>
            </a:r>
            <a:r>
              <a:rPr lang="ko-KR" altLang="en-US" sz="1100">
                <a:latin typeface="Roboto" panose="02000000000000000000" pitchFamily="2" charset="0"/>
              </a:rPr>
              <a:t>을 보내거나 받은 후에 </a:t>
            </a:r>
            <a:r>
              <a:rPr lang="en-US" altLang="ko-KR" sz="1100">
                <a:latin typeface="Roboto" panose="02000000000000000000" pitchFamily="2" charset="0"/>
              </a:rPr>
              <a:t>Initial INVITE </a:t>
            </a:r>
            <a:r>
              <a:rPr lang="ko-KR" altLang="en-US" sz="1100">
                <a:latin typeface="Roboto" panose="02000000000000000000" pitchFamily="2" charset="0"/>
              </a:rPr>
              <a:t>에 대한 응답에서 후속 </a:t>
            </a:r>
            <a:r>
              <a:rPr lang="en-US" altLang="ko-KR" sz="1100">
                <a:latin typeface="Roboto" panose="02000000000000000000" pitchFamily="2" charset="0"/>
              </a:rPr>
              <a:t>offer</a:t>
            </a:r>
            <a:r>
              <a:rPr lang="ko-KR" altLang="en-US" sz="1100">
                <a:latin typeface="Roboto" panose="02000000000000000000" pitchFamily="2" charset="0"/>
              </a:rPr>
              <a:t>를 생성해서는 안됨</a:t>
            </a:r>
            <a:br>
              <a:rPr lang="en-US" altLang="ko-KR" sz="1100">
                <a:latin typeface="Roboto" panose="02000000000000000000" pitchFamily="2" charset="0"/>
              </a:rPr>
            </a:br>
            <a:r>
              <a:rPr lang="ko-KR" altLang="en-US" sz="1100">
                <a:latin typeface="Roboto" panose="02000000000000000000" pitchFamily="2" charset="0"/>
              </a:rPr>
              <a:t>즉</a:t>
            </a:r>
            <a:r>
              <a:rPr lang="en-US" altLang="ko-KR" sz="1100">
                <a:latin typeface="Roboto" panose="02000000000000000000" pitchFamily="2" charset="0"/>
              </a:rPr>
              <a:t>, UAS </a:t>
            </a:r>
            <a:r>
              <a:rPr lang="ko-KR" altLang="en-US" sz="1100">
                <a:latin typeface="Roboto" panose="02000000000000000000" pitchFamily="2" charset="0"/>
              </a:rPr>
              <a:t>는 </a:t>
            </a:r>
            <a:r>
              <a:rPr lang="en-US" altLang="ko-KR" sz="1100">
                <a:latin typeface="Roboto" panose="02000000000000000000" pitchFamily="2" charset="0"/>
              </a:rPr>
              <a:t>Initial transaction</a:t>
            </a:r>
            <a:r>
              <a:rPr lang="ko-KR" altLang="en-US" sz="1100">
                <a:latin typeface="Roboto" panose="02000000000000000000" pitchFamily="2" charset="0"/>
              </a:rPr>
              <a:t> 이 완료되기 전에는 후속 </a:t>
            </a:r>
            <a:r>
              <a:rPr lang="en-US" altLang="ko-KR" sz="1100">
                <a:latin typeface="Roboto" panose="02000000000000000000" pitchFamily="2" charset="0"/>
              </a:rPr>
              <a:t>offer</a:t>
            </a:r>
            <a:r>
              <a:rPr lang="ko-KR" altLang="en-US" sz="1100">
                <a:latin typeface="Roboto" panose="02000000000000000000" pitchFamily="2" charset="0"/>
              </a:rPr>
              <a:t>를 생성할 수 없음</a:t>
            </a:r>
            <a:endParaRPr lang="en-US" altLang="ko-KR" sz="1100">
              <a:latin typeface="Roboto" panose="02000000000000000000" pitchFamily="2" charset="0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159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250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705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call-ID : </a:t>
            </a:r>
            <a:r>
              <a:rPr lang="ko-KR" altLang="en-US" sz="1200">
                <a:latin typeface="+mn-ea"/>
              </a:rPr>
              <a:t>동일한 클라이언트가 다른 </a:t>
            </a:r>
            <a:r>
              <a:rPr lang="en-US" altLang="ko-KR" sz="1200">
                <a:latin typeface="+mn-ea"/>
              </a:rPr>
              <a:t>Call-ID </a:t>
            </a:r>
            <a:r>
              <a:rPr lang="ko-KR" altLang="en-US" sz="1200">
                <a:latin typeface="+mn-ea"/>
              </a:rPr>
              <a:t>값을 사용하는 경우</a:t>
            </a:r>
            <a:r>
              <a:rPr lang="en-US" altLang="ko-KR" sz="1200">
                <a:latin typeface="+mn-ea"/>
              </a:rPr>
              <a:t>, registrar</a:t>
            </a:r>
            <a:r>
              <a:rPr lang="ko-KR" altLang="en-US" sz="1200">
                <a:latin typeface="+mn-ea"/>
              </a:rPr>
              <a:t>은 지연된 </a:t>
            </a:r>
            <a:br>
              <a:rPr lang="en-US" altLang="ko-KR" sz="1200">
                <a:latin typeface="+mn-ea"/>
              </a:rPr>
            </a:br>
            <a:r>
              <a:rPr lang="en-US" altLang="ko-KR" sz="1200">
                <a:latin typeface="+mn-ea"/>
              </a:rPr>
              <a:t>REGISTER </a:t>
            </a:r>
            <a:r>
              <a:rPr lang="ko-KR" altLang="en-US" sz="1200">
                <a:latin typeface="+mn-ea"/>
              </a:rPr>
              <a:t>요청이 정상적으로 도착했는지 여부를 감지할 수 없다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  <a:p>
            <a:endParaRPr lang="en-US" altLang="ko-KR"/>
          </a:p>
          <a:p>
            <a:r>
              <a:rPr lang="en-US" altLang="ko-KR"/>
              <a:t>expires: </a:t>
            </a:r>
            <a:r>
              <a:rPr lang="ko-KR" altLang="en-US"/>
              <a:t>값은 초를 나타내는 숫자다</a:t>
            </a:r>
            <a:r>
              <a:rPr lang="en-US" altLang="ko-KR"/>
              <a:t>.  </a:t>
            </a:r>
            <a:r>
              <a:rPr lang="ko-KR" altLang="en-US"/>
              <a:t>이 매개 변수를 제공하지 않으면 </a:t>
            </a:r>
            <a:r>
              <a:rPr lang="en-US" altLang="ko-KR"/>
              <a:t>Expires </a:t>
            </a:r>
            <a:r>
              <a:rPr lang="ko-KR" altLang="en-US"/>
              <a:t>헤더 필드의 값이 대신 사용된다</a:t>
            </a:r>
            <a:r>
              <a:rPr lang="en-US" altLang="ko-KR"/>
              <a:t>. </a:t>
            </a:r>
            <a:r>
              <a:rPr lang="ko-KR" altLang="en-US"/>
              <a:t>구현에서는 </a:t>
            </a:r>
            <a:r>
              <a:rPr lang="en-US" altLang="ko-KR"/>
              <a:t>2**32-1(4294967295</a:t>
            </a:r>
            <a:r>
              <a:rPr lang="ko-KR" altLang="en-US"/>
              <a:t>초 또는 </a:t>
            </a:r>
            <a:r>
              <a:rPr lang="en-US" altLang="ko-KR"/>
              <a:t>136</a:t>
            </a:r>
            <a:r>
              <a:rPr lang="ko-KR" altLang="en-US"/>
              <a:t>년</a:t>
            </a:r>
            <a:r>
              <a:rPr lang="en-US" altLang="ko-KR"/>
              <a:t>)</a:t>
            </a:r>
            <a:r>
              <a:rPr lang="ko-KR" altLang="en-US"/>
              <a:t>보다 큰 값을 </a:t>
            </a:r>
            <a:r>
              <a:rPr lang="en-US" altLang="ko-KR"/>
              <a:t>2**32-1</a:t>
            </a:r>
            <a:r>
              <a:rPr lang="ko-KR" altLang="en-US"/>
              <a:t>에 해당하는 것으로 처리할 수 있다</a:t>
            </a:r>
            <a:r>
              <a:rPr lang="en-US" altLang="ko-KR"/>
              <a:t>. </a:t>
            </a:r>
            <a:r>
              <a:rPr lang="ko-KR" altLang="en-US"/>
              <a:t>잘못된 값은 </a:t>
            </a:r>
            <a:r>
              <a:rPr lang="en-US" altLang="ko-KR"/>
              <a:t>3600</a:t>
            </a:r>
            <a:r>
              <a:rPr lang="ko-KR" altLang="en-US"/>
              <a:t>에 해당하는 것으로 처리해야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Expires: Contact</a:t>
            </a:r>
            <a:r>
              <a:rPr lang="ko-KR" altLang="en-US"/>
              <a:t> 에 기술된 모든 </a:t>
            </a:r>
            <a:r>
              <a:rPr lang="en-US" altLang="ko-KR"/>
              <a:t>contact address </a:t>
            </a:r>
            <a:r>
              <a:rPr lang="ko-KR" altLang="en-US"/>
              <a:t>에 대해 적용한다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유효기간을 나타내는 만료 시간을 표현하는 메커니즘이 모두 </a:t>
            </a:r>
            <a:r>
              <a:rPr lang="en-US" altLang="ko-KR"/>
              <a:t>REGISTER </a:t>
            </a:r>
            <a:r>
              <a:rPr lang="ko-KR" altLang="en-US"/>
              <a:t>에 존재하지 않는 경우 </a:t>
            </a:r>
            <a:r>
              <a:rPr lang="en-US" altLang="ko-KR"/>
              <a:t>registrar</a:t>
            </a:r>
            <a:r>
              <a:rPr lang="ko-KR" altLang="en-US"/>
              <a:t> 가 선택하는 것으로 간주한다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66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795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160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764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98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30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DF36D-4A75-4D61-9A32-3638C69A0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1754"/>
            <a:ext cx="9144000" cy="150361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66BF26-D1F3-45EB-9F36-CED9E6F21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49226"/>
            <a:ext cx="12192000" cy="3608773"/>
          </a:xfr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1E553-A7B2-4AE2-A1D7-34858E53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8F58C2-1B84-4FFC-BB15-26EE4A78286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46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25A23-08A0-4A94-B58A-E03A084F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35005"/>
          </a:xfrm>
          <a:solidFill>
            <a:schemeClr val="tx1"/>
          </a:solidFill>
          <a:ln>
            <a:noFill/>
          </a:ln>
        </p:spPr>
        <p:txBody>
          <a:bodyPr>
            <a:noAutofit/>
          </a:bodyPr>
          <a:lstStyle>
            <a:lvl1pPr algn="ctr">
              <a:defRPr sz="180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F86DBE-6DE7-42F6-9686-EF11B99B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252A94-CC09-4928-8209-20295AE91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94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72FE5A-0F73-449F-80C1-BC70D67A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9642A-82A8-46F1-B8CD-48F072024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A5150-0E9E-4B2E-8D5F-2679D07DC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3916A-7E65-4C43-ADD5-503991091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62DC1-5940-41BD-A95D-9B333B06C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52A94-CC09-4928-8209-20295AE91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0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D70CD-FB66-4E34-B41D-C21305655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SIP </a:t>
            </a:r>
            <a:r>
              <a:rPr lang="ko-KR" altLang="en-US" sz="5400"/>
              <a:t>세미나 </a:t>
            </a:r>
            <a:r>
              <a:rPr lang="en-US" altLang="ko-KR" sz="5400"/>
              <a:t>2.0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C8BAB0-83E6-4FA3-A7BB-54E5E6714B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5ECF02-2248-462B-B83A-8C5F6EBA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5" name="Picture 2" descr="http://www.telcoware.com/kor_191127/image/common/top_logo.gif">
            <a:extLst>
              <a:ext uri="{FF2B5EF4-FFF2-40B4-BE49-F238E27FC236}">
                <a16:creationId xmlns:a16="http://schemas.microsoft.com/office/drawing/2014/main" id="{199F31C3-4289-4F01-B54A-814E70B40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1" y="277013"/>
            <a:ext cx="1342076" cy="18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B94FA4C-180F-45AE-8265-2AB29A24C0DC}"/>
              </a:ext>
            </a:extLst>
          </p:cNvPr>
          <p:cNvSpPr/>
          <p:nvPr/>
        </p:nvSpPr>
        <p:spPr>
          <a:xfrm>
            <a:off x="955249" y="3678694"/>
            <a:ext cx="3908982" cy="2636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Redirect Server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Querying for Capabilities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Dialogs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Initiating a Session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Modifying an Existing Session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Terminating a Session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ADEA5C-2DBF-4B91-9867-5A1738DF02D5}"/>
              </a:ext>
            </a:extLst>
          </p:cNvPr>
          <p:cNvSpPr txBox="1"/>
          <p:nvPr/>
        </p:nvSpPr>
        <p:spPr>
          <a:xfrm>
            <a:off x="9109053" y="3678694"/>
            <a:ext cx="2127698" cy="87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Data Solution 2 </a:t>
            </a:r>
            <a:r>
              <a:rPr lang="ko-KR" altLang="en-US">
                <a:solidFill>
                  <a:schemeClr val="bg1"/>
                </a:solidFill>
              </a:rPr>
              <a:t>팀</a:t>
            </a:r>
            <a:endParaRPr lang="en-US" altLang="ko-KR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err="1">
                <a:solidFill>
                  <a:schemeClr val="bg1"/>
                </a:solidFill>
              </a:rPr>
              <a:t>김윤겸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1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– Constructing the REGISTER Request (4)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377417-5F87-4DEB-90FC-5E19A79E33AF}"/>
              </a:ext>
            </a:extLst>
          </p:cNvPr>
          <p:cNvSpPr/>
          <p:nvPr/>
        </p:nvSpPr>
        <p:spPr>
          <a:xfrm>
            <a:off x="751367" y="1282026"/>
            <a:ext cx="11147556" cy="153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Discovering a Registrar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UA</a:t>
            </a:r>
            <a:r>
              <a:rPr lang="ko-KR" altLang="en-US" sz="1200">
                <a:latin typeface="+mn-ea"/>
              </a:rPr>
              <a:t> 가 </a:t>
            </a:r>
            <a:r>
              <a:rPr lang="en-US" altLang="ko-KR" sz="1200">
                <a:latin typeface="+mn-ea"/>
              </a:rPr>
              <a:t>registration </a:t>
            </a:r>
            <a:r>
              <a:rPr lang="ko-KR" altLang="en-US" sz="1200">
                <a:latin typeface="+mn-ea"/>
              </a:rPr>
              <a:t>을 보낼 주소를 결정하는 방법</a:t>
            </a:r>
            <a:endParaRPr lang="en-US" altLang="ko-KR" sz="1200"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200" b="1">
                <a:latin typeface="+mn-ea"/>
              </a:rPr>
              <a:t>configured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된 </a:t>
            </a:r>
            <a:r>
              <a:rPr lang="en-US" altLang="ko-KR" sz="1200">
                <a:latin typeface="+mn-ea"/>
              </a:rPr>
              <a:t>registrar address </a:t>
            </a:r>
            <a:r>
              <a:rPr lang="ko-KR" altLang="en-US" sz="1200">
                <a:latin typeface="+mn-ea"/>
              </a:rPr>
              <a:t>사용</a:t>
            </a:r>
            <a:endParaRPr lang="en-US" altLang="ko-KR" sz="1200"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200">
                <a:latin typeface="+mn-ea"/>
              </a:rPr>
              <a:t>address-of-record</a:t>
            </a:r>
            <a:r>
              <a:rPr lang="ko-KR" altLang="en-US" sz="1200">
                <a:latin typeface="+mn-ea"/>
              </a:rPr>
              <a:t> 의 </a:t>
            </a:r>
            <a:r>
              <a:rPr lang="en-US" altLang="ko-KR" sz="1200" b="1">
                <a:latin typeface="+mn-ea"/>
              </a:rPr>
              <a:t>host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사용 </a:t>
            </a:r>
            <a:r>
              <a:rPr lang="en-US" altLang="ko-KR" sz="1200">
                <a:latin typeface="+mn-ea"/>
              </a:rPr>
              <a:t>(configured</a:t>
            </a:r>
            <a:r>
              <a:rPr lang="ko-KR" altLang="en-US" sz="1200">
                <a:latin typeface="+mn-ea"/>
              </a:rPr>
              <a:t> 된 </a:t>
            </a:r>
            <a:r>
              <a:rPr lang="en-US" altLang="ko-KR" sz="1200">
                <a:latin typeface="+mn-ea"/>
              </a:rPr>
              <a:t>registrar address </a:t>
            </a:r>
            <a:r>
              <a:rPr lang="ko-KR" altLang="en-US" sz="1200">
                <a:latin typeface="+mn-ea"/>
              </a:rPr>
              <a:t>가 없는 경우 사용되는 일반적인 </a:t>
            </a:r>
            <a:r>
              <a:rPr lang="en-US" altLang="ko-KR" sz="1200">
                <a:latin typeface="+mn-ea"/>
              </a:rPr>
              <a:t>SIP server location </a:t>
            </a:r>
            <a:r>
              <a:rPr lang="ko-KR" altLang="en-US" sz="1200">
                <a:latin typeface="+mn-ea"/>
              </a:rPr>
              <a:t>메커니즘</a:t>
            </a:r>
            <a:r>
              <a:rPr lang="en-US" altLang="ko-KR" sz="1200">
                <a:latin typeface="+mn-ea"/>
              </a:rPr>
              <a:t>)</a:t>
            </a: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200">
                <a:latin typeface="+mn-ea"/>
              </a:rPr>
              <a:t>멀티 캐스트 사용</a:t>
            </a:r>
            <a:endParaRPr lang="en-US" altLang="ko-KR" sz="1200">
              <a:latin typeface="+mn-ea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21A440B-80FA-4C21-915F-1BF1D7F81073}"/>
              </a:ext>
            </a:extLst>
          </p:cNvPr>
          <p:cNvGrpSpPr/>
          <p:nvPr/>
        </p:nvGrpSpPr>
        <p:grpSpPr>
          <a:xfrm>
            <a:off x="8024779" y="2758674"/>
            <a:ext cx="3500061" cy="830997"/>
            <a:chOff x="5436124" y="4092427"/>
            <a:chExt cx="3500061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E5C7D67-9C9B-4E06-9C72-DB86252B71DA}"/>
                </a:ext>
              </a:extLst>
            </p:cNvPr>
            <p:cNvSpPr txBox="1"/>
            <p:nvPr/>
          </p:nvSpPr>
          <p:spPr>
            <a:xfrm>
              <a:off x="5436124" y="4092427"/>
              <a:ext cx="350006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ex) sip</a:t>
              </a:r>
              <a:r>
                <a:rPr lang="en-US" altLang="ko-KR" sz="1200" err="1"/>
                <a:t>:carol@</a:t>
              </a:r>
              <a:r>
                <a:rPr lang="en-US" altLang="ko-KR" sz="1200" u="sng" err="1"/>
                <a:t>chicago.</a:t>
              </a:r>
              <a:r>
                <a:rPr lang="en-US" altLang="ko-KR" sz="1200" u="sng"/>
                <a:t>com</a:t>
              </a:r>
              <a:r>
                <a:rPr lang="en-US" altLang="ko-KR" sz="1200"/>
                <a:t> </a:t>
              </a:r>
              <a:r>
                <a:rPr lang="ko-KR" altLang="en-US" sz="1200"/>
                <a:t>인 경우 </a:t>
              </a:r>
              <a:endParaRPr lang="en-US" altLang="ko-KR" sz="1200"/>
            </a:p>
            <a:p>
              <a:endParaRPr lang="en-US" altLang="ko-KR" sz="1200"/>
            </a:p>
            <a:p>
              <a:endParaRPr lang="en-US" altLang="ko-KR" sz="1200"/>
            </a:p>
            <a:p>
              <a:r>
                <a:rPr lang="en-US" altLang="ko-KR" sz="1200"/>
                <a:t>Request-URI: </a:t>
              </a:r>
              <a:r>
                <a:rPr lang="en-US" altLang="ko-KR" sz="1200" err="1"/>
                <a:t>sip:</a:t>
              </a:r>
              <a:r>
                <a:rPr lang="en-US" altLang="ko-KR" sz="1200" err="1">
                  <a:solidFill>
                    <a:srgbClr val="0000FF"/>
                  </a:solidFill>
                </a:rPr>
                <a:t>chicago.com</a:t>
              </a:r>
              <a:r>
                <a:rPr lang="ko-KR" altLang="en-US" sz="1200">
                  <a:solidFill>
                    <a:srgbClr val="0000FF"/>
                  </a:solidFill>
                </a:rPr>
                <a:t> </a:t>
              </a:r>
              <a:r>
                <a:rPr lang="ko-KR" altLang="en-US" sz="1200"/>
                <a:t>로 주소 지정한다</a:t>
              </a:r>
              <a:r>
                <a:rPr lang="en-US" altLang="ko-KR" sz="1200"/>
                <a:t>.</a:t>
              </a:r>
              <a:endParaRPr lang="ko-KR" altLang="en-US" sz="1200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2CFE1ED-1419-4504-BFED-CE93064E9F8F}"/>
                </a:ext>
              </a:extLst>
            </p:cNvPr>
            <p:cNvCxnSpPr>
              <a:cxnSpLocks/>
            </p:cNvCxnSpPr>
            <p:nvPr/>
          </p:nvCxnSpPr>
          <p:spPr>
            <a:xfrm>
              <a:off x="7082459" y="4313415"/>
              <a:ext cx="103695" cy="389019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439971F-68D0-464D-84AE-1E4748A98175}"/>
              </a:ext>
            </a:extLst>
          </p:cNvPr>
          <p:cNvCxnSpPr>
            <a:cxnSpLocks/>
          </p:cNvCxnSpPr>
          <p:nvPr/>
        </p:nvCxnSpPr>
        <p:spPr>
          <a:xfrm>
            <a:off x="9982200" y="2381447"/>
            <a:ext cx="1207416" cy="377227"/>
          </a:xfrm>
          <a:prstGeom prst="bentConnector3">
            <a:avLst>
              <a:gd name="adj1" fmla="val 375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9EC0E14-E23B-4034-9B4A-9B96DFD26B41}"/>
              </a:ext>
            </a:extLst>
          </p:cNvPr>
          <p:cNvSpPr/>
          <p:nvPr/>
        </p:nvSpPr>
        <p:spPr>
          <a:xfrm>
            <a:off x="751367" y="3135901"/>
            <a:ext cx="11147556" cy="12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Trasmitting a Request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REGISTER </a:t>
            </a:r>
            <a:r>
              <a:rPr lang="ko-KR" altLang="en-US" sz="1200">
                <a:latin typeface="+mn-ea"/>
              </a:rPr>
              <a:t>메서드가 구성되고 목적지가 식별되면 </a:t>
            </a:r>
            <a:r>
              <a:rPr lang="en-US" altLang="ko-KR" sz="1200">
                <a:latin typeface="+mn-ea"/>
              </a:rPr>
              <a:t>transaction layer</a:t>
            </a:r>
            <a:r>
              <a:rPr lang="ko-KR" altLang="en-US" sz="1200">
                <a:latin typeface="+mn-ea"/>
              </a:rPr>
              <a:t> 로 넘김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transaction layer </a:t>
            </a:r>
            <a:r>
              <a:rPr lang="ko-KR" altLang="en-US" sz="1200">
                <a:latin typeface="+mn-ea"/>
              </a:rPr>
              <a:t>에서 응답 없이 </a:t>
            </a:r>
            <a:r>
              <a:rPr lang="en-US" altLang="ko-KR" sz="1200" b="1">
                <a:latin typeface="+mn-ea"/>
              </a:rPr>
              <a:t>timeout error</a:t>
            </a:r>
            <a:r>
              <a:rPr lang="ko-KR" altLang="en-US" sz="1200">
                <a:latin typeface="+mn-ea"/>
              </a:rPr>
              <a:t>를 반환하면</a:t>
            </a:r>
            <a:r>
              <a:rPr lang="en-US" altLang="ko-KR" sz="1200">
                <a:latin typeface="+mn-ea"/>
              </a:rPr>
              <a:t> UAC </a:t>
            </a:r>
            <a:r>
              <a:rPr lang="ko-KR" altLang="en-US" sz="1200">
                <a:latin typeface="+mn-ea"/>
              </a:rPr>
              <a:t>는 같은 </a:t>
            </a:r>
            <a:r>
              <a:rPr lang="en-US" altLang="ko-KR" sz="1200">
                <a:latin typeface="+mn-ea"/>
              </a:rPr>
              <a:t>registrar </a:t>
            </a:r>
            <a:r>
              <a:rPr lang="ko-KR" altLang="en-US" sz="1200">
                <a:latin typeface="+mn-ea"/>
              </a:rPr>
              <a:t>로 </a:t>
            </a:r>
            <a:r>
              <a:rPr lang="en-US" altLang="ko-KR" sz="1200">
                <a:latin typeface="+mn-ea"/>
              </a:rPr>
              <a:t>registration </a:t>
            </a:r>
            <a:r>
              <a:rPr lang="ko-KR" altLang="en-US" sz="1200">
                <a:latin typeface="+mn-ea"/>
              </a:rPr>
              <a:t>을 즉시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 b="1">
                <a:latin typeface="+mn-ea"/>
              </a:rPr>
              <a:t>재시도 하면 안됨</a:t>
            </a:r>
            <a:endParaRPr lang="en-US" altLang="ko-KR" sz="1200" b="1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n-ea"/>
              </a:rPr>
              <a:t>즉시 재시도하는 경우에도 </a:t>
            </a:r>
            <a:r>
              <a:rPr lang="en-US" altLang="ko-KR" sz="1100">
                <a:latin typeface="+mn-ea"/>
              </a:rPr>
              <a:t>timeout</a:t>
            </a:r>
            <a:r>
              <a:rPr lang="ko-KR" altLang="en-US" sz="1100">
                <a:latin typeface="+mn-ea"/>
              </a:rPr>
              <a:t> 이 발생할 수 있어</a:t>
            </a:r>
            <a:r>
              <a:rPr lang="en-US" altLang="ko-KR" sz="1100">
                <a:latin typeface="+mn-ea"/>
              </a:rPr>
              <a:t> timout </a:t>
            </a:r>
            <a:r>
              <a:rPr lang="ko-KR" altLang="en-US" sz="1100">
                <a:latin typeface="+mn-ea"/>
              </a:rPr>
              <a:t>을 유발하는 조건이 수정될 때까지 적당한 시간 간격을 두고 기다림</a:t>
            </a:r>
            <a:r>
              <a:rPr lang="ko-KR" altLang="en-US" sz="1200">
                <a:latin typeface="+mn-ea"/>
              </a:rPr>
              <a:t> </a:t>
            </a:r>
            <a:endParaRPr lang="en-US" altLang="ko-KR" sz="1200"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8B774C8-B69C-49CF-BB87-23C23328B2B9}"/>
              </a:ext>
            </a:extLst>
          </p:cNvPr>
          <p:cNvSpPr/>
          <p:nvPr/>
        </p:nvSpPr>
        <p:spPr>
          <a:xfrm>
            <a:off x="751367" y="4640445"/>
            <a:ext cx="11147556" cy="98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Error Responses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UA</a:t>
            </a:r>
            <a:r>
              <a:rPr lang="ko-KR" altLang="en-US" sz="1200">
                <a:latin typeface="+mn-ea"/>
              </a:rPr>
              <a:t> 가 </a:t>
            </a:r>
            <a:r>
              <a:rPr lang="en-US" altLang="ko-KR" sz="1200" b="1">
                <a:latin typeface="+mn-ea"/>
              </a:rPr>
              <a:t>423 (Interval Too Brief) </a:t>
            </a:r>
            <a:r>
              <a:rPr lang="ko-KR" altLang="en-US" sz="1200">
                <a:latin typeface="+mn-ea"/>
              </a:rPr>
              <a:t>응답을 수신하는 경우</a:t>
            </a:r>
            <a:r>
              <a:rPr lang="en-US" altLang="ko-KR" sz="1200">
                <a:latin typeface="+mn-ea"/>
              </a:rPr>
              <a:t>, REGISTER </a:t>
            </a:r>
            <a:r>
              <a:rPr lang="ko-KR" altLang="en-US" sz="1200">
                <a:latin typeface="+mn-ea"/>
              </a:rPr>
              <a:t>요청에 포함된 모든 </a:t>
            </a:r>
            <a:r>
              <a:rPr lang="en-US" altLang="ko-KR" sz="1200">
                <a:latin typeface="+mn-ea"/>
              </a:rPr>
              <a:t>contact address </a:t>
            </a:r>
            <a:r>
              <a:rPr lang="ko-KR" altLang="en-US" sz="1200">
                <a:latin typeface="+mn-ea"/>
              </a:rPr>
              <a:t>의 </a:t>
            </a:r>
            <a:r>
              <a:rPr lang="en-US" altLang="ko-KR" sz="1200" b="1">
                <a:latin typeface="+mn-ea"/>
              </a:rPr>
              <a:t>expiration interval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을 </a:t>
            </a:r>
            <a:r>
              <a:rPr lang="en-US" altLang="ko-KR" sz="1200">
                <a:latin typeface="+mn-ea"/>
              </a:rPr>
              <a:t>423 </a:t>
            </a:r>
            <a:r>
              <a:rPr lang="ko-KR" altLang="en-US" sz="1200">
                <a:latin typeface="+mn-ea"/>
              </a:rPr>
              <a:t>응답의 </a:t>
            </a:r>
            <a:r>
              <a:rPr lang="en-US" altLang="ko-KR" sz="1200" b="1">
                <a:latin typeface="+mn-ea"/>
              </a:rPr>
              <a:t>Min-Expires </a:t>
            </a:r>
            <a:r>
              <a:rPr lang="ko-KR" altLang="en-US" sz="1200">
                <a:latin typeface="+mn-ea"/>
              </a:rPr>
              <a:t>헤더 값보다 크게 설정한 후 </a:t>
            </a:r>
            <a:r>
              <a:rPr lang="en-US" altLang="ko-KR" sz="1200">
                <a:latin typeface="+mn-ea"/>
              </a:rPr>
              <a:t>registration </a:t>
            </a:r>
            <a:r>
              <a:rPr lang="ko-KR" altLang="en-US" sz="1200">
                <a:latin typeface="+mn-ea"/>
              </a:rPr>
              <a:t>을 재시도할 수 있음</a:t>
            </a:r>
            <a:endParaRPr lang="en-US" altLang="ko-KR" sz="1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359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– Processing REGISTER Requests (1)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D71A7F-E7DB-44B6-A054-AC0FCA4BB57F}"/>
              </a:ext>
            </a:extLst>
          </p:cNvPr>
          <p:cNvSpPr/>
          <p:nvPr/>
        </p:nvSpPr>
        <p:spPr>
          <a:xfrm>
            <a:off x="1886655" y="1469321"/>
            <a:ext cx="7882987" cy="3966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Registrar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REGISTER </a:t>
            </a:r>
            <a:r>
              <a:rPr lang="ko-KR" altLang="en-US" sz="1400">
                <a:latin typeface="+mn-ea"/>
              </a:rPr>
              <a:t>요청만 받음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>
                <a:latin typeface="+mn-ea"/>
              </a:rPr>
              <a:t>6xx</a:t>
            </a:r>
            <a:r>
              <a:rPr lang="ko-KR" altLang="en-US" sz="1400">
                <a:latin typeface="+mn-ea"/>
              </a:rPr>
              <a:t> 응답은 생성하면 안됨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필요에 따라 </a:t>
            </a:r>
            <a:r>
              <a:rPr lang="en-US" altLang="ko-KR" sz="1400">
                <a:latin typeface="+mn-ea"/>
              </a:rPr>
              <a:t>REGISTER </a:t>
            </a:r>
            <a:r>
              <a:rPr lang="ko-KR" altLang="en-US" sz="1400">
                <a:latin typeface="+mn-ea"/>
              </a:rPr>
              <a:t>요청을 </a:t>
            </a:r>
            <a:r>
              <a:rPr lang="en-US" altLang="ko-KR" sz="1400" b="1">
                <a:latin typeface="+mn-ea"/>
              </a:rPr>
              <a:t>redirect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가능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>
                <a:latin typeface="+mn-ea"/>
              </a:rPr>
              <a:t>Record-Route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헤더 필드가 </a:t>
            </a:r>
            <a:r>
              <a:rPr lang="en-US" altLang="ko-KR" sz="1400">
                <a:latin typeface="+mn-ea"/>
              </a:rPr>
              <a:t>REGISTER </a:t>
            </a:r>
            <a:r>
              <a:rPr lang="ko-KR" altLang="en-US" sz="1400">
                <a:latin typeface="+mn-ea"/>
              </a:rPr>
              <a:t>요청에 포함되어 있으면 </a:t>
            </a:r>
            <a:r>
              <a:rPr lang="ko-KR" altLang="en-US" sz="1400" b="1">
                <a:latin typeface="+mn-ea"/>
              </a:rPr>
              <a:t>무시</a:t>
            </a:r>
            <a:endParaRPr lang="en-US" altLang="ko-KR" sz="1400" b="1">
              <a:latin typeface="+mn-ea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>
                <a:latin typeface="+mn-ea"/>
              </a:rPr>
              <a:t>- </a:t>
            </a:r>
            <a:r>
              <a:rPr lang="ko-KR" altLang="en-US" sz="1400">
                <a:latin typeface="+mn-ea"/>
              </a:rPr>
              <a:t>요청 메시지가 프록시를 거쳐 오는 경우 </a:t>
            </a:r>
            <a:r>
              <a:rPr lang="en-US" altLang="ko-KR" sz="1400">
                <a:latin typeface="+mn-ea"/>
              </a:rPr>
              <a:t>Record-Router </a:t>
            </a:r>
            <a:r>
              <a:rPr lang="ko-KR" altLang="en-US" sz="1400">
                <a:latin typeface="+mn-ea"/>
              </a:rPr>
              <a:t>헤더가 포함될 수 있다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REGISTER </a:t>
            </a:r>
            <a:r>
              <a:rPr lang="ko-KR" altLang="en-US" sz="1400">
                <a:latin typeface="+mn-ea"/>
              </a:rPr>
              <a:t>응답에 </a:t>
            </a:r>
            <a:r>
              <a:rPr lang="en-US" altLang="ko-KR" sz="1400" b="1">
                <a:latin typeface="+mn-ea"/>
              </a:rPr>
              <a:t>Record-Route </a:t>
            </a:r>
            <a:r>
              <a:rPr lang="ko-KR" altLang="en-US" sz="1400">
                <a:latin typeface="+mn-ea"/>
              </a:rPr>
              <a:t>헤더는 포함되면 안됨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REGISTER </a:t>
            </a:r>
            <a:r>
              <a:rPr lang="ko-KR" altLang="en-US" sz="1400">
                <a:latin typeface="+mn-ea"/>
              </a:rPr>
              <a:t>요청들은 수신된 순서대로 처리되어야 함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registrar</a:t>
            </a:r>
            <a:r>
              <a:rPr lang="ko-KR" altLang="en-US" sz="1400">
                <a:latin typeface="+mn-ea"/>
              </a:rPr>
              <a:t> 는 </a:t>
            </a:r>
            <a:r>
              <a:rPr lang="en-US" altLang="ko-KR" sz="1400">
                <a:latin typeface="+mn-ea"/>
              </a:rPr>
              <a:t>binding </a:t>
            </a:r>
            <a:r>
              <a:rPr lang="ko-KR" altLang="en-US" sz="1400">
                <a:latin typeface="+mn-ea"/>
              </a:rPr>
              <a:t>을 유지하는 </a:t>
            </a:r>
            <a:r>
              <a:rPr lang="en-US" altLang="ko-KR" sz="1400">
                <a:latin typeface="+mn-ea"/>
              </a:rPr>
              <a:t>domain set </a:t>
            </a:r>
            <a:r>
              <a:rPr lang="ko-KR" altLang="en-US" sz="1400">
                <a:latin typeface="+mn-ea"/>
              </a:rPr>
              <a:t>을 알아야 함 </a:t>
            </a:r>
            <a:r>
              <a:rPr lang="en-US" altLang="ko-KR" sz="1400">
                <a:latin typeface="+mn-ea"/>
              </a:rPr>
              <a:t>( </a:t>
            </a:r>
            <a:r>
              <a:rPr lang="ko-KR" altLang="en-US" sz="1400">
                <a:latin typeface="+mn-ea"/>
              </a:rPr>
              <a:t>미리 설정되어야 함 </a:t>
            </a:r>
            <a:r>
              <a:rPr lang="en-US" altLang="ko-KR" sz="140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3048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– Processing REGISTER Requests (2)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D71A7F-E7DB-44B6-A054-AC0FCA4BB57F}"/>
              </a:ext>
            </a:extLst>
          </p:cNvPr>
          <p:cNvSpPr/>
          <p:nvPr/>
        </p:nvSpPr>
        <p:spPr>
          <a:xfrm>
            <a:off x="1044444" y="1101676"/>
            <a:ext cx="11147556" cy="513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Registrar</a:t>
            </a:r>
            <a:r>
              <a:rPr lang="ko-KR" altLang="en-US" sz="1600" b="1" u="sng">
                <a:latin typeface="Roboto" panose="02000000000000000000" pitchFamily="2" charset="0"/>
              </a:rPr>
              <a:t>의 처리 절차</a:t>
            </a:r>
            <a:endParaRPr lang="en-US" altLang="ko-KR" sz="1600" b="1" u="sng"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>
                <a:latin typeface="+mn-ea"/>
              </a:rPr>
              <a:t>Request-URI </a:t>
            </a:r>
            <a:r>
              <a:rPr lang="ko-KR" altLang="en-US" sz="1400">
                <a:latin typeface="+mn-ea"/>
              </a:rPr>
              <a:t>검사</a:t>
            </a:r>
            <a:endParaRPr lang="en-US" altLang="ko-KR" sz="140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>
                <a:latin typeface="+mn-ea"/>
              </a:rPr>
              <a:t>Require </a:t>
            </a:r>
            <a:r>
              <a:rPr lang="ko-KR" altLang="en-US" sz="1400">
                <a:latin typeface="+mn-ea"/>
              </a:rPr>
              <a:t>헤더 검사 </a:t>
            </a: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필요한 확장을 지원하기 위해</a:t>
            </a:r>
            <a:r>
              <a:rPr lang="en-US" altLang="ko-KR" sz="1400">
                <a:latin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>
                <a:latin typeface="+mn-ea"/>
              </a:rPr>
              <a:t>UAC Authentication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>
                <a:latin typeface="+mn-ea"/>
              </a:rPr>
              <a:t>UAC Authorization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+mn-ea"/>
              </a:rPr>
              <a:t>인증된 사용자가 </a:t>
            </a:r>
            <a:r>
              <a:rPr lang="en-US" altLang="ko-KR" sz="1200">
                <a:latin typeface="+mn-ea"/>
              </a:rPr>
              <a:t>address-of-record </a:t>
            </a:r>
            <a:r>
              <a:rPr lang="ko-KR" altLang="en-US" sz="1200">
                <a:latin typeface="+mn-ea"/>
              </a:rPr>
              <a:t>에 대한 </a:t>
            </a:r>
            <a:r>
              <a:rPr lang="en-US" altLang="ko-KR" sz="1200">
                <a:latin typeface="+mn-ea"/>
              </a:rPr>
              <a:t>registration </a:t>
            </a:r>
            <a:r>
              <a:rPr lang="ko-KR" altLang="en-US" sz="1200">
                <a:latin typeface="+mn-ea"/>
              </a:rPr>
              <a:t>을 수정할 </a:t>
            </a:r>
            <a:r>
              <a:rPr lang="ko-KR" altLang="en-US" sz="1200" b="1">
                <a:latin typeface="+mn-ea"/>
              </a:rPr>
              <a:t>권한</a:t>
            </a:r>
            <a:r>
              <a:rPr lang="ko-KR" altLang="en-US" sz="1200">
                <a:latin typeface="+mn-ea"/>
              </a:rPr>
              <a:t>을 확인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권한이 없다면 </a:t>
            </a:r>
            <a:r>
              <a:rPr lang="en-US" altLang="ko-KR" sz="1200" b="1">
                <a:latin typeface="+mn-ea"/>
              </a:rPr>
              <a:t>403 (Forbidden) </a:t>
            </a:r>
            <a:r>
              <a:rPr lang="ko-KR" altLang="en-US" sz="1200">
                <a:latin typeface="+mn-ea"/>
              </a:rPr>
              <a:t>을 반환 후 나머지 단계 생략</a:t>
            </a:r>
            <a:endParaRPr lang="en-US" altLang="ko-KR" sz="120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>
                <a:latin typeface="+mn-ea"/>
              </a:rPr>
              <a:t>To </a:t>
            </a:r>
            <a:r>
              <a:rPr lang="ko-KR" altLang="en-US" sz="1400">
                <a:latin typeface="+mn-ea"/>
              </a:rPr>
              <a:t>헤더에서 </a:t>
            </a:r>
            <a:r>
              <a:rPr lang="en-US" altLang="ko-KR" sz="1400">
                <a:latin typeface="+mn-ea"/>
              </a:rPr>
              <a:t>address-of-record </a:t>
            </a:r>
            <a:r>
              <a:rPr lang="ko-KR" altLang="en-US" sz="1400">
                <a:latin typeface="+mn-ea"/>
              </a:rPr>
              <a:t>를 추출</a:t>
            </a:r>
            <a:endParaRPr lang="en-US" altLang="ko-KR"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+mn-ea"/>
              </a:rPr>
              <a:t>도메인이 유효하지 않은 경우 </a:t>
            </a:r>
            <a:r>
              <a:rPr lang="en-US" altLang="ko-KR" sz="1200" b="1">
                <a:latin typeface="+mn-ea"/>
              </a:rPr>
              <a:t>404 (Not Found) </a:t>
            </a:r>
            <a:r>
              <a:rPr lang="ko-KR" altLang="en-US" sz="1200">
                <a:latin typeface="+mn-ea"/>
              </a:rPr>
              <a:t>응답을 전송 후 나머지 단계 생략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+mn-ea"/>
              </a:rPr>
              <a:t>그런 다음 </a:t>
            </a:r>
            <a:r>
              <a:rPr lang="en-US" altLang="ko-KR" sz="1200">
                <a:latin typeface="+mn-ea"/>
              </a:rPr>
              <a:t>URI</a:t>
            </a:r>
            <a:r>
              <a:rPr lang="ko-KR" altLang="en-US" sz="1200">
                <a:latin typeface="+mn-ea"/>
              </a:rPr>
              <a:t>를 </a:t>
            </a:r>
            <a:r>
              <a:rPr lang="ko-KR" altLang="en-US" sz="1200" b="1">
                <a:latin typeface="+mn-ea"/>
              </a:rPr>
              <a:t>표준 형식으로 변환 </a:t>
            </a:r>
            <a:r>
              <a:rPr lang="ko-KR" altLang="en-US" sz="1200">
                <a:latin typeface="+mn-ea"/>
              </a:rPr>
              <a:t>후 </a:t>
            </a:r>
            <a:r>
              <a:rPr lang="en-US" altLang="ko-KR" sz="1200">
                <a:latin typeface="+mn-ea"/>
              </a:rPr>
              <a:t>binding </a:t>
            </a:r>
            <a:r>
              <a:rPr lang="ko-KR" altLang="en-US" sz="1200">
                <a:latin typeface="+mn-ea"/>
              </a:rPr>
              <a:t>목록에 대한 </a:t>
            </a:r>
            <a:r>
              <a:rPr lang="en-US" altLang="ko-KR" sz="1200">
                <a:latin typeface="+mn-ea"/>
              </a:rPr>
              <a:t>index </a:t>
            </a:r>
            <a:r>
              <a:rPr lang="ko-KR" altLang="en-US" sz="1200">
                <a:latin typeface="+mn-ea"/>
              </a:rPr>
              <a:t>로 사용</a:t>
            </a:r>
            <a:endParaRPr lang="en-US" altLang="ko-KR" sz="120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>
                <a:latin typeface="+mn-ea"/>
              </a:rPr>
              <a:t>Contact</a:t>
            </a:r>
            <a:r>
              <a:rPr lang="ko-KR" altLang="en-US" sz="1400">
                <a:latin typeface="+mn-ea"/>
              </a:rPr>
              <a:t> 헤더 필드를 포함하는 지 검사</a:t>
            </a:r>
            <a:endParaRPr lang="en-US" altLang="ko-KR"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+mn-ea"/>
              </a:rPr>
              <a:t>포함하지 않은 경우 마지막 단계로 건너뜀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b="1">
                <a:latin typeface="+mn-ea"/>
              </a:rPr>
              <a:t>“*”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와 </a:t>
            </a:r>
            <a:r>
              <a:rPr lang="en-US" altLang="ko-KR" sz="1200" b="1">
                <a:latin typeface="+mn-ea"/>
              </a:rPr>
              <a:t>Expires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필드를 포함하는 하나의 </a:t>
            </a: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>
                <a:latin typeface="+mn-ea"/>
              </a:rPr>
              <a:t>헤더가 있는 지 검사</a:t>
            </a:r>
            <a:r>
              <a:rPr lang="en-US" altLang="ko-KR" sz="1200">
                <a:latin typeface="+mn-ea"/>
              </a:rPr>
              <a:t>. Contact</a:t>
            </a:r>
            <a:r>
              <a:rPr lang="ko-KR" altLang="en-US" sz="1200">
                <a:latin typeface="+mn-ea"/>
              </a:rPr>
              <a:t> 헤더에 또 다른 값이 있거나 </a:t>
            </a:r>
            <a:r>
              <a:rPr lang="en-US" altLang="ko-KR" sz="1200">
                <a:latin typeface="+mn-ea"/>
              </a:rPr>
              <a:t>expiration time</a:t>
            </a:r>
            <a:r>
              <a:rPr lang="ko-KR" altLang="en-US" sz="1200">
                <a:latin typeface="+mn-ea"/>
              </a:rPr>
              <a:t>이 </a:t>
            </a:r>
            <a:r>
              <a:rPr lang="en-US" altLang="ko-KR" sz="1200" b="1">
                <a:latin typeface="+mn-ea"/>
              </a:rPr>
              <a:t>0</a:t>
            </a:r>
            <a:r>
              <a:rPr lang="ko-KR" altLang="en-US" sz="1200">
                <a:latin typeface="+mn-ea"/>
              </a:rPr>
              <a:t>이 아닌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경우 요청이 </a:t>
            </a:r>
            <a:br>
              <a:rPr lang="en-US" altLang="ko-KR" sz="1200">
                <a:latin typeface="+mn-ea"/>
              </a:rPr>
            </a:br>
            <a:r>
              <a:rPr lang="ko-KR" altLang="en-US" sz="1200">
                <a:latin typeface="+mn-ea"/>
              </a:rPr>
              <a:t>유효하지 않으며 </a:t>
            </a:r>
            <a:r>
              <a:rPr lang="en-US" altLang="ko-KR" sz="1200" b="1">
                <a:latin typeface="+mn-ea"/>
              </a:rPr>
              <a:t>400 (Invalid Request) </a:t>
            </a:r>
            <a:r>
              <a:rPr lang="ko-KR" altLang="en-US" sz="1200">
                <a:latin typeface="+mn-ea"/>
              </a:rPr>
              <a:t>를 반환 후 나머지 단계 생략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b="1">
                <a:latin typeface="+mn-ea"/>
              </a:rPr>
              <a:t>“*”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가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아닌 경우 </a:t>
            </a:r>
            <a:r>
              <a:rPr lang="en-US" altLang="ko-KR" sz="1200" b="1">
                <a:latin typeface="+mn-ea"/>
              </a:rPr>
              <a:t>Call-ID</a:t>
            </a:r>
            <a:r>
              <a:rPr lang="ko-KR" altLang="en-US" sz="1200">
                <a:latin typeface="+mn-ea"/>
              </a:rPr>
              <a:t>가 각 </a:t>
            </a:r>
            <a:r>
              <a:rPr lang="en-US" altLang="ko-KR" sz="1200">
                <a:latin typeface="+mn-ea"/>
              </a:rPr>
              <a:t>binding</a:t>
            </a:r>
            <a:r>
              <a:rPr lang="ko-KR" altLang="en-US" sz="1200">
                <a:latin typeface="+mn-ea"/>
              </a:rPr>
              <a:t>에 대해 저장된 값과 일치하는 지 확인</a:t>
            </a:r>
            <a:endParaRPr lang="en-US" altLang="ko-KR" sz="1200">
              <a:latin typeface="+mn-ea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>
                <a:latin typeface="+mn-ea"/>
              </a:rPr>
              <a:t>일치하면 </a:t>
            </a:r>
            <a:r>
              <a:rPr lang="en-US" altLang="ko-KR" sz="1100" b="1">
                <a:latin typeface="+mn-ea"/>
              </a:rPr>
              <a:t>CSeq</a:t>
            </a:r>
            <a:r>
              <a:rPr lang="ko-KR" altLang="en-US" sz="1100">
                <a:latin typeface="+mn-ea"/>
              </a:rPr>
              <a:t>가 해당 </a:t>
            </a:r>
            <a:r>
              <a:rPr lang="en-US" altLang="ko-KR" sz="1100">
                <a:latin typeface="+mn-ea"/>
              </a:rPr>
              <a:t>binding </a:t>
            </a:r>
            <a:r>
              <a:rPr lang="ko-KR" altLang="en-US" sz="1100">
                <a:latin typeface="+mn-ea"/>
              </a:rPr>
              <a:t>에 대해 저장된 값보다 높은 경우에만 </a:t>
            </a:r>
            <a:r>
              <a:rPr lang="en-US" altLang="ko-KR" sz="1100">
                <a:latin typeface="+mn-ea"/>
              </a:rPr>
              <a:t>binding </a:t>
            </a:r>
            <a:r>
              <a:rPr lang="ko-KR" altLang="en-US" sz="1100">
                <a:latin typeface="+mn-ea"/>
              </a:rPr>
              <a:t>을 </a:t>
            </a:r>
            <a:r>
              <a:rPr lang="ko-KR" altLang="en-US" sz="1100" b="1">
                <a:latin typeface="+mn-ea"/>
              </a:rPr>
              <a:t>제거</a:t>
            </a:r>
            <a:endParaRPr lang="en-US" altLang="ko-KR" sz="1100" b="1">
              <a:latin typeface="+mn-ea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>
                <a:latin typeface="+mn-ea"/>
              </a:rPr>
              <a:t>일치하지 않은 경우</a:t>
            </a:r>
            <a:r>
              <a:rPr lang="en-US" altLang="ko-KR" sz="1100">
                <a:latin typeface="+mn-ea"/>
              </a:rPr>
              <a:t>, binding </a:t>
            </a:r>
            <a:r>
              <a:rPr lang="ko-KR" altLang="en-US" sz="1100">
                <a:latin typeface="+mn-ea"/>
              </a:rPr>
              <a:t>제거</a:t>
            </a:r>
            <a:endParaRPr lang="en-US" altLang="ko-KR" sz="1100">
              <a:latin typeface="+mn-ea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>
                <a:latin typeface="+mn-ea"/>
              </a:rPr>
              <a:t>이외의 경우</a:t>
            </a:r>
            <a:r>
              <a:rPr lang="en-US" altLang="ko-KR" sz="1100">
                <a:latin typeface="+mn-ea"/>
              </a:rPr>
              <a:t>, </a:t>
            </a:r>
            <a:r>
              <a:rPr lang="ko-KR" altLang="en-US" sz="1100">
                <a:latin typeface="+mn-ea"/>
              </a:rPr>
              <a:t>업데이트는 중지되고 요청은 실패 처리</a:t>
            </a:r>
            <a:endParaRPr lang="en-US" altLang="ko-KR" sz="11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7972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– Processing REGISTER Requests (3)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D71A7F-E7DB-44B6-A054-AC0FCA4BB57F}"/>
              </a:ext>
            </a:extLst>
          </p:cNvPr>
          <p:cNvSpPr/>
          <p:nvPr/>
        </p:nvSpPr>
        <p:spPr>
          <a:xfrm>
            <a:off x="1044444" y="1101676"/>
            <a:ext cx="11147556" cy="3753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altLang="ko-KR" sz="1400">
                <a:latin typeface="+mn-ea"/>
              </a:rPr>
              <a:t>Contact </a:t>
            </a:r>
            <a:r>
              <a:rPr lang="ko-KR" altLang="en-US" sz="1400">
                <a:latin typeface="+mn-ea"/>
              </a:rPr>
              <a:t>헤더에 있는 각 </a:t>
            </a:r>
            <a:r>
              <a:rPr lang="en-US" altLang="ko-KR" sz="1400">
                <a:latin typeface="+mn-ea"/>
              </a:rPr>
              <a:t>contact address </a:t>
            </a:r>
            <a:r>
              <a:rPr lang="ko-KR" altLang="en-US" sz="1400">
                <a:latin typeface="+mn-ea"/>
              </a:rPr>
              <a:t>를 차례로 처리</a:t>
            </a:r>
            <a:endParaRPr lang="en-US" altLang="ko-KR"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b="1">
                <a:latin typeface="+mn-ea"/>
              </a:rPr>
              <a:t>“expires” </a:t>
            </a:r>
            <a:r>
              <a:rPr lang="ko-KR" altLang="en-US" sz="1200">
                <a:latin typeface="+mn-ea"/>
              </a:rPr>
              <a:t>매개변수가 있는 경우 해당 값을 </a:t>
            </a:r>
            <a:r>
              <a:rPr lang="en-US" altLang="ko-KR" sz="1200">
                <a:latin typeface="+mn-ea"/>
              </a:rPr>
              <a:t>expiration </a:t>
            </a:r>
            <a:r>
              <a:rPr lang="ko-KR" altLang="en-US" sz="1200">
                <a:latin typeface="+mn-ea"/>
              </a:rPr>
              <a:t>으로 사용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+mn-ea"/>
              </a:rPr>
              <a:t>위 매개변수가 없는 경우 </a:t>
            </a:r>
            <a:r>
              <a:rPr lang="en-US" altLang="ko-KR" sz="1200" b="1">
                <a:latin typeface="+mn-ea"/>
              </a:rPr>
              <a:t>Expires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헤더가 있는 경우 해당 값을 </a:t>
            </a:r>
            <a:r>
              <a:rPr lang="en-US" altLang="ko-KR" sz="1200">
                <a:latin typeface="+mn-ea"/>
              </a:rPr>
              <a:t>expiration </a:t>
            </a:r>
            <a:r>
              <a:rPr lang="ko-KR" altLang="en-US" sz="1200">
                <a:latin typeface="+mn-ea"/>
              </a:rPr>
              <a:t>으로 사용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+mn-ea"/>
              </a:rPr>
              <a:t>둘 다 없는 경우 로컬에 구성된 기본값을 </a:t>
            </a:r>
            <a:r>
              <a:rPr lang="en-US" altLang="ko-KR" sz="1200">
                <a:latin typeface="+mn-ea"/>
              </a:rPr>
              <a:t>expiration </a:t>
            </a:r>
            <a:r>
              <a:rPr lang="ko-KR" altLang="en-US" sz="1200">
                <a:latin typeface="+mn-ea"/>
              </a:rPr>
              <a:t>으로 사용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>
                <a:latin typeface="+mn-ea"/>
              </a:rPr>
              <a:t>requested</a:t>
            </a:r>
            <a:r>
              <a:rPr lang="ko-KR" altLang="en-US" sz="1200">
                <a:latin typeface="+mn-ea"/>
              </a:rPr>
              <a:t> </a:t>
            </a:r>
            <a:r>
              <a:rPr lang="en-US" altLang="ko-KR" sz="1200">
                <a:latin typeface="+mn-ea"/>
              </a:rPr>
              <a:t>expiration interval </a:t>
            </a:r>
            <a:r>
              <a:rPr lang="ko-KR" altLang="en-US" sz="1200">
                <a:latin typeface="+mn-ea"/>
              </a:rPr>
              <a:t>이 </a:t>
            </a:r>
            <a:r>
              <a:rPr lang="en-US" altLang="ko-KR" sz="1200" b="1">
                <a:latin typeface="+mn-ea"/>
              </a:rPr>
              <a:t>0</a:t>
            </a:r>
            <a:r>
              <a:rPr lang="ko-KR" altLang="en-US" sz="1200">
                <a:latin typeface="+mn-ea"/>
              </a:rPr>
              <a:t>보다 크고 </a:t>
            </a:r>
            <a:r>
              <a:rPr lang="en-US" altLang="ko-KR" sz="1200" b="1">
                <a:latin typeface="+mn-ea"/>
              </a:rPr>
              <a:t>3600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보다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작으며 </a:t>
            </a:r>
            <a:r>
              <a:rPr lang="en-US" altLang="ko-KR" sz="1200">
                <a:latin typeface="+mn-ea"/>
              </a:rPr>
              <a:t>registrar </a:t>
            </a:r>
            <a:r>
              <a:rPr lang="ko-KR" altLang="en-US" sz="1200">
                <a:latin typeface="+mn-ea"/>
              </a:rPr>
              <a:t>에 구성된 최소 값보다 작은 경우에 </a:t>
            </a:r>
            <a:r>
              <a:rPr lang="en-US" altLang="ko-KR" sz="1200" b="1">
                <a:latin typeface="+mn-ea"/>
              </a:rPr>
              <a:t>423 (Interval Too Brief)</a:t>
            </a:r>
            <a:br>
              <a:rPr lang="en-US" altLang="ko-KR" sz="1200" b="1">
                <a:latin typeface="+mn-ea"/>
              </a:rPr>
            </a:br>
            <a:r>
              <a:rPr lang="ko-KR" altLang="en-US" sz="1200">
                <a:latin typeface="+mn-ea"/>
              </a:rPr>
              <a:t>를 보낸 후 나머지 단계 건너 뜀</a:t>
            </a:r>
            <a:r>
              <a:rPr lang="en-US" altLang="ko-KR" sz="1200">
                <a:latin typeface="+mn-ea"/>
              </a:rPr>
              <a:t>. (</a:t>
            </a:r>
            <a:r>
              <a:rPr lang="ko-KR" altLang="en-US" sz="1200">
                <a:latin typeface="+mn-ea"/>
              </a:rPr>
              <a:t>이 응답 </a:t>
            </a:r>
            <a:r>
              <a:rPr lang="en-US" altLang="ko-KR" sz="1200" b="1">
                <a:latin typeface="+mn-ea"/>
              </a:rPr>
              <a:t>Min-Expires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헤더를 포함해야 함</a:t>
            </a:r>
            <a:r>
              <a:rPr lang="en-US" altLang="ko-KR" sz="1200">
                <a:latin typeface="+mn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+mn-ea"/>
              </a:rPr>
              <a:t>각</a:t>
            </a:r>
            <a:r>
              <a:rPr lang="en-US" altLang="ko-KR" sz="1200">
                <a:latin typeface="+mn-ea"/>
              </a:rPr>
              <a:t> binding </a:t>
            </a:r>
            <a:r>
              <a:rPr lang="ko-KR" altLang="en-US" sz="1200">
                <a:latin typeface="+mn-ea"/>
              </a:rPr>
              <a:t>레코드에는 요청의 </a:t>
            </a:r>
            <a:r>
              <a:rPr lang="en-US" altLang="ko-KR" sz="1200">
                <a:latin typeface="+mn-ea"/>
              </a:rPr>
              <a:t>Call-ID, CSeq </a:t>
            </a:r>
            <a:r>
              <a:rPr lang="ko-KR" altLang="en-US" sz="1200">
                <a:latin typeface="+mn-ea"/>
              </a:rPr>
              <a:t>값을 함께 저장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>
                <a:latin typeface="+mn-ea"/>
              </a:rPr>
              <a:t>binding </a:t>
            </a:r>
            <a:r>
              <a:rPr lang="ko-KR" altLang="en-US" sz="1200">
                <a:latin typeface="+mn-ea"/>
              </a:rPr>
              <a:t>업데이트 시 모든 바인딩 업데이트 및 추가가 성공하는 경우에만 커밋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하나라고 실패인 경우 </a:t>
            </a:r>
            <a:r>
              <a:rPr lang="en-US" altLang="ko-KR" sz="1200" b="1">
                <a:latin typeface="+mn-ea"/>
              </a:rPr>
              <a:t>500 (Server</a:t>
            </a:r>
            <a:r>
              <a:rPr lang="ko-KR" altLang="en-US" sz="1200" b="1">
                <a:latin typeface="+mn-ea"/>
              </a:rPr>
              <a:t> </a:t>
            </a:r>
            <a:r>
              <a:rPr lang="en-US" altLang="ko-KR" sz="1200" b="1">
                <a:latin typeface="+mn-ea"/>
              </a:rPr>
              <a:t>Error)</a:t>
            </a:r>
            <a:r>
              <a:rPr lang="ko-KR" altLang="en-US" sz="1200" b="1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를 응답</a:t>
            </a:r>
            <a:endParaRPr lang="en-US" altLang="ko-KR" sz="120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20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altLang="ko-KR" sz="1400">
                <a:latin typeface="+mn-ea"/>
              </a:rPr>
              <a:t>200 (OK) </a:t>
            </a:r>
            <a:r>
              <a:rPr lang="ko-KR" altLang="en-US" sz="1400">
                <a:latin typeface="+mn-ea"/>
              </a:rPr>
              <a:t>응답 리턴</a:t>
            </a:r>
            <a:endParaRPr lang="en-US" altLang="ko-KR"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+mn-ea"/>
              </a:rPr>
              <a:t>현재의 모든 </a:t>
            </a:r>
            <a:r>
              <a:rPr lang="en-US" altLang="ko-KR" sz="1200">
                <a:latin typeface="+mn-ea"/>
              </a:rPr>
              <a:t>binding</a:t>
            </a:r>
            <a:r>
              <a:rPr lang="ko-KR" altLang="en-US" sz="1200">
                <a:latin typeface="+mn-ea"/>
              </a:rPr>
              <a:t>을 포함하는 </a:t>
            </a: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>
                <a:latin typeface="+mn-ea"/>
              </a:rPr>
              <a:t>헤더 값을 포함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>
                <a:latin typeface="+mn-ea"/>
              </a:rPr>
              <a:t>값은 </a:t>
            </a:r>
            <a:r>
              <a:rPr lang="en-US" altLang="ko-KR" sz="1200" b="1">
                <a:latin typeface="+mn-ea"/>
              </a:rPr>
              <a:t>“expires” </a:t>
            </a:r>
            <a:r>
              <a:rPr lang="ko-KR" altLang="en-US" sz="1200">
                <a:latin typeface="+mn-ea"/>
              </a:rPr>
              <a:t>파라미터를 포함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b="1">
                <a:latin typeface="+mn-ea"/>
              </a:rPr>
              <a:t>Date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헤더를 포함</a:t>
            </a:r>
            <a:endParaRPr lang="en-US" altLang="ko-KR" sz="1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6005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3. Querying for Capabilities - Overview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D4BD7E5-C0EE-434C-9504-034C256E6ADF}"/>
              </a:ext>
            </a:extLst>
          </p:cNvPr>
          <p:cNvGrpSpPr/>
          <p:nvPr/>
        </p:nvGrpSpPr>
        <p:grpSpPr>
          <a:xfrm>
            <a:off x="3749841" y="2969805"/>
            <a:ext cx="4860759" cy="3386545"/>
            <a:chOff x="1704473" y="2011783"/>
            <a:chExt cx="4860759" cy="338654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EF5011B-6922-4F70-8500-D92B69768874}"/>
                </a:ext>
              </a:extLst>
            </p:cNvPr>
            <p:cNvSpPr/>
            <p:nvPr/>
          </p:nvSpPr>
          <p:spPr>
            <a:xfrm>
              <a:off x="1704473" y="3194384"/>
              <a:ext cx="938464" cy="9384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Roboto" panose="02000000000000000000" pitchFamily="2" charset="0"/>
                  <a:ea typeface="Roboto" panose="02000000000000000000" pitchFamily="2" charset="0"/>
                </a:rPr>
                <a:t>UA</a:t>
              </a:r>
              <a:endParaRPr lang="ko-KR" altLang="en-US">
                <a:latin typeface="Roboto" panose="02000000000000000000" pitchFamily="2" charset="0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C49B1BB-2DAB-4963-9C4B-86F72B9504A2}"/>
                </a:ext>
              </a:extLst>
            </p:cNvPr>
            <p:cNvSpPr/>
            <p:nvPr/>
          </p:nvSpPr>
          <p:spPr>
            <a:xfrm>
              <a:off x="5626768" y="2414171"/>
              <a:ext cx="938464" cy="9384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Roboto" panose="02000000000000000000" pitchFamily="2" charset="0"/>
                  <a:ea typeface="Roboto" panose="02000000000000000000" pitchFamily="2" charset="0"/>
                </a:rPr>
                <a:t>UA</a:t>
              </a:r>
              <a:endParaRPr lang="ko-KR" altLang="en-US">
                <a:latin typeface="Roboto" panose="02000000000000000000" pitchFamily="2" charset="0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1362E10-CFB4-49E4-A61D-73B8AF47FC43}"/>
                </a:ext>
              </a:extLst>
            </p:cNvPr>
            <p:cNvSpPr/>
            <p:nvPr/>
          </p:nvSpPr>
          <p:spPr>
            <a:xfrm>
              <a:off x="5626768" y="3974597"/>
              <a:ext cx="938464" cy="9384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Roboto" panose="02000000000000000000" pitchFamily="2" charset="0"/>
                  <a:ea typeface="Roboto" panose="02000000000000000000" pitchFamily="2" charset="0"/>
                </a:rPr>
                <a:t>Proxy</a:t>
              </a:r>
              <a:endParaRPr lang="ko-KR" altLang="en-US" sz="1400">
                <a:latin typeface="Roboto" panose="02000000000000000000" pitchFamily="2" charset="0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276910C5-3448-45D5-BD63-DF6159632450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 flipV="1">
              <a:off x="2642937" y="3068053"/>
              <a:ext cx="2983831" cy="595563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6436206B-D003-408D-8544-1C4AF2990E09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2642937" y="3663616"/>
              <a:ext cx="2983831" cy="571500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3C5C33-6629-40D7-9AE3-2FF9BF435D6C}"/>
                </a:ext>
              </a:extLst>
            </p:cNvPr>
            <p:cNvSpPr txBox="1"/>
            <p:nvPr/>
          </p:nvSpPr>
          <p:spPr>
            <a:xfrm>
              <a:off x="3581401" y="3494757"/>
              <a:ext cx="1056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rgbClr val="0000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OPTIONS</a:t>
              </a:r>
              <a:endParaRPr lang="ko-KR" altLang="en-US" sz="1600" b="1">
                <a:solidFill>
                  <a:srgbClr val="0000FF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17" name="연결선: 구부러짐 16">
              <a:extLst>
                <a:ext uri="{FF2B5EF4-FFF2-40B4-BE49-F238E27FC236}">
                  <a16:creationId xmlns:a16="http://schemas.microsoft.com/office/drawing/2014/main" id="{A0884B0D-9579-42E1-978C-3279BC5D661C}"/>
                </a:ext>
              </a:extLst>
            </p:cNvPr>
            <p:cNvCxnSpPr>
              <a:cxnSpLocks/>
              <a:stCxn id="6" idx="1"/>
              <a:endCxn id="5" idx="0"/>
            </p:cNvCxnSpPr>
            <p:nvPr/>
          </p:nvCxnSpPr>
          <p:spPr>
            <a:xfrm rot="16200000" flipH="1" flipV="1">
              <a:off x="3647565" y="1077746"/>
              <a:ext cx="642778" cy="3590498"/>
            </a:xfrm>
            <a:prstGeom prst="curvedConnector3">
              <a:avLst>
                <a:gd name="adj1" fmla="val -56946"/>
              </a:avLst>
            </a:prstGeom>
            <a:ln w="1905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B6E45E-0CFD-44FC-B01D-B52EC8B97B8F}"/>
                </a:ext>
              </a:extLst>
            </p:cNvPr>
            <p:cNvSpPr txBox="1"/>
            <p:nvPr/>
          </p:nvSpPr>
          <p:spPr>
            <a:xfrm>
              <a:off x="2697008" y="2011783"/>
              <a:ext cx="21483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INVITE, BYE, ACK, CANCEL,…</a:t>
              </a:r>
            </a:p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Content Type : SDP..</a:t>
              </a:r>
            </a:p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extension, codec..</a:t>
              </a:r>
            </a:p>
          </p:txBody>
        </p:sp>
        <p:cxnSp>
          <p:nvCxnSpPr>
            <p:cNvPr id="19" name="연결선: 구부러짐 18">
              <a:extLst>
                <a:ext uri="{FF2B5EF4-FFF2-40B4-BE49-F238E27FC236}">
                  <a16:creationId xmlns:a16="http://schemas.microsoft.com/office/drawing/2014/main" id="{95F2AA76-E544-4E98-A383-D5CF1384407F}"/>
                </a:ext>
              </a:extLst>
            </p:cNvPr>
            <p:cNvCxnSpPr>
              <a:cxnSpLocks/>
              <a:stCxn id="7" idx="3"/>
              <a:endCxn id="5" idx="4"/>
            </p:cNvCxnSpPr>
            <p:nvPr/>
          </p:nvCxnSpPr>
          <p:spPr>
            <a:xfrm rot="5400000" flipH="1">
              <a:off x="3647565" y="2658988"/>
              <a:ext cx="642778" cy="3590498"/>
            </a:xfrm>
            <a:prstGeom prst="curvedConnector3">
              <a:avLst>
                <a:gd name="adj1" fmla="val -56946"/>
              </a:avLst>
            </a:prstGeom>
            <a:ln w="1905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3EDCEC-4A24-4B78-B482-46BE0A05D2D9}"/>
                </a:ext>
              </a:extLst>
            </p:cNvPr>
            <p:cNvSpPr txBox="1"/>
            <p:nvPr/>
          </p:nvSpPr>
          <p:spPr>
            <a:xfrm>
              <a:off x="2830873" y="4751997"/>
              <a:ext cx="21387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INVITE, BYE, ACK, OPTONS…</a:t>
              </a:r>
            </a:p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Content Type..</a:t>
              </a:r>
            </a:p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extension..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E93BBE-FB6A-438F-A2A2-89B8E9B10E7B}"/>
              </a:ext>
            </a:extLst>
          </p:cNvPr>
          <p:cNvSpPr/>
          <p:nvPr/>
        </p:nvSpPr>
        <p:spPr>
          <a:xfrm>
            <a:off x="798475" y="1024974"/>
            <a:ext cx="7370586" cy="1347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모든 </a:t>
            </a:r>
            <a:r>
              <a:rPr lang="en-US" altLang="ko-KR" sz="1400">
                <a:latin typeface="+mn-ea"/>
              </a:rPr>
              <a:t>UA</a:t>
            </a:r>
            <a:r>
              <a:rPr lang="ko-KR" altLang="en-US" sz="1400">
                <a:latin typeface="+mn-ea"/>
              </a:rPr>
              <a:t> 는 </a:t>
            </a:r>
            <a:r>
              <a:rPr lang="en-US" altLang="ko-KR" sz="1400">
                <a:latin typeface="+mn-ea"/>
              </a:rPr>
              <a:t>OPTIONS</a:t>
            </a:r>
            <a:r>
              <a:rPr lang="ko-KR" altLang="en-US" sz="1400">
                <a:latin typeface="+mn-ea"/>
              </a:rPr>
              <a:t> 를 지원해야 함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OPTIONS </a:t>
            </a:r>
            <a:r>
              <a:rPr lang="ko-KR" altLang="en-US" sz="1400">
                <a:latin typeface="+mn-ea"/>
              </a:rPr>
              <a:t>의 요청의 대상은 </a:t>
            </a:r>
            <a:r>
              <a:rPr lang="en-US" altLang="ko-KR" sz="1400" b="1">
                <a:latin typeface="+mn-ea"/>
              </a:rPr>
              <a:t>Request-URI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로 식별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OPTIONS </a:t>
            </a:r>
            <a:r>
              <a:rPr lang="ko-KR" altLang="en-US" sz="1400">
                <a:latin typeface="+mn-ea"/>
              </a:rPr>
              <a:t>에 응답이 없으면 </a:t>
            </a:r>
            <a:r>
              <a:rPr lang="en-US" altLang="ko-KR" sz="1400">
                <a:latin typeface="+mn-ea"/>
              </a:rPr>
              <a:t>transaction layer </a:t>
            </a:r>
            <a:r>
              <a:rPr lang="ko-KR" altLang="en-US" sz="1400">
                <a:latin typeface="+mn-ea"/>
              </a:rPr>
              <a:t>는 </a:t>
            </a:r>
            <a:r>
              <a:rPr lang="en-US" altLang="ko-KR" sz="1400">
                <a:latin typeface="+mn-ea"/>
              </a:rPr>
              <a:t>timeout error </a:t>
            </a:r>
            <a:r>
              <a:rPr lang="ko-KR" altLang="en-US" sz="1400">
                <a:latin typeface="+mn-ea"/>
              </a:rPr>
              <a:t>를 리턴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OPTIONS </a:t>
            </a:r>
            <a:r>
              <a:rPr lang="ko-KR" altLang="en-US" sz="1400">
                <a:latin typeface="+mn-ea"/>
              </a:rPr>
              <a:t>는 다이얼로그 가 있는 상태에서 요청</a:t>
            </a:r>
            <a:endParaRPr lang="en-US" altLang="ko-KR" sz="1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1246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3. Querying for Capabilities – Construction of OPTIONS Request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5B0D04-BA2D-4B6F-88E5-862CB50E970E}"/>
              </a:ext>
            </a:extLst>
          </p:cNvPr>
          <p:cNvSpPr/>
          <p:nvPr/>
        </p:nvSpPr>
        <p:spPr>
          <a:xfrm>
            <a:off x="982580" y="2371103"/>
            <a:ext cx="6416842" cy="37446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OPTIONS sip:carol@chicago.com SIP/2.0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Via: SIP/2.0/UDP pc33.atlanta.com;branch=z9hG4bKhjhs8ass877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Max-Forwards: 70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To: &lt;sip:carol@chicago.com&gt;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From: Alice &lt;sip:alice@atlanta.com&gt;;tag=1928301774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Call-ID: a84b4c76e66710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CSeq: 63104 OPTIONS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Contact: &lt;sip:alice@pc33.atlanta.com&gt;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Accept: application/sdp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Content-Length: 0</a:t>
            </a:r>
            <a:endParaRPr lang="ko-KR" altLang="en-US" sz="1600">
              <a:latin typeface="Roboto" panose="02000000000000000000" pitchFamily="2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CE4CDDE-ED35-484B-9A1D-EB74C0F03EEA}"/>
              </a:ext>
            </a:extLst>
          </p:cNvPr>
          <p:cNvCxnSpPr>
            <a:cxnSpLocks/>
          </p:cNvCxnSpPr>
          <p:nvPr/>
        </p:nvCxnSpPr>
        <p:spPr>
          <a:xfrm flipH="1">
            <a:off x="3400930" y="5554580"/>
            <a:ext cx="5209670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7EB6D31-1811-4F58-A5CD-4EA9D9A52C26}"/>
              </a:ext>
            </a:extLst>
          </p:cNvPr>
          <p:cNvSpPr txBox="1"/>
          <p:nvPr/>
        </p:nvSpPr>
        <p:spPr>
          <a:xfrm>
            <a:off x="6749545" y="5378384"/>
            <a:ext cx="4459875" cy="577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+mn-ea"/>
              </a:rPr>
              <a:t>Accept</a:t>
            </a:r>
            <a:r>
              <a:rPr lang="en-US" altLang="ko-KR" sz="1050">
                <a:latin typeface="+mn-ea"/>
              </a:rPr>
              <a:t> </a:t>
            </a:r>
            <a:r>
              <a:rPr lang="ko-KR" altLang="en-US" sz="1050">
                <a:latin typeface="+mn-ea"/>
              </a:rPr>
              <a:t>헤더 필드는 </a:t>
            </a:r>
            <a:r>
              <a:rPr lang="en-US" altLang="ko-KR" sz="1050">
                <a:latin typeface="+mn-ea"/>
              </a:rPr>
              <a:t>UAC</a:t>
            </a:r>
            <a:r>
              <a:rPr lang="ko-KR" altLang="en-US" sz="1050">
                <a:latin typeface="+mn-ea"/>
              </a:rPr>
              <a:t>가 응답에서 수신하고자 하는 메시지 </a:t>
            </a:r>
            <a:r>
              <a:rPr lang="en-US" altLang="ko-KR" sz="1050" b="1">
                <a:latin typeface="+mn-ea"/>
              </a:rPr>
              <a:t>body </a:t>
            </a:r>
            <a:r>
              <a:rPr lang="ko-KR" altLang="en-US" sz="1050" b="1">
                <a:latin typeface="+mn-ea"/>
              </a:rPr>
              <a:t> </a:t>
            </a:r>
            <a:r>
              <a:rPr lang="en-US" altLang="ko-KR" sz="1050" b="1">
                <a:latin typeface="+mn-ea"/>
              </a:rPr>
              <a:t>type</a:t>
            </a:r>
            <a:r>
              <a:rPr lang="ko-KR" altLang="en-US" sz="1050" b="1">
                <a:latin typeface="+mn-ea"/>
              </a:rPr>
              <a:t> </a:t>
            </a:r>
            <a:r>
              <a:rPr lang="ko-KR" altLang="en-US" sz="1050">
                <a:latin typeface="+mn-ea"/>
              </a:rPr>
              <a:t>을 </a:t>
            </a:r>
            <a:br>
              <a:rPr lang="en-US" altLang="ko-KR" sz="1050">
                <a:latin typeface="+mn-ea"/>
              </a:rPr>
            </a:br>
            <a:r>
              <a:rPr lang="ko-KR" altLang="en-US" sz="1050">
                <a:latin typeface="+mn-ea"/>
              </a:rPr>
              <a:t>나타내기 위해 포함되어야 한다</a:t>
            </a:r>
            <a:r>
              <a:rPr lang="en-US" altLang="ko-KR" sz="1050">
                <a:latin typeface="+mn-ea"/>
              </a:rPr>
              <a:t>. </a:t>
            </a:r>
            <a:r>
              <a:rPr lang="ko-KR" altLang="en-US" sz="1050">
                <a:latin typeface="+mn-ea"/>
              </a:rPr>
              <a:t>일반적으로 </a:t>
            </a:r>
            <a:r>
              <a:rPr lang="en-US" altLang="ko-KR" sz="1050" b="1">
                <a:latin typeface="+mn-ea"/>
              </a:rPr>
              <a:t>SDP(application/sdp)</a:t>
            </a:r>
            <a:r>
              <a:rPr lang="ko-KR" altLang="en-US" sz="1050">
                <a:latin typeface="+mn-ea"/>
              </a:rPr>
              <a:t>와 같이</a:t>
            </a:r>
            <a:br>
              <a:rPr lang="en-US" altLang="ko-KR" sz="1050">
                <a:latin typeface="+mn-ea"/>
              </a:rPr>
            </a:br>
            <a:r>
              <a:rPr lang="en-US" altLang="ko-KR" sz="1050">
                <a:latin typeface="+mn-ea"/>
              </a:rPr>
              <a:t>UA</a:t>
            </a:r>
            <a:r>
              <a:rPr lang="ko-KR" altLang="en-US" sz="1050">
                <a:latin typeface="+mn-ea"/>
              </a:rPr>
              <a:t>의 </a:t>
            </a:r>
            <a:r>
              <a:rPr lang="en-US" altLang="ko-KR" sz="1050">
                <a:latin typeface="+mn-ea"/>
              </a:rPr>
              <a:t>media capability</a:t>
            </a:r>
            <a:r>
              <a:rPr lang="ko-KR" altLang="en-US" sz="1050">
                <a:latin typeface="+mn-ea"/>
              </a:rPr>
              <a:t>를 설명하는 데 사용되는 형식으로 설정된다</a:t>
            </a:r>
            <a:r>
              <a:rPr lang="en-US" altLang="ko-KR" sz="1050">
                <a:latin typeface="+mn-ea"/>
              </a:rPr>
              <a:t>.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F20DC7E-F028-4ED1-9312-2EF15D1FDFD3}"/>
              </a:ext>
            </a:extLst>
          </p:cNvPr>
          <p:cNvGrpSpPr/>
          <p:nvPr/>
        </p:nvGrpSpPr>
        <p:grpSpPr>
          <a:xfrm>
            <a:off x="982580" y="790581"/>
            <a:ext cx="5715000" cy="1365859"/>
            <a:chOff x="982580" y="912501"/>
            <a:chExt cx="5715000" cy="1365859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DA74D892-2BE3-49E7-9110-6C5D86551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2580" y="912501"/>
              <a:ext cx="5715000" cy="1095375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44396A45-D91A-4A97-A162-5FF486AE5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2587" y="2002135"/>
              <a:ext cx="5534025" cy="276225"/>
            </a:xfrm>
            <a:prstGeom prst="rect">
              <a:avLst/>
            </a:prstGeom>
          </p:spPr>
        </p:pic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F4B23C-FA08-4749-B090-29CF42F586AB}"/>
              </a:ext>
            </a:extLst>
          </p:cNvPr>
          <p:cNvSpPr/>
          <p:nvPr/>
        </p:nvSpPr>
        <p:spPr>
          <a:xfrm>
            <a:off x="1950720" y="2460909"/>
            <a:ext cx="2174240" cy="3352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64811E61-BDA9-4228-9E57-CC9676BF69D1}"/>
              </a:ext>
            </a:extLst>
          </p:cNvPr>
          <p:cNvCxnSpPr>
            <a:cxnSpLocks/>
            <a:stCxn id="31" idx="0"/>
          </p:cNvCxnSpPr>
          <p:nvPr/>
        </p:nvCxnSpPr>
        <p:spPr>
          <a:xfrm rot="16200000" flipH="1">
            <a:off x="5139130" y="359618"/>
            <a:ext cx="267821" cy="4470403"/>
          </a:xfrm>
          <a:prstGeom prst="bentConnector4">
            <a:avLst>
              <a:gd name="adj1" fmla="val -36039"/>
              <a:gd name="adj2" fmla="val 62159"/>
            </a:avLst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0E89ACB-AA6D-488D-9B5C-D9C24A11B4E3}"/>
              </a:ext>
            </a:extLst>
          </p:cNvPr>
          <p:cNvSpPr txBox="1"/>
          <p:nvPr/>
        </p:nvSpPr>
        <p:spPr>
          <a:xfrm>
            <a:off x="7508242" y="2490157"/>
            <a:ext cx="4129657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>
                <a:latin typeface="+mn-ea"/>
              </a:rPr>
              <a:t>OPTIONS </a:t>
            </a:r>
            <a:r>
              <a:rPr lang="ko-KR" altLang="en-US" sz="1050">
                <a:latin typeface="+mn-ea"/>
              </a:rPr>
              <a:t>요청이 프록시 서버로 전달되는 경우 </a:t>
            </a:r>
            <a:r>
              <a:rPr lang="en-US" altLang="ko-KR" sz="1050">
                <a:latin typeface="+mn-ea"/>
              </a:rPr>
              <a:t>REGISTER </a:t>
            </a:r>
            <a:r>
              <a:rPr lang="ko-KR" altLang="en-US" sz="1050">
                <a:latin typeface="+mn-ea"/>
              </a:rPr>
              <a:t>요청에 대한 </a:t>
            </a:r>
            <a:br>
              <a:rPr lang="en-US" altLang="ko-KR" sz="1050">
                <a:latin typeface="+mn-ea"/>
              </a:rPr>
            </a:br>
            <a:r>
              <a:rPr lang="en-US" altLang="ko-KR" sz="1050">
                <a:latin typeface="+mn-ea"/>
              </a:rPr>
              <a:t>Request-URI </a:t>
            </a:r>
            <a:r>
              <a:rPr lang="ko-KR" altLang="en-US" sz="1050">
                <a:latin typeface="+mn-ea"/>
              </a:rPr>
              <a:t>가 설정되는 방식과 유사하게 사용자 부분 없이 설정된다</a:t>
            </a:r>
            <a:r>
              <a:rPr lang="en-US" altLang="ko-KR" sz="1050">
                <a:latin typeface="+mn-ea"/>
              </a:rPr>
              <a:t>.</a:t>
            </a:r>
          </a:p>
          <a:p>
            <a:endParaRPr lang="en-US" altLang="ko-KR" sz="1050">
              <a:latin typeface="+mn-ea"/>
            </a:endParaRPr>
          </a:p>
          <a:p>
            <a:r>
              <a:rPr lang="en-US" altLang="ko-KR" sz="1050">
                <a:latin typeface="+mn-ea"/>
              </a:rPr>
              <a:t>ex) sip:chicago.com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6260DE-929D-4EC9-B9A6-C49D07BC4DEC}"/>
              </a:ext>
            </a:extLst>
          </p:cNvPr>
          <p:cNvSpPr txBox="1"/>
          <p:nvPr/>
        </p:nvSpPr>
        <p:spPr>
          <a:xfrm>
            <a:off x="7579362" y="3529495"/>
            <a:ext cx="3858749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+mn-ea"/>
              </a:rPr>
              <a:t>Max-Forwards </a:t>
            </a:r>
            <a:r>
              <a:rPr lang="ko-KR" altLang="en-US" sz="1050">
                <a:latin typeface="+mn-ea"/>
              </a:rPr>
              <a:t>헤더 값이 </a:t>
            </a:r>
            <a:r>
              <a:rPr lang="en-US" altLang="ko-KR" sz="1050">
                <a:latin typeface="+mn-ea"/>
              </a:rPr>
              <a:t>0</a:t>
            </a:r>
            <a:r>
              <a:rPr lang="ko-KR" altLang="en-US" sz="1050">
                <a:latin typeface="+mn-ea"/>
              </a:rPr>
              <a:t>인 </a:t>
            </a:r>
            <a:r>
              <a:rPr lang="en-US" altLang="ko-KR" sz="1050">
                <a:latin typeface="+mn-ea"/>
              </a:rPr>
              <a:t>OPTIONS </a:t>
            </a:r>
            <a:r>
              <a:rPr lang="ko-KR" altLang="en-US" sz="1050">
                <a:latin typeface="+mn-ea"/>
              </a:rPr>
              <a:t>요청을 수신하는 서버는</a:t>
            </a:r>
            <a:br>
              <a:rPr lang="en-US" altLang="ko-KR" sz="1050">
                <a:latin typeface="+mn-ea"/>
              </a:rPr>
            </a:br>
            <a:r>
              <a:rPr lang="en-US" altLang="ko-KR" sz="1050">
                <a:latin typeface="+mn-ea"/>
              </a:rPr>
              <a:t>Request-URI </a:t>
            </a:r>
            <a:r>
              <a:rPr lang="ko-KR" altLang="en-US" sz="1050">
                <a:latin typeface="+mn-ea"/>
              </a:rPr>
              <a:t>에 관계없이 응답을 보낼 수 있다</a:t>
            </a:r>
            <a:r>
              <a:rPr lang="en-US" altLang="ko-KR" sz="1050">
                <a:latin typeface="+mn-ea"/>
              </a:rPr>
              <a:t>.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4C278373-0B85-496B-AB51-98DCAA60C913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2915920" y="3377392"/>
            <a:ext cx="4663442" cy="359852"/>
          </a:xfrm>
          <a:prstGeom prst="bentConnector3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081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3. Querying for Capabilities – Processing of OPTIONS Request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54E4C6-5BE9-464C-958C-058D1C9044A3}"/>
              </a:ext>
            </a:extLst>
          </p:cNvPr>
          <p:cNvSpPr/>
          <p:nvPr/>
        </p:nvSpPr>
        <p:spPr>
          <a:xfrm>
            <a:off x="803720" y="1134526"/>
            <a:ext cx="5659627" cy="49039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SIP/2.0 200 OK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Via: SIP/2.0/UDP pc33.atlanta.com;branch=z9hG4bKhjhs8ass877</a:t>
            </a:r>
            <a:br>
              <a:rPr lang="en-US" altLang="ko-KR" sz="1400">
                <a:latin typeface="Roboto" panose="02000000000000000000" pitchFamily="2" charset="0"/>
              </a:rPr>
            </a:br>
            <a:r>
              <a:rPr lang="en-US" altLang="ko-KR" sz="1400">
                <a:latin typeface="Roboto" panose="02000000000000000000" pitchFamily="2" charset="0"/>
              </a:rPr>
              <a:t>;received=192.0.2.4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To: &lt;sip:carol@chicago.com&gt;;tag=93810874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From: Alice &lt;sip:alice@atlanta.com&gt;;tag=1928301774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Call-ID: a84b4c76e66710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CSeq: 63104 OPTIONS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Contact: &lt;sip:carol@chicago.com&gt;, &lt;mailto:carol@chicago.com&gt;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Allow: INVITE, ACK, CANCEL, OPTIONS, BYE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Accept: application/sdp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Accept-Encoding: gzip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Accept-Language: en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Supported: foo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Content-Type: application/sdp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Content-Length: 274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3824FE-9FC9-4F93-B9D8-90943D5CE040}"/>
              </a:ext>
            </a:extLst>
          </p:cNvPr>
          <p:cNvSpPr/>
          <p:nvPr/>
        </p:nvSpPr>
        <p:spPr>
          <a:xfrm>
            <a:off x="1476775" y="1243970"/>
            <a:ext cx="683060" cy="2144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5647E5A-B197-45D5-88B4-CBB9CF0741CC}"/>
              </a:ext>
            </a:extLst>
          </p:cNvPr>
          <p:cNvCxnSpPr>
            <a:cxnSpLocks/>
            <a:stCxn id="17" idx="0"/>
            <a:endCxn id="19" idx="0"/>
          </p:cNvCxnSpPr>
          <p:nvPr/>
        </p:nvCxnSpPr>
        <p:spPr>
          <a:xfrm rot="16200000" flipH="1">
            <a:off x="5295418" y="-2233143"/>
            <a:ext cx="141774" cy="7096001"/>
          </a:xfrm>
          <a:prstGeom prst="bentConnector3">
            <a:avLst>
              <a:gd name="adj1" fmla="val -161243"/>
            </a:avLst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D00A338-5C85-4B9F-90B8-A7BA0DB37999}"/>
              </a:ext>
            </a:extLst>
          </p:cNvPr>
          <p:cNvSpPr txBox="1"/>
          <p:nvPr/>
        </p:nvSpPr>
        <p:spPr>
          <a:xfrm>
            <a:off x="6263580" y="1385744"/>
            <a:ext cx="5301451" cy="60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+mn-ea"/>
              </a:rPr>
              <a:t>응답 코드는 </a:t>
            </a:r>
            <a:r>
              <a:rPr lang="en-US" altLang="ko-KR" sz="1100" b="1">
                <a:latin typeface="+mn-ea"/>
              </a:rPr>
              <a:t>INVITE</a:t>
            </a:r>
            <a:r>
              <a:rPr lang="en-US" altLang="ko-KR" sz="1100">
                <a:latin typeface="+mn-ea"/>
              </a:rPr>
              <a:t> </a:t>
            </a:r>
            <a:r>
              <a:rPr lang="ko-KR" altLang="en-US" sz="1100">
                <a:latin typeface="+mn-ea"/>
              </a:rPr>
              <a:t>요청에 대한 응답코드와 같다</a:t>
            </a:r>
            <a:r>
              <a:rPr lang="en-US" altLang="ko-KR" sz="1100">
                <a:latin typeface="+mn-ea"/>
              </a:rPr>
              <a:t>. </a:t>
            </a:r>
            <a:r>
              <a:rPr lang="ko-KR" altLang="en-US" sz="1100">
                <a:latin typeface="+mn-ea"/>
              </a:rPr>
              <a:t>즉</a:t>
            </a:r>
            <a:r>
              <a:rPr lang="en-US" altLang="ko-KR" sz="1100">
                <a:latin typeface="+mn-ea"/>
              </a:rPr>
              <a:t>, </a:t>
            </a:r>
            <a:r>
              <a:rPr lang="ko-KR" altLang="en-US" sz="1100">
                <a:latin typeface="+mn-ea"/>
              </a:rPr>
              <a:t>호를 수락할 준비가 되면 </a:t>
            </a:r>
            <a:r>
              <a:rPr lang="en-US" altLang="ko-KR" sz="1100">
                <a:latin typeface="+mn-ea"/>
              </a:rPr>
              <a:t>200 (OK)</a:t>
            </a:r>
            <a:br>
              <a:rPr lang="en-US" altLang="ko-KR" sz="1100">
                <a:latin typeface="+mn-ea"/>
              </a:rPr>
            </a:br>
            <a:r>
              <a:rPr lang="ko-KR" altLang="en-US" sz="1100">
                <a:latin typeface="+mn-ea"/>
              </a:rPr>
              <a:t>가 반환되고 </a:t>
            </a:r>
            <a:r>
              <a:rPr lang="en-US" altLang="ko-KR" sz="1100">
                <a:latin typeface="+mn-ea"/>
              </a:rPr>
              <a:t>UAS</a:t>
            </a:r>
            <a:r>
              <a:rPr lang="ko-KR" altLang="en-US" sz="1100">
                <a:latin typeface="+mn-ea"/>
              </a:rPr>
              <a:t>가 통화중이라면 </a:t>
            </a:r>
            <a:r>
              <a:rPr lang="en-US" altLang="ko-KR" sz="1100">
                <a:latin typeface="+mn-ea"/>
              </a:rPr>
              <a:t>486 (Budy</a:t>
            </a:r>
            <a:r>
              <a:rPr lang="ko-KR" altLang="en-US" sz="1100">
                <a:latin typeface="+mn-ea"/>
              </a:rPr>
              <a:t> </a:t>
            </a:r>
            <a:r>
              <a:rPr lang="en-US" altLang="ko-KR" sz="1100">
                <a:latin typeface="+mn-ea"/>
              </a:rPr>
              <a:t>Here)</a:t>
            </a:r>
            <a:r>
              <a:rPr lang="ko-KR" altLang="en-US" sz="1100">
                <a:latin typeface="+mn-ea"/>
              </a:rPr>
              <a:t> 이 반환되는 등의 응답을 발행한다</a:t>
            </a:r>
            <a:r>
              <a:rPr lang="en-US" altLang="ko-KR" sz="1100">
                <a:latin typeface="+mn-ea"/>
              </a:rPr>
              <a:t>.</a:t>
            </a:r>
          </a:p>
          <a:p>
            <a:r>
              <a:rPr lang="ko-KR" altLang="en-US" sz="1100">
                <a:latin typeface="+mn-ea"/>
              </a:rPr>
              <a:t>이를 통해 </a:t>
            </a:r>
            <a:r>
              <a:rPr lang="en-US" altLang="ko-KR" sz="1100">
                <a:latin typeface="+mn-ea"/>
              </a:rPr>
              <a:t>UAS</a:t>
            </a:r>
            <a:r>
              <a:rPr lang="ko-KR" altLang="en-US" sz="1100">
                <a:latin typeface="+mn-ea"/>
              </a:rPr>
              <a:t>가 </a:t>
            </a:r>
            <a:r>
              <a:rPr lang="en-US" altLang="ko-KR" sz="1100">
                <a:latin typeface="+mn-ea"/>
              </a:rPr>
              <a:t>INVITE</a:t>
            </a:r>
            <a:r>
              <a:rPr lang="ko-KR" altLang="en-US" sz="1100">
                <a:latin typeface="+mn-ea"/>
              </a:rPr>
              <a:t>를 수락할지 여부를 나타내는 표시가 될 수 있다</a:t>
            </a:r>
            <a:r>
              <a:rPr lang="en-US" altLang="ko-KR" sz="1100">
                <a:latin typeface="+mn-ea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B1139F-511C-422B-82AA-D402E4207E11}"/>
              </a:ext>
            </a:extLst>
          </p:cNvPr>
          <p:cNvSpPr txBox="1"/>
          <p:nvPr/>
        </p:nvSpPr>
        <p:spPr>
          <a:xfrm>
            <a:off x="6977794" y="2193387"/>
            <a:ext cx="4922630" cy="199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fork </a:t>
            </a:r>
            <a:r>
              <a:rPr lang="ko-KR" altLang="en-US" sz="1200"/>
              <a:t>된 </a:t>
            </a:r>
            <a:r>
              <a:rPr lang="en-US" altLang="ko-KR" sz="1200"/>
              <a:t>INVITE </a:t>
            </a:r>
            <a:r>
              <a:rPr lang="ko-KR" altLang="en-US" sz="1200"/>
              <a:t>는 여러 개의 </a:t>
            </a:r>
            <a:r>
              <a:rPr lang="en-US" altLang="ko-KR" sz="1200"/>
              <a:t>200 (OK) </a:t>
            </a:r>
            <a:r>
              <a:rPr lang="ko-KR" altLang="en-US" sz="1200"/>
              <a:t>응답을 반환할 수 있지만</a:t>
            </a:r>
            <a:r>
              <a:rPr lang="en-US" altLang="ko-KR" sz="1200"/>
              <a:t>, </a:t>
            </a:r>
            <a:br>
              <a:rPr lang="en-US" altLang="ko-KR" sz="1200"/>
            </a:br>
            <a:r>
              <a:rPr lang="en-US" altLang="ko-KR" sz="1200"/>
              <a:t>fork </a:t>
            </a:r>
            <a:r>
              <a:rPr lang="ko-KR" altLang="en-US" sz="1200"/>
              <a:t>된 </a:t>
            </a:r>
            <a:r>
              <a:rPr lang="en-US" altLang="ko-KR" sz="1200"/>
              <a:t>OPTIONS </a:t>
            </a:r>
            <a:r>
              <a:rPr lang="ko-KR" altLang="en-US" sz="1200"/>
              <a:t>는 프록시에서 </a:t>
            </a:r>
            <a:r>
              <a:rPr lang="en-US" altLang="ko-KR" sz="1200"/>
              <a:t>non-INVITE </a:t>
            </a:r>
            <a:r>
              <a:rPr lang="ko-KR" altLang="en-US" sz="1200"/>
              <a:t>처리 방식을 사용하여 </a:t>
            </a:r>
            <a:br>
              <a:rPr lang="en-US" altLang="ko-KR" sz="1200"/>
            </a:br>
            <a:r>
              <a:rPr lang="ko-KR" altLang="en-US" sz="1200"/>
              <a:t>처리하므로 하나의 </a:t>
            </a:r>
            <a:r>
              <a:rPr lang="en-US" altLang="ko-KR" sz="1200"/>
              <a:t>200 (OK) </a:t>
            </a:r>
            <a:r>
              <a:rPr lang="ko-KR" altLang="en-US" sz="1200"/>
              <a:t>만 반환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 서버에서 </a:t>
            </a:r>
            <a:r>
              <a:rPr lang="en-US" altLang="ko-KR" sz="1200"/>
              <a:t>OPTIONS </a:t>
            </a:r>
            <a:r>
              <a:rPr lang="ko-KR" altLang="en-US" sz="1200"/>
              <a:t>에 대한 응답을 생성하는 경우</a:t>
            </a:r>
            <a:r>
              <a:rPr lang="en-US" altLang="ko-KR" sz="1200"/>
              <a:t>, </a:t>
            </a:r>
            <a:r>
              <a:rPr lang="ko-KR" altLang="en-US" sz="1200"/>
              <a:t>프록시 서버의</a:t>
            </a:r>
            <a:br>
              <a:rPr lang="en-US" altLang="ko-KR" sz="1200"/>
            </a:br>
            <a:r>
              <a:rPr lang="en-US" altLang="ko-KR" sz="1200"/>
              <a:t>capabilities </a:t>
            </a:r>
            <a:r>
              <a:rPr lang="ko-KR" altLang="en-US" sz="1200"/>
              <a:t>를 나열하는 </a:t>
            </a:r>
            <a:r>
              <a:rPr lang="en-US" altLang="ko-KR" sz="1200"/>
              <a:t>200 (OK)</a:t>
            </a:r>
            <a:r>
              <a:rPr lang="ko-KR" altLang="en-US" sz="1200"/>
              <a:t>를 반환</a:t>
            </a:r>
            <a:r>
              <a:rPr lang="en-US" altLang="ko-KR" sz="1200"/>
              <a:t> </a:t>
            </a:r>
            <a:br>
              <a:rPr lang="en-US" altLang="ko-KR" sz="1200"/>
            </a:br>
            <a:r>
              <a:rPr lang="en-US" altLang="ko-KR" sz="1100"/>
              <a:t>(</a:t>
            </a:r>
            <a:r>
              <a:rPr lang="ko-KR" altLang="en-US" sz="1100"/>
              <a:t>이 응답에는 </a:t>
            </a:r>
            <a:r>
              <a:rPr lang="en-US" altLang="ko-KR" sz="1100"/>
              <a:t>body </a:t>
            </a:r>
            <a:r>
              <a:rPr lang="ko-KR" altLang="en-US" sz="1100"/>
              <a:t>가 포함되지않는다</a:t>
            </a:r>
            <a:r>
              <a:rPr lang="en-US" altLang="ko-KR" sz="1100"/>
              <a:t>.)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Warnining </a:t>
            </a:r>
            <a:r>
              <a:rPr lang="ko-KR" altLang="en-US" sz="1200"/>
              <a:t>헤더 </a:t>
            </a:r>
            <a:r>
              <a:rPr lang="en-US" altLang="ko-KR" sz="1200"/>
              <a:t>: optional</a:t>
            </a: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8A8DC68A-E7C5-40EB-B258-D95BB68201C8}"/>
              </a:ext>
            </a:extLst>
          </p:cNvPr>
          <p:cNvCxnSpPr>
            <a:cxnSpLocks/>
            <a:stCxn id="15" idx="1"/>
            <a:endCxn id="53" idx="1"/>
          </p:cNvCxnSpPr>
          <p:nvPr/>
        </p:nvCxnSpPr>
        <p:spPr>
          <a:xfrm rot="10800000" flipH="1" flipV="1">
            <a:off x="803719" y="3586479"/>
            <a:ext cx="1652857" cy="2724533"/>
          </a:xfrm>
          <a:prstGeom prst="bentConnector3">
            <a:avLst>
              <a:gd name="adj1" fmla="val -13831"/>
            </a:avLst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2C2C7D3-9EE9-42A7-A717-2A941CFDBD32}"/>
              </a:ext>
            </a:extLst>
          </p:cNvPr>
          <p:cNvSpPr txBox="1"/>
          <p:nvPr/>
        </p:nvSpPr>
        <p:spPr>
          <a:xfrm>
            <a:off x="2456577" y="6180208"/>
            <a:ext cx="502252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+mn-ea"/>
              </a:rPr>
              <a:t>Contact </a:t>
            </a:r>
            <a:r>
              <a:rPr lang="ko-KR" altLang="en-US" sz="1100">
                <a:latin typeface="+mn-ea"/>
              </a:rPr>
              <a:t>헤더 필드는 </a:t>
            </a:r>
            <a:r>
              <a:rPr lang="en-US" altLang="ko-KR" sz="1100">
                <a:latin typeface="+mn-ea"/>
              </a:rPr>
              <a:t>200 </a:t>
            </a:r>
            <a:r>
              <a:rPr lang="ko-KR" altLang="en-US" sz="1100">
                <a:latin typeface="+mn-ea"/>
              </a:rPr>
              <a:t>응답에 </a:t>
            </a:r>
            <a:r>
              <a:rPr lang="en-US" altLang="ko-KR" sz="1100" b="1">
                <a:latin typeface="+mn-ea"/>
              </a:rPr>
              <a:t>optional</a:t>
            </a:r>
            <a:r>
              <a:rPr lang="en-US" altLang="ko-KR" sz="1100">
                <a:latin typeface="+mn-ea"/>
              </a:rPr>
              <a:t> </a:t>
            </a:r>
            <a:r>
              <a:rPr lang="ko-KR" altLang="en-US" sz="1100">
                <a:latin typeface="+mn-ea"/>
              </a:rPr>
              <a:t>이며</a:t>
            </a:r>
            <a:r>
              <a:rPr lang="en-US" altLang="ko-KR" sz="1100">
                <a:latin typeface="+mn-ea"/>
              </a:rPr>
              <a:t>, </a:t>
            </a:r>
            <a:r>
              <a:rPr lang="en-US" altLang="ko-KR" sz="1100" b="1">
                <a:latin typeface="+mn-ea"/>
              </a:rPr>
              <a:t>3xx</a:t>
            </a:r>
            <a:r>
              <a:rPr lang="en-US" altLang="ko-KR" sz="1100">
                <a:latin typeface="+mn-ea"/>
              </a:rPr>
              <a:t> </a:t>
            </a:r>
            <a:r>
              <a:rPr lang="ko-KR" altLang="en-US" sz="1100">
                <a:latin typeface="+mn-ea"/>
              </a:rPr>
              <a:t>응답과 동일한 의미를 갖는다</a:t>
            </a:r>
            <a:r>
              <a:rPr lang="en-US" altLang="ko-KR" sz="1100">
                <a:latin typeface="+mn-ea"/>
              </a:rPr>
              <a:t>.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A7199FD-C693-4A85-8739-C73937DFB678}"/>
              </a:ext>
            </a:extLst>
          </p:cNvPr>
          <p:cNvGrpSpPr/>
          <p:nvPr/>
        </p:nvGrpSpPr>
        <p:grpSpPr>
          <a:xfrm>
            <a:off x="6463347" y="4495208"/>
            <a:ext cx="5234409" cy="1447206"/>
            <a:chOff x="6463347" y="4495208"/>
            <a:chExt cx="5234409" cy="1447206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774060DF-762B-4A32-A2B7-7467289AA162}"/>
                </a:ext>
              </a:extLst>
            </p:cNvPr>
            <p:cNvGrpSpPr/>
            <p:nvPr/>
          </p:nvGrpSpPr>
          <p:grpSpPr>
            <a:xfrm>
              <a:off x="6567576" y="4495208"/>
              <a:ext cx="5130180" cy="1433923"/>
              <a:chOff x="6567576" y="4069039"/>
              <a:chExt cx="5130180" cy="1433923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A7B02737-A5DC-4A5E-9866-BC549923D4EA}"/>
                  </a:ext>
                </a:extLst>
              </p:cNvPr>
              <p:cNvGrpSpPr/>
              <p:nvPr/>
            </p:nvGrpSpPr>
            <p:grpSpPr>
              <a:xfrm>
                <a:off x="6567576" y="4085094"/>
                <a:ext cx="5130180" cy="1417868"/>
                <a:chOff x="6567576" y="4085094"/>
                <a:chExt cx="5130180" cy="1417868"/>
              </a:xfrm>
            </p:grpSpPr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3A1394DB-1D6E-4B99-8EB6-AF3D65303D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64572" y="5113940"/>
                  <a:ext cx="4469684" cy="172817"/>
                </a:xfrm>
                <a:prstGeom prst="rect">
                  <a:avLst/>
                </a:prstGeom>
              </p:spPr>
            </p:pic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18D38D9D-2B6A-4F17-ABF7-F1FD0E8EA7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49981" y="4085094"/>
                  <a:ext cx="4521792" cy="400367"/>
                </a:xfrm>
                <a:prstGeom prst="rect">
                  <a:avLst/>
                </a:prstGeom>
              </p:spPr>
            </p:pic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7BE48C81-54D4-4346-88EB-249EE1AD5A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49981" y="4495621"/>
                  <a:ext cx="4521792" cy="188408"/>
                </a:xfrm>
                <a:prstGeom prst="rect">
                  <a:avLst/>
                </a:prstGeom>
              </p:spPr>
            </p:pic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023E55DB-16E5-465B-8E7E-6DDFC7CC98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44320" y="4922428"/>
                  <a:ext cx="4517294" cy="156850"/>
                </a:xfrm>
                <a:prstGeom prst="rect">
                  <a:avLst/>
                </a:prstGeom>
              </p:spPr>
            </p:pic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DDAC486A-F08E-4AF0-942F-7EF8541617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80462" y="4717534"/>
                  <a:ext cx="4517294" cy="156851"/>
                </a:xfrm>
                <a:prstGeom prst="rect">
                  <a:avLst/>
                </a:prstGeom>
              </p:spPr>
            </p:pic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A8CCAB85-C8C3-446E-BC0A-C21F71573642}"/>
                    </a:ext>
                  </a:extLst>
                </p:cNvPr>
                <p:cNvGrpSpPr/>
                <p:nvPr/>
              </p:nvGrpSpPr>
              <p:grpSpPr>
                <a:xfrm>
                  <a:off x="6567576" y="5319003"/>
                  <a:ext cx="5081920" cy="183959"/>
                  <a:chOff x="6567576" y="5110723"/>
                  <a:chExt cx="5081920" cy="183959"/>
                </a:xfrm>
              </p:grpSpPr>
              <p:pic>
                <p:nvPicPr>
                  <p:cNvPr id="20" name="그림 19">
                    <a:extLst>
                      <a:ext uri="{FF2B5EF4-FFF2-40B4-BE49-F238E27FC236}">
                        <a16:creationId xmlns:a16="http://schemas.microsoft.com/office/drawing/2014/main" id="{427F5A15-9862-4F33-BD96-5A12BF59E1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567576" y="5137833"/>
                    <a:ext cx="5081920" cy="156849"/>
                  </a:xfrm>
                  <a:prstGeom prst="rect">
                    <a:avLst/>
                  </a:prstGeom>
                </p:spPr>
              </p:pic>
              <p:pic>
                <p:nvPicPr>
                  <p:cNvPr id="21" name="그림 20">
                    <a:extLst>
                      <a:ext uri="{FF2B5EF4-FFF2-40B4-BE49-F238E27FC236}">
                        <a16:creationId xmlns:a16="http://schemas.microsoft.com/office/drawing/2014/main" id="{EAAEAD76-5BB4-4929-BE17-8B1C06B306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876465" y="5124424"/>
                    <a:ext cx="1517243" cy="158874"/>
                  </a:xfrm>
                  <a:prstGeom prst="rect">
                    <a:avLst/>
                  </a:prstGeom>
                </p:spPr>
              </p:pic>
              <p:pic>
                <p:nvPicPr>
                  <p:cNvPr id="22" name="그림 21">
                    <a:extLst>
                      <a:ext uri="{FF2B5EF4-FFF2-40B4-BE49-F238E27FC236}">
                        <a16:creationId xmlns:a16="http://schemas.microsoft.com/office/drawing/2014/main" id="{30E96BB9-4A38-4F61-9A76-FF5718F437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355249" y="5110723"/>
                    <a:ext cx="1517243" cy="158874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13CD635-F5D1-459B-9E05-F4737C77079C}"/>
                  </a:ext>
                </a:extLst>
              </p:cNvPr>
              <p:cNvSpPr/>
              <p:nvPr/>
            </p:nvSpPr>
            <p:spPr>
              <a:xfrm>
                <a:off x="8823960" y="4495620"/>
                <a:ext cx="457200" cy="99595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E6DDBCA9-6FEC-4B62-9108-B8319FE94E61}"/>
                  </a:ext>
                </a:extLst>
              </p:cNvPr>
              <p:cNvSpPr/>
              <p:nvPr/>
            </p:nvSpPr>
            <p:spPr>
              <a:xfrm>
                <a:off x="11080064" y="4069039"/>
                <a:ext cx="325552" cy="143392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1223A87-202C-416C-AC40-986B5B2937AA}"/>
                </a:ext>
              </a:extLst>
            </p:cNvPr>
            <p:cNvSpPr/>
            <p:nvPr/>
          </p:nvSpPr>
          <p:spPr>
            <a:xfrm>
              <a:off x="6463347" y="5712926"/>
              <a:ext cx="680973" cy="2294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3821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4. Dialogs – Overview (1)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619F2-9CE1-4B20-80BA-E91AB38D4365}"/>
              </a:ext>
            </a:extLst>
          </p:cNvPr>
          <p:cNvSpPr txBox="1"/>
          <p:nvPr/>
        </p:nvSpPr>
        <p:spPr>
          <a:xfrm>
            <a:off x="1869972" y="1203216"/>
            <a:ext cx="6968061" cy="879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Roboto" panose="02000000000000000000" pitchFamily="2" charset="0"/>
                <a:ea typeface="Roboto" panose="02000000000000000000" pitchFamily="2" charset="0"/>
              </a:rPr>
              <a:t>Dialog</a:t>
            </a:r>
            <a:r>
              <a:rPr lang="en-US" altLang="ko-KR" dirty="0"/>
              <a:t> </a:t>
            </a:r>
            <a:r>
              <a:rPr lang="ko-KR" altLang="en-US" dirty="0"/>
              <a:t>란</a:t>
            </a:r>
            <a:r>
              <a:rPr lang="en-US" altLang="ko-KR" dirty="0"/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일정시간 동안 유지되는 두 </a:t>
            </a:r>
            <a:r>
              <a:rPr lang="en-US" altLang="ko-KR" sz="1600" dirty="0"/>
              <a:t>user agent </a:t>
            </a:r>
            <a:r>
              <a:rPr lang="ko-KR" altLang="en-US" sz="1600" dirty="0"/>
              <a:t>사이의 </a:t>
            </a:r>
            <a:r>
              <a:rPr lang="en-US" altLang="ko-KR" sz="1600" dirty="0"/>
              <a:t>peer-to-peer SIP relationship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0A8FB-4673-41AD-B6B8-14A00C0DB5CB}"/>
              </a:ext>
            </a:extLst>
          </p:cNvPr>
          <p:cNvSpPr txBox="1"/>
          <p:nvPr/>
        </p:nvSpPr>
        <p:spPr>
          <a:xfrm>
            <a:off x="1869972" y="2601046"/>
            <a:ext cx="5621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Roboto" panose="02000000000000000000" pitchFamily="2" charset="0"/>
                <a:ea typeface="Roboto" panose="02000000000000000000" pitchFamily="2" charset="0"/>
              </a:rPr>
              <a:t>dialog ID </a:t>
            </a:r>
            <a:r>
              <a:rPr lang="en-US" altLang="ko-KR"/>
              <a:t>: </a:t>
            </a:r>
            <a:r>
              <a:rPr lang="en-US" altLang="ko-KR" sz="1600"/>
              <a:t>Call-ID, local tag, remote tag 3</a:t>
            </a:r>
            <a:r>
              <a:rPr lang="ko-KR" altLang="en-US" sz="1600"/>
              <a:t>가지 값으로 구성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085588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4. Dialogs – Overview (2)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619F2-9CE1-4B20-80BA-E91AB38D4365}"/>
              </a:ext>
            </a:extLst>
          </p:cNvPr>
          <p:cNvSpPr txBox="1"/>
          <p:nvPr/>
        </p:nvSpPr>
        <p:spPr>
          <a:xfrm>
            <a:off x="1499582" y="1457860"/>
            <a:ext cx="8945590" cy="4077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u="sng"/>
              <a:t>다이얼로그는 특정 상태를 포함</a:t>
            </a:r>
            <a:endParaRPr lang="en-US" altLang="ko-KR" u="sng"/>
          </a:p>
          <a:p>
            <a:pPr>
              <a:lnSpc>
                <a:spcPct val="150000"/>
              </a:lnSpc>
            </a:pPr>
            <a:endParaRPr lang="en-US" altLang="ko-KR" sz="1000" u="sng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latin typeface="+mj-ea"/>
                <a:ea typeface="+mj-ea"/>
              </a:rPr>
              <a:t>상태를 구성하는 요소</a:t>
            </a:r>
            <a:endParaRPr lang="en-US" altLang="ko-KR" sz="160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latin typeface="+mj-ea"/>
                <a:ea typeface="+mj-ea"/>
              </a:rPr>
              <a:t>dialog ID, local sequence number, remote sequence number, local URI, remote URI</a:t>
            </a:r>
            <a:br>
              <a:rPr lang="en-US" altLang="ko-KR" sz="1600">
                <a:latin typeface="+mj-ea"/>
                <a:ea typeface="+mj-ea"/>
              </a:rPr>
            </a:br>
            <a:r>
              <a:rPr lang="en-US" altLang="ko-KR" sz="1600">
                <a:latin typeface="+mj-ea"/>
                <a:ea typeface="+mj-ea"/>
              </a:rPr>
              <a:t>remote target, “secure” </a:t>
            </a:r>
            <a:r>
              <a:rPr lang="ko-KR" altLang="en-US" sz="1600">
                <a:latin typeface="+mj-ea"/>
                <a:ea typeface="+mj-ea"/>
              </a:rPr>
              <a:t>라고 불리는 </a:t>
            </a:r>
            <a:r>
              <a:rPr lang="en-US" altLang="ko-KR" sz="1600">
                <a:latin typeface="+mj-ea"/>
                <a:ea typeface="+mj-ea"/>
              </a:rPr>
              <a:t>boolean flag, </a:t>
            </a:r>
            <a:r>
              <a:rPr lang="en-US" altLang="ko-KR" sz="1600" u="sng">
                <a:latin typeface="+mj-ea"/>
                <a:ea typeface="+mj-ea"/>
              </a:rPr>
              <a:t>route set</a:t>
            </a:r>
          </a:p>
          <a:p>
            <a:pPr lvl="1">
              <a:lnSpc>
                <a:spcPct val="150000"/>
              </a:lnSpc>
            </a:pPr>
            <a:endParaRPr lang="en-US" altLang="ko-KR" sz="1400"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/>
              <a:t>“early” </a:t>
            </a:r>
            <a:r>
              <a:rPr lang="ko-KR" altLang="en-US" sz="1600"/>
              <a:t>상태 </a:t>
            </a:r>
            <a:r>
              <a:rPr lang="en-US" altLang="ko-KR" sz="1600"/>
              <a:t>: Provisional</a:t>
            </a:r>
            <a:r>
              <a:rPr lang="en-US" altLang="ko-KR" sz="1600" b="1"/>
              <a:t> </a:t>
            </a:r>
            <a:r>
              <a:rPr lang="ko-KR" altLang="en-US" sz="1600" b="1"/>
              <a:t>응답</a:t>
            </a:r>
            <a:r>
              <a:rPr lang="ko-KR" altLang="en-US" sz="1600"/>
              <a:t>으로 생성될 때</a:t>
            </a:r>
            <a:endParaRPr lang="en-US" altLang="ko-KR" sz="160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/>
              <a:t>“confirmed”</a:t>
            </a:r>
            <a:r>
              <a:rPr lang="ko-KR" altLang="en-US" sz="1600"/>
              <a:t> 상태</a:t>
            </a:r>
            <a:r>
              <a:rPr lang="en-US" altLang="ko-KR" sz="1600"/>
              <a:t> : “early” </a:t>
            </a:r>
            <a:r>
              <a:rPr lang="ko-KR" altLang="en-US" sz="1600"/>
              <a:t>상태 이후 </a:t>
            </a:r>
            <a:r>
              <a:rPr lang="en-US" altLang="ko-KR" sz="1600"/>
              <a:t>2xx final</a:t>
            </a:r>
            <a:r>
              <a:rPr lang="en-US" altLang="ko-KR" sz="1600" b="1"/>
              <a:t> </a:t>
            </a:r>
            <a:r>
              <a:rPr lang="ko-KR" altLang="en-US" sz="1600" b="1"/>
              <a:t>응답</a:t>
            </a:r>
            <a:r>
              <a:rPr lang="ko-KR" altLang="en-US" sz="1600"/>
              <a:t>이 도착할 때</a:t>
            </a:r>
            <a:endParaRPr lang="en-US" altLang="ko-KR" sz="160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/>
              <a:t>“early” </a:t>
            </a:r>
            <a:r>
              <a:rPr lang="ko-KR" altLang="en-US" sz="1600"/>
              <a:t>상태의 다이얼로그는 </a:t>
            </a:r>
            <a:r>
              <a:rPr lang="en-US" altLang="ko-KR" sz="1600"/>
              <a:t>non-2xx final </a:t>
            </a:r>
            <a:r>
              <a:rPr lang="ko-KR" altLang="en-US" sz="1600"/>
              <a:t>응답을 송수신하면 종료</a:t>
            </a:r>
            <a:endParaRPr lang="en-US" altLang="ko-KR" sz="160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/>
              <a:t>“confirmed” </a:t>
            </a:r>
            <a:r>
              <a:rPr lang="ko-KR" altLang="en-US" sz="1600"/>
              <a:t>상태의 다이얼로그는 </a:t>
            </a:r>
            <a:r>
              <a:rPr lang="en-US" altLang="ko-KR" sz="1600"/>
              <a:t>Method </a:t>
            </a:r>
            <a:r>
              <a:rPr lang="ko-KR" altLang="en-US" sz="1600"/>
              <a:t>에 따라서 종료 조건이 다름</a:t>
            </a:r>
            <a:r>
              <a:rPr lang="en-US" altLang="ko-KR" sz="1600"/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2F5758D-8115-4A4E-AA4D-0C9511F0D39F}"/>
              </a:ext>
            </a:extLst>
          </p:cNvPr>
          <p:cNvGrpSpPr/>
          <p:nvPr/>
        </p:nvGrpSpPr>
        <p:grpSpPr>
          <a:xfrm>
            <a:off x="7098034" y="3172867"/>
            <a:ext cx="4512258" cy="614636"/>
            <a:chOff x="7142484" y="2941322"/>
            <a:chExt cx="4512258" cy="614636"/>
          </a:xfrm>
        </p:grpSpPr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E5ADCE9B-CFDE-4435-908F-1532B9C51B19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rot="16200000" flipH="1">
              <a:off x="7033841" y="3049965"/>
              <a:ext cx="487677" cy="270392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5B9E2A-7BB4-45D3-B35F-150E6C70E692}"/>
                </a:ext>
              </a:extLst>
            </p:cNvPr>
            <p:cNvSpPr txBox="1"/>
            <p:nvPr/>
          </p:nvSpPr>
          <p:spPr>
            <a:xfrm>
              <a:off x="7412875" y="3302042"/>
              <a:ext cx="4241867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>
                  <a:latin typeface="+mn-ea"/>
                </a:rPr>
                <a:t>route set </a:t>
              </a:r>
              <a:r>
                <a:rPr lang="ko-KR" altLang="en-US" sz="1050">
                  <a:latin typeface="+mn-ea"/>
                </a:rPr>
                <a:t>은 </a:t>
              </a:r>
              <a:r>
                <a:rPr lang="en-US" altLang="ko-KR" sz="1050">
                  <a:latin typeface="+mn-ea"/>
                </a:rPr>
                <a:t>peer</a:t>
              </a:r>
              <a:r>
                <a:rPr lang="ko-KR" altLang="en-US" sz="1050">
                  <a:latin typeface="+mn-ea"/>
                </a:rPr>
                <a:t>에 요청을 전송하기 위해 통과해야 하는 서버 목록이다</a:t>
              </a:r>
              <a:r>
                <a:rPr lang="en-US" altLang="ko-KR" sz="1050">
                  <a:latin typeface="+mn-ea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5365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4. Dialogs – Creation of a Dialog (1)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996779-7AFF-4CC1-ACC0-80C4E08AF6B9}"/>
              </a:ext>
            </a:extLst>
          </p:cNvPr>
          <p:cNvSpPr/>
          <p:nvPr/>
        </p:nvSpPr>
        <p:spPr>
          <a:xfrm>
            <a:off x="751367" y="1014621"/>
            <a:ext cx="11147556" cy="1393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UAS Behavior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UAS</a:t>
            </a:r>
            <a:r>
              <a:rPr lang="ko-KR" altLang="en-US" sz="1400" dirty="0">
                <a:latin typeface="+mn-ea"/>
              </a:rPr>
              <a:t>가 </a:t>
            </a:r>
            <a:r>
              <a:rPr lang="ko-KR" altLang="en-US" sz="1400" b="1" dirty="0">
                <a:latin typeface="+mn-ea"/>
              </a:rPr>
              <a:t>응답</a:t>
            </a:r>
            <a:r>
              <a:rPr lang="ko-KR" altLang="en-US" sz="1400" dirty="0">
                <a:latin typeface="+mn-ea"/>
              </a:rPr>
              <a:t> 생성 시 </a:t>
            </a:r>
            <a:r>
              <a:rPr lang="en-US" altLang="ko-KR" sz="1400" b="1" dirty="0">
                <a:latin typeface="+mn-ea"/>
              </a:rPr>
              <a:t>Record-Route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헤더의 모든 값을 </a:t>
            </a:r>
            <a:r>
              <a:rPr lang="ko-KR" altLang="en-US" sz="1400" b="1" dirty="0">
                <a:latin typeface="+mn-ea"/>
              </a:rPr>
              <a:t>요청</a:t>
            </a:r>
            <a:r>
              <a:rPr lang="ko-KR" altLang="en-US" sz="1400" dirty="0">
                <a:latin typeface="+mn-ea"/>
              </a:rPr>
              <a:t>에서 </a:t>
            </a:r>
            <a:r>
              <a:rPr lang="ko-KR" altLang="en-US" sz="1400" b="1" dirty="0">
                <a:latin typeface="+mn-ea"/>
              </a:rPr>
              <a:t>응답 </a:t>
            </a:r>
            <a:r>
              <a:rPr lang="ko-KR" altLang="en-US" sz="1400" dirty="0">
                <a:latin typeface="+mn-ea"/>
              </a:rPr>
              <a:t>메시지로 </a:t>
            </a:r>
            <a:r>
              <a:rPr lang="en-US" altLang="ko-KR" sz="1400" b="1" dirty="0">
                <a:latin typeface="+mn-ea"/>
              </a:rPr>
              <a:t>copy </a:t>
            </a:r>
            <a:r>
              <a:rPr lang="ko-KR" altLang="en-US" sz="1400" dirty="0" err="1">
                <a:latin typeface="+mn-ea"/>
              </a:rPr>
              <a:t>해야하고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그 값들의 </a:t>
            </a:r>
            <a:r>
              <a:rPr lang="ko-KR" altLang="en-US" sz="1400" b="1" dirty="0">
                <a:latin typeface="+mn-ea"/>
              </a:rPr>
              <a:t>순서를 유지</a:t>
            </a:r>
            <a:r>
              <a:rPr lang="ko-KR" altLang="en-US" sz="1400" dirty="0">
                <a:latin typeface="+mn-ea"/>
              </a:rPr>
              <a:t>해야 함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n-ea"/>
              </a:rPr>
              <a:t>Contact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헤더를 </a:t>
            </a:r>
            <a:r>
              <a:rPr lang="ko-KR" altLang="en-US" sz="1400" b="1" dirty="0">
                <a:latin typeface="+mn-ea"/>
              </a:rPr>
              <a:t>응답</a:t>
            </a:r>
            <a:r>
              <a:rPr lang="ko-KR" altLang="en-US" sz="1400" dirty="0">
                <a:latin typeface="+mn-ea"/>
              </a:rPr>
              <a:t>에 </a:t>
            </a:r>
            <a:r>
              <a:rPr lang="ko-KR" altLang="en-US" sz="1400" b="1" dirty="0">
                <a:latin typeface="+mn-ea"/>
              </a:rPr>
              <a:t>추가</a:t>
            </a:r>
            <a:r>
              <a:rPr lang="ko-KR" altLang="en-US" sz="1400" dirty="0">
                <a:latin typeface="+mn-ea"/>
              </a:rPr>
              <a:t>해야 함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다이얼로그 상태를 구성하고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다이얼로그가 지속되는 동안 유지</a:t>
            </a:r>
            <a:endParaRPr lang="en-US" altLang="ko-KR" sz="1400" dirty="0"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DFBD8C2-6FE4-4714-BB3F-F3666A6A6266}"/>
              </a:ext>
            </a:extLst>
          </p:cNvPr>
          <p:cNvGrpSpPr/>
          <p:nvPr/>
        </p:nvGrpSpPr>
        <p:grpSpPr>
          <a:xfrm>
            <a:off x="4050890" y="1804757"/>
            <a:ext cx="6865576" cy="430887"/>
            <a:chOff x="4050890" y="1804757"/>
            <a:chExt cx="6865576" cy="4308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5CF1F0E-C12D-4861-9EF1-752019BC6E8C}"/>
                </a:ext>
              </a:extLst>
            </p:cNvPr>
            <p:cNvSpPr txBox="1"/>
            <p:nvPr/>
          </p:nvSpPr>
          <p:spPr>
            <a:xfrm>
              <a:off x="6325145" y="1804757"/>
              <a:ext cx="4591321" cy="430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100"/>
                <a:t>다이얼로그 생성 이후 </a:t>
              </a:r>
              <a:r>
                <a:rPr lang="ko-KR" altLang="en-US" sz="1100" b="1"/>
                <a:t>후속 요청</a:t>
              </a:r>
              <a:r>
                <a:rPr lang="ko-KR" altLang="en-US" sz="1100"/>
                <a:t>에 대해 </a:t>
              </a:r>
              <a:r>
                <a:rPr lang="en-US" altLang="ko-KR" sz="1100"/>
                <a:t>UAS</a:t>
              </a:r>
              <a:r>
                <a:rPr lang="ko-KR" altLang="en-US" sz="1100"/>
                <a:t>에 연락할 주소가 포함되어 있다</a:t>
              </a:r>
              <a:r>
                <a:rPr lang="en-US" altLang="ko-KR" sz="1100"/>
                <a:t>.</a:t>
              </a:r>
            </a:p>
            <a:p>
              <a:r>
                <a:rPr lang="en-US" altLang="ko-KR" sz="1100"/>
                <a:t>(INVITE </a:t>
              </a:r>
              <a:r>
                <a:rPr lang="ko-KR" altLang="en-US" sz="1100"/>
                <a:t>의 경우 </a:t>
              </a:r>
              <a:r>
                <a:rPr lang="en-US" altLang="ko-KR" sz="1100"/>
                <a:t>2xx </a:t>
              </a:r>
              <a:r>
                <a:rPr lang="ko-KR" altLang="en-US" sz="1100"/>
                <a:t>응답에 대한 </a:t>
              </a:r>
              <a:r>
                <a:rPr lang="en-US" altLang="ko-KR" sz="1100"/>
                <a:t>ACK</a:t>
              </a:r>
              <a:r>
                <a:rPr lang="ko-KR" altLang="en-US" sz="1100"/>
                <a:t> 포함</a:t>
              </a:r>
              <a:r>
                <a:rPr lang="en-US" altLang="ko-KR" sz="1100"/>
                <a:t>)</a:t>
              </a:r>
              <a:endParaRPr lang="ko-KR" altLang="en-US" sz="1100"/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E53202C5-E41B-460A-BBF6-B3F3F3C0D5D6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4050890" y="1909210"/>
              <a:ext cx="2274255" cy="110991"/>
            </a:xfrm>
            <a:prstGeom prst="bentConnector3">
              <a:avLst/>
            </a:prstGeom>
            <a:ln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3284EE1-C32F-4A47-B854-F2868D745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708762"/>
              </p:ext>
            </p:extLst>
          </p:nvPr>
        </p:nvGraphicFramePr>
        <p:xfrm>
          <a:off x="2032000" y="2745838"/>
          <a:ext cx="8127999" cy="3573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35317866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210739076"/>
                    </a:ext>
                  </a:extLst>
                </a:gridCol>
                <a:gridCol w="5651499">
                  <a:extLst>
                    <a:ext uri="{9D8B030D-6E8A-4147-A177-3AD203B41FA5}">
                      <a16:colId xmlns:a16="http://schemas.microsoft.com/office/drawing/2014/main" val="378730905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ysClr val="windowText" lastClr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dialog ID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Call-ID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요청의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Call-ID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local tag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응답의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 tag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remote tag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요청의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From tag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30329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sequence</a:t>
                      </a:r>
                      <a:r>
                        <a:rPr lang="ko-KR" altLang="en-US" sz="1200" b="1">
                          <a:latin typeface="Roboto" panose="02000000000000000000" pitchFamily="2" charset="0"/>
                        </a:rPr>
                        <a:t> </a:t>
                      </a:r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number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local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empty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1107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remote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 메시지의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CSeq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97468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URI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local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 메시지의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8577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remote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 메시지의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From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7919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remote target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 메시지의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Contact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924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secure flag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latin typeface="+mn-ea"/>
                        </a:rPr>
                        <a:t>만약 </a:t>
                      </a:r>
                      <a:r>
                        <a:rPr lang="ko-KR" altLang="en-US" sz="1100" b="1">
                          <a:latin typeface="+mn-ea"/>
                        </a:rPr>
                        <a:t>요청</a:t>
                      </a:r>
                      <a:r>
                        <a:rPr lang="ko-KR" altLang="en-US" sz="1100">
                          <a:latin typeface="+mn-ea"/>
                        </a:rPr>
                        <a:t>이 </a:t>
                      </a:r>
                      <a:r>
                        <a:rPr lang="en-US" altLang="ko-KR" sz="1100" b="1">
                          <a:solidFill>
                            <a:srgbClr val="0000FF"/>
                          </a:solidFill>
                          <a:latin typeface="+mn-ea"/>
                        </a:rPr>
                        <a:t>TLS</a:t>
                      </a:r>
                      <a:r>
                        <a:rPr lang="ko-KR" altLang="en-US" sz="1100">
                          <a:latin typeface="+mn-ea"/>
                        </a:rPr>
                        <a:t>를 통해 도착했고</a:t>
                      </a:r>
                      <a:r>
                        <a:rPr lang="en-US" altLang="ko-KR" sz="1100">
                          <a:latin typeface="+mn-ea"/>
                        </a:rPr>
                        <a:t>, </a:t>
                      </a:r>
                      <a:r>
                        <a:rPr lang="en-US" altLang="ko-KR" sz="1100" b="1">
                          <a:latin typeface="+mn-ea"/>
                        </a:rPr>
                        <a:t>Request-URI</a:t>
                      </a:r>
                      <a:r>
                        <a:rPr lang="en-US" altLang="ko-KR" sz="1100">
                          <a:latin typeface="+mn-ea"/>
                        </a:rPr>
                        <a:t> </a:t>
                      </a:r>
                      <a:r>
                        <a:rPr lang="ko-KR" altLang="en-US" sz="1100">
                          <a:latin typeface="+mn-ea"/>
                        </a:rPr>
                        <a:t>에 </a:t>
                      </a:r>
                      <a:r>
                        <a:rPr lang="en-US" altLang="ko-KR" sz="1100" b="1">
                          <a:latin typeface="+mn-ea"/>
                        </a:rPr>
                        <a:t>SIP</a:t>
                      </a:r>
                      <a:r>
                        <a:rPr lang="en-US" altLang="ko-KR" sz="1100" b="1">
                          <a:solidFill>
                            <a:srgbClr val="0000FF"/>
                          </a:solidFill>
                          <a:latin typeface="+mn-ea"/>
                        </a:rPr>
                        <a:t>S</a:t>
                      </a:r>
                      <a:r>
                        <a:rPr lang="en-US" altLang="ko-KR" sz="1100">
                          <a:latin typeface="+mn-ea"/>
                        </a:rPr>
                        <a:t> URI</a:t>
                      </a:r>
                      <a:r>
                        <a:rPr lang="ko-KR" altLang="en-US" sz="1100">
                          <a:latin typeface="+mn-ea"/>
                        </a:rPr>
                        <a:t> 가 포함된 경우 </a:t>
                      </a:r>
                      <a:r>
                        <a:rPr lang="en-US" altLang="ko-KR" sz="1100" b="1">
                          <a:solidFill>
                            <a:srgbClr val="0000FF"/>
                          </a:solidFill>
                          <a:latin typeface="+mn-ea"/>
                        </a:rPr>
                        <a:t>TRUE</a:t>
                      </a:r>
                      <a:r>
                        <a:rPr lang="en-US" altLang="ko-KR" sz="1100">
                          <a:latin typeface="+mn-ea"/>
                        </a:rPr>
                        <a:t> </a:t>
                      </a:r>
                      <a:r>
                        <a:rPr lang="ko-KR" altLang="en-US" sz="1100">
                          <a:latin typeface="+mn-ea"/>
                        </a:rPr>
                        <a:t>로 설정</a:t>
                      </a:r>
                      <a:endParaRPr lang="en-US" altLang="ko-KR" sz="110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027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route set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>
                          <a:latin typeface="+mn-ea"/>
                        </a:rPr>
                        <a:t>요청의 </a:t>
                      </a:r>
                      <a:r>
                        <a:rPr lang="en-US" altLang="ko-KR" sz="1100" b="1">
                          <a:latin typeface="+mn-ea"/>
                        </a:rPr>
                        <a:t>Record-Route</a:t>
                      </a:r>
                      <a:r>
                        <a:rPr lang="en-US" altLang="ko-KR" sz="1100">
                          <a:latin typeface="+mn-ea"/>
                        </a:rPr>
                        <a:t> </a:t>
                      </a:r>
                      <a:r>
                        <a:rPr lang="ko-KR" altLang="en-US" sz="1100">
                          <a:latin typeface="+mn-ea"/>
                        </a:rPr>
                        <a:t>헤더의 </a:t>
                      </a:r>
                      <a:r>
                        <a:rPr lang="en-US" altLang="ko-KR" sz="1100">
                          <a:latin typeface="+mn-ea"/>
                        </a:rPr>
                        <a:t>URI </a:t>
                      </a:r>
                      <a:r>
                        <a:rPr lang="ko-KR" altLang="en-US" sz="1100">
                          <a:latin typeface="+mn-ea"/>
                        </a:rPr>
                        <a:t>목록으로 설정</a:t>
                      </a:r>
                      <a:r>
                        <a:rPr lang="en-US" altLang="ko-KR" sz="1100">
                          <a:latin typeface="+mn-ea"/>
                        </a:rPr>
                        <a:t>, </a:t>
                      </a:r>
                      <a:r>
                        <a:rPr lang="ko-KR" altLang="en-US" sz="1100">
                          <a:latin typeface="+mn-ea"/>
                        </a:rPr>
                        <a:t>순서와 각 </a:t>
                      </a:r>
                      <a:r>
                        <a:rPr lang="en-US" altLang="ko-KR" sz="1100">
                          <a:latin typeface="+mn-ea"/>
                        </a:rPr>
                        <a:t>URI</a:t>
                      </a:r>
                      <a:r>
                        <a:rPr lang="ko-KR" altLang="en-US" sz="1100">
                          <a:latin typeface="+mn-ea"/>
                        </a:rPr>
                        <a:t> 매개변수를 보존</a:t>
                      </a:r>
                      <a:endParaRPr lang="en-US" altLang="ko-KR" sz="1100">
                        <a:latin typeface="+mn-ea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>
                          <a:latin typeface="+mn-ea"/>
                        </a:rPr>
                        <a:t>Record-Route </a:t>
                      </a:r>
                      <a:r>
                        <a:rPr lang="ko-KR" altLang="en-US" sz="1100">
                          <a:latin typeface="+mn-ea"/>
                        </a:rPr>
                        <a:t>헤더가 없이 요청이 온다면 </a:t>
                      </a:r>
                      <a:r>
                        <a:rPr lang="en-US" altLang="ko-KR" sz="1100">
                          <a:latin typeface="+mn-ea"/>
                        </a:rPr>
                        <a:t>route set </a:t>
                      </a:r>
                      <a:r>
                        <a:rPr lang="ko-KR" altLang="en-US" sz="1100">
                          <a:latin typeface="+mn-ea"/>
                        </a:rPr>
                        <a:t>을 </a:t>
                      </a:r>
                      <a:r>
                        <a:rPr lang="ko-KR" altLang="en-US" sz="1100" b="1">
                          <a:latin typeface="+mn-ea"/>
                        </a:rPr>
                        <a:t>빈 집합</a:t>
                      </a:r>
                      <a:r>
                        <a:rPr lang="ko-KR" altLang="en-US" sz="1100">
                          <a:latin typeface="+mn-ea"/>
                        </a:rPr>
                        <a:t>으로 설정</a:t>
                      </a:r>
                      <a:endParaRPr lang="en-US" altLang="ko-KR" sz="110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372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32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Redirect</a:t>
            </a:r>
            <a:r>
              <a:rPr lang="ko-KR" altLang="en-US"/>
              <a:t> </a:t>
            </a:r>
            <a:r>
              <a:rPr lang="en-US" altLang="ko-KR"/>
              <a:t>Servers (1/2)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35CC7-F425-425E-B425-8830234C368C}"/>
              </a:ext>
            </a:extLst>
          </p:cNvPr>
          <p:cNvSpPr txBox="1"/>
          <p:nvPr/>
        </p:nvSpPr>
        <p:spPr>
          <a:xfrm>
            <a:off x="902678" y="1244338"/>
            <a:ext cx="611539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Roboto" panose="02000000000000000000" pitchFamily="2" charset="0"/>
                <a:ea typeface="Roboto" panose="02000000000000000000" pitchFamily="2" charset="0"/>
              </a:rPr>
              <a:t>Redirection</a:t>
            </a:r>
            <a:r>
              <a:rPr lang="ko-KR" altLang="en-US" sz="1400" b="1"/>
              <a:t> 사용 목적</a:t>
            </a:r>
            <a:r>
              <a:rPr lang="en-US" altLang="ko-KR" sz="1400"/>
              <a:t>:</a:t>
            </a:r>
          </a:p>
          <a:p>
            <a:endParaRPr lang="en-US" altLang="ko-KR" sz="1400"/>
          </a:p>
          <a:p>
            <a:r>
              <a:rPr lang="ko-KR" altLang="en-US" sz="1400"/>
              <a:t>프록시 서버의 처리 부하를 줄이고 시그널링 경로의 견고성을 개선하기 위해 사용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ko-KR" altLang="en-US" sz="1400"/>
              <a:t>요청에 대한 라우팅 정보를 </a:t>
            </a:r>
            <a:r>
              <a:rPr lang="en-US" altLang="ko-KR" sz="1400"/>
              <a:t>client </a:t>
            </a:r>
            <a:r>
              <a:rPr lang="ko-KR" altLang="en-US" sz="1400"/>
              <a:t>에게 보내는 응답에 넣어 보낼 수 있게 함</a:t>
            </a:r>
            <a:r>
              <a:rPr lang="en-US" altLang="ko-KR" sz="140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62534D-1E2A-49CE-BFBD-06634162076E}"/>
              </a:ext>
            </a:extLst>
          </p:cNvPr>
          <p:cNvSpPr txBox="1"/>
          <p:nvPr/>
        </p:nvSpPr>
        <p:spPr>
          <a:xfrm>
            <a:off x="7096526" y="3429000"/>
            <a:ext cx="46470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Roboto" panose="02000000000000000000" pitchFamily="2" charset="0"/>
                <a:ea typeface="Roboto" panose="02000000000000000000" pitchFamily="2" charset="0"/>
              </a:rPr>
              <a:t>Redirect Server </a:t>
            </a:r>
            <a:r>
              <a:rPr lang="ko-KR" altLang="en-US" sz="1400" b="1" dirty="0"/>
              <a:t>특징</a:t>
            </a:r>
            <a:r>
              <a:rPr lang="en-US" altLang="ko-KR" sz="1400" dirty="0"/>
              <a:t>:</a:t>
            </a:r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자체적으로 </a:t>
            </a:r>
            <a:r>
              <a:rPr lang="en-US" altLang="ko-KR" sz="1400" dirty="0"/>
              <a:t>SIP </a:t>
            </a:r>
            <a:r>
              <a:rPr lang="ko-KR" altLang="en-US" sz="1400" dirty="0"/>
              <a:t>요청을 발행하지 않음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CANCEL</a:t>
            </a:r>
            <a:r>
              <a:rPr lang="en-US" altLang="ko-KR" sz="1400" dirty="0"/>
              <a:t> </a:t>
            </a:r>
            <a:r>
              <a:rPr lang="ko-KR" altLang="en-US" sz="1400" dirty="0"/>
              <a:t>이외의 요청을 수신한 후 거부하거나 </a:t>
            </a:r>
            <a:r>
              <a:rPr lang="en-US" altLang="ko-KR" sz="1400" b="1" dirty="0"/>
              <a:t>location service</a:t>
            </a:r>
            <a:r>
              <a:rPr lang="ko-KR" altLang="en-US" sz="1400" dirty="0"/>
              <a:t>로 부터 데이터를 수집하여 </a:t>
            </a:r>
            <a:r>
              <a:rPr lang="en-US" altLang="ko-KR" sz="1400" dirty="0"/>
              <a:t>3xx</a:t>
            </a:r>
            <a:r>
              <a:rPr lang="ko-KR" altLang="en-US" sz="1400" dirty="0"/>
              <a:t> 최종 응답을 반환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인식할 수 없는 헤더 필드는 무시하고 해당 </a:t>
            </a:r>
            <a:r>
              <a:rPr lang="ko-KR" altLang="en-US" sz="1400" dirty="0" err="1"/>
              <a:t>리디렉션</a:t>
            </a:r>
            <a:r>
              <a:rPr lang="ko-KR" altLang="en-US" sz="1400" dirty="0"/>
              <a:t> 진행</a:t>
            </a:r>
            <a:r>
              <a:rPr lang="en-US" altLang="ko-KR" sz="1400" dirty="0"/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E649E5F-091C-FCE8-5053-E2EEF787CB41}"/>
              </a:ext>
            </a:extLst>
          </p:cNvPr>
          <p:cNvGrpSpPr/>
          <p:nvPr/>
        </p:nvGrpSpPr>
        <p:grpSpPr>
          <a:xfrm>
            <a:off x="631327" y="3108952"/>
            <a:ext cx="5909315" cy="3143496"/>
            <a:chOff x="631327" y="3108952"/>
            <a:chExt cx="5909315" cy="314349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CACF000-B4AE-4AEB-BF0B-306F6C556FF3}"/>
                </a:ext>
              </a:extLst>
            </p:cNvPr>
            <p:cNvGrpSpPr/>
            <p:nvPr/>
          </p:nvGrpSpPr>
          <p:grpSpPr>
            <a:xfrm>
              <a:off x="631327" y="3108952"/>
              <a:ext cx="3546774" cy="3143496"/>
              <a:chOff x="902678" y="3212854"/>
              <a:chExt cx="3546774" cy="3143496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BA411BE-78CF-4209-953D-2F7BA902365D}"/>
                  </a:ext>
                </a:extLst>
              </p:cNvPr>
              <p:cNvSpPr/>
              <p:nvPr/>
            </p:nvSpPr>
            <p:spPr>
              <a:xfrm>
                <a:off x="902678" y="3582186"/>
                <a:ext cx="3546774" cy="277416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69EC55-F12E-46AF-ADCE-C73C11CAD5DE}"/>
                  </a:ext>
                </a:extLst>
              </p:cNvPr>
              <p:cNvSpPr txBox="1"/>
              <p:nvPr/>
            </p:nvSpPr>
            <p:spPr>
              <a:xfrm>
                <a:off x="1208401" y="3212854"/>
                <a:ext cx="2935328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redirect server</a:t>
                </a:r>
                <a:r>
                  <a:rPr lang="ko-KR" altLang="en-US">
                    <a:solidFill>
                      <a:schemeClr val="bg1"/>
                    </a:solidFill>
                    <a:latin typeface="Roboto" panose="02000000000000000000" pitchFamily="2" charset="0"/>
                  </a:rPr>
                  <a:t> 구성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EDA4F3-BD52-45B8-842B-6196BF18395C}"/>
                </a:ext>
              </a:extLst>
            </p:cNvPr>
            <p:cNvSpPr txBox="1"/>
            <p:nvPr/>
          </p:nvSpPr>
          <p:spPr>
            <a:xfrm>
              <a:off x="782156" y="4733397"/>
              <a:ext cx="324511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</a:t>
              </a:r>
              <a:r>
                <a:rPr lang="en-US" altLang="ko-KR" sz="160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server</a:t>
              </a:r>
              <a:r>
                <a:rPr lang="en-US" altLang="ko-KR" sz="16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) </a:t>
              </a:r>
              <a:r>
                <a:rPr lang="en-US" altLang="ko-KR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Transaction layer</a:t>
              </a:r>
              <a:endParaRPr lang="ko-KR" altLang="en-US">
                <a:solidFill>
                  <a:schemeClr val="bg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861765-D52F-473B-8CD4-FB5A4E7E4159}"/>
                </a:ext>
              </a:extLst>
            </p:cNvPr>
            <p:cNvSpPr txBox="1"/>
            <p:nvPr/>
          </p:nvSpPr>
          <p:spPr>
            <a:xfrm>
              <a:off x="782156" y="3938935"/>
              <a:ext cx="324511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</a:t>
              </a:r>
              <a:r>
                <a:rPr lang="en-US" altLang="ko-KR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ransaction </a:t>
              </a:r>
              <a:r>
                <a:rPr lang="en-US" altLang="ko-KR" b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</a:t>
              </a:r>
              <a:r>
                <a:rPr lang="en-US" altLang="ko-KR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ser</a:t>
              </a:r>
              <a:endParaRPr lang="ko-KR" altLang="en-US" b="1">
                <a:solidFill>
                  <a:schemeClr val="bg1"/>
                </a:solidFill>
                <a:latin typeface="Roboto" panose="02000000000000000000" pitchFamily="2" charset="0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6DCB2B5-B1A6-47FE-A050-141E45ACA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0792" y="3803089"/>
              <a:ext cx="641023" cy="64102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8C25D9-B447-48CC-8EDF-CA163412CE71}"/>
                </a:ext>
              </a:extLst>
            </p:cNvPr>
            <p:cNvSpPr txBox="1"/>
            <p:nvPr/>
          </p:nvSpPr>
          <p:spPr>
            <a:xfrm>
              <a:off x="5281964" y="4594898"/>
              <a:ext cx="1258678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location service</a:t>
              </a:r>
              <a:endParaRPr lang="ko-KR" altLang="en-US" sz="1200">
                <a:solidFill>
                  <a:schemeClr val="bg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207E91D-0159-48A2-9795-C88A1D1B6128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4027272" y="4123601"/>
              <a:ext cx="15635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ED1886-A7E3-4F9C-B707-C519F7ABF2CD}"/>
                </a:ext>
              </a:extLst>
            </p:cNvPr>
            <p:cNvSpPr txBox="1"/>
            <p:nvPr/>
          </p:nvSpPr>
          <p:spPr>
            <a:xfrm>
              <a:off x="4447699" y="3815823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Roboto" panose="02000000000000000000" pitchFamily="2" charset="0"/>
                  <a:ea typeface="Roboto" panose="02000000000000000000" pitchFamily="2" charset="0"/>
                </a:rPr>
                <a:t>access</a:t>
              </a:r>
              <a:endParaRPr lang="ko-KR" altLang="en-US" sz="1400">
                <a:latin typeface="Roboto" panose="02000000000000000000" pitchFamily="2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82AC82A-75C7-7FE8-3A1A-14F5914172FC}"/>
                </a:ext>
              </a:extLst>
            </p:cNvPr>
            <p:cNvSpPr txBox="1"/>
            <p:nvPr/>
          </p:nvSpPr>
          <p:spPr>
            <a:xfrm>
              <a:off x="782156" y="5527859"/>
              <a:ext cx="324511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Transport </a:t>
              </a:r>
              <a:r>
                <a:rPr lang="en-US" altLang="ko-KR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layer</a:t>
              </a:r>
              <a:endParaRPr lang="ko-KR" altLang="en-US" dirty="0">
                <a:solidFill>
                  <a:schemeClr val="bg1"/>
                </a:solidFill>
                <a:latin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4847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4. Dialogs – Creation of a Dialog (2)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996779-7AFF-4CC1-ACC0-80C4E08AF6B9}"/>
              </a:ext>
            </a:extLst>
          </p:cNvPr>
          <p:cNvSpPr/>
          <p:nvPr/>
        </p:nvSpPr>
        <p:spPr>
          <a:xfrm>
            <a:off x="751367" y="1014621"/>
            <a:ext cx="11147556" cy="1070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UAC Behavior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다이얼로그를 설정할 수 있는 </a:t>
            </a:r>
            <a:r>
              <a:rPr lang="ko-KR" altLang="en-US" sz="1400" b="1">
                <a:latin typeface="+mn-ea"/>
              </a:rPr>
              <a:t>요청</a:t>
            </a:r>
            <a:r>
              <a:rPr lang="en-US" altLang="ko-KR" sz="1400">
                <a:latin typeface="+mn-ea"/>
              </a:rPr>
              <a:t>(ex: INVITE)</a:t>
            </a:r>
            <a:r>
              <a:rPr lang="ko-KR" altLang="en-US" sz="1400">
                <a:latin typeface="+mn-ea"/>
              </a:rPr>
              <a:t>을 보낼 때</a:t>
            </a:r>
            <a:r>
              <a:rPr lang="en-US" altLang="ko-KR" sz="1400">
                <a:latin typeface="+mn-ea"/>
              </a:rPr>
              <a:t>, Contact </a:t>
            </a:r>
            <a:r>
              <a:rPr lang="ko-KR" altLang="en-US" sz="1400">
                <a:latin typeface="+mn-ea"/>
              </a:rPr>
              <a:t>헤더에 </a:t>
            </a:r>
            <a:r>
              <a:rPr lang="en-US" altLang="ko-KR" sz="1400" b="1">
                <a:latin typeface="+mn-ea"/>
              </a:rPr>
              <a:t>global scope </a:t>
            </a:r>
            <a:r>
              <a:rPr lang="ko-KR" altLang="en-US" sz="1400">
                <a:latin typeface="+mn-ea"/>
              </a:rPr>
              <a:t>를 갖는 </a:t>
            </a:r>
            <a:r>
              <a:rPr lang="en-US" altLang="ko-KR" sz="1400">
                <a:latin typeface="+mn-ea"/>
              </a:rPr>
              <a:t>SIP or SIPS URI </a:t>
            </a:r>
            <a:r>
              <a:rPr lang="ko-KR" altLang="en-US" sz="1400">
                <a:latin typeface="+mn-ea"/>
              </a:rPr>
              <a:t>를 제공해야 함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다이얼로그를 설정하는 </a:t>
            </a:r>
            <a:r>
              <a:rPr lang="ko-KR" altLang="en-US" sz="1400" b="1">
                <a:latin typeface="+mn-ea"/>
              </a:rPr>
              <a:t>응답</a:t>
            </a:r>
            <a:r>
              <a:rPr lang="ko-KR" altLang="en-US" sz="1400">
                <a:latin typeface="+mn-ea"/>
              </a:rPr>
              <a:t>을 수신하면 다이얼로그 </a:t>
            </a:r>
            <a:r>
              <a:rPr lang="ko-KR" altLang="en-US" sz="1400" b="1">
                <a:latin typeface="+mn-ea"/>
              </a:rPr>
              <a:t>상태</a:t>
            </a:r>
            <a:r>
              <a:rPr lang="ko-KR" altLang="en-US" sz="1400">
                <a:latin typeface="+mn-ea"/>
              </a:rPr>
              <a:t>를 구성하고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다이얼로그가 지속되는 동안 유지 </a:t>
            </a:r>
            <a:endParaRPr lang="en-US" altLang="ko-KR" sz="1400">
              <a:latin typeface="+mn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3284EE1-C32F-4A47-B854-F2868D745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94489"/>
              </p:ext>
            </p:extLst>
          </p:nvPr>
        </p:nvGraphicFramePr>
        <p:xfrm>
          <a:off x="2032000" y="2745838"/>
          <a:ext cx="8127999" cy="3573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35317866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210739076"/>
                    </a:ext>
                  </a:extLst>
                </a:gridCol>
                <a:gridCol w="5651499">
                  <a:extLst>
                    <a:ext uri="{9D8B030D-6E8A-4147-A177-3AD203B41FA5}">
                      <a16:colId xmlns:a16="http://schemas.microsoft.com/office/drawing/2014/main" val="378730905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ysClr val="windowText" lastClr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dialog ID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Call-ID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요청의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Call-ID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local tag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요청의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From tag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remote tag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응답의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 tag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30329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sequence</a:t>
                      </a:r>
                      <a:r>
                        <a:rPr lang="ko-KR" altLang="en-US" sz="1200" b="1">
                          <a:latin typeface="Roboto" panose="02000000000000000000" pitchFamily="2" charset="0"/>
                        </a:rPr>
                        <a:t> </a:t>
                      </a:r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number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local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 메시지의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CSeq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1107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remote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empty 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(remote UA 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다이얼로그 내에서 요청을 보낼 때 설정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97468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URI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local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응답 메시지의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From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8577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remote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응답 메시지의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7919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remote target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응답 메시지의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Contact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924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secure flag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latin typeface="+mn-ea"/>
                        </a:rPr>
                        <a:t>만약 </a:t>
                      </a:r>
                      <a:r>
                        <a:rPr lang="ko-KR" altLang="en-US" sz="1100" b="1">
                          <a:latin typeface="+mn-ea"/>
                        </a:rPr>
                        <a:t>요청</a:t>
                      </a:r>
                      <a:r>
                        <a:rPr lang="ko-KR" altLang="en-US" sz="1100">
                          <a:latin typeface="+mn-ea"/>
                        </a:rPr>
                        <a:t>이 </a:t>
                      </a:r>
                      <a:r>
                        <a:rPr lang="en-US" altLang="ko-KR" sz="1100" b="1">
                          <a:solidFill>
                            <a:srgbClr val="0000FF"/>
                          </a:solidFill>
                          <a:latin typeface="+mn-ea"/>
                        </a:rPr>
                        <a:t>TLS</a:t>
                      </a:r>
                      <a:r>
                        <a:rPr lang="ko-KR" altLang="en-US" sz="1100">
                          <a:latin typeface="+mn-ea"/>
                        </a:rPr>
                        <a:t>를 통해 전송되고</a:t>
                      </a:r>
                      <a:r>
                        <a:rPr lang="en-US" altLang="ko-KR" sz="1100">
                          <a:latin typeface="+mn-ea"/>
                        </a:rPr>
                        <a:t>, </a:t>
                      </a:r>
                      <a:r>
                        <a:rPr lang="en-US" altLang="ko-KR" sz="1100" b="1">
                          <a:latin typeface="+mn-ea"/>
                        </a:rPr>
                        <a:t>Request-URI</a:t>
                      </a:r>
                      <a:r>
                        <a:rPr lang="en-US" altLang="ko-KR" sz="1100">
                          <a:latin typeface="+mn-ea"/>
                        </a:rPr>
                        <a:t> </a:t>
                      </a:r>
                      <a:r>
                        <a:rPr lang="ko-KR" altLang="en-US" sz="1100">
                          <a:latin typeface="+mn-ea"/>
                        </a:rPr>
                        <a:t>에 </a:t>
                      </a:r>
                      <a:r>
                        <a:rPr lang="en-US" altLang="ko-KR" sz="1100" b="1">
                          <a:latin typeface="+mn-ea"/>
                        </a:rPr>
                        <a:t>SIP</a:t>
                      </a:r>
                      <a:r>
                        <a:rPr lang="en-US" altLang="ko-KR" sz="1100" b="1">
                          <a:solidFill>
                            <a:srgbClr val="0000FF"/>
                          </a:solidFill>
                          <a:latin typeface="+mn-ea"/>
                        </a:rPr>
                        <a:t>S</a:t>
                      </a:r>
                      <a:r>
                        <a:rPr lang="en-US" altLang="ko-KR" sz="1100">
                          <a:latin typeface="+mn-ea"/>
                        </a:rPr>
                        <a:t> URI</a:t>
                      </a:r>
                      <a:r>
                        <a:rPr lang="ko-KR" altLang="en-US" sz="1100">
                          <a:latin typeface="+mn-ea"/>
                        </a:rPr>
                        <a:t> 가 포함된 경우 </a:t>
                      </a:r>
                      <a:r>
                        <a:rPr lang="en-US" altLang="ko-KR" sz="1100" b="1">
                          <a:solidFill>
                            <a:srgbClr val="0000FF"/>
                          </a:solidFill>
                          <a:latin typeface="+mn-ea"/>
                        </a:rPr>
                        <a:t>TRUE</a:t>
                      </a:r>
                      <a:r>
                        <a:rPr lang="en-US" altLang="ko-KR" sz="1100">
                          <a:latin typeface="+mn-ea"/>
                        </a:rPr>
                        <a:t> </a:t>
                      </a:r>
                      <a:r>
                        <a:rPr lang="ko-KR" altLang="en-US" sz="1100">
                          <a:latin typeface="+mn-ea"/>
                        </a:rPr>
                        <a:t>로 설정</a:t>
                      </a:r>
                      <a:endParaRPr lang="en-US" altLang="ko-KR" sz="110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027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route set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>
                          <a:latin typeface="+mn-ea"/>
                        </a:rPr>
                        <a:t>응답의 </a:t>
                      </a:r>
                      <a:r>
                        <a:rPr lang="en-US" altLang="ko-KR" sz="1100" b="1">
                          <a:latin typeface="+mn-ea"/>
                        </a:rPr>
                        <a:t>Record-Route</a:t>
                      </a:r>
                      <a:r>
                        <a:rPr lang="en-US" altLang="ko-KR" sz="1100">
                          <a:latin typeface="+mn-ea"/>
                        </a:rPr>
                        <a:t> </a:t>
                      </a:r>
                      <a:r>
                        <a:rPr lang="ko-KR" altLang="en-US" sz="1100">
                          <a:latin typeface="+mn-ea"/>
                        </a:rPr>
                        <a:t>헤더의 </a:t>
                      </a:r>
                      <a:r>
                        <a:rPr lang="en-US" altLang="ko-KR" sz="1100">
                          <a:latin typeface="+mn-ea"/>
                        </a:rPr>
                        <a:t>URI </a:t>
                      </a:r>
                      <a:r>
                        <a:rPr lang="ko-KR" altLang="en-US" sz="1100">
                          <a:latin typeface="+mn-ea"/>
                        </a:rPr>
                        <a:t>목록 </a:t>
                      </a:r>
                      <a:r>
                        <a:rPr lang="ko-KR" altLang="en-US" sz="1100" b="1">
                          <a:latin typeface="+mn-ea"/>
                        </a:rPr>
                        <a:t>순서는 역순으로 설정</a:t>
                      </a:r>
                      <a:r>
                        <a:rPr lang="en-US" altLang="ko-KR" sz="1100">
                          <a:latin typeface="+mn-ea"/>
                        </a:rPr>
                        <a:t>,</a:t>
                      </a:r>
                      <a:r>
                        <a:rPr lang="ko-KR" altLang="en-US" sz="1100">
                          <a:latin typeface="+mn-ea"/>
                        </a:rPr>
                        <a:t> 각 </a:t>
                      </a:r>
                      <a:r>
                        <a:rPr lang="en-US" altLang="ko-KR" sz="1100">
                          <a:latin typeface="+mn-ea"/>
                        </a:rPr>
                        <a:t>URI</a:t>
                      </a:r>
                      <a:r>
                        <a:rPr lang="ko-KR" altLang="en-US" sz="1100">
                          <a:latin typeface="+mn-ea"/>
                        </a:rPr>
                        <a:t> 매개변수를 보존</a:t>
                      </a:r>
                      <a:endParaRPr lang="en-US" altLang="ko-KR" sz="1100">
                        <a:latin typeface="+mn-ea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>
                          <a:latin typeface="+mn-ea"/>
                        </a:rPr>
                        <a:t>Record-Route </a:t>
                      </a:r>
                      <a:r>
                        <a:rPr lang="ko-KR" altLang="en-US" sz="1100">
                          <a:latin typeface="+mn-ea"/>
                        </a:rPr>
                        <a:t>헤더가 없이 요청이 온다면 </a:t>
                      </a:r>
                      <a:r>
                        <a:rPr lang="en-US" altLang="ko-KR" sz="1100">
                          <a:latin typeface="+mn-ea"/>
                        </a:rPr>
                        <a:t>route set </a:t>
                      </a:r>
                      <a:r>
                        <a:rPr lang="ko-KR" altLang="en-US" sz="1100">
                          <a:latin typeface="+mn-ea"/>
                        </a:rPr>
                        <a:t>을 </a:t>
                      </a:r>
                      <a:r>
                        <a:rPr lang="ko-KR" altLang="en-US" sz="1100" b="1">
                          <a:latin typeface="+mn-ea"/>
                        </a:rPr>
                        <a:t>빈 집합</a:t>
                      </a:r>
                      <a:r>
                        <a:rPr lang="ko-KR" altLang="en-US" sz="1100">
                          <a:latin typeface="+mn-ea"/>
                        </a:rPr>
                        <a:t>으로 설정</a:t>
                      </a:r>
                      <a:endParaRPr lang="en-US" altLang="ko-KR" sz="110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372455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34D41A-E1C6-45CB-8605-0A254AE1D05D}"/>
              </a:ext>
            </a:extLst>
          </p:cNvPr>
          <p:cNvGrpSpPr/>
          <p:nvPr/>
        </p:nvGrpSpPr>
        <p:grpSpPr>
          <a:xfrm>
            <a:off x="6685935" y="2866717"/>
            <a:ext cx="5111918" cy="542619"/>
            <a:chOff x="6685935" y="2866717"/>
            <a:chExt cx="5111918" cy="54261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F3F55A-60D2-4B31-B697-07FA21160D42}"/>
                </a:ext>
              </a:extLst>
            </p:cNvPr>
            <p:cNvSpPr txBox="1"/>
            <p:nvPr/>
          </p:nvSpPr>
          <p:spPr>
            <a:xfrm>
              <a:off x="7416525" y="2866717"/>
              <a:ext cx="4381328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RFC 2543</a:t>
              </a:r>
              <a:r>
                <a:rPr lang="ko-KR" altLang="en-US" sz="1100"/>
                <a:t>과 호환성을 위해 </a:t>
              </a:r>
              <a:r>
                <a:rPr lang="en-US" altLang="ko-KR" sz="1100"/>
                <a:t>To tag </a:t>
              </a:r>
              <a:r>
                <a:rPr lang="ko-KR" altLang="en-US" sz="1100"/>
                <a:t>없는 응답을 수신할 준비가 되야한다</a:t>
              </a:r>
              <a:r>
                <a:rPr lang="en-US" altLang="ko-KR" sz="1100"/>
                <a:t>.</a:t>
              </a:r>
            </a:p>
            <a:p>
              <a:r>
                <a:rPr lang="ko-KR" altLang="en-US" sz="1100"/>
                <a:t>이경우 태그 값은 </a:t>
              </a:r>
              <a:r>
                <a:rPr lang="en-US" altLang="ko-KR" sz="1100"/>
                <a:t>Null</a:t>
              </a:r>
              <a:r>
                <a:rPr lang="ko-KR" altLang="en-US" sz="1100"/>
                <a:t>로 간주한다</a:t>
              </a:r>
              <a:r>
                <a:rPr lang="en-US" altLang="ko-KR" sz="1100"/>
                <a:t>.</a:t>
              </a:r>
              <a:endParaRPr lang="ko-KR" altLang="en-US" sz="1100"/>
            </a:p>
          </p:txBody>
        </p: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9E24B6C0-5F3A-44F6-83C6-64B286FC49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5935" y="3297604"/>
              <a:ext cx="2694039" cy="111732"/>
            </a:xfrm>
            <a:prstGeom prst="bentConnector3">
              <a:avLst/>
            </a:prstGeom>
            <a:ln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7176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4. Dialogs – Requests within a Dialog (1)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996779-7AFF-4CC1-ACC0-80C4E08AF6B9}"/>
              </a:ext>
            </a:extLst>
          </p:cNvPr>
          <p:cNvSpPr/>
          <p:nvPr/>
        </p:nvSpPr>
        <p:spPr>
          <a:xfrm>
            <a:off x="751367" y="1014621"/>
            <a:ext cx="11147556" cy="3905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UA</a:t>
            </a:r>
            <a:r>
              <a:rPr lang="ko-KR" altLang="en-US" sz="1400" dirty="0">
                <a:latin typeface="+mn-ea"/>
              </a:rPr>
              <a:t> 들 간에 다이얼로그가 설정되면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다이얼로그 내에서 새 </a:t>
            </a:r>
            <a:r>
              <a:rPr lang="en-US" altLang="ko-KR" sz="1400" dirty="0">
                <a:latin typeface="+mn-ea"/>
              </a:rPr>
              <a:t>transaction </a:t>
            </a:r>
            <a:r>
              <a:rPr lang="ko-KR" altLang="en-US" sz="1400" dirty="0">
                <a:latin typeface="+mn-ea"/>
              </a:rPr>
              <a:t>을 게시할 수 있음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다이얼로그를 설정하는 트랜잭션 간 유지되는 </a:t>
            </a:r>
            <a:r>
              <a:rPr lang="en-US" altLang="ko-KR" sz="1400" dirty="0">
                <a:latin typeface="+mn-ea"/>
              </a:rPr>
              <a:t>UA</a:t>
            </a:r>
            <a:r>
              <a:rPr lang="ko-KR" altLang="en-US" sz="1400" dirty="0">
                <a:latin typeface="+mn-ea"/>
              </a:rPr>
              <a:t> 의 논리적인 역할은 요청을 보내고 받음에 따라 다를 수 있음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다이얼로그 내의 요청에는 </a:t>
            </a:r>
            <a:r>
              <a:rPr lang="en-US" altLang="ko-KR" sz="1400" b="1" dirty="0">
                <a:latin typeface="+mn-ea"/>
              </a:rPr>
              <a:t>Record-Route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와 </a:t>
            </a:r>
            <a:r>
              <a:rPr lang="en-US" altLang="ko-KR" sz="1400" b="1" dirty="0">
                <a:latin typeface="+mn-ea"/>
              </a:rPr>
              <a:t>Contact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헤더를 포함할 수 있음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+mn-ea"/>
              </a:rPr>
              <a:t>이러한 요청은 </a:t>
            </a:r>
            <a:r>
              <a:rPr lang="en-US" altLang="ko-KR" sz="1400" dirty="0">
                <a:latin typeface="+mn-ea"/>
              </a:rPr>
              <a:t>remote target URI </a:t>
            </a:r>
            <a:r>
              <a:rPr lang="ko-KR" altLang="en-US" sz="1400" dirty="0">
                <a:latin typeface="+mn-ea"/>
              </a:rPr>
              <a:t>을 수정할 수 있지만 다이얼로그의 </a:t>
            </a:r>
            <a:r>
              <a:rPr lang="en-US" altLang="ko-KR" sz="1400" dirty="0">
                <a:latin typeface="+mn-ea"/>
              </a:rPr>
              <a:t>route set</a:t>
            </a:r>
            <a:r>
              <a:rPr lang="ko-KR" altLang="en-US" sz="1400" dirty="0">
                <a:latin typeface="+mn-ea"/>
              </a:rPr>
              <a:t> 은 수정하지 않음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+mn-ea"/>
              </a:rPr>
              <a:t>또한 </a:t>
            </a:r>
            <a:r>
              <a:rPr lang="en-US" altLang="ko-KR" sz="1400" dirty="0">
                <a:latin typeface="+mn-ea"/>
              </a:rPr>
              <a:t>target refresh request </a:t>
            </a:r>
            <a:r>
              <a:rPr lang="ko-KR" altLang="en-US" sz="1400" dirty="0">
                <a:latin typeface="+mn-ea"/>
              </a:rPr>
              <a:t>만 </a:t>
            </a:r>
            <a:r>
              <a:rPr lang="en-US" altLang="ko-KR" sz="1400" dirty="0">
                <a:latin typeface="+mn-ea"/>
              </a:rPr>
              <a:t>remote target URI </a:t>
            </a:r>
            <a:r>
              <a:rPr lang="ko-KR" altLang="en-US" sz="1400" dirty="0">
                <a:latin typeface="+mn-ea"/>
              </a:rPr>
              <a:t>수정 가능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INVITE</a:t>
            </a:r>
            <a:r>
              <a:rPr lang="ko-KR" altLang="en-US" sz="1400" dirty="0">
                <a:latin typeface="+mn-ea"/>
              </a:rPr>
              <a:t> 로 설정된 다이얼로그에 대해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유일한 </a:t>
            </a:r>
            <a:r>
              <a:rPr lang="en-US" altLang="ko-KR" sz="1400" dirty="0">
                <a:latin typeface="+mn-ea"/>
              </a:rPr>
              <a:t>target refresh request </a:t>
            </a:r>
            <a:r>
              <a:rPr lang="ko-KR" altLang="en-US" sz="1400" dirty="0">
                <a:latin typeface="+mn-ea"/>
              </a:rPr>
              <a:t>는 </a:t>
            </a:r>
            <a:r>
              <a:rPr lang="en-US" altLang="ko-KR" sz="1400" b="1" dirty="0">
                <a:latin typeface="+mn-ea"/>
              </a:rPr>
              <a:t>re-INVITE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뿐임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sz="1400" b="1" dirty="0">
                <a:latin typeface="+mn-ea"/>
              </a:rPr>
              <a:t>ACK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는 </a:t>
            </a:r>
            <a:r>
              <a:rPr lang="en-US" altLang="ko-KR" sz="1400" dirty="0">
                <a:latin typeface="+mn-ea"/>
              </a:rPr>
              <a:t>target refresh request </a:t>
            </a:r>
            <a:r>
              <a:rPr lang="ko-KR" altLang="en-US" sz="1400" dirty="0">
                <a:latin typeface="+mn-ea"/>
              </a:rPr>
              <a:t>가 아님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target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refresh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request</a:t>
            </a:r>
            <a:r>
              <a:rPr lang="ko-KR" altLang="en-US" sz="1400" dirty="0">
                <a:latin typeface="+mn-ea"/>
              </a:rPr>
              <a:t> 는 다이얼로그의 </a:t>
            </a:r>
            <a:r>
              <a:rPr lang="en-US" altLang="ko-KR" sz="1400" dirty="0">
                <a:latin typeface="+mn-ea"/>
              </a:rPr>
              <a:t>remote target URI</a:t>
            </a:r>
            <a:r>
              <a:rPr lang="ko-KR" altLang="en-US" sz="1400" dirty="0">
                <a:latin typeface="+mn-ea"/>
              </a:rPr>
              <a:t> 만 업데이트 할 뿐 </a:t>
            </a:r>
            <a:r>
              <a:rPr lang="en-US" altLang="ko-KR" sz="1400" dirty="0">
                <a:latin typeface="+mn-ea"/>
              </a:rPr>
              <a:t>Record-Route </a:t>
            </a:r>
            <a:r>
              <a:rPr lang="ko-KR" altLang="en-US" sz="1400" dirty="0">
                <a:latin typeface="+mn-ea"/>
              </a:rPr>
              <a:t>로부터 형성된 </a:t>
            </a:r>
            <a:r>
              <a:rPr lang="en-US" altLang="ko-KR" sz="1400" dirty="0">
                <a:latin typeface="+mn-ea"/>
              </a:rPr>
              <a:t>route set</a:t>
            </a:r>
            <a:r>
              <a:rPr lang="ko-KR" altLang="en-US" sz="1400" dirty="0">
                <a:latin typeface="+mn-ea"/>
              </a:rPr>
              <a:t> 은 업데이트 하지 않음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>
                <a:latin typeface="+mn-ea"/>
              </a:rPr>
              <a:t>route set</a:t>
            </a:r>
            <a:r>
              <a:rPr lang="ko-KR" altLang="en-US" sz="1400" dirty="0">
                <a:latin typeface="+mn-ea"/>
              </a:rPr>
              <a:t> 을 업데이트하면 </a:t>
            </a:r>
            <a:r>
              <a:rPr lang="en-US" altLang="ko-KR" sz="1400" b="1" dirty="0">
                <a:latin typeface="+mn-ea"/>
              </a:rPr>
              <a:t>RFC 2543 </a:t>
            </a:r>
            <a:r>
              <a:rPr lang="ko-KR" altLang="en-US" sz="1400" dirty="0">
                <a:latin typeface="+mn-ea"/>
              </a:rPr>
              <a:t>과 심각한 호환성 문제가 발생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4886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4. Dialogs – Requests within a Dialog (2)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42F9DC-B2A5-4D1A-B902-1687B61721B2}"/>
              </a:ext>
            </a:extLst>
          </p:cNvPr>
          <p:cNvSpPr/>
          <p:nvPr/>
        </p:nvSpPr>
        <p:spPr>
          <a:xfrm>
            <a:off x="751367" y="1014621"/>
            <a:ext cx="11147556" cy="746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UAC Behavior</a:t>
            </a:r>
            <a:r>
              <a:rPr lang="en-US" altLang="ko-KR" sz="1600" b="1">
                <a:latin typeface="Roboto" panose="02000000000000000000" pitchFamily="2" charset="0"/>
              </a:rPr>
              <a:t> – Generating the Request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다이얼로그 내의 요청은 다이얼로그의 일부로 저장된 </a:t>
            </a:r>
            <a:r>
              <a:rPr lang="en-US" altLang="ko-KR" sz="1400">
                <a:latin typeface="+mn-ea"/>
              </a:rPr>
              <a:t>state </a:t>
            </a:r>
            <a:r>
              <a:rPr lang="ko-KR" altLang="en-US" sz="1400">
                <a:latin typeface="+mn-ea"/>
              </a:rPr>
              <a:t>의 구성 요소들을 사용하여 생성</a:t>
            </a:r>
            <a:endParaRPr lang="en-US" altLang="ko-KR" sz="1400">
              <a:latin typeface="+mn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5A1D97A-2DD7-4D01-822C-ED45B06D7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11505"/>
              </p:ext>
            </p:extLst>
          </p:nvPr>
        </p:nvGraphicFramePr>
        <p:xfrm>
          <a:off x="1547817" y="2012794"/>
          <a:ext cx="7863666" cy="3461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590">
                  <a:extLst>
                    <a:ext uri="{9D8B030D-6E8A-4147-A177-3AD203B41FA5}">
                      <a16:colId xmlns:a16="http://schemas.microsoft.com/office/drawing/2014/main" val="2042414752"/>
                    </a:ext>
                  </a:extLst>
                </a:gridCol>
                <a:gridCol w="6956076">
                  <a:extLst>
                    <a:ext uri="{9D8B030D-6E8A-4147-A177-3AD203B41FA5}">
                      <a16:colId xmlns:a16="http://schemas.microsoft.com/office/drawing/2014/main" val="2966437627"/>
                    </a:ext>
                  </a:extLst>
                </a:gridCol>
              </a:tblGrid>
              <a:tr h="134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ysClr val="windowText" lastClr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To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remote URI 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tag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dialog ID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remote tag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826320"/>
                  </a:ext>
                </a:extLst>
              </a:tr>
              <a:tr h="162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Roboto" panose="02000000000000000000" pitchFamily="2" charset="0"/>
                        </a:rPr>
                        <a:t>From</a:t>
                      </a:r>
                      <a:endParaRPr lang="ko-KR" altLang="en-US" sz="1000" b="1" dirty="0"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local URI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tag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dialog ID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local tag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751932"/>
                  </a:ext>
                </a:extLst>
              </a:tr>
              <a:tr h="200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Call-ID</a:t>
                      </a:r>
                      <a:endParaRPr lang="ko-KR" altLang="en-US" sz="1000" b="1" dirty="0"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dialog ID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Call-ID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816071"/>
                  </a:ext>
                </a:extLst>
              </a:tr>
              <a:tr h="413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>
                          <a:latin typeface="Roboto" panose="02000000000000000000" pitchFamily="2" charset="0"/>
                        </a:rPr>
                        <a:t>CSeq</a:t>
                      </a:r>
                      <a:endParaRPr lang="ko-KR" altLang="en-US" sz="1000" b="1" dirty="0"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local sequence number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값이 있는 경우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증가하여 설정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local sequence number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값이 없는 경우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새로운 값 할당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16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0000FF"/>
                          </a:solidFill>
                          <a:latin typeface="Roboto" panose="02000000000000000000" pitchFamily="2" charset="0"/>
                        </a:rPr>
                        <a:t>Request-URI</a:t>
                      </a:r>
                    </a:p>
                    <a:p>
                      <a:pPr algn="ctr" latinLnBrk="1"/>
                      <a:r>
                        <a:rPr lang="en-US" altLang="ko-KR" sz="1000" b="1" dirty="0">
                          <a:latin typeface="Roboto" panose="02000000000000000000" pitchFamily="2" charset="0"/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00B050"/>
                          </a:solidFill>
                          <a:latin typeface="Roboto" panose="02000000000000000000" pitchFamily="2" charset="0"/>
                        </a:rPr>
                        <a:t>Route</a:t>
                      </a:r>
                      <a:endParaRPr lang="ko-KR" altLang="en-US" sz="1000" b="1" dirty="0">
                        <a:solidFill>
                          <a:srgbClr val="00B050"/>
                        </a:solidFill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route set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empty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 경우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900" b="1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remote target URI</a:t>
                      </a:r>
                      <a:r>
                        <a:rPr lang="en-US" altLang="ko-KR" sz="900" b="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설정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Route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헤더를 </a:t>
                      </a:r>
                      <a:r>
                        <a:rPr lang="ko-KR" altLang="en-US" sz="9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추가해선 안됨</a:t>
                      </a:r>
                      <a:endParaRPr lang="en-US" altLang="ko-KR" sz="900" b="1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route set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존재하는 경우</a:t>
                      </a:r>
                      <a:b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lr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매개변수가 포함하는 경우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 </a:t>
                      </a:r>
                      <a:r>
                        <a:rPr lang="en-US" altLang="ko-KR" sz="900" b="1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remote target URI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설정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9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route set </a:t>
                      </a:r>
                      <a:r>
                        <a:rPr lang="ko-KR" altLang="en-US" sz="9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으로 순서대로 설정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lr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매개변수가 없는 경우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900" b="1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첫 번째 </a:t>
                      </a:r>
                      <a:r>
                        <a:rPr lang="en-US" altLang="ko-KR" sz="900" b="1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Route </a:t>
                      </a:r>
                      <a:r>
                        <a:rPr lang="ko-KR" altLang="en-US" sz="900" b="1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헤더 값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설정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매개변수 포함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x),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                   </a:t>
                      </a:r>
                      <a:r>
                        <a:rPr lang="ko-KR" altLang="en-US" sz="9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나머지 </a:t>
                      </a:r>
                      <a:r>
                        <a:rPr lang="en-US" altLang="ko-KR" sz="9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route set </a:t>
                      </a:r>
                      <a:r>
                        <a:rPr lang="ko-KR" altLang="en-US" sz="9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으로 순서대로 설정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 뒤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remote target URI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Route </a:t>
                      </a:r>
                      <a:r>
                        <a:rPr lang="ko-KR" altLang="en-US" sz="9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헤더 마지막 값 추가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3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Contact</a:t>
                      </a:r>
                      <a:endParaRPr lang="ko-KR" altLang="en-US" sz="1000" b="1" dirty="0"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>
                          <a:latin typeface="+mn-ea"/>
                        </a:rPr>
                        <a:t>remote target URI </a:t>
                      </a:r>
                      <a:r>
                        <a:rPr lang="ko-KR" altLang="en-US" sz="1000" dirty="0">
                          <a:latin typeface="+mn-ea"/>
                        </a:rPr>
                        <a:t>를 변경하기 위한 </a:t>
                      </a:r>
                      <a:r>
                        <a:rPr lang="en-US" altLang="ko-KR" sz="1000" b="1" dirty="0">
                          <a:latin typeface="+mn-ea"/>
                        </a:rPr>
                        <a:t>target</a:t>
                      </a:r>
                      <a:r>
                        <a:rPr lang="ko-KR" altLang="en-US" sz="1000" b="1" dirty="0">
                          <a:latin typeface="+mn-ea"/>
                        </a:rPr>
                        <a:t> </a:t>
                      </a:r>
                      <a:r>
                        <a:rPr lang="en-US" altLang="ko-KR" sz="1000" b="1" dirty="0">
                          <a:latin typeface="+mn-ea"/>
                        </a:rPr>
                        <a:t>refresh</a:t>
                      </a:r>
                      <a:r>
                        <a:rPr lang="ko-KR" altLang="en-US" sz="1000" b="1" dirty="0">
                          <a:latin typeface="+mn-ea"/>
                        </a:rPr>
                        <a:t> </a:t>
                      </a:r>
                      <a:r>
                        <a:rPr lang="en-US" altLang="ko-KR" sz="1000" b="1" dirty="0">
                          <a:latin typeface="+mn-ea"/>
                        </a:rPr>
                        <a:t>request </a:t>
                      </a:r>
                      <a:r>
                        <a:rPr lang="ko-KR" altLang="en-US" sz="1000" b="1" dirty="0">
                          <a:latin typeface="+mn-ea"/>
                        </a:rPr>
                        <a:t>메시지에 반드시 포함</a:t>
                      </a:r>
                      <a:endParaRPr lang="en-US" altLang="ko-KR" sz="1000" b="1" dirty="0">
                        <a:latin typeface="+mn-ea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>
                          <a:latin typeface="+mn-ea"/>
                        </a:rPr>
                        <a:t>변경할 필요가 없는 경우</a:t>
                      </a:r>
                      <a:r>
                        <a:rPr lang="en-US" altLang="ko-KR" sz="1000" b="0" dirty="0">
                          <a:latin typeface="+mn-ea"/>
                        </a:rPr>
                        <a:t>, </a:t>
                      </a:r>
                      <a:r>
                        <a:rPr lang="ko-KR" altLang="en-US" sz="1000" b="0" dirty="0">
                          <a:latin typeface="+mn-ea"/>
                        </a:rPr>
                        <a:t>이전 요청과 동일한 값 사용</a:t>
                      </a:r>
                      <a:endParaRPr lang="en-US" altLang="ko-KR" sz="1000" b="0" dirty="0">
                        <a:latin typeface="+mn-ea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>
                          <a:latin typeface="+mn-ea"/>
                        </a:rPr>
                        <a:t>“secure” flag</a:t>
                      </a:r>
                      <a:r>
                        <a:rPr lang="ko-KR" altLang="en-US" sz="1000" dirty="0">
                          <a:latin typeface="+mn-ea"/>
                        </a:rPr>
                        <a:t> 가 </a:t>
                      </a:r>
                      <a:r>
                        <a:rPr lang="en-US" altLang="ko-KR" sz="1000" dirty="0">
                          <a:latin typeface="+mn-ea"/>
                        </a:rPr>
                        <a:t>TRUE</a:t>
                      </a:r>
                      <a:r>
                        <a:rPr lang="ko-KR" altLang="en-US" sz="1000" dirty="0">
                          <a:latin typeface="+mn-ea"/>
                        </a:rPr>
                        <a:t>이면 </a:t>
                      </a:r>
                      <a:r>
                        <a:rPr lang="en-US" altLang="ko-KR" sz="1000" dirty="0">
                          <a:latin typeface="+mn-ea"/>
                        </a:rPr>
                        <a:t>SIPS URI </a:t>
                      </a:r>
                      <a:r>
                        <a:rPr lang="ko-KR" altLang="en-US" sz="1000" dirty="0">
                          <a:latin typeface="+mn-ea"/>
                        </a:rPr>
                        <a:t>를 사용</a:t>
                      </a:r>
                      <a:r>
                        <a:rPr lang="en-US" altLang="ko-KR" sz="1000" dirty="0">
                          <a:latin typeface="+mn-ea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5033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4A67C2E-F4E8-0471-AEDB-988E1A2D6D41}"/>
              </a:ext>
            </a:extLst>
          </p:cNvPr>
          <p:cNvSpPr txBox="1"/>
          <p:nvPr/>
        </p:nvSpPr>
        <p:spPr>
          <a:xfrm>
            <a:off x="4638213" y="5663685"/>
            <a:ext cx="4608954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remote target </a:t>
            </a:r>
            <a:r>
              <a:rPr lang="ko-KR" altLang="en-US" sz="1000" dirty="0">
                <a:latin typeface="+mn-ea"/>
              </a:rPr>
              <a:t>이 </a:t>
            </a:r>
            <a:r>
              <a:rPr lang="en-US" altLang="ko-KR" sz="1000" dirty="0">
                <a:latin typeface="+mn-ea"/>
              </a:rPr>
              <a:t>“</a:t>
            </a:r>
            <a:r>
              <a:rPr lang="en-US" altLang="ko-KR" sz="1000" dirty="0" err="1">
                <a:latin typeface="+mn-ea"/>
              </a:rPr>
              <a:t>sip:user@remoteua</a:t>
            </a:r>
            <a:r>
              <a:rPr lang="en-US" altLang="ko-KR" sz="1000" dirty="0">
                <a:latin typeface="+mn-ea"/>
              </a:rPr>
              <a:t>” </a:t>
            </a:r>
            <a:r>
              <a:rPr lang="ko-KR" altLang="en-US" sz="1000" dirty="0">
                <a:latin typeface="+mn-ea"/>
              </a:rPr>
              <a:t>이고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route set </a:t>
            </a:r>
            <a:r>
              <a:rPr lang="ko-KR" altLang="en-US" sz="1000" dirty="0">
                <a:latin typeface="+mn-ea"/>
              </a:rPr>
              <a:t>이 </a:t>
            </a:r>
            <a:r>
              <a:rPr lang="en-US" altLang="ko-KR" sz="1000" dirty="0">
                <a:latin typeface="+mn-ea"/>
              </a:rPr>
              <a:t>&lt;sip:proxy1&gt;,&lt;sip:proxy2&gt;,&lt;sip:proxy3;lr&gt;,&lt;sip:proxy4&gt; </a:t>
            </a:r>
            <a:r>
              <a:rPr lang="ko-KR" altLang="en-US" sz="1000" dirty="0">
                <a:latin typeface="+mn-ea"/>
              </a:rPr>
              <a:t>인 경우</a:t>
            </a:r>
            <a:endParaRPr lang="en-US" altLang="ko-KR" sz="1000" dirty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Request-URI &amp;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Route </a:t>
            </a:r>
            <a:r>
              <a:rPr lang="ko-KR" altLang="en-US" sz="1000" dirty="0">
                <a:latin typeface="+mn-ea"/>
              </a:rPr>
              <a:t>헤더 </a:t>
            </a:r>
            <a:r>
              <a:rPr lang="en-US" altLang="ko-KR" sz="1000" dirty="0">
                <a:latin typeface="+mn-ea"/>
              </a:rPr>
              <a:t>: </a:t>
            </a:r>
          </a:p>
          <a:p>
            <a:r>
              <a:rPr lang="en-US" altLang="ko-KR" sz="1000" dirty="0">
                <a:latin typeface="+mn-ea"/>
              </a:rPr>
              <a:t>METHOD </a:t>
            </a:r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sip:proxy1</a:t>
            </a:r>
          </a:p>
          <a:p>
            <a:r>
              <a:rPr lang="en-US" altLang="ko-KR" sz="1000" b="1" dirty="0">
                <a:latin typeface="+mn-ea"/>
              </a:rPr>
              <a:t>Route</a:t>
            </a:r>
            <a:r>
              <a:rPr lang="en-US" altLang="ko-KR" sz="1000" dirty="0">
                <a:latin typeface="+mn-ea"/>
              </a:rPr>
              <a:t>: </a:t>
            </a:r>
            <a:r>
              <a:rPr lang="en-US" altLang="ko-KR" sz="1000" dirty="0">
                <a:solidFill>
                  <a:srgbClr val="00B050"/>
                </a:solidFill>
                <a:latin typeface="+mn-ea"/>
              </a:rPr>
              <a:t>&lt;sip:proxy2&gt;,&lt;sip:proxy3;lr&gt;,&lt;sip:proxy4&gt;, &lt; </a:t>
            </a:r>
            <a:r>
              <a:rPr lang="en-US" altLang="ko-KR" sz="1000" dirty="0" err="1">
                <a:solidFill>
                  <a:srgbClr val="00B050"/>
                </a:solidFill>
                <a:latin typeface="+mn-ea"/>
              </a:rPr>
              <a:t>sip:user@remoteua</a:t>
            </a:r>
            <a:r>
              <a:rPr lang="en-US" altLang="ko-KR" sz="1000" dirty="0">
                <a:solidFill>
                  <a:srgbClr val="00B050"/>
                </a:solidFill>
                <a:latin typeface="+mn-ea"/>
              </a:rPr>
              <a:t>&gt;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CF024CA1-56D1-B971-3B7E-E21BBD6E2E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76850" y="4840672"/>
            <a:ext cx="1064730" cy="5812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69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4. Dialogs – Requests within a Dialog (3)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42F9DC-B2A5-4D1A-B902-1687B61721B2}"/>
              </a:ext>
            </a:extLst>
          </p:cNvPr>
          <p:cNvSpPr/>
          <p:nvPr/>
        </p:nvSpPr>
        <p:spPr>
          <a:xfrm>
            <a:off x="751367" y="923181"/>
            <a:ext cx="11147556" cy="3485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UAC Behavior</a:t>
            </a:r>
            <a:r>
              <a:rPr lang="en-US" altLang="ko-KR" sz="1600" b="1" dirty="0">
                <a:latin typeface="Roboto" panose="02000000000000000000" pitchFamily="2" charset="0"/>
              </a:rPr>
              <a:t> – Processing the Responses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UAC</a:t>
            </a:r>
            <a:r>
              <a:rPr lang="ko-KR" altLang="en-US" sz="1400" dirty="0">
                <a:latin typeface="Roboto" panose="02000000000000000000" pitchFamily="2" charset="0"/>
              </a:rPr>
              <a:t>는 </a:t>
            </a:r>
            <a:r>
              <a:rPr lang="en-US" altLang="ko-KR" sz="1400" b="1" dirty="0">
                <a:latin typeface="Roboto" panose="02000000000000000000" pitchFamily="2" charset="0"/>
              </a:rPr>
              <a:t>transaction layer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로 부터 요청에 대한 응답을 수신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client transaction </a:t>
            </a:r>
            <a:r>
              <a:rPr lang="ko-KR" altLang="en-US" sz="1400" dirty="0">
                <a:latin typeface="Roboto" panose="02000000000000000000" pitchFamily="2" charset="0"/>
              </a:rPr>
              <a:t>이 </a:t>
            </a:r>
            <a:r>
              <a:rPr lang="en-US" altLang="ko-KR" sz="1400" b="1" dirty="0">
                <a:latin typeface="Roboto" panose="02000000000000000000" pitchFamily="2" charset="0"/>
              </a:rPr>
              <a:t>timeout</a:t>
            </a:r>
            <a:r>
              <a:rPr lang="ko-KR" altLang="en-US" sz="1400" dirty="0">
                <a:latin typeface="Roboto" panose="02000000000000000000" pitchFamily="2" charset="0"/>
              </a:rPr>
              <a:t> 을 반환하면 </a:t>
            </a:r>
            <a:r>
              <a:rPr lang="en-US" altLang="ko-KR" sz="1400" b="1" dirty="0">
                <a:latin typeface="Roboto" panose="02000000000000000000" pitchFamily="2" charset="0"/>
              </a:rPr>
              <a:t>408 (Request Timeout) </a:t>
            </a:r>
            <a:r>
              <a:rPr lang="ko-KR" altLang="en-US" sz="1400" dirty="0">
                <a:latin typeface="Roboto" panose="02000000000000000000" pitchFamily="2" charset="0"/>
              </a:rPr>
              <a:t>응답으로 처리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3xx</a:t>
            </a:r>
            <a:r>
              <a:rPr lang="ko-KR" altLang="en-US" sz="1400" dirty="0">
                <a:latin typeface="Roboto" panose="02000000000000000000" pitchFamily="2" charset="0"/>
              </a:rPr>
              <a:t> 응답을 수신의 경우</a:t>
            </a:r>
            <a:r>
              <a:rPr lang="en-US" altLang="ko-KR" sz="1400" dirty="0">
                <a:latin typeface="Roboto" panose="02000000000000000000" pitchFamily="2" charset="0"/>
              </a:rPr>
              <a:t>, </a:t>
            </a:r>
            <a:r>
              <a:rPr lang="ko-KR" altLang="en-US" sz="1400" dirty="0">
                <a:latin typeface="Roboto" panose="02000000000000000000" pitchFamily="2" charset="0"/>
              </a:rPr>
              <a:t>다이얼로그 외부 처리와 동일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Roboto" panose="02000000000000000000" pitchFamily="2" charset="0"/>
              </a:rPr>
              <a:t>target refresh request </a:t>
            </a:r>
            <a:r>
              <a:rPr lang="ko-KR" altLang="en-US" sz="1400" dirty="0">
                <a:latin typeface="Roboto" panose="02000000000000000000" pitchFamily="2" charset="0"/>
              </a:rPr>
              <a:t>에 대한 </a:t>
            </a:r>
            <a:r>
              <a:rPr lang="en-US" altLang="ko-KR" sz="1400" b="1" dirty="0">
                <a:latin typeface="Roboto" panose="02000000000000000000" pitchFamily="2" charset="0"/>
              </a:rPr>
              <a:t>2xx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응답을 수신하면</a:t>
            </a:r>
            <a:r>
              <a:rPr lang="en-US" altLang="ko-KR" sz="1400" dirty="0">
                <a:latin typeface="Roboto" panose="02000000000000000000" pitchFamily="2" charset="0"/>
              </a:rPr>
              <a:t>, </a:t>
            </a:r>
            <a:r>
              <a:rPr lang="ko-KR" altLang="en-US" sz="1400" dirty="0">
                <a:latin typeface="Roboto" panose="02000000000000000000" pitchFamily="2" charset="0"/>
              </a:rPr>
              <a:t>다이얼로그의 </a:t>
            </a:r>
            <a:r>
              <a:rPr lang="en-US" altLang="ko-KR" sz="1400" b="1" dirty="0">
                <a:latin typeface="Roboto" panose="02000000000000000000" pitchFamily="2" charset="0"/>
              </a:rPr>
              <a:t>remote target URI </a:t>
            </a:r>
            <a:r>
              <a:rPr lang="ko-KR" altLang="en-US" sz="1400" dirty="0">
                <a:latin typeface="Roboto" panose="02000000000000000000" pitchFamily="2" charset="0"/>
              </a:rPr>
              <a:t>를 응답에 있는 </a:t>
            </a:r>
            <a:r>
              <a:rPr lang="en-US" altLang="ko-KR" sz="1400" b="1" dirty="0">
                <a:latin typeface="Roboto" panose="02000000000000000000" pitchFamily="2" charset="0"/>
              </a:rPr>
              <a:t>Contact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헤더 값으로 대체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Roboto" panose="02000000000000000000" pitchFamily="2" charset="0"/>
              </a:rPr>
              <a:t>481 (Call/Transaction) </a:t>
            </a:r>
            <a:r>
              <a:rPr lang="ko-KR" altLang="en-US" sz="1400" dirty="0">
                <a:latin typeface="Roboto" panose="02000000000000000000" pitchFamily="2" charset="0"/>
              </a:rPr>
              <a:t>또는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en-US" altLang="ko-KR" sz="1400" b="1" dirty="0">
                <a:latin typeface="Roboto" panose="02000000000000000000" pitchFamily="2" charset="0"/>
              </a:rPr>
              <a:t>408 (Request</a:t>
            </a:r>
            <a:r>
              <a:rPr lang="ko-KR" altLang="en-US" sz="1400" b="1" dirty="0">
                <a:latin typeface="Roboto" panose="02000000000000000000" pitchFamily="2" charset="0"/>
              </a:rPr>
              <a:t> </a:t>
            </a:r>
            <a:r>
              <a:rPr lang="en-US" altLang="ko-KR" sz="1400" b="1" dirty="0">
                <a:latin typeface="Roboto" panose="02000000000000000000" pitchFamily="2" charset="0"/>
              </a:rPr>
              <a:t>Timeout)</a:t>
            </a:r>
            <a:r>
              <a:rPr lang="ko-KR" altLang="en-US" sz="1400" b="1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응답을 수신하면</a:t>
            </a:r>
            <a:r>
              <a:rPr lang="en-US" altLang="ko-KR" sz="1400" dirty="0">
                <a:latin typeface="Roboto" panose="02000000000000000000" pitchFamily="2" charset="0"/>
              </a:rPr>
              <a:t>, </a:t>
            </a:r>
            <a:r>
              <a:rPr lang="ko-KR" altLang="en-US" sz="1400" dirty="0">
                <a:latin typeface="Roboto" panose="02000000000000000000" pitchFamily="2" charset="0"/>
              </a:rPr>
              <a:t>다이얼로그를 </a:t>
            </a:r>
            <a:r>
              <a:rPr lang="ko-KR" altLang="en-US" sz="1400" b="1" dirty="0">
                <a:latin typeface="Roboto" panose="02000000000000000000" pitchFamily="2" charset="0"/>
              </a:rPr>
              <a:t>종료</a:t>
            </a:r>
            <a:endParaRPr lang="en-US" altLang="ko-KR" sz="1400" b="1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응답이 수신되지 않으면 </a:t>
            </a:r>
            <a:r>
              <a:rPr lang="en-US" altLang="ko-KR" sz="1400" dirty="0">
                <a:latin typeface="Roboto" panose="02000000000000000000" pitchFamily="2" charset="0"/>
              </a:rPr>
              <a:t>UAC</a:t>
            </a:r>
            <a:r>
              <a:rPr lang="ko-KR" altLang="en-US" sz="1400" dirty="0">
                <a:latin typeface="Roboto" panose="02000000000000000000" pitchFamily="2" charset="0"/>
              </a:rPr>
              <a:t>는 다이얼로그를 종료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sz="1200" b="1" dirty="0">
                <a:latin typeface="Roboto" panose="02000000000000000000" pitchFamily="2" charset="0"/>
              </a:rPr>
              <a:t>INVITE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로 시작한 다이얼로그를 종료하려면 </a:t>
            </a:r>
            <a:r>
              <a:rPr lang="en-US" altLang="ko-KR" sz="1200" b="1" dirty="0">
                <a:latin typeface="Roboto" panose="02000000000000000000" pitchFamily="2" charset="0"/>
              </a:rPr>
              <a:t>BYE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를 보냄</a:t>
            </a:r>
            <a:endParaRPr lang="en-US" altLang="ko-KR" sz="1200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117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4. Dialogs – Requests within a Dialog (4)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42F9DC-B2A5-4D1A-B902-1687B61721B2}"/>
              </a:ext>
            </a:extLst>
          </p:cNvPr>
          <p:cNvSpPr/>
          <p:nvPr/>
        </p:nvSpPr>
        <p:spPr>
          <a:xfrm>
            <a:off x="751367" y="923181"/>
            <a:ext cx="11147556" cy="4162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UAS Behavior</a:t>
            </a:r>
            <a:r>
              <a:rPr lang="en-US" altLang="ko-KR" sz="1600" b="1" dirty="0">
                <a:latin typeface="Roboto" panose="02000000000000000000" pitchFamily="2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다이얼로그 내에서 전송되는 요청은 다른 요청과 마찬가지로 </a:t>
            </a:r>
            <a:r>
              <a:rPr lang="en-US" altLang="ko-KR" sz="1400" b="1" dirty="0">
                <a:latin typeface="Roboto" panose="02000000000000000000" pitchFamily="2" charset="0"/>
              </a:rPr>
              <a:t>atomic </a:t>
            </a:r>
            <a:r>
              <a:rPr lang="ko-KR" altLang="en-US" sz="1400" dirty="0">
                <a:latin typeface="Roboto" panose="02000000000000000000" pitchFamily="2" charset="0"/>
              </a:rPr>
              <a:t>특성을 갖음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latin typeface="Roboto" panose="02000000000000000000" pitchFamily="2" charset="0"/>
              </a:rPr>
              <a:t>특정 요청이 </a:t>
            </a:r>
            <a:r>
              <a:rPr lang="en-US" altLang="ko-KR" sz="1200" dirty="0">
                <a:latin typeface="Roboto" panose="02000000000000000000" pitchFamily="2" charset="0"/>
              </a:rPr>
              <a:t>UAS</a:t>
            </a:r>
            <a:r>
              <a:rPr lang="ko-KR" altLang="en-US" sz="1200" dirty="0">
                <a:latin typeface="Roboto" panose="02000000000000000000" pitchFamily="2" charset="0"/>
              </a:rPr>
              <a:t>에 의해 </a:t>
            </a:r>
            <a:r>
              <a:rPr lang="en-US" altLang="ko-KR" sz="1200" dirty="0">
                <a:latin typeface="Roboto" panose="02000000000000000000" pitchFamily="2" charset="0"/>
              </a:rPr>
              <a:t>accept </a:t>
            </a:r>
            <a:r>
              <a:rPr lang="ko-KR" altLang="en-US" sz="1200" dirty="0">
                <a:latin typeface="Roboto" panose="02000000000000000000" pitchFamily="2" charset="0"/>
              </a:rPr>
              <a:t>되면 관련된 모든 </a:t>
            </a:r>
            <a:r>
              <a:rPr lang="ko-KR" altLang="en-US" sz="1200" b="1" dirty="0">
                <a:latin typeface="Roboto" panose="02000000000000000000" pitchFamily="2" charset="0"/>
              </a:rPr>
              <a:t>상태 변경</a:t>
            </a:r>
            <a:r>
              <a:rPr lang="ko-KR" altLang="en-US" sz="1200" dirty="0">
                <a:latin typeface="Roboto" panose="02000000000000000000" pitchFamily="2" charset="0"/>
              </a:rPr>
              <a:t>이 수행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UAS </a:t>
            </a:r>
            <a:r>
              <a:rPr lang="ko-KR" altLang="en-US" sz="1400" dirty="0">
                <a:latin typeface="Roboto" panose="02000000000000000000" pitchFamily="2" charset="0"/>
              </a:rPr>
              <a:t>는 </a:t>
            </a:r>
            <a:r>
              <a:rPr lang="en-US" altLang="ko-KR" sz="1400" dirty="0">
                <a:latin typeface="Roboto" panose="02000000000000000000" pitchFamily="2" charset="0"/>
              </a:rPr>
              <a:t>transaction layer </a:t>
            </a:r>
            <a:r>
              <a:rPr lang="ko-KR" altLang="en-US" sz="1400" dirty="0">
                <a:latin typeface="Roboto" panose="02000000000000000000" pitchFamily="2" charset="0"/>
              </a:rPr>
              <a:t>에서 요청을 수신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요청에 </a:t>
            </a:r>
            <a:r>
              <a:rPr lang="en-US" altLang="ko-KR" sz="1400" b="1" dirty="0">
                <a:latin typeface="Roboto" panose="02000000000000000000" pitchFamily="2" charset="0"/>
              </a:rPr>
              <a:t>To tag</a:t>
            </a:r>
            <a:r>
              <a:rPr lang="ko-KR" altLang="en-US" sz="1400" dirty="0">
                <a:latin typeface="Roboto" panose="02000000000000000000" pitchFamily="2" charset="0"/>
              </a:rPr>
              <a:t>가 포함되면</a:t>
            </a:r>
            <a:r>
              <a:rPr lang="en-US" altLang="ko-KR" sz="1400" dirty="0">
                <a:latin typeface="Roboto" panose="02000000000000000000" pitchFamily="2" charset="0"/>
              </a:rPr>
              <a:t>, UAS core</a:t>
            </a:r>
            <a:r>
              <a:rPr lang="ko-KR" altLang="en-US" sz="1400" dirty="0">
                <a:latin typeface="Roboto" panose="02000000000000000000" pitchFamily="2" charset="0"/>
              </a:rPr>
              <a:t>는 해당 요청에 대한 </a:t>
            </a:r>
            <a:r>
              <a:rPr lang="en-US" altLang="ko-KR" sz="1400" dirty="0">
                <a:latin typeface="Roboto" panose="02000000000000000000" pitchFamily="2" charset="0"/>
              </a:rPr>
              <a:t>dialog ID </a:t>
            </a:r>
            <a:r>
              <a:rPr lang="ko-KR" altLang="en-US" sz="1400" dirty="0">
                <a:latin typeface="Roboto" panose="02000000000000000000" pitchFamily="2" charset="0"/>
              </a:rPr>
              <a:t>를 구성하고 기존 다이얼로그와 </a:t>
            </a:r>
            <a:r>
              <a:rPr lang="ko-KR" altLang="en-US" sz="1400" b="1" dirty="0">
                <a:latin typeface="Roboto" panose="02000000000000000000" pitchFamily="2" charset="0"/>
              </a:rPr>
              <a:t>비교</a:t>
            </a:r>
            <a:endParaRPr lang="en-US" altLang="ko-KR" sz="1400" b="1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latin typeface="Roboto" panose="02000000000000000000" pitchFamily="2" charset="0"/>
              </a:rPr>
              <a:t>일치하면 </a:t>
            </a:r>
            <a:r>
              <a:rPr lang="en-US" altLang="ko-KR" sz="1200" dirty="0">
                <a:latin typeface="Roboto" panose="02000000000000000000" pitchFamily="2" charset="0"/>
              </a:rPr>
              <a:t>mid-dialog request </a:t>
            </a:r>
            <a:r>
              <a:rPr lang="ko-KR" altLang="en-US" sz="1200" dirty="0">
                <a:latin typeface="Roboto" panose="02000000000000000000" pitchFamily="2" charset="0"/>
              </a:rPr>
              <a:t>이므로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ko-KR" altLang="en-US" sz="1200" dirty="0">
                <a:latin typeface="Roboto" panose="02000000000000000000" pitchFamily="2" charset="0"/>
              </a:rPr>
              <a:t>다이얼로그 외부의 요청과 동일하게 처리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latin typeface="Roboto" panose="02000000000000000000" pitchFamily="2" charset="0"/>
              </a:rPr>
              <a:t>일치하지 않으면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en-US" altLang="ko-KR" sz="1200" b="1" dirty="0">
                <a:latin typeface="Roboto" panose="02000000000000000000" pitchFamily="2" charset="0"/>
              </a:rPr>
              <a:t>To tag </a:t>
            </a:r>
            <a:r>
              <a:rPr lang="ko-KR" altLang="en-US" sz="1200" dirty="0">
                <a:latin typeface="Roboto" panose="02000000000000000000" pitchFamily="2" charset="0"/>
              </a:rPr>
              <a:t>값에 따라 요청을 </a:t>
            </a:r>
            <a:r>
              <a:rPr lang="en-US" altLang="ko-KR" sz="1200" dirty="0">
                <a:latin typeface="Roboto" panose="02000000000000000000" pitchFamily="2" charset="0"/>
              </a:rPr>
              <a:t>accept </a:t>
            </a:r>
            <a:r>
              <a:rPr lang="ko-KR" altLang="en-US" sz="1200" dirty="0">
                <a:latin typeface="Roboto" panose="02000000000000000000" pitchFamily="2" charset="0"/>
              </a:rPr>
              <a:t>또는 </a:t>
            </a:r>
            <a:r>
              <a:rPr lang="en-US" altLang="ko-KR" sz="1200" dirty="0">
                <a:latin typeface="Roboto" panose="02000000000000000000" pitchFamily="2" charset="0"/>
              </a:rPr>
              <a:t>reject</a:t>
            </a:r>
            <a:r>
              <a:rPr lang="ko-KR" altLang="en-US" sz="1200" dirty="0">
                <a:latin typeface="Roboto" panose="02000000000000000000" pitchFamily="2" charset="0"/>
              </a:rPr>
              <a:t> 할 수 있는데 </a:t>
            </a:r>
            <a:r>
              <a:rPr lang="en-US" altLang="ko-KR" sz="1200" dirty="0">
                <a:latin typeface="Roboto" panose="02000000000000000000" pitchFamily="2" charset="0"/>
              </a:rPr>
              <a:t>accept </a:t>
            </a:r>
            <a:r>
              <a:rPr lang="ko-KR" altLang="en-US" sz="1200" dirty="0">
                <a:latin typeface="Roboto" panose="02000000000000000000" pitchFamily="2" charset="0"/>
              </a:rPr>
              <a:t>하는 경우 다이얼로그를 </a:t>
            </a:r>
            <a:r>
              <a:rPr lang="ko-KR" altLang="en-US" sz="1200" b="1" dirty="0">
                <a:latin typeface="Roboto" panose="02000000000000000000" pitchFamily="2" charset="0"/>
              </a:rPr>
              <a:t>계속 유지</a:t>
            </a:r>
            <a:endParaRPr lang="en-US" altLang="ko-KR" sz="1200" b="1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다이얼로그를 재생성하지 않기 위해 요청을 거절하기 바라면</a:t>
            </a:r>
            <a:r>
              <a:rPr lang="en-US" altLang="ko-KR" sz="1400" dirty="0">
                <a:latin typeface="Roboto" panose="02000000000000000000" pitchFamily="2" charset="0"/>
              </a:rPr>
              <a:t>, </a:t>
            </a:r>
            <a:r>
              <a:rPr lang="en-US" altLang="ko-KR" sz="1400" b="1" dirty="0">
                <a:latin typeface="Roboto" panose="02000000000000000000" pitchFamily="2" charset="0"/>
              </a:rPr>
              <a:t>481 (Call/Transaction Does Not Exist) </a:t>
            </a:r>
            <a:r>
              <a:rPr lang="ko-KR" altLang="en-US" sz="1400" dirty="0">
                <a:latin typeface="Roboto" panose="02000000000000000000" pitchFamily="2" charset="0"/>
              </a:rPr>
              <a:t>응답을 하고 서버 트랜잭션에 전달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다이얼로그 상태를 변경하지 않는 요청</a:t>
            </a:r>
            <a:r>
              <a:rPr lang="en-US" altLang="ko-KR" sz="1400" dirty="0">
                <a:latin typeface="Roboto" panose="02000000000000000000" pitchFamily="2" charset="0"/>
              </a:rPr>
              <a:t>(ex:</a:t>
            </a:r>
            <a:r>
              <a:rPr lang="ko-KR" altLang="en-US" sz="1400" dirty="0">
                <a:latin typeface="Roboto" panose="02000000000000000000" pitchFamily="2" charset="0"/>
              </a:rPr>
              <a:t> </a:t>
            </a:r>
            <a:r>
              <a:rPr lang="en-US" altLang="ko-KR" sz="1400" dirty="0">
                <a:latin typeface="Roboto" panose="02000000000000000000" pitchFamily="2" charset="0"/>
              </a:rPr>
              <a:t>OPTIONS)</a:t>
            </a:r>
            <a:r>
              <a:rPr lang="ko-KR" altLang="en-US" sz="1400" dirty="0">
                <a:latin typeface="Roboto" panose="02000000000000000000" pitchFamily="2" charset="0"/>
              </a:rPr>
              <a:t>은 다이얼로그 내에서 수신 가능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latin typeface="Roboto" panose="02000000000000000000" pitchFamily="2" charset="0"/>
              </a:rPr>
              <a:t>이러한 요청은 다이얼로그 외부에서 수신된 것처럼 처리</a:t>
            </a:r>
            <a:endParaRPr lang="en-US" altLang="ko-KR" sz="1200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712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4. Dialogs – Requests within a Dialog (5)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85671B-DA96-EB92-6741-3EA97B7E436C}"/>
              </a:ext>
            </a:extLst>
          </p:cNvPr>
          <p:cNvSpPr/>
          <p:nvPr/>
        </p:nvSpPr>
        <p:spPr>
          <a:xfrm>
            <a:off x="751367" y="923181"/>
            <a:ext cx="11147556" cy="305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Roboto" panose="02000000000000000000" pitchFamily="2" charset="0"/>
              </a:rPr>
              <a:t>remote sequence number </a:t>
            </a:r>
            <a:r>
              <a:rPr lang="ko-KR" altLang="en-US" sz="1400" b="1" dirty="0">
                <a:latin typeface="Roboto" panose="02000000000000000000" pitchFamily="2" charset="0"/>
              </a:rPr>
              <a:t>비교</a:t>
            </a:r>
            <a:endParaRPr lang="en-US" altLang="ko-KR" sz="1400" b="1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sz="1200" dirty="0">
                <a:latin typeface="Roboto" panose="02000000000000000000" pitchFamily="2" charset="0"/>
              </a:rPr>
              <a:t>remote sequence number </a:t>
            </a:r>
            <a:r>
              <a:rPr lang="ko-KR" altLang="en-US" sz="1200" dirty="0">
                <a:latin typeface="Roboto" panose="02000000000000000000" pitchFamily="2" charset="0"/>
              </a:rPr>
              <a:t>가 </a:t>
            </a:r>
            <a:r>
              <a:rPr lang="en-US" altLang="ko-KR" sz="1200" dirty="0">
                <a:latin typeface="Roboto" panose="02000000000000000000" pitchFamily="2" charset="0"/>
              </a:rPr>
              <a:t>empty </a:t>
            </a:r>
            <a:r>
              <a:rPr lang="ko-KR" altLang="en-US" sz="1200" dirty="0">
                <a:latin typeface="Roboto" panose="02000000000000000000" pitchFamily="2" charset="0"/>
              </a:rPr>
              <a:t>인 경우 </a:t>
            </a:r>
            <a:r>
              <a:rPr lang="en-US" altLang="ko-KR" sz="1200" dirty="0">
                <a:latin typeface="Roboto" panose="02000000000000000000" pitchFamily="2" charset="0"/>
              </a:rPr>
              <a:t>: </a:t>
            </a:r>
            <a:r>
              <a:rPr lang="ko-KR" altLang="en-US" sz="1200" dirty="0">
                <a:latin typeface="Roboto" panose="02000000000000000000" pitchFamily="2" charset="0"/>
              </a:rPr>
              <a:t>요청의 </a:t>
            </a:r>
            <a:r>
              <a:rPr lang="en-US" altLang="ko-KR" sz="1200" b="1" dirty="0" err="1">
                <a:latin typeface="Roboto" panose="02000000000000000000" pitchFamily="2" charset="0"/>
              </a:rPr>
              <a:t>CSeq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헤더 값으로 설정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sz="1200" dirty="0">
                <a:latin typeface="Roboto" panose="02000000000000000000" pitchFamily="2" charset="0"/>
              </a:rPr>
              <a:t>remote sequence number </a:t>
            </a:r>
            <a:r>
              <a:rPr lang="ko-KR" altLang="en-US" sz="1200" dirty="0">
                <a:latin typeface="Roboto" panose="02000000000000000000" pitchFamily="2" charset="0"/>
              </a:rPr>
              <a:t>가 </a:t>
            </a:r>
            <a:r>
              <a:rPr lang="en-US" altLang="ko-KR" sz="1200" dirty="0">
                <a:latin typeface="Roboto" panose="02000000000000000000" pitchFamily="2" charset="0"/>
              </a:rPr>
              <a:t>empty </a:t>
            </a:r>
            <a:r>
              <a:rPr lang="ko-KR" altLang="en-US" sz="1200" dirty="0">
                <a:latin typeface="Roboto" panose="02000000000000000000" pitchFamily="2" charset="0"/>
              </a:rPr>
              <a:t>가 아닌 경우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Roboto" panose="02000000000000000000" pitchFamily="2" charset="0"/>
              </a:rPr>
              <a:t>요청의 </a:t>
            </a:r>
            <a:r>
              <a:rPr lang="en-US" altLang="ko-KR" sz="1200" dirty="0" err="1">
                <a:latin typeface="Roboto" panose="02000000000000000000" pitchFamily="2" charset="0"/>
              </a:rPr>
              <a:t>CSeq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en-US" altLang="ko-KR" sz="1200" b="1" dirty="0">
                <a:latin typeface="Roboto" panose="02000000000000000000" pitchFamily="2" charset="0"/>
              </a:rPr>
              <a:t>&lt;=</a:t>
            </a:r>
            <a:r>
              <a:rPr lang="en-US" altLang="ko-KR" sz="1200" dirty="0">
                <a:latin typeface="Roboto" panose="02000000000000000000" pitchFamily="2" charset="0"/>
              </a:rPr>
              <a:t> remote sequence number </a:t>
            </a:r>
            <a:r>
              <a:rPr lang="ko-KR" altLang="en-US" sz="1200" dirty="0">
                <a:latin typeface="Roboto" panose="02000000000000000000" pitchFamily="2" charset="0"/>
              </a:rPr>
              <a:t>이면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en-US" altLang="ko-KR" sz="1200" b="1" dirty="0">
                <a:latin typeface="Roboto" panose="02000000000000000000" pitchFamily="2" charset="0"/>
              </a:rPr>
              <a:t>500 (Server Internal Error)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응답으로 거부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Roboto" panose="02000000000000000000" pitchFamily="2" charset="0"/>
              </a:rPr>
              <a:t>요청의 </a:t>
            </a:r>
            <a:r>
              <a:rPr lang="en-US" altLang="ko-KR" sz="1200" dirty="0" err="1">
                <a:latin typeface="Roboto" panose="02000000000000000000" pitchFamily="2" charset="0"/>
              </a:rPr>
              <a:t>CSeq</a:t>
            </a:r>
            <a:r>
              <a:rPr lang="en-US" altLang="ko-KR" sz="1200" dirty="0">
                <a:latin typeface="Roboto" panose="02000000000000000000" pitchFamily="2" charset="0"/>
              </a:rPr>
              <a:t> &gt; remote</a:t>
            </a:r>
            <a:r>
              <a:rPr lang="ko-KR" altLang="en-US" sz="1200" dirty="0">
                <a:latin typeface="Roboto" panose="02000000000000000000" pitchFamily="2" charset="0"/>
              </a:rPr>
              <a:t> </a:t>
            </a:r>
            <a:r>
              <a:rPr lang="en-US" altLang="ko-KR" sz="1200" dirty="0">
                <a:latin typeface="Roboto" panose="02000000000000000000" pitchFamily="2" charset="0"/>
              </a:rPr>
              <a:t>sequence</a:t>
            </a:r>
            <a:r>
              <a:rPr lang="ko-KR" altLang="en-US" sz="1200" dirty="0">
                <a:latin typeface="Roboto" panose="02000000000000000000" pitchFamily="2" charset="0"/>
              </a:rPr>
              <a:t> </a:t>
            </a:r>
            <a:r>
              <a:rPr lang="en-US" altLang="ko-KR" sz="1200" dirty="0">
                <a:latin typeface="Roboto" panose="02000000000000000000" pitchFamily="2" charset="0"/>
              </a:rPr>
              <a:t>number </a:t>
            </a:r>
            <a:r>
              <a:rPr lang="ko-KR" altLang="en-US" sz="1200" dirty="0">
                <a:latin typeface="Roboto" panose="02000000000000000000" pitchFamily="2" charset="0"/>
              </a:rPr>
              <a:t>이면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ko-KR" altLang="en-US" sz="1200" dirty="0">
                <a:latin typeface="Roboto" panose="02000000000000000000" pitchFamily="2" charset="0"/>
              </a:rPr>
              <a:t>정상 </a:t>
            </a:r>
            <a:r>
              <a:rPr lang="en-US" altLang="ko-KR" sz="1200" dirty="0">
                <a:latin typeface="Roboto" panose="02000000000000000000" pitchFamily="2" charset="0"/>
              </a:rPr>
              <a:t>case</a:t>
            </a:r>
          </a:p>
          <a:p>
            <a:pPr marL="1600200" lvl="3" indent="-228600">
              <a:lnSpc>
                <a:spcPct val="200000"/>
              </a:lnSpc>
              <a:buAutoNum type="arabicPeriod"/>
            </a:pPr>
            <a:r>
              <a:rPr lang="en-US" altLang="ko-KR" sz="1200" dirty="0">
                <a:latin typeface="Roboto" panose="02000000000000000000" pitchFamily="2" charset="0"/>
              </a:rPr>
              <a:t>UAS</a:t>
            </a:r>
            <a:r>
              <a:rPr lang="ko-KR" altLang="en-US" sz="1200" dirty="0">
                <a:latin typeface="Roboto" panose="02000000000000000000" pitchFamily="2" charset="0"/>
              </a:rPr>
              <a:t> 는 이전에 수신한 요청보다 </a:t>
            </a:r>
            <a:r>
              <a:rPr lang="en-US" altLang="ko-KR" sz="1200" dirty="0">
                <a:latin typeface="Roboto" panose="02000000000000000000" pitchFamily="2" charset="0"/>
              </a:rPr>
              <a:t>1</a:t>
            </a:r>
            <a:r>
              <a:rPr lang="ko-KR" altLang="en-US" sz="1200" dirty="0">
                <a:latin typeface="Roboto" panose="02000000000000000000" pitchFamily="2" charset="0"/>
              </a:rPr>
              <a:t>이상 큰 </a:t>
            </a:r>
            <a:r>
              <a:rPr lang="en-US" altLang="ko-KR" sz="1200" dirty="0" err="1">
                <a:latin typeface="Roboto" panose="02000000000000000000" pitchFamily="2" charset="0"/>
              </a:rPr>
              <a:t>CSeq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값을 갖는 요청을 처리할 준비를 해야함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1600200" lvl="3" indent="-228600">
              <a:lnSpc>
                <a:spcPct val="200000"/>
              </a:lnSpc>
              <a:buAutoNum type="arabicPeriod"/>
            </a:pPr>
            <a:r>
              <a:rPr lang="en-US" altLang="ko-KR" sz="1200" dirty="0">
                <a:latin typeface="Roboto" panose="02000000000000000000" pitchFamily="2" charset="0"/>
              </a:rPr>
              <a:t>UAS </a:t>
            </a:r>
            <a:r>
              <a:rPr lang="ko-KR" altLang="en-US" sz="1200" dirty="0">
                <a:latin typeface="Roboto" panose="02000000000000000000" pitchFamily="2" charset="0"/>
              </a:rPr>
              <a:t>는 </a:t>
            </a:r>
            <a:r>
              <a:rPr lang="en-US" altLang="ko-KR" sz="1200" dirty="0">
                <a:latin typeface="Roboto" panose="02000000000000000000" pitchFamily="2" charset="0"/>
              </a:rPr>
              <a:t>remote sequence number </a:t>
            </a:r>
            <a:r>
              <a:rPr lang="ko-KR" altLang="en-US" sz="1200" dirty="0">
                <a:latin typeface="Roboto" panose="02000000000000000000" pitchFamily="2" charset="0"/>
              </a:rPr>
              <a:t>를 요청에 있는 </a:t>
            </a:r>
            <a:r>
              <a:rPr lang="en-US" altLang="ko-KR" sz="1200" dirty="0" err="1">
                <a:latin typeface="Roboto" panose="02000000000000000000" pitchFamily="2" charset="0"/>
              </a:rPr>
              <a:t>CSeq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헤더 값으로 설정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target</a:t>
            </a:r>
            <a:r>
              <a:rPr lang="ko-KR" altLang="en-US" sz="1200" dirty="0">
                <a:latin typeface="Roboto" panose="02000000000000000000" pitchFamily="2" charset="0"/>
              </a:rPr>
              <a:t> </a:t>
            </a:r>
            <a:r>
              <a:rPr lang="en-US" altLang="ko-KR" sz="1200" dirty="0">
                <a:latin typeface="Roboto" panose="02000000000000000000" pitchFamily="2" charset="0"/>
              </a:rPr>
              <a:t>refresh</a:t>
            </a:r>
            <a:r>
              <a:rPr lang="ko-KR" altLang="en-US" sz="1200" dirty="0">
                <a:latin typeface="Roboto" panose="02000000000000000000" pitchFamily="2" charset="0"/>
              </a:rPr>
              <a:t> </a:t>
            </a:r>
            <a:r>
              <a:rPr lang="en-US" altLang="ko-KR" sz="1200" dirty="0">
                <a:latin typeface="Roboto" panose="02000000000000000000" pitchFamily="2" charset="0"/>
              </a:rPr>
              <a:t>request</a:t>
            </a:r>
            <a:r>
              <a:rPr lang="ko-KR" altLang="en-US" sz="1200" dirty="0">
                <a:latin typeface="Roboto" panose="02000000000000000000" pitchFamily="2" charset="0"/>
              </a:rPr>
              <a:t> 를 수신하면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en-US" altLang="ko-KR" sz="1200" b="1" dirty="0">
                <a:latin typeface="Roboto" panose="02000000000000000000" pitchFamily="2" charset="0"/>
              </a:rPr>
              <a:t>remote target URI </a:t>
            </a:r>
            <a:r>
              <a:rPr lang="ko-KR" altLang="en-US" sz="1200" dirty="0">
                <a:latin typeface="Roboto" panose="02000000000000000000" pitchFamily="2" charset="0"/>
              </a:rPr>
              <a:t>를 요청에 있는 </a:t>
            </a:r>
            <a:r>
              <a:rPr lang="en-US" altLang="ko-KR" sz="1200" b="1" dirty="0">
                <a:latin typeface="Roboto" panose="02000000000000000000" pitchFamily="2" charset="0"/>
              </a:rPr>
              <a:t>Contact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헤더 값으로 대체</a:t>
            </a:r>
            <a:endParaRPr lang="en-US" altLang="ko-KR" sz="1200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500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4. Dialogs – Terminating of a Dialog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85671B-DA96-EB92-6741-3EA97B7E436C}"/>
              </a:ext>
            </a:extLst>
          </p:cNvPr>
          <p:cNvSpPr/>
          <p:nvPr/>
        </p:nvSpPr>
        <p:spPr>
          <a:xfrm>
            <a:off x="666459" y="923181"/>
            <a:ext cx="11147556" cy="1146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Roboto" panose="02000000000000000000" pitchFamily="2" charset="0"/>
              </a:rPr>
              <a:t>메소드와 관계없이 다이얼로그 외부의 요청이 </a:t>
            </a:r>
            <a:r>
              <a:rPr lang="en-US" altLang="ko-KR" sz="1200" dirty="0">
                <a:latin typeface="Roboto" panose="02000000000000000000" pitchFamily="2" charset="0"/>
              </a:rPr>
              <a:t>non-2xx final </a:t>
            </a:r>
            <a:r>
              <a:rPr lang="ko-KR" altLang="en-US" sz="1200" dirty="0">
                <a:latin typeface="Roboto" panose="02000000000000000000" pitchFamily="2" charset="0"/>
              </a:rPr>
              <a:t>응답을 생성하면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ko-KR" altLang="en-US" sz="1200" dirty="0">
                <a:latin typeface="Roboto" panose="02000000000000000000" pitchFamily="2" charset="0"/>
              </a:rPr>
              <a:t>해당 요청에 대한 </a:t>
            </a:r>
            <a:r>
              <a:rPr lang="en-US" altLang="ko-KR" sz="1200" dirty="0">
                <a:latin typeface="Roboto" panose="02000000000000000000" pitchFamily="2" charset="0"/>
              </a:rPr>
              <a:t>provisional </a:t>
            </a:r>
            <a:r>
              <a:rPr lang="ko-KR" altLang="en-US" sz="1200" dirty="0">
                <a:latin typeface="Roboto" panose="02000000000000000000" pitchFamily="2" charset="0"/>
              </a:rPr>
              <a:t>응답을 통해 생성된 모든 </a:t>
            </a:r>
            <a:r>
              <a:rPr lang="en-US" altLang="ko-KR" sz="1200" dirty="0">
                <a:latin typeface="Roboto" panose="02000000000000000000" pitchFamily="2" charset="0"/>
              </a:rPr>
              <a:t>“early” </a:t>
            </a:r>
            <a:r>
              <a:rPr lang="ko-KR" altLang="en-US" sz="1200" dirty="0">
                <a:latin typeface="Roboto" panose="02000000000000000000" pitchFamily="2" charset="0"/>
              </a:rPr>
              <a:t>상태의 다이얼로그를 종료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“confirmed” </a:t>
            </a:r>
            <a:r>
              <a:rPr lang="ko-KR" altLang="en-US" sz="1200" dirty="0">
                <a:latin typeface="Roboto" panose="02000000000000000000" pitchFamily="2" charset="0"/>
              </a:rPr>
              <a:t>상태의 다이얼로그를 종료하는 메커니즘은 메서드에 따라 다름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BYE </a:t>
            </a:r>
            <a:r>
              <a:rPr lang="ko-KR" altLang="en-US" sz="1200" dirty="0">
                <a:latin typeface="Roboto" panose="02000000000000000000" pitchFamily="2" charset="0"/>
              </a:rPr>
              <a:t>메서드는 세션과 해당 세션과 관련된 다이얼로그를 종료</a:t>
            </a:r>
            <a:endParaRPr lang="en-US" altLang="ko-KR" sz="1200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06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5. Initiating </a:t>
            </a:r>
            <a:r>
              <a:rPr lang="en-US" altLang="ko-KR"/>
              <a:t>a Session – Overview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244665-BC10-42A1-B7CF-349512261ED7}"/>
              </a:ext>
            </a:extLst>
          </p:cNvPr>
          <p:cNvSpPr/>
          <p:nvPr/>
        </p:nvSpPr>
        <p:spPr>
          <a:xfrm>
            <a:off x="751368" y="1873071"/>
            <a:ext cx="6581823" cy="44832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INVITE sip:bob@biloxi.com SIP/2.0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Via: SIP/2.0/UDP pc33.atlanta.com;branch=z9hG4bKnashds8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Max-Forwards: 70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To: Bob &lt;sip:bob@biloxi.com&gt;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From: Alice &lt;sip:alice@atlanta.com&gt;;tag=1928301774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Allow: INVITE, ACK, OPTIONS, CANCEL, BYE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Supported: 100rel, replaces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Call-ID: a84b4c76e66710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CSeq: 314159 INVITE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Contact: &lt;sip:alice@pc33.atlanta.com&gt;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Content-Type: application/sdp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Content-Length: 142</a:t>
            </a:r>
            <a:endParaRPr lang="ko-KR" altLang="en-US" sz="1600">
              <a:latin typeface="Roboto" panose="02000000000000000000" pitchFamily="2" charset="0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66C4C4C9-F454-454D-8A3F-24E452503B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90544" y="3946267"/>
            <a:ext cx="1457706" cy="367864"/>
          </a:xfrm>
          <a:prstGeom prst="bentConnector3">
            <a:avLst>
              <a:gd name="adj1" fmla="val -63748"/>
            </a:avLst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8F9868ED-04B7-4D8B-8B37-50FC2E3BC44C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5970270" y="4118610"/>
            <a:ext cx="1173482" cy="2518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3CE933-D715-4A05-B685-C153532AB0B4}"/>
              </a:ext>
            </a:extLst>
          </p:cNvPr>
          <p:cNvSpPr txBox="1"/>
          <p:nvPr/>
        </p:nvSpPr>
        <p:spPr>
          <a:xfrm>
            <a:off x="7143752" y="4001084"/>
            <a:ext cx="352853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>
                <a:latin typeface="+mn-ea"/>
              </a:rPr>
              <a:t>Allow, Supported </a:t>
            </a:r>
            <a:r>
              <a:rPr lang="ko-KR" altLang="en-US" sz="1050">
                <a:latin typeface="+mn-ea"/>
              </a:rPr>
              <a:t>헤더 필드는 </a:t>
            </a:r>
            <a:r>
              <a:rPr lang="en-US" altLang="ko-KR" sz="1050" b="1">
                <a:latin typeface="+mn-ea"/>
              </a:rPr>
              <a:t>Initial</a:t>
            </a:r>
            <a:r>
              <a:rPr lang="en-US" altLang="ko-KR" sz="1050">
                <a:latin typeface="+mn-ea"/>
              </a:rPr>
              <a:t> INVITE </a:t>
            </a:r>
            <a:r>
              <a:rPr lang="ko-KR" altLang="en-US" sz="1050">
                <a:latin typeface="+mn-ea"/>
              </a:rPr>
              <a:t>에 필요하다</a:t>
            </a:r>
            <a:r>
              <a:rPr lang="en-US" altLang="ko-KR" sz="1050">
                <a:latin typeface="+mn-ea"/>
              </a:rPr>
              <a:t>.</a:t>
            </a:r>
          </a:p>
          <a:p>
            <a:endParaRPr lang="en-US" altLang="ko-KR" sz="1050">
              <a:latin typeface="+mn-ea"/>
            </a:endParaRPr>
          </a:p>
          <a:p>
            <a:r>
              <a:rPr lang="en-US" altLang="ko-KR" sz="1050" b="1">
                <a:latin typeface="+mn-ea"/>
              </a:rPr>
              <a:t>Allow</a:t>
            </a:r>
            <a:r>
              <a:rPr lang="en-US" altLang="ko-KR" sz="1050">
                <a:latin typeface="+mn-ea"/>
              </a:rPr>
              <a:t>: </a:t>
            </a:r>
            <a:r>
              <a:rPr lang="ko-KR" altLang="en-US" sz="1050">
                <a:latin typeface="+mn-ea"/>
              </a:rPr>
              <a:t>다이얼로그 내에서 호출할 수 있는 </a:t>
            </a:r>
            <a:r>
              <a:rPr lang="en-US" altLang="ko-KR" sz="1050">
                <a:latin typeface="+mn-ea"/>
              </a:rPr>
              <a:t>Method </a:t>
            </a:r>
            <a:r>
              <a:rPr lang="ko-KR" altLang="en-US" sz="1050">
                <a:latin typeface="+mn-ea"/>
              </a:rPr>
              <a:t>표시</a:t>
            </a:r>
            <a:endParaRPr lang="en-US" altLang="ko-KR" sz="1050">
              <a:latin typeface="+mn-ea"/>
            </a:endParaRPr>
          </a:p>
          <a:p>
            <a:r>
              <a:rPr lang="en-US" altLang="ko-KR" sz="1050" b="1">
                <a:latin typeface="+mn-ea"/>
              </a:rPr>
              <a:t>Supported</a:t>
            </a:r>
            <a:r>
              <a:rPr lang="en-US" altLang="ko-KR" sz="1050">
                <a:latin typeface="+mn-ea"/>
              </a:rPr>
              <a:t>: UAC</a:t>
            </a:r>
            <a:r>
              <a:rPr lang="ko-KR" altLang="en-US" sz="1050">
                <a:latin typeface="+mn-ea"/>
              </a:rPr>
              <a:t>가 이해하는 모든 확장자 표시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D4D1C62-1D06-4C5B-91E0-7A55214E26A8}"/>
              </a:ext>
            </a:extLst>
          </p:cNvPr>
          <p:cNvSpPr/>
          <p:nvPr/>
        </p:nvSpPr>
        <p:spPr>
          <a:xfrm>
            <a:off x="666458" y="698436"/>
            <a:ext cx="8782341" cy="102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Roboto" panose="02000000000000000000" pitchFamily="2" charset="0"/>
              </a:rPr>
              <a:t>세션을 게시하고자 할때</a:t>
            </a:r>
            <a:r>
              <a:rPr lang="en-US" altLang="ko-KR" sz="1400">
                <a:latin typeface="Roboto" panose="02000000000000000000" pitchFamily="2" charset="0"/>
              </a:rPr>
              <a:t>, </a:t>
            </a:r>
            <a:r>
              <a:rPr lang="en-US" altLang="ko-KR" sz="1400" b="1">
                <a:latin typeface="Roboto" panose="02000000000000000000" pitchFamily="2" charset="0"/>
              </a:rPr>
              <a:t>Initial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en-US" altLang="ko-KR" sz="1400" b="1">
                <a:latin typeface="Roboto" panose="02000000000000000000" pitchFamily="2" charset="0"/>
              </a:rPr>
              <a:t>INVITE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요청을 작성 </a:t>
            </a:r>
            <a:r>
              <a:rPr lang="en-US" altLang="ko-KR" sz="1400">
                <a:latin typeface="Roboto" panose="02000000000000000000" pitchFamily="2" charset="0"/>
              </a:rPr>
              <a:t>(</a:t>
            </a:r>
            <a:r>
              <a:rPr lang="ko-KR" altLang="en-US" sz="1400">
                <a:latin typeface="Roboto" panose="02000000000000000000" pitchFamily="2" charset="0"/>
              </a:rPr>
              <a:t>다이얼로그 외부</a:t>
            </a:r>
            <a:r>
              <a:rPr lang="en-US" altLang="ko-KR" sz="1400">
                <a:latin typeface="Roboto" panose="02000000000000000000" pitchFamily="2" charset="0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2xx</a:t>
            </a:r>
            <a:r>
              <a:rPr lang="ko-KR" altLang="en-US" sz="1400">
                <a:latin typeface="Roboto" panose="02000000000000000000" pitchFamily="2" charset="0"/>
              </a:rPr>
              <a:t> 응답 </a:t>
            </a:r>
            <a:r>
              <a:rPr lang="en-US" altLang="ko-KR" sz="1400">
                <a:latin typeface="Roboto" panose="02000000000000000000" pitchFamily="2" charset="0"/>
              </a:rPr>
              <a:t>: accept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3xx, 4xx, 5xx, 6xx </a:t>
            </a:r>
            <a:r>
              <a:rPr lang="ko-KR" altLang="en-US" sz="1400">
                <a:latin typeface="Roboto" panose="02000000000000000000" pitchFamily="2" charset="0"/>
              </a:rPr>
              <a:t>응답 </a:t>
            </a:r>
            <a:r>
              <a:rPr lang="en-US" altLang="ko-KR" sz="1400">
                <a:latin typeface="Roboto" panose="02000000000000000000" pitchFamily="2" charset="0"/>
              </a:rPr>
              <a:t>: reject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EEA258-DED5-487F-A0B1-44FB1D3EAE18}"/>
              </a:ext>
            </a:extLst>
          </p:cNvPr>
          <p:cNvSpPr/>
          <p:nvPr/>
        </p:nvSpPr>
        <p:spPr>
          <a:xfrm>
            <a:off x="7451541" y="1873071"/>
            <a:ext cx="4612640" cy="1671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UAS</a:t>
            </a:r>
            <a:r>
              <a:rPr lang="ko-KR" altLang="en-US" sz="1400">
                <a:latin typeface="Roboto" panose="02000000000000000000" pitchFamily="2" charset="0"/>
              </a:rPr>
              <a:t> 는 </a:t>
            </a:r>
            <a:r>
              <a:rPr lang="en-US" altLang="ko-KR" sz="1400" b="1">
                <a:latin typeface="Roboto" panose="02000000000000000000" pitchFamily="2" charset="0"/>
              </a:rPr>
              <a:t>final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응답을 보내기 전 </a:t>
            </a:r>
            <a:r>
              <a:rPr lang="en-US" altLang="ko-KR" sz="1400" b="1">
                <a:latin typeface="Roboto" panose="02000000000000000000" pitchFamily="2" charset="0"/>
              </a:rPr>
              <a:t>provisional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응답을 보내 </a:t>
            </a:r>
            <a:br>
              <a:rPr lang="en-US" altLang="ko-KR" sz="1400">
                <a:latin typeface="Roboto" panose="02000000000000000000" pitchFamily="2" charset="0"/>
              </a:rPr>
            </a:br>
            <a:r>
              <a:rPr lang="ko-KR" altLang="en-US" sz="1400">
                <a:latin typeface="Roboto" panose="02000000000000000000" pitchFamily="2" charset="0"/>
              </a:rPr>
              <a:t>진행 상황을 알릴 수 있음</a:t>
            </a:r>
            <a:endParaRPr lang="en-US" altLang="ko-KR" sz="1400">
              <a:latin typeface="Roboto" panose="02000000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Invitation</a:t>
            </a:r>
            <a:r>
              <a:rPr lang="ko-KR" altLang="en-US" sz="1400">
                <a:latin typeface="Roboto" panose="02000000000000000000" pitchFamily="2" charset="0"/>
              </a:rPr>
              <a:t>의 유효성을 제한하기 위해 </a:t>
            </a:r>
            <a:r>
              <a:rPr lang="en-US" altLang="ko-KR" sz="1400" b="1">
                <a:latin typeface="Roboto" panose="02000000000000000000" pitchFamily="2" charset="0"/>
              </a:rPr>
              <a:t>Expires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헤더를 추가할 수 있음</a:t>
            </a:r>
            <a:r>
              <a:rPr lang="en-US" altLang="ko-KR" sz="1400">
                <a:latin typeface="Roboto" panose="02000000000000000000" pitchFamily="2" charset="0"/>
              </a:rPr>
              <a:t>. </a:t>
            </a:r>
            <a:r>
              <a:rPr lang="en-US" altLang="ko-KR" sz="1400" b="1">
                <a:latin typeface="Roboto" panose="02000000000000000000" pitchFamily="2" charset="0"/>
              </a:rPr>
              <a:t>Expires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값에 도달했지만 응답이 오지 않는 경우</a:t>
            </a:r>
            <a:r>
              <a:rPr lang="en-US" altLang="ko-KR" sz="1400">
                <a:latin typeface="Roboto" panose="02000000000000000000" pitchFamily="2" charset="0"/>
              </a:rPr>
              <a:t>, </a:t>
            </a:r>
            <a:r>
              <a:rPr lang="en-US" altLang="ko-KR" sz="1400" b="1">
                <a:latin typeface="Roboto" panose="02000000000000000000" pitchFamily="2" charset="0"/>
              </a:rPr>
              <a:t>CANCEL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요청을 생성해야 함</a:t>
            </a:r>
            <a:endParaRPr lang="en-US" altLang="ko-KR" sz="1400">
              <a:latin typeface="Roboto" panose="02000000000000000000" pitchFamily="2" charset="0"/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ED281AFD-189F-4E5B-A2CA-D93F86F0B676}"/>
              </a:ext>
            </a:extLst>
          </p:cNvPr>
          <p:cNvCxnSpPr>
            <a:cxnSpLocks/>
          </p:cNvCxnSpPr>
          <p:nvPr/>
        </p:nvCxnSpPr>
        <p:spPr>
          <a:xfrm flipV="1">
            <a:off x="3845560" y="5415280"/>
            <a:ext cx="3251200" cy="3657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D26EFC2-6BC6-4F71-A69B-E195C8A6B65D}"/>
              </a:ext>
            </a:extLst>
          </p:cNvPr>
          <p:cNvSpPr txBox="1"/>
          <p:nvPr/>
        </p:nvSpPr>
        <p:spPr>
          <a:xfrm>
            <a:off x="7096760" y="5197614"/>
            <a:ext cx="414848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/>
              <a:t>Content-Disposition</a:t>
            </a:r>
            <a:r>
              <a:rPr lang="ko-KR" altLang="en-US" sz="1000"/>
              <a:t>이 누락 시</a:t>
            </a:r>
            <a:r>
              <a:rPr lang="en-US" altLang="ko-KR" sz="1000"/>
              <a:t>, </a:t>
            </a:r>
            <a:r>
              <a:rPr lang="en-US" altLang="ko-KR" sz="1000" b="1"/>
              <a:t>Content-Type</a:t>
            </a:r>
            <a:r>
              <a:rPr lang="en-US" altLang="ko-KR" sz="1000"/>
              <a:t>: application/sdp </a:t>
            </a:r>
            <a:r>
              <a:rPr lang="ko-KR" altLang="en-US" sz="1000"/>
              <a:t>이면 </a:t>
            </a:r>
            <a:r>
              <a:rPr lang="en-US" altLang="ko-KR" sz="1000"/>
              <a:t>“session”</a:t>
            </a:r>
            <a:r>
              <a:rPr lang="ko-KR" altLang="en-US" sz="1000"/>
              <a:t> 처리를 의미하고 다른 타입의 경우 </a:t>
            </a:r>
            <a:r>
              <a:rPr lang="en-US" altLang="ko-KR" sz="1000"/>
              <a:t>“render”</a:t>
            </a:r>
            <a:r>
              <a:rPr lang="ko-KR" altLang="en-US" sz="1000"/>
              <a:t>를 의미한다</a:t>
            </a:r>
            <a:r>
              <a:rPr lang="en-US" altLang="ko-KR" sz="100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391551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5. Initiating </a:t>
            </a:r>
            <a:r>
              <a:rPr lang="en-US" altLang="ko-KR"/>
              <a:t>a Session – UAC Processing (1/3)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B348A3-925B-4A36-88FD-0838DFB4130B}"/>
              </a:ext>
            </a:extLst>
          </p:cNvPr>
          <p:cNvSpPr/>
          <p:nvPr/>
        </p:nvSpPr>
        <p:spPr>
          <a:xfrm>
            <a:off x="751367" y="923181"/>
            <a:ext cx="11147556" cy="1269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SDP nogitiation</a:t>
            </a:r>
            <a:endParaRPr lang="en-US" altLang="ko-KR" sz="1600" b="1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Roboto" panose="02000000000000000000" pitchFamily="2" charset="0"/>
              </a:rPr>
              <a:t>SDP </a:t>
            </a:r>
            <a:r>
              <a:rPr lang="ko-KR" altLang="en-US" sz="1200">
                <a:latin typeface="Roboto" panose="02000000000000000000" pitchFamily="2" charset="0"/>
              </a:rPr>
              <a:t>는 단말 간의 멀티 미디어 세션과 관련된 미디어 타입 및 포맷을 협상하는 프로토콜이며 </a:t>
            </a:r>
            <a:r>
              <a:rPr lang="en-US" altLang="ko-KR" sz="1200" b="1">
                <a:latin typeface="Roboto" panose="02000000000000000000" pitchFamily="2" charset="0"/>
              </a:rPr>
              <a:t>offer/answer </a:t>
            </a:r>
            <a:r>
              <a:rPr lang="ko-KR" altLang="en-US" sz="1200">
                <a:latin typeface="Roboto" panose="02000000000000000000" pitchFamily="2" charset="0"/>
              </a:rPr>
              <a:t>모델로 동작</a:t>
            </a:r>
            <a:endParaRPr lang="en-US" altLang="ko-KR" sz="120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Roboto" panose="02000000000000000000" pitchFamily="2" charset="0"/>
              </a:rPr>
              <a:t>SDP </a:t>
            </a:r>
            <a:r>
              <a:rPr lang="ko-KR" altLang="en-US" sz="1200">
                <a:latin typeface="Roboto" panose="02000000000000000000" pitchFamily="2" charset="0"/>
              </a:rPr>
              <a:t>는 단독으로는 전달될 수 없으며</a:t>
            </a:r>
            <a:r>
              <a:rPr lang="en-US" altLang="ko-KR" sz="1200">
                <a:latin typeface="Roboto" panose="02000000000000000000" pitchFamily="2" charset="0"/>
              </a:rPr>
              <a:t> SIP </a:t>
            </a:r>
            <a:r>
              <a:rPr lang="ko-KR" altLang="en-US" sz="1200">
                <a:latin typeface="Roboto" panose="02000000000000000000" pitchFamily="2" charset="0"/>
              </a:rPr>
              <a:t>메시지 </a:t>
            </a:r>
            <a:r>
              <a:rPr lang="en-US" altLang="ko-KR" sz="1200" b="1">
                <a:latin typeface="Roboto" panose="02000000000000000000" pitchFamily="2" charset="0"/>
              </a:rPr>
              <a:t>body </a:t>
            </a:r>
            <a:r>
              <a:rPr lang="ko-KR" altLang="en-US" sz="1200">
                <a:latin typeface="Roboto" panose="02000000000000000000" pitchFamily="2" charset="0"/>
              </a:rPr>
              <a:t>에 포함되어 협상 </a:t>
            </a:r>
            <a:r>
              <a:rPr lang="en-US" altLang="ko-KR" sz="1200">
                <a:latin typeface="Roboto" panose="02000000000000000000" pitchFamily="2" charset="0"/>
              </a:rPr>
              <a:t>(</a:t>
            </a:r>
            <a:r>
              <a:rPr lang="en-US" altLang="ko-KR" sz="1200" b="1">
                <a:latin typeface="Roboto" panose="02000000000000000000" pitchFamily="2" charset="0"/>
              </a:rPr>
              <a:t>Content-Disposition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이 </a:t>
            </a:r>
            <a:r>
              <a:rPr lang="en-US" altLang="ko-KR" sz="1200">
                <a:latin typeface="Roboto" panose="02000000000000000000" pitchFamily="2" charset="0"/>
              </a:rPr>
              <a:t>“</a:t>
            </a:r>
            <a:r>
              <a:rPr lang="en-US" altLang="ko-KR" sz="1200" b="1">
                <a:latin typeface="Roboto" panose="02000000000000000000" pitchFamily="2" charset="0"/>
              </a:rPr>
              <a:t>session</a:t>
            </a:r>
            <a:r>
              <a:rPr lang="en-US" altLang="ko-KR" sz="1200">
                <a:latin typeface="Roboto" panose="02000000000000000000" pitchFamily="2" charset="0"/>
              </a:rPr>
              <a:t>” </a:t>
            </a:r>
            <a:r>
              <a:rPr lang="ko-KR" altLang="en-US" sz="1200">
                <a:latin typeface="Roboto" panose="02000000000000000000" pitchFamily="2" charset="0"/>
              </a:rPr>
              <a:t>인 특수 규칙</a:t>
            </a:r>
            <a:r>
              <a:rPr lang="en-US" altLang="ko-KR" sz="1200">
                <a:latin typeface="Roboto" panose="02000000000000000000" pitchFamily="2" charset="0"/>
              </a:rPr>
              <a:t>)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1F0F82A-BDEB-46D1-AA0F-733B97D24A46}"/>
              </a:ext>
            </a:extLst>
          </p:cNvPr>
          <p:cNvGrpSpPr/>
          <p:nvPr/>
        </p:nvGrpSpPr>
        <p:grpSpPr>
          <a:xfrm>
            <a:off x="3782530" y="2742572"/>
            <a:ext cx="4626939" cy="3380789"/>
            <a:chOff x="2495462" y="3158122"/>
            <a:chExt cx="4626939" cy="3380789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7AF4495D-0869-4DF3-BEED-C06FC3084AE7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3159772" y="3764951"/>
              <a:ext cx="13870" cy="27739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46E03C08-B075-44BD-8149-7FF5C371AE54}"/>
                </a:ext>
              </a:extLst>
            </p:cNvPr>
            <p:cNvCxnSpPr>
              <a:cxnSpLocks/>
            </p:cNvCxnSpPr>
            <p:nvPr/>
          </p:nvCxnSpPr>
          <p:spPr>
            <a:xfrm>
              <a:off x="3173642" y="4021282"/>
              <a:ext cx="3063240" cy="19349"/>
            </a:xfrm>
            <a:prstGeom prst="straightConnector1">
              <a:avLst/>
            </a:prstGeom>
            <a:ln w="9525">
              <a:solidFill>
                <a:schemeClr val="accent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95771B-3F44-477A-9AFE-8F3D0A6E61E0}"/>
                </a:ext>
              </a:extLst>
            </p:cNvPr>
            <p:cNvSpPr txBox="1"/>
            <p:nvPr/>
          </p:nvSpPr>
          <p:spPr>
            <a:xfrm>
              <a:off x="3535148" y="3775061"/>
              <a:ext cx="2320338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INVITE (SDP </a:t>
              </a:r>
              <a:r>
                <a:rPr lang="en-US" altLang="ko-KR" sz="1000" b="1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Offer</a:t>
              </a:r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: G.711, G.729)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F7670F1-6FD8-4C17-A97E-61EA493E56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9322" y="4342765"/>
              <a:ext cx="3063690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6572F3-1028-48D7-9EBD-CF603330E3EA}"/>
                </a:ext>
              </a:extLst>
            </p:cNvPr>
            <p:cNvSpPr txBox="1"/>
            <p:nvPr/>
          </p:nvSpPr>
          <p:spPr>
            <a:xfrm>
              <a:off x="3724453" y="4096544"/>
              <a:ext cx="1786208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180 Ringing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277399C0-183D-4FB8-B93E-89615891A4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7246" y="4698283"/>
              <a:ext cx="3055766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27F669-BD67-4337-8847-36449C1C2888}"/>
                </a:ext>
              </a:extLst>
            </p:cNvPr>
            <p:cNvSpPr txBox="1"/>
            <p:nvPr/>
          </p:nvSpPr>
          <p:spPr>
            <a:xfrm>
              <a:off x="3541168" y="4452062"/>
              <a:ext cx="2314318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200 OK (SDP </a:t>
              </a:r>
              <a:r>
                <a:rPr lang="en-US" altLang="ko-KR" sz="1000" b="1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Answer</a:t>
              </a:r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: G.711)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5B4B6D04-14B1-42CD-B851-426E45732209}"/>
                </a:ext>
              </a:extLst>
            </p:cNvPr>
            <p:cNvCxnSpPr>
              <a:cxnSpLocks/>
            </p:cNvCxnSpPr>
            <p:nvPr/>
          </p:nvCxnSpPr>
          <p:spPr>
            <a:xfrm>
              <a:off x="3173642" y="5051030"/>
              <a:ext cx="3049370" cy="0"/>
            </a:xfrm>
            <a:prstGeom prst="straightConnector1">
              <a:avLst/>
            </a:prstGeom>
            <a:ln w="9525">
              <a:solidFill>
                <a:schemeClr val="accent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5F38D5-5A05-4580-B4DF-9E138854CB9D}"/>
                </a:ext>
              </a:extLst>
            </p:cNvPr>
            <p:cNvSpPr txBox="1"/>
            <p:nvPr/>
          </p:nvSpPr>
          <p:spPr>
            <a:xfrm>
              <a:off x="4387887" y="4804808"/>
              <a:ext cx="459340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ACK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9B11775-BBB4-4B35-943F-F94DA2082C47}"/>
                </a:ext>
              </a:extLst>
            </p:cNvPr>
            <p:cNvGrpSpPr/>
            <p:nvPr/>
          </p:nvGrpSpPr>
          <p:grpSpPr>
            <a:xfrm>
              <a:off x="2895848" y="3173511"/>
              <a:ext cx="605791" cy="591440"/>
              <a:chOff x="8189409" y="1442853"/>
              <a:chExt cx="917013" cy="895290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A1E7B17C-A745-44CE-8219-8A6D4CB0E1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89409" y="1539116"/>
                <a:ext cx="799027" cy="79902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1DC1EE-491C-42A8-8691-66CBD5C720C0}"/>
                  </a:ext>
                </a:extLst>
              </p:cNvPr>
              <p:cNvSpPr txBox="1"/>
              <p:nvPr/>
            </p:nvSpPr>
            <p:spPr>
              <a:xfrm>
                <a:off x="8411098" y="1442853"/>
                <a:ext cx="695324" cy="3494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en-US" altLang="ko-KR" sz="900" b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Alice</a:t>
                </a:r>
                <a:endParaRPr lang="ko-KR" altLang="en-US" sz="800" b="1" dirty="0"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endParaRPr>
              </a:p>
            </p:txBody>
          </p:sp>
        </p:grp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3B8BDD6-1000-460A-A383-800E7886B338}"/>
                </a:ext>
              </a:extLst>
            </p:cNvPr>
            <p:cNvCxnSpPr>
              <a:cxnSpLocks/>
            </p:cNvCxnSpPr>
            <p:nvPr/>
          </p:nvCxnSpPr>
          <p:spPr>
            <a:xfrm>
              <a:off x="3173642" y="6069539"/>
              <a:ext cx="3063240" cy="0"/>
            </a:xfrm>
            <a:prstGeom prst="straightConnector1">
              <a:avLst/>
            </a:prstGeom>
            <a:ln w="9525">
              <a:solidFill>
                <a:schemeClr val="accent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FF28C0BD-5EB1-40CF-981A-8DBB05C223AB}"/>
                </a:ext>
              </a:extLst>
            </p:cNvPr>
            <p:cNvCxnSpPr>
              <a:cxnSpLocks/>
            </p:cNvCxnSpPr>
            <p:nvPr/>
          </p:nvCxnSpPr>
          <p:spPr>
            <a:xfrm>
              <a:off x="2495462" y="5259786"/>
              <a:ext cx="4354918" cy="0"/>
            </a:xfrm>
            <a:prstGeom prst="straightConnector1">
              <a:avLst/>
            </a:prstGeom>
            <a:ln w="44450" cmpd="dbl">
              <a:solidFill>
                <a:schemeClr val="tx1"/>
              </a:solidFill>
              <a:prstDash val="sysDash"/>
              <a:headEnd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E6F5648-0B00-4BE1-90CE-EB2288C5E77F}"/>
                </a:ext>
              </a:extLst>
            </p:cNvPr>
            <p:cNvSpPr txBox="1"/>
            <p:nvPr/>
          </p:nvSpPr>
          <p:spPr>
            <a:xfrm>
              <a:off x="6360619" y="4438901"/>
              <a:ext cx="761782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r>
                <a:rPr lang="en-US" altLang="ko-KR" sz="1000" b="1"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rPr>
                <a:t>Signaling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722D229-C566-4A4D-80AF-38AFAC976B5F}"/>
                </a:ext>
              </a:extLst>
            </p:cNvPr>
            <p:cNvCxnSpPr>
              <a:cxnSpLocks/>
            </p:cNvCxnSpPr>
            <p:nvPr/>
          </p:nvCxnSpPr>
          <p:spPr>
            <a:xfrm>
              <a:off x="6223012" y="3764951"/>
              <a:ext cx="13870" cy="27739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490378E-A76A-444A-A7F9-07CA7660EDD4}"/>
                </a:ext>
              </a:extLst>
            </p:cNvPr>
            <p:cNvGrpSpPr/>
            <p:nvPr/>
          </p:nvGrpSpPr>
          <p:grpSpPr>
            <a:xfrm>
              <a:off x="5933986" y="3158122"/>
              <a:ext cx="605791" cy="606829"/>
              <a:chOff x="8189409" y="1419558"/>
              <a:chExt cx="917013" cy="918585"/>
            </a:xfrm>
          </p:grpSpPr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CD419071-64B8-4676-BFF2-B3A9EAFBA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89409" y="1539116"/>
                <a:ext cx="799027" cy="79902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8A62686-B60B-40B4-A1B3-9BEA8B9C27CE}"/>
                  </a:ext>
                </a:extLst>
              </p:cNvPr>
              <p:cNvSpPr txBox="1"/>
              <p:nvPr/>
            </p:nvSpPr>
            <p:spPr>
              <a:xfrm>
                <a:off x="8411098" y="1419558"/>
                <a:ext cx="695324" cy="37271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en-US" altLang="ko-KR" sz="1000" b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Bob</a:t>
                </a:r>
                <a:endParaRPr lang="ko-KR" altLang="en-US" sz="900" b="1" dirty="0"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endParaRPr>
              </a:p>
            </p:txBody>
          </p:sp>
        </p:grp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8095EB25-0815-4C27-9F19-0A14F5DD13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0619" y="3947160"/>
              <a:ext cx="0" cy="123905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47C01F18-B5C2-4921-8B9B-3273263F9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0619" y="5347625"/>
              <a:ext cx="0" cy="1008725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488BCED-8058-4D22-ACEC-3B8686DDDF58}"/>
                </a:ext>
              </a:extLst>
            </p:cNvPr>
            <p:cNvSpPr txBox="1"/>
            <p:nvPr/>
          </p:nvSpPr>
          <p:spPr>
            <a:xfrm>
              <a:off x="6360619" y="5732706"/>
              <a:ext cx="761782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r>
                <a:rPr lang="en-US" altLang="ko-KR" sz="1000" b="1"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rPr>
                <a:t>Media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33AB7F7F-2C80-4F56-A44A-23D77A2CF1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7246" y="5708779"/>
              <a:ext cx="3055766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191027A-F9B4-4EFE-A867-DF9384573FCC}"/>
                </a:ext>
              </a:extLst>
            </p:cNvPr>
            <p:cNvSpPr txBox="1"/>
            <p:nvPr/>
          </p:nvSpPr>
          <p:spPr>
            <a:xfrm>
              <a:off x="3625600" y="5464387"/>
              <a:ext cx="1983914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RTP</a:t>
              </a:r>
              <a:r>
                <a:rPr lang="ko-KR" altLang="en-US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(Payload : G.711)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23B18A3-4666-48ED-8301-DEB7645FA6C6}"/>
                </a:ext>
              </a:extLst>
            </p:cNvPr>
            <p:cNvSpPr txBox="1"/>
            <p:nvPr/>
          </p:nvSpPr>
          <p:spPr>
            <a:xfrm>
              <a:off x="3625600" y="5831203"/>
              <a:ext cx="1983914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RTP</a:t>
              </a:r>
              <a:r>
                <a:rPr lang="ko-KR" altLang="en-US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(Payload : G.711)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</p:grp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A7F17204-C136-4782-A912-EBE0D6F3C08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33223" y="3602035"/>
            <a:ext cx="1507236" cy="133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miter lim="800000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E50C6AF-0583-465F-94F6-F06DA0D1B29D}"/>
              </a:ext>
            </a:extLst>
          </p:cNvPr>
          <p:cNvSpPr txBox="1"/>
          <p:nvPr/>
        </p:nvSpPr>
        <p:spPr>
          <a:xfrm>
            <a:off x="1130271" y="3406549"/>
            <a:ext cx="271694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/>
              <a:t>한 </a:t>
            </a:r>
            <a:r>
              <a:rPr lang="en-US" altLang="ko-KR" sz="1000"/>
              <a:t>UA </a:t>
            </a:r>
            <a:r>
              <a:rPr lang="ko-KR" altLang="en-US" sz="1000"/>
              <a:t>가 세션에 대한 </a:t>
            </a:r>
            <a:r>
              <a:rPr lang="en-US" altLang="ko-KR" sz="1000"/>
              <a:t>session description </a:t>
            </a:r>
            <a:r>
              <a:rPr lang="ko-KR" altLang="en-US" sz="1000"/>
              <a:t>을 제안하는 것 </a:t>
            </a:r>
            <a:r>
              <a:rPr lang="en-US" altLang="ko-KR" sz="1000" b="1"/>
              <a:t>offer</a:t>
            </a:r>
            <a:r>
              <a:rPr lang="ko-KR" altLang="en-US" sz="1000"/>
              <a:t>라고 한다</a:t>
            </a:r>
            <a:r>
              <a:rPr lang="en-US" altLang="ko-KR" sz="1000"/>
              <a:t>.</a:t>
            </a:r>
            <a:endParaRPr lang="ko-KR" altLang="en-US" sz="1000"/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57BEBF37-3C20-48BD-ADB2-4F7C4FF446E8}"/>
              </a:ext>
            </a:extLst>
          </p:cNvPr>
          <p:cNvCxnSpPr>
            <a:cxnSpLocks/>
          </p:cNvCxnSpPr>
          <p:nvPr/>
        </p:nvCxnSpPr>
        <p:spPr>
          <a:xfrm>
            <a:off x="7510080" y="4284554"/>
            <a:ext cx="1100520" cy="2278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637ABBB-9006-42DF-90EE-BE02A03F94E1}"/>
              </a:ext>
            </a:extLst>
          </p:cNvPr>
          <p:cNvSpPr txBox="1"/>
          <p:nvPr/>
        </p:nvSpPr>
        <p:spPr>
          <a:xfrm>
            <a:off x="8593222" y="4312313"/>
            <a:ext cx="271694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/>
              <a:t>offer</a:t>
            </a:r>
            <a:r>
              <a:rPr lang="ko-KR" altLang="en-US" sz="1000"/>
              <a:t>를 수신한 </a:t>
            </a:r>
            <a:r>
              <a:rPr lang="en-US" altLang="ko-KR" sz="1000"/>
              <a:t>UA</a:t>
            </a:r>
            <a:r>
              <a:rPr lang="ko-KR" altLang="en-US" sz="1000"/>
              <a:t>가 </a:t>
            </a:r>
            <a:r>
              <a:rPr lang="en-US" altLang="ko-KR" sz="1000"/>
              <a:t>session description </a:t>
            </a:r>
            <a:r>
              <a:rPr lang="ko-KR" altLang="en-US" sz="1000"/>
              <a:t>과 함께 응답을 하는 것을 </a:t>
            </a:r>
            <a:r>
              <a:rPr lang="en-US" altLang="ko-KR" sz="1000" b="1"/>
              <a:t>answer</a:t>
            </a:r>
            <a:r>
              <a:rPr lang="ko-KR" altLang="en-US" sz="1000"/>
              <a:t>라고 한다</a:t>
            </a:r>
            <a:r>
              <a:rPr lang="en-US" altLang="ko-KR" sz="1000"/>
              <a:t>.</a:t>
            </a:r>
            <a:r>
              <a:rPr lang="ko-KR" altLang="en-US" sz="1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5001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DEDE3532-09A1-4606-808D-857DDFF3F521}"/>
              </a:ext>
            </a:extLst>
          </p:cNvPr>
          <p:cNvSpPr/>
          <p:nvPr/>
        </p:nvSpPr>
        <p:spPr>
          <a:xfrm>
            <a:off x="9656976" y="3086620"/>
            <a:ext cx="1987276" cy="4385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5. Initiating </a:t>
            </a:r>
            <a:r>
              <a:rPr lang="en-US" altLang="ko-KR"/>
              <a:t>a Session – UAC Processing (2/3)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6FDB074-7FE5-4668-88CA-9F6033802EF1}"/>
              </a:ext>
            </a:extLst>
          </p:cNvPr>
          <p:cNvSpPr/>
          <p:nvPr/>
        </p:nvSpPr>
        <p:spPr>
          <a:xfrm>
            <a:off x="751367" y="923925"/>
            <a:ext cx="7671112" cy="483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Processing INVITE Responses</a:t>
            </a:r>
            <a:r>
              <a:rPr lang="en-US" altLang="ko-KR" sz="1600" b="1">
                <a:latin typeface="Roboto" panose="02000000000000000000" pitchFamily="2" charset="0"/>
              </a:rPr>
              <a:t> </a:t>
            </a:r>
            <a:endParaRPr lang="en-US" altLang="ko-KR" sz="1600" dirty="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200" b="1">
                <a:latin typeface="Roboto" panose="02000000000000000000" pitchFamily="2" charset="0"/>
              </a:rPr>
              <a:t>INVITE</a:t>
            </a:r>
            <a:r>
              <a:rPr lang="ko-KR" altLang="en-US" sz="1200">
                <a:latin typeface="Roboto" panose="02000000000000000000" pitchFamily="2" charset="0"/>
              </a:rPr>
              <a:t> 가 </a:t>
            </a:r>
            <a:r>
              <a:rPr lang="en-US" altLang="ko-KR" sz="1200">
                <a:latin typeface="Roboto" panose="02000000000000000000" pitchFamily="2" charset="0"/>
              </a:rPr>
              <a:t>client transaction </a:t>
            </a:r>
            <a:r>
              <a:rPr lang="ko-KR" altLang="en-US" sz="1200">
                <a:latin typeface="Roboto" panose="02000000000000000000" pitchFamily="2" charset="0"/>
              </a:rPr>
              <a:t>으로 전달되면</a:t>
            </a:r>
            <a:r>
              <a:rPr lang="en-US" altLang="ko-KR" sz="1200">
                <a:latin typeface="Roboto" panose="02000000000000000000" pitchFamily="2" charset="0"/>
              </a:rPr>
              <a:t>, UAC </a:t>
            </a:r>
            <a:r>
              <a:rPr lang="ko-KR" altLang="en-US" sz="1200">
                <a:latin typeface="Roboto" panose="02000000000000000000" pitchFamily="2" charset="0"/>
              </a:rPr>
              <a:t>는 </a:t>
            </a:r>
            <a:r>
              <a:rPr lang="en-US" altLang="ko-KR" sz="1200">
                <a:latin typeface="Roboto" panose="02000000000000000000" pitchFamily="2" charset="0"/>
              </a:rPr>
              <a:t>INVITE </a:t>
            </a:r>
            <a:r>
              <a:rPr lang="ko-KR" altLang="en-US" sz="1200">
                <a:latin typeface="Roboto" panose="02000000000000000000" pitchFamily="2" charset="0"/>
              </a:rPr>
              <a:t>에 대한 응답을 기다리고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응답이 아닌 </a:t>
            </a:r>
            <a:r>
              <a:rPr lang="en-US" altLang="ko-KR" sz="1200" b="1">
                <a:latin typeface="Roboto" panose="02000000000000000000" pitchFamily="2" charset="0"/>
              </a:rPr>
              <a:t>timeout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을 반환하면</a:t>
            </a:r>
            <a:r>
              <a:rPr lang="en-US" altLang="ko-KR" sz="1200">
                <a:latin typeface="Roboto" panose="02000000000000000000" pitchFamily="2" charset="0"/>
              </a:rPr>
              <a:t>, </a:t>
            </a:r>
            <a:br>
              <a:rPr lang="en-US" altLang="ko-KR" sz="1200">
                <a:latin typeface="Roboto" panose="02000000000000000000" pitchFamily="2" charset="0"/>
              </a:rPr>
            </a:br>
            <a:r>
              <a:rPr lang="en-US" altLang="ko-KR" sz="1200" b="1">
                <a:latin typeface="Roboto" panose="02000000000000000000" pitchFamily="2" charset="0"/>
              </a:rPr>
              <a:t>408 (Request</a:t>
            </a:r>
            <a:r>
              <a:rPr lang="ko-KR" altLang="en-US" sz="1200" b="1">
                <a:latin typeface="Roboto" panose="02000000000000000000" pitchFamily="2" charset="0"/>
              </a:rPr>
              <a:t> </a:t>
            </a:r>
            <a:r>
              <a:rPr lang="en-US" altLang="ko-KR" sz="1200" b="1">
                <a:latin typeface="Roboto" panose="02000000000000000000" pitchFamily="2" charset="0"/>
              </a:rPr>
              <a:t>Timeout)</a:t>
            </a:r>
            <a:r>
              <a:rPr lang="ko-KR" altLang="en-US" sz="1200">
                <a:latin typeface="Roboto" panose="02000000000000000000" pitchFamily="2" charset="0"/>
              </a:rPr>
              <a:t>을 받은 것처럼 처리</a:t>
            </a:r>
            <a:endParaRPr lang="en-US" altLang="ko-KR" sz="120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b="1">
                <a:latin typeface="Roboto" panose="02000000000000000000" pitchFamily="2" charset="0"/>
              </a:rPr>
              <a:t>1xx </a:t>
            </a:r>
            <a:r>
              <a:rPr lang="ko-KR" altLang="en-US" sz="1400" b="1">
                <a:latin typeface="Roboto" panose="02000000000000000000" pitchFamily="2" charset="0"/>
              </a:rPr>
              <a:t>응답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 b="1">
                <a:latin typeface="Roboto" panose="02000000000000000000" pitchFamily="2" charset="0"/>
              </a:rPr>
              <a:t> </a:t>
            </a:r>
            <a:endParaRPr lang="en-US" altLang="ko-KR" sz="1200" b="1">
              <a:latin typeface="Roboto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Roboto" panose="02000000000000000000" pitchFamily="2" charset="0"/>
              </a:rPr>
              <a:t>INVITE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요청에 대한 </a:t>
            </a:r>
            <a:r>
              <a:rPr lang="en-US" altLang="ko-KR" sz="1200" b="1">
                <a:latin typeface="Roboto" panose="02000000000000000000" pitchFamily="2" charset="0"/>
              </a:rPr>
              <a:t>provisional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응답은 </a:t>
            </a:r>
            <a:r>
              <a:rPr lang="en-US" altLang="ko-KR" sz="1200">
                <a:latin typeface="Roboto" panose="02000000000000000000" pitchFamily="2" charset="0"/>
              </a:rPr>
              <a:t>“</a:t>
            </a:r>
            <a:r>
              <a:rPr lang="en-US" altLang="ko-KR" sz="1200" b="1">
                <a:latin typeface="Roboto" panose="02000000000000000000" pitchFamily="2" charset="0"/>
              </a:rPr>
              <a:t>early</a:t>
            </a:r>
            <a:r>
              <a:rPr lang="en-US" altLang="ko-KR" sz="1200">
                <a:latin typeface="Roboto" panose="02000000000000000000" pitchFamily="2" charset="0"/>
              </a:rPr>
              <a:t>”</a:t>
            </a:r>
            <a:r>
              <a:rPr lang="en-US" altLang="ko-KR" sz="1200" b="1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상태 </a:t>
            </a:r>
            <a:r>
              <a:rPr lang="ko-KR" altLang="en-US" sz="1200" b="1">
                <a:latin typeface="Roboto" panose="02000000000000000000" pitchFamily="2" charset="0"/>
              </a:rPr>
              <a:t>다이얼로그</a:t>
            </a:r>
            <a:r>
              <a:rPr lang="ko-KR" altLang="en-US" sz="1200">
                <a:latin typeface="Roboto" panose="02000000000000000000" pitchFamily="2" charset="0"/>
              </a:rPr>
              <a:t>를 생성</a:t>
            </a:r>
            <a:endParaRPr lang="en-US" altLang="ko-KR" sz="1200">
              <a:latin typeface="Roboto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Roboto" panose="02000000000000000000" pitchFamily="2" charset="0"/>
              </a:rPr>
              <a:t>provisional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응답에 있는 헤더 필드는 다이얼로그가 </a:t>
            </a:r>
            <a:r>
              <a:rPr lang="en-US" altLang="ko-KR" sz="1200">
                <a:latin typeface="Roboto" panose="02000000000000000000" pitchFamily="2" charset="0"/>
              </a:rPr>
              <a:t>“</a:t>
            </a:r>
            <a:r>
              <a:rPr lang="en-US" altLang="ko-KR" sz="1200" b="1">
                <a:latin typeface="Roboto" panose="02000000000000000000" pitchFamily="2" charset="0"/>
              </a:rPr>
              <a:t>early</a:t>
            </a:r>
            <a:r>
              <a:rPr lang="en-US" altLang="ko-KR" sz="1200">
                <a:latin typeface="Roboto" panose="02000000000000000000" pitchFamily="2" charset="0"/>
              </a:rPr>
              <a:t>” </a:t>
            </a:r>
            <a:r>
              <a:rPr lang="ko-KR" altLang="en-US" sz="1200">
                <a:latin typeface="Roboto" panose="02000000000000000000" pitchFamily="2" charset="0"/>
              </a:rPr>
              <a:t>상태에 한해서 적용 가능</a:t>
            </a:r>
            <a:endParaRPr lang="en-US" altLang="ko-KR" sz="120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b="1">
                <a:latin typeface="Roboto" panose="02000000000000000000" pitchFamily="2" charset="0"/>
              </a:rPr>
              <a:t>3xx</a:t>
            </a:r>
            <a:r>
              <a:rPr lang="ko-KR" altLang="en-US" sz="1400" b="1">
                <a:latin typeface="Roboto" panose="02000000000000000000" pitchFamily="2" charset="0"/>
              </a:rPr>
              <a:t> 응답</a:t>
            </a:r>
            <a:endParaRPr lang="en-US" altLang="ko-KR" sz="1400" b="1">
              <a:latin typeface="Roboto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Roboto" panose="02000000000000000000" pitchFamily="2" charset="0"/>
              </a:rPr>
              <a:t>발신자에게 도달할 수 있는 새 주소를 제공하는 하나 이상의 </a:t>
            </a:r>
            <a:r>
              <a:rPr lang="en-US" altLang="ko-KR" sz="1200" b="1">
                <a:latin typeface="Roboto" panose="02000000000000000000" pitchFamily="2" charset="0"/>
              </a:rPr>
              <a:t>Contact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헤더 필드 값 포함</a:t>
            </a:r>
            <a:endParaRPr lang="en-US" altLang="ko-KR" sz="120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b="1">
                <a:latin typeface="Roboto" panose="02000000000000000000" pitchFamily="2" charset="0"/>
              </a:rPr>
              <a:t>4xx, 5xx,</a:t>
            </a:r>
            <a:r>
              <a:rPr lang="ko-KR" altLang="en-US" sz="1400" b="1">
                <a:latin typeface="Roboto" panose="02000000000000000000" pitchFamily="2" charset="0"/>
              </a:rPr>
              <a:t> </a:t>
            </a:r>
            <a:r>
              <a:rPr lang="en-US" altLang="ko-KR" sz="1400" b="1">
                <a:latin typeface="Roboto" panose="02000000000000000000" pitchFamily="2" charset="0"/>
              </a:rPr>
              <a:t>6xx</a:t>
            </a:r>
            <a:r>
              <a:rPr lang="ko-KR" altLang="en-US" sz="1400" b="1">
                <a:latin typeface="Roboto" panose="02000000000000000000" pitchFamily="2" charset="0"/>
              </a:rPr>
              <a:t> 응답</a:t>
            </a:r>
            <a:endParaRPr lang="en-US" altLang="ko-KR" sz="1400" b="1">
              <a:latin typeface="Roboto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highlight>
                  <a:srgbClr val="FFFF00"/>
                </a:highlight>
                <a:latin typeface="Roboto" panose="02000000000000000000" pitchFamily="2" charset="0"/>
              </a:rPr>
              <a:t>Error </a:t>
            </a:r>
            <a:r>
              <a:rPr lang="ko-KR" altLang="en-US" sz="1200">
                <a:highlight>
                  <a:srgbClr val="FFFF00"/>
                </a:highlight>
                <a:latin typeface="Roboto" panose="02000000000000000000" pitchFamily="2" charset="0"/>
              </a:rPr>
              <a:t>에 대한 추가 정보를 찾을 수 있는 </a:t>
            </a:r>
            <a:r>
              <a:rPr lang="en-US" altLang="ko-KR" sz="1200" b="1">
                <a:highlight>
                  <a:srgbClr val="FFFF00"/>
                </a:highlight>
                <a:latin typeface="Roboto" panose="02000000000000000000" pitchFamily="2" charset="0"/>
              </a:rPr>
              <a:t>Contact</a:t>
            </a:r>
            <a:r>
              <a:rPr lang="en-US" altLang="ko-KR" sz="1200">
                <a:highlight>
                  <a:srgbClr val="FFFF00"/>
                </a:highlight>
                <a:latin typeface="Roboto" panose="02000000000000000000" pitchFamily="2" charset="0"/>
              </a:rPr>
              <a:t> </a:t>
            </a:r>
            <a:r>
              <a:rPr lang="ko-KR" altLang="en-US" sz="1200">
                <a:highlight>
                  <a:srgbClr val="FFFF00"/>
                </a:highlight>
                <a:latin typeface="Roboto" panose="02000000000000000000" pitchFamily="2" charset="0"/>
              </a:rPr>
              <a:t>헤더에 </a:t>
            </a:r>
            <a:r>
              <a:rPr lang="en-US" altLang="ko-KR" sz="1200">
                <a:highlight>
                  <a:srgbClr val="FFFF00"/>
                </a:highlight>
                <a:latin typeface="Roboto" panose="02000000000000000000" pitchFamily="2" charset="0"/>
              </a:rPr>
              <a:t>location </a:t>
            </a:r>
            <a:r>
              <a:rPr lang="ko-KR" altLang="en-US" sz="1200">
                <a:highlight>
                  <a:srgbClr val="FFFF00"/>
                </a:highlight>
                <a:latin typeface="Roboto" panose="02000000000000000000" pitchFamily="2" charset="0"/>
              </a:rPr>
              <a:t>값을 포함할 수 있음</a:t>
            </a:r>
            <a:endParaRPr lang="en-US" altLang="ko-KR" sz="1200">
              <a:highlight>
                <a:srgbClr val="FFFF00"/>
              </a:highlight>
              <a:latin typeface="Roboto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Roboto" panose="02000000000000000000" pitchFamily="2" charset="0"/>
              </a:rPr>
              <a:t>이후의 </a:t>
            </a:r>
            <a:r>
              <a:rPr lang="en-US" altLang="ko-KR" sz="1200">
                <a:latin typeface="Roboto" panose="02000000000000000000" pitchFamily="2" charset="0"/>
              </a:rPr>
              <a:t>final </a:t>
            </a:r>
            <a:r>
              <a:rPr lang="ko-KR" altLang="en-US" sz="1200">
                <a:latin typeface="Roboto" panose="02000000000000000000" pitchFamily="2" charset="0"/>
              </a:rPr>
              <a:t>응답</a:t>
            </a:r>
            <a:r>
              <a:rPr lang="en-US" altLang="ko-KR" sz="1200">
                <a:latin typeface="Roboto" panose="02000000000000000000" pitchFamily="2" charset="0"/>
              </a:rPr>
              <a:t>(Error condition </a:t>
            </a:r>
            <a:r>
              <a:rPr lang="ko-KR" altLang="en-US" sz="1200">
                <a:latin typeface="Roboto" panose="02000000000000000000" pitchFamily="2" charset="0"/>
              </a:rPr>
              <a:t>에서만 도착하는 응답</a:t>
            </a:r>
            <a:r>
              <a:rPr lang="en-US" altLang="ko-KR" sz="1200">
                <a:latin typeface="Roboto" panose="02000000000000000000" pitchFamily="2" charset="0"/>
              </a:rPr>
              <a:t>)</a:t>
            </a:r>
            <a:r>
              <a:rPr lang="ko-KR" altLang="en-US" sz="1200">
                <a:latin typeface="Roboto" panose="02000000000000000000" pitchFamily="2" charset="0"/>
              </a:rPr>
              <a:t>은 무시</a:t>
            </a:r>
            <a:endParaRPr lang="en-US" altLang="ko-KR" sz="120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400">
                <a:latin typeface="Roboto" panose="02000000000000000000" pitchFamily="2" charset="0"/>
              </a:rPr>
              <a:t>모든 </a:t>
            </a:r>
            <a:r>
              <a:rPr lang="en-US" altLang="ko-KR" sz="1400">
                <a:latin typeface="Roboto" panose="02000000000000000000" pitchFamily="2" charset="0"/>
              </a:rPr>
              <a:t>“</a:t>
            </a:r>
            <a:r>
              <a:rPr lang="en-US" altLang="ko-KR" sz="1400" b="1">
                <a:latin typeface="Roboto" panose="02000000000000000000" pitchFamily="2" charset="0"/>
              </a:rPr>
              <a:t>early</a:t>
            </a:r>
            <a:r>
              <a:rPr lang="en-US" altLang="ko-KR" sz="1400">
                <a:latin typeface="Roboto" panose="02000000000000000000" pitchFamily="2" charset="0"/>
              </a:rPr>
              <a:t>”</a:t>
            </a:r>
            <a:r>
              <a:rPr lang="ko-KR" altLang="en-US" sz="1400">
                <a:latin typeface="Roboto" panose="02000000000000000000" pitchFamily="2" charset="0"/>
              </a:rPr>
              <a:t> 다이얼로그는 </a:t>
            </a:r>
            <a:r>
              <a:rPr lang="en-US" altLang="ko-KR" sz="1400" b="1">
                <a:latin typeface="Roboto" panose="02000000000000000000" pitchFamily="2" charset="0"/>
              </a:rPr>
              <a:t>non-2xx final </a:t>
            </a:r>
            <a:r>
              <a:rPr lang="ko-KR" altLang="en-US" sz="1400">
                <a:latin typeface="Roboto" panose="02000000000000000000" pitchFamily="2" charset="0"/>
              </a:rPr>
              <a:t>응답을 수신하면 </a:t>
            </a:r>
            <a:r>
              <a:rPr lang="ko-KR" altLang="en-US" sz="1400" b="1">
                <a:latin typeface="Roboto" panose="02000000000000000000" pitchFamily="2" charset="0"/>
              </a:rPr>
              <a:t>종료</a:t>
            </a:r>
            <a:r>
              <a:rPr lang="ko-KR" altLang="en-US" sz="1400">
                <a:latin typeface="Roboto" panose="02000000000000000000" pitchFamily="2" charset="0"/>
              </a:rPr>
              <a:t>된 것으로 간주</a:t>
            </a:r>
            <a:endParaRPr lang="en-US" altLang="ko-KR" sz="1400">
              <a:latin typeface="Roboto" panose="02000000000000000000" pitchFamily="2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E1601BB-A6CC-424F-AE27-230694AED4A7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9630284" y="1764712"/>
            <a:ext cx="9750" cy="1950038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14E6C86-F734-4AEB-9B26-59A5D27FE746}"/>
              </a:ext>
            </a:extLst>
          </p:cNvPr>
          <p:cNvCxnSpPr>
            <a:cxnSpLocks/>
          </p:cNvCxnSpPr>
          <p:nvPr/>
        </p:nvCxnSpPr>
        <p:spPr>
          <a:xfrm>
            <a:off x="9651280" y="2152731"/>
            <a:ext cx="1987277" cy="0"/>
          </a:xfrm>
          <a:prstGeom prst="straightConnector1">
            <a:avLst/>
          </a:prstGeom>
          <a:ln w="9525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3326406-192D-4EDA-9D39-03B3F2F43550}"/>
              </a:ext>
            </a:extLst>
          </p:cNvPr>
          <p:cNvSpPr txBox="1"/>
          <p:nvPr/>
        </p:nvSpPr>
        <p:spPr>
          <a:xfrm>
            <a:off x="10302757" y="1875732"/>
            <a:ext cx="695324" cy="276999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altLang="ko-KR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INVITE</a:t>
            </a:r>
            <a:endParaRPr lang="ko-KR" altLang="en-US" sz="1200" b="1" dirty="0">
              <a:latin typeface="Roboto" panose="02000000000000000000" pitchFamily="2" charset="0"/>
              <a:ea typeface="나눔고딕" panose="020D0604000000000000" pitchFamily="50" charset="-127"/>
              <a:cs typeface="Roboto" panose="02000000000000000000" pitchFamily="2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6B9AB22-50CB-40BD-98F2-B501C8A1FBEF}"/>
              </a:ext>
            </a:extLst>
          </p:cNvPr>
          <p:cNvCxnSpPr>
            <a:cxnSpLocks/>
          </p:cNvCxnSpPr>
          <p:nvPr/>
        </p:nvCxnSpPr>
        <p:spPr>
          <a:xfrm flipH="1">
            <a:off x="9640605" y="2484854"/>
            <a:ext cx="1997952" cy="0"/>
          </a:xfrm>
          <a:prstGeom prst="straightConnector1">
            <a:avLst/>
          </a:prstGeom>
          <a:ln w="9525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239589-1F0B-47B3-A615-CDBAE5D742C2}"/>
              </a:ext>
            </a:extLst>
          </p:cNvPr>
          <p:cNvSpPr txBox="1"/>
          <p:nvPr/>
        </p:nvSpPr>
        <p:spPr>
          <a:xfrm>
            <a:off x="10158104" y="2207855"/>
            <a:ext cx="984630" cy="276999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altLang="ko-KR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100 Trying</a:t>
            </a:r>
            <a:endParaRPr lang="ko-KR" altLang="en-US" sz="1200" b="1" dirty="0">
              <a:latin typeface="Roboto" panose="02000000000000000000" pitchFamily="2" charset="0"/>
              <a:ea typeface="나눔고딕" panose="020D0604000000000000" pitchFamily="50" charset="-127"/>
              <a:cs typeface="Roboto" panose="02000000000000000000" pitchFamily="2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C5B4FEB-C372-439C-B175-1506D491554F}"/>
              </a:ext>
            </a:extLst>
          </p:cNvPr>
          <p:cNvCxnSpPr>
            <a:cxnSpLocks/>
          </p:cNvCxnSpPr>
          <p:nvPr/>
        </p:nvCxnSpPr>
        <p:spPr>
          <a:xfrm flipH="1">
            <a:off x="9629603" y="3076474"/>
            <a:ext cx="1997952" cy="0"/>
          </a:xfrm>
          <a:prstGeom prst="straightConnector1">
            <a:avLst/>
          </a:prstGeom>
          <a:ln w="9525">
            <a:solidFill>
              <a:schemeClr val="accent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441298-E931-4D13-99B4-AFB3E5610E7E}"/>
              </a:ext>
            </a:extLst>
          </p:cNvPr>
          <p:cNvSpPr txBox="1"/>
          <p:nvPr/>
        </p:nvSpPr>
        <p:spPr>
          <a:xfrm>
            <a:off x="10034890" y="2799475"/>
            <a:ext cx="1209054" cy="276999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altLang="ko-KR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180 Ringing</a:t>
            </a:r>
            <a:endParaRPr lang="ko-KR" altLang="en-US" sz="1200" b="1" dirty="0">
              <a:latin typeface="Roboto" panose="02000000000000000000" pitchFamily="2" charset="0"/>
              <a:ea typeface="나눔고딕" panose="020D0604000000000000" pitchFamily="50" charset="-127"/>
              <a:cs typeface="Roboto" panose="02000000000000000000" pitchFamily="2" charset="0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E996909-75C5-4F1B-B063-32478251882E}"/>
              </a:ext>
            </a:extLst>
          </p:cNvPr>
          <p:cNvGrpSpPr/>
          <p:nvPr/>
        </p:nvGrpSpPr>
        <p:grpSpPr>
          <a:xfrm>
            <a:off x="8806090" y="3076474"/>
            <a:ext cx="817516" cy="449859"/>
            <a:chOff x="7200728" y="3024350"/>
            <a:chExt cx="817516" cy="449859"/>
          </a:xfrm>
        </p:grpSpPr>
        <p:sp>
          <p:nvSpPr>
            <p:cNvPr id="29" name="왼쪽 대괄호 28">
              <a:extLst>
                <a:ext uri="{FF2B5EF4-FFF2-40B4-BE49-F238E27FC236}">
                  <a16:creationId xmlns:a16="http://schemas.microsoft.com/office/drawing/2014/main" id="{90B0B48A-320E-4556-86BB-820F73A06E85}"/>
                </a:ext>
              </a:extLst>
            </p:cNvPr>
            <p:cNvSpPr/>
            <p:nvPr/>
          </p:nvSpPr>
          <p:spPr>
            <a:xfrm>
              <a:off x="7862979" y="3024350"/>
              <a:ext cx="155265" cy="449859"/>
            </a:xfrm>
            <a:prstGeom prst="leftBracket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2ED4796-C3FD-425E-8294-83373C08FD3D}"/>
                </a:ext>
              </a:extLst>
            </p:cNvPr>
            <p:cNvSpPr/>
            <p:nvPr/>
          </p:nvSpPr>
          <p:spPr>
            <a:xfrm>
              <a:off x="7200728" y="3122749"/>
              <a:ext cx="723356" cy="25844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early</a:t>
              </a:r>
              <a:endParaRPr lang="ko-KR" altLang="en-US" sz="105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BD5AAB1-A04C-4FC1-BEEC-70C615F5D52D}"/>
              </a:ext>
            </a:extLst>
          </p:cNvPr>
          <p:cNvGrpSpPr/>
          <p:nvPr/>
        </p:nvGrpSpPr>
        <p:grpSpPr>
          <a:xfrm>
            <a:off x="9230770" y="941844"/>
            <a:ext cx="917013" cy="822868"/>
            <a:chOff x="8189409" y="1515275"/>
            <a:chExt cx="917013" cy="822868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0DD4007C-1DBF-4764-97EE-4A761D3F0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89409" y="1539116"/>
              <a:ext cx="799027" cy="79902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5CE046A-7909-4343-8BD3-5D8E050A97C1}"/>
                </a:ext>
              </a:extLst>
            </p:cNvPr>
            <p:cNvSpPr txBox="1"/>
            <p:nvPr/>
          </p:nvSpPr>
          <p:spPr>
            <a:xfrm>
              <a:off x="8411098" y="1515275"/>
              <a:ext cx="69532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UAC</a:t>
              </a:r>
              <a:endParaRPr lang="ko-KR" altLang="en-US" sz="11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D9EE637-5777-4247-8172-2928EB7C6659}"/>
              </a:ext>
            </a:extLst>
          </p:cNvPr>
          <p:cNvCxnSpPr>
            <a:cxnSpLocks/>
          </p:cNvCxnSpPr>
          <p:nvPr/>
        </p:nvCxnSpPr>
        <p:spPr>
          <a:xfrm flipH="1">
            <a:off x="9629603" y="3525123"/>
            <a:ext cx="1997952" cy="0"/>
          </a:xfrm>
          <a:prstGeom prst="straightConnector1">
            <a:avLst/>
          </a:prstGeom>
          <a:ln w="9525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7E081F0-55C1-47CC-95FE-A98B87B70C8B}"/>
              </a:ext>
            </a:extLst>
          </p:cNvPr>
          <p:cNvSpPr txBox="1"/>
          <p:nvPr/>
        </p:nvSpPr>
        <p:spPr>
          <a:xfrm>
            <a:off x="10147102" y="3248124"/>
            <a:ext cx="984630" cy="276999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altLang="ko-KR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200 OK</a:t>
            </a:r>
            <a:endParaRPr lang="ko-KR" altLang="en-US" sz="1200" b="1" dirty="0">
              <a:latin typeface="Roboto" panose="02000000000000000000" pitchFamily="2" charset="0"/>
              <a:ea typeface="나눔고딕" panose="020D0604000000000000" pitchFamily="50" charset="-127"/>
              <a:cs typeface="Roboto" panose="02000000000000000000" pitchFamily="2" charset="0"/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43C5F4A5-A3A9-418E-9BC5-1A9C04D414CC}"/>
              </a:ext>
            </a:extLst>
          </p:cNvPr>
          <p:cNvCxnSpPr>
            <a:cxnSpLocks/>
            <a:stCxn id="30" idx="2"/>
            <a:endCxn id="35" idx="0"/>
          </p:cNvCxnSpPr>
          <p:nvPr/>
        </p:nvCxnSpPr>
        <p:spPr>
          <a:xfrm rot="16200000" flipH="1">
            <a:off x="9130133" y="3470950"/>
            <a:ext cx="1096278" cy="10210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miter lim="800000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3F070AC-B314-4DE1-B464-18760D3B8748}"/>
              </a:ext>
            </a:extLst>
          </p:cNvPr>
          <p:cNvSpPr txBox="1"/>
          <p:nvPr/>
        </p:nvSpPr>
        <p:spPr>
          <a:xfrm>
            <a:off x="8671326" y="4529593"/>
            <a:ext cx="3034899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/>
              <a:t>early</a:t>
            </a:r>
            <a:r>
              <a:rPr lang="ko-KR" altLang="en-US" sz="1000"/>
              <a:t> </a:t>
            </a:r>
            <a:r>
              <a:rPr lang="en-US" altLang="ko-KR" sz="1000"/>
              <a:t>dialog</a:t>
            </a:r>
            <a:r>
              <a:rPr lang="ko-KR" altLang="en-US" sz="1000"/>
              <a:t> 는 </a:t>
            </a:r>
            <a:r>
              <a:rPr lang="en-US" altLang="ko-KR" sz="1000"/>
              <a:t>Initial INVITE </a:t>
            </a:r>
            <a:r>
              <a:rPr lang="ko-KR" altLang="en-US" sz="1000"/>
              <a:t>트랜잭션이 완료되기 전에 </a:t>
            </a:r>
            <a:r>
              <a:rPr lang="en-US" altLang="ko-KR" sz="1000"/>
              <a:t>UAC </a:t>
            </a:r>
            <a:r>
              <a:rPr lang="ko-KR" altLang="en-US" sz="1000"/>
              <a:t>가 다이얼로그 내에서 </a:t>
            </a:r>
            <a:r>
              <a:rPr lang="en-US" altLang="ko-KR" sz="1000"/>
              <a:t>peer</a:t>
            </a:r>
            <a:r>
              <a:rPr lang="ko-KR" altLang="en-US" sz="1000"/>
              <a:t>에게 요청을 보내야 하는 경우에만 필요하다</a:t>
            </a:r>
            <a:r>
              <a:rPr lang="en-US" altLang="ko-KR" sz="100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72922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3F597B4-E68A-415F-9910-4784A710A596}"/>
              </a:ext>
            </a:extLst>
          </p:cNvPr>
          <p:cNvCxnSpPr>
            <a:cxnSpLocks/>
          </p:cNvCxnSpPr>
          <p:nvPr/>
        </p:nvCxnSpPr>
        <p:spPr>
          <a:xfrm>
            <a:off x="4986528" y="2244041"/>
            <a:ext cx="0" cy="1489759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Redirect</a:t>
            </a:r>
            <a:r>
              <a:rPr lang="ko-KR" altLang="en-US"/>
              <a:t> </a:t>
            </a:r>
            <a:r>
              <a:rPr lang="en-US" altLang="ko-KR"/>
              <a:t>Servers (1/2)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D8FA70F-96F1-407A-8FE7-0185D849EE99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424240" y="2462384"/>
            <a:ext cx="15352" cy="3070427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EE685F5-A549-4B59-9704-CB44B31C58A2}"/>
              </a:ext>
            </a:extLst>
          </p:cNvPr>
          <p:cNvCxnSpPr>
            <a:cxnSpLocks/>
          </p:cNvCxnSpPr>
          <p:nvPr/>
        </p:nvCxnSpPr>
        <p:spPr>
          <a:xfrm flipV="1">
            <a:off x="2439592" y="2742393"/>
            <a:ext cx="2540840" cy="3717"/>
          </a:xfrm>
          <a:prstGeom prst="straightConnector1">
            <a:avLst/>
          </a:prstGeom>
          <a:ln w="9525">
            <a:solidFill>
              <a:schemeClr val="accent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0396962-B3F8-4318-AF63-C0EE5794BA8E}"/>
              </a:ext>
            </a:extLst>
          </p:cNvPr>
          <p:cNvSpPr txBox="1"/>
          <p:nvPr/>
        </p:nvSpPr>
        <p:spPr>
          <a:xfrm>
            <a:off x="2439592" y="2499889"/>
            <a:ext cx="2540840" cy="246221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altLang="ko-KR" sz="10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INVITE (bob@phone66.biloxi.com)</a:t>
            </a:r>
            <a:endParaRPr lang="ko-KR" altLang="en-US" sz="1000" b="1" dirty="0">
              <a:latin typeface="Roboto" panose="02000000000000000000" pitchFamily="2" charset="0"/>
              <a:ea typeface="나눔고딕" panose="020D0604000000000000" pitchFamily="50" charset="-127"/>
              <a:cs typeface="Roboto" panose="02000000000000000000" pitchFamily="2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D1ABAC1-B2E9-4036-A70B-C1C178B8D129}"/>
              </a:ext>
            </a:extLst>
          </p:cNvPr>
          <p:cNvCxnSpPr>
            <a:cxnSpLocks/>
          </p:cNvCxnSpPr>
          <p:nvPr/>
        </p:nvCxnSpPr>
        <p:spPr>
          <a:xfrm flipH="1">
            <a:off x="2423742" y="3101952"/>
            <a:ext cx="2556690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84F37F2-F37C-41B8-8665-AD5A0D330D3F}"/>
              </a:ext>
            </a:extLst>
          </p:cNvPr>
          <p:cNvSpPr txBox="1"/>
          <p:nvPr/>
        </p:nvSpPr>
        <p:spPr>
          <a:xfrm>
            <a:off x="2707427" y="2855731"/>
            <a:ext cx="1977109" cy="246221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altLang="ko-KR" sz="10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302 Moved Temporarily</a:t>
            </a:r>
            <a:endParaRPr lang="ko-KR" altLang="en-US" sz="1000" b="1" dirty="0">
              <a:latin typeface="Roboto" panose="02000000000000000000" pitchFamily="2" charset="0"/>
              <a:ea typeface="나눔고딕" panose="020D0604000000000000" pitchFamily="50" charset="-127"/>
              <a:cs typeface="Roboto" panose="02000000000000000000" pitchFamily="2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1FFCF73-24A0-49E0-BFB8-D3321D5C8245}"/>
              </a:ext>
            </a:extLst>
          </p:cNvPr>
          <p:cNvCxnSpPr>
            <a:cxnSpLocks/>
          </p:cNvCxnSpPr>
          <p:nvPr/>
        </p:nvCxnSpPr>
        <p:spPr>
          <a:xfrm>
            <a:off x="2439592" y="3492735"/>
            <a:ext cx="2540840" cy="0"/>
          </a:xfrm>
          <a:prstGeom prst="straightConnector1">
            <a:avLst/>
          </a:prstGeom>
          <a:ln w="9525">
            <a:solidFill>
              <a:schemeClr val="accent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FA5E548-377A-4DBA-847F-E40405F7C940}"/>
              </a:ext>
            </a:extLst>
          </p:cNvPr>
          <p:cNvSpPr txBox="1"/>
          <p:nvPr/>
        </p:nvSpPr>
        <p:spPr>
          <a:xfrm>
            <a:off x="3441765" y="3220198"/>
            <a:ext cx="508432" cy="272536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altLang="ko-KR" sz="1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ACK</a:t>
            </a:r>
            <a:endParaRPr lang="ko-KR" altLang="en-US" sz="1000" b="1" dirty="0">
              <a:latin typeface="Roboto" panose="02000000000000000000" pitchFamily="2" charset="0"/>
              <a:ea typeface="나눔고딕" panose="020D0604000000000000" pitchFamily="50" charset="-127"/>
              <a:cs typeface="Roboto" panose="02000000000000000000" pitchFamily="2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7EB94B4-45F4-4572-B4AA-22E603E8234F}"/>
              </a:ext>
            </a:extLst>
          </p:cNvPr>
          <p:cNvGrpSpPr/>
          <p:nvPr/>
        </p:nvGrpSpPr>
        <p:grpSpPr>
          <a:xfrm>
            <a:off x="2132109" y="1807734"/>
            <a:ext cx="670535" cy="654650"/>
            <a:chOff x="8189409" y="1442853"/>
            <a:chExt cx="917013" cy="895290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EC04CF6F-AF39-4D4B-8041-944FE20C0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89409" y="1539116"/>
              <a:ext cx="799027" cy="79902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E80B54B-3E4E-4199-979F-BB8B0560E3DB}"/>
                </a:ext>
              </a:extLst>
            </p:cNvPr>
            <p:cNvSpPr txBox="1"/>
            <p:nvPr/>
          </p:nvSpPr>
          <p:spPr>
            <a:xfrm>
              <a:off x="8411098" y="1442853"/>
              <a:ext cx="695324" cy="3494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9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Alice</a:t>
              </a:r>
              <a:endParaRPr lang="ko-KR" altLang="en-US" sz="8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7B3A9EA-CA6D-4766-91C9-55BBE16D8057}"/>
              </a:ext>
            </a:extLst>
          </p:cNvPr>
          <p:cNvCxnSpPr>
            <a:cxnSpLocks/>
          </p:cNvCxnSpPr>
          <p:nvPr/>
        </p:nvCxnSpPr>
        <p:spPr>
          <a:xfrm>
            <a:off x="6877570" y="2462384"/>
            <a:ext cx="15352" cy="3070427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06C7A22-01B1-4003-9A8C-6E2F3648A949}"/>
              </a:ext>
            </a:extLst>
          </p:cNvPr>
          <p:cNvSpPr txBox="1"/>
          <p:nvPr/>
        </p:nvSpPr>
        <p:spPr>
          <a:xfrm>
            <a:off x="5020900" y="1419424"/>
            <a:ext cx="1677080" cy="246221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altLang="ko-KR" sz="10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bob@phone66.biloxi.com</a:t>
            </a:r>
            <a:endParaRPr lang="ko-KR" altLang="en-US" sz="900" b="1" dirty="0">
              <a:latin typeface="Roboto" panose="02000000000000000000" pitchFamily="2" charset="0"/>
              <a:ea typeface="나눔고딕" panose="020D0604000000000000" pitchFamily="50" charset="-127"/>
              <a:cs typeface="Roboto" panose="02000000000000000000" pitchFamily="2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16C378B-C9E5-4DDE-97FC-CA91B6E01C45}"/>
              </a:ext>
            </a:extLst>
          </p:cNvPr>
          <p:cNvCxnSpPr>
            <a:cxnSpLocks/>
          </p:cNvCxnSpPr>
          <p:nvPr/>
        </p:nvCxnSpPr>
        <p:spPr>
          <a:xfrm flipH="1">
            <a:off x="2432514" y="4384969"/>
            <a:ext cx="4445056" cy="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B352204-51C7-4CC0-912F-2E25119F3E1D}"/>
              </a:ext>
            </a:extLst>
          </p:cNvPr>
          <p:cNvSpPr txBox="1"/>
          <p:nvPr/>
        </p:nvSpPr>
        <p:spPr>
          <a:xfrm>
            <a:off x="3554420" y="4140772"/>
            <a:ext cx="2195945" cy="246221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altLang="ko-KR" sz="10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180 Ringing</a:t>
            </a:r>
            <a:endParaRPr lang="ko-KR" altLang="en-US" sz="1000" b="1" dirty="0">
              <a:latin typeface="Roboto" panose="02000000000000000000" pitchFamily="2" charset="0"/>
              <a:ea typeface="나눔고딕" panose="020D0604000000000000" pitchFamily="50" charset="-127"/>
              <a:cs typeface="Roboto" panose="02000000000000000000" pitchFamily="2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0560AD6-2822-419C-BD53-CECD82165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797" y="1905185"/>
            <a:ext cx="624730" cy="6247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0F71F60-2EB6-4912-A6AD-773015606C8C}"/>
              </a:ext>
            </a:extLst>
          </p:cNvPr>
          <p:cNvSpPr txBox="1"/>
          <p:nvPr/>
        </p:nvSpPr>
        <p:spPr>
          <a:xfrm>
            <a:off x="4037825" y="1748369"/>
            <a:ext cx="938784" cy="246221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altLang="ko-KR" sz="10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biloxi.com</a:t>
            </a:r>
            <a:endParaRPr lang="ko-KR" altLang="en-US" sz="900" b="1" dirty="0">
              <a:latin typeface="Roboto" panose="02000000000000000000" pitchFamily="2" charset="0"/>
              <a:ea typeface="나눔고딕" panose="020D0604000000000000" pitchFamily="50" charset="-127"/>
              <a:cs typeface="Roboto" panose="02000000000000000000" pitchFamily="2" charset="0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EC8BF57-748B-4023-86AC-D4D5094EE352}"/>
              </a:ext>
            </a:extLst>
          </p:cNvPr>
          <p:cNvCxnSpPr>
            <a:cxnSpLocks/>
          </p:cNvCxnSpPr>
          <p:nvPr/>
        </p:nvCxnSpPr>
        <p:spPr>
          <a:xfrm>
            <a:off x="5859440" y="2244041"/>
            <a:ext cx="0" cy="1489759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6CE54957-3FD5-46C0-83D8-B30D571AC44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2462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67309" y="1878123"/>
            <a:ext cx="584262" cy="5842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5328B00-2CEC-4DF0-8ABD-EE4B80393011}"/>
              </a:ext>
            </a:extLst>
          </p:cNvPr>
          <p:cNvCxnSpPr>
            <a:cxnSpLocks/>
          </p:cNvCxnSpPr>
          <p:nvPr/>
        </p:nvCxnSpPr>
        <p:spPr>
          <a:xfrm flipV="1">
            <a:off x="2439592" y="4052301"/>
            <a:ext cx="4437978" cy="1"/>
          </a:xfrm>
          <a:prstGeom prst="straightConnector1">
            <a:avLst/>
          </a:prstGeom>
          <a:ln w="9525">
            <a:solidFill>
              <a:schemeClr val="accent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E4C4B4B-1B62-41E8-95F1-C00FE1F8FF2C}"/>
              </a:ext>
            </a:extLst>
          </p:cNvPr>
          <p:cNvSpPr txBox="1"/>
          <p:nvPr/>
        </p:nvSpPr>
        <p:spPr>
          <a:xfrm>
            <a:off x="3493541" y="3806080"/>
            <a:ext cx="2330080" cy="246221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altLang="ko-KR" sz="10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INVITE (</a:t>
            </a:r>
            <a:r>
              <a:rPr lang="en-US" altLang="ko-KR" sz="1000" b="1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bob@sw34.biloxi.com</a:t>
            </a:r>
            <a:r>
              <a:rPr lang="en-US" altLang="ko-KR" sz="10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endParaRPr lang="ko-KR" altLang="en-US" sz="1000" b="1" dirty="0">
              <a:latin typeface="Roboto" panose="02000000000000000000" pitchFamily="2" charset="0"/>
              <a:ea typeface="나눔고딕" panose="020D0604000000000000" pitchFamily="50" charset="-127"/>
              <a:cs typeface="Roboto" panose="02000000000000000000" pitchFamily="2" charset="0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5312DA5A-89C6-4FD5-8061-A148DC50DC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4785" y="1964346"/>
            <a:ext cx="565569" cy="5655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5329866C-736B-401A-82E7-4A253CDA8169}"/>
              </a:ext>
            </a:extLst>
          </p:cNvPr>
          <p:cNvSpPr txBox="1"/>
          <p:nvPr/>
        </p:nvSpPr>
        <p:spPr>
          <a:xfrm>
            <a:off x="6046706" y="1704786"/>
            <a:ext cx="1677080" cy="246221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altLang="ko-KR" sz="10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bob@sw34.biloxi.com</a:t>
            </a:r>
            <a:endParaRPr lang="ko-KR" altLang="en-US" sz="900" b="1" dirty="0">
              <a:latin typeface="Roboto" panose="02000000000000000000" pitchFamily="2" charset="0"/>
              <a:ea typeface="나눔고딕" panose="020D0604000000000000" pitchFamily="50" charset="-127"/>
              <a:cs typeface="Roboto" panose="02000000000000000000" pitchFamily="2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24FAE40-5C3F-48D1-8AE2-F47E287C78E8}"/>
              </a:ext>
            </a:extLst>
          </p:cNvPr>
          <p:cNvCxnSpPr>
            <a:cxnSpLocks/>
          </p:cNvCxnSpPr>
          <p:nvPr/>
        </p:nvCxnSpPr>
        <p:spPr>
          <a:xfrm flipH="1">
            <a:off x="2432514" y="4754152"/>
            <a:ext cx="4445056" cy="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E7B41E9-7904-41A0-8322-98AAB6744221}"/>
              </a:ext>
            </a:extLst>
          </p:cNvPr>
          <p:cNvSpPr txBox="1"/>
          <p:nvPr/>
        </p:nvSpPr>
        <p:spPr>
          <a:xfrm>
            <a:off x="3554420" y="4509955"/>
            <a:ext cx="2195945" cy="246221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altLang="ko-KR" sz="10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200 OK</a:t>
            </a:r>
            <a:endParaRPr lang="ko-KR" altLang="en-US" sz="1000" b="1" dirty="0">
              <a:latin typeface="Roboto" panose="02000000000000000000" pitchFamily="2" charset="0"/>
              <a:ea typeface="나눔고딕" panose="020D0604000000000000" pitchFamily="50" charset="-127"/>
              <a:cs typeface="Roboto" panose="02000000000000000000" pitchFamily="2" charset="0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90F1FEF-2A6C-4443-A74A-EA6D0AB12599}"/>
              </a:ext>
            </a:extLst>
          </p:cNvPr>
          <p:cNvCxnSpPr>
            <a:cxnSpLocks/>
          </p:cNvCxnSpPr>
          <p:nvPr/>
        </p:nvCxnSpPr>
        <p:spPr>
          <a:xfrm flipV="1">
            <a:off x="2439592" y="5087952"/>
            <a:ext cx="4453330" cy="1"/>
          </a:xfrm>
          <a:prstGeom prst="straightConnector1">
            <a:avLst/>
          </a:prstGeom>
          <a:ln w="9525">
            <a:solidFill>
              <a:schemeClr val="accent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3B14059-E0C6-4A3F-BD15-E616985E2A11}"/>
              </a:ext>
            </a:extLst>
          </p:cNvPr>
          <p:cNvSpPr txBox="1"/>
          <p:nvPr/>
        </p:nvSpPr>
        <p:spPr>
          <a:xfrm>
            <a:off x="4404365" y="4815416"/>
            <a:ext cx="508432" cy="272536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altLang="ko-KR" sz="1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ACK</a:t>
            </a:r>
            <a:endParaRPr lang="ko-KR" altLang="en-US" sz="1000" b="1" dirty="0">
              <a:latin typeface="Roboto" panose="02000000000000000000" pitchFamily="2" charset="0"/>
              <a:ea typeface="나눔고딕" panose="020D0604000000000000" pitchFamily="50" charset="-127"/>
              <a:cs typeface="Roboto" panose="02000000000000000000" pitchFamily="2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6702CAA-D2F3-41BF-BE86-24B8F77BB61B}"/>
              </a:ext>
            </a:extLst>
          </p:cNvPr>
          <p:cNvCxnSpPr>
            <a:cxnSpLocks/>
          </p:cNvCxnSpPr>
          <p:nvPr/>
        </p:nvCxnSpPr>
        <p:spPr>
          <a:xfrm>
            <a:off x="2448126" y="5353456"/>
            <a:ext cx="4429444" cy="0"/>
          </a:xfrm>
          <a:prstGeom prst="straightConnector1">
            <a:avLst/>
          </a:prstGeom>
          <a:ln w="44450" cmpd="dbl">
            <a:solidFill>
              <a:schemeClr val="tx1"/>
            </a:solidFill>
            <a:prstDash val="sysDash"/>
            <a:headEnd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87EE821-3BB3-4553-B612-BBB9BE6AC28C}"/>
              </a:ext>
            </a:extLst>
          </p:cNvPr>
          <p:cNvSpPr txBox="1"/>
          <p:nvPr/>
        </p:nvSpPr>
        <p:spPr>
          <a:xfrm>
            <a:off x="4296262" y="5230345"/>
            <a:ext cx="724638" cy="246221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ko-KR" altLang="en-US" sz="1000" b="1">
                <a:latin typeface="+mn-ea"/>
                <a:cs typeface="Roboto" panose="02000000000000000000" pitchFamily="2" charset="0"/>
              </a:rPr>
              <a:t>세션 연결</a:t>
            </a:r>
            <a:endParaRPr lang="ko-KR" altLang="en-US" sz="1000" b="1" dirty="0">
              <a:latin typeface="+mn-ea"/>
              <a:cs typeface="Roboto" panose="02000000000000000000" pitchFamily="2" charset="0"/>
            </a:endParaRP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82A223A5-450B-4597-B70E-33167821B4B4}"/>
              </a:ext>
            </a:extLst>
          </p:cNvPr>
          <p:cNvCxnSpPr>
            <a:cxnSpLocks/>
            <a:endCxn id="73" idx="1"/>
          </p:cNvCxnSpPr>
          <p:nvPr/>
        </p:nvCxnSpPr>
        <p:spPr>
          <a:xfrm flipV="1">
            <a:off x="4986528" y="2710931"/>
            <a:ext cx="2960343" cy="3922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C71EDEE-6B11-4583-B750-8FC05362FAFD}"/>
              </a:ext>
            </a:extLst>
          </p:cNvPr>
          <p:cNvSpPr txBox="1"/>
          <p:nvPr/>
        </p:nvSpPr>
        <p:spPr>
          <a:xfrm>
            <a:off x="7946871" y="2564737"/>
            <a:ext cx="2480166" cy="29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300">
                <a:latin typeface="Roboto" panose="02000000000000000000" pitchFamily="2" charset="0"/>
                <a:ea typeface="Roboto" panose="02000000000000000000" pitchFamily="2" charset="0"/>
              </a:rPr>
              <a:t>Contact: </a:t>
            </a:r>
            <a:r>
              <a:rPr lang="en-US" altLang="ko-KR" sz="130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bob@sw34.biloxi.com</a:t>
            </a:r>
            <a:endParaRPr lang="ko-KR" altLang="en-US" sz="1300">
              <a:solidFill>
                <a:srgbClr val="0000FF"/>
              </a:solidFill>
              <a:latin typeface="Roboto" panose="02000000000000000000" pitchFamily="2" charset="0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DDAC025B-D315-4BAE-93BE-15514804BE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9593" y="2710931"/>
            <a:ext cx="3805213" cy="345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23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5. Initiating </a:t>
            </a:r>
            <a:r>
              <a:rPr lang="en-US" altLang="ko-KR"/>
              <a:t>a Session – UAC Processing (3/3)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6FDB074-7FE5-4668-88CA-9F6033802EF1}"/>
              </a:ext>
            </a:extLst>
          </p:cNvPr>
          <p:cNvSpPr/>
          <p:nvPr/>
        </p:nvSpPr>
        <p:spPr>
          <a:xfrm>
            <a:off x="751367" y="923181"/>
            <a:ext cx="8112316" cy="4162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latin typeface="Roboto" panose="02000000000000000000" pitchFamily="2" charset="0"/>
              </a:rPr>
              <a:t>2xx </a:t>
            </a:r>
            <a:r>
              <a:rPr lang="ko-KR" altLang="en-US" sz="1400" b="1">
                <a:latin typeface="Roboto" panose="02000000000000000000" pitchFamily="2" charset="0"/>
              </a:rPr>
              <a:t>응답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 b="1">
                <a:latin typeface="Roboto" panose="02000000000000000000" pitchFamily="2" charset="0"/>
              </a:rPr>
              <a:t> </a:t>
            </a:r>
            <a:endParaRPr lang="en-US" altLang="ko-KR" sz="1200" b="1">
              <a:latin typeface="Roboto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Roboto" panose="02000000000000000000" pitchFamily="2" charset="0"/>
              </a:rPr>
              <a:t>fork proxy</a:t>
            </a:r>
            <a:r>
              <a:rPr lang="ko-KR" altLang="en-US" sz="1200">
                <a:latin typeface="Roboto" panose="02000000000000000000" pitchFamily="2" charset="0"/>
              </a:rPr>
              <a:t> 로 인해 하나의 </a:t>
            </a:r>
            <a:r>
              <a:rPr lang="en-US" altLang="ko-KR" sz="1200">
                <a:latin typeface="Roboto" panose="02000000000000000000" pitchFamily="2" charset="0"/>
              </a:rPr>
              <a:t>INVITE </a:t>
            </a:r>
            <a:r>
              <a:rPr lang="ko-KR" altLang="en-US" sz="1200">
                <a:latin typeface="Roboto" panose="02000000000000000000" pitchFamily="2" charset="0"/>
              </a:rPr>
              <a:t>요청에 대해 여러 개의 </a:t>
            </a:r>
            <a:r>
              <a:rPr lang="en-US" altLang="ko-KR" sz="1200">
                <a:latin typeface="Roboto" panose="02000000000000000000" pitchFamily="2" charset="0"/>
              </a:rPr>
              <a:t>2xx </a:t>
            </a:r>
            <a:r>
              <a:rPr lang="ko-KR" altLang="en-US" sz="1200">
                <a:latin typeface="Roboto" panose="02000000000000000000" pitchFamily="2" charset="0"/>
              </a:rPr>
              <a:t>응답이 도착할 수 있음</a:t>
            </a:r>
            <a:endParaRPr lang="en-US" altLang="ko-KR" sz="1200">
              <a:latin typeface="Roboto" panose="02000000000000000000" pitchFamily="2" charset="0"/>
            </a:endParaRP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>
                <a:latin typeface="Roboto" panose="02000000000000000000" pitchFamily="2" charset="0"/>
              </a:rPr>
              <a:t>각 응답은 </a:t>
            </a:r>
            <a:r>
              <a:rPr lang="en-US" altLang="ko-KR" sz="1200">
                <a:latin typeface="Roboto" panose="02000000000000000000" pitchFamily="2" charset="0"/>
              </a:rPr>
              <a:t>To tag </a:t>
            </a:r>
            <a:r>
              <a:rPr lang="ko-KR" altLang="en-US" sz="1200">
                <a:latin typeface="Roboto" panose="02000000000000000000" pitchFamily="2" charset="0"/>
              </a:rPr>
              <a:t>로 구분되며</a:t>
            </a:r>
            <a:r>
              <a:rPr lang="en-US" altLang="ko-KR" sz="1200">
                <a:latin typeface="Roboto" panose="02000000000000000000" pitchFamily="2" charset="0"/>
              </a:rPr>
              <a:t>, </a:t>
            </a:r>
            <a:r>
              <a:rPr lang="ko-KR" altLang="en-US" sz="1200">
                <a:latin typeface="Roboto" panose="02000000000000000000" pitchFamily="2" charset="0"/>
              </a:rPr>
              <a:t>고유한 </a:t>
            </a:r>
            <a:r>
              <a:rPr lang="en-US" altLang="ko-KR" sz="1200">
                <a:latin typeface="Roboto" panose="02000000000000000000" pitchFamily="2" charset="0"/>
              </a:rPr>
              <a:t>dialog ID</a:t>
            </a:r>
            <a:r>
              <a:rPr lang="ko-KR" altLang="en-US" sz="1200">
                <a:latin typeface="Roboto" panose="02000000000000000000" pitchFamily="2" charset="0"/>
              </a:rPr>
              <a:t> 를 갖는 서로 다른 다이얼로그를 나타냄</a:t>
            </a:r>
            <a:endParaRPr lang="en-US" altLang="ko-KR" sz="1200">
              <a:latin typeface="Roboto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Roboto" panose="02000000000000000000" pitchFamily="2" charset="0"/>
              </a:rPr>
              <a:t>2xx</a:t>
            </a:r>
            <a:r>
              <a:rPr lang="ko-KR" altLang="en-US" sz="1200">
                <a:latin typeface="Roboto" panose="02000000000000000000" pitchFamily="2" charset="0"/>
              </a:rPr>
              <a:t> 응답의 </a:t>
            </a:r>
            <a:r>
              <a:rPr lang="en-US" altLang="ko-KR" sz="1200">
                <a:latin typeface="Roboto" panose="02000000000000000000" pitchFamily="2" charset="0"/>
              </a:rPr>
              <a:t>dialog ID </a:t>
            </a:r>
            <a:r>
              <a:rPr lang="ko-KR" altLang="en-US" sz="1200">
                <a:latin typeface="Roboto" panose="02000000000000000000" pitchFamily="2" charset="0"/>
              </a:rPr>
              <a:t>가 기존 다이얼로그의 </a:t>
            </a:r>
            <a:r>
              <a:rPr lang="en-US" altLang="ko-KR" sz="1200">
                <a:latin typeface="Roboto" panose="02000000000000000000" pitchFamily="2" charset="0"/>
              </a:rPr>
              <a:t>dialog ID </a:t>
            </a:r>
            <a:r>
              <a:rPr lang="ko-KR" altLang="en-US" sz="1200">
                <a:latin typeface="Roboto" panose="02000000000000000000" pitchFamily="2" charset="0"/>
              </a:rPr>
              <a:t>와 일치하는 경우 다이얼로그를 </a:t>
            </a:r>
            <a:r>
              <a:rPr lang="en-US" altLang="ko-KR" sz="1200">
                <a:latin typeface="Roboto" panose="02000000000000000000" pitchFamily="2" charset="0"/>
              </a:rPr>
              <a:t>“</a:t>
            </a:r>
            <a:r>
              <a:rPr lang="en-US" altLang="ko-KR" sz="1200" b="1">
                <a:latin typeface="Roboto" panose="02000000000000000000" pitchFamily="2" charset="0"/>
              </a:rPr>
              <a:t>confirmed</a:t>
            </a:r>
            <a:r>
              <a:rPr lang="en-US" altLang="ko-KR" sz="1200">
                <a:latin typeface="Roboto" panose="02000000000000000000" pitchFamily="2" charset="0"/>
              </a:rPr>
              <a:t>” </a:t>
            </a:r>
            <a:r>
              <a:rPr lang="ko-KR" altLang="en-US" sz="1200">
                <a:latin typeface="Roboto" panose="02000000000000000000" pitchFamily="2" charset="0"/>
              </a:rPr>
              <a:t>상태로 전환하고 </a:t>
            </a:r>
            <a:br>
              <a:rPr lang="en-US" altLang="ko-KR" sz="1200">
                <a:latin typeface="Roboto" panose="02000000000000000000" pitchFamily="2" charset="0"/>
              </a:rPr>
            </a:br>
            <a:r>
              <a:rPr lang="ko-KR" altLang="en-US" sz="1200">
                <a:latin typeface="Roboto" panose="02000000000000000000" pitchFamily="2" charset="0"/>
              </a:rPr>
              <a:t>다이얼로그의 </a:t>
            </a:r>
            <a:r>
              <a:rPr lang="en-US" altLang="ko-KR" sz="1200">
                <a:latin typeface="Roboto" panose="02000000000000000000" pitchFamily="2" charset="0"/>
              </a:rPr>
              <a:t>route set </a:t>
            </a:r>
            <a:r>
              <a:rPr lang="ko-KR" altLang="en-US" sz="1200">
                <a:latin typeface="Roboto" panose="02000000000000000000" pitchFamily="2" charset="0"/>
              </a:rPr>
              <a:t>은 </a:t>
            </a:r>
            <a:r>
              <a:rPr lang="en-US" altLang="ko-KR" sz="1200">
                <a:latin typeface="Roboto" panose="02000000000000000000" pitchFamily="2" charset="0"/>
              </a:rPr>
              <a:t>2xx </a:t>
            </a:r>
            <a:r>
              <a:rPr lang="ko-KR" altLang="en-US" sz="1200">
                <a:latin typeface="Roboto" panose="02000000000000000000" pitchFamily="2" charset="0"/>
              </a:rPr>
              <a:t>응답을 바탕으로 다시 구성 </a:t>
            </a:r>
            <a:r>
              <a:rPr lang="en-US" altLang="ko-KR" sz="1200">
                <a:latin typeface="Roboto" panose="02000000000000000000" pitchFamily="2" charset="0"/>
              </a:rPr>
              <a:t>(</a:t>
            </a:r>
            <a:r>
              <a:rPr lang="ko-KR" altLang="en-US" sz="1200">
                <a:latin typeface="Roboto" panose="02000000000000000000" pitchFamily="2" charset="0"/>
              </a:rPr>
              <a:t>다시 구성되는 것은 </a:t>
            </a:r>
            <a:r>
              <a:rPr lang="en-US" altLang="ko-KR" sz="1200">
                <a:latin typeface="Roboto" panose="02000000000000000000" pitchFamily="2" charset="0"/>
              </a:rPr>
              <a:t>route set </a:t>
            </a:r>
            <a:r>
              <a:rPr lang="ko-KR" altLang="en-US" sz="1200">
                <a:latin typeface="Roboto" panose="02000000000000000000" pitchFamily="2" charset="0"/>
              </a:rPr>
              <a:t>뿐이다</a:t>
            </a:r>
            <a:r>
              <a:rPr lang="en-US" altLang="ko-KR" sz="1200">
                <a:latin typeface="Roboto" panose="02000000000000000000" pitchFamily="2" charset="0"/>
              </a:rPr>
              <a:t>.)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Roboto" panose="02000000000000000000" pitchFamily="2" charset="0"/>
              </a:rPr>
              <a:t>UAC core </a:t>
            </a:r>
            <a:r>
              <a:rPr lang="ko-KR" altLang="en-US" sz="1200">
                <a:latin typeface="Roboto" panose="02000000000000000000" pitchFamily="2" charset="0"/>
              </a:rPr>
              <a:t>는 </a:t>
            </a:r>
            <a:r>
              <a:rPr lang="en-US" altLang="ko-KR" sz="1200">
                <a:latin typeface="Roboto" panose="02000000000000000000" pitchFamily="2" charset="0"/>
              </a:rPr>
              <a:t>transaction layer </a:t>
            </a:r>
            <a:r>
              <a:rPr lang="ko-KR" altLang="en-US" sz="1200">
                <a:latin typeface="Roboto" panose="02000000000000000000" pitchFamily="2" charset="0"/>
              </a:rPr>
              <a:t>로부터 수신된 각 </a:t>
            </a:r>
            <a:r>
              <a:rPr lang="en-US" altLang="ko-KR" sz="1200" b="1">
                <a:latin typeface="Roboto" panose="02000000000000000000" pitchFamily="2" charset="0"/>
              </a:rPr>
              <a:t>2xx</a:t>
            </a:r>
            <a:r>
              <a:rPr lang="ko-KR" altLang="en-US" sz="1200">
                <a:latin typeface="Roboto" panose="02000000000000000000" pitchFamily="2" charset="0"/>
              </a:rPr>
              <a:t> 에 대한 </a:t>
            </a:r>
            <a:r>
              <a:rPr lang="en-US" altLang="ko-KR" sz="1200" b="1">
                <a:latin typeface="Roboto" panose="02000000000000000000" pitchFamily="2" charset="0"/>
              </a:rPr>
              <a:t>ACK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를 생성 </a:t>
            </a:r>
            <a:r>
              <a:rPr lang="en-US" altLang="ko-KR" sz="1200">
                <a:latin typeface="Roboto" panose="02000000000000000000" pitchFamily="2" charset="0"/>
              </a:rPr>
              <a:t>(CSeq</a:t>
            </a:r>
            <a:r>
              <a:rPr lang="ko-KR" altLang="en-US" sz="1200">
                <a:latin typeface="Roboto" panose="02000000000000000000" pitchFamily="2" charset="0"/>
              </a:rPr>
              <a:t> 헤더 값은 </a:t>
            </a:r>
            <a:r>
              <a:rPr lang="en-US" altLang="ko-KR" sz="1200">
                <a:latin typeface="Roboto" panose="02000000000000000000" pitchFamily="2" charset="0"/>
              </a:rPr>
              <a:t>INVITE </a:t>
            </a:r>
            <a:r>
              <a:rPr lang="ko-KR" altLang="en-US" sz="1200">
                <a:latin typeface="Roboto" panose="02000000000000000000" pitchFamily="2" charset="0"/>
              </a:rPr>
              <a:t>와 동일</a:t>
            </a:r>
            <a:r>
              <a:rPr lang="en-US" altLang="ko-KR" sz="1200">
                <a:latin typeface="Roboto" panose="02000000000000000000" pitchFamily="2" charset="0"/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Roboto" panose="02000000000000000000" pitchFamily="2" charset="0"/>
              </a:rPr>
              <a:t>2xx</a:t>
            </a:r>
            <a:r>
              <a:rPr lang="ko-KR" altLang="en-US" sz="1200">
                <a:latin typeface="Roboto" panose="02000000000000000000" pitchFamily="2" charset="0"/>
              </a:rPr>
              <a:t> 에 </a:t>
            </a:r>
            <a:r>
              <a:rPr lang="en-US" altLang="ko-KR" sz="1200" b="1">
                <a:latin typeface="Roboto" panose="02000000000000000000" pitchFamily="2" charset="0"/>
              </a:rPr>
              <a:t>offer </a:t>
            </a:r>
            <a:r>
              <a:rPr lang="ko-KR" altLang="en-US" sz="1200">
                <a:latin typeface="Roboto" panose="02000000000000000000" pitchFamily="2" charset="0"/>
              </a:rPr>
              <a:t>를 포함하면</a:t>
            </a:r>
            <a:r>
              <a:rPr lang="en-US" altLang="ko-KR" sz="1200">
                <a:latin typeface="Roboto" panose="02000000000000000000" pitchFamily="2" charset="0"/>
              </a:rPr>
              <a:t>, </a:t>
            </a:r>
            <a:r>
              <a:rPr lang="en-US" altLang="ko-KR" sz="1200" b="1">
                <a:latin typeface="Roboto" panose="02000000000000000000" pitchFamily="2" charset="0"/>
              </a:rPr>
              <a:t>ACK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는 </a:t>
            </a:r>
            <a:r>
              <a:rPr lang="en-US" altLang="ko-KR" sz="1200" b="1">
                <a:latin typeface="Roboto" panose="02000000000000000000" pitchFamily="2" charset="0"/>
              </a:rPr>
              <a:t>answer </a:t>
            </a:r>
            <a:r>
              <a:rPr lang="ko-KR" altLang="en-US" sz="1200">
                <a:latin typeface="Roboto" panose="02000000000000000000" pitchFamily="2" charset="0"/>
              </a:rPr>
              <a:t>을 반드시 포함</a:t>
            </a:r>
            <a:endParaRPr lang="en-US" altLang="ko-KR" sz="1200">
              <a:latin typeface="Roboto" panose="02000000000000000000" pitchFamily="2" charset="0"/>
            </a:endParaRP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>
                <a:latin typeface="Roboto" panose="02000000000000000000" pitchFamily="2" charset="0"/>
              </a:rPr>
              <a:t>2xx </a:t>
            </a:r>
            <a:r>
              <a:rPr lang="ko-KR" altLang="en-US" sz="1200">
                <a:latin typeface="Roboto" panose="02000000000000000000" pitchFamily="2" charset="0"/>
              </a:rPr>
              <a:t>의 </a:t>
            </a:r>
            <a:r>
              <a:rPr lang="en-US" altLang="ko-KR" sz="1200" b="1">
                <a:latin typeface="Roboto" panose="02000000000000000000" pitchFamily="2" charset="0"/>
              </a:rPr>
              <a:t>offer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가 </a:t>
            </a:r>
            <a:r>
              <a:rPr lang="en-US" altLang="ko-KR" sz="1200" b="1">
                <a:latin typeface="Roboto" panose="02000000000000000000" pitchFamily="2" charset="0"/>
              </a:rPr>
              <a:t>not</a:t>
            </a:r>
            <a:r>
              <a:rPr lang="ko-KR" altLang="en-US" sz="1200" b="1">
                <a:latin typeface="Roboto" panose="02000000000000000000" pitchFamily="2" charset="0"/>
              </a:rPr>
              <a:t> </a:t>
            </a:r>
            <a:r>
              <a:rPr lang="en-US" altLang="ko-KR" sz="1200" b="1">
                <a:latin typeface="Roboto" panose="02000000000000000000" pitchFamily="2" charset="0"/>
              </a:rPr>
              <a:t>acceptable</a:t>
            </a:r>
            <a:r>
              <a:rPr lang="ko-KR" altLang="en-US" sz="1200">
                <a:latin typeface="Roboto" panose="02000000000000000000" pitchFamily="2" charset="0"/>
              </a:rPr>
              <a:t> 인 경우</a:t>
            </a:r>
            <a:r>
              <a:rPr lang="en-US" altLang="ko-KR" sz="1200">
                <a:latin typeface="Roboto" panose="02000000000000000000" pitchFamily="2" charset="0"/>
              </a:rPr>
              <a:t>, </a:t>
            </a:r>
            <a:r>
              <a:rPr lang="en-US" altLang="ko-KR" sz="1200" b="1">
                <a:latin typeface="Roboto" panose="02000000000000000000" pitchFamily="2" charset="0"/>
              </a:rPr>
              <a:t>ACK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는 생성한 즉시 </a:t>
            </a:r>
            <a:r>
              <a:rPr lang="en-US" altLang="ko-KR" sz="1200" b="1">
                <a:latin typeface="Roboto" panose="02000000000000000000" pitchFamily="2" charset="0"/>
              </a:rPr>
              <a:t>BYE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를 보내야 함</a:t>
            </a:r>
            <a:endParaRPr lang="en-US" altLang="ko-KR" sz="1200">
              <a:latin typeface="Roboto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Roboto" panose="02000000000000000000" pitchFamily="2" charset="0"/>
              </a:rPr>
              <a:t>ACK </a:t>
            </a:r>
            <a:r>
              <a:rPr lang="ko-KR" altLang="en-US" sz="1200">
                <a:latin typeface="Roboto" panose="02000000000000000000" pitchFamily="2" charset="0"/>
              </a:rPr>
              <a:t>는 </a:t>
            </a:r>
            <a:r>
              <a:rPr lang="en-US" altLang="ko-KR" sz="1200">
                <a:latin typeface="Roboto" panose="02000000000000000000" pitchFamily="2" charset="0"/>
              </a:rPr>
              <a:t>client transaction </a:t>
            </a:r>
            <a:r>
              <a:rPr lang="ko-KR" altLang="en-US" sz="1200">
                <a:latin typeface="Roboto" panose="02000000000000000000" pitchFamily="2" charset="0"/>
              </a:rPr>
              <a:t>이 아닌 전송을 위해 </a:t>
            </a:r>
            <a:r>
              <a:rPr lang="en-US" altLang="ko-KR" sz="1200">
                <a:latin typeface="Roboto" panose="02000000000000000000" pitchFamily="2" charset="0"/>
              </a:rPr>
              <a:t>transport layer </a:t>
            </a:r>
            <a:r>
              <a:rPr lang="ko-KR" altLang="en-US" sz="1200">
                <a:latin typeface="Roboto" panose="02000000000000000000" pitchFamily="2" charset="0"/>
              </a:rPr>
              <a:t>로 전송 </a:t>
            </a:r>
            <a:br>
              <a:rPr lang="en-US" altLang="ko-KR" sz="1200">
                <a:latin typeface="Roboto" panose="02000000000000000000" pitchFamily="2" charset="0"/>
              </a:rPr>
            </a:br>
            <a:r>
              <a:rPr lang="en-US" altLang="ko-KR" sz="1200">
                <a:latin typeface="Roboto" panose="02000000000000000000" pitchFamily="2" charset="0"/>
              </a:rPr>
              <a:t>(ACK </a:t>
            </a:r>
            <a:r>
              <a:rPr lang="ko-KR" altLang="en-US" sz="1200">
                <a:latin typeface="Roboto" panose="02000000000000000000" pitchFamily="2" charset="0"/>
              </a:rPr>
              <a:t>를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트리거한 </a:t>
            </a:r>
            <a:r>
              <a:rPr lang="en-US" altLang="ko-KR" sz="1200">
                <a:latin typeface="Roboto" panose="02000000000000000000" pitchFamily="2" charset="0"/>
              </a:rPr>
              <a:t>2xx final </a:t>
            </a:r>
            <a:r>
              <a:rPr lang="ko-KR" altLang="en-US" sz="1200">
                <a:latin typeface="Roboto" panose="02000000000000000000" pitchFamily="2" charset="0"/>
              </a:rPr>
              <a:t>응답의 재전송이 도착할 때마다 </a:t>
            </a:r>
            <a:r>
              <a:rPr lang="en-US" altLang="ko-KR" sz="1200">
                <a:latin typeface="Roboto" panose="02000000000000000000" pitchFamily="2" charset="0"/>
              </a:rPr>
              <a:t>ACK </a:t>
            </a:r>
            <a:r>
              <a:rPr lang="ko-KR" altLang="en-US" sz="1200">
                <a:latin typeface="Roboto" panose="02000000000000000000" pitchFamily="2" charset="0"/>
              </a:rPr>
              <a:t>를 </a:t>
            </a:r>
            <a:r>
              <a:rPr lang="en-US" altLang="ko-KR" sz="1200">
                <a:latin typeface="Roboto" panose="02000000000000000000" pitchFamily="2" charset="0"/>
              </a:rPr>
              <a:t>transport layer </a:t>
            </a:r>
            <a:r>
              <a:rPr lang="ko-KR" altLang="en-US" sz="1200">
                <a:latin typeface="Roboto" panose="02000000000000000000" pitchFamily="2" charset="0"/>
              </a:rPr>
              <a:t>로 보냄</a:t>
            </a:r>
            <a:r>
              <a:rPr lang="en-US" altLang="ko-KR" sz="1200">
                <a:latin typeface="Roboto" panose="02000000000000000000" pitchFamily="2" charset="0"/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Roboto" panose="02000000000000000000" pitchFamily="2" charset="0"/>
              </a:rPr>
              <a:t>다이얼로그가 성립된 후 종료를 원하면 </a:t>
            </a:r>
            <a:r>
              <a:rPr lang="en-US" altLang="ko-KR" sz="1200">
                <a:latin typeface="Roboto" panose="02000000000000000000" pitchFamily="2" charset="0"/>
              </a:rPr>
              <a:t>BYE </a:t>
            </a:r>
            <a:r>
              <a:rPr lang="ko-KR" altLang="en-US" sz="1200">
                <a:latin typeface="Roboto" panose="02000000000000000000" pitchFamily="2" charset="0"/>
              </a:rPr>
              <a:t>를 보내 종료</a:t>
            </a:r>
            <a:endParaRPr lang="en-US" altLang="ko-KR" sz="1200">
              <a:latin typeface="Roboto" panose="02000000000000000000" pitchFamily="2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BF1177D-574C-4246-867C-4121AF6E5C75}"/>
              </a:ext>
            </a:extLst>
          </p:cNvPr>
          <p:cNvGrpSpPr/>
          <p:nvPr/>
        </p:nvGrpSpPr>
        <p:grpSpPr>
          <a:xfrm>
            <a:off x="8610600" y="941844"/>
            <a:ext cx="3166020" cy="5021937"/>
            <a:chOff x="8478232" y="941844"/>
            <a:chExt cx="3166020" cy="5021937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5DB890D-2D0A-4086-A224-3F41A347B4F4}"/>
                </a:ext>
              </a:extLst>
            </p:cNvPr>
            <p:cNvSpPr/>
            <p:nvPr/>
          </p:nvSpPr>
          <p:spPr>
            <a:xfrm>
              <a:off x="9656976" y="3525122"/>
              <a:ext cx="1987276" cy="19101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E438653-AC13-495E-9E1F-5AE6AB085791}"/>
                </a:ext>
              </a:extLst>
            </p:cNvPr>
            <p:cNvCxnSpPr>
              <a:cxnSpLocks/>
              <a:stCxn id="54" idx="2"/>
            </p:cNvCxnSpPr>
            <p:nvPr/>
          </p:nvCxnSpPr>
          <p:spPr>
            <a:xfrm>
              <a:off x="9629302" y="1764712"/>
              <a:ext cx="20996" cy="41990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D1C04F0-DFBF-4F13-B61F-7CE6D3A987FC}"/>
                </a:ext>
              </a:extLst>
            </p:cNvPr>
            <p:cNvCxnSpPr>
              <a:cxnSpLocks/>
            </p:cNvCxnSpPr>
            <p:nvPr/>
          </p:nvCxnSpPr>
          <p:spPr>
            <a:xfrm>
              <a:off x="9650298" y="2152731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72E141A-B988-4F79-9FA9-9F899702D606}"/>
                </a:ext>
              </a:extLst>
            </p:cNvPr>
            <p:cNvSpPr txBox="1"/>
            <p:nvPr/>
          </p:nvSpPr>
          <p:spPr>
            <a:xfrm>
              <a:off x="10301775" y="1875732"/>
              <a:ext cx="69532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INVITE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8F0933E-D9DB-4DB2-9A32-9CA00869E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39623" y="2484854"/>
              <a:ext cx="1997952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0A8BF90-1323-4B5A-A2EB-C9EB1B4B6CFE}"/>
                </a:ext>
              </a:extLst>
            </p:cNvPr>
            <p:cNvSpPr txBox="1"/>
            <p:nvPr/>
          </p:nvSpPr>
          <p:spPr>
            <a:xfrm>
              <a:off x="10157122" y="2207855"/>
              <a:ext cx="984630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100 Trying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9556DBE-E425-43ED-BE6E-2837EDE872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28621" y="3076474"/>
              <a:ext cx="1997952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D0D3630-CFE8-4EC7-A306-7EA76B344527}"/>
                </a:ext>
              </a:extLst>
            </p:cNvPr>
            <p:cNvSpPr txBox="1"/>
            <p:nvPr/>
          </p:nvSpPr>
          <p:spPr>
            <a:xfrm>
              <a:off x="10033908" y="2799475"/>
              <a:ext cx="120905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180 Ringing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322B9811-B132-46D6-88AF-87C2ECC8A7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0616" y="3525123"/>
              <a:ext cx="1997952" cy="0"/>
            </a:xfrm>
            <a:prstGeom prst="straightConnector1">
              <a:avLst/>
            </a:prstGeom>
            <a:ln w="9525">
              <a:solidFill>
                <a:schemeClr val="accent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949983E-6BB0-41AB-B722-E305261980F9}"/>
                </a:ext>
              </a:extLst>
            </p:cNvPr>
            <p:cNvSpPr txBox="1"/>
            <p:nvPr/>
          </p:nvSpPr>
          <p:spPr>
            <a:xfrm>
              <a:off x="9860227" y="3248124"/>
              <a:ext cx="1580406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200 OK (SDP </a:t>
              </a:r>
              <a:r>
                <a:rPr lang="en-US" altLang="ko-KR" sz="1200" b="1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Offer</a:t>
              </a:r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)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DF8C2D0F-2164-46CB-9F0F-A298F9AC0097}"/>
                </a:ext>
              </a:extLst>
            </p:cNvPr>
            <p:cNvCxnSpPr>
              <a:cxnSpLocks/>
            </p:cNvCxnSpPr>
            <p:nvPr/>
          </p:nvCxnSpPr>
          <p:spPr>
            <a:xfrm>
              <a:off x="9650298" y="3929703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255B30-7C6E-4726-B3F0-A898F7FAAC2E}"/>
                </a:ext>
              </a:extLst>
            </p:cNvPr>
            <p:cNvSpPr txBox="1"/>
            <p:nvPr/>
          </p:nvSpPr>
          <p:spPr>
            <a:xfrm>
              <a:off x="9858241" y="3652704"/>
              <a:ext cx="1582392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ACK (SDP </a:t>
              </a:r>
              <a:r>
                <a:rPr lang="en-US" altLang="ko-KR" sz="1200" b="1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Answer</a:t>
              </a:r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)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B581F60-69FC-4844-8166-624122EEFA18}"/>
                </a:ext>
              </a:extLst>
            </p:cNvPr>
            <p:cNvGrpSpPr/>
            <p:nvPr/>
          </p:nvGrpSpPr>
          <p:grpSpPr>
            <a:xfrm>
              <a:off x="8805108" y="3076474"/>
              <a:ext cx="817516" cy="449859"/>
              <a:chOff x="7200728" y="3024350"/>
              <a:chExt cx="817516" cy="449859"/>
            </a:xfrm>
          </p:grpSpPr>
          <p:sp>
            <p:nvSpPr>
              <p:cNvPr id="56" name="왼쪽 대괄호 55">
                <a:extLst>
                  <a:ext uri="{FF2B5EF4-FFF2-40B4-BE49-F238E27FC236}">
                    <a16:creationId xmlns:a16="http://schemas.microsoft.com/office/drawing/2014/main" id="{CAD0265D-4B47-4687-BCD0-35C5117AB614}"/>
                  </a:ext>
                </a:extLst>
              </p:cNvPr>
              <p:cNvSpPr/>
              <p:nvPr/>
            </p:nvSpPr>
            <p:spPr>
              <a:xfrm>
                <a:off x="7862979" y="3024350"/>
                <a:ext cx="155265" cy="449859"/>
              </a:xfrm>
              <a:prstGeom prst="leftBracke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F3E21D09-02C9-4A6C-A7CC-137C45773150}"/>
                  </a:ext>
                </a:extLst>
              </p:cNvPr>
              <p:cNvSpPr/>
              <p:nvPr/>
            </p:nvSpPr>
            <p:spPr>
              <a:xfrm>
                <a:off x="7200728" y="3122749"/>
                <a:ext cx="723356" cy="258442"/>
              </a:xfrm>
              <a:prstGeom prst="round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>
                    <a:solidFill>
                      <a:schemeClr val="bg1"/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early</a:t>
                </a:r>
                <a:endParaRPr lang="ko-KR" altLang="en-US" sz="1050" b="1" dirty="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p:grpSp>
        <p:sp>
          <p:nvSpPr>
            <p:cNvPr id="44" name="왼쪽 대괄호 43">
              <a:extLst>
                <a:ext uri="{FF2B5EF4-FFF2-40B4-BE49-F238E27FC236}">
                  <a16:creationId xmlns:a16="http://schemas.microsoft.com/office/drawing/2014/main" id="{25E00497-1B4B-40F9-8775-DDB9731D77A2}"/>
                </a:ext>
              </a:extLst>
            </p:cNvPr>
            <p:cNvSpPr/>
            <p:nvPr/>
          </p:nvSpPr>
          <p:spPr>
            <a:xfrm>
              <a:off x="9470028" y="3531714"/>
              <a:ext cx="155265" cy="1918535"/>
            </a:xfrm>
            <a:prstGeom prst="leftBracket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1011D227-31BB-4ED7-A15B-B75FA445C29F}"/>
                </a:ext>
              </a:extLst>
            </p:cNvPr>
            <p:cNvSpPr/>
            <p:nvPr/>
          </p:nvSpPr>
          <p:spPr>
            <a:xfrm>
              <a:off x="8478232" y="4361760"/>
              <a:ext cx="1047752" cy="25844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confirmed</a:t>
              </a:r>
              <a:endParaRPr lang="ko-KR" altLang="en-US" sz="12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6078594-2305-451E-9080-E8EEA5F51DF7}"/>
                </a:ext>
              </a:extLst>
            </p:cNvPr>
            <p:cNvGrpSpPr/>
            <p:nvPr/>
          </p:nvGrpSpPr>
          <p:grpSpPr>
            <a:xfrm>
              <a:off x="9229788" y="941844"/>
              <a:ext cx="917013" cy="822868"/>
              <a:chOff x="8189409" y="1515275"/>
              <a:chExt cx="917013" cy="822868"/>
            </a:xfrm>
          </p:grpSpPr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D4ADB3AE-06AD-4779-8D39-BBE499722D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89409" y="1539116"/>
                <a:ext cx="799027" cy="79902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907E4B6-304B-448A-BADF-4DDE8CE46F3E}"/>
                  </a:ext>
                </a:extLst>
              </p:cNvPr>
              <p:cNvSpPr txBox="1"/>
              <p:nvPr/>
            </p:nvSpPr>
            <p:spPr>
              <a:xfrm>
                <a:off x="8411098" y="1515275"/>
                <a:ext cx="695324" cy="27699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en-US" altLang="ko-KR" sz="1200" b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UAC</a:t>
                </a:r>
                <a:endParaRPr lang="ko-KR" altLang="en-US" sz="1100" b="1" dirty="0"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endParaRPr>
              </a:p>
            </p:txBody>
          </p:sp>
        </p:grp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6AF2889F-8433-4F5A-8D68-36874CECF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0616" y="5098285"/>
              <a:ext cx="1997952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7624674-4ECC-4FBB-9C86-069E5C3E4057}"/>
                </a:ext>
              </a:extLst>
            </p:cNvPr>
            <p:cNvSpPr txBox="1"/>
            <p:nvPr/>
          </p:nvSpPr>
          <p:spPr>
            <a:xfrm>
              <a:off x="10158115" y="4821286"/>
              <a:ext cx="984630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BYE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98987FF-24F9-4DB3-8BA3-DE0D495AB7DD}"/>
                </a:ext>
              </a:extLst>
            </p:cNvPr>
            <p:cNvCxnSpPr>
              <a:cxnSpLocks/>
            </p:cNvCxnSpPr>
            <p:nvPr/>
          </p:nvCxnSpPr>
          <p:spPr>
            <a:xfrm>
              <a:off x="9650298" y="5450266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7257549-B7DB-46E1-9078-203E7BCCBF1E}"/>
                </a:ext>
              </a:extLst>
            </p:cNvPr>
            <p:cNvSpPr txBox="1"/>
            <p:nvPr/>
          </p:nvSpPr>
          <p:spPr>
            <a:xfrm>
              <a:off x="10301775" y="5173267"/>
              <a:ext cx="69532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200 OK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F62BF938-8576-4C40-80C0-3CB539EAB4C7}"/>
                </a:ext>
              </a:extLst>
            </p:cNvPr>
            <p:cNvCxnSpPr>
              <a:cxnSpLocks/>
            </p:cNvCxnSpPr>
            <p:nvPr/>
          </p:nvCxnSpPr>
          <p:spPr>
            <a:xfrm>
              <a:off x="9650298" y="4454296"/>
              <a:ext cx="1987277" cy="0"/>
            </a:xfrm>
            <a:prstGeom prst="straightConnector1">
              <a:avLst/>
            </a:prstGeom>
            <a:ln w="44450" cmpd="dbl">
              <a:solidFill>
                <a:schemeClr val="tx1"/>
              </a:solidFill>
              <a:prstDash val="sysDash"/>
              <a:headEnd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D19506-B359-47AB-819D-76367D5B4F8A}"/>
                </a:ext>
              </a:extLst>
            </p:cNvPr>
            <p:cNvSpPr txBox="1"/>
            <p:nvPr/>
          </p:nvSpPr>
          <p:spPr>
            <a:xfrm>
              <a:off x="10009187" y="4157825"/>
              <a:ext cx="1282486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Media Session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9814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5. Initiating </a:t>
            </a:r>
            <a:r>
              <a:rPr lang="en-US" altLang="ko-KR"/>
              <a:t>a Session – UAS Processing (1/3)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E79ED5-9D27-4EC7-98B5-4926A2CF428D}"/>
              </a:ext>
            </a:extLst>
          </p:cNvPr>
          <p:cNvSpPr/>
          <p:nvPr/>
        </p:nvSpPr>
        <p:spPr>
          <a:xfrm>
            <a:off x="751367" y="923181"/>
            <a:ext cx="9373708" cy="439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Processing of the INVITE</a:t>
            </a:r>
            <a:endParaRPr lang="en-US" altLang="ko-KR" sz="16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UAS</a:t>
            </a:r>
            <a:r>
              <a:rPr lang="ko-KR" altLang="en-US" sz="1400">
                <a:latin typeface="Roboto" panose="02000000000000000000" pitchFamily="2" charset="0"/>
              </a:rPr>
              <a:t> </a:t>
            </a:r>
            <a:r>
              <a:rPr lang="en-US" altLang="ko-KR" sz="1400">
                <a:latin typeface="Roboto" panose="02000000000000000000" pitchFamily="2" charset="0"/>
              </a:rPr>
              <a:t>core </a:t>
            </a:r>
            <a:r>
              <a:rPr lang="ko-KR" altLang="en-US" sz="1400">
                <a:latin typeface="Roboto" panose="02000000000000000000" pitchFamily="2" charset="0"/>
              </a:rPr>
              <a:t>는 </a:t>
            </a:r>
            <a:r>
              <a:rPr lang="en-US" altLang="ko-KR" sz="1400">
                <a:latin typeface="Roboto" panose="02000000000000000000" pitchFamily="2" charset="0"/>
              </a:rPr>
              <a:t>transaction layer </a:t>
            </a:r>
            <a:r>
              <a:rPr lang="ko-KR" altLang="en-US" sz="1400">
                <a:latin typeface="Roboto" panose="02000000000000000000" pitchFamily="2" charset="0"/>
              </a:rPr>
              <a:t>로 부터 </a:t>
            </a:r>
            <a:r>
              <a:rPr lang="en-US" altLang="ko-KR" sz="1400" b="1">
                <a:latin typeface="Roboto" panose="02000000000000000000" pitchFamily="2" charset="0"/>
              </a:rPr>
              <a:t>INVITE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요청을 수신하고 처리 절차를 수행</a:t>
            </a:r>
            <a:endParaRPr lang="en-US" altLang="ko-KR" sz="140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Roboto" panose="02000000000000000000" pitchFamily="2" charset="0"/>
              </a:rPr>
              <a:t>이 처리 상태가 응답을 생성하지 않고 완성되면</a:t>
            </a:r>
            <a:r>
              <a:rPr lang="en-US" altLang="ko-KR" sz="1400">
                <a:latin typeface="Roboto" panose="02000000000000000000" pitchFamily="2" charset="0"/>
              </a:rPr>
              <a:t>, UAS core </a:t>
            </a:r>
            <a:r>
              <a:rPr lang="ko-KR" altLang="en-US" sz="1400">
                <a:latin typeface="Roboto" panose="02000000000000000000" pitchFamily="2" charset="0"/>
              </a:rPr>
              <a:t>는 추가 처리 단계를 수행해야 함</a:t>
            </a:r>
            <a:endParaRPr lang="en-US" altLang="ko-KR" sz="1400">
              <a:latin typeface="Roboto" panose="02000000000000000000" pitchFamily="2" charset="0"/>
            </a:endParaRP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200">
                <a:latin typeface="Roboto" panose="02000000000000000000" pitchFamily="2" charset="0"/>
              </a:rPr>
              <a:t>요청에 </a:t>
            </a:r>
            <a:r>
              <a:rPr lang="en-US" altLang="ko-KR" sz="1200">
                <a:latin typeface="Roboto" panose="02000000000000000000" pitchFamily="2" charset="0"/>
              </a:rPr>
              <a:t>Expires </a:t>
            </a:r>
            <a:r>
              <a:rPr lang="ko-KR" altLang="en-US" sz="1200">
                <a:latin typeface="Roboto" panose="02000000000000000000" pitchFamily="2" charset="0"/>
              </a:rPr>
              <a:t>헤더가 포함된 </a:t>
            </a:r>
            <a:r>
              <a:rPr lang="en-US" altLang="ko-KR" sz="1200">
                <a:latin typeface="Roboto" panose="02000000000000000000" pitchFamily="2" charset="0"/>
              </a:rPr>
              <a:t>INVITE</a:t>
            </a:r>
            <a:r>
              <a:rPr lang="ko-KR" altLang="en-US" sz="1200">
                <a:latin typeface="Roboto" panose="02000000000000000000" pitchFamily="2" charset="0"/>
              </a:rPr>
              <a:t> 인 경우</a:t>
            </a:r>
            <a:r>
              <a:rPr lang="en-US" altLang="ko-KR" sz="1200">
                <a:latin typeface="Roboto" panose="02000000000000000000" pitchFamily="2" charset="0"/>
              </a:rPr>
              <a:t>, UAS core </a:t>
            </a:r>
            <a:r>
              <a:rPr lang="ko-KR" altLang="en-US" sz="1200">
                <a:latin typeface="Roboto" panose="02000000000000000000" pitchFamily="2" charset="0"/>
              </a:rPr>
              <a:t>는 헤더 값에 표시된 시간</a:t>
            </a:r>
            <a:r>
              <a:rPr lang="en-US" altLang="ko-KR" sz="1200">
                <a:latin typeface="Roboto" panose="02000000000000000000" pitchFamily="2" charset="0"/>
              </a:rPr>
              <a:t>(</a:t>
            </a:r>
            <a:r>
              <a:rPr lang="ko-KR" altLang="en-US" sz="1200">
                <a:latin typeface="Roboto" panose="02000000000000000000" pitchFamily="2" charset="0"/>
              </a:rPr>
              <a:t>초</a:t>
            </a:r>
            <a:r>
              <a:rPr lang="en-US" altLang="ko-KR" sz="1200">
                <a:latin typeface="Roboto" panose="02000000000000000000" pitchFamily="2" charset="0"/>
              </a:rPr>
              <a:t>) </a:t>
            </a:r>
            <a:r>
              <a:rPr lang="ko-KR" altLang="en-US" sz="1200">
                <a:latin typeface="Roboto" panose="02000000000000000000" pitchFamily="2" charset="0"/>
              </a:rPr>
              <a:t>동안 </a:t>
            </a:r>
            <a:r>
              <a:rPr lang="en-US" altLang="ko-KR" sz="1200">
                <a:latin typeface="Roboto" panose="02000000000000000000" pitchFamily="2" charset="0"/>
              </a:rPr>
              <a:t>timer </a:t>
            </a:r>
            <a:r>
              <a:rPr lang="ko-KR" altLang="en-US" sz="1200">
                <a:latin typeface="Roboto" panose="02000000000000000000" pitchFamily="2" charset="0"/>
              </a:rPr>
              <a:t>를 설정</a:t>
            </a:r>
            <a:endParaRPr lang="en-US" altLang="ko-KR" sz="1200">
              <a:latin typeface="Roboto" panose="02000000000000000000" pitchFamily="2" charset="0"/>
            </a:endParaRPr>
          </a:p>
          <a:p>
            <a:pPr marL="1085850" lvl="2" indent="-171450">
              <a:lnSpc>
                <a:spcPct val="200000"/>
              </a:lnSpc>
              <a:buFontTx/>
              <a:buChar char="-"/>
            </a:pPr>
            <a:r>
              <a:rPr lang="en-US" altLang="ko-KR" sz="1200">
                <a:latin typeface="Roboto" panose="02000000000000000000" pitchFamily="2" charset="0"/>
              </a:rPr>
              <a:t>timer</a:t>
            </a:r>
            <a:r>
              <a:rPr lang="ko-KR" altLang="en-US" sz="1200">
                <a:latin typeface="Roboto" panose="02000000000000000000" pitchFamily="2" charset="0"/>
              </a:rPr>
              <a:t> 가 끝나면 </a:t>
            </a:r>
            <a:r>
              <a:rPr lang="en-US" altLang="ko-KR" sz="1200">
                <a:latin typeface="Roboto" panose="02000000000000000000" pitchFamily="2" charset="0"/>
              </a:rPr>
              <a:t>invitation</a:t>
            </a:r>
            <a:r>
              <a:rPr lang="ko-KR" altLang="en-US" sz="1200">
                <a:latin typeface="Roboto" panose="02000000000000000000" pitchFamily="2" charset="0"/>
              </a:rPr>
              <a:t>이 만료된 것으로 간주</a:t>
            </a:r>
            <a:endParaRPr lang="en-US" altLang="ko-KR" sz="1200">
              <a:latin typeface="Roboto" panose="02000000000000000000" pitchFamily="2" charset="0"/>
            </a:endParaRPr>
          </a:p>
          <a:p>
            <a:pPr marL="1085850" lvl="2" indent="-171450">
              <a:lnSpc>
                <a:spcPct val="200000"/>
              </a:lnSpc>
              <a:buFontTx/>
              <a:buChar char="-"/>
            </a:pPr>
            <a:r>
              <a:rPr lang="en-US" altLang="ko-KR" sz="1200">
                <a:latin typeface="Roboto" panose="02000000000000000000" pitchFamily="2" charset="0"/>
              </a:rPr>
              <a:t>UAS </a:t>
            </a:r>
            <a:r>
              <a:rPr lang="ko-KR" altLang="en-US" sz="1200">
                <a:latin typeface="Roboto" panose="02000000000000000000" pitchFamily="2" charset="0"/>
              </a:rPr>
              <a:t>가 </a:t>
            </a:r>
            <a:r>
              <a:rPr lang="en-US" altLang="ko-KR" sz="1200">
                <a:latin typeface="Roboto" panose="02000000000000000000" pitchFamily="2" charset="0"/>
              </a:rPr>
              <a:t>final </a:t>
            </a:r>
            <a:r>
              <a:rPr lang="ko-KR" altLang="en-US" sz="1200">
                <a:latin typeface="Roboto" panose="02000000000000000000" pitchFamily="2" charset="0"/>
              </a:rPr>
              <a:t>응답을 생성하기 전에 만료되면 </a:t>
            </a:r>
            <a:r>
              <a:rPr lang="en-US" altLang="ko-KR" sz="1200" b="1">
                <a:latin typeface="Roboto" panose="02000000000000000000" pitchFamily="2" charset="0"/>
              </a:rPr>
              <a:t>487 (Request Terminated)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응답을 생성  </a:t>
            </a:r>
            <a:endParaRPr lang="en-US" altLang="ko-KR" sz="1200">
              <a:latin typeface="Roboto" panose="02000000000000000000" pitchFamily="2" charset="0"/>
            </a:endParaRP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200">
                <a:highlight>
                  <a:srgbClr val="FFFF00"/>
                </a:highlight>
                <a:latin typeface="Roboto" panose="02000000000000000000" pitchFamily="2" charset="0"/>
              </a:rPr>
              <a:t>요청이 </a:t>
            </a:r>
            <a:r>
              <a:rPr lang="en-US" altLang="ko-KR" sz="1200">
                <a:highlight>
                  <a:srgbClr val="FFFF00"/>
                </a:highlight>
                <a:latin typeface="Roboto" panose="02000000000000000000" pitchFamily="2" charset="0"/>
              </a:rPr>
              <a:t>mid-dialog request</a:t>
            </a:r>
            <a:r>
              <a:rPr lang="ko-KR" altLang="en-US" sz="1200">
                <a:highlight>
                  <a:srgbClr val="FFFF00"/>
                </a:highlight>
                <a:latin typeface="Roboto" panose="02000000000000000000" pitchFamily="2" charset="0"/>
              </a:rPr>
              <a:t> 인 경우</a:t>
            </a:r>
            <a:r>
              <a:rPr lang="en-US" altLang="ko-KR" sz="1200">
                <a:highlight>
                  <a:srgbClr val="FFFF00"/>
                </a:highlight>
                <a:latin typeface="Roboto" panose="02000000000000000000" pitchFamily="2" charset="0"/>
              </a:rPr>
              <a:t>, method-independent </a:t>
            </a:r>
            <a:r>
              <a:rPr lang="ko-KR" altLang="en-US" sz="1200">
                <a:highlight>
                  <a:srgbClr val="FFFF00"/>
                </a:highlight>
                <a:latin typeface="Roboto" panose="02000000000000000000" pitchFamily="2" charset="0"/>
              </a:rPr>
              <a:t>가 처리가 먼저 적용 </a:t>
            </a:r>
            <a:r>
              <a:rPr lang="en-US" altLang="ko-KR" sz="1200">
                <a:highlight>
                  <a:srgbClr val="FFFF00"/>
                </a:highlight>
                <a:latin typeface="Roboto" panose="02000000000000000000" pitchFamily="2" charset="0"/>
              </a:rPr>
              <a:t>(</a:t>
            </a:r>
            <a:r>
              <a:rPr lang="ko-KR" altLang="en-US" sz="1200">
                <a:highlight>
                  <a:srgbClr val="FFFF00"/>
                </a:highlight>
                <a:latin typeface="Roboto" panose="02000000000000000000" pitchFamily="2" charset="0"/>
              </a:rPr>
              <a:t>또한 세션을 수정할 수 도 있음</a:t>
            </a:r>
            <a:r>
              <a:rPr lang="en-US" altLang="ko-KR" sz="1200">
                <a:highlight>
                  <a:srgbClr val="FFFF00"/>
                </a:highlight>
                <a:latin typeface="Roboto" panose="02000000000000000000" pitchFamily="2" charset="0"/>
              </a:rPr>
              <a:t>)</a:t>
            </a:r>
          </a:p>
          <a:p>
            <a:pPr marL="685800" lvl="1" indent="-228600">
              <a:lnSpc>
                <a:spcPct val="200000"/>
              </a:lnSpc>
              <a:buFontTx/>
              <a:buAutoNum type="arabicPeriod"/>
            </a:pPr>
            <a:r>
              <a:rPr lang="ko-KR" altLang="en-US" sz="1200">
                <a:latin typeface="Roboto" panose="02000000000000000000" pitchFamily="2" charset="0"/>
              </a:rPr>
              <a:t>요청에 </a:t>
            </a:r>
            <a:r>
              <a:rPr lang="en-US" altLang="ko-KR" sz="1200">
                <a:latin typeface="Roboto" panose="02000000000000000000" pitchFamily="2" charset="0"/>
              </a:rPr>
              <a:t>To tag </a:t>
            </a:r>
            <a:r>
              <a:rPr lang="ko-KR" altLang="en-US" sz="1200">
                <a:latin typeface="Roboto" panose="02000000000000000000" pitchFamily="2" charset="0"/>
              </a:rPr>
              <a:t>가 있지만 </a:t>
            </a:r>
            <a:r>
              <a:rPr lang="en-US" altLang="ko-KR" sz="1200">
                <a:latin typeface="Roboto" panose="02000000000000000000" pitchFamily="2" charset="0"/>
              </a:rPr>
              <a:t>dialog ID </a:t>
            </a:r>
            <a:r>
              <a:rPr lang="ko-KR" altLang="en-US" sz="1200">
                <a:latin typeface="Roboto" panose="02000000000000000000" pitchFamily="2" charset="0"/>
              </a:rPr>
              <a:t>가 기존 다이얼로그와 일치하지 않는 경우 </a:t>
            </a:r>
            <a:r>
              <a:rPr lang="en-US" altLang="ko-KR" sz="1200">
                <a:latin typeface="Roboto" panose="02000000000000000000" pitchFamily="2" charset="0"/>
              </a:rPr>
              <a:t>:</a:t>
            </a:r>
          </a:p>
          <a:p>
            <a:pPr marL="1085850" lvl="2" indent="-171450">
              <a:lnSpc>
                <a:spcPct val="200000"/>
              </a:lnSpc>
              <a:buFontTx/>
              <a:buChar char="-"/>
            </a:pPr>
            <a:r>
              <a:rPr lang="en-US" altLang="ko-KR" sz="1200" b="1">
                <a:latin typeface="Roboto" panose="02000000000000000000" pitchFamily="2" charset="0"/>
              </a:rPr>
              <a:t>To tag </a:t>
            </a:r>
            <a:r>
              <a:rPr lang="ko-KR" altLang="en-US" sz="1200">
                <a:latin typeface="Roboto" panose="02000000000000000000" pitchFamily="2" charset="0"/>
              </a:rPr>
              <a:t>값에 따라 요청을 </a:t>
            </a:r>
            <a:r>
              <a:rPr lang="en-US" altLang="ko-KR" sz="1200">
                <a:latin typeface="Roboto" panose="02000000000000000000" pitchFamily="2" charset="0"/>
              </a:rPr>
              <a:t>accept </a:t>
            </a:r>
            <a:r>
              <a:rPr lang="ko-KR" altLang="en-US" sz="1200">
                <a:latin typeface="Roboto" panose="02000000000000000000" pitchFamily="2" charset="0"/>
              </a:rPr>
              <a:t>또는 </a:t>
            </a:r>
            <a:r>
              <a:rPr lang="en-US" altLang="ko-KR" sz="1200">
                <a:latin typeface="Roboto" panose="02000000000000000000" pitchFamily="2" charset="0"/>
              </a:rPr>
              <a:t>reject</a:t>
            </a:r>
            <a:r>
              <a:rPr lang="ko-KR" altLang="en-US" sz="1200">
                <a:latin typeface="Roboto" panose="02000000000000000000" pitchFamily="2" charset="0"/>
              </a:rPr>
              <a:t> 할 수 있는데 </a:t>
            </a:r>
            <a:r>
              <a:rPr lang="en-US" altLang="ko-KR" sz="1200" b="1">
                <a:latin typeface="Roboto" panose="02000000000000000000" pitchFamily="2" charset="0"/>
              </a:rPr>
              <a:t>accept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하는 경우 다이얼로그를 </a:t>
            </a:r>
            <a:r>
              <a:rPr lang="ko-KR" altLang="en-US" sz="1200" b="1">
                <a:latin typeface="Roboto" panose="02000000000000000000" pitchFamily="2" charset="0"/>
              </a:rPr>
              <a:t>계속 유지</a:t>
            </a:r>
            <a:endParaRPr lang="en-US" altLang="ko-KR" sz="1200" b="1">
              <a:latin typeface="Roboto" panose="02000000000000000000" pitchFamily="2" charset="0"/>
            </a:endParaRPr>
          </a:p>
          <a:p>
            <a:pPr marL="1085850" lvl="2" indent="-171450">
              <a:lnSpc>
                <a:spcPct val="200000"/>
              </a:lnSpc>
              <a:buFontTx/>
              <a:buChar char="-"/>
            </a:pPr>
            <a:r>
              <a:rPr lang="en-US" altLang="ko-KR" sz="1200" b="1">
                <a:latin typeface="Roboto" panose="02000000000000000000" pitchFamily="2" charset="0"/>
              </a:rPr>
              <a:t>reject </a:t>
            </a:r>
            <a:r>
              <a:rPr lang="ko-KR" altLang="en-US" sz="1200">
                <a:latin typeface="Roboto" panose="02000000000000000000" pitchFamily="2" charset="0"/>
              </a:rPr>
              <a:t>할 경우 </a:t>
            </a:r>
            <a:r>
              <a:rPr lang="en-US" altLang="ko-KR" sz="1200" b="1">
                <a:latin typeface="Roboto" panose="02000000000000000000" pitchFamily="2" charset="0"/>
              </a:rPr>
              <a:t>481 (Call/Transaction Does Not Exist) </a:t>
            </a:r>
            <a:r>
              <a:rPr lang="ko-KR" altLang="en-US" sz="1200">
                <a:latin typeface="Roboto" panose="02000000000000000000" pitchFamily="2" charset="0"/>
              </a:rPr>
              <a:t>응답을 생성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UAS </a:t>
            </a:r>
            <a:r>
              <a:rPr lang="ko-KR" altLang="en-US" sz="1400">
                <a:latin typeface="Roboto" panose="02000000000000000000" pitchFamily="2" charset="0"/>
              </a:rPr>
              <a:t>는 </a:t>
            </a:r>
            <a:r>
              <a:rPr lang="en-US" altLang="ko-KR" sz="1400">
                <a:latin typeface="Roboto" panose="02000000000000000000" pitchFamily="2" charset="0"/>
              </a:rPr>
              <a:t>Invitation </a:t>
            </a:r>
            <a:r>
              <a:rPr lang="ko-KR" altLang="en-US" sz="1400">
                <a:latin typeface="Roboto" panose="02000000000000000000" pitchFamily="2" charset="0"/>
              </a:rPr>
              <a:t>을 </a:t>
            </a:r>
            <a:r>
              <a:rPr lang="en-US" altLang="ko-KR" sz="1400" b="1">
                <a:latin typeface="Roboto" panose="02000000000000000000" pitchFamily="2" charset="0"/>
              </a:rPr>
              <a:t>progress</a:t>
            </a:r>
            <a:r>
              <a:rPr lang="en-US" altLang="ko-KR" sz="1400">
                <a:latin typeface="Roboto" panose="02000000000000000000" pitchFamily="2" charset="0"/>
              </a:rPr>
              <a:t>, </a:t>
            </a:r>
            <a:r>
              <a:rPr lang="en-US" altLang="ko-KR" sz="1400" b="1">
                <a:latin typeface="Roboto" panose="02000000000000000000" pitchFamily="2" charset="0"/>
              </a:rPr>
              <a:t>accept</a:t>
            </a:r>
            <a:r>
              <a:rPr lang="en-US" altLang="ko-KR" sz="1400">
                <a:latin typeface="Roboto" panose="02000000000000000000" pitchFamily="2" charset="0"/>
              </a:rPr>
              <a:t>, </a:t>
            </a:r>
            <a:r>
              <a:rPr lang="en-US" altLang="ko-KR" sz="1400" b="1">
                <a:latin typeface="Roboto" panose="02000000000000000000" pitchFamily="2" charset="0"/>
              </a:rPr>
              <a:t>redirect</a:t>
            </a:r>
            <a:r>
              <a:rPr lang="en-US" altLang="ko-KR" sz="1400">
                <a:latin typeface="Roboto" panose="02000000000000000000" pitchFamily="2" charset="0"/>
              </a:rPr>
              <a:t>, </a:t>
            </a:r>
            <a:r>
              <a:rPr lang="en-US" altLang="ko-KR" sz="1400" b="1">
                <a:latin typeface="Roboto" panose="02000000000000000000" pitchFamily="2" charset="0"/>
              </a:rPr>
              <a:t>reject</a:t>
            </a:r>
            <a:r>
              <a:rPr lang="en-US" altLang="ko-KR" sz="1400">
                <a:latin typeface="Roboto" panose="02000000000000000000" pitchFamily="2" charset="0"/>
              </a:rPr>
              <a:t> 4</a:t>
            </a:r>
            <a:r>
              <a:rPr lang="ko-KR" altLang="en-US" sz="1400">
                <a:latin typeface="Roboto" panose="02000000000000000000" pitchFamily="2" charset="0"/>
              </a:rPr>
              <a:t>가지 방식으로 처리</a:t>
            </a:r>
            <a:endParaRPr lang="en-US" altLang="ko-KR" sz="1400">
              <a:latin typeface="Roboto" panose="02000000000000000000" pitchFamily="2" charset="0"/>
            </a:endParaRPr>
          </a:p>
        </p:txBody>
      </p:sp>
      <p:sp>
        <p:nvSpPr>
          <p:cNvPr id="3" name="오른쪽 대괄호 2">
            <a:extLst>
              <a:ext uri="{FF2B5EF4-FFF2-40B4-BE49-F238E27FC236}">
                <a16:creationId xmlns:a16="http://schemas.microsoft.com/office/drawing/2014/main" id="{5BDC0A32-6BD3-4E92-9716-8DF6786BA5EA}"/>
              </a:ext>
            </a:extLst>
          </p:cNvPr>
          <p:cNvSpPr/>
          <p:nvPr/>
        </p:nvSpPr>
        <p:spPr>
          <a:xfrm>
            <a:off x="8412480" y="3992880"/>
            <a:ext cx="198120" cy="822960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2E68B2-3F44-498D-A15B-1895E7D35D67}"/>
              </a:ext>
            </a:extLst>
          </p:cNvPr>
          <p:cNvSpPr txBox="1"/>
          <p:nvPr/>
        </p:nvSpPr>
        <p:spPr>
          <a:xfrm>
            <a:off x="8412481" y="4281249"/>
            <a:ext cx="98145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23 </a:t>
            </a:r>
            <a:r>
              <a:rPr lang="ko-KR" altLang="en-US" sz="1000"/>
              <a:t>페이지 참고</a:t>
            </a:r>
          </a:p>
        </p:txBody>
      </p:sp>
    </p:spTree>
    <p:extLst>
      <p:ext uri="{BB962C8B-B14F-4D97-AF65-F5344CB8AC3E}">
        <p14:creationId xmlns:p14="http://schemas.microsoft.com/office/powerpoint/2010/main" val="769602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5. Initiating </a:t>
            </a:r>
            <a:r>
              <a:rPr lang="en-US" altLang="ko-KR"/>
              <a:t>a Session – UAS Processing (2/3)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E79ED5-9D27-4EC7-98B5-4926A2CF428D}"/>
              </a:ext>
            </a:extLst>
          </p:cNvPr>
          <p:cNvSpPr/>
          <p:nvPr/>
        </p:nvSpPr>
        <p:spPr>
          <a:xfrm>
            <a:off x="751367" y="791101"/>
            <a:ext cx="11147556" cy="538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latin typeface="Roboto" panose="02000000000000000000" pitchFamily="2" charset="0"/>
              </a:rPr>
              <a:t>Progress</a:t>
            </a:r>
            <a:endParaRPr lang="en-US" altLang="ko-KR" sz="16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UAS</a:t>
            </a:r>
            <a:r>
              <a:rPr lang="ko-KR" altLang="en-US" sz="1400">
                <a:latin typeface="Roboto" panose="02000000000000000000" pitchFamily="2" charset="0"/>
              </a:rPr>
              <a:t> 가 응답을 즉시 할 수 없는 경우</a:t>
            </a:r>
            <a:r>
              <a:rPr lang="en-US" altLang="ko-KR" sz="1400">
                <a:latin typeface="Roboto" panose="02000000000000000000" pitchFamily="2" charset="0"/>
              </a:rPr>
              <a:t>, UAC </a:t>
            </a:r>
            <a:r>
              <a:rPr lang="ko-KR" altLang="en-US" sz="1400">
                <a:latin typeface="Roboto" panose="02000000000000000000" pitchFamily="2" charset="0"/>
              </a:rPr>
              <a:t>에게 진행 상황을 알리기 위해 </a:t>
            </a:r>
            <a:r>
              <a:rPr lang="en-US" altLang="ko-KR" sz="1400">
                <a:latin typeface="Roboto" panose="02000000000000000000" pitchFamily="2" charset="0"/>
              </a:rPr>
              <a:t>101 ~ 199 </a:t>
            </a:r>
            <a:r>
              <a:rPr lang="ko-KR" altLang="en-US" sz="1400">
                <a:latin typeface="Roboto" panose="02000000000000000000" pitchFamily="2" charset="0"/>
              </a:rPr>
              <a:t>사이의 </a:t>
            </a:r>
            <a:r>
              <a:rPr lang="en-US" altLang="ko-KR" sz="1400" b="1">
                <a:latin typeface="Roboto" panose="02000000000000000000" pitchFamily="2" charset="0"/>
              </a:rPr>
              <a:t>provisional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응답을 함</a:t>
            </a:r>
            <a:endParaRPr lang="en-US" altLang="ko-KR" sz="140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Roboto" panose="02000000000000000000" pitchFamily="2" charset="0"/>
              </a:rPr>
              <a:t>원하는 만큼 </a:t>
            </a:r>
            <a:r>
              <a:rPr lang="en-US" altLang="ko-KR" sz="1400">
                <a:latin typeface="Roboto" panose="02000000000000000000" pitchFamily="2" charset="0"/>
              </a:rPr>
              <a:t>provisional </a:t>
            </a:r>
            <a:r>
              <a:rPr lang="ko-KR" altLang="en-US" sz="1400">
                <a:latin typeface="Roboto" panose="02000000000000000000" pitchFamily="2" charset="0"/>
              </a:rPr>
              <a:t>응답을 보낼 수 있으며</a:t>
            </a:r>
            <a:r>
              <a:rPr lang="en-US" altLang="ko-KR" sz="1400">
                <a:latin typeface="Roboto" panose="02000000000000000000" pitchFamily="2" charset="0"/>
              </a:rPr>
              <a:t>, </a:t>
            </a:r>
            <a:r>
              <a:rPr lang="ko-KR" altLang="en-US" sz="1400">
                <a:latin typeface="Roboto" panose="02000000000000000000" pitchFamily="2" charset="0"/>
              </a:rPr>
              <a:t>반드시 동일한 </a:t>
            </a:r>
            <a:r>
              <a:rPr lang="en-US" altLang="ko-KR" sz="1400">
                <a:latin typeface="Roboto" panose="02000000000000000000" pitchFamily="2" charset="0"/>
              </a:rPr>
              <a:t>dialog ID</a:t>
            </a:r>
            <a:r>
              <a:rPr lang="ko-KR" altLang="en-US" sz="1400">
                <a:latin typeface="Roboto" panose="02000000000000000000" pitchFamily="2" charset="0"/>
              </a:rPr>
              <a:t> 를 나타내야 함</a:t>
            </a:r>
            <a:endParaRPr lang="en-US" altLang="ko-KR" sz="140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Roboto" panose="02000000000000000000" pitchFamily="2" charset="0"/>
              </a:rPr>
              <a:t>트랜잭션에서 응답들 간에 </a:t>
            </a:r>
            <a:r>
              <a:rPr lang="en-US" altLang="ko-KR" sz="1400">
                <a:latin typeface="Roboto" panose="02000000000000000000" pitchFamily="2" charset="0"/>
              </a:rPr>
              <a:t>3</a:t>
            </a:r>
            <a:r>
              <a:rPr lang="ko-KR" altLang="en-US" sz="1400">
                <a:latin typeface="Roboto" panose="02000000000000000000" pitchFamily="2" charset="0"/>
              </a:rPr>
              <a:t>분간의 </a:t>
            </a:r>
            <a:r>
              <a:rPr lang="en-US" altLang="ko-KR" sz="1400">
                <a:latin typeface="Roboto" panose="02000000000000000000" pitchFamily="2" charset="0"/>
              </a:rPr>
              <a:t>gap</a:t>
            </a:r>
            <a:r>
              <a:rPr lang="ko-KR" altLang="en-US" sz="1400">
                <a:latin typeface="Roboto" panose="02000000000000000000" pitchFamily="2" charset="0"/>
              </a:rPr>
              <a:t> 있는 경우</a:t>
            </a:r>
            <a:r>
              <a:rPr lang="en-US" altLang="ko-KR" sz="1400">
                <a:latin typeface="Roboto" panose="02000000000000000000" pitchFamily="2" charset="0"/>
              </a:rPr>
              <a:t>, </a:t>
            </a:r>
            <a:r>
              <a:rPr lang="ko-KR" altLang="en-US" sz="1400">
                <a:latin typeface="Roboto" panose="02000000000000000000" pitchFamily="2" charset="0"/>
              </a:rPr>
              <a:t>프록시가 트랜잭션을 취소하는 것을 방지하기 위해 매분마다 </a:t>
            </a:r>
            <a:r>
              <a:rPr lang="en-US" altLang="ko-KR" sz="1400" b="1">
                <a:latin typeface="Roboto" panose="02000000000000000000" pitchFamily="2" charset="0"/>
              </a:rPr>
              <a:t>100 </a:t>
            </a:r>
            <a:r>
              <a:rPr lang="ko-KR" altLang="en-US" sz="1400" b="1">
                <a:latin typeface="Roboto" panose="02000000000000000000" pitchFamily="2" charset="0"/>
              </a:rPr>
              <a:t>이 아닌 </a:t>
            </a:r>
            <a:r>
              <a:rPr lang="en-US" altLang="ko-KR" sz="1400" b="1">
                <a:latin typeface="Roboto" panose="02000000000000000000" pitchFamily="2" charset="0"/>
              </a:rPr>
              <a:t>provisional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응답을 </a:t>
            </a:r>
            <a:br>
              <a:rPr lang="en-US" altLang="ko-KR" sz="1400">
                <a:latin typeface="Roboto" panose="02000000000000000000" pitchFamily="2" charset="0"/>
              </a:rPr>
            </a:br>
            <a:r>
              <a:rPr lang="ko-KR" altLang="en-US" sz="1400">
                <a:latin typeface="Roboto" panose="02000000000000000000" pitchFamily="2" charset="0"/>
              </a:rPr>
              <a:t>전송하여 </a:t>
            </a:r>
            <a:r>
              <a:rPr lang="en-US" altLang="ko-KR" sz="1400">
                <a:latin typeface="Roboto" panose="02000000000000000000" pitchFamily="2" charset="0"/>
              </a:rPr>
              <a:t>provisional </a:t>
            </a:r>
            <a:r>
              <a:rPr lang="ko-KR" altLang="en-US" sz="1400">
                <a:latin typeface="Roboto" panose="02000000000000000000" pitchFamily="2" charset="0"/>
              </a:rPr>
              <a:t>응답의 손실될 가능성을 처리</a:t>
            </a:r>
            <a:endParaRPr lang="en-US" altLang="ko-KR" sz="140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600" b="1">
                <a:latin typeface="Roboto" panose="02000000000000000000" pitchFamily="2" charset="0"/>
              </a:rPr>
              <a:t>The INVITE is </a:t>
            </a:r>
            <a:r>
              <a:rPr lang="en-US" altLang="ko-KR" sz="1600" b="1">
                <a:highlight>
                  <a:srgbClr val="FFFF00"/>
                </a:highlight>
                <a:latin typeface="Roboto" panose="02000000000000000000" pitchFamily="2" charset="0"/>
              </a:rPr>
              <a:t>Redirected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UAS</a:t>
            </a:r>
            <a:r>
              <a:rPr lang="ko-KR" altLang="en-US" sz="1400">
                <a:latin typeface="Roboto" panose="02000000000000000000" pitchFamily="2" charset="0"/>
              </a:rPr>
              <a:t> 가 </a:t>
            </a:r>
            <a:r>
              <a:rPr lang="en-US" altLang="ko-KR" sz="1400">
                <a:latin typeface="Roboto" panose="02000000000000000000" pitchFamily="2" charset="0"/>
              </a:rPr>
              <a:t>call </a:t>
            </a:r>
            <a:r>
              <a:rPr lang="ko-KR" altLang="en-US" sz="1400">
                <a:latin typeface="Roboto" panose="02000000000000000000" pitchFamily="2" charset="0"/>
              </a:rPr>
              <a:t>을 </a:t>
            </a:r>
            <a:r>
              <a:rPr lang="en-US" altLang="ko-KR" sz="1400" b="1">
                <a:latin typeface="Roboto" panose="02000000000000000000" pitchFamily="2" charset="0"/>
              </a:rPr>
              <a:t>redirect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하기로 결정하면 </a:t>
            </a:r>
            <a:r>
              <a:rPr lang="en-US" altLang="ko-KR" sz="1400" b="1">
                <a:latin typeface="Roboto" panose="02000000000000000000" pitchFamily="2" charset="0"/>
              </a:rPr>
              <a:t>3xx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응답을 전송</a:t>
            </a:r>
            <a:r>
              <a:rPr lang="en-US" altLang="ko-KR" sz="1400">
                <a:latin typeface="Roboto" panose="02000000000000000000" pitchFamily="2" charset="0"/>
              </a:rPr>
              <a:t>,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300 (Multiple Choices), 301 (Moved Permanently), 302 (Moved Temporarily) </a:t>
            </a:r>
            <a:r>
              <a:rPr lang="ko-KR" altLang="en-US" sz="1400">
                <a:latin typeface="Roboto" panose="02000000000000000000" pitchFamily="2" charset="0"/>
              </a:rPr>
              <a:t>응답에는  </a:t>
            </a:r>
            <a:r>
              <a:rPr lang="en-US" altLang="ko-KR" sz="1400" b="1">
                <a:latin typeface="Roboto" panose="02000000000000000000" pitchFamily="2" charset="0"/>
              </a:rPr>
              <a:t>Contact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헤더를 포함</a:t>
            </a:r>
            <a:endParaRPr lang="en-US" altLang="ko-KR" sz="140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600" b="1">
                <a:latin typeface="Roboto" panose="02000000000000000000" pitchFamily="2" charset="0"/>
              </a:rPr>
              <a:t>The INVITE is </a:t>
            </a:r>
            <a:r>
              <a:rPr lang="en-US" altLang="ko-KR" sz="1600" b="1">
                <a:highlight>
                  <a:srgbClr val="FFFF00"/>
                </a:highlight>
                <a:latin typeface="Roboto" panose="02000000000000000000" pitchFamily="2" charset="0"/>
              </a:rPr>
              <a:t>Rejected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Roboto" panose="02000000000000000000" pitchFamily="2" charset="0"/>
              </a:rPr>
              <a:t>발신자</a:t>
            </a:r>
            <a:r>
              <a:rPr lang="ko-KR" altLang="en-US" sz="1400">
                <a:latin typeface="Roboto" panose="02000000000000000000" pitchFamily="2" charset="0"/>
              </a:rPr>
              <a:t>가 추가 전화를 받을 의향이 없거나 받을 수 없는 경우 </a:t>
            </a:r>
            <a:r>
              <a:rPr lang="en-US" altLang="ko-KR" sz="1400" b="1">
                <a:latin typeface="Roboto" panose="02000000000000000000" pitchFamily="2" charset="0"/>
              </a:rPr>
              <a:t>486 (Busy Here) </a:t>
            </a:r>
            <a:r>
              <a:rPr lang="ko-KR" altLang="en-US" sz="1400">
                <a:latin typeface="Roboto" panose="02000000000000000000" pitchFamily="2" charset="0"/>
              </a:rPr>
              <a:t>응답을 반환</a:t>
            </a:r>
            <a:endParaRPr lang="en-US" altLang="ko-KR" sz="140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Roboto" panose="02000000000000000000" pitchFamily="2" charset="0"/>
              </a:rPr>
              <a:t>다른 </a:t>
            </a:r>
            <a:r>
              <a:rPr lang="ko-KR" altLang="en-US" sz="1400" b="1">
                <a:latin typeface="Roboto" panose="02000000000000000000" pitchFamily="2" charset="0"/>
              </a:rPr>
              <a:t>종단 시스템</a:t>
            </a:r>
            <a:r>
              <a:rPr lang="ko-KR" altLang="en-US" sz="1400">
                <a:latin typeface="Roboto" panose="02000000000000000000" pitchFamily="2" charset="0"/>
              </a:rPr>
              <a:t>에서 </a:t>
            </a:r>
            <a:r>
              <a:rPr lang="en-US" altLang="ko-KR" sz="1400">
                <a:latin typeface="Roboto" panose="02000000000000000000" pitchFamily="2" charset="0"/>
              </a:rPr>
              <a:t>Call </a:t>
            </a:r>
            <a:r>
              <a:rPr lang="ko-KR" altLang="en-US" sz="1400">
                <a:latin typeface="Roboto" panose="02000000000000000000" pitchFamily="2" charset="0"/>
              </a:rPr>
              <a:t>을 수신할 수 없음을 </a:t>
            </a:r>
            <a:r>
              <a:rPr lang="en-US" altLang="ko-KR" sz="1400">
                <a:latin typeface="Roboto" panose="02000000000000000000" pitchFamily="2" charset="0"/>
              </a:rPr>
              <a:t>UAS </a:t>
            </a:r>
            <a:r>
              <a:rPr lang="ko-KR" altLang="en-US" sz="1400">
                <a:latin typeface="Roboto" panose="02000000000000000000" pitchFamily="2" charset="0"/>
              </a:rPr>
              <a:t>가 알면</a:t>
            </a:r>
            <a:r>
              <a:rPr lang="en-US" altLang="ko-KR" sz="1400">
                <a:latin typeface="Roboto" panose="02000000000000000000" pitchFamily="2" charset="0"/>
              </a:rPr>
              <a:t>, </a:t>
            </a:r>
            <a:r>
              <a:rPr lang="en-US" altLang="ko-KR" sz="1400" b="1">
                <a:latin typeface="Roboto" panose="02000000000000000000" pitchFamily="2" charset="0"/>
              </a:rPr>
              <a:t>600 (Busy Everywhere)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응답을 보내지만</a:t>
            </a:r>
            <a:r>
              <a:rPr lang="en-US" altLang="ko-KR" sz="1400">
                <a:latin typeface="Roboto" panose="02000000000000000000" pitchFamily="2" charset="0"/>
              </a:rPr>
              <a:t>, </a:t>
            </a:r>
            <a:r>
              <a:rPr lang="ko-KR" altLang="en-US" sz="1400">
                <a:latin typeface="Roboto" panose="02000000000000000000" pitchFamily="2" charset="0"/>
              </a:rPr>
              <a:t>일반적으로 이런 경우는 없음</a:t>
            </a:r>
            <a:endParaRPr lang="en-US" altLang="ko-KR" sz="140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>
                <a:latin typeface="Roboto" panose="02000000000000000000" pitchFamily="2" charset="0"/>
              </a:rPr>
              <a:t>offer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를 </a:t>
            </a:r>
            <a:r>
              <a:rPr lang="en-US" altLang="ko-KR" sz="1400">
                <a:latin typeface="Roboto" panose="02000000000000000000" pitchFamily="2" charset="0"/>
              </a:rPr>
              <a:t>reject </a:t>
            </a:r>
            <a:r>
              <a:rPr lang="ko-KR" altLang="en-US" sz="1400">
                <a:latin typeface="Roboto" panose="02000000000000000000" pitchFamily="2" charset="0"/>
              </a:rPr>
              <a:t>하는 경우 </a:t>
            </a:r>
            <a:r>
              <a:rPr lang="en-US" altLang="ko-KR" sz="1400" b="1">
                <a:latin typeface="Roboto" panose="02000000000000000000" pitchFamily="2" charset="0"/>
              </a:rPr>
              <a:t>486 (Busy Here) </a:t>
            </a:r>
            <a:r>
              <a:rPr lang="ko-KR" altLang="en-US" sz="1400">
                <a:latin typeface="Roboto" panose="02000000000000000000" pitchFamily="2" charset="0"/>
              </a:rPr>
              <a:t>응답을 반환 </a:t>
            </a:r>
            <a:r>
              <a:rPr lang="en-US" altLang="ko-KR" sz="1400">
                <a:latin typeface="Roboto" panose="02000000000000000000" pitchFamily="2" charset="0"/>
              </a:rPr>
              <a:t>(</a:t>
            </a:r>
            <a:r>
              <a:rPr lang="ko-KR" altLang="en-US" sz="1400">
                <a:latin typeface="Roboto" panose="02000000000000000000" pitchFamily="2" charset="0"/>
              </a:rPr>
              <a:t>거부 이유를 설명하는 </a:t>
            </a:r>
            <a:r>
              <a:rPr lang="en-US" altLang="ko-KR" sz="1400" b="1">
                <a:latin typeface="Roboto" panose="02000000000000000000" pitchFamily="2" charset="0"/>
              </a:rPr>
              <a:t>Warning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헤더를 포함</a:t>
            </a:r>
            <a:r>
              <a:rPr lang="en-US" altLang="ko-KR" sz="1400">
                <a:latin typeface="Roboto" panose="020000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1600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5. Initiating </a:t>
            </a:r>
            <a:r>
              <a:rPr lang="en-US" altLang="ko-KR"/>
              <a:t>a Session – UAS Processing (3/3)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E79ED5-9D27-4EC7-98B5-4926A2CF428D}"/>
              </a:ext>
            </a:extLst>
          </p:cNvPr>
          <p:cNvSpPr/>
          <p:nvPr/>
        </p:nvSpPr>
        <p:spPr>
          <a:xfrm>
            <a:off x="3008247" y="791101"/>
            <a:ext cx="8904498" cy="5569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latin typeface="Roboto" panose="02000000000000000000" pitchFamily="2" charset="0"/>
              </a:rPr>
              <a:t>The INVITE is </a:t>
            </a:r>
            <a:r>
              <a:rPr lang="en-US" altLang="ko-KR" sz="1600" b="1">
                <a:highlight>
                  <a:srgbClr val="00FF00"/>
                </a:highlight>
                <a:latin typeface="Roboto" panose="02000000000000000000" pitchFamily="2" charset="0"/>
              </a:rPr>
              <a:t>Accepted</a:t>
            </a:r>
            <a:endParaRPr lang="en-US" altLang="ko-KR" sz="1600" dirty="0">
              <a:highlight>
                <a:srgbClr val="00FF00"/>
              </a:highlight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UAS core </a:t>
            </a:r>
            <a:r>
              <a:rPr lang="ko-KR" altLang="en-US" sz="1400">
                <a:latin typeface="Roboto" panose="02000000000000000000" pitchFamily="2" charset="0"/>
              </a:rPr>
              <a:t>는 </a:t>
            </a:r>
            <a:r>
              <a:rPr lang="en-US" altLang="ko-KR" sz="1400" b="1">
                <a:latin typeface="Roboto" panose="02000000000000000000" pitchFamily="2" charset="0"/>
              </a:rPr>
              <a:t>2xx </a:t>
            </a:r>
            <a:r>
              <a:rPr lang="ko-KR" altLang="en-US" sz="1400">
                <a:latin typeface="Roboto" panose="02000000000000000000" pitchFamily="2" charset="0"/>
              </a:rPr>
              <a:t>응답을 생성</a:t>
            </a:r>
            <a:r>
              <a:rPr lang="en-US" altLang="ko-KR" sz="1400">
                <a:latin typeface="Roboto" panose="02000000000000000000" pitchFamily="2" charset="0"/>
              </a:rPr>
              <a:t>, </a:t>
            </a:r>
            <a:r>
              <a:rPr lang="ko-KR" altLang="en-US" sz="1400">
                <a:latin typeface="Roboto" panose="02000000000000000000" pitchFamily="2" charset="0"/>
              </a:rPr>
              <a:t>이 응답을 송신할 때 다이얼로그는 </a:t>
            </a:r>
            <a:r>
              <a:rPr lang="en-US" altLang="ko-KR" sz="1400">
                <a:latin typeface="Roboto" panose="02000000000000000000" pitchFamily="2" charset="0"/>
              </a:rPr>
              <a:t>“</a:t>
            </a:r>
            <a:r>
              <a:rPr lang="en-US" altLang="ko-KR" sz="1400" b="1">
                <a:latin typeface="Roboto" panose="02000000000000000000" pitchFamily="2" charset="0"/>
              </a:rPr>
              <a:t>confirmed</a:t>
            </a:r>
            <a:r>
              <a:rPr lang="en-US" altLang="ko-KR" sz="1400">
                <a:latin typeface="Roboto" panose="02000000000000000000" pitchFamily="2" charset="0"/>
              </a:rPr>
              <a:t>” </a:t>
            </a:r>
            <a:r>
              <a:rPr lang="ko-KR" altLang="en-US" sz="1400">
                <a:latin typeface="Roboto" panose="02000000000000000000" pitchFamily="2" charset="0"/>
              </a:rPr>
              <a:t>상태가 됨</a:t>
            </a:r>
            <a:endParaRPr lang="en-US" altLang="ko-KR" sz="140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endParaRPr lang="en-US" altLang="ko-KR" sz="140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endParaRPr lang="en-US" altLang="ko-KR" sz="140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INVITE </a:t>
            </a:r>
            <a:r>
              <a:rPr lang="ko-KR" altLang="en-US" sz="1400">
                <a:latin typeface="Roboto" panose="02000000000000000000" pitchFamily="2" charset="0"/>
              </a:rPr>
              <a:t>요청에 </a:t>
            </a:r>
            <a:r>
              <a:rPr lang="en-US" altLang="ko-KR" sz="1400" b="1">
                <a:latin typeface="Roboto" panose="02000000000000000000" pitchFamily="2" charset="0"/>
              </a:rPr>
              <a:t>offer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가 </a:t>
            </a:r>
            <a:r>
              <a:rPr lang="ko-KR" altLang="en-US" sz="1400" u="sng">
                <a:latin typeface="Roboto" panose="02000000000000000000" pitchFamily="2" charset="0"/>
              </a:rPr>
              <a:t>포함되어있고</a:t>
            </a:r>
            <a:r>
              <a:rPr lang="en-US" altLang="ko-KR" sz="1400">
                <a:latin typeface="Roboto" panose="02000000000000000000" pitchFamily="2" charset="0"/>
              </a:rPr>
              <a:t>, UAS </a:t>
            </a:r>
            <a:r>
              <a:rPr lang="ko-KR" altLang="en-US" sz="1400">
                <a:latin typeface="Roboto" panose="02000000000000000000" pitchFamily="2" charset="0"/>
              </a:rPr>
              <a:t>가 아직 응답을 보내지 않은 경우 </a:t>
            </a:r>
            <a:r>
              <a:rPr lang="en-US" altLang="ko-KR" sz="1400" b="1">
                <a:latin typeface="Roboto" panose="02000000000000000000" pitchFamily="2" charset="0"/>
              </a:rPr>
              <a:t>2xx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에는 반드시 </a:t>
            </a:r>
            <a:r>
              <a:rPr lang="en-US" altLang="ko-KR" sz="1400" b="1">
                <a:solidFill>
                  <a:srgbClr val="FF0000"/>
                </a:solidFill>
                <a:latin typeface="Roboto" panose="02000000000000000000" pitchFamily="2" charset="0"/>
              </a:rPr>
              <a:t>answer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을 포함</a:t>
            </a:r>
            <a:endParaRPr lang="en-US" altLang="ko-KR" sz="140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INVITE </a:t>
            </a:r>
            <a:r>
              <a:rPr lang="ko-KR" altLang="en-US" sz="1400">
                <a:latin typeface="Roboto" panose="02000000000000000000" pitchFamily="2" charset="0"/>
              </a:rPr>
              <a:t>요청에 </a:t>
            </a:r>
            <a:r>
              <a:rPr lang="en-US" altLang="ko-KR" sz="1400" b="1">
                <a:latin typeface="Roboto" panose="02000000000000000000" pitchFamily="2" charset="0"/>
              </a:rPr>
              <a:t>offer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가 </a:t>
            </a:r>
            <a:r>
              <a:rPr lang="ko-KR" altLang="en-US" sz="1400" u="sng">
                <a:latin typeface="Roboto" panose="02000000000000000000" pitchFamily="2" charset="0"/>
              </a:rPr>
              <a:t>포함되지 않았고</a:t>
            </a:r>
            <a:r>
              <a:rPr lang="en-US" altLang="ko-KR" sz="1400">
                <a:latin typeface="Roboto" panose="02000000000000000000" pitchFamily="2" charset="0"/>
              </a:rPr>
              <a:t>, UAS </a:t>
            </a:r>
            <a:r>
              <a:rPr lang="ko-KR" altLang="en-US" sz="1400">
                <a:latin typeface="Roboto" panose="02000000000000000000" pitchFamily="2" charset="0"/>
              </a:rPr>
              <a:t>가 아직 </a:t>
            </a:r>
            <a:r>
              <a:rPr lang="en-US" altLang="ko-KR" sz="1400">
                <a:latin typeface="Roboto" panose="02000000000000000000" pitchFamily="2" charset="0"/>
              </a:rPr>
              <a:t>offer </a:t>
            </a:r>
            <a:r>
              <a:rPr lang="ko-KR" altLang="en-US" sz="1400">
                <a:latin typeface="Roboto" panose="02000000000000000000" pitchFamily="2" charset="0"/>
              </a:rPr>
              <a:t>를 보내지 않았다면 </a:t>
            </a:r>
            <a:r>
              <a:rPr lang="en-US" altLang="ko-KR" sz="1400" b="1">
                <a:latin typeface="Roboto" panose="02000000000000000000" pitchFamily="2" charset="0"/>
              </a:rPr>
              <a:t>2xx</a:t>
            </a:r>
            <a:r>
              <a:rPr lang="ko-KR" altLang="en-US" sz="1400">
                <a:latin typeface="Roboto" panose="02000000000000000000" pitchFamily="2" charset="0"/>
              </a:rPr>
              <a:t>에 </a:t>
            </a:r>
            <a:r>
              <a:rPr lang="en-US" altLang="ko-KR" sz="1400" b="1">
                <a:solidFill>
                  <a:srgbClr val="FF0000"/>
                </a:solidFill>
                <a:latin typeface="Roboto" panose="02000000000000000000" pitchFamily="2" charset="0"/>
              </a:rPr>
              <a:t>offer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를 포함 </a:t>
            </a:r>
            <a:endParaRPr lang="en-US" altLang="ko-KR" sz="140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Roboto" panose="02000000000000000000" pitchFamily="2" charset="0"/>
              </a:rPr>
              <a:t>응답이 구성 되면 </a:t>
            </a:r>
            <a:r>
              <a:rPr lang="en-US" altLang="ko-KR" sz="1400">
                <a:latin typeface="Roboto" panose="02000000000000000000" pitchFamily="2" charset="0"/>
              </a:rPr>
              <a:t>INVITE server transaction </a:t>
            </a:r>
            <a:r>
              <a:rPr lang="ko-KR" altLang="en-US" sz="1400">
                <a:latin typeface="Roboto" panose="02000000000000000000" pitchFamily="2" charset="0"/>
              </a:rPr>
              <a:t>으로 전달</a:t>
            </a:r>
            <a:endParaRPr lang="en-US" altLang="ko-KR" sz="140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>
                <a:latin typeface="Roboto" panose="02000000000000000000" pitchFamily="2" charset="0"/>
              </a:rPr>
              <a:t>INVITE server transaction </a:t>
            </a:r>
            <a:r>
              <a:rPr lang="ko-KR" altLang="en-US" sz="1200">
                <a:latin typeface="Roboto" panose="02000000000000000000" pitchFamily="2" charset="0"/>
              </a:rPr>
              <a:t>은 이 </a:t>
            </a:r>
            <a:r>
              <a:rPr lang="en-US" altLang="ko-KR" sz="1200">
                <a:latin typeface="Roboto" panose="02000000000000000000" pitchFamily="2" charset="0"/>
              </a:rPr>
              <a:t>final </a:t>
            </a:r>
            <a:r>
              <a:rPr lang="ko-KR" altLang="en-US" sz="1200">
                <a:latin typeface="Roboto" panose="02000000000000000000" pitchFamily="2" charset="0"/>
              </a:rPr>
              <a:t>응답을 수시하고 </a:t>
            </a:r>
            <a:r>
              <a:rPr lang="en-US" altLang="ko-KR" sz="1200">
                <a:latin typeface="Roboto" panose="02000000000000000000" pitchFamily="2" charset="0"/>
              </a:rPr>
              <a:t>transport layer </a:t>
            </a:r>
            <a:r>
              <a:rPr lang="ko-KR" altLang="en-US" sz="1200">
                <a:latin typeface="Roboto" panose="02000000000000000000" pitchFamily="2" charset="0"/>
              </a:rPr>
              <a:t>에 전달하는 즉시 소멸</a:t>
            </a:r>
            <a:endParaRPr lang="en-US" altLang="ko-KR" sz="120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>
                <a:latin typeface="Roboto" panose="02000000000000000000" pitchFamily="2" charset="0"/>
              </a:rPr>
              <a:t>따라서 </a:t>
            </a:r>
            <a:r>
              <a:rPr lang="en-US" altLang="ko-KR" sz="1200">
                <a:latin typeface="Roboto" panose="02000000000000000000" pitchFamily="2" charset="0"/>
              </a:rPr>
              <a:t>ACK </a:t>
            </a:r>
            <a:r>
              <a:rPr lang="ko-KR" altLang="en-US" sz="1200">
                <a:latin typeface="Roboto" panose="02000000000000000000" pitchFamily="2" charset="0"/>
              </a:rPr>
              <a:t>가 도착할 때까지 주기적으로 응답을 </a:t>
            </a:r>
            <a:r>
              <a:rPr lang="en-US" altLang="ko-KR" sz="1200">
                <a:latin typeface="Roboto" panose="02000000000000000000" pitchFamily="2" charset="0"/>
              </a:rPr>
              <a:t>transport layer </a:t>
            </a:r>
            <a:r>
              <a:rPr lang="ko-KR" altLang="en-US" sz="1200">
                <a:latin typeface="Roboto" panose="02000000000000000000" pitchFamily="2" charset="0"/>
              </a:rPr>
              <a:t>에 직접 전달해야 함</a:t>
            </a:r>
            <a:endParaRPr lang="en-US" altLang="ko-KR" sz="120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2xx </a:t>
            </a:r>
            <a:r>
              <a:rPr lang="ko-KR" altLang="en-US" sz="1400">
                <a:latin typeface="Roboto" panose="02000000000000000000" pitchFamily="2" charset="0"/>
              </a:rPr>
              <a:t>응답은 </a:t>
            </a:r>
            <a:r>
              <a:rPr lang="en-US" altLang="ko-KR" sz="1400" b="1">
                <a:latin typeface="Roboto" panose="02000000000000000000" pitchFamily="2" charset="0"/>
              </a:rPr>
              <a:t>T1 </a:t>
            </a:r>
            <a:r>
              <a:rPr lang="ko-KR" altLang="en-US" sz="1400">
                <a:latin typeface="Roboto" panose="02000000000000000000" pitchFamily="2" charset="0"/>
              </a:rPr>
              <a:t>초로 시작</a:t>
            </a:r>
            <a:r>
              <a:rPr lang="en-US" altLang="ko-KR" sz="1400">
                <a:latin typeface="Roboto" panose="02000000000000000000" pitchFamily="2" charset="0"/>
              </a:rPr>
              <a:t>,</a:t>
            </a:r>
            <a:r>
              <a:rPr lang="ko-KR" altLang="en-US" sz="1400">
                <a:latin typeface="Roboto" panose="02000000000000000000" pitchFamily="2" charset="0"/>
              </a:rPr>
              <a:t> </a:t>
            </a:r>
            <a:r>
              <a:rPr lang="en-US" altLang="ko-KR" sz="1400" b="1">
                <a:latin typeface="Roboto" panose="02000000000000000000" pitchFamily="2" charset="0"/>
              </a:rPr>
              <a:t>T2 </a:t>
            </a:r>
            <a:r>
              <a:rPr lang="ko-KR" altLang="en-US" sz="1400">
                <a:latin typeface="Roboto" panose="02000000000000000000" pitchFamily="2" charset="0"/>
              </a:rPr>
              <a:t>초에 도달 할 때까지 재전송을 </a:t>
            </a:r>
            <a:r>
              <a:rPr lang="ko-KR" altLang="en-US" sz="1400" b="1">
                <a:latin typeface="Roboto" panose="02000000000000000000" pitchFamily="2" charset="0"/>
              </a:rPr>
              <a:t>두 배씩 증가</a:t>
            </a:r>
            <a:r>
              <a:rPr lang="ko-KR" altLang="en-US" sz="1400">
                <a:latin typeface="Roboto" panose="02000000000000000000" pitchFamily="2" charset="0"/>
              </a:rPr>
              <a:t>하는 </a:t>
            </a:r>
            <a:r>
              <a:rPr lang="en-US" altLang="ko-KR" sz="1400">
                <a:latin typeface="Roboto" panose="02000000000000000000" pitchFamily="2" charset="0"/>
              </a:rPr>
              <a:t>interval </a:t>
            </a:r>
            <a:r>
              <a:rPr lang="ko-KR" altLang="en-US" sz="1400">
                <a:latin typeface="Roboto" panose="02000000000000000000" pitchFamily="2" charset="0"/>
              </a:rPr>
              <a:t>로 </a:t>
            </a:r>
            <a:r>
              <a:rPr lang="en-US" altLang="ko-KR" sz="1400">
                <a:latin typeface="Roboto" panose="02000000000000000000" pitchFamily="2" charset="0"/>
              </a:rPr>
              <a:t>transport layer </a:t>
            </a:r>
            <a:r>
              <a:rPr lang="ko-KR" altLang="en-US" sz="1400">
                <a:latin typeface="Roboto" panose="02000000000000000000" pitchFamily="2" charset="0"/>
              </a:rPr>
              <a:t>에 전달됨</a:t>
            </a:r>
            <a:endParaRPr lang="en-US" altLang="ko-KR" sz="140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highlight>
                  <a:srgbClr val="FFFF00"/>
                </a:highlight>
                <a:latin typeface="Roboto" panose="02000000000000000000" pitchFamily="2" charset="0"/>
              </a:rPr>
              <a:t>서버가 </a:t>
            </a:r>
            <a:r>
              <a:rPr lang="en-US" altLang="ko-KR" sz="1400" b="1">
                <a:highlight>
                  <a:srgbClr val="FFFF00"/>
                </a:highlight>
                <a:latin typeface="Roboto" panose="02000000000000000000" pitchFamily="2" charset="0"/>
              </a:rPr>
              <a:t>ACK</a:t>
            </a:r>
            <a:r>
              <a:rPr lang="en-US" altLang="ko-KR" sz="1400">
                <a:highlight>
                  <a:srgbClr val="FFFF00"/>
                </a:highlight>
                <a:latin typeface="Roboto" panose="02000000000000000000" pitchFamily="2" charset="0"/>
              </a:rPr>
              <a:t> </a:t>
            </a:r>
            <a:r>
              <a:rPr lang="ko-KR" altLang="en-US" sz="1400">
                <a:highlight>
                  <a:srgbClr val="FFFF00"/>
                </a:highlight>
                <a:latin typeface="Roboto" panose="02000000000000000000" pitchFamily="2" charset="0"/>
              </a:rPr>
              <a:t>를 수신하지 않고 </a:t>
            </a:r>
            <a:r>
              <a:rPr lang="en-US" altLang="ko-KR" sz="1400" b="1">
                <a:highlight>
                  <a:srgbClr val="FFFF00"/>
                </a:highlight>
                <a:latin typeface="Roboto" panose="02000000000000000000" pitchFamily="2" charset="0"/>
              </a:rPr>
              <a:t>64</a:t>
            </a:r>
            <a:r>
              <a:rPr lang="ko-KR" altLang="en-US" sz="1400" b="1">
                <a:highlight>
                  <a:srgbClr val="FFFF00"/>
                </a:highlight>
                <a:latin typeface="Roboto" panose="02000000000000000000" pitchFamily="2" charset="0"/>
              </a:rPr>
              <a:t>*</a:t>
            </a:r>
            <a:r>
              <a:rPr lang="en-US" altLang="ko-KR" sz="1400" b="1">
                <a:highlight>
                  <a:srgbClr val="FFFF00"/>
                </a:highlight>
                <a:latin typeface="Roboto" panose="02000000000000000000" pitchFamily="2" charset="0"/>
              </a:rPr>
              <a:t>T1</a:t>
            </a:r>
            <a:r>
              <a:rPr lang="en-US" altLang="ko-KR" sz="1400">
                <a:highlight>
                  <a:srgbClr val="FFFF00"/>
                </a:highlight>
                <a:latin typeface="Roboto" panose="02000000000000000000" pitchFamily="2" charset="0"/>
              </a:rPr>
              <a:t> </a:t>
            </a:r>
            <a:r>
              <a:rPr lang="ko-KR" altLang="en-US" sz="1400">
                <a:highlight>
                  <a:srgbClr val="FFFF00"/>
                </a:highlight>
                <a:latin typeface="Roboto" panose="02000000000000000000" pitchFamily="2" charset="0"/>
              </a:rPr>
              <a:t>초 동안 </a:t>
            </a:r>
            <a:r>
              <a:rPr lang="en-US" altLang="ko-KR" sz="1400" b="1">
                <a:highlight>
                  <a:srgbClr val="FFFF00"/>
                </a:highlight>
                <a:latin typeface="Roboto" panose="02000000000000000000" pitchFamily="2" charset="0"/>
              </a:rPr>
              <a:t>2xx</a:t>
            </a:r>
            <a:r>
              <a:rPr lang="en-US" altLang="ko-KR" sz="1400">
                <a:highlight>
                  <a:srgbClr val="FFFF00"/>
                </a:highlight>
                <a:latin typeface="Roboto" panose="02000000000000000000" pitchFamily="2" charset="0"/>
              </a:rPr>
              <a:t> </a:t>
            </a:r>
            <a:r>
              <a:rPr lang="ko-KR" altLang="en-US" sz="1400">
                <a:highlight>
                  <a:srgbClr val="FFFF00"/>
                </a:highlight>
                <a:latin typeface="Roboto" panose="02000000000000000000" pitchFamily="2" charset="0"/>
              </a:rPr>
              <a:t>응답을 재전송하면 다이얼로그가 </a:t>
            </a:r>
            <a:r>
              <a:rPr lang="en-US" altLang="ko-KR" sz="1400">
                <a:highlight>
                  <a:srgbClr val="FFFF00"/>
                </a:highlight>
                <a:latin typeface="Roboto" panose="02000000000000000000" pitchFamily="2" charset="0"/>
              </a:rPr>
              <a:t>“</a:t>
            </a:r>
            <a:r>
              <a:rPr lang="en-US" altLang="ko-KR" sz="1400" b="1">
                <a:highlight>
                  <a:srgbClr val="FFFF00"/>
                </a:highlight>
                <a:latin typeface="Roboto" panose="02000000000000000000" pitchFamily="2" charset="0"/>
              </a:rPr>
              <a:t>confirmed</a:t>
            </a:r>
            <a:r>
              <a:rPr lang="en-US" altLang="ko-KR" sz="1400">
                <a:highlight>
                  <a:srgbClr val="FFFF00"/>
                </a:highlight>
                <a:latin typeface="Roboto" panose="02000000000000000000" pitchFamily="2" charset="0"/>
              </a:rPr>
              <a:t>” </a:t>
            </a:r>
            <a:r>
              <a:rPr lang="ko-KR" altLang="en-US" sz="1400">
                <a:highlight>
                  <a:srgbClr val="FFFF00"/>
                </a:highlight>
                <a:latin typeface="Roboto" panose="02000000000000000000" pitchFamily="2" charset="0"/>
              </a:rPr>
              <a:t>상태가 되지만 </a:t>
            </a:r>
            <a:br>
              <a:rPr lang="en-US" altLang="ko-KR" sz="1400">
                <a:highlight>
                  <a:srgbClr val="FFFF00"/>
                </a:highlight>
                <a:latin typeface="Roboto" panose="02000000000000000000" pitchFamily="2" charset="0"/>
              </a:rPr>
            </a:br>
            <a:r>
              <a:rPr lang="ko-KR" altLang="en-US" sz="1400">
                <a:highlight>
                  <a:srgbClr val="FFFF00"/>
                </a:highlight>
                <a:latin typeface="Roboto" panose="02000000000000000000" pitchFamily="2" charset="0"/>
              </a:rPr>
              <a:t>세션은 </a:t>
            </a:r>
            <a:r>
              <a:rPr lang="en-US" altLang="ko-KR" sz="1400" b="1">
                <a:highlight>
                  <a:srgbClr val="FFFF00"/>
                </a:highlight>
                <a:latin typeface="Roboto" panose="02000000000000000000" pitchFamily="2" charset="0"/>
              </a:rPr>
              <a:t>BYE </a:t>
            </a:r>
            <a:r>
              <a:rPr lang="ko-KR" altLang="en-US" sz="1400">
                <a:highlight>
                  <a:srgbClr val="FFFF00"/>
                </a:highlight>
                <a:latin typeface="Roboto" panose="02000000000000000000" pitchFamily="2" charset="0"/>
              </a:rPr>
              <a:t>를 통해서 종료</a:t>
            </a:r>
            <a:endParaRPr lang="en-US" altLang="ko-KR" sz="1400">
              <a:highlight>
                <a:srgbClr val="FFFF00"/>
              </a:highlight>
              <a:latin typeface="Roboto" panose="02000000000000000000" pitchFamily="2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2DCA2E2-E1D7-4C25-95B9-FCDD2A55CA0D}"/>
              </a:ext>
            </a:extLst>
          </p:cNvPr>
          <p:cNvGrpSpPr/>
          <p:nvPr/>
        </p:nvGrpSpPr>
        <p:grpSpPr>
          <a:xfrm>
            <a:off x="3373910" y="1916090"/>
            <a:ext cx="4962118" cy="978519"/>
            <a:chOff x="1153477" y="1935140"/>
            <a:chExt cx="5506085" cy="1085788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09E806F-284C-4326-8C69-A569A23060D1}"/>
                </a:ext>
              </a:extLst>
            </p:cNvPr>
            <p:cNvGrpSpPr/>
            <p:nvPr/>
          </p:nvGrpSpPr>
          <p:grpSpPr>
            <a:xfrm>
              <a:off x="1153477" y="1935140"/>
              <a:ext cx="5506085" cy="1085788"/>
              <a:chOff x="3337877" y="3324225"/>
              <a:chExt cx="5506085" cy="1085788"/>
            </a:xfrm>
            <a:solidFill>
              <a:schemeClr val="bg1"/>
            </a:solidFill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0789EC3D-689B-45B9-BC47-F5EAA1AFEF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37877" y="3324225"/>
                <a:ext cx="5495925" cy="209550"/>
              </a:xfrm>
              <a:prstGeom prst="rect">
                <a:avLst/>
              </a:prstGeom>
              <a:grpFill/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AD7D9A6C-B68A-4AB5-B5FA-7C3B5B9DE5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8037" y="3618865"/>
                <a:ext cx="5495925" cy="209550"/>
              </a:xfrm>
              <a:prstGeom prst="rect">
                <a:avLst/>
              </a:prstGeom>
              <a:grpFill/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F3DBEEBF-F532-4C1D-A52C-8E258BEE12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48037" y="3905250"/>
                <a:ext cx="5495925" cy="209550"/>
              </a:xfrm>
              <a:prstGeom prst="rect">
                <a:avLst/>
              </a:prstGeom>
              <a:grpFill/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3AE1D02C-006C-46DE-8643-1265FF7BCB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09092" y="4195150"/>
                <a:ext cx="2085975" cy="209550"/>
              </a:xfrm>
              <a:prstGeom prst="rect">
                <a:avLst/>
              </a:prstGeom>
              <a:grpFill/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7E25BB7E-847B-4A36-9EC1-4DB8871D52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86434" y="4195275"/>
                <a:ext cx="2085975" cy="209550"/>
              </a:xfrm>
              <a:prstGeom prst="rect">
                <a:avLst/>
              </a:prstGeom>
              <a:grpFill/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6AB16C2F-BF20-4104-AC3A-B10ECC0A1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37877" y="4200463"/>
                <a:ext cx="1209675" cy="209550"/>
              </a:xfrm>
              <a:prstGeom prst="rect">
                <a:avLst/>
              </a:prstGeom>
              <a:grpFill/>
            </p:spPr>
          </p:pic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03C79B1-BDF0-4D7A-A79A-FAD0C47496AB}"/>
                </a:ext>
              </a:extLst>
            </p:cNvPr>
            <p:cNvSpPr/>
            <p:nvPr/>
          </p:nvSpPr>
          <p:spPr>
            <a:xfrm>
              <a:off x="5567679" y="1935140"/>
              <a:ext cx="416561" cy="108047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9CD38A0-1EBE-4D75-8778-98294F8CC00A}"/>
              </a:ext>
            </a:extLst>
          </p:cNvPr>
          <p:cNvGrpSpPr/>
          <p:nvPr/>
        </p:nvGrpSpPr>
        <p:grpSpPr>
          <a:xfrm>
            <a:off x="0" y="941844"/>
            <a:ext cx="2957104" cy="4354056"/>
            <a:chOff x="0" y="941844"/>
            <a:chExt cx="2957104" cy="4354056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3D56F07-CD82-434D-90FD-6B369A5FCB52}"/>
                </a:ext>
              </a:extLst>
            </p:cNvPr>
            <p:cNvSpPr/>
            <p:nvPr/>
          </p:nvSpPr>
          <p:spPr>
            <a:xfrm>
              <a:off x="0" y="3061510"/>
              <a:ext cx="1841756" cy="19101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EB430B8-8086-4000-B35C-F6C300461B2B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1824100" y="1764712"/>
              <a:ext cx="17656" cy="3531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3943DD6-87FF-49BE-BED4-158F8EF4D3FB}"/>
                </a:ext>
              </a:extLst>
            </p:cNvPr>
            <p:cNvGrpSpPr/>
            <p:nvPr/>
          </p:nvGrpSpPr>
          <p:grpSpPr>
            <a:xfrm>
              <a:off x="1424586" y="941844"/>
              <a:ext cx="917013" cy="822868"/>
              <a:chOff x="8189409" y="1515275"/>
              <a:chExt cx="917013" cy="822868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F06A5574-FE08-44CB-95FD-46B8C76E27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89409" y="1539116"/>
                <a:ext cx="799027" cy="79902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E3AC98-B1AB-435B-949A-74B62E2B8E6B}"/>
                  </a:ext>
                </a:extLst>
              </p:cNvPr>
              <p:cNvSpPr txBox="1"/>
              <p:nvPr/>
            </p:nvSpPr>
            <p:spPr>
              <a:xfrm>
                <a:off x="8411098" y="1515275"/>
                <a:ext cx="695324" cy="27699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en-US" altLang="ko-KR" sz="1200" b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UAS</a:t>
                </a:r>
                <a:endParaRPr lang="ko-KR" altLang="en-US" sz="1100" b="1" dirty="0"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endParaRPr>
              </a:p>
            </p:txBody>
          </p:sp>
        </p:grp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EC297314-80F1-47DE-A3F0-67DBC9CE29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152731"/>
              <a:ext cx="18241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C0F7BD5-9EC7-4ADA-BF78-3C45F851C476}"/>
                </a:ext>
              </a:extLst>
            </p:cNvPr>
            <p:cNvSpPr txBox="1"/>
            <p:nvPr/>
          </p:nvSpPr>
          <p:spPr>
            <a:xfrm>
              <a:off x="138464" y="1875732"/>
              <a:ext cx="1540408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INVITE (SDP </a:t>
              </a:r>
              <a:r>
                <a:rPr lang="en-US" altLang="ko-KR" sz="1200" b="1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Offer</a:t>
              </a:r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)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B0404BEA-7BB8-4A38-8DFA-53370B049A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2601231"/>
              <a:ext cx="1828718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CFCD16-EFC0-45A0-BE64-0D9382CB4E1E}"/>
                </a:ext>
              </a:extLst>
            </p:cNvPr>
            <p:cNvSpPr txBox="1"/>
            <p:nvPr/>
          </p:nvSpPr>
          <p:spPr>
            <a:xfrm>
              <a:off x="311968" y="2324232"/>
              <a:ext cx="120905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180 Ringing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138D3DF-77B3-4FEE-9287-5B6DC3DF08D7}"/>
                </a:ext>
              </a:extLst>
            </p:cNvPr>
            <p:cNvGrpSpPr/>
            <p:nvPr/>
          </p:nvGrpSpPr>
          <p:grpSpPr>
            <a:xfrm>
              <a:off x="1842187" y="2595627"/>
              <a:ext cx="800988" cy="449859"/>
              <a:chOff x="1289841" y="4293131"/>
              <a:chExt cx="800988" cy="449859"/>
            </a:xfrm>
          </p:grpSpPr>
          <p:sp>
            <p:nvSpPr>
              <p:cNvPr id="27" name="왼쪽 대괄호 26">
                <a:extLst>
                  <a:ext uri="{FF2B5EF4-FFF2-40B4-BE49-F238E27FC236}">
                    <a16:creationId xmlns:a16="http://schemas.microsoft.com/office/drawing/2014/main" id="{34B411BA-574C-47F0-B693-D78418BA4346}"/>
                  </a:ext>
                </a:extLst>
              </p:cNvPr>
              <p:cNvSpPr/>
              <p:nvPr/>
            </p:nvSpPr>
            <p:spPr>
              <a:xfrm rot="10800000">
                <a:off x="1289841" y="4293131"/>
                <a:ext cx="155265" cy="449859"/>
              </a:xfrm>
              <a:prstGeom prst="leftBracke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4DF65FE8-C93C-473C-8F1B-5804E09A700E}"/>
                  </a:ext>
                </a:extLst>
              </p:cNvPr>
              <p:cNvSpPr/>
              <p:nvPr/>
            </p:nvSpPr>
            <p:spPr>
              <a:xfrm>
                <a:off x="1367473" y="4391530"/>
                <a:ext cx="723356" cy="258442"/>
              </a:xfrm>
              <a:prstGeom prst="round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>
                    <a:solidFill>
                      <a:schemeClr val="bg1"/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early</a:t>
                </a:r>
                <a:endParaRPr lang="ko-KR" altLang="en-US" sz="1050" b="1" dirty="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p:grp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AB9D1699-1047-4297-9030-4BF879E0A7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3049730"/>
              <a:ext cx="1828718" cy="0"/>
            </a:xfrm>
            <a:prstGeom prst="straightConnector1">
              <a:avLst/>
            </a:prstGeom>
            <a:ln w="9525">
              <a:solidFill>
                <a:schemeClr val="accent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FBF10BA-DA24-4627-AA88-4EFF5F46BD64}"/>
                </a:ext>
              </a:extLst>
            </p:cNvPr>
            <p:cNvSpPr txBox="1"/>
            <p:nvPr/>
          </p:nvSpPr>
          <p:spPr>
            <a:xfrm>
              <a:off x="75442" y="2772731"/>
              <a:ext cx="1663406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200 OK (SDP</a:t>
              </a:r>
              <a:r>
                <a:rPr lang="ko-KR" altLang="en-US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altLang="ko-KR" sz="1200" b="1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Answer</a:t>
              </a:r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)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4CB33D09-91E6-4602-B947-17A62B06C66B}"/>
                </a:ext>
              </a:extLst>
            </p:cNvPr>
            <p:cNvGrpSpPr/>
            <p:nvPr/>
          </p:nvGrpSpPr>
          <p:grpSpPr>
            <a:xfrm>
              <a:off x="1831719" y="3053107"/>
              <a:ext cx="1125385" cy="1918535"/>
              <a:chOff x="426286" y="4084163"/>
              <a:chExt cx="1125385" cy="1918535"/>
            </a:xfrm>
          </p:grpSpPr>
          <p:sp>
            <p:nvSpPr>
              <p:cNvPr id="32" name="왼쪽 대괄호 31">
                <a:extLst>
                  <a:ext uri="{FF2B5EF4-FFF2-40B4-BE49-F238E27FC236}">
                    <a16:creationId xmlns:a16="http://schemas.microsoft.com/office/drawing/2014/main" id="{770063E4-2B9B-4224-9ADA-1CBDDDE825BC}"/>
                  </a:ext>
                </a:extLst>
              </p:cNvPr>
              <p:cNvSpPr/>
              <p:nvPr/>
            </p:nvSpPr>
            <p:spPr>
              <a:xfrm rot="10800000">
                <a:off x="426286" y="4084163"/>
                <a:ext cx="155265" cy="1918535"/>
              </a:xfrm>
              <a:prstGeom prst="leftBracket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7E250273-9111-45B4-9520-D177D2318F68}"/>
                  </a:ext>
                </a:extLst>
              </p:cNvPr>
              <p:cNvSpPr/>
              <p:nvPr/>
            </p:nvSpPr>
            <p:spPr>
              <a:xfrm>
                <a:off x="503919" y="4914210"/>
                <a:ext cx="1047752" cy="25844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>
                    <a:solidFill>
                      <a:schemeClr val="tx1"/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confirmed</a:t>
                </a:r>
                <a:endParaRPr lang="ko-KR" altLang="en-US" sz="1200" b="1" dirty="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p:grp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607A9BE5-0898-431E-87DD-60DAAD00E3F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98228"/>
              <a:ext cx="18241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5D01AEF-4255-4FD1-8FD9-A407AB65BBFA}"/>
                </a:ext>
              </a:extLst>
            </p:cNvPr>
            <p:cNvSpPr txBox="1"/>
            <p:nvPr/>
          </p:nvSpPr>
          <p:spPr>
            <a:xfrm>
              <a:off x="566697" y="3221229"/>
              <a:ext cx="69532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ACK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72AC5071-3A42-4B48-B129-EE76B1D961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4511362"/>
              <a:ext cx="1828718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CB77B5A-A410-4EC9-9000-34EDB17FC901}"/>
                </a:ext>
              </a:extLst>
            </p:cNvPr>
            <p:cNvSpPr txBox="1"/>
            <p:nvPr/>
          </p:nvSpPr>
          <p:spPr>
            <a:xfrm>
              <a:off x="309832" y="4234363"/>
              <a:ext cx="120905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rPr>
                <a:t>BYE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F0FC8A25-0E97-42DC-8B30-4319A3643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971642"/>
              <a:ext cx="18241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AC3D5C4-94EF-4A5B-AD66-53DF839B06AB}"/>
                </a:ext>
              </a:extLst>
            </p:cNvPr>
            <p:cNvSpPr txBox="1"/>
            <p:nvPr/>
          </p:nvSpPr>
          <p:spPr>
            <a:xfrm>
              <a:off x="302618" y="4694642"/>
              <a:ext cx="120905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200 OK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40BD3CA0-8885-40D4-A95B-3E073761C1B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29578"/>
              <a:ext cx="1830009" cy="0"/>
            </a:xfrm>
            <a:prstGeom prst="straightConnector1">
              <a:avLst/>
            </a:prstGeom>
            <a:ln w="44450" cmpd="dbl">
              <a:solidFill>
                <a:schemeClr val="tx1"/>
              </a:solidFill>
              <a:prstDash val="sysDash"/>
              <a:headEnd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A8218C-7C4F-4722-816A-D8A1D7B93A4C}"/>
                </a:ext>
              </a:extLst>
            </p:cNvPr>
            <p:cNvSpPr txBox="1"/>
            <p:nvPr/>
          </p:nvSpPr>
          <p:spPr>
            <a:xfrm>
              <a:off x="279255" y="3633107"/>
              <a:ext cx="1282486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Media Session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80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6. Modifying an </a:t>
            </a:r>
            <a:r>
              <a:rPr lang="en-US" altLang="ko-KR"/>
              <a:t>Existing Session - Overview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252A94-CC09-4928-8209-20295AE91AEF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71DF4E-026C-4E4F-A888-FD24DDE91CC7}"/>
              </a:ext>
            </a:extLst>
          </p:cNvPr>
          <p:cNvSpPr/>
          <p:nvPr/>
        </p:nvSpPr>
        <p:spPr>
          <a:xfrm>
            <a:off x="666459" y="923181"/>
            <a:ext cx="11147556" cy="1902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Roboto" panose="02000000000000000000" pitchFamily="2" charset="0"/>
              </a:rPr>
              <a:t>성공적인 </a:t>
            </a:r>
            <a:r>
              <a:rPr lang="en-US" altLang="ko-KR" sz="1400">
                <a:latin typeface="Roboto" panose="02000000000000000000" pitchFamily="2" charset="0"/>
              </a:rPr>
              <a:t>INVITE </a:t>
            </a:r>
            <a:r>
              <a:rPr lang="ko-KR" altLang="en-US" sz="1400">
                <a:latin typeface="Roboto" panose="02000000000000000000" pitchFamily="2" charset="0"/>
              </a:rPr>
              <a:t>요청은 두 </a:t>
            </a:r>
            <a:r>
              <a:rPr lang="en-US" altLang="ko-KR" sz="1400">
                <a:latin typeface="Roboto" panose="02000000000000000000" pitchFamily="2" charset="0"/>
              </a:rPr>
              <a:t>UA </a:t>
            </a:r>
            <a:r>
              <a:rPr lang="ko-KR" altLang="en-US" sz="1400">
                <a:latin typeface="Roboto" panose="02000000000000000000" pitchFamily="2" charset="0"/>
              </a:rPr>
              <a:t>사이에 다이얼로그를 설정하고</a:t>
            </a:r>
            <a:r>
              <a:rPr lang="en-US" altLang="ko-KR" sz="1400">
                <a:latin typeface="Roboto" panose="02000000000000000000" pitchFamily="2" charset="0"/>
              </a:rPr>
              <a:t>, </a:t>
            </a:r>
            <a:r>
              <a:rPr lang="en-US" altLang="ko-KR" sz="1400" b="1">
                <a:latin typeface="Roboto" panose="02000000000000000000" pitchFamily="2" charset="0"/>
              </a:rPr>
              <a:t>offer-answer </a:t>
            </a:r>
            <a:r>
              <a:rPr lang="ko-KR" altLang="en-US" sz="1400">
                <a:latin typeface="Roboto" panose="02000000000000000000" pitchFamily="2" charset="0"/>
              </a:rPr>
              <a:t>모델을 사용하여 세션을 설정</a:t>
            </a:r>
            <a:endParaRPr lang="en-US" altLang="ko-KR" sz="1400">
              <a:latin typeface="Roboto" panose="02000000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>
                <a:latin typeface="Roboto" panose="02000000000000000000" pitchFamily="2" charset="0"/>
              </a:rPr>
              <a:t>Session Modification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200">
                <a:latin typeface="Roboto" panose="02000000000000000000" pitchFamily="2" charset="0"/>
              </a:rPr>
              <a:t>address </a:t>
            </a:r>
            <a:r>
              <a:rPr lang="ko-KR" altLang="en-US" sz="1200">
                <a:latin typeface="Roboto" panose="02000000000000000000" pitchFamily="2" charset="0"/>
              </a:rPr>
              <a:t>나 </a:t>
            </a:r>
            <a:r>
              <a:rPr lang="en-US" altLang="ko-KR" sz="1200">
                <a:latin typeface="Roboto" panose="02000000000000000000" pitchFamily="2" charset="0"/>
              </a:rPr>
              <a:t>port </a:t>
            </a:r>
            <a:r>
              <a:rPr lang="ko-KR" altLang="en-US" sz="1200">
                <a:latin typeface="Roboto" panose="02000000000000000000" pitchFamily="2" charset="0"/>
              </a:rPr>
              <a:t>변경</a:t>
            </a:r>
            <a:r>
              <a:rPr lang="en-US" altLang="ko-KR" sz="1200">
                <a:latin typeface="Roboto" panose="02000000000000000000" pitchFamily="2" charset="0"/>
              </a:rPr>
              <a:t>, media stream </a:t>
            </a:r>
            <a:r>
              <a:rPr lang="ko-KR" altLang="en-US" sz="1200">
                <a:latin typeface="Roboto" panose="02000000000000000000" pitchFamily="2" charset="0"/>
              </a:rPr>
              <a:t>추가</a:t>
            </a:r>
            <a:r>
              <a:rPr lang="en-US" altLang="ko-KR" sz="1200">
                <a:latin typeface="Roboto" panose="02000000000000000000" pitchFamily="2" charset="0"/>
              </a:rPr>
              <a:t>/</a:t>
            </a:r>
            <a:r>
              <a:rPr lang="ko-KR" altLang="en-US" sz="1200">
                <a:latin typeface="Roboto" panose="02000000000000000000" pitchFamily="2" charset="0"/>
              </a:rPr>
              <a:t>삭제</a:t>
            </a:r>
            <a:endParaRPr lang="en-US" altLang="ko-KR" sz="1200">
              <a:latin typeface="Roboto" panose="02000000000000000000" pitchFamily="2" charset="0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Roboto" panose="02000000000000000000" pitchFamily="2" charset="0"/>
              </a:rPr>
              <a:t>세션을 설정한 동일한 다이얼로그 내에서 새 </a:t>
            </a:r>
            <a:r>
              <a:rPr lang="en-US" altLang="ko-KR" sz="1200">
                <a:latin typeface="Roboto" panose="02000000000000000000" pitchFamily="2" charset="0"/>
              </a:rPr>
              <a:t>INVITE(</a:t>
            </a:r>
            <a:r>
              <a:rPr lang="en-US" altLang="ko-KR" sz="1200" b="1">
                <a:latin typeface="Roboto" panose="02000000000000000000" pitchFamily="2" charset="0"/>
              </a:rPr>
              <a:t>re-INVITE</a:t>
            </a:r>
            <a:r>
              <a:rPr lang="en-US" altLang="ko-KR" sz="1200">
                <a:latin typeface="Roboto" panose="02000000000000000000" pitchFamily="2" charset="0"/>
              </a:rPr>
              <a:t>) </a:t>
            </a:r>
            <a:r>
              <a:rPr lang="ko-KR" altLang="en-US" sz="1200">
                <a:latin typeface="Roboto" panose="02000000000000000000" pitchFamily="2" charset="0"/>
              </a:rPr>
              <a:t>를 사용하여 재협상 </a:t>
            </a:r>
            <a:endParaRPr lang="en-US" altLang="ko-KR" sz="1200">
              <a:latin typeface="Roboto" panose="02000000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Roboto" panose="02000000000000000000" pitchFamily="2" charset="0"/>
              </a:rPr>
              <a:t>하나의 </a:t>
            </a:r>
            <a:r>
              <a:rPr lang="en-US" altLang="ko-KR" sz="1400" b="1">
                <a:latin typeface="Roboto" panose="02000000000000000000" pitchFamily="2" charset="0"/>
              </a:rPr>
              <a:t>re-INVITE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로 다이얼로그와 세션을 동시에 수정할 수 있음</a:t>
            </a:r>
            <a:endParaRPr lang="en-US" altLang="ko-KR" sz="1400">
              <a:latin typeface="Roboto" panose="02000000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Roboto" panose="02000000000000000000" pitchFamily="2" charset="0"/>
              </a:rPr>
              <a:t>발신자나 수신자 모두 기존 세션을 수정할 수 있음</a:t>
            </a:r>
            <a:endParaRPr lang="en-US" altLang="ko-KR" sz="1400">
              <a:latin typeface="Roboto" panose="02000000000000000000" pitchFamily="2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16BCAFE-E472-47F8-88AD-71BC6A0A00AC}"/>
              </a:ext>
            </a:extLst>
          </p:cNvPr>
          <p:cNvCxnSpPr>
            <a:cxnSpLocks/>
          </p:cNvCxnSpPr>
          <p:nvPr/>
        </p:nvCxnSpPr>
        <p:spPr>
          <a:xfrm>
            <a:off x="7148016" y="3140588"/>
            <a:ext cx="0" cy="3398324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907BCCC-0BEF-4146-8521-7177C71696C7}"/>
              </a:ext>
            </a:extLst>
          </p:cNvPr>
          <p:cNvCxnSpPr>
            <a:cxnSpLocks/>
          </p:cNvCxnSpPr>
          <p:nvPr/>
        </p:nvCxnSpPr>
        <p:spPr>
          <a:xfrm>
            <a:off x="9140632" y="3140588"/>
            <a:ext cx="0" cy="3398324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332DE03-4469-4270-B500-1B8D4D7A8D17}"/>
              </a:ext>
            </a:extLst>
          </p:cNvPr>
          <p:cNvGrpSpPr/>
          <p:nvPr/>
        </p:nvGrpSpPr>
        <p:grpSpPr>
          <a:xfrm>
            <a:off x="6847147" y="2397343"/>
            <a:ext cx="3192468" cy="4108137"/>
            <a:chOff x="6847147" y="2397343"/>
            <a:chExt cx="3192468" cy="410813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87B6AA4-B8CA-41E3-91B6-52AB6BAC4E1D}"/>
                </a:ext>
              </a:extLst>
            </p:cNvPr>
            <p:cNvGrpSpPr/>
            <p:nvPr/>
          </p:nvGrpSpPr>
          <p:grpSpPr>
            <a:xfrm>
              <a:off x="6847147" y="2400434"/>
              <a:ext cx="579697" cy="821177"/>
              <a:chOff x="3473740" y="2408919"/>
              <a:chExt cx="579697" cy="821177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7E57A1E1-784F-4C55-ACD7-A3C6F3F3FC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73740" y="2673752"/>
                <a:ext cx="556344" cy="556344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FD84C59-869C-48C0-8971-20E8F5076F4D}"/>
                  </a:ext>
                </a:extLst>
              </p:cNvPr>
              <p:cNvSpPr txBox="1"/>
              <p:nvPr/>
            </p:nvSpPr>
            <p:spPr>
              <a:xfrm>
                <a:off x="3565803" y="2408919"/>
                <a:ext cx="4876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UA 1</a:t>
                </a:r>
                <a:endParaRPr lang="ko-KR" altLang="en-US" sz="1100" b="1" dirty="0"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D7878D7-6A77-47C1-B9E3-6AEBA172576F}"/>
                </a:ext>
              </a:extLst>
            </p:cNvPr>
            <p:cNvGrpSpPr/>
            <p:nvPr/>
          </p:nvGrpSpPr>
          <p:grpSpPr>
            <a:xfrm>
              <a:off x="8845013" y="2397343"/>
              <a:ext cx="597144" cy="824268"/>
              <a:chOff x="7605574" y="2405828"/>
              <a:chExt cx="597144" cy="824268"/>
            </a:xfrm>
          </p:grpSpPr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0BCE43EC-8323-427B-A8D8-1DF1689A5C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05574" y="2673752"/>
                <a:ext cx="556344" cy="556344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DB120DD-595D-476B-A937-CA8A281C35E5}"/>
                  </a:ext>
                </a:extLst>
              </p:cNvPr>
              <p:cNvSpPr txBox="1"/>
              <p:nvPr/>
            </p:nvSpPr>
            <p:spPr>
              <a:xfrm>
                <a:off x="7715084" y="2405828"/>
                <a:ext cx="4876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UA 2</a:t>
                </a:r>
                <a:endParaRPr lang="ko-KR" altLang="en-US" sz="1100" b="1" dirty="0"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65B1328F-0C00-4C80-80EE-51283DC40A41}"/>
                </a:ext>
              </a:extLst>
            </p:cNvPr>
            <p:cNvCxnSpPr>
              <a:cxnSpLocks/>
            </p:cNvCxnSpPr>
            <p:nvPr/>
          </p:nvCxnSpPr>
          <p:spPr>
            <a:xfrm>
              <a:off x="7153355" y="3359005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E94745-26A3-4E7E-B67F-AAD1174F2EF5}"/>
                </a:ext>
              </a:extLst>
            </p:cNvPr>
            <p:cNvSpPr txBox="1"/>
            <p:nvPr/>
          </p:nvSpPr>
          <p:spPr>
            <a:xfrm>
              <a:off x="7626411" y="3097395"/>
              <a:ext cx="1052166" cy="2616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5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INVITE </a:t>
              </a:r>
              <a:r>
                <a:rPr lang="en-US" altLang="ko-KR" sz="1050" dirty="0" err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sdp</a:t>
              </a:r>
              <a:r>
                <a:rPr lang="en-US" altLang="ko-KR" sz="105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1</a:t>
              </a:r>
              <a:endParaRPr lang="ko-KR" altLang="en-US" sz="1050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17E75A69-7B89-4DF3-B80A-1633C87AA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2680" y="3651950"/>
              <a:ext cx="1997952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4BB27C-BBF0-481B-92A6-60427614DED5}"/>
                </a:ext>
              </a:extLst>
            </p:cNvPr>
            <p:cNvSpPr txBox="1"/>
            <p:nvPr/>
          </p:nvSpPr>
          <p:spPr>
            <a:xfrm>
              <a:off x="7649177" y="3417952"/>
              <a:ext cx="984630" cy="2616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5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180 Ringing</a:t>
              </a:r>
              <a:endParaRPr lang="ko-KR" altLang="en-US" sz="1050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6998079B-983B-4A04-883F-77AF76A85D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3673" y="3988928"/>
              <a:ext cx="1997952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9383B6A-7FF4-472A-B930-560CBA982DE7}"/>
                </a:ext>
              </a:extLst>
            </p:cNvPr>
            <p:cNvSpPr txBox="1"/>
            <p:nvPr/>
          </p:nvSpPr>
          <p:spPr>
            <a:xfrm>
              <a:off x="7628400" y="3742707"/>
              <a:ext cx="1050174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200 OK </a:t>
              </a:r>
              <a:r>
                <a:rPr lang="en-US" altLang="ko-KR" sz="1000" dirty="0" err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sdp</a:t>
              </a:r>
              <a:r>
                <a:rPr lang="en-US" altLang="ko-KR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3</a:t>
              </a:r>
              <a:endParaRPr lang="ko-KR" altLang="en-US" sz="1000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C54CC71-30D5-45FF-805F-C7F4EBDAEF64}"/>
                </a:ext>
              </a:extLst>
            </p:cNvPr>
            <p:cNvCxnSpPr>
              <a:cxnSpLocks/>
            </p:cNvCxnSpPr>
            <p:nvPr/>
          </p:nvCxnSpPr>
          <p:spPr>
            <a:xfrm>
              <a:off x="7153355" y="4289274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2F3830-4DCB-4911-A758-1FD38AA76463}"/>
                </a:ext>
              </a:extLst>
            </p:cNvPr>
            <p:cNvSpPr txBox="1"/>
            <p:nvPr/>
          </p:nvSpPr>
          <p:spPr>
            <a:xfrm>
              <a:off x="7804832" y="4071536"/>
              <a:ext cx="695324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ACK</a:t>
              </a:r>
              <a:endParaRPr lang="ko-KR" altLang="en-US" sz="1000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474FA1EA-904D-4A8D-A191-C3BF447BA5F7}"/>
                </a:ext>
              </a:extLst>
            </p:cNvPr>
            <p:cNvCxnSpPr>
              <a:cxnSpLocks/>
            </p:cNvCxnSpPr>
            <p:nvPr/>
          </p:nvCxnSpPr>
          <p:spPr>
            <a:xfrm>
              <a:off x="7153355" y="4474301"/>
              <a:ext cx="1987277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F2CB13-A728-4DD6-A64B-A67F1B372FF8}"/>
                </a:ext>
              </a:extLst>
            </p:cNvPr>
            <p:cNvSpPr txBox="1"/>
            <p:nvPr/>
          </p:nvSpPr>
          <p:spPr>
            <a:xfrm>
              <a:off x="9145970" y="4249194"/>
              <a:ext cx="695324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rPr>
                <a:t>Media Session</a:t>
              </a:r>
              <a:endParaRPr lang="ko-KR" altLang="en-US" sz="1000" dirty="0">
                <a:solidFill>
                  <a:srgbClr val="FF0000"/>
                </a:solidFill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57484F71-F84B-487F-A27D-D45CB13C7B34}"/>
                </a:ext>
              </a:extLst>
            </p:cNvPr>
            <p:cNvCxnSpPr>
              <a:cxnSpLocks/>
            </p:cNvCxnSpPr>
            <p:nvPr/>
          </p:nvCxnSpPr>
          <p:spPr>
            <a:xfrm>
              <a:off x="7153355" y="4762161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82AB1D9-EBE3-4660-8D0A-C1148ECE41DA}"/>
                </a:ext>
              </a:extLst>
            </p:cNvPr>
            <p:cNvSpPr txBox="1"/>
            <p:nvPr/>
          </p:nvSpPr>
          <p:spPr>
            <a:xfrm>
              <a:off x="7626411" y="4551680"/>
              <a:ext cx="1052166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00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INVITE</a:t>
              </a:r>
              <a:r>
                <a:rPr lang="en-US" altLang="ko-KR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altLang="ko-KR" sz="1000" dirty="0" err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sdp</a:t>
              </a:r>
              <a:r>
                <a:rPr lang="en-US" altLang="ko-KR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2</a:t>
              </a:r>
              <a:endParaRPr lang="ko-KR" altLang="en-US" sz="1000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7F2E48D7-7EFD-4147-8694-D1A9880F052D}"/>
                </a:ext>
              </a:extLst>
            </p:cNvPr>
            <p:cNvCxnSpPr>
              <a:cxnSpLocks/>
            </p:cNvCxnSpPr>
            <p:nvPr/>
          </p:nvCxnSpPr>
          <p:spPr>
            <a:xfrm>
              <a:off x="7153355" y="5017564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ABA6E3-50A2-4CE2-B565-2F92B1446D49}"/>
                </a:ext>
              </a:extLst>
            </p:cNvPr>
            <p:cNvSpPr txBox="1"/>
            <p:nvPr/>
          </p:nvSpPr>
          <p:spPr>
            <a:xfrm>
              <a:off x="7371956" y="4799826"/>
              <a:ext cx="1561076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405 Not Acceptable</a:t>
              </a:r>
              <a:endParaRPr lang="ko-KR" altLang="en-US" sz="1000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A47B250E-FFB5-41D0-8594-756D71021637}"/>
                </a:ext>
              </a:extLst>
            </p:cNvPr>
            <p:cNvCxnSpPr>
              <a:cxnSpLocks/>
            </p:cNvCxnSpPr>
            <p:nvPr/>
          </p:nvCxnSpPr>
          <p:spPr>
            <a:xfrm>
              <a:off x="7153355" y="5287761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C80A7A4-28F7-48A5-B508-07053D68EE4A}"/>
                </a:ext>
              </a:extLst>
            </p:cNvPr>
            <p:cNvSpPr txBox="1"/>
            <p:nvPr/>
          </p:nvSpPr>
          <p:spPr>
            <a:xfrm>
              <a:off x="7804832" y="5083711"/>
              <a:ext cx="695324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ACK</a:t>
              </a:r>
              <a:endParaRPr lang="ko-KR" altLang="en-US" sz="1000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9E844D1E-7082-407E-BA56-20BEDF54D86A}"/>
                </a:ext>
              </a:extLst>
            </p:cNvPr>
            <p:cNvCxnSpPr>
              <a:cxnSpLocks/>
            </p:cNvCxnSpPr>
            <p:nvPr/>
          </p:nvCxnSpPr>
          <p:spPr>
            <a:xfrm>
              <a:off x="7153355" y="5584669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D2DC60-0729-41BE-90C5-971903E6DAFF}"/>
                </a:ext>
              </a:extLst>
            </p:cNvPr>
            <p:cNvSpPr txBox="1"/>
            <p:nvPr/>
          </p:nvSpPr>
          <p:spPr>
            <a:xfrm>
              <a:off x="7626411" y="5374188"/>
              <a:ext cx="1052166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00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INVITE</a:t>
              </a:r>
              <a:r>
                <a:rPr lang="en-US" altLang="ko-KR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altLang="ko-KR" sz="1000" dirty="0" err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sdp</a:t>
              </a:r>
              <a:r>
                <a:rPr lang="en-US" altLang="ko-KR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2</a:t>
              </a:r>
              <a:endParaRPr lang="ko-KR" altLang="en-US" sz="1000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5C07063A-AF6B-493A-982D-0C0656E10108}"/>
                </a:ext>
              </a:extLst>
            </p:cNvPr>
            <p:cNvCxnSpPr>
              <a:cxnSpLocks/>
            </p:cNvCxnSpPr>
            <p:nvPr/>
          </p:nvCxnSpPr>
          <p:spPr>
            <a:xfrm>
              <a:off x="7153355" y="5869902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F97F49-5527-4F25-B99A-A97DCB793C17}"/>
                </a:ext>
              </a:extLst>
            </p:cNvPr>
            <p:cNvSpPr txBox="1"/>
            <p:nvPr/>
          </p:nvSpPr>
          <p:spPr>
            <a:xfrm>
              <a:off x="7628400" y="5661837"/>
              <a:ext cx="1050174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200 OK </a:t>
              </a:r>
              <a:r>
                <a:rPr lang="en-US" altLang="ko-KR" sz="1000" dirty="0" err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sdp</a:t>
              </a:r>
              <a:r>
                <a:rPr lang="en-US" altLang="ko-KR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1</a:t>
              </a:r>
              <a:endParaRPr lang="ko-KR" altLang="en-US" sz="1000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2977F3E-5065-4382-ACA0-320B299CA3B1}"/>
                </a:ext>
              </a:extLst>
            </p:cNvPr>
            <p:cNvCxnSpPr>
              <a:cxnSpLocks/>
            </p:cNvCxnSpPr>
            <p:nvPr/>
          </p:nvCxnSpPr>
          <p:spPr>
            <a:xfrm>
              <a:off x="7153355" y="6108556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35BB40-295E-4D66-9491-C677030FB0D3}"/>
                </a:ext>
              </a:extLst>
            </p:cNvPr>
            <p:cNvSpPr txBox="1"/>
            <p:nvPr/>
          </p:nvSpPr>
          <p:spPr>
            <a:xfrm>
              <a:off x="7804832" y="5904506"/>
              <a:ext cx="695324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ACK</a:t>
              </a:r>
              <a:endParaRPr lang="ko-KR" altLang="en-US" sz="1000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138D51C-9F94-4024-810B-2BCC8452B6BC}"/>
                </a:ext>
              </a:extLst>
            </p:cNvPr>
            <p:cNvCxnSpPr>
              <a:cxnSpLocks/>
            </p:cNvCxnSpPr>
            <p:nvPr/>
          </p:nvCxnSpPr>
          <p:spPr>
            <a:xfrm>
              <a:off x="7153355" y="6339101"/>
              <a:ext cx="1987277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A0E9BF-CD8D-4E07-BE3C-3F4C36A7FC56}"/>
                </a:ext>
              </a:extLst>
            </p:cNvPr>
            <p:cNvSpPr txBox="1"/>
            <p:nvPr/>
          </p:nvSpPr>
          <p:spPr>
            <a:xfrm>
              <a:off x="9154533" y="6105370"/>
              <a:ext cx="885082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rPr>
                <a:t>New Media Session</a:t>
              </a:r>
              <a:endParaRPr lang="ko-KR" altLang="en-US" sz="1000" dirty="0">
                <a:solidFill>
                  <a:srgbClr val="FF0000"/>
                </a:solidFill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06496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6. Modifying an </a:t>
            </a:r>
            <a:r>
              <a:rPr lang="en-US" altLang="ko-KR"/>
              <a:t>Existing Session – UA</a:t>
            </a:r>
            <a:r>
              <a:rPr lang="en-US" altLang="ko-KR">
                <a:solidFill>
                  <a:srgbClr val="FFFF00"/>
                </a:solidFill>
              </a:rPr>
              <a:t>C</a:t>
            </a:r>
            <a:r>
              <a:rPr lang="en-US" altLang="ko-KR"/>
              <a:t> Behavior (1)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252A94-CC09-4928-8209-20295AE91AEF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71DF4E-026C-4E4F-A888-FD24DDE91CC7}"/>
              </a:ext>
            </a:extLst>
          </p:cNvPr>
          <p:cNvSpPr/>
          <p:nvPr/>
        </p:nvSpPr>
        <p:spPr>
          <a:xfrm>
            <a:off x="666459" y="923181"/>
            <a:ext cx="11147556" cy="304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Initial INVITE </a:t>
            </a:r>
            <a:r>
              <a:rPr lang="ko-KR" altLang="en-US" sz="1400">
                <a:latin typeface="Roboto" panose="02000000000000000000" pitchFamily="2" charset="0"/>
              </a:rPr>
              <a:t>의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en-US" altLang="ko-KR" sz="1400" b="1">
                <a:latin typeface="Roboto" panose="02000000000000000000" pitchFamily="2" charset="0"/>
              </a:rPr>
              <a:t>session description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에 적용하는 것과 같은 </a:t>
            </a:r>
            <a:r>
              <a:rPr lang="en-US" altLang="ko-KR" sz="1400">
                <a:latin typeface="Roboto" panose="02000000000000000000" pitchFamily="2" charset="0"/>
              </a:rPr>
              <a:t>offer-answer model </a:t>
            </a:r>
            <a:r>
              <a:rPr lang="ko-KR" altLang="en-US" sz="1400">
                <a:latin typeface="Roboto" panose="02000000000000000000" pitchFamily="2" charset="0"/>
              </a:rPr>
              <a:t>적용</a:t>
            </a:r>
            <a:endParaRPr lang="en-US" altLang="ko-KR" sz="140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media stream </a:t>
            </a:r>
            <a:r>
              <a:rPr lang="ko-KR" altLang="en-US" sz="1400">
                <a:latin typeface="Roboto" panose="02000000000000000000" pitchFamily="2" charset="0"/>
              </a:rPr>
              <a:t>을 추가하기 원하는 </a:t>
            </a:r>
            <a:r>
              <a:rPr lang="en-US" altLang="ko-KR" sz="1400">
                <a:latin typeface="Roboto" panose="02000000000000000000" pitchFamily="2" charset="0"/>
              </a:rPr>
              <a:t>UAC </a:t>
            </a:r>
            <a:r>
              <a:rPr lang="ko-KR" altLang="en-US" sz="1400">
                <a:latin typeface="Roboto" panose="02000000000000000000" pitchFamily="2" charset="0"/>
              </a:rPr>
              <a:t>는 이 </a:t>
            </a:r>
            <a:r>
              <a:rPr lang="en-US" altLang="ko-KR" sz="1400">
                <a:latin typeface="Roboto" panose="02000000000000000000" pitchFamily="2" charset="0"/>
              </a:rPr>
              <a:t>media stream </a:t>
            </a:r>
            <a:r>
              <a:rPr lang="ko-KR" altLang="en-US" sz="1400">
                <a:latin typeface="Roboto" panose="02000000000000000000" pitchFamily="2" charset="0"/>
              </a:rPr>
              <a:t>을 포함하는 새 </a:t>
            </a:r>
            <a:r>
              <a:rPr lang="en-US" altLang="ko-KR" sz="1400" b="1">
                <a:latin typeface="Roboto" panose="02000000000000000000" pitchFamily="2" charset="0"/>
              </a:rPr>
              <a:t>offer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를 생성하여 </a:t>
            </a:r>
            <a:r>
              <a:rPr lang="en-US" altLang="ko-KR" sz="1400">
                <a:latin typeface="Roboto" panose="02000000000000000000" pitchFamily="2" charset="0"/>
              </a:rPr>
              <a:t>INVITE </a:t>
            </a:r>
            <a:r>
              <a:rPr lang="ko-KR" altLang="en-US" sz="1400">
                <a:latin typeface="Roboto" panose="02000000000000000000" pitchFamily="2" charset="0"/>
              </a:rPr>
              <a:t>요청에 넣어 상대측에 보냄</a:t>
            </a:r>
            <a:br>
              <a:rPr lang="en-US" altLang="ko-KR" sz="1400">
                <a:latin typeface="Roboto" panose="02000000000000000000" pitchFamily="2" charset="0"/>
              </a:rPr>
            </a:br>
            <a:r>
              <a:rPr lang="en-US" altLang="ko-KR" sz="1400">
                <a:latin typeface="Roboto" panose="02000000000000000000" pitchFamily="2" charset="0"/>
              </a:rPr>
              <a:t>(</a:t>
            </a:r>
            <a:r>
              <a:rPr lang="ko-KR" altLang="en-US" sz="1400">
                <a:latin typeface="Roboto" panose="02000000000000000000" pitchFamily="2" charset="0"/>
              </a:rPr>
              <a:t>변경사항만 보내지는 게 아니라 </a:t>
            </a:r>
            <a:r>
              <a:rPr lang="en-US" altLang="ko-KR" sz="1400" b="1">
                <a:latin typeface="Roboto" panose="02000000000000000000" pitchFamily="2" charset="0"/>
              </a:rPr>
              <a:t>full</a:t>
            </a:r>
            <a:r>
              <a:rPr lang="en-US" altLang="ko-KR" sz="1400">
                <a:latin typeface="Roboto" panose="02000000000000000000" pitchFamily="2" charset="0"/>
              </a:rPr>
              <a:t> session description </a:t>
            </a:r>
            <a:r>
              <a:rPr lang="ko-KR" altLang="en-US" sz="1400">
                <a:latin typeface="Roboto" panose="02000000000000000000" pitchFamily="2" charset="0"/>
              </a:rPr>
              <a:t>이 전송됨</a:t>
            </a:r>
            <a:r>
              <a:rPr lang="en-US" altLang="ko-KR" sz="1400">
                <a:latin typeface="Roboto" panose="02000000000000000000" pitchFamily="2" charset="0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UAC </a:t>
            </a:r>
            <a:r>
              <a:rPr lang="ko-KR" altLang="en-US" sz="1400">
                <a:latin typeface="Roboto" panose="02000000000000000000" pitchFamily="2" charset="0"/>
              </a:rPr>
              <a:t>는 </a:t>
            </a:r>
            <a:r>
              <a:rPr lang="en-US" altLang="ko-KR" sz="1400" b="1">
                <a:latin typeface="Roboto" panose="02000000000000000000" pitchFamily="2" charset="0"/>
              </a:rPr>
              <a:t>session description </a:t>
            </a:r>
            <a:r>
              <a:rPr lang="ko-KR" altLang="en-US" sz="1400">
                <a:latin typeface="Roboto" panose="02000000000000000000" pitchFamily="2" charset="0"/>
              </a:rPr>
              <a:t>을 포함하지 않으면</a:t>
            </a:r>
            <a:r>
              <a:rPr lang="en-US" altLang="ko-KR" sz="1400">
                <a:latin typeface="Roboto" panose="02000000000000000000" pitchFamily="2" charset="0"/>
              </a:rPr>
              <a:t>, </a:t>
            </a:r>
            <a:r>
              <a:rPr lang="ko-KR" altLang="en-US" sz="1400">
                <a:latin typeface="Roboto" panose="02000000000000000000" pitchFamily="2" charset="0"/>
              </a:rPr>
              <a:t>첫 번째 </a:t>
            </a:r>
            <a:r>
              <a:rPr lang="en-US" altLang="ko-KR" sz="1400">
                <a:latin typeface="Roboto" panose="02000000000000000000" pitchFamily="2" charset="0"/>
              </a:rPr>
              <a:t>non-failure </a:t>
            </a:r>
            <a:r>
              <a:rPr lang="ko-KR" altLang="en-US" sz="1400">
                <a:latin typeface="Roboto" panose="02000000000000000000" pitchFamily="2" charset="0"/>
              </a:rPr>
              <a:t>응답에 </a:t>
            </a:r>
            <a:r>
              <a:rPr lang="en-US" altLang="ko-KR" sz="1400" b="1">
                <a:latin typeface="Roboto" panose="02000000000000000000" pitchFamily="2" charset="0"/>
              </a:rPr>
              <a:t>offer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가 포함 </a:t>
            </a:r>
            <a:r>
              <a:rPr lang="en-US" altLang="ko-KR" sz="1400">
                <a:latin typeface="Roboto" panose="02000000000000000000" pitchFamily="2" charset="0"/>
              </a:rPr>
              <a:t>(2xx)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To, From, Call-ID, CSeq, Request-URI </a:t>
            </a:r>
            <a:r>
              <a:rPr lang="ko-KR" altLang="en-US" sz="1400">
                <a:latin typeface="Roboto" panose="02000000000000000000" pitchFamily="2" charset="0"/>
              </a:rPr>
              <a:t>는 기존 다이얼로그 내에서 요청을 설정하는 규칙을 따름</a:t>
            </a:r>
            <a:r>
              <a:rPr lang="en-US" altLang="ko-KR" sz="1400">
                <a:latin typeface="Roboto" panose="02000000000000000000" pitchFamily="2" charset="0"/>
              </a:rPr>
              <a:t>	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UAC </a:t>
            </a:r>
            <a:r>
              <a:rPr lang="ko-KR" altLang="en-US" sz="1400">
                <a:latin typeface="Roboto" panose="02000000000000000000" pitchFamily="2" charset="0"/>
              </a:rPr>
              <a:t>는 </a:t>
            </a:r>
            <a:r>
              <a:rPr lang="en-US" altLang="ko-KR" sz="1400">
                <a:latin typeface="Roboto" panose="02000000000000000000" pitchFamily="2" charset="0"/>
              </a:rPr>
              <a:t>Alert-Info </a:t>
            </a:r>
            <a:r>
              <a:rPr lang="ko-KR" altLang="en-US" sz="1400">
                <a:latin typeface="Roboto" panose="02000000000000000000" pitchFamily="2" charset="0"/>
              </a:rPr>
              <a:t>헤더 또는 </a:t>
            </a:r>
            <a:r>
              <a:rPr lang="en-US" altLang="ko-KR" sz="1400">
                <a:latin typeface="Roboto" panose="02000000000000000000" pitchFamily="2" charset="0"/>
              </a:rPr>
              <a:t>Content-Dispostion “alert” </a:t>
            </a:r>
            <a:r>
              <a:rPr lang="ko-KR" altLang="en-US" sz="1400">
                <a:latin typeface="Roboto" panose="02000000000000000000" pitchFamily="2" charset="0"/>
              </a:rPr>
              <a:t>를 갖는 </a:t>
            </a:r>
            <a:r>
              <a:rPr lang="en-US" altLang="ko-KR" sz="1400">
                <a:latin typeface="Roboto" panose="02000000000000000000" pitchFamily="2" charset="0"/>
              </a:rPr>
              <a:t>body </a:t>
            </a:r>
            <a:r>
              <a:rPr lang="ko-KR" altLang="en-US" sz="1400">
                <a:latin typeface="Roboto" panose="02000000000000000000" pitchFamily="2" charset="0"/>
              </a:rPr>
              <a:t>를 </a:t>
            </a:r>
            <a:r>
              <a:rPr lang="en-US" altLang="ko-KR" sz="1400">
                <a:latin typeface="Roboto" panose="02000000000000000000" pitchFamily="2" charset="0"/>
              </a:rPr>
              <a:t>re-INVITE </a:t>
            </a:r>
            <a:r>
              <a:rPr lang="ko-KR" altLang="en-US" sz="1400">
                <a:latin typeface="Roboto" panose="02000000000000000000" pitchFamily="2" charset="0"/>
              </a:rPr>
              <a:t>에 추가하지 않을 수 있음</a:t>
            </a:r>
            <a:endParaRPr lang="en-US" altLang="ko-KR" sz="140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fork </a:t>
            </a:r>
            <a:r>
              <a:rPr lang="ko-KR" altLang="en-US" sz="1400">
                <a:latin typeface="Roboto" panose="02000000000000000000" pitchFamily="2" charset="0"/>
              </a:rPr>
              <a:t>가 가능한 </a:t>
            </a:r>
            <a:r>
              <a:rPr lang="en-US" altLang="ko-KR" sz="1400" b="1">
                <a:latin typeface="Roboto" panose="02000000000000000000" pitchFamily="2" charset="0"/>
              </a:rPr>
              <a:t>INVITE </a:t>
            </a:r>
            <a:r>
              <a:rPr lang="ko-KR" altLang="en-US" sz="1400">
                <a:latin typeface="Roboto" panose="02000000000000000000" pitchFamily="2" charset="0"/>
              </a:rPr>
              <a:t>와 달리 </a:t>
            </a:r>
            <a:r>
              <a:rPr lang="en-US" altLang="ko-KR" sz="1400" b="1">
                <a:latin typeface="Roboto" panose="02000000000000000000" pitchFamily="2" charset="0"/>
              </a:rPr>
              <a:t>re-INVITE </a:t>
            </a:r>
            <a:r>
              <a:rPr lang="ko-KR" altLang="en-US" sz="1400">
                <a:latin typeface="Roboto" panose="02000000000000000000" pitchFamily="2" charset="0"/>
              </a:rPr>
              <a:t>는 절대 </a:t>
            </a:r>
            <a:r>
              <a:rPr lang="en-US" altLang="ko-KR" sz="1400" b="1">
                <a:latin typeface="Roboto" panose="02000000000000000000" pitchFamily="2" charset="0"/>
              </a:rPr>
              <a:t>fork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되지 않으므로</a:t>
            </a:r>
            <a:r>
              <a:rPr lang="en-US" altLang="ko-KR" sz="1400">
                <a:latin typeface="Roboto" panose="02000000000000000000" pitchFamily="2" charset="0"/>
              </a:rPr>
              <a:t>, </a:t>
            </a:r>
            <a:r>
              <a:rPr lang="ko-KR" altLang="en-US" sz="1400" b="1">
                <a:latin typeface="Roboto" panose="02000000000000000000" pitchFamily="2" charset="0"/>
              </a:rPr>
              <a:t>하나의</a:t>
            </a:r>
            <a:r>
              <a:rPr lang="ko-KR" altLang="en-US" sz="1400">
                <a:latin typeface="Roboto" panose="02000000000000000000" pitchFamily="2" charset="0"/>
              </a:rPr>
              <a:t> </a:t>
            </a:r>
            <a:r>
              <a:rPr lang="en-US" altLang="ko-KR" sz="1400">
                <a:latin typeface="Roboto" panose="02000000000000000000" pitchFamily="2" charset="0"/>
              </a:rPr>
              <a:t>final </a:t>
            </a:r>
            <a:r>
              <a:rPr lang="ko-KR" altLang="en-US" sz="1400">
                <a:latin typeface="Roboto" panose="02000000000000000000" pitchFamily="2" charset="0"/>
              </a:rPr>
              <a:t>응답만을 생성</a:t>
            </a:r>
            <a:endParaRPr lang="en-US" altLang="ko-KR" sz="140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3947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6. Modifying an </a:t>
            </a:r>
            <a:r>
              <a:rPr lang="en-US" altLang="ko-KR"/>
              <a:t>Existing Session – UAC Behavior (2)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252A94-CC09-4928-8209-20295AE91AEF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FEE7611-D2A9-43D7-A423-C16FE7B4B9B6}"/>
              </a:ext>
            </a:extLst>
          </p:cNvPr>
          <p:cNvSpPr/>
          <p:nvPr/>
        </p:nvSpPr>
        <p:spPr>
          <a:xfrm>
            <a:off x="666459" y="776746"/>
            <a:ext cx="11147556" cy="3669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INVITE transaction </a:t>
            </a:r>
            <a:r>
              <a:rPr lang="ko-KR" altLang="en-US" sz="1400">
                <a:latin typeface="Roboto" panose="02000000000000000000" pitchFamily="2" charset="0"/>
              </a:rPr>
              <a:t>이 진행 중인 동안 다이얼로그는 새로운 </a:t>
            </a:r>
            <a:r>
              <a:rPr lang="en-US" altLang="ko-KR" sz="1400">
                <a:latin typeface="Roboto" panose="02000000000000000000" pitchFamily="2" charset="0"/>
              </a:rPr>
              <a:t>INVITE transaction</a:t>
            </a:r>
            <a:r>
              <a:rPr lang="ko-KR" altLang="en-US" sz="1400">
                <a:latin typeface="Roboto" panose="02000000000000000000" pitchFamily="2" charset="0"/>
              </a:rPr>
              <a:t>을 시작하면 안됨</a:t>
            </a:r>
            <a:endParaRPr lang="en-US" altLang="ko-KR" sz="1400">
              <a:latin typeface="Roboto" panose="02000000000000000000" pitchFamily="2" charset="0"/>
            </a:endParaRP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ko-KR" altLang="en-US" sz="1400">
                <a:latin typeface="Roboto" panose="02000000000000000000" pitchFamily="2" charset="0"/>
              </a:rPr>
              <a:t>진행 중인 </a:t>
            </a:r>
            <a:r>
              <a:rPr lang="en-US" altLang="ko-KR" sz="1400">
                <a:latin typeface="Roboto" panose="02000000000000000000" pitchFamily="2" charset="0"/>
              </a:rPr>
              <a:t>INVITE </a:t>
            </a:r>
            <a:r>
              <a:rPr lang="en-US" altLang="ko-KR" sz="1400" b="1">
                <a:latin typeface="Roboto" panose="02000000000000000000" pitchFamily="2" charset="0"/>
              </a:rPr>
              <a:t>client</a:t>
            </a:r>
            <a:r>
              <a:rPr lang="en-US" altLang="ko-KR" sz="1400">
                <a:latin typeface="Roboto" panose="02000000000000000000" pitchFamily="2" charset="0"/>
              </a:rPr>
              <a:t> transaction </a:t>
            </a:r>
            <a:r>
              <a:rPr lang="ko-KR" altLang="en-US" sz="1400">
                <a:latin typeface="Roboto" panose="02000000000000000000" pitchFamily="2" charset="0"/>
              </a:rPr>
              <a:t>이 있는 경우 </a:t>
            </a:r>
            <a:r>
              <a:rPr lang="en-US" altLang="ko-KR" sz="1400">
                <a:latin typeface="Roboto" panose="02000000000000000000" pitchFamily="2" charset="0"/>
              </a:rPr>
              <a:t>: </a:t>
            </a:r>
            <a:br>
              <a:rPr lang="en-US" altLang="ko-KR" sz="1400">
                <a:latin typeface="Roboto" panose="02000000000000000000" pitchFamily="2" charset="0"/>
              </a:rPr>
            </a:br>
            <a:r>
              <a:rPr lang="en-US" altLang="ko-KR" sz="1200">
                <a:latin typeface="Roboto" panose="02000000000000000000" pitchFamily="2" charset="0"/>
              </a:rPr>
              <a:t>TU </a:t>
            </a:r>
            <a:r>
              <a:rPr lang="ko-KR" altLang="en-US" sz="1200">
                <a:latin typeface="Roboto" panose="02000000000000000000" pitchFamily="2" charset="0"/>
              </a:rPr>
              <a:t>는 트랜잭션이 </a:t>
            </a:r>
            <a:r>
              <a:rPr lang="en-US" altLang="ko-KR" sz="1200">
                <a:latin typeface="Roboto" panose="02000000000000000000" pitchFamily="2" charset="0"/>
              </a:rPr>
              <a:t>“</a:t>
            </a:r>
            <a:r>
              <a:rPr lang="en-US" altLang="ko-KR" sz="1200" b="1">
                <a:latin typeface="Roboto" panose="02000000000000000000" pitchFamily="2" charset="0"/>
              </a:rPr>
              <a:t>completed</a:t>
            </a:r>
            <a:r>
              <a:rPr lang="en-US" altLang="ko-KR" sz="1200">
                <a:latin typeface="Roboto" panose="02000000000000000000" pitchFamily="2" charset="0"/>
              </a:rPr>
              <a:t>” </a:t>
            </a:r>
            <a:r>
              <a:rPr lang="ko-KR" altLang="en-US" sz="1200">
                <a:latin typeface="Roboto" panose="02000000000000000000" pitchFamily="2" charset="0"/>
              </a:rPr>
              <a:t>또는 </a:t>
            </a:r>
            <a:r>
              <a:rPr lang="en-US" altLang="ko-KR" sz="1200">
                <a:latin typeface="Roboto" panose="02000000000000000000" pitchFamily="2" charset="0"/>
              </a:rPr>
              <a:t>“</a:t>
            </a:r>
            <a:r>
              <a:rPr lang="en-US" altLang="ko-KR" sz="1200" b="1">
                <a:latin typeface="Roboto" panose="02000000000000000000" pitchFamily="2" charset="0"/>
              </a:rPr>
              <a:t>terminated</a:t>
            </a:r>
            <a:r>
              <a:rPr lang="en-US" altLang="ko-KR" sz="1200">
                <a:latin typeface="Roboto" panose="02000000000000000000" pitchFamily="2" charset="0"/>
              </a:rPr>
              <a:t>” </a:t>
            </a:r>
            <a:r>
              <a:rPr lang="ko-KR" altLang="en-US" sz="1200">
                <a:latin typeface="Roboto" panose="02000000000000000000" pitchFamily="2" charset="0"/>
              </a:rPr>
              <a:t>상태에 도달할 때까지 기다렸다가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새 </a:t>
            </a:r>
            <a:r>
              <a:rPr lang="en-US" altLang="ko-KR" sz="1200">
                <a:latin typeface="Roboto" panose="02000000000000000000" pitchFamily="2" charset="0"/>
              </a:rPr>
              <a:t>INVITE </a:t>
            </a:r>
            <a:r>
              <a:rPr lang="ko-KR" altLang="en-US" sz="1200">
                <a:latin typeface="Roboto" panose="02000000000000000000" pitchFamily="2" charset="0"/>
              </a:rPr>
              <a:t>를 시작해야 함</a:t>
            </a:r>
            <a:endParaRPr lang="en-US" altLang="ko-KR" sz="1200">
              <a:latin typeface="Roboto" panose="02000000000000000000" pitchFamily="2" charset="0"/>
            </a:endParaRP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ko-KR" altLang="en-US" sz="1400">
                <a:latin typeface="Roboto" panose="02000000000000000000" pitchFamily="2" charset="0"/>
              </a:rPr>
              <a:t>진행 중인 </a:t>
            </a:r>
            <a:r>
              <a:rPr lang="en-US" altLang="ko-KR" sz="1400">
                <a:latin typeface="Roboto" panose="02000000000000000000" pitchFamily="2" charset="0"/>
              </a:rPr>
              <a:t>INVITE </a:t>
            </a:r>
            <a:r>
              <a:rPr lang="en-US" altLang="ko-KR" sz="1400" b="1">
                <a:latin typeface="Roboto" panose="02000000000000000000" pitchFamily="2" charset="0"/>
              </a:rPr>
              <a:t>server</a:t>
            </a:r>
            <a:r>
              <a:rPr lang="en-US" altLang="ko-KR" sz="1400">
                <a:latin typeface="Roboto" panose="02000000000000000000" pitchFamily="2" charset="0"/>
              </a:rPr>
              <a:t> transcation </a:t>
            </a:r>
            <a:r>
              <a:rPr lang="ko-KR" altLang="en-US" sz="1400">
                <a:latin typeface="Roboto" panose="02000000000000000000" pitchFamily="2" charset="0"/>
              </a:rPr>
              <a:t>이 있는 경우 </a:t>
            </a:r>
            <a:r>
              <a:rPr lang="en-US" altLang="ko-KR" sz="1400">
                <a:latin typeface="Roboto" panose="02000000000000000000" pitchFamily="2" charset="0"/>
              </a:rPr>
              <a:t>: </a:t>
            </a:r>
            <a:br>
              <a:rPr lang="en-US" altLang="ko-KR" sz="1400">
                <a:latin typeface="Roboto" panose="02000000000000000000" pitchFamily="2" charset="0"/>
              </a:rPr>
            </a:br>
            <a:r>
              <a:rPr lang="en-US" altLang="ko-KR" sz="1200">
                <a:latin typeface="Roboto" panose="02000000000000000000" pitchFamily="2" charset="0"/>
              </a:rPr>
              <a:t>TU </a:t>
            </a:r>
            <a:r>
              <a:rPr lang="ko-KR" altLang="en-US" sz="1200">
                <a:latin typeface="Roboto" panose="02000000000000000000" pitchFamily="2" charset="0"/>
              </a:rPr>
              <a:t>는 트랜잭션이 </a:t>
            </a:r>
            <a:r>
              <a:rPr lang="en-US" altLang="ko-KR" sz="1200">
                <a:latin typeface="Roboto" panose="02000000000000000000" pitchFamily="2" charset="0"/>
              </a:rPr>
              <a:t>“</a:t>
            </a:r>
            <a:r>
              <a:rPr lang="en-US" altLang="ko-KR" sz="1200" b="1">
                <a:latin typeface="Roboto" panose="02000000000000000000" pitchFamily="2" charset="0"/>
              </a:rPr>
              <a:t>confirmed</a:t>
            </a:r>
            <a:r>
              <a:rPr lang="en-US" altLang="ko-KR" sz="1200">
                <a:latin typeface="Roboto" panose="02000000000000000000" pitchFamily="2" charset="0"/>
              </a:rPr>
              <a:t>” </a:t>
            </a:r>
            <a:r>
              <a:rPr lang="ko-KR" altLang="en-US" sz="1200">
                <a:latin typeface="Roboto" panose="02000000000000000000" pitchFamily="2" charset="0"/>
              </a:rPr>
              <a:t>또는 </a:t>
            </a:r>
            <a:r>
              <a:rPr lang="en-US" altLang="ko-KR" sz="1200">
                <a:latin typeface="Roboto" panose="02000000000000000000" pitchFamily="2" charset="0"/>
              </a:rPr>
              <a:t>“</a:t>
            </a:r>
            <a:r>
              <a:rPr lang="en-US" altLang="ko-KR" sz="1200" b="1">
                <a:latin typeface="Roboto" panose="02000000000000000000" pitchFamily="2" charset="0"/>
              </a:rPr>
              <a:t>terminated</a:t>
            </a:r>
            <a:r>
              <a:rPr lang="en-US" altLang="ko-KR" sz="1200">
                <a:latin typeface="Roboto" panose="02000000000000000000" pitchFamily="2" charset="0"/>
              </a:rPr>
              <a:t>” </a:t>
            </a:r>
            <a:r>
              <a:rPr lang="ko-KR" altLang="en-US" sz="1200">
                <a:latin typeface="Roboto" panose="02000000000000000000" pitchFamily="2" charset="0"/>
              </a:rPr>
              <a:t>상태에 도달할 때까지 기다렸다가 새 </a:t>
            </a:r>
            <a:r>
              <a:rPr lang="en-US" altLang="ko-KR" sz="1200">
                <a:latin typeface="Roboto" panose="02000000000000000000" pitchFamily="2" charset="0"/>
              </a:rPr>
              <a:t>INVITE </a:t>
            </a:r>
            <a:r>
              <a:rPr lang="ko-KR" altLang="en-US" sz="1200">
                <a:latin typeface="Roboto" panose="02000000000000000000" pitchFamily="2" charset="0"/>
              </a:rPr>
              <a:t>를 시작해야 함</a:t>
            </a:r>
            <a:endParaRPr lang="en-US" altLang="ko-KR" sz="120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UA </a:t>
            </a:r>
            <a:r>
              <a:rPr lang="ko-KR" altLang="en-US" sz="1400">
                <a:latin typeface="Roboto" panose="02000000000000000000" pitchFamily="2" charset="0"/>
              </a:rPr>
              <a:t>는 </a:t>
            </a:r>
            <a:r>
              <a:rPr lang="en-US" altLang="ko-KR" sz="1400">
                <a:latin typeface="Roboto" panose="02000000000000000000" pitchFamily="2" charset="0"/>
              </a:rPr>
              <a:t>INVITE transaction </a:t>
            </a:r>
            <a:r>
              <a:rPr lang="ko-KR" altLang="en-US" sz="1400">
                <a:latin typeface="Roboto" panose="02000000000000000000" pitchFamily="2" charset="0"/>
              </a:rPr>
              <a:t>이 진행 중인 동안 </a:t>
            </a:r>
            <a:r>
              <a:rPr lang="en-US" altLang="ko-KR" sz="1400">
                <a:latin typeface="Roboto" panose="02000000000000000000" pitchFamily="2" charset="0"/>
              </a:rPr>
              <a:t>INVITE transaction </a:t>
            </a:r>
            <a:r>
              <a:rPr lang="ko-KR" altLang="en-US" sz="1400">
                <a:latin typeface="Roboto" panose="02000000000000000000" pitchFamily="2" charset="0"/>
              </a:rPr>
              <a:t>을 시작할 수 있음</a:t>
            </a:r>
            <a:endParaRPr lang="en-US" altLang="ko-KR" sz="140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non-2xx final </a:t>
            </a:r>
            <a:r>
              <a:rPr lang="ko-KR" altLang="en-US" sz="1400">
                <a:latin typeface="Roboto" panose="02000000000000000000" pitchFamily="2" charset="0"/>
              </a:rPr>
              <a:t>응답을 수신하는 경우</a:t>
            </a:r>
            <a:endParaRPr lang="en-US" altLang="ko-KR" sz="140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sz="1200">
                <a:latin typeface="Roboto" panose="02000000000000000000" pitchFamily="2" charset="0"/>
              </a:rPr>
              <a:t>re-INVITE </a:t>
            </a:r>
            <a:r>
              <a:rPr lang="ko-KR" altLang="en-US" sz="1200">
                <a:latin typeface="Roboto" panose="02000000000000000000" pitchFamily="2" charset="0"/>
              </a:rPr>
              <a:t>로의 </a:t>
            </a:r>
            <a:r>
              <a:rPr lang="en-US" altLang="ko-KR" sz="1200">
                <a:latin typeface="Roboto" panose="02000000000000000000" pitchFamily="2" charset="0"/>
              </a:rPr>
              <a:t>non-2xx final </a:t>
            </a:r>
            <a:r>
              <a:rPr lang="ko-KR" altLang="en-US" sz="1200">
                <a:latin typeface="Roboto" panose="02000000000000000000" pitchFamily="2" charset="0"/>
              </a:rPr>
              <a:t>응답을 수신하면</a:t>
            </a:r>
            <a:r>
              <a:rPr lang="en-US" altLang="ko-KR" sz="1200">
                <a:latin typeface="Roboto" panose="02000000000000000000" pitchFamily="2" charset="0"/>
              </a:rPr>
              <a:t>, </a:t>
            </a:r>
            <a:r>
              <a:rPr lang="ko-KR" altLang="en-US" sz="1200">
                <a:latin typeface="Roboto" panose="02000000000000000000" pitchFamily="2" charset="0"/>
              </a:rPr>
              <a:t>세션 매개변수는 변경되지 않음</a:t>
            </a:r>
            <a:endParaRPr lang="en-US" altLang="ko-KR" sz="120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sz="1200" b="1">
                <a:latin typeface="Roboto" panose="02000000000000000000" pitchFamily="2" charset="0"/>
              </a:rPr>
              <a:t>481 (Call/Transaction Does Not Exist) </a:t>
            </a:r>
            <a:r>
              <a:rPr lang="ko-KR" altLang="en-US" sz="1200">
                <a:latin typeface="Roboto" panose="02000000000000000000" pitchFamily="2" charset="0"/>
              </a:rPr>
              <a:t>이거나 </a:t>
            </a:r>
            <a:r>
              <a:rPr lang="en-US" altLang="ko-KR" sz="1200" b="1">
                <a:latin typeface="Roboto" panose="02000000000000000000" pitchFamily="2" charset="0"/>
              </a:rPr>
              <a:t>408 (Request Timeout)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이면</a:t>
            </a:r>
            <a:r>
              <a:rPr lang="en-US" altLang="ko-KR" sz="1200">
                <a:latin typeface="Roboto" panose="02000000000000000000" pitchFamily="2" charset="0"/>
              </a:rPr>
              <a:t>, </a:t>
            </a:r>
            <a:r>
              <a:rPr lang="ko-KR" altLang="en-US" sz="1200">
                <a:latin typeface="Roboto" panose="02000000000000000000" pitchFamily="2" charset="0"/>
              </a:rPr>
              <a:t>또는 </a:t>
            </a:r>
            <a:r>
              <a:rPr lang="en-US" altLang="ko-KR" sz="1200">
                <a:latin typeface="Roboto" panose="02000000000000000000" pitchFamily="2" charset="0"/>
              </a:rPr>
              <a:t>re-INVITE </a:t>
            </a:r>
            <a:r>
              <a:rPr lang="ko-KR" altLang="en-US" sz="1200">
                <a:latin typeface="Roboto" panose="02000000000000000000" pitchFamily="2" charset="0"/>
              </a:rPr>
              <a:t>에 대한 응답을 수신하지 못한 경우</a:t>
            </a:r>
            <a:r>
              <a:rPr lang="en-US" altLang="ko-KR" sz="1200">
                <a:latin typeface="Roboto" panose="02000000000000000000" pitchFamily="2" charset="0"/>
              </a:rPr>
              <a:t> UAC </a:t>
            </a:r>
            <a:r>
              <a:rPr lang="ko-KR" altLang="en-US" sz="1200">
                <a:latin typeface="Roboto" panose="02000000000000000000" pitchFamily="2" charset="0"/>
              </a:rPr>
              <a:t>는 다이얼로그를 종료</a:t>
            </a:r>
            <a:endParaRPr lang="en-US" altLang="ko-KR" sz="1200">
              <a:latin typeface="Roboto" panose="02000000000000000000" pitchFamily="2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EAAAE1E-2B5C-4A75-A874-65443CB36F0D}"/>
              </a:ext>
            </a:extLst>
          </p:cNvPr>
          <p:cNvSpPr/>
          <p:nvPr/>
        </p:nvSpPr>
        <p:spPr>
          <a:xfrm>
            <a:off x="666459" y="4479008"/>
            <a:ext cx="11147556" cy="206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UAC </a:t>
            </a:r>
            <a:r>
              <a:rPr lang="ko-KR" altLang="en-US" sz="1400">
                <a:latin typeface="Roboto" panose="02000000000000000000" pitchFamily="2" charset="0"/>
              </a:rPr>
              <a:t>가 </a:t>
            </a:r>
            <a:r>
              <a:rPr lang="en-US" altLang="ko-KR" sz="1400" b="1">
                <a:latin typeface="Roboto" panose="02000000000000000000" pitchFamily="2" charset="0"/>
              </a:rPr>
              <a:t>491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응답을 수신하면</a:t>
            </a:r>
            <a:r>
              <a:rPr lang="en-US" altLang="ko-KR" sz="1400">
                <a:latin typeface="Roboto" panose="02000000000000000000" pitchFamily="2" charset="0"/>
              </a:rPr>
              <a:t>, T </a:t>
            </a:r>
            <a:r>
              <a:rPr lang="ko-KR" altLang="en-US" sz="1400">
                <a:latin typeface="Roboto" panose="02000000000000000000" pitchFamily="2" charset="0"/>
              </a:rPr>
              <a:t>값을 다음과 같이 선택하고 </a:t>
            </a:r>
            <a:r>
              <a:rPr lang="en-US" altLang="ko-KR" sz="1400">
                <a:latin typeface="Roboto" panose="02000000000000000000" pitchFamily="2" charset="0"/>
              </a:rPr>
              <a:t>timer </a:t>
            </a:r>
            <a:r>
              <a:rPr lang="ko-KR" altLang="en-US" sz="1400">
                <a:latin typeface="Roboto" panose="02000000000000000000" pitchFamily="2" charset="0"/>
              </a:rPr>
              <a:t>를 시작</a:t>
            </a:r>
            <a:endParaRPr lang="en-US" altLang="ko-KR" sz="140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sz="1200">
                <a:latin typeface="Roboto" panose="02000000000000000000" pitchFamily="2" charset="0"/>
              </a:rPr>
              <a:t>UAC </a:t>
            </a:r>
            <a:r>
              <a:rPr lang="ko-KR" altLang="en-US" sz="1200">
                <a:latin typeface="Roboto" panose="02000000000000000000" pitchFamily="2" charset="0"/>
              </a:rPr>
              <a:t>가 </a:t>
            </a:r>
            <a:r>
              <a:rPr lang="en-US" altLang="ko-KR" sz="1200">
                <a:latin typeface="Roboto" panose="02000000000000000000" pitchFamily="2" charset="0"/>
              </a:rPr>
              <a:t>dialog ID </a:t>
            </a:r>
            <a:r>
              <a:rPr lang="ko-KR" altLang="en-US" sz="1200">
                <a:latin typeface="Roboto" panose="02000000000000000000" pitchFamily="2" charset="0"/>
              </a:rPr>
              <a:t>의 </a:t>
            </a:r>
            <a:r>
              <a:rPr lang="en-US" altLang="ko-KR" sz="1200">
                <a:latin typeface="Roboto" panose="02000000000000000000" pitchFamily="2" charset="0"/>
              </a:rPr>
              <a:t>Call-ID </a:t>
            </a:r>
            <a:r>
              <a:rPr lang="ko-KR" altLang="en-US" sz="1200">
                <a:latin typeface="Roboto" panose="02000000000000000000" pitchFamily="2" charset="0"/>
              </a:rPr>
              <a:t>의 소유자면</a:t>
            </a:r>
            <a:r>
              <a:rPr lang="en-US" altLang="ko-KR" sz="1200">
                <a:latin typeface="Roboto" panose="02000000000000000000" pitchFamily="2" charset="0"/>
              </a:rPr>
              <a:t>, T </a:t>
            </a:r>
            <a:r>
              <a:rPr lang="ko-KR" altLang="en-US" sz="1200">
                <a:latin typeface="Roboto" panose="02000000000000000000" pitchFamily="2" charset="0"/>
              </a:rPr>
              <a:t>는 </a:t>
            </a:r>
            <a:r>
              <a:rPr lang="en-US" altLang="ko-KR" sz="1200" b="1">
                <a:latin typeface="Roboto" panose="02000000000000000000" pitchFamily="2" charset="0"/>
              </a:rPr>
              <a:t>10ms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단위로 </a:t>
            </a:r>
            <a:r>
              <a:rPr lang="en-US" altLang="ko-KR" sz="1200" b="1">
                <a:latin typeface="Roboto" panose="02000000000000000000" pitchFamily="2" charset="0"/>
              </a:rPr>
              <a:t>2.1 ~ 4</a:t>
            </a:r>
            <a:r>
              <a:rPr lang="ko-KR" altLang="en-US" sz="1200">
                <a:latin typeface="Roboto" panose="02000000000000000000" pitchFamily="2" charset="0"/>
              </a:rPr>
              <a:t>초 사이의 랜덤으로 선택된 값</a:t>
            </a:r>
            <a:endParaRPr lang="en-US" altLang="ko-KR" sz="120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sz="1200">
                <a:latin typeface="Roboto" panose="02000000000000000000" pitchFamily="2" charset="0"/>
              </a:rPr>
              <a:t>UAC </a:t>
            </a:r>
            <a:r>
              <a:rPr lang="ko-KR" altLang="en-US" sz="1200">
                <a:latin typeface="Roboto" panose="02000000000000000000" pitchFamily="2" charset="0"/>
              </a:rPr>
              <a:t>가 </a:t>
            </a:r>
            <a:r>
              <a:rPr lang="en-US" altLang="ko-KR" sz="1200">
                <a:latin typeface="Roboto" panose="02000000000000000000" pitchFamily="2" charset="0"/>
              </a:rPr>
              <a:t>dialog ID </a:t>
            </a:r>
            <a:r>
              <a:rPr lang="ko-KR" altLang="en-US" sz="1200">
                <a:latin typeface="Roboto" panose="02000000000000000000" pitchFamily="2" charset="0"/>
              </a:rPr>
              <a:t>의 </a:t>
            </a:r>
            <a:r>
              <a:rPr lang="en-US" altLang="ko-KR" sz="1200">
                <a:latin typeface="Roboto" panose="02000000000000000000" pitchFamily="2" charset="0"/>
              </a:rPr>
              <a:t>Call-ID </a:t>
            </a:r>
            <a:r>
              <a:rPr lang="ko-KR" altLang="en-US" sz="1200">
                <a:latin typeface="Roboto" panose="02000000000000000000" pitchFamily="2" charset="0"/>
              </a:rPr>
              <a:t>의 소유가가 아니면</a:t>
            </a:r>
            <a:r>
              <a:rPr lang="en-US" altLang="ko-KR" sz="1200">
                <a:latin typeface="Roboto" panose="02000000000000000000" pitchFamily="2" charset="0"/>
              </a:rPr>
              <a:t>, T </a:t>
            </a:r>
            <a:r>
              <a:rPr lang="ko-KR" altLang="en-US" sz="1200">
                <a:latin typeface="Roboto" panose="02000000000000000000" pitchFamily="2" charset="0"/>
              </a:rPr>
              <a:t>는 </a:t>
            </a:r>
            <a:r>
              <a:rPr lang="en-US" altLang="ko-KR" sz="1200" b="1">
                <a:latin typeface="Roboto" panose="02000000000000000000" pitchFamily="2" charset="0"/>
              </a:rPr>
              <a:t>10ms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단위로 </a:t>
            </a:r>
            <a:r>
              <a:rPr lang="en-US" altLang="ko-KR" sz="1200" b="1">
                <a:latin typeface="Roboto" panose="02000000000000000000" pitchFamily="2" charset="0"/>
              </a:rPr>
              <a:t>0 ~ 2 </a:t>
            </a:r>
            <a:r>
              <a:rPr lang="ko-KR" altLang="en-US" sz="1200">
                <a:latin typeface="Roboto" panose="02000000000000000000" pitchFamily="2" charset="0"/>
              </a:rPr>
              <a:t>초 사이의 랜덤으로 선택된 값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>
                <a:latin typeface="Roboto" panose="02000000000000000000" pitchFamily="2" charset="0"/>
              </a:rPr>
              <a:t>Timer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가 만료되었는 데</a:t>
            </a:r>
            <a:r>
              <a:rPr lang="en-US" altLang="ko-KR" sz="1400">
                <a:latin typeface="Roboto" panose="02000000000000000000" pitchFamily="2" charset="0"/>
              </a:rPr>
              <a:t>, UAC </a:t>
            </a:r>
            <a:r>
              <a:rPr lang="ko-KR" altLang="en-US" sz="1400">
                <a:latin typeface="Roboto" panose="02000000000000000000" pitchFamily="2" charset="0"/>
              </a:rPr>
              <a:t>가 그 세션 수정을 원할 경우 </a:t>
            </a:r>
            <a:r>
              <a:rPr lang="en-US" altLang="ko-KR" sz="1400">
                <a:latin typeface="Roboto" panose="02000000000000000000" pitchFamily="2" charset="0"/>
              </a:rPr>
              <a:t>re-INVITE </a:t>
            </a:r>
            <a:r>
              <a:rPr lang="ko-KR" altLang="en-US" sz="1400">
                <a:latin typeface="Roboto" panose="02000000000000000000" pitchFamily="2" charset="0"/>
              </a:rPr>
              <a:t>를 한 번 더 시도해야 함</a:t>
            </a:r>
            <a:endParaRPr lang="en-US" altLang="ko-KR" sz="140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re-INVITE </a:t>
            </a:r>
            <a:r>
              <a:rPr lang="ko-KR" altLang="en-US" sz="1400">
                <a:latin typeface="Roboto" panose="02000000000000000000" pitchFamily="2" charset="0"/>
              </a:rPr>
              <a:t>를 종료하고 </a:t>
            </a:r>
            <a:r>
              <a:rPr lang="en-US" altLang="ko-KR" sz="1400">
                <a:latin typeface="Roboto" panose="02000000000000000000" pitchFamily="2" charset="0"/>
              </a:rPr>
              <a:t>re-INVITE </a:t>
            </a:r>
            <a:r>
              <a:rPr lang="ko-KR" altLang="en-US" sz="1400">
                <a:latin typeface="Roboto" panose="02000000000000000000" pitchFamily="2" charset="0"/>
              </a:rPr>
              <a:t>에 대한 </a:t>
            </a:r>
            <a:r>
              <a:rPr lang="en-US" altLang="ko-KR" sz="1400">
                <a:latin typeface="Roboto" panose="02000000000000000000" pitchFamily="2" charset="0"/>
              </a:rPr>
              <a:t>2xx </a:t>
            </a:r>
            <a:r>
              <a:rPr lang="ko-KR" altLang="en-US" sz="1400">
                <a:latin typeface="Roboto" panose="02000000000000000000" pitchFamily="2" charset="0"/>
              </a:rPr>
              <a:t>응답에 대한 </a:t>
            </a:r>
            <a:r>
              <a:rPr lang="en-US" altLang="ko-KR" sz="1400">
                <a:latin typeface="Roboto" panose="02000000000000000000" pitchFamily="2" charset="0"/>
              </a:rPr>
              <a:t>ACK </a:t>
            </a:r>
            <a:r>
              <a:rPr lang="ko-KR" altLang="en-US" sz="1400">
                <a:latin typeface="Roboto" panose="02000000000000000000" pitchFamily="2" charset="0"/>
              </a:rPr>
              <a:t>를 생성하는 규칙은 </a:t>
            </a:r>
            <a:r>
              <a:rPr lang="en-US" altLang="ko-KR" sz="1400">
                <a:latin typeface="Roboto" panose="02000000000000000000" pitchFamily="2" charset="0"/>
              </a:rPr>
              <a:t>Initial INVITE </a:t>
            </a:r>
            <a:r>
              <a:rPr lang="ko-KR" altLang="en-US" sz="1400">
                <a:latin typeface="Roboto" panose="02000000000000000000" pitchFamily="2" charset="0"/>
              </a:rPr>
              <a:t>와 동일</a:t>
            </a:r>
            <a:endParaRPr lang="en-US" altLang="ko-KR" sz="140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8509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6. Modifying an </a:t>
            </a:r>
            <a:r>
              <a:rPr lang="en-US" altLang="ko-KR"/>
              <a:t>Existing Session – UA</a:t>
            </a:r>
            <a:r>
              <a:rPr lang="en-US" altLang="ko-KR">
                <a:solidFill>
                  <a:srgbClr val="00B0F0"/>
                </a:solidFill>
              </a:rPr>
              <a:t>S </a:t>
            </a:r>
            <a:r>
              <a:rPr lang="en-US" altLang="ko-KR"/>
              <a:t>Behavior (1)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252A94-CC09-4928-8209-20295AE91AEF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49EFEB-6BA1-44BB-A9C6-4A47CB5F55CF}"/>
              </a:ext>
            </a:extLst>
          </p:cNvPr>
          <p:cNvSpPr/>
          <p:nvPr/>
        </p:nvSpPr>
        <p:spPr>
          <a:xfrm>
            <a:off x="751367" y="1126381"/>
            <a:ext cx="11147556" cy="495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latin typeface="Roboto" panose="02000000000000000000" pitchFamily="2" charset="0"/>
              </a:rPr>
              <a:t>500 (Server Internal Error)</a:t>
            </a:r>
            <a:endParaRPr lang="en-US" altLang="ko-KR" sz="16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Roboto" panose="02000000000000000000" pitchFamily="2" charset="0"/>
              </a:rPr>
              <a:t>같은 다이얼로그에서 낮은 </a:t>
            </a:r>
            <a:r>
              <a:rPr lang="en-US" altLang="ko-KR" sz="1400">
                <a:latin typeface="Roboto" panose="02000000000000000000" pitchFamily="2" charset="0"/>
              </a:rPr>
              <a:t>CSeq </a:t>
            </a:r>
            <a:r>
              <a:rPr lang="ko-KR" altLang="en-US" sz="1400">
                <a:latin typeface="Roboto" panose="02000000000000000000" pitchFamily="2" charset="0"/>
              </a:rPr>
              <a:t>값을 갖는 첫 번째 </a:t>
            </a:r>
            <a:r>
              <a:rPr lang="en-US" altLang="ko-KR" sz="1400">
                <a:latin typeface="Roboto" panose="02000000000000000000" pitchFamily="2" charset="0"/>
              </a:rPr>
              <a:t>INVITE </a:t>
            </a:r>
            <a:r>
              <a:rPr lang="ko-KR" altLang="en-US" sz="1400">
                <a:latin typeface="Roboto" panose="02000000000000000000" pitchFamily="2" charset="0"/>
              </a:rPr>
              <a:t>에 </a:t>
            </a:r>
            <a:r>
              <a:rPr lang="en-US" altLang="ko-KR" sz="1400">
                <a:latin typeface="Roboto" panose="02000000000000000000" pitchFamily="2" charset="0"/>
              </a:rPr>
              <a:t>final </a:t>
            </a:r>
            <a:r>
              <a:rPr lang="ko-KR" altLang="en-US" sz="1400">
                <a:latin typeface="Roboto" panose="02000000000000000000" pitchFamily="2" charset="0"/>
              </a:rPr>
              <a:t>응답을 보내기 전에 두 번째 </a:t>
            </a:r>
            <a:r>
              <a:rPr lang="en-US" altLang="ko-KR" sz="1400">
                <a:latin typeface="Roboto" panose="02000000000000000000" pitchFamily="2" charset="0"/>
              </a:rPr>
              <a:t>INVITE</a:t>
            </a:r>
            <a:r>
              <a:rPr lang="ko-KR" altLang="en-US" sz="1400">
                <a:latin typeface="Roboto" panose="02000000000000000000" pitchFamily="2" charset="0"/>
              </a:rPr>
              <a:t>를 수신하는 </a:t>
            </a:r>
            <a:r>
              <a:rPr lang="en-US" altLang="ko-KR" sz="1400">
                <a:latin typeface="Roboto" panose="02000000000000000000" pitchFamily="2" charset="0"/>
              </a:rPr>
              <a:t>UAS </a:t>
            </a:r>
            <a:r>
              <a:rPr lang="ko-KR" altLang="en-US" sz="1400">
                <a:latin typeface="Roboto" panose="02000000000000000000" pitchFamily="2" charset="0"/>
              </a:rPr>
              <a:t>는 두 번째 </a:t>
            </a:r>
            <a:r>
              <a:rPr lang="en-US" altLang="ko-KR" sz="1400">
                <a:latin typeface="Roboto" panose="02000000000000000000" pitchFamily="2" charset="0"/>
              </a:rPr>
              <a:t>INVITE </a:t>
            </a:r>
            <a:r>
              <a:rPr lang="ko-KR" altLang="en-US" sz="1400">
                <a:latin typeface="Roboto" panose="02000000000000000000" pitchFamily="2" charset="0"/>
              </a:rPr>
              <a:t>에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br>
              <a:rPr lang="en-US" altLang="ko-KR" sz="1400">
                <a:latin typeface="Roboto" panose="02000000000000000000" pitchFamily="2" charset="0"/>
              </a:rPr>
            </a:br>
            <a:r>
              <a:rPr lang="ko-KR" altLang="en-US" sz="1400">
                <a:latin typeface="Roboto" panose="02000000000000000000" pitchFamily="2" charset="0"/>
              </a:rPr>
              <a:t>대한 응답으로 </a:t>
            </a:r>
            <a:r>
              <a:rPr lang="en-US" altLang="ko-KR" sz="1400" b="1">
                <a:latin typeface="Roboto" panose="02000000000000000000" pitchFamily="2" charset="0"/>
              </a:rPr>
              <a:t>500 (Server Internal Error) </a:t>
            </a:r>
            <a:r>
              <a:rPr lang="ko-KR" altLang="en-US" sz="1400">
                <a:latin typeface="Roboto" panose="02000000000000000000" pitchFamily="2" charset="0"/>
              </a:rPr>
              <a:t>반환하며 </a:t>
            </a:r>
            <a:r>
              <a:rPr lang="en-US" altLang="ko-KR" sz="1400" b="1">
                <a:latin typeface="Roboto" panose="02000000000000000000" pitchFamily="2" charset="0"/>
              </a:rPr>
              <a:t>0 ~ 10 </a:t>
            </a:r>
            <a:r>
              <a:rPr lang="ko-KR" altLang="en-US" sz="1400">
                <a:latin typeface="Roboto" panose="02000000000000000000" pitchFamily="2" charset="0"/>
              </a:rPr>
              <a:t>초 사이에서 임의로 선택된 값으로 </a:t>
            </a:r>
            <a:r>
              <a:rPr lang="en-US" altLang="ko-KR" sz="1400" b="1">
                <a:latin typeface="Roboto" panose="02000000000000000000" pitchFamily="2" charset="0"/>
              </a:rPr>
              <a:t>Retry-After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헤더를 포함해야 함 </a:t>
            </a:r>
            <a:endParaRPr lang="en-US" altLang="ko-KR" sz="1600" b="1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600" b="1">
                <a:latin typeface="Roboto" panose="02000000000000000000" pitchFamily="2" charset="0"/>
              </a:rPr>
              <a:t>491 (Request Pending)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Roboto" panose="02000000000000000000" pitchFamily="2" charset="0"/>
              </a:rPr>
              <a:t>하나의 다이얼로그에서 </a:t>
            </a:r>
            <a:r>
              <a:rPr lang="en-US" altLang="ko-KR" sz="1400">
                <a:latin typeface="Roboto" panose="02000000000000000000" pitchFamily="2" charset="0"/>
              </a:rPr>
              <a:t>UAS </a:t>
            </a:r>
            <a:r>
              <a:rPr lang="ko-KR" altLang="en-US" sz="1400">
                <a:latin typeface="Roboto" panose="02000000000000000000" pitchFamily="2" charset="0"/>
              </a:rPr>
              <a:t>가 전송한 </a:t>
            </a:r>
            <a:r>
              <a:rPr lang="en-US" altLang="ko-KR" sz="1400">
                <a:latin typeface="Roboto" panose="02000000000000000000" pitchFamily="2" charset="0"/>
              </a:rPr>
              <a:t>INVITE </a:t>
            </a:r>
            <a:r>
              <a:rPr lang="ko-KR" altLang="en-US" sz="1400">
                <a:latin typeface="Roboto" panose="02000000000000000000" pitchFamily="2" charset="0"/>
              </a:rPr>
              <a:t>가 진행 중인 동안 다이얼로그에서 </a:t>
            </a:r>
            <a:r>
              <a:rPr lang="en-US" altLang="ko-KR" sz="1400">
                <a:latin typeface="Roboto" panose="02000000000000000000" pitchFamily="2" charset="0"/>
              </a:rPr>
              <a:t>INVITE</a:t>
            </a:r>
            <a:r>
              <a:rPr lang="ko-KR" altLang="en-US" sz="1400">
                <a:latin typeface="Roboto" panose="02000000000000000000" pitchFamily="2" charset="0"/>
              </a:rPr>
              <a:t>를 수신하는 </a:t>
            </a:r>
            <a:r>
              <a:rPr lang="en-US" altLang="ko-KR" sz="1400">
                <a:latin typeface="Roboto" panose="02000000000000000000" pitchFamily="2" charset="0"/>
              </a:rPr>
              <a:t>UAS </a:t>
            </a:r>
            <a:r>
              <a:rPr lang="ko-KR" altLang="en-US" sz="1400">
                <a:latin typeface="Roboto" panose="02000000000000000000" pitchFamily="2" charset="0"/>
              </a:rPr>
              <a:t>는 </a:t>
            </a:r>
            <a:r>
              <a:rPr lang="en-US" altLang="ko-KR" sz="1400">
                <a:latin typeface="Roboto" panose="02000000000000000000" pitchFamily="2" charset="0"/>
              </a:rPr>
              <a:t>491 (Request Pending) </a:t>
            </a:r>
            <a:r>
              <a:rPr lang="ko-KR" altLang="en-US" sz="1400">
                <a:latin typeface="Roboto" panose="02000000000000000000" pitchFamily="2" charset="0"/>
              </a:rPr>
              <a:t>응답을</a:t>
            </a:r>
            <a:br>
              <a:rPr lang="en-US" altLang="ko-KR" sz="1400">
                <a:latin typeface="Roboto" panose="02000000000000000000" pitchFamily="2" charset="0"/>
              </a:rPr>
            </a:br>
            <a:r>
              <a:rPr lang="ko-KR" altLang="en-US" sz="1400">
                <a:latin typeface="Roboto" panose="02000000000000000000" pitchFamily="2" charset="0"/>
              </a:rPr>
              <a:t>반환해야 함</a:t>
            </a:r>
            <a:endParaRPr lang="en-US" altLang="ko-KR" sz="140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Roboto" panose="02000000000000000000" pitchFamily="2" charset="0"/>
              </a:rPr>
              <a:t>기존 다이얼로그에 대해 </a:t>
            </a:r>
            <a:r>
              <a:rPr lang="en-US" altLang="ko-KR" sz="1400">
                <a:latin typeface="Roboto" panose="02000000000000000000" pitchFamily="2" charset="0"/>
              </a:rPr>
              <a:t>UA </a:t>
            </a:r>
            <a:r>
              <a:rPr lang="ko-KR" altLang="en-US" sz="1400">
                <a:latin typeface="Roboto" panose="02000000000000000000" pitchFamily="2" charset="0"/>
              </a:rPr>
              <a:t>가 </a:t>
            </a:r>
            <a:r>
              <a:rPr lang="en-US" altLang="ko-KR" sz="1400">
                <a:latin typeface="Roboto" panose="02000000000000000000" pitchFamily="2" charset="0"/>
              </a:rPr>
              <a:t>re-INVITE </a:t>
            </a:r>
            <a:r>
              <a:rPr lang="ko-KR" altLang="en-US" sz="1400">
                <a:latin typeface="Roboto" panose="02000000000000000000" pitchFamily="2" charset="0"/>
              </a:rPr>
              <a:t>를 수신하면</a:t>
            </a:r>
            <a:r>
              <a:rPr lang="en-US" altLang="ko-KR" sz="1400">
                <a:latin typeface="Roboto" panose="02000000000000000000" pitchFamily="2" charset="0"/>
              </a:rPr>
              <a:t>, session description </a:t>
            </a:r>
            <a:r>
              <a:rPr lang="ko-KR" altLang="en-US" sz="1400">
                <a:latin typeface="Roboto" panose="02000000000000000000" pitchFamily="2" charset="0"/>
              </a:rPr>
              <a:t>에서 </a:t>
            </a:r>
            <a:r>
              <a:rPr lang="en-US" altLang="ko-KR" sz="1400">
                <a:latin typeface="Roboto" panose="02000000000000000000" pitchFamily="2" charset="0"/>
              </a:rPr>
              <a:t>version id</a:t>
            </a:r>
            <a:r>
              <a:rPr lang="ko-KR" altLang="en-US" sz="1400">
                <a:latin typeface="Roboto" panose="02000000000000000000" pitchFamily="2" charset="0"/>
              </a:rPr>
              <a:t>를 확인하거나 없는 경우 </a:t>
            </a:r>
            <a:r>
              <a:rPr lang="en-US" altLang="ko-KR" sz="1400">
                <a:latin typeface="Roboto" panose="02000000000000000000" pitchFamily="2" charset="0"/>
              </a:rPr>
              <a:t>session description </a:t>
            </a:r>
            <a:r>
              <a:rPr lang="ko-KR" altLang="en-US" sz="1400">
                <a:latin typeface="Roboto" panose="02000000000000000000" pitchFamily="2" charset="0"/>
              </a:rPr>
              <a:t>내용</a:t>
            </a:r>
            <a:br>
              <a:rPr lang="en-US" altLang="ko-KR" sz="1400">
                <a:latin typeface="Roboto" panose="02000000000000000000" pitchFamily="2" charset="0"/>
              </a:rPr>
            </a:br>
            <a:r>
              <a:rPr lang="ko-KR" altLang="en-US" sz="1400">
                <a:latin typeface="Roboto" panose="02000000000000000000" pitchFamily="2" charset="0"/>
              </a:rPr>
              <a:t>을 검사하여 변경되었는 지 확인</a:t>
            </a:r>
            <a:endParaRPr lang="en-US" altLang="ko-KR" sz="140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600" b="1">
                <a:latin typeface="Roboto" panose="02000000000000000000" pitchFamily="2" charset="0"/>
              </a:rPr>
              <a:t>488 (Not Acceptable Here)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Roboto" panose="02000000000000000000" pitchFamily="2" charset="0"/>
              </a:rPr>
              <a:t>새 </a:t>
            </a:r>
            <a:r>
              <a:rPr lang="en-US" altLang="ko-KR" sz="1400">
                <a:latin typeface="Roboto" panose="02000000000000000000" pitchFamily="2" charset="0"/>
              </a:rPr>
              <a:t>session description </a:t>
            </a:r>
            <a:r>
              <a:rPr lang="ko-KR" altLang="en-US" sz="1400">
                <a:latin typeface="Roboto" panose="02000000000000000000" pitchFamily="2" charset="0"/>
              </a:rPr>
              <a:t>이 허용되지 않는 경우</a:t>
            </a:r>
            <a:r>
              <a:rPr lang="en-US" altLang="ko-KR" sz="1400">
                <a:latin typeface="Roboto" panose="02000000000000000000" pitchFamily="2" charset="0"/>
              </a:rPr>
              <a:t>, UAS </a:t>
            </a:r>
            <a:r>
              <a:rPr lang="ko-KR" altLang="en-US" sz="1400">
                <a:latin typeface="Roboto" panose="02000000000000000000" pitchFamily="2" charset="0"/>
              </a:rPr>
              <a:t>는 </a:t>
            </a:r>
            <a:r>
              <a:rPr lang="en-US" altLang="ko-KR" sz="1400">
                <a:latin typeface="Roboto" panose="02000000000000000000" pitchFamily="2" charset="0"/>
              </a:rPr>
              <a:t>re-INVITE </a:t>
            </a:r>
            <a:r>
              <a:rPr lang="ko-KR" altLang="en-US" sz="1400">
                <a:latin typeface="Roboto" panose="02000000000000000000" pitchFamily="2" charset="0"/>
              </a:rPr>
              <a:t>에 대해 </a:t>
            </a:r>
            <a:r>
              <a:rPr lang="en-US" altLang="ko-KR" sz="1400">
                <a:latin typeface="Roboto" panose="02000000000000000000" pitchFamily="2" charset="0"/>
              </a:rPr>
              <a:t>488 (Not Acceptable Here) </a:t>
            </a:r>
            <a:r>
              <a:rPr lang="ko-KR" altLang="en-US" sz="1400">
                <a:latin typeface="Roboto" panose="02000000000000000000" pitchFamily="2" charset="0"/>
              </a:rPr>
              <a:t>응답을 반환하여 거부할 수 있음</a:t>
            </a:r>
            <a:br>
              <a:rPr lang="en-US" altLang="ko-KR" sz="1400">
                <a:latin typeface="Roboto" panose="02000000000000000000" pitchFamily="2" charset="0"/>
              </a:rPr>
            </a:br>
            <a:r>
              <a:rPr lang="en-US" altLang="ko-KR" sz="1400">
                <a:latin typeface="Roboto" panose="02000000000000000000" pitchFamily="2" charset="0"/>
              </a:rPr>
              <a:t>(</a:t>
            </a:r>
            <a:r>
              <a:rPr lang="ko-KR" altLang="en-US" sz="1400">
                <a:latin typeface="Roboto" panose="02000000000000000000" pitchFamily="2" charset="0"/>
              </a:rPr>
              <a:t>이 응답에는 </a:t>
            </a:r>
            <a:r>
              <a:rPr lang="en-US" altLang="ko-KR" sz="1400">
                <a:latin typeface="Roboto" panose="02000000000000000000" pitchFamily="2" charset="0"/>
              </a:rPr>
              <a:t>Warning </a:t>
            </a:r>
            <a:r>
              <a:rPr lang="ko-KR" altLang="en-US" sz="1400">
                <a:latin typeface="Roboto" panose="02000000000000000000" pitchFamily="2" charset="0"/>
              </a:rPr>
              <a:t>헤더가 포함</a:t>
            </a:r>
            <a:r>
              <a:rPr lang="en-US" altLang="ko-KR" sz="1400">
                <a:latin typeface="Roboto" panose="020000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8016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6. Modifying an </a:t>
            </a:r>
            <a:r>
              <a:rPr lang="en-US" altLang="ko-KR"/>
              <a:t>Existing Session – UAS Behavior (2)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252A94-CC09-4928-8209-20295AE91AEF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49EFEB-6BA1-44BB-A9C6-4A47CB5F55CF}"/>
              </a:ext>
            </a:extLst>
          </p:cNvPr>
          <p:cNvSpPr/>
          <p:nvPr/>
        </p:nvSpPr>
        <p:spPr>
          <a:xfrm>
            <a:off x="751367" y="1126381"/>
            <a:ext cx="11147556" cy="3661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latin typeface="Roboto" panose="02000000000000000000" pitchFamily="2" charset="0"/>
              </a:rPr>
              <a:t>BYE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>
                <a:latin typeface="Roboto" panose="02000000000000000000" pitchFamily="2" charset="0"/>
              </a:rPr>
              <a:t>UAS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가 </a:t>
            </a:r>
            <a:r>
              <a:rPr lang="en-US" altLang="ko-KR" sz="1400" b="1">
                <a:latin typeface="Roboto" panose="02000000000000000000" pitchFamily="2" charset="0"/>
              </a:rPr>
              <a:t>2xx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응답을 생성하고 </a:t>
            </a:r>
            <a:r>
              <a:rPr lang="en-US" altLang="ko-KR" sz="1400" b="1">
                <a:latin typeface="Roboto" panose="02000000000000000000" pitchFamily="2" charset="0"/>
              </a:rPr>
              <a:t>ACK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를 받지 못하면 </a:t>
            </a:r>
            <a:r>
              <a:rPr lang="en-US" altLang="ko-KR" sz="1400" b="1">
                <a:latin typeface="Roboto" panose="02000000000000000000" pitchFamily="2" charset="0"/>
              </a:rPr>
              <a:t>BYE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를 생성하여 다이얼로그를 종료해야 함 </a:t>
            </a:r>
            <a:endParaRPr lang="en-US" altLang="ko-KR" sz="140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600" b="1">
                <a:latin typeface="Roboto" panose="02000000000000000000" pitchFamily="2" charset="0"/>
              </a:rPr>
              <a:t>180 (Ringing)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UAC </a:t>
            </a:r>
            <a:r>
              <a:rPr lang="ko-KR" altLang="en-US" sz="1400">
                <a:latin typeface="Roboto" panose="02000000000000000000" pitchFamily="2" charset="0"/>
              </a:rPr>
              <a:t>가 이 정보를 사용자에게 넘겨주지 않기 때문에</a:t>
            </a:r>
            <a:r>
              <a:rPr lang="en-US" altLang="ko-KR" sz="1400">
                <a:latin typeface="Roboto" panose="02000000000000000000" pitchFamily="2" charset="0"/>
              </a:rPr>
              <a:t>, UAS </a:t>
            </a:r>
            <a:r>
              <a:rPr lang="ko-KR" altLang="en-US" sz="1400">
                <a:latin typeface="Roboto" panose="02000000000000000000" pitchFamily="2" charset="0"/>
              </a:rPr>
              <a:t>는 </a:t>
            </a:r>
            <a:r>
              <a:rPr lang="en-US" altLang="ko-KR" sz="1400">
                <a:latin typeface="Roboto" panose="02000000000000000000" pitchFamily="2" charset="0"/>
              </a:rPr>
              <a:t>re-INVITE </a:t>
            </a:r>
            <a:r>
              <a:rPr lang="ko-KR" altLang="en-US" sz="1400">
                <a:latin typeface="Roboto" panose="02000000000000000000" pitchFamily="2" charset="0"/>
              </a:rPr>
              <a:t>에 대해 </a:t>
            </a:r>
            <a:r>
              <a:rPr lang="en-US" altLang="ko-KR" sz="1400">
                <a:latin typeface="Roboto" panose="02000000000000000000" pitchFamily="2" charset="0"/>
              </a:rPr>
              <a:t>180 (Ringing) </a:t>
            </a:r>
            <a:r>
              <a:rPr lang="ko-KR" altLang="en-US" sz="1400">
                <a:latin typeface="Roboto" panose="02000000000000000000" pitchFamily="2" charset="0"/>
              </a:rPr>
              <a:t>응답을 생성하지 않기로 선택 가능</a:t>
            </a:r>
            <a:endParaRPr lang="en-US" altLang="ko-KR" sz="140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Roboto" panose="02000000000000000000" pitchFamily="2" charset="0"/>
              </a:rPr>
              <a:t>같은 이유로</a:t>
            </a:r>
            <a:r>
              <a:rPr lang="en-US" altLang="ko-KR" sz="1400">
                <a:latin typeface="Roboto" panose="02000000000000000000" pitchFamily="2" charset="0"/>
              </a:rPr>
              <a:t>, UAS </a:t>
            </a:r>
            <a:r>
              <a:rPr lang="ko-KR" altLang="en-US" sz="1400">
                <a:latin typeface="Roboto" panose="02000000000000000000" pitchFamily="2" charset="0"/>
              </a:rPr>
              <a:t>는 </a:t>
            </a:r>
            <a:r>
              <a:rPr lang="en-US" altLang="ko-KR" sz="1400">
                <a:latin typeface="Roboto" panose="02000000000000000000" pitchFamily="2" charset="0"/>
              </a:rPr>
              <a:t>re-INVITE </a:t>
            </a:r>
            <a:r>
              <a:rPr lang="ko-KR" altLang="en-US" sz="1400">
                <a:latin typeface="Roboto" panose="02000000000000000000" pitchFamily="2" charset="0"/>
              </a:rPr>
              <a:t>로의 응답에서 </a:t>
            </a:r>
            <a:r>
              <a:rPr lang="en-US" altLang="ko-KR" sz="1400">
                <a:latin typeface="Roboto" panose="02000000000000000000" pitchFamily="2" charset="0"/>
              </a:rPr>
              <a:t>Alert-Into </a:t>
            </a:r>
            <a:r>
              <a:rPr lang="ko-KR" altLang="en-US" sz="1400">
                <a:latin typeface="Roboto" panose="02000000000000000000" pitchFamily="2" charset="0"/>
              </a:rPr>
              <a:t>헤더돠 </a:t>
            </a:r>
            <a:r>
              <a:rPr lang="en-US" altLang="ko-KR" sz="1400">
                <a:latin typeface="Roboto" panose="02000000000000000000" pitchFamily="2" charset="0"/>
              </a:rPr>
              <a:t>Content-Disposition “alert” </a:t>
            </a:r>
            <a:r>
              <a:rPr lang="ko-KR" altLang="en-US" sz="1400">
                <a:latin typeface="Roboto" panose="02000000000000000000" pitchFamily="2" charset="0"/>
              </a:rPr>
              <a:t>를 갖는 </a:t>
            </a:r>
            <a:r>
              <a:rPr lang="en-US" altLang="ko-KR" sz="1400">
                <a:latin typeface="Roboto" panose="02000000000000000000" pitchFamily="2" charset="0"/>
              </a:rPr>
              <a:t>body </a:t>
            </a:r>
            <a:r>
              <a:rPr lang="ko-KR" altLang="en-US" sz="1400">
                <a:latin typeface="Roboto" panose="02000000000000000000" pitchFamily="2" charset="0"/>
              </a:rPr>
              <a:t>를 사용하지 않기로 선택 가능 </a:t>
            </a:r>
            <a:endParaRPr lang="en-US" altLang="ko-KR" sz="140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600" b="1">
                <a:latin typeface="Roboto" panose="02000000000000000000" pitchFamily="2" charset="0"/>
              </a:rPr>
              <a:t>offer/answer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2xx </a:t>
            </a:r>
            <a:r>
              <a:rPr lang="ko-KR" altLang="en-US" sz="1400">
                <a:latin typeface="Roboto" panose="02000000000000000000" pitchFamily="2" charset="0"/>
              </a:rPr>
              <a:t>에 </a:t>
            </a:r>
            <a:r>
              <a:rPr lang="en-US" altLang="ko-KR" sz="1400">
                <a:latin typeface="Roboto" panose="02000000000000000000" pitchFamily="2" charset="0"/>
              </a:rPr>
              <a:t>offer </a:t>
            </a:r>
            <a:r>
              <a:rPr lang="ko-KR" altLang="en-US" sz="1400">
                <a:latin typeface="Roboto" panose="02000000000000000000" pitchFamily="2" charset="0"/>
              </a:rPr>
              <a:t>를 제공하는 </a:t>
            </a:r>
            <a:r>
              <a:rPr lang="en-US" altLang="ko-KR" sz="1400">
                <a:latin typeface="Roboto" panose="02000000000000000000" pitchFamily="2" charset="0"/>
              </a:rPr>
              <a:t>UAS </a:t>
            </a:r>
            <a:r>
              <a:rPr lang="ko-KR" altLang="en-US" sz="1400">
                <a:latin typeface="Roboto" panose="02000000000000000000" pitchFamily="2" charset="0"/>
              </a:rPr>
              <a:t>는 새 </a:t>
            </a:r>
            <a:r>
              <a:rPr lang="en-US" altLang="ko-KR" sz="1400">
                <a:latin typeface="Roboto" panose="02000000000000000000" pitchFamily="2" charset="0"/>
              </a:rPr>
              <a:t>call </a:t>
            </a:r>
            <a:r>
              <a:rPr lang="ko-KR" altLang="en-US" sz="1400">
                <a:latin typeface="Roboto" panose="02000000000000000000" pitchFamily="2" charset="0"/>
              </a:rPr>
              <a:t>을 만드는 것처럼 </a:t>
            </a:r>
            <a:r>
              <a:rPr lang="en-US" altLang="ko-KR" sz="1400">
                <a:latin typeface="Roboto" panose="02000000000000000000" pitchFamily="2" charset="0"/>
              </a:rPr>
              <a:t>offer </a:t>
            </a:r>
            <a:r>
              <a:rPr lang="ko-KR" altLang="en-US" sz="1400">
                <a:latin typeface="Roboto" panose="02000000000000000000" pitchFamily="2" charset="0"/>
              </a:rPr>
              <a:t>를 구성</a:t>
            </a:r>
            <a:endParaRPr lang="en-US" altLang="ko-KR" sz="140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UAC </a:t>
            </a:r>
            <a:r>
              <a:rPr lang="ko-KR" altLang="en-US" sz="1400">
                <a:latin typeface="Roboto" panose="02000000000000000000" pitchFamily="2" charset="0"/>
              </a:rPr>
              <a:t>에서 그것을 받아들일 수 없으면</a:t>
            </a:r>
            <a:r>
              <a:rPr lang="en-US" altLang="ko-KR" sz="1400">
                <a:latin typeface="Roboto" panose="02000000000000000000" pitchFamily="2" charset="0"/>
              </a:rPr>
              <a:t>, </a:t>
            </a:r>
            <a:r>
              <a:rPr lang="ko-KR" altLang="en-US" sz="1400">
                <a:latin typeface="Roboto" panose="02000000000000000000" pitchFamily="2" charset="0"/>
              </a:rPr>
              <a:t>유효한 </a:t>
            </a:r>
            <a:r>
              <a:rPr lang="en-US" altLang="ko-KR" sz="1400">
                <a:latin typeface="Roboto" panose="02000000000000000000" pitchFamily="2" charset="0"/>
              </a:rPr>
              <a:t>session description </a:t>
            </a:r>
            <a:r>
              <a:rPr lang="ko-KR" altLang="en-US" sz="1400">
                <a:latin typeface="Roboto" panose="02000000000000000000" pitchFamily="2" charset="0"/>
              </a:rPr>
              <a:t>으로 </a:t>
            </a:r>
            <a:r>
              <a:rPr lang="en-US" altLang="ko-KR" sz="1400">
                <a:latin typeface="Roboto" panose="02000000000000000000" pitchFamily="2" charset="0"/>
              </a:rPr>
              <a:t>answer </a:t>
            </a:r>
            <a:r>
              <a:rPr lang="ko-KR" altLang="en-US" sz="1400">
                <a:latin typeface="Roboto" panose="02000000000000000000" pitchFamily="2" charset="0"/>
              </a:rPr>
              <a:t>을 생성하고</a:t>
            </a:r>
            <a:r>
              <a:rPr lang="en-US" altLang="ko-KR" sz="1400">
                <a:latin typeface="Roboto" panose="02000000000000000000" pitchFamily="2" charset="0"/>
              </a:rPr>
              <a:t>, BYE </a:t>
            </a:r>
            <a:r>
              <a:rPr lang="ko-KR" altLang="en-US" sz="1400">
                <a:latin typeface="Roboto" panose="02000000000000000000" pitchFamily="2" charset="0"/>
              </a:rPr>
              <a:t>를 전송하여 세션을 종료</a:t>
            </a:r>
            <a:endParaRPr lang="en-US" altLang="ko-KR" sz="140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6903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7. Terminating a Session – Overview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37B69BB-790A-FA9D-BB70-4FB7D8C70E52}"/>
              </a:ext>
            </a:extLst>
          </p:cNvPr>
          <p:cNvSpPr/>
          <p:nvPr/>
        </p:nvSpPr>
        <p:spPr>
          <a:xfrm>
            <a:off x="522222" y="1068409"/>
            <a:ext cx="11147556" cy="476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세션의 상태와 다이얼로그의 상태는 아주 밀접히 관련됨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세션이 </a:t>
            </a:r>
            <a:r>
              <a:rPr lang="en-US" altLang="ko-KR" sz="1400" b="1" dirty="0">
                <a:latin typeface="Roboto" panose="02000000000000000000" pitchFamily="2" charset="0"/>
              </a:rPr>
              <a:t>INVITE</a:t>
            </a:r>
            <a:r>
              <a:rPr lang="ko-KR" altLang="en-US" sz="1400" dirty="0">
                <a:latin typeface="Roboto" panose="02000000000000000000" pitchFamily="2" charset="0"/>
              </a:rPr>
              <a:t>로 시작하면</a:t>
            </a:r>
            <a:r>
              <a:rPr lang="en-US" altLang="ko-KR" sz="1400" dirty="0">
                <a:latin typeface="Roboto" panose="02000000000000000000" pitchFamily="2" charset="0"/>
              </a:rPr>
              <a:t>, UAS</a:t>
            </a:r>
            <a:r>
              <a:rPr lang="ko-KR" altLang="en-US" sz="1400" dirty="0">
                <a:latin typeface="Roboto" panose="02000000000000000000" pitchFamily="2" charset="0"/>
              </a:rPr>
              <a:t>로 부터 </a:t>
            </a:r>
            <a:r>
              <a:rPr lang="en-US" altLang="ko-KR" sz="1400" b="1" dirty="0">
                <a:latin typeface="Roboto" panose="02000000000000000000" pitchFamily="2" charset="0"/>
              </a:rPr>
              <a:t>1xx</a:t>
            </a:r>
            <a:r>
              <a:rPr lang="ko-KR" altLang="en-US" sz="1400" dirty="0">
                <a:latin typeface="Roboto" panose="02000000000000000000" pitchFamily="2" charset="0"/>
              </a:rPr>
              <a:t> 또는 </a:t>
            </a:r>
            <a:r>
              <a:rPr lang="en-US" altLang="ko-KR" sz="1400" b="1" dirty="0">
                <a:latin typeface="Roboto" panose="02000000000000000000" pitchFamily="2" charset="0"/>
              </a:rPr>
              <a:t>2xx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응답은 </a:t>
            </a:r>
            <a:r>
              <a:rPr lang="ko-KR" altLang="en-US" sz="1400" b="1" dirty="0">
                <a:latin typeface="Roboto" panose="02000000000000000000" pitchFamily="2" charset="0"/>
              </a:rPr>
              <a:t>다이얼로그를 생성</a:t>
            </a:r>
            <a:r>
              <a:rPr lang="ko-KR" altLang="en-US" sz="1400" dirty="0">
                <a:latin typeface="Roboto" panose="02000000000000000000" pitchFamily="2" charset="0"/>
              </a:rPr>
              <a:t>하고</a:t>
            </a:r>
            <a:r>
              <a:rPr lang="en-US" altLang="ko-KR" sz="1400" dirty="0">
                <a:latin typeface="Roboto" panose="02000000000000000000" pitchFamily="2" charset="0"/>
              </a:rPr>
              <a:t>, </a:t>
            </a:r>
            <a:r>
              <a:rPr lang="ko-KR" altLang="en-US" sz="1400" dirty="0">
                <a:latin typeface="Roboto" panose="02000000000000000000" pitchFamily="2" charset="0"/>
              </a:rPr>
              <a:t>그 응답에서 </a:t>
            </a:r>
            <a:r>
              <a:rPr lang="en-US" altLang="ko-KR" sz="1400" b="1" dirty="0">
                <a:latin typeface="Roboto" panose="02000000000000000000" pitchFamily="2" charset="0"/>
              </a:rPr>
              <a:t>offer/answer </a:t>
            </a:r>
            <a:r>
              <a:rPr lang="ko-KR" altLang="en-US" sz="1400" dirty="0">
                <a:latin typeface="Roboto" panose="02000000000000000000" pitchFamily="2" charset="0"/>
              </a:rPr>
              <a:t>교환을 완료하면 </a:t>
            </a:r>
            <a:r>
              <a:rPr lang="ko-KR" altLang="en-US" sz="1400" b="1" dirty="0">
                <a:latin typeface="Roboto" panose="02000000000000000000" pitchFamily="2" charset="0"/>
              </a:rPr>
              <a:t>세션이 생성됨</a:t>
            </a:r>
            <a:endParaRPr lang="en-US" altLang="ko-KR" sz="1400" b="1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Roboto" panose="02000000000000000000" pitchFamily="2" charset="0"/>
              </a:rPr>
              <a:t>결과적으로</a:t>
            </a:r>
            <a:r>
              <a:rPr lang="en-US" altLang="ko-KR" sz="1400" b="1" dirty="0">
                <a:latin typeface="Roboto" panose="02000000000000000000" pitchFamily="2" charset="0"/>
              </a:rPr>
              <a:t>, </a:t>
            </a:r>
            <a:r>
              <a:rPr lang="ko-KR" altLang="en-US" sz="1400" b="1" dirty="0">
                <a:latin typeface="Roboto" panose="02000000000000000000" pitchFamily="2" charset="0"/>
              </a:rPr>
              <a:t>각 세션은 단일 다이얼로그와 연관됨</a:t>
            </a:r>
            <a:endParaRPr lang="en-US" altLang="ko-KR" sz="1400" b="1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Roboto" panose="02000000000000000000" pitchFamily="2" charset="0"/>
              </a:rPr>
              <a:t>Initial</a:t>
            </a:r>
            <a:r>
              <a:rPr lang="ko-KR" altLang="en-US" sz="1400" dirty="0">
                <a:latin typeface="Roboto" panose="02000000000000000000" pitchFamily="2" charset="0"/>
              </a:rPr>
              <a:t> </a:t>
            </a:r>
            <a:r>
              <a:rPr lang="en-US" altLang="ko-KR" sz="1400" b="1" dirty="0">
                <a:latin typeface="Roboto" panose="02000000000000000000" pitchFamily="2" charset="0"/>
              </a:rPr>
              <a:t>INVITE</a:t>
            </a:r>
            <a:r>
              <a:rPr lang="ko-KR" altLang="en-US" sz="1400" dirty="0">
                <a:latin typeface="Roboto" panose="02000000000000000000" pitchFamily="2" charset="0"/>
              </a:rPr>
              <a:t>가 </a:t>
            </a:r>
            <a:r>
              <a:rPr lang="en-US" altLang="ko-KR" sz="1400" b="1" dirty="0">
                <a:latin typeface="Roboto" panose="02000000000000000000" pitchFamily="2" charset="0"/>
              </a:rPr>
              <a:t>non-2xx final </a:t>
            </a:r>
            <a:r>
              <a:rPr lang="ko-KR" altLang="en-US" sz="1400" b="1" dirty="0">
                <a:latin typeface="Roboto" panose="02000000000000000000" pitchFamily="2" charset="0"/>
              </a:rPr>
              <a:t>응답</a:t>
            </a:r>
            <a:r>
              <a:rPr lang="ko-KR" altLang="en-US" sz="1400" dirty="0">
                <a:latin typeface="Roboto" panose="02000000000000000000" pitchFamily="2" charset="0"/>
              </a:rPr>
              <a:t>을 생성하면 요청에 대한 응답을 통해 생성된 모든 세션</a:t>
            </a:r>
            <a:r>
              <a:rPr lang="en-US" altLang="ko-KR" sz="1400" dirty="0">
                <a:latin typeface="Roboto" panose="02000000000000000000" pitchFamily="2" charset="0"/>
              </a:rPr>
              <a:t>(</a:t>
            </a:r>
            <a:r>
              <a:rPr lang="ko-KR" altLang="en-US" sz="1400" dirty="0">
                <a:latin typeface="Roboto" panose="02000000000000000000" pitchFamily="2" charset="0"/>
              </a:rPr>
              <a:t>있는 경우</a:t>
            </a:r>
            <a:r>
              <a:rPr lang="en-US" altLang="ko-KR" sz="1400" dirty="0">
                <a:latin typeface="Roboto" panose="02000000000000000000" pitchFamily="2" charset="0"/>
              </a:rPr>
              <a:t>)</a:t>
            </a:r>
            <a:r>
              <a:rPr lang="ko-KR" altLang="en-US" sz="1400" dirty="0">
                <a:latin typeface="Roboto" panose="02000000000000000000" pitchFamily="2" charset="0"/>
              </a:rPr>
              <a:t>과 모든 다이얼로그</a:t>
            </a:r>
            <a:r>
              <a:rPr lang="en-US" altLang="ko-KR" sz="1400" dirty="0">
                <a:latin typeface="Roboto" panose="02000000000000000000" pitchFamily="2" charset="0"/>
              </a:rPr>
              <a:t>(</a:t>
            </a:r>
            <a:r>
              <a:rPr lang="ko-KR" altLang="en-US" sz="1400" dirty="0">
                <a:latin typeface="Roboto" panose="02000000000000000000" pitchFamily="2" charset="0"/>
              </a:rPr>
              <a:t>있는 경우</a:t>
            </a:r>
            <a:r>
              <a:rPr lang="en-US" altLang="ko-KR" sz="1400" dirty="0">
                <a:latin typeface="Roboto" panose="02000000000000000000" pitchFamily="2" charset="0"/>
              </a:rPr>
              <a:t>)</a:t>
            </a:r>
            <a:r>
              <a:rPr lang="ko-KR" altLang="en-US" sz="1400" dirty="0">
                <a:latin typeface="Roboto" panose="02000000000000000000" pitchFamily="2" charset="0"/>
              </a:rPr>
              <a:t>가 종료됨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트랜잭션이 완료되면 </a:t>
            </a:r>
            <a:r>
              <a:rPr lang="en-US" altLang="ko-KR" sz="1400" b="1" dirty="0">
                <a:latin typeface="Roboto" panose="02000000000000000000" pitchFamily="2" charset="0"/>
              </a:rPr>
              <a:t>non-2xx final </a:t>
            </a:r>
            <a:r>
              <a:rPr lang="ko-KR" altLang="en-US" sz="1400" b="1" dirty="0">
                <a:latin typeface="Roboto" panose="02000000000000000000" pitchFamily="2" charset="0"/>
              </a:rPr>
              <a:t>응답은 </a:t>
            </a:r>
            <a:r>
              <a:rPr lang="en-US" altLang="ko-KR" sz="1400" dirty="0">
                <a:latin typeface="Roboto" panose="02000000000000000000" pitchFamily="2" charset="0"/>
              </a:rPr>
              <a:t>INVITE </a:t>
            </a:r>
            <a:r>
              <a:rPr lang="ko-KR" altLang="en-US" sz="1400" dirty="0">
                <a:latin typeface="Roboto" panose="02000000000000000000" pitchFamily="2" charset="0"/>
              </a:rPr>
              <a:t>의 결과로 추가 세션이 생성되는 것을 방지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Roboto" panose="02000000000000000000" pitchFamily="2" charset="0"/>
              </a:rPr>
              <a:t>BYE</a:t>
            </a:r>
            <a:r>
              <a:rPr lang="ko-KR" altLang="en-US" sz="1400" b="1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요청은 특정 세션</a:t>
            </a:r>
            <a:r>
              <a:rPr lang="en-US" altLang="ko-KR" sz="1400" dirty="0">
                <a:latin typeface="Roboto" panose="02000000000000000000" pitchFamily="2" charset="0"/>
              </a:rPr>
              <a:t>(</a:t>
            </a:r>
            <a:r>
              <a:rPr lang="ko-KR" altLang="en-US" sz="1400" dirty="0">
                <a:latin typeface="Roboto" panose="02000000000000000000" pitchFamily="2" charset="0"/>
              </a:rPr>
              <a:t>상대측</a:t>
            </a:r>
            <a:r>
              <a:rPr lang="en-US" altLang="ko-KR" sz="1400" dirty="0">
                <a:latin typeface="Roboto" panose="02000000000000000000" pitchFamily="2" charset="0"/>
              </a:rPr>
              <a:t>)</a:t>
            </a:r>
            <a:r>
              <a:rPr lang="ko-KR" altLang="en-US" sz="1400" dirty="0">
                <a:latin typeface="Roboto" panose="02000000000000000000" pitchFamily="2" charset="0"/>
              </a:rPr>
              <a:t> 또는 시도된 세션을 종료하는 데 사용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다이얼로그에서 </a:t>
            </a:r>
            <a:r>
              <a:rPr lang="en-US" altLang="ko-KR" sz="1400" b="1" dirty="0">
                <a:latin typeface="Roboto" panose="02000000000000000000" pitchFamily="2" charset="0"/>
              </a:rPr>
              <a:t>BYE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가 수신되면 해당 다이얼로그와 관련된 모든 세션이 종료되어야 함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UA</a:t>
            </a:r>
            <a:r>
              <a:rPr lang="ko-KR" altLang="en-US" sz="1400" dirty="0">
                <a:latin typeface="Roboto" panose="02000000000000000000" pitchFamily="2" charset="0"/>
              </a:rPr>
              <a:t>는 다이얼로그 외부에서 </a:t>
            </a:r>
            <a:r>
              <a:rPr lang="en-US" altLang="ko-KR" sz="1400" b="1" dirty="0">
                <a:latin typeface="Roboto" panose="02000000000000000000" pitchFamily="2" charset="0"/>
              </a:rPr>
              <a:t>BYE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를 보내면 안됨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발신자의 </a:t>
            </a:r>
            <a:r>
              <a:rPr lang="en-US" altLang="ko-KR" sz="1400" dirty="0">
                <a:latin typeface="Roboto" panose="02000000000000000000" pitchFamily="2" charset="0"/>
              </a:rPr>
              <a:t>UA</a:t>
            </a:r>
            <a:r>
              <a:rPr lang="ko-KR" altLang="en-US" sz="1400" dirty="0">
                <a:latin typeface="Roboto" panose="02000000000000000000" pitchFamily="2" charset="0"/>
              </a:rPr>
              <a:t>는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en-US" altLang="ko-KR" sz="1400" b="1" dirty="0">
                <a:latin typeface="Roboto" panose="02000000000000000000" pitchFamily="2" charset="0"/>
              </a:rPr>
              <a:t>confirmed </a:t>
            </a:r>
            <a:r>
              <a:rPr lang="ko-KR" altLang="en-US" sz="1400" dirty="0">
                <a:latin typeface="Roboto" panose="02000000000000000000" pitchFamily="2" charset="0"/>
              </a:rPr>
              <a:t>상태 다이얼로그 또는 </a:t>
            </a:r>
            <a:r>
              <a:rPr lang="en-US" altLang="ko-KR" sz="1400" b="1" dirty="0">
                <a:latin typeface="Roboto" panose="02000000000000000000" pitchFamily="2" charset="0"/>
              </a:rPr>
              <a:t>early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상태의 다이얼로그에 대해  </a:t>
            </a:r>
            <a:r>
              <a:rPr lang="en-US" altLang="ko-KR" sz="1400" b="1" dirty="0">
                <a:latin typeface="Roboto" panose="02000000000000000000" pitchFamily="2" charset="0"/>
              </a:rPr>
              <a:t>BYE</a:t>
            </a:r>
            <a:r>
              <a:rPr lang="ko-KR" altLang="en-US" sz="1400" dirty="0">
                <a:latin typeface="Roboto" panose="02000000000000000000" pitchFamily="2" charset="0"/>
              </a:rPr>
              <a:t>를 보낼 수 있으며</a:t>
            </a:r>
            <a:r>
              <a:rPr lang="en-US" altLang="ko-KR" sz="1400" dirty="0">
                <a:latin typeface="Roboto" panose="02000000000000000000" pitchFamily="2" charset="0"/>
              </a:rPr>
              <a:t>, </a:t>
            </a:r>
            <a:r>
              <a:rPr lang="ko-KR" altLang="en-US" sz="1400" dirty="0">
                <a:latin typeface="Roboto" panose="02000000000000000000" pitchFamily="2" charset="0"/>
              </a:rPr>
              <a:t>수신자의 </a:t>
            </a:r>
            <a:r>
              <a:rPr lang="en-US" altLang="ko-KR" sz="1400" dirty="0">
                <a:latin typeface="Roboto" panose="02000000000000000000" pitchFamily="2" charset="0"/>
              </a:rPr>
              <a:t>UA</a:t>
            </a:r>
            <a:r>
              <a:rPr lang="ko-KR" altLang="en-US" sz="1400" dirty="0">
                <a:latin typeface="Roboto" panose="02000000000000000000" pitchFamily="2" charset="0"/>
              </a:rPr>
              <a:t>는 </a:t>
            </a:r>
            <a:r>
              <a:rPr lang="en-US" altLang="ko-KR" sz="1400" b="1" dirty="0">
                <a:latin typeface="Roboto" panose="02000000000000000000" pitchFamily="2" charset="0"/>
              </a:rPr>
              <a:t>confirmed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다이얼로그</a:t>
            </a:r>
            <a:br>
              <a:rPr lang="en-US" altLang="ko-KR" sz="1400" dirty="0">
                <a:latin typeface="Roboto" panose="02000000000000000000" pitchFamily="2" charset="0"/>
              </a:rPr>
            </a:br>
            <a:r>
              <a:rPr lang="ko-KR" altLang="en-US" sz="1400" dirty="0">
                <a:latin typeface="Roboto" panose="02000000000000000000" pitchFamily="2" charset="0"/>
              </a:rPr>
              <a:t>에 대해 </a:t>
            </a:r>
            <a:r>
              <a:rPr lang="en-US" altLang="ko-KR" sz="1400" b="1" dirty="0">
                <a:latin typeface="Roboto" panose="02000000000000000000" pitchFamily="2" charset="0"/>
              </a:rPr>
              <a:t>BYE</a:t>
            </a:r>
            <a:r>
              <a:rPr lang="ko-KR" altLang="en-US" sz="1400" dirty="0">
                <a:latin typeface="Roboto" panose="02000000000000000000" pitchFamily="2" charset="0"/>
              </a:rPr>
              <a:t>를 보낼 수 있지만</a:t>
            </a:r>
            <a:r>
              <a:rPr lang="en-US" altLang="ko-KR" sz="1400" dirty="0">
                <a:latin typeface="Roboto" panose="02000000000000000000" pitchFamily="2" charset="0"/>
              </a:rPr>
              <a:t>, </a:t>
            </a:r>
            <a:r>
              <a:rPr lang="en-US" altLang="ko-KR" sz="1400" b="1" dirty="0">
                <a:latin typeface="Roboto" panose="02000000000000000000" pitchFamily="2" charset="0"/>
              </a:rPr>
              <a:t>early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다이얼로그에는 </a:t>
            </a:r>
            <a:r>
              <a:rPr lang="en-US" altLang="ko-KR" sz="1400" b="1" dirty="0">
                <a:latin typeface="Roboto" panose="02000000000000000000" pitchFamily="2" charset="0"/>
              </a:rPr>
              <a:t>BYE</a:t>
            </a:r>
            <a:r>
              <a:rPr lang="ko-KR" altLang="en-US" sz="1400" dirty="0">
                <a:latin typeface="Roboto" panose="02000000000000000000" pitchFamily="2" charset="0"/>
              </a:rPr>
              <a:t>를 보낼 수 없음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수신자의 </a:t>
            </a:r>
            <a:r>
              <a:rPr lang="en-US" altLang="ko-KR" sz="1400" dirty="0">
                <a:latin typeface="Roboto" panose="02000000000000000000" pitchFamily="2" charset="0"/>
              </a:rPr>
              <a:t>UA</a:t>
            </a:r>
            <a:r>
              <a:rPr lang="ko-KR" altLang="en-US" sz="1400" dirty="0">
                <a:latin typeface="Roboto" panose="02000000000000000000" pitchFamily="2" charset="0"/>
              </a:rPr>
              <a:t>는 </a:t>
            </a:r>
            <a:r>
              <a:rPr lang="en-US" altLang="ko-KR" sz="1400" b="1" dirty="0">
                <a:latin typeface="Roboto" panose="02000000000000000000" pitchFamily="2" charset="0"/>
              </a:rPr>
              <a:t>2xx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응답에 대한 </a:t>
            </a:r>
            <a:r>
              <a:rPr lang="en-US" altLang="ko-KR" sz="1400" b="1" dirty="0">
                <a:latin typeface="Roboto" panose="02000000000000000000" pitchFamily="2" charset="0"/>
              </a:rPr>
              <a:t>ACK</a:t>
            </a:r>
            <a:r>
              <a:rPr lang="ko-KR" altLang="en-US" sz="1400" dirty="0">
                <a:latin typeface="Roboto" panose="02000000000000000000" pitchFamily="2" charset="0"/>
              </a:rPr>
              <a:t>를 수신하거나 서버 트랜잭션이 </a:t>
            </a:r>
            <a:r>
              <a:rPr lang="en-US" altLang="ko-KR" sz="1400" b="1" dirty="0">
                <a:latin typeface="Roboto" panose="02000000000000000000" pitchFamily="2" charset="0"/>
              </a:rPr>
              <a:t>timeout</a:t>
            </a:r>
            <a:r>
              <a:rPr lang="ko-KR" altLang="en-US" sz="1400" dirty="0">
                <a:latin typeface="Roboto" panose="02000000000000000000" pitchFamily="2" charset="0"/>
              </a:rPr>
              <a:t> 이 뜰때까지 </a:t>
            </a:r>
            <a:r>
              <a:rPr lang="en-US" altLang="ko-KR" sz="1400" b="1" dirty="0">
                <a:latin typeface="Roboto" panose="02000000000000000000" pitchFamily="2" charset="0"/>
              </a:rPr>
              <a:t>confirmed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다이얼로그에서 </a:t>
            </a:r>
            <a:r>
              <a:rPr lang="en-US" altLang="ko-KR" sz="1400" dirty="0">
                <a:latin typeface="Roboto" panose="02000000000000000000" pitchFamily="2" charset="0"/>
              </a:rPr>
              <a:t>BYE</a:t>
            </a:r>
            <a:r>
              <a:rPr lang="ko-KR" altLang="en-US" sz="1400" dirty="0">
                <a:latin typeface="Roboto" panose="02000000000000000000" pitchFamily="2" charset="0"/>
              </a:rPr>
              <a:t>를 보내면 안됨</a:t>
            </a:r>
            <a:endParaRPr lang="en-US" altLang="ko-KR" sz="1400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84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BA79AA5-952D-4675-BFAA-09B7F5F02B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87793" y="2196646"/>
            <a:ext cx="3812053" cy="3021982"/>
          </a:xfrm>
          <a:prstGeom prst="bentConnector3">
            <a:avLst>
              <a:gd name="adj1" fmla="val 21"/>
            </a:avLst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Redirect</a:t>
            </a:r>
            <a:r>
              <a:rPr lang="ko-KR" altLang="en-US"/>
              <a:t> </a:t>
            </a:r>
            <a:r>
              <a:rPr lang="en-US" altLang="ko-KR"/>
              <a:t>Servers (2/2)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252A94-CC09-4928-8209-20295AE91AE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35CC7-F425-425E-B425-8830234C368C}"/>
              </a:ext>
            </a:extLst>
          </p:cNvPr>
          <p:cNvSpPr txBox="1"/>
          <p:nvPr/>
        </p:nvSpPr>
        <p:spPr>
          <a:xfrm>
            <a:off x="902678" y="1244338"/>
            <a:ext cx="751830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b="1">
                <a:latin typeface="Roboto" panose="02000000000000000000" pitchFamily="2" charset="0"/>
                <a:ea typeface="Roboto" panose="02000000000000000000" pitchFamily="2" charset="0"/>
              </a:rPr>
              <a:t>Redirect Server</a:t>
            </a:r>
            <a:r>
              <a:rPr lang="ko-KR" altLang="en-US" sz="1400" b="1">
                <a:latin typeface="Roboto" panose="02000000000000000000" pitchFamily="2" charset="0"/>
              </a:rPr>
              <a:t> </a:t>
            </a:r>
            <a:r>
              <a:rPr lang="ko-KR" altLang="en-US" sz="1400" b="1"/>
              <a:t>규칙</a:t>
            </a:r>
            <a:endParaRPr lang="en-US" altLang="ko-KR" sz="1400" b="1"/>
          </a:p>
          <a:p>
            <a:pPr defTabSz="360000"/>
            <a:endParaRPr lang="en-US" altLang="ko-KR" sz="1400"/>
          </a:p>
          <a:p>
            <a:pPr marL="285750" indent="-285750" defTabSz="360000">
              <a:buFont typeface="Arial" panose="020B0604020202020204" pitchFamily="34" charset="0"/>
              <a:buChar char="•"/>
            </a:pPr>
            <a:r>
              <a:rPr lang="en-US" altLang="ko-KR" sz="1400"/>
              <a:t>3xx </a:t>
            </a:r>
            <a:r>
              <a:rPr lang="ko-KR" altLang="en-US" sz="1400"/>
              <a:t>응답을 반환하면 </a:t>
            </a:r>
            <a:r>
              <a:rPr lang="en-US" altLang="ko-KR" sz="1400"/>
              <a:t>Contact </a:t>
            </a:r>
            <a:r>
              <a:rPr lang="ko-KR" altLang="en-US" sz="1400"/>
              <a:t>헤더에 하나 이상의 대체 가능한 위치 집합을 포함시킴</a:t>
            </a:r>
            <a:r>
              <a:rPr lang="en-US" altLang="ko-KR" sz="1400"/>
              <a:t>.</a:t>
            </a:r>
          </a:p>
          <a:p>
            <a:pPr marL="285750" indent="-285750" defTabSz="360000"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defTabSz="360000"/>
            <a:r>
              <a:rPr lang="en-US" altLang="ko-KR" sz="1200"/>
              <a:t>	- Contact </a:t>
            </a:r>
            <a:r>
              <a:rPr lang="ko-KR" altLang="en-US" sz="1200"/>
              <a:t>데이터 수명을 나타내기 위해 </a:t>
            </a:r>
            <a:r>
              <a:rPr lang="en-US" altLang="ko-KR" sz="1200"/>
              <a:t>“expires” </a:t>
            </a:r>
            <a:r>
              <a:rPr lang="ko-KR" altLang="en-US" sz="1200"/>
              <a:t>매개 변수를 제공할 수 있음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endParaRPr lang="en-US" altLang="ko-KR" sz="1200"/>
          </a:p>
          <a:p>
            <a:pPr defTabSz="360000"/>
            <a:r>
              <a:rPr lang="en-US" altLang="ko-KR" sz="1200"/>
              <a:t>	</a:t>
            </a:r>
          </a:p>
          <a:p>
            <a:pPr defTabSz="360000"/>
            <a:r>
              <a:rPr lang="en-US" altLang="ko-KR" sz="1200"/>
              <a:t>	- Contact </a:t>
            </a:r>
            <a:r>
              <a:rPr lang="ko-KR" altLang="en-US" sz="1200"/>
              <a:t>헤더에 들어가는 값은 </a:t>
            </a:r>
            <a:r>
              <a:rPr lang="en-US" altLang="ko-KR" sz="1200"/>
              <a:t>SIP, SIPS </a:t>
            </a:r>
            <a:r>
              <a:rPr lang="ko-KR" altLang="en-US" sz="1200"/>
              <a:t>뿐만 아니라 </a:t>
            </a:r>
            <a:r>
              <a:rPr lang="en-US" altLang="ko-KR" sz="1200"/>
              <a:t>phone, fax, </a:t>
            </a:r>
            <a:r>
              <a:rPr lang="en-US" altLang="ko-KR" sz="1200" err="1"/>
              <a:t>mailto</a:t>
            </a:r>
            <a:r>
              <a:rPr lang="en-US" altLang="ko-KR" sz="1200"/>
              <a:t> </a:t>
            </a:r>
            <a:r>
              <a:rPr lang="ko-KR" altLang="en-US" sz="1200"/>
              <a:t>등 </a:t>
            </a:r>
            <a:r>
              <a:rPr lang="en-US" altLang="ko-KR" sz="1200"/>
              <a:t>URL</a:t>
            </a:r>
            <a:r>
              <a:rPr lang="ko-KR" altLang="en-US" sz="1200"/>
              <a:t>을 포함 가능</a:t>
            </a:r>
            <a:r>
              <a:rPr lang="en-US" altLang="ko-KR" sz="1200"/>
              <a:t>.</a:t>
            </a:r>
          </a:p>
          <a:p>
            <a:pPr marL="285750" indent="-285750" defTabSz="360000"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 defTabSz="360000">
              <a:buFont typeface="Arial" panose="020B0604020202020204" pitchFamily="34" charset="0"/>
              <a:buChar char="•"/>
            </a:pPr>
            <a:r>
              <a:rPr lang="en-US" altLang="ko-KR" sz="1400"/>
              <a:t>redirect </a:t>
            </a:r>
            <a:r>
              <a:rPr lang="ko-KR" altLang="en-US" sz="1400"/>
              <a:t>서버는 </a:t>
            </a:r>
            <a:r>
              <a:rPr lang="en-US" altLang="ko-KR" sz="1400"/>
              <a:t>Request-URI</a:t>
            </a:r>
            <a:r>
              <a:rPr lang="ko-KR" altLang="en-US" sz="1400"/>
              <a:t>와 동일한 </a:t>
            </a:r>
            <a:r>
              <a:rPr lang="en-US" altLang="ko-KR" sz="1400"/>
              <a:t>URI</a:t>
            </a:r>
            <a:r>
              <a:rPr lang="ko-KR" altLang="en-US" sz="1400"/>
              <a:t>로 요청을 리디렉션해선 안됨</a:t>
            </a:r>
            <a:r>
              <a:rPr lang="en-US" altLang="ko-KR" sz="1400"/>
              <a:t>.</a:t>
            </a:r>
          </a:p>
          <a:p>
            <a:pPr defTabSz="360000"/>
            <a:r>
              <a:rPr lang="en-US" altLang="ko-KR" sz="1400"/>
              <a:t>		</a:t>
            </a:r>
          </a:p>
          <a:p>
            <a:pPr defTabSz="360000"/>
            <a:r>
              <a:rPr lang="en-US" altLang="ko-KR" sz="1200"/>
              <a:t>	- </a:t>
            </a:r>
            <a:r>
              <a:rPr lang="ko-KR" altLang="en-US" sz="1200"/>
              <a:t>요청이 원래 주소로 다시 돌아가는 무한 </a:t>
            </a:r>
            <a:r>
              <a:rPr lang="ko-KR" altLang="en-US" sz="1200" err="1"/>
              <a:t>리디렉션을</a:t>
            </a:r>
            <a:r>
              <a:rPr lang="ko-KR" altLang="en-US" sz="1200"/>
              <a:t> 방지하기 위한 제약 조건</a:t>
            </a:r>
            <a:r>
              <a:rPr lang="en-US" altLang="ko-KR" sz="120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A37F6-41A1-47A6-BBCC-EF47F5975D0A}"/>
              </a:ext>
            </a:extLst>
          </p:cNvPr>
          <p:cNvSpPr txBox="1"/>
          <p:nvPr/>
        </p:nvSpPr>
        <p:spPr>
          <a:xfrm>
            <a:off x="5806033" y="4006121"/>
            <a:ext cx="5190845" cy="7909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/>
              <a:t>“expires” </a:t>
            </a:r>
            <a:r>
              <a:rPr lang="ko-KR" altLang="en-US" sz="1050"/>
              <a:t>매개변수는 </a:t>
            </a:r>
            <a:r>
              <a:rPr lang="en-US" altLang="ko-KR" sz="1050"/>
              <a:t>URI</a:t>
            </a:r>
            <a:r>
              <a:rPr lang="ko-KR" altLang="en-US" sz="1050"/>
              <a:t>가 얼마나 오래 유효한지를 나타내는 데 사용된다</a:t>
            </a:r>
            <a:r>
              <a:rPr lang="en-US" altLang="ko-KR" sz="105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/>
              <a:t>이 매개변수의 값은 초를 나타내는 숫자이며</a:t>
            </a:r>
            <a:r>
              <a:rPr lang="en-US" altLang="ko-KR" sz="1050"/>
              <a:t>, </a:t>
            </a:r>
            <a:r>
              <a:rPr lang="ko-KR" altLang="en-US" sz="1050"/>
              <a:t>제공하지 않으면 </a:t>
            </a:r>
            <a:r>
              <a:rPr lang="en-US" altLang="ko-KR" sz="1050" b="1">
                <a:latin typeface="Roboto" panose="02000000000000000000" pitchFamily="2" charset="0"/>
                <a:ea typeface="Roboto" panose="02000000000000000000" pitchFamily="2" charset="0"/>
              </a:rPr>
              <a:t>Expires</a:t>
            </a:r>
            <a:r>
              <a:rPr lang="en-US" altLang="ko-KR" sz="1050"/>
              <a:t> </a:t>
            </a:r>
            <a:r>
              <a:rPr lang="ko-KR" altLang="en-US" sz="1050"/>
              <a:t>헤더 필드 값에 따라 </a:t>
            </a:r>
            <a:endParaRPr lang="en-US" altLang="ko-KR" sz="1050"/>
          </a:p>
          <a:p>
            <a:pPr>
              <a:lnSpc>
                <a:spcPct val="150000"/>
              </a:lnSpc>
            </a:pPr>
            <a:r>
              <a:rPr lang="ko-KR" altLang="en-US" sz="1050"/>
              <a:t>유효기간이 결정된다</a:t>
            </a:r>
            <a:r>
              <a:rPr lang="en-US" altLang="ko-KR" sz="1050"/>
              <a:t>. </a:t>
            </a:r>
            <a:r>
              <a:rPr lang="ko-KR" altLang="en-US" sz="1050"/>
              <a:t>잘못된 값은 </a:t>
            </a:r>
            <a:r>
              <a:rPr lang="en-US" altLang="ko-KR" sz="1050"/>
              <a:t>3600</a:t>
            </a:r>
            <a:r>
              <a:rPr lang="ko-KR" altLang="en-US" sz="1050"/>
              <a:t>초로 처리해야 한다</a:t>
            </a:r>
            <a:r>
              <a:rPr lang="en-US" altLang="ko-KR" sz="1050"/>
              <a:t>.</a:t>
            </a:r>
            <a:endParaRPr lang="ko-KR" altLang="en-US" sz="105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A927669F-7D14-4F88-B935-9979129ED0F1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482862" y="2239108"/>
            <a:ext cx="1918594" cy="1767013"/>
          </a:xfrm>
          <a:prstGeom prst="bentConnector2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AC3199C-246C-4CB4-8D85-DD513DA7B2E2}"/>
              </a:ext>
            </a:extLst>
          </p:cNvPr>
          <p:cNvGrpSpPr/>
          <p:nvPr/>
        </p:nvGrpSpPr>
        <p:grpSpPr>
          <a:xfrm>
            <a:off x="670980" y="4401614"/>
            <a:ext cx="3485030" cy="1844654"/>
            <a:chOff x="1474671" y="4368105"/>
            <a:chExt cx="3632608" cy="1922768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05E7633-BF95-434C-A62A-56CE62586132}"/>
                </a:ext>
              </a:extLst>
            </p:cNvPr>
            <p:cNvSpPr/>
            <p:nvPr/>
          </p:nvSpPr>
          <p:spPr>
            <a:xfrm>
              <a:off x="1474671" y="4797107"/>
              <a:ext cx="947854" cy="9478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4719843-5A0A-46A1-8539-E99CB92A950E}"/>
                </a:ext>
              </a:extLst>
            </p:cNvPr>
            <p:cNvSpPr/>
            <p:nvPr/>
          </p:nvSpPr>
          <p:spPr>
            <a:xfrm>
              <a:off x="3824868" y="4797107"/>
              <a:ext cx="947854" cy="9478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B</a:t>
              </a:r>
              <a:endParaRPr lang="ko-KR" altLang="en-US"/>
            </a:p>
          </p:txBody>
        </p:sp>
        <p:cxnSp>
          <p:nvCxnSpPr>
            <p:cNvPr id="23" name="연결선: 구부러짐 22">
              <a:extLst>
                <a:ext uri="{FF2B5EF4-FFF2-40B4-BE49-F238E27FC236}">
                  <a16:creationId xmlns:a16="http://schemas.microsoft.com/office/drawing/2014/main" id="{6B1DDBE5-35CE-4564-A7C9-72D5AFC8A9F8}"/>
                </a:ext>
              </a:extLst>
            </p:cNvPr>
            <p:cNvCxnSpPr>
              <a:cxnSpLocks/>
              <a:stCxn id="20" idx="7"/>
              <a:endCxn id="21" idx="1"/>
            </p:cNvCxnSpPr>
            <p:nvPr/>
          </p:nvCxnSpPr>
          <p:spPr>
            <a:xfrm rot="5400000" flipH="1" flipV="1">
              <a:off x="3123696" y="4095936"/>
              <a:ext cx="12700" cy="1679963"/>
            </a:xfrm>
            <a:prstGeom prst="curvedConnector3">
              <a:avLst>
                <a:gd name="adj1" fmla="val 2892992"/>
              </a:avLst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연결선: 구부러짐 24">
              <a:extLst>
                <a:ext uri="{FF2B5EF4-FFF2-40B4-BE49-F238E27FC236}">
                  <a16:creationId xmlns:a16="http://schemas.microsoft.com/office/drawing/2014/main" id="{877A4060-ADF3-4A53-9745-C109C4462F1A}"/>
                </a:ext>
              </a:extLst>
            </p:cNvPr>
            <p:cNvCxnSpPr>
              <a:stCxn id="21" idx="3"/>
              <a:endCxn id="20" idx="5"/>
            </p:cNvCxnSpPr>
            <p:nvPr/>
          </p:nvCxnSpPr>
          <p:spPr>
            <a:xfrm rot="5400000">
              <a:off x="3123697" y="4766170"/>
              <a:ext cx="12700" cy="1679963"/>
            </a:xfrm>
            <a:prstGeom prst="curvedConnector3">
              <a:avLst>
                <a:gd name="adj1" fmla="val 2892992"/>
              </a:avLst>
            </a:prstGeom>
            <a:ln w="127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5E61BEF-C3F1-40B8-B950-28C3A8B4B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6118" y="4797106"/>
              <a:ext cx="947855" cy="947855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BE9C6F1B-1D41-4256-9AEB-B7FA84628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90859" y="5612502"/>
              <a:ext cx="678371" cy="67837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5A5BD8-BE4F-4311-83DE-9AAB2EB2E1C3}"/>
                </a:ext>
              </a:extLst>
            </p:cNvPr>
            <p:cNvSpPr txBox="1"/>
            <p:nvPr/>
          </p:nvSpPr>
          <p:spPr>
            <a:xfrm>
              <a:off x="2021008" y="4368105"/>
              <a:ext cx="675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B </a:t>
              </a:r>
              <a:r>
                <a:rPr lang="ko-KR" altLang="en-US" sz="1400"/>
                <a:t>에게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B860E2-E230-4247-B9C2-FD627AF6B497}"/>
                </a:ext>
              </a:extLst>
            </p:cNvPr>
            <p:cNvSpPr txBox="1"/>
            <p:nvPr/>
          </p:nvSpPr>
          <p:spPr>
            <a:xfrm>
              <a:off x="3447288" y="5919839"/>
              <a:ext cx="1659991" cy="320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B </a:t>
              </a:r>
              <a:r>
                <a:rPr lang="ko-KR" altLang="en-US" sz="1400"/>
                <a:t>에게 </a:t>
              </a:r>
              <a:r>
                <a:rPr lang="en-US" altLang="ko-KR" sz="1400"/>
                <a:t>redirect </a:t>
              </a:r>
              <a:r>
                <a:rPr lang="ko-KR" altLang="en-US" sz="1400"/>
                <a:t>해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13B3212-8589-4EF6-8D5A-8C38D8DF7083}"/>
              </a:ext>
            </a:extLst>
          </p:cNvPr>
          <p:cNvSpPr txBox="1"/>
          <p:nvPr/>
        </p:nvSpPr>
        <p:spPr>
          <a:xfrm>
            <a:off x="4524223" y="5595456"/>
            <a:ext cx="6777817" cy="29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300">
                <a:latin typeface="Roboto" panose="02000000000000000000" pitchFamily="2" charset="0"/>
                <a:ea typeface="Roboto" panose="02000000000000000000" pitchFamily="2" charset="0"/>
              </a:rPr>
              <a:t>Contact: &lt;</a:t>
            </a:r>
            <a:r>
              <a:rPr lang="en-US" altLang="ko-KR" sz="1300" err="1">
                <a:latin typeface="Roboto" panose="02000000000000000000" pitchFamily="2" charset="0"/>
                <a:ea typeface="Roboto" panose="02000000000000000000" pitchFamily="2" charset="0"/>
              </a:rPr>
              <a:t>sip:alice@example.com</a:t>
            </a:r>
            <a:r>
              <a:rPr lang="en-US" altLang="ko-KR" sz="1300">
                <a:latin typeface="Roboto" panose="02000000000000000000" pitchFamily="2" charset="0"/>
                <a:ea typeface="Roboto" panose="02000000000000000000" pitchFamily="2" charset="0"/>
              </a:rPr>
              <a:t>&gt;;</a:t>
            </a:r>
            <a:r>
              <a:rPr lang="en-US" altLang="ko-KR" sz="130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expires=3600</a:t>
            </a:r>
            <a:r>
              <a:rPr lang="en-US" altLang="ko-KR" sz="1300">
                <a:latin typeface="Roboto" panose="02000000000000000000" pitchFamily="2" charset="0"/>
                <a:ea typeface="Roboto" panose="02000000000000000000" pitchFamily="2" charset="0"/>
              </a:rPr>
              <a:t>, &lt;</a:t>
            </a:r>
            <a:r>
              <a:rPr lang="en-US" altLang="ko-KR" sz="1300" err="1">
                <a:latin typeface="Roboto" panose="02000000000000000000" pitchFamily="2" charset="0"/>
                <a:ea typeface="Roboto" panose="02000000000000000000" pitchFamily="2" charset="0"/>
              </a:rPr>
              <a:t>sip:bob@example.com</a:t>
            </a:r>
            <a:r>
              <a:rPr lang="en-US" altLang="ko-KR" sz="1300">
                <a:latin typeface="Roboto" panose="02000000000000000000" pitchFamily="2" charset="0"/>
                <a:ea typeface="Roboto" panose="02000000000000000000" pitchFamily="2" charset="0"/>
              </a:rPr>
              <a:t>&gt;;</a:t>
            </a:r>
            <a:r>
              <a:rPr lang="en-US" altLang="ko-KR" sz="130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expires=7200</a:t>
            </a:r>
            <a:endParaRPr lang="ko-KR" altLang="en-US" sz="1300">
              <a:solidFill>
                <a:srgbClr val="0000FF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3421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7. Terminating a Session – Overview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37B69BB-790A-FA9D-BB70-4FB7D8C70E52}"/>
              </a:ext>
            </a:extLst>
          </p:cNvPr>
          <p:cNvSpPr/>
          <p:nvPr/>
        </p:nvSpPr>
        <p:spPr>
          <a:xfrm>
            <a:off x="751367" y="923181"/>
            <a:ext cx="11147556" cy="2614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“</a:t>
            </a:r>
            <a:r>
              <a:rPr lang="en-US" altLang="ko-KR" sz="1400" b="1" dirty="0">
                <a:latin typeface="Roboto" panose="02000000000000000000" pitchFamily="2" charset="0"/>
              </a:rPr>
              <a:t>hanging up</a:t>
            </a:r>
            <a:r>
              <a:rPr lang="en-US" altLang="ko-KR" sz="1400" dirty="0">
                <a:latin typeface="Roboto" panose="02000000000000000000" pitchFamily="2" charset="0"/>
              </a:rPr>
              <a:t>” </a:t>
            </a:r>
            <a:r>
              <a:rPr lang="ko-KR" altLang="en-US" sz="1400" dirty="0">
                <a:latin typeface="Roboto" panose="02000000000000000000" pitchFamily="2" charset="0"/>
              </a:rPr>
              <a:t>은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세션을 게시를 종료하고</a:t>
            </a:r>
            <a:r>
              <a:rPr lang="en-US" altLang="ko-KR" sz="1400" dirty="0">
                <a:latin typeface="Roboto" panose="02000000000000000000" pitchFamily="2" charset="0"/>
              </a:rPr>
              <a:t>, </a:t>
            </a:r>
            <a:r>
              <a:rPr lang="ko-KR" altLang="en-US" sz="1400" dirty="0">
                <a:latin typeface="Roboto" panose="02000000000000000000" pitchFamily="2" charset="0"/>
              </a:rPr>
              <a:t>이미 생성된 세션을 종료하기를 바라는 상태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Roboto" panose="02000000000000000000" pitchFamily="2" charset="0"/>
              </a:rPr>
              <a:t>Caller</a:t>
            </a:r>
            <a:r>
              <a:rPr lang="ko-KR" altLang="en-US" sz="1400" dirty="0">
                <a:latin typeface="Roboto" panose="02000000000000000000" pitchFamily="2" charset="0"/>
              </a:rPr>
              <a:t>의 </a:t>
            </a:r>
            <a:r>
              <a:rPr lang="en-US" altLang="ko-KR" sz="1400" dirty="0">
                <a:latin typeface="Roboto" panose="02000000000000000000" pitchFamily="2" charset="0"/>
              </a:rPr>
              <a:t>UA</a:t>
            </a:r>
            <a:r>
              <a:rPr lang="ko-KR" altLang="en-US" sz="1400" dirty="0">
                <a:latin typeface="Roboto" panose="02000000000000000000" pitchFamily="2" charset="0"/>
              </a:rPr>
              <a:t>에 대해</a:t>
            </a:r>
            <a:r>
              <a:rPr lang="en-US" altLang="ko-KR" sz="1400" dirty="0">
                <a:latin typeface="Roboto" panose="02000000000000000000" pitchFamily="2" charset="0"/>
              </a:rPr>
              <a:t>,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Caller </a:t>
            </a:r>
            <a:r>
              <a:rPr lang="ko-KR" altLang="en-US" sz="1400" dirty="0">
                <a:latin typeface="Roboto" panose="02000000000000000000" pitchFamily="2" charset="0"/>
              </a:rPr>
              <a:t>의 </a:t>
            </a:r>
            <a:r>
              <a:rPr lang="en-US" altLang="ko-KR" sz="1400" dirty="0">
                <a:latin typeface="Roboto" panose="02000000000000000000" pitchFamily="2" charset="0"/>
              </a:rPr>
              <a:t>UA</a:t>
            </a:r>
            <a:r>
              <a:rPr lang="ko-KR" altLang="en-US" sz="1400" dirty="0">
                <a:latin typeface="Roboto" panose="02000000000000000000" pitchFamily="2" charset="0"/>
              </a:rPr>
              <a:t>에 대해</a:t>
            </a:r>
            <a:r>
              <a:rPr lang="en-US" altLang="ko-KR" sz="1400" dirty="0">
                <a:latin typeface="Roboto" panose="02000000000000000000" pitchFamily="2" charset="0"/>
              </a:rPr>
              <a:t>, </a:t>
            </a:r>
            <a:r>
              <a:rPr lang="ko-KR" altLang="en-US" sz="1400" dirty="0">
                <a:latin typeface="Roboto" panose="02000000000000000000" pitchFamily="2" charset="0"/>
              </a:rPr>
              <a:t>초기 </a:t>
            </a:r>
            <a:r>
              <a:rPr lang="en-US" altLang="ko-KR" sz="1400" b="1" dirty="0">
                <a:latin typeface="Roboto" panose="02000000000000000000" pitchFamily="2" charset="0"/>
              </a:rPr>
              <a:t>INVITE</a:t>
            </a:r>
            <a:r>
              <a:rPr lang="ko-KR" altLang="en-US" sz="1400" dirty="0">
                <a:latin typeface="Roboto" panose="02000000000000000000" pitchFamily="2" charset="0"/>
              </a:rPr>
              <a:t>가 </a:t>
            </a:r>
            <a:r>
              <a:rPr lang="en-US" altLang="ko-KR" sz="1400" dirty="0">
                <a:latin typeface="Roboto" panose="02000000000000000000" pitchFamily="2" charset="0"/>
              </a:rPr>
              <a:t>final </a:t>
            </a:r>
            <a:r>
              <a:rPr lang="ko-KR" altLang="en-US" sz="1400" dirty="0">
                <a:latin typeface="Roboto" panose="02000000000000000000" pitchFamily="2" charset="0"/>
              </a:rPr>
              <a:t>응답을 생성하지 않았으면 이것은 </a:t>
            </a:r>
            <a:r>
              <a:rPr lang="en-US" altLang="ko-KR" sz="1400" b="1" dirty="0">
                <a:latin typeface="Roboto" panose="02000000000000000000" pitchFamily="2" charset="0"/>
              </a:rPr>
              <a:t>CANCEL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요청을 의미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final </a:t>
            </a:r>
            <a:r>
              <a:rPr lang="ko-KR" altLang="en-US" sz="1400" dirty="0">
                <a:latin typeface="Roboto" panose="02000000000000000000" pitchFamily="2" charset="0"/>
              </a:rPr>
              <a:t>응답 이후의 모든 </a:t>
            </a:r>
            <a:r>
              <a:rPr lang="en-US" altLang="ko-KR" sz="1400" b="1" dirty="0">
                <a:latin typeface="Roboto" panose="02000000000000000000" pitchFamily="2" charset="0"/>
              </a:rPr>
              <a:t>confirmed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다이얼로그에 대해 </a:t>
            </a:r>
            <a:r>
              <a:rPr lang="en-US" altLang="ko-KR" sz="1400" dirty="0">
                <a:latin typeface="Roboto" panose="02000000000000000000" pitchFamily="2" charset="0"/>
              </a:rPr>
              <a:t>BYE</a:t>
            </a:r>
            <a:r>
              <a:rPr lang="ko-KR" altLang="en-US" sz="1400" dirty="0">
                <a:latin typeface="Roboto" panose="02000000000000000000" pitchFamily="2" charset="0"/>
              </a:rPr>
              <a:t>를 의미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Roboto" panose="02000000000000000000" pitchFamily="2" charset="0"/>
              </a:rPr>
              <a:t>Callee</a:t>
            </a:r>
            <a:r>
              <a:rPr lang="ko-KR" altLang="en-US" sz="1400" dirty="0">
                <a:latin typeface="Roboto" panose="02000000000000000000" pitchFamily="2" charset="0"/>
              </a:rPr>
              <a:t>의 </a:t>
            </a:r>
            <a:r>
              <a:rPr lang="en-US" altLang="ko-KR" sz="1400" dirty="0">
                <a:latin typeface="Roboto" panose="02000000000000000000" pitchFamily="2" charset="0"/>
              </a:rPr>
              <a:t>UA</a:t>
            </a:r>
            <a:r>
              <a:rPr lang="ko-KR" altLang="en-US" sz="1400" dirty="0">
                <a:latin typeface="Roboto" panose="02000000000000000000" pitchFamily="2" charset="0"/>
              </a:rPr>
              <a:t>에 대해</a:t>
            </a:r>
            <a:r>
              <a:rPr lang="en-US" altLang="ko-KR" sz="1400" dirty="0">
                <a:latin typeface="Roboto" panose="02000000000000000000" pitchFamily="2" charset="0"/>
              </a:rPr>
              <a:t>,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BYE</a:t>
            </a:r>
            <a:r>
              <a:rPr lang="ko-KR" altLang="en-US" sz="1400" dirty="0">
                <a:latin typeface="Roboto" panose="02000000000000000000" pitchFamily="2" charset="0"/>
              </a:rPr>
              <a:t>를 의미</a:t>
            </a:r>
            <a:endParaRPr lang="en-US" altLang="ko-KR" sz="1400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5907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7. Terminating a Session – Terminating a Session with a BYE Request (1)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6D8D85-7A40-F3D2-6B34-102DF4993474}"/>
              </a:ext>
            </a:extLst>
          </p:cNvPr>
          <p:cNvSpPr/>
          <p:nvPr/>
        </p:nvSpPr>
        <p:spPr>
          <a:xfrm>
            <a:off x="747651" y="923181"/>
            <a:ext cx="10301609" cy="2377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UAC Behavior</a:t>
            </a:r>
            <a:r>
              <a:rPr lang="en-US" altLang="ko-KR" sz="1600" b="1" dirty="0">
                <a:latin typeface="Roboto" panose="02000000000000000000" pitchFamily="2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BYE </a:t>
            </a:r>
            <a:r>
              <a:rPr lang="ko-KR" altLang="en-US" sz="1200" dirty="0">
                <a:latin typeface="Roboto" panose="02000000000000000000" pitchFamily="2" charset="0"/>
              </a:rPr>
              <a:t>요청 구성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BYE</a:t>
            </a:r>
            <a:r>
              <a:rPr lang="ko-KR" altLang="en-US" sz="1200" dirty="0">
                <a:latin typeface="Roboto" panose="02000000000000000000" pitchFamily="2" charset="0"/>
              </a:rPr>
              <a:t>가 구성되면  </a:t>
            </a:r>
            <a:r>
              <a:rPr lang="en-US" altLang="ko-KR" sz="1200" dirty="0">
                <a:latin typeface="Roboto" panose="02000000000000000000" pitchFamily="2" charset="0"/>
              </a:rPr>
              <a:t>UAC </a:t>
            </a:r>
            <a:r>
              <a:rPr lang="ko-KR" altLang="en-US" sz="1200" dirty="0">
                <a:latin typeface="Roboto" panose="02000000000000000000" pitchFamily="2" charset="0"/>
              </a:rPr>
              <a:t>코어는 새로운 </a:t>
            </a:r>
            <a:r>
              <a:rPr lang="en-US" altLang="ko-KR" sz="1200" b="1" dirty="0">
                <a:latin typeface="Roboto" panose="02000000000000000000" pitchFamily="2" charset="0"/>
              </a:rPr>
              <a:t>non-INVITE </a:t>
            </a:r>
            <a:r>
              <a:rPr lang="en-US" altLang="ko-KR" sz="1200" dirty="0">
                <a:latin typeface="Roboto" panose="02000000000000000000" pitchFamily="2" charset="0"/>
              </a:rPr>
              <a:t>client transaction </a:t>
            </a:r>
            <a:r>
              <a:rPr lang="ko-KR" altLang="en-US" sz="1200" dirty="0">
                <a:latin typeface="Roboto" panose="02000000000000000000" pitchFamily="2" charset="0"/>
              </a:rPr>
              <a:t>을 생성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하고 </a:t>
            </a:r>
            <a:r>
              <a:rPr lang="en-US" altLang="ko-KR" sz="1200" dirty="0">
                <a:latin typeface="Roboto" panose="02000000000000000000" pitchFamily="2" charset="0"/>
              </a:rPr>
              <a:t>BYE </a:t>
            </a:r>
            <a:r>
              <a:rPr lang="ko-KR" altLang="en-US" sz="1200" dirty="0">
                <a:latin typeface="Roboto" panose="02000000000000000000" pitchFamily="2" charset="0"/>
              </a:rPr>
              <a:t>요청을 전달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UAC</a:t>
            </a:r>
            <a:r>
              <a:rPr lang="ko-KR" altLang="en-US" sz="1200" dirty="0">
                <a:latin typeface="Roboto" panose="02000000000000000000" pitchFamily="2" charset="0"/>
              </a:rPr>
              <a:t>는 </a:t>
            </a:r>
            <a:r>
              <a:rPr lang="en-US" altLang="ko-KR" sz="1200" dirty="0">
                <a:latin typeface="Roboto" panose="02000000000000000000" pitchFamily="2" charset="0"/>
              </a:rPr>
              <a:t>BYE </a:t>
            </a:r>
            <a:r>
              <a:rPr lang="ko-KR" altLang="en-US" sz="1200" dirty="0">
                <a:latin typeface="Roboto" panose="02000000000000000000" pitchFamily="2" charset="0"/>
              </a:rPr>
              <a:t>요청이 </a:t>
            </a:r>
            <a:r>
              <a:rPr lang="en-US" altLang="ko-KR" sz="1200" dirty="0">
                <a:latin typeface="Roboto" panose="02000000000000000000" pitchFamily="2" charset="0"/>
              </a:rPr>
              <a:t>client transaction </a:t>
            </a:r>
            <a:r>
              <a:rPr lang="ko-KR" altLang="en-US" sz="1200" dirty="0">
                <a:latin typeface="Roboto" panose="02000000000000000000" pitchFamily="2" charset="0"/>
              </a:rPr>
              <a:t>에 전달되는 즉시 세션이 종료된 것으로 간주해야 함 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BYE </a:t>
            </a:r>
            <a:r>
              <a:rPr lang="ko-KR" altLang="en-US" sz="1200" dirty="0">
                <a:latin typeface="Roboto" panose="02000000000000000000" pitchFamily="2" charset="0"/>
              </a:rPr>
              <a:t>에 대한 응답이 </a:t>
            </a:r>
            <a:r>
              <a:rPr lang="en-US" altLang="ko-KR" sz="1200" b="1" dirty="0">
                <a:latin typeface="Roboto" panose="02000000000000000000" pitchFamily="2" charset="0"/>
              </a:rPr>
              <a:t>481(Call/Transaction)</a:t>
            </a:r>
            <a:r>
              <a:rPr lang="ko-KR" altLang="en-US" sz="1200" b="1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또는 </a:t>
            </a:r>
            <a:r>
              <a:rPr lang="en-US" altLang="ko-KR" sz="1200" b="1" dirty="0">
                <a:latin typeface="Roboto" panose="02000000000000000000" pitchFamily="2" charset="0"/>
              </a:rPr>
              <a:t>408(Request</a:t>
            </a:r>
            <a:r>
              <a:rPr lang="ko-KR" altLang="en-US" sz="1200" b="1" dirty="0">
                <a:latin typeface="Roboto" panose="02000000000000000000" pitchFamily="2" charset="0"/>
              </a:rPr>
              <a:t> </a:t>
            </a:r>
            <a:r>
              <a:rPr lang="en-US" altLang="ko-KR" sz="1200" b="1" dirty="0">
                <a:latin typeface="Roboto" panose="02000000000000000000" pitchFamily="2" charset="0"/>
              </a:rPr>
              <a:t>Timeout)</a:t>
            </a:r>
            <a:r>
              <a:rPr lang="ko-KR" altLang="en-US" sz="1200" dirty="0">
                <a:latin typeface="Roboto" panose="02000000000000000000" pitchFamily="2" charset="0"/>
              </a:rPr>
              <a:t>이거나 </a:t>
            </a:r>
            <a:r>
              <a:rPr lang="en-US" altLang="ko-KR" sz="1200" dirty="0">
                <a:latin typeface="Roboto" panose="02000000000000000000" pitchFamily="2" charset="0"/>
              </a:rPr>
              <a:t>BYE</a:t>
            </a:r>
            <a:r>
              <a:rPr lang="ko-KR" altLang="en-US" sz="1200" dirty="0">
                <a:latin typeface="Roboto" panose="02000000000000000000" pitchFamily="2" charset="0"/>
              </a:rPr>
              <a:t>에 대한 응답이 전혀 수신되지 않는 경우</a:t>
            </a:r>
            <a:r>
              <a:rPr lang="en-US" altLang="ko-KR" sz="1200" dirty="0">
                <a:latin typeface="Roboto" panose="02000000000000000000" pitchFamily="2" charset="0"/>
              </a:rPr>
              <a:t>, UAC </a:t>
            </a:r>
            <a:r>
              <a:rPr lang="ko-KR" altLang="en-US" sz="1200" dirty="0">
                <a:latin typeface="Roboto" panose="02000000000000000000" pitchFamily="2" charset="0"/>
              </a:rPr>
              <a:t>는 세션 및 다이얼로그가 종료된 것으로 간주</a:t>
            </a:r>
            <a:endParaRPr lang="en-US" altLang="ko-KR" sz="1200" dirty="0">
              <a:latin typeface="Roboto" panose="02000000000000000000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CA72A3-9CFB-0F84-913B-2A944CB42F73}"/>
              </a:ext>
            </a:extLst>
          </p:cNvPr>
          <p:cNvSpPr/>
          <p:nvPr/>
        </p:nvSpPr>
        <p:spPr>
          <a:xfrm>
            <a:off x="747651" y="3557631"/>
            <a:ext cx="10301609" cy="2870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UAS Behavior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BYE </a:t>
            </a:r>
            <a:r>
              <a:rPr lang="ko-KR" altLang="en-US" sz="1400" dirty="0">
                <a:latin typeface="Roboto" panose="02000000000000000000" pitchFamily="2" charset="0"/>
              </a:rPr>
              <a:t>요청 처리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BYE </a:t>
            </a:r>
            <a:r>
              <a:rPr lang="ko-KR" altLang="en-US" sz="1400" dirty="0">
                <a:latin typeface="Roboto" panose="02000000000000000000" pitchFamily="2" charset="0"/>
              </a:rPr>
              <a:t>요청을 수신하는 </a:t>
            </a:r>
            <a:r>
              <a:rPr lang="en-US" altLang="ko-KR" sz="1400" dirty="0">
                <a:latin typeface="Roboto" panose="02000000000000000000" pitchFamily="2" charset="0"/>
              </a:rPr>
              <a:t>UAS core </a:t>
            </a:r>
            <a:r>
              <a:rPr lang="ko-KR" altLang="en-US" sz="1400" dirty="0">
                <a:latin typeface="Roboto" panose="02000000000000000000" pitchFamily="2" charset="0"/>
              </a:rPr>
              <a:t>는 기존 다이얼로그와 일치하는 지 검사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Roboto" panose="02000000000000000000" pitchFamily="2" charset="0"/>
              </a:rPr>
              <a:t>일치하지 않으면</a:t>
            </a:r>
            <a:r>
              <a:rPr lang="en-US" altLang="ko-KR" sz="1200" b="1" dirty="0">
                <a:latin typeface="Roboto" panose="02000000000000000000" pitchFamily="2" charset="0"/>
              </a:rPr>
              <a:t>, UAS core </a:t>
            </a:r>
            <a:r>
              <a:rPr lang="ko-KR" altLang="en-US" sz="1200" b="1" dirty="0">
                <a:latin typeface="Roboto" panose="02000000000000000000" pitchFamily="2" charset="0"/>
              </a:rPr>
              <a:t>는 </a:t>
            </a:r>
            <a:r>
              <a:rPr lang="en-US" altLang="ko-KR" sz="1200" b="1" dirty="0">
                <a:latin typeface="Roboto" panose="02000000000000000000" pitchFamily="2" charset="0"/>
              </a:rPr>
              <a:t>481 (Call/Transaction Does Not Exist) </a:t>
            </a:r>
            <a:r>
              <a:rPr lang="ko-KR" altLang="en-US" sz="1200" b="1" dirty="0">
                <a:latin typeface="Roboto" panose="02000000000000000000" pitchFamily="2" charset="0"/>
              </a:rPr>
              <a:t>응답을 생성하고 그것을 </a:t>
            </a:r>
            <a:r>
              <a:rPr lang="en-US" altLang="ko-KR" sz="1200" b="1" dirty="0">
                <a:latin typeface="Roboto" panose="02000000000000000000" pitchFamily="2" charset="0"/>
              </a:rPr>
              <a:t>server transaction </a:t>
            </a:r>
            <a:r>
              <a:rPr lang="ko-KR" altLang="en-US" sz="1200" b="1" dirty="0">
                <a:latin typeface="Roboto" panose="02000000000000000000" pitchFamily="2" charset="0"/>
              </a:rPr>
              <a:t>으로 보냄</a:t>
            </a:r>
            <a:endParaRPr lang="en-US" altLang="ko-KR" sz="1200" b="1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Roboto" panose="02000000000000000000" pitchFamily="2" charset="0"/>
              </a:rPr>
              <a:t>기존 다이얼로그에  </a:t>
            </a:r>
            <a:r>
              <a:rPr lang="en-US" altLang="ko-KR" sz="1200" b="1" dirty="0">
                <a:latin typeface="Roboto" panose="02000000000000000000" pitchFamily="2" charset="0"/>
              </a:rPr>
              <a:t>BYE </a:t>
            </a:r>
            <a:r>
              <a:rPr lang="ko-KR" altLang="en-US" sz="1200" b="1" dirty="0">
                <a:latin typeface="Roboto" panose="02000000000000000000" pitchFamily="2" charset="0"/>
              </a:rPr>
              <a:t>요청을 수신하는 </a:t>
            </a:r>
            <a:r>
              <a:rPr lang="en-US" altLang="ko-KR" sz="1200" b="1" dirty="0">
                <a:latin typeface="Roboto" panose="02000000000000000000" pitchFamily="2" charset="0"/>
              </a:rPr>
              <a:t>UAS core </a:t>
            </a:r>
            <a:r>
              <a:rPr lang="ko-KR" altLang="en-US" sz="1200" b="1" dirty="0">
                <a:latin typeface="Roboto" panose="02000000000000000000" pitchFamily="2" charset="0"/>
              </a:rPr>
              <a:t>는 요청 처리 절차를 따름</a:t>
            </a:r>
            <a:endParaRPr lang="en-US" altLang="ko-KR" sz="1200" b="1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Roboto" panose="02000000000000000000" pitchFamily="2" charset="0"/>
              </a:rPr>
              <a:t>세션에 대한 참가를 종료하든 종료하지 않든</a:t>
            </a:r>
            <a:r>
              <a:rPr lang="en-US" altLang="ko-KR" sz="1200" dirty="0">
                <a:latin typeface="Roboto" panose="02000000000000000000" pitchFamily="2" charset="0"/>
              </a:rPr>
              <a:t>, UAS core </a:t>
            </a:r>
            <a:r>
              <a:rPr lang="ko-KR" altLang="en-US" sz="1200" dirty="0">
                <a:latin typeface="Roboto" panose="02000000000000000000" pitchFamily="2" charset="0"/>
              </a:rPr>
              <a:t>는 </a:t>
            </a:r>
            <a:r>
              <a:rPr lang="en-US" altLang="ko-KR" sz="1200" dirty="0">
                <a:latin typeface="Roboto" panose="02000000000000000000" pitchFamily="2" charset="0"/>
              </a:rPr>
              <a:t>BYE </a:t>
            </a:r>
            <a:r>
              <a:rPr lang="ko-KR" altLang="en-US" sz="1200" dirty="0">
                <a:latin typeface="Roboto" panose="02000000000000000000" pitchFamily="2" charset="0"/>
              </a:rPr>
              <a:t>에 대해 </a:t>
            </a:r>
            <a:r>
              <a:rPr lang="en-US" altLang="ko-KR" sz="1200" dirty="0">
                <a:latin typeface="Roboto" panose="02000000000000000000" pitchFamily="2" charset="0"/>
              </a:rPr>
              <a:t>2xx </a:t>
            </a:r>
            <a:r>
              <a:rPr lang="ko-KR" altLang="en-US" sz="1200" dirty="0">
                <a:latin typeface="Roboto" panose="02000000000000000000" pitchFamily="2" charset="0"/>
              </a:rPr>
              <a:t>응답을 생성해야 하며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ko-KR" altLang="en-US" sz="1200" dirty="0">
                <a:latin typeface="Roboto" panose="02000000000000000000" pitchFamily="2" charset="0"/>
              </a:rPr>
              <a:t>전송을 위해 </a:t>
            </a:r>
            <a:r>
              <a:rPr lang="en-US" altLang="ko-KR" sz="1200" dirty="0">
                <a:latin typeface="Roboto" panose="02000000000000000000" pitchFamily="2" charset="0"/>
              </a:rPr>
              <a:t>server transaction </a:t>
            </a:r>
            <a:r>
              <a:rPr lang="ko-KR" altLang="en-US" sz="1200" dirty="0">
                <a:latin typeface="Roboto" panose="02000000000000000000" pitchFamily="2" charset="0"/>
              </a:rPr>
              <a:t>에 이를 전달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UAS </a:t>
            </a:r>
            <a:r>
              <a:rPr lang="ko-KR" altLang="en-US" sz="1200" dirty="0">
                <a:latin typeface="Roboto" panose="02000000000000000000" pitchFamily="2" charset="0"/>
              </a:rPr>
              <a:t>는 해당 다이얼로그에 대해 수신된 모든 보류 중인 요청에 응답해야 하며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ko-KR" altLang="en-US" sz="1200" dirty="0">
                <a:latin typeface="Roboto" panose="02000000000000000000" pitchFamily="2" charset="0"/>
              </a:rPr>
              <a:t>이러한 보류 중인 요청에 대해 </a:t>
            </a:r>
            <a:r>
              <a:rPr lang="en-US" altLang="ko-KR" sz="1200" b="1" dirty="0">
                <a:latin typeface="Roboto" panose="02000000000000000000" pitchFamily="2" charset="0"/>
              </a:rPr>
              <a:t>487(Request Terminated)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응답을 생성</a:t>
            </a:r>
            <a:endParaRPr lang="en-US" altLang="ko-KR" sz="1200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5182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46E6D6DB-00B8-886C-4AA3-D1FD38ADE844}"/>
              </a:ext>
            </a:extLst>
          </p:cNvPr>
          <p:cNvSpPr/>
          <p:nvPr/>
        </p:nvSpPr>
        <p:spPr>
          <a:xfrm rot="10800000">
            <a:off x="3665963" y="1467955"/>
            <a:ext cx="4860074" cy="4189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EDA3F-1542-B44B-C801-83CCECD10FBF}"/>
              </a:ext>
            </a:extLst>
          </p:cNvPr>
          <p:cNvSpPr txBox="1"/>
          <p:nvPr/>
        </p:nvSpPr>
        <p:spPr>
          <a:xfrm>
            <a:off x="5229416" y="2362485"/>
            <a:ext cx="17331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THANK</a:t>
            </a:r>
          </a:p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YOU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718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– </a:t>
            </a:r>
            <a:r>
              <a:rPr lang="ko-KR" altLang="en-US"/>
              <a:t>용어 정리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232171-663E-4214-A864-A1A47F661A95}"/>
              </a:ext>
            </a:extLst>
          </p:cNvPr>
          <p:cNvSpPr txBox="1"/>
          <p:nvPr/>
        </p:nvSpPr>
        <p:spPr>
          <a:xfrm>
            <a:off x="838200" y="876920"/>
            <a:ext cx="7234801" cy="5261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en-US" altLang="ko-KR" sz="1400" b="1" u="sng" dirty="0">
                <a:latin typeface="Roboto" panose="02000000000000000000" pitchFamily="2" charset="0"/>
                <a:ea typeface="Roboto" panose="02000000000000000000" pitchFamily="2" charset="0"/>
              </a:rPr>
              <a:t>Address-Of-Record(AOR)</a:t>
            </a: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사용자의 공개 주소 </a:t>
            </a:r>
            <a:r>
              <a:rPr lang="en-US" altLang="ko-KR" sz="1200" dirty="0">
                <a:latin typeface="+mn-ea"/>
              </a:rPr>
              <a:t>(public address)</a:t>
            </a:r>
            <a:r>
              <a:rPr lang="ko-KR" altLang="en-US" sz="1200" dirty="0">
                <a:latin typeface="+mn-ea"/>
              </a:rPr>
              <a:t>로 간주</a:t>
            </a:r>
            <a:endParaRPr lang="en-US" altLang="ko-KR" sz="1200" dirty="0">
              <a:latin typeface="+mn-ea"/>
            </a:endParaRP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사용자를 식별하기 위한 주소로 사용</a:t>
            </a:r>
            <a:endParaRPr lang="en-US" altLang="ko-KR" sz="1200" dirty="0">
              <a:latin typeface="+mn-ea"/>
            </a:endParaRP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일반적으로 </a:t>
            </a:r>
            <a:r>
              <a:rPr lang="en-US" altLang="ko-KR" sz="1200" dirty="0">
                <a:latin typeface="+mn-ea"/>
              </a:rPr>
              <a:t>SIP or SIPS URI </a:t>
            </a:r>
            <a:r>
              <a:rPr lang="ko-KR" altLang="en-US" sz="1200" dirty="0">
                <a:latin typeface="+mn-ea"/>
              </a:rPr>
              <a:t>형식이며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도메인을 포함</a:t>
            </a:r>
            <a:endParaRPr lang="en-US" altLang="ko-KR" sz="1200" dirty="0">
              <a:latin typeface="+mn-ea"/>
            </a:endParaRP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  <a:ea typeface="Roboto" panose="02000000000000000000" pitchFamily="2" charset="0"/>
              </a:rPr>
              <a:t>ex)</a:t>
            </a:r>
            <a:r>
              <a:rPr lang="ko-KR" altLang="en-US" sz="1200" dirty="0">
                <a:latin typeface="Roboto" panose="02000000000000000000" pitchFamily="2" charset="0"/>
              </a:rPr>
              <a:t> </a:t>
            </a:r>
            <a:r>
              <a:rPr lang="en-US" altLang="ko-KR" sz="1200" dirty="0" err="1">
                <a:latin typeface="Roboto" panose="02000000000000000000" pitchFamily="2" charset="0"/>
                <a:ea typeface="Roboto" panose="02000000000000000000" pitchFamily="2" charset="0"/>
              </a:rPr>
              <a:t>sip:alice@example.com</a:t>
            </a:r>
            <a:endParaRPr lang="en-US" altLang="ko-KR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360000"/>
            <a:endParaRPr lang="en-US" altLang="ko-KR" sz="1400" b="1" dirty="0"/>
          </a:p>
          <a:p>
            <a:pPr defTabSz="360000"/>
            <a:endParaRPr lang="en-US" altLang="ko-KR" sz="1400" b="1" dirty="0"/>
          </a:p>
          <a:p>
            <a:pPr defTabSz="360000">
              <a:lnSpc>
                <a:spcPct val="150000"/>
              </a:lnSpc>
            </a:pPr>
            <a:r>
              <a:rPr lang="en-US" altLang="ko-KR" sz="1400" b="1" u="sng" dirty="0">
                <a:latin typeface="Roboto" panose="02000000000000000000" pitchFamily="2" charset="0"/>
                <a:ea typeface="Roboto" panose="02000000000000000000" pitchFamily="2" charset="0"/>
              </a:rPr>
              <a:t>Location</a:t>
            </a:r>
            <a:r>
              <a:rPr lang="ko-KR" altLang="en-US" sz="1400" b="1" u="sng" dirty="0">
                <a:latin typeface="Roboto" panose="02000000000000000000" pitchFamily="2" charset="0"/>
              </a:rPr>
              <a:t> </a:t>
            </a:r>
            <a:r>
              <a:rPr lang="en-US" altLang="ko-KR" sz="1400" b="1" u="sng" dirty="0">
                <a:latin typeface="Roboto" panose="02000000000000000000" pitchFamily="2" charset="0"/>
                <a:ea typeface="Roboto" panose="02000000000000000000" pitchFamily="2" charset="0"/>
              </a:rPr>
              <a:t>Service</a:t>
            </a: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address-of-record</a:t>
            </a:r>
            <a:r>
              <a:rPr lang="ko-KR" altLang="en-US" sz="1200" dirty="0"/>
              <a:t>의 </a:t>
            </a:r>
            <a:r>
              <a:rPr lang="en-US" altLang="ko-KR" sz="1200" dirty="0"/>
              <a:t>contact address binding </a:t>
            </a:r>
            <a:r>
              <a:rPr lang="ko-KR" altLang="en-US" sz="1200" dirty="0"/>
              <a:t>정보를 저장하고 있는 데이터 베이스</a:t>
            </a:r>
            <a:endParaRPr lang="en-US" altLang="ko-KR" sz="1200" dirty="0"/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callee</a:t>
            </a:r>
            <a:r>
              <a:rPr lang="ko-KR" altLang="en-US" sz="1200" dirty="0"/>
              <a:t>의 위치 정보를 얻기 위해 </a:t>
            </a:r>
            <a:r>
              <a:rPr lang="en-US" altLang="ko-KR" sz="1200" dirty="0"/>
              <a:t>SIP redirect</a:t>
            </a:r>
            <a:r>
              <a:rPr lang="ko-KR" altLang="en-US" sz="1200" dirty="0"/>
              <a:t> 또는 </a:t>
            </a:r>
            <a:r>
              <a:rPr lang="en-US" altLang="ko-KR" sz="1200" dirty="0"/>
              <a:t>Proxy </a:t>
            </a:r>
            <a:r>
              <a:rPr lang="ko-KR" altLang="en-US" sz="1200" dirty="0"/>
              <a:t>서버가 사용</a:t>
            </a:r>
            <a:endParaRPr lang="en-US" altLang="ko-KR" sz="1200" dirty="0"/>
          </a:p>
          <a:p>
            <a:pPr defTabSz="360000"/>
            <a:endParaRPr lang="en-US" altLang="ko-KR" sz="1400" dirty="0">
              <a:latin typeface="+mn-ea"/>
            </a:endParaRPr>
          </a:p>
          <a:p>
            <a:pPr defTabSz="360000"/>
            <a:endParaRPr lang="en-US" altLang="ko-KR" sz="1400" dirty="0">
              <a:latin typeface="+mn-ea"/>
            </a:endParaRPr>
          </a:p>
          <a:p>
            <a:pPr defTabSz="360000">
              <a:lnSpc>
                <a:spcPct val="150000"/>
              </a:lnSpc>
            </a:pPr>
            <a:r>
              <a:rPr lang="en-US" altLang="ko-KR" sz="1400" b="1" u="sng" dirty="0"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  <a:r>
              <a:rPr lang="en-US" altLang="ko-KR" sz="1400" b="1" dirty="0">
                <a:latin typeface="+mj-lt"/>
              </a:rPr>
              <a:t> </a:t>
            </a:r>
            <a:r>
              <a:rPr lang="en-US" altLang="ko-KR" sz="1200" dirty="0">
                <a:latin typeface="+mj-lt"/>
              </a:rPr>
              <a:t>(</a:t>
            </a:r>
            <a:r>
              <a:rPr lang="ko-KR" altLang="en-US" sz="1200" dirty="0">
                <a:latin typeface="+mj-lt"/>
              </a:rPr>
              <a:t>등록 절차</a:t>
            </a:r>
            <a:r>
              <a:rPr lang="en-US" altLang="ko-KR" sz="1200" dirty="0">
                <a:latin typeface="+mj-lt"/>
              </a:rPr>
              <a:t>)</a:t>
            </a:r>
          </a:p>
          <a:p>
            <a:pPr defTabSz="360000"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특정 도메인에 대한 </a:t>
            </a:r>
            <a:r>
              <a:rPr lang="en-US" altLang="ko-KR" sz="1200" dirty="0">
                <a:latin typeface="+mn-ea"/>
              </a:rPr>
              <a:t>address-of-record</a:t>
            </a:r>
            <a:r>
              <a:rPr lang="ko-KR" altLang="en-US" sz="1200" dirty="0">
                <a:latin typeface="+mn-ea"/>
              </a:rPr>
              <a:t>와 </a:t>
            </a:r>
            <a:r>
              <a:rPr lang="en-US" altLang="ko-KR" sz="1200" dirty="0">
                <a:latin typeface="+mn-ea"/>
              </a:rPr>
              <a:t>contact address</a:t>
            </a:r>
            <a:r>
              <a:rPr lang="ko-KR" altLang="en-US" sz="1200" dirty="0">
                <a:latin typeface="+mn-ea"/>
              </a:rPr>
              <a:t>간 </a:t>
            </a:r>
            <a:r>
              <a:rPr lang="en-US" altLang="ko-KR" sz="1200" dirty="0">
                <a:latin typeface="+mn-ea"/>
              </a:rPr>
              <a:t>binding </a:t>
            </a:r>
            <a:r>
              <a:rPr lang="ko-KR" altLang="en-US" sz="1200" dirty="0">
                <a:latin typeface="+mn-ea"/>
              </a:rPr>
              <a:t>을 </a:t>
            </a:r>
            <a:r>
              <a:rPr lang="en-US" altLang="ko-KR" sz="1200" dirty="0">
                <a:latin typeface="+mn-ea"/>
              </a:rPr>
              <a:t>location service</a:t>
            </a:r>
            <a:r>
              <a:rPr lang="ko-KR" altLang="en-US" sz="1200" dirty="0">
                <a:latin typeface="+mn-ea"/>
              </a:rPr>
              <a:t>에 생성하는 절차</a:t>
            </a:r>
            <a:endParaRPr lang="en-US" altLang="ko-KR" sz="1200" dirty="0">
              <a:latin typeface="+mn-ea"/>
            </a:endParaRPr>
          </a:p>
          <a:p>
            <a:pPr defTabSz="360000"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 defTabSz="360000">
              <a:lnSpc>
                <a:spcPct val="150000"/>
              </a:lnSpc>
            </a:pPr>
            <a:r>
              <a:rPr lang="en-US" altLang="ko-KR" sz="1400" b="1" u="sng" dirty="0">
                <a:latin typeface="Roboto" panose="02000000000000000000" pitchFamily="2" charset="0"/>
                <a:ea typeface="Roboto" panose="02000000000000000000" pitchFamily="2" charset="0"/>
              </a:rPr>
              <a:t>Registrar</a:t>
            </a:r>
            <a:endParaRPr lang="en-US" altLang="ko-KR" sz="1200" b="1" u="sng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REGISTER </a:t>
            </a:r>
            <a:r>
              <a:rPr lang="ko-KR" altLang="en-US" sz="1200" dirty="0">
                <a:latin typeface="+mn-ea"/>
              </a:rPr>
              <a:t>요청을 받고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 요청에서 받은 정보를 </a:t>
            </a:r>
            <a:r>
              <a:rPr lang="en-US" altLang="ko-KR" sz="1200" dirty="0">
                <a:latin typeface="+mn-ea"/>
              </a:rPr>
              <a:t>registrar</a:t>
            </a:r>
            <a:r>
              <a:rPr lang="ko-KR" altLang="en-US" sz="1200" dirty="0">
                <a:latin typeface="+mn-ea"/>
              </a:rPr>
              <a:t>가 다루는 도메인을 위한 </a:t>
            </a:r>
            <a:r>
              <a:rPr lang="en-US" altLang="ko-KR" sz="1200" dirty="0">
                <a:latin typeface="+mn-ea"/>
              </a:rPr>
              <a:t>location service</a:t>
            </a:r>
            <a:r>
              <a:rPr lang="ko-KR" altLang="en-US" sz="1200" dirty="0">
                <a:latin typeface="+mn-ea"/>
              </a:rPr>
              <a:t> 에 저장</a:t>
            </a:r>
            <a:br>
              <a:rPr lang="en-US" altLang="ko-KR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하는 특수한 유형의 </a:t>
            </a:r>
            <a:r>
              <a:rPr lang="en-US" altLang="ko-KR" sz="1200" dirty="0">
                <a:latin typeface="+mn-ea"/>
              </a:rPr>
              <a:t>UAS</a:t>
            </a: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location service </a:t>
            </a:r>
            <a:r>
              <a:rPr lang="ko-KR" altLang="en-US" sz="1200" dirty="0">
                <a:latin typeface="+mn-ea"/>
              </a:rPr>
              <a:t>의 프론트 엔드 역할로</a:t>
            </a:r>
            <a:r>
              <a:rPr lang="en-US" altLang="ko-KR" sz="1200" dirty="0">
                <a:latin typeface="+mn-ea"/>
              </a:rPr>
              <a:t>, REGISTER </a:t>
            </a:r>
            <a:r>
              <a:rPr lang="ko-KR" altLang="en-US" sz="1200" dirty="0">
                <a:latin typeface="+mn-ea"/>
              </a:rPr>
              <a:t>내용을 기반으로 매핑하고 읽고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쓰기 가능</a:t>
            </a:r>
            <a:endParaRPr lang="en-US" altLang="ko-KR" sz="120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8C541-1145-25E2-14C6-3FDE368C890F}"/>
              </a:ext>
            </a:extLst>
          </p:cNvPr>
          <p:cNvSpPr txBox="1"/>
          <p:nvPr/>
        </p:nvSpPr>
        <p:spPr>
          <a:xfrm>
            <a:off x="5357222" y="876920"/>
            <a:ext cx="5996578" cy="93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en-US" altLang="ko-KR" sz="1400" b="1" u="sng">
                <a:latin typeface="Roboto" panose="02000000000000000000" pitchFamily="2" charset="0"/>
                <a:ea typeface="Roboto" panose="02000000000000000000" pitchFamily="2" charset="0"/>
              </a:rPr>
              <a:t>contact address</a:t>
            </a: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사용자의 실제 위치 정보를 나타냄</a:t>
            </a:r>
            <a:endParaRPr lang="en-US" altLang="ko-KR" sz="1200">
              <a:latin typeface="+mn-ea"/>
            </a:endParaRP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>
                <a:latin typeface="+mn-ea"/>
              </a:rPr>
              <a:t>헤더 필드에 포함되어 다른 사용자가 해당 사용자에게 연락할 수 있는 주소를 제공</a:t>
            </a:r>
            <a:endParaRPr lang="en-US" altLang="ko-KR" sz="1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366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- </a:t>
            </a:r>
            <a:r>
              <a:rPr lang="ko-KR" altLang="en-US"/>
              <a:t>프로세스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B13AABA-3FDF-35C8-B851-2EE9F96FFF1B}"/>
              </a:ext>
            </a:extLst>
          </p:cNvPr>
          <p:cNvGrpSpPr/>
          <p:nvPr/>
        </p:nvGrpSpPr>
        <p:grpSpPr>
          <a:xfrm>
            <a:off x="2019705" y="948472"/>
            <a:ext cx="8152590" cy="5132506"/>
            <a:chOff x="2040813" y="973134"/>
            <a:chExt cx="8152590" cy="513250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E5A2CF-CE8F-D55E-7494-7EC69F95E241}"/>
                </a:ext>
              </a:extLst>
            </p:cNvPr>
            <p:cNvSpPr/>
            <p:nvPr/>
          </p:nvSpPr>
          <p:spPr>
            <a:xfrm>
              <a:off x="2907506" y="3250406"/>
              <a:ext cx="1078707" cy="5786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latin typeface="Roboto" panose="02000000000000000000" pitchFamily="2" charset="0"/>
                  <a:ea typeface="Roboto" panose="02000000000000000000" pitchFamily="2" charset="0"/>
                </a:rPr>
                <a:t>Registrar</a:t>
              </a:r>
              <a:endParaRPr lang="ko-KR" altLang="en-US" sz="1400" b="1">
                <a:latin typeface="Roboto" panose="02000000000000000000" pitchFamily="2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30DD480-C8C4-CAE5-A339-3A47422D3707}"/>
                </a:ext>
              </a:extLst>
            </p:cNvPr>
            <p:cNvSpPr/>
            <p:nvPr/>
          </p:nvSpPr>
          <p:spPr>
            <a:xfrm>
              <a:off x="7772400" y="3250406"/>
              <a:ext cx="1078707" cy="5786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latin typeface="Roboto" panose="02000000000000000000" pitchFamily="2" charset="0"/>
                  <a:ea typeface="Roboto" panose="02000000000000000000" pitchFamily="2" charset="0"/>
                </a:rPr>
                <a:t>Proxy</a:t>
              </a:r>
              <a:endParaRPr lang="ko-KR" altLang="en-US" sz="1400" b="1">
                <a:latin typeface="Roboto" panose="02000000000000000000" pitchFamily="2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FFD13F2-FCC5-2984-C780-590B150FAD9B}"/>
                </a:ext>
              </a:extLst>
            </p:cNvPr>
            <p:cNvSpPr/>
            <p:nvPr/>
          </p:nvSpPr>
          <p:spPr>
            <a:xfrm>
              <a:off x="3171823" y="4973683"/>
              <a:ext cx="550072" cy="8429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latin typeface="Roboto" panose="02000000000000000000" pitchFamily="2" charset="0"/>
                  <a:ea typeface="Roboto" panose="02000000000000000000" pitchFamily="2" charset="0"/>
                </a:rPr>
                <a:t>UA</a:t>
              </a:r>
              <a:endParaRPr lang="ko-KR" altLang="en-US" sz="1400" b="1">
                <a:latin typeface="Roboto" panose="02000000000000000000" pitchFamily="2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1C43A3B-85B6-7936-2F5E-AD25B7F4F9A5}"/>
                </a:ext>
              </a:extLst>
            </p:cNvPr>
            <p:cNvSpPr/>
            <p:nvPr/>
          </p:nvSpPr>
          <p:spPr>
            <a:xfrm>
              <a:off x="8036717" y="1273221"/>
              <a:ext cx="550072" cy="8429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latin typeface="Roboto" panose="02000000000000000000" pitchFamily="2" charset="0"/>
                  <a:ea typeface="Roboto" panose="02000000000000000000" pitchFamily="2" charset="0"/>
                </a:rPr>
                <a:t>UA</a:t>
              </a:r>
              <a:endParaRPr lang="ko-KR" altLang="en-US" sz="1400" b="1">
                <a:latin typeface="Roboto" panose="02000000000000000000" pitchFamily="2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A81D0AC-412D-4164-CEE9-71E3E245A470}"/>
                </a:ext>
              </a:extLst>
            </p:cNvPr>
            <p:cNvSpPr/>
            <p:nvPr/>
          </p:nvSpPr>
          <p:spPr>
            <a:xfrm>
              <a:off x="5050631" y="3113511"/>
              <a:ext cx="1657350" cy="850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latin typeface="Roboto" panose="02000000000000000000" pitchFamily="2" charset="0"/>
                  <a:ea typeface="Roboto" panose="02000000000000000000" pitchFamily="2" charset="0"/>
                </a:rPr>
                <a:t>Location Service</a:t>
              </a:r>
              <a:endParaRPr lang="ko-KR" altLang="en-US" sz="1400" b="1">
                <a:latin typeface="Roboto" panose="02000000000000000000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020D7E-F56D-41EE-747B-2CC0CDDF16F4}"/>
                </a:ext>
              </a:extLst>
            </p:cNvPr>
            <p:cNvSpPr txBox="1"/>
            <p:nvPr/>
          </p:nvSpPr>
          <p:spPr>
            <a:xfrm>
              <a:off x="2161699" y="4247478"/>
              <a:ext cx="12370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j-ea"/>
                  <a:ea typeface="+mj-ea"/>
                </a:rPr>
                <a:t>1) REGISTER</a:t>
              </a:r>
              <a:endParaRPr lang="ko-KR" altLang="en-US" sz="1400"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ADAD88-D386-F715-12FD-5B670407F62E}"/>
                </a:ext>
              </a:extLst>
            </p:cNvPr>
            <p:cNvSpPr txBox="1"/>
            <p:nvPr/>
          </p:nvSpPr>
          <p:spPr>
            <a:xfrm>
              <a:off x="4050676" y="3215397"/>
              <a:ext cx="846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j-ea"/>
                  <a:ea typeface="+mj-ea"/>
                </a:rPr>
                <a:t>2) Store</a:t>
              </a:r>
              <a:endParaRPr lang="ko-KR" altLang="en-US" sz="1400">
                <a:latin typeface="+mj-ea"/>
                <a:ea typeface="+mj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AE4C5D-5F64-2823-2625-9157B103CDA0}"/>
                </a:ext>
              </a:extLst>
            </p:cNvPr>
            <p:cNvSpPr txBox="1"/>
            <p:nvPr/>
          </p:nvSpPr>
          <p:spPr>
            <a:xfrm>
              <a:off x="6812028" y="3052566"/>
              <a:ext cx="9131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j-ea"/>
                  <a:ea typeface="+mj-ea"/>
                </a:rPr>
                <a:t>4) Query</a:t>
              </a:r>
              <a:endParaRPr lang="ko-KR" altLang="en-US" sz="1400">
                <a:latin typeface="+mj-ea"/>
                <a:ea typeface="+mj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7C6D3E-EA2C-6ED4-9868-F3BA63DC9532}"/>
                </a:ext>
              </a:extLst>
            </p:cNvPr>
            <p:cNvSpPr txBox="1"/>
            <p:nvPr/>
          </p:nvSpPr>
          <p:spPr>
            <a:xfrm>
              <a:off x="6844088" y="3732023"/>
              <a:ext cx="807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j-ea"/>
                  <a:ea typeface="+mj-ea"/>
                </a:rPr>
                <a:t>5) Resp</a:t>
              </a:r>
              <a:endParaRPr lang="ko-KR" altLang="en-US" sz="1400">
                <a:latin typeface="+mj-ea"/>
                <a:ea typeface="+mj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8DB4496-1980-54E1-1CE6-11AC7A6AC8B5}"/>
                </a:ext>
              </a:extLst>
            </p:cNvPr>
            <p:cNvSpPr txBox="1"/>
            <p:nvPr/>
          </p:nvSpPr>
          <p:spPr>
            <a:xfrm>
              <a:off x="7301758" y="5459809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j-ea"/>
                  <a:ea typeface="+mj-ea"/>
                </a:rPr>
                <a:t>6) INVITE</a:t>
              </a:r>
              <a:endParaRPr lang="ko-KR" altLang="en-US" sz="1400">
                <a:latin typeface="+mj-ea"/>
                <a:ea typeface="+mj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A28D90-FDA2-5F32-955A-36C47CB87418}"/>
                </a:ext>
              </a:extLst>
            </p:cNvPr>
            <p:cNvSpPr txBox="1"/>
            <p:nvPr/>
          </p:nvSpPr>
          <p:spPr>
            <a:xfrm>
              <a:off x="8278758" y="2430548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j-ea"/>
                  <a:ea typeface="+mj-ea"/>
                </a:rPr>
                <a:t>3) INVITE</a:t>
              </a:r>
              <a:endParaRPr lang="ko-KR" altLang="en-US" sz="1400">
                <a:latin typeface="+mj-ea"/>
                <a:ea typeface="+mj-ea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5A6C559-5069-1EA5-09E3-EAFF1D5540E8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986213" y="3538564"/>
              <a:ext cx="106441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dash"/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F48C7AF2-653E-A44C-05BB-8D4E1F9747AB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3443288" y="3829050"/>
              <a:ext cx="3572" cy="1144633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60D4A48-D38D-0F04-F5FB-1F0ACB46825E}"/>
                </a:ext>
              </a:extLst>
            </p:cNvPr>
            <p:cNvCxnSpPr>
              <a:cxnSpLocks/>
              <a:stCxn id="11" idx="2"/>
              <a:endCxn id="9" idx="0"/>
            </p:cNvCxnSpPr>
            <p:nvPr/>
          </p:nvCxnSpPr>
          <p:spPr>
            <a:xfrm>
              <a:off x="8311753" y="2116184"/>
              <a:ext cx="1" cy="1134222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5732C182-852A-FBBE-3FC7-BB0A9F938102}"/>
                </a:ext>
              </a:extLst>
            </p:cNvPr>
            <p:cNvCxnSpPr>
              <a:stCxn id="9" idx="2"/>
            </p:cNvCxnSpPr>
            <p:nvPr/>
          </p:nvCxnSpPr>
          <p:spPr>
            <a:xfrm rot="5400000">
              <a:off x="5233768" y="2317178"/>
              <a:ext cx="1566114" cy="4589859"/>
            </a:xfrm>
            <a:prstGeom prst="bentConnector2">
              <a:avLst/>
            </a:prstGeom>
            <a:ln w="19050">
              <a:solidFill>
                <a:srgbClr val="0070C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41679FEE-0580-5E51-9990-3E42F7F1B6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5921" y="3384675"/>
              <a:ext cx="109647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dash"/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101676FE-C550-5A4A-AF98-818EE8E22A56}"/>
                </a:ext>
              </a:extLst>
            </p:cNvPr>
            <p:cNvCxnSpPr>
              <a:cxnSpLocks/>
            </p:cNvCxnSpPr>
            <p:nvPr/>
          </p:nvCxnSpPr>
          <p:spPr>
            <a:xfrm>
              <a:off x="6707981" y="3698703"/>
              <a:ext cx="106441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dash"/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A1C012-874C-2D8D-1897-28F72F2AFE26}"/>
                </a:ext>
              </a:extLst>
            </p:cNvPr>
            <p:cNvSpPr txBox="1"/>
            <p:nvPr/>
          </p:nvSpPr>
          <p:spPr>
            <a:xfrm>
              <a:off x="2040813" y="5256664"/>
              <a:ext cx="9476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cube2214a</a:t>
              </a:r>
              <a:endParaRPr lang="ko-KR" altLang="en-US" sz="1200">
                <a:latin typeface="Roboto" panose="02000000000000000000" pitchFamily="2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530D9EA-4921-8299-44DE-3042C48360F7}"/>
                </a:ext>
              </a:extLst>
            </p:cNvPr>
            <p:cNvSpPr txBox="1"/>
            <p:nvPr/>
          </p:nvSpPr>
          <p:spPr>
            <a:xfrm>
              <a:off x="3178156" y="5828641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Carol</a:t>
              </a:r>
              <a:endParaRPr lang="ko-KR" altLang="en-US" sz="1200">
                <a:latin typeface="Roboto" panose="02000000000000000000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F0CCDE-C7C5-9CB6-872B-D34B96611162}"/>
                </a:ext>
              </a:extLst>
            </p:cNvPr>
            <p:cNvSpPr txBox="1"/>
            <p:nvPr/>
          </p:nvSpPr>
          <p:spPr>
            <a:xfrm>
              <a:off x="2936736" y="2970214"/>
              <a:ext cx="10679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chicago.com</a:t>
              </a:r>
              <a:endParaRPr lang="ko-KR" altLang="en-US" sz="1200">
                <a:latin typeface="Roboto" panose="02000000000000000000" pitchFamily="2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601CC93-5EAD-AB71-A2EE-2A561066C19E}"/>
                </a:ext>
              </a:extLst>
            </p:cNvPr>
            <p:cNvSpPr txBox="1"/>
            <p:nvPr/>
          </p:nvSpPr>
          <p:spPr>
            <a:xfrm>
              <a:off x="8885032" y="3384675"/>
              <a:ext cx="13083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sip.chicago.com</a:t>
              </a:r>
              <a:endParaRPr lang="ko-KR" altLang="en-US" sz="1200">
                <a:latin typeface="Roboto" panose="02000000000000000000" pitchFamily="2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3DBB29-9712-0FE8-2D7D-1C08FB7F6E22}"/>
                </a:ext>
              </a:extLst>
            </p:cNvPr>
            <p:cNvSpPr txBox="1"/>
            <p:nvPr/>
          </p:nvSpPr>
          <p:spPr>
            <a:xfrm>
              <a:off x="8436584" y="2680022"/>
              <a:ext cx="15456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carol@chicago.com</a:t>
              </a:r>
              <a:endParaRPr lang="ko-KR" altLang="en-US" sz="1200">
                <a:latin typeface="Roboto" panose="02000000000000000000" pitchFamily="2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E932759-EE71-374C-2BBB-4705259D86C4}"/>
                </a:ext>
              </a:extLst>
            </p:cNvPr>
            <p:cNvSpPr txBox="1"/>
            <p:nvPr/>
          </p:nvSpPr>
          <p:spPr>
            <a:xfrm>
              <a:off x="6598039" y="5769580"/>
              <a:ext cx="2348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carol@cube2214a.chicago.com</a:t>
              </a:r>
              <a:endParaRPr lang="ko-KR" altLang="en-US" sz="1200">
                <a:latin typeface="Roboto" panose="02000000000000000000" pitchFamily="2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D347C15-2202-8C27-E9AC-C2828B0BF26A}"/>
                </a:ext>
              </a:extLst>
            </p:cNvPr>
            <p:cNvSpPr txBox="1"/>
            <p:nvPr/>
          </p:nvSpPr>
          <p:spPr>
            <a:xfrm>
              <a:off x="8083966" y="973134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Roboto" panose="02000000000000000000" pitchFamily="2" charset="0"/>
                  <a:ea typeface="Roboto" panose="02000000000000000000" pitchFamily="2" charset="0"/>
                </a:rPr>
                <a:t>Bob</a:t>
              </a:r>
              <a:endParaRPr lang="ko-KR" altLang="en-US" sz="1200" dirty="0">
                <a:latin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2446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– Constructing the REGISTER Request (1)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CC5324-8B6F-40E2-B936-02B8A4F46A17}"/>
              </a:ext>
            </a:extLst>
          </p:cNvPr>
          <p:cNvSpPr/>
          <p:nvPr/>
        </p:nvSpPr>
        <p:spPr>
          <a:xfrm>
            <a:off x="751368" y="2614043"/>
            <a:ext cx="6581823" cy="3742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Roboto" panose="02000000000000000000" pitchFamily="2" charset="0"/>
              </a:rPr>
              <a:t>REGISTER </a:t>
            </a:r>
            <a:r>
              <a:rPr lang="ko-KR" altLang="en-US" sz="1600" err="1">
                <a:latin typeface="Roboto" panose="02000000000000000000" pitchFamily="2" charset="0"/>
              </a:rPr>
              <a:t>sip:registrar.biloxi.com</a:t>
            </a:r>
            <a:r>
              <a:rPr lang="ko-KR" altLang="en-US" sz="1600">
                <a:latin typeface="Roboto" panose="02000000000000000000" pitchFamily="2" charset="0"/>
              </a:rPr>
              <a:t> SIP/2.0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Via</a:t>
            </a:r>
            <a:r>
              <a:rPr lang="ko-KR" altLang="en-US" sz="1600">
                <a:latin typeface="Roboto" panose="02000000000000000000" pitchFamily="2" charset="0"/>
              </a:rPr>
              <a:t>: SIP/2.0/UDP bobspc.biloxi.com:5060;branch=z9hG4bKnashds7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Max-Forwards</a:t>
            </a:r>
            <a:r>
              <a:rPr lang="ko-KR" altLang="en-US" sz="1600">
                <a:latin typeface="Roboto" panose="02000000000000000000" pitchFamily="2" charset="0"/>
              </a:rPr>
              <a:t>: 70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To</a:t>
            </a:r>
            <a:r>
              <a:rPr lang="ko-KR" altLang="en-US" sz="1600">
                <a:latin typeface="Roboto" panose="02000000000000000000" pitchFamily="2" charset="0"/>
              </a:rPr>
              <a:t>: </a:t>
            </a:r>
            <a:r>
              <a:rPr lang="ko-KR" altLang="en-US" sz="1600" err="1">
                <a:latin typeface="Roboto" panose="02000000000000000000" pitchFamily="2" charset="0"/>
              </a:rPr>
              <a:t>Bob</a:t>
            </a:r>
            <a:r>
              <a:rPr lang="ko-KR" altLang="en-US" sz="1600">
                <a:latin typeface="Roboto" panose="02000000000000000000" pitchFamily="2" charset="0"/>
              </a:rPr>
              <a:t> &lt;</a:t>
            </a:r>
            <a:r>
              <a:rPr lang="ko-KR" altLang="en-US" sz="1600" err="1">
                <a:latin typeface="Roboto" panose="02000000000000000000" pitchFamily="2" charset="0"/>
              </a:rPr>
              <a:t>sip:bob@biloxi.com</a:t>
            </a:r>
            <a:r>
              <a:rPr lang="ko-KR" altLang="en-US" sz="1600">
                <a:latin typeface="Roboto" panose="02000000000000000000" pitchFamily="2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From</a:t>
            </a:r>
            <a:r>
              <a:rPr lang="ko-KR" altLang="en-US" sz="1600">
                <a:latin typeface="Roboto" panose="02000000000000000000" pitchFamily="2" charset="0"/>
              </a:rPr>
              <a:t>: </a:t>
            </a:r>
            <a:r>
              <a:rPr lang="ko-KR" altLang="en-US" sz="1600" err="1">
                <a:latin typeface="Roboto" panose="02000000000000000000" pitchFamily="2" charset="0"/>
              </a:rPr>
              <a:t>Bob</a:t>
            </a:r>
            <a:r>
              <a:rPr lang="ko-KR" altLang="en-US" sz="1600">
                <a:latin typeface="Roboto" panose="02000000000000000000" pitchFamily="2" charset="0"/>
              </a:rPr>
              <a:t> &lt;</a:t>
            </a:r>
            <a:r>
              <a:rPr lang="ko-KR" altLang="en-US" sz="1600" err="1">
                <a:latin typeface="Roboto" panose="02000000000000000000" pitchFamily="2" charset="0"/>
              </a:rPr>
              <a:t>sip:bob@biloxi.com</a:t>
            </a:r>
            <a:r>
              <a:rPr lang="ko-KR" altLang="en-US" sz="1600">
                <a:latin typeface="Roboto" panose="02000000000000000000" pitchFamily="2" charset="0"/>
              </a:rPr>
              <a:t>&gt;;</a:t>
            </a:r>
            <a:r>
              <a:rPr lang="ko-KR" altLang="en-US" sz="1600" err="1">
                <a:latin typeface="Roboto" panose="02000000000000000000" pitchFamily="2" charset="0"/>
              </a:rPr>
              <a:t>tag</a:t>
            </a:r>
            <a:r>
              <a:rPr lang="ko-KR" altLang="en-US" sz="1600">
                <a:latin typeface="Roboto" panose="02000000000000000000" pitchFamily="2" charset="0"/>
              </a:rPr>
              <a:t>=456248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Call</a:t>
            </a:r>
            <a:r>
              <a:rPr lang="ko-KR" altLang="en-US" sz="1600">
                <a:latin typeface="Roboto" panose="02000000000000000000" pitchFamily="2" charset="0"/>
              </a:rPr>
              <a:t>-ID: 843817637684230@998sdasdh09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CSeq</a:t>
            </a:r>
            <a:r>
              <a:rPr lang="ko-KR" altLang="en-US" sz="1600">
                <a:latin typeface="Roboto" panose="02000000000000000000" pitchFamily="2" charset="0"/>
              </a:rPr>
              <a:t>: 1826 REGISTER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Contact</a:t>
            </a:r>
            <a:r>
              <a:rPr lang="ko-KR" altLang="en-US" sz="1600">
                <a:latin typeface="Roboto" panose="02000000000000000000" pitchFamily="2" charset="0"/>
              </a:rPr>
              <a:t>: &lt;sip:bob@192.0.2.4&gt;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Expires</a:t>
            </a:r>
            <a:r>
              <a:rPr lang="ko-KR" altLang="en-US" sz="1600">
                <a:latin typeface="Roboto" panose="02000000000000000000" pitchFamily="2" charset="0"/>
              </a:rPr>
              <a:t>: 7200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Content-Length</a:t>
            </a:r>
            <a:r>
              <a:rPr lang="ko-KR" altLang="en-US" sz="1600">
                <a:latin typeface="Roboto" panose="02000000000000000000" pitchFamily="2" charset="0"/>
              </a:rPr>
              <a:t>: 0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D66F331E-0ED3-4D97-845D-0C5BB0C14B07}"/>
              </a:ext>
            </a:extLst>
          </p:cNvPr>
          <p:cNvCxnSpPr>
            <a:cxnSpLocks/>
            <a:stCxn id="15" idx="0"/>
            <a:endCxn id="8" idx="1"/>
          </p:cNvCxnSpPr>
          <p:nvPr/>
        </p:nvCxnSpPr>
        <p:spPr>
          <a:xfrm rot="5400000" flipH="1" flipV="1">
            <a:off x="4925740" y="414351"/>
            <a:ext cx="207749" cy="4379788"/>
          </a:xfrm>
          <a:prstGeom prst="bentConnector2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73CBAF-30D9-46B6-B28A-A72D20B042BA}"/>
              </a:ext>
            </a:extLst>
          </p:cNvPr>
          <p:cNvSpPr txBox="1"/>
          <p:nvPr/>
        </p:nvSpPr>
        <p:spPr>
          <a:xfrm>
            <a:off x="7219508" y="2292621"/>
            <a:ext cx="4051109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+mn-ea"/>
              </a:rPr>
              <a:t>Request-URI</a:t>
            </a:r>
            <a:r>
              <a:rPr lang="en-US" altLang="ko-KR" sz="1050">
                <a:latin typeface="+mn-ea"/>
              </a:rPr>
              <a:t>: registration</a:t>
            </a:r>
            <a:r>
              <a:rPr lang="ko-KR" altLang="en-US" sz="1050">
                <a:latin typeface="+mn-ea"/>
              </a:rPr>
              <a:t>을 위한 </a:t>
            </a:r>
            <a:r>
              <a:rPr lang="en-US" altLang="ko-KR" sz="1050">
                <a:latin typeface="+mn-ea"/>
              </a:rPr>
              <a:t>location service</a:t>
            </a:r>
            <a:r>
              <a:rPr lang="ko-KR" altLang="en-US" sz="1050">
                <a:latin typeface="+mn-ea"/>
              </a:rPr>
              <a:t>의 도메인 이름</a:t>
            </a:r>
            <a:endParaRPr lang="en-US" altLang="ko-KR" sz="1050">
              <a:latin typeface="+mn-ea"/>
            </a:endParaRPr>
          </a:p>
          <a:p>
            <a:r>
              <a:rPr lang="ko-KR" altLang="en-US" sz="1050">
                <a:latin typeface="+mn-ea"/>
              </a:rPr>
              <a:t>“</a:t>
            </a:r>
            <a:r>
              <a:rPr lang="en-US" altLang="ko-KR" sz="1050" err="1">
                <a:latin typeface="+mn-ea"/>
              </a:rPr>
              <a:t>userinfo</a:t>
            </a:r>
            <a:r>
              <a:rPr lang="en-US" altLang="ko-KR" sz="1050">
                <a:latin typeface="+mn-ea"/>
              </a:rPr>
              <a:t>” </a:t>
            </a:r>
            <a:r>
              <a:rPr lang="ko-KR" altLang="en-US" sz="1050">
                <a:latin typeface="+mn-ea"/>
              </a:rPr>
              <a:t>및 </a:t>
            </a:r>
            <a:r>
              <a:rPr lang="en-US" altLang="ko-KR" sz="1050">
                <a:latin typeface="+mn-ea"/>
              </a:rPr>
              <a:t>“@” </a:t>
            </a:r>
            <a:r>
              <a:rPr lang="ko-KR" altLang="en-US" sz="1050">
                <a:latin typeface="+mn-ea"/>
              </a:rPr>
              <a:t>구성 요소는 없어야 한다</a:t>
            </a:r>
            <a:r>
              <a:rPr lang="en-US" altLang="ko-KR" sz="1050">
                <a:latin typeface="+mn-ea"/>
              </a:rPr>
              <a:t>.</a:t>
            </a:r>
            <a:endParaRPr lang="ko-KR" altLang="en-US" sz="105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A45DEE-F567-4F58-96BA-75172E907A53}"/>
              </a:ext>
            </a:extLst>
          </p:cNvPr>
          <p:cNvSpPr txBox="1"/>
          <p:nvPr/>
        </p:nvSpPr>
        <p:spPr>
          <a:xfrm>
            <a:off x="7224588" y="3093910"/>
            <a:ext cx="4483920" cy="9002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+mn-ea"/>
              </a:rPr>
              <a:t>To</a:t>
            </a:r>
            <a:r>
              <a:rPr lang="en-US" altLang="ko-KR" sz="1050">
                <a:latin typeface="+mn-ea"/>
              </a:rPr>
              <a:t>: registration </a:t>
            </a:r>
            <a:r>
              <a:rPr lang="ko-KR" altLang="en-US" sz="1050">
                <a:latin typeface="+mn-ea"/>
              </a:rPr>
              <a:t>을 생성</a:t>
            </a:r>
            <a:r>
              <a:rPr lang="en-US" altLang="ko-KR" sz="1050">
                <a:latin typeface="+mn-ea"/>
              </a:rPr>
              <a:t>, </a:t>
            </a:r>
            <a:r>
              <a:rPr lang="ko-KR" altLang="en-US" sz="1050">
                <a:latin typeface="+mn-ea"/>
              </a:rPr>
              <a:t>수정</a:t>
            </a:r>
            <a:r>
              <a:rPr lang="en-US" altLang="ko-KR" sz="1050">
                <a:latin typeface="+mn-ea"/>
              </a:rPr>
              <a:t>, </a:t>
            </a:r>
            <a:r>
              <a:rPr lang="ko-KR" altLang="en-US" sz="1050">
                <a:latin typeface="+mn-ea"/>
              </a:rPr>
              <a:t>쿼리할 </a:t>
            </a:r>
            <a:r>
              <a:rPr lang="en-US" altLang="ko-KR" sz="1050">
                <a:latin typeface="+mn-ea"/>
              </a:rPr>
              <a:t>address-of-record </a:t>
            </a:r>
            <a:r>
              <a:rPr lang="ko-KR" altLang="en-US" sz="1050">
                <a:latin typeface="+mn-ea"/>
              </a:rPr>
              <a:t>가 포함된다</a:t>
            </a:r>
            <a:r>
              <a:rPr lang="en-US" altLang="ko-KR" sz="1050">
                <a:latin typeface="+mn-ea"/>
              </a:rPr>
              <a:t>.</a:t>
            </a:r>
            <a:br>
              <a:rPr lang="en-US" altLang="ko-KR" sz="1050">
                <a:latin typeface="+mn-ea"/>
              </a:rPr>
            </a:br>
            <a:r>
              <a:rPr lang="ko-KR" altLang="en-US" sz="1050">
                <a:latin typeface="+mn-ea"/>
              </a:rPr>
              <a:t>반드시 </a:t>
            </a:r>
            <a:r>
              <a:rPr lang="en-US" altLang="ko-KR" sz="1050">
                <a:latin typeface="+mn-ea"/>
              </a:rPr>
              <a:t>SIP </a:t>
            </a:r>
            <a:r>
              <a:rPr lang="ko-KR" altLang="en-US" sz="1050">
                <a:latin typeface="+mn-ea"/>
              </a:rPr>
              <a:t>또는 </a:t>
            </a:r>
            <a:r>
              <a:rPr lang="en-US" altLang="ko-KR" sz="1050">
                <a:latin typeface="+mn-ea"/>
              </a:rPr>
              <a:t>SIPS URI</a:t>
            </a:r>
            <a:r>
              <a:rPr lang="ko-KR" altLang="en-US" sz="1050">
                <a:latin typeface="+mn-ea"/>
              </a:rPr>
              <a:t>여야 한다</a:t>
            </a:r>
            <a:r>
              <a:rPr lang="en-US" altLang="ko-KR" sz="1050">
                <a:latin typeface="+mn-ea"/>
              </a:rPr>
              <a:t>.</a:t>
            </a:r>
          </a:p>
          <a:p>
            <a:endParaRPr lang="en-US" altLang="ko-KR" sz="1050">
              <a:latin typeface="+mn-ea"/>
            </a:endParaRPr>
          </a:p>
          <a:p>
            <a:r>
              <a:rPr lang="en-US" altLang="ko-KR" sz="1050" b="1">
                <a:latin typeface="+mn-ea"/>
              </a:rPr>
              <a:t>From</a:t>
            </a:r>
            <a:r>
              <a:rPr lang="en-US" altLang="ko-KR" sz="1050">
                <a:latin typeface="+mn-ea"/>
              </a:rPr>
              <a:t>: registration</a:t>
            </a:r>
            <a:r>
              <a:rPr lang="ko-KR" altLang="en-US" sz="1050">
                <a:latin typeface="+mn-ea"/>
              </a:rPr>
              <a:t>을 담당한 사람의 </a:t>
            </a:r>
            <a:r>
              <a:rPr lang="en-US" altLang="ko-KR" sz="1050">
                <a:latin typeface="+mn-ea"/>
              </a:rPr>
              <a:t>address-of-record</a:t>
            </a:r>
            <a:r>
              <a:rPr lang="ko-KR" altLang="en-US" sz="1050">
                <a:latin typeface="+mn-ea"/>
              </a:rPr>
              <a:t>가 포함된다</a:t>
            </a:r>
            <a:r>
              <a:rPr lang="en-US" altLang="ko-KR" sz="1050">
                <a:latin typeface="+mn-ea"/>
              </a:rPr>
              <a:t>.  </a:t>
            </a:r>
          </a:p>
          <a:p>
            <a:r>
              <a:rPr lang="ko-KR" altLang="en-US" sz="1050">
                <a:latin typeface="+mn-ea"/>
              </a:rPr>
              <a:t>이 값은 요청이 </a:t>
            </a:r>
            <a:r>
              <a:rPr lang="en-US" altLang="ko-KR" sz="1050">
                <a:latin typeface="+mn-ea"/>
              </a:rPr>
              <a:t>third- party registration</a:t>
            </a:r>
            <a:r>
              <a:rPr lang="ko-KR" altLang="en-US" sz="1050">
                <a:latin typeface="+mn-ea"/>
              </a:rPr>
              <a:t>이 아닌 한 </a:t>
            </a:r>
            <a:r>
              <a:rPr lang="en-US" altLang="ko-KR" sz="1050">
                <a:latin typeface="+mn-ea"/>
              </a:rPr>
              <a:t>To </a:t>
            </a:r>
            <a:r>
              <a:rPr lang="ko-KR" altLang="en-US" sz="1050">
                <a:latin typeface="+mn-ea"/>
              </a:rPr>
              <a:t>헤더 필드와 동일하다</a:t>
            </a:r>
            <a:r>
              <a:rPr lang="en-US" altLang="ko-KR" sz="1050">
                <a:latin typeface="+mn-ea"/>
              </a:rPr>
              <a:t>.</a:t>
            </a:r>
            <a:endParaRPr lang="ko-KR" altLang="en-US" sz="1050">
              <a:latin typeface="+mn-ea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54442D91-C8A3-4D5D-A683-5C4C4B944621}"/>
              </a:ext>
            </a:extLst>
          </p:cNvPr>
          <p:cNvCxnSpPr>
            <a:cxnSpLocks/>
          </p:cNvCxnSpPr>
          <p:nvPr/>
        </p:nvCxnSpPr>
        <p:spPr>
          <a:xfrm>
            <a:off x="4074160" y="3942134"/>
            <a:ext cx="1300893" cy="375866"/>
          </a:xfrm>
          <a:prstGeom prst="bentConnector3">
            <a:avLst>
              <a:gd name="adj1" fmla="val 146063"/>
            </a:avLst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761165-4271-4444-992D-3F7593CC93CD}"/>
              </a:ext>
            </a:extLst>
          </p:cNvPr>
          <p:cNvSpPr/>
          <p:nvPr/>
        </p:nvSpPr>
        <p:spPr>
          <a:xfrm>
            <a:off x="1778000" y="2708119"/>
            <a:ext cx="2123440" cy="3177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7C56E3-2266-4C83-8905-71BA7CD44F43}"/>
              </a:ext>
            </a:extLst>
          </p:cNvPr>
          <p:cNvSpPr txBox="1"/>
          <p:nvPr/>
        </p:nvSpPr>
        <p:spPr>
          <a:xfrm>
            <a:off x="6781984" y="4374900"/>
            <a:ext cx="4658648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+mn-ea"/>
              </a:rPr>
              <a:t>Call-ID</a:t>
            </a:r>
            <a:r>
              <a:rPr lang="en-US" altLang="ko-KR" sz="1050">
                <a:latin typeface="+mn-ea"/>
              </a:rPr>
              <a:t>: UAC</a:t>
            </a:r>
            <a:r>
              <a:rPr lang="ko-KR" altLang="en-US" sz="1050">
                <a:latin typeface="+mn-ea"/>
              </a:rPr>
              <a:t>의 모든 </a:t>
            </a:r>
            <a:r>
              <a:rPr lang="en-US" altLang="ko-KR" sz="1050">
                <a:latin typeface="+mn-ea"/>
              </a:rPr>
              <a:t>registration</a:t>
            </a:r>
            <a:r>
              <a:rPr lang="ko-KR" altLang="en-US" sz="1050">
                <a:latin typeface="+mn-ea"/>
              </a:rPr>
              <a:t>은 특정 </a:t>
            </a:r>
            <a:r>
              <a:rPr lang="en-US" altLang="ko-KR" sz="1050">
                <a:latin typeface="+mn-ea"/>
              </a:rPr>
              <a:t>registrar</a:t>
            </a:r>
            <a:r>
              <a:rPr lang="ko-KR" altLang="en-US" sz="1050">
                <a:latin typeface="+mn-ea"/>
              </a:rPr>
              <a:t>로 전송되는 </a:t>
            </a:r>
            <a:r>
              <a:rPr lang="en-US" altLang="ko-KR" sz="1050">
                <a:latin typeface="+mn-ea"/>
              </a:rPr>
              <a:t>registration</a:t>
            </a:r>
            <a:r>
              <a:rPr lang="ko-KR" altLang="en-US" sz="1050">
                <a:latin typeface="+mn-ea"/>
              </a:rPr>
              <a:t>에 </a:t>
            </a:r>
            <a:br>
              <a:rPr lang="en-US" altLang="ko-KR" sz="1050">
                <a:latin typeface="+mn-ea"/>
              </a:rPr>
            </a:br>
            <a:r>
              <a:rPr lang="ko-KR" altLang="en-US" sz="1050">
                <a:latin typeface="+mn-ea"/>
              </a:rPr>
              <a:t>동일한 </a:t>
            </a:r>
            <a:r>
              <a:rPr lang="en-US" altLang="ko-KR" sz="1050">
                <a:latin typeface="+mn-ea"/>
              </a:rPr>
              <a:t>Call-ID </a:t>
            </a:r>
            <a:r>
              <a:rPr lang="ko-KR" altLang="en-US" sz="1050">
                <a:latin typeface="+mn-ea"/>
              </a:rPr>
              <a:t>헤더 필드 값을 사용해야 한다</a:t>
            </a:r>
            <a:r>
              <a:rPr lang="en-US" altLang="ko-KR" sz="1050">
                <a:latin typeface="+mn-ea"/>
              </a:rPr>
              <a:t>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1C67EC-F157-4DD4-AA8F-775ACC42B867}"/>
              </a:ext>
            </a:extLst>
          </p:cNvPr>
          <p:cNvSpPr txBox="1"/>
          <p:nvPr/>
        </p:nvSpPr>
        <p:spPr>
          <a:xfrm>
            <a:off x="7100982" y="5069459"/>
            <a:ext cx="4339650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 err="1">
                <a:latin typeface="+mn-ea"/>
              </a:rPr>
              <a:t>CSeq</a:t>
            </a:r>
            <a:r>
              <a:rPr lang="en-US" altLang="ko-KR" sz="1050">
                <a:latin typeface="+mn-ea"/>
              </a:rPr>
              <a:t>: REGISTER </a:t>
            </a:r>
            <a:r>
              <a:rPr lang="ko-KR" altLang="en-US" sz="1050">
                <a:latin typeface="+mn-ea"/>
              </a:rPr>
              <a:t>요청의 적절한 순서를 보장한다</a:t>
            </a:r>
            <a:r>
              <a:rPr lang="en-US" altLang="ko-KR" sz="1050">
                <a:latin typeface="+mn-ea"/>
              </a:rPr>
              <a:t>.  UA</a:t>
            </a:r>
            <a:r>
              <a:rPr lang="ko-KR" altLang="en-US" sz="1050">
                <a:latin typeface="+mn-ea"/>
              </a:rPr>
              <a:t>는 동일한 </a:t>
            </a:r>
            <a:r>
              <a:rPr lang="en-US" altLang="ko-KR" sz="1050">
                <a:latin typeface="+mn-ea"/>
              </a:rPr>
              <a:t>Call-ID</a:t>
            </a:r>
            <a:r>
              <a:rPr lang="ko-KR" altLang="en-US" sz="1050">
                <a:latin typeface="+mn-ea"/>
              </a:rPr>
              <a:t>를 </a:t>
            </a:r>
            <a:br>
              <a:rPr lang="en-US" altLang="ko-KR" sz="1050">
                <a:latin typeface="+mn-ea"/>
              </a:rPr>
            </a:br>
            <a:r>
              <a:rPr lang="ko-KR" altLang="en-US" sz="1050">
                <a:latin typeface="+mn-ea"/>
              </a:rPr>
              <a:t>가진 각 </a:t>
            </a:r>
            <a:r>
              <a:rPr lang="en-US" altLang="ko-KR" sz="1050">
                <a:latin typeface="+mn-ea"/>
              </a:rPr>
              <a:t>REGISTER </a:t>
            </a:r>
            <a:r>
              <a:rPr lang="ko-KR" altLang="en-US" sz="1050">
                <a:latin typeface="+mn-ea"/>
              </a:rPr>
              <a:t>요청에 대해 </a:t>
            </a:r>
            <a:r>
              <a:rPr lang="en-US" altLang="ko-KR" sz="1050" err="1">
                <a:latin typeface="+mn-ea"/>
              </a:rPr>
              <a:t>CSeq</a:t>
            </a:r>
            <a:r>
              <a:rPr lang="en-US" altLang="ko-KR" sz="1050">
                <a:latin typeface="+mn-ea"/>
              </a:rPr>
              <a:t> </a:t>
            </a:r>
            <a:r>
              <a:rPr lang="ko-KR" altLang="en-US" sz="1050">
                <a:latin typeface="+mn-ea"/>
              </a:rPr>
              <a:t>값을 </a:t>
            </a:r>
            <a:r>
              <a:rPr lang="en-US" altLang="ko-KR" sz="1050">
                <a:latin typeface="+mn-ea"/>
              </a:rPr>
              <a:t>1</a:t>
            </a:r>
            <a:r>
              <a:rPr lang="ko-KR" altLang="en-US" sz="1050">
                <a:latin typeface="+mn-ea"/>
              </a:rPr>
              <a:t>씩 증가시켜야 한다</a:t>
            </a:r>
            <a:r>
              <a:rPr lang="en-US" altLang="ko-KR" sz="1050">
                <a:latin typeface="+mn-ea"/>
              </a:rPr>
              <a:t>.</a:t>
            </a: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64FBCB5-25B4-4EAC-A0A9-BD41E41B3FA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74080" y="3535679"/>
            <a:ext cx="1245428" cy="57911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DD7C7AE8-3432-461F-983D-D877A2A4443F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978400" y="4582649"/>
            <a:ext cx="1803584" cy="99002"/>
          </a:xfrm>
          <a:prstGeom prst="bentConnector3">
            <a:avLst>
              <a:gd name="adj1" fmla="val 54507"/>
            </a:avLst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0D187908-DA07-4986-8ABD-DB973CC8D39C}"/>
              </a:ext>
            </a:extLst>
          </p:cNvPr>
          <p:cNvCxnSpPr>
            <a:cxnSpLocks/>
          </p:cNvCxnSpPr>
          <p:nvPr/>
        </p:nvCxnSpPr>
        <p:spPr>
          <a:xfrm>
            <a:off x="3108960" y="5049139"/>
            <a:ext cx="3992022" cy="234061"/>
          </a:xfrm>
          <a:prstGeom prst="bentConnector3">
            <a:avLst>
              <a:gd name="adj1" fmla="val 71124"/>
            </a:avLst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6E43B37-0F30-4E3E-8AC8-1D91F524D638}"/>
              </a:ext>
            </a:extLst>
          </p:cNvPr>
          <p:cNvSpPr txBox="1"/>
          <p:nvPr/>
        </p:nvSpPr>
        <p:spPr>
          <a:xfrm>
            <a:off x="5659797" y="5724051"/>
            <a:ext cx="4416594" cy="9002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+mn-ea"/>
              </a:rPr>
              <a:t>Contact</a:t>
            </a:r>
            <a:r>
              <a:rPr lang="en-US" altLang="ko-KR" sz="1050">
                <a:latin typeface="+mn-ea"/>
              </a:rPr>
              <a:t>: REGISTER </a:t>
            </a:r>
            <a:r>
              <a:rPr lang="ko-KR" altLang="en-US" sz="1050">
                <a:latin typeface="+mn-ea"/>
              </a:rPr>
              <a:t>요청에는 </a:t>
            </a:r>
            <a:r>
              <a:rPr lang="en-US" altLang="ko-KR" sz="1050">
                <a:latin typeface="+mn-ea"/>
              </a:rPr>
              <a:t>address binding</a:t>
            </a:r>
            <a:r>
              <a:rPr lang="ko-KR" altLang="en-US" sz="1050">
                <a:latin typeface="+mn-ea"/>
              </a:rPr>
              <a:t>이 포함된 값이 </a:t>
            </a:r>
            <a:r>
              <a:rPr lang="en-US" altLang="ko-KR" sz="1050">
                <a:latin typeface="+mn-ea"/>
              </a:rPr>
              <a:t>0</a:t>
            </a:r>
            <a:r>
              <a:rPr lang="ko-KR" altLang="en-US" sz="1050">
                <a:latin typeface="+mn-ea"/>
              </a:rPr>
              <a:t>개 이상인 </a:t>
            </a:r>
            <a:br>
              <a:rPr lang="en-US" altLang="ko-KR" sz="1050">
                <a:latin typeface="+mn-ea"/>
              </a:rPr>
            </a:br>
            <a:r>
              <a:rPr lang="en-US" altLang="ko-KR" sz="1050">
                <a:latin typeface="+mn-ea"/>
              </a:rPr>
              <a:t>Contact </a:t>
            </a:r>
            <a:r>
              <a:rPr lang="ko-KR" altLang="en-US" sz="1050">
                <a:latin typeface="+mn-ea"/>
              </a:rPr>
              <a:t>헤더 필드가 포함될 수 있다</a:t>
            </a:r>
            <a:r>
              <a:rPr lang="en-US" altLang="ko-KR" sz="1050">
                <a:latin typeface="+mn-ea"/>
              </a:rPr>
              <a:t>. (optional)</a:t>
            </a:r>
          </a:p>
          <a:p>
            <a:endParaRPr lang="en-US" altLang="ko-KR" sz="1050">
              <a:latin typeface="+mn-ea"/>
            </a:endParaRPr>
          </a:p>
          <a:p>
            <a:r>
              <a:rPr lang="en-US" altLang="ko-KR" sz="1050">
                <a:latin typeface="+mn-ea"/>
              </a:rPr>
              <a:t>“</a:t>
            </a:r>
            <a:r>
              <a:rPr lang="en-US" altLang="ko-KR" sz="1050" b="1">
                <a:latin typeface="+mn-ea"/>
              </a:rPr>
              <a:t>expires</a:t>
            </a:r>
            <a:r>
              <a:rPr lang="en-US" altLang="ko-KR" sz="1050">
                <a:latin typeface="+mn-ea"/>
              </a:rPr>
              <a:t>” </a:t>
            </a:r>
            <a:r>
              <a:rPr lang="ko-KR" altLang="en-US" sz="1050">
                <a:latin typeface="+mn-ea"/>
              </a:rPr>
              <a:t>매개변수를 사용하면 </a:t>
            </a:r>
            <a:r>
              <a:rPr lang="en-US" altLang="ko-KR" sz="1050">
                <a:latin typeface="+mn-ea"/>
              </a:rPr>
              <a:t>UA</a:t>
            </a:r>
            <a:r>
              <a:rPr lang="ko-KR" altLang="en-US" sz="1050">
                <a:latin typeface="+mn-ea"/>
              </a:rPr>
              <a:t>가 바인딩을 유효하게 유지하려는 기간을</a:t>
            </a:r>
            <a:br>
              <a:rPr lang="en-US" altLang="ko-KR" sz="1050">
                <a:latin typeface="+mn-ea"/>
              </a:rPr>
            </a:br>
            <a:r>
              <a:rPr lang="ko-KR" altLang="en-US" sz="1050">
                <a:latin typeface="+mn-ea"/>
              </a:rPr>
              <a:t>나타낸다</a:t>
            </a:r>
            <a:r>
              <a:rPr lang="en-US" altLang="ko-KR" sz="1050">
                <a:latin typeface="+mn-ea"/>
              </a:rPr>
              <a:t>. </a:t>
            </a:r>
            <a:r>
              <a:rPr lang="ko-KR" altLang="en-US" sz="1050">
                <a:latin typeface="+mn-ea"/>
              </a:rPr>
              <a:t>제공되지 않으면 </a:t>
            </a:r>
            <a:r>
              <a:rPr lang="en-US" altLang="ko-KR" sz="1050">
                <a:latin typeface="+mn-ea"/>
              </a:rPr>
              <a:t>Expires </a:t>
            </a:r>
            <a:r>
              <a:rPr lang="ko-KR" altLang="en-US" sz="1050">
                <a:latin typeface="+mn-ea"/>
              </a:rPr>
              <a:t>헤더 값이 대신 사용</a:t>
            </a:r>
            <a:endParaRPr lang="en-US" altLang="ko-KR" sz="1050">
              <a:latin typeface="+mn-ea"/>
            </a:endParaRP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1812226-23ED-4F18-8A08-D598009B549A}"/>
              </a:ext>
            </a:extLst>
          </p:cNvPr>
          <p:cNvCxnSpPr>
            <a:cxnSpLocks/>
            <a:stCxn id="41" idx="1"/>
          </p:cNvCxnSpPr>
          <p:nvPr/>
        </p:nvCxnSpPr>
        <p:spPr>
          <a:xfrm rot="10800000">
            <a:off x="3870965" y="5424002"/>
            <a:ext cx="1788833" cy="7501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D71A7F-E7DB-44B6-A054-AC0FCA4BB57F}"/>
              </a:ext>
            </a:extLst>
          </p:cNvPr>
          <p:cNvSpPr/>
          <p:nvPr/>
        </p:nvSpPr>
        <p:spPr>
          <a:xfrm>
            <a:off x="751367" y="923065"/>
            <a:ext cx="11147556" cy="102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err="1">
                <a:latin typeface="Roboto" panose="02000000000000000000" pitchFamily="2" charset="0"/>
              </a:rPr>
              <a:t>REGISTER는</a:t>
            </a:r>
            <a:r>
              <a:rPr lang="ko-KR" altLang="en-US" sz="1400">
                <a:latin typeface="Roboto" panose="02000000000000000000" pitchFamily="2" charset="0"/>
              </a:rPr>
              <a:t> 다이얼로그를 생성하지 않음</a:t>
            </a:r>
            <a:r>
              <a:rPr lang="en-US" altLang="ko-KR" sz="1400">
                <a:latin typeface="Roboto" panose="02000000000000000000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Record-Route </a:t>
            </a:r>
            <a:r>
              <a:rPr lang="ko-KR" altLang="en-US" sz="1400">
                <a:latin typeface="Roboto" panose="02000000000000000000" pitchFamily="2" charset="0"/>
              </a:rPr>
              <a:t>헤더 필드는 </a:t>
            </a:r>
            <a:r>
              <a:rPr lang="en-US" altLang="ko-KR" sz="1400">
                <a:latin typeface="Roboto" panose="02000000000000000000" pitchFamily="2" charset="0"/>
              </a:rPr>
              <a:t>REGISTER </a:t>
            </a:r>
            <a:r>
              <a:rPr lang="ko-KR" altLang="en-US" sz="1400">
                <a:latin typeface="Roboto" panose="02000000000000000000" pitchFamily="2" charset="0"/>
              </a:rPr>
              <a:t>요청이나 응답에서 아무런 의미가 없으며</a:t>
            </a:r>
            <a:r>
              <a:rPr lang="en-US" altLang="ko-KR" sz="1400">
                <a:latin typeface="Roboto" panose="02000000000000000000" pitchFamily="2" charset="0"/>
              </a:rPr>
              <a:t>, </a:t>
            </a:r>
            <a:r>
              <a:rPr lang="ko-KR" altLang="en-US" sz="1400">
                <a:latin typeface="Roboto" panose="02000000000000000000" pitchFamily="2" charset="0"/>
              </a:rPr>
              <a:t>존재할 경우 무시해야 함</a:t>
            </a:r>
            <a:r>
              <a:rPr lang="en-US" altLang="ko-KR" sz="1400">
                <a:latin typeface="Roboto" panose="02000000000000000000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UA</a:t>
            </a:r>
            <a:r>
              <a:rPr lang="ko-KR" altLang="en-US" sz="1400">
                <a:latin typeface="Roboto" panose="02000000000000000000" pitchFamily="2" charset="0"/>
              </a:rPr>
              <a:t>는 이전 </a:t>
            </a:r>
            <a:r>
              <a:rPr lang="en-US" altLang="ko-KR" sz="1400">
                <a:latin typeface="Roboto" panose="02000000000000000000" pitchFamily="2" charset="0"/>
              </a:rPr>
              <a:t>REGISTER</a:t>
            </a:r>
            <a:r>
              <a:rPr lang="ko-KR" altLang="en-US" sz="1400">
                <a:latin typeface="Roboto" panose="02000000000000000000" pitchFamily="2" charset="0"/>
              </a:rPr>
              <a:t>에 대한 </a:t>
            </a:r>
            <a:r>
              <a:rPr lang="en-US" altLang="ko-KR" sz="1400">
                <a:latin typeface="Roboto" panose="02000000000000000000" pitchFamily="2" charset="0"/>
              </a:rPr>
              <a:t>registrar</a:t>
            </a:r>
            <a:r>
              <a:rPr lang="ko-KR" altLang="en-US" sz="1400">
                <a:latin typeface="Roboto" panose="02000000000000000000" pitchFamily="2" charset="0"/>
              </a:rPr>
              <a:t>의 최종 응답을 받거나 이전 </a:t>
            </a:r>
            <a:r>
              <a:rPr lang="en-US" altLang="ko-KR" sz="1400">
                <a:latin typeface="Roboto" panose="02000000000000000000" pitchFamily="2" charset="0"/>
              </a:rPr>
              <a:t>REGISTER </a:t>
            </a:r>
            <a:r>
              <a:rPr lang="ko-KR" altLang="en-US" sz="1400">
                <a:latin typeface="Roboto" panose="02000000000000000000" pitchFamily="2" charset="0"/>
              </a:rPr>
              <a:t>요청이 </a:t>
            </a:r>
            <a:r>
              <a:rPr lang="en-US" altLang="ko-KR" sz="1400">
                <a:latin typeface="Roboto" panose="02000000000000000000" pitchFamily="2" charset="0"/>
              </a:rPr>
              <a:t>timeout</a:t>
            </a:r>
            <a:r>
              <a:rPr lang="ko-KR" altLang="en-US" sz="1400">
                <a:latin typeface="Roboto" panose="02000000000000000000" pitchFamily="2" charset="0"/>
              </a:rPr>
              <a:t>될 때까지 새 </a:t>
            </a:r>
            <a:r>
              <a:rPr lang="en-US" altLang="ko-KR" sz="1400">
                <a:latin typeface="Roboto" panose="02000000000000000000" pitchFamily="2" charset="0"/>
              </a:rPr>
              <a:t>registration</a:t>
            </a:r>
            <a:r>
              <a:rPr lang="ko-KR" altLang="en-US" sz="1400">
                <a:latin typeface="Roboto" panose="02000000000000000000" pitchFamily="2" charset="0"/>
              </a:rPr>
              <a:t>을 전송해서는 안됨</a:t>
            </a:r>
            <a:endParaRPr lang="en-US" altLang="ko-KR" sz="140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9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– Constructing the REGISTER Request (2)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D71A7F-E7DB-44B6-A054-AC0FCA4BB57F}"/>
              </a:ext>
            </a:extLst>
          </p:cNvPr>
          <p:cNvSpPr/>
          <p:nvPr/>
        </p:nvSpPr>
        <p:spPr>
          <a:xfrm>
            <a:off x="751367" y="683824"/>
            <a:ext cx="11147556" cy="2687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Adding Bindings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registrar</a:t>
            </a:r>
            <a:r>
              <a:rPr lang="ko-KR" altLang="en-US" sz="1400">
                <a:latin typeface="Roboto" panose="02000000000000000000" pitchFamily="2" charset="0"/>
              </a:rPr>
              <a:t>에 전송된 </a:t>
            </a:r>
            <a:r>
              <a:rPr lang="en-US" altLang="ko-KR" sz="1400">
                <a:latin typeface="Roboto" panose="02000000000000000000" pitchFamily="2" charset="0"/>
              </a:rPr>
              <a:t>REGISTER </a:t>
            </a:r>
            <a:r>
              <a:rPr lang="ko-KR" altLang="en-US" sz="1400">
                <a:latin typeface="Roboto" panose="02000000000000000000" pitchFamily="2" charset="0"/>
              </a:rPr>
              <a:t>요청에는 </a:t>
            </a:r>
            <a:r>
              <a:rPr lang="en-US" altLang="ko-KR" sz="1400">
                <a:latin typeface="Roboto" panose="02000000000000000000" pitchFamily="2" charset="0"/>
              </a:rPr>
              <a:t>address-of-record</a:t>
            </a:r>
            <a:r>
              <a:rPr lang="ko-KR" altLang="en-US" sz="1400">
                <a:latin typeface="Roboto" panose="02000000000000000000" pitchFamily="2" charset="0"/>
              </a:rPr>
              <a:t>에 대한 </a:t>
            </a:r>
            <a:r>
              <a:rPr lang="en-US" altLang="ko-KR" sz="1400">
                <a:latin typeface="Roboto" panose="02000000000000000000" pitchFamily="2" charset="0"/>
              </a:rPr>
              <a:t>SIP </a:t>
            </a:r>
            <a:r>
              <a:rPr lang="ko-KR" altLang="en-US" sz="1400">
                <a:latin typeface="Roboto" panose="02000000000000000000" pitchFamily="2" charset="0"/>
              </a:rPr>
              <a:t>요청을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전달해야 하는 </a:t>
            </a:r>
            <a:r>
              <a:rPr lang="en-US" altLang="ko-KR" sz="1400">
                <a:latin typeface="Roboto" panose="02000000000000000000" pitchFamily="2" charset="0"/>
              </a:rPr>
              <a:t>contact address</a:t>
            </a:r>
            <a:r>
              <a:rPr lang="ko-KR" altLang="en-US" sz="1400">
                <a:latin typeface="Roboto" panose="02000000000000000000" pitchFamily="2" charset="0"/>
              </a:rPr>
              <a:t>가 포함</a:t>
            </a:r>
            <a:endParaRPr lang="en-US" altLang="ko-KR" sz="1400">
              <a:latin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address-of-record</a:t>
            </a:r>
            <a:r>
              <a:rPr lang="ko-KR" altLang="en-US" sz="1400">
                <a:latin typeface="Roboto" panose="02000000000000000000" pitchFamily="2" charset="0"/>
              </a:rPr>
              <a:t> 는 </a:t>
            </a:r>
            <a:r>
              <a:rPr lang="en-US" altLang="ko-KR" sz="1400">
                <a:latin typeface="Roboto" panose="02000000000000000000" pitchFamily="2" charset="0"/>
              </a:rPr>
              <a:t>To </a:t>
            </a:r>
            <a:r>
              <a:rPr lang="ko-KR" altLang="en-US" sz="1400">
                <a:latin typeface="Roboto" panose="02000000000000000000" pitchFamily="2" charset="0"/>
              </a:rPr>
              <a:t>헤더에 포함</a:t>
            </a:r>
            <a:endParaRPr lang="en-US" altLang="ko-KR" sz="140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To</a:t>
            </a:r>
            <a:r>
              <a:rPr lang="ko-KR" altLang="en-US" sz="1200">
                <a:latin typeface="+mn-ea"/>
              </a:rPr>
              <a:t> 헤더에 </a:t>
            </a:r>
            <a:r>
              <a:rPr lang="en-US" altLang="ko-KR" sz="1200">
                <a:latin typeface="+mn-ea"/>
              </a:rPr>
              <a:t>address-of-record </a:t>
            </a:r>
            <a:r>
              <a:rPr lang="ko-KR" altLang="en-US" sz="1200">
                <a:latin typeface="+mn-ea"/>
              </a:rPr>
              <a:t>가 </a:t>
            </a:r>
            <a:r>
              <a:rPr lang="en-US" altLang="ko-KR" sz="1200">
                <a:latin typeface="+mn-ea"/>
              </a:rPr>
              <a:t>SIPS URI</a:t>
            </a:r>
            <a:r>
              <a:rPr lang="ko-KR" altLang="en-US" sz="1200">
                <a:latin typeface="+mn-ea"/>
              </a:rPr>
              <a:t>라면 </a:t>
            </a: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>
                <a:latin typeface="+mn-ea"/>
              </a:rPr>
              <a:t>헤더의 값도 </a:t>
            </a:r>
            <a:r>
              <a:rPr lang="en-US" altLang="ko-KR" sz="1200">
                <a:latin typeface="+mn-ea"/>
              </a:rPr>
              <a:t>SIPS URI </a:t>
            </a:r>
            <a:r>
              <a:rPr lang="ko-KR" altLang="en-US" sz="1200">
                <a:latin typeface="+mn-ea"/>
              </a:rPr>
              <a:t>여야 함</a:t>
            </a:r>
            <a:r>
              <a:rPr lang="en-US" altLang="ko-KR" sz="12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200 </a:t>
            </a:r>
            <a:r>
              <a:rPr lang="ko-KR" altLang="en-US" sz="1400">
                <a:latin typeface="Roboto" panose="02000000000000000000" pitchFamily="2" charset="0"/>
              </a:rPr>
              <a:t>응답의 </a:t>
            </a:r>
            <a:r>
              <a:rPr lang="en-US" altLang="ko-KR" sz="1400">
                <a:latin typeface="Roboto" panose="02000000000000000000" pitchFamily="2" charset="0"/>
              </a:rPr>
              <a:t>Contact </a:t>
            </a:r>
            <a:r>
              <a:rPr lang="ko-KR" altLang="en-US" sz="1400">
                <a:latin typeface="Roboto" panose="02000000000000000000" pitchFamily="2" charset="0"/>
              </a:rPr>
              <a:t>헤더에는 해당 </a:t>
            </a:r>
            <a:r>
              <a:rPr lang="en-US" altLang="ko-KR" sz="1400">
                <a:latin typeface="Roboto" panose="02000000000000000000" pitchFamily="2" charset="0"/>
              </a:rPr>
              <a:t>address-of-record</a:t>
            </a:r>
            <a:r>
              <a:rPr lang="ko-KR" altLang="en-US" sz="1400">
                <a:latin typeface="Roboto" panose="02000000000000000000" pitchFamily="2" charset="0"/>
              </a:rPr>
              <a:t> 에 등록된 모든 </a:t>
            </a:r>
            <a:r>
              <a:rPr lang="en-US" altLang="ko-KR" sz="1400">
                <a:latin typeface="Roboto" panose="02000000000000000000" pitchFamily="2" charset="0"/>
              </a:rPr>
              <a:t>contact address list</a:t>
            </a:r>
            <a:r>
              <a:rPr lang="ko-KR" altLang="en-US" sz="1400">
                <a:latin typeface="Roboto" panose="02000000000000000000" pitchFamily="2" charset="0"/>
              </a:rPr>
              <a:t>가 포함되어야 함</a:t>
            </a:r>
            <a:endParaRPr lang="en-US" altLang="ko-KR" sz="1400">
              <a:latin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REGISTER</a:t>
            </a:r>
            <a:r>
              <a:rPr lang="ko-KR" altLang="en-US" sz="1400">
                <a:latin typeface="Roboto" panose="02000000000000000000" pitchFamily="2" charset="0"/>
              </a:rPr>
              <a:t> 요청에 두 개 이상의 </a:t>
            </a:r>
            <a:r>
              <a:rPr lang="en-US" altLang="ko-KR" sz="1400">
                <a:latin typeface="Roboto" panose="02000000000000000000" pitchFamily="2" charset="0"/>
              </a:rPr>
              <a:t>Contact </a:t>
            </a:r>
            <a:r>
              <a:rPr lang="ko-KR" altLang="en-US" sz="1400">
                <a:latin typeface="Roboto" panose="02000000000000000000" pitchFamily="2" charset="0"/>
              </a:rPr>
              <a:t>가 전송되는 경우</a:t>
            </a:r>
            <a:r>
              <a:rPr lang="en-US" altLang="ko-KR" sz="1400">
                <a:latin typeface="Roboto" panose="02000000000000000000" pitchFamily="2" charset="0"/>
              </a:rPr>
              <a:t>, </a:t>
            </a:r>
            <a:r>
              <a:rPr lang="ko-KR" altLang="en-US" sz="1400">
                <a:latin typeface="Roboto" panose="02000000000000000000" pitchFamily="2" charset="0"/>
              </a:rPr>
              <a:t>이 목록은 </a:t>
            </a:r>
            <a:r>
              <a:rPr lang="en-US" altLang="ko-KR" sz="1400">
                <a:latin typeface="Roboto" panose="02000000000000000000" pitchFamily="2" charset="0"/>
              </a:rPr>
              <a:t>Contact </a:t>
            </a:r>
            <a:r>
              <a:rPr lang="ko-KR" altLang="en-US" sz="1400">
                <a:latin typeface="Roboto" panose="02000000000000000000" pitchFamily="2" charset="0"/>
              </a:rPr>
              <a:t>헤더의 </a:t>
            </a:r>
            <a:r>
              <a:rPr lang="en-US" altLang="ko-KR" sz="1400">
                <a:latin typeface="Roboto" panose="02000000000000000000" pitchFamily="2" charset="0"/>
              </a:rPr>
              <a:t>“q”</a:t>
            </a:r>
            <a:r>
              <a:rPr lang="ko-KR" altLang="en-US" sz="1400">
                <a:latin typeface="Roboto" panose="02000000000000000000" pitchFamily="2" charset="0"/>
              </a:rPr>
              <a:t> 매개변수를 사용하여 우선순위를 지정할 수 있음</a:t>
            </a:r>
            <a:endParaRPr lang="en-US" altLang="ko-KR" sz="140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“q” </a:t>
            </a:r>
            <a:r>
              <a:rPr lang="ko-KR" altLang="en-US" sz="1200">
                <a:latin typeface="+mn-ea"/>
              </a:rPr>
              <a:t>매개변수는 </a:t>
            </a:r>
            <a:r>
              <a:rPr lang="en-US" altLang="ko-KR" sz="1200">
                <a:latin typeface="+mn-ea"/>
              </a:rPr>
              <a:t>address-of-record </a:t>
            </a:r>
            <a:r>
              <a:rPr lang="ko-KR" altLang="en-US" sz="1200">
                <a:latin typeface="+mn-ea"/>
              </a:rPr>
              <a:t>에 대한 다른 바인딩과 비교하여 특정 </a:t>
            </a: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>
                <a:latin typeface="+mn-ea"/>
              </a:rPr>
              <a:t>헤더 필드에 대한 상대적인 선호도를 나타냄</a:t>
            </a:r>
            <a:endParaRPr lang="en-US" altLang="ko-KR" sz="120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D6FDC3-916C-4A53-A931-CCF39B8901B3}"/>
              </a:ext>
            </a:extLst>
          </p:cNvPr>
          <p:cNvSpPr txBox="1"/>
          <p:nvPr/>
        </p:nvSpPr>
        <p:spPr>
          <a:xfrm>
            <a:off x="1310167" y="3505840"/>
            <a:ext cx="532870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>
                <a:latin typeface="Roboto" panose="02000000000000000000" pitchFamily="2" charset="0"/>
                <a:ea typeface="Roboto" panose="02000000000000000000" pitchFamily="2" charset="0"/>
              </a:rPr>
              <a:t>Contact</a:t>
            </a:r>
            <a:r>
              <a:rPr lang="en-US" altLang="ko-KR" sz="1200">
                <a:latin typeface="Roboto" panose="02000000000000000000" pitchFamily="2" charset="0"/>
                <a:ea typeface="Roboto" panose="02000000000000000000" pitchFamily="2" charset="0"/>
              </a:rPr>
              <a:t>: “Carol” &lt;sip;carol@cube2213a.chicago.com&gt;;</a:t>
            </a:r>
            <a:r>
              <a:rPr lang="en-US" altLang="ko-KR" sz="120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q=0.7</a:t>
            </a:r>
            <a:r>
              <a:rPr lang="en-US" altLang="ko-KR" sz="1200">
                <a:latin typeface="Roboto" panose="02000000000000000000" pitchFamily="2" charset="0"/>
                <a:ea typeface="Roboto" panose="02000000000000000000" pitchFamily="2" charset="0"/>
              </a:rPr>
              <a:t>;expires=3600, </a:t>
            </a:r>
          </a:p>
          <a:p>
            <a:r>
              <a:rPr lang="en-US" altLang="ko-KR" sz="1200">
                <a:latin typeface="Roboto" panose="02000000000000000000" pitchFamily="2" charset="0"/>
                <a:ea typeface="Roboto" panose="02000000000000000000" pitchFamily="2" charset="0"/>
              </a:rPr>
              <a:t>                “Carol” &lt;</a:t>
            </a:r>
            <a:r>
              <a:rPr lang="en-US" altLang="ko-KR" sz="1200" err="1">
                <a:latin typeface="Roboto" panose="02000000000000000000" pitchFamily="2" charset="0"/>
                <a:ea typeface="Roboto" panose="02000000000000000000" pitchFamily="2" charset="0"/>
              </a:rPr>
              <a:t>mailto:carol@chicago.com</a:t>
            </a:r>
            <a:r>
              <a:rPr lang="en-US" altLang="ko-KR" sz="1200">
                <a:latin typeface="Roboto" panose="02000000000000000000" pitchFamily="2" charset="0"/>
                <a:ea typeface="Roboto" panose="02000000000000000000" pitchFamily="2" charset="0"/>
              </a:rPr>
              <a:t>&gt;;</a:t>
            </a:r>
            <a:r>
              <a:rPr lang="en-US" altLang="ko-KR" sz="120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q=0.1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7BE57EF-2DC1-4F81-AFA2-5EF6E4F34540}"/>
              </a:ext>
            </a:extLst>
          </p:cNvPr>
          <p:cNvGrpSpPr/>
          <p:nvPr/>
        </p:nvGrpSpPr>
        <p:grpSpPr>
          <a:xfrm>
            <a:off x="1376842" y="4494619"/>
            <a:ext cx="7544363" cy="1833070"/>
            <a:chOff x="1869864" y="4494619"/>
            <a:chExt cx="7544363" cy="1833070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53834D2-DFCC-44DD-95F8-4B6E5A4F9576}"/>
                </a:ext>
              </a:extLst>
            </p:cNvPr>
            <p:cNvGrpSpPr/>
            <p:nvPr/>
          </p:nvGrpSpPr>
          <p:grpSpPr>
            <a:xfrm>
              <a:off x="1869864" y="4791998"/>
              <a:ext cx="7544363" cy="1535691"/>
              <a:chOff x="2100964" y="4600397"/>
              <a:chExt cx="7544363" cy="153569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34A446-BB56-42F6-9463-8D11A2BC7F39}"/>
                  </a:ext>
                </a:extLst>
              </p:cNvPr>
              <p:cNvSpPr txBox="1"/>
              <p:nvPr/>
            </p:nvSpPr>
            <p:spPr>
              <a:xfrm>
                <a:off x="2100964" y="4600397"/>
                <a:ext cx="24549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/>
                  <a:t>sip:</a:t>
                </a:r>
                <a:r>
                  <a:rPr lang="ko-KR" altLang="en-US" sz="1600"/>
                  <a:t>carol</a:t>
                </a:r>
                <a:r>
                  <a:rPr lang="en-US" altLang="ko-KR" sz="1600"/>
                  <a:t>@</a:t>
                </a:r>
                <a:r>
                  <a:rPr lang="ko-KR" altLang="en-US" sz="1600"/>
                  <a:t>chicago</a:t>
                </a:r>
                <a:r>
                  <a:rPr lang="en-US" altLang="ko-KR" sz="1600"/>
                  <a:t>.com</a:t>
                </a:r>
                <a:endParaRPr lang="ko-KR" altLang="en-US" sz="160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E99806-1644-487F-9052-72ED6FDBB0E7}"/>
                  </a:ext>
                </a:extLst>
              </p:cNvPr>
              <p:cNvSpPr txBox="1"/>
              <p:nvPr/>
            </p:nvSpPr>
            <p:spPr>
              <a:xfrm>
                <a:off x="6096000" y="5797534"/>
                <a:ext cx="19044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err="1"/>
                  <a:t>tel</a:t>
                </a:r>
                <a:r>
                  <a:rPr lang="en-US" altLang="ko-KR" sz="1600"/>
                  <a:t>:+11234567890</a:t>
                </a:r>
                <a:endParaRPr lang="ko-KR" altLang="en-US" sz="16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2773C46-02BC-4E72-8846-E7BEB47EEE90}"/>
                  </a:ext>
                </a:extLst>
              </p:cNvPr>
              <p:cNvSpPr/>
              <p:nvPr/>
            </p:nvSpPr>
            <p:spPr>
              <a:xfrm>
                <a:off x="6067809" y="4600397"/>
                <a:ext cx="35775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/>
                  <a:t>sip:carol@cube2214a.chicago.com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0D016E2-67ED-42A1-A36E-F87895B143AB}"/>
                  </a:ext>
                </a:extLst>
              </p:cNvPr>
              <p:cNvSpPr/>
              <p:nvPr/>
            </p:nvSpPr>
            <p:spPr>
              <a:xfrm>
                <a:off x="6067809" y="5201320"/>
                <a:ext cx="280570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err="1"/>
                  <a:t>mailto</a:t>
                </a:r>
                <a:r>
                  <a:rPr lang="ko-KR" altLang="en-US" sz="1600"/>
                  <a:t>:</a:t>
                </a:r>
                <a:r>
                  <a:rPr lang="ko-KR" altLang="en-US" sz="1600" err="1"/>
                  <a:t>carol@chicago.com</a:t>
                </a:r>
                <a:endParaRPr lang="ko-KR" altLang="en-US" sz="1600"/>
              </a:p>
            </p:txBody>
          </p:sp>
          <p:cxnSp>
            <p:nvCxnSpPr>
              <p:cNvPr id="17" name="연결선: 꺾임 16">
                <a:extLst>
                  <a:ext uri="{FF2B5EF4-FFF2-40B4-BE49-F238E27FC236}">
                    <a16:creationId xmlns:a16="http://schemas.microsoft.com/office/drawing/2014/main" id="{D951FBD0-CB86-4920-A3F5-04FB68B44AE0}"/>
                  </a:ext>
                </a:extLst>
              </p:cNvPr>
              <p:cNvCxnSpPr>
                <a:cxnSpLocks/>
                <a:stCxn id="7" idx="3"/>
                <a:endCxn id="27" idx="1"/>
              </p:cNvCxnSpPr>
              <p:nvPr/>
            </p:nvCxnSpPr>
            <p:spPr>
              <a:xfrm>
                <a:off x="4555867" y="4769674"/>
                <a:ext cx="1511942" cy="600923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연결선: 꺾임 22">
                <a:extLst>
                  <a:ext uri="{FF2B5EF4-FFF2-40B4-BE49-F238E27FC236}">
                    <a16:creationId xmlns:a16="http://schemas.microsoft.com/office/drawing/2014/main" id="{77A79253-9D48-4CB7-8F6D-C0F943F5854C}"/>
                  </a:ext>
                </a:extLst>
              </p:cNvPr>
              <p:cNvCxnSpPr>
                <a:stCxn id="7" idx="3"/>
                <a:endCxn id="22" idx="1"/>
              </p:cNvCxnSpPr>
              <p:nvPr/>
            </p:nvCxnSpPr>
            <p:spPr>
              <a:xfrm>
                <a:off x="4555867" y="4769674"/>
                <a:ext cx="1540133" cy="1197137"/>
              </a:xfrm>
              <a:prstGeom prst="bentConnector3">
                <a:avLst>
                  <a:gd name="adj1" fmla="val 4881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C6E37F0C-BD59-4889-8ED1-B320EE28D1AF}"/>
                  </a:ext>
                </a:extLst>
              </p:cNvPr>
              <p:cNvCxnSpPr>
                <a:stCxn id="7" idx="3"/>
                <a:endCxn id="14" idx="1"/>
              </p:cNvCxnSpPr>
              <p:nvPr/>
            </p:nvCxnSpPr>
            <p:spPr>
              <a:xfrm>
                <a:off x="4555867" y="4769674"/>
                <a:ext cx="15119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9F15F87-87AF-4BD0-A49E-921ACA9D66C2}"/>
                </a:ext>
              </a:extLst>
            </p:cNvPr>
            <p:cNvSpPr txBox="1"/>
            <p:nvPr/>
          </p:nvSpPr>
          <p:spPr>
            <a:xfrm>
              <a:off x="2369113" y="4494619"/>
              <a:ext cx="14625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address-of-record</a:t>
              </a:r>
              <a:endParaRPr lang="ko-KR" altLang="en-US" sz="120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08CD7FB-7950-48D7-9632-A3AEACF4B987}"/>
                </a:ext>
              </a:extLst>
            </p:cNvPr>
            <p:cNvSpPr txBox="1"/>
            <p:nvPr/>
          </p:nvSpPr>
          <p:spPr>
            <a:xfrm>
              <a:off x="6508303" y="4494619"/>
              <a:ext cx="15699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contact address list</a:t>
              </a:r>
              <a:endParaRPr lang="ko-KR" altLang="en-US" sz="120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905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– Constructing the REGISTER Request (3)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D71A7F-E7DB-44B6-A054-AC0FCA4BB57F}"/>
              </a:ext>
            </a:extLst>
          </p:cNvPr>
          <p:cNvSpPr/>
          <p:nvPr/>
        </p:nvSpPr>
        <p:spPr>
          <a:xfrm>
            <a:off x="751367" y="865998"/>
            <a:ext cx="11147556" cy="153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Removing Bindings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Binding </a:t>
            </a:r>
            <a:r>
              <a:rPr lang="ko-KR" altLang="en-US" sz="1200">
                <a:latin typeface="+mn-ea"/>
              </a:rPr>
              <a:t>정보는 만료시간이 경과하면 삭제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UA</a:t>
            </a:r>
            <a:r>
              <a:rPr lang="ko-KR" altLang="en-US" sz="1200">
                <a:latin typeface="+mn-ea"/>
              </a:rPr>
              <a:t>는 </a:t>
            </a:r>
            <a:r>
              <a:rPr lang="en-US" altLang="ko-KR" sz="1200">
                <a:latin typeface="+mn-ea"/>
              </a:rPr>
              <a:t>REGISTER </a:t>
            </a:r>
            <a:r>
              <a:rPr lang="ko-KR" altLang="en-US" sz="1200">
                <a:latin typeface="+mn-ea"/>
              </a:rPr>
              <a:t>요청에서 해당 </a:t>
            </a:r>
            <a:r>
              <a:rPr lang="en-US" altLang="ko-KR" sz="1200">
                <a:latin typeface="+mn-ea"/>
              </a:rPr>
              <a:t>contact address </a:t>
            </a:r>
            <a:r>
              <a:rPr lang="ko-KR" altLang="en-US" sz="1200">
                <a:latin typeface="+mn-ea"/>
              </a:rPr>
              <a:t>에 대해 만료 간격을 </a:t>
            </a:r>
            <a:r>
              <a:rPr lang="en-US" altLang="ko-KR" sz="1200">
                <a:latin typeface="+mn-ea"/>
              </a:rPr>
              <a:t>“0”</a:t>
            </a:r>
            <a:r>
              <a:rPr lang="ko-KR" altLang="en-US" sz="1200">
                <a:latin typeface="+mn-ea"/>
              </a:rPr>
              <a:t>으로 지정하여 즉각적으로 바인딩 제거를 요청할 수 있음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>
                <a:latin typeface="+mn-ea"/>
              </a:rPr>
              <a:t>헤더 값이 </a:t>
            </a:r>
            <a:r>
              <a:rPr lang="en-US" altLang="ko-KR" sz="1200">
                <a:solidFill>
                  <a:srgbClr val="0000FF"/>
                </a:solidFill>
                <a:latin typeface="+mn-ea"/>
              </a:rPr>
              <a:t>“</a:t>
            </a:r>
            <a:r>
              <a:rPr lang="ko-KR" altLang="en-US" sz="1200">
                <a:solidFill>
                  <a:srgbClr val="0000FF"/>
                </a:solidFill>
                <a:latin typeface="+mn-ea"/>
              </a:rPr>
              <a:t>*</a:t>
            </a:r>
            <a:r>
              <a:rPr lang="en-US" altLang="ko-KR" sz="1200">
                <a:solidFill>
                  <a:srgbClr val="0000FF"/>
                </a:solidFill>
                <a:latin typeface="+mn-ea"/>
              </a:rPr>
              <a:t>” </a:t>
            </a:r>
            <a:r>
              <a:rPr lang="ko-KR" altLang="en-US" sz="1200">
                <a:latin typeface="+mn-ea"/>
              </a:rPr>
              <a:t>이면 </a:t>
            </a:r>
            <a:r>
              <a:rPr lang="en-US" altLang="ko-KR" sz="1200">
                <a:latin typeface="+mn-ea"/>
              </a:rPr>
              <a:t>UA</a:t>
            </a:r>
            <a:r>
              <a:rPr lang="ko-KR" altLang="en-US" sz="1200">
                <a:latin typeface="+mn-ea"/>
              </a:rPr>
              <a:t>가 정확한 값을 몰라도 </a:t>
            </a:r>
            <a:r>
              <a:rPr lang="en-US" altLang="ko-KR" sz="1200">
                <a:latin typeface="+mn-ea"/>
              </a:rPr>
              <a:t>address-of-record </a:t>
            </a:r>
            <a:r>
              <a:rPr lang="ko-KR" altLang="en-US" sz="1200">
                <a:latin typeface="+mn-ea"/>
              </a:rPr>
              <a:t>와 연관된 모든 </a:t>
            </a:r>
            <a:r>
              <a:rPr lang="en-US" altLang="ko-KR" sz="1200">
                <a:latin typeface="+mn-ea"/>
              </a:rPr>
              <a:t>bindings </a:t>
            </a:r>
            <a:r>
              <a:rPr lang="ko-KR" altLang="en-US" sz="1200">
                <a:latin typeface="+mn-ea"/>
              </a:rPr>
              <a:t>를 제거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단</a:t>
            </a:r>
            <a:r>
              <a:rPr lang="en-US" altLang="ko-KR" sz="1200">
                <a:latin typeface="+mn-ea"/>
              </a:rPr>
              <a:t>, Expires </a:t>
            </a:r>
            <a:r>
              <a:rPr lang="ko-KR" altLang="en-US" sz="1200">
                <a:latin typeface="+mn-ea"/>
              </a:rPr>
              <a:t>헤더 값이 </a:t>
            </a:r>
            <a:r>
              <a:rPr lang="en-US" altLang="ko-KR" sz="1200" b="1">
                <a:solidFill>
                  <a:srgbClr val="0000FF"/>
                </a:solidFill>
                <a:latin typeface="+mn-ea"/>
              </a:rPr>
              <a:t>“0”</a:t>
            </a:r>
            <a:r>
              <a:rPr lang="ko-KR" altLang="en-US" sz="1200">
                <a:latin typeface="+mn-ea"/>
              </a:rPr>
              <a:t>인 경우에만 사용 가능</a:t>
            </a:r>
            <a:r>
              <a:rPr lang="en-US" altLang="ko-KR" sz="1200">
                <a:latin typeface="+mn-ea"/>
              </a:rPr>
              <a:t>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B49006-FDDE-420A-A5C9-D0BF743B4324}"/>
              </a:ext>
            </a:extLst>
          </p:cNvPr>
          <p:cNvSpPr/>
          <p:nvPr/>
        </p:nvSpPr>
        <p:spPr>
          <a:xfrm>
            <a:off x="751367" y="2981097"/>
            <a:ext cx="11147556" cy="98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Fetching Bindings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REGISTER </a:t>
            </a:r>
            <a:r>
              <a:rPr lang="ko-KR" altLang="en-US" sz="1200">
                <a:latin typeface="+mn-ea"/>
              </a:rPr>
              <a:t>요청에 대한 </a:t>
            </a:r>
            <a:r>
              <a:rPr lang="en-US" altLang="ko-KR" sz="1200">
                <a:latin typeface="+mn-ea"/>
              </a:rPr>
              <a:t>success </a:t>
            </a:r>
            <a:r>
              <a:rPr lang="ko-KR" altLang="en-US" sz="1200">
                <a:latin typeface="+mn-ea"/>
              </a:rPr>
              <a:t>응답에는 </a:t>
            </a: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>
                <a:latin typeface="+mn-ea"/>
              </a:rPr>
              <a:t>헤더의 유무에 관계없이 기존 </a:t>
            </a:r>
            <a:r>
              <a:rPr lang="en-US" altLang="ko-KR" sz="1200">
                <a:latin typeface="+mn-ea"/>
              </a:rPr>
              <a:t>binding </a:t>
            </a:r>
            <a:r>
              <a:rPr lang="ko-KR" altLang="en-US" sz="1200">
                <a:latin typeface="+mn-ea"/>
              </a:rPr>
              <a:t>의 전체 목록이 포함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REGISTER </a:t>
            </a:r>
            <a:r>
              <a:rPr lang="ko-KR" altLang="en-US" sz="1200">
                <a:latin typeface="+mn-ea"/>
              </a:rPr>
              <a:t>요청에 </a:t>
            </a: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>
                <a:latin typeface="+mn-ea"/>
              </a:rPr>
              <a:t>헤더 필드가 없는 경우 바인딩 목록은 변경되지 않음</a:t>
            </a:r>
            <a:endParaRPr lang="en-US" altLang="ko-KR" sz="1200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ACE469-C4F3-4781-ADA9-FA9CD0942244}"/>
              </a:ext>
            </a:extLst>
          </p:cNvPr>
          <p:cNvSpPr/>
          <p:nvPr/>
        </p:nvSpPr>
        <p:spPr>
          <a:xfrm>
            <a:off x="751367" y="4542199"/>
            <a:ext cx="11147556" cy="18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Refreshing Bindings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서로 다른 </a:t>
            </a:r>
            <a:r>
              <a:rPr lang="en-US" altLang="ko-KR" sz="1200">
                <a:latin typeface="+mn-ea"/>
              </a:rPr>
              <a:t>UA </a:t>
            </a:r>
            <a:r>
              <a:rPr lang="ko-KR" altLang="en-US" sz="1200">
                <a:latin typeface="+mn-ea"/>
              </a:rPr>
              <a:t>간에는 설정된 </a:t>
            </a:r>
            <a:r>
              <a:rPr lang="en-US" altLang="ko-KR" sz="1200">
                <a:latin typeface="+mn-ea"/>
              </a:rPr>
              <a:t>binding</a:t>
            </a:r>
            <a:r>
              <a:rPr lang="ko-KR" altLang="en-US" sz="1200">
                <a:latin typeface="+mn-ea"/>
              </a:rPr>
              <a:t> 을 </a:t>
            </a:r>
            <a:r>
              <a:rPr lang="en-US" altLang="ko-KR" sz="1200">
                <a:latin typeface="+mn-ea"/>
              </a:rPr>
              <a:t>refresh </a:t>
            </a:r>
            <a:r>
              <a:rPr lang="ko-KR" altLang="en-US" sz="1200">
                <a:latin typeface="+mn-ea"/>
              </a:rPr>
              <a:t>할 수 없음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registrar</a:t>
            </a:r>
            <a:r>
              <a:rPr lang="ko-KR" altLang="en-US" sz="1200">
                <a:latin typeface="+mn-ea"/>
              </a:rPr>
              <a:t>의 </a:t>
            </a:r>
            <a:r>
              <a:rPr lang="en-US" altLang="ko-KR" sz="1200">
                <a:latin typeface="+mn-ea"/>
              </a:rPr>
              <a:t>200 OK </a:t>
            </a:r>
            <a:r>
              <a:rPr lang="ko-KR" altLang="en-US" sz="1200">
                <a:latin typeface="+mn-ea"/>
              </a:rPr>
              <a:t>응답에는 현재 모든 </a:t>
            </a:r>
            <a:r>
              <a:rPr lang="en-US" altLang="ko-KR" sz="1200">
                <a:latin typeface="+mn-ea"/>
              </a:rPr>
              <a:t>binding</a:t>
            </a:r>
            <a:r>
              <a:rPr lang="ko-KR" altLang="en-US" sz="1200">
                <a:latin typeface="+mn-ea"/>
              </a:rPr>
              <a:t> 을 열거하는 각 </a:t>
            </a:r>
            <a:r>
              <a:rPr lang="en-US" altLang="ko-KR" sz="1200">
                <a:latin typeface="+mn-ea"/>
              </a:rPr>
              <a:t>contact address </a:t>
            </a:r>
            <a:r>
              <a:rPr lang="ko-KR" altLang="en-US" sz="1200">
                <a:latin typeface="+mn-ea"/>
              </a:rPr>
              <a:t>를 비교하여 </a:t>
            </a:r>
            <a:r>
              <a:rPr lang="en-US" altLang="ko-KR" sz="1200">
                <a:latin typeface="+mn-ea"/>
              </a:rPr>
              <a:t>“expires” </a:t>
            </a:r>
            <a:r>
              <a:rPr lang="ko-KR" altLang="en-US" sz="1200">
                <a:latin typeface="+mn-ea"/>
              </a:rPr>
              <a:t>매개변수 또는 </a:t>
            </a:r>
            <a:r>
              <a:rPr lang="en-US" altLang="ko-KR" sz="1200">
                <a:latin typeface="+mn-ea"/>
              </a:rPr>
              <a:t>Expires </a:t>
            </a:r>
            <a:r>
              <a:rPr lang="ko-KR" altLang="en-US" sz="1200">
                <a:latin typeface="+mn-ea"/>
              </a:rPr>
              <a:t>헤더 값에 따라 </a:t>
            </a:r>
            <a:r>
              <a:rPr lang="en-US" altLang="ko-KR" sz="1200">
                <a:latin typeface="+mn-ea"/>
              </a:rPr>
              <a:t>expiration time interval </a:t>
            </a:r>
            <a:r>
              <a:rPr lang="ko-KR" altLang="en-US" sz="1200">
                <a:latin typeface="+mn-ea"/>
              </a:rPr>
              <a:t>을 갱신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그런 다음 </a:t>
            </a:r>
            <a:r>
              <a:rPr lang="en-US" altLang="ko-KR" sz="1200">
                <a:latin typeface="+mn-ea"/>
              </a:rPr>
              <a:t>UA</a:t>
            </a:r>
            <a:r>
              <a:rPr lang="ko-KR" altLang="en-US" sz="1200">
                <a:latin typeface="+mn-ea"/>
              </a:rPr>
              <a:t> 는 만료되기 전에 각 </a:t>
            </a:r>
            <a:r>
              <a:rPr lang="en-US" altLang="ko-KR" sz="1200">
                <a:latin typeface="+mn-ea"/>
              </a:rPr>
              <a:t>binding </a:t>
            </a:r>
            <a:r>
              <a:rPr lang="ko-KR" altLang="en-US" sz="1200">
                <a:latin typeface="+mn-ea"/>
              </a:rPr>
              <a:t>에 대해 </a:t>
            </a:r>
            <a:r>
              <a:rPr lang="en-US" altLang="ko-KR" sz="1200">
                <a:latin typeface="+mn-ea"/>
              </a:rPr>
              <a:t>REGISTER </a:t>
            </a:r>
            <a:r>
              <a:rPr lang="ko-KR" altLang="en-US" sz="1200">
                <a:latin typeface="+mn-ea"/>
              </a:rPr>
              <a:t>요청을 발행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하나의 요청으로 여러 개의 </a:t>
            </a:r>
            <a:r>
              <a:rPr lang="en-US" altLang="ko-KR" sz="1200">
                <a:latin typeface="+mn-ea"/>
              </a:rPr>
              <a:t>contact address </a:t>
            </a:r>
            <a:r>
              <a:rPr lang="ko-KR" altLang="en-US" sz="1200">
                <a:latin typeface="+mn-ea"/>
              </a:rPr>
              <a:t>에 대해 </a:t>
            </a:r>
            <a:r>
              <a:rPr lang="en-US" altLang="ko-KR" sz="1200">
                <a:latin typeface="+mn-ea"/>
              </a:rPr>
              <a:t>refresh </a:t>
            </a:r>
            <a:r>
              <a:rPr lang="ko-KR" altLang="en-US" sz="1200">
                <a:latin typeface="+mn-ea"/>
              </a:rPr>
              <a:t>할 수 있음</a:t>
            </a:r>
            <a:endParaRPr lang="en-US" altLang="ko-KR" sz="1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42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Roboto Black"/>
        <a:ea typeface="Noto Sans KR Medium"/>
        <a:cs typeface=""/>
      </a:majorFont>
      <a:minorFont>
        <a:latin typeface="Noto Sans KR Medium"/>
        <a:ea typeface="Noto Sans K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2667</TotalTime>
  <Words>6341</Words>
  <Application>Microsoft Office PowerPoint</Application>
  <PresentationFormat>와이드스크린</PresentationFormat>
  <Paragraphs>721</Paragraphs>
  <Slides>42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1" baseType="lpstr">
      <vt:lpstr>Noto Sans KR</vt:lpstr>
      <vt:lpstr>Noto Sans KR Medium</vt:lpstr>
      <vt:lpstr>나눔고딕</vt:lpstr>
      <vt:lpstr>맑은 고딕</vt:lpstr>
      <vt:lpstr>Arial</vt:lpstr>
      <vt:lpstr>Roboto</vt:lpstr>
      <vt:lpstr>Roboto Black</vt:lpstr>
      <vt:lpstr>Wingdings</vt:lpstr>
      <vt:lpstr>Office 테마</vt:lpstr>
      <vt:lpstr>SIP 세미나 2.0</vt:lpstr>
      <vt:lpstr>1. Redirect Servers (1/2)</vt:lpstr>
      <vt:lpstr>1. Redirect Servers (1/2)</vt:lpstr>
      <vt:lpstr>1. Redirect Servers (2/2)</vt:lpstr>
      <vt:lpstr>2. Registrations – 용어 정리</vt:lpstr>
      <vt:lpstr>2. Registrations - 프로세스</vt:lpstr>
      <vt:lpstr>2. Registrations – Constructing the REGISTER Request (1)</vt:lpstr>
      <vt:lpstr>2. Registrations – Constructing the REGISTER Request (2)</vt:lpstr>
      <vt:lpstr>2. Registrations – Constructing the REGISTER Request (3)</vt:lpstr>
      <vt:lpstr>2. Registrations – Constructing the REGISTER Request (4)</vt:lpstr>
      <vt:lpstr>2. Registrations – Processing REGISTER Requests (1)</vt:lpstr>
      <vt:lpstr>2. Registrations – Processing REGISTER Requests (2)</vt:lpstr>
      <vt:lpstr>2. Registrations – Processing REGISTER Requests (3)</vt:lpstr>
      <vt:lpstr>3. Querying for Capabilities - Overview</vt:lpstr>
      <vt:lpstr>3. Querying for Capabilities – Construction of OPTIONS Request</vt:lpstr>
      <vt:lpstr>3. Querying for Capabilities – Processing of OPTIONS Request</vt:lpstr>
      <vt:lpstr>4. Dialogs – Overview (1)</vt:lpstr>
      <vt:lpstr>4. Dialogs – Overview (2)</vt:lpstr>
      <vt:lpstr>4. Dialogs – Creation of a Dialog (1)</vt:lpstr>
      <vt:lpstr>4. Dialogs – Creation of a Dialog (2)</vt:lpstr>
      <vt:lpstr>4. Dialogs – Requests within a Dialog (1)</vt:lpstr>
      <vt:lpstr>4. Dialogs – Requests within a Dialog (2)</vt:lpstr>
      <vt:lpstr>4. Dialogs – Requests within a Dialog (3)</vt:lpstr>
      <vt:lpstr>4. Dialogs – Requests within a Dialog (4)</vt:lpstr>
      <vt:lpstr>4. Dialogs – Requests within a Dialog (5)</vt:lpstr>
      <vt:lpstr>4. Dialogs – Terminating of a Dialog</vt:lpstr>
      <vt:lpstr>5. Initiating a Session – Overview</vt:lpstr>
      <vt:lpstr>5. Initiating a Session – UAC Processing (1/3)</vt:lpstr>
      <vt:lpstr>5. Initiating a Session – UAC Processing (2/3)</vt:lpstr>
      <vt:lpstr>5. Initiating a Session – UAC Processing (3/3)</vt:lpstr>
      <vt:lpstr>5. Initiating a Session – UAS Processing (1/3)</vt:lpstr>
      <vt:lpstr>5. Initiating a Session – UAS Processing (2/3)</vt:lpstr>
      <vt:lpstr>5. Initiating a Session – UAS Processing (3/3)</vt:lpstr>
      <vt:lpstr>6. Modifying an Existing Session - Overview</vt:lpstr>
      <vt:lpstr>6. Modifying an Existing Session – UAC Behavior (1)</vt:lpstr>
      <vt:lpstr>6. Modifying an Existing Session – UAC Behavior (2)</vt:lpstr>
      <vt:lpstr>6. Modifying an Existing Session – UAS Behavior (1)</vt:lpstr>
      <vt:lpstr>6. Modifying an Existing Session – UAS Behavior (2)</vt:lpstr>
      <vt:lpstr>7. Terminating a Session – Overview</vt:lpstr>
      <vt:lpstr>7. Terminating a Session – Overview</vt:lpstr>
      <vt:lpstr>7. Terminating a Session – Terminating a Session with a BYE Request (1)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923</cp:revision>
  <dcterms:created xsi:type="dcterms:W3CDTF">2023-06-27T00:22:49Z</dcterms:created>
  <dcterms:modified xsi:type="dcterms:W3CDTF">2023-07-03T09:44:46Z</dcterms:modified>
</cp:coreProperties>
</file>