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64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4" r:id="rId12"/>
    <p:sldId id="305" r:id="rId13"/>
    <p:sldId id="348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9" r:id="rId27"/>
    <p:sldId id="321" r:id="rId28"/>
    <p:sldId id="320" r:id="rId29"/>
    <p:sldId id="322" r:id="rId30"/>
    <p:sldId id="349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9" r:id="rId46"/>
    <p:sldId id="338" r:id="rId47"/>
    <p:sldId id="350" r:id="rId48"/>
    <p:sldId id="352" r:id="rId49"/>
    <p:sldId id="353" r:id="rId50"/>
    <p:sldId id="354" r:id="rId51"/>
    <p:sldId id="351" r:id="rId52"/>
    <p:sldId id="340" r:id="rId53"/>
    <p:sldId id="341" r:id="rId54"/>
    <p:sldId id="342" r:id="rId55"/>
    <p:sldId id="343" r:id="rId56"/>
    <p:sldId id="344" r:id="rId57"/>
    <p:sldId id="345" r:id="rId58"/>
    <p:sldId id="347" r:id="rId59"/>
    <p:sldId id="290" r:id="rId60"/>
  </p:sldIdLst>
  <p:sldSz cx="12192000" cy="6858000"/>
  <p:notesSz cx="6858000" cy="9144000"/>
  <p:embeddedFontLst>
    <p:embeddedFont>
      <p:font typeface="G마켓 산스 TTF Bold" panose="02000000000000000000" pitchFamily="2" charset="-127"/>
      <p:bold r:id="rId63"/>
    </p:embeddedFont>
    <p:embeddedFont>
      <p:font typeface="G마켓 산스 TTF Light" panose="02000000000000000000" pitchFamily="2" charset="-127"/>
      <p:regular r:id="rId64"/>
    </p:embeddedFont>
    <p:embeddedFont>
      <p:font typeface="G마켓 산스 TTF Medium" panose="02000000000000000000" pitchFamily="2" charset="-127"/>
      <p:regular r:id="rId65"/>
    </p:embeddedFont>
    <p:embeddedFont>
      <p:font typeface="Roboto" panose="02000000000000000000" pitchFamily="2" charset="0"/>
      <p:regular r:id="rId66"/>
      <p:bold r:id="rId67"/>
      <p:italic r:id="rId68"/>
      <p:boldItalic r:id="rId69"/>
    </p:embeddedFont>
    <p:embeddedFont>
      <p:font typeface="Roboto Black" panose="02000000000000000000" pitchFamily="2" charset="0"/>
      <p:bold r:id="rId70"/>
      <p:boldItalic r:id="rId71"/>
    </p:embeddedFont>
    <p:embeddedFont>
      <p:font typeface="Roboto Light" panose="02000000000000000000" pitchFamily="2" charset="0"/>
      <p:regular r:id="rId72"/>
      <p:italic r:id="rId73"/>
    </p:embeddedFont>
    <p:embeddedFont>
      <p:font typeface="Roboto Medium" panose="02000000000000000000" pitchFamily="2" charset="0"/>
      <p:regular r:id="rId74"/>
      <p:italic r:id="rId75"/>
    </p:embeddedFont>
    <p:embeddedFont>
      <p:font typeface="맑은 고딕" panose="020B0503020000020004" pitchFamily="50" charset="-127"/>
      <p:regular r:id="rId76"/>
      <p:bold r:id="rId7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900"/>
    <a:srgbClr val="CC0099"/>
    <a:srgbClr val="0000FF"/>
    <a:srgbClr val="89A3F7"/>
    <a:srgbClr val="B298F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185" autoAdjust="0"/>
  </p:normalViewPr>
  <p:slideViewPr>
    <p:cSldViewPr snapToGrid="0">
      <p:cViewPr>
        <p:scale>
          <a:sx n="100" d="100"/>
          <a:sy n="100" d="100"/>
        </p:scale>
        <p:origin x="106" y="-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9T00:50:3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1046 569 4873 0 0,'-22'4'-609'0'0,"24"-4"-2015"0"0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Request-URI</a:t>
            </a:r>
            <a:r>
              <a:rPr lang="ko-KR" altLang="en-US"/>
              <a:t>의 도메인에 대한 책임이 있으면</a:t>
            </a:r>
            <a:r>
              <a:rPr lang="en-US" altLang="ko-KR"/>
              <a:t>, </a:t>
            </a:r>
            <a:r>
              <a:rPr lang="ko-KR" altLang="en-US"/>
              <a:t>원하는 메커니즘을 사용할 수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SIP </a:t>
            </a:r>
            <a:r>
              <a:rPr lang="ko-KR" altLang="en-US"/>
              <a:t>레지스트라가 만든 위치 서비스에서 정보를 얻기</a:t>
            </a:r>
            <a:endParaRPr lang="en-US" altLang="ko-KR"/>
          </a:p>
          <a:p>
            <a:r>
              <a:rPr lang="ko-KR" altLang="en-US"/>
              <a:t>데이터베이스 읽기</a:t>
            </a:r>
            <a:endParaRPr lang="en-US" altLang="ko-KR"/>
          </a:p>
          <a:p>
            <a:r>
              <a:rPr lang="ko-KR" altLang="en-US"/>
              <a:t>프레즌스 서버를 참조</a:t>
            </a:r>
            <a:endParaRPr lang="en-US" altLang="ko-KR"/>
          </a:p>
          <a:p>
            <a:r>
              <a:rPr lang="ko-KR" altLang="en-US"/>
              <a:t>다른 프로토콜 활용</a:t>
            </a:r>
            <a:endParaRPr lang="en-US" altLang="ko-KR"/>
          </a:p>
          <a:p>
            <a:r>
              <a:rPr lang="ko-KR" altLang="en-US"/>
              <a:t>단순히 </a:t>
            </a:r>
            <a:r>
              <a:rPr lang="en-US" altLang="ko-KR"/>
              <a:t>Request-URI </a:t>
            </a:r>
            <a:r>
              <a:rPr lang="ko-KR" altLang="en-US"/>
              <a:t>에서 알고리즘 참조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16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4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503</a:t>
            </a:r>
            <a:r>
              <a:rPr lang="ko-KR" altLang="en-US"/>
              <a:t>을 전달한다는 것은 프록시가 </a:t>
            </a:r>
            <a:r>
              <a:rPr lang="en-US" altLang="ko-KR"/>
              <a:t>503</a:t>
            </a:r>
            <a:r>
              <a:rPr lang="ko-KR" altLang="en-US"/>
              <a:t>을 생성한 요청의 </a:t>
            </a:r>
            <a:r>
              <a:rPr lang="en-US" altLang="ko-KR"/>
              <a:t>Request-URI</a:t>
            </a:r>
            <a:r>
              <a:rPr lang="ko-KR" altLang="en-US"/>
              <a:t>에 대한 요청뿐만 아니라 어떤 요청도 서비스할 수 없다는 것을 알고 있다는 것을 의미한다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또는 응답 메시지가 수신된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UAS(User Agent Server)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나타내는 매개변수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서버를 거치는 경우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헤더는 이러한 전달 경로를 기록합니다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received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파라미터는 해당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수신된 최종적인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포함하게 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6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Transport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가장 낮은 계층은 전송 계층입니다</a:t>
            </a:r>
            <a:r>
              <a:rPr lang="en-US" altLang="ko-KR"/>
              <a:t>. </a:t>
            </a:r>
            <a:r>
              <a:rPr lang="ko-KR" altLang="en-US"/>
              <a:t>클라이언트가 요청을 보내고 응답을 받는 방법과 서버가 네트워크를 통해 요청을 받고 응답을 보내는 방법을 정의합니다</a:t>
            </a:r>
            <a:r>
              <a:rPr lang="en-US" altLang="ko-KR"/>
              <a:t>. </a:t>
            </a:r>
            <a:r>
              <a:rPr lang="ko-KR" altLang="en-US"/>
              <a:t>모든 </a:t>
            </a:r>
            <a:r>
              <a:rPr lang="en-US" altLang="ko-KR"/>
              <a:t>SIP </a:t>
            </a:r>
            <a:r>
              <a:rPr lang="ko-KR" altLang="en-US"/>
              <a:t>요소에는 전송 계층이 포함됩니다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Transaction : </a:t>
            </a:r>
            <a:r>
              <a:rPr lang="ko-KR" altLang="en-US"/>
              <a:t>두 번째 계층은 트랜잭션 계층입니다</a:t>
            </a:r>
            <a:r>
              <a:rPr lang="en-US" altLang="ko-KR"/>
              <a:t>. </a:t>
            </a:r>
            <a:r>
              <a:rPr lang="ko-KR" altLang="en-US"/>
              <a:t>트랜잭션은 클라이언트 트랜잭션이 전송 계층을 사용하여 서버 트랜잭션으로 보내는 요청과 서버 트랜잭션에서 클라이언트로 다시 보내는 해당 요청에 대한 모든 응답을 말합니다</a:t>
            </a:r>
            <a:r>
              <a:rPr lang="en-US" altLang="ko-KR"/>
              <a:t>. </a:t>
            </a:r>
            <a:r>
              <a:rPr lang="ko-KR" altLang="en-US"/>
              <a:t>사용자 에이전트 클라이언트</a:t>
            </a:r>
            <a:r>
              <a:rPr lang="en-US" altLang="ko-KR"/>
              <a:t>(UAC)</a:t>
            </a:r>
            <a:r>
              <a:rPr lang="ko-KR" altLang="en-US"/>
              <a:t>가 수행하는 모든 작업은 일련의 트랜잭션을 사용하여 이루어집니다</a:t>
            </a:r>
            <a:r>
              <a:rPr lang="en-US" altLang="ko-KR"/>
              <a:t>. stateless</a:t>
            </a:r>
            <a:r>
              <a:rPr lang="ko-KR" altLang="en-US"/>
              <a:t> 프록시에는 트랜잭션 계층이 포함되어 있지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TU : </a:t>
            </a:r>
            <a:r>
              <a:rPr lang="ko-KR" altLang="en-US"/>
              <a:t>트랜잭션 계층 위에 있는 계층을 트랜잭션 사용자</a:t>
            </a:r>
            <a:r>
              <a:rPr lang="en-US" altLang="ko-KR"/>
              <a:t>(TU)</a:t>
            </a:r>
            <a:r>
              <a:rPr lang="ko-KR" altLang="en-US"/>
              <a:t>라고 합니다</a:t>
            </a:r>
            <a:r>
              <a:rPr lang="en-US" altLang="ko-KR"/>
              <a:t>. stateless</a:t>
            </a:r>
            <a:r>
              <a:rPr lang="ko-KR" altLang="en-US"/>
              <a:t> 프록시를 제외한 각 </a:t>
            </a:r>
            <a:r>
              <a:rPr lang="en-US" altLang="ko-KR"/>
              <a:t>SIP </a:t>
            </a:r>
            <a:r>
              <a:rPr lang="ko-KR" altLang="en-US"/>
              <a:t>엔티티는 트랜잭션 사용자입니다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예제에서는 첫 번째 </a:t>
            </a:r>
            <a:r>
              <a:rPr lang="en-US" altLang="ko-KR"/>
              <a:t>INVITE</a:t>
            </a:r>
            <a:r>
              <a:rPr lang="ko-KR" altLang="en-US"/>
              <a:t> 요청이 거부된 후 유효한 </a:t>
            </a:r>
            <a:r>
              <a:rPr lang="en-US" altLang="ko-KR"/>
              <a:t>INVITE</a:t>
            </a:r>
            <a:r>
              <a:rPr lang="ko-KR" altLang="en-US"/>
              <a:t> 요청이 뒤따르므로 이 두 가지 상황에 대한 </a:t>
            </a:r>
            <a:r>
              <a:rPr lang="en-US" altLang="ko-KR"/>
              <a:t>ACK </a:t>
            </a:r>
            <a:r>
              <a:rPr lang="ko-KR" altLang="en-US"/>
              <a:t>처리를 분석할 수 있습니다</a:t>
            </a:r>
            <a:r>
              <a:rPr lang="en-US" altLang="ko-KR"/>
              <a:t>. </a:t>
            </a:r>
            <a:r>
              <a:rPr lang="ko-KR" altLang="en-US"/>
              <a:t>프록시 </a:t>
            </a:r>
            <a:r>
              <a:rPr lang="en-US" altLang="ko-KR"/>
              <a:t>1</a:t>
            </a:r>
            <a:r>
              <a:rPr lang="ko-KR" altLang="en-US"/>
              <a:t>과 프록시 </a:t>
            </a:r>
            <a:r>
              <a:rPr lang="en-US" altLang="ko-KR"/>
              <a:t>3 </a:t>
            </a:r>
            <a:r>
              <a:rPr lang="ko-KR" altLang="en-US"/>
              <a:t>상태 저장 프록시 서버는 모두 라우팅한 </a:t>
            </a:r>
            <a:r>
              <a:rPr lang="en-US" altLang="ko-KR"/>
              <a:t>INVITE </a:t>
            </a:r>
            <a:r>
              <a:rPr lang="ko-KR" altLang="en-US"/>
              <a:t>요청에서 요청했기 때문에 최종 시그널링 경로에 있다고 가정합니다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2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UAC(</a:t>
            </a:r>
            <a:r>
              <a:rPr lang="ko-KR" altLang="en-US"/>
              <a:t>사용자 에이전트 클라이언트</a:t>
            </a:r>
            <a:r>
              <a:rPr lang="en-US" altLang="ko-KR"/>
              <a:t>) TU:</a:t>
            </a:r>
          </a:p>
          <a:p>
            <a:r>
              <a:rPr lang="ko-KR" altLang="en-US"/>
              <a:t>초기 </a:t>
            </a:r>
            <a:r>
              <a:rPr lang="en-US" altLang="ko-KR"/>
              <a:t>INVITE </a:t>
            </a:r>
            <a:r>
              <a:rPr lang="ko-KR" altLang="en-US"/>
              <a:t>요청을 생성합니다</a:t>
            </a:r>
            <a:r>
              <a:rPr lang="en-US" altLang="ko-KR"/>
              <a:t>;</a:t>
            </a:r>
          </a:p>
          <a:p>
            <a:r>
              <a:rPr lang="en-US" altLang="ko-KR"/>
              <a:t>(</a:t>
            </a:r>
            <a:r>
              <a:rPr lang="ko-KR" altLang="en-US"/>
              <a:t>트랜잭션 레이어에서</a:t>
            </a:r>
            <a:r>
              <a:rPr lang="en-US" altLang="ko-KR"/>
              <a:t>) </a:t>
            </a:r>
            <a:r>
              <a:rPr lang="ko-KR" altLang="en-US"/>
              <a:t>새 클라이언트 트랜잭션을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및 전송을 전달합니다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"INVITE" </a:t>
            </a:r>
            <a:r>
              <a:rPr lang="ko-KR" altLang="en-US"/>
              <a:t>클라이언트 트랜잭션</a:t>
            </a:r>
            <a:r>
              <a:rPr lang="en-US" altLang="ko-KR"/>
              <a:t>(</a:t>
            </a:r>
            <a:r>
              <a:rPr lang="ko-KR" altLang="en-US"/>
              <a:t>상태</a:t>
            </a:r>
            <a:r>
              <a:rPr lang="en-US" altLang="ko-KR"/>
              <a:t>=“Calling”)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"branch" </a:t>
            </a:r>
            <a:r>
              <a:rPr lang="ko-KR" altLang="en-US"/>
              <a:t>파라미터로 식별됩니다</a:t>
            </a:r>
            <a:r>
              <a:rPr lang="en-US" altLang="ko-KR"/>
              <a:t>. </a:t>
            </a:r>
          </a:p>
          <a:p>
            <a:r>
              <a:rPr lang="ko-KR" altLang="en-US"/>
              <a:t>메시지 요청을 전송으로 전달하기 전에 </a:t>
            </a:r>
            <a:r>
              <a:rPr lang="en-US" altLang="ko-KR"/>
              <a:t>T1 </a:t>
            </a:r>
            <a:r>
              <a:rPr lang="ko-KR" altLang="en-US"/>
              <a:t>타이머가 시작됩니다</a:t>
            </a:r>
            <a:r>
              <a:rPr lang="en-US" altLang="ko-KR"/>
              <a:t>(UDP</a:t>
            </a:r>
            <a:r>
              <a:rPr lang="ko-KR" altLang="en-US"/>
              <a:t>인 경우</a:t>
            </a:r>
            <a:r>
              <a:rPr lang="en-US" altLang="ko-KR"/>
              <a:t>).</a:t>
            </a:r>
          </a:p>
          <a:p>
            <a:r>
              <a:rPr lang="ko-KR" altLang="en-US"/>
              <a:t>클라이언트 전송은 요청을 전송하기 전에 </a:t>
            </a:r>
            <a:r>
              <a:rPr lang="en-US" altLang="ko-KR"/>
              <a:t>Via </a:t>
            </a:r>
            <a:r>
              <a:rPr lang="ko-KR" altLang="en-US"/>
              <a:t>헤더 필드에 </a:t>
            </a:r>
            <a:r>
              <a:rPr lang="en-US" altLang="ko-KR"/>
              <a:t>'sent-by' </a:t>
            </a:r>
            <a:r>
              <a:rPr lang="ko-KR" altLang="en-US"/>
              <a:t>매개 변수를 삽입합니다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Proxy 1 :</a:t>
            </a:r>
          </a:p>
          <a:p>
            <a:r>
              <a:rPr lang="ko-KR" altLang="en-US"/>
              <a:t>요청을 수신하면 서버 전송은 상단의 </a:t>
            </a:r>
            <a:r>
              <a:rPr lang="en-US" altLang="ko-KR"/>
              <a:t>Via </a:t>
            </a:r>
            <a:r>
              <a:rPr lang="ko-KR" altLang="en-US"/>
              <a:t>헤더 필드에 있는 </a:t>
            </a:r>
            <a:r>
              <a:rPr lang="en-US" altLang="ko-KR"/>
              <a:t>‘sent-by’ </a:t>
            </a:r>
            <a:r>
              <a:rPr lang="ko-KR" altLang="en-US"/>
              <a:t>매개 변수를 검사하여 관련 서버 트랜잭션과 일치시키고 </a:t>
            </a:r>
            <a:r>
              <a:rPr lang="en-US" altLang="ko-KR"/>
              <a:t>‘received’ </a:t>
            </a:r>
            <a:r>
              <a:rPr lang="ko-KR" altLang="en-US"/>
              <a:t>매개 변수를 추가합니다</a:t>
            </a:r>
            <a:r>
              <a:rPr lang="en-US" altLang="ko-KR"/>
              <a:t>.</a:t>
            </a:r>
          </a:p>
          <a:p>
            <a:r>
              <a:rPr lang="ko-KR" altLang="en-US"/>
              <a:t>프록시 코어에 의해 새로운 </a:t>
            </a:r>
            <a:r>
              <a:rPr lang="en-US" altLang="ko-KR"/>
              <a:t>“INVITE” </a:t>
            </a:r>
            <a:r>
              <a:rPr lang="ko-KR" altLang="en-US"/>
              <a:t>서버 트랜잭션</a:t>
            </a:r>
            <a:r>
              <a:rPr lang="en-US" altLang="ko-KR"/>
              <a:t>(</a:t>
            </a:r>
            <a:r>
              <a:rPr lang="ko-KR" altLang="en-US"/>
              <a:t>상태</a:t>
            </a:r>
            <a:r>
              <a:rPr lang="en-US" altLang="ko-KR"/>
              <a:t>=“proceeding")</a:t>
            </a:r>
            <a:r>
              <a:rPr lang="ko-KR" altLang="en-US"/>
              <a:t>이 생성됩니다</a:t>
            </a:r>
            <a:r>
              <a:rPr lang="en-US" altLang="ko-KR"/>
              <a:t>(TU</a:t>
            </a:r>
            <a:r>
              <a:rPr lang="ko-KR" altLang="en-US"/>
              <a:t>로 작동하지 않음</a:t>
            </a:r>
            <a:r>
              <a:rPr lang="en-US" altLang="ko-KR"/>
              <a:t>). </a:t>
            </a:r>
          </a:p>
          <a:p>
            <a:r>
              <a:rPr lang="ko-KR" altLang="en-US"/>
              <a:t>서버 트랜잭션은 </a:t>
            </a:r>
            <a:r>
              <a:rPr lang="en-US" altLang="ko-KR"/>
              <a:t>INVITE </a:t>
            </a:r>
            <a:r>
              <a:rPr lang="ko-KR" altLang="en-US"/>
              <a:t>요청을 </a:t>
            </a:r>
            <a:r>
              <a:rPr lang="en-US" altLang="ko-KR"/>
              <a:t>TU</a:t>
            </a:r>
            <a:r>
              <a:rPr lang="ko-KR" altLang="en-US"/>
              <a:t>로 전송하고 이 </a:t>
            </a:r>
            <a:r>
              <a:rPr lang="en-US" altLang="ko-KR"/>
              <a:t>TU</a:t>
            </a:r>
            <a:r>
              <a:rPr lang="ko-KR" altLang="en-US"/>
              <a:t>가 </a:t>
            </a:r>
            <a:r>
              <a:rPr lang="en-US" altLang="ko-KR"/>
              <a:t>200ms </a:t>
            </a:r>
            <a:r>
              <a:rPr lang="ko-KR" altLang="en-US"/>
              <a:t>이내에 응답을 생성할 것임을 어떻게든 알고 있으므로 </a:t>
            </a:r>
            <a:r>
              <a:rPr lang="en-US" altLang="ko-KR"/>
              <a:t>100 </a:t>
            </a:r>
            <a:r>
              <a:rPr lang="ko-KR" altLang="en-US"/>
              <a:t>시도 중 응답을 다시 보내지 않습니다</a:t>
            </a:r>
            <a:r>
              <a:rPr lang="en-US" altLang="ko-KR"/>
              <a:t>.</a:t>
            </a:r>
          </a:p>
          <a:p>
            <a:r>
              <a:rPr lang="ko-KR" altLang="en-US"/>
              <a:t>프록시 코어 </a:t>
            </a:r>
            <a:r>
              <a:rPr lang="en-US" altLang="ko-KR"/>
              <a:t>TU</a:t>
            </a:r>
            <a:r>
              <a:rPr lang="ko-KR" altLang="en-US"/>
              <a:t>는 먼저 </a:t>
            </a:r>
            <a:r>
              <a:rPr lang="en-US" altLang="ko-KR"/>
              <a:t>INVITE </a:t>
            </a:r>
            <a:r>
              <a:rPr lang="ko-KR" altLang="en-US"/>
              <a:t>요청의 유효성을 검사합니다</a:t>
            </a:r>
            <a:r>
              <a:rPr lang="en-US" altLang="ko-KR"/>
              <a:t>. </a:t>
            </a:r>
          </a:p>
          <a:p>
            <a:r>
              <a:rPr lang="ko-KR" altLang="en-US"/>
              <a:t>자격 증명이 제공되지 않았기 때문에 발신자를 인증할 수 없습니다</a:t>
            </a:r>
            <a:r>
              <a:rPr lang="en-US" altLang="ko-KR"/>
              <a:t>. </a:t>
            </a:r>
          </a:p>
          <a:p>
            <a:r>
              <a:rPr lang="en-US" altLang="ko-KR"/>
              <a:t>407(Proxy Authentication Required) </a:t>
            </a:r>
            <a:r>
              <a:rPr lang="ko-KR" altLang="en-US"/>
              <a:t>응답</a:t>
            </a:r>
            <a:r>
              <a:rPr lang="en-US" altLang="ko-KR"/>
              <a:t>(</a:t>
            </a:r>
            <a:r>
              <a:rPr lang="ko-KR" altLang="en-US"/>
              <a:t>다음 슬라이드 참조</a:t>
            </a:r>
            <a:r>
              <a:rPr lang="en-US" altLang="ko-KR"/>
              <a:t>)</a:t>
            </a:r>
            <a:r>
              <a:rPr lang="ko-KR" altLang="en-US"/>
              <a:t>을 돌려보내 요청을 거부합니다</a:t>
            </a:r>
            <a:r>
              <a:rPr lang="en-US" altLang="ko-KR"/>
              <a:t>.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Proxy 1:</a:t>
            </a:r>
          </a:p>
          <a:p>
            <a:r>
              <a:rPr lang="ko-KR" altLang="en-US"/>
              <a:t>프록시 코어 </a:t>
            </a:r>
            <a:r>
              <a:rPr lang="en-US" altLang="ko-KR"/>
              <a:t>TU</a:t>
            </a:r>
            <a:r>
              <a:rPr lang="ko-KR" altLang="en-US"/>
              <a:t>가 </a:t>
            </a:r>
            <a:r>
              <a:rPr lang="en-US" altLang="ko-KR"/>
              <a:t>407(Proxy Authentication Required) </a:t>
            </a:r>
            <a:r>
              <a:rPr lang="ko-KR" altLang="en-US"/>
              <a:t>응답을 다시 보냅니다</a:t>
            </a:r>
            <a:r>
              <a:rPr lang="en-US" altLang="ko-KR"/>
              <a:t>.</a:t>
            </a:r>
          </a:p>
          <a:p>
            <a:r>
              <a:rPr lang="ko-KR" altLang="en-US"/>
              <a:t>서버 트랜잭션은 </a:t>
            </a:r>
            <a:r>
              <a:rPr lang="en-US" altLang="ko-KR"/>
              <a:t>"completed" </a:t>
            </a:r>
            <a:r>
              <a:rPr lang="ko-KR" altLang="en-US"/>
              <a:t>상태가 되고 </a:t>
            </a:r>
            <a:r>
              <a:rPr lang="en-US" altLang="ko-KR"/>
              <a:t>407 </a:t>
            </a:r>
            <a:r>
              <a:rPr lang="ko-KR" altLang="en-US"/>
              <a:t>응답을 전송으로 전달합니다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ACK(</a:t>
            </a:r>
            <a:r>
              <a:rPr lang="ko-KR" altLang="en-US"/>
              <a:t>요청</a:t>
            </a:r>
            <a:r>
              <a:rPr lang="en-US" altLang="ko-KR"/>
              <a:t>)</a:t>
            </a:r>
            <a:r>
              <a:rPr lang="ko-KR" altLang="en-US"/>
              <a:t>가 수신되면</a:t>
            </a:r>
            <a:r>
              <a:rPr lang="en-US" altLang="ko-KR"/>
              <a:t>: "completed" </a:t>
            </a:r>
            <a:r>
              <a:rPr lang="ko-KR" altLang="en-US"/>
              <a:t>상태로 전환되고 </a:t>
            </a:r>
            <a:r>
              <a:rPr lang="en-US" altLang="ko-KR"/>
              <a:t>I </a:t>
            </a:r>
            <a:r>
              <a:rPr lang="ko-KR" altLang="en-US"/>
              <a:t>타이머가 시작됩니다</a:t>
            </a:r>
            <a:r>
              <a:rPr lang="en-US" altLang="ko-KR"/>
              <a:t>. </a:t>
            </a:r>
          </a:p>
          <a:p>
            <a:r>
              <a:rPr lang="en-US" altLang="ko-KR"/>
              <a:t>I </a:t>
            </a:r>
            <a:r>
              <a:rPr lang="ko-KR" altLang="en-US"/>
              <a:t>타이머가 발동되면 서버 트랜잭션이 소멸됩니다</a:t>
            </a:r>
            <a:r>
              <a:rPr lang="en-US" altLang="ko-KR"/>
              <a:t>.</a:t>
            </a:r>
          </a:p>
          <a:p>
            <a:r>
              <a:rPr lang="ko-KR" altLang="en-US"/>
              <a:t>서버 전송</a:t>
            </a:r>
            <a:r>
              <a:rPr lang="en-US" altLang="ko-KR"/>
              <a:t>:</a:t>
            </a:r>
          </a:p>
          <a:p>
            <a:r>
              <a:rPr lang="ko-KR" altLang="en-US"/>
              <a:t>응답을 보내기 전</a:t>
            </a:r>
            <a:r>
              <a:rPr lang="en-US" altLang="ko-KR"/>
              <a:t>: 'sent-by'</a:t>
            </a:r>
            <a:r>
              <a:rPr lang="ko-KR" altLang="en-US"/>
              <a:t>과 </a:t>
            </a:r>
            <a:r>
              <a:rPr lang="en-US" altLang="ko-KR"/>
              <a:t>'received'</a:t>
            </a:r>
            <a:r>
              <a:rPr lang="ko-KR" altLang="en-US"/>
              <a:t>에서 </a:t>
            </a:r>
            <a:r>
              <a:rPr lang="en-US" altLang="ko-KR"/>
              <a:t>IP@ </a:t>
            </a:r>
            <a:r>
              <a:rPr lang="ko-KR" altLang="en-US"/>
              <a:t>및 포트를 검색합니다</a:t>
            </a:r>
            <a:r>
              <a:rPr lang="en-US" altLang="ko-KR"/>
              <a:t>.</a:t>
            </a:r>
          </a:p>
          <a:p>
            <a:r>
              <a:rPr lang="en-US" altLang="ko-KR"/>
              <a:t>(ACK) </a:t>
            </a:r>
            <a:r>
              <a:rPr lang="ko-KR" altLang="en-US"/>
              <a:t>요청을 수신할 때</a:t>
            </a:r>
            <a:r>
              <a:rPr lang="en-US" altLang="ko-KR"/>
              <a:t>: </a:t>
            </a:r>
            <a:r>
              <a:rPr lang="ko-KR" altLang="en-US"/>
              <a:t>상단의 </a:t>
            </a:r>
            <a:r>
              <a:rPr lang="en-US" altLang="ko-KR"/>
              <a:t>Via </a:t>
            </a:r>
            <a:r>
              <a:rPr lang="ko-KR" altLang="en-US"/>
              <a:t>헤더 필드에서 </a:t>
            </a:r>
            <a:r>
              <a:rPr lang="en-US" altLang="ko-KR"/>
              <a:t>'sent-by' </a:t>
            </a:r>
            <a:r>
              <a:rPr lang="ko-KR" altLang="en-US"/>
              <a:t>파라미터를 검사하여 관련 서버 트랜잭션과 일치시키고 </a:t>
            </a:r>
            <a:r>
              <a:rPr lang="en-US" altLang="ko-KR"/>
              <a:t>"received" </a:t>
            </a:r>
            <a:r>
              <a:rPr lang="ko-KR" altLang="en-US"/>
              <a:t>파라미터를 추가합니다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UA:</a:t>
            </a:r>
          </a:p>
          <a:p>
            <a:r>
              <a:rPr lang="ko-KR" altLang="en-US"/>
              <a:t>클라이언트 전송</a:t>
            </a:r>
            <a:r>
              <a:rPr lang="en-US" altLang="ko-KR"/>
              <a:t>:</a:t>
            </a:r>
          </a:p>
          <a:p>
            <a:r>
              <a:rPr lang="ko-KR" altLang="en-US"/>
              <a:t>응답을 수신할 때</a:t>
            </a:r>
            <a:r>
              <a:rPr lang="en-US" altLang="ko-KR"/>
              <a:t>: </a:t>
            </a:r>
            <a:r>
              <a:rPr lang="ko-KR" altLang="en-US"/>
              <a:t>상단의 </a:t>
            </a:r>
            <a:r>
              <a:rPr lang="en-US" altLang="ko-KR"/>
              <a:t>Via </a:t>
            </a:r>
            <a:r>
              <a:rPr lang="ko-KR" altLang="en-US"/>
              <a:t>헤더 필드에서 </a:t>
            </a:r>
            <a:r>
              <a:rPr lang="en-US" altLang="ko-KR"/>
              <a:t>'sent-by' </a:t>
            </a:r>
            <a:r>
              <a:rPr lang="ko-KR" altLang="en-US"/>
              <a:t>매개변수를 검사하여 관련 클라이언트 트랜잭션과 일치시킵니다</a:t>
            </a:r>
            <a:r>
              <a:rPr lang="en-US" altLang="ko-KR"/>
              <a:t>.</a:t>
            </a:r>
          </a:p>
          <a:p>
            <a:r>
              <a:rPr lang="en-US" altLang="ko-KR"/>
              <a:t>(ACK) </a:t>
            </a:r>
            <a:r>
              <a:rPr lang="ko-KR" altLang="en-US"/>
              <a:t>요청을 보내기 전</a:t>
            </a:r>
            <a:r>
              <a:rPr lang="en-US" altLang="ko-KR"/>
              <a:t>: Via </a:t>
            </a:r>
            <a:r>
              <a:rPr lang="ko-KR" altLang="en-US"/>
              <a:t>헤더 필드에 </a:t>
            </a:r>
            <a:r>
              <a:rPr lang="en-US" altLang="ko-KR"/>
              <a:t>‘received’ </a:t>
            </a:r>
            <a:r>
              <a:rPr lang="ko-KR" altLang="en-US"/>
              <a:t>파라미터를 삽입합니다</a:t>
            </a:r>
            <a:r>
              <a:rPr lang="en-US" altLang="ko-KR"/>
              <a:t>.</a:t>
            </a:r>
          </a:p>
          <a:p>
            <a:r>
              <a:rPr lang="en-US" altLang="ko-KR"/>
              <a:t>407 </a:t>
            </a:r>
            <a:r>
              <a:rPr lang="ko-KR" altLang="en-US"/>
              <a:t>응답을 수신하면 클라이언트는 상태</a:t>
            </a:r>
            <a:r>
              <a:rPr lang="en-US" altLang="ko-KR"/>
              <a:t>="completed"</a:t>
            </a:r>
            <a:r>
              <a:rPr lang="ko-KR" altLang="en-US"/>
              <a:t>로 전환하고 응답을 </a:t>
            </a:r>
            <a:r>
              <a:rPr lang="en-US" altLang="ko-KR"/>
              <a:t>TU</a:t>
            </a:r>
            <a:r>
              <a:rPr lang="ko-KR" altLang="en-US"/>
              <a:t>로 전달하고 </a:t>
            </a:r>
            <a:r>
              <a:rPr lang="en-US" altLang="ko-KR"/>
              <a:t>ACK</a:t>
            </a:r>
            <a:r>
              <a:rPr lang="ko-KR" altLang="en-US"/>
              <a:t>를 생성한 후 전송으로 전달합니다</a:t>
            </a:r>
            <a:r>
              <a:rPr lang="en-US" altLang="ko-KR"/>
              <a:t>. </a:t>
            </a:r>
          </a:p>
          <a:p>
            <a:r>
              <a:rPr lang="en-US" altLang="ko-KR"/>
              <a:t>D </a:t>
            </a:r>
            <a:r>
              <a:rPr lang="ko-KR" altLang="en-US"/>
              <a:t>타이머가 시작되었습니다</a:t>
            </a:r>
            <a:r>
              <a:rPr lang="en-US" altLang="ko-KR"/>
              <a:t>. </a:t>
            </a:r>
          </a:p>
          <a:p>
            <a:r>
              <a:rPr lang="en-US" altLang="ko-KR"/>
              <a:t>D </a:t>
            </a:r>
            <a:r>
              <a:rPr lang="ko-KR" altLang="en-US"/>
              <a:t>타이머가 실행되면 클라이언트 트랜잭션이 소멸됩니다</a:t>
            </a:r>
            <a:r>
              <a:rPr lang="en-US" altLang="ko-KR"/>
              <a:t>.</a:t>
            </a:r>
          </a:p>
          <a:p>
            <a:r>
              <a:rPr lang="en-US" altLang="ko-KR"/>
              <a:t>UAC</a:t>
            </a:r>
            <a:r>
              <a:rPr lang="ko-KR" altLang="en-US"/>
              <a:t>가 응답을 분석하고 새로운 </a:t>
            </a:r>
            <a:r>
              <a:rPr lang="en-US" altLang="ko-KR"/>
              <a:t>INVITE </a:t>
            </a:r>
            <a:r>
              <a:rPr lang="ko-KR" altLang="en-US"/>
              <a:t>요청을 준비합니다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7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UA:</a:t>
            </a:r>
          </a:p>
          <a:p>
            <a:r>
              <a:rPr lang="ko-KR" altLang="en-US"/>
              <a:t>올바른 </a:t>
            </a:r>
            <a:r>
              <a:rPr lang="en-US" altLang="ko-KR"/>
              <a:t>credential </a:t>
            </a:r>
            <a:r>
              <a:rPr lang="ko-KR" altLang="en-US"/>
              <a:t>을 포함하는 새 </a:t>
            </a:r>
            <a:r>
              <a:rPr lang="en-US" altLang="ko-KR"/>
              <a:t>INVITE </a:t>
            </a:r>
            <a:r>
              <a:rPr lang="ko-KR" altLang="en-US"/>
              <a:t>요청을 생성</a:t>
            </a:r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client transaction </a:t>
            </a:r>
            <a:r>
              <a:rPr lang="ko-KR" altLang="en-US"/>
              <a:t>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address, port, transport </a:t>
            </a:r>
            <a:r>
              <a:rPr lang="ko-KR" altLang="en-US"/>
              <a:t>정보를 전달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INVITE client tracsaction 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상태 </a:t>
            </a:r>
            <a:r>
              <a:rPr lang="en-US" altLang="ko-KR"/>
              <a:t>= 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“branch” </a:t>
            </a:r>
            <a:r>
              <a:rPr lang="ko-KR" altLang="en-US"/>
              <a:t>파라미터로 식별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1xx </a:t>
            </a:r>
            <a:r>
              <a:rPr lang="ko-KR" altLang="en-US"/>
              <a:t>응답 수신시</a:t>
            </a:r>
            <a:r>
              <a:rPr lang="en-US" altLang="ko-KR"/>
              <a:t>: </a:t>
            </a:r>
            <a:r>
              <a:rPr lang="ko-KR" altLang="en-US"/>
              <a:t>상태 </a:t>
            </a:r>
            <a:r>
              <a:rPr lang="en-US" altLang="ko-KR"/>
              <a:t>= “Proceeding” </a:t>
            </a:r>
            <a:r>
              <a:rPr lang="ko-KR" altLang="en-US"/>
              <a:t>및 </a:t>
            </a:r>
            <a:r>
              <a:rPr lang="en-US" altLang="ko-KR"/>
              <a:t>T1 </a:t>
            </a:r>
            <a:r>
              <a:rPr lang="ko-KR" altLang="en-US"/>
              <a:t>리셋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Client transport:</a:t>
            </a:r>
          </a:p>
          <a:p>
            <a:pPr marL="228600" indent="-228600">
              <a:buAutoNum type="arabicPeriod"/>
            </a:pPr>
            <a:r>
              <a:rPr lang="ko-KR" altLang="en-US"/>
              <a:t>응답을 보내기전 </a:t>
            </a:r>
            <a:r>
              <a:rPr lang="en-US" altLang="ko-KR"/>
              <a:t>Via </a:t>
            </a:r>
            <a:r>
              <a:rPr lang="ko-KR" altLang="en-US"/>
              <a:t>헤더의</a:t>
            </a:r>
            <a:r>
              <a:rPr lang="en-US" altLang="ko-KR"/>
              <a:t> “sent-by” </a:t>
            </a:r>
            <a:r>
              <a:rPr lang="ko-KR" altLang="en-US"/>
              <a:t>삽입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응답을 받을 때 </a:t>
            </a:r>
            <a:r>
              <a:rPr lang="en-US" altLang="ko-KR"/>
              <a:t>: </a:t>
            </a:r>
            <a:r>
              <a:rPr lang="ko-KR" altLang="en-US"/>
              <a:t>최상단 </a:t>
            </a:r>
            <a:r>
              <a:rPr lang="en-US" altLang="ko-KR"/>
              <a:t>Via </a:t>
            </a:r>
            <a:r>
              <a:rPr lang="ko-KR" altLang="en-US"/>
              <a:t>헤더의 </a:t>
            </a:r>
            <a:r>
              <a:rPr lang="en-US" altLang="ko-KR"/>
              <a:t>“sent-by” </a:t>
            </a:r>
            <a:r>
              <a:rPr lang="ko-KR" altLang="en-US"/>
              <a:t>검사하여 관련 클라이언트 트랜잭션과 매칭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Proxy 1:</a:t>
            </a:r>
          </a:p>
          <a:p>
            <a:r>
              <a:rPr lang="en-US" altLang="ko-KR" b="0"/>
              <a:t>server transport:</a:t>
            </a:r>
          </a:p>
          <a:p>
            <a:pPr marL="228600" indent="-228600">
              <a:buAutoNum type="arabicPeriod"/>
            </a:pPr>
            <a:r>
              <a:rPr lang="ko-KR" altLang="en-US" b="0"/>
              <a:t>요청 수신시</a:t>
            </a:r>
            <a:r>
              <a:rPr lang="en-US" altLang="ko-KR" b="0"/>
              <a:t>, </a:t>
            </a:r>
            <a:r>
              <a:rPr lang="ko-KR" altLang="en-US" b="0"/>
              <a:t>상단의 </a:t>
            </a:r>
            <a:r>
              <a:rPr lang="en-US" altLang="ko-KR" b="0"/>
              <a:t>Via </a:t>
            </a:r>
            <a:r>
              <a:rPr lang="ko-KR" altLang="en-US" b="0"/>
              <a:t>헤더에서 </a:t>
            </a:r>
            <a:r>
              <a:rPr lang="en-US" altLang="ko-KR" b="0"/>
              <a:t>“sent-by” </a:t>
            </a:r>
            <a:r>
              <a:rPr lang="ko-KR" altLang="en-US" b="0"/>
              <a:t>를 검사하여 관련 서버 트랜잭션과 일치하고 </a:t>
            </a:r>
            <a:r>
              <a:rPr lang="en-US" altLang="ko-KR" b="0"/>
              <a:t>“received” </a:t>
            </a:r>
            <a:r>
              <a:rPr lang="ko-KR" altLang="en-US" b="0"/>
              <a:t>파라미터 추가</a:t>
            </a: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응답 전송전</a:t>
            </a:r>
            <a:r>
              <a:rPr lang="en-US" altLang="ko-KR" b="0"/>
              <a:t>, “sent-by” </a:t>
            </a:r>
            <a:r>
              <a:rPr lang="ko-KR" altLang="en-US" b="0"/>
              <a:t>와 </a:t>
            </a:r>
            <a:r>
              <a:rPr lang="en-US" altLang="ko-KR" b="0"/>
              <a:t>“received” </a:t>
            </a:r>
            <a:r>
              <a:rPr lang="ko-KR" altLang="en-US" b="0"/>
              <a:t>에서 </a:t>
            </a:r>
            <a:r>
              <a:rPr lang="en-US" altLang="ko-KR" b="0"/>
              <a:t>IP@ </a:t>
            </a:r>
            <a:r>
              <a:rPr lang="ko-KR" altLang="en-US" b="0"/>
              <a:t>와 </a:t>
            </a:r>
            <a:r>
              <a:rPr lang="en-US" altLang="ko-KR" b="0"/>
              <a:t>port </a:t>
            </a:r>
            <a:r>
              <a:rPr lang="ko-KR" altLang="en-US" b="0"/>
              <a:t>를 검색</a:t>
            </a:r>
            <a:br>
              <a:rPr lang="en-US" altLang="ko-KR" b="0"/>
            </a:br>
            <a:r>
              <a:rPr lang="ko-KR" altLang="en-US" b="0"/>
              <a:t>프록시 코어에 의해 새로운 </a:t>
            </a:r>
            <a:r>
              <a:rPr lang="en-US" altLang="ko-KR" b="0"/>
              <a:t>INVITE </a:t>
            </a:r>
            <a:r>
              <a:rPr lang="ko-KR" altLang="en-US" b="0"/>
              <a:t>서버 트랜잭션이 생성</a:t>
            </a:r>
            <a:br>
              <a:rPr lang="en-US" altLang="ko-KR" b="0"/>
            </a:br>
            <a:r>
              <a:rPr lang="ko-KR" altLang="en-US" b="0"/>
              <a:t>서버 트랜잭션은 </a:t>
            </a:r>
            <a:r>
              <a:rPr lang="en-US" altLang="ko-KR" b="0"/>
              <a:t>100 Trying </a:t>
            </a:r>
            <a:r>
              <a:rPr lang="ko-KR" altLang="en-US" b="0"/>
              <a:t>응답을 다시 보내고 프록시 코어로 </a:t>
            </a:r>
            <a:r>
              <a:rPr lang="en-US" altLang="ko-KR" b="0"/>
              <a:t>INVITE </a:t>
            </a:r>
            <a:r>
              <a:rPr lang="ko-KR" altLang="en-US" b="0"/>
              <a:t>요청을 전송</a:t>
            </a:r>
            <a:br>
              <a:rPr lang="en-US" altLang="ko-KR" b="0"/>
            </a:b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프록시 코어 </a:t>
            </a:r>
            <a:r>
              <a:rPr lang="en-US" altLang="ko-KR" b="0"/>
              <a:t>TU </a:t>
            </a:r>
            <a:r>
              <a:rPr lang="ko-KR" altLang="en-US" b="0"/>
              <a:t>는 </a:t>
            </a:r>
            <a:r>
              <a:rPr lang="en-US" altLang="ko-KR" b="0"/>
              <a:t>1. </a:t>
            </a:r>
            <a:r>
              <a:rPr lang="ko-KR" altLang="en-US" b="0"/>
              <a:t>요청의 유효성 검사를 하고</a:t>
            </a:r>
            <a:r>
              <a:rPr lang="en-US" altLang="ko-KR" b="0"/>
              <a:t>, 2. </a:t>
            </a:r>
            <a:r>
              <a:rPr lang="ko-KR" altLang="en-US" b="0"/>
              <a:t>요청의 대상을 결정</a:t>
            </a:r>
            <a:r>
              <a:rPr lang="en-US" altLang="ko-KR" b="0"/>
              <a:t> 3. </a:t>
            </a:r>
            <a:r>
              <a:rPr lang="ko-KR" altLang="en-US" b="0"/>
              <a:t>대상을 향해 요청을 전달</a:t>
            </a:r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58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UA:</a:t>
            </a:r>
          </a:p>
          <a:p>
            <a:r>
              <a:rPr lang="ko-KR" altLang="en-US"/>
              <a:t>올바른 </a:t>
            </a:r>
            <a:r>
              <a:rPr lang="en-US" altLang="ko-KR"/>
              <a:t>credential </a:t>
            </a:r>
            <a:r>
              <a:rPr lang="ko-KR" altLang="en-US"/>
              <a:t>을 포함하는 새 </a:t>
            </a:r>
            <a:r>
              <a:rPr lang="en-US" altLang="ko-KR"/>
              <a:t>INVITE </a:t>
            </a:r>
            <a:r>
              <a:rPr lang="ko-KR" altLang="en-US"/>
              <a:t>요청을 생성</a:t>
            </a:r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client transaction </a:t>
            </a:r>
            <a:r>
              <a:rPr lang="ko-KR" altLang="en-US"/>
              <a:t>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address, port, transport </a:t>
            </a:r>
            <a:r>
              <a:rPr lang="ko-KR" altLang="en-US"/>
              <a:t>정보를 전달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INVITE client tracsaction 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상태 </a:t>
            </a:r>
            <a:r>
              <a:rPr lang="en-US" altLang="ko-KR"/>
              <a:t>= 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“branch” </a:t>
            </a:r>
            <a:r>
              <a:rPr lang="ko-KR" altLang="en-US"/>
              <a:t>파라미터로 식별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1xx </a:t>
            </a:r>
            <a:r>
              <a:rPr lang="ko-KR" altLang="en-US"/>
              <a:t>응답 수신시</a:t>
            </a:r>
            <a:r>
              <a:rPr lang="en-US" altLang="ko-KR"/>
              <a:t>: </a:t>
            </a:r>
            <a:r>
              <a:rPr lang="ko-KR" altLang="en-US"/>
              <a:t>상태 </a:t>
            </a:r>
            <a:r>
              <a:rPr lang="en-US" altLang="ko-KR"/>
              <a:t>= “Proceeding” </a:t>
            </a:r>
            <a:r>
              <a:rPr lang="ko-KR" altLang="en-US"/>
              <a:t>및 </a:t>
            </a:r>
            <a:r>
              <a:rPr lang="en-US" altLang="ko-KR"/>
              <a:t>T1 </a:t>
            </a:r>
            <a:r>
              <a:rPr lang="ko-KR" altLang="en-US"/>
              <a:t>리셋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Client transport:</a:t>
            </a:r>
          </a:p>
          <a:p>
            <a:pPr marL="228600" indent="-228600">
              <a:buAutoNum type="arabicPeriod"/>
            </a:pPr>
            <a:r>
              <a:rPr lang="ko-KR" altLang="en-US"/>
              <a:t>응답을 보내기전 </a:t>
            </a:r>
            <a:r>
              <a:rPr lang="en-US" altLang="ko-KR"/>
              <a:t>Via </a:t>
            </a:r>
            <a:r>
              <a:rPr lang="ko-KR" altLang="en-US"/>
              <a:t>헤더의</a:t>
            </a:r>
            <a:r>
              <a:rPr lang="en-US" altLang="ko-KR"/>
              <a:t> “sent-by” </a:t>
            </a:r>
            <a:r>
              <a:rPr lang="ko-KR" altLang="en-US"/>
              <a:t>삽입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응답을 받을 때 </a:t>
            </a:r>
            <a:r>
              <a:rPr lang="en-US" altLang="ko-KR"/>
              <a:t>: </a:t>
            </a:r>
            <a:r>
              <a:rPr lang="ko-KR" altLang="en-US"/>
              <a:t>최상단 </a:t>
            </a:r>
            <a:r>
              <a:rPr lang="en-US" altLang="ko-KR"/>
              <a:t>Via </a:t>
            </a:r>
            <a:r>
              <a:rPr lang="ko-KR" altLang="en-US"/>
              <a:t>헤더의 </a:t>
            </a:r>
            <a:r>
              <a:rPr lang="en-US" altLang="ko-KR"/>
              <a:t>“sent-by” </a:t>
            </a:r>
            <a:r>
              <a:rPr lang="ko-KR" altLang="en-US"/>
              <a:t>검사하여 관련 클라이언트 트랜잭션과 매칭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Proxy 1:</a:t>
            </a:r>
          </a:p>
          <a:p>
            <a:r>
              <a:rPr lang="en-US" altLang="ko-KR" b="0"/>
              <a:t>server transport:</a:t>
            </a:r>
          </a:p>
          <a:p>
            <a:pPr marL="228600" indent="-228600">
              <a:buAutoNum type="arabicPeriod"/>
            </a:pPr>
            <a:r>
              <a:rPr lang="ko-KR" altLang="en-US" b="0"/>
              <a:t>요청 수신시</a:t>
            </a:r>
            <a:r>
              <a:rPr lang="en-US" altLang="ko-KR" b="0"/>
              <a:t>, </a:t>
            </a:r>
            <a:r>
              <a:rPr lang="ko-KR" altLang="en-US" b="0"/>
              <a:t>상단의 </a:t>
            </a:r>
            <a:r>
              <a:rPr lang="en-US" altLang="ko-KR" b="0"/>
              <a:t>Via </a:t>
            </a:r>
            <a:r>
              <a:rPr lang="ko-KR" altLang="en-US" b="0"/>
              <a:t>헤더에서 </a:t>
            </a:r>
            <a:r>
              <a:rPr lang="en-US" altLang="ko-KR" b="0"/>
              <a:t>“sent-by” </a:t>
            </a:r>
            <a:r>
              <a:rPr lang="ko-KR" altLang="en-US" b="0"/>
              <a:t>를 검사하여 관련 서버 트랜잭션과 일치하고 </a:t>
            </a:r>
            <a:r>
              <a:rPr lang="en-US" altLang="ko-KR" b="0"/>
              <a:t>“received” </a:t>
            </a:r>
            <a:r>
              <a:rPr lang="ko-KR" altLang="en-US" b="0"/>
              <a:t>파라미터 추가</a:t>
            </a: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응답 전송전</a:t>
            </a:r>
            <a:r>
              <a:rPr lang="en-US" altLang="ko-KR" b="0"/>
              <a:t>, “sent-by” </a:t>
            </a:r>
            <a:r>
              <a:rPr lang="ko-KR" altLang="en-US" b="0"/>
              <a:t>와 </a:t>
            </a:r>
            <a:r>
              <a:rPr lang="en-US" altLang="ko-KR" b="0"/>
              <a:t>“received” </a:t>
            </a:r>
            <a:r>
              <a:rPr lang="ko-KR" altLang="en-US" b="0"/>
              <a:t>에서 </a:t>
            </a:r>
            <a:r>
              <a:rPr lang="en-US" altLang="ko-KR" b="0"/>
              <a:t>IP@ </a:t>
            </a:r>
            <a:r>
              <a:rPr lang="ko-KR" altLang="en-US" b="0"/>
              <a:t>와 </a:t>
            </a:r>
            <a:r>
              <a:rPr lang="en-US" altLang="ko-KR" b="0"/>
              <a:t>port </a:t>
            </a:r>
            <a:r>
              <a:rPr lang="ko-KR" altLang="en-US" b="0"/>
              <a:t>를 검색</a:t>
            </a:r>
            <a:br>
              <a:rPr lang="en-US" altLang="ko-KR" b="0"/>
            </a:br>
            <a:r>
              <a:rPr lang="ko-KR" altLang="en-US" b="0"/>
              <a:t>프록시 코어에 의해 새로운 </a:t>
            </a:r>
            <a:r>
              <a:rPr lang="en-US" altLang="ko-KR" b="0"/>
              <a:t>INVITE </a:t>
            </a:r>
            <a:r>
              <a:rPr lang="ko-KR" altLang="en-US" b="0"/>
              <a:t>서버 트랜잭션이 생성</a:t>
            </a:r>
            <a:br>
              <a:rPr lang="en-US" altLang="ko-KR" b="0"/>
            </a:br>
            <a:r>
              <a:rPr lang="ko-KR" altLang="en-US" b="0"/>
              <a:t>서버 트랜잭션은 </a:t>
            </a:r>
            <a:r>
              <a:rPr lang="en-US" altLang="ko-KR" b="0"/>
              <a:t>100 Trying </a:t>
            </a:r>
            <a:r>
              <a:rPr lang="ko-KR" altLang="en-US" b="0"/>
              <a:t>응답을 다시 보내고 프록시 코어로 </a:t>
            </a:r>
            <a:r>
              <a:rPr lang="en-US" altLang="ko-KR" b="0"/>
              <a:t>INVITE </a:t>
            </a:r>
            <a:r>
              <a:rPr lang="ko-KR" altLang="en-US" b="0"/>
              <a:t>요청을 전송</a:t>
            </a:r>
            <a:br>
              <a:rPr lang="en-US" altLang="ko-KR" b="0"/>
            </a:b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프록시 코어 </a:t>
            </a:r>
            <a:r>
              <a:rPr lang="en-US" altLang="ko-KR" b="0"/>
              <a:t>TU </a:t>
            </a:r>
            <a:r>
              <a:rPr lang="ko-KR" altLang="en-US" b="0"/>
              <a:t>는 </a:t>
            </a:r>
            <a:r>
              <a:rPr lang="en-US" altLang="ko-KR" b="0"/>
              <a:t>1. </a:t>
            </a:r>
            <a:r>
              <a:rPr lang="ko-KR" altLang="en-US" b="0"/>
              <a:t>요청의 유효성 검사를 하고</a:t>
            </a:r>
            <a:r>
              <a:rPr lang="en-US" altLang="ko-KR" b="0"/>
              <a:t>, 2. </a:t>
            </a:r>
            <a:r>
              <a:rPr lang="ko-KR" altLang="en-US" b="0"/>
              <a:t>요청의 대상을 결정</a:t>
            </a:r>
            <a:r>
              <a:rPr lang="en-US" altLang="ko-KR" b="0"/>
              <a:t> 3. </a:t>
            </a:r>
            <a:r>
              <a:rPr lang="ko-KR" altLang="en-US" b="0"/>
              <a:t>대상을 향해 요청을 전달</a:t>
            </a:r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첫 번째 부분은 매직쿠키를 포함한 </a:t>
            </a:r>
            <a:r>
              <a:rPr lang="ko-KR" altLang="en-US" sz="1100" b="1"/>
              <a:t>고유한 값</a:t>
            </a:r>
            <a:r>
              <a:rPr lang="ko-KR" altLang="en-US" sz="1100"/>
              <a:t>이고</a:t>
            </a:r>
            <a:r>
              <a:rPr lang="en-US" altLang="ko-KR" sz="1100"/>
              <a:t>, </a:t>
            </a:r>
            <a:r>
              <a:rPr lang="ko-KR" altLang="en-US" sz="1100"/>
              <a:t>두 번째 부분은 </a:t>
            </a:r>
            <a:r>
              <a:rPr lang="ko-KR" altLang="en-US" sz="1100" b="1"/>
              <a:t>루프 감지</a:t>
            </a:r>
            <a:r>
              <a:rPr lang="ko-KR" altLang="en-US" sz="1100"/>
              <a:t>에 사용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/>
              <a:t>프록시는 </a:t>
            </a:r>
            <a:r>
              <a:rPr lang="en-US" altLang="ko-KR" sz="1200" b="1"/>
              <a:t>body</a:t>
            </a:r>
            <a:r>
              <a:rPr lang="en-US" altLang="ko-KR" sz="1200"/>
              <a:t> </a:t>
            </a:r>
            <a:r>
              <a:rPr lang="ko-KR" altLang="en-US" sz="1200"/>
              <a:t>에 올바른 값을 가진</a:t>
            </a:r>
            <a:r>
              <a:rPr lang="en-US" altLang="ko-KR" sz="1200"/>
              <a:t> </a:t>
            </a:r>
            <a:r>
              <a:rPr lang="ko-KR" altLang="en-US" sz="1200"/>
              <a:t>헤더를 </a:t>
            </a:r>
            <a:r>
              <a:rPr lang="ko-KR" altLang="en-US" sz="1200" b="1"/>
              <a:t>삽입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11D0B-6461-4B4D-8ECC-776FC073BCE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14422" y="2197726"/>
            <a:ext cx="5287144" cy="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2610684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2389813" y="164993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p1.atlanta.com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C61F2FCD-5C61-47E9-A3A9-3F0648AD90DE}"/>
              </a:ext>
            </a:extLst>
          </p:cNvPr>
          <p:cNvSpPr/>
          <p:nvPr/>
        </p:nvSpPr>
        <p:spPr>
          <a:xfrm>
            <a:off x="8501566" y="18958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P2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6AB60-BD7F-4666-8FAA-97A56542D2DD}"/>
              </a:ext>
            </a:extLst>
          </p:cNvPr>
          <p:cNvSpPr txBox="1"/>
          <p:nvPr/>
        </p:nvSpPr>
        <p:spPr>
          <a:xfrm>
            <a:off x="8327983" y="164993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p2.biloxi.com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703971" y="3353486"/>
            <a:ext cx="3062172" cy="7512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7C6EE5-0F71-4226-A334-DC0A851D7F22}"/>
              </a:ext>
            </a:extLst>
          </p:cNvPr>
          <p:cNvSpPr txBox="1"/>
          <p:nvPr/>
        </p:nvSpPr>
        <p:spPr>
          <a:xfrm>
            <a:off x="410115" y="2801763"/>
            <a:ext cx="2312586" cy="184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70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Route</a:t>
            </a:r>
            <a:r>
              <a:rPr lang="en-US" altLang="ko-KR" sz="900"/>
              <a:t>: 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41FEA-6F6D-458D-8E62-0687BDE4FE6C}"/>
              </a:ext>
            </a:extLst>
          </p:cNvPr>
          <p:cNvSpPr txBox="1"/>
          <p:nvPr/>
        </p:nvSpPr>
        <p:spPr>
          <a:xfrm>
            <a:off x="4672026" y="1278411"/>
            <a:ext cx="2468411" cy="21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69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9105304" y="2197726"/>
            <a:ext cx="253991" cy="30590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94BA2F-7431-48CF-B623-8858C5519BEA}"/>
              </a:ext>
            </a:extLst>
          </p:cNvPr>
          <p:cNvSpPr txBox="1"/>
          <p:nvPr/>
        </p:nvSpPr>
        <p:spPr>
          <a:xfrm>
            <a:off x="9407173" y="2334398"/>
            <a:ext cx="2518044" cy="2615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</a:t>
            </a:r>
            <a:r>
              <a:rPr lang="en-US" altLang="ko-KR" sz="1000" b="1" u="sng">
                <a:solidFill>
                  <a:srgbClr val="FF0000"/>
                </a:solidFill>
              </a:rPr>
              <a:t>u2.biloxi.com </a:t>
            </a:r>
            <a:r>
              <a:rPr lang="en-US" altLang="ko-KR" sz="1000" b="1">
                <a:solidFill>
                  <a:srgbClr val="FF0000"/>
                </a:solidFill>
              </a:rPr>
              <a:t>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p2.biloxi.com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;branch=z9G4bK4b43c2ff8.1</a:t>
            </a:r>
            <a:br>
              <a:rPr lang="en-US" altLang="ko-KR" sz="900"/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  <a:br>
              <a:rPr lang="en-US" altLang="ko-KR" sz="1050" b="1">
                <a:solidFill>
                  <a:srgbClr val="FF000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&lt;sip:p1.atlanta.com;lr&gt;</a:t>
            </a:r>
            <a:br>
              <a:rPr lang="en-US" altLang="ko-KR" sz="900"/>
            </a:b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68</a:t>
            </a:r>
            <a:endParaRPr lang="en-US" altLang="ko-KR" sz="900"/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22B79-ED08-4194-AB80-A9F4FAD54DD3}"/>
              </a:ext>
            </a:extLst>
          </p:cNvPr>
          <p:cNvSpPr txBox="1"/>
          <p:nvPr/>
        </p:nvSpPr>
        <p:spPr>
          <a:xfrm>
            <a:off x="5619062" y="4443762"/>
            <a:ext cx="3764172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Route </a:t>
            </a:r>
            <a:r>
              <a:rPr lang="ko-KR" altLang="en-US" sz="1000"/>
              <a:t>헤더가 이미 존재하더라도 기존 </a:t>
            </a:r>
            <a:r>
              <a:rPr lang="en-US" altLang="ko-KR" sz="1000"/>
              <a:t>Record-Route </a:t>
            </a:r>
            <a:r>
              <a:rPr lang="ko-KR" altLang="en-US" sz="1000"/>
              <a:t>헤더 값보다 </a:t>
            </a:r>
            <a:br>
              <a:rPr lang="en-US" altLang="ko-KR" sz="1000"/>
            </a:br>
            <a:r>
              <a:rPr lang="ko-KR" altLang="en-US" sz="1000"/>
              <a:t>먼저 복사본에 </a:t>
            </a:r>
            <a:r>
              <a:rPr lang="en-US" altLang="ko-KR" sz="1000"/>
              <a:t>Record-Route </a:t>
            </a:r>
            <a:r>
              <a:rPr lang="ko-KR" altLang="en-US" sz="1000"/>
              <a:t>헤더 값을 삽입한다</a:t>
            </a:r>
            <a:r>
              <a:rPr lang="en-US" altLang="ko-KR" sz="100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A1B0D-6A5F-434D-8EAC-E25352301FB1}"/>
              </a:ext>
            </a:extLst>
          </p:cNvPr>
          <p:cNvSpPr txBox="1"/>
          <p:nvPr/>
        </p:nvSpPr>
        <p:spPr>
          <a:xfrm>
            <a:off x="2022429" y="1005086"/>
            <a:ext cx="2383986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P1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없기 때문에 </a:t>
            </a:r>
            <a:br>
              <a:rPr lang="en-US" altLang="ko-KR" sz="1000"/>
            </a:br>
            <a:r>
              <a:rPr lang="en-US" altLang="ko-KR" sz="1000"/>
              <a:t>target set </a:t>
            </a:r>
            <a:r>
              <a:rPr lang="ko-KR" altLang="en-US" sz="1000"/>
              <a:t>을 </a:t>
            </a:r>
            <a:r>
              <a:rPr lang="en-US" altLang="ko-KR" sz="1000"/>
              <a:t>Request-URI </a:t>
            </a:r>
            <a:r>
              <a:rPr lang="ko-KR" altLang="en-US" sz="1000"/>
              <a:t>로 한다</a:t>
            </a:r>
            <a:r>
              <a:rPr lang="en-US" altLang="ko-KR" sz="100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44198-196F-4D85-87E3-4307D90153A9}"/>
              </a:ext>
            </a:extLst>
          </p:cNvPr>
          <p:cNvSpPr txBox="1"/>
          <p:nvPr/>
        </p:nvSpPr>
        <p:spPr>
          <a:xfrm>
            <a:off x="8803434" y="1005989"/>
            <a:ext cx="2228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P2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있으므로 </a:t>
            </a:r>
            <a:br>
              <a:rPr lang="en-US" altLang="ko-KR" sz="1000"/>
            </a:br>
            <a:r>
              <a:rPr lang="en-US" altLang="ko-KR" sz="1000"/>
              <a:t>Location Service </a:t>
            </a:r>
            <a:r>
              <a:rPr lang="ko-KR" altLang="en-US" sz="1000"/>
              <a:t>로부터 </a:t>
            </a:r>
            <a:r>
              <a:rPr lang="en-US" altLang="ko-KR" sz="1000"/>
              <a:t>U2 </a:t>
            </a:r>
            <a:r>
              <a:rPr lang="ko-KR" altLang="en-US" sz="1000"/>
              <a:t>주소를 </a:t>
            </a:r>
            <a:br>
              <a:rPr lang="en-US" altLang="ko-KR" sz="1000"/>
            </a:br>
            <a:r>
              <a:rPr lang="ko-KR" altLang="en-US" sz="1000"/>
              <a:t>받아 목적지로 설정</a:t>
            </a:r>
            <a:endParaRPr lang="en-US" altLang="ko-KR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4134E-96A4-458D-B00F-4604A265470B}"/>
              </a:ext>
            </a:extLst>
          </p:cNvPr>
          <p:cNvSpPr txBox="1"/>
          <p:nvPr/>
        </p:nvSpPr>
        <p:spPr>
          <a:xfrm>
            <a:off x="3507096" y="3548033"/>
            <a:ext cx="2876108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ko-KR" altLang="en-US" sz="1000"/>
              <a:t>별도의 </a:t>
            </a:r>
            <a:r>
              <a:rPr lang="en-US" altLang="ko-KR" sz="1000"/>
              <a:t>Local Policy </a:t>
            </a:r>
            <a:r>
              <a:rPr lang="ko-KR" altLang="en-US" sz="1000"/>
              <a:t>또는 </a:t>
            </a:r>
            <a:r>
              <a:rPr lang="en-US" altLang="ko-KR" sz="1000"/>
              <a:t>Route </a:t>
            </a:r>
            <a:r>
              <a:rPr lang="ko-KR" altLang="en-US" sz="1000"/>
              <a:t>헤더가 없으므로 </a:t>
            </a:r>
            <a:br>
              <a:rPr lang="en-US" altLang="ko-KR" sz="1000"/>
            </a:br>
            <a:r>
              <a:rPr lang="en-US" altLang="ko-KR" sz="1000">
                <a:solidFill>
                  <a:srgbClr val="0000FF"/>
                </a:solidFill>
              </a:rPr>
              <a:t>Request-URI </a:t>
            </a:r>
            <a:r>
              <a:rPr lang="ko-KR" altLang="en-US" sz="1000">
                <a:solidFill>
                  <a:srgbClr val="0000FF"/>
                </a:solidFill>
              </a:rPr>
              <a:t>를 통해 </a:t>
            </a:r>
            <a:r>
              <a:rPr lang="en-US" altLang="ko-KR" sz="1000">
                <a:solidFill>
                  <a:srgbClr val="0000FF"/>
                </a:solidFill>
              </a:rPr>
              <a:t>next-hope </a:t>
            </a:r>
            <a:r>
              <a:rPr lang="ko-KR" altLang="en-US" sz="1000">
                <a:solidFill>
                  <a:srgbClr val="0000FF"/>
                </a:solidFill>
              </a:rPr>
              <a:t>결정한다</a:t>
            </a:r>
            <a:r>
              <a:rPr lang="en-US" altLang="ko-KR" sz="10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883844" y="588081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u2.biloxi.com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337492" y="58782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u1.atlanta.com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8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</a:t>
            </a:r>
            <a:r>
              <a:rPr lang="ko-KR" altLang="en-US" sz="1200">
                <a:latin typeface="+mj-ea"/>
                <a:ea typeface="+mj-ea"/>
              </a:rPr>
              <a:t>응답과 일치하는 클라이언트 트랜잭션을 찾으려고 시도</a:t>
            </a:r>
            <a:endParaRPr lang="en-US" altLang="ko-KR" sz="1200">
              <a:latin typeface="+mj-ea"/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일치하는 트랜잭션을 찾을 수 없는 경우</a:t>
            </a:r>
            <a:r>
              <a:rPr lang="en-US" altLang="ko-KR" sz="1000"/>
              <a:t>, </a:t>
            </a:r>
            <a:r>
              <a:rPr lang="ko-KR" altLang="en-US" sz="1000"/>
              <a:t>해당 응답을 </a:t>
            </a:r>
            <a:r>
              <a:rPr lang="en-US" altLang="ko-KR" sz="1000"/>
              <a:t>state less </a:t>
            </a:r>
            <a:r>
              <a:rPr lang="ko-KR" altLang="en-US" sz="1000"/>
              <a:t>프록시로서 응답을 처리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찾은 경우</a:t>
            </a:r>
            <a:r>
              <a:rPr lang="en-US" altLang="ko-KR" sz="1000"/>
              <a:t>, </a:t>
            </a:r>
            <a:r>
              <a:rPr lang="ko-KR" altLang="en-US" sz="1000"/>
              <a:t>응답이 클라이언트 트랜잭션으로 전달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</p:cNvCxnSpPr>
          <p:nvPr/>
        </p:nvCxnSpPr>
        <p:spPr>
          <a:xfrm flipV="1">
            <a:off x="6723529" y="4203581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3949665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>
                <a:highlight>
                  <a:srgbClr val="FFFF00"/>
                </a:highlight>
              </a:rPr>
              <a:t>이 응답은 해당 서버 트랜잭션에서 </a:t>
            </a:r>
            <a:r>
              <a:rPr lang="en-US" altLang="ko-KR" sz="1050">
                <a:highlight>
                  <a:srgbClr val="FFFF00"/>
                </a:highlight>
              </a:rPr>
              <a:t>“</a:t>
            </a:r>
            <a:r>
              <a:rPr lang="en-US" altLang="ko-KR" sz="1050" b="1">
                <a:highlight>
                  <a:srgbClr val="FFFF00"/>
                </a:highlight>
              </a:rPr>
              <a:t>best</a:t>
            </a:r>
            <a:r>
              <a:rPr lang="en-US" altLang="ko-KR" sz="1050">
                <a:highlight>
                  <a:srgbClr val="FFFF00"/>
                </a:highlight>
              </a:rPr>
              <a:t>” </a:t>
            </a:r>
            <a:r>
              <a:rPr lang="ko-KR" altLang="en-US" sz="1050">
                <a:highlight>
                  <a:srgbClr val="FFFF00"/>
                </a:highlight>
              </a:rPr>
              <a:t>최종 응답의 후보일 수 있음</a:t>
            </a:r>
            <a:endParaRPr lang="en-US" altLang="ko-KR" sz="105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9770623" cy="4158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“4. 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“</a:t>
            </a:r>
            <a:r>
              <a:rPr lang="en-US" altLang="ko-KR" sz="1100" b="1"/>
              <a:t>7. 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8. 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 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580140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</a:t>
            </a:r>
            <a:r>
              <a:rPr lang="ko-KR" altLang="en-US" sz="1100" b="1">
                <a:latin typeface="+mj-ea"/>
                <a:ea typeface="+mj-ea"/>
              </a:rPr>
              <a:t>이 응답 컨텍스트의 모든 클라이언트 트랜잭션이 종료된 경우</a:t>
            </a:r>
            <a:r>
              <a:rPr lang="ko-KR" altLang="en-US" sz="1100"/>
              <a:t>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(4xx 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클래스를 선택한 경우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요청의 재요청에 영향을 미치는 정보를 제공하는 응답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(401, 407, 415, 420, 484)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을 우선적 선택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000"/>
              <a:t>	</a:t>
            </a:r>
            <a:r>
              <a:rPr lang="ko-KR" altLang="en-US" sz="1000"/>
              <a:t>예</a:t>
            </a:r>
            <a:r>
              <a:rPr lang="en-US" altLang="ko-KR" sz="1000"/>
              <a:t>) </a:t>
            </a:r>
            <a:r>
              <a:rPr lang="ko-KR" altLang="en-US" sz="1000"/>
              <a:t>프록시가 하나의 요청을 </a:t>
            </a:r>
            <a:r>
              <a:rPr lang="en-US" altLang="ko-KR" sz="1000"/>
              <a:t>4</a:t>
            </a:r>
            <a:r>
              <a:rPr lang="ko-KR" altLang="en-US" sz="1000"/>
              <a:t>개의 </a:t>
            </a:r>
            <a:r>
              <a:rPr lang="en-US" altLang="ko-KR" sz="1000"/>
              <a:t>location </a:t>
            </a:r>
            <a:r>
              <a:rPr lang="ko-KR" altLang="en-US" sz="1000"/>
              <a:t>에 전달했고 </a:t>
            </a:r>
            <a:r>
              <a:rPr lang="en-US" altLang="ko-KR" sz="1000"/>
              <a:t>, 503, 407, 501, 404 </a:t>
            </a:r>
            <a:r>
              <a:rPr lang="ko-KR" altLang="en-US" sz="1000"/>
              <a:t>응답을 수신했으면</a:t>
            </a:r>
            <a:r>
              <a:rPr lang="en-US" altLang="ko-KR" sz="1000"/>
              <a:t>, 407 </a:t>
            </a:r>
            <a:r>
              <a:rPr lang="ko-KR" altLang="en-US" sz="1000"/>
              <a:t>응답을 전달하기로 선택할 수 있음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 b="1">
                <a:ea typeface="+mj-ea"/>
              </a:rPr>
              <a:t>To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태그를 수정해서는 안됨</a:t>
            </a:r>
            <a:endParaRPr lang="en-US" altLang="ko-KR" sz="11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 b="1"/>
              <a:t>401 (Unauthorized)</a:t>
            </a:r>
            <a:r>
              <a:rPr lang="en-US" altLang="ko-KR" sz="1100"/>
              <a:t> </a:t>
            </a:r>
            <a:r>
              <a:rPr lang="ko-KR" altLang="en-US" sz="1100"/>
              <a:t>또는</a:t>
            </a:r>
            <a:r>
              <a:rPr lang="en-US" altLang="ko-KR" sz="1100"/>
              <a:t> </a:t>
            </a:r>
            <a:r>
              <a:rPr lang="en-US" altLang="ko-KR" sz="1100" b="1"/>
              <a:t>407 (Proxy Authentication Required)</a:t>
            </a:r>
            <a:r>
              <a:rPr lang="en-US" altLang="ko-KR" sz="1100"/>
              <a:t>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8975534" cy="2450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프록시가 올바른 값을 선택하도록 </a:t>
            </a:r>
            <a:r>
              <a:rPr lang="en-US" altLang="ko-KR" sz="1000"/>
              <a:t>Record-Route </a:t>
            </a:r>
            <a:r>
              <a:rPr lang="ko-KR" altLang="en-US" sz="1000"/>
              <a:t>헤더에 구별되는 </a:t>
            </a:r>
            <a:r>
              <a:rPr lang="en-US" altLang="ko-KR" sz="1000"/>
              <a:t>URI </a:t>
            </a:r>
            <a:r>
              <a:rPr lang="ko-KR" altLang="en-US" sz="1000"/>
              <a:t>삽입을 권장 </a:t>
            </a:r>
            <a:r>
              <a:rPr lang="en-US" altLang="ko-KR" sz="1000"/>
              <a:t>(URI </a:t>
            </a:r>
            <a:r>
              <a:rPr lang="ko-KR" altLang="en-US" sz="1000"/>
              <a:t>의 사용자 부분에 프록시 인스턴스에 대한 고유 식별자를 추가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응답이 도착하면 프록시는 식별자가 프록시 인스턴스와 일치하는 첫 번째 </a:t>
            </a:r>
            <a:r>
              <a:rPr lang="en-US" altLang="ko-KR" sz="1000"/>
              <a:t>Record-Route </a:t>
            </a:r>
            <a:r>
              <a:rPr lang="ko-KR" altLang="en-US" sz="1000"/>
              <a:t>를 수정 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헤더가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</a:t>
            </a:r>
            <a:r>
              <a:rPr lang="ko-KR" altLang="en-US" sz="1100">
                <a:latin typeface="+mj-ea"/>
                <a:ea typeface="+mj-ea"/>
              </a:rPr>
              <a:t>응답은 최상위 </a:t>
            </a:r>
            <a:r>
              <a:rPr lang="en-US" altLang="ko-KR" sz="1100" b="1">
                <a:ea typeface="+mj-ea"/>
              </a:rPr>
              <a:t>Via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헤더 값에 표시된 위치로 전송</a:t>
            </a: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93733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보장하지 않음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514377" cy="1548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</a:t>
            </a:r>
            <a:r>
              <a:rPr lang="ko-KR" altLang="en-US" b="1"/>
              <a:t>프록시</a:t>
            </a:r>
            <a:r>
              <a:rPr lang="ko-KR" altLang="en-US" sz="2000" b="1"/>
              <a:t>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 u="sng"/>
              <a:t>요청을 </a:t>
            </a:r>
            <a:r>
              <a:rPr lang="en-US" altLang="ko-KR" sz="1100" u="sng"/>
              <a:t>UAS</a:t>
            </a:r>
            <a:r>
              <a:rPr lang="en-US" altLang="ko-KR" sz="1100"/>
              <a:t> </a:t>
            </a:r>
            <a:r>
              <a:rPr lang="ko-KR" altLang="en-US" sz="1100"/>
              <a:t>로 라우팅하고 </a:t>
            </a:r>
            <a:r>
              <a:rPr lang="en-US" altLang="ko-KR" sz="1100"/>
              <a:t>SIP </a:t>
            </a:r>
            <a:r>
              <a:rPr lang="ko-KR" altLang="en-US" sz="1100" u="sng"/>
              <a:t>응답을 </a:t>
            </a:r>
            <a:r>
              <a:rPr lang="en-US" altLang="ko-KR" sz="1100" u="sng"/>
              <a:t>UAC</a:t>
            </a:r>
            <a:r>
              <a:rPr lang="en-US" altLang="ko-KR" sz="1100"/>
              <a:t> </a:t>
            </a:r>
            <a:r>
              <a:rPr lang="ko-KR" altLang="en-US" sz="1100"/>
              <a:t>로 라우팅하는 요소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/>
              <a:t>UAS </a:t>
            </a:r>
            <a:r>
              <a:rPr lang="ko-KR" altLang="en-US" sz="1100"/>
              <a:t>로 가는 도중에 여러 프록시를 거쳐 갈 수 있음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각각은 라우팅을 결정하고</a:t>
            </a:r>
            <a:r>
              <a:rPr lang="en-US" altLang="ko-KR" sz="1100"/>
              <a:t>, </a:t>
            </a:r>
            <a:r>
              <a:rPr lang="ko-KR" altLang="en-US" sz="1100"/>
              <a:t>다음 요소로 전달하기 전에 요청을 수정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역순으로 동일한 </a:t>
            </a:r>
            <a:r>
              <a:rPr lang="en-US" altLang="ko-KR" sz="1100"/>
              <a:t>proxy set</a:t>
            </a:r>
            <a:r>
              <a:rPr lang="ko-KR" altLang="en-US" sz="1100"/>
              <a:t>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908208" cy="3095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stateful &amp; stateless</a:t>
            </a:r>
            <a:r>
              <a:rPr lang="en-US" altLang="ko-KR" sz="160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</a:t>
            </a:r>
            <a:r>
              <a:rPr lang="en-US" altLang="ko-KR" sz="1200"/>
              <a:t> </a:t>
            </a:r>
            <a:r>
              <a:rPr lang="ko-KR" altLang="en-US" sz="1200"/>
              <a:t>각각의 새 요청에 대해 </a:t>
            </a: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또는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모드로 작동할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상태 비저장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>
                <a:solidFill>
                  <a:srgbClr val="0000FF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단순한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100"/>
              <a:t> </a:t>
            </a:r>
            <a:r>
              <a:rPr lang="ko-KR" altLang="en-US" sz="1100"/>
              <a:t>역할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>
                <a:latin typeface="+mn-ea"/>
              </a:rPr>
              <a:t>각 요청에 따라 </a:t>
            </a:r>
            <a:r>
              <a:rPr lang="ko-KR" altLang="en-US" sz="1100" b="1">
                <a:latin typeface="+mj-ea"/>
                <a:ea typeface="+mj-ea"/>
              </a:rPr>
              <a:t>타겟팅</a:t>
            </a:r>
            <a:r>
              <a:rPr lang="ko-KR" altLang="en-US" sz="1100">
                <a:latin typeface="+mn-ea"/>
              </a:rPr>
              <a:t> 과 </a:t>
            </a:r>
            <a:r>
              <a:rPr lang="ko-KR" altLang="en-US" sz="1100" b="1">
                <a:latin typeface="+mj-ea"/>
                <a:ea typeface="+mj-ea"/>
              </a:rPr>
              <a:t>라우팅</a:t>
            </a:r>
            <a:r>
              <a:rPr lang="ko-KR" altLang="en-US" sz="1100">
                <a:latin typeface="+mn-ea"/>
              </a:rPr>
              <a:t>을 결정하여 단일 요소로 요청을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100" b="1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으로 전달</a:t>
            </a:r>
            <a:endParaRPr lang="en-US" altLang="ko-KR" sz="11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에서 수신하는 모든 응답을 단순히 전달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메시지가 전달되면 메시지에 대한 정보를 삭제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stateful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상태 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이 정보를 사용하여 해당</a:t>
            </a:r>
            <a:r>
              <a:rPr lang="ko-KR" altLang="en-US" sz="1100">
                <a:latin typeface="+mn-ea"/>
              </a:rPr>
              <a:t>들어오는 각 요청에 대한 정보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특히 트랜잭션 상태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/>
              <a:t>와 들어오는 요청을 처리한 결과로 보내는 모든 요청을 기억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요청과 관련된 향후 메시지 처리에 영향을 줌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요청을 </a:t>
            </a:r>
            <a:r>
              <a:rPr lang="en-US" altLang="ko-KR" sz="1100"/>
              <a:t>fork </a:t>
            </a:r>
            <a:r>
              <a:rPr lang="ko-KR" altLang="en-US" sz="1100"/>
              <a:t>하여 여러 대상에 라우팅할 수 있음 </a:t>
            </a:r>
            <a:r>
              <a:rPr lang="en-US" altLang="ko-KR" sz="1100"/>
              <a:t>(</a:t>
            </a:r>
            <a:r>
              <a:rPr lang="ko-KR" altLang="en-US" sz="1100"/>
              <a:t>둘 이상의 위치로 전달되는 모든 요청은 반드시 </a:t>
            </a:r>
            <a:r>
              <a:rPr lang="en-US" altLang="ko-KR" sz="1100"/>
              <a:t>stateful </a:t>
            </a:r>
            <a:r>
              <a:rPr lang="ko-KR" altLang="en-US" sz="1100"/>
              <a:t>방식으로 처리</a:t>
            </a:r>
            <a:r>
              <a:rPr lang="en-US" altLang="ko-KR" sz="1100"/>
              <a:t>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98BD0F-4A3B-4194-B3AA-2B4B0DA09A12}"/>
              </a:ext>
            </a:extLst>
          </p:cNvPr>
          <p:cNvSpPr/>
          <p:nvPr/>
        </p:nvSpPr>
        <p:spPr>
          <a:xfrm>
            <a:off x="7240955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448AAA-74D8-4A20-8905-60AD03086EE9}"/>
              </a:ext>
            </a:extLst>
          </p:cNvPr>
          <p:cNvSpPr/>
          <p:nvPr/>
        </p:nvSpPr>
        <p:spPr>
          <a:xfrm>
            <a:off x="10827756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856EB-6650-4251-A54B-DC286084255A}"/>
              </a:ext>
            </a:extLst>
          </p:cNvPr>
          <p:cNvSpPr/>
          <p:nvPr/>
        </p:nvSpPr>
        <p:spPr>
          <a:xfrm>
            <a:off x="7971693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EF31B2-A07E-40B6-90D9-D111E2BE431D}"/>
              </a:ext>
            </a:extLst>
          </p:cNvPr>
          <p:cNvSpPr/>
          <p:nvPr/>
        </p:nvSpPr>
        <p:spPr>
          <a:xfrm>
            <a:off x="9034355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1F217C-7194-48E2-9923-C4C3916521AB}"/>
              </a:ext>
            </a:extLst>
          </p:cNvPr>
          <p:cNvSpPr/>
          <p:nvPr/>
        </p:nvSpPr>
        <p:spPr>
          <a:xfrm>
            <a:off x="10097018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2CD45D8-69FB-4F95-AC76-31F782F2A6F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7431368" y="1544604"/>
            <a:ext cx="651781" cy="42886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1DC217-05C8-4BB9-BF38-EA50A85CFAD4}"/>
              </a:ext>
            </a:extLst>
          </p:cNvPr>
          <p:cNvCxnSpPr>
            <a:cxnSpLocks/>
            <a:stCxn id="10" idx="6"/>
            <a:endCxn id="7" idx="0"/>
          </p:cNvCxnSpPr>
          <p:nvPr/>
        </p:nvCxnSpPr>
        <p:spPr>
          <a:xfrm>
            <a:off x="10700756" y="1433147"/>
            <a:ext cx="428869" cy="65178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8870E-F942-4EDB-ADA2-D33CCE8048DB}"/>
              </a:ext>
            </a:extLst>
          </p:cNvPr>
          <p:cNvGrpSpPr/>
          <p:nvPr/>
        </p:nvGrpSpPr>
        <p:grpSpPr>
          <a:xfrm>
            <a:off x="7746268" y="2171772"/>
            <a:ext cx="196850" cy="450220"/>
            <a:chOff x="7746268" y="2171772"/>
            <a:chExt cx="196850" cy="45022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63CB8D-013E-4A63-B82F-1975E3B30C9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1D8DF3-9BEC-4BC1-8355-B9B0153B4244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BCCC54-9527-4BCD-84E2-80B633A590E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59D180-D22A-4220-A708-77931DBBD185}"/>
              </a:ext>
            </a:extLst>
          </p:cNvPr>
          <p:cNvGrpSpPr/>
          <p:nvPr/>
        </p:nvGrpSpPr>
        <p:grpSpPr>
          <a:xfrm>
            <a:off x="10729331" y="2171772"/>
            <a:ext cx="196850" cy="450220"/>
            <a:chOff x="7746268" y="2171772"/>
            <a:chExt cx="196850" cy="45022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D3BF70-611F-4018-B203-A921E3B9B5E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912C48-8505-432D-BAFB-ED84E34F94F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411E0D-0C1A-4C7E-80F3-C7C457482814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3D313F-52A2-49A7-B0BD-C8914B878ADB}"/>
              </a:ext>
            </a:extLst>
          </p:cNvPr>
          <p:cNvGrpSpPr/>
          <p:nvPr/>
        </p:nvGrpSpPr>
        <p:grpSpPr>
          <a:xfrm>
            <a:off x="8477006" y="1193641"/>
            <a:ext cx="196850" cy="450220"/>
            <a:chOff x="7746268" y="2171772"/>
            <a:chExt cx="196850" cy="4502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B390AB3-1501-40D7-8C59-BD9A7482E586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6165E2-C9C2-4B16-ACDD-F70EE100A5D6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444E93F-A23F-43B3-941F-5CDC59A65126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4AF41A-BFF0-46A1-8A32-8CB95E170734}"/>
              </a:ext>
            </a:extLst>
          </p:cNvPr>
          <p:cNvGrpSpPr/>
          <p:nvPr/>
        </p:nvGrpSpPr>
        <p:grpSpPr>
          <a:xfrm>
            <a:off x="10016177" y="1193641"/>
            <a:ext cx="196850" cy="450220"/>
            <a:chOff x="7746268" y="2171772"/>
            <a:chExt cx="196850" cy="450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9B4847-8C68-4BED-AF70-81980E7BDBA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C12A58-FBE2-43BF-80A1-BF2FF24CD6C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94F18B-BE8F-404A-83FD-F09AE41CCBE3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C80A7B-C999-4B5D-A8B9-A612C0B06D0B}"/>
              </a:ext>
            </a:extLst>
          </p:cNvPr>
          <p:cNvSpPr/>
          <p:nvPr/>
        </p:nvSpPr>
        <p:spPr>
          <a:xfrm>
            <a:off x="8992332" y="1510511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ACFE845-D77C-460E-AA9E-0010BD099BA5}"/>
              </a:ext>
            </a:extLst>
          </p:cNvPr>
          <p:cNvGrpSpPr/>
          <p:nvPr/>
        </p:nvGrpSpPr>
        <p:grpSpPr>
          <a:xfrm>
            <a:off x="6379480" y="1128004"/>
            <a:ext cx="844868" cy="529716"/>
            <a:chOff x="8748591" y="3210871"/>
            <a:chExt cx="844868" cy="52971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5024FD-8DA4-4D9E-BC30-3657F24ABDA5}"/>
                </a:ext>
              </a:extLst>
            </p:cNvPr>
            <p:cNvGrpSpPr/>
            <p:nvPr/>
          </p:nvGrpSpPr>
          <p:grpSpPr>
            <a:xfrm>
              <a:off x="8748591" y="3243839"/>
              <a:ext cx="196850" cy="450220"/>
              <a:chOff x="7746268" y="2171772"/>
              <a:chExt cx="196850" cy="45022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A5952BE-9859-42C4-9471-0C29F850BAED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786938-CB90-40E5-B87A-671DDF067BB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04F7FBB-C806-4DF6-BC52-7B7135926035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021D0-A510-4061-8FA5-B3B5B91DC4BD}"/>
                </a:ext>
              </a:extLst>
            </p:cNvPr>
            <p:cNvSpPr txBox="1"/>
            <p:nvPr/>
          </p:nvSpPr>
          <p:spPr>
            <a:xfrm>
              <a:off x="8918274" y="321087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AB39C-5344-4F23-AEA8-A54EEAF04703}"/>
                </a:ext>
              </a:extLst>
            </p:cNvPr>
            <p:cNvSpPr txBox="1"/>
            <p:nvPr/>
          </p:nvSpPr>
          <p:spPr>
            <a:xfrm>
              <a:off x="8918274" y="3366708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FFB937-417A-4E66-BF10-DB110980E9C7}"/>
                </a:ext>
              </a:extLst>
            </p:cNvPr>
            <p:cNvSpPr txBox="1"/>
            <p:nvPr/>
          </p:nvSpPr>
          <p:spPr>
            <a:xfrm>
              <a:off x="8918274" y="3525143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10EB022-871A-4D55-BE4D-699C738E125F}"/>
              </a:ext>
            </a:extLst>
          </p:cNvPr>
          <p:cNvSpPr txBox="1"/>
          <p:nvPr/>
        </p:nvSpPr>
        <p:spPr>
          <a:xfrm>
            <a:off x="7987704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9D2AD8-E146-49E1-BFBE-9D1E0D5CF5E2}"/>
              </a:ext>
            </a:extLst>
          </p:cNvPr>
          <p:cNvSpPr txBox="1"/>
          <p:nvPr/>
        </p:nvSpPr>
        <p:spPr>
          <a:xfrm>
            <a:off x="10108945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589122-74B7-41B1-9AE0-8199BC0B38CA}"/>
              </a:ext>
            </a:extLst>
          </p:cNvPr>
          <p:cNvSpPr txBox="1"/>
          <p:nvPr/>
        </p:nvSpPr>
        <p:spPr>
          <a:xfrm>
            <a:off x="9010654" y="1755183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stateless</a:t>
            </a:r>
            <a:endParaRPr lang="ko-KR" altLang="en-US" sz="90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AF73CB7-258D-46F6-996D-717C210922B4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H="1">
            <a:off x="8653958" y="750881"/>
            <a:ext cx="88415" cy="849208"/>
          </a:xfrm>
          <a:prstGeom prst="curvedConnector3">
            <a:avLst>
              <a:gd name="adj1" fmla="val -2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66CE263-E3AF-48C1-A568-2CFC5CC9028A}"/>
              </a:ext>
            </a:extLst>
          </p:cNvPr>
          <p:cNvCxnSpPr>
            <a:cxnSpLocks/>
            <a:stCxn id="9" idx="7"/>
            <a:endCxn id="10" idx="0"/>
          </p:cNvCxnSpPr>
          <p:nvPr/>
        </p:nvCxnSpPr>
        <p:spPr>
          <a:xfrm rot="5400000" flipH="1" flipV="1">
            <a:off x="9930075" y="750882"/>
            <a:ext cx="88415" cy="849209"/>
          </a:xfrm>
          <a:prstGeom prst="curvedConnector3">
            <a:avLst>
              <a:gd name="adj1" fmla="val 3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0399" y="1175754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Error </a:t>
            </a:r>
            <a:r>
              <a:rPr lang="ko-KR" altLang="en-US" sz="1200"/>
              <a:t>알림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281668" cy="74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응답 처리는 </a:t>
            </a:r>
            <a:r>
              <a:rPr lang="en-US" altLang="ko-KR" sz="1050" b="1"/>
              <a:t>stateless </a:t>
            </a:r>
            <a:r>
              <a:rPr lang="ko-KR" altLang="en-US" sz="1050"/>
              <a:t>프록시에서는 적용되지 않음</a:t>
            </a:r>
            <a:endParaRPr lang="en-US" altLang="ko-KR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6746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CANCEL </a:t>
            </a:r>
            <a:r>
              <a:rPr lang="ko-KR" altLang="en-US" sz="1050"/>
              <a:t>요청에 대해 특별한 처리를 수행하지 않음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다른 요청에 적용하는 것과 동일한 </a:t>
            </a:r>
            <a:r>
              <a:rPr lang="en-US" altLang="ko-KR" sz="1050" b="1"/>
              <a:t>Route</a:t>
            </a:r>
            <a:r>
              <a:rPr lang="en-US" altLang="ko-KR" sz="1050"/>
              <a:t> </a:t>
            </a:r>
            <a:r>
              <a:rPr lang="ko-KR" altLang="en-US" sz="1050"/>
              <a:t>헤더 처리를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적용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59910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</a:t>
            </a:r>
            <a:r>
              <a:rPr lang="en-US" altLang="ko-KR" sz="1100"/>
              <a:t>private</a:t>
            </a:r>
            <a:r>
              <a:rPr lang="ko-KR" altLang="en-US" sz="1100"/>
              <a:t>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sip:callee@rightprivatespace.com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48602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</a:t>
            </a:r>
            <a:r>
              <a:rPr lang="ko-KR" altLang="en-US" sz="1200">
                <a:latin typeface="+mj-ea"/>
                <a:ea typeface="+mj-ea"/>
              </a:rPr>
              <a:t>프록시 코어</a:t>
            </a:r>
            <a:r>
              <a:rPr lang="ko-KR" altLang="en-US" sz="1200"/>
              <a:t>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503484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531576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531576" y="26259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531576" y="46071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Proxy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“</a:t>
            </a:r>
            <a:r>
              <a:rPr lang="en-US" altLang="ko-KR" sz="1600" b="1">
                <a:solidFill>
                  <a:schemeClr val="tx1"/>
                </a:solidFill>
              </a:rPr>
              <a:t>higher</a:t>
            </a:r>
            <a:r>
              <a:rPr lang="en-US" altLang="ko-KR" sz="1600">
                <a:solidFill>
                  <a:schemeClr val="tx1"/>
                </a:solidFill>
              </a:rPr>
              <a:t>” Layer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en-US" altLang="ko-KR" sz="1600" b="1">
                <a:solidFill>
                  <a:schemeClr val="tx1"/>
                </a:solidFill>
              </a:rPr>
              <a:t>core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716903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Non-INVITE </a:t>
            </a:r>
            <a:r>
              <a:rPr lang="ko-KR" altLang="en-US" sz="1200"/>
              <a:t>요청에 대해 </a:t>
            </a:r>
            <a:r>
              <a:rPr lang="en-US" altLang="ko-KR" sz="1200"/>
              <a:t>100 (Trying) </a:t>
            </a:r>
            <a:r>
              <a:rPr lang="ko-KR" altLang="en-US" sz="1200"/>
              <a:t>응답을 생성해서는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1263107"/>
            <a:ext cx="749756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는 </a:t>
            </a:r>
            <a:r>
              <a:rPr lang="en-US" altLang="ko-KR" sz="1100"/>
              <a:t>U</a:t>
            </a:r>
            <a:r>
              <a:rPr lang="en-US" altLang="ko-KR" sz="1100" b="1"/>
              <a:t>1 </a:t>
            </a:r>
            <a:r>
              <a:rPr lang="ko-KR" altLang="en-US" sz="1100"/>
              <a:t>이 유용하게 사용할 수 있는 값을 제공하도록 </a:t>
            </a:r>
            <a:r>
              <a:rPr lang="en-US" altLang="ko-KR" sz="1100"/>
              <a:t>Record-Route </a:t>
            </a:r>
            <a:r>
              <a:rPr lang="ko-KR" altLang="en-US" sz="1100"/>
              <a:t>헤더 파라미터를 다시 작성하고 다음을 </a:t>
            </a:r>
            <a:r>
              <a:rPr lang="en-US" altLang="ko-KR" sz="1100"/>
              <a:t>U1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2616595"/>
            <a:ext cx="313579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그 후 </a:t>
            </a:r>
            <a:r>
              <a:rPr lang="en-US" altLang="ko-KR" sz="1100"/>
              <a:t>,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에게  다음의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085949"/>
            <a:ext cx="3980577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sip:callee@righteprivatespace.com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</a:t>
            </a:r>
            <a:r>
              <a:rPr lang="ko-KR" altLang="en-US" sz="1400"/>
              <a:t> </a:t>
            </a:r>
            <a:r>
              <a:rPr lang="en-US" altLang="ko-KR" sz="1400"/>
              <a:t>&lt;sip:gateway.leftprivatespace.com;lr&gt;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014757"/>
            <a:ext cx="1665841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</a:t>
            </a:r>
            <a:r>
              <a:rPr lang="ko-KR" altLang="en-US" sz="1100" b="1"/>
              <a:t> </a:t>
            </a:r>
            <a:r>
              <a:rPr lang="en-US" altLang="ko-KR" sz="1100" b="1"/>
              <a:t>U2 </a:t>
            </a:r>
            <a:r>
              <a:rPr lang="ko-KR" altLang="en-US" sz="1100"/>
              <a:t>에게 전달한다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4506061"/>
            <a:ext cx="422743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sip:callee@u2.righteprivatespace.com SIP/2.0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6261B-4DEE-4819-A371-1B0577336452}"/>
              </a:ext>
            </a:extLst>
          </p:cNvPr>
          <p:cNvSpPr txBox="1"/>
          <p:nvPr/>
        </p:nvSpPr>
        <p:spPr>
          <a:xfrm>
            <a:off x="1257127" y="1696765"/>
            <a:ext cx="4363695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&lt;sip:gateway.leftprivatespace.com;lr&gt;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375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8143576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6613753" y="1625146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ko-KR" altLang="en-US" sz="900"/>
              <a:t>에서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55BBDA-5871-45D6-8284-8A4980211FF2}"/>
              </a:ext>
            </a:extLst>
          </p:cNvPr>
          <p:cNvCxnSpPr/>
          <p:nvPr/>
        </p:nvCxnSpPr>
        <p:spPr>
          <a:xfrm>
            <a:off x="6359769" y="2000249"/>
            <a:ext cx="24032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 machine</a:t>
            </a:r>
            <a:r>
              <a:rPr lang="en-US" altLang="ko-KR" sz="1200"/>
              <a:t> </a:t>
            </a:r>
            <a:r>
              <a:rPr lang="ko-KR" altLang="en-US" sz="1200"/>
              <a:t>을 유지하여 그 기능을 제공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ko-KR" altLang="en-US" sz="1100" b="1"/>
              <a:t>클라이언트 트랜잭션</a:t>
            </a:r>
            <a:r>
              <a:rPr lang="ko-KR" altLang="en-US" sz="1100"/>
              <a:t>을 생성하고 전송할 </a:t>
            </a:r>
            <a:r>
              <a:rPr lang="en-US" altLang="ko-KR" sz="1100"/>
              <a:t>SIP </a:t>
            </a:r>
            <a:r>
              <a:rPr lang="ko-KR" altLang="en-US" sz="1100"/>
              <a:t>요청과 전송할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</a:t>
            </a:r>
            <a:r>
              <a:rPr lang="ko-KR" altLang="en-US" sz="1100"/>
              <a:t> 포트</a:t>
            </a:r>
            <a:r>
              <a:rPr lang="en-US" altLang="ko-KR" sz="1100"/>
              <a:t>, </a:t>
            </a:r>
            <a:r>
              <a:rPr lang="ko-KR" altLang="en-US" sz="1100"/>
              <a:t>전송 프로토콜을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클라이언트 트랜잭션</a:t>
            </a:r>
            <a:r>
              <a:rPr lang="ko-KR" altLang="en-US" sz="1100"/>
              <a:t>은 </a:t>
            </a:r>
            <a:r>
              <a:rPr lang="en-US" altLang="ko-KR" sz="1100" b="1"/>
              <a:t>state machine</a:t>
            </a:r>
            <a:r>
              <a:rPr lang="en-US" altLang="ko-KR" sz="1100"/>
              <a:t> </a:t>
            </a:r>
            <a:r>
              <a:rPr lang="ko-KR" altLang="en-US" sz="1100"/>
              <a:t>을 실행하고</a:t>
            </a:r>
            <a:r>
              <a:rPr lang="en-US" altLang="ko-KR" sz="1100"/>
              <a:t>, </a:t>
            </a:r>
            <a:r>
              <a:rPr lang="ko-KR" altLang="en-US" sz="1100"/>
              <a:t>유효한 </a:t>
            </a:r>
            <a:r>
              <a:rPr lang="ko-KR" altLang="en-US" sz="1100" b="1"/>
              <a:t>응답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 machine </a:t>
            </a:r>
            <a:r>
              <a:rPr lang="ko-KR" altLang="en-US" sz="1200"/>
              <a:t>에는 전달한 요청의 방식에 따라 </a:t>
            </a:r>
            <a:r>
              <a:rPr lang="ko-KR" altLang="en-US" sz="1200">
                <a:latin typeface="+mj-ea"/>
                <a:ea typeface="+mj-ea"/>
              </a:rPr>
              <a:t>두 가지</a:t>
            </a:r>
            <a:r>
              <a:rPr lang="ko-KR" altLang="en-US" sz="1200"/>
              <a:t> 유형으로 구분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non-INVITE </a:t>
            </a:r>
            <a:r>
              <a:rPr lang="ko-KR" altLang="en-US" sz="1100" b="1"/>
              <a:t>클라이언트 트랜잭션 </a:t>
            </a:r>
            <a:r>
              <a:rPr lang="en-US" altLang="ko-KR" sz="1100" b="1"/>
              <a:t>(I</a:t>
            </a:r>
            <a:r>
              <a:rPr lang="en-US" altLang="ko-KR" sz="1100"/>
              <a:t>NVITE </a:t>
            </a:r>
            <a:r>
              <a:rPr lang="ko-KR" altLang="en-US" sz="1100"/>
              <a:t>와 </a:t>
            </a:r>
            <a:r>
              <a:rPr lang="en-US" altLang="ko-KR" sz="1100"/>
              <a:t>ACK </a:t>
            </a:r>
            <a:r>
              <a:rPr lang="ko-KR" altLang="en-US" sz="1100"/>
              <a:t>를 제외한 </a:t>
            </a:r>
            <a:r>
              <a:rPr lang="en-US" altLang="ko-KR" sz="1100"/>
              <a:t>)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ACK</a:t>
            </a:r>
            <a:r>
              <a:rPr lang="en-US" altLang="ko-KR" sz="1200"/>
              <a:t> </a:t>
            </a:r>
            <a:r>
              <a:rPr lang="ko-KR" altLang="en-US" sz="1200"/>
              <a:t>에 대해서는 클라이언트 트랜잭션이 없고</a:t>
            </a:r>
            <a:r>
              <a:rPr lang="en-US" altLang="ko-KR" sz="1200"/>
              <a:t>, </a:t>
            </a:r>
            <a:r>
              <a:rPr lang="en-US" altLang="ko-KR" sz="1200" b="1"/>
              <a:t>TU </a:t>
            </a:r>
            <a:r>
              <a:rPr lang="ko-KR" altLang="en-US" sz="1200"/>
              <a:t>가 </a:t>
            </a:r>
            <a:r>
              <a:rPr lang="en-US" altLang="ko-KR" sz="1200" b="1"/>
              <a:t>ACK </a:t>
            </a:r>
            <a:r>
              <a:rPr lang="ko-KR" altLang="en-US" sz="1200"/>
              <a:t>를 전송하기를 바라면 </a:t>
            </a:r>
            <a:r>
              <a:rPr lang="en-US" altLang="ko-KR" sz="1200" b="1"/>
              <a:t>Transport Layer </a:t>
            </a:r>
            <a:r>
              <a:rPr lang="ko-KR" altLang="en-US" sz="1200"/>
              <a:t>에 직접 전달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646973"/>
            <a:ext cx="7595349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</a:t>
            </a:r>
            <a:r>
              <a:rPr lang="ko-KR" altLang="en-US" sz="1100"/>
              <a:t> 트랜잭션은 </a:t>
            </a:r>
            <a:r>
              <a:rPr lang="en-US" altLang="ko-KR" sz="1100" b="1"/>
              <a:t>three-way handshake</a:t>
            </a:r>
            <a:r>
              <a:rPr lang="en-US" altLang="ko-KR" sz="1100"/>
              <a:t> </a:t>
            </a:r>
            <a:r>
              <a:rPr lang="ko-KR" altLang="en-US" sz="1100"/>
              <a:t>로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클라이언트 트랜잭션은 </a:t>
            </a:r>
            <a:r>
              <a:rPr lang="en-US" altLang="ko-KR" sz="1100"/>
              <a:t>INVITE </a:t>
            </a:r>
            <a:r>
              <a:rPr lang="ko-KR" altLang="en-US" sz="1100"/>
              <a:t>를 전송하고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보내고 클라리언트 트랜잭션이 </a:t>
            </a:r>
            <a:r>
              <a:rPr lang="en-US" altLang="ko-KR" sz="1100"/>
              <a:t>ACK </a:t>
            </a:r>
            <a:r>
              <a:rPr lang="ko-KR" altLang="en-US" sz="1100"/>
              <a:t>를 보냄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의 경우 클라이언트 트랜잭션은 </a:t>
            </a:r>
            <a:r>
              <a:rPr lang="en-US" altLang="ko-KR" sz="1100" b="1"/>
              <a:t>T1</a:t>
            </a:r>
            <a:r>
              <a:rPr lang="en-US" altLang="ko-KR" sz="1100"/>
              <a:t> </a:t>
            </a:r>
            <a:r>
              <a:rPr lang="ko-KR" altLang="en-US" sz="1100"/>
              <a:t>초에서 시작하여 재전송할 때마다 두 배가 되는 간격으로 요청을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신뢰할 수 있는 전송에 통해 요청은 재전송되지 않음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1xx</a:t>
            </a:r>
            <a:r>
              <a:rPr lang="ko-KR" altLang="en-US" sz="1050"/>
              <a:t> 응답을 수신 후</a:t>
            </a:r>
            <a:r>
              <a:rPr lang="en-US" altLang="ko-KR" sz="1050"/>
              <a:t>, </a:t>
            </a:r>
            <a:r>
              <a:rPr lang="ko-KR" altLang="en-US" sz="1050"/>
              <a:t>모든 재전송은 </a:t>
            </a:r>
            <a:r>
              <a:rPr lang="ko-KR" altLang="en-US" sz="1050" b="1"/>
              <a:t>중단</a:t>
            </a:r>
            <a:r>
              <a:rPr lang="ko-KR" altLang="en-US" sz="1050"/>
              <a:t>되고</a:t>
            </a:r>
            <a:r>
              <a:rPr lang="en-US" altLang="ko-KR" sz="1050"/>
              <a:t> </a:t>
            </a:r>
            <a:r>
              <a:rPr lang="ko-KR" altLang="en-US" sz="1050" b="1"/>
              <a:t>클라이언트</a:t>
            </a:r>
            <a:r>
              <a:rPr lang="ko-KR" altLang="en-US" sz="1050"/>
              <a:t>는 추가 응답을 기다림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/>
              <a:t>서버 트랜잭션</a:t>
            </a:r>
            <a:r>
              <a:rPr lang="ko-KR" altLang="en-US" sz="1050"/>
              <a:t>은 추가적인 </a:t>
            </a:r>
            <a:r>
              <a:rPr lang="en-US" altLang="ko-KR" sz="1050" b="1"/>
              <a:t>1xx</a:t>
            </a:r>
            <a:r>
              <a:rPr lang="en-US" altLang="ko-KR" sz="1050"/>
              <a:t> </a:t>
            </a:r>
            <a:r>
              <a:rPr lang="ko-KR" altLang="en-US" sz="1050"/>
              <a:t>응답을 전송할 수 있고</a:t>
            </a:r>
            <a:r>
              <a:rPr lang="en-US" altLang="ko-KR" sz="1050"/>
              <a:t>, </a:t>
            </a:r>
            <a:r>
              <a:rPr lang="ko-KR" altLang="en-US" sz="1050"/>
              <a:t>결과적으로 </a:t>
            </a:r>
            <a:r>
              <a:rPr lang="ko-KR" altLang="en-US" sz="1050" b="1"/>
              <a:t>서버 트랜잭션</a:t>
            </a:r>
            <a:r>
              <a:rPr lang="ko-KR" altLang="en-US" sz="1050"/>
              <a:t>은 </a:t>
            </a:r>
            <a:r>
              <a:rPr lang="en-US" altLang="ko-KR" sz="1050" b="1"/>
              <a:t>final</a:t>
            </a:r>
            <a:r>
              <a:rPr lang="en-US" altLang="ko-KR" sz="1050"/>
              <a:t> </a:t>
            </a:r>
            <a:r>
              <a:rPr lang="ko-KR" altLang="en-US" sz="1050"/>
              <a:t>응답을 보냄</a:t>
            </a:r>
            <a:endParaRPr lang="en-US" altLang="ko-KR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41078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04219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14:cNvPr>
              <p14:cNvContentPartPr/>
              <p14:nvPr/>
            </p14:nvContentPartPr>
            <p14:xfrm>
              <a:off x="9628532" y="1609659"/>
              <a:ext cx="8280" cy="18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9532" y="1601019"/>
                <a:ext cx="2592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137639"/>
            <a:ext cx="6872394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요청으로 </a:t>
            </a:r>
            <a:r>
              <a:rPr lang="ko-KR" altLang="en-US" sz="110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/>
              <a:t>할 때 이 상태로 진입 하고 요청을 전송 계층에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A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값으로 시작 </a:t>
            </a:r>
            <a:r>
              <a:rPr lang="en-US" altLang="ko-KR" sz="1100">
                <a:solidFill>
                  <a:srgbClr val="0000FF"/>
                </a:solidFill>
              </a:rPr>
              <a:t>(Timer A</a:t>
            </a:r>
            <a:r>
              <a:rPr lang="ko-KR" altLang="en-US" sz="110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>
                <a:solidFill>
                  <a:srgbClr val="0000FF"/>
                </a:solidFill>
              </a:rPr>
              <a:t>,</a:t>
            </a:r>
            <a:r>
              <a:rPr lang="ko-KR" altLang="en-US" sz="1100">
                <a:solidFill>
                  <a:srgbClr val="0000FF"/>
                </a:solidFill>
              </a:rPr>
              <a:t> </a:t>
            </a:r>
            <a:r>
              <a:rPr lang="en-US" altLang="ko-KR" sz="1100">
                <a:solidFill>
                  <a:srgbClr val="0000FF"/>
                </a:solidFill>
              </a:rPr>
              <a:t>UDP </a:t>
            </a:r>
            <a:r>
              <a:rPr lang="ko-KR" altLang="en-US" sz="1100">
                <a:solidFill>
                  <a:srgbClr val="0000FF"/>
                </a:solidFill>
              </a:rPr>
              <a:t>만 해당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B</a:t>
            </a:r>
            <a:r>
              <a:rPr lang="ko-KR" altLang="en-US" sz="1100"/>
              <a:t>를 </a:t>
            </a:r>
            <a:r>
              <a:rPr lang="en-US" altLang="ko-KR" sz="1100"/>
              <a:t>64*T1 </a:t>
            </a:r>
            <a:r>
              <a:rPr lang="ko-KR" altLang="en-US" sz="1100"/>
              <a:t>초 값으로 시작 </a:t>
            </a:r>
            <a:r>
              <a:rPr lang="en-US" altLang="ko-KR" sz="1100">
                <a:solidFill>
                  <a:srgbClr val="0000FF"/>
                </a:solidFill>
              </a:rPr>
              <a:t>(Timer B </a:t>
            </a:r>
            <a:r>
              <a:rPr lang="ko-KR" altLang="en-US" sz="1100">
                <a:solidFill>
                  <a:srgbClr val="0000FF"/>
                </a:solidFill>
              </a:rPr>
              <a:t>는 트랜잭션 시간 초과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</a:t>
            </a:r>
            <a:r>
              <a:rPr lang="ko-KR" altLang="en-US" sz="1100"/>
              <a:t> </a:t>
            </a:r>
            <a:r>
              <a:rPr lang="en-US" altLang="ko-KR" sz="1100"/>
              <a:t>A</a:t>
            </a:r>
            <a:r>
              <a:rPr lang="ko-KR" altLang="en-US" sz="1100"/>
              <a:t> 가 발동되면 요청을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전달하여 재전송하고</a:t>
            </a:r>
            <a:r>
              <a:rPr lang="en-US" altLang="ko-KR" sz="1100"/>
              <a:t>, Timer </a:t>
            </a:r>
            <a:r>
              <a:rPr lang="ko-KR" altLang="en-US" sz="1100"/>
              <a:t>를 </a:t>
            </a:r>
            <a:r>
              <a:rPr lang="en-US" altLang="ko-KR" sz="1100" b="1"/>
              <a:t>2*T1</a:t>
            </a:r>
            <a:r>
              <a:rPr lang="en-US" altLang="ko-KR" sz="1100"/>
              <a:t> </a:t>
            </a:r>
            <a:r>
              <a:rPr lang="ko-KR" altLang="en-US" sz="1100"/>
              <a:t>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B </a:t>
            </a:r>
            <a:r>
              <a:rPr lang="ko-KR" altLang="en-US" sz="1100"/>
              <a:t>가 발동될때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상태면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>
                <a:latin typeface="+mj-ea"/>
                <a:ea typeface="+mj-ea"/>
              </a:rPr>
              <a:t>시간 초과</a:t>
            </a:r>
            <a:r>
              <a:rPr lang="ko-KR" altLang="en-US" sz="1100"/>
              <a:t>가 발생했음을 알림 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7366119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상태에서 </a:t>
            </a:r>
            <a:r>
              <a:rPr lang="en-US" altLang="ko-KR" sz="1100" b="1"/>
              <a:t>provisional (1xx)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상태에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A, B </a:t>
            </a:r>
            <a:r>
              <a:rPr lang="ko-KR" altLang="en-US" sz="1100"/>
              <a:t>가 중단되고</a:t>
            </a:r>
            <a:r>
              <a:rPr lang="en-US" altLang="ko-KR" sz="1100"/>
              <a:t>, TU </a:t>
            </a:r>
            <a:r>
              <a:rPr lang="ko-KR" altLang="en-US" sz="1100"/>
              <a:t>에서 </a:t>
            </a:r>
            <a:r>
              <a:rPr lang="en-US" altLang="ko-KR" sz="1100" b="1"/>
              <a:t>Timer C</a:t>
            </a:r>
            <a:r>
              <a:rPr lang="en-US" altLang="ko-KR" sz="1100"/>
              <a:t> 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(Timer C </a:t>
            </a:r>
            <a:r>
              <a:rPr lang="ko-KR" altLang="en-US" sz="1100">
                <a:solidFill>
                  <a:srgbClr val="0000FF"/>
                </a:solidFill>
              </a:rPr>
              <a:t>는 최종 응답이 오지 않을 경우를 대비하여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에서 관리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  <a:r>
              <a:rPr lang="ko-KR" altLang="en-US" sz="1100"/>
              <a:t>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더 이상 요청을 재전송해선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응답은 반드시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전달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ko-KR" altLang="en-US" sz="1100">
                <a:solidFill>
                  <a:srgbClr val="0000FF"/>
                </a:solidFill>
              </a:rPr>
              <a:t>모든 </a:t>
            </a:r>
            <a:r>
              <a:rPr lang="en-US" altLang="ko-KR" sz="1100">
                <a:solidFill>
                  <a:srgbClr val="0000FF"/>
                </a:solidFill>
              </a:rPr>
              <a:t>provisional </a:t>
            </a:r>
            <a:r>
              <a:rPr lang="ko-KR" altLang="en-US" sz="1100">
                <a:solidFill>
                  <a:srgbClr val="0000FF"/>
                </a:solidFill>
              </a:rPr>
              <a:t>응답은 </a:t>
            </a:r>
            <a:r>
              <a:rPr lang="en-US" altLang="ko-KR" sz="1100">
                <a:solidFill>
                  <a:srgbClr val="0000FF"/>
                </a:solidFill>
              </a:rPr>
              <a:t>“Proceeding” </a:t>
            </a:r>
            <a:r>
              <a:rPr lang="ko-KR" altLang="en-US" sz="1100">
                <a:solidFill>
                  <a:srgbClr val="0000FF"/>
                </a:solidFill>
              </a:rPr>
              <a:t>상태일 때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 전달해야함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288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를 시작</a:t>
            </a:r>
            <a:r>
              <a:rPr lang="en-US" altLang="ko-KR" sz="1100"/>
              <a:t>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en-US" altLang="ko-KR" sz="1100">
                <a:solidFill>
                  <a:srgbClr val="0000FF"/>
                </a:solidFill>
              </a:rPr>
              <a:t>Timer D </a:t>
            </a:r>
            <a:r>
              <a:rPr lang="ko-KR" altLang="en-US" sz="1100">
                <a:solidFill>
                  <a:srgbClr val="0000FF"/>
                </a:solidFill>
              </a:rPr>
              <a:t>는 응답 재전송 대기 시간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대해서는 최소 </a:t>
            </a:r>
            <a:r>
              <a:rPr lang="en-US" altLang="ko-KR" sz="1100"/>
              <a:t>32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956904"/>
            <a:ext cx="5479385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proxy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proxy core </a:t>
            </a:r>
            <a:r>
              <a:rPr lang="ko-KR" altLang="en-US" sz="1000"/>
              <a:t>는 </a:t>
            </a:r>
            <a:r>
              <a:rPr lang="en-US" altLang="ko-KR" sz="1000" b="1"/>
              <a:t>200 (OK)</a:t>
            </a:r>
            <a:r>
              <a:rPr lang="ko-KR" altLang="en-US" sz="1000"/>
              <a:t>를 </a:t>
            </a:r>
            <a:r>
              <a:rPr lang="en-US" altLang="ko-KR" sz="1000"/>
              <a:t>upstream </a:t>
            </a:r>
            <a:r>
              <a:rPr lang="ko-KR" altLang="en-US" sz="1000"/>
              <a:t>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UAC core</a:t>
            </a:r>
            <a:r>
              <a:rPr lang="en-US" altLang="ko-KR" sz="1000"/>
              <a:t> </a:t>
            </a:r>
            <a:r>
              <a:rPr lang="ko-KR" altLang="en-US" sz="1000"/>
              <a:t>는 이 응답에 대한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생성을 처리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03383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r>
              <a:rPr lang="en-US" altLang="ko-KR" sz="1400">
                <a:latin typeface="Roboto" panose="02000000000000000000" pitchFamily="2" charset="0"/>
              </a:rPr>
              <a:t>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986759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endParaRPr lang="ko-KR" altLang="en-US" sz="14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443809"/>
            <a:ext cx="61863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진입하고 요청을 전송 계층으로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</a:t>
            </a:r>
            <a:r>
              <a:rPr lang="en-US" altLang="ko-KR" sz="1100" b="1"/>
              <a:t>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21065" y="2687370"/>
            <a:ext cx="6054863" cy="2142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T4 </a:t>
            </a:r>
            <a:r>
              <a:rPr lang="ko-KR" altLang="en-US" sz="1000"/>
              <a:t>는 네트워크가 클라이언트와 서버 간의 메시지를 지우는 데 걸리는 시간을 의미 </a:t>
            </a:r>
            <a:r>
              <a:rPr lang="en-US" altLang="ko-KR" sz="1000"/>
              <a:t>(</a:t>
            </a:r>
            <a:r>
              <a:rPr lang="ko-KR" altLang="en-US" sz="1000"/>
              <a:t>기본값은 </a:t>
            </a:r>
            <a:r>
              <a:rPr lang="en-US" altLang="ko-KR" sz="10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상태는 수신될 수 있는 추가 응답 재전송을 </a:t>
            </a:r>
            <a:r>
              <a:rPr lang="en-US" altLang="ko-KR" sz="1100" b="1"/>
              <a:t>buffer</a:t>
            </a:r>
            <a:r>
              <a:rPr lang="en-US" altLang="ko-KR" sz="1100"/>
              <a:t> </a:t>
            </a:r>
            <a:r>
              <a:rPr lang="ko-KR" altLang="en-US" sz="1100"/>
              <a:t>하기 위해 존재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024804"/>
            <a:ext cx="427713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139159"/>
            <a:ext cx="8063426" cy="186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595721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240643" y="1164423"/>
            <a:ext cx="4180953" cy="2913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Validate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Preprocess routing information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Determine target for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Forward the request to each target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575839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트랜잭션과 마찬가지로 </a:t>
            </a:r>
            <a:r>
              <a:rPr lang="en-US" altLang="ko-KR" sz="1100"/>
              <a:t>state machine </a:t>
            </a:r>
            <a:r>
              <a:rPr lang="ko-KR" altLang="en-US" sz="1100"/>
              <a:t>은 수신된 요청이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요청인지 여부에 따라 다름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511533"/>
            <a:ext cx="7810151" cy="3343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r>
              <a:rPr lang="en-US" altLang="ko-KR" sz="1100"/>
              <a:t>, </a:t>
            </a:r>
            <a:r>
              <a:rPr lang="ko-KR" altLang="en-US" sz="1100"/>
              <a:t>이러한 응답은 재전송되지 않으며 상태를 변경하지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이하로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가 발동되면 재전송을 위해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다시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부가적인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메시지를 흡수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925294" cy="282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23613-5B43-4BB7-B3FC-086B4F210FD6}"/>
              </a:ext>
            </a:extLst>
          </p:cNvPr>
          <p:cNvSpPr txBox="1"/>
          <p:nvPr/>
        </p:nvSpPr>
        <p:spPr>
          <a:xfrm>
            <a:off x="739722" y="3965536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1D100A9-1299-4422-A3C0-5C16793D4D44}"/>
              </a:ext>
            </a:extLst>
          </p:cNvPr>
          <p:cNvCxnSpPr>
            <a:cxnSpLocks/>
          </p:cNvCxnSpPr>
          <p:nvPr/>
        </p:nvCxnSpPr>
        <p:spPr>
          <a:xfrm flipV="1">
            <a:off x="2053265" y="1926013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1CAD5B-8434-4778-AE70-5CE33A8F0CE8}"/>
              </a:ext>
            </a:extLst>
          </p:cNvPr>
          <p:cNvSpPr/>
          <p:nvPr/>
        </p:nvSpPr>
        <p:spPr>
          <a:xfrm>
            <a:off x="3623546" y="2453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20AD41-A20D-4F1D-87C0-E20440D2CD7B}"/>
              </a:ext>
            </a:extLst>
          </p:cNvPr>
          <p:cNvGrpSpPr/>
          <p:nvPr/>
        </p:nvGrpSpPr>
        <p:grpSpPr>
          <a:xfrm>
            <a:off x="1557562" y="245016"/>
            <a:ext cx="603738" cy="603738"/>
            <a:chOff x="1438032" y="5752612"/>
            <a:chExt cx="603738" cy="603738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E8B8292-7EAB-45DE-86DC-C1964AEBDEC1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7D1A2C-EBF9-4CB1-97A8-644A93DBB781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631179D-0B66-4948-A88D-7B20A49452D3}"/>
              </a:ext>
            </a:extLst>
          </p:cNvPr>
          <p:cNvGrpSpPr/>
          <p:nvPr/>
        </p:nvGrpSpPr>
        <p:grpSpPr>
          <a:xfrm>
            <a:off x="10030700" y="245016"/>
            <a:ext cx="603738" cy="603738"/>
            <a:chOff x="6982587" y="4983157"/>
            <a:chExt cx="603738" cy="60373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A1411DF-AAD7-467F-9D05-F5CC0FE8F42A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990324-FFE5-4FEC-8B66-CBC80952F7CB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rgbClr val="00B050"/>
                  </a:solidFill>
                </a:rPr>
                <a:t>Bob</a:t>
              </a:r>
              <a:endParaRPr lang="ko-KR" altLang="en-US" sz="1000" b="1">
                <a:solidFill>
                  <a:srgbClr val="00B050"/>
                </a:solidFill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24EBE9F5-7D01-4CB3-8A7B-DF6344E6818F}"/>
              </a:ext>
            </a:extLst>
          </p:cNvPr>
          <p:cNvSpPr/>
          <p:nvPr/>
        </p:nvSpPr>
        <p:spPr>
          <a:xfrm>
            <a:off x="7964716" y="2450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P3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FC59528-527C-49FA-94E7-96D551C762E1}"/>
              </a:ext>
            </a:extLst>
          </p:cNvPr>
          <p:cNvSpPr/>
          <p:nvPr/>
        </p:nvSpPr>
        <p:spPr>
          <a:xfrm>
            <a:off x="5794131" y="2450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</a:rPr>
              <a:t>P2</a:t>
            </a:r>
            <a:endParaRPr lang="ko-KR" alt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57865C-3DB6-44E6-8B1D-51F8918A97A8}"/>
              </a:ext>
            </a:extLst>
          </p:cNvPr>
          <p:cNvGrpSpPr/>
          <p:nvPr/>
        </p:nvGrpSpPr>
        <p:grpSpPr>
          <a:xfrm>
            <a:off x="2060974" y="321775"/>
            <a:ext cx="196850" cy="450220"/>
            <a:chOff x="7746268" y="2171772"/>
            <a:chExt cx="196850" cy="45022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772431C-E02A-4DC8-8C21-A2AB66DE2F80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D5B2F62-56EF-41A4-8168-818F11021CA3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C7F227F-741A-4BB7-B413-59F1BDB90DC7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6153CF3-A818-4CA3-AB7E-6C71BB8AF40A}"/>
              </a:ext>
            </a:extLst>
          </p:cNvPr>
          <p:cNvSpPr txBox="1"/>
          <p:nvPr/>
        </p:nvSpPr>
        <p:spPr>
          <a:xfrm>
            <a:off x="4337068" y="53644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stateful</a:t>
            </a:r>
            <a:endParaRPr lang="ko-KR" altLang="en-US" sz="11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9789B-FFAF-4EBB-A856-918E6ECC1F69}"/>
              </a:ext>
            </a:extLst>
          </p:cNvPr>
          <p:cNvSpPr txBox="1"/>
          <p:nvPr/>
        </p:nvSpPr>
        <p:spPr>
          <a:xfrm>
            <a:off x="8660703" y="53644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stateful</a:t>
            </a:r>
            <a:endParaRPr lang="ko-KR" altLang="en-US" sz="11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88C76C-AE5D-4B0F-811C-D0C15C0FE0EC}"/>
              </a:ext>
            </a:extLst>
          </p:cNvPr>
          <p:cNvSpPr txBox="1"/>
          <p:nvPr/>
        </p:nvSpPr>
        <p:spPr>
          <a:xfrm>
            <a:off x="6508241" y="54688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stateless</a:t>
            </a:r>
            <a:endParaRPr lang="ko-KR" altLang="en-US" sz="110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882D01-5203-47A9-87AF-2EC82AEFF4A8}"/>
              </a:ext>
            </a:extLst>
          </p:cNvPr>
          <p:cNvGrpSpPr/>
          <p:nvPr/>
        </p:nvGrpSpPr>
        <p:grpSpPr>
          <a:xfrm>
            <a:off x="3513762" y="321775"/>
            <a:ext cx="196850" cy="450220"/>
            <a:chOff x="7746268" y="2171772"/>
            <a:chExt cx="196850" cy="45022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96206A2-E278-42A3-8E5D-120B85EB2EA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5BC1CAD-29CD-47F5-A26D-79E718BF9792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45411D-E2F0-466A-8E47-9D69CAE79FFB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8DE55FE-7DA3-4653-8D89-6F30130CB465}"/>
              </a:ext>
            </a:extLst>
          </p:cNvPr>
          <p:cNvGrpSpPr/>
          <p:nvPr/>
        </p:nvGrpSpPr>
        <p:grpSpPr>
          <a:xfrm>
            <a:off x="4126080" y="321775"/>
            <a:ext cx="196850" cy="450220"/>
            <a:chOff x="7746268" y="2171772"/>
            <a:chExt cx="196850" cy="45022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E063792-1915-4ED3-905E-E32E92B1E083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C0340F9-E376-49C5-8D13-42A3914ECA3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40DB35-1388-4477-AA68-FD589086404F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F420AB-4FA3-4E86-8ABF-CCC0A5FAF304}"/>
              </a:ext>
            </a:extLst>
          </p:cNvPr>
          <p:cNvGrpSpPr/>
          <p:nvPr/>
        </p:nvGrpSpPr>
        <p:grpSpPr>
          <a:xfrm>
            <a:off x="7868192" y="321775"/>
            <a:ext cx="196850" cy="450220"/>
            <a:chOff x="7746268" y="2171772"/>
            <a:chExt cx="196850" cy="45022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7F86D96-D1F5-49AD-8428-E7DD4E797C55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06CE7A9-2E39-4747-8E3A-564DC8E64955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CD1D110-3AB2-46F4-97BE-73031D9DC289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CB68B68-EBC1-4BAD-802E-EF0C4120E4E8}"/>
              </a:ext>
            </a:extLst>
          </p:cNvPr>
          <p:cNvGrpSpPr/>
          <p:nvPr/>
        </p:nvGrpSpPr>
        <p:grpSpPr>
          <a:xfrm>
            <a:off x="8468128" y="321775"/>
            <a:ext cx="196850" cy="450220"/>
            <a:chOff x="7746268" y="2171772"/>
            <a:chExt cx="196850" cy="45022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62C72EC-6071-4961-B092-2BAABE6F9955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3D2CF9-ED8A-4257-9026-CDA05D80D73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E9CD812-3CD3-46F8-9EC9-6BE90E5E6B2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2FB5699-B3FF-4FE1-94C3-D2D3A5607028}"/>
              </a:ext>
            </a:extLst>
          </p:cNvPr>
          <p:cNvGrpSpPr/>
          <p:nvPr/>
        </p:nvGrpSpPr>
        <p:grpSpPr>
          <a:xfrm>
            <a:off x="9938451" y="321775"/>
            <a:ext cx="196850" cy="450220"/>
            <a:chOff x="7746268" y="2171772"/>
            <a:chExt cx="196850" cy="45022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6E1EC4B-59D6-4C47-BD23-356F830E8A1B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1B28C66-A9C3-45B8-BFA1-14BAD30A6190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BCACB6-8B5E-4946-B70E-A3D5DC13F3AA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5FC90E-BFC8-46CA-A4DA-9948FEA4B3BB}"/>
              </a:ext>
            </a:extLst>
          </p:cNvPr>
          <p:cNvSpPr/>
          <p:nvPr/>
        </p:nvSpPr>
        <p:spPr>
          <a:xfrm>
            <a:off x="5697607" y="638793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4CA8B0-248A-41F1-B9EC-01D094F62B64}"/>
              </a:ext>
            </a:extLst>
          </p:cNvPr>
          <p:cNvSpPr/>
          <p:nvPr/>
        </p:nvSpPr>
        <p:spPr>
          <a:xfrm>
            <a:off x="6293268" y="638793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B934FB-D0DC-4995-A458-5238FECE456B}"/>
              </a:ext>
            </a:extLst>
          </p:cNvPr>
          <p:cNvGrpSpPr/>
          <p:nvPr/>
        </p:nvGrpSpPr>
        <p:grpSpPr>
          <a:xfrm>
            <a:off x="239488" y="271584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371CAC-0457-4EF7-B6EC-7FAC3D25A0E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56085-29DA-4DE3-A0BB-652DA79CD211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630067-5268-4570-A111-83FDEBE14ADA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B1FAF1-94F7-4E19-9690-D3114C472651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B678E12-3A2D-4B0F-940D-9B9D654BE79C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26FA315-17FD-4721-870D-5457CB50D80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50F1740-CC2C-432A-8DDA-D2DA2088C411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9B91E-E241-484F-9259-5B2CE745B00A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1859431" y="848754"/>
            <a:ext cx="0" cy="5724766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3F4EE72-9482-4D54-9964-406E48BB3DB2}"/>
              </a:ext>
            </a:extLst>
          </p:cNvPr>
          <p:cNvCxnSpPr>
            <a:cxnSpLocks/>
          </p:cNvCxnSpPr>
          <p:nvPr/>
        </p:nvCxnSpPr>
        <p:spPr>
          <a:xfrm>
            <a:off x="3925415" y="848754"/>
            <a:ext cx="0" cy="5724766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74DE5BC-F7E5-438E-AD54-C8B188015098}"/>
              </a:ext>
            </a:extLst>
          </p:cNvPr>
          <p:cNvCxnSpPr>
            <a:cxnSpLocks/>
          </p:cNvCxnSpPr>
          <p:nvPr/>
        </p:nvCxnSpPr>
        <p:spPr>
          <a:xfrm>
            <a:off x="6092565" y="848753"/>
            <a:ext cx="0" cy="455475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71A01AB-D190-4C8D-ADAA-8B5FD1894BBB}"/>
              </a:ext>
            </a:extLst>
          </p:cNvPr>
          <p:cNvCxnSpPr>
            <a:cxnSpLocks/>
          </p:cNvCxnSpPr>
          <p:nvPr/>
        </p:nvCxnSpPr>
        <p:spPr>
          <a:xfrm>
            <a:off x="8278618" y="848753"/>
            <a:ext cx="0" cy="5724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647E8D4-BC0F-428A-95F3-97966692DF5E}"/>
              </a:ext>
            </a:extLst>
          </p:cNvPr>
          <p:cNvCxnSpPr>
            <a:cxnSpLocks/>
          </p:cNvCxnSpPr>
          <p:nvPr/>
        </p:nvCxnSpPr>
        <p:spPr>
          <a:xfrm>
            <a:off x="10353307" y="848753"/>
            <a:ext cx="0" cy="5724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EC85B56-B484-4BBA-BF50-8FA0810738C3}"/>
              </a:ext>
            </a:extLst>
          </p:cNvPr>
          <p:cNvSpPr/>
          <p:nvPr/>
        </p:nvSpPr>
        <p:spPr>
          <a:xfrm>
            <a:off x="1666769" y="91944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1</a:t>
            </a:r>
            <a:endParaRPr lang="ko-KR" altLang="en-US" sz="12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BE5F18C-2664-450F-BF13-97AA1F56472C}"/>
              </a:ext>
            </a:extLst>
          </p:cNvPr>
          <p:cNvSpPr/>
          <p:nvPr/>
        </p:nvSpPr>
        <p:spPr>
          <a:xfrm>
            <a:off x="1666769" y="1470450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3</a:t>
            </a:r>
            <a:endParaRPr lang="ko-KR" altLang="en-US" sz="1200" b="1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5C69690-7817-4AEC-AED3-5EA9A3698F9F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1878334" y="1337922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D781D77-1B03-4E73-8A3C-74DF6FE2984B}"/>
              </a:ext>
            </a:extLst>
          </p:cNvPr>
          <p:cNvSpPr txBox="1"/>
          <p:nvPr/>
        </p:nvSpPr>
        <p:spPr>
          <a:xfrm>
            <a:off x="2201329" y="1792877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F500D25-5760-403F-8B81-AD91EFF4DB08}"/>
              </a:ext>
            </a:extLst>
          </p:cNvPr>
          <p:cNvSpPr/>
          <p:nvPr/>
        </p:nvSpPr>
        <p:spPr>
          <a:xfrm>
            <a:off x="1666769" y="1795866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4a</a:t>
            </a:r>
            <a:endParaRPr lang="ko-KR" altLang="en-US" sz="1200" b="1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134970C-09E7-4F01-ADFE-3B9EFCFA151A}"/>
              </a:ext>
            </a:extLst>
          </p:cNvPr>
          <p:cNvSpPr/>
          <p:nvPr/>
        </p:nvSpPr>
        <p:spPr>
          <a:xfrm>
            <a:off x="3732167" y="1199425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</a:t>
            </a:r>
            <a:endParaRPr lang="ko-KR" altLang="en-US" sz="1200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07BC44-B044-435E-A69A-1B84F42AA555}"/>
              </a:ext>
            </a:extLst>
          </p:cNvPr>
          <p:cNvSpPr txBox="1"/>
          <p:nvPr/>
        </p:nvSpPr>
        <p:spPr>
          <a:xfrm>
            <a:off x="2522874" y="1039905"/>
            <a:ext cx="1117614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407 Proxy</a:t>
            </a:r>
          </a:p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Authentication</a:t>
            </a:r>
          </a:p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Required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01836EE-C6BC-444F-AACD-DF43B0FC0211}"/>
              </a:ext>
            </a:extLst>
          </p:cNvPr>
          <p:cNvSpPr/>
          <p:nvPr/>
        </p:nvSpPr>
        <p:spPr>
          <a:xfrm>
            <a:off x="3732167" y="2083545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5a</a:t>
            </a:r>
            <a:endParaRPr lang="ko-KR" altLang="en-US" sz="1200" b="1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D8A419F-29B5-47F3-9FBD-4AD17BE781E1}"/>
              </a:ext>
            </a:extLst>
          </p:cNvPr>
          <p:cNvSpPr/>
          <p:nvPr/>
        </p:nvSpPr>
        <p:spPr>
          <a:xfrm>
            <a:off x="3732167" y="2397914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4b</a:t>
            </a:r>
            <a:endParaRPr lang="ko-KR" altLang="en-US" sz="1200" b="1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8B6F00C-C988-4AAA-AC73-14C810BA3E19}"/>
              </a:ext>
            </a:extLst>
          </p:cNvPr>
          <p:cNvCxnSpPr>
            <a:cxnSpLocks/>
          </p:cNvCxnSpPr>
          <p:nvPr/>
        </p:nvCxnSpPr>
        <p:spPr>
          <a:xfrm flipH="1">
            <a:off x="1878334" y="2210290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CEBC046-9A13-430D-9472-FF353F71A326}"/>
              </a:ext>
            </a:extLst>
          </p:cNvPr>
          <p:cNvSpPr txBox="1"/>
          <p:nvPr/>
        </p:nvSpPr>
        <p:spPr>
          <a:xfrm>
            <a:off x="2774765" y="2072606"/>
            <a:ext cx="8643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100 Trying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DE8FC6A-3B6B-4DCA-B3EF-07237A5340FC}"/>
              </a:ext>
            </a:extLst>
          </p:cNvPr>
          <p:cNvCxnSpPr>
            <a:cxnSpLocks/>
          </p:cNvCxnSpPr>
          <p:nvPr/>
        </p:nvCxnSpPr>
        <p:spPr>
          <a:xfrm flipV="1">
            <a:off x="4118663" y="2526310"/>
            <a:ext cx="1973902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9A1B960-C54C-40F4-A22B-4EA89D3D9D03}"/>
              </a:ext>
            </a:extLst>
          </p:cNvPr>
          <p:cNvSpPr txBox="1"/>
          <p:nvPr/>
        </p:nvSpPr>
        <p:spPr>
          <a:xfrm>
            <a:off x="4266727" y="2393173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A333DD8-832F-4FEA-9323-D39F336C465C}"/>
              </a:ext>
            </a:extLst>
          </p:cNvPr>
          <p:cNvSpPr/>
          <p:nvPr/>
        </p:nvSpPr>
        <p:spPr>
          <a:xfrm>
            <a:off x="5894457" y="2672711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4c</a:t>
            </a:r>
            <a:endParaRPr lang="ko-KR" altLang="en-US" sz="1200" b="1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9C3F8EF-51A3-4424-947A-5E6645070131}"/>
              </a:ext>
            </a:extLst>
          </p:cNvPr>
          <p:cNvCxnSpPr>
            <a:cxnSpLocks/>
          </p:cNvCxnSpPr>
          <p:nvPr/>
        </p:nvCxnSpPr>
        <p:spPr>
          <a:xfrm flipV="1">
            <a:off x="6280953" y="2814250"/>
            <a:ext cx="1973902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CBA79DF-F239-42F1-BA56-D52466E0D8F9}"/>
              </a:ext>
            </a:extLst>
          </p:cNvPr>
          <p:cNvSpPr txBox="1"/>
          <p:nvPr/>
        </p:nvSpPr>
        <p:spPr>
          <a:xfrm>
            <a:off x="6452780" y="2672830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78F4544-A31B-4DC5-BF0A-3C6144AE71C4}"/>
              </a:ext>
            </a:extLst>
          </p:cNvPr>
          <p:cNvSpPr/>
          <p:nvPr/>
        </p:nvSpPr>
        <p:spPr>
          <a:xfrm>
            <a:off x="8085370" y="2949704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5c</a:t>
            </a:r>
            <a:endParaRPr lang="ko-KR" altLang="en-US" sz="1200" b="1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7FAD0CE-97CD-4F7E-ABF0-AD0C13C5A9AC}"/>
              </a:ext>
            </a:extLst>
          </p:cNvPr>
          <p:cNvCxnSpPr>
            <a:cxnSpLocks/>
          </p:cNvCxnSpPr>
          <p:nvPr/>
        </p:nvCxnSpPr>
        <p:spPr>
          <a:xfrm flipH="1">
            <a:off x="6092565" y="3076449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460AB8-CA92-4EDE-95BC-AA852D2E977C}"/>
              </a:ext>
            </a:extLst>
          </p:cNvPr>
          <p:cNvSpPr txBox="1"/>
          <p:nvPr/>
        </p:nvSpPr>
        <p:spPr>
          <a:xfrm>
            <a:off x="7127968" y="2938765"/>
            <a:ext cx="8643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100 Trying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E46E8B-D6D7-4EFF-8BFC-3122A7AC85F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053265" y="1057939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3D72D4-1775-48FD-B48A-AAE5FB7F037A}"/>
              </a:ext>
            </a:extLst>
          </p:cNvPr>
          <p:cNvSpPr txBox="1"/>
          <p:nvPr/>
        </p:nvSpPr>
        <p:spPr>
          <a:xfrm>
            <a:off x="2197854" y="916454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FA3BCE3-1F14-4EE0-9F20-CAE16EE53DD3}"/>
              </a:ext>
            </a:extLst>
          </p:cNvPr>
          <p:cNvCxnSpPr>
            <a:cxnSpLocks/>
          </p:cNvCxnSpPr>
          <p:nvPr/>
        </p:nvCxnSpPr>
        <p:spPr>
          <a:xfrm flipV="1">
            <a:off x="2053265" y="1617075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E56CA-B43A-4841-B0F1-BB230000ACB7}"/>
              </a:ext>
            </a:extLst>
          </p:cNvPr>
          <p:cNvSpPr txBox="1"/>
          <p:nvPr/>
        </p:nvSpPr>
        <p:spPr>
          <a:xfrm>
            <a:off x="2197854" y="1475590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C20CBAF-0276-4DED-82EA-D5987EE0F5B8}"/>
              </a:ext>
            </a:extLst>
          </p:cNvPr>
          <p:cNvSpPr/>
          <p:nvPr/>
        </p:nvSpPr>
        <p:spPr>
          <a:xfrm>
            <a:off x="8085370" y="3273828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4d</a:t>
            </a:r>
            <a:endParaRPr lang="ko-KR" altLang="en-US" sz="1200" b="1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D37C2D9-6D6B-4008-8AD2-A25D59A36CE9}"/>
              </a:ext>
            </a:extLst>
          </p:cNvPr>
          <p:cNvCxnSpPr>
            <a:cxnSpLocks/>
          </p:cNvCxnSpPr>
          <p:nvPr/>
        </p:nvCxnSpPr>
        <p:spPr>
          <a:xfrm flipV="1">
            <a:off x="8471866" y="3410421"/>
            <a:ext cx="1880749" cy="494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8184F2-A2E0-410F-9D18-419632564354}"/>
              </a:ext>
            </a:extLst>
          </p:cNvPr>
          <p:cNvSpPr txBox="1"/>
          <p:nvPr/>
        </p:nvSpPr>
        <p:spPr>
          <a:xfrm>
            <a:off x="8643693" y="3273947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A1B931-5662-42B7-BCE2-93342AE67D46}"/>
              </a:ext>
            </a:extLst>
          </p:cNvPr>
          <p:cNvSpPr/>
          <p:nvPr/>
        </p:nvSpPr>
        <p:spPr>
          <a:xfrm>
            <a:off x="10151418" y="355972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6a</a:t>
            </a:r>
            <a:endParaRPr lang="ko-KR" altLang="en-US" sz="1200" b="1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82FC385-3767-474B-BDBD-4A8045BA3E08}"/>
              </a:ext>
            </a:extLst>
          </p:cNvPr>
          <p:cNvCxnSpPr>
            <a:cxnSpLocks/>
          </p:cNvCxnSpPr>
          <p:nvPr/>
        </p:nvCxnSpPr>
        <p:spPr>
          <a:xfrm flipH="1">
            <a:off x="8278618" y="3686474"/>
            <a:ext cx="1872801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E3B604D-F917-4277-8A2F-006075010264}"/>
              </a:ext>
            </a:extLst>
          </p:cNvPr>
          <p:cNvSpPr txBox="1"/>
          <p:nvPr/>
        </p:nvSpPr>
        <p:spPr>
          <a:xfrm>
            <a:off x="9117071" y="3548790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1A14D42D-F1F2-4916-ACE7-5EEC38B2945B}"/>
              </a:ext>
            </a:extLst>
          </p:cNvPr>
          <p:cNvSpPr/>
          <p:nvPr/>
        </p:nvSpPr>
        <p:spPr>
          <a:xfrm>
            <a:off x="8085370" y="3834857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6b</a:t>
            </a:r>
            <a:endParaRPr lang="ko-KR" altLang="en-US" sz="1200" b="1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A547A30-188E-4ADC-A5F2-D84729B88908}"/>
              </a:ext>
            </a:extLst>
          </p:cNvPr>
          <p:cNvCxnSpPr>
            <a:cxnSpLocks/>
          </p:cNvCxnSpPr>
          <p:nvPr/>
        </p:nvCxnSpPr>
        <p:spPr>
          <a:xfrm flipH="1">
            <a:off x="6092565" y="3961602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FB49BE8-7537-4F83-985B-8FEDDC5D34F7}"/>
              </a:ext>
            </a:extLst>
          </p:cNvPr>
          <p:cNvSpPr txBox="1"/>
          <p:nvPr/>
        </p:nvSpPr>
        <p:spPr>
          <a:xfrm>
            <a:off x="7051023" y="3823918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D74BA4C-CD04-4176-85E1-8AC6F65A0EA3}"/>
              </a:ext>
            </a:extLst>
          </p:cNvPr>
          <p:cNvSpPr/>
          <p:nvPr/>
        </p:nvSpPr>
        <p:spPr>
          <a:xfrm>
            <a:off x="10151418" y="4121941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7a</a:t>
            </a:r>
            <a:endParaRPr lang="ko-KR" altLang="en-US" sz="12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5F1788A-A099-484B-9D5D-47F02D22D0C1}"/>
              </a:ext>
            </a:extLst>
          </p:cNvPr>
          <p:cNvCxnSpPr>
            <a:cxnSpLocks/>
          </p:cNvCxnSpPr>
          <p:nvPr/>
        </p:nvCxnSpPr>
        <p:spPr>
          <a:xfrm flipH="1">
            <a:off x="8278618" y="4248686"/>
            <a:ext cx="1872801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0308432-ABF5-4F4A-AA28-0AFFFABA89E6}"/>
              </a:ext>
            </a:extLst>
          </p:cNvPr>
          <p:cNvSpPr txBox="1"/>
          <p:nvPr/>
        </p:nvSpPr>
        <p:spPr>
          <a:xfrm>
            <a:off x="9410421" y="4111002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8E806744-5DCA-4E7D-A62E-59D2177C1891}"/>
              </a:ext>
            </a:extLst>
          </p:cNvPr>
          <p:cNvSpPr/>
          <p:nvPr/>
        </p:nvSpPr>
        <p:spPr>
          <a:xfrm>
            <a:off x="8085370" y="441163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7b</a:t>
            </a:r>
            <a:endParaRPr lang="ko-KR" altLang="en-US" sz="1200" b="1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1DC5E42-5ACF-44CB-BD5D-2E2973A18F91}"/>
              </a:ext>
            </a:extLst>
          </p:cNvPr>
          <p:cNvCxnSpPr>
            <a:cxnSpLocks/>
          </p:cNvCxnSpPr>
          <p:nvPr/>
        </p:nvCxnSpPr>
        <p:spPr>
          <a:xfrm flipH="1">
            <a:off x="6092565" y="4538384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E8C1D1-B222-424C-BB84-8BA9926BB16D}"/>
              </a:ext>
            </a:extLst>
          </p:cNvPr>
          <p:cNvSpPr txBox="1"/>
          <p:nvPr/>
        </p:nvSpPr>
        <p:spPr>
          <a:xfrm>
            <a:off x="7344373" y="4400700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5B08187-7EE2-4504-9453-6319D4988442}"/>
              </a:ext>
            </a:extLst>
          </p:cNvPr>
          <p:cNvSpPr/>
          <p:nvPr/>
        </p:nvSpPr>
        <p:spPr>
          <a:xfrm>
            <a:off x="5894457" y="411803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6c</a:t>
            </a:r>
            <a:endParaRPr lang="ko-KR" altLang="en-US" sz="1200" b="1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99FDF0D-B0C0-4E57-9FF1-758ADF07305C}"/>
              </a:ext>
            </a:extLst>
          </p:cNvPr>
          <p:cNvCxnSpPr>
            <a:cxnSpLocks/>
          </p:cNvCxnSpPr>
          <p:nvPr/>
        </p:nvCxnSpPr>
        <p:spPr>
          <a:xfrm flipH="1">
            <a:off x="3925415" y="4244778"/>
            <a:ext cx="196904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F8E2EC9-7E1F-4497-837D-7984C7F162B0}"/>
              </a:ext>
            </a:extLst>
          </p:cNvPr>
          <p:cNvSpPr txBox="1"/>
          <p:nvPr/>
        </p:nvSpPr>
        <p:spPr>
          <a:xfrm>
            <a:off x="4860110" y="4107094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974E4653-B10A-405C-B448-8723600A7D34}"/>
              </a:ext>
            </a:extLst>
          </p:cNvPr>
          <p:cNvSpPr/>
          <p:nvPr/>
        </p:nvSpPr>
        <p:spPr>
          <a:xfrm>
            <a:off x="3732167" y="441163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6d</a:t>
            </a:r>
            <a:endParaRPr lang="ko-KR" altLang="en-US" sz="1200" b="1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C7AB77A-C046-44EC-A495-7CE64B5A328C}"/>
              </a:ext>
            </a:extLst>
          </p:cNvPr>
          <p:cNvCxnSpPr>
            <a:cxnSpLocks/>
          </p:cNvCxnSpPr>
          <p:nvPr/>
        </p:nvCxnSpPr>
        <p:spPr>
          <a:xfrm flipH="1">
            <a:off x="1878334" y="4538384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D164023-B94C-4303-8BE5-EE19A3902B1C}"/>
              </a:ext>
            </a:extLst>
          </p:cNvPr>
          <p:cNvSpPr txBox="1"/>
          <p:nvPr/>
        </p:nvSpPr>
        <p:spPr>
          <a:xfrm>
            <a:off x="2697820" y="4400700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6C3DDC0-00DD-440B-BFC4-9A662CA2D19E}"/>
              </a:ext>
            </a:extLst>
          </p:cNvPr>
          <p:cNvSpPr/>
          <p:nvPr/>
        </p:nvSpPr>
        <p:spPr>
          <a:xfrm>
            <a:off x="5894457" y="469710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7c</a:t>
            </a:r>
            <a:endParaRPr lang="ko-KR" altLang="en-US" sz="1200" b="1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A64E9E0-5820-492E-A868-45F7F7E88D35}"/>
              </a:ext>
            </a:extLst>
          </p:cNvPr>
          <p:cNvCxnSpPr>
            <a:cxnSpLocks/>
          </p:cNvCxnSpPr>
          <p:nvPr/>
        </p:nvCxnSpPr>
        <p:spPr>
          <a:xfrm flipH="1">
            <a:off x="3925415" y="4823848"/>
            <a:ext cx="196904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4131CB8-D046-47C7-80CE-F3A734402948}"/>
              </a:ext>
            </a:extLst>
          </p:cNvPr>
          <p:cNvSpPr txBox="1"/>
          <p:nvPr/>
        </p:nvSpPr>
        <p:spPr>
          <a:xfrm>
            <a:off x="5153460" y="4686164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0D03D239-D02F-43A4-90F9-2236EB36F77B}"/>
              </a:ext>
            </a:extLst>
          </p:cNvPr>
          <p:cNvSpPr/>
          <p:nvPr/>
        </p:nvSpPr>
        <p:spPr>
          <a:xfrm>
            <a:off x="3732167" y="498189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7d</a:t>
            </a:r>
            <a:endParaRPr lang="ko-KR" altLang="en-US" sz="1200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7FB927B-8781-40C2-BFB0-FD0EF6A34F78}"/>
              </a:ext>
            </a:extLst>
          </p:cNvPr>
          <p:cNvCxnSpPr>
            <a:cxnSpLocks/>
          </p:cNvCxnSpPr>
          <p:nvPr/>
        </p:nvCxnSpPr>
        <p:spPr>
          <a:xfrm flipH="1">
            <a:off x="1878334" y="5108644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3CA6D20-3B83-4AC1-925F-FD17DBD4BD99}"/>
              </a:ext>
            </a:extLst>
          </p:cNvPr>
          <p:cNvSpPr txBox="1"/>
          <p:nvPr/>
        </p:nvSpPr>
        <p:spPr>
          <a:xfrm>
            <a:off x="2991170" y="4970960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CA281A4-E27F-4FA1-A523-10E21E4D9BBF}"/>
              </a:ext>
            </a:extLst>
          </p:cNvPr>
          <p:cNvSpPr/>
          <p:nvPr/>
        </p:nvSpPr>
        <p:spPr>
          <a:xfrm>
            <a:off x="1666769" y="525687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8a</a:t>
            </a:r>
            <a:endParaRPr lang="ko-KR" altLang="en-US" sz="1200" b="1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07CC5E2-47B2-45B6-BE0E-06DD24878124}"/>
              </a:ext>
            </a:extLst>
          </p:cNvPr>
          <p:cNvCxnSpPr>
            <a:cxnSpLocks/>
          </p:cNvCxnSpPr>
          <p:nvPr/>
        </p:nvCxnSpPr>
        <p:spPr>
          <a:xfrm flipV="1">
            <a:off x="2053265" y="5403504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1C5BBF1-3D6D-414B-BBFE-8D0F9A03E402}"/>
              </a:ext>
            </a:extLst>
          </p:cNvPr>
          <p:cNvSpPr txBox="1"/>
          <p:nvPr/>
        </p:nvSpPr>
        <p:spPr>
          <a:xfrm>
            <a:off x="2197854" y="5262019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F999FB7-C518-4B63-957C-A9BFB7420752}"/>
              </a:ext>
            </a:extLst>
          </p:cNvPr>
          <p:cNvSpPr/>
          <p:nvPr/>
        </p:nvSpPr>
        <p:spPr>
          <a:xfrm>
            <a:off x="3732167" y="5538188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8b</a:t>
            </a:r>
            <a:endParaRPr lang="ko-KR" altLang="en-US" sz="1200" b="1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8182DEC-A723-45A2-81C9-DFBD8B9EA9A6}"/>
              </a:ext>
            </a:extLst>
          </p:cNvPr>
          <p:cNvCxnSpPr>
            <a:cxnSpLocks/>
          </p:cNvCxnSpPr>
          <p:nvPr/>
        </p:nvCxnSpPr>
        <p:spPr>
          <a:xfrm flipV="1">
            <a:off x="4118663" y="5666585"/>
            <a:ext cx="4147923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B8BF981-4190-4D77-92FC-287041126D9F}"/>
              </a:ext>
            </a:extLst>
          </p:cNvPr>
          <p:cNvSpPr txBox="1"/>
          <p:nvPr/>
        </p:nvSpPr>
        <p:spPr>
          <a:xfrm>
            <a:off x="4266727" y="5533447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0ACDC562-BC5A-4718-B7FF-E261E53D5BCE}"/>
              </a:ext>
            </a:extLst>
          </p:cNvPr>
          <p:cNvSpPr/>
          <p:nvPr/>
        </p:nvSpPr>
        <p:spPr>
          <a:xfrm>
            <a:off x="8085370" y="5819522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8c</a:t>
            </a:r>
            <a:endParaRPr lang="ko-KR" altLang="en-US" sz="1200" b="1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2E54867-4DF1-49C8-97AB-707A01F65C56}"/>
              </a:ext>
            </a:extLst>
          </p:cNvPr>
          <p:cNvCxnSpPr>
            <a:cxnSpLocks/>
          </p:cNvCxnSpPr>
          <p:nvPr/>
        </p:nvCxnSpPr>
        <p:spPr>
          <a:xfrm>
            <a:off x="8471866" y="5961063"/>
            <a:ext cx="18728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DA0D308-0FF9-4990-91F3-F6665317606F}"/>
              </a:ext>
            </a:extLst>
          </p:cNvPr>
          <p:cNvSpPr txBox="1"/>
          <p:nvPr/>
        </p:nvSpPr>
        <p:spPr>
          <a:xfrm>
            <a:off x="8643693" y="5819641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872DAF9-4E0C-4961-AFB4-173A6FE7A1FE}"/>
              </a:ext>
            </a:extLst>
          </p:cNvPr>
          <p:cNvCxnSpPr>
            <a:cxnSpLocks/>
          </p:cNvCxnSpPr>
          <p:nvPr/>
        </p:nvCxnSpPr>
        <p:spPr>
          <a:xfrm flipV="1">
            <a:off x="1888871" y="6246422"/>
            <a:ext cx="8443698" cy="1"/>
          </a:xfrm>
          <a:prstGeom prst="straightConnector1">
            <a:avLst/>
          </a:prstGeom>
          <a:ln w="19050">
            <a:solidFill>
              <a:srgbClr val="00CC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F07223E0-9163-4F4B-8346-7BF0F592593D}"/>
              </a:ext>
            </a:extLst>
          </p:cNvPr>
          <p:cNvSpPr/>
          <p:nvPr/>
        </p:nvSpPr>
        <p:spPr>
          <a:xfrm>
            <a:off x="5895445" y="6100797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9</a:t>
            </a:r>
            <a:endParaRPr lang="ko-KR" altLang="en-US" sz="12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F4E1D6-2474-446E-A59C-1205F9100FAC}"/>
              </a:ext>
            </a:extLst>
          </p:cNvPr>
          <p:cNvSpPr txBox="1"/>
          <p:nvPr/>
        </p:nvSpPr>
        <p:spPr>
          <a:xfrm>
            <a:off x="4266727" y="6108709"/>
            <a:ext cx="11977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CC00"/>
                </a:solidFill>
              </a:rPr>
              <a:t>Media Session</a:t>
            </a:r>
            <a:endParaRPr lang="ko-KR" altLang="en-US" sz="1200" b="1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78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E32B89-475C-4500-82D6-B3468653CF73}"/>
              </a:ext>
            </a:extLst>
          </p:cNvPr>
          <p:cNvSpPr/>
          <p:nvPr/>
        </p:nvSpPr>
        <p:spPr>
          <a:xfrm>
            <a:off x="2095219" y="1146640"/>
            <a:ext cx="1893728" cy="439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62AB3168-B569-4144-9D30-5351050C29AE}"/>
              </a:ext>
            </a:extLst>
          </p:cNvPr>
          <p:cNvSpPr/>
          <p:nvPr/>
        </p:nvSpPr>
        <p:spPr>
          <a:xfrm>
            <a:off x="2174317" y="1244128"/>
            <a:ext cx="828215" cy="24490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rgbClr val="00B050"/>
                </a:solidFill>
              </a:rPr>
              <a:t>SDP Offer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870358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2152773" y="2395936"/>
            <a:ext cx="240873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1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2273209" y="2568564"/>
            <a:ext cx="0" cy="65376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FEDF0D-8509-46DE-9110-E4BDF4336C4B}"/>
              </a:ext>
            </a:extLst>
          </p:cNvPr>
          <p:cNvCxnSpPr/>
          <p:nvPr/>
        </p:nvCxnSpPr>
        <p:spPr>
          <a:xfrm>
            <a:off x="227320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2082424" y="2729280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2101918" y="3990930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91DE56C-066A-48F3-BFDC-E1E0729F2CA8}"/>
              </a:ext>
            </a:extLst>
          </p:cNvPr>
          <p:cNvCxnSpPr>
            <a:cxnSpLocks/>
          </p:cNvCxnSpPr>
          <p:nvPr/>
        </p:nvCxnSpPr>
        <p:spPr>
          <a:xfrm flipV="1">
            <a:off x="2273209" y="1489035"/>
            <a:ext cx="0" cy="48181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507842" y="5223566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C80B5B-3923-43B7-9C6A-372BBF0B4CF0}"/>
              </a:ext>
            </a:extLst>
          </p:cNvPr>
          <p:cNvCxnSpPr/>
          <p:nvPr/>
        </p:nvCxnSpPr>
        <p:spPr>
          <a:xfrm>
            <a:off x="993427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5804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C1715F3-ED75-4EFD-8FD3-C780B6EDD701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382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D09036C-DFCA-4488-B0D6-8AA0F1DD1307}"/>
              </a:ext>
            </a:extLst>
          </p:cNvPr>
          <p:cNvSpPr txBox="1"/>
          <p:nvPr/>
        </p:nvSpPr>
        <p:spPr>
          <a:xfrm>
            <a:off x="9479017" y="3990930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9530588" y="2729280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E00CC-05A1-4BF1-8C04-1C948E209641}"/>
              </a:ext>
            </a:extLst>
          </p:cNvPr>
          <p:cNvSpPr txBox="1"/>
          <p:nvPr/>
        </p:nvSpPr>
        <p:spPr>
          <a:xfrm>
            <a:off x="4366697" y="3901440"/>
            <a:ext cx="2877711" cy="625812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Client Transport </a:t>
            </a:r>
            <a:r>
              <a:rPr lang="ko-KR" altLang="en-US" sz="800"/>
              <a:t>는 요청을 보내고 응답을 받는 역할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800"/>
              <a:t>요청이 전송되기 전에  반드시 </a:t>
            </a: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값을 </a:t>
            </a:r>
            <a:r>
              <a:rPr lang="en-US" altLang="ko-KR" sz="800" b="1"/>
              <a:t>Via </a:t>
            </a:r>
            <a:r>
              <a:rPr lang="ko-KR" altLang="en-US" sz="800"/>
              <a:t>헤더에 삽입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TCP </a:t>
            </a:r>
            <a:r>
              <a:rPr lang="ko-KR" altLang="en-US" sz="800"/>
              <a:t>인경우</a:t>
            </a:r>
            <a:r>
              <a:rPr lang="en-US" altLang="ko-KR" sz="800"/>
              <a:t>, </a:t>
            </a:r>
            <a:r>
              <a:rPr lang="ko-KR" altLang="en-US" sz="800"/>
              <a:t>요청을 </a:t>
            </a:r>
            <a:r>
              <a:rPr lang="en-US" altLang="ko-KR" sz="800"/>
              <a:t>connection </a:t>
            </a:r>
            <a:r>
              <a:rPr lang="ko-KR" altLang="en-US" sz="800"/>
              <a:t>으로 전송</a:t>
            </a:r>
            <a:endParaRPr lang="en-US" altLang="ko-KR" sz="80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75A7F01-22B9-47DE-95D2-45F5F3950B3B}"/>
              </a:ext>
            </a:extLst>
          </p:cNvPr>
          <p:cNvCxnSpPr>
            <a:cxnSpLocks/>
            <a:stCxn id="125" idx="1"/>
            <a:endCxn id="13" idx="3"/>
          </p:cNvCxnSpPr>
          <p:nvPr/>
        </p:nvCxnSpPr>
        <p:spPr>
          <a:xfrm rot="10800000" flipV="1">
            <a:off x="2595243" y="4214346"/>
            <a:ext cx="1771454" cy="1124636"/>
          </a:xfrm>
          <a:prstGeom prst="bentConnector3">
            <a:avLst>
              <a:gd name="adj1" fmla="val 1052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1409380" y="3489027"/>
            <a:ext cx="57259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Calling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20271" y="3483293"/>
            <a:ext cx="8290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Proceeding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CE9763-08BF-41CC-A00A-807C95080384}"/>
              </a:ext>
            </a:extLst>
          </p:cNvPr>
          <p:cNvSpPr txBox="1"/>
          <p:nvPr/>
        </p:nvSpPr>
        <p:spPr>
          <a:xfrm>
            <a:off x="4442934" y="4696580"/>
            <a:ext cx="3518751" cy="625812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Server Transport </a:t>
            </a:r>
            <a:r>
              <a:rPr lang="ko-KR" altLang="en-US" sz="800"/>
              <a:t>는 요청을 수신하면 </a:t>
            </a:r>
            <a:r>
              <a:rPr lang="ko-KR" altLang="en-US" sz="800" b="1"/>
              <a:t>최상단</a:t>
            </a:r>
            <a:r>
              <a:rPr lang="ko-KR" altLang="en-US" sz="800"/>
              <a:t> </a:t>
            </a:r>
            <a:r>
              <a:rPr lang="en-US" altLang="ko-KR" sz="800" b="1"/>
              <a:t>Via</a:t>
            </a:r>
            <a:r>
              <a:rPr lang="en-US" altLang="ko-KR" sz="800"/>
              <a:t> </a:t>
            </a:r>
            <a:r>
              <a:rPr lang="ko-KR" altLang="en-US" sz="800"/>
              <a:t>헤더의 </a:t>
            </a: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값을 검사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800"/>
              <a:t>검사 후 해당 </a:t>
            </a:r>
            <a:r>
              <a:rPr lang="en-US" altLang="ko-KR" sz="800"/>
              <a:t>Via </a:t>
            </a:r>
            <a:r>
              <a:rPr lang="ko-KR" altLang="en-US" sz="800"/>
              <a:t>헤더에 </a:t>
            </a:r>
            <a:r>
              <a:rPr lang="en-US" altLang="ko-KR" sz="800"/>
              <a:t>“received” </a:t>
            </a:r>
            <a:r>
              <a:rPr lang="ko-KR" altLang="en-US" sz="800"/>
              <a:t>파라미터를 추가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 b="1">
                <a:solidFill>
                  <a:srgbClr val="0070C0"/>
                </a:solidFill>
              </a:rPr>
              <a:t>Server</a:t>
            </a:r>
            <a:r>
              <a:rPr lang="ko-KR" altLang="en-US" sz="800" b="1">
                <a:solidFill>
                  <a:srgbClr val="0070C0"/>
                </a:solidFill>
              </a:rPr>
              <a:t> </a:t>
            </a:r>
            <a:r>
              <a:rPr lang="en-US" altLang="ko-KR" sz="800" b="1">
                <a:solidFill>
                  <a:srgbClr val="0070C0"/>
                </a:solidFill>
              </a:rPr>
              <a:t>Transaction</a:t>
            </a:r>
            <a:r>
              <a:rPr lang="ko-KR" altLang="en-US" sz="800"/>
              <a:t> 과 매칭하여 메시지 전달</a:t>
            </a:r>
            <a:endParaRPr lang="en-US" altLang="ko-KR" sz="800"/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66BA804-3D1E-44D3-A80B-5B43EACDAE61}"/>
              </a:ext>
            </a:extLst>
          </p:cNvPr>
          <p:cNvCxnSpPr>
            <a:cxnSpLocks/>
            <a:stCxn id="91" idx="1"/>
            <a:endCxn id="141" idx="3"/>
          </p:cNvCxnSpPr>
          <p:nvPr/>
        </p:nvCxnSpPr>
        <p:spPr>
          <a:xfrm rot="10800000">
            <a:off x="7961686" y="5009486"/>
            <a:ext cx="1546157" cy="329496"/>
          </a:xfrm>
          <a:prstGeom prst="bentConnector3">
            <a:avLst>
              <a:gd name="adj1" fmla="val 91746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2E740992-1038-4990-8584-0BF4DAF1A1C3}"/>
              </a:ext>
            </a:extLst>
          </p:cNvPr>
          <p:cNvSpPr txBox="1"/>
          <p:nvPr/>
        </p:nvSpPr>
        <p:spPr>
          <a:xfrm>
            <a:off x="1221051" y="3099216"/>
            <a:ext cx="7537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INV/br-a0</a:t>
            </a:r>
            <a:endParaRPr lang="ko-KR" altLang="en-US" sz="1000" b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C31BD3-2084-4DC9-A3BC-59B03BA61F56}"/>
              </a:ext>
            </a:extLst>
          </p:cNvPr>
          <p:cNvSpPr txBox="1"/>
          <p:nvPr/>
        </p:nvSpPr>
        <p:spPr>
          <a:xfrm>
            <a:off x="10220271" y="3099216"/>
            <a:ext cx="7537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INV/br-a0</a:t>
            </a:r>
            <a:endParaRPr lang="ko-KR" altLang="en-US" sz="1000" b="1"/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77CBEEF0-5C84-4B33-B61C-716C4EC26351}"/>
              </a:ext>
            </a:extLst>
          </p:cNvPr>
          <p:cNvCxnSpPr>
            <a:cxnSpLocks/>
          </p:cNvCxnSpPr>
          <p:nvPr/>
        </p:nvCxnSpPr>
        <p:spPr>
          <a:xfrm flipV="1">
            <a:off x="9305808" y="2363043"/>
            <a:ext cx="618159" cy="163328"/>
          </a:xfrm>
          <a:prstGeom prst="bentConnector3">
            <a:avLst>
              <a:gd name="adj1" fmla="val 692"/>
            </a:avLst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3A1374A-B0C7-4B5B-BE2C-9F1E0D3559AB}"/>
              </a:ext>
            </a:extLst>
          </p:cNvPr>
          <p:cNvCxnSpPr>
            <a:cxnSpLocks/>
          </p:cNvCxnSpPr>
          <p:nvPr/>
        </p:nvCxnSpPr>
        <p:spPr>
          <a:xfrm flipV="1">
            <a:off x="9934279" y="2363043"/>
            <a:ext cx="0" cy="16332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FD49DAF9-5D68-48C0-A55F-C0064A13D81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4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562670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72192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3607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C1715F3-ED75-4EFD-8FD3-C780B6EDD701}"/>
              </a:ext>
            </a:extLst>
          </p:cNvPr>
          <p:cNvCxnSpPr>
            <a:cxnSpLocks/>
          </p:cNvCxnSpPr>
          <p:nvPr/>
        </p:nvCxnSpPr>
        <p:spPr>
          <a:xfrm flipV="1">
            <a:off x="9305808" y="2538503"/>
            <a:ext cx="0" cy="683824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D09036C-DFCA-4488-B0D6-8AA0F1DD1307}"/>
              </a:ext>
            </a:extLst>
          </p:cNvPr>
          <p:cNvSpPr txBox="1"/>
          <p:nvPr/>
        </p:nvSpPr>
        <p:spPr>
          <a:xfrm>
            <a:off x="8589887" y="3927526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7646988" y="2684671"/>
            <a:ext cx="16514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407 Proxy Authentication</a:t>
            </a:r>
          </a:p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916183" y="3489027"/>
            <a:ext cx="106471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7900"/>
                </a:solidFill>
              </a:rPr>
              <a:t>Compeleted</a:t>
            </a:r>
          </a:p>
          <a:p>
            <a:r>
              <a:rPr lang="en-US" altLang="ko-KR" sz="1000"/>
              <a:t>-&gt; Terminated</a:t>
            </a:r>
            <a:br>
              <a:rPr lang="en-US" altLang="ko-KR" sz="1000"/>
            </a:br>
            <a:r>
              <a:rPr lang="en-US" altLang="ko-KR" sz="1000"/>
              <a:t>    (Timer D fire)</a:t>
            </a:r>
            <a:endParaRPr lang="ko-KR" altLang="en-US" sz="10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20271" y="3483293"/>
            <a:ext cx="971741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7900"/>
                </a:solidFill>
              </a:rPr>
              <a:t>Completed</a:t>
            </a:r>
          </a:p>
          <a:p>
            <a:r>
              <a:rPr lang="en-US" altLang="ko-KR" sz="1000"/>
              <a:t>-&gt; </a:t>
            </a:r>
            <a:r>
              <a:rPr lang="en-US" altLang="ko-KR" sz="1000">
                <a:solidFill>
                  <a:srgbClr val="FF0000"/>
                </a:solidFill>
              </a:rPr>
              <a:t>Confirmed</a:t>
            </a:r>
          </a:p>
          <a:p>
            <a:r>
              <a:rPr lang="en-US" altLang="ko-KR" sz="1000"/>
              <a:t>-&gt; Terminated</a:t>
            </a:r>
            <a:br>
              <a:rPr lang="en-US" altLang="ko-KR" sz="1000"/>
            </a:br>
            <a:r>
              <a:rPr lang="en-US" altLang="ko-KR" sz="1000"/>
              <a:t>    (Timer I fire</a:t>
            </a:r>
            <a:endParaRPr lang="ko-KR" altLang="en-US" sz="10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E740992-1038-4990-8584-0BF4DAF1A1C3}"/>
              </a:ext>
            </a:extLst>
          </p:cNvPr>
          <p:cNvSpPr txBox="1"/>
          <p:nvPr/>
        </p:nvSpPr>
        <p:spPr>
          <a:xfrm>
            <a:off x="1220111" y="3099216"/>
            <a:ext cx="7537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INV/br-a0</a:t>
            </a:r>
            <a:endParaRPr lang="ko-KR" altLang="en-US" sz="1000" b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C31BD3-2084-4DC9-A3BC-59B03BA61F56}"/>
              </a:ext>
            </a:extLst>
          </p:cNvPr>
          <p:cNvSpPr txBox="1"/>
          <p:nvPr/>
        </p:nvSpPr>
        <p:spPr>
          <a:xfrm>
            <a:off x="10220271" y="3099216"/>
            <a:ext cx="7537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INV/br-a0</a:t>
            </a:r>
            <a:endParaRPr lang="ko-KR" altLang="en-US" sz="1000" b="1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7617EA-ECDA-460D-A64E-EC9EB0FC9736}"/>
              </a:ext>
            </a:extLst>
          </p:cNvPr>
          <p:cNvCxnSpPr/>
          <p:nvPr/>
        </p:nvCxnSpPr>
        <p:spPr>
          <a:xfrm>
            <a:off x="9305808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60EA80-FD0A-4023-A90F-293DD1F45CAD}"/>
              </a:ext>
            </a:extLst>
          </p:cNvPr>
          <p:cNvSpPr/>
          <p:nvPr/>
        </p:nvSpPr>
        <p:spPr>
          <a:xfrm>
            <a:off x="9186312" y="2452189"/>
            <a:ext cx="240873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2</a:t>
            </a:r>
            <a:endParaRPr lang="ko-KR" altLang="en-US" sz="1000" b="1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30360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934279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3607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821383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3A8CB08-8C05-4177-8DDA-0EB639AF5623}"/>
              </a:ext>
            </a:extLst>
          </p:cNvPr>
          <p:cNvCxnSpPr>
            <a:cxnSpLocks/>
          </p:cNvCxnSpPr>
          <p:nvPr/>
        </p:nvCxnSpPr>
        <p:spPr>
          <a:xfrm>
            <a:off x="2915141" y="5040491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353C65-358D-4286-8FB2-14254D57FEF9}"/>
              </a:ext>
            </a:extLst>
          </p:cNvPr>
          <p:cNvSpPr txBox="1"/>
          <p:nvPr/>
        </p:nvSpPr>
        <p:spPr>
          <a:xfrm>
            <a:off x="2930381" y="5337460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A69610C-5F87-4D95-98D1-BE151D76EF14}"/>
              </a:ext>
            </a:extLst>
          </p:cNvPr>
          <p:cNvCxnSpPr/>
          <p:nvPr/>
        </p:nvCxnSpPr>
        <p:spPr>
          <a:xfrm>
            <a:off x="2921570" y="4494345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9CD80A-AF61-4C89-BF3A-1B489C51A6BC}"/>
              </a:ext>
            </a:extLst>
          </p:cNvPr>
          <p:cNvCxnSpPr>
            <a:cxnSpLocks/>
          </p:cNvCxnSpPr>
          <p:nvPr/>
        </p:nvCxnSpPr>
        <p:spPr>
          <a:xfrm>
            <a:off x="2915141" y="3789980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6953E8-0D22-47A6-A454-481959DEDF16}"/>
              </a:ext>
            </a:extLst>
          </p:cNvPr>
          <p:cNvSpPr txBox="1"/>
          <p:nvPr/>
        </p:nvSpPr>
        <p:spPr>
          <a:xfrm>
            <a:off x="2946008" y="4104461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D939B6D-F0E1-4A15-8F77-A91D065905D4}"/>
              </a:ext>
            </a:extLst>
          </p:cNvPr>
          <p:cNvCxnSpPr/>
          <p:nvPr/>
        </p:nvCxnSpPr>
        <p:spPr>
          <a:xfrm>
            <a:off x="2921570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6CD1B84-727B-4678-957B-06E8C05805A0}"/>
              </a:ext>
            </a:extLst>
          </p:cNvPr>
          <p:cNvCxnSpPr>
            <a:cxnSpLocks/>
          </p:cNvCxnSpPr>
          <p:nvPr/>
        </p:nvCxnSpPr>
        <p:spPr>
          <a:xfrm>
            <a:off x="2915141" y="2538503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F0A8994-5226-4289-851B-2F1395024FBC}"/>
              </a:ext>
            </a:extLst>
          </p:cNvPr>
          <p:cNvSpPr txBox="1"/>
          <p:nvPr/>
        </p:nvSpPr>
        <p:spPr>
          <a:xfrm>
            <a:off x="2922548" y="2684671"/>
            <a:ext cx="16514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7900"/>
                </a:solidFill>
              </a:rPr>
              <a:t>407 Proxy Authentication</a:t>
            </a:r>
          </a:p>
          <a:p>
            <a:r>
              <a:rPr lang="en-US" altLang="ko-KR" sz="1000" b="1">
                <a:solidFill>
                  <a:srgbClr val="CC7900"/>
                </a:solidFill>
              </a:rPr>
              <a:t>Required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8BC831C-AE9B-438B-A27D-074C4CEBC6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05254" y="3179808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B3D0792-01AF-43A6-895E-816362445857}"/>
              </a:ext>
            </a:extLst>
          </p:cNvPr>
          <p:cNvSpPr txBox="1"/>
          <p:nvPr/>
        </p:nvSpPr>
        <p:spPr>
          <a:xfrm>
            <a:off x="2002063" y="3970913"/>
            <a:ext cx="4363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54023" y="2804492"/>
            <a:ext cx="4363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ACK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498511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796752-0B39-41EE-A87E-E3CE57E2DB24}"/>
              </a:ext>
            </a:extLst>
          </p:cNvPr>
          <p:cNvSpPr txBox="1"/>
          <p:nvPr/>
        </p:nvSpPr>
        <p:spPr>
          <a:xfrm>
            <a:off x="4366697" y="5264801"/>
            <a:ext cx="3180679" cy="995144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Client Transport </a:t>
            </a:r>
            <a:r>
              <a:rPr lang="ko-KR" altLang="en-US" sz="800"/>
              <a:t>는 응답이 수신되면 </a:t>
            </a:r>
            <a:r>
              <a:rPr lang="ko-KR" altLang="en-US" sz="800" b="1"/>
              <a:t>최상위 </a:t>
            </a:r>
            <a:r>
              <a:rPr lang="en-US" altLang="ko-KR" sz="800" b="1"/>
              <a:t>Via</a:t>
            </a:r>
            <a:r>
              <a:rPr lang="en-US" altLang="ko-KR" sz="800"/>
              <a:t> </a:t>
            </a:r>
            <a:r>
              <a:rPr lang="ko-KR" altLang="en-US" sz="800"/>
              <a:t>헤더 값 겁사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값이 요청에 삽입하도록 구성된 값과 일치하지 않으면 폐기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70C0"/>
                </a:solidFill>
              </a:rPr>
              <a:t>Client Transaction</a:t>
            </a:r>
            <a:r>
              <a:rPr lang="en-US" altLang="ko-KR" sz="800"/>
              <a:t> </a:t>
            </a:r>
            <a:r>
              <a:rPr lang="ko-KR" altLang="en-US" sz="800"/>
              <a:t>이 존재하면 응답을 매칭하려고 시도</a:t>
            </a:r>
            <a:endParaRPr lang="en-US" altLang="ko-KR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/>
              <a:t>일치하는 것이 있으면 응답을 해당 트랜잭션에 전달</a:t>
            </a:r>
            <a:endParaRPr lang="en-US" altLang="ko-KR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/>
              <a:t>그렇지 않으면 응답을 </a:t>
            </a:r>
            <a:r>
              <a:rPr lang="en-US" altLang="ko-KR" sz="800" b="1">
                <a:solidFill>
                  <a:schemeClr val="accent2"/>
                </a:solidFill>
              </a:rPr>
              <a:t>core</a:t>
            </a:r>
            <a:r>
              <a:rPr lang="en-US" altLang="ko-KR" sz="800"/>
              <a:t> </a:t>
            </a:r>
            <a:r>
              <a:rPr lang="ko-KR" altLang="en-US" sz="800"/>
              <a:t>에 전달해야함</a:t>
            </a:r>
            <a:endParaRPr lang="en-US" altLang="ko-KR" sz="80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2DD062BD-BC47-455B-B935-DBD69347FDB3}"/>
              </a:ext>
            </a:extLst>
          </p:cNvPr>
          <p:cNvCxnSpPr>
            <a:cxnSpLocks/>
            <a:stCxn id="126" idx="1"/>
            <a:endCxn id="98" idx="3"/>
          </p:cNvCxnSpPr>
          <p:nvPr/>
        </p:nvCxnSpPr>
        <p:spPr>
          <a:xfrm rot="10800000">
            <a:off x="3525417" y="5452877"/>
            <a:ext cx="841281" cy="309497"/>
          </a:xfrm>
          <a:prstGeom prst="bentConnector3">
            <a:avLst>
              <a:gd name="adj1" fmla="val 2655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67B812C-BA7B-43C2-9B4F-9B068B5C2AB2}"/>
              </a:ext>
            </a:extLst>
          </p:cNvPr>
          <p:cNvSpPr txBox="1"/>
          <p:nvPr/>
        </p:nvSpPr>
        <p:spPr>
          <a:xfrm>
            <a:off x="4366697" y="3678047"/>
            <a:ext cx="3557384" cy="1179810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Server Transport </a:t>
            </a:r>
            <a:r>
              <a:rPr lang="ko-KR" altLang="en-US" sz="800"/>
              <a:t>는 응답을 최상단 </a:t>
            </a:r>
            <a:r>
              <a:rPr lang="en-US" altLang="ko-KR" sz="800"/>
              <a:t>Via </a:t>
            </a:r>
            <a:r>
              <a:rPr lang="ko-KR" altLang="en-US" sz="800"/>
              <a:t>헤더 값을 사용하여 전송할 위치 결정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1. TCP </a:t>
            </a:r>
            <a:r>
              <a:rPr lang="ko-KR" altLang="en-US" sz="800"/>
              <a:t>인 경우</a:t>
            </a:r>
            <a:r>
              <a:rPr lang="en-US" altLang="ko-KR" sz="800"/>
              <a:t>, </a:t>
            </a:r>
            <a:r>
              <a:rPr lang="ko-KR" altLang="en-US" sz="800"/>
              <a:t>기존 요청의 </a:t>
            </a:r>
            <a:r>
              <a:rPr lang="en-US" altLang="ko-KR" sz="800"/>
              <a:t>connection </a:t>
            </a:r>
            <a:r>
              <a:rPr lang="ko-KR" altLang="en-US" sz="800"/>
              <a:t>을 통해 전송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    - connection </a:t>
            </a:r>
            <a:r>
              <a:rPr lang="ko-KR" altLang="en-US" sz="800"/>
              <a:t>이 열려있지 않으면</a:t>
            </a:r>
            <a:r>
              <a:rPr lang="en-US" altLang="ko-KR" sz="800"/>
              <a:t>, 3</a:t>
            </a:r>
            <a:r>
              <a:rPr lang="ko-KR" altLang="en-US" sz="800"/>
              <a:t>번과 동일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2. Via </a:t>
            </a:r>
            <a:r>
              <a:rPr lang="ko-KR" altLang="en-US" sz="800"/>
              <a:t>헤더 값이 </a:t>
            </a:r>
            <a:r>
              <a:rPr lang="en-US" altLang="ko-KR" sz="800"/>
              <a:t>“maddr” </a:t>
            </a:r>
            <a:r>
              <a:rPr lang="ko-KR" altLang="en-US" sz="800"/>
              <a:t>파라미터를 포함하면</a:t>
            </a:r>
            <a:r>
              <a:rPr lang="en-US" altLang="ko-KR" sz="800"/>
              <a:t>, </a:t>
            </a:r>
            <a:r>
              <a:rPr lang="ko-KR" altLang="en-US" sz="800"/>
              <a:t>응답은 </a:t>
            </a:r>
            <a:r>
              <a:rPr lang="en-US" altLang="ko-KR" sz="800"/>
              <a:t>“sent-by”</a:t>
            </a:r>
            <a:r>
              <a:rPr lang="ko-KR" altLang="en-US" sz="800"/>
              <a:t> 주소로 전달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3. UDP </a:t>
            </a:r>
            <a:r>
              <a:rPr lang="ko-KR" altLang="en-US" sz="800"/>
              <a:t>인경우</a:t>
            </a:r>
            <a:r>
              <a:rPr lang="en-US" altLang="ko-KR" sz="800"/>
              <a:t>, “sendt-by” </a:t>
            </a:r>
            <a:r>
              <a:rPr lang="ko-KR" altLang="en-US" sz="800"/>
              <a:t>의 포트 번호를 사용하여 </a:t>
            </a:r>
            <a:r>
              <a:rPr lang="en-US" altLang="ko-KR" sz="800"/>
              <a:t>“received” </a:t>
            </a:r>
            <a:r>
              <a:rPr lang="ko-KR" altLang="en-US" sz="800"/>
              <a:t>주소로 전달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4. received </a:t>
            </a:r>
            <a:r>
              <a:rPr lang="ko-KR" altLang="en-US" sz="800"/>
              <a:t>가 없는 경우</a:t>
            </a:r>
            <a:r>
              <a:rPr lang="en-US" altLang="ko-KR" sz="800"/>
              <a:t>, “sendt-by” </a:t>
            </a:r>
            <a:r>
              <a:rPr lang="ko-KR" altLang="en-US" sz="800"/>
              <a:t>주소로 전달</a:t>
            </a:r>
            <a:endParaRPr lang="en-US" altLang="ko-KR" sz="800"/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1C256E1E-98A1-462A-80D8-D8CABFD917EC}"/>
              </a:ext>
            </a:extLst>
          </p:cNvPr>
          <p:cNvCxnSpPr>
            <a:cxnSpLocks/>
            <a:stCxn id="96" idx="1"/>
            <a:endCxn id="129" idx="3"/>
          </p:cNvCxnSpPr>
          <p:nvPr/>
        </p:nvCxnSpPr>
        <p:spPr>
          <a:xfrm rot="10800000">
            <a:off x="7924081" y="4267953"/>
            <a:ext cx="897302" cy="1026471"/>
          </a:xfrm>
          <a:prstGeom prst="bentConnector3">
            <a:avLst>
              <a:gd name="adj1" fmla="val 8496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B06B21E0-2A67-45C9-A827-FDEAFC83B05A}"/>
              </a:ext>
            </a:extLst>
          </p:cNvPr>
          <p:cNvSpPr/>
          <p:nvPr/>
        </p:nvSpPr>
        <p:spPr>
          <a:xfrm>
            <a:off x="2152773" y="3700683"/>
            <a:ext cx="240873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3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03063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562670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2108019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4a</a:t>
            </a:r>
            <a:endParaRPr lang="ko-KR" altLang="en-US" sz="900" b="1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72192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3607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8610600" y="3949883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1015626" y="3489027"/>
            <a:ext cx="9637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Calling</a:t>
            </a:r>
          </a:p>
          <a:p>
            <a:r>
              <a:rPr lang="en-US" altLang="ko-KR" sz="1000"/>
              <a:t>-&gt; </a:t>
            </a:r>
            <a:r>
              <a:rPr lang="en-US" altLang="ko-KR" sz="1000">
                <a:solidFill>
                  <a:srgbClr val="CC7900"/>
                </a:solidFill>
              </a:rPr>
              <a:t>Proceeding</a:t>
            </a:r>
            <a:endParaRPr lang="ko-KR" altLang="en-US" sz="1000">
              <a:solidFill>
                <a:srgbClr val="CC79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20271" y="3483293"/>
            <a:ext cx="8290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Proceeding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E740992-1038-4990-8584-0BF4DAF1A1C3}"/>
              </a:ext>
            </a:extLst>
          </p:cNvPr>
          <p:cNvSpPr txBox="1"/>
          <p:nvPr/>
        </p:nvSpPr>
        <p:spPr>
          <a:xfrm>
            <a:off x="1226911" y="3099216"/>
            <a:ext cx="7537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INV/br-a1</a:t>
            </a:r>
            <a:endParaRPr lang="ko-KR" altLang="en-US" sz="1000" b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C31BD3-2084-4DC9-A3BC-59B03BA61F56}"/>
              </a:ext>
            </a:extLst>
          </p:cNvPr>
          <p:cNvSpPr txBox="1"/>
          <p:nvPr/>
        </p:nvSpPr>
        <p:spPr>
          <a:xfrm>
            <a:off x="10220271" y="3099216"/>
            <a:ext cx="7537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INV/br-a1</a:t>
            </a:r>
            <a:endParaRPr lang="ko-KR" altLang="en-US" sz="1000" b="1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30360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934279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3607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821383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3A8CB08-8C05-4177-8DDA-0EB639AF5623}"/>
              </a:ext>
            </a:extLst>
          </p:cNvPr>
          <p:cNvCxnSpPr>
            <a:cxnSpLocks/>
          </p:cNvCxnSpPr>
          <p:nvPr/>
        </p:nvCxnSpPr>
        <p:spPr>
          <a:xfrm>
            <a:off x="2915141" y="5040491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353C65-358D-4286-8FB2-14254D57FEF9}"/>
              </a:ext>
            </a:extLst>
          </p:cNvPr>
          <p:cNvSpPr txBox="1"/>
          <p:nvPr/>
        </p:nvSpPr>
        <p:spPr>
          <a:xfrm>
            <a:off x="2930381" y="5337460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A69610C-5F87-4D95-98D1-BE151D76EF14}"/>
              </a:ext>
            </a:extLst>
          </p:cNvPr>
          <p:cNvCxnSpPr/>
          <p:nvPr/>
        </p:nvCxnSpPr>
        <p:spPr>
          <a:xfrm>
            <a:off x="2921570" y="4494345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9CD80A-AF61-4C89-BF3A-1B489C51A6BC}"/>
              </a:ext>
            </a:extLst>
          </p:cNvPr>
          <p:cNvCxnSpPr>
            <a:cxnSpLocks/>
          </p:cNvCxnSpPr>
          <p:nvPr/>
        </p:nvCxnSpPr>
        <p:spPr>
          <a:xfrm>
            <a:off x="2915141" y="3789980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6953E8-0D22-47A6-A454-481959DEDF16}"/>
              </a:ext>
            </a:extLst>
          </p:cNvPr>
          <p:cNvSpPr txBox="1"/>
          <p:nvPr/>
        </p:nvSpPr>
        <p:spPr>
          <a:xfrm>
            <a:off x="2946008" y="4104461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D939B6D-F0E1-4A15-8F77-A91D065905D4}"/>
              </a:ext>
            </a:extLst>
          </p:cNvPr>
          <p:cNvCxnSpPr/>
          <p:nvPr/>
        </p:nvCxnSpPr>
        <p:spPr>
          <a:xfrm>
            <a:off x="2921570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6CD1B84-727B-4678-957B-06E8C05805A0}"/>
              </a:ext>
            </a:extLst>
          </p:cNvPr>
          <p:cNvCxnSpPr>
            <a:cxnSpLocks/>
          </p:cNvCxnSpPr>
          <p:nvPr/>
        </p:nvCxnSpPr>
        <p:spPr>
          <a:xfrm>
            <a:off x="2915141" y="2538503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F0A8994-5226-4289-851B-2F1395024FBC}"/>
              </a:ext>
            </a:extLst>
          </p:cNvPr>
          <p:cNvSpPr txBox="1"/>
          <p:nvPr/>
        </p:nvSpPr>
        <p:spPr>
          <a:xfrm>
            <a:off x="2732557" y="2832209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54023" y="2804492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972192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9A1238-5D45-47E3-93D6-932E8C5D56E7}"/>
              </a:ext>
            </a:extLst>
          </p:cNvPr>
          <p:cNvCxnSpPr>
            <a:cxnSpLocks/>
          </p:cNvCxnSpPr>
          <p:nvPr/>
        </p:nvCxnSpPr>
        <p:spPr>
          <a:xfrm flipV="1">
            <a:off x="2273209" y="2544763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BC7F5FF-F9B5-40B5-B496-D43C2A28A1B3}"/>
              </a:ext>
            </a:extLst>
          </p:cNvPr>
          <p:cNvSpPr txBox="1"/>
          <p:nvPr/>
        </p:nvSpPr>
        <p:spPr>
          <a:xfrm>
            <a:off x="2002063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812E5DE-5433-4982-894A-47B0D5472829}"/>
              </a:ext>
            </a:extLst>
          </p:cNvPr>
          <p:cNvCxnSpPr/>
          <p:nvPr/>
        </p:nvCxnSpPr>
        <p:spPr>
          <a:xfrm>
            <a:off x="227320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41C906B-CE13-44A8-B177-BE44B2738F48}"/>
              </a:ext>
            </a:extLst>
          </p:cNvPr>
          <p:cNvSpPr txBox="1"/>
          <p:nvPr/>
        </p:nvSpPr>
        <p:spPr>
          <a:xfrm>
            <a:off x="2147685" y="394351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E0E63E9-8C04-46A4-B296-3FEDA3E7F30C}"/>
              </a:ext>
            </a:extLst>
          </p:cNvPr>
          <p:cNvSpPr/>
          <p:nvPr/>
        </p:nvSpPr>
        <p:spPr>
          <a:xfrm>
            <a:off x="9129862" y="3696383"/>
            <a:ext cx="330382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5a</a:t>
            </a:r>
            <a:endParaRPr lang="ko-KR" altLang="en-US" sz="900" b="1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A56590B-27EB-45DA-AE62-E72075672E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23384" y="3179809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검사 순서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3"/>
            <a:endCxn id="118" idx="1"/>
          </p:cNvCxnSpPr>
          <p:nvPr/>
        </p:nvCxnSpPr>
        <p:spPr>
          <a:xfrm>
            <a:off x="3976152" y="5945783"/>
            <a:ext cx="116377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210191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218101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308833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209521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2174318" y="3222327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Transaction</a:t>
            </a:r>
            <a:endParaRPr lang="ko-KR" altLang="en-US" sz="9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393928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3181123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3187510" y="5052637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3061986" y="5235710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72192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3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3607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8610600" y="3949883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1015626" y="3341550"/>
            <a:ext cx="9637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Calling</a:t>
            </a:r>
          </a:p>
          <a:p>
            <a:r>
              <a:rPr lang="en-US" altLang="ko-KR" sz="1000"/>
              <a:t>-&gt; </a:t>
            </a:r>
            <a:r>
              <a:rPr lang="en-US" altLang="ko-KR" sz="1000">
                <a:solidFill>
                  <a:srgbClr val="CC7900"/>
                </a:solidFill>
              </a:rPr>
              <a:t>Proceeding</a:t>
            </a:r>
            <a:endParaRPr lang="ko-KR" altLang="en-US" sz="1000">
              <a:solidFill>
                <a:srgbClr val="CC79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20271" y="3483293"/>
            <a:ext cx="8290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Proceeding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E740992-1038-4990-8584-0BF4DAF1A1C3}"/>
              </a:ext>
            </a:extLst>
          </p:cNvPr>
          <p:cNvSpPr txBox="1"/>
          <p:nvPr/>
        </p:nvSpPr>
        <p:spPr>
          <a:xfrm>
            <a:off x="1226911" y="3099170"/>
            <a:ext cx="7537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INV/br-a1</a:t>
            </a:r>
            <a:endParaRPr lang="ko-KR" altLang="en-US" sz="1000" b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C31BD3-2084-4DC9-A3BC-59B03BA61F56}"/>
              </a:ext>
            </a:extLst>
          </p:cNvPr>
          <p:cNvSpPr txBox="1"/>
          <p:nvPr/>
        </p:nvSpPr>
        <p:spPr>
          <a:xfrm>
            <a:off x="10220271" y="3099216"/>
            <a:ext cx="7537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INV/br-a1</a:t>
            </a:r>
            <a:endParaRPr lang="ko-KR" altLang="en-US" sz="1000" b="1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30360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934279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3607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821383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F353C65-358D-4286-8FB2-14254D57FEF9}"/>
              </a:ext>
            </a:extLst>
          </p:cNvPr>
          <p:cNvSpPr txBox="1"/>
          <p:nvPr/>
        </p:nvSpPr>
        <p:spPr>
          <a:xfrm>
            <a:off x="1333760" y="5235710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54023" y="2804492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972192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9A1238-5D45-47E3-93D6-932E8C5D56E7}"/>
              </a:ext>
            </a:extLst>
          </p:cNvPr>
          <p:cNvCxnSpPr>
            <a:cxnSpLocks/>
          </p:cNvCxnSpPr>
          <p:nvPr/>
        </p:nvCxnSpPr>
        <p:spPr>
          <a:xfrm flipV="1">
            <a:off x="3186287" y="2544763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BC7F5FF-F9B5-40B5-B496-D43C2A28A1B3}"/>
              </a:ext>
            </a:extLst>
          </p:cNvPr>
          <p:cNvSpPr txBox="1"/>
          <p:nvPr/>
        </p:nvSpPr>
        <p:spPr>
          <a:xfrm>
            <a:off x="2915141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1C906B-CE13-44A8-B177-BE44B2738F48}"/>
              </a:ext>
            </a:extLst>
          </p:cNvPr>
          <p:cNvSpPr txBox="1"/>
          <p:nvPr/>
        </p:nvSpPr>
        <p:spPr>
          <a:xfrm>
            <a:off x="3055599" y="394351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E0E63E9-8C04-46A4-B296-3FEDA3E7F30C}"/>
              </a:ext>
            </a:extLst>
          </p:cNvPr>
          <p:cNvSpPr/>
          <p:nvPr/>
        </p:nvSpPr>
        <p:spPr>
          <a:xfrm>
            <a:off x="9129862" y="3696383"/>
            <a:ext cx="330382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5a</a:t>
            </a:r>
            <a:endParaRPr lang="ko-KR" altLang="en-US" sz="900" b="1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A56590B-27EB-45DA-AE62-E72075672E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23384" y="3179809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6C8333-6558-4D79-8FCA-84B6583E7A7D}"/>
              </a:ext>
            </a:extLst>
          </p:cNvPr>
          <p:cNvSpPr/>
          <p:nvPr/>
        </p:nvSpPr>
        <p:spPr>
          <a:xfrm>
            <a:off x="308833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47F574-EAB6-4179-AA85-F8021D3C5D88}"/>
              </a:ext>
            </a:extLst>
          </p:cNvPr>
          <p:cNvSpPr/>
          <p:nvPr/>
        </p:nvSpPr>
        <p:spPr>
          <a:xfrm>
            <a:off x="2161523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3024654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4b</a:t>
            </a:r>
            <a:endParaRPr lang="ko-KR" altLang="en-US" sz="900" b="1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D8D70E-E9B6-447E-969E-166DD698921E}"/>
              </a:ext>
            </a:extLst>
          </p:cNvPr>
          <p:cNvCxnSpPr/>
          <p:nvPr/>
        </p:nvCxnSpPr>
        <p:spPr>
          <a:xfrm>
            <a:off x="3186287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E0CAC7F-6D18-43D8-9268-6B16DF5905C0}"/>
              </a:ext>
            </a:extLst>
          </p:cNvPr>
          <p:cNvSpPr/>
          <p:nvPr/>
        </p:nvSpPr>
        <p:spPr>
          <a:xfrm>
            <a:off x="515941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BA4C19-B7ED-4E7E-8B17-FCF323D2D457}"/>
              </a:ext>
            </a:extLst>
          </p:cNvPr>
          <p:cNvSpPr/>
          <p:nvPr/>
        </p:nvSpPr>
        <p:spPr>
          <a:xfrm>
            <a:off x="5238517" y="4477492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  <a:endParaRPr lang="ko-KR" altLang="en-US" sz="1050" b="1">
              <a:solidFill>
                <a:srgbClr val="CC0099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044A50-AB58-4377-8F01-431BC15A921B}"/>
              </a:ext>
            </a:extLst>
          </p:cNvPr>
          <p:cNvSpPr/>
          <p:nvPr/>
        </p:nvSpPr>
        <p:spPr>
          <a:xfrm>
            <a:off x="614583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698947A-1A6D-45D3-B851-769F277021FF}"/>
              </a:ext>
            </a:extLst>
          </p:cNvPr>
          <p:cNvGrpSpPr/>
          <p:nvPr/>
        </p:nvGrpSpPr>
        <p:grpSpPr>
          <a:xfrm>
            <a:off x="5139924" y="5620987"/>
            <a:ext cx="1893728" cy="649591"/>
            <a:chOff x="1194682" y="5799441"/>
            <a:chExt cx="1893728" cy="64959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D159437-B28C-4550-B652-BBEF4BFBF689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EABC68C6-25CC-4FD3-8019-F4F8A4D9F91A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93F925-1B6C-463F-BB5B-9AF4C5478B25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9BF710-2309-4A5D-A8B9-536D456F2A8A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91DD72-4203-402B-AE42-E8211FA41D1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4089E5-E113-454B-841A-1FDE07DD15A4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D78F5E6-C2A2-4C1A-9E16-DC84FB66296E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1384AE3-7437-4046-A4A7-F27EBA8A6C16}"/>
              </a:ext>
            </a:extLst>
          </p:cNvPr>
          <p:cNvSpPr/>
          <p:nvPr/>
        </p:nvSpPr>
        <p:spPr>
          <a:xfrm>
            <a:off x="51527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2119CB8-12A6-4047-A309-6D43466BE4DC}"/>
              </a:ext>
            </a:extLst>
          </p:cNvPr>
          <p:cNvSpPr/>
          <p:nvPr/>
        </p:nvSpPr>
        <p:spPr>
          <a:xfrm>
            <a:off x="523181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3406FA2-14CC-49D9-A624-14274BFA36EF}"/>
              </a:ext>
            </a:extLst>
          </p:cNvPr>
          <p:cNvCxnSpPr>
            <a:cxnSpLocks/>
          </p:cNvCxnSpPr>
          <p:nvPr/>
        </p:nvCxnSpPr>
        <p:spPr>
          <a:xfrm>
            <a:off x="5988732" y="5042475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3E98369-22B1-41AA-BA96-81D50EB0D72A}"/>
              </a:ext>
            </a:extLst>
          </p:cNvPr>
          <p:cNvSpPr txBox="1"/>
          <p:nvPr/>
        </p:nvSpPr>
        <p:spPr>
          <a:xfrm>
            <a:off x="566622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2">
                    <a:lumMod val="25000"/>
                  </a:schemeClr>
                </a:solidFill>
              </a:rPr>
              <a:t>Proxy 2</a:t>
            </a:r>
          </a:p>
          <a:p>
            <a:pPr algn="ctr"/>
            <a:r>
              <a:rPr lang="en-US" altLang="ko-KR" sz="1100" b="1">
                <a:solidFill>
                  <a:schemeClr val="bg2">
                    <a:lumMod val="25000"/>
                  </a:schemeClr>
                </a:solidFill>
              </a:rPr>
              <a:t>(stateless)</a:t>
            </a:r>
            <a:endParaRPr lang="ko-KR" altLang="en-US" sz="11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9074AFB-2D0D-409B-BFB7-035B615BA822}"/>
              </a:ext>
            </a:extLst>
          </p:cNvPr>
          <p:cNvCxnSpPr/>
          <p:nvPr/>
        </p:nvCxnSpPr>
        <p:spPr>
          <a:xfrm>
            <a:off x="687784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F9B63EE-B2B1-4C4E-AC3A-8EC0AE066E09}"/>
              </a:ext>
            </a:extLst>
          </p:cNvPr>
          <p:cNvCxnSpPr>
            <a:cxnSpLocks/>
          </p:cNvCxnSpPr>
          <p:nvPr/>
        </p:nvCxnSpPr>
        <p:spPr>
          <a:xfrm flipV="1">
            <a:off x="6247177" y="2538503"/>
            <a:ext cx="0" cy="193433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9ABCC75-CD23-4C3D-ACE8-692E116D5582}"/>
              </a:ext>
            </a:extLst>
          </p:cNvPr>
          <p:cNvCxnSpPr/>
          <p:nvPr/>
        </p:nvCxnSpPr>
        <p:spPr>
          <a:xfrm>
            <a:off x="624717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A7BDC7-DCA4-406A-9ADD-BE250791D6A8}"/>
              </a:ext>
            </a:extLst>
          </p:cNvPr>
          <p:cNvCxnSpPr>
            <a:cxnSpLocks/>
          </p:cNvCxnSpPr>
          <p:nvPr/>
        </p:nvCxnSpPr>
        <p:spPr>
          <a:xfrm>
            <a:off x="5988732" y="2538503"/>
            <a:ext cx="0" cy="193433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05A067-474C-4FA6-948F-D157BC23E641}"/>
              </a:ext>
            </a:extLst>
          </p:cNvPr>
          <p:cNvCxnSpPr>
            <a:cxnSpLocks/>
          </p:cNvCxnSpPr>
          <p:nvPr/>
        </p:nvCxnSpPr>
        <p:spPr>
          <a:xfrm>
            <a:off x="6877849" y="2538503"/>
            <a:ext cx="0" cy="193433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243F6C0-FC80-4719-A136-0AB59B799EC4}"/>
              </a:ext>
            </a:extLst>
          </p:cNvPr>
          <p:cNvCxnSpPr>
            <a:cxnSpLocks/>
          </p:cNvCxnSpPr>
          <p:nvPr/>
        </p:nvCxnSpPr>
        <p:spPr>
          <a:xfrm flipV="1">
            <a:off x="6247177" y="5040492"/>
            <a:ext cx="0" cy="5804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62FE513-C5FE-4466-B9B9-A61B5DF8546E}"/>
              </a:ext>
            </a:extLst>
          </p:cNvPr>
          <p:cNvSpPr txBox="1"/>
          <p:nvPr/>
        </p:nvSpPr>
        <p:spPr>
          <a:xfrm>
            <a:off x="6168490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72FC55E-4934-4F95-B857-12CFDE5B5498}"/>
              </a:ext>
            </a:extLst>
          </p:cNvPr>
          <p:cNvCxnSpPr/>
          <p:nvPr/>
        </p:nvCxnSpPr>
        <p:spPr>
          <a:xfrm>
            <a:off x="318628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699B7EB7-B52E-40FB-81BF-81818F2BF719}"/>
              </a:ext>
            </a:extLst>
          </p:cNvPr>
          <p:cNvCxnSpPr>
            <a:cxnSpLocks/>
          </p:cNvCxnSpPr>
          <p:nvPr/>
        </p:nvCxnSpPr>
        <p:spPr>
          <a:xfrm>
            <a:off x="7033117" y="5945783"/>
            <a:ext cx="116377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36155-83CC-4D5F-9518-9FCC79C99424}"/>
              </a:ext>
            </a:extLst>
          </p:cNvPr>
          <p:cNvSpPr txBox="1"/>
          <p:nvPr/>
        </p:nvSpPr>
        <p:spPr>
          <a:xfrm>
            <a:off x="1154380" y="3862633"/>
            <a:ext cx="8242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INV/br-x10</a:t>
            </a:r>
            <a:endParaRPr lang="ko-KR" altLang="en-US" sz="1000" b="1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47AE2F4-4804-4106-A58E-50B57886E583}"/>
              </a:ext>
            </a:extLst>
          </p:cNvPr>
          <p:cNvCxnSpPr/>
          <p:nvPr/>
        </p:nvCxnSpPr>
        <p:spPr>
          <a:xfrm>
            <a:off x="5988732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1C893D18-5E9D-493E-9E77-BDE81F1E8E0A}"/>
              </a:ext>
            </a:extLst>
          </p:cNvPr>
          <p:cNvSpPr/>
          <p:nvPr/>
        </p:nvSpPr>
        <p:spPr>
          <a:xfrm>
            <a:off x="6081083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4c</a:t>
            </a:r>
            <a:endParaRPr lang="ko-KR" altLang="en-US" sz="900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C86EC0-8E62-48EF-B06A-D5C69B8CE835}"/>
              </a:ext>
            </a:extLst>
          </p:cNvPr>
          <p:cNvSpPr txBox="1"/>
          <p:nvPr/>
        </p:nvSpPr>
        <p:spPr>
          <a:xfrm>
            <a:off x="6008690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F6FD1A-B53E-418A-96A6-561B8863766A}"/>
              </a:ext>
            </a:extLst>
          </p:cNvPr>
          <p:cNvSpPr txBox="1"/>
          <p:nvPr/>
        </p:nvSpPr>
        <p:spPr>
          <a:xfrm>
            <a:off x="5368705" y="5338282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76DFBE6-5900-4F9A-9744-2DC5863763C8}"/>
              </a:ext>
            </a:extLst>
          </p:cNvPr>
          <p:cNvCxnSpPr>
            <a:cxnSpLocks/>
          </p:cNvCxnSpPr>
          <p:nvPr/>
        </p:nvCxnSpPr>
        <p:spPr>
          <a:xfrm>
            <a:off x="6877849" y="5042475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CF44183-CA10-4705-848E-7DF174DFBF98}"/>
              </a:ext>
            </a:extLst>
          </p:cNvPr>
          <p:cNvSpPr txBox="1"/>
          <p:nvPr/>
        </p:nvSpPr>
        <p:spPr>
          <a:xfrm>
            <a:off x="6725449" y="5338282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E56BCAC-07ED-42C5-B4EE-6C66607B479F}"/>
              </a:ext>
            </a:extLst>
          </p:cNvPr>
          <p:cNvSpPr txBox="1"/>
          <p:nvPr/>
        </p:nvSpPr>
        <p:spPr>
          <a:xfrm>
            <a:off x="6721213" y="3949883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</p:spTree>
    <p:extLst>
      <p:ext uri="{BB962C8B-B14F-4D97-AF65-F5344CB8AC3E}">
        <p14:creationId xmlns:p14="http://schemas.microsoft.com/office/powerpoint/2010/main" val="3866137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330853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/>
              <a:t>의 </a:t>
            </a:r>
            <a:r>
              <a:rPr lang="ko-KR" altLang="en-US" sz="1100">
                <a:solidFill>
                  <a:srgbClr val="CC0099"/>
                </a:solidFill>
              </a:rPr>
              <a:t>클라이언트</a:t>
            </a:r>
            <a:r>
              <a:rPr lang="ko-KR" altLang="en-US" sz="1100"/>
              <a:t> </a:t>
            </a:r>
            <a:r>
              <a:rPr lang="ko-KR" altLang="en-US" sz="1100">
                <a:solidFill>
                  <a:srgbClr val="CC0099"/>
                </a:solidFill>
              </a:rPr>
              <a:t>전송단</a:t>
            </a:r>
            <a:r>
              <a:rPr lang="ko-KR" altLang="en-US" sz="1100"/>
              <a:t>은 요청을 보내고 응답을 받는 것을 책임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에 요청</a:t>
            </a:r>
            <a:r>
              <a:rPr lang="en-US" altLang="ko-KR" sz="1100"/>
              <a:t>, 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및 멀티캐스트 대상에 대한 </a:t>
            </a:r>
            <a:r>
              <a:rPr lang="en-US" altLang="ko-KR" sz="1100"/>
              <a:t>TTL </a:t>
            </a:r>
            <a:r>
              <a:rPr lang="ko-KR" altLang="en-US" sz="1100"/>
              <a:t>을 받음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요청이 </a:t>
            </a:r>
            <a:r>
              <a:rPr lang="en-US" altLang="ko-KR" sz="1100"/>
              <a:t>path MTU </a:t>
            </a:r>
            <a:r>
              <a:rPr lang="ko-KR" altLang="en-US" sz="1100"/>
              <a:t>의 </a:t>
            </a:r>
            <a:r>
              <a:rPr lang="en-US" altLang="ko-KR" sz="1100"/>
              <a:t>200 byte </a:t>
            </a:r>
            <a:r>
              <a:rPr lang="ko-KR" altLang="en-US" sz="1100"/>
              <a:t>이내이거나 </a:t>
            </a:r>
            <a:r>
              <a:rPr lang="en-US" altLang="ko-KR" sz="1100"/>
              <a:t>1300 byte </a:t>
            </a:r>
            <a:r>
              <a:rPr lang="ko-KR" altLang="en-US" sz="1100"/>
              <a:t>보다 크고 </a:t>
            </a:r>
            <a:r>
              <a:rPr lang="en-US" altLang="ko-KR" sz="1100"/>
              <a:t>path MTU </a:t>
            </a:r>
            <a:r>
              <a:rPr lang="ko-KR" altLang="en-US" sz="1100"/>
              <a:t>를 알 수 없는 경우</a:t>
            </a:r>
            <a:r>
              <a:rPr lang="en-US" altLang="ko-KR" sz="1100"/>
              <a:t>,TCP </a:t>
            </a:r>
            <a:r>
              <a:rPr lang="ko-KR" altLang="en-US" sz="1100"/>
              <a:t>같은 </a:t>
            </a:r>
            <a:br>
              <a:rPr lang="en-US" altLang="ko-KR" sz="1100"/>
            </a:br>
            <a:r>
              <a:rPr lang="ko-KR" altLang="en-US" sz="1100"/>
              <a:t>혼잡 제어 전송 프로토콜</a:t>
            </a:r>
            <a:r>
              <a:rPr lang="en-US" altLang="ko-KR" sz="1100"/>
              <a:t>(RFC 2914)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이로 인해 최상단 </a:t>
            </a:r>
            <a:r>
              <a:rPr lang="en-US" altLang="ko-KR" sz="1000"/>
              <a:t>Via </a:t>
            </a:r>
            <a:r>
              <a:rPr lang="ko-KR" altLang="en-US" sz="1000"/>
              <a:t>에 표시된 전송 프로토콜 변경이 발생하면</a:t>
            </a:r>
            <a:r>
              <a:rPr lang="en-US" altLang="ko-KR" sz="1000"/>
              <a:t>, </a:t>
            </a:r>
            <a:r>
              <a:rPr lang="ko-KR" altLang="en-US" sz="1000"/>
              <a:t>그 값은 바뀌어야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이렇게 하면 </a:t>
            </a:r>
            <a:r>
              <a:rPr lang="en-US" altLang="ko-KR" sz="1000"/>
              <a:t>UDP </a:t>
            </a:r>
            <a:r>
              <a:rPr lang="ko-KR" altLang="en-US" sz="1000"/>
              <a:t>를 통한 메시지 조각화를 방지하고 더 큰 메시지에 대한 혼잡 제어 기능을 제공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구현은 최대 데이터그램 패킷 사이즈까지 메시지를 처리할 수 있어야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UDP </a:t>
            </a:r>
            <a:r>
              <a:rPr lang="ko-KR" altLang="en-US" sz="1000"/>
              <a:t>의 경우 크기는 </a:t>
            </a:r>
            <a:r>
              <a:rPr lang="en-US" altLang="ko-KR" sz="1000"/>
              <a:t>IP </a:t>
            </a:r>
            <a:r>
              <a:rPr lang="ko-KR" altLang="en-US" sz="1000"/>
              <a:t>및 </a:t>
            </a:r>
            <a:r>
              <a:rPr lang="en-US" altLang="ko-KR" sz="1000"/>
              <a:t>UDP </a:t>
            </a:r>
            <a:r>
              <a:rPr lang="ko-KR" altLang="en-US" sz="1000"/>
              <a:t>헤더를 포함하여 </a:t>
            </a:r>
            <a:r>
              <a:rPr lang="en-US" altLang="ko-KR" sz="100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 요청이 전송되기 전에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반드시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필드 값을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삽입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필드에는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 </a:t>
            </a:r>
            <a:r>
              <a:rPr lang="ko-KR" altLang="en-US" sz="1100"/>
              <a:t>또는 호스트 이름과 포트가 포함 </a:t>
            </a:r>
            <a:r>
              <a:rPr lang="en-US" altLang="ko-KR" sz="1100"/>
              <a:t>(</a:t>
            </a:r>
            <a:r>
              <a:rPr lang="en-US" altLang="ko-KR" sz="1100" b="1"/>
              <a:t>FQDN</a:t>
            </a:r>
            <a:r>
              <a:rPr lang="en-US" altLang="ko-KR" sz="1100"/>
              <a:t> </a:t>
            </a:r>
            <a:r>
              <a:rPr lang="ko-KR" altLang="en-US" sz="1100"/>
              <a:t>사용 권장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realible</a:t>
            </a:r>
            <a:r>
              <a:rPr lang="en-US" altLang="ko-KR" sz="1100"/>
              <a:t> </a:t>
            </a:r>
            <a:r>
              <a:rPr lang="ko-KR" altLang="en-US" sz="1100"/>
              <a:t>전송일 때</a:t>
            </a:r>
            <a:r>
              <a:rPr lang="en-US" altLang="ko-KR" sz="1100"/>
              <a:t>, </a:t>
            </a:r>
            <a:r>
              <a:rPr lang="ko-KR" altLang="en-US" sz="1100"/>
              <a:t>응답은 요청을 수신한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으로 전송 </a:t>
            </a:r>
            <a:r>
              <a:rPr lang="en-US" altLang="ko-KR" sz="1100"/>
              <a:t>(</a:t>
            </a:r>
            <a:r>
              <a:rPr lang="en-US" altLang="ko-KR" sz="1100" b="1"/>
              <a:t>Error</a:t>
            </a:r>
            <a:r>
              <a:rPr lang="en-US" altLang="ko-KR" sz="1100"/>
              <a:t> </a:t>
            </a:r>
            <a:r>
              <a:rPr lang="ko-KR" altLang="en-US" sz="1100"/>
              <a:t>발생 시 새로운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시작하여 전송</a:t>
            </a:r>
            <a:r>
              <a:rPr lang="en-US" altLang="ko-KR" sz="11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8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57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반드시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메시지가 응답인 경우 반드시 삭제하고</a:t>
            </a:r>
            <a:r>
              <a:rPr lang="en-US" altLang="ko-KR" sz="1100"/>
              <a:t>, </a:t>
            </a:r>
            <a:r>
              <a:rPr lang="ko-KR" altLang="en-US" sz="1100"/>
              <a:t>요청인 경우 </a:t>
            </a:r>
            <a:r>
              <a:rPr lang="en-US" altLang="ko-KR" sz="1100" b="1"/>
              <a:t>400 (Bad Request)</a:t>
            </a:r>
            <a:r>
              <a:rPr lang="en-US" altLang="ko-KR" sz="1100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681766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</a:t>
            </a:r>
            <a:r>
              <a:rPr lang="ko-KR" altLang="en-US" sz="1100" b="1"/>
              <a:t>독립적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30178" y="1292911"/>
            <a:ext cx="5695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230178" y="1994431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</a:t>
            </a:r>
            <a:r>
              <a:rPr lang="ko-KR" altLang="en-US" sz="1200"/>
              <a:t> 될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41EC-DB32-413D-8510-FB7B950E31F0}"/>
              </a:ext>
            </a:extLst>
          </p:cNvPr>
          <p:cNvSpPr txBox="1"/>
          <p:nvPr/>
        </p:nvSpPr>
        <p:spPr>
          <a:xfrm>
            <a:off x="3230178" y="4588777"/>
            <a:ext cx="4020652" cy="170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/>
              <a:t>sip:alice@atlanta.com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sip:alice:secretword@atlanta.com;transport=tcp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sips:alice@atlanta.com?subject=project%20x&amp;priority=urgent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sip:+1-212-555-1212:1234@gateway.com;user=phone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sips:1212@gateway.com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sip:alice@192.0.2.4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sip:atlanta.com;method=REGISTER?to=alice%40atlanta.com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sip:alice;day=Tuesday@atlanta.com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57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72532C-AACC-471E-9EE7-C2AD0371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2590"/>
              </p:ext>
            </p:extLst>
          </p:nvPr>
        </p:nvGraphicFramePr>
        <p:xfrm>
          <a:off x="2056423" y="1088943"/>
          <a:ext cx="8079154" cy="349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1872949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1570999987"/>
                    </a:ext>
                  </a:extLst>
                </a:gridCol>
                <a:gridCol w="906424">
                  <a:extLst>
                    <a:ext uri="{9D8B030D-6E8A-4147-A177-3AD203B41FA5}">
                      <a16:colId xmlns:a16="http://schemas.microsoft.com/office/drawing/2014/main" val="2032601688"/>
                    </a:ext>
                  </a:extLst>
                </a:gridCol>
                <a:gridCol w="670432">
                  <a:extLst>
                    <a:ext uri="{9D8B030D-6E8A-4147-A177-3AD203B41FA5}">
                      <a16:colId xmlns:a16="http://schemas.microsoft.com/office/drawing/2014/main" val="91015028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187873230"/>
                    </a:ext>
                  </a:extLst>
                </a:gridCol>
                <a:gridCol w="1249685">
                  <a:extLst>
                    <a:ext uri="{9D8B030D-6E8A-4147-A177-3AD203B41FA5}">
                      <a16:colId xmlns:a16="http://schemas.microsoft.com/office/drawing/2014/main" val="3052766851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3874246634"/>
                    </a:ext>
                  </a:extLst>
                </a:gridCol>
                <a:gridCol w="1013693">
                  <a:extLst>
                    <a:ext uri="{9D8B030D-6E8A-4147-A177-3AD203B41FA5}">
                      <a16:colId xmlns:a16="http://schemas.microsoft.com/office/drawing/2014/main" val="1585996132"/>
                    </a:ext>
                  </a:extLst>
                </a:gridCol>
              </a:tblGrid>
              <a:tr h="376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Req-URI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reg./redir.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dialog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Contact/R-R/Route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5980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22848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7661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668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4508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INVITE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36264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maddr-param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ttl-param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270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transp.-param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88022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other-param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142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headers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35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1DFF7-E1AB-4EE2-AD42-7C26AA53538A}"/>
              </a:ext>
            </a:extLst>
          </p:cNvPr>
          <p:cNvSpPr txBox="1"/>
          <p:nvPr/>
        </p:nvSpPr>
        <p:spPr>
          <a:xfrm>
            <a:off x="2544376" y="4672004"/>
            <a:ext cx="7810151" cy="1337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port </a:t>
            </a:r>
            <a:r>
              <a:rPr lang="ko-KR" altLang="en-US" sz="1050"/>
              <a:t>값은 </a:t>
            </a:r>
            <a:r>
              <a:rPr lang="en-US" altLang="ko-KR" sz="1050"/>
              <a:t>transport </a:t>
            </a:r>
            <a:r>
              <a:rPr lang="ko-KR" altLang="en-US" sz="1050"/>
              <a:t>와 스키마에 의존</a:t>
            </a:r>
            <a:r>
              <a:rPr lang="en-US" altLang="ko-KR" sz="1050"/>
              <a:t>. </a:t>
            </a:r>
            <a:br>
              <a:rPr lang="en-US" altLang="ko-KR" sz="1050"/>
            </a:br>
            <a:r>
              <a:rPr lang="en-US" altLang="ko-KR" sz="1050"/>
              <a:t>UDP, TCP, SCTP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 </a:t>
            </a:r>
            <a:r>
              <a:rPr lang="en-US" altLang="ko-KR" sz="1050"/>
              <a:t>5060</a:t>
            </a:r>
            <a:r>
              <a:rPr lang="ko-KR" altLang="en-US" sz="1050"/>
              <a:t>이고</a:t>
            </a:r>
            <a:r>
              <a:rPr lang="en-US" altLang="ko-KR" sz="1050"/>
              <a:t>, TLS over TCP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</a:t>
            </a:r>
            <a:r>
              <a:rPr lang="en-US" altLang="ko-KR" sz="1050"/>
              <a:t>, </a:t>
            </a:r>
            <a:r>
              <a:rPr lang="ko-KR" altLang="en-US" sz="1050"/>
              <a:t>그리고 </a:t>
            </a:r>
            <a:r>
              <a:rPr lang="en-US" altLang="ko-KR" sz="1050"/>
              <a:t>TCP </a:t>
            </a:r>
            <a:r>
              <a:rPr lang="ko-KR" altLang="en-US" sz="1050"/>
              <a:t>상의 </a:t>
            </a:r>
            <a:r>
              <a:rPr lang="en-US" altLang="ko-KR" sz="1050"/>
              <a:t>sips: </a:t>
            </a:r>
            <a:r>
              <a:rPr lang="ko-KR" altLang="en-US" sz="1050"/>
              <a:t>에</a:t>
            </a:r>
            <a:r>
              <a:rPr lang="en-US" altLang="ko-KR" sz="1050"/>
              <a:t> </a:t>
            </a:r>
            <a:r>
              <a:rPr lang="ko-KR" altLang="en-US" sz="1050"/>
              <a:t>대해 </a:t>
            </a:r>
            <a:r>
              <a:rPr lang="en-US" altLang="ko-KR" sz="1050"/>
              <a:t>5061</a:t>
            </a:r>
          </a:p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transport </a:t>
            </a:r>
            <a:r>
              <a:rPr lang="ko-KR" altLang="en-US" sz="1050"/>
              <a:t>는 스키마에 의존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/>
              <a:t>sip: </a:t>
            </a:r>
            <a:r>
              <a:rPr lang="ko-KR" altLang="en-US" sz="1050"/>
              <a:t>에 대해서는 </a:t>
            </a:r>
            <a:r>
              <a:rPr lang="en-US" altLang="ko-KR" sz="1050"/>
              <a:t>UDP</a:t>
            </a:r>
            <a:r>
              <a:rPr lang="ko-KR" altLang="en-US" sz="1050"/>
              <a:t>이고</a:t>
            </a:r>
            <a:r>
              <a:rPr lang="en-US" altLang="ko-KR" sz="1050"/>
              <a:t>, sips: </a:t>
            </a:r>
            <a:r>
              <a:rPr lang="ko-KR" altLang="en-US" sz="1050"/>
              <a:t>에 대해서는 </a:t>
            </a:r>
            <a:r>
              <a:rPr lang="en-US" altLang="ko-KR" sz="105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5689351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B0E4-0E12-4F6F-A8BD-24EFB94FB1AC}"/>
              </a:ext>
            </a:extLst>
          </p:cNvPr>
          <p:cNvSpPr txBox="1"/>
          <p:nvPr/>
        </p:nvSpPr>
        <p:spPr>
          <a:xfrm>
            <a:off x="732463" y="1007183"/>
            <a:ext cx="4663456" cy="155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Option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/>
              <a:t>에서 새로운 </a:t>
            </a:r>
            <a:r>
              <a:rPr lang="en-US" altLang="ko-KR" sz="1100"/>
              <a:t>option </a:t>
            </a:r>
            <a:r>
              <a:rPr lang="ko-KR" altLang="en-US" sz="1100"/>
              <a:t>을 나타내는 </a:t>
            </a:r>
            <a:r>
              <a:rPr lang="en-US" altLang="ko-KR" sz="1100"/>
              <a:t>unique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Require, Proxy-Require, Supported, Unsupported </a:t>
            </a:r>
            <a:r>
              <a:rPr lang="ko-KR" altLang="en-US" sz="1100"/>
              <a:t>헤더 필드에서 사용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option-tag = token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7D68-3086-4C89-A199-DD7D5E28A7DE}"/>
              </a:ext>
            </a:extLst>
          </p:cNvPr>
          <p:cNvSpPr txBox="1"/>
          <p:nvPr/>
        </p:nvSpPr>
        <p:spPr>
          <a:xfrm>
            <a:off x="732463" y="2724614"/>
            <a:ext cx="7327647" cy="349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“tag” </a:t>
            </a:r>
            <a:r>
              <a:rPr lang="ko-KR" altLang="en-US" sz="1100"/>
              <a:t>파라미터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SIP </a:t>
            </a:r>
            <a:r>
              <a:rPr lang="ko-KR" altLang="en-US" sz="1000"/>
              <a:t>메시지의 </a:t>
            </a:r>
            <a:r>
              <a:rPr lang="en-US" altLang="ko-KR" sz="1000"/>
              <a:t>To </a:t>
            </a:r>
            <a:r>
              <a:rPr lang="ko-KR" altLang="en-US" sz="1000"/>
              <a:t>와 </a:t>
            </a:r>
            <a:r>
              <a:rPr lang="en-US" altLang="ko-KR" sz="1000"/>
              <a:t>From </a:t>
            </a:r>
            <a:r>
              <a:rPr lang="ko-KR" altLang="en-US" sz="1000"/>
              <a:t>헤더 필드에서 사용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두 </a:t>
            </a:r>
            <a:r>
              <a:rPr lang="en-US" altLang="ko-KR" sz="1000" b="1"/>
              <a:t>tag</a:t>
            </a:r>
            <a:r>
              <a:rPr lang="en-US" altLang="ko-KR" sz="1000"/>
              <a:t> </a:t>
            </a:r>
            <a:r>
              <a:rPr lang="ko-KR" altLang="en-US" sz="1000"/>
              <a:t>와 함께 </a:t>
            </a:r>
            <a:r>
              <a:rPr lang="en-US" altLang="ko-KR" sz="1000" b="1"/>
              <a:t>Call-ID</a:t>
            </a:r>
            <a:r>
              <a:rPr lang="en-US" altLang="ko-KR" sz="1000"/>
              <a:t> </a:t>
            </a:r>
            <a:r>
              <a:rPr lang="ko-KR" altLang="en-US" sz="1000"/>
              <a:t>의 결합으로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를 식별하는 메커니즘으로 역할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하나의 요청에 대해 여러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가 생성될 수 있으므로</a:t>
            </a:r>
            <a:r>
              <a:rPr lang="en-US" altLang="ko-KR" sz="1000"/>
              <a:t>(forking) </a:t>
            </a:r>
            <a:r>
              <a:rPr lang="en-US" altLang="ko-KR" sz="1000" b="1"/>
              <a:t>From</a:t>
            </a:r>
            <a:r>
              <a:rPr lang="en-US" altLang="ko-KR" sz="1000"/>
              <a:t>, </a:t>
            </a:r>
            <a:r>
              <a:rPr lang="en-US" altLang="ko-KR" sz="1000" b="1"/>
              <a:t>To</a:t>
            </a:r>
            <a:r>
              <a:rPr lang="en-US" altLang="ko-KR" sz="1000"/>
              <a:t> 2</a:t>
            </a:r>
            <a:r>
              <a:rPr lang="ko-KR" altLang="en-US" sz="1000"/>
              <a:t>개의 </a:t>
            </a:r>
            <a:r>
              <a:rPr lang="en-US" altLang="ko-KR" sz="1000"/>
              <a:t>tag </a:t>
            </a:r>
            <a:r>
              <a:rPr lang="ko-KR" altLang="en-US" sz="1000"/>
              <a:t>로 유일한 다이얼로그를 식별</a:t>
            </a:r>
            <a:endParaRPr lang="en-US" altLang="ko-KR" sz="10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요청이나 응답에 삽입하기 위해 </a:t>
            </a:r>
            <a:r>
              <a:rPr lang="en-US" altLang="ko-KR" sz="1000" b="1"/>
              <a:t>UA</a:t>
            </a:r>
            <a:r>
              <a:rPr lang="en-US" altLang="ko-KR" sz="1000"/>
              <a:t> </a:t>
            </a:r>
            <a:r>
              <a:rPr lang="ko-KR" altLang="en-US" sz="1000"/>
              <a:t>가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Globally unique, cryptographically random (32 bits of randomness)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 알고리즘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Implementation-specific</a:t>
            </a:r>
          </a:p>
        </p:txBody>
      </p:sp>
    </p:spTree>
    <p:extLst>
      <p:ext uri="{BB962C8B-B14F-4D97-AF65-F5344CB8AC3E}">
        <p14:creationId xmlns:p14="http://schemas.microsoft.com/office/powerpoint/2010/main" val="39591186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/>
              <a:t>Max-Forwards </a:t>
            </a:r>
            <a:r>
              <a:rPr lang="ko-KR" altLang="en-US" sz="1200"/>
              <a:t>헤더가 없는 경우 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547297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endParaRPr lang="en-US" altLang="ko-KR" sz="12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68544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파라미터를 사용하는 대신 </a:t>
            </a:r>
            <a:r>
              <a:rPr lang="en-US" altLang="ko-KR" sz="1200"/>
              <a:t>Route </a:t>
            </a:r>
            <a:r>
              <a:rPr lang="ko-KR" altLang="en-US" sz="1200"/>
              <a:t>헤더를 사용하는 방식을 권고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9B1E-1E27-44EF-83E8-5387F9D5D282}"/>
              </a:ext>
            </a:extLst>
          </p:cNvPr>
          <p:cNvSpPr txBox="1"/>
          <p:nvPr/>
        </p:nvSpPr>
        <p:spPr>
          <a:xfrm>
            <a:off x="1035250" y="5024333"/>
            <a:ext cx="56412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"maddr" </a:t>
            </a:r>
            <a:r>
              <a:rPr lang="ko-KR" altLang="en-US" sz="1000"/>
              <a:t>파라미터는 </a:t>
            </a:r>
            <a:r>
              <a:rPr lang="en-US" altLang="ko-KR" sz="1000"/>
              <a:t>IP </a:t>
            </a:r>
            <a:r>
              <a:rPr lang="ko-KR" altLang="en-US" sz="1000"/>
              <a:t>주소를 가리키는 값으로</a:t>
            </a:r>
            <a:r>
              <a:rPr lang="en-US" altLang="ko-KR" sz="1000"/>
              <a:t>, </a:t>
            </a:r>
            <a:r>
              <a:rPr lang="ko-KR" altLang="en-US" sz="1000"/>
              <a:t>목적지 </a:t>
            </a:r>
            <a:r>
              <a:rPr lang="en-US" altLang="ko-KR" sz="1000"/>
              <a:t>SIP </a:t>
            </a:r>
            <a:r>
              <a:rPr lang="ko-KR" altLang="en-US" sz="1000"/>
              <a:t>서버의 </a:t>
            </a:r>
            <a:r>
              <a:rPr lang="en-US" altLang="ko-KR" sz="1000"/>
              <a:t>IP </a:t>
            </a:r>
            <a:r>
              <a:rPr lang="ko-KR" altLang="en-US" sz="1000"/>
              <a:t>주소를 지정하는 데 사용된다</a:t>
            </a:r>
            <a:r>
              <a:rPr lang="en-US" altLang="ko-KR" sz="1000"/>
              <a:t>. </a:t>
            </a:r>
          </a:p>
          <a:p>
            <a:r>
              <a:rPr lang="ko-KR" altLang="en-US" sz="1000"/>
              <a:t>이는 </a:t>
            </a:r>
            <a:r>
              <a:rPr lang="en-US" altLang="ko-KR" sz="1000"/>
              <a:t>SIP </a:t>
            </a:r>
            <a:r>
              <a:rPr lang="ko-KR" altLang="en-US" sz="1000"/>
              <a:t>요청 메시지가 전달될 목적지 서버의 </a:t>
            </a:r>
            <a:r>
              <a:rPr lang="en-US" altLang="ko-KR" sz="1000"/>
              <a:t>IP </a:t>
            </a:r>
            <a:r>
              <a:rPr lang="ko-KR" altLang="en-US" sz="1000"/>
              <a:t>주소를 명시하는 것을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1D92CA1-0F7E-4673-BCD9-0FBD059B651E}"/>
              </a:ext>
            </a:extLst>
          </p:cNvPr>
          <p:cNvCxnSpPr>
            <a:endCxn id="4" idx="1"/>
          </p:cNvCxnSpPr>
          <p:nvPr/>
        </p:nvCxnSpPr>
        <p:spPr>
          <a:xfrm rot="5400000">
            <a:off x="-263080" y="3809161"/>
            <a:ext cx="2713557" cy="116896"/>
          </a:xfrm>
          <a:prstGeom prst="bentConnector4">
            <a:avLst>
              <a:gd name="adj1" fmla="val -413"/>
              <a:gd name="adj2" fmla="val 295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더 이상의 목적지를 추가하면 안됨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10165</Words>
  <Application>Microsoft Office PowerPoint</Application>
  <PresentationFormat>와이드스크린</PresentationFormat>
  <Paragraphs>1599</Paragraphs>
  <Slides>59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G마켓 산스 TTF Medium</vt:lpstr>
      <vt:lpstr>Roboto Light</vt:lpstr>
      <vt:lpstr>Roboto</vt:lpstr>
      <vt:lpstr>Wingdings</vt:lpstr>
      <vt:lpstr>Roboto Black</vt:lpstr>
      <vt:lpstr>G마켓 산스 TTF Bold</vt:lpstr>
      <vt:lpstr>Roboto Medium</vt:lpstr>
      <vt:lpstr>G마켓 산스 TTF Light</vt:lpstr>
      <vt:lpstr>Arial</vt:lpstr>
      <vt:lpstr>맑은 고딕</vt:lpstr>
      <vt:lpstr>Office 테마</vt:lpstr>
      <vt:lpstr>SIP 세미나 3.0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PowerPoint 프레젠테이션</vt:lpstr>
      <vt:lpstr>3. Transport</vt:lpstr>
      <vt:lpstr>3. Transport</vt:lpstr>
      <vt:lpstr>3. Transport</vt:lpstr>
      <vt:lpstr>3. Transport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4. Common Message Components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2697</cp:revision>
  <dcterms:created xsi:type="dcterms:W3CDTF">2023-06-27T00:22:49Z</dcterms:created>
  <dcterms:modified xsi:type="dcterms:W3CDTF">2023-07-20T08:00:02Z</dcterms:modified>
</cp:coreProperties>
</file>