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4" r:id="rId2"/>
    <p:sldId id="258" r:id="rId3"/>
    <p:sldId id="265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523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85E2C-E0D8-41AD-858A-DD3B49506F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16645B-D99F-447C-A15C-E8E2C7C107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A30CD-047B-418C-B390-82335D751AE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9D0F5-4A92-403E-BBCF-9FCAC6BE8B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09679-A80F-48B0-95CE-0516ACA85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1F0DB-C185-4654-A2C2-26BCE9E26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8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B1179-EA2C-4F66-A7B6-E78EE214E3F0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B60B4-4ECC-4229-9A2A-F5A0A39DA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10 - </a:t>
            </a:r>
            <a:r>
              <a:rPr lang="ko-KR" altLang="en-US" err="1"/>
              <a:t>리디렉션</a:t>
            </a:r>
            <a:r>
              <a:rPr lang="ko-KR" altLang="en-US"/>
              <a:t> 서버는 논리적으로 서버 트랜잭션 계층과 특정 종류의 </a:t>
            </a:r>
            <a:r>
              <a:rPr lang="en-US" altLang="ko-KR"/>
              <a:t>location service</a:t>
            </a:r>
            <a:r>
              <a:rPr lang="ko-KR" altLang="en-US"/>
              <a:t>에 액세스할 수 있는 </a:t>
            </a:r>
            <a:r>
              <a:rPr lang="en-US" altLang="ko-KR"/>
              <a:t>TU</a:t>
            </a:r>
            <a:r>
              <a:rPr lang="ko-KR" altLang="en-US"/>
              <a:t>로 구성됩니다</a:t>
            </a:r>
            <a:r>
              <a:rPr lang="en-US" altLang="ko-KR"/>
              <a:t>. </a:t>
            </a:r>
          </a:p>
          <a:p>
            <a:r>
              <a:rPr lang="ko-KR" altLang="en-US"/>
              <a:t>이 </a:t>
            </a:r>
            <a:r>
              <a:rPr lang="en-US" altLang="ko-KR"/>
              <a:t>location service</a:t>
            </a:r>
            <a:r>
              <a:rPr lang="ko-KR" altLang="en-US"/>
              <a:t>는 사실상 단일 </a:t>
            </a:r>
            <a:r>
              <a:rPr lang="en-US" altLang="ko-KR"/>
              <a:t>URI</a:t>
            </a:r>
            <a:r>
              <a:rPr lang="ko-KR" altLang="en-US"/>
              <a:t>와 해당 </a:t>
            </a:r>
            <a:r>
              <a:rPr lang="en-US" altLang="ko-KR"/>
              <a:t>URI</a:t>
            </a:r>
            <a:r>
              <a:rPr lang="ko-KR" altLang="en-US"/>
              <a:t>의 대상을 찾을 수 있는 하나 이상의 대체 위치 집합 간의 매핑을 포함하는 데이터베이스이다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682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05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call-ID : </a:t>
            </a:r>
            <a:r>
              <a:rPr lang="ko-KR" altLang="en-US" sz="1200">
                <a:latin typeface="+mn-ea"/>
              </a:rPr>
              <a:t>동일한 클라이언트가 다른 </a:t>
            </a:r>
            <a:r>
              <a:rPr lang="en-US" altLang="ko-KR" sz="1200">
                <a:latin typeface="+mn-ea"/>
              </a:rPr>
              <a:t>Call-ID </a:t>
            </a:r>
            <a:r>
              <a:rPr lang="ko-KR" altLang="en-US" sz="1200">
                <a:latin typeface="+mn-ea"/>
              </a:rPr>
              <a:t>값을 사용하는 경우</a:t>
            </a:r>
            <a:r>
              <a:rPr lang="en-US" altLang="ko-KR" sz="1200">
                <a:latin typeface="+mn-ea"/>
              </a:rPr>
              <a:t>, registrar</a:t>
            </a:r>
            <a:r>
              <a:rPr lang="ko-KR" altLang="en-US" sz="1200">
                <a:latin typeface="+mn-ea"/>
              </a:rPr>
              <a:t>은 지연된 </a:t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요청이 정상적으로 도착했는지 여부를 감지할 수 없다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endParaRPr lang="en-US" altLang="ko-KR"/>
          </a:p>
          <a:p>
            <a:r>
              <a:rPr lang="en-US" altLang="ko-KR"/>
              <a:t>expires: </a:t>
            </a:r>
            <a:r>
              <a:rPr lang="ko-KR" altLang="en-US"/>
              <a:t>값은 초를 나타내는 숫자다</a:t>
            </a:r>
            <a:r>
              <a:rPr lang="en-US" altLang="ko-KR"/>
              <a:t>.  </a:t>
            </a:r>
            <a:r>
              <a:rPr lang="ko-KR" altLang="en-US"/>
              <a:t>이 매개 변수를 제공하지 않으면 </a:t>
            </a:r>
            <a:r>
              <a:rPr lang="en-US" altLang="ko-KR"/>
              <a:t>Expires </a:t>
            </a:r>
            <a:r>
              <a:rPr lang="ko-KR" altLang="en-US"/>
              <a:t>헤더 필드의 값이 대신 사용된다</a:t>
            </a:r>
            <a:r>
              <a:rPr lang="en-US" altLang="ko-KR"/>
              <a:t>. </a:t>
            </a:r>
            <a:r>
              <a:rPr lang="ko-KR" altLang="en-US"/>
              <a:t>구현에서는 </a:t>
            </a:r>
            <a:r>
              <a:rPr lang="en-US" altLang="ko-KR"/>
              <a:t>2**32-1(4294967295</a:t>
            </a:r>
            <a:r>
              <a:rPr lang="ko-KR" altLang="en-US"/>
              <a:t>초 또는 </a:t>
            </a:r>
            <a:r>
              <a:rPr lang="en-US" altLang="ko-KR"/>
              <a:t>136</a:t>
            </a:r>
            <a:r>
              <a:rPr lang="ko-KR" altLang="en-US"/>
              <a:t>년</a:t>
            </a:r>
            <a:r>
              <a:rPr lang="en-US" altLang="ko-KR"/>
              <a:t>)</a:t>
            </a:r>
            <a:r>
              <a:rPr lang="ko-KR" altLang="en-US"/>
              <a:t>보다 큰 값을 </a:t>
            </a:r>
            <a:r>
              <a:rPr lang="en-US" altLang="ko-KR"/>
              <a:t>2**32-1</a:t>
            </a:r>
            <a:r>
              <a:rPr lang="ko-KR" altLang="en-US"/>
              <a:t>에 해당하는 것으로 처리할 수 있다</a:t>
            </a:r>
            <a:r>
              <a:rPr lang="en-US" altLang="ko-KR"/>
              <a:t>. </a:t>
            </a:r>
            <a:r>
              <a:rPr lang="ko-KR" altLang="en-US"/>
              <a:t>잘못된 값은 </a:t>
            </a:r>
            <a:r>
              <a:rPr lang="en-US" altLang="ko-KR"/>
              <a:t>3600</a:t>
            </a:r>
            <a:r>
              <a:rPr lang="ko-KR" altLang="en-US"/>
              <a:t>에 해당하는 것으로 처리해야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Expires: Contact</a:t>
            </a:r>
            <a:r>
              <a:rPr lang="ko-KR" altLang="en-US"/>
              <a:t> 에 기술된 모든 </a:t>
            </a:r>
            <a:r>
              <a:rPr lang="en-US" altLang="ko-KR"/>
              <a:t>contact address </a:t>
            </a:r>
            <a:r>
              <a:rPr lang="ko-KR" altLang="en-US"/>
              <a:t>에 대해 적용한다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유효기간을 나타내는 만료 시간을 표현하는 메커니즘이 모두 </a:t>
            </a:r>
            <a:r>
              <a:rPr lang="en-US" altLang="ko-KR"/>
              <a:t>REGISTER </a:t>
            </a:r>
            <a:r>
              <a:rPr lang="ko-KR" altLang="en-US"/>
              <a:t>에 존재하지 않는 경우 </a:t>
            </a:r>
            <a:r>
              <a:rPr lang="en-US" altLang="ko-KR"/>
              <a:t>registrar</a:t>
            </a:r>
            <a:r>
              <a:rPr lang="ko-KR" altLang="en-US"/>
              <a:t> 가 선택하는 것으로 간주한다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95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160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764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9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DF36D-4A75-4D61-9A32-3638C69A0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1754"/>
            <a:ext cx="9144000" cy="150361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66BF26-D1F3-45EB-9F36-CED9E6F21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49226"/>
            <a:ext cx="12192000" cy="3608773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1E553-A7B2-4AE2-A1D7-34858E53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46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25A23-08A0-4A94-B58A-E03A084F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35005"/>
          </a:xfrm>
          <a:solidFill>
            <a:schemeClr val="tx1"/>
          </a:solidFill>
          <a:ln>
            <a:noFill/>
          </a:ln>
        </p:spPr>
        <p:txBody>
          <a:bodyPr>
            <a:noAutofit/>
          </a:bodyPr>
          <a:lstStyle>
            <a:lvl1pPr algn="ctr">
              <a:defRPr sz="180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86DBE-6DE7-42F6-9686-EF11B99B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94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72FE5A-0F73-449F-80C1-BC70D67A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9642A-82A8-46F1-B8CD-48F07202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A5150-0E9E-4B2E-8D5F-2679D07DC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3916A-7E65-4C43-ADD5-503991091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62DC1-5940-41BD-A95D-9B333B06C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70CD-FB66-4E34-B41D-C21305655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SIP </a:t>
            </a:r>
            <a:r>
              <a:rPr lang="ko-KR" altLang="en-US" sz="5400"/>
              <a:t>세미나 </a:t>
            </a:r>
            <a:r>
              <a:rPr lang="en-US" altLang="ko-KR" sz="5400"/>
              <a:t>2.0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C8BAB0-83E6-4FA3-A7BB-54E5E6714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ECF02-2248-462B-B83A-8C5F6EBA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5" name="Picture 2" descr="http://www.telcoware.com/kor_191127/image/common/top_logo.gif">
            <a:extLst>
              <a:ext uri="{FF2B5EF4-FFF2-40B4-BE49-F238E27FC236}">
                <a16:creationId xmlns:a16="http://schemas.microsoft.com/office/drawing/2014/main" id="{199F31C3-4289-4F01-B54A-814E70B4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1" y="237684"/>
            <a:ext cx="1342076" cy="18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B94FA4C-180F-45AE-8265-2AB29A24C0DC}"/>
              </a:ext>
            </a:extLst>
          </p:cNvPr>
          <p:cNvSpPr/>
          <p:nvPr/>
        </p:nvSpPr>
        <p:spPr>
          <a:xfrm>
            <a:off x="955249" y="3678694"/>
            <a:ext cx="3908982" cy="263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Redirect Server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Querying for Capabilities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Dialogs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Initiating a Session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Modifying an Existing Session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Terminating a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DEA5C-2DBF-4B91-9867-5A1738DF02D5}"/>
              </a:ext>
            </a:extLst>
          </p:cNvPr>
          <p:cNvSpPr txBox="1"/>
          <p:nvPr/>
        </p:nvSpPr>
        <p:spPr>
          <a:xfrm>
            <a:off x="9109053" y="3678694"/>
            <a:ext cx="2127698" cy="87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Data Solution 2 </a:t>
            </a:r>
            <a:r>
              <a:rPr lang="ko-KR" altLang="en-US">
                <a:solidFill>
                  <a:schemeClr val="bg1"/>
                </a:solidFill>
              </a:rPr>
              <a:t>팀</a:t>
            </a:r>
            <a:endParaRPr lang="en-US" altLang="ko-KR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err="1">
                <a:solidFill>
                  <a:schemeClr val="bg1"/>
                </a:solidFill>
              </a:rPr>
              <a:t>김윤겸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Processing REGISTER Requests (1)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751367" y="865998"/>
            <a:ext cx="11147556" cy="1655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Registrar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ea"/>
                <a:ea typeface="+mj-ea"/>
              </a:rPr>
              <a:t>REGISTER </a:t>
            </a:r>
            <a:r>
              <a:rPr lang="ko-KR" altLang="en-US" sz="1400">
                <a:latin typeface="+mj-ea"/>
                <a:ea typeface="+mj-ea"/>
              </a:rPr>
              <a:t>요청만 받음</a:t>
            </a:r>
            <a:endParaRPr lang="en-US" altLang="ko-KR" sz="140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ea"/>
                <a:ea typeface="+mj-ea"/>
              </a:rPr>
              <a:t>6xx</a:t>
            </a:r>
            <a:r>
              <a:rPr lang="ko-KR" altLang="en-US" sz="1400">
                <a:latin typeface="+mj-ea"/>
                <a:ea typeface="+mj-ea"/>
              </a:rPr>
              <a:t> 응답은 생성하면 안됨</a:t>
            </a:r>
            <a:endParaRPr lang="en-US" altLang="ko-KR" sz="140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ea"/>
                <a:ea typeface="+mj-ea"/>
              </a:rPr>
              <a:t>REGISTER </a:t>
            </a:r>
            <a:r>
              <a:rPr lang="ko-KR" altLang="en-US" sz="1400">
                <a:latin typeface="+mj-ea"/>
                <a:ea typeface="+mj-ea"/>
              </a:rPr>
              <a:t>요청을 </a:t>
            </a:r>
            <a:r>
              <a:rPr lang="en-US" altLang="ko-KR" sz="1400">
                <a:latin typeface="+mj-ea"/>
                <a:ea typeface="+mj-ea"/>
              </a:rPr>
              <a:t>redirect </a:t>
            </a:r>
            <a:r>
              <a:rPr lang="ko-KR" altLang="en-US" sz="1400">
                <a:latin typeface="+mj-ea"/>
                <a:ea typeface="+mj-ea"/>
              </a:rPr>
              <a:t>가능</a:t>
            </a:r>
            <a:endParaRPr lang="en-US" altLang="ko-KR" sz="140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3304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3. Dialogs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246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4. Initiating a Session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63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5. Modifying an Existing Session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33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6. Terminating a Session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4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Redirect</a:t>
            </a:r>
            <a:r>
              <a:rPr lang="ko-KR" altLang="en-US"/>
              <a:t> </a:t>
            </a:r>
            <a:r>
              <a:rPr lang="en-US" altLang="ko-KR"/>
              <a:t>Servers (1/2)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35CC7-F425-425E-B425-8830234C368C}"/>
              </a:ext>
            </a:extLst>
          </p:cNvPr>
          <p:cNvSpPr txBox="1"/>
          <p:nvPr/>
        </p:nvSpPr>
        <p:spPr>
          <a:xfrm>
            <a:off x="902678" y="1244338"/>
            <a:ext cx="66833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Roboto" panose="02000000000000000000" pitchFamily="2" charset="0"/>
                <a:ea typeface="Roboto" panose="02000000000000000000" pitchFamily="2" charset="0"/>
              </a:rPr>
              <a:t>Redirection</a:t>
            </a:r>
            <a:r>
              <a:rPr lang="ko-KR" altLang="en-US" sz="1400" b="1"/>
              <a:t> 사용 목적</a:t>
            </a:r>
            <a:r>
              <a:rPr lang="en-US" altLang="ko-KR" sz="1400"/>
              <a:t>:</a:t>
            </a:r>
          </a:p>
          <a:p>
            <a:endParaRPr lang="en-US" altLang="ko-KR" sz="1400"/>
          </a:p>
          <a:p>
            <a:r>
              <a:rPr lang="ko-KR" altLang="en-US" sz="1400"/>
              <a:t>프록시 서버의 처리 부하를 줄이고 시그널링 경로의 견고성을 개선하기 위해 사용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en-US" altLang="ko-KR" sz="1400"/>
              <a:t>request</a:t>
            </a:r>
            <a:r>
              <a:rPr lang="ko-KR" altLang="en-US" sz="1400"/>
              <a:t>에 대한 라우팅 정보를 클라이언트에게 보내는 </a:t>
            </a:r>
            <a:r>
              <a:rPr lang="en-US" altLang="ko-KR" sz="1400"/>
              <a:t>response</a:t>
            </a:r>
            <a:r>
              <a:rPr lang="ko-KR" altLang="en-US" sz="1400"/>
              <a:t>에 넣어 보낼 수 있게 함</a:t>
            </a:r>
            <a:r>
              <a:rPr lang="en-US" altLang="ko-KR" sz="140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A39C94B-4AE9-4F46-9651-14EF903FAED4}"/>
              </a:ext>
            </a:extLst>
          </p:cNvPr>
          <p:cNvGrpSpPr/>
          <p:nvPr/>
        </p:nvGrpSpPr>
        <p:grpSpPr>
          <a:xfrm>
            <a:off x="631327" y="3108952"/>
            <a:ext cx="5909315" cy="3143496"/>
            <a:chOff x="902678" y="3108952"/>
            <a:chExt cx="5909315" cy="314349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CACF000-B4AE-4AEB-BF0B-306F6C556FF3}"/>
                </a:ext>
              </a:extLst>
            </p:cNvPr>
            <p:cNvGrpSpPr/>
            <p:nvPr/>
          </p:nvGrpSpPr>
          <p:grpSpPr>
            <a:xfrm>
              <a:off x="902678" y="3108952"/>
              <a:ext cx="3546774" cy="3143496"/>
              <a:chOff x="902678" y="3212854"/>
              <a:chExt cx="3546774" cy="3143496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BA411BE-78CF-4209-953D-2F7BA902365D}"/>
                  </a:ext>
                </a:extLst>
              </p:cNvPr>
              <p:cNvSpPr/>
              <p:nvPr/>
            </p:nvSpPr>
            <p:spPr>
              <a:xfrm>
                <a:off x="902678" y="3582186"/>
                <a:ext cx="3546774" cy="277416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69EC55-F12E-46AF-ADCE-C73C11CAD5DE}"/>
                  </a:ext>
                </a:extLst>
              </p:cNvPr>
              <p:cNvSpPr txBox="1"/>
              <p:nvPr/>
            </p:nvSpPr>
            <p:spPr>
              <a:xfrm>
                <a:off x="1208401" y="3212854"/>
                <a:ext cx="2935328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redirect server</a:t>
                </a:r>
                <a:r>
                  <a:rPr lang="ko-KR" altLang="en-US">
                    <a:solidFill>
                      <a:schemeClr val="bg1"/>
                    </a:solidFill>
                    <a:latin typeface="Roboto" panose="02000000000000000000" pitchFamily="2" charset="0"/>
                  </a:rPr>
                  <a:t> 구성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EDA4F3-BD52-45B8-842B-6196BF18395C}"/>
                </a:ext>
              </a:extLst>
            </p:cNvPr>
            <p:cNvSpPr txBox="1"/>
            <p:nvPr/>
          </p:nvSpPr>
          <p:spPr>
            <a:xfrm>
              <a:off x="1053507" y="4015787"/>
              <a:ext cx="324511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</a:t>
              </a:r>
              <a:r>
                <a:rPr lang="en-US" altLang="ko-KR" sz="160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server</a:t>
              </a:r>
              <a:r>
                <a:rPr lang="en-US" altLang="ko-KR" sz="16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) </a:t>
              </a:r>
              <a:r>
                <a:rPr lang="en-US" altLang="ko-KR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Transaction layer</a:t>
              </a:r>
              <a:endParaRPr lang="ko-KR" altLang="en-US">
                <a:solidFill>
                  <a:schemeClr val="bg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861765-D52F-473B-8CD4-FB5A4E7E4159}"/>
                </a:ext>
              </a:extLst>
            </p:cNvPr>
            <p:cNvSpPr txBox="1"/>
            <p:nvPr/>
          </p:nvSpPr>
          <p:spPr>
            <a:xfrm>
              <a:off x="1053507" y="4680700"/>
              <a:ext cx="324511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</a:t>
              </a:r>
              <a:r>
                <a:rPr lang="en-US" altLang="ko-KR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ransaction </a:t>
              </a:r>
              <a:r>
                <a:rPr lang="en-US" altLang="ko-KR" b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</a:t>
              </a:r>
              <a:r>
                <a:rPr lang="en-US" altLang="ko-KR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ser</a:t>
              </a:r>
              <a:endParaRPr lang="ko-KR" altLang="en-US" b="1">
                <a:solidFill>
                  <a:schemeClr val="bg1"/>
                </a:solidFill>
                <a:latin typeface="Roboto" panose="02000000000000000000" pitchFamily="2" charset="0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6DCB2B5-B1A6-47FE-A050-141E45ACA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2143" y="4544854"/>
              <a:ext cx="641023" cy="64102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8C25D9-B447-48CC-8EDF-CA163412CE71}"/>
                </a:ext>
              </a:extLst>
            </p:cNvPr>
            <p:cNvSpPr txBox="1"/>
            <p:nvPr/>
          </p:nvSpPr>
          <p:spPr>
            <a:xfrm>
              <a:off x="5553315" y="5336663"/>
              <a:ext cx="1258678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location service</a:t>
              </a:r>
              <a:endParaRPr lang="ko-KR" altLang="en-US" sz="1200">
                <a:solidFill>
                  <a:schemeClr val="bg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207E91D-0159-48A2-9795-C88A1D1B6128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4298623" y="4865366"/>
              <a:ext cx="15635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ED1886-A7E3-4F9C-B707-C519F7ABF2CD}"/>
                </a:ext>
              </a:extLst>
            </p:cNvPr>
            <p:cNvSpPr txBox="1"/>
            <p:nvPr/>
          </p:nvSpPr>
          <p:spPr>
            <a:xfrm>
              <a:off x="4719050" y="4557588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Roboto" panose="02000000000000000000" pitchFamily="2" charset="0"/>
                  <a:ea typeface="Roboto" panose="02000000000000000000" pitchFamily="2" charset="0"/>
                </a:rPr>
                <a:t>access</a:t>
              </a:r>
              <a:endParaRPr lang="ko-KR" altLang="en-US" sz="1400">
                <a:latin typeface="Roboto" panose="02000000000000000000" pitchFamily="2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162534D-1E2A-49CE-BFBD-06634162076E}"/>
              </a:ext>
            </a:extLst>
          </p:cNvPr>
          <p:cNvSpPr txBox="1"/>
          <p:nvPr/>
        </p:nvSpPr>
        <p:spPr>
          <a:xfrm>
            <a:off x="7096526" y="3429000"/>
            <a:ext cx="4647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Roboto" panose="02000000000000000000" pitchFamily="2" charset="0"/>
                <a:ea typeface="Roboto" panose="02000000000000000000" pitchFamily="2" charset="0"/>
              </a:rPr>
              <a:t>Redirect Server </a:t>
            </a:r>
            <a:r>
              <a:rPr lang="ko-KR" altLang="en-US" sz="1400" b="1"/>
              <a:t>특징</a:t>
            </a:r>
            <a:r>
              <a:rPr lang="en-US" altLang="ko-KR" sz="1400"/>
              <a:t>:</a:t>
            </a: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자체적으로 </a:t>
            </a:r>
            <a:r>
              <a:rPr lang="en-US" altLang="ko-KR" sz="1400"/>
              <a:t>SIP </a:t>
            </a:r>
            <a:r>
              <a:rPr lang="ko-KR" altLang="en-US" sz="1400"/>
              <a:t>요청을 발행하지 않음</a:t>
            </a:r>
            <a:r>
              <a:rPr lang="en-US" altLang="ko-KR" sz="14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CANCEL </a:t>
            </a:r>
            <a:r>
              <a:rPr lang="ko-KR" altLang="en-US" sz="1400"/>
              <a:t>이외의 요청을 수신한 후 거부하거나 </a:t>
            </a:r>
            <a:r>
              <a:rPr lang="en-US" altLang="ko-KR" sz="1400"/>
              <a:t>location service</a:t>
            </a:r>
            <a:r>
              <a:rPr lang="ko-KR" altLang="en-US" sz="1400"/>
              <a:t>로 부터 데이터를 수집하여 </a:t>
            </a:r>
            <a:r>
              <a:rPr lang="en-US" altLang="ko-KR" sz="1400"/>
              <a:t>3xx</a:t>
            </a:r>
            <a:r>
              <a:rPr lang="ko-KR" altLang="en-US" sz="1400"/>
              <a:t> 최종 응답을 반환</a:t>
            </a:r>
            <a:r>
              <a:rPr lang="en-US" altLang="ko-KR" sz="14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인식할 수 없는 헤더 필드는 무시하고 해당 </a:t>
            </a:r>
            <a:r>
              <a:rPr lang="ko-KR" altLang="en-US" sz="1400" err="1"/>
              <a:t>리디렉션</a:t>
            </a:r>
            <a:r>
              <a:rPr lang="ko-KR" altLang="en-US" sz="1400"/>
              <a:t> 진행</a:t>
            </a: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484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BA79AA5-952D-4675-BFAA-09B7F5F02B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87793" y="2196646"/>
            <a:ext cx="3812053" cy="3021982"/>
          </a:xfrm>
          <a:prstGeom prst="bentConnector3">
            <a:avLst>
              <a:gd name="adj1" fmla="val 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Redirect</a:t>
            </a:r>
            <a:r>
              <a:rPr lang="ko-KR" altLang="en-US"/>
              <a:t> </a:t>
            </a:r>
            <a:r>
              <a:rPr lang="en-US" altLang="ko-KR"/>
              <a:t>Servers (2/2)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35CC7-F425-425E-B425-8830234C368C}"/>
              </a:ext>
            </a:extLst>
          </p:cNvPr>
          <p:cNvSpPr txBox="1"/>
          <p:nvPr/>
        </p:nvSpPr>
        <p:spPr>
          <a:xfrm>
            <a:off x="902678" y="1244338"/>
            <a:ext cx="75183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b="1">
                <a:latin typeface="Roboto" panose="02000000000000000000" pitchFamily="2" charset="0"/>
                <a:ea typeface="Roboto" panose="02000000000000000000" pitchFamily="2" charset="0"/>
              </a:rPr>
              <a:t>Redirect Server</a:t>
            </a:r>
            <a:r>
              <a:rPr lang="ko-KR" altLang="en-US" sz="1400" b="1">
                <a:latin typeface="Roboto" panose="02000000000000000000" pitchFamily="2" charset="0"/>
              </a:rPr>
              <a:t> </a:t>
            </a:r>
            <a:r>
              <a:rPr lang="ko-KR" altLang="en-US" sz="1400" b="1"/>
              <a:t>규칙</a:t>
            </a:r>
            <a:endParaRPr lang="en-US" altLang="ko-KR" sz="1400" b="1"/>
          </a:p>
          <a:p>
            <a:pPr defTabSz="360000"/>
            <a:endParaRPr lang="en-US" altLang="ko-KR" sz="1400"/>
          </a:p>
          <a:p>
            <a:pPr marL="285750" indent="-285750" defTabSz="360000">
              <a:buFont typeface="Arial" panose="020B0604020202020204" pitchFamily="34" charset="0"/>
              <a:buChar char="•"/>
            </a:pPr>
            <a:r>
              <a:rPr lang="en-US" altLang="ko-KR" sz="1400"/>
              <a:t>3xx </a:t>
            </a:r>
            <a:r>
              <a:rPr lang="ko-KR" altLang="en-US" sz="1400"/>
              <a:t>응답을 반환하면 </a:t>
            </a:r>
            <a:r>
              <a:rPr lang="en-US" altLang="ko-KR" sz="1400"/>
              <a:t>Contact </a:t>
            </a:r>
            <a:r>
              <a:rPr lang="ko-KR" altLang="en-US" sz="1400"/>
              <a:t>헤더에 하나 이상의 대체 가능한 위치 집합을 포함시킴</a:t>
            </a:r>
            <a:r>
              <a:rPr lang="en-US" altLang="ko-KR" sz="1400"/>
              <a:t>.</a:t>
            </a:r>
          </a:p>
          <a:p>
            <a:pPr marL="285750" indent="-285750" defTabSz="360000"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defTabSz="360000"/>
            <a:r>
              <a:rPr lang="en-US" altLang="ko-KR" sz="1200"/>
              <a:t>	- Contact </a:t>
            </a:r>
            <a:r>
              <a:rPr lang="ko-KR" altLang="en-US" sz="1200"/>
              <a:t>데이터 수명을 나타내기 위해 </a:t>
            </a:r>
            <a:r>
              <a:rPr lang="en-US" altLang="ko-KR" sz="1200"/>
              <a:t>“expires” </a:t>
            </a:r>
            <a:r>
              <a:rPr lang="ko-KR" altLang="en-US" sz="1200"/>
              <a:t>매개 변수를 제공할 수 있음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endParaRPr lang="en-US" altLang="ko-KR" sz="1200"/>
          </a:p>
          <a:p>
            <a:pPr defTabSz="360000"/>
            <a:r>
              <a:rPr lang="en-US" altLang="ko-KR" sz="1200"/>
              <a:t>	</a:t>
            </a:r>
          </a:p>
          <a:p>
            <a:pPr defTabSz="360000"/>
            <a:r>
              <a:rPr lang="en-US" altLang="ko-KR" sz="1200"/>
              <a:t>	- Contact </a:t>
            </a:r>
            <a:r>
              <a:rPr lang="ko-KR" altLang="en-US" sz="1200"/>
              <a:t>헤더에 들어가는 값은 </a:t>
            </a:r>
            <a:r>
              <a:rPr lang="en-US" altLang="ko-KR" sz="1200"/>
              <a:t>SIP, SIPS </a:t>
            </a:r>
            <a:r>
              <a:rPr lang="ko-KR" altLang="en-US" sz="1200"/>
              <a:t>뿐만 아니라 </a:t>
            </a:r>
            <a:r>
              <a:rPr lang="en-US" altLang="ko-KR" sz="1200"/>
              <a:t>phone, fax, </a:t>
            </a:r>
            <a:r>
              <a:rPr lang="en-US" altLang="ko-KR" sz="1200" err="1"/>
              <a:t>mailto</a:t>
            </a:r>
            <a:r>
              <a:rPr lang="en-US" altLang="ko-KR" sz="1200"/>
              <a:t> </a:t>
            </a:r>
            <a:r>
              <a:rPr lang="ko-KR" altLang="en-US" sz="1200"/>
              <a:t>등 </a:t>
            </a:r>
            <a:r>
              <a:rPr lang="en-US" altLang="ko-KR" sz="1200"/>
              <a:t>URL</a:t>
            </a:r>
            <a:r>
              <a:rPr lang="ko-KR" altLang="en-US" sz="1200"/>
              <a:t>을 포함 가능</a:t>
            </a:r>
            <a:r>
              <a:rPr lang="en-US" altLang="ko-KR" sz="1200"/>
              <a:t>.</a:t>
            </a:r>
          </a:p>
          <a:p>
            <a:pPr marL="285750" indent="-285750" defTabSz="360000"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 defTabSz="360000">
              <a:buFont typeface="Arial" panose="020B0604020202020204" pitchFamily="34" charset="0"/>
              <a:buChar char="•"/>
            </a:pPr>
            <a:r>
              <a:rPr lang="en-US" altLang="ko-KR" sz="1400"/>
              <a:t>redirect </a:t>
            </a:r>
            <a:r>
              <a:rPr lang="ko-KR" altLang="en-US" sz="1400"/>
              <a:t>서버는 </a:t>
            </a:r>
            <a:r>
              <a:rPr lang="en-US" altLang="ko-KR" sz="1400"/>
              <a:t>Request-URI</a:t>
            </a:r>
            <a:r>
              <a:rPr lang="ko-KR" altLang="en-US" sz="1400"/>
              <a:t>와 동일한 </a:t>
            </a:r>
            <a:r>
              <a:rPr lang="en-US" altLang="ko-KR" sz="1400"/>
              <a:t>URI</a:t>
            </a:r>
            <a:r>
              <a:rPr lang="ko-KR" altLang="en-US" sz="1400"/>
              <a:t>로 요청을 리디렉션해선 안됨</a:t>
            </a:r>
            <a:r>
              <a:rPr lang="en-US" altLang="ko-KR" sz="1400"/>
              <a:t>.</a:t>
            </a:r>
          </a:p>
          <a:p>
            <a:pPr defTabSz="360000"/>
            <a:r>
              <a:rPr lang="en-US" altLang="ko-KR" sz="1400"/>
              <a:t>		</a:t>
            </a:r>
          </a:p>
          <a:p>
            <a:pPr defTabSz="360000"/>
            <a:r>
              <a:rPr lang="en-US" altLang="ko-KR" sz="1200"/>
              <a:t>	- </a:t>
            </a:r>
            <a:r>
              <a:rPr lang="ko-KR" altLang="en-US" sz="1200"/>
              <a:t>요청이 원래 주소로 다시 돌아가는 무한 </a:t>
            </a:r>
            <a:r>
              <a:rPr lang="ko-KR" altLang="en-US" sz="1200" err="1"/>
              <a:t>리디렉션을</a:t>
            </a:r>
            <a:r>
              <a:rPr lang="ko-KR" altLang="en-US" sz="1200"/>
              <a:t> 방지하기 위한 제약 조건</a:t>
            </a:r>
            <a:r>
              <a:rPr lang="en-US" altLang="ko-KR" sz="120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A37F6-41A1-47A6-BBCC-EF47F5975D0A}"/>
              </a:ext>
            </a:extLst>
          </p:cNvPr>
          <p:cNvSpPr txBox="1"/>
          <p:nvPr/>
        </p:nvSpPr>
        <p:spPr>
          <a:xfrm>
            <a:off x="5806033" y="4006121"/>
            <a:ext cx="5190845" cy="790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/>
              <a:t>“expires” </a:t>
            </a:r>
            <a:r>
              <a:rPr lang="ko-KR" altLang="en-US" sz="1050"/>
              <a:t>매개변수는 </a:t>
            </a:r>
            <a:r>
              <a:rPr lang="en-US" altLang="ko-KR" sz="1050"/>
              <a:t>URI</a:t>
            </a:r>
            <a:r>
              <a:rPr lang="ko-KR" altLang="en-US" sz="1050"/>
              <a:t>가 얼마나 오래 유효한지를 나타내는 데 사용된다</a:t>
            </a:r>
            <a:r>
              <a:rPr lang="en-US" altLang="ko-KR" sz="105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/>
              <a:t>이 매개변수의 값은 초를 나타내는 숫자이며</a:t>
            </a:r>
            <a:r>
              <a:rPr lang="en-US" altLang="ko-KR" sz="1050"/>
              <a:t>, </a:t>
            </a:r>
            <a:r>
              <a:rPr lang="ko-KR" altLang="en-US" sz="1050"/>
              <a:t>제공하지 않으면 </a:t>
            </a:r>
            <a:r>
              <a:rPr lang="en-US" altLang="ko-KR" sz="1050" b="1">
                <a:latin typeface="Roboto" panose="02000000000000000000" pitchFamily="2" charset="0"/>
                <a:ea typeface="Roboto" panose="02000000000000000000" pitchFamily="2" charset="0"/>
              </a:rPr>
              <a:t>Expires</a:t>
            </a:r>
            <a:r>
              <a:rPr lang="en-US" altLang="ko-KR" sz="1050"/>
              <a:t> </a:t>
            </a:r>
            <a:r>
              <a:rPr lang="ko-KR" altLang="en-US" sz="1050"/>
              <a:t>헤더 필드 값에 따라 </a:t>
            </a:r>
            <a:endParaRPr lang="en-US" altLang="ko-KR" sz="1050"/>
          </a:p>
          <a:p>
            <a:pPr>
              <a:lnSpc>
                <a:spcPct val="150000"/>
              </a:lnSpc>
            </a:pPr>
            <a:r>
              <a:rPr lang="ko-KR" altLang="en-US" sz="1050"/>
              <a:t>유효기간이 결정된다</a:t>
            </a:r>
            <a:r>
              <a:rPr lang="en-US" altLang="ko-KR" sz="1050"/>
              <a:t>. </a:t>
            </a:r>
            <a:r>
              <a:rPr lang="ko-KR" altLang="en-US" sz="1050"/>
              <a:t>잘못된 값은 </a:t>
            </a:r>
            <a:r>
              <a:rPr lang="en-US" altLang="ko-KR" sz="1050"/>
              <a:t>3600</a:t>
            </a:r>
            <a:r>
              <a:rPr lang="ko-KR" altLang="en-US" sz="1050"/>
              <a:t>초로 처리해야 한다</a:t>
            </a:r>
            <a:r>
              <a:rPr lang="en-US" altLang="ko-KR" sz="1050"/>
              <a:t>.</a:t>
            </a:r>
            <a:endParaRPr lang="ko-KR" altLang="en-US" sz="105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927669F-7D14-4F88-B935-9979129ED0F1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482862" y="2239108"/>
            <a:ext cx="1918594" cy="176701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AC3199C-246C-4CB4-8D85-DD513DA7B2E2}"/>
              </a:ext>
            </a:extLst>
          </p:cNvPr>
          <p:cNvGrpSpPr/>
          <p:nvPr/>
        </p:nvGrpSpPr>
        <p:grpSpPr>
          <a:xfrm>
            <a:off x="670980" y="4401614"/>
            <a:ext cx="3485030" cy="1844654"/>
            <a:chOff x="1474671" y="4368105"/>
            <a:chExt cx="3632608" cy="1922768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05E7633-BF95-434C-A62A-56CE62586132}"/>
                </a:ext>
              </a:extLst>
            </p:cNvPr>
            <p:cNvSpPr/>
            <p:nvPr/>
          </p:nvSpPr>
          <p:spPr>
            <a:xfrm>
              <a:off x="1474671" y="4797107"/>
              <a:ext cx="947854" cy="9478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4719843-5A0A-46A1-8539-E99CB92A950E}"/>
                </a:ext>
              </a:extLst>
            </p:cNvPr>
            <p:cNvSpPr/>
            <p:nvPr/>
          </p:nvSpPr>
          <p:spPr>
            <a:xfrm>
              <a:off x="3824868" y="4797107"/>
              <a:ext cx="947854" cy="9478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B</a:t>
              </a:r>
              <a:endParaRPr lang="ko-KR" altLang="en-US"/>
            </a:p>
          </p:txBody>
        </p:sp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6B1DDBE5-35CE-4564-A7C9-72D5AFC8A9F8}"/>
                </a:ext>
              </a:extLst>
            </p:cNvPr>
            <p:cNvCxnSpPr>
              <a:cxnSpLocks/>
              <a:stCxn id="20" idx="7"/>
              <a:endCxn id="21" idx="1"/>
            </p:cNvCxnSpPr>
            <p:nvPr/>
          </p:nvCxnSpPr>
          <p:spPr>
            <a:xfrm rot="5400000" flipH="1" flipV="1">
              <a:off x="3123696" y="4095936"/>
              <a:ext cx="12700" cy="1679963"/>
            </a:xfrm>
            <a:prstGeom prst="curvedConnector3">
              <a:avLst>
                <a:gd name="adj1" fmla="val 2892992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구부러짐 24">
              <a:extLst>
                <a:ext uri="{FF2B5EF4-FFF2-40B4-BE49-F238E27FC236}">
                  <a16:creationId xmlns:a16="http://schemas.microsoft.com/office/drawing/2014/main" id="{877A4060-ADF3-4A53-9745-C109C4462F1A}"/>
                </a:ext>
              </a:extLst>
            </p:cNvPr>
            <p:cNvCxnSpPr>
              <a:stCxn id="21" idx="3"/>
              <a:endCxn id="20" idx="5"/>
            </p:cNvCxnSpPr>
            <p:nvPr/>
          </p:nvCxnSpPr>
          <p:spPr>
            <a:xfrm rot="5400000">
              <a:off x="3123697" y="4766170"/>
              <a:ext cx="12700" cy="1679963"/>
            </a:xfrm>
            <a:prstGeom prst="curvedConnector3">
              <a:avLst>
                <a:gd name="adj1" fmla="val 2892992"/>
              </a:avLst>
            </a:prstGeom>
            <a:ln w="127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5E61BEF-C3F1-40B8-B950-28C3A8B4B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6118" y="4797106"/>
              <a:ext cx="947855" cy="94785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E9C6F1B-1D41-4256-9AEB-B7FA84628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0859" y="5612502"/>
              <a:ext cx="678371" cy="67837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5A5BD8-BE4F-4311-83DE-9AAB2EB2E1C3}"/>
                </a:ext>
              </a:extLst>
            </p:cNvPr>
            <p:cNvSpPr txBox="1"/>
            <p:nvPr/>
          </p:nvSpPr>
          <p:spPr>
            <a:xfrm>
              <a:off x="2021008" y="4368105"/>
              <a:ext cx="675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B </a:t>
              </a:r>
              <a:r>
                <a:rPr lang="ko-KR" altLang="en-US" sz="1400"/>
                <a:t>에게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B860E2-E230-4247-B9C2-FD627AF6B497}"/>
                </a:ext>
              </a:extLst>
            </p:cNvPr>
            <p:cNvSpPr txBox="1"/>
            <p:nvPr/>
          </p:nvSpPr>
          <p:spPr>
            <a:xfrm>
              <a:off x="3447288" y="5919839"/>
              <a:ext cx="1659991" cy="320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B </a:t>
              </a:r>
              <a:r>
                <a:rPr lang="ko-KR" altLang="en-US" sz="1400"/>
                <a:t>에게 </a:t>
              </a:r>
              <a:r>
                <a:rPr lang="en-US" altLang="ko-KR" sz="1400"/>
                <a:t>redirect </a:t>
              </a:r>
              <a:r>
                <a:rPr lang="ko-KR" altLang="en-US" sz="1400"/>
                <a:t>해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13B3212-8589-4EF6-8D5A-8C38D8DF7083}"/>
              </a:ext>
            </a:extLst>
          </p:cNvPr>
          <p:cNvSpPr txBox="1"/>
          <p:nvPr/>
        </p:nvSpPr>
        <p:spPr>
          <a:xfrm>
            <a:off x="4524223" y="5595456"/>
            <a:ext cx="6777817" cy="29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300">
                <a:latin typeface="Roboto" panose="02000000000000000000" pitchFamily="2" charset="0"/>
                <a:ea typeface="Roboto" panose="02000000000000000000" pitchFamily="2" charset="0"/>
              </a:rPr>
              <a:t>Contact: &lt;</a:t>
            </a:r>
            <a:r>
              <a:rPr lang="en-US" altLang="ko-KR" sz="1300" err="1">
                <a:latin typeface="Roboto" panose="02000000000000000000" pitchFamily="2" charset="0"/>
                <a:ea typeface="Roboto" panose="02000000000000000000" pitchFamily="2" charset="0"/>
              </a:rPr>
              <a:t>sip:alice@example.com</a:t>
            </a:r>
            <a:r>
              <a:rPr lang="en-US" altLang="ko-KR" sz="1300">
                <a:latin typeface="Roboto" panose="02000000000000000000" pitchFamily="2" charset="0"/>
                <a:ea typeface="Roboto" panose="02000000000000000000" pitchFamily="2" charset="0"/>
              </a:rPr>
              <a:t>&gt;;</a:t>
            </a:r>
            <a:r>
              <a:rPr lang="en-US" altLang="ko-KR" sz="130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expires=3600</a:t>
            </a:r>
            <a:r>
              <a:rPr lang="en-US" altLang="ko-KR" sz="1300">
                <a:latin typeface="Roboto" panose="02000000000000000000" pitchFamily="2" charset="0"/>
                <a:ea typeface="Roboto" panose="02000000000000000000" pitchFamily="2" charset="0"/>
              </a:rPr>
              <a:t>, &lt;</a:t>
            </a:r>
            <a:r>
              <a:rPr lang="en-US" altLang="ko-KR" sz="1300" err="1">
                <a:latin typeface="Roboto" panose="02000000000000000000" pitchFamily="2" charset="0"/>
                <a:ea typeface="Roboto" panose="02000000000000000000" pitchFamily="2" charset="0"/>
              </a:rPr>
              <a:t>sip:bob@example.com</a:t>
            </a:r>
            <a:r>
              <a:rPr lang="en-US" altLang="ko-KR" sz="1300">
                <a:latin typeface="Roboto" panose="02000000000000000000" pitchFamily="2" charset="0"/>
                <a:ea typeface="Roboto" panose="02000000000000000000" pitchFamily="2" charset="0"/>
              </a:rPr>
              <a:t>&gt;;</a:t>
            </a:r>
            <a:r>
              <a:rPr lang="en-US" altLang="ko-KR" sz="130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expires=7200</a:t>
            </a:r>
            <a:endParaRPr lang="ko-KR" altLang="en-US" sz="1300">
              <a:solidFill>
                <a:srgbClr val="0000FF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4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</a:t>
            </a:r>
            <a:r>
              <a:rPr lang="ko-KR" altLang="en-US"/>
              <a:t>용어 정리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232171-663E-4214-A864-A1A47F661A95}"/>
              </a:ext>
            </a:extLst>
          </p:cNvPr>
          <p:cNvSpPr txBox="1"/>
          <p:nvPr/>
        </p:nvSpPr>
        <p:spPr>
          <a:xfrm>
            <a:off x="838200" y="876920"/>
            <a:ext cx="7234801" cy="5538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en-US" altLang="ko-KR" sz="1400" b="1" u="sng">
                <a:latin typeface="Roboto" panose="02000000000000000000" pitchFamily="2" charset="0"/>
                <a:ea typeface="Roboto" panose="02000000000000000000" pitchFamily="2" charset="0"/>
              </a:rPr>
              <a:t>Address-Of-Record(AOR)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사용자의 공개 주소 </a:t>
            </a:r>
            <a:r>
              <a:rPr lang="en-US" altLang="ko-KR" sz="1200">
                <a:latin typeface="+mn-ea"/>
              </a:rPr>
              <a:t>(public address)</a:t>
            </a:r>
            <a:r>
              <a:rPr lang="ko-KR" altLang="en-US" sz="1200">
                <a:latin typeface="+mn-ea"/>
              </a:rPr>
              <a:t>로 간주</a:t>
            </a:r>
            <a:endParaRPr lang="en-US" altLang="ko-KR" sz="120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사용자를 식별하기 위한 주소로 사용</a:t>
            </a:r>
            <a:endParaRPr lang="en-US" altLang="ko-KR" sz="120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일반적으로 </a:t>
            </a:r>
            <a:r>
              <a:rPr lang="en-US" altLang="ko-KR" sz="1200">
                <a:latin typeface="+mn-ea"/>
              </a:rPr>
              <a:t>SIP or SIPS URI </a:t>
            </a:r>
            <a:r>
              <a:rPr lang="ko-KR" altLang="en-US" sz="1200">
                <a:latin typeface="+mn-ea"/>
              </a:rPr>
              <a:t>형식이며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도메인을 포함</a:t>
            </a:r>
            <a:endParaRPr lang="en-US" altLang="ko-KR" sz="120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ex)</a:t>
            </a:r>
            <a:r>
              <a:rPr lang="ko-KR" altLang="en-US" sz="1200">
                <a:latin typeface="Roboto" panose="02000000000000000000" pitchFamily="2" charset="0"/>
              </a:rPr>
              <a:t> </a:t>
            </a:r>
            <a:r>
              <a:rPr lang="en-US" altLang="ko-KR" sz="1200" err="1">
                <a:latin typeface="Roboto" panose="02000000000000000000" pitchFamily="2" charset="0"/>
                <a:ea typeface="Roboto" panose="02000000000000000000" pitchFamily="2" charset="0"/>
              </a:rPr>
              <a:t>sip:alice@example.com</a:t>
            </a:r>
            <a:endParaRPr lang="en-US" altLang="ko-KR" sz="12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360000"/>
            <a:endParaRPr lang="en-US" altLang="ko-KR" sz="1400" b="1"/>
          </a:p>
          <a:p>
            <a:pPr defTabSz="360000"/>
            <a:endParaRPr lang="en-US" altLang="ko-KR" sz="1400" b="1"/>
          </a:p>
          <a:p>
            <a:pPr defTabSz="360000">
              <a:lnSpc>
                <a:spcPct val="150000"/>
              </a:lnSpc>
            </a:pPr>
            <a:r>
              <a:rPr lang="en-US" altLang="ko-KR" sz="1400" b="1" u="sng">
                <a:latin typeface="Roboto" panose="02000000000000000000" pitchFamily="2" charset="0"/>
                <a:ea typeface="Roboto" panose="02000000000000000000" pitchFamily="2" charset="0"/>
              </a:rPr>
              <a:t>Location</a:t>
            </a:r>
            <a:r>
              <a:rPr lang="ko-KR" altLang="en-US" sz="1400" b="1" u="sng">
                <a:latin typeface="Roboto" panose="02000000000000000000" pitchFamily="2" charset="0"/>
              </a:rPr>
              <a:t> </a:t>
            </a:r>
            <a:r>
              <a:rPr lang="en-US" altLang="ko-KR" sz="1400" b="1" u="sng">
                <a:latin typeface="Roboto" panose="02000000000000000000" pitchFamily="2" charset="0"/>
                <a:ea typeface="Roboto" panose="02000000000000000000" pitchFamily="2" charset="0"/>
              </a:rPr>
              <a:t>Service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address-of-record</a:t>
            </a:r>
            <a:r>
              <a:rPr lang="ko-KR" altLang="en-US" sz="1200"/>
              <a:t>의 </a:t>
            </a:r>
            <a:r>
              <a:rPr lang="en-US" altLang="ko-KR" sz="1200"/>
              <a:t>contact address binding </a:t>
            </a:r>
            <a:r>
              <a:rPr lang="ko-KR" altLang="en-US" sz="1200"/>
              <a:t>정보를 저장하고 있는 데이터 베이스</a:t>
            </a:r>
            <a:endParaRPr lang="en-US" altLang="ko-KR" sz="1200"/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callee</a:t>
            </a:r>
            <a:r>
              <a:rPr lang="ko-KR" altLang="en-US" sz="1200"/>
              <a:t>의 위치 정보를 얻기 위해 </a:t>
            </a:r>
            <a:r>
              <a:rPr lang="en-US" altLang="ko-KR" sz="1200"/>
              <a:t>SIP redirect</a:t>
            </a:r>
            <a:r>
              <a:rPr lang="ko-KR" altLang="en-US" sz="1200"/>
              <a:t> 또는 </a:t>
            </a:r>
            <a:r>
              <a:rPr lang="en-US" altLang="ko-KR" sz="1200"/>
              <a:t>Proxy </a:t>
            </a:r>
            <a:r>
              <a:rPr lang="ko-KR" altLang="en-US" sz="1200"/>
              <a:t>서버가 사용</a:t>
            </a:r>
            <a:endParaRPr lang="en-US" altLang="ko-KR" sz="1200"/>
          </a:p>
          <a:p>
            <a:pPr defTabSz="360000"/>
            <a:endParaRPr lang="en-US" altLang="ko-KR" sz="1400">
              <a:latin typeface="+mn-ea"/>
            </a:endParaRPr>
          </a:p>
          <a:p>
            <a:pPr defTabSz="360000"/>
            <a:endParaRPr lang="en-US" altLang="ko-KR" sz="1400">
              <a:latin typeface="+mn-ea"/>
            </a:endParaRPr>
          </a:p>
          <a:p>
            <a:pPr defTabSz="360000">
              <a:lnSpc>
                <a:spcPct val="150000"/>
              </a:lnSpc>
            </a:pPr>
            <a:r>
              <a:rPr lang="en-US" altLang="ko-KR" sz="1400" b="1" u="sng"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  <a:r>
              <a:rPr lang="en-US" altLang="ko-KR" sz="1400" b="1">
                <a:latin typeface="+mj-lt"/>
              </a:rPr>
              <a:t> </a:t>
            </a:r>
            <a:r>
              <a:rPr lang="en-US" altLang="ko-KR" sz="1200">
                <a:latin typeface="+mj-lt"/>
              </a:rPr>
              <a:t>(</a:t>
            </a:r>
            <a:r>
              <a:rPr lang="ko-KR" altLang="en-US" sz="1200">
                <a:latin typeface="+mj-lt"/>
              </a:rPr>
              <a:t>등록 절차</a:t>
            </a:r>
            <a:r>
              <a:rPr lang="en-US" altLang="ko-KR" sz="1200">
                <a:latin typeface="+mj-lt"/>
              </a:rPr>
              <a:t>)</a:t>
            </a:r>
          </a:p>
          <a:p>
            <a:pPr defTabSz="360000">
              <a:lnSpc>
                <a:spcPct val="150000"/>
              </a:lnSpc>
            </a:pPr>
            <a:r>
              <a:rPr lang="ko-KR" altLang="en-US" sz="1200">
                <a:latin typeface="+mn-ea"/>
              </a:rPr>
              <a:t>특정 도메인에 대한 </a:t>
            </a:r>
            <a:r>
              <a:rPr lang="en-US" altLang="ko-KR" sz="1200">
                <a:latin typeface="+mn-ea"/>
              </a:rPr>
              <a:t>address-of-record</a:t>
            </a:r>
            <a:r>
              <a:rPr lang="ko-KR" altLang="en-US" sz="1200">
                <a:latin typeface="+mn-ea"/>
              </a:rPr>
              <a:t>와 </a:t>
            </a:r>
            <a:r>
              <a:rPr lang="en-US" altLang="ko-KR" sz="1200">
                <a:latin typeface="+mn-ea"/>
              </a:rPr>
              <a:t>contact address</a:t>
            </a:r>
            <a:r>
              <a:rPr lang="ko-KR" altLang="en-US" sz="1200">
                <a:latin typeface="+mn-ea"/>
              </a:rPr>
              <a:t>간 </a:t>
            </a:r>
            <a:r>
              <a:rPr lang="en-US" altLang="ko-KR" sz="1200">
                <a:latin typeface="+mn-ea"/>
              </a:rPr>
              <a:t>binding </a:t>
            </a:r>
            <a:r>
              <a:rPr lang="ko-KR" altLang="en-US" sz="1200">
                <a:latin typeface="+mn-ea"/>
              </a:rPr>
              <a:t>을 </a:t>
            </a:r>
            <a:r>
              <a:rPr lang="en-US" altLang="ko-KR" sz="1200">
                <a:latin typeface="+mn-ea"/>
              </a:rPr>
              <a:t>location service</a:t>
            </a:r>
            <a:r>
              <a:rPr lang="ko-KR" altLang="en-US" sz="1200">
                <a:latin typeface="+mn-ea"/>
              </a:rPr>
              <a:t>에 생성하는 절차</a:t>
            </a:r>
            <a:endParaRPr lang="en-US" altLang="ko-KR" sz="1200">
              <a:latin typeface="+mn-ea"/>
            </a:endParaRPr>
          </a:p>
          <a:p>
            <a:pPr defTabSz="360000">
              <a:lnSpc>
                <a:spcPct val="150000"/>
              </a:lnSpc>
            </a:pPr>
            <a:endParaRPr lang="en-US" altLang="ko-KR" sz="1200">
              <a:latin typeface="+mn-ea"/>
            </a:endParaRPr>
          </a:p>
          <a:p>
            <a:pPr defTabSz="360000">
              <a:lnSpc>
                <a:spcPct val="150000"/>
              </a:lnSpc>
            </a:pPr>
            <a:endParaRPr lang="en-US" altLang="ko-KR" sz="1200">
              <a:latin typeface="+mn-ea"/>
            </a:endParaRPr>
          </a:p>
          <a:p>
            <a:pPr defTabSz="360000">
              <a:lnSpc>
                <a:spcPct val="150000"/>
              </a:lnSpc>
            </a:pPr>
            <a:r>
              <a:rPr lang="en-US" altLang="ko-KR" sz="1400" b="1" u="sng">
                <a:latin typeface="Roboto" panose="02000000000000000000" pitchFamily="2" charset="0"/>
                <a:ea typeface="Roboto" panose="02000000000000000000" pitchFamily="2" charset="0"/>
              </a:rPr>
              <a:t>Registrar</a:t>
            </a:r>
            <a:endParaRPr lang="en-US" altLang="ko-KR" sz="1200" b="1" u="sng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요청을 받고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그 요청에서 받은 정보를 </a:t>
            </a:r>
            <a:r>
              <a:rPr lang="en-US" altLang="ko-KR" sz="1200">
                <a:latin typeface="+mn-ea"/>
              </a:rPr>
              <a:t>registrar</a:t>
            </a:r>
            <a:r>
              <a:rPr lang="ko-KR" altLang="en-US" sz="1200">
                <a:latin typeface="+mn-ea"/>
              </a:rPr>
              <a:t>가 다루는 도메인을 위한 </a:t>
            </a:r>
            <a:r>
              <a:rPr lang="en-US" altLang="ko-KR" sz="1200">
                <a:latin typeface="+mn-ea"/>
              </a:rPr>
              <a:t>location service</a:t>
            </a:r>
            <a:r>
              <a:rPr lang="ko-KR" altLang="en-US" sz="1200">
                <a:latin typeface="+mn-ea"/>
              </a:rPr>
              <a:t> 에 저장</a:t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하는 특수한 유형의 </a:t>
            </a:r>
            <a:r>
              <a:rPr lang="en-US" altLang="ko-KR" sz="1200">
                <a:latin typeface="+mn-ea"/>
              </a:rPr>
              <a:t>UAS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location service </a:t>
            </a:r>
            <a:r>
              <a:rPr lang="ko-KR" altLang="en-US" sz="1200">
                <a:latin typeface="+mn-ea"/>
              </a:rPr>
              <a:t>의 프론트 엔드 역할로</a:t>
            </a:r>
            <a:r>
              <a:rPr lang="en-US" altLang="ko-KR" sz="1200">
                <a:latin typeface="+mn-ea"/>
              </a:rPr>
              <a:t>, REGISTER </a:t>
            </a:r>
            <a:r>
              <a:rPr lang="ko-KR" altLang="en-US" sz="1200">
                <a:latin typeface="+mn-ea"/>
              </a:rPr>
              <a:t>내용을 기반으로 매핑하고 읽고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쓰기 가능</a:t>
            </a:r>
            <a:endParaRPr lang="en-US" altLang="ko-KR" sz="120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8C541-1145-25E2-14C6-3FDE368C890F}"/>
              </a:ext>
            </a:extLst>
          </p:cNvPr>
          <p:cNvSpPr txBox="1"/>
          <p:nvPr/>
        </p:nvSpPr>
        <p:spPr>
          <a:xfrm>
            <a:off x="5357222" y="876920"/>
            <a:ext cx="5996578" cy="9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en-US" altLang="ko-KR" sz="1400" b="1" u="sng">
                <a:latin typeface="Roboto" panose="02000000000000000000" pitchFamily="2" charset="0"/>
                <a:ea typeface="Roboto" panose="02000000000000000000" pitchFamily="2" charset="0"/>
              </a:rPr>
              <a:t>contact address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사용자의 실제 위치 정보를 나타냄</a:t>
            </a:r>
            <a:endParaRPr lang="en-US" altLang="ko-KR" sz="120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 필드에 포함되어 다른 사용자가 해당 사용자에게 연락할 수 있는 주소를 제공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366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- </a:t>
            </a:r>
            <a:r>
              <a:rPr lang="ko-KR" altLang="en-US"/>
              <a:t>프로세스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B13AABA-3FDF-35C8-B851-2EE9F96FFF1B}"/>
              </a:ext>
            </a:extLst>
          </p:cNvPr>
          <p:cNvGrpSpPr/>
          <p:nvPr/>
        </p:nvGrpSpPr>
        <p:grpSpPr>
          <a:xfrm>
            <a:off x="2019705" y="948472"/>
            <a:ext cx="8152590" cy="5132506"/>
            <a:chOff x="2040813" y="973134"/>
            <a:chExt cx="8152590" cy="51325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E5A2CF-CE8F-D55E-7494-7EC69F95E241}"/>
                </a:ext>
              </a:extLst>
            </p:cNvPr>
            <p:cNvSpPr/>
            <p:nvPr/>
          </p:nvSpPr>
          <p:spPr>
            <a:xfrm>
              <a:off x="2907506" y="3250406"/>
              <a:ext cx="1078707" cy="57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Registrar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30DD480-C8C4-CAE5-A339-3A47422D3707}"/>
                </a:ext>
              </a:extLst>
            </p:cNvPr>
            <p:cNvSpPr/>
            <p:nvPr/>
          </p:nvSpPr>
          <p:spPr>
            <a:xfrm>
              <a:off x="7772400" y="3250406"/>
              <a:ext cx="1078707" cy="57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Proxy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FD13F2-FCC5-2984-C780-590B150FAD9B}"/>
                </a:ext>
              </a:extLst>
            </p:cNvPr>
            <p:cNvSpPr/>
            <p:nvPr/>
          </p:nvSpPr>
          <p:spPr>
            <a:xfrm>
              <a:off x="3171823" y="4973683"/>
              <a:ext cx="550072" cy="8429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UA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1C43A3B-85B6-7936-2F5E-AD25B7F4F9A5}"/>
                </a:ext>
              </a:extLst>
            </p:cNvPr>
            <p:cNvSpPr/>
            <p:nvPr/>
          </p:nvSpPr>
          <p:spPr>
            <a:xfrm>
              <a:off x="8036717" y="1273221"/>
              <a:ext cx="550072" cy="8429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UA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A81D0AC-412D-4164-CEE9-71E3E245A470}"/>
                </a:ext>
              </a:extLst>
            </p:cNvPr>
            <p:cNvSpPr/>
            <p:nvPr/>
          </p:nvSpPr>
          <p:spPr>
            <a:xfrm>
              <a:off x="5050631" y="3113511"/>
              <a:ext cx="1657350" cy="850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</a:rPr>
                <a:t>Location Service</a:t>
              </a:r>
              <a:endParaRPr lang="ko-KR" altLang="en-US" sz="1200" b="1">
                <a:latin typeface="Roboto" panose="02000000000000000000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020D7E-F56D-41EE-747B-2CC0CDDF16F4}"/>
                </a:ext>
              </a:extLst>
            </p:cNvPr>
            <p:cNvSpPr txBox="1"/>
            <p:nvPr/>
          </p:nvSpPr>
          <p:spPr>
            <a:xfrm>
              <a:off x="2161699" y="4247478"/>
              <a:ext cx="12370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1) REGISTER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ADAD88-D386-F715-12FD-5B670407F62E}"/>
                </a:ext>
              </a:extLst>
            </p:cNvPr>
            <p:cNvSpPr txBox="1"/>
            <p:nvPr/>
          </p:nvSpPr>
          <p:spPr>
            <a:xfrm>
              <a:off x="4050676" y="3215397"/>
              <a:ext cx="846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2) Store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AE4C5D-5F64-2823-2625-9157B103CDA0}"/>
                </a:ext>
              </a:extLst>
            </p:cNvPr>
            <p:cNvSpPr txBox="1"/>
            <p:nvPr/>
          </p:nvSpPr>
          <p:spPr>
            <a:xfrm>
              <a:off x="6812028" y="3052566"/>
              <a:ext cx="9131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4) Query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7C6D3E-EA2C-6ED4-9868-F3BA63DC9532}"/>
                </a:ext>
              </a:extLst>
            </p:cNvPr>
            <p:cNvSpPr txBox="1"/>
            <p:nvPr/>
          </p:nvSpPr>
          <p:spPr>
            <a:xfrm>
              <a:off x="6844088" y="3732023"/>
              <a:ext cx="807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5) Resp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DB4496-1980-54E1-1CE6-11AC7A6AC8B5}"/>
                </a:ext>
              </a:extLst>
            </p:cNvPr>
            <p:cNvSpPr txBox="1"/>
            <p:nvPr/>
          </p:nvSpPr>
          <p:spPr>
            <a:xfrm>
              <a:off x="7301758" y="5459809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6) INVITE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A28D90-FDA2-5F32-955A-36C47CB87418}"/>
                </a:ext>
              </a:extLst>
            </p:cNvPr>
            <p:cNvSpPr txBox="1"/>
            <p:nvPr/>
          </p:nvSpPr>
          <p:spPr>
            <a:xfrm>
              <a:off x="8278758" y="2430548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3) INVITE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5A6C559-5069-1EA5-09E3-EAFF1D5540E8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986213" y="3538564"/>
              <a:ext cx="106441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dash"/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48C7AF2-653E-A44C-05BB-8D4E1F9747AB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3443288" y="3829050"/>
              <a:ext cx="3572" cy="1144633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60D4A48-D38D-0F04-F5FB-1F0ACB46825E}"/>
                </a:ext>
              </a:extLst>
            </p:cNvPr>
            <p:cNvCxnSpPr>
              <a:cxnSpLocks/>
              <a:stCxn id="11" idx="2"/>
              <a:endCxn id="9" idx="0"/>
            </p:cNvCxnSpPr>
            <p:nvPr/>
          </p:nvCxnSpPr>
          <p:spPr>
            <a:xfrm>
              <a:off x="8311753" y="2116184"/>
              <a:ext cx="1" cy="113422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5732C182-852A-FBBE-3FC7-BB0A9F938102}"/>
                </a:ext>
              </a:extLst>
            </p:cNvPr>
            <p:cNvCxnSpPr>
              <a:stCxn id="9" idx="2"/>
            </p:cNvCxnSpPr>
            <p:nvPr/>
          </p:nvCxnSpPr>
          <p:spPr>
            <a:xfrm rot="5400000">
              <a:off x="5233768" y="2317178"/>
              <a:ext cx="1566114" cy="4589859"/>
            </a:xfrm>
            <a:prstGeom prst="bentConnector2">
              <a:avLst/>
            </a:prstGeom>
            <a:ln w="19050">
              <a:solidFill>
                <a:srgbClr val="0070C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1679FEE-0580-5E51-9990-3E42F7F1B6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5921" y="3384675"/>
              <a:ext cx="109647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dash"/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101676FE-C550-5A4A-AF98-818EE8E22A56}"/>
                </a:ext>
              </a:extLst>
            </p:cNvPr>
            <p:cNvCxnSpPr>
              <a:cxnSpLocks/>
            </p:cNvCxnSpPr>
            <p:nvPr/>
          </p:nvCxnSpPr>
          <p:spPr>
            <a:xfrm>
              <a:off x="6707981" y="3698703"/>
              <a:ext cx="106441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dash"/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A1C012-874C-2D8D-1897-28F72F2AFE26}"/>
                </a:ext>
              </a:extLst>
            </p:cNvPr>
            <p:cNvSpPr txBox="1"/>
            <p:nvPr/>
          </p:nvSpPr>
          <p:spPr>
            <a:xfrm>
              <a:off x="2040813" y="5256664"/>
              <a:ext cx="947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cube2214a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30D9EA-4921-8299-44DE-3042C48360F7}"/>
                </a:ext>
              </a:extLst>
            </p:cNvPr>
            <p:cNvSpPr txBox="1"/>
            <p:nvPr/>
          </p:nvSpPr>
          <p:spPr>
            <a:xfrm>
              <a:off x="3178156" y="5828641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Carol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F0CCDE-C7C5-9CB6-872B-D34B96611162}"/>
                </a:ext>
              </a:extLst>
            </p:cNvPr>
            <p:cNvSpPr txBox="1"/>
            <p:nvPr/>
          </p:nvSpPr>
          <p:spPr>
            <a:xfrm>
              <a:off x="2936736" y="2970214"/>
              <a:ext cx="10679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chicago.com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01CC93-5EAD-AB71-A2EE-2A561066C19E}"/>
                </a:ext>
              </a:extLst>
            </p:cNvPr>
            <p:cNvSpPr txBox="1"/>
            <p:nvPr/>
          </p:nvSpPr>
          <p:spPr>
            <a:xfrm>
              <a:off x="8885032" y="3384675"/>
              <a:ext cx="1308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sip.chicago.com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3DBB29-9712-0FE8-2D7D-1C08FB7F6E22}"/>
                </a:ext>
              </a:extLst>
            </p:cNvPr>
            <p:cNvSpPr txBox="1"/>
            <p:nvPr/>
          </p:nvSpPr>
          <p:spPr>
            <a:xfrm>
              <a:off x="8436584" y="2680022"/>
              <a:ext cx="15456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carol@chicago.com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E932759-EE71-374C-2BBB-4705259D86C4}"/>
                </a:ext>
              </a:extLst>
            </p:cNvPr>
            <p:cNvSpPr txBox="1"/>
            <p:nvPr/>
          </p:nvSpPr>
          <p:spPr>
            <a:xfrm>
              <a:off x="6598039" y="5769580"/>
              <a:ext cx="2348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carol@cube2214a.chicago.com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347C15-2202-8C27-E9AC-C2828B0BF26A}"/>
                </a:ext>
              </a:extLst>
            </p:cNvPr>
            <p:cNvSpPr txBox="1"/>
            <p:nvPr/>
          </p:nvSpPr>
          <p:spPr>
            <a:xfrm>
              <a:off x="8083966" y="973134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Bob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44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Constructing the REGISTER Request (1)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CC5324-8B6F-40E2-B936-02B8A4F46A17}"/>
              </a:ext>
            </a:extLst>
          </p:cNvPr>
          <p:cNvSpPr/>
          <p:nvPr/>
        </p:nvSpPr>
        <p:spPr>
          <a:xfrm>
            <a:off x="751368" y="2614043"/>
            <a:ext cx="6581823" cy="3742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Roboto" panose="02000000000000000000" pitchFamily="2" charset="0"/>
              </a:rPr>
              <a:t>REGISTER </a:t>
            </a:r>
            <a:r>
              <a:rPr lang="ko-KR" altLang="en-US" sz="1600" err="1">
                <a:latin typeface="Roboto" panose="02000000000000000000" pitchFamily="2" charset="0"/>
              </a:rPr>
              <a:t>sip:registrar.biloxi.com</a:t>
            </a:r>
            <a:r>
              <a:rPr lang="ko-KR" altLang="en-US" sz="1600">
                <a:latin typeface="Roboto" panose="02000000000000000000" pitchFamily="2" charset="0"/>
              </a:rPr>
              <a:t> SIP/2.0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Via</a:t>
            </a:r>
            <a:r>
              <a:rPr lang="ko-KR" altLang="en-US" sz="1600">
                <a:latin typeface="Roboto" panose="02000000000000000000" pitchFamily="2" charset="0"/>
              </a:rPr>
              <a:t>: SIP/2.0/UDP bobspc.biloxi.com:5060;branch=z9hG4bKnashds7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Max-Forwards</a:t>
            </a:r>
            <a:r>
              <a:rPr lang="ko-KR" altLang="en-US" sz="1600">
                <a:latin typeface="Roboto" panose="02000000000000000000" pitchFamily="2" charset="0"/>
              </a:rPr>
              <a:t>: 70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To</a:t>
            </a:r>
            <a:r>
              <a:rPr lang="ko-KR" altLang="en-US" sz="1600">
                <a:latin typeface="Roboto" panose="02000000000000000000" pitchFamily="2" charset="0"/>
              </a:rPr>
              <a:t>: </a:t>
            </a:r>
            <a:r>
              <a:rPr lang="ko-KR" altLang="en-US" sz="1600" err="1">
                <a:latin typeface="Roboto" panose="02000000000000000000" pitchFamily="2" charset="0"/>
              </a:rPr>
              <a:t>Bob</a:t>
            </a:r>
            <a:r>
              <a:rPr lang="ko-KR" altLang="en-US" sz="1600">
                <a:latin typeface="Roboto" panose="02000000000000000000" pitchFamily="2" charset="0"/>
              </a:rPr>
              <a:t> &lt;</a:t>
            </a:r>
            <a:r>
              <a:rPr lang="ko-KR" altLang="en-US" sz="1600" err="1">
                <a:latin typeface="Roboto" panose="02000000000000000000" pitchFamily="2" charset="0"/>
              </a:rPr>
              <a:t>sip:bob@biloxi.com</a:t>
            </a:r>
            <a:r>
              <a:rPr lang="ko-KR" altLang="en-US" sz="1600">
                <a:latin typeface="Roboto" panose="02000000000000000000" pitchFamily="2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From</a:t>
            </a:r>
            <a:r>
              <a:rPr lang="ko-KR" altLang="en-US" sz="1600">
                <a:latin typeface="Roboto" panose="02000000000000000000" pitchFamily="2" charset="0"/>
              </a:rPr>
              <a:t>: </a:t>
            </a:r>
            <a:r>
              <a:rPr lang="ko-KR" altLang="en-US" sz="1600" err="1">
                <a:latin typeface="Roboto" panose="02000000000000000000" pitchFamily="2" charset="0"/>
              </a:rPr>
              <a:t>Bob</a:t>
            </a:r>
            <a:r>
              <a:rPr lang="ko-KR" altLang="en-US" sz="1600">
                <a:latin typeface="Roboto" panose="02000000000000000000" pitchFamily="2" charset="0"/>
              </a:rPr>
              <a:t> &lt;</a:t>
            </a:r>
            <a:r>
              <a:rPr lang="ko-KR" altLang="en-US" sz="1600" err="1">
                <a:latin typeface="Roboto" panose="02000000000000000000" pitchFamily="2" charset="0"/>
              </a:rPr>
              <a:t>sip:bob@biloxi.com</a:t>
            </a:r>
            <a:r>
              <a:rPr lang="ko-KR" altLang="en-US" sz="1600">
                <a:latin typeface="Roboto" panose="02000000000000000000" pitchFamily="2" charset="0"/>
              </a:rPr>
              <a:t>&gt;;</a:t>
            </a:r>
            <a:r>
              <a:rPr lang="ko-KR" altLang="en-US" sz="1600" err="1">
                <a:latin typeface="Roboto" panose="02000000000000000000" pitchFamily="2" charset="0"/>
              </a:rPr>
              <a:t>tag</a:t>
            </a:r>
            <a:r>
              <a:rPr lang="ko-KR" altLang="en-US" sz="1600">
                <a:latin typeface="Roboto" panose="02000000000000000000" pitchFamily="2" charset="0"/>
              </a:rPr>
              <a:t>=456248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Call</a:t>
            </a:r>
            <a:r>
              <a:rPr lang="ko-KR" altLang="en-US" sz="1600">
                <a:latin typeface="Roboto" panose="02000000000000000000" pitchFamily="2" charset="0"/>
              </a:rPr>
              <a:t>-ID: 843817637684230@998sdasdh09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CSeq</a:t>
            </a:r>
            <a:r>
              <a:rPr lang="ko-KR" altLang="en-US" sz="1600">
                <a:latin typeface="Roboto" panose="02000000000000000000" pitchFamily="2" charset="0"/>
              </a:rPr>
              <a:t>: 1826 REGISTER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Contact</a:t>
            </a:r>
            <a:r>
              <a:rPr lang="ko-KR" altLang="en-US" sz="1600">
                <a:latin typeface="Roboto" panose="02000000000000000000" pitchFamily="2" charset="0"/>
              </a:rPr>
              <a:t>: &lt;sip:bob@192.0.2.4&gt;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Expires</a:t>
            </a:r>
            <a:r>
              <a:rPr lang="ko-KR" altLang="en-US" sz="1600">
                <a:latin typeface="Roboto" panose="02000000000000000000" pitchFamily="2" charset="0"/>
              </a:rPr>
              <a:t>: 7200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Content-Length</a:t>
            </a:r>
            <a:r>
              <a:rPr lang="ko-KR" altLang="en-US" sz="1600">
                <a:latin typeface="Roboto" panose="02000000000000000000" pitchFamily="2" charset="0"/>
              </a:rPr>
              <a:t>: 0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D66F331E-0ED3-4D97-845D-0C5BB0C14B07}"/>
              </a:ext>
            </a:extLst>
          </p:cNvPr>
          <p:cNvCxnSpPr>
            <a:cxnSpLocks/>
            <a:stCxn id="15" idx="0"/>
            <a:endCxn id="8" idx="1"/>
          </p:cNvCxnSpPr>
          <p:nvPr/>
        </p:nvCxnSpPr>
        <p:spPr>
          <a:xfrm rot="5400000" flipH="1" flipV="1">
            <a:off x="4925740" y="414351"/>
            <a:ext cx="207749" cy="437978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73CBAF-30D9-46B6-B28A-A72D20B042BA}"/>
              </a:ext>
            </a:extLst>
          </p:cNvPr>
          <p:cNvSpPr txBox="1"/>
          <p:nvPr/>
        </p:nvSpPr>
        <p:spPr>
          <a:xfrm>
            <a:off x="7219508" y="2292621"/>
            <a:ext cx="4051109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Request-URI</a:t>
            </a:r>
            <a:r>
              <a:rPr lang="en-US" altLang="ko-KR" sz="1050">
                <a:latin typeface="+mn-ea"/>
              </a:rPr>
              <a:t>: registration</a:t>
            </a:r>
            <a:r>
              <a:rPr lang="ko-KR" altLang="en-US" sz="1050">
                <a:latin typeface="+mn-ea"/>
              </a:rPr>
              <a:t>을 위한 </a:t>
            </a:r>
            <a:r>
              <a:rPr lang="en-US" altLang="ko-KR" sz="1050">
                <a:latin typeface="+mn-ea"/>
              </a:rPr>
              <a:t>location service</a:t>
            </a:r>
            <a:r>
              <a:rPr lang="ko-KR" altLang="en-US" sz="1050">
                <a:latin typeface="+mn-ea"/>
              </a:rPr>
              <a:t>의 도메인 이름</a:t>
            </a:r>
            <a:endParaRPr lang="en-US" altLang="ko-KR" sz="1050">
              <a:latin typeface="+mn-ea"/>
            </a:endParaRPr>
          </a:p>
          <a:p>
            <a:r>
              <a:rPr lang="ko-KR" altLang="en-US" sz="1050">
                <a:latin typeface="+mn-ea"/>
              </a:rPr>
              <a:t>“</a:t>
            </a:r>
            <a:r>
              <a:rPr lang="en-US" altLang="ko-KR" sz="1050" err="1">
                <a:latin typeface="+mn-ea"/>
              </a:rPr>
              <a:t>userinfo</a:t>
            </a:r>
            <a:r>
              <a:rPr lang="en-US" altLang="ko-KR" sz="1050">
                <a:latin typeface="+mn-ea"/>
              </a:rPr>
              <a:t>” </a:t>
            </a:r>
            <a:r>
              <a:rPr lang="ko-KR" altLang="en-US" sz="1050">
                <a:latin typeface="+mn-ea"/>
              </a:rPr>
              <a:t>및 </a:t>
            </a:r>
            <a:r>
              <a:rPr lang="en-US" altLang="ko-KR" sz="1050">
                <a:latin typeface="+mn-ea"/>
              </a:rPr>
              <a:t>“@” </a:t>
            </a:r>
            <a:r>
              <a:rPr lang="ko-KR" altLang="en-US" sz="1050">
                <a:latin typeface="+mn-ea"/>
              </a:rPr>
              <a:t>구성 요소는 없어야 한다</a:t>
            </a:r>
            <a:r>
              <a:rPr lang="en-US" altLang="ko-KR" sz="1050">
                <a:latin typeface="+mn-ea"/>
              </a:rPr>
              <a:t>.</a:t>
            </a:r>
            <a:endParaRPr lang="ko-KR" altLang="en-US" sz="105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A45DEE-F567-4F58-96BA-75172E907A53}"/>
              </a:ext>
            </a:extLst>
          </p:cNvPr>
          <p:cNvSpPr txBox="1"/>
          <p:nvPr/>
        </p:nvSpPr>
        <p:spPr>
          <a:xfrm>
            <a:off x="7224588" y="3093910"/>
            <a:ext cx="4483920" cy="900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To</a:t>
            </a:r>
            <a:r>
              <a:rPr lang="en-US" altLang="ko-KR" sz="1050">
                <a:latin typeface="+mn-ea"/>
              </a:rPr>
              <a:t>: registration </a:t>
            </a:r>
            <a:r>
              <a:rPr lang="ko-KR" altLang="en-US" sz="1050">
                <a:latin typeface="+mn-ea"/>
              </a:rPr>
              <a:t>을 생성</a:t>
            </a:r>
            <a:r>
              <a:rPr lang="en-US" altLang="ko-KR" sz="1050">
                <a:latin typeface="+mn-ea"/>
              </a:rPr>
              <a:t>, </a:t>
            </a:r>
            <a:r>
              <a:rPr lang="ko-KR" altLang="en-US" sz="1050">
                <a:latin typeface="+mn-ea"/>
              </a:rPr>
              <a:t>수정</a:t>
            </a:r>
            <a:r>
              <a:rPr lang="en-US" altLang="ko-KR" sz="1050">
                <a:latin typeface="+mn-ea"/>
              </a:rPr>
              <a:t>, </a:t>
            </a:r>
            <a:r>
              <a:rPr lang="ko-KR" altLang="en-US" sz="1050">
                <a:latin typeface="+mn-ea"/>
              </a:rPr>
              <a:t>쿼리할 </a:t>
            </a:r>
            <a:r>
              <a:rPr lang="en-US" altLang="ko-KR" sz="1050">
                <a:latin typeface="+mn-ea"/>
              </a:rPr>
              <a:t>address-of-record </a:t>
            </a:r>
            <a:r>
              <a:rPr lang="ko-KR" altLang="en-US" sz="1050">
                <a:latin typeface="+mn-ea"/>
              </a:rPr>
              <a:t>가 포함된다</a:t>
            </a:r>
            <a:r>
              <a:rPr lang="en-US" altLang="ko-KR" sz="1050">
                <a:latin typeface="+mn-ea"/>
              </a:rPr>
              <a:t>.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반드시 </a:t>
            </a:r>
            <a:r>
              <a:rPr lang="en-US" altLang="ko-KR" sz="1050">
                <a:latin typeface="+mn-ea"/>
              </a:rPr>
              <a:t>SIP </a:t>
            </a:r>
            <a:r>
              <a:rPr lang="ko-KR" altLang="en-US" sz="1050">
                <a:latin typeface="+mn-ea"/>
              </a:rPr>
              <a:t>또는 </a:t>
            </a:r>
            <a:r>
              <a:rPr lang="en-US" altLang="ko-KR" sz="1050">
                <a:latin typeface="+mn-ea"/>
              </a:rPr>
              <a:t>SIPS URI</a:t>
            </a:r>
            <a:r>
              <a:rPr lang="ko-KR" altLang="en-US" sz="1050">
                <a:latin typeface="+mn-ea"/>
              </a:rPr>
              <a:t>여야 한다</a:t>
            </a:r>
            <a:r>
              <a:rPr lang="en-US" altLang="ko-KR" sz="1050">
                <a:latin typeface="+mn-ea"/>
              </a:rPr>
              <a:t>.</a:t>
            </a:r>
          </a:p>
          <a:p>
            <a:endParaRPr lang="en-US" altLang="ko-KR" sz="1050">
              <a:latin typeface="+mn-ea"/>
            </a:endParaRPr>
          </a:p>
          <a:p>
            <a:r>
              <a:rPr lang="en-US" altLang="ko-KR" sz="1050" b="1">
                <a:latin typeface="+mn-ea"/>
              </a:rPr>
              <a:t>From</a:t>
            </a:r>
            <a:r>
              <a:rPr lang="en-US" altLang="ko-KR" sz="1050">
                <a:latin typeface="+mn-ea"/>
              </a:rPr>
              <a:t>: registration</a:t>
            </a:r>
            <a:r>
              <a:rPr lang="ko-KR" altLang="en-US" sz="1050">
                <a:latin typeface="+mn-ea"/>
              </a:rPr>
              <a:t>을 담당한 사람의 </a:t>
            </a:r>
            <a:r>
              <a:rPr lang="en-US" altLang="ko-KR" sz="1050">
                <a:latin typeface="+mn-ea"/>
              </a:rPr>
              <a:t>address-of-record</a:t>
            </a:r>
            <a:r>
              <a:rPr lang="ko-KR" altLang="en-US" sz="1050">
                <a:latin typeface="+mn-ea"/>
              </a:rPr>
              <a:t>가 포함된다</a:t>
            </a:r>
            <a:r>
              <a:rPr lang="en-US" altLang="ko-KR" sz="1050">
                <a:latin typeface="+mn-ea"/>
              </a:rPr>
              <a:t>.  </a:t>
            </a:r>
          </a:p>
          <a:p>
            <a:r>
              <a:rPr lang="ko-KR" altLang="en-US" sz="1050">
                <a:latin typeface="+mn-ea"/>
              </a:rPr>
              <a:t>이 값은 요청이 </a:t>
            </a:r>
            <a:r>
              <a:rPr lang="en-US" altLang="ko-KR" sz="1050">
                <a:latin typeface="+mn-ea"/>
              </a:rPr>
              <a:t>third- party registration</a:t>
            </a:r>
            <a:r>
              <a:rPr lang="ko-KR" altLang="en-US" sz="1050">
                <a:latin typeface="+mn-ea"/>
              </a:rPr>
              <a:t>이 아닌 한 </a:t>
            </a:r>
            <a:r>
              <a:rPr lang="en-US" altLang="ko-KR" sz="1050">
                <a:latin typeface="+mn-ea"/>
              </a:rPr>
              <a:t>To </a:t>
            </a:r>
            <a:r>
              <a:rPr lang="ko-KR" altLang="en-US" sz="1050">
                <a:latin typeface="+mn-ea"/>
              </a:rPr>
              <a:t>헤더 필드와 동일하다</a:t>
            </a:r>
            <a:r>
              <a:rPr lang="en-US" altLang="ko-KR" sz="1050">
                <a:latin typeface="+mn-ea"/>
              </a:rPr>
              <a:t>.</a:t>
            </a:r>
            <a:endParaRPr lang="ko-KR" altLang="en-US" sz="1050">
              <a:latin typeface="+mn-ea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4442D91-C8A3-4D5D-A683-5C4C4B944621}"/>
              </a:ext>
            </a:extLst>
          </p:cNvPr>
          <p:cNvCxnSpPr>
            <a:cxnSpLocks/>
          </p:cNvCxnSpPr>
          <p:nvPr/>
        </p:nvCxnSpPr>
        <p:spPr>
          <a:xfrm>
            <a:off x="3728720" y="3942134"/>
            <a:ext cx="1300893" cy="375866"/>
          </a:xfrm>
          <a:prstGeom prst="bentConnector3">
            <a:avLst>
              <a:gd name="adj1" fmla="val 146063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761165-4271-4444-992D-3F7593CC93CD}"/>
              </a:ext>
            </a:extLst>
          </p:cNvPr>
          <p:cNvSpPr/>
          <p:nvPr/>
        </p:nvSpPr>
        <p:spPr>
          <a:xfrm>
            <a:off x="1778000" y="2708119"/>
            <a:ext cx="2123440" cy="317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7C56E3-2266-4C83-8905-71BA7CD44F43}"/>
              </a:ext>
            </a:extLst>
          </p:cNvPr>
          <p:cNvSpPr txBox="1"/>
          <p:nvPr/>
        </p:nvSpPr>
        <p:spPr>
          <a:xfrm>
            <a:off x="6781984" y="4374900"/>
            <a:ext cx="4658648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Call-ID</a:t>
            </a:r>
            <a:r>
              <a:rPr lang="en-US" altLang="ko-KR" sz="1050">
                <a:latin typeface="+mn-ea"/>
              </a:rPr>
              <a:t>: UAC</a:t>
            </a:r>
            <a:r>
              <a:rPr lang="ko-KR" altLang="en-US" sz="1050">
                <a:latin typeface="+mn-ea"/>
              </a:rPr>
              <a:t>의 모든 </a:t>
            </a:r>
            <a:r>
              <a:rPr lang="en-US" altLang="ko-KR" sz="1050">
                <a:latin typeface="+mn-ea"/>
              </a:rPr>
              <a:t>registration</a:t>
            </a:r>
            <a:r>
              <a:rPr lang="ko-KR" altLang="en-US" sz="1050">
                <a:latin typeface="+mn-ea"/>
              </a:rPr>
              <a:t>은 특정 </a:t>
            </a:r>
            <a:r>
              <a:rPr lang="en-US" altLang="ko-KR" sz="1050">
                <a:latin typeface="+mn-ea"/>
              </a:rPr>
              <a:t>registrar</a:t>
            </a:r>
            <a:r>
              <a:rPr lang="ko-KR" altLang="en-US" sz="1050">
                <a:latin typeface="+mn-ea"/>
              </a:rPr>
              <a:t>로 전송되는 </a:t>
            </a:r>
            <a:r>
              <a:rPr lang="en-US" altLang="ko-KR" sz="1050">
                <a:latin typeface="+mn-ea"/>
              </a:rPr>
              <a:t>registration</a:t>
            </a:r>
            <a:r>
              <a:rPr lang="ko-KR" altLang="en-US" sz="1050">
                <a:latin typeface="+mn-ea"/>
              </a:rPr>
              <a:t>에 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동일한 </a:t>
            </a:r>
            <a:r>
              <a:rPr lang="en-US" altLang="ko-KR" sz="1050">
                <a:latin typeface="+mn-ea"/>
              </a:rPr>
              <a:t>Call-ID </a:t>
            </a:r>
            <a:r>
              <a:rPr lang="ko-KR" altLang="en-US" sz="1050">
                <a:latin typeface="+mn-ea"/>
              </a:rPr>
              <a:t>헤더 필드 값을 사용해야 한다</a:t>
            </a:r>
            <a:r>
              <a:rPr lang="en-US" altLang="ko-KR" sz="1050">
                <a:latin typeface="+mn-ea"/>
              </a:rPr>
              <a:t>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1C67EC-F157-4DD4-AA8F-775ACC42B867}"/>
              </a:ext>
            </a:extLst>
          </p:cNvPr>
          <p:cNvSpPr txBox="1"/>
          <p:nvPr/>
        </p:nvSpPr>
        <p:spPr>
          <a:xfrm>
            <a:off x="7100982" y="5069459"/>
            <a:ext cx="4339650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 err="1">
                <a:latin typeface="+mn-ea"/>
              </a:rPr>
              <a:t>CSeq</a:t>
            </a:r>
            <a:r>
              <a:rPr lang="en-US" altLang="ko-KR" sz="1050">
                <a:latin typeface="+mn-ea"/>
              </a:rPr>
              <a:t>: REGISTER </a:t>
            </a:r>
            <a:r>
              <a:rPr lang="ko-KR" altLang="en-US" sz="1050">
                <a:latin typeface="+mn-ea"/>
              </a:rPr>
              <a:t>요청의 적절한 순서를 보장한다</a:t>
            </a:r>
            <a:r>
              <a:rPr lang="en-US" altLang="ko-KR" sz="1050">
                <a:latin typeface="+mn-ea"/>
              </a:rPr>
              <a:t>.  UA</a:t>
            </a:r>
            <a:r>
              <a:rPr lang="ko-KR" altLang="en-US" sz="1050">
                <a:latin typeface="+mn-ea"/>
              </a:rPr>
              <a:t>는 동일한 </a:t>
            </a:r>
            <a:r>
              <a:rPr lang="en-US" altLang="ko-KR" sz="1050">
                <a:latin typeface="+mn-ea"/>
              </a:rPr>
              <a:t>Call-ID</a:t>
            </a:r>
            <a:r>
              <a:rPr lang="ko-KR" altLang="en-US" sz="1050">
                <a:latin typeface="+mn-ea"/>
              </a:rPr>
              <a:t>를 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가진 각 </a:t>
            </a:r>
            <a:r>
              <a:rPr lang="en-US" altLang="ko-KR" sz="1050">
                <a:latin typeface="+mn-ea"/>
              </a:rPr>
              <a:t>REGISTER </a:t>
            </a:r>
            <a:r>
              <a:rPr lang="ko-KR" altLang="en-US" sz="1050">
                <a:latin typeface="+mn-ea"/>
              </a:rPr>
              <a:t>요청에 대해 </a:t>
            </a:r>
            <a:r>
              <a:rPr lang="en-US" altLang="ko-KR" sz="1050" err="1">
                <a:latin typeface="+mn-ea"/>
              </a:rPr>
              <a:t>CSeq</a:t>
            </a:r>
            <a:r>
              <a:rPr lang="en-US" altLang="ko-KR" sz="1050">
                <a:latin typeface="+mn-ea"/>
              </a:rPr>
              <a:t> </a:t>
            </a:r>
            <a:r>
              <a:rPr lang="ko-KR" altLang="en-US" sz="1050">
                <a:latin typeface="+mn-ea"/>
              </a:rPr>
              <a:t>값을 </a:t>
            </a:r>
            <a:r>
              <a:rPr lang="en-US" altLang="ko-KR" sz="1050">
                <a:latin typeface="+mn-ea"/>
              </a:rPr>
              <a:t>1</a:t>
            </a:r>
            <a:r>
              <a:rPr lang="ko-KR" altLang="en-US" sz="1050">
                <a:latin typeface="+mn-ea"/>
              </a:rPr>
              <a:t>씩 증가시켜야 한다</a:t>
            </a:r>
            <a:r>
              <a:rPr lang="en-US" altLang="ko-KR" sz="1050">
                <a:latin typeface="+mn-ea"/>
              </a:rPr>
              <a:t>.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64FBCB5-25B4-4EAC-A0A9-BD41E41B3FAB}"/>
              </a:ext>
            </a:extLst>
          </p:cNvPr>
          <p:cNvCxnSpPr>
            <a:stCxn id="11" idx="1"/>
          </p:cNvCxnSpPr>
          <p:nvPr/>
        </p:nvCxnSpPr>
        <p:spPr>
          <a:xfrm rot="10800000" flipV="1">
            <a:off x="5628640" y="3544032"/>
            <a:ext cx="1595948" cy="58092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D7C7AE8-3432-461F-983D-D877A2A4443F}"/>
              </a:ext>
            </a:extLst>
          </p:cNvPr>
          <p:cNvCxnSpPr>
            <a:endCxn id="32" idx="1"/>
          </p:cNvCxnSpPr>
          <p:nvPr/>
        </p:nvCxnSpPr>
        <p:spPr>
          <a:xfrm flipV="1">
            <a:off x="4754880" y="4582649"/>
            <a:ext cx="2027104" cy="1112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D187908-DA07-4986-8ABD-DB973CC8D39C}"/>
              </a:ext>
            </a:extLst>
          </p:cNvPr>
          <p:cNvCxnSpPr>
            <a:endCxn id="33" idx="1"/>
          </p:cNvCxnSpPr>
          <p:nvPr/>
        </p:nvCxnSpPr>
        <p:spPr>
          <a:xfrm>
            <a:off x="2976880" y="5069459"/>
            <a:ext cx="4124102" cy="20774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6E43B37-0F30-4E3E-8AC8-1D91F524D638}"/>
              </a:ext>
            </a:extLst>
          </p:cNvPr>
          <p:cNvSpPr txBox="1"/>
          <p:nvPr/>
        </p:nvSpPr>
        <p:spPr>
          <a:xfrm>
            <a:off x="5659797" y="5724051"/>
            <a:ext cx="4416594" cy="900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Contact</a:t>
            </a:r>
            <a:r>
              <a:rPr lang="en-US" altLang="ko-KR" sz="1050">
                <a:latin typeface="+mn-ea"/>
              </a:rPr>
              <a:t>: REGISTER </a:t>
            </a:r>
            <a:r>
              <a:rPr lang="ko-KR" altLang="en-US" sz="1050">
                <a:latin typeface="+mn-ea"/>
              </a:rPr>
              <a:t>요청에는 </a:t>
            </a:r>
            <a:r>
              <a:rPr lang="en-US" altLang="ko-KR" sz="1050">
                <a:latin typeface="+mn-ea"/>
              </a:rPr>
              <a:t>address binding</a:t>
            </a:r>
            <a:r>
              <a:rPr lang="ko-KR" altLang="en-US" sz="1050">
                <a:latin typeface="+mn-ea"/>
              </a:rPr>
              <a:t>이 포함된 값이 </a:t>
            </a:r>
            <a:r>
              <a:rPr lang="en-US" altLang="ko-KR" sz="1050">
                <a:latin typeface="+mn-ea"/>
              </a:rPr>
              <a:t>0</a:t>
            </a:r>
            <a:r>
              <a:rPr lang="ko-KR" altLang="en-US" sz="1050">
                <a:latin typeface="+mn-ea"/>
              </a:rPr>
              <a:t>개 이상인 </a:t>
            </a:r>
            <a:br>
              <a:rPr lang="en-US" altLang="ko-KR" sz="1050">
                <a:latin typeface="+mn-ea"/>
              </a:rPr>
            </a:br>
            <a:r>
              <a:rPr lang="en-US" altLang="ko-KR" sz="1050">
                <a:latin typeface="+mn-ea"/>
              </a:rPr>
              <a:t>Contact </a:t>
            </a:r>
            <a:r>
              <a:rPr lang="ko-KR" altLang="en-US" sz="1050">
                <a:latin typeface="+mn-ea"/>
              </a:rPr>
              <a:t>헤더 필드가 포함될 수 있다</a:t>
            </a:r>
            <a:r>
              <a:rPr lang="en-US" altLang="ko-KR" sz="1050">
                <a:latin typeface="+mn-ea"/>
              </a:rPr>
              <a:t>. (optional)</a:t>
            </a:r>
          </a:p>
          <a:p>
            <a:endParaRPr lang="en-US" altLang="ko-KR" sz="1050">
              <a:latin typeface="+mn-ea"/>
            </a:endParaRPr>
          </a:p>
          <a:p>
            <a:r>
              <a:rPr lang="en-US" altLang="ko-KR" sz="1050">
                <a:latin typeface="+mn-ea"/>
              </a:rPr>
              <a:t>“</a:t>
            </a:r>
            <a:r>
              <a:rPr lang="en-US" altLang="ko-KR" sz="1050" b="1">
                <a:latin typeface="+mn-ea"/>
              </a:rPr>
              <a:t>expires</a:t>
            </a:r>
            <a:r>
              <a:rPr lang="en-US" altLang="ko-KR" sz="1050">
                <a:latin typeface="+mn-ea"/>
              </a:rPr>
              <a:t>” </a:t>
            </a:r>
            <a:r>
              <a:rPr lang="ko-KR" altLang="en-US" sz="1050">
                <a:latin typeface="+mn-ea"/>
              </a:rPr>
              <a:t>매개변수를 사용하면 </a:t>
            </a:r>
            <a:r>
              <a:rPr lang="en-US" altLang="ko-KR" sz="1050">
                <a:latin typeface="+mn-ea"/>
              </a:rPr>
              <a:t>UA</a:t>
            </a:r>
            <a:r>
              <a:rPr lang="ko-KR" altLang="en-US" sz="1050">
                <a:latin typeface="+mn-ea"/>
              </a:rPr>
              <a:t>가 바인딩을 유효하게 유지하려는 기간을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나타낸다</a:t>
            </a:r>
            <a:r>
              <a:rPr lang="en-US" altLang="ko-KR" sz="1050">
                <a:latin typeface="+mn-ea"/>
              </a:rPr>
              <a:t>. </a:t>
            </a:r>
            <a:r>
              <a:rPr lang="ko-KR" altLang="en-US" sz="1050">
                <a:latin typeface="+mn-ea"/>
              </a:rPr>
              <a:t>제공되지 않으면 </a:t>
            </a:r>
            <a:r>
              <a:rPr lang="en-US" altLang="ko-KR" sz="1050">
                <a:latin typeface="+mn-ea"/>
              </a:rPr>
              <a:t>Expires </a:t>
            </a:r>
            <a:r>
              <a:rPr lang="ko-KR" altLang="en-US" sz="1050">
                <a:latin typeface="+mn-ea"/>
              </a:rPr>
              <a:t>헤더 값이 대신 사용</a:t>
            </a:r>
            <a:endParaRPr lang="en-US" altLang="ko-KR" sz="1050">
              <a:latin typeface="+mn-ea"/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1812226-23ED-4F18-8A08-D598009B549A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>
            <a:off x="3747527" y="5390882"/>
            <a:ext cx="1912270" cy="7832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751367" y="923065"/>
            <a:ext cx="11147556" cy="102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err="1">
                <a:latin typeface="Roboto" panose="02000000000000000000" pitchFamily="2" charset="0"/>
              </a:rPr>
              <a:t>REGISTER는</a:t>
            </a:r>
            <a:r>
              <a:rPr lang="ko-KR" altLang="en-US" sz="1400">
                <a:latin typeface="Roboto" panose="02000000000000000000" pitchFamily="2" charset="0"/>
              </a:rPr>
              <a:t> 다이얼로그를 생성하지 않음</a:t>
            </a:r>
            <a:r>
              <a:rPr lang="en-US" altLang="ko-KR" sz="1400">
                <a:latin typeface="Roboto" panose="020000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Record-Route </a:t>
            </a:r>
            <a:r>
              <a:rPr lang="ko-KR" altLang="en-US" sz="1400">
                <a:latin typeface="Roboto" panose="02000000000000000000" pitchFamily="2" charset="0"/>
              </a:rPr>
              <a:t>헤더 필드는 </a:t>
            </a:r>
            <a:r>
              <a:rPr lang="en-US" altLang="ko-KR" sz="1400">
                <a:latin typeface="Roboto" panose="02000000000000000000" pitchFamily="2" charset="0"/>
              </a:rPr>
              <a:t>REGISTER </a:t>
            </a:r>
            <a:r>
              <a:rPr lang="ko-KR" altLang="en-US" sz="1400">
                <a:latin typeface="Roboto" panose="02000000000000000000" pitchFamily="2" charset="0"/>
              </a:rPr>
              <a:t>요청이나 응답에서 아무런 의미가 없으며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ko-KR" altLang="en-US" sz="1400">
                <a:latin typeface="Roboto" panose="02000000000000000000" pitchFamily="2" charset="0"/>
              </a:rPr>
              <a:t>존재할 경우 무시해야 함</a:t>
            </a:r>
            <a:r>
              <a:rPr lang="en-US" altLang="ko-KR" sz="1400">
                <a:latin typeface="Roboto" panose="020000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</a:t>
            </a:r>
            <a:r>
              <a:rPr lang="ko-KR" altLang="en-US" sz="1400">
                <a:latin typeface="Roboto" panose="02000000000000000000" pitchFamily="2" charset="0"/>
              </a:rPr>
              <a:t>는 이전 </a:t>
            </a:r>
            <a:r>
              <a:rPr lang="en-US" altLang="ko-KR" sz="1400">
                <a:latin typeface="Roboto" panose="02000000000000000000" pitchFamily="2" charset="0"/>
              </a:rPr>
              <a:t>REGISTER</a:t>
            </a:r>
            <a:r>
              <a:rPr lang="ko-KR" altLang="en-US" sz="1400">
                <a:latin typeface="Roboto" panose="02000000000000000000" pitchFamily="2" charset="0"/>
              </a:rPr>
              <a:t>에 대한 </a:t>
            </a:r>
            <a:r>
              <a:rPr lang="en-US" altLang="ko-KR" sz="1400">
                <a:latin typeface="Roboto" panose="02000000000000000000" pitchFamily="2" charset="0"/>
              </a:rPr>
              <a:t>registrar</a:t>
            </a:r>
            <a:r>
              <a:rPr lang="ko-KR" altLang="en-US" sz="1400">
                <a:latin typeface="Roboto" panose="02000000000000000000" pitchFamily="2" charset="0"/>
              </a:rPr>
              <a:t>의 최종 응답을 받거나 이전 </a:t>
            </a:r>
            <a:r>
              <a:rPr lang="en-US" altLang="ko-KR" sz="1400">
                <a:latin typeface="Roboto" panose="02000000000000000000" pitchFamily="2" charset="0"/>
              </a:rPr>
              <a:t>REGISTER </a:t>
            </a:r>
            <a:r>
              <a:rPr lang="ko-KR" altLang="en-US" sz="1400">
                <a:latin typeface="Roboto" panose="02000000000000000000" pitchFamily="2" charset="0"/>
              </a:rPr>
              <a:t>요청이 </a:t>
            </a:r>
            <a:r>
              <a:rPr lang="en-US" altLang="ko-KR" sz="1400">
                <a:latin typeface="Roboto" panose="02000000000000000000" pitchFamily="2" charset="0"/>
              </a:rPr>
              <a:t>timeout</a:t>
            </a:r>
            <a:r>
              <a:rPr lang="ko-KR" altLang="en-US" sz="1400">
                <a:latin typeface="Roboto" panose="02000000000000000000" pitchFamily="2" charset="0"/>
              </a:rPr>
              <a:t>될 때까지 새 </a:t>
            </a:r>
            <a:r>
              <a:rPr lang="en-US" altLang="ko-KR" sz="1400">
                <a:latin typeface="Roboto" panose="02000000000000000000" pitchFamily="2" charset="0"/>
              </a:rPr>
              <a:t>registration</a:t>
            </a:r>
            <a:r>
              <a:rPr lang="ko-KR" altLang="en-US" sz="1400">
                <a:latin typeface="Roboto" panose="02000000000000000000" pitchFamily="2" charset="0"/>
              </a:rPr>
              <a:t>을 전송해서는 안됨</a:t>
            </a:r>
            <a:endParaRPr lang="en-US" altLang="ko-KR" sz="140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Constructing the REGISTER Request (2)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751367" y="683824"/>
            <a:ext cx="11147556" cy="2687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Adding Bindings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registrar</a:t>
            </a:r>
            <a:r>
              <a:rPr lang="ko-KR" altLang="en-US" sz="1400">
                <a:latin typeface="Roboto" panose="02000000000000000000" pitchFamily="2" charset="0"/>
              </a:rPr>
              <a:t>에 전송된 </a:t>
            </a:r>
            <a:r>
              <a:rPr lang="en-US" altLang="ko-KR" sz="1400">
                <a:latin typeface="Roboto" panose="02000000000000000000" pitchFamily="2" charset="0"/>
              </a:rPr>
              <a:t>REGISTER </a:t>
            </a:r>
            <a:r>
              <a:rPr lang="ko-KR" altLang="en-US" sz="1400">
                <a:latin typeface="Roboto" panose="02000000000000000000" pitchFamily="2" charset="0"/>
              </a:rPr>
              <a:t>요청에는 </a:t>
            </a:r>
            <a:r>
              <a:rPr lang="en-US" altLang="ko-KR" sz="1400">
                <a:latin typeface="Roboto" panose="02000000000000000000" pitchFamily="2" charset="0"/>
              </a:rPr>
              <a:t>address-of-record</a:t>
            </a:r>
            <a:r>
              <a:rPr lang="ko-KR" altLang="en-US" sz="1400">
                <a:latin typeface="Roboto" panose="02000000000000000000" pitchFamily="2" charset="0"/>
              </a:rPr>
              <a:t>에 대한 </a:t>
            </a:r>
            <a:r>
              <a:rPr lang="en-US" altLang="ko-KR" sz="1400">
                <a:latin typeface="Roboto" panose="02000000000000000000" pitchFamily="2" charset="0"/>
              </a:rPr>
              <a:t>SIP </a:t>
            </a:r>
            <a:r>
              <a:rPr lang="ko-KR" altLang="en-US" sz="1400">
                <a:latin typeface="Roboto" panose="02000000000000000000" pitchFamily="2" charset="0"/>
              </a:rPr>
              <a:t>요청을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전달해야 하는 </a:t>
            </a:r>
            <a:r>
              <a:rPr lang="en-US" altLang="ko-KR" sz="1400">
                <a:latin typeface="Roboto" panose="02000000000000000000" pitchFamily="2" charset="0"/>
              </a:rPr>
              <a:t>contact address</a:t>
            </a:r>
            <a:r>
              <a:rPr lang="ko-KR" altLang="en-US" sz="1400">
                <a:latin typeface="Roboto" panose="02000000000000000000" pitchFamily="2" charset="0"/>
              </a:rPr>
              <a:t>가 포함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address-of-record</a:t>
            </a:r>
            <a:r>
              <a:rPr lang="ko-KR" altLang="en-US" sz="1400">
                <a:latin typeface="Roboto" panose="02000000000000000000" pitchFamily="2" charset="0"/>
              </a:rPr>
              <a:t> 는 </a:t>
            </a:r>
            <a:r>
              <a:rPr lang="en-US" altLang="ko-KR" sz="1400">
                <a:latin typeface="Roboto" panose="02000000000000000000" pitchFamily="2" charset="0"/>
              </a:rPr>
              <a:t>To </a:t>
            </a:r>
            <a:r>
              <a:rPr lang="ko-KR" altLang="en-US" sz="1400">
                <a:latin typeface="Roboto" panose="02000000000000000000" pitchFamily="2" charset="0"/>
              </a:rPr>
              <a:t>헤더에 포함</a:t>
            </a:r>
            <a:endParaRPr lang="en-US" altLang="ko-KR" sz="140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To</a:t>
            </a:r>
            <a:r>
              <a:rPr lang="ko-KR" altLang="en-US" sz="1200">
                <a:latin typeface="+mn-ea"/>
              </a:rPr>
              <a:t> 헤더에 </a:t>
            </a:r>
            <a:r>
              <a:rPr lang="en-US" altLang="ko-KR" sz="1200">
                <a:latin typeface="+mn-ea"/>
              </a:rPr>
              <a:t>address-of-record </a:t>
            </a:r>
            <a:r>
              <a:rPr lang="ko-KR" altLang="en-US" sz="1200">
                <a:latin typeface="+mn-ea"/>
              </a:rPr>
              <a:t>가 </a:t>
            </a:r>
            <a:r>
              <a:rPr lang="en-US" altLang="ko-KR" sz="1200">
                <a:latin typeface="+mn-ea"/>
              </a:rPr>
              <a:t>SIPS URI</a:t>
            </a:r>
            <a:r>
              <a:rPr lang="ko-KR" altLang="en-US" sz="1200">
                <a:latin typeface="+mn-ea"/>
              </a:rPr>
              <a:t>라면 </a:t>
            </a: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헤더의 값도 </a:t>
            </a:r>
            <a:r>
              <a:rPr lang="en-US" altLang="ko-KR" sz="1200">
                <a:latin typeface="+mn-ea"/>
              </a:rPr>
              <a:t>SIPS URI </a:t>
            </a:r>
            <a:r>
              <a:rPr lang="ko-KR" altLang="en-US" sz="1200">
                <a:latin typeface="+mn-ea"/>
              </a:rPr>
              <a:t>여야 함</a:t>
            </a:r>
            <a:r>
              <a:rPr lang="en-US" altLang="ko-KR" sz="12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200 </a:t>
            </a:r>
            <a:r>
              <a:rPr lang="ko-KR" altLang="en-US" sz="1400">
                <a:latin typeface="Roboto" panose="02000000000000000000" pitchFamily="2" charset="0"/>
              </a:rPr>
              <a:t>응답의 </a:t>
            </a:r>
            <a:r>
              <a:rPr lang="en-US" altLang="ko-KR" sz="1400">
                <a:latin typeface="Roboto" panose="02000000000000000000" pitchFamily="2" charset="0"/>
              </a:rPr>
              <a:t>Contact </a:t>
            </a:r>
            <a:r>
              <a:rPr lang="ko-KR" altLang="en-US" sz="1400">
                <a:latin typeface="Roboto" panose="02000000000000000000" pitchFamily="2" charset="0"/>
              </a:rPr>
              <a:t>헤더에는 해당 </a:t>
            </a:r>
            <a:r>
              <a:rPr lang="en-US" altLang="ko-KR" sz="1400">
                <a:latin typeface="Roboto" panose="02000000000000000000" pitchFamily="2" charset="0"/>
              </a:rPr>
              <a:t>address-of-record</a:t>
            </a:r>
            <a:r>
              <a:rPr lang="ko-KR" altLang="en-US" sz="1400">
                <a:latin typeface="Roboto" panose="02000000000000000000" pitchFamily="2" charset="0"/>
              </a:rPr>
              <a:t> 에 등록된 모든 </a:t>
            </a:r>
            <a:r>
              <a:rPr lang="en-US" altLang="ko-KR" sz="1400">
                <a:latin typeface="Roboto" panose="02000000000000000000" pitchFamily="2" charset="0"/>
              </a:rPr>
              <a:t>contact address list</a:t>
            </a:r>
            <a:r>
              <a:rPr lang="ko-KR" altLang="en-US" sz="1400">
                <a:latin typeface="Roboto" panose="02000000000000000000" pitchFamily="2" charset="0"/>
              </a:rPr>
              <a:t>가 포함되어야 함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REGISTER</a:t>
            </a:r>
            <a:r>
              <a:rPr lang="ko-KR" altLang="en-US" sz="1400">
                <a:latin typeface="Roboto" panose="02000000000000000000" pitchFamily="2" charset="0"/>
              </a:rPr>
              <a:t> 요청에 두 개 이상의 </a:t>
            </a:r>
            <a:r>
              <a:rPr lang="en-US" altLang="ko-KR" sz="1400">
                <a:latin typeface="Roboto" panose="02000000000000000000" pitchFamily="2" charset="0"/>
              </a:rPr>
              <a:t>Contact </a:t>
            </a:r>
            <a:r>
              <a:rPr lang="ko-KR" altLang="en-US" sz="1400">
                <a:latin typeface="Roboto" panose="02000000000000000000" pitchFamily="2" charset="0"/>
              </a:rPr>
              <a:t>가 전송되는 경우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ko-KR" altLang="en-US" sz="1400">
                <a:latin typeface="Roboto" panose="02000000000000000000" pitchFamily="2" charset="0"/>
              </a:rPr>
              <a:t>이 목록은 </a:t>
            </a:r>
            <a:r>
              <a:rPr lang="en-US" altLang="ko-KR" sz="1400">
                <a:latin typeface="Roboto" panose="02000000000000000000" pitchFamily="2" charset="0"/>
              </a:rPr>
              <a:t>Contact </a:t>
            </a:r>
            <a:r>
              <a:rPr lang="ko-KR" altLang="en-US" sz="1400">
                <a:latin typeface="Roboto" panose="02000000000000000000" pitchFamily="2" charset="0"/>
              </a:rPr>
              <a:t>헤더의 </a:t>
            </a:r>
            <a:r>
              <a:rPr lang="en-US" altLang="ko-KR" sz="1400">
                <a:latin typeface="Roboto" panose="02000000000000000000" pitchFamily="2" charset="0"/>
              </a:rPr>
              <a:t>“q”</a:t>
            </a:r>
            <a:r>
              <a:rPr lang="ko-KR" altLang="en-US" sz="1400">
                <a:latin typeface="Roboto" panose="02000000000000000000" pitchFamily="2" charset="0"/>
              </a:rPr>
              <a:t> 매개변수를 사용하여 우선순위를 지정할 수 있음</a:t>
            </a:r>
            <a:endParaRPr lang="en-US" altLang="ko-KR" sz="140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“q” </a:t>
            </a:r>
            <a:r>
              <a:rPr lang="ko-KR" altLang="en-US" sz="1200">
                <a:latin typeface="+mn-ea"/>
              </a:rPr>
              <a:t>매개변수는 </a:t>
            </a:r>
            <a:r>
              <a:rPr lang="en-US" altLang="ko-KR" sz="1200">
                <a:latin typeface="+mn-ea"/>
              </a:rPr>
              <a:t>address-of-record </a:t>
            </a:r>
            <a:r>
              <a:rPr lang="ko-KR" altLang="en-US" sz="1200">
                <a:latin typeface="+mn-ea"/>
              </a:rPr>
              <a:t>에 대한 다른 바인딩과 비교하여 특정 </a:t>
            </a: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 필드에 대한 상대적인 선호도를 나타냄</a:t>
            </a:r>
            <a:endParaRPr lang="en-US" altLang="ko-KR" sz="120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D6FDC3-916C-4A53-A931-CCF39B8901B3}"/>
              </a:ext>
            </a:extLst>
          </p:cNvPr>
          <p:cNvSpPr txBox="1"/>
          <p:nvPr/>
        </p:nvSpPr>
        <p:spPr>
          <a:xfrm>
            <a:off x="1310167" y="3505840"/>
            <a:ext cx="532870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Roboto" panose="02000000000000000000" pitchFamily="2" charset="0"/>
                <a:ea typeface="Roboto" panose="02000000000000000000" pitchFamily="2" charset="0"/>
              </a:rPr>
              <a:t>Contact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: “Carol” &lt;sip;carol@cube2213a.chicago.com&gt;;</a:t>
            </a:r>
            <a:r>
              <a:rPr lang="en-US" altLang="ko-KR" sz="120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q=0.7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;expires=3600, </a:t>
            </a:r>
          </a:p>
          <a:p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                “Carol” &lt;</a:t>
            </a:r>
            <a:r>
              <a:rPr lang="en-US" altLang="ko-KR" sz="1200" err="1">
                <a:latin typeface="Roboto" panose="02000000000000000000" pitchFamily="2" charset="0"/>
                <a:ea typeface="Roboto" panose="02000000000000000000" pitchFamily="2" charset="0"/>
              </a:rPr>
              <a:t>mailto:carol@chicago.com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&gt;;</a:t>
            </a:r>
            <a:r>
              <a:rPr lang="en-US" altLang="ko-KR" sz="120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q=0.1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7BE57EF-2DC1-4F81-AFA2-5EF6E4F34540}"/>
              </a:ext>
            </a:extLst>
          </p:cNvPr>
          <p:cNvGrpSpPr/>
          <p:nvPr/>
        </p:nvGrpSpPr>
        <p:grpSpPr>
          <a:xfrm>
            <a:off x="1310167" y="4494619"/>
            <a:ext cx="7611038" cy="1833070"/>
            <a:chOff x="1803189" y="4494619"/>
            <a:chExt cx="7611038" cy="183307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53834D2-DFCC-44DD-95F8-4B6E5A4F9576}"/>
                </a:ext>
              </a:extLst>
            </p:cNvPr>
            <p:cNvGrpSpPr/>
            <p:nvPr/>
          </p:nvGrpSpPr>
          <p:grpSpPr>
            <a:xfrm>
              <a:off x="1803189" y="4791998"/>
              <a:ext cx="7611038" cy="1535691"/>
              <a:chOff x="2034289" y="4600397"/>
              <a:chExt cx="7611038" cy="153569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34A446-BB56-42F6-9463-8D11A2BC7F39}"/>
                  </a:ext>
                </a:extLst>
              </p:cNvPr>
              <p:cNvSpPr txBox="1"/>
              <p:nvPr/>
            </p:nvSpPr>
            <p:spPr>
              <a:xfrm>
                <a:off x="2034289" y="4600397"/>
                <a:ext cx="25943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/>
                  <a:t>sip:</a:t>
                </a:r>
                <a:r>
                  <a:rPr lang="ko-KR" altLang="en-US" sz="1600"/>
                  <a:t> </a:t>
                </a:r>
                <a:r>
                  <a:rPr lang="ko-KR" altLang="en-US" sz="1600" err="1"/>
                  <a:t>carol</a:t>
                </a:r>
                <a:r>
                  <a:rPr lang="ko-KR" altLang="en-US" sz="1600"/>
                  <a:t> </a:t>
                </a:r>
                <a:r>
                  <a:rPr lang="en-US" altLang="ko-KR" sz="1600"/>
                  <a:t>@</a:t>
                </a:r>
                <a:r>
                  <a:rPr lang="ko-KR" altLang="en-US" sz="1600"/>
                  <a:t> </a:t>
                </a:r>
                <a:r>
                  <a:rPr lang="ko-KR" altLang="en-US" sz="1600" err="1"/>
                  <a:t>chicago</a:t>
                </a:r>
                <a:r>
                  <a:rPr lang="en-US" altLang="ko-KR" sz="1600"/>
                  <a:t>.com</a:t>
                </a:r>
                <a:endParaRPr lang="ko-KR" altLang="en-US" sz="160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E99806-1644-487F-9052-72ED6FDBB0E7}"/>
                  </a:ext>
                </a:extLst>
              </p:cNvPr>
              <p:cNvSpPr txBox="1"/>
              <p:nvPr/>
            </p:nvSpPr>
            <p:spPr>
              <a:xfrm>
                <a:off x="6096000" y="5797534"/>
                <a:ext cx="1904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err="1"/>
                  <a:t>tel</a:t>
                </a:r>
                <a:r>
                  <a:rPr lang="en-US" altLang="ko-KR" sz="1600"/>
                  <a:t>:+11234567890</a:t>
                </a:r>
                <a:endParaRPr lang="ko-KR" altLang="en-US" sz="16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2773C46-02BC-4E72-8846-E7BEB47EEE90}"/>
                  </a:ext>
                </a:extLst>
              </p:cNvPr>
              <p:cNvSpPr/>
              <p:nvPr/>
            </p:nvSpPr>
            <p:spPr>
              <a:xfrm>
                <a:off x="6067809" y="4600397"/>
                <a:ext cx="35775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/>
                  <a:t>sip:carol@cube2214a.chicago.com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0D016E2-67ED-42A1-A36E-F87895B143AB}"/>
                  </a:ext>
                </a:extLst>
              </p:cNvPr>
              <p:cNvSpPr/>
              <p:nvPr/>
            </p:nvSpPr>
            <p:spPr>
              <a:xfrm>
                <a:off x="6067809" y="5201320"/>
                <a:ext cx="28057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err="1"/>
                  <a:t>mailto</a:t>
                </a:r>
                <a:r>
                  <a:rPr lang="ko-KR" altLang="en-US" sz="1600"/>
                  <a:t>:</a:t>
                </a:r>
                <a:r>
                  <a:rPr lang="ko-KR" altLang="en-US" sz="1600" err="1"/>
                  <a:t>carol@chicago.com</a:t>
                </a:r>
                <a:endParaRPr lang="ko-KR" altLang="en-US" sz="1600"/>
              </a:p>
            </p:txBody>
          </p: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D951FBD0-CB86-4920-A3F5-04FB68B44AE0}"/>
                  </a:ext>
                </a:extLst>
              </p:cNvPr>
              <p:cNvCxnSpPr>
                <a:cxnSpLocks/>
                <a:stCxn id="7" idx="3"/>
                <a:endCxn id="27" idx="1"/>
              </p:cNvCxnSpPr>
              <p:nvPr/>
            </p:nvCxnSpPr>
            <p:spPr>
              <a:xfrm>
                <a:off x="4628654" y="4769674"/>
                <a:ext cx="1439155" cy="600923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77A79253-9D48-4CB7-8F6D-C0F943F5854C}"/>
                  </a:ext>
                </a:extLst>
              </p:cNvPr>
              <p:cNvCxnSpPr>
                <a:stCxn id="7" idx="3"/>
                <a:endCxn id="22" idx="1"/>
              </p:cNvCxnSpPr>
              <p:nvPr/>
            </p:nvCxnSpPr>
            <p:spPr>
              <a:xfrm>
                <a:off x="4628654" y="4769674"/>
                <a:ext cx="1467346" cy="1197137"/>
              </a:xfrm>
              <a:prstGeom prst="bentConnector3">
                <a:avLst>
                  <a:gd name="adj1" fmla="val 4916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6E37F0C-BD59-4889-8ED1-B320EE28D1AF}"/>
                  </a:ext>
                </a:extLst>
              </p:cNvPr>
              <p:cNvCxnSpPr>
                <a:stCxn id="7" idx="3"/>
                <a:endCxn id="14" idx="1"/>
              </p:cNvCxnSpPr>
              <p:nvPr/>
            </p:nvCxnSpPr>
            <p:spPr>
              <a:xfrm>
                <a:off x="4628654" y="4769674"/>
                <a:ext cx="143915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F15F87-87AF-4BD0-A49E-921ACA9D66C2}"/>
                </a:ext>
              </a:extLst>
            </p:cNvPr>
            <p:cNvSpPr txBox="1"/>
            <p:nvPr/>
          </p:nvSpPr>
          <p:spPr>
            <a:xfrm>
              <a:off x="2369113" y="4494619"/>
              <a:ext cx="14625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address-of-record</a:t>
              </a:r>
              <a:endParaRPr lang="ko-KR" altLang="en-US" sz="120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8CD7FB-7950-48D7-9632-A3AEACF4B987}"/>
                </a:ext>
              </a:extLst>
            </p:cNvPr>
            <p:cNvSpPr txBox="1"/>
            <p:nvPr/>
          </p:nvSpPr>
          <p:spPr>
            <a:xfrm>
              <a:off x="6508303" y="4494619"/>
              <a:ext cx="15699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contact address list</a:t>
              </a:r>
              <a:endParaRPr lang="ko-KR" altLang="en-US" sz="120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90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Constructing the REGISTER Request (3)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751367" y="865998"/>
            <a:ext cx="11147556" cy="15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Removing Bindings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Binding </a:t>
            </a:r>
            <a:r>
              <a:rPr lang="ko-KR" altLang="en-US" sz="1200">
                <a:latin typeface="+mn-ea"/>
              </a:rPr>
              <a:t>정보는 만료시간이 경과하면 삭제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UA</a:t>
            </a:r>
            <a:r>
              <a:rPr lang="ko-KR" altLang="en-US" sz="1200">
                <a:latin typeface="+mn-ea"/>
              </a:rPr>
              <a:t>는 </a:t>
            </a: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요청에서 해당 </a:t>
            </a:r>
            <a:r>
              <a:rPr lang="en-US" altLang="ko-KR" sz="1200">
                <a:latin typeface="+mn-ea"/>
              </a:rPr>
              <a:t>contact address </a:t>
            </a:r>
            <a:r>
              <a:rPr lang="ko-KR" altLang="en-US" sz="1200">
                <a:latin typeface="+mn-ea"/>
              </a:rPr>
              <a:t>에 대해 만료 간격을 </a:t>
            </a:r>
            <a:r>
              <a:rPr lang="en-US" altLang="ko-KR" sz="1200">
                <a:latin typeface="+mn-ea"/>
              </a:rPr>
              <a:t>“0”</a:t>
            </a:r>
            <a:r>
              <a:rPr lang="ko-KR" altLang="en-US" sz="1200">
                <a:latin typeface="+mn-ea"/>
              </a:rPr>
              <a:t>으로 지정하여 즉각적으로 바인딩 제거를 요청할 수 있음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 값이 </a:t>
            </a:r>
            <a:r>
              <a:rPr lang="ko-KR" altLang="en-US" sz="1200">
                <a:solidFill>
                  <a:srgbClr val="0000FF"/>
                </a:solidFill>
                <a:latin typeface="+mn-ea"/>
              </a:rPr>
              <a:t>＂*</a:t>
            </a:r>
            <a:r>
              <a:rPr lang="en-US" altLang="ko-KR" sz="1200">
                <a:solidFill>
                  <a:srgbClr val="0000FF"/>
                </a:solidFill>
                <a:latin typeface="+mn-ea"/>
              </a:rPr>
              <a:t>” </a:t>
            </a:r>
            <a:r>
              <a:rPr lang="ko-KR" altLang="en-US" sz="1200">
                <a:latin typeface="+mn-ea"/>
              </a:rPr>
              <a:t>이면 </a:t>
            </a:r>
            <a:r>
              <a:rPr lang="en-US" altLang="ko-KR" sz="1200">
                <a:latin typeface="+mn-ea"/>
              </a:rPr>
              <a:t>UA</a:t>
            </a:r>
            <a:r>
              <a:rPr lang="ko-KR" altLang="en-US" sz="1200">
                <a:latin typeface="+mn-ea"/>
              </a:rPr>
              <a:t>가 정확한 값을 몰라도 </a:t>
            </a:r>
            <a:r>
              <a:rPr lang="en-US" altLang="ko-KR" sz="1200">
                <a:latin typeface="+mn-ea"/>
              </a:rPr>
              <a:t>address-of-record </a:t>
            </a:r>
            <a:r>
              <a:rPr lang="ko-KR" altLang="en-US" sz="1200">
                <a:latin typeface="+mn-ea"/>
              </a:rPr>
              <a:t>와 연관된 모든 </a:t>
            </a:r>
            <a:r>
              <a:rPr lang="en-US" altLang="ko-KR" sz="1200">
                <a:latin typeface="+mn-ea"/>
              </a:rPr>
              <a:t>bindings </a:t>
            </a:r>
            <a:r>
              <a:rPr lang="ko-KR" altLang="en-US" sz="1200">
                <a:latin typeface="+mn-ea"/>
              </a:rPr>
              <a:t>를 제거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단</a:t>
            </a:r>
            <a:r>
              <a:rPr lang="en-US" altLang="ko-KR" sz="1200">
                <a:latin typeface="+mn-ea"/>
              </a:rPr>
              <a:t>, Expires </a:t>
            </a:r>
            <a:r>
              <a:rPr lang="ko-KR" altLang="en-US" sz="1200">
                <a:latin typeface="+mn-ea"/>
              </a:rPr>
              <a:t>헤더 값이 </a:t>
            </a:r>
            <a:r>
              <a:rPr lang="ko-KR" altLang="en-US" sz="1200" b="1">
                <a:solidFill>
                  <a:srgbClr val="0000FF"/>
                </a:solidFill>
                <a:latin typeface="+mn-ea"/>
              </a:rPr>
              <a:t>＂</a:t>
            </a:r>
            <a:r>
              <a:rPr lang="en-US" altLang="ko-KR" sz="1200" b="1">
                <a:solidFill>
                  <a:srgbClr val="0000FF"/>
                </a:solidFill>
                <a:latin typeface="+mn-ea"/>
              </a:rPr>
              <a:t>0”</a:t>
            </a:r>
            <a:r>
              <a:rPr lang="ko-KR" altLang="en-US" sz="1200">
                <a:latin typeface="+mn-ea"/>
              </a:rPr>
              <a:t>인 경우에만 사용 가능</a:t>
            </a:r>
            <a:r>
              <a:rPr lang="en-US" altLang="ko-KR" sz="1200">
                <a:latin typeface="+mn-ea"/>
              </a:rPr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B49006-FDDE-420A-A5C9-D0BF743B4324}"/>
              </a:ext>
            </a:extLst>
          </p:cNvPr>
          <p:cNvSpPr/>
          <p:nvPr/>
        </p:nvSpPr>
        <p:spPr>
          <a:xfrm>
            <a:off x="751367" y="2981097"/>
            <a:ext cx="11147556" cy="98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Fetching Bindings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요청에 대한 </a:t>
            </a:r>
            <a:r>
              <a:rPr lang="en-US" altLang="ko-KR" sz="1200">
                <a:latin typeface="+mn-ea"/>
              </a:rPr>
              <a:t>success </a:t>
            </a:r>
            <a:r>
              <a:rPr lang="ko-KR" altLang="en-US" sz="1200">
                <a:latin typeface="+mn-ea"/>
              </a:rPr>
              <a:t>응답에는 </a:t>
            </a: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헤더의 유무에 관계없이 기존 </a:t>
            </a:r>
            <a:r>
              <a:rPr lang="en-US" altLang="ko-KR" sz="1200">
                <a:latin typeface="+mn-ea"/>
              </a:rPr>
              <a:t>binding </a:t>
            </a:r>
            <a:r>
              <a:rPr lang="ko-KR" altLang="en-US" sz="1200">
                <a:latin typeface="+mn-ea"/>
              </a:rPr>
              <a:t>의 전체 목록이 포함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요청에 </a:t>
            </a: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 필드가 없는 경우 바인딩 목록은 변경되지 않음</a:t>
            </a:r>
            <a:endParaRPr lang="en-US" altLang="ko-KR" sz="120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ACE469-C4F3-4781-ADA9-FA9CD0942244}"/>
              </a:ext>
            </a:extLst>
          </p:cNvPr>
          <p:cNvSpPr/>
          <p:nvPr/>
        </p:nvSpPr>
        <p:spPr>
          <a:xfrm>
            <a:off x="751367" y="4542199"/>
            <a:ext cx="11147556" cy="18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Refreshing Bindings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서로 다른 </a:t>
            </a:r>
            <a:r>
              <a:rPr lang="en-US" altLang="ko-KR" sz="1200">
                <a:latin typeface="+mn-ea"/>
              </a:rPr>
              <a:t>UA </a:t>
            </a:r>
            <a:r>
              <a:rPr lang="ko-KR" altLang="en-US" sz="1200">
                <a:latin typeface="+mn-ea"/>
              </a:rPr>
              <a:t>간에는 설정된 </a:t>
            </a:r>
            <a:r>
              <a:rPr lang="en-US" altLang="ko-KR" sz="1200">
                <a:latin typeface="+mn-ea"/>
              </a:rPr>
              <a:t>binding</a:t>
            </a:r>
            <a:r>
              <a:rPr lang="ko-KR" altLang="en-US" sz="1200">
                <a:latin typeface="+mn-ea"/>
              </a:rPr>
              <a:t> 을 </a:t>
            </a:r>
            <a:r>
              <a:rPr lang="en-US" altLang="ko-KR" sz="1200">
                <a:latin typeface="+mn-ea"/>
              </a:rPr>
              <a:t>refresh </a:t>
            </a:r>
            <a:r>
              <a:rPr lang="ko-KR" altLang="en-US" sz="1200">
                <a:latin typeface="+mn-ea"/>
              </a:rPr>
              <a:t>할 수 없음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registrar</a:t>
            </a:r>
            <a:r>
              <a:rPr lang="ko-KR" altLang="en-US" sz="1200">
                <a:latin typeface="+mn-ea"/>
              </a:rPr>
              <a:t>의 </a:t>
            </a:r>
            <a:r>
              <a:rPr lang="en-US" altLang="ko-KR" sz="1200">
                <a:latin typeface="+mn-ea"/>
              </a:rPr>
              <a:t>200 OK </a:t>
            </a:r>
            <a:r>
              <a:rPr lang="ko-KR" altLang="en-US" sz="1200">
                <a:latin typeface="+mn-ea"/>
              </a:rPr>
              <a:t>응답에는 현재 모든 </a:t>
            </a:r>
            <a:r>
              <a:rPr lang="en-US" altLang="ko-KR" sz="1200">
                <a:latin typeface="+mn-ea"/>
              </a:rPr>
              <a:t>binding</a:t>
            </a:r>
            <a:r>
              <a:rPr lang="ko-KR" altLang="en-US" sz="1200">
                <a:latin typeface="+mn-ea"/>
              </a:rPr>
              <a:t> 을 열거하는 각 </a:t>
            </a:r>
            <a:r>
              <a:rPr lang="en-US" altLang="ko-KR" sz="1200">
                <a:latin typeface="+mn-ea"/>
              </a:rPr>
              <a:t>contact address </a:t>
            </a:r>
            <a:r>
              <a:rPr lang="ko-KR" altLang="en-US" sz="1200">
                <a:latin typeface="+mn-ea"/>
              </a:rPr>
              <a:t>를 비교하여 </a:t>
            </a:r>
            <a:r>
              <a:rPr lang="en-US" altLang="ko-KR" sz="1200">
                <a:latin typeface="+mn-ea"/>
              </a:rPr>
              <a:t>“expires” </a:t>
            </a:r>
            <a:r>
              <a:rPr lang="ko-KR" altLang="en-US" sz="1200">
                <a:latin typeface="+mn-ea"/>
              </a:rPr>
              <a:t>매개변수 또는 </a:t>
            </a:r>
            <a:r>
              <a:rPr lang="en-US" altLang="ko-KR" sz="1200">
                <a:latin typeface="+mn-ea"/>
              </a:rPr>
              <a:t>Expires </a:t>
            </a:r>
            <a:r>
              <a:rPr lang="ko-KR" altLang="en-US" sz="1200">
                <a:latin typeface="+mn-ea"/>
              </a:rPr>
              <a:t>헤더 값에 따라 </a:t>
            </a:r>
            <a:r>
              <a:rPr lang="en-US" altLang="ko-KR" sz="1200">
                <a:latin typeface="+mn-ea"/>
              </a:rPr>
              <a:t>expiration time interval </a:t>
            </a:r>
            <a:r>
              <a:rPr lang="ko-KR" altLang="en-US" sz="1200">
                <a:latin typeface="+mn-ea"/>
              </a:rPr>
              <a:t>을 갱신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그런 다음 </a:t>
            </a:r>
            <a:r>
              <a:rPr lang="en-US" altLang="ko-KR" sz="1200">
                <a:latin typeface="+mn-ea"/>
              </a:rPr>
              <a:t>UA</a:t>
            </a:r>
            <a:r>
              <a:rPr lang="ko-KR" altLang="en-US" sz="1200">
                <a:latin typeface="+mn-ea"/>
              </a:rPr>
              <a:t> 는 만료되기 전에 각 </a:t>
            </a:r>
            <a:r>
              <a:rPr lang="en-US" altLang="ko-KR" sz="1200">
                <a:latin typeface="+mn-ea"/>
              </a:rPr>
              <a:t>binding </a:t>
            </a:r>
            <a:r>
              <a:rPr lang="ko-KR" altLang="en-US" sz="1200">
                <a:latin typeface="+mn-ea"/>
              </a:rPr>
              <a:t>에 대해 </a:t>
            </a: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요청을 발행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하나의 요청으로 여러 개의 </a:t>
            </a:r>
            <a:r>
              <a:rPr lang="en-US" altLang="ko-KR" sz="1200">
                <a:latin typeface="+mn-ea"/>
              </a:rPr>
              <a:t>contact address </a:t>
            </a:r>
            <a:r>
              <a:rPr lang="ko-KR" altLang="en-US" sz="1200">
                <a:latin typeface="+mn-ea"/>
              </a:rPr>
              <a:t>에 대해 </a:t>
            </a:r>
            <a:r>
              <a:rPr lang="en-US" altLang="ko-KR" sz="1200">
                <a:latin typeface="+mn-ea"/>
              </a:rPr>
              <a:t>refresh </a:t>
            </a:r>
            <a:r>
              <a:rPr lang="ko-KR" altLang="en-US" sz="1200">
                <a:latin typeface="+mn-ea"/>
              </a:rPr>
              <a:t>할 수 있음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42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Constructing the REGISTER Request (4)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751367" y="865998"/>
            <a:ext cx="11147556" cy="706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Setting the Interval Clock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RETGISTER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요청에 대한 응답에 </a:t>
            </a:r>
            <a:r>
              <a:rPr lang="en-US" altLang="ko-KR" sz="1200" b="1">
                <a:latin typeface="+mn-ea"/>
              </a:rPr>
              <a:t>Date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헤더가 포함된 경우 클라이언트는 </a:t>
            </a:r>
            <a:r>
              <a:rPr lang="en-US" altLang="ko-KR" sz="1200" b="1">
                <a:latin typeface="+mn-ea"/>
              </a:rPr>
              <a:t>internal clock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을 설정하기 위해  이 헤더 값을 사용하여 </a:t>
            </a:r>
            <a:r>
              <a:rPr lang="ko-KR" altLang="en-US" sz="1200" b="1">
                <a:latin typeface="+mn-ea"/>
              </a:rPr>
              <a:t>현재 시간</a:t>
            </a:r>
            <a:r>
              <a:rPr lang="ko-KR" altLang="en-US" sz="1200">
                <a:latin typeface="+mn-ea"/>
              </a:rPr>
              <a:t>을 계산</a:t>
            </a:r>
            <a:endParaRPr lang="en-US" altLang="ko-KR" sz="120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377417-5F87-4DEB-90FC-5E19A79E33AF}"/>
              </a:ext>
            </a:extLst>
          </p:cNvPr>
          <p:cNvSpPr/>
          <p:nvPr/>
        </p:nvSpPr>
        <p:spPr>
          <a:xfrm>
            <a:off x="751367" y="1888876"/>
            <a:ext cx="11147556" cy="15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Discovering a Registrar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UA</a:t>
            </a:r>
            <a:r>
              <a:rPr lang="ko-KR" altLang="en-US" sz="1200">
                <a:latin typeface="+mn-ea"/>
              </a:rPr>
              <a:t> 가 </a:t>
            </a:r>
            <a:r>
              <a:rPr lang="en-US" altLang="ko-KR" sz="1200">
                <a:latin typeface="+mn-ea"/>
              </a:rPr>
              <a:t>registration </a:t>
            </a:r>
            <a:r>
              <a:rPr lang="ko-KR" altLang="en-US" sz="1200">
                <a:latin typeface="+mn-ea"/>
              </a:rPr>
              <a:t>을 보낼 주소를 결정하는 방법</a:t>
            </a:r>
            <a:endParaRPr lang="en-US" altLang="ko-KR" sz="1200"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 b="1">
                <a:latin typeface="+mn-ea"/>
              </a:rPr>
              <a:t>configured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된 </a:t>
            </a:r>
            <a:r>
              <a:rPr lang="en-US" altLang="ko-KR" sz="1200">
                <a:latin typeface="+mn-ea"/>
              </a:rPr>
              <a:t>registrar address </a:t>
            </a:r>
            <a:r>
              <a:rPr lang="ko-KR" altLang="en-US" sz="1200">
                <a:latin typeface="+mn-ea"/>
              </a:rPr>
              <a:t>사용</a:t>
            </a:r>
            <a:endParaRPr lang="en-US" altLang="ko-KR" sz="1200"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>
                <a:latin typeface="+mn-ea"/>
              </a:rPr>
              <a:t>address-of-record</a:t>
            </a:r>
            <a:r>
              <a:rPr lang="ko-KR" altLang="en-US" sz="1200">
                <a:latin typeface="+mn-ea"/>
              </a:rPr>
              <a:t> 의 </a:t>
            </a:r>
            <a:r>
              <a:rPr lang="en-US" altLang="ko-KR" sz="1200" b="1">
                <a:latin typeface="+mn-ea"/>
              </a:rPr>
              <a:t>host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사용 </a:t>
            </a:r>
            <a:r>
              <a:rPr lang="en-US" altLang="ko-KR" sz="1200">
                <a:latin typeface="+mn-ea"/>
              </a:rPr>
              <a:t>(configured</a:t>
            </a:r>
            <a:r>
              <a:rPr lang="ko-KR" altLang="en-US" sz="1200">
                <a:latin typeface="+mn-ea"/>
              </a:rPr>
              <a:t> 된 </a:t>
            </a:r>
            <a:r>
              <a:rPr lang="en-US" altLang="ko-KR" sz="1200">
                <a:latin typeface="+mn-ea"/>
              </a:rPr>
              <a:t>registrar address </a:t>
            </a:r>
            <a:r>
              <a:rPr lang="ko-KR" altLang="en-US" sz="1200">
                <a:latin typeface="+mn-ea"/>
              </a:rPr>
              <a:t>가 없는 경우 사용되는 일반적인 </a:t>
            </a:r>
            <a:r>
              <a:rPr lang="en-US" altLang="ko-KR" sz="1200">
                <a:latin typeface="+mn-ea"/>
              </a:rPr>
              <a:t>SIP server location </a:t>
            </a:r>
            <a:r>
              <a:rPr lang="ko-KR" altLang="en-US" sz="1200">
                <a:latin typeface="+mn-ea"/>
              </a:rPr>
              <a:t>메커니즘</a:t>
            </a:r>
            <a:r>
              <a:rPr lang="en-US" altLang="ko-KR" sz="1200">
                <a:latin typeface="+mn-ea"/>
              </a:rPr>
              <a:t>)</a:t>
            </a: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>
                <a:latin typeface="+mn-ea"/>
              </a:rPr>
              <a:t>멀티 캐스트 사용</a:t>
            </a:r>
            <a:endParaRPr lang="en-US" altLang="ko-KR" sz="1200"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1A440B-80FA-4C21-915F-1BF1D7F81073}"/>
              </a:ext>
            </a:extLst>
          </p:cNvPr>
          <p:cNvGrpSpPr/>
          <p:nvPr/>
        </p:nvGrpSpPr>
        <p:grpSpPr>
          <a:xfrm>
            <a:off x="8024779" y="3365524"/>
            <a:ext cx="3500061" cy="830997"/>
            <a:chOff x="5436124" y="4092427"/>
            <a:chExt cx="350006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E5C7D67-9C9B-4E06-9C72-DB86252B71DA}"/>
                </a:ext>
              </a:extLst>
            </p:cNvPr>
            <p:cNvSpPr txBox="1"/>
            <p:nvPr/>
          </p:nvSpPr>
          <p:spPr>
            <a:xfrm>
              <a:off x="5436124" y="4092427"/>
              <a:ext cx="350006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ex) sip</a:t>
              </a:r>
              <a:r>
                <a:rPr lang="en-US" altLang="ko-KR" sz="1200" err="1"/>
                <a:t>:carol@</a:t>
              </a:r>
              <a:r>
                <a:rPr lang="en-US" altLang="ko-KR" sz="1200" u="sng" err="1"/>
                <a:t>chicago.</a:t>
              </a:r>
              <a:r>
                <a:rPr lang="en-US" altLang="ko-KR" sz="1200" u="sng"/>
                <a:t>com</a:t>
              </a:r>
              <a:r>
                <a:rPr lang="en-US" altLang="ko-KR" sz="1200"/>
                <a:t> </a:t>
              </a:r>
              <a:r>
                <a:rPr lang="ko-KR" altLang="en-US" sz="1200"/>
                <a:t>인 경우 </a:t>
              </a:r>
              <a:endParaRPr lang="en-US" altLang="ko-KR" sz="1200"/>
            </a:p>
            <a:p>
              <a:endParaRPr lang="en-US" altLang="ko-KR" sz="1200"/>
            </a:p>
            <a:p>
              <a:endParaRPr lang="en-US" altLang="ko-KR" sz="1200"/>
            </a:p>
            <a:p>
              <a:r>
                <a:rPr lang="en-US" altLang="ko-KR" sz="1200"/>
                <a:t>Request-URI: </a:t>
              </a:r>
              <a:r>
                <a:rPr lang="en-US" altLang="ko-KR" sz="1200" err="1"/>
                <a:t>sip:</a:t>
              </a:r>
              <a:r>
                <a:rPr lang="en-US" altLang="ko-KR" sz="1200" err="1">
                  <a:solidFill>
                    <a:srgbClr val="0000FF"/>
                  </a:solidFill>
                </a:rPr>
                <a:t>chicago.com</a:t>
              </a:r>
              <a:r>
                <a:rPr lang="ko-KR" altLang="en-US" sz="1200">
                  <a:solidFill>
                    <a:srgbClr val="0000FF"/>
                  </a:solidFill>
                </a:rPr>
                <a:t> </a:t>
              </a:r>
              <a:r>
                <a:rPr lang="ko-KR" altLang="en-US" sz="1200"/>
                <a:t>로 주소 지정한다</a:t>
              </a:r>
              <a:r>
                <a:rPr lang="en-US" altLang="ko-KR" sz="1200"/>
                <a:t>.</a:t>
              </a:r>
              <a:endParaRPr lang="ko-KR" altLang="en-US" sz="120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2CFE1ED-1419-4504-BFED-CE93064E9F8F}"/>
                </a:ext>
              </a:extLst>
            </p:cNvPr>
            <p:cNvCxnSpPr>
              <a:cxnSpLocks/>
            </p:cNvCxnSpPr>
            <p:nvPr/>
          </p:nvCxnSpPr>
          <p:spPr>
            <a:xfrm>
              <a:off x="7082459" y="4313415"/>
              <a:ext cx="103695" cy="389019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439971F-68D0-464D-84AE-1E4748A98175}"/>
              </a:ext>
            </a:extLst>
          </p:cNvPr>
          <p:cNvCxnSpPr>
            <a:cxnSpLocks/>
          </p:cNvCxnSpPr>
          <p:nvPr/>
        </p:nvCxnSpPr>
        <p:spPr>
          <a:xfrm>
            <a:off x="9982200" y="2988297"/>
            <a:ext cx="1207416" cy="377227"/>
          </a:xfrm>
          <a:prstGeom prst="bentConnector3">
            <a:avLst>
              <a:gd name="adj1" fmla="val 375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9EC0E14-E23B-4034-9B4A-9B96DFD26B41}"/>
              </a:ext>
            </a:extLst>
          </p:cNvPr>
          <p:cNvSpPr/>
          <p:nvPr/>
        </p:nvSpPr>
        <p:spPr>
          <a:xfrm>
            <a:off x="751367" y="3742751"/>
            <a:ext cx="11147556" cy="12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Trasmitting a Request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메서드가 구성되고 목적지가 식별되면 </a:t>
            </a:r>
            <a:r>
              <a:rPr lang="en-US" altLang="ko-KR" sz="1200">
                <a:latin typeface="+mn-ea"/>
              </a:rPr>
              <a:t>transaction layer</a:t>
            </a:r>
            <a:r>
              <a:rPr lang="ko-KR" altLang="en-US" sz="1200">
                <a:latin typeface="+mn-ea"/>
              </a:rPr>
              <a:t> 로 넘김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transaction layer </a:t>
            </a:r>
            <a:r>
              <a:rPr lang="ko-KR" altLang="en-US" sz="1200">
                <a:latin typeface="+mn-ea"/>
              </a:rPr>
              <a:t>에서 응답 없이 </a:t>
            </a:r>
            <a:r>
              <a:rPr lang="en-US" altLang="ko-KR" sz="1200" b="1">
                <a:latin typeface="+mn-ea"/>
              </a:rPr>
              <a:t>timeout error</a:t>
            </a:r>
            <a:r>
              <a:rPr lang="ko-KR" altLang="en-US" sz="1200">
                <a:latin typeface="+mn-ea"/>
              </a:rPr>
              <a:t>를 반환하면</a:t>
            </a:r>
            <a:r>
              <a:rPr lang="en-US" altLang="ko-KR" sz="1200">
                <a:latin typeface="+mn-ea"/>
              </a:rPr>
              <a:t> UAC </a:t>
            </a:r>
            <a:r>
              <a:rPr lang="ko-KR" altLang="en-US" sz="1200">
                <a:latin typeface="+mn-ea"/>
              </a:rPr>
              <a:t>는 같은 </a:t>
            </a:r>
            <a:r>
              <a:rPr lang="en-US" altLang="ko-KR" sz="1200">
                <a:latin typeface="+mn-ea"/>
              </a:rPr>
              <a:t>registrar </a:t>
            </a:r>
            <a:r>
              <a:rPr lang="ko-KR" altLang="en-US" sz="1200">
                <a:latin typeface="+mn-ea"/>
              </a:rPr>
              <a:t>로 </a:t>
            </a:r>
            <a:r>
              <a:rPr lang="en-US" altLang="ko-KR" sz="1200">
                <a:latin typeface="+mn-ea"/>
              </a:rPr>
              <a:t>registration </a:t>
            </a:r>
            <a:r>
              <a:rPr lang="ko-KR" altLang="en-US" sz="1200">
                <a:latin typeface="+mn-ea"/>
              </a:rPr>
              <a:t>을 즉시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 b="1">
                <a:latin typeface="+mn-ea"/>
              </a:rPr>
              <a:t>재시도 하면 안됨</a:t>
            </a:r>
            <a:endParaRPr lang="en-US" altLang="ko-KR" sz="1200" b="1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n-ea"/>
              </a:rPr>
              <a:t>즉시 재시도하는 경우에도 </a:t>
            </a:r>
            <a:r>
              <a:rPr lang="en-US" altLang="ko-KR" sz="1100">
                <a:latin typeface="+mn-ea"/>
              </a:rPr>
              <a:t>timeout</a:t>
            </a:r>
            <a:r>
              <a:rPr lang="ko-KR" altLang="en-US" sz="1100">
                <a:latin typeface="+mn-ea"/>
              </a:rPr>
              <a:t> 이 발생할 수 있어</a:t>
            </a:r>
            <a:r>
              <a:rPr lang="en-US" altLang="ko-KR" sz="1100">
                <a:latin typeface="+mn-ea"/>
              </a:rPr>
              <a:t> timout </a:t>
            </a:r>
            <a:r>
              <a:rPr lang="ko-KR" altLang="en-US" sz="1100">
                <a:latin typeface="+mn-ea"/>
              </a:rPr>
              <a:t>을 유발하는 조건이 수정될 때까지 적당한 시간 간격을 두고 기다림</a:t>
            </a:r>
            <a:r>
              <a:rPr lang="ko-KR" altLang="en-US" sz="1200">
                <a:latin typeface="+mn-ea"/>
              </a:rPr>
              <a:t> </a:t>
            </a:r>
            <a:endParaRPr lang="en-US" altLang="ko-KR" sz="120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B774C8-B69C-49CF-BB87-23C23328B2B9}"/>
              </a:ext>
            </a:extLst>
          </p:cNvPr>
          <p:cNvSpPr/>
          <p:nvPr/>
        </p:nvSpPr>
        <p:spPr>
          <a:xfrm>
            <a:off x="751367" y="5247295"/>
            <a:ext cx="11147556" cy="98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Error Responses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UA</a:t>
            </a:r>
            <a:r>
              <a:rPr lang="ko-KR" altLang="en-US" sz="1200">
                <a:latin typeface="+mn-ea"/>
              </a:rPr>
              <a:t> 가 </a:t>
            </a:r>
            <a:r>
              <a:rPr lang="en-US" altLang="ko-KR" sz="1200" b="1">
                <a:latin typeface="+mn-ea"/>
              </a:rPr>
              <a:t>423 (Interval Too Brief) </a:t>
            </a:r>
            <a:r>
              <a:rPr lang="ko-KR" altLang="en-US" sz="1200">
                <a:latin typeface="+mn-ea"/>
              </a:rPr>
              <a:t>응답을 수신하는 경우</a:t>
            </a:r>
            <a:r>
              <a:rPr lang="en-US" altLang="ko-KR" sz="1200">
                <a:latin typeface="+mn-ea"/>
              </a:rPr>
              <a:t>, REGISTER </a:t>
            </a:r>
            <a:r>
              <a:rPr lang="ko-KR" altLang="en-US" sz="1200">
                <a:latin typeface="+mn-ea"/>
              </a:rPr>
              <a:t>요청에 포함된 모든 </a:t>
            </a:r>
            <a:r>
              <a:rPr lang="en-US" altLang="ko-KR" sz="1200">
                <a:latin typeface="+mn-ea"/>
              </a:rPr>
              <a:t>contact address </a:t>
            </a:r>
            <a:r>
              <a:rPr lang="ko-KR" altLang="en-US" sz="1200">
                <a:latin typeface="+mn-ea"/>
              </a:rPr>
              <a:t>의 </a:t>
            </a:r>
            <a:r>
              <a:rPr lang="en-US" altLang="ko-KR" sz="1200" b="1">
                <a:latin typeface="+mn-ea"/>
              </a:rPr>
              <a:t>expiration interval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을 </a:t>
            </a:r>
            <a:r>
              <a:rPr lang="en-US" altLang="ko-KR" sz="1200">
                <a:latin typeface="+mn-ea"/>
              </a:rPr>
              <a:t>423 </a:t>
            </a:r>
            <a:r>
              <a:rPr lang="ko-KR" altLang="en-US" sz="1200">
                <a:latin typeface="+mn-ea"/>
              </a:rPr>
              <a:t>응답의 </a:t>
            </a:r>
            <a:r>
              <a:rPr lang="en-US" altLang="ko-KR" sz="1200" b="1">
                <a:latin typeface="+mn-ea"/>
              </a:rPr>
              <a:t>Min-Expires </a:t>
            </a:r>
            <a:r>
              <a:rPr lang="ko-KR" altLang="en-US" sz="1200">
                <a:latin typeface="+mn-ea"/>
              </a:rPr>
              <a:t>헤더 값보다 크게 설정한 후 </a:t>
            </a:r>
            <a:r>
              <a:rPr lang="en-US" altLang="ko-KR" sz="1200">
                <a:latin typeface="+mn-ea"/>
              </a:rPr>
              <a:t>registration </a:t>
            </a:r>
            <a:r>
              <a:rPr lang="ko-KR" altLang="en-US" sz="1200">
                <a:latin typeface="+mn-ea"/>
              </a:rPr>
              <a:t>을 재시도할 수 있음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35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Roboto Black"/>
        <a:ea typeface="Noto Sans KR Medium"/>
        <a:cs typeface=""/>
      </a:majorFont>
      <a:minorFont>
        <a:latin typeface="Noto Sans KR Medium"/>
        <a:ea typeface="Noto Sans K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1517</Words>
  <Application>Microsoft Office PowerPoint</Application>
  <PresentationFormat>와이드스크린</PresentationFormat>
  <Paragraphs>211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Noto Sans KR</vt:lpstr>
      <vt:lpstr>Noto Sans KR Medium</vt:lpstr>
      <vt:lpstr>맑은 고딕</vt:lpstr>
      <vt:lpstr>Arial</vt:lpstr>
      <vt:lpstr>Roboto</vt:lpstr>
      <vt:lpstr>Roboto Black</vt:lpstr>
      <vt:lpstr>Office 테마</vt:lpstr>
      <vt:lpstr>SIP 세미나 2.0</vt:lpstr>
      <vt:lpstr>1. Redirect Servers (1/2)</vt:lpstr>
      <vt:lpstr>1. Redirect Servers (2/2)</vt:lpstr>
      <vt:lpstr>2. Registrations – 용어 정리</vt:lpstr>
      <vt:lpstr>2. Registrations - 프로세스</vt:lpstr>
      <vt:lpstr>2. Registrations – Constructing the REGISTER Request (1)</vt:lpstr>
      <vt:lpstr>2. Registrations – Constructing the REGISTER Request (2)</vt:lpstr>
      <vt:lpstr>2. Registrations – Constructing the REGISTER Request (3)</vt:lpstr>
      <vt:lpstr>2. Registrations – Constructing the REGISTER Request (4)</vt:lpstr>
      <vt:lpstr>2. Registrations – Processing REGISTER Requests (1)</vt:lpstr>
      <vt:lpstr>3. Dialogs</vt:lpstr>
      <vt:lpstr>4. Initiating a Session</vt:lpstr>
      <vt:lpstr>5. Modifying an Existing Session</vt:lpstr>
      <vt:lpstr>6. Terminating 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242</cp:revision>
  <dcterms:created xsi:type="dcterms:W3CDTF">2023-06-27T00:22:49Z</dcterms:created>
  <dcterms:modified xsi:type="dcterms:W3CDTF">2023-06-28T09:06:15Z</dcterms:modified>
</cp:coreProperties>
</file>