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4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1" r:id="rId29"/>
    <p:sldId id="320" r:id="rId30"/>
    <p:sldId id="322" r:id="rId31"/>
    <p:sldId id="323" r:id="rId32"/>
    <p:sldId id="324" r:id="rId33"/>
    <p:sldId id="290" r:id="rId34"/>
  </p:sldIdLst>
  <p:sldSz cx="12192000" cy="6858000"/>
  <p:notesSz cx="6858000" cy="9144000"/>
  <p:embeddedFontLst>
    <p:embeddedFont>
      <p:font typeface="G마켓 산스 TTF Bold" panose="02000000000000000000" pitchFamily="2" charset="-127"/>
      <p:bold r:id="rId37"/>
    </p:embeddedFont>
    <p:embeddedFont>
      <p:font typeface="G마켓 산스 TTF Light" panose="02000000000000000000" pitchFamily="2" charset="-127"/>
      <p:regular r:id="rId38"/>
    </p:embeddedFont>
    <p:embeddedFont>
      <p:font typeface="G마켓 산스 TTF Medium" panose="02000000000000000000" pitchFamily="2" charset="-127"/>
      <p:regular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Black" panose="02000000000000000000" pitchFamily="2" charset="0"/>
      <p:bold r:id="rId44"/>
      <p:boldItalic r:id="rId45"/>
    </p:embeddedFont>
    <p:embeddedFont>
      <p:font typeface="Roboto Light" panose="02000000000000000000" pitchFamily="2" charset="0"/>
      <p:regular r:id="rId46"/>
      <p:italic r:id="rId47"/>
    </p:embeddedFont>
    <p:embeddedFont>
      <p:font typeface="Roboto Medium" panose="02000000000000000000" pitchFamily="2" charset="0"/>
      <p:regular r:id="rId48"/>
      <p:italic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7" autoAdjust="0"/>
    <p:restoredTop sz="95196" autoAdjust="0"/>
  </p:normalViewPr>
  <p:slideViewPr>
    <p:cSldViewPr snapToGrid="0">
      <p:cViewPr>
        <p:scale>
          <a:sx n="125" d="100"/>
          <a:sy n="125" d="100"/>
        </p:scale>
        <p:origin x="677" y="2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85E2C-E0D8-41AD-858A-DD3B49506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5B-D99F-447C-A15C-E8E2C7C107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A30CD-047B-418C-B390-82335D751AE2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9D0F5-4A92-403E-BBCF-9FCAC6BE8B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09679-A80F-48B0-95CE-0516ACA85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1F0DB-C185-4654-A2C2-26BCE9E26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8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B1179-EA2C-4F66-A7B6-E78EE214E3F0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B60B4-4ECC-4229-9A2A-F5A0A39DA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0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DF36D-4A75-4D61-9A32-3638C69A0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1754"/>
            <a:ext cx="9144000" cy="15036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66BF26-D1F3-45EB-9F36-CED9E6F2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49226"/>
            <a:ext cx="12192000" cy="3608773"/>
          </a:xfrm>
          <a:solidFill>
            <a:schemeClr val="tx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E553-A7B2-4AE2-A1D7-34858E53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Medium" panose="02000000000000000000" pitchFamily="2" charset="0"/>
                <a:ea typeface="G마켓 산스 TTF Light" panose="02000000000000000000" pitchFamily="2" charset="-127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8F58C2-1B84-4FFC-BB15-26EE4A78286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www.telcoware.com/kor_191127/image/common/top_logo.gif">
            <a:extLst>
              <a:ext uri="{FF2B5EF4-FFF2-40B4-BE49-F238E27FC236}">
                <a16:creationId xmlns:a16="http://schemas.microsoft.com/office/drawing/2014/main" id="{4EA664D5-A634-453A-BD61-BF0323E4DF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" y="277013"/>
            <a:ext cx="1342076" cy="1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25A23-08A0-4A94-B58A-E03A084F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  <a:solidFill>
            <a:schemeClr val="tx1"/>
          </a:solidFill>
          <a:ln>
            <a:noFill/>
          </a:ln>
        </p:spPr>
        <p:txBody>
          <a:bodyPr anchor="b">
            <a:noAutofit/>
          </a:bodyPr>
          <a:lstStyle>
            <a:lvl1pPr algn="ctr"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86DBE-6DE7-42F6-9686-EF11B99B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Roboto Medium" panose="02000000000000000000" pitchFamily="2" charset="0"/>
              </a:defRPr>
            </a:lvl1pPr>
          </a:lstStyle>
          <a:p>
            <a:fld id="{A9252A94-CC09-4928-8209-20295AE91A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72FE5A-0F73-449F-80C1-BC70D67A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9642A-82A8-46F1-B8CD-48F07202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A5150-0E9E-4B2E-8D5F-2679D07DC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3916A-7E65-4C43-ADD5-50399109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62DC1-5940-41BD-A95D-9B333B06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52A94-CC09-4928-8209-20295AE91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D70CD-FB66-4E34-B41D-C21305655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Roboto Black" panose="02000000000000000000" pitchFamily="2" charset="0"/>
                <a:ea typeface="Roboto Black" panose="02000000000000000000" pitchFamily="2" charset="0"/>
              </a:rPr>
              <a:t>SIP</a:t>
            </a:r>
            <a:r>
              <a:rPr lang="en-US" altLang="ko-KR"/>
              <a:t> </a:t>
            </a:r>
            <a:r>
              <a:rPr lang="ko-KR" altLang="en-US" sz="5400">
                <a:latin typeface="Roboto Medium" panose="02000000000000000000" pitchFamily="2" charset="0"/>
                <a:ea typeface="G마켓 산스 TTF Medium" panose="02000000000000000000" pitchFamily="2" charset="-127"/>
              </a:rPr>
              <a:t>세미나</a:t>
            </a:r>
            <a:r>
              <a:rPr lang="ko-KR" altLang="en-US" sz="5400"/>
              <a:t> </a:t>
            </a:r>
            <a:r>
              <a:rPr lang="en-US" altLang="ko-KR" sz="5400">
                <a:ea typeface="Roboto Black" panose="02000000000000000000" pitchFamily="2" charset="0"/>
              </a:rPr>
              <a:t>3.0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C8BAB0-83E6-4FA3-A7BB-54E5E6714B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ECF02-2248-462B-B83A-8C5F6EBA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94FA4C-180F-45AE-8265-2AB29A24C0DC}"/>
              </a:ext>
            </a:extLst>
          </p:cNvPr>
          <p:cNvSpPr/>
          <p:nvPr/>
        </p:nvSpPr>
        <p:spPr>
          <a:xfrm>
            <a:off x="955248" y="3678694"/>
            <a:ext cx="5403987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Proxy Behavior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Transaction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Transport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Common Message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DEA5C-2DBF-4B91-9867-5A1738DF02D5}"/>
              </a:ext>
            </a:extLst>
          </p:cNvPr>
          <p:cNvSpPr txBox="1"/>
          <p:nvPr/>
        </p:nvSpPr>
        <p:spPr>
          <a:xfrm>
            <a:off x="8790709" y="3678694"/>
            <a:ext cx="2446042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Data Solution 2 </a:t>
            </a:r>
            <a:r>
              <a:rPr lang="ko-KR" altLang="en-US">
                <a:solidFill>
                  <a:schemeClr val="bg1"/>
                </a:solidFill>
              </a:rPr>
              <a:t>팀</a:t>
            </a:r>
            <a:endParaRPr lang="en-US" altLang="ko-KR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err="1">
                <a:solidFill>
                  <a:schemeClr val="bg1"/>
                </a:solidFill>
              </a:rPr>
              <a:t>김윤겸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Determining Request Targets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91D14-E1D0-4F74-B577-8C8608A98F9E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D61A1-9BAF-4ED7-9DA6-ECAA1B979FE2}"/>
              </a:ext>
            </a:extLst>
          </p:cNvPr>
          <p:cNvSpPr txBox="1"/>
          <p:nvPr/>
        </p:nvSpPr>
        <p:spPr>
          <a:xfrm>
            <a:off x="1035250" y="1049621"/>
            <a:ext cx="966161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목적지</a:t>
            </a: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/>
              <a:t>프록시</a:t>
            </a:r>
            <a:r>
              <a:rPr lang="ko-KR" altLang="en-US" sz="1200"/>
              <a:t> 서버는 전처리 과정을 통해 재구성된 요청 메시지를 어디로 보낼지 </a:t>
            </a:r>
            <a:r>
              <a:rPr lang="ko-KR" altLang="en-US" sz="1200" b="1"/>
              <a:t>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를 기반으로 목적지가 결정되며 결정된 </a:t>
            </a:r>
            <a:r>
              <a:rPr lang="ko-KR" altLang="en-US" sz="1200" b="1"/>
              <a:t>목적지</a:t>
            </a:r>
            <a:r>
              <a:rPr lang="ko-KR" altLang="en-US" sz="1200"/>
              <a:t>는 </a:t>
            </a:r>
            <a:r>
              <a:rPr lang="en-US" altLang="ko-KR" sz="1200" b="1"/>
              <a:t>target set</a:t>
            </a:r>
            <a:r>
              <a:rPr lang="ko-KR" altLang="en-US" sz="1200"/>
              <a:t> 에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target set </a:t>
            </a:r>
            <a:r>
              <a:rPr lang="ko-KR" altLang="en-US" sz="1200"/>
              <a:t>하나 이상의 </a:t>
            </a:r>
            <a:r>
              <a:rPr lang="ko-KR" altLang="en-US" sz="1200" b="1"/>
              <a:t>목적지 리스트</a:t>
            </a:r>
            <a:r>
              <a:rPr lang="ko-KR" altLang="en-US" sz="1200"/>
              <a:t>가 존재해야 하며</a:t>
            </a:r>
            <a:r>
              <a:rPr lang="en-US" altLang="ko-KR" sz="1200"/>
              <a:t>, Request-URI </a:t>
            </a:r>
            <a:r>
              <a:rPr lang="ko-KR" altLang="en-US" sz="1200"/>
              <a:t>를 이용하여 목적지를 결정할 수 없는 경우</a:t>
            </a:r>
            <a:r>
              <a:rPr lang="en-US" altLang="ko-KR" sz="1200"/>
              <a:t>, </a:t>
            </a:r>
            <a:r>
              <a:rPr lang="en-US" altLang="ko-KR" sz="1200" b="1" u="sng"/>
              <a:t>485 (Ambiguous)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 b="1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0F4926-97E2-418D-808E-BD4B1886422E}"/>
              </a:ext>
            </a:extLst>
          </p:cNvPr>
          <p:cNvGrpSpPr/>
          <p:nvPr/>
        </p:nvGrpSpPr>
        <p:grpSpPr>
          <a:xfrm>
            <a:off x="838200" y="2824480"/>
            <a:ext cx="6451117" cy="3714432"/>
            <a:chOff x="2640500" y="2824480"/>
            <a:chExt cx="6451117" cy="3714432"/>
          </a:xfrm>
        </p:grpSpPr>
        <p:sp>
          <p:nvSpPr>
            <p:cNvPr id="4" name="다이아몬드 3">
              <a:extLst>
                <a:ext uri="{FF2B5EF4-FFF2-40B4-BE49-F238E27FC236}">
                  <a16:creationId xmlns:a16="http://schemas.microsoft.com/office/drawing/2014/main" id="{ADD96126-4E47-491B-9A14-FDD817F85BE5}"/>
                </a:ext>
              </a:extLst>
            </p:cNvPr>
            <p:cNvSpPr/>
            <p:nvPr/>
          </p:nvSpPr>
          <p:spPr>
            <a:xfrm>
              <a:off x="3510063" y="3086791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가 </a:t>
              </a:r>
              <a:r>
                <a:rPr lang="en-US" altLang="ko-KR" sz="900" b="1">
                  <a:solidFill>
                    <a:srgbClr val="FF0000"/>
                  </a:solidFill>
                </a:rPr>
                <a:t>maddr</a:t>
              </a:r>
              <a:r>
                <a:rPr lang="en-US" altLang="ko-KR" sz="900">
                  <a:solidFill>
                    <a:schemeClr val="tx1"/>
                  </a:solidFill>
                </a:rPr>
                <a:t> </a:t>
              </a:r>
              <a:r>
                <a:rPr lang="ko-KR" altLang="en-US" sz="900">
                  <a:solidFill>
                    <a:schemeClr val="tx1"/>
                  </a:solidFill>
                </a:rPr>
                <a:t>파라미터를 갖는 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D2279E5-B4F4-4355-92EA-8DE21A7C523D}"/>
                </a:ext>
              </a:extLst>
            </p:cNvPr>
            <p:cNvSpPr/>
            <p:nvPr/>
          </p:nvSpPr>
          <p:spPr>
            <a:xfrm>
              <a:off x="5633272" y="3828190"/>
              <a:ext cx="2556164" cy="74139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Request-URI</a:t>
              </a:r>
              <a:r>
                <a:rPr lang="ko-KR" altLang="en-US" sz="900">
                  <a:solidFill>
                    <a:schemeClr val="tx1"/>
                  </a:solidFill>
                </a:rPr>
                <a:t> 도메인이 </a:t>
              </a:r>
              <a:r>
                <a:rPr lang="ko-KR" altLang="en-US" sz="900" b="1">
                  <a:solidFill>
                    <a:srgbClr val="FF0000"/>
                  </a:solidFill>
                </a:rPr>
                <a:t>자신이 관리</a:t>
              </a:r>
              <a:r>
                <a:rPr lang="ko-KR" altLang="en-US" sz="900">
                  <a:solidFill>
                    <a:srgbClr val="FF0000"/>
                  </a:solidFill>
                </a:rPr>
                <a:t>하는 </a:t>
              </a:r>
              <a:br>
                <a:rPr lang="en-US" altLang="ko-KR" sz="900">
                  <a:solidFill>
                    <a:srgbClr val="FF0000"/>
                  </a:solidFill>
                </a:rPr>
              </a:br>
              <a:r>
                <a:rPr lang="ko-KR" altLang="en-US" sz="900">
                  <a:solidFill>
                    <a:srgbClr val="FF0000"/>
                  </a:solidFill>
                </a:rPr>
                <a:t>도메인</a:t>
              </a:r>
              <a:r>
                <a:rPr lang="ko-KR" altLang="en-US" sz="900">
                  <a:solidFill>
                    <a:schemeClr val="tx1"/>
                  </a:solidFill>
                </a:rPr>
                <a:t>인가</a:t>
              </a:r>
              <a:r>
                <a:rPr lang="en-US" altLang="ko-KR" sz="900">
                  <a:solidFill>
                    <a:schemeClr val="tx1"/>
                  </a:solidFill>
                </a:rPr>
                <a:t>?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7ABFC5-C77F-4C33-8A13-AC33E8631AE1}"/>
                </a:ext>
              </a:extLst>
            </p:cNvPr>
            <p:cNvSpPr txBox="1"/>
            <p:nvPr/>
          </p:nvSpPr>
          <p:spPr>
            <a:xfrm>
              <a:off x="2640500" y="4083474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EA499B-29B5-467C-A31F-2D4594A1D634}"/>
                </a:ext>
              </a:extLst>
            </p:cNvPr>
            <p:cNvSpPr txBox="1"/>
            <p:nvPr/>
          </p:nvSpPr>
          <p:spPr>
            <a:xfrm>
              <a:off x="7664623" y="4973441"/>
              <a:ext cx="142699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Request-URI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FB40B5-2C67-4112-8503-3ACC4F829E0D}"/>
                </a:ext>
              </a:extLst>
            </p:cNvPr>
            <p:cNvSpPr txBox="1"/>
            <p:nvPr/>
          </p:nvSpPr>
          <p:spPr>
            <a:xfrm>
              <a:off x="4223560" y="4973441"/>
              <a:ext cx="2472152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>
                  <a:solidFill>
                    <a:srgbClr val="002060"/>
                  </a:solidFill>
                </a:rPr>
                <a:t>target set </a:t>
              </a:r>
              <a:r>
                <a:rPr lang="en-US" altLang="ko-KR" sz="900"/>
                <a:t>= </a:t>
              </a:r>
            </a:p>
            <a:p>
              <a:r>
                <a:rPr lang="en-US" altLang="ko-KR" sz="900"/>
                <a:t>Request-URI</a:t>
              </a:r>
              <a:r>
                <a:rPr lang="ko-KR" altLang="en-US" sz="900"/>
                <a:t> 를 기반으로 </a:t>
              </a:r>
              <a:r>
                <a:rPr lang="en-US" altLang="ko-KR" sz="900" b="1"/>
                <a:t>Location Service </a:t>
              </a:r>
              <a:r>
                <a:rPr lang="ko-KR" altLang="en-US" sz="900"/>
                <a:t>를 </a:t>
              </a:r>
              <a:br>
                <a:rPr lang="en-US" altLang="ko-KR" sz="900"/>
              </a:br>
              <a:r>
                <a:rPr lang="ko-KR" altLang="en-US" sz="900"/>
                <a:t>이용하여</a:t>
              </a:r>
              <a:r>
                <a:rPr lang="en-US" altLang="ko-KR" sz="900"/>
                <a:t> </a:t>
              </a:r>
              <a:r>
                <a:rPr lang="ko-KR" altLang="en-US" sz="900"/>
                <a:t>얻은 </a:t>
              </a:r>
              <a:r>
                <a:rPr lang="en-US" altLang="ko-KR" sz="900" b="1"/>
                <a:t>Callee</a:t>
              </a:r>
              <a:r>
                <a:rPr lang="en-US" altLang="ko-KR" sz="900"/>
                <a:t> </a:t>
              </a:r>
              <a:r>
                <a:rPr lang="ko-KR" altLang="en-US" sz="900"/>
                <a:t>의 현재 위치 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16BE761-5AB8-4CB7-93B9-E2DB83660ACF}"/>
                </a:ext>
              </a:extLst>
            </p:cNvPr>
            <p:cNvSpPr/>
            <p:nvPr/>
          </p:nvSpPr>
          <p:spPr>
            <a:xfrm>
              <a:off x="4555626" y="5844164"/>
              <a:ext cx="1808018" cy="6947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요청</a:t>
              </a:r>
              <a:r>
                <a:rPr lang="ko-KR" altLang="en-US" sz="900">
                  <a:solidFill>
                    <a:schemeClr val="tx1"/>
                  </a:solidFill>
                </a:rPr>
                <a:t> 메시지 </a:t>
              </a:r>
              <a:r>
                <a:rPr lang="ko-KR" altLang="en-US" sz="900" b="1">
                  <a:solidFill>
                    <a:schemeClr val="tx1"/>
                  </a:solidFill>
                </a:rPr>
                <a:t>전송</a:t>
              </a:r>
              <a:r>
                <a:rPr lang="ko-KR" altLang="en-US" sz="900">
                  <a:solidFill>
                    <a:schemeClr val="tx1"/>
                  </a:solidFill>
                </a:rPr>
                <a:t> 단계</a:t>
              </a:r>
              <a:endParaRPr lang="en-US" altLang="ko-KR" sz="9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(Request</a:t>
              </a:r>
              <a:r>
                <a:rPr lang="ko-KR" altLang="en-US" sz="900">
                  <a:solidFill>
                    <a:schemeClr val="tx1"/>
                  </a:solidFill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</a:rPr>
                <a:t>Forwarding)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CDB8633-B85D-48F6-8669-456464615E16}"/>
                </a:ext>
              </a:extLst>
            </p:cNvPr>
            <p:cNvCxnSpPr>
              <a:stCxn id="15" idx="3"/>
              <a:endCxn id="17" idx="0"/>
            </p:cNvCxnSpPr>
            <p:nvPr/>
          </p:nvCxnSpPr>
          <p:spPr>
            <a:xfrm>
              <a:off x="8189436" y="4198890"/>
              <a:ext cx="188684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DBC1E14E-A1E5-4A43-A461-D1C1F44E0928}"/>
                </a:ext>
              </a:extLst>
            </p:cNvPr>
            <p:cNvCxnSpPr>
              <a:cxnSpLocks/>
              <a:stCxn id="15" idx="1"/>
              <a:endCxn id="18" idx="0"/>
            </p:cNvCxnSpPr>
            <p:nvPr/>
          </p:nvCxnSpPr>
          <p:spPr>
            <a:xfrm rot="10800000" flipV="1">
              <a:off x="5459636" y="4198889"/>
              <a:ext cx="173636" cy="7745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8C671057-76FE-4185-A117-1E075411650E}"/>
                </a:ext>
              </a:extLst>
            </p:cNvPr>
            <p:cNvCxnSpPr>
              <a:cxnSpLocks/>
              <a:stCxn id="4" idx="1"/>
              <a:endCxn id="16" idx="0"/>
            </p:cNvCxnSpPr>
            <p:nvPr/>
          </p:nvCxnSpPr>
          <p:spPr>
            <a:xfrm rot="10800000" flipV="1">
              <a:off x="3353997" y="3457490"/>
              <a:ext cx="156066" cy="62598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854F815-313B-4E86-9747-24D1CC4CFBF9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066227" y="3457491"/>
              <a:ext cx="845127" cy="37069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50A8CB67-1E8B-4966-9AD9-583A2F94B7A6}"/>
                </a:ext>
              </a:extLst>
            </p:cNvPr>
            <p:cNvCxnSpPr>
              <a:cxnSpLocks/>
              <a:stCxn id="16" idx="2"/>
              <a:endCxn id="10" idx="2"/>
            </p:cNvCxnSpPr>
            <p:nvPr/>
          </p:nvCxnSpPr>
          <p:spPr>
            <a:xfrm rot="16200000" flipH="1">
              <a:off x="3016195" y="4652107"/>
              <a:ext cx="1877232" cy="12016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67EC440-D8E6-4291-A996-BC78BEE49E9F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5400000">
              <a:off x="6877250" y="4690667"/>
              <a:ext cx="987265" cy="2014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1AAC948-3223-41D4-8A2A-01F112DE1C03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8145" y="2824480"/>
              <a:ext cx="0" cy="262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B06E613-44BD-47F5-BDDD-5673D471A74F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 flipH="1">
              <a:off x="5459635" y="5481272"/>
              <a:ext cx="1" cy="362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FCBD59-8D52-4DB8-84D2-2C5681FB49E6}"/>
                </a:ext>
              </a:extLst>
            </p:cNvPr>
            <p:cNvSpPr txBox="1"/>
            <p:nvPr/>
          </p:nvSpPr>
          <p:spPr>
            <a:xfrm>
              <a:off x="6254892" y="3349882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9EE504-FE56-405A-BD7F-AC8381A9A8BE}"/>
                </a:ext>
              </a:extLst>
            </p:cNvPr>
            <p:cNvSpPr txBox="1"/>
            <p:nvPr/>
          </p:nvSpPr>
          <p:spPr>
            <a:xfrm>
              <a:off x="8215013" y="4355334"/>
              <a:ext cx="3465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/>
                <a:t>NO</a:t>
              </a:r>
              <a:endParaRPr lang="ko-KR" altLang="en-US" sz="9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2640B1-0359-4ED9-9AB9-AB721F455F2B}"/>
                </a:ext>
              </a:extLst>
            </p:cNvPr>
            <p:cNvSpPr txBox="1"/>
            <p:nvPr/>
          </p:nvSpPr>
          <p:spPr>
            <a:xfrm>
              <a:off x="5262250" y="4355334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FF423D1-0280-4DA1-AE8E-09AEA3CC81F2}"/>
                </a:ext>
              </a:extLst>
            </p:cNvPr>
            <p:cNvSpPr txBox="1"/>
            <p:nvPr/>
          </p:nvSpPr>
          <p:spPr>
            <a:xfrm>
              <a:off x="3156611" y="3558965"/>
              <a:ext cx="394770" cy="230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/>
                <a:t>YES</a:t>
              </a:r>
              <a:endParaRPr lang="ko-KR" altLang="en-US" sz="900" b="1"/>
            </a:p>
          </p:txBody>
        </p:sp>
      </p:grp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1DE8BB9-8C21-4CC3-AEF8-032F91E1A173}"/>
              </a:ext>
            </a:extLst>
          </p:cNvPr>
          <p:cNvCxnSpPr>
            <a:cxnSpLocks/>
          </p:cNvCxnSpPr>
          <p:nvPr/>
        </p:nvCxnSpPr>
        <p:spPr>
          <a:xfrm>
            <a:off x="8776534" y="2539069"/>
            <a:ext cx="2386719" cy="442098"/>
          </a:xfrm>
          <a:prstGeom prst="bentConnector3">
            <a:avLst>
              <a:gd name="adj1" fmla="val 106877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2718F-2E7A-46C7-91B4-77A9800DF378}"/>
              </a:ext>
            </a:extLst>
          </p:cNvPr>
          <p:cNvSpPr txBox="1"/>
          <p:nvPr/>
        </p:nvSpPr>
        <p:spPr>
          <a:xfrm>
            <a:off x="8142874" y="2865985"/>
            <a:ext cx="302037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시도할 새 주소의 </a:t>
            </a:r>
            <a:r>
              <a:rPr lang="en-US" altLang="ko-KR" sz="900"/>
              <a:t>URI </a:t>
            </a:r>
            <a:r>
              <a:rPr lang="ko-KR" altLang="en-US" sz="900"/>
              <a:t>가 포함된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CE9B9F-93AA-4B73-AF94-99B69374D401}"/>
              </a:ext>
            </a:extLst>
          </p:cNvPr>
          <p:cNvSpPr txBox="1"/>
          <p:nvPr/>
        </p:nvSpPr>
        <p:spPr>
          <a:xfrm>
            <a:off x="7449576" y="3503808"/>
            <a:ext cx="4406976" cy="225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가 프록시가 관리하는 </a:t>
            </a:r>
            <a:r>
              <a:rPr lang="ko-KR" altLang="en-US" sz="1200" b="1"/>
              <a:t>리소스</a:t>
            </a:r>
            <a:r>
              <a:rPr lang="ko-KR" altLang="en-US" sz="1200"/>
              <a:t>를 가리키지 않으면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/>
              <a:t>target set </a:t>
            </a:r>
            <a:r>
              <a:rPr lang="ko-KR" altLang="en-US" sz="1200"/>
              <a:t>에 목적지를 추가하면 안됨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Origin</a:t>
            </a:r>
            <a:r>
              <a:rPr lang="en-US" altLang="ko-KR" sz="1200"/>
              <a:t> </a:t>
            </a: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가 이 프록시가 책임지는 </a:t>
            </a:r>
            <a:r>
              <a:rPr lang="ko-KR" altLang="en-US" sz="1200" b="1"/>
              <a:t>리소스</a:t>
            </a:r>
            <a:r>
              <a:rPr lang="ko-KR" altLang="en-US" sz="1200"/>
              <a:t>라면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en-US" altLang="ko-KR" sz="1200" b="1"/>
              <a:t>Request Forwarding</a:t>
            </a:r>
            <a:r>
              <a:rPr lang="en-US" altLang="ko-KR" sz="1200"/>
              <a:t> </a:t>
            </a:r>
            <a:r>
              <a:rPr lang="ko-KR" altLang="en-US" sz="1200"/>
              <a:t>후에 </a:t>
            </a:r>
            <a:r>
              <a:rPr lang="en-US" altLang="ko-KR" sz="1200"/>
              <a:t>target set </a:t>
            </a:r>
            <a:r>
              <a:rPr lang="ko-KR" altLang="en-US" sz="1200"/>
              <a:t>을 계속 추가 가능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사항을 적용한 후에도</a:t>
            </a:r>
            <a:r>
              <a:rPr lang="en-US" altLang="ko-KR" sz="1200"/>
              <a:t> target set </a:t>
            </a:r>
            <a:r>
              <a:rPr lang="ko-KR" altLang="en-US" sz="1200"/>
              <a:t>이 비어있다면</a:t>
            </a:r>
            <a:r>
              <a:rPr lang="en-US" altLang="ko-KR" sz="1200"/>
              <a:t>,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404 (Not Found)</a:t>
            </a:r>
            <a:r>
              <a:rPr lang="en-US" altLang="ko-KR" sz="1200"/>
              <a:t> </a:t>
            </a:r>
            <a:r>
              <a:rPr lang="ko-KR" altLang="en-US" sz="1200"/>
              <a:t>응답을 전송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185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ACF59-DB9E-4883-B0C2-43675C0C56B7}"/>
              </a:ext>
            </a:extLst>
          </p:cNvPr>
          <p:cNvSpPr txBox="1"/>
          <p:nvPr/>
        </p:nvSpPr>
        <p:spPr>
          <a:xfrm>
            <a:off x="1286261" y="3063170"/>
            <a:ext cx="335059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1.  Make a copy of the received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2.  Update the Request-URI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3.  Update the Max-Forwards header field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4.  Optionally add a Record-route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5.  Optionally add additional header fields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6.  Postprocess routing information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7.  Determine the next-hop address, port, and transport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8.  Add a Via header field value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9.  Add a Content-Length header field if necessary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10. Forward the new request</a:t>
            </a:r>
          </a:p>
          <a:p>
            <a:r>
              <a:rPr lang="en-US" altLang="ko-KR" sz="1000"/>
              <a:t>	</a:t>
            </a:r>
          </a:p>
          <a:p>
            <a:r>
              <a:rPr lang="en-US" altLang="ko-KR" sz="1000"/>
              <a:t>11. Set timer C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75020-2C8E-4D8D-ADCA-93D52CB449E1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28816-448C-4526-B0D6-5FE6DE22AE22}"/>
              </a:ext>
            </a:extLst>
          </p:cNvPr>
          <p:cNvSpPr txBox="1"/>
          <p:nvPr/>
        </p:nvSpPr>
        <p:spPr>
          <a:xfrm>
            <a:off x="1035250" y="1007181"/>
            <a:ext cx="7204216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/>
              <a:t>target set</a:t>
            </a:r>
            <a:r>
              <a:rPr lang="en-US" altLang="ko-KR" sz="1200"/>
              <a:t> </a:t>
            </a:r>
            <a:r>
              <a:rPr lang="ko-KR" altLang="en-US" sz="1200"/>
              <a:t>이 결정되면</a:t>
            </a:r>
            <a:r>
              <a:rPr lang="en-US" altLang="ko-KR" sz="1200"/>
              <a:t>, </a:t>
            </a:r>
            <a:r>
              <a:rPr lang="ko-KR" altLang="en-US" sz="1200"/>
              <a:t>요청 메시지를 </a:t>
            </a:r>
            <a:r>
              <a:rPr lang="en-US" altLang="ko-KR" sz="1200"/>
              <a:t>target set </a:t>
            </a:r>
            <a:r>
              <a:rPr lang="ko-KR" altLang="en-US" sz="1200"/>
              <a:t>으로 전송해야 하며</a:t>
            </a:r>
            <a:r>
              <a:rPr lang="en-US" altLang="ko-KR" sz="1200"/>
              <a:t>, target set </a:t>
            </a:r>
            <a:r>
              <a:rPr lang="ko-KR" altLang="en-US" sz="1200"/>
              <a:t>을 </a:t>
            </a:r>
            <a:r>
              <a:rPr lang="ko-KR" altLang="en-US" sz="1200" u="sng"/>
              <a:t>임의의 순서로 처리 가능</a:t>
            </a:r>
            <a:endParaRPr lang="en-US" altLang="ko-KR" sz="1200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순차적으로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모든 </a:t>
            </a:r>
            <a:r>
              <a:rPr lang="en-US" altLang="ko-KR" sz="1200"/>
              <a:t>target set </a:t>
            </a:r>
            <a:r>
              <a:rPr lang="ko-KR" altLang="en-US" sz="1200"/>
              <a:t>을 가지고 </a:t>
            </a:r>
            <a:r>
              <a:rPr lang="en-US" altLang="ko-KR" sz="1200" b="1"/>
              <a:t>client transaction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target set </a:t>
            </a:r>
            <a:r>
              <a:rPr lang="ko-KR" altLang="en-US" sz="1200"/>
              <a:t>을 </a:t>
            </a:r>
            <a:r>
              <a:rPr lang="ko-KR" altLang="en-US" sz="1200" b="1"/>
              <a:t>그룹</a:t>
            </a:r>
            <a:r>
              <a:rPr lang="ko-KR" altLang="en-US" sz="1200"/>
              <a:t>으로 나누고 그룹을 순차적으로</a:t>
            </a:r>
            <a:r>
              <a:rPr lang="en-US" altLang="ko-KR" sz="1200"/>
              <a:t>, </a:t>
            </a:r>
            <a:r>
              <a:rPr lang="ko-KR" altLang="en-US" sz="1200"/>
              <a:t>그룹 내 </a:t>
            </a:r>
            <a:r>
              <a:rPr lang="en-US" altLang="ko-KR" sz="1200"/>
              <a:t>target </a:t>
            </a:r>
            <a:r>
              <a:rPr lang="ko-KR" altLang="en-US" sz="1200"/>
              <a:t>들을 </a:t>
            </a:r>
            <a:r>
              <a:rPr lang="ko-KR" altLang="en-US" sz="1200" b="1"/>
              <a:t>병렬</a:t>
            </a:r>
            <a:r>
              <a:rPr lang="ko-KR" altLang="en-US" sz="1200"/>
              <a:t>로 처리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ko-KR" altLang="en-US" sz="1200" b="1"/>
              <a:t>각 </a:t>
            </a:r>
            <a:r>
              <a:rPr lang="en-US" altLang="ko-KR" sz="1200" b="1"/>
              <a:t>target </a:t>
            </a:r>
            <a:r>
              <a:rPr lang="ko-KR" altLang="en-US" sz="1200" b="1"/>
              <a:t>에 대해 요청을 </a:t>
            </a:r>
            <a:r>
              <a:rPr lang="ko-KR" altLang="en-US" sz="1200" b="1">
                <a:latin typeface="+mj-ea"/>
                <a:ea typeface="+mj-ea"/>
              </a:rPr>
              <a:t>전달</a:t>
            </a:r>
            <a:r>
              <a:rPr lang="ko-KR" altLang="en-US" sz="1200" b="1"/>
              <a:t>하는 단계</a:t>
            </a:r>
            <a:r>
              <a:rPr lang="en-US" altLang="ko-KR" sz="1200" b="1"/>
              <a:t>: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BAFD342-2077-4521-BB15-61375FCCF68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638839" y="1815550"/>
            <a:ext cx="1248180" cy="29932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E639-E449-4317-A690-B66E31475FD7}"/>
              </a:ext>
            </a:extLst>
          </p:cNvPr>
          <p:cNvSpPr txBox="1"/>
          <p:nvPr/>
        </p:nvSpPr>
        <p:spPr>
          <a:xfrm>
            <a:off x="7412589" y="2335384"/>
            <a:ext cx="4246675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일반적인 순서 지정 메커니즘은 </a:t>
            </a:r>
            <a:r>
              <a:rPr lang="en-US" altLang="ko-KR" sz="900" b="1"/>
              <a:t>Contact</a:t>
            </a:r>
            <a:r>
              <a:rPr lang="en-US" altLang="ko-KR" sz="900"/>
              <a:t> </a:t>
            </a:r>
            <a:r>
              <a:rPr lang="ko-KR" altLang="en-US" sz="900"/>
              <a:t>헤더 필드에서 얻은 </a:t>
            </a:r>
            <a:r>
              <a:rPr lang="en-US" altLang="ko-KR" sz="900"/>
              <a:t>target </a:t>
            </a:r>
            <a:r>
              <a:rPr lang="ko-KR" altLang="en-US" sz="900"/>
              <a:t>의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파라미터</a:t>
            </a:r>
            <a:br>
              <a:rPr lang="en-US" altLang="ko-KR" sz="900"/>
            </a:br>
            <a:r>
              <a:rPr lang="ko-KR" altLang="en-US" sz="900"/>
              <a:t>를 사용하는 것이다</a:t>
            </a:r>
            <a:r>
              <a:rPr lang="en-US" altLang="ko-KR" sz="900"/>
              <a:t>. target </a:t>
            </a:r>
            <a:r>
              <a:rPr lang="ko-KR" altLang="en-US" sz="900"/>
              <a:t>은 가장 높은 </a:t>
            </a: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값부터 가장 낮은 값까지 처리된다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en-US" altLang="ko-KR" sz="900" b="1"/>
              <a:t>“</a:t>
            </a:r>
            <a:r>
              <a:rPr lang="en-US" altLang="ko-KR" sz="900" b="1">
                <a:solidFill>
                  <a:schemeClr val="accent4">
                    <a:lumMod val="50000"/>
                  </a:schemeClr>
                </a:solidFill>
              </a:rPr>
              <a:t>q</a:t>
            </a:r>
            <a:r>
              <a:rPr lang="en-US" altLang="ko-KR" sz="900" b="1"/>
              <a:t>”</a:t>
            </a:r>
            <a:r>
              <a:rPr lang="en-US" altLang="ko-KR" sz="900"/>
              <a:t> </a:t>
            </a:r>
            <a:r>
              <a:rPr lang="ko-KR" altLang="en-US" sz="900"/>
              <a:t>값이 동일한 경우 병렬로 처리될 수 있다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96831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ADE19-5476-4B15-8BAD-5EBD69DCD3A7}"/>
              </a:ext>
            </a:extLst>
          </p:cNvPr>
          <p:cNvSpPr txBox="1"/>
          <p:nvPr/>
        </p:nvSpPr>
        <p:spPr>
          <a:xfrm>
            <a:off x="1035250" y="936339"/>
            <a:ext cx="1013610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메시지의 헤더 처리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수신된 요청의 </a:t>
            </a:r>
            <a:r>
              <a:rPr lang="ko-KR" altLang="en-US" sz="1200" b="1"/>
              <a:t>복사본</a:t>
            </a:r>
            <a:r>
              <a:rPr lang="ko-KR" altLang="en-US" sz="1200"/>
              <a:t>으로 시작</a:t>
            </a:r>
            <a:r>
              <a:rPr lang="en-US" altLang="ko-KR" sz="1200"/>
              <a:t>, </a:t>
            </a:r>
            <a:r>
              <a:rPr lang="ko-KR" altLang="en-US" sz="1200"/>
              <a:t>복사본에는 수신된 요청의 </a:t>
            </a:r>
            <a:r>
              <a:rPr lang="ko-KR" altLang="en-US" sz="1200" b="1">
                <a:solidFill>
                  <a:srgbClr val="002060"/>
                </a:solidFill>
              </a:rPr>
              <a:t>모든 헤더 필드가 포함</a:t>
            </a:r>
            <a:r>
              <a:rPr lang="ko-KR" altLang="en-US" sz="1200"/>
              <a:t>되어야 함 </a:t>
            </a:r>
            <a:r>
              <a:rPr lang="en-US" altLang="ko-KR" sz="1200">
                <a:solidFill>
                  <a:srgbClr val="0000FF"/>
                </a:solidFill>
              </a:rPr>
              <a:t>(</a:t>
            </a:r>
            <a:r>
              <a:rPr lang="ko-KR" altLang="en-US" sz="1200">
                <a:solidFill>
                  <a:srgbClr val="0000FF"/>
                </a:solidFill>
              </a:rPr>
              <a:t>순서 유지해야 하며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en-US" altLang="ko-KR" sz="1200" b="1">
                <a:solidFill>
                  <a:srgbClr val="0000FF"/>
                </a:solidFill>
              </a:rPr>
              <a:t>body</a:t>
            </a:r>
            <a:r>
              <a:rPr lang="ko-KR" altLang="en-US" sz="1200">
                <a:solidFill>
                  <a:srgbClr val="0000FF"/>
                </a:solidFill>
              </a:rPr>
              <a:t> 를 추가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수정</a:t>
            </a:r>
            <a:r>
              <a:rPr lang="en-US" altLang="ko-KR" sz="1200">
                <a:solidFill>
                  <a:srgbClr val="0000FF"/>
                </a:solidFill>
              </a:rPr>
              <a:t>, </a:t>
            </a:r>
            <a:r>
              <a:rPr lang="ko-KR" altLang="en-US" sz="1200">
                <a:solidFill>
                  <a:srgbClr val="0000FF"/>
                </a:solidFill>
              </a:rPr>
              <a:t>제거를 하면 안됨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/>
              <a:t>Request-URI </a:t>
            </a:r>
            <a:r>
              <a:rPr lang="ko-KR" altLang="en-US" sz="1200"/>
              <a:t>는 </a:t>
            </a:r>
            <a:r>
              <a:rPr lang="en-US" altLang="ko-KR" sz="1200"/>
              <a:t>target set </a:t>
            </a:r>
            <a:r>
              <a:rPr lang="ko-KR" altLang="en-US" sz="1200"/>
              <a:t>의 </a:t>
            </a:r>
            <a:r>
              <a:rPr lang="en-US" altLang="ko-KR" sz="1200"/>
              <a:t>URI </a:t>
            </a:r>
            <a:r>
              <a:rPr lang="ko-KR" altLang="en-US" sz="1200"/>
              <a:t>값으로 대체</a:t>
            </a:r>
            <a:r>
              <a:rPr lang="en-US" altLang="ko-KR" sz="1200"/>
              <a:t> </a:t>
            </a:r>
            <a:r>
              <a:rPr lang="en-US" altLang="ko-KR" sz="1200">
                <a:solidFill>
                  <a:srgbClr val="0000FF"/>
                </a:solidFill>
              </a:rPr>
              <a:t>(Request-URI </a:t>
            </a:r>
            <a:r>
              <a:rPr lang="ko-KR" altLang="en-US" sz="1200">
                <a:solidFill>
                  <a:srgbClr val="0000FF"/>
                </a:solidFill>
              </a:rPr>
              <a:t>에 허용되지 않는 파라미터들은 제거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복사본의 </a:t>
            </a:r>
            <a:r>
              <a:rPr lang="en-US" altLang="ko-KR" sz="1200" b="1">
                <a:solidFill>
                  <a:srgbClr val="002060"/>
                </a:solidFill>
              </a:rPr>
              <a:t>Max-Forwards</a:t>
            </a:r>
            <a:r>
              <a:rPr lang="en-US" altLang="ko-KR" sz="1200"/>
              <a:t> </a:t>
            </a:r>
            <a:r>
              <a:rPr lang="ko-KR" altLang="en-US" sz="1200"/>
              <a:t>값은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r>
              <a:rPr lang="ko-KR" altLang="en-US" sz="12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>
                <a:solidFill>
                  <a:srgbClr val="0000FF"/>
                </a:solidFill>
              </a:rPr>
              <a:t>(Max-Forwards </a:t>
            </a:r>
            <a:r>
              <a:rPr lang="ko-KR" altLang="en-US" sz="1200">
                <a:solidFill>
                  <a:srgbClr val="0000FF"/>
                </a:solidFill>
              </a:rPr>
              <a:t>헤더가 없는 경우 값을 </a:t>
            </a:r>
            <a:r>
              <a:rPr lang="en-US" altLang="ko-KR" sz="1200">
                <a:solidFill>
                  <a:srgbClr val="0000FF"/>
                </a:solidFill>
              </a:rPr>
              <a:t>default </a:t>
            </a:r>
            <a:r>
              <a:rPr lang="ko-KR" altLang="en-US" sz="1200">
                <a:solidFill>
                  <a:srgbClr val="0000FF"/>
                </a:solidFill>
              </a:rPr>
              <a:t>값인 </a:t>
            </a:r>
            <a:r>
              <a:rPr lang="en-US" altLang="ko-KR" sz="1200" b="1">
                <a:solidFill>
                  <a:srgbClr val="0000FF"/>
                </a:solidFill>
              </a:rPr>
              <a:t>70</a:t>
            </a:r>
            <a:r>
              <a:rPr lang="ko-KR" altLang="en-US" sz="1200">
                <a:solidFill>
                  <a:srgbClr val="0000FF"/>
                </a:solidFill>
              </a:rPr>
              <a:t> 으로 추가</a:t>
            </a:r>
            <a:r>
              <a:rPr lang="en-US" altLang="ko-KR" sz="1200">
                <a:solidFill>
                  <a:srgbClr val="0000FF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이 요청에 의해 생성된 다이얼로그에서 </a:t>
            </a:r>
            <a:r>
              <a:rPr lang="ko-KR" altLang="en-US" sz="1200" b="1"/>
              <a:t>향후 요청의 경로를 유지하려면</a:t>
            </a:r>
            <a:r>
              <a:rPr lang="ko-KR" altLang="en-US" sz="1200"/>
              <a:t> </a:t>
            </a:r>
            <a:r>
              <a:rPr lang="en-US" altLang="ko-KR" sz="1200" b="1">
                <a:solidFill>
                  <a:srgbClr val="002060"/>
                </a:solidFill>
              </a:rPr>
              <a:t>Record-Route</a:t>
            </a:r>
            <a:r>
              <a:rPr lang="en-US" altLang="ko-KR" sz="1200"/>
              <a:t> </a:t>
            </a:r>
            <a:r>
              <a:rPr lang="ko-KR" altLang="en-US" sz="1200"/>
              <a:t>헤더에 값을 추가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필요시 다른 적절한 헤더도 추가</a:t>
            </a:r>
            <a:endParaRPr lang="en-US" altLang="ko-KR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E5513-2B96-4715-A0A9-AA27FBE0AD12}"/>
              </a:ext>
            </a:extLst>
          </p:cNvPr>
          <p:cNvSpPr txBox="1"/>
          <p:nvPr/>
        </p:nvSpPr>
        <p:spPr>
          <a:xfrm>
            <a:off x="1035250" y="3429000"/>
            <a:ext cx="7901522" cy="1527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정보에 대한 후처리 사항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요청이 목적지로 전달되기 전에 </a:t>
            </a:r>
            <a:r>
              <a:rPr lang="ko-KR" altLang="en-US" sz="1200" b="1"/>
              <a:t>특정 </a:t>
            </a:r>
            <a:r>
              <a:rPr lang="en-US" altLang="ko-KR" sz="1200" b="1"/>
              <a:t>proxy set</a:t>
            </a:r>
            <a:r>
              <a:rPr lang="en-US" altLang="ko-KR" sz="1200"/>
              <a:t> </a:t>
            </a:r>
            <a:r>
              <a:rPr lang="ko-KR" altLang="en-US" sz="1200"/>
              <a:t>을 방문하도록 하는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설정된 경우</a:t>
            </a:r>
            <a:r>
              <a:rPr lang="en-US" altLang="ko-KR" sz="1200"/>
              <a:t>: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proxy set </a:t>
            </a:r>
            <a:r>
              <a:rPr lang="ko-KR" altLang="en-US" sz="1100"/>
              <a:t>은 기존 값이 있는 경우 복사본의 </a:t>
            </a:r>
            <a:r>
              <a:rPr lang="en-US" altLang="ko-KR" sz="1100"/>
              <a:t>Route </a:t>
            </a:r>
            <a:r>
              <a:rPr lang="ko-KR" altLang="en-US" sz="1100"/>
              <a:t>헤더에 기존 값보다 앞에 추가 </a:t>
            </a:r>
            <a:r>
              <a:rPr lang="en-US" altLang="ko-KR" sz="1100">
                <a:solidFill>
                  <a:srgbClr val="0000FF"/>
                </a:solidFill>
              </a:rPr>
              <a:t>(Route </a:t>
            </a:r>
            <a:r>
              <a:rPr lang="ko-KR" altLang="en-US" sz="1100">
                <a:solidFill>
                  <a:srgbClr val="0000FF"/>
                </a:solidFill>
              </a:rPr>
              <a:t>헤더가 없을 경우 새롭게 추가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프록시는 </a:t>
            </a:r>
            <a:r>
              <a:rPr lang="en-US" altLang="ko-KR" sz="1100"/>
              <a:t>proxy</a:t>
            </a:r>
            <a:r>
              <a:rPr lang="ko-KR" altLang="en-US" sz="1100"/>
              <a:t> </a:t>
            </a:r>
            <a:r>
              <a:rPr lang="en-US" altLang="ko-KR" sz="1100"/>
              <a:t>set </a:t>
            </a:r>
            <a:r>
              <a:rPr lang="ko-KR" altLang="en-US" sz="1100"/>
              <a:t>이 모두 </a:t>
            </a:r>
            <a:r>
              <a:rPr lang="en-US" altLang="ko-KR" sz="1100" b="1"/>
              <a:t>loose router</a:t>
            </a:r>
            <a:r>
              <a:rPr lang="en-US" altLang="ko-KR" sz="1100"/>
              <a:t> </a:t>
            </a:r>
            <a:r>
              <a:rPr lang="ko-KR" altLang="en-US" sz="1100"/>
              <a:t>임을 보장 </a:t>
            </a:r>
            <a:r>
              <a:rPr lang="en-US" altLang="ko-KR" sz="1100">
                <a:solidFill>
                  <a:srgbClr val="0000FF"/>
                </a:solidFill>
              </a:rPr>
              <a:t>(</a:t>
            </a:r>
            <a:r>
              <a:rPr lang="en-US" altLang="ko-KR" sz="1100" b="1">
                <a:solidFill>
                  <a:srgbClr val="0000FF"/>
                </a:solidFill>
              </a:rPr>
              <a:t>“lr”</a:t>
            </a:r>
            <a:r>
              <a:rPr lang="en-US" altLang="ko-KR" sz="1100">
                <a:solidFill>
                  <a:srgbClr val="0000FF"/>
                </a:solidFill>
              </a:rPr>
              <a:t> </a:t>
            </a:r>
            <a:r>
              <a:rPr lang="ko-KR" altLang="en-US" sz="1100">
                <a:solidFill>
                  <a:srgbClr val="0000FF"/>
                </a:solidFill>
              </a:rPr>
              <a:t>파라미터를 반드시 가져야함</a:t>
            </a:r>
            <a:r>
              <a:rPr lang="en-US" altLang="ko-KR" sz="1100">
                <a:solidFill>
                  <a:srgbClr val="0000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938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Forwarding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3E1C4-0141-41F2-9FEA-2AA6D9DBCBB1}"/>
              </a:ext>
            </a:extLst>
          </p:cNvPr>
          <p:cNvSpPr txBox="1"/>
          <p:nvPr/>
        </p:nvSpPr>
        <p:spPr>
          <a:xfrm>
            <a:off x="1035250" y="907386"/>
            <a:ext cx="10706777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다음 홉</a:t>
            </a:r>
            <a:r>
              <a:rPr lang="en-US" altLang="ko-KR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결정 방법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 메시지의 </a:t>
            </a:r>
            <a:r>
              <a:rPr lang="en-US" altLang="ko-KR" sz="1200"/>
              <a:t>Request-URI </a:t>
            </a:r>
            <a:r>
              <a:rPr lang="ko-KR" altLang="en-US" sz="1200"/>
              <a:t>나 </a:t>
            </a:r>
            <a:r>
              <a:rPr lang="en-US" altLang="ko-KR" sz="1200"/>
              <a:t>Route </a:t>
            </a:r>
            <a:r>
              <a:rPr lang="ko-KR" altLang="en-US" sz="1200"/>
              <a:t>헤더와는 독립적으로 특정 </a:t>
            </a:r>
            <a:r>
              <a:rPr lang="en-US" altLang="ko-KR" sz="1200"/>
              <a:t>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프로토콜로 메시지를 전송하도록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설정되어 있을 수 있느나</a:t>
            </a:r>
            <a:br>
              <a:rPr lang="en-US" altLang="ko-KR" sz="1200"/>
            </a:br>
            <a:r>
              <a:rPr lang="en-US" altLang="ko-KR" sz="1200" b="1" u="sng">
                <a:solidFill>
                  <a:srgbClr val="002060"/>
                </a:solidFill>
              </a:rPr>
              <a:t>Route</a:t>
            </a:r>
            <a:r>
              <a:rPr lang="en-US" altLang="ko-KR" sz="1200" u="sng"/>
              <a:t> </a:t>
            </a:r>
            <a:r>
              <a:rPr lang="ko-KR" altLang="en-US" sz="1200" u="sng"/>
              <a:t>헤더를 이용하여 사용하도록 </a:t>
            </a:r>
            <a:r>
              <a:rPr lang="ko-KR" altLang="en-US" sz="1200" b="1" u="sng"/>
              <a:t>권장</a:t>
            </a:r>
            <a:endParaRPr lang="en-US" altLang="ko-KR" sz="1200" b="1" u="sng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별도의 </a:t>
            </a:r>
            <a:r>
              <a:rPr lang="en-US" altLang="ko-KR" sz="1200" b="1"/>
              <a:t>Local Policy</a:t>
            </a:r>
            <a:r>
              <a:rPr lang="en-US" altLang="ko-KR" sz="1200"/>
              <a:t> </a:t>
            </a:r>
            <a:r>
              <a:rPr lang="ko-KR" altLang="en-US" sz="1200"/>
              <a:t>가 없다면</a:t>
            </a:r>
            <a:r>
              <a:rPr lang="en-US" altLang="ko-KR" sz="1200"/>
              <a:t>, </a:t>
            </a:r>
            <a:r>
              <a:rPr lang="ko-KR" altLang="en-US" sz="1200"/>
              <a:t>요청 메시지의 </a:t>
            </a:r>
            <a:r>
              <a:rPr lang="en-US" altLang="ko-KR" sz="1200" b="1"/>
              <a:t>Request-URI </a:t>
            </a:r>
            <a:r>
              <a:rPr lang="ko-KR" altLang="en-US" sz="1200"/>
              <a:t>또는 </a:t>
            </a:r>
            <a:r>
              <a:rPr lang="en-US" altLang="ko-KR" sz="1200" b="1"/>
              <a:t>Route </a:t>
            </a:r>
            <a:r>
              <a:rPr lang="ko-KR" altLang="en-US" sz="1200"/>
              <a:t>헤더의 </a:t>
            </a:r>
            <a:r>
              <a:rPr lang="en-US" altLang="ko-KR" sz="1200"/>
              <a:t>URI </a:t>
            </a:r>
            <a:r>
              <a:rPr lang="ko-KR" altLang="en-US" sz="1200"/>
              <a:t>를 이용한 </a:t>
            </a:r>
            <a:r>
              <a:rPr lang="en-US" altLang="ko-KR" sz="1200" b="1"/>
              <a:t>DNS</a:t>
            </a:r>
            <a:r>
              <a:rPr lang="en-US" altLang="ko-KR" sz="1200"/>
              <a:t> </a:t>
            </a:r>
            <a:r>
              <a:rPr lang="ko-KR" altLang="en-US" sz="1200"/>
              <a:t>조회를 통해 </a:t>
            </a:r>
            <a:r>
              <a:rPr lang="en-US" altLang="ko-KR" sz="1200"/>
              <a:t>Next-Hope IP </a:t>
            </a:r>
            <a:r>
              <a:rPr lang="ko-KR" altLang="en-US" sz="1200"/>
              <a:t>주소</a:t>
            </a:r>
            <a:r>
              <a:rPr lang="en-US" altLang="ko-KR" sz="1200"/>
              <a:t>, </a:t>
            </a:r>
            <a:r>
              <a:rPr lang="ko-KR" altLang="en-US" sz="1200"/>
              <a:t>포트</a:t>
            </a:r>
            <a:r>
              <a:rPr lang="en-US" altLang="ko-KR" sz="1200"/>
              <a:t>, </a:t>
            </a:r>
            <a:r>
              <a:rPr lang="ko-KR" altLang="en-US" sz="1200"/>
              <a:t>전송 프로토콜을 </a:t>
            </a:r>
            <a:r>
              <a:rPr lang="ko-KR" altLang="en-US" sz="1200" b="1"/>
              <a:t>결정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Route </a:t>
            </a:r>
            <a:r>
              <a:rPr lang="ko-KR" altLang="en-US" sz="1100"/>
              <a:t>헤더가 없는 경우에는 </a:t>
            </a:r>
            <a:r>
              <a:rPr lang="en-US" altLang="ko-KR" sz="1100"/>
              <a:t>Request-URI </a:t>
            </a:r>
            <a:r>
              <a:rPr lang="ko-KR" altLang="en-US" sz="1100"/>
              <a:t>를 이용하여 </a:t>
            </a:r>
            <a:r>
              <a:rPr lang="en-US" altLang="ko-KR" sz="1100"/>
              <a:t>Next-Hope </a:t>
            </a:r>
            <a:r>
              <a:rPr lang="ko-KR" altLang="en-US" sz="1100"/>
              <a:t>을 </a:t>
            </a:r>
            <a:r>
              <a:rPr lang="ko-KR" altLang="en-US" sz="1100" b="1"/>
              <a:t>결정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DNS </a:t>
            </a:r>
            <a:r>
              <a:rPr lang="ko-KR" altLang="en-US" sz="1200"/>
              <a:t>조회를 통해 얻은 모든 </a:t>
            </a:r>
            <a:r>
              <a:rPr lang="en-US" altLang="ko-KR" sz="1200"/>
              <a:t>Next-Hope </a:t>
            </a:r>
            <a:r>
              <a:rPr lang="ko-KR" altLang="en-US" sz="1200"/>
              <a:t>에 대해 순차적으로 메시지 전송을 시도하였으나 실패하였을 경우</a:t>
            </a:r>
            <a:r>
              <a:rPr lang="en-US" altLang="ko-KR" sz="1200"/>
              <a:t>,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</a:t>
            </a:r>
            <a:r>
              <a:rPr lang="ko-KR" altLang="en-US" sz="1200" b="1"/>
              <a:t>동작</a:t>
            </a:r>
            <a:endParaRPr lang="en-US" altLang="ko-KR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21CC-1722-446A-96DE-BD4A2FCFEE8D}"/>
              </a:ext>
            </a:extLst>
          </p:cNvPr>
          <p:cNvSpPr txBox="1"/>
          <p:nvPr/>
        </p:nvSpPr>
        <p:spPr>
          <a:xfrm>
            <a:off x="1035250" y="3384175"/>
            <a:ext cx="10376559" cy="2973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전송 최종 단계</a:t>
            </a:r>
            <a:endParaRPr lang="en-US" altLang="ko-KR" sz="14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기존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 앞에 </a:t>
            </a: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값을 복사본에 </a:t>
            </a:r>
            <a:r>
              <a:rPr lang="ko-KR" altLang="en-US" sz="1200" b="1"/>
              <a:t>삽입</a:t>
            </a:r>
            <a:r>
              <a:rPr lang="ko-KR" altLang="en-US" sz="1200"/>
              <a:t> </a:t>
            </a:r>
            <a:r>
              <a:rPr lang="en-US" altLang="ko-KR" sz="1200"/>
              <a:t>(</a:t>
            </a:r>
            <a:r>
              <a:rPr lang="ko-KR" altLang="en-US" sz="1200"/>
              <a:t>이는 프록시가 </a:t>
            </a:r>
            <a:r>
              <a:rPr lang="en-US" altLang="ko-KR" sz="1200"/>
              <a:t>“</a:t>
            </a:r>
            <a:r>
              <a:rPr lang="ko-KR" altLang="en-US" sz="1200" b="1"/>
              <a:t>매직쿠키</a:t>
            </a:r>
            <a:r>
              <a:rPr lang="en-US" altLang="ko-KR" sz="1200"/>
              <a:t>“ </a:t>
            </a:r>
            <a:r>
              <a:rPr lang="ko-KR" altLang="en-US" sz="1200"/>
              <a:t>를 포함하는 자신의 고유한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/>
              <a:t>” </a:t>
            </a:r>
            <a:r>
              <a:rPr lang="ko-KR" altLang="en-US" sz="1200"/>
              <a:t>파라미터를 계산한다는 의미</a:t>
            </a:r>
            <a:r>
              <a:rPr lang="en-US" altLang="ko-KR" sz="12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루프를 감지하도록 매개변수 구성 값이 </a:t>
            </a:r>
            <a:r>
              <a:rPr lang="ko-KR" altLang="en-US" sz="1100" b="1"/>
              <a:t>두 부분</a:t>
            </a:r>
            <a:r>
              <a:rPr lang="ko-KR" altLang="en-US" sz="1100"/>
              <a:t>으로 나뉘는 추가적인 제약을 갖음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>
                <a:highlight>
                  <a:srgbClr val="FFFF00"/>
                </a:highlight>
              </a:rPr>
              <a:t>첫 번째 부분은 매직쿠키를 포함한 </a:t>
            </a:r>
            <a:r>
              <a:rPr lang="ko-KR" altLang="en-US" sz="1100" b="1">
                <a:highlight>
                  <a:srgbClr val="FFFF00"/>
                </a:highlight>
              </a:rPr>
              <a:t>고유한 값</a:t>
            </a:r>
            <a:r>
              <a:rPr lang="ko-KR" altLang="en-US" sz="1100">
                <a:highlight>
                  <a:srgbClr val="FFFF00"/>
                </a:highlight>
              </a:rPr>
              <a:t>이고</a:t>
            </a:r>
            <a:r>
              <a:rPr lang="en-US" altLang="ko-KR" sz="1100">
                <a:highlight>
                  <a:srgbClr val="FFFF00"/>
                </a:highlight>
              </a:rPr>
              <a:t>, </a:t>
            </a:r>
            <a:r>
              <a:rPr lang="ko-KR" altLang="en-US" sz="1100">
                <a:highlight>
                  <a:srgbClr val="FFFF00"/>
                </a:highlight>
              </a:rPr>
              <a:t>두 번째 부분은 </a:t>
            </a:r>
            <a:r>
              <a:rPr lang="ko-KR" altLang="en-US" sz="1100" b="1">
                <a:highlight>
                  <a:srgbClr val="FFFF00"/>
                </a:highlight>
              </a:rPr>
              <a:t>루프 감지</a:t>
            </a:r>
            <a:r>
              <a:rPr lang="ko-KR" altLang="en-US" sz="1100">
                <a:highlight>
                  <a:srgbClr val="FFFF00"/>
                </a:highlight>
              </a:rPr>
              <a:t>에 사용 </a:t>
            </a:r>
            <a:endParaRPr lang="en-US" altLang="ko-KR" sz="1100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요청이 스트림 기반으로 </a:t>
            </a:r>
            <a:r>
              <a:rPr lang="en-US" altLang="ko-KR" sz="1200"/>
              <a:t>Next-Hope </a:t>
            </a:r>
            <a:r>
              <a:rPr lang="ko-KR" altLang="en-US" sz="1200"/>
              <a:t>에 전송되고 복사본에 </a:t>
            </a:r>
            <a:r>
              <a:rPr lang="en-US" altLang="ko-KR" sz="1200" b="1">
                <a:solidFill>
                  <a:srgbClr val="002060"/>
                </a:solidFill>
              </a:rPr>
              <a:t>Content-Length</a:t>
            </a:r>
            <a:r>
              <a:rPr lang="en-US" altLang="ko-KR" sz="1200"/>
              <a:t> </a:t>
            </a:r>
            <a:r>
              <a:rPr lang="ko-KR" altLang="en-US" sz="1200"/>
              <a:t>헤더가 없는 경우</a:t>
            </a:r>
            <a:r>
              <a:rPr lang="en-US" altLang="ko-KR" sz="1200"/>
              <a:t>, </a:t>
            </a:r>
            <a:r>
              <a:rPr lang="ko-KR" altLang="en-US" sz="1200">
                <a:highlight>
                  <a:srgbClr val="FFFF00"/>
                </a:highlight>
              </a:rPr>
              <a:t>프록시는 </a:t>
            </a:r>
            <a:r>
              <a:rPr lang="en-US" altLang="ko-KR" sz="1200" b="1">
                <a:highlight>
                  <a:srgbClr val="FFFF00"/>
                </a:highlight>
              </a:rPr>
              <a:t>body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에 올바른 값을 가진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헤더를 </a:t>
            </a:r>
            <a:r>
              <a:rPr lang="ko-KR" altLang="en-US" sz="1200" b="1">
                <a:highlight>
                  <a:srgbClr val="FFFF00"/>
                </a:highlight>
              </a:rPr>
              <a:t>삽입</a:t>
            </a:r>
            <a:endParaRPr lang="en-US" altLang="ko-KR" sz="1200" b="1">
              <a:highlight>
                <a:srgbClr val="FFFF00"/>
              </a:highlight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 </a:t>
            </a:r>
            <a:r>
              <a:rPr lang="ko-KR" altLang="en-US" sz="1200"/>
              <a:t>프록시는 요청에 대해 </a:t>
            </a:r>
            <a:r>
              <a:rPr lang="ko-KR" altLang="en-US" sz="1200" b="1"/>
              <a:t>새 클라이언트 트랜잭션을 생성</a:t>
            </a:r>
            <a:r>
              <a:rPr lang="ko-KR" altLang="en-US" sz="1200"/>
              <a:t>하고 결정된 </a:t>
            </a:r>
            <a:r>
              <a:rPr lang="ko-KR" altLang="en-US" sz="1200" b="1"/>
              <a:t>주소</a:t>
            </a:r>
            <a:r>
              <a:rPr lang="en-US" altLang="ko-KR" sz="1200" b="1"/>
              <a:t>, </a:t>
            </a:r>
            <a:r>
              <a:rPr lang="ko-KR" altLang="en-US" sz="1200" b="1"/>
              <a:t>포트 및 전송 프로토콜</a:t>
            </a:r>
            <a:r>
              <a:rPr lang="ko-KR" altLang="en-US" sz="1200"/>
              <a:t>을 사용하여 </a:t>
            </a:r>
            <a:r>
              <a:rPr lang="ko-KR" altLang="en-US" sz="1200" b="1"/>
              <a:t>전송</a:t>
            </a:r>
            <a:r>
              <a:rPr lang="ko-KR" altLang="en-US" sz="1200"/>
              <a:t>하도록 트랜잭션에 </a:t>
            </a:r>
            <a:r>
              <a:rPr lang="ko-KR" altLang="en-US" sz="1200" b="1"/>
              <a:t>지시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en-US" altLang="ko-KR" sz="1200"/>
              <a:t> </a:t>
            </a:r>
            <a:r>
              <a:rPr lang="ko-KR" altLang="en-US" sz="1200"/>
              <a:t>요청이 최종 응답을 생성하지 않는 경우를 처리하기 위해</a:t>
            </a:r>
            <a:r>
              <a:rPr lang="en-US" altLang="ko-KR" sz="1200"/>
              <a:t>,</a:t>
            </a:r>
            <a:r>
              <a:rPr lang="ko-KR" altLang="en-US" sz="1200"/>
              <a:t> </a:t>
            </a:r>
            <a:r>
              <a:rPr lang="en-US" altLang="ko-KR" sz="1200" b="1"/>
              <a:t>TU</a:t>
            </a:r>
            <a:r>
              <a:rPr lang="en-US" altLang="ko-KR" sz="1200"/>
              <a:t> </a:t>
            </a:r>
            <a:r>
              <a:rPr lang="ko-KR" altLang="en-US" sz="1200"/>
              <a:t>는 </a:t>
            </a:r>
            <a:r>
              <a:rPr lang="en-US" altLang="ko-KR" sz="1200" b="1"/>
              <a:t>timer C</a:t>
            </a:r>
            <a:r>
              <a:rPr lang="en-US" altLang="ko-KR" sz="1200"/>
              <a:t> </a:t>
            </a:r>
            <a:r>
              <a:rPr lang="ko-KR" altLang="en-US" sz="1200"/>
              <a:t>라는 타이머를 </a:t>
            </a:r>
            <a:r>
              <a:rPr lang="ko-KR" altLang="en-US" sz="1200" b="1"/>
              <a:t>사용</a:t>
            </a:r>
            <a:endParaRPr lang="en-US" altLang="ko-KR" sz="12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timer C </a:t>
            </a:r>
            <a:r>
              <a:rPr lang="ko-KR" altLang="en-US" sz="1100"/>
              <a:t>는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요청이 프록시 될 때 각 클라이언트 트랜잭션을 위해 설정 </a:t>
            </a:r>
            <a:r>
              <a:rPr lang="en-US" altLang="ko-KR" sz="1100"/>
              <a:t>(</a:t>
            </a:r>
            <a:r>
              <a:rPr lang="ko-KR" altLang="en-US" sz="1100"/>
              <a:t>타이머는 </a:t>
            </a:r>
            <a:r>
              <a:rPr lang="en-US" altLang="ko-KR" sz="1100"/>
              <a:t>3</a:t>
            </a:r>
            <a:r>
              <a:rPr lang="ko-KR" altLang="en-US" sz="1100"/>
              <a:t>분 보다 커야 함</a:t>
            </a:r>
            <a:r>
              <a:rPr lang="en-US" altLang="ko-KR" sz="11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41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8806E-A6C4-48BB-BA9C-1D09A27FAF88}"/>
              </a:ext>
            </a:extLst>
          </p:cNvPr>
          <p:cNvSpPr txBox="1"/>
          <p:nvPr/>
        </p:nvSpPr>
        <p:spPr>
          <a:xfrm>
            <a:off x="9606093" y="597481"/>
            <a:ext cx="2521844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Process all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33DBB-0BE3-43C0-B017-9DD1521C3124}"/>
              </a:ext>
            </a:extLst>
          </p:cNvPr>
          <p:cNvSpPr txBox="1"/>
          <p:nvPr/>
        </p:nvSpPr>
        <p:spPr>
          <a:xfrm>
            <a:off x="1035251" y="900463"/>
            <a:ext cx="6253055" cy="533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프록시는 응답을 받으면 먼저 응답과 일치하는 클라이언트 트랜잭션을 찾으려고 시도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트랜잭션을 찾을 수 없는 경우</a:t>
            </a:r>
            <a:r>
              <a:rPr lang="en-US" altLang="ko-KR" sz="1050"/>
              <a:t>, </a:t>
            </a:r>
            <a:r>
              <a:rPr lang="ko-KR" altLang="en-US" sz="1050"/>
              <a:t>해당 응답을 </a:t>
            </a:r>
            <a:r>
              <a:rPr lang="en-US" altLang="ko-KR" sz="1050"/>
              <a:t>state less </a:t>
            </a:r>
            <a:r>
              <a:rPr lang="ko-KR" altLang="en-US" sz="1050"/>
              <a:t>프록시로서 응답을 처리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찾은 경우</a:t>
            </a:r>
            <a:r>
              <a:rPr lang="en-US" altLang="ko-KR" sz="1050"/>
              <a:t>, </a:t>
            </a:r>
            <a:r>
              <a:rPr lang="ko-KR" altLang="en-US" sz="1050"/>
              <a:t>응답이 클라이언트 트랜잭션으로 전달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Proxy Layer</a:t>
            </a:r>
            <a:r>
              <a:rPr lang="en-US" altLang="ko-KR" sz="1200"/>
              <a:t> </a:t>
            </a:r>
            <a:r>
              <a:rPr lang="ko-KR" altLang="en-US" sz="1200"/>
              <a:t>로 응답을 전달할 때 다음 처리가 수행</a:t>
            </a:r>
            <a:r>
              <a:rPr lang="en-US" altLang="ko-KR" sz="1200"/>
              <a:t>: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Find the appropriate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Update timer C for provisional responses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Remove the topmost Via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Add the response to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Check to see if this response should be forwarded immediately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When necessary, choose the best final response from the response context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Aggregate authorization header field values if necessary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Optionally rewrite Record-Route header field values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Forward the response</a:t>
            </a:r>
          </a:p>
          <a:p>
            <a:pPr marL="685800" lvl="1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100"/>
              <a:t>Generate any necessary CANCEL requests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AF695BA-802F-46A3-AC7C-A379891D781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23529" y="4256335"/>
            <a:ext cx="989257" cy="450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C0DF1-C2AA-4F99-A52B-ACCB4CCBDC84}"/>
              </a:ext>
            </a:extLst>
          </p:cNvPr>
          <p:cNvSpPr txBox="1"/>
          <p:nvPr/>
        </p:nvSpPr>
        <p:spPr>
          <a:xfrm>
            <a:off x="7712786" y="4002419"/>
            <a:ext cx="3786614" cy="507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응답 컨텍스트와 관련된 모든 클라이언트 트랜잭션이 종료된 후에도 </a:t>
            </a:r>
            <a:br>
              <a:rPr lang="en-US" altLang="ko-KR" sz="900"/>
            </a:br>
            <a:r>
              <a:rPr lang="en-US" altLang="ko-KR" sz="900"/>
              <a:t>final </a:t>
            </a:r>
            <a:r>
              <a:rPr lang="ko-KR" altLang="en-US" sz="900"/>
              <a:t>응답이 전달되지 않으면</a:t>
            </a:r>
            <a:r>
              <a:rPr lang="en-US" altLang="ko-KR" sz="900"/>
              <a:t>, </a:t>
            </a:r>
            <a:r>
              <a:rPr lang="ko-KR" altLang="en-US" sz="900"/>
              <a:t>프록시는 지금까지 본 응답 중 </a:t>
            </a:r>
            <a:r>
              <a:rPr lang="en-US" altLang="ko-KR" sz="900"/>
              <a:t>“best” </a:t>
            </a:r>
            <a:r>
              <a:rPr lang="ko-KR" altLang="en-US" sz="900"/>
              <a:t>응답을</a:t>
            </a:r>
            <a:br>
              <a:rPr lang="en-US" altLang="ko-KR" sz="900"/>
            </a:br>
            <a:r>
              <a:rPr lang="ko-KR" altLang="en-US" sz="900"/>
              <a:t>선택해서 전달해야 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237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8218917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1. Finding Context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Request-Forwarding </a:t>
            </a:r>
            <a:r>
              <a:rPr lang="ko-KR" altLang="en-US" sz="1100"/>
              <a:t>단계에서 설명한 키를 사용하여 </a:t>
            </a:r>
            <a:r>
              <a:rPr lang="en-US" altLang="ko-KR" sz="1100"/>
              <a:t>original </a:t>
            </a:r>
            <a:r>
              <a:rPr lang="ko-KR" altLang="en-US" sz="1100"/>
              <a:t>요청을 전달하기 전에 만들었던 </a:t>
            </a:r>
            <a:r>
              <a:rPr lang="en-US" altLang="ko-KR" sz="1100"/>
              <a:t>"response context“ </a:t>
            </a:r>
            <a:r>
              <a:rPr lang="ko-KR" altLang="en-US" sz="1100"/>
              <a:t>를 찾음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나머지 처리 단계는 이 </a:t>
            </a:r>
            <a:r>
              <a:rPr lang="en-US" altLang="ko-KR" sz="1100"/>
              <a:t>context </a:t>
            </a:r>
            <a:r>
              <a:rPr lang="ko-KR" altLang="en-US" sz="1100"/>
              <a:t>에서 발생</a:t>
            </a:r>
            <a:endParaRPr lang="en-US" altLang="ko-KR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543A8-E241-4A5F-A89B-BBC0726452CD}"/>
              </a:ext>
            </a:extLst>
          </p:cNvPr>
          <p:cNvSpPr txBox="1"/>
          <p:nvPr/>
        </p:nvSpPr>
        <p:spPr>
          <a:xfrm>
            <a:off x="876988" y="2257644"/>
            <a:ext cx="9352240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2. Update timer C For provisional responses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트랜잭션의 경우</a:t>
            </a:r>
            <a:r>
              <a:rPr lang="en-US" altLang="ko-KR" sz="1100"/>
              <a:t>, </a:t>
            </a:r>
            <a:r>
              <a:rPr lang="ko-KR" altLang="en-US" sz="1100"/>
              <a:t>응답이 상태 코드 </a:t>
            </a:r>
            <a:r>
              <a:rPr lang="en-US" altLang="ko-KR" sz="1100" b="1"/>
              <a:t>101 ~ 199</a:t>
            </a:r>
            <a:r>
              <a:rPr lang="en-US" altLang="ko-KR" sz="1100"/>
              <a:t> </a:t>
            </a:r>
            <a:r>
              <a:rPr lang="ko-KR" altLang="en-US" sz="1100"/>
              <a:t>를 포함하는 임시 응답 </a:t>
            </a:r>
            <a:r>
              <a:rPr lang="en-US" altLang="ko-KR" sz="1100"/>
              <a:t>(100 </a:t>
            </a:r>
            <a:r>
              <a:rPr lang="ko-KR" altLang="en-US" sz="1100"/>
              <a:t>제외</a:t>
            </a:r>
            <a:r>
              <a:rPr lang="en-US" altLang="ko-KR" sz="1100"/>
              <a:t>)</a:t>
            </a:r>
            <a:r>
              <a:rPr lang="ko-KR" altLang="en-US" sz="1100"/>
              <a:t>인 경우 프록시는 해당 클라이언트 트랜잭션 </a:t>
            </a:r>
            <a:r>
              <a:rPr lang="en-US" altLang="ko-KR" sz="1100"/>
              <a:t>timer C</a:t>
            </a:r>
            <a:r>
              <a:rPr lang="ko-KR" altLang="en-US" sz="1100"/>
              <a:t> 를 재설정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/>
              <a:t>타이머</a:t>
            </a:r>
            <a:r>
              <a:rPr lang="ko-KR" altLang="en-US" sz="1100"/>
              <a:t>는 다른 값으로 </a:t>
            </a:r>
            <a:r>
              <a:rPr lang="ko-KR" altLang="en-US" sz="1100" b="1"/>
              <a:t>재설정</a:t>
            </a:r>
            <a:r>
              <a:rPr lang="ko-KR" altLang="en-US" sz="1100"/>
              <a:t>할 수 있지만</a:t>
            </a:r>
            <a:r>
              <a:rPr lang="en-US" altLang="ko-KR" sz="1100"/>
              <a:t> 3</a:t>
            </a:r>
            <a:r>
              <a:rPr lang="ko-KR" altLang="en-US" sz="1100"/>
              <a:t>분보다 커야 함</a:t>
            </a:r>
            <a:endParaRPr lang="en-US" altLang="ko-KR" sz="11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916EAB-68E2-4559-9F3A-72A525533F58}"/>
              </a:ext>
            </a:extLst>
          </p:cNvPr>
          <p:cNvSpPr txBox="1"/>
          <p:nvPr/>
        </p:nvSpPr>
        <p:spPr>
          <a:xfrm>
            <a:off x="876988" y="3473361"/>
            <a:ext cx="8789586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3. Via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응답에서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필드 값을 제거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응답에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 값이 남아 있지 않은 경우</a:t>
            </a:r>
            <a:r>
              <a:rPr lang="en-US" altLang="ko-KR" sz="1100"/>
              <a:t>, </a:t>
            </a:r>
            <a:r>
              <a:rPr lang="ko-KR" altLang="en-US" sz="1100"/>
              <a:t>응답을 전달해서는 안됨 </a:t>
            </a:r>
            <a:r>
              <a:rPr lang="en-US" altLang="ko-KR" sz="1100"/>
              <a:t>(</a:t>
            </a:r>
            <a:r>
              <a:rPr lang="ko-KR" altLang="en-US" sz="1100"/>
              <a:t>나머지 처리는 이 메시지에 대해 수행되지 않으며 </a:t>
            </a:r>
            <a:r>
              <a:rPr lang="en-US" altLang="ko-KR" sz="1100" b="1"/>
              <a:t>UAC</a:t>
            </a:r>
            <a:r>
              <a:rPr lang="en-US" altLang="ko-KR" sz="1100"/>
              <a:t> </a:t>
            </a:r>
            <a:r>
              <a:rPr lang="ko-KR" altLang="en-US" sz="1100"/>
              <a:t>처리 규칙을 따름</a:t>
            </a:r>
            <a:r>
              <a:rPr lang="en-US" altLang="ko-KR" sz="11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3F5B2-BA02-4586-9754-876D6A24E60E}"/>
              </a:ext>
            </a:extLst>
          </p:cNvPr>
          <p:cNvSpPr txBox="1"/>
          <p:nvPr/>
        </p:nvSpPr>
        <p:spPr>
          <a:xfrm>
            <a:off x="876988" y="4689078"/>
            <a:ext cx="5899372" cy="1467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4. Add response to context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컨텍스트와 연관된 서버 트랜잭션에서 최종 응답이 생성될 때까지 응답 컨텍스트에 </a:t>
            </a:r>
            <a:r>
              <a:rPr lang="ko-KR" altLang="en-US" sz="1100" b="1"/>
              <a:t>저장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응답은 해당 서버 트랜잭션에서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최종 응답의 후보일 수 있음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이 응답이 선택되지 않더라도 이 응답의 정보는 </a:t>
            </a:r>
            <a:r>
              <a:rPr lang="en-US" altLang="ko-KR" sz="1050"/>
              <a:t>“</a:t>
            </a:r>
            <a:r>
              <a:rPr lang="en-US" altLang="ko-KR" sz="1050" b="1"/>
              <a:t>best</a:t>
            </a:r>
            <a:r>
              <a:rPr lang="en-US" altLang="ko-KR" sz="1050"/>
              <a:t>” </a:t>
            </a:r>
            <a:r>
              <a:rPr lang="ko-KR" altLang="en-US" sz="1050"/>
              <a:t>응답을 생성하는 데 필요할 수 있음</a:t>
            </a:r>
            <a:endParaRPr lang="en-US" altLang="ko-KR" sz="1050"/>
          </a:p>
        </p:txBody>
      </p:sp>
    </p:spTree>
    <p:extLst>
      <p:ext uri="{BB962C8B-B14F-4D97-AF65-F5344CB8AC3E}">
        <p14:creationId xmlns:p14="http://schemas.microsoft.com/office/powerpoint/2010/main" val="109216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26866" cy="4197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5. Check response for forwarding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전송될 때</a:t>
            </a:r>
            <a:r>
              <a:rPr lang="ko-KR" altLang="en-US" sz="1100"/>
              <a:t>까지 다음 응답은 즉시 </a:t>
            </a:r>
            <a:r>
              <a:rPr lang="ko-KR" altLang="en-US" sz="1100" b="1"/>
              <a:t>전달</a:t>
            </a:r>
            <a:endParaRPr lang="en-US" altLang="ko-KR" sz="1100" b="1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/>
              <a:t>100 (Trying) </a:t>
            </a:r>
            <a:r>
              <a:rPr lang="ko-KR" altLang="en-US" sz="1050"/>
              <a:t>을 이외의 </a:t>
            </a:r>
            <a:r>
              <a:rPr lang="en-US" altLang="ko-KR" sz="1050" b="1"/>
              <a:t>provisional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6xx</a:t>
            </a:r>
            <a:r>
              <a:rPr lang="ko-KR" altLang="en-US" sz="1100"/>
              <a:t> 응답은 수신되면 즉시 전달되지 않지만</a:t>
            </a:r>
            <a:r>
              <a:rPr lang="en-US" altLang="ko-KR" sz="1100"/>
              <a:t>,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프록시는 </a:t>
            </a:r>
            <a:r>
              <a:rPr lang="ko-KR" altLang="en-US" sz="1100">
                <a:latin typeface="+mj-ea"/>
                <a:ea typeface="+mj-ea"/>
              </a:rPr>
              <a:t>보류 중</a:t>
            </a:r>
            <a:r>
              <a:rPr lang="ko-KR" altLang="en-US" sz="1100"/>
              <a:t>인 모든 </a:t>
            </a:r>
            <a:r>
              <a:rPr lang="ko-KR" altLang="en-US" sz="1100" b="1">
                <a:latin typeface="+mj-ea"/>
                <a:ea typeface="+mj-ea"/>
              </a:rPr>
              <a:t>클라이언트 트랜잭션</a:t>
            </a:r>
            <a:r>
              <a:rPr lang="ko-KR" altLang="en-US" sz="1100"/>
              <a:t>을 </a:t>
            </a:r>
            <a:r>
              <a:rPr lang="ko-KR" altLang="en-US" sz="1100" b="1"/>
              <a:t>취소</a:t>
            </a:r>
            <a:r>
              <a:rPr lang="ko-KR" altLang="en-US" sz="1100"/>
              <a:t>하며</a:t>
            </a:r>
            <a:r>
              <a:rPr lang="en-US" altLang="ko-KR" sz="1100"/>
              <a:t>, </a:t>
            </a:r>
            <a:r>
              <a:rPr lang="ko-KR" altLang="en-US" sz="1100"/>
              <a:t>이 컨텍스트에서 새 </a:t>
            </a:r>
            <a:r>
              <a:rPr lang="en-US" altLang="ko-KR" sz="1100" b="1"/>
              <a:t>branch</a:t>
            </a:r>
            <a:r>
              <a:rPr lang="en-US" altLang="ko-KR" sz="1100"/>
              <a:t> </a:t>
            </a:r>
            <a:r>
              <a:rPr lang="ko-KR" altLang="en-US" sz="1100"/>
              <a:t>를 생성하면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에서 최종 응답이 </a:t>
            </a:r>
            <a:r>
              <a:rPr lang="ko-KR" altLang="en-US" sz="1100" b="1">
                <a:latin typeface="+mj-ea"/>
                <a:ea typeface="+mj-ea"/>
              </a:rPr>
              <a:t>전송된 후</a:t>
            </a:r>
            <a:r>
              <a:rPr lang="ko-KR" altLang="en-US" sz="1100"/>
              <a:t>에는 다음 응답을 즉시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50" b="1"/>
              <a:t>INVITE</a:t>
            </a:r>
            <a:r>
              <a:rPr lang="en-US" altLang="ko-KR" sz="1050"/>
              <a:t> </a:t>
            </a:r>
            <a:r>
              <a:rPr lang="ko-KR" altLang="en-US" sz="1050"/>
              <a:t>요청에 대한 </a:t>
            </a:r>
            <a:r>
              <a:rPr lang="en-US" altLang="ko-KR" sz="1050" b="1"/>
              <a:t>2xx</a:t>
            </a:r>
            <a:r>
              <a:rPr lang="en-US" altLang="ko-KR" sz="1050"/>
              <a:t> </a:t>
            </a:r>
            <a:r>
              <a:rPr lang="ko-KR" altLang="en-US" sz="1050"/>
              <a:t>응답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다른 응답은 즉시 전달해서는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나중에 </a:t>
            </a:r>
            <a:r>
              <a:rPr lang="en-US" altLang="ko-KR" sz="1100"/>
              <a:t>“</a:t>
            </a:r>
            <a:r>
              <a:rPr lang="en-US" altLang="ko-KR" sz="1100" b="1"/>
              <a:t>best</a:t>
            </a:r>
            <a:r>
              <a:rPr lang="en-US" altLang="ko-KR" sz="1100"/>
              <a:t>” </a:t>
            </a:r>
            <a:r>
              <a:rPr lang="ko-KR" altLang="en-US" sz="1100"/>
              <a:t>응답으로 </a:t>
            </a:r>
            <a:r>
              <a:rPr lang="ko-KR" altLang="en-US" sz="1100" b="1"/>
              <a:t>전달할 후보</a:t>
            </a:r>
            <a:r>
              <a:rPr lang="ko-KR" altLang="en-US" sz="1100"/>
              <a:t>가 되는 응답은 </a:t>
            </a:r>
            <a:r>
              <a:rPr lang="en-US" altLang="ko-KR" sz="1100" b="1"/>
              <a:t>“Add Response to Context”</a:t>
            </a:r>
            <a:r>
              <a:rPr lang="en-US" altLang="ko-KR" sz="1100"/>
              <a:t> </a:t>
            </a:r>
            <a:r>
              <a:rPr lang="ko-KR" altLang="en-US" sz="1100"/>
              <a:t>단계에 설명된 대로 수집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latin typeface="+mj-ea"/>
                <a:ea typeface="+mj-ea"/>
              </a:rPr>
              <a:t>즉시 전달되도록 선택된</a:t>
            </a:r>
            <a:r>
              <a:rPr lang="ko-KR" altLang="en-US" sz="1100"/>
              <a:t> 응답은 </a:t>
            </a:r>
            <a:r>
              <a:rPr lang="en-US" altLang="ko-KR" sz="1100"/>
              <a:t>"</a:t>
            </a:r>
            <a:r>
              <a:rPr lang="en-US" altLang="ko-KR" sz="1100" b="1"/>
              <a:t>Aggregate Authorization Header Field Values</a:t>
            </a:r>
            <a:r>
              <a:rPr lang="en-US" altLang="ko-KR" sz="1100"/>
              <a:t>“ </a:t>
            </a:r>
            <a:r>
              <a:rPr lang="ko-KR" altLang="en-US" sz="1100"/>
              <a:t>단계에서 </a:t>
            </a:r>
            <a:r>
              <a:rPr lang="en-US" altLang="ko-KR" sz="1100"/>
              <a:t>“</a:t>
            </a:r>
            <a:r>
              <a:rPr lang="en-US" altLang="ko-KR" sz="1100" b="1"/>
              <a:t>Record-Route</a:t>
            </a:r>
            <a:r>
              <a:rPr lang="en-US" altLang="ko-KR" sz="1100"/>
              <a:t>” </a:t>
            </a:r>
            <a:r>
              <a:rPr lang="ko-KR" altLang="en-US" sz="1100"/>
              <a:t>단계까지에 설명된 것처럼 </a:t>
            </a:r>
            <a:r>
              <a:rPr lang="ko-KR" altLang="en-US" sz="1100" b="1"/>
              <a:t>처리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이 단계는 다음 단계와 결합하여 </a:t>
            </a:r>
            <a:r>
              <a:rPr lang="en-US" altLang="ko-KR" sz="1100"/>
              <a:t>stateful </a:t>
            </a:r>
            <a:r>
              <a:rPr lang="ko-KR" altLang="en-US" sz="1100"/>
              <a:t>프록시가 </a:t>
            </a:r>
            <a:r>
              <a:rPr lang="en-US" altLang="ko-KR" sz="1100" b="1"/>
              <a:t>non-INVITE </a:t>
            </a:r>
            <a:r>
              <a:rPr lang="ko-KR" altLang="en-US" sz="1100"/>
              <a:t>요청에 대해서는 정확히 하나의 최종 응답을</a:t>
            </a:r>
            <a:r>
              <a:rPr lang="en-US" altLang="ko-KR" sz="1100"/>
              <a:t>, </a:t>
            </a:r>
            <a:r>
              <a:rPr lang="en-US" altLang="ko-KR" sz="1100" b="1"/>
              <a:t>INVITE </a:t>
            </a:r>
            <a:r>
              <a:rPr lang="ko-KR" altLang="en-US" sz="1100"/>
              <a:t>요청에 대해서는 정확히 하나의 </a:t>
            </a:r>
            <a:r>
              <a:rPr lang="en-US" altLang="ko-KR" sz="1100" b="1"/>
              <a:t>non-2xx </a:t>
            </a:r>
            <a:r>
              <a:rPr lang="ko-KR" altLang="en-US" sz="1100"/>
              <a:t>응답 또는</a:t>
            </a:r>
            <a:br>
              <a:rPr lang="en-US" altLang="ko-KR" sz="1100"/>
            </a:br>
            <a:r>
              <a:rPr lang="ko-KR" altLang="en-US" sz="1100"/>
              <a:t>하나 이상의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응답을 전달하도록 </a:t>
            </a:r>
            <a:r>
              <a:rPr lang="ko-KR" altLang="en-US" sz="1100" b="1"/>
              <a:t>보장</a:t>
            </a:r>
            <a:r>
              <a:rPr lang="ko-KR" altLang="en-US" sz="1100"/>
              <a:t> 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130684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161756" cy="506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6. Choosing the best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응답이 즉시 전달되지 않고 이 응답 컨텍스트의 모든 클라이언트 트랜잭션이 종료된 경우 </a:t>
            </a:r>
            <a:r>
              <a:rPr lang="en-US" altLang="ko-KR" sz="1100"/>
              <a:t>stateful </a:t>
            </a:r>
            <a:r>
              <a:rPr lang="ko-KR" altLang="en-US" sz="1100"/>
              <a:t>프록시는 응답 컨텍스트의 서버 트랜잭션에 최종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프록시는 응답 컨텍스트에 수신 및 저장된 응답 중 </a:t>
            </a:r>
            <a:r>
              <a:rPr lang="en-US" altLang="ko-KR" sz="1100"/>
              <a:t>“best” </a:t>
            </a:r>
            <a:r>
              <a:rPr lang="ko-KR" altLang="en-US" sz="1100"/>
              <a:t>최종 응답을 선택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컨텍스트에 </a:t>
            </a:r>
            <a:r>
              <a:rPr lang="ko-KR" altLang="en-US" sz="1100">
                <a:latin typeface="+mj-ea"/>
                <a:ea typeface="+mj-ea"/>
              </a:rPr>
              <a:t>최종 응답이 없는 경우</a:t>
            </a:r>
            <a:r>
              <a:rPr lang="ko-KR" altLang="en-US" sz="1100"/>
              <a:t> 프록시는 서버 트랜잭션에 </a:t>
            </a:r>
            <a:r>
              <a:rPr lang="en-US" altLang="ko-KR" sz="1100" b="1"/>
              <a:t>408 (Request Timeout)</a:t>
            </a:r>
            <a:r>
              <a:rPr lang="en-US" altLang="ko-KR" sz="1100"/>
              <a:t> </a:t>
            </a:r>
            <a:r>
              <a:rPr lang="ko-KR" altLang="en-US" sz="1100"/>
              <a:t>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그렇지 않으면 프록시는 응답 컨텍스트에 저장된 응답 중에서 응답을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있는 경우</a:t>
            </a:r>
            <a:r>
              <a:rPr lang="en-US" altLang="ko-KR" sz="1000"/>
              <a:t>, </a:t>
            </a:r>
            <a:r>
              <a:rPr lang="ko-KR" altLang="en-US" sz="1000"/>
              <a:t>그 중에서 선택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6xx </a:t>
            </a:r>
            <a:r>
              <a:rPr lang="ko-KR" altLang="en-US" sz="1000"/>
              <a:t>응답이 없는 경우</a:t>
            </a:r>
            <a:r>
              <a:rPr lang="en-US" altLang="ko-KR" sz="1000"/>
              <a:t>, </a:t>
            </a:r>
            <a:r>
              <a:rPr lang="ko-KR" altLang="en-US" sz="1000"/>
              <a:t>가장 낮은 응답 클래스 중에서 선택 </a:t>
            </a:r>
            <a:r>
              <a:rPr lang="en-US" altLang="ko-KR" sz="1000"/>
              <a:t>(4xx </a:t>
            </a:r>
            <a:r>
              <a:rPr lang="ko-KR" altLang="en-US" sz="1000"/>
              <a:t>클래스를 선택한 경우</a:t>
            </a:r>
            <a:r>
              <a:rPr lang="en-US" altLang="ko-KR" sz="1000"/>
              <a:t>, </a:t>
            </a:r>
            <a:r>
              <a:rPr lang="ko-KR" altLang="en-US" sz="1000"/>
              <a:t>요청의 재요청에 영향을 미치는 정보를 제공하는 응답을 우선적 선택</a:t>
            </a:r>
            <a:r>
              <a:rPr lang="en-US" altLang="ko-KR" sz="10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수신된 유일한 응답이 </a:t>
            </a:r>
            <a:r>
              <a:rPr lang="en-US" altLang="ko-KR" sz="1100" b="1"/>
              <a:t>503 (Service Unavailable)</a:t>
            </a:r>
            <a:r>
              <a:rPr lang="en-US" altLang="ko-KR" sz="1100"/>
              <a:t> </a:t>
            </a:r>
            <a:r>
              <a:rPr lang="ko-KR" altLang="en-US" sz="1100"/>
              <a:t>응답인 경우 </a:t>
            </a:r>
            <a:r>
              <a:rPr lang="en-US" altLang="ko-KR" sz="1100" b="1"/>
              <a:t>500</a:t>
            </a:r>
            <a:r>
              <a:rPr lang="en-US" altLang="ko-KR" sz="1100"/>
              <a:t> </a:t>
            </a:r>
            <a:r>
              <a:rPr lang="ko-KR" altLang="en-US" sz="1100"/>
              <a:t>응답을 생성하고 이를 </a:t>
            </a:r>
            <a:r>
              <a:rPr lang="en-US" altLang="ko-KR" sz="1100" b="1"/>
              <a:t>upstream</a:t>
            </a:r>
            <a:r>
              <a:rPr lang="en-US" altLang="ko-KR" sz="1100"/>
              <a:t> 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하나의 요청을 </a:t>
            </a:r>
            <a:r>
              <a:rPr lang="en-US" altLang="ko-KR" sz="1100"/>
              <a:t>4</a:t>
            </a:r>
            <a:r>
              <a:rPr lang="ko-KR" altLang="en-US" sz="1100"/>
              <a:t>개의 </a:t>
            </a:r>
            <a:r>
              <a:rPr lang="en-US" altLang="ko-KR" sz="1100"/>
              <a:t>location </a:t>
            </a:r>
            <a:r>
              <a:rPr lang="ko-KR" altLang="en-US" sz="1100"/>
              <a:t>에 전달했고 </a:t>
            </a:r>
            <a:r>
              <a:rPr lang="en-US" altLang="ko-KR" sz="1100"/>
              <a:t>, 503, 407, 501, 404 </a:t>
            </a:r>
            <a:r>
              <a:rPr lang="ko-KR" altLang="en-US" sz="1100"/>
              <a:t>응답을 수신했으면</a:t>
            </a:r>
            <a:r>
              <a:rPr lang="en-US" altLang="ko-KR" sz="1100"/>
              <a:t>, 407 </a:t>
            </a:r>
            <a:r>
              <a:rPr lang="ko-KR" altLang="en-US" sz="1100"/>
              <a:t>응답을 전달하기로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1xx </a:t>
            </a:r>
            <a:r>
              <a:rPr lang="ko-KR" altLang="en-US" sz="1100"/>
              <a:t>와 </a:t>
            </a:r>
            <a:r>
              <a:rPr lang="en-US" altLang="ko-KR" sz="1100"/>
              <a:t>2xx </a:t>
            </a:r>
            <a:r>
              <a:rPr lang="ko-KR" altLang="en-US" sz="1100"/>
              <a:t>응답은 다이얼로그의 설정에 관여할 수 있음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않을 때</a:t>
            </a:r>
            <a:r>
              <a:rPr lang="en-US" altLang="ko-KR" sz="1000"/>
              <a:t>, </a:t>
            </a:r>
            <a:r>
              <a:rPr lang="ko-KR" altLang="en-US" sz="1000"/>
              <a:t>요청을 생성하는 다이얼로그의 여러 응답을 구별하기 위해 응답의 </a:t>
            </a:r>
            <a:r>
              <a:rPr lang="en-US" altLang="ko-KR" sz="1000"/>
              <a:t>To </a:t>
            </a:r>
            <a:r>
              <a:rPr lang="ko-KR" altLang="en-US" sz="1000"/>
              <a:t>태그가 </a:t>
            </a:r>
            <a:r>
              <a:rPr lang="en-US" altLang="ko-KR" sz="1000"/>
              <a:t>UAC </a:t>
            </a:r>
            <a:r>
              <a:rPr lang="ko-KR" altLang="en-US" sz="1000"/>
              <a:t>에 의해 사용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00"/>
              <a:t>요청이 </a:t>
            </a:r>
            <a:r>
              <a:rPr lang="en-US" altLang="ko-KR" sz="1000"/>
              <a:t>To </a:t>
            </a:r>
            <a:r>
              <a:rPr lang="ko-KR" altLang="en-US" sz="1000"/>
              <a:t>태그를 포함하지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1xx </a:t>
            </a:r>
            <a:r>
              <a:rPr lang="ko-KR" altLang="en-US" sz="1000"/>
              <a:t>나 </a:t>
            </a:r>
            <a:r>
              <a:rPr lang="en-US" altLang="ko-KR" sz="1000"/>
              <a:t>2xx </a:t>
            </a:r>
            <a:r>
              <a:rPr lang="ko-KR" altLang="en-US" sz="1000"/>
              <a:t>응답의 </a:t>
            </a:r>
            <a:r>
              <a:rPr lang="en-US" altLang="ko-KR" sz="1000"/>
              <a:t>To </a:t>
            </a:r>
            <a:r>
              <a:rPr lang="ko-KR" altLang="en-US" sz="1000"/>
              <a:t>헤더에 태그를 삽입하면 안됨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3-6xx </a:t>
            </a:r>
            <a:r>
              <a:rPr lang="ko-KR" altLang="en-US" sz="1100"/>
              <a:t>응답은 홉 단위로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000"/>
              <a:t>3-6xx </a:t>
            </a:r>
            <a:r>
              <a:rPr lang="ko-KR" altLang="en-US" sz="1000"/>
              <a:t>응답을 발행할 때 </a:t>
            </a:r>
            <a:r>
              <a:rPr lang="en-US" altLang="ko-KR" sz="1000"/>
              <a:t>UAS </a:t>
            </a:r>
            <a:r>
              <a:rPr lang="ko-KR" altLang="en-US" sz="1000"/>
              <a:t>역할을 하며</a:t>
            </a:r>
            <a:r>
              <a:rPr lang="en-US" altLang="ko-KR" sz="1000"/>
              <a:t>, </a:t>
            </a:r>
            <a:r>
              <a:rPr lang="ko-KR" altLang="en-US" sz="1000"/>
              <a:t>일반적으로 </a:t>
            </a:r>
            <a:r>
              <a:rPr lang="en-US" altLang="ko-KR" sz="1000" b="1"/>
              <a:t>downstream</a:t>
            </a:r>
            <a:r>
              <a:rPr lang="en-US" altLang="ko-KR" sz="1000"/>
              <a:t> </a:t>
            </a:r>
            <a:r>
              <a:rPr lang="ko-KR" altLang="en-US" sz="1000"/>
              <a:t>에서 받은 응답을 기반으로 발행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To </a:t>
            </a:r>
            <a:r>
              <a:rPr lang="ko-KR" altLang="en-US" sz="1100"/>
              <a:t>태그가 포함된 요청에 대한 응답에서 </a:t>
            </a:r>
            <a:r>
              <a:rPr lang="en-US" altLang="ko-KR" sz="1100"/>
              <a:t>To </a:t>
            </a:r>
            <a:r>
              <a:rPr lang="ko-KR" altLang="en-US" sz="1100"/>
              <a:t>태그를 수정해서는 안됨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9882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10315644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7. Aggregate Authorization Header Field Values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응답이 </a:t>
            </a:r>
            <a:r>
              <a:rPr lang="en-US" altLang="ko-KR" sz="1100"/>
              <a:t>401 (Unauthorized) </a:t>
            </a:r>
            <a:r>
              <a:rPr lang="ko-KR" altLang="en-US" sz="1100"/>
              <a:t>또는</a:t>
            </a:r>
            <a:r>
              <a:rPr lang="en-US" altLang="ko-KR" sz="1100"/>
              <a:t> 407 (Proxy Authentication Required) </a:t>
            </a:r>
            <a:r>
              <a:rPr lang="ko-KR" altLang="en-US" sz="1100"/>
              <a:t>인</a:t>
            </a:r>
            <a:r>
              <a:rPr lang="en-US" altLang="ko-KR" sz="1100"/>
              <a:t> </a:t>
            </a:r>
            <a:r>
              <a:rPr lang="ko-KR" altLang="en-US" sz="1100"/>
              <a:t>경우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컨텍스트에서 지금까지 받은 다른 모든 </a:t>
            </a:r>
            <a:r>
              <a:rPr lang="en-US" altLang="ko-KR" sz="1100"/>
              <a:t>401 </a:t>
            </a:r>
            <a:r>
              <a:rPr lang="ko-KR" altLang="en-US" sz="1100"/>
              <a:t>및</a:t>
            </a:r>
            <a:r>
              <a:rPr lang="en-US" altLang="ko-KR" sz="1100"/>
              <a:t> 407 </a:t>
            </a:r>
            <a:r>
              <a:rPr lang="ko-KR" altLang="en-US" sz="1100"/>
              <a:t>응답에서 </a:t>
            </a:r>
            <a:br>
              <a:rPr lang="en-US" altLang="ko-KR" sz="1100"/>
            </a:br>
            <a:r>
              <a:rPr lang="en-US" altLang="ko-KR" sz="1100"/>
              <a:t>WWW-Authenticate </a:t>
            </a:r>
            <a:r>
              <a:rPr lang="ko-KR" altLang="en-US" sz="1100"/>
              <a:t>및 </a:t>
            </a:r>
            <a:r>
              <a:rPr lang="en-US" altLang="ko-KR" sz="1100"/>
              <a:t>Proxy-Authenticate </a:t>
            </a:r>
            <a:r>
              <a:rPr lang="ko-KR" altLang="en-US" sz="1100"/>
              <a:t>헤더 필드 값을 수집하여 전달하기 전에 수정 없이 이 응답에 추가</a:t>
            </a:r>
            <a:endParaRPr lang="en-US" altLang="ko-K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71E5B-B3C1-4AC3-A36C-EF282D861E70}"/>
              </a:ext>
            </a:extLst>
          </p:cNvPr>
          <p:cNvSpPr txBox="1"/>
          <p:nvPr/>
        </p:nvSpPr>
        <p:spPr>
          <a:xfrm>
            <a:off x="876988" y="2207630"/>
            <a:ext cx="9818714" cy="251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8. Record-Route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선택한 응답에 원래 이 프록시가 제공한 </a:t>
            </a:r>
            <a:r>
              <a:rPr lang="en-US" altLang="ko-KR" sz="1100"/>
              <a:t>Record-Route </a:t>
            </a:r>
            <a:r>
              <a:rPr lang="ko-KR" altLang="en-US" sz="1100"/>
              <a:t>헤더 값이 포함된 경우 응답을 전달하기 전에 해당 값을 다시 작성하도록 선택할 수 있음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TLS </a:t>
            </a:r>
            <a:r>
              <a:rPr lang="ko-KR" altLang="en-US" sz="1100"/>
              <a:t>를 통해 요청을 수신했고</a:t>
            </a:r>
            <a:r>
              <a:rPr lang="en-US" altLang="ko-KR" sz="1100"/>
              <a:t>, non-TLS </a:t>
            </a:r>
            <a:r>
              <a:rPr lang="ko-KR" altLang="en-US" sz="1100"/>
              <a:t>연결을 통해 그것을 전송하면 프록시는 </a:t>
            </a:r>
            <a:r>
              <a:rPr lang="en-US" altLang="ko-KR" sz="1100"/>
              <a:t>Record-Route </a:t>
            </a:r>
            <a:r>
              <a:rPr lang="ko-KR" altLang="en-US" sz="1100"/>
              <a:t>헤더의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/>
              <a:t>SIP URI </a:t>
            </a:r>
            <a:r>
              <a:rPr lang="ko-KR" altLang="en-US" sz="1100"/>
              <a:t>로 다시 작성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응답에서 </a:t>
            </a:r>
            <a:r>
              <a:rPr lang="en-US" altLang="ko-KR" sz="1100"/>
              <a:t>Record-Route </a:t>
            </a:r>
            <a:r>
              <a:rPr lang="ko-KR" altLang="en-US" sz="1100"/>
              <a:t>헤더를 수정하기로 결정하면 프록시가 수행하는 작업 중 하나는 </a:t>
            </a:r>
            <a:r>
              <a:rPr lang="en-US" altLang="ko-KR" sz="1100"/>
              <a:t>Record-Route </a:t>
            </a:r>
            <a:r>
              <a:rPr lang="ko-KR" altLang="en-US" sz="1100"/>
              <a:t>값을 찾음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올바른 값을 선택하도록 </a:t>
            </a:r>
            <a:r>
              <a:rPr lang="en-US" altLang="ko-KR" sz="1100"/>
              <a:t>Record-Route </a:t>
            </a:r>
            <a:r>
              <a:rPr lang="ko-KR" altLang="en-US" sz="1100"/>
              <a:t>헤더에 구별되는 </a:t>
            </a:r>
            <a:r>
              <a:rPr lang="en-US" altLang="ko-KR" sz="1100"/>
              <a:t>URI </a:t>
            </a:r>
            <a:r>
              <a:rPr lang="ko-KR" altLang="en-US" sz="1100"/>
              <a:t>삽입을 권장 </a:t>
            </a:r>
            <a:r>
              <a:rPr lang="en-US" altLang="ko-KR" sz="1100"/>
              <a:t>(URI </a:t>
            </a:r>
            <a:r>
              <a:rPr lang="ko-KR" altLang="en-US" sz="1100"/>
              <a:t>의 사용자 부분에 프록시 인스턴스에 대한 고유 식별자를 추가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응답이 도착하면 프록시는 식별자가 프록시 인스턴스와 일치하는 첫 번째 </a:t>
            </a:r>
            <a:r>
              <a:rPr lang="en-US" altLang="ko-KR" sz="1100"/>
              <a:t>Record-Route </a:t>
            </a:r>
            <a:r>
              <a:rPr lang="ko-KR" altLang="en-US" sz="1100"/>
              <a:t>를 수정 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프록시가 </a:t>
            </a:r>
            <a:r>
              <a:rPr lang="en-US" altLang="ko-KR" sz="1100"/>
              <a:t>Record-Route </a:t>
            </a:r>
            <a:r>
              <a:rPr lang="ko-KR" altLang="en-US" sz="1100"/>
              <a:t>헤더 값을 추가하는 요청에 대한 모든 응답에 </a:t>
            </a:r>
            <a:r>
              <a:rPr lang="en-US" altLang="ko-KR" sz="1100"/>
              <a:t>Record-Route </a:t>
            </a:r>
            <a:r>
              <a:rPr lang="ko-KR" altLang="en-US" sz="1100"/>
              <a:t>헤더를 포함되는 것은 아님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14503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 all responses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8AA4-F5B9-4002-A3C5-16CA491103B0}"/>
              </a:ext>
            </a:extLst>
          </p:cNvPr>
          <p:cNvSpPr txBox="1"/>
          <p:nvPr/>
        </p:nvSpPr>
        <p:spPr>
          <a:xfrm>
            <a:off x="876988" y="1049621"/>
            <a:ext cx="7997702" cy="250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9. Forwards response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메시지 </a:t>
            </a:r>
            <a:r>
              <a:rPr lang="en-US" altLang="ko-KR" sz="1100"/>
              <a:t>body </a:t>
            </a:r>
            <a:r>
              <a:rPr lang="ko-KR" altLang="en-US" sz="1100"/>
              <a:t>를 추가</a:t>
            </a:r>
            <a:r>
              <a:rPr lang="en-US" altLang="ko-KR" sz="1100"/>
              <a:t>, </a:t>
            </a:r>
            <a:r>
              <a:rPr lang="ko-KR" altLang="en-US" sz="1100"/>
              <a:t>수정</a:t>
            </a:r>
            <a:r>
              <a:rPr lang="en-US" altLang="ko-KR" sz="1100"/>
              <a:t>, </a:t>
            </a:r>
            <a:r>
              <a:rPr lang="ko-KR" altLang="en-US" sz="1100"/>
              <a:t>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</a:t>
            </a:r>
            <a:r>
              <a:rPr lang="en-US" altLang="ko-KR" sz="1100"/>
              <a:t>Via </a:t>
            </a:r>
            <a:r>
              <a:rPr lang="ko-KR" altLang="en-US" sz="1100"/>
              <a:t>헤더 값 이외의 헤더 값을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Via </a:t>
            </a:r>
            <a:r>
              <a:rPr lang="ko-KR" altLang="en-US" sz="1100"/>
              <a:t>헤더에 추가된 </a:t>
            </a:r>
            <a:r>
              <a:rPr lang="en-US" altLang="ko-KR" sz="1100"/>
              <a:t>“received” </a:t>
            </a:r>
            <a:r>
              <a:rPr lang="ko-KR" altLang="en-US" sz="1100"/>
              <a:t>파라미터를 삭제하면 안됨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응답 컨텍스트와 연관된 서버 트랜잭션에 응답을 전달하면 응답이 최상위 </a:t>
            </a:r>
            <a:r>
              <a:rPr lang="en-US" altLang="ko-KR" sz="1100"/>
              <a:t>Via </a:t>
            </a:r>
            <a:r>
              <a:rPr lang="ko-KR" altLang="en-US" sz="1100"/>
              <a:t>헤더 값에 표시된 위치로 전송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서버 트랜잭션이 더 이상 전송을 처리할 수 없는 경우 요소는 응답을 서버 </a:t>
            </a:r>
            <a:r>
              <a:rPr lang="en-US" altLang="ko-KR" sz="1100"/>
              <a:t>transport </a:t>
            </a:r>
            <a:r>
              <a:rPr lang="ko-KR" altLang="en-US" sz="1100"/>
              <a:t>로 전송하여 </a:t>
            </a:r>
            <a:r>
              <a:rPr lang="en-US" altLang="ko-KR" sz="1100"/>
              <a:t>stateless </a:t>
            </a:r>
            <a:r>
              <a:rPr lang="ko-KR" altLang="en-US" sz="1100"/>
              <a:t>방식으로 응답을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프록시는 최종 응답을 전달한 후에도 관련된 모든 트랜잭션이 종료될 때까지 응답 컨텍스트를 유지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40522-C847-4B2C-B87B-F831C6C529EA}"/>
              </a:ext>
            </a:extLst>
          </p:cNvPr>
          <p:cNvSpPr txBox="1"/>
          <p:nvPr/>
        </p:nvSpPr>
        <p:spPr>
          <a:xfrm>
            <a:off x="876988" y="3554794"/>
            <a:ext cx="9328195" cy="11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  <a:ea typeface="+mj-ea"/>
              </a:rPr>
              <a:t>10. Generate CANCELs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전달된 응답이 최종 응답이면</a:t>
            </a:r>
            <a:r>
              <a:rPr lang="en-US" altLang="ko-KR" sz="1100"/>
              <a:t>, </a:t>
            </a:r>
            <a:r>
              <a:rPr lang="ko-KR" altLang="en-US" sz="1100"/>
              <a:t>프록시는 이 응답 컨텍스트와 관련된 모든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트랜잭션에 대한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ko-KR" altLang="en-US" sz="1100" b="1"/>
              <a:t>생성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최종 응답을 전달할 때 </a:t>
            </a:r>
            <a:r>
              <a:rPr lang="ko-KR" altLang="en-US" sz="1100" b="1">
                <a:latin typeface="+mj-ea"/>
                <a:ea typeface="+mj-ea"/>
              </a:rPr>
              <a:t>보류 중</a:t>
            </a:r>
            <a:r>
              <a:rPr lang="ko-KR" altLang="en-US" sz="1100"/>
              <a:t>인 클라이언트 트랜잭션을 </a:t>
            </a:r>
            <a:r>
              <a:rPr lang="en-US" altLang="ko-KR" sz="1100" b="1"/>
              <a:t>CANCEL</a:t>
            </a:r>
            <a:r>
              <a:rPr lang="en-US" altLang="ko-KR" sz="1100"/>
              <a:t> </a:t>
            </a:r>
            <a:r>
              <a:rPr lang="ko-KR" altLang="en-US" sz="1100"/>
              <a:t>해야 한다는 요건이 </a:t>
            </a:r>
            <a:r>
              <a:rPr lang="en-US" altLang="ko-KR" sz="1100" b="1"/>
              <a:t>INVITE</a:t>
            </a:r>
            <a:r>
              <a:rPr lang="en-US" altLang="ko-KR" sz="1100"/>
              <a:t> </a:t>
            </a:r>
            <a:r>
              <a:rPr lang="ko-KR" altLang="en-US" sz="1100"/>
              <a:t>에 대해 여러 개의 </a:t>
            </a:r>
            <a:r>
              <a:rPr lang="en-US" altLang="ko-KR" sz="1100" b="1"/>
              <a:t>200 (OK)</a:t>
            </a:r>
            <a:r>
              <a:rPr lang="en-US" altLang="ko-KR" sz="1100"/>
              <a:t> </a:t>
            </a:r>
            <a:r>
              <a:rPr lang="ko-KR" altLang="en-US" sz="1100"/>
              <a:t>응답을 받지 않는 것을 </a:t>
            </a:r>
            <a:r>
              <a:rPr lang="ko-KR" altLang="en-US" sz="1100" b="1"/>
              <a:t>보장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57744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4876656" cy="163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SIP</a:t>
            </a:r>
            <a:r>
              <a:rPr lang="ko-KR" altLang="en-US" sz="2000" b="1"/>
              <a:t> 프록시 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 u="sng"/>
              <a:t>요청을 </a:t>
            </a:r>
            <a:r>
              <a:rPr lang="en-US" altLang="ko-KR" sz="1200" u="sng"/>
              <a:t>UAS</a:t>
            </a:r>
            <a:r>
              <a:rPr lang="en-US" altLang="ko-KR" sz="1200"/>
              <a:t> </a:t>
            </a:r>
            <a:r>
              <a:rPr lang="ko-KR" altLang="en-US" sz="1200"/>
              <a:t>로 라우팅하고 </a:t>
            </a:r>
            <a:r>
              <a:rPr lang="en-US" altLang="ko-KR" sz="1200"/>
              <a:t>SIP </a:t>
            </a:r>
            <a:r>
              <a:rPr lang="ko-KR" altLang="en-US" sz="1200" u="sng"/>
              <a:t>응답을 </a:t>
            </a:r>
            <a:r>
              <a:rPr lang="en-US" altLang="ko-KR" sz="1200" u="sng"/>
              <a:t>UAC</a:t>
            </a:r>
            <a:r>
              <a:rPr lang="en-US" altLang="ko-KR" sz="1200"/>
              <a:t> </a:t>
            </a:r>
            <a:r>
              <a:rPr lang="ko-KR" altLang="en-US" sz="1200"/>
              <a:t>로 라우팅하는 요소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</a:t>
            </a:r>
            <a:r>
              <a:rPr lang="en-US" altLang="ko-KR" sz="1200"/>
              <a:t>UAS </a:t>
            </a:r>
            <a:r>
              <a:rPr lang="ko-KR" altLang="en-US" sz="1200"/>
              <a:t>로 가는 도중에 여러 프록시를 거쳐 갈 수 있음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각각은 라우팅을 결정하고</a:t>
            </a:r>
            <a:r>
              <a:rPr lang="en-US" altLang="ko-KR" sz="1200"/>
              <a:t>, </a:t>
            </a:r>
            <a:r>
              <a:rPr lang="ko-KR" altLang="en-US" sz="1200"/>
              <a:t>다음 요소로 전달하기 전에 요청을 수정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응답은 역순으로 동일한 프록시 집합을 통해 라우팅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8642109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stateful </a:t>
            </a:r>
            <a:r>
              <a:rPr lang="en-US" altLang="ko-KR" sz="2000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en-US" altLang="ko-KR" sz="2000" b="1"/>
              <a:t> stateless</a:t>
            </a:r>
            <a:r>
              <a:rPr lang="en-US" altLang="ko-KR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프록시는</a:t>
            </a:r>
            <a:r>
              <a:rPr lang="en-US" altLang="ko-KR" sz="1400"/>
              <a:t> </a:t>
            </a:r>
            <a:r>
              <a:rPr lang="ko-KR" altLang="en-US" sz="1400"/>
              <a:t>각각의 새 요청에 대해 </a:t>
            </a:r>
            <a:r>
              <a:rPr lang="en-US" altLang="ko-KR" sz="1400"/>
              <a:t>stateful </a:t>
            </a:r>
            <a:r>
              <a:rPr lang="ko-KR" altLang="en-US" sz="1400"/>
              <a:t>또는 </a:t>
            </a:r>
            <a:r>
              <a:rPr lang="en-US" altLang="ko-KR" sz="1400"/>
              <a:t>stateless </a:t>
            </a:r>
            <a:r>
              <a:rPr lang="ko-KR" altLang="en-US" sz="1400"/>
              <a:t>모드로 작동할 수 있음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stateless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/>
              <a:t>상태 비저장</a:t>
            </a:r>
            <a:r>
              <a:rPr lang="en-US" altLang="ko-KR" sz="1200">
                <a:latin typeface="+mn-ea"/>
              </a:rPr>
              <a:t>)</a:t>
            </a:r>
            <a:r>
              <a:rPr lang="en-US" altLang="ko-KR" sz="1200"/>
              <a:t> </a:t>
            </a: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단순한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forwarding</a:t>
            </a:r>
            <a:r>
              <a:rPr lang="en-US" altLang="ko-KR" sz="1200"/>
              <a:t> </a:t>
            </a:r>
            <a:r>
              <a:rPr lang="ko-KR" altLang="en-US" sz="1200"/>
              <a:t>역할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>
                <a:latin typeface="+mn-ea"/>
              </a:rPr>
              <a:t>각 요청에 따라 </a:t>
            </a:r>
            <a:r>
              <a:rPr lang="ko-KR" altLang="en-US" sz="1200" b="1">
                <a:latin typeface="+mn-ea"/>
              </a:rPr>
              <a:t>타겟팅</a:t>
            </a:r>
            <a:r>
              <a:rPr lang="ko-KR" altLang="en-US" sz="1200">
                <a:latin typeface="+mn-ea"/>
              </a:rPr>
              <a:t> 과 </a:t>
            </a:r>
            <a:r>
              <a:rPr lang="ko-KR" altLang="en-US" sz="1200" b="1">
                <a:latin typeface="+mn-ea"/>
              </a:rPr>
              <a:t>라우팅</a:t>
            </a:r>
            <a:r>
              <a:rPr lang="ko-KR" altLang="en-US" sz="1200">
                <a:latin typeface="+mn-ea"/>
              </a:rPr>
              <a:t>을 결정하여 단일 요소로 요청을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downstream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으로 전달</a:t>
            </a:r>
            <a:endParaRPr lang="en-US" altLang="ko-KR" sz="12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프록시는 </a:t>
            </a:r>
            <a:r>
              <a:rPr lang="en-US" altLang="ko-KR" sz="1200">
                <a:latin typeface="Roboto" panose="02000000000000000000" pitchFamily="2" charset="0"/>
                <a:ea typeface="Roboto" panose="02000000000000000000" pitchFamily="2" charset="0"/>
              </a:rPr>
              <a:t>upstream</a:t>
            </a:r>
            <a:r>
              <a:rPr lang="en-US" altLang="ko-KR" sz="1200"/>
              <a:t> </a:t>
            </a:r>
            <a:r>
              <a:rPr lang="ko-KR" altLang="en-US" sz="1200"/>
              <a:t>에서 수신하는 모든 응답을 단순히 전달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 typeface="Roboto Medium" panose="02000000000000000000" pitchFamily="2" charset="0"/>
              <a:buChar char="−"/>
            </a:pPr>
            <a:r>
              <a:rPr lang="ko-KR" altLang="en-US" sz="1200"/>
              <a:t>메시지가 전달되면 메시지에 대한 정보를 삭제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stateful </a:t>
            </a:r>
            <a:r>
              <a:rPr lang="ko-KR" altLang="en-US" sz="1400"/>
              <a:t>프록시 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상태 저장</a:t>
            </a:r>
            <a:r>
              <a:rPr lang="en-US" altLang="ko-KR" sz="120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>
                <a:latin typeface="+mn-ea"/>
              </a:rPr>
              <a:t>들어오는 각 요청에 대한 정보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특히 트랜잭션 상태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/>
              <a:t>와 들어오는 요청을 처리한 결과로 보내는 모든 요청을 기억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이 정보를 사용하여 해당 요청과 관련된 향후 메시지 처리에 영향을 줌</a:t>
            </a:r>
            <a:endParaRPr lang="en-US" altLang="ko-KR" sz="12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200"/>
              <a:t>요청을 </a:t>
            </a:r>
            <a:r>
              <a:rPr lang="en-US" altLang="ko-KR" sz="1200"/>
              <a:t>fork </a:t>
            </a:r>
            <a:r>
              <a:rPr lang="ko-KR" altLang="en-US" sz="1200"/>
              <a:t>하여 여러 대상에 라우팅할 수 있음 </a:t>
            </a:r>
            <a:r>
              <a:rPr lang="en-US" altLang="ko-KR" sz="1200"/>
              <a:t>(</a:t>
            </a:r>
            <a:r>
              <a:rPr lang="ko-KR" altLang="en-US" sz="1200"/>
              <a:t>둘 이상의 위치로 전달되는 모든 요청은 반드시 </a:t>
            </a:r>
            <a:r>
              <a:rPr lang="en-US" altLang="ko-KR" sz="1200"/>
              <a:t>stateful </a:t>
            </a:r>
            <a:r>
              <a:rPr lang="ko-KR" altLang="en-US" sz="1200"/>
              <a:t>방식으로 처리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70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Processing Timer C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22720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timer</a:t>
            </a:r>
            <a:r>
              <a:rPr lang="ko-KR" altLang="en-US" sz="1200"/>
              <a:t> </a:t>
            </a:r>
            <a:r>
              <a:rPr lang="en-US" altLang="ko-KR" sz="1200"/>
              <a:t>C</a:t>
            </a:r>
            <a:r>
              <a:rPr lang="ko-KR" altLang="en-US" sz="1200"/>
              <a:t> 가 발동해야 하는 경우 프록시는 타이머를 원하는 값으로 </a:t>
            </a:r>
            <a:r>
              <a:rPr lang="ko-KR" altLang="en-US" sz="1200" b="1">
                <a:latin typeface="+mj-ea"/>
                <a:ea typeface="+mj-ea"/>
              </a:rPr>
              <a:t>재설정</a:t>
            </a:r>
            <a:r>
              <a:rPr lang="ko-KR" altLang="en-US" sz="1200"/>
              <a:t>하거나 </a:t>
            </a:r>
            <a:r>
              <a:rPr lang="ko-KR" altLang="en-US" sz="1200" b="1">
                <a:latin typeface="+mj-ea"/>
                <a:ea typeface="+mj-ea"/>
              </a:rPr>
              <a:t>클라이언트 트랜잭션</a:t>
            </a:r>
            <a:r>
              <a:rPr lang="ko-KR" altLang="en-US" sz="1200" b="1"/>
              <a:t>을 종료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클라이언트 트랜잭션이 </a:t>
            </a:r>
            <a:r>
              <a:rPr lang="en-US" altLang="ko-KR" sz="1200" b="1"/>
              <a:t>provisional</a:t>
            </a:r>
            <a:r>
              <a:rPr lang="en-US" altLang="ko-KR" sz="1200"/>
              <a:t> </a:t>
            </a:r>
            <a:r>
              <a:rPr lang="ko-KR" altLang="en-US" sz="1200"/>
              <a:t>응답을 수신하면</a:t>
            </a:r>
            <a:r>
              <a:rPr lang="en-US" altLang="ko-KR" sz="1200"/>
              <a:t>, </a:t>
            </a:r>
            <a:r>
              <a:rPr lang="ko-KR" altLang="en-US" sz="1200"/>
              <a:t>프록시는 그 트랜잭션과 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생성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수신하지 않으면</a:t>
            </a:r>
            <a:r>
              <a:rPr lang="en-US" altLang="ko-KR" sz="1200"/>
              <a:t>, </a:t>
            </a:r>
            <a:r>
              <a:rPr lang="ko-KR" altLang="en-US" sz="1200"/>
              <a:t>프록시는 트랜잭션이 </a:t>
            </a:r>
            <a:r>
              <a:rPr lang="en-US" altLang="ko-KR" sz="1200" b="1"/>
              <a:t>408 (Request Timeout)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타이머를 재설정하도록 허용하면 타이머가 실행될 때 현재 조건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사용률</a:t>
            </a:r>
            <a:r>
              <a:rPr lang="en-US" altLang="ko-KR" sz="1200"/>
              <a:t>)</a:t>
            </a:r>
            <a:r>
              <a:rPr lang="ko-KR" altLang="en-US" sz="1200"/>
              <a:t>에 따라 트랜잭션의 수명을 동적으로 연장할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5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Handling Transport Errors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86892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요청을 전달하려고 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 b="1"/>
              <a:t>Transport layer</a:t>
            </a:r>
            <a:r>
              <a:rPr lang="en-US" altLang="ko-KR" sz="1200"/>
              <a:t> </a:t>
            </a:r>
            <a:r>
              <a:rPr lang="ko-KR" altLang="en-US" sz="1200"/>
              <a:t>가 프록시에게 </a:t>
            </a:r>
            <a:r>
              <a:rPr lang="en-US" altLang="ko-KR" sz="1200" b="1"/>
              <a:t>Error</a:t>
            </a:r>
            <a:r>
              <a:rPr lang="en-US" altLang="ko-KR" sz="1200"/>
              <a:t> </a:t>
            </a:r>
            <a:r>
              <a:rPr lang="ko-KR" altLang="en-US" sz="1200"/>
              <a:t>를 알리면</a:t>
            </a:r>
            <a:r>
              <a:rPr lang="en-US" altLang="ko-KR" sz="1200"/>
              <a:t>, </a:t>
            </a:r>
            <a:r>
              <a:rPr lang="ko-KR" altLang="en-US" sz="1200"/>
              <a:t>프록시는 전달된 요청이 </a:t>
            </a:r>
            <a:r>
              <a:rPr lang="en-US" altLang="ko-KR" sz="1200" b="1"/>
              <a:t>503 (Service Unavailable)</a:t>
            </a:r>
            <a:r>
              <a:rPr lang="en-US" altLang="ko-KR" sz="1200"/>
              <a:t> </a:t>
            </a:r>
            <a:r>
              <a:rPr lang="ko-KR" altLang="en-US" sz="1200"/>
              <a:t>응답을 수신한 것처럼 동작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응답을 전달할 때</a:t>
            </a:r>
            <a:endParaRPr lang="en-US" altLang="ko-KR" sz="14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200" b="1">
                <a:ea typeface="+mj-ea"/>
              </a:rPr>
              <a:t>Error</a:t>
            </a:r>
            <a:r>
              <a:rPr lang="en-US" altLang="ko-KR" sz="1200" b="1">
                <a:latin typeface="+mj-ea"/>
                <a:ea typeface="+mj-ea"/>
              </a:rPr>
              <a:t> </a:t>
            </a:r>
            <a:r>
              <a:rPr lang="ko-KR" altLang="en-US" sz="1200"/>
              <a:t>가 알려지면</a:t>
            </a:r>
            <a:r>
              <a:rPr lang="en-US" altLang="ko-KR" sz="1200"/>
              <a:t>, </a:t>
            </a:r>
            <a:r>
              <a:rPr lang="ko-KR" altLang="en-US" sz="1200"/>
              <a:t>그 응답을 폐기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200"/>
              <a:t>이 </a:t>
            </a:r>
            <a:r>
              <a:rPr lang="en-US" altLang="ko-KR" sz="1200" b="1"/>
              <a:t>notification</a:t>
            </a:r>
            <a:r>
              <a:rPr lang="en-US" altLang="ko-KR" sz="1200"/>
              <a:t> </a:t>
            </a:r>
            <a:r>
              <a:rPr lang="ko-KR" altLang="en-US" sz="1200"/>
              <a:t>때문에 이 응답 컨텍스트와 관련된 클라이언트 트랜잭션을 취소하면 안됨</a:t>
            </a:r>
            <a:endParaRPr lang="en-US" altLang="ko-KR" sz="1200"/>
          </a:p>
          <a:p>
            <a:pPr marL="1085850" lvl="2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프록시가 </a:t>
            </a:r>
            <a:r>
              <a:rPr lang="en-US" altLang="ko-KR" sz="1200" b="1"/>
              <a:t>outstanding</a:t>
            </a:r>
            <a:r>
              <a:rPr lang="en-US" altLang="ko-KR" sz="1200"/>
              <a:t>(</a:t>
            </a:r>
            <a:r>
              <a:rPr lang="ko-KR" altLang="en-US" sz="1200"/>
              <a:t>미결</a:t>
            </a:r>
            <a:r>
              <a:rPr lang="en-US" altLang="ko-KR" sz="1200"/>
              <a:t>) </a:t>
            </a:r>
            <a:r>
              <a:rPr lang="ko-KR" altLang="en-US" sz="1200"/>
              <a:t>클라이언트 트랜잭션을 취소하는 경우</a:t>
            </a:r>
            <a:r>
              <a:rPr lang="en-US" altLang="ko-KR" sz="1200"/>
              <a:t>, </a:t>
            </a:r>
            <a:r>
              <a:rPr lang="ko-KR" altLang="en-US" sz="1200"/>
              <a:t>악의적이거나 잘못된 동작을 하는 단일 클라이언트로 인해</a:t>
            </a:r>
            <a:br>
              <a:rPr lang="en-US" altLang="ko-KR" sz="1200"/>
            </a:br>
            <a:r>
              <a:rPr lang="en-US" altLang="ko-KR" sz="1200" b="1"/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필드를 통해 모든 트랜잭션이 실패하도록 할 수 있음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1409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CANCEL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1181616"/>
            <a:ext cx="944361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stateful</a:t>
            </a:r>
            <a:r>
              <a:rPr lang="en-US" altLang="ko-KR" sz="1200"/>
              <a:t> </a:t>
            </a:r>
            <a:r>
              <a:rPr lang="ko-KR" altLang="en-US" sz="1200"/>
              <a:t>프록시는 자신이 생성한 요청에 언제든 </a:t>
            </a:r>
            <a:r>
              <a:rPr lang="en-US" altLang="ko-KR" sz="1200" b="1"/>
              <a:t>CANCEL </a:t>
            </a:r>
            <a:r>
              <a:rPr lang="ko-KR" altLang="en-US" sz="1200"/>
              <a:t>을 생성할 수 있음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일치하는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수신할 때 응답 컨텍스트와 관련된 모든 </a:t>
            </a:r>
            <a:r>
              <a:rPr lang="ko-KR" altLang="en-US" sz="1200" b="1"/>
              <a:t>보류 중</a:t>
            </a:r>
            <a:r>
              <a:rPr lang="ko-KR" altLang="en-US" sz="1200"/>
              <a:t>인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을 </a:t>
            </a:r>
            <a:r>
              <a:rPr lang="ko-KR" altLang="en-US" sz="1200" b="1"/>
              <a:t>취소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요청은 </a:t>
            </a:r>
            <a:r>
              <a:rPr lang="en-US" altLang="ko-KR" sz="1200" b="1"/>
              <a:t>stateful </a:t>
            </a:r>
            <a:r>
              <a:rPr lang="ko-KR" altLang="en-US" sz="1200"/>
              <a:t>프록시에서 </a:t>
            </a:r>
            <a:r>
              <a:rPr lang="ko-KR" altLang="en-US" sz="1200" b="1"/>
              <a:t>서버 트랜잭션</a:t>
            </a:r>
            <a:r>
              <a:rPr lang="ko-KR" altLang="en-US" sz="1200"/>
              <a:t>에 의해 처리되지만</a:t>
            </a:r>
            <a:r>
              <a:rPr lang="en-US" altLang="ko-KR" sz="1200"/>
              <a:t>, </a:t>
            </a:r>
            <a:r>
              <a:rPr lang="ko-KR" altLang="en-US" sz="1200"/>
              <a:t>그것을 위해 새로운 응답 컨텍스트는 생성되지 않음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프록시 계층은 기존 응답 컨텍스트에서 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요청과 관련된 요청을 처리하는 서버 트랜잭션을 검색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일치하는 응답 컨텍스트가 발견되면 요소는 즉시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요청에 대해 </a:t>
            </a:r>
            <a:r>
              <a:rPr lang="en-US" altLang="ko-KR" sz="1050" b="1"/>
              <a:t>200 (OK) </a:t>
            </a:r>
            <a:r>
              <a:rPr lang="ko-KR" altLang="en-US" sz="1050"/>
              <a:t>응답을 반환</a:t>
            </a:r>
            <a:endParaRPr lang="en-US" altLang="ko-KR" sz="105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050"/>
              <a:t>컨텍스트에서 보류 중인 모든 클라이언트 트랜잭션에 대해 </a:t>
            </a:r>
            <a:r>
              <a:rPr lang="en-US" altLang="ko-KR" sz="1050" b="1"/>
              <a:t>CANCEL</a:t>
            </a:r>
            <a:r>
              <a:rPr lang="en-US" altLang="ko-KR" sz="1050"/>
              <a:t> </a:t>
            </a:r>
            <a:r>
              <a:rPr lang="ko-KR" altLang="en-US" sz="1050"/>
              <a:t>요청을 생성</a:t>
            </a:r>
            <a:endParaRPr lang="en-US" altLang="ko-KR" sz="105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응답 컨텍스트를 찾을 수 없는 경우 요소는 </a:t>
            </a:r>
            <a:r>
              <a:rPr lang="en-US" altLang="ko-KR" sz="1200" b="1"/>
              <a:t>CANCEL</a:t>
            </a:r>
            <a:r>
              <a:rPr lang="ko-KR" altLang="en-US" sz="1200"/>
              <a:t> 을 적용할 요청에 대한 지식이 없으므로</a:t>
            </a:r>
            <a:r>
              <a:rPr lang="en-US" altLang="ko-KR" sz="1200"/>
              <a:t>, </a:t>
            </a:r>
            <a:r>
              <a:rPr lang="ko-KR" altLang="en-US" sz="1200"/>
              <a:t>반드시 </a:t>
            </a:r>
            <a:r>
              <a:rPr lang="en-US" altLang="ko-KR" sz="1200" b="1"/>
              <a:t>CANCEL</a:t>
            </a:r>
            <a:r>
              <a:rPr lang="en-US" altLang="ko-KR" sz="1200"/>
              <a:t> </a:t>
            </a:r>
            <a:r>
              <a:rPr lang="ko-KR" altLang="en-US" sz="1200"/>
              <a:t>요청을 상태 </a:t>
            </a:r>
            <a:r>
              <a:rPr lang="en-US" altLang="ko-KR" sz="1200" b="1"/>
              <a:t>stateless</a:t>
            </a:r>
            <a:r>
              <a:rPr lang="en-US" altLang="ko-KR" sz="1200"/>
              <a:t> </a:t>
            </a:r>
            <a:r>
              <a:rPr lang="ko-KR" altLang="en-US" sz="1200"/>
              <a:t>로 전달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817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CDE07-681E-4F8D-94AA-FC708AEC5810}"/>
              </a:ext>
            </a:extLst>
          </p:cNvPr>
          <p:cNvSpPr txBox="1"/>
          <p:nvPr/>
        </p:nvSpPr>
        <p:spPr>
          <a:xfrm>
            <a:off x="1286261" y="844505"/>
            <a:ext cx="8053808" cy="2173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>
                <a:solidFill>
                  <a:schemeClr val="accent3">
                    <a:lumMod val="50000"/>
                  </a:schemeClr>
                </a:solidFill>
              </a:rPr>
              <a:t>Overview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stateless </a:t>
            </a:r>
            <a:r>
              <a:rPr lang="ko-KR" altLang="en-US" sz="1100"/>
              <a:t>방식으로 동작할 때</a:t>
            </a:r>
            <a:r>
              <a:rPr lang="en-US" altLang="ko-KR" sz="1100"/>
              <a:t>, </a:t>
            </a:r>
            <a:r>
              <a:rPr lang="ko-KR" altLang="en-US" sz="1100"/>
              <a:t>프록시는 단순한 메시지 </a:t>
            </a:r>
            <a:r>
              <a:rPr lang="ko-KR" altLang="en-US" sz="1100" b="1"/>
              <a:t>전달자</a:t>
            </a:r>
            <a:r>
              <a:rPr lang="ko-KR" altLang="en-US" sz="1100"/>
              <a:t>이며</a:t>
            </a:r>
            <a:r>
              <a:rPr lang="en-US" altLang="ko-KR" sz="1100"/>
              <a:t>,</a:t>
            </a:r>
            <a:r>
              <a:rPr lang="ko-KR" altLang="en-US" sz="1100"/>
              <a:t> 수행되는 대부분의 처리는 </a:t>
            </a:r>
            <a:r>
              <a:rPr lang="en-US" altLang="ko-KR" sz="1100" b="1"/>
              <a:t>stateful </a:t>
            </a:r>
            <a:r>
              <a:rPr lang="ko-KR" altLang="en-US" sz="1100"/>
              <a:t>동작할 때와 동일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차이점은 </a:t>
            </a:r>
            <a:r>
              <a:rPr lang="en-US" altLang="ko-KR" sz="1100"/>
              <a:t>stateless </a:t>
            </a:r>
            <a:r>
              <a:rPr lang="ko-KR" altLang="en-US" sz="1100"/>
              <a:t>방식은 트랜잭션이나 응답 컨텍스트에 대한 개념이 없음 </a:t>
            </a:r>
            <a:r>
              <a:rPr lang="en-US" altLang="ko-KR" sz="1100"/>
              <a:t>(</a:t>
            </a:r>
            <a:r>
              <a:rPr lang="ko-KR" altLang="en-US" sz="1100"/>
              <a:t>대신 요청과 응답 모두 </a:t>
            </a:r>
            <a:r>
              <a:rPr lang="en-US" altLang="ko-KR" sz="1100"/>
              <a:t>transport layer </a:t>
            </a:r>
            <a:r>
              <a:rPr lang="ko-KR" altLang="en-US" sz="1100"/>
              <a:t>에서 가져옴</a:t>
            </a:r>
            <a:r>
              <a:rPr lang="en-US" altLang="ko-KR" sz="110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따라서 </a:t>
            </a:r>
            <a:r>
              <a:rPr lang="en-US" altLang="ko-KR" sz="1100"/>
              <a:t>stateless </a:t>
            </a:r>
            <a:r>
              <a:rPr lang="ko-KR" altLang="en-US" sz="1100"/>
              <a:t>프록시는 자체적으로 메시지를 재전송하지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그러나 수신한 모든 재전송을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요청을 </a:t>
            </a:r>
            <a:r>
              <a:rPr lang="en-US" altLang="ko-KR" sz="1100"/>
              <a:t>stateless </a:t>
            </a:r>
            <a:r>
              <a:rPr lang="ko-KR" altLang="en-US" sz="1100"/>
              <a:t>상태로 처리할 때 요소는 자체적으로 </a:t>
            </a:r>
            <a:r>
              <a:rPr lang="en-US" altLang="ko-KR" sz="1100" b="1"/>
              <a:t>100 (Trying)</a:t>
            </a:r>
            <a:r>
              <a:rPr lang="en-US" altLang="ko-KR" sz="1100"/>
              <a:t> </a:t>
            </a:r>
            <a:r>
              <a:rPr lang="ko-KR" altLang="en-US" sz="1100"/>
              <a:t>또는 기타 </a:t>
            </a:r>
            <a:r>
              <a:rPr lang="en-US" altLang="ko-KR" sz="1100" b="1"/>
              <a:t>provisional</a:t>
            </a:r>
            <a:r>
              <a:rPr lang="ko-KR" altLang="en-US" sz="1100"/>
              <a:t> 응답을 </a:t>
            </a:r>
            <a:r>
              <a:rPr lang="ko-KR" altLang="en-US" sz="1100" b="1"/>
              <a:t>생성해서는 안됨</a:t>
            </a:r>
            <a:endParaRPr lang="en-US" altLang="ko-KR" sz="11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3168218"/>
            <a:ext cx="2920992" cy="757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/>
              <a:t>stateful </a:t>
            </a:r>
            <a:r>
              <a:rPr lang="ko-KR" altLang="en-US" sz="1100"/>
              <a:t>프록시의 경우와 같은 절차를 따름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8141972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 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&amp;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목적지 결정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>
                <a:latin typeface="+mn-ea"/>
              </a:rPr>
              <a:t>다음 예외를 제외하고 </a:t>
            </a:r>
            <a:r>
              <a:rPr lang="en-US" altLang="ko-KR" sz="1100" b="1">
                <a:latin typeface="Roboto" panose="02000000000000000000" pitchFamily="2" charset="0"/>
                <a:ea typeface="Roboto" panose="02000000000000000000" pitchFamily="2" charset="0"/>
              </a:rPr>
              <a:t>stateful</a:t>
            </a:r>
            <a:r>
              <a:rPr lang="en-US" altLang="ko-KR" sz="1100">
                <a:latin typeface="+mn-ea"/>
              </a:rPr>
              <a:t> </a:t>
            </a:r>
            <a:r>
              <a:rPr lang="ko-KR" altLang="en-US" sz="1100">
                <a:latin typeface="+mn-ea"/>
              </a:rPr>
              <a:t>과 동일한 절차를 따름</a:t>
            </a:r>
            <a:endParaRPr lang="en-US" altLang="ko-KR" sz="1100">
              <a:latin typeface="+mn-ea"/>
            </a:endParaRPr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stateless</a:t>
            </a:r>
            <a:r>
              <a:rPr lang="en-US" altLang="ko-KR" sz="1000"/>
              <a:t> </a:t>
            </a:r>
            <a:r>
              <a:rPr lang="ko-KR" altLang="en-US" sz="1000"/>
              <a:t>프록시는 반드시 </a:t>
            </a:r>
            <a:r>
              <a:rPr lang="en-US" altLang="ko-KR" sz="1000" b="1"/>
              <a:t>target set</a:t>
            </a:r>
            <a:r>
              <a:rPr lang="en-US" altLang="ko-KR" sz="1000"/>
              <a:t> </a:t>
            </a:r>
            <a:r>
              <a:rPr lang="ko-KR" altLang="en-US" sz="1000"/>
              <a:t>에서 </a:t>
            </a:r>
            <a:r>
              <a:rPr lang="ko-KR" altLang="en-US" sz="1000" b="1">
                <a:latin typeface="+mj-ea"/>
              </a:rPr>
              <a:t>하나의</a:t>
            </a:r>
            <a:r>
              <a:rPr lang="ko-KR" altLang="en-US" sz="1000"/>
              <a:t> </a:t>
            </a:r>
            <a:r>
              <a:rPr lang="en-US" altLang="ko-KR" sz="1000"/>
              <a:t>target </a:t>
            </a:r>
            <a:r>
              <a:rPr lang="ko-KR" altLang="en-US" sz="1000"/>
              <a:t>만 선택해야 하며</a:t>
            </a:r>
            <a:r>
              <a:rPr lang="en-US" altLang="ko-KR" sz="1000"/>
              <a:t>, </a:t>
            </a:r>
            <a:r>
              <a:rPr lang="ko-KR" altLang="en-US" sz="1000"/>
              <a:t>메시지에 있는 필드와 서버의 </a:t>
            </a:r>
            <a:r>
              <a:rPr lang="en-US" altLang="ko-KR" sz="1000" b="1"/>
              <a:t>time-invariant</a:t>
            </a:r>
            <a:r>
              <a:rPr lang="en-US" altLang="ko-KR" sz="1000"/>
              <a:t> </a:t>
            </a:r>
            <a:r>
              <a:rPr lang="ko-KR" altLang="en-US" sz="1000"/>
              <a:t>특성에만 의존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000"/>
              <a:t>재전송된 요청은 처리될 때마다 동일한 대상으로 전달</a:t>
            </a:r>
            <a:endParaRPr lang="en-US" altLang="ko-KR" sz="10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및 라우팅되지 않은 </a:t>
            </a:r>
            <a:r>
              <a:rPr lang="en-US" altLang="ko-KR" sz="1000" b="1"/>
              <a:t>ACK</a:t>
            </a:r>
            <a:r>
              <a:rPr lang="en-US" altLang="ko-KR" sz="1000"/>
              <a:t> </a:t>
            </a:r>
            <a:r>
              <a:rPr lang="ko-KR" altLang="en-US" sz="1000"/>
              <a:t>요청은 연결된 </a:t>
            </a:r>
            <a:r>
              <a:rPr lang="en-US" altLang="ko-KR" sz="1000" b="1"/>
              <a:t>INVITE</a:t>
            </a:r>
            <a:r>
              <a:rPr lang="en-US" altLang="ko-KR" sz="1000"/>
              <a:t> </a:t>
            </a:r>
            <a:r>
              <a:rPr lang="ko-KR" altLang="en-US" sz="1000"/>
              <a:t>와 동일한 선택을 생성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009104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Stateless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10229082" cy="2789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전달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100"/>
              <a:t>다음 예외를 제외하고 </a:t>
            </a: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과</a:t>
            </a:r>
            <a:r>
              <a:rPr lang="en-US" altLang="ko-KR" sz="1100"/>
              <a:t> </a:t>
            </a:r>
            <a:r>
              <a:rPr lang="ko-KR" altLang="en-US" sz="1100"/>
              <a:t>동일한 절차를 따름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/>
              <a:t>“</a:t>
            </a:r>
            <a:r>
              <a:rPr lang="en-US" altLang="ko-KR" sz="1100" b="1"/>
              <a:t>branch</a:t>
            </a:r>
            <a:r>
              <a:rPr lang="en-US" altLang="ko-KR" sz="1100"/>
              <a:t>” </a:t>
            </a:r>
            <a:r>
              <a:rPr lang="ko-KR" altLang="en-US" sz="1100"/>
              <a:t>파라미터는 재전송시 변하지 않는 메시지 파라미터들의 조합 함수로 계산 </a:t>
            </a:r>
            <a:r>
              <a:rPr lang="en-US" altLang="ko-KR" sz="1100"/>
              <a:t>(stateless </a:t>
            </a:r>
            <a:r>
              <a:rPr lang="ko-KR" altLang="en-US" sz="1100"/>
              <a:t>프록시는 원래 요청과 재전송을 구분할 수 없기 때문</a:t>
            </a:r>
            <a:r>
              <a:rPr lang="en-US" altLang="ko-KR" sz="1100"/>
              <a:t>)</a:t>
            </a: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수신된 요청의 최상위 </a:t>
            </a:r>
            <a:r>
              <a:rPr lang="en-US" altLang="ko-KR" sz="1100" b="1"/>
              <a:t>Via</a:t>
            </a:r>
            <a:r>
              <a:rPr lang="en-US" altLang="ko-KR" sz="1100"/>
              <a:t> </a:t>
            </a:r>
            <a:r>
              <a:rPr lang="ko-KR" altLang="en-US" sz="1100"/>
              <a:t>헤더에서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를 조사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/>
              <a:t>매직쿠키</a:t>
            </a:r>
            <a:r>
              <a:rPr lang="ko-KR" altLang="en-US" sz="1100"/>
              <a:t>로 시작하면</a:t>
            </a:r>
            <a:r>
              <a:rPr lang="en-US" altLang="ko-KR" sz="1100"/>
              <a:t>, outgoing </a:t>
            </a:r>
            <a:r>
              <a:rPr lang="ko-KR" altLang="en-US" sz="1100"/>
              <a:t>요청의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첫 번째 컴포넌트는 수신된 </a:t>
            </a:r>
            <a:r>
              <a:rPr lang="en-US" altLang="ko-KR" sz="1100" b="1"/>
              <a:t>branch ID</a:t>
            </a:r>
            <a:r>
              <a:rPr lang="en-US" altLang="ko-KR" sz="1100"/>
              <a:t> </a:t>
            </a:r>
            <a:r>
              <a:rPr lang="ko-KR" altLang="en-US" sz="1100"/>
              <a:t>의 해쉬로 계산</a:t>
            </a:r>
            <a:endParaRPr lang="en-US" altLang="ko-KR" sz="1100"/>
          </a:p>
          <a:p>
            <a:pPr marL="1085850" lvl="2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/>
              <a:t>그렇지 않으면</a:t>
            </a:r>
            <a:r>
              <a:rPr lang="en-US" altLang="ko-KR" sz="1100"/>
              <a:t>, branch ID </a:t>
            </a:r>
            <a:r>
              <a:rPr lang="ko-KR" altLang="en-US" sz="1100"/>
              <a:t>의 첫 번째 컴포넌트는 수신된 요청으로부터 최상위 </a:t>
            </a:r>
            <a:r>
              <a:rPr lang="en-US" altLang="ko-KR" sz="1100" b="1"/>
              <a:t>Via, To </a:t>
            </a:r>
            <a:r>
              <a:rPr lang="ko-KR" altLang="en-US" sz="1100" b="1"/>
              <a:t>태그</a:t>
            </a:r>
            <a:r>
              <a:rPr lang="en-US" altLang="ko-KR" sz="1100" b="1"/>
              <a:t>, From </a:t>
            </a:r>
            <a:r>
              <a:rPr lang="ko-KR" altLang="en-US" sz="1100" b="1"/>
              <a:t>태그</a:t>
            </a:r>
            <a:r>
              <a:rPr lang="en-US" altLang="ko-KR" sz="1100" b="1"/>
              <a:t>, Call-ID, CSeq, Request-URI</a:t>
            </a:r>
            <a:r>
              <a:rPr lang="en-US" altLang="ko-KR" sz="1100"/>
              <a:t> </a:t>
            </a:r>
            <a:r>
              <a:rPr lang="ko-KR" altLang="en-US" sz="1100"/>
              <a:t>들의 해쉬로 계산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프록시가 </a:t>
            </a:r>
            <a:r>
              <a:rPr lang="en-US" altLang="ko-KR" sz="1100" b="1"/>
              <a:t>Record-Route </a:t>
            </a:r>
            <a:r>
              <a:rPr lang="ko-KR" altLang="en-US" sz="1100"/>
              <a:t>값을 삽입하거나 </a:t>
            </a:r>
            <a:r>
              <a:rPr lang="en-US" altLang="ko-KR" sz="1100"/>
              <a:t>URI </a:t>
            </a:r>
            <a:r>
              <a:rPr lang="ko-KR" altLang="en-US" sz="1100"/>
              <a:t>를 </a:t>
            </a:r>
            <a:r>
              <a:rPr lang="en-US" altLang="ko-KR" sz="1100" b="1"/>
              <a:t>Route</a:t>
            </a:r>
            <a:r>
              <a:rPr lang="en-US" altLang="ko-KR" sz="1100"/>
              <a:t> </a:t>
            </a:r>
            <a:r>
              <a:rPr lang="ko-KR" altLang="en-US" sz="1100"/>
              <a:t>헤더에 삽입하면</a:t>
            </a:r>
            <a:r>
              <a:rPr lang="en-US" altLang="ko-KR" sz="1100"/>
              <a:t>, </a:t>
            </a:r>
            <a:r>
              <a:rPr lang="ko-KR" altLang="en-US" sz="1100"/>
              <a:t>요청의 재전송시 같은 값으로 설정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stateful</a:t>
            </a:r>
            <a:r>
              <a:rPr lang="en-US" altLang="ko-KR" sz="1100"/>
              <a:t> </a:t>
            </a:r>
            <a:r>
              <a:rPr lang="ko-KR" altLang="en-US" sz="1100"/>
              <a:t>처럼 전달할 위치를 결정하면</a:t>
            </a:r>
            <a:r>
              <a:rPr lang="en-US" altLang="ko-KR" sz="1100"/>
              <a:t>, </a:t>
            </a:r>
            <a:r>
              <a:rPr lang="ko-KR" altLang="en-US" sz="1100"/>
              <a:t>요청은 클라이언트 트랜잭션을 거치지 않고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직접 전송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55094-2934-403F-9C4C-5914950254F0}"/>
              </a:ext>
            </a:extLst>
          </p:cNvPr>
          <p:cNvSpPr txBox="1"/>
          <p:nvPr/>
        </p:nvSpPr>
        <p:spPr>
          <a:xfrm>
            <a:off x="1257127" y="4019894"/>
            <a:ext cx="3132589" cy="730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응답 처리 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응답 처리는 </a:t>
            </a:r>
            <a:r>
              <a:rPr lang="en-US" altLang="ko-KR" sz="1000" b="1"/>
              <a:t>stateless </a:t>
            </a:r>
            <a:r>
              <a:rPr lang="ko-KR" altLang="en-US" sz="1000"/>
              <a:t>프록시에서는 적용되지 않음</a:t>
            </a:r>
            <a:endParaRPr lang="en-US" altLang="ko-KR" sz="1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3D3F2-764E-47A1-8CB5-E33CA95BE43A}"/>
              </a:ext>
            </a:extLst>
          </p:cNvPr>
          <p:cNvSpPr txBox="1"/>
          <p:nvPr/>
        </p:nvSpPr>
        <p:spPr>
          <a:xfrm>
            <a:off x="1257127" y="4833227"/>
            <a:ext cx="4456669" cy="1038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Cancel</a:t>
            </a:r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2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처리</a:t>
            </a:r>
            <a:endParaRPr lang="en-US" altLang="ko-KR" sz="1200" b="1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000"/>
              <a:t>CANCEL </a:t>
            </a:r>
            <a:r>
              <a:rPr lang="ko-KR" altLang="en-US" sz="1000"/>
              <a:t>요청에 대해 특별한 처리를 수행하지 않음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다른 요청에 적용하는 것과 동일한 </a:t>
            </a:r>
            <a:r>
              <a:rPr lang="en-US" altLang="ko-KR" sz="1000" b="1"/>
              <a:t>Route</a:t>
            </a:r>
            <a:r>
              <a:rPr lang="en-US" altLang="ko-KR" sz="1000"/>
              <a:t> </a:t>
            </a:r>
            <a:r>
              <a:rPr lang="ko-KR" altLang="en-US" sz="1000"/>
              <a:t>헤더 처리를 </a:t>
            </a:r>
            <a:r>
              <a:rPr lang="en-US" altLang="ko-KR" sz="1000" b="1"/>
              <a:t>CANCEL</a:t>
            </a:r>
            <a:r>
              <a:rPr lang="en-US" altLang="ko-KR" sz="1000"/>
              <a:t> </a:t>
            </a:r>
            <a:r>
              <a:rPr lang="ko-KR" altLang="en-US" sz="1000"/>
              <a:t>요청에 적용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981199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Summary of Proxy Route 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7027886" cy="2419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Local Proxy </a:t>
            </a:r>
            <a:r>
              <a:rPr lang="ko-KR" altLang="en-US" sz="1200"/>
              <a:t>가 없을 경우</a:t>
            </a:r>
            <a:r>
              <a:rPr lang="en-US" altLang="ko-KR" sz="1200"/>
              <a:t>, Route </a:t>
            </a:r>
            <a:r>
              <a:rPr lang="ko-KR" altLang="en-US" sz="1200"/>
              <a:t>헤더를 포함하는 요청에 프록시가 수행하는 처리는 다음 단계로 요약</a:t>
            </a:r>
            <a:r>
              <a:rPr lang="en-US" altLang="ko-KR" sz="120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1. Request-URI </a:t>
            </a:r>
            <a:r>
              <a:rPr lang="ko-KR" altLang="en-US" sz="1100" b="1"/>
              <a:t>검사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 프록시가 소유한 자원을 나타내면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location service </a:t>
            </a:r>
            <a:r>
              <a:rPr lang="ko-KR" altLang="en-US" sz="1000"/>
              <a:t>를 실행한 결과로 대체</a:t>
            </a:r>
            <a:endParaRPr lang="en-US" altLang="ko-KR" sz="10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그렇지 않으면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Request-URI </a:t>
            </a:r>
            <a:r>
              <a:rPr lang="ko-KR" altLang="en-US" sz="1000"/>
              <a:t>를 변경하지 않음</a:t>
            </a:r>
            <a:endParaRPr lang="en-US" altLang="ko-KR" sz="1000"/>
          </a:p>
          <a:p>
            <a:pPr>
              <a:lnSpc>
                <a:spcPct val="200000"/>
              </a:lnSpc>
            </a:pPr>
            <a:r>
              <a:rPr lang="en-US" altLang="ko-KR" sz="1100" b="1"/>
              <a:t>2.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 b="1"/>
              <a:t>헤더 값 검사</a:t>
            </a:r>
            <a:endParaRPr lang="en-US" altLang="ko-KR" sz="11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/>
              <a:t>이 프록시를 나타내면</a:t>
            </a:r>
            <a:r>
              <a:rPr lang="en-US" altLang="ko-KR" sz="1000"/>
              <a:t>, </a:t>
            </a:r>
            <a:r>
              <a:rPr lang="ko-KR" altLang="en-US" sz="1000"/>
              <a:t>프록시는 </a:t>
            </a:r>
            <a:r>
              <a:rPr lang="en-US" altLang="ko-KR" sz="1000"/>
              <a:t>Route </a:t>
            </a:r>
            <a:r>
              <a:rPr lang="ko-KR" altLang="en-US" sz="1000"/>
              <a:t>헤더에서 해당 값 삭제</a:t>
            </a:r>
            <a:endParaRPr lang="en-US" altLang="ko-KR" sz="1000"/>
          </a:p>
          <a:p>
            <a:pPr>
              <a:lnSpc>
                <a:spcPct val="200000"/>
              </a:lnSpc>
            </a:pPr>
            <a:r>
              <a:rPr lang="en-US" altLang="ko-KR" sz="1100" b="1"/>
              <a:t>3.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 b="1"/>
              <a:t>헤더 값에 표시된 리소스로 요청을 전달하거나</a:t>
            </a:r>
            <a:r>
              <a:rPr lang="en-US" altLang="ko-KR" sz="1100" b="1"/>
              <a:t>, Rotue </a:t>
            </a:r>
            <a:r>
              <a:rPr lang="ko-KR" altLang="en-US" sz="1100" b="1"/>
              <a:t>헤더가 없는 경우 </a:t>
            </a:r>
            <a:r>
              <a:rPr lang="en-US" altLang="ko-KR" sz="1100" b="1"/>
              <a:t>Request-URI </a:t>
            </a:r>
            <a:r>
              <a:rPr lang="ko-KR" altLang="en-US" sz="1100" b="1"/>
              <a:t>로 요청 전달</a:t>
            </a:r>
            <a:endParaRPr lang="en-US" altLang="ko-KR" sz="1100" b="1"/>
          </a:p>
        </p:txBody>
      </p:sp>
    </p:spTree>
    <p:extLst>
      <p:ext uri="{BB962C8B-B14F-4D97-AF65-F5344CB8AC3E}">
        <p14:creationId xmlns:p14="http://schemas.microsoft.com/office/powerpoint/2010/main" val="110194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7375-9CF6-42EE-A837-AC7862124B81}"/>
              </a:ext>
            </a:extLst>
          </p:cNvPr>
          <p:cNvSpPr txBox="1"/>
          <p:nvPr/>
        </p:nvSpPr>
        <p:spPr>
          <a:xfrm>
            <a:off x="1257127" y="1148305"/>
            <a:ext cx="6186309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시나리오는 두 프록시 모두 </a:t>
            </a:r>
            <a:r>
              <a:rPr lang="en-US" altLang="ko-KR" sz="1100"/>
              <a:t>Record-Routing </a:t>
            </a:r>
            <a:r>
              <a:rPr lang="ko-KR" altLang="en-US" sz="1100"/>
              <a:t>하는 기본 </a:t>
            </a:r>
            <a:r>
              <a:rPr lang="en-US" altLang="ko-KR" sz="1100"/>
              <a:t>SIP trapezoid( U1 -&gt; P1 -&gt; P2 -&gt; U2 ) </a:t>
            </a:r>
            <a:r>
              <a:rPr lang="ko-KR" altLang="en-US" sz="1100"/>
              <a:t>이다</a:t>
            </a:r>
            <a:r>
              <a:rPr lang="en-US" altLang="ko-KR" sz="11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198078"/>
            <a:ext cx="3324949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  <a:endParaRPr lang="ko-KR" alt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324355"/>
            <a:ext cx="3324949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&lt;sip:p1.example.com;lr&gt;</a:t>
            </a:r>
            <a:endParaRPr lang="ko-KR" altLang="en-US" sz="140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758642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3211783"/>
            <a:ext cx="4870244" cy="1065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outbound </a:t>
            </a:r>
            <a:r>
              <a:rPr lang="ko-KR" altLang="en-US" sz="1100"/>
              <a:t>프록시이며</a:t>
            </a:r>
            <a:r>
              <a:rPr lang="en-US" altLang="ko-KR" sz="1100"/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domain.com </a:t>
            </a:r>
            <a:r>
              <a:rPr lang="ko-KR" altLang="en-US" sz="1100"/>
              <a:t>을 책임지지 않으므로</a:t>
            </a:r>
            <a:r>
              <a:rPr lang="en-US" altLang="ko-KR" sz="1100"/>
              <a:t>, </a:t>
            </a:r>
            <a:r>
              <a:rPr lang="en-US" altLang="ko-KR" sz="1100" b="1"/>
              <a:t>DNS </a:t>
            </a:r>
            <a:r>
              <a:rPr lang="ko-KR" altLang="en-US" sz="1100"/>
              <a:t>에서 검색하여 그곳</a:t>
            </a:r>
            <a:r>
              <a:rPr lang="en-US" altLang="ko-KR" sz="1100"/>
              <a:t>(</a:t>
            </a:r>
            <a:r>
              <a:rPr lang="en-US" altLang="ko-KR" sz="1100" b="1"/>
              <a:t>P2</a:t>
            </a:r>
            <a:r>
              <a:rPr lang="en-US" altLang="ko-KR" sz="1100"/>
              <a:t>)</a:t>
            </a:r>
            <a:r>
              <a:rPr lang="ko-KR" altLang="en-US" sz="1100"/>
              <a:t>으로 보낸다</a:t>
            </a:r>
            <a:r>
              <a:rPr lang="en-US" altLang="ko-KR" sz="1100" b="1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Record-Route</a:t>
            </a:r>
            <a:r>
              <a:rPr lang="en-US" altLang="ko-KR" sz="1100"/>
              <a:t>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435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2673030"/>
            <a:ext cx="3571812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</a:t>
            </a:r>
            <a:r>
              <a:rPr lang="en-US" altLang="ko-KR" sz="1400">
                <a:highlight>
                  <a:srgbClr val="FFFF00"/>
                </a:highlight>
              </a:rPr>
              <a:t>u2.domain.com</a:t>
            </a:r>
            <a:r>
              <a:rPr lang="en-US" altLang="ko-KR" sz="1400"/>
              <a:t>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sip:caller@u1.example.com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highlight>
                  <a:srgbClr val="FFFF00"/>
                </a:highlight>
              </a:rPr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646739"/>
            <a:ext cx="3289683" cy="110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sip:callee@u2.domain.com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&lt;sip:p2.domain.com;lr&gt;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&lt;sip:p1.example.com;lr&gt;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142135"/>
            <a:ext cx="5631670" cy="1404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는 위의 메시지를 받는다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domain.com </a:t>
            </a:r>
            <a:r>
              <a:rPr lang="ko-KR" altLang="en-US" sz="1100"/>
              <a:t>을 책임지므로</a:t>
            </a:r>
            <a:r>
              <a:rPr lang="en-US" altLang="ko-KR" sz="1100"/>
              <a:t>, location service </a:t>
            </a:r>
            <a:r>
              <a:rPr lang="ko-KR" altLang="en-US" sz="1100"/>
              <a:t>를 수행하고 </a:t>
            </a:r>
            <a:r>
              <a:rPr lang="en-US" altLang="ko-KR" sz="1100"/>
              <a:t>Request-URI </a:t>
            </a:r>
            <a:r>
              <a:rPr lang="ko-KR" altLang="en-US" sz="1100"/>
              <a:t>를 다시 작성한다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Record-Route </a:t>
            </a:r>
            <a:r>
              <a:rPr lang="ko-KR" altLang="en-US" sz="1100"/>
              <a:t>헤더 값을 추가한다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Route </a:t>
            </a:r>
            <a:r>
              <a:rPr lang="ko-KR" altLang="en-US" sz="1100"/>
              <a:t>헤더가 없으면</a:t>
            </a:r>
            <a:r>
              <a:rPr lang="en-US" altLang="ko-KR" sz="1100"/>
              <a:t>, </a:t>
            </a:r>
            <a:r>
              <a:rPr lang="ko-KR" altLang="en-US" sz="1100"/>
              <a:t>요청을 새 </a:t>
            </a:r>
            <a:r>
              <a:rPr lang="en-US" altLang="ko-KR" sz="1100"/>
              <a:t>Request-URI </a:t>
            </a:r>
            <a:r>
              <a:rPr lang="ko-KR" altLang="en-US" sz="1100"/>
              <a:t>를 확인하여 보낼 위치를 결정한다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126183"/>
            <a:ext cx="4395755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에</a:t>
            </a:r>
            <a:r>
              <a:rPr lang="en-US" altLang="ko-KR" sz="1100"/>
              <a:t> </a:t>
            </a:r>
            <a:r>
              <a:rPr lang="ko-KR" altLang="en-US" sz="1100"/>
              <a:t>있는 </a:t>
            </a:r>
            <a:r>
              <a:rPr lang="en-US" altLang="ko-KR" sz="1100"/>
              <a:t>callee </a:t>
            </a:r>
            <a:r>
              <a:rPr lang="ko-KR" altLang="en-US" sz="1100"/>
              <a:t>가 이것을 받아서 </a:t>
            </a:r>
            <a:r>
              <a:rPr lang="en-US" altLang="ko-KR" sz="1100" b="1"/>
              <a:t>200 OK</a:t>
            </a:r>
            <a:r>
              <a:rPr lang="en-US" altLang="ko-KR" sz="1100"/>
              <a:t> </a:t>
            </a:r>
            <a:r>
              <a:rPr lang="ko-KR" altLang="en-US" sz="1100"/>
              <a:t>로 응답한다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720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5F1E-3546-4DBD-83B7-B0EF662BD1CD}"/>
              </a:ext>
            </a:extLst>
          </p:cNvPr>
          <p:cNvSpPr txBox="1"/>
          <p:nvPr/>
        </p:nvSpPr>
        <p:spPr>
          <a:xfrm>
            <a:off x="1257127" y="1541530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(&lt;sip:p2.domain.com;lr&gt;, &lt;sip:p1.example.com;lr&gt;)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29145-9912-4931-A00A-B4CFFE63F775}"/>
              </a:ext>
            </a:extLst>
          </p:cNvPr>
          <p:cNvSpPr txBox="1"/>
          <p:nvPr/>
        </p:nvSpPr>
        <p:spPr>
          <a:xfrm>
            <a:off x="1257127" y="4745156"/>
            <a:ext cx="4615366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&lt;sip:p1.example.com;lr&gt;, &lt;sip:p2.domain.com;lr&gt;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020974"/>
            <a:ext cx="8496237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 </a:t>
            </a:r>
            <a:r>
              <a:rPr lang="ko-KR" altLang="en-US" sz="1100"/>
              <a:t>의 </a:t>
            </a:r>
            <a:r>
              <a:rPr lang="en-US" altLang="ko-KR" sz="1100"/>
              <a:t>callee </a:t>
            </a:r>
            <a:r>
              <a:rPr lang="ko-KR" altLang="en-US" sz="1100"/>
              <a:t>는 다이얼로그 상태의 </a:t>
            </a:r>
            <a:r>
              <a:rPr lang="en-US" altLang="ko-KR" sz="1100" b="1"/>
              <a:t>remote target URI</a:t>
            </a:r>
            <a:r>
              <a:rPr lang="en-US" altLang="ko-KR" sz="1100"/>
              <a:t> </a:t>
            </a:r>
            <a:r>
              <a:rPr lang="ko-KR" altLang="en-US" sz="1100"/>
              <a:t>는</a:t>
            </a:r>
            <a:r>
              <a:rPr lang="ko-KR" altLang="en-US" sz="1100" b="1"/>
              <a:t> </a:t>
            </a:r>
            <a:r>
              <a:rPr lang="en-US" altLang="ko-KR" sz="1100" b="1"/>
              <a:t>sip:caller@u1.example.com</a:t>
            </a:r>
            <a:r>
              <a:rPr lang="en-US" altLang="ko-KR" sz="1100"/>
              <a:t> </a:t>
            </a:r>
            <a:r>
              <a:rPr lang="ko-KR" altLang="en-US" sz="1100"/>
              <a:t>으로 설정하고</a:t>
            </a:r>
            <a:r>
              <a:rPr lang="en-US" altLang="ko-KR" sz="1100"/>
              <a:t>, </a:t>
            </a:r>
            <a:r>
              <a:rPr lang="en-US" altLang="ko-KR" sz="1100" b="1"/>
              <a:t>route set</a:t>
            </a:r>
            <a:r>
              <a:rPr lang="en-US" altLang="ko-KR" sz="1100"/>
              <a:t> </a:t>
            </a:r>
            <a:r>
              <a:rPr lang="ko-KR" altLang="en-US" sz="1100"/>
              <a:t>을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F8959-C8C7-4A18-BABC-74DAE8D713BB}"/>
              </a:ext>
            </a:extLst>
          </p:cNvPr>
          <p:cNvSpPr txBox="1"/>
          <p:nvPr/>
        </p:nvSpPr>
        <p:spPr>
          <a:xfrm>
            <a:off x="1257127" y="4224600"/>
            <a:ext cx="6102953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모든 </a:t>
            </a:r>
            <a:r>
              <a:rPr lang="en-US" altLang="ko-KR" sz="1100"/>
              <a:t>route set </a:t>
            </a:r>
            <a:r>
              <a:rPr lang="ko-KR" altLang="en-US" sz="1100"/>
              <a:t>요소에 </a:t>
            </a:r>
            <a:r>
              <a:rPr lang="en-US" altLang="ko-KR" sz="1100"/>
              <a:t>“</a:t>
            </a:r>
            <a:r>
              <a:rPr lang="en-US" altLang="ko-KR" sz="1100" b="1"/>
              <a:t>lr</a:t>
            </a:r>
            <a:r>
              <a:rPr lang="en-US" altLang="ko-KR" sz="1100"/>
              <a:t>” </a:t>
            </a:r>
            <a:r>
              <a:rPr lang="ko-KR" altLang="en-US" sz="1100"/>
              <a:t>파라미터가 포함되어 있으므로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다음과 같은 </a:t>
            </a:r>
            <a:r>
              <a:rPr lang="en-US" altLang="ko-KR" sz="1100" b="1"/>
              <a:t>BYE</a:t>
            </a:r>
            <a:r>
              <a:rPr lang="en-US" altLang="ko-KR" sz="1100"/>
              <a:t> </a:t>
            </a:r>
            <a:r>
              <a:rPr lang="ko-KR" altLang="en-US" sz="1100"/>
              <a:t>요청을 구성한다</a:t>
            </a:r>
            <a:r>
              <a:rPr lang="en-US" altLang="ko-KR" sz="1100"/>
              <a:t>.</a:t>
            </a:r>
            <a:r>
              <a:rPr lang="en-US" altLang="ko-KR" sz="1100" b="1"/>
              <a:t> </a:t>
            </a:r>
            <a:endParaRPr lang="en-US" altLang="ko-KR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8964D-6966-4404-B7EE-A96C53619B3A}"/>
              </a:ext>
            </a:extLst>
          </p:cNvPr>
          <p:cNvSpPr txBox="1"/>
          <p:nvPr/>
        </p:nvSpPr>
        <p:spPr>
          <a:xfrm>
            <a:off x="1257127" y="2453510"/>
            <a:ext cx="7794121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이것은 정상적으로 </a:t>
            </a:r>
            <a:r>
              <a:rPr lang="en-US" altLang="ko-KR" sz="1100"/>
              <a:t>P2 -&gt;</a:t>
            </a:r>
            <a:r>
              <a:rPr lang="ko-KR" altLang="en-US" sz="1100"/>
              <a:t> </a:t>
            </a:r>
            <a:r>
              <a:rPr lang="en-US" altLang="ko-KR" sz="1100"/>
              <a:t>P1 -&gt;</a:t>
            </a:r>
            <a:r>
              <a:rPr lang="ko-KR" altLang="en-US" sz="1100"/>
              <a:t> </a:t>
            </a:r>
            <a:r>
              <a:rPr lang="en-US" altLang="ko-KR" sz="1100"/>
              <a:t>U1 </a:t>
            </a:r>
            <a:r>
              <a:rPr lang="ko-KR" altLang="en-US" sz="1100"/>
              <a:t>으로 전달된다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다이얼로그 상태의 </a:t>
            </a:r>
            <a:r>
              <a:rPr lang="en-US" altLang="ko-KR" sz="1100"/>
              <a:t>remote target URI </a:t>
            </a:r>
            <a:r>
              <a:rPr lang="ko-KR" altLang="en-US" sz="1100"/>
              <a:t>는 </a:t>
            </a:r>
            <a:r>
              <a:rPr lang="en-US" altLang="ko-KR" sz="1100" b="1"/>
              <a:t>sip:callee@u2.domain.com</a:t>
            </a:r>
            <a:r>
              <a:rPr lang="en-US" altLang="ko-KR" sz="1100"/>
              <a:t> </a:t>
            </a:r>
            <a:r>
              <a:rPr lang="ko-KR" altLang="en-US" sz="1100"/>
              <a:t>으로 설정하고 </a:t>
            </a:r>
            <a:r>
              <a:rPr lang="en-US" altLang="ko-KR" sz="1100" b="1"/>
              <a:t>route set </a:t>
            </a:r>
            <a:r>
              <a:rPr lang="ko-KR" altLang="en-US" sz="1100"/>
              <a:t>를 다음과 같이 설정한다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811D6-01F2-4B21-B313-7442E3835FE9}"/>
              </a:ext>
            </a:extLst>
          </p:cNvPr>
          <p:cNvSpPr txBox="1"/>
          <p:nvPr/>
        </p:nvSpPr>
        <p:spPr>
          <a:xfrm>
            <a:off x="1257127" y="3307839"/>
            <a:ext cx="4184159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(&lt;sip:p1.example.com;lr&gt;, &lt;sip:p2.domain.com;lr&gt;)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CA17-E13E-4317-97E0-22F631881F57}"/>
              </a:ext>
            </a:extLst>
          </p:cNvPr>
          <p:cNvSpPr txBox="1"/>
          <p:nvPr/>
        </p:nvSpPr>
        <p:spPr>
          <a:xfrm>
            <a:off x="1257127" y="5353735"/>
            <a:ext cx="5405647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/>
              <a:t>DNS </a:t>
            </a:r>
            <a:r>
              <a:rPr lang="ko-KR" altLang="en-US" sz="1100"/>
              <a:t>를 사용하여 </a:t>
            </a:r>
            <a:r>
              <a:rPr lang="ko-KR" altLang="en-US" sz="1100" b="1"/>
              <a:t>최상위 </a:t>
            </a:r>
            <a:r>
              <a:rPr lang="en-US" altLang="ko-KR" sz="1100" b="1"/>
              <a:t>Route </a:t>
            </a:r>
            <a:r>
              <a:rPr lang="ko-KR" altLang="en-US" sz="1100"/>
              <a:t>헤더 값의 </a:t>
            </a:r>
            <a:r>
              <a:rPr lang="en-US" altLang="ko-KR" sz="1100" b="1"/>
              <a:t>URI </a:t>
            </a:r>
            <a:r>
              <a:rPr lang="ko-KR" altLang="en-US" sz="1100"/>
              <a:t>를 통해 요청을 </a:t>
            </a:r>
            <a:r>
              <a:rPr lang="ko-KR" altLang="en-US" sz="1100" b="1"/>
              <a:t>전송할 위치</a:t>
            </a:r>
            <a:r>
              <a:rPr lang="ko-KR" altLang="en-US" sz="1100"/>
              <a:t>를 결정한다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이것은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간다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15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ADEDD-CE10-4C59-AF08-34095A88F901}"/>
              </a:ext>
            </a:extLst>
          </p:cNvPr>
          <p:cNvSpPr txBox="1"/>
          <p:nvPr/>
        </p:nvSpPr>
        <p:spPr>
          <a:xfrm>
            <a:off x="1257127" y="1296467"/>
            <a:ext cx="5638082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/>
              <a:t>Request-URI </a:t>
            </a:r>
            <a:r>
              <a:rPr lang="ko-KR" altLang="en-US" sz="1100"/>
              <a:t>에 표시된 리소스에 대한 책임이 없으므로 이를 변경하지 않는다</a:t>
            </a:r>
            <a:r>
              <a:rPr lang="en-US" altLang="ko-KR" sz="110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하지만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자신이 </a:t>
            </a:r>
            <a:r>
              <a:rPr lang="en-US" altLang="ko-KR" sz="1100"/>
              <a:t>Route </a:t>
            </a:r>
            <a:r>
              <a:rPr lang="ko-KR" altLang="en-US" sz="1100"/>
              <a:t>헤더의 첫 번째 값이므로</a:t>
            </a:r>
            <a:r>
              <a:rPr lang="en-US" altLang="ko-KR" sz="1100"/>
              <a:t>, </a:t>
            </a:r>
            <a:r>
              <a:rPr lang="ko-KR" altLang="en-US" sz="1100"/>
              <a:t>그 값을 삭제하고</a:t>
            </a:r>
            <a:r>
              <a:rPr lang="en-US" altLang="ko-KR" sz="1100"/>
              <a:t> </a:t>
            </a:r>
            <a:r>
              <a:rPr lang="ko-KR" altLang="en-US" sz="1100"/>
              <a:t>요청을 </a:t>
            </a:r>
            <a:r>
              <a:rPr lang="en-US" altLang="ko-KR" sz="1100" b="1"/>
              <a:t>P2</a:t>
            </a:r>
            <a:r>
              <a:rPr lang="en-US" altLang="ko-KR" sz="1100"/>
              <a:t> </a:t>
            </a:r>
            <a:r>
              <a:rPr lang="ko-KR" altLang="en-US" sz="1100"/>
              <a:t>로 전달한다</a:t>
            </a:r>
            <a:r>
              <a:rPr lang="en-US" altLang="ko-KR" sz="110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Basic SIP Trapezoid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179991"/>
            <a:ext cx="3345788" cy="589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Route: &lt;sip:p2.domain.com;lr&gt;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96E4D-928D-42A6-B6B5-A3A5F940D637}"/>
              </a:ext>
            </a:extLst>
          </p:cNvPr>
          <p:cNvSpPr txBox="1"/>
          <p:nvPr/>
        </p:nvSpPr>
        <p:spPr>
          <a:xfrm>
            <a:off x="1257127" y="2926042"/>
            <a:ext cx="9155070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P2 </a:t>
            </a:r>
            <a:r>
              <a:rPr lang="ko-KR" altLang="en-US" sz="1100"/>
              <a:t>또한</a:t>
            </a:r>
            <a:r>
              <a:rPr lang="ko-KR" altLang="en-US" sz="1100" b="1"/>
              <a:t> </a:t>
            </a:r>
            <a:r>
              <a:rPr lang="en-US" altLang="ko-KR" sz="1100"/>
              <a:t>Request-URI </a:t>
            </a:r>
            <a:r>
              <a:rPr lang="ko-KR" altLang="en-US" sz="1100"/>
              <a:t>에 나타난 리소스를 책임지지 않음을 발견하고 그것을 변경하지 않는다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/>
              <a:t>첫 번째 </a:t>
            </a:r>
            <a:r>
              <a:rPr lang="en-US" altLang="ko-KR" sz="1100"/>
              <a:t>Route </a:t>
            </a:r>
            <a:r>
              <a:rPr lang="ko-KR" altLang="en-US" sz="1100"/>
              <a:t>헤더 값이 자신인게 확인되므로 이를 제거하고 </a:t>
            </a:r>
            <a:r>
              <a:rPr lang="en-US" altLang="ko-KR" sz="1100"/>
              <a:t>Request-URI </a:t>
            </a:r>
            <a:r>
              <a:rPr lang="ko-KR" altLang="en-US" sz="1100"/>
              <a:t>에 대한 </a:t>
            </a:r>
            <a:r>
              <a:rPr lang="en-US" altLang="ko-KR" sz="1100"/>
              <a:t>DNS </a:t>
            </a:r>
            <a:r>
              <a:rPr lang="ko-KR" altLang="en-US" sz="1100"/>
              <a:t>검색 결과를 바탕으로 다음을 </a:t>
            </a:r>
            <a:r>
              <a:rPr lang="en-US" altLang="ko-KR" sz="1100" b="1"/>
              <a:t>u2.domain.com</a:t>
            </a:r>
            <a:r>
              <a:rPr lang="en-US" altLang="ko-KR" sz="1100"/>
              <a:t> </a:t>
            </a:r>
            <a:r>
              <a:rPr lang="ko-KR" altLang="en-US" sz="1100"/>
              <a:t>으로 전달한다</a:t>
            </a:r>
            <a:r>
              <a:rPr lang="en-US" altLang="ko-KR" sz="1100"/>
              <a:t>.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C6D1521-4AD0-4967-99F9-DFF2930FE3D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14540" y="2926042"/>
            <a:ext cx="2072098" cy="2514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9980DE-10B6-4EAE-B93D-9CF845CAD7A9}"/>
              </a:ext>
            </a:extLst>
          </p:cNvPr>
          <p:cNvSpPr txBox="1"/>
          <p:nvPr/>
        </p:nvSpPr>
        <p:spPr>
          <a:xfrm>
            <a:off x="7438403" y="2695210"/>
            <a:ext cx="349647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P2 </a:t>
            </a:r>
            <a:r>
              <a:rPr lang="ko-KR" altLang="en-US" sz="900"/>
              <a:t>는 </a:t>
            </a:r>
            <a:r>
              <a:rPr lang="en-US" altLang="ko-KR" sz="900" b="1">
                <a:solidFill>
                  <a:srgbClr val="0000FF"/>
                </a:solidFill>
              </a:rPr>
              <a:t>u2.domain.com</a:t>
            </a:r>
            <a:r>
              <a:rPr lang="ko-KR" altLang="en-US" sz="900"/>
              <a:t> 이 아니라 </a:t>
            </a:r>
            <a:r>
              <a:rPr lang="en-US" altLang="ko-KR" sz="900" b="1">
                <a:solidFill>
                  <a:srgbClr val="0000FF"/>
                </a:solidFill>
              </a:rPr>
              <a:t>domain.com</a:t>
            </a:r>
            <a:r>
              <a:rPr lang="en-US" altLang="ko-KR" sz="900"/>
              <a:t> </a:t>
            </a:r>
            <a:r>
              <a:rPr lang="ko-KR" altLang="en-US" sz="900"/>
              <a:t>에 대한 책임이 있다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1B04A-3DEA-4416-9F02-8C797891DDB3}"/>
              </a:ext>
            </a:extLst>
          </p:cNvPr>
          <p:cNvSpPr txBox="1"/>
          <p:nvPr/>
        </p:nvSpPr>
        <p:spPr>
          <a:xfrm>
            <a:off x="1257127" y="3809566"/>
            <a:ext cx="3345788" cy="331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BYE sip:callee@u2.domain.com SIP/2.0</a:t>
            </a:r>
          </a:p>
        </p:txBody>
      </p:sp>
    </p:spTree>
    <p:extLst>
      <p:ext uri="{BB962C8B-B14F-4D97-AF65-F5344CB8AC3E}">
        <p14:creationId xmlns:p14="http://schemas.microsoft.com/office/powerpoint/2010/main" val="12699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D597-F31D-411F-AC66-2DFA6EBE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–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B78F3D4-7EF2-4AAE-B4A8-C7817C1F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11A78-8DD4-4D94-B67E-760A9C44503E}"/>
              </a:ext>
            </a:extLst>
          </p:cNvPr>
          <p:cNvSpPr txBox="1"/>
          <p:nvPr/>
        </p:nvSpPr>
        <p:spPr>
          <a:xfrm>
            <a:off x="887506" y="838296"/>
            <a:ext cx="936346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처음에 </a:t>
            </a:r>
            <a:r>
              <a:rPr lang="en-US" altLang="ko-KR" sz="1200"/>
              <a:t>stateless </a:t>
            </a:r>
            <a:r>
              <a:rPr lang="ko-KR" altLang="en-US" sz="1200"/>
              <a:t>프록시가 되지 못하게 하는 행위</a:t>
            </a:r>
            <a:r>
              <a:rPr lang="en-US" altLang="ko-KR" sz="1200"/>
              <a:t>(fork </a:t>
            </a:r>
            <a:r>
              <a:rPr lang="ko-KR" altLang="en-US" sz="1200"/>
              <a:t>또는 </a:t>
            </a:r>
            <a:r>
              <a:rPr lang="en-US" altLang="ko-KR" sz="1200"/>
              <a:t>100 </a:t>
            </a:r>
            <a:r>
              <a:rPr lang="ko-KR" altLang="en-US" sz="1200"/>
              <a:t>응답 생성</a:t>
            </a:r>
            <a:r>
              <a:rPr lang="en-US" altLang="ko-KR" sz="1200"/>
              <a:t>)</a:t>
            </a:r>
            <a:r>
              <a:rPr lang="ko-KR" altLang="en-US" sz="1200"/>
              <a:t>를 하지 않는 한 요청을 처리하는 동안 언제든지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프록시가 </a:t>
            </a:r>
            <a:r>
              <a:rPr lang="en-US" altLang="ko-KR" sz="1200"/>
              <a:t>stateless </a:t>
            </a:r>
            <a:r>
              <a:rPr lang="ko-KR" altLang="en-US" sz="1200"/>
              <a:t>작업으로 전환될 수 있음</a:t>
            </a:r>
            <a:r>
              <a:rPr lang="en-US" altLang="ko-KR" sz="1200"/>
              <a:t>. </a:t>
            </a:r>
            <a:r>
              <a:rPr lang="ko-KR" altLang="en-US" sz="1200"/>
              <a:t>이러한 전환을 수행할 때 모든 상태는 단순히 버려짐</a:t>
            </a:r>
            <a:r>
              <a:rPr lang="en-US" altLang="ko-KR" sz="1200"/>
              <a:t>. </a:t>
            </a:r>
            <a:r>
              <a:rPr lang="ko-KR" altLang="en-US" sz="1200"/>
              <a:t>프록시는 </a:t>
            </a:r>
            <a:r>
              <a:rPr lang="en-US" altLang="ko-KR" sz="1200"/>
              <a:t>CANCEL </a:t>
            </a:r>
            <a:r>
              <a:rPr lang="ko-KR" altLang="en-US" sz="1200"/>
              <a:t>요청을 초기화</a:t>
            </a:r>
            <a:br>
              <a:rPr lang="en-US" altLang="ko-KR" sz="1200"/>
            </a:br>
            <a:r>
              <a:rPr lang="ko-KR" altLang="en-US" sz="1200"/>
              <a:t>해서는 안됨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F13B1-FA5E-4838-8560-411B4252647B}"/>
              </a:ext>
            </a:extLst>
          </p:cNvPr>
          <p:cNvSpPr txBox="1"/>
          <p:nvPr/>
        </p:nvSpPr>
        <p:spPr>
          <a:xfrm>
            <a:off x="887506" y="2828461"/>
            <a:ext cx="109953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일부 상황에서는 프록시가 트랜잭션 </a:t>
            </a:r>
            <a:r>
              <a:rPr lang="en-US" altLang="ko-KR" sz="1200"/>
              <a:t>stateful </a:t>
            </a:r>
            <a:r>
              <a:rPr lang="ko-KR" altLang="en-US" sz="1200"/>
              <a:t>없이 </a:t>
            </a:r>
            <a:r>
              <a:rPr lang="en-US" altLang="ko-KR" sz="1200"/>
              <a:t>stateful </a:t>
            </a:r>
            <a:r>
              <a:rPr lang="ko-KR" altLang="en-US" sz="1200"/>
              <a:t>전송</a:t>
            </a:r>
            <a:r>
              <a:rPr lang="en-US" altLang="ko-KR" sz="1200"/>
              <a:t>(ex: TCP)</a:t>
            </a:r>
            <a:r>
              <a:rPr lang="ko-KR" altLang="en-US" sz="1200"/>
              <a:t>을 사용하여 요청을 전달할 수 있음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요청이 도착한 동일한 연결로 응답을 전달할 수 있을 만큼 충분한 정보를 메시지에 넣는다면 한 </a:t>
            </a:r>
            <a:r>
              <a:rPr lang="en-US" altLang="ko-KR" sz="1200"/>
              <a:t>TCP </a:t>
            </a:r>
            <a:r>
              <a:rPr lang="ko-KR" altLang="en-US" sz="1200"/>
              <a:t>연결에서 다른 트랜잭션으로 요청을 </a:t>
            </a:r>
            <a:r>
              <a:rPr lang="en-US" altLang="ko-KR" sz="1200"/>
              <a:t>stateless </a:t>
            </a:r>
            <a:r>
              <a:rPr lang="ko-KR" altLang="en-US" sz="1200"/>
              <a:t>방식으로 전달 가능</a:t>
            </a:r>
            <a:r>
              <a:rPr lang="en-US" altLang="ko-KR" sz="12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프록시의 </a:t>
            </a:r>
            <a:r>
              <a:rPr lang="en-US" altLang="ko-KR" sz="1200"/>
              <a:t>TU </a:t>
            </a:r>
            <a:r>
              <a:rPr lang="ko-KR" altLang="en-US" sz="1200"/>
              <a:t>가 전송 중 하나에서 안정적인 전송을 보장하기 위해 적극적인 역할을 수행해야 하는 서로 다른 유형의 전송간에 전달되는 요청은 반드시 트랜잭션을 </a:t>
            </a:r>
            <a:br>
              <a:rPr lang="en-US" altLang="ko-KR" sz="1200"/>
            </a:br>
            <a:r>
              <a:rPr lang="en-US" altLang="ko-KR" sz="1200"/>
              <a:t>stateful </a:t>
            </a:r>
            <a:r>
              <a:rPr lang="ko-KR" altLang="en-US" sz="1200"/>
              <a:t>로 전달해야 함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499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Rewriting</a:t>
            </a:r>
            <a:r>
              <a:rPr lang="ko-KR" altLang="en-US"/>
              <a:t> </a:t>
            </a:r>
            <a:r>
              <a:rPr lang="en-US" altLang="ko-KR"/>
              <a:t>Record-Route</a:t>
            </a:r>
            <a:r>
              <a:rPr lang="ko-KR" altLang="en-US"/>
              <a:t> </a:t>
            </a:r>
            <a:r>
              <a:rPr lang="en-US" altLang="ko-KR"/>
              <a:t>Header</a:t>
            </a:r>
            <a:r>
              <a:rPr lang="ko-KR" altLang="en-US"/>
              <a:t> </a:t>
            </a:r>
            <a:r>
              <a:rPr lang="en-US" altLang="ko-KR"/>
              <a:t>Field</a:t>
            </a:r>
            <a:r>
              <a:rPr lang="ko-KR" altLang="en-US"/>
              <a:t> </a:t>
            </a:r>
            <a:r>
              <a:rPr lang="en-US" altLang="ko-KR"/>
              <a:t>Values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0777A-19D1-4E05-BE26-EF6C76CE8477}"/>
              </a:ext>
            </a:extLst>
          </p:cNvPr>
          <p:cNvSpPr txBox="1"/>
          <p:nvPr/>
        </p:nvSpPr>
        <p:spPr>
          <a:xfrm>
            <a:off x="1257127" y="2543184"/>
            <a:ext cx="4724370" cy="598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42395-A4A6-4404-9119-9F3E7417AD17}"/>
              </a:ext>
            </a:extLst>
          </p:cNvPr>
          <p:cNvSpPr txBox="1"/>
          <p:nvPr/>
        </p:nvSpPr>
        <p:spPr>
          <a:xfrm>
            <a:off x="1257127" y="1148305"/>
            <a:ext cx="9791463" cy="72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/>
              <a:t>이 시나리오에서 </a:t>
            </a: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과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서로 다른 프라이빗 네임스페이스에 있으며 네임스페이스 간의 </a:t>
            </a:r>
            <a:r>
              <a:rPr lang="ko-KR" altLang="en-US" sz="1100" b="1">
                <a:latin typeface="+mj-ea"/>
                <a:ea typeface="+mj-ea"/>
              </a:rPr>
              <a:t>게이트웨이</a:t>
            </a:r>
            <a:r>
              <a:rPr lang="ko-KR" altLang="en-US" sz="1100"/>
              <a:t> 역할을 하는 </a:t>
            </a:r>
            <a:r>
              <a:rPr lang="ko-KR" altLang="en-US" sz="1100" b="1">
                <a:latin typeface="+mj-ea"/>
                <a:ea typeface="+mj-ea"/>
              </a:rPr>
              <a:t>프록시</a:t>
            </a:r>
            <a:r>
              <a:rPr lang="ko-KR" altLang="en-US" sz="1100"/>
              <a:t>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을 통해 </a:t>
            </a:r>
            <a:r>
              <a:rPr lang="ko-KR" altLang="en-US" sz="1100" b="1">
                <a:latin typeface="+mj-ea"/>
                <a:ea typeface="+mj-ea"/>
              </a:rPr>
              <a:t>다이얼로그</a:t>
            </a:r>
            <a:r>
              <a:rPr lang="ko-KR" altLang="en-US" sz="1100"/>
              <a:t>로 진입한다</a:t>
            </a:r>
            <a:r>
              <a:rPr lang="en-US" altLang="ko-KR" sz="110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100"/>
              <a:t>( U1 -&gt; P1 -&gt; U2 </a:t>
            </a:r>
            <a:r>
              <a:rPr lang="ko-KR" altLang="en-US" sz="1100"/>
              <a:t>순으로 진행 </a:t>
            </a:r>
            <a:r>
              <a:rPr lang="en-US" altLang="ko-KR" sz="110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D37F5-1D72-4E28-9105-3AB0CF630554}"/>
              </a:ext>
            </a:extLst>
          </p:cNvPr>
          <p:cNvSpPr txBox="1"/>
          <p:nvPr/>
        </p:nvSpPr>
        <p:spPr>
          <a:xfrm>
            <a:off x="1257127" y="2089584"/>
            <a:ext cx="240642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U1</a:t>
            </a:r>
            <a:r>
              <a:rPr lang="en-US" altLang="ko-KR" sz="1100"/>
              <a:t> </a:t>
            </a:r>
            <a:r>
              <a:rPr lang="ko-KR" altLang="en-US" sz="1100"/>
              <a:t>은 </a:t>
            </a:r>
            <a:r>
              <a:rPr lang="en-US" altLang="ko-KR" sz="1100" b="1"/>
              <a:t>P1 </a:t>
            </a:r>
            <a:r>
              <a:rPr lang="ko-KR" altLang="en-US" sz="1100"/>
              <a:t>에게 다음 메시지를 보낸다</a:t>
            </a:r>
            <a:r>
              <a:rPr lang="en-US" altLang="ko-KR" sz="11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194A9-7826-4F7C-B96D-124E6250C70F}"/>
              </a:ext>
            </a:extLst>
          </p:cNvPr>
          <p:cNvSpPr txBox="1"/>
          <p:nvPr/>
        </p:nvSpPr>
        <p:spPr>
          <a:xfrm>
            <a:off x="1257127" y="3299169"/>
            <a:ext cx="3602268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P1 </a:t>
            </a:r>
            <a:r>
              <a:rPr lang="ko-KR" altLang="en-US" sz="1100"/>
              <a:t>은 </a:t>
            </a:r>
            <a:r>
              <a:rPr lang="en-US" altLang="ko-KR" sz="1100"/>
              <a:t>location service </a:t>
            </a:r>
            <a:r>
              <a:rPr lang="ko-KR" altLang="en-US" sz="1100"/>
              <a:t>를 사용하여 다음을 </a:t>
            </a: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에 보낸다</a:t>
            </a:r>
            <a:r>
              <a:rPr lang="en-US" altLang="ko-KR" sz="110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6003D-55E3-479A-8C48-4CC7F4EFD189}"/>
              </a:ext>
            </a:extLst>
          </p:cNvPr>
          <p:cNvSpPr txBox="1"/>
          <p:nvPr/>
        </p:nvSpPr>
        <p:spPr>
          <a:xfrm>
            <a:off x="1257127" y="3768523"/>
            <a:ext cx="4724370" cy="857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INVITE sip:callee@gateway.leftprivatespace.com SIP/2.0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</a:t>
            </a:r>
            <a:r>
              <a:rPr lang="ko-KR" altLang="en-US" sz="1400"/>
              <a:t> </a:t>
            </a:r>
            <a:r>
              <a:rPr lang="en-US" altLang="ko-KR" sz="1400"/>
              <a:t>&lt;sip:gateway.rightprivatespace.com;lr&gt;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5B112-F542-4E19-8A2A-79BA4039ED4F}"/>
              </a:ext>
            </a:extLst>
          </p:cNvPr>
          <p:cNvSpPr txBox="1"/>
          <p:nvPr/>
        </p:nvSpPr>
        <p:spPr>
          <a:xfrm>
            <a:off x="1257127" y="4841234"/>
            <a:ext cx="2316660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/>
              <a:t>U2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200 (OK)</a:t>
            </a:r>
            <a:r>
              <a:rPr lang="ko-KR" altLang="en-US" sz="1100"/>
              <a:t> 를 </a:t>
            </a:r>
            <a:r>
              <a:rPr lang="en-US" altLang="ko-KR" sz="1100" b="1"/>
              <a:t>P1</a:t>
            </a:r>
            <a:r>
              <a:rPr lang="en-US" altLang="ko-KR" sz="1100"/>
              <a:t> </a:t>
            </a:r>
            <a:r>
              <a:rPr lang="ko-KR" altLang="en-US" sz="1100"/>
              <a:t>으로 보낸다</a:t>
            </a:r>
            <a:r>
              <a:rPr lang="en-US" altLang="ko-KR" sz="110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579832-6F66-42B7-ACF0-091E982A4DD5}"/>
              </a:ext>
            </a:extLst>
          </p:cNvPr>
          <p:cNvSpPr txBox="1"/>
          <p:nvPr/>
        </p:nvSpPr>
        <p:spPr>
          <a:xfrm>
            <a:off x="1257127" y="5332538"/>
            <a:ext cx="4467890" cy="84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/>
              <a:t>SIP/2.0 200 OK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Contact: &lt;sip:caller@u1.leftprivatespace.com&gt;</a:t>
            </a:r>
          </a:p>
          <a:p>
            <a:pPr>
              <a:lnSpc>
                <a:spcPct val="120000"/>
              </a:lnSpc>
            </a:pPr>
            <a:r>
              <a:rPr lang="en-US" altLang="ko-KR" sz="1400"/>
              <a:t>Record-Route: &lt;sip:gateway.rightprivatespace.com;lr&gt;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5133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- Overview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B41600-0B4F-44EF-8EA1-9F6B0E0F86A1}"/>
              </a:ext>
            </a:extLst>
          </p:cNvPr>
          <p:cNvSpPr txBox="1"/>
          <p:nvPr/>
        </p:nvSpPr>
        <p:spPr>
          <a:xfrm>
            <a:off x="1286261" y="844505"/>
            <a:ext cx="7917552" cy="5332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</a:t>
            </a:r>
            <a:r>
              <a:rPr lang="ko-KR" altLang="en-US" sz="1200"/>
              <a:t> </a:t>
            </a: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하나의 </a:t>
            </a:r>
            <a:r>
              <a:rPr lang="ko-KR" altLang="en-US" sz="1200" b="1">
                <a:latin typeface="+mj-ea"/>
                <a:ea typeface="+mj-ea"/>
              </a:rPr>
              <a:t>요청</a:t>
            </a:r>
            <a:r>
              <a:rPr lang="en-US" altLang="ko-KR" sz="1200"/>
              <a:t>(request)</a:t>
            </a:r>
            <a:r>
              <a:rPr lang="ko-KR" altLang="en-US" sz="1200"/>
              <a:t> 과 그 요청의 하나 이상의 </a:t>
            </a:r>
            <a:r>
              <a:rPr lang="ko-KR" altLang="en-US" sz="1200" b="1">
                <a:latin typeface="+mj-ea"/>
                <a:ea typeface="+mj-ea"/>
              </a:rPr>
              <a:t>응답</a:t>
            </a:r>
            <a:r>
              <a:rPr lang="en-US" altLang="ko-KR" sz="1200"/>
              <a:t>(response)</a:t>
            </a:r>
            <a:r>
              <a:rPr lang="ko-KR" altLang="en-US" sz="1200"/>
              <a:t>들</a:t>
            </a:r>
            <a:r>
              <a:rPr lang="en-US" altLang="ko-KR" sz="1200"/>
              <a:t>( provisional </a:t>
            </a:r>
            <a:r>
              <a:rPr lang="ko-KR" altLang="en-US" sz="1200"/>
              <a:t>과</a:t>
            </a:r>
            <a:r>
              <a:rPr lang="en-US" altLang="ko-KR" sz="1200"/>
              <a:t> final </a:t>
            </a:r>
            <a:r>
              <a:rPr lang="ko-KR" altLang="en-US" sz="1200"/>
              <a:t>응답</a:t>
            </a:r>
            <a:r>
              <a:rPr lang="en-US" altLang="ko-KR" sz="1200"/>
              <a:t>)</a:t>
            </a:r>
            <a:r>
              <a:rPr lang="ko-KR" altLang="en-US" sz="1200"/>
              <a:t>로</a:t>
            </a:r>
            <a:r>
              <a:rPr lang="en-US" altLang="ko-KR" sz="1200"/>
              <a:t> </a:t>
            </a:r>
            <a:r>
              <a:rPr lang="ko-KR" altLang="en-US" sz="1200"/>
              <a:t>구성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INVITE</a:t>
            </a:r>
            <a:r>
              <a:rPr lang="ko-KR" altLang="en-US" sz="1200"/>
              <a:t> 트랜잭션의 경우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최종 응답이 </a:t>
            </a: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응답이 아닌 경우에만 트랜잭션에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도 포함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인 경우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해당 트랜잭션에 포함되지 않음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트랜잭션</a:t>
            </a:r>
            <a:r>
              <a:rPr lang="ko-KR" altLang="en-US" sz="1200"/>
              <a:t>은 </a:t>
            </a:r>
            <a:r>
              <a:rPr lang="ko-KR" altLang="en-US" sz="120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과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서버 트랜잭션</a:t>
            </a:r>
            <a:r>
              <a:rPr lang="ko-KR" altLang="en-US" sz="1200">
                <a:latin typeface="+mn-ea"/>
              </a:rPr>
              <a:t>으</a:t>
            </a:r>
            <a:r>
              <a:rPr lang="ko-KR" altLang="en-US" sz="1200"/>
              <a:t>로 구분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stateless </a:t>
            </a:r>
            <a:r>
              <a:rPr lang="ko-KR" altLang="en-US" sz="1200"/>
              <a:t>프록시는 트랜잭션을 포함하지 않음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클라이언트 트랜잭션</a:t>
            </a:r>
            <a:r>
              <a:rPr lang="ko-KR" altLang="en-US" sz="1200"/>
              <a:t> 목적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에게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ko-KR" altLang="en-US" sz="1100">
                <a:latin typeface="+mj-ea"/>
                <a:ea typeface="+mj-ea"/>
              </a:rPr>
              <a:t>서버 트랜잭션</a:t>
            </a:r>
            <a:r>
              <a:rPr lang="ko-KR" altLang="en-US" sz="1100"/>
              <a:t>으로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Tx/>
              <a:buChar char="−"/>
            </a:pPr>
            <a:r>
              <a:rPr lang="ko-KR" altLang="en-US" sz="1100" b="1"/>
              <a:t>응답</a:t>
            </a:r>
            <a:r>
              <a:rPr lang="ko-KR" altLang="en-US" sz="1100"/>
              <a:t>을 수신</a:t>
            </a:r>
            <a:r>
              <a:rPr lang="en-US" altLang="ko-KR" sz="1100"/>
              <a:t>, </a:t>
            </a:r>
            <a:r>
              <a:rPr lang="ko-KR" altLang="en-US" sz="1100"/>
              <a:t>그것을 </a:t>
            </a:r>
            <a:r>
              <a:rPr lang="en-US" altLang="ko-KR" sz="1100" b="1"/>
              <a:t>TU </a:t>
            </a:r>
            <a:r>
              <a:rPr lang="ko-KR" altLang="en-US" sz="1100"/>
              <a:t>에게 전달</a:t>
            </a:r>
            <a:r>
              <a:rPr lang="en-US" altLang="ko-KR" sz="1100"/>
              <a:t>, </a:t>
            </a:r>
            <a:r>
              <a:rPr lang="ko-KR" altLang="en-US" sz="1100"/>
              <a:t>응답 재전송 또는 허용되지 않은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: ACK </a:t>
            </a:r>
            <a:r>
              <a:rPr lang="ko-KR" altLang="en-US" sz="1100"/>
              <a:t>에 대한 응답</a:t>
            </a:r>
            <a:r>
              <a:rPr lang="en-US" altLang="ko-KR" sz="1100"/>
              <a:t>)</a:t>
            </a:r>
            <a:r>
              <a:rPr lang="ko-KR" altLang="en-US" sz="1100"/>
              <a:t> </a:t>
            </a:r>
            <a:r>
              <a:rPr lang="ko-KR" altLang="en-US" sz="1100">
                <a:latin typeface="+mj-ea"/>
                <a:ea typeface="+mj-ea"/>
              </a:rPr>
              <a:t>응답을 필터링</a:t>
            </a:r>
            <a:r>
              <a:rPr lang="ko-KR" altLang="en-US" sz="1100"/>
              <a:t> 하는 역할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j-ea"/>
                <a:ea typeface="+mj-ea"/>
              </a:rPr>
              <a:t>서버 트랜잭션</a:t>
            </a:r>
            <a:r>
              <a:rPr lang="ko-KR" altLang="en-US" sz="1100"/>
              <a:t> 목적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Transport Layer </a:t>
            </a:r>
            <a:r>
              <a:rPr lang="ko-KR" altLang="en-US" sz="1100"/>
              <a:t>에서</a:t>
            </a:r>
            <a:r>
              <a:rPr lang="en-US" altLang="ko-KR" sz="1100"/>
              <a:t> </a:t>
            </a:r>
            <a:r>
              <a:rPr lang="ko-KR" altLang="en-US" sz="1100" b="1"/>
              <a:t>요청</a:t>
            </a:r>
            <a:r>
              <a:rPr lang="ko-KR" altLang="en-US" sz="1100"/>
              <a:t>을 수신하여 </a:t>
            </a: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에 전달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네트워크에서 재전송되는 모든 </a:t>
            </a:r>
            <a:r>
              <a:rPr lang="ko-KR" altLang="en-US" sz="1100" b="1"/>
              <a:t>요청</a:t>
            </a:r>
            <a:r>
              <a:rPr lang="ko-KR" altLang="en-US" sz="1100"/>
              <a:t>을 필터링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100" b="1"/>
              <a:t>TU</a:t>
            </a:r>
            <a:r>
              <a:rPr lang="en-US" altLang="ko-KR" sz="1100"/>
              <a:t> </a:t>
            </a:r>
            <a:r>
              <a:rPr lang="ko-KR" altLang="en-US" sz="1100"/>
              <a:t>로부터 </a:t>
            </a:r>
            <a:r>
              <a:rPr lang="ko-KR" altLang="en-US" sz="1100" b="1"/>
              <a:t>응답</a:t>
            </a:r>
            <a:r>
              <a:rPr lang="ko-KR" altLang="en-US" sz="1100"/>
              <a:t>을 받아서</a:t>
            </a:r>
            <a:r>
              <a:rPr lang="en-US" altLang="ko-KR" sz="1100"/>
              <a:t>, </a:t>
            </a:r>
            <a:r>
              <a:rPr lang="ko-KR" altLang="en-US" sz="1100"/>
              <a:t>네트워크로 전송되도록 </a:t>
            </a:r>
            <a:r>
              <a:rPr lang="en-US" altLang="ko-KR" sz="1100" b="1"/>
              <a:t>Transport Layer</a:t>
            </a:r>
            <a:r>
              <a:rPr lang="en-US" altLang="ko-KR" sz="1100"/>
              <a:t> </a:t>
            </a:r>
            <a:r>
              <a:rPr lang="ko-KR" altLang="en-US" sz="1100"/>
              <a:t>로 전달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100" b="1"/>
              <a:t>2xx</a:t>
            </a:r>
            <a:r>
              <a:rPr lang="en-US" altLang="ko-KR" sz="1100"/>
              <a:t> </a:t>
            </a:r>
            <a:r>
              <a:rPr lang="ko-KR" altLang="en-US" sz="1100"/>
              <a:t>응답은 </a:t>
            </a:r>
            <a:r>
              <a:rPr lang="en-US" altLang="ko-KR" sz="1100" b="1"/>
              <a:t>UAS</a:t>
            </a:r>
            <a:r>
              <a:rPr lang="en-US" altLang="ko-KR" sz="1100"/>
              <a:t> </a:t>
            </a:r>
            <a:r>
              <a:rPr lang="ko-KR" altLang="en-US" sz="1100"/>
              <a:t>에서만 재전송되며</a:t>
            </a:r>
            <a:r>
              <a:rPr lang="en-US" altLang="ko-KR" sz="1100"/>
              <a:t>, </a:t>
            </a:r>
            <a:r>
              <a:rPr lang="ko-KR" altLang="en-US" sz="1100"/>
              <a:t>해당 </a:t>
            </a:r>
            <a:r>
              <a:rPr lang="en-US" altLang="ko-KR" sz="1100" b="1"/>
              <a:t>ACK</a:t>
            </a:r>
            <a:r>
              <a:rPr lang="en-US" altLang="ko-KR" sz="1100"/>
              <a:t> </a:t>
            </a:r>
            <a:r>
              <a:rPr lang="ko-KR" altLang="en-US" sz="1100"/>
              <a:t>는 </a:t>
            </a:r>
            <a:r>
              <a:rPr lang="en-US" altLang="ko-KR" sz="1100" b="1"/>
              <a:t>UAC </a:t>
            </a:r>
            <a:r>
              <a:rPr lang="ko-KR" altLang="en-US" sz="1100"/>
              <a:t>에 의해서만 생성</a:t>
            </a:r>
            <a:endParaRPr lang="en-US" altLang="ko-KR" sz="11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BBD190D-0209-49C9-AF57-9D1691B6C3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27650" y="1835150"/>
            <a:ext cx="704850" cy="330200"/>
          </a:xfrm>
          <a:prstGeom prst="bentConnector3">
            <a:avLst>
              <a:gd name="adj1" fmla="val -45495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BB1FAFA-5530-4B23-B205-A0A9F5B85DE0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6352032" y="1790248"/>
            <a:ext cx="695475" cy="19704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8833A4-F330-48C7-89AA-9AA4A54F3840}"/>
              </a:ext>
            </a:extLst>
          </p:cNvPr>
          <p:cNvSpPr txBox="1"/>
          <p:nvPr/>
        </p:nvSpPr>
        <p:spPr>
          <a:xfrm>
            <a:off x="7047507" y="1415145"/>
            <a:ext cx="3693640" cy="750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이렇게 분리하는 이유는 </a:t>
            </a:r>
            <a:r>
              <a:rPr lang="en-US" altLang="ko-KR" sz="900" b="1"/>
              <a:t>INVITE</a:t>
            </a:r>
            <a:r>
              <a:rPr lang="en-US" altLang="ko-KR" sz="900"/>
              <a:t> </a:t>
            </a:r>
            <a:r>
              <a:rPr lang="ko-KR" altLang="en-US" sz="900"/>
              <a:t>에 대한 모든 </a:t>
            </a:r>
            <a:r>
              <a:rPr lang="en-US" altLang="ko-KR" sz="900" b="1"/>
              <a:t>200 (OK) </a:t>
            </a:r>
            <a:r>
              <a:rPr lang="ko-KR" altLang="en-US" sz="900"/>
              <a:t>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</a:t>
            </a:r>
            <a:br>
              <a:rPr lang="en-US" altLang="ko-KR" sz="900"/>
            </a:br>
            <a:r>
              <a:rPr lang="ko-KR" altLang="en-US" sz="900"/>
              <a:t>전달하는 것이 중요하기 때문이다</a:t>
            </a:r>
            <a:r>
              <a:rPr lang="en-US" altLang="ko-KR" sz="900"/>
              <a:t>. </a:t>
            </a:r>
            <a:r>
              <a:rPr lang="ko-KR" altLang="en-US" sz="900"/>
              <a:t>모든 응답을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에 전달하기 위해</a:t>
            </a:r>
            <a:br>
              <a:rPr lang="en-US" altLang="ko-KR" sz="900"/>
            </a:br>
            <a:r>
              <a:rPr lang="en-US" altLang="ko-KR" sz="900" b="1"/>
              <a:t>UAS</a:t>
            </a:r>
            <a:r>
              <a:rPr lang="en-US" altLang="ko-KR" sz="900"/>
              <a:t> </a:t>
            </a:r>
            <a:r>
              <a:rPr lang="ko-KR" altLang="en-US" sz="900"/>
              <a:t>는 재전송을 책임지고</a:t>
            </a:r>
            <a:r>
              <a:rPr lang="en-US" altLang="ko-KR" sz="900"/>
              <a:t>,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로 응답을 승인할 책임이 있다</a:t>
            </a:r>
            <a:r>
              <a:rPr lang="en-US" altLang="ko-KR" sz="900"/>
              <a:t>.</a:t>
            </a:r>
            <a:br>
              <a:rPr lang="en-US" altLang="ko-KR" sz="900"/>
            </a:br>
            <a:r>
              <a:rPr lang="ko-KR" altLang="en-US" sz="900"/>
              <a:t>이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는 </a:t>
            </a:r>
            <a:r>
              <a:rPr lang="en-US" altLang="ko-KR" sz="900" b="1"/>
              <a:t>UAC</a:t>
            </a:r>
            <a:r>
              <a:rPr lang="en-US" altLang="ko-KR" sz="900"/>
              <a:t> </a:t>
            </a:r>
            <a:r>
              <a:rPr lang="ko-KR" altLang="en-US" sz="900"/>
              <a:t>로만 재전송되므로 사실상 자체 트랜잭션으로 간주한다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FB1DCD-9C59-41DA-B9D1-B182BEDC9ED9}"/>
              </a:ext>
            </a:extLst>
          </p:cNvPr>
          <p:cNvSpPr txBox="1"/>
          <p:nvPr/>
        </p:nvSpPr>
        <p:spPr>
          <a:xfrm>
            <a:off x="6032500" y="6013495"/>
            <a:ext cx="4175230" cy="584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/>
              <a:t>이런 종단 간 처리는 통화를 수락한 전체 사용자를 알 수 있도록 하기 위해</a:t>
            </a:r>
            <a:r>
              <a:rPr lang="en-US" altLang="ko-KR" sz="900"/>
              <a:t> </a:t>
            </a:r>
            <a:r>
              <a:rPr lang="ko-KR" altLang="en-US" sz="900"/>
              <a:t>필요하다</a:t>
            </a:r>
            <a:r>
              <a:rPr lang="en-US" altLang="ko-KR" sz="900"/>
              <a:t>. </a:t>
            </a:r>
            <a:r>
              <a:rPr lang="ko-KR" altLang="en-US" sz="900"/>
              <a:t>이러한 특수 처리를 위해 </a:t>
            </a:r>
            <a:r>
              <a:rPr lang="en-US" altLang="ko-KR" sz="900" b="1"/>
              <a:t>2xx</a:t>
            </a:r>
            <a:r>
              <a:rPr lang="en-US" altLang="ko-KR" sz="900"/>
              <a:t> </a:t>
            </a:r>
            <a:r>
              <a:rPr lang="ko-KR" altLang="en-US" sz="900"/>
              <a:t>응답과 </a:t>
            </a:r>
            <a:r>
              <a:rPr lang="en-US" altLang="ko-KR" sz="900" b="1"/>
              <a:t>ACK</a:t>
            </a:r>
            <a:r>
              <a:rPr lang="en-US" altLang="ko-KR" sz="900"/>
              <a:t> </a:t>
            </a:r>
            <a:r>
              <a:rPr lang="ko-KR" altLang="en-US" sz="900"/>
              <a:t>생성은 </a:t>
            </a:r>
            <a:r>
              <a:rPr lang="en-US" altLang="ko-KR" sz="900" b="1"/>
              <a:t>UA core </a:t>
            </a:r>
            <a:r>
              <a:rPr lang="ko-KR" altLang="en-US" sz="900"/>
              <a:t>에서</a:t>
            </a:r>
            <a:r>
              <a:rPr lang="en-US" altLang="ko-KR" sz="900"/>
              <a:t> </a:t>
            </a:r>
            <a:r>
              <a:rPr lang="ko-KR" altLang="en-US" sz="900"/>
              <a:t>처리한다</a:t>
            </a:r>
            <a:r>
              <a:rPr lang="en-US" altLang="ko-KR" sz="900"/>
              <a:t>. </a:t>
            </a:r>
            <a:br>
              <a:rPr lang="en-US" altLang="ko-KR" sz="900"/>
            </a:br>
            <a:r>
              <a:rPr lang="ko-KR" altLang="en-US" sz="900"/>
              <a:t>경로에 있는 각 프록시는 이에 대해 단지 전달만 할 뿐이다</a:t>
            </a:r>
            <a:r>
              <a:rPr lang="en-US" altLang="ko-KR" sz="900"/>
              <a:t>.</a:t>
            </a:r>
            <a:endParaRPr lang="ko-KR" altLang="en-US" sz="90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8A7C0F2-2FCB-4A7A-AE1C-3A8353A9C22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6032500" y="5644897"/>
            <a:ext cx="2087615" cy="368598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5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2. Transactions – Transaction</a:t>
            </a:r>
            <a:r>
              <a:rPr lang="ko-KR" altLang="en-US"/>
              <a:t> </a:t>
            </a:r>
            <a:r>
              <a:rPr lang="en-US" altLang="ko-KR"/>
              <a:t>Relationship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EFF984-ECBC-4B99-B096-7D1DE977C3A7}"/>
              </a:ext>
            </a:extLst>
          </p:cNvPr>
          <p:cNvGrpSpPr/>
          <p:nvPr/>
        </p:nvGrpSpPr>
        <p:grpSpPr>
          <a:xfrm>
            <a:off x="2945911" y="1861738"/>
            <a:ext cx="6300177" cy="3134524"/>
            <a:chOff x="2945911" y="2117974"/>
            <a:chExt cx="6300177" cy="313452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84855E1-E079-4543-B1F4-A1BC2435F0F7}"/>
                </a:ext>
              </a:extLst>
            </p:cNvPr>
            <p:cNvGrpSpPr/>
            <p:nvPr/>
          </p:nvGrpSpPr>
          <p:grpSpPr>
            <a:xfrm>
              <a:off x="2945911" y="2117974"/>
              <a:ext cx="6300177" cy="3134524"/>
              <a:chOff x="4444023" y="2117974"/>
              <a:chExt cx="6300177" cy="3134524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69095A7-9506-4919-800C-F5775BA6F43B}"/>
                  </a:ext>
                </a:extLst>
              </p:cNvPr>
              <p:cNvGrpSpPr/>
              <p:nvPr/>
            </p:nvGrpSpPr>
            <p:grpSpPr>
              <a:xfrm>
                <a:off x="44440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AE3347C-7466-470B-8843-FAD681C01B0D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33733CF-AC7E-49D7-8681-1563F1A3DCFA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CC0C68D-AED2-4F60-9FBF-50F6C45FBA09}"/>
                  </a:ext>
                </a:extLst>
              </p:cNvPr>
              <p:cNvGrpSpPr/>
              <p:nvPr/>
            </p:nvGrpSpPr>
            <p:grpSpPr>
              <a:xfrm>
                <a:off x="62410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6F0606-FAAB-4FB1-B9B2-C60E77D70A5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CBABD409-E6B2-4737-A7CE-7DB884DC1CFF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5B5B2EE-E5F1-46E5-8937-3350235991BC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85FA26B-1517-4204-824C-78784593FE7B}"/>
                  </a:ext>
                </a:extLst>
              </p:cNvPr>
              <p:cNvGrpSpPr/>
              <p:nvPr/>
            </p:nvGrpSpPr>
            <p:grpSpPr>
              <a:xfrm>
                <a:off x="804447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2FE4BC3-230B-448C-BB1B-032B90E386E9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4648D06-F3BF-4F5E-A1D4-F26F22EE7CFB}"/>
                    </a:ext>
                  </a:extLst>
                </p:cNvPr>
                <p:cNvSpPr/>
                <p:nvPr/>
              </p:nvSpPr>
              <p:spPr>
                <a:xfrm>
                  <a:off x="8275148" y="1354013"/>
                  <a:ext cx="211015" cy="222738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Client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6DF9CED-45B2-424C-8579-2BB85F5DE263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127D3619-1CE6-4EAC-BEBA-5BE70CF8F500}"/>
                  </a:ext>
                </a:extLst>
              </p:cNvPr>
              <p:cNvGrpSpPr/>
              <p:nvPr/>
            </p:nvGrpSpPr>
            <p:grpSpPr>
              <a:xfrm>
                <a:off x="9841523" y="2117974"/>
                <a:ext cx="902677" cy="2672861"/>
                <a:chOff x="7707923" y="1131276"/>
                <a:chExt cx="902677" cy="267286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FB8F4CE-DC15-402C-B39F-7793F7A9F941}"/>
                    </a:ext>
                  </a:extLst>
                </p:cNvPr>
                <p:cNvSpPr/>
                <p:nvPr/>
              </p:nvSpPr>
              <p:spPr>
                <a:xfrm>
                  <a:off x="7707923" y="1131276"/>
                  <a:ext cx="902677" cy="267286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9D7F5A3-28CF-4755-AAEE-B0460FF4FED1}"/>
                    </a:ext>
                  </a:extLst>
                </p:cNvPr>
                <p:cNvSpPr/>
                <p:nvPr/>
              </p:nvSpPr>
              <p:spPr>
                <a:xfrm>
                  <a:off x="7863009" y="1354013"/>
                  <a:ext cx="211015" cy="2227385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eaVert" rtlCol="0" anchor="ctr"/>
                <a:lstStyle/>
                <a:p>
                  <a:pPr algn="ctr"/>
                  <a:r>
                    <a:rPr lang="en-US" altLang="ko-KR" sz="1100">
                      <a:solidFill>
                        <a:schemeClr val="tx1"/>
                      </a:solidFill>
                    </a:rPr>
                    <a:t>Server Trans</a:t>
                  </a:r>
                  <a:endParaRPr lang="ko-KR" alt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BF39D-5040-4609-A9B3-08FD7956BC93}"/>
                  </a:ext>
                </a:extLst>
              </p:cNvPr>
              <p:cNvSpPr txBox="1"/>
              <p:nvPr/>
            </p:nvSpPr>
            <p:spPr>
              <a:xfrm>
                <a:off x="4649941" y="4790833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UAC</a:t>
                </a:r>
                <a:endParaRPr lang="ko-KR" altLang="en-US" sz="12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12FF81-4EE7-4443-A818-CB86C3ABB3DF}"/>
                  </a:ext>
                </a:extLst>
              </p:cNvPr>
              <p:cNvSpPr txBox="1"/>
              <p:nvPr/>
            </p:nvSpPr>
            <p:spPr>
              <a:xfrm>
                <a:off x="6261844" y="4790833"/>
                <a:ext cx="861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Outbound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C11D39-963D-4ED8-AC26-169D3F707B22}"/>
                  </a:ext>
                </a:extLst>
              </p:cNvPr>
              <p:cNvSpPr txBox="1"/>
              <p:nvPr/>
            </p:nvSpPr>
            <p:spPr>
              <a:xfrm>
                <a:off x="10047441" y="4790833"/>
                <a:ext cx="484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/>
                  <a:t>UAS</a:t>
                </a:r>
                <a:endParaRPr lang="ko-KR" altLang="en-US" sz="12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85F69E-F0BE-4107-9BE1-B4B6A0067F9C}"/>
                  </a:ext>
                </a:extLst>
              </p:cNvPr>
              <p:cNvSpPr txBox="1"/>
              <p:nvPr/>
            </p:nvSpPr>
            <p:spPr>
              <a:xfrm>
                <a:off x="8121349" y="4790833"/>
                <a:ext cx="748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b="1"/>
                  <a:t>Inbound</a:t>
                </a:r>
              </a:p>
              <a:p>
                <a:pPr algn="ctr"/>
                <a:r>
                  <a:rPr lang="en-US" altLang="ko-KR" sz="1200" b="1"/>
                  <a:t>Proxy</a:t>
                </a:r>
                <a:endParaRPr lang="ko-KR" altLang="en-US" sz="1200" b="1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634C9C-DABA-48BF-82B7-A940339D97F3}"/>
                  </a:ext>
                </a:extLst>
              </p:cNvPr>
              <p:cNvSpPr txBox="1"/>
              <p:nvPr/>
            </p:nvSpPr>
            <p:spPr>
              <a:xfrm>
                <a:off x="54843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E57EB61-5E50-4F81-9DDB-32C3AF0F27CF}"/>
                  </a:ext>
                </a:extLst>
              </p:cNvPr>
              <p:cNvSpPr txBox="1"/>
              <p:nvPr/>
            </p:nvSpPr>
            <p:spPr>
              <a:xfrm>
                <a:off x="7287778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FC125E5-427F-468E-B1FF-652C0DA5AB10}"/>
                  </a:ext>
                </a:extLst>
              </p:cNvPr>
              <p:cNvSpPr txBox="1"/>
              <p:nvPr/>
            </p:nvSpPr>
            <p:spPr>
              <a:xfrm>
                <a:off x="9088002" y="2238786"/>
                <a:ext cx="612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request</a:t>
                </a:r>
                <a:endParaRPr lang="ko-KR" alt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8590CD-5ABA-48BE-AFA0-D449F86F85CC}"/>
                  </a:ext>
                </a:extLst>
              </p:cNvPr>
              <p:cNvSpPr txBox="1"/>
              <p:nvPr/>
            </p:nvSpPr>
            <p:spPr>
              <a:xfrm>
                <a:off x="903911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0721C6-1278-4898-8780-385DC672BE58}"/>
                  </a:ext>
                </a:extLst>
              </p:cNvPr>
              <p:cNvSpPr txBox="1"/>
              <p:nvPr/>
            </p:nvSpPr>
            <p:spPr>
              <a:xfrm>
                <a:off x="7235711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716E042-7097-4630-A883-0428D04B2343}"/>
                  </a:ext>
                </a:extLst>
              </p:cNvPr>
              <p:cNvSpPr txBox="1"/>
              <p:nvPr/>
            </p:nvSpPr>
            <p:spPr>
              <a:xfrm>
                <a:off x="5430060" y="4169064"/>
                <a:ext cx="710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/>
                  <a:t>response</a:t>
                </a:r>
                <a:endParaRPr lang="ko-KR" altLang="en-US" sz="1000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FB3C4C0-3FD5-469A-AECF-624F66E884F8}"/>
                </a:ext>
              </a:extLst>
            </p:cNvPr>
            <p:cNvCxnSpPr/>
            <p:nvPr/>
          </p:nvCxnSpPr>
          <p:spPr>
            <a:xfrm>
              <a:off x="38485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E0BEA2-BE22-47A5-B075-1D0CBF1B1224}"/>
                </a:ext>
              </a:extLst>
            </p:cNvPr>
            <p:cNvCxnSpPr/>
            <p:nvPr/>
          </p:nvCxnSpPr>
          <p:spPr>
            <a:xfrm>
              <a:off x="565198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C4831D8-289C-4B93-9EF2-16B9DADC4A27}"/>
                </a:ext>
              </a:extLst>
            </p:cNvPr>
            <p:cNvCxnSpPr/>
            <p:nvPr/>
          </p:nvCxnSpPr>
          <p:spPr>
            <a:xfrm>
              <a:off x="7449038" y="248285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5BA5104-39C3-4314-A58D-5FC159E5B6A7}"/>
                </a:ext>
              </a:extLst>
            </p:cNvPr>
            <p:cNvCxnSpPr/>
            <p:nvPr/>
          </p:nvCxnSpPr>
          <p:spPr>
            <a:xfrm>
              <a:off x="744903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4363BB7-3D0E-473B-9B6E-AE811A2AFBDA}"/>
                </a:ext>
              </a:extLst>
            </p:cNvPr>
            <p:cNvCxnSpPr/>
            <p:nvPr/>
          </p:nvCxnSpPr>
          <p:spPr>
            <a:xfrm>
              <a:off x="56519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BBF5D45-9729-484E-B8C4-343B611E7EB2}"/>
                </a:ext>
              </a:extLst>
            </p:cNvPr>
            <p:cNvCxnSpPr/>
            <p:nvPr/>
          </p:nvCxnSpPr>
          <p:spPr>
            <a:xfrm>
              <a:off x="3848588" y="4419600"/>
              <a:ext cx="89437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24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51CCF-057C-4F06-8A51-C3671F75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EDA3F-1542-B44B-C801-83CCECD10FBF}"/>
              </a:ext>
            </a:extLst>
          </p:cNvPr>
          <p:cNvSpPr txBox="1"/>
          <p:nvPr/>
        </p:nvSpPr>
        <p:spPr>
          <a:xfrm>
            <a:off x="4714051" y="3105834"/>
            <a:ext cx="276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latin typeface="Roboto Light" panose="02000000000000000000" pitchFamily="2" charset="0"/>
                <a:ea typeface="Roboto Light" panose="02000000000000000000" pitchFamily="2" charset="0"/>
              </a:rPr>
              <a:t>THANK YOU</a:t>
            </a:r>
            <a:endParaRPr lang="ko-KR" altLang="en-US" sz="36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1189892" y="1195777"/>
            <a:ext cx="102819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프록시는 순전히 </a:t>
            </a:r>
            <a:r>
              <a:rPr lang="en-US" altLang="ko-KR" sz="1200"/>
              <a:t>SIP </a:t>
            </a:r>
            <a:r>
              <a:rPr lang="ko-KR" altLang="en-US" sz="1200"/>
              <a:t>트랜잭션 처리 엔진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stateful </a:t>
            </a:r>
            <a:r>
              <a:rPr lang="ko-KR" altLang="en-US" sz="1200"/>
              <a:t>프록시에는 프록시 코어라고 하는 </a:t>
            </a:r>
            <a:r>
              <a:rPr lang="ko-KR" altLang="en-US" sz="1200" b="1"/>
              <a:t>상위 계층 프록시 프로세싱 컴포넌트</a:t>
            </a:r>
            <a:r>
              <a:rPr lang="ko-KR" altLang="en-US" sz="1200"/>
              <a:t>에 의해 하나 이상의 </a:t>
            </a:r>
            <a:r>
              <a:rPr lang="ko-KR" altLang="en-US" sz="1200" b="1"/>
              <a:t>클라이언트 트랜잭션</a:t>
            </a:r>
            <a:r>
              <a:rPr lang="ko-KR" altLang="en-US" sz="1200"/>
              <a:t>과 연결된 </a:t>
            </a:r>
            <a:r>
              <a:rPr lang="ko-KR" altLang="en-US" sz="1200" b="1"/>
              <a:t>서버 트랜잭션</a:t>
            </a:r>
            <a:r>
              <a:rPr lang="ko-KR" altLang="en-US" sz="1200"/>
              <a:t>으로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AD4FFF-6BD8-4CC4-B484-EA86D553DCE1}"/>
              </a:ext>
            </a:extLst>
          </p:cNvPr>
          <p:cNvSpPr/>
          <p:nvPr/>
        </p:nvSpPr>
        <p:spPr>
          <a:xfrm>
            <a:off x="1283677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49F7FB-EF0C-4CBE-BC22-CD3958FD61F0}"/>
              </a:ext>
            </a:extLst>
          </p:cNvPr>
          <p:cNvSpPr/>
          <p:nvPr/>
        </p:nvSpPr>
        <p:spPr>
          <a:xfrm>
            <a:off x="3751384" y="36165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9AEB48-50FF-4221-8739-2C2069705B04}"/>
              </a:ext>
            </a:extLst>
          </p:cNvPr>
          <p:cNvSpPr/>
          <p:nvPr/>
        </p:nvSpPr>
        <p:spPr>
          <a:xfrm>
            <a:off x="3751384" y="26259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3B5327-F65A-4D79-834C-3DAC2AC11A01}"/>
              </a:ext>
            </a:extLst>
          </p:cNvPr>
          <p:cNvSpPr/>
          <p:nvPr/>
        </p:nvSpPr>
        <p:spPr>
          <a:xfrm>
            <a:off x="3751384" y="4607169"/>
            <a:ext cx="410308" cy="703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CT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4ECA16-1CEF-4E13-BAA8-BE17EEF6DB89}"/>
              </a:ext>
            </a:extLst>
          </p:cNvPr>
          <p:cNvSpPr/>
          <p:nvPr/>
        </p:nvSpPr>
        <p:spPr>
          <a:xfrm>
            <a:off x="1913792" y="2625968"/>
            <a:ext cx="1617784" cy="268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Proxy</a:t>
            </a:r>
          </a:p>
          <a:p>
            <a:pPr algn="ctr"/>
            <a:r>
              <a:rPr lang="en-US" altLang="ko-KR" sz="1600"/>
              <a:t>“higher” Layer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20348-98C4-412C-AA40-54D7E1B1095C}"/>
              </a:ext>
            </a:extLst>
          </p:cNvPr>
          <p:cNvSpPr txBox="1"/>
          <p:nvPr/>
        </p:nvSpPr>
        <p:spPr>
          <a:xfrm>
            <a:off x="1873733" y="5606423"/>
            <a:ext cx="16979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ST</a:t>
            </a:r>
            <a:r>
              <a:rPr lang="ko-KR" altLang="en-US" sz="1100"/>
              <a:t> </a:t>
            </a:r>
            <a:r>
              <a:rPr lang="en-US" altLang="ko-KR" sz="1100"/>
              <a:t>=</a:t>
            </a:r>
            <a:r>
              <a:rPr lang="ko-KR" altLang="en-US" sz="1100"/>
              <a:t> </a:t>
            </a:r>
            <a:r>
              <a:rPr lang="en-US" altLang="ko-KR" sz="1100"/>
              <a:t>Server</a:t>
            </a:r>
            <a:r>
              <a:rPr lang="ko-KR" altLang="en-US" sz="1100"/>
              <a:t> </a:t>
            </a:r>
            <a:r>
              <a:rPr lang="en-US" altLang="ko-KR" sz="1100"/>
              <a:t>Transaction</a:t>
            </a:r>
          </a:p>
          <a:p>
            <a:endParaRPr lang="en-US" altLang="ko-KR" sz="1100"/>
          </a:p>
          <a:p>
            <a:r>
              <a:rPr lang="en-US" altLang="ko-KR" sz="1100"/>
              <a:t>CT = Client Transaction</a:t>
            </a:r>
            <a:endParaRPr lang="ko-KR" alt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BE380-ED20-41F7-BDED-F19F555E4373}"/>
              </a:ext>
            </a:extLst>
          </p:cNvPr>
          <p:cNvSpPr txBox="1"/>
          <p:nvPr/>
        </p:nvSpPr>
        <p:spPr>
          <a:xfrm>
            <a:off x="4800427" y="2625968"/>
            <a:ext cx="6553373" cy="1885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들어오는 요청은 </a:t>
            </a:r>
            <a:r>
              <a:rPr lang="en-US" altLang="ko-KR" sz="1200"/>
              <a:t>ST(Server Transaction)</a:t>
            </a:r>
            <a:r>
              <a:rPr lang="ko-KR" altLang="en-US" sz="1200"/>
              <a:t>가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ST </a:t>
            </a:r>
            <a:r>
              <a:rPr lang="ko-KR" altLang="en-US" sz="1200"/>
              <a:t>로부터 요청은 </a:t>
            </a:r>
            <a:r>
              <a:rPr lang="en-US" altLang="ko-KR" sz="1200"/>
              <a:t>Proxy core </a:t>
            </a:r>
            <a:r>
              <a:rPr lang="ko-KR" altLang="en-US" sz="1200"/>
              <a:t>로 전달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하나 이상의 </a:t>
            </a:r>
            <a:r>
              <a:rPr lang="en-US" altLang="ko-KR" sz="1200"/>
              <a:t>next-hope </a:t>
            </a:r>
            <a:r>
              <a:rPr lang="ko-KR" altLang="en-US" sz="1200"/>
              <a:t>위치를 선택하면서 요청을 어디로 라우팅할지 결정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</a:t>
            </a:r>
            <a:r>
              <a:rPr lang="en-US" altLang="ko-KR" sz="1200"/>
              <a:t>next-hope</a:t>
            </a:r>
            <a:r>
              <a:rPr lang="ko-KR" altLang="en-US" sz="1200"/>
              <a:t> 위치에 대한 발신 요청은 연관된 </a:t>
            </a:r>
            <a:r>
              <a:rPr lang="en-US" altLang="ko-KR" sz="1200"/>
              <a:t>CT(Client Transaction)</a:t>
            </a:r>
            <a:r>
              <a:rPr lang="ko-KR" altLang="en-US" sz="1200"/>
              <a:t>에 의해 처리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Proxy core </a:t>
            </a:r>
            <a:r>
              <a:rPr lang="ko-KR" altLang="en-US" sz="1200"/>
              <a:t>는 </a:t>
            </a:r>
            <a:r>
              <a:rPr lang="en-US" altLang="ko-KR" sz="1200"/>
              <a:t>CT </a:t>
            </a:r>
            <a:r>
              <a:rPr lang="ko-KR" altLang="en-US" sz="1200"/>
              <a:t>로부터 응답을 수집하고 </a:t>
            </a:r>
            <a:r>
              <a:rPr lang="en-US" altLang="ko-KR" sz="1200"/>
              <a:t>ST </a:t>
            </a:r>
            <a:r>
              <a:rPr lang="ko-KR" altLang="en-US" sz="1200"/>
              <a:t>에 응답을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79892-3811-47AE-91D8-96D44614AEEC}"/>
              </a:ext>
            </a:extLst>
          </p:cNvPr>
          <p:cNvSpPr txBox="1"/>
          <p:nvPr/>
        </p:nvSpPr>
        <p:spPr>
          <a:xfrm>
            <a:off x="4800427" y="4958861"/>
            <a:ext cx="69397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/>
              <a:t>수신된 각 새로운 요청은 새로운 </a:t>
            </a:r>
            <a:r>
              <a:rPr lang="en-US" altLang="ko-KR" sz="1200"/>
              <a:t>ST </a:t>
            </a:r>
            <a:r>
              <a:rPr lang="ko-KR" altLang="en-US" sz="1200"/>
              <a:t>를 만듬</a:t>
            </a:r>
            <a:endParaRPr lang="en-US" altLang="ko-KR" sz="1200"/>
          </a:p>
          <a:p>
            <a:pPr>
              <a:lnSpc>
                <a:spcPct val="200000"/>
              </a:lnSpc>
            </a:pPr>
            <a:r>
              <a:rPr lang="en-US" altLang="ko-KR" sz="1200"/>
              <a:t>Proxy core </a:t>
            </a:r>
            <a:r>
              <a:rPr lang="ko-KR" altLang="en-US" sz="1200"/>
              <a:t>는 그 </a:t>
            </a:r>
            <a:r>
              <a:rPr lang="en-US" altLang="ko-KR" sz="1200"/>
              <a:t>ST </a:t>
            </a:r>
            <a:r>
              <a:rPr lang="ko-KR" altLang="en-US" sz="1200"/>
              <a:t>에 즉각적인 </a:t>
            </a:r>
            <a:r>
              <a:rPr lang="en-US" altLang="ko-KR" sz="1200"/>
              <a:t>Provisional </a:t>
            </a:r>
            <a:r>
              <a:rPr lang="ko-KR" altLang="en-US" sz="1200"/>
              <a:t>응답</a:t>
            </a:r>
            <a:r>
              <a:rPr lang="en-US" altLang="ko-KR" sz="1200"/>
              <a:t>(100 Trying </a:t>
            </a:r>
            <a:r>
              <a:rPr lang="ko-KR" altLang="en-US" sz="1200"/>
              <a:t>같은</a:t>
            </a:r>
            <a:r>
              <a:rPr lang="en-US" altLang="ko-KR" sz="1200"/>
              <a:t>)</a:t>
            </a:r>
            <a:r>
              <a:rPr lang="ko-KR" altLang="en-US" sz="1200"/>
              <a:t>을 전송하는 것에 </a:t>
            </a:r>
            <a:r>
              <a:rPr lang="en-US" altLang="ko-KR" sz="1200"/>
              <a:t>UAS </a:t>
            </a:r>
            <a:r>
              <a:rPr lang="ko-KR" altLang="en-US" sz="1200"/>
              <a:t>로서 동작</a:t>
            </a:r>
          </a:p>
        </p:txBody>
      </p:sp>
    </p:spTree>
    <p:extLst>
      <p:ext uri="{BB962C8B-B14F-4D97-AF65-F5344CB8AC3E}">
        <p14:creationId xmlns:p14="http://schemas.microsoft.com/office/powerpoint/2010/main" val="201491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Proxy Behavior - Stateful Proxy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FB401-1678-4B8C-9EC5-6E8DC12F9563}"/>
              </a:ext>
            </a:extLst>
          </p:cNvPr>
          <p:cNvSpPr txBox="1"/>
          <p:nvPr/>
        </p:nvSpPr>
        <p:spPr>
          <a:xfrm>
            <a:off x="3872474" y="1822791"/>
            <a:ext cx="4447051" cy="321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/>
              <a:t>새로운 요청에 대해 진행할 단계</a:t>
            </a:r>
            <a:r>
              <a:rPr lang="en-US" altLang="ko-KR" sz="1400"/>
              <a:t>: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Validate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Preprocess routing information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Determine target for the request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Forward the request to each target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b="1"/>
              <a:t>Process all responses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159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(1/3)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257127" y="1119725"/>
            <a:ext cx="4879862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요청 메시지 유효성 검사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/>
              <a:t>유효한 메시지는 다음 검사를 통과해야 한다</a:t>
            </a:r>
            <a:r>
              <a:rPr lang="en-US" altLang="ko-KR" sz="1200"/>
              <a:t>.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Reasonable Syntax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URI scheme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Max-Forwards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(Optional) Loop Detection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Proxy-Require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US" altLang="ko-KR" sz="1400" b="1"/>
              <a:t>Proxy-Authorization</a:t>
            </a:r>
          </a:p>
          <a:p>
            <a:pPr>
              <a:lnSpc>
                <a:spcPct val="200000"/>
              </a:lnSpc>
            </a:pPr>
            <a:r>
              <a:rPr lang="ko-KR" altLang="en-US" sz="1200"/>
              <a:t>위 검사 중 하나라도 실패하면</a:t>
            </a:r>
            <a:r>
              <a:rPr lang="en-US" altLang="ko-KR" sz="1200"/>
              <a:t>, UAS </a:t>
            </a:r>
            <a:r>
              <a:rPr lang="ko-KR" altLang="en-US" sz="1200"/>
              <a:t>로 작동하여 </a:t>
            </a:r>
            <a:r>
              <a:rPr lang="en-US" altLang="ko-KR" sz="1200"/>
              <a:t>Error code </a:t>
            </a:r>
            <a:r>
              <a:rPr lang="ko-KR" altLang="en-US" sz="1200"/>
              <a:t>와 함께 응답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9114F-F07F-424D-93A9-4C76758D86A9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291946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(2/3)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1087188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[ 1 ] Reasonable syntax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요청은 서버 트랜잭션으로 처리할 수 있을 만큼 잘 형성된 형식이어야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나머지 </a:t>
            </a:r>
            <a:r>
              <a:rPr lang="ko-KR" altLang="en-US" sz="1200" b="1"/>
              <a:t>유효성 검사 단계</a:t>
            </a:r>
            <a:r>
              <a:rPr lang="ko-KR" altLang="en-US" sz="1200"/>
              <a:t> 또는 </a:t>
            </a:r>
            <a:r>
              <a:rPr lang="ko-KR" altLang="en-US" sz="1200" b="1"/>
              <a:t>요청 전달 단계</a:t>
            </a:r>
            <a:r>
              <a:rPr lang="ko-KR" altLang="en-US" sz="1200"/>
              <a:t>에 관련된 모든 컴포넌트는 반드시 올바르게 형성되어야 함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다른 컴포넌트는 잘 형성되었든 그렇지 않든 간에 무시되어야 하며 메시지가 전달될 때 변경되지 않는 상태로 유지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SIP </a:t>
            </a:r>
            <a:r>
              <a:rPr lang="ko-KR" altLang="en-US" sz="1200"/>
              <a:t>는 확장을 통해 언제든지 새로운 메소드와 헤더를 정의할 수 있으며</a:t>
            </a:r>
            <a:r>
              <a:rPr lang="en-US" altLang="ko-KR" sz="1200"/>
              <a:t>, </a:t>
            </a:r>
            <a:r>
              <a:rPr lang="ko-KR" altLang="en-US" sz="1200" u="sng">
                <a:solidFill>
                  <a:schemeClr val="bg2">
                    <a:lumMod val="50000"/>
                  </a:schemeClr>
                </a:solidFill>
              </a:rPr>
              <a:t>프록시는 자신이 모르는 메서드나 헤더가 포함되어 있어도 프록시하는 것을 거부하면 안됨</a:t>
            </a:r>
            <a:endParaRPr lang="en-US" altLang="ko-KR" sz="1200" u="sng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1822"/>
            <a:ext cx="882645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[ 2 ] URI scheme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Request-URI </a:t>
            </a:r>
            <a:r>
              <a:rPr lang="ko-KR" altLang="en-US" sz="1200"/>
              <a:t>에 프록시가 </a:t>
            </a:r>
            <a:r>
              <a:rPr lang="ko-KR" altLang="en-US" sz="1200" b="1"/>
              <a:t>이해할 수 없는 </a:t>
            </a:r>
            <a:r>
              <a:rPr lang="en-US" altLang="ko-KR" sz="1200"/>
              <a:t>URI scheme </a:t>
            </a:r>
            <a:r>
              <a:rPr lang="ko-KR" altLang="en-US" sz="1200"/>
              <a:t>가 있는 경우 프록시 </a:t>
            </a:r>
            <a:r>
              <a:rPr lang="en-US" altLang="ko-KR" sz="1200" b="1">
                <a:latin typeface="Roboto" panose="02000000000000000000" pitchFamily="2" charset="0"/>
                <a:ea typeface="Roboto" panose="02000000000000000000" pitchFamily="2" charset="0"/>
              </a:rPr>
              <a:t>416 (Unsupported URI Scheme)</a:t>
            </a:r>
            <a:r>
              <a:rPr lang="en-US" altLang="ko-KR" sz="1200" b="1"/>
              <a:t> </a:t>
            </a:r>
            <a:r>
              <a:rPr lang="ko-KR" altLang="en-US" sz="1200"/>
              <a:t>응답으로 요청을 거부</a:t>
            </a:r>
            <a:endParaRPr lang="en-US" altLang="ko-KR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055186"/>
            <a:ext cx="692689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[ 3 ] Max-Forwards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Max-Forwards </a:t>
            </a:r>
            <a:r>
              <a:rPr lang="ko-KR" altLang="en-US" sz="1200"/>
              <a:t>헤더는 </a:t>
            </a:r>
            <a:r>
              <a:rPr lang="en-US" altLang="ko-KR" sz="1200"/>
              <a:t>SIP </a:t>
            </a:r>
            <a:r>
              <a:rPr lang="ko-KR" altLang="en-US" sz="1200"/>
              <a:t>요청이 트래버스할 수 있는 요소의 수를 제한하는 데 사용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</a:t>
            </a:r>
            <a:r>
              <a:rPr lang="en-US" altLang="ko-KR" sz="1200">
                <a:highlight>
                  <a:srgbClr val="FFFF00"/>
                </a:highlight>
              </a:rPr>
              <a:t>Max-Forwards </a:t>
            </a:r>
            <a:r>
              <a:rPr lang="ko-KR" altLang="en-US" sz="1200">
                <a:highlight>
                  <a:srgbClr val="FFFF00"/>
                </a:highlight>
              </a:rPr>
              <a:t>헤더가 없는 경우 </a:t>
            </a:r>
            <a:r>
              <a:rPr lang="ko-KR" altLang="en-US" sz="1200"/>
              <a:t>이 검사는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보다 큰 </a:t>
            </a:r>
            <a:r>
              <a:rPr lang="en-US" altLang="ko-KR" sz="1200"/>
              <a:t>Max-Forwards </a:t>
            </a:r>
            <a:r>
              <a:rPr lang="ko-KR" altLang="en-US" sz="1200"/>
              <a:t>헤더가 있으면 패스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필드 값이 </a:t>
            </a:r>
            <a:r>
              <a:rPr lang="en-US" altLang="ko-KR" sz="1200"/>
              <a:t>0</a:t>
            </a:r>
            <a:r>
              <a:rPr lang="ko-KR" altLang="en-US" sz="1200"/>
              <a:t>인 </a:t>
            </a:r>
            <a:r>
              <a:rPr lang="en-US" altLang="ko-KR" sz="1200"/>
              <a:t>Max-Forwards </a:t>
            </a:r>
            <a:r>
              <a:rPr lang="ko-KR" altLang="en-US" sz="1200"/>
              <a:t>헤더가 포함된 경우 요소는 </a:t>
            </a:r>
            <a:r>
              <a:rPr lang="en-US" altLang="ko-KR" sz="1200" b="1"/>
              <a:t>483 (Too many hops)</a:t>
            </a:r>
            <a:r>
              <a:rPr lang="en-US" altLang="ko-KR" sz="1200"/>
              <a:t> </a:t>
            </a:r>
            <a:r>
              <a:rPr lang="ko-KR" altLang="en-US" sz="1200"/>
              <a:t>응답을 반환</a:t>
            </a:r>
            <a:r>
              <a:rPr lang="en-US" altLang="ko-KR" sz="1200"/>
              <a:t> </a:t>
            </a:r>
            <a:br>
              <a:rPr lang="en-US" altLang="ko-KR" sz="1200"/>
            </a:br>
            <a:r>
              <a:rPr lang="en-US" altLang="ko-KR" sz="1200"/>
              <a:t>(</a:t>
            </a:r>
            <a:r>
              <a:rPr lang="ko-KR" altLang="en-US" sz="1200"/>
              <a:t>단</a:t>
            </a:r>
            <a:r>
              <a:rPr lang="en-US" altLang="ko-KR" sz="1200"/>
              <a:t>, </a:t>
            </a:r>
            <a:r>
              <a:rPr lang="en-US" altLang="ko-KR" sz="1200" b="1"/>
              <a:t>OPTIONS</a:t>
            </a:r>
            <a:r>
              <a:rPr lang="en-US" altLang="ko-KR" sz="1200"/>
              <a:t> </a:t>
            </a:r>
            <a:r>
              <a:rPr lang="ko-KR" altLang="en-US" sz="1200"/>
              <a:t>요청인 경우 최종 수신자 역할로 응답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0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Request Validation (3/3)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900463"/>
            <a:ext cx="8584401" cy="1896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[ 4 ] Optional Loop Detection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요청에 프록시가 이전 요청에 넣은 값과 동일한 값이 있는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 필드가 있으면 요청이 이전에 이 요소에 의해 전달된 것</a:t>
            </a:r>
            <a:endParaRPr lang="en-US" altLang="ko-KR" sz="120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“Loop”</a:t>
            </a:r>
            <a:r>
              <a:rPr lang="en-US" altLang="ko-KR" sz="1200"/>
              <a:t> </a:t>
            </a:r>
            <a:r>
              <a:rPr lang="ko-KR" altLang="en-US" sz="1200"/>
              <a:t>되었음을 발견하려면</a:t>
            </a:r>
            <a:r>
              <a:rPr lang="en-US" altLang="ko-KR" sz="1200"/>
              <a:t>, </a:t>
            </a:r>
            <a:r>
              <a:rPr lang="ko-KR" altLang="en-US" sz="1200"/>
              <a:t>이 메시지에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branch</a:t>
            </a:r>
            <a:r>
              <a:rPr lang="en-US" altLang="ko-KR" sz="1200" b="1"/>
              <a:t>”</a:t>
            </a:r>
            <a:r>
              <a:rPr lang="en-US" altLang="ko-KR" sz="1200"/>
              <a:t> </a:t>
            </a:r>
            <a:r>
              <a:rPr lang="ko-KR" altLang="en-US" sz="1200"/>
              <a:t>파라미터를 계산을 수행하고</a:t>
            </a:r>
            <a:r>
              <a:rPr lang="en-US" altLang="ko-KR" sz="1200"/>
              <a:t>, </a:t>
            </a:r>
            <a:r>
              <a:rPr lang="ko-KR" altLang="en-US" sz="1200"/>
              <a:t>그것을 </a:t>
            </a:r>
            <a:r>
              <a:rPr lang="en-US" altLang="ko-KR" sz="1200" b="1">
                <a:solidFill>
                  <a:srgbClr val="002060"/>
                </a:solidFill>
              </a:rPr>
              <a:t>Via</a:t>
            </a:r>
            <a:r>
              <a:rPr lang="en-US" altLang="ko-KR" sz="1200"/>
              <a:t> </a:t>
            </a:r>
            <a:r>
              <a:rPr lang="ko-KR" altLang="en-US" sz="1200"/>
              <a:t>헤더에서 수신된 파라미터와 비교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파라미터가 일치하면</a:t>
            </a:r>
            <a:r>
              <a:rPr lang="en-US" altLang="ko-KR" sz="1100"/>
              <a:t>, </a:t>
            </a:r>
            <a:r>
              <a:rPr lang="ko-KR" altLang="en-US" sz="1100"/>
              <a:t>요청은 </a:t>
            </a:r>
            <a:r>
              <a:rPr lang="en-US" altLang="ko-KR" sz="1100"/>
              <a:t>Loop </a:t>
            </a:r>
            <a:r>
              <a:rPr lang="ko-KR" altLang="en-US" sz="1100"/>
              <a:t>된 것이므로</a:t>
            </a:r>
            <a:r>
              <a:rPr lang="en-US" altLang="ko-KR" sz="1100"/>
              <a:t>, </a:t>
            </a:r>
            <a:r>
              <a:rPr lang="en-US" altLang="ko-KR" sz="1100" b="1"/>
              <a:t>482 (Loop Detected)</a:t>
            </a:r>
            <a:r>
              <a:rPr lang="en-US" altLang="ko-KR" sz="1100"/>
              <a:t> </a:t>
            </a:r>
            <a:r>
              <a:rPr lang="ko-KR" altLang="en-US" sz="1100"/>
              <a:t>응답</a:t>
            </a:r>
            <a:endParaRPr lang="en-US" altLang="ko-KR" sz="11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다르면</a:t>
            </a:r>
            <a:r>
              <a:rPr lang="en-US" altLang="ko-KR" sz="1100"/>
              <a:t>, </a:t>
            </a:r>
            <a:r>
              <a:rPr lang="ko-KR" altLang="en-US" sz="1100"/>
              <a:t>계속 처리</a:t>
            </a:r>
            <a:endParaRPr lang="en-US" altLang="ko-KR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2DEBD-4E17-42A2-813B-12B113D9F9DF}"/>
              </a:ext>
            </a:extLst>
          </p:cNvPr>
          <p:cNvSpPr txBox="1"/>
          <p:nvPr/>
        </p:nvSpPr>
        <p:spPr>
          <a:xfrm>
            <a:off x="1035250" y="3030573"/>
            <a:ext cx="9110186" cy="118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[ 5 ] Proxy-Require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향후 이 프로토콜의 </a:t>
            </a:r>
            <a:r>
              <a:rPr lang="en-US" altLang="ko-KR" sz="1200"/>
              <a:t>“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확장</a:t>
            </a:r>
            <a:r>
              <a:rPr lang="en-US" altLang="ko-KR" sz="1200" b="1"/>
              <a:t>”</a:t>
            </a:r>
            <a:r>
              <a:rPr lang="ko-KR" altLang="en-US" sz="1200"/>
              <a:t>을</a:t>
            </a:r>
            <a:r>
              <a:rPr lang="ko-KR" altLang="en-US" sz="1200" b="1"/>
              <a:t> </a:t>
            </a:r>
            <a:r>
              <a:rPr lang="ko-KR" altLang="en-US" sz="1200"/>
              <a:t>도입하기 위해</a:t>
            </a:r>
            <a:r>
              <a:rPr lang="en-US" altLang="ko-KR" sz="1200"/>
              <a:t>, </a:t>
            </a:r>
            <a:r>
              <a:rPr lang="ko-KR" altLang="en-US" sz="1200"/>
              <a:t>요청에 </a:t>
            </a:r>
            <a:r>
              <a:rPr lang="en-US" altLang="ko-KR" sz="1200" b="1">
                <a:solidFill>
                  <a:srgbClr val="002060"/>
                </a:solidFill>
              </a:rPr>
              <a:t>Proxy-Require</a:t>
            </a:r>
            <a:r>
              <a:rPr lang="en-US" altLang="ko-KR" sz="1200"/>
              <a:t> </a:t>
            </a:r>
            <a:r>
              <a:rPr lang="ko-KR" altLang="en-US" sz="1200"/>
              <a:t>헤더 필드 포함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ko-KR" altLang="en-US" sz="1100"/>
              <a:t>요청에 요소가 이해하지 못하는 하나 이상의 </a:t>
            </a:r>
            <a:r>
              <a:rPr lang="en-US" altLang="ko-KR" sz="1100"/>
              <a:t>“</a:t>
            </a: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</a:rPr>
              <a:t>옵션 태그</a:t>
            </a:r>
            <a:r>
              <a:rPr lang="en-US" altLang="ko-KR" sz="1100" b="1"/>
              <a:t>”</a:t>
            </a:r>
            <a:r>
              <a:rPr lang="ko-KR" altLang="en-US" sz="1100"/>
              <a:t>가 있는 </a:t>
            </a:r>
            <a:r>
              <a:rPr lang="en-US" altLang="ko-KR" sz="1100" b="1">
                <a:solidFill>
                  <a:srgbClr val="002060"/>
                </a:solidFill>
              </a:rPr>
              <a:t>Proxy-Require</a:t>
            </a:r>
            <a:r>
              <a:rPr lang="en-US" altLang="ko-KR" sz="1100"/>
              <a:t> </a:t>
            </a:r>
            <a:r>
              <a:rPr lang="ko-KR" altLang="en-US" sz="1100"/>
              <a:t>헤더가 있는 경우</a:t>
            </a:r>
            <a:r>
              <a:rPr lang="en-US" altLang="ko-KR" sz="1100"/>
              <a:t>, </a:t>
            </a:r>
            <a:r>
              <a:rPr lang="ko-KR" altLang="en-US" sz="1100"/>
              <a:t>반드시 </a:t>
            </a:r>
            <a:r>
              <a:rPr lang="en-US" altLang="ko-KR" sz="1100" b="1" u="sng"/>
              <a:t>420 (Bad Extension)</a:t>
            </a:r>
            <a:r>
              <a:rPr lang="en-US" altLang="ko-KR" sz="1100" b="1"/>
              <a:t> </a:t>
            </a:r>
            <a:r>
              <a:rPr lang="ko-KR" altLang="en-US" sz="1100"/>
              <a:t>응답을 반환</a:t>
            </a:r>
            <a:endParaRPr lang="en-US" altLang="ko-KR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215A6-8032-470D-AFB8-28C905A7AAD4}"/>
              </a:ext>
            </a:extLst>
          </p:cNvPr>
          <p:cNvSpPr txBox="1"/>
          <p:nvPr/>
        </p:nvSpPr>
        <p:spPr>
          <a:xfrm>
            <a:off x="1035250" y="4494517"/>
            <a:ext cx="619753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/>
              <a:t>[ 6 ] Proxy-Authorization check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요청을 전달하기 전에 </a:t>
            </a:r>
            <a:r>
              <a:rPr lang="en-US" altLang="ko-KR" sz="1200" b="1"/>
              <a:t>credential</a:t>
            </a:r>
            <a:r>
              <a:rPr lang="en-US" altLang="ko-KR" sz="1200"/>
              <a:t>(</a:t>
            </a:r>
            <a:r>
              <a:rPr lang="ko-KR" altLang="en-US" sz="1200"/>
              <a:t>자격 증명</a:t>
            </a:r>
            <a:r>
              <a:rPr lang="en-US" altLang="ko-KR" sz="1200"/>
              <a:t>)</a:t>
            </a:r>
            <a:r>
              <a:rPr lang="ko-KR" altLang="en-US" sz="1200"/>
              <a:t>을 요구하면</a:t>
            </a:r>
            <a:r>
              <a:rPr lang="en-US" altLang="ko-KR" sz="1200"/>
              <a:t>, </a:t>
            </a:r>
            <a:r>
              <a:rPr lang="ko-KR" altLang="en-US" sz="1200"/>
              <a:t>요청이 검사되어야 함</a:t>
            </a:r>
            <a:r>
              <a:rPr lang="en-US" altLang="ko-KR" sz="1200"/>
              <a:t> (</a:t>
            </a:r>
            <a:r>
              <a:rPr lang="ko-KR" altLang="en-US" sz="1200"/>
              <a:t>섹션 </a:t>
            </a:r>
            <a:r>
              <a:rPr lang="en-US" altLang="ko-KR" sz="1200"/>
              <a:t>22.3)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CE6D6DF-606C-48CC-9972-EC61EBE1B594}"/>
              </a:ext>
            </a:extLst>
          </p:cNvPr>
          <p:cNvCxnSpPr>
            <a:cxnSpLocks/>
          </p:cNvCxnSpPr>
          <p:nvPr/>
        </p:nvCxnSpPr>
        <p:spPr>
          <a:xfrm>
            <a:off x="8084819" y="4126789"/>
            <a:ext cx="3023721" cy="594297"/>
          </a:xfrm>
          <a:prstGeom prst="bentConnector3">
            <a:avLst>
              <a:gd name="adj1" fmla="val 106892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4C469-057A-4B9D-8E34-CAE7452641AB}"/>
              </a:ext>
            </a:extLst>
          </p:cNvPr>
          <p:cNvSpPr txBox="1"/>
          <p:nvPr/>
        </p:nvSpPr>
        <p:spPr>
          <a:xfrm>
            <a:off x="8317391" y="4548378"/>
            <a:ext cx="27911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해당 응답에는 프록시가 이해하지 못하는 옵션 태그를</a:t>
            </a:r>
            <a:br>
              <a:rPr lang="en-US" altLang="ko-KR" sz="900"/>
            </a:br>
            <a:r>
              <a:rPr lang="ko-KR" altLang="en-US" sz="900"/>
              <a:t>나열하는 </a:t>
            </a:r>
            <a:r>
              <a:rPr lang="en-US" altLang="ko-KR" sz="900" b="1"/>
              <a:t>Unsupported</a:t>
            </a:r>
            <a:r>
              <a:rPr lang="en-US" altLang="ko-KR" sz="900"/>
              <a:t> </a:t>
            </a:r>
            <a:r>
              <a:rPr lang="ko-KR" altLang="en-US" sz="900"/>
              <a:t>헤더 필드를 포함한다</a:t>
            </a:r>
            <a:r>
              <a:rPr lang="en-US" altLang="ko-KR" sz="900"/>
              <a:t>.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43323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2706-C19C-4D37-953F-8A651D4C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415"/>
          </a:xfrm>
        </p:spPr>
        <p:txBody>
          <a:bodyPr/>
          <a:lstStyle/>
          <a:p>
            <a:r>
              <a:rPr lang="en-US" altLang="ko-KR"/>
              <a:t>1. Proxy Behavior – Route Information Preprocessing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6E1FC-B274-42F0-8885-FADDAB62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52A94-CC09-4928-8209-20295AE91A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60371-132D-48AB-B71F-7E1F57399A19}"/>
              </a:ext>
            </a:extLst>
          </p:cNvPr>
          <p:cNvSpPr txBox="1"/>
          <p:nvPr/>
        </p:nvSpPr>
        <p:spPr>
          <a:xfrm>
            <a:off x="1035250" y="1818328"/>
            <a:ext cx="10352514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라우팅 정보 전처리</a:t>
            </a:r>
            <a:endParaRPr lang="en-US" altLang="ko-KR" sz="120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/>
              <a:t>Request-URI</a:t>
            </a:r>
            <a:r>
              <a:rPr lang="en-US" altLang="ko-KR" sz="1200"/>
              <a:t> </a:t>
            </a:r>
            <a:r>
              <a:rPr lang="ko-KR" altLang="en-US" sz="1200"/>
              <a:t>에 </a:t>
            </a:r>
            <a:r>
              <a:rPr lang="en-US" altLang="ko-KR" sz="1200"/>
              <a:t>“</a:t>
            </a:r>
            <a:r>
              <a:rPr lang="en-US" altLang="ko-KR" sz="1200" b="1">
                <a:solidFill>
                  <a:schemeClr val="accent4">
                    <a:lumMod val="50000"/>
                  </a:schemeClr>
                </a:solidFill>
              </a:rPr>
              <a:t>maddr</a:t>
            </a:r>
            <a:r>
              <a:rPr lang="en-US" altLang="ko-KR" sz="1200"/>
              <a:t>” </a:t>
            </a:r>
            <a:r>
              <a:rPr lang="ko-KR" altLang="en-US" sz="1200"/>
              <a:t>파라미터가 포함된 경우</a:t>
            </a:r>
            <a:r>
              <a:rPr lang="en-US" altLang="ko-KR" sz="1200"/>
              <a:t>, </a:t>
            </a:r>
            <a:r>
              <a:rPr lang="ko-KR" altLang="en-US" sz="1200"/>
              <a:t>프록시는 해당 값이 프록시가 책임지도록 구성된 </a:t>
            </a:r>
            <a:r>
              <a:rPr lang="ko-KR" altLang="en-US" sz="1200" b="1"/>
              <a:t>주소</a:t>
            </a:r>
            <a:r>
              <a:rPr lang="ko-KR" altLang="en-US" sz="1200"/>
              <a:t> 또는 </a:t>
            </a:r>
            <a:r>
              <a:rPr lang="ko-KR" altLang="en-US" sz="1200" b="1"/>
              <a:t>도메인 집합</a:t>
            </a:r>
            <a:r>
              <a:rPr lang="ko-KR" altLang="en-US" sz="1200"/>
              <a:t>에 있는 지 검사</a:t>
            </a:r>
            <a:endParaRPr lang="en-US" altLang="ko-KR" sz="1200"/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>
                <a:highlight>
                  <a:srgbClr val="FFFF00"/>
                </a:highlight>
              </a:rPr>
              <a:t>Request-URI </a:t>
            </a:r>
            <a:r>
              <a:rPr lang="ko-KR" altLang="en-US" sz="1200">
                <a:highlight>
                  <a:srgbClr val="FFFF00"/>
                </a:highlight>
              </a:rPr>
              <a:t>에 </a:t>
            </a:r>
            <a:r>
              <a:rPr lang="en-US" altLang="ko-KR" sz="1200" b="1">
                <a:highlight>
                  <a:srgbClr val="FFFF00"/>
                </a:highlight>
              </a:rPr>
              <a:t>maddr</a:t>
            </a:r>
            <a:r>
              <a:rPr lang="en-US" altLang="ko-KR" sz="1200">
                <a:highlight>
                  <a:srgbClr val="FFFF00"/>
                </a:highlight>
              </a:rPr>
              <a:t> </a:t>
            </a:r>
            <a:r>
              <a:rPr lang="ko-KR" altLang="en-US" sz="1200">
                <a:highlight>
                  <a:srgbClr val="FFFF00"/>
                </a:highlight>
              </a:rPr>
              <a:t>파라미터를 사용하는 대신 </a:t>
            </a:r>
            <a:r>
              <a:rPr lang="en-US" altLang="ko-KR" sz="1200">
                <a:highlight>
                  <a:srgbClr val="FFFF00"/>
                </a:highlight>
              </a:rPr>
              <a:t>Route </a:t>
            </a:r>
            <a:r>
              <a:rPr lang="ko-KR" altLang="en-US" sz="1200">
                <a:highlight>
                  <a:srgbClr val="FFFF00"/>
                </a:highlight>
              </a:rPr>
              <a:t>헤더를 사용하는 방식을 권고</a:t>
            </a:r>
            <a:endParaRPr lang="en-US" altLang="ko-KR" sz="1200">
              <a:highlight>
                <a:srgbClr val="FFFF00"/>
              </a:highlight>
            </a:endParaRPr>
          </a:p>
          <a:p>
            <a:pPr marL="628650" lvl="1" indent="-171450">
              <a:lnSpc>
                <a:spcPct val="200000"/>
              </a:lnSpc>
              <a:buFont typeface="Roboto" panose="02000000000000000000" pitchFamily="2" charset="0"/>
              <a:buChar char="−"/>
            </a:pPr>
            <a:r>
              <a:rPr lang="en-US" altLang="ko-KR" sz="1200"/>
              <a:t>Request-URI </a:t>
            </a:r>
            <a:r>
              <a:rPr lang="ko-KR" altLang="en-US" sz="1200"/>
              <a:t>에 프록시가 책임지는 값이 갖는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파라미터가 있고 요청이 </a:t>
            </a:r>
            <a:r>
              <a:rPr lang="en-US" altLang="ko-KR" sz="1200"/>
              <a:t>Request-URI </a:t>
            </a:r>
            <a:r>
              <a:rPr lang="ko-KR" altLang="en-US" sz="1200"/>
              <a:t>에 표현된 </a:t>
            </a:r>
            <a:r>
              <a:rPr lang="en-US" altLang="ko-KR" sz="1200" b="1"/>
              <a:t>port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를 사용하여 수신되었다면</a:t>
            </a:r>
            <a:r>
              <a:rPr lang="en-US" altLang="ko-KR" sz="1200"/>
              <a:t>, </a:t>
            </a:r>
            <a:br>
              <a:rPr lang="en-US" altLang="ko-KR" sz="1200"/>
            </a:br>
            <a:r>
              <a:rPr lang="ko-KR" altLang="en-US" sz="1200"/>
              <a:t>프록시는 </a:t>
            </a:r>
            <a:r>
              <a:rPr lang="en-US" altLang="ko-KR" sz="1200" b="1"/>
              <a:t>maddr</a:t>
            </a:r>
            <a:r>
              <a:rPr lang="en-US" altLang="ko-KR" sz="1200"/>
              <a:t> </a:t>
            </a:r>
            <a:r>
              <a:rPr lang="ko-KR" altLang="en-US" sz="1200"/>
              <a:t>와 </a:t>
            </a:r>
            <a:r>
              <a:rPr lang="en-US" altLang="ko-KR" sz="1200" b="1"/>
              <a:t>port</a:t>
            </a:r>
            <a:r>
              <a:rPr lang="en-US" altLang="ko-KR" sz="1200"/>
              <a:t>(non-default) </a:t>
            </a:r>
            <a:r>
              <a:rPr lang="ko-KR" altLang="en-US" sz="1200"/>
              <a:t>또는 </a:t>
            </a:r>
            <a:r>
              <a:rPr lang="en-US" altLang="ko-KR" sz="1200" b="1"/>
              <a:t>transport</a:t>
            </a:r>
            <a:r>
              <a:rPr lang="en-US" altLang="ko-KR" sz="1200"/>
              <a:t> </a:t>
            </a:r>
            <a:r>
              <a:rPr lang="ko-KR" altLang="en-US" sz="1200"/>
              <a:t>파라미터를 </a:t>
            </a:r>
            <a:r>
              <a:rPr lang="ko-KR" altLang="en-US" sz="1200" b="1"/>
              <a:t>제거</a:t>
            </a:r>
            <a:r>
              <a:rPr lang="ko-KR" altLang="en-US" sz="1200"/>
              <a:t>하고 해당 값이 요청에 </a:t>
            </a:r>
            <a:r>
              <a:rPr lang="ko-KR" altLang="en-US" sz="1200" b="1"/>
              <a:t>없는 것처럼 처리</a:t>
            </a:r>
            <a:endParaRPr lang="en-US" altLang="ko-KR" sz="1200" b="1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rgbClr val="002060"/>
                </a:solidFill>
              </a:rPr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 필드의 </a:t>
            </a:r>
            <a:r>
              <a:rPr lang="ko-KR" altLang="en-US" sz="1200" b="1"/>
              <a:t>첫 번째 값</a:t>
            </a:r>
            <a:r>
              <a:rPr lang="ko-KR" altLang="en-US" sz="1200"/>
              <a:t>이 프록시 자신을 가리키는 경우</a:t>
            </a:r>
            <a:r>
              <a:rPr lang="en-US" altLang="ko-KR" sz="1200"/>
              <a:t>, </a:t>
            </a:r>
            <a:r>
              <a:rPr lang="en-US" altLang="ko-KR" sz="1200" b="1"/>
              <a:t>Route</a:t>
            </a:r>
            <a:r>
              <a:rPr lang="en-US" altLang="ko-KR" sz="1200"/>
              <a:t> </a:t>
            </a:r>
            <a:r>
              <a:rPr lang="ko-KR" altLang="en-US" sz="1200"/>
              <a:t>헤더의 첫 번째 값을  </a:t>
            </a:r>
            <a:r>
              <a:rPr lang="ko-KR" altLang="en-US" sz="1200" b="1"/>
              <a:t>제거</a:t>
            </a:r>
            <a:endParaRPr lang="en-US" altLang="ko-KR" sz="1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85C93-3381-4C92-A7B3-DA8640126318}"/>
              </a:ext>
            </a:extLst>
          </p:cNvPr>
          <p:cNvSpPr txBox="1"/>
          <p:nvPr/>
        </p:nvSpPr>
        <p:spPr>
          <a:xfrm>
            <a:off x="9606093" y="597481"/>
            <a:ext cx="2496196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Validate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 b="1"/>
              <a:t>Preprocess routing information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Determine target for the request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Forward the request to each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000">
                <a:solidFill>
                  <a:schemeClr val="bg1">
                    <a:lumMod val="75000"/>
                  </a:schemeClr>
                </a:solidFill>
              </a:rPr>
              <a:t>Process all responses</a:t>
            </a:r>
          </a:p>
        </p:txBody>
      </p:sp>
    </p:spTree>
    <p:extLst>
      <p:ext uri="{BB962C8B-B14F-4D97-AF65-F5344CB8AC3E}">
        <p14:creationId xmlns:p14="http://schemas.microsoft.com/office/powerpoint/2010/main" val="126873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G마켓 산스 TTF Bold"/>
        <a:ea typeface="G마켓 산스 TTF Bold"/>
        <a:cs typeface=""/>
      </a:majorFont>
      <a:minorFont>
        <a:latin typeface="Roboto"/>
        <a:ea typeface="G마켓 산스 T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4498</Words>
  <Application>Microsoft Office PowerPoint</Application>
  <PresentationFormat>와이드스크린</PresentationFormat>
  <Paragraphs>461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G마켓 산스 TTF Bold</vt:lpstr>
      <vt:lpstr>Roboto</vt:lpstr>
      <vt:lpstr>Roboto Medium</vt:lpstr>
      <vt:lpstr>G마켓 산스 TTF Light</vt:lpstr>
      <vt:lpstr>G마켓 산스 TTF Medium</vt:lpstr>
      <vt:lpstr>Arial</vt:lpstr>
      <vt:lpstr>Roboto Light</vt:lpstr>
      <vt:lpstr>맑은 고딕</vt:lpstr>
      <vt:lpstr>Roboto Black</vt:lpstr>
      <vt:lpstr>Wingdings</vt:lpstr>
      <vt:lpstr>Office 테마</vt:lpstr>
      <vt:lpstr>SIP 세미나 3.0</vt:lpstr>
      <vt:lpstr>1. Proxy Behavior – Overview</vt:lpstr>
      <vt:lpstr>1. Proxy Behavior – Overview</vt:lpstr>
      <vt:lpstr>1. Proxy Behavior - Stateful Proxy</vt:lpstr>
      <vt:lpstr>1. Proxy Behavior - Stateful Proxy</vt:lpstr>
      <vt:lpstr>1. Proxy Behavior – Request Validation (1/3)</vt:lpstr>
      <vt:lpstr>1. Proxy Behavior – Request Validation (2/3)</vt:lpstr>
      <vt:lpstr>1. Proxy Behavior – Request Validation (3/3)</vt:lpstr>
      <vt:lpstr>1. Proxy Behavior – Route Information Preprocessing</vt:lpstr>
      <vt:lpstr>1. Proxy Behavior – Determining Request Targets</vt:lpstr>
      <vt:lpstr>1. Proxy Behavior – Request Forwarding (1/3)</vt:lpstr>
      <vt:lpstr>1. Proxy Behavior – Request Forwarding (2/3)</vt:lpstr>
      <vt:lpstr>1. Proxy Behavior – Request Forwarding (3/3)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 all responses</vt:lpstr>
      <vt:lpstr>1. Proxy Behavior – Processing Timer C</vt:lpstr>
      <vt:lpstr>1. Proxy Behavior – Handling Transport Errors</vt:lpstr>
      <vt:lpstr>1. Proxy Behavior – CANCEL Processing</vt:lpstr>
      <vt:lpstr>1. Proxy Behavior – Stateless Proxy</vt:lpstr>
      <vt:lpstr>1. Proxy Behavior – Stateless Proxy</vt:lpstr>
      <vt:lpstr>1. Proxy Behavior – Summary of Proxy Route Processing</vt:lpstr>
      <vt:lpstr>1. Proxy Behavior – Basic SIP Trapezoid</vt:lpstr>
      <vt:lpstr>1. Proxy Behavior – Basic SIP Trapezoid</vt:lpstr>
      <vt:lpstr>1. Proxy Behavior – Basic SIP Trapezoid</vt:lpstr>
      <vt:lpstr>1. Proxy Behavior – Basic SIP Trapezoid</vt:lpstr>
      <vt:lpstr>1. Proxy Behavior – Rewriting Record-Route Header Field Values</vt:lpstr>
      <vt:lpstr>2. Transactions - Overview</vt:lpstr>
      <vt:lpstr>2. Transactions – Transaction Relationship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1906</cp:revision>
  <dcterms:created xsi:type="dcterms:W3CDTF">2023-06-27T00:22:49Z</dcterms:created>
  <dcterms:modified xsi:type="dcterms:W3CDTF">2023-07-11T09:09:04Z</dcterms:modified>
</cp:coreProperties>
</file>