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4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4" r:id="rId13"/>
    <p:sldId id="305" r:id="rId14"/>
    <p:sldId id="306" r:id="rId15"/>
    <p:sldId id="307" r:id="rId16"/>
    <p:sldId id="290" r:id="rId17"/>
  </p:sldIdLst>
  <p:sldSz cx="12192000" cy="6858000"/>
  <p:notesSz cx="6858000" cy="9144000"/>
  <p:embeddedFontLst>
    <p:embeddedFont>
      <p:font typeface="G마켓 산스 TTF Bold" panose="02000000000000000000" pitchFamily="2" charset="-127"/>
      <p:bold r:id="rId20"/>
    </p:embeddedFont>
    <p:embeddedFont>
      <p:font typeface="G마켓 산스 TTF Light" panose="02000000000000000000" pitchFamily="2" charset="-127"/>
      <p:regular r:id="rId21"/>
    </p:embeddedFont>
    <p:embeddedFont>
      <p:font typeface="G마켓 산스 TTF Medium" panose="02000000000000000000" pitchFamily="2" charset="-127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Black" panose="02000000000000000000" pitchFamily="2" charset="0"/>
      <p:bold r:id="rId27"/>
      <p:boldItalic r:id="rId28"/>
    </p:embeddedFont>
    <p:embeddedFont>
      <p:font typeface="Roboto Light" panose="02000000000000000000" pitchFamily="2" charset="0"/>
      <p:regular r:id="rId29"/>
      <p:italic r:id="rId30"/>
    </p:embeddedFont>
    <p:embeddedFont>
      <p:font typeface="Roboto Medium" panose="02000000000000000000" pitchFamily="2" charset="0"/>
      <p:regular r:id="rId31"/>
      <p:italic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7" autoAdjust="0"/>
    <p:restoredTop sz="95196" autoAdjust="0"/>
  </p:normalViewPr>
  <p:slideViewPr>
    <p:cSldViewPr snapToGrid="0">
      <p:cViewPr varScale="1">
        <p:scale>
          <a:sx n="130" d="100"/>
          <a:sy n="130" d="100"/>
        </p:scale>
        <p:origin x="485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Medium" panose="02000000000000000000" pitchFamily="2" charset="0"/>
                <a:ea typeface="G마켓 산스 TTF Light" panose="02000000000000000000" pitchFamily="2" charset="-127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4EA664D5-A634-453A-BD61-BF0323E4DF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  <a:solidFill>
            <a:schemeClr val="tx1"/>
          </a:solidFill>
          <a:ln>
            <a:noFill/>
          </a:ln>
        </p:spPr>
        <p:txBody>
          <a:bodyPr anchor="b">
            <a:noAutofit/>
          </a:bodyPr>
          <a:lstStyle>
            <a:lvl1pPr algn="ctr">
              <a:defRPr sz="2000">
                <a:solidFill>
                  <a:schemeClr val="bg1"/>
                </a:solidFill>
                <a:latin typeface="Roboto Medium" panose="02000000000000000000" pitchFamily="2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Roboto Medium" panose="02000000000000000000" pitchFamily="2" charset="0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Roboto Black" panose="02000000000000000000" pitchFamily="2" charset="0"/>
                <a:ea typeface="Roboto Black" panose="02000000000000000000" pitchFamily="2" charset="0"/>
              </a:rPr>
              <a:t>SIP</a:t>
            </a:r>
            <a:r>
              <a:rPr lang="en-US" altLang="ko-KR"/>
              <a:t> </a:t>
            </a:r>
            <a:r>
              <a:rPr lang="ko-KR" altLang="en-US" sz="5400">
                <a:latin typeface="Roboto Medium" panose="02000000000000000000" pitchFamily="2" charset="0"/>
                <a:ea typeface="G마켓 산스 TTF Medium" panose="02000000000000000000" pitchFamily="2" charset="-127"/>
              </a:rPr>
              <a:t>세미나</a:t>
            </a:r>
            <a:r>
              <a:rPr lang="ko-KR" altLang="en-US" sz="5400"/>
              <a:t> </a:t>
            </a:r>
            <a:r>
              <a:rPr lang="en-US" altLang="ko-KR" sz="5400">
                <a:ea typeface="Roboto Black" panose="02000000000000000000" pitchFamily="2" charset="0"/>
              </a:rPr>
              <a:t>3.0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8" y="3678694"/>
            <a:ext cx="5403987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Proxy Behavior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Transaction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Transport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Common Message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8790709" y="3678694"/>
            <a:ext cx="2446042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Determining Request Targets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91D14-E1D0-4F74-B577-8C8608A98F9E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D61A1-9BAF-4ED7-9DA6-ECAA1B979FE2}"/>
              </a:ext>
            </a:extLst>
          </p:cNvPr>
          <p:cNvSpPr txBox="1"/>
          <p:nvPr/>
        </p:nvSpPr>
        <p:spPr>
          <a:xfrm>
            <a:off x="1035250" y="1049621"/>
            <a:ext cx="9661619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목적지</a:t>
            </a: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프록시</a:t>
            </a:r>
            <a:r>
              <a:rPr lang="ko-KR" altLang="en-US" sz="1200"/>
              <a:t> 서버는 전처리 과정을 통해 재구성된 요청 메시지를 어디로 보낼지 </a:t>
            </a:r>
            <a:r>
              <a:rPr lang="ko-KR" altLang="en-US" sz="1200" b="1"/>
              <a:t>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를 기반으로 목적지가 결정되며 결정된 </a:t>
            </a:r>
            <a:r>
              <a:rPr lang="ko-KR" altLang="en-US" sz="1200" b="1"/>
              <a:t>목적지</a:t>
            </a:r>
            <a:r>
              <a:rPr lang="ko-KR" altLang="en-US" sz="1200"/>
              <a:t>는 </a:t>
            </a:r>
            <a:r>
              <a:rPr lang="en-US" altLang="ko-KR" sz="1200" b="1"/>
              <a:t>target set</a:t>
            </a:r>
            <a:r>
              <a:rPr lang="ko-KR" altLang="en-US" sz="1200"/>
              <a:t> 에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target set </a:t>
            </a:r>
            <a:r>
              <a:rPr lang="ko-KR" altLang="en-US" sz="1200"/>
              <a:t>하나 이상의 </a:t>
            </a:r>
            <a:r>
              <a:rPr lang="ko-KR" altLang="en-US" sz="1200" b="1"/>
              <a:t>목적지 리스트</a:t>
            </a:r>
            <a:r>
              <a:rPr lang="ko-KR" altLang="en-US" sz="1200"/>
              <a:t>가 존재해야 하며</a:t>
            </a:r>
            <a:r>
              <a:rPr lang="en-US" altLang="ko-KR" sz="1200"/>
              <a:t>, Request-URI </a:t>
            </a:r>
            <a:r>
              <a:rPr lang="ko-KR" altLang="en-US" sz="1200"/>
              <a:t>를 이용하여 목적지를 결정할 수 없는 경우</a:t>
            </a:r>
            <a:r>
              <a:rPr lang="en-US" altLang="ko-KR" sz="1200"/>
              <a:t>, </a:t>
            </a:r>
            <a:r>
              <a:rPr lang="en-US" altLang="ko-KR" sz="1200" b="1" u="sng"/>
              <a:t>485 (Ambiguous)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 b="1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0F4926-97E2-418D-808E-BD4B1886422E}"/>
              </a:ext>
            </a:extLst>
          </p:cNvPr>
          <p:cNvGrpSpPr/>
          <p:nvPr/>
        </p:nvGrpSpPr>
        <p:grpSpPr>
          <a:xfrm>
            <a:off x="838200" y="2824480"/>
            <a:ext cx="6451117" cy="3714432"/>
            <a:chOff x="2640500" y="2824480"/>
            <a:chExt cx="6451117" cy="3714432"/>
          </a:xfrm>
        </p:grpSpPr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ADD96126-4E47-491B-9A14-FDD817F85BE5}"/>
                </a:ext>
              </a:extLst>
            </p:cNvPr>
            <p:cNvSpPr/>
            <p:nvPr/>
          </p:nvSpPr>
          <p:spPr>
            <a:xfrm>
              <a:off x="3510063" y="3086791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가 </a:t>
              </a:r>
              <a:r>
                <a:rPr lang="en-US" altLang="ko-KR" sz="900" b="1">
                  <a:solidFill>
                    <a:srgbClr val="FF0000"/>
                  </a:solidFill>
                </a:rPr>
                <a:t>maddr</a:t>
              </a:r>
              <a:r>
                <a:rPr lang="en-US" altLang="ko-KR" sz="900">
                  <a:solidFill>
                    <a:schemeClr val="tx1"/>
                  </a:solidFill>
                </a:rPr>
                <a:t> </a:t>
              </a:r>
              <a:r>
                <a:rPr lang="ko-KR" altLang="en-US" sz="900">
                  <a:solidFill>
                    <a:schemeClr val="tx1"/>
                  </a:solidFill>
                </a:rPr>
                <a:t>파라미터를 갖는 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7D2279E5-B4F4-4355-92EA-8DE21A7C523D}"/>
                </a:ext>
              </a:extLst>
            </p:cNvPr>
            <p:cNvSpPr/>
            <p:nvPr/>
          </p:nvSpPr>
          <p:spPr>
            <a:xfrm>
              <a:off x="5633272" y="3828190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 도메인이 </a:t>
              </a:r>
              <a:r>
                <a:rPr lang="ko-KR" altLang="en-US" sz="900" b="1">
                  <a:solidFill>
                    <a:srgbClr val="FF0000"/>
                  </a:solidFill>
                </a:rPr>
                <a:t>자신이 관리</a:t>
              </a:r>
              <a:r>
                <a:rPr lang="ko-KR" altLang="en-US" sz="900">
                  <a:solidFill>
                    <a:srgbClr val="FF0000"/>
                  </a:solidFill>
                </a:rPr>
                <a:t>하는 </a:t>
              </a:r>
              <a:br>
                <a:rPr lang="en-US" altLang="ko-KR" sz="900">
                  <a:solidFill>
                    <a:srgbClr val="FF0000"/>
                  </a:solidFill>
                </a:rPr>
              </a:br>
              <a:r>
                <a:rPr lang="ko-KR" altLang="en-US" sz="900">
                  <a:solidFill>
                    <a:srgbClr val="FF0000"/>
                  </a:solidFill>
                </a:rPr>
                <a:t>도메인</a:t>
              </a:r>
              <a:r>
                <a:rPr lang="ko-KR" altLang="en-US" sz="900">
                  <a:solidFill>
                    <a:schemeClr val="tx1"/>
                  </a:solidFill>
                </a:rPr>
                <a:t>인가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7ABFC5-C77F-4C33-8A13-AC33E8631AE1}"/>
                </a:ext>
              </a:extLst>
            </p:cNvPr>
            <p:cNvSpPr txBox="1"/>
            <p:nvPr/>
          </p:nvSpPr>
          <p:spPr>
            <a:xfrm>
              <a:off x="2640500" y="4083474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EA499B-29B5-467C-A31F-2D4594A1D634}"/>
                </a:ext>
              </a:extLst>
            </p:cNvPr>
            <p:cNvSpPr txBox="1"/>
            <p:nvPr/>
          </p:nvSpPr>
          <p:spPr>
            <a:xfrm>
              <a:off x="7664623" y="4973441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FB40B5-2C67-4112-8503-3ACC4F829E0D}"/>
                </a:ext>
              </a:extLst>
            </p:cNvPr>
            <p:cNvSpPr txBox="1"/>
            <p:nvPr/>
          </p:nvSpPr>
          <p:spPr>
            <a:xfrm>
              <a:off x="4223560" y="4973441"/>
              <a:ext cx="2472152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</a:t>
              </a:r>
            </a:p>
            <a:p>
              <a:r>
                <a:rPr lang="en-US" altLang="ko-KR" sz="900"/>
                <a:t>Request-URI</a:t>
              </a:r>
              <a:r>
                <a:rPr lang="ko-KR" altLang="en-US" sz="900"/>
                <a:t> 를 기반으로 </a:t>
              </a:r>
              <a:r>
                <a:rPr lang="en-US" altLang="ko-KR" sz="900" b="1"/>
                <a:t>Location Service </a:t>
              </a:r>
              <a:r>
                <a:rPr lang="ko-KR" altLang="en-US" sz="900"/>
                <a:t>를 </a:t>
              </a:r>
              <a:br>
                <a:rPr lang="en-US" altLang="ko-KR" sz="900"/>
              </a:br>
              <a:r>
                <a:rPr lang="ko-KR" altLang="en-US" sz="900"/>
                <a:t>이용하여</a:t>
              </a:r>
              <a:r>
                <a:rPr lang="en-US" altLang="ko-KR" sz="900"/>
                <a:t> </a:t>
              </a:r>
              <a:r>
                <a:rPr lang="ko-KR" altLang="en-US" sz="900"/>
                <a:t>얻은 </a:t>
              </a:r>
              <a:r>
                <a:rPr lang="en-US" altLang="ko-KR" sz="900" b="1"/>
                <a:t>Callee</a:t>
              </a:r>
              <a:r>
                <a:rPr lang="en-US" altLang="ko-KR" sz="900"/>
                <a:t> </a:t>
              </a:r>
              <a:r>
                <a:rPr lang="ko-KR" altLang="en-US" sz="900"/>
                <a:t>의 현재 위치 정보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6BE761-5AB8-4CB7-93B9-E2DB83660ACF}"/>
                </a:ext>
              </a:extLst>
            </p:cNvPr>
            <p:cNvSpPr/>
            <p:nvPr/>
          </p:nvSpPr>
          <p:spPr>
            <a:xfrm>
              <a:off x="4555626" y="5844164"/>
              <a:ext cx="1808018" cy="6947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tx1"/>
                  </a:solidFill>
                </a:rPr>
                <a:t>요청</a:t>
              </a:r>
              <a:r>
                <a:rPr lang="ko-KR" altLang="en-US" sz="900">
                  <a:solidFill>
                    <a:schemeClr val="tx1"/>
                  </a:solidFill>
                </a:rPr>
                <a:t> 메시지 </a:t>
              </a:r>
              <a:r>
                <a:rPr lang="ko-KR" altLang="en-US" sz="900" b="1">
                  <a:solidFill>
                    <a:schemeClr val="tx1"/>
                  </a:solidFill>
                </a:rPr>
                <a:t>전송</a:t>
              </a:r>
              <a:r>
                <a:rPr lang="ko-KR" altLang="en-US" sz="900">
                  <a:solidFill>
                    <a:schemeClr val="tx1"/>
                  </a:solidFill>
                </a:rPr>
                <a:t> 단계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(Request</a:t>
              </a:r>
              <a:r>
                <a:rPr lang="ko-KR" altLang="en-US" sz="900">
                  <a:solidFill>
                    <a:schemeClr val="tx1"/>
                  </a:solidFill>
                </a:rPr>
                <a:t> </a:t>
              </a:r>
              <a:r>
                <a:rPr lang="en-US" altLang="ko-KR" sz="900">
                  <a:solidFill>
                    <a:schemeClr val="tx1"/>
                  </a:solidFill>
                </a:rPr>
                <a:t>Forwarding)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CDB8633-B85D-48F6-8669-456464615E16}"/>
                </a:ext>
              </a:extLst>
            </p:cNvPr>
            <p:cNvCxnSpPr>
              <a:stCxn id="15" idx="3"/>
              <a:endCxn id="17" idx="0"/>
            </p:cNvCxnSpPr>
            <p:nvPr/>
          </p:nvCxnSpPr>
          <p:spPr>
            <a:xfrm>
              <a:off x="8189436" y="4198890"/>
              <a:ext cx="188684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DBC1E14E-A1E5-4A43-A461-D1C1F44E0928}"/>
                </a:ext>
              </a:extLst>
            </p:cNvPr>
            <p:cNvCxnSpPr>
              <a:cxnSpLocks/>
              <a:stCxn id="15" idx="1"/>
              <a:endCxn id="18" idx="0"/>
            </p:cNvCxnSpPr>
            <p:nvPr/>
          </p:nvCxnSpPr>
          <p:spPr>
            <a:xfrm rot="10800000" flipV="1">
              <a:off x="5459636" y="4198889"/>
              <a:ext cx="173636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8C671057-76FE-4185-A117-1E075411650E}"/>
                </a:ext>
              </a:extLst>
            </p:cNvPr>
            <p:cNvCxnSpPr>
              <a:cxnSpLocks/>
              <a:stCxn id="4" idx="1"/>
              <a:endCxn id="16" idx="0"/>
            </p:cNvCxnSpPr>
            <p:nvPr/>
          </p:nvCxnSpPr>
          <p:spPr>
            <a:xfrm rot="10800000" flipV="1">
              <a:off x="3353997" y="3457490"/>
              <a:ext cx="156066" cy="62598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854F815-313B-4E86-9747-24D1CC4CFBF9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>
              <a:off x="6066227" y="3457491"/>
              <a:ext cx="845127" cy="3706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50A8CB67-1E8B-4966-9AD9-583A2F94B7A6}"/>
                </a:ext>
              </a:extLst>
            </p:cNvPr>
            <p:cNvCxnSpPr>
              <a:cxnSpLocks/>
              <a:stCxn id="16" idx="2"/>
              <a:endCxn id="10" idx="2"/>
            </p:cNvCxnSpPr>
            <p:nvPr/>
          </p:nvCxnSpPr>
          <p:spPr>
            <a:xfrm rot="16200000" flipH="1">
              <a:off x="3016195" y="4652107"/>
              <a:ext cx="1877232" cy="12016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B67EC440-D8E6-4291-A996-BC78BEE49E9F}"/>
                </a:ext>
              </a:extLst>
            </p:cNvPr>
            <p:cNvCxnSpPr>
              <a:cxnSpLocks/>
              <a:stCxn id="17" idx="2"/>
              <a:endCxn id="10" idx="6"/>
            </p:cNvCxnSpPr>
            <p:nvPr/>
          </p:nvCxnSpPr>
          <p:spPr>
            <a:xfrm rot="5400000">
              <a:off x="6877250" y="4690667"/>
              <a:ext cx="987265" cy="20144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1AAC948-3223-41D4-8A2A-01F112DE1C03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788145" y="2824480"/>
              <a:ext cx="0" cy="262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B06E613-44BD-47F5-BDDD-5673D471A74F}"/>
                </a:ext>
              </a:extLst>
            </p:cNvPr>
            <p:cNvCxnSpPr>
              <a:cxnSpLocks/>
              <a:stCxn id="18" idx="2"/>
              <a:endCxn id="10" idx="0"/>
            </p:cNvCxnSpPr>
            <p:nvPr/>
          </p:nvCxnSpPr>
          <p:spPr>
            <a:xfrm flipH="1">
              <a:off x="5459635" y="5481272"/>
              <a:ext cx="1" cy="362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FCBD59-8D52-4DB8-84D2-2C5681FB49E6}"/>
                </a:ext>
              </a:extLst>
            </p:cNvPr>
            <p:cNvSpPr txBox="1"/>
            <p:nvPr/>
          </p:nvSpPr>
          <p:spPr>
            <a:xfrm>
              <a:off x="6254892" y="3349882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9EE504-FE56-405A-BD7F-AC8381A9A8BE}"/>
                </a:ext>
              </a:extLst>
            </p:cNvPr>
            <p:cNvSpPr txBox="1"/>
            <p:nvPr/>
          </p:nvSpPr>
          <p:spPr>
            <a:xfrm>
              <a:off x="8215013" y="4355334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2640B1-0359-4ED9-9AB9-AB721F455F2B}"/>
                </a:ext>
              </a:extLst>
            </p:cNvPr>
            <p:cNvSpPr txBox="1"/>
            <p:nvPr/>
          </p:nvSpPr>
          <p:spPr>
            <a:xfrm>
              <a:off x="5262250" y="4355334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F423D1-0280-4DA1-AE8E-09AEA3CC81F2}"/>
                </a:ext>
              </a:extLst>
            </p:cNvPr>
            <p:cNvSpPr txBox="1"/>
            <p:nvPr/>
          </p:nvSpPr>
          <p:spPr>
            <a:xfrm>
              <a:off x="3156611" y="3558965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</p:grp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DE8BB9-8C21-4CC3-AEF8-032F91E1A173}"/>
              </a:ext>
            </a:extLst>
          </p:cNvPr>
          <p:cNvCxnSpPr>
            <a:cxnSpLocks/>
          </p:cNvCxnSpPr>
          <p:nvPr/>
        </p:nvCxnSpPr>
        <p:spPr>
          <a:xfrm>
            <a:off x="8776534" y="2539069"/>
            <a:ext cx="2386719" cy="442098"/>
          </a:xfrm>
          <a:prstGeom prst="bentConnector3">
            <a:avLst>
              <a:gd name="adj1" fmla="val 106877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62718F-2E7A-46C7-91B4-77A9800DF378}"/>
              </a:ext>
            </a:extLst>
          </p:cNvPr>
          <p:cNvSpPr txBox="1"/>
          <p:nvPr/>
        </p:nvSpPr>
        <p:spPr>
          <a:xfrm>
            <a:off x="8142874" y="2865985"/>
            <a:ext cx="302037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시도할 새 주소의 </a:t>
            </a:r>
            <a:r>
              <a:rPr lang="en-US" altLang="ko-KR" sz="900"/>
              <a:t>URI </a:t>
            </a:r>
            <a:r>
              <a:rPr lang="ko-KR" altLang="en-US" sz="900"/>
              <a:t>가 포함된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CE9B9F-93AA-4B73-AF94-99B69374D401}"/>
              </a:ext>
            </a:extLst>
          </p:cNvPr>
          <p:cNvSpPr txBox="1"/>
          <p:nvPr/>
        </p:nvSpPr>
        <p:spPr>
          <a:xfrm>
            <a:off x="7449576" y="3503808"/>
            <a:ext cx="4406976" cy="2254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가 프록시가 관리하는 </a:t>
            </a:r>
            <a:r>
              <a:rPr lang="ko-KR" altLang="en-US" sz="1200" b="1"/>
              <a:t>리소스</a:t>
            </a:r>
            <a:r>
              <a:rPr lang="ko-KR" altLang="en-US" sz="1200"/>
              <a:t>를 가리키지 않으면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/>
              <a:t>target set </a:t>
            </a:r>
            <a:r>
              <a:rPr lang="ko-KR" altLang="en-US" sz="1200"/>
              <a:t>에 목적지를 추가하면 안됨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Origin</a:t>
            </a:r>
            <a:r>
              <a:rPr lang="en-US" altLang="ko-KR" sz="1200"/>
              <a:t> </a:t>
            </a: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가 이 프록시가 책임지는 </a:t>
            </a:r>
            <a:r>
              <a:rPr lang="ko-KR" altLang="en-US" sz="1200" b="1"/>
              <a:t>리소스</a:t>
            </a:r>
            <a:r>
              <a:rPr lang="ko-KR" altLang="en-US" sz="1200"/>
              <a:t>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 b="1"/>
              <a:t>Request Forwarding</a:t>
            </a:r>
            <a:r>
              <a:rPr lang="en-US" altLang="ko-KR" sz="1200"/>
              <a:t> </a:t>
            </a:r>
            <a:r>
              <a:rPr lang="ko-KR" altLang="en-US" sz="1200"/>
              <a:t>후에 </a:t>
            </a:r>
            <a:r>
              <a:rPr lang="en-US" altLang="ko-KR" sz="1200"/>
              <a:t>target set </a:t>
            </a:r>
            <a:r>
              <a:rPr lang="ko-KR" altLang="en-US" sz="1200"/>
              <a:t>을 계속 추가 가능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사항을 적용한 후에도</a:t>
            </a:r>
            <a:r>
              <a:rPr lang="en-US" altLang="ko-KR" sz="1200"/>
              <a:t> target set </a:t>
            </a:r>
            <a:r>
              <a:rPr lang="ko-KR" altLang="en-US" sz="1200"/>
              <a:t>이 비어있다면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404 (Not Found)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185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ACF59-DB9E-4883-B0C2-43675C0C56B7}"/>
              </a:ext>
            </a:extLst>
          </p:cNvPr>
          <p:cNvSpPr txBox="1"/>
          <p:nvPr/>
        </p:nvSpPr>
        <p:spPr>
          <a:xfrm>
            <a:off x="1286261" y="3063170"/>
            <a:ext cx="335059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1.  Make a copy of the received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2.  Update the Request-URI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3.  Update the Max-Forwards header field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4.  Optionally add a Record-route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5.  Optionally add additional header fields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6.  Postprocess routing information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7.  Determine the next-hop address, port, and transport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8.  Add a Via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9.  Add a Content-Length header field if necessary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10. Forward the new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11. Set timer C</a:t>
            </a:r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75020-2C8E-4D8D-ADCA-93D52CB449E1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28816-448C-4526-B0D6-5FE6DE22AE22}"/>
              </a:ext>
            </a:extLst>
          </p:cNvPr>
          <p:cNvSpPr txBox="1"/>
          <p:nvPr/>
        </p:nvSpPr>
        <p:spPr>
          <a:xfrm>
            <a:off x="1035250" y="1007181"/>
            <a:ext cx="720421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/>
              <a:t>target set</a:t>
            </a:r>
            <a:r>
              <a:rPr lang="en-US" altLang="ko-KR" sz="1200"/>
              <a:t> </a:t>
            </a:r>
            <a:r>
              <a:rPr lang="ko-KR" altLang="en-US" sz="1200"/>
              <a:t>이 결정되면</a:t>
            </a:r>
            <a:r>
              <a:rPr lang="en-US" altLang="ko-KR" sz="1200"/>
              <a:t>, </a:t>
            </a:r>
            <a:r>
              <a:rPr lang="ko-KR" altLang="en-US" sz="1200"/>
              <a:t>요청 메시지를 </a:t>
            </a:r>
            <a:r>
              <a:rPr lang="en-US" altLang="ko-KR" sz="1200"/>
              <a:t>target set </a:t>
            </a:r>
            <a:r>
              <a:rPr lang="ko-KR" altLang="en-US" sz="1200"/>
              <a:t>으로 전송해야 하며</a:t>
            </a:r>
            <a:r>
              <a:rPr lang="en-US" altLang="ko-KR" sz="1200"/>
              <a:t>, target set </a:t>
            </a:r>
            <a:r>
              <a:rPr lang="ko-KR" altLang="en-US" sz="1200"/>
              <a:t>을 </a:t>
            </a:r>
            <a:r>
              <a:rPr lang="ko-KR" altLang="en-US" sz="1200" u="sng"/>
              <a:t>임의의 순서로 처리 가능</a:t>
            </a:r>
            <a:endParaRPr lang="en-US" altLang="ko-KR" sz="1200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target set </a:t>
            </a:r>
            <a:r>
              <a:rPr lang="ko-KR" altLang="en-US" sz="1200"/>
              <a:t>을 순차적으로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</a:t>
            </a:r>
            <a:r>
              <a:rPr lang="en-US" altLang="ko-KR" sz="1200"/>
              <a:t>target set </a:t>
            </a:r>
            <a:r>
              <a:rPr lang="ko-KR" altLang="en-US" sz="1200"/>
              <a:t>을 가지고 </a:t>
            </a:r>
            <a:r>
              <a:rPr lang="en-US" altLang="ko-KR" sz="1200" b="1"/>
              <a:t>client transaction </a:t>
            </a:r>
            <a:r>
              <a:rPr lang="ko-KR" altLang="en-US" sz="1200"/>
              <a:t>들을 </a:t>
            </a:r>
            <a:r>
              <a:rPr lang="ko-KR" altLang="en-US" sz="1200" b="1"/>
              <a:t>병렬</a:t>
            </a:r>
            <a:r>
              <a:rPr lang="ko-KR" altLang="en-US" sz="1200"/>
              <a:t>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target set </a:t>
            </a:r>
            <a:r>
              <a:rPr lang="ko-KR" altLang="en-US" sz="1200"/>
              <a:t>을 </a:t>
            </a:r>
            <a:r>
              <a:rPr lang="ko-KR" altLang="en-US" sz="1200" b="1"/>
              <a:t>그룹</a:t>
            </a:r>
            <a:r>
              <a:rPr lang="ko-KR" altLang="en-US" sz="1200"/>
              <a:t>으로 나누고 그룹을 순차적으로</a:t>
            </a:r>
            <a:r>
              <a:rPr lang="en-US" altLang="ko-KR" sz="1200"/>
              <a:t>, </a:t>
            </a:r>
            <a:r>
              <a:rPr lang="ko-KR" altLang="en-US" sz="1200"/>
              <a:t>그룹 내 </a:t>
            </a:r>
            <a:r>
              <a:rPr lang="en-US" altLang="ko-KR" sz="1200"/>
              <a:t>target </a:t>
            </a:r>
            <a:r>
              <a:rPr lang="ko-KR" altLang="en-US" sz="1200"/>
              <a:t>들을 </a:t>
            </a:r>
            <a:r>
              <a:rPr lang="ko-KR" altLang="en-US" sz="1200" b="1"/>
              <a:t>병렬</a:t>
            </a:r>
            <a:r>
              <a:rPr lang="ko-KR" altLang="en-US" sz="1200"/>
              <a:t>로 처리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 b="1"/>
              <a:t>각 </a:t>
            </a:r>
            <a:r>
              <a:rPr lang="en-US" altLang="ko-KR" sz="1200" b="1"/>
              <a:t>target </a:t>
            </a:r>
            <a:r>
              <a:rPr lang="ko-KR" altLang="en-US" sz="1200" b="1"/>
              <a:t>에 대해 요청을 </a:t>
            </a:r>
            <a:r>
              <a:rPr lang="ko-KR" altLang="en-US" sz="1200" b="1">
                <a:latin typeface="+mj-ea"/>
                <a:ea typeface="+mj-ea"/>
              </a:rPr>
              <a:t>전달</a:t>
            </a:r>
            <a:r>
              <a:rPr lang="ko-KR" altLang="en-US" sz="1200" b="1"/>
              <a:t>하는 단계</a:t>
            </a:r>
            <a:r>
              <a:rPr lang="en-US" altLang="ko-KR" sz="1200" b="1"/>
              <a:t>: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BAFD342-2077-4521-BB15-61375FCCF683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6638839" y="1815550"/>
            <a:ext cx="1248180" cy="299320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24E639-E449-4317-A690-B66E31475FD7}"/>
              </a:ext>
            </a:extLst>
          </p:cNvPr>
          <p:cNvSpPr txBox="1"/>
          <p:nvPr/>
        </p:nvSpPr>
        <p:spPr>
          <a:xfrm>
            <a:off x="7412589" y="2335384"/>
            <a:ext cx="4246675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일반적인 순서 지정 메커니즘은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 필드에서 얻은 </a:t>
            </a:r>
            <a:r>
              <a:rPr lang="en-US" altLang="ko-KR" sz="900"/>
              <a:t>target </a:t>
            </a:r>
            <a:r>
              <a:rPr lang="ko-KR" altLang="en-US" sz="900"/>
              <a:t>의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파라미터</a:t>
            </a:r>
            <a:br>
              <a:rPr lang="en-US" altLang="ko-KR" sz="900"/>
            </a:br>
            <a:r>
              <a:rPr lang="ko-KR" altLang="en-US" sz="900"/>
              <a:t>를 사용하는 것이다</a:t>
            </a:r>
            <a:r>
              <a:rPr lang="en-US" altLang="ko-KR" sz="900"/>
              <a:t>. target </a:t>
            </a:r>
            <a:r>
              <a:rPr lang="ko-KR" altLang="en-US" sz="900"/>
              <a:t>은 가장 높은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값부터 가장 낮은 값까지 처리된다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값이 동일한 경우 병렬로 처리될 수 있다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96831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ADE19-5476-4B15-8BAD-5EBD69DCD3A7}"/>
              </a:ext>
            </a:extLst>
          </p:cNvPr>
          <p:cNvSpPr txBox="1"/>
          <p:nvPr/>
        </p:nvSpPr>
        <p:spPr>
          <a:xfrm>
            <a:off x="1035250" y="936339"/>
            <a:ext cx="1013610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메시지의 헤더 처리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수신된 요청의 </a:t>
            </a:r>
            <a:r>
              <a:rPr lang="ko-KR" altLang="en-US" sz="1200" b="1"/>
              <a:t>복사본</a:t>
            </a:r>
            <a:r>
              <a:rPr lang="ko-KR" altLang="en-US" sz="1200"/>
              <a:t>으로 시작</a:t>
            </a:r>
            <a:r>
              <a:rPr lang="en-US" altLang="ko-KR" sz="1200"/>
              <a:t>, </a:t>
            </a:r>
            <a:r>
              <a:rPr lang="ko-KR" altLang="en-US" sz="1200"/>
              <a:t>복사본에는 수신된 요청의 </a:t>
            </a:r>
            <a:r>
              <a:rPr lang="ko-KR" altLang="en-US" sz="1200" b="1">
                <a:solidFill>
                  <a:srgbClr val="002060"/>
                </a:solidFill>
              </a:rPr>
              <a:t>모든 헤더 필드가 포함</a:t>
            </a:r>
            <a:r>
              <a:rPr lang="ko-KR" altLang="en-US" sz="1200"/>
              <a:t>되어야 함 </a:t>
            </a:r>
            <a:r>
              <a:rPr lang="en-US" altLang="ko-KR" sz="1200">
                <a:solidFill>
                  <a:srgbClr val="0000FF"/>
                </a:solidFill>
              </a:rPr>
              <a:t>(</a:t>
            </a:r>
            <a:r>
              <a:rPr lang="ko-KR" altLang="en-US" sz="1200">
                <a:solidFill>
                  <a:srgbClr val="0000FF"/>
                </a:solidFill>
              </a:rPr>
              <a:t>순서 유지해야 하며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en-US" altLang="ko-KR" sz="1200" b="1">
                <a:solidFill>
                  <a:srgbClr val="0000FF"/>
                </a:solidFill>
              </a:rPr>
              <a:t>body</a:t>
            </a:r>
            <a:r>
              <a:rPr lang="ko-KR" altLang="en-US" sz="1200">
                <a:solidFill>
                  <a:srgbClr val="0000FF"/>
                </a:solidFill>
              </a:rPr>
              <a:t> 를 추가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수정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제거를 하면 안됨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/>
              <a:t>Request-URI </a:t>
            </a:r>
            <a:r>
              <a:rPr lang="ko-KR" altLang="en-US" sz="1200"/>
              <a:t>는 </a:t>
            </a:r>
            <a:r>
              <a:rPr lang="en-US" altLang="ko-KR" sz="1200"/>
              <a:t>target set </a:t>
            </a:r>
            <a:r>
              <a:rPr lang="ko-KR" altLang="en-US" sz="1200"/>
              <a:t>의 </a:t>
            </a:r>
            <a:r>
              <a:rPr lang="en-US" altLang="ko-KR" sz="1200"/>
              <a:t>URI </a:t>
            </a:r>
            <a:r>
              <a:rPr lang="ko-KR" altLang="en-US" sz="1200"/>
              <a:t>값으로 대체</a:t>
            </a:r>
            <a:r>
              <a:rPr lang="en-US" altLang="ko-KR" sz="1200"/>
              <a:t> </a:t>
            </a:r>
            <a:r>
              <a:rPr lang="en-US" altLang="ko-KR" sz="1200">
                <a:solidFill>
                  <a:srgbClr val="0000FF"/>
                </a:solidFill>
              </a:rPr>
              <a:t>(Request-URI </a:t>
            </a:r>
            <a:r>
              <a:rPr lang="ko-KR" altLang="en-US" sz="1200">
                <a:solidFill>
                  <a:srgbClr val="0000FF"/>
                </a:solidFill>
              </a:rPr>
              <a:t>에 허용되지 않는 파라미터들은 제거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 b="1">
                <a:solidFill>
                  <a:srgbClr val="002060"/>
                </a:solidFill>
              </a:rPr>
              <a:t>Max-Forwards</a:t>
            </a:r>
            <a:r>
              <a:rPr lang="en-US" altLang="ko-KR" sz="1200"/>
              <a:t> </a:t>
            </a:r>
            <a:r>
              <a:rPr lang="ko-KR" altLang="en-US" sz="1200"/>
              <a:t>값은 </a:t>
            </a:r>
            <a:r>
              <a:rPr lang="en-US" altLang="ko-KR" sz="1200"/>
              <a:t>1 </a:t>
            </a:r>
            <a:r>
              <a:rPr lang="ko-KR" altLang="en-US" sz="1200"/>
              <a:t>감소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rgbClr val="0000FF"/>
                </a:solidFill>
              </a:rPr>
              <a:t>(Max-Forwards </a:t>
            </a:r>
            <a:r>
              <a:rPr lang="ko-KR" altLang="en-US" sz="1200">
                <a:solidFill>
                  <a:srgbClr val="0000FF"/>
                </a:solidFill>
              </a:rPr>
              <a:t>헤더가 없는 경우 값을 </a:t>
            </a:r>
            <a:r>
              <a:rPr lang="en-US" altLang="ko-KR" sz="1200">
                <a:solidFill>
                  <a:srgbClr val="0000FF"/>
                </a:solidFill>
              </a:rPr>
              <a:t>default </a:t>
            </a:r>
            <a:r>
              <a:rPr lang="ko-KR" altLang="en-US" sz="1200">
                <a:solidFill>
                  <a:srgbClr val="0000FF"/>
                </a:solidFill>
              </a:rPr>
              <a:t>값인 </a:t>
            </a:r>
            <a:r>
              <a:rPr lang="en-US" altLang="ko-KR" sz="1200" b="1">
                <a:solidFill>
                  <a:srgbClr val="0000FF"/>
                </a:solidFill>
              </a:rPr>
              <a:t>70</a:t>
            </a:r>
            <a:r>
              <a:rPr lang="ko-KR" altLang="en-US" sz="1200">
                <a:solidFill>
                  <a:srgbClr val="0000FF"/>
                </a:solidFill>
              </a:rPr>
              <a:t> 으로 추가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이 요청에 의해 생성된 다이얼로그에서 </a:t>
            </a:r>
            <a:r>
              <a:rPr lang="ko-KR" altLang="en-US" sz="1200" b="1"/>
              <a:t>향후 요청의 경로를 유지하려면</a:t>
            </a:r>
            <a:r>
              <a:rPr lang="ko-KR" altLang="en-US" sz="1200"/>
              <a:t> </a:t>
            </a:r>
            <a:r>
              <a:rPr lang="en-US" altLang="ko-KR" sz="1200" b="1">
                <a:solidFill>
                  <a:srgbClr val="002060"/>
                </a:solidFill>
              </a:rPr>
              <a:t>Record-Route</a:t>
            </a:r>
            <a:r>
              <a:rPr lang="en-US" altLang="ko-KR" sz="1200"/>
              <a:t> </a:t>
            </a:r>
            <a:r>
              <a:rPr lang="ko-KR" altLang="en-US" sz="1200"/>
              <a:t>헤더에 값을 추가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필요시 다른 적절한 헤더도 추가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E5513-2B96-4715-A0A9-AA27FBE0AD12}"/>
              </a:ext>
            </a:extLst>
          </p:cNvPr>
          <p:cNvSpPr txBox="1"/>
          <p:nvPr/>
        </p:nvSpPr>
        <p:spPr>
          <a:xfrm>
            <a:off x="1035250" y="3429000"/>
            <a:ext cx="7901522" cy="1527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정보에 대한 후처리 사항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요청이 목적지로 전달되기 전에 </a:t>
            </a:r>
            <a:r>
              <a:rPr lang="ko-KR" altLang="en-US" sz="1200" b="1"/>
              <a:t>특정 </a:t>
            </a:r>
            <a:r>
              <a:rPr lang="en-US" altLang="ko-KR" sz="1200" b="1"/>
              <a:t>proxy set</a:t>
            </a:r>
            <a:r>
              <a:rPr lang="en-US" altLang="ko-KR" sz="1200"/>
              <a:t> </a:t>
            </a:r>
            <a:r>
              <a:rPr lang="ko-KR" altLang="en-US" sz="1200"/>
              <a:t>을 방문하도록 하는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설정된 경우</a:t>
            </a:r>
            <a:r>
              <a:rPr lang="en-US" altLang="ko-KR" sz="12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proxy set </a:t>
            </a:r>
            <a:r>
              <a:rPr lang="ko-KR" altLang="en-US" sz="1100"/>
              <a:t>은 기존 값이 있는 경우 복사본의 </a:t>
            </a:r>
            <a:r>
              <a:rPr lang="en-US" altLang="ko-KR" sz="1100"/>
              <a:t>Route </a:t>
            </a:r>
            <a:r>
              <a:rPr lang="ko-KR" altLang="en-US" sz="1100"/>
              <a:t>헤더에 기존 값보다 앞에 추가 </a:t>
            </a:r>
            <a:r>
              <a:rPr lang="en-US" altLang="ko-KR" sz="1100">
                <a:solidFill>
                  <a:srgbClr val="0000FF"/>
                </a:solidFill>
              </a:rPr>
              <a:t>(Route </a:t>
            </a:r>
            <a:r>
              <a:rPr lang="ko-KR" altLang="en-US" sz="1100">
                <a:solidFill>
                  <a:srgbClr val="0000FF"/>
                </a:solidFill>
              </a:rPr>
              <a:t>헤더가 없을 경우 새롭게 추가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프록시는 </a:t>
            </a:r>
            <a:r>
              <a:rPr lang="en-US" altLang="ko-KR" sz="1100"/>
              <a:t>proxy</a:t>
            </a:r>
            <a:r>
              <a:rPr lang="ko-KR" altLang="en-US" sz="1100"/>
              <a:t> </a:t>
            </a:r>
            <a:r>
              <a:rPr lang="en-US" altLang="ko-KR" sz="1100"/>
              <a:t>set </a:t>
            </a:r>
            <a:r>
              <a:rPr lang="ko-KR" altLang="en-US" sz="1100"/>
              <a:t>이 모두 </a:t>
            </a:r>
            <a:r>
              <a:rPr lang="en-US" altLang="ko-KR" sz="1100" b="1"/>
              <a:t>loose router</a:t>
            </a:r>
            <a:r>
              <a:rPr lang="en-US" altLang="ko-KR" sz="1100"/>
              <a:t> </a:t>
            </a:r>
            <a:r>
              <a:rPr lang="ko-KR" altLang="en-US" sz="1100"/>
              <a:t>임을 보장 </a:t>
            </a:r>
            <a:r>
              <a:rPr lang="en-US" altLang="ko-KR" sz="1100">
                <a:solidFill>
                  <a:srgbClr val="0000FF"/>
                </a:solidFill>
              </a:rPr>
              <a:t>(</a:t>
            </a:r>
            <a:r>
              <a:rPr lang="en-US" altLang="ko-KR" sz="1100" b="1">
                <a:solidFill>
                  <a:srgbClr val="0000FF"/>
                </a:solidFill>
              </a:rPr>
              <a:t>“lr”</a:t>
            </a:r>
            <a:r>
              <a:rPr lang="en-US" altLang="ko-KR" sz="1100">
                <a:solidFill>
                  <a:srgbClr val="0000FF"/>
                </a:solidFill>
              </a:rPr>
              <a:t> </a:t>
            </a:r>
            <a:r>
              <a:rPr lang="ko-KR" altLang="en-US" sz="1100">
                <a:solidFill>
                  <a:srgbClr val="0000FF"/>
                </a:solidFill>
              </a:rPr>
              <a:t>파라미터를 반드시 가져야함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938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3E1C4-0141-41F2-9FEA-2AA6D9DBCBB1}"/>
              </a:ext>
            </a:extLst>
          </p:cNvPr>
          <p:cNvSpPr txBox="1"/>
          <p:nvPr/>
        </p:nvSpPr>
        <p:spPr>
          <a:xfrm>
            <a:off x="1035250" y="907386"/>
            <a:ext cx="10706777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다음 홉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 메시지의 </a:t>
            </a:r>
            <a:r>
              <a:rPr lang="en-US" altLang="ko-KR" sz="1200"/>
              <a:t>Request-URI </a:t>
            </a:r>
            <a:r>
              <a:rPr lang="ko-KR" altLang="en-US" sz="1200"/>
              <a:t>나 </a:t>
            </a:r>
            <a:r>
              <a:rPr lang="en-US" altLang="ko-KR" sz="1200"/>
              <a:t>Route </a:t>
            </a:r>
            <a:r>
              <a:rPr lang="ko-KR" altLang="en-US" sz="1200"/>
              <a:t>헤더와는 독립적으로 특정 </a:t>
            </a:r>
            <a:r>
              <a:rPr lang="en-US" altLang="ko-KR" sz="1200"/>
              <a:t>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프로토콜로 메시지를 전송하도록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설정되어 있을 수 있느나</a:t>
            </a:r>
            <a:br>
              <a:rPr lang="en-US" altLang="ko-KR" sz="1200"/>
            </a:br>
            <a:r>
              <a:rPr lang="en-US" altLang="ko-KR" sz="1200" b="1" u="sng">
                <a:solidFill>
                  <a:srgbClr val="002060"/>
                </a:solidFill>
              </a:rPr>
              <a:t>Route</a:t>
            </a:r>
            <a:r>
              <a:rPr lang="en-US" altLang="ko-KR" sz="1200" u="sng"/>
              <a:t> </a:t>
            </a:r>
            <a:r>
              <a:rPr lang="ko-KR" altLang="en-US" sz="1200" u="sng"/>
              <a:t>헤더를 이용하여 사용하도록 </a:t>
            </a:r>
            <a:r>
              <a:rPr lang="ko-KR" altLang="en-US" sz="1200" b="1" u="sng"/>
              <a:t>권장</a:t>
            </a:r>
            <a:endParaRPr lang="en-US" altLang="ko-KR" sz="1200" b="1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별도의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없다면</a:t>
            </a:r>
            <a:r>
              <a:rPr lang="en-US" altLang="ko-KR" sz="1200"/>
              <a:t>, </a:t>
            </a:r>
            <a:r>
              <a:rPr lang="ko-KR" altLang="en-US" sz="1200"/>
              <a:t>요청 메시지의 </a:t>
            </a:r>
            <a:r>
              <a:rPr lang="en-US" altLang="ko-KR" sz="1200" b="1"/>
              <a:t>Request-URI </a:t>
            </a:r>
            <a:r>
              <a:rPr lang="ko-KR" altLang="en-US" sz="1200"/>
              <a:t>또는 </a:t>
            </a:r>
            <a:r>
              <a:rPr lang="en-US" altLang="ko-KR" sz="1200" b="1"/>
              <a:t>Route </a:t>
            </a:r>
            <a:r>
              <a:rPr lang="ko-KR" altLang="en-US" sz="1200"/>
              <a:t>헤더의 </a:t>
            </a:r>
            <a:r>
              <a:rPr lang="en-US" altLang="ko-KR" sz="1200"/>
              <a:t>URI </a:t>
            </a:r>
            <a:r>
              <a:rPr lang="ko-KR" altLang="en-US" sz="1200"/>
              <a:t>를 이용한 </a:t>
            </a:r>
            <a:r>
              <a:rPr lang="en-US" altLang="ko-KR" sz="1200" b="1"/>
              <a:t>DNS</a:t>
            </a:r>
            <a:r>
              <a:rPr lang="en-US" altLang="ko-KR" sz="1200"/>
              <a:t> </a:t>
            </a:r>
            <a:r>
              <a:rPr lang="ko-KR" altLang="en-US" sz="1200"/>
              <a:t>조회를 통해 </a:t>
            </a:r>
            <a:r>
              <a:rPr lang="en-US" altLang="ko-KR" sz="1200"/>
              <a:t>Next-Hope 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프로토콜을 </a:t>
            </a:r>
            <a:r>
              <a:rPr lang="ko-KR" altLang="en-US" sz="1200" b="1"/>
              <a:t>결정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Route </a:t>
            </a:r>
            <a:r>
              <a:rPr lang="ko-KR" altLang="en-US" sz="1100"/>
              <a:t>헤더가 없는 경우에는 </a:t>
            </a:r>
            <a:r>
              <a:rPr lang="en-US" altLang="ko-KR" sz="1100"/>
              <a:t>Request-URI </a:t>
            </a:r>
            <a:r>
              <a:rPr lang="ko-KR" altLang="en-US" sz="1100"/>
              <a:t>를 이용하여 </a:t>
            </a:r>
            <a:r>
              <a:rPr lang="en-US" altLang="ko-KR" sz="1100"/>
              <a:t>Next-Hope </a:t>
            </a:r>
            <a:r>
              <a:rPr lang="ko-KR" altLang="en-US" sz="1100"/>
              <a:t>을 </a:t>
            </a:r>
            <a:r>
              <a:rPr lang="ko-KR" altLang="en-US" sz="1100" b="1"/>
              <a:t>결정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DNS </a:t>
            </a:r>
            <a:r>
              <a:rPr lang="ko-KR" altLang="en-US" sz="1200"/>
              <a:t>조회를 통해 얻은 모든 </a:t>
            </a:r>
            <a:r>
              <a:rPr lang="en-US" altLang="ko-KR" sz="1200"/>
              <a:t>Next-Hope </a:t>
            </a:r>
            <a:r>
              <a:rPr lang="ko-KR" altLang="en-US" sz="1200"/>
              <a:t>에 대해 순차적으로 메시지 전송을 시도하였으나 실패하였을 경우</a:t>
            </a:r>
            <a:r>
              <a:rPr lang="en-US" altLang="ko-KR" sz="1200"/>
              <a:t>, </a:t>
            </a:r>
            <a:r>
              <a:rPr lang="en-US" altLang="ko-KR" sz="1200" b="1"/>
              <a:t>408 (Request Timeout)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</a:t>
            </a:r>
            <a:r>
              <a:rPr lang="ko-KR" altLang="en-US" sz="1200" b="1"/>
              <a:t>동작</a:t>
            </a:r>
            <a:endParaRPr lang="en-US" altLang="ko-KR" sz="1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21CC-1722-446A-96DE-BD4A2FCFEE8D}"/>
              </a:ext>
            </a:extLst>
          </p:cNvPr>
          <p:cNvSpPr txBox="1"/>
          <p:nvPr/>
        </p:nvSpPr>
        <p:spPr>
          <a:xfrm>
            <a:off x="1035250" y="3384175"/>
            <a:ext cx="10376559" cy="2973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전송 최종 단계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기존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 앞에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값을 복사본에 </a:t>
            </a:r>
            <a:r>
              <a:rPr lang="ko-KR" altLang="en-US" sz="1200" b="1"/>
              <a:t>삽입</a:t>
            </a:r>
            <a:r>
              <a:rPr lang="ko-KR" altLang="en-US" sz="1200"/>
              <a:t> </a:t>
            </a:r>
            <a:r>
              <a:rPr lang="en-US" altLang="ko-KR" sz="1200"/>
              <a:t>(</a:t>
            </a:r>
            <a:r>
              <a:rPr lang="ko-KR" altLang="en-US" sz="1200"/>
              <a:t>이는 프록시가 </a:t>
            </a:r>
            <a:r>
              <a:rPr lang="en-US" altLang="ko-KR" sz="1200"/>
              <a:t>“</a:t>
            </a:r>
            <a:r>
              <a:rPr lang="ko-KR" altLang="en-US" sz="1200" b="1"/>
              <a:t>매직쿠키</a:t>
            </a:r>
            <a:r>
              <a:rPr lang="en-US" altLang="ko-KR" sz="1200"/>
              <a:t>“ </a:t>
            </a:r>
            <a:r>
              <a:rPr lang="ko-KR" altLang="en-US" sz="1200"/>
              <a:t>를 포함하는 자신의 고유한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/>
              <a:t>” </a:t>
            </a:r>
            <a:r>
              <a:rPr lang="ko-KR" altLang="en-US" sz="1200"/>
              <a:t>파라미터를 계산한다는 의미</a:t>
            </a:r>
            <a:r>
              <a:rPr lang="en-US" altLang="ko-KR" sz="12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루프를 감지하도록 매개변수 구성 값이 </a:t>
            </a:r>
            <a:r>
              <a:rPr lang="ko-KR" altLang="en-US" sz="1100" b="1"/>
              <a:t>두 부분</a:t>
            </a:r>
            <a:r>
              <a:rPr lang="ko-KR" altLang="en-US" sz="1100"/>
              <a:t>으로 나뉘는 추가적인 제약을 갖음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>
                <a:highlight>
                  <a:srgbClr val="FFFF00"/>
                </a:highlight>
              </a:rPr>
              <a:t>첫 번째 부분은 매직쿠키를 포함한 </a:t>
            </a:r>
            <a:r>
              <a:rPr lang="ko-KR" altLang="en-US" sz="1100" b="1">
                <a:highlight>
                  <a:srgbClr val="FFFF00"/>
                </a:highlight>
              </a:rPr>
              <a:t>고유한 값</a:t>
            </a:r>
            <a:r>
              <a:rPr lang="ko-KR" altLang="en-US" sz="1100">
                <a:highlight>
                  <a:srgbClr val="FFFF00"/>
                </a:highlight>
              </a:rPr>
              <a:t>이고</a:t>
            </a:r>
            <a:r>
              <a:rPr lang="en-US" altLang="ko-KR" sz="1100">
                <a:highlight>
                  <a:srgbClr val="FFFF00"/>
                </a:highlight>
              </a:rPr>
              <a:t>, </a:t>
            </a:r>
            <a:r>
              <a:rPr lang="ko-KR" altLang="en-US" sz="1100">
                <a:highlight>
                  <a:srgbClr val="FFFF00"/>
                </a:highlight>
              </a:rPr>
              <a:t>두 번째 부분은 </a:t>
            </a:r>
            <a:r>
              <a:rPr lang="ko-KR" altLang="en-US" sz="1100" b="1">
                <a:highlight>
                  <a:srgbClr val="FFFF00"/>
                </a:highlight>
              </a:rPr>
              <a:t>루프 감지</a:t>
            </a:r>
            <a:r>
              <a:rPr lang="ko-KR" altLang="en-US" sz="1100">
                <a:highlight>
                  <a:srgbClr val="FFFF00"/>
                </a:highlight>
              </a:rPr>
              <a:t>에 사용 </a:t>
            </a:r>
            <a:endParaRPr lang="en-US" altLang="ko-KR" sz="1100">
              <a:highlight>
                <a:srgbClr val="FFFF00"/>
              </a:highlight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요청이 스트림 기반으로 </a:t>
            </a:r>
            <a:r>
              <a:rPr lang="en-US" altLang="ko-KR" sz="1200"/>
              <a:t>Next-Hope </a:t>
            </a:r>
            <a:r>
              <a:rPr lang="ko-KR" altLang="en-US" sz="1200"/>
              <a:t>에 전송되고 복사본에 </a:t>
            </a:r>
            <a:r>
              <a:rPr lang="en-US" altLang="ko-KR" sz="1200" b="1">
                <a:solidFill>
                  <a:srgbClr val="002060"/>
                </a:solidFill>
              </a:rPr>
              <a:t>Content-Length</a:t>
            </a:r>
            <a:r>
              <a:rPr lang="en-US" altLang="ko-KR" sz="1200"/>
              <a:t> </a:t>
            </a:r>
            <a:r>
              <a:rPr lang="ko-KR" altLang="en-US" sz="1200"/>
              <a:t>헤더가 없는 경우</a:t>
            </a:r>
            <a:r>
              <a:rPr lang="en-US" altLang="ko-KR" sz="1200"/>
              <a:t>, </a:t>
            </a:r>
            <a:r>
              <a:rPr lang="ko-KR" altLang="en-US" sz="1200">
                <a:highlight>
                  <a:srgbClr val="FFFF00"/>
                </a:highlight>
              </a:rPr>
              <a:t>프록시는 </a:t>
            </a:r>
            <a:r>
              <a:rPr lang="en-US" altLang="ko-KR" sz="1200" b="1">
                <a:highlight>
                  <a:srgbClr val="FFFF00"/>
                </a:highlight>
              </a:rPr>
              <a:t>body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에 올바른 값을 가진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헤더를 </a:t>
            </a:r>
            <a:r>
              <a:rPr lang="ko-KR" altLang="en-US" sz="1200" b="1">
                <a:highlight>
                  <a:srgbClr val="FFFF00"/>
                </a:highlight>
              </a:rPr>
              <a:t>삽입</a:t>
            </a:r>
            <a:endParaRPr lang="en-US" altLang="ko-KR" sz="1200" b="1">
              <a:highlight>
                <a:srgbClr val="FFFF00"/>
              </a:highlight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Stateful </a:t>
            </a:r>
            <a:r>
              <a:rPr lang="ko-KR" altLang="en-US" sz="1200"/>
              <a:t>프록시는 요청에 대해 </a:t>
            </a:r>
            <a:r>
              <a:rPr lang="ko-KR" altLang="en-US" sz="1200" b="1"/>
              <a:t>새 클라이언트 트랜잭션을 생성</a:t>
            </a:r>
            <a:r>
              <a:rPr lang="ko-KR" altLang="en-US" sz="1200"/>
              <a:t>하고 결정된 </a:t>
            </a:r>
            <a:r>
              <a:rPr lang="ko-KR" altLang="en-US" sz="1200" b="1"/>
              <a:t>주소</a:t>
            </a:r>
            <a:r>
              <a:rPr lang="en-US" altLang="ko-KR" sz="1200" b="1"/>
              <a:t>, </a:t>
            </a:r>
            <a:r>
              <a:rPr lang="ko-KR" altLang="en-US" sz="1200" b="1"/>
              <a:t>포트 및 전송 프로토콜</a:t>
            </a:r>
            <a:r>
              <a:rPr lang="ko-KR" altLang="en-US" sz="1200"/>
              <a:t>을 사용하여 </a:t>
            </a:r>
            <a:r>
              <a:rPr lang="ko-KR" altLang="en-US" sz="1200" b="1"/>
              <a:t>전송</a:t>
            </a:r>
            <a:r>
              <a:rPr lang="ko-KR" altLang="en-US" sz="1200"/>
              <a:t>하도록 트랜잭션에 </a:t>
            </a:r>
            <a:r>
              <a:rPr lang="ko-KR" altLang="en-US" sz="1200" b="1"/>
              <a:t>지시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INVITE</a:t>
            </a:r>
            <a:r>
              <a:rPr lang="en-US" altLang="ko-KR" sz="1200"/>
              <a:t> </a:t>
            </a:r>
            <a:r>
              <a:rPr lang="ko-KR" altLang="en-US" sz="1200"/>
              <a:t>요청이 최종 응답을 생성하지 않는 경우를 처리하기 위해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 b="1"/>
              <a:t>TU</a:t>
            </a:r>
            <a:r>
              <a:rPr lang="en-US" altLang="ko-KR" sz="1200"/>
              <a:t> </a:t>
            </a:r>
            <a:r>
              <a:rPr lang="ko-KR" altLang="en-US" sz="1200"/>
              <a:t>는 </a:t>
            </a:r>
            <a:r>
              <a:rPr lang="en-US" altLang="ko-KR" sz="1200" b="1"/>
              <a:t>timer C</a:t>
            </a:r>
            <a:r>
              <a:rPr lang="en-US" altLang="ko-KR" sz="1200"/>
              <a:t> </a:t>
            </a:r>
            <a:r>
              <a:rPr lang="ko-KR" altLang="en-US" sz="1200"/>
              <a:t>라는 타이머를 </a:t>
            </a:r>
            <a:r>
              <a:rPr lang="ko-KR" altLang="en-US" sz="1200" b="1"/>
              <a:t>사용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timer C </a:t>
            </a:r>
            <a:r>
              <a:rPr lang="ko-KR" altLang="en-US" sz="1100"/>
              <a:t>는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요청이 프록시 될 때 각 클라이언트 트랜잭션을 위해 설정 </a:t>
            </a:r>
            <a:r>
              <a:rPr lang="en-US" altLang="ko-KR" sz="1100"/>
              <a:t>(</a:t>
            </a:r>
            <a:r>
              <a:rPr lang="ko-KR" altLang="en-US" sz="1100"/>
              <a:t>타이머는 </a:t>
            </a:r>
            <a:r>
              <a:rPr lang="en-US" altLang="ko-KR" sz="1100"/>
              <a:t>3</a:t>
            </a:r>
            <a:r>
              <a:rPr lang="ko-KR" altLang="en-US" sz="1100"/>
              <a:t>분 보다 커야 함</a:t>
            </a:r>
            <a:r>
              <a:rPr lang="en-US" altLang="ko-KR" sz="11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41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8806E-A6C4-48BB-BA9C-1D09A27FAF88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Process all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33DBB-0BE3-43C0-B017-9DD1521C3124}"/>
              </a:ext>
            </a:extLst>
          </p:cNvPr>
          <p:cNvSpPr txBox="1"/>
          <p:nvPr/>
        </p:nvSpPr>
        <p:spPr>
          <a:xfrm>
            <a:off x="1035251" y="900463"/>
            <a:ext cx="6253055" cy="5336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</a:rPr>
              <a:t>Overview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응답을 받으면 먼저 응답과 일치하는 클라이언트 트랜잭션을 찾으려고 시도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일치하는 트랜잭션을 찾을 수 없는 경우</a:t>
            </a:r>
            <a:r>
              <a:rPr lang="en-US" altLang="ko-KR" sz="1100"/>
              <a:t>, </a:t>
            </a:r>
            <a:r>
              <a:rPr lang="ko-KR" altLang="en-US" sz="1100"/>
              <a:t>해당 응답을 </a:t>
            </a:r>
            <a:r>
              <a:rPr lang="en-US" altLang="ko-KR" sz="1100"/>
              <a:t>state less </a:t>
            </a:r>
            <a:r>
              <a:rPr lang="ko-KR" altLang="en-US" sz="1100"/>
              <a:t>프록시로서 응답을 처리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찾은 경우</a:t>
            </a:r>
            <a:r>
              <a:rPr lang="en-US" altLang="ko-KR" sz="1100"/>
              <a:t>, </a:t>
            </a:r>
            <a:r>
              <a:rPr lang="ko-KR" altLang="en-US" sz="1100"/>
              <a:t>응답이 클라이언트 트랜잭션으로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클라이언트 트랜잭션이 </a:t>
            </a:r>
            <a:r>
              <a:rPr lang="en-US" altLang="ko-KR" sz="1200" b="1"/>
              <a:t>Proxy Layer</a:t>
            </a:r>
            <a:r>
              <a:rPr lang="en-US" altLang="ko-KR" sz="1200"/>
              <a:t> </a:t>
            </a:r>
            <a:r>
              <a:rPr lang="ko-KR" altLang="en-US" sz="1200"/>
              <a:t>로 응답을 전달할 때 다음 처리가 수행</a:t>
            </a:r>
            <a:r>
              <a:rPr lang="en-US" altLang="ko-KR" sz="1200"/>
              <a:t>: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Find the appropriate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Update timer C for provisional responses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Remove the topmost Via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Add the response to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Check to see if this response should be forwarded immediately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When necessary, choose the best final response from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Aggregate authorization header field values if necessary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Optionally rewrite Record-Route header field values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Forward the response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Generate any necessary CANCEL requests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AF695BA-802F-46A3-AC7C-A379891D781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723529" y="4256335"/>
            <a:ext cx="989257" cy="4501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0C0DF1-C2AA-4F99-A52B-ACCB4CCBDC84}"/>
              </a:ext>
            </a:extLst>
          </p:cNvPr>
          <p:cNvSpPr txBox="1"/>
          <p:nvPr/>
        </p:nvSpPr>
        <p:spPr>
          <a:xfrm>
            <a:off x="7712786" y="4002419"/>
            <a:ext cx="3786614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응답 컨텍스트와 관련된 모든 클라이언트 트랜잭션이 종료된 후에도 </a:t>
            </a:r>
            <a:br>
              <a:rPr lang="en-US" altLang="ko-KR" sz="900"/>
            </a:br>
            <a:r>
              <a:rPr lang="en-US" altLang="ko-KR" sz="900"/>
              <a:t>final </a:t>
            </a:r>
            <a:r>
              <a:rPr lang="ko-KR" altLang="en-US" sz="900"/>
              <a:t>응답이 전달되지 않으면</a:t>
            </a:r>
            <a:r>
              <a:rPr lang="en-US" altLang="ko-KR" sz="900"/>
              <a:t>, </a:t>
            </a:r>
            <a:r>
              <a:rPr lang="ko-KR" altLang="en-US" sz="900"/>
              <a:t>프록시는 지금까지 본 응답 중 </a:t>
            </a:r>
            <a:r>
              <a:rPr lang="en-US" altLang="ko-KR" sz="900"/>
              <a:t>“best” </a:t>
            </a:r>
            <a:r>
              <a:rPr lang="ko-KR" altLang="en-US" sz="900"/>
              <a:t>응답을</a:t>
            </a:r>
            <a:br>
              <a:rPr lang="en-US" altLang="ko-KR" sz="900"/>
            </a:br>
            <a:r>
              <a:rPr lang="ko-KR" altLang="en-US" sz="900"/>
              <a:t>선택해서 전달해야 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2377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9352240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1. Finding Context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</a:t>
            </a:r>
            <a:r>
              <a:rPr lang="en-US" altLang="ko-KR" sz="1200"/>
              <a:t>Request-Forwarding </a:t>
            </a:r>
            <a:r>
              <a:rPr lang="ko-KR" altLang="en-US" sz="1200"/>
              <a:t>단계에서 설명한 키를 사용하여 </a:t>
            </a:r>
            <a:r>
              <a:rPr lang="en-US" altLang="ko-KR" sz="1200"/>
              <a:t>original </a:t>
            </a:r>
            <a:r>
              <a:rPr lang="ko-KR" altLang="en-US" sz="1200"/>
              <a:t>요청을 전달하기 전에 만들었던 </a:t>
            </a:r>
            <a:r>
              <a:rPr lang="en-US" altLang="ko-KR" sz="1200"/>
              <a:t>"response context“ </a:t>
            </a:r>
            <a:r>
              <a:rPr lang="ko-KR" altLang="en-US" sz="1200"/>
              <a:t>를 찾음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나머지 처리 단계는 이 </a:t>
            </a:r>
            <a:r>
              <a:rPr lang="en-US" altLang="ko-KR" sz="1200"/>
              <a:t>context </a:t>
            </a:r>
            <a:r>
              <a:rPr lang="ko-KR" altLang="en-US" sz="1200"/>
              <a:t>에서 발생</a:t>
            </a:r>
            <a:endParaRPr lang="en-US" altLang="ko-KR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543A8-E241-4A5F-A89B-BBC0726452CD}"/>
              </a:ext>
            </a:extLst>
          </p:cNvPr>
          <p:cNvSpPr txBox="1"/>
          <p:nvPr/>
        </p:nvSpPr>
        <p:spPr>
          <a:xfrm>
            <a:off x="876988" y="2257644"/>
            <a:ext cx="10578537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2. Update timer C For provisional responses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INVITE </a:t>
            </a:r>
            <a:r>
              <a:rPr lang="ko-KR" altLang="en-US" sz="1200"/>
              <a:t>트랜잭션의 경우</a:t>
            </a:r>
            <a:r>
              <a:rPr lang="en-US" altLang="ko-KR" sz="1200"/>
              <a:t>, </a:t>
            </a:r>
            <a:r>
              <a:rPr lang="ko-KR" altLang="en-US" sz="1200"/>
              <a:t>응답이 상태 코드 </a:t>
            </a:r>
            <a:r>
              <a:rPr lang="en-US" altLang="ko-KR" sz="1200"/>
              <a:t>101 ~ 199 </a:t>
            </a:r>
            <a:r>
              <a:rPr lang="ko-KR" altLang="en-US" sz="1200"/>
              <a:t>를 포함하는 임시 응답 </a:t>
            </a:r>
            <a:r>
              <a:rPr lang="en-US" altLang="ko-KR" sz="1200"/>
              <a:t>(100 </a:t>
            </a:r>
            <a:r>
              <a:rPr lang="ko-KR" altLang="en-US" sz="1200"/>
              <a:t>제외</a:t>
            </a:r>
            <a:r>
              <a:rPr lang="en-US" altLang="ko-KR" sz="1200"/>
              <a:t>)</a:t>
            </a:r>
            <a:r>
              <a:rPr lang="ko-KR" altLang="en-US" sz="1200"/>
              <a:t>인 경우 프록시는 해당 클라이언트 트랜잭션 </a:t>
            </a:r>
            <a:r>
              <a:rPr lang="en-US" altLang="ko-KR" sz="1200"/>
              <a:t>timer C</a:t>
            </a:r>
            <a:r>
              <a:rPr lang="ko-KR" altLang="en-US" sz="1200"/>
              <a:t> 를 재설정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타이머는 다른 값으로 재설정할 수 있지만</a:t>
            </a:r>
            <a:r>
              <a:rPr lang="en-US" altLang="ko-KR" sz="1200"/>
              <a:t> 3</a:t>
            </a:r>
            <a:r>
              <a:rPr lang="ko-KR" altLang="en-US" sz="1200"/>
              <a:t>분보다 커야 함</a:t>
            </a:r>
            <a:endParaRPr lang="en-US" altLang="ko-KR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16EAB-68E2-4559-9F3A-72A525533F58}"/>
              </a:ext>
            </a:extLst>
          </p:cNvPr>
          <p:cNvSpPr txBox="1"/>
          <p:nvPr/>
        </p:nvSpPr>
        <p:spPr>
          <a:xfrm>
            <a:off x="876988" y="3473361"/>
            <a:ext cx="9956572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3. Via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응답에서 최상위 </a:t>
            </a:r>
            <a:r>
              <a:rPr lang="en-US" altLang="ko-KR" sz="1200"/>
              <a:t>Via </a:t>
            </a:r>
            <a:r>
              <a:rPr lang="ko-KR" altLang="en-US" sz="1200"/>
              <a:t>헤더 필드 값을 제거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응답에 </a:t>
            </a:r>
            <a:r>
              <a:rPr lang="en-US" altLang="ko-KR" sz="1200"/>
              <a:t>Via </a:t>
            </a:r>
            <a:r>
              <a:rPr lang="ko-KR" altLang="en-US" sz="1200"/>
              <a:t>헤더 값이 남아 있지 않은 경우</a:t>
            </a:r>
            <a:r>
              <a:rPr lang="en-US" altLang="ko-KR" sz="1200"/>
              <a:t>, </a:t>
            </a:r>
            <a:r>
              <a:rPr lang="ko-KR" altLang="en-US" sz="1200"/>
              <a:t>응답을 전달해서는 안됨 </a:t>
            </a:r>
            <a:r>
              <a:rPr lang="en-US" altLang="ko-KR" sz="1200"/>
              <a:t>(</a:t>
            </a:r>
            <a:r>
              <a:rPr lang="ko-KR" altLang="en-US" sz="1200"/>
              <a:t>나머지 처리는 이 메시지에 대해 수행되지 않으며 </a:t>
            </a:r>
            <a:r>
              <a:rPr lang="en-US" altLang="ko-KR" sz="1200" b="1"/>
              <a:t>UAC</a:t>
            </a:r>
            <a:r>
              <a:rPr lang="en-US" altLang="ko-KR" sz="1200"/>
              <a:t> </a:t>
            </a:r>
            <a:r>
              <a:rPr lang="ko-KR" altLang="en-US" sz="1200"/>
              <a:t>처리 규칙을 따름</a:t>
            </a:r>
            <a:r>
              <a:rPr lang="en-US" altLang="ko-KR" sz="120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3F5B2-BA02-4586-9754-876D6A24E60E}"/>
              </a:ext>
            </a:extLst>
          </p:cNvPr>
          <p:cNvSpPr txBox="1"/>
          <p:nvPr/>
        </p:nvSpPr>
        <p:spPr>
          <a:xfrm>
            <a:off x="876988" y="4689078"/>
            <a:ext cx="6699270" cy="1527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4. Add response to context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이 컨텍스트와 연관된 서버 트랜잭션에서 최종 응답이 생성될 때까지 응답 컨텍스트에 </a:t>
            </a:r>
            <a:r>
              <a:rPr lang="ko-KR" altLang="en-US" sz="1200" b="1"/>
              <a:t>저장</a:t>
            </a:r>
            <a:endParaRPr lang="en-US" altLang="ko-KR" sz="1200" b="1"/>
          </a:p>
          <a:p>
            <a:pPr marL="1085850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응답은 해당 서버 트랜잭션에서 </a:t>
            </a:r>
            <a:r>
              <a:rPr lang="en-US" altLang="ko-KR" sz="1100"/>
              <a:t>“</a:t>
            </a:r>
            <a:r>
              <a:rPr lang="en-US" altLang="ko-KR" sz="1100" b="1"/>
              <a:t>best</a:t>
            </a:r>
            <a:r>
              <a:rPr lang="en-US" altLang="ko-KR" sz="1100"/>
              <a:t>” </a:t>
            </a:r>
            <a:r>
              <a:rPr lang="ko-KR" altLang="en-US" sz="1100"/>
              <a:t>최종 응답의 후보일 수 있음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응답이 선택되지 않더라도 이 응답의 정보는 </a:t>
            </a:r>
            <a:r>
              <a:rPr lang="en-US" altLang="ko-KR" sz="1100"/>
              <a:t>“</a:t>
            </a:r>
            <a:r>
              <a:rPr lang="en-US" altLang="ko-KR" sz="1100" b="1"/>
              <a:t>best</a:t>
            </a:r>
            <a:r>
              <a:rPr lang="en-US" altLang="ko-KR" sz="1100"/>
              <a:t>” </a:t>
            </a:r>
            <a:r>
              <a:rPr lang="ko-KR" altLang="en-US" sz="1100"/>
              <a:t>응답을 생성하는 데 필요할 수 있음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10921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EDA3F-1542-B44B-C801-83CCECD10FBF}"/>
              </a:ext>
            </a:extLst>
          </p:cNvPr>
          <p:cNvSpPr txBox="1"/>
          <p:nvPr/>
        </p:nvSpPr>
        <p:spPr>
          <a:xfrm>
            <a:off x="4714051" y="3105834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THANK YOU</a:t>
            </a:r>
            <a:endParaRPr lang="ko-KR" altLang="en-US" sz="36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D597-F31D-411F-AC66-2DFA6EB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–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8F3D4-7EF2-4AAE-B4A8-C7817C1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1A78-8DD4-4D94-B67E-760A9C44503E}"/>
              </a:ext>
            </a:extLst>
          </p:cNvPr>
          <p:cNvSpPr txBox="1"/>
          <p:nvPr/>
        </p:nvSpPr>
        <p:spPr>
          <a:xfrm>
            <a:off x="887506" y="838296"/>
            <a:ext cx="4876656" cy="1638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SIP</a:t>
            </a:r>
            <a:r>
              <a:rPr lang="ko-KR" altLang="en-US" sz="2000" b="1"/>
              <a:t> 프록시 </a:t>
            </a:r>
            <a:r>
              <a:rPr lang="en-US" altLang="ko-KR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 </a:t>
            </a:r>
            <a:r>
              <a:rPr lang="ko-KR" altLang="en-US" sz="1200" u="sng"/>
              <a:t>요청을 </a:t>
            </a:r>
            <a:r>
              <a:rPr lang="en-US" altLang="ko-KR" sz="1200" u="sng"/>
              <a:t>UAS</a:t>
            </a:r>
            <a:r>
              <a:rPr lang="en-US" altLang="ko-KR" sz="1200"/>
              <a:t> </a:t>
            </a:r>
            <a:r>
              <a:rPr lang="ko-KR" altLang="en-US" sz="1200"/>
              <a:t>로 라우팅하고 </a:t>
            </a:r>
            <a:r>
              <a:rPr lang="en-US" altLang="ko-KR" sz="1200"/>
              <a:t>SIP </a:t>
            </a:r>
            <a:r>
              <a:rPr lang="ko-KR" altLang="en-US" sz="1200" u="sng"/>
              <a:t>응답을 </a:t>
            </a:r>
            <a:r>
              <a:rPr lang="en-US" altLang="ko-KR" sz="1200" u="sng"/>
              <a:t>UAC</a:t>
            </a:r>
            <a:r>
              <a:rPr lang="en-US" altLang="ko-KR" sz="1200"/>
              <a:t> </a:t>
            </a:r>
            <a:r>
              <a:rPr lang="ko-KR" altLang="en-US" sz="1200"/>
              <a:t>로 라우팅하는 요소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요청은 </a:t>
            </a:r>
            <a:r>
              <a:rPr lang="en-US" altLang="ko-KR" sz="1200"/>
              <a:t>UAS </a:t>
            </a:r>
            <a:r>
              <a:rPr lang="ko-KR" altLang="en-US" sz="1200"/>
              <a:t>로 가는 도중에 여러 프록시를 거쳐 갈 수 있음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각각은 라우팅을 결정하고</a:t>
            </a:r>
            <a:r>
              <a:rPr lang="en-US" altLang="ko-KR" sz="1200"/>
              <a:t>, </a:t>
            </a:r>
            <a:r>
              <a:rPr lang="ko-KR" altLang="en-US" sz="1200"/>
              <a:t>다음 요소로 전달하기 전에 요청을 수정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응답은 역순으로 동일한 프록시 집합을 통해 라우팅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13B1-FA5E-4838-8560-411B4252647B}"/>
              </a:ext>
            </a:extLst>
          </p:cNvPr>
          <p:cNvSpPr txBox="1"/>
          <p:nvPr/>
        </p:nvSpPr>
        <p:spPr>
          <a:xfrm>
            <a:off x="887506" y="2828461"/>
            <a:ext cx="8642109" cy="3439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stateful </a:t>
            </a:r>
            <a:r>
              <a:rPr lang="en-US" altLang="ko-KR" sz="200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en-US" altLang="ko-KR" sz="2000" b="1"/>
              <a:t> stateless</a:t>
            </a:r>
            <a:r>
              <a:rPr lang="en-US" altLang="ko-KR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프록시는</a:t>
            </a:r>
            <a:r>
              <a:rPr lang="en-US" altLang="ko-KR" sz="1400"/>
              <a:t> </a:t>
            </a:r>
            <a:r>
              <a:rPr lang="ko-KR" altLang="en-US" sz="1400"/>
              <a:t>각각의 새 요청에 대해 </a:t>
            </a:r>
            <a:r>
              <a:rPr lang="en-US" altLang="ko-KR" sz="1400"/>
              <a:t>stateful </a:t>
            </a:r>
            <a:r>
              <a:rPr lang="ko-KR" altLang="en-US" sz="1400"/>
              <a:t>또는 </a:t>
            </a:r>
            <a:r>
              <a:rPr lang="en-US" altLang="ko-KR" sz="1400"/>
              <a:t>stateless </a:t>
            </a:r>
            <a:r>
              <a:rPr lang="ko-KR" altLang="en-US" sz="1400"/>
              <a:t>모드로 작동할 수 있음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stateless </a:t>
            </a:r>
            <a:r>
              <a:rPr lang="ko-KR" altLang="en-US" sz="1400"/>
              <a:t>프록시 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/>
              <a:t>상태 비저장</a:t>
            </a:r>
            <a:r>
              <a:rPr lang="en-US" altLang="ko-KR" sz="1200">
                <a:latin typeface="+mn-ea"/>
              </a:rPr>
              <a:t>)</a:t>
            </a:r>
            <a:r>
              <a:rPr lang="en-US" altLang="ko-KR" sz="1200"/>
              <a:t> </a:t>
            </a: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/>
              <a:t>단순한 </a:t>
            </a:r>
            <a:r>
              <a:rPr lang="en-US" altLang="ko-KR" sz="1200">
                <a:latin typeface="Roboto Light" panose="02000000000000000000" pitchFamily="2" charset="0"/>
                <a:ea typeface="Roboto Light" panose="02000000000000000000" pitchFamily="2" charset="0"/>
              </a:rPr>
              <a:t>forwarding</a:t>
            </a:r>
            <a:r>
              <a:rPr lang="en-US" altLang="ko-KR" sz="1200"/>
              <a:t> </a:t>
            </a:r>
            <a:r>
              <a:rPr lang="ko-KR" altLang="en-US" sz="1200"/>
              <a:t>역할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>
                <a:latin typeface="+mn-ea"/>
              </a:rPr>
              <a:t>각 요청에 따라 </a:t>
            </a:r>
            <a:r>
              <a:rPr lang="ko-KR" altLang="en-US" sz="1200" b="1">
                <a:latin typeface="+mn-ea"/>
              </a:rPr>
              <a:t>타겟팅</a:t>
            </a:r>
            <a:r>
              <a:rPr lang="ko-KR" altLang="en-US" sz="1200">
                <a:latin typeface="+mn-ea"/>
              </a:rPr>
              <a:t> 과 </a:t>
            </a:r>
            <a:r>
              <a:rPr lang="ko-KR" altLang="en-US" sz="1200" b="1">
                <a:latin typeface="+mn-ea"/>
              </a:rPr>
              <a:t>라우팅</a:t>
            </a:r>
            <a:r>
              <a:rPr lang="ko-KR" altLang="en-US" sz="1200">
                <a:latin typeface="+mn-ea"/>
              </a:rPr>
              <a:t>을 결정하여 단일 요소로 요청을 </a:t>
            </a:r>
            <a:r>
              <a:rPr lang="en-US" altLang="ko-KR" sz="1200">
                <a:latin typeface="Roboto Light" panose="02000000000000000000" pitchFamily="2" charset="0"/>
                <a:ea typeface="Roboto Light" panose="02000000000000000000" pitchFamily="2" charset="0"/>
              </a:rPr>
              <a:t>downstream</a:t>
            </a:r>
            <a:r>
              <a:rPr lang="en-US" altLang="ko-KR" sz="1200" b="1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으로 전달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/>
              <a:t>프록시는 </a:t>
            </a:r>
            <a:r>
              <a:rPr lang="en-US" altLang="ko-KR" sz="1200">
                <a:latin typeface="Roboto Light" panose="02000000000000000000" pitchFamily="2" charset="0"/>
                <a:ea typeface="Roboto Light" panose="02000000000000000000" pitchFamily="2" charset="0"/>
              </a:rPr>
              <a:t>upstream</a:t>
            </a:r>
            <a:r>
              <a:rPr lang="en-US" altLang="ko-KR" sz="1200"/>
              <a:t> </a:t>
            </a:r>
            <a:r>
              <a:rPr lang="ko-KR" altLang="en-US" sz="1200"/>
              <a:t>에서 수신하는 모든 응답을 단순히 전달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/>
              <a:t>메시지가 전달되면 메시지에 대한 정보를 삭제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stateful </a:t>
            </a:r>
            <a:r>
              <a:rPr lang="ko-KR" altLang="en-US" sz="1400"/>
              <a:t>프록시 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상태 저장</a:t>
            </a:r>
            <a:r>
              <a:rPr lang="en-US" altLang="ko-KR" sz="120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들어오는 각 요청에 대한 정보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특히 트랜잭션 상태</a:t>
            </a:r>
            <a:r>
              <a:rPr lang="en-US" altLang="ko-KR" sz="1200">
                <a:latin typeface="+mn-ea"/>
              </a:rPr>
              <a:t>)</a:t>
            </a:r>
            <a:r>
              <a:rPr lang="ko-KR" altLang="en-US" sz="1200"/>
              <a:t>와 들어오는 요청을 처리한 결과로 보내는 모든 요청을 기억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/>
              <a:t>이 정보를 사용하여 해당 요청과 관련된 향후 메시지 처리에 영향을 줌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/>
              <a:t>요청을 </a:t>
            </a:r>
            <a:r>
              <a:rPr lang="en-US" altLang="ko-KR" sz="1200"/>
              <a:t>fork </a:t>
            </a:r>
            <a:r>
              <a:rPr lang="ko-KR" altLang="en-US" sz="1200"/>
              <a:t>하여 여러 대상에 라우팅할 수 있음 </a:t>
            </a:r>
            <a:r>
              <a:rPr lang="en-US" altLang="ko-KR" sz="1200"/>
              <a:t>(</a:t>
            </a:r>
            <a:r>
              <a:rPr lang="ko-KR" altLang="en-US" sz="1200"/>
              <a:t>둘 이상의 위치로 전달되는 모든 요청은 반드시 </a:t>
            </a:r>
            <a:r>
              <a:rPr lang="en-US" altLang="ko-KR" sz="1200"/>
              <a:t>stateful </a:t>
            </a:r>
            <a:r>
              <a:rPr lang="ko-KR" altLang="en-US" sz="1200"/>
              <a:t>방식으로 처리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70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D597-F31D-411F-AC66-2DFA6EB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–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8F3D4-7EF2-4AAE-B4A8-C7817C1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1A78-8DD4-4D94-B67E-760A9C44503E}"/>
              </a:ext>
            </a:extLst>
          </p:cNvPr>
          <p:cNvSpPr txBox="1"/>
          <p:nvPr/>
        </p:nvSpPr>
        <p:spPr>
          <a:xfrm>
            <a:off x="887506" y="838296"/>
            <a:ext cx="936346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프록시는 처음에 </a:t>
            </a:r>
            <a:r>
              <a:rPr lang="en-US" altLang="ko-KR" sz="1200"/>
              <a:t>stateless </a:t>
            </a:r>
            <a:r>
              <a:rPr lang="ko-KR" altLang="en-US" sz="1200"/>
              <a:t>프록시가 되지 못하게 하는 행위</a:t>
            </a:r>
            <a:r>
              <a:rPr lang="en-US" altLang="ko-KR" sz="1200"/>
              <a:t>(fork </a:t>
            </a:r>
            <a:r>
              <a:rPr lang="ko-KR" altLang="en-US" sz="1200"/>
              <a:t>또는 </a:t>
            </a:r>
            <a:r>
              <a:rPr lang="en-US" altLang="ko-KR" sz="1200"/>
              <a:t>100 </a:t>
            </a:r>
            <a:r>
              <a:rPr lang="ko-KR" altLang="en-US" sz="1200"/>
              <a:t>응답 생성</a:t>
            </a:r>
            <a:r>
              <a:rPr lang="en-US" altLang="ko-KR" sz="1200"/>
              <a:t>)</a:t>
            </a:r>
            <a:r>
              <a:rPr lang="ko-KR" altLang="en-US" sz="1200"/>
              <a:t>를 하지 않는 한 요청을 처리하는 동안 언제든지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프록시가 </a:t>
            </a:r>
            <a:r>
              <a:rPr lang="en-US" altLang="ko-KR" sz="1200"/>
              <a:t>stateless </a:t>
            </a:r>
            <a:r>
              <a:rPr lang="ko-KR" altLang="en-US" sz="1200"/>
              <a:t>작업으로 전환될 수 있음</a:t>
            </a:r>
            <a:r>
              <a:rPr lang="en-US" altLang="ko-KR" sz="1200"/>
              <a:t>. </a:t>
            </a:r>
            <a:r>
              <a:rPr lang="ko-KR" altLang="en-US" sz="1200"/>
              <a:t>이러한 전환을 수행할 때 모든 상태는 단순히 버려짐</a:t>
            </a:r>
            <a:r>
              <a:rPr lang="en-US" altLang="ko-KR" sz="1200"/>
              <a:t>. </a:t>
            </a:r>
            <a:r>
              <a:rPr lang="ko-KR" altLang="en-US" sz="1200"/>
              <a:t>프록시는 </a:t>
            </a:r>
            <a:r>
              <a:rPr lang="en-US" altLang="ko-KR" sz="1200"/>
              <a:t>CANCEL </a:t>
            </a:r>
            <a:r>
              <a:rPr lang="ko-KR" altLang="en-US" sz="1200"/>
              <a:t>요청을 초기화</a:t>
            </a:r>
            <a:br>
              <a:rPr lang="en-US" altLang="ko-KR" sz="1200"/>
            </a:br>
            <a:r>
              <a:rPr lang="ko-KR" altLang="en-US" sz="1200"/>
              <a:t>해서는 안됨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13B1-FA5E-4838-8560-411B4252647B}"/>
              </a:ext>
            </a:extLst>
          </p:cNvPr>
          <p:cNvSpPr txBox="1"/>
          <p:nvPr/>
        </p:nvSpPr>
        <p:spPr>
          <a:xfrm>
            <a:off x="887506" y="2828461"/>
            <a:ext cx="109953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일부 상황에서는 프록시가 트랜잭션 </a:t>
            </a:r>
            <a:r>
              <a:rPr lang="en-US" altLang="ko-KR" sz="1200"/>
              <a:t>stateful </a:t>
            </a:r>
            <a:r>
              <a:rPr lang="ko-KR" altLang="en-US" sz="1200"/>
              <a:t>없이 </a:t>
            </a:r>
            <a:r>
              <a:rPr lang="en-US" altLang="ko-KR" sz="1200"/>
              <a:t>stateful </a:t>
            </a:r>
            <a:r>
              <a:rPr lang="ko-KR" altLang="en-US" sz="1200"/>
              <a:t>전송</a:t>
            </a:r>
            <a:r>
              <a:rPr lang="en-US" altLang="ko-KR" sz="1200"/>
              <a:t>(ex: TCP)</a:t>
            </a:r>
            <a:r>
              <a:rPr lang="ko-KR" altLang="en-US" sz="1200"/>
              <a:t>을 사용하여 요청을 전달할 수 있음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요청이 도착한 동일한 연결로 응답을 전달할 수 있을 만큼 충분한 정보를 메시지에 넣는다면 한 </a:t>
            </a:r>
            <a:r>
              <a:rPr lang="en-US" altLang="ko-KR" sz="1200"/>
              <a:t>TCP </a:t>
            </a:r>
            <a:r>
              <a:rPr lang="ko-KR" altLang="en-US" sz="1200"/>
              <a:t>연결에서 다른 트랜잭션으로 요청을 </a:t>
            </a:r>
            <a:r>
              <a:rPr lang="en-US" altLang="ko-KR" sz="1200"/>
              <a:t>stateless </a:t>
            </a:r>
            <a:r>
              <a:rPr lang="ko-KR" altLang="en-US" sz="1200"/>
              <a:t>방식으로 전달 가능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프록시의 </a:t>
            </a:r>
            <a:r>
              <a:rPr lang="en-US" altLang="ko-KR" sz="1200"/>
              <a:t>TU </a:t>
            </a:r>
            <a:r>
              <a:rPr lang="ko-KR" altLang="en-US" sz="1200"/>
              <a:t>가 전송 중 하나에서 안정적인 전송을 보장하기 위해 적극적인 역할을 수행해야 하는 서로 다른 유형의 전송간에 전달되는 요청은 반드시 트랜잭션을 </a:t>
            </a:r>
            <a:br>
              <a:rPr lang="en-US" altLang="ko-KR" sz="1200"/>
            </a:br>
            <a:r>
              <a:rPr lang="en-US" altLang="ko-KR" sz="1200"/>
              <a:t>stateful </a:t>
            </a:r>
            <a:r>
              <a:rPr lang="ko-KR" altLang="en-US" sz="1200"/>
              <a:t>로 전달해야 함</a:t>
            </a:r>
            <a:r>
              <a:rPr lang="en-US" altLang="ko-KR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49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189892" y="1195777"/>
            <a:ext cx="102819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프록시는 순전히 </a:t>
            </a:r>
            <a:r>
              <a:rPr lang="en-US" altLang="ko-KR" sz="1200"/>
              <a:t>SIP </a:t>
            </a:r>
            <a:r>
              <a:rPr lang="ko-KR" altLang="en-US" sz="1200"/>
              <a:t>트랜잭션 처리 엔진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프록시에는 프록시 코어라고 하는 </a:t>
            </a:r>
            <a:r>
              <a:rPr lang="ko-KR" altLang="en-US" sz="1200" b="1"/>
              <a:t>상위 계층 프록시 프로세싱 컴포넌트</a:t>
            </a:r>
            <a:r>
              <a:rPr lang="ko-KR" altLang="en-US" sz="1200"/>
              <a:t>에 의해 하나 이상의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과 연결된 </a:t>
            </a:r>
            <a:r>
              <a:rPr lang="ko-KR" altLang="en-US" sz="1200" b="1"/>
              <a:t>서버 트랜잭션</a:t>
            </a:r>
            <a:r>
              <a:rPr lang="ko-KR" altLang="en-US" sz="1200"/>
              <a:t>으로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AD4FFF-6BD8-4CC4-B484-EA86D553DCE1}"/>
              </a:ext>
            </a:extLst>
          </p:cNvPr>
          <p:cNvSpPr/>
          <p:nvPr/>
        </p:nvSpPr>
        <p:spPr>
          <a:xfrm>
            <a:off x="1283677" y="36165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49F7FB-EF0C-4CBE-BC22-CD3958FD61F0}"/>
              </a:ext>
            </a:extLst>
          </p:cNvPr>
          <p:cNvSpPr/>
          <p:nvPr/>
        </p:nvSpPr>
        <p:spPr>
          <a:xfrm>
            <a:off x="3751384" y="36165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CT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9AEB48-50FF-4221-8739-2C2069705B04}"/>
              </a:ext>
            </a:extLst>
          </p:cNvPr>
          <p:cNvSpPr/>
          <p:nvPr/>
        </p:nvSpPr>
        <p:spPr>
          <a:xfrm>
            <a:off x="3751384" y="26259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CT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3B5327-F65A-4D79-834C-3DAC2AC11A01}"/>
              </a:ext>
            </a:extLst>
          </p:cNvPr>
          <p:cNvSpPr/>
          <p:nvPr/>
        </p:nvSpPr>
        <p:spPr>
          <a:xfrm>
            <a:off x="3751384" y="46071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CT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4ECA16-1CEF-4E13-BAA8-BE17EEF6DB89}"/>
              </a:ext>
            </a:extLst>
          </p:cNvPr>
          <p:cNvSpPr/>
          <p:nvPr/>
        </p:nvSpPr>
        <p:spPr>
          <a:xfrm>
            <a:off x="1913792" y="2625968"/>
            <a:ext cx="1617784" cy="268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Proxy</a:t>
            </a:r>
          </a:p>
          <a:p>
            <a:pPr algn="ctr"/>
            <a:r>
              <a:rPr lang="en-US" altLang="ko-KR" sz="1600"/>
              <a:t>“higher” Layer</a:t>
            </a:r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20348-98C4-412C-AA40-54D7E1B1095C}"/>
              </a:ext>
            </a:extLst>
          </p:cNvPr>
          <p:cNvSpPr txBox="1"/>
          <p:nvPr/>
        </p:nvSpPr>
        <p:spPr>
          <a:xfrm>
            <a:off x="1873733" y="5606423"/>
            <a:ext cx="16979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</a:t>
            </a:r>
            <a:r>
              <a:rPr lang="ko-KR" altLang="en-US" sz="1100"/>
              <a:t> </a:t>
            </a:r>
            <a:r>
              <a:rPr lang="en-US" altLang="ko-KR" sz="1100"/>
              <a:t>=</a:t>
            </a:r>
            <a:r>
              <a:rPr lang="ko-KR" altLang="en-US" sz="1100"/>
              <a:t> </a:t>
            </a:r>
            <a:r>
              <a:rPr lang="en-US" altLang="ko-KR" sz="1100"/>
              <a:t>Server</a:t>
            </a:r>
            <a:r>
              <a:rPr lang="ko-KR" altLang="en-US" sz="1100"/>
              <a:t> </a:t>
            </a:r>
            <a:r>
              <a:rPr lang="en-US" altLang="ko-KR" sz="1100"/>
              <a:t>Transaction</a:t>
            </a:r>
          </a:p>
          <a:p>
            <a:endParaRPr lang="en-US" altLang="ko-KR" sz="1100"/>
          </a:p>
          <a:p>
            <a:r>
              <a:rPr lang="en-US" altLang="ko-KR" sz="1100"/>
              <a:t>CT = Client Transaction</a:t>
            </a:r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BE380-ED20-41F7-BDED-F19F555E4373}"/>
              </a:ext>
            </a:extLst>
          </p:cNvPr>
          <p:cNvSpPr txBox="1"/>
          <p:nvPr/>
        </p:nvSpPr>
        <p:spPr>
          <a:xfrm>
            <a:off x="4800427" y="2625968"/>
            <a:ext cx="6553373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들어오는 요청은 </a:t>
            </a:r>
            <a:r>
              <a:rPr lang="en-US" altLang="ko-KR" sz="1200"/>
              <a:t>ST(Server Transaction)</a:t>
            </a:r>
            <a:r>
              <a:rPr lang="ko-KR" altLang="en-US" sz="1200"/>
              <a:t>가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 </a:t>
            </a:r>
            <a:r>
              <a:rPr lang="ko-KR" altLang="en-US" sz="1200"/>
              <a:t>로부터 요청은 </a:t>
            </a:r>
            <a:r>
              <a:rPr lang="en-US" altLang="ko-KR" sz="1200"/>
              <a:t>Proxy core </a:t>
            </a:r>
            <a:r>
              <a:rPr lang="ko-KR" altLang="en-US" sz="1200"/>
              <a:t>로 전달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하나 이상의 </a:t>
            </a:r>
            <a:r>
              <a:rPr lang="en-US" altLang="ko-KR" sz="1200"/>
              <a:t>next-hope </a:t>
            </a:r>
            <a:r>
              <a:rPr lang="ko-KR" altLang="en-US" sz="1200"/>
              <a:t>위치를 선택하면서 요청을 어디로 라우팅할지 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 </a:t>
            </a:r>
            <a:r>
              <a:rPr lang="en-US" altLang="ko-KR" sz="1200"/>
              <a:t>next-hope</a:t>
            </a:r>
            <a:r>
              <a:rPr lang="ko-KR" altLang="en-US" sz="1200"/>
              <a:t> 위치에 대한 발신 요청은 연관된 </a:t>
            </a:r>
            <a:r>
              <a:rPr lang="en-US" altLang="ko-KR" sz="1200"/>
              <a:t>CT(Client Transaction)</a:t>
            </a:r>
            <a:r>
              <a:rPr lang="ko-KR" altLang="en-US" sz="1200"/>
              <a:t>에 의해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</a:t>
            </a:r>
            <a:r>
              <a:rPr lang="en-US" altLang="ko-KR" sz="1200"/>
              <a:t>CT </a:t>
            </a:r>
            <a:r>
              <a:rPr lang="ko-KR" altLang="en-US" sz="1200"/>
              <a:t>로부터 응답을 수집하고 </a:t>
            </a:r>
            <a:r>
              <a:rPr lang="en-US" altLang="ko-KR" sz="1200"/>
              <a:t>ST </a:t>
            </a:r>
            <a:r>
              <a:rPr lang="ko-KR" altLang="en-US" sz="1200"/>
              <a:t>에 응답을 전송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79892-3811-47AE-91D8-96D44614AEEC}"/>
              </a:ext>
            </a:extLst>
          </p:cNvPr>
          <p:cNvSpPr txBox="1"/>
          <p:nvPr/>
        </p:nvSpPr>
        <p:spPr>
          <a:xfrm>
            <a:off x="4800427" y="4958861"/>
            <a:ext cx="693972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/>
              <a:t>수신된 각 새로운 요청은 새로운 </a:t>
            </a:r>
            <a:r>
              <a:rPr lang="en-US" altLang="ko-KR" sz="1200"/>
              <a:t>ST </a:t>
            </a:r>
            <a:r>
              <a:rPr lang="ko-KR" altLang="en-US" sz="1200"/>
              <a:t>를 만듬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Proxy core </a:t>
            </a:r>
            <a:r>
              <a:rPr lang="ko-KR" altLang="en-US" sz="1200"/>
              <a:t>는 그 </a:t>
            </a:r>
            <a:r>
              <a:rPr lang="en-US" altLang="ko-KR" sz="1200"/>
              <a:t>ST </a:t>
            </a:r>
            <a:r>
              <a:rPr lang="ko-KR" altLang="en-US" sz="1200"/>
              <a:t>에 즉각적인 </a:t>
            </a:r>
            <a:r>
              <a:rPr lang="en-US" altLang="ko-KR" sz="1200"/>
              <a:t>Provisional </a:t>
            </a:r>
            <a:r>
              <a:rPr lang="ko-KR" altLang="en-US" sz="1200"/>
              <a:t>응답</a:t>
            </a:r>
            <a:r>
              <a:rPr lang="en-US" altLang="ko-KR" sz="1200"/>
              <a:t>(100 Trying </a:t>
            </a:r>
            <a:r>
              <a:rPr lang="ko-KR" altLang="en-US" sz="1200"/>
              <a:t>같은</a:t>
            </a:r>
            <a:r>
              <a:rPr lang="en-US" altLang="ko-KR" sz="1200"/>
              <a:t>)</a:t>
            </a:r>
            <a:r>
              <a:rPr lang="ko-KR" altLang="en-US" sz="1200"/>
              <a:t>을 전송하는 것에 </a:t>
            </a:r>
            <a:r>
              <a:rPr lang="en-US" altLang="ko-KR" sz="1200"/>
              <a:t>UAS </a:t>
            </a:r>
            <a:r>
              <a:rPr lang="ko-KR" altLang="en-US" sz="1200"/>
              <a:t>로서 동작</a:t>
            </a:r>
          </a:p>
        </p:txBody>
      </p:sp>
    </p:spTree>
    <p:extLst>
      <p:ext uri="{BB962C8B-B14F-4D97-AF65-F5344CB8AC3E}">
        <p14:creationId xmlns:p14="http://schemas.microsoft.com/office/powerpoint/2010/main" val="201491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3872474" y="1822791"/>
            <a:ext cx="4447051" cy="321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새로운 요청에 대해 진행할 단계</a:t>
            </a:r>
            <a:r>
              <a:rPr lang="en-US" altLang="ko-KR" sz="14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Validate the request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Preprocess routing information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Determine target for the request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Forward the request to each target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Process all responses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159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257127" y="1119725"/>
            <a:ext cx="4879862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200"/>
              <a:t>유효한 메시지는 다음 검사를 통과해야 한다</a:t>
            </a:r>
            <a:r>
              <a:rPr lang="en-US" altLang="ko-KR" sz="1200"/>
              <a:t>.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Reasonable Syntax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URI scheme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Max-Forwards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(Optional) Loop Detection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Proxy-Require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Proxy-Authorization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위 검사 중 하나라도 실패하면</a:t>
            </a:r>
            <a:r>
              <a:rPr lang="en-US" altLang="ko-KR" sz="1200"/>
              <a:t>, UAS </a:t>
            </a:r>
            <a:r>
              <a:rPr lang="ko-KR" altLang="en-US" sz="1200"/>
              <a:t>로 작동하여 </a:t>
            </a:r>
            <a:r>
              <a:rPr lang="en-US" altLang="ko-KR" sz="1200"/>
              <a:t>Error code </a:t>
            </a:r>
            <a:r>
              <a:rPr lang="ko-KR" altLang="en-US" sz="1200"/>
              <a:t>와 함께 응답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9114F-F07F-424D-93A9-4C76758D86A9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291946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10871887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[ 1 ] Reasonable syntax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요청은 서버 트랜잭션으로 처리할 수 있을 만큼 잘 형성된 형식이어야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나머지 </a:t>
            </a:r>
            <a:r>
              <a:rPr lang="ko-KR" altLang="en-US" sz="1200" b="1"/>
              <a:t>유효성 검사 단계</a:t>
            </a:r>
            <a:r>
              <a:rPr lang="ko-KR" altLang="en-US" sz="1200"/>
              <a:t> 또는 </a:t>
            </a:r>
            <a:r>
              <a:rPr lang="ko-KR" altLang="en-US" sz="1200" b="1"/>
              <a:t>요청 전달 단계</a:t>
            </a:r>
            <a:r>
              <a:rPr lang="ko-KR" altLang="en-US" sz="1200"/>
              <a:t>에 관련된 모든 컴포넌트는 반드시 올바르게 형성되어야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다른 컴포넌트는 잘 형성되었든 그렇지 않든 간에 무시되어야 하며 메시지가 전달될 때 변경되지 않는 상태로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 </a:t>
            </a:r>
            <a:r>
              <a:rPr lang="ko-KR" altLang="en-US" sz="1200"/>
              <a:t>는 확장을 통해 언제든지 새로운 메소드와 헤더를 정의할 수 있으며</a:t>
            </a:r>
            <a:r>
              <a:rPr lang="en-US" altLang="ko-KR" sz="1200"/>
              <a:t>, </a:t>
            </a:r>
            <a:r>
              <a:rPr lang="ko-KR" altLang="en-US" sz="1200" u="sng">
                <a:solidFill>
                  <a:schemeClr val="bg2">
                    <a:lumMod val="50000"/>
                  </a:schemeClr>
                </a:solidFill>
              </a:rPr>
              <a:t>프록시는 자신이 모르는 메서드나 헤더가 포함되어 있어도 프록시하는 것을 거부하면 안됨</a:t>
            </a:r>
            <a:endParaRPr lang="en-US" altLang="ko-KR" sz="1200" u="sng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1822"/>
            <a:ext cx="8826455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[ 2 ] URI scheme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에 프록시가 </a:t>
            </a:r>
            <a:r>
              <a:rPr lang="ko-KR" altLang="en-US" sz="1200" b="1"/>
              <a:t>이해할 수 없는 </a:t>
            </a:r>
            <a:r>
              <a:rPr lang="en-US" altLang="ko-KR" sz="1200"/>
              <a:t>URI scheme </a:t>
            </a:r>
            <a:r>
              <a:rPr lang="ko-KR" altLang="en-US" sz="1200"/>
              <a:t>가 있는 경우 프록시 </a:t>
            </a:r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416 (Unsupported URI Scheme)</a:t>
            </a:r>
            <a:r>
              <a:rPr lang="en-US" altLang="ko-KR" sz="1200" b="1"/>
              <a:t> </a:t>
            </a:r>
            <a:r>
              <a:rPr lang="ko-KR" altLang="en-US" sz="1200"/>
              <a:t>응답으로 요청을 거부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055186"/>
            <a:ext cx="6926896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[ 3 ] Max-Forwards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Max-Forwards </a:t>
            </a:r>
            <a:r>
              <a:rPr lang="ko-KR" altLang="en-US" sz="1200"/>
              <a:t>헤더는 </a:t>
            </a:r>
            <a:r>
              <a:rPr lang="en-US" altLang="ko-KR" sz="1200"/>
              <a:t>SIP </a:t>
            </a:r>
            <a:r>
              <a:rPr lang="ko-KR" altLang="en-US" sz="1200"/>
              <a:t>요청이 트래버스할 수 있는 요소의 수를 제한하는 데 사용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</a:t>
            </a:r>
            <a:r>
              <a:rPr lang="en-US" altLang="ko-KR" sz="1200">
                <a:highlight>
                  <a:srgbClr val="FFFF00"/>
                </a:highlight>
              </a:rPr>
              <a:t>Max-Forwards </a:t>
            </a:r>
            <a:r>
              <a:rPr lang="ko-KR" altLang="en-US" sz="1200">
                <a:highlight>
                  <a:srgbClr val="FFFF00"/>
                </a:highlight>
              </a:rPr>
              <a:t>헤더가 없는 경우 </a:t>
            </a:r>
            <a:r>
              <a:rPr lang="ko-KR" altLang="en-US" sz="1200"/>
              <a:t>이 검사는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보다 큰 </a:t>
            </a:r>
            <a:r>
              <a:rPr lang="en-US" altLang="ko-KR" sz="1200"/>
              <a:t>Max-Forwards </a:t>
            </a:r>
            <a:r>
              <a:rPr lang="ko-KR" altLang="en-US" sz="1200"/>
              <a:t>헤더가 있으면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인 </a:t>
            </a:r>
            <a:r>
              <a:rPr lang="en-US" altLang="ko-KR" sz="1200"/>
              <a:t>Max-Forwards </a:t>
            </a:r>
            <a:r>
              <a:rPr lang="ko-KR" altLang="en-US" sz="1200"/>
              <a:t>헤더가 포함된 경우 요소는 </a:t>
            </a:r>
            <a:r>
              <a:rPr lang="en-US" altLang="ko-KR" sz="1200" b="1"/>
              <a:t>483 (Too many hops)</a:t>
            </a:r>
            <a:r>
              <a:rPr lang="en-US" altLang="ko-KR" sz="1200"/>
              <a:t> </a:t>
            </a:r>
            <a:r>
              <a:rPr lang="ko-KR" altLang="en-US" sz="1200"/>
              <a:t>응답을 반환</a:t>
            </a:r>
            <a:r>
              <a:rPr lang="en-US" altLang="ko-KR" sz="1200"/>
              <a:t> 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단</a:t>
            </a:r>
            <a:r>
              <a:rPr lang="en-US" altLang="ko-KR" sz="1200"/>
              <a:t>, </a:t>
            </a:r>
            <a:r>
              <a:rPr lang="en-US" altLang="ko-KR" sz="1200" b="1"/>
              <a:t>OPTIONS</a:t>
            </a:r>
            <a:r>
              <a:rPr lang="en-US" altLang="ko-KR" sz="1200"/>
              <a:t> </a:t>
            </a:r>
            <a:r>
              <a:rPr lang="ko-KR" altLang="en-US" sz="1200"/>
              <a:t>요청인 경우 최종 수신자 역할로 응답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80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8584401" cy="1896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[ 4 ] Optional Loop Detection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프록시가 이전 요청에 넣은 값과 동일한 값이 있는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필드가 있으면 요청이 이전에 이 요소에 의해 전달된 것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“Loop”</a:t>
            </a:r>
            <a:r>
              <a:rPr lang="en-US" altLang="ko-KR" sz="1200"/>
              <a:t> </a:t>
            </a:r>
            <a:r>
              <a:rPr lang="ko-KR" altLang="en-US" sz="1200"/>
              <a:t>되었음을 발견하려면</a:t>
            </a:r>
            <a:r>
              <a:rPr lang="en-US" altLang="ko-KR" sz="1200"/>
              <a:t>, </a:t>
            </a:r>
            <a:r>
              <a:rPr lang="ko-KR" altLang="en-US" sz="1200"/>
              <a:t>이 메시지에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 b="1"/>
              <a:t>”</a:t>
            </a:r>
            <a:r>
              <a:rPr lang="en-US" altLang="ko-KR" sz="1200"/>
              <a:t> </a:t>
            </a:r>
            <a:r>
              <a:rPr lang="ko-KR" altLang="en-US" sz="1200"/>
              <a:t>파라미터를 계산을 수행하고</a:t>
            </a:r>
            <a:r>
              <a:rPr lang="en-US" altLang="ko-KR" sz="1200"/>
              <a:t>, </a:t>
            </a:r>
            <a:r>
              <a:rPr lang="ko-KR" altLang="en-US" sz="1200"/>
              <a:t>그것을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헤더에서 수신된 파라미터와 비교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파라미터가 일치하면</a:t>
            </a:r>
            <a:r>
              <a:rPr lang="en-US" altLang="ko-KR" sz="1100"/>
              <a:t>, </a:t>
            </a:r>
            <a:r>
              <a:rPr lang="ko-KR" altLang="en-US" sz="1100"/>
              <a:t>요청은 </a:t>
            </a:r>
            <a:r>
              <a:rPr lang="en-US" altLang="ko-KR" sz="1100"/>
              <a:t>Loop </a:t>
            </a:r>
            <a:r>
              <a:rPr lang="ko-KR" altLang="en-US" sz="1100"/>
              <a:t>된 것이므로</a:t>
            </a:r>
            <a:r>
              <a:rPr lang="en-US" altLang="ko-KR" sz="1100"/>
              <a:t>, </a:t>
            </a:r>
            <a:r>
              <a:rPr lang="en-US" altLang="ko-KR" sz="1100" b="1"/>
              <a:t>482 (Loop Detected)</a:t>
            </a:r>
            <a:r>
              <a:rPr lang="en-US" altLang="ko-KR" sz="1100"/>
              <a:t> </a:t>
            </a:r>
            <a:r>
              <a:rPr lang="ko-KR" altLang="en-US" sz="1100"/>
              <a:t>응답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다르면</a:t>
            </a:r>
            <a:r>
              <a:rPr lang="en-US" altLang="ko-KR" sz="1100"/>
              <a:t>, </a:t>
            </a:r>
            <a:r>
              <a:rPr lang="ko-KR" altLang="en-US" sz="1100"/>
              <a:t>계속 처리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0573"/>
            <a:ext cx="9110186" cy="1188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[ 5 ] Proxy-Require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향후 이 프로토콜의 </a:t>
            </a:r>
            <a:r>
              <a:rPr lang="en-US" altLang="ko-KR" sz="1200"/>
              <a:t>“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확장</a:t>
            </a:r>
            <a:r>
              <a:rPr lang="en-US" altLang="ko-KR" sz="1200" b="1"/>
              <a:t>”</a:t>
            </a:r>
            <a:r>
              <a:rPr lang="ko-KR" altLang="en-US" sz="1200"/>
              <a:t>을</a:t>
            </a:r>
            <a:r>
              <a:rPr lang="ko-KR" altLang="en-US" sz="1200" b="1"/>
              <a:t> </a:t>
            </a:r>
            <a:r>
              <a:rPr lang="ko-KR" altLang="en-US" sz="1200"/>
              <a:t>도입하기 위해</a:t>
            </a:r>
            <a:r>
              <a:rPr lang="en-US" altLang="ko-KR" sz="1200"/>
              <a:t>, </a:t>
            </a:r>
            <a:r>
              <a:rPr lang="ko-KR" altLang="en-US" sz="1200"/>
              <a:t>요청에 </a:t>
            </a:r>
            <a:r>
              <a:rPr lang="en-US" altLang="ko-KR" sz="1200" b="1">
                <a:solidFill>
                  <a:srgbClr val="002060"/>
                </a:solidFill>
              </a:rPr>
              <a:t>Proxy-Require</a:t>
            </a:r>
            <a:r>
              <a:rPr lang="en-US" altLang="ko-KR" sz="1200"/>
              <a:t> </a:t>
            </a:r>
            <a:r>
              <a:rPr lang="ko-KR" altLang="en-US" sz="1200"/>
              <a:t>헤더 필드 포함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요청에 요소가 이해하지 못하는 하나 이상의 </a:t>
            </a:r>
            <a:r>
              <a:rPr lang="en-US" altLang="ko-KR" sz="1100"/>
              <a:t>“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옵션 태그</a:t>
            </a:r>
            <a:r>
              <a:rPr lang="en-US" altLang="ko-KR" sz="1100" b="1"/>
              <a:t>”</a:t>
            </a:r>
            <a:r>
              <a:rPr lang="ko-KR" altLang="en-US" sz="1100"/>
              <a:t>가 있는 </a:t>
            </a:r>
            <a:r>
              <a:rPr lang="en-US" altLang="ko-KR" sz="1100" b="1">
                <a:solidFill>
                  <a:srgbClr val="002060"/>
                </a:solidFill>
              </a:rPr>
              <a:t>Proxy-Require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ko-KR" altLang="en-US" sz="1100"/>
              <a:t>반드시 </a:t>
            </a:r>
            <a:r>
              <a:rPr lang="en-US" altLang="ko-KR" sz="1100" b="1" u="sng"/>
              <a:t>420 (Bad Extension)</a:t>
            </a:r>
            <a:r>
              <a:rPr lang="en-US" altLang="ko-KR" sz="1100" b="1"/>
              <a:t> </a:t>
            </a:r>
            <a:r>
              <a:rPr lang="ko-KR" altLang="en-US" sz="1100"/>
              <a:t>응답을 반환</a:t>
            </a:r>
            <a:endParaRPr lang="en-US" altLang="ko-KR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494517"/>
            <a:ext cx="619753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[ 6 ] Proxy-Authorization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요청을 전달하기 전에 </a:t>
            </a:r>
            <a:r>
              <a:rPr lang="en-US" altLang="ko-KR" sz="1200" b="1"/>
              <a:t>credential</a:t>
            </a:r>
            <a:r>
              <a:rPr lang="en-US" altLang="ko-KR" sz="1200"/>
              <a:t>(</a:t>
            </a:r>
            <a:r>
              <a:rPr lang="ko-KR" altLang="en-US" sz="1200"/>
              <a:t>자격 증명</a:t>
            </a:r>
            <a:r>
              <a:rPr lang="en-US" altLang="ko-KR" sz="1200"/>
              <a:t>)</a:t>
            </a:r>
            <a:r>
              <a:rPr lang="ko-KR" altLang="en-US" sz="1200"/>
              <a:t>을 요구하면</a:t>
            </a:r>
            <a:r>
              <a:rPr lang="en-US" altLang="ko-KR" sz="1200"/>
              <a:t>, </a:t>
            </a:r>
            <a:r>
              <a:rPr lang="ko-KR" altLang="en-US" sz="1200"/>
              <a:t>요청이 검사되어야 함</a:t>
            </a:r>
            <a:r>
              <a:rPr lang="en-US" altLang="ko-KR" sz="1200"/>
              <a:t> (</a:t>
            </a:r>
            <a:r>
              <a:rPr lang="ko-KR" altLang="en-US" sz="1200"/>
              <a:t>섹션 </a:t>
            </a:r>
            <a:r>
              <a:rPr lang="en-US" altLang="ko-KR" sz="1200"/>
              <a:t>22.3)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CE6D6DF-606C-48CC-9972-EC61EBE1B594}"/>
              </a:ext>
            </a:extLst>
          </p:cNvPr>
          <p:cNvCxnSpPr>
            <a:cxnSpLocks/>
          </p:cNvCxnSpPr>
          <p:nvPr/>
        </p:nvCxnSpPr>
        <p:spPr>
          <a:xfrm>
            <a:off x="8084819" y="4126789"/>
            <a:ext cx="3023721" cy="594297"/>
          </a:xfrm>
          <a:prstGeom prst="bentConnector3">
            <a:avLst>
              <a:gd name="adj1" fmla="val 10689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F4C469-057A-4B9D-8E34-CAE7452641AB}"/>
              </a:ext>
            </a:extLst>
          </p:cNvPr>
          <p:cNvSpPr txBox="1"/>
          <p:nvPr/>
        </p:nvSpPr>
        <p:spPr>
          <a:xfrm>
            <a:off x="8317391" y="4548378"/>
            <a:ext cx="27911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해당 응답에는 프록시가 이해하지 못하는 옵션 태그를</a:t>
            </a:r>
            <a:br>
              <a:rPr lang="en-US" altLang="ko-KR" sz="900"/>
            </a:br>
            <a:r>
              <a:rPr lang="ko-KR" altLang="en-US" sz="900"/>
              <a:t>나열하는 </a:t>
            </a:r>
            <a:r>
              <a:rPr lang="en-US" altLang="ko-KR" sz="900" b="1"/>
              <a:t>Unsupported</a:t>
            </a:r>
            <a:r>
              <a:rPr lang="en-US" altLang="ko-KR" sz="900"/>
              <a:t> </a:t>
            </a:r>
            <a:r>
              <a:rPr lang="ko-KR" altLang="en-US" sz="900"/>
              <a:t>헤더 필드를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3323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Route Information Preprocessing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1818328"/>
            <a:ext cx="10352514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maddr</a:t>
            </a:r>
            <a:r>
              <a:rPr lang="en-US" altLang="ko-KR" sz="1200"/>
              <a:t>” </a:t>
            </a:r>
            <a:r>
              <a:rPr lang="ko-KR" altLang="en-US" sz="1200"/>
              <a:t>파라미터가 포함된 경우</a:t>
            </a:r>
            <a:r>
              <a:rPr lang="en-US" altLang="ko-KR" sz="1200"/>
              <a:t>, </a:t>
            </a:r>
            <a:r>
              <a:rPr lang="ko-KR" altLang="en-US" sz="1200"/>
              <a:t>프록시는 해당 값이 프록시가 책임지도록 구성된 </a:t>
            </a:r>
            <a:r>
              <a:rPr lang="ko-KR" altLang="en-US" sz="1200" b="1"/>
              <a:t>주소</a:t>
            </a:r>
            <a:r>
              <a:rPr lang="ko-KR" altLang="en-US" sz="1200"/>
              <a:t> 또는 </a:t>
            </a:r>
            <a:r>
              <a:rPr lang="ko-KR" altLang="en-US" sz="1200" b="1"/>
              <a:t>도메인 집합</a:t>
            </a:r>
            <a:r>
              <a:rPr lang="ko-KR" altLang="en-US" sz="1200"/>
              <a:t>에 있는 지 검사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>
                <a:highlight>
                  <a:srgbClr val="FFFF00"/>
                </a:highlight>
              </a:rPr>
              <a:t>Request-URI </a:t>
            </a:r>
            <a:r>
              <a:rPr lang="ko-KR" altLang="en-US" sz="1200">
                <a:highlight>
                  <a:srgbClr val="FFFF00"/>
                </a:highlight>
              </a:rPr>
              <a:t>에 </a:t>
            </a:r>
            <a:r>
              <a:rPr lang="en-US" altLang="ko-KR" sz="1200" b="1">
                <a:highlight>
                  <a:srgbClr val="FFFF00"/>
                </a:highlight>
              </a:rPr>
              <a:t>maddr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파라미터를 사용하는 대신 </a:t>
            </a:r>
            <a:r>
              <a:rPr lang="en-US" altLang="ko-KR" sz="1200">
                <a:highlight>
                  <a:srgbClr val="FFFF00"/>
                </a:highlight>
              </a:rPr>
              <a:t>Route </a:t>
            </a:r>
            <a:r>
              <a:rPr lang="ko-KR" altLang="en-US" sz="1200">
                <a:highlight>
                  <a:srgbClr val="FFFF00"/>
                </a:highlight>
              </a:rPr>
              <a:t>헤더를 사용하는 방식을 권고</a:t>
            </a:r>
            <a:endParaRPr lang="en-US" altLang="ko-KR" sz="1200">
              <a:highlight>
                <a:srgbClr val="FFFF00"/>
              </a:highlight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/>
              <a:t>Request-URI </a:t>
            </a:r>
            <a:r>
              <a:rPr lang="ko-KR" altLang="en-US" sz="1200"/>
              <a:t>에 프록시가 책임지는 값이 갖는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파라미터가 있고 요청이 </a:t>
            </a:r>
            <a:r>
              <a:rPr lang="en-US" altLang="ko-KR" sz="1200"/>
              <a:t>Request-URI </a:t>
            </a:r>
            <a:r>
              <a:rPr lang="ko-KR" altLang="en-US" sz="1200"/>
              <a:t>에 표현된 </a:t>
            </a:r>
            <a:r>
              <a:rPr lang="en-US" altLang="ko-KR" sz="1200" b="1"/>
              <a:t>port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를 사용하여 수신되었다면</a:t>
            </a:r>
            <a:r>
              <a:rPr lang="en-US" altLang="ko-KR" sz="1200"/>
              <a:t>, 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port</a:t>
            </a:r>
            <a:r>
              <a:rPr lang="en-US" altLang="ko-KR" sz="1200"/>
              <a:t>(non-default) </a:t>
            </a:r>
            <a:r>
              <a:rPr lang="ko-KR" altLang="en-US" sz="1200"/>
              <a:t>또는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파라미터를 </a:t>
            </a:r>
            <a:r>
              <a:rPr lang="ko-KR" altLang="en-US" sz="1200" b="1"/>
              <a:t>제거</a:t>
            </a:r>
            <a:r>
              <a:rPr lang="ko-KR" altLang="en-US" sz="1200"/>
              <a:t>하고 해당 값이 요청에 </a:t>
            </a:r>
            <a:r>
              <a:rPr lang="ko-KR" altLang="en-US" sz="1200" b="1"/>
              <a:t>없는 것처럼 처리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rgbClr val="002060"/>
                </a:solidFill>
              </a:rPr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 필드의 </a:t>
            </a:r>
            <a:r>
              <a:rPr lang="ko-KR" altLang="en-US" sz="1200" b="1"/>
              <a:t>첫 번째 값</a:t>
            </a:r>
            <a:r>
              <a:rPr lang="ko-KR" altLang="en-US" sz="1200"/>
              <a:t>이 프록시 자신을 가리키는 경우</a:t>
            </a:r>
            <a:r>
              <a:rPr lang="en-US" altLang="ko-KR" sz="1200"/>
              <a:t>, </a:t>
            </a:r>
            <a:r>
              <a:rPr lang="en-US" altLang="ko-KR" sz="1200" b="1"/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헤더의 첫 번째 값을  </a:t>
            </a:r>
            <a:r>
              <a:rPr lang="ko-KR" altLang="en-US" sz="1200" b="1"/>
              <a:t>제거</a:t>
            </a:r>
            <a:endParaRPr lang="en-US" altLang="ko-KR" sz="12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85C93-3381-4C92-A7B3-DA8640126318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126873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G마켓 산스 TTF Bold"/>
        <a:ea typeface="G마켓 산스 TTF Bold"/>
        <a:cs typeface=""/>
      </a:majorFont>
      <a:minorFont>
        <a:latin typeface="Roboto"/>
        <a:ea typeface="G마켓 산스 TT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</TotalTime>
  <Words>2134</Words>
  <Application>Microsoft Office PowerPoint</Application>
  <PresentationFormat>와이드스크린</PresentationFormat>
  <Paragraphs>244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G마켓 산스 TTF Light</vt:lpstr>
      <vt:lpstr>Roboto Black</vt:lpstr>
      <vt:lpstr>Roboto Medium</vt:lpstr>
      <vt:lpstr>Roboto</vt:lpstr>
      <vt:lpstr>G마켓 산스 TTF Medium</vt:lpstr>
      <vt:lpstr>Arial</vt:lpstr>
      <vt:lpstr>G마켓 산스 TTF Bold</vt:lpstr>
      <vt:lpstr>맑은 고딕</vt:lpstr>
      <vt:lpstr>Roboto Light</vt:lpstr>
      <vt:lpstr>Office 테마</vt:lpstr>
      <vt:lpstr>SIP 세미나 3.0</vt:lpstr>
      <vt:lpstr>1. Proxy Behavior – Overview</vt:lpstr>
      <vt:lpstr>1. Proxy Behavior – Overview</vt:lpstr>
      <vt:lpstr>1. Proxy Behavior - Stateful Proxy</vt:lpstr>
      <vt:lpstr>1. Proxy Behavior - Stateful Proxy</vt:lpstr>
      <vt:lpstr>1. Proxy Behavior – Request Validation (1/3)</vt:lpstr>
      <vt:lpstr>1. Proxy Behavior – Request Validation (2/3)</vt:lpstr>
      <vt:lpstr>1. Proxy Behavior – Request Validation (3/3)</vt:lpstr>
      <vt:lpstr>1. Proxy Behavior – Route Information Preprocessing</vt:lpstr>
      <vt:lpstr>1. Proxy Behavior – Determining Request Targets</vt:lpstr>
      <vt:lpstr>1. Proxy Behavior – Request Forwarding (1/3)</vt:lpstr>
      <vt:lpstr>1. Proxy Behavior – Request Forwarding (2/3)</vt:lpstr>
      <vt:lpstr>1. Proxy Behavior – Request Forwarding (3/3)</vt:lpstr>
      <vt:lpstr>1. Proxy Behavior – Process all responses</vt:lpstr>
      <vt:lpstr>1. Proxy Behavior – Process all responses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1701</cp:revision>
  <dcterms:created xsi:type="dcterms:W3CDTF">2023-06-27T00:22:49Z</dcterms:created>
  <dcterms:modified xsi:type="dcterms:W3CDTF">2023-07-10T09:11:28Z</dcterms:modified>
</cp:coreProperties>
</file>