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8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4324" autoAdjust="0"/>
  </p:normalViewPr>
  <p:slideViewPr>
    <p:cSldViewPr snapToGrid="0">
      <p:cViewPr varScale="1">
        <p:scale>
          <a:sx n="72" d="100"/>
          <a:sy n="72" d="100"/>
        </p:scale>
        <p:origin x="18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10 - </a:t>
            </a:r>
            <a:r>
              <a:rPr lang="ko-KR" altLang="en-US" dirty="0" err="1"/>
              <a:t>리디렉션</a:t>
            </a:r>
            <a:r>
              <a:rPr lang="ko-KR" altLang="en-US" dirty="0"/>
              <a:t> 서버는 논리적으로 서버 트랜잭션 계층과 특정 종류의 </a:t>
            </a:r>
            <a:r>
              <a:rPr lang="en-US" altLang="ko-KR" dirty="0"/>
              <a:t>location service</a:t>
            </a:r>
            <a:r>
              <a:rPr lang="ko-KR" altLang="en-US" dirty="0"/>
              <a:t>에 액세스할 수 있는 </a:t>
            </a:r>
            <a:r>
              <a:rPr lang="en-US" altLang="ko-KR" dirty="0"/>
              <a:t>TU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location service</a:t>
            </a:r>
            <a:r>
              <a:rPr lang="ko-KR" altLang="en-US" dirty="0"/>
              <a:t>는 사실상 단일 </a:t>
            </a:r>
            <a:r>
              <a:rPr lang="en-US" altLang="ko-KR" dirty="0"/>
              <a:t>URI</a:t>
            </a:r>
            <a:r>
              <a:rPr lang="ko-KR" altLang="en-US" dirty="0"/>
              <a:t>와 해당 </a:t>
            </a:r>
            <a:r>
              <a:rPr lang="en-US" altLang="ko-KR" dirty="0"/>
              <a:t>URI</a:t>
            </a:r>
            <a:r>
              <a:rPr lang="ko-KR" altLang="en-US" dirty="0"/>
              <a:t>의 대상을 찾을 수 있는 하나 이상의 대체 위치 집합 간의 매핑을 포함하는 데이터베이스이다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SIP </a:t>
            </a:r>
            <a:r>
              <a:rPr lang="ko-KR" altLang="en-US" sz="5400" dirty="0"/>
              <a:t>세미나 </a:t>
            </a:r>
            <a:r>
              <a:rPr lang="en-US" altLang="ko-KR" sz="5400" dirty="0"/>
              <a:t>2.0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2" y="384905"/>
            <a:ext cx="1660359" cy="23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Data Solution 2 </a:t>
            </a:r>
            <a:r>
              <a:rPr lang="ko-KR" altLang="en-US" dirty="0">
                <a:solidFill>
                  <a:schemeClr val="bg1"/>
                </a:solidFill>
              </a:rPr>
              <a:t>팀</a:t>
            </a:r>
            <a:endParaRPr lang="en-US" altLang="ko-KR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김윤겸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Redirection</a:t>
            </a:r>
            <a:r>
              <a:rPr lang="ko-KR" altLang="en-US" sz="1400" b="1" dirty="0"/>
              <a:t> 사용 목적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ko-KR" altLang="en-US" sz="1400" dirty="0"/>
              <a:t>프록시 서버의 처리 부하를 줄이고 시그널링 경로의 견고성을 개선하기 위해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request</a:t>
            </a:r>
            <a:r>
              <a:rPr lang="ko-KR" altLang="en-US" sz="1400" dirty="0"/>
              <a:t>에 대한 라우팅 정보를 클라이언트에게 보내는 </a:t>
            </a:r>
            <a:r>
              <a:rPr lang="en-US" altLang="ko-KR" sz="1400" dirty="0"/>
              <a:t>response</a:t>
            </a:r>
            <a:r>
              <a:rPr lang="ko-KR" altLang="en-US" sz="1400" dirty="0"/>
              <a:t>에 넣어 보낼 수 있게 함</a:t>
            </a:r>
            <a:r>
              <a:rPr lang="en-US" altLang="ko-KR" sz="14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39C94B-4AE9-4F46-9651-14EF903FAED4}"/>
              </a:ext>
            </a:extLst>
          </p:cNvPr>
          <p:cNvGrpSpPr/>
          <p:nvPr/>
        </p:nvGrpSpPr>
        <p:grpSpPr>
          <a:xfrm>
            <a:off x="448447" y="3108952"/>
            <a:ext cx="6183215" cy="3143496"/>
            <a:chOff x="902678" y="3108952"/>
            <a:chExt cx="61832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902678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redirect server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1053507" y="401578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(</a:t>
              </a:r>
              <a:r>
                <a:rPr lang="en-US" altLang="ko-KR" sz="1600" dirty="0">
                  <a:solidFill>
                    <a:srgbClr val="FFC000"/>
                  </a:solidFill>
                </a:rPr>
                <a:t>server</a:t>
              </a:r>
              <a:r>
                <a:rPr lang="en-US" altLang="ko-KR" sz="1600" dirty="0">
                  <a:solidFill>
                    <a:schemeClr val="bg1"/>
                  </a:solidFill>
                </a:rPr>
                <a:t>) </a:t>
              </a:r>
              <a:r>
                <a:rPr lang="en-US" altLang="ko-KR" dirty="0">
                  <a:solidFill>
                    <a:schemeClr val="bg1"/>
                  </a:solidFill>
                </a:rPr>
                <a:t>Transaction layer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1053507" y="4680700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T</a:t>
              </a:r>
              <a:r>
                <a:rPr lang="en-US" altLang="ko-KR" dirty="0">
                  <a:solidFill>
                    <a:schemeClr val="bg1"/>
                  </a:solidFill>
                </a:rPr>
                <a:t>ransaction </a:t>
              </a:r>
              <a:r>
                <a:rPr lang="en-US" altLang="ko-KR" b="1" dirty="0">
                  <a:solidFill>
                    <a:srgbClr val="FFC000"/>
                  </a:solidFill>
                </a:rPr>
                <a:t>U</a:t>
              </a:r>
              <a:r>
                <a:rPr lang="en-US" altLang="ko-KR" dirty="0">
                  <a:solidFill>
                    <a:schemeClr val="bg1"/>
                  </a:solidFill>
                </a:rPr>
                <a:t>ser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544854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747129" y="5336663"/>
              <a:ext cx="133876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location service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98623" y="4865366"/>
              <a:ext cx="1797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779733" y="4557588"/>
              <a:ext cx="725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access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Redirect Server </a:t>
            </a:r>
            <a:r>
              <a:rPr lang="ko-KR" altLang="en-US" sz="1400" b="1" dirty="0"/>
              <a:t>특징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/>
              <a:t>SIP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CANCEL </a:t>
            </a:r>
            <a:r>
              <a:rPr lang="ko-KR" altLang="en-US" sz="1400" dirty="0"/>
              <a:t>이외의 요청을 수신한 후 거부하거나 </a:t>
            </a:r>
            <a:r>
              <a:rPr lang="en-US" altLang="ko-KR" sz="1400" dirty="0"/>
              <a:t>location 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 dirty="0"/>
              <a:t>Redirect Server</a:t>
            </a:r>
            <a:r>
              <a:rPr lang="ko-KR" altLang="en-US" sz="1400" b="1" dirty="0"/>
              <a:t> 규칙</a:t>
            </a:r>
            <a:endParaRPr lang="en-US" altLang="ko-KR" sz="1400" b="1" dirty="0"/>
          </a:p>
          <a:p>
            <a:pPr defTabSz="360000"/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3xx </a:t>
            </a:r>
            <a:r>
              <a:rPr lang="ko-KR" altLang="en-US" sz="1400" dirty="0"/>
              <a:t>응답을 반환하면 </a:t>
            </a:r>
            <a:r>
              <a:rPr lang="en-US" altLang="ko-KR" sz="1400" dirty="0"/>
              <a:t>Contact </a:t>
            </a:r>
            <a:r>
              <a:rPr lang="ko-KR" altLang="en-US" sz="1400" dirty="0"/>
              <a:t>헤더에 하나 이상의 대체 가능한 위치 집합을 포함시킴</a:t>
            </a:r>
            <a:r>
              <a:rPr lang="en-US" altLang="ko-KR" sz="1400" dirty="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defTabSz="360000"/>
            <a:r>
              <a:rPr lang="en-US" altLang="ko-KR" sz="1400" dirty="0"/>
              <a:t>	- Contact </a:t>
            </a:r>
            <a:r>
              <a:rPr lang="ko-KR" altLang="en-US" sz="1400" dirty="0"/>
              <a:t>데이터 수명을 나타내기 위해 </a:t>
            </a:r>
            <a:r>
              <a:rPr lang="en-US" altLang="ko-KR" sz="1400" dirty="0"/>
              <a:t>“expires” </a:t>
            </a:r>
            <a:r>
              <a:rPr lang="ko-KR" altLang="en-US" sz="1400" dirty="0"/>
              <a:t>매개 변수를 제공할 수 있음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</a:t>
            </a:r>
          </a:p>
          <a:p>
            <a:pPr defTabSz="360000"/>
            <a:r>
              <a:rPr lang="en-US" altLang="ko-KR" sz="1400" dirty="0"/>
              <a:t>	- Contact </a:t>
            </a:r>
            <a:r>
              <a:rPr lang="ko-KR" altLang="en-US" sz="1400" dirty="0"/>
              <a:t>헤더에 들어가는 값은 </a:t>
            </a:r>
            <a:r>
              <a:rPr lang="en-US" altLang="ko-KR" sz="1400" dirty="0"/>
              <a:t>phone, fax, </a:t>
            </a:r>
            <a:r>
              <a:rPr lang="en-US" altLang="ko-KR" sz="1400" dirty="0" err="1"/>
              <a:t>mailto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/>
              <a:t>URL</a:t>
            </a:r>
            <a:r>
              <a:rPr lang="ko-KR" altLang="en-US" sz="1400" dirty="0"/>
              <a:t>을 포함 가능</a:t>
            </a:r>
            <a:r>
              <a:rPr lang="en-US" altLang="ko-KR" sz="1400" dirty="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redirect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Request-URI</a:t>
            </a:r>
            <a:r>
              <a:rPr lang="ko-KR" altLang="en-US" sz="1400" dirty="0"/>
              <a:t>와 동일한 </a:t>
            </a:r>
            <a:r>
              <a:rPr lang="en-US" altLang="ko-KR" sz="1400" dirty="0"/>
              <a:t>URI</a:t>
            </a:r>
            <a:r>
              <a:rPr lang="ko-KR" altLang="en-US" sz="1400" dirty="0"/>
              <a:t>로 요청을 리디렉션해선 안됨</a:t>
            </a:r>
            <a:r>
              <a:rPr lang="en-US" altLang="ko-KR" sz="1400" dirty="0"/>
              <a:t>.</a:t>
            </a:r>
          </a:p>
          <a:p>
            <a:pPr defTabSz="360000"/>
            <a:r>
              <a:rPr lang="en-US" altLang="ko-KR" sz="1400" dirty="0"/>
              <a:t>		</a:t>
            </a:r>
          </a:p>
          <a:p>
            <a:pPr defTabSz="360000"/>
            <a:r>
              <a:rPr lang="en-US" altLang="ko-KR" sz="1400" dirty="0"/>
              <a:t>	- </a:t>
            </a:r>
            <a:r>
              <a:rPr lang="ko-KR" altLang="en-US" sz="1400" dirty="0"/>
              <a:t>요청이 원래 주소로 다시 돌아가는 무한 </a:t>
            </a:r>
            <a:r>
              <a:rPr lang="ko-KR" altLang="en-US" sz="1400" dirty="0" err="1"/>
              <a:t>리디렉션을</a:t>
            </a:r>
            <a:r>
              <a:rPr lang="ko-KR" altLang="en-US" sz="1400" dirty="0"/>
              <a:t> 방지하기 위한 제약 조건</a:t>
            </a:r>
            <a:r>
              <a:rPr lang="en-US" altLang="ko-KR" sz="1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“expires” </a:t>
            </a:r>
            <a:r>
              <a:rPr lang="ko-KR" altLang="en-US" sz="1050" dirty="0"/>
              <a:t>매개변수는 </a:t>
            </a:r>
            <a:r>
              <a:rPr lang="en-US" altLang="ko-KR" sz="1050" dirty="0"/>
              <a:t>URI</a:t>
            </a:r>
            <a:r>
              <a:rPr lang="ko-KR" altLang="en-US" sz="1050" dirty="0"/>
              <a:t>가 얼마나 오래 유효한지를 나타내는 데 사용된다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 매개변수의 값은 초를 나타내는 숫자이며</a:t>
            </a:r>
            <a:r>
              <a:rPr lang="en-US" altLang="ko-KR" sz="1050" dirty="0"/>
              <a:t>, </a:t>
            </a:r>
            <a:r>
              <a:rPr lang="ko-KR" altLang="en-US" sz="1050" dirty="0"/>
              <a:t>제공하지 않으면 </a:t>
            </a:r>
            <a:r>
              <a:rPr lang="en-US" altLang="ko-KR" sz="1050" b="1" dirty="0"/>
              <a:t>Expires</a:t>
            </a:r>
            <a:r>
              <a:rPr lang="en-US" altLang="ko-KR" sz="1050" dirty="0"/>
              <a:t> </a:t>
            </a:r>
            <a:r>
              <a:rPr lang="ko-KR" altLang="en-US" sz="1050" dirty="0"/>
              <a:t>헤더 필드 값에 따라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유효기간이 결정된다</a:t>
            </a:r>
            <a:r>
              <a:rPr lang="en-US" altLang="ko-KR" sz="1050" dirty="0"/>
              <a:t>. </a:t>
            </a:r>
            <a:r>
              <a:rPr lang="ko-KR" altLang="en-US" sz="1050" dirty="0"/>
              <a:t>잘못된 값은 </a:t>
            </a:r>
            <a:r>
              <a:rPr lang="en-US" altLang="ko-KR" sz="1050" dirty="0"/>
              <a:t>3600</a:t>
            </a:r>
            <a:r>
              <a:rPr lang="ko-KR" altLang="en-US" sz="1050" dirty="0"/>
              <a:t>초로 처리해야 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8425" y="2864448"/>
            <a:ext cx="1759240" cy="524106"/>
          </a:xfrm>
          <a:prstGeom prst="bentConnector3">
            <a:avLst>
              <a:gd name="adj1" fmla="val -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 </a:t>
              </a:r>
              <a:r>
                <a:rPr lang="ko-KR" altLang="en-US" sz="1400" dirty="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 </a:t>
              </a:r>
              <a:r>
                <a:rPr lang="ko-KR" altLang="en-US" sz="1400" dirty="0"/>
                <a:t>에게 </a:t>
              </a:r>
              <a:r>
                <a:rPr lang="en-US" altLang="ko-KR" sz="1400" dirty="0"/>
                <a:t>redirect </a:t>
              </a:r>
              <a:r>
                <a:rPr lang="ko-KR" altLang="en-US" sz="1400" dirty="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7275453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Contact: &lt;</a:t>
            </a:r>
            <a:r>
              <a:rPr lang="en-US" altLang="ko-KR" sz="1300" dirty="0" err="1"/>
              <a:t>sip:alice@example.com</a:t>
            </a:r>
            <a:r>
              <a:rPr lang="en-US" altLang="ko-KR" sz="1300" dirty="0"/>
              <a:t>&gt;;</a:t>
            </a:r>
            <a:r>
              <a:rPr lang="en-US" altLang="ko-KR" sz="1300" dirty="0">
                <a:solidFill>
                  <a:srgbClr val="0000FF"/>
                </a:solidFill>
              </a:rPr>
              <a:t>expires=3600</a:t>
            </a:r>
            <a:r>
              <a:rPr lang="en-US" altLang="ko-KR" sz="1300" dirty="0"/>
              <a:t>, &lt;</a:t>
            </a:r>
            <a:r>
              <a:rPr lang="en-US" altLang="ko-KR" sz="1300" dirty="0" err="1"/>
              <a:t>sip:bob@example.com</a:t>
            </a:r>
            <a:r>
              <a:rPr lang="en-US" altLang="ko-KR" sz="1300" dirty="0"/>
              <a:t>&gt;;</a:t>
            </a:r>
            <a:r>
              <a:rPr lang="en-US" altLang="ko-KR" sz="1300" dirty="0">
                <a:solidFill>
                  <a:srgbClr val="0000FF"/>
                </a:solidFill>
              </a:rPr>
              <a:t>expires=7200</a:t>
            </a:r>
            <a:endParaRPr lang="ko-KR" altLang="en-US" sz="13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902678" y="1244338"/>
            <a:ext cx="7055265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/>
            <a:r>
              <a:rPr lang="ko-KR" altLang="en-US" sz="1600" b="1" dirty="0">
                <a:latin typeface="+mn-ea"/>
              </a:rPr>
              <a:t>용어 정리</a:t>
            </a:r>
            <a:endParaRPr lang="en-US" altLang="ko-KR" sz="1600" b="1" dirty="0">
              <a:latin typeface="+mn-ea"/>
            </a:endParaRPr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dirty="0"/>
              <a:t>Address-Of-Record(AOR)</a:t>
            </a:r>
          </a:p>
          <a:p>
            <a:pPr marL="285750" indent="-2857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사용자의 공개 주소 </a:t>
            </a:r>
            <a:r>
              <a:rPr lang="en-US" altLang="ko-KR" sz="1400" dirty="0">
                <a:latin typeface="+mn-ea"/>
              </a:rPr>
              <a:t>(public address)</a:t>
            </a:r>
            <a:r>
              <a:rPr lang="ko-KR" altLang="en-US" sz="1400" dirty="0">
                <a:latin typeface="+mn-ea"/>
              </a:rPr>
              <a:t>로 간주</a:t>
            </a:r>
            <a:endParaRPr lang="en-US" altLang="ko-KR" sz="1400" dirty="0">
              <a:latin typeface="+mn-ea"/>
            </a:endParaRPr>
          </a:p>
          <a:p>
            <a:pPr marL="285750" indent="-2857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사용자를 식별하기 위한 주소로 사용</a:t>
            </a:r>
            <a:endParaRPr lang="en-US" altLang="ko-KR" sz="1400" dirty="0">
              <a:latin typeface="+mn-ea"/>
            </a:endParaRPr>
          </a:p>
          <a:p>
            <a:pPr marL="285750" indent="-2857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일반적으로 </a:t>
            </a:r>
            <a:r>
              <a:rPr lang="en-US" altLang="ko-KR" sz="1400" dirty="0">
                <a:latin typeface="+mn-ea"/>
              </a:rPr>
              <a:t>SIP or SIPS URI </a:t>
            </a:r>
            <a:r>
              <a:rPr lang="ko-KR" altLang="en-US" sz="1400" dirty="0">
                <a:latin typeface="+mn-ea"/>
              </a:rPr>
              <a:t>형식이며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도메인을 포함</a:t>
            </a:r>
            <a:endParaRPr lang="en-US" altLang="ko-KR" sz="1400" dirty="0">
              <a:latin typeface="+mn-ea"/>
            </a:endParaRPr>
          </a:p>
          <a:p>
            <a:pPr marL="285750" indent="-2857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ex)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sip:alice@example.com</a:t>
            </a:r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/>
            <a:r>
              <a:rPr lang="en-US" altLang="ko-KR" sz="1400" b="1" dirty="0"/>
              <a:t>contact address</a:t>
            </a:r>
          </a:p>
          <a:p>
            <a:pPr defTabSz="360000"/>
            <a:endParaRPr lang="en-US" altLang="ko-KR" sz="1400" b="1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사용자의 실제 위치 정보를 나타냄</a:t>
            </a:r>
            <a:endParaRPr lang="en-US" altLang="ko-KR" sz="1400" dirty="0">
              <a:latin typeface="+mn-ea"/>
            </a:endParaRP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Contact </a:t>
            </a:r>
            <a:r>
              <a:rPr lang="ko-KR" altLang="en-US" sz="1400" dirty="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400" dirty="0">
              <a:latin typeface="+mn-ea"/>
            </a:endParaRP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r>
              <a:rPr lang="en-US" altLang="ko-KR" sz="1400" b="1" dirty="0">
                <a:latin typeface="+mn-ea"/>
              </a:rPr>
              <a:t>Registration</a:t>
            </a:r>
          </a:p>
          <a:p>
            <a:pPr defTabSz="360000"/>
            <a:endParaRPr lang="en-US" altLang="ko-KR" sz="1400" b="1" dirty="0">
              <a:latin typeface="+mn-ea"/>
            </a:endParaRPr>
          </a:p>
          <a:p>
            <a:pPr defTabSz="360000"/>
            <a:endParaRPr lang="en-US" altLang="ko-KR" sz="1400" b="1" dirty="0">
              <a:latin typeface="+mn-ea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3. Dialogs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Initiating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Modifying an Existing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Terminating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405</Words>
  <Application>Microsoft Office PowerPoint</Application>
  <PresentationFormat>와이드스크린</PresentationFormat>
  <Paragraphs>84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KR Medium</vt:lpstr>
      <vt:lpstr>Roboto Black</vt:lpstr>
      <vt:lpstr>Noto Sans KR</vt:lpstr>
      <vt:lpstr>Arial</vt:lpstr>
      <vt:lpstr>Roboto</vt:lpstr>
      <vt:lpstr>맑은 고딕</vt:lpstr>
      <vt:lpstr>Office 테마</vt:lpstr>
      <vt:lpstr>SIP 세미나 2.0</vt:lpstr>
      <vt:lpstr>1. Redirect Servers (1/2)</vt:lpstr>
      <vt:lpstr>1. Redirect Servers (2/2)</vt:lpstr>
      <vt:lpstr>2. Registrations</vt:lpstr>
      <vt:lpstr>3. Dialogs</vt:lpstr>
      <vt:lpstr>4. Initiating a Session</vt:lpstr>
      <vt:lpstr>5. Modifying an Existing Session</vt:lpstr>
      <vt:lpstr>6. Terminating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90</cp:revision>
  <dcterms:created xsi:type="dcterms:W3CDTF">2023-06-27T00:22:49Z</dcterms:created>
  <dcterms:modified xsi:type="dcterms:W3CDTF">2023-06-27T09:30:11Z</dcterms:modified>
</cp:coreProperties>
</file>