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5" r:id="rId13"/>
    <p:sldId id="348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9" r:id="rId27"/>
    <p:sldId id="321" r:id="rId28"/>
    <p:sldId id="320" r:id="rId29"/>
    <p:sldId id="322" r:id="rId30"/>
    <p:sldId id="349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9" r:id="rId47"/>
    <p:sldId id="338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290" r:id="rId57"/>
  </p:sldIdLst>
  <p:sldSz cx="12192000" cy="6858000"/>
  <p:notesSz cx="6858000" cy="9144000"/>
  <p:embeddedFontLst>
    <p:embeddedFont>
      <p:font typeface="G마켓 산스 TTF Bold" panose="02000000000000000000" pitchFamily="2" charset="-127"/>
      <p:bold r:id="rId60"/>
    </p:embeddedFont>
    <p:embeddedFont>
      <p:font typeface="G마켓 산스 TTF Light" panose="02000000000000000000" pitchFamily="2" charset="-127"/>
      <p:regular r:id="rId61"/>
    </p:embeddedFont>
    <p:embeddedFont>
      <p:font typeface="G마켓 산스 TTF Medium" panose="02000000000000000000" pitchFamily="2" charset="-127"/>
      <p:regular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Roboto Black" panose="02000000000000000000" pitchFamily="2" charset="0"/>
      <p:bold r:id="rId67"/>
      <p:boldItalic r:id="rId68"/>
    </p:embeddedFont>
    <p:embeddedFont>
      <p:font typeface="Roboto Light" panose="02000000000000000000" pitchFamily="2" charset="0"/>
      <p:regular r:id="rId69"/>
      <p:italic r:id="rId70"/>
    </p:embeddedFont>
    <p:embeddedFont>
      <p:font typeface="Roboto Medium" panose="02000000000000000000" pitchFamily="2" charset="0"/>
      <p:regular r:id="rId71"/>
      <p:italic r:id="rId72"/>
    </p:embeddedFont>
    <p:embeddedFont>
      <p:font typeface="맑은 고딕" panose="020B0503020000020004" pitchFamily="50" charset="-127"/>
      <p:regular r:id="rId73"/>
      <p:bold r:id="rId7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89A3F7"/>
    <a:srgbClr val="B298F2"/>
    <a:srgbClr val="CC7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6860" autoAdjust="0"/>
  </p:normalViewPr>
  <p:slideViewPr>
    <p:cSldViewPr snapToGrid="0">
      <p:cViewPr varScale="1">
        <p:scale>
          <a:sx n="130" d="100"/>
          <a:sy n="130" d="100"/>
        </p:scale>
        <p:origin x="293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Request-URI</a:t>
            </a:r>
            <a:r>
              <a:rPr lang="ko-KR" altLang="en-US"/>
              <a:t>의 도메인에 대한 책임이 있으면</a:t>
            </a:r>
            <a:r>
              <a:rPr lang="en-US" altLang="ko-KR"/>
              <a:t>, </a:t>
            </a:r>
            <a:r>
              <a:rPr lang="ko-KR" altLang="en-US"/>
              <a:t>원하는 메커니즘을 사용할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SIP </a:t>
            </a:r>
            <a:r>
              <a:rPr lang="ko-KR" altLang="en-US"/>
              <a:t>레지스트라가 만든 위치 서비스에서 정보를 얻기</a:t>
            </a:r>
            <a:endParaRPr lang="en-US" altLang="ko-KR"/>
          </a:p>
          <a:p>
            <a:r>
              <a:rPr lang="ko-KR" altLang="en-US"/>
              <a:t>데이터베이스 읽기</a:t>
            </a:r>
            <a:endParaRPr lang="en-US" altLang="ko-KR"/>
          </a:p>
          <a:p>
            <a:r>
              <a:rPr lang="ko-KR" altLang="en-US"/>
              <a:t>프레즌스 서버를 참조</a:t>
            </a:r>
            <a:endParaRPr lang="en-US" altLang="ko-KR"/>
          </a:p>
          <a:p>
            <a:r>
              <a:rPr lang="ko-KR" altLang="en-US"/>
              <a:t>다른 프로토콜 활용</a:t>
            </a:r>
            <a:endParaRPr lang="en-US" altLang="ko-KR"/>
          </a:p>
          <a:p>
            <a:r>
              <a:rPr lang="ko-KR" altLang="en-US"/>
              <a:t>단순히 </a:t>
            </a:r>
            <a:r>
              <a:rPr lang="en-US" altLang="ko-KR"/>
              <a:t>Request-URI </a:t>
            </a:r>
            <a:r>
              <a:rPr lang="ko-KR" altLang="en-US"/>
              <a:t>에서 알고리즘 참조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1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503</a:t>
            </a:r>
            <a:r>
              <a:rPr lang="ko-KR" altLang="en-US"/>
              <a:t>을 전달한다는 것은 프록시가 </a:t>
            </a:r>
            <a:r>
              <a:rPr lang="en-US" altLang="ko-KR"/>
              <a:t>503</a:t>
            </a:r>
            <a:r>
              <a:rPr lang="ko-KR" altLang="en-US"/>
              <a:t>을 생성한 요청의 </a:t>
            </a:r>
            <a:r>
              <a:rPr lang="en-US" altLang="ko-KR"/>
              <a:t>Request-URI</a:t>
            </a:r>
            <a:r>
              <a:rPr lang="ko-KR" altLang="en-US"/>
              <a:t>에 대한 요청뿐만 아니라 어떤 요청도 서비스할 수 없다는 것을 알고 있다는 것을 의미한다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또는 응답 메시지가 수신된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UAS(User Agent Server)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나타내는 매개변수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서버를 거치는 경우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헤더는 이러한 전달 경로를 기록합니다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received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파라미터는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수신된 최종적인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포함하게 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6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첫 번째 부분은 매직쿠키를 포함한 </a:t>
            </a:r>
            <a:r>
              <a:rPr lang="ko-KR" altLang="en-US" sz="1100" b="1"/>
              <a:t>고유한 값</a:t>
            </a:r>
            <a:r>
              <a:rPr lang="ko-KR" altLang="en-US" sz="1100"/>
              <a:t>이고</a:t>
            </a:r>
            <a:r>
              <a:rPr lang="en-US" altLang="ko-KR" sz="1100"/>
              <a:t>, </a:t>
            </a:r>
            <a:r>
              <a:rPr lang="ko-KR" altLang="en-US" sz="1100"/>
              <a:t>두 번째 부분은 </a:t>
            </a:r>
            <a:r>
              <a:rPr lang="ko-KR" altLang="en-US" sz="1100" b="1"/>
              <a:t>루프 감지</a:t>
            </a:r>
            <a:r>
              <a:rPr lang="ko-KR" altLang="en-US" sz="1100"/>
              <a:t>에 사용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/>
              <a:t>프록시는 </a:t>
            </a:r>
            <a:r>
              <a:rPr lang="en-US" altLang="ko-KR" sz="1200" b="1"/>
              <a:t>body</a:t>
            </a:r>
            <a:r>
              <a:rPr lang="en-US" altLang="ko-KR" sz="1200"/>
              <a:t> </a:t>
            </a:r>
            <a:r>
              <a:rPr lang="ko-KR" altLang="en-US" sz="1200"/>
              <a:t>에 올바른 값을 가진</a:t>
            </a:r>
            <a:r>
              <a:rPr lang="en-US" altLang="ko-KR" sz="1200"/>
              <a:t> </a:t>
            </a:r>
            <a:r>
              <a:rPr lang="ko-KR" altLang="en-US" sz="1200"/>
              <a:t>헤더를 </a:t>
            </a:r>
            <a:r>
              <a:rPr lang="ko-KR" altLang="en-US" sz="1200" b="1"/>
              <a:t>삽입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5" y="2801763"/>
            <a:ext cx="2312586" cy="184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70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Route</a:t>
            </a:r>
            <a:r>
              <a:rPr lang="en-US" altLang="ko-KR" sz="900"/>
              <a:t>: 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41FEA-6F6D-458D-8E62-0687BDE4FE6C}"/>
              </a:ext>
            </a:extLst>
          </p:cNvPr>
          <p:cNvSpPr txBox="1"/>
          <p:nvPr/>
        </p:nvSpPr>
        <p:spPr>
          <a:xfrm>
            <a:off x="4672026" y="1278411"/>
            <a:ext cx="2468411" cy="21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69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94BA2F-7431-48CF-B623-8858C5519BEA}"/>
              </a:ext>
            </a:extLst>
          </p:cNvPr>
          <p:cNvSpPr txBox="1"/>
          <p:nvPr/>
        </p:nvSpPr>
        <p:spPr>
          <a:xfrm>
            <a:off x="9407173" y="2334398"/>
            <a:ext cx="2518044" cy="2615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</a:t>
            </a:r>
            <a:r>
              <a:rPr lang="en-US" altLang="ko-KR" sz="1000" b="1" u="sng">
                <a:solidFill>
                  <a:srgbClr val="FF0000"/>
                </a:solidFill>
              </a:rPr>
              <a:t>u2.biloxi.com </a:t>
            </a:r>
            <a:r>
              <a:rPr lang="en-US" altLang="ko-KR" sz="1000" b="1">
                <a:solidFill>
                  <a:srgbClr val="FF0000"/>
                </a:solidFill>
              </a:rPr>
              <a:t>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p2.biloxi.com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;branch=z9G4bK4b43c2ff8.1</a:t>
            </a:r>
            <a:br>
              <a:rPr lang="en-US" altLang="ko-KR" sz="900"/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  <a:br>
              <a:rPr lang="en-US" altLang="ko-KR" sz="1050" b="1">
                <a:solidFill>
                  <a:srgbClr val="FF000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&lt;sip:p1.atlanta.com;lr&gt;</a:t>
            </a:r>
            <a:br>
              <a:rPr lang="en-US" altLang="ko-KR" sz="900"/>
            </a:b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68</a:t>
            </a:r>
            <a:endParaRPr lang="en-US" altLang="ko-KR" sz="900"/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22B79-ED08-4194-AB80-A9F4FAD54DD3}"/>
              </a:ext>
            </a:extLst>
          </p:cNvPr>
          <p:cNvSpPr txBox="1"/>
          <p:nvPr/>
        </p:nvSpPr>
        <p:spPr>
          <a:xfrm>
            <a:off x="5619062" y="4443762"/>
            <a:ext cx="3764172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Route </a:t>
            </a:r>
            <a:r>
              <a:rPr lang="ko-KR" altLang="en-US" sz="1000"/>
              <a:t>헤더가 이미 존재하더라도 기존 </a:t>
            </a:r>
            <a:r>
              <a:rPr lang="en-US" altLang="ko-KR" sz="1000"/>
              <a:t>Record-Route </a:t>
            </a:r>
            <a:r>
              <a:rPr lang="ko-KR" altLang="en-US" sz="1000"/>
              <a:t>헤더 값보다 </a:t>
            </a:r>
            <a:br>
              <a:rPr lang="en-US" altLang="ko-KR" sz="1000"/>
            </a:br>
            <a:r>
              <a:rPr lang="ko-KR" altLang="en-US" sz="1000"/>
              <a:t>먼저 복사본에 </a:t>
            </a:r>
            <a:r>
              <a:rPr lang="en-US" altLang="ko-KR" sz="1000"/>
              <a:t>Record-Route </a:t>
            </a:r>
            <a:r>
              <a:rPr lang="ko-KR" altLang="en-US" sz="1000"/>
              <a:t>헤더 값을 삽입한다</a:t>
            </a:r>
            <a:r>
              <a:rPr lang="en-US" altLang="ko-KR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A1B0D-6A5F-434D-8EAC-E25352301FB1}"/>
              </a:ext>
            </a:extLst>
          </p:cNvPr>
          <p:cNvSpPr txBox="1"/>
          <p:nvPr/>
        </p:nvSpPr>
        <p:spPr>
          <a:xfrm>
            <a:off x="2022429" y="1005086"/>
            <a:ext cx="2383986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P1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없기 때문에 </a:t>
            </a:r>
            <a:br>
              <a:rPr lang="en-US" altLang="ko-KR" sz="1000"/>
            </a:br>
            <a:r>
              <a:rPr lang="en-US" altLang="ko-KR" sz="1000"/>
              <a:t>target set </a:t>
            </a:r>
            <a:r>
              <a:rPr lang="ko-KR" altLang="en-US" sz="1000"/>
              <a:t>을 </a:t>
            </a:r>
            <a:r>
              <a:rPr lang="en-US" altLang="ko-KR" sz="1000"/>
              <a:t>Request-URI </a:t>
            </a:r>
            <a:r>
              <a:rPr lang="ko-KR" altLang="en-US" sz="1000"/>
              <a:t>로 한다</a:t>
            </a:r>
            <a:r>
              <a:rPr lang="en-US" altLang="ko-KR" sz="100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44198-196F-4D85-87E3-4307D90153A9}"/>
              </a:ext>
            </a:extLst>
          </p:cNvPr>
          <p:cNvSpPr txBox="1"/>
          <p:nvPr/>
        </p:nvSpPr>
        <p:spPr>
          <a:xfrm>
            <a:off x="8803434" y="1005989"/>
            <a:ext cx="2228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P2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있으므로 </a:t>
            </a:r>
            <a:br>
              <a:rPr lang="en-US" altLang="ko-KR" sz="1000"/>
            </a:br>
            <a:r>
              <a:rPr lang="en-US" altLang="ko-KR" sz="1000"/>
              <a:t>Location Service </a:t>
            </a:r>
            <a:r>
              <a:rPr lang="ko-KR" altLang="en-US" sz="1000"/>
              <a:t>로부터 </a:t>
            </a:r>
            <a:r>
              <a:rPr lang="en-US" altLang="ko-KR" sz="1000"/>
              <a:t>U2 </a:t>
            </a:r>
            <a:r>
              <a:rPr lang="ko-KR" altLang="en-US" sz="1000"/>
              <a:t>주소를 </a:t>
            </a:r>
            <a:br>
              <a:rPr lang="en-US" altLang="ko-KR" sz="1000"/>
            </a:br>
            <a:r>
              <a:rPr lang="ko-KR" altLang="en-US" sz="1000"/>
              <a:t>받아 목적지로 설정</a:t>
            </a:r>
            <a:endParaRPr lang="en-US" altLang="ko-KR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4134E-96A4-458D-B00F-4604A265470B}"/>
              </a:ext>
            </a:extLst>
          </p:cNvPr>
          <p:cNvSpPr txBox="1"/>
          <p:nvPr/>
        </p:nvSpPr>
        <p:spPr>
          <a:xfrm>
            <a:off x="3507096" y="3548033"/>
            <a:ext cx="2876108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ko-KR" altLang="en-US" sz="1000"/>
              <a:t>별도의 </a:t>
            </a:r>
            <a:r>
              <a:rPr lang="en-US" altLang="ko-KR" sz="1000"/>
              <a:t>Local Policy </a:t>
            </a:r>
            <a:r>
              <a:rPr lang="ko-KR" altLang="en-US" sz="1000"/>
              <a:t>또는 </a:t>
            </a:r>
            <a:r>
              <a:rPr lang="en-US" altLang="ko-KR" sz="1000"/>
              <a:t>Route </a:t>
            </a:r>
            <a:r>
              <a:rPr lang="ko-KR" altLang="en-US" sz="1000"/>
              <a:t>헤더가 없으므로 </a:t>
            </a:r>
            <a:br>
              <a:rPr lang="en-US" altLang="ko-KR" sz="1000"/>
            </a:br>
            <a:r>
              <a:rPr lang="en-US" altLang="ko-KR" sz="1000">
                <a:solidFill>
                  <a:srgbClr val="0000FF"/>
                </a:solidFill>
              </a:rPr>
              <a:t>Request-URI </a:t>
            </a:r>
            <a:r>
              <a:rPr lang="ko-KR" altLang="en-US" sz="1000">
                <a:solidFill>
                  <a:srgbClr val="0000FF"/>
                </a:solidFill>
              </a:rPr>
              <a:t>를 통해 </a:t>
            </a:r>
            <a:r>
              <a:rPr lang="en-US" altLang="ko-KR" sz="1000">
                <a:solidFill>
                  <a:srgbClr val="0000FF"/>
                </a:solidFill>
              </a:rPr>
              <a:t>next-hope </a:t>
            </a:r>
            <a:r>
              <a:rPr lang="ko-KR" altLang="en-US" sz="1000">
                <a:solidFill>
                  <a:srgbClr val="0000FF"/>
                </a:solidFill>
              </a:rPr>
              <a:t>결정한다</a:t>
            </a:r>
            <a:r>
              <a:rPr lang="en-US" altLang="ko-KR" sz="10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8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</a:t>
            </a:r>
            <a:r>
              <a:rPr lang="ko-KR" altLang="en-US" sz="1200">
                <a:latin typeface="+mj-ea"/>
                <a:ea typeface="+mj-ea"/>
              </a:rPr>
              <a:t>응답과 일치하는 클라이언트 트랜잭션을 찾으려고 시도</a:t>
            </a:r>
            <a:endParaRPr lang="en-US" altLang="ko-KR" sz="1200">
              <a:latin typeface="+mj-ea"/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일치하는 트랜잭션을 찾을 수 없는 경우</a:t>
            </a:r>
            <a:r>
              <a:rPr lang="en-US" altLang="ko-KR" sz="1000"/>
              <a:t>, </a:t>
            </a:r>
            <a:r>
              <a:rPr lang="ko-KR" altLang="en-US" sz="1000"/>
              <a:t>해당 응답을 </a:t>
            </a:r>
            <a:r>
              <a:rPr lang="en-US" altLang="ko-KR" sz="1000"/>
              <a:t>state less </a:t>
            </a:r>
            <a:r>
              <a:rPr lang="ko-KR" altLang="en-US" sz="1000"/>
              <a:t>프록시로서 응답을 처리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찾은 경우</a:t>
            </a:r>
            <a:r>
              <a:rPr lang="en-US" altLang="ko-KR" sz="1000"/>
              <a:t>, </a:t>
            </a:r>
            <a:r>
              <a:rPr lang="ko-KR" altLang="en-US" sz="1000"/>
              <a:t>응답이 클라이언트 트랜잭션으로 전달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</p:cNvCxnSpPr>
          <p:nvPr/>
        </p:nvCxnSpPr>
        <p:spPr>
          <a:xfrm flipV="1">
            <a:off x="6723529" y="4203581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3949665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>
                <a:highlight>
                  <a:srgbClr val="FFFF00"/>
                </a:highlight>
              </a:rPr>
              <a:t>이 응답은 해당 서버 트랜잭션에서 </a:t>
            </a:r>
            <a:r>
              <a:rPr lang="en-US" altLang="ko-KR" sz="1050">
                <a:highlight>
                  <a:srgbClr val="FFFF00"/>
                </a:highlight>
              </a:rPr>
              <a:t>“</a:t>
            </a:r>
            <a:r>
              <a:rPr lang="en-US" altLang="ko-KR" sz="1050" b="1">
                <a:highlight>
                  <a:srgbClr val="FFFF00"/>
                </a:highlight>
              </a:rPr>
              <a:t>best</a:t>
            </a:r>
            <a:r>
              <a:rPr lang="en-US" altLang="ko-KR" sz="1050">
                <a:highlight>
                  <a:srgbClr val="FFFF00"/>
                </a:highlight>
              </a:rPr>
              <a:t>” </a:t>
            </a:r>
            <a:r>
              <a:rPr lang="ko-KR" altLang="en-US" sz="1050">
                <a:highlight>
                  <a:srgbClr val="FFFF00"/>
                </a:highlight>
              </a:rPr>
              <a:t>최종 응답의 후보일 수 있음</a:t>
            </a:r>
            <a:endParaRPr lang="en-US" altLang="ko-KR" sz="105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9770623" cy="4158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“4. 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“</a:t>
            </a:r>
            <a:r>
              <a:rPr lang="en-US" altLang="ko-KR" sz="1100" b="1"/>
              <a:t>7. 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8. 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 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580140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</a:t>
            </a:r>
            <a:r>
              <a:rPr lang="ko-KR" altLang="en-US" sz="1100" b="1">
                <a:latin typeface="+mj-ea"/>
                <a:ea typeface="+mj-ea"/>
              </a:rPr>
              <a:t>이 응답 컨텍스트의 모든 클라이언트 트랜잭션이 종료된 경우</a:t>
            </a:r>
            <a:r>
              <a:rPr lang="ko-KR" altLang="en-US" sz="1100"/>
              <a:t>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(4xx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클래스를 선택한 경우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요청의 재요청에 영향을 미치는 정보를 제공하는 응답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(401, 407, 415, 420, 484)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을 우선적 선택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000"/>
              <a:t>	</a:t>
            </a:r>
            <a:r>
              <a:rPr lang="ko-KR" altLang="en-US" sz="1000"/>
              <a:t>예</a:t>
            </a:r>
            <a:r>
              <a:rPr lang="en-US" altLang="ko-KR" sz="1000"/>
              <a:t>) </a:t>
            </a:r>
            <a:r>
              <a:rPr lang="ko-KR" altLang="en-US" sz="1000"/>
              <a:t>프록시가 하나의 요청을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  <a:r>
              <a:rPr lang="en-US" altLang="ko-KR" sz="1000"/>
              <a:t>location </a:t>
            </a:r>
            <a:r>
              <a:rPr lang="ko-KR" altLang="en-US" sz="1000"/>
              <a:t>에 전달했고 </a:t>
            </a:r>
            <a:r>
              <a:rPr lang="en-US" altLang="ko-KR" sz="1000"/>
              <a:t>, 503, 407, 501, 404 </a:t>
            </a:r>
            <a:r>
              <a:rPr lang="ko-KR" altLang="en-US" sz="1000"/>
              <a:t>응답을 수신했으면</a:t>
            </a:r>
            <a:r>
              <a:rPr lang="en-US" altLang="ko-KR" sz="1000"/>
              <a:t>, 407 </a:t>
            </a:r>
            <a:r>
              <a:rPr lang="ko-KR" altLang="en-US" sz="1000"/>
              <a:t>응답을 전달하기로 선택할 수 있음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 b="1">
                <a:ea typeface="+mj-ea"/>
              </a:rPr>
              <a:t>To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태그를 수정해서는 안됨</a:t>
            </a:r>
            <a:endParaRPr lang="en-US" altLang="ko-KR" sz="11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 b="1"/>
              <a:t>401 (Unauthorized)</a:t>
            </a:r>
            <a:r>
              <a:rPr lang="en-US" altLang="ko-KR" sz="1100"/>
              <a:t> </a:t>
            </a:r>
            <a:r>
              <a:rPr lang="ko-KR" altLang="en-US" sz="1100"/>
              <a:t>또는</a:t>
            </a:r>
            <a:r>
              <a:rPr lang="en-US" altLang="ko-KR" sz="1100"/>
              <a:t> </a:t>
            </a:r>
            <a:r>
              <a:rPr lang="en-US" altLang="ko-KR" sz="1100" b="1"/>
              <a:t>407 (Proxy Authentication Required)</a:t>
            </a:r>
            <a:r>
              <a:rPr lang="en-US" altLang="ko-KR" sz="1100"/>
              <a:t>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8975534" cy="2450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프록시가 올바른 값을 선택하도록 </a:t>
            </a:r>
            <a:r>
              <a:rPr lang="en-US" altLang="ko-KR" sz="1000"/>
              <a:t>Record-Route </a:t>
            </a:r>
            <a:r>
              <a:rPr lang="ko-KR" altLang="en-US" sz="1000"/>
              <a:t>헤더에 구별되는 </a:t>
            </a:r>
            <a:r>
              <a:rPr lang="en-US" altLang="ko-KR" sz="1000"/>
              <a:t>URI </a:t>
            </a:r>
            <a:r>
              <a:rPr lang="ko-KR" altLang="en-US" sz="1000"/>
              <a:t>삽입을 권장 </a:t>
            </a:r>
            <a:r>
              <a:rPr lang="en-US" altLang="ko-KR" sz="1000"/>
              <a:t>(URI </a:t>
            </a:r>
            <a:r>
              <a:rPr lang="ko-KR" altLang="en-US" sz="1000"/>
              <a:t>의 사용자 부분에 프록시 인스턴스에 대한 고유 식별자를 추가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응답이 도착하면 프록시는 식별자가 프록시 인스턴스와 일치하는 첫 번째 </a:t>
            </a:r>
            <a:r>
              <a:rPr lang="en-US" altLang="ko-KR" sz="1000"/>
              <a:t>Record-Route </a:t>
            </a:r>
            <a:r>
              <a:rPr lang="ko-KR" altLang="en-US" sz="1000"/>
              <a:t>를 수정 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헤더가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</a:t>
            </a:r>
            <a:r>
              <a:rPr lang="ko-KR" altLang="en-US" sz="1100">
                <a:latin typeface="+mj-ea"/>
                <a:ea typeface="+mj-ea"/>
              </a:rPr>
              <a:t>응답은 최상위 </a:t>
            </a:r>
            <a:r>
              <a:rPr lang="en-US" altLang="ko-KR" sz="1100" b="1">
                <a:ea typeface="+mj-ea"/>
              </a:rPr>
              <a:t>Via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헤더 값에 표시된 위치로 전송</a:t>
            </a: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93733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보장하지 않음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514377" cy="1548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</a:t>
            </a:r>
            <a:r>
              <a:rPr lang="ko-KR" altLang="en-US" b="1"/>
              <a:t>프록시</a:t>
            </a:r>
            <a:r>
              <a:rPr lang="ko-KR" altLang="en-US" sz="2000" b="1"/>
              <a:t>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 u="sng"/>
              <a:t>요청을 </a:t>
            </a:r>
            <a:r>
              <a:rPr lang="en-US" altLang="ko-KR" sz="1100" u="sng"/>
              <a:t>UAS</a:t>
            </a:r>
            <a:r>
              <a:rPr lang="en-US" altLang="ko-KR" sz="1100"/>
              <a:t> </a:t>
            </a:r>
            <a:r>
              <a:rPr lang="ko-KR" altLang="en-US" sz="1100"/>
              <a:t>로 라우팅하고 </a:t>
            </a:r>
            <a:r>
              <a:rPr lang="en-US" altLang="ko-KR" sz="1100"/>
              <a:t>SIP </a:t>
            </a:r>
            <a:r>
              <a:rPr lang="ko-KR" altLang="en-US" sz="1100" u="sng"/>
              <a:t>응답을 </a:t>
            </a:r>
            <a:r>
              <a:rPr lang="en-US" altLang="ko-KR" sz="1100" u="sng"/>
              <a:t>UAC</a:t>
            </a:r>
            <a:r>
              <a:rPr lang="en-US" altLang="ko-KR" sz="1100"/>
              <a:t> </a:t>
            </a:r>
            <a:r>
              <a:rPr lang="ko-KR" altLang="en-US" sz="1100"/>
              <a:t>로 라우팅하는 요소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/>
              <a:t>UAS </a:t>
            </a:r>
            <a:r>
              <a:rPr lang="ko-KR" altLang="en-US" sz="1100"/>
              <a:t>로 가는 도중에 여러 프록시를 거쳐 갈 수 있음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각각은 라우팅을 결정하고</a:t>
            </a:r>
            <a:r>
              <a:rPr lang="en-US" altLang="ko-KR" sz="1100"/>
              <a:t>, </a:t>
            </a:r>
            <a:r>
              <a:rPr lang="ko-KR" altLang="en-US" sz="1100"/>
              <a:t>다음 요소로 전달하기 전에 요청을 수정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역순으로 동일한 </a:t>
            </a:r>
            <a:r>
              <a:rPr lang="en-US" altLang="ko-KR" sz="1100"/>
              <a:t>proxy set</a:t>
            </a:r>
            <a:r>
              <a:rPr lang="ko-KR" altLang="en-US" sz="1100"/>
              <a:t>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908208" cy="3095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stateful &amp; stateless</a:t>
            </a:r>
            <a:r>
              <a:rPr lang="en-US" altLang="ko-KR" sz="160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</a:t>
            </a:r>
            <a:r>
              <a:rPr lang="en-US" altLang="ko-KR" sz="1200"/>
              <a:t> </a:t>
            </a:r>
            <a:r>
              <a:rPr lang="ko-KR" altLang="en-US" sz="1200"/>
              <a:t>각각의 새 요청에 대해 </a:t>
            </a: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또는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모드로 작동할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상태 비저장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>
                <a:solidFill>
                  <a:srgbClr val="0000FF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단순한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100"/>
              <a:t> </a:t>
            </a:r>
            <a:r>
              <a:rPr lang="ko-KR" altLang="en-US" sz="1100"/>
              <a:t>역할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>
                <a:latin typeface="+mn-ea"/>
              </a:rPr>
              <a:t>각 요청에 따라 </a:t>
            </a:r>
            <a:r>
              <a:rPr lang="ko-KR" altLang="en-US" sz="1100" b="1">
                <a:latin typeface="+mj-ea"/>
                <a:ea typeface="+mj-ea"/>
              </a:rPr>
              <a:t>타겟팅</a:t>
            </a:r>
            <a:r>
              <a:rPr lang="ko-KR" altLang="en-US" sz="1100">
                <a:latin typeface="+mn-ea"/>
              </a:rPr>
              <a:t> 과 </a:t>
            </a:r>
            <a:r>
              <a:rPr lang="ko-KR" altLang="en-US" sz="1100" b="1">
                <a:latin typeface="+mj-ea"/>
                <a:ea typeface="+mj-ea"/>
              </a:rPr>
              <a:t>라우팅</a:t>
            </a:r>
            <a:r>
              <a:rPr lang="ko-KR" altLang="en-US" sz="1100">
                <a:latin typeface="+mn-ea"/>
              </a:rPr>
              <a:t>을 결정하여 단일 요소로 요청을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100" b="1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으로 전달</a:t>
            </a:r>
            <a:endParaRPr lang="en-US" altLang="ko-KR" sz="11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에서 수신하는 모든 응답을 단순히 전달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메시지가 전달되면 메시지에 대한 정보를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stateful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상태 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이 정보를 사용하여 해당</a:t>
            </a:r>
            <a:r>
              <a:rPr lang="ko-KR" altLang="en-US" sz="1100">
                <a:latin typeface="+mn-ea"/>
              </a:rPr>
              <a:t>들어오는 각 요청에 대한 정보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특히 트랜잭션 상태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/>
              <a:t>와 들어오는 요청을 처리한 결과로 보내는 모든 요청을 기억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요청과 관련된 향후 메시지 처리에 영향을 줌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요청을 </a:t>
            </a:r>
            <a:r>
              <a:rPr lang="en-US" altLang="ko-KR" sz="1100"/>
              <a:t>fork </a:t>
            </a:r>
            <a:r>
              <a:rPr lang="ko-KR" altLang="en-US" sz="1100"/>
              <a:t>하여 여러 대상에 라우팅할 수 있음 </a:t>
            </a:r>
            <a:r>
              <a:rPr lang="en-US" altLang="ko-KR" sz="1100"/>
              <a:t>(</a:t>
            </a:r>
            <a:r>
              <a:rPr lang="ko-KR" altLang="en-US" sz="1100"/>
              <a:t>둘 이상의 위치로 전달되는 모든 요청은 반드시 </a:t>
            </a:r>
            <a:r>
              <a:rPr lang="en-US" altLang="ko-KR" sz="1100"/>
              <a:t>stateful </a:t>
            </a:r>
            <a:r>
              <a:rPr lang="ko-KR" altLang="en-US" sz="1100"/>
              <a:t>방식으로 처리</a:t>
            </a:r>
            <a:r>
              <a:rPr lang="en-US" altLang="ko-KR" sz="1100"/>
              <a:t>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98BD0F-4A3B-4194-B3AA-2B4B0DA09A12}"/>
              </a:ext>
            </a:extLst>
          </p:cNvPr>
          <p:cNvSpPr/>
          <p:nvPr/>
        </p:nvSpPr>
        <p:spPr>
          <a:xfrm>
            <a:off x="7240955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48AAA-74D8-4A20-8905-60AD03086EE9}"/>
              </a:ext>
            </a:extLst>
          </p:cNvPr>
          <p:cNvSpPr/>
          <p:nvPr/>
        </p:nvSpPr>
        <p:spPr>
          <a:xfrm>
            <a:off x="10827756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856EB-6650-4251-A54B-DC286084255A}"/>
              </a:ext>
            </a:extLst>
          </p:cNvPr>
          <p:cNvSpPr/>
          <p:nvPr/>
        </p:nvSpPr>
        <p:spPr>
          <a:xfrm>
            <a:off x="7971693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EF31B2-A07E-40B6-90D9-D111E2BE431D}"/>
              </a:ext>
            </a:extLst>
          </p:cNvPr>
          <p:cNvSpPr/>
          <p:nvPr/>
        </p:nvSpPr>
        <p:spPr>
          <a:xfrm>
            <a:off x="9034355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1F217C-7194-48E2-9923-C4C3916521AB}"/>
              </a:ext>
            </a:extLst>
          </p:cNvPr>
          <p:cNvSpPr/>
          <p:nvPr/>
        </p:nvSpPr>
        <p:spPr>
          <a:xfrm>
            <a:off x="10097018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CD45D8-69FB-4F95-AC76-31F782F2A6F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7431368" y="1544604"/>
            <a:ext cx="651781" cy="42886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1DC217-05C8-4BB9-BF38-EA50A85CFAD4}"/>
              </a:ext>
            </a:extLst>
          </p:cNvPr>
          <p:cNvCxnSpPr>
            <a:cxnSpLocks/>
            <a:stCxn id="10" idx="6"/>
            <a:endCxn id="7" idx="0"/>
          </p:cNvCxnSpPr>
          <p:nvPr/>
        </p:nvCxnSpPr>
        <p:spPr>
          <a:xfrm>
            <a:off x="10700756" y="1433147"/>
            <a:ext cx="428869" cy="65178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8870E-F942-4EDB-ADA2-D33CCE8048DB}"/>
              </a:ext>
            </a:extLst>
          </p:cNvPr>
          <p:cNvGrpSpPr/>
          <p:nvPr/>
        </p:nvGrpSpPr>
        <p:grpSpPr>
          <a:xfrm>
            <a:off x="7746268" y="2171772"/>
            <a:ext cx="196850" cy="450220"/>
            <a:chOff x="7746268" y="2171772"/>
            <a:chExt cx="196850" cy="4502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63CB8D-013E-4A63-B82F-1975E3B30C9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1D8DF3-9BEC-4BC1-8355-B9B0153B4244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BCCC54-9527-4BCD-84E2-80B633A590E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59D180-D22A-4220-A708-77931DBBD185}"/>
              </a:ext>
            </a:extLst>
          </p:cNvPr>
          <p:cNvGrpSpPr/>
          <p:nvPr/>
        </p:nvGrpSpPr>
        <p:grpSpPr>
          <a:xfrm>
            <a:off x="10729331" y="2171772"/>
            <a:ext cx="196850" cy="450220"/>
            <a:chOff x="7746268" y="2171772"/>
            <a:chExt cx="196850" cy="4502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D3BF70-611F-4018-B203-A921E3B9B5E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912C48-8505-432D-BAFB-ED84E34F94F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411E0D-0C1A-4C7E-80F3-C7C457482814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3D313F-52A2-49A7-B0BD-C8914B878ADB}"/>
              </a:ext>
            </a:extLst>
          </p:cNvPr>
          <p:cNvGrpSpPr/>
          <p:nvPr/>
        </p:nvGrpSpPr>
        <p:grpSpPr>
          <a:xfrm>
            <a:off x="8477006" y="1193641"/>
            <a:ext cx="196850" cy="450220"/>
            <a:chOff x="7746268" y="2171772"/>
            <a:chExt cx="196850" cy="450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390AB3-1501-40D7-8C59-BD9A7482E58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6165E2-C9C2-4B16-ACDD-F70EE100A5D6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44E93F-A23F-43B3-941F-5CDC59A65126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4AF41A-BFF0-46A1-8A32-8CB95E170734}"/>
              </a:ext>
            </a:extLst>
          </p:cNvPr>
          <p:cNvGrpSpPr/>
          <p:nvPr/>
        </p:nvGrpSpPr>
        <p:grpSpPr>
          <a:xfrm>
            <a:off x="10016177" y="1193641"/>
            <a:ext cx="196850" cy="450220"/>
            <a:chOff x="7746268" y="2171772"/>
            <a:chExt cx="196850" cy="450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9B4847-8C68-4BED-AF70-81980E7BDBA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C12A58-FBE2-43BF-80A1-BF2FF24CD6C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94F18B-BE8F-404A-83FD-F09AE41CCBE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80A7B-C999-4B5D-A8B9-A612C0B06D0B}"/>
              </a:ext>
            </a:extLst>
          </p:cNvPr>
          <p:cNvSpPr/>
          <p:nvPr/>
        </p:nvSpPr>
        <p:spPr>
          <a:xfrm>
            <a:off x="899233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CFE845-D77C-460E-AA9E-0010BD099BA5}"/>
              </a:ext>
            </a:extLst>
          </p:cNvPr>
          <p:cNvGrpSpPr/>
          <p:nvPr/>
        </p:nvGrpSpPr>
        <p:grpSpPr>
          <a:xfrm>
            <a:off x="6379480" y="1128004"/>
            <a:ext cx="844868" cy="529716"/>
            <a:chOff x="8748591" y="3210871"/>
            <a:chExt cx="844868" cy="52971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5024FD-8DA4-4D9E-BC30-3657F24ABDA5}"/>
                </a:ext>
              </a:extLst>
            </p:cNvPr>
            <p:cNvGrpSpPr/>
            <p:nvPr/>
          </p:nvGrpSpPr>
          <p:grpSpPr>
            <a:xfrm>
              <a:off x="8748591" y="3243839"/>
              <a:ext cx="196850" cy="450220"/>
              <a:chOff x="7746268" y="2171772"/>
              <a:chExt cx="196850" cy="45022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A5952BE-9859-42C4-9471-0C29F850BAED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786938-CB90-40E5-B87A-671DDF067BB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4F7FBB-C806-4DF6-BC52-7B7135926035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021D0-A510-4061-8FA5-B3B5B91DC4BD}"/>
                </a:ext>
              </a:extLst>
            </p:cNvPr>
            <p:cNvSpPr txBox="1"/>
            <p:nvPr/>
          </p:nvSpPr>
          <p:spPr>
            <a:xfrm>
              <a:off x="8918274" y="321087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AB39C-5344-4F23-AEA8-A54EEAF04703}"/>
                </a:ext>
              </a:extLst>
            </p:cNvPr>
            <p:cNvSpPr txBox="1"/>
            <p:nvPr/>
          </p:nvSpPr>
          <p:spPr>
            <a:xfrm>
              <a:off x="8918274" y="3366708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FFB937-417A-4E66-BF10-DB110980E9C7}"/>
                </a:ext>
              </a:extLst>
            </p:cNvPr>
            <p:cNvSpPr txBox="1"/>
            <p:nvPr/>
          </p:nvSpPr>
          <p:spPr>
            <a:xfrm>
              <a:off x="8918274" y="3525143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EB022-871A-4D55-BE4D-699C738E125F}"/>
              </a:ext>
            </a:extLst>
          </p:cNvPr>
          <p:cNvSpPr txBox="1"/>
          <p:nvPr/>
        </p:nvSpPr>
        <p:spPr>
          <a:xfrm>
            <a:off x="7987704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9D2AD8-E146-49E1-BFBE-9D1E0D5CF5E2}"/>
              </a:ext>
            </a:extLst>
          </p:cNvPr>
          <p:cNvSpPr txBox="1"/>
          <p:nvPr/>
        </p:nvSpPr>
        <p:spPr>
          <a:xfrm>
            <a:off x="10108945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589122-74B7-41B1-9AE0-8199BC0B38CA}"/>
              </a:ext>
            </a:extLst>
          </p:cNvPr>
          <p:cNvSpPr txBox="1"/>
          <p:nvPr/>
        </p:nvSpPr>
        <p:spPr>
          <a:xfrm>
            <a:off x="9010654" y="1755183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stateless</a:t>
            </a:r>
            <a:endParaRPr lang="ko-KR" altLang="en-US" sz="90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AF73CB7-258D-46F6-996D-717C210922B4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H="1">
            <a:off x="8653958" y="750881"/>
            <a:ext cx="88415" cy="849208"/>
          </a:xfrm>
          <a:prstGeom prst="curvedConnector3">
            <a:avLst>
              <a:gd name="adj1" fmla="val -2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66CE263-E3AF-48C1-A568-2CFC5CC9028A}"/>
              </a:ext>
            </a:extLst>
          </p:cNvPr>
          <p:cNvCxnSpPr>
            <a:cxnSpLocks/>
            <a:stCxn id="9" idx="7"/>
            <a:endCxn id="10" idx="0"/>
          </p:cNvCxnSpPr>
          <p:nvPr/>
        </p:nvCxnSpPr>
        <p:spPr>
          <a:xfrm rot="5400000" flipH="1" flipV="1">
            <a:off x="9930075" y="750882"/>
            <a:ext cx="88415" cy="849209"/>
          </a:xfrm>
          <a:prstGeom prst="curvedConnector3">
            <a:avLst>
              <a:gd name="adj1" fmla="val 3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0399" y="1175754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Error </a:t>
            </a:r>
            <a:r>
              <a:rPr lang="ko-KR" altLang="en-US" sz="1200"/>
              <a:t>알림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281668" cy="74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응답 처리는 </a:t>
            </a:r>
            <a:r>
              <a:rPr lang="en-US" altLang="ko-KR" sz="1050" b="1"/>
              <a:t>stateless </a:t>
            </a:r>
            <a:r>
              <a:rPr lang="ko-KR" altLang="en-US" sz="1050"/>
              <a:t>프록시에서는 적용되지 않음</a:t>
            </a:r>
            <a:endParaRPr lang="en-US" altLang="ko-KR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6746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CANCEL </a:t>
            </a:r>
            <a:r>
              <a:rPr lang="ko-KR" altLang="en-US" sz="1050"/>
              <a:t>요청에 대해 특별한 처리를 수행하지 않음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다른 요청에 적용하는 것과 동일한 </a:t>
            </a:r>
            <a:r>
              <a:rPr lang="en-US" altLang="ko-KR" sz="1050" b="1"/>
              <a:t>Route</a:t>
            </a:r>
            <a:r>
              <a:rPr lang="en-US" altLang="ko-KR" sz="1050"/>
              <a:t> </a:t>
            </a:r>
            <a:r>
              <a:rPr lang="ko-KR" altLang="en-US" sz="1050"/>
              <a:t>헤더 처리를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적용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59910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</a:t>
            </a:r>
            <a:r>
              <a:rPr lang="en-US" altLang="ko-KR" sz="1100"/>
              <a:t>private</a:t>
            </a:r>
            <a:r>
              <a:rPr lang="ko-KR" altLang="en-US" sz="1100"/>
              <a:t>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sip:callee@rightprivatespace.com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48602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</a:t>
            </a:r>
            <a:r>
              <a:rPr lang="ko-KR" altLang="en-US" sz="1200">
                <a:latin typeface="+mj-ea"/>
                <a:ea typeface="+mj-ea"/>
              </a:rPr>
              <a:t>프록시 코어</a:t>
            </a:r>
            <a:r>
              <a:rPr lang="ko-KR" altLang="en-US" sz="1200"/>
              <a:t>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503484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531576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531576" y="26259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531576" y="46071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Proxy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“</a:t>
            </a:r>
            <a:r>
              <a:rPr lang="en-US" altLang="ko-KR" sz="1600" b="1">
                <a:solidFill>
                  <a:schemeClr val="tx1"/>
                </a:solidFill>
              </a:rPr>
              <a:t>higher</a:t>
            </a:r>
            <a:r>
              <a:rPr lang="en-US" altLang="ko-KR" sz="1600">
                <a:solidFill>
                  <a:schemeClr val="tx1"/>
                </a:solidFill>
              </a:rPr>
              <a:t>” Layer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b="1">
                <a:solidFill>
                  <a:schemeClr val="tx1"/>
                </a:solidFill>
              </a:rPr>
              <a:t>core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71690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Non-INVITE </a:t>
            </a:r>
            <a:r>
              <a:rPr lang="ko-KR" altLang="en-US" sz="1200"/>
              <a:t>요청에 대해 </a:t>
            </a:r>
            <a:r>
              <a:rPr lang="en-US" altLang="ko-KR" sz="1200"/>
              <a:t>100 (Trying) </a:t>
            </a:r>
            <a:r>
              <a:rPr lang="ko-KR" altLang="en-US" sz="1200"/>
              <a:t>응답을 생성해서는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1263107"/>
            <a:ext cx="749756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는 </a:t>
            </a:r>
            <a:r>
              <a:rPr lang="en-US" altLang="ko-KR" sz="1100"/>
              <a:t>U</a:t>
            </a:r>
            <a:r>
              <a:rPr lang="en-US" altLang="ko-KR" sz="1100" b="1"/>
              <a:t>1 </a:t>
            </a:r>
            <a:r>
              <a:rPr lang="ko-KR" altLang="en-US" sz="1100"/>
              <a:t>이 유용하게 사용할 수 있는 값을 제공하도록 </a:t>
            </a:r>
            <a:r>
              <a:rPr lang="en-US" altLang="ko-KR" sz="1100"/>
              <a:t>Record-Route </a:t>
            </a:r>
            <a:r>
              <a:rPr lang="ko-KR" altLang="en-US" sz="1100"/>
              <a:t>헤더 파라미터를 다시 작성하고 다음을 </a:t>
            </a:r>
            <a:r>
              <a:rPr lang="en-US" altLang="ko-KR" sz="1100"/>
              <a:t>U1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2616595"/>
            <a:ext cx="313579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그 후 </a:t>
            </a:r>
            <a:r>
              <a:rPr lang="en-US" altLang="ko-KR" sz="1100"/>
              <a:t>,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에게  다음의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085949"/>
            <a:ext cx="3980577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sip:callee@righteprivatespace.com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</a:t>
            </a:r>
            <a:r>
              <a:rPr lang="ko-KR" altLang="en-US" sz="1400"/>
              <a:t> </a:t>
            </a:r>
            <a:r>
              <a:rPr lang="en-US" altLang="ko-KR" sz="1400"/>
              <a:t>&lt;sip:gateway.leftprivatespace.com;lr&gt;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014757"/>
            <a:ext cx="1665841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</a:t>
            </a:r>
            <a:r>
              <a:rPr lang="ko-KR" altLang="en-US" sz="1100" b="1"/>
              <a:t> </a:t>
            </a:r>
            <a:r>
              <a:rPr lang="en-US" altLang="ko-KR" sz="1100" b="1"/>
              <a:t>U2 </a:t>
            </a:r>
            <a:r>
              <a:rPr lang="ko-KR" altLang="en-US" sz="1100"/>
              <a:t>에게 전달한다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4506061"/>
            <a:ext cx="422743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sip:callee@u2.righteprivatespace.com SIP/2.0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6261B-4DEE-4819-A371-1B0577336452}"/>
              </a:ext>
            </a:extLst>
          </p:cNvPr>
          <p:cNvSpPr txBox="1"/>
          <p:nvPr/>
        </p:nvSpPr>
        <p:spPr>
          <a:xfrm>
            <a:off x="1257127" y="1696765"/>
            <a:ext cx="4363695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&lt;sip:gateway.leftprivatespace.com;lr&gt;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375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879080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로만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은 </a:t>
            </a: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TU</a:t>
            </a:r>
            <a:r>
              <a:rPr lang="ko-KR" altLang="en-US" sz="1200"/>
              <a:t> 는 간단한 인터페이스를 통해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통신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하나는 </a:t>
            </a: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다른 하나는 </a:t>
            </a:r>
            <a:r>
              <a:rPr lang="en-US" altLang="ko-KR" sz="1100"/>
              <a:t>INVITE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 b="1"/>
              <a:t>non-INVITE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811423"/>
            <a:ext cx="7133684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대해</a:t>
            </a:r>
            <a:r>
              <a:rPr lang="en-US" altLang="ko-KR" sz="1100"/>
              <a:t>, </a:t>
            </a:r>
            <a:r>
              <a:rPr lang="ko-KR" altLang="en-US" sz="1100"/>
              <a:t>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57523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20664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068909"/>
            <a:ext cx="62392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Unreliable</a:t>
            </a:r>
            <a:r>
              <a:rPr lang="en-US" altLang="ko-KR" sz="1100"/>
              <a:t> </a:t>
            </a:r>
            <a:r>
              <a:rPr lang="ko-KR" altLang="en-US" sz="1100"/>
              <a:t>전송을 사용하면</a:t>
            </a:r>
            <a:r>
              <a:rPr lang="en-US" altLang="ko-KR" sz="1100"/>
              <a:t> 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reliable</a:t>
            </a:r>
            <a:r>
              <a:rPr lang="ko-KR" altLang="en-US" sz="1100"/>
              <a:t> 전송을 사용하면</a:t>
            </a:r>
            <a:r>
              <a:rPr lang="en-US" altLang="ko-KR" sz="1100"/>
              <a:t> Timer A</a:t>
            </a:r>
            <a:r>
              <a:rPr lang="ko-KR" altLang="en-US" sz="1100"/>
              <a:t>를 시작하지 않음</a:t>
            </a:r>
            <a:endParaRPr lang="en-US" altLang="ko-KR" sz="1100">
              <a:solidFill>
                <a:srgbClr val="0000FF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어떤 전송이든 </a:t>
            </a:r>
            <a:r>
              <a:rPr lang="en-US" altLang="ko-KR" sz="1100"/>
              <a:t>64*T1 </a:t>
            </a:r>
            <a:r>
              <a:rPr lang="ko-KR" altLang="en-US" sz="1100"/>
              <a:t>초 값으로 </a:t>
            </a:r>
            <a:r>
              <a:rPr lang="en-US" altLang="ko-KR" sz="1100"/>
              <a:t>Timer B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6907660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315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/>
              <a:t>TU </a:t>
            </a:r>
            <a:r>
              <a:rPr lang="ko-KR" altLang="en-US" sz="1100"/>
              <a:t>에 전달하고</a:t>
            </a:r>
            <a:r>
              <a:rPr lang="en-US" altLang="ko-KR" sz="1100"/>
              <a:t>, ACK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en-US" altLang="ko-KR" sz="1100"/>
              <a:t>Timer D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(unreliable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32</a:t>
            </a:r>
            <a:r>
              <a:rPr lang="ko-KR" altLang="en-US" sz="1100">
                <a:solidFill>
                  <a:srgbClr val="0000FF"/>
                </a:solidFill>
              </a:rPr>
              <a:t>초</a:t>
            </a:r>
            <a:r>
              <a:rPr lang="en-US" altLang="ko-KR" sz="1100">
                <a:solidFill>
                  <a:srgbClr val="0000FF"/>
                </a:solidFill>
              </a:rPr>
              <a:t>, 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0</a:t>
            </a:r>
            <a:r>
              <a:rPr lang="ko-KR" altLang="en-US" sz="1100">
                <a:solidFill>
                  <a:srgbClr val="0000FF"/>
                </a:solidFill>
              </a:rPr>
              <a:t>초로 시작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50">
                <a:solidFill>
                  <a:srgbClr val="0000FF"/>
                </a:solidFill>
              </a:rPr>
              <a:t>Timer D </a:t>
            </a:r>
            <a:r>
              <a:rPr lang="ko-KR" altLang="en-US" sz="1050">
                <a:solidFill>
                  <a:srgbClr val="0000FF"/>
                </a:solidFill>
              </a:rPr>
              <a:t>는 </a:t>
            </a:r>
            <a:r>
              <a:rPr lang="en-US" altLang="ko-KR" sz="1050">
                <a:solidFill>
                  <a:srgbClr val="0000FF"/>
                </a:solidFill>
              </a:rPr>
              <a:t>unreliable </a:t>
            </a:r>
            <a:r>
              <a:rPr lang="ko-KR" altLang="en-US" sz="1050">
                <a:solidFill>
                  <a:srgbClr val="0000FF"/>
                </a:solidFill>
              </a:rPr>
              <a:t>전송을 사용할 때 </a:t>
            </a:r>
            <a:r>
              <a:rPr lang="ko-KR" altLang="en-US" sz="1050">
                <a:solidFill>
                  <a:srgbClr val="0000FF"/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050">
                <a:solidFill>
                  <a:srgbClr val="0000FF"/>
                </a:solidFill>
              </a:rPr>
              <a:t>이 </a:t>
            </a:r>
            <a:r>
              <a:rPr lang="en-US" altLang="ko-KR" sz="1050">
                <a:solidFill>
                  <a:srgbClr val="0000FF"/>
                </a:solidFill>
              </a:rPr>
              <a:t>“</a:t>
            </a:r>
            <a:r>
              <a:rPr lang="en-US" altLang="ko-KR" sz="1050" b="1">
                <a:solidFill>
                  <a:srgbClr val="0000FF"/>
                </a:solidFill>
              </a:rPr>
              <a:t>Completed</a:t>
            </a:r>
            <a:r>
              <a:rPr lang="en-US" altLang="ko-KR" sz="1050">
                <a:solidFill>
                  <a:srgbClr val="0000FF"/>
                </a:solidFill>
              </a:rPr>
              <a:t>” </a:t>
            </a:r>
            <a:r>
              <a:rPr lang="ko-KR" altLang="en-US" sz="1050">
                <a:solidFill>
                  <a:srgbClr val="0000FF"/>
                </a:solidFill>
              </a:rPr>
              <a:t>상태로 </a:t>
            </a:r>
            <a:r>
              <a:rPr lang="ko-KR" altLang="en-US" sz="1050" b="1">
                <a:solidFill>
                  <a:srgbClr val="0000FF"/>
                </a:solidFill>
                <a:latin typeface="+mj-ea"/>
                <a:ea typeface="+mj-ea"/>
              </a:rPr>
              <a:t>유지</a:t>
            </a:r>
            <a:r>
              <a:rPr lang="ko-KR" altLang="en-US" sz="1050">
                <a:solidFill>
                  <a:srgbClr val="0000FF"/>
                </a:solidFill>
              </a:rPr>
              <a:t>될 수 있는 시간</a:t>
            </a:r>
            <a:endParaRPr lang="en-US" altLang="ko-KR" sz="1050">
              <a:solidFill>
                <a:srgbClr val="0000FF"/>
              </a:solidFill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50"/>
              <a:t>이는 기본값이 </a:t>
            </a:r>
            <a:r>
              <a:rPr lang="en-US" altLang="ko-KR" sz="1050"/>
              <a:t>64*T1 </a:t>
            </a:r>
            <a:r>
              <a:rPr lang="ko-KR" altLang="en-US" sz="1050"/>
              <a:t>인 </a:t>
            </a:r>
            <a:r>
              <a:rPr lang="en-US" altLang="ko-KR" sz="1050"/>
              <a:t>INVITE </a:t>
            </a:r>
            <a:r>
              <a:rPr lang="ko-KR" altLang="en-US" sz="1050"/>
              <a:t>서버 트랜잭션의 </a:t>
            </a:r>
            <a:r>
              <a:rPr lang="en-US" altLang="ko-KR" sz="1050" b="1"/>
              <a:t>Timer H</a:t>
            </a:r>
            <a:r>
              <a:rPr lang="en-US" altLang="ko-KR" sz="1050"/>
              <a:t> </a:t>
            </a:r>
            <a:r>
              <a:rPr lang="ko-KR" altLang="en-US" sz="1050"/>
              <a:t>와 동일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4163157"/>
            <a:ext cx="6571030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proxy core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를 </a:t>
            </a:r>
            <a:r>
              <a:rPr lang="en-US" altLang="ko-KR" sz="1100"/>
              <a:t>upstream </a:t>
            </a:r>
            <a:r>
              <a:rPr lang="ko-KR" altLang="en-US" sz="1100"/>
              <a:t>으로 전달하는 반면</a:t>
            </a:r>
            <a:r>
              <a:rPr lang="en-US" altLang="ko-KR" sz="1100"/>
              <a:t>, </a:t>
            </a:r>
            <a:r>
              <a:rPr lang="en-US" altLang="ko-KR" sz="1100" b="1"/>
              <a:t>UAC core</a:t>
            </a:r>
            <a:r>
              <a:rPr lang="en-US" altLang="ko-KR" sz="1100"/>
              <a:t> </a:t>
            </a:r>
            <a:r>
              <a:rPr lang="ko-KR" altLang="en-US" sz="1100"/>
              <a:t>는 이 응답에 대한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생성을 처리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03383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endParaRPr lang="ko-KR" altLang="en-US" sz="14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242926"/>
            <a:ext cx="6160661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39722" y="2593615"/>
            <a:ext cx="6133410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상태는 수신될 수 있는 추가 응답 재전송을 </a:t>
            </a:r>
            <a:r>
              <a:rPr lang="en-US" altLang="ko-KR" sz="1100" b="1"/>
              <a:t>buffer</a:t>
            </a:r>
            <a:r>
              <a:rPr lang="en-US" altLang="ko-KR" sz="1100"/>
              <a:t> </a:t>
            </a:r>
            <a:r>
              <a:rPr lang="ko-KR" altLang="en-US" sz="1100"/>
              <a:t>하기 위해 존재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T4 </a:t>
            </a:r>
            <a:r>
              <a:rPr lang="ko-KR" altLang="en-US" sz="1100"/>
              <a:t>는 네트워크가 클라이언트와 서버 간의 메시지를 지우는 데 걸리는 시간을 의미 </a:t>
            </a:r>
            <a:r>
              <a:rPr lang="en-US" altLang="ko-KR" sz="1100"/>
              <a:t>(</a:t>
            </a:r>
            <a:r>
              <a:rPr lang="ko-KR" altLang="en-US" sz="1100"/>
              <a:t>기본값은 </a:t>
            </a:r>
            <a:r>
              <a:rPr lang="en-US" altLang="ko-KR" sz="11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동일한 트랜잭션과 일치할 때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101334"/>
            <a:ext cx="5346335" cy="115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8063426" cy="2206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최상단의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이 용도로 사용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429000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240643" y="1164423"/>
            <a:ext cx="4180953" cy="291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Validate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Preprocess routing information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Determine target for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Forward the request to each target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280887" cy="120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</a:t>
            </a:r>
            <a:r>
              <a:rPr lang="en-US" altLang="ko-KR" sz="1100"/>
              <a:t>TU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클라이언트 트랜잭션과 마찬가지로 </a:t>
            </a:r>
            <a:r>
              <a:rPr lang="en-US" altLang="ko-KR" sz="1050"/>
              <a:t>state machine </a:t>
            </a:r>
            <a:r>
              <a:rPr lang="ko-KR" altLang="en-US" sz="1050"/>
              <a:t>은 수신된 요청이 </a:t>
            </a: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요청인지 여부에 따라 다름</a:t>
            </a:r>
            <a:endParaRPr lang="en-US" altLang="ko-KR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320380"/>
            <a:ext cx="7810151" cy="3681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전달하고</a:t>
            </a:r>
            <a:r>
              <a:rPr lang="en-US" altLang="ko-KR" sz="1100"/>
              <a:t>, 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전송을 위해 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내에 발동하도록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10491975" cy="4393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없거나 매직 쿠키를 포함하지 않으면</a:t>
            </a:r>
            <a:r>
              <a:rPr lang="en-US" altLang="ko-KR" sz="1100"/>
              <a:t>, </a:t>
            </a:r>
            <a:r>
              <a:rPr lang="ko-KR" altLang="en-US" sz="1100"/>
              <a:t>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INVITE </a:t>
            </a:r>
            <a:r>
              <a:rPr lang="ko-KR" altLang="en-US" sz="1000"/>
              <a:t>요청은 </a:t>
            </a:r>
            <a:r>
              <a:rPr lang="en-US" altLang="ko-KR" sz="1000"/>
              <a:t>Request-URI, To </a:t>
            </a:r>
            <a:r>
              <a:rPr lang="ko-KR" altLang="en-US" sz="1000"/>
              <a:t>태그</a:t>
            </a:r>
            <a:r>
              <a:rPr lang="en-US" altLang="ko-KR" sz="1000"/>
              <a:t>, From </a:t>
            </a:r>
            <a:r>
              <a:rPr lang="ko-KR" altLang="en-US" sz="1000"/>
              <a:t>태그</a:t>
            </a:r>
            <a:r>
              <a:rPr lang="en-US" altLang="ko-KR" sz="1000"/>
              <a:t>, Call-ID, CSeq,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 필드가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같으면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ACK </a:t>
            </a:r>
            <a:r>
              <a:rPr lang="ko-KR" altLang="en-US" sz="1000"/>
              <a:t>요청은 </a:t>
            </a:r>
            <a:r>
              <a:rPr lang="en-US" altLang="ko-KR" sz="1000"/>
              <a:t>Request-URI, From </a:t>
            </a:r>
            <a:r>
              <a:rPr lang="ko-KR" altLang="en-US" sz="1000"/>
              <a:t>태그</a:t>
            </a:r>
            <a:r>
              <a:rPr lang="en-US" altLang="ko-KR" sz="1000"/>
              <a:t>, Call-ID, CSeq </a:t>
            </a:r>
            <a:r>
              <a:rPr lang="ko-KR" altLang="en-US" sz="1000"/>
              <a:t>번호</a:t>
            </a:r>
            <a:r>
              <a:rPr lang="en-US" altLang="ko-KR" sz="1000"/>
              <a:t>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같고</a:t>
            </a:r>
            <a:r>
              <a:rPr lang="en-US" altLang="ko-KR" sz="1000"/>
              <a:t>, ACK </a:t>
            </a:r>
            <a:r>
              <a:rPr lang="ko-KR" altLang="en-US" sz="1000"/>
              <a:t>의 </a:t>
            </a:r>
            <a:r>
              <a:rPr lang="en-US" altLang="ko-KR" sz="1000"/>
              <a:t>To  </a:t>
            </a:r>
            <a:r>
              <a:rPr lang="ko-KR" altLang="en-US" sz="1000"/>
              <a:t>태그가 서버 트랜잭션이 전송한 응답의 </a:t>
            </a:r>
            <a:r>
              <a:rPr lang="en-US" altLang="ko-KR" sz="1000"/>
              <a:t>To </a:t>
            </a:r>
            <a:r>
              <a:rPr lang="ko-KR" altLang="en-US" sz="1000"/>
              <a:t>태그와</a:t>
            </a:r>
            <a:br>
              <a:rPr lang="en-US" altLang="ko-KR" sz="1000"/>
            </a:br>
            <a:r>
              <a:rPr lang="ko-KR" altLang="en-US" sz="1000"/>
              <a:t>같으면 트랜잭션과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Non-INVITE </a:t>
            </a:r>
            <a:r>
              <a:rPr lang="ko-KR" altLang="en-US" sz="1000"/>
              <a:t>요청이 기존 트랜잭션과 일치할 때</a:t>
            </a:r>
            <a:r>
              <a:rPr lang="en-US" altLang="ko-KR" sz="1000"/>
              <a:t>, </a:t>
            </a:r>
            <a:r>
              <a:rPr lang="ko-KR" altLang="en-US" sz="1000"/>
              <a:t>그것은 그 트랜잭션을 생성한 요청의 재전송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257074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330853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/>
              <a:t>의 </a:t>
            </a:r>
            <a:r>
              <a:rPr lang="ko-KR" altLang="en-US" sz="1100">
                <a:solidFill>
                  <a:srgbClr val="CC0099"/>
                </a:solidFill>
              </a:rPr>
              <a:t>클라이언트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CC0099"/>
                </a:solidFill>
              </a:rPr>
              <a:t>전송단</a:t>
            </a:r>
            <a:r>
              <a:rPr lang="ko-KR" altLang="en-US" sz="1100"/>
              <a:t>은 요청을 보내고 응답을 받는 것을 책임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에 요청</a:t>
            </a:r>
            <a:r>
              <a:rPr lang="en-US" altLang="ko-KR" sz="1100"/>
              <a:t>, 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및 멀티캐스트 대상에 대한 </a:t>
            </a:r>
            <a:r>
              <a:rPr lang="en-US" altLang="ko-KR" sz="1100"/>
              <a:t>TTL </a:t>
            </a:r>
            <a:r>
              <a:rPr lang="ko-KR" altLang="en-US" sz="1100"/>
              <a:t>을 받음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요청이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의 </a:t>
            </a:r>
            <a:r>
              <a:rPr lang="en-US" altLang="ko-KR" sz="1100">
                <a:highlight>
                  <a:srgbClr val="FFFF00"/>
                </a:highlight>
              </a:rPr>
              <a:t>200 byte </a:t>
            </a:r>
            <a:r>
              <a:rPr lang="ko-KR" altLang="en-US" sz="1100">
                <a:highlight>
                  <a:srgbClr val="FFFF00"/>
                </a:highlight>
              </a:rPr>
              <a:t>이내이거나 </a:t>
            </a:r>
            <a:r>
              <a:rPr lang="en-US" altLang="ko-KR" sz="1100">
                <a:highlight>
                  <a:srgbClr val="FFFF00"/>
                </a:highlight>
              </a:rPr>
              <a:t>1300 byte </a:t>
            </a:r>
            <a:r>
              <a:rPr lang="ko-KR" altLang="en-US" sz="1100">
                <a:highlight>
                  <a:srgbClr val="FFFF00"/>
                </a:highlight>
              </a:rPr>
              <a:t>보다 크고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를 알 수 없는 경우</a:t>
            </a:r>
            <a:r>
              <a:rPr lang="en-US" altLang="ko-KR" sz="1100">
                <a:highlight>
                  <a:srgbClr val="FFFF00"/>
                </a:highlight>
              </a:rPr>
              <a:t>,TCP </a:t>
            </a:r>
            <a:r>
              <a:rPr lang="ko-KR" altLang="en-US" sz="1100">
                <a:highlight>
                  <a:srgbClr val="FFFF00"/>
                </a:highlight>
              </a:rPr>
              <a:t>같은 </a:t>
            </a:r>
            <a:br>
              <a:rPr lang="en-US" altLang="ko-KR" sz="1100">
                <a:highlight>
                  <a:srgbClr val="FFFF00"/>
                </a:highlight>
              </a:rPr>
            </a:br>
            <a:r>
              <a:rPr lang="ko-KR" altLang="en-US" sz="1100">
                <a:highlight>
                  <a:srgbClr val="FFFF00"/>
                </a:highlight>
              </a:rPr>
              <a:t>혼잡 제어 전송 프로토콜</a:t>
            </a:r>
            <a:r>
              <a:rPr lang="en-US" altLang="ko-KR" sz="1100">
                <a:highlight>
                  <a:srgbClr val="FFFF00"/>
                </a:highlight>
              </a:rPr>
              <a:t>(RFC 2914)</a:t>
            </a:r>
            <a:r>
              <a:rPr lang="ko-KR" altLang="en-US" sz="1100">
                <a:highlight>
                  <a:srgbClr val="FFFF00"/>
                </a:highlight>
              </a:rPr>
              <a:t>을 사용하여 전송</a:t>
            </a:r>
            <a:endParaRPr lang="en-US" altLang="ko-KR" sz="11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이로 인해 최상단 </a:t>
            </a:r>
            <a:r>
              <a:rPr lang="en-US" altLang="ko-KR" sz="1000"/>
              <a:t>Via </a:t>
            </a:r>
            <a:r>
              <a:rPr lang="ko-KR" altLang="en-US" sz="1000"/>
              <a:t>에 표시된 전송 프로토콜 변경이 발생하면</a:t>
            </a:r>
            <a:r>
              <a:rPr lang="en-US" altLang="ko-KR" sz="1000"/>
              <a:t>, </a:t>
            </a:r>
            <a:r>
              <a:rPr lang="ko-KR" altLang="en-US" sz="1000"/>
              <a:t>그 값은 바뀌어야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이렇게 하면 </a:t>
            </a:r>
            <a:r>
              <a:rPr lang="en-US" altLang="ko-KR" sz="1000"/>
              <a:t>UDP </a:t>
            </a:r>
            <a:r>
              <a:rPr lang="ko-KR" altLang="en-US" sz="1000"/>
              <a:t>를 통한 메시지 조각화를 방지하고 더 큰 메시지에 대한 혼잡 제어 기능을 제공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구현은 최대 데이터그램 패킷 사이즈까지 메시지를 처리할 수 있어야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UDP </a:t>
            </a:r>
            <a:r>
              <a:rPr lang="ko-KR" altLang="en-US" sz="1000"/>
              <a:t>의 경우 크기는 </a:t>
            </a:r>
            <a:r>
              <a:rPr lang="en-US" altLang="ko-KR" sz="1000"/>
              <a:t>IP </a:t>
            </a:r>
            <a:r>
              <a:rPr lang="ko-KR" altLang="en-US" sz="1000"/>
              <a:t>및 </a:t>
            </a:r>
            <a:r>
              <a:rPr lang="en-US" altLang="ko-KR" sz="1000"/>
              <a:t>UDP </a:t>
            </a:r>
            <a:r>
              <a:rPr lang="ko-KR" altLang="en-US" sz="1000"/>
              <a:t>헤더를 포함하여 </a:t>
            </a:r>
            <a:r>
              <a:rPr lang="en-US" altLang="ko-KR" sz="100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 요청이 전송되기 전에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반드시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필드 값을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삽입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필드에는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 </a:t>
            </a:r>
            <a:r>
              <a:rPr lang="ko-KR" altLang="en-US" sz="1100"/>
              <a:t>또는 호스트 이름과 포트가 포함 </a:t>
            </a:r>
            <a:r>
              <a:rPr lang="en-US" altLang="ko-KR" sz="1100"/>
              <a:t>(</a:t>
            </a:r>
            <a:r>
              <a:rPr lang="en-US" altLang="ko-KR" sz="1100" b="1"/>
              <a:t>FQDN</a:t>
            </a:r>
            <a:r>
              <a:rPr lang="en-US" altLang="ko-KR" sz="1100"/>
              <a:t> </a:t>
            </a:r>
            <a:r>
              <a:rPr lang="ko-KR" altLang="en-US" sz="1100"/>
              <a:t>사용 권장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realible</a:t>
            </a:r>
            <a:r>
              <a:rPr lang="en-US" altLang="ko-KR" sz="1100"/>
              <a:t> </a:t>
            </a:r>
            <a:r>
              <a:rPr lang="ko-KR" altLang="en-US" sz="1100"/>
              <a:t>전송일 때</a:t>
            </a:r>
            <a:r>
              <a:rPr lang="en-US" altLang="ko-KR" sz="1100"/>
              <a:t>, </a:t>
            </a:r>
            <a:r>
              <a:rPr lang="ko-KR" altLang="en-US" sz="1100"/>
              <a:t>응답은 요청을 수신한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으로 전송 </a:t>
            </a:r>
            <a:r>
              <a:rPr lang="en-US" altLang="ko-KR" sz="1100"/>
              <a:t>(</a:t>
            </a:r>
            <a:r>
              <a:rPr lang="en-US" altLang="ko-KR" sz="1100" b="1"/>
              <a:t>Error</a:t>
            </a:r>
            <a:r>
              <a:rPr lang="en-US" altLang="ko-KR" sz="1100"/>
              <a:t> </a:t>
            </a:r>
            <a:r>
              <a:rPr lang="ko-KR" altLang="en-US" sz="1100"/>
              <a:t>발생 시 새로운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시작하여 전송</a:t>
            </a:r>
            <a:r>
              <a:rPr lang="en-US" altLang="ko-KR" sz="11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검사 순서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57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반드시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메시지가 응답인 경우 반드시 삭제하고</a:t>
            </a:r>
            <a:r>
              <a:rPr lang="en-US" altLang="ko-KR" sz="1100"/>
              <a:t>, </a:t>
            </a:r>
            <a:r>
              <a:rPr lang="ko-KR" altLang="en-US" sz="1100"/>
              <a:t>요청인 경우 </a:t>
            </a:r>
            <a:r>
              <a:rPr lang="en-US" altLang="ko-KR" sz="1100" b="1"/>
              <a:t>400 (Bad Request)</a:t>
            </a:r>
            <a:r>
              <a:rPr lang="en-US" altLang="ko-KR" sz="1100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681766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</a:t>
            </a:r>
            <a:r>
              <a:rPr lang="ko-KR" altLang="en-US" sz="1100" b="1"/>
              <a:t>독립적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C81CC-F599-43E9-8FA7-120868C570AE}"/>
              </a:ext>
            </a:extLst>
          </p:cNvPr>
          <p:cNvSpPr txBox="1"/>
          <p:nvPr/>
        </p:nvSpPr>
        <p:spPr>
          <a:xfrm>
            <a:off x="732463" y="932704"/>
            <a:ext cx="6179897" cy="207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URI Comparison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Forming Requests from a URI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Relating SIP URIs and tel URLs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tel URL </a:t>
            </a:r>
            <a:r>
              <a:rPr lang="ko-KR" altLang="en-US" sz="1100"/>
              <a:t>이 </a:t>
            </a:r>
            <a:r>
              <a:rPr lang="en-US" altLang="ko-KR" sz="1100"/>
              <a:t>SIP URI </a:t>
            </a:r>
            <a:r>
              <a:rPr lang="ko-KR" altLang="en-US" sz="1100"/>
              <a:t>로 전환될 때 전체 </a:t>
            </a:r>
            <a:r>
              <a:rPr lang="en-US" altLang="ko-KR" sz="1100"/>
              <a:t>telephone-subscriber portion </a:t>
            </a:r>
            <a:r>
              <a:rPr lang="ko-KR" altLang="en-US" sz="1100"/>
              <a:t>이 </a:t>
            </a:r>
            <a:r>
              <a:rPr lang="en-US" altLang="ko-KR" sz="1100"/>
              <a:t>userinfo </a:t>
            </a:r>
            <a:r>
              <a:rPr lang="ko-KR" altLang="en-US" sz="1100"/>
              <a:t>로 대체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tel:+358-555-1234567;postd=pp22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37036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34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“tag” </a:t>
            </a:r>
            <a:r>
              <a:rPr lang="ko-KR" altLang="en-US" sz="1100"/>
              <a:t>파라미터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SIP </a:t>
            </a:r>
            <a:r>
              <a:rPr lang="ko-KR" altLang="en-US" sz="1000"/>
              <a:t>메시지의 </a:t>
            </a:r>
            <a:r>
              <a:rPr lang="en-US" altLang="ko-KR" sz="1000"/>
              <a:t>To </a:t>
            </a:r>
            <a:r>
              <a:rPr lang="ko-KR" altLang="en-US" sz="1000"/>
              <a:t>와 </a:t>
            </a:r>
            <a:r>
              <a:rPr lang="en-US" altLang="ko-KR" sz="1000"/>
              <a:t>From </a:t>
            </a:r>
            <a:r>
              <a:rPr lang="ko-KR" altLang="en-US" sz="1000"/>
              <a:t>헤더 필드에서 사용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두 </a:t>
            </a:r>
            <a:r>
              <a:rPr lang="en-US" altLang="ko-KR" sz="1000" b="1"/>
              <a:t>tag</a:t>
            </a:r>
            <a:r>
              <a:rPr lang="en-US" altLang="ko-KR" sz="1000"/>
              <a:t> </a:t>
            </a:r>
            <a:r>
              <a:rPr lang="ko-KR" altLang="en-US" sz="1000"/>
              <a:t>와 함께 </a:t>
            </a:r>
            <a:r>
              <a:rPr lang="en-US" altLang="ko-KR" sz="1000" b="1"/>
              <a:t>Call-ID</a:t>
            </a:r>
            <a:r>
              <a:rPr lang="en-US" altLang="ko-KR" sz="1000"/>
              <a:t> </a:t>
            </a:r>
            <a:r>
              <a:rPr lang="ko-KR" altLang="en-US" sz="1000"/>
              <a:t>의 결합으로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를 식별하는 메커니즘으로 역할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하나의 요청에 대해 여러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가 생성될 수 있으므로</a:t>
            </a:r>
            <a:r>
              <a:rPr lang="en-US" altLang="ko-KR" sz="1000"/>
              <a:t>(forking) </a:t>
            </a:r>
            <a:r>
              <a:rPr lang="en-US" altLang="ko-KR" sz="1000" b="1"/>
              <a:t>From</a:t>
            </a:r>
            <a:r>
              <a:rPr lang="en-US" altLang="ko-KR" sz="1000"/>
              <a:t>, </a:t>
            </a:r>
            <a:r>
              <a:rPr lang="en-US" altLang="ko-KR" sz="1000" b="1"/>
              <a:t>To</a:t>
            </a:r>
            <a:r>
              <a:rPr lang="en-US" altLang="ko-KR" sz="1000"/>
              <a:t> 2</a:t>
            </a:r>
            <a:r>
              <a:rPr lang="ko-KR" altLang="en-US" sz="1000"/>
              <a:t>개의 </a:t>
            </a:r>
            <a:r>
              <a:rPr lang="en-US" altLang="ko-KR" sz="1000"/>
              <a:t>tag </a:t>
            </a:r>
            <a:r>
              <a:rPr lang="ko-KR" altLang="en-US" sz="1000"/>
              <a:t>로 유일한 다이얼로그를 식별</a:t>
            </a:r>
            <a:endParaRPr lang="en-US" altLang="ko-KR" sz="10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요청이나 응답에 삽입하기 위해 </a:t>
            </a:r>
            <a:r>
              <a:rPr lang="en-US" altLang="ko-KR" sz="1000" b="1"/>
              <a:t>UA</a:t>
            </a:r>
            <a:r>
              <a:rPr lang="en-US" altLang="ko-KR" sz="1000"/>
              <a:t> </a:t>
            </a:r>
            <a:r>
              <a:rPr lang="ko-KR" altLang="en-US" sz="1000"/>
              <a:t>가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Globally unique, cryptographically random (32 bits of randomness)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 알고리즘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3959118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/>
              <a:t>Max-Forwards </a:t>
            </a:r>
            <a:r>
              <a:rPr lang="ko-KR" altLang="en-US" sz="1200"/>
              <a:t>헤더가 없는 경우 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547297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endParaRPr lang="en-US" altLang="ko-KR" sz="12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68544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파라미터를 사용하는 대신 </a:t>
            </a:r>
            <a:r>
              <a:rPr lang="en-US" altLang="ko-KR" sz="1200"/>
              <a:t>Route </a:t>
            </a:r>
            <a:r>
              <a:rPr lang="ko-KR" altLang="en-US" sz="1200"/>
              <a:t>헤더를 사용하는 방식을 권고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B1E-1E27-44EF-83E8-5387F9D5D282}"/>
              </a:ext>
            </a:extLst>
          </p:cNvPr>
          <p:cNvSpPr txBox="1"/>
          <p:nvPr/>
        </p:nvSpPr>
        <p:spPr>
          <a:xfrm>
            <a:off x="1035250" y="5024333"/>
            <a:ext cx="56412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"maddr" </a:t>
            </a:r>
            <a:r>
              <a:rPr lang="ko-KR" altLang="en-US" sz="1000"/>
              <a:t>파라미터는 </a:t>
            </a:r>
            <a:r>
              <a:rPr lang="en-US" altLang="ko-KR" sz="1000"/>
              <a:t>IP </a:t>
            </a:r>
            <a:r>
              <a:rPr lang="ko-KR" altLang="en-US" sz="1000"/>
              <a:t>주소를 가리키는 값으로</a:t>
            </a:r>
            <a:r>
              <a:rPr lang="en-US" altLang="ko-KR" sz="1000"/>
              <a:t>, </a:t>
            </a:r>
            <a:r>
              <a:rPr lang="ko-KR" altLang="en-US" sz="1000"/>
              <a:t>목적지 </a:t>
            </a:r>
            <a:r>
              <a:rPr lang="en-US" altLang="ko-KR" sz="1000"/>
              <a:t>SIP </a:t>
            </a:r>
            <a:r>
              <a:rPr lang="ko-KR" altLang="en-US" sz="1000"/>
              <a:t>서버의 </a:t>
            </a:r>
            <a:r>
              <a:rPr lang="en-US" altLang="ko-KR" sz="1000"/>
              <a:t>IP </a:t>
            </a:r>
            <a:r>
              <a:rPr lang="ko-KR" altLang="en-US" sz="1000"/>
              <a:t>주소를 지정하는 데 사용된다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이는 </a:t>
            </a:r>
            <a:r>
              <a:rPr lang="en-US" altLang="ko-KR" sz="1000"/>
              <a:t>SIP </a:t>
            </a:r>
            <a:r>
              <a:rPr lang="ko-KR" altLang="en-US" sz="1000"/>
              <a:t>요청 메시지가 전달될 목적지 서버의 </a:t>
            </a:r>
            <a:r>
              <a:rPr lang="en-US" altLang="ko-KR" sz="1000"/>
              <a:t>IP </a:t>
            </a:r>
            <a:r>
              <a:rPr lang="ko-KR" altLang="en-US" sz="1000"/>
              <a:t>주소를 명시하는 것을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1D92CA1-0F7E-4673-BCD9-0FBD059B651E}"/>
              </a:ext>
            </a:extLst>
          </p:cNvPr>
          <p:cNvCxnSpPr>
            <a:endCxn id="4" idx="1"/>
          </p:cNvCxnSpPr>
          <p:nvPr/>
        </p:nvCxnSpPr>
        <p:spPr>
          <a:xfrm rot="5400000">
            <a:off x="-263080" y="3809161"/>
            <a:ext cx="2713557" cy="116896"/>
          </a:xfrm>
          <a:prstGeom prst="bentConnector4">
            <a:avLst>
              <a:gd name="adj1" fmla="val -413"/>
              <a:gd name="adj2" fmla="val 295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더 이상의 목적지를 추가하면 안됨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8903</Words>
  <Application>Microsoft Office PowerPoint</Application>
  <PresentationFormat>와이드스크린</PresentationFormat>
  <Paragraphs>1224</Paragraphs>
  <Slides>56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Roboto Black</vt:lpstr>
      <vt:lpstr>Roboto Light</vt:lpstr>
      <vt:lpstr>맑은 고딕</vt:lpstr>
      <vt:lpstr>G마켓 산스 TTF Bold</vt:lpstr>
      <vt:lpstr>Roboto</vt:lpstr>
      <vt:lpstr>Arial</vt:lpstr>
      <vt:lpstr>Roboto Medium</vt:lpstr>
      <vt:lpstr>G마켓 산스 TTF Light</vt:lpstr>
      <vt:lpstr>Wingdings</vt:lpstr>
      <vt:lpstr>G마켓 산스 TTF Medium</vt:lpstr>
      <vt:lpstr>Office 테마</vt:lpstr>
      <vt:lpstr>SIP 세미나 3.0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2347</cp:revision>
  <dcterms:created xsi:type="dcterms:W3CDTF">2023-06-27T00:22:49Z</dcterms:created>
  <dcterms:modified xsi:type="dcterms:W3CDTF">2023-07-18T09:31:24Z</dcterms:modified>
</cp:coreProperties>
</file>