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258" r:id="rId3"/>
    <p:sldId id="265" r:id="rId4"/>
    <p:sldId id="30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303" r:id="rId26"/>
    <p:sldId id="304" r:id="rId27"/>
    <p:sldId id="288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3" r:id="rId38"/>
    <p:sldId id="289" r:id="rId39"/>
    <p:sldId id="29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7384" autoAdjust="0"/>
  </p:normalViewPr>
  <p:slideViewPr>
    <p:cSldViewPr snapToGrid="0">
      <p:cViewPr>
        <p:scale>
          <a:sx n="150" d="100"/>
          <a:sy n="150" d="100"/>
        </p:scale>
        <p:origin x="109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있거나 </a:t>
            </a:r>
            <a:r>
              <a:rPr lang="en-US" altLang="ko-KR" sz="1100">
                <a:latin typeface="Roboto" panose="02000000000000000000" pitchFamily="2" charset="0"/>
              </a:rPr>
              <a:t>UAS</a:t>
            </a:r>
            <a:r>
              <a:rPr lang="ko-KR" altLang="en-US" sz="1100">
                <a:latin typeface="Roboto" panose="02000000000000000000" pitchFamily="2" charset="0"/>
              </a:rPr>
              <a:t>에서 보내는 첫 </a:t>
            </a:r>
            <a:r>
              <a:rPr lang="en-US" altLang="ko-KR" sz="1100">
                <a:latin typeface="Roboto" panose="02000000000000000000" pitchFamily="2" charset="0"/>
              </a:rPr>
              <a:t>non-failure (ex: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r>
              <a:rPr lang="en-US" altLang="ko-KR" sz="1100">
                <a:latin typeface="Roboto" panose="02000000000000000000" pitchFamily="2" charset="0"/>
              </a:rPr>
              <a:t>2xx) </a:t>
            </a:r>
            <a:r>
              <a:rPr lang="ko-KR" altLang="en-US" sz="1100">
                <a:latin typeface="Roboto" panose="02000000000000000000" pitchFamily="2" charset="0"/>
              </a:rPr>
              <a:t>응답 메시지에 포함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en-US" altLang="ko-KR" sz="1100" b="1">
                <a:latin typeface="Roboto" panose="02000000000000000000" pitchFamily="2" charset="0"/>
              </a:rPr>
              <a:t>offer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</a:t>
            </a:r>
            <a:r>
              <a:rPr lang="en-US" altLang="ko-KR" sz="1100" b="1">
                <a:latin typeface="Roboto" panose="02000000000000000000" pitchFamily="2" charset="0"/>
              </a:rPr>
              <a:t>answer</a:t>
            </a:r>
            <a:r>
              <a:rPr lang="en-US" altLang="ko-KR" sz="1100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은 반드시 해당 </a:t>
            </a:r>
            <a:r>
              <a:rPr lang="en-US" altLang="ko-KR" sz="1100">
                <a:latin typeface="Roboto" panose="02000000000000000000" pitchFamily="2" charset="0"/>
              </a:rPr>
              <a:t>INVITE</a:t>
            </a:r>
            <a:r>
              <a:rPr lang="ko-KR" altLang="en-US" sz="1100">
                <a:latin typeface="Roboto" panose="02000000000000000000" pitchFamily="2" charset="0"/>
              </a:rPr>
              <a:t>와 관련된 </a:t>
            </a:r>
            <a:r>
              <a:rPr lang="en-US" altLang="ko-KR" sz="1100">
                <a:latin typeface="Roboto" panose="02000000000000000000" pitchFamily="2" charset="0"/>
              </a:rPr>
              <a:t>non-failure </a:t>
            </a:r>
            <a:r>
              <a:rPr lang="ko-KR" altLang="en-US" sz="1100">
                <a:latin typeface="Roboto" panose="02000000000000000000" pitchFamily="2" charset="0"/>
              </a:rPr>
              <a:t>메시지로 되돌아와야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non-failure(2xx)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 </a:t>
            </a:r>
            <a:r>
              <a:rPr lang="en-US" altLang="ko-KR" sz="1100" b="1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은 반드시 해당 응답</a:t>
            </a:r>
            <a:r>
              <a:rPr lang="en-US" altLang="ko-KR" sz="1100">
                <a:latin typeface="Roboto" panose="02000000000000000000" pitchFamily="2" charset="0"/>
              </a:rPr>
              <a:t>(2xx)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 b="1">
                <a:latin typeface="Roboto" panose="02000000000000000000" pitchFamily="2" charset="0"/>
              </a:rPr>
              <a:t>ACK </a:t>
            </a:r>
            <a:r>
              <a:rPr lang="ko-KR" altLang="en-US" sz="1100">
                <a:latin typeface="Roboto" panose="02000000000000000000" pitchFamily="2" charset="0"/>
              </a:rPr>
              <a:t>에 포함되어야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>
                <a:latin typeface="Roboto" panose="02000000000000000000" pitchFamily="2" charset="0"/>
              </a:rPr>
              <a:t>첫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</a:t>
            </a:r>
            <a:r>
              <a:rPr lang="en-US" altLang="ko-KR" sz="1100">
                <a:latin typeface="Roboto" panose="02000000000000000000" pitchFamily="2" charset="0"/>
              </a:rPr>
              <a:t>, </a:t>
            </a:r>
            <a:r>
              <a:rPr lang="ko-KR" altLang="en-US" sz="1100">
                <a:latin typeface="Roboto" panose="02000000000000000000" pitchFamily="2" charset="0"/>
              </a:rPr>
              <a:t>후속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를 생성할 수 있음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>
                <a:latin typeface="Roboto" panose="02000000000000000000" pitchFamily="2" charset="0"/>
              </a:rPr>
              <a:t>Initial offer</a:t>
            </a:r>
            <a:r>
              <a:rPr lang="ko-KR" altLang="en-US" sz="1100">
                <a:latin typeface="Roboto" panose="02000000000000000000" pitchFamily="2" charset="0"/>
              </a:rPr>
              <a:t> 에 대한 </a:t>
            </a:r>
            <a:r>
              <a:rPr lang="en-US" altLang="ko-KR" sz="1100">
                <a:latin typeface="Roboto" panose="02000000000000000000" pitchFamily="2" charset="0"/>
              </a:rPr>
              <a:t>answer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 </a:t>
            </a:r>
            <a:r>
              <a:rPr lang="en-US" altLang="ko-KR" sz="1100">
                <a:latin typeface="Roboto" panose="02000000000000000000" pitchFamily="2" charset="0"/>
              </a:rPr>
              <a:t>Initial INVITE </a:t>
            </a:r>
            <a:r>
              <a:rPr lang="ko-KR" altLang="en-US" sz="1100">
                <a:latin typeface="Roboto" panose="02000000000000000000" pitchFamily="2" charset="0"/>
              </a:rPr>
              <a:t>에 대한 응답에서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생성해서는 안됨</a:t>
            </a:r>
            <a:br>
              <a:rPr lang="en-US" altLang="ko-KR" sz="1100">
                <a:latin typeface="Roboto" panose="02000000000000000000" pitchFamily="2" charset="0"/>
              </a:rPr>
            </a:br>
            <a:r>
              <a:rPr lang="ko-KR" altLang="en-US" sz="1100">
                <a:latin typeface="Roboto" panose="02000000000000000000" pitchFamily="2" charset="0"/>
              </a:rPr>
              <a:t>즉</a:t>
            </a:r>
            <a:r>
              <a:rPr lang="en-US" altLang="ko-KR" sz="1100">
                <a:latin typeface="Roboto" panose="02000000000000000000" pitchFamily="2" charset="0"/>
              </a:rPr>
              <a:t>, UAS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Initial transaction</a:t>
            </a:r>
            <a:r>
              <a:rPr lang="ko-KR" altLang="en-US" sz="1100">
                <a:latin typeface="Roboto" panose="02000000000000000000" pitchFamily="2" charset="0"/>
              </a:rPr>
              <a:t> 이 완료되기 전에는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생성할 수 없음</a:t>
            </a:r>
            <a:endParaRPr lang="en-US" altLang="ko-KR" sz="1100">
              <a:latin typeface="Roboto" panose="02000000000000000000" pitchFamily="2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28202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보낼 </a:t>
            </a:r>
            <a:r>
              <a:rPr lang="ko-KR" altLang="en-US" sz="1200" b="1" dirty="0">
                <a:latin typeface="+mn-ea"/>
              </a:rPr>
              <a:t>주소를 결정</a:t>
            </a:r>
            <a:r>
              <a:rPr lang="ko-KR" altLang="en-US" sz="1200" dirty="0">
                <a:latin typeface="+mn-ea"/>
              </a:rPr>
              <a:t>하는 방법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configured </a:t>
            </a:r>
            <a:r>
              <a:rPr lang="ko-KR" altLang="en-US" sz="1200" dirty="0">
                <a:latin typeface="+mn-ea"/>
              </a:rPr>
              <a:t>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 의 </a:t>
            </a:r>
            <a:r>
              <a:rPr lang="en-US" altLang="ko-KR" sz="1200" b="1" dirty="0">
                <a:latin typeface="+mn-ea"/>
              </a:rPr>
              <a:t>host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 </a:t>
            </a:r>
            <a:r>
              <a:rPr lang="en-US" altLang="ko-KR" sz="1200" dirty="0">
                <a:latin typeface="+mn-ea"/>
              </a:rPr>
              <a:t>(configured</a:t>
            </a:r>
            <a:r>
              <a:rPr lang="ko-KR" altLang="en-US" sz="1200" dirty="0">
                <a:latin typeface="+mn-ea"/>
              </a:rPr>
              <a:t> 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가 없는 경우 사용되는 일반적인 </a:t>
            </a:r>
            <a:r>
              <a:rPr lang="en-US" altLang="ko-KR" sz="1200" dirty="0">
                <a:latin typeface="+mn-ea"/>
              </a:rPr>
              <a:t>SIP server location </a:t>
            </a:r>
            <a:r>
              <a:rPr lang="ko-KR" altLang="en-US" sz="1200" dirty="0">
                <a:latin typeface="+mn-ea"/>
              </a:rPr>
              <a:t>메커니즘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멀티 캐스트 사용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275867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10088880" y="2392680"/>
            <a:ext cx="1013460" cy="36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13590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Transmitting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메서드가 구성되고 목적지가 식별되면 </a:t>
            </a:r>
            <a:r>
              <a:rPr lang="en-US" altLang="ko-KR" sz="1200" dirty="0">
                <a:latin typeface="+mn-ea"/>
              </a:rPr>
              <a:t>transaction layer</a:t>
            </a:r>
            <a:r>
              <a:rPr lang="ko-KR" altLang="en-US" sz="1200" dirty="0">
                <a:latin typeface="+mn-ea"/>
              </a:rPr>
              <a:t> 로 넘김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transaction layer </a:t>
            </a:r>
            <a:r>
              <a:rPr lang="ko-KR" altLang="en-US" sz="1200" dirty="0">
                <a:latin typeface="+mn-ea"/>
              </a:rPr>
              <a:t>에서 응답 없이 </a:t>
            </a:r>
            <a:r>
              <a:rPr lang="en-US" altLang="ko-KR" sz="1200" b="1" dirty="0">
                <a:latin typeface="+mn-ea"/>
              </a:rPr>
              <a:t>timeout error</a:t>
            </a:r>
            <a:r>
              <a:rPr lang="ko-KR" altLang="en-US" sz="1200" dirty="0">
                <a:latin typeface="+mn-ea"/>
              </a:rPr>
              <a:t>를 반환하면</a:t>
            </a:r>
            <a:r>
              <a:rPr lang="en-US" altLang="ko-KR" sz="1200" dirty="0">
                <a:latin typeface="+mn-ea"/>
              </a:rPr>
              <a:t> UAC </a:t>
            </a:r>
            <a:r>
              <a:rPr lang="ko-KR" altLang="en-US" sz="1200" dirty="0">
                <a:latin typeface="+mn-ea"/>
              </a:rPr>
              <a:t>는 같은 </a:t>
            </a:r>
            <a:r>
              <a:rPr lang="en-US" altLang="ko-KR" sz="1200" dirty="0">
                <a:latin typeface="+mn-ea"/>
              </a:rPr>
              <a:t>registrar 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즉시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재시도 하면 안됨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즉시 재시도하는 경우에도 </a:t>
            </a:r>
            <a:r>
              <a:rPr lang="en-US" altLang="ko-KR" sz="1100" b="1" dirty="0">
                <a:latin typeface="+mn-ea"/>
              </a:rPr>
              <a:t>timeout</a:t>
            </a:r>
            <a:r>
              <a:rPr lang="ko-KR" altLang="en-US" sz="1100" dirty="0">
                <a:latin typeface="+mn-ea"/>
              </a:rPr>
              <a:t> 이 발생할 수 있어</a:t>
            </a:r>
            <a:r>
              <a:rPr lang="en-US" altLang="ko-KR" sz="1100" dirty="0">
                <a:latin typeface="+mn-ea"/>
              </a:rPr>
              <a:t> timeout </a:t>
            </a:r>
            <a:r>
              <a:rPr lang="ko-KR" altLang="en-US" sz="1100" dirty="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464044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b="1" dirty="0">
                <a:latin typeface="+mn-ea"/>
              </a:rPr>
              <a:t>423 (Interval Too Brief) </a:t>
            </a:r>
            <a:r>
              <a:rPr lang="ko-KR" altLang="en-US" sz="1200" dirty="0">
                <a:latin typeface="+mn-ea"/>
              </a:rPr>
              <a:t>응답을 수신하는 경우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요청에 포함된 모든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dirty="0">
                <a:latin typeface="+mn-ea"/>
              </a:rPr>
              <a:t>expiration interval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423 </a:t>
            </a:r>
            <a:r>
              <a:rPr lang="ko-KR" altLang="en-US" sz="1200" dirty="0">
                <a:latin typeface="+mn-ea"/>
              </a:rPr>
              <a:t>응답의 </a:t>
            </a:r>
            <a:r>
              <a:rPr lang="en-US" altLang="ko-KR" sz="1200" b="1" dirty="0">
                <a:latin typeface="+mn-ea"/>
              </a:rPr>
              <a:t>Min-Expires </a:t>
            </a:r>
            <a:r>
              <a:rPr lang="ko-KR" altLang="en-US" sz="1200" dirty="0">
                <a:latin typeface="+mn-ea"/>
              </a:rPr>
              <a:t>헤더 값보다 크게 설정한 후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b="1" dirty="0">
                <a:latin typeface="+mn-ea"/>
              </a:rPr>
              <a:t>재시도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 </a:t>
            </a:r>
            <a:r>
              <a:rPr lang="ko-KR" altLang="en-US" sz="1400" b="1" u="sng" dirty="0">
                <a:latin typeface="Roboto" panose="02000000000000000000" pitchFamily="2" charset="0"/>
              </a:rPr>
              <a:t>특징</a:t>
            </a:r>
            <a:endParaRPr lang="en-US" altLang="ko-KR" sz="1400" b="1" u="sng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REGISTER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요청만 받음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6xx</a:t>
            </a:r>
            <a:r>
              <a:rPr lang="ko-KR" altLang="en-US" sz="1400" dirty="0">
                <a:latin typeface="+mn-ea"/>
              </a:rPr>
              <a:t> 응답은 생성하면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필요에 따라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요청을 </a:t>
            </a:r>
            <a:r>
              <a:rPr lang="en-US" altLang="ko-KR" sz="1400" b="1" dirty="0">
                <a:latin typeface="+mn-ea"/>
              </a:rPr>
              <a:t>redirect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 필드가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요청에 포함되어 있으면 </a:t>
            </a:r>
            <a:r>
              <a:rPr lang="ko-KR" altLang="en-US" sz="1400" b="1" dirty="0">
                <a:latin typeface="+mn-ea"/>
              </a:rPr>
              <a:t>무시</a:t>
            </a:r>
            <a:endParaRPr lang="en-US" altLang="ko-KR" sz="14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요청 메시지가 </a:t>
            </a:r>
            <a:r>
              <a:rPr lang="ko-KR" altLang="en-US" sz="1200" b="1" dirty="0">
                <a:latin typeface="+mn-ea"/>
              </a:rPr>
              <a:t>프록시를 거쳐 오는 경우 </a:t>
            </a:r>
            <a:r>
              <a:rPr lang="en-US" altLang="ko-KR" sz="1200" dirty="0">
                <a:latin typeface="+mn-ea"/>
              </a:rPr>
              <a:t>Record-Router </a:t>
            </a:r>
            <a:r>
              <a:rPr lang="ko-KR" altLang="en-US" sz="1200" dirty="0">
                <a:latin typeface="+mn-ea"/>
              </a:rPr>
              <a:t>헤더가 포함될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응답에 </a:t>
            </a:r>
            <a:r>
              <a:rPr lang="en-US" altLang="ko-KR" sz="1400" b="1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헤더는 포함되면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요청들은 수신된 순서대로 처리되어야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registrar</a:t>
            </a:r>
            <a:r>
              <a:rPr lang="ko-KR" altLang="en-US" sz="1400" dirty="0">
                <a:latin typeface="+mn-ea"/>
              </a:rPr>
              <a:t> 는 </a:t>
            </a:r>
            <a:r>
              <a:rPr lang="en-US" altLang="ko-KR" sz="1400" dirty="0">
                <a:latin typeface="+mn-ea"/>
              </a:rPr>
              <a:t>binding </a:t>
            </a:r>
            <a:r>
              <a:rPr lang="ko-KR" altLang="en-US" sz="1400" dirty="0">
                <a:latin typeface="+mn-ea"/>
              </a:rPr>
              <a:t>을 유지하는 </a:t>
            </a:r>
            <a:r>
              <a:rPr lang="en-US" altLang="ko-KR" sz="1400" dirty="0">
                <a:latin typeface="+mn-ea"/>
              </a:rPr>
              <a:t>domain set </a:t>
            </a:r>
            <a:r>
              <a:rPr lang="ko-KR" altLang="en-US" sz="1400" dirty="0">
                <a:latin typeface="+mn-ea"/>
              </a:rPr>
              <a:t>을 알아야 함 </a:t>
            </a:r>
            <a:r>
              <a:rPr lang="en-US" altLang="ko-KR" sz="1400" dirty="0">
                <a:latin typeface="+mn-ea"/>
              </a:rPr>
              <a:t>( </a:t>
            </a:r>
            <a:r>
              <a:rPr lang="ko-KR" altLang="en-US" sz="1400" dirty="0">
                <a:latin typeface="+mn-ea"/>
              </a:rPr>
              <a:t>미리 설정되어야 함 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009001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</a:t>
            </a:r>
            <a:r>
              <a:rPr lang="ko-KR" altLang="en-US" sz="1400" b="1" u="sng" dirty="0">
                <a:latin typeface="Roboto" panose="02000000000000000000" pitchFamily="2" charset="0"/>
              </a:rPr>
              <a:t> 처리 절차</a:t>
            </a:r>
            <a:endParaRPr lang="en-US" altLang="ko-KR" sz="1600" b="1" u="sng" dirty="0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Request-URI </a:t>
            </a:r>
            <a:r>
              <a:rPr lang="ko-KR" altLang="en-US" sz="1400" dirty="0">
                <a:latin typeface="+mn-ea"/>
              </a:rPr>
              <a:t>검사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Require </a:t>
            </a:r>
            <a:r>
              <a:rPr lang="ko-KR" altLang="en-US" sz="1400" dirty="0">
                <a:latin typeface="+mn-ea"/>
              </a:rPr>
              <a:t>헤더 검사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필요한 확장을 지원하기 위해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인증된 사용자가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수정할 </a:t>
            </a:r>
            <a:r>
              <a:rPr lang="ko-KR" altLang="en-US" sz="1200" b="1" dirty="0">
                <a:latin typeface="+mn-ea"/>
              </a:rPr>
              <a:t>권한</a:t>
            </a:r>
            <a:r>
              <a:rPr lang="ko-KR" altLang="en-US" sz="1200" dirty="0">
                <a:latin typeface="+mn-ea"/>
              </a:rPr>
              <a:t>을 확인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권한이 없다면 </a:t>
            </a:r>
            <a:r>
              <a:rPr lang="en-US" altLang="ko-KR" sz="1200" b="1" dirty="0">
                <a:latin typeface="+mn-ea"/>
              </a:rPr>
              <a:t>403 (Forbidden) </a:t>
            </a:r>
            <a:r>
              <a:rPr lang="ko-KR" altLang="en-US" sz="1200" dirty="0">
                <a:latin typeface="+mn-ea"/>
              </a:rPr>
              <a:t>을 반환 후 나머지 단계 생략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To </a:t>
            </a:r>
            <a:r>
              <a:rPr lang="ko-KR" altLang="en-US" sz="1400" dirty="0">
                <a:latin typeface="+mn-ea"/>
              </a:rPr>
              <a:t>헤더에서 </a:t>
            </a:r>
            <a:r>
              <a:rPr lang="en-US" altLang="ko-KR" sz="1400" dirty="0">
                <a:latin typeface="+mn-ea"/>
              </a:rPr>
              <a:t>address-of-record </a:t>
            </a:r>
            <a:r>
              <a:rPr lang="ko-KR" altLang="en-US" sz="1400" dirty="0">
                <a:latin typeface="+mn-ea"/>
              </a:rPr>
              <a:t>를 추출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도메인이 유효하지 않은 경우 </a:t>
            </a:r>
            <a:r>
              <a:rPr lang="en-US" altLang="ko-KR" sz="1200" b="1" dirty="0">
                <a:latin typeface="+mn-ea"/>
              </a:rPr>
              <a:t>404 (Not Found) </a:t>
            </a:r>
            <a:r>
              <a:rPr lang="ko-KR" altLang="en-US" sz="1200" dirty="0">
                <a:latin typeface="+mn-ea"/>
              </a:rPr>
              <a:t>응답을 전송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URI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b="1" dirty="0">
                <a:latin typeface="+mn-ea"/>
              </a:rPr>
              <a:t>표준 형식으로 변환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목록에 대한 </a:t>
            </a:r>
            <a:r>
              <a:rPr lang="en-US" altLang="ko-KR" sz="1200" dirty="0">
                <a:latin typeface="+mn-ea"/>
              </a:rPr>
              <a:t>index </a:t>
            </a:r>
            <a:r>
              <a:rPr lang="ko-KR" altLang="en-US" sz="1200" dirty="0">
                <a:latin typeface="+mn-ea"/>
              </a:rPr>
              <a:t>로 사용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Contact</a:t>
            </a:r>
            <a:r>
              <a:rPr lang="ko-KR" altLang="en-US" sz="1400" dirty="0">
                <a:latin typeface="+mn-ea"/>
              </a:rPr>
              <a:t> 헤더 필드를 포함하는 지 검사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포함하지 않은 경우 마지막 단계로 건너뜀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필드를 포함하는 하나의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헤더가 있는 지 검사</a:t>
            </a:r>
            <a:r>
              <a:rPr lang="en-US" altLang="ko-KR" sz="1200" dirty="0">
                <a:latin typeface="+mn-ea"/>
              </a:rPr>
              <a:t>. Contact</a:t>
            </a:r>
            <a:r>
              <a:rPr lang="ko-KR" altLang="en-US" sz="1200" dirty="0">
                <a:latin typeface="+mn-ea"/>
              </a:rPr>
              <a:t> 헤더에 또 다른 값이 있거나 </a:t>
            </a:r>
            <a:r>
              <a:rPr lang="en-US" altLang="ko-KR" sz="1200" dirty="0">
                <a:latin typeface="+mn-ea"/>
              </a:rPr>
              <a:t>expiration time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이 아닌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경우 요청이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유효하지 않으며 </a:t>
            </a:r>
            <a:r>
              <a:rPr lang="en-US" altLang="ko-KR" sz="1200" b="1" dirty="0">
                <a:latin typeface="+mn-ea"/>
              </a:rPr>
              <a:t>400 (Invalid Request) </a:t>
            </a:r>
            <a:r>
              <a:rPr lang="ko-KR" altLang="en-US" sz="1200" dirty="0">
                <a:latin typeface="+mn-ea"/>
              </a:rPr>
              <a:t>를 반환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아닌 경우 </a:t>
            </a:r>
            <a:r>
              <a:rPr lang="en-US" altLang="ko-KR" sz="1200" b="1" dirty="0">
                <a:latin typeface="+mn-ea"/>
              </a:rPr>
              <a:t>Call-ID</a:t>
            </a:r>
            <a:r>
              <a:rPr lang="ko-KR" altLang="en-US" sz="1200" dirty="0">
                <a:latin typeface="+mn-ea"/>
              </a:rPr>
              <a:t>가 각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에 대해 저장된 값과 일치하는 지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일치하면 </a:t>
            </a:r>
            <a:r>
              <a:rPr lang="en-US" altLang="ko-KR" sz="1100" b="1" dirty="0" err="1">
                <a:latin typeface="+mn-ea"/>
              </a:rPr>
              <a:t>CSeq</a:t>
            </a:r>
            <a:r>
              <a:rPr lang="ko-KR" altLang="en-US" sz="1100" dirty="0">
                <a:latin typeface="+mn-ea"/>
              </a:rPr>
              <a:t>가 해당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에 대해 저장된 값보다 높은 경우에만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b="1" dirty="0">
                <a:latin typeface="+mn-ea"/>
              </a:rPr>
              <a:t>제거</a:t>
            </a:r>
            <a:endParaRPr lang="en-US" altLang="ko-KR" sz="1100" b="1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일치하지 않은 경우</a:t>
            </a:r>
            <a:r>
              <a:rPr lang="en-US" altLang="ko-KR" sz="1100" dirty="0">
                <a:latin typeface="+mn-ea"/>
              </a:rPr>
              <a:t>, binding </a:t>
            </a:r>
            <a:r>
              <a:rPr lang="ko-KR" altLang="en-US" sz="1100" dirty="0">
                <a:latin typeface="+mn-ea"/>
              </a:rPr>
              <a:t>제거</a:t>
            </a:r>
            <a:endParaRPr lang="en-US" altLang="ko-KR" sz="11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이외의 경우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업데이트는 중지되고 요청은 실패 처리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4" y="1024974"/>
            <a:ext cx="10174326" cy="116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모든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는 </a:t>
            </a:r>
            <a:r>
              <a:rPr lang="en-US" altLang="ko-KR" sz="1200" dirty="0">
                <a:latin typeface="+mn-ea"/>
              </a:rPr>
              <a:t>OPTIONS</a:t>
            </a:r>
            <a:r>
              <a:rPr lang="ko-KR" altLang="en-US" sz="1200" dirty="0">
                <a:latin typeface="+mn-ea"/>
              </a:rPr>
              <a:t> 를 지원해야 함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OPTIONS </a:t>
            </a:r>
            <a:r>
              <a:rPr lang="ko-KR" altLang="en-US" sz="1200" dirty="0">
                <a:latin typeface="+mn-ea"/>
              </a:rPr>
              <a:t>의 요청의 대상은 </a:t>
            </a:r>
            <a:r>
              <a:rPr lang="en-US" altLang="ko-KR" sz="1200" b="1" dirty="0">
                <a:latin typeface="+mn-ea"/>
              </a:rPr>
              <a:t>Request-URI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식별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OPTIONS </a:t>
            </a:r>
            <a:r>
              <a:rPr lang="ko-KR" altLang="en-US" sz="1200" dirty="0">
                <a:latin typeface="+mn-ea"/>
              </a:rPr>
              <a:t>에 응답이 없으면 </a:t>
            </a:r>
            <a:r>
              <a:rPr lang="en-US" altLang="ko-KR" sz="1200" dirty="0">
                <a:latin typeface="+mn-ea"/>
              </a:rPr>
              <a:t>transaction layer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timeout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error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리턴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OPTIONS </a:t>
            </a:r>
            <a:r>
              <a:rPr lang="ko-KR" altLang="en-US" sz="1200">
                <a:latin typeface="+mn-ea"/>
              </a:rPr>
              <a:t>는 나중에 다이얼로그에서 활용될 수 있는 </a:t>
            </a:r>
            <a:r>
              <a:rPr lang="en-US" altLang="ko-KR" sz="1200" b="1">
                <a:latin typeface="+mn-ea"/>
              </a:rPr>
              <a:t>capabilities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쿼리</a:t>
            </a:r>
            <a:r>
              <a:rPr lang="ko-KR" altLang="en-US" sz="1200">
                <a:latin typeface="+mn-ea"/>
              </a:rPr>
              <a:t>하기 위해 다이얼로그 내부에서 요청할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OPTIONS 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&lt;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Accept: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0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Accept</a:t>
            </a:r>
            <a:r>
              <a:rPr lang="en-US" altLang="ko-KR" sz="1050" dirty="0">
                <a:latin typeface="+mn-ea"/>
              </a:rPr>
              <a:t> : UAC</a:t>
            </a:r>
            <a:r>
              <a:rPr lang="ko-KR" altLang="en-US" sz="1050" dirty="0">
                <a:latin typeface="+mn-ea"/>
              </a:rPr>
              <a:t>가 응답에서 수신하고자 하는 메시지 </a:t>
            </a:r>
            <a:r>
              <a:rPr lang="en-US" altLang="ko-KR" sz="1050" b="1" dirty="0">
                <a:latin typeface="+mn-ea"/>
              </a:rPr>
              <a:t>body 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type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을 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나타내기 위해 포함되어야 한다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일반적으로 </a:t>
            </a:r>
            <a:r>
              <a:rPr lang="en-US" altLang="ko-KR" sz="1050" b="1" dirty="0">
                <a:latin typeface="+mn-ea"/>
              </a:rPr>
              <a:t>SDP(application/</a:t>
            </a:r>
            <a:r>
              <a:rPr lang="en-US" altLang="ko-KR" sz="1050" b="1" dirty="0" err="1">
                <a:latin typeface="+mn-ea"/>
              </a:rPr>
              <a:t>sdp</a:t>
            </a:r>
            <a:r>
              <a:rPr lang="en-US" altLang="ko-KR" sz="1050" b="1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와 같이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UA</a:t>
            </a:r>
            <a:r>
              <a:rPr lang="ko-KR" altLang="en-US" sz="1050" dirty="0">
                <a:latin typeface="+mn-ea"/>
              </a:rPr>
              <a:t>의 </a:t>
            </a:r>
            <a:r>
              <a:rPr lang="en-US" altLang="ko-KR" sz="1050" dirty="0">
                <a:latin typeface="+mn-ea"/>
              </a:rPr>
              <a:t>media capability</a:t>
            </a:r>
            <a:r>
              <a:rPr lang="ko-KR" altLang="en-US" sz="1050" dirty="0">
                <a:latin typeface="+mn-ea"/>
              </a:rPr>
              <a:t>를 설명하는 데 사용되는 형식으로 설정된다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65516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Max-Forwards : </a:t>
            </a:r>
            <a:r>
              <a:rPr lang="ko-KR" altLang="en-US" sz="1050" dirty="0">
                <a:latin typeface="+mn-ea"/>
              </a:rPr>
              <a:t>값이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050" dirty="0">
                <a:latin typeface="+mn-ea"/>
              </a:rPr>
              <a:t>인 </a:t>
            </a:r>
            <a:r>
              <a:rPr lang="en-US" altLang="ko-KR" sz="1050" dirty="0">
                <a:latin typeface="+mn-ea"/>
              </a:rPr>
              <a:t>OPTIONS </a:t>
            </a:r>
            <a:r>
              <a:rPr lang="ko-KR" altLang="en-US" sz="1050" dirty="0">
                <a:latin typeface="+mn-ea"/>
              </a:rPr>
              <a:t>요청을 수신하는 서버는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Request-URI </a:t>
            </a:r>
            <a:r>
              <a:rPr lang="ko-KR" altLang="en-US" sz="1050" dirty="0">
                <a:latin typeface="+mn-ea"/>
              </a:rPr>
              <a:t>에 관계없이 응답을 보낼 수 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24175" y="3362325"/>
            <a:ext cx="4655187" cy="374919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응답 코드는 </a:t>
            </a:r>
            <a:r>
              <a:rPr lang="en-US" altLang="ko-KR" sz="1100" b="1" dirty="0">
                <a:latin typeface="+mn-ea"/>
              </a:rPr>
              <a:t>INVITE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요청에 대한 응답코드와 같다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호를 수락할 준비가 되면 </a:t>
            </a:r>
            <a:r>
              <a:rPr lang="en-US" altLang="ko-KR" sz="1100" dirty="0">
                <a:latin typeface="+mn-ea"/>
              </a:rPr>
              <a:t>200 (OK)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가 반환되고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통화 중이라면 </a:t>
            </a:r>
            <a:r>
              <a:rPr lang="en-US" altLang="ko-KR" sz="1100" dirty="0">
                <a:latin typeface="+mn-ea"/>
              </a:rPr>
              <a:t>486 (Busy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Here)</a:t>
            </a:r>
            <a:r>
              <a:rPr lang="ko-KR" altLang="en-US" sz="1100" dirty="0">
                <a:latin typeface="+mn-ea"/>
              </a:rPr>
              <a:t> 이 반환되는 등의 응답을 발행한다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이를 통해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</a:t>
            </a:r>
            <a:r>
              <a:rPr lang="en-US" altLang="ko-KR" sz="1100" dirty="0">
                <a:latin typeface="+mn-ea"/>
              </a:rPr>
              <a:t>INVITE</a:t>
            </a:r>
            <a:r>
              <a:rPr lang="ko-KR" altLang="en-US" sz="1100" dirty="0">
                <a:latin typeface="+mn-ea"/>
              </a:rPr>
              <a:t>를 수락할지 여부를 나타내는 표시가 될 수 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INVITE </a:t>
            </a:r>
            <a:r>
              <a:rPr lang="ko-KR" altLang="en-US" sz="1200" dirty="0"/>
              <a:t>는 여러 개의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응답을 반환할 수 있지만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는 프록시에서 </a:t>
            </a:r>
            <a:r>
              <a:rPr lang="en-US" altLang="ko-KR" sz="1200" dirty="0"/>
              <a:t>non-INVITE </a:t>
            </a:r>
            <a:r>
              <a:rPr lang="ko-KR" altLang="en-US" sz="1200" dirty="0"/>
              <a:t>처리 방식을 사용하여 </a:t>
            </a:r>
            <a:br>
              <a:rPr lang="en-US" altLang="ko-KR" sz="1200" dirty="0"/>
            </a:br>
            <a:r>
              <a:rPr lang="ko-KR" altLang="en-US" sz="1200" dirty="0"/>
              <a:t>처리하므로 하나의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만 반환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 서버에서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에 대한 응답을 생성하는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 서버의</a:t>
            </a:r>
            <a:br>
              <a:rPr lang="en-US" altLang="ko-KR" sz="1200" dirty="0"/>
            </a:br>
            <a:r>
              <a:rPr lang="en-US" altLang="ko-KR" sz="1200" dirty="0"/>
              <a:t>capabilities </a:t>
            </a:r>
            <a:r>
              <a:rPr lang="ko-KR" altLang="en-US" sz="1200" dirty="0"/>
              <a:t>를 나열하는 </a:t>
            </a:r>
            <a:r>
              <a:rPr lang="en-US" altLang="ko-KR" sz="1200" dirty="0"/>
              <a:t>200 (OK)</a:t>
            </a:r>
            <a:r>
              <a:rPr lang="ko-KR" altLang="en-US" sz="1200" dirty="0"/>
              <a:t>를 반환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이 응답에는 </a:t>
            </a:r>
            <a:r>
              <a:rPr lang="en-US" altLang="ko-KR" sz="1100" dirty="0"/>
              <a:t>body </a:t>
            </a:r>
            <a:r>
              <a:rPr lang="ko-KR" altLang="en-US" sz="1100" dirty="0"/>
              <a:t>가 포함되지 않는다</a:t>
            </a:r>
            <a:r>
              <a:rPr lang="en-US" altLang="ko-KR" sz="1100" dirty="0"/>
              <a:t>.)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Warnining</a:t>
            </a:r>
            <a:r>
              <a:rPr lang="en-US" altLang="ko-KR" sz="1200" dirty="0"/>
              <a:t> </a:t>
            </a:r>
            <a:r>
              <a:rPr lang="ko-KR" altLang="en-US" sz="1200" dirty="0"/>
              <a:t>헤더 </a:t>
            </a:r>
            <a:r>
              <a:rPr lang="en-US" altLang="ko-KR" sz="1200" dirty="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2080160"/>
            <a:ext cx="7929478" cy="271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u="sng" dirty="0"/>
              <a:t>다이얼로그는 </a:t>
            </a:r>
            <a:r>
              <a:rPr lang="ko-KR" altLang="en-US" sz="1600" b="1" u="sng" dirty="0"/>
              <a:t>특정 상태</a:t>
            </a:r>
            <a:r>
              <a:rPr lang="ko-KR" altLang="en-US" sz="1600" u="sng" dirty="0"/>
              <a:t>를 포함</a:t>
            </a:r>
            <a:endParaRPr lang="en-US" altLang="ko-KR" sz="1600" u="sng" dirty="0"/>
          </a:p>
          <a:p>
            <a:pPr>
              <a:lnSpc>
                <a:spcPct val="150000"/>
              </a:lnSpc>
            </a:pPr>
            <a:endParaRPr lang="en-US" altLang="ko-KR" sz="9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상태를 구성하는 요소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u="sng" dirty="0">
                <a:latin typeface="+mj-ea"/>
                <a:ea typeface="+mj-ea"/>
              </a:rPr>
              <a:t>dialog ID</a:t>
            </a:r>
            <a:r>
              <a:rPr lang="en-US" altLang="ko-KR" sz="1400" dirty="0">
                <a:latin typeface="+mj-ea"/>
                <a:ea typeface="+mj-ea"/>
              </a:rPr>
              <a:t>, local sequence number, remote sequence number, local URI, remote URI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remote target, “secure” </a:t>
            </a:r>
            <a:r>
              <a:rPr lang="ko-KR" altLang="en-US" sz="1400" dirty="0">
                <a:latin typeface="+mj-ea"/>
                <a:ea typeface="+mj-ea"/>
              </a:rPr>
              <a:t>라고 불리는 </a:t>
            </a:r>
            <a:r>
              <a:rPr lang="en-US" altLang="ko-KR" sz="1400" dirty="0" err="1">
                <a:latin typeface="+mj-ea"/>
                <a:ea typeface="+mj-ea"/>
              </a:rPr>
              <a:t>boolean</a:t>
            </a:r>
            <a:r>
              <a:rPr lang="en-US" altLang="ko-KR" sz="1400" dirty="0">
                <a:latin typeface="+mj-ea"/>
                <a:ea typeface="+mj-ea"/>
              </a:rPr>
              <a:t> flag, </a:t>
            </a:r>
            <a:r>
              <a:rPr lang="en-US" altLang="ko-KR" sz="1400" u="sng" dirty="0">
                <a:latin typeface="+mj-ea"/>
                <a:ea typeface="+mj-ea"/>
              </a:rPr>
              <a:t>route set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“early” </a:t>
            </a:r>
            <a:r>
              <a:rPr lang="ko-KR" altLang="en-US" sz="1400" dirty="0"/>
              <a:t>상태 </a:t>
            </a:r>
            <a:r>
              <a:rPr lang="en-US" altLang="ko-KR" sz="1400" dirty="0"/>
              <a:t>: Provisional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으로 생성될 때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“confirmed”</a:t>
            </a:r>
            <a:r>
              <a:rPr lang="ko-KR" altLang="en-US" sz="1400" dirty="0"/>
              <a:t> 상태</a:t>
            </a:r>
            <a:r>
              <a:rPr lang="en-US" altLang="ko-KR" sz="1400" dirty="0"/>
              <a:t> : “early” </a:t>
            </a:r>
            <a:r>
              <a:rPr lang="ko-KR" altLang="en-US" sz="1400" dirty="0"/>
              <a:t>상태 이후 </a:t>
            </a:r>
            <a:r>
              <a:rPr lang="en-US" altLang="ko-KR" sz="1400" dirty="0"/>
              <a:t>2xx final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이 </a:t>
            </a:r>
            <a:r>
              <a:rPr lang="ko-KR" altLang="en-US" sz="1400"/>
              <a:t>도착할 때</a:t>
            </a: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6609084" y="3604665"/>
            <a:ext cx="3877469" cy="591554"/>
            <a:chOff x="7142484" y="2941320"/>
            <a:chExt cx="3877469" cy="59155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9611" y="3044193"/>
              <a:ext cx="47613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3607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route set </a:t>
              </a:r>
              <a:r>
                <a:rPr lang="ko-KR" altLang="en-US" sz="900" dirty="0">
                  <a:latin typeface="+mn-ea"/>
                </a:rPr>
                <a:t>은 </a:t>
              </a:r>
              <a:r>
                <a:rPr lang="en-US" altLang="ko-KR" sz="900" dirty="0">
                  <a:latin typeface="+mn-ea"/>
                </a:rPr>
                <a:t>peer</a:t>
              </a:r>
              <a:r>
                <a:rPr lang="ko-KR" altLang="en-US" sz="900" dirty="0">
                  <a:latin typeface="+mn-ea"/>
                </a:rPr>
                <a:t>에 요청을 전송하기 위해 통과해야 하는 서버 목록이다</a:t>
              </a:r>
              <a:r>
                <a:rPr lang="en-US" altLang="ko-KR" sz="900" dirty="0">
                  <a:latin typeface="+mn-ea"/>
                </a:rPr>
                <a:t>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D1A628-4180-9B71-A2D4-822EF5A6ADF2}"/>
              </a:ext>
            </a:extLst>
          </p:cNvPr>
          <p:cNvSpPr txBox="1"/>
          <p:nvPr/>
        </p:nvSpPr>
        <p:spPr>
          <a:xfrm>
            <a:off x="1499582" y="963926"/>
            <a:ext cx="6106865" cy="83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 dirty="0"/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일정시간 동안 유지되는 두 </a:t>
            </a:r>
            <a:r>
              <a:rPr lang="en-US" altLang="ko-KR" sz="1400" dirty="0"/>
              <a:t>user agent 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peer-to-peer SIP relationship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F24CB-18C8-58B3-B225-2C00D7E6FE5E}"/>
              </a:ext>
            </a:extLst>
          </p:cNvPr>
          <p:cNvSpPr txBox="1"/>
          <p:nvPr/>
        </p:nvSpPr>
        <p:spPr>
          <a:xfrm>
            <a:off x="1698522" y="3733090"/>
            <a:ext cx="2629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Call-ID, local tag, remote tag 3</a:t>
            </a:r>
            <a:r>
              <a:rPr lang="ko-KR" altLang="en-US" sz="900" dirty="0"/>
              <a:t>가지 값으로 구성</a:t>
            </a:r>
            <a:endParaRPr lang="en-US" altLang="ko-KR" sz="9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B6EC91-1A82-3B8B-C35A-7D765BDB94AF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698523" y="3279770"/>
            <a:ext cx="635105" cy="568735"/>
          </a:xfrm>
          <a:prstGeom prst="bentConnector3">
            <a:avLst>
              <a:gd name="adj1" fmla="val 1359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Creation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430637" y="1014621"/>
            <a:ext cx="5474863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rgbClr val="0070C0"/>
                </a:solidFill>
                <a:latin typeface="Roboto" panose="02000000000000000000" pitchFamily="2" charset="0"/>
              </a:rPr>
              <a:t>S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UAS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 생성 시 </a:t>
            </a:r>
            <a:r>
              <a:rPr lang="en-US" altLang="ko-KR" sz="1200" b="1" dirty="0">
                <a:latin typeface="+mn-ea"/>
              </a:rPr>
              <a:t>Record-Route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헤더의 모든 값을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b="1" dirty="0">
                <a:latin typeface="+mn-ea"/>
              </a:rPr>
              <a:t>응답 </a:t>
            </a:r>
            <a:r>
              <a:rPr lang="ko-KR" altLang="en-US" sz="1200" dirty="0">
                <a:latin typeface="+mn-ea"/>
              </a:rPr>
              <a:t>메시지로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copy 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값들의 </a:t>
            </a:r>
            <a:r>
              <a:rPr lang="ko-KR" altLang="en-US" sz="1200" b="1" dirty="0">
                <a:latin typeface="+mn-ea"/>
              </a:rPr>
              <a:t>순서를 유지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헤더를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b="1" dirty="0">
                <a:latin typeface="+mn-ea"/>
              </a:rPr>
              <a:t>추가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endParaRPr lang="en-US" altLang="ko-KR" sz="1200" b="1" dirty="0"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53202C5-E41B-460A-BBF6-B3F3F3C0D5D6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541020" y="2118359"/>
            <a:ext cx="4409390" cy="4111446"/>
          </a:xfrm>
          <a:prstGeom prst="bentConnector3">
            <a:avLst>
              <a:gd name="adj1" fmla="val -8585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8299"/>
              </p:ext>
            </p:extLst>
          </p:nvPr>
        </p:nvGraphicFramePr>
        <p:xfrm>
          <a:off x="430636" y="2967935"/>
          <a:ext cx="5474864" cy="288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9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4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1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86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도착했고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835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요청의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목록으로 설정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순서와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879F4F-5D8C-1950-75F4-5677571B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86754"/>
              </p:ext>
            </p:extLst>
          </p:nvPr>
        </p:nvGraphicFramePr>
        <p:xfrm>
          <a:off x="6310034" y="2960895"/>
          <a:ext cx="5474863" cy="290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8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3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2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72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05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전송되고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519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응답의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 </a:t>
                      </a:r>
                      <a:r>
                        <a:rPr lang="ko-KR" altLang="en-US" sz="700" b="1" dirty="0">
                          <a:latin typeface="+mn-ea"/>
                        </a:rPr>
                        <a:t>순서는 역순으로 설정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endParaRPr lang="en-US" altLang="ko-KR" sz="700" dirty="0">
                        <a:latin typeface="+mn-ea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CF1F0E-C12D-4861-9EF1-752019BC6E8C}"/>
              </a:ext>
            </a:extLst>
          </p:cNvPr>
          <p:cNvSpPr txBox="1"/>
          <p:nvPr/>
        </p:nvSpPr>
        <p:spPr>
          <a:xfrm>
            <a:off x="1176620" y="6045139"/>
            <a:ext cx="3773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다이얼로그 생성 이후 </a:t>
            </a:r>
            <a:r>
              <a:rPr lang="ko-KR" altLang="en-US" sz="900" b="1" dirty="0"/>
              <a:t>후속 요청</a:t>
            </a:r>
            <a:r>
              <a:rPr lang="ko-KR" altLang="en-US" sz="900" dirty="0"/>
              <a:t>에 대해 </a:t>
            </a:r>
            <a:r>
              <a:rPr lang="en-US" altLang="ko-KR" sz="900" dirty="0"/>
              <a:t>UAS</a:t>
            </a:r>
            <a:r>
              <a:rPr lang="ko-KR" altLang="en-US" sz="900" dirty="0"/>
              <a:t>에 연락할 주소가 포함되어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(INVITE</a:t>
            </a:r>
            <a:r>
              <a:rPr lang="ko-KR" altLang="en-US" sz="900" dirty="0"/>
              <a:t>의 경우 </a:t>
            </a:r>
            <a:r>
              <a:rPr lang="en-US" altLang="ko-KR" sz="900" dirty="0"/>
              <a:t>2xx </a:t>
            </a:r>
            <a:r>
              <a:rPr lang="ko-KR" altLang="en-US" sz="900" dirty="0"/>
              <a:t>응답에 대한 </a:t>
            </a:r>
            <a:r>
              <a:rPr lang="en-US" altLang="ko-KR" sz="900" dirty="0"/>
              <a:t>ACK</a:t>
            </a:r>
            <a:r>
              <a:rPr lang="ko-KR" altLang="en-US" sz="900" dirty="0"/>
              <a:t> 포함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10E04E-195E-F3F1-5DBE-22488A84AED0}"/>
              </a:ext>
            </a:extLst>
          </p:cNvPr>
          <p:cNvSpPr/>
          <p:nvPr/>
        </p:nvSpPr>
        <p:spPr>
          <a:xfrm>
            <a:off x="6310034" y="1014621"/>
            <a:ext cx="5474863" cy="17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chemeClr val="accent2"/>
                </a:solidFill>
                <a:latin typeface="Roboto" panose="02000000000000000000" pitchFamily="2" charset="0"/>
              </a:rPr>
              <a:t>C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설정할 수 있는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en-US" altLang="ko-KR" sz="1200" dirty="0">
                <a:latin typeface="+mn-ea"/>
              </a:rPr>
              <a:t>(ex: INVITE)</a:t>
            </a:r>
            <a:r>
              <a:rPr lang="ko-KR" altLang="en-US" sz="1200" dirty="0">
                <a:latin typeface="+mn-ea"/>
              </a:rPr>
              <a:t>을 보낼 때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헤더에 </a:t>
            </a:r>
            <a:r>
              <a:rPr lang="en-US" altLang="ko-KR" sz="1200" b="1" dirty="0">
                <a:latin typeface="+mn-ea"/>
              </a:rPr>
              <a:t>global scope </a:t>
            </a:r>
            <a:r>
              <a:rPr lang="ko-KR" altLang="en-US" sz="1200" dirty="0">
                <a:latin typeface="+mn-ea"/>
              </a:rPr>
              <a:t>를 갖는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를 제공해야 함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설정하는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을 수신하면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ECDAA-466C-AB03-0ABE-F4BE25CB9D0D}"/>
              </a:ext>
            </a:extLst>
          </p:cNvPr>
          <p:cNvSpPr txBox="1"/>
          <p:nvPr/>
        </p:nvSpPr>
        <p:spPr>
          <a:xfrm>
            <a:off x="9297228" y="2829435"/>
            <a:ext cx="246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RFC 2543</a:t>
            </a:r>
            <a:r>
              <a:rPr lang="ko-KR" altLang="en-US" sz="600" dirty="0"/>
              <a:t>과 호환성을 위해 </a:t>
            </a:r>
            <a:r>
              <a:rPr lang="en-US" altLang="ko-KR" sz="600" dirty="0"/>
              <a:t>To tag </a:t>
            </a:r>
            <a:r>
              <a:rPr lang="ko-KR" altLang="en-US" sz="600" dirty="0"/>
              <a:t>없는 응답을 수신할 준비가 </a:t>
            </a:r>
            <a:r>
              <a:rPr lang="ko-KR" altLang="en-US" sz="600" dirty="0" err="1"/>
              <a:t>되야한다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이경우 태그 값은 </a:t>
            </a:r>
            <a:r>
              <a:rPr lang="en-US" altLang="ko-KR" sz="600" dirty="0"/>
              <a:t>Null</a:t>
            </a:r>
            <a:r>
              <a:rPr lang="ko-KR" altLang="en-US" sz="600" dirty="0"/>
              <a:t>로 간주한다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6DA8EF-8A6F-F000-2012-C27FC32B8F0A}"/>
              </a:ext>
            </a:extLst>
          </p:cNvPr>
          <p:cNvCxnSpPr>
            <a:cxnSpLocks/>
          </p:cNvCxnSpPr>
          <p:nvPr/>
        </p:nvCxnSpPr>
        <p:spPr>
          <a:xfrm flipV="1">
            <a:off x="9242854" y="3113903"/>
            <a:ext cx="1833080" cy="315097"/>
          </a:xfrm>
          <a:prstGeom prst="bentConnector3">
            <a:avLst>
              <a:gd name="adj1" fmla="val 99546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</a:t>
            </a:r>
            <a:r>
              <a:rPr lang="ko-KR" altLang="en-US" sz="1400" b="1" dirty="0">
                <a:latin typeface="+mn-ea"/>
              </a:rPr>
              <a:t>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트랜잭션을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b="1" dirty="0">
                <a:latin typeface="+mn-ea"/>
              </a:rPr>
              <a:t>remote target URI</a:t>
            </a:r>
            <a:r>
              <a:rPr lang="ko-KR" altLang="en-US" sz="1400" b="1" dirty="0">
                <a:latin typeface="+mn-ea"/>
              </a:rPr>
              <a:t>만 업데이트</a:t>
            </a:r>
            <a:r>
              <a:rPr lang="ko-KR" altLang="en-US" sz="1400" dirty="0">
                <a:latin typeface="+mn-ea"/>
              </a:rPr>
              <a:t>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976856"/>
            <a:ext cx="5238935" cy="12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 dirty="0"/>
              <a:t> </a:t>
            </a:r>
            <a:r>
              <a:rPr lang="ko-KR" altLang="en-US" sz="1200" b="1" dirty="0"/>
              <a:t>사용 목적</a:t>
            </a:r>
            <a:r>
              <a:rPr lang="en-US" altLang="ko-KR" sz="12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프록시 서버의 처리 부하를 줄이고 시그널링 경로의 견고성을 개선하기 위해 사용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요청에 대한 라우팅 정보를 </a:t>
            </a:r>
            <a:r>
              <a:rPr lang="en-US" altLang="ko-KR" sz="1200" dirty="0"/>
              <a:t>client </a:t>
            </a:r>
            <a:r>
              <a:rPr lang="ko-KR" altLang="en-US" sz="1200" dirty="0"/>
              <a:t>에게 보내는 응답에 넣어 보낼 수 있게 함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200" b="1" dirty="0"/>
              <a:t>특징</a:t>
            </a:r>
            <a:r>
              <a:rPr lang="en-US" altLang="ko-KR" sz="12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SIP</a:t>
            </a:r>
            <a:r>
              <a:rPr lang="en-US" altLang="ko-KR" sz="1400" dirty="0"/>
              <a:t>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r>
              <a:rPr lang="en-US" altLang="ko-KR" sz="1400" dirty="0"/>
              <a:t> </a:t>
            </a:r>
            <a:r>
              <a:rPr lang="ko-KR" altLang="en-US" sz="1400" b="1" dirty="0"/>
              <a:t>이외의</a:t>
            </a:r>
            <a:r>
              <a:rPr lang="ko-KR" altLang="en-US" sz="1400" dirty="0"/>
              <a:t> 요청을 수신한 후 거부하거나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649E5F-091C-FCE8-5053-E2EEF787CB41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631327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631327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구성</a:t>
                </a:r>
                <a:endParaRPr lang="ko-KR" altLang="en-US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782156" y="473339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782156" y="3938935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792" y="3803089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281964" y="4594898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27272" y="4123601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447699" y="381582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C82A-75C7-7FE8-3A1A-14F5914172FC}"/>
                </a:ext>
              </a:extLst>
            </p:cNvPr>
            <p:cNvSpPr txBox="1"/>
            <p:nvPr/>
          </p:nvSpPr>
          <p:spPr>
            <a:xfrm>
              <a:off x="782156" y="5527859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Transport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(2/5)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9656283" cy="89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내의 요청은 다이얼로그의 일부로 저장된 상태의 </a:t>
            </a:r>
            <a:r>
              <a:rPr lang="ko-KR" altLang="en-US" sz="1200" b="1" dirty="0">
                <a:latin typeface="+mn-ea"/>
              </a:rPr>
              <a:t>구성 요소</a:t>
            </a:r>
            <a:r>
              <a:rPr lang="ko-KR" altLang="en-US" sz="1200" dirty="0">
                <a:latin typeface="+mn-ea"/>
              </a:rPr>
              <a:t>들을 사용하여 생성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22678"/>
              </p:ext>
            </p:extLst>
          </p:nvPr>
        </p:nvGraphicFramePr>
        <p:xfrm>
          <a:off x="1547817" y="2012794"/>
          <a:ext cx="7863666" cy="325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</a:t>
            </a:r>
            <a:r>
              <a:rPr lang="ko-KR" altLang="en-US" sz="1200" b="1">
                <a:latin typeface="Roboto" panose="02000000000000000000" pitchFamily="2" charset="0"/>
              </a:rPr>
              <a:t>변경</a:t>
            </a:r>
            <a:r>
              <a:rPr lang="ko-KR" altLang="en-US" sz="1200">
                <a:latin typeface="Roboto" panose="02000000000000000000" pitchFamily="2" charset="0"/>
              </a:rPr>
              <a:t>이 수행</a:t>
            </a:r>
            <a:r>
              <a:rPr lang="en-US" altLang="ko-KR" sz="1200">
                <a:latin typeface="Roboto" panose="02000000000000000000" pitchFamily="2" charset="0"/>
              </a:rPr>
              <a:t>, reject</a:t>
            </a:r>
            <a:r>
              <a:rPr lang="ko-KR" altLang="en-US" sz="1200">
                <a:latin typeface="Roboto" panose="02000000000000000000" pitchFamily="2" charset="0"/>
              </a:rPr>
              <a:t> 되면 어떤 상태도 변경되지 않음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>
                <a:latin typeface="Roboto" panose="02000000000000000000" pitchFamily="2" charset="0"/>
              </a:rPr>
              <a:t>dialog ID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ko-KR" altLang="en-US" sz="1400" dirty="0">
                <a:latin typeface="Roboto" panose="02000000000000000000" pitchFamily="2" charset="0"/>
              </a:rPr>
              <a:t>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&gt;</a:t>
            </a:r>
            <a:r>
              <a:rPr lang="en-US" altLang="ko-KR" sz="1200" dirty="0">
                <a:latin typeface="Roboto" panose="02000000000000000000" pitchFamily="2" charset="0"/>
              </a:rPr>
              <a:t>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8473885" cy="188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</a:t>
            </a:r>
            <a:r>
              <a:rPr lang="ko-KR" altLang="en-US" sz="1200">
                <a:latin typeface="Roboto" panose="02000000000000000000" pitchFamily="2" charset="0"/>
              </a:rPr>
              <a:t>대한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상태의 </a:t>
            </a:r>
            <a:r>
              <a:rPr lang="ko-KR" altLang="en-US" sz="1200">
                <a:latin typeface="Roboto" panose="02000000000000000000" pitchFamily="2" charset="0"/>
              </a:rPr>
              <a:t>다이얼로그를 </a:t>
            </a:r>
            <a:r>
              <a:rPr lang="ko-KR" altLang="en-US" sz="1200" b="1">
                <a:latin typeface="Roboto" panose="02000000000000000000" pitchFamily="2" charset="0"/>
              </a:rPr>
              <a:t>종료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CE9B67-D43D-45AE-9A16-DA554FAEECC9}"/>
              </a:ext>
            </a:extLst>
          </p:cNvPr>
          <p:cNvGrpSpPr/>
          <p:nvPr/>
        </p:nvGrpSpPr>
        <p:grpSpPr>
          <a:xfrm>
            <a:off x="8687379" y="1053695"/>
            <a:ext cx="2838162" cy="3044002"/>
            <a:chOff x="8935630" y="941844"/>
            <a:chExt cx="2838162" cy="30440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B79632-7E47-4660-AF6A-16E09EF87707}"/>
                </a:ext>
              </a:extLst>
            </p:cNvPr>
            <p:cNvSpPr/>
            <p:nvPr/>
          </p:nvSpPr>
          <p:spPr>
            <a:xfrm>
              <a:off x="9786516" y="3086620"/>
              <a:ext cx="1987276" cy="438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1BA703F-43D5-41C1-8141-5C13BD742DEB}"/>
                </a:ext>
              </a:extLst>
            </p:cNvPr>
            <p:cNvCxnSpPr>
              <a:cxnSpLocks/>
            </p:cNvCxnSpPr>
            <p:nvPr/>
          </p:nvCxnSpPr>
          <p:spPr>
            <a:xfrm>
              <a:off x="9759824" y="1764712"/>
              <a:ext cx="11105" cy="2221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ADC7ED2-CCDD-49C3-BCF3-A0EED583BA0F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368E-792B-4E25-807F-FFD01BC6AE82}"/>
                </a:ext>
              </a:extLst>
            </p:cNvPr>
            <p:cNvSpPr txBox="1"/>
            <p:nvPr/>
          </p:nvSpPr>
          <p:spPr>
            <a:xfrm>
              <a:off x="10432297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DF05C9-ECD5-4208-9864-C82243555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0145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176AD-D894-4C26-9231-C1F170D34391}"/>
                </a:ext>
              </a:extLst>
            </p:cNvPr>
            <p:cNvSpPr txBox="1"/>
            <p:nvPr/>
          </p:nvSpPr>
          <p:spPr>
            <a:xfrm>
              <a:off x="10287644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513766-E745-42AF-A88E-30DAE21CF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076474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BAAB6B-9560-48CC-A2A3-A1AAFA54BD1F}"/>
                </a:ext>
              </a:extLst>
            </p:cNvPr>
            <p:cNvSpPr txBox="1"/>
            <p:nvPr/>
          </p:nvSpPr>
          <p:spPr>
            <a:xfrm>
              <a:off x="10164430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0EFF1E1-58F8-485B-9653-4F5BDA182B9D}"/>
                </a:ext>
              </a:extLst>
            </p:cNvPr>
            <p:cNvGrpSpPr/>
            <p:nvPr/>
          </p:nvGrpSpPr>
          <p:grpSpPr>
            <a:xfrm>
              <a:off x="8935630" y="3076474"/>
              <a:ext cx="817516" cy="449859"/>
              <a:chOff x="7200728" y="3024350"/>
              <a:chExt cx="817516" cy="449859"/>
            </a:xfrm>
          </p:grpSpPr>
          <p:sp>
            <p:nvSpPr>
              <p:cNvPr id="38" name="왼쪽 대괄호 37">
                <a:extLst>
                  <a:ext uri="{FF2B5EF4-FFF2-40B4-BE49-F238E27FC236}">
                    <a16:creationId xmlns:a16="http://schemas.microsoft.com/office/drawing/2014/main" id="{A15C9D8E-BFF7-4BD2-82D2-465ED9ED0D22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A81196A-2BDC-449E-8ECD-81551A94979F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95482F-E10D-4D66-B23F-B4C7A1E01D59}"/>
                </a:ext>
              </a:extLst>
            </p:cNvPr>
            <p:cNvSpPr txBox="1"/>
            <p:nvPr/>
          </p:nvSpPr>
          <p:spPr>
            <a:xfrm>
              <a:off x="9581999" y="94184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E5005E9-EEA6-4DAA-851D-4349863C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525123"/>
              <a:ext cx="1997952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ED27A-668B-44D9-8AA7-7507CD43DD8F}"/>
                </a:ext>
              </a:extLst>
            </p:cNvPr>
            <p:cNvSpPr txBox="1"/>
            <p:nvPr/>
          </p:nvSpPr>
          <p:spPr>
            <a:xfrm>
              <a:off x="10276642" y="3248124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4xx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EEF2026-09D4-41CF-BC7F-57581429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2156" y="965685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274644E-51BE-4837-ABBD-AD17948242E6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389398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799D34-72E9-4983-816A-154FAEE76C59}"/>
                </a:ext>
              </a:extLst>
            </p:cNvPr>
            <p:cNvSpPr txBox="1"/>
            <p:nvPr/>
          </p:nvSpPr>
          <p:spPr>
            <a:xfrm>
              <a:off x="10432297" y="361698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44665-BC10-42A1-B7CF-349512261ED7}"/>
              </a:ext>
            </a:extLst>
          </p:cNvPr>
          <p:cNvSpPr/>
          <p:nvPr/>
        </p:nvSpPr>
        <p:spPr>
          <a:xfrm>
            <a:off x="751368" y="1873071"/>
            <a:ext cx="6581823" cy="4483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INVITE 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pc33.atlanta.com;branch=z9hG4bKnashds8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Bob &lt;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Allow: INVITE, ACK, OPTIONS, CANCEL, BYE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Supported: 100rel, replaces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314159 INVITE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Content-Type: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142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6C4C4C9-F454-454D-8A3F-24E452503B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0544" y="3946267"/>
            <a:ext cx="1457706" cy="367864"/>
          </a:xfrm>
          <a:prstGeom prst="bentConnector3">
            <a:avLst>
              <a:gd name="adj1" fmla="val -63748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F9868ED-04B7-4D8B-8B37-50FC2E3BC44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978526" y="4130200"/>
            <a:ext cx="1165227" cy="240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CE933-D715-4A05-B685-C153532AB0B4}"/>
              </a:ext>
            </a:extLst>
          </p:cNvPr>
          <p:cNvSpPr txBox="1"/>
          <p:nvPr/>
        </p:nvSpPr>
        <p:spPr>
          <a:xfrm>
            <a:off x="7143752" y="4001084"/>
            <a:ext cx="35285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Allow, Supported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 b="1">
                <a:latin typeface="+mn-ea"/>
              </a:rPr>
              <a:t>Initial</a:t>
            </a:r>
            <a:r>
              <a:rPr lang="en-US" altLang="ko-KR" sz="1050">
                <a:latin typeface="+mn-ea"/>
              </a:rPr>
              <a:t> INVITE </a:t>
            </a:r>
            <a:r>
              <a:rPr lang="ko-KR" altLang="en-US" sz="1050">
                <a:latin typeface="+mn-ea"/>
              </a:rPr>
              <a:t>에 필요하다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Allow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다이얼로그 내에서 호출할 수 있는 </a:t>
            </a:r>
            <a:r>
              <a:rPr lang="en-US" altLang="ko-KR" sz="1050">
                <a:latin typeface="+mn-ea"/>
              </a:rPr>
              <a:t>Method </a:t>
            </a:r>
            <a:r>
              <a:rPr lang="ko-KR" altLang="en-US" sz="1050">
                <a:latin typeface="+mn-ea"/>
              </a:rPr>
              <a:t>표시</a:t>
            </a:r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Supported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가 이해하는 모든 확장자 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D1C62-1D06-4C5B-91E0-7A55214E26A8}"/>
              </a:ext>
            </a:extLst>
          </p:cNvPr>
          <p:cNvSpPr/>
          <p:nvPr/>
        </p:nvSpPr>
        <p:spPr>
          <a:xfrm>
            <a:off x="666458" y="698436"/>
            <a:ext cx="8782341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세션을 게시하고자 할 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작성 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2xx</a:t>
            </a:r>
            <a:r>
              <a:rPr lang="ko-KR" altLang="en-US" sz="1400" dirty="0">
                <a:latin typeface="Roboto" panose="02000000000000000000" pitchFamily="2" charset="0"/>
              </a:rPr>
              <a:t> 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accept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3xx, 4xx, 5xx, 6xx </a:t>
            </a:r>
            <a:r>
              <a:rPr lang="ko-KR" altLang="en-US" sz="1400" dirty="0">
                <a:latin typeface="Roboto" panose="02000000000000000000" pitchFamily="2" charset="0"/>
              </a:rPr>
              <a:t>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reject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EEA258-DED5-487F-A0B1-44FB1D3EAE18}"/>
              </a:ext>
            </a:extLst>
          </p:cNvPr>
          <p:cNvSpPr/>
          <p:nvPr/>
        </p:nvSpPr>
        <p:spPr>
          <a:xfrm>
            <a:off x="7451541" y="1873071"/>
            <a:ext cx="4612640" cy="167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보내기 전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진행 상황을 알릴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Invitation</a:t>
            </a:r>
            <a:r>
              <a:rPr lang="ko-KR" altLang="en-US" sz="1400">
                <a:latin typeface="Roboto" panose="02000000000000000000" pitchFamily="2" charset="0"/>
              </a:rPr>
              <a:t>의 유효성을 제한하기 위해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추가할 수 있음</a:t>
            </a:r>
            <a:r>
              <a:rPr lang="en-US" altLang="ko-KR" sz="1400">
                <a:latin typeface="Roboto" panose="02000000000000000000" pitchFamily="2" charset="0"/>
              </a:rPr>
              <a:t>.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값에 도달했지만 응답이 오지 않는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CANCEL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생성해야 함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D281AFD-189F-4E5B-A2CA-D93F86F0B676}"/>
              </a:ext>
            </a:extLst>
          </p:cNvPr>
          <p:cNvCxnSpPr>
            <a:cxnSpLocks/>
          </p:cNvCxnSpPr>
          <p:nvPr/>
        </p:nvCxnSpPr>
        <p:spPr>
          <a:xfrm flipV="1">
            <a:off x="3845560" y="5415280"/>
            <a:ext cx="3251200" cy="365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6EFC2-6BC6-4F71-A69B-E195C8A6B65D}"/>
              </a:ext>
            </a:extLst>
          </p:cNvPr>
          <p:cNvSpPr txBox="1"/>
          <p:nvPr/>
        </p:nvSpPr>
        <p:spPr>
          <a:xfrm>
            <a:off x="7096760" y="5197614"/>
            <a:ext cx="41484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Content-Disposition</a:t>
            </a:r>
            <a:r>
              <a:rPr lang="ko-KR" altLang="en-US" sz="1000"/>
              <a:t>이 누락 시</a:t>
            </a:r>
            <a:r>
              <a:rPr lang="en-US" altLang="ko-KR" sz="1000"/>
              <a:t>, </a:t>
            </a:r>
            <a:r>
              <a:rPr lang="en-US" altLang="ko-KR" sz="1000" b="1"/>
              <a:t>Content-Type</a:t>
            </a:r>
            <a:r>
              <a:rPr lang="en-US" altLang="ko-KR" sz="1000"/>
              <a:t>: application/sdp </a:t>
            </a:r>
            <a:r>
              <a:rPr lang="ko-KR" altLang="en-US" sz="1000"/>
              <a:t>이면 </a:t>
            </a:r>
            <a:r>
              <a:rPr lang="en-US" altLang="ko-KR" sz="1000"/>
              <a:t>“session”</a:t>
            </a:r>
            <a:r>
              <a:rPr lang="ko-KR" altLang="en-US" sz="1000"/>
              <a:t> 처리를 의미하고 다른 타입의 경우 </a:t>
            </a:r>
            <a:r>
              <a:rPr lang="en-US" altLang="ko-KR" sz="1000"/>
              <a:t>“render”</a:t>
            </a:r>
            <a:r>
              <a:rPr lang="ko-KR" altLang="en-US" sz="1000"/>
              <a:t>를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9155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B348A3-925B-4A36-88FD-0838DFB4130B}"/>
              </a:ext>
            </a:extLst>
          </p:cNvPr>
          <p:cNvSpPr/>
          <p:nvPr/>
        </p:nvSpPr>
        <p:spPr>
          <a:xfrm>
            <a:off x="751367" y="923181"/>
            <a:ext cx="11147556" cy="126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SDP nogitiation</a:t>
            </a:r>
            <a:endParaRPr lang="en-US" altLang="ko-KR" sz="16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단말 간의 멀티 미디어 세션과 관련된 미디어 타입 및 포맷을 협상하는 프로토콜이며 </a:t>
            </a:r>
            <a:r>
              <a:rPr lang="en-US" altLang="ko-KR" sz="1200" b="1">
                <a:latin typeface="Roboto" panose="02000000000000000000" pitchFamily="2" charset="0"/>
              </a:rPr>
              <a:t>offer/answer </a:t>
            </a:r>
            <a:r>
              <a:rPr lang="ko-KR" altLang="en-US" sz="1200">
                <a:latin typeface="Roboto" panose="02000000000000000000" pitchFamily="2" charset="0"/>
              </a:rPr>
              <a:t>모델로 동작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단독으로는 전달될 수 없으며</a:t>
            </a:r>
            <a:r>
              <a:rPr lang="en-US" altLang="ko-KR" sz="1200">
                <a:latin typeface="Roboto" panose="02000000000000000000" pitchFamily="2" charset="0"/>
              </a:rPr>
              <a:t> SIP </a:t>
            </a:r>
            <a:r>
              <a:rPr lang="ko-KR" altLang="en-US" sz="1200">
                <a:latin typeface="Roboto" panose="02000000000000000000" pitchFamily="2" charset="0"/>
              </a:rPr>
              <a:t>메시지 </a:t>
            </a:r>
            <a:r>
              <a:rPr lang="en-US" altLang="ko-KR" sz="1200" b="1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에 포함되어 협상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en-US" altLang="ko-KR" sz="1200" b="1">
                <a:latin typeface="Roboto" panose="02000000000000000000" pitchFamily="2" charset="0"/>
              </a:rPr>
              <a:t>Content-Disposition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session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인 특수 규칙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1F0F82A-BDEB-46D1-AA0F-733B97D24A46}"/>
              </a:ext>
            </a:extLst>
          </p:cNvPr>
          <p:cNvGrpSpPr/>
          <p:nvPr/>
        </p:nvGrpSpPr>
        <p:grpSpPr>
          <a:xfrm>
            <a:off x="3782530" y="2742572"/>
            <a:ext cx="4626939" cy="3380789"/>
            <a:chOff x="2495462" y="3158122"/>
            <a:chExt cx="4626939" cy="33807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F4495D-0869-4DF3-BEED-C06FC3084AE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5977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6E03C08-B075-44BD-8149-7FF5C371AE54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4021282"/>
              <a:ext cx="3063240" cy="193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5771B-3F44-477A-9AFE-8F3D0A6E61E0}"/>
                </a:ext>
              </a:extLst>
            </p:cNvPr>
            <p:cNvSpPr txBox="1"/>
            <p:nvPr/>
          </p:nvSpPr>
          <p:spPr>
            <a:xfrm>
              <a:off x="3535148" y="3775061"/>
              <a:ext cx="232033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G.711, G.729)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F7670F1-6FD8-4C17-A97E-61EA493E5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9322" y="4342765"/>
              <a:ext cx="3063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6572F3-1028-48D7-9EBD-CF603330E3EA}"/>
                </a:ext>
              </a:extLst>
            </p:cNvPr>
            <p:cNvSpPr txBox="1"/>
            <p:nvPr/>
          </p:nvSpPr>
          <p:spPr>
            <a:xfrm>
              <a:off x="3724453" y="4096544"/>
              <a:ext cx="178620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77399C0-183D-4FB8-B93E-89615891A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4698283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7F669-BD67-4337-8847-36449C1C2888}"/>
                </a:ext>
              </a:extLst>
            </p:cNvPr>
            <p:cNvSpPr txBox="1"/>
            <p:nvPr/>
          </p:nvSpPr>
          <p:spPr>
            <a:xfrm>
              <a:off x="3541168" y="4452062"/>
              <a:ext cx="23143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B4B6D04-14B1-42CD-B851-426E457322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5051030"/>
              <a:ext cx="304937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5F38D5-5A05-4580-B4DF-9E138854CB9D}"/>
                </a:ext>
              </a:extLst>
            </p:cNvPr>
            <p:cNvSpPr txBox="1"/>
            <p:nvPr/>
          </p:nvSpPr>
          <p:spPr>
            <a:xfrm>
              <a:off x="4387887" y="4804808"/>
              <a:ext cx="4593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B11775-BBB4-4B35-943F-F94DA2082C47}"/>
                </a:ext>
              </a:extLst>
            </p:cNvPr>
            <p:cNvGrpSpPr/>
            <p:nvPr/>
          </p:nvGrpSpPr>
          <p:grpSpPr>
            <a:xfrm>
              <a:off x="2895848" y="3173511"/>
              <a:ext cx="605791" cy="591440"/>
              <a:chOff x="8189409" y="1442853"/>
              <a:chExt cx="917013" cy="8952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1E7B17C-A745-44CE-8219-8A6D4CB0E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1DC1EE-491C-42A8-8691-66CBD5C720C0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3B8BDD6-1000-460A-A383-800E7886B338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6069539"/>
              <a:ext cx="30632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F28C0BD-5EB1-40CF-981A-8DBB05C223AB}"/>
                </a:ext>
              </a:extLst>
            </p:cNvPr>
            <p:cNvCxnSpPr>
              <a:cxnSpLocks/>
            </p:cNvCxnSpPr>
            <p:nvPr/>
          </p:nvCxnSpPr>
          <p:spPr>
            <a:xfrm>
              <a:off x="2495462" y="5259786"/>
              <a:ext cx="4354918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6F5648-0B00-4BE1-90CE-EB2288C5E77F}"/>
                </a:ext>
              </a:extLst>
            </p:cNvPr>
            <p:cNvSpPr txBox="1"/>
            <p:nvPr/>
          </p:nvSpPr>
          <p:spPr>
            <a:xfrm>
              <a:off x="6360619" y="4438901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Signaling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722D229-C566-4A4D-80AF-38AFAC976B5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1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90378E-A76A-444A-A7F9-07CA7660EDD4}"/>
                </a:ext>
              </a:extLst>
            </p:cNvPr>
            <p:cNvGrpSpPr/>
            <p:nvPr/>
          </p:nvGrpSpPr>
          <p:grpSpPr>
            <a:xfrm>
              <a:off x="5933986" y="3158122"/>
              <a:ext cx="605791" cy="606829"/>
              <a:chOff x="8189409" y="1419558"/>
              <a:chExt cx="917013" cy="9185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D419071-64B8-4676-BFF2-B3A9EAFBA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A62686-B60B-40B4-A1B3-9BEA8B9C27CE}"/>
                  </a:ext>
                </a:extLst>
              </p:cNvPr>
              <p:cNvSpPr txBox="1"/>
              <p:nvPr/>
            </p:nvSpPr>
            <p:spPr>
              <a:xfrm>
                <a:off x="8411098" y="1419558"/>
                <a:ext cx="695324" cy="3727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0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Bob</a:t>
                </a:r>
                <a:endParaRPr lang="ko-KR" altLang="en-US" sz="9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095EB25-0815-4C27-9F19-0A14F5DD1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3947160"/>
              <a:ext cx="0" cy="12390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7C01F18-B5C2-4921-8B9B-3273263F9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5347625"/>
              <a:ext cx="0" cy="100872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88BCED-8058-4D22-ACEC-3B8686DDDF58}"/>
                </a:ext>
              </a:extLst>
            </p:cNvPr>
            <p:cNvSpPr txBox="1"/>
            <p:nvPr/>
          </p:nvSpPr>
          <p:spPr>
            <a:xfrm>
              <a:off x="6360619" y="5732706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AB7F7F-2C80-4F56-A44A-23D77A2CF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5708779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91027A-F9B4-4EFE-A867-DF9384573FCC}"/>
                </a:ext>
              </a:extLst>
            </p:cNvPr>
            <p:cNvSpPr txBox="1"/>
            <p:nvPr/>
          </p:nvSpPr>
          <p:spPr>
            <a:xfrm>
              <a:off x="3625600" y="5464387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B18A3-4666-48ED-8301-DEB7645FA6C6}"/>
                </a:ext>
              </a:extLst>
            </p:cNvPr>
            <p:cNvSpPr txBox="1"/>
            <p:nvPr/>
          </p:nvSpPr>
          <p:spPr>
            <a:xfrm>
              <a:off x="3625600" y="5831203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F17204-C136-4782-A912-EBE0D6F3C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3224" y="3605731"/>
            <a:ext cx="1513167" cy="9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50C6AF-0583-465F-94F6-F06DA0D1B29D}"/>
              </a:ext>
            </a:extLst>
          </p:cNvPr>
          <p:cNvSpPr txBox="1"/>
          <p:nvPr/>
        </p:nvSpPr>
        <p:spPr>
          <a:xfrm>
            <a:off x="1130271" y="3406549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한 </a:t>
            </a:r>
            <a:r>
              <a:rPr lang="en-US" altLang="ko-KR" sz="1000"/>
              <a:t>UA </a:t>
            </a:r>
            <a:r>
              <a:rPr lang="ko-KR" altLang="en-US" sz="1000"/>
              <a:t>가 세션에 대한 </a:t>
            </a:r>
            <a:r>
              <a:rPr lang="en-US" altLang="ko-KR" sz="1000"/>
              <a:t>session description </a:t>
            </a:r>
            <a:r>
              <a:rPr lang="ko-KR" altLang="en-US" sz="1000"/>
              <a:t>을 제안하는 것 </a:t>
            </a:r>
            <a:r>
              <a:rPr lang="en-US" altLang="ko-KR" sz="1000" b="1"/>
              <a:t>offer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7BEBF37-3C20-48BD-ADB2-4F7C4FF446E8}"/>
              </a:ext>
            </a:extLst>
          </p:cNvPr>
          <p:cNvCxnSpPr>
            <a:cxnSpLocks/>
          </p:cNvCxnSpPr>
          <p:nvPr/>
        </p:nvCxnSpPr>
        <p:spPr>
          <a:xfrm>
            <a:off x="7510080" y="4282733"/>
            <a:ext cx="1100520" cy="229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7ABBB-9006-42DF-90EE-BE02A03F94E1}"/>
              </a:ext>
            </a:extLst>
          </p:cNvPr>
          <p:cNvSpPr txBox="1"/>
          <p:nvPr/>
        </p:nvSpPr>
        <p:spPr>
          <a:xfrm>
            <a:off x="8593222" y="4312313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offer</a:t>
            </a:r>
            <a:r>
              <a:rPr lang="ko-KR" altLang="en-US" sz="1000"/>
              <a:t>를 수신한 </a:t>
            </a:r>
            <a:r>
              <a:rPr lang="en-US" altLang="ko-KR" sz="1000"/>
              <a:t>UA</a:t>
            </a:r>
            <a:r>
              <a:rPr lang="ko-KR" altLang="en-US" sz="1000"/>
              <a:t>가 </a:t>
            </a:r>
            <a:r>
              <a:rPr lang="en-US" altLang="ko-KR" sz="1000"/>
              <a:t>session description </a:t>
            </a:r>
            <a:r>
              <a:rPr lang="ko-KR" altLang="en-US" sz="1000"/>
              <a:t>과 함께 응답을 하는 것을 </a:t>
            </a:r>
            <a:r>
              <a:rPr lang="en-US" altLang="ko-KR" sz="1000" b="1"/>
              <a:t>answer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00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6" y="923925"/>
            <a:ext cx="7789407" cy="52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Processing INVITE Responses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client transaction</a:t>
            </a:r>
            <a:r>
              <a:rPr lang="ko-KR" altLang="en-US" sz="1200" dirty="0">
                <a:latin typeface="Roboto" panose="02000000000000000000" pitchFamily="2" charset="0"/>
              </a:rPr>
              <a:t>으로 전달되면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응답을 기다리고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응답이 아닌 </a:t>
            </a:r>
            <a:r>
              <a:rPr lang="en-US" altLang="ko-KR" sz="1200" b="1" dirty="0">
                <a:latin typeface="Roboto" panose="02000000000000000000" pitchFamily="2" charset="0"/>
              </a:rPr>
              <a:t>timeout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을 반환하면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408 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을 받은 것처럼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4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1xx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요청에 대한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</a:t>
            </a:r>
            <a:r>
              <a:rPr lang="en-US" altLang="ko-KR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상태 </a:t>
            </a:r>
            <a:r>
              <a:rPr lang="ko-KR" altLang="en-US" sz="1200" b="1" dirty="0">
                <a:latin typeface="Roboto" panose="02000000000000000000" pitchFamily="2" charset="0"/>
              </a:rPr>
              <a:t>다이얼로그</a:t>
            </a:r>
            <a:r>
              <a:rPr lang="ko-KR" altLang="en-US" sz="1200" dirty="0">
                <a:latin typeface="Roboto" panose="02000000000000000000" pitchFamily="2" charset="0"/>
              </a:rPr>
              <a:t>를 생성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응답에 있는 헤더 필드는 다이얼로그가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상태에 한해서 적용 가능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3xx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발신자에게 도달할 수 있는 새 주소를 제공하는 하나 이상의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필드 값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4xx, 5xx,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6xx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Error </a:t>
            </a:r>
            <a:r>
              <a:rPr lang="ko-KR" altLang="en-US" sz="1200" dirty="0">
                <a:latin typeface="Roboto" panose="02000000000000000000" pitchFamily="2" charset="0"/>
              </a:rPr>
              <a:t>에 대한 추가 정보를 찾을 수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헤더에 </a:t>
            </a:r>
            <a:r>
              <a:rPr lang="en-US" altLang="ko-KR" sz="1200" dirty="0">
                <a:latin typeface="Roboto" panose="02000000000000000000" pitchFamily="2" charset="0"/>
              </a:rPr>
              <a:t>location </a:t>
            </a:r>
            <a:r>
              <a:rPr lang="ko-KR" altLang="en-US" sz="1200" dirty="0">
                <a:latin typeface="Roboto" panose="02000000000000000000" pitchFamily="2" charset="0"/>
              </a:rPr>
              <a:t>값을 포함할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이후의 </a:t>
            </a:r>
            <a:r>
              <a:rPr lang="en-US" altLang="ko-KR" sz="1200" dirty="0">
                <a:latin typeface="Roboto" panose="02000000000000000000" pitchFamily="2" charset="0"/>
              </a:rPr>
              <a:t>final </a:t>
            </a:r>
            <a:r>
              <a:rPr lang="ko-KR" altLang="en-US" sz="1200" dirty="0"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latin typeface="Roboto" panose="02000000000000000000" pitchFamily="2" charset="0"/>
              </a:rPr>
              <a:t>(Error condition </a:t>
            </a:r>
            <a:r>
              <a:rPr lang="ko-KR" altLang="en-US" sz="1200" dirty="0">
                <a:latin typeface="Roboto" panose="02000000000000000000" pitchFamily="2" charset="0"/>
              </a:rPr>
              <a:t>에서만 도착하는 응답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  <a:r>
              <a:rPr lang="ko-KR" altLang="en-US" sz="1200" dirty="0">
                <a:latin typeface="Roboto" panose="02000000000000000000" pitchFamily="2" charset="0"/>
              </a:rPr>
              <a:t>은 무시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8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Roboto" panose="02000000000000000000" pitchFamily="2" charset="0"/>
              </a:rPr>
              <a:t>모든 </a:t>
            </a: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”</a:t>
            </a:r>
            <a:r>
              <a:rPr lang="ko-KR" altLang="en-US" sz="1400" dirty="0">
                <a:latin typeface="Roboto" panose="02000000000000000000" pitchFamily="2" charset="0"/>
              </a:rPr>
              <a:t> 다이얼로그는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r>
              <a:rPr lang="ko-KR" altLang="en-US" sz="1400" dirty="0">
                <a:latin typeface="Roboto" panose="02000000000000000000" pitchFamily="2" charset="0"/>
              </a:rPr>
              <a:t>된 것으로 간주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BFFA9B-95F3-466D-844F-3EF866DEB43C}"/>
              </a:ext>
            </a:extLst>
          </p:cNvPr>
          <p:cNvGrpSpPr/>
          <p:nvPr/>
        </p:nvGrpSpPr>
        <p:grpSpPr>
          <a:xfrm>
            <a:off x="8800866" y="941844"/>
            <a:ext cx="3034899" cy="4141747"/>
            <a:chOff x="8800866" y="941844"/>
            <a:chExt cx="3034899" cy="41417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DE3532-09A1-4606-808D-857DDFF3F521}"/>
                </a:ext>
              </a:extLst>
            </p:cNvPr>
            <p:cNvSpPr/>
            <p:nvPr/>
          </p:nvSpPr>
          <p:spPr>
            <a:xfrm>
              <a:off x="9786516" y="3086620"/>
              <a:ext cx="1987276" cy="438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E1601BB-A6CC-424F-AE27-230694AED4A7}"/>
                </a:ext>
              </a:extLst>
            </p:cNvPr>
            <p:cNvCxnSpPr>
              <a:cxnSpLocks/>
            </p:cNvCxnSpPr>
            <p:nvPr/>
          </p:nvCxnSpPr>
          <p:spPr>
            <a:xfrm>
              <a:off x="9759824" y="1764712"/>
              <a:ext cx="9750" cy="1950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14E6C86-F734-4AEB-9B26-59A5D27FE746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26406-192D-4EDA-9D39-03B3F2F43550}"/>
                </a:ext>
              </a:extLst>
            </p:cNvPr>
            <p:cNvSpPr txBox="1"/>
            <p:nvPr/>
          </p:nvSpPr>
          <p:spPr>
            <a:xfrm>
              <a:off x="10432297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B9AB22-50CB-40BD-98F2-B501C8A1F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0145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39589-1F0B-47B3-A615-CDBAE5D742C2}"/>
                </a:ext>
              </a:extLst>
            </p:cNvPr>
            <p:cNvSpPr txBox="1"/>
            <p:nvPr/>
          </p:nvSpPr>
          <p:spPr>
            <a:xfrm>
              <a:off x="10287644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C5B4FEB-C372-439C-B175-1506D4915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076474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41298-E931-4D13-99B4-AFB3E5610E7E}"/>
                </a:ext>
              </a:extLst>
            </p:cNvPr>
            <p:cNvSpPr txBox="1"/>
            <p:nvPr/>
          </p:nvSpPr>
          <p:spPr>
            <a:xfrm>
              <a:off x="10164430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96909-75C5-4F1B-B063-32478251882E}"/>
                </a:ext>
              </a:extLst>
            </p:cNvPr>
            <p:cNvGrpSpPr/>
            <p:nvPr/>
          </p:nvGrpSpPr>
          <p:grpSpPr>
            <a:xfrm>
              <a:off x="8935630" y="3076474"/>
              <a:ext cx="817516" cy="449859"/>
              <a:chOff x="7200728" y="3024350"/>
              <a:chExt cx="817516" cy="449859"/>
            </a:xfrm>
          </p:grpSpPr>
          <p:sp>
            <p:nvSpPr>
              <p:cNvPr id="29" name="왼쪽 대괄호 28">
                <a:extLst>
                  <a:ext uri="{FF2B5EF4-FFF2-40B4-BE49-F238E27FC236}">
                    <a16:creationId xmlns:a16="http://schemas.microsoft.com/office/drawing/2014/main" id="{90B0B48A-320E-4556-86BB-820F73A06E85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2ED4796-C3FD-425E-8294-83373C08FD3D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CE046A-7909-4343-8BD3-5D8E050A97C1}"/>
                </a:ext>
              </a:extLst>
            </p:cNvPr>
            <p:cNvSpPr txBox="1"/>
            <p:nvPr/>
          </p:nvSpPr>
          <p:spPr>
            <a:xfrm>
              <a:off x="9581999" y="94184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D9EE637-5777-4247-8172-2928EB7C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525123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E081F0-55C1-47CC-95FE-A98B87B70C8B}"/>
                </a:ext>
              </a:extLst>
            </p:cNvPr>
            <p:cNvSpPr txBox="1"/>
            <p:nvPr/>
          </p:nvSpPr>
          <p:spPr>
            <a:xfrm>
              <a:off x="10276642" y="3248124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3C5F4A5-A3A9-418E-9BC5-1A9C04D414CC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16200000" flipH="1">
              <a:off x="9259673" y="3470950"/>
              <a:ext cx="1096278" cy="1021008"/>
            </a:xfrm>
            <a:prstGeom prst="bentConnector3">
              <a:avLst>
                <a:gd name="adj1" fmla="val 74234"/>
              </a:avLst>
            </a:prstGeom>
            <a:ln>
              <a:solidFill>
                <a:schemeClr val="tx1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F070AC-B314-4DE1-B464-18760D3B8748}"/>
                </a:ext>
              </a:extLst>
            </p:cNvPr>
            <p:cNvSpPr txBox="1"/>
            <p:nvPr/>
          </p:nvSpPr>
          <p:spPr>
            <a:xfrm>
              <a:off x="8800866" y="4529593"/>
              <a:ext cx="3034899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early</a:t>
              </a:r>
              <a:r>
                <a:rPr lang="ko-KR" altLang="en-US" sz="1000"/>
                <a:t> </a:t>
              </a:r>
              <a:r>
                <a:rPr lang="en-US" altLang="ko-KR" sz="1000"/>
                <a:t>dialog</a:t>
              </a:r>
              <a:r>
                <a:rPr lang="ko-KR" altLang="en-US" sz="1000"/>
                <a:t> 는 </a:t>
              </a:r>
              <a:r>
                <a:rPr lang="en-US" altLang="ko-KR" sz="1000"/>
                <a:t>Initial INVITE </a:t>
              </a:r>
              <a:r>
                <a:rPr lang="ko-KR" altLang="en-US" sz="1000"/>
                <a:t>트랜잭션이 완료되기 전에 </a:t>
              </a:r>
              <a:r>
                <a:rPr lang="en-US" altLang="ko-KR" sz="1000"/>
                <a:t>UAC </a:t>
              </a:r>
              <a:r>
                <a:rPr lang="ko-KR" altLang="en-US" sz="1000"/>
                <a:t>가 다이얼로그 내에서 </a:t>
              </a:r>
              <a:r>
                <a:rPr lang="en-US" altLang="ko-KR" sz="1000"/>
                <a:t>peer</a:t>
              </a:r>
              <a:r>
                <a:rPr lang="ko-KR" altLang="en-US" sz="1000"/>
                <a:t>에게 요청을 보내야 하는 경우에만 필요하다</a:t>
              </a:r>
              <a:r>
                <a:rPr lang="en-US" altLang="ko-KR" sz="1000"/>
                <a:t>.</a:t>
              </a:r>
              <a:endParaRPr lang="ko-KR" altLang="en-US" sz="100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3D41F6C-C83A-EA4E-C2D6-BBA95C95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2156" y="965685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2922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7" y="923181"/>
            <a:ext cx="811231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2xx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fork proxy</a:t>
            </a:r>
            <a:r>
              <a:rPr lang="ko-KR" altLang="en-US" sz="1200" dirty="0">
                <a:latin typeface="Roboto" panose="02000000000000000000" pitchFamily="2" charset="0"/>
              </a:rPr>
              <a:t> 로 인해 하나의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요청에 대해 여러 개의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응답이 도착할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각 응답은 </a:t>
            </a:r>
            <a:r>
              <a:rPr lang="en-US" altLang="ko-KR" sz="1200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로 구분되며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고유한 </a:t>
            </a:r>
            <a:r>
              <a:rPr lang="en-US" altLang="ko-KR" sz="1200" dirty="0">
                <a:latin typeface="Roboto" panose="02000000000000000000" pitchFamily="2" charset="0"/>
              </a:rPr>
              <a:t>dialog ID</a:t>
            </a:r>
            <a:r>
              <a:rPr lang="ko-KR" altLang="en-US" sz="1200" dirty="0">
                <a:latin typeface="Roboto" panose="02000000000000000000" pitchFamily="2" charset="0"/>
              </a:rPr>
              <a:t> 를 갖는 서로 다른 다이얼로그를 나타냄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응답의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가 기존 다이얼로그의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와 일치하는 경우 다이얼로그를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상태로 전환하고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다이얼로그의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은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바탕으로 다시 구성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다시 구성되는 것은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뿐이다</a:t>
            </a:r>
            <a:r>
              <a:rPr lang="en-US" altLang="ko-KR" sz="1200" dirty="0">
                <a:latin typeface="Roboto" panose="02000000000000000000" pitchFamily="2" charset="0"/>
              </a:rPr>
              <a:t>.)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transaction layer </a:t>
            </a:r>
            <a:r>
              <a:rPr lang="ko-KR" altLang="en-US" sz="1200" dirty="0">
                <a:latin typeface="Roboto" panose="02000000000000000000" pitchFamily="2" charset="0"/>
              </a:rPr>
              <a:t>로부터 수신된 각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대한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생성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ko-KR" altLang="en-US" sz="1200" dirty="0">
                <a:latin typeface="Roboto" panose="02000000000000000000" pitchFamily="2" charset="0"/>
              </a:rPr>
              <a:t> 헤더 값은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와 동일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</a:t>
            </a:r>
            <a:r>
              <a:rPr lang="en-US" altLang="ko-KR" sz="1200" b="1" dirty="0">
                <a:latin typeface="Roboto" panose="02000000000000000000" pitchFamily="2" charset="0"/>
              </a:rPr>
              <a:t>offer </a:t>
            </a:r>
            <a:r>
              <a:rPr lang="ko-KR" altLang="en-US" sz="1200" dirty="0">
                <a:latin typeface="Roboto" panose="02000000000000000000" pitchFamily="2" charset="0"/>
              </a:rPr>
              <a:t>를 포함하면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answer </a:t>
            </a:r>
            <a:r>
              <a:rPr lang="ko-KR" altLang="en-US" sz="1200" dirty="0">
                <a:latin typeface="Roboto" panose="02000000000000000000" pitchFamily="2" charset="0"/>
              </a:rPr>
              <a:t>을 반드시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의 </a:t>
            </a: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not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acceptable</a:t>
            </a:r>
            <a:r>
              <a:rPr lang="ko-KR" altLang="en-US" sz="1200" dirty="0">
                <a:latin typeface="Roboto" panose="02000000000000000000" pitchFamily="2" charset="0"/>
              </a:rPr>
              <a:t> 인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생성한 즉시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이 아닌 전송을 위해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전송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en-US" altLang="ko-KR" sz="1200" dirty="0">
                <a:latin typeface="Roboto" panose="02000000000000000000" pitchFamily="2" charset="0"/>
              </a:rPr>
              <a:t>(ACK </a:t>
            </a:r>
            <a:r>
              <a:rPr lang="ko-KR" altLang="en-US" sz="1200" dirty="0">
                <a:latin typeface="Roboto" panose="02000000000000000000" pitchFamily="2" charset="0"/>
              </a:rPr>
              <a:t>를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 err="1">
                <a:latin typeface="Roboto" panose="02000000000000000000" pitchFamily="2" charset="0"/>
              </a:rPr>
              <a:t>트리거한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2xx final </a:t>
            </a:r>
            <a:r>
              <a:rPr lang="ko-KR" altLang="en-US" sz="1200" dirty="0">
                <a:latin typeface="Roboto" panose="02000000000000000000" pitchFamily="2" charset="0"/>
              </a:rPr>
              <a:t>응답의 재전송이 도착할 때마다 </a:t>
            </a: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보냄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다이얼로그가 성립된 후 종료를 원하면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를 보내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F1177D-574C-4246-867C-4121AF6E5C75}"/>
              </a:ext>
            </a:extLst>
          </p:cNvPr>
          <p:cNvGrpSpPr/>
          <p:nvPr/>
        </p:nvGrpSpPr>
        <p:grpSpPr>
          <a:xfrm>
            <a:off x="8610600" y="941844"/>
            <a:ext cx="3166020" cy="5021937"/>
            <a:chOff x="8478232" y="941844"/>
            <a:chExt cx="3166020" cy="502193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5DB890D-2D0A-4086-A224-3F41A347B4F4}"/>
                </a:ext>
              </a:extLst>
            </p:cNvPr>
            <p:cNvSpPr/>
            <p:nvPr/>
          </p:nvSpPr>
          <p:spPr>
            <a:xfrm>
              <a:off x="9656976" y="3525122"/>
              <a:ext cx="198727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438653-AC13-495E-9E1F-5AE6AB08579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9629302" y="1764712"/>
              <a:ext cx="20996" cy="4199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D1C04F0-DFBF-4F13-B61F-7CE6D3A987FC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2E141A-B988-4F79-9FA9-9F899702D606}"/>
                </a:ext>
              </a:extLst>
            </p:cNvPr>
            <p:cNvSpPr txBox="1"/>
            <p:nvPr/>
          </p:nvSpPr>
          <p:spPr>
            <a:xfrm>
              <a:off x="10301775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8F0933E-D9DB-4DB2-9A32-9CA00869E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9623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A8BF90-1323-4B5A-A2EB-C9EB1B4B6CFE}"/>
                </a:ext>
              </a:extLst>
            </p:cNvPr>
            <p:cNvSpPr txBox="1"/>
            <p:nvPr/>
          </p:nvSpPr>
          <p:spPr>
            <a:xfrm>
              <a:off x="10157122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9556DBE-E425-43ED-BE6E-2837EDE8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8621" y="307647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D3630-CFE8-4EC7-A306-7EA76B344527}"/>
                </a:ext>
              </a:extLst>
            </p:cNvPr>
            <p:cNvSpPr txBox="1"/>
            <p:nvPr/>
          </p:nvSpPr>
          <p:spPr>
            <a:xfrm>
              <a:off x="10033908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22B9811-B132-46D6-88AF-87C2ECC8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3525123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49983E-6BB0-41AB-B722-E305261980F9}"/>
                </a:ext>
              </a:extLst>
            </p:cNvPr>
            <p:cNvSpPr txBox="1"/>
            <p:nvPr/>
          </p:nvSpPr>
          <p:spPr>
            <a:xfrm>
              <a:off x="9860227" y="3248124"/>
              <a:ext cx="1580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F8C2D0F-2164-46CB-9F0F-A298F9AC009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392970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255B30-7C6E-4726-B3F0-A898F7FAAC2E}"/>
                </a:ext>
              </a:extLst>
            </p:cNvPr>
            <p:cNvSpPr txBox="1"/>
            <p:nvPr/>
          </p:nvSpPr>
          <p:spPr>
            <a:xfrm>
              <a:off x="9858241" y="3652704"/>
              <a:ext cx="1582392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B581F60-69FC-4844-8166-624122EEFA18}"/>
                </a:ext>
              </a:extLst>
            </p:cNvPr>
            <p:cNvGrpSpPr/>
            <p:nvPr/>
          </p:nvGrpSpPr>
          <p:grpSpPr>
            <a:xfrm>
              <a:off x="8805108" y="3076474"/>
              <a:ext cx="817516" cy="449859"/>
              <a:chOff x="7200728" y="3024350"/>
              <a:chExt cx="817516" cy="449859"/>
            </a:xfrm>
          </p:grpSpPr>
          <p:sp>
            <p:nvSpPr>
              <p:cNvPr id="56" name="왼쪽 대괄호 55">
                <a:extLst>
                  <a:ext uri="{FF2B5EF4-FFF2-40B4-BE49-F238E27FC236}">
                    <a16:creationId xmlns:a16="http://schemas.microsoft.com/office/drawing/2014/main" id="{CAD0265D-4B47-4687-BCD0-35C5117AB614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F3E21D09-02C9-4A6C-A7CC-137C45773150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25E00497-1B4B-40F9-8775-DDB9731D77A2}"/>
                </a:ext>
              </a:extLst>
            </p:cNvPr>
            <p:cNvSpPr/>
            <p:nvPr/>
          </p:nvSpPr>
          <p:spPr>
            <a:xfrm>
              <a:off x="9470028" y="3531714"/>
              <a:ext cx="155265" cy="1918535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011D227-31BB-4ED7-A15B-B75FA445C29F}"/>
                </a:ext>
              </a:extLst>
            </p:cNvPr>
            <p:cNvSpPr/>
            <p:nvPr/>
          </p:nvSpPr>
          <p:spPr>
            <a:xfrm>
              <a:off x="8478232" y="4361760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078594-2305-451E-9080-E8EEA5F51DF7}"/>
                </a:ext>
              </a:extLst>
            </p:cNvPr>
            <p:cNvGrpSpPr/>
            <p:nvPr/>
          </p:nvGrpSpPr>
          <p:grpSpPr>
            <a:xfrm>
              <a:off x="9229788" y="941844"/>
              <a:ext cx="917013" cy="822868"/>
              <a:chOff x="8189409" y="1515275"/>
              <a:chExt cx="917013" cy="82286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4ADB3AE-06AD-4779-8D39-BBE49972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07E4B6-304B-448A-BADF-4DDE8CE46F3E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AF2889F-8433-4F5A-8D68-36874CECF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5098285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624674-4ECC-4FBB-9C86-069E5C3E4057}"/>
                </a:ext>
              </a:extLst>
            </p:cNvPr>
            <p:cNvSpPr txBox="1"/>
            <p:nvPr/>
          </p:nvSpPr>
          <p:spPr>
            <a:xfrm>
              <a:off x="10158115" y="4821286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98987FF-24F9-4DB3-8BA3-DE0D495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545026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57549-B7DB-46E1-9078-203E7BCCBF1E}"/>
                </a:ext>
              </a:extLst>
            </p:cNvPr>
            <p:cNvSpPr txBox="1"/>
            <p:nvPr/>
          </p:nvSpPr>
          <p:spPr>
            <a:xfrm>
              <a:off x="10301775" y="5173267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62BF938-8576-4C40-80C0-3CB539EAB4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4454296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19506-B359-47AB-819D-76367D5B4F8A}"/>
                </a:ext>
              </a:extLst>
            </p:cNvPr>
            <p:cNvSpPr txBox="1"/>
            <p:nvPr/>
          </p:nvSpPr>
          <p:spPr>
            <a:xfrm>
              <a:off x="10009187" y="4157825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8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923181"/>
            <a:ext cx="9373708" cy="43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Processing of the INVITE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core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transaction layer </a:t>
            </a:r>
            <a:r>
              <a:rPr lang="ko-KR" altLang="en-US" sz="1400">
                <a:latin typeface="Roboto" panose="02000000000000000000" pitchFamily="2" charset="0"/>
              </a:rPr>
              <a:t>로 부터 </a:t>
            </a:r>
            <a:r>
              <a:rPr lang="en-US" altLang="ko-KR" sz="1400" b="1">
                <a:latin typeface="Roboto" panose="02000000000000000000" pitchFamily="2" charset="0"/>
              </a:rPr>
              <a:t>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수신하고 처리 절차를 수행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이 처리 상태가 응답을 생성하지 않고 완성되면</a:t>
            </a:r>
            <a:r>
              <a:rPr lang="en-US" altLang="ko-KR" sz="1400">
                <a:latin typeface="Roboto" panose="02000000000000000000" pitchFamily="2" charset="0"/>
              </a:rPr>
              <a:t>, UAS core </a:t>
            </a:r>
            <a:r>
              <a:rPr lang="ko-KR" altLang="en-US" sz="1400">
                <a:latin typeface="Roboto" panose="02000000000000000000" pitchFamily="2" charset="0"/>
              </a:rPr>
              <a:t>는 추가 처리 단계를 수행해야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 b="1">
                <a:latin typeface="Roboto" panose="02000000000000000000" pitchFamily="2" charset="0"/>
              </a:rPr>
              <a:t>Expires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헤더가 포함된 </a:t>
            </a:r>
            <a:r>
              <a:rPr lang="en-US" altLang="ko-KR" sz="1200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UAS core </a:t>
            </a:r>
            <a:r>
              <a:rPr lang="ko-KR" altLang="en-US" sz="1200">
                <a:latin typeface="Roboto" panose="02000000000000000000" pitchFamily="2" charset="0"/>
              </a:rPr>
              <a:t>는 헤더 값에 표시된 시간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초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동안 </a:t>
            </a: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설정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ko-KR" altLang="en-US" sz="1200">
                <a:latin typeface="Roboto" panose="02000000000000000000" pitchFamily="2" charset="0"/>
              </a:rPr>
              <a:t> 가 끝나면 </a:t>
            </a:r>
            <a:r>
              <a:rPr lang="en-US" altLang="ko-KR" sz="1200">
                <a:latin typeface="Roboto" panose="02000000000000000000" pitchFamily="2" charset="0"/>
              </a:rPr>
              <a:t>invitation</a:t>
            </a:r>
            <a:r>
              <a:rPr lang="ko-KR" altLang="en-US" sz="1200">
                <a:latin typeface="Roboto" panose="02000000000000000000" pitchFamily="2" charset="0"/>
              </a:rPr>
              <a:t>이 만료된 것으로 간주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응답을 생성하기 전에 만료되면 </a:t>
            </a:r>
            <a:r>
              <a:rPr lang="en-US" altLang="ko-KR" sz="1200" b="1">
                <a:latin typeface="Roboto" panose="02000000000000000000" pitchFamily="2" charset="0"/>
              </a:rPr>
              <a:t>487 (Request Terminated)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 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요청이 </a:t>
            </a:r>
            <a:r>
              <a:rPr lang="en-US" altLang="ko-KR" sz="1200">
                <a:latin typeface="Roboto" panose="02000000000000000000" pitchFamily="2" charset="0"/>
              </a:rPr>
              <a:t>mid-dialog request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method-independent </a:t>
            </a:r>
            <a:r>
              <a:rPr lang="ko-KR" altLang="en-US" sz="1200">
                <a:latin typeface="Roboto" panose="02000000000000000000" pitchFamily="2" charset="0"/>
              </a:rPr>
              <a:t>가 처리가 먼저 적용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또한 세션을 수정할 수 도 있음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가 있지만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가 기존 다이얼로그와 일치하지 않는 경우 </a:t>
            </a:r>
            <a:r>
              <a:rPr lang="en-US" altLang="ko-KR" sz="1200">
                <a:latin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값에 따라 요청을 </a:t>
            </a:r>
            <a:r>
              <a:rPr lang="en-US" altLang="ko-KR" sz="1200">
                <a:latin typeface="Roboto" panose="02000000000000000000" pitchFamily="2" charset="0"/>
              </a:rPr>
              <a:t>accept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reject</a:t>
            </a:r>
            <a:r>
              <a:rPr lang="ko-KR" altLang="en-US" sz="1200">
                <a:latin typeface="Roboto" panose="02000000000000000000" pitchFamily="2" charset="0"/>
              </a:rPr>
              <a:t> 할 수 있는데 </a:t>
            </a:r>
            <a:r>
              <a:rPr lang="en-US" altLang="ko-KR" sz="1200" b="1">
                <a:latin typeface="Roboto" panose="02000000000000000000" pitchFamily="2" charset="0"/>
              </a:rPr>
              <a:t>accept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>
                <a:latin typeface="Roboto" panose="02000000000000000000" pitchFamily="2" charset="0"/>
              </a:rPr>
              <a:t>계속 유지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reject </a:t>
            </a:r>
            <a:r>
              <a:rPr lang="ko-KR" altLang="en-US" sz="1200">
                <a:latin typeface="Roboto" panose="02000000000000000000" pitchFamily="2" charset="0"/>
              </a:rPr>
              <a:t>할 경우 </a:t>
            </a: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응답을 생성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Invitation </a:t>
            </a:r>
            <a:r>
              <a:rPr lang="ko-KR" altLang="en-US" sz="1400">
                <a:latin typeface="Roboto" panose="02000000000000000000" pitchFamily="2" charset="0"/>
              </a:rPr>
              <a:t>을 </a:t>
            </a:r>
            <a:r>
              <a:rPr lang="en-US" altLang="ko-KR" sz="1400" b="1">
                <a:latin typeface="Roboto" panose="02000000000000000000" pitchFamily="2" charset="0"/>
              </a:rPr>
              <a:t>progress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accept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redirect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reject</a:t>
            </a:r>
            <a:r>
              <a:rPr lang="en-US" altLang="ko-KR" sz="1400">
                <a:latin typeface="Roboto" panose="02000000000000000000" pitchFamily="2" charset="0"/>
              </a:rPr>
              <a:t> 4</a:t>
            </a:r>
            <a:r>
              <a:rPr lang="ko-KR" altLang="en-US" sz="1400">
                <a:latin typeface="Roboto" panose="02000000000000000000" pitchFamily="2" charset="0"/>
              </a:rPr>
              <a:t>가지 방식으로 처리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5BDC0A32-6BD3-4E92-9716-8DF6786BA5EA}"/>
              </a:ext>
            </a:extLst>
          </p:cNvPr>
          <p:cNvSpPr/>
          <p:nvPr/>
        </p:nvSpPr>
        <p:spPr>
          <a:xfrm>
            <a:off x="8412480" y="3992880"/>
            <a:ext cx="198120" cy="8229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68B2-3F44-498D-A15B-1895E7D35D67}"/>
              </a:ext>
            </a:extLst>
          </p:cNvPr>
          <p:cNvSpPr txBox="1"/>
          <p:nvPr/>
        </p:nvSpPr>
        <p:spPr>
          <a:xfrm>
            <a:off x="8412481" y="4281249"/>
            <a:ext cx="9814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23 </a:t>
            </a:r>
            <a:r>
              <a:rPr lang="ko-KR" altLang="en-US" sz="1000"/>
              <a:t>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769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/>
              <a:t>규칙</a:t>
            </a:r>
            <a:endParaRPr lang="en-US" altLang="ko-KR" sz="1400" b="1" dirty="0"/>
          </a:p>
          <a:p>
            <a:pPr defTabSz="360000"/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3xx </a:t>
            </a:r>
            <a:r>
              <a:rPr lang="ko-KR" altLang="en-US" sz="1400" dirty="0"/>
              <a:t>응답을 반환하면 </a:t>
            </a:r>
            <a:r>
              <a:rPr lang="en-US" altLang="ko-KR" sz="1400" dirty="0"/>
              <a:t>Contact </a:t>
            </a:r>
            <a:r>
              <a:rPr lang="ko-KR" altLang="en-US" sz="1400" dirty="0"/>
              <a:t>헤더에 하나 이상의 대체 가능한 위치 집합을 포함시킴</a:t>
            </a: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데이터 수명을 나타내기 위해 </a:t>
            </a:r>
            <a:r>
              <a:rPr lang="en-US" altLang="ko-KR" sz="1200" dirty="0"/>
              <a:t>“expires” </a:t>
            </a:r>
            <a:r>
              <a:rPr lang="ko-KR" altLang="en-US" sz="1200" dirty="0"/>
              <a:t>매개 변수를 제공할 수 있음</a:t>
            </a:r>
            <a:endParaRPr lang="en-US" altLang="ko-KR" sz="1200" dirty="0"/>
          </a:p>
          <a:p>
            <a:pPr defTabSz="360000"/>
            <a:r>
              <a:rPr lang="en-US" altLang="ko-KR" sz="1200" dirty="0"/>
              <a:t>	</a:t>
            </a:r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헤더에 들어가는 값은 </a:t>
            </a:r>
            <a:r>
              <a:rPr lang="en-US" altLang="ko-KR" sz="1200" dirty="0"/>
              <a:t>SIP, SIPS </a:t>
            </a:r>
            <a:r>
              <a:rPr lang="ko-KR" altLang="en-US" sz="1200" dirty="0"/>
              <a:t>뿐만 아니라 </a:t>
            </a:r>
            <a:r>
              <a:rPr lang="en-US" altLang="ko-KR" sz="1200" dirty="0"/>
              <a:t>phone, fax, </a:t>
            </a:r>
            <a:r>
              <a:rPr lang="en-US" altLang="ko-KR" sz="1200" dirty="0" err="1"/>
              <a:t>mailto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URL</a:t>
            </a:r>
            <a:r>
              <a:rPr lang="ko-KR" altLang="en-US" sz="1200" dirty="0"/>
              <a:t>을 포함 가능</a:t>
            </a:r>
            <a:endParaRPr lang="en-US" altLang="ko-KR" sz="12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redirect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Request-URI</a:t>
            </a:r>
            <a:r>
              <a:rPr lang="ko-KR" altLang="en-US" sz="1400" dirty="0"/>
              <a:t>와 동일한 </a:t>
            </a:r>
            <a:r>
              <a:rPr lang="en-US" altLang="ko-KR" sz="1400" dirty="0"/>
              <a:t>URI</a:t>
            </a:r>
            <a:r>
              <a:rPr lang="ko-KR" altLang="en-US" sz="1400" dirty="0"/>
              <a:t>로 요청을 리디렉션해선 안됨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	</a:t>
            </a:r>
          </a:p>
          <a:p>
            <a:pPr defTabSz="360000"/>
            <a:r>
              <a:rPr lang="en-US" altLang="ko-KR" sz="1200" dirty="0"/>
              <a:t>	-  </a:t>
            </a:r>
            <a:r>
              <a:rPr lang="ko-KR" altLang="en-US" sz="1200" dirty="0"/>
              <a:t>요청이 원래 주소로 다시 돌아가는 무한 </a:t>
            </a:r>
            <a:r>
              <a:rPr lang="ko-KR" altLang="en-US" sz="1200" dirty="0" err="1"/>
              <a:t>리디렉션을</a:t>
            </a:r>
            <a:r>
              <a:rPr lang="ko-KR" altLang="en-US" sz="1200" dirty="0"/>
              <a:t> 방지하기 위한 제약 조건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1037632"/>
            <a:ext cx="10060795" cy="48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Progress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응답을 즉시 할 수 없는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에게 진행 상황을 알리기 위해 </a:t>
            </a:r>
            <a:r>
              <a:rPr lang="en-US" altLang="ko-KR" sz="1200" dirty="0">
                <a:latin typeface="Roboto" panose="02000000000000000000" pitchFamily="2" charset="0"/>
              </a:rPr>
              <a:t>101 ~ 199 </a:t>
            </a:r>
            <a:r>
              <a:rPr lang="ko-KR" altLang="en-US" sz="1200" dirty="0">
                <a:latin typeface="Roboto" panose="02000000000000000000" pitchFamily="2" charset="0"/>
              </a:rPr>
              <a:t>사이의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원하는 만큼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보낼 수 있으며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b="1" dirty="0">
                <a:latin typeface="Roboto" panose="02000000000000000000" pitchFamily="2" charset="0"/>
              </a:rPr>
              <a:t>반드시 동일한 </a:t>
            </a:r>
            <a:r>
              <a:rPr lang="en-US" altLang="ko-KR" sz="1200" b="1" dirty="0">
                <a:latin typeface="Roboto" panose="02000000000000000000" pitchFamily="2" charset="0"/>
              </a:rPr>
              <a:t>dialog ID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나타내야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트랜잭션에서 </a:t>
            </a:r>
            <a:r>
              <a:rPr lang="ko-KR" altLang="en-US" sz="1200">
                <a:latin typeface="Roboto" panose="02000000000000000000" pitchFamily="2" charset="0"/>
              </a:rPr>
              <a:t>응답들 사이에 </a:t>
            </a:r>
            <a:r>
              <a:rPr lang="en-US" altLang="ko-KR" sz="1200" dirty="0">
                <a:latin typeface="Roboto" panose="02000000000000000000" pitchFamily="2" charset="0"/>
              </a:rPr>
              <a:t>3</a:t>
            </a:r>
            <a:r>
              <a:rPr lang="ko-KR" altLang="en-US" sz="1200" dirty="0">
                <a:latin typeface="Roboto" panose="02000000000000000000" pitchFamily="2" charset="0"/>
              </a:rPr>
              <a:t>분간의 </a:t>
            </a:r>
            <a:r>
              <a:rPr lang="en-US" altLang="ko-KR" sz="1200" dirty="0">
                <a:latin typeface="Roboto" panose="02000000000000000000" pitchFamily="2" charset="0"/>
              </a:rPr>
              <a:t>gap</a:t>
            </a:r>
            <a:r>
              <a:rPr lang="ko-KR" altLang="en-US" sz="1200" dirty="0">
                <a:latin typeface="Roboto" panose="02000000000000000000" pitchFamily="2" charset="0"/>
              </a:rPr>
              <a:t> 있는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프록시가 트랜잭션을 취소하는 것을 방지하기 위해 매분마다 </a:t>
            </a:r>
            <a:r>
              <a:rPr lang="en-US" altLang="ko-KR" sz="1200" b="1" dirty="0">
                <a:latin typeface="Roboto" panose="02000000000000000000" pitchFamily="2" charset="0"/>
              </a:rPr>
              <a:t>100 </a:t>
            </a:r>
            <a:r>
              <a:rPr lang="ko-KR" altLang="en-US" sz="1200" b="1" dirty="0">
                <a:latin typeface="Roboto" panose="02000000000000000000" pitchFamily="2" charset="0"/>
              </a:rPr>
              <a:t>이 아닌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전송하여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응답의 손실될 가능성을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Redirected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</a:t>
            </a:r>
            <a:r>
              <a:rPr lang="en-US" altLang="ko-KR" sz="1200" b="1" dirty="0">
                <a:latin typeface="Roboto" panose="02000000000000000000" pitchFamily="2" charset="0"/>
              </a:rPr>
              <a:t>redirect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하기로 결정하면 </a:t>
            </a:r>
            <a:r>
              <a:rPr lang="en-US" altLang="ko-KR" sz="1200" b="1" dirty="0">
                <a:latin typeface="Roboto" panose="02000000000000000000" pitchFamily="2" charset="0"/>
              </a:rPr>
              <a:t>3xx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전송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300 (Multiple Choices), 301 (Moved Permanently), 302 (Moved Temporarily) </a:t>
            </a:r>
            <a:r>
              <a:rPr lang="ko-KR" altLang="en-US" sz="1200" dirty="0">
                <a:latin typeface="Roboto" panose="02000000000000000000" pitchFamily="2" charset="0"/>
              </a:rPr>
              <a:t>응답에는 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Rejected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발신자</a:t>
            </a:r>
            <a:r>
              <a:rPr lang="ko-KR" altLang="en-US" sz="1200" dirty="0">
                <a:latin typeface="Roboto" panose="02000000000000000000" pitchFamily="2" charset="0"/>
              </a:rPr>
              <a:t>가 추가 전화를 받을 의향이 없거나 받을 수 없는 경우 </a:t>
            </a:r>
            <a:r>
              <a:rPr lang="en-US" altLang="ko-KR" sz="1200" b="1" dirty="0">
                <a:latin typeface="Roboto" panose="02000000000000000000" pitchFamily="2" charset="0"/>
              </a:rPr>
              <a:t>486 (Busy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다른 </a:t>
            </a:r>
            <a:r>
              <a:rPr lang="ko-KR" altLang="en-US" sz="1200" b="1" dirty="0">
                <a:latin typeface="Roboto" panose="02000000000000000000" pitchFamily="2" charset="0"/>
              </a:rPr>
              <a:t>종단 시스템</a:t>
            </a:r>
            <a:r>
              <a:rPr lang="ko-KR" altLang="en-US" sz="1200" dirty="0"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수신할 수 없음을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가 알면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600 (Busy Everywhere)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보내지만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일반적으로 이런 경우는 없음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reject </a:t>
            </a:r>
            <a:r>
              <a:rPr lang="ko-KR" altLang="en-US" sz="1200" dirty="0">
                <a:latin typeface="Roboto" panose="02000000000000000000" pitchFamily="2" charset="0"/>
              </a:rPr>
              <a:t>하는 </a:t>
            </a:r>
            <a:r>
              <a:rPr lang="ko-KR" altLang="en-US" sz="1200">
                <a:latin typeface="Roboto" panose="02000000000000000000" pitchFamily="2" charset="0"/>
              </a:rPr>
              <a:t>경우 </a:t>
            </a:r>
            <a:r>
              <a:rPr lang="en-US" altLang="ko-KR" sz="1200" b="1">
                <a:latin typeface="Roboto" panose="02000000000000000000" pitchFamily="2" charset="0"/>
              </a:rPr>
              <a:t>488 (Not Acceptable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거부 이유를 설명하는 </a:t>
            </a:r>
            <a:r>
              <a:rPr lang="en-US" altLang="ko-KR" sz="1200" b="1" dirty="0">
                <a:latin typeface="Roboto" panose="02000000000000000000" pitchFamily="2" charset="0"/>
              </a:rPr>
              <a:t>Warning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60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3396254" y="1081120"/>
            <a:ext cx="8481358" cy="416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00FF00"/>
                </a:highlight>
                <a:latin typeface="Roboto" panose="02000000000000000000" pitchFamily="2" charset="0"/>
              </a:rPr>
              <a:t>Accepted</a:t>
            </a:r>
            <a:endParaRPr lang="en-US" altLang="ko-KR" sz="1400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UAS core </a:t>
            </a:r>
            <a:r>
              <a:rPr lang="ko-KR" altLang="en-US" sz="1100" dirty="0">
                <a:latin typeface="Roboto" panose="02000000000000000000" pitchFamily="2" charset="0"/>
              </a:rPr>
              <a:t>는 </a:t>
            </a:r>
            <a:r>
              <a:rPr lang="en-US" altLang="ko-KR" sz="1100" b="1" dirty="0">
                <a:latin typeface="Roboto" panose="02000000000000000000" pitchFamily="2" charset="0"/>
              </a:rPr>
              <a:t>2xx </a:t>
            </a:r>
            <a:r>
              <a:rPr lang="ko-KR" altLang="en-US" sz="1100" dirty="0">
                <a:latin typeface="Roboto" panose="02000000000000000000" pitchFamily="2" charset="0"/>
              </a:rPr>
              <a:t>응답을 생성</a:t>
            </a:r>
            <a:r>
              <a:rPr lang="en-US" altLang="ko-KR" sz="1100" dirty="0">
                <a:latin typeface="Roboto" panose="02000000000000000000" pitchFamily="2" charset="0"/>
              </a:rPr>
              <a:t>, </a:t>
            </a:r>
            <a:r>
              <a:rPr lang="ko-KR" altLang="en-US" sz="1100" dirty="0">
                <a:latin typeface="Roboto" panose="02000000000000000000" pitchFamily="2" charset="0"/>
              </a:rPr>
              <a:t>이 응답을 송신할 때 다이얼로그는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confirmed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상태가 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요청에 </a:t>
            </a:r>
            <a:r>
              <a:rPr lang="en-US" altLang="ko-KR" sz="1100" b="1" dirty="0"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가 </a:t>
            </a:r>
            <a:r>
              <a:rPr lang="ko-KR" altLang="en-US" sz="1100" u="sng" dirty="0">
                <a:latin typeface="Roboto" panose="02000000000000000000" pitchFamily="2" charset="0"/>
              </a:rPr>
              <a:t>포함되어 있고</a:t>
            </a:r>
            <a:r>
              <a:rPr lang="en-US" altLang="ko-KR" sz="1100" dirty="0">
                <a:latin typeface="Roboto" panose="02000000000000000000" pitchFamily="2" charset="0"/>
              </a:rPr>
              <a:t>, UAS </a:t>
            </a:r>
            <a:r>
              <a:rPr lang="ko-KR" altLang="en-US" sz="1100" dirty="0">
                <a:latin typeface="Roboto" panose="02000000000000000000" pitchFamily="2" charset="0"/>
              </a:rPr>
              <a:t>가 아직 응답을 보내지 않은 경우 </a:t>
            </a:r>
            <a:r>
              <a:rPr lang="en-US" altLang="ko-KR" sz="1100" b="1" dirty="0">
                <a:latin typeface="Roboto" panose="02000000000000000000" pitchFamily="2" charset="0"/>
              </a:rPr>
              <a:t>2xx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에는 반드시 </a:t>
            </a:r>
            <a:r>
              <a:rPr lang="en-US" altLang="ko-KR" sz="1100" b="1" dirty="0">
                <a:solidFill>
                  <a:srgbClr val="FF0000"/>
                </a:solidFill>
                <a:latin typeface="Roboto" panose="02000000000000000000" pitchFamily="2" charset="0"/>
              </a:rPr>
              <a:t>answer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을 포함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요청에 </a:t>
            </a:r>
            <a:r>
              <a:rPr lang="en-US" altLang="ko-KR" sz="1100" b="1" dirty="0"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가 </a:t>
            </a:r>
            <a:r>
              <a:rPr lang="ko-KR" altLang="en-US" sz="1100" u="sng" dirty="0">
                <a:latin typeface="Roboto" panose="02000000000000000000" pitchFamily="2" charset="0"/>
              </a:rPr>
              <a:t>포함되지 않았고</a:t>
            </a:r>
            <a:r>
              <a:rPr lang="en-US" altLang="ko-KR" sz="1100" dirty="0">
                <a:latin typeface="Roboto" panose="02000000000000000000" pitchFamily="2" charset="0"/>
              </a:rPr>
              <a:t>, UAS </a:t>
            </a:r>
            <a:r>
              <a:rPr lang="ko-KR" altLang="en-US" sz="1100" dirty="0">
                <a:latin typeface="Roboto" panose="02000000000000000000" pitchFamily="2" charset="0"/>
              </a:rPr>
              <a:t>가 아직 </a:t>
            </a:r>
            <a:r>
              <a:rPr lang="en-US" altLang="ko-KR" sz="1100" dirty="0">
                <a:latin typeface="Roboto" panose="02000000000000000000" pitchFamily="2" charset="0"/>
              </a:rPr>
              <a:t>offer </a:t>
            </a:r>
            <a:r>
              <a:rPr lang="ko-KR" altLang="en-US" sz="1100" dirty="0">
                <a:latin typeface="Roboto" panose="02000000000000000000" pitchFamily="2" charset="0"/>
              </a:rPr>
              <a:t>를 보내지 않았다면 </a:t>
            </a:r>
            <a:r>
              <a:rPr lang="en-US" altLang="ko-KR" sz="1100" b="1" dirty="0">
                <a:latin typeface="Roboto" panose="02000000000000000000" pitchFamily="2" charset="0"/>
              </a:rPr>
              <a:t>2xx</a:t>
            </a:r>
            <a:r>
              <a:rPr lang="ko-KR" altLang="en-US" sz="1100" dirty="0">
                <a:latin typeface="Roboto" panose="02000000000000000000" pitchFamily="2" charset="0"/>
              </a:rPr>
              <a:t>에 </a:t>
            </a:r>
            <a:r>
              <a:rPr lang="en-US" altLang="ko-KR" sz="1100" b="1" dirty="0">
                <a:solidFill>
                  <a:srgbClr val="FF0000"/>
                </a:solidFill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를 포함 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Roboto" panose="02000000000000000000" pitchFamily="2" charset="0"/>
              </a:rPr>
              <a:t>응답이 구성 되면 </a:t>
            </a:r>
            <a:r>
              <a:rPr lang="en-US" altLang="ko-KR" sz="110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100" dirty="0">
                <a:latin typeface="Roboto" panose="02000000000000000000" pitchFamily="2" charset="0"/>
              </a:rPr>
              <a:t>으로 전달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050" dirty="0">
                <a:latin typeface="Roboto" panose="02000000000000000000" pitchFamily="2" charset="0"/>
              </a:rPr>
              <a:t>은 이 </a:t>
            </a:r>
            <a:r>
              <a:rPr lang="en-US" altLang="ko-KR" sz="1050" dirty="0">
                <a:latin typeface="Roboto" panose="02000000000000000000" pitchFamily="2" charset="0"/>
              </a:rPr>
              <a:t>final </a:t>
            </a:r>
            <a:r>
              <a:rPr lang="ko-KR" altLang="en-US" sz="1050" dirty="0">
                <a:latin typeface="Roboto" panose="02000000000000000000" pitchFamily="2" charset="0"/>
              </a:rPr>
              <a:t>응답을 수시하고 </a:t>
            </a:r>
            <a:r>
              <a:rPr lang="en-US" altLang="ko-KR" sz="1050" dirty="0">
                <a:latin typeface="Roboto" panose="02000000000000000000" pitchFamily="2" charset="0"/>
              </a:rPr>
              <a:t>transport layer </a:t>
            </a:r>
            <a:r>
              <a:rPr lang="ko-KR" altLang="en-US" sz="1050" dirty="0">
                <a:latin typeface="Roboto" panose="02000000000000000000" pitchFamily="2" charset="0"/>
              </a:rPr>
              <a:t>에 전달하는 즉시 소멸</a:t>
            </a:r>
            <a:endParaRPr lang="en-US" altLang="ko-KR" sz="105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Roboto" panose="02000000000000000000" pitchFamily="2" charset="0"/>
              </a:rPr>
              <a:t>따라서 </a:t>
            </a:r>
            <a:r>
              <a:rPr lang="en-US" altLang="ko-KR" sz="1050" dirty="0">
                <a:latin typeface="Roboto" panose="02000000000000000000" pitchFamily="2" charset="0"/>
              </a:rPr>
              <a:t>ACK </a:t>
            </a:r>
            <a:r>
              <a:rPr lang="ko-KR" altLang="en-US" sz="1050" dirty="0">
                <a:latin typeface="Roboto" panose="02000000000000000000" pitchFamily="2" charset="0"/>
              </a:rPr>
              <a:t>가 도착할 때까지 주기적으로 응답을 </a:t>
            </a:r>
            <a:r>
              <a:rPr lang="en-US" altLang="ko-KR" sz="1050" dirty="0">
                <a:latin typeface="Roboto" panose="02000000000000000000" pitchFamily="2" charset="0"/>
              </a:rPr>
              <a:t>transport layer </a:t>
            </a:r>
            <a:r>
              <a:rPr lang="ko-KR" altLang="en-US" sz="1050" dirty="0">
                <a:latin typeface="Roboto" panose="02000000000000000000" pitchFamily="2" charset="0"/>
              </a:rPr>
              <a:t>에 직접 전달해야 함</a:t>
            </a:r>
            <a:endParaRPr lang="en-US" altLang="ko-KR" sz="105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2xx </a:t>
            </a:r>
            <a:r>
              <a:rPr lang="ko-KR" altLang="en-US" sz="1100" dirty="0">
                <a:latin typeface="Roboto" panose="02000000000000000000" pitchFamily="2" charset="0"/>
              </a:rPr>
              <a:t>응답은 </a:t>
            </a:r>
            <a:r>
              <a:rPr lang="en-US" altLang="ko-KR" sz="1100" b="1">
                <a:latin typeface="Roboto" panose="02000000000000000000" pitchFamily="2" charset="0"/>
              </a:rPr>
              <a:t>T1 </a:t>
            </a:r>
            <a:r>
              <a:rPr lang="ko-KR" altLang="en-US" sz="1100">
                <a:latin typeface="Roboto" panose="02000000000000000000" pitchFamily="2" charset="0"/>
              </a:rPr>
              <a:t>초에 시작해서 </a:t>
            </a:r>
            <a:r>
              <a:rPr lang="en-US" altLang="ko-KR" sz="1100" b="1" dirty="0">
                <a:latin typeface="Roboto" panose="02000000000000000000" pitchFamily="2" charset="0"/>
              </a:rPr>
              <a:t>T2 </a:t>
            </a:r>
            <a:r>
              <a:rPr lang="ko-KR" altLang="en-US" sz="1100" dirty="0">
                <a:latin typeface="Roboto" panose="02000000000000000000" pitchFamily="2" charset="0"/>
              </a:rPr>
              <a:t>초에 도달 할 때까지 재전송을 </a:t>
            </a:r>
            <a:r>
              <a:rPr lang="ko-KR" altLang="en-US" sz="1100" b="1" dirty="0">
                <a:latin typeface="Roboto" panose="02000000000000000000" pitchFamily="2" charset="0"/>
              </a:rPr>
              <a:t>두 </a:t>
            </a:r>
            <a:r>
              <a:rPr lang="ko-KR" altLang="en-US" sz="1100" b="1" dirty="0" err="1">
                <a:latin typeface="Roboto" panose="02000000000000000000" pitchFamily="2" charset="0"/>
              </a:rPr>
              <a:t>배씩</a:t>
            </a:r>
            <a:r>
              <a:rPr lang="ko-KR" altLang="en-US" sz="1100" b="1" dirty="0">
                <a:latin typeface="Roboto" panose="02000000000000000000" pitchFamily="2" charset="0"/>
              </a:rPr>
              <a:t> 증가</a:t>
            </a:r>
            <a:r>
              <a:rPr lang="ko-KR" altLang="en-US" sz="1100" dirty="0">
                <a:latin typeface="Roboto" panose="02000000000000000000" pitchFamily="2" charset="0"/>
              </a:rPr>
              <a:t>하는 </a:t>
            </a:r>
            <a:r>
              <a:rPr lang="en-US" altLang="ko-KR" sz="1100" dirty="0">
                <a:latin typeface="Roboto" panose="02000000000000000000" pitchFamily="2" charset="0"/>
              </a:rPr>
              <a:t>interval </a:t>
            </a:r>
            <a:r>
              <a:rPr lang="ko-KR" altLang="en-US" sz="1100" dirty="0">
                <a:latin typeface="Roboto" panose="02000000000000000000" pitchFamily="2" charset="0"/>
              </a:rPr>
              <a:t>로 </a:t>
            </a:r>
            <a:r>
              <a:rPr lang="en-US" altLang="ko-KR" sz="1100" dirty="0">
                <a:latin typeface="Roboto" panose="02000000000000000000" pitchFamily="2" charset="0"/>
              </a:rPr>
              <a:t>transport layer </a:t>
            </a:r>
            <a:r>
              <a:rPr lang="ko-KR" altLang="en-US" sz="1100" dirty="0">
                <a:latin typeface="Roboto" panose="02000000000000000000" pitchFamily="2" charset="0"/>
              </a:rPr>
              <a:t>에 전달됨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서버가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ACK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를 수신하지 않고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64</a:t>
            </a:r>
            <a:r>
              <a:rPr lang="ko-KR" altLang="en-US" sz="1100" b="1" dirty="0">
                <a:highlight>
                  <a:srgbClr val="FFFF00"/>
                </a:highlight>
                <a:latin typeface="Roboto" panose="02000000000000000000" pitchFamily="2" charset="0"/>
              </a:rPr>
              <a:t>*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T1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초 동안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2xx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응답을 재전송하면 다이얼로그가 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상태가 </a:t>
            </a:r>
            <a:r>
              <a:rPr lang="ko-KR" altLang="en-US" sz="1100">
                <a:highlight>
                  <a:srgbClr val="FFFF00"/>
                </a:highlight>
                <a:latin typeface="Roboto" panose="02000000000000000000" pitchFamily="2" charset="0"/>
              </a:rPr>
              <a:t>되지만 세션은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BYE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를 통해서 종료</a:t>
            </a:r>
            <a:endParaRPr lang="en-US" altLang="ko-KR" sz="11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DCA2E2-E1D7-4C25-95B9-FCDD2A55CA0D}"/>
              </a:ext>
            </a:extLst>
          </p:cNvPr>
          <p:cNvGrpSpPr/>
          <p:nvPr/>
        </p:nvGrpSpPr>
        <p:grpSpPr>
          <a:xfrm>
            <a:off x="4117419" y="2005211"/>
            <a:ext cx="4065289" cy="801666"/>
            <a:chOff x="1153477" y="1935140"/>
            <a:chExt cx="5506085" cy="108578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9E806F-284C-4326-8C69-A569A23060D1}"/>
                </a:ext>
              </a:extLst>
            </p:cNvPr>
            <p:cNvGrpSpPr/>
            <p:nvPr/>
          </p:nvGrpSpPr>
          <p:grpSpPr>
            <a:xfrm>
              <a:off x="1153477" y="1935140"/>
              <a:ext cx="5506085" cy="1085788"/>
              <a:chOff x="3337877" y="3324225"/>
              <a:chExt cx="5506085" cy="1085788"/>
            </a:xfrm>
            <a:solidFill>
              <a:schemeClr val="bg1"/>
            </a:solidFill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789EC3D-689B-45B9-BC47-F5EAA1AF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7877" y="332422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D7D9A6C-B68A-4AB5-B5FA-7C3B5B9DE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37" y="361886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3DBEEBF-F532-4C1D-A52C-8E258BEE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37" y="3905250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AE1D02C-006C-46DE-8643-1265FF7B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9092" y="4195150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E25BB7E-847B-4A36-9EC1-4DB8871D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6434" y="4195275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AB16C2F-BF20-4104-AC3A-B10ECC0A1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877" y="4200463"/>
                <a:ext cx="1209675" cy="209550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C79B1-BDF0-4D7A-A79A-FAD0C47496AB}"/>
                </a:ext>
              </a:extLst>
            </p:cNvPr>
            <p:cNvSpPr/>
            <p:nvPr/>
          </p:nvSpPr>
          <p:spPr>
            <a:xfrm>
              <a:off x="5567679" y="1935140"/>
              <a:ext cx="416561" cy="1080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CD38A0-1EBE-4D75-8778-98294F8CC00A}"/>
              </a:ext>
            </a:extLst>
          </p:cNvPr>
          <p:cNvGrpSpPr/>
          <p:nvPr/>
        </p:nvGrpSpPr>
        <p:grpSpPr>
          <a:xfrm>
            <a:off x="238946" y="1195157"/>
            <a:ext cx="2957104" cy="4354056"/>
            <a:chOff x="0" y="941844"/>
            <a:chExt cx="2957104" cy="43540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D56F07-CD82-434D-90FD-6B369A5FCB52}"/>
                </a:ext>
              </a:extLst>
            </p:cNvPr>
            <p:cNvSpPr/>
            <p:nvPr/>
          </p:nvSpPr>
          <p:spPr>
            <a:xfrm>
              <a:off x="0" y="3061510"/>
              <a:ext cx="184175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B430B8-8086-4000-B35C-F6C300461B2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24100" y="1764712"/>
              <a:ext cx="17656" cy="353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943DD6-87FF-49BE-BED4-158F8EF4D3FB}"/>
                </a:ext>
              </a:extLst>
            </p:cNvPr>
            <p:cNvGrpSpPr/>
            <p:nvPr/>
          </p:nvGrpSpPr>
          <p:grpSpPr>
            <a:xfrm>
              <a:off x="1424586" y="941844"/>
              <a:ext cx="917013" cy="822868"/>
              <a:chOff x="8189409" y="1515275"/>
              <a:chExt cx="917013" cy="82286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06A5574-FE08-44CB-95FD-46B8C76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3AC98-B1AB-435B-949A-74B62E2B8E6B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297314-80F1-47DE-A3F0-67DBC9CE29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52731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F7BD5-9EC7-4ADA-BF78-3C45F851C476}"/>
                </a:ext>
              </a:extLst>
            </p:cNvPr>
            <p:cNvSpPr txBox="1"/>
            <p:nvPr/>
          </p:nvSpPr>
          <p:spPr>
            <a:xfrm>
              <a:off x="138464" y="1875732"/>
              <a:ext cx="1540408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404BEA-7BB8-4A38-8DFA-53370B049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601231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FCD16-EFC0-45A0-BE64-0D9382CB4E1E}"/>
                </a:ext>
              </a:extLst>
            </p:cNvPr>
            <p:cNvSpPr txBox="1"/>
            <p:nvPr/>
          </p:nvSpPr>
          <p:spPr>
            <a:xfrm>
              <a:off x="311968" y="232423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38D3DF-77B3-4FEE-9287-5B6DC3DF08D7}"/>
                </a:ext>
              </a:extLst>
            </p:cNvPr>
            <p:cNvGrpSpPr/>
            <p:nvPr/>
          </p:nvGrpSpPr>
          <p:grpSpPr>
            <a:xfrm>
              <a:off x="1842187" y="2595627"/>
              <a:ext cx="800988" cy="449859"/>
              <a:chOff x="1289841" y="4293131"/>
              <a:chExt cx="800988" cy="449859"/>
            </a:xfrm>
          </p:grpSpPr>
          <p:sp>
            <p:nvSpPr>
              <p:cNvPr id="27" name="왼쪽 대괄호 26">
                <a:extLst>
                  <a:ext uri="{FF2B5EF4-FFF2-40B4-BE49-F238E27FC236}">
                    <a16:creationId xmlns:a16="http://schemas.microsoft.com/office/drawing/2014/main" id="{34B411BA-574C-47F0-B693-D78418BA4346}"/>
                  </a:ext>
                </a:extLst>
              </p:cNvPr>
              <p:cNvSpPr/>
              <p:nvPr/>
            </p:nvSpPr>
            <p:spPr>
              <a:xfrm rot="10800000">
                <a:off x="1289841" y="4293131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DF65FE8-C93C-473C-8F1B-5804E09A700E}"/>
                  </a:ext>
                </a:extLst>
              </p:cNvPr>
              <p:cNvSpPr/>
              <p:nvPr/>
            </p:nvSpPr>
            <p:spPr>
              <a:xfrm>
                <a:off x="1367473" y="4391530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9D1699-1047-4297-9030-4BF879E0A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049730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BF10BA-DA24-4627-AA88-4EFF5F46BD64}"/>
                </a:ext>
              </a:extLst>
            </p:cNvPr>
            <p:cNvSpPr txBox="1"/>
            <p:nvPr/>
          </p:nvSpPr>
          <p:spPr>
            <a:xfrm>
              <a:off x="75442" y="2772731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</a:t>
              </a:r>
              <a:r>
                <a:rPr lang="ko-KR" altLang="en-US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CB33D09-91E6-4602-B947-17A62B06C66B}"/>
                </a:ext>
              </a:extLst>
            </p:cNvPr>
            <p:cNvGrpSpPr/>
            <p:nvPr/>
          </p:nvGrpSpPr>
          <p:grpSpPr>
            <a:xfrm>
              <a:off x="1831719" y="3053107"/>
              <a:ext cx="1125385" cy="1918535"/>
              <a:chOff x="426286" y="4084163"/>
              <a:chExt cx="1125385" cy="1918535"/>
            </a:xfrm>
          </p:grpSpPr>
          <p:sp>
            <p:nvSpPr>
              <p:cNvPr id="32" name="왼쪽 대괄호 31">
                <a:extLst>
                  <a:ext uri="{FF2B5EF4-FFF2-40B4-BE49-F238E27FC236}">
                    <a16:creationId xmlns:a16="http://schemas.microsoft.com/office/drawing/2014/main" id="{770063E4-2B9B-4224-9ADA-1CBDDDE825BC}"/>
                  </a:ext>
                </a:extLst>
              </p:cNvPr>
              <p:cNvSpPr/>
              <p:nvPr/>
            </p:nvSpPr>
            <p:spPr>
              <a:xfrm rot="10800000">
                <a:off x="426286" y="4084163"/>
                <a:ext cx="155265" cy="1918535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E250273-9111-45B4-9520-D177D2318F68}"/>
                  </a:ext>
                </a:extLst>
              </p:cNvPr>
              <p:cNvSpPr/>
              <p:nvPr/>
            </p:nvSpPr>
            <p:spPr>
              <a:xfrm>
                <a:off x="503919" y="4914210"/>
                <a:ext cx="1047752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confirmed</a:t>
                </a:r>
                <a:endParaRPr lang="ko-KR" altLang="en-US" sz="120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7A9BE5-0898-431E-87DD-60DAAD00E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98228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D01AEF-4255-4FD1-8FD9-A407AB65BBFA}"/>
                </a:ext>
              </a:extLst>
            </p:cNvPr>
            <p:cNvSpPr txBox="1"/>
            <p:nvPr/>
          </p:nvSpPr>
          <p:spPr>
            <a:xfrm>
              <a:off x="566697" y="3221229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2AC5071-3A42-4B48-B129-EE76B1D96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51136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77B5A-A410-4EC9-9000-34EDB17FC901}"/>
                </a:ext>
              </a:extLst>
            </p:cNvPr>
            <p:cNvSpPr txBox="1"/>
            <p:nvPr/>
          </p:nvSpPr>
          <p:spPr>
            <a:xfrm>
              <a:off x="309832" y="423436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0FC8A25-0E97-42DC-8B30-4319A3643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971642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C3D5C4-94EF-4A5B-AD66-53DF839B06AB}"/>
                </a:ext>
              </a:extLst>
            </p:cNvPr>
            <p:cNvSpPr txBox="1"/>
            <p:nvPr/>
          </p:nvSpPr>
          <p:spPr>
            <a:xfrm>
              <a:off x="302618" y="469464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0BD3CA0-8885-40D4-A95B-3E073761C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29578"/>
              <a:ext cx="1830009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8218C-7C4F-4722-816A-D8A1D7B93A4C}"/>
                </a:ext>
              </a:extLst>
            </p:cNvPr>
            <p:cNvSpPr txBox="1"/>
            <p:nvPr/>
          </p:nvSpPr>
          <p:spPr>
            <a:xfrm>
              <a:off x="279255" y="3633107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-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831698"/>
            <a:ext cx="8559335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Session Modification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latin typeface="Roboto" panose="02000000000000000000" pitchFamily="2" charset="0"/>
              </a:rPr>
              <a:t>address </a:t>
            </a:r>
            <a:r>
              <a:rPr lang="ko-KR" altLang="en-US" sz="1100">
                <a:latin typeface="Roboto" panose="02000000000000000000" pitchFamily="2" charset="0"/>
              </a:rPr>
              <a:t>나 </a:t>
            </a:r>
            <a:r>
              <a:rPr lang="en-US" altLang="ko-KR" sz="1100">
                <a:latin typeface="Roboto" panose="02000000000000000000" pitchFamily="2" charset="0"/>
              </a:rPr>
              <a:t>port </a:t>
            </a:r>
            <a:r>
              <a:rPr lang="ko-KR" altLang="en-US" sz="1100">
                <a:latin typeface="Roboto" panose="02000000000000000000" pitchFamily="2" charset="0"/>
              </a:rPr>
              <a:t>변경</a:t>
            </a:r>
            <a:r>
              <a:rPr lang="en-US" altLang="ko-KR" sz="1100">
                <a:latin typeface="Roboto" panose="02000000000000000000" pitchFamily="2" charset="0"/>
              </a:rPr>
              <a:t>, media stream </a:t>
            </a:r>
            <a:r>
              <a:rPr lang="ko-KR" altLang="en-US" sz="1100">
                <a:latin typeface="Roboto" panose="02000000000000000000" pitchFamily="2" charset="0"/>
              </a:rPr>
              <a:t>추가</a:t>
            </a:r>
            <a:r>
              <a:rPr lang="en-US" altLang="ko-KR" sz="1100">
                <a:latin typeface="Roboto" panose="02000000000000000000" pitchFamily="2" charset="0"/>
              </a:rPr>
              <a:t>/</a:t>
            </a:r>
            <a:r>
              <a:rPr lang="ko-KR" altLang="en-US" sz="1100">
                <a:latin typeface="Roboto" panose="02000000000000000000" pitchFamily="2" charset="0"/>
              </a:rPr>
              <a:t>삭제</a:t>
            </a:r>
            <a:endParaRPr lang="en-US" altLang="ko-KR" sz="11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Roboto" panose="02000000000000000000" pitchFamily="2" charset="0"/>
              </a:rPr>
              <a:t>세션을 설정한 동일한 다이얼로그 내에서 새 </a:t>
            </a:r>
            <a:r>
              <a:rPr lang="en-US" altLang="ko-KR" sz="1100">
                <a:latin typeface="Roboto" panose="02000000000000000000" pitchFamily="2" charset="0"/>
              </a:rPr>
              <a:t>INVITE(</a:t>
            </a:r>
            <a:r>
              <a:rPr lang="en-US" altLang="ko-KR" sz="1100" b="1">
                <a:latin typeface="Roboto" panose="02000000000000000000" pitchFamily="2" charset="0"/>
              </a:rPr>
              <a:t>re-INVITE</a:t>
            </a:r>
            <a:r>
              <a:rPr lang="en-US" altLang="ko-KR" sz="1100">
                <a:latin typeface="Roboto" panose="02000000000000000000" pitchFamily="2" charset="0"/>
              </a:rPr>
              <a:t>) </a:t>
            </a:r>
            <a:r>
              <a:rPr lang="ko-KR" altLang="en-US" sz="1100">
                <a:latin typeface="Roboto" panose="02000000000000000000" pitchFamily="2" charset="0"/>
              </a:rPr>
              <a:t>를 사용하여 </a:t>
            </a:r>
            <a:r>
              <a:rPr lang="ko-KR" altLang="en-US" sz="1100" b="1">
                <a:latin typeface="Roboto" panose="02000000000000000000" pitchFamily="2" charset="0"/>
              </a:rPr>
              <a:t>재협상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하나의 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로 다이얼로그와 세션을 동시에 수정할 수 있음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Roboto" panose="02000000000000000000" pitchFamily="2" charset="0"/>
              </a:rPr>
              <a:t>발신자</a:t>
            </a:r>
            <a:r>
              <a:rPr lang="ko-KR" altLang="en-US" sz="1200">
                <a:latin typeface="Roboto" panose="02000000000000000000" pitchFamily="2" charset="0"/>
              </a:rPr>
              <a:t>나 </a:t>
            </a:r>
            <a:r>
              <a:rPr lang="ko-KR" altLang="en-US" sz="1200" b="1">
                <a:latin typeface="Roboto" panose="02000000000000000000" pitchFamily="2" charset="0"/>
              </a:rPr>
              <a:t>수신자</a:t>
            </a:r>
            <a:r>
              <a:rPr lang="ko-KR" altLang="en-US" sz="1200">
                <a:latin typeface="Roboto" panose="02000000000000000000" pitchFamily="2" charset="0"/>
              </a:rPr>
              <a:t> 모두 기존 세션을 수정할 수 있음</a:t>
            </a:r>
            <a:endParaRPr lang="en-US" altLang="ko-KR" sz="1200">
              <a:latin typeface="Roboto" panose="02000000000000000000" pitchFamily="2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2AC7C4E-41B3-45A7-8932-6625DA70138E}"/>
              </a:ext>
            </a:extLst>
          </p:cNvPr>
          <p:cNvGrpSpPr/>
          <p:nvPr/>
        </p:nvGrpSpPr>
        <p:grpSpPr>
          <a:xfrm>
            <a:off x="3642634" y="2446130"/>
            <a:ext cx="4539987" cy="3971937"/>
            <a:chOff x="5733562" y="2572832"/>
            <a:chExt cx="4539987" cy="397193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DAB5203-04F8-4F68-9F75-9A07C4910062}"/>
                </a:ext>
              </a:extLst>
            </p:cNvPr>
            <p:cNvSpPr/>
            <p:nvPr/>
          </p:nvSpPr>
          <p:spPr>
            <a:xfrm>
              <a:off x="7142679" y="3988927"/>
              <a:ext cx="1987275" cy="2490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16BCAFE-E472-47F8-88AD-71BC6A0A00AC}"/>
                </a:ext>
              </a:extLst>
            </p:cNvPr>
            <p:cNvCxnSpPr>
              <a:cxnSpLocks/>
            </p:cNvCxnSpPr>
            <p:nvPr/>
          </p:nvCxnSpPr>
          <p:spPr>
            <a:xfrm>
              <a:off x="7148016" y="3140588"/>
              <a:ext cx="0" cy="3398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907BCCC-0BEF-4146-8521-7177C71696C7}"/>
                </a:ext>
              </a:extLst>
            </p:cNvPr>
            <p:cNvCxnSpPr>
              <a:cxnSpLocks/>
            </p:cNvCxnSpPr>
            <p:nvPr/>
          </p:nvCxnSpPr>
          <p:spPr>
            <a:xfrm>
              <a:off x="9140632" y="3140588"/>
              <a:ext cx="0" cy="3398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D84C59-869C-48C0-8971-20E8F5076F4D}"/>
                </a:ext>
              </a:extLst>
            </p:cNvPr>
            <p:cNvSpPr txBox="1"/>
            <p:nvPr/>
          </p:nvSpPr>
          <p:spPr>
            <a:xfrm>
              <a:off x="7057619" y="2581649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Roboto" panose="02000000000000000000" pitchFamily="2" charset="0"/>
                </a:rPr>
                <a:t>caller</a:t>
              </a:r>
              <a:endParaRPr lang="ko-KR" altLang="en-US" sz="1100" b="1" dirty="0">
                <a:latin typeface="Robot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B120DD-595D-476B-A937-CA8A281C35E5}"/>
                </a:ext>
              </a:extLst>
            </p:cNvPr>
            <p:cNvSpPr txBox="1"/>
            <p:nvPr/>
          </p:nvSpPr>
          <p:spPr>
            <a:xfrm>
              <a:off x="9069828" y="2572832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Roboto" panose="02000000000000000000" pitchFamily="2" charset="0"/>
                </a:rPr>
                <a:t>callee</a:t>
              </a:r>
              <a:endParaRPr lang="ko-KR" altLang="en-US" sz="1100" b="1" dirty="0">
                <a:latin typeface="Roboto" panose="02000000000000000000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5B1328F-0C00-4C80-80EE-51283DC40A4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3359005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94745-26A3-4E7E-B67F-AAD1174F2EF5}"/>
                </a:ext>
              </a:extLst>
            </p:cNvPr>
            <p:cNvSpPr txBox="1"/>
            <p:nvPr/>
          </p:nvSpPr>
          <p:spPr>
            <a:xfrm>
              <a:off x="7524406" y="3105089"/>
              <a:ext cx="1256176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</a:t>
              </a:r>
              <a:r>
                <a:rPr lang="en-US" altLang="ko-KR" sz="105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5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E75A69-7B89-4DF3-B80A-1633C87AA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2680" y="3651950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BB27C-BBF0-481B-92A6-60427614DED5}"/>
                </a:ext>
              </a:extLst>
            </p:cNvPr>
            <p:cNvSpPr txBox="1"/>
            <p:nvPr/>
          </p:nvSpPr>
          <p:spPr>
            <a:xfrm>
              <a:off x="7649177" y="3417952"/>
              <a:ext cx="984630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998079B-983B-4A04-883F-77AF76A85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673" y="3988928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383B6A-7FF4-472A-B930-560CBA982DE7}"/>
                </a:ext>
              </a:extLst>
            </p:cNvPr>
            <p:cNvSpPr txBox="1"/>
            <p:nvPr/>
          </p:nvSpPr>
          <p:spPr>
            <a:xfrm>
              <a:off x="7373943" y="3742707"/>
              <a:ext cx="155908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OK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54CC71-30D5-45FF-805F-C7F4EBDAEF6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28927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F3830-4DCB-4911-A758-1FD38AA76463}"/>
                </a:ext>
              </a:extLst>
            </p:cNvPr>
            <p:cNvSpPr txBox="1"/>
            <p:nvPr/>
          </p:nvSpPr>
          <p:spPr>
            <a:xfrm>
              <a:off x="7804832" y="407153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F2CB13-A728-4DD6-A64B-A67F1B372FF8}"/>
                </a:ext>
              </a:extLst>
            </p:cNvPr>
            <p:cNvSpPr txBox="1"/>
            <p:nvPr/>
          </p:nvSpPr>
          <p:spPr>
            <a:xfrm>
              <a:off x="6096000" y="4328639"/>
              <a:ext cx="1082122" cy="2308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 Session</a:t>
              </a:r>
              <a:endParaRPr lang="ko-KR" altLang="en-US" sz="9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7484F71-F84B-487F-A27D-D45CB13C7B3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7621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2AB1D9-EBE3-4660-8D0A-C1148ECE41DA}"/>
                </a:ext>
              </a:extLst>
            </p:cNvPr>
            <p:cNvSpPr txBox="1"/>
            <p:nvPr/>
          </p:nvSpPr>
          <p:spPr>
            <a:xfrm>
              <a:off x="7626411" y="4551680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2E48D7-7EFD-4147-8694-D1A9880F052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01756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BA6E3-50A2-4CE2-B565-2F92B1446D49}"/>
                </a:ext>
              </a:extLst>
            </p:cNvPr>
            <p:cNvSpPr txBox="1"/>
            <p:nvPr/>
          </p:nvSpPr>
          <p:spPr>
            <a:xfrm>
              <a:off x="7325583" y="4799826"/>
              <a:ext cx="165382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488 </a:t>
              </a:r>
              <a:r>
                <a:rPr lang="en-US" altLang="ko-KR" sz="1000" b="1">
                  <a:latin typeface="Roboto" panose="02000000000000000000" pitchFamily="2" charset="0"/>
                </a:rPr>
                <a:t>Not Acceptable Here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7B250E-FFB5-41D0-8594-756D7102163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2877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80A7A4-28F7-48A5-B508-07053D68EE4A}"/>
                </a:ext>
              </a:extLst>
            </p:cNvPr>
            <p:cNvSpPr txBox="1"/>
            <p:nvPr/>
          </p:nvSpPr>
          <p:spPr>
            <a:xfrm>
              <a:off x="7804832" y="5083711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E844D1E-7082-407E-BA56-20BEDF54D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584669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D2DC60-0729-41BE-90C5-971903E6DAFF}"/>
                </a:ext>
              </a:extLst>
            </p:cNvPr>
            <p:cNvSpPr txBox="1"/>
            <p:nvPr/>
          </p:nvSpPr>
          <p:spPr>
            <a:xfrm>
              <a:off x="7626411" y="5374188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C07063A-AF6B-493A-982D-0C0656E1010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869902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97F49-5527-4F25-B99A-A97DCB793C17}"/>
                </a:ext>
              </a:extLst>
            </p:cNvPr>
            <p:cNvSpPr txBox="1"/>
            <p:nvPr/>
          </p:nvSpPr>
          <p:spPr>
            <a:xfrm>
              <a:off x="7589699" y="5661837"/>
              <a:ext cx="112757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OK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2977F3E-5065-4382-ACA0-320B299CA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10855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5BB40-295E-4D66-9491-C677030FB0D3}"/>
                </a:ext>
              </a:extLst>
            </p:cNvPr>
            <p:cNvSpPr txBox="1"/>
            <p:nvPr/>
          </p:nvSpPr>
          <p:spPr>
            <a:xfrm>
              <a:off x="7804832" y="590450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0E9BF-CD8D-4E07-BE3C-3F4C36A7FC56}"/>
                </a:ext>
              </a:extLst>
            </p:cNvPr>
            <p:cNvSpPr txBox="1"/>
            <p:nvPr/>
          </p:nvSpPr>
          <p:spPr>
            <a:xfrm>
              <a:off x="5733562" y="6233239"/>
              <a:ext cx="141427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New 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F9E0A1E-041B-4807-BB8D-7980D6D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488" y="2669073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FEF0CC7-6FE4-4124-9D89-BDFA10A9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1440" y="2669073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D97B051-0E3B-4637-A3A3-654E02F2ADB0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464245"/>
              <a:ext cx="1987277" cy="0"/>
            </a:xfrm>
            <a:prstGeom prst="straightConnector1">
              <a:avLst/>
            </a:prstGeom>
            <a:ln w="44450" cmpd="dbl">
              <a:solidFill>
                <a:srgbClr val="FF0000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623143A-C17B-4C77-989E-C5DDEF2E905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356350"/>
              <a:ext cx="1987277" cy="0"/>
            </a:xfrm>
            <a:prstGeom prst="straightConnector1">
              <a:avLst/>
            </a:prstGeom>
            <a:ln w="44450" cmpd="dbl">
              <a:solidFill>
                <a:srgbClr val="FF0000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00C1FE0F-355C-4E32-93B2-4CB7C03AE97B}"/>
                </a:ext>
              </a:extLst>
            </p:cNvPr>
            <p:cNvSpPr/>
            <p:nvPr/>
          </p:nvSpPr>
          <p:spPr>
            <a:xfrm rot="10800000">
              <a:off x="9148163" y="3991832"/>
              <a:ext cx="155265" cy="2552937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ACBF169-F301-45B9-889E-E9EBD1B2FFF6}"/>
                </a:ext>
              </a:extLst>
            </p:cNvPr>
            <p:cNvSpPr/>
            <p:nvPr/>
          </p:nvSpPr>
          <p:spPr>
            <a:xfrm>
              <a:off x="9225797" y="4816018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DC13DECD-4F1A-407B-B292-4E2513A2670D}"/>
                </a:ext>
              </a:extLst>
            </p:cNvPr>
            <p:cNvSpPr/>
            <p:nvPr/>
          </p:nvSpPr>
          <p:spPr>
            <a:xfrm rot="10800000">
              <a:off x="9148162" y="3650003"/>
              <a:ext cx="155265" cy="333983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A0650F8-46CA-45C5-BD51-FC56F4B02FA6}"/>
                </a:ext>
              </a:extLst>
            </p:cNvPr>
            <p:cNvSpPr/>
            <p:nvPr/>
          </p:nvSpPr>
          <p:spPr>
            <a:xfrm>
              <a:off x="9225795" y="3709110"/>
              <a:ext cx="561372" cy="200568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early</a:t>
              </a:r>
              <a:endParaRPr lang="ko-KR" altLang="en-US" sz="105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FFFF00"/>
                </a:solidFill>
              </a:rPr>
              <a:t>C</a:t>
            </a:r>
            <a:r>
              <a:rPr lang="en-US" altLang="ko-KR"/>
              <a:t> Behavior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30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Initial</a:t>
            </a:r>
            <a:r>
              <a:rPr lang="en-US" altLang="ko-KR" sz="1400">
                <a:latin typeface="Roboto" panose="02000000000000000000" pitchFamily="2" charset="0"/>
              </a:rPr>
              <a:t> INVITE </a:t>
            </a:r>
            <a:r>
              <a:rPr lang="ko-KR" altLang="en-US" sz="1400">
                <a:latin typeface="Roboto" panose="02000000000000000000" pitchFamily="2" charset="0"/>
              </a:rPr>
              <a:t>의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session description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에 적용하는 것과 같은 </a:t>
            </a:r>
            <a:r>
              <a:rPr lang="en-US" altLang="ko-KR" sz="1400" b="1">
                <a:latin typeface="Roboto" panose="02000000000000000000" pitchFamily="2" charset="0"/>
              </a:rPr>
              <a:t>offer-answer</a:t>
            </a:r>
            <a:r>
              <a:rPr lang="en-US" altLang="ko-KR" sz="1400">
                <a:latin typeface="Roboto" panose="02000000000000000000" pitchFamily="2" charset="0"/>
              </a:rPr>
              <a:t> model </a:t>
            </a:r>
            <a:r>
              <a:rPr lang="ko-KR" altLang="en-US" sz="1400">
                <a:latin typeface="Roboto" panose="02000000000000000000" pitchFamily="2" charset="0"/>
              </a:rPr>
              <a:t>적용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추가하기 원하는 </a:t>
            </a: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이 </a:t>
            </a: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포함하는 새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넣어 상대측에 보냄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변경사항만 보내지는 게 아니라 </a:t>
            </a:r>
            <a:r>
              <a:rPr lang="en-US" altLang="ko-KR" sz="1400" b="1">
                <a:latin typeface="Roboto" panose="02000000000000000000" pitchFamily="2" charset="0"/>
              </a:rPr>
              <a:t>full</a:t>
            </a:r>
            <a:r>
              <a:rPr lang="en-US" altLang="ko-KR" sz="1400">
                <a:latin typeface="Roboto" panose="02000000000000000000" pitchFamily="2" charset="0"/>
              </a:rPr>
              <a:t> session description </a:t>
            </a:r>
            <a:r>
              <a:rPr lang="ko-KR" altLang="en-US" sz="1400">
                <a:latin typeface="Roboto" panose="02000000000000000000" pitchFamily="2" charset="0"/>
              </a:rPr>
              <a:t>이 전송됨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 b="1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을 포함하지 않으면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첫 번째 </a:t>
            </a:r>
            <a:r>
              <a:rPr lang="en-US" altLang="ko-KR" sz="1400">
                <a:latin typeface="Roboto" panose="02000000000000000000" pitchFamily="2" charset="0"/>
              </a:rPr>
              <a:t>non-failure </a:t>
            </a:r>
            <a:r>
              <a:rPr lang="ko-KR" altLang="en-US" sz="1400">
                <a:latin typeface="Roboto" panose="02000000000000000000" pitchFamily="2" charset="0"/>
              </a:rPr>
              <a:t>응답에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포함 </a:t>
            </a:r>
            <a:r>
              <a:rPr lang="en-US" altLang="ko-KR" sz="1400">
                <a:latin typeface="Roboto" panose="02000000000000000000" pitchFamily="2" charset="0"/>
              </a:rPr>
              <a:t>(2xx)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To, From, Call-ID, CSeq, Request-URI </a:t>
            </a:r>
            <a:r>
              <a:rPr lang="ko-KR" altLang="en-US" sz="1400">
                <a:latin typeface="Roboto" panose="02000000000000000000" pitchFamily="2" charset="0"/>
              </a:rPr>
              <a:t>는 기존 다이얼로그 내에서 요청을 구성하는 규칙과 동일</a:t>
            </a:r>
            <a:r>
              <a:rPr lang="en-US" altLang="ko-KR" sz="1400">
                <a:latin typeface="Roboto" panose="02000000000000000000" pitchFamily="2" charset="0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Alert-Info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 또는 </a:t>
            </a:r>
            <a:r>
              <a:rPr lang="en-US" altLang="ko-KR" sz="1400">
                <a:latin typeface="Roboto" panose="02000000000000000000" pitchFamily="2" charset="0"/>
              </a:rPr>
              <a:t>Content-Dispostion “</a:t>
            </a:r>
            <a:r>
              <a:rPr lang="en-US" altLang="ko-KR" sz="1400" b="1">
                <a:latin typeface="Roboto" panose="02000000000000000000" pitchFamily="2" charset="0"/>
              </a:rPr>
              <a:t>alert</a:t>
            </a:r>
            <a:r>
              <a:rPr lang="en-US" altLang="ko-KR" sz="1400">
                <a:latin typeface="Roboto" panose="02000000000000000000" pitchFamily="2" charset="0"/>
              </a:rPr>
              <a:t>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추가하지 않을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fork </a:t>
            </a:r>
            <a:r>
              <a:rPr lang="ko-KR" altLang="en-US" sz="1400">
                <a:latin typeface="Roboto" panose="02000000000000000000" pitchFamily="2" charset="0"/>
              </a:rPr>
              <a:t>가 가능한 </a:t>
            </a:r>
            <a:r>
              <a:rPr lang="en-US" altLang="ko-KR" sz="1400" b="1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와 달리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는 절대 </a:t>
            </a:r>
            <a:r>
              <a:rPr lang="en-US" altLang="ko-KR" sz="1400" b="1">
                <a:latin typeface="Roboto" panose="02000000000000000000" pitchFamily="2" charset="0"/>
              </a:rPr>
              <a:t>fork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 b="1">
                <a:latin typeface="Roboto" panose="02000000000000000000" pitchFamily="2" charset="0"/>
              </a:rPr>
              <a:t>되지 않으므로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 b="1">
                <a:latin typeface="Roboto" panose="02000000000000000000" pitchFamily="2" charset="0"/>
              </a:rPr>
              <a:t>하나의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응답만을 생성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A4B1C7-BAB8-4B73-94DA-633798590AD4}"/>
              </a:ext>
            </a:extLst>
          </p:cNvPr>
          <p:cNvSpPr txBox="1"/>
          <p:nvPr/>
        </p:nvSpPr>
        <p:spPr>
          <a:xfrm>
            <a:off x="666459" y="4489097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UAS </a:t>
            </a:r>
            <a:r>
              <a:rPr lang="ko-KR" altLang="en-US" sz="1000"/>
              <a:t>는 일반적으로 </a:t>
            </a:r>
            <a:r>
              <a:rPr lang="en-US" altLang="ko-KR" sz="1000" b="1"/>
              <a:t>re-INVITE</a:t>
            </a:r>
            <a:r>
              <a:rPr lang="en-US" altLang="ko-KR" sz="1000"/>
              <a:t> </a:t>
            </a:r>
            <a:r>
              <a:rPr lang="ko-KR" altLang="en-US" sz="1000"/>
              <a:t>수신 시 사용자에게 </a:t>
            </a:r>
            <a:r>
              <a:rPr lang="ko-KR" altLang="en-US" sz="1000" b="1"/>
              <a:t>알림</a:t>
            </a:r>
            <a:r>
              <a:rPr lang="ko-KR" altLang="en-US" sz="1000"/>
              <a:t>을 보내지 않는다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603194D-3EEB-4AA0-B38B-0D4C657B69C2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61294" y="3964060"/>
            <a:ext cx="1330258" cy="119927"/>
          </a:xfrm>
          <a:prstGeom prst="bentConnector4">
            <a:avLst>
              <a:gd name="adj1" fmla="val 322"/>
              <a:gd name="adj2" fmla="val 290616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UAC Behavior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EE7611-D2A9-43D7-A423-C16FE7B4B9B6}"/>
              </a:ext>
            </a:extLst>
          </p:cNvPr>
          <p:cNvSpPr/>
          <p:nvPr/>
        </p:nvSpPr>
        <p:spPr>
          <a:xfrm>
            <a:off x="666459" y="776746"/>
            <a:ext cx="11147556" cy="351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INVITE transaction </a:t>
            </a:r>
            <a:r>
              <a:rPr lang="ko-KR" altLang="en-US" sz="1400" b="1" dirty="0">
                <a:latin typeface="Roboto" panose="02000000000000000000" pitchFamily="2" charset="0"/>
              </a:rPr>
              <a:t>이 진행 중인 동안</a:t>
            </a:r>
            <a:r>
              <a:rPr lang="ko-KR" altLang="en-US" sz="1400" dirty="0">
                <a:latin typeface="Roboto" panose="02000000000000000000" pitchFamily="2" charset="0"/>
              </a:rPr>
              <a:t> 다이얼로그는 </a:t>
            </a:r>
            <a:r>
              <a:rPr lang="ko-KR" altLang="en-US" sz="1400" b="1" dirty="0">
                <a:latin typeface="Roboto" panose="02000000000000000000" pitchFamily="2" charset="0"/>
              </a:rPr>
              <a:t>새로운 </a:t>
            </a:r>
            <a:r>
              <a:rPr lang="en-US" altLang="ko-KR" sz="1400" b="1" dirty="0">
                <a:latin typeface="Roboto" panose="02000000000000000000" pitchFamily="2" charset="0"/>
              </a:rPr>
              <a:t>INVITE transaction</a:t>
            </a:r>
            <a:r>
              <a:rPr lang="ko-KR" altLang="en-US" sz="1400" b="1" dirty="0">
                <a:latin typeface="Roboto" panose="02000000000000000000" pitchFamily="2" charset="0"/>
              </a:rPr>
              <a:t>을 시작하면 안됨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200" b="1" dirty="0">
                <a:latin typeface="Roboto" panose="02000000000000000000" pitchFamily="2" charset="0"/>
              </a:rPr>
              <a:t>진행 중인 </a:t>
            </a:r>
            <a:r>
              <a:rPr lang="en-US" altLang="ko-KR" sz="1200" b="1" dirty="0">
                <a:latin typeface="Roboto" panose="02000000000000000000" pitchFamily="2" charset="0"/>
              </a:rPr>
              <a:t>INVITE client transaction </a:t>
            </a:r>
            <a:r>
              <a:rPr lang="ko-KR" altLang="en-US" sz="1200" b="1" dirty="0">
                <a:latin typeface="Roboto" panose="02000000000000000000" pitchFamily="2" charset="0"/>
              </a:rPr>
              <a:t>이 있는 경우 </a:t>
            </a:r>
            <a:r>
              <a:rPr lang="en-US" altLang="ko-KR" sz="1200" b="1" dirty="0">
                <a:latin typeface="Roboto" panose="02000000000000000000" pitchFamily="2" charset="0"/>
              </a:rPr>
              <a:t>: </a:t>
            </a:r>
            <a:br>
              <a:rPr lang="en-US" altLang="ko-KR" sz="1200" b="1" dirty="0">
                <a:latin typeface="Roboto" panose="02000000000000000000" pitchFamily="2" charset="0"/>
              </a:rPr>
            </a:br>
            <a:r>
              <a:rPr lang="en-US" altLang="ko-KR" sz="1100" dirty="0">
                <a:latin typeface="Roboto" panose="02000000000000000000" pitchFamily="2" charset="0"/>
              </a:rPr>
              <a:t>TU </a:t>
            </a:r>
            <a:r>
              <a:rPr lang="ko-KR" altLang="en-US" sz="1100" dirty="0">
                <a:latin typeface="Roboto" panose="02000000000000000000" pitchFamily="2" charset="0"/>
              </a:rPr>
              <a:t>는 트랜잭션이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completed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또는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terminated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상태에 도달할 때까지 기다렸다가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새 </a:t>
            </a: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를 시작해야 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200" b="1" dirty="0">
                <a:latin typeface="Roboto" panose="02000000000000000000" pitchFamily="2" charset="0"/>
              </a:rPr>
              <a:t>진행 중인 </a:t>
            </a:r>
            <a:r>
              <a:rPr lang="en-US" altLang="ko-KR" sz="1200" b="1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200" b="1" dirty="0">
                <a:latin typeface="Roboto" panose="02000000000000000000" pitchFamily="2" charset="0"/>
              </a:rPr>
              <a:t>이 있는 경우 </a:t>
            </a:r>
            <a:r>
              <a:rPr lang="en-US" altLang="ko-KR" sz="1200" b="1" dirty="0">
                <a:latin typeface="Roboto" panose="02000000000000000000" pitchFamily="2" charset="0"/>
              </a:rPr>
              <a:t>: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en-US" altLang="ko-KR" sz="1100" dirty="0">
                <a:latin typeface="Roboto" panose="02000000000000000000" pitchFamily="2" charset="0"/>
              </a:rPr>
              <a:t>TU </a:t>
            </a:r>
            <a:r>
              <a:rPr lang="ko-KR" altLang="en-US" sz="1100" dirty="0">
                <a:latin typeface="Roboto" panose="02000000000000000000" pitchFamily="2" charset="0"/>
              </a:rPr>
              <a:t>는 트랜잭션이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confirmed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또는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terminated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상태에 도달할 때까지 기다렸다가 새 </a:t>
            </a: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를 시작해야 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INVITE transaction </a:t>
            </a:r>
            <a:r>
              <a:rPr lang="ko-KR" altLang="en-US" sz="1400" dirty="0">
                <a:latin typeface="Roboto" panose="02000000000000000000" pitchFamily="2" charset="0"/>
              </a:rPr>
              <a:t>이 진행 중인 동안 일반</a:t>
            </a:r>
            <a:r>
              <a:rPr lang="en-US" altLang="ko-KR" sz="1400" dirty="0">
                <a:latin typeface="Roboto" panose="02000000000000000000" pitchFamily="2" charset="0"/>
              </a:rPr>
              <a:t> transaction </a:t>
            </a:r>
            <a:r>
              <a:rPr lang="ko-KR" altLang="en-US" sz="1400" dirty="0">
                <a:latin typeface="Roboto" panose="02000000000000000000" pitchFamily="2" charset="0"/>
              </a:rPr>
              <a:t>을 시작할 수 있음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수신하는 경우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Roboto" panose="02000000000000000000" pitchFamily="2" charset="0"/>
              </a:rPr>
              <a:t>re-INVITE </a:t>
            </a:r>
            <a:r>
              <a:rPr lang="ko-KR" altLang="en-US" sz="1200" dirty="0">
                <a:latin typeface="Roboto" panose="02000000000000000000" pitchFamily="2" charset="0"/>
              </a:rPr>
              <a:t>로의 </a:t>
            </a:r>
            <a:r>
              <a:rPr lang="en-US" altLang="ko-KR" sz="1200" b="1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세션 매개변수는 변경되지 않음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b="1" dirty="0">
                <a:latin typeface="Roboto" panose="02000000000000000000" pitchFamily="2" charset="0"/>
              </a:rPr>
              <a:t>408 (Request Timeout)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re-INVITE </a:t>
            </a:r>
            <a:r>
              <a:rPr lang="ko-KR" altLang="en-US" sz="1200" dirty="0">
                <a:latin typeface="Roboto" panose="02000000000000000000" pitchFamily="2" charset="0"/>
              </a:rPr>
              <a:t>에 대한 </a:t>
            </a:r>
            <a:r>
              <a:rPr lang="ko-KR" altLang="en-US" sz="1200" b="1" dirty="0">
                <a:latin typeface="Roboto" panose="02000000000000000000" pitchFamily="2" charset="0"/>
              </a:rPr>
              <a:t>응답을 수신하지 못한 경우</a:t>
            </a:r>
            <a:r>
              <a:rPr lang="en-US" altLang="ko-KR" sz="1200" b="1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는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종료</a:t>
            </a:r>
            <a:endParaRPr lang="en-US" altLang="ko-KR" sz="1200" b="1" dirty="0">
              <a:latin typeface="Roboto" panose="0200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AAAE1E-2B5C-4A75-A874-65443CB36F0D}"/>
              </a:ext>
            </a:extLst>
          </p:cNvPr>
          <p:cNvSpPr/>
          <p:nvPr/>
        </p:nvSpPr>
        <p:spPr>
          <a:xfrm>
            <a:off x="666459" y="4479008"/>
            <a:ext cx="11147556" cy="20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491 (Request Pending)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수신하면</a:t>
            </a:r>
            <a:r>
              <a:rPr lang="en-US" altLang="ko-KR" sz="1400">
                <a:latin typeface="Roboto" panose="02000000000000000000" pitchFamily="2" charset="0"/>
              </a:rPr>
              <a:t>, T </a:t>
            </a:r>
            <a:r>
              <a:rPr lang="ko-KR" altLang="en-US" sz="1400">
                <a:latin typeface="Roboto" panose="02000000000000000000" pitchFamily="2" charset="0"/>
              </a:rPr>
              <a:t>값을 다음과 같이 선택하고 </a:t>
            </a:r>
            <a:r>
              <a:rPr lang="en-US" altLang="ko-KR" sz="1400" b="1">
                <a:latin typeface="Roboto" panose="02000000000000000000" pitchFamily="2" charset="0"/>
              </a:rPr>
              <a:t>timer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시작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소유자면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2.1 ~ 4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소유가가 아니면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0 ~ 2 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가 만료되었는 데</a:t>
            </a:r>
            <a:r>
              <a:rPr lang="en-US" altLang="ko-KR" sz="1200">
                <a:latin typeface="Roboto" panose="02000000000000000000" pitchFamily="2" charset="0"/>
              </a:rPr>
              <a:t>, UAC </a:t>
            </a:r>
            <a:r>
              <a:rPr lang="ko-KR" altLang="en-US" sz="1200">
                <a:latin typeface="Roboto" panose="02000000000000000000" pitchFamily="2" charset="0"/>
              </a:rPr>
              <a:t>가 여전히 그 세션 수정을 원할 경우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를 한 번 더 시도해야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응답에 대한 </a:t>
            </a:r>
            <a:r>
              <a:rPr lang="en-US" altLang="ko-KR" sz="1400" b="1">
                <a:latin typeface="Roboto" panose="02000000000000000000" pitchFamily="2" charset="0"/>
              </a:rPr>
              <a:t>ACK </a:t>
            </a:r>
            <a:r>
              <a:rPr lang="ko-KR" altLang="en-US" sz="1400">
                <a:latin typeface="Roboto" panose="02000000000000000000" pitchFamily="2" charset="0"/>
              </a:rPr>
              <a:t>를 생성하는 규칙은 </a:t>
            </a: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와 동일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00B0F0"/>
                </a:solidFill>
              </a:rPr>
              <a:t>S </a:t>
            </a:r>
            <a:r>
              <a:rPr lang="en-US" altLang="ko-KR"/>
              <a:t>Behavior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839869"/>
            <a:ext cx="11147556" cy="3292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Roboto" panose="02000000000000000000" pitchFamily="2" charset="0"/>
              </a:rPr>
              <a:t>500 (Server Internal Error)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 내의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b="1" dirty="0"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latin typeface="Roboto" panose="02000000000000000000" pitchFamily="2" charset="0"/>
              </a:rPr>
              <a:t>값이 낮은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latin typeface="Roboto" panose="02000000000000000000" pitchFamily="2" charset="0"/>
              </a:rPr>
              <a:t>이전 </a:t>
            </a: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에 </a:t>
            </a:r>
            <a:r>
              <a:rPr lang="en-US" altLang="ko-KR" sz="1200" b="1" dirty="0">
                <a:latin typeface="Roboto" panose="02000000000000000000" pitchFamily="2" charset="0"/>
              </a:rPr>
              <a:t>final </a:t>
            </a:r>
            <a:r>
              <a:rPr lang="ko-KR" altLang="en-US" sz="1200" b="1" dirty="0">
                <a:latin typeface="Roboto" panose="02000000000000000000" pitchFamily="2" charset="0"/>
              </a:rPr>
              <a:t>응답</a:t>
            </a:r>
            <a:r>
              <a:rPr lang="ko-KR" altLang="en-US" sz="1200" dirty="0">
                <a:latin typeface="Roboto" panose="02000000000000000000" pitchFamily="2" charset="0"/>
              </a:rPr>
              <a:t>을 보내기 전에 </a:t>
            </a:r>
            <a:r>
              <a:rPr lang="ko-KR" altLang="en-US" sz="1200" b="1" dirty="0" err="1">
                <a:latin typeface="Roboto" panose="02000000000000000000" pitchFamily="2" charset="0"/>
              </a:rPr>
              <a:t>연이은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b="1" dirty="0">
                <a:latin typeface="Roboto" panose="02000000000000000000" pitchFamily="2" charset="0"/>
              </a:rPr>
              <a:t>를 수신</a:t>
            </a:r>
            <a:r>
              <a:rPr lang="ko-KR" altLang="en-US" sz="1200" dirty="0">
                <a:latin typeface="Roboto" panose="02000000000000000000" pitchFamily="2" charset="0"/>
              </a:rPr>
              <a:t>하는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두 번째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응답으로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 </a:t>
            </a:r>
            <a:r>
              <a:rPr lang="ko-KR" altLang="en-US" sz="1200" dirty="0">
                <a:latin typeface="Roboto" panose="02000000000000000000" pitchFamily="2" charset="0"/>
              </a:rPr>
              <a:t>반환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Roboto" panose="02000000000000000000" pitchFamily="2" charset="0"/>
              </a:rPr>
              <a:t>491 (Request Pending)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다이얼로그에서 전송한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가 진행 중인 동안 다이얼로그에서 </a:t>
            </a:r>
            <a:r>
              <a:rPr lang="en-US" altLang="ko-KR" sz="1200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를 수신하는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491 (Request Pending) </a:t>
            </a:r>
            <a:r>
              <a:rPr lang="ko-KR" altLang="en-US" sz="1200" dirty="0">
                <a:latin typeface="Roboto" panose="02000000000000000000" pitchFamily="2" charset="0"/>
              </a:rPr>
              <a:t>응답을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반환해야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기존 다이얼로그 내에 </a:t>
            </a:r>
            <a:r>
              <a:rPr lang="en-US" altLang="ko-KR" sz="1200" dirty="0">
                <a:latin typeface="Roboto" panose="02000000000000000000" pitchFamily="2" charset="0"/>
              </a:rPr>
              <a:t>UA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re-INVITE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수신하면</a:t>
            </a:r>
            <a:r>
              <a:rPr lang="en-US" altLang="ko-KR" sz="1200" dirty="0">
                <a:latin typeface="Roboto" panose="02000000000000000000" pitchFamily="2" charset="0"/>
              </a:rPr>
              <a:t>, session description </a:t>
            </a:r>
            <a:r>
              <a:rPr lang="ko-KR" altLang="en-US" sz="1200" dirty="0"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latin typeface="Roboto" panose="02000000000000000000" pitchFamily="2" charset="0"/>
              </a:rPr>
              <a:t>version id</a:t>
            </a:r>
            <a:r>
              <a:rPr lang="ko-KR" altLang="en-US" sz="1200" dirty="0">
                <a:latin typeface="Roboto" panose="02000000000000000000" pitchFamily="2" charset="0"/>
              </a:rPr>
              <a:t>를 확인하거나 없는 경우 </a:t>
            </a:r>
            <a:r>
              <a:rPr lang="en-US" altLang="ko-KR" sz="1200" dirty="0">
                <a:latin typeface="Roboto" panose="02000000000000000000" pitchFamily="2" charset="0"/>
              </a:rPr>
              <a:t>session description </a:t>
            </a:r>
            <a:r>
              <a:rPr lang="ko-KR" altLang="en-US" sz="1200" dirty="0">
                <a:latin typeface="Roboto" panose="02000000000000000000" pitchFamily="2" charset="0"/>
              </a:rPr>
              <a:t>내용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을 검사하여 변경되었는 지 확인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변경된 경우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사용자에게 확인을 요청한 후 세션 매개변수를 적절히 조정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Roboto" panose="02000000000000000000" pitchFamily="2" charset="0"/>
              </a:rPr>
              <a:t>488 (Not Acceptable Here)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새 </a:t>
            </a:r>
            <a:r>
              <a:rPr lang="en-US" altLang="ko-KR" sz="1200" dirty="0">
                <a:latin typeface="Roboto" panose="02000000000000000000" pitchFamily="2" charset="0"/>
              </a:rPr>
              <a:t>session description </a:t>
            </a:r>
            <a:r>
              <a:rPr lang="ko-KR" altLang="en-US" sz="1200" dirty="0">
                <a:latin typeface="Roboto" panose="02000000000000000000" pitchFamily="2" charset="0"/>
              </a:rPr>
              <a:t>이 허용되지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re-INVITE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b="1" dirty="0">
                <a:latin typeface="Roboto" panose="02000000000000000000" pitchFamily="2" charset="0"/>
              </a:rPr>
              <a:t>488 (Not Acceptable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반환하여 거부할 수 있음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이 응답에는 </a:t>
            </a:r>
            <a:r>
              <a:rPr lang="en-US" altLang="ko-KR" sz="1200" dirty="0">
                <a:latin typeface="Roboto" panose="02000000000000000000" pitchFamily="2" charset="0"/>
              </a:rPr>
              <a:t>Warning </a:t>
            </a:r>
            <a:r>
              <a:rPr lang="ko-KR" altLang="en-US" sz="1200" dirty="0">
                <a:latin typeface="Roboto" panose="02000000000000000000" pitchFamily="2" charset="0"/>
              </a:rPr>
              <a:t>헤더가 포함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5E83EB4-6FEE-415A-9D50-69DC02453B72}"/>
              </a:ext>
            </a:extLst>
          </p:cNvPr>
          <p:cNvGrpSpPr/>
          <p:nvPr/>
        </p:nvGrpSpPr>
        <p:grpSpPr>
          <a:xfrm>
            <a:off x="4739408" y="4287772"/>
            <a:ext cx="2727712" cy="2149604"/>
            <a:chOff x="8098304" y="2746972"/>
            <a:chExt cx="2727712" cy="214960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6E6D3FB-9C3D-404B-BA35-BEC599C39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448" y="3314728"/>
              <a:ext cx="0" cy="158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5E247C6-F829-46F6-AA0E-C67A399264FA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944840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85899C-D597-475F-A7DB-C6BAA780D5D6}"/>
                </a:ext>
              </a:extLst>
            </p:cNvPr>
            <p:cNvSpPr txBox="1"/>
            <p:nvPr/>
          </p:nvSpPr>
          <p:spPr>
            <a:xfrm>
              <a:off x="8770335" y="3734359"/>
              <a:ext cx="115395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(CSeq: 2)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F15CDD9-D0CC-4F8A-A847-97846E91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4233940"/>
              <a:ext cx="19872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5928D6-3AEA-478A-BF06-0FB981E51C98}"/>
                </a:ext>
              </a:extLst>
            </p:cNvPr>
            <p:cNvSpPr txBox="1"/>
            <p:nvPr/>
          </p:nvSpPr>
          <p:spPr>
            <a:xfrm>
              <a:off x="8684989" y="4023459"/>
              <a:ext cx="132464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(CSeq: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BB49CC8-3BA0-4C43-8832-389F5C48E231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4580748"/>
              <a:ext cx="19872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D7FF8D-AB38-43A5-8906-8781B7BD7A33}"/>
                </a:ext>
              </a:extLst>
            </p:cNvPr>
            <p:cNvSpPr txBox="1"/>
            <p:nvPr/>
          </p:nvSpPr>
          <p:spPr>
            <a:xfrm>
              <a:off x="8504094" y="4348299"/>
              <a:ext cx="16884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500 (Server Internal Error)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7D0E55-A879-4AEE-ABFA-81C7BFE615CD}"/>
                </a:ext>
              </a:extLst>
            </p:cNvPr>
            <p:cNvGrpSpPr/>
            <p:nvPr/>
          </p:nvGrpSpPr>
          <p:grpSpPr>
            <a:xfrm>
              <a:off x="8098304" y="2755789"/>
              <a:ext cx="689855" cy="565808"/>
              <a:chOff x="8098304" y="2755789"/>
              <a:chExt cx="689855" cy="56580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976E2F-8F7C-4BAD-93A7-6788EC1B1921}"/>
                  </a:ext>
                </a:extLst>
              </p:cNvPr>
              <p:cNvSpPr txBox="1"/>
              <p:nvPr/>
            </p:nvSpPr>
            <p:spPr>
              <a:xfrm>
                <a:off x="8252435" y="2755789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Roboto" panose="02000000000000000000" pitchFamily="2" charset="0"/>
                  </a:rPr>
                  <a:t>caller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43C2CC3-CB85-4308-92A6-9CE4BD5EE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8304" y="2843213"/>
                <a:ext cx="478384" cy="4783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578BF0A-87CE-4497-AC12-876D63B36ABD}"/>
                </a:ext>
              </a:extLst>
            </p:cNvPr>
            <p:cNvGrpSpPr/>
            <p:nvPr/>
          </p:nvGrpSpPr>
          <p:grpSpPr>
            <a:xfrm>
              <a:off x="10096256" y="2746972"/>
              <a:ext cx="729760" cy="574625"/>
              <a:chOff x="10096256" y="2746972"/>
              <a:chExt cx="729760" cy="57462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A5A7BE-04A6-4254-843E-D8E0951391C5}"/>
                  </a:ext>
                </a:extLst>
              </p:cNvPr>
              <p:cNvSpPr txBox="1"/>
              <p:nvPr/>
            </p:nvSpPr>
            <p:spPr>
              <a:xfrm>
                <a:off x="10264644" y="2746972"/>
                <a:ext cx="561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Roboto" panose="02000000000000000000" pitchFamily="2" charset="0"/>
                  </a:rPr>
                  <a:t>callee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93D191B-0E17-427B-8D72-57042A0F4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96256" y="2843213"/>
                <a:ext cx="478384" cy="4783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B13E282-1980-4DF9-9FDC-91148B9CC0C6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539335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76652B-E9FF-44E0-835C-3C50D8785333}"/>
                </a:ext>
              </a:extLst>
            </p:cNvPr>
            <p:cNvSpPr txBox="1"/>
            <p:nvPr/>
          </p:nvSpPr>
          <p:spPr>
            <a:xfrm>
              <a:off x="9003968" y="3428113"/>
              <a:ext cx="688670" cy="2308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9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세션 연결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8824E58-3444-41EF-844C-210EC259AF99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314728"/>
              <a:ext cx="0" cy="158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ED5E130-034E-4549-8044-81C87EE35B08}"/>
              </a:ext>
            </a:extLst>
          </p:cNvPr>
          <p:cNvSpPr txBox="1"/>
          <p:nvPr/>
        </p:nvSpPr>
        <p:spPr>
          <a:xfrm>
            <a:off x="611354" y="5834320"/>
            <a:ext cx="289979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해당 응답에 </a:t>
            </a:r>
            <a:r>
              <a:rPr lang="en-US" altLang="ko-KR" sz="1000"/>
              <a:t>0 ~ 10</a:t>
            </a:r>
            <a:r>
              <a:rPr lang="ko-KR" altLang="en-US" sz="1000"/>
              <a:t>초 사이의 임의의 선택된 값으로 </a:t>
            </a:r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</a:rPr>
              <a:t>Retry-After</a:t>
            </a:r>
            <a:r>
              <a:rPr lang="en-US" altLang="ko-KR" sz="1000"/>
              <a:t> </a:t>
            </a:r>
            <a:r>
              <a:rPr lang="ko-KR" altLang="en-US" sz="1000"/>
              <a:t>헤더를 포함해야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628DF28-5ECB-415C-A154-67CED7D6D361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3511152" y="6034376"/>
            <a:ext cx="1478132" cy="8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UAS Behavior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3476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BYE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UAS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 b="1">
                <a:latin typeface="Roboto" panose="02000000000000000000" pitchFamily="2" charset="0"/>
              </a:rPr>
              <a:t>2xx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생성하고 </a:t>
            </a:r>
            <a:r>
              <a:rPr lang="en-US" altLang="ko-KR" sz="1200" b="1">
                <a:latin typeface="Roboto" panose="02000000000000000000" pitchFamily="2" charset="0"/>
              </a:rPr>
              <a:t>ACK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받지 못하면 </a:t>
            </a:r>
            <a:r>
              <a:rPr lang="en-US" altLang="ko-KR" sz="1200" b="1">
                <a:latin typeface="Roboto" panose="02000000000000000000" pitchFamily="2" charset="0"/>
              </a:rPr>
              <a:t>BYE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생성하여 다이얼로그를 종료해야 함 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180 (Ringing)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이 정보를 사용자에게 넘겨주지 않기 때문에</a:t>
            </a:r>
            <a:r>
              <a:rPr lang="en-US" altLang="ko-KR" sz="1200">
                <a:latin typeface="Roboto" panose="02000000000000000000" pitchFamily="2" charset="0"/>
              </a:rPr>
              <a:t>, 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대해 </a:t>
            </a:r>
            <a:r>
              <a:rPr lang="en-US" altLang="ko-KR" sz="1200">
                <a:latin typeface="Roboto" panose="02000000000000000000" pitchFamily="2" charset="0"/>
              </a:rPr>
              <a:t>180 (Ringing) </a:t>
            </a:r>
            <a:r>
              <a:rPr lang="ko-KR" altLang="en-US" sz="1200">
                <a:latin typeface="Roboto" panose="02000000000000000000" pitchFamily="2" charset="0"/>
              </a:rPr>
              <a:t>응답을 생성하지 않기로 선택 가능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같은 이유로</a:t>
            </a:r>
            <a:r>
              <a:rPr lang="en-US" altLang="ko-KR" sz="1200">
                <a:latin typeface="Roboto" panose="02000000000000000000" pitchFamily="2" charset="0"/>
              </a:rPr>
              <a:t>, 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로의 응답에서 </a:t>
            </a:r>
            <a:r>
              <a:rPr lang="en-US" altLang="ko-KR" sz="1200">
                <a:latin typeface="Roboto" panose="02000000000000000000" pitchFamily="2" charset="0"/>
              </a:rPr>
              <a:t>Alert-Into </a:t>
            </a:r>
            <a:r>
              <a:rPr lang="ko-KR" altLang="en-US" sz="1200">
                <a:latin typeface="Roboto" panose="02000000000000000000" pitchFamily="2" charset="0"/>
              </a:rPr>
              <a:t>헤더와 </a:t>
            </a:r>
            <a:r>
              <a:rPr lang="en-US" altLang="ko-KR" sz="1200">
                <a:latin typeface="Roboto" panose="02000000000000000000" pitchFamily="2" charset="0"/>
              </a:rPr>
              <a:t>Content-Disposition “alert” </a:t>
            </a:r>
            <a:r>
              <a:rPr lang="ko-KR" altLang="en-US" sz="1200">
                <a:latin typeface="Roboto" panose="02000000000000000000" pitchFamily="2" charset="0"/>
              </a:rPr>
              <a:t>를 갖는 </a:t>
            </a:r>
            <a:r>
              <a:rPr lang="en-US" altLang="ko-KR" sz="1200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를 사용하지 않기로 선택 가능 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offer/answer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2xx </a:t>
            </a:r>
            <a:r>
              <a:rPr lang="ko-KR" altLang="en-US" sz="1200">
                <a:latin typeface="Roboto" panose="02000000000000000000" pitchFamily="2" charset="0"/>
              </a:rPr>
              <a:t>에 </a:t>
            </a:r>
            <a:r>
              <a:rPr lang="en-US" altLang="ko-KR" sz="1200">
                <a:latin typeface="Roboto" panose="02000000000000000000" pitchFamily="2" charset="0"/>
              </a:rPr>
              <a:t>offer </a:t>
            </a:r>
            <a:r>
              <a:rPr lang="ko-KR" altLang="en-US" sz="1200">
                <a:latin typeface="Roboto" panose="02000000000000000000" pitchFamily="2" charset="0"/>
              </a:rPr>
              <a:t>를 제공하는 </a:t>
            </a: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는 새 </a:t>
            </a:r>
            <a:r>
              <a:rPr lang="en-US" altLang="ko-KR" sz="1200">
                <a:latin typeface="Roboto" panose="02000000000000000000" pitchFamily="2" charset="0"/>
              </a:rPr>
              <a:t>call </a:t>
            </a:r>
            <a:r>
              <a:rPr lang="ko-KR" altLang="en-US" sz="1200">
                <a:latin typeface="Roboto" panose="02000000000000000000" pitchFamily="2" charset="0"/>
              </a:rPr>
              <a:t>을 만드는 것처럼 </a:t>
            </a:r>
            <a:r>
              <a:rPr lang="en-US" altLang="ko-KR" sz="1200">
                <a:latin typeface="Roboto" panose="02000000000000000000" pitchFamily="2" charset="0"/>
              </a:rPr>
              <a:t>offer </a:t>
            </a:r>
            <a:r>
              <a:rPr lang="ko-KR" altLang="en-US" sz="1200">
                <a:latin typeface="Roboto" panose="02000000000000000000" pitchFamily="2" charset="0"/>
              </a:rPr>
              <a:t>를 구성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UAC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에서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offer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를 허용하지 않는 경우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유효한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session description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으로 </a:t>
            </a:r>
            <a:r>
              <a:rPr lang="en-US" altLang="ko-KR" sz="1200" b="1">
                <a:highlight>
                  <a:srgbClr val="FFFF00"/>
                </a:highlight>
                <a:latin typeface="Roboto" panose="02000000000000000000" pitchFamily="2" charset="0"/>
              </a:rPr>
              <a:t>answer </a:t>
            </a:r>
            <a:r>
              <a:rPr lang="ko-KR" altLang="en-US" sz="1200" b="1">
                <a:highlight>
                  <a:srgbClr val="FFFF00"/>
                </a:highlight>
                <a:latin typeface="Roboto" panose="02000000000000000000" pitchFamily="2" charset="0"/>
              </a:rPr>
              <a:t>을 생성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하고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BYE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를 전송하여 세션을 종료</a:t>
            </a:r>
            <a:endParaRPr lang="en-US" altLang="ko-KR" sz="120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9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522222" y="863256"/>
            <a:ext cx="11147556" cy="262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Initial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non-2xx final </a:t>
            </a:r>
            <a:r>
              <a:rPr lang="ko-KR" altLang="en-US" sz="1200" b="1" dirty="0">
                <a:latin typeface="Roboto" panose="02000000000000000000" pitchFamily="2" charset="0"/>
              </a:rPr>
              <a:t>응답</a:t>
            </a:r>
            <a:r>
              <a:rPr lang="ko-KR" altLang="en-US" sz="1200" dirty="0">
                <a:latin typeface="Roboto" panose="02000000000000000000" pitchFamily="2" charset="0"/>
              </a:rPr>
              <a:t>을 생성하면 요청에 대한 응답을 통해 생성된 </a:t>
            </a:r>
            <a:r>
              <a:rPr lang="ko-KR" altLang="en-US" sz="1200">
                <a:latin typeface="Roboto" panose="02000000000000000000" pitchFamily="2" charset="0"/>
              </a:rPr>
              <a:t>모든 세션과 모든 다이얼로그가 </a:t>
            </a:r>
            <a:r>
              <a:rPr lang="ko-KR" altLang="en-US" sz="1200" b="1">
                <a:latin typeface="Roboto" panose="02000000000000000000" pitchFamily="2" charset="0"/>
              </a:rPr>
              <a:t>종료</a:t>
            </a:r>
            <a:r>
              <a:rPr lang="ko-KR" altLang="en-US" sz="1200">
                <a:latin typeface="Roboto" panose="02000000000000000000" pitchFamily="2" charset="0"/>
              </a:rPr>
              <a:t>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UAC</a:t>
            </a:r>
            <a:r>
              <a:rPr lang="ko-KR" altLang="en-US" sz="1200">
                <a:latin typeface="Roboto" panose="02000000000000000000" pitchFamily="2" charset="0"/>
              </a:rPr>
              <a:t> 가 호출을 </a:t>
            </a:r>
            <a:r>
              <a:rPr lang="ko-KR" altLang="en-US" sz="1200" b="1">
                <a:latin typeface="Roboto" panose="02000000000000000000" pitchFamily="2" charset="0"/>
              </a:rPr>
              <a:t>취소</a:t>
            </a:r>
            <a:r>
              <a:rPr lang="ko-KR" altLang="en-US" sz="1200">
                <a:latin typeface="Roboto" panose="02000000000000000000" pitchFamily="2" charset="0"/>
              </a:rPr>
              <a:t>하고자 하는 경우 </a:t>
            </a:r>
            <a:r>
              <a:rPr lang="en-US" altLang="ko-KR" sz="1200" b="1">
                <a:latin typeface="Roboto" panose="02000000000000000000" pitchFamily="2" charset="0"/>
              </a:rPr>
              <a:t>CANCEL</a:t>
            </a:r>
            <a:r>
              <a:rPr lang="ko-KR" altLang="en-US" sz="1200">
                <a:latin typeface="Roboto" panose="02000000000000000000" pitchFamily="2" charset="0"/>
              </a:rPr>
              <a:t>을 보낼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BYE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요청은 설립된 세션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상대측 세션 포함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  <a:r>
              <a:rPr lang="ko-KR" altLang="en-US" sz="1200">
                <a:latin typeface="Roboto" panose="02000000000000000000" pitchFamily="2" charset="0"/>
              </a:rPr>
              <a:t>을 </a:t>
            </a:r>
            <a:r>
              <a:rPr lang="ko-KR" altLang="en-US" sz="1200" dirty="0">
                <a:latin typeface="Roboto" panose="02000000000000000000" pitchFamily="2" charset="0"/>
              </a:rPr>
              <a:t>종료하는 데 사용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수신되면 해당 다이얼로그와 관련된 모든 세션이 종료되어야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발신자의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confirmed </a:t>
            </a:r>
            <a:r>
              <a:rPr lang="ko-KR" altLang="en-US" sz="1200" dirty="0">
                <a:latin typeface="Roboto" panose="02000000000000000000" pitchFamily="2" charset="0"/>
              </a:rPr>
              <a:t>상태 다이얼로그 또는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상태의 다이얼로그에 대해 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를 보낼 수 있으며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수신자의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보낼 수 있지만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다이얼로그에는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보낼 수 없음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수신자의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응답에 대한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ko-KR" altLang="en-US" sz="1200" dirty="0">
                <a:latin typeface="Roboto" panose="02000000000000000000" pitchFamily="2" charset="0"/>
              </a:rPr>
              <a:t>를 수신하거나 서버 트랜잭션이 </a:t>
            </a:r>
            <a:r>
              <a:rPr lang="en-US" altLang="ko-KR" sz="1200" b="1" dirty="0">
                <a:latin typeface="Roboto" panose="02000000000000000000" pitchFamily="2" charset="0"/>
              </a:rPr>
              <a:t>timeout</a:t>
            </a:r>
            <a:r>
              <a:rPr lang="ko-KR" altLang="en-US" sz="1200" dirty="0">
                <a:latin typeface="Roboto" panose="02000000000000000000" pitchFamily="2" charset="0"/>
              </a:rPr>
              <a:t> 이 뜰때까지 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보내면 안됨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51F6B23-4B35-4A22-8A02-699EC37763C8}"/>
              </a:ext>
            </a:extLst>
          </p:cNvPr>
          <p:cNvGrpSpPr/>
          <p:nvPr/>
        </p:nvGrpSpPr>
        <p:grpSpPr>
          <a:xfrm>
            <a:off x="6855047" y="4162425"/>
            <a:ext cx="3221968" cy="2116105"/>
            <a:chOff x="6855047" y="4162425"/>
            <a:chExt cx="3221968" cy="21161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8A77EF-8967-4B3A-B5D0-F1FA23824E27}"/>
                </a:ext>
              </a:extLst>
            </p:cNvPr>
            <p:cNvSpPr/>
            <p:nvPr/>
          </p:nvSpPr>
          <p:spPr>
            <a:xfrm>
              <a:off x="7111553" y="4979500"/>
              <a:ext cx="1841756" cy="1299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14B3F38-F595-4825-822E-483A87CF7EE8}"/>
                </a:ext>
              </a:extLst>
            </p:cNvPr>
            <p:cNvCxnSpPr>
              <a:cxnSpLocks/>
            </p:cNvCxnSpPr>
            <p:nvPr/>
          </p:nvCxnSpPr>
          <p:spPr>
            <a:xfrm>
              <a:off x="8944011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E07A53E-6733-4E65-87D9-6DE8EAAF9DB6}"/>
                </a:ext>
              </a:extLst>
            </p:cNvPr>
            <p:cNvGrpSpPr/>
            <p:nvPr/>
          </p:nvGrpSpPr>
          <p:grpSpPr>
            <a:xfrm>
              <a:off x="8711665" y="4162425"/>
              <a:ext cx="606787" cy="544964"/>
              <a:chOff x="6483453" y="4198248"/>
              <a:chExt cx="719194" cy="645918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7734BA-CE55-4C93-A61F-FCFCFCB5E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3453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BD23A9-ABC7-423E-8BCB-B2EC46C74B5C}"/>
                  </a:ext>
                </a:extLst>
              </p:cNvPr>
              <p:cNvSpPr txBox="1"/>
              <p:nvPr/>
            </p:nvSpPr>
            <p:spPr>
              <a:xfrm>
                <a:off x="6601052" y="4198248"/>
                <a:ext cx="601595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AD05163-DB18-4A11-B161-EA9DB1C16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1553" y="4967719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874B5-5A45-42CF-9BD8-674579708B30}"/>
                </a:ext>
              </a:extLst>
            </p:cNvPr>
            <p:cNvSpPr txBox="1"/>
            <p:nvPr/>
          </p:nvSpPr>
          <p:spPr>
            <a:xfrm>
              <a:off x="7186995" y="4690720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INVITE/200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E2A69610-67ED-42C3-8397-79C1DA1C2FAA}"/>
                </a:ext>
              </a:extLst>
            </p:cNvPr>
            <p:cNvSpPr/>
            <p:nvPr/>
          </p:nvSpPr>
          <p:spPr>
            <a:xfrm rot="10800000">
              <a:off x="8943271" y="4971095"/>
              <a:ext cx="155265" cy="1299021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76A15AB-4046-446A-8DA4-2B29BAEFC0E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53" y="5904193"/>
              <a:ext cx="9208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3B8A5-6C3F-487D-B9B2-B8464EF098DE}"/>
                </a:ext>
              </a:extLst>
            </p:cNvPr>
            <p:cNvSpPr txBox="1"/>
            <p:nvPr/>
          </p:nvSpPr>
          <p:spPr>
            <a:xfrm>
              <a:off x="7277828" y="562719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830F686-34BC-4684-86C4-F098FEF6C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1553" y="5416722"/>
              <a:ext cx="182871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A271CF-3EF0-42C9-9EDE-E7CCA4F2C3FE}"/>
                </a:ext>
              </a:extLst>
            </p:cNvPr>
            <p:cNvSpPr txBox="1"/>
            <p:nvPr/>
          </p:nvSpPr>
          <p:spPr>
            <a:xfrm>
              <a:off x="7421385" y="513972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(X)</a:t>
              </a:r>
              <a:endParaRPr lang="ko-KR" alt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696ACDF-8E93-4295-9227-70E111770744}"/>
                </a:ext>
              </a:extLst>
            </p:cNvPr>
            <p:cNvSpPr/>
            <p:nvPr/>
          </p:nvSpPr>
          <p:spPr>
            <a:xfrm>
              <a:off x="9029263" y="5497973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E5134FE-90D2-401A-BCEA-8B369861E4C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53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76D5984-A29B-424F-BB86-97F0759E816C}"/>
                </a:ext>
              </a:extLst>
            </p:cNvPr>
            <p:cNvGrpSpPr/>
            <p:nvPr/>
          </p:nvGrpSpPr>
          <p:grpSpPr>
            <a:xfrm>
              <a:off x="6855047" y="4162425"/>
              <a:ext cx="614313" cy="544964"/>
              <a:chOff x="6518308" y="4198248"/>
              <a:chExt cx="728115" cy="645918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AAED8C50-5F59-4468-A6DB-780230E15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8308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9D6587-87B7-4FC3-B8CB-374979506B62}"/>
                  </a:ext>
                </a:extLst>
              </p:cNvPr>
              <p:cNvSpPr txBox="1"/>
              <p:nvPr/>
            </p:nvSpPr>
            <p:spPr>
              <a:xfrm>
                <a:off x="6592449" y="4198248"/>
                <a:ext cx="653974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226109A-C629-4B47-9ADC-E09235B3A255}"/>
              </a:ext>
            </a:extLst>
          </p:cNvPr>
          <p:cNvGrpSpPr/>
          <p:nvPr/>
        </p:nvGrpSpPr>
        <p:grpSpPr>
          <a:xfrm>
            <a:off x="2456473" y="4162422"/>
            <a:ext cx="3225277" cy="2116108"/>
            <a:chOff x="2456473" y="4162422"/>
            <a:chExt cx="3225277" cy="211610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9056B2-46C0-4D8C-AE2D-B6DFA4028A6F}"/>
                </a:ext>
              </a:extLst>
            </p:cNvPr>
            <p:cNvSpPr/>
            <p:nvPr/>
          </p:nvSpPr>
          <p:spPr>
            <a:xfrm>
              <a:off x="2716288" y="4979500"/>
              <a:ext cx="1841756" cy="9319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163A8F6-C23E-4B8A-8160-AE9DF276E0FE}"/>
                </a:ext>
              </a:extLst>
            </p:cNvPr>
            <p:cNvCxnSpPr>
              <a:cxnSpLocks/>
            </p:cNvCxnSpPr>
            <p:nvPr/>
          </p:nvCxnSpPr>
          <p:spPr>
            <a:xfrm>
              <a:off x="4548746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951334D-088A-4936-AAF5-23DCE0E48290}"/>
                </a:ext>
              </a:extLst>
            </p:cNvPr>
            <p:cNvGrpSpPr/>
            <p:nvPr/>
          </p:nvGrpSpPr>
          <p:grpSpPr>
            <a:xfrm>
              <a:off x="4316398" y="4162425"/>
              <a:ext cx="616184" cy="544964"/>
              <a:chOff x="6483453" y="4198248"/>
              <a:chExt cx="730332" cy="645918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20CBB0D-B3AA-4738-8389-4749E9A9E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3453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6F24E3-4A91-44AE-AFB1-424880B724A8}"/>
                  </a:ext>
                </a:extLst>
              </p:cNvPr>
              <p:cNvSpPr txBox="1"/>
              <p:nvPr/>
            </p:nvSpPr>
            <p:spPr>
              <a:xfrm>
                <a:off x="6589915" y="4198248"/>
                <a:ext cx="623870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4B8C020-5D50-4891-8ACC-9A16486FA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288" y="4967719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4236F8-028D-4302-9912-59972EFDAAE2}"/>
                </a:ext>
              </a:extLst>
            </p:cNvPr>
            <p:cNvSpPr txBox="1"/>
            <p:nvPr/>
          </p:nvSpPr>
          <p:spPr>
            <a:xfrm>
              <a:off x="2791730" y="4690720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INVITE/200/ACK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61459A6D-CBB3-40DE-AE8C-27B970EAE847}"/>
                </a:ext>
              </a:extLst>
            </p:cNvPr>
            <p:cNvSpPr/>
            <p:nvPr/>
          </p:nvSpPr>
          <p:spPr>
            <a:xfrm rot="10800000">
              <a:off x="4548005" y="4971095"/>
              <a:ext cx="155265" cy="933098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D88B7F9-B539-4D22-A4D5-A9C5F46DCED2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88" y="5904193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B95A08-3415-4461-8B4D-3277916537A9}"/>
                </a:ext>
              </a:extLst>
            </p:cNvPr>
            <p:cNvSpPr txBox="1"/>
            <p:nvPr/>
          </p:nvSpPr>
          <p:spPr>
            <a:xfrm>
              <a:off x="3275771" y="562719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503357A-2488-4F00-B096-9874CB62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288" y="541672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7470E7-B010-4061-8ED2-1CF4672A1060}"/>
                </a:ext>
              </a:extLst>
            </p:cNvPr>
            <p:cNvSpPr txBox="1"/>
            <p:nvPr/>
          </p:nvSpPr>
          <p:spPr>
            <a:xfrm>
              <a:off x="3026120" y="513972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8D630CC-8ED6-4051-ABB0-3A220CCE8958}"/>
                </a:ext>
              </a:extLst>
            </p:cNvPr>
            <p:cNvSpPr/>
            <p:nvPr/>
          </p:nvSpPr>
          <p:spPr>
            <a:xfrm>
              <a:off x="4633998" y="5308423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401F228-7DEC-4AD9-8D25-65F4C71B1A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88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EED611F-A974-4C1D-B491-71193F4E0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473" y="4229002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1E7307-8C66-405E-9318-590223924634}"/>
                </a:ext>
              </a:extLst>
            </p:cNvPr>
            <p:cNvSpPr txBox="1"/>
            <p:nvPr/>
          </p:nvSpPr>
          <p:spPr>
            <a:xfrm>
              <a:off x="2518067" y="4162422"/>
              <a:ext cx="569160" cy="2308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9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8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Terminating a Session with a </a:t>
            </a:r>
            <a:r>
              <a:rPr lang="en-US" altLang="ko-KR"/>
              <a:t>BYE Request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D8D85-7A40-F3D2-6B34-102DF4993474}"/>
              </a:ext>
            </a:extLst>
          </p:cNvPr>
          <p:cNvSpPr/>
          <p:nvPr/>
        </p:nvSpPr>
        <p:spPr>
          <a:xfrm>
            <a:off x="747651" y="923181"/>
            <a:ext cx="10301609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구성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가 구성되면 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코어는 새로운 </a:t>
            </a:r>
            <a:r>
              <a:rPr lang="en-US" altLang="ko-KR" sz="1200" b="1" dirty="0">
                <a:latin typeface="Roboto" panose="02000000000000000000" pitchFamily="2" charset="0"/>
              </a:rPr>
              <a:t>non-INVITE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을 생성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하고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요청이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에 전달되는 즉시 세션이 종료된 것으로 간주해야 함 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</a:t>
            </a:r>
            <a:r>
              <a:rPr lang="en-US" altLang="ko-KR" sz="1200" b="1" dirty="0">
                <a:latin typeface="Roboto" panose="02000000000000000000" pitchFamily="2" charset="0"/>
              </a:rPr>
              <a:t>481(Call/Transaction)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b="1" dirty="0">
                <a:latin typeface="Roboto" panose="02000000000000000000" pitchFamily="2" charset="0"/>
              </a:rPr>
              <a:t>408(Request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전혀 수신되지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는 세션 및 다이얼로그가 종료된 것으로 간주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A72A3-9CFB-0F84-913B-2A944CB42F73}"/>
              </a:ext>
            </a:extLst>
          </p:cNvPr>
          <p:cNvSpPr/>
          <p:nvPr/>
        </p:nvSpPr>
        <p:spPr>
          <a:xfrm>
            <a:off x="747651" y="3393352"/>
            <a:ext cx="10301609" cy="274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200" dirty="0">
                <a:latin typeface="Roboto" panose="02000000000000000000" pitchFamily="2" charset="0"/>
              </a:rPr>
              <a:t>UAS core </a:t>
            </a:r>
            <a:r>
              <a:rPr lang="ko-KR" altLang="en-US" sz="1200" dirty="0">
                <a:latin typeface="Roboto" panose="02000000000000000000" pitchFamily="2" charset="0"/>
              </a:rPr>
              <a:t>는 기존 다이얼로그와 일치하는 지 검사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Roboto" panose="02000000000000000000" pitchFamily="2" charset="0"/>
              </a:rPr>
              <a:t>일치하지 않으면</a:t>
            </a:r>
            <a:r>
              <a:rPr lang="en-US" altLang="ko-KR" sz="1100" b="1" dirty="0">
                <a:latin typeface="Roboto" panose="02000000000000000000" pitchFamily="2" charset="0"/>
              </a:rPr>
              <a:t>, UAS core </a:t>
            </a:r>
            <a:r>
              <a:rPr lang="ko-KR" altLang="en-US" sz="1100" b="1" dirty="0">
                <a:latin typeface="Roboto" panose="02000000000000000000" pitchFamily="2" charset="0"/>
              </a:rPr>
              <a:t>는 </a:t>
            </a:r>
            <a:r>
              <a:rPr lang="en-US" altLang="ko-KR" sz="11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100" b="1" dirty="0">
                <a:latin typeface="Roboto" panose="02000000000000000000" pitchFamily="2" charset="0"/>
              </a:rPr>
              <a:t>응답을 생성하고 그것을 </a:t>
            </a:r>
            <a:r>
              <a:rPr lang="en-US" altLang="ko-KR" sz="1100" b="1" dirty="0">
                <a:latin typeface="Roboto" panose="02000000000000000000" pitchFamily="2" charset="0"/>
              </a:rPr>
              <a:t>server transaction </a:t>
            </a:r>
            <a:r>
              <a:rPr lang="ko-KR" altLang="en-US" sz="1100" b="1" dirty="0">
                <a:latin typeface="Roboto" panose="02000000000000000000" pitchFamily="2" charset="0"/>
              </a:rPr>
              <a:t>으로 보냄</a:t>
            </a:r>
            <a:endParaRPr lang="en-US" altLang="ko-KR" sz="11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Roboto" panose="02000000000000000000" pitchFamily="2" charset="0"/>
              </a:rPr>
              <a:t>기존 다이얼로그에  </a:t>
            </a:r>
            <a:r>
              <a:rPr lang="en-US" altLang="ko-KR" sz="1100" b="1" dirty="0">
                <a:latin typeface="Roboto" panose="02000000000000000000" pitchFamily="2" charset="0"/>
              </a:rPr>
              <a:t>BYE </a:t>
            </a:r>
            <a:r>
              <a:rPr lang="ko-KR" altLang="en-US" sz="1100" b="1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100" b="1" dirty="0">
                <a:latin typeface="Roboto" panose="02000000000000000000" pitchFamily="2" charset="0"/>
              </a:rPr>
              <a:t>UAS core </a:t>
            </a:r>
            <a:r>
              <a:rPr lang="ko-KR" altLang="en-US" sz="1100" b="1" dirty="0">
                <a:latin typeface="Roboto" panose="02000000000000000000" pitchFamily="2" charset="0"/>
              </a:rPr>
              <a:t>는 요청 처리 절차를 따름</a:t>
            </a:r>
            <a:endParaRPr lang="en-US" altLang="ko-KR" sz="11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세션에 대한 참가를 종료하든 종료하지 않든</a:t>
            </a:r>
            <a:r>
              <a:rPr lang="en-US" altLang="ko-KR" sz="1200" dirty="0">
                <a:latin typeface="Roboto" panose="02000000000000000000" pitchFamily="2" charset="0"/>
              </a:rPr>
              <a:t>, 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전송을 위해 </a:t>
            </a:r>
            <a:r>
              <a:rPr lang="en-US" altLang="ko-KR" sz="1200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에 이를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해당 다이얼로그에 대해 수신된 모든 보류 중인 요청에 응답해야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이러한 보류 중인 요청에 대해 </a:t>
            </a:r>
            <a:r>
              <a:rPr lang="en-US" altLang="ko-KR" sz="1200" b="1" dirty="0">
                <a:latin typeface="Roboto" panose="02000000000000000000" pitchFamily="2" charset="0"/>
              </a:rPr>
              <a:t>487(Request Terminated)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8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F73359-5E47-2B0E-7825-C6CC0719D98E}"/>
              </a:ext>
            </a:extLst>
          </p:cNvPr>
          <p:cNvGrpSpPr/>
          <p:nvPr/>
        </p:nvGrpSpPr>
        <p:grpSpPr>
          <a:xfrm>
            <a:off x="3058872" y="2030318"/>
            <a:ext cx="8123407" cy="4113387"/>
            <a:chOff x="2132109" y="1419424"/>
            <a:chExt cx="8123407" cy="4113387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3F597B4-E68A-415F-9910-4784A710A596}"/>
                </a:ext>
              </a:extLst>
            </p:cNvPr>
            <p:cNvCxnSpPr>
              <a:cxnSpLocks/>
            </p:cNvCxnSpPr>
            <p:nvPr/>
          </p:nvCxnSpPr>
          <p:spPr>
            <a:xfrm>
              <a:off x="4986528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EE685F5-A549-4B59-9704-CB44B31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2423742" y="2742393"/>
              <a:ext cx="255669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396962-B3F8-4318-AF63-C0EE5794BA8E}"/>
                </a:ext>
              </a:extLst>
            </p:cNvPr>
            <p:cNvSpPr txBox="1"/>
            <p:nvPr/>
          </p:nvSpPr>
          <p:spPr>
            <a:xfrm>
              <a:off x="2439592" y="2499889"/>
              <a:ext cx="25408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(bob@phone66.biloxi.com)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D1ABAC1-B2E9-4036-A70B-C1C178B8D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742" y="3101952"/>
              <a:ext cx="2556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F37F2-F37C-41B8-8665-AD5A0D330D3F}"/>
                </a:ext>
              </a:extLst>
            </p:cNvPr>
            <p:cNvSpPr txBox="1"/>
            <p:nvPr/>
          </p:nvSpPr>
          <p:spPr>
            <a:xfrm>
              <a:off x="2707427" y="2855731"/>
              <a:ext cx="197710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302 Moved Temporarily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1FFCF73-24A0-49E0-BFB8-D3321D5C8245}"/>
                </a:ext>
              </a:extLst>
            </p:cNvPr>
            <p:cNvCxnSpPr>
              <a:cxnSpLocks/>
            </p:cNvCxnSpPr>
            <p:nvPr/>
          </p:nvCxnSpPr>
          <p:spPr>
            <a:xfrm>
              <a:off x="2439592" y="3492735"/>
              <a:ext cx="25408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A5E548-377A-4DBA-847F-E40405F7C940}"/>
                </a:ext>
              </a:extLst>
            </p:cNvPr>
            <p:cNvSpPr txBox="1"/>
            <p:nvPr/>
          </p:nvSpPr>
          <p:spPr>
            <a:xfrm>
              <a:off x="3441765" y="3220198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EB94B4-45F4-4572-B4AA-22E603E8234F}"/>
                </a:ext>
              </a:extLst>
            </p:cNvPr>
            <p:cNvGrpSpPr/>
            <p:nvPr/>
          </p:nvGrpSpPr>
          <p:grpSpPr>
            <a:xfrm>
              <a:off x="2132109" y="1807734"/>
              <a:ext cx="670535" cy="654650"/>
              <a:chOff x="8189409" y="1442853"/>
              <a:chExt cx="917013" cy="89529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C04CF6F-AF39-4D4B-8041-944FE20C0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80B54B-3E4E-4199-979F-BB8B0560E3DB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7B3A9EA-CA6D-4766-91C9-55BBE16D8057}"/>
                </a:ext>
              </a:extLst>
            </p:cNvPr>
            <p:cNvCxnSpPr>
              <a:cxnSpLocks/>
            </p:cNvCxnSpPr>
            <p:nvPr/>
          </p:nvCxnSpPr>
          <p:spPr>
            <a:xfrm>
              <a:off x="687757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6C7A22-01B1-4003-9A8C-6E2F3648A949}"/>
                </a:ext>
              </a:extLst>
            </p:cNvPr>
            <p:cNvSpPr txBox="1"/>
            <p:nvPr/>
          </p:nvSpPr>
          <p:spPr>
            <a:xfrm>
              <a:off x="5020900" y="1419424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bob@phone66.biloxi.com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16C378B-C9E5-4DDE-97FC-CA91B6E01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384969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352204-51C7-4CC0-912F-2E25119F3E1D}"/>
                </a:ext>
              </a:extLst>
            </p:cNvPr>
            <p:cNvSpPr txBox="1"/>
            <p:nvPr/>
          </p:nvSpPr>
          <p:spPr>
            <a:xfrm>
              <a:off x="3554420" y="4140772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560AD6-2822-419C-BD53-CECD8216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9797" y="1905185"/>
              <a:ext cx="624730" cy="6247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F71F60-2EB6-4912-A6AD-773015606C8C}"/>
                </a:ext>
              </a:extLst>
            </p:cNvPr>
            <p:cNvSpPr txBox="1"/>
            <p:nvPr/>
          </p:nvSpPr>
          <p:spPr>
            <a:xfrm>
              <a:off x="4037825" y="1748369"/>
              <a:ext cx="9387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C8BF57-748B-4023-86AC-D4D5094EE3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40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CE54957-3FD5-46C0-83D8-B30D571A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46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7309" y="1878123"/>
              <a:ext cx="584262" cy="584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328B00-2CEC-4DF0-8ABD-EE4B80393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4052301"/>
              <a:ext cx="4437978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4C4B4B-1B62-41E8-95F1-C00FE1F8FF2C}"/>
                </a:ext>
              </a:extLst>
            </p:cNvPr>
            <p:cNvSpPr txBox="1"/>
            <p:nvPr/>
          </p:nvSpPr>
          <p:spPr>
            <a:xfrm>
              <a:off x="3493541" y="3806080"/>
              <a:ext cx="2330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</a:t>
              </a:r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312DA5A-89C6-4FD5-8061-A148DC50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4785" y="1964346"/>
              <a:ext cx="565569" cy="5655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29866C-736B-401A-82E7-4A253CDA8169}"/>
                </a:ext>
              </a:extLst>
            </p:cNvPr>
            <p:cNvSpPr txBox="1"/>
            <p:nvPr/>
          </p:nvSpPr>
          <p:spPr>
            <a:xfrm>
              <a:off x="6046706" y="1704786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4FAE40-5C3F-48D1-8AE2-F47E287C7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754152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7B41E9-7904-41A0-8322-98AAB6744221}"/>
                </a:ext>
              </a:extLst>
            </p:cNvPr>
            <p:cNvSpPr txBox="1"/>
            <p:nvPr/>
          </p:nvSpPr>
          <p:spPr>
            <a:xfrm>
              <a:off x="3554420" y="4509955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90F1FEF-2A6C-4443-A74A-EA6D0AB12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5087952"/>
              <a:ext cx="4453330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B14059-E0C6-4A3F-BD15-E616985E2A11}"/>
                </a:ext>
              </a:extLst>
            </p:cNvPr>
            <p:cNvSpPr txBox="1"/>
            <p:nvPr/>
          </p:nvSpPr>
          <p:spPr>
            <a:xfrm>
              <a:off x="4404365" y="4815416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6702CAA-D2F3-41BF-BE86-24B8F77BB61B}"/>
                </a:ext>
              </a:extLst>
            </p:cNvPr>
            <p:cNvCxnSpPr>
              <a:cxnSpLocks/>
            </p:cNvCxnSpPr>
            <p:nvPr/>
          </p:nvCxnSpPr>
          <p:spPr>
            <a:xfrm>
              <a:off x="2448126" y="5353456"/>
              <a:ext cx="4429444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7EE821-3BB3-4553-B612-BBB9BE6AC28C}"/>
                </a:ext>
              </a:extLst>
            </p:cNvPr>
            <p:cNvSpPr txBox="1"/>
            <p:nvPr/>
          </p:nvSpPr>
          <p:spPr>
            <a:xfrm>
              <a:off x="4296262" y="5230345"/>
              <a:ext cx="724638" cy="24622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000" b="1">
                  <a:latin typeface="+mn-ea"/>
                  <a:cs typeface="Roboto" panose="02000000000000000000" pitchFamily="2" charset="0"/>
                </a:rPr>
                <a:t>세션 연결</a:t>
              </a:r>
              <a:endParaRPr lang="ko-KR" altLang="en-US" sz="1000" b="1" dirty="0">
                <a:latin typeface="+mn-ea"/>
                <a:cs typeface="Roboto" panose="02000000000000000000" pitchFamily="2" charset="0"/>
              </a:endParaRP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82A223A5-450B-4597-B70E-33167821B4B4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4986528" y="2703237"/>
              <a:ext cx="2960343" cy="3999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71EDEE-6B11-4583-B750-8FC05362FAFD}"/>
                </a:ext>
              </a:extLst>
            </p:cNvPr>
            <p:cNvSpPr txBox="1"/>
            <p:nvPr/>
          </p:nvSpPr>
          <p:spPr>
            <a:xfrm>
              <a:off x="7946871" y="2564737"/>
              <a:ext cx="230864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Contact: </a:t>
              </a:r>
              <a:r>
                <a:rPr lang="en-US" altLang="ko-KR" sz="12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bob@sw34.biloxi.com</a:t>
              </a:r>
              <a:endParaRPr lang="ko-KR" altLang="en-US" sz="1200" dirty="0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D8FA70F-96F1-407A-8FE7-0185D849EE99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242424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BBDF44-54E1-4A45-1303-09387D12CD26}"/>
              </a:ext>
            </a:extLst>
          </p:cNvPr>
          <p:cNvSpPr txBox="1"/>
          <p:nvPr/>
        </p:nvSpPr>
        <p:spPr>
          <a:xfrm>
            <a:off x="7532332" y="1487840"/>
            <a:ext cx="1884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오프라인 </a:t>
            </a:r>
            <a:r>
              <a:rPr lang="en-US" altLang="ko-KR" sz="1000" dirty="0"/>
              <a:t>or</a:t>
            </a:r>
            <a:r>
              <a:rPr lang="ko-KR" altLang="en-US" sz="1000" dirty="0"/>
              <a:t> 착신번호 변경 상태</a:t>
            </a:r>
            <a:endParaRPr lang="en-US" altLang="ko-KR" sz="10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C87E872-43C8-FEBC-5236-18EB27B7F3D2}"/>
              </a:ext>
            </a:extLst>
          </p:cNvPr>
          <p:cNvCxnSpPr>
            <a:cxnSpLocks/>
            <a:stCxn id="42" idx="0"/>
            <a:endCxn id="5" idx="1"/>
          </p:cNvCxnSpPr>
          <p:nvPr/>
        </p:nvCxnSpPr>
        <p:spPr>
          <a:xfrm rot="5400000" flipH="1" flipV="1">
            <a:off x="6949584" y="1447571"/>
            <a:ext cx="419367" cy="746129"/>
          </a:xfrm>
          <a:prstGeom prst="bentConnector2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60A61-30C3-6FC1-6D1A-EC589718FC53}"/>
              </a:ext>
            </a:extLst>
          </p:cNvPr>
          <p:cNvSpPr txBox="1"/>
          <p:nvPr/>
        </p:nvSpPr>
        <p:spPr>
          <a:xfrm>
            <a:off x="849807" y="4542853"/>
            <a:ext cx="26253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INVITE</a:t>
            </a:r>
            <a:r>
              <a:rPr lang="ko-KR" altLang="en-US" sz="1000" dirty="0"/>
              <a:t>는 </a:t>
            </a:r>
            <a:r>
              <a:rPr lang="en-US" altLang="ko-KR" sz="1000" dirty="0"/>
              <a:t>Contact </a:t>
            </a:r>
            <a:r>
              <a:rPr lang="ko-KR" altLang="en-US" sz="1000" dirty="0"/>
              <a:t>헤더의 주소로 발행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EAE5-40AB-BEAD-1C3F-8FE7C0152C03}"/>
              </a:ext>
            </a:extLst>
          </p:cNvPr>
          <p:cNvSpPr txBox="1"/>
          <p:nvPr/>
        </p:nvSpPr>
        <p:spPr>
          <a:xfrm>
            <a:off x="1346445" y="3201122"/>
            <a:ext cx="19319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Bob </a:t>
            </a:r>
            <a:r>
              <a:rPr lang="ko-KR" altLang="en-US" sz="1000" dirty="0"/>
              <a:t>의 </a:t>
            </a:r>
            <a:r>
              <a:rPr lang="en-US" altLang="ko-KR" sz="1000" dirty="0"/>
              <a:t>IP </a:t>
            </a:r>
            <a:r>
              <a:rPr lang="ko-KR" altLang="en-US" sz="1000" dirty="0"/>
              <a:t>전화기로 </a:t>
            </a:r>
            <a:r>
              <a:rPr lang="en-US" altLang="ko-KR" sz="1000" dirty="0"/>
              <a:t>INVITE </a:t>
            </a:r>
            <a:r>
              <a:rPr lang="ko-KR" altLang="en-US" sz="1000" dirty="0"/>
              <a:t>요청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4002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1027315"/>
            <a:ext cx="8678779" cy="49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1027315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실제 위치 정보를 나타냄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981" y="3384675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 b="1" dirty="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b="1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(1/4)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REGISTER 는 다이얼로그를 생성하지 않음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Record-Route </a:t>
            </a:r>
            <a:r>
              <a:rPr lang="ko-KR" altLang="en-US" sz="1400" dirty="0">
                <a:latin typeface="Roboto" panose="02000000000000000000" pitchFamily="2" charset="0"/>
              </a:rPr>
              <a:t>헤더 필드는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존재할 경우 </a:t>
            </a:r>
            <a:r>
              <a:rPr lang="ko-KR" altLang="en-US" sz="1400" b="1" dirty="0">
                <a:latin typeface="Roboto" panose="02000000000000000000" pitchFamily="2" charset="0"/>
              </a:rPr>
              <a:t>무시</a:t>
            </a:r>
            <a:r>
              <a:rPr lang="ko-KR" altLang="en-US" sz="1400" dirty="0">
                <a:latin typeface="Roboto" panose="02000000000000000000" pitchFamily="2" charset="0"/>
              </a:rPr>
              <a:t>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의 최종 응답을 받거나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timeout </a:t>
            </a:r>
            <a:r>
              <a:rPr lang="ko-KR" altLang="en-US" sz="1400" dirty="0">
                <a:latin typeface="Roboto" panose="02000000000000000000" pitchFamily="2" charset="0"/>
              </a:rPr>
              <a:t>될 때까지 새 </a:t>
            </a:r>
            <a:r>
              <a:rPr lang="en-US" altLang="ko-KR" sz="1400" dirty="0">
                <a:latin typeface="Roboto" panose="02000000000000000000" pitchFamily="2" charset="0"/>
              </a:rPr>
              <a:t>registration</a:t>
            </a:r>
            <a:r>
              <a:rPr lang="ko-KR" altLang="en-US" sz="1400" dirty="0">
                <a:latin typeface="Roboto" panose="02000000000000000000" pitchFamily="2" charset="0"/>
              </a:rPr>
              <a:t>을 전송해서는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(2/4)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에 전송된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요청에는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SIP </a:t>
            </a:r>
            <a:r>
              <a:rPr lang="ko-KR" altLang="en-US" sz="1400" dirty="0">
                <a:latin typeface="Roboto" panose="02000000000000000000" pitchFamily="2" charset="0"/>
              </a:rPr>
              <a:t>요청을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전달해야 하는 </a:t>
            </a:r>
            <a:r>
              <a:rPr lang="en-US" altLang="ko-KR" sz="1400" dirty="0">
                <a:latin typeface="Roboto" panose="02000000000000000000" pitchFamily="2" charset="0"/>
              </a:rPr>
              <a:t>contact address</a:t>
            </a:r>
            <a:r>
              <a:rPr lang="ko-KR" altLang="en-US" sz="1400" dirty="0">
                <a:latin typeface="Roboto" panose="02000000000000000000" pitchFamily="2" charset="0"/>
              </a:rPr>
              <a:t>가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는 </a:t>
            </a:r>
            <a:r>
              <a:rPr lang="en-US" altLang="ko-KR" sz="1400" dirty="0">
                <a:latin typeface="Roboto" panose="02000000000000000000" pitchFamily="2" charset="0"/>
              </a:rPr>
              <a:t>To </a:t>
            </a:r>
            <a:r>
              <a:rPr lang="ko-KR" altLang="en-US" sz="1400" dirty="0">
                <a:latin typeface="Roboto" panose="02000000000000000000" pitchFamily="2" charset="0"/>
              </a:rPr>
              <a:t>헤더에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To</a:t>
            </a:r>
            <a:r>
              <a:rPr lang="ko-KR" altLang="en-US" sz="1200" dirty="0">
                <a:latin typeface="+mn-ea"/>
              </a:rPr>
              <a:t> 헤더에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</a:t>
            </a:r>
            <a:r>
              <a:rPr lang="ko-KR" altLang="en-US" sz="1200" dirty="0">
                <a:latin typeface="+mn-ea"/>
              </a:rPr>
              <a:t>라면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값도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 </a:t>
            </a:r>
            <a:r>
              <a:rPr lang="ko-KR" altLang="en-US" sz="1200" dirty="0">
                <a:latin typeface="+mn-ea"/>
              </a:rPr>
              <a:t>여야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200 </a:t>
            </a:r>
            <a:r>
              <a:rPr lang="ko-KR" altLang="en-US" sz="1400" dirty="0">
                <a:latin typeface="Roboto" panose="02000000000000000000" pitchFamily="2" charset="0"/>
              </a:rPr>
              <a:t>응답의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헤더에는 해당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에 등록된 모든 </a:t>
            </a:r>
            <a:r>
              <a:rPr lang="en-US" altLang="ko-KR" sz="1400" b="1" dirty="0">
                <a:latin typeface="Roboto" panose="02000000000000000000" pitchFamily="2" charset="0"/>
              </a:rPr>
              <a:t>contact address list</a:t>
            </a:r>
            <a:r>
              <a:rPr lang="ko-KR" altLang="en-US" sz="1400" dirty="0">
                <a:latin typeface="Roboto" panose="02000000000000000000" pitchFamily="2" charset="0"/>
              </a:rPr>
              <a:t>가 포함되어야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가 전송되는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 목록은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헤더의 </a:t>
            </a:r>
            <a:r>
              <a:rPr lang="en-US" altLang="ko-KR" sz="1400" dirty="0">
                <a:latin typeface="Roboto" panose="02000000000000000000" pitchFamily="2" charset="0"/>
              </a:rPr>
              <a:t>“q”</a:t>
            </a:r>
            <a:r>
              <a:rPr lang="ko-KR" altLang="en-US" sz="1400" dirty="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“q” </a:t>
            </a:r>
            <a:r>
              <a:rPr lang="ko-KR" altLang="en-US" sz="1200" dirty="0">
                <a:latin typeface="+mn-ea"/>
              </a:rPr>
              <a:t>매개변수는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다른 바인딩과 비교하여 특정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필드에 대한 상대적인 선호도를 나타냄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2323818" y="4494619"/>
            <a:ext cx="7544363" cy="1833070"/>
            <a:chOff x="1869864" y="4494619"/>
            <a:chExt cx="7544363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69864" y="4791998"/>
              <a:ext cx="7544363" cy="1535691"/>
              <a:chOff x="2100964" y="4600397"/>
              <a:chExt cx="7544363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100964" y="4600397"/>
                <a:ext cx="24549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carol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555867" y="4769674"/>
                <a:ext cx="1511942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555867" y="4769674"/>
                <a:ext cx="1540133" cy="1197137"/>
              </a:xfrm>
              <a:prstGeom prst="bentConnector3">
                <a:avLst>
                  <a:gd name="adj1" fmla="val 488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555867" y="4769674"/>
                <a:ext cx="1511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(3/4)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96610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정보는 만료시간이 경과하면 삭제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REGISTER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요청에서 해당 </a:t>
            </a:r>
            <a:r>
              <a:rPr lang="en-US" altLang="ko-KR" sz="1200" b="1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만료 간격을 </a:t>
            </a:r>
            <a:r>
              <a:rPr lang="en-US" altLang="ko-KR" sz="1200" b="1" dirty="0"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으로 지정하여 </a:t>
            </a:r>
            <a:r>
              <a:rPr lang="ko-KR" altLang="en-US" sz="1200" b="1" dirty="0">
                <a:latin typeface="+mn-ea"/>
              </a:rPr>
              <a:t>즉각적</a:t>
            </a:r>
            <a:r>
              <a:rPr lang="ko-KR" altLang="en-US" sz="1200" dirty="0">
                <a:latin typeface="+mn-ea"/>
              </a:rPr>
              <a:t>으로 </a:t>
            </a:r>
            <a:r>
              <a:rPr lang="en-US" altLang="ko-KR" sz="1200" b="1" dirty="0">
                <a:latin typeface="+mn-ea"/>
              </a:rPr>
              <a:t>binding</a:t>
            </a:r>
            <a:r>
              <a:rPr lang="ko-KR" altLang="en-US" sz="1200" b="1" dirty="0">
                <a:latin typeface="+mn-ea"/>
              </a:rPr>
              <a:t> 제거</a:t>
            </a:r>
            <a:r>
              <a:rPr lang="ko-KR" altLang="en-US" sz="1200" dirty="0">
                <a:latin typeface="+mn-ea"/>
              </a:rPr>
              <a:t>를 요청할 수 있음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b="1" dirty="0">
                <a:latin typeface="+mn-ea"/>
              </a:rPr>
              <a:t>address-of-record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연관된 모든 </a:t>
            </a:r>
            <a:r>
              <a:rPr lang="en-US" altLang="ko-KR" sz="1200" dirty="0">
                <a:latin typeface="+mn-ea"/>
              </a:rPr>
              <a:t>bindings </a:t>
            </a:r>
            <a:r>
              <a:rPr lang="ko-KR" altLang="en-US" sz="1200" dirty="0">
                <a:latin typeface="+mn-ea"/>
              </a:rPr>
              <a:t>를 제거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인 경우에만 사용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01916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요청의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유무에 관계없이 </a:t>
            </a:r>
            <a:r>
              <a:rPr lang="en-US" altLang="ko-KR" sz="1200" b="1" dirty="0">
                <a:latin typeface="+mn-ea"/>
              </a:rPr>
              <a:t>success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응답에는 기존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의 전체 목록이 포함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요청에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필드가 없는 경우 바인딩 목록은 변경되지 않음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253225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서로 다른 </a:t>
            </a:r>
            <a:r>
              <a:rPr lang="en-US" altLang="ko-KR" sz="1200" dirty="0">
                <a:latin typeface="+mn-ea"/>
              </a:rPr>
              <a:t>UA </a:t>
            </a:r>
            <a:r>
              <a:rPr lang="ko-KR" altLang="en-US" sz="1200" dirty="0">
                <a:latin typeface="+mn-ea"/>
              </a:rPr>
              <a:t>간에는 설정된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없음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200 OK </a:t>
            </a:r>
            <a:r>
              <a:rPr lang="ko-KR" altLang="en-US" sz="1200" dirty="0">
                <a:latin typeface="+mn-ea"/>
              </a:rPr>
              <a:t>응답에는 현재 모든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열거하는 각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를 비교하여 </a:t>
            </a:r>
            <a:r>
              <a:rPr lang="en-US" altLang="ko-KR" sz="1200" dirty="0">
                <a:latin typeface="+mn-ea"/>
              </a:rPr>
              <a:t>“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매개변수 또는 </a:t>
            </a:r>
            <a:r>
              <a:rPr lang="en-US" altLang="ko-KR" sz="1200" b="1" dirty="0">
                <a:latin typeface="+mn-ea"/>
              </a:rPr>
              <a:t>Expires </a:t>
            </a:r>
            <a:r>
              <a:rPr lang="ko-KR" altLang="en-US" sz="1200" b="1" dirty="0">
                <a:latin typeface="+mn-ea"/>
              </a:rPr>
              <a:t>헤더 </a:t>
            </a:r>
            <a:r>
              <a:rPr lang="ko-KR" altLang="en-US" sz="1200" dirty="0">
                <a:latin typeface="+mn-ea"/>
              </a:rPr>
              <a:t>값에 따라 </a:t>
            </a:r>
            <a:r>
              <a:rPr lang="en-US" altLang="ko-KR" sz="1200" dirty="0">
                <a:latin typeface="+mn-ea"/>
              </a:rPr>
              <a:t>expiration time interval </a:t>
            </a:r>
            <a:r>
              <a:rPr lang="ko-KR" altLang="en-US" sz="1200" dirty="0">
                <a:latin typeface="+mn-ea"/>
              </a:rPr>
              <a:t>을 갱신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는 만료되기 전에 각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발행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하나의 요청으로 여러 개의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6145</Words>
  <Application>Microsoft Office PowerPoint</Application>
  <PresentationFormat>와이드스크린</PresentationFormat>
  <Paragraphs>731</Paragraphs>
  <Slides>39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Noto Sans KR</vt:lpstr>
      <vt:lpstr>Noto Sans KR Medium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(1/3)</vt:lpstr>
      <vt:lpstr>1. Redirect Servers (2/3)</vt:lpstr>
      <vt:lpstr>1. Redirect Servers (3/3)</vt:lpstr>
      <vt:lpstr>2. Registrations – 용어 정리</vt:lpstr>
      <vt:lpstr>2. Registrations - 프로세스</vt:lpstr>
      <vt:lpstr>2. Registrations – Constructing the REGISTER Request (1/4)</vt:lpstr>
      <vt:lpstr>2. Registrations – Constructing the REGISTER Request (2/4)</vt:lpstr>
      <vt:lpstr>2. Registrations – Constructing the REGISTER Request (3/4)</vt:lpstr>
      <vt:lpstr>2. Registrations – Constructing the REGISTER Request (4/4)</vt:lpstr>
      <vt:lpstr>2. Registrations – Processing REGISTER Requests (1/3)</vt:lpstr>
      <vt:lpstr>2. Registrations – Processing REGISTER Requests (2/3)</vt:lpstr>
      <vt:lpstr>2. Registrations – Processing REGISTER Requests (3/3)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</vt:lpstr>
      <vt:lpstr>4. Dialogs – Creation of a Dialog</vt:lpstr>
      <vt:lpstr>4. Dialogs – Requests within a Dialog (1/5)</vt:lpstr>
      <vt:lpstr>4. Dialogs – Requests within a Dialog (2/5)</vt:lpstr>
      <vt:lpstr>4. Dialogs – Requests within a Dialog (3/5)</vt:lpstr>
      <vt:lpstr>4. Dialogs – Requests within a Dialog (4/5)</vt:lpstr>
      <vt:lpstr>4. Dialogs – Requests within a Dialog (5/5)</vt:lpstr>
      <vt:lpstr>4. Dialogs – Terminating of a Dialog</vt:lpstr>
      <vt:lpstr>5. Initiating a Session – Overview</vt:lpstr>
      <vt:lpstr>5. Initiating a Session – UAC Processing (1/3)</vt:lpstr>
      <vt:lpstr>5. Initiating a Session – UAC Processing (2/3)</vt:lpstr>
      <vt:lpstr>5. Initiating a Session – UAC Processing (3/3)</vt:lpstr>
      <vt:lpstr>5. Initiating a Session – UAS Processing (1/3)</vt:lpstr>
      <vt:lpstr>5. Initiating a Session – UAS Processing (2/3)</vt:lpstr>
      <vt:lpstr>5. Initiating a Session – UAS Processing (3/3)</vt:lpstr>
      <vt:lpstr>6. Modifying an Existing Session - Overview</vt:lpstr>
      <vt:lpstr>6. Modifying an Existing Session – UAC Behavior (1/2)</vt:lpstr>
      <vt:lpstr>6. Modifying an Existing Session – UAC Behavior (2/2)</vt:lpstr>
      <vt:lpstr>6. Modifying an Existing Session – UAS Behavior (1/2)</vt:lpstr>
      <vt:lpstr>6. Modifying an Existing Session – UAS Behavior (2/2)</vt:lpstr>
      <vt:lpstr>7. Terminating a Session – Overview</vt:lpstr>
      <vt:lpstr>7. Terminating a Session – Terminating a Session with a BYE Request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1341</cp:revision>
  <dcterms:created xsi:type="dcterms:W3CDTF">2023-06-27T00:22:49Z</dcterms:created>
  <dcterms:modified xsi:type="dcterms:W3CDTF">2023-07-04T14:43:11Z</dcterms:modified>
</cp:coreProperties>
</file>