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4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290" r:id="rId15"/>
  </p:sldIdLst>
  <p:sldSz cx="12192000" cy="6858000"/>
  <p:notesSz cx="6858000" cy="9144000"/>
  <p:embeddedFontLst>
    <p:embeddedFont>
      <p:font typeface="G마켓 산스 TTF Bold" panose="02000000000000000000" pitchFamily="2" charset="-127"/>
      <p:bold r:id="rId18"/>
    </p:embeddedFont>
    <p:embeddedFont>
      <p:font typeface="G마켓 산스 TTF Light" panose="02000000000000000000" pitchFamily="2" charset="-127"/>
      <p:regular r:id="rId19"/>
    </p:embeddedFont>
    <p:embeddedFont>
      <p:font typeface="G마켓 산스 TTF Medium" panose="02000000000000000000" pitchFamily="2" charset="-127"/>
      <p:regular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  <p:embeddedFont>
      <p:font typeface="Roboto Black" panose="02000000000000000000" pitchFamily="2" charset="0"/>
      <p:bold r:id="rId25"/>
      <p:boldItalic r:id="rId26"/>
    </p:embeddedFont>
    <p:embeddedFont>
      <p:font typeface="Roboto Light" panose="02000000000000000000" pitchFamily="2" charset="0"/>
      <p:regular r:id="rId27"/>
      <p:italic r:id="rId28"/>
    </p:embeddedFont>
    <p:embeddedFont>
      <p:font typeface="Roboto Medium" panose="02000000000000000000" pitchFamily="2" charset="0"/>
      <p:regular r:id="rId29"/>
      <p:italic r:id="rId30"/>
    </p:embeddedFont>
    <p:embeddedFont>
      <p:font typeface="맑은 고딕" panose="020B0503020000020004" pitchFamily="50" charset="-127"/>
      <p:regular r:id="rId31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7" autoAdjust="0"/>
    <p:restoredTop sz="87190" autoAdjust="0"/>
  </p:normalViewPr>
  <p:slideViewPr>
    <p:cSldViewPr snapToGrid="0">
      <p:cViewPr varScale="1">
        <p:scale>
          <a:sx n="114" d="100"/>
          <a:sy n="114" d="100"/>
        </p:scale>
        <p:origin x="1128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2885E2C-E0D8-41AD-858A-DD3B49506F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16645B-D99F-447C-A15C-E8E2C7C107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A30CD-047B-418C-B390-82335D751AE2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19D0F5-4A92-403E-BBCF-9FCAC6BE8B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109679-A80F-48B0-95CE-0516ACA85D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D1F0DB-C185-4654-A2C2-26BCE9E26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88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B1179-EA2C-4F66-A7B6-E78EE214E3F0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B60B4-4ECC-4229-9A2A-F5A0A39DA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07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DF36D-4A75-4D61-9A32-3638C69A0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1754"/>
            <a:ext cx="9144000" cy="150361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66BF26-D1F3-45EB-9F36-CED9E6F21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249226"/>
            <a:ext cx="12192000" cy="3608773"/>
          </a:xfr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41E553-A7B2-4AE2-A1D7-34858E531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oboto Medium" panose="02000000000000000000" pitchFamily="2" charset="0"/>
                <a:ea typeface="G마켓 산스 TTF Light" panose="02000000000000000000" pitchFamily="2" charset="-127"/>
              </a:defRPr>
            </a:lvl1pPr>
          </a:lstStyle>
          <a:p>
            <a:fld id="{A9252A94-CC09-4928-8209-20295AE91A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88F58C2-1B84-4FFC-BB15-26EE4A782866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http://www.telcoware.com/kor_191127/image/common/top_logo.gif">
            <a:extLst>
              <a:ext uri="{FF2B5EF4-FFF2-40B4-BE49-F238E27FC236}">
                <a16:creationId xmlns:a16="http://schemas.microsoft.com/office/drawing/2014/main" id="{4EA664D5-A634-453A-BD61-BF0323E4DF6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11" y="277013"/>
            <a:ext cx="1342076" cy="18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469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25A23-08A0-4A94-B58A-E03A084FA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  <a:solidFill>
            <a:schemeClr val="tx1"/>
          </a:solidFill>
          <a:ln>
            <a:noFill/>
          </a:ln>
        </p:spPr>
        <p:txBody>
          <a:bodyPr anchor="b">
            <a:noAutofit/>
          </a:bodyPr>
          <a:lstStyle>
            <a:lvl1pPr algn="ctr">
              <a:defRPr sz="2000">
                <a:solidFill>
                  <a:schemeClr val="bg1"/>
                </a:solidFill>
                <a:latin typeface="Roboto Medium" panose="02000000000000000000" pitchFamily="2" charset="0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F86DBE-6DE7-42F6-9686-EF11B99B6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latin typeface="Roboto Medium" panose="02000000000000000000" pitchFamily="2" charset="0"/>
              </a:defRPr>
            </a:lvl1pPr>
          </a:lstStyle>
          <a:p>
            <a:fld id="{A9252A94-CC09-4928-8209-20295AE91A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944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72FE5A-0F73-449F-80C1-BC70D67A3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59642A-82A8-46F1-B8CD-48F072024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BA5150-0E9E-4B2E-8D5F-2679D07DC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93916A-7E65-4C43-ADD5-5039910914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662DC1-5940-41BD-A95D-9B333B06C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52A94-CC09-4928-8209-20295AE91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80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D70CD-FB66-4E34-B41D-C213056553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>
                <a:latin typeface="Roboto Black" panose="02000000000000000000" pitchFamily="2" charset="0"/>
                <a:ea typeface="Roboto Black" panose="02000000000000000000" pitchFamily="2" charset="0"/>
              </a:rPr>
              <a:t>SIP</a:t>
            </a:r>
            <a:r>
              <a:rPr lang="en-US" altLang="ko-KR"/>
              <a:t> </a:t>
            </a:r>
            <a:r>
              <a:rPr lang="ko-KR" altLang="en-US" sz="5400">
                <a:latin typeface="Roboto Medium" panose="02000000000000000000" pitchFamily="2" charset="0"/>
                <a:ea typeface="G마켓 산스 TTF Medium" panose="02000000000000000000" pitchFamily="2" charset="-127"/>
              </a:rPr>
              <a:t>세미나</a:t>
            </a:r>
            <a:r>
              <a:rPr lang="ko-KR" altLang="en-US" sz="5400"/>
              <a:t> </a:t>
            </a:r>
            <a:r>
              <a:rPr lang="en-US" altLang="ko-KR" sz="5400">
                <a:ea typeface="Roboto Black" panose="02000000000000000000" pitchFamily="2" charset="0"/>
              </a:rPr>
              <a:t>3.0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C8BAB0-83E6-4FA3-A7BB-54E5E6714B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5ECF02-2248-462B-B83A-8C5F6EBA3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94FA4C-180F-45AE-8265-2AB29A24C0DC}"/>
              </a:ext>
            </a:extLst>
          </p:cNvPr>
          <p:cNvSpPr/>
          <p:nvPr/>
        </p:nvSpPr>
        <p:spPr>
          <a:xfrm>
            <a:off x="955248" y="3678694"/>
            <a:ext cx="5403987" cy="1528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Proxy Behavior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Transaction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Transport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Common Message Components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ADEA5C-2DBF-4B91-9867-5A1738DF02D5}"/>
              </a:ext>
            </a:extLst>
          </p:cNvPr>
          <p:cNvSpPr txBox="1"/>
          <p:nvPr/>
        </p:nvSpPr>
        <p:spPr>
          <a:xfrm>
            <a:off x="8790709" y="3678694"/>
            <a:ext cx="2446042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>
                <a:solidFill>
                  <a:schemeClr val="bg1"/>
                </a:solidFill>
              </a:rPr>
              <a:t>Data Solution 2 </a:t>
            </a:r>
            <a:r>
              <a:rPr lang="ko-KR" altLang="en-US">
                <a:solidFill>
                  <a:schemeClr val="bg1"/>
                </a:solidFill>
              </a:rPr>
              <a:t>팀</a:t>
            </a:r>
            <a:endParaRPr lang="en-US" altLang="ko-KR">
              <a:solidFill>
                <a:schemeClr val="bg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err="1">
                <a:solidFill>
                  <a:schemeClr val="bg1"/>
                </a:solidFill>
              </a:rPr>
              <a:t>김윤겸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21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Determining Request Targets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860371-132D-48AB-B71F-7E1F57399A19}"/>
              </a:ext>
            </a:extLst>
          </p:cNvPr>
          <p:cNvSpPr txBox="1"/>
          <p:nvPr/>
        </p:nvSpPr>
        <p:spPr>
          <a:xfrm>
            <a:off x="1035250" y="900463"/>
            <a:ext cx="10262746" cy="6136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프록시는 요청의 대상을 계산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대상 집합은 요청의 내용에 따라 미리 결정되거나 추상적인 위치 서비스에서 가져옴</a:t>
            </a:r>
            <a:r>
              <a:rPr lang="en-US" altLang="ko-KR" sz="1100"/>
              <a:t>. </a:t>
            </a:r>
            <a:r>
              <a:rPr lang="ko-KR" altLang="en-US" sz="1100"/>
              <a:t>집합의 각 대상은 </a:t>
            </a:r>
            <a:r>
              <a:rPr lang="en-US" altLang="ko-KR" sz="1100"/>
              <a:t>URI </a:t>
            </a:r>
            <a:r>
              <a:rPr lang="ko-KR" altLang="en-US" sz="1100"/>
              <a:t>로 표시됨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요청의 </a:t>
            </a:r>
            <a:r>
              <a:rPr lang="en-US" altLang="ko-KR" sz="1100"/>
              <a:t>Request-URI </a:t>
            </a:r>
            <a:r>
              <a:rPr lang="ko-KR" altLang="en-US" sz="1100"/>
              <a:t>에 </a:t>
            </a:r>
            <a:r>
              <a:rPr lang="en-US" altLang="ko-KR" sz="1100"/>
              <a:t>maddr </a:t>
            </a:r>
            <a:r>
              <a:rPr lang="ko-KR" altLang="en-US" sz="1100"/>
              <a:t>매개변수가 포함되어 있는 경우</a:t>
            </a:r>
            <a:r>
              <a:rPr lang="en-US" altLang="ko-KR" sz="1100"/>
              <a:t>, Request-URI </a:t>
            </a:r>
            <a:r>
              <a:rPr lang="ko-KR" altLang="en-US" sz="1100"/>
              <a:t>는 유일한 대상 </a:t>
            </a:r>
            <a:r>
              <a:rPr lang="en-US" altLang="ko-KR" sz="1100"/>
              <a:t>URI </a:t>
            </a:r>
            <a:r>
              <a:rPr lang="ko-KR" altLang="en-US" sz="1100"/>
              <a:t>로 설정된 대상에 배치하고 </a:t>
            </a:r>
            <a:r>
              <a:rPr lang="en-US" altLang="ko-KR" sz="1100" b="1"/>
              <a:t>Request Forwarding</a:t>
            </a:r>
            <a:r>
              <a:rPr lang="en-US" altLang="ko-KR" sz="1100"/>
              <a:t> </a:t>
            </a:r>
            <a:r>
              <a:rPr lang="ko-KR" altLang="en-US" sz="1100"/>
              <a:t>진행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Request-URI</a:t>
            </a:r>
            <a:r>
              <a:rPr lang="ko-KR" altLang="en-US" sz="1100"/>
              <a:t> 의 도메인이 요소가 </a:t>
            </a:r>
            <a:r>
              <a:rPr lang="ko-KR" altLang="en-US" sz="1100" b="1"/>
              <a:t>책임지지 않는 도메인</a:t>
            </a:r>
            <a:r>
              <a:rPr lang="ko-KR" altLang="en-US" sz="1100"/>
              <a:t>을 나타내는 경우</a:t>
            </a:r>
            <a:r>
              <a:rPr lang="en-US" altLang="ko-KR" sz="1100"/>
              <a:t>, Request-URI </a:t>
            </a:r>
            <a:r>
              <a:rPr lang="ko-KR" altLang="en-US" sz="1100"/>
              <a:t>는 설정된 타겟에 유일한 타켓으로 배치되어야 하며</a:t>
            </a:r>
            <a:r>
              <a:rPr lang="en-US" altLang="ko-KR" sz="1100"/>
              <a:t>, </a:t>
            </a:r>
            <a:r>
              <a:rPr lang="en-US" altLang="ko-KR" sz="1100" b="1"/>
              <a:t>Request Forwarding</a:t>
            </a:r>
            <a:r>
              <a:rPr lang="ko-KR" altLang="en-US" sz="1100"/>
              <a:t> 진행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요청에 대한 대상 집합이 위에서 설명한 대로 미리 결정되지 않은 경우</a:t>
            </a:r>
            <a:r>
              <a:rPr lang="en-US" altLang="ko-KR" sz="1100"/>
              <a:t>, </a:t>
            </a:r>
            <a:r>
              <a:rPr lang="ko-KR" altLang="en-US" sz="1100"/>
              <a:t>이는 해당 요소가 </a:t>
            </a:r>
            <a:r>
              <a:rPr lang="en-US" altLang="ko-KR" sz="1100"/>
              <a:t>Request-URI </a:t>
            </a:r>
            <a:r>
              <a:rPr lang="ko-KR" altLang="en-US" sz="1100"/>
              <a:t>의 도메인에 대한 책임이 있으며</a:t>
            </a:r>
            <a:r>
              <a:rPr lang="en-US" altLang="ko-KR" sz="1100"/>
              <a:t>, </a:t>
            </a:r>
            <a:br>
              <a:rPr lang="en-US" altLang="ko-KR" sz="1100"/>
            </a:br>
            <a:r>
              <a:rPr lang="ko-KR" altLang="en-US" sz="1100"/>
              <a:t>요청을 어디로 보낼지 결정하기 위해 어떤 메커니즘이든 사용할 수 있음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Tx/>
              <a:buChar char="-"/>
            </a:pPr>
            <a:r>
              <a:rPr lang="en-US" altLang="ko-KR" sz="1100"/>
              <a:t>SIP Registrar </a:t>
            </a:r>
            <a:r>
              <a:rPr lang="ko-KR" altLang="en-US" sz="1100"/>
              <a:t>가 만든 위치 서비스에서 정보를 얻기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Tx/>
              <a:buChar char="-"/>
            </a:pPr>
            <a:r>
              <a:rPr lang="ko-KR" altLang="en-US" sz="1100"/>
              <a:t>데이터베이스를 읽기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Tx/>
              <a:buChar char="-"/>
            </a:pPr>
            <a:r>
              <a:rPr lang="ko-KR" altLang="en-US" sz="1100"/>
              <a:t>존재하는</a:t>
            </a:r>
            <a:r>
              <a:rPr lang="en-US" altLang="ko-KR" sz="1100"/>
              <a:t> </a:t>
            </a:r>
            <a:r>
              <a:rPr lang="ko-KR" altLang="en-US" sz="1100"/>
              <a:t>서버를 참조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Tx/>
              <a:buChar char="-"/>
            </a:pPr>
            <a:r>
              <a:rPr lang="ko-KR" altLang="en-US" sz="1100"/>
              <a:t>다른 프로토콜 활용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Tx/>
              <a:buChar char="-"/>
            </a:pPr>
            <a:r>
              <a:rPr lang="en-US" altLang="ko-KR" sz="1100"/>
              <a:t>Request-URI </a:t>
            </a:r>
            <a:r>
              <a:rPr lang="ko-KR" altLang="en-US" sz="1100"/>
              <a:t>에서 알고리즘 치환을 수행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Request-URI </a:t>
            </a:r>
            <a:r>
              <a:rPr lang="ko-KR" altLang="en-US" sz="1100"/>
              <a:t>가 대상 집합을 결정하는 데 충분한 정보를 제공하지 않으면</a:t>
            </a:r>
            <a:r>
              <a:rPr lang="en-US" altLang="ko-KR" sz="1100"/>
              <a:t>, </a:t>
            </a:r>
            <a:r>
              <a:rPr lang="en-US" altLang="ko-KR" sz="1100" b="1"/>
              <a:t>485(Ambiguous)</a:t>
            </a:r>
            <a:r>
              <a:rPr lang="en-US" altLang="ko-KR" sz="1100"/>
              <a:t> </a:t>
            </a:r>
            <a:r>
              <a:rPr lang="ko-KR" altLang="en-US" sz="1100"/>
              <a:t>응답을 반환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요청 또는 요소의 현재 환경에 관한 모든 정보는 대상 집합을 구성하는 데 사용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이러한 서비스를 통해 잠재적 타겟을 찾으면 해당 </a:t>
            </a:r>
            <a:r>
              <a:rPr lang="en-US" altLang="ko-KR" sz="1100"/>
              <a:t>URI </a:t>
            </a:r>
            <a:r>
              <a:rPr lang="ko-KR" altLang="en-US" sz="1100"/>
              <a:t>가 대상 집합에 추가됨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프록시는 원본 요청의 </a:t>
            </a:r>
            <a:r>
              <a:rPr lang="en-US" altLang="ko-KR" sz="1100"/>
              <a:t>Request-URI </a:t>
            </a:r>
            <a:r>
              <a:rPr lang="ko-KR" altLang="en-US" sz="1100"/>
              <a:t>가 이 프록시가 담당하는 리소스를 나타내지 않는 경우 대상 집합에 추가 대상을 추가해서는 안됨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원본 요청의 </a:t>
            </a:r>
            <a:r>
              <a:rPr lang="en-US" altLang="ko-KR" sz="1100"/>
              <a:t>Request-URI </a:t>
            </a:r>
            <a:r>
              <a:rPr lang="ko-KR" altLang="en-US" sz="1100"/>
              <a:t>가 이 프록시가 담당하는 리소스를 가리키는 경우 프록시는 요청 전달을 시작한 후에도 세트에 대상을 계속 추가할 수 있음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171450" indent="-171450">
              <a:lnSpc>
                <a:spcPct val="200000"/>
              </a:lnSpc>
              <a:buFontTx/>
              <a:buChar char="-"/>
            </a:pPr>
            <a:endParaRPr lang="en-US" altLang="ko-KR" sz="1100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ADC671FA-3A4D-4189-8B86-1D32B1EC1D8C}"/>
              </a:ext>
            </a:extLst>
          </p:cNvPr>
          <p:cNvCxnSpPr>
            <a:cxnSpLocks/>
            <a:endCxn id="7" idx="0"/>
          </p:cNvCxnSpPr>
          <p:nvPr/>
        </p:nvCxnSpPr>
        <p:spPr>
          <a:xfrm rot="16200000" flipH="1">
            <a:off x="9542978" y="2433285"/>
            <a:ext cx="715438" cy="61961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B570BC-1B4D-4B33-ADA3-23544D2D6267}"/>
              </a:ext>
            </a:extLst>
          </p:cNvPr>
          <p:cNvSpPr txBox="1"/>
          <p:nvPr/>
        </p:nvSpPr>
        <p:spPr>
          <a:xfrm>
            <a:off x="8814931" y="3100813"/>
            <a:ext cx="2791149" cy="4178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/>
              <a:t>발신 호출을 처리하는 방화벽 프록시가 이러한 상황이</a:t>
            </a:r>
            <a:endParaRPr lang="en-US" altLang="ko-KR" sz="900"/>
          </a:p>
          <a:p>
            <a:pPr>
              <a:lnSpc>
                <a:spcPct val="120000"/>
              </a:lnSpc>
            </a:pPr>
            <a:r>
              <a:rPr lang="ko-KR" altLang="en-US" sz="900"/>
              <a:t>발생할 수 있는 대표적인 예이다</a:t>
            </a:r>
            <a:r>
              <a:rPr lang="en-US" altLang="ko-KR" sz="900"/>
              <a:t>.</a:t>
            </a:r>
            <a:endParaRPr lang="ko-KR" altLang="en-US" sz="9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558BF4-6D31-4033-A388-0EA3D9EE9232}"/>
              </a:ext>
            </a:extLst>
          </p:cNvPr>
          <p:cNvSpPr txBox="1"/>
          <p:nvPr/>
        </p:nvSpPr>
        <p:spPr>
          <a:xfrm>
            <a:off x="6442974" y="3844539"/>
            <a:ext cx="3339376" cy="4178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900"/>
              <a:t>Registrar </a:t>
            </a:r>
            <a:r>
              <a:rPr lang="ko-KR" altLang="en-US" sz="900"/>
              <a:t>가 구축한 </a:t>
            </a:r>
            <a:r>
              <a:rPr lang="en-US" altLang="ko-KR" sz="900" b="1"/>
              <a:t>location service </a:t>
            </a:r>
            <a:r>
              <a:rPr lang="ko-KR" altLang="en-US" sz="900"/>
              <a:t>에 액세스할 때는 인덱스로 </a:t>
            </a:r>
            <a:endParaRPr lang="en-US" altLang="ko-KR" sz="900"/>
          </a:p>
          <a:p>
            <a:pPr>
              <a:lnSpc>
                <a:spcPct val="120000"/>
              </a:lnSpc>
            </a:pPr>
            <a:r>
              <a:rPr lang="ko-KR" altLang="en-US" sz="900"/>
              <a:t>사용하기 전에 </a:t>
            </a:r>
            <a:r>
              <a:rPr lang="en-US" altLang="ko-KR" sz="900" b="1"/>
              <a:t>Request-URI</a:t>
            </a:r>
            <a:r>
              <a:rPr lang="en-US" altLang="ko-KR" sz="900"/>
              <a:t> </a:t>
            </a:r>
            <a:r>
              <a:rPr lang="ko-KR" altLang="en-US" sz="900"/>
              <a:t>를 먼저 표준화해야 한다</a:t>
            </a:r>
            <a:r>
              <a:rPr lang="en-US" altLang="ko-KR" sz="900"/>
              <a:t>.</a:t>
            </a:r>
            <a:endParaRPr lang="ko-KR" altLang="en-US" sz="90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E999FC0B-1382-4AC8-A3C1-9B8C8D25ED95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015753" y="3153335"/>
            <a:ext cx="3096909" cy="69120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1B3CD98-D75D-4A86-8C12-1E91144404FA}"/>
              </a:ext>
            </a:extLst>
          </p:cNvPr>
          <p:cNvSpPr txBox="1"/>
          <p:nvPr/>
        </p:nvSpPr>
        <p:spPr>
          <a:xfrm>
            <a:off x="8223269" y="4953550"/>
            <a:ext cx="3118161" cy="4178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/>
              <a:t>타겟은 대상 집합에 한 번만 배치할 수 있으며</a:t>
            </a:r>
            <a:r>
              <a:rPr lang="en-US" altLang="ko-KR" sz="900"/>
              <a:t>, </a:t>
            </a:r>
            <a:r>
              <a:rPr lang="en-US" altLang="ko-KR" sz="900" b="1"/>
              <a:t>target</a:t>
            </a:r>
            <a:r>
              <a:rPr lang="ko-KR" altLang="en-US" sz="900" b="1"/>
              <a:t> </a:t>
            </a:r>
            <a:r>
              <a:rPr lang="en-US" altLang="ko-KR" sz="900" b="1"/>
              <a:t>URI</a:t>
            </a:r>
            <a:r>
              <a:rPr lang="en-US" altLang="ko-KR" sz="900"/>
              <a:t> </a:t>
            </a:r>
            <a:r>
              <a:rPr lang="ko-KR" altLang="en-US" sz="900"/>
              <a:t>가 </a:t>
            </a:r>
            <a:br>
              <a:rPr lang="en-US" altLang="ko-KR" sz="900"/>
            </a:br>
            <a:r>
              <a:rPr lang="ko-KR" altLang="en-US" sz="900"/>
              <a:t>이미 집합에 있는 경우</a:t>
            </a:r>
            <a:r>
              <a:rPr lang="en-US" altLang="ko-KR" sz="900"/>
              <a:t> </a:t>
            </a:r>
            <a:r>
              <a:rPr lang="ko-KR" altLang="en-US" sz="900"/>
              <a:t>다시 추가할 수 없다</a:t>
            </a:r>
            <a:r>
              <a:rPr lang="en-US" altLang="ko-KR" sz="900"/>
              <a:t>.</a:t>
            </a: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0296E2DF-6E3E-41EC-BD0F-8B92FD68EE0B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6017559" y="5162454"/>
            <a:ext cx="2205710" cy="35004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854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Request Forwarding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860371-132D-48AB-B71F-7E1F57399A19}"/>
              </a:ext>
            </a:extLst>
          </p:cNvPr>
          <p:cNvSpPr txBox="1"/>
          <p:nvPr/>
        </p:nvSpPr>
        <p:spPr>
          <a:xfrm>
            <a:off x="1035250" y="900463"/>
            <a:ext cx="8420895" cy="24198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대상 집합이 비어있지 않으면</a:t>
            </a:r>
            <a:r>
              <a:rPr lang="en-US" altLang="ko-KR" sz="1100"/>
              <a:t> </a:t>
            </a:r>
            <a:r>
              <a:rPr lang="ko-KR" altLang="en-US" sz="1100"/>
              <a:t>프록시가 요청을 전달하기 시작할 수 있음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stateful </a:t>
            </a:r>
            <a:r>
              <a:rPr lang="ko-KR" altLang="en-US" sz="1100"/>
              <a:t>프록시는 어떤 순서로든 세트를 처리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여러 대상을 순차적으로 처리하여 각 클라이언트 트랜잭션이 다음 트랜잭션을 시작하기 전에 완료되도록 할 수 있음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모든 대상과 클라이언트 트랜잭션을 병렬로 시작할 수 있음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또한 임의로 집합을 그룹을 나누어 그룹을 순차적으로 처리하고 각 그룹의 대상을 병렬로 처리할 수 도 있음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stateful </a:t>
            </a:r>
            <a:r>
              <a:rPr lang="ko-KR" altLang="en-US" sz="1100"/>
              <a:t>프록시에는 응답이 수신될 때 대상 집합을 유지하고 전달된 각 요청에 대한 응답을 원래 요청과 연결하는 메커니즘이 있어야 함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이 모델의 목적상 이 메커니즘은 첫 번째 요청을 전달하기 전에 프록시 계층에서 생성하는 </a:t>
            </a:r>
            <a:r>
              <a:rPr lang="en-US" altLang="ko-KR" sz="1100"/>
              <a:t>"response context“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AACF59-DB9E-4883-B0C2-43675C0C56B7}"/>
              </a:ext>
            </a:extLst>
          </p:cNvPr>
          <p:cNvSpPr txBox="1"/>
          <p:nvPr/>
        </p:nvSpPr>
        <p:spPr>
          <a:xfrm>
            <a:off x="1035250" y="3534563"/>
            <a:ext cx="2973891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1.  Make a copy of the received request</a:t>
            </a:r>
          </a:p>
          <a:p>
            <a:r>
              <a:rPr lang="en-US" altLang="ko-KR" sz="900"/>
              <a:t>	</a:t>
            </a:r>
          </a:p>
          <a:p>
            <a:r>
              <a:rPr lang="en-US" altLang="ko-KR" sz="900"/>
              <a:t>2.  Update the Request-URI</a:t>
            </a:r>
          </a:p>
          <a:p>
            <a:r>
              <a:rPr lang="en-US" altLang="ko-KR" sz="900"/>
              <a:t>	</a:t>
            </a:r>
          </a:p>
          <a:p>
            <a:r>
              <a:rPr lang="en-US" altLang="ko-KR" sz="900"/>
              <a:t>3.  Update the Max-Forwards header field</a:t>
            </a:r>
          </a:p>
          <a:p>
            <a:r>
              <a:rPr lang="en-US" altLang="ko-KR" sz="900"/>
              <a:t>	</a:t>
            </a:r>
          </a:p>
          <a:p>
            <a:r>
              <a:rPr lang="en-US" altLang="ko-KR" sz="900"/>
              <a:t>4.  Optionally add a Record-route header field value</a:t>
            </a:r>
          </a:p>
          <a:p>
            <a:r>
              <a:rPr lang="en-US" altLang="ko-KR" sz="900"/>
              <a:t>	</a:t>
            </a:r>
          </a:p>
          <a:p>
            <a:r>
              <a:rPr lang="en-US" altLang="ko-KR" sz="900"/>
              <a:t>5.  Optionally add additional header fields</a:t>
            </a:r>
          </a:p>
          <a:p>
            <a:r>
              <a:rPr lang="en-US" altLang="ko-KR" sz="900"/>
              <a:t>	</a:t>
            </a:r>
          </a:p>
          <a:p>
            <a:r>
              <a:rPr lang="en-US" altLang="ko-KR" sz="900"/>
              <a:t>6.  Postprocess routing information</a:t>
            </a:r>
          </a:p>
          <a:p>
            <a:r>
              <a:rPr lang="en-US" altLang="ko-KR" sz="900"/>
              <a:t>	</a:t>
            </a:r>
          </a:p>
          <a:p>
            <a:r>
              <a:rPr lang="en-US" altLang="ko-KR" sz="900"/>
              <a:t>7.  Determine the next-hop address, port, and transport</a:t>
            </a:r>
          </a:p>
          <a:p>
            <a:r>
              <a:rPr lang="en-US" altLang="ko-KR" sz="900"/>
              <a:t>	</a:t>
            </a:r>
          </a:p>
          <a:p>
            <a:r>
              <a:rPr lang="en-US" altLang="ko-KR" sz="900"/>
              <a:t>8.  Add a Via header field value</a:t>
            </a:r>
          </a:p>
          <a:p>
            <a:r>
              <a:rPr lang="en-US" altLang="ko-KR" sz="900"/>
              <a:t>	</a:t>
            </a:r>
          </a:p>
          <a:p>
            <a:r>
              <a:rPr lang="en-US" altLang="ko-KR" sz="900"/>
              <a:t>9.  Add a Content-Length header field if necessary</a:t>
            </a:r>
          </a:p>
          <a:p>
            <a:r>
              <a:rPr lang="en-US" altLang="ko-KR" sz="900"/>
              <a:t>	</a:t>
            </a:r>
          </a:p>
          <a:p>
            <a:r>
              <a:rPr lang="en-US" altLang="ko-KR" sz="900"/>
              <a:t>10. Forward the new request</a:t>
            </a:r>
          </a:p>
          <a:p>
            <a:r>
              <a:rPr lang="en-US" altLang="ko-KR" sz="900"/>
              <a:t>	</a:t>
            </a:r>
          </a:p>
          <a:p>
            <a:r>
              <a:rPr lang="en-US" altLang="ko-KR" sz="900"/>
              <a:t>11. Set timer C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1968316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Request Forwarding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860371-132D-48AB-B71F-7E1F57399A19}"/>
              </a:ext>
            </a:extLst>
          </p:cNvPr>
          <p:cNvSpPr txBox="1"/>
          <p:nvPr/>
        </p:nvSpPr>
        <p:spPr>
          <a:xfrm>
            <a:off x="1035250" y="1372668"/>
            <a:ext cx="9905276" cy="4112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[ 1 ] Copy Request</a:t>
            </a:r>
          </a:p>
          <a:p>
            <a:pPr>
              <a:lnSpc>
                <a:spcPct val="200000"/>
              </a:lnSpc>
            </a:pPr>
            <a:r>
              <a:rPr lang="ko-KR" altLang="en-US" sz="1100"/>
              <a:t>프록시는 수신된 요청의 복사본으로 시작 </a:t>
            </a:r>
            <a:r>
              <a:rPr lang="en-US" altLang="ko-KR" sz="1100"/>
              <a:t>-&gt; </a:t>
            </a:r>
            <a:r>
              <a:rPr lang="ko-KR" altLang="en-US" sz="1100"/>
              <a:t>복사본에는 수신된 요청의 모든 헤더 필드가 처음에 포함 </a:t>
            </a:r>
            <a:r>
              <a:rPr lang="en-US" altLang="ko-KR" sz="1100"/>
              <a:t>-&gt; </a:t>
            </a:r>
            <a:r>
              <a:rPr lang="ko-KR" altLang="en-US" sz="1100"/>
              <a:t>복사본은 수신된 요청에서와 같이 헤더 필드의 순서를 유지</a:t>
            </a:r>
            <a:br>
              <a:rPr lang="en-US" altLang="ko-KR" sz="1100"/>
            </a:br>
            <a:r>
              <a:rPr lang="en-US" altLang="ko-KR" sz="1100"/>
              <a:t>-&gt; </a:t>
            </a:r>
            <a:r>
              <a:rPr lang="ko-KR" altLang="en-US" sz="1100"/>
              <a:t>프록시는 공통 필드 이름으로 필드 값을 재정렬해서는 안됨</a:t>
            </a:r>
            <a:r>
              <a:rPr lang="en-US" altLang="ko-KR" sz="1100"/>
              <a:t> -&gt; </a:t>
            </a:r>
            <a:r>
              <a:rPr lang="ko-KR" altLang="en-US" sz="1100"/>
              <a:t>메시지 </a:t>
            </a:r>
            <a:r>
              <a:rPr lang="en-US" altLang="ko-KR" sz="1100"/>
              <a:t>body </a:t>
            </a:r>
            <a:r>
              <a:rPr lang="ko-KR" altLang="en-US" sz="1100"/>
              <a:t>를 추가</a:t>
            </a:r>
            <a:r>
              <a:rPr lang="en-US" altLang="ko-KR" sz="1100"/>
              <a:t>, </a:t>
            </a:r>
            <a:r>
              <a:rPr lang="ko-KR" altLang="en-US" sz="1100"/>
              <a:t>수정</a:t>
            </a:r>
            <a:r>
              <a:rPr lang="en-US" altLang="ko-KR" sz="1100"/>
              <a:t>, </a:t>
            </a:r>
            <a:r>
              <a:rPr lang="ko-KR" altLang="en-US" sz="1100"/>
              <a:t>제거해서는 안됨</a:t>
            </a:r>
            <a:endParaRPr lang="en-US" altLang="ko-KR" sz="1100"/>
          </a:p>
          <a:p>
            <a:pPr>
              <a:lnSpc>
                <a:spcPct val="200000"/>
              </a:lnSpc>
            </a:pPr>
            <a:r>
              <a:rPr lang="ko-KR" altLang="en-US" sz="1100"/>
              <a:t>실제 구현에서는 복사본을 수행할 필요가 없으며</a:t>
            </a:r>
            <a:r>
              <a:rPr lang="en-US" altLang="ko-KR" sz="1100"/>
              <a:t>, </a:t>
            </a:r>
            <a:r>
              <a:rPr lang="ko-KR" altLang="en-US" sz="1100"/>
              <a:t>각 다음 홉에 대한 처리가 동일한 요청으로 시작해야 한다는 것이 기본 요구 사항</a:t>
            </a:r>
            <a:endParaRPr lang="en-US" altLang="ko-KR" sz="1100"/>
          </a:p>
          <a:p>
            <a:pPr>
              <a:lnSpc>
                <a:spcPct val="200000"/>
              </a:lnSpc>
            </a:pPr>
            <a:endParaRPr lang="en-US" altLang="ko-KR" sz="1100"/>
          </a:p>
          <a:p>
            <a:pPr>
              <a:lnSpc>
                <a:spcPct val="200000"/>
              </a:lnSpc>
            </a:pPr>
            <a:r>
              <a:rPr lang="en-US" altLang="ko-KR" sz="1100" b="1"/>
              <a:t>[ 2 ] Request-URI</a:t>
            </a:r>
          </a:p>
          <a:p>
            <a:pPr>
              <a:lnSpc>
                <a:spcPct val="200000"/>
              </a:lnSpc>
            </a:pPr>
            <a:r>
              <a:rPr lang="ko-KR" altLang="en-US" sz="1100"/>
              <a:t>복사본의 </a:t>
            </a:r>
            <a:r>
              <a:rPr lang="en-US" altLang="ko-KR" sz="1100"/>
              <a:t>Request-URI </a:t>
            </a:r>
            <a:r>
              <a:rPr lang="ko-KR" altLang="en-US" sz="1100"/>
              <a:t>는 </a:t>
            </a:r>
            <a:r>
              <a:rPr lang="en-US" altLang="ko-KR" sz="1100"/>
              <a:t>target URI </a:t>
            </a:r>
            <a:r>
              <a:rPr lang="ko-KR" altLang="en-US" sz="1100"/>
              <a:t>로 대체 </a:t>
            </a:r>
            <a:r>
              <a:rPr lang="en-US" altLang="ko-KR" sz="1100"/>
              <a:t>-&gt; Request-URI </a:t>
            </a:r>
            <a:r>
              <a:rPr lang="ko-KR" altLang="en-US" sz="1100"/>
              <a:t>에 허용되지 않는 매개변수가 </a:t>
            </a:r>
            <a:r>
              <a:rPr lang="en-US" altLang="ko-KR" sz="1100"/>
              <a:t>URI</a:t>
            </a:r>
            <a:r>
              <a:rPr lang="ko-KR" altLang="en-US" sz="1100"/>
              <a:t>에 포함되는 경우 해당 매개변수를 제거</a:t>
            </a:r>
          </a:p>
          <a:p>
            <a:pPr>
              <a:lnSpc>
                <a:spcPct val="200000"/>
              </a:lnSpc>
            </a:pPr>
            <a:r>
              <a:rPr lang="ko-KR" altLang="en-US" sz="1100"/>
              <a:t>수신된 </a:t>
            </a:r>
            <a:r>
              <a:rPr lang="en-US" altLang="ko-KR" sz="1100"/>
              <a:t>Request-URI </a:t>
            </a:r>
            <a:r>
              <a:rPr lang="ko-KR" altLang="en-US" sz="1100"/>
              <a:t>이 수정되지 않고 대상 집합에 배치</a:t>
            </a:r>
            <a:r>
              <a:rPr lang="en-US" altLang="ko-KR" sz="1100"/>
              <a:t>, </a:t>
            </a:r>
            <a:r>
              <a:rPr lang="ko-KR" altLang="en-US" sz="1100"/>
              <a:t>해당 타켓의 경우 위의 교체는 사실상 아무 작업도 수행하지 않음</a:t>
            </a:r>
            <a:endParaRPr lang="en-US" altLang="ko-KR" sz="1100"/>
          </a:p>
          <a:p>
            <a:pPr>
              <a:lnSpc>
                <a:spcPct val="200000"/>
              </a:lnSpc>
            </a:pPr>
            <a:endParaRPr lang="en-US" altLang="ko-KR" sz="1100"/>
          </a:p>
          <a:p>
            <a:pPr>
              <a:lnSpc>
                <a:spcPct val="200000"/>
              </a:lnSpc>
            </a:pPr>
            <a:r>
              <a:rPr lang="en-US" altLang="ko-KR" sz="1100" b="1"/>
              <a:t>[ 3 ] Max-Forwards</a:t>
            </a:r>
          </a:p>
          <a:p>
            <a:pPr>
              <a:lnSpc>
                <a:spcPct val="200000"/>
              </a:lnSpc>
            </a:pPr>
            <a:r>
              <a:rPr lang="ko-KR" altLang="en-US" sz="1100"/>
              <a:t>복사본에 </a:t>
            </a:r>
            <a:r>
              <a:rPr lang="en-US" altLang="ko-KR" sz="1100" b="1"/>
              <a:t>Max-Forwards </a:t>
            </a:r>
            <a:r>
              <a:rPr lang="ko-KR" altLang="en-US" sz="1100"/>
              <a:t>헤더 필드가 포함된 경우 프록시는 해당 값을 하나 줄여야 함</a:t>
            </a:r>
            <a:endParaRPr lang="en-US" altLang="ko-KR" sz="1100"/>
          </a:p>
          <a:p>
            <a:pPr>
              <a:lnSpc>
                <a:spcPct val="200000"/>
              </a:lnSpc>
            </a:pPr>
            <a:r>
              <a:rPr lang="ko-KR" altLang="en-US" sz="1100"/>
              <a:t>복사본에 </a:t>
            </a:r>
            <a:r>
              <a:rPr lang="en-US" altLang="ko-KR" sz="1100"/>
              <a:t>Max-Forwards </a:t>
            </a:r>
            <a:r>
              <a:rPr lang="ko-KR" altLang="en-US" sz="1100"/>
              <a:t>헤더 필드가 포함되지 않은 경우 프록시는 필드 값이 </a:t>
            </a:r>
            <a:r>
              <a:rPr lang="en-US" altLang="ko-KR" sz="1100"/>
              <a:t>70 </a:t>
            </a:r>
            <a:r>
              <a:rPr lang="ko-KR" altLang="en-US" sz="1100"/>
              <a:t>으로 하는 헤더 필드를 추가</a:t>
            </a:r>
            <a:endParaRPr lang="en-US" altLang="ko-KR" sz="1100"/>
          </a:p>
        </p:txBody>
      </p:sp>
    </p:spTree>
    <p:extLst>
      <p:ext uri="{BB962C8B-B14F-4D97-AF65-F5344CB8AC3E}">
        <p14:creationId xmlns:p14="http://schemas.microsoft.com/office/powerpoint/2010/main" val="1679484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Request Forwarding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860371-132D-48AB-B71F-7E1F57399A19}"/>
              </a:ext>
            </a:extLst>
          </p:cNvPr>
          <p:cNvSpPr txBox="1"/>
          <p:nvPr/>
        </p:nvSpPr>
        <p:spPr>
          <a:xfrm>
            <a:off x="1035250" y="1372668"/>
            <a:ext cx="9908482" cy="2751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[ 4 ] Record-Route</a:t>
            </a:r>
          </a:p>
          <a:p>
            <a:pPr>
              <a:lnSpc>
                <a:spcPct val="200000"/>
              </a:lnSpc>
            </a:pPr>
            <a:r>
              <a:rPr lang="ko-KR" altLang="en-US" sz="1100"/>
              <a:t>이 요청에 의해 생성된 다이얼로그에서 향후 요청의 경로를 유지하려면 </a:t>
            </a:r>
            <a:r>
              <a:rPr lang="en-US" altLang="ko-KR" sz="1100"/>
              <a:t>Route </a:t>
            </a:r>
            <a:r>
              <a:rPr lang="ko-KR" altLang="en-US" sz="1100"/>
              <a:t>헤더 필드가 이미 존재하더라도 기존 </a:t>
            </a:r>
            <a:r>
              <a:rPr lang="en-US" altLang="ko-KR" sz="1100"/>
              <a:t>Record-Route </a:t>
            </a:r>
            <a:r>
              <a:rPr lang="ko-KR" altLang="en-US" sz="1100"/>
              <a:t>헤더 필드 값보다 먼저 복사본에 </a:t>
            </a:r>
            <a:br>
              <a:rPr lang="en-US" altLang="ko-KR" sz="1100"/>
            </a:br>
            <a:r>
              <a:rPr lang="en-US" altLang="ko-KR" sz="1100"/>
              <a:t>Record-Route </a:t>
            </a:r>
            <a:r>
              <a:rPr lang="ko-KR" altLang="en-US" sz="1100"/>
              <a:t>헤더 필드 값을 삽입</a:t>
            </a:r>
            <a:endParaRPr lang="en-US" altLang="ko-KR" sz="1100"/>
          </a:p>
          <a:p>
            <a:pPr>
              <a:lnSpc>
                <a:spcPct val="200000"/>
              </a:lnSpc>
            </a:pPr>
            <a:r>
              <a:rPr lang="ko-KR" altLang="en-US" sz="1100"/>
              <a:t>다이얼로그를 설정하는 요청에서 미리 로드된 </a:t>
            </a:r>
            <a:r>
              <a:rPr lang="en-US" altLang="ko-KR" sz="1100"/>
              <a:t>Route </a:t>
            </a:r>
            <a:r>
              <a:rPr lang="ko-KR" altLang="en-US" sz="1100"/>
              <a:t>헤더 필드가 포함될 수 있음</a:t>
            </a:r>
            <a:endParaRPr lang="en-US" altLang="ko-KR" sz="1100"/>
          </a:p>
          <a:p>
            <a:pPr>
              <a:lnSpc>
                <a:spcPct val="200000"/>
              </a:lnSpc>
            </a:pPr>
            <a:r>
              <a:rPr lang="ko-KR" altLang="en-US" sz="1100"/>
              <a:t>이 요청이 이미 다이얼로그의 일부인 경우 프록시는 다이얼로그에서 향후 요청의 경로를 유지하려면 </a:t>
            </a:r>
            <a:r>
              <a:rPr lang="en-US" altLang="ko-KR" sz="1100"/>
              <a:t>Record-Route </a:t>
            </a:r>
            <a:r>
              <a:rPr lang="ko-KR" altLang="en-US" sz="1100"/>
              <a:t>헤더 필드 값을 삽입</a:t>
            </a:r>
            <a:endParaRPr lang="en-US" altLang="ko-KR" sz="1100"/>
          </a:p>
          <a:p>
            <a:pPr>
              <a:lnSpc>
                <a:spcPct val="200000"/>
              </a:lnSpc>
            </a:pPr>
            <a:r>
              <a:rPr lang="ko-KR" altLang="en-US" sz="1100"/>
              <a:t>프록시가 이미 다이얼로그의 일부인 요청에 </a:t>
            </a:r>
            <a:r>
              <a:rPr lang="en-US" altLang="ko-KR" sz="1100"/>
              <a:t>Record-Route </a:t>
            </a:r>
            <a:r>
              <a:rPr lang="ko-KR" altLang="en-US" sz="1100"/>
              <a:t>헤더 필드 값을 삽입하지 않기로 선택하면 프록시는 경로에 남아있음</a:t>
            </a:r>
            <a:endParaRPr lang="en-US" altLang="ko-KR" sz="1100"/>
          </a:p>
          <a:p>
            <a:pPr>
              <a:lnSpc>
                <a:spcPct val="200000"/>
              </a:lnSpc>
            </a:pPr>
            <a:r>
              <a:rPr lang="ko-KR" altLang="en-US" sz="1100"/>
              <a:t>프록시는 모든 요청에 </a:t>
            </a:r>
            <a:r>
              <a:rPr lang="en-US" altLang="ko-KR" sz="1100"/>
              <a:t>Record-Route </a:t>
            </a:r>
            <a:r>
              <a:rPr lang="ko-KR" altLang="en-US" sz="1100"/>
              <a:t>헤더 값을 삽입할 수 있음</a:t>
            </a:r>
            <a:r>
              <a:rPr lang="en-US" altLang="ko-KR" sz="1100"/>
              <a:t>. </a:t>
            </a:r>
            <a:r>
              <a:rPr lang="ko-KR" altLang="en-US" sz="1100"/>
              <a:t>요청이 다이얼로그를 게시하지 않으면 엔드포인트는 해당 값을 무시</a:t>
            </a:r>
            <a:endParaRPr lang="en-US" altLang="ko-KR" sz="1100"/>
          </a:p>
          <a:p>
            <a:pPr>
              <a:lnSpc>
                <a:spcPct val="200000"/>
              </a:lnSpc>
            </a:pPr>
            <a:endParaRPr lang="en-US" altLang="ko-KR" sz="1100"/>
          </a:p>
        </p:txBody>
      </p:sp>
    </p:spTree>
    <p:extLst>
      <p:ext uri="{BB962C8B-B14F-4D97-AF65-F5344CB8AC3E}">
        <p14:creationId xmlns:p14="http://schemas.microsoft.com/office/powerpoint/2010/main" val="551920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4EDA3F-1542-B44B-C801-83CCECD10FBF}"/>
              </a:ext>
            </a:extLst>
          </p:cNvPr>
          <p:cNvSpPr txBox="1"/>
          <p:nvPr/>
        </p:nvSpPr>
        <p:spPr>
          <a:xfrm>
            <a:off x="4714051" y="3105834"/>
            <a:ext cx="2763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THANK YOU</a:t>
            </a:r>
            <a:endParaRPr lang="ko-KR" altLang="en-US" sz="3600" dirty="0">
              <a:latin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186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4D597-F31D-411F-AC66-2DFA6EBE8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Proxy Behavior – Overview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B78F3D4-7EF2-4AAE-B4A8-C7817C1FF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11A78-8DD4-4D94-B67E-760A9C44503E}"/>
              </a:ext>
            </a:extLst>
          </p:cNvPr>
          <p:cNvSpPr txBox="1"/>
          <p:nvPr/>
        </p:nvSpPr>
        <p:spPr>
          <a:xfrm>
            <a:off x="887506" y="838296"/>
            <a:ext cx="4876656" cy="1638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/>
              <a:t>SIP</a:t>
            </a:r>
            <a:r>
              <a:rPr lang="ko-KR" altLang="en-US" sz="2000" b="1"/>
              <a:t> 프록시 </a:t>
            </a:r>
            <a:r>
              <a:rPr lang="en-US" altLang="ko-KR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SIP </a:t>
            </a:r>
            <a:r>
              <a:rPr lang="ko-KR" altLang="en-US" sz="1200" u="sng"/>
              <a:t>요청을 </a:t>
            </a:r>
            <a:r>
              <a:rPr lang="en-US" altLang="ko-KR" sz="1200" u="sng"/>
              <a:t>UAS</a:t>
            </a:r>
            <a:r>
              <a:rPr lang="en-US" altLang="ko-KR" sz="1200"/>
              <a:t> </a:t>
            </a:r>
            <a:r>
              <a:rPr lang="ko-KR" altLang="en-US" sz="1200"/>
              <a:t>로 라우팅하고 </a:t>
            </a:r>
            <a:r>
              <a:rPr lang="en-US" altLang="ko-KR" sz="1200"/>
              <a:t>SIP </a:t>
            </a:r>
            <a:r>
              <a:rPr lang="ko-KR" altLang="en-US" sz="1200" u="sng"/>
              <a:t>응답을 </a:t>
            </a:r>
            <a:r>
              <a:rPr lang="en-US" altLang="ko-KR" sz="1200" u="sng"/>
              <a:t>UAC</a:t>
            </a:r>
            <a:r>
              <a:rPr lang="en-US" altLang="ko-KR" sz="1200"/>
              <a:t> </a:t>
            </a:r>
            <a:r>
              <a:rPr lang="ko-KR" altLang="en-US" sz="1200"/>
              <a:t>로 라우팅하는 요소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요청은 </a:t>
            </a:r>
            <a:r>
              <a:rPr lang="en-US" altLang="ko-KR" sz="1200"/>
              <a:t>UAS </a:t>
            </a:r>
            <a:r>
              <a:rPr lang="ko-KR" altLang="en-US" sz="1200"/>
              <a:t>로 가는 도중에 여러 프록시를 거쳐 갈 수 있음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각각은 라우팅을 결정하고</a:t>
            </a:r>
            <a:r>
              <a:rPr lang="en-US" altLang="ko-KR" sz="1200"/>
              <a:t>, </a:t>
            </a:r>
            <a:r>
              <a:rPr lang="ko-KR" altLang="en-US" sz="1200"/>
              <a:t>다음 요소로 전달하기 전에 요청을 수정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응답은 역순으로 동일한 프록시 집합을 통해 라우팅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CF13B1-FA5E-4838-8560-411B4252647B}"/>
              </a:ext>
            </a:extLst>
          </p:cNvPr>
          <p:cNvSpPr txBox="1"/>
          <p:nvPr/>
        </p:nvSpPr>
        <p:spPr>
          <a:xfrm>
            <a:off x="887506" y="2828461"/>
            <a:ext cx="8642109" cy="34394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/>
              <a:t>stateful </a:t>
            </a:r>
            <a:r>
              <a:rPr lang="en-US" altLang="ko-KR" sz="2000">
                <a:solidFill>
                  <a:schemeClr val="bg2">
                    <a:lumMod val="75000"/>
                  </a:schemeClr>
                </a:solidFill>
              </a:rPr>
              <a:t>and</a:t>
            </a:r>
            <a:r>
              <a:rPr lang="en-US" altLang="ko-KR" sz="2000" b="1"/>
              <a:t> stateless</a:t>
            </a:r>
            <a:r>
              <a:rPr lang="en-US" altLang="ko-KR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프록시는</a:t>
            </a:r>
            <a:r>
              <a:rPr lang="en-US" altLang="ko-KR" sz="1400"/>
              <a:t> </a:t>
            </a:r>
            <a:r>
              <a:rPr lang="ko-KR" altLang="en-US" sz="1400"/>
              <a:t>각각의 새 요청에 대해 </a:t>
            </a:r>
            <a:r>
              <a:rPr lang="en-US" altLang="ko-KR" sz="1400"/>
              <a:t>stateful </a:t>
            </a:r>
            <a:r>
              <a:rPr lang="ko-KR" altLang="en-US" sz="1400"/>
              <a:t>또는 </a:t>
            </a:r>
            <a:r>
              <a:rPr lang="en-US" altLang="ko-KR" sz="1400"/>
              <a:t>stateless </a:t>
            </a:r>
            <a:r>
              <a:rPr lang="ko-KR" altLang="en-US" sz="1400"/>
              <a:t>모드로 작동할 수 있음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stateless </a:t>
            </a:r>
            <a:r>
              <a:rPr lang="ko-KR" altLang="en-US" sz="1400"/>
              <a:t>프록시 </a:t>
            </a:r>
            <a:r>
              <a:rPr lang="en-US" altLang="ko-KR" sz="1200">
                <a:latin typeface="+mn-ea"/>
              </a:rPr>
              <a:t>(</a:t>
            </a:r>
            <a:r>
              <a:rPr lang="ko-KR" altLang="en-US" sz="1200"/>
              <a:t>상태 비저장</a:t>
            </a:r>
            <a:r>
              <a:rPr lang="en-US" altLang="ko-KR" sz="1200">
                <a:latin typeface="+mn-ea"/>
              </a:rPr>
              <a:t>)</a:t>
            </a:r>
            <a:r>
              <a:rPr lang="en-US" altLang="ko-KR" sz="1200"/>
              <a:t> </a:t>
            </a:r>
          </a:p>
          <a:p>
            <a:pPr marL="742950" lvl="1" indent="-285750">
              <a:lnSpc>
                <a:spcPct val="150000"/>
              </a:lnSpc>
              <a:buFont typeface="Roboto Medium" panose="02000000000000000000" pitchFamily="2" charset="0"/>
              <a:buChar char="−"/>
            </a:pPr>
            <a:r>
              <a:rPr lang="ko-KR" altLang="en-US" sz="1200"/>
              <a:t>단순한 </a:t>
            </a:r>
            <a:r>
              <a:rPr lang="en-US" altLang="ko-KR" sz="1200">
                <a:latin typeface="Roboto Light" panose="02000000000000000000" pitchFamily="2" charset="0"/>
                <a:ea typeface="Roboto Light" panose="02000000000000000000" pitchFamily="2" charset="0"/>
              </a:rPr>
              <a:t>forwarding</a:t>
            </a:r>
            <a:r>
              <a:rPr lang="en-US" altLang="ko-KR" sz="1200"/>
              <a:t> </a:t>
            </a:r>
            <a:r>
              <a:rPr lang="ko-KR" altLang="en-US" sz="1200"/>
              <a:t>역할</a:t>
            </a:r>
            <a:endParaRPr lang="en-US" altLang="ko-KR" sz="1200"/>
          </a:p>
          <a:p>
            <a:pPr marL="742950" lvl="1" indent="-285750">
              <a:lnSpc>
                <a:spcPct val="150000"/>
              </a:lnSpc>
              <a:buFont typeface="Roboto Medium" panose="02000000000000000000" pitchFamily="2" charset="0"/>
              <a:buChar char="−"/>
            </a:pPr>
            <a:r>
              <a:rPr lang="ko-KR" altLang="en-US" sz="1200">
                <a:latin typeface="+mn-ea"/>
              </a:rPr>
              <a:t>각 요청에 따라 </a:t>
            </a:r>
            <a:r>
              <a:rPr lang="ko-KR" altLang="en-US" sz="1200" b="1">
                <a:latin typeface="+mn-ea"/>
              </a:rPr>
              <a:t>타겟팅</a:t>
            </a:r>
            <a:r>
              <a:rPr lang="ko-KR" altLang="en-US" sz="1200">
                <a:latin typeface="+mn-ea"/>
              </a:rPr>
              <a:t> 과 </a:t>
            </a:r>
            <a:r>
              <a:rPr lang="ko-KR" altLang="en-US" sz="1200" b="1">
                <a:latin typeface="+mn-ea"/>
              </a:rPr>
              <a:t>라우팅</a:t>
            </a:r>
            <a:r>
              <a:rPr lang="ko-KR" altLang="en-US" sz="1200">
                <a:latin typeface="+mn-ea"/>
              </a:rPr>
              <a:t>을 결정하여 단일 요소로 요청을 </a:t>
            </a:r>
            <a:r>
              <a:rPr lang="en-US" altLang="ko-KR" sz="1200">
                <a:latin typeface="Roboto Light" panose="02000000000000000000" pitchFamily="2" charset="0"/>
                <a:ea typeface="Roboto Light" panose="02000000000000000000" pitchFamily="2" charset="0"/>
              </a:rPr>
              <a:t>downstream</a:t>
            </a:r>
            <a:r>
              <a:rPr lang="en-US" altLang="ko-KR" sz="1200" b="1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으로 전달</a:t>
            </a:r>
            <a:endParaRPr lang="en-US" altLang="ko-KR" sz="12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Roboto Medium" panose="02000000000000000000" pitchFamily="2" charset="0"/>
              <a:buChar char="−"/>
            </a:pPr>
            <a:r>
              <a:rPr lang="ko-KR" altLang="en-US" sz="1200"/>
              <a:t>프록시는 </a:t>
            </a:r>
            <a:r>
              <a:rPr lang="en-US" altLang="ko-KR" sz="1200">
                <a:latin typeface="Roboto Light" panose="02000000000000000000" pitchFamily="2" charset="0"/>
                <a:ea typeface="Roboto Light" panose="02000000000000000000" pitchFamily="2" charset="0"/>
              </a:rPr>
              <a:t>upstream</a:t>
            </a:r>
            <a:r>
              <a:rPr lang="en-US" altLang="ko-KR" sz="1200"/>
              <a:t> </a:t>
            </a:r>
            <a:r>
              <a:rPr lang="ko-KR" altLang="en-US" sz="1200"/>
              <a:t>에서 수신하는 모든 응답을 단순히 전달</a:t>
            </a:r>
            <a:endParaRPr lang="en-US" altLang="ko-KR" sz="1200"/>
          </a:p>
          <a:p>
            <a:pPr marL="742950" lvl="1" indent="-285750">
              <a:lnSpc>
                <a:spcPct val="150000"/>
              </a:lnSpc>
              <a:buFont typeface="Roboto Medium" panose="02000000000000000000" pitchFamily="2" charset="0"/>
              <a:buChar char="−"/>
            </a:pPr>
            <a:r>
              <a:rPr lang="ko-KR" altLang="en-US" sz="1200"/>
              <a:t>메시지가 전달되면 메시지에 대한 정보를 삭제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stateful </a:t>
            </a:r>
            <a:r>
              <a:rPr lang="ko-KR" altLang="en-US" sz="1400"/>
              <a:t>프록시 </a:t>
            </a:r>
            <a:r>
              <a:rPr lang="en-US" altLang="ko-KR" sz="1200">
                <a:latin typeface="+mn-ea"/>
              </a:rPr>
              <a:t>(</a:t>
            </a:r>
            <a:r>
              <a:rPr lang="ko-KR" altLang="en-US" sz="1200">
                <a:latin typeface="+mn-ea"/>
              </a:rPr>
              <a:t>상태 저장</a:t>
            </a:r>
            <a:r>
              <a:rPr lang="en-US" altLang="ko-KR" sz="1200">
                <a:latin typeface="+mn-ea"/>
              </a:rPr>
              <a:t>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>
                <a:latin typeface="+mn-ea"/>
              </a:rPr>
              <a:t>들어오는 각 요청에 대한 정보</a:t>
            </a:r>
            <a:r>
              <a:rPr lang="en-US" altLang="ko-KR" sz="1200">
                <a:latin typeface="+mn-ea"/>
              </a:rPr>
              <a:t>(</a:t>
            </a:r>
            <a:r>
              <a:rPr lang="ko-KR" altLang="en-US" sz="1200">
                <a:latin typeface="+mn-ea"/>
              </a:rPr>
              <a:t>특히 트랜잭션 상태</a:t>
            </a:r>
            <a:r>
              <a:rPr lang="en-US" altLang="ko-KR" sz="1200">
                <a:latin typeface="+mn-ea"/>
              </a:rPr>
              <a:t>)</a:t>
            </a:r>
            <a:r>
              <a:rPr lang="ko-KR" altLang="en-US" sz="1200"/>
              <a:t>와 들어오는 요청을 처리한 결과로 보내는 모든 요청을 기억</a:t>
            </a:r>
            <a:endParaRPr lang="en-US" altLang="ko-KR" sz="120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/>
              <a:t>이 정보를 사용하여 해당 요청과 관련된 향후 메시지 처리에 영향을 줌</a:t>
            </a:r>
            <a:endParaRPr lang="en-US" altLang="ko-KR" sz="120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/>
              <a:t>요청을 </a:t>
            </a:r>
            <a:r>
              <a:rPr lang="en-US" altLang="ko-KR" sz="1200"/>
              <a:t>fork </a:t>
            </a:r>
            <a:r>
              <a:rPr lang="ko-KR" altLang="en-US" sz="1200"/>
              <a:t>하여 여러 대상에 라우팅할 수 있음 </a:t>
            </a:r>
            <a:r>
              <a:rPr lang="en-US" altLang="ko-KR" sz="1200"/>
              <a:t>(</a:t>
            </a:r>
            <a:r>
              <a:rPr lang="ko-KR" altLang="en-US" sz="1200"/>
              <a:t>둘 이상의 위치로 전달되는 모든 요청은 반드시 </a:t>
            </a:r>
            <a:r>
              <a:rPr lang="en-US" altLang="ko-KR" sz="1200"/>
              <a:t>stateful </a:t>
            </a:r>
            <a:r>
              <a:rPr lang="ko-KR" altLang="en-US" sz="1200"/>
              <a:t>방식으로 처리</a:t>
            </a:r>
            <a:r>
              <a:rPr lang="en-US" altLang="ko-KR" sz="12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77059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4D597-F31D-411F-AC66-2DFA6EBE8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Proxy Behavior – Overview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B78F3D4-7EF2-4AAE-B4A8-C7817C1FF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11A78-8DD4-4D94-B67E-760A9C44503E}"/>
              </a:ext>
            </a:extLst>
          </p:cNvPr>
          <p:cNvSpPr txBox="1"/>
          <p:nvPr/>
        </p:nvSpPr>
        <p:spPr>
          <a:xfrm>
            <a:off x="887506" y="838296"/>
            <a:ext cx="936346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/>
              <a:t>stateful </a:t>
            </a:r>
            <a:r>
              <a:rPr lang="ko-KR" altLang="en-US" sz="1200"/>
              <a:t>프록시는 처음에 </a:t>
            </a:r>
            <a:r>
              <a:rPr lang="en-US" altLang="ko-KR" sz="1200"/>
              <a:t>stateless </a:t>
            </a:r>
            <a:r>
              <a:rPr lang="ko-KR" altLang="en-US" sz="1200"/>
              <a:t>프록시가 되지 못하게 하는 행위</a:t>
            </a:r>
            <a:r>
              <a:rPr lang="en-US" altLang="ko-KR" sz="1200"/>
              <a:t>(fork </a:t>
            </a:r>
            <a:r>
              <a:rPr lang="ko-KR" altLang="en-US" sz="1200"/>
              <a:t>또는 </a:t>
            </a:r>
            <a:r>
              <a:rPr lang="en-US" altLang="ko-KR" sz="1200"/>
              <a:t>100 </a:t>
            </a:r>
            <a:r>
              <a:rPr lang="ko-KR" altLang="en-US" sz="1200"/>
              <a:t>응답 생성</a:t>
            </a:r>
            <a:r>
              <a:rPr lang="en-US" altLang="ko-KR" sz="1200"/>
              <a:t>)</a:t>
            </a:r>
            <a:r>
              <a:rPr lang="ko-KR" altLang="en-US" sz="1200"/>
              <a:t>를 하지 않는 한 요청을 처리하는 동안 언제든지</a:t>
            </a:r>
            <a:endParaRPr lang="en-US" altLang="ko-KR" sz="1200"/>
          </a:p>
          <a:p>
            <a:pPr>
              <a:lnSpc>
                <a:spcPct val="150000"/>
              </a:lnSpc>
            </a:pPr>
            <a:r>
              <a:rPr lang="en-US" altLang="ko-KR" sz="1200"/>
              <a:t>stateful </a:t>
            </a:r>
            <a:r>
              <a:rPr lang="ko-KR" altLang="en-US" sz="1200"/>
              <a:t>프록시가 </a:t>
            </a:r>
            <a:r>
              <a:rPr lang="en-US" altLang="ko-KR" sz="1200"/>
              <a:t>stateless </a:t>
            </a:r>
            <a:r>
              <a:rPr lang="ko-KR" altLang="en-US" sz="1200"/>
              <a:t>작업으로 전환될 수 있음</a:t>
            </a:r>
            <a:r>
              <a:rPr lang="en-US" altLang="ko-KR" sz="1200"/>
              <a:t>. </a:t>
            </a:r>
            <a:r>
              <a:rPr lang="ko-KR" altLang="en-US" sz="1200"/>
              <a:t>이러한 전환을 수행할 때 모든 상태는 단순히 버려짐</a:t>
            </a:r>
            <a:r>
              <a:rPr lang="en-US" altLang="ko-KR" sz="1200"/>
              <a:t>. </a:t>
            </a:r>
            <a:r>
              <a:rPr lang="ko-KR" altLang="en-US" sz="1200"/>
              <a:t>프록시는 </a:t>
            </a:r>
            <a:r>
              <a:rPr lang="en-US" altLang="ko-KR" sz="1200"/>
              <a:t>CANCEL </a:t>
            </a:r>
            <a:r>
              <a:rPr lang="ko-KR" altLang="en-US" sz="1200"/>
              <a:t>요청을 초기화</a:t>
            </a:r>
            <a:br>
              <a:rPr lang="en-US" altLang="ko-KR" sz="1200"/>
            </a:br>
            <a:r>
              <a:rPr lang="ko-KR" altLang="en-US" sz="1200"/>
              <a:t>해서는 안됨</a:t>
            </a:r>
            <a:r>
              <a:rPr lang="en-US" altLang="ko-KR" sz="1200"/>
              <a:t>.</a:t>
            </a:r>
            <a:endParaRPr lang="ko-KR" altLang="en-US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CF13B1-FA5E-4838-8560-411B4252647B}"/>
              </a:ext>
            </a:extLst>
          </p:cNvPr>
          <p:cNvSpPr txBox="1"/>
          <p:nvPr/>
        </p:nvSpPr>
        <p:spPr>
          <a:xfrm>
            <a:off x="887506" y="2828461"/>
            <a:ext cx="1099531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일부 상황에서는 프록시가 트랜잭션 </a:t>
            </a:r>
            <a:r>
              <a:rPr lang="en-US" altLang="ko-KR" sz="1200"/>
              <a:t>stateful </a:t>
            </a:r>
            <a:r>
              <a:rPr lang="ko-KR" altLang="en-US" sz="1200"/>
              <a:t>없이 </a:t>
            </a:r>
            <a:r>
              <a:rPr lang="en-US" altLang="ko-KR" sz="1200"/>
              <a:t>stateful </a:t>
            </a:r>
            <a:r>
              <a:rPr lang="ko-KR" altLang="en-US" sz="1200"/>
              <a:t>전송</a:t>
            </a:r>
            <a:r>
              <a:rPr lang="en-US" altLang="ko-KR" sz="1200"/>
              <a:t>(ex: TCP)</a:t>
            </a:r>
            <a:r>
              <a:rPr lang="ko-KR" altLang="en-US" sz="1200"/>
              <a:t>을 사용하여 요청을 전달할 수 있음</a:t>
            </a:r>
            <a:r>
              <a:rPr lang="en-US" altLang="ko-KR" sz="12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요청이 도착한 동일한 연결로 응답을 전달할 수 있을 만큼 충분한 정보를 메시지에 넣는다면 한 </a:t>
            </a:r>
            <a:r>
              <a:rPr lang="en-US" altLang="ko-KR" sz="1200"/>
              <a:t>TCP </a:t>
            </a:r>
            <a:r>
              <a:rPr lang="ko-KR" altLang="en-US" sz="1200"/>
              <a:t>연결에서 다른 트랜잭션으로 요청을 </a:t>
            </a:r>
            <a:r>
              <a:rPr lang="en-US" altLang="ko-KR" sz="1200"/>
              <a:t>stateless </a:t>
            </a:r>
            <a:r>
              <a:rPr lang="ko-KR" altLang="en-US" sz="1200"/>
              <a:t>방식으로 전달 가능</a:t>
            </a:r>
            <a:r>
              <a:rPr lang="en-US" altLang="ko-KR" sz="12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프록시의 </a:t>
            </a:r>
            <a:r>
              <a:rPr lang="en-US" altLang="ko-KR" sz="1200"/>
              <a:t>TU </a:t>
            </a:r>
            <a:r>
              <a:rPr lang="ko-KR" altLang="en-US" sz="1200"/>
              <a:t>가 전송 중 하나에서 안정적인 전송을 보장하기 위해 적극적인 역할을 수행해야 하는 서로 다른 유형의 전송간에 전달되는 요청은 반드시 트랜잭션을 </a:t>
            </a:r>
            <a:br>
              <a:rPr lang="en-US" altLang="ko-KR" sz="1200"/>
            </a:br>
            <a:r>
              <a:rPr lang="en-US" altLang="ko-KR" sz="1200"/>
              <a:t>stateful </a:t>
            </a:r>
            <a:r>
              <a:rPr lang="ko-KR" altLang="en-US" sz="1200"/>
              <a:t>로 전달해야 함</a:t>
            </a:r>
            <a:r>
              <a:rPr lang="en-US" altLang="ko-KR" sz="12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7499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Proxy Behavior - Stateful Proxy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FB401-1678-4B8C-9EC5-6E8DC12F9563}"/>
              </a:ext>
            </a:extLst>
          </p:cNvPr>
          <p:cNvSpPr txBox="1"/>
          <p:nvPr/>
        </p:nvSpPr>
        <p:spPr>
          <a:xfrm>
            <a:off x="1189892" y="1195777"/>
            <a:ext cx="1028198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/>
              <a:t>stateful </a:t>
            </a:r>
            <a:r>
              <a:rPr lang="ko-KR" altLang="en-US" sz="1200"/>
              <a:t>프록시는 순전히 </a:t>
            </a:r>
            <a:r>
              <a:rPr lang="en-US" altLang="ko-KR" sz="1200"/>
              <a:t>SIP </a:t>
            </a:r>
            <a:r>
              <a:rPr lang="ko-KR" altLang="en-US" sz="1200"/>
              <a:t>트랜잭션 처리 엔진</a:t>
            </a:r>
            <a:endParaRPr lang="en-US" altLang="ko-KR" sz="1200"/>
          </a:p>
          <a:p>
            <a:pPr>
              <a:lnSpc>
                <a:spcPct val="200000"/>
              </a:lnSpc>
            </a:pPr>
            <a:r>
              <a:rPr lang="en-US" altLang="ko-KR" sz="1200"/>
              <a:t>stateful </a:t>
            </a:r>
            <a:r>
              <a:rPr lang="ko-KR" altLang="en-US" sz="1200"/>
              <a:t>프록시에는 프록시 코어라고 하는 </a:t>
            </a:r>
            <a:r>
              <a:rPr lang="ko-KR" altLang="en-US" sz="1200" b="1"/>
              <a:t>상위 계층 프록시 프로세싱 컴포넌트</a:t>
            </a:r>
            <a:r>
              <a:rPr lang="ko-KR" altLang="en-US" sz="1200"/>
              <a:t>에 의해 하나 이상의 </a:t>
            </a:r>
            <a:r>
              <a:rPr lang="ko-KR" altLang="en-US" sz="1200" b="1"/>
              <a:t>클라이언트 트랜잭션</a:t>
            </a:r>
            <a:r>
              <a:rPr lang="ko-KR" altLang="en-US" sz="1200"/>
              <a:t>과 연결된 </a:t>
            </a:r>
            <a:r>
              <a:rPr lang="ko-KR" altLang="en-US" sz="1200" b="1"/>
              <a:t>서버 트랜잭션</a:t>
            </a:r>
            <a:r>
              <a:rPr lang="ko-KR" altLang="en-US" sz="1200"/>
              <a:t>으로 구성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AD4FFF-6BD8-4CC4-B484-EA86D553DCE1}"/>
              </a:ext>
            </a:extLst>
          </p:cNvPr>
          <p:cNvSpPr/>
          <p:nvPr/>
        </p:nvSpPr>
        <p:spPr>
          <a:xfrm>
            <a:off x="1283677" y="3616569"/>
            <a:ext cx="410308" cy="703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ST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49F7FB-EF0C-4CBE-BC22-CD3958FD61F0}"/>
              </a:ext>
            </a:extLst>
          </p:cNvPr>
          <p:cNvSpPr/>
          <p:nvPr/>
        </p:nvSpPr>
        <p:spPr>
          <a:xfrm>
            <a:off x="3751384" y="3616569"/>
            <a:ext cx="410308" cy="703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CT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9AEB48-50FF-4221-8739-2C2069705B04}"/>
              </a:ext>
            </a:extLst>
          </p:cNvPr>
          <p:cNvSpPr/>
          <p:nvPr/>
        </p:nvSpPr>
        <p:spPr>
          <a:xfrm>
            <a:off x="3751384" y="2625969"/>
            <a:ext cx="410308" cy="703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CT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83B5327-F65A-4D79-834C-3DAC2AC11A01}"/>
              </a:ext>
            </a:extLst>
          </p:cNvPr>
          <p:cNvSpPr/>
          <p:nvPr/>
        </p:nvSpPr>
        <p:spPr>
          <a:xfrm>
            <a:off x="3751384" y="4607169"/>
            <a:ext cx="410308" cy="703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CT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4ECA16-1CEF-4E13-BAA8-BE17EEF6DB89}"/>
              </a:ext>
            </a:extLst>
          </p:cNvPr>
          <p:cNvSpPr/>
          <p:nvPr/>
        </p:nvSpPr>
        <p:spPr>
          <a:xfrm>
            <a:off x="1913792" y="2625968"/>
            <a:ext cx="1617784" cy="26845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Proxy</a:t>
            </a:r>
          </a:p>
          <a:p>
            <a:pPr algn="ctr"/>
            <a:r>
              <a:rPr lang="en-US" altLang="ko-KR" sz="1600"/>
              <a:t>“higher” Layer</a:t>
            </a:r>
            <a:endParaRPr lang="ko-KR" altLang="en-US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C20348-98C4-412C-AA40-54D7E1B1095C}"/>
              </a:ext>
            </a:extLst>
          </p:cNvPr>
          <p:cNvSpPr txBox="1"/>
          <p:nvPr/>
        </p:nvSpPr>
        <p:spPr>
          <a:xfrm>
            <a:off x="1873733" y="5606423"/>
            <a:ext cx="169790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ST</a:t>
            </a:r>
            <a:r>
              <a:rPr lang="ko-KR" altLang="en-US" sz="1100"/>
              <a:t> </a:t>
            </a:r>
            <a:r>
              <a:rPr lang="en-US" altLang="ko-KR" sz="1100"/>
              <a:t>=</a:t>
            </a:r>
            <a:r>
              <a:rPr lang="ko-KR" altLang="en-US" sz="1100"/>
              <a:t> </a:t>
            </a:r>
            <a:r>
              <a:rPr lang="en-US" altLang="ko-KR" sz="1100"/>
              <a:t>Server</a:t>
            </a:r>
            <a:r>
              <a:rPr lang="ko-KR" altLang="en-US" sz="1100"/>
              <a:t> </a:t>
            </a:r>
            <a:r>
              <a:rPr lang="en-US" altLang="ko-KR" sz="1100"/>
              <a:t>Transaction</a:t>
            </a:r>
          </a:p>
          <a:p>
            <a:endParaRPr lang="en-US" altLang="ko-KR" sz="1100"/>
          </a:p>
          <a:p>
            <a:r>
              <a:rPr lang="en-US" altLang="ko-KR" sz="1100"/>
              <a:t>CT = Client Transaction</a:t>
            </a:r>
            <a:endParaRPr lang="ko-KR" altLang="en-US" sz="11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EBE380-ED20-41F7-BDED-F19F555E4373}"/>
              </a:ext>
            </a:extLst>
          </p:cNvPr>
          <p:cNvSpPr txBox="1"/>
          <p:nvPr/>
        </p:nvSpPr>
        <p:spPr>
          <a:xfrm>
            <a:off x="4800427" y="2625968"/>
            <a:ext cx="6553373" cy="1885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들어오는 요청은 </a:t>
            </a:r>
            <a:r>
              <a:rPr lang="en-US" altLang="ko-KR" sz="1200"/>
              <a:t>ST(Server Transaction)</a:t>
            </a:r>
            <a:r>
              <a:rPr lang="ko-KR" altLang="en-US" sz="1200"/>
              <a:t>가 처리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ST </a:t>
            </a:r>
            <a:r>
              <a:rPr lang="ko-KR" altLang="en-US" sz="1200"/>
              <a:t>로부터 요청은 </a:t>
            </a:r>
            <a:r>
              <a:rPr lang="en-US" altLang="ko-KR" sz="1200"/>
              <a:t>Proxy core </a:t>
            </a:r>
            <a:r>
              <a:rPr lang="ko-KR" altLang="en-US" sz="1200"/>
              <a:t>로 전달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Proxy core </a:t>
            </a:r>
            <a:r>
              <a:rPr lang="ko-KR" altLang="en-US" sz="1200"/>
              <a:t>는 하나 이상의 </a:t>
            </a:r>
            <a:r>
              <a:rPr lang="en-US" altLang="ko-KR" sz="1200"/>
              <a:t>next-hope </a:t>
            </a:r>
            <a:r>
              <a:rPr lang="ko-KR" altLang="en-US" sz="1200"/>
              <a:t>위치를 선택하면서 요청을 어디로 라우팅할지 결정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각 </a:t>
            </a:r>
            <a:r>
              <a:rPr lang="en-US" altLang="ko-KR" sz="1200"/>
              <a:t>next-hope</a:t>
            </a:r>
            <a:r>
              <a:rPr lang="ko-KR" altLang="en-US" sz="1200"/>
              <a:t> 위치에 대한 발신 요청은 연관된 </a:t>
            </a:r>
            <a:r>
              <a:rPr lang="en-US" altLang="ko-KR" sz="1200"/>
              <a:t>CT(Client Transaction)</a:t>
            </a:r>
            <a:r>
              <a:rPr lang="ko-KR" altLang="en-US" sz="1200"/>
              <a:t>에 의해 처리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Proxy core </a:t>
            </a:r>
            <a:r>
              <a:rPr lang="ko-KR" altLang="en-US" sz="1200"/>
              <a:t>는 </a:t>
            </a:r>
            <a:r>
              <a:rPr lang="en-US" altLang="ko-KR" sz="1200"/>
              <a:t>CT </a:t>
            </a:r>
            <a:r>
              <a:rPr lang="ko-KR" altLang="en-US" sz="1200"/>
              <a:t>로부터 응답을 수집하고 </a:t>
            </a:r>
            <a:r>
              <a:rPr lang="en-US" altLang="ko-KR" sz="1200"/>
              <a:t>ST </a:t>
            </a:r>
            <a:r>
              <a:rPr lang="ko-KR" altLang="en-US" sz="1200"/>
              <a:t>에 응답을 전송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879892-3811-47AE-91D8-96D44614AEEC}"/>
              </a:ext>
            </a:extLst>
          </p:cNvPr>
          <p:cNvSpPr txBox="1"/>
          <p:nvPr/>
        </p:nvSpPr>
        <p:spPr>
          <a:xfrm>
            <a:off x="4800427" y="4958861"/>
            <a:ext cx="693972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/>
              <a:t>수신된 각 새로운 요청은 새로운 </a:t>
            </a:r>
            <a:r>
              <a:rPr lang="en-US" altLang="ko-KR" sz="1200"/>
              <a:t>ST </a:t>
            </a:r>
            <a:r>
              <a:rPr lang="ko-KR" altLang="en-US" sz="1200"/>
              <a:t>를 만듬</a:t>
            </a:r>
            <a:endParaRPr lang="en-US" altLang="ko-KR" sz="1200"/>
          </a:p>
          <a:p>
            <a:pPr>
              <a:lnSpc>
                <a:spcPct val="200000"/>
              </a:lnSpc>
            </a:pPr>
            <a:r>
              <a:rPr lang="en-US" altLang="ko-KR" sz="1200"/>
              <a:t>Proxy core </a:t>
            </a:r>
            <a:r>
              <a:rPr lang="ko-KR" altLang="en-US" sz="1200"/>
              <a:t>는 그 </a:t>
            </a:r>
            <a:r>
              <a:rPr lang="en-US" altLang="ko-KR" sz="1200"/>
              <a:t>ST </a:t>
            </a:r>
            <a:r>
              <a:rPr lang="ko-KR" altLang="en-US" sz="1200"/>
              <a:t>에 즉각적인 </a:t>
            </a:r>
            <a:r>
              <a:rPr lang="en-US" altLang="ko-KR" sz="1200"/>
              <a:t>Provisional </a:t>
            </a:r>
            <a:r>
              <a:rPr lang="ko-KR" altLang="en-US" sz="1200"/>
              <a:t>응답</a:t>
            </a:r>
            <a:r>
              <a:rPr lang="en-US" altLang="ko-KR" sz="1200"/>
              <a:t>(100 Trying </a:t>
            </a:r>
            <a:r>
              <a:rPr lang="ko-KR" altLang="en-US" sz="1200"/>
              <a:t>같은</a:t>
            </a:r>
            <a:r>
              <a:rPr lang="en-US" altLang="ko-KR" sz="1200"/>
              <a:t>)</a:t>
            </a:r>
            <a:r>
              <a:rPr lang="ko-KR" altLang="en-US" sz="1200"/>
              <a:t>을 전송하는 것에 </a:t>
            </a:r>
            <a:r>
              <a:rPr lang="en-US" altLang="ko-KR" sz="1200"/>
              <a:t>UAS </a:t>
            </a:r>
            <a:r>
              <a:rPr lang="ko-KR" altLang="en-US" sz="1200"/>
              <a:t>로서 동작</a:t>
            </a:r>
          </a:p>
        </p:txBody>
      </p:sp>
    </p:spTree>
    <p:extLst>
      <p:ext uri="{BB962C8B-B14F-4D97-AF65-F5344CB8AC3E}">
        <p14:creationId xmlns:p14="http://schemas.microsoft.com/office/powerpoint/2010/main" val="2014912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Proxy Behavior - Stateful Proxy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FB401-1678-4B8C-9EC5-6E8DC12F9563}"/>
              </a:ext>
            </a:extLst>
          </p:cNvPr>
          <p:cNvSpPr txBox="1"/>
          <p:nvPr/>
        </p:nvSpPr>
        <p:spPr>
          <a:xfrm>
            <a:off x="3872474" y="1822791"/>
            <a:ext cx="4447051" cy="321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/>
              <a:t>새로운 요청에 대해 진행할 단계</a:t>
            </a:r>
            <a:r>
              <a:rPr lang="en-US" altLang="ko-KR" sz="1400"/>
              <a:t>: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/>
              <a:t>Validate the request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/>
              <a:t>Preprocess routing information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/>
              <a:t>Determine target for the request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/>
              <a:t>Forward the request to each target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/>
              <a:t>Process all responses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8FF478-BBDF-4E57-9EE1-560C323DE0B4}"/>
              </a:ext>
            </a:extLst>
          </p:cNvPr>
          <p:cNvSpPr txBox="1"/>
          <p:nvPr/>
        </p:nvSpPr>
        <p:spPr>
          <a:xfrm>
            <a:off x="127747" y="679287"/>
            <a:ext cx="2593980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50"/>
              <a:t>Validate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50"/>
              <a:t>Preprocess routing information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50"/>
              <a:t>Determine target for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50"/>
              <a:t>Forward the request to each target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50"/>
              <a:t>Process all responses</a:t>
            </a:r>
          </a:p>
        </p:txBody>
      </p:sp>
    </p:spTree>
    <p:extLst>
      <p:ext uri="{BB962C8B-B14F-4D97-AF65-F5344CB8AC3E}">
        <p14:creationId xmlns:p14="http://schemas.microsoft.com/office/powerpoint/2010/main" val="111599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Request Validation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860371-132D-48AB-B71F-7E1F57399A19}"/>
              </a:ext>
            </a:extLst>
          </p:cNvPr>
          <p:cNvSpPr txBox="1"/>
          <p:nvPr/>
        </p:nvSpPr>
        <p:spPr>
          <a:xfrm>
            <a:off x="1257127" y="1119725"/>
            <a:ext cx="4841390" cy="3362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/>
              <a:t>요청을 프록시하기 전에 메시지의 유효성</a:t>
            </a:r>
            <a:r>
              <a:rPr lang="en-US" altLang="ko-KR" sz="1200"/>
              <a:t>(Validation)</a:t>
            </a:r>
            <a:r>
              <a:rPr lang="ko-KR" altLang="en-US" sz="1200"/>
              <a:t>을 확인해야 한다</a:t>
            </a:r>
            <a:r>
              <a:rPr lang="en-US" altLang="ko-KR" sz="1200"/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sz="1200"/>
              <a:t>유효한 메시지는 다음 검사를 통과해야 한다</a:t>
            </a:r>
            <a:r>
              <a:rPr lang="en-US" altLang="ko-KR" sz="1200"/>
              <a:t>.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sz="1200"/>
              <a:t>Reasonable Syntax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sz="1200"/>
              <a:t>URI scheme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sz="1200"/>
              <a:t>Max-Forwards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sz="1200"/>
              <a:t>(Optional) Loop Detection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sz="1200"/>
              <a:t>Proxy-Require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sz="1200"/>
              <a:t>Proxy-Authorization</a:t>
            </a:r>
          </a:p>
          <a:p>
            <a:pPr>
              <a:lnSpc>
                <a:spcPct val="200000"/>
              </a:lnSpc>
            </a:pPr>
            <a:r>
              <a:rPr lang="ko-KR" altLang="en-US" sz="1200"/>
              <a:t>위 검사중 하나라도 실패하면</a:t>
            </a:r>
            <a:r>
              <a:rPr lang="en-US" altLang="ko-KR" sz="1200"/>
              <a:t>, UAS </a:t>
            </a:r>
            <a:r>
              <a:rPr lang="ko-KR" altLang="en-US" sz="1200"/>
              <a:t>로 작동하여 </a:t>
            </a:r>
            <a:r>
              <a:rPr lang="en-US" altLang="ko-KR" sz="1200"/>
              <a:t>Error code </a:t>
            </a:r>
            <a:r>
              <a:rPr lang="ko-KR" altLang="en-US" sz="1200"/>
              <a:t>와 함께 응답</a:t>
            </a:r>
            <a:endParaRPr lang="en-US" altLang="ko-KR" sz="1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79114F-F07F-424D-93A9-4C76758D86A9}"/>
              </a:ext>
            </a:extLst>
          </p:cNvPr>
          <p:cNvSpPr txBox="1"/>
          <p:nvPr/>
        </p:nvSpPr>
        <p:spPr>
          <a:xfrm>
            <a:off x="9606093" y="597481"/>
            <a:ext cx="2496196" cy="1220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 b="1"/>
              <a:t>Validate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Preprocess routing information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Determine target for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Forward the request to each target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Process all responses</a:t>
            </a:r>
          </a:p>
        </p:txBody>
      </p:sp>
    </p:spTree>
    <p:extLst>
      <p:ext uri="{BB962C8B-B14F-4D97-AF65-F5344CB8AC3E}">
        <p14:creationId xmlns:p14="http://schemas.microsoft.com/office/powerpoint/2010/main" val="2919467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Request Validation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860371-132D-48AB-B71F-7E1F57399A19}"/>
              </a:ext>
            </a:extLst>
          </p:cNvPr>
          <p:cNvSpPr txBox="1"/>
          <p:nvPr/>
        </p:nvSpPr>
        <p:spPr>
          <a:xfrm>
            <a:off x="1035250" y="900463"/>
            <a:ext cx="10871887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[ 1 ] Reasonable syntax check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요청은 서버 트랜잭션으로 처리할 수 있을 만큼 잘 형성된 형식이어야 함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나머지 요청 유효성 검사 단계 또는 요청 전달 섹션에 관련된 모든 컴포넌트는 반드시 올바르게 형성되어야 함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다른 컴포넌트는 잘 형성되었든 그렇지 않든 간에 무시되어야 하며 메시지가 전달될 때 변경되지 않는 상태로 유지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SIP </a:t>
            </a:r>
            <a:r>
              <a:rPr lang="ko-KR" altLang="en-US" sz="1200"/>
              <a:t>는 확장을 통해 언제든지 새로운 메소드와 헤더를 정의할 수 있으며</a:t>
            </a:r>
            <a:r>
              <a:rPr lang="en-US" altLang="ko-KR" sz="1200"/>
              <a:t>, </a:t>
            </a:r>
            <a:r>
              <a:rPr lang="ko-KR" altLang="en-US" sz="1200"/>
              <a:t>프록시는 자신이 모르는 메서드나 헤더가 포함되어 있어도 프록시하는 것을 거부하면 안됨</a:t>
            </a:r>
            <a:endParaRPr lang="en-US" altLang="ko-KR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2DEBD-4E17-42A2-813B-12B113D9F9DF}"/>
              </a:ext>
            </a:extLst>
          </p:cNvPr>
          <p:cNvSpPr txBox="1"/>
          <p:nvPr/>
        </p:nvSpPr>
        <p:spPr>
          <a:xfrm>
            <a:off x="1035250" y="3031822"/>
            <a:ext cx="8826455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[ 2 ] URI scheme check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Request-URI </a:t>
            </a:r>
            <a:r>
              <a:rPr lang="ko-KR" altLang="en-US" sz="1200"/>
              <a:t>에 프록시가 </a:t>
            </a:r>
            <a:r>
              <a:rPr lang="ko-KR" altLang="en-US" sz="1200" b="1"/>
              <a:t>이해할 수 없는 </a:t>
            </a:r>
            <a:r>
              <a:rPr lang="en-US" altLang="ko-KR" sz="1200"/>
              <a:t>URI scheme </a:t>
            </a:r>
            <a:r>
              <a:rPr lang="ko-KR" altLang="en-US" sz="1200"/>
              <a:t>가 있는 경우 프록시 </a:t>
            </a:r>
            <a:r>
              <a:rPr lang="en-US" altLang="ko-KR" sz="1200" b="1">
                <a:latin typeface="Roboto" panose="02000000000000000000" pitchFamily="2" charset="0"/>
                <a:ea typeface="Roboto" panose="02000000000000000000" pitchFamily="2" charset="0"/>
              </a:rPr>
              <a:t>416(Unsupported URI Scheme)</a:t>
            </a:r>
            <a:r>
              <a:rPr lang="en-US" altLang="ko-KR" sz="1200" b="1"/>
              <a:t> </a:t>
            </a:r>
            <a:r>
              <a:rPr lang="ko-KR" altLang="en-US" sz="1200"/>
              <a:t>응답으로 요청을 거부</a:t>
            </a:r>
            <a:endParaRPr lang="en-US" altLang="ko-KR" sz="1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A215A6-8032-470D-AFB8-28C905A7AAD4}"/>
              </a:ext>
            </a:extLst>
          </p:cNvPr>
          <p:cNvSpPr txBox="1"/>
          <p:nvPr/>
        </p:nvSpPr>
        <p:spPr>
          <a:xfrm>
            <a:off x="1035250" y="4055186"/>
            <a:ext cx="9610323" cy="23160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[ 3 ] Max-Forwards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Max-Forwards </a:t>
            </a:r>
            <a:r>
              <a:rPr lang="ko-KR" altLang="en-US" sz="1200"/>
              <a:t>헤더는 </a:t>
            </a:r>
            <a:r>
              <a:rPr lang="en-US" altLang="ko-KR" sz="1200"/>
              <a:t>SIP </a:t>
            </a:r>
            <a:r>
              <a:rPr lang="ko-KR" altLang="en-US" sz="1200"/>
              <a:t>요청이 트래버스할 수 있는 요소의 수를 제한하는 데 사용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요청에 </a:t>
            </a:r>
            <a:r>
              <a:rPr lang="en-US" altLang="ko-KR" sz="1200"/>
              <a:t>Max-Forwards </a:t>
            </a:r>
            <a:r>
              <a:rPr lang="ko-KR" altLang="en-US" sz="1200"/>
              <a:t>헤더가 없는 경우 이 검사는 패스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요청에 필드 값이 </a:t>
            </a:r>
            <a:r>
              <a:rPr lang="en-US" altLang="ko-KR" sz="1200"/>
              <a:t>0</a:t>
            </a:r>
            <a:r>
              <a:rPr lang="ko-KR" altLang="en-US" sz="1200"/>
              <a:t>보다 큰 </a:t>
            </a:r>
            <a:r>
              <a:rPr lang="en-US" altLang="ko-KR" sz="1200"/>
              <a:t>Max-Forwards </a:t>
            </a:r>
            <a:r>
              <a:rPr lang="ko-KR" altLang="en-US" sz="1200"/>
              <a:t>헤더가 있으면 패스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요청에 필드 값이 </a:t>
            </a:r>
            <a:r>
              <a:rPr lang="en-US" altLang="ko-KR" sz="1200"/>
              <a:t>0</a:t>
            </a:r>
            <a:r>
              <a:rPr lang="ko-KR" altLang="en-US" sz="1200"/>
              <a:t>인 </a:t>
            </a:r>
            <a:r>
              <a:rPr lang="en-US" altLang="ko-KR" sz="1200"/>
              <a:t>Max-Forwards </a:t>
            </a:r>
            <a:r>
              <a:rPr lang="ko-KR" altLang="en-US" sz="1200"/>
              <a:t>헤더가 포함된 경우 요소는 요청을 전달하지 않아야 하며</a:t>
            </a:r>
            <a:r>
              <a:rPr lang="en-US" altLang="ko-KR" sz="1200"/>
              <a:t>, OPTIONS </a:t>
            </a:r>
            <a:r>
              <a:rPr lang="ko-KR" altLang="en-US" sz="1200"/>
              <a:t>요청인 경우 최종 수신자 역할로 응답</a:t>
            </a:r>
            <a:br>
              <a:rPr lang="en-US" altLang="ko-KR" sz="1200"/>
            </a:br>
            <a:r>
              <a:rPr lang="en-US" altLang="ko-KR" sz="1200"/>
              <a:t>(</a:t>
            </a:r>
            <a:r>
              <a:rPr lang="ko-KR" altLang="en-US" sz="1200"/>
              <a:t>그렇지 않으면 </a:t>
            </a:r>
            <a:r>
              <a:rPr lang="en-US" altLang="ko-KR" sz="1200" b="1"/>
              <a:t>483(Too many hops)</a:t>
            </a:r>
            <a:r>
              <a:rPr lang="en-US" altLang="ko-KR" sz="1200"/>
              <a:t> </a:t>
            </a:r>
            <a:r>
              <a:rPr lang="ko-KR" altLang="en-US" sz="1200"/>
              <a:t>응답을 반환</a:t>
            </a:r>
            <a:r>
              <a:rPr lang="en-US" altLang="ko-KR" sz="120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9BFE2D-126A-4414-95EE-C7C9A4EE07AA}"/>
              </a:ext>
            </a:extLst>
          </p:cNvPr>
          <p:cNvSpPr txBox="1"/>
          <p:nvPr/>
        </p:nvSpPr>
        <p:spPr>
          <a:xfrm>
            <a:off x="9606093" y="597481"/>
            <a:ext cx="2496196" cy="1220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 b="1"/>
              <a:t>Validate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Preprocess routing information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Determine target for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Forward the request to each target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Process all responses</a:t>
            </a:r>
          </a:p>
        </p:txBody>
      </p:sp>
    </p:spTree>
    <p:extLst>
      <p:ext uri="{BB962C8B-B14F-4D97-AF65-F5344CB8AC3E}">
        <p14:creationId xmlns:p14="http://schemas.microsoft.com/office/powerpoint/2010/main" val="174801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Request Validation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860371-132D-48AB-B71F-7E1F57399A19}"/>
              </a:ext>
            </a:extLst>
          </p:cNvPr>
          <p:cNvSpPr txBox="1"/>
          <p:nvPr/>
        </p:nvSpPr>
        <p:spPr>
          <a:xfrm>
            <a:off x="1035250" y="900463"/>
            <a:ext cx="8866530" cy="23160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[ 4 ] Optional Loop Detection check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요청에 프록시가 이전 요청에 넣은 값과 동일한 값이 있는 </a:t>
            </a:r>
            <a:r>
              <a:rPr lang="en-US" altLang="ko-KR" sz="1200" b="1">
                <a:solidFill>
                  <a:srgbClr val="002060"/>
                </a:solidFill>
              </a:rPr>
              <a:t>Via</a:t>
            </a:r>
            <a:r>
              <a:rPr lang="en-US" altLang="ko-KR" sz="1200"/>
              <a:t> </a:t>
            </a:r>
            <a:r>
              <a:rPr lang="ko-KR" altLang="en-US" sz="1200"/>
              <a:t>헤더 필드가 있으면 요청이 이전에 이 요소에 의해 전달된 것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“Loop”</a:t>
            </a:r>
            <a:r>
              <a:rPr lang="en-US" altLang="ko-KR" sz="1200"/>
              <a:t> </a:t>
            </a:r>
            <a:r>
              <a:rPr lang="ko-KR" altLang="en-US" sz="1200"/>
              <a:t>되었음을 발견하려면</a:t>
            </a:r>
            <a:r>
              <a:rPr lang="en-US" altLang="ko-KR" sz="1200"/>
              <a:t>, </a:t>
            </a:r>
            <a:r>
              <a:rPr lang="ko-KR" altLang="en-US" sz="1200"/>
              <a:t>이 메시지에 </a:t>
            </a:r>
            <a:r>
              <a:rPr lang="en-US" altLang="ko-KR" sz="1200"/>
              <a:t>“</a:t>
            </a:r>
            <a:r>
              <a:rPr lang="en-US" altLang="ko-KR" sz="1200" b="1">
                <a:solidFill>
                  <a:schemeClr val="accent4">
                    <a:lumMod val="50000"/>
                  </a:schemeClr>
                </a:solidFill>
              </a:rPr>
              <a:t>branch”</a:t>
            </a:r>
            <a:r>
              <a:rPr lang="en-US" altLang="ko-KR" sz="1200"/>
              <a:t> </a:t>
            </a:r>
            <a:r>
              <a:rPr lang="ko-KR" altLang="en-US" sz="1200"/>
              <a:t>파라미터를 계산을 수행하고</a:t>
            </a:r>
            <a:r>
              <a:rPr lang="en-US" altLang="ko-KR" sz="1200"/>
              <a:t>, </a:t>
            </a:r>
            <a:r>
              <a:rPr lang="ko-KR" altLang="en-US" sz="1200"/>
              <a:t>그것을 </a:t>
            </a:r>
            <a:r>
              <a:rPr lang="en-US" altLang="ko-KR" sz="1200" b="1">
                <a:solidFill>
                  <a:srgbClr val="002060"/>
                </a:solidFill>
              </a:rPr>
              <a:t>Via</a:t>
            </a:r>
            <a:r>
              <a:rPr lang="en-US" altLang="ko-KR" sz="1200"/>
              <a:t> </a:t>
            </a:r>
            <a:r>
              <a:rPr lang="ko-KR" altLang="en-US" sz="1200"/>
              <a:t>헤더에서 수신된 파라미터와 비교</a:t>
            </a:r>
            <a:endParaRPr lang="en-US" altLang="ko-KR" sz="12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파라미터가 일치하면</a:t>
            </a:r>
            <a:r>
              <a:rPr lang="en-US" altLang="ko-KR" sz="1100"/>
              <a:t>, </a:t>
            </a:r>
            <a:r>
              <a:rPr lang="ko-KR" altLang="en-US" sz="1100"/>
              <a:t>요청은 </a:t>
            </a:r>
            <a:r>
              <a:rPr lang="en-US" altLang="ko-KR" sz="1100"/>
              <a:t>Loop </a:t>
            </a:r>
            <a:r>
              <a:rPr lang="ko-KR" altLang="en-US" sz="1100"/>
              <a:t>된 것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다르면</a:t>
            </a:r>
            <a:r>
              <a:rPr lang="en-US" altLang="ko-KR" sz="1100"/>
              <a:t>, </a:t>
            </a:r>
            <a:r>
              <a:rPr lang="ko-KR" altLang="en-US" sz="1100"/>
              <a:t>요청은 </a:t>
            </a:r>
            <a:r>
              <a:rPr lang="en-US" altLang="ko-KR" sz="1100"/>
              <a:t>spiraling </a:t>
            </a:r>
            <a:r>
              <a:rPr lang="ko-KR" altLang="en-US" sz="1100"/>
              <a:t>하고 계속 처리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/>
              <a:t>Loop </a:t>
            </a:r>
            <a:r>
              <a:rPr lang="ko-KR" altLang="en-US" sz="1100"/>
              <a:t>가 감지되면</a:t>
            </a:r>
            <a:r>
              <a:rPr lang="en-US" altLang="ko-KR" sz="1100"/>
              <a:t>, </a:t>
            </a:r>
            <a:r>
              <a:rPr lang="en-US" altLang="ko-KR" sz="1100" b="1"/>
              <a:t>482 (Loop Detected) </a:t>
            </a:r>
            <a:r>
              <a:rPr lang="ko-KR" altLang="en-US" sz="1100"/>
              <a:t>응답</a:t>
            </a:r>
            <a:r>
              <a:rPr lang="en-US" altLang="ko-KR" sz="1100"/>
              <a:t> </a:t>
            </a:r>
            <a:r>
              <a:rPr lang="ko-KR" altLang="en-US" sz="1100"/>
              <a:t>  </a:t>
            </a:r>
            <a:endParaRPr lang="en-US" altLang="ko-KR" sz="11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2DEBD-4E17-42A2-813B-12B113D9F9DF}"/>
              </a:ext>
            </a:extLst>
          </p:cNvPr>
          <p:cNvSpPr txBox="1"/>
          <p:nvPr/>
        </p:nvSpPr>
        <p:spPr>
          <a:xfrm>
            <a:off x="1035250" y="3264253"/>
            <a:ext cx="9110186" cy="1188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[ 5 ]Proxy-Require check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향후 이 프로토콜의 </a:t>
            </a:r>
            <a:r>
              <a:rPr lang="en-US" altLang="ko-KR" sz="1200"/>
              <a:t>“</a:t>
            </a:r>
            <a:r>
              <a:rPr lang="ko-KR" altLang="en-US" sz="1200" b="1">
                <a:solidFill>
                  <a:schemeClr val="bg2">
                    <a:lumMod val="50000"/>
                  </a:schemeClr>
                </a:solidFill>
              </a:rPr>
              <a:t>확장</a:t>
            </a:r>
            <a:r>
              <a:rPr lang="en-US" altLang="ko-KR" sz="1200" b="1"/>
              <a:t>”</a:t>
            </a:r>
            <a:r>
              <a:rPr lang="ko-KR" altLang="en-US" sz="1200"/>
              <a:t>을</a:t>
            </a:r>
            <a:r>
              <a:rPr lang="ko-KR" altLang="en-US" sz="1200" b="1"/>
              <a:t> </a:t>
            </a:r>
            <a:r>
              <a:rPr lang="ko-KR" altLang="en-US" sz="1200"/>
              <a:t>도입하기 위해</a:t>
            </a:r>
            <a:r>
              <a:rPr lang="en-US" altLang="ko-KR" sz="1200"/>
              <a:t>, </a:t>
            </a:r>
            <a:r>
              <a:rPr lang="ko-KR" altLang="en-US" sz="1200"/>
              <a:t>요청에 </a:t>
            </a:r>
            <a:r>
              <a:rPr lang="en-US" altLang="ko-KR" sz="1200" b="1">
                <a:solidFill>
                  <a:srgbClr val="002060"/>
                </a:solidFill>
              </a:rPr>
              <a:t>Proxy-Require</a:t>
            </a:r>
            <a:r>
              <a:rPr lang="en-US" altLang="ko-KR" sz="1200"/>
              <a:t> </a:t>
            </a:r>
            <a:r>
              <a:rPr lang="ko-KR" altLang="en-US" sz="1200"/>
              <a:t>헤더 필드 포함</a:t>
            </a:r>
            <a:endParaRPr lang="en-US" altLang="ko-KR" sz="12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요청에 요소가 이해하지 못하는 하나 이상의 </a:t>
            </a:r>
            <a:r>
              <a:rPr lang="en-US" altLang="ko-KR" sz="1100"/>
              <a:t>“</a:t>
            </a:r>
            <a:r>
              <a:rPr lang="ko-KR" altLang="en-US" sz="1100" b="1">
                <a:solidFill>
                  <a:schemeClr val="bg2">
                    <a:lumMod val="50000"/>
                  </a:schemeClr>
                </a:solidFill>
              </a:rPr>
              <a:t>옵션 태그</a:t>
            </a:r>
            <a:r>
              <a:rPr lang="en-US" altLang="ko-KR" sz="1100" b="1"/>
              <a:t>”</a:t>
            </a:r>
            <a:r>
              <a:rPr lang="ko-KR" altLang="en-US" sz="1100"/>
              <a:t>가 있는 </a:t>
            </a:r>
            <a:r>
              <a:rPr lang="en-US" altLang="ko-KR" sz="1100" b="1">
                <a:solidFill>
                  <a:srgbClr val="002060"/>
                </a:solidFill>
              </a:rPr>
              <a:t>Proxy-Require</a:t>
            </a:r>
            <a:r>
              <a:rPr lang="en-US" altLang="ko-KR" sz="1100"/>
              <a:t> </a:t>
            </a:r>
            <a:r>
              <a:rPr lang="ko-KR" altLang="en-US" sz="1100"/>
              <a:t>헤더가 있는 경우</a:t>
            </a:r>
            <a:r>
              <a:rPr lang="en-US" altLang="ko-KR" sz="1100"/>
              <a:t>, </a:t>
            </a:r>
            <a:r>
              <a:rPr lang="ko-KR" altLang="en-US" sz="1100"/>
              <a:t>반드시 </a:t>
            </a:r>
            <a:r>
              <a:rPr lang="en-US" altLang="ko-KR" sz="1100" b="1" u="sng"/>
              <a:t>420(Bad Extension)</a:t>
            </a:r>
            <a:r>
              <a:rPr lang="en-US" altLang="ko-KR" sz="1100" b="1"/>
              <a:t> </a:t>
            </a:r>
            <a:r>
              <a:rPr lang="ko-KR" altLang="en-US" sz="1100"/>
              <a:t>응답을 반환</a:t>
            </a:r>
            <a:endParaRPr lang="en-US" altLang="ko-KR" sz="11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A215A6-8032-470D-AFB8-28C905A7AAD4}"/>
              </a:ext>
            </a:extLst>
          </p:cNvPr>
          <p:cNvSpPr txBox="1"/>
          <p:nvPr/>
        </p:nvSpPr>
        <p:spPr>
          <a:xfrm>
            <a:off x="1035250" y="4728197"/>
            <a:ext cx="6197530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[ 6 ] Proxy-Authorization check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요청을 전달하기 전에 </a:t>
            </a:r>
            <a:r>
              <a:rPr lang="en-US" altLang="ko-KR" sz="1200" b="1"/>
              <a:t>credential</a:t>
            </a:r>
            <a:r>
              <a:rPr lang="en-US" altLang="ko-KR" sz="1200"/>
              <a:t>(</a:t>
            </a:r>
            <a:r>
              <a:rPr lang="ko-KR" altLang="en-US" sz="1200"/>
              <a:t>자격 증명</a:t>
            </a:r>
            <a:r>
              <a:rPr lang="en-US" altLang="ko-KR" sz="1200"/>
              <a:t>)</a:t>
            </a:r>
            <a:r>
              <a:rPr lang="ko-KR" altLang="en-US" sz="1200"/>
              <a:t>을 요구하면</a:t>
            </a:r>
            <a:r>
              <a:rPr lang="en-US" altLang="ko-KR" sz="1200"/>
              <a:t>, </a:t>
            </a:r>
            <a:r>
              <a:rPr lang="ko-KR" altLang="en-US" sz="1200"/>
              <a:t>요청이 검사되어야 함</a:t>
            </a:r>
            <a:r>
              <a:rPr lang="en-US" altLang="ko-KR" sz="1200"/>
              <a:t> (</a:t>
            </a:r>
            <a:r>
              <a:rPr lang="ko-KR" altLang="en-US" sz="1200"/>
              <a:t>섹션 </a:t>
            </a:r>
            <a:r>
              <a:rPr lang="en-US" altLang="ko-KR" sz="1200"/>
              <a:t>22.3)</a:t>
            </a: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DCE6D6DF-606C-48CC-9972-EC61EBE1B594}"/>
              </a:ext>
            </a:extLst>
          </p:cNvPr>
          <p:cNvCxnSpPr>
            <a:cxnSpLocks/>
          </p:cNvCxnSpPr>
          <p:nvPr/>
        </p:nvCxnSpPr>
        <p:spPr>
          <a:xfrm>
            <a:off x="8084819" y="4366331"/>
            <a:ext cx="3023721" cy="594297"/>
          </a:xfrm>
          <a:prstGeom prst="bentConnector3">
            <a:avLst>
              <a:gd name="adj1" fmla="val 7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7F4C469-057A-4B9D-8E34-CAE7452641AB}"/>
              </a:ext>
            </a:extLst>
          </p:cNvPr>
          <p:cNvSpPr txBox="1"/>
          <p:nvPr/>
        </p:nvSpPr>
        <p:spPr>
          <a:xfrm>
            <a:off x="8317391" y="4782058"/>
            <a:ext cx="279114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/>
              <a:t>해당 응답에는 프록시가 이해하지 못하는 옵션 태그를</a:t>
            </a:r>
            <a:br>
              <a:rPr lang="en-US" altLang="ko-KR" sz="900"/>
            </a:br>
            <a:r>
              <a:rPr lang="ko-KR" altLang="en-US" sz="900"/>
              <a:t>나열하는 </a:t>
            </a:r>
            <a:r>
              <a:rPr lang="en-US" altLang="ko-KR" sz="900" b="1"/>
              <a:t>Unsupported</a:t>
            </a:r>
            <a:r>
              <a:rPr lang="en-US" altLang="ko-KR" sz="900"/>
              <a:t> </a:t>
            </a:r>
            <a:r>
              <a:rPr lang="ko-KR" altLang="en-US" sz="900"/>
              <a:t>헤더 필드를 포함한다</a:t>
            </a:r>
            <a:r>
              <a:rPr lang="en-US" altLang="ko-KR" sz="900"/>
              <a:t>.</a:t>
            </a:r>
            <a:endParaRPr lang="ko-KR" altLang="en-US" sz="9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CCBC05-3E5F-4604-84D7-2AFC9E3AA1EB}"/>
              </a:ext>
            </a:extLst>
          </p:cNvPr>
          <p:cNvSpPr txBox="1"/>
          <p:nvPr/>
        </p:nvSpPr>
        <p:spPr>
          <a:xfrm>
            <a:off x="9606093" y="597481"/>
            <a:ext cx="2496196" cy="1220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 b="1"/>
              <a:t>Validate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Preprocess routing information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Determine target for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Forward the request to each target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Process all responses</a:t>
            </a:r>
          </a:p>
        </p:txBody>
      </p:sp>
    </p:spTree>
    <p:extLst>
      <p:ext uri="{BB962C8B-B14F-4D97-AF65-F5344CB8AC3E}">
        <p14:creationId xmlns:p14="http://schemas.microsoft.com/office/powerpoint/2010/main" val="3433239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Route Information Preprocessing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860371-132D-48AB-B71F-7E1F57399A19}"/>
              </a:ext>
            </a:extLst>
          </p:cNvPr>
          <p:cNvSpPr txBox="1"/>
          <p:nvPr/>
        </p:nvSpPr>
        <p:spPr>
          <a:xfrm>
            <a:off x="1035250" y="900463"/>
            <a:ext cx="10230686" cy="24198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Request-URI </a:t>
            </a:r>
            <a:r>
              <a:rPr lang="ko-KR" altLang="en-US" sz="1100" b="1"/>
              <a:t>검사</a:t>
            </a:r>
            <a:endParaRPr lang="en-US" altLang="ko-KR" sz="1100" b="1"/>
          </a:p>
          <a:p>
            <a:pPr>
              <a:lnSpc>
                <a:spcPct val="200000"/>
              </a:lnSpc>
            </a:pPr>
            <a:r>
              <a:rPr lang="en-US" altLang="ko-KR" sz="1100" b="1"/>
              <a:t>Request-URI</a:t>
            </a:r>
            <a:r>
              <a:rPr lang="en-US" altLang="ko-KR" sz="1100"/>
              <a:t> </a:t>
            </a:r>
            <a:r>
              <a:rPr lang="ko-KR" altLang="en-US" sz="1100"/>
              <a:t>에 프록시가 이전에 </a:t>
            </a:r>
            <a:r>
              <a:rPr lang="en-US" altLang="ko-KR" sz="1100" b="1"/>
              <a:t>Record-Route</a:t>
            </a:r>
            <a:r>
              <a:rPr lang="en-US" altLang="ko-KR" sz="1100"/>
              <a:t> </a:t>
            </a:r>
            <a:r>
              <a:rPr lang="ko-KR" altLang="en-US" sz="1100"/>
              <a:t>헤더에 입력한 값이 포함된 경우</a:t>
            </a:r>
            <a:r>
              <a:rPr lang="en-US" altLang="ko-KR" sz="1100"/>
              <a:t>, </a:t>
            </a:r>
            <a:br>
              <a:rPr lang="en-US" altLang="ko-KR" sz="1100"/>
            </a:br>
            <a:r>
              <a:rPr lang="ko-KR" altLang="en-US" sz="1100"/>
              <a:t>프록시는 요청의 </a:t>
            </a:r>
            <a:r>
              <a:rPr lang="en-US" altLang="ko-KR" sz="1100" b="1"/>
              <a:t>Request-URI</a:t>
            </a:r>
            <a:r>
              <a:rPr lang="en-US" altLang="ko-KR" sz="1100"/>
              <a:t> </a:t>
            </a:r>
            <a:r>
              <a:rPr lang="ko-KR" altLang="en-US" sz="1100"/>
              <a:t>를 </a:t>
            </a:r>
            <a:r>
              <a:rPr lang="en-US" altLang="ko-KR" sz="1100" b="1"/>
              <a:t>Route</a:t>
            </a:r>
            <a:r>
              <a:rPr lang="en-US" altLang="ko-KR" sz="1100"/>
              <a:t> </a:t>
            </a:r>
            <a:r>
              <a:rPr lang="ko-KR" altLang="en-US" sz="1100"/>
              <a:t>헤더의 마지막 값으로 바꾸고</a:t>
            </a:r>
            <a:r>
              <a:rPr lang="en-US" altLang="ko-KR" sz="1100"/>
              <a:t> </a:t>
            </a:r>
            <a:r>
              <a:rPr lang="en-US" altLang="ko-KR" sz="1100" b="1"/>
              <a:t>Route</a:t>
            </a:r>
            <a:r>
              <a:rPr lang="en-US" altLang="ko-KR" sz="1100"/>
              <a:t> </a:t>
            </a:r>
            <a:r>
              <a:rPr lang="ko-KR" altLang="en-US" sz="1100"/>
              <a:t>헤더에서 해당 값을 제거</a:t>
            </a:r>
            <a:endParaRPr lang="en-US" altLang="ko-KR" sz="1100"/>
          </a:p>
          <a:p>
            <a:pPr>
              <a:lnSpc>
                <a:spcPct val="200000"/>
              </a:lnSpc>
            </a:pPr>
            <a:endParaRPr lang="en-US" altLang="ko-KR" sz="1100"/>
          </a:p>
          <a:p>
            <a:pPr>
              <a:lnSpc>
                <a:spcPct val="200000"/>
              </a:lnSpc>
            </a:pPr>
            <a:r>
              <a:rPr lang="en-US" altLang="ko-KR" sz="1100"/>
              <a:t>Request-URI </a:t>
            </a:r>
            <a:r>
              <a:rPr lang="ko-KR" altLang="en-US" sz="1100"/>
              <a:t>에 </a:t>
            </a:r>
            <a:r>
              <a:rPr lang="en-US" altLang="ko-KR" sz="1100"/>
              <a:t>maddr </a:t>
            </a:r>
            <a:r>
              <a:rPr lang="ko-KR" altLang="en-US" sz="1100"/>
              <a:t>매개변수가 포함된 경우 프록시는 해당 값이 프록시가 책임지도록 구성된 주소 또는 도메인 집합에 있는 지 확인</a:t>
            </a:r>
            <a:endParaRPr lang="en-US" altLang="ko-KR" sz="1100"/>
          </a:p>
          <a:p>
            <a:pPr>
              <a:lnSpc>
                <a:spcPct val="200000"/>
              </a:lnSpc>
            </a:pPr>
            <a:r>
              <a:rPr lang="en-US" altLang="ko-KR" sz="1100"/>
              <a:t>Request-URI </a:t>
            </a:r>
            <a:r>
              <a:rPr lang="ko-KR" altLang="en-US" sz="1100"/>
              <a:t>에 프록시가 담당하는 값이 있는 </a:t>
            </a:r>
            <a:r>
              <a:rPr lang="en-US" altLang="ko-KR" sz="1100"/>
              <a:t>maddr </a:t>
            </a:r>
            <a:r>
              <a:rPr lang="ko-KR" altLang="en-US" sz="1100"/>
              <a:t>매개변수가 있고 </a:t>
            </a:r>
            <a:r>
              <a:rPr lang="en-US" altLang="ko-KR" sz="1100"/>
              <a:t>Request-URI </a:t>
            </a:r>
            <a:r>
              <a:rPr lang="ko-KR" altLang="en-US" sz="1100"/>
              <a:t>에 명시적으로 또는 기본적으로 지정된 포트 및 전송을 사용하여 요청이 수신된 경우</a:t>
            </a:r>
            <a:endParaRPr lang="en-US" altLang="ko-KR" sz="1100"/>
          </a:p>
          <a:p>
            <a:pPr>
              <a:lnSpc>
                <a:spcPct val="200000"/>
              </a:lnSpc>
            </a:pPr>
            <a:r>
              <a:rPr lang="ko-KR" altLang="en-US" sz="1100"/>
              <a:t>프록시는 </a:t>
            </a:r>
            <a:r>
              <a:rPr lang="en-US" altLang="ko-KR" sz="1100"/>
              <a:t>maddr </a:t>
            </a:r>
            <a:r>
              <a:rPr lang="ko-KR" altLang="en-US" sz="1100"/>
              <a:t>및 기본값이 아닌 포트 또는 전송 매개변수를 제거하고 해당 값이 요청에 없는 것처럼 처리</a:t>
            </a:r>
            <a:endParaRPr lang="en-US" altLang="ko-KR" sz="11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885C93-3381-4C92-A7B3-DA8640126318}"/>
              </a:ext>
            </a:extLst>
          </p:cNvPr>
          <p:cNvSpPr txBox="1"/>
          <p:nvPr/>
        </p:nvSpPr>
        <p:spPr>
          <a:xfrm>
            <a:off x="9606093" y="597481"/>
            <a:ext cx="2496196" cy="1220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Validate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 b="1"/>
              <a:t>Preprocess routing information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Determine target for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Forward the request to each target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Process all responses</a:t>
            </a:r>
          </a:p>
        </p:txBody>
      </p:sp>
    </p:spTree>
    <p:extLst>
      <p:ext uri="{BB962C8B-B14F-4D97-AF65-F5344CB8AC3E}">
        <p14:creationId xmlns:p14="http://schemas.microsoft.com/office/powerpoint/2010/main" val="12687385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G마켓 산스 TTF Bold"/>
        <a:ea typeface="G마켓 산스 TTF Bold"/>
        <a:cs typeface=""/>
      </a:majorFont>
      <a:minorFont>
        <a:latin typeface="Roboto"/>
        <a:ea typeface="G마켓 산스 TTF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4032</TotalTime>
  <Words>1757</Words>
  <Application>Microsoft Office PowerPoint</Application>
  <PresentationFormat>와이드스크린</PresentationFormat>
  <Paragraphs>208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Roboto Medium</vt:lpstr>
      <vt:lpstr>Arial</vt:lpstr>
      <vt:lpstr>G마켓 산스 TTF Medium</vt:lpstr>
      <vt:lpstr>맑은 고딕</vt:lpstr>
      <vt:lpstr>Roboto</vt:lpstr>
      <vt:lpstr>G마켓 산스 TTF Bold</vt:lpstr>
      <vt:lpstr>G마켓 산스 TTF Light</vt:lpstr>
      <vt:lpstr>Roboto Light</vt:lpstr>
      <vt:lpstr>Roboto Black</vt:lpstr>
      <vt:lpstr>Office 테마</vt:lpstr>
      <vt:lpstr>SIP 세미나 3.0</vt:lpstr>
      <vt:lpstr>1. Proxy Behavior – Overview</vt:lpstr>
      <vt:lpstr>1. Proxy Behavior – Overview</vt:lpstr>
      <vt:lpstr>1. Proxy Behavior - Stateful Proxy</vt:lpstr>
      <vt:lpstr>1. Proxy Behavior - Stateful Proxy</vt:lpstr>
      <vt:lpstr>1. Proxy Behavior – Request Validation</vt:lpstr>
      <vt:lpstr>1. Proxy Behavior – Request Validation</vt:lpstr>
      <vt:lpstr>1. Proxy Behavior – Request Validation</vt:lpstr>
      <vt:lpstr>1. Proxy Behavior – Route Information Preprocessing</vt:lpstr>
      <vt:lpstr>1. Proxy Behavior – Determining Request Targets</vt:lpstr>
      <vt:lpstr>1. Proxy Behavior – Request Forwarding</vt:lpstr>
      <vt:lpstr>1. Proxy Behavior – Request Forwarding</vt:lpstr>
      <vt:lpstr>1. Proxy Behavior – Request Forwarding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1532</cp:revision>
  <dcterms:created xsi:type="dcterms:W3CDTF">2023-06-27T00:22:49Z</dcterms:created>
  <dcterms:modified xsi:type="dcterms:W3CDTF">2023-07-07T09:04:23Z</dcterms:modified>
</cp:coreProperties>
</file>