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92" r:id="rId6"/>
    <p:sldId id="261" r:id="rId7"/>
    <p:sldId id="263" r:id="rId8"/>
    <p:sldId id="262"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éphanie Aubert" userId="1040efad-f01e-4030-aea7-e42feb0da899" providerId="ADAL" clId="{69CD55C5-AB68-48E7-8340-18BDDCBD76B6}"/>
    <pc:docChg chg="modSld">
      <pc:chgData name="Stéphanie Aubert" userId="1040efad-f01e-4030-aea7-e42feb0da899" providerId="ADAL" clId="{69CD55C5-AB68-48E7-8340-18BDDCBD76B6}" dt="2022-05-25T05:31:22.926" v="0" actId="1076"/>
      <pc:docMkLst>
        <pc:docMk/>
      </pc:docMkLst>
      <pc:sldChg chg="modSp mod">
        <pc:chgData name="Stéphanie Aubert" userId="1040efad-f01e-4030-aea7-e42feb0da899" providerId="ADAL" clId="{69CD55C5-AB68-48E7-8340-18BDDCBD76B6}" dt="2022-05-25T05:31:22.926" v="0" actId="1076"/>
        <pc:sldMkLst>
          <pc:docMk/>
          <pc:sldMk cId="3291992348" sldId="292"/>
        </pc:sldMkLst>
        <pc:spChg chg="mod">
          <ac:chgData name="Stéphanie Aubert" userId="1040efad-f01e-4030-aea7-e42feb0da899" providerId="ADAL" clId="{69CD55C5-AB68-48E7-8340-18BDDCBD76B6}" dt="2022-05-25T05:31:22.926" v="0" actId="1076"/>
          <ac:spMkLst>
            <pc:docMk/>
            <pc:sldMk cId="3291992348" sldId="292"/>
            <ac:spMk id="13" creationId="{84A20AF5-A830-4B8F-88BD-BD0ED2E0BCCD}"/>
          </ac:spMkLst>
        </pc:spChg>
      </pc:sldChg>
    </pc:docChg>
  </pc:docChgLst>
  <pc:docChgLst>
    <pc:chgData name="Stéphanie Aubert" userId="1040efad-f01e-4030-aea7-e42feb0da899" providerId="ADAL" clId="{C163B794-588C-4E05-8A15-EFBE83A4445D}"/>
    <pc:docChg chg="custSel addSld modSld">
      <pc:chgData name="Stéphanie Aubert" userId="1040efad-f01e-4030-aea7-e42feb0da899" providerId="ADAL" clId="{C163B794-588C-4E05-8A15-EFBE83A4445D}" dt="2022-04-22T07:17:56.570" v="338" actId="20577"/>
      <pc:docMkLst>
        <pc:docMk/>
      </pc:docMkLst>
      <pc:sldChg chg="modSp">
        <pc:chgData name="Stéphanie Aubert" userId="1040efad-f01e-4030-aea7-e42feb0da899" providerId="ADAL" clId="{C163B794-588C-4E05-8A15-EFBE83A4445D}" dt="2022-04-22T07:00:53.037" v="40" actId="20577"/>
        <pc:sldMkLst>
          <pc:docMk/>
          <pc:sldMk cId="4194142293" sldId="257"/>
        </pc:sldMkLst>
        <pc:spChg chg="mod">
          <ac:chgData name="Stéphanie Aubert" userId="1040efad-f01e-4030-aea7-e42feb0da899" providerId="ADAL" clId="{C163B794-588C-4E05-8A15-EFBE83A4445D}" dt="2022-04-22T07:00:53.037" v="40" actId="20577"/>
          <ac:spMkLst>
            <pc:docMk/>
            <pc:sldMk cId="4194142293" sldId="257"/>
            <ac:spMk id="3" creationId="{DAC1C0A7-199C-4A19-A6B3-3FC3B173F661}"/>
          </ac:spMkLst>
        </pc:spChg>
      </pc:sldChg>
      <pc:sldChg chg="modSp mod">
        <pc:chgData name="Stéphanie Aubert" userId="1040efad-f01e-4030-aea7-e42feb0da899" providerId="ADAL" clId="{C163B794-588C-4E05-8A15-EFBE83A4445D}" dt="2022-04-22T07:17:56.570" v="338" actId="20577"/>
        <pc:sldMkLst>
          <pc:docMk/>
          <pc:sldMk cId="1945806761" sldId="264"/>
        </pc:sldMkLst>
        <pc:spChg chg="mod">
          <ac:chgData name="Stéphanie Aubert" userId="1040efad-f01e-4030-aea7-e42feb0da899" providerId="ADAL" clId="{C163B794-588C-4E05-8A15-EFBE83A4445D}" dt="2022-04-22T07:17:56.570" v="338" actId="20577"/>
          <ac:spMkLst>
            <pc:docMk/>
            <pc:sldMk cId="1945806761" sldId="264"/>
            <ac:spMk id="9" creationId="{457C1482-250B-4C0F-9C4D-E50512093D81}"/>
          </ac:spMkLst>
        </pc:spChg>
      </pc:sldChg>
      <pc:sldChg chg="addSp delSp modSp add mod setBg">
        <pc:chgData name="Stéphanie Aubert" userId="1040efad-f01e-4030-aea7-e42feb0da899" providerId="ADAL" clId="{C163B794-588C-4E05-8A15-EFBE83A4445D}" dt="2022-04-22T07:17:32.854" v="336" actId="207"/>
        <pc:sldMkLst>
          <pc:docMk/>
          <pc:sldMk cId="3291992348" sldId="292"/>
        </pc:sldMkLst>
        <pc:spChg chg="mod">
          <ac:chgData name="Stéphanie Aubert" userId="1040efad-f01e-4030-aea7-e42feb0da899" providerId="ADAL" clId="{C163B794-588C-4E05-8A15-EFBE83A4445D}" dt="2022-04-22T07:13:48.789" v="132" actId="20577"/>
          <ac:spMkLst>
            <pc:docMk/>
            <pc:sldMk cId="3291992348" sldId="292"/>
            <ac:spMk id="2" creationId="{31B9104A-7FAC-46DC-ADB6-BF09DDF0C076}"/>
          </ac:spMkLst>
        </pc:spChg>
        <pc:spChg chg="add mod">
          <ac:chgData name="Stéphanie Aubert" userId="1040efad-f01e-4030-aea7-e42feb0da899" providerId="ADAL" clId="{C163B794-588C-4E05-8A15-EFBE83A4445D}" dt="2022-04-22T07:13:23.245" v="120" actId="1076"/>
          <ac:spMkLst>
            <pc:docMk/>
            <pc:sldMk cId="3291992348" sldId="292"/>
            <ac:spMk id="8" creationId="{D62E4FA0-46D2-4F75-9393-E3D3F80162CE}"/>
          </ac:spMkLst>
        </pc:spChg>
        <pc:spChg chg="mod">
          <ac:chgData name="Stéphanie Aubert" userId="1040efad-f01e-4030-aea7-e42feb0da899" providerId="ADAL" clId="{C163B794-588C-4E05-8A15-EFBE83A4445D}" dt="2022-04-22T07:14:42.676" v="152" actId="14100"/>
          <ac:spMkLst>
            <pc:docMk/>
            <pc:sldMk cId="3291992348" sldId="292"/>
            <ac:spMk id="9" creationId="{5D0E1F03-8341-4D14-BE74-267696141B51}"/>
          </ac:spMkLst>
        </pc:spChg>
        <pc:spChg chg="add mod">
          <ac:chgData name="Stéphanie Aubert" userId="1040efad-f01e-4030-aea7-e42feb0da899" providerId="ADAL" clId="{C163B794-588C-4E05-8A15-EFBE83A4445D}" dt="2022-04-22T07:13:25.548" v="121" actId="1076"/>
          <ac:spMkLst>
            <pc:docMk/>
            <pc:sldMk cId="3291992348" sldId="292"/>
            <ac:spMk id="10" creationId="{D20E41D4-2581-4444-AA16-500492BCADF4}"/>
          </ac:spMkLst>
        </pc:spChg>
        <pc:spChg chg="add mod">
          <ac:chgData name="Stéphanie Aubert" userId="1040efad-f01e-4030-aea7-e42feb0da899" providerId="ADAL" clId="{C163B794-588C-4E05-8A15-EFBE83A4445D}" dt="2022-04-22T07:16:00.541" v="158" actId="20577"/>
          <ac:spMkLst>
            <pc:docMk/>
            <pc:sldMk cId="3291992348" sldId="292"/>
            <ac:spMk id="11" creationId="{65E16DD7-28E0-418E-BDF9-CC69B7FD8B55}"/>
          </ac:spMkLst>
        </pc:spChg>
        <pc:spChg chg="add mod">
          <ac:chgData name="Stéphanie Aubert" userId="1040efad-f01e-4030-aea7-e42feb0da899" providerId="ADAL" clId="{C163B794-588C-4E05-8A15-EFBE83A4445D}" dt="2022-04-22T07:16:16.413" v="164" actId="207"/>
          <ac:spMkLst>
            <pc:docMk/>
            <pc:sldMk cId="3291992348" sldId="292"/>
            <ac:spMk id="12" creationId="{9EF5B726-C76A-4D97-8F9F-0FD96234DB56}"/>
          </ac:spMkLst>
        </pc:spChg>
        <pc:spChg chg="add mod">
          <ac:chgData name="Stéphanie Aubert" userId="1040efad-f01e-4030-aea7-e42feb0da899" providerId="ADAL" clId="{C163B794-588C-4E05-8A15-EFBE83A4445D}" dt="2022-04-22T07:17:32.854" v="336" actId="207"/>
          <ac:spMkLst>
            <pc:docMk/>
            <pc:sldMk cId="3291992348" sldId="292"/>
            <ac:spMk id="13" creationId="{84A20AF5-A830-4B8F-88BD-BD0ED2E0BCCD}"/>
          </ac:spMkLst>
        </pc:spChg>
        <pc:picChg chg="add del mod">
          <ac:chgData name="Stéphanie Aubert" userId="1040efad-f01e-4030-aea7-e42feb0da899" providerId="ADAL" clId="{C163B794-588C-4E05-8A15-EFBE83A4445D}" dt="2022-04-22T07:10:58.467" v="102" actId="478"/>
          <ac:picMkLst>
            <pc:docMk/>
            <pc:sldMk cId="3291992348" sldId="292"/>
            <ac:picMk id="4" creationId="{F5A8F10B-8AB1-4188-B837-FB5870A078AD}"/>
          </ac:picMkLst>
        </pc:picChg>
        <pc:picChg chg="mod">
          <ac:chgData name="Stéphanie Aubert" userId="1040efad-f01e-4030-aea7-e42feb0da899" providerId="ADAL" clId="{C163B794-588C-4E05-8A15-EFBE83A4445D}" dt="2022-04-22T07:14:44.741" v="153" actId="1076"/>
          <ac:picMkLst>
            <pc:docMk/>
            <pc:sldMk cId="3291992348" sldId="292"/>
            <ac:picMk id="5" creationId="{71C16600-6C2F-477C-BE81-AA04CC78ACA2}"/>
          </ac:picMkLst>
        </pc:picChg>
        <pc:picChg chg="add mod">
          <ac:chgData name="Stéphanie Aubert" userId="1040efad-f01e-4030-aea7-e42feb0da899" providerId="ADAL" clId="{C163B794-588C-4E05-8A15-EFBE83A4445D}" dt="2022-04-22T07:12:35.892" v="105" actId="1076"/>
          <ac:picMkLst>
            <pc:docMk/>
            <pc:sldMk cId="3291992348" sldId="292"/>
            <ac:picMk id="7" creationId="{772C6DBE-A255-4B04-8803-638421412CA2}"/>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F0D877E-1CE3-4DA6-8730-25E8DC2290C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A2F6C75-3690-4408-A009-EB1C04F69EC4}">
      <dgm:prSet/>
      <dgm:spPr/>
      <dgm:t>
        <a:bodyPr/>
        <a:lstStyle/>
        <a:p>
          <a:r>
            <a:rPr lang="fr-FR"/>
            <a:t>Puisque la variable température est la dernière chose qu’on affiche dans cette boucle, on va utiliser un commande légèrement différente : </a:t>
          </a:r>
          <a:r>
            <a:rPr lang="fr-FR" b="1" i="1"/>
            <a:t>Serial.println()</a:t>
          </a:r>
          <a:r>
            <a:rPr lang="fr-FR"/>
            <a:t>. </a:t>
          </a:r>
          <a:endParaRPr lang="en-US"/>
        </a:p>
      </dgm:t>
    </dgm:pt>
    <dgm:pt modelId="{9413E0C9-B56F-485E-AF33-F3F00CB8E8E6}" type="parTrans" cxnId="{FDC29650-6E6E-43A2-B3BB-B7259D43F1CB}">
      <dgm:prSet/>
      <dgm:spPr/>
      <dgm:t>
        <a:bodyPr/>
        <a:lstStyle/>
        <a:p>
          <a:endParaRPr lang="en-US"/>
        </a:p>
      </dgm:t>
    </dgm:pt>
    <dgm:pt modelId="{2D71186B-3F61-4CFC-8EB4-90784D201842}" type="sibTrans" cxnId="{FDC29650-6E6E-43A2-B3BB-B7259D43F1CB}">
      <dgm:prSet/>
      <dgm:spPr/>
      <dgm:t>
        <a:bodyPr/>
        <a:lstStyle/>
        <a:p>
          <a:endParaRPr lang="en-US"/>
        </a:p>
      </dgm:t>
    </dgm:pt>
    <dgm:pt modelId="{8034AA83-B344-4749-82CB-39E7A1E0D1B9}">
      <dgm:prSet/>
      <dgm:spPr/>
      <dgm:t>
        <a:bodyPr/>
        <a:lstStyle/>
        <a:p>
          <a:r>
            <a:rPr lang="fr-FR"/>
            <a:t>Cette commande fera un saut de ligne dans le moniteur après avoir envoyé la valeur de la variable. Cela rend les choses plus faciles à lire quand elles sont affichées.</a:t>
          </a:r>
          <a:endParaRPr lang="en-US"/>
        </a:p>
      </dgm:t>
    </dgm:pt>
    <dgm:pt modelId="{37059DDC-F206-40C6-8C2E-FCF13B3A981C}" type="parTrans" cxnId="{EDF1A60B-91AA-401E-8234-D311E9159145}">
      <dgm:prSet/>
      <dgm:spPr/>
      <dgm:t>
        <a:bodyPr/>
        <a:lstStyle/>
        <a:p>
          <a:endParaRPr lang="en-US"/>
        </a:p>
      </dgm:t>
    </dgm:pt>
    <dgm:pt modelId="{2E904059-E360-4BFE-BDAB-3C6DE4CE0AB5}" type="sibTrans" cxnId="{EDF1A60B-91AA-401E-8234-D311E9159145}">
      <dgm:prSet/>
      <dgm:spPr/>
      <dgm:t>
        <a:bodyPr/>
        <a:lstStyle/>
        <a:p>
          <a:endParaRPr lang="en-US"/>
        </a:p>
      </dgm:t>
    </dgm:pt>
    <dgm:pt modelId="{5CE384E8-E443-4A54-A96B-DD8A86FF3922}" type="pres">
      <dgm:prSet presAssocID="{3F0D877E-1CE3-4DA6-8730-25E8DC2290CA}" presName="linear" presStyleCnt="0">
        <dgm:presLayoutVars>
          <dgm:animLvl val="lvl"/>
          <dgm:resizeHandles val="exact"/>
        </dgm:presLayoutVars>
      </dgm:prSet>
      <dgm:spPr/>
    </dgm:pt>
    <dgm:pt modelId="{CC16F99D-10EE-459D-BDC8-7A04DC3E5A8E}" type="pres">
      <dgm:prSet presAssocID="{3A2F6C75-3690-4408-A009-EB1C04F69EC4}" presName="parentText" presStyleLbl="node1" presStyleIdx="0" presStyleCnt="2">
        <dgm:presLayoutVars>
          <dgm:chMax val="0"/>
          <dgm:bulletEnabled val="1"/>
        </dgm:presLayoutVars>
      </dgm:prSet>
      <dgm:spPr/>
    </dgm:pt>
    <dgm:pt modelId="{2DA039E6-4DA7-45B7-8FC0-1FEEA50F8EDE}" type="pres">
      <dgm:prSet presAssocID="{2D71186B-3F61-4CFC-8EB4-90784D201842}" presName="spacer" presStyleCnt="0"/>
      <dgm:spPr/>
    </dgm:pt>
    <dgm:pt modelId="{60748A7C-251A-47C0-9DE1-626582FF9B21}" type="pres">
      <dgm:prSet presAssocID="{8034AA83-B344-4749-82CB-39E7A1E0D1B9}" presName="parentText" presStyleLbl="node1" presStyleIdx="1" presStyleCnt="2">
        <dgm:presLayoutVars>
          <dgm:chMax val="0"/>
          <dgm:bulletEnabled val="1"/>
        </dgm:presLayoutVars>
      </dgm:prSet>
      <dgm:spPr/>
    </dgm:pt>
  </dgm:ptLst>
  <dgm:cxnLst>
    <dgm:cxn modelId="{EDF1A60B-91AA-401E-8234-D311E9159145}" srcId="{3F0D877E-1CE3-4DA6-8730-25E8DC2290CA}" destId="{8034AA83-B344-4749-82CB-39E7A1E0D1B9}" srcOrd="1" destOrd="0" parTransId="{37059DDC-F206-40C6-8C2E-FCF13B3A981C}" sibTransId="{2E904059-E360-4BFE-BDAB-3C6DE4CE0AB5}"/>
    <dgm:cxn modelId="{F815FD13-668B-4848-9E38-9DA36C412119}" type="presOf" srcId="{3A2F6C75-3690-4408-A009-EB1C04F69EC4}" destId="{CC16F99D-10EE-459D-BDC8-7A04DC3E5A8E}" srcOrd="0" destOrd="0" presId="urn:microsoft.com/office/officeart/2005/8/layout/vList2"/>
    <dgm:cxn modelId="{FDC29650-6E6E-43A2-B3BB-B7259D43F1CB}" srcId="{3F0D877E-1CE3-4DA6-8730-25E8DC2290CA}" destId="{3A2F6C75-3690-4408-A009-EB1C04F69EC4}" srcOrd="0" destOrd="0" parTransId="{9413E0C9-B56F-485E-AF33-F3F00CB8E8E6}" sibTransId="{2D71186B-3F61-4CFC-8EB4-90784D201842}"/>
    <dgm:cxn modelId="{E8B45554-F625-4129-A691-FA11F0736304}" type="presOf" srcId="{3F0D877E-1CE3-4DA6-8730-25E8DC2290CA}" destId="{5CE384E8-E443-4A54-A96B-DD8A86FF3922}" srcOrd="0" destOrd="0" presId="urn:microsoft.com/office/officeart/2005/8/layout/vList2"/>
    <dgm:cxn modelId="{D9C0E5AD-9F77-4C05-83A3-CBB681319247}" type="presOf" srcId="{8034AA83-B344-4749-82CB-39E7A1E0D1B9}" destId="{60748A7C-251A-47C0-9DE1-626582FF9B21}" srcOrd="0" destOrd="0" presId="urn:microsoft.com/office/officeart/2005/8/layout/vList2"/>
    <dgm:cxn modelId="{B7D912E2-2487-4CC6-8053-1D20C79A5391}" type="presParOf" srcId="{5CE384E8-E443-4A54-A96B-DD8A86FF3922}" destId="{CC16F99D-10EE-459D-BDC8-7A04DC3E5A8E}" srcOrd="0" destOrd="0" presId="urn:microsoft.com/office/officeart/2005/8/layout/vList2"/>
    <dgm:cxn modelId="{3721A79E-9C88-4759-A875-0E4B02F96D0E}" type="presParOf" srcId="{5CE384E8-E443-4A54-A96B-DD8A86FF3922}" destId="{2DA039E6-4DA7-45B7-8FC0-1FEEA50F8EDE}" srcOrd="1" destOrd="0" presId="urn:microsoft.com/office/officeart/2005/8/layout/vList2"/>
    <dgm:cxn modelId="{54C61CC1-70A4-4675-B340-0403B42C5D52}" type="presParOf" srcId="{5CE384E8-E443-4A54-A96B-DD8A86FF3922}" destId="{60748A7C-251A-47C0-9DE1-626582FF9B2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F25BDB-84B0-43B6-96B1-B6668088514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18974CC-542F-4480-93D1-A599DAD38CB2}">
      <dgm:prSet/>
      <dgm:spPr/>
      <dgm:t>
        <a:bodyPr/>
        <a:lstStyle/>
        <a:p>
          <a:r>
            <a:rPr lang="fr-FR"/>
            <a:t>Cliquez sur l’icône en haut à droite de l’IDE Arduino pour afficher le moniteur série</a:t>
          </a:r>
          <a:endParaRPr lang="en-US"/>
        </a:p>
      </dgm:t>
    </dgm:pt>
    <dgm:pt modelId="{7EE3595A-3750-4EDC-BE77-AE71D2770C05}" type="parTrans" cxnId="{0508B1F5-F132-4440-88B8-0934F719B96B}">
      <dgm:prSet/>
      <dgm:spPr/>
      <dgm:t>
        <a:bodyPr/>
        <a:lstStyle/>
        <a:p>
          <a:endParaRPr lang="en-US"/>
        </a:p>
      </dgm:t>
    </dgm:pt>
    <dgm:pt modelId="{6BA309DB-D9EE-4BF4-BC43-FCBEF4EE2EB7}" type="sibTrans" cxnId="{0508B1F5-F132-4440-88B8-0934F719B96B}">
      <dgm:prSet/>
      <dgm:spPr/>
      <dgm:t>
        <a:bodyPr/>
        <a:lstStyle/>
        <a:p>
          <a:endParaRPr lang="en-US"/>
        </a:p>
      </dgm:t>
    </dgm:pt>
    <dgm:pt modelId="{8ED0F58C-B135-4841-AE13-1359BAB8F097}">
      <dgm:prSet custT="1"/>
      <dgm:spPr/>
      <dgm:t>
        <a:bodyPr/>
        <a:lstStyle/>
        <a:p>
          <a:r>
            <a:rPr lang="fr-FR" sz="2100" dirty="0"/>
            <a:t>Ecrivez et exécutez le code mis avant dans ce cours. Vous devriez voir apparaître une chaîne de caractères de ce style :</a:t>
          </a:r>
          <a:br>
            <a:rPr lang="fr-FR" sz="2100" dirty="0"/>
          </a:br>
          <a:br>
            <a:rPr lang="fr-FR" sz="2100" dirty="0"/>
          </a:br>
          <a:r>
            <a:rPr lang="fr-FR" sz="1800" i="1" dirty="0"/>
            <a:t>Valeur capteur : 200, Volts : .70, degrés C : 17</a:t>
          </a:r>
          <a:endParaRPr lang="en-US" sz="1800" i="1" dirty="0"/>
        </a:p>
      </dgm:t>
    </dgm:pt>
    <dgm:pt modelId="{63CBDFCD-520E-4120-8CF5-805C9BB3B11F}" type="parTrans" cxnId="{464463C3-D9A1-4820-ADC9-E82B7E788FDF}">
      <dgm:prSet/>
      <dgm:spPr/>
      <dgm:t>
        <a:bodyPr/>
        <a:lstStyle/>
        <a:p>
          <a:endParaRPr lang="en-US"/>
        </a:p>
      </dgm:t>
    </dgm:pt>
    <dgm:pt modelId="{93768037-4BD0-4AED-9193-B8D40C8E1F82}" type="sibTrans" cxnId="{464463C3-D9A1-4820-ADC9-E82B7E788FDF}">
      <dgm:prSet/>
      <dgm:spPr/>
      <dgm:t>
        <a:bodyPr/>
        <a:lstStyle/>
        <a:p>
          <a:endParaRPr lang="en-US"/>
        </a:p>
      </dgm:t>
    </dgm:pt>
    <dgm:pt modelId="{288F1E34-7991-49B0-A04D-EB98235F08DB}" type="pres">
      <dgm:prSet presAssocID="{C8F25BDB-84B0-43B6-96B1-B6668088514E}" presName="hierChild1" presStyleCnt="0">
        <dgm:presLayoutVars>
          <dgm:chPref val="1"/>
          <dgm:dir/>
          <dgm:animOne val="branch"/>
          <dgm:animLvl val="lvl"/>
          <dgm:resizeHandles/>
        </dgm:presLayoutVars>
      </dgm:prSet>
      <dgm:spPr/>
    </dgm:pt>
    <dgm:pt modelId="{8E2F1BAD-E0F8-4DA6-8ACF-192E4499A699}" type="pres">
      <dgm:prSet presAssocID="{E18974CC-542F-4480-93D1-A599DAD38CB2}" presName="hierRoot1" presStyleCnt="0"/>
      <dgm:spPr/>
    </dgm:pt>
    <dgm:pt modelId="{9B21CE37-64C5-4249-9AD6-4A677E444F86}" type="pres">
      <dgm:prSet presAssocID="{E18974CC-542F-4480-93D1-A599DAD38CB2}" presName="composite" presStyleCnt="0"/>
      <dgm:spPr/>
    </dgm:pt>
    <dgm:pt modelId="{ED25D117-D3AB-4757-ABDB-A0CBA96EA39C}" type="pres">
      <dgm:prSet presAssocID="{E18974CC-542F-4480-93D1-A599DAD38CB2}" presName="background" presStyleLbl="node0" presStyleIdx="0" presStyleCnt="2"/>
      <dgm:spPr/>
    </dgm:pt>
    <dgm:pt modelId="{91FD442B-DB3E-4E5E-8709-B428F0E01093}" type="pres">
      <dgm:prSet presAssocID="{E18974CC-542F-4480-93D1-A599DAD38CB2}" presName="text" presStyleLbl="fgAcc0" presStyleIdx="0" presStyleCnt="2">
        <dgm:presLayoutVars>
          <dgm:chPref val="3"/>
        </dgm:presLayoutVars>
      </dgm:prSet>
      <dgm:spPr/>
    </dgm:pt>
    <dgm:pt modelId="{8BC3ADDB-7DEF-4972-8803-DCD70AB8CF9D}" type="pres">
      <dgm:prSet presAssocID="{E18974CC-542F-4480-93D1-A599DAD38CB2}" presName="hierChild2" presStyleCnt="0"/>
      <dgm:spPr/>
    </dgm:pt>
    <dgm:pt modelId="{7008454C-1B86-4C4D-A269-35D6F74796A8}" type="pres">
      <dgm:prSet presAssocID="{8ED0F58C-B135-4841-AE13-1359BAB8F097}" presName="hierRoot1" presStyleCnt="0"/>
      <dgm:spPr/>
    </dgm:pt>
    <dgm:pt modelId="{2E4E9F3C-CB35-443C-9CEE-DAD2C46E3419}" type="pres">
      <dgm:prSet presAssocID="{8ED0F58C-B135-4841-AE13-1359BAB8F097}" presName="composite" presStyleCnt="0"/>
      <dgm:spPr/>
    </dgm:pt>
    <dgm:pt modelId="{9EF0A5D9-1C9D-4370-B052-4D1FDBC37F6D}" type="pres">
      <dgm:prSet presAssocID="{8ED0F58C-B135-4841-AE13-1359BAB8F097}" presName="background" presStyleLbl="node0" presStyleIdx="1" presStyleCnt="2"/>
      <dgm:spPr/>
    </dgm:pt>
    <dgm:pt modelId="{B0234D4B-DF0D-415D-94B6-C59D24E42D57}" type="pres">
      <dgm:prSet presAssocID="{8ED0F58C-B135-4841-AE13-1359BAB8F097}" presName="text" presStyleLbl="fgAcc0" presStyleIdx="1" presStyleCnt="2">
        <dgm:presLayoutVars>
          <dgm:chPref val="3"/>
        </dgm:presLayoutVars>
      </dgm:prSet>
      <dgm:spPr/>
    </dgm:pt>
    <dgm:pt modelId="{15411895-60EE-44F9-8E44-617E081E3C58}" type="pres">
      <dgm:prSet presAssocID="{8ED0F58C-B135-4841-AE13-1359BAB8F097}" presName="hierChild2" presStyleCnt="0"/>
      <dgm:spPr/>
    </dgm:pt>
  </dgm:ptLst>
  <dgm:cxnLst>
    <dgm:cxn modelId="{0D05266C-1759-43DD-B540-9AB36CDD69AC}" type="presOf" srcId="{E18974CC-542F-4480-93D1-A599DAD38CB2}" destId="{91FD442B-DB3E-4E5E-8709-B428F0E01093}" srcOrd="0" destOrd="0" presId="urn:microsoft.com/office/officeart/2005/8/layout/hierarchy1"/>
    <dgm:cxn modelId="{6A24A473-7901-4D00-8B22-EB134A30E117}" type="presOf" srcId="{C8F25BDB-84B0-43B6-96B1-B6668088514E}" destId="{288F1E34-7991-49B0-A04D-EB98235F08DB}" srcOrd="0" destOrd="0" presId="urn:microsoft.com/office/officeart/2005/8/layout/hierarchy1"/>
    <dgm:cxn modelId="{CA45D079-BC64-41AC-8A94-02462FB5D11F}" type="presOf" srcId="{8ED0F58C-B135-4841-AE13-1359BAB8F097}" destId="{B0234D4B-DF0D-415D-94B6-C59D24E42D57}" srcOrd="0" destOrd="0" presId="urn:microsoft.com/office/officeart/2005/8/layout/hierarchy1"/>
    <dgm:cxn modelId="{464463C3-D9A1-4820-ADC9-E82B7E788FDF}" srcId="{C8F25BDB-84B0-43B6-96B1-B6668088514E}" destId="{8ED0F58C-B135-4841-AE13-1359BAB8F097}" srcOrd="1" destOrd="0" parTransId="{63CBDFCD-520E-4120-8CF5-805C9BB3B11F}" sibTransId="{93768037-4BD0-4AED-9193-B8D40C8E1F82}"/>
    <dgm:cxn modelId="{0508B1F5-F132-4440-88B8-0934F719B96B}" srcId="{C8F25BDB-84B0-43B6-96B1-B6668088514E}" destId="{E18974CC-542F-4480-93D1-A599DAD38CB2}" srcOrd="0" destOrd="0" parTransId="{7EE3595A-3750-4EDC-BE77-AE71D2770C05}" sibTransId="{6BA309DB-D9EE-4BF4-BC43-FCBEF4EE2EB7}"/>
    <dgm:cxn modelId="{7AA414EC-3D63-4B19-99FE-CBC7E5F4843F}" type="presParOf" srcId="{288F1E34-7991-49B0-A04D-EB98235F08DB}" destId="{8E2F1BAD-E0F8-4DA6-8ACF-192E4499A699}" srcOrd="0" destOrd="0" presId="urn:microsoft.com/office/officeart/2005/8/layout/hierarchy1"/>
    <dgm:cxn modelId="{7F30A46E-18E8-447F-A7A3-746F333FC158}" type="presParOf" srcId="{8E2F1BAD-E0F8-4DA6-8ACF-192E4499A699}" destId="{9B21CE37-64C5-4249-9AD6-4A677E444F86}" srcOrd="0" destOrd="0" presId="urn:microsoft.com/office/officeart/2005/8/layout/hierarchy1"/>
    <dgm:cxn modelId="{698514A9-8D56-40E1-B714-452FCCDD13B0}" type="presParOf" srcId="{9B21CE37-64C5-4249-9AD6-4A677E444F86}" destId="{ED25D117-D3AB-4757-ABDB-A0CBA96EA39C}" srcOrd="0" destOrd="0" presId="urn:microsoft.com/office/officeart/2005/8/layout/hierarchy1"/>
    <dgm:cxn modelId="{22A0244C-D3D8-431C-A40F-BF3DC3650C0F}" type="presParOf" srcId="{9B21CE37-64C5-4249-9AD6-4A677E444F86}" destId="{91FD442B-DB3E-4E5E-8709-B428F0E01093}" srcOrd="1" destOrd="0" presId="urn:microsoft.com/office/officeart/2005/8/layout/hierarchy1"/>
    <dgm:cxn modelId="{A380F849-79C9-48CB-B0B3-81865542682C}" type="presParOf" srcId="{8E2F1BAD-E0F8-4DA6-8ACF-192E4499A699}" destId="{8BC3ADDB-7DEF-4972-8803-DCD70AB8CF9D}" srcOrd="1" destOrd="0" presId="urn:microsoft.com/office/officeart/2005/8/layout/hierarchy1"/>
    <dgm:cxn modelId="{552A1161-C51B-4474-AA98-8EEC0C5C60FA}" type="presParOf" srcId="{288F1E34-7991-49B0-A04D-EB98235F08DB}" destId="{7008454C-1B86-4C4D-A269-35D6F74796A8}" srcOrd="1" destOrd="0" presId="urn:microsoft.com/office/officeart/2005/8/layout/hierarchy1"/>
    <dgm:cxn modelId="{8747167A-1E04-4F9F-94B7-B4684C21CAD8}" type="presParOf" srcId="{7008454C-1B86-4C4D-A269-35D6F74796A8}" destId="{2E4E9F3C-CB35-443C-9CEE-DAD2C46E3419}" srcOrd="0" destOrd="0" presId="urn:microsoft.com/office/officeart/2005/8/layout/hierarchy1"/>
    <dgm:cxn modelId="{DF350BF5-853C-4B02-8995-972B4AB7C741}" type="presParOf" srcId="{2E4E9F3C-CB35-443C-9CEE-DAD2C46E3419}" destId="{9EF0A5D9-1C9D-4370-B052-4D1FDBC37F6D}" srcOrd="0" destOrd="0" presId="urn:microsoft.com/office/officeart/2005/8/layout/hierarchy1"/>
    <dgm:cxn modelId="{45E7052C-9D99-4E7A-9509-8E16B4BC2C48}" type="presParOf" srcId="{2E4E9F3C-CB35-443C-9CEE-DAD2C46E3419}" destId="{B0234D4B-DF0D-415D-94B6-C59D24E42D57}" srcOrd="1" destOrd="0" presId="urn:microsoft.com/office/officeart/2005/8/layout/hierarchy1"/>
    <dgm:cxn modelId="{8C49A36C-3375-48C2-8462-0ADA54B72E36}" type="presParOf" srcId="{7008454C-1B86-4C4D-A269-35D6F74796A8}" destId="{15411895-60EE-44F9-8E44-617E081E3C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7DDBF-A5AE-40AB-B299-E3BAB4D05AB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16D7FF-356A-49D7-84D8-B5CFB1415658}">
      <dgm:prSet/>
      <dgm:spPr/>
      <dgm:t>
        <a:bodyPr/>
        <a:lstStyle/>
        <a:p>
          <a:r>
            <a:rPr lang="fr-FR"/>
            <a:t>Un </a:t>
          </a:r>
          <a:r>
            <a:rPr lang="fr-FR" b="1"/>
            <a:t>interrupteur tilt</a:t>
          </a:r>
          <a:r>
            <a:rPr lang="fr-FR"/>
            <a:t> permet de détecter l’orientation ou l’inclinaison d’un système. </a:t>
          </a:r>
          <a:br>
            <a:rPr lang="fr-FR"/>
          </a:br>
          <a:endParaRPr lang="en-US"/>
        </a:p>
      </dgm:t>
    </dgm:pt>
    <dgm:pt modelId="{15D9BD6E-9E66-4065-BF0C-A8554A2DB4F8}" type="parTrans" cxnId="{8A007B0A-3E8C-4418-919B-293318F82A91}">
      <dgm:prSet/>
      <dgm:spPr/>
      <dgm:t>
        <a:bodyPr/>
        <a:lstStyle/>
        <a:p>
          <a:endParaRPr lang="en-US"/>
        </a:p>
      </dgm:t>
    </dgm:pt>
    <dgm:pt modelId="{084E471B-B445-456D-9A3B-6E2D66615925}" type="sibTrans" cxnId="{8A007B0A-3E8C-4418-919B-293318F82A91}">
      <dgm:prSet/>
      <dgm:spPr/>
      <dgm:t>
        <a:bodyPr/>
        <a:lstStyle/>
        <a:p>
          <a:endParaRPr lang="en-US"/>
        </a:p>
      </dgm:t>
    </dgm:pt>
    <dgm:pt modelId="{2A190207-CC56-4ECB-BF9F-277E7499C9E5}">
      <dgm:prSet/>
      <dgm:spPr/>
      <dgm:t>
        <a:bodyPr/>
        <a:lstStyle/>
        <a:p>
          <a:r>
            <a:rPr lang="fr-FR"/>
            <a:t>Il est souvent utilisé pour indiquer si un système (comme un véhicule agricole) dépasse sa plage d’inclinaison de fonctionnement ou pour détecter l’orientation d’un écran et, ainsi, modifier sa mise en page. </a:t>
          </a:r>
          <a:endParaRPr lang="en-US"/>
        </a:p>
      </dgm:t>
    </dgm:pt>
    <dgm:pt modelId="{59FF37D6-F93C-4096-B2F8-20DD3AEF39AF}" type="parTrans" cxnId="{AB193DF1-6AE3-4DC7-8D8B-DF02DFBD8D11}">
      <dgm:prSet/>
      <dgm:spPr/>
      <dgm:t>
        <a:bodyPr/>
        <a:lstStyle/>
        <a:p>
          <a:endParaRPr lang="en-US"/>
        </a:p>
      </dgm:t>
    </dgm:pt>
    <dgm:pt modelId="{241E83E6-E535-455D-B370-1E979CFA0BD0}" type="sibTrans" cxnId="{AB193DF1-6AE3-4DC7-8D8B-DF02DFBD8D11}">
      <dgm:prSet/>
      <dgm:spPr/>
      <dgm:t>
        <a:bodyPr/>
        <a:lstStyle/>
        <a:p>
          <a:endParaRPr lang="en-US"/>
        </a:p>
      </dgm:t>
    </dgm:pt>
    <dgm:pt modelId="{66216572-D488-4B0C-8EFF-0AF3853BE719}" type="pres">
      <dgm:prSet presAssocID="{6DD7DDBF-A5AE-40AB-B299-E3BAB4D05ABC}" presName="root" presStyleCnt="0">
        <dgm:presLayoutVars>
          <dgm:dir/>
          <dgm:resizeHandles val="exact"/>
        </dgm:presLayoutVars>
      </dgm:prSet>
      <dgm:spPr/>
    </dgm:pt>
    <dgm:pt modelId="{B9A05986-2FE2-4B13-A8F0-E1094CEC5E07}" type="pres">
      <dgm:prSet presAssocID="{0516D7FF-356A-49D7-84D8-B5CFB1415658}" presName="compNode" presStyleCnt="0"/>
      <dgm:spPr/>
    </dgm:pt>
    <dgm:pt modelId="{8DF5F80A-1361-47BF-90A9-C5E7DFD9CA4F}" type="pres">
      <dgm:prSet presAssocID="{0516D7FF-356A-49D7-84D8-B5CFB1415658}" presName="bgRect" presStyleLbl="bgShp" presStyleIdx="0" presStyleCnt="2"/>
      <dgm:spPr/>
    </dgm:pt>
    <dgm:pt modelId="{3552AC26-8040-44C4-9705-0776C25C4B92}" type="pres">
      <dgm:prSet presAssocID="{0516D7FF-356A-49D7-84D8-B5CFB14156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DA9DFE0-C4AB-4916-9293-E17C1A6BB0C4}" type="pres">
      <dgm:prSet presAssocID="{0516D7FF-356A-49D7-84D8-B5CFB1415658}" presName="spaceRect" presStyleCnt="0"/>
      <dgm:spPr/>
    </dgm:pt>
    <dgm:pt modelId="{80799716-2E68-44FE-B52D-FA2073781E80}" type="pres">
      <dgm:prSet presAssocID="{0516D7FF-356A-49D7-84D8-B5CFB1415658}" presName="parTx" presStyleLbl="revTx" presStyleIdx="0" presStyleCnt="2">
        <dgm:presLayoutVars>
          <dgm:chMax val="0"/>
          <dgm:chPref val="0"/>
        </dgm:presLayoutVars>
      </dgm:prSet>
      <dgm:spPr/>
    </dgm:pt>
    <dgm:pt modelId="{8EC65D3A-E67E-4DD8-91A2-3CD87A955E36}" type="pres">
      <dgm:prSet presAssocID="{084E471B-B445-456D-9A3B-6E2D66615925}" presName="sibTrans" presStyleCnt="0"/>
      <dgm:spPr/>
    </dgm:pt>
    <dgm:pt modelId="{C8CF7B98-0A41-4D08-AAB1-FF0C8230F46A}" type="pres">
      <dgm:prSet presAssocID="{2A190207-CC56-4ECB-BF9F-277E7499C9E5}" presName="compNode" presStyleCnt="0"/>
      <dgm:spPr/>
    </dgm:pt>
    <dgm:pt modelId="{B7032832-D0DA-4AED-AF14-1E3871A27F0F}" type="pres">
      <dgm:prSet presAssocID="{2A190207-CC56-4ECB-BF9F-277E7499C9E5}" presName="bgRect" presStyleLbl="bgShp" presStyleIdx="1" presStyleCnt="2"/>
      <dgm:spPr/>
    </dgm:pt>
    <dgm:pt modelId="{C0BBA429-69E6-40F0-B860-AC52213AF4D6}" type="pres">
      <dgm:prSet presAssocID="{2A190207-CC56-4ECB-BF9F-277E7499C9E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ace Car with solid fill"/>
        </a:ext>
      </dgm:extLst>
    </dgm:pt>
    <dgm:pt modelId="{DA93F130-8D65-48E7-81DA-246D5F20DBDB}" type="pres">
      <dgm:prSet presAssocID="{2A190207-CC56-4ECB-BF9F-277E7499C9E5}" presName="spaceRect" presStyleCnt="0"/>
      <dgm:spPr/>
    </dgm:pt>
    <dgm:pt modelId="{F14D0728-BA17-4AA2-ACF2-AABE364477B7}" type="pres">
      <dgm:prSet presAssocID="{2A190207-CC56-4ECB-BF9F-277E7499C9E5}" presName="parTx" presStyleLbl="revTx" presStyleIdx="1" presStyleCnt="2">
        <dgm:presLayoutVars>
          <dgm:chMax val="0"/>
          <dgm:chPref val="0"/>
        </dgm:presLayoutVars>
      </dgm:prSet>
      <dgm:spPr/>
    </dgm:pt>
  </dgm:ptLst>
  <dgm:cxnLst>
    <dgm:cxn modelId="{8A007B0A-3E8C-4418-919B-293318F82A91}" srcId="{6DD7DDBF-A5AE-40AB-B299-E3BAB4D05ABC}" destId="{0516D7FF-356A-49D7-84D8-B5CFB1415658}" srcOrd="0" destOrd="0" parTransId="{15D9BD6E-9E66-4065-BF0C-A8554A2DB4F8}" sibTransId="{084E471B-B445-456D-9A3B-6E2D66615925}"/>
    <dgm:cxn modelId="{AAFB0B24-DCA5-4682-A21A-DFF0C6239692}" type="presOf" srcId="{2A190207-CC56-4ECB-BF9F-277E7499C9E5}" destId="{F14D0728-BA17-4AA2-ACF2-AABE364477B7}" srcOrd="0" destOrd="0" presId="urn:microsoft.com/office/officeart/2018/2/layout/IconVerticalSolidList"/>
    <dgm:cxn modelId="{61B73584-E063-4884-A296-B02B89575550}" type="presOf" srcId="{6DD7DDBF-A5AE-40AB-B299-E3BAB4D05ABC}" destId="{66216572-D488-4B0C-8EFF-0AF3853BE719}" srcOrd="0" destOrd="0" presId="urn:microsoft.com/office/officeart/2018/2/layout/IconVerticalSolidList"/>
    <dgm:cxn modelId="{E5EDE1C5-6A8C-4F68-88D2-C8B2C9BC7A64}" type="presOf" srcId="{0516D7FF-356A-49D7-84D8-B5CFB1415658}" destId="{80799716-2E68-44FE-B52D-FA2073781E80}" srcOrd="0" destOrd="0" presId="urn:microsoft.com/office/officeart/2018/2/layout/IconVerticalSolidList"/>
    <dgm:cxn modelId="{AB193DF1-6AE3-4DC7-8D8B-DF02DFBD8D11}" srcId="{6DD7DDBF-A5AE-40AB-B299-E3BAB4D05ABC}" destId="{2A190207-CC56-4ECB-BF9F-277E7499C9E5}" srcOrd="1" destOrd="0" parTransId="{59FF37D6-F93C-4096-B2F8-20DD3AEF39AF}" sibTransId="{241E83E6-E535-455D-B370-1E979CFA0BD0}"/>
    <dgm:cxn modelId="{D31A7BC9-4CDD-44C4-9112-4C285F8601AE}" type="presParOf" srcId="{66216572-D488-4B0C-8EFF-0AF3853BE719}" destId="{B9A05986-2FE2-4B13-A8F0-E1094CEC5E07}" srcOrd="0" destOrd="0" presId="urn:microsoft.com/office/officeart/2018/2/layout/IconVerticalSolidList"/>
    <dgm:cxn modelId="{7567EB0D-CCBE-45B1-823E-9EA5684E99D7}" type="presParOf" srcId="{B9A05986-2FE2-4B13-A8F0-E1094CEC5E07}" destId="{8DF5F80A-1361-47BF-90A9-C5E7DFD9CA4F}" srcOrd="0" destOrd="0" presId="urn:microsoft.com/office/officeart/2018/2/layout/IconVerticalSolidList"/>
    <dgm:cxn modelId="{67A00F28-88FD-41C3-9C0E-B2D4F2225E90}" type="presParOf" srcId="{B9A05986-2FE2-4B13-A8F0-E1094CEC5E07}" destId="{3552AC26-8040-44C4-9705-0776C25C4B92}" srcOrd="1" destOrd="0" presId="urn:microsoft.com/office/officeart/2018/2/layout/IconVerticalSolidList"/>
    <dgm:cxn modelId="{414CB2AF-DB4D-4AC9-91A9-70B46FB5C961}" type="presParOf" srcId="{B9A05986-2FE2-4B13-A8F0-E1094CEC5E07}" destId="{5DA9DFE0-C4AB-4916-9293-E17C1A6BB0C4}" srcOrd="2" destOrd="0" presId="urn:microsoft.com/office/officeart/2018/2/layout/IconVerticalSolidList"/>
    <dgm:cxn modelId="{E325C6E2-5388-48E4-AD62-B7411E812464}" type="presParOf" srcId="{B9A05986-2FE2-4B13-A8F0-E1094CEC5E07}" destId="{80799716-2E68-44FE-B52D-FA2073781E80}" srcOrd="3" destOrd="0" presId="urn:microsoft.com/office/officeart/2018/2/layout/IconVerticalSolidList"/>
    <dgm:cxn modelId="{BEE4510A-56F5-4723-B30B-DD8FEF862A13}" type="presParOf" srcId="{66216572-D488-4B0C-8EFF-0AF3853BE719}" destId="{8EC65D3A-E67E-4DD8-91A2-3CD87A955E36}" srcOrd="1" destOrd="0" presId="urn:microsoft.com/office/officeart/2018/2/layout/IconVerticalSolidList"/>
    <dgm:cxn modelId="{5BB51EA7-EF64-45B5-A3A1-0F3891307B84}" type="presParOf" srcId="{66216572-D488-4B0C-8EFF-0AF3853BE719}" destId="{C8CF7B98-0A41-4D08-AAB1-FF0C8230F46A}" srcOrd="2" destOrd="0" presId="urn:microsoft.com/office/officeart/2018/2/layout/IconVerticalSolidList"/>
    <dgm:cxn modelId="{6F88A85B-BB26-4D0E-B6A7-5C1BEC479CC3}" type="presParOf" srcId="{C8CF7B98-0A41-4D08-AAB1-FF0C8230F46A}" destId="{B7032832-D0DA-4AED-AF14-1E3871A27F0F}" srcOrd="0" destOrd="0" presId="urn:microsoft.com/office/officeart/2018/2/layout/IconVerticalSolidList"/>
    <dgm:cxn modelId="{EB57F3A4-56D2-4745-ACDA-CFC44A3366B1}" type="presParOf" srcId="{C8CF7B98-0A41-4D08-AAB1-FF0C8230F46A}" destId="{C0BBA429-69E6-40F0-B860-AC52213AF4D6}" srcOrd="1" destOrd="0" presId="urn:microsoft.com/office/officeart/2018/2/layout/IconVerticalSolidList"/>
    <dgm:cxn modelId="{0DBE787A-6824-4814-8488-15B85BBF4268}" type="presParOf" srcId="{C8CF7B98-0A41-4D08-AAB1-FF0C8230F46A}" destId="{DA93F130-8D65-48E7-81DA-246D5F20DBDB}" srcOrd="2" destOrd="0" presId="urn:microsoft.com/office/officeart/2018/2/layout/IconVerticalSolidList"/>
    <dgm:cxn modelId="{35A59E9D-158C-4BB9-89EC-4CF7ACAE30E3}" type="presParOf" srcId="{C8CF7B98-0A41-4D08-AAB1-FF0C8230F46A}" destId="{F14D0728-BA17-4AA2-ACF2-AABE364477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6F99D-10EE-459D-BDC8-7A04DC3E5A8E}">
      <dsp:nvSpPr>
        <dsp:cNvPr id="0" name=""/>
        <dsp:cNvSpPr/>
      </dsp:nvSpPr>
      <dsp:spPr>
        <a:xfrm>
          <a:off x="0" y="5070"/>
          <a:ext cx="6628804" cy="24429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Puisque la variable température est la dernière chose qu’on affiche dans cette boucle, on va utiliser un commande légèrement différente : </a:t>
          </a:r>
          <a:r>
            <a:rPr lang="fr-FR" sz="2900" b="1" i="1" kern="1200"/>
            <a:t>Serial.println()</a:t>
          </a:r>
          <a:r>
            <a:rPr lang="fr-FR" sz="2900" kern="1200"/>
            <a:t>. </a:t>
          </a:r>
          <a:endParaRPr lang="en-US" sz="2900" kern="1200"/>
        </a:p>
      </dsp:txBody>
      <dsp:txXfrm>
        <a:off x="119255" y="124325"/>
        <a:ext cx="6390294" cy="2204450"/>
      </dsp:txXfrm>
    </dsp:sp>
    <dsp:sp modelId="{60748A7C-251A-47C0-9DE1-626582FF9B21}">
      <dsp:nvSpPr>
        <dsp:cNvPr id="0" name=""/>
        <dsp:cNvSpPr/>
      </dsp:nvSpPr>
      <dsp:spPr>
        <a:xfrm>
          <a:off x="0" y="2531550"/>
          <a:ext cx="6628804" cy="2442960"/>
        </a:xfrm>
        <a:prstGeom prst="roundRect">
          <a:avLst/>
        </a:prstGeom>
        <a:gradFill rotWithShape="0">
          <a:gsLst>
            <a:gs pos="0">
              <a:schemeClr val="accent2">
                <a:hueOff val="3240090"/>
                <a:satOff val="451"/>
                <a:lumOff val="392"/>
                <a:alphaOff val="0"/>
                <a:tint val="96000"/>
                <a:lumMod val="100000"/>
              </a:schemeClr>
            </a:gs>
            <a:gs pos="78000">
              <a:schemeClr val="accent2">
                <a:hueOff val="3240090"/>
                <a:satOff val="451"/>
                <a:lumOff val="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Cette commande fera un saut de ligne dans le moniteur après avoir envoyé la valeur de la variable. Cela rend les choses plus faciles à lire quand elles sont affichées.</a:t>
          </a:r>
          <a:endParaRPr lang="en-US" sz="2900" kern="1200"/>
        </a:p>
      </dsp:txBody>
      <dsp:txXfrm>
        <a:off x="119255" y="2650805"/>
        <a:ext cx="6390294" cy="220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D117-D3AB-4757-ABDB-A0CBA96EA39C}">
      <dsp:nvSpPr>
        <dsp:cNvPr id="0" name=""/>
        <dsp:cNvSpPr/>
      </dsp:nvSpPr>
      <dsp:spPr>
        <a:xfrm>
          <a:off x="1049" y="576510"/>
          <a:ext cx="3683386" cy="23389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D442B-DB3E-4E5E-8709-B428F0E01093}">
      <dsp:nvSpPr>
        <dsp:cNvPr id="0" name=""/>
        <dsp:cNvSpPr/>
      </dsp:nvSpPr>
      <dsp:spPr>
        <a:xfrm>
          <a:off x="410314" y="965312"/>
          <a:ext cx="3683386" cy="233895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fr-FR" sz="2900" kern="1200"/>
            <a:t>Cliquez sur l’icône en haut à droite de l’IDE Arduino pour afficher le moniteur série</a:t>
          </a:r>
          <a:endParaRPr lang="en-US" sz="2900" kern="1200"/>
        </a:p>
      </dsp:txBody>
      <dsp:txXfrm>
        <a:off x="478820" y="1033818"/>
        <a:ext cx="3546374" cy="2201938"/>
      </dsp:txXfrm>
    </dsp:sp>
    <dsp:sp modelId="{9EF0A5D9-1C9D-4370-B052-4D1FDBC37F6D}">
      <dsp:nvSpPr>
        <dsp:cNvPr id="0" name=""/>
        <dsp:cNvSpPr/>
      </dsp:nvSpPr>
      <dsp:spPr>
        <a:xfrm>
          <a:off x="4502966" y="576510"/>
          <a:ext cx="3683386" cy="23389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34D4B-DF0D-415D-94B6-C59D24E42D57}">
      <dsp:nvSpPr>
        <dsp:cNvPr id="0" name=""/>
        <dsp:cNvSpPr/>
      </dsp:nvSpPr>
      <dsp:spPr>
        <a:xfrm>
          <a:off x="4912231" y="965312"/>
          <a:ext cx="3683386" cy="233895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Ecrivez et exécutez le code mis avant dans ce cours. Vous devriez voir apparaître une chaîne de caractères de ce style :</a:t>
          </a:r>
          <a:br>
            <a:rPr lang="fr-FR" sz="2100" kern="1200" dirty="0"/>
          </a:br>
          <a:br>
            <a:rPr lang="fr-FR" sz="2100" kern="1200" dirty="0"/>
          </a:br>
          <a:r>
            <a:rPr lang="fr-FR" sz="1800" i="1" kern="1200" dirty="0"/>
            <a:t>Valeur capteur : 200, Volts : .70, degrés C : 17</a:t>
          </a:r>
          <a:endParaRPr lang="en-US" sz="1800" i="1" kern="1200" dirty="0"/>
        </a:p>
      </dsp:txBody>
      <dsp:txXfrm>
        <a:off x="4980737" y="1033818"/>
        <a:ext cx="3546374" cy="2201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5F80A-1361-47BF-90A9-C5E7DFD9CA4F}">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2AC26-8040-44C4-9705-0776C25C4B92}">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799716-2E68-44FE-B52D-FA2073781E80}">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89000">
            <a:lnSpc>
              <a:spcPct val="90000"/>
            </a:lnSpc>
            <a:spcBef>
              <a:spcPct val="0"/>
            </a:spcBef>
            <a:spcAft>
              <a:spcPct val="35000"/>
            </a:spcAft>
            <a:buNone/>
          </a:pPr>
          <a:r>
            <a:rPr lang="fr-FR" sz="2000" kern="1200"/>
            <a:t>Un </a:t>
          </a:r>
          <a:r>
            <a:rPr lang="fr-FR" sz="2000" b="1" kern="1200"/>
            <a:t>interrupteur tilt</a:t>
          </a:r>
          <a:r>
            <a:rPr lang="fr-FR" sz="2000" kern="1200"/>
            <a:t> permet de détecter l’orientation ou l’inclinaison d’un système. </a:t>
          </a:r>
          <a:br>
            <a:rPr lang="fr-FR" sz="2000" kern="1200"/>
          </a:br>
          <a:endParaRPr lang="en-US" sz="2000" kern="1200"/>
        </a:p>
      </dsp:txBody>
      <dsp:txXfrm>
        <a:off x="1418391" y="665190"/>
        <a:ext cx="8199741" cy="1228044"/>
      </dsp:txXfrm>
    </dsp:sp>
    <dsp:sp modelId="{B7032832-D0DA-4AED-AF14-1E3871A27F0F}">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BA429-69E6-40F0-B860-AC52213AF4D6}">
      <dsp:nvSpPr>
        <dsp:cNvPr id="0" name=""/>
        <dsp:cNvSpPr/>
      </dsp:nvSpPr>
      <dsp:spPr>
        <a:xfrm>
          <a:off x="371483" y="2476556"/>
          <a:ext cx="675424" cy="6754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4D0728-BA17-4AA2-ACF2-AABE364477B7}">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89000">
            <a:lnSpc>
              <a:spcPct val="90000"/>
            </a:lnSpc>
            <a:spcBef>
              <a:spcPct val="0"/>
            </a:spcBef>
            <a:spcAft>
              <a:spcPct val="35000"/>
            </a:spcAft>
            <a:buNone/>
          </a:pPr>
          <a:r>
            <a:rPr lang="fr-FR" sz="2000" kern="1200"/>
            <a:t>Il est souvent utilisé pour indiquer si un système (comme un véhicule agricole) dépasse sa plage d’inclinaison de fonctionnement ou pour détecter l’orientation d’un écran et, ainsi, modifier sa mise en page. </a:t>
          </a:r>
          <a:endParaRPr lang="en-US" sz="2000" kern="1200"/>
        </a:p>
      </dsp:txBody>
      <dsp:txXfrm>
        <a:off x="1418391" y="2200246"/>
        <a:ext cx="8199741" cy="12280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0E160-E4F7-42BF-8717-F504AC082008}" type="datetimeFigureOut">
              <a:rPr lang="fr-FR" smtClean="0"/>
              <a:t>25/05/2022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16CB-703F-4B39-AF1B-6F1A397F1E1E}" type="slidenum">
              <a:rPr lang="fr-FR" smtClean="0"/>
              <a:t>‹N°›</a:t>
            </a:fld>
            <a:endParaRPr lang="fr-FR"/>
          </a:p>
        </p:txBody>
      </p:sp>
    </p:spTree>
    <p:extLst>
      <p:ext uri="{BB962C8B-B14F-4D97-AF65-F5344CB8AC3E}">
        <p14:creationId xmlns:p14="http://schemas.microsoft.com/office/powerpoint/2010/main" val="229194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92216CB-703F-4B39-AF1B-6F1A397F1E1E}" type="slidenum">
              <a:rPr lang="fr-FR" smtClean="0"/>
              <a:t>4</a:t>
            </a:fld>
            <a:endParaRPr lang="fr-FR"/>
          </a:p>
        </p:txBody>
      </p:sp>
    </p:spTree>
    <p:extLst>
      <p:ext uri="{BB962C8B-B14F-4D97-AF65-F5344CB8AC3E}">
        <p14:creationId xmlns:p14="http://schemas.microsoft.com/office/powerpoint/2010/main" val="15065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92216CB-703F-4B39-AF1B-6F1A397F1E1E}" type="slidenum">
              <a:rPr lang="fr-FR" smtClean="0"/>
              <a:t>5</a:t>
            </a:fld>
            <a:endParaRPr lang="fr-FR"/>
          </a:p>
        </p:txBody>
      </p:sp>
    </p:spTree>
    <p:extLst>
      <p:ext uri="{BB962C8B-B14F-4D97-AF65-F5344CB8AC3E}">
        <p14:creationId xmlns:p14="http://schemas.microsoft.com/office/powerpoint/2010/main" val="2635418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92216CB-703F-4B39-AF1B-6F1A397F1E1E}" type="slidenum">
              <a:rPr lang="fr-FR" smtClean="0"/>
              <a:t>8</a:t>
            </a:fld>
            <a:endParaRPr lang="fr-FR"/>
          </a:p>
        </p:txBody>
      </p:sp>
    </p:spTree>
    <p:extLst>
      <p:ext uri="{BB962C8B-B14F-4D97-AF65-F5344CB8AC3E}">
        <p14:creationId xmlns:p14="http://schemas.microsoft.com/office/powerpoint/2010/main" val="174504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92216CB-703F-4B39-AF1B-6F1A397F1E1E}" type="slidenum">
              <a:rPr lang="fr-FR" smtClean="0"/>
              <a:t>9</a:t>
            </a:fld>
            <a:endParaRPr lang="fr-FR"/>
          </a:p>
        </p:txBody>
      </p:sp>
    </p:spTree>
    <p:extLst>
      <p:ext uri="{BB962C8B-B14F-4D97-AF65-F5344CB8AC3E}">
        <p14:creationId xmlns:p14="http://schemas.microsoft.com/office/powerpoint/2010/main" val="8090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92216CB-703F-4B39-AF1B-6F1A397F1E1E}" type="slidenum">
              <a:rPr lang="fr-FR" smtClean="0"/>
              <a:t>25</a:t>
            </a:fld>
            <a:endParaRPr lang="fr-FR"/>
          </a:p>
        </p:txBody>
      </p:sp>
    </p:spTree>
    <p:extLst>
      <p:ext uri="{BB962C8B-B14F-4D97-AF65-F5344CB8AC3E}">
        <p14:creationId xmlns:p14="http://schemas.microsoft.com/office/powerpoint/2010/main" val="85243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92216CB-703F-4B39-AF1B-6F1A397F1E1E}" type="slidenum">
              <a:rPr lang="fr-FR" smtClean="0"/>
              <a:t>28</a:t>
            </a:fld>
            <a:endParaRPr lang="fr-FR"/>
          </a:p>
        </p:txBody>
      </p:sp>
    </p:spTree>
    <p:extLst>
      <p:ext uri="{BB962C8B-B14F-4D97-AF65-F5344CB8AC3E}">
        <p14:creationId xmlns:p14="http://schemas.microsoft.com/office/powerpoint/2010/main" val="420690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Shape 4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2F7777-3232-409D-ADF6-8236ED106B08}"/>
              </a:ext>
            </a:extLst>
          </p:cNvPr>
          <p:cNvSpPr>
            <a:spLocks noGrp="1"/>
          </p:cNvSpPr>
          <p:nvPr>
            <p:ph type="ctrTitle"/>
          </p:nvPr>
        </p:nvSpPr>
        <p:spPr>
          <a:xfrm>
            <a:off x="4419136" y="1020871"/>
            <a:ext cx="6960759" cy="2849671"/>
          </a:xfrm>
        </p:spPr>
        <p:txBody>
          <a:bodyPr>
            <a:normAutofit/>
          </a:bodyPr>
          <a:lstStyle/>
          <a:p>
            <a:pPr algn="l"/>
            <a:r>
              <a:rPr lang="fr-FR" sz="6000" dirty="0">
                <a:solidFill>
                  <a:srgbClr val="FFFFFF"/>
                </a:solidFill>
              </a:rPr>
              <a:t>Algo Applications</a:t>
            </a:r>
          </a:p>
        </p:txBody>
      </p:sp>
      <p:sp>
        <p:nvSpPr>
          <p:cNvPr id="3" name="Subtitle 2">
            <a:extLst>
              <a:ext uri="{FF2B5EF4-FFF2-40B4-BE49-F238E27FC236}">
                <a16:creationId xmlns:a16="http://schemas.microsoft.com/office/drawing/2014/main" id="{DAC1C0A7-199C-4A19-A6B3-3FC3B173F661}"/>
              </a:ext>
            </a:extLst>
          </p:cNvPr>
          <p:cNvSpPr>
            <a:spLocks noGrp="1"/>
          </p:cNvSpPr>
          <p:nvPr>
            <p:ph type="subTitle" idx="1"/>
          </p:nvPr>
        </p:nvSpPr>
        <p:spPr>
          <a:xfrm>
            <a:off x="4548104" y="3962088"/>
            <a:ext cx="6112077" cy="1186108"/>
          </a:xfrm>
        </p:spPr>
        <p:txBody>
          <a:bodyPr>
            <a:normAutofit lnSpcReduction="10000"/>
          </a:bodyPr>
          <a:lstStyle/>
          <a:p>
            <a:pPr algn="l"/>
            <a:r>
              <a:rPr lang="fr-FR" sz="1700" b="1" dirty="0">
                <a:solidFill>
                  <a:srgbClr val="FFFFFF">
                    <a:alpha val="70000"/>
                  </a:srgbClr>
                </a:solidFill>
              </a:rPr>
              <a:t>Application de l’algorithmique à la programmation Arduino</a:t>
            </a:r>
          </a:p>
          <a:p>
            <a:pPr algn="l"/>
            <a:r>
              <a:rPr lang="fr-FR" sz="1700" dirty="0">
                <a:solidFill>
                  <a:srgbClr val="FFFFFF">
                    <a:alpha val="70000"/>
                  </a:srgbClr>
                </a:solidFill>
              </a:rPr>
              <a:t>Séance IV – Interrupteur tilt, capteur de température, port série, interruptions</a:t>
            </a:r>
          </a:p>
        </p:txBody>
      </p:sp>
      <p:sp>
        <p:nvSpPr>
          <p:cNvPr id="50" name="Isosceles Triangle 4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Icon&#10;&#10;Description automatically generated">
            <a:extLst>
              <a:ext uri="{FF2B5EF4-FFF2-40B4-BE49-F238E27FC236}">
                <a16:creationId xmlns:a16="http://schemas.microsoft.com/office/drawing/2014/main" id="{351E6EFB-A096-481C-A1B7-B53C46A714A3}"/>
              </a:ext>
            </a:extLst>
          </p:cNvPr>
          <p:cNvPicPr>
            <a:picLocks noChangeAspect="1"/>
          </p:cNvPicPr>
          <p:nvPr/>
        </p:nvPicPr>
        <p:blipFill>
          <a:blip r:embed="rId2"/>
          <a:srcRect/>
          <a:stretch/>
        </p:blipFill>
        <p:spPr>
          <a:xfrm>
            <a:off x="714232" y="5643895"/>
            <a:ext cx="966498" cy="966498"/>
          </a:xfrm>
          <a:prstGeom prst="rect">
            <a:avLst/>
          </a:prstGeom>
        </p:spPr>
      </p:pic>
    </p:spTree>
    <p:extLst>
      <p:ext uri="{BB962C8B-B14F-4D97-AF65-F5344CB8AC3E}">
        <p14:creationId xmlns:p14="http://schemas.microsoft.com/office/powerpoint/2010/main" val="41941422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609600"/>
            <a:ext cx="8596668" cy="869615"/>
          </a:xfrm>
        </p:spPr>
        <p:txBody>
          <a:bodyPr/>
          <a:lstStyle/>
          <a:p>
            <a:r>
              <a:rPr lang="fr-FR" dirty="0"/>
              <a:t>Des constantes utiles</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8"/>
            <a:ext cx="9065239" cy="3231983"/>
          </a:xfrm>
        </p:spPr>
        <p:txBody>
          <a:bodyPr>
            <a:normAutofit/>
          </a:bodyPr>
          <a:lstStyle/>
          <a:p>
            <a:r>
              <a:rPr lang="fr-FR" b="1" dirty="0">
                <a:solidFill>
                  <a:schemeClr val="tx1"/>
                </a:solidFill>
              </a:rPr>
              <a:t>Les constantes </a:t>
            </a:r>
            <a:r>
              <a:rPr lang="fr-FR" dirty="0">
                <a:solidFill>
                  <a:schemeClr val="tx1"/>
                </a:solidFill>
              </a:rPr>
              <a:t>fonctionnent comme des variables, sauf que </a:t>
            </a:r>
            <a:r>
              <a:rPr lang="fr-FR" b="1" dirty="0">
                <a:solidFill>
                  <a:schemeClr val="tx1"/>
                </a:solidFill>
              </a:rPr>
              <a:t>leur valeur ne change jamais</a:t>
            </a:r>
            <a:r>
              <a:rPr lang="fr-FR" dirty="0">
                <a:solidFill>
                  <a:schemeClr val="tx1"/>
                </a:solidFill>
              </a:rPr>
              <a:t>. Trouvez un nom facile à retenir pour l’entrée analogique (</a:t>
            </a:r>
            <a:r>
              <a:rPr lang="fr-FR" i="1" dirty="0" err="1">
                <a:solidFill>
                  <a:schemeClr val="tx1"/>
                </a:solidFill>
              </a:rPr>
              <a:t>sensorPin</a:t>
            </a:r>
            <a:r>
              <a:rPr lang="fr-FR" dirty="0">
                <a:solidFill>
                  <a:schemeClr val="tx1"/>
                </a:solidFill>
              </a:rPr>
              <a:t> par exemple ou </a:t>
            </a:r>
            <a:r>
              <a:rPr lang="fr-FR" i="1" dirty="0" err="1">
                <a:solidFill>
                  <a:schemeClr val="tx1"/>
                </a:solidFill>
              </a:rPr>
              <a:t>brocheCapteur</a:t>
            </a:r>
            <a:r>
              <a:rPr lang="fr-FR" dirty="0">
                <a:solidFill>
                  <a:schemeClr val="tx1"/>
                </a:solidFill>
              </a:rPr>
              <a:t>) et un autre pour la température de référence (</a:t>
            </a:r>
            <a:r>
              <a:rPr lang="fr-FR" i="1" dirty="0" err="1">
                <a:solidFill>
                  <a:schemeClr val="tx1"/>
                </a:solidFill>
              </a:rPr>
              <a:t>baselineTemp</a:t>
            </a:r>
            <a:r>
              <a:rPr lang="fr-FR" dirty="0">
                <a:solidFill>
                  <a:schemeClr val="tx1"/>
                </a:solidFill>
              </a:rPr>
              <a:t> ou </a:t>
            </a:r>
            <a:r>
              <a:rPr lang="fr-FR" i="1" dirty="0" err="1">
                <a:solidFill>
                  <a:schemeClr val="tx1"/>
                </a:solidFill>
              </a:rPr>
              <a:t>tempRef</a:t>
            </a:r>
            <a:r>
              <a:rPr lang="fr-FR" dirty="0">
                <a:solidFill>
                  <a:schemeClr val="tx1"/>
                </a:solidFill>
              </a:rPr>
              <a:t>).</a:t>
            </a:r>
          </a:p>
          <a:p>
            <a:pPr marL="0" indent="0">
              <a:buNone/>
            </a:pPr>
            <a:endParaRPr lang="fr-FR" dirty="0">
              <a:solidFill>
                <a:schemeClr val="tx1"/>
              </a:solidFill>
            </a:endParaRPr>
          </a:p>
          <a:p>
            <a:r>
              <a:rPr lang="fr-FR" dirty="0">
                <a:solidFill>
                  <a:schemeClr val="tx1"/>
                </a:solidFill>
              </a:rPr>
              <a:t>Pour chaque palier de deux degrés au-dessus de notre température de référence, une LED s’allumera, pour stocker la température nous utiliserons le type </a:t>
            </a:r>
            <a:r>
              <a:rPr lang="fr-FR" b="1" dirty="0" err="1">
                <a:solidFill>
                  <a:schemeClr val="tx1"/>
                </a:solidFill>
              </a:rPr>
              <a:t>float</a:t>
            </a:r>
            <a:r>
              <a:rPr lang="fr-FR" dirty="0">
                <a:solidFill>
                  <a:schemeClr val="tx1"/>
                </a:solidFill>
              </a:rPr>
              <a:t>.</a:t>
            </a:r>
            <a:br>
              <a:rPr lang="fr-FR" dirty="0">
                <a:solidFill>
                  <a:schemeClr val="tx1"/>
                </a:solidFill>
              </a:rPr>
            </a:br>
            <a:br>
              <a:rPr lang="fr-FR" dirty="0">
                <a:solidFill>
                  <a:schemeClr val="tx1"/>
                </a:solidFill>
              </a:rPr>
            </a:br>
            <a:r>
              <a:rPr lang="fr-FR" b="1" u="sng" dirty="0">
                <a:solidFill>
                  <a:schemeClr val="tx1"/>
                </a:solidFill>
              </a:rPr>
              <a:t>ATTENTION</a:t>
            </a:r>
            <a:r>
              <a:rPr lang="fr-FR" dirty="0">
                <a:solidFill>
                  <a:schemeClr val="tx1"/>
                </a:solidFill>
              </a:rPr>
              <a:t> : La décimale s’exprime avec le point (.) pas la virgule !</a:t>
            </a:r>
          </a:p>
        </p:txBody>
      </p:sp>
      <p:sp>
        <p:nvSpPr>
          <p:cNvPr id="5" name="TextBox 4">
            <a:extLst>
              <a:ext uri="{FF2B5EF4-FFF2-40B4-BE49-F238E27FC236}">
                <a16:creationId xmlns:a16="http://schemas.microsoft.com/office/drawing/2014/main" id="{C19408B3-8333-442E-9CBC-6DCC1B6AC8FF}"/>
              </a:ext>
            </a:extLst>
          </p:cNvPr>
          <p:cNvSpPr txBox="1"/>
          <p:nvPr/>
        </p:nvSpPr>
        <p:spPr>
          <a:xfrm>
            <a:off x="1343727" y="5201904"/>
            <a:ext cx="7732451" cy="646331"/>
          </a:xfrm>
          <a:prstGeom prst="rect">
            <a:avLst/>
          </a:prstGeom>
          <a:solidFill>
            <a:schemeClr val="accent1">
              <a:lumMod val="20000"/>
              <a:lumOff val="80000"/>
            </a:schemeClr>
          </a:solidFill>
        </p:spPr>
        <p:txBody>
          <a:bodyPr wrap="square" rtlCol="0">
            <a:spAutoFit/>
          </a:bodyPr>
          <a:lstStyle/>
          <a:p>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sensorPin</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float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baselineTemp</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20.0</a:t>
            </a:r>
            <a:r>
              <a:rPr lang="en-US" sz="1800" b="1" dirty="0">
                <a:solidFill>
                  <a:srgbClr val="000080"/>
                </a:solidFill>
                <a:effectLst/>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229481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609600"/>
            <a:ext cx="8596668" cy="869615"/>
          </a:xfrm>
        </p:spPr>
        <p:txBody>
          <a:bodyPr/>
          <a:lstStyle/>
          <a:p>
            <a:r>
              <a:rPr lang="fr-FR" dirty="0"/>
              <a:t>Initialiser le port série</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8"/>
            <a:ext cx="9065239" cy="2943125"/>
          </a:xfrm>
        </p:spPr>
        <p:txBody>
          <a:bodyPr>
            <a:normAutofit/>
          </a:bodyPr>
          <a:lstStyle/>
          <a:p>
            <a:r>
              <a:rPr lang="fr-FR" dirty="0">
                <a:solidFill>
                  <a:schemeClr val="tx1"/>
                </a:solidFill>
              </a:rPr>
              <a:t>Pour initialiser le port série vous allez utiliser une nouvelle commande, </a:t>
            </a:r>
            <a:r>
              <a:rPr lang="fr-FR" b="1" dirty="0" err="1">
                <a:solidFill>
                  <a:schemeClr val="tx1"/>
                </a:solidFill>
              </a:rPr>
              <a:t>Serial.begin</a:t>
            </a:r>
            <a:r>
              <a:rPr lang="fr-FR" b="1" dirty="0">
                <a:solidFill>
                  <a:schemeClr val="tx1"/>
                </a:solidFill>
              </a:rPr>
              <a:t>()</a:t>
            </a:r>
            <a:r>
              <a:rPr lang="fr-FR" dirty="0">
                <a:solidFill>
                  <a:schemeClr val="tx1"/>
                </a:solidFill>
              </a:rPr>
              <a:t>. Cette commande ouvre la connexion entre la carte Arduino et l’ordinateur, pour que vous puissiez voir les valeurs issues du capteur sur l’écran</a:t>
            </a:r>
            <a:r>
              <a:rPr lang="fr-FR" b="1" dirty="0">
                <a:solidFill>
                  <a:schemeClr val="tx1"/>
                </a:solidFill>
              </a:rPr>
              <a:t>.</a:t>
            </a:r>
            <a:endParaRPr lang="fr-FR" dirty="0">
              <a:solidFill>
                <a:schemeClr val="tx1"/>
              </a:solidFill>
            </a:endParaRPr>
          </a:p>
          <a:p>
            <a:pPr marL="0" indent="0">
              <a:buNone/>
            </a:pPr>
            <a:endParaRPr lang="fr-FR" dirty="0">
              <a:solidFill>
                <a:schemeClr val="tx1"/>
              </a:solidFill>
            </a:endParaRPr>
          </a:p>
          <a:p>
            <a:r>
              <a:rPr lang="fr-FR" dirty="0">
                <a:solidFill>
                  <a:schemeClr val="tx1"/>
                </a:solidFill>
              </a:rPr>
              <a:t>L’argument </a:t>
            </a:r>
            <a:r>
              <a:rPr lang="fr-FR" b="1" dirty="0">
                <a:solidFill>
                  <a:schemeClr val="tx1"/>
                </a:solidFill>
              </a:rPr>
              <a:t>9600</a:t>
            </a:r>
            <a:r>
              <a:rPr lang="fr-FR" dirty="0">
                <a:solidFill>
                  <a:schemeClr val="tx1"/>
                </a:solidFill>
              </a:rPr>
              <a:t> est la vitesse à laquelle l’Arduino communique avec votre ordinateur (9600 bits par secondes). </a:t>
            </a:r>
            <a:r>
              <a:rPr lang="fr-FR" b="1" dirty="0">
                <a:solidFill>
                  <a:schemeClr val="accent1">
                    <a:lumMod val="50000"/>
                  </a:schemeClr>
                </a:solidFill>
              </a:rPr>
              <a:t>Le moniteur série </a:t>
            </a:r>
            <a:r>
              <a:rPr lang="fr-FR" dirty="0">
                <a:solidFill>
                  <a:schemeClr val="tx1"/>
                </a:solidFill>
              </a:rPr>
              <a:t>sert à visualiser les informations que vous choisissez d’envoyer depuis le microcontrôleur. Quand vous ouvrez le moniteur série de l’IDE Arduino, vérifiez que la vitesse est bien 9600.</a:t>
            </a:r>
          </a:p>
        </p:txBody>
      </p:sp>
      <p:sp>
        <p:nvSpPr>
          <p:cNvPr id="5" name="TextBox 4">
            <a:extLst>
              <a:ext uri="{FF2B5EF4-FFF2-40B4-BE49-F238E27FC236}">
                <a16:creationId xmlns:a16="http://schemas.microsoft.com/office/drawing/2014/main" id="{C19408B3-8333-442E-9CBC-6DCC1B6AC8FF}"/>
              </a:ext>
            </a:extLst>
          </p:cNvPr>
          <p:cNvSpPr txBox="1"/>
          <p:nvPr/>
        </p:nvSpPr>
        <p:spPr>
          <a:xfrm>
            <a:off x="1343727" y="4667693"/>
            <a:ext cx="7732451" cy="923330"/>
          </a:xfrm>
          <a:prstGeom prst="rect">
            <a:avLst/>
          </a:prstGeom>
          <a:solidFill>
            <a:schemeClr val="accent1">
              <a:lumMod val="20000"/>
              <a:lumOff val="80000"/>
            </a:schemeClr>
          </a:solidFill>
        </p:spPr>
        <p:txBody>
          <a:bodyPr wrap="square" rtlCol="0">
            <a:spAutoFit/>
          </a:bodyPr>
          <a:lstStyle/>
          <a:p>
            <a:r>
              <a:rPr lang="fr-FR" sz="1800" dirty="0" err="1">
                <a:solidFill>
                  <a:srgbClr val="8000FF"/>
                </a:solidFill>
                <a:effectLst/>
                <a:latin typeface="Courier New" panose="02070309020205020404" pitchFamily="49" charset="0"/>
              </a:rPr>
              <a:t>void</a:t>
            </a:r>
            <a:r>
              <a:rPr lang="fr-FR" sz="1800" dirty="0">
                <a:solidFill>
                  <a:srgbClr val="000000"/>
                </a:solidFill>
                <a:effectLst/>
                <a:latin typeface="Courier New" panose="02070309020205020404" pitchFamily="49" charset="0"/>
              </a:rPr>
              <a:t> setup</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begin</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9600</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a:solidFill>
                  <a:srgbClr val="008000"/>
                </a:solidFill>
                <a:effectLst/>
                <a:latin typeface="Courier New" panose="02070309020205020404" pitchFamily="49" charset="0"/>
              </a:rPr>
              <a:t>// ouvrir un port série </a:t>
            </a:r>
          </a:p>
          <a:p>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10990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Initialiser les sorties numériques et les mettre à l’état bas</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9"/>
            <a:ext cx="9065239" cy="2496558"/>
          </a:xfrm>
        </p:spPr>
        <p:txBody>
          <a:bodyPr>
            <a:normAutofit/>
          </a:bodyPr>
          <a:lstStyle/>
          <a:p>
            <a:r>
              <a:rPr lang="fr-FR" dirty="0">
                <a:solidFill>
                  <a:schemeClr val="tx1"/>
                </a:solidFill>
              </a:rPr>
              <a:t>On pourrait initialiser les sorties numériques unes par unes mais il est beaucoup plus judicieux de le faire avec une boucle for.</a:t>
            </a:r>
          </a:p>
          <a:p>
            <a:pPr marL="0" indent="0">
              <a:buNone/>
            </a:pPr>
            <a:endParaRPr lang="fr-FR" dirty="0">
              <a:solidFill>
                <a:schemeClr val="tx1"/>
              </a:solidFill>
            </a:endParaRPr>
          </a:p>
          <a:p>
            <a:r>
              <a:rPr lang="fr-FR" dirty="0">
                <a:solidFill>
                  <a:schemeClr val="tx1"/>
                </a:solidFill>
              </a:rPr>
              <a:t>Ici on veut initialiser les broches 2 à 4, c’est exactement ce que nous traduisons dans notre boucle for.</a:t>
            </a:r>
          </a:p>
        </p:txBody>
      </p:sp>
      <p:sp>
        <p:nvSpPr>
          <p:cNvPr id="5" name="TextBox 4">
            <a:extLst>
              <a:ext uri="{FF2B5EF4-FFF2-40B4-BE49-F238E27FC236}">
                <a16:creationId xmlns:a16="http://schemas.microsoft.com/office/drawing/2014/main" id="{C19408B3-8333-442E-9CBC-6DCC1B6AC8FF}"/>
              </a:ext>
            </a:extLst>
          </p:cNvPr>
          <p:cNvSpPr txBox="1"/>
          <p:nvPr/>
        </p:nvSpPr>
        <p:spPr>
          <a:xfrm>
            <a:off x="677334" y="3763926"/>
            <a:ext cx="8834781" cy="2031325"/>
          </a:xfrm>
          <a:prstGeom prst="rect">
            <a:avLst/>
          </a:prstGeom>
          <a:solidFill>
            <a:schemeClr val="accent1">
              <a:lumMod val="20000"/>
              <a:lumOff val="80000"/>
            </a:schemeClr>
          </a:solidFill>
        </p:spPr>
        <p:txBody>
          <a:bodyPr wrap="square" rtlCol="0">
            <a:spAutoFit/>
          </a:bodyPr>
          <a:lstStyle/>
          <a:p>
            <a:r>
              <a:rPr lang="fr-FR" sz="1800" dirty="0" err="1">
                <a:solidFill>
                  <a:srgbClr val="8000FF"/>
                </a:solidFill>
                <a:effectLst/>
                <a:latin typeface="Courier New" panose="02070309020205020404" pitchFamily="49" charset="0"/>
              </a:rPr>
              <a:t>void</a:t>
            </a:r>
            <a:r>
              <a:rPr lang="fr-FR" sz="1800" dirty="0">
                <a:solidFill>
                  <a:srgbClr val="000000"/>
                </a:solidFill>
                <a:effectLst/>
                <a:latin typeface="Courier New" panose="02070309020205020404" pitchFamily="49" charset="0"/>
              </a:rPr>
              <a:t> setup</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begin</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9600</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a:solidFill>
                  <a:srgbClr val="008000"/>
                </a:solidFill>
                <a:effectLst/>
                <a:latin typeface="Courier New" panose="02070309020205020404" pitchFamily="49" charset="0"/>
              </a:rPr>
              <a:t>// ouvrir un port série</a:t>
            </a:r>
          </a:p>
          <a:p>
            <a:r>
              <a:rPr lang="fr-FR" b="1" dirty="0">
                <a:solidFill>
                  <a:srgbClr val="008000"/>
                </a:solidFill>
                <a:latin typeface="Courier New" panose="02070309020205020404" pitchFamily="49" charset="0"/>
              </a:rPr>
              <a:t>	</a:t>
            </a:r>
            <a:r>
              <a:rPr lang="fr-FR" sz="1800" b="1" dirty="0">
                <a:solidFill>
                  <a:srgbClr val="0000FF"/>
                </a:solidFill>
                <a:effectLst/>
                <a:latin typeface="Courier New" panose="02070309020205020404" pitchFamily="49" charset="0"/>
              </a:rPr>
              <a:t>for</a:t>
            </a:r>
            <a:r>
              <a:rPr lang="fr-FR" sz="1800" b="1" dirty="0">
                <a:solidFill>
                  <a:srgbClr val="000080"/>
                </a:solidFill>
                <a:effectLst/>
                <a:latin typeface="Courier New" panose="02070309020205020404" pitchFamily="49" charset="0"/>
              </a:rPr>
              <a:t>(</a:t>
            </a:r>
            <a:r>
              <a:rPr lang="fr-FR" sz="1800" dirty="0" err="1">
                <a:solidFill>
                  <a:srgbClr val="8000FF"/>
                </a:solidFill>
                <a:effectLst/>
                <a:latin typeface="Courier New" panose="02070309020205020404" pitchFamily="49" charset="0"/>
              </a:rPr>
              <a:t>int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pinNumber</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a:solidFill>
                  <a:srgbClr val="FF8000"/>
                </a:solidFill>
                <a:effectLst/>
                <a:latin typeface="Courier New" panose="02070309020205020404" pitchFamily="49" charset="0"/>
              </a:rPr>
              <a:t>2</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pinNumber</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&lt;</a:t>
            </a:r>
            <a:r>
              <a:rPr lang="fr-FR" sz="1800" dirty="0">
                <a:solidFill>
                  <a:srgbClr val="000000"/>
                </a:solidFill>
                <a:effectLst/>
                <a:latin typeface="Courier New" panose="02070309020205020404" pitchFamily="49" charset="0"/>
              </a:rPr>
              <a:t> </a:t>
            </a:r>
            <a:r>
              <a:rPr lang="fr-FR" sz="1800" dirty="0">
                <a:solidFill>
                  <a:srgbClr val="FF8000"/>
                </a:solidFill>
                <a:effectLst/>
                <a:latin typeface="Courier New" panose="02070309020205020404" pitchFamily="49" charset="0"/>
              </a:rPr>
              <a:t>5</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pinNumber</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000000"/>
                </a:solidFill>
                <a:effectLst/>
                <a:latin typeface="Courier New" panose="02070309020205020404" pitchFamily="49" charset="0"/>
              </a:rPr>
              <a:t>pinMode</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pinNumber</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OUTPUT</a:t>
            </a:r>
            <a:r>
              <a:rPr lang="fr-FR" sz="1800" b="1" dirty="0">
                <a:solidFill>
                  <a:srgbClr val="000080"/>
                </a:solidFill>
                <a:effectLst/>
                <a:latin typeface="Courier New" panose="02070309020205020404" pitchFamily="49" charset="0"/>
              </a:rPr>
              <a:t>);</a:t>
            </a:r>
          </a:p>
          <a:p>
            <a:r>
              <a:rPr lang="fr-FR" dirty="0">
                <a:solidFill>
                  <a:srgbClr val="000000"/>
                </a:solidFill>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pinNumber</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LOW</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b="1" dirty="0">
                <a:solidFill>
                  <a:srgbClr val="000000"/>
                </a:solidFill>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15993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a:bodyPr>
          <a:lstStyle/>
          <a:p>
            <a:r>
              <a:rPr lang="fr-FR" dirty="0"/>
              <a:t>Lire la température du capteur</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9"/>
            <a:ext cx="9065239" cy="2496558"/>
          </a:xfrm>
        </p:spPr>
        <p:txBody>
          <a:bodyPr>
            <a:normAutofit/>
          </a:bodyPr>
          <a:lstStyle/>
          <a:p>
            <a:r>
              <a:rPr lang="fr-FR" dirty="0">
                <a:solidFill>
                  <a:schemeClr val="tx1"/>
                </a:solidFill>
              </a:rPr>
              <a:t>Dans la fonction </a:t>
            </a:r>
            <a:r>
              <a:rPr lang="fr-FR" b="1" dirty="0" err="1">
                <a:solidFill>
                  <a:schemeClr val="tx1"/>
                </a:solidFill>
              </a:rPr>
              <a:t>loop</a:t>
            </a:r>
            <a:r>
              <a:rPr lang="fr-FR" b="1" dirty="0">
                <a:solidFill>
                  <a:schemeClr val="tx1"/>
                </a:solidFill>
              </a:rPr>
              <a:t>() </a:t>
            </a:r>
            <a:r>
              <a:rPr lang="fr-FR" dirty="0">
                <a:solidFill>
                  <a:schemeClr val="tx1"/>
                </a:solidFill>
              </a:rPr>
              <a:t>on utilise la variable </a:t>
            </a:r>
            <a:r>
              <a:rPr lang="fr-FR" i="1" dirty="0" err="1">
                <a:solidFill>
                  <a:schemeClr val="tx1"/>
                </a:solidFill>
              </a:rPr>
              <a:t>sensorVal</a:t>
            </a:r>
            <a:r>
              <a:rPr lang="fr-FR" dirty="0">
                <a:solidFill>
                  <a:schemeClr val="tx1"/>
                </a:solidFill>
              </a:rPr>
              <a:t>. C’est elle qui nous donne la température du capteur. Attention, cette valeur est une image de la tension (comprise entre 0 et 1023) et non pas la tension elle-même (comprise entre 0 et 5). Pour avoir la vraie tension il va donc nous falloir faire un petit calcul.</a:t>
            </a:r>
          </a:p>
          <a:p>
            <a:pPr marL="0" indent="0">
              <a:buNone/>
            </a:pPr>
            <a:endParaRPr lang="fr-FR" dirty="0">
              <a:solidFill>
                <a:schemeClr val="tx1"/>
              </a:solidFill>
            </a:endParaRPr>
          </a:p>
          <a:p>
            <a:r>
              <a:rPr lang="fr-FR" dirty="0">
                <a:solidFill>
                  <a:schemeClr val="tx1"/>
                </a:solidFill>
              </a:rPr>
              <a:t>Le capteur est branché à une borne analogique (A0). On utilise donc la fonction </a:t>
            </a:r>
            <a:r>
              <a:rPr lang="fr-FR" b="1" i="1" dirty="0" err="1">
                <a:solidFill>
                  <a:schemeClr val="tx1"/>
                </a:solidFill>
              </a:rPr>
              <a:t>analogRead</a:t>
            </a:r>
            <a:r>
              <a:rPr lang="fr-FR" b="1" i="1" dirty="0">
                <a:solidFill>
                  <a:schemeClr val="tx1"/>
                </a:solidFill>
              </a:rPr>
              <a:t>()</a:t>
            </a:r>
            <a:r>
              <a:rPr lang="fr-FR" dirty="0">
                <a:solidFill>
                  <a:schemeClr val="tx1"/>
                </a:solidFill>
              </a:rPr>
              <a:t> pour lire sa valeur. C’est cette valeur qu’on stocke dans </a:t>
            </a:r>
            <a:r>
              <a:rPr lang="fr-FR" i="1" dirty="0" err="1">
                <a:solidFill>
                  <a:schemeClr val="tx1"/>
                </a:solidFill>
              </a:rPr>
              <a:t>sensorVal</a:t>
            </a:r>
            <a:endParaRPr lang="fr-FR" i="1" dirty="0">
              <a:solidFill>
                <a:schemeClr val="tx1"/>
              </a:solidFill>
            </a:endParaRPr>
          </a:p>
        </p:txBody>
      </p:sp>
      <p:sp>
        <p:nvSpPr>
          <p:cNvPr id="5" name="TextBox 4">
            <a:extLst>
              <a:ext uri="{FF2B5EF4-FFF2-40B4-BE49-F238E27FC236}">
                <a16:creationId xmlns:a16="http://schemas.microsoft.com/office/drawing/2014/main" id="{C19408B3-8333-442E-9CBC-6DCC1B6AC8FF}"/>
              </a:ext>
            </a:extLst>
          </p:cNvPr>
          <p:cNvSpPr txBox="1"/>
          <p:nvPr/>
        </p:nvSpPr>
        <p:spPr>
          <a:xfrm>
            <a:off x="677334" y="4457138"/>
            <a:ext cx="8834781" cy="923330"/>
          </a:xfrm>
          <a:prstGeom prst="rect">
            <a:avLst/>
          </a:prstGeom>
          <a:solidFill>
            <a:schemeClr val="accent1">
              <a:lumMod val="20000"/>
              <a:lumOff val="80000"/>
            </a:schemeClr>
          </a:solidFill>
        </p:spPr>
        <p:txBody>
          <a:bodyPr wrap="square" rtlCol="0">
            <a:spAutoFit/>
          </a:bodyPr>
          <a:lstStyle/>
          <a:p>
            <a:r>
              <a:rPr lang="fr-FR" sz="1800" dirty="0" err="1">
                <a:solidFill>
                  <a:srgbClr val="8000FF"/>
                </a:solidFill>
                <a:effectLst/>
                <a:latin typeface="Courier New" panose="02070309020205020404" pitchFamily="49" charset="0"/>
              </a:rPr>
              <a:t>void</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loop</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8000FF"/>
                </a:solidFill>
                <a:effectLst/>
                <a:latin typeface="Courier New" panose="02070309020205020404" pitchFamily="49" charset="0"/>
              </a:rPr>
              <a:t>int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sensorVal</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analogRead</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sensorPin</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315081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Envoyer la valeur récupérée à l’ordinateur</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9"/>
            <a:ext cx="9065239" cy="2496558"/>
          </a:xfrm>
        </p:spPr>
        <p:txBody>
          <a:bodyPr>
            <a:normAutofit/>
          </a:bodyPr>
          <a:lstStyle/>
          <a:p>
            <a:r>
              <a:rPr lang="fr-FR" dirty="0">
                <a:solidFill>
                  <a:schemeClr val="tx1"/>
                </a:solidFill>
              </a:rPr>
              <a:t>La fonction </a:t>
            </a:r>
            <a:r>
              <a:rPr lang="fr-FR" b="1" i="1" dirty="0" err="1">
                <a:solidFill>
                  <a:schemeClr val="tx1"/>
                </a:solidFill>
              </a:rPr>
              <a:t>Serial.print</a:t>
            </a:r>
            <a:r>
              <a:rPr lang="fr-FR" b="1" i="1" dirty="0">
                <a:solidFill>
                  <a:schemeClr val="tx1"/>
                </a:solidFill>
              </a:rPr>
              <a:t>() </a:t>
            </a:r>
            <a:r>
              <a:rPr lang="fr-FR" dirty="0">
                <a:solidFill>
                  <a:schemeClr val="tx1"/>
                </a:solidFill>
              </a:rPr>
              <a:t>envoie des informations de l’Arduino jusqu’à l’ordinateur qui y est relié. On peut voir ces informations sur le moniteur série.</a:t>
            </a:r>
          </a:p>
          <a:p>
            <a:pPr marL="0" indent="0">
              <a:buNone/>
            </a:pPr>
            <a:endParaRPr lang="fr-FR" dirty="0">
              <a:solidFill>
                <a:schemeClr val="tx1"/>
              </a:solidFill>
            </a:endParaRPr>
          </a:p>
          <a:p>
            <a:r>
              <a:rPr lang="fr-FR" dirty="0">
                <a:solidFill>
                  <a:schemeClr val="tx1"/>
                </a:solidFill>
              </a:rPr>
              <a:t>Si on met dans </a:t>
            </a:r>
            <a:r>
              <a:rPr lang="fr-FR" b="1" i="1" dirty="0" err="1">
                <a:solidFill>
                  <a:schemeClr val="tx1"/>
                </a:solidFill>
              </a:rPr>
              <a:t>Serial.print</a:t>
            </a:r>
            <a:r>
              <a:rPr lang="fr-FR" b="1" i="1" dirty="0">
                <a:solidFill>
                  <a:schemeClr val="tx1"/>
                </a:solidFill>
              </a:rPr>
              <a:t>() </a:t>
            </a:r>
            <a:r>
              <a:rPr lang="fr-FR" dirty="0">
                <a:solidFill>
                  <a:schemeClr val="tx1"/>
                </a:solidFill>
              </a:rPr>
              <a:t>un argument entre guillemets il s’affichera tel quel. Si l’argument est, en revanche, un nom de variable, la fonction affichera la valeur de cette dernière.</a:t>
            </a:r>
          </a:p>
        </p:txBody>
      </p:sp>
      <p:sp>
        <p:nvSpPr>
          <p:cNvPr id="5" name="TextBox 4">
            <a:extLst>
              <a:ext uri="{FF2B5EF4-FFF2-40B4-BE49-F238E27FC236}">
                <a16:creationId xmlns:a16="http://schemas.microsoft.com/office/drawing/2014/main" id="{C19408B3-8333-442E-9CBC-6DCC1B6AC8FF}"/>
              </a:ext>
            </a:extLst>
          </p:cNvPr>
          <p:cNvSpPr txBox="1"/>
          <p:nvPr/>
        </p:nvSpPr>
        <p:spPr>
          <a:xfrm>
            <a:off x="677334" y="4457138"/>
            <a:ext cx="8834781" cy="1477328"/>
          </a:xfrm>
          <a:prstGeom prst="rect">
            <a:avLst/>
          </a:prstGeom>
          <a:solidFill>
            <a:schemeClr val="accent1">
              <a:lumMod val="20000"/>
              <a:lumOff val="80000"/>
            </a:schemeClr>
          </a:solidFill>
        </p:spPr>
        <p:txBody>
          <a:bodyPr wrap="square" rtlCol="0">
            <a:spAutoFit/>
          </a:bodyPr>
          <a:lstStyle/>
          <a:p>
            <a:r>
              <a:rPr lang="fr-FR" sz="1800" dirty="0" err="1">
                <a:solidFill>
                  <a:srgbClr val="8000FF"/>
                </a:solidFill>
                <a:effectLst/>
                <a:latin typeface="Courier New" panose="02070309020205020404" pitchFamily="49" charset="0"/>
              </a:rPr>
              <a:t>void</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loop</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8000FF"/>
                </a:solidFill>
                <a:effectLst/>
                <a:latin typeface="Courier New" panose="02070309020205020404" pitchFamily="49" charset="0"/>
              </a:rPr>
              <a:t>int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sensorVal</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analogRead</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sensorPin</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print</a:t>
            </a:r>
            <a:r>
              <a:rPr lang="fr-FR" sz="1800" b="1" dirty="0">
                <a:solidFill>
                  <a:srgbClr val="000080"/>
                </a:solidFill>
                <a:effectLst/>
                <a:latin typeface="Courier New" panose="02070309020205020404" pitchFamily="49" charset="0"/>
              </a:rPr>
              <a:t>(</a:t>
            </a:r>
            <a:r>
              <a:rPr lang="fr-FR" sz="1800" dirty="0">
                <a:solidFill>
                  <a:srgbClr val="808080"/>
                </a:solidFill>
                <a:effectLst/>
                <a:latin typeface="Courier New" panose="02070309020205020404" pitchFamily="49" charset="0"/>
              </a:rPr>
              <a:t>"Valeur capteur: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dirty="0">
                <a:solidFill>
                  <a:srgbClr val="000000"/>
                </a:solidFill>
                <a:latin typeface="Courier New" panose="02070309020205020404" pitchFamily="49" charset="0"/>
              </a:rPr>
              <a:t>	</a:t>
            </a:r>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print</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sensorVal</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59239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Convertissez la lecture du capteur en tension</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9"/>
            <a:ext cx="9065239" cy="2496558"/>
          </a:xfrm>
        </p:spPr>
        <p:txBody>
          <a:bodyPr>
            <a:normAutofit lnSpcReduction="10000"/>
          </a:bodyPr>
          <a:lstStyle/>
          <a:p>
            <a:r>
              <a:rPr lang="fr-FR" dirty="0">
                <a:solidFill>
                  <a:schemeClr val="tx1"/>
                </a:solidFill>
              </a:rPr>
              <a:t>Avec un peu de maths, il est possible de trouver la réelle tension présente sur la broche. La tension aura une valeur comprise entre 0 et 5 volts et elle aura une partie décimale (par exemple 2,5 Volts), donc il faudra qu’on la stocke dans une variable de type </a:t>
            </a:r>
            <a:r>
              <a:rPr lang="fr-FR" b="1" dirty="0" err="1">
                <a:solidFill>
                  <a:schemeClr val="tx1"/>
                </a:solidFill>
              </a:rPr>
              <a:t>float</a:t>
            </a:r>
            <a:r>
              <a:rPr lang="fr-FR" dirty="0">
                <a:solidFill>
                  <a:schemeClr val="tx1"/>
                </a:solidFill>
              </a:rPr>
              <a:t>.</a:t>
            </a:r>
          </a:p>
          <a:p>
            <a:pPr marL="0" indent="0">
              <a:buNone/>
            </a:pPr>
            <a:endParaRPr lang="fr-FR" dirty="0">
              <a:solidFill>
                <a:schemeClr val="tx1"/>
              </a:solidFill>
            </a:endParaRPr>
          </a:p>
          <a:p>
            <a:r>
              <a:rPr lang="fr-FR" dirty="0">
                <a:solidFill>
                  <a:schemeClr val="tx1"/>
                </a:solidFill>
              </a:rPr>
              <a:t>On crée une variable appelée voltage pour stocker ce nombre. En divisant </a:t>
            </a:r>
            <a:r>
              <a:rPr lang="fr-FR" i="1" dirty="0" err="1">
                <a:solidFill>
                  <a:schemeClr val="tx1"/>
                </a:solidFill>
              </a:rPr>
              <a:t>sensorVal</a:t>
            </a:r>
            <a:r>
              <a:rPr lang="fr-FR" dirty="0">
                <a:solidFill>
                  <a:schemeClr val="tx1"/>
                </a:solidFill>
              </a:rPr>
              <a:t> par 1024.0 et en multipliant par 5.0 on obtient la valeur de la tension appliquée à la broche.</a:t>
            </a:r>
          </a:p>
        </p:txBody>
      </p:sp>
      <p:sp>
        <p:nvSpPr>
          <p:cNvPr id="5" name="TextBox 4">
            <a:extLst>
              <a:ext uri="{FF2B5EF4-FFF2-40B4-BE49-F238E27FC236}">
                <a16:creationId xmlns:a16="http://schemas.microsoft.com/office/drawing/2014/main" id="{C19408B3-8333-442E-9CBC-6DCC1B6AC8FF}"/>
              </a:ext>
            </a:extLst>
          </p:cNvPr>
          <p:cNvSpPr txBox="1"/>
          <p:nvPr/>
        </p:nvSpPr>
        <p:spPr>
          <a:xfrm>
            <a:off x="677334" y="4457138"/>
            <a:ext cx="8834781" cy="369332"/>
          </a:xfrm>
          <a:prstGeom prst="rect">
            <a:avLst/>
          </a:prstGeom>
          <a:solidFill>
            <a:schemeClr val="accent1">
              <a:lumMod val="20000"/>
              <a:lumOff val="80000"/>
            </a:schemeClr>
          </a:solidFill>
        </p:spPr>
        <p:txBody>
          <a:bodyPr wrap="square" rtlCol="0">
            <a:spAutoFit/>
          </a:bodyPr>
          <a:lstStyle/>
          <a:p>
            <a:r>
              <a:rPr lang="fr-FR" sz="1800" dirty="0" err="1">
                <a:solidFill>
                  <a:srgbClr val="8000FF"/>
                </a:solidFill>
                <a:effectLst/>
                <a:latin typeface="Courier New" panose="02070309020205020404" pitchFamily="49" charset="0"/>
              </a:rPr>
              <a:t>float</a:t>
            </a:r>
            <a:r>
              <a:rPr lang="fr-FR" sz="1800" dirty="0">
                <a:solidFill>
                  <a:srgbClr val="000000"/>
                </a:solidFill>
                <a:effectLst/>
                <a:latin typeface="Courier New" panose="02070309020205020404" pitchFamily="49" charset="0"/>
              </a:rPr>
              <a:t> voltage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sensorVal</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1024.0</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5.0;</a:t>
            </a:r>
            <a:endParaRPr lang="fr-FR" dirty="0">
              <a:effectLst/>
            </a:endParaRPr>
          </a:p>
        </p:txBody>
      </p:sp>
    </p:spTree>
    <p:extLst>
      <p:ext uri="{BB962C8B-B14F-4D97-AF65-F5344CB8AC3E}">
        <p14:creationId xmlns:p14="http://schemas.microsoft.com/office/powerpoint/2010/main" val="213887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Convertissez la lecture du capteur en tension (suite)</a:t>
            </a:r>
          </a:p>
        </p:txBody>
      </p:sp>
      <p:sp>
        <p:nvSpPr>
          <p:cNvPr id="3" name="Content Placeholder 2">
            <a:extLst>
              <a:ext uri="{FF2B5EF4-FFF2-40B4-BE49-F238E27FC236}">
                <a16:creationId xmlns:a16="http://schemas.microsoft.com/office/drawing/2014/main" id="{1F2489F5-803E-4F1C-A589-EF541D0BD768}"/>
              </a:ext>
            </a:extLst>
          </p:cNvPr>
          <p:cNvSpPr>
            <a:spLocks noGrp="1"/>
          </p:cNvSpPr>
          <p:nvPr>
            <p:ph idx="1"/>
          </p:nvPr>
        </p:nvSpPr>
        <p:spPr>
          <a:xfrm>
            <a:off x="677334" y="1724569"/>
            <a:ext cx="9065239" cy="943217"/>
          </a:xfrm>
        </p:spPr>
        <p:txBody>
          <a:bodyPr>
            <a:normAutofit/>
          </a:bodyPr>
          <a:lstStyle/>
          <a:p>
            <a:r>
              <a:rPr lang="fr-FR" dirty="0">
                <a:solidFill>
                  <a:schemeClr val="tx1"/>
                </a:solidFill>
              </a:rPr>
              <a:t>On imprime ensuite cette valeur sur le port série, exactement comme on a fait avec le capteur</a:t>
            </a:r>
          </a:p>
        </p:txBody>
      </p:sp>
      <p:sp>
        <p:nvSpPr>
          <p:cNvPr id="5" name="TextBox 4">
            <a:extLst>
              <a:ext uri="{FF2B5EF4-FFF2-40B4-BE49-F238E27FC236}">
                <a16:creationId xmlns:a16="http://schemas.microsoft.com/office/drawing/2014/main" id="{C19408B3-8333-442E-9CBC-6DCC1B6AC8FF}"/>
              </a:ext>
            </a:extLst>
          </p:cNvPr>
          <p:cNvSpPr txBox="1"/>
          <p:nvPr/>
        </p:nvSpPr>
        <p:spPr>
          <a:xfrm>
            <a:off x="677334" y="2826301"/>
            <a:ext cx="8834781" cy="646331"/>
          </a:xfrm>
          <a:prstGeom prst="rect">
            <a:avLst/>
          </a:prstGeom>
          <a:solidFill>
            <a:schemeClr val="accent1">
              <a:lumMod val="20000"/>
              <a:lumOff val="80000"/>
            </a:schemeClr>
          </a:solidFill>
        </p:spPr>
        <p:txBody>
          <a:bodyPr wrap="square" rtlCol="0">
            <a:spAutoFit/>
          </a:bodyPr>
          <a:lstStyle/>
          <a:p>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print</a:t>
            </a:r>
            <a:r>
              <a:rPr lang="fr-FR" sz="1800" b="1" dirty="0">
                <a:solidFill>
                  <a:srgbClr val="000080"/>
                </a:solidFill>
                <a:effectLst/>
                <a:latin typeface="Courier New" panose="02070309020205020404" pitchFamily="49" charset="0"/>
              </a:rPr>
              <a:t>(</a:t>
            </a:r>
            <a:r>
              <a:rPr lang="fr-FR" sz="1800" dirty="0">
                <a:solidFill>
                  <a:srgbClr val="808080"/>
                </a:solidFill>
                <a:effectLst/>
                <a:latin typeface="Courier New" panose="02070309020205020404" pitchFamily="49" charset="0"/>
              </a:rPr>
              <a:t>", Volts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print</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voltage</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endParaRPr lang="fr-FR" dirty="0">
              <a:effectLst/>
            </a:endParaRP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3875452"/>
            <a:ext cx="9065239" cy="9432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dirty="0">
              <a:solidFill>
                <a:schemeClr val="tx1"/>
              </a:solidFill>
            </a:endParaRPr>
          </a:p>
        </p:txBody>
      </p:sp>
    </p:spTree>
    <p:extLst>
      <p:ext uri="{BB962C8B-B14F-4D97-AF65-F5344CB8AC3E}">
        <p14:creationId xmlns:p14="http://schemas.microsoft.com/office/powerpoint/2010/main" val="222032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Convertissez en température la valeur envoyée par la tension</a:t>
            </a: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1818045"/>
            <a:ext cx="9065239" cy="161095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La manuel du capteur indique qu’un changement de 10 millivolts au niveau de la sortie du capteur correspond à un changement de température de 1 degré Celsius. Si vous prenez la tension, y soustrayez 0.5 et multipliez par 100, vous aurez la réelle température en degrés Celsius. </a:t>
            </a:r>
          </a:p>
          <a:p>
            <a:pPr marL="0" indent="0">
              <a:buNone/>
            </a:pPr>
            <a:endParaRPr lang="fr-FR" dirty="0">
              <a:solidFill>
                <a:schemeClr val="tx1"/>
              </a:solidFill>
            </a:endParaRPr>
          </a:p>
          <a:p>
            <a:r>
              <a:rPr lang="fr-FR" dirty="0">
                <a:solidFill>
                  <a:schemeClr val="tx1"/>
                </a:solidFill>
              </a:rPr>
              <a:t>On stocke cette nouvelle valeur dans une variable type </a:t>
            </a:r>
            <a:r>
              <a:rPr lang="fr-FR" b="1" dirty="0" err="1">
                <a:solidFill>
                  <a:schemeClr val="tx1"/>
                </a:solidFill>
              </a:rPr>
              <a:t>float</a:t>
            </a:r>
            <a:r>
              <a:rPr lang="fr-FR" dirty="0">
                <a:solidFill>
                  <a:schemeClr val="tx1"/>
                </a:solidFill>
              </a:rPr>
              <a:t> appelée </a:t>
            </a:r>
            <a:r>
              <a:rPr lang="fr-FR" i="1" dirty="0" err="1">
                <a:solidFill>
                  <a:schemeClr val="tx1"/>
                </a:solidFill>
              </a:rPr>
              <a:t>temperature</a:t>
            </a:r>
            <a:r>
              <a:rPr lang="fr-FR" dirty="0">
                <a:solidFill>
                  <a:schemeClr val="tx1"/>
                </a:solidFill>
              </a:rPr>
              <a:t>.</a:t>
            </a:r>
          </a:p>
        </p:txBody>
      </p:sp>
      <p:sp>
        <p:nvSpPr>
          <p:cNvPr id="7" name="TextBox 6">
            <a:extLst>
              <a:ext uri="{FF2B5EF4-FFF2-40B4-BE49-F238E27FC236}">
                <a16:creationId xmlns:a16="http://schemas.microsoft.com/office/drawing/2014/main" id="{25B39AA3-2673-4087-B41F-8AB90838677C}"/>
              </a:ext>
            </a:extLst>
          </p:cNvPr>
          <p:cNvSpPr txBox="1"/>
          <p:nvPr/>
        </p:nvSpPr>
        <p:spPr>
          <a:xfrm>
            <a:off x="677334" y="3758487"/>
            <a:ext cx="8834781" cy="1200329"/>
          </a:xfrm>
          <a:prstGeom prst="rect">
            <a:avLst/>
          </a:prstGeom>
          <a:solidFill>
            <a:schemeClr val="accent1">
              <a:lumMod val="20000"/>
              <a:lumOff val="80000"/>
            </a:schemeClr>
          </a:solidFill>
        </p:spPr>
        <p:txBody>
          <a:bodyPr wrap="square" rtlCol="0">
            <a:spAutoFit/>
          </a:bodyPr>
          <a:lstStyle/>
          <a:p>
            <a:r>
              <a:rPr lang="fr-FR" sz="1800"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print</a:t>
            </a:r>
            <a:r>
              <a:rPr lang="fr-FR" sz="1800" b="1" dirty="0">
                <a:solidFill>
                  <a:srgbClr val="000080"/>
                </a:solidFill>
                <a:effectLst/>
                <a:latin typeface="Courier New" panose="02070309020205020404" pitchFamily="49" charset="0"/>
              </a:rPr>
              <a:t>(</a:t>
            </a:r>
            <a:r>
              <a:rPr lang="fr-FR" sz="1800" dirty="0">
                <a:solidFill>
                  <a:srgbClr val="808080"/>
                </a:solidFill>
                <a:effectLst/>
                <a:latin typeface="Courier New" panose="02070309020205020404" pitchFamily="49" charset="0"/>
              </a:rPr>
              <a:t>", </a:t>
            </a:r>
            <a:r>
              <a:rPr lang="fr-FR" sz="1800" dirty="0" err="1">
                <a:solidFill>
                  <a:srgbClr val="808080"/>
                </a:solidFill>
                <a:effectLst/>
                <a:latin typeface="Courier New" panose="02070309020205020404" pitchFamily="49" charset="0"/>
              </a:rPr>
              <a:t>degres</a:t>
            </a:r>
            <a:r>
              <a:rPr lang="fr-FR" sz="1800" dirty="0">
                <a:solidFill>
                  <a:srgbClr val="808080"/>
                </a:solidFill>
                <a:effectLst/>
                <a:latin typeface="Courier New" panose="02070309020205020404" pitchFamily="49" charset="0"/>
              </a:rPr>
              <a:t> C :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8000"/>
                </a:solidFill>
                <a:effectLst/>
                <a:latin typeface="Courier New" panose="02070309020205020404" pitchFamily="49" charset="0"/>
              </a:rPr>
              <a:t>// convertir la tension en température en degrés </a:t>
            </a:r>
          </a:p>
          <a:p>
            <a:r>
              <a:rPr lang="fr-FR" sz="1800" dirty="0" err="1">
                <a:solidFill>
                  <a:srgbClr val="8000FF"/>
                </a:solidFill>
                <a:effectLst/>
                <a:latin typeface="Courier New" panose="02070309020205020404" pitchFamily="49" charset="0"/>
              </a:rPr>
              <a:t>float</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temperature</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voltage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dirty="0">
                <a:solidFill>
                  <a:srgbClr val="FF8000"/>
                </a:solidFill>
                <a:effectLst/>
                <a:latin typeface="Courier New" panose="02070309020205020404" pitchFamily="49" charset="0"/>
              </a:rPr>
              <a:t>.5</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100</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err="1">
                <a:solidFill>
                  <a:srgbClr val="000000"/>
                </a:solidFill>
                <a:effectLst/>
                <a:latin typeface="Courier New" panose="02070309020205020404" pitchFamily="49" charset="0"/>
              </a:rPr>
              <a:t>Serial</a:t>
            </a:r>
            <a:r>
              <a:rPr lang="fr-FR" sz="1800" b="1" dirty="0" err="1">
                <a:solidFill>
                  <a:srgbClr val="000080"/>
                </a:solidFill>
                <a:effectLst/>
                <a:latin typeface="Courier New" panose="02070309020205020404" pitchFamily="49" charset="0"/>
              </a:rPr>
              <a:t>.</a:t>
            </a:r>
            <a:r>
              <a:rPr lang="fr-FR" sz="1800" b="1" dirty="0" err="1">
                <a:solidFill>
                  <a:srgbClr val="000000"/>
                </a:solidFill>
                <a:effectLst/>
                <a:latin typeface="Courier New" panose="02070309020205020404" pitchFamily="49" charset="0"/>
              </a:rPr>
              <a:t>println</a:t>
            </a:r>
            <a:r>
              <a:rPr lang="fr-FR" sz="1800" b="1" dirty="0">
                <a:solidFill>
                  <a:srgbClr val="000080"/>
                </a:solidFill>
                <a:effectLst/>
                <a:latin typeface="Courier New" panose="02070309020205020404" pitchFamily="49" charset="0"/>
              </a:rPr>
              <a:t>(</a:t>
            </a:r>
            <a:r>
              <a:rPr lang="fr-FR" sz="1800" b="1" dirty="0" err="1">
                <a:solidFill>
                  <a:srgbClr val="000000"/>
                </a:solidFill>
                <a:effectLst/>
                <a:latin typeface="Courier New" panose="02070309020205020404" pitchFamily="49" charset="0"/>
              </a:rPr>
              <a:t>temperature</a:t>
            </a:r>
            <a:r>
              <a:rPr lang="fr-FR" sz="1800" b="1" dirty="0">
                <a:solidFill>
                  <a:srgbClr val="000080"/>
                </a:solidFill>
                <a:effectLst/>
                <a:latin typeface="Courier New" panose="02070309020205020404" pitchFamily="49" charset="0"/>
              </a:rPr>
              <a:t>);</a:t>
            </a:r>
            <a:endParaRPr lang="fr-FR" b="1" dirty="0">
              <a:effectLst/>
            </a:endParaRPr>
          </a:p>
        </p:txBody>
      </p:sp>
    </p:spTree>
    <p:extLst>
      <p:ext uri="{BB962C8B-B14F-4D97-AF65-F5344CB8AC3E}">
        <p14:creationId xmlns:p14="http://schemas.microsoft.com/office/powerpoint/2010/main" val="288628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0FC7C-5720-4509-82D6-1DB686072317}"/>
              </a:ext>
            </a:extLst>
          </p:cNvPr>
          <p:cNvSpPr>
            <a:spLocks noGrp="1"/>
          </p:cNvSpPr>
          <p:nvPr>
            <p:ph type="title"/>
          </p:nvPr>
        </p:nvSpPr>
        <p:spPr>
          <a:xfrm>
            <a:off x="652481" y="1382486"/>
            <a:ext cx="3547581" cy="4093028"/>
          </a:xfrm>
        </p:spPr>
        <p:txBody>
          <a:bodyPr anchor="ctr">
            <a:normAutofit/>
          </a:bodyPr>
          <a:lstStyle/>
          <a:p>
            <a:r>
              <a:rPr lang="fr-FR" sz="4400"/>
              <a:t>Saut de ligne </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AC86418-2181-7ABB-52E1-15DF770C29FC}"/>
              </a:ext>
            </a:extLst>
          </p:cNvPr>
          <p:cNvGraphicFramePr>
            <a:graphicFrameLocks noGrp="1"/>
          </p:cNvGraphicFramePr>
          <p:nvPr>
            <p:ph idx="1"/>
            <p:extLst>
              <p:ext uri="{D42A27DB-BD31-4B8C-83A1-F6EECF244321}">
                <p14:modId xmlns:p14="http://schemas.microsoft.com/office/powerpoint/2010/main" val="290336671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70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Eteindre les </a:t>
            </a:r>
            <a:r>
              <a:rPr lang="fr-FR" dirty="0" err="1"/>
              <a:t>LEDs</a:t>
            </a:r>
            <a:r>
              <a:rPr lang="fr-FR" dirty="0"/>
              <a:t> quand la température est basse</a:t>
            </a: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1818045"/>
            <a:ext cx="9065239" cy="16109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On crée une instruction </a:t>
            </a:r>
            <a:r>
              <a:rPr lang="fr-FR" i="1" dirty="0">
                <a:solidFill>
                  <a:schemeClr val="tx1"/>
                </a:solidFill>
              </a:rPr>
              <a:t>if…</a:t>
            </a:r>
            <a:r>
              <a:rPr lang="fr-FR" i="1" dirty="0" err="1">
                <a:solidFill>
                  <a:schemeClr val="tx1"/>
                </a:solidFill>
              </a:rPr>
              <a:t>else</a:t>
            </a:r>
            <a:r>
              <a:rPr lang="fr-FR" i="1" dirty="0">
                <a:solidFill>
                  <a:schemeClr val="tx1"/>
                </a:solidFill>
              </a:rPr>
              <a:t> </a:t>
            </a:r>
            <a:r>
              <a:rPr lang="fr-FR" dirty="0">
                <a:solidFill>
                  <a:schemeClr val="tx1"/>
                </a:solidFill>
              </a:rPr>
              <a:t>basée sur la température réelle pour allumer les </a:t>
            </a:r>
            <a:r>
              <a:rPr lang="fr-FR" dirty="0" err="1">
                <a:solidFill>
                  <a:schemeClr val="tx1"/>
                </a:solidFill>
              </a:rPr>
              <a:t>LEDs</a:t>
            </a:r>
            <a:r>
              <a:rPr lang="fr-FR" dirty="0">
                <a:solidFill>
                  <a:schemeClr val="tx1"/>
                </a:solidFill>
              </a:rPr>
              <a:t>. En utilisant la température de référence comme point de départ, on allumera les </a:t>
            </a:r>
            <a:r>
              <a:rPr lang="fr-FR" dirty="0" err="1">
                <a:solidFill>
                  <a:schemeClr val="tx1"/>
                </a:solidFill>
              </a:rPr>
              <a:t>LEDs</a:t>
            </a:r>
            <a:r>
              <a:rPr lang="fr-FR" dirty="0">
                <a:solidFill>
                  <a:schemeClr val="tx1"/>
                </a:solidFill>
              </a:rPr>
              <a:t> par palier de 2 degrés au-dessus de la référence.</a:t>
            </a:r>
          </a:p>
          <a:p>
            <a:r>
              <a:rPr lang="fr-FR" dirty="0">
                <a:solidFill>
                  <a:schemeClr val="tx1"/>
                </a:solidFill>
              </a:rPr>
              <a:t>Nous allons traverser tout une série de valeurs à mesure que l’on va monter dans les températures.</a:t>
            </a:r>
          </a:p>
        </p:txBody>
      </p:sp>
      <p:sp>
        <p:nvSpPr>
          <p:cNvPr id="7" name="TextBox 6">
            <a:extLst>
              <a:ext uri="{FF2B5EF4-FFF2-40B4-BE49-F238E27FC236}">
                <a16:creationId xmlns:a16="http://schemas.microsoft.com/office/drawing/2014/main" id="{25B39AA3-2673-4087-B41F-8AB90838677C}"/>
              </a:ext>
            </a:extLst>
          </p:cNvPr>
          <p:cNvSpPr txBox="1"/>
          <p:nvPr/>
        </p:nvSpPr>
        <p:spPr>
          <a:xfrm>
            <a:off x="677334" y="3758487"/>
            <a:ext cx="8834781" cy="1477328"/>
          </a:xfrm>
          <a:prstGeom prst="rect">
            <a:avLst/>
          </a:prstGeom>
          <a:solidFill>
            <a:schemeClr val="accent1">
              <a:lumMod val="20000"/>
              <a:lumOff val="80000"/>
            </a:schemeClr>
          </a:solidFill>
        </p:spPr>
        <p:txBody>
          <a:bodyPr wrap="square" rtlCol="0">
            <a:spAutoFit/>
          </a:bodyPr>
          <a:lstStyle/>
          <a:p>
            <a:r>
              <a:rPr lang="en-US" sz="1800" b="1" dirty="0">
                <a:solidFill>
                  <a:srgbClr val="0000FF"/>
                </a:solidFill>
                <a:effectLst/>
                <a:latin typeface="Courier New" panose="02070309020205020404" pitchFamily="49" charset="0"/>
              </a:rPr>
              <a:t>if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temperature </a:t>
            </a:r>
            <a:r>
              <a:rPr lang="en-US" sz="1800" b="1" dirty="0">
                <a:solidFill>
                  <a:srgbClr val="000080"/>
                </a:solidFill>
                <a:effectLst/>
                <a:latin typeface="Courier New" panose="02070309020205020404" pitchFamily="49" charset="0"/>
              </a:rPr>
              <a:t>&lt;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baselineTemp</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err="1">
                <a:solidFill>
                  <a:srgbClr val="000000"/>
                </a:solidFill>
                <a:effectLst/>
                <a:latin typeface="Courier New" panose="02070309020205020404" pitchFamily="49" charset="0"/>
              </a:rPr>
              <a:t>digitalWrite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LOW</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err="1">
                <a:solidFill>
                  <a:srgbClr val="000000"/>
                </a:solidFill>
                <a:effectLst/>
                <a:latin typeface="Courier New" panose="02070309020205020404" pitchFamily="49" charset="0"/>
              </a:rPr>
              <a:t>digitalWrite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LOW</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err="1">
                <a:solidFill>
                  <a:srgbClr val="000000"/>
                </a:solidFill>
                <a:effectLst/>
                <a:latin typeface="Courier New" panose="02070309020205020404" pitchFamily="49" charset="0"/>
              </a:rPr>
              <a:t>digitalWrite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4</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LOW</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169099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DCF0-A5D8-4FEF-9504-FD06CDEF22CB}"/>
              </a:ext>
            </a:extLst>
          </p:cNvPr>
          <p:cNvSpPr>
            <a:spLocks noGrp="1"/>
          </p:cNvSpPr>
          <p:nvPr>
            <p:ph type="title"/>
          </p:nvPr>
        </p:nvSpPr>
        <p:spPr/>
        <p:txBody>
          <a:bodyPr/>
          <a:lstStyle/>
          <a:p>
            <a:r>
              <a:rPr lang="fr-FR" dirty="0"/>
              <a:t>Introduction</a:t>
            </a:r>
          </a:p>
        </p:txBody>
      </p:sp>
      <p:sp>
        <p:nvSpPr>
          <p:cNvPr id="3" name="Content Placeholder 2">
            <a:extLst>
              <a:ext uri="{FF2B5EF4-FFF2-40B4-BE49-F238E27FC236}">
                <a16:creationId xmlns:a16="http://schemas.microsoft.com/office/drawing/2014/main" id="{4D043E3E-2C92-4753-8E6E-EE17E47F9268}"/>
              </a:ext>
            </a:extLst>
          </p:cNvPr>
          <p:cNvSpPr>
            <a:spLocks noGrp="1"/>
          </p:cNvSpPr>
          <p:nvPr>
            <p:ph idx="1"/>
          </p:nvPr>
        </p:nvSpPr>
        <p:spPr/>
        <p:txBody>
          <a:bodyPr/>
          <a:lstStyle/>
          <a:p>
            <a:r>
              <a:rPr lang="fr-FR" dirty="0"/>
              <a:t>Même si les interrupteurs et les boutons sont déjà bien utiles, dans le monde physique les interactions ne se limitent pas à tout ou rien. Même si l’Arduino est un outil numérique, il est capable de remonter des informations depuis les </a:t>
            </a:r>
            <a:r>
              <a:rPr lang="fr-FR" b="1" dirty="0">
                <a:solidFill>
                  <a:schemeClr val="accent1">
                    <a:lumMod val="75000"/>
                  </a:schemeClr>
                </a:solidFill>
              </a:rPr>
              <a:t>capteurs analogiques </a:t>
            </a:r>
            <a:r>
              <a:rPr lang="fr-FR" dirty="0"/>
              <a:t>pour mesurer des choses comme la température ou la luminosité.</a:t>
            </a:r>
          </a:p>
          <a:p>
            <a:r>
              <a:rPr lang="fr-FR" dirty="0"/>
              <a:t>Pour ce faire vous allez tirer parti du </a:t>
            </a:r>
            <a:r>
              <a:rPr lang="fr-FR" b="1" dirty="0">
                <a:solidFill>
                  <a:schemeClr val="accent1">
                    <a:lumMod val="75000"/>
                  </a:schemeClr>
                </a:solidFill>
              </a:rPr>
              <a:t>Convertisseur Analogique-Numérique </a:t>
            </a:r>
            <a:r>
              <a:rPr lang="fr-FR" dirty="0"/>
              <a:t>(CAN) dont est doté l’Arduino.</a:t>
            </a:r>
          </a:p>
        </p:txBody>
      </p:sp>
    </p:spTree>
    <p:extLst>
      <p:ext uri="{BB962C8B-B14F-4D97-AF65-F5344CB8AC3E}">
        <p14:creationId xmlns:p14="http://schemas.microsoft.com/office/powerpoint/2010/main" val="208012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Allumer une LED pour une température basse</a:t>
            </a: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1818045"/>
            <a:ext cx="9065239" cy="16109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L’opérateur &amp;&amp; signifie « ET », logiquement parlant. Il permet de vérifier de multiples conditions : « si la température est de 2 degrés au-dessus de la référence ET moins de 4 degrés au-dessus de la référence, on allume une LED.</a:t>
            </a:r>
          </a:p>
        </p:txBody>
      </p:sp>
      <p:sp>
        <p:nvSpPr>
          <p:cNvPr id="7" name="TextBox 6">
            <a:extLst>
              <a:ext uri="{FF2B5EF4-FFF2-40B4-BE49-F238E27FC236}">
                <a16:creationId xmlns:a16="http://schemas.microsoft.com/office/drawing/2014/main" id="{25B39AA3-2673-4087-B41F-8AB90838677C}"/>
              </a:ext>
            </a:extLst>
          </p:cNvPr>
          <p:cNvSpPr txBox="1"/>
          <p:nvPr/>
        </p:nvSpPr>
        <p:spPr>
          <a:xfrm>
            <a:off x="677334" y="3079757"/>
            <a:ext cx="8644378" cy="1754326"/>
          </a:xfrm>
          <a:prstGeom prst="rect">
            <a:avLst/>
          </a:prstGeom>
          <a:solidFill>
            <a:schemeClr val="accent1">
              <a:lumMod val="20000"/>
              <a:lumOff val="80000"/>
            </a:schemeClr>
          </a:solidFill>
        </p:spPr>
        <p:txBody>
          <a:bodyPr wrap="square" rtlCol="0">
            <a:spAutoFit/>
          </a:bodyPr>
          <a:lstStyle/>
          <a:p>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err="1">
                <a:solidFill>
                  <a:srgbClr val="0000FF"/>
                </a:solidFill>
                <a:effectLst/>
                <a:latin typeface="Courier New" panose="02070309020205020404" pitchFamily="49" charset="0"/>
              </a:rPr>
              <a:t>else</a:t>
            </a:r>
            <a:r>
              <a:rPr lang="fr-FR" sz="1800" dirty="0">
                <a:solidFill>
                  <a:srgbClr val="000000"/>
                </a:solidFill>
                <a:effectLst/>
                <a:latin typeface="Courier New" panose="02070309020205020404" pitchFamily="49" charset="0"/>
              </a:rPr>
              <a:t> </a:t>
            </a:r>
            <a:r>
              <a:rPr lang="fr-FR" sz="1800" b="1" dirty="0">
                <a:solidFill>
                  <a:srgbClr val="0000FF"/>
                </a:solidFill>
                <a:effectLst/>
                <a:latin typeface="Courier New" panose="02070309020205020404" pitchFamily="49" charset="0"/>
              </a:rPr>
              <a:t>if</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temperature</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&gt;=</a:t>
            </a:r>
            <a:r>
              <a:rPr lang="fr-FR" sz="1800" dirty="0">
                <a:solidFill>
                  <a:srgbClr val="000000"/>
                </a:solidFill>
                <a:effectLst/>
                <a:latin typeface="Courier New" panose="02070309020205020404" pitchFamily="49" charset="0"/>
              </a:rPr>
              <a:t> baselineTemp</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2</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&amp;&amp;</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temperature</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&lt;</a:t>
            </a:r>
            <a:r>
              <a:rPr lang="fr-FR" sz="1800" dirty="0">
                <a:solidFill>
                  <a:srgbClr val="000000"/>
                </a:solidFill>
                <a:effectLst/>
                <a:latin typeface="Courier New" panose="02070309020205020404" pitchFamily="49" charset="0"/>
              </a:rPr>
              <a:t> baselineTemp</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4</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2</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HIGH</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3</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LOW</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4</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LOW</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415600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Allumer deux </a:t>
            </a:r>
            <a:r>
              <a:rPr lang="fr-FR" dirty="0" err="1"/>
              <a:t>LEDs</a:t>
            </a:r>
            <a:r>
              <a:rPr lang="fr-FR" dirty="0"/>
              <a:t> pour une température moyenne</a:t>
            </a: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1818045"/>
            <a:ext cx="9065239" cy="16109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la température est entre 4 et 6 degrés au-dessus de la référence, le bloc de code ci-dessous allume la LED sur la broche 3 également.</a:t>
            </a:r>
          </a:p>
        </p:txBody>
      </p:sp>
      <p:sp>
        <p:nvSpPr>
          <p:cNvPr id="7" name="TextBox 6">
            <a:extLst>
              <a:ext uri="{FF2B5EF4-FFF2-40B4-BE49-F238E27FC236}">
                <a16:creationId xmlns:a16="http://schemas.microsoft.com/office/drawing/2014/main" id="{25B39AA3-2673-4087-B41F-8AB90838677C}"/>
              </a:ext>
            </a:extLst>
          </p:cNvPr>
          <p:cNvSpPr txBox="1"/>
          <p:nvPr/>
        </p:nvSpPr>
        <p:spPr>
          <a:xfrm>
            <a:off x="677334" y="3079757"/>
            <a:ext cx="8644378" cy="1754326"/>
          </a:xfrm>
          <a:prstGeom prst="rect">
            <a:avLst/>
          </a:prstGeom>
          <a:solidFill>
            <a:schemeClr val="accent1">
              <a:lumMod val="20000"/>
              <a:lumOff val="80000"/>
            </a:schemeClr>
          </a:solidFill>
        </p:spPr>
        <p:txBody>
          <a:bodyPr wrap="square" rtlCol="0">
            <a:spAutoFit/>
          </a:bodyPr>
          <a:lstStyle/>
          <a:p>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err="1">
                <a:solidFill>
                  <a:srgbClr val="0000FF"/>
                </a:solidFill>
                <a:effectLst/>
                <a:latin typeface="Courier New" panose="02070309020205020404" pitchFamily="49" charset="0"/>
              </a:rPr>
              <a:t>else</a:t>
            </a:r>
            <a:r>
              <a:rPr lang="fr-FR" sz="1800" dirty="0">
                <a:solidFill>
                  <a:srgbClr val="000000"/>
                </a:solidFill>
                <a:effectLst/>
                <a:latin typeface="Courier New" panose="02070309020205020404" pitchFamily="49" charset="0"/>
              </a:rPr>
              <a:t> </a:t>
            </a:r>
            <a:r>
              <a:rPr lang="fr-FR" sz="1800" b="1" dirty="0">
                <a:solidFill>
                  <a:srgbClr val="0000FF"/>
                </a:solidFill>
                <a:effectLst/>
                <a:latin typeface="Courier New" panose="02070309020205020404" pitchFamily="49" charset="0"/>
              </a:rPr>
              <a:t>if</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err="1">
                <a:solidFill>
                  <a:srgbClr val="000000"/>
                </a:solidFill>
                <a:effectLst/>
                <a:latin typeface="Courier New" panose="02070309020205020404" pitchFamily="49" charset="0"/>
              </a:rPr>
              <a:t>temperature</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&gt;=</a:t>
            </a:r>
            <a:r>
              <a:rPr lang="fr-FR" sz="1800" dirty="0">
                <a:solidFill>
                  <a:srgbClr val="000000"/>
                </a:solidFill>
                <a:effectLst/>
                <a:latin typeface="Courier New" panose="02070309020205020404" pitchFamily="49" charset="0"/>
              </a:rPr>
              <a:t> baselineTemp</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4</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&amp;&amp;</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temperature</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&lt;</a:t>
            </a:r>
            <a:r>
              <a:rPr lang="fr-FR" sz="1800" dirty="0">
                <a:solidFill>
                  <a:srgbClr val="000000"/>
                </a:solidFill>
                <a:effectLst/>
                <a:latin typeface="Courier New" panose="02070309020205020404" pitchFamily="49" charset="0"/>
              </a:rPr>
              <a:t> baselineTemp</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6</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2</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HIGH</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3</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HIGH</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a:t>
            </a:r>
          </a:p>
          <a:p>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digitalWrite</a:t>
            </a:r>
            <a:r>
              <a:rPr lang="fr-FR" sz="1800" b="1" dirty="0">
                <a:solidFill>
                  <a:srgbClr val="000080"/>
                </a:solidFill>
                <a:effectLst/>
                <a:latin typeface="Courier New" panose="02070309020205020404" pitchFamily="49" charset="0"/>
              </a:rPr>
              <a:t>(</a:t>
            </a:r>
            <a:r>
              <a:rPr lang="fr-FR" sz="1800" dirty="0">
                <a:solidFill>
                  <a:srgbClr val="FF8000"/>
                </a:solidFill>
                <a:effectLst/>
                <a:latin typeface="Courier New" panose="02070309020205020404" pitchFamily="49" charset="0"/>
              </a:rPr>
              <a:t>4</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LOW</a:t>
            </a:r>
            <a:r>
              <a:rPr lang="fr-FR" sz="1800" b="1" dirty="0">
                <a:solidFill>
                  <a:srgbClr val="000080"/>
                </a:solidFill>
                <a:effectLst/>
                <a:latin typeface="Courier New" panose="02070309020205020404" pitchFamily="49" charset="0"/>
              </a:rPr>
              <a:t>);</a:t>
            </a:r>
          </a:p>
          <a:p>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295298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fontScale="90000"/>
          </a:bodyPr>
          <a:lstStyle/>
          <a:p>
            <a:r>
              <a:rPr lang="fr-FR" dirty="0"/>
              <a:t>Allumer trois </a:t>
            </a:r>
            <a:r>
              <a:rPr lang="fr-FR" dirty="0" err="1"/>
              <a:t>LEDs</a:t>
            </a:r>
            <a:r>
              <a:rPr lang="fr-FR" dirty="0"/>
              <a:t> pour une température haute</a:t>
            </a: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1818045"/>
            <a:ext cx="9065239" cy="16109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la température est supérieure ou égale à six degrés au-dessus de la référence, le bloc de code ci-dessous allume la LED sur la broche 4 également.</a:t>
            </a:r>
          </a:p>
        </p:txBody>
      </p:sp>
      <p:sp>
        <p:nvSpPr>
          <p:cNvPr id="7" name="TextBox 6">
            <a:extLst>
              <a:ext uri="{FF2B5EF4-FFF2-40B4-BE49-F238E27FC236}">
                <a16:creationId xmlns:a16="http://schemas.microsoft.com/office/drawing/2014/main" id="{25B39AA3-2673-4087-B41F-8AB90838677C}"/>
              </a:ext>
            </a:extLst>
          </p:cNvPr>
          <p:cNvSpPr txBox="1"/>
          <p:nvPr/>
        </p:nvSpPr>
        <p:spPr>
          <a:xfrm>
            <a:off x="677334" y="3079757"/>
            <a:ext cx="8644378" cy="1754326"/>
          </a:xfrm>
          <a:prstGeom prst="rect">
            <a:avLst/>
          </a:prstGeom>
          <a:solidFill>
            <a:schemeClr val="accent1">
              <a:lumMod val="20000"/>
              <a:lumOff val="80000"/>
            </a:schemeClr>
          </a:solidFill>
        </p:spPr>
        <p:txBody>
          <a:bodyPr wrap="square" rtlCol="0">
            <a:spAutoFit/>
          </a:bodyPr>
          <a:lstStyle/>
          <a:p>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else</a:t>
            </a:r>
            <a:r>
              <a:rPr lang="en-US" sz="1800"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if</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temperature </a:t>
            </a:r>
            <a:r>
              <a:rPr lang="en-US" sz="1800" b="1" dirty="0">
                <a:solidFill>
                  <a:srgbClr val="000080"/>
                </a:solidFill>
                <a:effectLst/>
                <a:latin typeface="Courier New" panose="02070309020205020404" pitchFamily="49" charset="0"/>
              </a:rPr>
              <a:t>&gt;=</a:t>
            </a:r>
            <a:r>
              <a:rPr lang="en-US" sz="1800" dirty="0">
                <a:solidFill>
                  <a:srgbClr val="000000"/>
                </a:solidFill>
                <a:effectLst/>
                <a:latin typeface="Courier New" panose="02070309020205020404" pitchFamily="49" charset="0"/>
              </a:rPr>
              <a:t> baselineTemp</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6</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digitalWrite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HIGH</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digitalWrite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HIGH</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digitalWrite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4</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HIGH</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delay</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1</a:t>
            </a:r>
            <a:r>
              <a:rPr lang="en-US" sz="1800" b="1" dirty="0">
                <a:solidFill>
                  <a:srgbClr val="000080"/>
                </a:solidFill>
                <a:effectLst/>
                <a:latin typeface="Courier New" panose="02070309020205020404" pitchFamily="49" charset="0"/>
              </a:rPr>
              <a:t>);</a:t>
            </a:r>
            <a:endParaRPr lang="en-US" dirty="0">
              <a:effectLst/>
            </a:endParaRPr>
          </a:p>
        </p:txBody>
      </p:sp>
      <p:sp>
        <p:nvSpPr>
          <p:cNvPr id="5" name="Content Placeholder 2">
            <a:extLst>
              <a:ext uri="{FF2B5EF4-FFF2-40B4-BE49-F238E27FC236}">
                <a16:creationId xmlns:a16="http://schemas.microsoft.com/office/drawing/2014/main" id="{690E068B-4B3D-4A55-970B-AD651F93E031}"/>
              </a:ext>
            </a:extLst>
          </p:cNvPr>
          <p:cNvSpPr txBox="1">
            <a:spLocks/>
          </p:cNvSpPr>
          <p:nvPr/>
        </p:nvSpPr>
        <p:spPr>
          <a:xfrm>
            <a:off x="677334" y="5247045"/>
            <a:ext cx="9065239" cy="9934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convertisseur Analogique-Numérique ne peut pas faire de lectures trop rapides, alors il nous faut mettre un petit délai à la fin de notre </a:t>
            </a:r>
            <a:r>
              <a:rPr lang="fr-FR" b="1" i="1" dirty="0" err="1">
                <a:solidFill>
                  <a:schemeClr val="tx1"/>
                </a:solidFill>
              </a:rPr>
              <a:t>loop</a:t>
            </a:r>
            <a:r>
              <a:rPr lang="fr-FR" b="1" i="1" dirty="0">
                <a:solidFill>
                  <a:schemeClr val="tx1"/>
                </a:solidFill>
              </a:rPr>
              <a:t>()</a:t>
            </a:r>
          </a:p>
          <a:p>
            <a:pPr marL="0" indent="0">
              <a:buNone/>
            </a:pPr>
            <a:endParaRPr lang="fr-FR" dirty="0">
              <a:solidFill>
                <a:schemeClr val="tx1"/>
              </a:solidFill>
            </a:endParaRPr>
          </a:p>
        </p:txBody>
      </p:sp>
    </p:spTree>
    <p:extLst>
      <p:ext uri="{BB962C8B-B14F-4D97-AF65-F5344CB8AC3E}">
        <p14:creationId xmlns:p14="http://schemas.microsoft.com/office/powerpoint/2010/main" val="277716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9BCD-7A85-469A-BDD3-0FEBA31A1089}"/>
              </a:ext>
            </a:extLst>
          </p:cNvPr>
          <p:cNvSpPr>
            <a:spLocks noGrp="1"/>
          </p:cNvSpPr>
          <p:nvPr>
            <p:ph type="title"/>
          </p:nvPr>
        </p:nvSpPr>
        <p:spPr/>
        <p:txBody>
          <a:bodyPr/>
          <a:lstStyle/>
          <a:p>
            <a:r>
              <a:rPr lang="fr-FR" dirty="0"/>
              <a:t>Utilisez-le !</a:t>
            </a:r>
          </a:p>
        </p:txBody>
      </p:sp>
      <p:graphicFrame>
        <p:nvGraphicFramePr>
          <p:cNvPr id="9" name="Content Placeholder 2">
            <a:extLst>
              <a:ext uri="{FF2B5EF4-FFF2-40B4-BE49-F238E27FC236}">
                <a16:creationId xmlns:a16="http://schemas.microsoft.com/office/drawing/2014/main" id="{D63D4493-D5FE-B304-ED72-97342A897CE7}"/>
              </a:ext>
            </a:extLst>
          </p:cNvPr>
          <p:cNvGraphicFramePr>
            <a:graphicFrameLocks noGrp="1"/>
          </p:cNvGraphicFramePr>
          <p:nvPr>
            <p:ph idx="1"/>
            <p:extLst>
              <p:ext uri="{D42A27DB-BD31-4B8C-83A1-F6EECF244321}">
                <p14:modId xmlns:p14="http://schemas.microsoft.com/office/powerpoint/2010/main" val="134362803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53EA7A4-5E5A-4CE7-805C-87E83CC001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333" y="1776515"/>
            <a:ext cx="9030669" cy="541067"/>
          </a:xfrm>
          <a:prstGeom prst="rect">
            <a:avLst/>
          </a:prstGeom>
        </p:spPr>
      </p:pic>
    </p:spTree>
    <p:extLst>
      <p:ext uri="{BB962C8B-B14F-4D97-AF65-F5344CB8AC3E}">
        <p14:creationId xmlns:p14="http://schemas.microsoft.com/office/powerpoint/2010/main" val="371836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F1A7B6-6D88-4727-AD2D-A10195BA3E14}"/>
              </a:ext>
            </a:extLst>
          </p:cNvPr>
          <p:cNvSpPr>
            <a:spLocks noGrp="1"/>
          </p:cNvSpPr>
          <p:nvPr>
            <p:ph idx="1"/>
          </p:nvPr>
        </p:nvSpPr>
        <p:spPr>
          <a:xfrm>
            <a:off x="677334" y="1253067"/>
            <a:ext cx="6155266" cy="4351866"/>
          </a:xfrm>
        </p:spPr>
        <p:txBody>
          <a:bodyPr anchor="ctr">
            <a:normAutofit/>
          </a:bodyPr>
          <a:lstStyle/>
          <a:p>
            <a:r>
              <a:rPr lang="fr-FR" dirty="0"/>
              <a:t>Nous allons nous intéresser à un deuxième composant électronique, relié aux bornes digitales en entrée,  qui peut jouer le rôle d’un interrupteur un peu spécial : </a:t>
            </a:r>
            <a:r>
              <a:rPr lang="fr-FR" dirty="0">
                <a:solidFill>
                  <a:schemeClr val="accent1">
                    <a:lumMod val="75000"/>
                  </a:schemeClr>
                </a:solidFill>
              </a:rPr>
              <a:t>L’interrupteur tilt</a:t>
            </a:r>
          </a:p>
        </p:txBody>
      </p:sp>
      <p:sp>
        <p:nvSpPr>
          <p:cNvPr id="25"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296344-3CE0-4A1C-A74B-6D52FBB9CD94}"/>
              </a:ext>
            </a:extLst>
          </p:cNvPr>
          <p:cNvSpPr>
            <a:spLocks noGrp="1"/>
          </p:cNvSpPr>
          <p:nvPr>
            <p:ph type="title"/>
          </p:nvPr>
        </p:nvSpPr>
        <p:spPr>
          <a:xfrm>
            <a:off x="7829658" y="1253067"/>
            <a:ext cx="3371742" cy="4351866"/>
          </a:xfrm>
        </p:spPr>
        <p:txBody>
          <a:bodyPr anchor="ctr">
            <a:normAutofit/>
          </a:bodyPr>
          <a:lstStyle/>
          <a:p>
            <a:r>
              <a:rPr lang="fr-FR">
                <a:solidFill>
                  <a:schemeClr val="bg1"/>
                </a:solidFill>
              </a:rPr>
              <a:t>Deuxième partie</a:t>
            </a:r>
          </a:p>
        </p:txBody>
      </p:sp>
    </p:spTree>
    <p:extLst>
      <p:ext uri="{BB962C8B-B14F-4D97-AF65-F5344CB8AC3E}">
        <p14:creationId xmlns:p14="http://schemas.microsoft.com/office/powerpoint/2010/main" val="2925162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104A-7FAC-46DC-ADB6-BF09DDF0C076}"/>
              </a:ext>
            </a:extLst>
          </p:cNvPr>
          <p:cNvSpPr>
            <a:spLocks noGrp="1"/>
          </p:cNvSpPr>
          <p:nvPr>
            <p:ph type="title"/>
          </p:nvPr>
        </p:nvSpPr>
        <p:spPr>
          <a:xfrm>
            <a:off x="677334" y="609600"/>
            <a:ext cx="8596668" cy="1320800"/>
          </a:xfrm>
        </p:spPr>
        <p:txBody>
          <a:bodyPr anchor="t">
            <a:normAutofit/>
          </a:bodyPr>
          <a:lstStyle/>
          <a:p>
            <a:r>
              <a:rPr lang="fr-FR" dirty="0"/>
              <a:t>L’interrupteur tilt (interrupteur à bascule)</a:t>
            </a:r>
          </a:p>
        </p:txBody>
      </p:sp>
      <p:pic>
        <p:nvPicPr>
          <p:cNvPr id="5" name="Content Placeholder 4">
            <a:extLst>
              <a:ext uri="{FF2B5EF4-FFF2-40B4-BE49-F238E27FC236}">
                <a16:creationId xmlns:a16="http://schemas.microsoft.com/office/drawing/2014/main" id="{71C16600-6C2F-477C-BE81-AA04CC78AC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696" y="2658948"/>
            <a:ext cx="2687529" cy="2138766"/>
          </a:xfrm>
          <a:prstGeom prst="rect">
            <a:avLst/>
          </a:prstGeom>
        </p:spPr>
      </p:pic>
      <p:sp>
        <p:nvSpPr>
          <p:cNvPr id="9" name="Content Placeholder 8">
            <a:extLst>
              <a:ext uri="{FF2B5EF4-FFF2-40B4-BE49-F238E27FC236}">
                <a16:creationId xmlns:a16="http://schemas.microsoft.com/office/drawing/2014/main" id="{5D0E1F03-8341-4D14-BE74-267696141B51}"/>
              </a:ext>
            </a:extLst>
          </p:cNvPr>
          <p:cNvSpPr>
            <a:spLocks noGrp="1"/>
          </p:cNvSpPr>
          <p:nvPr>
            <p:ph idx="1"/>
          </p:nvPr>
        </p:nvSpPr>
        <p:spPr>
          <a:xfrm>
            <a:off x="4063160" y="2160589"/>
            <a:ext cx="5207839" cy="3880773"/>
          </a:xfrm>
        </p:spPr>
        <p:txBody>
          <a:bodyPr>
            <a:normAutofit/>
          </a:bodyPr>
          <a:lstStyle/>
          <a:p>
            <a:r>
              <a:rPr lang="fr-FR" dirty="0"/>
              <a:t> </a:t>
            </a:r>
            <a:r>
              <a:rPr lang="fr-FR" b="1" dirty="0">
                <a:solidFill>
                  <a:schemeClr val="accent1">
                    <a:lumMod val="75000"/>
                  </a:schemeClr>
                </a:solidFill>
              </a:rPr>
              <a:t>L’interrupteur tilt</a:t>
            </a:r>
            <a:r>
              <a:rPr lang="fr-FR" dirty="0">
                <a:solidFill>
                  <a:schemeClr val="accent1">
                    <a:lumMod val="75000"/>
                  </a:schemeClr>
                </a:solidFill>
              </a:rPr>
              <a:t> </a:t>
            </a:r>
            <a:r>
              <a:rPr lang="fr-FR" dirty="0"/>
              <a:t>est un type d’interrupteur qui sera ouvert ou fermé selon son orientation.</a:t>
            </a:r>
          </a:p>
          <a:p>
            <a:pPr marL="0" indent="0">
              <a:buNone/>
            </a:pPr>
            <a:endParaRPr lang="fr-FR" dirty="0"/>
          </a:p>
          <a:p>
            <a:r>
              <a:rPr lang="fr-FR" dirty="0"/>
              <a:t>Généralement, il s’agit d’un cylindre creux contenant une bille en métal qui fera la connexion entre le deux pattes lorsqu’on l’incline dans la bonne direction (c’est-à-dire lorsqu’il est debout).</a:t>
            </a:r>
            <a:endParaRPr lang="en-US" dirty="0"/>
          </a:p>
          <a:p>
            <a:endParaRPr lang="fr-FR" dirty="0"/>
          </a:p>
        </p:txBody>
      </p:sp>
    </p:spTree>
    <p:extLst>
      <p:ext uri="{BB962C8B-B14F-4D97-AF65-F5344CB8AC3E}">
        <p14:creationId xmlns:p14="http://schemas.microsoft.com/office/powerpoint/2010/main" val="2393527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D7070-6B66-4A1B-BE06-AF7ABECD2599}"/>
              </a:ext>
            </a:extLst>
          </p:cNvPr>
          <p:cNvSpPr>
            <a:spLocks noGrp="1"/>
          </p:cNvSpPr>
          <p:nvPr>
            <p:ph type="title"/>
          </p:nvPr>
        </p:nvSpPr>
        <p:spPr>
          <a:xfrm>
            <a:off x="1286933" y="609600"/>
            <a:ext cx="10197494" cy="1099457"/>
          </a:xfrm>
        </p:spPr>
        <p:txBody>
          <a:bodyPr>
            <a:normAutofit/>
          </a:bodyPr>
          <a:lstStyle/>
          <a:p>
            <a:r>
              <a:rPr lang="fr-FR"/>
              <a:t>Présentation</a:t>
            </a:r>
            <a:endParaRPr lang="fr-FR"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4753C68-348E-8E4B-6E47-59AF904323F5}"/>
              </a:ext>
            </a:extLst>
          </p:cNvPr>
          <p:cNvGraphicFramePr>
            <a:graphicFrameLocks noGrp="1"/>
          </p:cNvGraphicFramePr>
          <p:nvPr>
            <p:ph idx="1"/>
            <p:extLst>
              <p:ext uri="{D42A27DB-BD31-4B8C-83A1-F6EECF244321}">
                <p14:modId xmlns:p14="http://schemas.microsoft.com/office/powerpoint/2010/main" val="350282197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638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4364DC8-EAE6-4EC0-9584-28AE94E2AA07}"/>
              </a:ext>
            </a:extLst>
          </p:cNvPr>
          <p:cNvSpPr>
            <a:spLocks noGrp="1"/>
          </p:cNvSpPr>
          <p:nvPr>
            <p:ph type="title"/>
          </p:nvPr>
        </p:nvSpPr>
        <p:spPr>
          <a:xfrm>
            <a:off x="673754" y="643467"/>
            <a:ext cx="4203045" cy="1375608"/>
          </a:xfrm>
        </p:spPr>
        <p:txBody>
          <a:bodyPr anchor="ctr">
            <a:normAutofit/>
          </a:bodyPr>
          <a:lstStyle/>
          <a:p>
            <a:r>
              <a:rPr lang="fr-FR">
                <a:solidFill>
                  <a:schemeClr val="bg1"/>
                </a:solidFill>
              </a:rPr>
              <a:t>Principe de fonctionnement</a:t>
            </a:r>
          </a:p>
        </p:txBody>
      </p:sp>
      <p:sp>
        <p:nvSpPr>
          <p:cNvPr id="3" name="Content Placeholder 2">
            <a:extLst>
              <a:ext uri="{FF2B5EF4-FFF2-40B4-BE49-F238E27FC236}">
                <a16:creationId xmlns:a16="http://schemas.microsoft.com/office/drawing/2014/main" id="{FE4905F0-2C6E-4F85-854F-71E0F1061619}"/>
              </a:ext>
            </a:extLst>
          </p:cNvPr>
          <p:cNvSpPr>
            <a:spLocks noGrp="1"/>
          </p:cNvSpPr>
          <p:nvPr>
            <p:ph idx="1"/>
          </p:nvPr>
        </p:nvSpPr>
        <p:spPr>
          <a:xfrm>
            <a:off x="673754" y="2160590"/>
            <a:ext cx="3973943" cy="3440110"/>
          </a:xfrm>
        </p:spPr>
        <p:txBody>
          <a:bodyPr>
            <a:normAutofit/>
          </a:bodyPr>
          <a:lstStyle/>
          <a:p>
            <a:r>
              <a:rPr lang="fr-FR">
                <a:solidFill>
                  <a:schemeClr val="bg1"/>
                </a:solidFill>
              </a:rPr>
              <a:t>L’interrupteur tilt est composé d’une bille (ou d’une masse de mercure) et d’un contacteur. </a:t>
            </a:r>
            <a:br>
              <a:rPr lang="fr-FR">
                <a:solidFill>
                  <a:schemeClr val="bg1"/>
                </a:solidFill>
              </a:rPr>
            </a:br>
            <a:endParaRPr lang="fr-FR">
              <a:solidFill>
                <a:schemeClr val="bg1"/>
              </a:solidFill>
            </a:endParaRPr>
          </a:p>
          <a:p>
            <a:r>
              <a:rPr lang="fr-FR">
                <a:solidFill>
                  <a:schemeClr val="bg1"/>
                </a:solidFill>
              </a:rPr>
              <a:t>Lorsque l’orientation par rapport à l’horizon change, la bille, soumise à la gravité, bouge et rentre en contact avec deux pôles. Ce qui court-circuite ces derniers et ferme l’interrupteur.</a:t>
            </a:r>
          </a:p>
          <a:p>
            <a:endParaRPr lang="fr-FR">
              <a:solidFill>
                <a:schemeClr val="bg1"/>
              </a:solidFill>
            </a:endParaRPr>
          </a:p>
          <a:p>
            <a:endParaRPr lang="fr-FR">
              <a:solidFill>
                <a:schemeClr val="bg1"/>
              </a:solidFill>
            </a:endParaRPr>
          </a:p>
        </p:txBody>
      </p:sp>
      <p:pic>
        <p:nvPicPr>
          <p:cNvPr id="5" name="Picture 4" descr="Diagram, schematic&#10;&#10;Description automatically generated">
            <a:extLst>
              <a:ext uri="{FF2B5EF4-FFF2-40B4-BE49-F238E27FC236}">
                <a16:creationId xmlns:a16="http://schemas.microsoft.com/office/drawing/2014/main" id="{544B6933-37CF-4F37-95E2-261F67AFC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622517"/>
            <a:ext cx="5143500" cy="360045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19520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818951D-A351-42D2-A7EB-C2B5367BCD55}"/>
              </a:ext>
            </a:extLst>
          </p:cNvPr>
          <p:cNvSpPr>
            <a:spLocks noGrp="1"/>
          </p:cNvSpPr>
          <p:nvPr>
            <p:ph type="title"/>
          </p:nvPr>
        </p:nvSpPr>
        <p:spPr>
          <a:xfrm>
            <a:off x="673754" y="643467"/>
            <a:ext cx="4203045" cy="1375608"/>
          </a:xfrm>
        </p:spPr>
        <p:txBody>
          <a:bodyPr anchor="ctr">
            <a:normAutofit/>
          </a:bodyPr>
          <a:lstStyle/>
          <a:p>
            <a:r>
              <a:rPr lang="fr-FR">
                <a:solidFill>
                  <a:schemeClr val="bg1"/>
                </a:solidFill>
              </a:rPr>
              <a:t>Schéma</a:t>
            </a:r>
          </a:p>
        </p:txBody>
      </p:sp>
      <p:sp>
        <p:nvSpPr>
          <p:cNvPr id="3" name="Content Placeholder 2">
            <a:extLst>
              <a:ext uri="{FF2B5EF4-FFF2-40B4-BE49-F238E27FC236}">
                <a16:creationId xmlns:a16="http://schemas.microsoft.com/office/drawing/2014/main" id="{55FF4EA8-1647-4F72-8046-F055AA0DB658}"/>
              </a:ext>
            </a:extLst>
          </p:cNvPr>
          <p:cNvSpPr>
            <a:spLocks noGrp="1"/>
          </p:cNvSpPr>
          <p:nvPr>
            <p:ph idx="1"/>
          </p:nvPr>
        </p:nvSpPr>
        <p:spPr>
          <a:xfrm>
            <a:off x="673754" y="2160590"/>
            <a:ext cx="3973943" cy="3440110"/>
          </a:xfrm>
        </p:spPr>
        <p:txBody>
          <a:bodyPr>
            <a:normAutofit/>
          </a:bodyPr>
          <a:lstStyle/>
          <a:p>
            <a:r>
              <a:rPr lang="fr-FR" dirty="0">
                <a:solidFill>
                  <a:schemeClr val="accent1">
                    <a:lumMod val="60000"/>
                    <a:lumOff val="40000"/>
                  </a:schemeClr>
                </a:solidFill>
              </a:rPr>
              <a:t>L’interrupteur tilt </a:t>
            </a:r>
            <a:r>
              <a:rPr lang="fr-FR" dirty="0">
                <a:solidFill>
                  <a:schemeClr val="bg1"/>
                </a:solidFill>
              </a:rPr>
              <a:t>se branche, comme un bouton poussoir, de préférence sur une broche digitale du microcontrôleur car il retourne un état haut ou bas, fermé ou ouvert.</a:t>
            </a:r>
          </a:p>
          <a:p>
            <a:pPr marL="0" indent="0">
              <a:buNone/>
            </a:pPr>
            <a:endParaRPr lang="fr-FR" dirty="0">
              <a:solidFill>
                <a:schemeClr val="bg1"/>
              </a:solidFill>
            </a:endParaRPr>
          </a:p>
          <a:p>
            <a:r>
              <a:rPr lang="fr-FR" dirty="0">
                <a:solidFill>
                  <a:schemeClr val="bg1"/>
                </a:solidFill>
              </a:rPr>
              <a:t>Par exemple, en reliant la masse et une broche digitale (ici pin 2)</a:t>
            </a:r>
          </a:p>
          <a:p>
            <a:endParaRPr lang="fr-FR" dirty="0">
              <a:solidFill>
                <a:schemeClr val="bg1"/>
              </a:solidFill>
            </a:endParaRPr>
          </a:p>
          <a:p>
            <a:endParaRPr lang="fr-FR" dirty="0">
              <a:solidFill>
                <a:schemeClr val="bg1"/>
              </a:solidFill>
            </a:endParaRPr>
          </a:p>
        </p:txBody>
      </p:sp>
      <p:pic>
        <p:nvPicPr>
          <p:cNvPr id="5" name="Picture 4" descr="Graphical user interface, application&#10;&#10;Description automatically generated">
            <a:extLst>
              <a:ext uri="{FF2B5EF4-FFF2-40B4-BE49-F238E27FC236}">
                <a16:creationId xmlns:a16="http://schemas.microsoft.com/office/drawing/2014/main" id="{0511484B-41AA-4E48-9D01-02632F9C2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262472"/>
            <a:ext cx="5143500" cy="432054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0562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a:bodyPr>
          <a:lstStyle/>
          <a:p>
            <a:r>
              <a:rPr lang="fr-FR" dirty="0"/>
              <a:t>Code</a:t>
            </a:r>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5" y="1205302"/>
            <a:ext cx="8644378" cy="83088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b="1" dirty="0">
                <a:solidFill>
                  <a:schemeClr val="accent1">
                    <a:lumMod val="75000"/>
                  </a:schemeClr>
                </a:solidFill>
              </a:rPr>
              <a:t>L’interrupteur tilt </a:t>
            </a:r>
            <a:r>
              <a:rPr lang="fr-FR" dirty="0"/>
              <a:t>fonctionne comme un interrupteur. Le code de gestion du capteur va donc fortement ressembler à celui d’un bouton poussoir. En utilisant la broche 13 on active/désactive la LED interne de la carte Arduino.</a:t>
            </a:r>
            <a:endParaRPr lang="fr-FR" dirty="0">
              <a:solidFill>
                <a:schemeClr val="tx1"/>
              </a:solidFill>
            </a:endParaRPr>
          </a:p>
        </p:txBody>
      </p:sp>
      <p:sp>
        <p:nvSpPr>
          <p:cNvPr id="7" name="TextBox 6">
            <a:extLst>
              <a:ext uri="{FF2B5EF4-FFF2-40B4-BE49-F238E27FC236}">
                <a16:creationId xmlns:a16="http://schemas.microsoft.com/office/drawing/2014/main" id="{25B39AA3-2673-4087-B41F-8AB90838677C}"/>
              </a:ext>
            </a:extLst>
          </p:cNvPr>
          <p:cNvSpPr txBox="1"/>
          <p:nvPr/>
        </p:nvSpPr>
        <p:spPr>
          <a:xfrm>
            <a:off x="666512" y="2108796"/>
            <a:ext cx="8644378" cy="4247317"/>
          </a:xfrm>
          <a:prstGeom prst="rect">
            <a:avLst/>
          </a:prstGeom>
          <a:solidFill>
            <a:schemeClr val="accent1">
              <a:lumMod val="20000"/>
              <a:lumOff val="80000"/>
            </a:schemeClr>
          </a:solidFill>
        </p:spPr>
        <p:txBody>
          <a:bodyPr wrap="square" rtlCol="0">
            <a:spAutoFit/>
          </a:bodyPr>
          <a:lstStyle/>
          <a:p>
            <a:r>
              <a:rPr lang="fr-FR" sz="1200" dirty="0">
                <a:solidFill>
                  <a:srgbClr val="008000"/>
                </a:solidFill>
                <a:effectLst/>
                <a:latin typeface="Courier New" panose="02070309020205020404" pitchFamily="49" charset="0"/>
              </a:rPr>
              <a:t>/* Tilt </a:t>
            </a:r>
          </a:p>
          <a:p>
            <a:r>
              <a:rPr lang="fr-FR" sz="1200" dirty="0">
                <a:solidFill>
                  <a:srgbClr val="008000"/>
                </a:solidFill>
                <a:latin typeface="Courier New" panose="02070309020205020404" pitchFamily="49" charset="0"/>
              </a:rPr>
              <a:t>* </a:t>
            </a:r>
            <a:r>
              <a:rPr lang="fr-FR" sz="1200" dirty="0">
                <a:solidFill>
                  <a:srgbClr val="008000"/>
                </a:solidFill>
                <a:effectLst/>
                <a:latin typeface="Courier New" panose="02070309020205020404" pitchFamily="49" charset="0"/>
              </a:rPr>
              <a:t>----------- </a:t>
            </a:r>
          </a:p>
          <a:p>
            <a:r>
              <a:rPr lang="fr-FR" sz="1200" dirty="0">
                <a:solidFill>
                  <a:srgbClr val="008000"/>
                </a:solidFill>
                <a:effectLst/>
                <a:latin typeface="Courier New" panose="02070309020205020404" pitchFamily="49" charset="0"/>
              </a:rPr>
              <a:t>* </a:t>
            </a:r>
            <a:r>
              <a:rPr lang="fr-FR" sz="1200" dirty="0" err="1">
                <a:solidFill>
                  <a:srgbClr val="008000"/>
                </a:solidFill>
                <a:effectLst/>
                <a:latin typeface="Courier New" panose="02070309020205020404" pitchFamily="49" charset="0"/>
              </a:rPr>
              <a:t>Detecte</a:t>
            </a:r>
            <a:r>
              <a:rPr lang="fr-FR" sz="1200" dirty="0">
                <a:solidFill>
                  <a:srgbClr val="008000"/>
                </a:solidFill>
                <a:effectLst/>
                <a:latin typeface="Courier New" panose="02070309020205020404" pitchFamily="49" charset="0"/>
              </a:rPr>
              <a:t> si l'interrupteur est à l'état haut </a:t>
            </a:r>
          </a:p>
          <a:p>
            <a:r>
              <a:rPr lang="fr-FR" sz="1200" dirty="0">
                <a:solidFill>
                  <a:srgbClr val="008000"/>
                </a:solidFill>
                <a:effectLst/>
                <a:latin typeface="Courier New" panose="02070309020205020404" pitchFamily="49" charset="0"/>
              </a:rPr>
              <a:t>* et allume une LED si c'est le cas </a:t>
            </a:r>
          </a:p>
          <a:p>
            <a:r>
              <a:rPr lang="fr-FR" sz="1200" dirty="0">
                <a:solidFill>
                  <a:srgbClr val="008000"/>
                </a:solidFill>
                <a:effectLst/>
                <a:latin typeface="Courier New" panose="02070309020205020404" pitchFamily="49" charset="0"/>
              </a:rPr>
              <a:t>* on utilise une entrée LOW active (via une </a:t>
            </a:r>
            <a:r>
              <a:rPr lang="fr-FR" sz="1200" dirty="0" err="1">
                <a:solidFill>
                  <a:srgbClr val="008000"/>
                </a:solidFill>
                <a:effectLst/>
                <a:latin typeface="Courier New" panose="02070309020205020404" pitchFamily="49" charset="0"/>
              </a:rPr>
              <a:t>resistance</a:t>
            </a:r>
            <a:r>
              <a:rPr lang="fr-FR" sz="1200" dirty="0">
                <a:solidFill>
                  <a:srgbClr val="008000"/>
                </a:solidFill>
                <a:effectLst/>
                <a:latin typeface="Courier New" panose="02070309020205020404" pitchFamily="49" charset="0"/>
              </a:rPr>
              <a:t> pull-up) </a:t>
            </a:r>
          </a:p>
          <a:p>
            <a:r>
              <a:rPr lang="fr-FR" sz="1200" dirty="0">
                <a:solidFill>
                  <a:srgbClr val="008000"/>
                </a:solidFill>
                <a:effectLst/>
                <a:latin typeface="Courier New" panose="02070309020205020404" pitchFamily="49" charset="0"/>
              </a:rPr>
              <a:t>* l'entrée est donc LOW quand les billes sont connectées </a:t>
            </a:r>
          </a:p>
          <a:p>
            <a:r>
              <a:rPr lang="fr-FR" sz="1200" dirty="0">
                <a:solidFill>
                  <a:srgbClr val="008000"/>
                </a:solidFill>
                <a:effectLst/>
                <a:latin typeface="Courier New" panose="02070309020205020404" pitchFamily="49" charset="0"/>
              </a:rPr>
              <a:t>*/</a:t>
            </a:r>
            <a:br>
              <a:rPr lang="fr-FR" sz="1200" dirty="0">
                <a:solidFill>
                  <a:srgbClr val="008000"/>
                </a:solidFill>
                <a:effectLst/>
                <a:latin typeface="Courier New" panose="02070309020205020404" pitchFamily="49" charset="0"/>
              </a:rPr>
            </a:b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r>
              <a:rPr lang="fr-FR" sz="1200" dirty="0" err="1">
                <a:solidFill>
                  <a:srgbClr val="8000FF"/>
                </a:solidFill>
                <a:effectLst/>
                <a:latin typeface="Courier New" panose="02070309020205020404" pitchFamily="49" charset="0"/>
              </a:rPr>
              <a:t>int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ledPin</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FF8000"/>
                </a:solidFill>
                <a:effectLst/>
                <a:latin typeface="Courier New" panose="02070309020205020404" pitchFamily="49" charset="0"/>
              </a:rPr>
              <a:t>13</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r>
              <a:rPr lang="fr-FR" sz="1200" dirty="0" err="1">
                <a:solidFill>
                  <a:srgbClr val="8000FF"/>
                </a:solidFill>
                <a:effectLst/>
                <a:latin typeface="Courier New" panose="02070309020205020404" pitchFamily="49" charset="0"/>
              </a:rPr>
              <a:t>int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inPin</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FF8000"/>
                </a:solidFill>
                <a:latin typeface="Courier New" panose="02070309020205020404" pitchFamily="49" charset="0"/>
              </a:rPr>
              <a:t>2</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r>
              <a:rPr lang="fr-FR" sz="1200" dirty="0" err="1">
                <a:solidFill>
                  <a:srgbClr val="8000FF"/>
                </a:solidFill>
                <a:effectLst/>
                <a:latin typeface="Courier New" panose="02070309020205020404" pitchFamily="49" charset="0"/>
              </a:rPr>
              <a:t>int</a:t>
            </a:r>
            <a:r>
              <a:rPr lang="fr-FR" sz="1200" dirty="0">
                <a:solidFill>
                  <a:srgbClr val="000000"/>
                </a:solidFill>
                <a:effectLst/>
                <a:latin typeface="Courier New" panose="02070309020205020404" pitchFamily="49" charset="0"/>
              </a:rPr>
              <a:t> value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FF8000"/>
                </a:solidFill>
                <a:effectLst/>
                <a:latin typeface="Courier New" panose="02070309020205020404" pitchFamily="49" charset="0"/>
              </a:rPr>
              <a:t>0</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br>
              <a:rPr lang="fr-FR" sz="1200" dirty="0">
                <a:solidFill>
                  <a:srgbClr val="000000"/>
                </a:solidFill>
                <a:effectLst/>
                <a:latin typeface="Courier New" panose="02070309020205020404" pitchFamily="49" charset="0"/>
              </a:rPr>
            </a:br>
            <a:r>
              <a:rPr lang="fr-FR" sz="1200" dirty="0" err="1">
                <a:solidFill>
                  <a:srgbClr val="8000FF"/>
                </a:solidFill>
                <a:effectLst/>
                <a:latin typeface="Courier New" panose="02070309020205020404" pitchFamily="49" charset="0"/>
              </a:rPr>
              <a:t>void</a:t>
            </a:r>
            <a:r>
              <a:rPr lang="fr-FR" sz="1200" dirty="0">
                <a:solidFill>
                  <a:srgbClr val="000000"/>
                </a:solidFill>
                <a:effectLst/>
                <a:latin typeface="Courier New" panose="02070309020205020404" pitchFamily="49" charset="0"/>
              </a:rPr>
              <a:t> setup</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pinMode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ledPin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OUTPUT</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008000"/>
                </a:solidFill>
                <a:effectLst/>
                <a:latin typeface="Courier New" panose="02070309020205020404" pitchFamily="49" charset="0"/>
              </a:rPr>
              <a:t>// initialise la </a:t>
            </a:r>
            <a:r>
              <a:rPr lang="fr-FR" sz="1200" dirty="0" err="1">
                <a:solidFill>
                  <a:srgbClr val="008000"/>
                </a:solidFill>
                <a:effectLst/>
                <a:latin typeface="Courier New" panose="02070309020205020404" pitchFamily="49" charset="0"/>
              </a:rPr>
              <a:t>borche</a:t>
            </a:r>
            <a:r>
              <a:rPr lang="fr-FR" sz="1200" dirty="0">
                <a:solidFill>
                  <a:srgbClr val="008000"/>
                </a:solidFill>
                <a:effectLst/>
                <a:latin typeface="Courier New" panose="02070309020205020404" pitchFamily="49" charset="0"/>
              </a:rPr>
              <a:t> 13 en output </a:t>
            </a:r>
            <a:br>
              <a:rPr lang="fr-FR" sz="1200" dirty="0">
                <a:solidFill>
                  <a:srgbClr val="008000"/>
                </a:solidFill>
                <a:effectLst/>
                <a:latin typeface="Courier New" panose="02070309020205020404" pitchFamily="49" charset="0"/>
              </a:rPr>
            </a:br>
            <a:r>
              <a:rPr lang="fr-FR" sz="1200" dirty="0">
                <a:solidFill>
                  <a:srgbClr val="008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pinMode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inPin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INPUT</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008000"/>
                </a:solidFill>
                <a:effectLst/>
                <a:latin typeface="Courier New" panose="02070309020205020404" pitchFamily="49" charset="0"/>
              </a:rPr>
              <a:t>// initialise la broche 2 en input </a:t>
            </a:r>
            <a:br>
              <a:rPr lang="fr-FR" sz="1200" dirty="0">
                <a:solidFill>
                  <a:srgbClr val="008000"/>
                </a:solidFill>
                <a:effectLst/>
                <a:latin typeface="Courier New" panose="02070309020205020404" pitchFamily="49" charset="0"/>
              </a:rPr>
            </a:b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br>
              <a:rPr lang="fr-FR" sz="1200" dirty="0">
                <a:solidFill>
                  <a:srgbClr val="000000"/>
                </a:solidFill>
                <a:effectLst/>
                <a:latin typeface="Courier New" panose="02070309020205020404" pitchFamily="49" charset="0"/>
              </a:rPr>
            </a:br>
            <a:r>
              <a:rPr lang="fr-FR" sz="1200" dirty="0" err="1">
                <a:solidFill>
                  <a:srgbClr val="8000FF"/>
                </a:solidFill>
                <a:effectLst/>
                <a:latin typeface="Courier New" panose="02070309020205020404" pitchFamily="49" charset="0"/>
              </a:rPr>
              <a:t>void</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loop</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r>
              <a:rPr lang="fr-FR" sz="1200" dirty="0">
                <a:solidFill>
                  <a:srgbClr val="000000"/>
                </a:solidFill>
                <a:effectLst/>
                <a:latin typeface="Courier New" panose="02070309020205020404" pitchFamily="49" charset="0"/>
              </a:rPr>
              <a:t>    value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digitalRead</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inPin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008000"/>
                </a:solidFill>
                <a:effectLst/>
                <a:latin typeface="Courier New" panose="02070309020205020404" pitchFamily="49" charset="0"/>
              </a:rPr>
              <a:t>// lit la valeur indiquée par input </a:t>
            </a:r>
            <a:br>
              <a:rPr lang="fr-FR" sz="1200" dirty="0">
                <a:solidFill>
                  <a:srgbClr val="008000"/>
                </a:solidFill>
                <a:effectLst/>
                <a:latin typeface="Courier New" panose="02070309020205020404" pitchFamily="49" charset="0"/>
              </a:rPr>
            </a:br>
            <a:r>
              <a:rPr lang="fr-FR" sz="1200" dirty="0">
                <a:solidFill>
                  <a:srgbClr val="008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digitalWrite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ledPin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value</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br>
              <a:rPr lang="fr-FR" sz="1200" dirty="0">
                <a:solidFill>
                  <a:srgbClr val="000000"/>
                </a:solidFill>
                <a:effectLst/>
                <a:latin typeface="Courier New" panose="02070309020205020404" pitchFamily="49" charset="0"/>
              </a:rPr>
            </a:br>
            <a:r>
              <a:rPr lang="fr-FR" sz="1200" b="1" dirty="0">
                <a:solidFill>
                  <a:srgbClr val="000080"/>
                </a:solidFill>
                <a:effectLst/>
                <a:latin typeface="Courier New" panose="02070309020205020404" pitchFamily="49" charset="0"/>
              </a:rPr>
              <a:t>}</a:t>
            </a:r>
            <a:endParaRPr lang="fr-FR" sz="1200" dirty="0">
              <a:effectLst/>
            </a:endParaRPr>
          </a:p>
          <a:p>
            <a:endParaRPr lang="fr-FR" dirty="0">
              <a:effectLst/>
            </a:endParaRPr>
          </a:p>
        </p:txBody>
      </p:sp>
    </p:spTree>
    <p:extLst>
      <p:ext uri="{BB962C8B-B14F-4D97-AF65-F5344CB8AC3E}">
        <p14:creationId xmlns:p14="http://schemas.microsoft.com/office/powerpoint/2010/main" val="344520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6EE3-9ADF-4B82-A7D9-7464E39F8B34}"/>
              </a:ext>
            </a:extLst>
          </p:cNvPr>
          <p:cNvSpPr>
            <a:spLocks noGrp="1"/>
          </p:cNvSpPr>
          <p:nvPr>
            <p:ph type="title"/>
          </p:nvPr>
        </p:nvSpPr>
        <p:spPr/>
        <p:txBody>
          <a:bodyPr/>
          <a:lstStyle/>
          <a:p>
            <a:r>
              <a:rPr lang="fr-FR" dirty="0"/>
              <a:t>Mini projet : Baromètre de température avec </a:t>
            </a:r>
            <a:r>
              <a:rPr lang="fr-FR" dirty="0" err="1"/>
              <a:t>LEDs</a:t>
            </a:r>
            <a:endParaRPr lang="fr-FR" dirty="0"/>
          </a:p>
        </p:txBody>
      </p:sp>
      <p:sp>
        <p:nvSpPr>
          <p:cNvPr id="3" name="Content Placeholder 2">
            <a:extLst>
              <a:ext uri="{FF2B5EF4-FFF2-40B4-BE49-F238E27FC236}">
                <a16:creationId xmlns:a16="http://schemas.microsoft.com/office/drawing/2014/main" id="{E9B42149-0637-41A1-B7E3-EE0F94779F0B}"/>
              </a:ext>
            </a:extLst>
          </p:cNvPr>
          <p:cNvSpPr>
            <a:spLocks noGrp="1"/>
          </p:cNvSpPr>
          <p:nvPr>
            <p:ph idx="1"/>
          </p:nvPr>
        </p:nvSpPr>
        <p:spPr/>
        <p:txBody>
          <a:bodyPr/>
          <a:lstStyle/>
          <a:p>
            <a:r>
              <a:rPr lang="fr-FR" dirty="0"/>
              <a:t>Nous allons monter un nouveau projet Arduino pour illustrer les concepts du cours et introduire un nouveau composant électronique : </a:t>
            </a:r>
            <a:r>
              <a:rPr lang="fr-FR" b="1" dirty="0">
                <a:solidFill>
                  <a:schemeClr val="accent1">
                    <a:lumMod val="75000"/>
                  </a:schemeClr>
                </a:solidFill>
              </a:rPr>
              <a:t>le capteur de température</a:t>
            </a:r>
            <a:r>
              <a:rPr lang="fr-FR" dirty="0"/>
              <a:t>.</a:t>
            </a:r>
          </a:p>
          <a:p>
            <a:pPr marL="0" indent="0">
              <a:buNone/>
            </a:pPr>
            <a:endParaRPr lang="fr-FR" dirty="0"/>
          </a:p>
          <a:p>
            <a:r>
              <a:rPr lang="fr-FR" b="1" u="sng" dirty="0"/>
              <a:t>But</a:t>
            </a:r>
            <a:r>
              <a:rPr lang="fr-FR" dirty="0"/>
              <a:t> : Nous lirons toutes les informations qui sortent du capteur et nous nous en servirons pour allumer ou éteindre des </a:t>
            </a:r>
            <a:r>
              <a:rPr lang="fr-FR" dirty="0" err="1"/>
              <a:t>LEDs</a:t>
            </a:r>
            <a:r>
              <a:rPr lang="fr-FR" dirty="0"/>
              <a:t> censées indiquer notre température corporelle.</a:t>
            </a:r>
          </a:p>
        </p:txBody>
      </p:sp>
    </p:spTree>
    <p:extLst>
      <p:ext uri="{BB962C8B-B14F-4D97-AF65-F5344CB8AC3E}">
        <p14:creationId xmlns:p14="http://schemas.microsoft.com/office/powerpoint/2010/main" val="85044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EC2E-FEA0-4544-B0F8-EB081E0B1350}"/>
              </a:ext>
            </a:extLst>
          </p:cNvPr>
          <p:cNvSpPr>
            <a:spLocks noGrp="1"/>
          </p:cNvSpPr>
          <p:nvPr>
            <p:ph type="title"/>
          </p:nvPr>
        </p:nvSpPr>
        <p:spPr/>
        <p:txBody>
          <a:bodyPr/>
          <a:lstStyle/>
          <a:p>
            <a:r>
              <a:rPr lang="fr-FR" dirty="0"/>
              <a:t>Gestion des rebonds</a:t>
            </a:r>
          </a:p>
        </p:txBody>
      </p:sp>
      <p:sp>
        <p:nvSpPr>
          <p:cNvPr id="3" name="Content Placeholder 2">
            <a:extLst>
              <a:ext uri="{FF2B5EF4-FFF2-40B4-BE49-F238E27FC236}">
                <a16:creationId xmlns:a16="http://schemas.microsoft.com/office/drawing/2014/main" id="{C68BBA5D-0DE2-4861-87C8-5E3A5A6C5148}"/>
              </a:ext>
            </a:extLst>
          </p:cNvPr>
          <p:cNvSpPr>
            <a:spLocks noGrp="1"/>
          </p:cNvSpPr>
          <p:nvPr>
            <p:ph idx="1"/>
          </p:nvPr>
        </p:nvSpPr>
        <p:spPr/>
        <p:txBody>
          <a:bodyPr/>
          <a:lstStyle/>
          <a:p>
            <a:r>
              <a:rPr lang="fr-FR" dirty="0"/>
              <a:t>Il est bon de noter que , généralement, une bille fait le contact et ferme l’interrupteur. </a:t>
            </a:r>
          </a:p>
          <a:p>
            <a:r>
              <a:rPr lang="fr-FR" dirty="0"/>
              <a:t>Il arrive que cette bille rebondisse au changement d’état ce qui peut donner des résultats erratiques. Pour éviter de prendre en compte ces rebonds parasites, on peut utiliser </a:t>
            </a:r>
            <a:r>
              <a:rPr lang="fr-FR" b="1" dirty="0">
                <a:solidFill>
                  <a:schemeClr val="accent2"/>
                </a:solidFill>
              </a:rPr>
              <a:t>les interruptions</a:t>
            </a:r>
            <a:r>
              <a:rPr lang="fr-FR" dirty="0"/>
              <a:t>.</a:t>
            </a:r>
          </a:p>
        </p:txBody>
      </p:sp>
    </p:spTree>
    <p:extLst>
      <p:ext uri="{BB962C8B-B14F-4D97-AF65-F5344CB8AC3E}">
        <p14:creationId xmlns:p14="http://schemas.microsoft.com/office/powerpoint/2010/main" val="156419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E866-BE50-43AF-A5A6-CCD513047834}"/>
              </a:ext>
            </a:extLst>
          </p:cNvPr>
          <p:cNvSpPr>
            <a:spLocks noGrp="1"/>
          </p:cNvSpPr>
          <p:nvPr>
            <p:ph type="title"/>
          </p:nvPr>
        </p:nvSpPr>
        <p:spPr/>
        <p:txBody>
          <a:bodyPr/>
          <a:lstStyle/>
          <a:p>
            <a:r>
              <a:rPr lang="fr-FR" dirty="0"/>
              <a:t>Les interruptions</a:t>
            </a:r>
          </a:p>
        </p:txBody>
      </p:sp>
      <p:sp>
        <p:nvSpPr>
          <p:cNvPr id="3" name="Content Placeholder 2">
            <a:extLst>
              <a:ext uri="{FF2B5EF4-FFF2-40B4-BE49-F238E27FC236}">
                <a16:creationId xmlns:a16="http://schemas.microsoft.com/office/drawing/2014/main" id="{935DAD7D-4434-40F9-BE98-F7D69F7D39C5}"/>
              </a:ext>
            </a:extLst>
          </p:cNvPr>
          <p:cNvSpPr>
            <a:spLocks noGrp="1"/>
          </p:cNvSpPr>
          <p:nvPr>
            <p:ph idx="1"/>
          </p:nvPr>
        </p:nvSpPr>
        <p:spPr/>
        <p:txBody>
          <a:bodyPr>
            <a:normAutofit/>
          </a:bodyPr>
          <a:lstStyle/>
          <a:p>
            <a:r>
              <a:rPr lang="fr-FR" dirty="0"/>
              <a:t>Une interruption, comme son nom l’indique, consiste à interrompre momentanément le programme principal exécuté pour effectuer un autre travail. </a:t>
            </a:r>
          </a:p>
          <a:p>
            <a:r>
              <a:rPr lang="fr-FR" dirty="0"/>
              <a:t>Quand cet autre travail est terminé, on retourne à l’exécution du programme à l’endroit exact où il l’avait été laissé. Cet autre travail s’appelle le </a:t>
            </a:r>
            <a:r>
              <a:rPr lang="fr-FR" b="1" dirty="0">
                <a:solidFill>
                  <a:schemeClr val="accent2"/>
                </a:solidFill>
              </a:rPr>
              <a:t>programme d’interruption </a:t>
            </a:r>
            <a:r>
              <a:rPr lang="fr-FR" dirty="0"/>
              <a:t>ou </a:t>
            </a:r>
            <a:r>
              <a:rPr lang="fr-FR" dirty="0">
                <a:solidFill>
                  <a:schemeClr val="accent2"/>
                </a:solidFill>
              </a:rPr>
              <a:t>ISR</a:t>
            </a:r>
            <a:r>
              <a:rPr lang="fr-FR" dirty="0"/>
              <a:t> </a:t>
            </a:r>
            <a:r>
              <a:rPr lang="fr-FR" i="1" dirty="0" err="1"/>
              <a:t>Interrupt</a:t>
            </a:r>
            <a:r>
              <a:rPr lang="fr-FR" i="1" dirty="0"/>
              <a:t> Service Routine </a:t>
            </a:r>
            <a:r>
              <a:rPr lang="fr-FR" dirty="0"/>
              <a:t>en anglais.</a:t>
            </a:r>
            <a:br>
              <a:rPr lang="fr-FR" dirty="0"/>
            </a:br>
            <a:endParaRPr lang="fr-FR" dirty="0"/>
          </a:p>
          <a:p>
            <a:r>
              <a:rPr lang="fr-FR" dirty="0"/>
              <a:t>Il est très important que le programme d’interruption aie un temps d’exécution le plus court possible. On ne fera donc aucun calcul compliqué et aucun appel à des fonctions longues.</a:t>
            </a:r>
          </a:p>
          <a:p>
            <a:endParaRPr lang="fr-FR" dirty="0"/>
          </a:p>
        </p:txBody>
      </p:sp>
    </p:spTree>
    <p:extLst>
      <p:ext uri="{BB962C8B-B14F-4D97-AF65-F5344CB8AC3E}">
        <p14:creationId xmlns:p14="http://schemas.microsoft.com/office/powerpoint/2010/main" val="407417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BD90-17DF-4D35-AD21-C476F19A1A39}"/>
              </a:ext>
            </a:extLst>
          </p:cNvPr>
          <p:cNvSpPr>
            <a:spLocks noGrp="1"/>
          </p:cNvSpPr>
          <p:nvPr>
            <p:ph type="title"/>
          </p:nvPr>
        </p:nvSpPr>
        <p:spPr/>
        <p:txBody>
          <a:bodyPr/>
          <a:lstStyle/>
          <a:p>
            <a:r>
              <a:rPr lang="fr-FR" dirty="0"/>
              <a:t>Les interruptions (2)</a:t>
            </a:r>
          </a:p>
        </p:txBody>
      </p:sp>
      <p:sp>
        <p:nvSpPr>
          <p:cNvPr id="3" name="Content Placeholder 2">
            <a:extLst>
              <a:ext uri="{FF2B5EF4-FFF2-40B4-BE49-F238E27FC236}">
                <a16:creationId xmlns:a16="http://schemas.microsoft.com/office/drawing/2014/main" id="{FFB856F1-89AA-4632-819A-F78CF42238EC}"/>
              </a:ext>
            </a:extLst>
          </p:cNvPr>
          <p:cNvSpPr>
            <a:spLocks noGrp="1"/>
          </p:cNvSpPr>
          <p:nvPr>
            <p:ph idx="1"/>
          </p:nvPr>
        </p:nvSpPr>
        <p:spPr/>
        <p:txBody>
          <a:bodyPr/>
          <a:lstStyle/>
          <a:p>
            <a:r>
              <a:rPr lang="fr-FR" dirty="0"/>
              <a:t>Il existe plusieurs sources d’interruption.  L’Arduino </a:t>
            </a:r>
            <a:r>
              <a:rPr lang="fr-FR" dirty="0" err="1"/>
              <a:t>Uno</a:t>
            </a:r>
            <a:r>
              <a:rPr lang="fr-FR" dirty="0"/>
              <a:t> en comporte 26 au total comme par exemple :</a:t>
            </a:r>
            <a:br>
              <a:rPr lang="fr-FR" dirty="0"/>
            </a:br>
            <a:endParaRPr lang="fr-FR" dirty="0"/>
          </a:p>
          <a:p>
            <a:pPr marL="742950" marR="0" lvl="1" indent="-285750">
              <a:spcBef>
                <a:spcPts val="0"/>
              </a:spcBef>
              <a:spcAft>
                <a:spcPts val="0"/>
              </a:spcAft>
              <a:buFont typeface="Arial" panose="020B0604020202020204" pitchFamily="34" charset="0"/>
              <a:buChar char="•"/>
            </a:pPr>
            <a:r>
              <a:rPr lang="fr-FR" dirty="0"/>
              <a:t>D</a:t>
            </a:r>
            <a:r>
              <a:rPr lang="fr-FR" dirty="0">
                <a:effectLst/>
              </a:rPr>
              <a:t>es interruptions liées au changement de la tension présente sur une broche numérique qui sont donc ce que l’on appelle des </a:t>
            </a:r>
            <a:r>
              <a:rPr lang="fr-FR" b="1" dirty="0">
                <a:effectLst/>
              </a:rPr>
              <a:t>interruptions externes </a:t>
            </a:r>
            <a:r>
              <a:rPr lang="fr-FR" dirty="0">
                <a:effectLst/>
              </a:rPr>
              <a:t>;</a:t>
            </a:r>
            <a:br>
              <a:rPr lang="fr-FR" dirty="0">
                <a:effectLst/>
              </a:rPr>
            </a:br>
            <a:endParaRPr lang="fr-FR" dirty="0">
              <a:effectLst/>
            </a:endParaRPr>
          </a:p>
          <a:p>
            <a:pPr marL="742950" marR="0" lvl="1" indent="-285750">
              <a:spcBef>
                <a:spcPts val="0"/>
              </a:spcBef>
              <a:spcAft>
                <a:spcPts val="0"/>
              </a:spcAft>
              <a:buFont typeface="Arial" panose="020B0604020202020204" pitchFamily="34" charset="0"/>
              <a:buChar char="•"/>
            </a:pPr>
            <a:r>
              <a:rPr lang="fr-FR" dirty="0"/>
              <a:t>D</a:t>
            </a:r>
            <a:r>
              <a:rPr lang="fr-FR" dirty="0">
                <a:effectLst/>
              </a:rPr>
              <a:t>es interruptions liées au </a:t>
            </a:r>
            <a:r>
              <a:rPr lang="fr-FR" dirty="0" err="1">
                <a:effectLst/>
              </a:rPr>
              <a:t>timers</a:t>
            </a:r>
            <a:r>
              <a:rPr lang="fr-FR" dirty="0">
                <a:effectLst/>
              </a:rPr>
              <a:t>, des compteurs internes à l’Arduino qui permettent de compter le temps de manière précise.</a:t>
            </a:r>
          </a:p>
          <a:p>
            <a:endParaRPr lang="fr-FR" dirty="0"/>
          </a:p>
        </p:txBody>
      </p:sp>
    </p:spTree>
    <p:extLst>
      <p:ext uri="{BB962C8B-B14F-4D97-AF65-F5344CB8AC3E}">
        <p14:creationId xmlns:p14="http://schemas.microsoft.com/office/powerpoint/2010/main" val="36413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844-9FF2-4DF6-9FE5-A4570B5A62B0}"/>
              </a:ext>
            </a:extLst>
          </p:cNvPr>
          <p:cNvSpPr>
            <a:spLocks noGrp="1"/>
          </p:cNvSpPr>
          <p:nvPr>
            <p:ph type="title"/>
          </p:nvPr>
        </p:nvSpPr>
        <p:spPr>
          <a:xfrm>
            <a:off x="677334" y="397362"/>
            <a:ext cx="8596668" cy="1091196"/>
          </a:xfrm>
        </p:spPr>
        <p:txBody>
          <a:bodyPr>
            <a:normAutofit/>
          </a:bodyPr>
          <a:lstStyle/>
          <a:p>
            <a:r>
              <a:rPr lang="fr-FR" dirty="0"/>
              <a:t>La fonction </a:t>
            </a:r>
            <a:r>
              <a:rPr lang="fr-FR" i="1" dirty="0" err="1"/>
              <a:t>attachInterrupt</a:t>
            </a:r>
            <a:endParaRPr lang="fr-FR" i="1" dirty="0"/>
          </a:p>
        </p:txBody>
      </p:sp>
      <p:sp>
        <p:nvSpPr>
          <p:cNvPr id="6" name="Content Placeholder 2">
            <a:extLst>
              <a:ext uri="{FF2B5EF4-FFF2-40B4-BE49-F238E27FC236}">
                <a16:creationId xmlns:a16="http://schemas.microsoft.com/office/drawing/2014/main" id="{4F50A005-0F68-47B8-9C00-911441A9BD58}"/>
              </a:ext>
            </a:extLst>
          </p:cNvPr>
          <p:cNvSpPr txBox="1">
            <a:spLocks/>
          </p:cNvSpPr>
          <p:nvPr/>
        </p:nvSpPr>
        <p:spPr>
          <a:xfrm>
            <a:off x="677334" y="1818046"/>
            <a:ext cx="9065239" cy="1091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Pour accrocher une routine d’interruption à un état ou un changement d’état de l’une de ces broches on va utiliser la fonction : </a:t>
            </a:r>
            <a:endParaRPr lang="fr-FR" dirty="0">
              <a:solidFill>
                <a:schemeClr val="tx1"/>
              </a:solidFill>
            </a:endParaRPr>
          </a:p>
        </p:txBody>
      </p:sp>
      <p:sp>
        <p:nvSpPr>
          <p:cNvPr id="7" name="TextBox 6">
            <a:extLst>
              <a:ext uri="{FF2B5EF4-FFF2-40B4-BE49-F238E27FC236}">
                <a16:creationId xmlns:a16="http://schemas.microsoft.com/office/drawing/2014/main" id="{25B39AA3-2673-4087-B41F-8AB90838677C}"/>
              </a:ext>
            </a:extLst>
          </p:cNvPr>
          <p:cNvSpPr txBox="1"/>
          <p:nvPr/>
        </p:nvSpPr>
        <p:spPr>
          <a:xfrm>
            <a:off x="887764" y="2869398"/>
            <a:ext cx="8644378" cy="369332"/>
          </a:xfrm>
          <a:prstGeom prst="rect">
            <a:avLst/>
          </a:prstGeom>
          <a:solidFill>
            <a:schemeClr val="accent1">
              <a:lumMod val="20000"/>
              <a:lumOff val="80000"/>
            </a:schemeClr>
          </a:solidFill>
        </p:spPr>
        <p:txBody>
          <a:bodyPr wrap="square" rtlCol="0">
            <a:spAutoFit/>
          </a:bodyPr>
          <a:lstStyle/>
          <a:p>
            <a:r>
              <a:rPr lang="fr-FR" sz="1800" dirty="0" err="1">
                <a:solidFill>
                  <a:srgbClr val="000000"/>
                </a:solidFill>
                <a:effectLst/>
                <a:latin typeface="Courier New" panose="02070309020205020404" pitchFamily="49" charset="0"/>
              </a:rPr>
              <a:t>attachInterrupt</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numéro</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ISR</a:t>
            </a:r>
            <a:r>
              <a:rPr lang="fr-FR" sz="1800" b="1" dirty="0">
                <a:solidFill>
                  <a:srgbClr val="000080"/>
                </a:solidFill>
                <a:effectLst/>
                <a:latin typeface="Courier New" panose="02070309020205020404" pitchFamily="49" charset="0"/>
              </a:rPr>
              <a:t>,</a:t>
            </a:r>
            <a:r>
              <a:rPr lang="fr-FR" sz="1800" dirty="0">
                <a:solidFill>
                  <a:srgbClr val="000000"/>
                </a:solidFill>
                <a:effectLst/>
                <a:latin typeface="Courier New" panose="02070309020205020404" pitchFamily="49" charset="0"/>
              </a:rPr>
              <a:t> mode</a:t>
            </a:r>
            <a:r>
              <a:rPr lang="fr-FR" sz="1800" b="1" dirty="0">
                <a:solidFill>
                  <a:srgbClr val="000080"/>
                </a:solidFill>
                <a:effectLst/>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1546170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A037-82F4-4FEA-9D68-AB5D1740DC99}"/>
              </a:ext>
            </a:extLst>
          </p:cNvPr>
          <p:cNvSpPr>
            <a:spLocks noGrp="1"/>
          </p:cNvSpPr>
          <p:nvPr>
            <p:ph type="title"/>
          </p:nvPr>
        </p:nvSpPr>
        <p:spPr/>
        <p:txBody>
          <a:bodyPr/>
          <a:lstStyle/>
          <a:p>
            <a:r>
              <a:rPr lang="fr-FR" dirty="0"/>
              <a:t>Détail des arguments</a:t>
            </a:r>
          </a:p>
        </p:txBody>
      </p:sp>
      <p:sp>
        <p:nvSpPr>
          <p:cNvPr id="3" name="Content Placeholder 2">
            <a:extLst>
              <a:ext uri="{FF2B5EF4-FFF2-40B4-BE49-F238E27FC236}">
                <a16:creationId xmlns:a16="http://schemas.microsoft.com/office/drawing/2014/main" id="{79C9DD50-D8DA-41B0-88C6-53BF11099E54}"/>
              </a:ext>
            </a:extLst>
          </p:cNvPr>
          <p:cNvSpPr>
            <a:spLocks noGrp="1"/>
          </p:cNvSpPr>
          <p:nvPr>
            <p:ph idx="1"/>
          </p:nvPr>
        </p:nvSpPr>
        <p:spPr>
          <a:xfrm>
            <a:off x="677335" y="1415873"/>
            <a:ext cx="8596668" cy="4900086"/>
          </a:xfrm>
        </p:spPr>
        <p:txBody>
          <a:bodyPr>
            <a:normAutofit fontScale="85000" lnSpcReduction="20000"/>
          </a:bodyPr>
          <a:lstStyle/>
          <a:p>
            <a:r>
              <a:rPr lang="fr-FR" b="1" dirty="0"/>
              <a:t>numéro</a:t>
            </a:r>
            <a:r>
              <a:rPr lang="fr-FR" dirty="0"/>
              <a:t> est le numéro d’interruption concernée. </a:t>
            </a:r>
          </a:p>
          <a:p>
            <a:pPr lvl="1"/>
            <a:r>
              <a:rPr lang="fr-FR" dirty="0"/>
              <a:t>0 ou 1 sur la Arduino </a:t>
            </a:r>
            <a:r>
              <a:rPr lang="fr-FR" dirty="0" err="1"/>
              <a:t>Uno</a:t>
            </a:r>
            <a:r>
              <a:rPr lang="fr-FR" dirty="0"/>
              <a:t> ce qui correspond aux broches digitales 2 et 3.</a:t>
            </a:r>
            <a:br>
              <a:rPr lang="fr-FR" dirty="0"/>
            </a:br>
            <a:endParaRPr lang="fr-FR" dirty="0"/>
          </a:p>
          <a:p>
            <a:r>
              <a:rPr lang="fr-FR" b="1" dirty="0"/>
              <a:t>ISR</a:t>
            </a:r>
            <a:r>
              <a:rPr lang="fr-FR" dirty="0"/>
              <a:t> est la routine d’interruption qui sera appelée lorsque l’interruption surviendra. Cette routine d’interruption est une fonction qui ne renvoie rien et qui ne prend aucun argument, comme ceci : </a:t>
            </a:r>
            <a:r>
              <a:rPr lang="fr-FR" i="1" dirty="0" err="1"/>
              <a:t>void</a:t>
            </a:r>
            <a:r>
              <a:rPr lang="fr-FR" i="1" dirty="0"/>
              <a:t> </a:t>
            </a:r>
            <a:r>
              <a:rPr lang="fr-FR" i="1" dirty="0" err="1"/>
              <a:t>maRoutine</a:t>
            </a:r>
            <a:r>
              <a:rPr lang="fr-FR" i="1" dirty="0"/>
              <a:t>() { ... }</a:t>
            </a:r>
            <a:r>
              <a:rPr lang="fr-FR" dirty="0"/>
              <a:t>.</a:t>
            </a:r>
            <a:br>
              <a:rPr lang="fr-FR" dirty="0"/>
            </a:br>
            <a:endParaRPr lang="fr-FR" dirty="0"/>
          </a:p>
          <a:p>
            <a:r>
              <a:rPr lang="fr-FR" b="1" dirty="0"/>
              <a:t>mode</a:t>
            </a:r>
            <a:r>
              <a:rPr lang="fr-FR" dirty="0"/>
              <a:t> indique ce qui va provoquer l’interruption :</a:t>
            </a:r>
          </a:p>
          <a:p>
            <a:pPr lvl="1"/>
            <a:r>
              <a:rPr lang="fr-FR" b="1" i="1" dirty="0"/>
              <a:t>LOW</a:t>
            </a:r>
            <a:r>
              <a:rPr lang="fr-FR" dirty="0"/>
              <a:t> : l’interruption est déclenchée quand la broche concernée est LOW. Comme il s’agit d’un état et non d’un événement, l’interruption sera déclenchée tant que la broche est LOW. Par conséquent, dès que l’ISR aura terminé son exécution, elle la recommencera. Pendant ce temps, </a:t>
            </a:r>
            <a:r>
              <a:rPr lang="fr-FR" b="1" i="1" dirty="0" err="1"/>
              <a:t>loop</a:t>
            </a:r>
            <a:r>
              <a:rPr lang="fr-FR" b="1" i="1" dirty="0"/>
              <a:t>()</a:t>
            </a:r>
            <a:r>
              <a:rPr lang="fr-FR" dirty="0"/>
              <a:t> ne sera pas exécuté.</a:t>
            </a:r>
            <a:br>
              <a:rPr lang="fr-FR" dirty="0"/>
            </a:br>
            <a:endParaRPr lang="fr-FR" dirty="0"/>
          </a:p>
          <a:p>
            <a:pPr lvl="1"/>
            <a:r>
              <a:rPr lang="fr-FR" b="1" i="1" dirty="0"/>
              <a:t>CHANGE</a:t>
            </a:r>
            <a:r>
              <a:rPr lang="fr-FR" dirty="0"/>
              <a:t> : l’interruption est déclenchée quand la broche concernée change d’état, c’est à dire passe de LOW à HIGH ou bien de HIGH à LOW. Il s’agit d’un événement.</a:t>
            </a:r>
            <a:br>
              <a:rPr lang="fr-FR" dirty="0"/>
            </a:br>
            <a:endParaRPr lang="fr-FR" dirty="0"/>
          </a:p>
          <a:p>
            <a:pPr lvl="1"/>
            <a:r>
              <a:rPr lang="fr-FR" b="1" i="1" dirty="0"/>
              <a:t>RISING</a:t>
            </a:r>
            <a:r>
              <a:rPr lang="fr-FR" dirty="0"/>
              <a:t> : l’interruption est déclenchée quand la broche concernée passe de LOW à HIGH. Il s’agit également d’un événement.</a:t>
            </a:r>
            <a:br>
              <a:rPr lang="fr-FR" dirty="0"/>
            </a:br>
            <a:endParaRPr lang="fr-FR" dirty="0"/>
          </a:p>
          <a:p>
            <a:pPr lvl="1"/>
            <a:r>
              <a:rPr lang="fr-FR" dirty="0"/>
              <a:t> </a:t>
            </a:r>
            <a:r>
              <a:rPr lang="fr-FR" b="1" i="1" dirty="0"/>
              <a:t>FALLING</a:t>
            </a:r>
            <a:r>
              <a:rPr lang="fr-FR" dirty="0"/>
              <a:t> : l’interruption est déclenchée quand la broche concernée passe de HIGH à LOW. Il s’agit encore d’un événement.</a:t>
            </a:r>
          </a:p>
          <a:p>
            <a:pPr lvl="1"/>
            <a:endParaRPr lang="fr-FR" dirty="0"/>
          </a:p>
          <a:p>
            <a:pPr lvl="1"/>
            <a:endParaRPr lang="fr-FR" dirty="0"/>
          </a:p>
          <a:p>
            <a:pPr lvl="1"/>
            <a:endParaRPr lang="fr-FR" dirty="0"/>
          </a:p>
        </p:txBody>
      </p:sp>
    </p:spTree>
    <p:extLst>
      <p:ext uri="{BB962C8B-B14F-4D97-AF65-F5344CB8AC3E}">
        <p14:creationId xmlns:p14="http://schemas.microsoft.com/office/powerpoint/2010/main" val="140640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A3BD2-5308-45C0-AF51-A3DDC6014CE4}"/>
              </a:ext>
            </a:extLst>
          </p:cNvPr>
          <p:cNvSpPr txBox="1"/>
          <p:nvPr/>
        </p:nvSpPr>
        <p:spPr>
          <a:xfrm>
            <a:off x="1272617" y="40064"/>
            <a:ext cx="7579151" cy="6777872"/>
          </a:xfrm>
          <a:prstGeom prst="rect">
            <a:avLst/>
          </a:prstGeom>
          <a:solidFill>
            <a:schemeClr val="accent1">
              <a:lumMod val="20000"/>
              <a:lumOff val="80000"/>
            </a:schemeClr>
          </a:solidFill>
        </p:spPr>
        <p:txBody>
          <a:bodyPr wrap="square" rtlCol="0">
            <a:spAutoFit/>
          </a:bodyPr>
          <a:lstStyle/>
          <a:p>
            <a:r>
              <a:rPr lang="fr-FR" sz="1200" dirty="0" err="1">
                <a:solidFill>
                  <a:srgbClr val="8000FF"/>
                </a:solidFill>
                <a:effectLst/>
                <a:latin typeface="Courier New" panose="02070309020205020404" pitchFamily="49" charset="0"/>
              </a:rPr>
              <a:t>int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tiltPin</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FF8000"/>
                </a:solidFill>
                <a:effectLst/>
                <a:latin typeface="Courier New" panose="02070309020205020404" pitchFamily="49" charset="0"/>
              </a:rPr>
              <a:t>2</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err="1">
                <a:solidFill>
                  <a:srgbClr val="8000FF"/>
                </a:solidFill>
                <a:effectLst/>
                <a:latin typeface="Courier New" panose="02070309020205020404" pitchFamily="49" charset="0"/>
              </a:rPr>
              <a:t>int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ledPin</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FF8000"/>
                </a:solidFill>
                <a:effectLst/>
                <a:latin typeface="Courier New" panose="02070309020205020404" pitchFamily="49" charset="0"/>
              </a:rPr>
              <a:t>3</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endParaRPr lang="fr-FR" sz="1200" dirty="0">
              <a:solidFill>
                <a:srgbClr val="000000"/>
              </a:solidFill>
              <a:effectLst/>
              <a:latin typeface="Courier New" panose="02070309020205020404" pitchFamily="49" charset="0"/>
            </a:endParaRPr>
          </a:p>
          <a:p>
            <a:r>
              <a:rPr lang="fr-FR" sz="1200" dirty="0">
                <a:solidFill>
                  <a:srgbClr val="008000"/>
                </a:solidFill>
                <a:effectLst/>
                <a:latin typeface="Courier New" panose="02070309020205020404" pitchFamily="49" charset="0"/>
              </a:rPr>
              <a:t>// Pour qu'on puisse changer la valeur d'une variable depuis une fonction de </a:t>
            </a:r>
          </a:p>
          <a:p>
            <a:r>
              <a:rPr lang="fr-FR" sz="1200" dirty="0">
                <a:solidFill>
                  <a:srgbClr val="008000"/>
                </a:solidFill>
                <a:effectLst/>
                <a:latin typeface="Courier New" panose="02070309020205020404" pitchFamily="49" charset="0"/>
              </a:rPr>
              <a:t>// gestion d'interruption, il faut que la variable soit déclaré "volatile" </a:t>
            </a:r>
          </a:p>
          <a:p>
            <a:r>
              <a:rPr lang="fr-FR" sz="1200" dirty="0" err="1">
                <a:solidFill>
                  <a:srgbClr val="000000"/>
                </a:solidFill>
                <a:effectLst/>
                <a:latin typeface="Courier New" panose="02070309020205020404" pitchFamily="49" charset="0"/>
              </a:rPr>
              <a:t>boolean</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changed</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false</a:t>
            </a:r>
            <a:r>
              <a:rPr lang="fr-FR" sz="1200" b="1" dirty="0">
                <a:solidFill>
                  <a:srgbClr val="000080"/>
                </a:solidFill>
                <a:effectLst/>
                <a:latin typeface="Courier New" panose="02070309020205020404" pitchFamily="49" charset="0"/>
              </a:rPr>
              <a:t>;</a:t>
            </a:r>
          </a:p>
          <a:p>
            <a:r>
              <a:rPr lang="fr-FR" sz="1200" dirty="0">
                <a:solidFill>
                  <a:srgbClr val="8000FF"/>
                </a:solidFill>
                <a:effectLst/>
                <a:latin typeface="Courier New" panose="02070309020205020404" pitchFamily="49" charset="0"/>
              </a:rPr>
              <a:t>Volatile </a:t>
            </a:r>
            <a:r>
              <a:rPr lang="fr-FR" sz="1200" dirty="0" err="1">
                <a:solidFill>
                  <a:srgbClr val="8000FF"/>
                </a:solidFill>
                <a:effectLst/>
                <a:latin typeface="Courier New" panose="02070309020205020404" pitchFamily="49" charset="0"/>
              </a:rPr>
              <a:t>int</a:t>
            </a:r>
            <a:r>
              <a:rPr lang="fr-FR" sz="1200" dirty="0">
                <a:solidFill>
                  <a:srgbClr val="000000"/>
                </a:solidFill>
                <a:effectLst/>
                <a:latin typeface="Courier New" panose="02070309020205020404" pitchFamily="49" charset="0"/>
              </a:rPr>
              <a:t> compteur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a:solidFill>
                  <a:srgbClr val="FF8000"/>
                </a:solidFill>
                <a:effectLst/>
                <a:latin typeface="Courier New" panose="02070309020205020404" pitchFamily="49" charset="0"/>
              </a:rPr>
              <a:t>0</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endParaRPr lang="fr-FR" sz="1200" dirty="0">
              <a:solidFill>
                <a:srgbClr val="000000"/>
              </a:solidFill>
              <a:effectLst/>
              <a:latin typeface="Courier New" panose="02070309020205020404" pitchFamily="49" charset="0"/>
            </a:endParaRPr>
          </a:p>
          <a:p>
            <a:r>
              <a:rPr lang="fr-FR" sz="1200" dirty="0" err="1">
                <a:solidFill>
                  <a:srgbClr val="8000FF"/>
                </a:solidFill>
                <a:effectLst/>
                <a:latin typeface="Courier New" panose="02070309020205020404" pitchFamily="49" charset="0"/>
              </a:rPr>
              <a:t>void</a:t>
            </a:r>
            <a:r>
              <a:rPr lang="fr-FR" sz="1200" dirty="0">
                <a:solidFill>
                  <a:srgbClr val="000000"/>
                </a:solidFill>
                <a:effectLst/>
                <a:latin typeface="Courier New" panose="02070309020205020404" pitchFamily="49" charset="0"/>
              </a:rPr>
              <a:t> setup</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Serial</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begin</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FF8000"/>
                </a:solidFill>
                <a:effectLst/>
                <a:latin typeface="Courier New" panose="02070309020205020404" pitchFamily="49" charset="0"/>
              </a:rPr>
              <a:t>9600</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pinMode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tiltPin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INPUT</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pinMode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ledPin</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OUTPUT</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endParaRPr lang="fr-FR" sz="1200" dirty="0">
              <a:solidFill>
                <a:srgbClr val="000000"/>
              </a:solidFill>
              <a:effectLst/>
              <a:latin typeface="Courier New" panose="02070309020205020404" pitchFamily="49" charset="0"/>
            </a:endParaRPr>
          </a:p>
          <a:p>
            <a:r>
              <a:rPr lang="fr-FR" sz="1200" dirty="0">
                <a:solidFill>
                  <a:srgbClr val="008000"/>
                </a:solidFill>
                <a:effectLst/>
                <a:latin typeface="Courier New" panose="02070309020205020404" pitchFamily="49" charset="0"/>
              </a:rPr>
              <a:t>    // Attacher notre fonction ISR, </a:t>
            </a:r>
            <a:r>
              <a:rPr lang="fr-FR" sz="1200" dirty="0" err="1">
                <a:solidFill>
                  <a:srgbClr val="008000"/>
                </a:solidFill>
                <a:effectLst/>
                <a:latin typeface="Courier New" panose="02070309020205020404" pitchFamily="49" charset="0"/>
              </a:rPr>
              <a:t>detection</a:t>
            </a:r>
            <a:r>
              <a:rPr lang="fr-FR" sz="1200" dirty="0">
                <a:solidFill>
                  <a:srgbClr val="008000"/>
                </a:solidFill>
                <a:effectLst/>
                <a:latin typeface="Courier New" panose="02070309020205020404" pitchFamily="49" charset="0"/>
              </a:rPr>
              <a:t> de front descendant (5v vers 0v)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attachInterrupt</a:t>
            </a:r>
            <a:r>
              <a:rPr lang="fr-FR" sz="1200" b="1" dirty="0">
                <a:solidFill>
                  <a:srgbClr val="000080"/>
                </a:solidFill>
                <a:effectLst/>
                <a:latin typeface="Courier New" panose="02070309020205020404" pitchFamily="49" charset="0"/>
              </a:rPr>
              <a:t>(</a:t>
            </a:r>
            <a:r>
              <a:rPr lang="fr-FR" sz="1200" dirty="0">
                <a:solidFill>
                  <a:srgbClr val="FF8000"/>
                </a:solidFill>
                <a:effectLst/>
                <a:latin typeface="Courier New" panose="02070309020205020404" pitchFamily="49" charset="0"/>
              </a:rPr>
              <a:t>0</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doAction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FALLING</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endParaRPr lang="fr-FR" sz="1200" dirty="0">
              <a:solidFill>
                <a:srgbClr val="000000"/>
              </a:solidFill>
              <a:effectLst/>
              <a:latin typeface="Courier New" panose="02070309020205020404" pitchFamily="49" charset="0"/>
            </a:endParaRPr>
          </a:p>
          <a:p>
            <a:r>
              <a:rPr lang="fr-FR" sz="1200" dirty="0" err="1">
                <a:solidFill>
                  <a:srgbClr val="8000FF"/>
                </a:solidFill>
                <a:effectLst/>
                <a:latin typeface="Courier New" panose="02070309020205020404" pitchFamily="49" charset="0"/>
              </a:rPr>
              <a:t>void</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loop</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b="1" dirty="0">
                <a:solidFill>
                  <a:srgbClr val="0000FF"/>
                </a:solidFill>
                <a:effectLst/>
                <a:latin typeface="Courier New" panose="02070309020205020404" pitchFamily="49" charset="0"/>
              </a:rPr>
              <a:t>    if</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changed</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changed</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false</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Serial</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print</a:t>
            </a:r>
            <a:r>
              <a:rPr lang="fr-FR" sz="1200" b="1" dirty="0">
                <a:solidFill>
                  <a:srgbClr val="000080"/>
                </a:solidFill>
                <a:effectLst/>
                <a:latin typeface="Courier New" panose="02070309020205020404" pitchFamily="49" charset="0"/>
              </a:rPr>
              <a:t>(</a:t>
            </a:r>
            <a:r>
              <a:rPr lang="fr-FR" sz="1200" dirty="0">
                <a:solidFill>
                  <a:srgbClr val="808080"/>
                </a:solidFill>
                <a:effectLst/>
                <a:latin typeface="Courier New" panose="02070309020205020404" pitchFamily="49" charset="0"/>
              </a:rPr>
              <a:t>"On écarte ! Et ça fait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Serial</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print</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compteur</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Serial</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println</a:t>
            </a:r>
            <a:r>
              <a:rPr lang="fr-FR" sz="1200" b="1" dirty="0">
                <a:solidFill>
                  <a:srgbClr val="000080"/>
                </a:solidFill>
                <a:effectLst/>
                <a:latin typeface="Courier New" panose="02070309020205020404" pitchFamily="49" charset="0"/>
              </a:rPr>
              <a:t>(</a:t>
            </a:r>
            <a:r>
              <a:rPr lang="fr-FR" sz="1200" dirty="0">
                <a:solidFill>
                  <a:srgbClr val="808080"/>
                </a:solidFill>
                <a:effectLst/>
                <a:latin typeface="Courier New" panose="02070309020205020404" pitchFamily="49" charset="0"/>
              </a:rPr>
              <a:t>" fois"</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endParaRPr lang="fr-FR" sz="1200" dirty="0">
              <a:solidFill>
                <a:srgbClr val="000000"/>
              </a:solidFill>
              <a:effectLst/>
              <a:latin typeface="Courier New" panose="02070309020205020404" pitchFamily="49" charset="0"/>
            </a:endParaRPr>
          </a:p>
          <a:p>
            <a:r>
              <a:rPr lang="fr-FR" sz="1200" dirty="0">
                <a:solidFill>
                  <a:srgbClr val="008000"/>
                </a:solidFill>
                <a:effectLst/>
                <a:latin typeface="Courier New" panose="02070309020205020404" pitchFamily="49" charset="0"/>
              </a:rPr>
              <a:t>        // on allume la LED pendant 1 seconde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digitalWrite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ledPin</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HIGH</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delay</a:t>
            </a:r>
            <a:r>
              <a:rPr lang="fr-FR" sz="1200" b="1" dirty="0">
                <a:solidFill>
                  <a:srgbClr val="000080"/>
                </a:solidFill>
                <a:effectLst/>
                <a:latin typeface="Courier New" panose="02070309020205020404" pitchFamily="49" charset="0"/>
              </a:rPr>
              <a:t>(</a:t>
            </a:r>
            <a:r>
              <a:rPr lang="fr-FR" sz="1200" dirty="0">
                <a:solidFill>
                  <a:srgbClr val="FF8000"/>
                </a:solidFill>
                <a:effectLst/>
                <a:latin typeface="Courier New" panose="02070309020205020404" pitchFamily="49" charset="0"/>
              </a:rPr>
              <a:t>1000</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digitalWrite</a:t>
            </a:r>
            <a:r>
              <a:rPr lang="fr-FR" sz="1200" b="1" dirty="0">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ledPin</a:t>
            </a:r>
            <a:r>
              <a:rPr lang="fr-FR" sz="1200" b="1" dirty="0" err="1">
                <a:solidFill>
                  <a:srgbClr val="000080"/>
                </a:solidFill>
                <a:effectLst/>
                <a:latin typeface="Courier New" panose="02070309020205020404" pitchFamily="49" charset="0"/>
              </a:rPr>
              <a:t>,</a:t>
            </a:r>
            <a:r>
              <a:rPr lang="fr-FR" sz="1200" dirty="0" err="1">
                <a:solidFill>
                  <a:srgbClr val="000000"/>
                </a:solidFill>
                <a:effectLst/>
                <a:latin typeface="Courier New" panose="02070309020205020404" pitchFamily="49" charset="0"/>
              </a:rPr>
              <a:t>LOW</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b="1" dirty="0">
                <a:solidFill>
                  <a:srgbClr val="000080"/>
                </a:solidFill>
                <a:effectLst/>
                <a:latin typeface="Courier New" panose="02070309020205020404" pitchFamily="49" charset="0"/>
              </a:rPr>
              <a:t>    }</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delay</a:t>
            </a:r>
            <a:r>
              <a:rPr lang="fr-FR" sz="1200" b="1" dirty="0">
                <a:solidFill>
                  <a:srgbClr val="000080"/>
                </a:solidFill>
                <a:effectLst/>
                <a:latin typeface="Courier New" panose="02070309020205020404" pitchFamily="49" charset="0"/>
              </a:rPr>
              <a:t>(</a:t>
            </a:r>
            <a:r>
              <a:rPr lang="fr-FR" sz="1200" dirty="0">
                <a:solidFill>
                  <a:srgbClr val="FF8000"/>
                </a:solidFill>
                <a:effectLst/>
                <a:latin typeface="Courier New" panose="02070309020205020404" pitchFamily="49" charset="0"/>
              </a:rPr>
              <a:t>5000</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endParaRPr lang="fr-FR" sz="1200" dirty="0">
              <a:solidFill>
                <a:srgbClr val="000000"/>
              </a:solidFill>
              <a:effectLst/>
              <a:latin typeface="Courier New" panose="02070309020205020404" pitchFamily="49" charset="0"/>
            </a:endParaRPr>
          </a:p>
          <a:p>
            <a:r>
              <a:rPr lang="fr-FR" sz="1200" dirty="0" err="1">
                <a:solidFill>
                  <a:srgbClr val="8000FF"/>
                </a:solidFill>
                <a:effectLst/>
                <a:latin typeface="Courier New" panose="02070309020205020404" pitchFamily="49" charset="0"/>
              </a:rPr>
              <a:t>void</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doAction</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changed</a:t>
            </a:r>
            <a:r>
              <a:rPr lang="fr-FR" sz="1200" dirty="0">
                <a:solidFill>
                  <a:srgbClr val="000000"/>
                </a:solidFill>
                <a:effectLst/>
                <a:latin typeface="Courier New" panose="02070309020205020404" pitchFamily="49" charset="0"/>
              </a:rPr>
              <a:t> </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r>
              <a:rPr lang="fr-FR" sz="1200" dirty="0" err="1">
                <a:solidFill>
                  <a:srgbClr val="000000"/>
                </a:solidFill>
                <a:effectLst/>
                <a:latin typeface="Courier New" panose="02070309020205020404" pitchFamily="49" charset="0"/>
              </a:rPr>
              <a:t>true</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dirty="0">
                <a:solidFill>
                  <a:srgbClr val="000000"/>
                </a:solidFill>
                <a:latin typeface="Courier New" panose="02070309020205020404" pitchFamily="49" charset="0"/>
              </a:rPr>
              <a:t>    </a:t>
            </a:r>
            <a:r>
              <a:rPr lang="fr-FR" sz="1200" dirty="0">
                <a:solidFill>
                  <a:srgbClr val="000000"/>
                </a:solidFill>
                <a:effectLst/>
                <a:latin typeface="Courier New" panose="02070309020205020404" pitchFamily="49" charset="0"/>
              </a:rPr>
              <a:t>compteur</a:t>
            </a:r>
            <a:r>
              <a:rPr lang="fr-FR" sz="1200" b="1" dirty="0">
                <a:solidFill>
                  <a:srgbClr val="000080"/>
                </a:solidFill>
                <a:effectLst/>
                <a:latin typeface="Courier New" panose="02070309020205020404" pitchFamily="49" charset="0"/>
              </a:rPr>
              <a:t>++;</a:t>
            </a:r>
            <a:r>
              <a:rPr lang="fr-FR" sz="1200" dirty="0">
                <a:solidFill>
                  <a:srgbClr val="000000"/>
                </a:solidFill>
                <a:effectLst/>
                <a:latin typeface="Courier New" panose="02070309020205020404" pitchFamily="49" charset="0"/>
              </a:rPr>
              <a:t> </a:t>
            </a:r>
          </a:p>
          <a:p>
            <a:r>
              <a:rPr lang="fr-FR" sz="1200" b="1" dirty="0">
                <a:solidFill>
                  <a:srgbClr val="000080"/>
                </a:solidFill>
                <a:effectLst/>
                <a:latin typeface="Courier New" panose="02070309020205020404" pitchFamily="49" charset="0"/>
              </a:rPr>
              <a:t>}</a:t>
            </a:r>
            <a:endParaRPr lang="fr-FR" sz="1200" dirty="0">
              <a:effectLst/>
            </a:endParaRPr>
          </a:p>
        </p:txBody>
      </p:sp>
    </p:spTree>
    <p:extLst>
      <p:ext uri="{BB962C8B-B14F-4D97-AF65-F5344CB8AC3E}">
        <p14:creationId xmlns:p14="http://schemas.microsoft.com/office/powerpoint/2010/main" val="284359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104A-7FAC-46DC-ADB6-BF09DDF0C076}"/>
              </a:ext>
            </a:extLst>
          </p:cNvPr>
          <p:cNvSpPr>
            <a:spLocks noGrp="1"/>
          </p:cNvSpPr>
          <p:nvPr>
            <p:ph type="title"/>
          </p:nvPr>
        </p:nvSpPr>
        <p:spPr>
          <a:xfrm>
            <a:off x="677334" y="609600"/>
            <a:ext cx="8596668" cy="1320800"/>
          </a:xfrm>
        </p:spPr>
        <p:txBody>
          <a:bodyPr anchor="t">
            <a:normAutofit/>
          </a:bodyPr>
          <a:lstStyle/>
          <a:p>
            <a:r>
              <a:rPr lang="fr-FR" dirty="0"/>
              <a:t>Le capteur de température</a:t>
            </a:r>
          </a:p>
        </p:txBody>
      </p:sp>
      <p:pic>
        <p:nvPicPr>
          <p:cNvPr id="5" name="Content Placeholder 4">
            <a:extLst>
              <a:ext uri="{FF2B5EF4-FFF2-40B4-BE49-F238E27FC236}">
                <a16:creationId xmlns:a16="http://schemas.microsoft.com/office/drawing/2014/main" id="{71C16600-6C2F-477C-BE81-AA04CC78AC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696" y="2375425"/>
            <a:ext cx="2687529" cy="2705813"/>
          </a:xfrm>
          <a:prstGeom prst="rect">
            <a:avLst/>
          </a:prstGeom>
        </p:spPr>
      </p:pic>
      <p:sp>
        <p:nvSpPr>
          <p:cNvPr id="9" name="Content Placeholder 8">
            <a:extLst>
              <a:ext uri="{FF2B5EF4-FFF2-40B4-BE49-F238E27FC236}">
                <a16:creationId xmlns:a16="http://schemas.microsoft.com/office/drawing/2014/main" id="{5D0E1F03-8341-4D14-BE74-267696141B51}"/>
              </a:ext>
            </a:extLst>
          </p:cNvPr>
          <p:cNvSpPr>
            <a:spLocks noGrp="1"/>
          </p:cNvSpPr>
          <p:nvPr>
            <p:ph idx="1"/>
          </p:nvPr>
        </p:nvSpPr>
        <p:spPr>
          <a:xfrm>
            <a:off x="4063160" y="2160589"/>
            <a:ext cx="5207839" cy="3880773"/>
          </a:xfrm>
        </p:spPr>
        <p:txBody>
          <a:bodyPr>
            <a:normAutofit lnSpcReduction="10000"/>
          </a:bodyPr>
          <a:lstStyle/>
          <a:p>
            <a:r>
              <a:rPr lang="fr-FR" dirty="0"/>
              <a:t> </a:t>
            </a:r>
            <a:r>
              <a:rPr lang="fr-FR" b="1" dirty="0">
                <a:solidFill>
                  <a:schemeClr val="accent1">
                    <a:lumMod val="75000"/>
                  </a:schemeClr>
                </a:solidFill>
              </a:rPr>
              <a:t>Le capteur de température</a:t>
            </a:r>
            <a:r>
              <a:rPr lang="fr-FR" dirty="0">
                <a:solidFill>
                  <a:schemeClr val="accent1">
                    <a:lumMod val="75000"/>
                  </a:schemeClr>
                </a:solidFill>
              </a:rPr>
              <a:t> </a:t>
            </a:r>
            <a:r>
              <a:rPr lang="fr-FR" dirty="0"/>
              <a:t>est un composant électronique qui fait varier une tension de sortie en fonction de la température qu’il perçoit. Ses pattes aux extrémités sont reliées à 5V et à la masse. La patte centrale est reliée à une borne digitale, c’est grâce à elle qu’on récupère les informations.</a:t>
            </a:r>
          </a:p>
          <a:p>
            <a:pPr marL="0" indent="0">
              <a:buNone/>
            </a:pPr>
            <a:endParaRPr lang="fr-FR" dirty="0"/>
          </a:p>
          <a:p>
            <a:r>
              <a:rPr lang="fr-FR" dirty="0"/>
              <a:t>Il y’a plusieurs modèles de capteurs de température. Celui que nous utilisons le </a:t>
            </a:r>
            <a:r>
              <a:rPr lang="fr-FR" dirty="0">
                <a:solidFill>
                  <a:schemeClr val="accent1">
                    <a:lumMod val="50000"/>
                  </a:schemeClr>
                </a:solidFill>
              </a:rPr>
              <a:t>TMP36</a:t>
            </a:r>
            <a:r>
              <a:rPr lang="fr-FR" dirty="0"/>
              <a:t> est pratique parce qu’il délivre une tension directement proportionnelle à la température en degrés Celsius.</a:t>
            </a:r>
            <a:endParaRPr lang="en-US" dirty="0"/>
          </a:p>
          <a:p>
            <a:endParaRPr lang="fr-FR" dirty="0"/>
          </a:p>
        </p:txBody>
      </p:sp>
    </p:spTree>
    <p:extLst>
      <p:ext uri="{BB962C8B-B14F-4D97-AF65-F5344CB8AC3E}">
        <p14:creationId xmlns:p14="http://schemas.microsoft.com/office/powerpoint/2010/main" val="144248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104A-7FAC-46DC-ADB6-BF09DDF0C076}"/>
              </a:ext>
            </a:extLst>
          </p:cNvPr>
          <p:cNvSpPr>
            <a:spLocks noGrp="1"/>
          </p:cNvSpPr>
          <p:nvPr>
            <p:ph type="title"/>
          </p:nvPr>
        </p:nvSpPr>
        <p:spPr>
          <a:xfrm>
            <a:off x="677334" y="609600"/>
            <a:ext cx="8596668" cy="1320800"/>
          </a:xfrm>
        </p:spPr>
        <p:txBody>
          <a:bodyPr anchor="t">
            <a:normAutofit/>
          </a:bodyPr>
          <a:lstStyle/>
          <a:p>
            <a:r>
              <a:rPr lang="fr-FR" dirty="0">
                <a:solidFill>
                  <a:srgbClr val="FF0000"/>
                </a:solidFill>
              </a:rPr>
              <a:t>Attention : TMP36</a:t>
            </a:r>
          </a:p>
        </p:txBody>
      </p:sp>
      <p:pic>
        <p:nvPicPr>
          <p:cNvPr id="5" name="Content Placeholder 4">
            <a:extLst>
              <a:ext uri="{FF2B5EF4-FFF2-40B4-BE49-F238E27FC236}">
                <a16:creationId xmlns:a16="http://schemas.microsoft.com/office/drawing/2014/main" id="{71C16600-6C2F-477C-BE81-AA04CC78AC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11141" y="4152105"/>
            <a:ext cx="1311875" cy="1320800"/>
          </a:xfrm>
          <a:prstGeom prst="rect">
            <a:avLst/>
          </a:prstGeom>
        </p:spPr>
      </p:pic>
      <p:sp>
        <p:nvSpPr>
          <p:cNvPr id="9" name="Content Placeholder 8">
            <a:extLst>
              <a:ext uri="{FF2B5EF4-FFF2-40B4-BE49-F238E27FC236}">
                <a16:creationId xmlns:a16="http://schemas.microsoft.com/office/drawing/2014/main" id="{5D0E1F03-8341-4D14-BE74-267696141B51}"/>
              </a:ext>
            </a:extLst>
          </p:cNvPr>
          <p:cNvSpPr>
            <a:spLocks noGrp="1"/>
          </p:cNvSpPr>
          <p:nvPr>
            <p:ph idx="1"/>
          </p:nvPr>
        </p:nvSpPr>
        <p:spPr>
          <a:xfrm>
            <a:off x="4063160" y="1385095"/>
            <a:ext cx="5207839" cy="4656267"/>
          </a:xfrm>
        </p:spPr>
        <p:txBody>
          <a:bodyPr>
            <a:normAutofit/>
          </a:bodyPr>
          <a:lstStyle/>
          <a:p>
            <a:r>
              <a:rPr lang="fr-FR" dirty="0">
                <a:solidFill>
                  <a:srgbClr val="FF0000"/>
                </a:solidFill>
              </a:rPr>
              <a:t> </a:t>
            </a:r>
            <a:r>
              <a:rPr lang="fr-FR" b="1" dirty="0">
                <a:solidFill>
                  <a:srgbClr val="FF0000"/>
                </a:solidFill>
              </a:rPr>
              <a:t>L’ordre des pattes </a:t>
            </a:r>
            <a:r>
              <a:rPr lang="fr-FR" dirty="0">
                <a:solidFill>
                  <a:schemeClr val="tx1"/>
                </a:solidFill>
              </a:rPr>
              <a:t>est </a:t>
            </a:r>
            <a:r>
              <a:rPr lang="fr-FR" dirty="0">
                <a:solidFill>
                  <a:srgbClr val="FF0000"/>
                </a:solidFill>
              </a:rPr>
              <a:t>TRES</a:t>
            </a:r>
            <a:r>
              <a:rPr lang="fr-FR" dirty="0">
                <a:solidFill>
                  <a:schemeClr val="tx1"/>
                </a:solidFill>
              </a:rPr>
              <a:t> important ! </a:t>
            </a:r>
          </a:p>
          <a:p>
            <a:endParaRPr lang="fr-FR" dirty="0">
              <a:solidFill>
                <a:schemeClr val="tx1"/>
              </a:solidFill>
            </a:endParaRPr>
          </a:p>
          <a:p>
            <a:r>
              <a:rPr lang="fr-FR" dirty="0">
                <a:solidFill>
                  <a:schemeClr val="tx1"/>
                </a:solidFill>
              </a:rPr>
              <a:t>Partie plate du capteur face à vous, reliez :</a:t>
            </a:r>
          </a:p>
          <a:p>
            <a:pPr lvl="1">
              <a:buFont typeface="Wingdings" panose="05000000000000000000" pitchFamily="2" charset="2"/>
              <a:buChar char="q"/>
            </a:pPr>
            <a:r>
              <a:rPr lang="fr-FR" dirty="0">
                <a:solidFill>
                  <a:schemeClr val="tx1"/>
                </a:solidFill>
              </a:rPr>
              <a:t>la patte gauche sur 5V,</a:t>
            </a:r>
          </a:p>
          <a:p>
            <a:pPr lvl="1">
              <a:buFont typeface="Wingdings" panose="05000000000000000000" pitchFamily="2" charset="2"/>
              <a:buChar char="q"/>
            </a:pPr>
            <a:r>
              <a:rPr lang="fr-FR" dirty="0">
                <a:solidFill>
                  <a:schemeClr val="tx1"/>
                </a:solidFill>
              </a:rPr>
              <a:t>la patte droite à la masse = GND</a:t>
            </a:r>
          </a:p>
          <a:p>
            <a:pPr lvl="1">
              <a:buFont typeface="Wingdings" panose="05000000000000000000" pitchFamily="2" charset="2"/>
              <a:buChar char="q"/>
            </a:pPr>
            <a:r>
              <a:rPr lang="fr-FR" dirty="0"/>
              <a:t>la patte centrale est reliée à une borne digitale, c’est grâce à elle qu’on récupère les informations.</a:t>
            </a:r>
          </a:p>
          <a:p>
            <a:endParaRPr lang="fr-FR" dirty="0"/>
          </a:p>
        </p:txBody>
      </p:sp>
      <p:pic>
        <p:nvPicPr>
          <p:cNvPr id="7" name="Image 6">
            <a:extLst>
              <a:ext uri="{FF2B5EF4-FFF2-40B4-BE49-F238E27FC236}">
                <a16:creationId xmlns:a16="http://schemas.microsoft.com/office/drawing/2014/main" id="{772C6DBE-A255-4B04-8803-638421412CA2}"/>
              </a:ext>
            </a:extLst>
          </p:cNvPr>
          <p:cNvPicPr>
            <a:picLocks noChangeAspect="1"/>
          </p:cNvPicPr>
          <p:nvPr/>
        </p:nvPicPr>
        <p:blipFill>
          <a:blip r:embed="rId4"/>
          <a:stretch>
            <a:fillRect/>
          </a:stretch>
        </p:blipFill>
        <p:spPr>
          <a:xfrm>
            <a:off x="677334" y="1930400"/>
            <a:ext cx="3093370" cy="3333264"/>
          </a:xfrm>
          <a:prstGeom prst="rect">
            <a:avLst/>
          </a:prstGeom>
        </p:spPr>
      </p:pic>
      <p:sp>
        <p:nvSpPr>
          <p:cNvPr id="8" name="ZoneTexte 7">
            <a:extLst>
              <a:ext uri="{FF2B5EF4-FFF2-40B4-BE49-F238E27FC236}">
                <a16:creationId xmlns:a16="http://schemas.microsoft.com/office/drawing/2014/main" id="{D62E4FA0-46D2-4F75-9393-E3D3F80162CE}"/>
              </a:ext>
            </a:extLst>
          </p:cNvPr>
          <p:cNvSpPr txBox="1"/>
          <p:nvPr/>
        </p:nvSpPr>
        <p:spPr>
          <a:xfrm>
            <a:off x="2182515" y="1745734"/>
            <a:ext cx="688231" cy="369332"/>
          </a:xfrm>
          <a:prstGeom prst="rect">
            <a:avLst/>
          </a:prstGeom>
          <a:noFill/>
        </p:spPr>
        <p:txBody>
          <a:bodyPr wrap="square" rtlCol="0">
            <a:spAutoFit/>
          </a:bodyPr>
          <a:lstStyle/>
          <a:p>
            <a:r>
              <a:rPr lang="fr-FR" dirty="0">
                <a:solidFill>
                  <a:schemeClr val="accent2"/>
                </a:solidFill>
              </a:rPr>
              <a:t>OUI</a:t>
            </a:r>
          </a:p>
        </p:txBody>
      </p:sp>
      <p:sp>
        <p:nvSpPr>
          <p:cNvPr id="10" name="ZoneTexte 9">
            <a:extLst>
              <a:ext uri="{FF2B5EF4-FFF2-40B4-BE49-F238E27FC236}">
                <a16:creationId xmlns:a16="http://schemas.microsoft.com/office/drawing/2014/main" id="{D20E41D4-2581-4444-AA16-500492BCADF4}"/>
              </a:ext>
            </a:extLst>
          </p:cNvPr>
          <p:cNvSpPr txBox="1"/>
          <p:nvPr/>
        </p:nvSpPr>
        <p:spPr>
          <a:xfrm>
            <a:off x="594326" y="2103381"/>
            <a:ext cx="688231" cy="369332"/>
          </a:xfrm>
          <a:prstGeom prst="rect">
            <a:avLst/>
          </a:prstGeom>
          <a:noFill/>
        </p:spPr>
        <p:txBody>
          <a:bodyPr wrap="square" rtlCol="0">
            <a:spAutoFit/>
          </a:bodyPr>
          <a:lstStyle/>
          <a:p>
            <a:r>
              <a:rPr lang="fr-FR" dirty="0">
                <a:solidFill>
                  <a:srgbClr val="FF0000"/>
                </a:solidFill>
              </a:rPr>
              <a:t>NON</a:t>
            </a:r>
          </a:p>
        </p:txBody>
      </p:sp>
      <p:sp>
        <p:nvSpPr>
          <p:cNvPr id="11" name="ZoneTexte 10">
            <a:extLst>
              <a:ext uri="{FF2B5EF4-FFF2-40B4-BE49-F238E27FC236}">
                <a16:creationId xmlns:a16="http://schemas.microsoft.com/office/drawing/2014/main" id="{65E16DD7-28E0-418E-BDF9-CC69B7FD8B55}"/>
              </a:ext>
            </a:extLst>
          </p:cNvPr>
          <p:cNvSpPr txBox="1"/>
          <p:nvPr/>
        </p:nvSpPr>
        <p:spPr>
          <a:xfrm>
            <a:off x="6008138" y="5387801"/>
            <a:ext cx="688231" cy="369332"/>
          </a:xfrm>
          <a:prstGeom prst="rect">
            <a:avLst/>
          </a:prstGeom>
          <a:noFill/>
        </p:spPr>
        <p:txBody>
          <a:bodyPr wrap="square" rtlCol="0">
            <a:spAutoFit/>
          </a:bodyPr>
          <a:lstStyle/>
          <a:p>
            <a:r>
              <a:rPr lang="fr-FR" dirty="0">
                <a:solidFill>
                  <a:srgbClr val="FF0000"/>
                </a:solidFill>
              </a:rPr>
              <a:t>Vcc</a:t>
            </a:r>
          </a:p>
        </p:txBody>
      </p:sp>
      <p:sp>
        <p:nvSpPr>
          <p:cNvPr id="12" name="ZoneTexte 11">
            <a:extLst>
              <a:ext uri="{FF2B5EF4-FFF2-40B4-BE49-F238E27FC236}">
                <a16:creationId xmlns:a16="http://schemas.microsoft.com/office/drawing/2014/main" id="{9EF5B726-C76A-4D97-8F9F-0FD96234DB56}"/>
              </a:ext>
            </a:extLst>
          </p:cNvPr>
          <p:cNvSpPr txBox="1"/>
          <p:nvPr/>
        </p:nvSpPr>
        <p:spPr>
          <a:xfrm>
            <a:off x="6832451" y="5454326"/>
            <a:ext cx="688231" cy="369332"/>
          </a:xfrm>
          <a:prstGeom prst="rect">
            <a:avLst/>
          </a:prstGeom>
          <a:noFill/>
        </p:spPr>
        <p:txBody>
          <a:bodyPr wrap="square" rtlCol="0">
            <a:spAutoFit/>
          </a:bodyPr>
          <a:lstStyle/>
          <a:p>
            <a:r>
              <a:rPr lang="fr-FR" dirty="0"/>
              <a:t>GND</a:t>
            </a:r>
          </a:p>
        </p:txBody>
      </p:sp>
      <p:sp>
        <p:nvSpPr>
          <p:cNvPr id="13" name="ZoneTexte 12">
            <a:extLst>
              <a:ext uri="{FF2B5EF4-FFF2-40B4-BE49-F238E27FC236}">
                <a16:creationId xmlns:a16="http://schemas.microsoft.com/office/drawing/2014/main" id="{84A20AF5-A830-4B8F-88BD-BD0ED2E0BCCD}"/>
              </a:ext>
            </a:extLst>
          </p:cNvPr>
          <p:cNvSpPr txBox="1"/>
          <p:nvPr/>
        </p:nvSpPr>
        <p:spPr>
          <a:xfrm>
            <a:off x="1257156" y="5938133"/>
            <a:ext cx="8013843" cy="646331"/>
          </a:xfrm>
          <a:prstGeom prst="rect">
            <a:avLst/>
          </a:prstGeom>
          <a:noFill/>
        </p:spPr>
        <p:txBody>
          <a:bodyPr wrap="square" rtlCol="0">
            <a:spAutoFit/>
          </a:bodyPr>
          <a:lstStyle/>
          <a:p>
            <a:r>
              <a:rPr lang="fr-FR" dirty="0">
                <a:solidFill>
                  <a:srgbClr val="FF0000"/>
                </a:solidFill>
              </a:rPr>
              <a:t>ATTENTION : ne surtout pas inverser l’alimentation et la masse aux risques de surchauffer le capteur et qu’il devienne brûlant !</a:t>
            </a:r>
          </a:p>
        </p:txBody>
      </p:sp>
    </p:spTree>
    <p:extLst>
      <p:ext uri="{BB962C8B-B14F-4D97-AF65-F5344CB8AC3E}">
        <p14:creationId xmlns:p14="http://schemas.microsoft.com/office/powerpoint/2010/main" val="329199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0B203A-DA00-48C1-96B4-8E8CE36C384A}"/>
              </a:ext>
            </a:extLst>
          </p:cNvPr>
          <p:cNvSpPr>
            <a:spLocks noGrp="1"/>
          </p:cNvSpPr>
          <p:nvPr>
            <p:ph type="title"/>
          </p:nvPr>
        </p:nvSpPr>
        <p:spPr>
          <a:xfrm>
            <a:off x="7181723" y="609600"/>
            <a:ext cx="4512989" cy="2227730"/>
          </a:xfrm>
        </p:spPr>
        <p:txBody>
          <a:bodyPr anchor="ctr">
            <a:normAutofit/>
          </a:bodyPr>
          <a:lstStyle/>
          <a:p>
            <a:r>
              <a:rPr lang="fr-FR" dirty="0">
                <a:solidFill>
                  <a:srgbClr val="FFFFFF"/>
                </a:solidFill>
              </a:rPr>
              <a:t>Moniteur Série</a:t>
            </a:r>
          </a:p>
        </p:txBody>
      </p:sp>
      <p:pic>
        <p:nvPicPr>
          <p:cNvPr id="5" name="Content Placeholder 4">
            <a:extLst>
              <a:ext uri="{FF2B5EF4-FFF2-40B4-BE49-F238E27FC236}">
                <a16:creationId xmlns:a16="http://schemas.microsoft.com/office/drawing/2014/main" id="{7F2E0FF2-E741-4F1E-98EC-41A9A00CA8C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57251" y="2629780"/>
            <a:ext cx="3856774" cy="1687339"/>
          </a:xfrm>
          <a:prstGeom prst="rect">
            <a:avLst/>
          </a:prstGeom>
        </p:spPr>
      </p:pic>
      <p:sp>
        <p:nvSpPr>
          <p:cNvPr id="9" name="Content Placeholder 8">
            <a:extLst>
              <a:ext uri="{FF2B5EF4-FFF2-40B4-BE49-F238E27FC236}">
                <a16:creationId xmlns:a16="http://schemas.microsoft.com/office/drawing/2014/main" id="{B6301C1F-1E65-41C9-B1FA-97FC7F3A7144}"/>
              </a:ext>
            </a:extLst>
          </p:cNvPr>
          <p:cNvSpPr>
            <a:spLocks noGrp="1"/>
          </p:cNvSpPr>
          <p:nvPr>
            <p:ph idx="1"/>
          </p:nvPr>
        </p:nvSpPr>
        <p:spPr>
          <a:xfrm>
            <a:off x="7181725" y="2837329"/>
            <a:ext cx="4512988" cy="3317938"/>
          </a:xfrm>
        </p:spPr>
        <p:txBody>
          <a:bodyPr anchor="t">
            <a:normAutofit/>
          </a:bodyPr>
          <a:lstStyle/>
          <a:p>
            <a:r>
              <a:rPr lang="fr-FR" dirty="0">
                <a:solidFill>
                  <a:srgbClr val="FFFFFF"/>
                </a:solidFill>
              </a:rPr>
              <a:t>L’IDE Arduino intègre un outil appelé le </a:t>
            </a:r>
            <a:r>
              <a:rPr lang="fr-FR" b="1" dirty="0">
                <a:solidFill>
                  <a:schemeClr val="accent1">
                    <a:lumMod val="60000"/>
                    <a:lumOff val="40000"/>
                  </a:schemeClr>
                </a:solidFill>
              </a:rPr>
              <a:t>moniteur série</a:t>
            </a:r>
            <a:r>
              <a:rPr lang="fr-FR" dirty="0">
                <a:solidFill>
                  <a:srgbClr val="FFFFFF"/>
                </a:solidFill>
              </a:rPr>
              <a:t>. Ce moniteur nous permet d’afficher les informations issues du microcontrôleur.</a:t>
            </a:r>
          </a:p>
          <a:p>
            <a:pPr marL="0" indent="0">
              <a:buNone/>
            </a:pPr>
            <a:endParaRPr lang="fr-FR" dirty="0">
              <a:solidFill>
                <a:srgbClr val="FFFFFF"/>
              </a:solidFill>
            </a:endParaRPr>
          </a:p>
          <a:p>
            <a:r>
              <a:rPr lang="fr-FR" dirty="0">
                <a:solidFill>
                  <a:srgbClr val="FFFFFF"/>
                </a:solidFill>
              </a:rPr>
              <a:t>En utilisant le moniteur série, vous pouvez afficher des informations en provenance des capteurs et avoir une idée de ce qui se passe dans le circuit.</a:t>
            </a:r>
          </a:p>
        </p:txBody>
      </p:sp>
    </p:spTree>
    <p:extLst>
      <p:ext uri="{BB962C8B-B14F-4D97-AF65-F5344CB8AC3E}">
        <p14:creationId xmlns:p14="http://schemas.microsoft.com/office/powerpoint/2010/main" val="368369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6EE3-9ADF-4B82-A7D9-7464E39F8B34}"/>
              </a:ext>
            </a:extLst>
          </p:cNvPr>
          <p:cNvSpPr>
            <a:spLocks noGrp="1"/>
          </p:cNvSpPr>
          <p:nvPr>
            <p:ph type="title"/>
          </p:nvPr>
        </p:nvSpPr>
        <p:spPr/>
        <p:txBody>
          <a:bodyPr/>
          <a:lstStyle/>
          <a:p>
            <a:r>
              <a:rPr lang="fr-FR" dirty="0"/>
              <a:t>Mini projet : Panneau de contrôle avec </a:t>
            </a:r>
            <a:r>
              <a:rPr lang="fr-FR" dirty="0" err="1"/>
              <a:t>LEDs</a:t>
            </a:r>
            <a:r>
              <a:rPr lang="fr-FR" dirty="0"/>
              <a:t> (suite)</a:t>
            </a:r>
          </a:p>
        </p:txBody>
      </p:sp>
      <p:sp>
        <p:nvSpPr>
          <p:cNvPr id="3" name="Content Placeholder 2">
            <a:extLst>
              <a:ext uri="{FF2B5EF4-FFF2-40B4-BE49-F238E27FC236}">
                <a16:creationId xmlns:a16="http://schemas.microsoft.com/office/drawing/2014/main" id="{E9B42149-0637-41A1-B7E3-EE0F94779F0B}"/>
              </a:ext>
            </a:extLst>
          </p:cNvPr>
          <p:cNvSpPr>
            <a:spLocks noGrp="1"/>
          </p:cNvSpPr>
          <p:nvPr>
            <p:ph idx="1"/>
          </p:nvPr>
        </p:nvSpPr>
        <p:spPr/>
        <p:txBody>
          <a:bodyPr/>
          <a:lstStyle/>
          <a:p>
            <a:r>
              <a:rPr lang="fr-FR" dirty="0"/>
              <a:t>Pour ce projet, nous devons vérifier la température de la pièce avant d’attaquer le reste. Pour l’instant, la vérification se fait « à la main » mais on peut la faire via une procédure d’étalonnage.</a:t>
            </a:r>
            <a:br>
              <a:rPr lang="fr-FR" dirty="0"/>
            </a:br>
            <a:endParaRPr lang="fr-FR" dirty="0"/>
          </a:p>
          <a:p>
            <a:r>
              <a:rPr lang="fr-FR" dirty="0"/>
              <a:t>Cela nous permet d’avoir une température de référence. Toute augmentation de la température se fera par rapport à cette température là.</a:t>
            </a:r>
            <a:br>
              <a:rPr lang="fr-FR" dirty="0"/>
            </a:br>
            <a:endParaRPr lang="fr-FR" dirty="0"/>
          </a:p>
          <a:p>
            <a:r>
              <a:rPr lang="fr-FR" dirty="0"/>
              <a:t>Pour la suite du projet, nous tablerons sur une température de 20 degrés. Nous vous conseillons de choisir une température qui sera la plus proche possible de celle de la pièce où vous vous trouvez.</a:t>
            </a:r>
          </a:p>
        </p:txBody>
      </p:sp>
    </p:spTree>
    <p:extLst>
      <p:ext uri="{BB962C8B-B14F-4D97-AF65-F5344CB8AC3E}">
        <p14:creationId xmlns:p14="http://schemas.microsoft.com/office/powerpoint/2010/main" val="337814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F6F0108-FDBE-4C34-AE6D-2FA870E8BD88}"/>
              </a:ext>
            </a:extLst>
          </p:cNvPr>
          <p:cNvSpPr>
            <a:spLocks noGrp="1"/>
          </p:cNvSpPr>
          <p:nvPr>
            <p:ph type="title"/>
          </p:nvPr>
        </p:nvSpPr>
        <p:spPr>
          <a:xfrm>
            <a:off x="673754" y="643467"/>
            <a:ext cx="4078999" cy="1249128"/>
          </a:xfrm>
        </p:spPr>
        <p:txBody>
          <a:bodyPr anchor="ctr">
            <a:normAutofit fontScale="90000"/>
          </a:bodyPr>
          <a:lstStyle/>
          <a:p>
            <a:r>
              <a:rPr lang="fr-FR" dirty="0">
                <a:solidFill>
                  <a:schemeClr val="bg1"/>
                </a:solidFill>
              </a:rPr>
              <a:t>Montage d’un nouveau circuit électronique</a:t>
            </a:r>
          </a:p>
        </p:txBody>
      </p:sp>
      <p:pic>
        <p:nvPicPr>
          <p:cNvPr id="7" name="Content Placeholder 6">
            <a:extLst>
              <a:ext uri="{FF2B5EF4-FFF2-40B4-BE49-F238E27FC236}">
                <a16:creationId xmlns:a16="http://schemas.microsoft.com/office/drawing/2014/main" id="{CFFE0D9C-41C2-4E97-934D-83AAD13E042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2610" y="2647507"/>
            <a:ext cx="4788368" cy="1995852"/>
          </a:xfrm>
        </p:spPr>
      </p:pic>
      <p:pic>
        <p:nvPicPr>
          <p:cNvPr id="5" name="Content Placeholder 4">
            <a:extLst>
              <a:ext uri="{FF2B5EF4-FFF2-40B4-BE49-F238E27FC236}">
                <a16:creationId xmlns:a16="http://schemas.microsoft.com/office/drawing/2014/main" id="{F81CC8D0-FFCC-463C-8BDD-36073F862A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8039" y="1580017"/>
            <a:ext cx="5879010" cy="4130832"/>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4403EA24-71AB-4A7D-A297-DE5B6FCCFE00}"/>
              </a:ext>
            </a:extLst>
          </p:cNvPr>
          <p:cNvPicPr>
            <a:picLocks noChangeAspect="1"/>
          </p:cNvPicPr>
          <p:nvPr/>
        </p:nvPicPr>
        <p:blipFill>
          <a:blip r:embed="rId5"/>
          <a:stretch>
            <a:fillRect/>
          </a:stretch>
        </p:blipFill>
        <p:spPr>
          <a:xfrm>
            <a:off x="8726189" y="1147150"/>
            <a:ext cx="438287" cy="438287"/>
          </a:xfrm>
          <a:prstGeom prst="rect">
            <a:avLst/>
          </a:prstGeom>
        </p:spPr>
      </p:pic>
      <p:pic>
        <p:nvPicPr>
          <p:cNvPr id="8" name="Picture 7">
            <a:extLst>
              <a:ext uri="{FF2B5EF4-FFF2-40B4-BE49-F238E27FC236}">
                <a16:creationId xmlns:a16="http://schemas.microsoft.com/office/drawing/2014/main" id="{5C618605-FBE9-4EAB-B628-ADBAD2129F9F}"/>
              </a:ext>
            </a:extLst>
          </p:cNvPr>
          <p:cNvPicPr>
            <a:picLocks noChangeAspect="1"/>
          </p:cNvPicPr>
          <p:nvPr/>
        </p:nvPicPr>
        <p:blipFill>
          <a:blip r:embed="rId6"/>
          <a:stretch>
            <a:fillRect/>
          </a:stretch>
        </p:blipFill>
        <p:spPr>
          <a:xfrm>
            <a:off x="11666293" y="2009037"/>
            <a:ext cx="341330" cy="349863"/>
          </a:xfrm>
          <a:prstGeom prst="rect">
            <a:avLst/>
          </a:prstGeom>
        </p:spPr>
      </p:pic>
      <p:pic>
        <p:nvPicPr>
          <p:cNvPr id="6" name="Picture 5">
            <a:extLst>
              <a:ext uri="{FF2B5EF4-FFF2-40B4-BE49-F238E27FC236}">
                <a16:creationId xmlns:a16="http://schemas.microsoft.com/office/drawing/2014/main" id="{79D37579-2FAE-4538-9FF6-CE630A7F84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03805" y="2711602"/>
            <a:ext cx="303818" cy="303818"/>
          </a:xfrm>
          <a:prstGeom prst="rect">
            <a:avLst/>
          </a:prstGeom>
        </p:spPr>
      </p:pic>
    </p:spTree>
    <p:extLst>
      <p:ext uri="{BB962C8B-B14F-4D97-AF65-F5344CB8AC3E}">
        <p14:creationId xmlns:p14="http://schemas.microsoft.com/office/powerpoint/2010/main" val="388677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F6F0108-FDBE-4C34-AE6D-2FA870E8BD88}"/>
              </a:ext>
            </a:extLst>
          </p:cNvPr>
          <p:cNvSpPr>
            <a:spLocks noGrp="1"/>
          </p:cNvSpPr>
          <p:nvPr>
            <p:ph type="title"/>
          </p:nvPr>
        </p:nvSpPr>
        <p:spPr>
          <a:xfrm>
            <a:off x="673754" y="643467"/>
            <a:ext cx="4078999" cy="1249128"/>
          </a:xfrm>
        </p:spPr>
        <p:txBody>
          <a:bodyPr anchor="ctr">
            <a:normAutofit fontScale="90000"/>
          </a:bodyPr>
          <a:lstStyle/>
          <a:p>
            <a:r>
              <a:rPr lang="fr-FR" dirty="0">
                <a:solidFill>
                  <a:schemeClr val="bg1"/>
                </a:solidFill>
              </a:rPr>
              <a:t>Montage d’un nouveau circuit électronique</a:t>
            </a:r>
          </a:p>
        </p:txBody>
      </p:sp>
      <p:pic>
        <p:nvPicPr>
          <p:cNvPr id="5" name="Content Placeholder 4">
            <a:extLst>
              <a:ext uri="{FF2B5EF4-FFF2-40B4-BE49-F238E27FC236}">
                <a16:creationId xmlns:a16="http://schemas.microsoft.com/office/drawing/2014/main" id="{F81CC8D0-FFCC-463C-8BDD-36073F862A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38039" y="1580017"/>
            <a:ext cx="5879010" cy="4130832"/>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4403EA24-71AB-4A7D-A297-DE5B6FCCFE00}"/>
              </a:ext>
            </a:extLst>
          </p:cNvPr>
          <p:cNvPicPr>
            <a:picLocks noChangeAspect="1"/>
          </p:cNvPicPr>
          <p:nvPr/>
        </p:nvPicPr>
        <p:blipFill>
          <a:blip r:embed="rId4"/>
          <a:stretch>
            <a:fillRect/>
          </a:stretch>
        </p:blipFill>
        <p:spPr>
          <a:xfrm>
            <a:off x="8726189" y="1147150"/>
            <a:ext cx="438287" cy="438287"/>
          </a:xfrm>
          <a:prstGeom prst="rect">
            <a:avLst/>
          </a:prstGeom>
        </p:spPr>
      </p:pic>
      <p:pic>
        <p:nvPicPr>
          <p:cNvPr id="8" name="Picture 7">
            <a:extLst>
              <a:ext uri="{FF2B5EF4-FFF2-40B4-BE49-F238E27FC236}">
                <a16:creationId xmlns:a16="http://schemas.microsoft.com/office/drawing/2014/main" id="{5C618605-FBE9-4EAB-B628-ADBAD2129F9F}"/>
              </a:ext>
            </a:extLst>
          </p:cNvPr>
          <p:cNvPicPr>
            <a:picLocks noChangeAspect="1"/>
          </p:cNvPicPr>
          <p:nvPr/>
        </p:nvPicPr>
        <p:blipFill>
          <a:blip r:embed="rId5"/>
          <a:stretch>
            <a:fillRect/>
          </a:stretch>
        </p:blipFill>
        <p:spPr>
          <a:xfrm>
            <a:off x="11666293" y="2009037"/>
            <a:ext cx="341330" cy="349863"/>
          </a:xfrm>
          <a:prstGeom prst="rect">
            <a:avLst/>
          </a:prstGeom>
        </p:spPr>
      </p:pic>
      <p:pic>
        <p:nvPicPr>
          <p:cNvPr id="6" name="Picture 5">
            <a:extLst>
              <a:ext uri="{FF2B5EF4-FFF2-40B4-BE49-F238E27FC236}">
                <a16:creationId xmlns:a16="http://schemas.microsoft.com/office/drawing/2014/main" id="{79D37579-2FAE-4538-9FF6-CE630A7F8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3805" y="2711602"/>
            <a:ext cx="303818" cy="303818"/>
          </a:xfrm>
          <a:prstGeom prst="rect">
            <a:avLst/>
          </a:prstGeom>
        </p:spPr>
      </p:pic>
      <p:sp>
        <p:nvSpPr>
          <p:cNvPr id="9" name="Content Placeholder 8">
            <a:extLst>
              <a:ext uri="{FF2B5EF4-FFF2-40B4-BE49-F238E27FC236}">
                <a16:creationId xmlns:a16="http://schemas.microsoft.com/office/drawing/2014/main" id="{457C1482-250B-4C0F-9C4D-E50512093D81}"/>
              </a:ext>
            </a:extLst>
          </p:cNvPr>
          <p:cNvSpPr>
            <a:spLocks noGrp="1"/>
          </p:cNvSpPr>
          <p:nvPr>
            <p:ph idx="1"/>
          </p:nvPr>
        </p:nvSpPr>
        <p:spPr>
          <a:xfrm>
            <a:off x="348664" y="2358900"/>
            <a:ext cx="3564117" cy="4254551"/>
          </a:xfrm>
        </p:spPr>
        <p:txBody>
          <a:bodyPr>
            <a:normAutofit fontScale="92500" lnSpcReduction="20000"/>
          </a:bodyPr>
          <a:lstStyle/>
          <a:p>
            <a:r>
              <a:rPr lang="fr-FR" dirty="0">
                <a:solidFill>
                  <a:schemeClr val="bg1"/>
                </a:solidFill>
              </a:rPr>
              <a:t>1. Comme d’habitude connectez la plaque d’essai à 5V et à la masse.</a:t>
            </a:r>
            <a:br>
              <a:rPr lang="fr-FR" dirty="0">
                <a:solidFill>
                  <a:schemeClr val="bg1"/>
                </a:solidFill>
              </a:rPr>
            </a:br>
            <a:endParaRPr lang="fr-FR" dirty="0">
              <a:solidFill>
                <a:schemeClr val="bg1"/>
              </a:solidFill>
            </a:endParaRPr>
          </a:p>
          <a:p>
            <a:r>
              <a:rPr lang="fr-FR" dirty="0">
                <a:solidFill>
                  <a:schemeClr val="bg1"/>
                </a:solidFill>
              </a:rPr>
              <a:t>2. Reliez la cathode (patte courte) de chaque LED utilisée à la masse via une résistance de 330 Ohms.</a:t>
            </a:r>
            <a:br>
              <a:rPr lang="fr-FR" dirty="0">
                <a:solidFill>
                  <a:schemeClr val="bg1"/>
                </a:solidFill>
              </a:rPr>
            </a:br>
            <a:endParaRPr lang="fr-FR" dirty="0">
              <a:solidFill>
                <a:schemeClr val="bg1"/>
              </a:solidFill>
            </a:endParaRPr>
          </a:p>
          <a:p>
            <a:r>
              <a:rPr lang="fr-FR" dirty="0">
                <a:solidFill>
                  <a:schemeClr val="bg1"/>
                </a:solidFill>
              </a:rPr>
              <a:t>3. Placez le TMP36 sur la </a:t>
            </a:r>
            <a:r>
              <a:rPr lang="fr-FR" dirty="0" err="1">
                <a:solidFill>
                  <a:schemeClr val="bg1"/>
                </a:solidFill>
              </a:rPr>
              <a:t>breadboard</a:t>
            </a:r>
            <a:r>
              <a:rPr lang="fr-FR" dirty="0">
                <a:solidFill>
                  <a:schemeClr val="bg1"/>
                </a:solidFill>
              </a:rPr>
              <a:t> avec la partie ronde du côté opposé à l’Arduino. L’ordre des pattes est important ! Partie plate du capteur face à vous, reliez la patte gauche sur 5V et la patte droite à la masse (GND).</a:t>
            </a:r>
          </a:p>
        </p:txBody>
      </p:sp>
    </p:spTree>
    <p:extLst>
      <p:ext uri="{BB962C8B-B14F-4D97-AF65-F5344CB8AC3E}">
        <p14:creationId xmlns:p14="http://schemas.microsoft.com/office/powerpoint/2010/main" val="1945806761"/>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2341</TotalTime>
  <Words>2923</Words>
  <Application>Microsoft Office PowerPoint</Application>
  <PresentationFormat>Grand écran</PresentationFormat>
  <Paragraphs>223</Paragraphs>
  <Slides>35</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Courier New</vt:lpstr>
      <vt:lpstr>Trebuchet MS</vt:lpstr>
      <vt:lpstr>Wingdings</vt:lpstr>
      <vt:lpstr>Wingdings 3</vt:lpstr>
      <vt:lpstr>Facet</vt:lpstr>
      <vt:lpstr>Algo Applications</vt:lpstr>
      <vt:lpstr>Introduction</vt:lpstr>
      <vt:lpstr>Mini projet : Baromètre de température avec LEDs</vt:lpstr>
      <vt:lpstr>Le capteur de température</vt:lpstr>
      <vt:lpstr>Attention : TMP36</vt:lpstr>
      <vt:lpstr>Moniteur Série</vt:lpstr>
      <vt:lpstr>Mini projet : Panneau de contrôle avec LEDs (suite)</vt:lpstr>
      <vt:lpstr>Montage d’un nouveau circuit électronique</vt:lpstr>
      <vt:lpstr>Montage d’un nouveau circuit électronique</vt:lpstr>
      <vt:lpstr>Des constantes utiles</vt:lpstr>
      <vt:lpstr>Initialiser le port série</vt:lpstr>
      <vt:lpstr>Initialiser les sorties numériques et les mettre à l’état bas</vt:lpstr>
      <vt:lpstr>Lire la température du capteur</vt:lpstr>
      <vt:lpstr>Envoyer la valeur récupérée à l’ordinateur</vt:lpstr>
      <vt:lpstr>Convertissez la lecture du capteur en tension</vt:lpstr>
      <vt:lpstr>Convertissez la lecture du capteur en tension (suite)</vt:lpstr>
      <vt:lpstr>Convertissez en température la valeur envoyée par la tension</vt:lpstr>
      <vt:lpstr>Saut de ligne </vt:lpstr>
      <vt:lpstr>Eteindre les LEDs quand la température est basse</vt:lpstr>
      <vt:lpstr>Allumer une LED pour une température basse</vt:lpstr>
      <vt:lpstr>Allumer deux LEDs pour une température moyenne</vt:lpstr>
      <vt:lpstr>Allumer trois LEDs pour une température haute</vt:lpstr>
      <vt:lpstr>Utilisez-le !</vt:lpstr>
      <vt:lpstr>Deuxième partie</vt:lpstr>
      <vt:lpstr>L’interrupteur tilt (interrupteur à bascule)</vt:lpstr>
      <vt:lpstr>Présentation</vt:lpstr>
      <vt:lpstr>Principe de fonctionnement</vt:lpstr>
      <vt:lpstr>Schéma</vt:lpstr>
      <vt:lpstr>Code</vt:lpstr>
      <vt:lpstr>Gestion des rebonds</vt:lpstr>
      <vt:lpstr>Les interruptions</vt:lpstr>
      <vt:lpstr>Les interruptions (2)</vt:lpstr>
      <vt:lpstr>La fonction attachInterrupt</vt:lpstr>
      <vt:lpstr>Détail des arguments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 Hagbe</dc:creator>
  <cp:lastModifiedBy>Stéphanie Aubert</cp:lastModifiedBy>
  <cp:revision>38</cp:revision>
  <dcterms:created xsi:type="dcterms:W3CDTF">2022-03-15T17:45:56Z</dcterms:created>
  <dcterms:modified xsi:type="dcterms:W3CDTF">2022-05-25T05:31:31Z</dcterms:modified>
</cp:coreProperties>
</file>