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78" r:id="rId25"/>
    <p:sldId id="279" r:id="rId26"/>
    <p:sldId id="280" r:id="rId27"/>
    <p:sldId id="286" r:id="rId28"/>
    <p:sldId id="287" r:id="rId29"/>
    <p:sldId id="288" r:id="rId30"/>
    <p:sldId id="281" r:id="rId31"/>
    <p:sldId id="282" r:id="rId32"/>
    <p:sldId id="283" r:id="rId33"/>
    <p:sldId id="284" r:id="rId34"/>
  </p:sldIdLst>
  <p:sldSz cx="9144000" cy="6858000" type="screen4x3"/>
  <p:notesSz cx="6858000" cy="9144000"/>
  <p:embeddedFontLst>
    <p:embeddedFont>
      <p:font typeface="Segoe Light" pitchFamily="34" charset="0"/>
      <p:regular r:id="rId36"/>
      <p:italic r:id="rId37"/>
    </p:embeddedFont>
    <p:embeddedFont>
      <p:font typeface="SimSun" pitchFamily="2" charset="-122"/>
      <p:regular r:id="rId38"/>
    </p:embeddedFont>
    <p:embeddedFont>
      <p:font typeface="Calibri" pitchFamily="34" charset="0"/>
      <p:regular r:id="rId39"/>
      <p:bold r:id="rId40"/>
      <p:italic r:id="rId41"/>
      <p:boldItalic r:id="rId42"/>
    </p:embeddedFont>
    <p:embeddedFont>
      <p:font typeface="Segoe UI Light" pitchFamily="34" charset="0"/>
      <p:regular r:id="rId43"/>
    </p:embeddedFont>
    <p:embeddedFont>
      <p:font typeface="Segoe UI" pitchFamily="34" charset="0"/>
      <p:regular r:id="rId44"/>
      <p:bold r:id="rId45"/>
      <p:italic r:id="rId46"/>
      <p:boldItalic r:id="rId47"/>
    </p:embeddedFont>
    <p:embeddedFont>
      <p:font typeface="Verdana"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35683" autoAdjust="0"/>
  </p:normalViewPr>
  <p:slideViewPr>
    <p:cSldViewPr>
      <p:cViewPr varScale="1">
        <p:scale>
          <a:sx n="92" d="100"/>
          <a:sy n="92" d="100"/>
        </p:scale>
        <p:origin x="-1602" y="-102"/>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8F736-7103-4404-A5A6-8C6B6146AC94}" type="datetimeFigureOut">
              <a:rPr lang="en-IN" smtClean="0"/>
              <a:t>15-07-2013</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F66888-CC90-41BD-AC94-59229FC1F651}" type="slidenum">
              <a:rPr lang="en-IN" smtClean="0"/>
              <a:t>‹#›</a:t>
            </a:fld>
            <a:endParaRPr lang="en-IN"/>
          </a:p>
        </p:txBody>
      </p:sp>
    </p:spTree>
    <p:extLst>
      <p:ext uri="{BB962C8B-B14F-4D97-AF65-F5344CB8AC3E}">
        <p14:creationId xmlns:p14="http://schemas.microsoft.com/office/powerpoint/2010/main" val="7178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slcampaignfactory.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Classroom timing:</a:t>
            </a:r>
          </a:p>
          <a:p>
            <a:pPr>
              <a:lnSpc>
                <a:spcPct val="115000"/>
              </a:lnSpc>
              <a:spcAft>
                <a:spcPts val="1000"/>
              </a:spcAft>
            </a:pPr>
            <a:r>
              <a:rPr lang="en-IN" sz="1000">
                <a:latin typeface="Arial"/>
                <a:ea typeface="Calibri"/>
                <a:cs typeface="Times New Roman"/>
              </a:rPr>
              <a:t>Lecture: 60 minutes</a:t>
            </a:r>
          </a:p>
          <a:p>
            <a:pPr>
              <a:lnSpc>
                <a:spcPct val="115000"/>
              </a:lnSpc>
              <a:spcAft>
                <a:spcPts val="1000"/>
              </a:spcAft>
            </a:pPr>
            <a:r>
              <a:rPr lang="en-IN" sz="1000">
                <a:latin typeface="Arial"/>
                <a:ea typeface="Calibri"/>
                <a:cs typeface="Times New Roman"/>
              </a:rPr>
              <a:t>Demos: 10 minutes</a:t>
            </a:r>
          </a:p>
          <a:p>
            <a:pPr>
              <a:lnSpc>
                <a:spcPct val="115000"/>
              </a:lnSpc>
              <a:spcAft>
                <a:spcPts val="1000"/>
              </a:spcAft>
            </a:pPr>
            <a:r>
              <a:rPr lang="en-IN" sz="1000">
                <a:latin typeface="Arial"/>
                <a:ea typeface="Calibri"/>
                <a:cs typeface="Times New Roman"/>
              </a:rPr>
              <a:t>Labs: 30 minutes</a:t>
            </a:r>
          </a:p>
          <a:p>
            <a:pPr>
              <a:lnSpc>
                <a:spcPct val="115000"/>
              </a:lnSpc>
              <a:spcAft>
                <a:spcPts val="1000"/>
              </a:spcAft>
            </a:pPr>
            <a:r>
              <a:rPr lang="en-IN" sz="1000">
                <a:latin typeface="Arial"/>
                <a:ea typeface="Calibri"/>
                <a:cs typeface="Times New Roman"/>
              </a:rPr>
              <a:t>Total: 100 minutes</a:t>
            </a:r>
          </a:p>
          <a:p>
            <a:pPr>
              <a:lnSpc>
                <a:spcPct val="115000"/>
              </a:lnSpc>
              <a:spcAft>
                <a:spcPts val="1000"/>
              </a:spcAft>
            </a:pPr>
            <a:r>
              <a:rPr lang="en-IN" sz="1000">
                <a:latin typeface="Arial"/>
                <a:ea typeface="Calibri"/>
                <a:cs typeface="Times New Roman"/>
              </a:rPr>
              <a:t>This course is designed to use an Internet connection inside the virtual machine. The Internet connection is required for downloading components from NuGet within Visual Studio, and to access Windows Azure.  If there is no Internet connection present, this course will need to be modified to be delivered from a disconnected student machine.  Student trial accounts for Windows Azure should be provisioned in advance of the first day of class and provisioning can take up to 48 hours.  Windows Azure accounts for students can be acquired from the MSL Campaign Factory.  (</a:t>
            </a:r>
            <a:r>
              <a:rPr lang="en-IN" sz="1000" u="sng">
                <a:solidFill>
                  <a:srgbClr val="0000FF"/>
                </a:solidFill>
                <a:latin typeface="Arial"/>
                <a:ea typeface="Calibri"/>
                <a:cs typeface="Times New Roman"/>
                <a:hlinkClick r:id="rId3"/>
              </a:rPr>
              <a:t>http://www.mslcampaignfactory.com/</a:t>
            </a: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EF66888-CC90-41BD-AC94-59229FC1F651}" type="slidenum">
              <a:rPr lang="en-IN" smtClean="0"/>
              <a:t>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169210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solidFill>
                  <a:srgbClr val="000000"/>
                </a:solidFill>
                <a:latin typeface="Arial"/>
                <a:ea typeface="Calibri"/>
                <a:cs typeface="Times New Roman"/>
              </a:rPr>
              <a:t>Discuss the differences between SOAP and HTTP-based services. Concentrate on formats supported and the difference between RPC and resource-based approaches.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75898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the motivation to use each framework, when you would prefer HTTP services, and when you would use SOAP.</a:t>
            </a:r>
          </a:p>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What is the benefit of WCF's support of multiple protocols?</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Times New Roman"/>
              </a:rPr>
              <a:t>Different communication scenarios often require different usage of protocols. When communicating from the Internet with a service running on an enterprise network, you will choose to use HTTP, because it is not blocked by firewalls. When communicating from inside the enterprise network with a service, you will choose to use TCP, as it provides better performance over HTTP. If your client and service are running on the same machine, for example, two services that are hosted in the same server and call each other, then inter-process communication with Named Pipes will be the preferable choice. Choosing other transports, for example, choosing HTTP for communicating between two applications on the same server, is not considered wrong, but would potentially not perform as fast at other transports that are more suitable for the task.</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347035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ar-SA" sz="1000">
                <a:latin typeface="Arial"/>
                <a:ea typeface="Calibri"/>
                <a:cs typeface="Times New Roman"/>
              </a:rPr>
              <a:t> </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120201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 challenges of owning a data center. </a:t>
            </a:r>
          </a:p>
          <a:p>
            <a:pPr>
              <a:lnSpc>
                <a:spcPct val="115000"/>
              </a:lnSpc>
              <a:spcAft>
                <a:spcPts val="1000"/>
              </a:spcAft>
            </a:pPr>
            <a:r>
              <a:rPr lang="en-IN" sz="1000">
                <a:latin typeface="Arial"/>
                <a:ea typeface="Calibri"/>
                <a:cs typeface="Times New Roman"/>
              </a:rPr>
              <a:t>Discuss capacity planning for modern applications, considering peak times and application growth.</a:t>
            </a:r>
          </a:p>
        </p:txBody>
      </p:sp>
      <p:sp>
        <p:nvSpPr>
          <p:cNvPr id="4" name="Slide Number Placeholder 3"/>
          <p:cNvSpPr>
            <a:spLocks noGrp="1"/>
          </p:cNvSpPr>
          <p:nvPr>
            <p:ph type="sldNum" sz="quarter" idx="10"/>
          </p:nvPr>
        </p:nvSpPr>
        <p:spPr/>
        <p:txBody>
          <a:bodyPr/>
          <a:lstStyle/>
          <a:p>
            <a:fld id="{BEF66888-CC90-41BD-AC94-59229FC1F651}" type="slidenum">
              <a:rPr lang="en-IN" smtClean="0"/>
              <a:t>13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4143782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need for fast growth in capacity. This is true for applications of all types. Services such as Twitter, Netflix, and others suffered from their inability to meet instant growth on demand. </a:t>
            </a:r>
            <a:r>
              <a:rPr lang="en-IN" sz="1000">
                <a:solidFill>
                  <a:srgbClr val="000000"/>
                </a:solidFill>
                <a:latin typeface="Arial"/>
                <a:ea typeface="Calibri"/>
                <a:cs typeface="Times New Roman"/>
              </a:rPr>
              <a:t>Explain the difficulty for small operations such as startups to cover the cost needed to provide production-level environment, including the financial difficulties and the skillset needed.</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26106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solidFill>
                  <a:srgbClr val="000000"/>
                </a:solidFill>
                <a:latin typeface="Arial"/>
                <a:ea typeface="Calibri"/>
                <a:cs typeface="Times New Roman"/>
              </a:rPr>
              <a:t>Use the graph to explain the concepts of under provisioning and over provisioning. Explain that with cloud provisioning and the cloud elasticity, you can keep the provisioning slightly above the application's needs, whereas with on-premises provisioning, you might have over and under provisioning issues over time, as your application's needs change.</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048070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with the students the challenges of each pattern:</a:t>
            </a:r>
          </a:p>
          <a:p>
            <a:pPr marL="342900" lvl="0" indent="-342900">
              <a:lnSpc>
                <a:spcPct val="115000"/>
              </a:lnSpc>
              <a:spcAft>
                <a:spcPts val="995"/>
              </a:spcAft>
              <a:buFont typeface="Symbol"/>
              <a:buChar char=""/>
            </a:pPr>
            <a:r>
              <a:rPr lang="en-US" sz="1000" smtClean="0">
                <a:effectLst/>
                <a:latin typeface="Arial"/>
                <a:ea typeface="Times New Roman"/>
                <a:cs typeface="Times New Roman"/>
              </a:rPr>
              <a:t>Fast growth. Provisioning hardware fast enough.</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Predictable bursts. Maintaining hardware that is not always used.</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Unpredictable bursts. The need to over provision for extreme cases.</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Periodical processing. The need to get processing power for periodical batch processing like end-of-year processing. </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327055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 Explain the properties of the different cloud strategies</a:t>
            </a:r>
          </a:p>
          <a:p>
            <a:pPr marL="342900" lvl="0" indent="-342900">
              <a:lnSpc>
                <a:spcPct val="115000"/>
              </a:lnSpc>
              <a:spcAft>
                <a:spcPts val="995"/>
              </a:spcAft>
              <a:buFont typeface="Arial"/>
              <a:buChar char="•"/>
              <a:tabLst>
                <a:tab pos="228600" algn="l"/>
              </a:tabLst>
            </a:pPr>
            <a:r>
              <a:rPr lang="en-IN" sz="1000">
                <a:latin typeface="Arial"/>
                <a:ea typeface="Calibri"/>
                <a:cs typeface="Times New Roman"/>
              </a:rPr>
              <a:t>IaaS - Infrastructure as a Service</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On-demand virtual machines hosting.</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Configuration and installation is done by the user.</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High-availability and scalability is configured by the user.</a:t>
            </a:r>
          </a:p>
          <a:p>
            <a:pPr marL="342900" lvl="0" indent="-342900">
              <a:lnSpc>
                <a:spcPct val="115000"/>
              </a:lnSpc>
              <a:spcAft>
                <a:spcPts val="995"/>
              </a:spcAft>
              <a:buFont typeface="Arial"/>
              <a:buChar char="•"/>
              <a:tabLst>
                <a:tab pos="228600" algn="l"/>
                <a:tab pos="1143000" algn="l"/>
              </a:tabLst>
            </a:pPr>
            <a:r>
              <a:rPr lang="en-IN" sz="1000">
                <a:latin typeface="Arial"/>
                <a:ea typeface="Calibri"/>
                <a:cs typeface="Times New Roman"/>
              </a:rPr>
              <a:t>PaaS - Platform as a Service</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On-demand application hosting.</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Infrastructure is installed and ready for use – networking, database, storage, scalability, high-availability.</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Database schema, data, and application to be deployed provided by the user.</a:t>
            </a:r>
          </a:p>
          <a:p>
            <a:pPr marL="342900" lvl="0" indent="-342900">
              <a:lnSpc>
                <a:spcPct val="115000"/>
              </a:lnSpc>
              <a:spcAft>
                <a:spcPts val="995"/>
              </a:spcAft>
              <a:buFont typeface="Arial"/>
              <a:buChar char="•"/>
              <a:tabLst>
                <a:tab pos="228600" algn="l"/>
                <a:tab pos="1143000" algn="l"/>
              </a:tabLst>
            </a:pPr>
            <a:r>
              <a:rPr lang="en-IN" sz="1000">
                <a:latin typeface="Arial"/>
                <a:ea typeface="Calibri"/>
                <a:cs typeface="Times New Roman"/>
              </a:rPr>
              <a:t>SaaS - Software as a Service</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Provides ready to use software to the end-user.</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Leverage the inherent capabilities of the cloud.</a:t>
            </a:r>
          </a:p>
          <a:p>
            <a:pPr marL="742950" lvl="1" indent="-285750">
              <a:lnSpc>
                <a:spcPct val="115000"/>
              </a:lnSpc>
              <a:spcAft>
                <a:spcPts val="995"/>
              </a:spcAft>
              <a:buFont typeface="Arial"/>
              <a:buChar char="•"/>
              <a:tabLst>
                <a:tab pos="685800" algn="l"/>
                <a:tab pos="1600200" algn="l"/>
              </a:tabLst>
            </a:pPr>
            <a:r>
              <a:rPr lang="en-IN" sz="1000">
                <a:latin typeface="Arial"/>
                <a:ea typeface="Calibri"/>
                <a:cs typeface="Times New Roman"/>
              </a:rPr>
              <a:t>For example, Outlook.com web email, Office365.</a:t>
            </a:r>
          </a:p>
        </p:txBody>
      </p:sp>
      <p:sp>
        <p:nvSpPr>
          <p:cNvPr id="4" name="Slide Number Placeholder 3"/>
          <p:cNvSpPr>
            <a:spLocks noGrp="1"/>
          </p:cNvSpPr>
          <p:nvPr>
            <p:ph type="sldNum" sz="quarter" idx="10"/>
          </p:nvPr>
        </p:nvSpPr>
        <p:spPr/>
        <p:txBody>
          <a:bodyPr/>
          <a:lstStyle/>
          <a:p>
            <a:fld id="{BEF66888-CC90-41BD-AC94-59229FC1F651}" type="slidenum">
              <a:rPr lang="en-IN" smtClean="0"/>
              <a:t>17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2417126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different services supplied by Windows Azure:</a:t>
            </a:r>
          </a:p>
          <a:p>
            <a:pPr marL="342900" lvl="0" indent="-342900">
              <a:lnSpc>
                <a:spcPct val="115000"/>
              </a:lnSpc>
              <a:spcAft>
                <a:spcPts val="995"/>
              </a:spcAft>
              <a:buFont typeface="Symbol"/>
              <a:buChar char=""/>
            </a:pPr>
            <a:r>
              <a:rPr lang="en-US" sz="1000" smtClean="0">
                <a:effectLst/>
                <a:latin typeface="Arial"/>
                <a:ea typeface="Times New Roman"/>
                <a:cs typeface="Times New Roman"/>
              </a:rPr>
              <a:t>Computation</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Storage and databases</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Other building blocks, such as for security, communication, and caching.</a:t>
            </a:r>
            <a:endParaRPr lang="en-IN" sz="1000" smtClean="0">
              <a:effectLst/>
              <a:latin typeface="Arial"/>
              <a:ea typeface="Times New Roman"/>
              <a:cs typeface="Times New Roman"/>
            </a:endParaRPr>
          </a:p>
          <a:p>
            <a:pPr>
              <a:lnSpc>
                <a:spcPct val="115000"/>
              </a:lnSpc>
              <a:spcAft>
                <a:spcPts val="1000"/>
              </a:spcAft>
            </a:pPr>
            <a:r>
              <a:rPr lang="en-IN" sz="1000">
                <a:latin typeface="Arial"/>
                <a:ea typeface="Calibri"/>
                <a:cs typeface="Times New Roman"/>
              </a:rPr>
              <a:t>Emphasize the fact that Windows Azure is an open platform that supports a variety of technologies and operating systems.</a:t>
            </a:r>
          </a:p>
        </p:txBody>
      </p:sp>
      <p:sp>
        <p:nvSpPr>
          <p:cNvPr id="4" name="Slide Number Placeholder 3"/>
          <p:cNvSpPr>
            <a:spLocks noGrp="1"/>
          </p:cNvSpPr>
          <p:nvPr>
            <p:ph type="sldNum" sz="quarter" idx="10"/>
          </p:nvPr>
        </p:nvSpPr>
        <p:spPr/>
        <p:txBody>
          <a:bodyPr/>
          <a:lstStyle/>
          <a:p>
            <a:fld id="{BEF66888-CC90-41BD-AC94-59229FC1F651}" type="slidenum">
              <a:rPr lang="en-IN" smtClean="0"/>
              <a:t>18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354993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scenarios for each role:</a:t>
            </a: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Web Role. Any IIS-based application</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Worker Role Any type of processing for example:</a:t>
            </a:r>
            <a:endParaRPr lang="en-IN" sz="100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smtClean="0">
                <a:solidFill>
                  <a:srgbClr val="000000"/>
                </a:solidFill>
                <a:effectLst/>
                <a:latin typeface="Arial"/>
                <a:ea typeface="Times New Roman"/>
                <a:cs typeface="Times New Roman"/>
              </a:rPr>
              <a:t>Polling data from storage </a:t>
            </a:r>
            <a:endParaRPr lang="en-IN" sz="100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smtClean="0">
                <a:solidFill>
                  <a:srgbClr val="000000"/>
                </a:solidFill>
                <a:effectLst/>
                <a:latin typeface="Arial"/>
                <a:ea typeface="Times New Roman"/>
                <a:cs typeface="Times New Roman"/>
              </a:rPr>
              <a:t>Executing any type of third-party executable</a:t>
            </a:r>
            <a:endParaRPr lang="en-IN" sz="100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smtClean="0">
                <a:solidFill>
                  <a:srgbClr val="000000"/>
                </a:solidFill>
                <a:effectLst/>
                <a:latin typeface="Arial"/>
                <a:ea typeface="Times New Roman"/>
                <a:cs typeface="Times New Roman"/>
              </a:rPr>
              <a:t>Self-hosting WCF</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19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408624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EF66888-CC90-41BD-AC94-59229FC1F651}" type="slidenum">
              <a:rPr lang="en-IN" smtClean="0"/>
              <a:t>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971870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to the students that there are common challenges for cloud applications and their solutions in the Windows Azure platform:</a:t>
            </a:r>
          </a:p>
          <a:p>
            <a:pPr marL="342900" lvl="0" indent="-342900">
              <a:lnSpc>
                <a:spcPct val="115000"/>
              </a:lnSpc>
              <a:spcAft>
                <a:spcPts val="995"/>
              </a:spcAft>
              <a:buFont typeface="Symbol"/>
              <a:buChar char=""/>
            </a:pPr>
            <a:r>
              <a:rPr lang="en-US" sz="1000" b="1" smtClean="0">
                <a:effectLst/>
                <a:latin typeface="Arial"/>
                <a:ea typeface="Times New Roman"/>
                <a:cs typeface="Times New Roman"/>
              </a:rPr>
              <a:t>Storage.</a:t>
            </a:r>
            <a:r>
              <a:rPr lang="en-US" sz="1000" smtClean="0">
                <a:effectLst/>
                <a:latin typeface="Arial"/>
                <a:ea typeface="Times New Roman"/>
                <a:cs typeface="Times New Roman"/>
              </a:rPr>
              <a:t> The need for persistence in the cloud, which is caused due to the volatility of compute resources and the need to </a:t>
            </a:r>
            <a:r>
              <a:rPr lang="en-US" sz="1000" smtClean="0">
                <a:solidFill>
                  <a:srgbClr val="000000"/>
                </a:solidFill>
                <a:effectLst/>
                <a:latin typeface="Arial"/>
                <a:ea typeface="Times New Roman"/>
                <a:cs typeface="Times New Roman"/>
              </a:rPr>
              <a:t>scale up and down. </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b="1" smtClean="0">
                <a:effectLst/>
                <a:latin typeface="Arial"/>
                <a:ea typeface="Times New Roman"/>
                <a:cs typeface="Times New Roman"/>
              </a:rPr>
              <a:t>Service Bus. </a:t>
            </a:r>
            <a:r>
              <a:rPr lang="en-US" sz="1000" smtClean="0">
                <a:solidFill>
                  <a:srgbClr val="000000"/>
                </a:solidFill>
                <a:effectLst/>
                <a:latin typeface="Arial"/>
                <a:ea typeface="Times New Roman"/>
                <a:cs typeface="Times New Roman"/>
              </a:rPr>
              <a:t>Connecting</a:t>
            </a:r>
            <a:r>
              <a:rPr lang="en-US" sz="1000" b="1" smtClean="0">
                <a:effectLst/>
                <a:latin typeface="Arial"/>
                <a:ea typeface="Times New Roman"/>
                <a:cs typeface="Times New Roman"/>
              </a:rPr>
              <a:t> </a:t>
            </a:r>
            <a:r>
              <a:rPr lang="en-US" sz="1000" smtClean="0">
                <a:solidFill>
                  <a:srgbClr val="000000"/>
                </a:solidFill>
                <a:effectLst/>
                <a:latin typeface="Arial"/>
                <a:ea typeface="Times New Roman"/>
                <a:cs typeface="Times New Roman"/>
              </a:rPr>
              <a:t>cloud across network boundaries.</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b="1" smtClean="0">
                <a:effectLst/>
                <a:latin typeface="Arial"/>
                <a:ea typeface="Times New Roman"/>
                <a:cs typeface="Times New Roman"/>
              </a:rPr>
              <a:t>Access Control.</a:t>
            </a:r>
            <a:r>
              <a:rPr lang="en-US" sz="1000" smtClean="0">
                <a:solidFill>
                  <a:srgbClr val="000000"/>
                </a:solidFill>
                <a:effectLst/>
                <a:latin typeface="Arial"/>
                <a:ea typeface="Times New Roman"/>
                <a:cs typeface="Times New Roman"/>
              </a:rPr>
              <a:t> Managing users from both enterprise and social identity providers.</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b="1" smtClean="0">
                <a:effectLst/>
                <a:latin typeface="Arial"/>
                <a:ea typeface="Times New Roman"/>
                <a:cs typeface="Times New Roman"/>
              </a:rPr>
              <a:t>Caching and CDN.</a:t>
            </a:r>
            <a:r>
              <a:rPr lang="en-US" sz="1000" b="1" smtClean="0">
                <a:solidFill>
                  <a:srgbClr val="000000"/>
                </a:solidFill>
                <a:effectLst/>
                <a:latin typeface="Arial"/>
                <a:ea typeface="Times New Roman"/>
                <a:cs typeface="Times New Roman"/>
              </a:rPr>
              <a:t> </a:t>
            </a:r>
            <a:r>
              <a:rPr lang="en-US" sz="1000" smtClean="0">
                <a:solidFill>
                  <a:srgbClr val="000000"/>
                </a:solidFill>
                <a:effectLst/>
                <a:latin typeface="Arial"/>
                <a:ea typeface="Times New Roman"/>
                <a:cs typeface="Times New Roman"/>
              </a:rPr>
              <a:t>The need to improve application performance and serve a global user base.</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b="1" smtClean="0">
                <a:effectLst/>
                <a:latin typeface="Arial"/>
                <a:ea typeface="Times New Roman"/>
                <a:cs typeface="Times New Roman"/>
              </a:rPr>
              <a:t>SQL Database.</a:t>
            </a:r>
            <a:r>
              <a:rPr lang="en-US" sz="1000" smtClean="0">
                <a:solidFill>
                  <a:srgbClr val="000000"/>
                </a:solidFill>
                <a:effectLst/>
                <a:latin typeface="Arial"/>
                <a:ea typeface="Times New Roman"/>
                <a:cs typeface="Times New Roman"/>
              </a:rPr>
              <a:t> Managing a database in a cloud environment can be difficult. SQL Database provides a Database as a Service solution that frees you from the need to manage the IT aspects of SQL Server databases.</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2262065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solidFill>
                  <a:srgbClr val="000000"/>
                </a:solidFill>
                <a:effectLst/>
                <a:latin typeface="Arial"/>
                <a:ea typeface="Times New Roman"/>
                <a:cs typeface="Times New Roman"/>
              </a:rPr>
              <a:t>Explain to the students about the motivation for choosing </a:t>
            </a:r>
            <a:r>
              <a:rPr lang="en-US" sz="1000" dirty="0" err="1" smtClean="0">
                <a:solidFill>
                  <a:srgbClr val="000000"/>
                </a:solidFill>
                <a:effectLst/>
                <a:latin typeface="Arial"/>
                <a:ea typeface="Times New Roman"/>
                <a:cs typeface="Times New Roman"/>
              </a:rPr>
              <a:t>IaaS</a:t>
            </a:r>
            <a:r>
              <a:rPr lang="en-US" sz="1000" dirty="0" smtClean="0">
                <a:solidFill>
                  <a:srgbClr val="000000"/>
                </a:solidFill>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b="1" dirty="0" smtClean="0">
                <a:effectLst/>
                <a:latin typeface="Arial"/>
                <a:ea typeface="Times New Roman"/>
                <a:cs typeface="Times New Roman"/>
              </a:rPr>
              <a:t>Windows and Linux</a:t>
            </a:r>
            <a:r>
              <a:rPr lang="en-US" sz="1000" dirty="0" smtClean="0">
                <a:effectLst/>
                <a:latin typeface="Arial"/>
                <a:ea typeface="Times New Roman"/>
                <a:cs typeface="Times New Roman"/>
              </a:rPr>
              <a:t>. Support for various operating systems and custom configurations.</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b="1" dirty="0" smtClean="0">
                <a:effectLst/>
                <a:latin typeface="Arial"/>
                <a:ea typeface="Times New Roman"/>
                <a:cs typeface="Times New Roman"/>
              </a:rPr>
              <a:t>Persistent Drives</a:t>
            </a:r>
            <a:r>
              <a:rPr lang="en-US" sz="1000" dirty="0" smtClean="0">
                <a:effectLst/>
                <a:latin typeface="Arial"/>
                <a:ea typeface="Times New Roman"/>
                <a:cs typeface="Times New Roman"/>
              </a:rPr>
              <a:t>. Unlike Web Roles and Worker Roles in Cloud Services, </a:t>
            </a:r>
            <a:r>
              <a:rPr lang="en-US" sz="1000" dirty="0" err="1" smtClean="0">
                <a:effectLst/>
                <a:latin typeface="Arial"/>
                <a:ea typeface="Times New Roman"/>
                <a:cs typeface="Times New Roman"/>
              </a:rPr>
              <a:t>IaaS</a:t>
            </a:r>
            <a:r>
              <a:rPr lang="en-US" sz="1000" dirty="0" smtClean="0">
                <a:effectLst/>
                <a:latin typeface="Arial"/>
                <a:ea typeface="Times New Roman"/>
                <a:cs typeface="Times New Roman"/>
              </a:rPr>
              <a:t> server drives are persistent in both operating system and data drives.</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b="1" dirty="0" err="1" smtClean="0">
                <a:effectLst/>
                <a:latin typeface="Arial"/>
                <a:ea typeface="Times New Roman"/>
                <a:cs typeface="Times New Roman"/>
              </a:rPr>
              <a:t>Stateful</a:t>
            </a:r>
            <a:r>
              <a:rPr lang="en-US" sz="1000" b="1" dirty="0" smtClean="0">
                <a:effectLst/>
                <a:latin typeface="Arial"/>
                <a:ea typeface="Times New Roman"/>
                <a:cs typeface="Times New Roman"/>
              </a:rPr>
              <a:t> servers</a:t>
            </a:r>
            <a:r>
              <a:rPr lang="en-US" sz="1000" dirty="0" smtClean="0">
                <a:effectLst/>
                <a:latin typeface="Arial"/>
                <a:ea typeface="Times New Roman"/>
                <a:cs typeface="Times New Roman"/>
              </a:rPr>
              <a:t>. Support for hosting complete solutions – </a:t>
            </a:r>
            <a:r>
              <a:rPr lang="en-US" sz="1000" dirty="0" smtClean="0">
                <a:solidFill>
                  <a:srgbClr val="000000"/>
                </a:solidFill>
                <a:effectLst/>
                <a:latin typeface="Arial"/>
                <a:ea typeface="Times New Roman"/>
                <a:cs typeface="Times New Roman"/>
              </a:rPr>
              <a:t>servers that can contain local file-systems that changes, databases, and </a:t>
            </a:r>
            <a:r>
              <a:rPr lang="en-US" sz="1000" dirty="0" err="1" smtClean="0">
                <a:solidFill>
                  <a:srgbClr val="000000"/>
                </a:solidFill>
                <a:effectLst/>
                <a:latin typeface="Arial"/>
                <a:ea typeface="Times New Roman"/>
                <a:cs typeface="Times New Roman"/>
              </a:rPr>
              <a:t>stateful</a:t>
            </a:r>
            <a:r>
              <a:rPr lang="en-US" sz="1000" dirty="0" smtClean="0">
                <a:solidFill>
                  <a:srgbClr val="000000"/>
                </a:solidFill>
                <a:effectLst/>
                <a:latin typeface="Arial"/>
                <a:ea typeface="Times New Roman"/>
                <a:cs typeface="Times New Roman"/>
              </a:rPr>
              <a:t> applications including session management and more</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b="1" dirty="0" smtClean="0">
                <a:effectLst/>
                <a:latin typeface="Arial"/>
                <a:ea typeface="Times New Roman"/>
                <a:cs typeface="Times New Roman"/>
              </a:rPr>
              <a:t>Easy Migration</a:t>
            </a:r>
            <a:r>
              <a:rPr lang="en-US" sz="1000" dirty="0" smtClean="0">
                <a:effectLst/>
                <a:latin typeface="Arial"/>
                <a:ea typeface="Times New Roman"/>
                <a:cs typeface="Times New Roman"/>
              </a:rPr>
              <a:t>. </a:t>
            </a:r>
            <a:r>
              <a:rPr lang="en-US" sz="1000" dirty="0" smtClean="0">
                <a:solidFill>
                  <a:srgbClr val="000000"/>
                </a:solidFill>
                <a:effectLst/>
                <a:latin typeface="Arial"/>
                <a:ea typeface="Times New Roman"/>
                <a:cs typeface="Times New Roman"/>
              </a:rPr>
              <a:t>IT departments can create clones for local-hosted servers and upload them for hosting on the cloud. The opposite is also supported – organizations can take a fully working cloud-hosted virtual server, and host it on a local data center.</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b="1" dirty="0" smtClean="0">
                <a:effectLst/>
                <a:latin typeface="Arial"/>
                <a:ea typeface="Times New Roman"/>
                <a:cs typeface="Times New Roman"/>
              </a:rPr>
              <a:t>Custom networking</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Enables creation of virtual networks for custom scenarios – such as connecting cloud-hosted servers to locally-hosted servers in virtual private network.</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b="1" dirty="0" smtClean="0">
                <a:effectLst/>
                <a:latin typeface="Arial"/>
                <a:ea typeface="Times New Roman"/>
                <a:cs typeface="Times New Roman"/>
              </a:rPr>
              <a:t>Custom software pre-</a:t>
            </a:r>
            <a:r>
              <a:rPr lang="en-US" sz="1000" b="1" dirty="0" smtClean="0">
                <a:solidFill>
                  <a:srgbClr val="000000"/>
                </a:solidFill>
                <a:effectLst/>
                <a:latin typeface="Arial"/>
                <a:ea typeface="Times New Roman"/>
                <a:cs typeface="Times New Roman"/>
              </a:rPr>
              <a:t>requirements</a:t>
            </a:r>
            <a:r>
              <a:rPr lang="en-US" sz="1000" dirty="0" smtClean="0">
                <a:solidFill>
                  <a:srgbClr val="000000"/>
                </a:solidFill>
                <a:effectLst/>
                <a:latin typeface="Arial"/>
                <a:ea typeface="Times New Roman"/>
                <a:cs typeface="Times New Roman"/>
              </a:rPr>
              <a:t>. Supports installing and configuring third-party software component with custom configuration</a:t>
            </a:r>
            <a:r>
              <a:rPr lang="en-US" sz="1000" b="1" dirty="0" smtClean="0">
                <a:solidFill>
                  <a:srgbClr val="000000"/>
                </a:solidFill>
                <a:effectLst/>
                <a:latin typeface="Arial"/>
                <a:ea typeface="Times New Roman"/>
                <a:cs typeface="Times New Roman"/>
              </a:rPr>
              <a:t> </a:t>
            </a:r>
            <a:r>
              <a:rPr lang="en-US" sz="1000" dirty="0" smtClean="0">
                <a:solidFill>
                  <a:srgbClr val="000000"/>
                </a:solidFill>
                <a:effectLst/>
                <a:latin typeface="Arial"/>
                <a:ea typeface="Times New Roman"/>
                <a:cs typeface="Times New Roman"/>
              </a:rPr>
              <a:t>such as fine-tuning databases.</a:t>
            </a:r>
            <a:endParaRPr lang="en-IN" sz="1000" dirty="0" smtClean="0">
              <a:effectLst/>
              <a:latin typeface="Arial"/>
              <a:ea typeface="Times New Roman"/>
              <a:cs typeface="Times New Roman"/>
            </a:endParaRPr>
          </a:p>
          <a:p>
            <a:pPr>
              <a:lnSpc>
                <a:spcPct val="115000"/>
              </a:lnSpc>
              <a:spcAft>
                <a:spcPts val="995"/>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995"/>
              </a:spcAft>
            </a:pPr>
            <a:r>
              <a:rPr lang="en-IN" sz="1000" dirty="0">
                <a:latin typeface="Arial"/>
                <a:ea typeface="Calibri"/>
                <a:cs typeface="Times New Roman"/>
              </a:rPr>
              <a:t>When would you choose </a:t>
            </a:r>
            <a:r>
              <a:rPr lang="en-IN" sz="1000" dirty="0" err="1">
                <a:latin typeface="Arial"/>
                <a:ea typeface="Calibri"/>
                <a:cs typeface="Times New Roman"/>
              </a:rPr>
              <a:t>IaaS</a:t>
            </a:r>
            <a:r>
              <a:rPr lang="en-IN" sz="1000" dirty="0">
                <a:latin typeface="Arial"/>
                <a:ea typeface="Calibri"/>
                <a:cs typeface="Times New Roman"/>
              </a:rPr>
              <a:t> over </a:t>
            </a:r>
            <a:r>
              <a:rPr lang="en-IN" sz="1000" dirty="0" err="1">
                <a:latin typeface="Arial"/>
                <a:ea typeface="Calibri"/>
                <a:cs typeface="Times New Roman"/>
              </a:rPr>
              <a:t>PaaS</a:t>
            </a:r>
            <a:r>
              <a:rPr lang="en-IN" sz="1000" dirty="0">
                <a:latin typeface="Arial"/>
                <a:ea typeface="Calibri"/>
                <a:cs typeface="Times New Roman"/>
              </a:rPr>
              <a:t>?</a:t>
            </a:r>
          </a:p>
          <a:p>
            <a:pPr>
              <a:lnSpc>
                <a:spcPct val="115000"/>
              </a:lnSpc>
              <a:spcAft>
                <a:spcPts val="995"/>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995"/>
              </a:spcAft>
            </a:pPr>
            <a:r>
              <a:rPr lang="en-IN" sz="1000" dirty="0" err="1">
                <a:solidFill>
                  <a:srgbClr val="000000"/>
                </a:solidFill>
                <a:latin typeface="Arial"/>
                <a:ea typeface="Calibri"/>
                <a:cs typeface="Times New Roman"/>
              </a:rPr>
              <a:t>IaaS</a:t>
            </a:r>
            <a:r>
              <a:rPr lang="en-IN" sz="1000" dirty="0">
                <a:solidFill>
                  <a:srgbClr val="000000"/>
                </a:solidFill>
                <a:latin typeface="Arial"/>
                <a:ea typeface="Calibri"/>
                <a:cs typeface="Times New Roman"/>
              </a:rPr>
              <a:t> is more suitable in the following scenarios:</a:t>
            </a:r>
            <a:endParaRPr lang="en-IN" sz="1000" dirty="0">
              <a:latin typeface="Arial"/>
              <a:ea typeface="Calibri"/>
              <a:cs typeface="Times New Roman"/>
            </a:endParaRPr>
          </a:p>
          <a:p>
            <a:pPr marL="342900" lvl="0" indent="-342900">
              <a:lnSpc>
                <a:spcPct val="115000"/>
              </a:lnSpc>
              <a:spcAft>
                <a:spcPts val="995"/>
              </a:spcAft>
              <a:buFont typeface="Symbol"/>
              <a:buChar char=""/>
              <a:tabLst>
                <a:tab pos="228600" algn="l"/>
              </a:tabLst>
            </a:pPr>
            <a:r>
              <a:rPr lang="en-US" sz="1000" dirty="0" smtClean="0">
                <a:effectLst/>
                <a:latin typeface="Arial"/>
                <a:ea typeface="Times New Roman"/>
                <a:cs typeface="Times New Roman"/>
              </a:rPr>
              <a:t>You need to install pre-required software on the VM.</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dirty="0" smtClean="0">
                <a:effectLst/>
                <a:latin typeface="Arial"/>
                <a:ea typeface="Times New Roman"/>
                <a:cs typeface="Times New Roman"/>
              </a:rPr>
              <a:t>The application running on the VM requires persistency of files locally.</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dirty="0" smtClean="0">
                <a:effectLst/>
                <a:latin typeface="Arial"/>
                <a:ea typeface="Times New Roman"/>
                <a:cs typeface="Times New Roman"/>
              </a:rPr>
              <a:t>You need to use operating systems other than Windows Server.</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dirty="0" smtClean="0">
                <a:effectLst/>
                <a:latin typeface="Arial"/>
                <a:ea typeface="Times New Roman"/>
                <a:cs typeface="Times New Roman"/>
              </a:rPr>
              <a:t>Your enterprise's IT has a pre-configured image disk you use for all VMs.</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4165815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The purpose of this demonstration is to show students the simplicity of managing the Windows Azure cloud environment. Explain to students that in this course they will use several of the Windows Azure features, including compute (Cloud Services and Web Sites), data services (SQL database and storage), and App Services (Service Bus and Access Control).</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 you will use the available virtual machine environment. Before you begin this demo, you must complete the following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host computer,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point to </a:t>
            </a:r>
            <a:r>
              <a:rPr lang="en-US" sz="1000" b="1" dirty="0" smtClean="0">
                <a:effectLst/>
                <a:latin typeface="Arial"/>
                <a:ea typeface="Times New Roman"/>
                <a:cs typeface="Times New Roman"/>
              </a:rPr>
              <a:t>Administrative Tools</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Hyper-V Manager</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Hyper-V Manager, click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and in the Action pane,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Hyper-V Manager, click </a:t>
            </a:r>
            <a:r>
              <a:rPr lang="en-US" sz="1000" b="1" dirty="0" smtClean="0">
                <a:effectLst/>
                <a:latin typeface="Arial"/>
                <a:ea typeface="Times New Roman"/>
                <a:cs typeface="Times New Roman"/>
              </a:rPr>
              <a:t>20487B-SEA-DEV-A</a:t>
            </a:r>
            <a:r>
              <a:rPr lang="en-US" sz="1000" dirty="0" smtClean="0">
                <a:effectLst/>
                <a:latin typeface="Arial"/>
                <a:ea typeface="Times New Roman"/>
                <a:cs typeface="Times New Roman"/>
              </a:rPr>
              <a:t>, and in the Action pane,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Action pane, click </a:t>
            </a:r>
            <a:r>
              <a:rPr lang="en-US" sz="1000" b="1" dirty="0" smtClean="0">
                <a:effectLst/>
                <a:latin typeface="Arial"/>
                <a:ea typeface="Times New Roman"/>
                <a:cs typeface="Times New Roman"/>
              </a:rPr>
              <a:t>Connect</a:t>
            </a:r>
            <a:r>
              <a:rPr lang="en-US" sz="1000" dirty="0" smtClean="0">
                <a:effectLst/>
                <a:latin typeface="Arial"/>
                <a:ea typeface="Times New Roman"/>
                <a:cs typeface="Times New Roman"/>
              </a:rPr>
              <a:t>. Wait until the virtual machine starts.</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Sign in using the following credentials:</a:t>
            </a:r>
            <a:endParaRPr lang="en-IN" sz="1000" dirty="0" smtClean="0">
              <a:effectLst/>
              <a:latin typeface="Arial"/>
              <a:ea typeface="Times New Roman"/>
              <a:cs typeface="Times New Roman"/>
            </a:endParaRPr>
          </a:p>
          <a:p>
            <a:pPr marL="742950" lvl="1" indent="-285750">
              <a:lnSpc>
                <a:spcPct val="115000"/>
              </a:lnSpc>
              <a:spcAft>
                <a:spcPts val="995"/>
              </a:spcAft>
              <a:buFont typeface="Symbol"/>
              <a:buChar char=""/>
            </a:pPr>
            <a:r>
              <a:rPr lang="en-US" sz="1000" dirty="0" smtClean="0">
                <a:effectLst/>
                <a:latin typeface="Arial"/>
                <a:ea typeface="Times New Roman"/>
                <a:cs typeface="Times New Roman"/>
              </a:rPr>
              <a:t>User name: </a:t>
            </a:r>
            <a:r>
              <a:rPr lang="en-US" sz="1000" b="1" dirty="0" smtClean="0">
                <a:effectLst/>
                <a:latin typeface="Arial"/>
                <a:ea typeface="Times New Roman"/>
                <a:cs typeface="Times New Roman"/>
              </a:rPr>
              <a:t>Administrator</a:t>
            </a:r>
            <a:endParaRPr lang="en-IN" sz="1000" dirty="0" smtClean="0">
              <a:effectLst/>
              <a:latin typeface="Arial"/>
              <a:ea typeface="Times New Roman"/>
              <a:cs typeface="Times New Roman"/>
            </a:endParaRPr>
          </a:p>
          <a:p>
            <a:pPr marL="742950" lvl="1" indent="-285750">
              <a:lnSpc>
                <a:spcPct val="115000"/>
              </a:lnSpc>
              <a:spcAft>
                <a:spcPts val="995"/>
              </a:spcAft>
              <a:buFont typeface="Symbol"/>
              <a:buChar char=""/>
            </a:pPr>
            <a:r>
              <a:rPr lang="en-US" sz="1000" dirty="0" smtClean="0">
                <a:effectLst/>
                <a:latin typeface="Arial"/>
                <a:ea typeface="Times New Roman"/>
                <a:cs typeface="Times New Roman"/>
              </a:rPr>
              <a:t>Password: </a:t>
            </a:r>
            <a:r>
              <a:rPr lang="en-US" sz="1000" b="1" dirty="0" smtClean="0">
                <a:effectLst/>
                <a:latin typeface="Arial"/>
                <a:ea typeface="Times New Roman"/>
                <a:cs typeface="Times New Roman"/>
              </a:rPr>
              <a:t>Pa$$w0rd</a:t>
            </a:r>
            <a:endParaRPr lang="en-IN" sz="1000" dirty="0" smtClean="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This demonstration requires a Windows Azure account. Make sure you have a valid account before starting the demonstration.</a:t>
            </a:r>
          </a:p>
          <a:p>
            <a:pPr>
              <a:lnSpc>
                <a:spcPct val="115000"/>
              </a:lnSpc>
              <a:spcAft>
                <a:spcPts val="1000"/>
              </a:spcAft>
            </a:pPr>
            <a:r>
              <a:rPr lang="en-IN"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the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 tile.</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Internet Explorer, browse to  </a:t>
            </a:r>
            <a:r>
              <a:rPr lang="en-US" sz="1000" b="1" dirty="0" smtClean="0">
                <a:effectLst/>
                <a:latin typeface="Arial"/>
                <a:ea typeface="Times New Roman"/>
                <a:cs typeface="Times New Roman"/>
              </a:rPr>
              <a:t>https://manage.windowsazure.com</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When the Sign in page appears, type your Windows Live ID email and password, and click </a:t>
            </a:r>
            <a:r>
              <a:rPr lang="en-US" sz="1000" b="1" dirty="0" smtClean="0">
                <a:effectLst/>
                <a:latin typeface="Arial"/>
                <a:ea typeface="Times New Roman"/>
                <a:cs typeface="Times New Roman"/>
              </a:rPr>
              <a:t>Sign In</a:t>
            </a:r>
            <a:r>
              <a:rPr lang="en-US" sz="1000" dirty="0" smtClean="0">
                <a:solidFill>
                  <a:srgbClr val="000000"/>
                </a:solidFill>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Review the items in the pane on the left side of the screen and explain the different services that you can manage with the management portal.</a:t>
            </a:r>
            <a:endParaRPr lang="en-IN"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a:latin typeface="Arial"/>
                <a:ea typeface="Times New Roman"/>
                <a:cs typeface="Times New Roman"/>
              </a:rPr>
              <a:t>Click NEW on the lower left of the portal. Click COMPUTE. Click CLOUD SERVICE. Click QUICK CREATE. </a:t>
            </a:r>
            <a:r>
              <a:rPr lang="en-US" sz="1000" dirty="0">
                <a:latin typeface="Arial"/>
                <a:ea typeface="Times New Roman"/>
                <a:cs typeface="Times New Roman"/>
              </a:rPr>
              <a:t>URL and REGION/AFFINITY GROUP input boxes are displayed to the right side</a:t>
            </a:r>
            <a:r>
              <a:rPr lang="en-US" sz="1000" dirty="0" smtClean="0">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smtClean="0">
                <a:latin typeface="Arial"/>
              </a:rPr>
              <a:t>(More notes on the next slide)</a:t>
            </a:r>
            <a:endParaRPr lang="en-IN" sz="1000">
              <a:latin typeface="Arial"/>
            </a:endParaRPr>
          </a:p>
        </p:txBody>
      </p:sp>
    </p:spTree>
    <p:extLst>
      <p:ext uri="{BB962C8B-B14F-4D97-AF65-F5344CB8AC3E}">
        <p14:creationId xmlns:p14="http://schemas.microsoft.com/office/powerpoint/2010/main" val="154455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a:latin typeface="Arial"/>
                <a:ea typeface="Times New Roman"/>
                <a:cs typeface="Times New Roman"/>
              </a:rPr>
              <a:t>In the URL box, enter the following cloud service name: </a:t>
            </a:r>
            <a:r>
              <a:rPr lang="en-US" sz="1000" dirty="0" err="1">
                <a:latin typeface="Arial"/>
                <a:ea typeface="Times New Roman"/>
                <a:cs typeface="Times New Roman"/>
              </a:rPr>
              <a:t>CloudServiceDemoYourInitials</a:t>
            </a:r>
            <a:r>
              <a:rPr lang="en-US" sz="1000" dirty="0">
                <a:latin typeface="Arial"/>
                <a:ea typeface="Times New Roman"/>
                <a:cs typeface="Times New Roman"/>
              </a:rPr>
              <a:t> (</a:t>
            </a:r>
            <a:r>
              <a:rPr lang="en-US" sz="1000" dirty="0" err="1">
                <a:latin typeface="Arial"/>
                <a:ea typeface="Times New Roman"/>
                <a:cs typeface="Times New Roman"/>
              </a:rPr>
              <a:t>YourInitials</a:t>
            </a:r>
            <a:r>
              <a:rPr lang="en-US" sz="1000" dirty="0">
                <a:latin typeface="Arial"/>
                <a:ea typeface="Times New Roman"/>
                <a:cs typeface="Times New Roman"/>
              </a:rPr>
              <a:t> contains your initials).</a:t>
            </a:r>
          </a:p>
          <a:p>
            <a:pPr marL="342900" indent="-342900">
              <a:lnSpc>
                <a:spcPct val="115000"/>
              </a:lnSpc>
              <a:spcAft>
                <a:spcPts val="995"/>
              </a:spcAft>
              <a:buFont typeface="+mj-lt"/>
              <a:buAutoNum type="arabicPeriod" startAt="6"/>
            </a:pPr>
            <a:r>
              <a:rPr lang="en-US" sz="1000" dirty="0">
                <a:latin typeface="Arial"/>
                <a:ea typeface="Times New Roman"/>
                <a:cs typeface="Times New Roman"/>
              </a:rPr>
              <a:t>Explain that the cloud service name you have entered is going to be part of the URL you will use when connecting to the roles running in the cloud service.</a:t>
            </a:r>
          </a:p>
          <a:p>
            <a:pPr marL="342900" indent="-342900">
              <a:lnSpc>
                <a:spcPct val="115000"/>
              </a:lnSpc>
              <a:spcAft>
                <a:spcPts val="995"/>
              </a:spcAft>
              <a:buFont typeface="+mj-lt"/>
              <a:buAutoNum type="arabicPeriod" startAt="6"/>
            </a:pPr>
            <a:r>
              <a:rPr lang="en-US" sz="1000" dirty="0">
                <a:latin typeface="Arial"/>
                <a:ea typeface="Times New Roman"/>
                <a:cs typeface="Times New Roman"/>
              </a:rPr>
              <a:t>In the REGION OR AFFINITY GROUP box, select the region closest to your location.</a:t>
            </a:r>
          </a:p>
          <a:p>
            <a:pPr marL="342900" indent="-342900">
              <a:lnSpc>
                <a:spcPct val="115000"/>
              </a:lnSpc>
              <a:spcAft>
                <a:spcPts val="995"/>
              </a:spcAft>
              <a:buFont typeface="+mj-lt"/>
              <a:buAutoNum type="arabicPeriod" startAt="6"/>
            </a:pPr>
            <a:r>
              <a:rPr lang="en-US" sz="1000" dirty="0">
                <a:latin typeface="Arial"/>
                <a:ea typeface="Times New Roman"/>
                <a:cs typeface="Times New Roman"/>
              </a:rPr>
              <a:t>Explain that by choosing the region, you choose the data center where the VMs will be created.</a:t>
            </a:r>
          </a:p>
          <a:p>
            <a:pPr marL="342900" indent="-342900">
              <a:lnSpc>
                <a:spcPct val="115000"/>
              </a:lnSpc>
              <a:spcAft>
                <a:spcPts val="995"/>
              </a:spcAft>
              <a:buFont typeface="+mj-lt"/>
              <a:buAutoNum type="arabicPeriod" startAt="6"/>
            </a:pPr>
            <a:r>
              <a:rPr lang="en-US" sz="1000" dirty="0">
                <a:latin typeface="Arial"/>
                <a:ea typeface="Times New Roman"/>
                <a:cs typeface="Times New Roman"/>
              </a:rPr>
              <a:t>Click CREATE CLOUD SERVICE at the lower right corner of the portal. Wait until the cloud service is created.</a:t>
            </a:r>
          </a:p>
          <a:p>
            <a:pPr marL="342900" indent="-342900">
              <a:lnSpc>
                <a:spcPct val="115000"/>
              </a:lnSpc>
              <a:spcAft>
                <a:spcPts val="995"/>
              </a:spcAft>
              <a:buFont typeface="+mj-lt"/>
              <a:buAutoNum type="arabicPeriod" startAt="6"/>
            </a:pPr>
            <a:r>
              <a:rPr lang="en-US" sz="1000" dirty="0" smtClean="0">
                <a:latin typeface="Arial"/>
                <a:ea typeface="Times New Roman"/>
                <a:cs typeface="Times New Roman"/>
              </a:rPr>
              <a:t>Click </a:t>
            </a:r>
            <a:r>
              <a:rPr lang="en-US" sz="1000" b="1" dirty="0">
                <a:latin typeface="Arial"/>
                <a:ea typeface="Times New Roman"/>
                <a:cs typeface="Times New Roman"/>
              </a:rPr>
              <a:t>CLOUD SERVICES</a:t>
            </a:r>
            <a:r>
              <a:rPr lang="en-US" sz="1000" dirty="0">
                <a:latin typeface="Arial"/>
                <a:ea typeface="Times New Roman"/>
                <a:cs typeface="Times New Roman"/>
              </a:rPr>
              <a:t> in the navigation pane.</a:t>
            </a:r>
            <a:endParaRPr lang="en-IN" sz="1000" dirty="0">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solidFill>
                  <a:prstClr val="black"/>
                </a:solidFill>
                <a:latin typeface="Arial"/>
                <a:ea typeface="Times New Roman"/>
                <a:cs typeface="Times New Roman"/>
              </a:rPr>
              <a:t>Click </a:t>
            </a:r>
            <a:r>
              <a:rPr lang="en-US" sz="1000" dirty="0">
                <a:solidFill>
                  <a:prstClr val="black"/>
                </a:solidFill>
                <a:latin typeface="Arial"/>
                <a:ea typeface="Times New Roman"/>
                <a:cs typeface="Times New Roman"/>
              </a:rPr>
              <a:t>the cloud service that you created in the previous step (the one that named </a:t>
            </a:r>
            <a:r>
              <a:rPr lang="en-US" sz="1000" b="1" dirty="0" err="1">
                <a:solidFill>
                  <a:srgbClr val="000000"/>
                </a:solidFill>
                <a:latin typeface="Arial"/>
                <a:ea typeface="Times New Roman"/>
                <a:cs typeface="Segoe UI"/>
              </a:rPr>
              <a:t>CloudServiceDemo</a:t>
            </a:r>
            <a:r>
              <a:rPr lang="en-US" sz="1000" b="1" i="1" dirty="0" err="1">
                <a:solidFill>
                  <a:srgbClr val="000000"/>
                </a:solidFill>
                <a:latin typeface="Arial"/>
                <a:ea typeface="Times New Roman"/>
                <a:cs typeface="Segoe UI"/>
              </a:rPr>
              <a:t>YourInitials</a:t>
            </a:r>
            <a:r>
              <a:rPr lang="en-US" sz="1000" b="1" i="1" dirty="0">
                <a:solidFill>
                  <a:srgbClr val="000000"/>
                </a:solidFill>
                <a:latin typeface="Arial"/>
                <a:ea typeface="Times New Roman"/>
                <a:cs typeface="Segoe UI"/>
              </a:rPr>
              <a:t> </a:t>
            </a:r>
            <a:r>
              <a:rPr lang="en-US" sz="1000" dirty="0">
                <a:solidFill>
                  <a:srgbClr val="000000"/>
                </a:solidFill>
                <a:latin typeface="Arial"/>
                <a:ea typeface="Times New Roman"/>
                <a:cs typeface="Segoe UI"/>
              </a:rPr>
              <a:t>(</a:t>
            </a:r>
            <a:r>
              <a:rPr lang="en-US" sz="1000" i="1" dirty="0" err="1">
                <a:solidFill>
                  <a:srgbClr val="000000"/>
                </a:solidFill>
                <a:latin typeface="Arial"/>
                <a:ea typeface="Times New Roman"/>
                <a:cs typeface="Segoe UI"/>
              </a:rPr>
              <a:t>YourInitials</a:t>
            </a:r>
            <a:r>
              <a:rPr lang="en-US" sz="1000" i="1" dirty="0">
                <a:solidFill>
                  <a:srgbClr val="000000"/>
                </a:solidFill>
                <a:latin typeface="Arial"/>
                <a:ea typeface="Times New Roman"/>
                <a:cs typeface="Segoe UI"/>
              </a:rPr>
              <a:t> </a:t>
            </a:r>
            <a:r>
              <a:rPr lang="en-US" sz="1000" dirty="0">
                <a:solidFill>
                  <a:srgbClr val="000000"/>
                </a:solidFill>
                <a:latin typeface="Arial"/>
                <a:ea typeface="Times New Roman"/>
                <a:cs typeface="Segoe UI"/>
              </a:rPr>
              <a:t>contains your initials).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Explain that currently the cloud service is empty and has no roles, so none of the tabs is showing any content. </a:t>
            </a:r>
            <a:r>
              <a:rPr lang="en-US" sz="1000" dirty="0">
                <a:solidFill>
                  <a:srgbClr val="000000"/>
                </a:solidFill>
                <a:latin typeface="Arial"/>
                <a:ea typeface="Times New Roman"/>
                <a:cs typeface="Times New Roman"/>
              </a:rPr>
              <a:t>Explain that in future modules, you will show how to deploy new roles to the cloud service, and how to configure it</a:t>
            </a:r>
            <a:r>
              <a:rPr lang="en-US" sz="1000" dirty="0" smtClean="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23</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smtClean="0">
                <a:latin typeface="Arial"/>
              </a:rPr>
              <a:t>(More notes on the next slide)</a:t>
            </a:r>
            <a:endParaRPr lang="en-IN"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662334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EF66888-CC90-41BD-AC94-59229FC1F651}" type="slidenum">
              <a:rPr lang="en-IN" smtClean="0"/>
              <a:t>24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
        <p:nvSpPr>
          <p:cNvPr id="7" name="Notes Placeholder 2"/>
          <p:cNvSpPr txBox="1">
            <a:spLocks/>
          </p:cNvSpPr>
          <p:nvPr/>
        </p:nvSpPr>
        <p:spPr>
          <a:xfrm>
            <a:off x="463296" y="22463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342900" indent="-342900">
              <a:lnSpc>
                <a:spcPct val="115000"/>
              </a:lnSpc>
              <a:spcAft>
                <a:spcPts val="995"/>
              </a:spcAft>
              <a:buFont typeface="+mj-lt"/>
              <a:buAutoNum type="arabicPeriod" startAt="14"/>
            </a:pPr>
            <a:r>
              <a:rPr lang="en-US" sz="1000" dirty="0" smtClean="0">
                <a:solidFill>
                  <a:prstClr val="black"/>
                </a:solidFill>
                <a:latin typeface="Arial"/>
                <a:ea typeface="Times New Roman"/>
                <a:cs typeface="Times New Roman"/>
              </a:rPr>
              <a:t>Go over the different tabs and explain their purpose:</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DASHBOARD</a:t>
            </a:r>
            <a:r>
              <a:rPr lang="en-US" sz="1000" dirty="0" smtClean="0">
                <a:solidFill>
                  <a:srgbClr val="000000"/>
                </a:solidFill>
                <a:latin typeface="Arial"/>
                <a:ea typeface="Times New Roman"/>
                <a:cs typeface="Times New Roman"/>
              </a:rPr>
              <a:t>. Provides an overview for the state and configuration of the cloud service and its roles.</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MONITOR</a:t>
            </a:r>
            <a:r>
              <a:rPr lang="en-US" sz="1000" dirty="0" smtClean="0">
                <a:solidFill>
                  <a:srgbClr val="000000"/>
                </a:solidFill>
                <a:latin typeface="Arial"/>
                <a:ea typeface="Times New Roman"/>
                <a:cs typeface="Times New Roman"/>
              </a:rPr>
              <a:t>. Shows performance counter metrics for the roles, such as their CPU and memory usage.</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CONFIGURE</a:t>
            </a:r>
            <a:r>
              <a:rPr lang="en-US" sz="1000" dirty="0" smtClean="0">
                <a:solidFill>
                  <a:srgbClr val="000000"/>
                </a:solidFill>
                <a:latin typeface="Arial"/>
                <a:ea typeface="Times New Roman"/>
                <a:cs typeface="Times New Roman"/>
              </a:rPr>
              <a:t>. Control settings such as monitoring capabilities, remote access, and selection of guest operating system.</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SCALE</a:t>
            </a:r>
            <a:r>
              <a:rPr lang="en-US" sz="1000" dirty="0" smtClean="0">
                <a:solidFill>
                  <a:srgbClr val="000000"/>
                </a:solidFill>
                <a:latin typeface="Arial"/>
                <a:ea typeface="Times New Roman"/>
                <a:cs typeface="Times New Roman"/>
              </a:rPr>
              <a:t>. Control the number of instances (VMs) used for each role.</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INSTANCES</a:t>
            </a:r>
            <a:r>
              <a:rPr lang="en-US" sz="1000" dirty="0" smtClean="0">
                <a:solidFill>
                  <a:srgbClr val="000000"/>
                </a:solidFill>
                <a:latin typeface="Arial"/>
                <a:ea typeface="Times New Roman"/>
                <a:cs typeface="Times New Roman"/>
              </a:rPr>
              <a:t>. Control the existing instances (shutdown/start, reboot, and remote desktop)</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LINKED RESOURCES</a:t>
            </a:r>
            <a:r>
              <a:rPr lang="en-US" sz="1000" dirty="0" smtClean="0">
                <a:solidFill>
                  <a:srgbClr val="000000"/>
                </a:solidFill>
                <a:latin typeface="Arial"/>
                <a:ea typeface="Times New Roman"/>
                <a:cs typeface="Times New Roman"/>
              </a:rPr>
              <a:t>. Manage the list of dependent resources, such as storage and databases. By linking to resources you can monitor and control the scale of all resources from the cloud service configuration.</a:t>
            </a:r>
            <a:endParaRPr lang="en-IN" sz="1000" dirty="0" smtClean="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solidFill>
                  <a:srgbClr val="000000"/>
                </a:solidFill>
                <a:latin typeface="Arial"/>
                <a:ea typeface="Times New Roman"/>
                <a:cs typeface="Times New Roman"/>
              </a:rPr>
              <a:t>CERTIFICATES</a:t>
            </a:r>
            <a:r>
              <a:rPr lang="en-US" sz="1000" dirty="0" smtClean="0">
                <a:solidFill>
                  <a:srgbClr val="000000"/>
                </a:solidFill>
                <a:latin typeface="Arial"/>
                <a:ea typeface="Times New Roman"/>
                <a:cs typeface="Times New Roman"/>
              </a:rPr>
              <a:t>. Manage the certificates used by the roles, for example for HTTPS communication.</a:t>
            </a:r>
            <a:endParaRPr lang="en-IN" sz="1000" dirty="0" smtClean="0">
              <a:solidFill>
                <a:prstClr val="black"/>
              </a:solidFill>
              <a:latin typeface="Arial"/>
              <a:ea typeface="Times New Roman"/>
              <a:cs typeface="Times New Roman"/>
            </a:endParaRPr>
          </a:p>
          <a:p>
            <a:pPr marL="342900" indent="-342900">
              <a:lnSpc>
                <a:spcPct val="115000"/>
              </a:lnSpc>
              <a:spcAft>
                <a:spcPts val="995"/>
              </a:spcAft>
              <a:buFont typeface="+mj-lt"/>
              <a:buAutoNum type="arabicPeriod" startAt="14"/>
            </a:pPr>
            <a:r>
              <a:rPr lang="en-US" sz="1000" dirty="0" smtClean="0">
                <a:solidFill>
                  <a:prstClr val="black"/>
                </a:solidFill>
                <a:latin typeface="Arial"/>
                <a:ea typeface="Times New Roman"/>
                <a:cs typeface="Times New Roman"/>
              </a:rPr>
              <a:t>Close the browser.</a:t>
            </a:r>
            <a:endParaRPr lang="en-IN" dirty="0"/>
          </a:p>
        </p:txBody>
      </p:sp>
    </p:spTree>
    <p:extLst>
      <p:ext uri="{BB962C8B-B14F-4D97-AF65-F5344CB8AC3E}">
        <p14:creationId xmlns:p14="http://schemas.microsoft.com/office/powerpoint/2010/main" val="2359315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different components in the system and how they interact with each other. Focus on the three different areas: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Blue Yonder </a:t>
            </a:r>
            <a:r>
              <a:rPr lang="en-US" sz="1000" dirty="0" smtClean="0">
                <a:solidFill>
                  <a:srgbClr val="000000"/>
                </a:solidFill>
                <a:effectLst/>
                <a:latin typeface="Arial"/>
                <a:ea typeface="Times New Roman"/>
                <a:cs typeface="Times New Roman"/>
              </a:rPr>
              <a:t>Travel Companion </a:t>
            </a:r>
            <a:r>
              <a:rPr lang="en-US" sz="1000" dirty="0" smtClean="0">
                <a:effectLst/>
                <a:latin typeface="Arial"/>
                <a:ea typeface="Times New Roman"/>
                <a:cs typeface="Times New Roman"/>
              </a:rPr>
              <a:t>Windows Store app.</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Blue Yonder </a:t>
            </a:r>
            <a:r>
              <a:rPr lang="en-US" sz="1000" dirty="0" smtClean="0">
                <a:solidFill>
                  <a:srgbClr val="000000"/>
                </a:solidFill>
                <a:effectLst/>
                <a:latin typeface="Arial"/>
                <a:ea typeface="Times New Roman"/>
                <a:cs typeface="Times New Roman"/>
              </a:rPr>
              <a:t>Travel Companion cloud services, which provide a back-end to the Blue </a:t>
            </a:r>
            <a:r>
              <a:rPr lang="en-US" sz="1000" dirty="0" smtClean="0">
                <a:effectLst/>
                <a:latin typeface="Arial"/>
                <a:ea typeface="Times New Roman"/>
                <a:cs typeface="Times New Roman"/>
              </a:rPr>
              <a:t>Yonder </a:t>
            </a:r>
            <a:r>
              <a:rPr lang="en-US" sz="1000" dirty="0" smtClean="0">
                <a:solidFill>
                  <a:srgbClr val="000000"/>
                </a:solidFill>
                <a:effectLst/>
                <a:latin typeface="Arial"/>
                <a:ea typeface="Times New Roman"/>
                <a:cs typeface="Times New Roman"/>
              </a:rPr>
              <a:t>Travel Companion </a:t>
            </a:r>
            <a:r>
              <a:rPr lang="en-US" sz="1000" dirty="0" smtClean="0">
                <a:effectLst/>
                <a:latin typeface="Arial"/>
                <a:ea typeface="Times New Roman"/>
                <a:cs typeface="Times New Roman"/>
              </a:rPr>
              <a:t>Windows Store app.</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Blue Yonder Booking Service, which </a:t>
            </a:r>
            <a:r>
              <a:rPr lang="en-US" sz="1000" dirty="0" smtClean="0">
                <a:solidFill>
                  <a:srgbClr val="000000"/>
                </a:solidFill>
                <a:effectLst/>
                <a:latin typeface="Arial"/>
                <a:ea typeface="Times New Roman"/>
                <a:cs typeface="Times New Roman"/>
              </a:rPr>
              <a:t>provides an on-premises</a:t>
            </a:r>
            <a:r>
              <a:rPr lang="en-US" sz="1000" dirty="0" smtClean="0">
                <a:effectLst/>
                <a:latin typeface="Arial"/>
                <a:ea typeface="Times New Roman"/>
                <a:cs typeface="Times New Roman"/>
              </a:rPr>
              <a:t> back-end to the Blue Yonder Airlines flight booking system.</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201455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demonstration only to show how to use the client app, and to point out which server-side components students will need to implement during the labs in this course.</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will use the available virtual machine environment. Before you begin this demonstration, you must complete the following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host computer,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point to </a:t>
            </a:r>
            <a:r>
              <a:rPr lang="en-US" sz="1000" b="1" dirty="0" smtClean="0">
                <a:effectLst/>
                <a:latin typeface="Arial"/>
                <a:ea typeface="Times New Roman"/>
                <a:cs typeface="Times New Roman"/>
              </a:rPr>
              <a:t>Administrative Tools</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Hyper-V Manager</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Hyper-V Manager, click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and in the Action pane,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Hyper-V Manager, click </a:t>
            </a:r>
            <a:r>
              <a:rPr lang="en-US" sz="1000" b="1" dirty="0" smtClean="0">
                <a:effectLst/>
                <a:latin typeface="Arial"/>
                <a:ea typeface="Times New Roman"/>
                <a:cs typeface="Times New Roman"/>
              </a:rPr>
              <a:t>20487B-SEA-DEV-A</a:t>
            </a:r>
            <a:r>
              <a:rPr lang="en-US" sz="1000" dirty="0" smtClean="0">
                <a:effectLst/>
                <a:latin typeface="Arial"/>
                <a:ea typeface="Times New Roman"/>
                <a:cs typeface="Times New Roman"/>
              </a:rPr>
              <a:t>, and in the Action pane,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Action pane, click </a:t>
            </a:r>
            <a:r>
              <a:rPr lang="en-US" sz="1000" b="1" dirty="0" smtClean="0">
                <a:effectLst/>
                <a:latin typeface="Arial"/>
                <a:ea typeface="Times New Roman"/>
                <a:cs typeface="Times New Roman"/>
              </a:rPr>
              <a:t>Connect</a:t>
            </a:r>
            <a:r>
              <a:rPr lang="en-US" sz="1000" dirty="0" smtClean="0">
                <a:effectLst/>
                <a:latin typeface="Arial"/>
                <a:ea typeface="Times New Roman"/>
                <a:cs typeface="Times New Roman"/>
              </a:rPr>
              <a:t>. Wait until the virtual machine starts.</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Sign in using the following credentials:</a:t>
            </a:r>
            <a:endParaRPr lang="en-IN" sz="1000" dirty="0" smtClean="0">
              <a:effectLst/>
              <a:latin typeface="Arial"/>
              <a:ea typeface="Times New Roman"/>
              <a:cs typeface="Times New Roman"/>
            </a:endParaRPr>
          </a:p>
          <a:p>
            <a:pPr marL="742950" lvl="1" indent="-285750">
              <a:lnSpc>
                <a:spcPct val="115000"/>
              </a:lnSpc>
              <a:spcAft>
                <a:spcPts val="995"/>
              </a:spcAft>
              <a:buFont typeface="Symbol"/>
              <a:buChar char=""/>
            </a:pPr>
            <a:r>
              <a:rPr lang="en-US" sz="1000" dirty="0" smtClean="0">
                <a:effectLst/>
                <a:latin typeface="Arial"/>
                <a:ea typeface="Times New Roman"/>
                <a:cs typeface="Times New Roman"/>
              </a:rPr>
              <a:t>User name: </a:t>
            </a:r>
            <a:r>
              <a:rPr lang="en-US" sz="1000" b="1" dirty="0" smtClean="0">
                <a:effectLst/>
                <a:latin typeface="Arial"/>
                <a:ea typeface="Times New Roman"/>
                <a:cs typeface="Times New Roman"/>
              </a:rPr>
              <a:t>Administrator</a:t>
            </a:r>
            <a:endParaRPr lang="en-IN" sz="1000" dirty="0" smtClean="0">
              <a:effectLst/>
              <a:latin typeface="Arial"/>
              <a:ea typeface="Times New Roman"/>
              <a:cs typeface="Times New Roman"/>
            </a:endParaRPr>
          </a:p>
          <a:p>
            <a:pPr marL="742950" lvl="1" indent="-285750">
              <a:lnSpc>
                <a:spcPct val="115000"/>
              </a:lnSpc>
              <a:spcAft>
                <a:spcPts val="995"/>
              </a:spcAft>
              <a:buFont typeface="Symbol"/>
              <a:buChar char=""/>
            </a:pPr>
            <a:r>
              <a:rPr lang="en-US" sz="1000" dirty="0" smtClean="0">
                <a:effectLst/>
                <a:latin typeface="Arial"/>
                <a:ea typeface="Times New Roman"/>
                <a:cs typeface="Times New Roman"/>
              </a:rPr>
              <a:t>Password: </a:t>
            </a:r>
            <a:r>
              <a:rPr lang="en-US" sz="1000" b="1" dirty="0" smtClean="0">
                <a:effectLst/>
                <a:latin typeface="Arial"/>
                <a:ea typeface="Times New Roman"/>
                <a:cs typeface="Times New Roman"/>
              </a:rPr>
              <a:t>Pa$$w0rd</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Return to Hyper-V Manager, click </a:t>
            </a:r>
            <a:r>
              <a:rPr lang="en-US" sz="1000" b="1" dirty="0" smtClean="0">
                <a:effectLst/>
                <a:latin typeface="Arial"/>
                <a:ea typeface="Times New Roman"/>
                <a:cs typeface="Times New Roman"/>
              </a:rPr>
              <a:t>20487B-SEA-DEV-C</a:t>
            </a:r>
            <a:r>
              <a:rPr lang="en-US" sz="1000" dirty="0" smtClean="0">
                <a:effectLst/>
                <a:latin typeface="Arial"/>
                <a:ea typeface="Times New Roman"/>
                <a:cs typeface="Times New Roman"/>
              </a:rPr>
              <a:t>, and in the Action pane, click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Action pane, click </a:t>
            </a:r>
            <a:r>
              <a:rPr lang="en-US" sz="1000" b="1" dirty="0" smtClean="0">
                <a:effectLst/>
                <a:latin typeface="Arial"/>
                <a:ea typeface="Times New Roman"/>
                <a:cs typeface="Times New Roman"/>
              </a:rPr>
              <a:t>Connect</a:t>
            </a:r>
            <a:r>
              <a:rPr lang="en-US" sz="1000" dirty="0" smtClean="0">
                <a:effectLst/>
                <a:latin typeface="Arial"/>
                <a:ea typeface="Times New Roman"/>
                <a:cs typeface="Times New Roman"/>
              </a:rPr>
              <a:t>. Wait until the virtual machine starts.</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Sign in using the following credentials:</a:t>
            </a:r>
            <a:endParaRPr lang="en-IN" sz="1000" dirty="0" smtClean="0">
              <a:effectLst/>
              <a:latin typeface="Arial"/>
              <a:ea typeface="Times New Roman"/>
              <a:cs typeface="Times New Roman"/>
            </a:endParaRPr>
          </a:p>
          <a:p>
            <a:pPr marL="742950" lvl="1" indent="-285750">
              <a:lnSpc>
                <a:spcPct val="115000"/>
              </a:lnSpc>
              <a:spcAft>
                <a:spcPts val="995"/>
              </a:spcAft>
              <a:buFont typeface="Symbol"/>
              <a:buChar char=""/>
            </a:pPr>
            <a:r>
              <a:rPr lang="en-US" sz="1000" dirty="0" smtClean="0">
                <a:effectLst/>
                <a:latin typeface="Arial"/>
                <a:ea typeface="Times New Roman"/>
                <a:cs typeface="Times New Roman"/>
              </a:rPr>
              <a:t>User name: </a:t>
            </a:r>
            <a:r>
              <a:rPr lang="en-US" sz="1000" b="1" dirty="0" smtClean="0">
                <a:effectLst/>
                <a:latin typeface="Arial"/>
                <a:ea typeface="Times New Roman"/>
                <a:cs typeface="Times New Roman"/>
              </a:rPr>
              <a:t>Admin</a:t>
            </a:r>
            <a:endParaRPr lang="en-IN" sz="1000" dirty="0" smtClean="0">
              <a:effectLst/>
              <a:latin typeface="Arial"/>
              <a:ea typeface="Times New Roman"/>
              <a:cs typeface="Times New Roman"/>
            </a:endParaRPr>
          </a:p>
          <a:p>
            <a:pPr marL="742950" lvl="1" indent="-285750">
              <a:lnSpc>
                <a:spcPct val="115000"/>
              </a:lnSpc>
              <a:spcAft>
                <a:spcPts val="995"/>
              </a:spcAft>
              <a:buFont typeface="Symbol"/>
              <a:buChar char=""/>
            </a:pPr>
            <a:r>
              <a:rPr lang="en-US" sz="1000" dirty="0" smtClean="0">
                <a:effectLst/>
                <a:latin typeface="Arial"/>
                <a:ea typeface="Times New Roman"/>
                <a:cs typeface="Times New Roman"/>
              </a:rPr>
              <a:t>Password: </a:t>
            </a:r>
            <a:r>
              <a:rPr lang="en-US" sz="1000" b="1" dirty="0" smtClean="0">
                <a:effectLst/>
                <a:latin typeface="Arial"/>
                <a:ea typeface="Times New Roman"/>
                <a:cs typeface="Times New Roman"/>
              </a:rPr>
              <a:t>Pa$$w0rd</a:t>
            </a:r>
            <a:endParaRPr lang="en-IN" sz="1000" dirty="0" smtClean="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virtual machine </a:t>
            </a:r>
            <a:r>
              <a:rPr lang="en-US" sz="1000" b="1" dirty="0" smtClean="0">
                <a:effectLst/>
                <a:latin typeface="Arial"/>
                <a:ea typeface="Times New Roman"/>
                <a:cs typeface="Times New Roman"/>
              </a:rPr>
              <a:t>20487B-SEA-DEV-A</a:t>
            </a:r>
            <a:r>
              <a:rPr lang="en-US" sz="1000" dirty="0" smtClean="0">
                <a:effectLst/>
                <a:latin typeface="Arial"/>
                <a:ea typeface="Times New Roman"/>
                <a:cs typeface="Times New Roman"/>
              </a:rPr>
              <a:t>, o</a:t>
            </a:r>
            <a:r>
              <a:rPr lang="en-US" sz="1000" dirty="0" smtClean="0">
                <a:solidFill>
                  <a:srgbClr val="000000"/>
                </a:solidFill>
                <a:effectLst/>
                <a:latin typeface="Arial"/>
                <a:ea typeface="Times New Roman"/>
                <a:cs typeface="Times New Roman"/>
              </a:rPr>
              <a:t>n the Start screen, click the </a:t>
            </a:r>
            <a:r>
              <a:rPr lang="en-US" sz="1000" b="1" dirty="0" smtClean="0">
                <a:solidFill>
                  <a:srgbClr val="000000"/>
                </a:solidFill>
                <a:effectLst/>
                <a:latin typeface="Arial"/>
                <a:ea typeface="Times New Roman"/>
                <a:cs typeface="Times New Roman"/>
              </a:rPr>
              <a:t>Computer</a:t>
            </a:r>
            <a:r>
              <a:rPr lang="en-US" sz="1000" dirty="0" smtClean="0">
                <a:solidFill>
                  <a:srgbClr val="000000"/>
                </a:solidFill>
                <a:effectLst/>
                <a:latin typeface="Arial"/>
                <a:ea typeface="Times New Roman"/>
                <a:cs typeface="Times New Roman"/>
              </a:rPr>
              <a:t> tile to open File Explorer.</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Browse to </a:t>
            </a:r>
            <a:r>
              <a:rPr lang="en-US" sz="1000" b="1" dirty="0" smtClean="0">
                <a:solidFill>
                  <a:srgbClr val="000000"/>
                </a:solidFill>
                <a:effectLst/>
                <a:latin typeface="Arial"/>
                <a:ea typeface="Times New Roman"/>
                <a:cs typeface="Times New Roman"/>
              </a:rPr>
              <a:t>D:\AllFiles\Mod01\DemoFiles\BlueYonderDemo\Setup</a:t>
            </a:r>
            <a:r>
              <a:rPr lang="en-US" sz="1000" dirty="0" smtClean="0">
                <a:solidFill>
                  <a:srgbClr val="000000"/>
                </a:solidFill>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Double-click the </a:t>
            </a:r>
            <a:r>
              <a:rPr lang="en-US" sz="1000" b="1" dirty="0" smtClean="0">
                <a:solidFill>
                  <a:srgbClr val="000000"/>
                </a:solidFill>
                <a:effectLst/>
                <a:latin typeface="Arial"/>
                <a:ea typeface="Times New Roman"/>
                <a:cs typeface="Times New Roman"/>
              </a:rPr>
              <a:t>SetupIIS.cmd</a:t>
            </a:r>
            <a:r>
              <a:rPr lang="en-US" sz="1000" dirty="0" smtClean="0">
                <a:solidFill>
                  <a:srgbClr val="000000"/>
                </a:solidFill>
                <a:effectLst/>
                <a:latin typeface="Arial"/>
                <a:ea typeface="Times New Roman"/>
                <a:cs typeface="Times New Roman"/>
              </a:rPr>
              <a:t> file and wait for the script to finish.</a:t>
            </a:r>
            <a:endParaRPr lang="en-IN"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Explain to the students this script builds the server solutions and deploys them to the local </a:t>
            </a:r>
            <a:r>
              <a:rPr lang="en-US" sz="1000" dirty="0" smtClean="0">
                <a:solidFill>
                  <a:srgbClr val="000000"/>
                </a:solidFill>
                <a:effectLst/>
                <a:latin typeface="Arial"/>
                <a:ea typeface="Times New Roman"/>
                <a:cs typeface="Times New Roman"/>
              </a:rPr>
              <a:t>IIS</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smtClean="0">
                <a:latin typeface="Arial"/>
              </a:rPr>
              <a:t>(More notes on the next slide)</a:t>
            </a:r>
            <a:endParaRPr lang="en-IN" sz="1000">
              <a:latin typeface="Arial"/>
            </a:endParaRPr>
          </a:p>
        </p:txBody>
      </p:sp>
    </p:spTree>
    <p:extLst>
      <p:ext uri="{BB962C8B-B14F-4D97-AF65-F5344CB8AC3E}">
        <p14:creationId xmlns:p14="http://schemas.microsoft.com/office/powerpoint/2010/main" val="441112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srgbClr val="000000"/>
                </a:solidFill>
                <a:latin typeface="Arial"/>
                <a:ea typeface="Times New Roman"/>
                <a:cs typeface="Times New Roman"/>
              </a:rPr>
              <a:t>	machine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virtual machine </a:t>
            </a:r>
            <a:r>
              <a:rPr lang="en-US" sz="1000" b="1" dirty="0">
                <a:solidFill>
                  <a:prstClr val="black"/>
                </a:solidFill>
                <a:latin typeface="Arial"/>
                <a:ea typeface="Times New Roman"/>
                <a:cs typeface="Times New Roman"/>
              </a:rPr>
              <a:t>20487B-SEA-DEV-C</a:t>
            </a:r>
            <a:r>
              <a:rPr lang="en-US" sz="1000" dirty="0">
                <a:solidFill>
                  <a:prstClr val="black"/>
                </a:solidFill>
                <a:latin typeface="Arial"/>
                <a:ea typeface="Times New Roman"/>
                <a:cs typeface="Times New Roman"/>
              </a:rPr>
              <a:t>, on the Start screen, click the </a:t>
            </a:r>
            <a:r>
              <a:rPr lang="en-US" sz="1000" b="1" dirty="0">
                <a:solidFill>
                  <a:prstClr val="black"/>
                </a:solidFill>
                <a:latin typeface="Arial"/>
                <a:ea typeface="Times New Roman"/>
                <a:cs typeface="Times New Roman"/>
              </a:rPr>
              <a:t>Visual Studio 2012 </a:t>
            </a:r>
            <a:r>
              <a:rPr lang="en-US" sz="1000" dirty="0">
                <a:solidFill>
                  <a:prstClr val="black"/>
                </a:solidFill>
                <a:latin typeface="Arial"/>
                <a:ea typeface="Times New Roman"/>
                <a:cs typeface="Times New Roman"/>
              </a:rPr>
              <a:t>tile.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point to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Project/Solution</a:t>
            </a:r>
            <a:r>
              <a:rPr lang="en-US" sz="1000" dirty="0">
                <a:solidFill>
                  <a:prstClr val="black"/>
                </a:solidFill>
                <a:latin typeface="Arial"/>
                <a:ea typeface="Times New Roman"/>
                <a:cs typeface="Times New Roman"/>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Browse to </a:t>
            </a:r>
            <a:r>
              <a:rPr lang="en-US" sz="1000" b="1" dirty="0">
                <a:solidFill>
                  <a:srgbClr val="000000"/>
                </a:solidFill>
                <a:latin typeface="Arial"/>
                <a:ea typeface="Times New Roman"/>
                <a:cs typeface="Segoe UI"/>
              </a:rPr>
              <a:t>D:\AllFiles\Mod01\DemoFiles\BlueYonderDemo\BlueYonder.Companion.Client</a:t>
            </a:r>
            <a:r>
              <a:rPr lang="en-US" sz="1000" dirty="0">
                <a:solidFill>
                  <a:srgbClr val="000000"/>
                </a:solidFill>
                <a:latin typeface="Arial"/>
                <a:ea typeface="Times New Roman"/>
                <a:cs typeface="Segoe UI"/>
              </a:rPr>
              <a:t>,</a:t>
            </a:r>
            <a:r>
              <a:rPr lang="en-US" sz="1000" b="1" dirty="0">
                <a:solidFill>
                  <a:srgbClr val="000000"/>
                </a:solidFill>
                <a:latin typeface="Arial"/>
                <a:ea typeface="Times New Roman"/>
                <a:cs typeface="Segoe UI"/>
              </a:rPr>
              <a:t> </a:t>
            </a:r>
            <a:r>
              <a:rPr lang="en-US" sz="1000" dirty="0">
                <a:solidFill>
                  <a:prstClr val="black"/>
                </a:solidFill>
                <a:latin typeface="Arial"/>
                <a:ea typeface="Times New Roman"/>
                <a:cs typeface="Times New Roman"/>
              </a:rPr>
              <a:t>select the </a:t>
            </a:r>
            <a:r>
              <a:rPr lang="en-US" sz="1000" b="1" dirty="0">
                <a:solidFill>
                  <a:srgbClr val="000000"/>
                </a:solidFill>
                <a:latin typeface="Arial"/>
                <a:ea typeface="Times New Roman"/>
                <a:cs typeface="Segoe UI"/>
              </a:rPr>
              <a:t>BlueYonder.Companion.Client.sln</a:t>
            </a:r>
            <a:r>
              <a:rPr lang="en-US" sz="1000" dirty="0">
                <a:solidFill>
                  <a:prstClr val="black"/>
                </a:solidFill>
                <a:latin typeface="Arial"/>
                <a:ea typeface="Times New Roman"/>
                <a:cs typeface="Times New Roman"/>
              </a:rPr>
              <a:t> file</a:t>
            </a:r>
            <a:r>
              <a:rPr lang="en-US" sz="1000" dirty="0">
                <a:solidFill>
                  <a:srgbClr val="000000"/>
                </a:solidFill>
                <a:latin typeface="Arial"/>
                <a:ea typeface="Times New Roman"/>
                <a:cs typeface="Segoe UI"/>
              </a:rPr>
              <a:t>, and then click </a:t>
            </a:r>
            <a:r>
              <a:rPr lang="en-US" sz="1000" b="1" dirty="0">
                <a:solidFill>
                  <a:srgbClr val="000000"/>
                </a:solidFill>
                <a:latin typeface="Arial"/>
                <a:ea typeface="Times New Roman"/>
                <a:cs typeface="Segoe UI"/>
              </a:rPr>
              <a:t>Open</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If you are prompted by a </a:t>
            </a:r>
            <a:r>
              <a:rPr lang="en-US" sz="1000" b="1" dirty="0">
                <a:solidFill>
                  <a:srgbClr val="000000"/>
                </a:solidFill>
                <a:latin typeface="Arial"/>
                <a:ea typeface="Times New Roman"/>
                <a:cs typeface="Times New Roman"/>
              </a:rPr>
              <a:t>Developers License</a:t>
            </a:r>
            <a:r>
              <a:rPr lang="en-US" sz="1000" dirty="0">
                <a:solidFill>
                  <a:srgbClr val="000000"/>
                </a:solidFill>
                <a:latin typeface="Arial"/>
                <a:ea typeface="Times New Roman"/>
                <a:cs typeface="Times New Roman"/>
              </a:rPr>
              <a:t> dialog box, click </a:t>
            </a:r>
            <a:r>
              <a:rPr lang="en-US" sz="1000" b="1" dirty="0">
                <a:solidFill>
                  <a:srgbClr val="000000"/>
                </a:solidFill>
                <a:latin typeface="Arial"/>
                <a:ea typeface="Times New Roman"/>
                <a:cs typeface="Times New Roman"/>
              </a:rPr>
              <a:t>I Agree</a:t>
            </a:r>
            <a:r>
              <a:rPr lang="en-US" sz="1000" dirty="0">
                <a:solidFill>
                  <a:srgbClr val="000000"/>
                </a:solidFill>
                <a:latin typeface="Arial"/>
                <a:ea typeface="Times New Roman"/>
                <a:cs typeface="Times New Roman"/>
              </a:rPr>
              <a:t>. If you are prompted by a </a:t>
            </a:r>
            <a:r>
              <a:rPr lang="en-US" sz="1000" b="1" dirty="0">
                <a:solidFill>
                  <a:srgbClr val="000000"/>
                </a:solidFill>
                <a:latin typeface="Arial"/>
                <a:ea typeface="Times New Roman"/>
                <a:cs typeface="Times New Roman"/>
              </a:rPr>
              <a:t>User Account Control</a:t>
            </a:r>
            <a:r>
              <a:rPr lang="en-US" sz="1000" dirty="0">
                <a:solidFill>
                  <a:srgbClr val="000000"/>
                </a:solidFill>
                <a:latin typeface="Arial"/>
                <a:ea typeface="Times New Roman"/>
                <a:cs typeface="Times New Roman"/>
              </a:rPr>
              <a:t> dialog box, click </a:t>
            </a:r>
            <a:r>
              <a:rPr lang="en-US" sz="1000" b="1" dirty="0">
                <a:solidFill>
                  <a:srgbClr val="000000"/>
                </a:solidFill>
                <a:latin typeface="Arial"/>
                <a:ea typeface="Times New Roman"/>
                <a:cs typeface="Times New Roman"/>
              </a:rPr>
              <a:t>Yes</a:t>
            </a:r>
            <a:r>
              <a:rPr lang="en-US" sz="1000" dirty="0">
                <a:solidFill>
                  <a:srgbClr val="000000"/>
                </a:solidFill>
                <a:latin typeface="Arial"/>
                <a:ea typeface="Times New Roman"/>
                <a:cs typeface="Times New Roman"/>
              </a:rPr>
              <a:t>. Type </a:t>
            </a:r>
            <a:r>
              <a:rPr lang="en-US" sz="1000" dirty="0">
                <a:solidFill>
                  <a:prstClr val="black"/>
                </a:solidFill>
                <a:latin typeface="Arial"/>
                <a:ea typeface="Times New Roman"/>
                <a:cs typeface="Times New Roman"/>
              </a:rPr>
              <a:t>your </a:t>
            </a:r>
            <a:r>
              <a:rPr lang="en-US" sz="1000" dirty="0">
                <a:solidFill>
                  <a:srgbClr val="000000"/>
                </a:solidFill>
                <a:latin typeface="Arial"/>
                <a:ea typeface="Times New Roman"/>
                <a:cs typeface="Times New Roman"/>
              </a:rPr>
              <a:t>e-mail address and a password in the </a:t>
            </a:r>
            <a:r>
              <a:rPr lang="en-US" sz="1000" b="1" dirty="0">
                <a:solidFill>
                  <a:srgbClr val="000000"/>
                </a:solidFill>
                <a:latin typeface="Arial"/>
                <a:ea typeface="Times New Roman"/>
                <a:cs typeface="Times New Roman"/>
              </a:rPr>
              <a:t>Developers License</a:t>
            </a:r>
            <a:r>
              <a:rPr lang="en-US" sz="1000" dirty="0">
                <a:solidFill>
                  <a:srgbClr val="000000"/>
                </a:solidFill>
                <a:latin typeface="Arial"/>
                <a:ea typeface="Times New Roman"/>
                <a:cs typeface="Times New Roman"/>
              </a:rPr>
              <a:t> dialog box</a:t>
            </a:r>
            <a:r>
              <a:rPr lang="en-US" sz="1000" dirty="0">
                <a:solidFill>
                  <a:srgbClr val="1F497D"/>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Sign in</a:t>
            </a:r>
            <a:r>
              <a:rPr lang="en-US" sz="1000" dirty="0">
                <a:solidFill>
                  <a:srgbClr val="000000"/>
                </a:solidFill>
                <a:latin typeface="Arial"/>
                <a:ea typeface="Times New Roman"/>
                <a:cs typeface="Times New Roman"/>
              </a:rPr>
              <a:t>. </a:t>
            </a: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Close </a:t>
            </a:r>
            <a:r>
              <a:rPr lang="en-US" sz="1000" dirty="0">
                <a:solidFill>
                  <a:prstClr val="black"/>
                </a:solidFill>
                <a:latin typeface="Arial"/>
                <a:ea typeface="Times New Roman"/>
                <a:cs typeface="Times New Roman"/>
              </a:rPr>
              <a:t>in the </a:t>
            </a:r>
            <a:r>
              <a:rPr lang="en-US" sz="1000" b="1" dirty="0">
                <a:solidFill>
                  <a:srgbClr val="000000"/>
                </a:solidFill>
                <a:latin typeface="Arial"/>
                <a:ea typeface="Times New Roman"/>
                <a:cs typeface="Times New Roman"/>
              </a:rPr>
              <a:t>Developers License </a:t>
            </a:r>
            <a:r>
              <a:rPr lang="en-US" sz="1000" dirty="0">
                <a:solidFill>
                  <a:srgbClr val="000000"/>
                </a:solidFill>
                <a:latin typeface="Arial"/>
                <a:ea typeface="Times New Roman"/>
                <a:cs typeface="Times New Roman"/>
              </a:rPr>
              <a:t>dialog box.</a:t>
            </a:r>
            <a:endParaRPr lang="en-IN" sz="1000" dirty="0">
              <a:solidFill>
                <a:prstClr val="black"/>
              </a:solidFill>
              <a:latin typeface="Arial"/>
              <a:ea typeface="Times New Roman"/>
              <a:cs typeface="Times New Roman"/>
            </a:endParaRPr>
          </a:p>
          <a:p>
            <a:pPr lvl="0">
              <a:lnSpc>
                <a:spcPct val="115000"/>
              </a:lnSpc>
              <a:spcAft>
                <a:spcPts val="995"/>
              </a:spcAft>
            </a:pPr>
            <a:r>
              <a:rPr lang="en-IN" sz="1000" b="1" dirty="0">
                <a:solidFill>
                  <a:prstClr val="black"/>
                </a:solidFill>
                <a:latin typeface="Arial"/>
                <a:ea typeface="Calibri"/>
                <a:cs typeface="Times New Roman"/>
              </a:rPr>
              <a:t>Note: </a:t>
            </a:r>
            <a:r>
              <a:rPr lang="en-IN" sz="1000" dirty="0">
                <a:solidFill>
                  <a:prstClr val="black"/>
                </a:solidFill>
                <a:latin typeface="Arial"/>
                <a:ea typeface="Times New Roman"/>
                <a:cs typeface="Arial"/>
              </a:rPr>
              <a:t>If you do not have valid email address, click </a:t>
            </a:r>
            <a:r>
              <a:rPr lang="en-IN" sz="1000" b="1" dirty="0">
                <a:solidFill>
                  <a:prstClr val="black"/>
                </a:solidFill>
                <a:latin typeface="Arial"/>
                <a:ea typeface="Times New Roman"/>
                <a:cs typeface="Arial"/>
              </a:rPr>
              <a:t>Sign up</a:t>
            </a:r>
            <a:r>
              <a:rPr lang="en-IN" sz="1000" dirty="0">
                <a:solidFill>
                  <a:prstClr val="black"/>
                </a:solidFill>
                <a:latin typeface="Arial"/>
                <a:ea typeface="Times New Roman"/>
                <a:cs typeface="Arial"/>
              </a:rPr>
              <a:t> and register for the service. </a:t>
            </a:r>
            <a:r>
              <a:rPr lang="en-IN" sz="1000" dirty="0" smtClean="0">
                <a:solidFill>
                  <a:prstClr val="black"/>
                </a:solidFill>
                <a:latin typeface="Arial"/>
                <a:ea typeface="Times New Roman"/>
                <a:cs typeface="Arial"/>
              </a:rPr>
              <a:t>Write </a:t>
            </a:r>
            <a:r>
              <a:rPr lang="en-IN" sz="1000" dirty="0">
                <a:solidFill>
                  <a:prstClr val="black"/>
                </a:solidFill>
                <a:latin typeface="Arial"/>
                <a:ea typeface="Times New Roman"/>
                <a:cs typeface="Arial"/>
              </a:rPr>
              <a:t>down these credentials and use them whenever a use of an email account is required.</a:t>
            </a:r>
            <a:endParaRPr lang="en-IN"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Solution Explorer, right-click the </a:t>
            </a:r>
            <a:r>
              <a:rPr lang="en-US" sz="1000" b="1" dirty="0" err="1">
                <a:solidFill>
                  <a:prstClr val="black"/>
                </a:solidFill>
                <a:latin typeface="Arial"/>
                <a:ea typeface="Times New Roman"/>
                <a:cs typeface="Times New Roman"/>
              </a:rPr>
              <a:t>BlueYonder.Companion.Client</a:t>
            </a:r>
            <a:r>
              <a:rPr lang="en-US" sz="1000" dirty="0">
                <a:solidFill>
                  <a:prstClr val="black"/>
                </a:solidFill>
                <a:latin typeface="Arial"/>
                <a:ea typeface="Times New Roman"/>
                <a:cs typeface="Times New Roman"/>
              </a:rPr>
              <a:t> project, and then click </a:t>
            </a:r>
            <a:r>
              <a:rPr lang="en-US" sz="1000" b="1" dirty="0">
                <a:solidFill>
                  <a:prstClr val="black"/>
                </a:solidFill>
                <a:latin typeface="Arial"/>
                <a:ea typeface="Times New Roman"/>
                <a:cs typeface="Times New Roman"/>
              </a:rPr>
              <a:t>Set as </a:t>
            </a:r>
            <a:r>
              <a:rPr lang="en-US" sz="1000" b="1" dirty="0" err="1">
                <a:solidFill>
                  <a:prstClr val="black"/>
                </a:solidFill>
                <a:latin typeface="Arial"/>
                <a:ea typeface="Times New Roman"/>
                <a:cs typeface="Times New Roman"/>
              </a:rPr>
              <a:t>StartUp</a:t>
            </a:r>
            <a:r>
              <a:rPr lang="en-US" sz="1000" b="1" dirty="0">
                <a:solidFill>
                  <a:prstClr val="black"/>
                </a:solidFill>
                <a:latin typeface="Arial"/>
                <a:ea typeface="Times New Roman"/>
                <a:cs typeface="Times New Roman"/>
              </a:rPr>
              <a:t> Project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Press Ctrl+F5 to start the client app without debugging.</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If you are prompted to allow the app to run in the background, click </a:t>
            </a:r>
            <a:r>
              <a:rPr lang="en-US" sz="1000" b="1" dirty="0">
                <a:solidFill>
                  <a:prstClr val="black"/>
                </a:solidFill>
                <a:latin typeface="Arial"/>
                <a:ea typeface="Times New Roman"/>
                <a:cs typeface="Times New Roman"/>
              </a:rPr>
              <a:t>Allow</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Briefly explain the purpose and features of the Blue Yonder Companion app: it is a travel reservation and management app. It can help you search and book flights, manage your trip schedule, store and manage pictures and video from trips, and provide weather information about trip destinations.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After the client app starts, display the app bar by right-clicking or by swiping from the bottom of the screen.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Click </a:t>
            </a:r>
            <a:r>
              <a:rPr lang="en-US" sz="1000" b="1" dirty="0">
                <a:solidFill>
                  <a:srgbClr val="000000"/>
                </a:solidFill>
                <a:latin typeface="Arial"/>
                <a:ea typeface="Times New Roman"/>
                <a:cs typeface="Times New Roman"/>
              </a:rPr>
              <a:t>Search</a:t>
            </a:r>
            <a:r>
              <a:rPr lang="en-US" sz="1000" dirty="0">
                <a:solidFill>
                  <a:srgbClr val="000000"/>
                </a:solidFill>
                <a:latin typeface="Arial"/>
                <a:ea typeface="Times New Roman"/>
                <a:cs typeface="Times New Roman"/>
              </a:rPr>
              <a:t>, and in the </a:t>
            </a:r>
            <a:r>
              <a:rPr lang="en-US" sz="1000" b="1" dirty="0">
                <a:solidFill>
                  <a:srgbClr val="000000"/>
                </a:solidFill>
                <a:latin typeface="Arial"/>
                <a:ea typeface="Times New Roman"/>
                <a:cs typeface="Times New Roman"/>
              </a:rPr>
              <a:t>Search</a:t>
            </a:r>
            <a:r>
              <a:rPr lang="en-US" sz="1000" dirty="0">
                <a:solidFill>
                  <a:srgbClr val="000000"/>
                </a:solidFill>
                <a:latin typeface="Arial"/>
                <a:ea typeface="Times New Roman"/>
                <a:cs typeface="Times New Roman"/>
              </a:rPr>
              <a:t> box on the right side, enter </a:t>
            </a:r>
            <a:r>
              <a:rPr lang="en-US" sz="1000" b="1" dirty="0">
                <a:solidFill>
                  <a:srgbClr val="000000"/>
                </a:solidFill>
                <a:latin typeface="Arial"/>
                <a:ea typeface="Times New Roman"/>
                <a:cs typeface="Times New Roman"/>
              </a:rPr>
              <a:t>New</a:t>
            </a:r>
            <a:r>
              <a:rPr lang="en-US" sz="1000" dirty="0">
                <a:solidFill>
                  <a:srgbClr val="000000"/>
                </a:solidFill>
                <a:latin typeface="Arial"/>
                <a:ea typeface="Times New Roman"/>
                <a:cs typeface="Times New Roman"/>
              </a:rPr>
              <a:t>. </a:t>
            </a:r>
            <a:r>
              <a:rPr lang="en-US" sz="1000" dirty="0">
                <a:solidFill>
                  <a:prstClr val="black"/>
                </a:solidFill>
                <a:latin typeface="Arial"/>
                <a:ea typeface="Times New Roman"/>
                <a:cs typeface="Times New Roman"/>
              </a:rPr>
              <a:t>If you are prompted to allow the app to share your location, click </a:t>
            </a:r>
            <a:r>
              <a:rPr lang="en-US" sz="1000" b="1" dirty="0">
                <a:solidFill>
                  <a:prstClr val="black"/>
                </a:solidFill>
                <a:latin typeface="Arial"/>
                <a:ea typeface="Times New Roman"/>
                <a:cs typeface="Times New Roman"/>
              </a:rPr>
              <a:t>Allow</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Explain the app communicates with the front-end service to retrieve a list of flights to a location </a:t>
            </a:r>
            <a:r>
              <a:rPr lang="en-US" sz="1000" dirty="0">
                <a:solidFill>
                  <a:srgbClr val="000000"/>
                </a:solidFill>
                <a:latin typeface="Arial"/>
                <a:ea typeface="Times New Roman"/>
                <a:cs typeface="Times New Roman"/>
              </a:rPr>
              <a:t>that begins with </a:t>
            </a:r>
            <a:r>
              <a:rPr lang="en-US" sz="1000" i="1" dirty="0">
                <a:solidFill>
                  <a:srgbClr val="000000"/>
                </a:solidFill>
                <a:latin typeface="Arial"/>
                <a:ea typeface="Times New Roman"/>
                <a:cs typeface="Times New Roman"/>
              </a:rPr>
              <a:t>New</a:t>
            </a:r>
            <a:r>
              <a:rPr lang="en-US" sz="1000" dirty="0">
                <a:solidFill>
                  <a:srgbClr val="000000"/>
                </a:solidFill>
                <a:latin typeface="Arial"/>
                <a:ea typeface="Times New Roman"/>
                <a:cs typeface="Times New Roman"/>
              </a:rPr>
              <a:t>, for example, New York. Inform the students they will implement this search in future </a:t>
            </a:r>
            <a:r>
              <a:rPr lang="en-US" sz="1000" dirty="0" smtClean="0">
                <a:solidFill>
                  <a:srgbClr val="000000"/>
                </a:solidFill>
                <a:latin typeface="Arial"/>
                <a:ea typeface="Times New Roman"/>
                <a:cs typeface="Times New Roman"/>
              </a:rPr>
              <a:t>labs. </a:t>
            </a:r>
            <a:endParaRPr lang="en-IN" dirty="0"/>
          </a:p>
        </p:txBody>
      </p:sp>
      <p:sp>
        <p:nvSpPr>
          <p:cNvPr id="4" name="Slide Number Placeholder 3"/>
          <p:cNvSpPr>
            <a:spLocks noGrp="1"/>
          </p:cNvSpPr>
          <p:nvPr>
            <p:ph type="sldNum" sz="quarter" idx="10"/>
          </p:nvPr>
        </p:nvSpPr>
        <p:spPr/>
        <p:txBody>
          <a:bodyPr/>
          <a:lstStyle/>
          <a:p>
            <a:fld id="{BEF66888-CC90-41BD-AC94-59229FC1F651}" type="slidenum">
              <a:rPr lang="en-IN" smtClean="0"/>
              <a:t>27</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smtClean="0">
                <a:latin typeface="Arial"/>
              </a:rPr>
              <a:t>(More notes on the next slide)</a:t>
            </a:r>
            <a:endParaRPr lang="en-IN"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792226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endParaRPr lang="en-IN"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smtClean="0">
                <a:solidFill>
                  <a:prstClr val="black"/>
                </a:solidFill>
                <a:latin typeface="Arial"/>
                <a:ea typeface="Times New Roman"/>
                <a:cs typeface="Times New Roman"/>
              </a:rPr>
              <a:t>Select any destination from the list of search results, and then click the </a:t>
            </a:r>
            <a:r>
              <a:rPr lang="en-US" sz="1000" b="1" dirty="0" smtClean="0">
                <a:solidFill>
                  <a:prstClr val="black"/>
                </a:solidFill>
                <a:latin typeface="Arial"/>
                <a:ea typeface="Times New Roman"/>
                <a:cs typeface="Times New Roman"/>
              </a:rPr>
              <a:t>Purchase this trip</a:t>
            </a:r>
            <a:r>
              <a:rPr lang="en-US" sz="1000" dirty="0" smtClean="0">
                <a:solidFill>
                  <a:prstClr val="black"/>
                </a:solidFill>
                <a:latin typeface="Arial"/>
                <a:ea typeface="Times New Roman"/>
                <a:cs typeface="Times New Roman"/>
              </a:rPr>
              <a:t> link.</a:t>
            </a:r>
            <a:endParaRPr lang="en-IN"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smtClean="0">
                <a:solidFill>
                  <a:srgbClr val="000000"/>
                </a:solidFill>
                <a:latin typeface="Arial"/>
                <a:ea typeface="Times New Roman"/>
                <a:cs typeface="Times New Roman"/>
              </a:rPr>
              <a:t>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First Name</a:t>
            </a:r>
            <a:r>
              <a:rPr lang="en-US" sz="1000" dirty="0">
                <a:solidFill>
                  <a:srgbClr val="000000"/>
                </a:solidFill>
                <a:latin typeface="Arial"/>
                <a:ea typeface="Times New Roman"/>
                <a:cs typeface="Times New Roman"/>
              </a:rPr>
              <a:t> box, type your first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Last Name</a:t>
            </a:r>
            <a:r>
              <a:rPr lang="en-US" sz="1000" dirty="0">
                <a:solidFill>
                  <a:srgbClr val="000000"/>
                </a:solidFill>
                <a:latin typeface="Arial"/>
                <a:ea typeface="Times New Roman"/>
                <a:cs typeface="Times New Roman"/>
              </a:rPr>
              <a:t> box, type your last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Passport</a:t>
            </a:r>
            <a:r>
              <a:rPr lang="en-US" sz="1000" dirty="0">
                <a:solidFill>
                  <a:srgbClr val="000000"/>
                </a:solidFill>
                <a:latin typeface="Arial"/>
                <a:ea typeface="Times New Roman"/>
                <a:cs typeface="Times New Roman"/>
              </a:rPr>
              <a:t> box, type </a:t>
            </a:r>
            <a:r>
              <a:rPr lang="en-US" sz="1000" b="1" dirty="0">
                <a:solidFill>
                  <a:prstClr val="black"/>
                </a:solidFill>
                <a:latin typeface="Arial"/>
                <a:ea typeface="Times New Roman"/>
                <a:cs typeface="Times New Roman"/>
              </a:rPr>
              <a:t>Aa1234567</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Mobile Phone</a:t>
            </a:r>
            <a:r>
              <a:rPr lang="en-US" sz="1000" dirty="0">
                <a:solidFill>
                  <a:srgbClr val="000000"/>
                </a:solidFill>
                <a:latin typeface="Arial"/>
                <a:ea typeface="Times New Roman"/>
                <a:cs typeface="Times New Roman"/>
              </a:rPr>
              <a:t> box, type </a:t>
            </a:r>
            <a:r>
              <a:rPr lang="en-US" sz="1000" b="1" dirty="0">
                <a:solidFill>
                  <a:prstClr val="black"/>
                </a:solidFill>
                <a:latin typeface="Arial"/>
                <a:ea typeface="Times New Roman"/>
                <a:cs typeface="Times New Roman"/>
              </a:rPr>
              <a:t>555-5555555</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Home</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Address</a:t>
            </a:r>
            <a:r>
              <a:rPr lang="en-US" sz="1000" dirty="0">
                <a:solidFill>
                  <a:srgbClr val="000000"/>
                </a:solidFill>
                <a:latin typeface="Arial"/>
                <a:ea typeface="Times New Roman"/>
                <a:cs typeface="Times New Roman"/>
              </a:rPr>
              <a:t> box, type </a:t>
            </a:r>
            <a:r>
              <a:rPr lang="en-US" sz="1000" b="1" dirty="0">
                <a:solidFill>
                  <a:prstClr val="black"/>
                </a:solidFill>
                <a:latin typeface="Arial"/>
                <a:ea typeface="Times New Roman"/>
                <a:cs typeface="Times New Roman"/>
              </a:rPr>
              <a:t>423</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Main St.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Email Address</a:t>
            </a:r>
            <a:r>
              <a:rPr lang="en-US" sz="1000" dirty="0">
                <a:solidFill>
                  <a:srgbClr val="000000"/>
                </a:solidFill>
                <a:latin typeface="Arial"/>
                <a:ea typeface="Times New Roman"/>
                <a:cs typeface="Times New Roman"/>
              </a:rPr>
              <a:t> box, type your email address.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Purchase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Explain that now the app is sending the purchase request to the front-end service. The front-end service will save the purchase information and then send a separate purchase request to the back-end service for additional processing. After the back-end and front-end services complete their task, the client app will show a confirmation message.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Inform the students they will implement the purchase feature in future labs, including the back-end service purchase.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Times New Roman"/>
              </a:rPr>
              <a:t>Click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Times New Roman"/>
              </a:rPr>
              <a:t> to close the confirmation message.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In the Blue Yonder Companion page, point to the </a:t>
            </a:r>
            <a:r>
              <a:rPr lang="en-US" sz="1000" b="1" dirty="0">
                <a:solidFill>
                  <a:prstClr val="black"/>
                </a:solidFill>
                <a:latin typeface="Arial"/>
                <a:ea typeface="Times New Roman"/>
                <a:cs typeface="Times New Roman"/>
              </a:rPr>
              <a:t>New York at a Glance</a:t>
            </a:r>
            <a:r>
              <a:rPr lang="en-US" sz="1000" dirty="0">
                <a:solidFill>
                  <a:prstClr val="black"/>
                </a:solidFill>
                <a:latin typeface="Arial"/>
                <a:ea typeface="Times New Roman"/>
                <a:cs typeface="Times New Roman"/>
              </a:rPr>
              <a:t>, and explain that the weather forecast is also retrieved from the front-end service. </a:t>
            </a:r>
            <a:r>
              <a:rPr lang="en-US" sz="1000" dirty="0">
                <a:solidFill>
                  <a:srgbClr val="000000"/>
                </a:solidFill>
                <a:latin typeface="Arial"/>
                <a:ea typeface="Times New Roman"/>
                <a:cs typeface="Times New Roman"/>
              </a:rPr>
              <a:t>Explain the students they will implement the weather service in future labs.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Click the current trip from Seattle to New York.</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In the Current Trip page, </a:t>
            </a:r>
            <a:r>
              <a:rPr lang="en-US" sz="1000" dirty="0">
                <a:solidFill>
                  <a:srgbClr val="000000"/>
                </a:solidFill>
                <a:latin typeface="Arial"/>
                <a:ea typeface="Times New Roman"/>
                <a:cs typeface="Times New Roman"/>
              </a:rPr>
              <a:t>display the app bar by right-clicking or by swiping from the bottom of the screen. Click </a:t>
            </a:r>
            <a:r>
              <a:rPr lang="en-US" sz="1000" b="1" dirty="0">
                <a:solidFill>
                  <a:srgbClr val="000000"/>
                </a:solidFill>
                <a:latin typeface="Arial"/>
                <a:ea typeface="Times New Roman"/>
                <a:cs typeface="Times New Roman"/>
              </a:rPr>
              <a:t>Media</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28</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smtClean="0">
                <a:latin typeface="Arial"/>
              </a:rPr>
              <a:t>(More notes on the next slide)</a:t>
            </a:r>
            <a:endParaRPr lang="en-IN"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833554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0"/>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Media</a:t>
            </a:r>
            <a:r>
              <a:rPr lang="en-US" sz="1000" dirty="0">
                <a:solidFill>
                  <a:prstClr val="black"/>
                </a:solidFill>
                <a:latin typeface="Arial"/>
                <a:ea typeface="Times New Roman"/>
                <a:cs typeface="Times New Roman"/>
              </a:rPr>
              <a:t> page, display the app bar by right-clicking </a:t>
            </a:r>
            <a:r>
              <a:rPr lang="en-US" sz="1000" dirty="0">
                <a:solidFill>
                  <a:srgbClr val="000000"/>
                </a:solidFill>
                <a:latin typeface="Arial"/>
                <a:ea typeface="Times New Roman"/>
                <a:cs typeface="Times New Roman"/>
              </a:rPr>
              <a:t>or by swiping from the bottom of the screen.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0"/>
            </a:pPr>
            <a:r>
              <a:rPr lang="en-US" sz="1000" dirty="0">
                <a:solidFill>
                  <a:srgbClr val="000000"/>
                </a:solidFill>
                <a:latin typeface="Arial"/>
                <a:ea typeface="Times New Roman"/>
                <a:cs typeface="Times New Roman"/>
              </a:rPr>
              <a:t>Show students the available</a:t>
            </a:r>
            <a:r>
              <a:rPr lang="en-US" sz="1000" b="1" dirty="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buttons, and explain that you can upload images and videos to Windows Azure Storage, and share them with other clients.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0"/>
            </a:pPr>
            <a:r>
              <a:rPr lang="en-US" sz="1000" dirty="0">
                <a:solidFill>
                  <a:srgbClr val="000000"/>
                </a:solidFill>
                <a:latin typeface="Arial"/>
                <a:ea typeface="Times New Roman"/>
                <a:cs typeface="Times New Roman"/>
              </a:rPr>
              <a:t>Inform the students they will implement the upload and download features in future labs.</a:t>
            </a:r>
            <a:endParaRPr lang="en-IN" sz="1000" dirty="0">
              <a:solidFill>
                <a:prstClr val="black"/>
              </a:solidFill>
              <a:latin typeface="Arial"/>
              <a:ea typeface="Times New Roman"/>
              <a:cs typeface="Times New Roman"/>
            </a:endParaRPr>
          </a:p>
          <a:p>
            <a:pPr lvl="0">
              <a:lnSpc>
                <a:spcPct val="115000"/>
              </a:lnSpc>
              <a:spcAft>
                <a:spcPts val="995"/>
              </a:spcAft>
            </a:pPr>
            <a:r>
              <a:rPr lang="en-IN" sz="1000" b="1" dirty="0">
                <a:solidFill>
                  <a:prstClr val="black"/>
                </a:solidFill>
                <a:latin typeface="Arial"/>
                <a:ea typeface="Calibri"/>
                <a:cs typeface="Times New Roman"/>
              </a:rPr>
              <a:t>Note: </a:t>
            </a:r>
            <a:r>
              <a:rPr lang="en-IN" sz="1000" dirty="0">
                <a:solidFill>
                  <a:srgbClr val="000000"/>
                </a:solidFill>
                <a:latin typeface="Arial"/>
                <a:ea typeface="Calibri"/>
                <a:cs typeface="Times New Roman"/>
              </a:rPr>
              <a:t>Do not click the upload buttons, as you have not created any Windows Azure Storage accounts yet. If you click any of the upload buttons, the app will fail and close.</a:t>
            </a:r>
            <a:endParaRPr lang="en-IN"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33"/>
            </a:pPr>
            <a:r>
              <a:rPr lang="en-US" sz="1000" dirty="0">
                <a:solidFill>
                  <a:prstClr val="black"/>
                </a:solidFill>
                <a:latin typeface="Arial"/>
                <a:ea typeface="Times New Roman"/>
                <a:cs typeface="Times New Roman"/>
              </a:rPr>
              <a:t>Close the client app.</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3"/>
            </a:pPr>
            <a:r>
              <a:rPr lang="en-US" sz="1000" dirty="0">
                <a:solidFill>
                  <a:prstClr val="black"/>
                </a:solidFill>
                <a:latin typeface="Arial"/>
                <a:ea typeface="Times New Roman"/>
                <a:cs typeface="Times New Roman"/>
              </a:rPr>
              <a:t>Return to the </a:t>
            </a:r>
            <a:r>
              <a:rPr lang="en-US" sz="1000" b="1" dirty="0">
                <a:solidFill>
                  <a:prstClr val="black"/>
                </a:solidFill>
                <a:latin typeface="Arial"/>
                <a:ea typeface="Times New Roman"/>
                <a:cs typeface="Times New Roman"/>
              </a:rPr>
              <a:t>20487B-SEA-DEV-A</a:t>
            </a:r>
            <a:r>
              <a:rPr lang="en-US" sz="1000" dirty="0">
                <a:solidFill>
                  <a:prstClr val="black"/>
                </a:solidFill>
                <a:latin typeface="Arial"/>
                <a:ea typeface="Times New Roman"/>
                <a:cs typeface="Times New Roman"/>
              </a:rPr>
              <a:t> virtual machine and o</a:t>
            </a:r>
            <a:r>
              <a:rPr lang="en-US" sz="1000" dirty="0">
                <a:solidFill>
                  <a:srgbClr val="000000"/>
                </a:solidFill>
                <a:latin typeface="Arial"/>
                <a:ea typeface="Times New Roman"/>
                <a:cs typeface="Times New Roman"/>
              </a:rPr>
              <a:t>n the Start screen, click the </a:t>
            </a:r>
            <a:r>
              <a:rPr lang="en-US" sz="1000" b="1" dirty="0">
                <a:solidFill>
                  <a:srgbClr val="000000"/>
                </a:solidFill>
                <a:latin typeface="Arial"/>
                <a:ea typeface="Times New Roman"/>
                <a:cs typeface="Times New Roman"/>
              </a:rPr>
              <a:t>Computer</a:t>
            </a:r>
            <a:r>
              <a:rPr lang="en-US" sz="1000" dirty="0">
                <a:solidFill>
                  <a:srgbClr val="000000"/>
                </a:solidFill>
                <a:latin typeface="Arial"/>
                <a:ea typeface="Times New Roman"/>
                <a:cs typeface="Times New Roman"/>
              </a:rPr>
              <a:t> tile to open File Explorer.</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3"/>
            </a:pPr>
            <a:r>
              <a:rPr lang="en-US" sz="1000" dirty="0">
                <a:solidFill>
                  <a:srgbClr val="000000"/>
                </a:solidFill>
                <a:latin typeface="Arial"/>
                <a:ea typeface="Times New Roman"/>
                <a:cs typeface="Times New Roman"/>
              </a:rPr>
              <a:t>Browse to </a:t>
            </a:r>
            <a:r>
              <a:rPr lang="en-US" sz="1000" b="1" dirty="0">
                <a:solidFill>
                  <a:srgbClr val="000000"/>
                </a:solidFill>
                <a:latin typeface="Arial"/>
                <a:ea typeface="Times New Roman"/>
                <a:cs typeface="Times New Roman"/>
              </a:rPr>
              <a:t>D:\AllFiles\Mod01\DemoFiles\BlueYonderDemo\Setup</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3"/>
            </a:pPr>
            <a:r>
              <a:rPr lang="en-US" sz="1000" dirty="0">
                <a:solidFill>
                  <a:srgbClr val="000000"/>
                </a:solidFill>
                <a:latin typeface="Arial"/>
                <a:ea typeface="Times New Roman"/>
                <a:cs typeface="Times New Roman"/>
              </a:rPr>
              <a:t>Double-click the </a:t>
            </a:r>
            <a:r>
              <a:rPr lang="en-US" sz="1000" b="1" dirty="0">
                <a:solidFill>
                  <a:srgbClr val="000000"/>
                </a:solidFill>
                <a:latin typeface="Arial"/>
                <a:ea typeface="Times New Roman"/>
                <a:cs typeface="Times New Roman"/>
              </a:rPr>
              <a:t>CleanIIS.cmd</a:t>
            </a:r>
            <a:r>
              <a:rPr lang="en-US" sz="1000" dirty="0">
                <a:solidFill>
                  <a:srgbClr val="000000"/>
                </a:solidFill>
                <a:latin typeface="Arial"/>
                <a:ea typeface="Times New Roman"/>
                <a:cs typeface="Times New Roman"/>
              </a:rPr>
              <a:t> file and wait for the script to finish.</a:t>
            </a:r>
            <a:endParaRPr lang="en-IN" dirty="0"/>
          </a:p>
        </p:txBody>
      </p:sp>
      <p:sp>
        <p:nvSpPr>
          <p:cNvPr id="4" name="Slide Number Placeholder 3"/>
          <p:cNvSpPr>
            <a:spLocks noGrp="1"/>
          </p:cNvSpPr>
          <p:nvPr>
            <p:ph type="sldNum" sz="quarter" idx="10"/>
          </p:nvPr>
        </p:nvSpPr>
        <p:spPr/>
        <p:txBody>
          <a:bodyPr/>
          <a:lstStyle/>
          <a:p>
            <a:fld id="{BEF66888-CC90-41BD-AC94-59229FC1F651}" type="slidenum">
              <a:rPr lang="en-IN" smtClean="0"/>
              <a:t>29</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smtClean="0">
                <a:latin typeface="Arial"/>
              </a:rPr>
              <a:t>(More notes on the next slide)</a:t>
            </a:r>
            <a:endParaRPr lang="en-IN"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415975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with the students the need for distributed applications:</a:t>
            </a: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Communication with mobile devices</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Variety and accessibility of different data sources</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Scale</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High availability</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05650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a:ea typeface="Times New Roman"/>
                <a:cs typeface="Times New Roman"/>
              </a:rPr>
              <a:t>Exercise 1: Creating a Windows Azure SQL Database</a:t>
            </a:r>
            <a:endParaRPr lang="en-IN" sz="1000" smtClean="0">
              <a:effectLst/>
              <a:latin typeface="Arial"/>
              <a:ea typeface="Times New Roman"/>
              <a:cs typeface="Times New Roman"/>
            </a:endParaRPr>
          </a:p>
          <a:p>
            <a:pPr>
              <a:lnSpc>
                <a:spcPct val="115000"/>
              </a:lnSpc>
              <a:spcAft>
                <a:spcPts val="1000"/>
              </a:spcAft>
            </a:pPr>
            <a:r>
              <a:rPr lang="en-US" sz="1000" smtClean="0">
                <a:effectLst/>
                <a:latin typeface="Arial"/>
                <a:ea typeface="Times New Roman"/>
                <a:cs typeface="Times New Roman"/>
              </a:rPr>
              <a:t>In this exercise, you will use Windows Azure Management Portal and create a new Windows Azure SQL Server. You will connect the new SQL server with SQL Server Management Studio and create a BlueYonder database from the .bacpac file.</a:t>
            </a:r>
            <a:endParaRPr lang="en-IN" sz="1000" smtClean="0">
              <a:effectLst/>
              <a:latin typeface="Arial"/>
              <a:ea typeface="Times New Roman"/>
              <a:cs typeface="Times New Roman"/>
            </a:endParaRPr>
          </a:p>
          <a:p>
            <a:pPr>
              <a:lnSpc>
                <a:spcPct val="115000"/>
              </a:lnSpc>
              <a:spcAft>
                <a:spcPts val="1000"/>
              </a:spcAft>
            </a:pPr>
            <a:r>
              <a:rPr lang="en-US" sz="1000" smtClean="0">
                <a:effectLst/>
                <a:latin typeface="Arial"/>
                <a:ea typeface="Times New Roman"/>
                <a:cs typeface="Times New Roman"/>
              </a:rPr>
              <a:t>Exercise 2: Creating an Entity Data model</a:t>
            </a:r>
            <a:endParaRPr lang="en-IN" sz="1000" smtClean="0">
              <a:effectLst/>
              <a:latin typeface="Arial"/>
              <a:ea typeface="Times New Roman"/>
              <a:cs typeface="Times New Roman"/>
            </a:endParaRPr>
          </a:p>
          <a:p>
            <a:pPr>
              <a:lnSpc>
                <a:spcPct val="115000"/>
              </a:lnSpc>
              <a:spcAft>
                <a:spcPts val="1000"/>
              </a:spcAft>
            </a:pPr>
            <a:r>
              <a:rPr lang="en-US" sz="1000" smtClean="0">
                <a:effectLst/>
                <a:latin typeface="Arial"/>
                <a:ea typeface="Times New Roman"/>
                <a:cs typeface="Times New Roman"/>
              </a:rPr>
              <a:t>In this exercise, you will create a new Class Library project that connects Windows Azure SQL database and use the Entity Framework database-first development approach to generate classes for the </a:t>
            </a:r>
            <a:r>
              <a:rPr lang="en-US" sz="1000" b="1" smtClean="0">
                <a:effectLst/>
                <a:latin typeface="Arial"/>
                <a:ea typeface="Times New Roman"/>
                <a:cs typeface="Times New Roman"/>
              </a:rPr>
              <a:t>BlueYonder</a:t>
            </a:r>
            <a:r>
              <a:rPr lang="en-US" sz="1000" smtClean="0">
                <a:effectLst/>
                <a:latin typeface="Arial"/>
                <a:ea typeface="Times New Roman"/>
                <a:cs typeface="Times New Roman"/>
              </a:rPr>
              <a:t> database. </a:t>
            </a:r>
            <a:endParaRPr lang="en-IN" sz="1000" smtClean="0">
              <a:effectLst/>
              <a:latin typeface="Arial"/>
              <a:ea typeface="Times New Roman"/>
              <a:cs typeface="Times New Roman"/>
            </a:endParaRPr>
          </a:p>
          <a:p>
            <a:pPr>
              <a:lnSpc>
                <a:spcPct val="115000"/>
              </a:lnSpc>
              <a:spcAft>
                <a:spcPts val="1000"/>
              </a:spcAft>
            </a:pPr>
            <a:r>
              <a:rPr lang="en-US" sz="1000" smtClean="0">
                <a:effectLst/>
                <a:latin typeface="Arial"/>
                <a:ea typeface="Times New Roman"/>
                <a:cs typeface="Times New Roman"/>
              </a:rPr>
              <a:t>Exercise 3: Managing the Entity Framework Model with an ASP.NET Web API Project</a:t>
            </a:r>
            <a:endParaRPr lang="en-IN" sz="1000" smtClean="0">
              <a:effectLst/>
              <a:latin typeface="Arial"/>
              <a:ea typeface="Times New Roman"/>
              <a:cs typeface="Times New Roman"/>
            </a:endParaRPr>
          </a:p>
          <a:p>
            <a:pPr>
              <a:lnSpc>
                <a:spcPct val="115000"/>
              </a:lnSpc>
              <a:spcAft>
                <a:spcPts val="1000"/>
              </a:spcAft>
            </a:pPr>
            <a:r>
              <a:rPr lang="en-US" sz="1000" smtClean="0">
                <a:effectLst/>
                <a:latin typeface="Arial"/>
                <a:ea typeface="Times New Roman"/>
                <a:cs typeface="Times New Roman"/>
              </a:rPr>
              <a:t>Create a new ASP.NET MVC 4 web application that exposes Web API for the BlueYonder database CRUD operations by using Entity Framework models.</a:t>
            </a:r>
            <a:endParaRPr lang="en-IN" sz="1000" smtClean="0">
              <a:effectLst/>
              <a:latin typeface="Arial"/>
              <a:ea typeface="Times New Roman"/>
              <a:cs typeface="Times New Roman"/>
            </a:endParaRPr>
          </a:p>
          <a:p>
            <a:pPr>
              <a:lnSpc>
                <a:spcPct val="115000"/>
              </a:lnSpc>
              <a:spcAft>
                <a:spcPts val="1000"/>
              </a:spcAft>
            </a:pPr>
            <a:r>
              <a:rPr lang="en-IN" sz="1000">
                <a:latin typeface="Arial"/>
                <a:ea typeface="Calibri"/>
                <a:cs typeface="Times New Roman"/>
              </a:rPr>
              <a:t>Exercise 4: Deploying a web application to Windows Azure</a:t>
            </a:r>
          </a:p>
          <a:p>
            <a:pPr>
              <a:lnSpc>
                <a:spcPct val="115000"/>
              </a:lnSpc>
              <a:spcAft>
                <a:spcPts val="1000"/>
              </a:spcAft>
            </a:pPr>
            <a:r>
              <a:rPr lang="en-IN" sz="1000">
                <a:latin typeface="Arial"/>
                <a:ea typeface="Calibri"/>
                <a:cs typeface="Times New Roman"/>
              </a:rPr>
              <a:t>In this exercise, you will create a Windows Azure Web Site to host the ASP.NET MVC 4 web application.</a:t>
            </a:r>
          </a:p>
        </p:txBody>
      </p:sp>
      <p:sp>
        <p:nvSpPr>
          <p:cNvPr id="4" name="Slide Number Placeholder 3"/>
          <p:cNvSpPr>
            <a:spLocks noGrp="1"/>
          </p:cNvSpPr>
          <p:nvPr>
            <p:ph type="sldNum" sz="quarter" idx="10"/>
          </p:nvPr>
        </p:nvSpPr>
        <p:spPr/>
        <p:txBody>
          <a:bodyPr/>
          <a:lstStyle/>
          <a:p>
            <a:fld id="{BEF66888-CC90-41BD-AC94-59229FC1F651}" type="slidenum">
              <a:rPr lang="en-IN" smtClean="0"/>
              <a:t>30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2303772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BEF66888-CC90-41BD-AC94-59229FC1F651}" type="slidenum">
              <a:rPr lang="en-IN" smtClean="0"/>
              <a:t>31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74356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Why did you have to allow your machine IP when creating a new Windows Azure SQL server?</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US" sz="1000" smtClean="0">
                <a:effectLst/>
                <a:latin typeface="Arial"/>
                <a:ea typeface="Times New Roman"/>
                <a:cs typeface="Times New Roman"/>
              </a:rPr>
              <a:t>You want to prevent unauthorized access to your database server. To protect your data, the SQL Database firewall prevents all access to your database server. Therefore, you need to enter the IP of computers that are allowed to access the database server so that only those authorized computers have permission to access the database.</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32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602895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In which scenarios will you use HTTP services and in which scenarios will you use SOAP? </a:t>
            </a:r>
            <a:r>
              <a:rPr lang="en-IN" sz="1000" dirty="0">
                <a:solidFill>
                  <a:srgbClr val="000000"/>
                </a:solidFill>
                <a:latin typeface="Arial"/>
                <a:ea typeface="Calibri"/>
                <a:cs typeface="Times New Roman"/>
              </a:rPr>
              <a:t> </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HTTP services are used for web scenarios when the client is written in JavaScript and cannot parse SOAP messages. SOAP services are used by clients that have libraries that support SOAP. Both HTTP and SOAP have their own strengths and weaknesses. HTTP is very common and provides better interoperability. HTTP is also very scalable and lightweight and can perform better when supporting a large user base. SOAP supports advanced scenarios such as transaction and advanced security features that are not supported in HTTP services.</a:t>
            </a:r>
          </a:p>
          <a:p>
            <a:pPr lvl="0">
              <a:lnSpc>
                <a:spcPct val="115000"/>
              </a:lnSpc>
              <a:spcAft>
                <a:spcPts val="995"/>
              </a:spcAft>
              <a:tabLst>
                <a:tab pos="228600" algn="l"/>
              </a:tabLst>
            </a:pPr>
            <a:endParaRPr lang="en-US" sz="1000" b="1" dirty="0" smtClean="0">
              <a:effectLst/>
              <a:latin typeface="Arial"/>
              <a:ea typeface="Times New Roman"/>
              <a:cs typeface="Times New Roman"/>
            </a:endParaRPr>
          </a:p>
          <a:p>
            <a:pPr marL="0" lvl="0" indent="0">
              <a:lnSpc>
                <a:spcPct val="115000"/>
              </a:lnSpc>
              <a:spcAft>
                <a:spcPts val="995"/>
              </a:spcAft>
              <a:buFont typeface="Symbol"/>
              <a:buNone/>
              <a:tabLst>
                <a:tab pos="228600" algn="l"/>
              </a:tabLst>
            </a:pPr>
            <a:r>
              <a:rPr lang="en-US" sz="1000" b="1" dirty="0" smtClean="0">
                <a:effectLst/>
                <a:latin typeface="Arial"/>
                <a:ea typeface="Times New Roman"/>
                <a:cs typeface="Times New Roman"/>
              </a:rPr>
              <a:t>Best Practices: </a:t>
            </a:r>
          </a:p>
          <a:p>
            <a:pPr marL="342900" marR="0" lvl="0" indent="-342900" algn="l" defTabSz="914400" rtl="0" eaLnBrk="1" fontAlgn="auto" latinLnBrk="0" hangingPunct="1">
              <a:lnSpc>
                <a:spcPct val="115000"/>
              </a:lnSpc>
              <a:spcBef>
                <a:spcPts val="0"/>
              </a:spcBef>
              <a:spcAft>
                <a:spcPts val="995"/>
              </a:spcAft>
              <a:buClrTx/>
              <a:buSzTx/>
              <a:buFont typeface="Symbol"/>
              <a:buChar char=""/>
              <a:tabLst>
                <a:tab pos="228600" algn="l"/>
              </a:tabLst>
              <a:defRPr/>
            </a:pPr>
            <a:r>
              <a:rPr lang="en-US" sz="1000" dirty="0" smtClean="0">
                <a:effectLst/>
                <a:latin typeface="Arial"/>
                <a:ea typeface="Times New Roman"/>
                <a:cs typeface="Times New Roman"/>
              </a:rPr>
              <a:t>Plan your application architecture to be appropriate with the technical requirements, while understanding the limitations of distributed architecture</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dirty="0" smtClean="0">
                <a:solidFill>
                  <a:srgbClr val="000000"/>
                </a:solidFill>
                <a:effectLst/>
                <a:latin typeface="Arial"/>
                <a:ea typeface="Times New Roman"/>
                <a:cs typeface="Times New Roman"/>
              </a:rPr>
              <a:t>Choose </a:t>
            </a:r>
            <a:r>
              <a:rPr lang="en-US" sz="1000" dirty="0" smtClean="0">
                <a:solidFill>
                  <a:srgbClr val="000000"/>
                </a:solidFill>
                <a:effectLst/>
                <a:latin typeface="Arial"/>
                <a:ea typeface="Times New Roman"/>
                <a:cs typeface="Times New Roman"/>
              </a:rPr>
              <a:t>the database technology that will let you scale according to your application usage – combine different approaches when appropriate (Relational DB, </a:t>
            </a:r>
            <a:r>
              <a:rPr lang="en-US" sz="1000" dirty="0" err="1" smtClean="0">
                <a:solidFill>
                  <a:srgbClr val="000000"/>
                </a:solidFill>
                <a:effectLst/>
                <a:latin typeface="Arial"/>
                <a:ea typeface="Times New Roman"/>
                <a:cs typeface="Times New Roman"/>
              </a:rPr>
              <a:t>NoSQL</a:t>
            </a:r>
            <a:r>
              <a:rPr lang="en-US" sz="1000" dirty="0" smtClean="0">
                <a:solidFill>
                  <a:srgbClr val="000000"/>
                </a:solidFill>
                <a:effectLst/>
                <a:latin typeface="Arial"/>
                <a:ea typeface="Times New Roman"/>
                <a:cs typeface="Times New Roman"/>
              </a:rPr>
              <a:t>)</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dirty="0" smtClean="0">
                <a:solidFill>
                  <a:srgbClr val="000000"/>
                </a:solidFill>
                <a:effectLst/>
                <a:latin typeface="Arial"/>
                <a:ea typeface="Times New Roman"/>
                <a:cs typeface="Times New Roman"/>
              </a:rPr>
              <a:t>Think of your consumers while choosing service technology. Choose HTTP services for high-compatibility and resource-based communications Choose SOAP services when transaction management support, reliable messaging, security negotiations and extended WS-* support is needed.</a:t>
            </a:r>
            <a:endParaRPr lang="en-IN" sz="1000" dirty="0" smtClean="0">
              <a:effectLst/>
              <a:latin typeface="Arial"/>
              <a:ea typeface="Times New Roman"/>
              <a:cs typeface="Times New Roman"/>
            </a:endParaRPr>
          </a:p>
          <a:p>
            <a:pPr marL="342900" lvl="0" indent="-342900">
              <a:lnSpc>
                <a:spcPct val="115000"/>
              </a:lnSpc>
              <a:spcAft>
                <a:spcPts val="995"/>
              </a:spcAft>
              <a:buFont typeface="Symbol"/>
              <a:buChar char=""/>
              <a:tabLst>
                <a:tab pos="228600" algn="l"/>
              </a:tabLst>
            </a:pPr>
            <a:r>
              <a:rPr lang="en-US" sz="1000" dirty="0" smtClean="0">
                <a:solidFill>
                  <a:srgbClr val="000000"/>
                </a:solidFill>
                <a:effectLst/>
                <a:latin typeface="Arial"/>
                <a:ea typeface="Times New Roman"/>
                <a:cs typeface="Times New Roman"/>
              </a:rPr>
              <a:t>Describe your software deployment and configuration with details before choosing Cloud Computing strategy (</a:t>
            </a:r>
            <a:r>
              <a:rPr lang="en-US" sz="1000" dirty="0" err="1" smtClean="0">
                <a:solidFill>
                  <a:srgbClr val="000000"/>
                </a:solidFill>
                <a:effectLst/>
                <a:latin typeface="Arial"/>
                <a:ea typeface="Times New Roman"/>
                <a:cs typeface="Times New Roman"/>
              </a:rPr>
              <a:t>IaaS</a:t>
            </a:r>
            <a:r>
              <a:rPr lang="en-US" sz="1000" dirty="0" smtClean="0">
                <a:solidFill>
                  <a:srgbClr val="000000"/>
                </a:solidFill>
                <a:effectLst/>
                <a:latin typeface="Arial"/>
                <a:ea typeface="Times New Roman"/>
                <a:cs typeface="Times New Roman"/>
              </a:rPr>
              <a:t>, </a:t>
            </a:r>
            <a:r>
              <a:rPr lang="en-US" sz="1000" dirty="0" err="1" smtClean="0">
                <a:solidFill>
                  <a:srgbClr val="000000"/>
                </a:solidFill>
                <a:effectLst/>
                <a:latin typeface="Arial"/>
                <a:ea typeface="Times New Roman"/>
                <a:cs typeface="Times New Roman"/>
              </a:rPr>
              <a:t>PaaS</a:t>
            </a:r>
            <a:r>
              <a:rPr lang="en-US" sz="1000" dirty="0" smtClean="0">
                <a:solidFill>
                  <a:srgbClr val="000000"/>
                </a:solidFill>
                <a:effectLst/>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BEF66888-CC90-41BD-AC94-59229FC1F651}" type="slidenum">
              <a:rPr lang="en-IN" smtClean="0"/>
              <a:t>33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70969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the implications and importance of each design goal, and how they affect the students’ computers.</a:t>
            </a:r>
          </a:p>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Times New Roman"/>
              </a:rPr>
              <a:t>What could be the consequences if a system cannot be scaled?</a:t>
            </a:r>
            <a:endParaRPr lang="en-IN" sz="1000">
              <a:latin typeface="Arial"/>
              <a:ea typeface="Calibri"/>
              <a:cs typeface="Times New Roman"/>
            </a:endParaRP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If a system cannot be scaled, it will eventually exhaust all of its resources. When resources, such as CPU, memory, and network bandwidth run low, other aspects of the system design, such as latency and reliability, can be affected</a:t>
            </a:r>
            <a:r>
              <a:rPr lang="en-IN" sz="1000">
                <a:solidFill>
                  <a:srgbClr val="000000"/>
                </a:solidFill>
                <a:latin typeface="Arial"/>
                <a:ea typeface="Calibri"/>
                <a:cs typeface="Times New Roman"/>
              </a:rPr>
              <a:t>. For example, if you have too many requests executing in your service, the context switch between threads will increase the latency of your responses, and can eventually even cause the service to stop responding to new requests.</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Times New Roman"/>
              </a:rPr>
              <a:t>Without the ability to scale, the availability of the system can also be affected, because a single computer running a service or a database means there is a single point of failure in the design of the system. If that specific computer fails, the entire system may stop working. Even without scaling, you can resolve availability concerns by having backup computers, such as with an active/passive network design (the passive computer is only used when the active computer fails).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23182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with students the need for separation of concerns, with a real-world analogy such as taking and processing an order in a restaurant: </a:t>
            </a:r>
          </a:p>
          <a:p>
            <a:pPr marL="342900" lvl="0" indent="-342900">
              <a:lnSpc>
                <a:spcPct val="115000"/>
              </a:lnSpc>
              <a:spcAft>
                <a:spcPts val="995"/>
              </a:spcAft>
              <a:buFont typeface="Symbol"/>
              <a:buChar char=""/>
            </a:pPr>
            <a:r>
              <a:rPr lang="en-US" sz="1000" smtClean="0">
                <a:effectLst/>
                <a:latin typeface="Arial"/>
                <a:ea typeface="Times New Roman"/>
                <a:cs typeface="Times New Roman"/>
              </a:rPr>
              <a:t>The waiter is in charge of interfacing with the clients and provides a mechanism to query and insert data.</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The chef is in charge of processing the data and giving work to the kitchen staff.</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Each worker in the kitchen has his or her own responsibility (or "concern") which simplifies the process for everyone.</a:t>
            </a:r>
            <a:endParaRPr lang="en-IN" sz="1000" smtClean="0">
              <a:effectLst/>
              <a:latin typeface="Arial"/>
              <a:ea typeface="Times New Roman"/>
              <a:cs typeface="Times New Roman"/>
            </a:endParaRPr>
          </a:p>
          <a:p>
            <a:pPr>
              <a:lnSpc>
                <a:spcPct val="115000"/>
              </a:lnSpc>
              <a:spcAft>
                <a:spcPts val="1000"/>
              </a:spcAft>
            </a:pPr>
            <a:r>
              <a:rPr lang="en-IN" sz="1000">
                <a:latin typeface="Arial"/>
                <a:ea typeface="Calibri"/>
                <a:cs typeface="Times New Roman"/>
              </a:rPr>
              <a:t>Try to imagine the same process done by one person, even if that person is highly skilled. </a:t>
            </a:r>
          </a:p>
          <a:p>
            <a:pPr>
              <a:lnSpc>
                <a:spcPct val="115000"/>
              </a:lnSpc>
              <a:spcAft>
                <a:spcPts val="1000"/>
              </a:spcAft>
            </a:pPr>
            <a:r>
              <a:rPr lang="en-IN" sz="1000">
                <a:latin typeface="Arial"/>
                <a:ea typeface="Calibri"/>
                <a:cs typeface="Times New Roman"/>
              </a:rPr>
              <a:t>Explain the different layers in distributed applications.</a:t>
            </a:r>
          </a:p>
        </p:txBody>
      </p:sp>
      <p:sp>
        <p:nvSpPr>
          <p:cNvPr id="4" name="Slide Number Placeholder 3"/>
          <p:cNvSpPr>
            <a:spLocks noGrp="1"/>
          </p:cNvSpPr>
          <p:nvPr>
            <p:ph type="sldNum" sz="quarter" idx="10"/>
          </p:nvPr>
        </p:nvSpPr>
        <p:spPr/>
        <p:txBody>
          <a:bodyPr/>
          <a:lstStyle/>
          <a:p>
            <a:fld id="{BEF66888-CC90-41BD-AC94-59229FC1F651}" type="slidenum">
              <a:rPr lang="en-IN" smtClean="0"/>
              <a:t>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6637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 role of data in today’s world. Explain the difference between database systems and data access technologies.</a:t>
            </a:r>
          </a:p>
        </p:txBody>
      </p:sp>
      <p:sp>
        <p:nvSpPr>
          <p:cNvPr id="4" name="Slide Number Placeholder 3"/>
          <p:cNvSpPr>
            <a:spLocks noGrp="1"/>
          </p:cNvSpPr>
          <p:nvPr>
            <p:ph type="sldNum" sz="quarter" idx="10"/>
          </p:nvPr>
        </p:nvSpPr>
        <p:spPr/>
        <p:txBody>
          <a:bodyPr/>
          <a:lstStyle/>
          <a:p>
            <a:fld id="{BEF66888-CC90-41BD-AC94-59229FC1F651}" type="slidenum">
              <a:rPr lang="en-IN" smtClean="0"/>
              <a:t>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38258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Describe the different data representation types and when they might be useful:</a:t>
            </a: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Relational data minimizes the footprint of the data and can provide a good throughput but it is hard to scale.</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Hierarchical data is easy to fetch but hard to manipulate.</a:t>
            </a:r>
            <a:endParaRPr lang="en-IN"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Object-oriented approach is common in most programming languages.</a:t>
            </a:r>
            <a:endParaRPr lang="en-IN" sz="1000" smtClean="0">
              <a:effectLst/>
              <a:latin typeface="Arial"/>
              <a:ea typeface="Times New Roman"/>
              <a:cs typeface="Times New Roman"/>
            </a:endParaRPr>
          </a:p>
          <a:p>
            <a:pPr>
              <a:lnSpc>
                <a:spcPct val="115000"/>
              </a:lnSpc>
              <a:spcAft>
                <a:spcPts val="1000"/>
              </a:spcAft>
            </a:pPr>
            <a:r>
              <a:rPr lang="en-IN" sz="1000">
                <a:solidFill>
                  <a:srgbClr val="000000"/>
                </a:solidFill>
                <a:latin typeface="Arial"/>
                <a:ea typeface="Calibri"/>
                <a:cs typeface="Times New Roman"/>
              </a:rPr>
              <a:t>Describe the different types of data stores.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EF66888-CC90-41BD-AC94-59229FC1F651}" type="slidenum">
              <a:rPr lang="en-IN" smtClean="0"/>
              <a:t>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368026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Explain the different .NET Framework APIs and their uses. </a:t>
            </a:r>
          </a:p>
          <a:p>
            <a:pPr>
              <a:lnSpc>
                <a:spcPct val="115000"/>
              </a:lnSpc>
              <a:spcAft>
                <a:spcPts val="1000"/>
              </a:spcAft>
            </a:pPr>
            <a:r>
              <a:rPr lang="en-IN" sz="1000">
                <a:latin typeface="Arial"/>
                <a:ea typeface="Calibri"/>
                <a:cs typeface="Times New Roman"/>
              </a:rPr>
              <a:t>Discuss the evolution of ADO.NET into Entity Framework.</a:t>
            </a:r>
          </a:p>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Times New Roman"/>
              </a:rPr>
              <a:t>Why is it important for applications to support HTTP for data access?</a:t>
            </a:r>
            <a:endParaRPr lang="en-IN" sz="1000">
              <a:latin typeface="Arial"/>
              <a:ea typeface="Calibri"/>
              <a:cs typeface="Times New Roman"/>
            </a:endParaRP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Retrieving data is a feature required by various types of client applications, whether these are desktop applications, web applications, or mobile applications. HTTP is an interoperable protocol that is supported by all of these application types. HTTP's resource-based approach is optimal for accessing data. In addition, HTTP provides features such as compression, caching, and versioning, making it an ideal candidate for a data exchange protocol.</a:t>
            </a:r>
          </a:p>
        </p:txBody>
      </p:sp>
      <p:sp>
        <p:nvSpPr>
          <p:cNvPr id="4" name="Slide Number Placeholder 3"/>
          <p:cNvSpPr>
            <a:spLocks noGrp="1"/>
          </p:cNvSpPr>
          <p:nvPr>
            <p:ph type="sldNum" sz="quarter" idx="10"/>
          </p:nvPr>
        </p:nvSpPr>
        <p:spPr/>
        <p:txBody>
          <a:bodyPr/>
          <a:lstStyle/>
          <a:p>
            <a:fld id="{BEF66888-CC90-41BD-AC94-59229FC1F651}" type="slidenum">
              <a:rPr lang="en-IN" smtClean="0"/>
              <a:t>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940419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Ask the students to define what services are.</a:t>
            </a:r>
          </a:p>
          <a:p>
            <a:pPr>
              <a:lnSpc>
                <a:spcPct val="115000"/>
              </a:lnSpc>
              <a:spcAft>
                <a:spcPts val="1000"/>
              </a:spcAft>
            </a:pPr>
            <a:r>
              <a:rPr lang="en-IN" sz="1000">
                <a:latin typeface="Arial"/>
                <a:ea typeface="Calibri"/>
                <a:cs typeface="Times New Roman"/>
              </a:rPr>
              <a:t>Discuss the differences between services and components: services work with data while components and objects need further implementation details to interact with each other.</a:t>
            </a:r>
          </a:p>
        </p:txBody>
      </p:sp>
      <p:sp>
        <p:nvSpPr>
          <p:cNvPr id="4" name="Slide Number Placeholder 3"/>
          <p:cNvSpPr>
            <a:spLocks noGrp="1"/>
          </p:cNvSpPr>
          <p:nvPr>
            <p:ph type="sldNum" sz="quarter" idx="10"/>
          </p:nvPr>
        </p:nvSpPr>
        <p:spPr/>
        <p:txBody>
          <a:bodyPr/>
          <a:lstStyle/>
          <a:p>
            <a:fld id="{BEF66888-CC90-41BD-AC94-59229FC1F651}" type="slidenum">
              <a:rPr lang="en-IN" smtClean="0"/>
              <a:t>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000000"/>
                </a:solidFill>
                <a:latin typeface="Arial"/>
              </a:rPr>
              <a:t>20487B</a:t>
            </a:r>
            <a:endParaRPr lang="en-IN"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 Overview of Service and Cloud Technologies</a:t>
            </a:r>
            <a:endParaRPr lang="en-IN" sz="1200" b="1">
              <a:solidFill>
                <a:srgbClr val="336699"/>
              </a:solidFill>
              <a:latin typeface="Arial"/>
            </a:endParaRPr>
          </a:p>
        </p:txBody>
      </p:sp>
    </p:spTree>
    <p:extLst>
      <p:ext uri="{BB962C8B-B14F-4D97-AF65-F5344CB8AC3E}">
        <p14:creationId xmlns:p14="http://schemas.microsoft.com/office/powerpoint/2010/main" val="13645826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9629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3.wdp"/><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IN" sz="2600" smtClean="0"/>
              <a:t>Module 1</a:t>
            </a:r>
            <a:endParaRPr lang="en-IN" sz="2600"/>
          </a:p>
        </p:txBody>
      </p:sp>
      <p:sp>
        <p:nvSpPr>
          <p:cNvPr id="3" name="Subtitle 2"/>
          <p:cNvSpPr>
            <a:spLocks noGrp="1"/>
          </p:cNvSpPr>
          <p:nvPr>
            <p:ph type="subTitle" sz="quarter" idx="1"/>
          </p:nvPr>
        </p:nvSpPr>
        <p:spPr/>
        <p:txBody>
          <a:bodyPr/>
          <a:lstStyle/>
          <a:p>
            <a:r>
              <a:rPr lang="en-IN" smtClean="0"/>
              <a:t>Overview of Service and Cloud Technologies
</a:t>
            </a:r>
            <a:endParaRPr lang="en-IN"/>
          </a:p>
        </p:txBody>
      </p:sp>
    </p:spTree>
    <p:extLst>
      <p:ext uri="{BB962C8B-B14F-4D97-AF65-F5344CB8AC3E}">
        <p14:creationId xmlns:p14="http://schemas.microsoft.com/office/powerpoint/2010/main" val="419846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SOAP and HTTP-Based Services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Web Services incorporate different services types</a:t>
            </a:r>
          </a:p>
          <a:p>
            <a:r>
              <a:rPr lang="en-US" dirty="0" smtClean="0"/>
              <a:t>SOAP-based services</a:t>
            </a:r>
          </a:p>
          <a:p>
            <a:pPr lvl="1"/>
            <a:r>
              <a:rPr lang="en-US" dirty="0" smtClean="0"/>
              <a:t>Based on SOAP, an XML-based format</a:t>
            </a:r>
          </a:p>
          <a:p>
            <a:pPr lvl="1"/>
            <a:r>
              <a:rPr lang="en-US" dirty="0" smtClean="0"/>
              <a:t>Use a Remote Procedure Call (RPC) approach</a:t>
            </a:r>
          </a:p>
          <a:p>
            <a:pPr lvl="1"/>
            <a:r>
              <a:rPr lang="en-US" dirty="0" smtClean="0"/>
              <a:t>Interoperable over HTTP, UDP, SMTP, and AMQP</a:t>
            </a:r>
          </a:p>
          <a:p>
            <a:r>
              <a:rPr lang="en-US" dirty="0" smtClean="0"/>
              <a:t>HTTP-based services</a:t>
            </a:r>
          </a:p>
          <a:p>
            <a:pPr lvl="1"/>
            <a:r>
              <a:rPr lang="en-US" dirty="0" smtClean="0"/>
              <a:t>Support multiple content types (XML, text, images)</a:t>
            </a:r>
          </a:p>
          <a:p>
            <a:pPr lvl="1"/>
            <a:r>
              <a:rPr lang="en-US" dirty="0" smtClean="0"/>
              <a:t>Use a resource-based approach</a:t>
            </a:r>
          </a:p>
          <a:p>
            <a:pPr lvl="1"/>
            <a:r>
              <a:rPr lang="en-US" dirty="0" smtClean="0"/>
              <a:t>HTTP is the underlying protocol of the World Wide Web </a:t>
            </a:r>
            <a:endParaRPr lang="en-US" dirty="0"/>
          </a:p>
        </p:txBody>
      </p:sp>
    </p:spTree>
    <p:extLst>
      <p:ext uri="{BB962C8B-B14F-4D97-AF65-F5344CB8AC3E}">
        <p14:creationId xmlns:p14="http://schemas.microsoft.com/office/powerpoint/2010/main" val="304730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ASP.NET Web API and WCF</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ASP.NET Web API</a:t>
            </a:r>
          </a:p>
          <a:p>
            <a:pPr lvl="1"/>
            <a:r>
              <a:rPr lang="en-US" dirty="0" smtClean="0"/>
              <a:t>HTTP-based</a:t>
            </a:r>
          </a:p>
          <a:p>
            <a:pPr lvl="1"/>
            <a:r>
              <a:rPr lang="en-US" dirty="0" smtClean="0"/>
              <a:t>Resource-oriented</a:t>
            </a:r>
          </a:p>
          <a:p>
            <a:pPr lvl="1"/>
            <a:r>
              <a:rPr lang="en-US" dirty="0" smtClean="0"/>
              <a:t>Wide reach of clients</a:t>
            </a:r>
          </a:p>
          <a:p>
            <a:r>
              <a:rPr lang="en-US" dirty="0" smtClean="0"/>
              <a:t>WCF</a:t>
            </a:r>
          </a:p>
          <a:p>
            <a:pPr lvl="1"/>
            <a:r>
              <a:rPr lang="en-US" dirty="0" smtClean="0"/>
              <a:t>SOAP-based</a:t>
            </a:r>
          </a:p>
          <a:p>
            <a:pPr lvl="1"/>
            <a:r>
              <a:rPr lang="en-US" dirty="0" smtClean="0"/>
              <a:t>WS-</a:t>
            </a:r>
            <a:r>
              <a:rPr lang="en-US" dirty="0"/>
              <a:t>* </a:t>
            </a:r>
            <a:r>
              <a:rPr lang="en-US" dirty="0" smtClean="0"/>
              <a:t>compliant</a:t>
            </a:r>
          </a:p>
          <a:p>
            <a:pPr lvl="1"/>
            <a:r>
              <a:rPr lang="en-US" dirty="0" smtClean="0"/>
              <a:t>Wide variety of transport protocols: HTTP, TCP, IPC, and MSMQ</a:t>
            </a:r>
          </a:p>
          <a:p>
            <a:pPr lvl="1"/>
            <a:r>
              <a:rPr lang="en-US" dirty="0" smtClean="0"/>
              <a:t>Decoupling between communication and service logic</a:t>
            </a:r>
          </a:p>
        </p:txBody>
      </p:sp>
    </p:spTree>
    <p:extLst>
      <p:ext uri="{BB962C8B-B14F-4D97-AF65-F5344CB8AC3E}">
        <p14:creationId xmlns:p14="http://schemas.microsoft.com/office/powerpoint/2010/main" val="10042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2244daf-5aca-423c-aba4-3d98b60b97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Lesson 4: Cloud Computing</a:t>
            </a:r>
            <a:endParaRPr lang="en-IN"/>
          </a:p>
        </p:txBody>
      </p:sp>
      <p:sp>
        <p:nvSpPr>
          <p:cNvPr id="3" name="Text Placeholder 2"/>
          <p:cNvSpPr>
            <a:spLocks noGrp="1"/>
          </p:cNvSpPr>
          <p:nvPr>
            <p:ph type="body" idx="1"/>
          </p:nvPr>
        </p:nvSpPr>
        <p:spPr/>
        <p:txBody>
          <a:bodyPr/>
          <a:lstStyle/>
          <a:p>
            <a:r>
              <a:rPr lang="en-IN" smtClean="0"/>
              <a:t>Introduction to Cloud Computing
Benefits of Cloud Computing
Cloud Computing Strategies
Introduction to Windows Azure
Windows Azure Cloud Services
Windows Azure Application Components
Windows Azure IaaS
Demonstration: Exploring the Windows Azure Management Portal</a:t>
            </a:r>
            <a:endParaRPr lang="en-IN"/>
          </a:p>
        </p:txBody>
      </p:sp>
    </p:spTree>
    <p:extLst>
      <p:ext uri="{BB962C8B-B14F-4D97-AF65-F5344CB8AC3E}">
        <p14:creationId xmlns:p14="http://schemas.microsoft.com/office/powerpoint/2010/main" val="131071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279441d-590d-4bdf-99e3-0e4299a369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 to Cloud Computing</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Owning data centers is not for everyone</a:t>
            </a:r>
          </a:p>
          <a:p>
            <a:pPr lvl="1"/>
            <a:r>
              <a:rPr lang="en-US" dirty="0" smtClean="0"/>
              <a:t>Costly</a:t>
            </a:r>
          </a:p>
          <a:p>
            <a:pPr lvl="1"/>
            <a:r>
              <a:rPr lang="en-US" dirty="0" smtClean="0"/>
              <a:t>Complicated</a:t>
            </a:r>
          </a:p>
          <a:p>
            <a:pPr lvl="1"/>
            <a:r>
              <a:rPr lang="en-US" dirty="0" smtClean="0"/>
              <a:t>High maintenance</a:t>
            </a:r>
          </a:p>
          <a:p>
            <a:pPr lvl="1"/>
            <a:r>
              <a:rPr lang="en-US" dirty="0" smtClean="0"/>
              <a:t>Very low utilizations of hardware, network and power</a:t>
            </a:r>
          </a:p>
          <a:p>
            <a:r>
              <a:rPr lang="en-US" dirty="0" smtClean="0"/>
              <a:t>Cloud computing</a:t>
            </a:r>
          </a:p>
          <a:p>
            <a:pPr lvl="1"/>
            <a:r>
              <a:rPr lang="en-US" dirty="0" smtClean="0"/>
              <a:t>Central data centers for providing hosting services</a:t>
            </a:r>
          </a:p>
          <a:p>
            <a:pPr lvl="1"/>
            <a:r>
              <a:rPr lang="en-US" dirty="0" smtClean="0"/>
              <a:t>On-demand, scalable, unlimited computation and storage</a:t>
            </a:r>
            <a:endParaRPr lang="en-US" dirty="0"/>
          </a:p>
        </p:txBody>
      </p:sp>
    </p:spTree>
    <p:extLst>
      <p:ext uri="{BB962C8B-B14F-4D97-AF65-F5344CB8AC3E}">
        <p14:creationId xmlns:p14="http://schemas.microsoft.com/office/powerpoint/2010/main" val="328261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acb4c79-039b-4ae2-b39e-7073387636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Benefits of Cloud Computing</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Cloud computing introduces many benefits to software vendors</a:t>
            </a:r>
          </a:p>
          <a:p>
            <a:pPr lvl="1"/>
            <a:r>
              <a:rPr lang="en-US" dirty="0" smtClean="0"/>
              <a:t>Fast on-demand computing and storage resources</a:t>
            </a:r>
          </a:p>
          <a:p>
            <a:pPr lvl="1"/>
            <a:r>
              <a:rPr lang="en-US" dirty="0" smtClean="0"/>
              <a:t>Lower costs</a:t>
            </a:r>
          </a:p>
          <a:p>
            <a:pPr lvl="1"/>
            <a:r>
              <a:rPr lang="en-US" dirty="0" smtClean="0"/>
              <a:t>Better availability</a:t>
            </a:r>
          </a:p>
          <a:p>
            <a:pPr lvl="1"/>
            <a:r>
              <a:rPr lang="en-US" dirty="0" smtClean="0"/>
              <a:t>Elasticity</a:t>
            </a:r>
          </a:p>
          <a:p>
            <a:pPr lvl="1"/>
            <a:endParaRPr lang="en-US" dirty="0"/>
          </a:p>
        </p:txBody>
      </p:sp>
    </p:spTree>
    <p:extLst>
      <p:ext uri="{BB962C8B-B14F-4D97-AF65-F5344CB8AC3E}">
        <p14:creationId xmlns:p14="http://schemas.microsoft.com/office/powerpoint/2010/main" val="174766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9df7578-fb3e-42d9-9f57-1ba2120027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Cloud and On-Premises Provisioning</a:t>
            </a:r>
            <a:endParaRPr lang="en-IN"/>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458788" y="1311573"/>
            <a:ext cx="8118475" cy="4566642"/>
          </a:xfrm>
          <a:prstGeom prst="rect">
            <a:avLst/>
          </a:prstGeom>
          <a:noFill/>
          <a:ln w="9525">
            <a:noFill/>
            <a:miter lim="800000"/>
            <a:headEnd/>
            <a:tailEnd/>
          </a:ln>
        </p:spPr>
      </p:pic>
    </p:spTree>
    <p:extLst>
      <p:ext uri="{BB962C8B-B14F-4D97-AF65-F5344CB8AC3E}">
        <p14:creationId xmlns:p14="http://schemas.microsoft.com/office/powerpoint/2010/main" val="70268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e64fab6-70e7-4e5f-8fab-99cef392a0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Cloud Elasticity</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Cloud elasticity deals with different growth patterns:</a:t>
            </a:r>
            <a:endParaRPr lang="en-US" dirty="0"/>
          </a:p>
        </p:txBody>
      </p:sp>
      <p:grpSp>
        <p:nvGrpSpPr>
          <p:cNvPr id="5" name="Group 4"/>
          <p:cNvGrpSpPr/>
          <p:nvPr/>
        </p:nvGrpSpPr>
        <p:grpSpPr>
          <a:xfrm>
            <a:off x="1066529" y="3154410"/>
            <a:ext cx="2339898" cy="774650"/>
            <a:chOff x="-3176855" y="3724187"/>
            <a:chExt cx="3119051" cy="774650"/>
          </a:xfrm>
        </p:grpSpPr>
        <p:sp>
          <p:nvSpPr>
            <p:cNvPr id="6" name="TextBox 24"/>
            <p:cNvSpPr txBox="1"/>
            <p:nvPr/>
          </p:nvSpPr>
          <p:spPr>
            <a:xfrm>
              <a:off x="-3176855" y="3724187"/>
              <a:ext cx="3119051" cy="369328"/>
            </a:xfrm>
            <a:prstGeom prst="rect">
              <a:avLst/>
            </a:prstGeom>
            <a:noFill/>
            <a:ln>
              <a:noFill/>
            </a:ln>
          </p:spPr>
          <p:txBody>
            <a:bodyPr wrap="square" lIns="0" tIns="45718" rIns="0" bIns="45718"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1218987">
                <a:lnSpc>
                  <a:spcPct val="90000"/>
                </a:lnSpc>
                <a:spcBef>
                  <a:spcPct val="20000"/>
                </a:spcBef>
              </a:pPr>
              <a:r>
                <a:rPr lang="en-US" sz="2000" b="0" dirty="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rPr>
                <a:t>Fast </a:t>
              </a:r>
              <a:r>
                <a:rPr lang="en-US" sz="2000" b="0" dirty="0" smtClean="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rPr>
                <a:t>Growth</a:t>
              </a:r>
              <a:endParaRPr lang="en-US" sz="2000" b="0" dirty="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3176855" y="4191060"/>
              <a:ext cx="3119051" cy="307777"/>
            </a:xfrm>
            <a:prstGeom prst="rect">
              <a:avLst/>
            </a:prstGeom>
            <a:ln>
              <a:noFill/>
            </a:ln>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lgn="l" defTabSz="1218836" rtl="0" fontAlgn="base">
                <a:spcAft>
                  <a:spcPct val="0"/>
                </a:spcAft>
              </a:pPr>
              <a:r>
                <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rPr>
                <a:t>Successful services needs to </a:t>
              </a:r>
              <a:r>
                <a:rPr lang="en-US" sz="1000" b="0" dirty="0" smtClean="0">
                  <a:solidFill>
                    <a:srgbClr val="292929">
                      <a:alpha val="99000"/>
                    </a:srgbClr>
                  </a:solidFill>
                  <a:latin typeface="Segoe UI" panose="020B0502040204020203" pitchFamily="34" charset="0"/>
                  <a:ea typeface="Kozuka Gothic Pro R" pitchFamily="34" charset="-128"/>
                  <a:cs typeface="Segoe UI" panose="020B0502040204020203" pitchFamily="34" charset="0"/>
                </a:rPr>
                <a:t>scale  to answer the demand</a:t>
              </a:r>
              <a:endPar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endParaRPr>
            </a:p>
          </p:txBody>
        </p:sp>
      </p:grpSp>
      <p:grpSp>
        <p:nvGrpSpPr>
          <p:cNvPr id="8" name="Group 7"/>
          <p:cNvGrpSpPr/>
          <p:nvPr/>
        </p:nvGrpSpPr>
        <p:grpSpPr>
          <a:xfrm>
            <a:off x="839198" y="2253095"/>
            <a:ext cx="2835294" cy="850294"/>
            <a:chOff x="179512" y="3483412"/>
            <a:chExt cx="3545488" cy="1062868"/>
          </a:xfrm>
        </p:grpSpPr>
        <p:cxnSp>
          <p:nvCxnSpPr>
            <p:cNvPr id="9" name="Straight Arrow Connector 8"/>
            <p:cNvCxnSpPr/>
            <p:nvPr/>
          </p:nvCxnSpPr>
          <p:spPr bwMode="auto">
            <a:xfrm>
              <a:off x="463786" y="4400245"/>
              <a:ext cx="2365359" cy="935"/>
            </a:xfrm>
            <a:prstGeom prst="straightConnector1">
              <a:avLst/>
            </a:prstGeom>
            <a:ln w="19050">
              <a:solidFill>
                <a:schemeClr val="bg2">
                  <a:lumMod val="75000"/>
                </a:schemeClr>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grpSp>
          <p:nvGrpSpPr>
            <p:cNvPr id="10" name="Group 9"/>
            <p:cNvGrpSpPr/>
            <p:nvPr/>
          </p:nvGrpSpPr>
          <p:grpSpPr>
            <a:xfrm>
              <a:off x="179512" y="3483412"/>
              <a:ext cx="3545488" cy="1062868"/>
              <a:chOff x="179512" y="3483412"/>
              <a:chExt cx="3545488" cy="1062868"/>
            </a:xfrm>
          </p:grpSpPr>
          <p:cxnSp>
            <p:nvCxnSpPr>
              <p:cNvPr id="11" name="Straight Arrow Connector 10"/>
              <p:cNvCxnSpPr/>
              <p:nvPr/>
            </p:nvCxnSpPr>
            <p:spPr bwMode="auto">
              <a:xfrm flipH="1" flipV="1">
                <a:off x="461175" y="3483412"/>
                <a:ext cx="2609" cy="930519"/>
              </a:xfrm>
              <a:prstGeom prst="straightConnector1">
                <a:avLst/>
              </a:prstGeom>
              <a:ln w="19050">
                <a:solidFill>
                  <a:schemeClr val="bg2">
                    <a:lumMod val="75000"/>
                  </a:schemeClr>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sp>
            <p:nvSpPr>
              <p:cNvPr id="12" name="Text Placeholder 6"/>
              <p:cNvSpPr txBox="1">
                <a:spLocks/>
              </p:cNvSpPr>
              <p:nvPr/>
            </p:nvSpPr>
            <p:spPr bwMode="auto">
              <a:xfrm>
                <a:off x="2867904" y="4333378"/>
                <a:ext cx="857096"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36" rtl="0" eaLnBrk="0" fontAlgn="base" hangingPunct="0">
                  <a:spcBef>
                    <a:spcPct val="20000"/>
                  </a:spcBef>
                  <a:spcAft>
                    <a:spcPct val="0"/>
                  </a:spcAft>
                  <a:buClr>
                    <a:srgbClr val="000000"/>
                  </a:buClr>
                </a:pPr>
                <a:r>
                  <a:rPr lang="en-US" sz="1400" b="0" i="1" dirty="0">
                    <a:solidFill>
                      <a:srgbClr val="292929">
                        <a:alpha val="99000"/>
                      </a:srgbClr>
                    </a:solidFill>
                    <a:latin typeface="Segoe UI" panose="020B0502040204020203" pitchFamily="34" charset="0"/>
                    <a:cs typeface="Segoe UI" panose="020B0502040204020203" pitchFamily="34" charset="0"/>
                  </a:rPr>
                  <a:t>t</a:t>
                </a:r>
              </a:p>
            </p:txBody>
          </p:sp>
          <p:sp>
            <p:nvSpPr>
              <p:cNvPr id="13" name="Rectangle 12"/>
              <p:cNvSpPr/>
              <p:nvPr/>
            </p:nvSpPr>
            <p:spPr>
              <a:xfrm rot="16200000">
                <a:off x="-211266" y="3922109"/>
                <a:ext cx="1014949" cy="233393"/>
              </a:xfrm>
              <a:prstGeom prst="rect">
                <a:avLst/>
              </a:prstGeom>
              <a:ln>
                <a:noFill/>
              </a:ln>
            </p:spPr>
            <p:txBody>
              <a:bodyPr wrap="square" lIns="91436" tIns="45718" rIns="91436" bIns="45718">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04735" indent="-304735" algn="ctr" defTabSz="1218936" rtl="0" eaLnBrk="0" fontAlgn="base" hangingPunct="0">
                  <a:lnSpc>
                    <a:spcPts val="1066"/>
                  </a:lnSpc>
                  <a:spcBef>
                    <a:spcPct val="20000"/>
                  </a:spcBef>
                  <a:spcAft>
                    <a:spcPct val="0"/>
                  </a:spcAft>
                  <a:buClr>
                    <a:srgbClr val="000000"/>
                  </a:buClr>
                </a:pPr>
                <a:r>
                  <a:rPr lang="en-US" sz="1200" b="0" dirty="0">
                    <a:solidFill>
                      <a:srgbClr val="292929">
                        <a:alpha val="99000"/>
                      </a:srgbClr>
                    </a:solidFill>
                    <a:latin typeface="Segoe UI" panose="020B0502040204020203" pitchFamily="34" charset="0"/>
                    <a:cs typeface="Segoe UI" panose="020B0502040204020203" pitchFamily="34" charset="0"/>
                  </a:rPr>
                  <a:t>Compute </a:t>
                </a:r>
              </a:p>
            </p:txBody>
          </p:sp>
          <p:sp>
            <p:nvSpPr>
              <p:cNvPr id="14" name="Freeform 13"/>
              <p:cNvSpPr/>
              <p:nvPr/>
            </p:nvSpPr>
            <p:spPr>
              <a:xfrm>
                <a:off x="456794" y="3536917"/>
                <a:ext cx="2314879"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19050">
                <a:solidFill>
                  <a:srgbClr val="7CBF33"/>
                </a:solidFill>
                <a:headEnd type="none" w="med" len="med"/>
                <a:tailEnd type="arrow"/>
              </a:ln>
              <a:effectLst/>
            </p:spPr>
            <p:txBody>
              <a:bodyPr lIns="91436" tIns="45718" rIns="91436" bIns="45718"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1218987" rtl="0"/>
                <a:endParaRPr lang="en-US" sz="2400" dirty="0">
                  <a:solidFill>
                    <a:srgbClr val="292929"/>
                  </a:solidFill>
                  <a:latin typeface="Segoe UI" panose="020B0502040204020203" pitchFamily="34" charset="0"/>
                  <a:cs typeface="Segoe UI" panose="020B0502040204020203" pitchFamily="34" charset="0"/>
                </a:endParaRPr>
              </a:p>
            </p:txBody>
          </p:sp>
        </p:grpSp>
      </p:grpSp>
      <p:grpSp>
        <p:nvGrpSpPr>
          <p:cNvPr id="15" name="Group 14"/>
          <p:cNvGrpSpPr/>
          <p:nvPr/>
        </p:nvGrpSpPr>
        <p:grpSpPr>
          <a:xfrm>
            <a:off x="4709276" y="3150352"/>
            <a:ext cx="3709950" cy="770977"/>
            <a:chOff x="-3220326" y="6479013"/>
            <a:chExt cx="4945312" cy="770977"/>
          </a:xfrm>
        </p:grpSpPr>
        <p:sp>
          <p:nvSpPr>
            <p:cNvPr id="16" name="TextBox 34"/>
            <p:cNvSpPr txBox="1"/>
            <p:nvPr/>
          </p:nvSpPr>
          <p:spPr>
            <a:xfrm>
              <a:off x="-3220326" y="6479013"/>
              <a:ext cx="4945312" cy="369328"/>
            </a:xfrm>
            <a:prstGeom prst="rect">
              <a:avLst/>
            </a:prstGeom>
            <a:noFill/>
            <a:ln>
              <a:noFill/>
            </a:ln>
          </p:spPr>
          <p:txBody>
            <a:bodyPr wrap="square" lIns="0" tIns="45718" rIns="0" bIns="45718"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87" rtl="0">
                <a:lnSpc>
                  <a:spcPct val="90000"/>
                </a:lnSpc>
                <a:spcBef>
                  <a:spcPct val="20000"/>
                </a:spcBef>
              </a:pPr>
              <a:r>
                <a:rPr lang="en-US" sz="2000" b="0" dirty="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rPr>
                <a:t>Predictable </a:t>
              </a:r>
              <a:r>
                <a:rPr lang="en-US" sz="2000" b="0" dirty="0" smtClean="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rPr>
                <a:t>Bursts</a:t>
              </a:r>
              <a:endParaRPr lang="en-US" sz="2000" b="0" dirty="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p:cNvSpPr/>
            <p:nvPr/>
          </p:nvSpPr>
          <p:spPr>
            <a:xfrm>
              <a:off x="-3220326" y="6942213"/>
              <a:ext cx="3190656" cy="307777"/>
            </a:xfrm>
            <a:prstGeom prst="rect">
              <a:avLst/>
            </a:prstGeom>
            <a:ln>
              <a:noFill/>
            </a:ln>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lgn="l" defTabSz="1218836" rtl="0" fontAlgn="base">
                <a:spcAft>
                  <a:spcPct val="0"/>
                </a:spcAft>
              </a:pPr>
              <a:r>
                <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rPr>
                <a:t>Services with </a:t>
              </a:r>
              <a:r>
                <a:rPr lang="en-US" sz="1000" b="0" dirty="0" smtClean="0">
                  <a:solidFill>
                    <a:srgbClr val="292929">
                      <a:alpha val="99000"/>
                    </a:srgbClr>
                  </a:solidFill>
                  <a:latin typeface="Segoe UI" panose="020B0502040204020203" pitchFamily="34" charset="0"/>
                  <a:ea typeface="Kozuka Gothic Pro R" pitchFamily="34" charset="-128"/>
                  <a:cs typeface="Segoe UI" panose="020B0502040204020203" pitchFamily="34" charset="0"/>
                </a:rPr>
                <a:t>seasonality trends, peaks </a:t>
              </a:r>
              <a:r>
                <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rPr>
                <a:t>due to periodic increased </a:t>
              </a:r>
              <a:r>
                <a:rPr lang="en-US" sz="1000" b="0" dirty="0" smtClean="0">
                  <a:solidFill>
                    <a:srgbClr val="292929">
                      <a:alpha val="99000"/>
                    </a:srgbClr>
                  </a:solidFill>
                  <a:latin typeface="Segoe UI" panose="020B0502040204020203" pitchFamily="34" charset="0"/>
                  <a:ea typeface="Kozuka Gothic Pro R" pitchFamily="34" charset="-128"/>
                  <a:cs typeface="Segoe UI" panose="020B0502040204020203" pitchFamily="34" charset="0"/>
                </a:rPr>
                <a:t>demand. </a:t>
              </a:r>
              <a:endPar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endParaRPr>
            </a:p>
          </p:txBody>
        </p:sp>
      </p:grpSp>
      <p:sp>
        <p:nvSpPr>
          <p:cNvPr id="18" name="Text Placeholder 6"/>
          <p:cNvSpPr txBox="1">
            <a:spLocks/>
          </p:cNvSpPr>
          <p:nvPr/>
        </p:nvSpPr>
        <p:spPr bwMode="auto">
          <a:xfrm>
            <a:off x="6849833" y="3059604"/>
            <a:ext cx="857096"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36" rtl="0" eaLnBrk="0" fontAlgn="base" hangingPunct="0">
              <a:spcBef>
                <a:spcPct val="20000"/>
              </a:spcBef>
              <a:spcAft>
                <a:spcPct val="0"/>
              </a:spcAft>
              <a:buClr>
                <a:srgbClr val="000000"/>
              </a:buClr>
            </a:pPr>
            <a:endParaRPr lang="en-US" sz="1400" i="1" dirty="0">
              <a:solidFill>
                <a:srgbClr val="292929">
                  <a:alpha val="99000"/>
                </a:srgbClr>
              </a:solidFill>
              <a:latin typeface="Segoe UI" panose="020B0502040204020203" pitchFamily="34" charset="0"/>
              <a:cs typeface="Segoe UI" panose="020B0502040204020203" pitchFamily="34" charset="0"/>
            </a:endParaRPr>
          </a:p>
        </p:txBody>
      </p:sp>
      <p:grpSp>
        <p:nvGrpSpPr>
          <p:cNvPr id="19" name="Group 18"/>
          <p:cNvGrpSpPr/>
          <p:nvPr/>
        </p:nvGrpSpPr>
        <p:grpSpPr>
          <a:xfrm>
            <a:off x="4495695" y="2246137"/>
            <a:ext cx="3212464" cy="893581"/>
            <a:chOff x="4495695" y="2246137"/>
            <a:chExt cx="3212464" cy="893581"/>
          </a:xfrm>
        </p:grpSpPr>
        <p:sp>
          <p:nvSpPr>
            <p:cNvPr id="20" name="Text Placeholder 6"/>
            <p:cNvSpPr txBox="1">
              <a:spLocks/>
            </p:cNvSpPr>
            <p:nvPr/>
          </p:nvSpPr>
          <p:spPr bwMode="auto">
            <a:xfrm>
              <a:off x="6927547" y="2914337"/>
              <a:ext cx="780612" cy="1529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36" rtl="0" eaLnBrk="0" fontAlgn="base" hangingPunct="0">
                <a:spcBef>
                  <a:spcPct val="20000"/>
                </a:spcBef>
                <a:spcAft>
                  <a:spcPct val="0"/>
                </a:spcAft>
                <a:buClr>
                  <a:srgbClr val="000000"/>
                </a:buClr>
              </a:pPr>
              <a:r>
                <a:rPr lang="en-US" sz="1400" b="0" i="1" dirty="0">
                  <a:solidFill>
                    <a:srgbClr val="292929">
                      <a:alpha val="99000"/>
                    </a:srgbClr>
                  </a:solidFill>
                  <a:latin typeface="Segoe UI" panose="020B0502040204020203" pitchFamily="34" charset="0"/>
                  <a:cs typeface="Segoe UI" panose="020B0502040204020203" pitchFamily="34" charset="0"/>
                </a:rPr>
                <a:t>t</a:t>
              </a:r>
            </a:p>
          </p:txBody>
        </p:sp>
        <p:cxnSp>
          <p:nvCxnSpPr>
            <p:cNvPr id="21" name="Straight Arrow Connector 20"/>
            <p:cNvCxnSpPr/>
            <p:nvPr/>
          </p:nvCxnSpPr>
          <p:spPr bwMode="auto">
            <a:xfrm flipV="1">
              <a:off x="4752224" y="2246137"/>
              <a:ext cx="0" cy="765992"/>
            </a:xfrm>
            <a:prstGeom prst="straightConnector1">
              <a:avLst/>
            </a:prstGeom>
            <a:ln w="19050">
              <a:solidFill>
                <a:schemeClr val="bg2">
                  <a:lumMod val="75000"/>
                </a:schemeClr>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4741812" y="3001420"/>
              <a:ext cx="2154283" cy="798"/>
            </a:xfrm>
            <a:prstGeom prst="straightConnector1">
              <a:avLst/>
            </a:prstGeom>
            <a:ln w="19050">
              <a:solidFill>
                <a:schemeClr val="bg2">
                  <a:lumMod val="75000"/>
                </a:schemeClr>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4164743" y="2596201"/>
              <a:ext cx="874469" cy="212566"/>
            </a:xfrm>
            <a:prstGeom prst="rect">
              <a:avLst/>
            </a:prstGeom>
            <a:ln>
              <a:noFill/>
            </a:ln>
          </p:spPr>
          <p:txBody>
            <a:bodyPr wrap="square" lIns="91436" tIns="45718" rIns="91436" bIns="45718">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04735" indent="-304735" algn="ctr" defTabSz="1218936" rtl="0" eaLnBrk="0" fontAlgn="base" hangingPunct="0">
                <a:lnSpc>
                  <a:spcPts val="1066"/>
                </a:lnSpc>
                <a:spcBef>
                  <a:spcPct val="20000"/>
                </a:spcBef>
                <a:spcAft>
                  <a:spcPct val="0"/>
                </a:spcAft>
                <a:buClr>
                  <a:srgbClr val="000000"/>
                </a:buClr>
              </a:pPr>
              <a:r>
                <a:rPr lang="en-US" sz="1200" b="0" dirty="0">
                  <a:solidFill>
                    <a:srgbClr val="292929">
                      <a:alpha val="99000"/>
                    </a:srgbClr>
                  </a:solidFill>
                  <a:latin typeface="Segoe UI" panose="020B0502040204020203" pitchFamily="34" charset="0"/>
                  <a:cs typeface="Segoe UI" panose="020B0502040204020203" pitchFamily="34" charset="0"/>
                </a:rPr>
                <a:t>Compute </a:t>
              </a:r>
            </a:p>
          </p:txBody>
        </p:sp>
        <p:sp>
          <p:nvSpPr>
            <p:cNvPr id="24" name="Freeform 23"/>
            <p:cNvSpPr/>
            <p:nvPr/>
          </p:nvSpPr>
          <p:spPr>
            <a:xfrm>
              <a:off x="4750795" y="2294233"/>
              <a:ext cx="1994849" cy="49762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19050">
              <a:solidFill>
                <a:srgbClr val="7CBF33"/>
              </a:solidFill>
              <a:headEnd type="none" w="med" len="med"/>
              <a:tailEnd type="arrow"/>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defTabSz="1218987" rtl="0"/>
              <a:endParaRPr lang="en-US" sz="2400" dirty="0">
                <a:solidFill>
                  <a:srgbClr val="292929"/>
                </a:solidFill>
                <a:latin typeface="Segoe UI" panose="020B0502040204020203" pitchFamily="34" charset="0"/>
                <a:cs typeface="Segoe UI" panose="020B0502040204020203" pitchFamily="34" charset="0"/>
              </a:endParaRPr>
            </a:p>
          </p:txBody>
        </p:sp>
      </p:grpSp>
      <p:cxnSp>
        <p:nvCxnSpPr>
          <p:cNvPr id="25" name="Straight Connector 24"/>
          <p:cNvCxnSpPr/>
          <p:nvPr/>
        </p:nvCxnSpPr>
        <p:spPr bwMode="auto">
          <a:xfrm>
            <a:off x="4768651" y="2614012"/>
            <a:ext cx="2024543" cy="21212"/>
          </a:xfrm>
          <a:prstGeom prst="line">
            <a:avLst/>
          </a:prstGeom>
          <a:ln w="19050">
            <a:solidFill>
              <a:srgbClr val="FF0000"/>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nvGrpSpPr>
          <p:cNvPr id="26" name="Group 25"/>
          <p:cNvGrpSpPr/>
          <p:nvPr/>
        </p:nvGrpSpPr>
        <p:grpSpPr>
          <a:xfrm>
            <a:off x="1042470" y="5453047"/>
            <a:ext cx="3739312" cy="616897"/>
            <a:chOff x="-3235250" y="5016565"/>
            <a:chExt cx="4984451" cy="616897"/>
          </a:xfrm>
        </p:grpSpPr>
        <p:sp>
          <p:nvSpPr>
            <p:cNvPr id="27" name="TextBox 56"/>
            <p:cNvSpPr txBox="1"/>
            <p:nvPr/>
          </p:nvSpPr>
          <p:spPr>
            <a:xfrm>
              <a:off x="-3235250" y="5016565"/>
              <a:ext cx="4984451" cy="369328"/>
            </a:xfrm>
            <a:prstGeom prst="rect">
              <a:avLst/>
            </a:prstGeom>
            <a:noFill/>
            <a:ln>
              <a:noFill/>
            </a:ln>
          </p:spPr>
          <p:txBody>
            <a:bodyPr wrap="square" lIns="0" tIns="45718" rIns="0" bIns="45718"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1218987">
                <a:lnSpc>
                  <a:spcPct val="90000"/>
                </a:lnSpc>
                <a:spcBef>
                  <a:spcPct val="20000"/>
                </a:spcBef>
              </a:pPr>
              <a:r>
                <a:rPr lang="en-US" sz="2000" b="0" dirty="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rPr>
                <a:t>Unpredictable Bursting</a:t>
              </a:r>
            </a:p>
          </p:txBody>
        </p:sp>
        <p:sp>
          <p:nvSpPr>
            <p:cNvPr id="28" name="Rectangle 27"/>
            <p:cNvSpPr/>
            <p:nvPr/>
          </p:nvSpPr>
          <p:spPr>
            <a:xfrm>
              <a:off x="-3210632" y="5479574"/>
              <a:ext cx="3972245" cy="153888"/>
            </a:xfrm>
            <a:prstGeom prst="rect">
              <a:avLst/>
            </a:prstGeom>
            <a:ln>
              <a:noFill/>
            </a:ln>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lgn="l" defTabSz="1218836" rtl="0" fontAlgn="base">
                <a:spcAft>
                  <a:spcPct val="0"/>
                </a:spcAft>
              </a:pPr>
              <a:r>
                <a:rPr lang="en-US" sz="1000" b="0" dirty="0" smtClean="0">
                  <a:solidFill>
                    <a:srgbClr val="292929">
                      <a:alpha val="99000"/>
                    </a:srgbClr>
                  </a:solidFill>
                  <a:latin typeface="Segoe UI" panose="020B0502040204020203" pitchFamily="34" charset="0"/>
                  <a:ea typeface="Kozuka Gothic Pro R" pitchFamily="34" charset="-128"/>
                  <a:cs typeface="Segoe UI" panose="020B0502040204020203" pitchFamily="34" charset="0"/>
                </a:rPr>
                <a:t>Unexpected or unplanned </a:t>
              </a:r>
              <a:r>
                <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rPr>
                <a:t>peak in demand  </a:t>
              </a:r>
            </a:p>
          </p:txBody>
        </p:sp>
      </p:grpSp>
      <p:grpSp>
        <p:nvGrpSpPr>
          <p:cNvPr id="29" name="Group 28"/>
          <p:cNvGrpSpPr/>
          <p:nvPr/>
        </p:nvGrpSpPr>
        <p:grpSpPr>
          <a:xfrm>
            <a:off x="778108" y="4440749"/>
            <a:ext cx="2942109" cy="860935"/>
            <a:chOff x="3695639" y="991076"/>
            <a:chExt cx="3538416" cy="1019525"/>
          </a:xfrm>
        </p:grpSpPr>
        <p:sp>
          <p:nvSpPr>
            <p:cNvPr id="30" name="Text Placeholder 6"/>
            <p:cNvSpPr txBox="1">
              <a:spLocks/>
            </p:cNvSpPr>
            <p:nvPr/>
          </p:nvSpPr>
          <p:spPr bwMode="auto">
            <a:xfrm>
              <a:off x="6376959" y="1808579"/>
              <a:ext cx="857096"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36" rtl="0" eaLnBrk="0" fontAlgn="base" hangingPunct="0">
                <a:spcBef>
                  <a:spcPct val="20000"/>
                </a:spcBef>
                <a:spcAft>
                  <a:spcPct val="0"/>
                </a:spcAft>
                <a:buClr>
                  <a:srgbClr val="000000"/>
                </a:buClr>
              </a:pPr>
              <a:r>
                <a:rPr lang="en-US" sz="1400" b="0" i="1" dirty="0">
                  <a:solidFill>
                    <a:srgbClr val="292929">
                      <a:alpha val="99000"/>
                    </a:srgbClr>
                  </a:solidFill>
                  <a:latin typeface="Segoe UI" panose="020B0502040204020203" pitchFamily="34" charset="0"/>
                  <a:cs typeface="Segoe UI" panose="020B0502040204020203" pitchFamily="34" charset="0"/>
                </a:rPr>
                <a:t>t</a:t>
              </a:r>
            </a:p>
          </p:txBody>
        </p:sp>
        <p:cxnSp>
          <p:nvCxnSpPr>
            <p:cNvPr id="31" name="Straight Arrow Connector 30"/>
            <p:cNvCxnSpPr/>
            <p:nvPr/>
          </p:nvCxnSpPr>
          <p:spPr bwMode="auto">
            <a:xfrm flipH="1" flipV="1">
              <a:off x="3977302" y="996847"/>
              <a:ext cx="3" cy="897446"/>
            </a:xfrm>
            <a:prstGeom prst="straightConnector1">
              <a:avLst/>
            </a:prstGeom>
            <a:ln w="19050">
              <a:solidFill>
                <a:schemeClr val="bg2">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2" name="Straight Arrow Connector 31"/>
            <p:cNvCxnSpPr/>
            <p:nvPr/>
          </p:nvCxnSpPr>
          <p:spPr bwMode="auto">
            <a:xfrm>
              <a:off x="3977302" y="1881123"/>
              <a:ext cx="2365359" cy="935"/>
            </a:xfrm>
            <a:prstGeom prst="straightConnector1">
              <a:avLst/>
            </a:prstGeom>
            <a:ln w="19050">
              <a:solidFill>
                <a:schemeClr val="bg2">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rot="16200000">
              <a:off x="3302573" y="1384142"/>
              <a:ext cx="1019525" cy="233393"/>
            </a:xfrm>
            <a:prstGeom prst="rect">
              <a:avLst/>
            </a:prstGeom>
            <a:ln>
              <a:noFill/>
            </a:ln>
          </p:spPr>
          <p:txBody>
            <a:bodyPr wrap="square" lIns="91436" tIns="45718" rIns="91436" bIns="45718">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04735" indent="-304735" algn="ctr" defTabSz="1218936" rtl="0" eaLnBrk="0" fontAlgn="base" hangingPunct="0">
                <a:lnSpc>
                  <a:spcPts val="1066"/>
                </a:lnSpc>
                <a:spcBef>
                  <a:spcPct val="20000"/>
                </a:spcBef>
                <a:spcAft>
                  <a:spcPct val="0"/>
                </a:spcAft>
                <a:buClr>
                  <a:srgbClr val="000000"/>
                </a:buClr>
              </a:pPr>
              <a:r>
                <a:rPr lang="en-US" sz="1200" b="0" dirty="0">
                  <a:solidFill>
                    <a:srgbClr val="292929">
                      <a:alpha val="99000"/>
                    </a:srgbClr>
                  </a:solidFill>
                  <a:latin typeface="Segoe UI" panose="020B0502040204020203" pitchFamily="34" charset="0"/>
                  <a:cs typeface="Segoe UI" panose="020B0502040204020203" pitchFamily="34" charset="0"/>
                </a:rPr>
                <a:t>Compute </a:t>
              </a:r>
            </a:p>
          </p:txBody>
        </p:sp>
        <p:grpSp>
          <p:nvGrpSpPr>
            <p:cNvPr id="34" name="Group 33"/>
            <p:cNvGrpSpPr/>
            <p:nvPr/>
          </p:nvGrpSpPr>
          <p:grpSpPr>
            <a:xfrm>
              <a:off x="3972840" y="1100922"/>
              <a:ext cx="2364800" cy="492398"/>
              <a:chOff x="5520892" y="5257417"/>
              <a:chExt cx="3307216" cy="721360"/>
            </a:xfrm>
          </p:grpSpPr>
          <p:cxnSp>
            <p:nvCxnSpPr>
              <p:cNvPr id="35" name="Straight Arrow Connector 34"/>
              <p:cNvCxnSpPr/>
              <p:nvPr/>
            </p:nvCxnSpPr>
            <p:spPr bwMode="auto">
              <a:xfrm>
                <a:off x="7600265" y="5975286"/>
                <a:ext cx="1227843" cy="2508"/>
              </a:xfrm>
              <a:prstGeom prst="straightConnector1">
                <a:avLst/>
              </a:prstGeom>
              <a:ln w="19050">
                <a:solidFill>
                  <a:srgbClr val="7CBF33"/>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36" name="Straight Connector 35"/>
              <p:cNvCxnSpPr>
                <a:endCxn id="37" idx="0"/>
              </p:cNvCxnSpPr>
              <p:nvPr/>
            </p:nvCxnSpPr>
            <p:spPr bwMode="auto">
              <a:xfrm>
                <a:off x="5520892" y="5967876"/>
                <a:ext cx="1168667" cy="0"/>
              </a:xfrm>
              <a:prstGeom prst="line">
                <a:avLst/>
              </a:prstGeom>
              <a:ln w="19050">
                <a:solidFill>
                  <a:srgbClr val="7CBF33"/>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sp>
            <p:nvSpPr>
              <p:cNvPr id="37" name="Freeform 36"/>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19050">
                <a:solidFill>
                  <a:srgbClr val="7CBF33"/>
                </a:solidFill>
                <a:headEnd type="none" w="med" len="med"/>
                <a:tailEnd type="arrow"/>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defTabSz="1218987" rtl="0"/>
                <a:endParaRPr lang="en-US" sz="2400" dirty="0">
                  <a:solidFill>
                    <a:srgbClr val="292929"/>
                  </a:solidFill>
                  <a:latin typeface="Segoe UI" panose="020B0502040204020203" pitchFamily="34" charset="0"/>
                  <a:cs typeface="Segoe UI" panose="020B0502040204020203" pitchFamily="34" charset="0"/>
                </a:endParaRPr>
              </a:p>
            </p:txBody>
          </p:sp>
        </p:grpSp>
      </p:grpSp>
      <p:grpSp>
        <p:nvGrpSpPr>
          <p:cNvPr id="38" name="Group 37"/>
          <p:cNvGrpSpPr/>
          <p:nvPr/>
        </p:nvGrpSpPr>
        <p:grpSpPr>
          <a:xfrm>
            <a:off x="4601977" y="4445620"/>
            <a:ext cx="3057419" cy="888720"/>
            <a:chOff x="179512" y="980728"/>
            <a:chExt cx="3545488" cy="1030592"/>
          </a:xfrm>
        </p:grpSpPr>
        <p:sp>
          <p:nvSpPr>
            <p:cNvPr id="39" name="Rectangle 38"/>
            <p:cNvSpPr/>
            <p:nvPr/>
          </p:nvSpPr>
          <p:spPr>
            <a:xfrm rot="16200000">
              <a:off x="-217360" y="1381055"/>
              <a:ext cx="1027137" cy="233393"/>
            </a:xfrm>
            <a:prstGeom prst="rect">
              <a:avLst/>
            </a:prstGeom>
            <a:ln>
              <a:noFill/>
            </a:ln>
          </p:spPr>
          <p:txBody>
            <a:bodyPr wrap="square" lIns="91436" tIns="45718" rIns="91436" bIns="45718">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04735" indent="-304735" algn="ctr" defTabSz="1218936" rtl="0" eaLnBrk="0" fontAlgn="base" hangingPunct="0">
                <a:lnSpc>
                  <a:spcPts val="1066"/>
                </a:lnSpc>
                <a:spcBef>
                  <a:spcPct val="20000"/>
                </a:spcBef>
                <a:spcAft>
                  <a:spcPct val="0"/>
                </a:spcAft>
                <a:buClr>
                  <a:srgbClr val="000000"/>
                </a:buClr>
              </a:pPr>
              <a:r>
                <a:rPr lang="en-US" sz="1200" b="0" dirty="0">
                  <a:solidFill>
                    <a:srgbClr val="292929">
                      <a:alpha val="99000"/>
                    </a:srgbClr>
                  </a:solidFill>
                  <a:latin typeface="Segoe UI" panose="020B0502040204020203" pitchFamily="34" charset="0"/>
                  <a:cs typeface="Segoe UI" panose="020B0502040204020203" pitchFamily="34" charset="0"/>
                </a:rPr>
                <a:t>Compute </a:t>
              </a:r>
            </a:p>
          </p:txBody>
        </p:sp>
        <p:grpSp>
          <p:nvGrpSpPr>
            <p:cNvPr id="40" name="Group 39"/>
            <p:cNvGrpSpPr/>
            <p:nvPr/>
          </p:nvGrpSpPr>
          <p:grpSpPr>
            <a:xfrm>
              <a:off x="461176" y="980728"/>
              <a:ext cx="3263824" cy="920813"/>
              <a:chOff x="461176" y="980728"/>
              <a:chExt cx="3263824" cy="920813"/>
            </a:xfrm>
          </p:grpSpPr>
          <p:cxnSp>
            <p:nvCxnSpPr>
              <p:cNvPr id="41" name="Straight Arrow Connector 40"/>
              <p:cNvCxnSpPr/>
              <p:nvPr/>
            </p:nvCxnSpPr>
            <p:spPr bwMode="auto">
              <a:xfrm rot="16200000" flipV="1">
                <a:off x="13541" y="1428363"/>
                <a:ext cx="895273" cy="3"/>
              </a:xfrm>
              <a:prstGeom prst="straightConnector1">
                <a:avLst/>
              </a:prstGeom>
              <a:ln w="19050">
                <a:solidFill>
                  <a:schemeClr val="bg2">
                    <a:lumMod val="75000"/>
                  </a:schemeClr>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bwMode="auto">
              <a:xfrm>
                <a:off x="461177" y="1865283"/>
                <a:ext cx="2365359" cy="935"/>
              </a:xfrm>
              <a:prstGeom prst="straightConnector1">
                <a:avLst/>
              </a:prstGeom>
              <a:ln w="19050">
                <a:solidFill>
                  <a:schemeClr val="bg2">
                    <a:lumMod val="75000"/>
                  </a:schemeClr>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sp>
            <p:nvSpPr>
              <p:cNvPr id="43" name="Text Placeholder 6"/>
              <p:cNvSpPr txBox="1">
                <a:spLocks/>
              </p:cNvSpPr>
              <p:nvPr/>
            </p:nvSpPr>
            <p:spPr bwMode="auto">
              <a:xfrm>
                <a:off x="2867904" y="1766924"/>
                <a:ext cx="857096"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36" rtl="0" eaLnBrk="0" fontAlgn="base" hangingPunct="0">
                  <a:spcBef>
                    <a:spcPct val="20000"/>
                  </a:spcBef>
                  <a:spcAft>
                    <a:spcPct val="0"/>
                  </a:spcAft>
                  <a:buClr>
                    <a:srgbClr val="000000"/>
                  </a:buClr>
                </a:pPr>
                <a:r>
                  <a:rPr lang="en-US" sz="1400" b="0" i="1" dirty="0">
                    <a:solidFill>
                      <a:srgbClr val="292929">
                        <a:alpha val="99000"/>
                      </a:srgbClr>
                    </a:solidFill>
                    <a:latin typeface="Segoe UI" panose="020B0502040204020203" pitchFamily="34" charset="0"/>
                    <a:cs typeface="Segoe UI" panose="020B0502040204020203" pitchFamily="34" charset="0"/>
                  </a:rPr>
                  <a:t>t</a:t>
                </a:r>
              </a:p>
            </p:txBody>
          </p:sp>
          <p:cxnSp>
            <p:nvCxnSpPr>
              <p:cNvPr id="44" name="Straight Arrow Connector 43"/>
              <p:cNvCxnSpPr/>
              <p:nvPr/>
            </p:nvCxnSpPr>
            <p:spPr bwMode="auto">
              <a:xfrm flipV="1">
                <a:off x="461176" y="1531620"/>
                <a:ext cx="764232" cy="65367"/>
              </a:xfrm>
              <a:prstGeom prst="straightConnector1">
                <a:avLst/>
              </a:prstGeom>
              <a:ln w="19050">
                <a:solidFill>
                  <a:srgbClr val="7CBF33"/>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45" name="Straight Arrow Connector 44"/>
              <p:cNvCxnSpPr/>
              <p:nvPr/>
            </p:nvCxnSpPr>
            <p:spPr bwMode="auto">
              <a:xfrm flipV="1">
                <a:off x="1980073" y="1510639"/>
                <a:ext cx="800693" cy="86347"/>
              </a:xfrm>
              <a:prstGeom prst="straightConnector1">
                <a:avLst/>
              </a:prstGeom>
              <a:ln w="19050">
                <a:solidFill>
                  <a:srgbClr val="7CBF33"/>
                </a:solidFill>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46" name="Straight Connector 45"/>
              <p:cNvCxnSpPr/>
              <p:nvPr/>
            </p:nvCxnSpPr>
            <p:spPr bwMode="auto">
              <a:xfrm rot="5400000" flipH="1" flipV="1">
                <a:off x="1554657" y="1439578"/>
                <a:ext cx="853043" cy="1174"/>
              </a:xfrm>
              <a:prstGeom prst="line">
                <a:avLst/>
              </a:prstGeom>
              <a:ln w="19050">
                <a:solidFill>
                  <a:srgbClr val="FF0000"/>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47" name="Rectangle 46"/>
              <p:cNvSpPr/>
              <p:nvPr/>
            </p:nvSpPr>
            <p:spPr>
              <a:xfrm>
                <a:off x="1144395" y="1132167"/>
                <a:ext cx="923298" cy="597818"/>
              </a:xfrm>
              <a:prstGeom prst="rect">
                <a:avLst/>
              </a:prstGeom>
              <a:ln>
                <a:noFill/>
              </a:ln>
            </p:spPr>
            <p:txBody>
              <a:bodyPr wrap="square" lIns="91436" tIns="45718" rIns="91436" bIns="45718">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04735" indent="-304735" algn="ctr" defTabSz="1218936" rtl="0" eaLnBrk="0" fontAlgn="base" hangingPunct="0">
                  <a:lnSpc>
                    <a:spcPts val="1066"/>
                  </a:lnSpc>
                  <a:spcBef>
                    <a:spcPct val="20000"/>
                  </a:spcBef>
                  <a:spcAft>
                    <a:spcPct val="0"/>
                  </a:spcAft>
                  <a:buClr>
                    <a:srgbClr val="000000"/>
                  </a:buClr>
                </a:pPr>
                <a:endParaRPr lang="en-US" sz="1100" dirty="0">
                  <a:solidFill>
                    <a:srgbClr val="292929">
                      <a:alpha val="99000"/>
                    </a:srgbClr>
                  </a:solidFill>
                  <a:latin typeface="Segoe UI" panose="020B0502040204020203" pitchFamily="34" charset="0"/>
                  <a:cs typeface="Segoe UI" panose="020B0502040204020203" pitchFamily="34" charset="0"/>
                </a:endParaRPr>
              </a:p>
              <a:p>
                <a:pPr marL="304735" indent="-304735" algn="ctr" defTabSz="1218936" rtl="0" eaLnBrk="0" fontAlgn="base" hangingPunct="0">
                  <a:lnSpc>
                    <a:spcPts val="1066"/>
                  </a:lnSpc>
                  <a:spcAft>
                    <a:spcPts val="0"/>
                  </a:spcAft>
                  <a:buClr>
                    <a:srgbClr val="000000"/>
                  </a:buClr>
                </a:pPr>
                <a:r>
                  <a:rPr lang="en-US" sz="1100" b="0" dirty="0" smtClean="0">
                    <a:solidFill>
                      <a:srgbClr val="292929">
                        <a:alpha val="99000"/>
                      </a:srgbClr>
                    </a:solidFill>
                    <a:latin typeface="Segoe UI" panose="020B0502040204020203" pitchFamily="34" charset="0"/>
                    <a:cs typeface="Segoe UI" panose="020B0502040204020203" pitchFamily="34" charset="0"/>
                  </a:rPr>
                  <a:t>Inactivity</a:t>
                </a:r>
              </a:p>
              <a:p>
                <a:pPr marL="304735" indent="-304735" algn="ctr" defTabSz="1218936" rtl="0" eaLnBrk="0" fontAlgn="base" hangingPunct="0">
                  <a:lnSpc>
                    <a:spcPts val="1066"/>
                  </a:lnSpc>
                  <a:spcAft>
                    <a:spcPts val="800"/>
                  </a:spcAft>
                  <a:buClr>
                    <a:srgbClr val="000000"/>
                  </a:buClr>
                </a:pPr>
                <a:r>
                  <a:rPr lang="en-US" sz="1100" b="0" dirty="0" smtClean="0">
                    <a:solidFill>
                      <a:srgbClr val="292929">
                        <a:alpha val="99000"/>
                      </a:srgbClr>
                    </a:solidFill>
                    <a:latin typeface="Segoe UI" panose="020B0502040204020203" pitchFamily="34" charset="0"/>
                    <a:cs typeface="Segoe UI" panose="020B0502040204020203" pitchFamily="34" charset="0"/>
                  </a:rPr>
                  <a:t>Period </a:t>
                </a:r>
                <a:endParaRPr lang="en-US" sz="1100" b="0" dirty="0">
                  <a:solidFill>
                    <a:srgbClr val="292929">
                      <a:alpha val="99000"/>
                    </a:srgbClr>
                  </a:solidFill>
                  <a:latin typeface="Segoe UI" panose="020B0502040204020203" pitchFamily="34" charset="0"/>
                  <a:cs typeface="Segoe UI" panose="020B0502040204020203" pitchFamily="34" charset="0"/>
                </a:endParaRPr>
              </a:p>
            </p:txBody>
          </p:sp>
          <p:cxnSp>
            <p:nvCxnSpPr>
              <p:cNvPr id="48" name="Straight Connector 47"/>
              <p:cNvCxnSpPr/>
              <p:nvPr/>
            </p:nvCxnSpPr>
            <p:spPr bwMode="auto">
              <a:xfrm rot="5400000" flipH="1" flipV="1">
                <a:off x="814918" y="1439578"/>
                <a:ext cx="853043" cy="1174"/>
              </a:xfrm>
              <a:prstGeom prst="line">
                <a:avLst/>
              </a:prstGeom>
              <a:ln w="19050">
                <a:solidFill>
                  <a:srgbClr val="FF0000"/>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grpSp>
        <p:nvGrpSpPr>
          <p:cNvPr id="49" name="Group 48"/>
          <p:cNvGrpSpPr/>
          <p:nvPr/>
        </p:nvGrpSpPr>
        <p:grpSpPr>
          <a:xfrm>
            <a:off x="4709275" y="5457721"/>
            <a:ext cx="2710987" cy="766453"/>
            <a:chOff x="-3134160" y="2375768"/>
            <a:chExt cx="3613708" cy="766453"/>
          </a:xfrm>
        </p:grpSpPr>
        <p:sp>
          <p:nvSpPr>
            <p:cNvPr id="50" name="TextBox 89"/>
            <p:cNvSpPr txBox="1"/>
            <p:nvPr/>
          </p:nvSpPr>
          <p:spPr>
            <a:xfrm>
              <a:off x="-3134160" y="2375768"/>
              <a:ext cx="3439852" cy="369328"/>
            </a:xfrm>
            <a:prstGeom prst="rect">
              <a:avLst/>
            </a:prstGeom>
            <a:noFill/>
            <a:ln>
              <a:noFill/>
            </a:ln>
          </p:spPr>
          <p:txBody>
            <a:bodyPr wrap="square" lIns="0" tIns="45718" rIns="0" bIns="45718"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defTabSz="1218987" rtl="0">
                <a:lnSpc>
                  <a:spcPct val="90000"/>
                </a:lnSpc>
                <a:spcBef>
                  <a:spcPct val="20000"/>
                </a:spcBef>
              </a:pPr>
              <a:r>
                <a:rPr lang="en-US" sz="2000" b="0" dirty="0" smtClean="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rPr>
                <a:t>Periodical Processing </a:t>
              </a:r>
              <a:endParaRPr lang="en-US" sz="2000" b="0" dirty="0">
                <a:solidFill>
                  <a:srgbClr val="0070C0">
                    <a:alpha val="99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a:xfrm>
              <a:off x="-3134158" y="2834444"/>
              <a:ext cx="3613706" cy="307777"/>
            </a:xfrm>
            <a:prstGeom prst="rect">
              <a:avLst/>
            </a:prstGeom>
            <a:ln>
              <a:noFill/>
            </a:ln>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lgn="l" defTabSz="1218836" rtl="0" fontAlgn="base">
                <a:spcAft>
                  <a:spcPct val="0"/>
                </a:spcAft>
              </a:pPr>
              <a:r>
                <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rPr>
                <a:t>On &amp; off </a:t>
              </a:r>
              <a:r>
                <a:rPr lang="en-US" sz="1000" b="0" dirty="0" smtClean="0">
                  <a:solidFill>
                    <a:srgbClr val="292929">
                      <a:alpha val="99000"/>
                    </a:srgbClr>
                  </a:solidFill>
                  <a:latin typeface="Segoe UI" panose="020B0502040204020203" pitchFamily="34" charset="0"/>
                  <a:ea typeface="Kozuka Gothic Pro R" pitchFamily="34" charset="-128"/>
                  <a:cs typeface="Segoe UI" panose="020B0502040204020203" pitchFamily="34" charset="0"/>
                </a:rPr>
                <a:t>workloads (long idle times) or batch processing</a:t>
              </a:r>
              <a:endParaRPr lang="en-US" sz="1000" b="0" dirty="0">
                <a:solidFill>
                  <a:srgbClr val="292929">
                    <a:alpha val="99000"/>
                  </a:srgbClr>
                </a:solidFill>
                <a:latin typeface="Segoe UI" panose="020B0502040204020203" pitchFamily="34" charset="0"/>
                <a:ea typeface="Kozuka Gothic Pro R" pitchFamily="34" charset="-128"/>
                <a:cs typeface="Segoe UI" panose="020B0502040204020203" pitchFamily="34" charset="0"/>
              </a:endParaRPr>
            </a:p>
          </p:txBody>
        </p:sp>
      </p:grpSp>
    </p:spTree>
    <p:extLst>
      <p:ext uri="{BB962C8B-B14F-4D97-AF65-F5344CB8AC3E}">
        <p14:creationId xmlns:p14="http://schemas.microsoft.com/office/powerpoint/2010/main" val="256327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140d142-3181-414c-a449-bc5a68468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Cloud Computing Strategies</a:t>
            </a:r>
            <a:endParaRPr lang="en-IN"/>
          </a:p>
        </p:txBody>
      </p:sp>
      <p:grpSp>
        <p:nvGrpSpPr>
          <p:cNvPr id="4" name="Group 3"/>
          <p:cNvGrpSpPr/>
          <p:nvPr/>
        </p:nvGrpSpPr>
        <p:grpSpPr>
          <a:xfrm>
            <a:off x="844068" y="1104488"/>
            <a:ext cx="7154306" cy="5025044"/>
            <a:chOff x="3986557" y="684088"/>
            <a:chExt cx="7551628" cy="5304116"/>
          </a:xfrm>
        </p:grpSpPr>
        <p:sp>
          <p:nvSpPr>
            <p:cNvPr id="5" name="Rectangle 4"/>
            <p:cNvSpPr/>
            <p:nvPr/>
          </p:nvSpPr>
          <p:spPr>
            <a:xfrm>
              <a:off x="3986557" y="684088"/>
              <a:ext cx="1882462" cy="5304116"/>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dirty="0" smtClean="0">
                  <a:solidFill>
                    <a:schemeClr val="tx1">
                      <a:lumMod val="85000"/>
                      <a:lumOff val="15000"/>
                    </a:schemeClr>
                  </a:solidFill>
                </a:rPr>
                <a:t> </a:t>
              </a:r>
              <a:endParaRPr lang="he-IL" dirty="0">
                <a:solidFill>
                  <a:schemeClr val="tx1">
                    <a:lumMod val="85000"/>
                    <a:lumOff val="15000"/>
                  </a:schemeClr>
                </a:solidFill>
              </a:endParaRPr>
            </a:p>
          </p:txBody>
        </p:sp>
        <p:sp>
          <p:nvSpPr>
            <p:cNvPr id="6" name="Rectangle 5"/>
            <p:cNvSpPr/>
            <p:nvPr/>
          </p:nvSpPr>
          <p:spPr>
            <a:xfrm>
              <a:off x="5927966" y="684088"/>
              <a:ext cx="5610219" cy="5304116"/>
            </a:xfrm>
            <a:prstGeom prst="rect">
              <a:avLst/>
            </a:prstGeom>
            <a:solidFill>
              <a:srgbClr val="7CBF33">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dirty="0" smtClean="0">
                  <a:solidFill>
                    <a:schemeClr val="tx1">
                      <a:lumMod val="85000"/>
                      <a:lumOff val="15000"/>
                    </a:schemeClr>
                  </a:solidFill>
                </a:rPr>
                <a:t> </a:t>
              </a:r>
              <a:endParaRPr lang="he-IL" dirty="0">
                <a:solidFill>
                  <a:schemeClr val="tx1">
                    <a:lumMod val="85000"/>
                    <a:lumOff val="15000"/>
                  </a:schemeClr>
                </a:solidFill>
              </a:endParaRPr>
            </a:p>
          </p:txBody>
        </p:sp>
        <p:sp>
          <p:nvSpPr>
            <p:cNvPr id="7" name="Rectangle 6"/>
            <p:cNvSpPr/>
            <p:nvPr/>
          </p:nvSpPr>
          <p:spPr>
            <a:xfrm>
              <a:off x="4133011" y="2047405"/>
              <a:ext cx="1619081" cy="37689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Rectangle 7"/>
            <p:cNvSpPr/>
            <p:nvPr/>
          </p:nvSpPr>
          <p:spPr>
            <a:xfrm>
              <a:off x="4146880" y="1413047"/>
              <a:ext cx="1619081" cy="589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a:r>
                <a:rPr lang="en-US" b="0" dirty="0" smtClean="0">
                  <a:solidFill>
                    <a:schemeClr val="tx1">
                      <a:lumMod val="85000"/>
                      <a:lumOff val="15000"/>
                    </a:schemeClr>
                  </a:solidFill>
                  <a:latin typeface="Segoe UI" panose="020B0502040204020203" pitchFamily="34" charset="0"/>
                  <a:cs typeface="Segoe UI" panose="020B0502040204020203" pitchFamily="34" charset="0"/>
                </a:rPr>
                <a:t>On-premises</a:t>
              </a:r>
              <a:endParaRPr lang="he-IL" b="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Rectangle 8"/>
            <p:cNvSpPr/>
            <p:nvPr/>
          </p:nvSpPr>
          <p:spPr>
            <a:xfrm>
              <a:off x="6069225" y="2062037"/>
              <a:ext cx="1619081" cy="16563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Rectangle 9"/>
            <p:cNvSpPr/>
            <p:nvPr/>
          </p:nvSpPr>
          <p:spPr>
            <a:xfrm>
              <a:off x="6069224" y="4185319"/>
              <a:ext cx="1619081" cy="1646078"/>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Rectangle 10"/>
            <p:cNvSpPr/>
            <p:nvPr/>
          </p:nvSpPr>
          <p:spPr>
            <a:xfrm>
              <a:off x="6069225" y="1427681"/>
              <a:ext cx="1619080" cy="589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rtl="0"/>
              <a:r>
                <a:rPr lang="en-US" b="0" dirty="0" smtClean="0">
                  <a:solidFill>
                    <a:schemeClr val="tx1">
                      <a:lumMod val="85000"/>
                      <a:lumOff val="15000"/>
                    </a:schemeClr>
                  </a:solidFill>
                  <a:latin typeface="Segoe UI" panose="020B0502040204020203" pitchFamily="34" charset="0"/>
                  <a:cs typeface="Segoe UI" panose="020B0502040204020203" pitchFamily="34" charset="0"/>
                </a:rPr>
                <a:t>Infrastructure</a:t>
              </a:r>
            </a:p>
            <a:p>
              <a:pPr algn="l" rtl="0"/>
              <a:r>
                <a:rPr lang="en-US" sz="1600" b="0" dirty="0" smtClean="0">
                  <a:solidFill>
                    <a:schemeClr val="tx1">
                      <a:lumMod val="85000"/>
                      <a:lumOff val="15000"/>
                    </a:schemeClr>
                  </a:solidFill>
                  <a:latin typeface="Segoe UI" panose="020B0502040204020203" pitchFamily="34" charset="0"/>
                  <a:cs typeface="Segoe UI" panose="020B0502040204020203" pitchFamily="34" charset="0"/>
                </a:rPr>
                <a:t>(as a Service)</a:t>
              </a:r>
              <a:endParaRPr lang="he-IL" sz="1600" b="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Rectangle 11"/>
            <p:cNvSpPr/>
            <p:nvPr/>
          </p:nvSpPr>
          <p:spPr>
            <a:xfrm>
              <a:off x="7920097" y="2047402"/>
              <a:ext cx="1619081" cy="7560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3" name="Rectangle 12"/>
            <p:cNvSpPr/>
            <p:nvPr/>
          </p:nvSpPr>
          <p:spPr>
            <a:xfrm>
              <a:off x="7920095" y="2881964"/>
              <a:ext cx="1619081" cy="2934799"/>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endParaRPr lang="he-IL"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4" name="Rectangle 13"/>
            <p:cNvSpPr/>
            <p:nvPr/>
          </p:nvSpPr>
          <p:spPr>
            <a:xfrm>
              <a:off x="7920096" y="1413047"/>
              <a:ext cx="1619080" cy="589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rtl="0"/>
              <a:r>
                <a:rPr lang="en-US" b="0" dirty="0" smtClean="0">
                  <a:solidFill>
                    <a:schemeClr val="tx1">
                      <a:lumMod val="85000"/>
                      <a:lumOff val="15000"/>
                    </a:schemeClr>
                  </a:solidFill>
                  <a:latin typeface="Segoe UI" panose="020B0502040204020203" pitchFamily="34" charset="0"/>
                  <a:cs typeface="Segoe UI" panose="020B0502040204020203" pitchFamily="34" charset="0"/>
                </a:rPr>
                <a:t>Platform</a:t>
              </a:r>
            </a:p>
            <a:p>
              <a:pPr algn="l" rtl="0"/>
              <a:r>
                <a:rPr lang="en-US" sz="1600" b="0" dirty="0" smtClean="0">
                  <a:solidFill>
                    <a:schemeClr val="tx1">
                      <a:lumMod val="85000"/>
                      <a:lumOff val="15000"/>
                    </a:schemeClr>
                  </a:solidFill>
                  <a:latin typeface="Segoe UI" panose="020B0502040204020203" pitchFamily="34" charset="0"/>
                  <a:cs typeface="Segoe UI" panose="020B0502040204020203" pitchFamily="34" charset="0"/>
                </a:rPr>
                <a:t>(as a Service)</a:t>
              </a:r>
              <a:endParaRPr lang="he-IL" sz="1600" b="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5" name="Rectangle 14"/>
            <p:cNvSpPr/>
            <p:nvPr/>
          </p:nvSpPr>
          <p:spPr>
            <a:xfrm>
              <a:off x="9770970" y="2047404"/>
              <a:ext cx="1619081" cy="3768997"/>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endParaRPr lang="he-IL"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Rectangle 15"/>
            <p:cNvSpPr/>
            <p:nvPr/>
          </p:nvSpPr>
          <p:spPr>
            <a:xfrm>
              <a:off x="9770971" y="1413047"/>
              <a:ext cx="1619080" cy="589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rtl="0"/>
              <a:r>
                <a:rPr lang="en-US" b="0" dirty="0" smtClean="0">
                  <a:solidFill>
                    <a:schemeClr val="tx1">
                      <a:lumMod val="85000"/>
                      <a:lumOff val="15000"/>
                    </a:schemeClr>
                  </a:solidFill>
                  <a:latin typeface="Segoe UI" panose="020B0502040204020203" pitchFamily="34" charset="0"/>
                  <a:cs typeface="Segoe UI" panose="020B0502040204020203" pitchFamily="34" charset="0"/>
                </a:rPr>
                <a:t>Software</a:t>
              </a:r>
            </a:p>
            <a:p>
              <a:pPr algn="l" rtl="0"/>
              <a:r>
                <a:rPr lang="en-US" sz="1600" b="0" dirty="0" smtClean="0">
                  <a:solidFill>
                    <a:schemeClr val="tx1">
                      <a:lumMod val="85000"/>
                      <a:lumOff val="15000"/>
                    </a:schemeClr>
                  </a:solidFill>
                  <a:latin typeface="Segoe UI" panose="020B0502040204020203" pitchFamily="34" charset="0"/>
                  <a:cs typeface="Segoe UI" panose="020B0502040204020203" pitchFamily="34" charset="0"/>
                </a:rPr>
                <a:t>(as a Service)</a:t>
              </a:r>
              <a:endParaRPr lang="he-IL" sz="1600" b="0"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17" name="Picture 16" descr="C:\Users\chrisw\Desktop\Cloud Services 3.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6069224" y="725697"/>
              <a:ext cx="987475" cy="680881"/>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a:spLocks noEditPoints="1"/>
            </p:cNvSpPr>
            <p:nvPr/>
          </p:nvSpPr>
          <p:spPr bwMode="black">
            <a:xfrm>
              <a:off x="4133011" y="797744"/>
              <a:ext cx="536929" cy="536789"/>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solidFill>
                  <a:schemeClr val="tx1">
                    <a:lumMod val="85000"/>
                    <a:lumOff val="15000"/>
                  </a:schemeClr>
                </a:solidFill>
              </a:endParaRPr>
            </a:p>
          </p:txBody>
        </p:sp>
        <p:sp>
          <p:nvSpPr>
            <p:cNvPr id="19" name="Rectangle 18"/>
            <p:cNvSpPr/>
            <p:nvPr/>
          </p:nvSpPr>
          <p:spPr>
            <a:xfrm>
              <a:off x="6069225" y="3718340"/>
              <a:ext cx="1619081" cy="3903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20" name="Group 19"/>
            <p:cNvGrpSpPr/>
            <p:nvPr/>
          </p:nvGrpSpPr>
          <p:grpSpPr>
            <a:xfrm>
              <a:off x="6121235" y="2047405"/>
              <a:ext cx="1501325" cy="3768998"/>
              <a:chOff x="3638549" y="1930160"/>
              <a:chExt cx="1374746" cy="3451224"/>
            </a:xfrm>
          </p:grpSpPr>
          <p:sp>
            <p:nvSpPr>
              <p:cNvPr id="51" name="Rectangle 50"/>
              <p:cNvSpPr/>
              <p:nvPr/>
            </p:nvSpPr>
            <p:spPr>
              <a:xfrm>
                <a:off x="3638555" y="19301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Applications</a:t>
                </a:r>
                <a:endParaRPr lang="he-IL" sz="1200" b="0" dirty="0">
                  <a:solidFill>
                    <a:schemeClr val="bg1"/>
                  </a:solidFill>
                  <a:latin typeface="Segoe UI" panose="020B0502040204020203" pitchFamily="34" charset="0"/>
                  <a:cs typeface="Segoe UI" panose="020B0502040204020203" pitchFamily="34" charset="0"/>
                </a:endParaRPr>
              </a:p>
            </p:txBody>
          </p:sp>
          <p:sp>
            <p:nvSpPr>
              <p:cNvPr id="52" name="Rectangle 51"/>
              <p:cNvSpPr/>
              <p:nvPr/>
            </p:nvSpPr>
            <p:spPr>
              <a:xfrm>
                <a:off x="3638551" y="233021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Data</a:t>
                </a:r>
                <a:endParaRPr lang="he-IL" sz="1200" b="0" dirty="0">
                  <a:solidFill>
                    <a:schemeClr val="bg1"/>
                  </a:solidFill>
                  <a:latin typeface="Segoe UI" panose="020B0502040204020203" pitchFamily="34" charset="0"/>
                  <a:cs typeface="Segoe UI" panose="020B0502040204020203" pitchFamily="34" charset="0"/>
                </a:endParaRPr>
              </a:p>
            </p:txBody>
          </p:sp>
          <p:sp>
            <p:nvSpPr>
              <p:cNvPr id="53" name="Rectangle 52"/>
              <p:cNvSpPr/>
              <p:nvPr/>
            </p:nvSpPr>
            <p:spPr>
              <a:xfrm>
                <a:off x="3638550" y="27302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Runtime</a:t>
                </a:r>
                <a:endParaRPr lang="he-IL" sz="1200" b="0" dirty="0">
                  <a:solidFill>
                    <a:schemeClr val="bg1"/>
                  </a:solidFill>
                  <a:latin typeface="Segoe UI" panose="020B0502040204020203" pitchFamily="34" charset="0"/>
                  <a:cs typeface="Segoe UI" panose="020B0502040204020203" pitchFamily="34" charset="0"/>
                </a:endParaRPr>
              </a:p>
            </p:txBody>
          </p:sp>
          <p:sp>
            <p:nvSpPr>
              <p:cNvPr id="54" name="Rectangle 53"/>
              <p:cNvSpPr/>
              <p:nvPr/>
            </p:nvSpPr>
            <p:spPr>
              <a:xfrm>
                <a:off x="3638550" y="3130145"/>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Middleware</a:t>
                </a:r>
                <a:endParaRPr lang="he-IL" sz="1200" b="0" dirty="0">
                  <a:solidFill>
                    <a:schemeClr val="bg1"/>
                  </a:solidFill>
                  <a:latin typeface="Segoe UI" panose="020B0502040204020203" pitchFamily="34" charset="0"/>
                  <a:cs typeface="Segoe UI" panose="020B0502040204020203" pitchFamily="34" charset="0"/>
                </a:endParaRPr>
              </a:p>
            </p:txBody>
          </p:sp>
          <p:sp>
            <p:nvSpPr>
              <p:cNvPr id="55" name="Rectangle 54"/>
              <p:cNvSpPr/>
              <p:nvPr/>
            </p:nvSpPr>
            <p:spPr>
              <a:xfrm>
                <a:off x="3638550" y="353036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O/S</a:t>
                </a:r>
                <a:endParaRPr lang="he-IL" sz="1200" b="0" dirty="0">
                  <a:solidFill>
                    <a:schemeClr val="bg1"/>
                  </a:solidFill>
                  <a:latin typeface="Segoe UI" panose="020B0502040204020203" pitchFamily="34" charset="0"/>
                  <a:cs typeface="Segoe UI" panose="020B0502040204020203" pitchFamily="34" charset="0"/>
                </a:endParaRPr>
              </a:p>
            </p:txBody>
          </p:sp>
          <p:sp>
            <p:nvSpPr>
              <p:cNvPr id="56" name="Rectangle 55"/>
              <p:cNvSpPr/>
              <p:nvPr/>
            </p:nvSpPr>
            <p:spPr>
              <a:xfrm>
                <a:off x="3638550" y="3930576"/>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Virtualization</a:t>
                </a:r>
                <a:endParaRPr lang="he-IL" sz="1200" b="0" dirty="0">
                  <a:solidFill>
                    <a:schemeClr val="bg1"/>
                  </a:solidFill>
                  <a:latin typeface="Segoe UI" panose="020B0502040204020203" pitchFamily="34" charset="0"/>
                  <a:cs typeface="Segoe UI" panose="020B0502040204020203" pitchFamily="34" charset="0"/>
                </a:endParaRPr>
              </a:p>
            </p:txBody>
          </p:sp>
          <p:sp>
            <p:nvSpPr>
              <p:cNvPr id="57" name="Rectangle 56"/>
              <p:cNvSpPr/>
              <p:nvPr/>
            </p:nvSpPr>
            <p:spPr>
              <a:xfrm>
                <a:off x="3638549" y="4330792"/>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Servers</a:t>
                </a:r>
                <a:endParaRPr lang="he-IL" sz="1200" b="0" dirty="0">
                  <a:solidFill>
                    <a:schemeClr val="bg1"/>
                  </a:solidFill>
                  <a:latin typeface="Segoe UI" panose="020B0502040204020203" pitchFamily="34" charset="0"/>
                  <a:cs typeface="Segoe UI" panose="020B0502040204020203" pitchFamily="34" charset="0"/>
                </a:endParaRPr>
              </a:p>
            </p:txBody>
          </p:sp>
          <p:sp>
            <p:nvSpPr>
              <p:cNvPr id="58" name="Rectangle 57"/>
              <p:cNvSpPr/>
              <p:nvPr/>
            </p:nvSpPr>
            <p:spPr>
              <a:xfrm>
                <a:off x="3638550" y="4730344"/>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Storage</a:t>
                </a:r>
                <a:endParaRPr lang="he-IL" sz="1200" b="0" dirty="0">
                  <a:solidFill>
                    <a:schemeClr val="bg1"/>
                  </a:solidFill>
                  <a:latin typeface="Segoe UI" panose="020B0502040204020203" pitchFamily="34" charset="0"/>
                  <a:cs typeface="Segoe UI" panose="020B0502040204020203" pitchFamily="34" charset="0"/>
                </a:endParaRPr>
              </a:p>
            </p:txBody>
          </p:sp>
          <p:sp>
            <p:nvSpPr>
              <p:cNvPr id="59" name="Rectangle 58"/>
              <p:cNvSpPr/>
              <p:nvPr/>
            </p:nvSpPr>
            <p:spPr>
              <a:xfrm>
                <a:off x="3638549" y="51305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Networking</a:t>
                </a:r>
                <a:endParaRPr lang="he-IL" sz="1200" b="0" dirty="0">
                  <a:solidFill>
                    <a:schemeClr val="bg1"/>
                  </a:solidFill>
                  <a:latin typeface="Segoe UI" panose="020B0502040204020203" pitchFamily="34" charset="0"/>
                  <a:cs typeface="Segoe UI" panose="020B0502040204020203" pitchFamily="34" charset="0"/>
                </a:endParaRPr>
              </a:p>
            </p:txBody>
          </p:sp>
        </p:grpSp>
        <p:grpSp>
          <p:nvGrpSpPr>
            <p:cNvPr id="21" name="Group 20"/>
            <p:cNvGrpSpPr/>
            <p:nvPr/>
          </p:nvGrpSpPr>
          <p:grpSpPr>
            <a:xfrm>
              <a:off x="4133007" y="2047405"/>
              <a:ext cx="1501325" cy="3768998"/>
              <a:chOff x="3638549" y="1930160"/>
              <a:chExt cx="1374746" cy="3451224"/>
            </a:xfrm>
          </p:grpSpPr>
          <p:sp>
            <p:nvSpPr>
              <p:cNvPr id="42" name="Rectangle 41"/>
              <p:cNvSpPr/>
              <p:nvPr/>
            </p:nvSpPr>
            <p:spPr>
              <a:xfrm>
                <a:off x="3638555" y="19301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Applications</a:t>
                </a:r>
                <a:endParaRPr lang="he-IL" sz="1200" b="0" dirty="0">
                  <a:solidFill>
                    <a:schemeClr val="bg1"/>
                  </a:solidFill>
                  <a:latin typeface="Segoe UI" panose="020B0502040204020203" pitchFamily="34" charset="0"/>
                  <a:cs typeface="Segoe UI" panose="020B0502040204020203" pitchFamily="34" charset="0"/>
                </a:endParaRPr>
              </a:p>
            </p:txBody>
          </p:sp>
          <p:sp>
            <p:nvSpPr>
              <p:cNvPr id="43" name="Rectangle 42"/>
              <p:cNvSpPr/>
              <p:nvPr/>
            </p:nvSpPr>
            <p:spPr>
              <a:xfrm>
                <a:off x="3638551" y="233021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Data</a:t>
                </a:r>
                <a:endParaRPr lang="he-IL" sz="1200" b="0" dirty="0">
                  <a:solidFill>
                    <a:schemeClr val="bg1"/>
                  </a:solidFill>
                  <a:latin typeface="Segoe UI" panose="020B0502040204020203" pitchFamily="34" charset="0"/>
                  <a:cs typeface="Segoe UI" panose="020B0502040204020203" pitchFamily="34" charset="0"/>
                </a:endParaRPr>
              </a:p>
            </p:txBody>
          </p:sp>
          <p:sp>
            <p:nvSpPr>
              <p:cNvPr id="44" name="Rectangle 43"/>
              <p:cNvSpPr/>
              <p:nvPr/>
            </p:nvSpPr>
            <p:spPr>
              <a:xfrm>
                <a:off x="3638550" y="27302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Runtime</a:t>
                </a:r>
                <a:endParaRPr lang="he-IL" sz="1200" b="0" dirty="0">
                  <a:solidFill>
                    <a:schemeClr val="bg1"/>
                  </a:solidFill>
                  <a:latin typeface="Segoe UI" panose="020B0502040204020203" pitchFamily="34" charset="0"/>
                  <a:cs typeface="Segoe UI" panose="020B0502040204020203" pitchFamily="34" charset="0"/>
                </a:endParaRPr>
              </a:p>
            </p:txBody>
          </p:sp>
          <p:sp>
            <p:nvSpPr>
              <p:cNvPr id="45" name="Rectangle 44"/>
              <p:cNvSpPr/>
              <p:nvPr/>
            </p:nvSpPr>
            <p:spPr>
              <a:xfrm>
                <a:off x="3638550" y="3130145"/>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Middleware</a:t>
                </a:r>
                <a:endParaRPr lang="he-IL" sz="1200" b="0" dirty="0">
                  <a:solidFill>
                    <a:schemeClr val="bg1"/>
                  </a:solidFill>
                  <a:latin typeface="Segoe UI" panose="020B0502040204020203" pitchFamily="34" charset="0"/>
                  <a:cs typeface="Segoe UI" panose="020B0502040204020203" pitchFamily="34" charset="0"/>
                </a:endParaRPr>
              </a:p>
            </p:txBody>
          </p:sp>
          <p:sp>
            <p:nvSpPr>
              <p:cNvPr id="46" name="Rectangle 45"/>
              <p:cNvSpPr/>
              <p:nvPr/>
            </p:nvSpPr>
            <p:spPr>
              <a:xfrm>
                <a:off x="3638550" y="353036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O/S</a:t>
                </a:r>
                <a:endParaRPr lang="he-IL" sz="1200" b="0" dirty="0">
                  <a:solidFill>
                    <a:schemeClr val="bg1"/>
                  </a:solidFill>
                  <a:latin typeface="Segoe UI" panose="020B0502040204020203" pitchFamily="34" charset="0"/>
                  <a:cs typeface="Segoe UI" panose="020B0502040204020203" pitchFamily="34" charset="0"/>
                </a:endParaRPr>
              </a:p>
            </p:txBody>
          </p:sp>
          <p:sp>
            <p:nvSpPr>
              <p:cNvPr id="47" name="Rectangle 46"/>
              <p:cNvSpPr/>
              <p:nvPr/>
            </p:nvSpPr>
            <p:spPr>
              <a:xfrm>
                <a:off x="3638550" y="3930576"/>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Virtualization</a:t>
                </a:r>
                <a:endParaRPr lang="he-IL" sz="1200" b="0" dirty="0">
                  <a:solidFill>
                    <a:schemeClr val="bg1"/>
                  </a:solidFill>
                  <a:latin typeface="Segoe UI" panose="020B0502040204020203" pitchFamily="34" charset="0"/>
                  <a:cs typeface="Segoe UI" panose="020B0502040204020203" pitchFamily="34" charset="0"/>
                </a:endParaRPr>
              </a:p>
            </p:txBody>
          </p:sp>
          <p:sp>
            <p:nvSpPr>
              <p:cNvPr id="48" name="Rectangle 47"/>
              <p:cNvSpPr/>
              <p:nvPr/>
            </p:nvSpPr>
            <p:spPr>
              <a:xfrm>
                <a:off x="3638549" y="4330792"/>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Servers</a:t>
                </a:r>
                <a:endParaRPr lang="he-IL" sz="1200" b="0" dirty="0">
                  <a:solidFill>
                    <a:schemeClr val="bg1"/>
                  </a:solidFill>
                  <a:latin typeface="Segoe UI" panose="020B0502040204020203" pitchFamily="34" charset="0"/>
                  <a:cs typeface="Segoe UI" panose="020B0502040204020203" pitchFamily="34" charset="0"/>
                </a:endParaRPr>
              </a:p>
            </p:txBody>
          </p:sp>
          <p:sp>
            <p:nvSpPr>
              <p:cNvPr id="49" name="Rectangle 48"/>
              <p:cNvSpPr/>
              <p:nvPr/>
            </p:nvSpPr>
            <p:spPr>
              <a:xfrm>
                <a:off x="3638550" y="4730344"/>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Storage</a:t>
                </a:r>
                <a:endParaRPr lang="he-IL" sz="1200" b="0" dirty="0">
                  <a:solidFill>
                    <a:schemeClr val="bg1"/>
                  </a:solidFill>
                  <a:latin typeface="Segoe UI" panose="020B0502040204020203" pitchFamily="34" charset="0"/>
                  <a:cs typeface="Segoe UI" panose="020B0502040204020203" pitchFamily="34" charset="0"/>
                </a:endParaRPr>
              </a:p>
            </p:txBody>
          </p:sp>
          <p:sp>
            <p:nvSpPr>
              <p:cNvPr id="50" name="Rectangle 49"/>
              <p:cNvSpPr/>
              <p:nvPr/>
            </p:nvSpPr>
            <p:spPr>
              <a:xfrm>
                <a:off x="3638549" y="51305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Networking</a:t>
                </a:r>
                <a:endParaRPr lang="he-IL" sz="1200" b="0" dirty="0">
                  <a:solidFill>
                    <a:schemeClr val="bg1"/>
                  </a:solidFill>
                  <a:latin typeface="Segoe UI" panose="020B0502040204020203" pitchFamily="34" charset="0"/>
                  <a:cs typeface="Segoe UI" panose="020B0502040204020203" pitchFamily="34" charset="0"/>
                </a:endParaRPr>
              </a:p>
            </p:txBody>
          </p:sp>
        </p:grpSp>
        <p:grpSp>
          <p:nvGrpSpPr>
            <p:cNvPr id="22" name="Group 21"/>
            <p:cNvGrpSpPr/>
            <p:nvPr/>
          </p:nvGrpSpPr>
          <p:grpSpPr>
            <a:xfrm>
              <a:off x="7978970" y="2047405"/>
              <a:ext cx="1501325" cy="3768998"/>
              <a:chOff x="3638549" y="1930160"/>
              <a:chExt cx="1374746" cy="3451224"/>
            </a:xfrm>
          </p:grpSpPr>
          <p:sp>
            <p:nvSpPr>
              <p:cNvPr id="33" name="Rectangle 32"/>
              <p:cNvSpPr/>
              <p:nvPr/>
            </p:nvSpPr>
            <p:spPr>
              <a:xfrm>
                <a:off x="3638555" y="19301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Applications</a:t>
                </a:r>
                <a:endParaRPr lang="he-IL" sz="1200" b="0" dirty="0">
                  <a:solidFill>
                    <a:schemeClr val="bg1"/>
                  </a:solidFill>
                  <a:latin typeface="Segoe UI" panose="020B0502040204020203" pitchFamily="34" charset="0"/>
                  <a:cs typeface="Segoe UI" panose="020B0502040204020203" pitchFamily="34" charset="0"/>
                </a:endParaRPr>
              </a:p>
            </p:txBody>
          </p:sp>
          <p:sp>
            <p:nvSpPr>
              <p:cNvPr id="34" name="Rectangle 33"/>
              <p:cNvSpPr/>
              <p:nvPr/>
            </p:nvSpPr>
            <p:spPr>
              <a:xfrm>
                <a:off x="3638551" y="233021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Data</a:t>
                </a:r>
                <a:endParaRPr lang="he-IL" sz="1200" b="0" dirty="0">
                  <a:solidFill>
                    <a:schemeClr val="bg1"/>
                  </a:solidFill>
                  <a:latin typeface="Segoe UI" panose="020B0502040204020203" pitchFamily="34" charset="0"/>
                  <a:cs typeface="Segoe UI" panose="020B0502040204020203" pitchFamily="34" charset="0"/>
                </a:endParaRPr>
              </a:p>
            </p:txBody>
          </p:sp>
          <p:sp>
            <p:nvSpPr>
              <p:cNvPr id="35" name="Rectangle 34"/>
              <p:cNvSpPr/>
              <p:nvPr/>
            </p:nvSpPr>
            <p:spPr>
              <a:xfrm>
                <a:off x="3638550" y="27302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Runtime</a:t>
                </a:r>
                <a:endParaRPr lang="he-IL" sz="1200" b="0" dirty="0">
                  <a:solidFill>
                    <a:schemeClr val="bg1"/>
                  </a:solidFill>
                  <a:latin typeface="Segoe UI" panose="020B0502040204020203" pitchFamily="34" charset="0"/>
                  <a:cs typeface="Segoe UI" panose="020B0502040204020203" pitchFamily="34" charset="0"/>
                </a:endParaRPr>
              </a:p>
            </p:txBody>
          </p:sp>
          <p:sp>
            <p:nvSpPr>
              <p:cNvPr id="36" name="Rectangle 35"/>
              <p:cNvSpPr/>
              <p:nvPr/>
            </p:nvSpPr>
            <p:spPr>
              <a:xfrm>
                <a:off x="3638550" y="3130145"/>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Middleware</a:t>
                </a:r>
                <a:endParaRPr lang="he-IL" sz="1200" b="0" dirty="0">
                  <a:solidFill>
                    <a:schemeClr val="bg1"/>
                  </a:solidFill>
                  <a:latin typeface="Segoe UI" panose="020B0502040204020203" pitchFamily="34" charset="0"/>
                  <a:cs typeface="Segoe UI" panose="020B0502040204020203" pitchFamily="34" charset="0"/>
                </a:endParaRPr>
              </a:p>
            </p:txBody>
          </p:sp>
          <p:sp>
            <p:nvSpPr>
              <p:cNvPr id="37" name="Rectangle 36"/>
              <p:cNvSpPr/>
              <p:nvPr/>
            </p:nvSpPr>
            <p:spPr>
              <a:xfrm>
                <a:off x="3638550" y="353036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O/S</a:t>
                </a:r>
                <a:endParaRPr lang="he-IL" sz="1200" b="0" dirty="0">
                  <a:solidFill>
                    <a:schemeClr val="bg1"/>
                  </a:solidFill>
                  <a:latin typeface="Segoe UI" panose="020B0502040204020203" pitchFamily="34" charset="0"/>
                  <a:cs typeface="Segoe UI" panose="020B0502040204020203" pitchFamily="34" charset="0"/>
                </a:endParaRPr>
              </a:p>
            </p:txBody>
          </p:sp>
          <p:sp>
            <p:nvSpPr>
              <p:cNvPr id="38" name="Rectangle 37"/>
              <p:cNvSpPr/>
              <p:nvPr/>
            </p:nvSpPr>
            <p:spPr>
              <a:xfrm>
                <a:off x="3638550" y="3930576"/>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Virtualization</a:t>
                </a:r>
                <a:endParaRPr lang="he-IL" sz="1200" b="0" dirty="0">
                  <a:solidFill>
                    <a:schemeClr val="bg1"/>
                  </a:solidFill>
                  <a:latin typeface="Segoe UI" panose="020B0502040204020203" pitchFamily="34" charset="0"/>
                  <a:cs typeface="Segoe UI" panose="020B0502040204020203" pitchFamily="34" charset="0"/>
                </a:endParaRPr>
              </a:p>
            </p:txBody>
          </p:sp>
          <p:sp>
            <p:nvSpPr>
              <p:cNvPr id="39" name="Rectangle 38"/>
              <p:cNvSpPr/>
              <p:nvPr/>
            </p:nvSpPr>
            <p:spPr>
              <a:xfrm>
                <a:off x="3638549" y="4330792"/>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Servers</a:t>
                </a:r>
                <a:endParaRPr lang="he-IL" sz="1200" b="0" dirty="0">
                  <a:solidFill>
                    <a:schemeClr val="bg1"/>
                  </a:solidFill>
                  <a:latin typeface="Segoe UI" panose="020B0502040204020203" pitchFamily="34" charset="0"/>
                  <a:cs typeface="Segoe UI" panose="020B0502040204020203" pitchFamily="34" charset="0"/>
                </a:endParaRPr>
              </a:p>
            </p:txBody>
          </p:sp>
          <p:sp>
            <p:nvSpPr>
              <p:cNvPr id="40" name="Rectangle 39"/>
              <p:cNvSpPr/>
              <p:nvPr/>
            </p:nvSpPr>
            <p:spPr>
              <a:xfrm>
                <a:off x="3638550" y="4730344"/>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Storage</a:t>
                </a:r>
                <a:endParaRPr lang="he-IL" sz="1200" b="0" dirty="0">
                  <a:solidFill>
                    <a:schemeClr val="bg1"/>
                  </a:solidFill>
                  <a:latin typeface="Segoe UI" panose="020B0502040204020203" pitchFamily="34" charset="0"/>
                  <a:cs typeface="Segoe UI" panose="020B0502040204020203" pitchFamily="34" charset="0"/>
                </a:endParaRPr>
              </a:p>
            </p:txBody>
          </p:sp>
          <p:sp>
            <p:nvSpPr>
              <p:cNvPr id="41" name="Rectangle 40"/>
              <p:cNvSpPr/>
              <p:nvPr/>
            </p:nvSpPr>
            <p:spPr>
              <a:xfrm>
                <a:off x="3638549" y="51305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Networking</a:t>
                </a:r>
                <a:endParaRPr lang="he-IL" sz="1200" b="0" dirty="0">
                  <a:solidFill>
                    <a:schemeClr val="bg1"/>
                  </a:solidFill>
                  <a:latin typeface="Segoe UI" panose="020B0502040204020203" pitchFamily="34" charset="0"/>
                  <a:cs typeface="Segoe UI" panose="020B0502040204020203" pitchFamily="34" charset="0"/>
                </a:endParaRPr>
              </a:p>
            </p:txBody>
          </p:sp>
        </p:grpSp>
        <p:grpSp>
          <p:nvGrpSpPr>
            <p:cNvPr id="23" name="Group 22"/>
            <p:cNvGrpSpPr/>
            <p:nvPr/>
          </p:nvGrpSpPr>
          <p:grpSpPr>
            <a:xfrm>
              <a:off x="9836707" y="2047405"/>
              <a:ext cx="1501325" cy="3768998"/>
              <a:chOff x="3638549" y="1930160"/>
              <a:chExt cx="1374746" cy="3451224"/>
            </a:xfrm>
          </p:grpSpPr>
          <p:sp>
            <p:nvSpPr>
              <p:cNvPr id="24" name="Rectangle 23"/>
              <p:cNvSpPr/>
              <p:nvPr/>
            </p:nvSpPr>
            <p:spPr>
              <a:xfrm>
                <a:off x="3638555" y="19301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Applications</a:t>
                </a:r>
                <a:endParaRPr lang="he-IL" sz="1200" b="0" dirty="0">
                  <a:solidFill>
                    <a:schemeClr val="bg1"/>
                  </a:solidFill>
                  <a:latin typeface="Segoe UI" panose="020B0502040204020203" pitchFamily="34" charset="0"/>
                  <a:cs typeface="Segoe UI" panose="020B0502040204020203" pitchFamily="34" charset="0"/>
                </a:endParaRPr>
              </a:p>
            </p:txBody>
          </p:sp>
          <p:sp>
            <p:nvSpPr>
              <p:cNvPr id="25" name="Rectangle 24"/>
              <p:cNvSpPr/>
              <p:nvPr/>
            </p:nvSpPr>
            <p:spPr>
              <a:xfrm>
                <a:off x="3638551" y="233021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Data</a:t>
                </a:r>
                <a:endParaRPr lang="he-IL" sz="1200" b="0" dirty="0">
                  <a:solidFill>
                    <a:schemeClr val="bg1"/>
                  </a:solidFill>
                  <a:latin typeface="Segoe UI" panose="020B0502040204020203" pitchFamily="34" charset="0"/>
                  <a:cs typeface="Segoe UI" panose="020B0502040204020203" pitchFamily="34" charset="0"/>
                </a:endParaRPr>
              </a:p>
            </p:txBody>
          </p:sp>
          <p:sp>
            <p:nvSpPr>
              <p:cNvPr id="26" name="Rectangle 25"/>
              <p:cNvSpPr/>
              <p:nvPr/>
            </p:nvSpPr>
            <p:spPr>
              <a:xfrm>
                <a:off x="3638550" y="27302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Runtime</a:t>
                </a:r>
                <a:endParaRPr lang="he-IL" sz="1200" b="0" dirty="0">
                  <a:solidFill>
                    <a:schemeClr val="bg1"/>
                  </a:solidFill>
                  <a:latin typeface="Segoe UI" panose="020B0502040204020203" pitchFamily="34" charset="0"/>
                  <a:cs typeface="Segoe UI" panose="020B0502040204020203" pitchFamily="34" charset="0"/>
                </a:endParaRPr>
              </a:p>
            </p:txBody>
          </p:sp>
          <p:sp>
            <p:nvSpPr>
              <p:cNvPr id="27" name="Rectangle 26"/>
              <p:cNvSpPr/>
              <p:nvPr/>
            </p:nvSpPr>
            <p:spPr>
              <a:xfrm>
                <a:off x="3638550" y="3130145"/>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Middleware</a:t>
                </a:r>
                <a:endParaRPr lang="he-IL" sz="1200" b="0" dirty="0">
                  <a:solidFill>
                    <a:schemeClr val="bg1"/>
                  </a:solidFill>
                  <a:latin typeface="Segoe UI" panose="020B0502040204020203" pitchFamily="34" charset="0"/>
                  <a:cs typeface="Segoe UI" panose="020B0502040204020203" pitchFamily="34" charset="0"/>
                </a:endParaRPr>
              </a:p>
            </p:txBody>
          </p:sp>
          <p:sp>
            <p:nvSpPr>
              <p:cNvPr id="28" name="Rectangle 27"/>
              <p:cNvSpPr/>
              <p:nvPr/>
            </p:nvSpPr>
            <p:spPr>
              <a:xfrm>
                <a:off x="3638550" y="3530361"/>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O/S</a:t>
                </a:r>
                <a:endParaRPr lang="he-IL" sz="1200" b="0" dirty="0">
                  <a:solidFill>
                    <a:schemeClr val="bg1"/>
                  </a:solidFill>
                  <a:latin typeface="Segoe UI" panose="020B0502040204020203" pitchFamily="34" charset="0"/>
                  <a:cs typeface="Segoe UI" panose="020B0502040204020203" pitchFamily="34" charset="0"/>
                </a:endParaRPr>
              </a:p>
            </p:txBody>
          </p:sp>
          <p:sp>
            <p:nvSpPr>
              <p:cNvPr id="29" name="Rectangle 28"/>
              <p:cNvSpPr/>
              <p:nvPr/>
            </p:nvSpPr>
            <p:spPr>
              <a:xfrm>
                <a:off x="3638550" y="3930576"/>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Virtualization</a:t>
                </a:r>
                <a:endParaRPr lang="he-IL" sz="1200" b="0" dirty="0">
                  <a:solidFill>
                    <a:schemeClr val="bg1"/>
                  </a:solidFill>
                  <a:latin typeface="Segoe UI" panose="020B0502040204020203" pitchFamily="34" charset="0"/>
                  <a:cs typeface="Segoe UI" panose="020B0502040204020203" pitchFamily="34" charset="0"/>
                </a:endParaRPr>
              </a:p>
            </p:txBody>
          </p:sp>
          <p:sp>
            <p:nvSpPr>
              <p:cNvPr id="30" name="Rectangle 29"/>
              <p:cNvSpPr/>
              <p:nvPr/>
            </p:nvSpPr>
            <p:spPr>
              <a:xfrm>
                <a:off x="3638549" y="4330792"/>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Servers</a:t>
                </a:r>
                <a:endParaRPr lang="he-IL" sz="1200" b="0" dirty="0">
                  <a:solidFill>
                    <a:schemeClr val="bg1"/>
                  </a:solidFill>
                  <a:latin typeface="Segoe UI" panose="020B0502040204020203" pitchFamily="34" charset="0"/>
                  <a:cs typeface="Segoe UI" panose="020B0502040204020203" pitchFamily="34" charset="0"/>
                </a:endParaRPr>
              </a:p>
            </p:txBody>
          </p:sp>
          <p:sp>
            <p:nvSpPr>
              <p:cNvPr id="31" name="Rectangle 30"/>
              <p:cNvSpPr/>
              <p:nvPr/>
            </p:nvSpPr>
            <p:spPr>
              <a:xfrm>
                <a:off x="3638550" y="4730344"/>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Storage</a:t>
                </a:r>
                <a:endParaRPr lang="he-IL" sz="1200" b="0" dirty="0">
                  <a:solidFill>
                    <a:schemeClr val="bg1"/>
                  </a:solidFill>
                  <a:latin typeface="Segoe UI" panose="020B0502040204020203" pitchFamily="34" charset="0"/>
                  <a:cs typeface="Segoe UI" panose="020B0502040204020203" pitchFamily="34" charset="0"/>
                </a:endParaRPr>
              </a:p>
            </p:txBody>
          </p:sp>
          <p:sp>
            <p:nvSpPr>
              <p:cNvPr id="32" name="Rectangle 31"/>
              <p:cNvSpPr/>
              <p:nvPr/>
            </p:nvSpPr>
            <p:spPr>
              <a:xfrm>
                <a:off x="3638549" y="5130560"/>
                <a:ext cx="1374740" cy="250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b="0" dirty="0" smtClean="0">
                    <a:solidFill>
                      <a:schemeClr val="bg1"/>
                    </a:solidFill>
                    <a:latin typeface="Segoe UI" panose="020B0502040204020203" pitchFamily="34" charset="0"/>
                    <a:cs typeface="Segoe UI" panose="020B0502040204020203" pitchFamily="34" charset="0"/>
                  </a:rPr>
                  <a:t>Networking</a:t>
                </a:r>
                <a:endParaRPr lang="he-IL" sz="1200" b="0" dirty="0">
                  <a:solidFill>
                    <a:schemeClr val="bg1"/>
                  </a:solidFill>
                  <a:latin typeface="Segoe UI" panose="020B0502040204020203" pitchFamily="34" charset="0"/>
                  <a:cs typeface="Segoe UI" panose="020B0502040204020203" pitchFamily="34" charset="0"/>
                </a:endParaRPr>
              </a:p>
            </p:txBody>
          </p:sp>
        </p:grpSp>
      </p:grpSp>
      <p:grpSp>
        <p:nvGrpSpPr>
          <p:cNvPr id="60" name="Group 59"/>
          <p:cNvGrpSpPr/>
          <p:nvPr/>
        </p:nvGrpSpPr>
        <p:grpSpPr>
          <a:xfrm>
            <a:off x="982814" y="6349396"/>
            <a:ext cx="2977880" cy="369332"/>
            <a:chOff x="1986918" y="429235"/>
            <a:chExt cx="2726808" cy="338193"/>
          </a:xfrm>
        </p:grpSpPr>
        <p:sp>
          <p:nvSpPr>
            <p:cNvPr id="61" name="Rectangle 60"/>
            <p:cNvSpPr/>
            <p:nvPr/>
          </p:nvSpPr>
          <p:spPr>
            <a:xfrm>
              <a:off x="2121024" y="429235"/>
              <a:ext cx="2592702" cy="338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a:r>
                <a:rPr lang="en-US" b="0" dirty="0" smtClean="0">
                  <a:solidFill>
                    <a:schemeClr val="tx1">
                      <a:lumMod val="85000"/>
                      <a:lumOff val="15000"/>
                    </a:schemeClr>
                  </a:solidFill>
                  <a:latin typeface="Segoe UI" panose="020B0502040204020203" pitchFamily="34" charset="0"/>
                  <a:cs typeface="Segoe UI" panose="020B0502040204020203" pitchFamily="34" charset="0"/>
                </a:rPr>
                <a:t>Managed by you</a:t>
              </a:r>
              <a:endParaRPr lang="he-IL" b="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2" name="Rectangle 61"/>
            <p:cNvSpPr/>
            <p:nvPr/>
          </p:nvSpPr>
          <p:spPr>
            <a:xfrm>
              <a:off x="1986918" y="508332"/>
              <a:ext cx="180000"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grpSp>
      <p:grpSp>
        <p:nvGrpSpPr>
          <p:cNvPr id="63" name="Group 62"/>
          <p:cNvGrpSpPr/>
          <p:nvPr/>
        </p:nvGrpSpPr>
        <p:grpSpPr>
          <a:xfrm>
            <a:off x="3284916" y="6363222"/>
            <a:ext cx="2986394" cy="341679"/>
            <a:chOff x="4415679" y="476595"/>
            <a:chExt cx="2734604" cy="312871"/>
          </a:xfrm>
        </p:grpSpPr>
        <p:sp>
          <p:nvSpPr>
            <p:cNvPr id="64" name="Rectangle 63"/>
            <p:cNvSpPr/>
            <p:nvPr/>
          </p:nvSpPr>
          <p:spPr>
            <a:xfrm>
              <a:off x="4539522" y="476595"/>
              <a:ext cx="2610761" cy="312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a:r>
                <a:rPr lang="en-US" b="0" dirty="0" smtClean="0">
                  <a:solidFill>
                    <a:schemeClr val="tx1">
                      <a:lumMod val="85000"/>
                      <a:lumOff val="15000"/>
                    </a:schemeClr>
                  </a:solidFill>
                  <a:latin typeface="Segoe UI" panose="020B0502040204020203" pitchFamily="34" charset="0"/>
                  <a:cs typeface="Segoe UI" panose="020B0502040204020203" pitchFamily="34" charset="0"/>
                </a:rPr>
                <a:t>Managed by the vendor</a:t>
              </a:r>
              <a:endParaRPr lang="he-IL" b="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5" name="Rectangle 64"/>
            <p:cNvSpPr/>
            <p:nvPr/>
          </p:nvSpPr>
          <p:spPr>
            <a:xfrm>
              <a:off x="4415679" y="546598"/>
              <a:ext cx="180000" cy="180000"/>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a:endParaRPr lang="he-IL">
                <a:solidFill>
                  <a:schemeClr val="tx1">
                    <a:lumMod val="85000"/>
                    <a:lumOff val="15000"/>
                  </a:schemeClr>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30395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af341ae-42fd-4c6e-971e-93a09d7d1f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 to Windows Azure</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Azure is the Microsoft Cloud Computing solution</a:t>
            </a:r>
          </a:p>
          <a:p>
            <a:r>
              <a:rPr lang="en-US" dirty="0"/>
              <a:t>Provides:</a:t>
            </a:r>
          </a:p>
          <a:p>
            <a:pPr lvl="1"/>
            <a:r>
              <a:rPr lang="en-US" dirty="0"/>
              <a:t>Compute and </a:t>
            </a:r>
            <a:r>
              <a:rPr lang="en-US" dirty="0" smtClean="0"/>
              <a:t>hosting </a:t>
            </a:r>
            <a:r>
              <a:rPr lang="en-US" dirty="0"/>
              <a:t>services</a:t>
            </a:r>
          </a:p>
          <a:p>
            <a:pPr lvl="1"/>
            <a:r>
              <a:rPr lang="en-US" dirty="0"/>
              <a:t>Storage and databases</a:t>
            </a:r>
          </a:p>
          <a:p>
            <a:pPr lvl="1"/>
            <a:r>
              <a:rPr lang="en-US" dirty="0"/>
              <a:t>Building block services</a:t>
            </a:r>
          </a:p>
          <a:p>
            <a:r>
              <a:rPr lang="en-US" dirty="0"/>
              <a:t>Designed to be always online</a:t>
            </a:r>
          </a:p>
          <a:p>
            <a:r>
              <a:rPr lang="en-US" dirty="0"/>
              <a:t>Support wide variety of technologies and platforms</a:t>
            </a:r>
          </a:p>
          <a:p>
            <a:pPr marL="0" indent="0">
              <a:buNone/>
            </a:pPr>
            <a:endParaRPr lang="en-US" dirty="0"/>
          </a:p>
        </p:txBody>
      </p:sp>
    </p:spTree>
    <p:extLst>
      <p:ext uri="{BB962C8B-B14F-4D97-AF65-F5344CB8AC3E}">
        <p14:creationId xmlns:p14="http://schemas.microsoft.com/office/powerpoint/2010/main" val="399732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870539b-7f1f-47fa-a5bf-27814ebf6e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Windows Azure Cloud Services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Windows Azure Cloud Services provide </a:t>
            </a:r>
            <a:r>
              <a:rPr lang="en-US" dirty="0" err="1" smtClean="0"/>
              <a:t>PaaS</a:t>
            </a:r>
            <a:r>
              <a:rPr lang="en-US" dirty="0" smtClean="0"/>
              <a:t> solutions for your application</a:t>
            </a:r>
          </a:p>
          <a:p>
            <a:pPr lvl="1"/>
            <a:r>
              <a:rPr lang="en-US" dirty="0" smtClean="0"/>
              <a:t>Stateless</a:t>
            </a:r>
          </a:p>
          <a:p>
            <a:pPr lvl="1"/>
            <a:r>
              <a:rPr lang="en-US" dirty="0" smtClean="0"/>
              <a:t>Provision-ready</a:t>
            </a:r>
          </a:p>
          <a:p>
            <a:pPr lvl="1"/>
            <a:r>
              <a:rPr lang="en-US" dirty="0" smtClean="0"/>
              <a:t>Scalable</a:t>
            </a:r>
          </a:p>
          <a:p>
            <a:r>
              <a:rPr lang="en-US" dirty="0" smtClean="0"/>
              <a:t>Cloud Services host applications on roles</a:t>
            </a:r>
          </a:p>
          <a:p>
            <a:pPr lvl="1"/>
            <a:r>
              <a:rPr lang="en-US" dirty="0" smtClean="0"/>
              <a:t>Web Role: IIS-based applications</a:t>
            </a:r>
          </a:p>
          <a:p>
            <a:pPr lvl="1"/>
            <a:r>
              <a:rPr lang="en-US" dirty="0" smtClean="0"/>
              <a:t>Worker Role: host for any type of process (services, background processing, etc.)</a:t>
            </a:r>
          </a:p>
        </p:txBody>
      </p:sp>
    </p:spTree>
    <p:extLst>
      <p:ext uri="{BB962C8B-B14F-4D97-AF65-F5344CB8AC3E}">
        <p14:creationId xmlns:p14="http://schemas.microsoft.com/office/powerpoint/2010/main" val="185376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Module Overview</a:t>
            </a:r>
            <a:endParaRPr lang="en-IN"/>
          </a:p>
        </p:txBody>
      </p:sp>
      <p:sp>
        <p:nvSpPr>
          <p:cNvPr id="3" name="Text Placeholder 2"/>
          <p:cNvSpPr>
            <a:spLocks noGrp="1"/>
          </p:cNvSpPr>
          <p:nvPr>
            <p:ph type="body" idx="1"/>
          </p:nvPr>
        </p:nvSpPr>
        <p:spPr/>
        <p:txBody>
          <a:bodyPr/>
          <a:lstStyle/>
          <a:p>
            <a:r>
              <a:rPr lang="en-IN" smtClean="0"/>
              <a:t>Key Components of Distributed Applications
Data and Data Access Technologies
Service Technologies
Cloud Computing
Exploring the Blue Yonder Airlines’ Travel Companion Application</a:t>
            </a:r>
            <a:endParaRPr lang="en-IN"/>
          </a:p>
        </p:txBody>
      </p:sp>
    </p:spTree>
    <p:extLst>
      <p:ext uri="{BB962C8B-B14F-4D97-AF65-F5344CB8AC3E}">
        <p14:creationId xmlns:p14="http://schemas.microsoft.com/office/powerpoint/2010/main" val="208841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024b6fa-f531-4bcf-93e3-7416d32c20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Windows Azure Application Components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Windows Azure platform provides broad range supplementary services including:</a:t>
            </a:r>
          </a:p>
          <a:p>
            <a:pPr lvl="1"/>
            <a:r>
              <a:rPr lang="en-US" dirty="0" smtClean="0"/>
              <a:t>Storage services</a:t>
            </a:r>
          </a:p>
          <a:p>
            <a:pPr lvl="1"/>
            <a:r>
              <a:rPr lang="en-US" dirty="0" smtClean="0"/>
              <a:t>Service Bus</a:t>
            </a:r>
          </a:p>
          <a:p>
            <a:pPr lvl="1"/>
            <a:r>
              <a:rPr lang="en-US" dirty="0" smtClean="0"/>
              <a:t>Access Control Service</a:t>
            </a:r>
          </a:p>
          <a:p>
            <a:pPr lvl="1"/>
            <a:r>
              <a:rPr lang="en-US" dirty="0" smtClean="0"/>
              <a:t>Distributed cache</a:t>
            </a:r>
          </a:p>
          <a:p>
            <a:pPr lvl="1"/>
            <a:r>
              <a:rPr lang="en-US" dirty="0" smtClean="0"/>
              <a:t>Content Delivery Network</a:t>
            </a:r>
          </a:p>
          <a:p>
            <a:pPr lvl="1"/>
            <a:r>
              <a:rPr lang="en-US" dirty="0" smtClean="0"/>
              <a:t>SQL Databases as a service</a:t>
            </a:r>
            <a:endParaRPr lang="en-US" dirty="0"/>
          </a:p>
        </p:txBody>
      </p:sp>
    </p:spTree>
    <p:extLst>
      <p:ext uri="{BB962C8B-B14F-4D97-AF65-F5344CB8AC3E}">
        <p14:creationId xmlns:p14="http://schemas.microsoft.com/office/powerpoint/2010/main" val="136984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70af34a-8ac6-402b-99f8-8edc54c03c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Windows Azure IaaS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Windows Azure IaaS provide virtual machines you can create and control</a:t>
            </a:r>
          </a:p>
          <a:p>
            <a:pPr lvl="1"/>
            <a:r>
              <a:rPr lang="en-US" dirty="0" smtClean="0"/>
              <a:t>Windows and Linux operating systems</a:t>
            </a:r>
          </a:p>
          <a:p>
            <a:pPr lvl="1"/>
            <a:r>
              <a:rPr lang="en-US" dirty="0" smtClean="0"/>
              <a:t>Persistent OS and data disks that are backed-up and cloned for durability</a:t>
            </a:r>
          </a:p>
          <a:p>
            <a:pPr lvl="1"/>
            <a:r>
              <a:rPr lang="en-US" dirty="0" smtClean="0"/>
              <a:t>Fine-grained control over deployed software</a:t>
            </a:r>
          </a:p>
          <a:p>
            <a:pPr lvl="1"/>
            <a:r>
              <a:rPr lang="en-US" dirty="0" smtClean="0"/>
              <a:t>Support for hosting </a:t>
            </a:r>
            <a:r>
              <a:rPr lang="en-US" dirty="0" err="1" smtClean="0"/>
              <a:t>stateful</a:t>
            </a:r>
            <a:r>
              <a:rPr lang="en-US" dirty="0" smtClean="0"/>
              <a:t> services and applications such as SQL Server, SharePoint, and Active Directory</a:t>
            </a:r>
            <a:endParaRPr lang="en-US" dirty="0"/>
          </a:p>
          <a:p>
            <a:pPr lvl="1"/>
            <a:r>
              <a:rPr lang="en-US" dirty="0" smtClean="0"/>
              <a:t>Easy migration </a:t>
            </a:r>
            <a:r>
              <a:rPr lang="en-US" dirty="0"/>
              <a:t>to and from </a:t>
            </a:r>
            <a:r>
              <a:rPr lang="en-US" dirty="0" smtClean="0"/>
              <a:t>on-premises</a:t>
            </a:r>
          </a:p>
          <a:p>
            <a:pPr lvl="1"/>
            <a:r>
              <a:rPr lang="en-US" dirty="0" smtClean="0"/>
              <a:t>Support for custom virtual networks configuration and software pre-requirements</a:t>
            </a:r>
            <a:endParaRPr lang="en-US" dirty="0"/>
          </a:p>
        </p:txBody>
      </p:sp>
    </p:spTree>
    <p:extLst>
      <p:ext uri="{BB962C8B-B14F-4D97-AF65-F5344CB8AC3E}">
        <p14:creationId xmlns:p14="http://schemas.microsoft.com/office/powerpoint/2010/main" val="61054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e537ce4-cf80-4152-b700-8247508cd0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Demonstration: Exploring the Windows Azure Management Portal</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r>
              <a:rPr lang="en-US" dirty="0" smtClean="0"/>
              <a:t>Sign-in to the Windows Azure Management Portal</a:t>
            </a:r>
          </a:p>
          <a:p>
            <a:r>
              <a:rPr lang="en-US" dirty="0" smtClean="0"/>
              <a:t>Create a new Windows Azure Cloud Service</a:t>
            </a:r>
          </a:p>
          <a:p>
            <a:r>
              <a:rPr lang="en-US" dirty="0" smtClean="0"/>
              <a:t>Manage cloud services</a:t>
            </a:r>
          </a:p>
          <a:p>
            <a:endParaRPr lang="en-US" dirty="0"/>
          </a:p>
        </p:txBody>
      </p:sp>
    </p:spTree>
    <p:extLst>
      <p:ext uri="{BB962C8B-B14F-4D97-AF65-F5344CB8AC3E}">
        <p14:creationId xmlns:p14="http://schemas.microsoft.com/office/powerpoint/2010/main" val="2975010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8382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e881af44-f2d6-4c55-b5a7-b513551556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Lesson 5: Exploring the Blue Yonder Airlines’ Travel Companion Application</a:t>
            </a:r>
            <a:endParaRPr lang="en-IN"/>
          </a:p>
        </p:txBody>
      </p:sp>
      <p:sp>
        <p:nvSpPr>
          <p:cNvPr id="3" name="Text Placeholder 2"/>
          <p:cNvSpPr>
            <a:spLocks noGrp="1"/>
          </p:cNvSpPr>
          <p:nvPr>
            <p:ph type="body" idx="1"/>
          </p:nvPr>
        </p:nvSpPr>
        <p:spPr/>
        <p:txBody>
          <a:bodyPr/>
          <a:lstStyle/>
          <a:p>
            <a:r>
              <a:rPr lang="en-IN" smtClean="0"/>
              <a:t>Architecture of the Travel Companion Distributed Application
Demonstration: Using the Travel Companion Application</a:t>
            </a:r>
            <a:endParaRPr lang="en-IN"/>
          </a:p>
        </p:txBody>
      </p:sp>
    </p:spTree>
    <p:extLst>
      <p:ext uri="{BB962C8B-B14F-4D97-AF65-F5344CB8AC3E}">
        <p14:creationId xmlns:p14="http://schemas.microsoft.com/office/powerpoint/2010/main" val="2251447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3f6fd78-90f4-415d-9a01-b02e210478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Architecture of the Travel Companion Distributed Application</a:t>
            </a:r>
            <a:endParaRPr lang="en-IN"/>
          </a:p>
        </p:txBody>
      </p:sp>
      <p:grpSp>
        <p:nvGrpSpPr>
          <p:cNvPr id="4" name="Group 3"/>
          <p:cNvGrpSpPr/>
          <p:nvPr/>
        </p:nvGrpSpPr>
        <p:grpSpPr>
          <a:xfrm>
            <a:off x="448882" y="1034425"/>
            <a:ext cx="8246237" cy="5520677"/>
            <a:chOff x="917164" y="1082450"/>
            <a:chExt cx="8246237" cy="5520677"/>
          </a:xfrm>
        </p:grpSpPr>
        <p:sp>
          <p:nvSpPr>
            <p:cNvPr id="5" name="Rectangle 4"/>
            <p:cNvSpPr/>
            <p:nvPr/>
          </p:nvSpPr>
          <p:spPr>
            <a:xfrm>
              <a:off x="917164" y="1083574"/>
              <a:ext cx="6273117" cy="4234110"/>
            </a:xfrm>
            <a:prstGeom prst="rect">
              <a:avLst/>
            </a:prstGeom>
            <a:solidFill>
              <a:srgbClr val="0070C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endParaRPr lang="he-IL" sz="1600" b="0" dirty="0">
                <a:latin typeface="Segoe UI" panose="020B0502040204020203" pitchFamily="34" charset="0"/>
                <a:cs typeface="Segoe UI" panose="020B0502040204020203" pitchFamily="34" charset="0"/>
              </a:endParaRPr>
            </a:p>
          </p:txBody>
        </p:sp>
        <p:sp>
          <p:nvSpPr>
            <p:cNvPr id="6" name="Rectangle 5"/>
            <p:cNvSpPr/>
            <p:nvPr/>
          </p:nvSpPr>
          <p:spPr>
            <a:xfrm>
              <a:off x="1800100" y="1737666"/>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Windows Azure Worker Role</a:t>
              </a:r>
              <a:endParaRPr lang="he-IL" sz="1200" dirty="0">
                <a:latin typeface="Segoe UI" panose="020B0502040204020203" pitchFamily="34" charset="0"/>
                <a:cs typeface="Segoe UI" panose="020B0502040204020203" pitchFamily="34" charset="0"/>
              </a:endParaRPr>
            </a:p>
          </p:txBody>
        </p:sp>
        <p:sp>
          <p:nvSpPr>
            <p:cNvPr id="7" name="Rectangle 6"/>
            <p:cNvSpPr/>
            <p:nvPr/>
          </p:nvSpPr>
          <p:spPr>
            <a:xfrm>
              <a:off x="3465072" y="1737666"/>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Windows Azure Service Bus Queue</a:t>
              </a:r>
              <a:endParaRPr lang="he-IL" sz="1200" dirty="0">
                <a:latin typeface="Segoe UI" panose="020B0502040204020203" pitchFamily="34" charset="0"/>
                <a:cs typeface="Segoe UI" panose="020B0502040204020203" pitchFamily="34" charset="0"/>
              </a:endParaRPr>
            </a:p>
          </p:txBody>
        </p:sp>
        <p:sp>
          <p:nvSpPr>
            <p:cNvPr id="8" name="Rectangle 7"/>
            <p:cNvSpPr/>
            <p:nvPr/>
          </p:nvSpPr>
          <p:spPr>
            <a:xfrm>
              <a:off x="1800101" y="4270658"/>
              <a:ext cx="1227472" cy="869250"/>
            </a:xfrm>
            <a:prstGeom prst="rect">
              <a:avLst/>
            </a:prstGeom>
            <a:solidFill>
              <a:srgbClr val="0070C0"/>
            </a:solidFill>
            <a:ln w="31750" cap="sq"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Windows Azure </a:t>
              </a:r>
              <a:r>
                <a:rPr lang="en-US" sz="1200" dirty="0" smtClean="0">
                  <a:latin typeface="Segoe UI" panose="020B0502040204020203" pitchFamily="34" charset="0"/>
                  <a:cs typeface="Segoe UI" panose="020B0502040204020203" pitchFamily="34" charset="0"/>
                </a:rPr>
                <a:t>Web Site</a:t>
              </a:r>
              <a:endParaRPr lang="he-IL" sz="1200" dirty="0">
                <a:latin typeface="Segoe UI" panose="020B0502040204020203" pitchFamily="34" charset="0"/>
                <a:cs typeface="Segoe UI" panose="020B0502040204020203" pitchFamily="34" charset="0"/>
              </a:endParaRPr>
            </a:p>
          </p:txBody>
        </p:sp>
        <p:sp>
          <p:nvSpPr>
            <p:cNvPr id="9" name="Rectangle 8"/>
            <p:cNvSpPr/>
            <p:nvPr/>
          </p:nvSpPr>
          <p:spPr>
            <a:xfrm>
              <a:off x="1058020" y="3004162"/>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a:latin typeface="Segoe UI" panose="020B0502040204020203" pitchFamily="34" charset="0"/>
                  <a:cs typeface="Segoe UI" panose="020B0502040204020203" pitchFamily="34" charset="0"/>
                </a:rPr>
                <a:t>Windows Azure Storage</a:t>
              </a:r>
              <a:endParaRPr lang="he-IL" sz="1200" dirty="0">
                <a:latin typeface="Segoe UI" panose="020B0502040204020203" pitchFamily="34" charset="0"/>
                <a:cs typeface="Segoe UI" panose="020B0502040204020203" pitchFamily="34" charset="0"/>
              </a:endParaRPr>
            </a:p>
          </p:txBody>
        </p:sp>
        <p:sp>
          <p:nvSpPr>
            <p:cNvPr id="10" name="Rectangle 9"/>
            <p:cNvSpPr/>
            <p:nvPr/>
          </p:nvSpPr>
          <p:spPr>
            <a:xfrm>
              <a:off x="4248544" y="3004162"/>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Windows Azure Caching</a:t>
              </a:r>
              <a:endParaRPr lang="he-IL" sz="1200" dirty="0">
                <a:latin typeface="Segoe UI" panose="020B0502040204020203" pitchFamily="34" charset="0"/>
                <a:cs typeface="Segoe UI" panose="020B0502040204020203" pitchFamily="34" charset="0"/>
              </a:endParaRPr>
            </a:p>
          </p:txBody>
        </p:sp>
        <p:sp>
          <p:nvSpPr>
            <p:cNvPr id="11" name="Rectangle 10"/>
            <p:cNvSpPr/>
            <p:nvPr/>
          </p:nvSpPr>
          <p:spPr>
            <a:xfrm>
              <a:off x="5843807" y="4270658"/>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a:latin typeface="Segoe UI" panose="020B0502040204020203" pitchFamily="34" charset="0"/>
                  <a:cs typeface="Segoe UI" panose="020B0502040204020203" pitchFamily="34" charset="0"/>
                </a:rPr>
                <a:t>Access  Control Service</a:t>
              </a:r>
              <a:endParaRPr lang="he-IL" sz="1200" dirty="0">
                <a:latin typeface="Segoe UI" panose="020B0502040204020203" pitchFamily="34" charset="0"/>
                <a:cs typeface="Segoe UI" panose="020B0502040204020203" pitchFamily="34" charset="0"/>
              </a:endParaRPr>
            </a:p>
          </p:txBody>
        </p:sp>
        <p:sp>
          <p:nvSpPr>
            <p:cNvPr id="12" name="Rectangle 11"/>
            <p:cNvSpPr/>
            <p:nvPr/>
          </p:nvSpPr>
          <p:spPr>
            <a:xfrm>
              <a:off x="5843807" y="3000678"/>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Windows Azure Service Bus Relay</a:t>
              </a:r>
              <a:endParaRPr lang="he-IL" sz="1200" dirty="0">
                <a:latin typeface="Segoe UI" panose="020B0502040204020203" pitchFamily="34" charset="0"/>
                <a:cs typeface="Segoe UI" panose="020B0502040204020203" pitchFamily="34" charset="0"/>
              </a:endParaRPr>
            </a:p>
          </p:txBody>
        </p:sp>
        <p:sp>
          <p:nvSpPr>
            <p:cNvPr id="13" name="Rectangle 12"/>
            <p:cNvSpPr/>
            <p:nvPr/>
          </p:nvSpPr>
          <p:spPr>
            <a:xfrm>
              <a:off x="3341206" y="4270658"/>
              <a:ext cx="1475205"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600">
                  <a:latin typeface="Segoe UI" panose="020B0502040204020203" pitchFamily="34" charset="0"/>
                  <a:cs typeface="Segoe UI" panose="020B0502040204020203" pitchFamily="34" charset="0"/>
                </a:rPr>
                <a:t>Windows Azure Web Role</a:t>
              </a:r>
              <a:endParaRPr lang="he-IL" sz="1600" dirty="0">
                <a:latin typeface="Segoe UI" panose="020B0502040204020203" pitchFamily="34" charset="0"/>
                <a:cs typeface="Segoe UI" panose="020B0502040204020203" pitchFamily="34" charset="0"/>
              </a:endParaRPr>
            </a:p>
          </p:txBody>
        </p:sp>
        <p:sp>
          <p:nvSpPr>
            <p:cNvPr id="14" name="Rectangle 13"/>
            <p:cNvSpPr/>
            <p:nvPr/>
          </p:nvSpPr>
          <p:spPr>
            <a:xfrm>
              <a:off x="2653282" y="3000678"/>
              <a:ext cx="1227472"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a:latin typeface="Segoe UI" panose="020B0502040204020203" pitchFamily="34" charset="0"/>
                  <a:cs typeface="Segoe UI" panose="020B0502040204020203" pitchFamily="34" charset="0"/>
                </a:rPr>
                <a:t>SQL Database</a:t>
              </a:r>
              <a:endParaRPr lang="he-IL" sz="1200" dirty="0">
                <a:latin typeface="Segoe UI" panose="020B0502040204020203" pitchFamily="34" charset="0"/>
                <a:cs typeface="Segoe UI" panose="020B0502040204020203" pitchFamily="34" charset="0"/>
              </a:endParaRPr>
            </a:p>
          </p:txBody>
        </p:sp>
        <p:grpSp>
          <p:nvGrpSpPr>
            <p:cNvPr id="15" name="Group 14"/>
            <p:cNvGrpSpPr/>
            <p:nvPr/>
          </p:nvGrpSpPr>
          <p:grpSpPr>
            <a:xfrm>
              <a:off x="1058018" y="1218286"/>
              <a:ext cx="582392" cy="356733"/>
              <a:chOff x="1411369" y="3975427"/>
              <a:chExt cx="1714603" cy="1035906"/>
            </a:xfrm>
          </p:grpSpPr>
          <p:sp>
            <p:nvSpPr>
              <p:cNvPr id="43" name="Freeform 42"/>
              <p:cNvSpPr>
                <a:spLocks/>
              </p:cNvSpPr>
              <p:nvPr/>
            </p:nvSpPr>
            <p:spPr bwMode="auto">
              <a:xfrm>
                <a:off x="1900471" y="3975427"/>
                <a:ext cx="1225501" cy="656718"/>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anose="020B0502040204020203" pitchFamily="34" charset="0"/>
                  <a:cs typeface="Segoe UI" panose="020B0502040204020203" pitchFamily="34" charset="0"/>
                </a:endParaRPr>
              </a:p>
            </p:txBody>
          </p:sp>
          <p:sp>
            <p:nvSpPr>
              <p:cNvPr id="44" name="Freeform 43"/>
              <p:cNvSpPr>
                <a:spLocks/>
              </p:cNvSpPr>
              <p:nvPr/>
            </p:nvSpPr>
            <p:spPr bwMode="auto">
              <a:xfrm>
                <a:off x="1411369" y="4269437"/>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anose="020B0502040204020203" pitchFamily="34" charset="0"/>
                  <a:cs typeface="Segoe UI" panose="020B0502040204020203" pitchFamily="34" charset="0"/>
                </a:endParaRPr>
              </a:p>
            </p:txBody>
          </p:sp>
        </p:grpSp>
        <p:cxnSp>
          <p:nvCxnSpPr>
            <p:cNvPr id="16" name="Straight Arrow Connector 15"/>
            <p:cNvCxnSpPr>
              <a:stCxn id="13" idx="0"/>
            </p:cNvCxnSpPr>
            <p:nvPr/>
          </p:nvCxnSpPr>
          <p:spPr>
            <a:xfrm flipH="1" flipV="1">
              <a:off x="2285492" y="3872290"/>
              <a:ext cx="1793317" cy="39836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 idx="2"/>
            </p:cNvCxnSpPr>
            <p:nvPr/>
          </p:nvCxnSpPr>
          <p:spPr>
            <a:xfrm flipV="1">
              <a:off x="4053722" y="3873412"/>
              <a:ext cx="808558" cy="397246"/>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42927" y="5139908"/>
              <a:ext cx="914616" cy="244258"/>
            </a:xfrm>
            <a:prstGeom prst="straightConnector1">
              <a:avLst/>
            </a:prstGeom>
            <a:ln w="1905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a:off x="3027573" y="4705283"/>
              <a:ext cx="313633" cy="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5" idx="1"/>
            </p:cNvCxnSpPr>
            <p:nvPr/>
          </p:nvCxnSpPr>
          <p:spPr>
            <a:xfrm>
              <a:off x="7071279" y="3435303"/>
              <a:ext cx="510236" cy="2361"/>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2"/>
            </p:cNvCxnSpPr>
            <p:nvPr/>
          </p:nvCxnSpPr>
          <p:spPr>
            <a:xfrm flipH="1" flipV="1">
              <a:off x="3267018" y="3869928"/>
              <a:ext cx="786704" cy="40073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027573" y="2172291"/>
              <a:ext cx="437499" cy="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2"/>
            </p:cNvCxnSpPr>
            <p:nvPr/>
          </p:nvCxnSpPr>
          <p:spPr>
            <a:xfrm flipV="1">
              <a:off x="4074307" y="3869928"/>
              <a:ext cx="2383236" cy="400729"/>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447064" y="1082450"/>
              <a:ext cx="1716337" cy="4234110"/>
            </a:xfrm>
            <a:prstGeom prst="rect">
              <a:avLst/>
            </a:prstGeom>
            <a:solidFill>
              <a:srgbClr val="0070C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endParaRPr lang="he-IL" sz="1600" b="0" dirty="0">
                <a:latin typeface="Segoe UI" panose="020B0502040204020203" pitchFamily="34" charset="0"/>
                <a:cs typeface="Segoe UI" panose="020B0502040204020203" pitchFamily="34" charset="0"/>
              </a:endParaRPr>
            </a:p>
          </p:txBody>
        </p:sp>
        <p:sp>
          <p:nvSpPr>
            <p:cNvPr id="25" name="Rectangle 24"/>
            <p:cNvSpPr/>
            <p:nvPr/>
          </p:nvSpPr>
          <p:spPr>
            <a:xfrm>
              <a:off x="7581515" y="3003039"/>
              <a:ext cx="1447434"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dirty="0">
                  <a:latin typeface="Segoe UI" panose="020B0502040204020203" pitchFamily="34" charset="0"/>
                  <a:cs typeface="Segoe UI" panose="020B0502040204020203" pitchFamily="34" charset="0"/>
                </a:rPr>
                <a:t>On-premises </a:t>
              </a:r>
              <a:r>
                <a:rPr lang="en-US" sz="1200" dirty="0" smtClean="0">
                  <a:latin typeface="Segoe UI" panose="020B0502040204020203" pitchFamily="34" charset="0"/>
                  <a:cs typeface="Segoe UI" panose="020B0502040204020203" pitchFamily="34" charset="0"/>
                </a:rPr>
                <a:t/>
              </a:r>
              <a:br>
                <a:rPr lang="en-US" sz="1200" dirty="0" smtClean="0">
                  <a:latin typeface="Segoe UI" panose="020B0502040204020203" pitchFamily="34" charset="0"/>
                  <a:cs typeface="Segoe UI" panose="020B0502040204020203" pitchFamily="34" charset="0"/>
                </a:rPr>
              </a:br>
              <a:r>
                <a:rPr lang="en-US" sz="1200" dirty="0" smtClean="0">
                  <a:latin typeface="Segoe UI" panose="020B0502040204020203" pitchFamily="34" charset="0"/>
                  <a:cs typeface="Segoe UI" panose="020B0502040204020203" pitchFamily="34" charset="0"/>
                </a:rPr>
                <a:t>WCF Services</a:t>
              </a:r>
              <a:endParaRPr lang="he-IL" sz="1200" dirty="0">
                <a:latin typeface="Segoe UI" panose="020B0502040204020203" pitchFamily="34" charset="0"/>
                <a:cs typeface="Segoe UI" panose="020B0502040204020203" pitchFamily="34" charset="0"/>
              </a:endParaRPr>
            </a:p>
          </p:txBody>
        </p:sp>
        <p:sp>
          <p:nvSpPr>
            <p:cNvPr id="26" name="Rectangle 25"/>
            <p:cNvSpPr/>
            <p:nvPr/>
          </p:nvSpPr>
          <p:spPr>
            <a:xfrm>
              <a:off x="7581515" y="1729574"/>
              <a:ext cx="1447435" cy="8692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r>
                <a:rPr lang="en-US" sz="1200">
                  <a:latin typeface="Segoe UI" panose="020B0502040204020203" pitchFamily="34" charset="0"/>
                  <a:cs typeface="Segoe UI" panose="020B0502040204020203" pitchFamily="34" charset="0"/>
                </a:rPr>
                <a:t>SQL Server</a:t>
              </a:r>
              <a:endParaRPr lang="he-IL" sz="1200" dirty="0">
                <a:latin typeface="Segoe UI" panose="020B0502040204020203" pitchFamily="34" charset="0"/>
                <a:cs typeface="Segoe UI" panose="020B0502040204020203" pitchFamily="34" charset="0"/>
              </a:endParaRPr>
            </a:p>
          </p:txBody>
        </p:sp>
        <p:pic>
          <p:nvPicPr>
            <p:cNvPr id="27" name="Picture 26"/>
            <p:cNvPicPr>
              <a:picLocks noChangeAspect="1" noChangeArrowheads="1"/>
            </p:cNvPicPr>
            <p:nvPr/>
          </p:nvPicPr>
          <p:blipFill rotWithShape="1">
            <a:blip r:embed="rId3" cstate="print">
              <a:biLevel thresh="50000"/>
            </a:blip>
            <a:srcRect l="9066" t="11901" r="5259" b="14876"/>
            <a:stretch/>
          </p:blipFill>
          <p:spPr bwMode="auto">
            <a:xfrm>
              <a:off x="7586898" y="1166187"/>
              <a:ext cx="520635" cy="407708"/>
            </a:xfrm>
            <a:prstGeom prst="rect">
              <a:avLst/>
            </a:prstGeom>
            <a:noFill/>
            <a:ln w="9525">
              <a:noFill/>
              <a:miter lim="800000"/>
              <a:headEnd/>
              <a:tailEnd/>
            </a:ln>
            <a:effectLst/>
          </p:spPr>
        </p:pic>
        <p:cxnSp>
          <p:nvCxnSpPr>
            <p:cNvPr id="28" name="Straight Arrow Connector 27"/>
            <p:cNvCxnSpPr>
              <a:stCxn id="25" idx="0"/>
              <a:endCxn id="26" idx="2"/>
            </p:cNvCxnSpPr>
            <p:nvPr/>
          </p:nvCxnSpPr>
          <p:spPr>
            <a:xfrm flipV="1">
              <a:off x="8305232" y="2598824"/>
              <a:ext cx="1" cy="404215"/>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270496" y="5494143"/>
              <a:ext cx="5616624" cy="1108984"/>
              <a:chOff x="897491" y="5527314"/>
              <a:chExt cx="5616624" cy="1108984"/>
            </a:xfrm>
          </p:grpSpPr>
          <p:sp>
            <p:nvSpPr>
              <p:cNvPr id="35" name="Rectangle 34"/>
              <p:cNvSpPr/>
              <p:nvPr/>
            </p:nvSpPr>
            <p:spPr>
              <a:xfrm>
                <a:off x="897491" y="5527314"/>
                <a:ext cx="5616624" cy="1108984"/>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rtl="0"/>
                <a:endParaRPr lang="he-IL" sz="1600" b="0" dirty="0">
                  <a:latin typeface="Segoe UI" panose="020B0502040204020203" pitchFamily="34" charset="0"/>
                  <a:cs typeface="Segoe UI" panose="020B0502040204020203" pitchFamily="34" charset="0"/>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8693" y="5697622"/>
                <a:ext cx="886608" cy="836712"/>
              </a:xfrm>
              <a:prstGeom prst="rect">
                <a:avLst/>
              </a:prstGeom>
            </p:spPr>
          </p:pic>
          <p:grpSp>
            <p:nvGrpSpPr>
              <p:cNvPr id="37" name="Group 36"/>
              <p:cNvGrpSpPr/>
              <p:nvPr/>
            </p:nvGrpSpPr>
            <p:grpSpPr>
              <a:xfrm>
                <a:off x="3254930" y="5718414"/>
                <a:ext cx="901744" cy="626925"/>
                <a:chOff x="2414012" y="5701938"/>
                <a:chExt cx="901744" cy="626925"/>
              </a:xfrm>
            </p:grpSpPr>
            <p:sp>
              <p:nvSpPr>
                <p:cNvPr id="41" name="Freeform 40"/>
                <p:cNvSpPr>
                  <a:spLocks noEditPoints="1"/>
                </p:cNvSpPr>
                <p:nvPr/>
              </p:nvSpPr>
              <p:spPr bwMode="black">
                <a:xfrm>
                  <a:off x="2414012" y="5701938"/>
                  <a:ext cx="901744" cy="62692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900" b="0" dirty="0">
                    <a:solidFill>
                      <a:srgbClr val="FFFFFF"/>
                    </a:solidFill>
                    <a:latin typeface="Segoe UI" panose="020B0502040204020203" pitchFamily="34" charset="0"/>
                    <a:cs typeface="Segoe UI" panose="020B0502040204020203" pitchFamily="34" charset="0"/>
                  </a:endParaRPr>
                </a:p>
              </p:txBody>
            </p:sp>
            <p:pic>
              <p:nvPicPr>
                <p:cNvPr id="42" name="Picture 41" descr="http://www.cibio-tibe.org/Frontend/images/layout/general/plane.png"/>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632229" y="5767093"/>
                  <a:ext cx="465311" cy="3612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469325" y="5697622"/>
                <a:ext cx="298193" cy="572761"/>
                <a:chOff x="4003993" y="5614084"/>
                <a:chExt cx="435215" cy="835949"/>
              </a:xfrm>
            </p:grpSpPr>
            <p:pic>
              <p:nvPicPr>
                <p:cNvPr id="39" name="Picture 3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4003993" y="5614084"/>
                  <a:ext cx="435215" cy="835949"/>
                </a:xfrm>
                <a:prstGeom prst="rect">
                  <a:avLst/>
                </a:prstGeom>
              </p:spPr>
            </p:pic>
            <p:pic>
              <p:nvPicPr>
                <p:cNvPr id="40" name="Picture 39" descr="http://www.cibio-tibe.org/Frontend/images/layout/general/plane.png"/>
                <p:cNvPicPr>
                  <a:picLocks noChangeAspect="1" noChangeArrowheads="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038638" y="5844255"/>
                  <a:ext cx="365925" cy="284101"/>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30" name="Elbow Connector 29"/>
            <p:cNvCxnSpPr>
              <a:stCxn id="6" idx="1"/>
              <a:endCxn id="35" idx="1"/>
            </p:cNvCxnSpPr>
            <p:nvPr/>
          </p:nvCxnSpPr>
          <p:spPr>
            <a:xfrm rot="10800000" flipV="1">
              <a:off x="1270496" y="2172291"/>
              <a:ext cx="529604" cy="3876344"/>
            </a:xfrm>
            <a:prstGeom prst="bentConnector3">
              <a:avLst>
                <a:gd name="adj1" fmla="val 197119"/>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081804" y="5124599"/>
              <a:ext cx="1" cy="383922"/>
            </a:xfrm>
            <a:prstGeom prst="straightConnector1">
              <a:avLst/>
            </a:prstGeom>
            <a:ln w="19050">
              <a:solidFill>
                <a:srgbClr val="FF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89894" y="5384166"/>
              <a:ext cx="1453033" cy="0"/>
            </a:xfrm>
            <a:prstGeom prst="line">
              <a:avLst/>
            </a:prstGeom>
            <a:ln w="19050">
              <a:solidFill>
                <a:srgbClr val="FF000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659731" y="3873415"/>
              <a:ext cx="13083" cy="1635106"/>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7" idx="2"/>
            </p:cNvCxnSpPr>
            <p:nvPr/>
          </p:nvCxnSpPr>
          <p:spPr>
            <a:xfrm flipH="1" flipV="1">
              <a:off x="4078808" y="2606916"/>
              <a:ext cx="11086" cy="1663742"/>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926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d452f4f-db77-4df3-9dd1-d201cc79cb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Demonstration: Using the Travel Companion Application</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learn how to use  the Travel Companion client app</a:t>
            </a:r>
          </a:p>
          <a:p>
            <a:pPr marL="288925" lvl="1" indent="0">
              <a:buNone/>
            </a:pPr>
            <a:endParaRPr lang="en-US" dirty="0"/>
          </a:p>
        </p:txBody>
      </p:sp>
    </p:spTree>
    <p:extLst>
      <p:ext uri="{BB962C8B-B14F-4D97-AF65-F5344CB8AC3E}">
        <p14:creationId xmlns:p14="http://schemas.microsoft.com/office/powerpoint/2010/main" val="2740998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5867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33358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00782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Lesson 1: Key Components of Distributed Applications</a:t>
            </a:r>
            <a:endParaRPr lang="en-IN"/>
          </a:p>
        </p:txBody>
      </p:sp>
      <p:sp>
        <p:nvSpPr>
          <p:cNvPr id="3" name="Text Placeholder 2"/>
          <p:cNvSpPr>
            <a:spLocks noGrp="1"/>
          </p:cNvSpPr>
          <p:nvPr>
            <p:ph type="body" idx="1"/>
          </p:nvPr>
        </p:nvSpPr>
        <p:spPr/>
        <p:txBody>
          <a:bodyPr/>
          <a:lstStyle/>
          <a:p>
            <a:r>
              <a:rPr lang="en-IN" smtClean="0"/>
              <a:t>Characteristics of Distributed Applications
Logical Layers of Distributed Applications</a:t>
            </a:r>
            <a:endParaRPr lang="en-IN"/>
          </a:p>
        </p:txBody>
      </p:sp>
    </p:spTree>
    <p:extLst>
      <p:ext uri="{BB962C8B-B14F-4D97-AF65-F5344CB8AC3E}">
        <p14:creationId xmlns:p14="http://schemas.microsoft.com/office/powerpoint/2010/main" val="4044937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Lab: Exploring the Work Environment</a:t>
            </a:r>
            <a:endParaRPr lang="en-IN"/>
          </a:p>
        </p:txBody>
      </p:sp>
      <p:sp>
        <p:nvSpPr>
          <p:cNvPr id="3" name="Text Placeholder 2"/>
          <p:cNvSpPr>
            <a:spLocks noGrp="1"/>
          </p:cNvSpPr>
          <p:nvPr>
            <p:ph type="body" idx="1"/>
          </p:nvPr>
        </p:nvSpPr>
        <p:spPr>
          <a:xfrm>
            <a:off x="458788" y="836712"/>
            <a:ext cx="8119156" cy="5147356"/>
          </a:xfrm>
        </p:spPr>
        <p:txBody>
          <a:bodyPr/>
          <a:lstStyle/>
          <a:p>
            <a:r>
              <a:rPr lang="en-IN" dirty="0" smtClean="0"/>
              <a:t>Exercise 1: Creating a Windows Azure SQL Database
Exercise 2: Creating an Entity Data model
Exercise 3: Managing the Entity Framework Model with an ASP.NET Web API Project
Exercise 4: Deploying a web application to Windows Azure</a:t>
            </a:r>
            <a:endParaRPr lang="en-IN" dirty="0"/>
          </a:p>
        </p:txBody>
      </p:sp>
      <p:sp>
        <p:nvSpPr>
          <p:cNvPr id="4" name="TextBox 3"/>
          <p:cNvSpPr txBox="1"/>
          <p:nvPr/>
        </p:nvSpPr>
        <p:spPr>
          <a:xfrm>
            <a:off x="438562" y="4371655"/>
            <a:ext cx="3146311" cy="523220"/>
          </a:xfrm>
          <a:prstGeom prst="rect">
            <a:avLst/>
          </a:prstGeom>
          <a:noFill/>
        </p:spPr>
        <p:txBody>
          <a:bodyPr vert="horz" wrap="none" rtlCol="0">
            <a:spAutoFit/>
          </a:bodyPr>
          <a:lstStyle/>
          <a:p>
            <a:r>
              <a:rPr lang="en-IN" sz="2800" dirty="0" smtClean="0">
                <a:latin typeface="Segoe UI"/>
              </a:rPr>
              <a:t>Logon Information</a:t>
            </a:r>
            <a:endParaRPr lang="en-IN" sz="2800" dirty="0">
              <a:latin typeface="Segoe UI"/>
            </a:endParaRPr>
          </a:p>
        </p:txBody>
      </p:sp>
      <p:sp>
        <p:nvSpPr>
          <p:cNvPr id="5" name="TextBox 4"/>
          <p:cNvSpPr txBox="1"/>
          <p:nvPr/>
        </p:nvSpPr>
        <p:spPr>
          <a:xfrm>
            <a:off x="491653" y="4827811"/>
            <a:ext cx="6152133" cy="1384995"/>
          </a:xfrm>
          <a:prstGeom prst="rect">
            <a:avLst/>
          </a:prstGeom>
          <a:noFill/>
        </p:spPr>
        <p:txBody>
          <a:bodyPr vert="horz" wrap="none" rtlCol="0">
            <a:spAutoFit/>
          </a:bodyPr>
          <a:lstStyle/>
          <a:p>
            <a:r>
              <a:rPr lang="en-US" sz="2800" dirty="0">
                <a:solidFill>
                  <a:srgbClr val="000000"/>
                </a:solidFill>
                <a:latin typeface="Segoe UI"/>
              </a:rPr>
              <a:t>Virtual Machine: </a:t>
            </a:r>
            <a:r>
              <a:rPr lang="en-US" sz="2800" b="1" dirty="0">
                <a:solidFill>
                  <a:srgbClr val="000000"/>
                </a:solidFill>
                <a:latin typeface="Segoe UI"/>
              </a:rPr>
              <a:t>20487B-SEA-DEV-A</a:t>
            </a:r>
            <a:endParaRPr lang="en-US" sz="2800" dirty="0">
              <a:solidFill>
                <a:srgbClr val="000000"/>
              </a:solidFill>
              <a:latin typeface="Segoe UI"/>
            </a:endParaRPr>
          </a:p>
          <a:p>
            <a:r>
              <a:rPr lang="en-US" sz="2800" dirty="0">
                <a:solidFill>
                  <a:srgbClr val="000000"/>
                </a:solidFill>
                <a:latin typeface="Segoe UI"/>
              </a:rPr>
              <a:t>User name: </a:t>
            </a:r>
            <a:r>
              <a:rPr lang="en-US" sz="2800" b="1" dirty="0">
                <a:solidFill>
                  <a:srgbClr val="000000"/>
                </a:solidFill>
                <a:latin typeface="Segoe UI"/>
              </a:rPr>
              <a:t>Administrator</a:t>
            </a:r>
            <a:endParaRPr lang="en-US" sz="2800" dirty="0">
              <a:solidFill>
                <a:srgbClr val="000000"/>
              </a:solidFill>
              <a:latin typeface="Segoe UI"/>
            </a:endParaRPr>
          </a:p>
          <a:p>
            <a:r>
              <a:rPr lang="en-US" sz="2800" dirty="0">
                <a:solidFill>
                  <a:srgbClr val="000000"/>
                </a:solidFill>
                <a:latin typeface="Segoe UI"/>
              </a:rPr>
              <a:t>Password: </a:t>
            </a:r>
            <a:r>
              <a:rPr lang="en-US" sz="2800" b="1" dirty="0">
                <a:solidFill>
                  <a:srgbClr val="000000"/>
                </a:solidFill>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smtClean="0">
                <a:latin typeface="Segoe UI"/>
              </a:rPr>
              <a:t>Estimated Time: 30 minutes</a:t>
            </a:r>
            <a:endParaRPr lang="en-IN" sz="2800">
              <a:latin typeface="Segoe UI"/>
            </a:endParaRPr>
          </a:p>
        </p:txBody>
      </p:sp>
    </p:spTree>
    <p:extLst>
      <p:ext uri="{BB962C8B-B14F-4D97-AF65-F5344CB8AC3E}">
        <p14:creationId xmlns:p14="http://schemas.microsoft.com/office/powerpoint/2010/main" val="2924339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Lab Scenario</a:t>
            </a:r>
            <a:endParaRPr lang="en-IN"/>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smtClean="0">
                <a:effectLst/>
                <a:latin typeface="Segoe UI"/>
                <a:ea typeface="SimSun"/>
                <a:cs typeface="Arial"/>
              </a:rPr>
              <a:t>In this lab you will explore several of the frameworks and platforms used for creating distributed applications, such as Entity Framework, ASP.NET Web API, and Windows Azure.</a:t>
            </a:r>
            <a:endParaRPr lang="en-IN" sz="2800">
              <a:effectLst/>
              <a:latin typeface="Segoe UI"/>
              <a:ea typeface="SimSun"/>
              <a:cs typeface="Arial"/>
            </a:endParaRPr>
          </a:p>
        </p:txBody>
      </p:sp>
    </p:spTree>
    <p:extLst>
      <p:ext uri="{BB962C8B-B14F-4D97-AF65-F5344CB8AC3E}">
        <p14:creationId xmlns:p14="http://schemas.microsoft.com/office/powerpoint/2010/main" val="309625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Lab Review</a:t>
            </a:r>
            <a:endParaRPr lang="en-IN"/>
          </a:p>
        </p:txBody>
      </p:sp>
      <p:sp>
        <p:nvSpPr>
          <p:cNvPr id="3" name="Text Placeholder 2"/>
          <p:cNvSpPr>
            <a:spLocks noGrp="1"/>
          </p:cNvSpPr>
          <p:nvPr>
            <p:ph type="body" idx="1"/>
          </p:nvPr>
        </p:nvSpPr>
        <p:spPr/>
        <p:txBody>
          <a:bodyPr/>
          <a:lstStyle/>
          <a:p>
            <a:r>
              <a:rPr lang="en-IN" smtClean="0"/>
              <a:t>Why did you have to allow your machine IP when creating a new Windows Azure SQL server?</a:t>
            </a:r>
            <a:endParaRPr lang="en-IN"/>
          </a:p>
        </p:txBody>
      </p:sp>
    </p:spTree>
    <p:extLst>
      <p:ext uri="{BB962C8B-B14F-4D97-AF65-F5344CB8AC3E}">
        <p14:creationId xmlns:p14="http://schemas.microsoft.com/office/powerpoint/2010/main" val="34297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Module Review and Takeaways</a:t>
            </a:r>
            <a:endParaRPr lang="en-IN"/>
          </a:p>
        </p:txBody>
      </p:sp>
      <p:sp>
        <p:nvSpPr>
          <p:cNvPr id="3" name="Text Placeholder 2"/>
          <p:cNvSpPr>
            <a:spLocks noGrp="1"/>
          </p:cNvSpPr>
          <p:nvPr>
            <p:ph type="body" idx="1"/>
          </p:nvPr>
        </p:nvSpPr>
        <p:spPr/>
        <p:txBody>
          <a:bodyPr/>
          <a:lstStyle/>
          <a:p>
            <a:r>
              <a:rPr lang="en-IN" dirty="0" smtClean="0"/>
              <a:t>Review Question(s)
</a:t>
            </a:r>
            <a:r>
              <a:rPr lang="en-IN" dirty="0" smtClean="0"/>
              <a:t>Tools</a:t>
            </a:r>
            <a:r>
              <a:rPr lang="en-IN" dirty="0" smtClean="0"/>
              <a:t>
Best </a:t>
            </a:r>
            <a:r>
              <a:rPr lang="en-IN" dirty="0" smtClean="0"/>
              <a:t>Practices</a:t>
            </a:r>
            <a:endParaRPr lang="en-IN" dirty="0"/>
          </a:p>
        </p:txBody>
      </p:sp>
    </p:spTree>
    <p:extLst>
      <p:ext uri="{BB962C8B-B14F-4D97-AF65-F5344CB8AC3E}">
        <p14:creationId xmlns:p14="http://schemas.microsoft.com/office/powerpoint/2010/main" val="366467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Characteristics of Distributed Applications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Modern applications consume data from distributed data sources to fulfill users’ expectations</a:t>
            </a:r>
          </a:p>
          <a:p>
            <a:r>
              <a:rPr lang="en-US" dirty="0" smtClean="0"/>
              <a:t>Distributed applications are designed for:</a:t>
            </a:r>
          </a:p>
          <a:p>
            <a:pPr lvl="1"/>
            <a:r>
              <a:rPr lang="en-US" dirty="0" smtClean="0"/>
              <a:t>Scalability</a:t>
            </a:r>
          </a:p>
          <a:p>
            <a:pPr lvl="1"/>
            <a:r>
              <a:rPr lang="en-US" dirty="0" smtClean="0"/>
              <a:t>Low latency</a:t>
            </a:r>
          </a:p>
          <a:p>
            <a:pPr lvl="1"/>
            <a:r>
              <a:rPr lang="en-US" dirty="0" smtClean="0"/>
              <a:t>Availability</a:t>
            </a:r>
          </a:p>
          <a:p>
            <a:pPr lvl="1"/>
            <a:r>
              <a:rPr lang="en-US" dirty="0" smtClean="0"/>
              <a:t>Reliability</a:t>
            </a:r>
          </a:p>
          <a:p>
            <a:pPr lvl="1"/>
            <a:r>
              <a:rPr lang="en-US" dirty="0" smtClean="0"/>
              <a:t>Security and privacy </a:t>
            </a:r>
            <a:endParaRPr lang="en-US" dirty="0"/>
          </a:p>
        </p:txBody>
      </p:sp>
    </p:spTree>
    <p:extLst>
      <p:ext uri="{BB962C8B-B14F-4D97-AF65-F5344CB8AC3E}">
        <p14:creationId xmlns:p14="http://schemas.microsoft.com/office/powerpoint/2010/main" val="41254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Logical Layers of Distributed Applications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Separation of concerns helps to achieve better maintainability, testability, and agility</a:t>
            </a:r>
          </a:p>
          <a:p>
            <a:r>
              <a:rPr lang="en-US" dirty="0" smtClean="0"/>
              <a:t>Applications are designed in layers:</a:t>
            </a:r>
          </a:p>
          <a:p>
            <a:pPr lvl="1"/>
            <a:r>
              <a:rPr lang="en-US" dirty="0" smtClean="0"/>
              <a:t>Data Layer</a:t>
            </a:r>
          </a:p>
          <a:p>
            <a:pPr lvl="1"/>
            <a:r>
              <a:rPr lang="en-US" dirty="0" smtClean="0"/>
              <a:t>Business Layer</a:t>
            </a:r>
          </a:p>
          <a:p>
            <a:pPr lvl="1"/>
            <a:r>
              <a:rPr lang="en-US" dirty="0" smtClean="0"/>
              <a:t>User Interface Layer</a:t>
            </a:r>
          </a:p>
          <a:p>
            <a:pPr lvl="1"/>
            <a:r>
              <a:rPr lang="en-US" dirty="0" smtClean="0"/>
              <a:t>Service Layer</a:t>
            </a:r>
            <a:endParaRPr lang="en-US" dirty="0"/>
          </a:p>
        </p:txBody>
      </p:sp>
    </p:spTree>
    <p:extLst>
      <p:ext uri="{BB962C8B-B14F-4D97-AF65-F5344CB8AC3E}">
        <p14:creationId xmlns:p14="http://schemas.microsoft.com/office/powerpoint/2010/main" val="118108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Lesson 2: Data and Data Access Technologies</a:t>
            </a:r>
            <a:endParaRPr lang="en-IN"/>
          </a:p>
        </p:txBody>
      </p:sp>
      <p:sp>
        <p:nvSpPr>
          <p:cNvPr id="3" name="Text Placeholder 2"/>
          <p:cNvSpPr>
            <a:spLocks noGrp="1"/>
          </p:cNvSpPr>
          <p:nvPr>
            <p:ph type="body" idx="1"/>
          </p:nvPr>
        </p:nvSpPr>
        <p:spPr/>
        <p:txBody>
          <a:bodyPr/>
          <a:lstStyle/>
          <a:p>
            <a:r>
              <a:rPr lang="en-IN" smtClean="0"/>
              <a:t>Data Storage Strategies
.NET Data Technologies</a:t>
            </a:r>
            <a:endParaRPr lang="en-IN"/>
          </a:p>
        </p:txBody>
      </p:sp>
    </p:spTree>
    <p:extLst>
      <p:ext uri="{BB962C8B-B14F-4D97-AF65-F5344CB8AC3E}">
        <p14:creationId xmlns:p14="http://schemas.microsoft.com/office/powerpoint/2010/main" val="395888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Data Storage Strategies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Data can be represented in different models:</a:t>
            </a:r>
          </a:p>
          <a:p>
            <a:pPr lvl="1"/>
            <a:r>
              <a:rPr lang="en-US" dirty="0" smtClean="0"/>
              <a:t>Relational (databases, tables and columns)</a:t>
            </a:r>
          </a:p>
          <a:p>
            <a:pPr lvl="1"/>
            <a:r>
              <a:rPr lang="en-US" dirty="0" smtClean="0"/>
              <a:t>Hierarchical (XML, JSON)</a:t>
            </a:r>
          </a:p>
          <a:p>
            <a:pPr lvl="1"/>
            <a:r>
              <a:rPr lang="en-US" dirty="0" smtClean="0"/>
              <a:t>Object oriented (entities in code)</a:t>
            </a:r>
          </a:p>
          <a:p>
            <a:r>
              <a:rPr lang="en-US" dirty="0" smtClean="0"/>
              <a:t>There are many types of data stores:</a:t>
            </a:r>
          </a:p>
          <a:p>
            <a:pPr lvl="1"/>
            <a:r>
              <a:rPr lang="en-US" dirty="0" smtClean="0"/>
              <a:t>Relational </a:t>
            </a:r>
            <a:r>
              <a:rPr lang="en-US" dirty="0"/>
              <a:t>d</a:t>
            </a:r>
            <a:r>
              <a:rPr lang="en-US" dirty="0" smtClean="0"/>
              <a:t>atabases </a:t>
            </a:r>
            <a:endParaRPr lang="en-US" dirty="0"/>
          </a:p>
          <a:p>
            <a:pPr lvl="1"/>
            <a:r>
              <a:rPr lang="en-US" dirty="0" smtClean="0"/>
              <a:t>File-systems and Distributed file-systems</a:t>
            </a:r>
          </a:p>
          <a:p>
            <a:pPr lvl="1"/>
            <a:r>
              <a:rPr lang="en-US" dirty="0" smtClean="0"/>
              <a:t>Distributed caches </a:t>
            </a:r>
          </a:p>
          <a:p>
            <a:pPr lvl="1"/>
            <a:r>
              <a:rPr lang="en-US" dirty="0" smtClean="0"/>
              <a:t>No </a:t>
            </a:r>
            <a:r>
              <a:rPr lang="en-US" dirty="0"/>
              <a:t>SQL </a:t>
            </a:r>
            <a:r>
              <a:rPr lang="en-US" dirty="0" smtClean="0"/>
              <a:t>databases</a:t>
            </a:r>
          </a:p>
          <a:p>
            <a:pPr lvl="1"/>
            <a:r>
              <a:rPr lang="en-US" dirty="0" smtClean="0"/>
              <a:t>Cloud-storage</a:t>
            </a:r>
          </a:p>
          <a:p>
            <a:pPr lvl="1"/>
            <a:r>
              <a:rPr lang="en-US" dirty="0" smtClean="0"/>
              <a:t>In-memory </a:t>
            </a:r>
            <a:r>
              <a:rPr lang="en-US" dirty="0"/>
              <a:t>stores</a:t>
            </a:r>
            <a:endParaRPr lang="en-US" dirty="0" smtClean="0"/>
          </a:p>
          <a:p>
            <a:pPr lvl="1"/>
            <a:endParaRPr lang="en-US" dirty="0"/>
          </a:p>
        </p:txBody>
      </p:sp>
    </p:spTree>
    <p:extLst>
      <p:ext uri="{BB962C8B-B14F-4D97-AF65-F5344CB8AC3E}">
        <p14:creationId xmlns:p14="http://schemas.microsoft.com/office/powerpoint/2010/main" val="40176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.NET Data Technologies</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.NET Framework has a wide range of data access technologies:</a:t>
            </a:r>
          </a:p>
          <a:p>
            <a:pPr lvl="1"/>
            <a:r>
              <a:rPr lang="en-US" dirty="0" smtClean="0"/>
              <a:t>System.IO </a:t>
            </a:r>
          </a:p>
          <a:p>
            <a:pPr lvl="1"/>
            <a:r>
              <a:rPr lang="en-US" dirty="0" smtClean="0"/>
              <a:t>ADO.NET</a:t>
            </a:r>
          </a:p>
          <a:p>
            <a:pPr lvl="1"/>
            <a:r>
              <a:rPr lang="en-US" dirty="0" smtClean="0"/>
              <a:t>Entity Framework </a:t>
            </a:r>
          </a:p>
          <a:p>
            <a:pPr lvl="1"/>
            <a:r>
              <a:rPr lang="en-US" dirty="0" smtClean="0"/>
              <a:t>In-Memory Cache (</a:t>
            </a:r>
            <a:r>
              <a:rPr lang="en-US" dirty="0" err="1" smtClean="0"/>
              <a:t>System.Web</a:t>
            </a:r>
            <a:r>
              <a:rPr lang="en-US" dirty="0" smtClean="0"/>
              <a:t>)</a:t>
            </a:r>
          </a:p>
          <a:p>
            <a:pPr lvl="1"/>
            <a:r>
              <a:rPr lang="en-US" dirty="0" smtClean="0"/>
              <a:t>Windows </a:t>
            </a:r>
            <a:r>
              <a:rPr lang="en-US" dirty="0" err="1" smtClean="0"/>
              <a:t>AppFabric</a:t>
            </a:r>
            <a:r>
              <a:rPr lang="en-US" dirty="0" smtClean="0"/>
              <a:t> Cache, Windows Azure Caching</a:t>
            </a:r>
          </a:p>
          <a:p>
            <a:r>
              <a:rPr lang="en-US" dirty="0" smtClean="0"/>
              <a:t>HTTP  can also be used for accessing data:</a:t>
            </a:r>
          </a:p>
          <a:p>
            <a:pPr lvl="1"/>
            <a:r>
              <a:rPr lang="en-US" dirty="0" smtClean="0"/>
              <a:t>OData services with WCF </a:t>
            </a:r>
            <a:r>
              <a:rPr lang="en-US" dirty="0"/>
              <a:t>Data </a:t>
            </a:r>
            <a:r>
              <a:rPr lang="en-US" dirty="0" smtClean="0"/>
              <a:t>Services or ASP.NET Web API</a:t>
            </a:r>
          </a:p>
          <a:p>
            <a:pPr lvl="1"/>
            <a:r>
              <a:rPr lang="en-US" dirty="0" smtClean="0"/>
              <a:t>Windows Azure Storage</a:t>
            </a:r>
          </a:p>
          <a:p>
            <a:r>
              <a:rPr lang="en-US" dirty="0" smtClean="0"/>
              <a:t>Declarative data </a:t>
            </a:r>
            <a:r>
              <a:rPr lang="en-US" smtClean="0"/>
              <a:t>queries written </a:t>
            </a:r>
            <a:r>
              <a:rPr lang="en-US" dirty="0" smtClean="0"/>
              <a:t>in C# using LINQ </a:t>
            </a:r>
            <a:endParaRPr lang="en-US" dirty="0"/>
          </a:p>
        </p:txBody>
      </p:sp>
    </p:spTree>
    <p:extLst>
      <p:ext uri="{BB962C8B-B14F-4D97-AF65-F5344CB8AC3E}">
        <p14:creationId xmlns:p14="http://schemas.microsoft.com/office/powerpoint/2010/main" val="280790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Lesson 3: Service Technologies</a:t>
            </a:r>
            <a:endParaRPr lang="en-IN"/>
          </a:p>
        </p:txBody>
      </p:sp>
      <p:sp>
        <p:nvSpPr>
          <p:cNvPr id="3" name="Text Placeholder 2"/>
          <p:cNvSpPr>
            <a:spLocks noGrp="1"/>
          </p:cNvSpPr>
          <p:nvPr>
            <p:ph type="body" idx="1"/>
          </p:nvPr>
        </p:nvSpPr>
        <p:spPr/>
        <p:txBody>
          <a:bodyPr/>
          <a:lstStyle/>
          <a:p>
            <a:r>
              <a:rPr lang="en-IN" smtClean="0"/>
              <a:t>SOAP and HTTP-Based Services
ASP.NET Web API and WCF</a:t>
            </a:r>
            <a:endParaRPr lang="en-IN"/>
          </a:p>
        </p:txBody>
      </p:sp>
    </p:spTree>
    <p:extLst>
      <p:ext uri="{BB962C8B-B14F-4D97-AF65-F5344CB8AC3E}">
        <p14:creationId xmlns:p14="http://schemas.microsoft.com/office/powerpoint/2010/main" val="220049499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TotalTime>
  <Words>4708</Words>
  <Application>Microsoft Office PowerPoint</Application>
  <PresentationFormat>On-screen Show (4:3)</PresentationFormat>
  <Paragraphs>543</Paragraphs>
  <Slides>33</Slides>
  <Notes>33</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Symbol</vt:lpstr>
      <vt:lpstr>Wingdings</vt:lpstr>
      <vt:lpstr>Kozuka Gothic Pro R</vt:lpstr>
      <vt:lpstr>Segoe Light</vt:lpstr>
      <vt:lpstr>SimSun</vt:lpstr>
      <vt:lpstr>Times New Roman</vt:lpstr>
      <vt:lpstr>Calibri</vt:lpstr>
      <vt:lpstr>Segoe UI Light</vt:lpstr>
      <vt:lpstr>Segoe UI</vt:lpstr>
      <vt:lpstr>Courier New</vt:lpstr>
      <vt:lpstr>Verdana</vt:lpstr>
      <vt:lpstr>Presentation1</vt:lpstr>
      <vt:lpstr>Module 1</vt:lpstr>
      <vt:lpstr>Module Overview</vt:lpstr>
      <vt:lpstr>Lesson 1: Key Components of Distributed Applications</vt:lpstr>
      <vt:lpstr>Characteristics of Distributed Applications</vt:lpstr>
      <vt:lpstr>Logical Layers of Distributed Applications</vt:lpstr>
      <vt:lpstr>Lesson 2: Data and Data Access Technologies</vt:lpstr>
      <vt:lpstr>Data Storage Strategies</vt:lpstr>
      <vt:lpstr>.NET Data Technologies</vt:lpstr>
      <vt:lpstr>Lesson 3: Service Technologies</vt:lpstr>
      <vt:lpstr>SOAP and HTTP-Based Services</vt:lpstr>
      <vt:lpstr>ASP.NET Web API and WCF</vt:lpstr>
      <vt:lpstr>Lesson 4: Cloud Computing</vt:lpstr>
      <vt:lpstr>Introduction to Cloud Computing</vt:lpstr>
      <vt:lpstr>Benefits of Cloud Computing</vt:lpstr>
      <vt:lpstr>Cloud and On-Premises Provisioning</vt:lpstr>
      <vt:lpstr>Cloud Elasticity</vt:lpstr>
      <vt:lpstr>Cloud Computing Strategies</vt:lpstr>
      <vt:lpstr>Introduction to Windows Azure</vt:lpstr>
      <vt:lpstr>Windows Azure Cloud Services</vt:lpstr>
      <vt:lpstr>Windows Azure Application Components</vt:lpstr>
      <vt:lpstr>Windows Azure IaaS</vt:lpstr>
      <vt:lpstr>Demonstration: Exploring the Windows Azure Management Portal</vt:lpstr>
      <vt:lpstr>PowerPoint Presentation</vt:lpstr>
      <vt:lpstr>Lesson 5: Exploring the Blue Yonder Airlines’ Travel Companion Application</vt:lpstr>
      <vt:lpstr>Architecture of the Travel Companion Distributed Application</vt:lpstr>
      <vt:lpstr>Demonstration: Using the Travel Companion Application</vt:lpstr>
      <vt:lpstr>PowerPoint Presentation</vt:lpstr>
      <vt:lpstr>PowerPoint Presentation</vt:lpstr>
      <vt:lpstr>PowerPoint Presentation</vt:lpstr>
      <vt:lpstr>Lab: Exploring the Work Environment</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Kavitha Kalyan</dc:creator>
  <cp:lastModifiedBy>Amith</cp:lastModifiedBy>
  <cp:revision>8</cp:revision>
  <dcterms:created xsi:type="dcterms:W3CDTF">2013-07-15T07:57:56Z</dcterms:created>
  <dcterms:modified xsi:type="dcterms:W3CDTF">2013-07-15T08:47:06Z</dcterms:modified>
</cp:coreProperties>
</file>