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3"/>
    <p:sldId id="350" r:id="rId4"/>
    <p:sldId id="258" r:id="rId5"/>
    <p:sldId id="257" r:id="rId6"/>
    <p:sldId id="259" r:id="rId7"/>
    <p:sldId id="260" r:id="rId8"/>
    <p:sldId id="261" r:id="rId9"/>
    <p:sldId id="262"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1"/>
    <p:sldId id="298" r:id="rId32"/>
    <p:sldId id="299" r:id="rId33"/>
    <p:sldId id="300" r:id="rId34"/>
    <p:sldId id="302" r:id="rId35"/>
    <p:sldId id="320" r:id="rId36"/>
    <p:sldId id="265" r:id="rId37"/>
    <p:sldId id="263" r:id="rId38"/>
    <p:sldId id="264"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340" r:id="rId52"/>
    <p:sldId id="345" r:id="rId53"/>
    <p:sldId id="409" r:id="rId54"/>
    <p:sldId id="322" r:id="rId55"/>
    <p:sldId id="323" r:id="rId56"/>
    <p:sldId id="342" r:id="rId57"/>
    <p:sldId id="343" r:id="rId58"/>
    <p:sldId id="344" r:id="rId59"/>
    <p:sldId id="346" r:id="rId60"/>
    <p:sldId id="348" r:id="rId61"/>
    <p:sldId id="351" r:id="rId62"/>
    <p:sldId id="410" r:id="rId63"/>
    <p:sldId id="352" r:id="rId64"/>
    <p:sldId id="353" r:id="rId65"/>
    <p:sldId id="421" r:id="rId66"/>
    <p:sldId id="422" r:id="rId67"/>
    <p:sldId id="423" r:id="rId68"/>
    <p:sldId id="424" r:id="rId69"/>
    <p:sldId id="425" r:id="rId70"/>
    <p:sldId id="426" r:id="rId71"/>
    <p:sldId id="430" r:id="rId72"/>
    <p:sldId id="431" r:id="rId73"/>
    <p:sldId id="432" r:id="rId74"/>
    <p:sldId id="433" r:id="rId75"/>
    <p:sldId id="434" r:id="rId76"/>
    <p:sldId id="435" r:id="rId77"/>
    <p:sldId id="436"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6.xml"/><Relationship Id="rId79" Type="http://schemas.openxmlformats.org/officeDocument/2006/relationships/presProps" Target="presProps.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true"/>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true"/>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内容占位符 2"/>
          <p:cNvSpPr>
            <a:spLocks noGrp="true"/>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内容占位符 2"/>
          <p:cNvSpPr>
            <a:spLocks noGrp="true"/>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true"/>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true"/>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true"/>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日期占位符 2"/>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true"/>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ctrTitle"/>
          </p:nvPr>
        </p:nvSpPr>
        <p:spPr>
          <a:xfrm>
            <a:off x="1524000" y="1158240"/>
            <a:ext cx="8554085" cy="2331720"/>
          </a:xfrm>
        </p:spPr>
        <p:txBody>
          <a:bodyPr>
            <a:normAutofit/>
          </a:bodyPr>
          <a:p>
            <a:pPr fontAlgn="auto">
              <a:lnSpc>
                <a:spcPct val="150000"/>
              </a:lnSpc>
            </a:pPr>
            <a:r>
              <a:rPr lang="en-US" altLang="zh-CN">
                <a:sym typeface="+mn-ea"/>
              </a:rPr>
              <a:t>Buffer Overflow</a:t>
            </a:r>
            <a:br>
              <a:rPr lang="en-US" altLang="zh-CN">
                <a:sym typeface="+mn-ea"/>
              </a:rPr>
            </a:br>
            <a:r>
              <a:rPr lang="zh-CN" altLang="en-US" sz="3600">
                <a:sym typeface="+mn-ea"/>
              </a:rPr>
              <a:t>缓冲区溢出</a:t>
            </a:r>
            <a:endParaRPr lang="zh-CN" altLang="en-US" sz="3600">
              <a:sym typeface="+mn-ea"/>
            </a:endParaRPr>
          </a:p>
        </p:txBody>
      </p:sp>
      <p:sp>
        <p:nvSpPr>
          <p:cNvPr id="3" name="副标题 2"/>
          <p:cNvSpPr>
            <a:spLocks noGrp="true"/>
          </p:cNvSpPr>
          <p:nvPr>
            <p:ph type="subTitle" idx="1"/>
          </p:nvPr>
        </p:nvSpPr>
        <p:spPr>
          <a:xfrm>
            <a:off x="1310640" y="3984308"/>
            <a:ext cx="9144000" cy="1655762"/>
          </a:xfrm>
        </p:spPr>
        <p:txBody>
          <a:bodyPr/>
          <a:p>
            <a:r>
              <a:rPr lang="zh-CN" altLang="en-US"/>
              <a:t>方年年</a:t>
            </a:r>
            <a:r>
              <a:rPr lang="en-US" altLang="zh-CN"/>
              <a:t>  Eqnoxx</a:t>
            </a:r>
            <a:endParaRPr lang="en-US" altLang="zh-CN"/>
          </a:p>
          <a:p>
            <a:r>
              <a:rPr lang="en-US" altLang="zh-CN"/>
              <a:t>github: </a:t>
            </a:r>
            <a:r>
              <a:rPr lang="zh-CN" altLang="en-US"/>
              <a:t>https://github.com/Eqno</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true"/>
          </p:cNvPicPr>
          <p:nvPr/>
        </p:nvPicPr>
        <p:blipFill>
          <a:blip r:embed="rId1"/>
          <a:stretch>
            <a:fillRect/>
          </a:stretch>
        </p:blipFill>
        <p:spPr>
          <a:xfrm>
            <a:off x="3377565" y="2173605"/>
            <a:ext cx="8348980" cy="3909695"/>
          </a:xfrm>
          <a:prstGeom prst="rect">
            <a:avLst/>
          </a:prstGeom>
        </p:spPr>
      </p:pic>
      <p:sp>
        <p:nvSpPr>
          <p:cNvPr id="2" name="标题 1"/>
          <p:cNvSpPr>
            <a:spLocks noGrp="true"/>
          </p:cNvSpPr>
          <p:nvPr>
            <p:ph type="title"/>
          </p:nvPr>
        </p:nvSpPr>
        <p:spPr>
          <a:xfrm>
            <a:off x="838200" y="365125"/>
            <a:ext cx="10515600" cy="1325563"/>
          </a:xfrm>
        </p:spPr>
        <p:txBody>
          <a:bodyPr/>
          <a:p>
            <a:r>
              <a:rPr lang="zh-CN" altLang="en-US"/>
              <a:t>四步骤</a:t>
            </a:r>
            <a:endParaRPr lang="zh-CN" altLang="en-US"/>
          </a:p>
        </p:txBody>
      </p:sp>
      <p:sp>
        <p:nvSpPr>
          <p:cNvPr id="3" name="内容占位符 2"/>
          <p:cNvSpPr>
            <a:spLocks noGrp="true"/>
          </p:cNvSpPr>
          <p:nvPr>
            <p:ph idx="1"/>
          </p:nvPr>
        </p:nvSpPr>
        <p:spPr>
          <a:xfrm>
            <a:off x="912495" y="1640205"/>
            <a:ext cx="2943860" cy="2653030"/>
          </a:xfrm>
        </p:spPr>
        <p:txBody>
          <a:bodyPr>
            <a:normAutofit/>
          </a:bodyPr>
          <a:p>
            <a:pPr fontAlgn="auto">
              <a:lnSpc>
                <a:spcPct val="150000"/>
              </a:lnSpc>
            </a:pPr>
            <a:r>
              <a:rPr lang="zh-CN" altLang="en-US" sz="1800"/>
              <a:t>预处理(Preprocessing)</a:t>
            </a:r>
            <a:endParaRPr lang="zh-CN" altLang="en-US" sz="1800"/>
          </a:p>
          <a:p>
            <a:pPr fontAlgn="auto">
              <a:lnSpc>
                <a:spcPct val="150000"/>
              </a:lnSpc>
            </a:pPr>
            <a:r>
              <a:rPr lang="zh-CN" altLang="en-US" sz="1800"/>
              <a:t>编译(Compilation)</a:t>
            </a:r>
            <a:endParaRPr lang="zh-CN" altLang="en-US" sz="1800"/>
          </a:p>
          <a:p>
            <a:pPr fontAlgn="auto">
              <a:lnSpc>
                <a:spcPct val="150000"/>
              </a:lnSpc>
            </a:pPr>
            <a:r>
              <a:rPr lang="zh-CN" altLang="en-US" sz="1800"/>
              <a:t>汇编(Assemble)</a:t>
            </a:r>
            <a:endParaRPr lang="zh-CN" altLang="en-US" sz="1800"/>
          </a:p>
          <a:p>
            <a:pPr fontAlgn="auto">
              <a:lnSpc>
                <a:spcPct val="150000"/>
              </a:lnSpc>
            </a:pPr>
            <a:r>
              <a:rPr lang="zh-CN" altLang="en-US" sz="1800"/>
              <a:t>链接(Linking)</a:t>
            </a:r>
            <a:endParaRPr lang="zh-CN" alt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Preprocessing</a:t>
            </a:r>
            <a:endParaRPr lang="zh-CN" altLang="en-US"/>
          </a:p>
        </p:txBody>
      </p:sp>
      <p:sp>
        <p:nvSpPr>
          <p:cNvPr id="3" name="内容占位符 2"/>
          <p:cNvSpPr>
            <a:spLocks noGrp="true"/>
          </p:cNvSpPr>
          <p:nvPr>
            <p:ph idx="1"/>
          </p:nvPr>
        </p:nvSpPr>
        <p:spPr>
          <a:xfrm>
            <a:off x="912495" y="1640205"/>
            <a:ext cx="10260965" cy="4360545"/>
          </a:xfrm>
        </p:spPr>
        <p:txBody>
          <a:bodyPr>
            <a:normAutofit lnSpcReduction="20000"/>
          </a:bodyPr>
          <a:p>
            <a:pPr fontAlgn="auto">
              <a:lnSpc>
                <a:spcPct val="150000"/>
              </a:lnSpc>
            </a:pPr>
            <a:r>
              <a:rPr lang="zh-CN" altLang="en-US" sz="1800"/>
              <a:t>预处理用于将所有的</a:t>
            </a:r>
            <a:r>
              <a:rPr lang="en-US" altLang="zh-CN" sz="1800"/>
              <a:t> </a:t>
            </a:r>
            <a:r>
              <a:rPr lang="zh-CN" altLang="en-US" sz="1800"/>
              <a:t>#include</a:t>
            </a:r>
            <a:r>
              <a:rPr lang="en-US" altLang="zh-CN" sz="1800"/>
              <a:t> </a:t>
            </a:r>
            <a:r>
              <a:rPr lang="zh-CN" altLang="en-US" sz="1800"/>
              <a:t>头文件以及宏定义替换成其真正的内容，预处理之后得到的仍然是文本文件，但文件体积会大很多。gcc</a:t>
            </a:r>
            <a:r>
              <a:rPr lang="en-US" altLang="zh-CN" sz="1800"/>
              <a:t> </a:t>
            </a:r>
            <a:r>
              <a:rPr lang="zh-CN" altLang="en-US" sz="1800"/>
              <a:t>的预处理是预处理器</a:t>
            </a:r>
            <a:r>
              <a:rPr lang="en-US" altLang="zh-CN" sz="1800"/>
              <a:t> </a:t>
            </a:r>
            <a:r>
              <a:rPr lang="zh-CN" altLang="en-US" sz="1800"/>
              <a:t>cpp</a:t>
            </a:r>
            <a:r>
              <a:rPr lang="en-US" altLang="zh-CN" sz="1800"/>
              <a:t> </a:t>
            </a:r>
            <a:r>
              <a:rPr lang="zh-CN" altLang="en-US" sz="1800"/>
              <a:t>来完成的，你可以通过如下命令</a:t>
            </a:r>
            <a:r>
              <a:rPr lang="en-US" altLang="zh-CN" sz="1800"/>
              <a:t> main</a:t>
            </a:r>
            <a:r>
              <a:rPr lang="zh-CN" altLang="en-US" sz="1800"/>
              <a:t>.c</a:t>
            </a:r>
            <a:r>
              <a:rPr lang="en-US" altLang="zh-CN" sz="1800"/>
              <a:t> </a:t>
            </a:r>
            <a:r>
              <a:rPr lang="zh-CN" altLang="en-US" sz="1800"/>
              <a:t>进行预处理：</a:t>
            </a:r>
            <a:endParaRPr lang="zh-CN" altLang="en-US" sz="1800"/>
          </a:p>
          <a:p>
            <a:pPr fontAlgn="auto">
              <a:lnSpc>
                <a:spcPct val="150000"/>
              </a:lnSpc>
            </a:pPr>
            <a:r>
              <a:rPr lang="zh-CN" altLang="en-US" sz="1800"/>
              <a:t>gcc -E -I./inc </a:t>
            </a:r>
            <a:r>
              <a:rPr lang="en-US" altLang="zh-CN" sz="1800"/>
              <a:t>main</a:t>
            </a:r>
            <a:r>
              <a:rPr lang="zh-CN" altLang="en-US" sz="1800"/>
              <a:t>.c -o </a:t>
            </a:r>
            <a:r>
              <a:rPr lang="en-US" altLang="zh-CN" sz="1800"/>
              <a:t>main</a:t>
            </a:r>
            <a:r>
              <a:rPr lang="zh-CN" altLang="en-US" sz="1800"/>
              <a:t>.i</a:t>
            </a:r>
            <a:endParaRPr lang="zh-CN" altLang="en-US" sz="1800"/>
          </a:p>
          <a:p>
            <a:pPr fontAlgn="auto">
              <a:lnSpc>
                <a:spcPct val="150000"/>
              </a:lnSpc>
            </a:pPr>
            <a:r>
              <a:rPr lang="zh-CN" altLang="en-US" sz="1800"/>
              <a:t>或者直接调用cpp命令</a:t>
            </a:r>
            <a:r>
              <a:rPr lang="en-US" altLang="zh-CN" sz="1800"/>
              <a:t>:</a:t>
            </a:r>
            <a:endParaRPr lang="en-US" altLang="zh-CN" sz="1800"/>
          </a:p>
          <a:p>
            <a:pPr fontAlgn="auto">
              <a:lnSpc>
                <a:spcPct val="150000"/>
              </a:lnSpc>
            </a:pPr>
            <a:r>
              <a:rPr lang="en-US" altLang="zh-CN" sz="1800"/>
              <a:t>cpp main.c -I./inc -o main.i</a:t>
            </a:r>
            <a:endParaRPr lang="en-US" altLang="zh-CN" sz="1800"/>
          </a:p>
          <a:p>
            <a:pPr fontAlgn="auto">
              <a:lnSpc>
                <a:spcPct val="150000"/>
              </a:lnSpc>
            </a:pPr>
            <a:r>
              <a:rPr lang="en-US" altLang="zh-CN" sz="1800"/>
              <a:t>上述命令中 -E 是让编译器在预处理之后就退出，不进行后续编译过程； -I 指定头文件目录，这里指定的是我们自定义的头文件目录； -o 指定输出文件名。</a:t>
            </a:r>
            <a:endParaRPr lang="en-US" altLang="zh-CN" sz="1800"/>
          </a:p>
          <a:p>
            <a:pPr fontAlgn="auto">
              <a:lnSpc>
                <a:spcPct val="150000"/>
              </a:lnSpc>
            </a:pPr>
            <a:r>
              <a:rPr lang="en-US" altLang="zh-CN" sz="1800"/>
              <a:t>-I./inc </a:t>
            </a:r>
            <a:r>
              <a:rPr lang="zh-CN" altLang="en-US" sz="1800"/>
              <a:t>可以省略。</a:t>
            </a:r>
            <a:endParaRPr lang="zh-CN"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Preprocessing</a:t>
            </a:r>
            <a:endParaRPr lang="zh-CN" altLang="en-US"/>
          </a:p>
        </p:txBody>
      </p:sp>
      <p:pic>
        <p:nvPicPr>
          <p:cNvPr id="6" name="图片 5"/>
          <p:cNvPicPr>
            <a:picLocks noChangeAspect="true"/>
          </p:cNvPicPr>
          <p:nvPr/>
        </p:nvPicPr>
        <p:blipFill>
          <a:blip r:embed="rId1"/>
          <a:stretch>
            <a:fillRect/>
          </a:stretch>
        </p:blipFill>
        <p:spPr>
          <a:xfrm>
            <a:off x="2345055" y="1533525"/>
            <a:ext cx="7501890" cy="48291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Preprocessing</a:t>
            </a:r>
            <a:endParaRPr lang="zh-CN" altLang="en-US"/>
          </a:p>
        </p:txBody>
      </p:sp>
      <p:pic>
        <p:nvPicPr>
          <p:cNvPr id="3" name="图片 2"/>
          <p:cNvPicPr>
            <a:picLocks noChangeAspect="true"/>
          </p:cNvPicPr>
          <p:nvPr/>
        </p:nvPicPr>
        <p:blipFill>
          <a:blip r:embed="rId1"/>
          <a:stretch>
            <a:fillRect/>
          </a:stretch>
        </p:blipFill>
        <p:spPr>
          <a:xfrm>
            <a:off x="2283460" y="1480820"/>
            <a:ext cx="7625080" cy="48748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Preprocessing</a:t>
            </a:r>
            <a:endParaRPr lang="zh-CN" altLang="en-US"/>
          </a:p>
        </p:txBody>
      </p:sp>
      <p:pic>
        <p:nvPicPr>
          <p:cNvPr id="4" name="图片 3"/>
          <p:cNvPicPr>
            <a:picLocks noChangeAspect="true"/>
          </p:cNvPicPr>
          <p:nvPr/>
        </p:nvPicPr>
        <p:blipFill>
          <a:blip r:embed="rId1"/>
          <a:stretch>
            <a:fillRect/>
          </a:stretch>
        </p:blipFill>
        <p:spPr>
          <a:xfrm>
            <a:off x="2266315" y="1443990"/>
            <a:ext cx="7660005" cy="49377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Preprocessing</a:t>
            </a:r>
            <a:endParaRPr lang="zh-CN" altLang="en-US"/>
          </a:p>
        </p:txBody>
      </p:sp>
      <p:pic>
        <p:nvPicPr>
          <p:cNvPr id="3" name="图片 2"/>
          <p:cNvPicPr>
            <a:picLocks noChangeAspect="true"/>
          </p:cNvPicPr>
          <p:nvPr/>
        </p:nvPicPr>
        <p:blipFill>
          <a:blip r:embed="rId1"/>
          <a:stretch>
            <a:fillRect/>
          </a:stretch>
        </p:blipFill>
        <p:spPr>
          <a:xfrm>
            <a:off x="2277110" y="1477645"/>
            <a:ext cx="7638415" cy="48945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Preprocessing</a:t>
            </a:r>
            <a:endParaRPr lang="zh-CN" altLang="en-US"/>
          </a:p>
        </p:txBody>
      </p:sp>
      <p:pic>
        <p:nvPicPr>
          <p:cNvPr id="4" name="图片 3"/>
          <p:cNvPicPr>
            <a:picLocks noChangeAspect="true"/>
          </p:cNvPicPr>
          <p:nvPr/>
        </p:nvPicPr>
        <p:blipFill>
          <a:blip r:embed="rId1"/>
          <a:stretch>
            <a:fillRect/>
          </a:stretch>
        </p:blipFill>
        <p:spPr>
          <a:xfrm>
            <a:off x="2230120" y="1549400"/>
            <a:ext cx="7732395" cy="48672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Preprocessing</a:t>
            </a:r>
            <a:endParaRPr lang="zh-CN" altLang="en-US"/>
          </a:p>
        </p:txBody>
      </p:sp>
      <p:pic>
        <p:nvPicPr>
          <p:cNvPr id="3" name="图片 2"/>
          <p:cNvPicPr>
            <a:picLocks noChangeAspect="true"/>
          </p:cNvPicPr>
          <p:nvPr/>
        </p:nvPicPr>
        <p:blipFill>
          <a:blip r:embed="rId1"/>
          <a:stretch>
            <a:fillRect/>
          </a:stretch>
        </p:blipFill>
        <p:spPr>
          <a:xfrm>
            <a:off x="2148840" y="1451610"/>
            <a:ext cx="7894320" cy="49517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Compilation</a:t>
            </a:r>
            <a:endParaRPr lang="zh-CN" altLang="en-US"/>
          </a:p>
        </p:txBody>
      </p:sp>
      <p:sp>
        <p:nvSpPr>
          <p:cNvPr id="3" name="内容占位符 2"/>
          <p:cNvSpPr>
            <a:spLocks noGrp="true"/>
          </p:cNvSpPr>
          <p:nvPr>
            <p:ph idx="1"/>
          </p:nvPr>
        </p:nvSpPr>
        <p:spPr>
          <a:xfrm>
            <a:off x="912495" y="1640205"/>
            <a:ext cx="10260965" cy="4360545"/>
          </a:xfrm>
        </p:spPr>
        <p:txBody>
          <a:bodyPr>
            <a:normAutofit/>
          </a:bodyPr>
          <a:p>
            <a:pPr fontAlgn="auto">
              <a:lnSpc>
                <a:spcPct val="150000"/>
              </a:lnSpc>
            </a:pPr>
            <a:r>
              <a:rPr lang="zh-CN" altLang="en-US" sz="2000"/>
              <a:t>这里的编译不是指程序从源文件到二进制程序的全部过程，而是指将经过预处理之后的程序转换成特定汇编代码(assembly code)的过程。编译的指定如下：</a:t>
            </a:r>
            <a:endParaRPr lang="zh-CN" altLang="en-US" sz="2000"/>
          </a:p>
          <a:p>
            <a:pPr fontAlgn="auto">
              <a:lnSpc>
                <a:spcPct val="150000"/>
              </a:lnSpc>
            </a:pPr>
            <a:r>
              <a:rPr lang="zh-CN" altLang="en-US" sz="2000"/>
              <a:t>gcc -S -I./inc </a:t>
            </a:r>
            <a:r>
              <a:rPr lang="en-US" altLang="zh-CN" sz="2000"/>
              <a:t>main</a:t>
            </a:r>
            <a:r>
              <a:rPr lang="zh-CN" altLang="en-US" sz="2000"/>
              <a:t>.c -o </a:t>
            </a:r>
            <a:r>
              <a:rPr lang="en-US" altLang="zh-CN" sz="2000"/>
              <a:t>main</a:t>
            </a:r>
            <a:r>
              <a:rPr lang="zh-CN" altLang="en-US" sz="2000"/>
              <a:t>.s</a:t>
            </a:r>
            <a:endParaRPr lang="zh-CN" altLang="en-US" sz="2000"/>
          </a:p>
          <a:p>
            <a:pPr fontAlgn="auto">
              <a:lnSpc>
                <a:spcPct val="150000"/>
              </a:lnSpc>
            </a:pPr>
            <a:r>
              <a:rPr lang="zh-CN" altLang="en-US" sz="2000"/>
              <a:t>上述命令中</a:t>
            </a:r>
            <a:r>
              <a:rPr lang="en-US" altLang="zh-CN" sz="2000"/>
              <a:t> </a:t>
            </a:r>
            <a:r>
              <a:rPr lang="zh-CN" altLang="en-US" sz="2000"/>
              <a:t>-S</a:t>
            </a:r>
            <a:r>
              <a:rPr lang="en-US" altLang="zh-CN" sz="2000"/>
              <a:t> </a:t>
            </a:r>
            <a:r>
              <a:rPr lang="zh-CN" altLang="en-US" sz="2000"/>
              <a:t>让编译器在编译之后停止，不进行后续过程。编译过程完成后，将生成程序的汇编代码</a:t>
            </a:r>
            <a:r>
              <a:rPr lang="en-US" altLang="zh-CN" sz="2000"/>
              <a:t> main</a:t>
            </a:r>
            <a:r>
              <a:rPr lang="zh-CN" altLang="en-US" sz="2000"/>
              <a:t>.s。</a:t>
            </a:r>
            <a:endParaRPr lang="zh-CN" altLang="en-US" sz="2000"/>
          </a:p>
          <a:p>
            <a:pPr fontAlgn="auto">
              <a:lnSpc>
                <a:spcPct val="150000"/>
              </a:lnSpc>
            </a:pPr>
            <a:r>
              <a:rPr lang="en-US" altLang="zh-CN" sz="2000">
                <a:sym typeface="+mn-ea"/>
              </a:rPr>
              <a:t>-I./inc </a:t>
            </a:r>
            <a:r>
              <a:rPr lang="zh-CN" altLang="en-US" sz="2000">
                <a:sym typeface="+mn-ea"/>
              </a:rPr>
              <a:t>可以省略。</a:t>
            </a:r>
            <a:endParaRPr lang="zh-CN" altLang="en-US" sz="200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Compilation</a:t>
            </a:r>
            <a:endParaRPr lang="zh-CN" altLang="en-US"/>
          </a:p>
        </p:txBody>
      </p:sp>
      <p:sp>
        <p:nvSpPr>
          <p:cNvPr id="3" name="内容占位符 2"/>
          <p:cNvSpPr>
            <a:spLocks noGrp="true"/>
          </p:cNvSpPr>
          <p:nvPr>
            <p:ph idx="1"/>
          </p:nvPr>
        </p:nvSpPr>
        <p:spPr>
          <a:xfrm>
            <a:off x="912495" y="1640205"/>
            <a:ext cx="10260965" cy="4360545"/>
          </a:xfrm>
        </p:spPr>
        <p:txBody>
          <a:bodyPr>
            <a:normAutofit/>
          </a:bodyPr>
          <a:p>
            <a:pPr fontAlgn="auto">
              <a:lnSpc>
                <a:spcPct val="150000"/>
              </a:lnSpc>
            </a:pPr>
            <a:r>
              <a:rPr lang="zh-CN" sz="2000"/>
              <a:t>关于</a:t>
            </a:r>
            <a:r>
              <a:rPr lang="en-US" altLang="zh-CN" sz="2000"/>
              <a:t> -S </a:t>
            </a:r>
            <a:r>
              <a:rPr lang="zh-CN" altLang="en-US" sz="2000"/>
              <a:t>和</a:t>
            </a:r>
            <a:r>
              <a:rPr lang="en-US" altLang="zh-CN" sz="2000"/>
              <a:t> -s </a:t>
            </a:r>
            <a:r>
              <a:rPr lang="zh-CN" altLang="en-US" sz="2000"/>
              <a:t>：</a:t>
            </a:r>
            <a:endParaRPr lang="zh-CN" altLang="en-US" sz="2000"/>
          </a:p>
          <a:p>
            <a:pPr fontAlgn="auto">
              <a:lnSpc>
                <a:spcPct val="150000"/>
              </a:lnSpc>
            </a:pPr>
            <a:r>
              <a:rPr lang="en-US" altLang="zh-CN" sz="2000">
                <a:sym typeface="+mn-ea"/>
              </a:rPr>
              <a:t>-S  : </a:t>
            </a:r>
            <a:r>
              <a:rPr lang="zh-CN" altLang="en-US" sz="2000">
                <a:sym typeface="+mn-ea"/>
              </a:rPr>
              <a:t>预处理</a:t>
            </a:r>
            <a:r>
              <a:rPr lang="en-US" altLang="zh-CN" sz="2000">
                <a:sym typeface="+mn-ea"/>
              </a:rPr>
              <a:t>+</a:t>
            </a:r>
            <a:r>
              <a:rPr lang="zh-CN" altLang="en-US" sz="2000">
                <a:sym typeface="+mn-ea"/>
              </a:rPr>
              <a:t>编译。</a:t>
            </a:r>
            <a:endParaRPr lang="zh-CN" altLang="en-US" sz="2000">
              <a:sym typeface="+mn-ea"/>
            </a:endParaRPr>
          </a:p>
          <a:p>
            <a:pPr fontAlgn="auto">
              <a:lnSpc>
                <a:spcPct val="150000"/>
              </a:lnSpc>
            </a:pPr>
            <a:r>
              <a:rPr lang="en-US" altLang="zh-CN" sz="2000">
                <a:sym typeface="+mn-ea"/>
              </a:rPr>
              <a:t>-s </a:t>
            </a:r>
            <a:r>
              <a:rPr lang="zh-CN" altLang="en-US" sz="2000">
                <a:sym typeface="+mn-ea"/>
              </a:rPr>
              <a:t>：</a:t>
            </a:r>
            <a:r>
              <a:rPr lang="en-US" altLang="zh-CN" sz="2000">
                <a:sym typeface="+mn-ea"/>
              </a:rPr>
              <a:t> </a:t>
            </a:r>
            <a:r>
              <a:rPr lang="zh-CN" altLang="en-US" sz="2000">
                <a:sym typeface="+mn-ea"/>
              </a:rPr>
              <a:t>直接编译。</a:t>
            </a:r>
            <a:endParaRPr lang="zh-CN" altLang="en-US" sz="20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环境</a:t>
            </a:r>
            <a:endParaRPr lang="zh-CN" altLang="en-US"/>
          </a:p>
        </p:txBody>
      </p:sp>
      <p:sp>
        <p:nvSpPr>
          <p:cNvPr id="3" name="内容占位符 2"/>
          <p:cNvSpPr>
            <a:spLocks noGrp="true"/>
          </p:cNvSpPr>
          <p:nvPr>
            <p:ph idx="1"/>
          </p:nvPr>
        </p:nvSpPr>
        <p:spPr>
          <a:xfrm>
            <a:off x="1096010" y="1524000"/>
            <a:ext cx="7673975" cy="4942205"/>
          </a:xfrm>
        </p:spPr>
        <p:txBody>
          <a:bodyPr>
            <a:normAutofit lnSpcReduction="10000"/>
          </a:bodyPr>
          <a:p>
            <a:pPr fontAlgn="auto">
              <a:lnSpc>
                <a:spcPct val="150000"/>
              </a:lnSpc>
            </a:pPr>
            <a:r>
              <a:rPr lang="en-US" altLang="zh-CN" sz="2000"/>
              <a:t>Ubuntu </a:t>
            </a:r>
            <a:r>
              <a:rPr lang="zh-CN" altLang="en-US" sz="2000"/>
              <a:t>近两年任一版本</a:t>
            </a:r>
            <a:endParaRPr lang="zh-CN" altLang="en-US" sz="2000"/>
          </a:p>
          <a:p>
            <a:pPr fontAlgn="auto">
              <a:lnSpc>
                <a:spcPct val="150000"/>
              </a:lnSpc>
            </a:pPr>
            <a:r>
              <a:rPr lang="en-US" altLang="zh-CN" sz="2000"/>
              <a:t>sudo apt install git</a:t>
            </a:r>
            <a:endParaRPr lang="zh-CN" altLang="en-US" sz="2000"/>
          </a:p>
          <a:p>
            <a:pPr fontAlgn="auto">
              <a:lnSpc>
                <a:spcPct val="150000"/>
              </a:lnSpc>
            </a:pPr>
            <a:r>
              <a:rPr lang="en-US" altLang="zh-CN" sz="2000"/>
              <a:t>sudo apt install gcc</a:t>
            </a:r>
            <a:endParaRPr lang="en-US" altLang="zh-CN" sz="2000"/>
          </a:p>
          <a:p>
            <a:pPr fontAlgn="auto">
              <a:lnSpc>
                <a:spcPct val="150000"/>
              </a:lnSpc>
            </a:pPr>
            <a:r>
              <a:rPr lang="en-US" altLang="zh-CN" sz="2000"/>
              <a:t>sudo apt install g++</a:t>
            </a:r>
            <a:endParaRPr lang="en-US" altLang="zh-CN" sz="2000"/>
          </a:p>
          <a:p>
            <a:pPr fontAlgn="auto">
              <a:lnSpc>
                <a:spcPct val="150000"/>
              </a:lnSpc>
            </a:pPr>
            <a:r>
              <a:rPr lang="en-US" altLang="zh-CN" sz="2000"/>
              <a:t>sudo apt install clang</a:t>
            </a:r>
            <a:endParaRPr lang="en-US" altLang="zh-CN" sz="2000"/>
          </a:p>
          <a:p>
            <a:pPr fontAlgn="auto">
              <a:lnSpc>
                <a:spcPct val="150000"/>
              </a:lnSpc>
            </a:pPr>
            <a:r>
              <a:rPr lang="en-US" altLang="zh-CN" sz="2000">
                <a:sym typeface="+mn-ea"/>
              </a:rPr>
              <a:t>sudo apt install gdb</a:t>
            </a:r>
            <a:endParaRPr lang="en-US" altLang="zh-CN" sz="2000"/>
          </a:p>
          <a:p>
            <a:pPr fontAlgn="auto">
              <a:lnSpc>
                <a:spcPct val="150000"/>
              </a:lnSpc>
            </a:pPr>
            <a:r>
              <a:rPr lang="en-US" altLang="zh-CN" sz="2000">
                <a:solidFill>
                  <a:schemeClr val="bg2">
                    <a:lumMod val="75000"/>
                  </a:schemeClr>
                </a:solidFill>
              </a:rPr>
              <a:t>sudo apt install vim   -&gt;   or sublime</a:t>
            </a:r>
            <a:r>
              <a:rPr lang="zh-CN" altLang="en-US" sz="2000">
                <a:solidFill>
                  <a:schemeClr val="bg2">
                    <a:lumMod val="75000"/>
                  </a:schemeClr>
                </a:solidFill>
              </a:rPr>
              <a:t>、</a:t>
            </a:r>
            <a:r>
              <a:rPr lang="en-US" altLang="zh-CN" sz="2000">
                <a:solidFill>
                  <a:schemeClr val="bg2">
                    <a:lumMod val="75000"/>
                  </a:schemeClr>
                </a:solidFill>
              </a:rPr>
              <a:t>vscode……</a:t>
            </a:r>
            <a:endParaRPr lang="en-US" altLang="zh-CN" sz="2000">
              <a:solidFill>
                <a:schemeClr val="bg2">
                  <a:lumMod val="75000"/>
                </a:schemeClr>
              </a:solidFill>
            </a:endParaRPr>
          </a:p>
          <a:p>
            <a:pPr fontAlgn="auto">
              <a:lnSpc>
                <a:spcPct val="150000"/>
              </a:lnSpc>
            </a:pPr>
            <a:r>
              <a:rPr lang="en-US" altLang="zh-CN" sz="2000">
                <a:solidFill>
                  <a:schemeClr val="bg2">
                    <a:lumMod val="75000"/>
                  </a:schemeClr>
                </a:solidFill>
              </a:rPr>
              <a:t>YouCompleteMe / OhMyZsh</a:t>
            </a:r>
            <a:endParaRPr lang="en-US" altLang="zh-CN" sz="2000">
              <a:solidFill>
                <a:schemeClr val="bg2">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Compilation</a:t>
            </a:r>
            <a:endParaRPr lang="zh-CN" altLang="en-US"/>
          </a:p>
        </p:txBody>
      </p:sp>
      <p:pic>
        <p:nvPicPr>
          <p:cNvPr id="4" name="图片 3"/>
          <p:cNvPicPr>
            <a:picLocks noChangeAspect="true"/>
          </p:cNvPicPr>
          <p:nvPr/>
        </p:nvPicPr>
        <p:blipFill>
          <a:blip r:embed="rId1"/>
          <a:stretch>
            <a:fillRect/>
          </a:stretch>
        </p:blipFill>
        <p:spPr>
          <a:xfrm>
            <a:off x="2255520" y="1515745"/>
            <a:ext cx="7680325" cy="4775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Compilation</a:t>
            </a:r>
            <a:endParaRPr lang="zh-CN" altLang="en-US"/>
          </a:p>
        </p:txBody>
      </p:sp>
      <p:pic>
        <p:nvPicPr>
          <p:cNvPr id="3" name="图片 2"/>
          <p:cNvPicPr>
            <a:picLocks noChangeAspect="true"/>
          </p:cNvPicPr>
          <p:nvPr/>
        </p:nvPicPr>
        <p:blipFill>
          <a:blip r:embed="rId1"/>
          <a:stretch>
            <a:fillRect/>
          </a:stretch>
        </p:blipFill>
        <p:spPr>
          <a:xfrm>
            <a:off x="2196465" y="1490980"/>
            <a:ext cx="7799070" cy="49282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Assemble</a:t>
            </a:r>
            <a:endParaRPr lang="zh-CN" altLang="en-US"/>
          </a:p>
        </p:txBody>
      </p:sp>
      <p:sp>
        <p:nvSpPr>
          <p:cNvPr id="3" name="内容占位符 2"/>
          <p:cNvSpPr>
            <a:spLocks noGrp="true"/>
          </p:cNvSpPr>
          <p:nvPr>
            <p:ph idx="1"/>
          </p:nvPr>
        </p:nvSpPr>
        <p:spPr>
          <a:xfrm>
            <a:off x="912495" y="1640205"/>
            <a:ext cx="10260965" cy="4360545"/>
          </a:xfrm>
        </p:spPr>
        <p:txBody>
          <a:bodyPr>
            <a:normAutofit/>
          </a:bodyPr>
          <a:p>
            <a:pPr fontAlgn="auto">
              <a:lnSpc>
                <a:spcPct val="150000"/>
              </a:lnSpc>
            </a:pPr>
            <a:r>
              <a:rPr lang="zh-CN" altLang="en-US" sz="2000"/>
              <a:t>汇编过程将上一步的汇编代码转换成机器码(machine code)，这一步产生的文件叫做目标文件，是二进制格式。gcc</a:t>
            </a:r>
            <a:r>
              <a:rPr lang="en-US" altLang="zh-CN" sz="2000"/>
              <a:t> </a:t>
            </a:r>
            <a:r>
              <a:rPr lang="zh-CN" altLang="en-US" sz="2000"/>
              <a:t>汇编过程通过</a:t>
            </a:r>
            <a:r>
              <a:rPr lang="en-US" altLang="zh-CN" sz="2000"/>
              <a:t> </a:t>
            </a:r>
            <a:r>
              <a:rPr lang="zh-CN" altLang="en-US" sz="2000"/>
              <a:t>as</a:t>
            </a:r>
            <a:r>
              <a:rPr lang="en-US" altLang="zh-CN" sz="2000"/>
              <a:t> </a:t>
            </a:r>
            <a:r>
              <a:rPr lang="zh-CN" altLang="en-US" sz="2000"/>
              <a:t>命令完成：</a:t>
            </a:r>
            <a:endParaRPr lang="zh-CN" altLang="en-US" sz="2000"/>
          </a:p>
          <a:p>
            <a:pPr fontAlgn="auto">
              <a:lnSpc>
                <a:spcPct val="150000"/>
              </a:lnSpc>
            </a:pPr>
            <a:r>
              <a:rPr lang="zh-CN" altLang="en-US" sz="2000"/>
              <a:t>as </a:t>
            </a:r>
            <a:r>
              <a:rPr lang="en-US" altLang="zh-CN" sz="2000"/>
              <a:t>main.</a:t>
            </a:r>
            <a:r>
              <a:rPr lang="zh-CN" altLang="en-US" sz="2000"/>
              <a:t>s -o </a:t>
            </a:r>
            <a:r>
              <a:rPr lang="en-US" altLang="zh-CN" sz="2000"/>
              <a:t>main</a:t>
            </a:r>
            <a:r>
              <a:rPr lang="zh-CN" altLang="en-US" sz="2000"/>
              <a:t>.o</a:t>
            </a:r>
            <a:endParaRPr lang="zh-CN" altLang="en-US" sz="2000"/>
          </a:p>
          <a:p>
            <a:pPr fontAlgn="auto">
              <a:lnSpc>
                <a:spcPct val="150000"/>
              </a:lnSpc>
            </a:pPr>
            <a:r>
              <a:rPr lang="zh-CN" altLang="en-US" sz="2000"/>
              <a:t>等价于：</a:t>
            </a:r>
            <a:endParaRPr lang="zh-CN" altLang="en-US" sz="2000"/>
          </a:p>
          <a:p>
            <a:pPr fontAlgn="auto">
              <a:lnSpc>
                <a:spcPct val="150000"/>
              </a:lnSpc>
            </a:pPr>
            <a:r>
              <a:rPr lang="zh-CN" altLang="en-US" sz="2000"/>
              <a:t>gcc -c </a:t>
            </a:r>
            <a:r>
              <a:rPr lang="en-US" altLang="zh-CN" sz="2000"/>
              <a:t>main</a:t>
            </a:r>
            <a:r>
              <a:rPr lang="zh-CN" altLang="en-US" sz="2000"/>
              <a:t>.s -o</a:t>
            </a:r>
            <a:r>
              <a:rPr lang="en-US" altLang="zh-CN" sz="2000"/>
              <a:t> main</a:t>
            </a:r>
            <a:r>
              <a:rPr lang="zh-CN" altLang="en-US" sz="2000"/>
              <a:t>.o</a:t>
            </a:r>
            <a:endParaRPr lang="zh-CN" altLang="en-US" sz="2000"/>
          </a:p>
          <a:p>
            <a:pPr fontAlgn="auto">
              <a:lnSpc>
                <a:spcPct val="150000"/>
              </a:lnSpc>
            </a:pPr>
            <a:r>
              <a:rPr lang="zh-CN" altLang="en-US" sz="2000"/>
              <a:t>这一步会为每一个源文件产生一个目标文件。因此</a:t>
            </a:r>
            <a:r>
              <a:rPr lang="en-US" altLang="zh-CN" sz="2000"/>
              <a:t> </a:t>
            </a:r>
            <a:r>
              <a:rPr lang="zh-CN" altLang="en-US" sz="2000"/>
              <a:t>头文件.c</a:t>
            </a:r>
            <a:r>
              <a:rPr lang="en-US" altLang="zh-CN" sz="2000"/>
              <a:t> </a:t>
            </a:r>
            <a:r>
              <a:rPr lang="zh-CN" altLang="en-US" sz="2000"/>
              <a:t>也需要产生一个</a:t>
            </a:r>
            <a:r>
              <a:rPr lang="en-US" altLang="zh-CN" sz="2000"/>
              <a:t> </a:t>
            </a:r>
            <a:r>
              <a:rPr lang="zh-CN" altLang="en-US" sz="2000"/>
              <a:t>头文件.o</a:t>
            </a:r>
            <a:r>
              <a:rPr lang="en-US" altLang="zh-CN" sz="2000"/>
              <a:t> </a:t>
            </a:r>
            <a:r>
              <a:rPr lang="zh-CN" altLang="en-US" sz="2000"/>
              <a:t>文件</a:t>
            </a:r>
            <a:endParaRPr lang="zh-CN"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Assemble</a:t>
            </a:r>
            <a:endParaRPr lang="zh-CN" altLang="en-US"/>
          </a:p>
        </p:txBody>
      </p:sp>
      <p:pic>
        <p:nvPicPr>
          <p:cNvPr id="5" name="图片 4"/>
          <p:cNvPicPr>
            <a:picLocks noChangeAspect="true"/>
          </p:cNvPicPr>
          <p:nvPr/>
        </p:nvPicPr>
        <p:blipFill>
          <a:blip r:embed="rId1"/>
          <a:stretch>
            <a:fillRect/>
          </a:stretch>
        </p:blipFill>
        <p:spPr>
          <a:xfrm>
            <a:off x="2012315" y="1417320"/>
            <a:ext cx="8167370" cy="51212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Assemble</a:t>
            </a:r>
            <a:endParaRPr lang="zh-CN" altLang="en-US"/>
          </a:p>
        </p:txBody>
      </p:sp>
      <p:pic>
        <p:nvPicPr>
          <p:cNvPr id="3" name="图片 2"/>
          <p:cNvPicPr>
            <a:picLocks noChangeAspect="true"/>
          </p:cNvPicPr>
          <p:nvPr/>
        </p:nvPicPr>
        <p:blipFill>
          <a:blip r:embed="rId1"/>
          <a:stretch>
            <a:fillRect/>
          </a:stretch>
        </p:blipFill>
        <p:spPr>
          <a:xfrm>
            <a:off x="1993265" y="1414780"/>
            <a:ext cx="8204835" cy="51225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Linking</a:t>
            </a:r>
            <a:endParaRPr lang="zh-CN" altLang="en-US"/>
          </a:p>
        </p:txBody>
      </p:sp>
      <p:sp>
        <p:nvSpPr>
          <p:cNvPr id="3" name="内容占位符 2"/>
          <p:cNvSpPr>
            <a:spLocks noGrp="true"/>
          </p:cNvSpPr>
          <p:nvPr>
            <p:ph idx="1"/>
          </p:nvPr>
        </p:nvSpPr>
        <p:spPr>
          <a:xfrm>
            <a:off x="912495" y="1640205"/>
            <a:ext cx="10260965" cy="2485390"/>
          </a:xfrm>
        </p:spPr>
        <p:txBody>
          <a:bodyPr>
            <a:normAutofit/>
          </a:bodyPr>
          <a:p>
            <a:pPr fontAlgn="auto">
              <a:lnSpc>
                <a:spcPct val="150000"/>
              </a:lnSpc>
            </a:pPr>
            <a:r>
              <a:rPr sz="2000"/>
              <a:t>链接过程将多个目标文以及所需的库文件(.so等)链接成最终的可执行文件(executable file)。</a:t>
            </a:r>
            <a:endParaRPr sz="2000"/>
          </a:p>
          <a:p>
            <a:pPr fontAlgn="auto">
              <a:lnSpc>
                <a:spcPct val="150000"/>
              </a:lnSpc>
            </a:pPr>
            <a:r>
              <a:rPr sz="2000"/>
              <a:t>命令大致如下：</a:t>
            </a:r>
            <a:endParaRPr sz="2000"/>
          </a:p>
          <a:p>
            <a:pPr fontAlgn="auto">
              <a:lnSpc>
                <a:spcPct val="150000"/>
              </a:lnSpc>
            </a:pPr>
            <a:r>
              <a:rPr sz="2000"/>
              <a:t>ld -o </a:t>
            </a:r>
            <a:r>
              <a:rPr lang="en-US" sz="2000"/>
              <a:t>main</a:t>
            </a:r>
            <a:r>
              <a:rPr sz="2000"/>
              <a:t>.out </a:t>
            </a:r>
            <a:r>
              <a:rPr lang="en-US" sz="2000"/>
              <a:t>main</a:t>
            </a:r>
            <a:r>
              <a:rPr sz="2000"/>
              <a:t>.o inc</a:t>
            </a:r>
            <a:r>
              <a:rPr lang="en-US" sz="2000"/>
              <a:t>/</a:t>
            </a:r>
            <a:r>
              <a:rPr lang="zh-CN" altLang="en-US" sz="2000"/>
              <a:t>头文件</a:t>
            </a:r>
            <a:r>
              <a:rPr sz="2000"/>
              <a:t>.o ...libraries...</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总结</a:t>
            </a:r>
            <a:endParaRPr lang="zh-CN" altLang="en-US"/>
          </a:p>
        </p:txBody>
      </p:sp>
      <p:sp>
        <p:nvSpPr>
          <p:cNvPr id="3" name="内容占位符 2"/>
          <p:cNvSpPr>
            <a:spLocks noGrp="true"/>
          </p:cNvSpPr>
          <p:nvPr>
            <p:ph idx="1"/>
          </p:nvPr>
        </p:nvSpPr>
        <p:spPr>
          <a:xfrm>
            <a:off x="912495" y="1640205"/>
            <a:ext cx="10260965" cy="3136900"/>
          </a:xfrm>
        </p:spPr>
        <p:txBody>
          <a:bodyPr>
            <a:normAutofit lnSpcReduction="10000"/>
          </a:bodyPr>
          <a:p>
            <a:pPr fontAlgn="auto">
              <a:lnSpc>
                <a:spcPct val="150000"/>
              </a:lnSpc>
            </a:pPr>
            <a:r>
              <a:rPr sz="2000"/>
              <a:t>经过以上分析，我们发现编译过程并不像想象的那么简单，而是要经过预处理、编译、汇编、链接。尽管我们平时使用</a:t>
            </a:r>
            <a:r>
              <a:rPr lang="en-US" sz="2000"/>
              <a:t> </a:t>
            </a:r>
            <a:r>
              <a:rPr sz="2000"/>
              <a:t>gcc</a:t>
            </a:r>
            <a:r>
              <a:rPr lang="en-US" sz="2000"/>
              <a:t> </a:t>
            </a:r>
            <a:r>
              <a:rPr sz="2000"/>
              <a:t>命令的时候没有关心中间结果，但每次程序的编译都少不了这几个步骤。也不用为上述繁琐过程而烦恼，因为你仍然可以：</a:t>
            </a:r>
            <a:endParaRPr sz="2000"/>
          </a:p>
          <a:p>
            <a:pPr fontAlgn="auto">
              <a:lnSpc>
                <a:spcPct val="150000"/>
              </a:lnSpc>
            </a:pPr>
            <a:r>
              <a:rPr sz="2000"/>
              <a:t>gcc </a:t>
            </a:r>
            <a:r>
              <a:rPr lang="en-US" sz="2000"/>
              <a:t>main</a:t>
            </a:r>
            <a:r>
              <a:rPr sz="2000"/>
              <a:t>.c</a:t>
            </a:r>
            <a:r>
              <a:rPr lang="en-US" sz="2000"/>
              <a:t>		</a:t>
            </a:r>
            <a:r>
              <a:rPr sz="2000"/>
              <a:t># 编译</a:t>
            </a:r>
            <a:endParaRPr sz="2000"/>
          </a:p>
          <a:p>
            <a:pPr fontAlgn="auto">
              <a:lnSpc>
                <a:spcPct val="150000"/>
              </a:lnSpc>
            </a:pPr>
            <a:r>
              <a:rPr sz="2000"/>
              <a:t>./a.out</a:t>
            </a:r>
            <a:r>
              <a:rPr lang="en-US" sz="2000"/>
              <a:t>		</a:t>
            </a:r>
            <a:r>
              <a:rPr sz="2000"/>
              <a:t># 执行</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指令</a:t>
            </a:r>
            <a:endParaRPr lang="zh-CN" altLang="en-US"/>
          </a:p>
        </p:txBody>
      </p:sp>
      <p:sp>
        <p:nvSpPr>
          <p:cNvPr id="3" name="内容占位符 2"/>
          <p:cNvSpPr>
            <a:spLocks noGrp="true"/>
          </p:cNvSpPr>
          <p:nvPr>
            <p:ph idx="1"/>
          </p:nvPr>
        </p:nvSpPr>
        <p:spPr>
          <a:xfrm>
            <a:off x="912495" y="1640205"/>
            <a:ext cx="10260965" cy="4636135"/>
          </a:xfrm>
        </p:spPr>
        <p:txBody>
          <a:bodyPr>
            <a:normAutofit/>
          </a:bodyPr>
          <a:p>
            <a:pPr fontAlgn="auto">
              <a:lnSpc>
                <a:spcPct val="150000"/>
              </a:lnSpc>
            </a:pPr>
            <a:r>
              <a:rPr lang="zh-CN" altLang="en-US" sz="2000">
                <a:sym typeface="+mn-ea"/>
              </a:rPr>
              <a:t>gcc -E </a:t>
            </a:r>
            <a:r>
              <a:rPr lang="en-US" altLang="zh-CN" sz="2000">
                <a:sym typeface="+mn-ea"/>
              </a:rPr>
              <a:t>main</a:t>
            </a:r>
            <a:r>
              <a:rPr lang="zh-CN" altLang="en-US" sz="2000">
                <a:sym typeface="+mn-ea"/>
              </a:rPr>
              <a:t>.c -o </a:t>
            </a:r>
            <a:r>
              <a:rPr lang="en-US" altLang="zh-CN" sz="2000">
                <a:sym typeface="+mn-ea"/>
              </a:rPr>
              <a:t>main</a:t>
            </a:r>
            <a:r>
              <a:rPr lang="zh-CN" altLang="en-US" sz="2000">
                <a:sym typeface="+mn-ea"/>
              </a:rPr>
              <a:t>.i</a:t>
            </a:r>
            <a:r>
              <a:rPr lang="en-US" altLang="zh-CN" sz="2000">
                <a:sym typeface="+mn-ea"/>
              </a:rPr>
              <a:t>	# main.c -&gt; main.i</a:t>
            </a:r>
            <a:endParaRPr lang="en-US" altLang="zh-CN" sz="2000">
              <a:sym typeface="+mn-ea"/>
            </a:endParaRPr>
          </a:p>
          <a:p>
            <a:pPr fontAlgn="auto">
              <a:lnSpc>
                <a:spcPct val="150000"/>
              </a:lnSpc>
            </a:pPr>
            <a:r>
              <a:rPr lang="zh-CN" altLang="en-US" sz="2000">
                <a:sym typeface="+mn-ea"/>
              </a:rPr>
              <a:t>gcc -S </a:t>
            </a:r>
            <a:r>
              <a:rPr lang="en-US" altLang="zh-CN" sz="2000">
                <a:sym typeface="+mn-ea"/>
              </a:rPr>
              <a:t>main</a:t>
            </a:r>
            <a:r>
              <a:rPr lang="zh-CN" altLang="en-US" sz="2000">
                <a:sym typeface="+mn-ea"/>
              </a:rPr>
              <a:t>.c -o </a:t>
            </a:r>
            <a:r>
              <a:rPr lang="en-US" altLang="zh-CN" sz="2000">
                <a:sym typeface="+mn-ea"/>
              </a:rPr>
              <a:t>main</a:t>
            </a:r>
            <a:r>
              <a:rPr lang="zh-CN" altLang="en-US" sz="2000">
                <a:sym typeface="+mn-ea"/>
              </a:rPr>
              <a:t>.s</a:t>
            </a:r>
            <a:r>
              <a:rPr lang="en-US" altLang="zh-CN" sz="2000">
                <a:sym typeface="+mn-ea"/>
              </a:rPr>
              <a:t>	# main.c -&gt; main.s</a:t>
            </a:r>
            <a:endParaRPr lang="en-US" altLang="zh-CN" sz="2000">
              <a:sym typeface="+mn-ea"/>
            </a:endParaRPr>
          </a:p>
          <a:p>
            <a:pPr fontAlgn="auto">
              <a:lnSpc>
                <a:spcPct val="150000"/>
              </a:lnSpc>
            </a:pPr>
            <a:r>
              <a:rPr lang="zh-CN" altLang="en-US" sz="2000">
                <a:sym typeface="+mn-ea"/>
              </a:rPr>
              <a:t>gcc -c </a:t>
            </a:r>
            <a:r>
              <a:rPr lang="en-US" altLang="zh-CN" sz="2000">
                <a:sym typeface="+mn-ea"/>
              </a:rPr>
              <a:t>main</a:t>
            </a:r>
            <a:r>
              <a:rPr lang="zh-CN" altLang="en-US" sz="2000">
                <a:sym typeface="+mn-ea"/>
              </a:rPr>
              <a:t>.s -o</a:t>
            </a:r>
            <a:r>
              <a:rPr lang="en-US" altLang="zh-CN" sz="2000">
                <a:sym typeface="+mn-ea"/>
              </a:rPr>
              <a:t> main</a:t>
            </a:r>
            <a:r>
              <a:rPr lang="zh-CN" altLang="en-US" sz="2000">
                <a:sym typeface="+mn-ea"/>
              </a:rPr>
              <a:t>.o</a:t>
            </a:r>
            <a:r>
              <a:rPr lang="en-US" altLang="zh-CN" sz="2000">
                <a:sym typeface="+mn-ea"/>
              </a:rPr>
              <a:t>	# main.s -&gt; main.o</a:t>
            </a:r>
            <a:endParaRPr lang="en-US" altLang="zh-CN" sz="2000">
              <a:sym typeface="+mn-ea"/>
            </a:endParaRPr>
          </a:p>
          <a:p>
            <a:pPr fontAlgn="auto">
              <a:lnSpc>
                <a:spcPct val="150000"/>
              </a:lnSpc>
            </a:pPr>
            <a:r>
              <a:rPr sz="2000">
                <a:sym typeface="+mn-ea"/>
              </a:rPr>
              <a:t>ld -o </a:t>
            </a:r>
            <a:r>
              <a:rPr lang="en-US" sz="2000">
                <a:sym typeface="+mn-ea"/>
              </a:rPr>
              <a:t>main</a:t>
            </a:r>
            <a:r>
              <a:rPr sz="2000">
                <a:sym typeface="+mn-ea"/>
              </a:rPr>
              <a:t>.out </a:t>
            </a:r>
            <a:r>
              <a:rPr lang="en-US" sz="2000">
                <a:sym typeface="+mn-ea"/>
              </a:rPr>
              <a:t>main</a:t>
            </a:r>
            <a:r>
              <a:rPr sz="2000">
                <a:sym typeface="+mn-ea"/>
              </a:rPr>
              <a:t>.o inc</a:t>
            </a:r>
            <a:r>
              <a:rPr lang="en-US" sz="2000">
                <a:sym typeface="+mn-ea"/>
              </a:rPr>
              <a:t>/</a:t>
            </a:r>
            <a:r>
              <a:rPr lang="zh-CN" altLang="en-US" sz="2000">
                <a:sym typeface="+mn-ea"/>
              </a:rPr>
              <a:t>头文件</a:t>
            </a:r>
            <a:r>
              <a:rPr sz="2000">
                <a:sym typeface="+mn-ea"/>
              </a:rPr>
              <a:t>.o ...libraries...</a:t>
            </a:r>
            <a:r>
              <a:rPr lang="en-US" sz="2000">
                <a:sym typeface="+mn-ea"/>
              </a:rPr>
              <a:t>		# </a:t>
            </a:r>
            <a:r>
              <a:rPr lang="zh-CN" altLang="en-US" sz="2000">
                <a:sym typeface="+mn-ea"/>
              </a:rPr>
              <a:t>链接</a:t>
            </a:r>
            <a:endParaRPr lang="zh-CN" altLang="en-US" sz="2000">
              <a:sym typeface="+mn-ea"/>
            </a:endParaRPr>
          </a:p>
          <a:p>
            <a:pPr fontAlgn="auto">
              <a:lnSpc>
                <a:spcPct val="150000"/>
              </a:lnSpc>
            </a:pPr>
            <a:endParaRPr lang="en-US" altLang="zh-CN" sz="2000">
              <a:sym typeface="+mn-ea"/>
            </a:endParaRPr>
          </a:p>
          <a:p>
            <a:pPr fontAlgn="auto">
              <a:lnSpc>
                <a:spcPct val="150000"/>
              </a:lnSpc>
            </a:pPr>
            <a:r>
              <a:rPr lang="en-US" altLang="zh-CN" sz="2000">
                <a:sym typeface="+mn-ea"/>
              </a:rPr>
              <a:t>gcc main.c</a:t>
            </a:r>
            <a:endParaRPr lang="en-US" altLang="zh-CN" sz="2000">
              <a:sym typeface="+mn-ea"/>
            </a:endParaRPr>
          </a:p>
          <a:p>
            <a:pPr fontAlgn="auto">
              <a:lnSpc>
                <a:spcPct val="150000"/>
              </a:lnSpc>
            </a:pPr>
            <a:r>
              <a:rPr lang="en-US" altLang="zh-CN" sz="2000">
                <a:sym typeface="+mn-ea"/>
              </a:rPr>
              <a:t>./a.out</a:t>
            </a:r>
            <a:endParaRPr lang="en-US" altLang="zh-CN" sz="200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ctrTitle"/>
          </p:nvPr>
        </p:nvSpPr>
        <p:spPr>
          <a:xfrm>
            <a:off x="1513840" y="990283"/>
            <a:ext cx="9144000" cy="2387600"/>
          </a:xfrm>
        </p:spPr>
        <p:txBody>
          <a:bodyPr/>
          <a:p>
            <a:r>
              <a:rPr lang="en-US" altLang="zh-CN"/>
              <a:t>objdump</a:t>
            </a:r>
            <a:endParaRPr lang="en-US" altLang="zh-CN"/>
          </a:p>
        </p:txBody>
      </p:sp>
      <p:sp>
        <p:nvSpPr>
          <p:cNvPr id="3" name="副标题 2"/>
          <p:cNvSpPr>
            <a:spLocks noGrp="true"/>
          </p:cNvSpPr>
          <p:nvPr>
            <p:ph type="subTitle" idx="1"/>
          </p:nvPr>
        </p:nvSpPr>
        <p:spPr>
          <a:xfrm>
            <a:off x="1513840" y="3602673"/>
            <a:ext cx="9144000" cy="1655762"/>
          </a:xfrm>
        </p:spPr>
        <p:txBody>
          <a:bodyPr/>
          <a:p>
            <a:r>
              <a:rPr lang="en-US"/>
              <a:t>linux</a:t>
            </a:r>
            <a:r>
              <a:rPr lang="zh-CN" altLang="en-US"/>
              <a:t>反汇编</a:t>
            </a:r>
            <a:endParaRPr lang="zh-CN" altLang="en-US"/>
          </a:p>
          <a:p>
            <a:r>
              <a:rPr lang="en-US" altLang="zh-CN"/>
              <a:t>https://zhuanlan.zhihu.com/p/335550245</a:t>
            </a: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源文件</a:t>
            </a:r>
            <a:endParaRPr lang="zh-CN" altLang="en-US"/>
          </a:p>
        </p:txBody>
      </p:sp>
      <p:sp>
        <p:nvSpPr>
          <p:cNvPr id="3" name="内容占位符 2"/>
          <p:cNvSpPr>
            <a:spLocks noGrp="true"/>
          </p:cNvSpPr>
          <p:nvPr>
            <p:ph idx="1"/>
          </p:nvPr>
        </p:nvSpPr>
        <p:spPr>
          <a:xfrm>
            <a:off x="838200" y="1499870"/>
            <a:ext cx="3047365" cy="659765"/>
          </a:xfrm>
        </p:spPr>
        <p:txBody>
          <a:bodyPr>
            <a:normAutofit/>
          </a:bodyPr>
          <a:p>
            <a:pPr fontAlgn="auto">
              <a:lnSpc>
                <a:spcPct val="150000"/>
              </a:lnSpc>
            </a:pPr>
            <a:r>
              <a:rPr lang="zh-CN" altLang="en-US" sz="2000"/>
              <a:t>刚才的</a:t>
            </a:r>
            <a:r>
              <a:rPr lang="en-US" altLang="zh-CN" sz="2000"/>
              <a:t> main.c </a:t>
            </a:r>
            <a:r>
              <a:rPr lang="zh-CN" altLang="en-US" sz="2000"/>
              <a:t>：</a:t>
            </a:r>
            <a:endParaRPr lang="zh-CN" altLang="en-US" sz="2000"/>
          </a:p>
        </p:txBody>
      </p:sp>
      <p:pic>
        <p:nvPicPr>
          <p:cNvPr id="4" name="图片 3"/>
          <p:cNvPicPr>
            <a:picLocks noChangeAspect="true"/>
          </p:cNvPicPr>
          <p:nvPr/>
        </p:nvPicPr>
        <p:blipFill>
          <a:blip r:embed="rId1"/>
          <a:stretch>
            <a:fillRect/>
          </a:stretch>
        </p:blipFill>
        <p:spPr>
          <a:xfrm>
            <a:off x="3677920" y="1333500"/>
            <a:ext cx="7828915" cy="49199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ctrTitle"/>
          </p:nvPr>
        </p:nvSpPr>
        <p:spPr/>
        <p:txBody>
          <a:bodyPr/>
          <a:p>
            <a:r>
              <a:rPr lang="en-US" altLang="zh-CN"/>
              <a:t>Buffer Overflow Attack</a:t>
            </a:r>
            <a:endParaRPr lang="en-US" altLang="zh-CN"/>
          </a:p>
        </p:txBody>
      </p:sp>
      <p:sp>
        <p:nvSpPr>
          <p:cNvPr id="3" name="副标题 2"/>
          <p:cNvSpPr>
            <a:spLocks noGrp="true"/>
          </p:cNvSpPr>
          <p:nvPr>
            <p:ph type="subTitle" idx="1"/>
          </p:nvPr>
        </p:nvSpPr>
        <p:spPr>
          <a:xfrm>
            <a:off x="1524000" y="3734753"/>
            <a:ext cx="9144000" cy="1655762"/>
          </a:xfrm>
        </p:spPr>
        <p:txBody>
          <a:bodyPr/>
          <a:p>
            <a:r>
              <a:rPr lang="zh-CN" altLang="en-US"/>
              <a:t>缓冲区溢出攻击</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汇编代码</a:t>
            </a:r>
            <a:endParaRPr lang="zh-CN" altLang="en-US"/>
          </a:p>
        </p:txBody>
      </p:sp>
      <p:sp>
        <p:nvSpPr>
          <p:cNvPr id="3" name="内容占位符 2"/>
          <p:cNvSpPr>
            <a:spLocks noGrp="true"/>
          </p:cNvSpPr>
          <p:nvPr>
            <p:ph idx="1"/>
          </p:nvPr>
        </p:nvSpPr>
        <p:spPr>
          <a:xfrm>
            <a:off x="838200" y="1499870"/>
            <a:ext cx="3047365" cy="659765"/>
          </a:xfrm>
        </p:spPr>
        <p:txBody>
          <a:bodyPr>
            <a:normAutofit/>
          </a:bodyPr>
          <a:p>
            <a:pPr fontAlgn="auto">
              <a:lnSpc>
                <a:spcPct val="150000"/>
              </a:lnSpc>
            </a:pPr>
            <a:r>
              <a:rPr lang="zh-CN" altLang="en-US" sz="2000"/>
              <a:t>刚才的</a:t>
            </a:r>
            <a:r>
              <a:rPr lang="en-US" altLang="zh-CN" sz="2000"/>
              <a:t> main.s </a:t>
            </a:r>
            <a:r>
              <a:rPr lang="zh-CN" altLang="en-US" sz="2000"/>
              <a:t>：</a:t>
            </a:r>
            <a:endParaRPr lang="zh-CN" altLang="en-US" sz="2000"/>
          </a:p>
        </p:txBody>
      </p:sp>
      <p:pic>
        <p:nvPicPr>
          <p:cNvPr id="5" name="图片 4"/>
          <p:cNvPicPr>
            <a:picLocks noChangeAspect="true"/>
          </p:cNvPicPr>
          <p:nvPr/>
        </p:nvPicPr>
        <p:blipFill>
          <a:blip r:embed="rId1"/>
          <a:stretch>
            <a:fillRect/>
          </a:stretch>
        </p:blipFill>
        <p:spPr>
          <a:xfrm>
            <a:off x="3632200" y="1271905"/>
            <a:ext cx="7799070" cy="492823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反汇编</a:t>
            </a:r>
            <a:endParaRPr lang="zh-CN" altLang="en-US"/>
          </a:p>
        </p:txBody>
      </p:sp>
      <p:sp>
        <p:nvSpPr>
          <p:cNvPr id="3" name="内容占位符 2"/>
          <p:cNvSpPr>
            <a:spLocks noGrp="true"/>
          </p:cNvSpPr>
          <p:nvPr>
            <p:ph idx="1"/>
          </p:nvPr>
        </p:nvSpPr>
        <p:spPr>
          <a:xfrm>
            <a:off x="1085215" y="1631315"/>
            <a:ext cx="4601845" cy="4817745"/>
          </a:xfrm>
        </p:spPr>
        <p:txBody>
          <a:bodyPr>
            <a:normAutofit/>
          </a:bodyPr>
          <a:p>
            <a:pPr fontAlgn="auto">
              <a:lnSpc>
                <a:spcPct val="150000"/>
              </a:lnSpc>
            </a:pPr>
            <a:r>
              <a:rPr lang="zh-CN" sz="2000"/>
              <a:t>反汇编</a:t>
            </a:r>
            <a:r>
              <a:rPr lang="zh-CN" altLang="en-US" sz="2000"/>
              <a:t>代码段：</a:t>
            </a:r>
            <a:endParaRPr lang="zh-CN" altLang="en-US" sz="2000"/>
          </a:p>
          <a:p>
            <a:pPr fontAlgn="auto">
              <a:lnSpc>
                <a:spcPct val="150000"/>
              </a:lnSpc>
            </a:pPr>
            <a:r>
              <a:rPr lang="en-US" altLang="zh-CN" sz="2000"/>
              <a:t>objdump -d main.o</a:t>
            </a:r>
            <a:endParaRPr lang="en-US" altLang="zh-CN" sz="2000"/>
          </a:p>
          <a:p>
            <a:pPr fontAlgn="auto">
              <a:lnSpc>
                <a:spcPct val="150000"/>
              </a:lnSpc>
            </a:pPr>
            <a:r>
              <a:rPr sz="2000"/>
              <a:t>输出到文件</a:t>
            </a:r>
            <a:r>
              <a:rPr lang="en-US" sz="2000"/>
              <a:t> </a:t>
            </a:r>
            <a:r>
              <a:rPr sz="2000"/>
              <a:t>main.txt</a:t>
            </a:r>
            <a:r>
              <a:rPr lang="en-US" sz="2000"/>
              <a:t> </a:t>
            </a:r>
            <a:r>
              <a:rPr lang="zh-CN" altLang="en-US" sz="2000"/>
              <a:t>：</a:t>
            </a:r>
            <a:endParaRPr lang="zh-CN" altLang="en-US" sz="2000"/>
          </a:p>
          <a:p>
            <a:pPr fontAlgn="auto">
              <a:lnSpc>
                <a:spcPct val="150000"/>
              </a:lnSpc>
            </a:pPr>
            <a:r>
              <a:rPr lang="zh-CN" altLang="en-US" sz="2000"/>
              <a:t>objdump -d main.o &gt; main.txt</a:t>
            </a:r>
            <a:endParaRPr lang="zh-CN" altLang="en-US" sz="2000"/>
          </a:p>
          <a:p>
            <a:pPr fontAlgn="auto">
              <a:lnSpc>
                <a:spcPct val="150000"/>
              </a:lnSpc>
            </a:pPr>
            <a:r>
              <a:rPr lang="zh-CN" altLang="en-US" sz="2000"/>
              <a:t>反汇编所有段</a:t>
            </a:r>
            <a:r>
              <a:rPr lang="en-US" altLang="zh-CN" sz="2000"/>
              <a:t> </a:t>
            </a:r>
            <a:r>
              <a:rPr lang="zh-CN" altLang="en-US" sz="2000"/>
              <a:t>：</a:t>
            </a:r>
            <a:endParaRPr lang="zh-CN" altLang="en-US" sz="2000"/>
          </a:p>
          <a:p>
            <a:pPr fontAlgn="auto">
              <a:lnSpc>
                <a:spcPct val="150000"/>
              </a:lnSpc>
            </a:pPr>
            <a:r>
              <a:rPr lang="zh-CN" altLang="en-US" sz="2000">
                <a:sym typeface="+mn-ea"/>
              </a:rPr>
              <a:t>objdump -</a:t>
            </a:r>
            <a:r>
              <a:rPr lang="en-US" altLang="zh-CN" sz="2000">
                <a:sym typeface="+mn-ea"/>
              </a:rPr>
              <a:t>D</a:t>
            </a:r>
            <a:r>
              <a:rPr lang="zh-CN" altLang="en-US" sz="2000">
                <a:sym typeface="+mn-ea"/>
              </a:rPr>
              <a:t> main.o</a:t>
            </a:r>
            <a:endParaRPr lang="zh-CN" altLang="en-US" sz="2000"/>
          </a:p>
          <a:p>
            <a:pPr fontAlgn="auto">
              <a:lnSpc>
                <a:spcPct val="150000"/>
              </a:lnSpc>
            </a:pPr>
            <a:r>
              <a:rPr lang="zh-CN" altLang="en-US" sz="2000"/>
              <a:t>显示部分二进制</a:t>
            </a:r>
            <a:r>
              <a:rPr lang="en-US" altLang="zh-CN" sz="2000"/>
              <a:t> </a:t>
            </a:r>
            <a:r>
              <a:rPr lang="zh-CN" altLang="en-US" sz="2000"/>
              <a:t>：</a:t>
            </a:r>
            <a:endParaRPr lang="zh-CN" altLang="en-US" sz="2000"/>
          </a:p>
          <a:p>
            <a:pPr fontAlgn="auto">
              <a:lnSpc>
                <a:spcPct val="150000"/>
              </a:lnSpc>
            </a:pPr>
            <a:r>
              <a:rPr lang="en-US" altLang="zh-CN" sz="2000"/>
              <a:t>objdump -s -d main.o</a:t>
            </a:r>
            <a:endParaRPr lang="en-US" altLang="zh-CN" sz="2000"/>
          </a:p>
        </p:txBody>
      </p:sp>
      <p:sp>
        <p:nvSpPr>
          <p:cNvPr id="4" name="内容占位符 2"/>
          <p:cNvSpPr>
            <a:spLocks noGrp="true"/>
          </p:cNvSpPr>
          <p:nvPr/>
        </p:nvSpPr>
        <p:spPr>
          <a:xfrm>
            <a:off x="6157595" y="1631315"/>
            <a:ext cx="5013325" cy="481774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fontAlgn="auto">
              <a:lnSpc>
                <a:spcPct val="150000"/>
              </a:lnSpc>
            </a:pPr>
            <a:r>
              <a:rPr lang="zh-CN" sz="2000"/>
              <a:t>反汇编同时显示源码：</a:t>
            </a:r>
            <a:endParaRPr lang="zh-CN" altLang="en-US" sz="2000"/>
          </a:p>
          <a:p>
            <a:pPr fontAlgn="auto">
              <a:lnSpc>
                <a:spcPct val="150000"/>
              </a:lnSpc>
            </a:pPr>
            <a:r>
              <a:rPr lang="zh-CN" altLang="en-US" sz="2000"/>
              <a:t>objdump -</a:t>
            </a:r>
            <a:r>
              <a:rPr lang="en-US" altLang="zh-CN" sz="2000"/>
              <a:t>S -d</a:t>
            </a:r>
            <a:r>
              <a:rPr lang="zh-CN" altLang="en-US" sz="2000"/>
              <a:t> main.o &gt; main.txt</a:t>
            </a:r>
            <a:endParaRPr lang="zh-CN" altLang="en-US" sz="2000"/>
          </a:p>
          <a:p>
            <a:pPr fontAlgn="auto">
              <a:lnSpc>
                <a:spcPct val="150000"/>
              </a:lnSpc>
            </a:pPr>
            <a:r>
              <a:rPr lang="en-US" altLang="zh-CN" sz="2000"/>
              <a:t>(</a:t>
            </a:r>
            <a:r>
              <a:rPr lang="zh-CN" altLang="en-US" sz="2000"/>
              <a:t>需要调试信息，即编译时需要：</a:t>
            </a:r>
            <a:endParaRPr lang="zh-CN" altLang="en-US" sz="2000"/>
          </a:p>
          <a:p>
            <a:pPr marL="0" indent="0" fontAlgn="auto">
              <a:lnSpc>
                <a:spcPct val="150000"/>
              </a:lnSpc>
              <a:buNone/>
            </a:pPr>
            <a:r>
              <a:rPr lang="en-US" altLang="zh-CN" sz="2000"/>
              <a:t>gcc -&gt; -g  |  g++ -&gt; -gddb </a:t>
            </a:r>
            <a:r>
              <a:rPr lang="zh-CN" altLang="en-US" sz="2000"/>
              <a:t>参数</a:t>
            </a:r>
            <a:r>
              <a:rPr lang="en-US" altLang="zh-CN" sz="2000"/>
              <a:t>)</a:t>
            </a:r>
            <a:endParaRPr lang="zh-CN" altLang="en-US" sz="2000"/>
          </a:p>
          <a:p>
            <a:pPr fontAlgn="auto">
              <a:lnSpc>
                <a:spcPct val="150000"/>
              </a:lnSpc>
            </a:pPr>
            <a:r>
              <a:rPr lang="en-US" sz="2000"/>
              <a:t>C++ </a:t>
            </a:r>
            <a:r>
              <a:rPr lang="zh-CN" altLang="en-US" sz="2000"/>
              <a:t>符号名逆向解析：</a:t>
            </a:r>
            <a:endParaRPr lang="zh-CN" altLang="en-US" sz="2000"/>
          </a:p>
          <a:p>
            <a:pPr fontAlgn="auto">
              <a:lnSpc>
                <a:spcPct val="150000"/>
              </a:lnSpc>
            </a:pPr>
            <a:r>
              <a:rPr lang="en-US" altLang="zh-CN" sz="2000"/>
              <a:t>objdump -C -d main.o &gt; main.txt</a:t>
            </a:r>
            <a:endParaRPr lang="en-US" altLang="zh-CN" sz="2000"/>
          </a:p>
          <a:p>
            <a:pPr fontAlgn="auto">
              <a:lnSpc>
                <a:spcPct val="150000"/>
              </a:lnSpc>
            </a:pPr>
            <a:endParaRPr lang="en-US" altLang="zh-CN"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反汇编</a:t>
            </a:r>
            <a:endParaRPr lang="zh-CN" altLang="en-US"/>
          </a:p>
        </p:txBody>
      </p:sp>
      <p:pic>
        <p:nvPicPr>
          <p:cNvPr id="3" name="Picture 2"/>
          <p:cNvPicPr>
            <a:picLocks noChangeAspect="true"/>
          </p:cNvPicPr>
          <p:nvPr/>
        </p:nvPicPr>
        <p:blipFill>
          <a:blip r:embed="rId1"/>
          <a:stretch>
            <a:fillRect/>
          </a:stretch>
        </p:blipFill>
        <p:spPr>
          <a:xfrm>
            <a:off x="3085465" y="956945"/>
            <a:ext cx="8268335" cy="53898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可执行文件反汇编</a:t>
            </a:r>
            <a:endParaRPr lang="zh-CN" altLang="en-US"/>
          </a:p>
        </p:txBody>
      </p:sp>
      <p:sp>
        <p:nvSpPr>
          <p:cNvPr id="3" name="内容占位符 2"/>
          <p:cNvSpPr>
            <a:spLocks noGrp="true"/>
          </p:cNvSpPr>
          <p:nvPr>
            <p:ph idx="1"/>
          </p:nvPr>
        </p:nvSpPr>
        <p:spPr>
          <a:xfrm>
            <a:off x="1085215" y="1631315"/>
            <a:ext cx="9752965" cy="4817745"/>
          </a:xfrm>
        </p:spPr>
        <p:txBody>
          <a:bodyPr>
            <a:normAutofit/>
          </a:bodyPr>
          <a:p>
            <a:pPr fontAlgn="auto">
              <a:lnSpc>
                <a:spcPct val="150000"/>
              </a:lnSpc>
            </a:pPr>
            <a:r>
              <a:rPr lang="zh-CN" sz="2000"/>
              <a:t>反汇编可执行文件：</a:t>
            </a:r>
            <a:endParaRPr lang="zh-CN" sz="2000"/>
          </a:p>
          <a:p>
            <a:pPr fontAlgn="auto">
              <a:lnSpc>
                <a:spcPct val="150000"/>
              </a:lnSpc>
            </a:pPr>
            <a:r>
              <a:rPr lang="en-US" altLang="zh-CN" sz="2000"/>
              <a:t>objdump -d a.out &gt; main.txt</a:t>
            </a:r>
            <a:endParaRPr lang="en-US" altLang="zh-CN"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ctrTitle"/>
          </p:nvPr>
        </p:nvSpPr>
        <p:spPr>
          <a:xfrm>
            <a:off x="1513840" y="990283"/>
            <a:ext cx="9144000" cy="2387600"/>
          </a:xfrm>
        </p:spPr>
        <p:txBody>
          <a:bodyPr/>
          <a:p>
            <a:r>
              <a:rPr lang="en-US" altLang="zh-CN"/>
              <a:t>Bufbomb_CSAPP</a:t>
            </a:r>
            <a:endParaRPr lang="en-US" altLang="zh-CN"/>
          </a:p>
        </p:txBody>
      </p:sp>
      <p:sp>
        <p:nvSpPr>
          <p:cNvPr id="3" name="副标题 2"/>
          <p:cNvSpPr>
            <a:spLocks noGrp="true"/>
          </p:cNvSpPr>
          <p:nvPr>
            <p:ph type="subTitle" idx="1"/>
          </p:nvPr>
        </p:nvSpPr>
        <p:spPr>
          <a:xfrm>
            <a:off x="1513840" y="3602673"/>
            <a:ext cx="9144000" cy="1655762"/>
          </a:xfrm>
        </p:spPr>
        <p:txBody>
          <a:bodyPr/>
          <a:p>
            <a:r>
              <a:rPr lang="zh-CN" altLang="en-US"/>
              <a:t>缓冲区溢出攻击实验</a:t>
            </a:r>
            <a:endParaRPr lang="zh-CN" altLang="en-US"/>
          </a:p>
          <a:p>
            <a:r>
              <a:rPr lang="en-US" altLang="zh-CN"/>
              <a:t>git clone https://github.com/Eqno/Bufbomb_CSAPP.git</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实验准备</a:t>
            </a:r>
            <a:endParaRPr lang="en-US" altLang="zh-CN"/>
          </a:p>
        </p:txBody>
      </p:sp>
      <p:sp>
        <p:nvSpPr>
          <p:cNvPr id="3" name="内容占位符 2"/>
          <p:cNvSpPr>
            <a:spLocks noGrp="true"/>
          </p:cNvSpPr>
          <p:nvPr>
            <p:ph idx="1"/>
          </p:nvPr>
        </p:nvSpPr>
        <p:spPr>
          <a:xfrm>
            <a:off x="1009650" y="1490980"/>
            <a:ext cx="10515600" cy="5020310"/>
          </a:xfrm>
        </p:spPr>
        <p:txBody>
          <a:bodyPr/>
          <a:p>
            <a:pPr fontAlgn="auto">
              <a:lnSpc>
                <a:spcPct val="150000"/>
              </a:lnSpc>
            </a:pPr>
            <a:r>
              <a:rPr lang="zh-CN" altLang="en-US" sz="2000"/>
              <a:t>说明书：</a:t>
            </a:r>
            <a:endParaRPr lang="zh-CN" altLang="en-US" sz="2000"/>
          </a:p>
          <a:p>
            <a:pPr fontAlgn="auto">
              <a:lnSpc>
                <a:spcPct val="150000"/>
              </a:lnSpc>
            </a:pPr>
            <a:r>
              <a:rPr lang="zh-CN" altLang="en-US" sz="2000"/>
              <a:t>https://github.com/Eqno/CSAPP/tree/main/Bufbomb/experDesc</a:t>
            </a:r>
            <a:endParaRPr lang="zh-CN" altLang="en-US" sz="2000"/>
          </a:p>
          <a:p>
            <a:pPr fontAlgn="auto">
              <a:lnSpc>
                <a:spcPct val="150000"/>
              </a:lnSpc>
            </a:pPr>
            <a:r>
              <a:rPr lang="zh-CN" altLang="en-US" sz="2000"/>
              <a:t>数据包：</a:t>
            </a:r>
            <a:endParaRPr lang="zh-CN" altLang="en-US" sz="2000"/>
          </a:p>
          <a:p>
            <a:pPr fontAlgn="auto">
              <a:lnSpc>
                <a:spcPct val="150000"/>
              </a:lnSpc>
            </a:pPr>
            <a:r>
              <a:rPr lang="zh-CN" altLang="en-US" sz="2000"/>
              <a:t>https://github.com/Eqno/CSAPP/tree/main/Bufbomb/dataPack</a:t>
            </a:r>
            <a:endParaRPr lang="zh-CN" altLang="en-US" sz="2000"/>
          </a:p>
          <a:p>
            <a:pPr fontAlgn="auto">
              <a:lnSpc>
                <a:spcPct val="150000"/>
              </a:lnSpc>
            </a:pPr>
            <a:r>
              <a:rPr lang="zh-CN" altLang="en-US" sz="2000"/>
              <a:t>内存堆与内存栈：</a:t>
            </a:r>
            <a:endParaRPr lang="zh-CN" altLang="en-US" sz="2000"/>
          </a:p>
          <a:p>
            <a:pPr fontAlgn="auto">
              <a:lnSpc>
                <a:spcPct val="150000"/>
              </a:lnSpc>
            </a:pPr>
            <a:r>
              <a:rPr lang="zh-CN" altLang="en-US" sz="2000"/>
              <a:t>https://blog.csdn.net/qq_27825451/article/details/102572795</a:t>
            </a:r>
            <a:endParaRPr lang="zh-CN" altLang="en-US" sz="2000"/>
          </a:p>
          <a:p>
            <a:pPr fontAlgn="auto">
              <a:lnSpc>
                <a:spcPct val="150000"/>
              </a:lnSpc>
            </a:pPr>
            <a:r>
              <a:rPr lang="zh-CN" altLang="en-US" sz="2000"/>
              <a:t>内存栈的结构：</a:t>
            </a:r>
            <a:endParaRPr lang="zh-CN" altLang="en-US" sz="2000"/>
          </a:p>
          <a:p>
            <a:pPr fontAlgn="auto">
              <a:lnSpc>
                <a:spcPct val="150000"/>
              </a:lnSpc>
            </a:pPr>
            <a:r>
              <a:rPr lang="zh-CN" altLang="en-US" sz="2000"/>
              <a:t>https://zhuanlan.zhihu.com/p/66922957</a:t>
            </a:r>
            <a:endParaRPr lang="zh-CN" alt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实验概述</a:t>
            </a:r>
            <a:endParaRPr lang="zh-CN" altLang="en-US"/>
          </a:p>
        </p:txBody>
      </p:sp>
      <p:sp>
        <p:nvSpPr>
          <p:cNvPr id="4" name="内容占位符 2"/>
          <p:cNvSpPr>
            <a:spLocks noGrp="true"/>
          </p:cNvSpPr>
          <p:nvPr/>
        </p:nvSpPr>
        <p:spPr>
          <a:xfrm>
            <a:off x="795020" y="169100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lang="zh-CN" altLang="en-US" sz="2000">
                <a:sym typeface="+mn-ea"/>
              </a:rPr>
              <a:t>实验的主要内容是对一个可执行程序</a:t>
            </a:r>
            <a:r>
              <a:rPr lang="en-US" altLang="zh-CN" sz="2000">
                <a:sym typeface="+mn-ea"/>
              </a:rPr>
              <a:t> </a:t>
            </a:r>
            <a:r>
              <a:rPr lang="zh-CN" altLang="en-US" sz="2000">
                <a:sym typeface="+mn-ea"/>
              </a:rPr>
              <a:t>bufbomb</a:t>
            </a:r>
            <a:r>
              <a:rPr lang="en-US" altLang="zh-CN" sz="2000">
                <a:sym typeface="+mn-ea"/>
              </a:rPr>
              <a:t> </a:t>
            </a:r>
            <a:r>
              <a:rPr lang="zh-CN" altLang="en-US" sz="2000">
                <a:sym typeface="+mn-ea"/>
              </a:rPr>
              <a:t>实施一系列缓冲区溢出攻击</a:t>
            </a:r>
            <a:r>
              <a:rPr lang="en-US" altLang="zh-CN" sz="2000">
                <a:sym typeface="+mn-ea"/>
              </a:rPr>
              <a:t> (</a:t>
            </a:r>
            <a:r>
              <a:rPr lang="zh-CN" altLang="en-US" sz="2000">
                <a:sym typeface="+mn-ea"/>
              </a:rPr>
              <a:t>buffer overflow attacks</a:t>
            </a:r>
            <a:r>
              <a:rPr lang="en-US" altLang="zh-CN" sz="2000">
                <a:sym typeface="+mn-ea"/>
              </a:rPr>
              <a:t>)</a:t>
            </a:r>
            <a:r>
              <a:rPr lang="zh-CN" altLang="en-US" sz="2000">
                <a:sym typeface="+mn-ea"/>
              </a:rPr>
              <a:t>，也就是设法通过造成缓冲区溢出来改变该可执行程序的运行内存映像，继而执行一些原来程序中没有的行为，例如将给定的字节序列插入到其本不应出现的内存位置等。</a:t>
            </a:r>
            <a:endParaRPr lang="zh-CN" altLang="en-US" sz="2000"/>
          </a:p>
          <a:p>
            <a:pPr marL="230505" fontAlgn="auto">
              <a:lnSpc>
                <a:spcPct val="150000"/>
              </a:lnSpc>
              <a:spcBef>
                <a:spcPts val="0"/>
              </a:spcBef>
            </a:pPr>
            <a:r>
              <a:rPr lang="zh-CN" altLang="en-US" sz="2000">
                <a:sym typeface="+mn-ea"/>
              </a:rPr>
              <a:t>实验中你需要对目标可执行程序BUFBOMB分别完成5个难度递增的缓冲区溢出攻击。5个难度级分别命名为</a:t>
            </a:r>
            <a:r>
              <a:rPr lang="en-US" altLang="zh-CN" sz="2000">
                <a:sym typeface="+mn-ea"/>
              </a:rPr>
              <a:t> </a:t>
            </a:r>
            <a:r>
              <a:rPr lang="zh-CN" altLang="en-US" sz="2000">
                <a:sym typeface="+mn-ea"/>
              </a:rPr>
              <a:t>Smoke（level 0）、Fizz（level 1）、Bang（level 2）、Boom（level 3）和</a:t>
            </a:r>
            <a:r>
              <a:rPr lang="en-US" altLang="zh-CN" sz="2000">
                <a:sym typeface="+mn-ea"/>
              </a:rPr>
              <a:t> </a:t>
            </a:r>
            <a:r>
              <a:rPr lang="zh-CN" altLang="en-US" sz="2000">
                <a:sym typeface="+mn-ea"/>
              </a:rPr>
              <a:t>Nitro（level 4），其中</a:t>
            </a:r>
            <a:r>
              <a:rPr lang="en-US" altLang="zh-CN" sz="2000">
                <a:sym typeface="+mn-ea"/>
              </a:rPr>
              <a:t> </a:t>
            </a:r>
            <a:r>
              <a:rPr lang="zh-CN" altLang="en-US" sz="2000">
                <a:sym typeface="+mn-ea"/>
              </a:rPr>
              <a:t>Smoke</a:t>
            </a:r>
            <a:r>
              <a:rPr lang="en-US" altLang="zh-CN" sz="2000">
                <a:sym typeface="+mn-ea"/>
              </a:rPr>
              <a:t> </a:t>
            </a:r>
            <a:r>
              <a:rPr lang="zh-CN" altLang="en-US" sz="2000">
                <a:sym typeface="+mn-ea"/>
              </a:rPr>
              <a:t>级最简单而</a:t>
            </a:r>
            <a:r>
              <a:rPr lang="en-US" altLang="zh-CN" sz="2000">
                <a:sym typeface="+mn-ea"/>
              </a:rPr>
              <a:t> </a:t>
            </a:r>
            <a:r>
              <a:rPr lang="zh-CN" altLang="en-US" sz="2000">
                <a:sym typeface="+mn-ea"/>
              </a:rPr>
              <a:t>Nitro</a:t>
            </a:r>
            <a:r>
              <a:rPr lang="en-US" altLang="zh-CN" sz="2000">
                <a:sym typeface="+mn-ea"/>
              </a:rPr>
              <a:t> </a:t>
            </a:r>
            <a:r>
              <a:rPr lang="zh-CN" altLang="en-US" sz="2000">
                <a:sym typeface="+mn-ea"/>
              </a:rPr>
              <a:t>级最困难。</a:t>
            </a:r>
            <a:endParaRPr lang="zh-CN" altLang="en-US" sz="200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实验说明</a:t>
            </a:r>
            <a:endParaRPr lang="zh-CN" altLang="en-US"/>
          </a:p>
        </p:txBody>
      </p:sp>
      <p:sp>
        <p:nvSpPr>
          <p:cNvPr id="4" name="内容占位符 2"/>
          <p:cNvSpPr>
            <a:spLocks noGrp="true"/>
          </p:cNvSpPr>
          <p:nvPr/>
        </p:nvSpPr>
        <p:spPr>
          <a:xfrm>
            <a:off x="795020" y="1691005"/>
            <a:ext cx="10515600" cy="4351338"/>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lang="zh-CN" altLang="en-US" sz="1800">
                <a:sym typeface="+mn-ea"/>
              </a:rPr>
              <a:t>本实验的数据包含于一个文件包</a:t>
            </a:r>
            <a:r>
              <a:rPr lang="en-US" altLang="zh-CN" sz="1800">
                <a:sym typeface="+mn-ea"/>
              </a:rPr>
              <a:t> </a:t>
            </a:r>
            <a:r>
              <a:rPr lang="zh-CN" altLang="en-US" sz="1800">
                <a:sym typeface="+mn-ea"/>
              </a:rPr>
              <a:t>buflab-handout.tar[1.06M] 中，可以从</a:t>
            </a:r>
            <a:r>
              <a:rPr lang="en-US" altLang="zh-CN" sz="1800">
                <a:sym typeface="+mn-ea"/>
              </a:rPr>
              <a:t> [</a:t>
            </a:r>
            <a:r>
              <a:rPr lang="zh-CN" altLang="en-US" sz="1800">
                <a:sym typeface="+mn-ea"/>
              </a:rPr>
              <a:t>实验准备</a:t>
            </a:r>
            <a:r>
              <a:rPr lang="en-US" altLang="zh-CN" sz="1800">
                <a:sym typeface="+mn-ea"/>
              </a:rPr>
              <a:t>] </a:t>
            </a:r>
            <a:r>
              <a:rPr lang="zh-CN" altLang="en-US" sz="1800">
                <a:sym typeface="+mn-ea"/>
              </a:rPr>
              <a:t>下载。下载该文件到本地目录中，然后利用</a:t>
            </a:r>
            <a:r>
              <a:rPr lang="en-US" altLang="zh-CN" sz="1800">
                <a:sym typeface="+mn-ea"/>
              </a:rPr>
              <a:t> </a:t>
            </a:r>
            <a:r>
              <a:rPr lang="zh-CN" altLang="en-US" sz="1800">
                <a:sym typeface="+mn-ea"/>
              </a:rPr>
              <a:t>tar –xvf buflab-handout.tar</a:t>
            </a:r>
            <a:r>
              <a:rPr lang="en-US" altLang="zh-CN" sz="1800">
                <a:sym typeface="+mn-ea"/>
              </a:rPr>
              <a:t> </a:t>
            </a:r>
            <a:r>
              <a:rPr lang="zh-CN" altLang="en-US" sz="1800">
                <a:sym typeface="+mn-ea"/>
              </a:rPr>
              <a:t>命令将其解压，至少包含下列四个文件：</a:t>
            </a:r>
            <a:endParaRPr lang="zh-CN" altLang="en-US" sz="1800">
              <a:sym typeface="+mn-ea"/>
            </a:endParaRPr>
          </a:p>
          <a:p>
            <a:pPr marL="687705" lvl="1" fontAlgn="auto">
              <a:lnSpc>
                <a:spcPct val="150000"/>
              </a:lnSpc>
              <a:spcBef>
                <a:spcPts val="0"/>
              </a:spcBef>
            </a:pPr>
            <a:r>
              <a:rPr lang="zh-CN" altLang="en-US" sz="1540">
                <a:sym typeface="+mn-ea"/>
              </a:rPr>
              <a:t>bufbomb：实验需要攻击的目标程序bufbomb。</a:t>
            </a:r>
            <a:endParaRPr lang="zh-CN" altLang="en-US" sz="1540">
              <a:sym typeface="+mn-ea"/>
            </a:endParaRPr>
          </a:p>
          <a:p>
            <a:pPr marL="687705" lvl="1" fontAlgn="auto">
              <a:lnSpc>
                <a:spcPct val="150000"/>
              </a:lnSpc>
              <a:spcBef>
                <a:spcPts val="0"/>
              </a:spcBef>
            </a:pPr>
            <a:r>
              <a:rPr lang="zh-CN" altLang="en-US" sz="1540">
                <a:sym typeface="+mn-ea"/>
              </a:rPr>
              <a:t>bufbomb.c：目标程序bufbomb的主源程序。</a:t>
            </a:r>
            <a:endParaRPr lang="zh-CN" altLang="en-US" sz="1540">
              <a:sym typeface="+mn-ea"/>
            </a:endParaRPr>
          </a:p>
          <a:p>
            <a:pPr marL="687705" lvl="1" fontAlgn="auto">
              <a:lnSpc>
                <a:spcPct val="150000"/>
              </a:lnSpc>
              <a:spcBef>
                <a:spcPts val="0"/>
              </a:spcBef>
            </a:pPr>
            <a:r>
              <a:rPr lang="zh-CN" altLang="en-US" sz="1540">
                <a:sym typeface="+mn-ea"/>
              </a:rPr>
              <a:t>makecookie：该程序基于你的学号产生一个唯一的由8个16进制数字组成的4字节序列（例如0x5f405c9a），称为“cookie”。</a:t>
            </a:r>
            <a:endParaRPr lang="zh-CN" altLang="en-US" sz="1540">
              <a:sym typeface="+mn-ea"/>
            </a:endParaRPr>
          </a:p>
          <a:p>
            <a:pPr marL="687705" lvl="1" fontAlgn="auto">
              <a:lnSpc>
                <a:spcPct val="150000"/>
              </a:lnSpc>
              <a:spcBef>
                <a:spcPts val="0"/>
              </a:spcBef>
            </a:pPr>
            <a:r>
              <a:rPr lang="zh-CN" altLang="en-US" sz="1540">
                <a:sym typeface="+mn-ea"/>
              </a:rPr>
              <a:t>hex2raw：字符串格式转换程序。</a:t>
            </a:r>
            <a:endParaRPr lang="zh-CN" altLang="en-US" sz="1540">
              <a:sym typeface="+mn-ea"/>
            </a:endParaRPr>
          </a:p>
          <a:p>
            <a:pPr marL="230505" fontAlgn="auto">
              <a:lnSpc>
                <a:spcPct val="150000"/>
              </a:lnSpc>
              <a:spcBef>
                <a:spcPts val="0"/>
              </a:spcBef>
            </a:pPr>
            <a:r>
              <a:rPr lang="zh-CN" altLang="en-US" sz="1800">
                <a:sym typeface="+mn-ea"/>
              </a:rPr>
              <a:t>另一个需要的文件是，用</a:t>
            </a:r>
            <a:r>
              <a:rPr lang="en-US" altLang="zh-CN" sz="1800">
                <a:sym typeface="+mn-ea"/>
              </a:rPr>
              <a:t> </a:t>
            </a:r>
            <a:r>
              <a:rPr lang="zh-CN" altLang="en-US" sz="1800">
                <a:sym typeface="+mn-ea"/>
              </a:rPr>
              <a:t>objdump</a:t>
            </a:r>
            <a:r>
              <a:rPr lang="en-US" altLang="zh-CN" sz="1800">
                <a:sym typeface="+mn-ea"/>
              </a:rPr>
              <a:t> </a:t>
            </a:r>
            <a:r>
              <a:rPr lang="zh-CN" altLang="en-US" sz="1800">
                <a:sym typeface="+mn-ea"/>
              </a:rPr>
              <a:t>工具反汇编</a:t>
            </a:r>
            <a:r>
              <a:rPr lang="en-US" altLang="zh-CN" sz="1800">
                <a:sym typeface="+mn-ea"/>
              </a:rPr>
              <a:t> </a:t>
            </a:r>
            <a:r>
              <a:rPr lang="zh-CN" altLang="en-US" sz="1800">
                <a:sym typeface="+mn-ea"/>
              </a:rPr>
              <a:t>bufbomb</a:t>
            </a:r>
            <a:r>
              <a:rPr lang="en-US" altLang="zh-CN" sz="1800">
                <a:sym typeface="+mn-ea"/>
              </a:rPr>
              <a:t> </a:t>
            </a:r>
            <a:r>
              <a:rPr lang="zh-CN" altLang="en-US" sz="1800">
                <a:sym typeface="+mn-ea"/>
              </a:rPr>
              <a:t>可执行目标程序，得到它的反汇编源程序，在后面的分析中，你将要从这个文件中查找很多信息。</a:t>
            </a:r>
            <a:endParaRPr lang="zh-CN" altLang="en-US" sz="1800">
              <a:sym typeface="+mn-ea"/>
            </a:endParaRPr>
          </a:p>
          <a:p>
            <a:pPr marL="230505" fontAlgn="auto">
              <a:lnSpc>
                <a:spcPct val="150000"/>
              </a:lnSpc>
              <a:spcBef>
                <a:spcPts val="0"/>
              </a:spcBef>
            </a:pPr>
            <a:endParaRPr lang="zh-CN" altLang="en-US" sz="1800">
              <a:sym typeface="+mn-ea"/>
            </a:endParaRPr>
          </a:p>
          <a:p>
            <a:pPr marL="1905" indent="0" fontAlgn="auto">
              <a:lnSpc>
                <a:spcPct val="150000"/>
              </a:lnSpc>
              <a:spcBef>
                <a:spcPts val="0"/>
              </a:spcBef>
              <a:buNone/>
            </a:pPr>
            <a:r>
              <a:rPr lang="zh-CN" altLang="en-US" sz="1800">
                <a:sym typeface="+mn-ea"/>
              </a:rPr>
              <a:t>（更多详细信息说明请见任务说明书）</a:t>
            </a:r>
            <a:endParaRPr lang="zh-CN" altLang="en-US" sz="1800">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793750" y="360045"/>
            <a:ext cx="10515600" cy="1325563"/>
          </a:xfrm>
        </p:spPr>
        <p:txBody>
          <a:bodyPr/>
          <a:p>
            <a:r>
              <a:rPr lang="zh-CN" altLang="en-US"/>
              <a:t>实验分析</a:t>
            </a:r>
            <a:r>
              <a:rPr lang="en-US" altLang="zh-CN"/>
              <a:t> </a:t>
            </a:r>
            <a:endParaRPr lang="en-US" altLang="zh-CN"/>
          </a:p>
        </p:txBody>
      </p:sp>
      <p:sp>
        <p:nvSpPr>
          <p:cNvPr id="4" name="内容占位符 2"/>
          <p:cNvSpPr>
            <a:spLocks noGrp="true"/>
          </p:cNvSpPr>
          <p:nvPr/>
        </p:nvSpPr>
        <p:spPr>
          <a:xfrm>
            <a:off x="892810" y="1610360"/>
            <a:ext cx="10056495" cy="31419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lang="en-US" altLang="zh-CN" sz="2000">
                <a:sym typeface="+mn-ea"/>
              </a:rPr>
              <a:t>Bufbomb </a:t>
            </a:r>
            <a:r>
              <a:rPr lang="zh-CN" altLang="en-US" sz="2000">
                <a:sym typeface="+mn-ea"/>
              </a:rPr>
              <a:t>从</a:t>
            </a:r>
            <a:r>
              <a:rPr lang="en-US" altLang="zh-CN" sz="2000">
                <a:sym typeface="+mn-ea"/>
              </a:rPr>
              <a:t> test </a:t>
            </a:r>
            <a:r>
              <a:rPr lang="zh-CN" altLang="en-US" sz="2000">
                <a:sym typeface="+mn-ea"/>
              </a:rPr>
              <a:t>开始运行，调用</a:t>
            </a:r>
            <a:r>
              <a:rPr lang="en-US" altLang="zh-CN" sz="2000">
                <a:sym typeface="+mn-ea"/>
              </a:rPr>
              <a:t> getbuf()</a:t>
            </a:r>
            <a:r>
              <a:rPr lang="zh-CN" altLang="en-US" sz="2000">
                <a:sym typeface="+mn-ea"/>
              </a:rPr>
              <a:t>。</a:t>
            </a:r>
            <a:endParaRPr sz="2000">
              <a:sym typeface="+mn-ea"/>
            </a:endParaRPr>
          </a:p>
          <a:p>
            <a:pPr marL="230505" fontAlgn="auto">
              <a:lnSpc>
                <a:spcPct val="150000"/>
              </a:lnSpc>
              <a:spcBef>
                <a:spcPts val="0"/>
              </a:spcBef>
            </a:pPr>
            <a:r>
              <a:rPr lang="zh-CN" sz="2000">
                <a:sym typeface="+mn-ea"/>
              </a:rPr>
              <a:t>可以利用</a:t>
            </a:r>
            <a:r>
              <a:rPr lang="en-US" sz="2000">
                <a:sym typeface="+mn-ea"/>
              </a:rPr>
              <a:t> </a:t>
            </a:r>
            <a:r>
              <a:rPr sz="2000">
                <a:sym typeface="+mn-ea"/>
              </a:rPr>
              <a:t>getbuf</a:t>
            </a:r>
            <a:r>
              <a:rPr lang="en-US" sz="2000">
                <a:sym typeface="+mn-ea"/>
              </a:rPr>
              <a:t>() </a:t>
            </a:r>
            <a:r>
              <a:rPr sz="2000">
                <a:sym typeface="+mn-ea"/>
              </a:rPr>
              <a:t>读取内容时不检查边界的这一特性</a:t>
            </a:r>
            <a:r>
              <a:rPr lang="zh-CN" sz="2000">
                <a:sym typeface="+mn-ea"/>
              </a:rPr>
              <a:t>，</a:t>
            </a:r>
            <a:r>
              <a:rPr sz="2000">
                <a:sym typeface="+mn-ea"/>
              </a:rPr>
              <a:t>输入过多的内容把栈里面的东西修改掉</a:t>
            </a:r>
            <a:r>
              <a:rPr lang="zh-CN" sz="2000">
                <a:sym typeface="+mn-ea"/>
              </a:rPr>
              <a:t>，</a:t>
            </a:r>
            <a:r>
              <a:rPr sz="2000">
                <a:sym typeface="+mn-ea"/>
              </a:rPr>
              <a:t>使得程序发生预定的错误</a:t>
            </a:r>
            <a:r>
              <a:rPr lang="zh-CN" sz="2000">
                <a:sym typeface="+mn-ea"/>
              </a:rPr>
              <a:t>。</a:t>
            </a:r>
            <a:endParaRPr sz="2000">
              <a:sym typeface="+mn-ea"/>
            </a:endParaRPr>
          </a:p>
          <a:p>
            <a:pPr marL="230505" fontAlgn="auto">
              <a:lnSpc>
                <a:spcPct val="150000"/>
              </a:lnSpc>
              <a:spcBef>
                <a:spcPts val="0"/>
              </a:spcBef>
            </a:pPr>
            <a:r>
              <a:rPr sz="2000">
                <a:sym typeface="+mn-ea"/>
              </a:rPr>
              <a:t>level 0-3</a:t>
            </a:r>
            <a:r>
              <a:rPr lang="en-US" sz="2000">
                <a:sym typeface="+mn-ea"/>
              </a:rPr>
              <a:t> </a:t>
            </a:r>
            <a:r>
              <a:rPr sz="2000">
                <a:sym typeface="+mn-ea"/>
              </a:rPr>
              <a:t>从</a:t>
            </a:r>
            <a:r>
              <a:rPr lang="en-US" sz="2000">
                <a:sym typeface="+mn-ea"/>
              </a:rPr>
              <a:t> </a:t>
            </a:r>
            <a:r>
              <a:rPr sz="2000">
                <a:sym typeface="+mn-ea"/>
              </a:rPr>
              <a:t>test</a:t>
            </a:r>
            <a:r>
              <a:rPr lang="en-US" sz="2000">
                <a:sym typeface="+mn-ea"/>
              </a:rPr>
              <a:t> </a:t>
            </a:r>
            <a:r>
              <a:rPr sz="2000">
                <a:sym typeface="+mn-ea"/>
              </a:rPr>
              <a:t>开始制执行</a:t>
            </a:r>
            <a:r>
              <a:rPr lang="zh-CN" sz="2000">
                <a:sym typeface="+mn-ea"/>
              </a:rPr>
              <a:t>，</a:t>
            </a:r>
            <a:r>
              <a:rPr sz="2000">
                <a:sym typeface="+mn-ea"/>
              </a:rPr>
              <a:t>通过函数</a:t>
            </a:r>
            <a:r>
              <a:rPr lang="en-US" sz="2000">
                <a:sym typeface="+mn-ea"/>
              </a:rPr>
              <a:t> </a:t>
            </a:r>
            <a:r>
              <a:rPr sz="2000">
                <a:sym typeface="+mn-ea"/>
              </a:rPr>
              <a:t>getbuf</a:t>
            </a:r>
            <a:r>
              <a:rPr lang="en-US" sz="2000">
                <a:sym typeface="+mn-ea"/>
              </a:rPr>
              <a:t>() </a:t>
            </a:r>
            <a:r>
              <a:rPr sz="2000">
                <a:sym typeface="+mn-ea"/>
              </a:rPr>
              <a:t>向外界读取一串内容</a:t>
            </a:r>
            <a:r>
              <a:rPr lang="zh-CN" sz="2000">
                <a:sym typeface="+mn-ea"/>
              </a:rPr>
              <a:t>。</a:t>
            </a:r>
            <a:endParaRPr sz="2000">
              <a:sym typeface="+mn-ea"/>
            </a:endParaRPr>
          </a:p>
          <a:p>
            <a:pPr marL="230505" fontAlgn="auto">
              <a:lnSpc>
                <a:spcPct val="150000"/>
              </a:lnSpc>
              <a:spcBef>
                <a:spcPts val="0"/>
              </a:spcBef>
            </a:pPr>
            <a:r>
              <a:rPr sz="2000">
                <a:sym typeface="+mn-ea"/>
              </a:rPr>
              <a:t>Level 4 是通过参数</a:t>
            </a:r>
            <a:r>
              <a:rPr lang="en-US" sz="2000">
                <a:sym typeface="+mn-ea"/>
              </a:rPr>
              <a:t> </a:t>
            </a:r>
            <a:r>
              <a:rPr sz="2000">
                <a:sym typeface="+mn-ea"/>
              </a:rPr>
              <a:t>-n</a:t>
            </a:r>
            <a:r>
              <a:rPr lang="zh-CN" sz="2000">
                <a:sym typeface="+mn-ea"/>
              </a:rPr>
              <a:t>，</a:t>
            </a:r>
            <a:r>
              <a:rPr sz="2000">
                <a:sym typeface="+mn-ea"/>
              </a:rPr>
              <a:t>程序执行</a:t>
            </a:r>
            <a:r>
              <a:rPr lang="en-US" sz="2000">
                <a:sym typeface="+mn-ea"/>
              </a:rPr>
              <a:t> </a:t>
            </a:r>
            <a:r>
              <a:rPr sz="2000">
                <a:sym typeface="+mn-ea"/>
              </a:rPr>
              <a:t>testn</a:t>
            </a:r>
            <a:r>
              <a:rPr lang="en-US" sz="2000">
                <a:sym typeface="+mn-ea"/>
              </a:rPr>
              <a:t> </a:t>
            </a:r>
            <a:r>
              <a:rPr sz="2000">
                <a:sym typeface="+mn-ea"/>
              </a:rPr>
              <a:t>函数</a:t>
            </a:r>
            <a:r>
              <a:rPr lang="zh-CN" sz="2000">
                <a:sym typeface="+mn-ea"/>
              </a:rPr>
              <a:t>，</a:t>
            </a:r>
            <a:r>
              <a:rPr sz="2000">
                <a:sym typeface="+mn-ea"/>
              </a:rPr>
              <a:t>调用</a:t>
            </a:r>
            <a:r>
              <a:rPr lang="en-US" sz="2000">
                <a:sym typeface="+mn-ea"/>
              </a:rPr>
              <a:t> </a:t>
            </a:r>
            <a:r>
              <a:rPr sz="2000">
                <a:sym typeface="+mn-ea"/>
              </a:rPr>
              <a:t>getbufn</a:t>
            </a:r>
            <a:r>
              <a:rPr lang="en-US" sz="2000">
                <a:sym typeface="+mn-ea"/>
              </a:rPr>
              <a:t>() </a:t>
            </a:r>
            <a:r>
              <a:rPr sz="2000">
                <a:sym typeface="+mn-ea"/>
              </a:rPr>
              <a:t>函数向外界读取一串内容</a:t>
            </a:r>
            <a:r>
              <a:rPr lang="zh-CN" sz="2000">
                <a:sym typeface="+mn-ea"/>
              </a:rPr>
              <a:t>。</a:t>
            </a:r>
            <a:endParaRPr lang="zh-CN" altLang="en-US" sz="2000">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t>Overview</a:t>
            </a:r>
            <a:endParaRPr lang="en-US" altLang="zh-CN"/>
          </a:p>
        </p:txBody>
      </p:sp>
      <p:sp>
        <p:nvSpPr>
          <p:cNvPr id="4" name="内容占位符 2"/>
          <p:cNvSpPr>
            <a:spLocks noGrp="true"/>
          </p:cNvSpPr>
          <p:nvPr/>
        </p:nvSpPr>
        <p:spPr>
          <a:xfrm>
            <a:off x="795020" y="1691005"/>
            <a:ext cx="10515600" cy="99377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1800">
                <a:sym typeface="+mn-ea"/>
              </a:rPr>
              <a:t>本次lab利用getbuf()方程不检查读取string长度的漏洞破坏该方程的return address从而达到对主程序造成破坏的目的。从getbuf() 的assembly code我们可以看到：</a:t>
            </a:r>
            <a:endParaRPr sz="1800">
              <a:sym typeface="+mn-ea"/>
            </a:endParaRPr>
          </a:p>
        </p:txBody>
      </p:sp>
      <p:pic>
        <p:nvPicPr>
          <p:cNvPr id="3" name="图片 2"/>
          <p:cNvPicPr>
            <a:picLocks noChangeAspect="true"/>
          </p:cNvPicPr>
          <p:nvPr/>
        </p:nvPicPr>
        <p:blipFill>
          <a:blip r:embed="rId1"/>
          <a:stretch>
            <a:fillRect/>
          </a:stretch>
        </p:blipFill>
        <p:spPr>
          <a:xfrm>
            <a:off x="1459865" y="2786380"/>
            <a:ext cx="9118600" cy="34175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概念</a:t>
            </a:r>
            <a:endParaRPr lang="zh-CN" altLang="en-US"/>
          </a:p>
        </p:txBody>
      </p:sp>
      <p:sp>
        <p:nvSpPr>
          <p:cNvPr id="3" name="内容占位符 2"/>
          <p:cNvSpPr>
            <a:spLocks noGrp="true"/>
          </p:cNvSpPr>
          <p:nvPr>
            <p:ph idx="1"/>
          </p:nvPr>
        </p:nvSpPr>
        <p:spPr/>
        <p:txBody>
          <a:bodyPr/>
          <a:p>
            <a:pPr fontAlgn="auto">
              <a:lnSpc>
                <a:spcPct val="150000"/>
              </a:lnSpc>
            </a:pPr>
            <a:r>
              <a:rPr lang="zh-CN" altLang="en-US"/>
              <a:t>缓冲区溢出攻击是利用缓冲区溢出漏洞所进行的攻击行动。</a:t>
            </a:r>
            <a:endParaRPr lang="zh-CN" altLang="en-US"/>
          </a:p>
          <a:p>
            <a:pPr fontAlgn="auto">
              <a:lnSpc>
                <a:spcPct val="150000"/>
              </a:lnSpc>
            </a:pPr>
            <a:r>
              <a:rPr lang="zh-CN" altLang="en-US"/>
              <a:t>缓冲区溢出是一种非常普遍、非常危险的漏洞，在各种操作系统、应用软件中广泛存在。</a:t>
            </a:r>
            <a:endParaRPr lang="zh-CN" altLang="en-US"/>
          </a:p>
          <a:p>
            <a:pPr fontAlgn="auto">
              <a:lnSpc>
                <a:spcPct val="150000"/>
              </a:lnSpc>
            </a:pPr>
            <a:r>
              <a:rPr lang="zh-CN" altLang="en-US"/>
              <a:t>利用缓冲区溢出攻击，可以导致程序运行失败、系统关机、重新启动等后果。</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t>Overview</a:t>
            </a:r>
            <a:endParaRPr lang="en-US" altLang="zh-CN"/>
          </a:p>
        </p:txBody>
      </p:sp>
      <p:sp>
        <p:nvSpPr>
          <p:cNvPr id="4" name="内容占位符 2"/>
          <p:cNvSpPr>
            <a:spLocks noGrp="true"/>
          </p:cNvSpPr>
          <p:nvPr/>
        </p:nvSpPr>
        <p:spPr>
          <a:xfrm>
            <a:off x="795020" y="1691005"/>
            <a:ext cx="2940685" cy="435737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位于&lt;0x80490a3&gt; 地址处代码为预读的string在stack创建了0x28(也就是40)个Byte 的空间。具体位置可以通过gdb在下一行设置breakpoint 查找 %eax 的值得到，如下所示：</a:t>
            </a:r>
            <a:endParaRPr sz="2000">
              <a:sym typeface="+mn-ea"/>
            </a:endParaRPr>
          </a:p>
        </p:txBody>
      </p:sp>
      <p:pic>
        <p:nvPicPr>
          <p:cNvPr id="5" name="图片 4"/>
          <p:cNvPicPr>
            <a:picLocks noChangeAspect="true"/>
          </p:cNvPicPr>
          <p:nvPr/>
        </p:nvPicPr>
        <p:blipFill>
          <a:blip r:embed="rId1"/>
          <a:stretch>
            <a:fillRect/>
          </a:stretch>
        </p:blipFill>
        <p:spPr>
          <a:xfrm>
            <a:off x="4104640" y="626745"/>
            <a:ext cx="7482840" cy="560451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t>Overview</a:t>
            </a:r>
            <a:endParaRPr lang="en-US" altLang="zh-CN"/>
          </a:p>
        </p:txBody>
      </p:sp>
      <p:sp>
        <p:nvSpPr>
          <p:cNvPr id="4" name="内容占位符 2"/>
          <p:cNvSpPr>
            <a:spLocks noGrp="true"/>
          </p:cNvSpPr>
          <p:nvPr/>
        </p:nvSpPr>
        <p:spPr>
          <a:xfrm>
            <a:off x="838200" y="2339975"/>
            <a:ext cx="4951095" cy="251523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通过gdb调试得到，getbuf()申请的40字节缓冲区首地址为&lt;0x55683438&gt;，这个地址后面会用到。</a:t>
            </a:r>
            <a:endParaRPr sz="2000">
              <a:sym typeface="+mn-ea"/>
            </a:endParaRPr>
          </a:p>
          <a:p>
            <a:pPr marL="230505" fontAlgn="auto">
              <a:lnSpc>
                <a:spcPct val="150000"/>
              </a:lnSpc>
              <a:spcBef>
                <a:spcPts val="0"/>
              </a:spcBef>
            </a:pPr>
            <a:r>
              <a:rPr sz="2000">
                <a:sym typeface="+mn-ea"/>
              </a:rPr>
              <a:t>通常在P过程调用Q过程时，程序的stack frame结构如下图所示：</a:t>
            </a:r>
            <a:endParaRPr sz="2000">
              <a:sym typeface="+mn-ea"/>
            </a:endParaRPr>
          </a:p>
        </p:txBody>
      </p:sp>
      <p:pic>
        <p:nvPicPr>
          <p:cNvPr id="3" name="图片 2"/>
          <p:cNvPicPr>
            <a:picLocks noChangeAspect="true"/>
          </p:cNvPicPr>
          <p:nvPr/>
        </p:nvPicPr>
        <p:blipFill>
          <a:blip r:embed="rId1"/>
          <a:stretch>
            <a:fillRect/>
          </a:stretch>
        </p:blipFill>
        <p:spPr>
          <a:xfrm>
            <a:off x="6306820" y="405765"/>
            <a:ext cx="4149725" cy="587121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t>Overview</a:t>
            </a:r>
            <a:endParaRPr lang="en-US" altLang="zh-CN"/>
          </a:p>
        </p:txBody>
      </p:sp>
      <p:sp>
        <p:nvSpPr>
          <p:cNvPr id="4" name="内容占位符 2"/>
          <p:cNvSpPr>
            <a:spLocks noGrp="true"/>
          </p:cNvSpPr>
          <p:nvPr/>
        </p:nvSpPr>
        <p:spPr>
          <a:xfrm>
            <a:off x="795020" y="1833245"/>
            <a:ext cx="10515600" cy="3116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1800">
                <a:sym typeface="+mn-ea"/>
              </a:rPr>
              <a:t>为了覆盖被存在</a:t>
            </a:r>
            <a:r>
              <a:rPr lang="en-US" sz="1800">
                <a:sym typeface="+mn-ea"/>
              </a:rPr>
              <a:t> </a:t>
            </a:r>
            <a:r>
              <a:rPr sz="1800">
                <a:sym typeface="+mn-ea"/>
              </a:rPr>
              <a:t>Return Address上的值</a:t>
            </a:r>
            <a:r>
              <a:rPr lang="en-US" sz="1800">
                <a:sym typeface="+mn-ea"/>
              </a:rPr>
              <a:t> </a:t>
            </a:r>
            <a:r>
              <a:rPr sz="1800">
                <a:sym typeface="+mn-ea"/>
              </a:rPr>
              <a:t>(4 Bytes for m32 machine)，我们需要读入超过系统默认</a:t>
            </a:r>
            <a:r>
              <a:rPr lang="en-US" sz="1800">
                <a:sym typeface="+mn-ea"/>
              </a:rPr>
              <a:t> 0x28(</a:t>
            </a:r>
            <a:r>
              <a:rPr sz="1800">
                <a:sym typeface="+mn-ea"/>
              </a:rPr>
              <a:t>40</a:t>
            </a:r>
            <a:r>
              <a:rPr lang="en-US" sz="1800">
                <a:sym typeface="+mn-ea"/>
              </a:rPr>
              <a:t>)</a:t>
            </a:r>
            <a:r>
              <a:rPr sz="1800">
                <a:sym typeface="+mn-ea"/>
              </a:rPr>
              <a:t> Bytes大小的</a:t>
            </a:r>
            <a:r>
              <a:rPr lang="en-US" sz="1800">
                <a:sym typeface="+mn-ea"/>
              </a:rPr>
              <a:t> </a:t>
            </a:r>
            <a:r>
              <a:rPr sz="1800">
                <a:sym typeface="+mn-ea"/>
              </a:rPr>
              <a:t>string。由于</a:t>
            </a:r>
            <a:r>
              <a:rPr lang="en-US" sz="1800">
                <a:sym typeface="+mn-ea"/>
              </a:rPr>
              <a:t> saved </a:t>
            </a:r>
            <a:r>
              <a:rPr sz="1800">
                <a:sym typeface="+mn-ea"/>
              </a:rPr>
              <a:t>ebp 占据了</a:t>
            </a:r>
            <a:r>
              <a:rPr lang="en-US" sz="1800">
                <a:sym typeface="+mn-ea"/>
              </a:rPr>
              <a:t> </a:t>
            </a:r>
            <a:r>
              <a:rPr sz="1800">
                <a:sym typeface="+mn-ea"/>
              </a:rPr>
              <a:t>4 Bytes 所以当我们的</a:t>
            </a:r>
            <a:r>
              <a:rPr lang="en-US" sz="1800">
                <a:sym typeface="+mn-ea"/>
              </a:rPr>
              <a:t> </a:t>
            </a:r>
            <a:r>
              <a:rPr sz="1800">
                <a:sym typeface="+mn-ea"/>
              </a:rPr>
              <a:t>input string 为</a:t>
            </a:r>
            <a:r>
              <a:rPr lang="en-US" sz="1800">
                <a:sym typeface="+mn-ea"/>
              </a:rPr>
              <a:t> 0x28+4+4(</a:t>
            </a:r>
            <a:r>
              <a:rPr sz="1800">
                <a:sym typeface="+mn-ea"/>
              </a:rPr>
              <a:t>48</a:t>
            </a:r>
            <a:r>
              <a:rPr lang="en-US" sz="1800">
                <a:sym typeface="+mn-ea"/>
              </a:rPr>
              <a:t>)</a:t>
            </a:r>
            <a:r>
              <a:rPr sz="1800">
                <a:sym typeface="+mn-ea"/>
              </a:rPr>
              <a:t> Bytes时，最后</a:t>
            </a:r>
            <a:r>
              <a:rPr lang="en-US" sz="1800">
                <a:sym typeface="+mn-ea"/>
              </a:rPr>
              <a:t>4</a:t>
            </a:r>
            <a:r>
              <a:rPr lang="zh-CN" altLang="en-US" sz="1800">
                <a:sym typeface="+mn-ea"/>
              </a:rPr>
              <a:t>位</a:t>
            </a:r>
            <a:r>
              <a:rPr sz="1800">
                <a:sym typeface="+mn-ea"/>
              </a:rPr>
              <a:t>刚好覆盖</a:t>
            </a:r>
            <a:r>
              <a:rPr lang="en-US" sz="1800">
                <a:sym typeface="+mn-ea"/>
              </a:rPr>
              <a:t> </a:t>
            </a:r>
            <a:r>
              <a:rPr sz="1800">
                <a:sym typeface="+mn-ea"/>
              </a:rPr>
              <a:t>Return address.</a:t>
            </a:r>
            <a:endParaRPr sz="1800">
              <a:sym typeface="+mn-ea"/>
            </a:endParaRPr>
          </a:p>
          <a:p>
            <a:pPr marL="230505" fontAlgn="auto">
              <a:lnSpc>
                <a:spcPct val="150000"/>
              </a:lnSpc>
              <a:spcBef>
                <a:spcPts val="0"/>
              </a:spcBef>
            </a:pPr>
            <a:endParaRPr sz="1800">
              <a:sym typeface="+mn-ea"/>
            </a:endParaRPr>
          </a:p>
          <a:p>
            <a:pPr marL="230505" fontAlgn="auto">
              <a:lnSpc>
                <a:spcPct val="150000"/>
              </a:lnSpc>
              <a:spcBef>
                <a:spcPts val="0"/>
              </a:spcBef>
            </a:pPr>
            <a:r>
              <a:rPr sz="1800">
                <a:sym typeface="+mn-ea"/>
              </a:rPr>
              <a:t>**Notes: **由于我们在输入文件下写入的都是character（字符）因此我们需要利用hex2raw这个小程序帮助我们将我们写入的character转换成所对应的二进制数列。</a:t>
            </a:r>
            <a:endParaRPr sz="180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t>level0:Smoke</a:t>
            </a:r>
            <a:endParaRPr lang="en-US" altLang="zh-CN"/>
          </a:p>
        </p:txBody>
      </p:sp>
      <p:sp>
        <p:nvSpPr>
          <p:cNvPr id="4" name="内容占位符 2"/>
          <p:cNvSpPr>
            <a:spLocks noGrp="true"/>
          </p:cNvSpPr>
          <p:nvPr/>
        </p:nvSpPr>
        <p:spPr>
          <a:xfrm>
            <a:off x="795020" y="2392045"/>
            <a:ext cx="10515600" cy="16452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Smoke</a:t>
            </a:r>
            <a:r>
              <a:rPr lang="en-US" sz="2000">
                <a:sym typeface="+mn-ea"/>
              </a:rPr>
              <a:t> </a:t>
            </a:r>
            <a:r>
              <a:rPr sz="2000">
                <a:sym typeface="+mn-ea"/>
              </a:rPr>
              <a:t>任务的目标是构造一个攻击字符串作为</a:t>
            </a:r>
            <a:r>
              <a:rPr lang="en-US" sz="2000">
                <a:sym typeface="+mn-ea"/>
              </a:rPr>
              <a:t> </a:t>
            </a:r>
            <a:r>
              <a:rPr sz="2000">
                <a:sym typeface="+mn-ea"/>
              </a:rPr>
              <a:t>bufbomb</a:t>
            </a:r>
            <a:r>
              <a:rPr lang="en-US" sz="2000">
                <a:sym typeface="+mn-ea"/>
              </a:rPr>
              <a:t> </a:t>
            </a:r>
            <a:r>
              <a:rPr sz="2000">
                <a:sym typeface="+mn-ea"/>
              </a:rPr>
              <a:t>的输入，在</a:t>
            </a:r>
            <a:r>
              <a:rPr lang="en-US" sz="2000">
                <a:sym typeface="+mn-ea"/>
              </a:rPr>
              <a:t> </a:t>
            </a:r>
            <a:r>
              <a:rPr sz="2000">
                <a:sym typeface="+mn-ea"/>
              </a:rPr>
              <a:t>getbuf()</a:t>
            </a:r>
            <a:r>
              <a:rPr lang="en-US" sz="2000">
                <a:sym typeface="+mn-ea"/>
              </a:rPr>
              <a:t> </a:t>
            </a:r>
            <a:r>
              <a:rPr sz="2000">
                <a:sym typeface="+mn-ea"/>
              </a:rPr>
              <a:t>中造成缓冲区溢出，使得</a:t>
            </a:r>
            <a:r>
              <a:rPr lang="en-US" sz="2000">
                <a:sym typeface="+mn-ea"/>
              </a:rPr>
              <a:t> </a:t>
            </a:r>
            <a:r>
              <a:rPr sz="2000">
                <a:sym typeface="+mn-ea"/>
              </a:rPr>
              <a:t>getbuf()</a:t>
            </a:r>
            <a:r>
              <a:rPr lang="en-US" sz="2000">
                <a:sym typeface="+mn-ea"/>
              </a:rPr>
              <a:t> </a:t>
            </a:r>
            <a:r>
              <a:rPr sz="2000">
                <a:sym typeface="+mn-ea"/>
              </a:rPr>
              <a:t>返回时不是返回到</a:t>
            </a:r>
            <a:r>
              <a:rPr lang="en-US" sz="2000">
                <a:sym typeface="+mn-ea"/>
              </a:rPr>
              <a:t> </a:t>
            </a:r>
            <a:r>
              <a:rPr sz="2000">
                <a:sym typeface="+mn-ea"/>
              </a:rPr>
              <a:t>test</a:t>
            </a:r>
            <a:r>
              <a:rPr lang="en-US" sz="2000">
                <a:sym typeface="+mn-ea"/>
              </a:rPr>
              <a:t>() </a:t>
            </a:r>
            <a:r>
              <a:rPr sz="2000">
                <a:sym typeface="+mn-ea"/>
              </a:rPr>
              <a:t>函数，而是转到</a:t>
            </a:r>
            <a:r>
              <a:rPr lang="en-US" sz="2000">
                <a:sym typeface="+mn-ea"/>
              </a:rPr>
              <a:t> </a:t>
            </a:r>
            <a:r>
              <a:rPr sz="2000">
                <a:sym typeface="+mn-ea"/>
              </a:rPr>
              <a:t>smoke</a:t>
            </a:r>
            <a:r>
              <a:rPr lang="en-US" sz="2000">
                <a:sym typeface="+mn-ea"/>
              </a:rPr>
              <a:t>() </a:t>
            </a:r>
            <a:r>
              <a:rPr sz="2000">
                <a:sym typeface="+mn-ea"/>
              </a:rPr>
              <a:t>函数处执行。为此，你需要：</a:t>
            </a:r>
            <a:endParaRPr sz="200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level0:Smoke</a:t>
            </a:r>
            <a:endParaRPr lang="en-US" altLang="zh-CN"/>
          </a:p>
        </p:txBody>
      </p:sp>
      <p:sp>
        <p:nvSpPr>
          <p:cNvPr id="4" name="内容占位符 2"/>
          <p:cNvSpPr>
            <a:spLocks noGrp="true"/>
          </p:cNvSpPr>
          <p:nvPr/>
        </p:nvSpPr>
        <p:spPr>
          <a:xfrm>
            <a:off x="795020" y="1503045"/>
            <a:ext cx="10515600" cy="679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1. 在</a:t>
            </a:r>
            <a:r>
              <a:rPr lang="en-US" sz="2000">
                <a:sym typeface="+mn-ea"/>
              </a:rPr>
              <a:t> </a:t>
            </a:r>
            <a:r>
              <a:rPr sz="2000">
                <a:sym typeface="+mn-ea"/>
              </a:rPr>
              <a:t>bufbomb</a:t>
            </a:r>
            <a:r>
              <a:rPr lang="en-US" sz="2000">
                <a:sym typeface="+mn-ea"/>
              </a:rPr>
              <a:t> </a:t>
            </a:r>
            <a:r>
              <a:rPr sz="2000">
                <a:sym typeface="+mn-ea"/>
              </a:rPr>
              <a:t>的反汇编源代码中找到</a:t>
            </a:r>
            <a:r>
              <a:rPr lang="en-US" sz="2000">
                <a:sym typeface="+mn-ea"/>
              </a:rPr>
              <a:t> </a:t>
            </a:r>
            <a:r>
              <a:rPr sz="2000">
                <a:sym typeface="+mn-ea"/>
              </a:rPr>
              <a:t>smoke</a:t>
            </a:r>
            <a:r>
              <a:rPr lang="en-US" sz="2000">
                <a:sym typeface="+mn-ea"/>
              </a:rPr>
              <a:t>() </a:t>
            </a:r>
            <a:r>
              <a:rPr sz="2000">
                <a:sym typeface="+mn-ea"/>
              </a:rPr>
              <a:t>函数，记下它的起始地址：</a:t>
            </a:r>
            <a:endParaRPr sz="2000">
              <a:sym typeface="+mn-ea"/>
            </a:endParaRPr>
          </a:p>
        </p:txBody>
      </p:sp>
      <p:sp>
        <p:nvSpPr>
          <p:cNvPr id="6" name="文本框 5"/>
          <p:cNvSpPr txBox="true"/>
          <p:nvPr/>
        </p:nvSpPr>
        <p:spPr>
          <a:xfrm>
            <a:off x="795020" y="6012815"/>
            <a:ext cx="6740525" cy="368300"/>
          </a:xfrm>
          <a:prstGeom prst="rect">
            <a:avLst/>
          </a:prstGeom>
          <a:noFill/>
        </p:spPr>
        <p:txBody>
          <a:bodyPr wrap="square" rtlCol="0" anchor="t">
            <a:spAutoFit/>
          </a:bodyPr>
          <a:p>
            <a:r>
              <a:rPr lang="zh-CN" altLang="en-US"/>
              <a:t>如以上实例中，smoke</a:t>
            </a:r>
            <a:r>
              <a:rPr lang="en-US" altLang="zh-CN"/>
              <a:t>() </a:t>
            </a:r>
            <a:r>
              <a:rPr lang="zh-CN" altLang="en-US"/>
              <a:t>的起始地址是&lt;0x08048b50&gt;。</a:t>
            </a:r>
            <a:endParaRPr lang="zh-CN" altLang="en-US"/>
          </a:p>
        </p:txBody>
      </p:sp>
      <p:pic>
        <p:nvPicPr>
          <p:cNvPr id="7" name="Picture 6"/>
          <p:cNvPicPr>
            <a:picLocks noChangeAspect="true"/>
          </p:cNvPicPr>
          <p:nvPr/>
        </p:nvPicPr>
        <p:blipFill>
          <a:blip r:embed="rId1"/>
          <a:stretch>
            <a:fillRect/>
          </a:stretch>
        </p:blipFill>
        <p:spPr>
          <a:xfrm>
            <a:off x="1088390" y="2310765"/>
            <a:ext cx="9928860" cy="333819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level0:Smoke</a:t>
            </a:r>
            <a:endParaRPr lang="en-US" altLang="zh-CN"/>
          </a:p>
        </p:txBody>
      </p:sp>
      <p:sp>
        <p:nvSpPr>
          <p:cNvPr id="4" name="内容占位符 2"/>
          <p:cNvSpPr>
            <a:spLocks noGrp="true"/>
          </p:cNvSpPr>
          <p:nvPr/>
        </p:nvSpPr>
        <p:spPr>
          <a:xfrm>
            <a:off x="795020" y="1503045"/>
            <a:ext cx="10515600" cy="679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2. 同样在</a:t>
            </a:r>
            <a:r>
              <a:rPr lang="en-US" sz="2000">
                <a:sym typeface="+mn-ea"/>
              </a:rPr>
              <a:t> </a:t>
            </a:r>
            <a:r>
              <a:rPr sz="2000">
                <a:sym typeface="+mn-ea"/>
              </a:rPr>
              <a:t>bufbomb</a:t>
            </a:r>
            <a:r>
              <a:rPr lang="en-US" sz="2000">
                <a:sym typeface="+mn-ea"/>
              </a:rPr>
              <a:t> </a:t>
            </a:r>
            <a:r>
              <a:rPr sz="2000">
                <a:sym typeface="+mn-ea"/>
              </a:rPr>
              <a:t>的反汇编源代码中找到</a:t>
            </a:r>
            <a:r>
              <a:rPr lang="en-US" sz="2000">
                <a:sym typeface="+mn-ea"/>
              </a:rPr>
              <a:t> </a:t>
            </a:r>
            <a:r>
              <a:rPr sz="2000">
                <a:sym typeface="+mn-ea"/>
              </a:rPr>
              <a:t>getbuf()</a:t>
            </a:r>
            <a:r>
              <a:rPr lang="en-US" sz="2000">
                <a:sym typeface="+mn-ea"/>
              </a:rPr>
              <a:t> </a:t>
            </a:r>
            <a:r>
              <a:rPr sz="2000">
                <a:sym typeface="+mn-ea"/>
              </a:rPr>
              <a:t>函数，观察它的栈帧结构：</a:t>
            </a:r>
            <a:endParaRPr sz="2000">
              <a:sym typeface="+mn-ea"/>
            </a:endParaRPr>
          </a:p>
        </p:txBody>
      </p:sp>
      <p:sp>
        <p:nvSpPr>
          <p:cNvPr id="6" name="文本框 5"/>
          <p:cNvSpPr txBox="true"/>
          <p:nvPr/>
        </p:nvSpPr>
        <p:spPr>
          <a:xfrm>
            <a:off x="723900" y="6018530"/>
            <a:ext cx="10997565" cy="368300"/>
          </a:xfrm>
          <a:prstGeom prst="rect">
            <a:avLst/>
          </a:prstGeom>
          <a:noFill/>
        </p:spPr>
        <p:txBody>
          <a:bodyPr wrap="square" rtlCol="0" anchor="t">
            <a:spAutoFit/>
          </a:bodyPr>
          <a:p>
            <a:r>
              <a:rPr lang="zh-CN" altLang="en-US"/>
              <a:t>如以上实例，你可以看到</a:t>
            </a:r>
            <a:r>
              <a:rPr lang="en-US" altLang="zh-CN"/>
              <a:t> </a:t>
            </a:r>
            <a:r>
              <a:rPr lang="zh-CN" altLang="en-US"/>
              <a:t>getbuf()</a:t>
            </a:r>
            <a:r>
              <a:rPr lang="en-US" altLang="zh-CN"/>
              <a:t> </a:t>
            </a:r>
            <a:r>
              <a:rPr lang="zh-CN" altLang="en-US"/>
              <a:t>的栈帧是</a:t>
            </a:r>
            <a:r>
              <a:rPr lang="en-US" altLang="zh-CN"/>
              <a:t> </a:t>
            </a:r>
            <a:r>
              <a:rPr lang="zh-CN" altLang="en-US"/>
              <a:t>0x38+4</a:t>
            </a:r>
            <a:r>
              <a:rPr lang="en-US" altLang="zh-CN"/>
              <a:t> </a:t>
            </a:r>
            <a:r>
              <a:rPr lang="zh-CN" altLang="en-US"/>
              <a:t>个字节，而</a:t>
            </a:r>
            <a:r>
              <a:rPr lang="en-US" altLang="zh-CN"/>
              <a:t> </a:t>
            </a:r>
            <a:r>
              <a:rPr lang="zh-CN" altLang="en-US"/>
              <a:t>buf</a:t>
            </a:r>
            <a:r>
              <a:rPr lang="en-US" altLang="zh-CN"/>
              <a:t> </a:t>
            </a:r>
            <a:r>
              <a:rPr lang="zh-CN" altLang="en-US"/>
              <a:t>的大小是</a:t>
            </a:r>
            <a:r>
              <a:rPr lang="en-US" altLang="zh-CN"/>
              <a:t> </a:t>
            </a:r>
            <a:r>
              <a:rPr lang="zh-CN" altLang="en-US"/>
              <a:t>0x28</a:t>
            </a:r>
            <a:r>
              <a:rPr lang="en-US" altLang="zh-CN"/>
              <a:t>(</a:t>
            </a:r>
            <a:r>
              <a:rPr lang="zh-CN" altLang="en-US"/>
              <a:t>40</a:t>
            </a:r>
            <a:r>
              <a:rPr lang="en-US" altLang="zh-CN"/>
              <a:t>)</a:t>
            </a:r>
            <a:r>
              <a:rPr lang="zh-CN" altLang="en-US"/>
              <a:t>个字节。</a:t>
            </a:r>
            <a:endParaRPr lang="zh-CN" altLang="en-US"/>
          </a:p>
        </p:txBody>
      </p:sp>
      <p:pic>
        <p:nvPicPr>
          <p:cNvPr id="7" name="Picture 6"/>
          <p:cNvPicPr>
            <a:picLocks noChangeAspect="true"/>
          </p:cNvPicPr>
          <p:nvPr/>
        </p:nvPicPr>
        <p:blipFill>
          <a:blip r:embed="rId1"/>
          <a:stretch>
            <a:fillRect/>
          </a:stretch>
        </p:blipFill>
        <p:spPr>
          <a:xfrm>
            <a:off x="1076960" y="2312670"/>
            <a:ext cx="9552940" cy="334708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level0:Smoke</a:t>
            </a:r>
            <a:endParaRPr lang="en-US" altLang="zh-CN"/>
          </a:p>
        </p:txBody>
      </p:sp>
      <p:sp>
        <p:nvSpPr>
          <p:cNvPr id="4" name="内容占位符 2"/>
          <p:cNvSpPr>
            <a:spLocks noGrp="true"/>
          </p:cNvSpPr>
          <p:nvPr/>
        </p:nvSpPr>
        <p:spPr>
          <a:xfrm>
            <a:off x="786130" y="1639570"/>
            <a:ext cx="10515600" cy="679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3. 构造攻击字符串覆盖返回地址</a:t>
            </a:r>
            <a:endParaRPr sz="2000">
              <a:sym typeface="+mn-ea"/>
            </a:endParaRPr>
          </a:p>
        </p:txBody>
      </p:sp>
      <p:sp>
        <p:nvSpPr>
          <p:cNvPr id="6" name="文本框 5"/>
          <p:cNvSpPr txBox="true"/>
          <p:nvPr/>
        </p:nvSpPr>
        <p:spPr>
          <a:xfrm>
            <a:off x="838200" y="2649220"/>
            <a:ext cx="8424545" cy="2399665"/>
          </a:xfrm>
          <a:prstGeom prst="rect">
            <a:avLst/>
          </a:prstGeom>
          <a:noFill/>
        </p:spPr>
        <p:txBody>
          <a:bodyPr wrap="square" rtlCol="0" anchor="t">
            <a:spAutoFit/>
          </a:bodyPr>
          <a:p>
            <a:pPr fontAlgn="auto">
              <a:lnSpc>
                <a:spcPct val="150000"/>
              </a:lnSpc>
            </a:pPr>
            <a:r>
              <a:rPr lang="zh-CN" altLang="en-US" sz="2000"/>
              <a:t>攻击字符串的功能是覆盖</a:t>
            </a:r>
            <a:r>
              <a:rPr lang="en-US" altLang="zh-CN" sz="2000"/>
              <a:t> </a:t>
            </a:r>
            <a:r>
              <a:rPr lang="zh-CN" altLang="en-US" sz="2000"/>
              <a:t>getbuf</a:t>
            </a:r>
            <a:r>
              <a:rPr lang="en-US" altLang="zh-CN" sz="2000"/>
              <a:t>() </a:t>
            </a:r>
            <a:r>
              <a:rPr lang="zh-CN" altLang="en-US" sz="2000"/>
              <a:t>函数内的数组</a:t>
            </a:r>
            <a:r>
              <a:rPr lang="en-US" altLang="zh-CN" sz="2000"/>
              <a:t> </a:t>
            </a:r>
            <a:r>
              <a:rPr lang="zh-CN" altLang="en-US" sz="2000"/>
              <a:t>buf，进而溢出并覆盖</a:t>
            </a:r>
            <a:r>
              <a:rPr lang="en-US" altLang="zh-CN" sz="2000"/>
              <a:t> </a:t>
            </a:r>
            <a:r>
              <a:rPr lang="zh-CN" altLang="en-US" sz="2000"/>
              <a:t>ebp</a:t>
            </a:r>
            <a:r>
              <a:rPr lang="en-US" altLang="zh-CN" sz="2000"/>
              <a:t> </a:t>
            </a:r>
            <a:r>
              <a:rPr lang="zh-CN" altLang="en-US" sz="2000"/>
              <a:t>和</a:t>
            </a:r>
            <a:r>
              <a:rPr lang="en-US" altLang="zh-CN" sz="2000"/>
              <a:t> </a:t>
            </a:r>
            <a:r>
              <a:rPr lang="zh-CN" altLang="en-US" sz="2000"/>
              <a:t>ebp</a:t>
            </a:r>
            <a:r>
              <a:rPr lang="en-US" altLang="zh-CN" sz="2000"/>
              <a:t> </a:t>
            </a:r>
            <a:r>
              <a:rPr lang="zh-CN" altLang="en-US" sz="2000"/>
              <a:t>上面的返回地址，所以攻击字符串的大小应该是</a:t>
            </a:r>
            <a:r>
              <a:rPr lang="en-US" altLang="zh-CN" sz="2000"/>
              <a:t> </a:t>
            </a:r>
            <a:r>
              <a:rPr lang="zh-CN" altLang="en-US" sz="2000"/>
              <a:t>0x28+4+4=48</a:t>
            </a:r>
            <a:r>
              <a:rPr lang="en-US" altLang="zh-CN" sz="2000"/>
              <a:t> </a:t>
            </a:r>
            <a:r>
              <a:rPr lang="zh-CN" altLang="en-US" sz="2000"/>
              <a:t>个字节</a:t>
            </a:r>
            <a:r>
              <a:rPr lang="en-US" altLang="zh-CN" sz="2000"/>
              <a:t> (</a:t>
            </a:r>
            <a:r>
              <a:rPr lang="zh-CN" altLang="en-US" sz="2000"/>
              <a:t>右图栈结构</a:t>
            </a:r>
            <a:r>
              <a:rPr lang="en-US" altLang="zh-CN" sz="2000"/>
              <a:t>)</a:t>
            </a:r>
            <a:r>
              <a:rPr lang="zh-CN" altLang="en-US" sz="2000"/>
              <a:t>。并且其最后4个字节应是</a:t>
            </a:r>
            <a:r>
              <a:rPr lang="en-US" altLang="zh-CN" sz="2000"/>
              <a:t> </a:t>
            </a:r>
            <a:r>
              <a:rPr lang="zh-CN" altLang="en-US" sz="2000"/>
              <a:t>smoke</a:t>
            </a:r>
            <a:r>
              <a:rPr lang="en-US" altLang="zh-CN" sz="2000"/>
              <a:t>() </a:t>
            </a:r>
            <a:r>
              <a:rPr lang="zh-CN" altLang="en-US" sz="2000"/>
              <a:t>函数的起始地址，正好覆盖</a:t>
            </a:r>
            <a:r>
              <a:rPr lang="en-US" altLang="zh-CN" sz="2000"/>
              <a:t> </a:t>
            </a:r>
            <a:r>
              <a:rPr lang="zh-CN" altLang="en-US" sz="2000"/>
              <a:t>ebp</a:t>
            </a:r>
            <a:r>
              <a:rPr lang="en-US" altLang="zh-CN" sz="2000"/>
              <a:t> </a:t>
            </a:r>
            <a:r>
              <a:rPr lang="zh-CN" altLang="en-US" sz="2000"/>
              <a:t>上方的正常返回地址。这样再从getbuf返回时，取出的根据攻击字符串设置的地址，就可实现控制转移。</a:t>
            </a:r>
            <a:endParaRPr lang="zh-CN" altLang="en-US" sz="2000"/>
          </a:p>
        </p:txBody>
      </p:sp>
      <p:pic>
        <p:nvPicPr>
          <p:cNvPr id="3" name="图片 2"/>
          <p:cNvPicPr>
            <a:picLocks noChangeAspect="true"/>
          </p:cNvPicPr>
          <p:nvPr/>
        </p:nvPicPr>
        <p:blipFill>
          <a:blip r:embed="rId1"/>
          <a:stretch>
            <a:fillRect/>
          </a:stretch>
        </p:blipFill>
        <p:spPr>
          <a:xfrm>
            <a:off x="9571990" y="585470"/>
            <a:ext cx="1885950" cy="568706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level0:Smoke</a:t>
            </a:r>
            <a:endParaRPr lang="en-US" altLang="zh-CN"/>
          </a:p>
        </p:txBody>
      </p:sp>
      <p:sp>
        <p:nvSpPr>
          <p:cNvPr id="4" name="内容占位符 2"/>
          <p:cNvSpPr>
            <a:spLocks noGrp="true"/>
          </p:cNvSpPr>
          <p:nvPr/>
        </p:nvSpPr>
        <p:spPr>
          <a:xfrm>
            <a:off x="795020" y="1503045"/>
            <a:ext cx="10515600" cy="679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所以，这样的攻击字符串为：</a:t>
            </a:r>
            <a:endParaRPr sz="2000">
              <a:sym typeface="+mn-ea"/>
            </a:endParaRPr>
          </a:p>
        </p:txBody>
      </p:sp>
      <p:sp>
        <p:nvSpPr>
          <p:cNvPr id="6" name="文本框 5"/>
          <p:cNvSpPr txBox="true"/>
          <p:nvPr/>
        </p:nvSpPr>
        <p:spPr>
          <a:xfrm>
            <a:off x="1731645" y="2317115"/>
            <a:ext cx="2051685" cy="3784600"/>
          </a:xfrm>
          <a:prstGeom prst="rect">
            <a:avLst/>
          </a:prstGeom>
          <a:noFill/>
        </p:spPr>
        <p:txBody>
          <a:bodyPr wrap="square" rtlCol="0" anchor="t">
            <a:spAutoFit/>
          </a:bodyPr>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50 8b 04 08</a:t>
            </a:r>
            <a:endParaRPr lang="zh-CN" altLang="en-US" sz="2000"/>
          </a:p>
        </p:txBody>
      </p:sp>
      <p:sp>
        <p:nvSpPr>
          <p:cNvPr id="3" name="文本框 2"/>
          <p:cNvSpPr txBox="true"/>
          <p:nvPr/>
        </p:nvSpPr>
        <p:spPr>
          <a:xfrm>
            <a:off x="4810125" y="2810510"/>
            <a:ext cx="5987415" cy="1753235"/>
          </a:xfrm>
          <a:prstGeom prst="rect">
            <a:avLst/>
          </a:prstGeom>
          <a:noFill/>
        </p:spPr>
        <p:txBody>
          <a:bodyPr wrap="square" rtlCol="0" anchor="t">
            <a:spAutoFit/>
          </a:bodyPr>
          <a:p>
            <a:pPr fontAlgn="auto">
              <a:lnSpc>
                <a:spcPct val="150000"/>
              </a:lnSpc>
            </a:pPr>
            <a:r>
              <a:rPr lang="zh-CN" altLang="en-US"/>
              <a:t>总共48个字节，并且前面44个字节可以为任意值，对程序的执行没有任何影响，只要最后四个字节正确地设置为smoke</a:t>
            </a:r>
            <a:r>
              <a:rPr lang="en-US" altLang="zh-CN"/>
              <a:t>() </a:t>
            </a:r>
            <a:r>
              <a:rPr lang="zh-CN" altLang="en-US"/>
              <a:t>的起始地址&lt;0x08048b50&gt;即可，对应内存写入</a:t>
            </a:r>
            <a:r>
              <a:rPr lang="en-US" altLang="zh-CN"/>
              <a:t> [</a:t>
            </a:r>
            <a:r>
              <a:rPr lang="zh-CN" altLang="en-US"/>
              <a:t>50 8b 04 08</a:t>
            </a:r>
            <a:r>
              <a:rPr lang="en-US" altLang="zh-CN"/>
              <a:t>] (</a:t>
            </a:r>
            <a:r>
              <a:rPr lang="zh-CN" altLang="en-US"/>
              <a:t>小端格式</a:t>
            </a:r>
            <a:r>
              <a:rPr lang="en-US" altLang="zh-CN"/>
              <a:t>)</a:t>
            </a:r>
            <a:r>
              <a:rPr lang="zh-CN" altLang="en-US"/>
              <a:t>。</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level0:Smoke</a:t>
            </a:r>
            <a:endParaRPr lang="en-US" altLang="zh-CN"/>
          </a:p>
        </p:txBody>
      </p:sp>
      <p:sp>
        <p:nvSpPr>
          <p:cNvPr id="4" name="内容占位符 2"/>
          <p:cNvSpPr>
            <a:spLocks noGrp="true"/>
          </p:cNvSpPr>
          <p:nvPr/>
        </p:nvSpPr>
        <p:spPr>
          <a:xfrm>
            <a:off x="795020" y="1503045"/>
            <a:ext cx="10515600" cy="442277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lang="zh-CN" altLang="en-US" sz="1800">
                <a:sym typeface="+mn-ea"/>
              </a:rPr>
              <a:t>可以将上述攻击字符串写在攻击字符串文件中，命名为</a:t>
            </a:r>
            <a:r>
              <a:rPr lang="en-US" altLang="zh-CN" sz="1800">
                <a:sym typeface="+mn-ea"/>
              </a:rPr>
              <a:t> </a:t>
            </a:r>
            <a:r>
              <a:rPr lang="zh-CN" altLang="en-US" sz="1800">
                <a:sym typeface="+mn-ea"/>
              </a:rPr>
              <a:t>smoke_U</a:t>
            </a:r>
            <a:r>
              <a:rPr lang="en-US" altLang="zh-CN" sz="1800">
                <a:sym typeface="+mn-ea"/>
              </a:rPr>
              <a:t>202031233061</a:t>
            </a:r>
            <a:r>
              <a:rPr lang="zh-CN" altLang="en-US" sz="1800">
                <a:sym typeface="+mn-ea"/>
              </a:rPr>
              <a:t>.txt</a:t>
            </a:r>
            <a:r>
              <a:rPr lang="en-US" altLang="zh-CN" sz="1800">
                <a:sym typeface="+mn-ea"/>
              </a:rPr>
              <a:t> (</a:t>
            </a:r>
            <a:r>
              <a:rPr lang="zh-CN" altLang="en-US" sz="1800">
                <a:sym typeface="+mn-ea"/>
              </a:rPr>
              <a:t>你的学号</a:t>
            </a:r>
            <a:r>
              <a:rPr lang="en-US" altLang="zh-CN" sz="1800">
                <a:sym typeface="+mn-ea"/>
              </a:rPr>
              <a:t>)</a:t>
            </a:r>
            <a:r>
              <a:rPr lang="zh-CN" altLang="en-US" sz="1800">
                <a:sym typeface="+mn-ea"/>
              </a:rPr>
              <a:t>，之后通过</a:t>
            </a:r>
            <a:r>
              <a:rPr lang="en-US" altLang="zh-CN" sz="1800">
                <a:sym typeface="+mn-ea"/>
              </a:rPr>
              <a:t> </a:t>
            </a:r>
            <a:r>
              <a:rPr lang="zh-CN" altLang="en-US" sz="1800">
                <a:sym typeface="+mn-ea"/>
              </a:rPr>
              <a:t>hex2raw</a:t>
            </a:r>
            <a:r>
              <a:rPr lang="en-US" altLang="zh-CN" sz="1800">
                <a:sym typeface="+mn-ea"/>
              </a:rPr>
              <a:t> </a:t>
            </a:r>
            <a:r>
              <a:rPr lang="zh-CN" altLang="en-US" sz="1800">
                <a:sym typeface="+mn-ea"/>
              </a:rPr>
              <a:t>处理过滤掉所有的注释，还原成没有任何冗余数据的攻击字符串原始数据而代入bufbomb</a:t>
            </a:r>
            <a:r>
              <a:rPr lang="en-US" altLang="zh-CN" sz="1800">
                <a:sym typeface="+mn-ea"/>
              </a:rPr>
              <a:t> </a:t>
            </a:r>
            <a:r>
              <a:rPr lang="zh-CN" altLang="en-US" sz="1800">
                <a:sym typeface="+mn-ea"/>
              </a:rPr>
              <a:t>中使用。通过</a:t>
            </a:r>
            <a:r>
              <a:rPr lang="en-US" altLang="zh-CN" sz="1800">
                <a:sym typeface="+mn-ea"/>
              </a:rPr>
              <a:t> </a:t>
            </a:r>
            <a:r>
              <a:rPr lang="zh-CN" altLang="en-US" sz="1800">
                <a:sym typeface="+mn-ea"/>
              </a:rPr>
              <a:t>Linux</a:t>
            </a:r>
            <a:r>
              <a:rPr lang="en-US" altLang="zh-CN" sz="1800">
                <a:sym typeface="+mn-ea"/>
              </a:rPr>
              <a:t> </a:t>
            </a:r>
            <a:r>
              <a:rPr lang="zh-CN" altLang="en-US" sz="1800">
                <a:sym typeface="+mn-ea"/>
              </a:rPr>
              <a:t>终端执行：</a:t>
            </a:r>
            <a:endParaRPr lang="zh-CN" altLang="en-US" sz="1800">
              <a:sym typeface="+mn-ea"/>
            </a:endParaRPr>
          </a:p>
          <a:p>
            <a:pPr marL="230505" fontAlgn="auto">
              <a:lnSpc>
                <a:spcPct val="150000"/>
              </a:lnSpc>
              <a:spcBef>
                <a:spcPts val="0"/>
              </a:spcBef>
            </a:pPr>
            <a:r>
              <a:rPr lang="zh-CN" altLang="en-US" sz="1800">
                <a:sym typeface="+mn-ea"/>
              </a:rPr>
              <a:t>cat smoke_</a:t>
            </a:r>
            <a:r>
              <a:rPr lang="en-US" altLang="zh-CN" sz="1800">
                <a:sym typeface="+mn-ea"/>
              </a:rPr>
              <a:t>U202031233061</a:t>
            </a:r>
            <a:r>
              <a:rPr lang="zh-CN" altLang="en-US" sz="1800">
                <a:sym typeface="+mn-ea"/>
              </a:rPr>
              <a:t>.txt |./hex2raw |./bufbomb -u U</a:t>
            </a:r>
            <a:r>
              <a:rPr lang="en-US" altLang="zh-CN" sz="1800">
                <a:sym typeface="+mn-ea"/>
              </a:rPr>
              <a:t>202031233061</a:t>
            </a:r>
            <a:endParaRPr lang="zh-CN" altLang="en-US" sz="1800"/>
          </a:p>
          <a:p>
            <a:pPr marL="230505" fontAlgn="auto">
              <a:lnSpc>
                <a:spcPct val="150000"/>
              </a:lnSpc>
              <a:spcBef>
                <a:spcPts val="0"/>
              </a:spcBef>
            </a:pPr>
            <a:r>
              <a:rPr lang="zh-CN" altLang="en-US" sz="1800">
                <a:sym typeface="+mn-ea"/>
              </a:rPr>
              <a:t>显示结果如下：</a:t>
            </a:r>
            <a:endParaRPr lang="zh-CN" altLang="en-US" sz="1800">
              <a:sym typeface="+mn-ea"/>
            </a:endParaRPr>
          </a:p>
          <a:p>
            <a:pPr marL="230505" fontAlgn="auto">
              <a:lnSpc>
                <a:spcPct val="150000"/>
              </a:lnSpc>
              <a:spcBef>
                <a:spcPts val="0"/>
              </a:spcBef>
            </a:pPr>
            <a:endParaRPr lang="zh-CN" altLang="en-US" sz="1800">
              <a:sym typeface="+mn-ea"/>
            </a:endParaRPr>
          </a:p>
          <a:p>
            <a:pPr marL="230505" fontAlgn="auto">
              <a:lnSpc>
                <a:spcPct val="150000"/>
              </a:lnSpc>
              <a:spcBef>
                <a:spcPts val="0"/>
              </a:spcBef>
            </a:pPr>
            <a:endParaRPr lang="zh-CN" altLang="en-US" sz="1800">
              <a:sym typeface="+mn-ea"/>
            </a:endParaRPr>
          </a:p>
          <a:p>
            <a:pPr marL="230505" fontAlgn="auto">
              <a:lnSpc>
                <a:spcPct val="150000"/>
              </a:lnSpc>
              <a:spcBef>
                <a:spcPts val="0"/>
              </a:spcBef>
            </a:pPr>
            <a:endParaRPr lang="zh-CN" altLang="en-US" sz="1800">
              <a:sym typeface="+mn-ea"/>
            </a:endParaRPr>
          </a:p>
          <a:p>
            <a:pPr marL="230505" fontAlgn="auto">
              <a:lnSpc>
                <a:spcPct val="150000"/>
              </a:lnSpc>
              <a:spcBef>
                <a:spcPts val="0"/>
              </a:spcBef>
            </a:pPr>
            <a:endParaRPr lang="zh-CN" altLang="en-US" sz="1800">
              <a:sym typeface="+mn-ea"/>
            </a:endParaRPr>
          </a:p>
          <a:p>
            <a:pPr marL="230505" fontAlgn="auto">
              <a:lnSpc>
                <a:spcPct val="150000"/>
              </a:lnSpc>
              <a:spcBef>
                <a:spcPts val="0"/>
              </a:spcBef>
            </a:pPr>
            <a:r>
              <a:rPr lang="zh-CN" altLang="en-US" sz="1800">
                <a:sym typeface="+mn-ea"/>
              </a:rPr>
              <a:t>至此，level0</a:t>
            </a:r>
            <a:r>
              <a:rPr lang="en-US" altLang="zh-CN" sz="1800">
                <a:sym typeface="+mn-ea"/>
              </a:rPr>
              <a:t> </a:t>
            </a:r>
            <a:r>
              <a:rPr lang="zh-CN" altLang="en-US" sz="1800">
                <a:sym typeface="+mn-ea"/>
              </a:rPr>
              <a:t>任务</a:t>
            </a:r>
            <a:r>
              <a:rPr lang="en-US" altLang="zh-CN" sz="1800">
                <a:sym typeface="+mn-ea"/>
              </a:rPr>
              <a:t> </a:t>
            </a:r>
            <a:r>
              <a:rPr lang="zh-CN" altLang="en-US" sz="1800">
                <a:sym typeface="+mn-ea"/>
              </a:rPr>
              <a:t>smoke</a:t>
            </a:r>
            <a:r>
              <a:rPr lang="en-US" altLang="zh-CN" sz="1800">
                <a:sym typeface="+mn-ea"/>
              </a:rPr>
              <a:t> </a:t>
            </a:r>
            <a:r>
              <a:rPr lang="zh-CN" altLang="en-US" sz="1800">
                <a:sym typeface="+mn-ea"/>
              </a:rPr>
              <a:t>通过！</a:t>
            </a:r>
            <a:endParaRPr lang="zh-CN" altLang="en-US" sz="1800">
              <a:sym typeface="+mn-ea"/>
            </a:endParaRPr>
          </a:p>
        </p:txBody>
      </p:sp>
      <p:pic>
        <p:nvPicPr>
          <p:cNvPr id="5" name="Picture 4"/>
          <p:cNvPicPr>
            <a:picLocks noChangeAspect="true"/>
          </p:cNvPicPr>
          <p:nvPr/>
        </p:nvPicPr>
        <p:blipFill>
          <a:blip r:embed="rId1"/>
          <a:stretch>
            <a:fillRect/>
          </a:stretch>
        </p:blipFill>
        <p:spPr>
          <a:xfrm>
            <a:off x="901700" y="3715385"/>
            <a:ext cx="10301605" cy="145097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level1:Fizz</a:t>
            </a:r>
            <a:endParaRPr lang="en-US" altLang="zh-CN"/>
          </a:p>
        </p:txBody>
      </p:sp>
      <p:sp>
        <p:nvSpPr>
          <p:cNvPr id="4" name="内容占位符 2"/>
          <p:cNvSpPr>
            <a:spLocks noGrp="true"/>
          </p:cNvSpPr>
          <p:nvPr/>
        </p:nvSpPr>
        <p:spPr>
          <a:xfrm>
            <a:off x="1005205" y="1888490"/>
            <a:ext cx="10515600" cy="16452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level1 和 level0 大同小异，唯一的区别是本次要求跳入函数 fizz(int)</a:t>
            </a:r>
            <a:r>
              <a:rPr lang="zh-CN" sz="2000">
                <a:sym typeface="+mn-ea"/>
              </a:rPr>
              <a:t>。</a:t>
            </a:r>
            <a:endParaRPr lang="zh-CN" sz="2000">
              <a:sym typeface="+mn-ea"/>
            </a:endParaRPr>
          </a:p>
          <a:p>
            <a:pPr marL="230505" fontAlgn="auto">
              <a:lnSpc>
                <a:spcPct val="150000"/>
              </a:lnSpc>
              <a:spcBef>
                <a:spcPts val="0"/>
              </a:spcBef>
            </a:pPr>
            <a:r>
              <a:rPr sz="2000">
                <a:sym typeface="+mn-ea"/>
              </a:rPr>
              <a:t>该函数有一个参数</a:t>
            </a:r>
            <a:r>
              <a:rPr lang="en-US" sz="2000">
                <a:sym typeface="+mn-ea"/>
              </a:rPr>
              <a:t> </a:t>
            </a:r>
            <a:r>
              <a:rPr sz="2000">
                <a:sym typeface="+mn-ea"/>
              </a:rPr>
              <a:t>(要求用所给</a:t>
            </a:r>
            <a:r>
              <a:rPr lang="en-US" sz="2000">
                <a:sym typeface="+mn-ea"/>
              </a:rPr>
              <a:t> </a:t>
            </a:r>
            <a:r>
              <a:rPr sz="2000">
                <a:sym typeface="+mn-ea"/>
              </a:rPr>
              <a:t>cookie</a:t>
            </a:r>
            <a:r>
              <a:rPr lang="en-US" sz="2000">
                <a:sym typeface="+mn-ea"/>
              </a:rPr>
              <a:t> </a:t>
            </a:r>
            <a:r>
              <a:rPr sz="2000">
                <a:sym typeface="+mn-ea"/>
              </a:rPr>
              <a:t>作</a:t>
            </a:r>
            <a:r>
              <a:rPr lang="zh-CN" sz="2000">
                <a:sym typeface="+mn-ea"/>
              </a:rPr>
              <a:t>参数</a:t>
            </a:r>
            <a:r>
              <a:rPr sz="2000">
                <a:sym typeface="+mn-ea"/>
              </a:rPr>
              <a:t>)。</a:t>
            </a:r>
            <a:endParaRPr lang="zh-CN" sz="20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特点</a:t>
            </a:r>
            <a:endParaRPr lang="zh-CN" altLang="en-US"/>
          </a:p>
        </p:txBody>
      </p:sp>
      <p:sp>
        <p:nvSpPr>
          <p:cNvPr id="3" name="内容占位符 2"/>
          <p:cNvSpPr>
            <a:spLocks noGrp="true"/>
          </p:cNvSpPr>
          <p:nvPr>
            <p:ph idx="1"/>
          </p:nvPr>
        </p:nvSpPr>
        <p:spPr/>
        <p:txBody>
          <a:bodyPr>
            <a:normAutofit lnSpcReduction="20000"/>
          </a:bodyPr>
          <a:p>
            <a:pPr fontAlgn="auto">
              <a:lnSpc>
                <a:spcPct val="150000"/>
              </a:lnSpc>
            </a:pPr>
            <a:r>
              <a:rPr lang="zh-CN" altLang="en-US" sz="2400"/>
              <a:t>缓冲区溢出是指当计算机向缓冲区内填充数据位数时超过了缓冲区本身的容量，溢出的数据覆盖在合法数据上。</a:t>
            </a:r>
            <a:endParaRPr lang="zh-CN" altLang="en-US" sz="2400"/>
          </a:p>
          <a:p>
            <a:pPr fontAlgn="auto">
              <a:lnSpc>
                <a:spcPct val="150000"/>
              </a:lnSpc>
            </a:pPr>
            <a:r>
              <a:rPr lang="zh-CN" altLang="en-US" sz="2400"/>
              <a:t>理想的情况是：程序会检查数据长度，而且并不允许输入超过缓冲区长度的字符。但是绝大多数程序都会假设数据长度总是与所分配的储存空间相匹配，这就为缓冲区溢出埋下隐患。</a:t>
            </a:r>
            <a:endParaRPr lang="zh-CN" altLang="en-US" sz="2400"/>
          </a:p>
          <a:p>
            <a:pPr fontAlgn="auto">
              <a:lnSpc>
                <a:spcPct val="150000"/>
              </a:lnSpc>
            </a:pPr>
            <a:r>
              <a:rPr lang="zh-CN" altLang="en-US" sz="2400"/>
              <a:t>操作系统所使用的缓冲区，又被称为“堆栈”，在各个操作进程之间，指令会被临时储存在“堆栈”当中，“堆栈”也会出现缓冲区溢出。</a:t>
            </a:r>
            <a:endParaRPr lang="zh-CN" alt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level1:Fizz</a:t>
            </a:r>
            <a:endParaRPr lang="en-US" altLang="zh-CN">
              <a:sym typeface="+mn-ea"/>
            </a:endParaRPr>
          </a:p>
        </p:txBody>
      </p:sp>
      <p:sp>
        <p:nvSpPr>
          <p:cNvPr id="4" name="内容占位符 2"/>
          <p:cNvSpPr>
            <a:spLocks noGrp="true"/>
          </p:cNvSpPr>
          <p:nvPr/>
        </p:nvSpPr>
        <p:spPr>
          <a:xfrm>
            <a:off x="517525" y="1473835"/>
            <a:ext cx="10836275" cy="98488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lang="zh-CN" altLang="en-US" sz="2000">
                <a:sym typeface="+mn-ea"/>
              </a:rPr>
              <a:t>在反汇编代码中找到</a:t>
            </a:r>
            <a:r>
              <a:rPr lang="en-US" sz="2000">
                <a:sym typeface="+mn-ea"/>
              </a:rPr>
              <a:t> </a:t>
            </a:r>
            <a:r>
              <a:rPr sz="2000">
                <a:sym typeface="+mn-ea"/>
              </a:rPr>
              <a:t>fizz</a:t>
            </a:r>
            <a:r>
              <a:rPr lang="en-US" sz="2000">
                <a:sym typeface="+mn-ea"/>
              </a:rPr>
              <a:t>()</a:t>
            </a:r>
            <a:r>
              <a:rPr lang="zh-CN" sz="2000">
                <a:sym typeface="+mn-ea"/>
              </a:rPr>
              <a:t>，</a:t>
            </a:r>
            <a:r>
              <a:rPr sz="2000">
                <a:sym typeface="+mn-ea"/>
              </a:rPr>
              <a:t>我们可以看出</a:t>
            </a:r>
            <a:r>
              <a:rPr lang="zh-CN" sz="2000">
                <a:sym typeface="+mn-ea"/>
              </a:rPr>
              <a:t>：</a:t>
            </a:r>
            <a:r>
              <a:rPr sz="2000">
                <a:sym typeface="+mn-ea"/>
              </a:rPr>
              <a:t>cookie</a:t>
            </a:r>
            <a:r>
              <a:rPr lang="en-US" sz="2000">
                <a:sym typeface="+mn-ea"/>
              </a:rPr>
              <a:t> </a:t>
            </a:r>
            <a:r>
              <a:rPr sz="2000">
                <a:sym typeface="+mn-ea"/>
              </a:rPr>
              <a:t>存放的位置应该是</a:t>
            </a:r>
            <a:r>
              <a:rPr lang="en-US" sz="2000">
                <a:sym typeface="+mn-ea"/>
              </a:rPr>
              <a:t> </a:t>
            </a:r>
            <a:r>
              <a:rPr sz="2000">
                <a:sym typeface="+mn-ea"/>
              </a:rPr>
              <a:t>(ebp-0x8)</a:t>
            </a:r>
            <a:r>
              <a:rPr lang="zh-CN" sz="2000">
                <a:sym typeface="+mn-ea"/>
              </a:rPr>
              <a:t>，</a:t>
            </a:r>
            <a:r>
              <a:rPr sz="2000">
                <a:sym typeface="+mn-ea"/>
              </a:rPr>
              <a:t>以及</a:t>
            </a:r>
            <a:r>
              <a:rPr lang="en-US" sz="2000">
                <a:sym typeface="+mn-ea"/>
              </a:rPr>
              <a:t> </a:t>
            </a:r>
            <a:r>
              <a:rPr sz="2000">
                <a:sym typeface="+mn-ea"/>
              </a:rPr>
              <a:t>fizz</a:t>
            </a:r>
            <a:r>
              <a:rPr lang="en-US" sz="2000">
                <a:sym typeface="+mn-ea"/>
              </a:rPr>
              <a:t>() </a:t>
            </a:r>
            <a:r>
              <a:rPr sz="2000">
                <a:sym typeface="+mn-ea"/>
              </a:rPr>
              <a:t>函数的首地址为&lt;0x08048b7a&gt;</a:t>
            </a:r>
            <a:r>
              <a:rPr lang="zh-CN" sz="2000">
                <a:sym typeface="+mn-ea"/>
              </a:rPr>
              <a:t>。</a:t>
            </a:r>
            <a:endParaRPr lang="zh-CN" sz="2000">
              <a:sym typeface="+mn-ea"/>
            </a:endParaRPr>
          </a:p>
        </p:txBody>
      </p:sp>
      <p:pic>
        <p:nvPicPr>
          <p:cNvPr id="3" name="图片 2"/>
          <p:cNvPicPr>
            <a:picLocks noChangeAspect="true"/>
          </p:cNvPicPr>
          <p:nvPr/>
        </p:nvPicPr>
        <p:blipFill>
          <a:blip r:embed="rId1"/>
          <a:stretch>
            <a:fillRect/>
          </a:stretch>
        </p:blipFill>
        <p:spPr>
          <a:xfrm>
            <a:off x="2628265" y="2596515"/>
            <a:ext cx="6830695" cy="393763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level1:Fizz</a:t>
            </a:r>
            <a:endParaRPr lang="en-US" altLang="zh-CN">
              <a:sym typeface="+mn-ea"/>
            </a:endParaRPr>
          </a:p>
        </p:txBody>
      </p:sp>
      <p:sp>
        <p:nvSpPr>
          <p:cNvPr id="4" name="内容占位符 2"/>
          <p:cNvSpPr>
            <a:spLocks noGrp="true"/>
          </p:cNvSpPr>
          <p:nvPr/>
        </p:nvSpPr>
        <p:spPr>
          <a:xfrm>
            <a:off x="517525" y="1543685"/>
            <a:ext cx="10836275" cy="111823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通过栈帧图</a:t>
            </a:r>
            <a:r>
              <a:rPr lang="zh-CN" sz="2000">
                <a:sym typeface="+mn-ea"/>
              </a:rPr>
              <a:t>，</a:t>
            </a:r>
            <a:r>
              <a:rPr sz="2000">
                <a:sym typeface="+mn-ea"/>
              </a:rPr>
              <a:t>可以清楚的看出,我们要做的就是</a:t>
            </a:r>
            <a:r>
              <a:rPr lang="en-US" sz="2000">
                <a:sym typeface="+mn-ea"/>
              </a:rPr>
              <a:t>  </a:t>
            </a:r>
            <a:r>
              <a:rPr sz="2000">
                <a:sym typeface="+mn-ea"/>
              </a:rPr>
              <a:t>①修改参数1的值为你的cookie</a:t>
            </a:r>
            <a:r>
              <a:rPr lang="zh-CN" sz="2000">
                <a:sym typeface="+mn-ea"/>
              </a:rPr>
              <a:t>；</a:t>
            </a:r>
            <a:r>
              <a:rPr sz="2000">
                <a:sym typeface="+mn-ea"/>
              </a:rPr>
              <a:t>②把getbuf返回地址修改为</a:t>
            </a:r>
            <a:r>
              <a:rPr lang="en-US" sz="2000">
                <a:sym typeface="+mn-ea"/>
              </a:rPr>
              <a:t> </a:t>
            </a:r>
            <a:r>
              <a:rPr sz="2000">
                <a:sym typeface="+mn-ea"/>
              </a:rPr>
              <a:t>fizz</a:t>
            </a:r>
            <a:r>
              <a:rPr lang="en-US" sz="2000">
                <a:sym typeface="+mn-ea"/>
              </a:rPr>
              <a:t>() </a:t>
            </a:r>
            <a:r>
              <a:rPr sz="2000">
                <a:sym typeface="+mn-ea"/>
              </a:rPr>
              <a:t>函数首地址</a:t>
            </a:r>
            <a:r>
              <a:rPr lang="zh-CN" sz="2000">
                <a:sym typeface="+mn-ea"/>
              </a:rPr>
              <a:t>，</a:t>
            </a:r>
            <a:r>
              <a:rPr sz="2000">
                <a:sym typeface="+mn-ea"/>
              </a:rPr>
              <a:t>达到函数跳转的目的</a:t>
            </a:r>
            <a:r>
              <a:rPr lang="zh-CN" sz="2000">
                <a:sym typeface="+mn-ea"/>
              </a:rPr>
              <a:t>。</a:t>
            </a:r>
            <a:endParaRPr lang="zh-CN" sz="2000">
              <a:sym typeface="+mn-ea"/>
            </a:endParaRPr>
          </a:p>
        </p:txBody>
      </p:sp>
      <p:pic>
        <p:nvPicPr>
          <p:cNvPr id="5" name="图片 4"/>
          <p:cNvPicPr>
            <a:picLocks noChangeAspect="true"/>
          </p:cNvPicPr>
          <p:nvPr/>
        </p:nvPicPr>
        <p:blipFill>
          <a:blip r:embed="rId1"/>
          <a:srcRect r="25616"/>
          <a:stretch>
            <a:fillRect/>
          </a:stretch>
        </p:blipFill>
        <p:spPr>
          <a:xfrm>
            <a:off x="3935730" y="2778760"/>
            <a:ext cx="3433445" cy="388302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level1:Fizz</a:t>
            </a:r>
            <a:endParaRPr lang="en-US" altLang="zh-CN">
              <a:sym typeface="+mn-ea"/>
            </a:endParaRPr>
          </a:p>
        </p:txBody>
      </p:sp>
      <p:sp>
        <p:nvSpPr>
          <p:cNvPr id="4" name="内容占位符 2"/>
          <p:cNvSpPr>
            <a:spLocks noGrp="true"/>
          </p:cNvSpPr>
          <p:nvPr/>
        </p:nvSpPr>
        <p:spPr>
          <a:xfrm>
            <a:off x="838200" y="1474470"/>
            <a:ext cx="10514965" cy="160147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1800">
                <a:sym typeface="+mn-ea"/>
              </a:rPr>
              <a:t>那么</a:t>
            </a:r>
            <a:r>
              <a:rPr lang="zh-CN" sz="1800">
                <a:sym typeface="+mn-ea"/>
              </a:rPr>
              <a:t>，</a:t>
            </a:r>
            <a:r>
              <a:rPr sz="1800">
                <a:sym typeface="+mn-ea"/>
              </a:rPr>
              <a:t>同第一题</a:t>
            </a:r>
            <a:r>
              <a:rPr lang="zh-CN" sz="1800">
                <a:sym typeface="+mn-ea"/>
              </a:rPr>
              <a:t>，</a:t>
            </a:r>
            <a:r>
              <a:rPr sz="1800">
                <a:sym typeface="+mn-ea"/>
              </a:rPr>
              <a:t>先对文件写入40字节的数组内容</a:t>
            </a:r>
            <a:r>
              <a:rPr lang="en-US" sz="1800">
                <a:sym typeface="+mn-ea"/>
              </a:rPr>
              <a:t> (</a:t>
            </a:r>
            <a:r>
              <a:rPr lang="zh-CN" altLang="en-US" sz="1800">
                <a:sym typeface="+mn-ea"/>
              </a:rPr>
              <a:t>随意</a:t>
            </a:r>
            <a:r>
              <a:rPr lang="en-US" sz="1800">
                <a:sym typeface="+mn-ea"/>
              </a:rPr>
              <a:t>)</a:t>
            </a:r>
            <a:r>
              <a:rPr lang="zh-CN" altLang="en-US" sz="1800">
                <a:sym typeface="+mn-ea"/>
              </a:rPr>
              <a:t>，再</a:t>
            </a:r>
            <a:r>
              <a:rPr sz="1800">
                <a:sym typeface="+mn-ea"/>
              </a:rPr>
              <a:t>写入4字节</a:t>
            </a:r>
            <a:r>
              <a:rPr lang="en-US" sz="1800">
                <a:sym typeface="+mn-ea"/>
              </a:rPr>
              <a:t> </a:t>
            </a:r>
            <a:r>
              <a:rPr sz="1800">
                <a:sym typeface="+mn-ea"/>
              </a:rPr>
              <a:t>ebp</a:t>
            </a:r>
            <a:r>
              <a:rPr lang="en-US" sz="1800">
                <a:sym typeface="+mn-ea"/>
              </a:rPr>
              <a:t> </a:t>
            </a:r>
            <a:r>
              <a:rPr sz="1800">
                <a:sym typeface="+mn-ea"/>
              </a:rPr>
              <a:t>(</a:t>
            </a:r>
            <a:r>
              <a:rPr lang="zh-CN" sz="1800">
                <a:sym typeface="+mn-ea"/>
              </a:rPr>
              <a:t>随意</a:t>
            </a:r>
            <a:r>
              <a:rPr sz="1800">
                <a:sym typeface="+mn-ea"/>
              </a:rPr>
              <a:t>)</a:t>
            </a:r>
            <a:r>
              <a:rPr lang="zh-CN" sz="1800">
                <a:sym typeface="+mn-ea"/>
              </a:rPr>
              <a:t>，再</a:t>
            </a:r>
            <a:r>
              <a:rPr sz="1800">
                <a:sym typeface="+mn-ea"/>
              </a:rPr>
              <a:t>写入</a:t>
            </a:r>
            <a:r>
              <a:rPr lang="en-US" sz="1800">
                <a:sym typeface="+mn-ea"/>
              </a:rPr>
              <a:t> </a:t>
            </a:r>
            <a:r>
              <a:rPr sz="1800">
                <a:sym typeface="+mn-ea"/>
              </a:rPr>
              <a:t>getbuf</a:t>
            </a:r>
            <a:r>
              <a:rPr lang="en-US" sz="1800">
                <a:sym typeface="+mn-ea"/>
              </a:rPr>
              <a:t>() </a:t>
            </a:r>
            <a:r>
              <a:rPr sz="1800">
                <a:sym typeface="+mn-ea"/>
              </a:rPr>
              <a:t>返回地址</a:t>
            </a:r>
            <a:r>
              <a:rPr lang="zh-CN" sz="1800">
                <a:sym typeface="+mn-ea"/>
              </a:rPr>
              <a:t>，即</a:t>
            </a:r>
            <a:r>
              <a:rPr lang="en-US" altLang="zh-CN" sz="1800">
                <a:sym typeface="+mn-ea"/>
              </a:rPr>
              <a:t> </a:t>
            </a:r>
            <a:r>
              <a:rPr sz="1800">
                <a:sym typeface="+mn-ea"/>
              </a:rPr>
              <a:t>fizz</a:t>
            </a:r>
            <a:r>
              <a:rPr lang="en-US" sz="1800">
                <a:sym typeface="+mn-ea"/>
              </a:rPr>
              <a:t>() </a:t>
            </a:r>
            <a:r>
              <a:rPr sz="1800">
                <a:sym typeface="+mn-ea"/>
              </a:rPr>
              <a:t>函数的首</a:t>
            </a:r>
            <a:r>
              <a:rPr lang="zh-CN" sz="1800">
                <a:sym typeface="+mn-ea"/>
              </a:rPr>
              <a:t>地址，再</a:t>
            </a:r>
            <a:r>
              <a:rPr sz="1800">
                <a:sym typeface="+mn-ea"/>
              </a:rPr>
              <a:t>写入</a:t>
            </a:r>
            <a:r>
              <a:rPr lang="en-US" sz="1800">
                <a:sym typeface="+mn-ea"/>
              </a:rPr>
              <a:t> </a:t>
            </a:r>
            <a:r>
              <a:rPr sz="1800">
                <a:sym typeface="+mn-ea"/>
              </a:rPr>
              <a:t>fizz</a:t>
            </a:r>
            <a:r>
              <a:rPr lang="en-US" sz="1800">
                <a:sym typeface="+mn-ea"/>
              </a:rPr>
              <a:t>() </a:t>
            </a:r>
            <a:r>
              <a:rPr sz="1800">
                <a:sym typeface="+mn-ea"/>
              </a:rPr>
              <a:t>的返回地址</a:t>
            </a:r>
            <a:r>
              <a:rPr lang="en-US" sz="1800">
                <a:sym typeface="+mn-ea"/>
              </a:rPr>
              <a:t> </a:t>
            </a:r>
            <a:r>
              <a:rPr sz="1800">
                <a:sym typeface="+mn-ea"/>
              </a:rPr>
              <a:t>(因为只要求我们调用</a:t>
            </a:r>
            <a:r>
              <a:rPr lang="en-US" sz="1800">
                <a:sym typeface="+mn-ea"/>
              </a:rPr>
              <a:t> </a:t>
            </a:r>
            <a:r>
              <a:rPr sz="1800">
                <a:sym typeface="+mn-ea"/>
              </a:rPr>
              <a:t>fizz</a:t>
            </a:r>
            <a:r>
              <a:rPr lang="en-US" sz="1800">
                <a:sym typeface="+mn-ea"/>
              </a:rPr>
              <a:t>() </a:t>
            </a:r>
            <a:r>
              <a:rPr sz="1800">
                <a:sym typeface="+mn-ea"/>
              </a:rPr>
              <a:t>即可,所以返回地址</a:t>
            </a:r>
            <a:r>
              <a:rPr lang="zh-CN" sz="1800">
                <a:sym typeface="+mn-ea"/>
              </a:rPr>
              <a:t>随意</a:t>
            </a:r>
            <a:r>
              <a:rPr sz="1800">
                <a:sym typeface="+mn-ea"/>
              </a:rPr>
              <a:t>)</a:t>
            </a:r>
            <a:r>
              <a:rPr lang="zh-CN" sz="1800">
                <a:sym typeface="+mn-ea"/>
              </a:rPr>
              <a:t>，</a:t>
            </a:r>
            <a:r>
              <a:rPr sz="1800">
                <a:sym typeface="+mn-ea"/>
              </a:rPr>
              <a:t>最后</a:t>
            </a:r>
            <a:r>
              <a:rPr lang="zh-CN" sz="1800">
                <a:sym typeface="+mn-ea"/>
              </a:rPr>
              <a:t>写入你的</a:t>
            </a:r>
            <a:r>
              <a:rPr lang="en-US" altLang="zh-CN" sz="1800">
                <a:sym typeface="+mn-ea"/>
              </a:rPr>
              <a:t> cookie</a:t>
            </a:r>
            <a:r>
              <a:rPr lang="zh-CN" altLang="en-US" sz="1800">
                <a:sym typeface="+mn-ea"/>
              </a:rPr>
              <a:t>。</a:t>
            </a:r>
            <a:endParaRPr lang="zh-CN" sz="1800">
              <a:sym typeface="+mn-ea"/>
            </a:endParaRPr>
          </a:p>
          <a:p>
            <a:pPr marL="230505" fontAlgn="auto">
              <a:lnSpc>
                <a:spcPct val="150000"/>
              </a:lnSpc>
              <a:spcBef>
                <a:spcPts val="0"/>
              </a:spcBef>
            </a:pPr>
            <a:endParaRPr sz="1800">
              <a:sym typeface="+mn-ea"/>
            </a:endParaRPr>
          </a:p>
        </p:txBody>
      </p:sp>
      <p:pic>
        <p:nvPicPr>
          <p:cNvPr id="3" name="图片 2"/>
          <p:cNvPicPr>
            <a:picLocks noChangeAspect="true"/>
          </p:cNvPicPr>
          <p:nvPr/>
        </p:nvPicPr>
        <p:blipFill>
          <a:blip r:embed="rId1"/>
          <a:srcRect r="25616"/>
          <a:stretch>
            <a:fillRect/>
          </a:stretch>
        </p:blipFill>
        <p:spPr>
          <a:xfrm>
            <a:off x="3935730" y="2849880"/>
            <a:ext cx="3433445" cy="388302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level1:Fizz</a:t>
            </a:r>
            <a:endParaRPr lang="en-US" altLang="zh-CN"/>
          </a:p>
        </p:txBody>
      </p:sp>
      <p:sp>
        <p:nvSpPr>
          <p:cNvPr id="4" name="内容占位符 2"/>
          <p:cNvSpPr>
            <a:spLocks noGrp="true"/>
          </p:cNvSpPr>
          <p:nvPr/>
        </p:nvSpPr>
        <p:spPr>
          <a:xfrm>
            <a:off x="850900" y="1355725"/>
            <a:ext cx="3985260" cy="1111250"/>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所以构造攻击文件fizz_U</a:t>
            </a:r>
            <a:r>
              <a:rPr lang="en-US" sz="2000">
                <a:sym typeface="+mn-ea"/>
              </a:rPr>
              <a:t>202031233061</a:t>
            </a:r>
            <a:r>
              <a:rPr sz="2000">
                <a:sym typeface="+mn-ea"/>
              </a:rPr>
              <a:t>.txt</a:t>
            </a:r>
            <a:r>
              <a:rPr lang="en-US" sz="2000">
                <a:sym typeface="+mn-ea"/>
              </a:rPr>
              <a:t> </a:t>
            </a:r>
            <a:r>
              <a:rPr sz="2000">
                <a:sym typeface="+mn-ea"/>
              </a:rPr>
              <a:t>如下：</a:t>
            </a:r>
            <a:endParaRPr sz="2000">
              <a:sym typeface="+mn-ea"/>
            </a:endParaRPr>
          </a:p>
        </p:txBody>
      </p:sp>
      <p:sp>
        <p:nvSpPr>
          <p:cNvPr id="6" name="文本框 5"/>
          <p:cNvSpPr txBox="true"/>
          <p:nvPr/>
        </p:nvSpPr>
        <p:spPr>
          <a:xfrm>
            <a:off x="1555115" y="2303145"/>
            <a:ext cx="2051685" cy="4399915"/>
          </a:xfrm>
          <a:prstGeom prst="rect">
            <a:avLst/>
          </a:prstGeom>
          <a:noFill/>
        </p:spPr>
        <p:txBody>
          <a:bodyPr wrap="square" rtlCol="0" anchor="t">
            <a:spAutoFit/>
          </a:bodyPr>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7a 8b 04 08 </a:t>
            </a:r>
            <a:endParaRPr lang="zh-CN" altLang="en-US" sz="2000"/>
          </a:p>
          <a:p>
            <a:pPr fontAlgn="auto">
              <a:lnSpc>
                <a:spcPct val="100000"/>
              </a:lnSpc>
            </a:pPr>
            <a:r>
              <a:rPr lang="zh-CN" altLang="en-US" sz="2000"/>
              <a:t>00 00 00 00 </a:t>
            </a:r>
            <a:endParaRPr lang="zh-CN" altLang="en-US" sz="2000"/>
          </a:p>
          <a:p>
            <a:pPr fontAlgn="auto">
              <a:lnSpc>
                <a:spcPct val="100000"/>
              </a:lnSpc>
            </a:pPr>
            <a:r>
              <a:rPr lang="en-US" altLang="zh-CN" sz="2000"/>
              <a:t>9b 98 43 39</a:t>
            </a:r>
            <a:endParaRPr lang="en-US" altLang="zh-CN" sz="2000"/>
          </a:p>
        </p:txBody>
      </p:sp>
      <p:sp>
        <p:nvSpPr>
          <p:cNvPr id="3" name="文本框 2"/>
          <p:cNvSpPr txBox="true"/>
          <p:nvPr/>
        </p:nvSpPr>
        <p:spPr>
          <a:xfrm>
            <a:off x="5148580" y="768985"/>
            <a:ext cx="5987415" cy="922020"/>
          </a:xfrm>
          <a:prstGeom prst="rect">
            <a:avLst/>
          </a:prstGeom>
          <a:noFill/>
        </p:spPr>
        <p:txBody>
          <a:bodyPr wrap="square" rtlCol="0" anchor="t">
            <a:spAutoFit/>
          </a:bodyPr>
          <a:p>
            <a:pPr fontAlgn="auto">
              <a:lnSpc>
                <a:spcPct val="150000"/>
              </a:lnSpc>
            </a:pPr>
            <a:r>
              <a:t>其中，&lt;0x08058b7a&gt;</a:t>
            </a:r>
            <a:r>
              <a:rPr lang="en-US"/>
              <a:t> </a:t>
            </a:r>
            <a:r>
              <a:t>为</a:t>
            </a:r>
            <a:r>
              <a:rPr lang="en-US"/>
              <a:t> </a:t>
            </a:r>
            <a:r>
              <a:t>fizz</a:t>
            </a:r>
            <a:r>
              <a:rPr lang="en-US"/>
              <a:t>() </a:t>
            </a:r>
            <a:r>
              <a:t>函数起始地址，0x3943989b</a:t>
            </a:r>
            <a:r>
              <a:rPr lang="en-US"/>
              <a:t> </a:t>
            </a:r>
            <a:r>
              <a:rPr lang="zh-CN" altLang="en-US"/>
              <a:t>是我的</a:t>
            </a:r>
            <a:r>
              <a:rPr lang="en-US" altLang="zh-CN"/>
              <a:t> </a:t>
            </a:r>
            <a:r>
              <a:t>cookie，通过参数传递给</a:t>
            </a:r>
            <a:r>
              <a:rPr lang="en-US"/>
              <a:t> </a:t>
            </a:r>
            <a:r>
              <a:t>fizz</a:t>
            </a:r>
            <a:r>
              <a:rPr lang="en-US"/>
              <a:t>()</a:t>
            </a:r>
            <a:r>
              <a:t>。</a:t>
            </a:r>
          </a:p>
        </p:txBody>
      </p:sp>
      <p:pic>
        <p:nvPicPr>
          <p:cNvPr id="7" name="图片 6"/>
          <p:cNvPicPr>
            <a:picLocks noChangeAspect="true"/>
          </p:cNvPicPr>
          <p:nvPr/>
        </p:nvPicPr>
        <p:blipFill>
          <a:blip r:embed="rId1"/>
          <a:stretch>
            <a:fillRect/>
          </a:stretch>
        </p:blipFill>
        <p:spPr>
          <a:xfrm>
            <a:off x="4836160" y="1959610"/>
            <a:ext cx="6972300" cy="439102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level1:Fizz</a:t>
            </a:r>
            <a:endParaRPr lang="en-US" altLang="zh-CN"/>
          </a:p>
        </p:txBody>
      </p:sp>
      <p:sp>
        <p:nvSpPr>
          <p:cNvPr id="4" name="内容占位符 2"/>
          <p:cNvSpPr>
            <a:spLocks noGrp="true"/>
          </p:cNvSpPr>
          <p:nvPr/>
        </p:nvSpPr>
        <p:spPr>
          <a:xfrm>
            <a:off x="795020" y="1731645"/>
            <a:ext cx="10515600" cy="355663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最后执行测试结果如下：</a:t>
            </a:r>
            <a:endParaRPr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r>
              <a:rPr lang="zh-CN" altLang="en-US" sz="2000">
                <a:sym typeface="+mn-ea"/>
              </a:rPr>
              <a:t>至此，level1</a:t>
            </a:r>
            <a:r>
              <a:rPr lang="en-US" altLang="zh-CN" sz="2000">
                <a:sym typeface="+mn-ea"/>
              </a:rPr>
              <a:t> </a:t>
            </a:r>
            <a:r>
              <a:rPr lang="zh-CN" altLang="en-US" sz="2000">
                <a:sym typeface="+mn-ea"/>
              </a:rPr>
              <a:t>任务</a:t>
            </a:r>
            <a:r>
              <a:rPr lang="en-US" altLang="zh-CN" sz="2000">
                <a:sym typeface="+mn-ea"/>
              </a:rPr>
              <a:t> </a:t>
            </a:r>
            <a:r>
              <a:rPr lang="zh-CN" altLang="en-US" sz="2000">
                <a:sym typeface="+mn-ea"/>
              </a:rPr>
              <a:t>fizz</a:t>
            </a:r>
            <a:r>
              <a:rPr lang="en-US" altLang="zh-CN" sz="2000">
                <a:sym typeface="+mn-ea"/>
              </a:rPr>
              <a:t> </a:t>
            </a:r>
            <a:r>
              <a:rPr lang="zh-CN" altLang="en-US" sz="2000">
                <a:sym typeface="+mn-ea"/>
              </a:rPr>
              <a:t>通过！</a:t>
            </a:r>
            <a:endParaRPr lang="zh-CN" altLang="en-US" sz="2000">
              <a:sym typeface="+mn-ea"/>
            </a:endParaRPr>
          </a:p>
        </p:txBody>
      </p:sp>
      <p:pic>
        <p:nvPicPr>
          <p:cNvPr id="7" name="图片 6"/>
          <p:cNvPicPr>
            <a:picLocks noChangeAspect="true"/>
          </p:cNvPicPr>
          <p:nvPr/>
        </p:nvPicPr>
        <p:blipFill>
          <a:blip r:embed="rId1"/>
          <a:stretch>
            <a:fillRect/>
          </a:stretch>
        </p:blipFill>
        <p:spPr>
          <a:xfrm>
            <a:off x="925830" y="2645410"/>
            <a:ext cx="10490200" cy="151193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level2:bang</a:t>
            </a:r>
            <a:endParaRPr lang="en-US" altLang="zh-CN">
              <a:sym typeface="+mn-ea"/>
            </a:endParaRPr>
          </a:p>
        </p:txBody>
      </p:sp>
      <p:sp>
        <p:nvSpPr>
          <p:cNvPr id="4" name="内容占位符 2"/>
          <p:cNvSpPr>
            <a:spLocks noGrp="true"/>
          </p:cNvSpPr>
          <p:nvPr/>
        </p:nvSpPr>
        <p:spPr>
          <a:xfrm>
            <a:off x="755650" y="1419860"/>
            <a:ext cx="10515600" cy="12604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1800">
                <a:sym typeface="+mn-ea"/>
              </a:rPr>
              <a:t>level2</a:t>
            </a:r>
            <a:r>
              <a:rPr lang="en-US" sz="1800">
                <a:sym typeface="+mn-ea"/>
              </a:rPr>
              <a:t> </a:t>
            </a:r>
            <a:r>
              <a:rPr sz="1800">
                <a:sym typeface="+mn-ea"/>
              </a:rPr>
              <a:t>的难度开始增加，除了需要跳转至目标函数</a:t>
            </a:r>
            <a:r>
              <a:rPr lang="en-US" sz="1800">
                <a:sym typeface="+mn-ea"/>
              </a:rPr>
              <a:t> </a:t>
            </a:r>
            <a:r>
              <a:rPr sz="1800">
                <a:sym typeface="+mn-ea"/>
              </a:rPr>
              <a:t>bang() 地址为</a:t>
            </a:r>
            <a:r>
              <a:rPr lang="en-US" sz="1800">
                <a:sym typeface="+mn-ea"/>
              </a:rPr>
              <a:t> </a:t>
            </a:r>
            <a:r>
              <a:rPr sz="1800">
                <a:sym typeface="+mn-ea"/>
              </a:rPr>
              <a:t>&lt;0x08048bc5&gt;</a:t>
            </a:r>
            <a:r>
              <a:rPr lang="zh-CN" sz="1800">
                <a:sym typeface="+mn-ea"/>
              </a:rPr>
              <a:t>，还需要在执行</a:t>
            </a:r>
            <a:r>
              <a:rPr lang="en-US" altLang="zh-CN" sz="1800">
                <a:sym typeface="+mn-ea"/>
              </a:rPr>
              <a:t> </a:t>
            </a:r>
            <a:r>
              <a:rPr lang="zh-CN" sz="1800">
                <a:sym typeface="+mn-ea"/>
              </a:rPr>
              <a:t>bang()</a:t>
            </a:r>
            <a:r>
              <a:rPr lang="en-US" altLang="zh-CN" sz="1800">
                <a:sym typeface="+mn-ea"/>
              </a:rPr>
              <a:t> </a:t>
            </a:r>
            <a:r>
              <a:rPr lang="zh-CN" sz="1800">
                <a:sym typeface="+mn-ea"/>
              </a:rPr>
              <a:t>之前将</a:t>
            </a:r>
            <a:r>
              <a:rPr lang="en-US" altLang="zh-CN" sz="1800">
                <a:sym typeface="+mn-ea"/>
              </a:rPr>
              <a:t> </a:t>
            </a:r>
            <a:r>
              <a:rPr lang="zh-CN" sz="1800">
                <a:sym typeface="+mn-ea"/>
              </a:rPr>
              <a:t>global_value</a:t>
            </a:r>
            <a:r>
              <a:rPr lang="en-US" altLang="zh-CN" sz="1800">
                <a:sym typeface="+mn-ea"/>
              </a:rPr>
              <a:t> </a:t>
            </a:r>
            <a:r>
              <a:rPr lang="zh-CN" sz="1800">
                <a:sym typeface="+mn-ea"/>
              </a:rPr>
              <a:t>的值修改为</a:t>
            </a:r>
            <a:r>
              <a:rPr lang="en-US" altLang="zh-CN" sz="1800">
                <a:sym typeface="+mn-ea"/>
              </a:rPr>
              <a:t> </a:t>
            </a:r>
            <a:r>
              <a:rPr lang="zh-CN" sz="1800">
                <a:sym typeface="+mn-ea"/>
              </a:rPr>
              <a:t>cookie。</a:t>
            </a:r>
            <a:endParaRPr lang="zh-CN" sz="1800">
              <a:sym typeface="+mn-ea"/>
            </a:endParaRPr>
          </a:p>
        </p:txBody>
      </p:sp>
      <p:pic>
        <p:nvPicPr>
          <p:cNvPr id="5" name="图片 4"/>
          <p:cNvPicPr>
            <a:picLocks noChangeAspect="true"/>
          </p:cNvPicPr>
          <p:nvPr/>
        </p:nvPicPr>
        <p:blipFill>
          <a:blip r:embed="rId1"/>
          <a:stretch>
            <a:fillRect/>
          </a:stretch>
        </p:blipFill>
        <p:spPr>
          <a:xfrm>
            <a:off x="2252980" y="2416810"/>
            <a:ext cx="7256145" cy="418909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level2:bang</a:t>
            </a:r>
            <a:endParaRPr lang="en-US" altLang="zh-CN">
              <a:sym typeface="+mn-ea"/>
            </a:endParaRPr>
          </a:p>
        </p:txBody>
      </p:sp>
      <p:sp>
        <p:nvSpPr>
          <p:cNvPr id="4" name="内容占位符 2"/>
          <p:cNvSpPr>
            <a:spLocks noGrp="true"/>
          </p:cNvSpPr>
          <p:nvPr/>
        </p:nvSpPr>
        <p:spPr>
          <a:xfrm>
            <a:off x="755650" y="1470660"/>
            <a:ext cx="10515600" cy="1169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lang="zh-CN" sz="2000">
                <a:sym typeface="+mn-ea"/>
              </a:rPr>
              <a:t>先</a:t>
            </a:r>
            <a:r>
              <a:rPr sz="2000">
                <a:sym typeface="+mn-ea"/>
              </a:rPr>
              <a:t>通过</a:t>
            </a:r>
            <a:r>
              <a:rPr lang="en-US" sz="2000">
                <a:sym typeface="+mn-ea"/>
              </a:rPr>
              <a:t> </a:t>
            </a:r>
            <a:r>
              <a:rPr sz="2000">
                <a:sym typeface="+mn-ea"/>
              </a:rPr>
              <a:t>objdump -D bufbomb | less (注意D要大写我们才能看到header的代码，-d</a:t>
            </a:r>
            <a:r>
              <a:rPr lang="en-US" sz="2000">
                <a:sym typeface="+mn-ea"/>
              </a:rPr>
              <a:t> </a:t>
            </a:r>
            <a:r>
              <a:rPr sz="2000">
                <a:sym typeface="+mn-ea"/>
              </a:rPr>
              <a:t>不会显示)</a:t>
            </a:r>
            <a:r>
              <a:rPr lang="zh-CN" sz="2000">
                <a:sym typeface="+mn-ea"/>
              </a:rPr>
              <a:t>，查看</a:t>
            </a:r>
            <a:r>
              <a:rPr lang="en-US" altLang="zh-CN" sz="2000">
                <a:sym typeface="+mn-ea"/>
              </a:rPr>
              <a:t> global_value </a:t>
            </a:r>
            <a:r>
              <a:rPr lang="zh-CN" altLang="en-US" sz="2000">
                <a:sym typeface="+mn-ea"/>
              </a:rPr>
              <a:t>和</a:t>
            </a:r>
            <a:r>
              <a:rPr lang="en-US" altLang="zh-CN" sz="2000">
                <a:sym typeface="+mn-ea"/>
              </a:rPr>
              <a:t> cookie </a:t>
            </a:r>
            <a:r>
              <a:rPr lang="zh-CN" altLang="en-US" sz="2000">
                <a:sym typeface="+mn-ea"/>
              </a:rPr>
              <a:t>的地址。</a:t>
            </a:r>
            <a:endParaRPr lang="zh-CN" altLang="en-US" sz="2000">
              <a:sym typeface="+mn-ea"/>
            </a:endParaRPr>
          </a:p>
        </p:txBody>
      </p:sp>
      <p:pic>
        <p:nvPicPr>
          <p:cNvPr id="5" name="图片 4"/>
          <p:cNvPicPr>
            <a:picLocks noChangeAspect="true"/>
          </p:cNvPicPr>
          <p:nvPr/>
        </p:nvPicPr>
        <p:blipFill>
          <a:blip r:embed="rId1"/>
          <a:stretch>
            <a:fillRect/>
          </a:stretch>
        </p:blipFill>
        <p:spPr>
          <a:xfrm>
            <a:off x="1618615" y="2790190"/>
            <a:ext cx="8425180" cy="341439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true"/>
          </p:cNvPicPr>
          <p:nvPr/>
        </p:nvPicPr>
        <p:blipFill>
          <a:blip r:embed="rId1"/>
          <a:stretch>
            <a:fillRect/>
          </a:stretch>
        </p:blipFill>
        <p:spPr>
          <a:xfrm>
            <a:off x="1970405" y="3003550"/>
            <a:ext cx="8000365" cy="3242310"/>
          </a:xfrm>
          <a:prstGeom prst="rect">
            <a:avLst/>
          </a:prstGeom>
        </p:spPr>
      </p:pic>
      <p:sp>
        <p:nvSpPr>
          <p:cNvPr id="2" name="标题 1"/>
          <p:cNvSpPr>
            <a:spLocks noGrp="true"/>
          </p:cNvSpPr>
          <p:nvPr>
            <p:ph type="title"/>
          </p:nvPr>
        </p:nvSpPr>
        <p:spPr>
          <a:xfrm>
            <a:off x="838200" y="365125"/>
            <a:ext cx="10515600" cy="1325563"/>
          </a:xfrm>
        </p:spPr>
        <p:txBody>
          <a:bodyPr/>
          <a:p>
            <a:r>
              <a:rPr lang="en-US" altLang="zh-CN">
                <a:sym typeface="+mn-ea"/>
              </a:rPr>
              <a:t>level2:bang</a:t>
            </a:r>
            <a:endParaRPr lang="en-US" altLang="zh-CN">
              <a:sym typeface="+mn-ea"/>
            </a:endParaRPr>
          </a:p>
        </p:txBody>
      </p:sp>
      <p:sp>
        <p:nvSpPr>
          <p:cNvPr id="4" name="内容占位符 2"/>
          <p:cNvSpPr>
            <a:spLocks noGrp="true"/>
          </p:cNvSpPr>
          <p:nvPr/>
        </p:nvSpPr>
        <p:spPr>
          <a:xfrm>
            <a:off x="755650" y="1430020"/>
            <a:ext cx="10515600" cy="16287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1800">
                <a:sym typeface="+mn-ea"/>
              </a:rPr>
              <a:t>global_value</a:t>
            </a:r>
            <a:r>
              <a:rPr lang="en-US" sz="1800">
                <a:sym typeface="+mn-ea"/>
              </a:rPr>
              <a:t> </a:t>
            </a:r>
            <a:r>
              <a:rPr sz="1800">
                <a:sym typeface="+mn-ea"/>
              </a:rPr>
              <a:t>的地址是</a:t>
            </a:r>
            <a:r>
              <a:rPr lang="en-US" sz="1800">
                <a:sym typeface="+mn-ea"/>
              </a:rPr>
              <a:t> </a:t>
            </a:r>
            <a:r>
              <a:rPr sz="1800">
                <a:sym typeface="+mn-ea"/>
              </a:rPr>
              <a:t>&lt;0x0804d100&gt;， 目前该位置的初始值为0；</a:t>
            </a:r>
            <a:endParaRPr sz="1800">
              <a:sym typeface="+mn-ea"/>
            </a:endParaRPr>
          </a:p>
          <a:p>
            <a:pPr marL="230505" fontAlgn="auto">
              <a:lnSpc>
                <a:spcPct val="150000"/>
              </a:lnSpc>
              <a:spcBef>
                <a:spcPts val="0"/>
              </a:spcBef>
            </a:pPr>
            <a:r>
              <a:rPr sz="1800">
                <a:sym typeface="+mn-ea"/>
              </a:rPr>
              <a:t>cookie</a:t>
            </a:r>
            <a:r>
              <a:rPr lang="en-US" sz="1800">
                <a:sym typeface="+mn-ea"/>
              </a:rPr>
              <a:t> </a:t>
            </a:r>
            <a:r>
              <a:rPr sz="1800">
                <a:sym typeface="+mn-ea"/>
              </a:rPr>
              <a:t>的地址是</a:t>
            </a:r>
            <a:r>
              <a:rPr lang="en-US" sz="1800">
                <a:sym typeface="+mn-ea"/>
              </a:rPr>
              <a:t> </a:t>
            </a:r>
            <a:r>
              <a:rPr sz="1800">
                <a:sym typeface="+mn-ea"/>
              </a:rPr>
              <a:t>&lt;0x0804d108&gt;， 目前该位置的值初始为0，程序运行后会变为</a:t>
            </a:r>
            <a:r>
              <a:rPr lang="en-US" sz="1800">
                <a:sym typeface="+mn-ea"/>
              </a:rPr>
              <a:t> </a:t>
            </a:r>
            <a:r>
              <a:rPr sz="1800">
                <a:sym typeface="+mn-ea"/>
              </a:rPr>
              <a:t>cookie</a:t>
            </a:r>
            <a:r>
              <a:rPr lang="en-US" sz="1800">
                <a:sym typeface="+mn-ea"/>
              </a:rPr>
              <a:t> </a:t>
            </a:r>
            <a:r>
              <a:rPr sz="1800">
                <a:sym typeface="+mn-ea"/>
              </a:rPr>
              <a:t>的值。</a:t>
            </a:r>
            <a:endParaRPr sz="1800">
              <a:sym typeface="+mn-ea"/>
            </a:endParaRPr>
          </a:p>
          <a:p>
            <a:pPr marL="230505" fontAlgn="auto">
              <a:lnSpc>
                <a:spcPct val="150000"/>
              </a:lnSpc>
              <a:spcBef>
                <a:spcPts val="0"/>
              </a:spcBef>
            </a:pPr>
            <a:r>
              <a:rPr sz="1800">
                <a:sym typeface="+mn-ea"/>
              </a:rPr>
              <a:t>我们需要做的就是，在程序运行时将</a:t>
            </a:r>
            <a:r>
              <a:rPr lang="en-US" sz="1800">
                <a:sym typeface="+mn-ea"/>
              </a:rPr>
              <a:t> </a:t>
            </a:r>
            <a:r>
              <a:rPr sz="1800">
                <a:sym typeface="+mn-ea"/>
              </a:rPr>
              <a:t>global_value</a:t>
            </a:r>
            <a:r>
              <a:rPr lang="en-US" sz="1800">
                <a:sym typeface="+mn-ea"/>
              </a:rPr>
              <a:t> </a:t>
            </a:r>
            <a:r>
              <a:rPr sz="1800">
                <a:sym typeface="+mn-ea"/>
              </a:rPr>
              <a:t>的值设置为</a:t>
            </a:r>
            <a:r>
              <a:rPr lang="en-US" sz="1800">
                <a:sym typeface="+mn-ea"/>
              </a:rPr>
              <a:t> </a:t>
            </a:r>
            <a:r>
              <a:rPr sz="1800">
                <a:sym typeface="+mn-ea"/>
              </a:rPr>
              <a:t>cookie</a:t>
            </a:r>
            <a:r>
              <a:rPr lang="en-US" sz="1800">
                <a:sym typeface="+mn-ea"/>
              </a:rPr>
              <a:t> </a:t>
            </a:r>
            <a:r>
              <a:rPr sz="1800">
                <a:sym typeface="+mn-ea"/>
              </a:rPr>
              <a:t>的值</a:t>
            </a:r>
            <a:r>
              <a:rPr lang="zh-CN" sz="1800">
                <a:sym typeface="+mn-ea"/>
              </a:rPr>
              <a:t>。</a:t>
            </a:r>
            <a:endParaRPr lang="zh-CN" sz="1800">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level2:bang</a:t>
            </a:r>
            <a:endParaRPr lang="en-US" altLang="zh-CN">
              <a:sym typeface="+mn-ea"/>
            </a:endParaRPr>
          </a:p>
        </p:txBody>
      </p:sp>
      <p:sp>
        <p:nvSpPr>
          <p:cNvPr id="4" name="内容占位符 2"/>
          <p:cNvSpPr>
            <a:spLocks noGrp="true"/>
          </p:cNvSpPr>
          <p:nvPr/>
        </p:nvSpPr>
        <p:spPr>
          <a:xfrm>
            <a:off x="755650" y="1470660"/>
            <a:ext cx="3900170" cy="691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构造攻击指令</a:t>
            </a:r>
            <a:r>
              <a:rPr lang="en-US" sz="2000">
                <a:sym typeface="+mn-ea"/>
              </a:rPr>
              <a:t>attack</a:t>
            </a:r>
            <a:r>
              <a:rPr sz="2000">
                <a:sym typeface="+mn-ea"/>
              </a:rPr>
              <a:t>.s：</a:t>
            </a:r>
            <a:endParaRPr sz="2000">
              <a:sym typeface="+mn-ea"/>
            </a:endParaRPr>
          </a:p>
        </p:txBody>
      </p:sp>
      <p:sp>
        <p:nvSpPr>
          <p:cNvPr id="10" name="文本框 9"/>
          <p:cNvSpPr txBox="true"/>
          <p:nvPr/>
        </p:nvSpPr>
        <p:spPr>
          <a:xfrm>
            <a:off x="766445" y="2123440"/>
            <a:ext cx="10732135" cy="1753235"/>
          </a:xfrm>
          <a:prstGeom prst="rect">
            <a:avLst/>
          </a:prstGeom>
          <a:noFill/>
        </p:spPr>
        <p:txBody>
          <a:bodyPr wrap="square" rtlCol="0" anchor="t">
            <a:spAutoFit/>
          </a:bodyPr>
          <a:p>
            <a:pPr marL="285750" indent="-285750" fontAlgn="auto">
              <a:lnSpc>
                <a:spcPct val="150000"/>
              </a:lnSpc>
              <a:buFont typeface="Arial" panose="02080604020202020204" pitchFamily="34" charset="0"/>
              <a:buChar char="•"/>
            </a:pPr>
            <a:r>
              <a:rPr lang="zh-CN" altLang="en-US"/>
              <a:t>由于是</a:t>
            </a:r>
            <a:r>
              <a:rPr lang="en-US" altLang="zh-CN"/>
              <a:t> </a:t>
            </a:r>
            <a:r>
              <a:rPr lang="zh-CN" altLang="en-US"/>
              <a:t>Assembly code 不需要考虑 </a:t>
            </a:r>
            <a:r>
              <a:rPr lang="en-US" altLang="zh-CN"/>
              <a:t>L</a:t>
            </a:r>
            <a:r>
              <a:rPr lang="zh-CN" altLang="en-US"/>
              <a:t>ittle </a:t>
            </a:r>
            <a:r>
              <a:rPr lang="en-US" altLang="zh-CN"/>
              <a:t>E</a:t>
            </a:r>
            <a:r>
              <a:rPr lang="zh-CN" altLang="en-US"/>
              <a:t>ndian（小端格式）的问题。</a:t>
            </a:r>
            <a:endParaRPr lang="zh-CN" altLang="en-US"/>
          </a:p>
          <a:p>
            <a:pPr marL="285750" indent="-285750" fontAlgn="auto">
              <a:lnSpc>
                <a:spcPct val="150000"/>
              </a:lnSpc>
              <a:buFont typeface="Arial" panose="02080604020202020204" pitchFamily="34" charset="0"/>
              <a:buChar char="•"/>
            </a:pPr>
            <a:r>
              <a:rPr lang="en-US" altLang="zh-CN"/>
              <a:t>mov</a:t>
            </a:r>
            <a:r>
              <a:rPr lang="zh-CN" altLang="en-US"/>
              <a:t>：赋值。</a:t>
            </a:r>
            <a:r>
              <a:rPr lang="en-US" altLang="zh-CN"/>
              <a:t>$</a:t>
            </a:r>
            <a:r>
              <a:rPr lang="zh-CN" altLang="en-US"/>
              <a:t>表示立即数。把</a:t>
            </a:r>
            <a:r>
              <a:rPr lang="en-US" altLang="zh-CN"/>
              <a:t> </a:t>
            </a:r>
            <a:r>
              <a:rPr lang="zh-CN" altLang="en-US"/>
              <a:t>cookie</a:t>
            </a:r>
            <a:r>
              <a:rPr lang="en-US" altLang="zh-CN"/>
              <a:t> </a:t>
            </a:r>
            <a:r>
              <a:rPr lang="zh-CN" altLang="en-US"/>
              <a:t>赋给</a:t>
            </a:r>
            <a:r>
              <a:rPr lang="en-US" altLang="zh-CN"/>
              <a:t> global_value</a:t>
            </a:r>
            <a:r>
              <a:rPr lang="zh-CN" altLang="en-US"/>
              <a:t>。</a:t>
            </a:r>
            <a:endParaRPr lang="zh-CN" altLang="en-US"/>
          </a:p>
          <a:p>
            <a:pPr marL="285750" indent="-285750" fontAlgn="auto">
              <a:lnSpc>
                <a:spcPct val="150000"/>
              </a:lnSpc>
              <a:buFont typeface="Arial" panose="02080604020202020204" pitchFamily="34" charset="0"/>
              <a:buChar char="•"/>
            </a:pPr>
            <a:r>
              <a:rPr lang="zh-CN" altLang="en-US"/>
              <a:t>把</a:t>
            </a:r>
            <a:r>
              <a:rPr lang="en-US" altLang="zh-CN"/>
              <a:t> </a:t>
            </a:r>
            <a:r>
              <a:rPr lang="zh-CN" altLang="en-US"/>
              <a:t>bang()</a:t>
            </a:r>
            <a:r>
              <a:rPr lang="en-US" altLang="zh-CN"/>
              <a:t> </a:t>
            </a:r>
            <a:r>
              <a:rPr lang="zh-CN" altLang="en-US"/>
              <a:t>函数地址</a:t>
            </a:r>
            <a:r>
              <a:rPr lang="en-US" altLang="zh-CN"/>
              <a:t> </a:t>
            </a:r>
            <a:r>
              <a:rPr lang="zh-CN" altLang="en-US"/>
              <a:t>&lt;0x08048bc5&gt;</a:t>
            </a:r>
            <a:r>
              <a:rPr lang="en-US" altLang="zh-CN"/>
              <a:t> push </a:t>
            </a:r>
            <a:r>
              <a:rPr lang="zh-CN" altLang="en-US"/>
              <a:t>进es</a:t>
            </a:r>
            <a:r>
              <a:rPr lang="en-US" altLang="zh-CN"/>
              <a:t>p</a:t>
            </a:r>
            <a:r>
              <a:rPr lang="zh-CN" altLang="en-US"/>
              <a:t>。</a:t>
            </a:r>
            <a:endParaRPr lang="zh-CN" altLang="en-US"/>
          </a:p>
          <a:p>
            <a:pPr marL="285750" indent="-285750" fontAlgn="auto">
              <a:lnSpc>
                <a:spcPct val="150000"/>
              </a:lnSpc>
              <a:buFont typeface="Arial" panose="02080604020202020204" pitchFamily="34" charset="0"/>
              <a:buChar char="•"/>
            </a:pPr>
            <a:r>
              <a:rPr lang="zh-CN" altLang="en-US"/>
              <a:t>执行</a:t>
            </a:r>
            <a:r>
              <a:rPr lang="en-US" altLang="zh-CN"/>
              <a:t> </a:t>
            </a:r>
            <a:r>
              <a:rPr lang="zh-CN" altLang="en-US"/>
              <a:t>ret</a:t>
            </a:r>
            <a:r>
              <a:rPr lang="en-US" altLang="zh-CN"/>
              <a:t> </a:t>
            </a:r>
            <a:r>
              <a:rPr lang="zh-CN" altLang="en-US"/>
              <a:t>指令，程序自动跳入</a:t>
            </a:r>
            <a:r>
              <a:rPr lang="en-US" altLang="zh-CN"/>
              <a:t> </a:t>
            </a:r>
            <a:r>
              <a:rPr lang="zh-CN" altLang="en-US"/>
              <a:t>bang()</a:t>
            </a:r>
            <a:r>
              <a:rPr lang="en-US" altLang="zh-CN"/>
              <a:t> </a:t>
            </a:r>
            <a:r>
              <a:rPr lang="zh-CN" altLang="en-US"/>
              <a:t>函数。</a:t>
            </a:r>
            <a:endParaRPr lang="zh-CN" altLang="en-US"/>
          </a:p>
        </p:txBody>
      </p:sp>
      <p:pic>
        <p:nvPicPr>
          <p:cNvPr id="3" name="图片 2"/>
          <p:cNvPicPr>
            <a:picLocks noChangeAspect="true"/>
          </p:cNvPicPr>
          <p:nvPr/>
        </p:nvPicPr>
        <p:blipFill>
          <a:blip r:embed="rId1"/>
          <a:stretch>
            <a:fillRect/>
          </a:stretch>
        </p:blipFill>
        <p:spPr>
          <a:xfrm>
            <a:off x="3951605" y="1635760"/>
            <a:ext cx="4576445" cy="361315"/>
          </a:xfrm>
          <a:prstGeom prst="rect">
            <a:avLst/>
          </a:prstGeom>
        </p:spPr>
      </p:pic>
      <p:pic>
        <p:nvPicPr>
          <p:cNvPr id="5" name="图片 4"/>
          <p:cNvPicPr>
            <a:picLocks noChangeAspect="true"/>
          </p:cNvPicPr>
          <p:nvPr/>
        </p:nvPicPr>
        <p:blipFill>
          <a:blip r:embed="rId2"/>
          <a:stretch>
            <a:fillRect/>
          </a:stretch>
        </p:blipFill>
        <p:spPr>
          <a:xfrm>
            <a:off x="5424805" y="4059555"/>
            <a:ext cx="6394450" cy="241046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level2:bang</a:t>
            </a:r>
            <a:endParaRPr lang="en-US" altLang="zh-CN">
              <a:sym typeface="+mn-ea"/>
            </a:endParaRPr>
          </a:p>
        </p:txBody>
      </p:sp>
      <p:sp>
        <p:nvSpPr>
          <p:cNvPr id="4" name="内容占位符 2"/>
          <p:cNvSpPr>
            <a:spLocks noGrp="true"/>
          </p:cNvSpPr>
          <p:nvPr/>
        </p:nvSpPr>
        <p:spPr>
          <a:xfrm>
            <a:off x="755650" y="1430020"/>
            <a:ext cx="7115810" cy="6292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1800">
                <a:sym typeface="+mn-ea"/>
              </a:rPr>
              <a:t>将</a:t>
            </a:r>
            <a:r>
              <a:rPr lang="en-US" sz="1800">
                <a:sym typeface="+mn-ea"/>
              </a:rPr>
              <a:t> attack.s </a:t>
            </a:r>
            <a:r>
              <a:rPr lang="zh-CN" altLang="en-US" sz="1800">
                <a:sym typeface="+mn-ea"/>
              </a:rPr>
              <a:t>汇编成</a:t>
            </a:r>
            <a:r>
              <a:rPr lang="en-US" altLang="zh-CN" sz="1800">
                <a:sym typeface="+mn-ea"/>
              </a:rPr>
              <a:t> attack.o</a:t>
            </a:r>
            <a:r>
              <a:rPr sz="1800">
                <a:sym typeface="+mn-ea"/>
              </a:rPr>
              <a:t>，再</a:t>
            </a:r>
            <a:r>
              <a:rPr lang="zh-CN" altLang="en-US" sz="1800">
                <a:sym typeface="+mn-ea"/>
              </a:rPr>
              <a:t>反汇编</a:t>
            </a:r>
            <a:r>
              <a:rPr lang="en-US" altLang="zh-CN" sz="1800">
                <a:sym typeface="+mn-ea"/>
              </a:rPr>
              <a:t> attack.o</a:t>
            </a:r>
            <a:r>
              <a:rPr sz="1800">
                <a:sym typeface="+mn-ea"/>
              </a:rPr>
              <a:t> 读取</a:t>
            </a:r>
            <a:r>
              <a:rPr lang="zh-CN" sz="1800">
                <a:sym typeface="+mn-ea"/>
              </a:rPr>
              <a:t>机器码</a:t>
            </a:r>
            <a:r>
              <a:rPr sz="1800">
                <a:sym typeface="+mn-ea"/>
              </a:rPr>
              <a:t>：</a:t>
            </a:r>
            <a:endParaRPr lang="en-US" sz="1800">
              <a:sym typeface="+mn-ea"/>
            </a:endParaRPr>
          </a:p>
        </p:txBody>
      </p:sp>
      <p:sp>
        <p:nvSpPr>
          <p:cNvPr id="10" name="文本框 9"/>
          <p:cNvSpPr txBox="true"/>
          <p:nvPr/>
        </p:nvSpPr>
        <p:spPr>
          <a:xfrm>
            <a:off x="8464550" y="3978910"/>
            <a:ext cx="3063240" cy="506730"/>
          </a:xfrm>
          <a:prstGeom prst="rect">
            <a:avLst/>
          </a:prstGeom>
          <a:noFill/>
        </p:spPr>
        <p:txBody>
          <a:bodyPr wrap="square" rtlCol="0" anchor="t">
            <a:spAutoFit/>
          </a:bodyPr>
          <a:p>
            <a:pPr marL="285750" indent="-285750" fontAlgn="auto">
              <a:lnSpc>
                <a:spcPct val="150000"/>
              </a:lnSpc>
              <a:buFont typeface="Arial" panose="02080604020202020204" pitchFamily="34" charset="0"/>
              <a:buChar char="•"/>
            </a:pPr>
            <a:r>
              <a:t>将指令代码抄入攻击文</a:t>
            </a:r>
            <a:r>
              <a:rPr lang="zh-CN"/>
              <a:t>件。</a:t>
            </a:r>
            <a:r>
              <a:t> </a:t>
            </a:r>
          </a:p>
        </p:txBody>
      </p:sp>
      <p:pic>
        <p:nvPicPr>
          <p:cNvPr id="5" name="图片 4"/>
          <p:cNvPicPr>
            <a:picLocks noChangeAspect="true"/>
          </p:cNvPicPr>
          <p:nvPr/>
        </p:nvPicPr>
        <p:blipFill>
          <a:blip r:embed="rId1"/>
          <a:stretch>
            <a:fillRect/>
          </a:stretch>
        </p:blipFill>
        <p:spPr>
          <a:xfrm>
            <a:off x="862965" y="2004695"/>
            <a:ext cx="7320280" cy="589915"/>
          </a:xfrm>
          <a:prstGeom prst="rect">
            <a:avLst/>
          </a:prstGeom>
        </p:spPr>
      </p:pic>
      <p:pic>
        <p:nvPicPr>
          <p:cNvPr id="7" name="图片 6"/>
          <p:cNvPicPr>
            <a:picLocks noChangeAspect="true"/>
          </p:cNvPicPr>
          <p:nvPr/>
        </p:nvPicPr>
        <p:blipFill>
          <a:blip r:embed="rId2"/>
          <a:srcRect t="780"/>
          <a:stretch>
            <a:fillRect/>
          </a:stretch>
        </p:blipFill>
        <p:spPr>
          <a:xfrm>
            <a:off x="838200" y="2808605"/>
            <a:ext cx="7325360" cy="3556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危害</a:t>
            </a:r>
            <a:endParaRPr lang="zh-CN" altLang="en-US"/>
          </a:p>
        </p:txBody>
      </p:sp>
      <p:sp>
        <p:nvSpPr>
          <p:cNvPr id="3" name="内容占位符 2"/>
          <p:cNvSpPr>
            <a:spLocks noGrp="true"/>
          </p:cNvSpPr>
          <p:nvPr>
            <p:ph idx="1"/>
          </p:nvPr>
        </p:nvSpPr>
        <p:spPr/>
        <p:txBody>
          <a:bodyPr/>
          <a:p>
            <a:pPr fontAlgn="auto">
              <a:lnSpc>
                <a:spcPct val="150000"/>
              </a:lnSpc>
            </a:pPr>
            <a:r>
              <a:rPr lang="zh-CN" altLang="en-US" sz="1800"/>
              <a:t>可以利用它执行非授权指令，甚至可以取得系统特权，进而进行各种非法操作。缓冲区溢出攻击有多种英文名称：buffer overflow，buffer overrun，smash the stack，trash the stack，scribble the stack， mangle the stack， memory leak，overrun screw；它们指的都是同一种攻击手段。第一个缓冲区溢出攻击--Morris蠕虫，发生在二十年前，它曾造成了全世界6000多台网络服务器瘫痪。</a:t>
            </a:r>
            <a:endParaRPr lang="zh-CN" altLang="en-US" sz="1800"/>
          </a:p>
          <a:p>
            <a:pPr fontAlgn="auto">
              <a:lnSpc>
                <a:spcPct val="150000"/>
              </a:lnSpc>
            </a:pPr>
            <a:r>
              <a:rPr lang="zh-CN" altLang="en-US" sz="1800"/>
              <a:t>在当前网络与分布式系统安全中，被广泛利用的50%以上都是缓冲区溢出，其中最著名的例子是1988年利用fingerd漏洞的蠕虫。而缓冲区溢出中，最为危险的是堆栈溢出，因为入侵者可以利用堆栈溢出，在函数返回时改变返回程序的地址，让其跳转到任意地址，带来的危害一种是程序崩溃导致拒绝服务，另外一种就是跳转并且执行一段恶意代码，比如得到shell，然后为所欲为。</a:t>
            </a:r>
            <a:endParaRPr lang="zh-CN" altLang="en-US"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level2:bang</a:t>
            </a:r>
            <a:endParaRPr lang="en-US" altLang="zh-CN">
              <a:sym typeface="+mn-ea"/>
            </a:endParaRPr>
          </a:p>
        </p:txBody>
      </p:sp>
      <p:sp>
        <p:nvSpPr>
          <p:cNvPr id="4" name="内容占位符 2"/>
          <p:cNvSpPr>
            <a:spLocks noGrp="true"/>
          </p:cNvSpPr>
          <p:nvPr/>
        </p:nvSpPr>
        <p:spPr>
          <a:xfrm>
            <a:off x="755650" y="1430020"/>
            <a:ext cx="7393305" cy="4993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lang="zh-CN" sz="1800">
                <a:sym typeface="+mn-ea"/>
              </a:rPr>
              <a:t>接下来，我们要用</a:t>
            </a:r>
            <a:r>
              <a:rPr lang="en-US" altLang="zh-CN" sz="1800">
                <a:sym typeface="+mn-ea"/>
              </a:rPr>
              <a:t> gdb</a:t>
            </a:r>
            <a:r>
              <a:rPr lang="zh-CN" altLang="en-US" sz="1800">
                <a:sym typeface="+mn-ea"/>
              </a:rPr>
              <a:t>，获取</a:t>
            </a:r>
            <a:r>
              <a:rPr lang="en-US" altLang="zh-CN" sz="1800">
                <a:sym typeface="+mn-ea"/>
              </a:rPr>
              <a:t> getbuf() </a:t>
            </a:r>
            <a:r>
              <a:rPr lang="zh-CN" altLang="en-US" sz="1800">
                <a:sym typeface="+mn-ea"/>
              </a:rPr>
              <a:t>申请的缓冲区首地址：</a:t>
            </a:r>
            <a:endParaRPr lang="zh-CN" altLang="en-US" sz="1800">
              <a:sym typeface="+mn-ea"/>
            </a:endParaRPr>
          </a:p>
          <a:p>
            <a:pPr marL="230505" fontAlgn="auto">
              <a:lnSpc>
                <a:spcPct val="150000"/>
              </a:lnSpc>
              <a:spcBef>
                <a:spcPts val="0"/>
              </a:spcBef>
            </a:pPr>
            <a:endParaRPr lang="zh-CN" altLang="en-US" sz="1800">
              <a:sym typeface="+mn-ea"/>
            </a:endParaRPr>
          </a:p>
          <a:p>
            <a:pPr marL="230505" fontAlgn="auto">
              <a:lnSpc>
                <a:spcPct val="150000"/>
              </a:lnSpc>
              <a:spcBef>
                <a:spcPts val="0"/>
              </a:spcBef>
            </a:pPr>
            <a:endParaRPr lang="zh-CN" altLang="en-US" sz="1800">
              <a:sym typeface="+mn-ea"/>
            </a:endParaRPr>
          </a:p>
          <a:p>
            <a:pPr marL="230505" fontAlgn="auto">
              <a:lnSpc>
                <a:spcPct val="150000"/>
              </a:lnSpc>
              <a:spcBef>
                <a:spcPts val="0"/>
              </a:spcBef>
            </a:pPr>
            <a:endParaRPr lang="zh-CN" altLang="en-US" sz="1800">
              <a:sym typeface="+mn-ea"/>
            </a:endParaRPr>
          </a:p>
          <a:p>
            <a:pPr marL="230505" fontAlgn="auto">
              <a:lnSpc>
                <a:spcPct val="150000"/>
              </a:lnSpc>
              <a:spcBef>
                <a:spcPts val="0"/>
              </a:spcBef>
            </a:pPr>
            <a:endParaRPr lang="zh-CN" altLang="en-US" sz="1800">
              <a:sym typeface="+mn-ea"/>
            </a:endParaRPr>
          </a:p>
          <a:p>
            <a:pPr marL="230505" fontAlgn="auto">
              <a:lnSpc>
                <a:spcPct val="150000"/>
              </a:lnSpc>
              <a:spcBef>
                <a:spcPts val="0"/>
              </a:spcBef>
            </a:pPr>
            <a:endParaRPr lang="zh-CN" altLang="en-US" sz="1800">
              <a:sym typeface="+mn-ea"/>
            </a:endParaRPr>
          </a:p>
          <a:p>
            <a:pPr marL="230505" fontAlgn="auto">
              <a:lnSpc>
                <a:spcPct val="150000"/>
              </a:lnSpc>
              <a:spcBef>
                <a:spcPts val="0"/>
              </a:spcBef>
            </a:pPr>
            <a:endParaRPr lang="zh-CN" altLang="en-US" sz="1800">
              <a:sym typeface="+mn-ea"/>
            </a:endParaRPr>
          </a:p>
          <a:p>
            <a:pPr marL="230505" fontAlgn="auto">
              <a:lnSpc>
                <a:spcPct val="150000"/>
              </a:lnSpc>
              <a:spcBef>
                <a:spcPts val="0"/>
              </a:spcBef>
            </a:pPr>
            <a:endParaRPr lang="zh-CN" altLang="en-US" sz="1800">
              <a:sym typeface="+mn-ea"/>
            </a:endParaRPr>
          </a:p>
          <a:p>
            <a:pPr marL="230505" fontAlgn="auto">
              <a:lnSpc>
                <a:spcPct val="150000"/>
              </a:lnSpc>
              <a:spcBef>
                <a:spcPts val="0"/>
              </a:spcBef>
            </a:pPr>
            <a:endParaRPr lang="zh-CN" altLang="en-US" sz="1800">
              <a:sym typeface="+mn-ea"/>
            </a:endParaRPr>
          </a:p>
          <a:p>
            <a:pPr marL="230505" fontAlgn="auto">
              <a:lnSpc>
                <a:spcPct val="150000"/>
              </a:lnSpc>
              <a:spcBef>
                <a:spcPts val="0"/>
              </a:spcBef>
            </a:pPr>
            <a:r>
              <a:rPr lang="en-US" altLang="zh-CN" sz="1800">
                <a:sym typeface="+mn-ea"/>
              </a:rPr>
              <a:t>b getbut  -&gt;  </a:t>
            </a:r>
            <a:r>
              <a:rPr lang="zh-CN" altLang="en-US" sz="1800">
                <a:sym typeface="+mn-ea"/>
              </a:rPr>
              <a:t>在</a:t>
            </a:r>
            <a:r>
              <a:rPr lang="en-US" altLang="zh-CN" sz="1800">
                <a:sym typeface="+mn-ea"/>
              </a:rPr>
              <a:t> getbuf() </a:t>
            </a:r>
            <a:r>
              <a:rPr lang="zh-CN" altLang="en-US" sz="1800">
                <a:sym typeface="+mn-ea"/>
              </a:rPr>
              <a:t>处打断点。</a:t>
            </a:r>
            <a:endParaRPr lang="zh-CN" altLang="en-US" sz="1800">
              <a:sym typeface="+mn-ea"/>
            </a:endParaRPr>
          </a:p>
          <a:p>
            <a:pPr marL="230505" fontAlgn="auto">
              <a:lnSpc>
                <a:spcPct val="150000"/>
              </a:lnSpc>
              <a:spcBef>
                <a:spcPts val="0"/>
              </a:spcBef>
            </a:pPr>
            <a:r>
              <a:rPr lang="en-US" altLang="zh-CN" sz="1800">
                <a:sym typeface="+mn-ea"/>
              </a:rPr>
              <a:t>r -u U202031233061  -&gt; </a:t>
            </a:r>
            <a:r>
              <a:rPr lang="zh-CN" altLang="en-US" sz="1800">
                <a:sym typeface="+mn-ea"/>
              </a:rPr>
              <a:t>使程序到达断点处。</a:t>
            </a:r>
            <a:endParaRPr lang="zh-CN" altLang="en-US" sz="1800">
              <a:sym typeface="+mn-ea"/>
            </a:endParaRPr>
          </a:p>
          <a:p>
            <a:pPr marL="230505" fontAlgn="auto">
              <a:lnSpc>
                <a:spcPct val="150000"/>
              </a:lnSpc>
              <a:spcBef>
                <a:spcPts val="0"/>
              </a:spcBef>
            </a:pPr>
            <a:r>
              <a:rPr lang="en-US" altLang="zh-CN" sz="1800">
                <a:sym typeface="+mn-ea"/>
              </a:rPr>
              <a:t>info registers ebp  -&gt;  </a:t>
            </a:r>
            <a:r>
              <a:rPr lang="zh-CN" altLang="en-US" sz="1800">
                <a:sym typeface="+mn-ea"/>
              </a:rPr>
              <a:t>显示</a:t>
            </a:r>
            <a:r>
              <a:rPr lang="en-US" altLang="zh-CN" sz="1800">
                <a:sym typeface="+mn-ea"/>
              </a:rPr>
              <a:t> ebp </a:t>
            </a:r>
            <a:r>
              <a:rPr lang="zh-CN" altLang="en-US" sz="1800">
                <a:sym typeface="+mn-ea"/>
              </a:rPr>
              <a:t>信息。</a:t>
            </a:r>
            <a:endParaRPr lang="zh-CN" altLang="en-US" sz="1800">
              <a:sym typeface="+mn-ea"/>
            </a:endParaRPr>
          </a:p>
        </p:txBody>
      </p:sp>
      <p:pic>
        <p:nvPicPr>
          <p:cNvPr id="3" name="图片 2"/>
          <p:cNvPicPr>
            <a:picLocks noChangeAspect="true"/>
          </p:cNvPicPr>
          <p:nvPr/>
        </p:nvPicPr>
        <p:blipFill>
          <a:blip r:embed="rId1"/>
          <a:stretch>
            <a:fillRect/>
          </a:stretch>
        </p:blipFill>
        <p:spPr>
          <a:xfrm>
            <a:off x="7466965" y="1567180"/>
            <a:ext cx="3886835" cy="355600"/>
          </a:xfrm>
          <a:prstGeom prst="rect">
            <a:avLst/>
          </a:prstGeom>
        </p:spPr>
      </p:pic>
      <p:pic>
        <p:nvPicPr>
          <p:cNvPr id="6" name="图片 5"/>
          <p:cNvPicPr>
            <a:picLocks noChangeAspect="true"/>
          </p:cNvPicPr>
          <p:nvPr/>
        </p:nvPicPr>
        <p:blipFill>
          <a:blip r:embed="rId2"/>
          <a:stretch>
            <a:fillRect/>
          </a:stretch>
        </p:blipFill>
        <p:spPr>
          <a:xfrm>
            <a:off x="910590" y="2008505"/>
            <a:ext cx="8347710" cy="3138805"/>
          </a:xfrm>
          <a:prstGeom prst="rect">
            <a:avLst/>
          </a:prstGeom>
        </p:spPr>
      </p:pic>
      <p:sp>
        <p:nvSpPr>
          <p:cNvPr id="8" name="文本框 7"/>
          <p:cNvSpPr txBox="true"/>
          <p:nvPr/>
        </p:nvSpPr>
        <p:spPr>
          <a:xfrm>
            <a:off x="9431655" y="2571115"/>
            <a:ext cx="2366645" cy="2168525"/>
          </a:xfrm>
          <a:prstGeom prst="rect">
            <a:avLst/>
          </a:prstGeom>
          <a:noFill/>
        </p:spPr>
        <p:txBody>
          <a:bodyPr wrap="square" rtlCol="0" anchor="t">
            <a:spAutoFit/>
          </a:bodyPr>
          <a:p>
            <a:pPr marL="285750" indent="-285750" fontAlgn="auto">
              <a:lnSpc>
                <a:spcPct val="150000"/>
              </a:lnSpc>
              <a:buFont typeface="Arial" panose="02080604020202020204" pitchFamily="34" charset="0"/>
              <a:buChar char="•"/>
            </a:pPr>
            <a:r>
              <a:t>缓冲区首地址</a:t>
            </a:r>
            <a:r>
              <a:rPr lang="zh-CN"/>
              <a:t>为</a:t>
            </a:r>
            <a:r>
              <a:rPr lang="en-US"/>
              <a:t>&lt;0x55682ec0&gt;</a:t>
            </a:r>
            <a:endParaRPr lang="en-US"/>
          </a:p>
          <a:p>
            <a:pPr indent="0" fontAlgn="auto">
              <a:lnSpc>
                <a:spcPct val="150000"/>
              </a:lnSpc>
              <a:buFont typeface="Arial" panose="02080604020202020204" pitchFamily="34" charset="0"/>
              <a:buNone/>
            </a:pPr>
            <a:r>
              <a:rPr lang="en-US"/>
              <a:t>    -0x28</a:t>
            </a:r>
            <a:endParaRPr lang="en-US"/>
          </a:p>
          <a:p>
            <a:pPr indent="0" fontAlgn="auto">
              <a:lnSpc>
                <a:spcPct val="150000"/>
              </a:lnSpc>
              <a:buFont typeface="Arial" panose="02080604020202020204" pitchFamily="34" charset="0"/>
              <a:buNone/>
            </a:pPr>
            <a:r>
              <a:rPr lang="en-US" altLang="zh-CN"/>
              <a:t>    </a:t>
            </a:r>
            <a:r>
              <a:rPr lang="zh-CN" altLang="en-US"/>
              <a:t>等于</a:t>
            </a:r>
            <a:endParaRPr lang="en-US"/>
          </a:p>
          <a:p>
            <a:pPr indent="0" fontAlgn="auto">
              <a:lnSpc>
                <a:spcPct val="150000"/>
              </a:lnSpc>
              <a:buFont typeface="Arial" panose="02080604020202020204" pitchFamily="34" charset="0"/>
              <a:buNone/>
            </a:pPr>
            <a:r>
              <a:rPr lang="en-US"/>
              <a:t>    </a:t>
            </a:r>
            <a:r>
              <a:t>&lt;0x</a:t>
            </a:r>
            <a:r>
              <a:rPr>
                <a:sym typeface="+mn-ea"/>
              </a:rPr>
              <a:t>55682e98</a:t>
            </a:r>
            <a:r>
              <a:t>&gt;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level2:bang</a:t>
            </a:r>
            <a:endParaRPr lang="en-US" altLang="zh-CN"/>
          </a:p>
        </p:txBody>
      </p:sp>
      <p:sp>
        <p:nvSpPr>
          <p:cNvPr id="4" name="内容占位符 2"/>
          <p:cNvSpPr>
            <a:spLocks noGrp="true"/>
          </p:cNvSpPr>
          <p:nvPr/>
        </p:nvSpPr>
        <p:spPr>
          <a:xfrm>
            <a:off x="850900" y="1423670"/>
            <a:ext cx="6666230" cy="9658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所以构造攻击</a:t>
            </a:r>
            <a:r>
              <a:rPr lang="zh-CN" sz="2000">
                <a:sym typeface="+mn-ea"/>
              </a:rPr>
              <a:t>文件</a:t>
            </a:r>
            <a:endParaRPr lang="zh-CN" sz="2000">
              <a:sym typeface="+mn-ea"/>
            </a:endParaRPr>
          </a:p>
          <a:p>
            <a:pPr marL="1905" indent="0" fontAlgn="auto">
              <a:lnSpc>
                <a:spcPct val="150000"/>
              </a:lnSpc>
              <a:spcBef>
                <a:spcPts val="0"/>
              </a:spcBef>
              <a:buNone/>
            </a:pPr>
            <a:r>
              <a:rPr sz="2000">
                <a:sym typeface="+mn-ea"/>
              </a:rPr>
              <a:t>bang_</a:t>
            </a:r>
            <a:r>
              <a:rPr lang="en-US" sz="2000">
                <a:sym typeface="+mn-ea"/>
              </a:rPr>
              <a:t>U202031233061</a:t>
            </a:r>
            <a:r>
              <a:rPr sz="2000">
                <a:sym typeface="+mn-ea"/>
              </a:rPr>
              <a:t>.txt</a:t>
            </a:r>
            <a:r>
              <a:rPr lang="en-US" sz="2000">
                <a:sym typeface="+mn-ea"/>
              </a:rPr>
              <a:t> </a:t>
            </a:r>
            <a:r>
              <a:rPr sz="2000">
                <a:sym typeface="+mn-ea"/>
              </a:rPr>
              <a:t>如下：</a:t>
            </a:r>
            <a:endParaRPr sz="2000">
              <a:sym typeface="+mn-ea"/>
            </a:endParaRPr>
          </a:p>
        </p:txBody>
      </p:sp>
      <p:sp>
        <p:nvSpPr>
          <p:cNvPr id="6" name="文本框 5"/>
          <p:cNvSpPr txBox="true"/>
          <p:nvPr/>
        </p:nvSpPr>
        <p:spPr>
          <a:xfrm>
            <a:off x="1594485" y="2586355"/>
            <a:ext cx="2051685" cy="3784600"/>
          </a:xfrm>
          <a:prstGeom prst="rect">
            <a:avLst/>
          </a:prstGeom>
          <a:noFill/>
        </p:spPr>
        <p:txBody>
          <a:bodyPr wrap="square" rtlCol="0" anchor="t">
            <a:spAutoFit/>
          </a:bodyPr>
          <a:p>
            <a:pPr fontAlgn="auto">
              <a:lnSpc>
                <a:spcPct val="100000"/>
              </a:lnSpc>
            </a:pPr>
            <a:r>
              <a:rPr lang="zh-CN" altLang="en-US" sz="2000"/>
              <a:t>c7 05 00 d1 </a:t>
            </a:r>
            <a:endParaRPr lang="zh-CN" altLang="en-US" sz="2000"/>
          </a:p>
          <a:p>
            <a:pPr fontAlgn="auto">
              <a:lnSpc>
                <a:spcPct val="100000"/>
              </a:lnSpc>
            </a:pPr>
            <a:r>
              <a:rPr lang="zh-CN" altLang="en-US" sz="2000"/>
              <a:t>04 08 9b 98 </a:t>
            </a:r>
            <a:endParaRPr lang="zh-CN" altLang="en-US" sz="2000"/>
          </a:p>
          <a:p>
            <a:pPr fontAlgn="auto">
              <a:lnSpc>
                <a:spcPct val="100000"/>
              </a:lnSpc>
            </a:pPr>
            <a:r>
              <a:rPr lang="zh-CN" altLang="en-US" sz="2000"/>
              <a:t>43 39 68 c5 </a:t>
            </a:r>
            <a:endParaRPr lang="zh-CN" altLang="en-US" sz="2000"/>
          </a:p>
          <a:p>
            <a:pPr fontAlgn="auto">
              <a:lnSpc>
                <a:spcPct val="100000"/>
              </a:lnSpc>
            </a:pPr>
            <a:r>
              <a:rPr lang="zh-CN" altLang="en-US" sz="2000"/>
              <a:t>8b 04 08 c3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98 2e 68 55</a:t>
            </a:r>
            <a:endParaRPr lang="zh-CN" altLang="en-US" sz="2000"/>
          </a:p>
        </p:txBody>
      </p:sp>
      <p:sp>
        <p:nvSpPr>
          <p:cNvPr id="5" name="文本框 4"/>
          <p:cNvSpPr txBox="true"/>
          <p:nvPr/>
        </p:nvSpPr>
        <p:spPr>
          <a:xfrm>
            <a:off x="4836160" y="3462655"/>
            <a:ext cx="5987415" cy="922020"/>
          </a:xfrm>
          <a:prstGeom prst="rect">
            <a:avLst/>
          </a:prstGeom>
          <a:noFill/>
        </p:spPr>
        <p:txBody>
          <a:bodyPr wrap="square" rtlCol="0" anchor="t">
            <a:spAutoFit/>
          </a:bodyPr>
          <a:p>
            <a:pPr fontAlgn="auto">
              <a:lnSpc>
                <a:spcPct val="150000"/>
              </a:lnSpc>
            </a:pPr>
            <a:r>
              <a:rPr lang="zh-CN" altLang="en-US"/>
              <a:t>总共48个字节，前</a:t>
            </a:r>
            <a:r>
              <a:rPr lang="en-US" altLang="zh-CN"/>
              <a:t>16</a:t>
            </a:r>
            <a:r>
              <a:rPr lang="zh-CN" altLang="en-US"/>
              <a:t>个字节，抄自</a:t>
            </a:r>
            <a:r>
              <a:rPr lang="en-US" altLang="zh-CN"/>
              <a:t> attack.txt</a:t>
            </a:r>
            <a:r>
              <a:rPr lang="zh-CN" altLang="en-US"/>
              <a:t>，最后四个字节，是</a:t>
            </a:r>
            <a:r>
              <a:rPr lang="en-US" altLang="zh-CN"/>
              <a:t> gdb </a:t>
            </a:r>
            <a:r>
              <a:rPr lang="zh-CN" altLang="en-US"/>
              <a:t>调试出的缓冲区首地址。</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level2:bang</a:t>
            </a:r>
            <a:endParaRPr lang="en-US" altLang="zh-CN"/>
          </a:p>
        </p:txBody>
      </p:sp>
      <p:sp>
        <p:nvSpPr>
          <p:cNvPr id="4" name="内容占位符 2"/>
          <p:cNvSpPr>
            <a:spLocks noGrp="true"/>
          </p:cNvSpPr>
          <p:nvPr/>
        </p:nvSpPr>
        <p:spPr>
          <a:xfrm>
            <a:off x="795020" y="1731645"/>
            <a:ext cx="10515600" cy="355663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最后执行测试结果如下：</a:t>
            </a:r>
            <a:endParaRPr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r>
              <a:rPr lang="zh-CN" altLang="en-US" sz="2000">
                <a:sym typeface="+mn-ea"/>
              </a:rPr>
              <a:t>至此，level2</a:t>
            </a:r>
            <a:r>
              <a:rPr lang="en-US" altLang="zh-CN" sz="2000">
                <a:sym typeface="+mn-ea"/>
              </a:rPr>
              <a:t> </a:t>
            </a:r>
            <a:r>
              <a:rPr lang="zh-CN" altLang="en-US" sz="2000">
                <a:sym typeface="+mn-ea"/>
              </a:rPr>
              <a:t>任务</a:t>
            </a:r>
            <a:r>
              <a:rPr lang="en-US" altLang="zh-CN" sz="2000">
                <a:sym typeface="+mn-ea"/>
              </a:rPr>
              <a:t> </a:t>
            </a:r>
            <a:r>
              <a:rPr lang="zh-CN" altLang="en-US" sz="2000">
                <a:sym typeface="+mn-ea"/>
              </a:rPr>
              <a:t>bang</a:t>
            </a:r>
            <a:r>
              <a:rPr lang="en-US" altLang="zh-CN" sz="2000">
                <a:sym typeface="+mn-ea"/>
              </a:rPr>
              <a:t> </a:t>
            </a:r>
            <a:r>
              <a:rPr lang="zh-CN" altLang="en-US" sz="2000">
                <a:sym typeface="+mn-ea"/>
              </a:rPr>
              <a:t>通过！</a:t>
            </a:r>
            <a:endParaRPr lang="zh-CN" altLang="en-US" sz="2000">
              <a:sym typeface="+mn-ea"/>
            </a:endParaRPr>
          </a:p>
        </p:txBody>
      </p:sp>
      <p:pic>
        <p:nvPicPr>
          <p:cNvPr id="3" name="图片 2"/>
          <p:cNvPicPr>
            <a:picLocks noChangeAspect="true"/>
          </p:cNvPicPr>
          <p:nvPr/>
        </p:nvPicPr>
        <p:blipFill>
          <a:blip r:embed="rId1"/>
          <a:stretch>
            <a:fillRect/>
          </a:stretch>
        </p:blipFill>
        <p:spPr>
          <a:xfrm>
            <a:off x="795020" y="2575560"/>
            <a:ext cx="10563225" cy="157099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level3:bomb</a:t>
            </a:r>
            <a:endParaRPr lang="en-US" altLang="zh-CN">
              <a:sym typeface="+mn-ea"/>
            </a:endParaRPr>
          </a:p>
        </p:txBody>
      </p:sp>
      <p:sp>
        <p:nvSpPr>
          <p:cNvPr id="4" name="内容占位符 2"/>
          <p:cNvSpPr>
            <a:spLocks noGrp="true"/>
          </p:cNvSpPr>
          <p:nvPr/>
        </p:nvSpPr>
        <p:spPr>
          <a:xfrm>
            <a:off x="1005205" y="1888490"/>
            <a:ext cx="10515600" cy="25768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不同于之前跳入其他函数，在本任务中我们希望</a:t>
            </a:r>
            <a:r>
              <a:rPr lang="en-US" sz="2000">
                <a:sym typeface="+mn-ea"/>
              </a:rPr>
              <a:t> </a:t>
            </a:r>
            <a:r>
              <a:rPr sz="2000">
                <a:sym typeface="+mn-ea"/>
              </a:rPr>
              <a:t>getbuf() 结束后回到</a:t>
            </a:r>
            <a:r>
              <a:rPr lang="en-US" sz="2000">
                <a:sym typeface="+mn-ea"/>
              </a:rPr>
              <a:t> </a:t>
            </a:r>
            <a:r>
              <a:rPr sz="2000">
                <a:sym typeface="+mn-ea"/>
              </a:rPr>
              <a:t>test()</a:t>
            </a:r>
            <a:r>
              <a:rPr lang="en-US" sz="2000">
                <a:sym typeface="+mn-ea"/>
              </a:rPr>
              <a:t> </a:t>
            </a:r>
            <a:r>
              <a:rPr sz="2000">
                <a:sym typeface="+mn-ea"/>
              </a:rPr>
              <a:t>原本的位置，并将</a:t>
            </a:r>
            <a:r>
              <a:rPr lang="en-US" sz="2000">
                <a:sym typeface="+mn-ea"/>
              </a:rPr>
              <a:t> </a:t>
            </a:r>
            <a:r>
              <a:rPr sz="2000">
                <a:sym typeface="+mn-ea"/>
              </a:rPr>
              <a:t>cookie</a:t>
            </a:r>
            <a:r>
              <a:rPr lang="en-US" sz="2000">
                <a:sym typeface="+mn-ea"/>
              </a:rPr>
              <a:t> </a:t>
            </a:r>
            <a:r>
              <a:rPr sz="2000">
                <a:sym typeface="+mn-ea"/>
              </a:rPr>
              <a:t>作为</a:t>
            </a:r>
            <a:r>
              <a:rPr lang="en-US" sz="2000">
                <a:sym typeface="+mn-ea"/>
              </a:rPr>
              <a:t> </a:t>
            </a:r>
            <a:r>
              <a:rPr sz="2000">
                <a:sym typeface="+mn-ea"/>
              </a:rPr>
              <a:t>getbuf()</a:t>
            </a:r>
            <a:r>
              <a:rPr lang="en-US" sz="2000">
                <a:sym typeface="+mn-ea"/>
              </a:rPr>
              <a:t> </a:t>
            </a:r>
            <a:r>
              <a:rPr sz="2000">
                <a:sym typeface="+mn-ea"/>
              </a:rPr>
              <a:t>的返回值传给</a:t>
            </a:r>
            <a:r>
              <a:rPr lang="en-US" sz="2000">
                <a:sym typeface="+mn-ea"/>
              </a:rPr>
              <a:t> </a:t>
            </a:r>
            <a:r>
              <a:rPr sz="2000">
                <a:sym typeface="+mn-ea"/>
              </a:rPr>
              <a:t>test()。</a:t>
            </a:r>
            <a:endParaRPr sz="2000">
              <a:sym typeface="+mn-ea"/>
            </a:endParaRPr>
          </a:p>
          <a:p>
            <a:pPr marL="230505" fontAlgn="auto">
              <a:lnSpc>
                <a:spcPct val="150000"/>
              </a:lnSpc>
              <a:spcBef>
                <a:spcPts val="0"/>
              </a:spcBef>
            </a:pPr>
            <a:r>
              <a:rPr sz="2000">
                <a:sym typeface="+mn-ea"/>
              </a:rPr>
              <a:t>为了使攻击更加具有迷惑性</a:t>
            </a:r>
            <a:r>
              <a:rPr lang="zh-CN" sz="2000">
                <a:sym typeface="+mn-ea"/>
              </a:rPr>
              <a:t>，</a:t>
            </a:r>
            <a:r>
              <a:rPr sz="2000">
                <a:sym typeface="+mn-ea"/>
              </a:rPr>
              <a:t>我们还希望</a:t>
            </a:r>
            <a:r>
              <a:rPr lang="en-US" sz="2000">
                <a:sym typeface="+mn-ea"/>
              </a:rPr>
              <a:t> </a:t>
            </a:r>
            <a:r>
              <a:rPr sz="2000">
                <a:sym typeface="+mn-ea"/>
              </a:rPr>
              <a:t>saved ebp</a:t>
            </a:r>
            <a:r>
              <a:rPr lang="en-US" sz="2000">
                <a:sym typeface="+mn-ea"/>
              </a:rPr>
              <a:t> </a:t>
            </a:r>
            <a:r>
              <a:rPr sz="2000">
                <a:sym typeface="+mn-ea"/>
              </a:rPr>
              <a:t>被复原，这样一来原程序就完全不会因为外部攻击而出错崩溃，也就是退出攻击后要保证栈空间还原，使</a:t>
            </a:r>
            <a:r>
              <a:rPr lang="en-US" sz="2000">
                <a:sym typeface="+mn-ea"/>
              </a:rPr>
              <a:t> </a:t>
            </a:r>
            <a:r>
              <a:rPr sz="2000">
                <a:sym typeface="+mn-ea"/>
              </a:rPr>
              <a:t>test()</a:t>
            </a:r>
            <a:r>
              <a:rPr lang="en-US" sz="2000">
                <a:sym typeface="+mn-ea"/>
              </a:rPr>
              <a:t> </a:t>
            </a:r>
            <a:r>
              <a:rPr sz="2000">
                <a:sym typeface="+mn-ea"/>
              </a:rPr>
              <a:t>察觉不到我们干了什么，就好像我们什么都没做一样。</a:t>
            </a:r>
            <a:endParaRPr sz="2000">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level3:bomb</a:t>
            </a:r>
            <a:endParaRPr lang="en-US" altLang="zh-CN">
              <a:sym typeface="+mn-ea"/>
            </a:endParaRPr>
          </a:p>
        </p:txBody>
      </p:sp>
      <p:sp>
        <p:nvSpPr>
          <p:cNvPr id="4" name="内容占位符 2"/>
          <p:cNvSpPr>
            <a:spLocks noGrp="true"/>
          </p:cNvSpPr>
          <p:nvPr/>
        </p:nvSpPr>
        <p:spPr>
          <a:xfrm>
            <a:off x="979805" y="1431290"/>
            <a:ext cx="10515600" cy="4732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lang="zh-CN" sz="2000">
                <a:sym typeface="+mn-ea"/>
              </a:rPr>
              <a:t>在反汇编中找到</a:t>
            </a:r>
            <a:r>
              <a:rPr lang="en-US" altLang="zh-CN" sz="2000">
                <a:sym typeface="+mn-ea"/>
              </a:rPr>
              <a:t> test() </a:t>
            </a:r>
            <a:r>
              <a:rPr lang="zh-CN" altLang="en-US" sz="2000">
                <a:sym typeface="+mn-ea"/>
              </a:rPr>
              <a:t>函数，调用</a:t>
            </a:r>
            <a:r>
              <a:rPr lang="en-US" altLang="zh-CN" sz="2000">
                <a:sym typeface="+mn-ea"/>
              </a:rPr>
              <a:t> getbuf() </a:t>
            </a:r>
            <a:r>
              <a:rPr lang="zh-CN" altLang="en-US" sz="2000">
                <a:sym typeface="+mn-ea"/>
              </a:rPr>
              <a:t>的位置。</a:t>
            </a: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r>
              <a:rPr lang="zh-CN" altLang="en-US" sz="2000">
                <a:sym typeface="+mn-ea"/>
              </a:rPr>
              <a:t>可知</a:t>
            </a:r>
            <a:r>
              <a:rPr lang="en-US" altLang="zh-CN" sz="2000">
                <a:sym typeface="+mn-ea"/>
              </a:rPr>
              <a:t> getbuf() </a:t>
            </a:r>
            <a:r>
              <a:rPr lang="zh-CN" altLang="en-US" sz="2000">
                <a:sym typeface="+mn-ea"/>
              </a:rPr>
              <a:t>返回到</a:t>
            </a:r>
            <a:r>
              <a:rPr lang="en-US" altLang="zh-CN" sz="2000">
                <a:sym typeface="+mn-ea"/>
              </a:rPr>
              <a:t> &lt;0x08048cd6&gt;</a:t>
            </a:r>
            <a:r>
              <a:rPr lang="zh-CN" altLang="en-US" sz="2000">
                <a:sym typeface="+mn-ea"/>
              </a:rPr>
              <a:t>。</a:t>
            </a:r>
            <a:endParaRPr lang="zh-CN" altLang="en-US" sz="2000">
              <a:sym typeface="+mn-ea"/>
            </a:endParaRPr>
          </a:p>
        </p:txBody>
      </p:sp>
      <p:pic>
        <p:nvPicPr>
          <p:cNvPr id="3" name="Picture 2"/>
          <p:cNvPicPr>
            <a:picLocks noChangeAspect="true"/>
          </p:cNvPicPr>
          <p:nvPr/>
        </p:nvPicPr>
        <p:blipFill>
          <a:blip r:embed="rId1"/>
          <a:stretch>
            <a:fillRect/>
          </a:stretch>
        </p:blipFill>
        <p:spPr>
          <a:xfrm>
            <a:off x="1117600" y="2075180"/>
            <a:ext cx="7744460" cy="348234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level3:bomb</a:t>
            </a:r>
            <a:endParaRPr lang="en-US" altLang="zh-CN">
              <a:sym typeface="+mn-ea"/>
            </a:endParaRPr>
          </a:p>
        </p:txBody>
      </p:sp>
      <p:sp>
        <p:nvSpPr>
          <p:cNvPr id="4" name="内容占位符 2"/>
          <p:cNvSpPr>
            <a:spLocks noGrp="true"/>
          </p:cNvSpPr>
          <p:nvPr/>
        </p:nvSpPr>
        <p:spPr>
          <a:xfrm>
            <a:off x="979805" y="1431290"/>
            <a:ext cx="10515600" cy="17354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要还原栈帧，我们必须知道在调用</a:t>
            </a:r>
            <a:r>
              <a:rPr lang="en-US" sz="2000">
                <a:sym typeface="+mn-ea"/>
              </a:rPr>
              <a:t> </a:t>
            </a:r>
            <a:r>
              <a:rPr sz="2000">
                <a:sym typeface="+mn-ea"/>
              </a:rPr>
              <a:t>getbuf()</a:t>
            </a:r>
            <a:r>
              <a:rPr lang="en-US" sz="2000">
                <a:sym typeface="+mn-ea"/>
              </a:rPr>
              <a:t> </a:t>
            </a:r>
            <a:r>
              <a:rPr sz="2000">
                <a:sym typeface="+mn-ea"/>
              </a:rPr>
              <a:t>之前的原始</a:t>
            </a:r>
            <a:r>
              <a:rPr lang="en-US" sz="2000">
                <a:sym typeface="+mn-ea"/>
              </a:rPr>
              <a:t> </a:t>
            </a:r>
            <a:r>
              <a:rPr sz="2000">
                <a:sym typeface="+mn-ea"/>
              </a:rPr>
              <a:t>ebp</a:t>
            </a:r>
            <a:r>
              <a:rPr lang="en-US" sz="2000">
                <a:sym typeface="+mn-ea"/>
              </a:rPr>
              <a:t> </a:t>
            </a:r>
            <a:r>
              <a:rPr sz="2000">
                <a:sym typeface="+mn-ea"/>
              </a:rPr>
              <a:t>的值，这里使用</a:t>
            </a:r>
            <a:r>
              <a:rPr lang="en-US" sz="2000">
                <a:sym typeface="+mn-ea"/>
              </a:rPr>
              <a:t> </a:t>
            </a:r>
            <a:r>
              <a:rPr sz="2000">
                <a:sym typeface="+mn-ea"/>
              </a:rPr>
              <a:t>gdb</a:t>
            </a:r>
            <a:r>
              <a:rPr lang="en-US" sz="2000">
                <a:sym typeface="+mn-ea"/>
              </a:rPr>
              <a:t> </a:t>
            </a:r>
            <a:r>
              <a:rPr sz="2000">
                <a:sym typeface="+mn-ea"/>
              </a:rPr>
              <a:t>调试来获取，可以在</a:t>
            </a:r>
            <a:r>
              <a:rPr lang="en-US" sz="2000">
                <a:sym typeface="+mn-ea"/>
              </a:rPr>
              <a:t> </a:t>
            </a:r>
            <a:r>
              <a:rPr sz="2000">
                <a:sym typeface="+mn-ea"/>
              </a:rPr>
              <a:t>&lt;0x08048cd1&gt;（准备进入</a:t>
            </a:r>
            <a:r>
              <a:rPr lang="en-US" sz="2000">
                <a:sym typeface="+mn-ea"/>
              </a:rPr>
              <a:t> </a:t>
            </a:r>
            <a:r>
              <a:rPr sz="2000">
                <a:sym typeface="+mn-ea"/>
              </a:rPr>
              <a:t>getbuf</a:t>
            </a:r>
            <a:r>
              <a:rPr lang="en-US" sz="2000">
                <a:sym typeface="+mn-ea"/>
              </a:rPr>
              <a:t>() </a:t>
            </a:r>
            <a:r>
              <a:rPr sz="2000">
                <a:sym typeface="+mn-ea"/>
              </a:rPr>
              <a:t>函数）设置断点，然后查看进入</a:t>
            </a:r>
            <a:r>
              <a:rPr lang="en-US" sz="2000">
                <a:sym typeface="+mn-ea"/>
              </a:rPr>
              <a:t> </a:t>
            </a:r>
            <a:r>
              <a:rPr sz="2000">
                <a:sym typeface="+mn-ea"/>
              </a:rPr>
              <a:t>getbuf</a:t>
            </a:r>
            <a:r>
              <a:rPr lang="en-US" sz="2000">
                <a:sym typeface="+mn-ea"/>
              </a:rPr>
              <a:t>() </a:t>
            </a:r>
            <a:r>
              <a:rPr sz="2000">
                <a:sym typeface="+mn-ea"/>
              </a:rPr>
              <a:t>之前的</a:t>
            </a:r>
            <a:r>
              <a:rPr lang="en-US" sz="2000">
                <a:sym typeface="+mn-ea"/>
              </a:rPr>
              <a:t> </a:t>
            </a:r>
            <a:r>
              <a:rPr sz="2000">
                <a:sym typeface="+mn-ea"/>
              </a:rPr>
              <a:t>%ebp</a:t>
            </a:r>
            <a:r>
              <a:rPr lang="en-US" sz="2000">
                <a:sym typeface="+mn-ea"/>
              </a:rPr>
              <a:t> </a:t>
            </a:r>
            <a:r>
              <a:rPr sz="2000">
                <a:sym typeface="+mn-ea"/>
              </a:rPr>
              <a:t>寄存器值，这里我们得到的旧的</a:t>
            </a:r>
            <a:r>
              <a:rPr lang="en-US" sz="2000">
                <a:sym typeface="+mn-ea"/>
              </a:rPr>
              <a:t> </a:t>
            </a:r>
            <a:r>
              <a:rPr sz="2000">
                <a:sym typeface="+mn-ea"/>
              </a:rPr>
              <a:t>ebp</a:t>
            </a:r>
            <a:r>
              <a:rPr lang="en-US" sz="2000">
                <a:sym typeface="+mn-ea"/>
              </a:rPr>
              <a:t> </a:t>
            </a:r>
            <a:r>
              <a:rPr sz="2000">
                <a:sym typeface="+mn-ea"/>
              </a:rPr>
              <a:t>的值为</a:t>
            </a:r>
            <a:r>
              <a:rPr lang="en-US" sz="2000">
                <a:sym typeface="+mn-ea"/>
              </a:rPr>
              <a:t> </a:t>
            </a:r>
            <a:r>
              <a:rPr sz="2000">
                <a:sym typeface="+mn-ea"/>
              </a:rPr>
              <a:t>&lt;</a:t>
            </a:r>
            <a:r>
              <a:rPr lang="en-US" sz="2000">
                <a:sym typeface="+mn-ea"/>
              </a:rPr>
              <a:t>0x55682ef0</a:t>
            </a:r>
            <a:r>
              <a:rPr sz="2000">
                <a:sym typeface="+mn-ea"/>
              </a:rPr>
              <a:t>&gt;</a:t>
            </a:r>
            <a:r>
              <a:rPr lang="zh-CN" sz="2000">
                <a:sym typeface="+mn-ea"/>
              </a:rPr>
              <a:t>。</a:t>
            </a:r>
            <a:endParaRPr sz="2000">
              <a:sym typeface="+mn-ea"/>
            </a:endParaRPr>
          </a:p>
        </p:txBody>
      </p:sp>
      <p:pic>
        <p:nvPicPr>
          <p:cNvPr id="5" name="Picture 4"/>
          <p:cNvPicPr>
            <a:picLocks noChangeAspect="true"/>
          </p:cNvPicPr>
          <p:nvPr/>
        </p:nvPicPr>
        <p:blipFill>
          <a:blip r:embed="rId1"/>
          <a:stretch>
            <a:fillRect/>
          </a:stretch>
        </p:blipFill>
        <p:spPr>
          <a:xfrm>
            <a:off x="979805" y="3166745"/>
            <a:ext cx="10363835" cy="275780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en-US" altLang="zh-CN">
                <a:sym typeface="+mn-ea"/>
              </a:rPr>
              <a:t>level3:bomb</a:t>
            </a:r>
            <a:endParaRPr lang="en-US" altLang="zh-CN">
              <a:sym typeface="+mn-ea"/>
            </a:endParaRPr>
          </a:p>
        </p:txBody>
      </p:sp>
      <p:sp>
        <p:nvSpPr>
          <p:cNvPr id="4" name="内容占位符 2"/>
          <p:cNvSpPr>
            <a:spLocks noGrp="true"/>
          </p:cNvSpPr>
          <p:nvPr/>
        </p:nvSpPr>
        <p:spPr>
          <a:xfrm>
            <a:off x="838200" y="2141220"/>
            <a:ext cx="10515600" cy="27635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知道了旧的</a:t>
            </a:r>
            <a:r>
              <a:rPr lang="en-US" sz="2000">
                <a:sym typeface="+mn-ea"/>
              </a:rPr>
              <a:t> </a:t>
            </a:r>
            <a:r>
              <a:rPr sz="2000">
                <a:sym typeface="+mn-ea"/>
              </a:rPr>
              <a:t>ebp</a:t>
            </a:r>
            <a:r>
              <a:rPr lang="en-US" sz="2000">
                <a:sym typeface="+mn-ea"/>
              </a:rPr>
              <a:t> </a:t>
            </a:r>
            <a:r>
              <a:rPr sz="2000">
                <a:sym typeface="+mn-ea"/>
              </a:rPr>
              <a:t>寄存器和正确的返回地址，接下来就是通过自己构造攻击代码实施攻击。</a:t>
            </a:r>
            <a:endParaRPr sz="2000">
              <a:sym typeface="+mn-ea"/>
            </a:endParaRPr>
          </a:p>
          <a:p>
            <a:pPr marL="230505" fontAlgn="auto">
              <a:lnSpc>
                <a:spcPct val="150000"/>
              </a:lnSpc>
              <a:spcBef>
                <a:spcPts val="0"/>
              </a:spcBef>
            </a:pPr>
            <a:r>
              <a:rPr sz="2000">
                <a:sym typeface="+mn-ea"/>
              </a:rPr>
              <a:t>下面有两种方式，在</a:t>
            </a:r>
            <a:r>
              <a:rPr lang="en-US" sz="2000">
                <a:sym typeface="+mn-ea"/>
              </a:rPr>
              <a:t> </a:t>
            </a:r>
            <a:r>
              <a:rPr sz="2000">
                <a:sym typeface="+mn-ea"/>
              </a:rPr>
              <a:t>test()</a:t>
            </a:r>
            <a:r>
              <a:rPr lang="en-US" sz="2000">
                <a:sym typeface="+mn-ea"/>
              </a:rPr>
              <a:t> </a:t>
            </a:r>
            <a:r>
              <a:rPr sz="2000">
                <a:sym typeface="+mn-ea"/>
              </a:rPr>
              <a:t>调用</a:t>
            </a:r>
            <a:r>
              <a:rPr lang="en-US" sz="2000">
                <a:sym typeface="+mn-ea"/>
              </a:rPr>
              <a:t> </a:t>
            </a:r>
            <a:r>
              <a:rPr sz="2000">
                <a:sym typeface="+mn-ea"/>
              </a:rPr>
              <a:t>getbuf()</a:t>
            </a:r>
            <a:r>
              <a:rPr lang="en-US" sz="2000">
                <a:sym typeface="+mn-ea"/>
              </a:rPr>
              <a:t> </a:t>
            </a:r>
            <a:r>
              <a:rPr sz="2000">
                <a:sym typeface="+mn-ea"/>
              </a:rPr>
              <a:t>函数后能够正常返回到</a:t>
            </a:r>
            <a:r>
              <a:rPr lang="en-US" sz="2000">
                <a:sym typeface="+mn-ea"/>
              </a:rPr>
              <a:t> </a:t>
            </a:r>
            <a:r>
              <a:rPr sz="2000">
                <a:sym typeface="+mn-ea"/>
              </a:rPr>
              <a:t>test()</a:t>
            </a:r>
            <a:r>
              <a:rPr lang="en-US" sz="2000">
                <a:sym typeface="+mn-ea"/>
              </a:rPr>
              <a:t> </a:t>
            </a:r>
            <a:r>
              <a:rPr sz="2000">
                <a:sym typeface="+mn-ea"/>
              </a:rPr>
              <a:t>中调用</a:t>
            </a:r>
            <a:r>
              <a:rPr lang="en-US" sz="2000">
                <a:sym typeface="+mn-ea"/>
              </a:rPr>
              <a:t> </a:t>
            </a:r>
            <a:r>
              <a:rPr sz="2000">
                <a:sym typeface="+mn-ea"/>
              </a:rPr>
              <a:t>call getbuf</a:t>
            </a:r>
            <a:r>
              <a:rPr lang="en-US" sz="2000">
                <a:sym typeface="+mn-ea"/>
              </a:rPr>
              <a:t> </a:t>
            </a:r>
            <a:r>
              <a:rPr sz="2000">
                <a:sym typeface="+mn-ea"/>
              </a:rPr>
              <a:t>的下一条指令</a:t>
            </a:r>
            <a:r>
              <a:rPr lang="en-US" sz="2000">
                <a:sym typeface="+mn-ea"/>
              </a:rPr>
              <a:t> </a:t>
            </a:r>
            <a:r>
              <a:rPr sz="2000">
                <a:sym typeface="+mn-ea"/>
              </a:rPr>
              <a:t>&lt;0x08048cd6&gt;</a:t>
            </a:r>
            <a:r>
              <a:rPr lang="en-US" sz="2000">
                <a:sym typeface="+mn-ea"/>
              </a:rPr>
              <a:t> </a:t>
            </a:r>
            <a:r>
              <a:rPr sz="2000">
                <a:sym typeface="+mn-ea"/>
              </a:rPr>
              <a:t>处，并且保证栈帧能够还原，也就是正确恢复旧的</a:t>
            </a:r>
            <a:r>
              <a:rPr lang="en-US" sz="2000">
                <a:sym typeface="+mn-ea"/>
              </a:rPr>
              <a:t> </a:t>
            </a:r>
            <a:r>
              <a:rPr sz="2000">
                <a:sym typeface="+mn-ea"/>
              </a:rPr>
              <a:t>%ebp，程序继续正常运行。</a:t>
            </a:r>
            <a:endParaRPr sz="2000">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sym typeface="+mn-ea"/>
              </a:rPr>
              <a:t>方法一</a:t>
            </a:r>
            <a:endParaRPr lang="zh-CN" altLang="en-US">
              <a:sym typeface="+mn-ea"/>
            </a:endParaRPr>
          </a:p>
        </p:txBody>
      </p:sp>
      <p:sp>
        <p:nvSpPr>
          <p:cNvPr id="4" name="内容占位符 2"/>
          <p:cNvSpPr>
            <a:spLocks noGrp="true"/>
          </p:cNvSpPr>
          <p:nvPr/>
        </p:nvSpPr>
        <p:spPr>
          <a:xfrm>
            <a:off x="838200" y="1508760"/>
            <a:ext cx="10515600" cy="3566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lang="zh-CN" altLang="en-US" sz="2000">
                <a:sym typeface="+mn-ea"/>
              </a:rPr>
              <a:t>构造攻击指令</a:t>
            </a:r>
            <a:r>
              <a:rPr lang="en-US" altLang="zh-CN" sz="2000">
                <a:sym typeface="+mn-ea"/>
              </a:rPr>
              <a:t> attack.</a:t>
            </a:r>
            <a:r>
              <a:rPr lang="zh-CN" altLang="en-US" sz="2000">
                <a:sym typeface="+mn-ea"/>
              </a:rPr>
              <a:t>s</a:t>
            </a:r>
            <a:r>
              <a:rPr lang="en-US" altLang="zh-CN" sz="2000">
                <a:sym typeface="+mn-ea"/>
              </a:rPr>
              <a:t> </a:t>
            </a:r>
            <a:r>
              <a:rPr lang="zh-CN" altLang="en-US" sz="2000">
                <a:sym typeface="+mn-ea"/>
              </a:rPr>
              <a:t>如下：</a:t>
            </a: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r>
              <a:rPr lang="en-US" altLang="zh-CN" sz="2000">
                <a:sym typeface="+mn-ea"/>
              </a:rPr>
              <a:t>movl</a:t>
            </a:r>
            <a:r>
              <a:rPr lang="zh-CN" altLang="en-US" sz="2000">
                <a:sym typeface="+mn-ea"/>
              </a:rPr>
              <a:t>：赋值。</a:t>
            </a:r>
            <a:r>
              <a:rPr sz="2000">
                <a:sym typeface="+mn-ea"/>
              </a:rPr>
              <a:t>0x3943989b</a:t>
            </a:r>
            <a:r>
              <a:rPr lang="zh-CN" sz="2000">
                <a:sym typeface="+mn-ea"/>
              </a:rPr>
              <a:t>：我的</a:t>
            </a:r>
            <a:r>
              <a:rPr lang="en-US" altLang="zh-CN" sz="2000">
                <a:sym typeface="+mn-ea"/>
              </a:rPr>
              <a:t> cookie</a:t>
            </a:r>
            <a:r>
              <a:rPr lang="zh-CN" altLang="en-US" sz="2000">
                <a:sym typeface="+mn-ea"/>
              </a:rPr>
              <a:t>。</a:t>
            </a:r>
            <a:r>
              <a:rPr lang="en-US" altLang="zh-CN" sz="2000">
                <a:sym typeface="+mn-ea"/>
              </a:rPr>
              <a:t>eax</a:t>
            </a:r>
            <a:r>
              <a:rPr lang="zh-CN" altLang="en-US" sz="2000">
                <a:sym typeface="+mn-ea"/>
              </a:rPr>
              <a:t>：存储返回值的寄存器。</a:t>
            </a:r>
            <a:r>
              <a:rPr lang="en-US" altLang="zh-CN" sz="2000">
                <a:sym typeface="+mn-ea"/>
              </a:rPr>
              <a:t>&lt;0x08048cd6&gt;</a:t>
            </a:r>
            <a:r>
              <a:rPr lang="zh-CN" altLang="en-US" sz="2000">
                <a:sym typeface="+mn-ea"/>
              </a:rPr>
              <a:t>：原返回地址。</a:t>
            </a:r>
            <a:r>
              <a:rPr lang="en-US" altLang="zh-CN" sz="2000">
                <a:sym typeface="+mn-ea"/>
              </a:rPr>
              <a:t>push</a:t>
            </a:r>
            <a:r>
              <a:rPr lang="zh-CN" altLang="en-US" sz="2000">
                <a:sym typeface="+mn-ea"/>
              </a:rPr>
              <a:t>：把原返回地址写入</a:t>
            </a:r>
            <a:r>
              <a:rPr lang="en-US" altLang="zh-CN" sz="2000">
                <a:sym typeface="+mn-ea"/>
              </a:rPr>
              <a:t>esp</a:t>
            </a:r>
            <a:r>
              <a:rPr lang="zh-CN" altLang="en-US" sz="2000">
                <a:sym typeface="+mn-ea"/>
              </a:rPr>
              <a:t>，程序返回原位。</a:t>
            </a:r>
            <a:endParaRPr lang="zh-CN" altLang="en-US" sz="2000">
              <a:sym typeface="+mn-ea"/>
            </a:endParaRPr>
          </a:p>
          <a:p>
            <a:pPr marL="230505" fontAlgn="auto">
              <a:lnSpc>
                <a:spcPct val="150000"/>
              </a:lnSpc>
              <a:spcBef>
                <a:spcPts val="0"/>
              </a:spcBef>
            </a:pPr>
            <a:r>
              <a:rPr lang="zh-CN" altLang="en-US" sz="2000">
                <a:sym typeface="+mn-ea"/>
              </a:rPr>
              <a:t>在这里，先不设置</a:t>
            </a:r>
            <a:r>
              <a:rPr lang="en-US" altLang="zh-CN" sz="2000">
                <a:sym typeface="+mn-ea"/>
              </a:rPr>
              <a:t> ebp</a:t>
            </a:r>
            <a:r>
              <a:rPr lang="zh-CN" altLang="en-US" sz="2000">
                <a:sym typeface="+mn-ea"/>
              </a:rPr>
              <a:t>，等下一步用攻击字符串设置。</a:t>
            </a:r>
            <a:endParaRPr lang="zh-CN" altLang="en-US" sz="2000">
              <a:sym typeface="+mn-ea"/>
            </a:endParaRPr>
          </a:p>
        </p:txBody>
      </p:sp>
      <p:pic>
        <p:nvPicPr>
          <p:cNvPr id="5" name="Picture 4"/>
          <p:cNvPicPr>
            <a:picLocks noChangeAspect="true"/>
          </p:cNvPicPr>
          <p:nvPr/>
        </p:nvPicPr>
        <p:blipFill>
          <a:blip r:embed="rId1"/>
          <a:stretch>
            <a:fillRect/>
          </a:stretch>
        </p:blipFill>
        <p:spPr>
          <a:xfrm>
            <a:off x="1085850" y="2211070"/>
            <a:ext cx="4041775" cy="103314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sym typeface="+mn-ea"/>
              </a:rPr>
              <a:t>方法一</a:t>
            </a:r>
            <a:endParaRPr lang="zh-CN" altLang="en-US">
              <a:sym typeface="+mn-ea"/>
            </a:endParaRPr>
          </a:p>
        </p:txBody>
      </p:sp>
      <p:sp>
        <p:nvSpPr>
          <p:cNvPr id="4" name="内容占位符 2"/>
          <p:cNvSpPr>
            <a:spLocks noGrp="true"/>
          </p:cNvSpPr>
          <p:nvPr/>
        </p:nvSpPr>
        <p:spPr>
          <a:xfrm>
            <a:off x="838200" y="1525905"/>
            <a:ext cx="10515600" cy="44005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lang="zh-CN" altLang="en-US" sz="2000">
                <a:sym typeface="+mn-ea"/>
              </a:rPr>
              <a:t>编译、反汇编得到机器码：</a:t>
            </a: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r>
              <a:rPr lang="zh-CN" altLang="en-US" sz="2000">
                <a:sym typeface="+mn-ea"/>
              </a:rPr>
              <a:t>抄入攻击字符串。</a:t>
            </a:r>
            <a:endParaRPr lang="zh-CN" altLang="en-US" sz="2000">
              <a:sym typeface="+mn-ea"/>
            </a:endParaRPr>
          </a:p>
        </p:txBody>
      </p:sp>
      <p:pic>
        <p:nvPicPr>
          <p:cNvPr id="3" name="Picture 2"/>
          <p:cNvPicPr>
            <a:picLocks noChangeAspect="true"/>
          </p:cNvPicPr>
          <p:nvPr/>
        </p:nvPicPr>
        <p:blipFill>
          <a:blip r:embed="rId1"/>
          <a:stretch>
            <a:fillRect/>
          </a:stretch>
        </p:blipFill>
        <p:spPr>
          <a:xfrm>
            <a:off x="838200" y="2366010"/>
            <a:ext cx="10514965" cy="254571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sym typeface="+mn-ea"/>
              </a:rPr>
              <a:t>方法一</a:t>
            </a:r>
            <a:endParaRPr lang="en-US" altLang="zh-CN"/>
          </a:p>
        </p:txBody>
      </p:sp>
      <p:sp>
        <p:nvSpPr>
          <p:cNvPr id="4" name="内容占位符 2"/>
          <p:cNvSpPr>
            <a:spLocks noGrp="true"/>
          </p:cNvSpPr>
          <p:nvPr/>
        </p:nvSpPr>
        <p:spPr>
          <a:xfrm>
            <a:off x="850900" y="1423670"/>
            <a:ext cx="6666230" cy="9658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lang="zh-CN" altLang="en-US" sz="2000">
                <a:sym typeface="+mn-ea"/>
              </a:rPr>
              <a:t>构造攻击</a:t>
            </a:r>
            <a:r>
              <a:rPr sz="2000">
                <a:sym typeface="+mn-ea"/>
              </a:rPr>
              <a:t>字符串</a:t>
            </a:r>
            <a:endParaRPr sz="2000">
              <a:sym typeface="+mn-ea"/>
            </a:endParaRPr>
          </a:p>
          <a:p>
            <a:pPr marL="230505" fontAlgn="auto">
              <a:lnSpc>
                <a:spcPct val="150000"/>
              </a:lnSpc>
              <a:spcBef>
                <a:spcPts val="0"/>
              </a:spcBef>
            </a:pPr>
            <a:r>
              <a:rPr sz="2000">
                <a:sym typeface="+mn-ea"/>
              </a:rPr>
              <a:t>bomb_U</a:t>
            </a:r>
            <a:r>
              <a:rPr lang="en-US" sz="2000">
                <a:sym typeface="+mn-ea"/>
              </a:rPr>
              <a:t>202031233061</a:t>
            </a:r>
            <a:r>
              <a:rPr sz="2000">
                <a:sym typeface="+mn-ea"/>
              </a:rPr>
              <a:t>.txt</a:t>
            </a:r>
            <a:r>
              <a:rPr lang="en-US" sz="2000">
                <a:sym typeface="+mn-ea"/>
              </a:rPr>
              <a:t> </a:t>
            </a:r>
            <a:r>
              <a:rPr lang="zh-CN" altLang="en-US" sz="2000">
                <a:sym typeface="+mn-ea"/>
              </a:rPr>
              <a:t>如下：</a:t>
            </a:r>
            <a:endParaRPr sz="2000">
              <a:sym typeface="+mn-ea"/>
            </a:endParaRPr>
          </a:p>
        </p:txBody>
      </p:sp>
      <p:sp>
        <p:nvSpPr>
          <p:cNvPr id="6" name="文本框 5"/>
          <p:cNvSpPr txBox="true"/>
          <p:nvPr/>
        </p:nvSpPr>
        <p:spPr>
          <a:xfrm>
            <a:off x="1594485" y="2586355"/>
            <a:ext cx="2051685" cy="3784600"/>
          </a:xfrm>
          <a:prstGeom prst="rect">
            <a:avLst/>
          </a:prstGeom>
          <a:noFill/>
        </p:spPr>
        <p:txBody>
          <a:bodyPr wrap="square" rtlCol="0" anchor="t">
            <a:spAutoFit/>
          </a:bodyPr>
          <a:p>
            <a:pPr fontAlgn="auto">
              <a:lnSpc>
                <a:spcPct val="100000"/>
              </a:lnSpc>
            </a:pPr>
            <a:r>
              <a:rPr lang="zh-CN" altLang="en-US" sz="2000"/>
              <a:t>b8 </a:t>
            </a:r>
            <a:r>
              <a:rPr lang="en-US" altLang="zh-CN" sz="2000"/>
              <a:t>9b</a:t>
            </a:r>
            <a:r>
              <a:rPr lang="zh-CN" altLang="en-US" sz="2000"/>
              <a:t> </a:t>
            </a:r>
            <a:r>
              <a:rPr lang="en-US" altLang="zh-CN" sz="2000"/>
              <a:t>98</a:t>
            </a:r>
            <a:r>
              <a:rPr lang="zh-CN" altLang="en-US" sz="2000"/>
              <a:t> </a:t>
            </a:r>
            <a:r>
              <a:rPr lang="en-US" altLang="zh-CN" sz="2000"/>
              <a:t>43</a:t>
            </a:r>
            <a:r>
              <a:rPr lang="zh-CN" altLang="en-US" sz="2000"/>
              <a:t> </a:t>
            </a:r>
            <a:endParaRPr lang="zh-CN" altLang="en-US" sz="2000"/>
          </a:p>
          <a:p>
            <a:pPr fontAlgn="auto">
              <a:lnSpc>
                <a:spcPct val="100000"/>
              </a:lnSpc>
            </a:pPr>
            <a:r>
              <a:rPr lang="en-US" altLang="zh-CN" sz="2000"/>
              <a:t>39</a:t>
            </a:r>
            <a:r>
              <a:rPr lang="zh-CN" altLang="en-US" sz="2000"/>
              <a:t> 68 d6 8c </a:t>
            </a:r>
            <a:endParaRPr lang="zh-CN" altLang="en-US" sz="2000"/>
          </a:p>
          <a:p>
            <a:pPr fontAlgn="auto">
              <a:lnSpc>
                <a:spcPct val="100000"/>
              </a:lnSpc>
            </a:pPr>
            <a:r>
              <a:rPr lang="zh-CN" altLang="en-US" sz="2000"/>
              <a:t>04 08 c3 00</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en-US" altLang="zh-CN" sz="2000">
                <a:sym typeface="+mn-ea"/>
              </a:rPr>
              <a:t>f0 2e 68 55</a:t>
            </a:r>
            <a:endParaRPr lang="zh-CN" altLang="en-US" sz="2000"/>
          </a:p>
          <a:p>
            <a:pPr fontAlgn="auto">
              <a:lnSpc>
                <a:spcPct val="100000"/>
              </a:lnSpc>
            </a:pPr>
            <a:r>
              <a:rPr lang="en-US" altLang="zh-CN" sz="2000"/>
              <a:t>98 2e</a:t>
            </a:r>
            <a:r>
              <a:rPr lang="zh-CN" altLang="en-US" sz="2000"/>
              <a:t> 68 55</a:t>
            </a:r>
            <a:endParaRPr lang="zh-CN" altLang="en-US" sz="2000"/>
          </a:p>
        </p:txBody>
      </p:sp>
      <p:sp>
        <p:nvSpPr>
          <p:cNvPr id="5" name="文本框 4"/>
          <p:cNvSpPr txBox="true"/>
          <p:nvPr/>
        </p:nvSpPr>
        <p:spPr>
          <a:xfrm>
            <a:off x="4836160" y="3462655"/>
            <a:ext cx="5987415" cy="1337945"/>
          </a:xfrm>
          <a:prstGeom prst="rect">
            <a:avLst/>
          </a:prstGeom>
          <a:noFill/>
        </p:spPr>
        <p:txBody>
          <a:bodyPr wrap="square" rtlCol="0" anchor="t">
            <a:spAutoFit/>
          </a:bodyPr>
          <a:p>
            <a:pPr fontAlgn="auto">
              <a:lnSpc>
                <a:spcPct val="150000"/>
              </a:lnSpc>
            </a:pPr>
            <a:r>
              <a:rPr lang="zh-CN" altLang="en-US"/>
              <a:t>总共48个字节，前</a:t>
            </a:r>
            <a:r>
              <a:rPr lang="en-US" altLang="zh-CN"/>
              <a:t>11</a:t>
            </a:r>
            <a:r>
              <a:rPr lang="zh-CN" altLang="en-US"/>
              <a:t>个字节，抄自</a:t>
            </a:r>
            <a:r>
              <a:rPr lang="en-US" altLang="zh-CN"/>
              <a:t> attack.txt</a:t>
            </a:r>
            <a:r>
              <a:rPr lang="zh-CN" altLang="en-US"/>
              <a:t>，</a:t>
            </a:r>
            <a:r>
              <a:rPr lang="zh-CN"/>
              <a:t>倒数</a:t>
            </a:r>
            <a:r>
              <a:rPr lang="en-US" altLang="zh-CN"/>
              <a:t>8-4</a:t>
            </a:r>
            <a:r>
              <a:rPr lang="zh-CN" altLang="en-US"/>
              <a:t>个字节，是原</a:t>
            </a:r>
            <a:r>
              <a:rPr lang="en-US" altLang="zh-CN"/>
              <a:t> ebp </a:t>
            </a:r>
            <a:r>
              <a:rPr lang="zh-CN" altLang="en-US"/>
              <a:t>的值，最后</a:t>
            </a:r>
            <a:r>
              <a:rPr lang="en-US" altLang="zh-CN"/>
              <a:t>4</a:t>
            </a:r>
            <a:r>
              <a:rPr lang="zh-CN" altLang="en-US"/>
              <a:t>个字节，</a:t>
            </a:r>
            <a:r>
              <a:rPr lang="zh-CN" altLang="en-US">
                <a:sym typeface="+mn-ea"/>
              </a:rPr>
              <a:t>是</a:t>
            </a:r>
            <a:r>
              <a:rPr lang="en-US" altLang="zh-CN">
                <a:sym typeface="+mn-ea"/>
              </a:rPr>
              <a:t> gdb </a:t>
            </a:r>
            <a:r>
              <a:rPr lang="zh-CN" altLang="en-US">
                <a:sym typeface="+mn-ea"/>
              </a:rPr>
              <a:t>调试出的缓冲区首地址。</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原理</a:t>
            </a:r>
            <a:endParaRPr lang="zh-CN" altLang="en-US"/>
          </a:p>
        </p:txBody>
      </p:sp>
      <p:sp>
        <p:nvSpPr>
          <p:cNvPr id="3" name="内容占位符 2"/>
          <p:cNvSpPr>
            <a:spLocks noGrp="true"/>
          </p:cNvSpPr>
          <p:nvPr>
            <p:ph idx="1"/>
          </p:nvPr>
        </p:nvSpPr>
        <p:spPr>
          <a:xfrm>
            <a:off x="838200" y="1825625"/>
            <a:ext cx="2073275" cy="4351655"/>
          </a:xfrm>
        </p:spPr>
        <p:txBody>
          <a:bodyPr>
            <a:noAutofit/>
          </a:bodyPr>
          <a:p>
            <a:pPr fontAlgn="auto">
              <a:lnSpc>
                <a:spcPct val="150000"/>
              </a:lnSpc>
            </a:pPr>
            <a:r>
              <a:rPr lang="zh-CN" altLang="en-US" sz="1800"/>
              <a:t>通过往程序的缓冲区写超出其长度的内容，造成缓冲区的溢出，从而破坏程序的堆栈，使程序转而执行其它指令，以达到攻击的目的。</a:t>
            </a:r>
            <a:endParaRPr lang="zh-CN" altLang="en-US" sz="1800"/>
          </a:p>
          <a:p>
            <a:pPr fontAlgn="auto">
              <a:lnSpc>
                <a:spcPct val="150000"/>
              </a:lnSpc>
            </a:pPr>
            <a:endParaRPr lang="zh-CN" altLang="en-US" sz="1800"/>
          </a:p>
        </p:txBody>
      </p:sp>
      <p:pic>
        <p:nvPicPr>
          <p:cNvPr id="4" name="图片 3"/>
          <p:cNvPicPr>
            <a:picLocks noChangeAspect="true"/>
          </p:cNvPicPr>
          <p:nvPr/>
        </p:nvPicPr>
        <p:blipFill>
          <a:blip r:embed="rId1"/>
          <a:stretch>
            <a:fillRect/>
          </a:stretch>
        </p:blipFill>
        <p:spPr>
          <a:xfrm>
            <a:off x="3241040" y="466090"/>
            <a:ext cx="8514715" cy="592518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sym typeface="+mn-ea"/>
              </a:rPr>
              <a:t>方法一</a:t>
            </a:r>
            <a:endParaRPr lang="en-US" altLang="zh-CN"/>
          </a:p>
        </p:txBody>
      </p:sp>
      <p:sp>
        <p:nvSpPr>
          <p:cNvPr id="4" name="内容占位符 2"/>
          <p:cNvSpPr>
            <a:spLocks noGrp="true"/>
          </p:cNvSpPr>
          <p:nvPr/>
        </p:nvSpPr>
        <p:spPr>
          <a:xfrm>
            <a:off x="795020" y="1731645"/>
            <a:ext cx="10515600" cy="355663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最后执行测试结果如下：</a:t>
            </a:r>
            <a:endParaRPr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r>
              <a:rPr lang="zh-CN" altLang="en-US" sz="2000">
                <a:sym typeface="+mn-ea"/>
              </a:rPr>
              <a:t>至此，level</a:t>
            </a:r>
            <a:r>
              <a:rPr lang="en-US" altLang="zh-CN" sz="2000">
                <a:sym typeface="+mn-ea"/>
              </a:rPr>
              <a:t>3 </a:t>
            </a:r>
            <a:r>
              <a:rPr lang="zh-CN" altLang="en-US" sz="2000">
                <a:sym typeface="+mn-ea"/>
              </a:rPr>
              <a:t>任务</a:t>
            </a:r>
            <a:r>
              <a:rPr lang="en-US" altLang="zh-CN" sz="2000">
                <a:sym typeface="+mn-ea"/>
              </a:rPr>
              <a:t> bomb </a:t>
            </a:r>
            <a:r>
              <a:rPr lang="zh-CN" altLang="en-US" sz="2000">
                <a:sym typeface="+mn-ea"/>
              </a:rPr>
              <a:t>通过！</a:t>
            </a:r>
            <a:endParaRPr lang="zh-CN" altLang="en-US" sz="2000">
              <a:sym typeface="+mn-ea"/>
            </a:endParaRPr>
          </a:p>
        </p:txBody>
      </p:sp>
      <p:pic>
        <p:nvPicPr>
          <p:cNvPr id="5" name="Picture 4"/>
          <p:cNvPicPr>
            <a:picLocks noChangeAspect="true"/>
          </p:cNvPicPr>
          <p:nvPr/>
        </p:nvPicPr>
        <p:blipFill>
          <a:blip r:embed="rId1"/>
          <a:stretch>
            <a:fillRect/>
          </a:stretch>
        </p:blipFill>
        <p:spPr>
          <a:xfrm>
            <a:off x="838200" y="2696210"/>
            <a:ext cx="10514330" cy="146558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sym typeface="+mn-ea"/>
              </a:rPr>
              <a:t>方法二</a:t>
            </a:r>
            <a:endParaRPr lang="en-US" altLang="zh-CN">
              <a:sym typeface="+mn-ea"/>
            </a:endParaRPr>
          </a:p>
        </p:txBody>
      </p:sp>
      <p:sp>
        <p:nvSpPr>
          <p:cNvPr id="4" name="内容占位符 2"/>
          <p:cNvSpPr>
            <a:spLocks noGrp="true"/>
          </p:cNvSpPr>
          <p:nvPr/>
        </p:nvSpPr>
        <p:spPr>
          <a:xfrm>
            <a:off x="838200" y="1508760"/>
            <a:ext cx="10515600" cy="40068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lang="zh-CN" altLang="en-US" sz="2000">
                <a:sym typeface="+mn-ea"/>
              </a:rPr>
              <a:t>构造攻击指令</a:t>
            </a:r>
            <a:r>
              <a:rPr lang="en-US" altLang="zh-CN" sz="2000">
                <a:sym typeface="+mn-ea"/>
              </a:rPr>
              <a:t> attack</a:t>
            </a:r>
            <a:r>
              <a:rPr lang="" altLang="en-US" sz="2000">
                <a:sym typeface="+mn-ea"/>
              </a:rPr>
              <a:t>2</a:t>
            </a:r>
            <a:r>
              <a:rPr lang="en-US" altLang="zh-CN" sz="2000">
                <a:sym typeface="+mn-ea"/>
              </a:rPr>
              <a:t>.</a:t>
            </a:r>
            <a:r>
              <a:rPr lang="zh-CN" altLang="en-US" sz="2000">
                <a:sym typeface="+mn-ea"/>
              </a:rPr>
              <a:t>s</a:t>
            </a:r>
            <a:r>
              <a:rPr lang="en-US" altLang="zh-CN" sz="2000">
                <a:sym typeface="+mn-ea"/>
              </a:rPr>
              <a:t> </a:t>
            </a:r>
            <a:r>
              <a:rPr lang="zh-CN" altLang="en-US" sz="2000">
                <a:sym typeface="+mn-ea"/>
              </a:rPr>
              <a:t>如下：</a:t>
            </a: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r>
              <a:rPr lang="en-US" altLang="zh-CN" sz="2000">
                <a:sym typeface="+mn-ea"/>
              </a:rPr>
              <a:t>movl</a:t>
            </a:r>
            <a:r>
              <a:rPr lang="zh-CN" altLang="en-US" sz="2000">
                <a:sym typeface="+mn-ea"/>
              </a:rPr>
              <a:t>：赋值。</a:t>
            </a:r>
            <a:r>
              <a:rPr sz="2000">
                <a:sym typeface="+mn-ea"/>
              </a:rPr>
              <a:t>0x3943989b</a:t>
            </a:r>
            <a:r>
              <a:rPr lang="zh-CN" sz="2000">
                <a:sym typeface="+mn-ea"/>
              </a:rPr>
              <a:t>：我的</a:t>
            </a:r>
            <a:r>
              <a:rPr lang="en-US" altLang="zh-CN" sz="2000">
                <a:sym typeface="+mn-ea"/>
              </a:rPr>
              <a:t> cookie</a:t>
            </a:r>
            <a:r>
              <a:rPr lang="zh-CN" altLang="en-US" sz="2000">
                <a:sym typeface="+mn-ea"/>
              </a:rPr>
              <a:t>。</a:t>
            </a:r>
            <a:r>
              <a:rPr lang="en-US" altLang="zh-CN" sz="2000">
                <a:sym typeface="+mn-ea"/>
              </a:rPr>
              <a:t>eax</a:t>
            </a:r>
            <a:r>
              <a:rPr lang="zh-CN" altLang="en-US" sz="2000">
                <a:sym typeface="+mn-ea"/>
              </a:rPr>
              <a:t>：存储返回值的寄存器。</a:t>
            </a:r>
            <a:r>
              <a:rPr lang="en-US" altLang="zh-CN" sz="2000">
                <a:sym typeface="+mn-ea"/>
              </a:rPr>
              <a:t>&lt;0x08048cd6&gt;</a:t>
            </a:r>
            <a:r>
              <a:rPr lang="zh-CN" altLang="en-US" sz="2000">
                <a:sym typeface="+mn-ea"/>
              </a:rPr>
              <a:t>：原返回地址。</a:t>
            </a:r>
            <a:r>
              <a:rPr lang="" altLang="zh-CN" sz="2000">
                <a:sym typeface="+mn-ea"/>
              </a:rPr>
              <a:t>ebp</a:t>
            </a:r>
            <a:r>
              <a:rPr lang="zh-CN" altLang="" sz="2000">
                <a:sym typeface="+mn-ea"/>
              </a:rPr>
              <a:t>：栈帧。</a:t>
            </a:r>
            <a:r>
              <a:rPr lang="en-US" altLang="zh-CN" sz="2000">
                <a:sym typeface="+mn-ea"/>
              </a:rPr>
              <a:t>push</a:t>
            </a:r>
            <a:r>
              <a:rPr lang="zh-CN" altLang="en-US" sz="2000">
                <a:sym typeface="+mn-ea"/>
              </a:rPr>
              <a:t>：把原返回地址写入</a:t>
            </a:r>
            <a:r>
              <a:rPr lang="en-US" altLang="zh-CN" sz="2000">
                <a:sym typeface="+mn-ea"/>
              </a:rPr>
              <a:t>esp</a:t>
            </a:r>
            <a:r>
              <a:rPr lang="zh-CN" altLang="en-US" sz="2000">
                <a:sym typeface="+mn-ea"/>
              </a:rPr>
              <a:t>，程序返回原位。</a:t>
            </a:r>
            <a:endParaRPr lang="zh-CN" altLang="en-US" sz="2000">
              <a:sym typeface="+mn-ea"/>
            </a:endParaRPr>
          </a:p>
        </p:txBody>
      </p:sp>
      <p:pic>
        <p:nvPicPr>
          <p:cNvPr id="3" name="Picture 2"/>
          <p:cNvPicPr>
            <a:picLocks noChangeAspect="true"/>
          </p:cNvPicPr>
          <p:nvPr/>
        </p:nvPicPr>
        <p:blipFill>
          <a:blip r:embed="rId1"/>
          <a:stretch>
            <a:fillRect/>
          </a:stretch>
        </p:blipFill>
        <p:spPr>
          <a:xfrm>
            <a:off x="991870" y="2171065"/>
            <a:ext cx="4857115" cy="163322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sym typeface="+mn-ea"/>
              </a:rPr>
              <a:t>方法二</a:t>
            </a:r>
            <a:endParaRPr lang="zh-CN" altLang="en-US">
              <a:sym typeface="+mn-ea"/>
            </a:endParaRPr>
          </a:p>
        </p:txBody>
      </p:sp>
      <p:sp>
        <p:nvSpPr>
          <p:cNvPr id="4" name="内容占位符 2"/>
          <p:cNvSpPr>
            <a:spLocks noGrp="true"/>
          </p:cNvSpPr>
          <p:nvPr/>
        </p:nvSpPr>
        <p:spPr>
          <a:xfrm>
            <a:off x="838200" y="1525905"/>
            <a:ext cx="10515600" cy="44005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lang="zh-CN" altLang="en-US" sz="2000">
                <a:sym typeface="+mn-ea"/>
              </a:rPr>
              <a:t>编译、反汇编得到机器码：</a:t>
            </a: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r>
              <a:rPr lang="zh-CN" altLang="en-US" sz="2000">
                <a:sym typeface="+mn-ea"/>
              </a:rPr>
              <a:t>抄入攻击字符串。</a:t>
            </a:r>
            <a:endParaRPr lang="zh-CN" altLang="en-US" sz="2000">
              <a:sym typeface="+mn-ea"/>
            </a:endParaRPr>
          </a:p>
        </p:txBody>
      </p:sp>
      <p:pic>
        <p:nvPicPr>
          <p:cNvPr id="5" name="Picture 4"/>
          <p:cNvPicPr>
            <a:picLocks noChangeAspect="true"/>
          </p:cNvPicPr>
          <p:nvPr/>
        </p:nvPicPr>
        <p:blipFill>
          <a:blip r:embed="rId1"/>
          <a:stretch>
            <a:fillRect/>
          </a:stretch>
        </p:blipFill>
        <p:spPr>
          <a:xfrm>
            <a:off x="838200" y="2242820"/>
            <a:ext cx="10073640" cy="277431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sym typeface="+mn-ea"/>
              </a:rPr>
              <a:t>方法二</a:t>
            </a:r>
            <a:endParaRPr lang="en-US" altLang="zh-CN"/>
          </a:p>
        </p:txBody>
      </p:sp>
      <p:sp>
        <p:nvSpPr>
          <p:cNvPr id="4" name="内容占位符 2"/>
          <p:cNvSpPr>
            <a:spLocks noGrp="true"/>
          </p:cNvSpPr>
          <p:nvPr/>
        </p:nvSpPr>
        <p:spPr>
          <a:xfrm>
            <a:off x="850900" y="1423670"/>
            <a:ext cx="6666230" cy="9658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lang="zh-CN" altLang="en-US" sz="2000">
                <a:sym typeface="+mn-ea"/>
              </a:rPr>
              <a:t>构造攻击</a:t>
            </a:r>
            <a:r>
              <a:rPr sz="2000">
                <a:sym typeface="+mn-ea"/>
              </a:rPr>
              <a:t>字符串</a:t>
            </a:r>
            <a:endParaRPr sz="2000">
              <a:sym typeface="+mn-ea"/>
            </a:endParaRPr>
          </a:p>
          <a:p>
            <a:pPr marL="230505" fontAlgn="auto">
              <a:lnSpc>
                <a:spcPct val="150000"/>
              </a:lnSpc>
              <a:spcBef>
                <a:spcPts val="0"/>
              </a:spcBef>
            </a:pPr>
            <a:r>
              <a:rPr sz="2000">
                <a:sym typeface="+mn-ea"/>
              </a:rPr>
              <a:t>bomb</a:t>
            </a:r>
            <a:r>
              <a:rPr lang="en-US" sz="2000">
                <a:sym typeface="+mn-ea"/>
              </a:rPr>
              <a:t>2</a:t>
            </a:r>
            <a:r>
              <a:rPr sz="2000">
                <a:sym typeface="+mn-ea"/>
              </a:rPr>
              <a:t>_U</a:t>
            </a:r>
            <a:r>
              <a:rPr lang="en-US" sz="2000">
                <a:sym typeface="+mn-ea"/>
              </a:rPr>
              <a:t>202031233061</a:t>
            </a:r>
            <a:r>
              <a:rPr sz="2000">
                <a:sym typeface="+mn-ea"/>
              </a:rPr>
              <a:t>.txt</a:t>
            </a:r>
            <a:r>
              <a:rPr lang="en-US" sz="2000">
                <a:sym typeface="+mn-ea"/>
              </a:rPr>
              <a:t> </a:t>
            </a:r>
            <a:r>
              <a:rPr lang="zh-CN" altLang="en-US" sz="2000">
                <a:sym typeface="+mn-ea"/>
              </a:rPr>
              <a:t>如下：</a:t>
            </a:r>
            <a:endParaRPr sz="2000">
              <a:sym typeface="+mn-ea"/>
            </a:endParaRPr>
          </a:p>
        </p:txBody>
      </p:sp>
      <p:sp>
        <p:nvSpPr>
          <p:cNvPr id="6" name="文本框 5"/>
          <p:cNvSpPr txBox="true"/>
          <p:nvPr/>
        </p:nvSpPr>
        <p:spPr>
          <a:xfrm>
            <a:off x="1594485" y="2586355"/>
            <a:ext cx="2051685" cy="3784600"/>
          </a:xfrm>
          <a:prstGeom prst="rect">
            <a:avLst/>
          </a:prstGeom>
          <a:noFill/>
        </p:spPr>
        <p:txBody>
          <a:bodyPr wrap="square" rtlCol="0" anchor="t">
            <a:spAutoFit/>
          </a:bodyPr>
          <a:p>
            <a:pPr fontAlgn="auto">
              <a:lnSpc>
                <a:spcPct val="100000"/>
              </a:lnSpc>
            </a:pPr>
            <a:r>
              <a:rPr lang="zh-CN" altLang="en-US" sz="2000"/>
              <a:t>b8 </a:t>
            </a:r>
            <a:r>
              <a:rPr lang="en-US" altLang="zh-CN" sz="2000"/>
              <a:t>9b</a:t>
            </a:r>
            <a:r>
              <a:rPr lang="zh-CN" altLang="en-US" sz="2000"/>
              <a:t> </a:t>
            </a:r>
            <a:r>
              <a:rPr lang="en-US" altLang="zh-CN" sz="2000"/>
              <a:t>98</a:t>
            </a:r>
            <a:r>
              <a:rPr lang="zh-CN" altLang="en-US" sz="2000"/>
              <a:t> </a:t>
            </a:r>
            <a:r>
              <a:rPr lang="en-US" altLang="zh-CN" sz="2000"/>
              <a:t>43</a:t>
            </a:r>
            <a:r>
              <a:rPr lang="zh-CN" altLang="en-US" sz="2000"/>
              <a:t> </a:t>
            </a:r>
            <a:endParaRPr lang="zh-CN" altLang="en-US" sz="2000"/>
          </a:p>
          <a:p>
            <a:pPr fontAlgn="auto">
              <a:lnSpc>
                <a:spcPct val="100000"/>
              </a:lnSpc>
            </a:pPr>
            <a:r>
              <a:rPr lang="en-US" altLang="zh-CN" sz="2000"/>
              <a:t>39</a:t>
            </a:r>
            <a:r>
              <a:rPr lang="zh-CN" altLang="en-US" sz="2000"/>
              <a:t> </a:t>
            </a:r>
            <a:r>
              <a:rPr lang="en-US" altLang="zh-CN" sz="2000"/>
              <a:t>bd f0</a:t>
            </a:r>
            <a:r>
              <a:rPr lang="zh-CN" altLang="en-US" sz="2000"/>
              <a:t> </a:t>
            </a:r>
            <a:r>
              <a:rPr lang="en-US" altLang="zh-CN" sz="2000"/>
              <a:t>2e</a:t>
            </a:r>
            <a:r>
              <a:rPr lang="zh-CN" altLang="en-US" sz="2000"/>
              <a:t> </a:t>
            </a:r>
            <a:endParaRPr lang="zh-CN" altLang="en-US" sz="2000"/>
          </a:p>
          <a:p>
            <a:pPr fontAlgn="auto">
              <a:lnSpc>
                <a:spcPct val="100000"/>
              </a:lnSpc>
            </a:pPr>
            <a:r>
              <a:rPr lang="en-US" altLang="zh-CN" sz="2000"/>
              <a:t>68</a:t>
            </a:r>
            <a:r>
              <a:rPr lang="zh-CN" altLang="en-US" sz="2000"/>
              <a:t> </a:t>
            </a:r>
            <a:r>
              <a:rPr lang="en-US" altLang="zh-CN" sz="2000"/>
              <a:t>55</a:t>
            </a:r>
            <a:r>
              <a:rPr lang="zh-CN" altLang="en-US" sz="2000"/>
              <a:t> </a:t>
            </a:r>
            <a:r>
              <a:rPr lang="en-US" altLang="zh-CN" sz="2000"/>
              <a:t>68</a:t>
            </a:r>
            <a:r>
              <a:rPr lang="zh-CN" altLang="en-US" sz="2000"/>
              <a:t> </a:t>
            </a:r>
            <a:r>
              <a:rPr lang="en-US" altLang="zh-CN" sz="2000"/>
              <a:t>d6</a:t>
            </a:r>
            <a:endParaRPr lang="zh-CN" altLang="en-US" sz="2000"/>
          </a:p>
          <a:p>
            <a:pPr fontAlgn="auto">
              <a:lnSpc>
                <a:spcPct val="100000"/>
              </a:lnSpc>
            </a:pPr>
            <a:r>
              <a:rPr lang="en-US" altLang="zh-CN" sz="2000"/>
              <a:t>8c</a:t>
            </a:r>
            <a:r>
              <a:rPr lang="zh-CN" altLang="en-US" sz="2000"/>
              <a:t> </a:t>
            </a:r>
            <a:r>
              <a:rPr lang="en-US" altLang="zh-CN" sz="2000"/>
              <a:t>04</a:t>
            </a:r>
            <a:r>
              <a:rPr lang="zh-CN" altLang="en-US" sz="2000"/>
              <a:t> 0</a:t>
            </a:r>
            <a:r>
              <a:rPr lang="en-US" altLang="zh-CN" sz="2000"/>
              <a:t>8</a:t>
            </a:r>
            <a:r>
              <a:rPr lang="zh-CN" altLang="en-US" sz="2000"/>
              <a:t> </a:t>
            </a:r>
            <a:r>
              <a:rPr lang="en-US" altLang="zh-CN" sz="2000"/>
              <a:t>c3</a:t>
            </a:r>
            <a:r>
              <a:rPr lang="zh-CN" altLang="en-US" sz="2000"/>
              <a:t>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zh-CN" altLang="en-US" sz="2000"/>
              <a:t>00 00 00 00 </a:t>
            </a:r>
            <a:endParaRPr lang="zh-CN" altLang="en-US" sz="2000"/>
          </a:p>
          <a:p>
            <a:pPr fontAlgn="auto">
              <a:lnSpc>
                <a:spcPct val="100000"/>
              </a:lnSpc>
            </a:pPr>
            <a:r>
              <a:rPr lang="en-US" altLang="zh-CN" sz="2000">
                <a:sym typeface="+mn-ea"/>
              </a:rPr>
              <a:t>00 00 00 00</a:t>
            </a:r>
            <a:endParaRPr lang="zh-CN" altLang="en-US" sz="2000"/>
          </a:p>
          <a:p>
            <a:pPr fontAlgn="auto">
              <a:lnSpc>
                <a:spcPct val="100000"/>
              </a:lnSpc>
            </a:pPr>
            <a:r>
              <a:rPr lang="en-US" altLang="zh-CN" sz="2000"/>
              <a:t>98 2e</a:t>
            </a:r>
            <a:r>
              <a:rPr lang="zh-CN" altLang="en-US" sz="2000"/>
              <a:t> 68 55</a:t>
            </a:r>
            <a:endParaRPr lang="zh-CN" altLang="en-US" sz="2000"/>
          </a:p>
        </p:txBody>
      </p:sp>
      <p:sp>
        <p:nvSpPr>
          <p:cNvPr id="5" name="文本框 4"/>
          <p:cNvSpPr txBox="true"/>
          <p:nvPr/>
        </p:nvSpPr>
        <p:spPr>
          <a:xfrm>
            <a:off x="4836160" y="3462655"/>
            <a:ext cx="5987415" cy="922020"/>
          </a:xfrm>
          <a:prstGeom prst="rect">
            <a:avLst/>
          </a:prstGeom>
          <a:noFill/>
        </p:spPr>
        <p:txBody>
          <a:bodyPr wrap="square" rtlCol="0" anchor="t">
            <a:spAutoFit/>
          </a:bodyPr>
          <a:p>
            <a:pPr fontAlgn="auto">
              <a:lnSpc>
                <a:spcPct val="150000"/>
              </a:lnSpc>
            </a:pPr>
            <a:r>
              <a:rPr lang="zh-CN" altLang="en-US"/>
              <a:t>总共48个字节，前</a:t>
            </a:r>
            <a:r>
              <a:rPr lang="en-US" altLang="zh-CN"/>
              <a:t>16</a:t>
            </a:r>
            <a:r>
              <a:rPr lang="zh-CN" altLang="en-US"/>
              <a:t>个字节，抄自</a:t>
            </a:r>
            <a:r>
              <a:rPr lang="en-US" altLang="zh-CN"/>
              <a:t> attack2.txt</a:t>
            </a:r>
            <a:r>
              <a:rPr lang="zh-CN" altLang="en-US"/>
              <a:t>，最后</a:t>
            </a:r>
            <a:r>
              <a:rPr lang="en-US" altLang="zh-CN"/>
              <a:t>4</a:t>
            </a:r>
            <a:r>
              <a:rPr lang="zh-CN" altLang="en-US"/>
              <a:t>个字节，</a:t>
            </a:r>
            <a:r>
              <a:rPr lang="zh-CN" altLang="en-US">
                <a:sym typeface="+mn-ea"/>
              </a:rPr>
              <a:t>是</a:t>
            </a:r>
            <a:r>
              <a:rPr lang="en-US" altLang="zh-CN">
                <a:sym typeface="+mn-ea"/>
              </a:rPr>
              <a:t> gdb </a:t>
            </a:r>
            <a:r>
              <a:rPr lang="zh-CN" altLang="en-US">
                <a:sym typeface="+mn-ea"/>
              </a:rPr>
              <a:t>调试出的缓冲区首地址。</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sym typeface="+mn-ea"/>
              </a:rPr>
              <a:t>方法二</a:t>
            </a:r>
            <a:endParaRPr lang="en-US" altLang="zh-CN"/>
          </a:p>
        </p:txBody>
      </p:sp>
      <p:sp>
        <p:nvSpPr>
          <p:cNvPr id="4" name="内容占位符 2"/>
          <p:cNvSpPr>
            <a:spLocks noGrp="true"/>
          </p:cNvSpPr>
          <p:nvPr/>
        </p:nvSpPr>
        <p:spPr>
          <a:xfrm>
            <a:off x="795020" y="1731645"/>
            <a:ext cx="10515600" cy="355663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230505" fontAlgn="auto">
              <a:lnSpc>
                <a:spcPct val="150000"/>
              </a:lnSpc>
              <a:spcBef>
                <a:spcPts val="0"/>
              </a:spcBef>
            </a:pPr>
            <a:r>
              <a:rPr sz="2000">
                <a:sym typeface="+mn-ea"/>
              </a:rPr>
              <a:t>最后执行测试结果如下：</a:t>
            </a:r>
            <a:endParaRPr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endParaRPr lang="zh-CN" altLang="en-US" sz="2000">
              <a:sym typeface="+mn-ea"/>
            </a:endParaRPr>
          </a:p>
          <a:p>
            <a:pPr marL="230505" fontAlgn="auto">
              <a:lnSpc>
                <a:spcPct val="150000"/>
              </a:lnSpc>
              <a:spcBef>
                <a:spcPts val="0"/>
              </a:spcBef>
            </a:pPr>
            <a:r>
              <a:rPr lang="zh-CN" altLang="en-US" sz="2000">
                <a:sym typeface="+mn-ea"/>
              </a:rPr>
              <a:t>至此，level</a:t>
            </a:r>
            <a:r>
              <a:rPr lang="en-US" altLang="zh-CN" sz="2000">
                <a:sym typeface="+mn-ea"/>
              </a:rPr>
              <a:t>3 </a:t>
            </a:r>
            <a:r>
              <a:rPr lang="zh-CN" altLang="en-US" sz="2000">
                <a:sym typeface="+mn-ea"/>
              </a:rPr>
              <a:t>任务</a:t>
            </a:r>
            <a:r>
              <a:rPr lang="en-US" altLang="zh-CN" sz="2000">
                <a:sym typeface="+mn-ea"/>
              </a:rPr>
              <a:t> bomb </a:t>
            </a:r>
            <a:r>
              <a:rPr lang="zh-CN" altLang="en-US" sz="2000">
                <a:sym typeface="+mn-ea"/>
              </a:rPr>
              <a:t>通过！</a:t>
            </a:r>
            <a:endParaRPr lang="zh-CN" altLang="en-US" sz="2000">
              <a:sym typeface="+mn-ea"/>
            </a:endParaRPr>
          </a:p>
        </p:txBody>
      </p:sp>
      <p:pic>
        <p:nvPicPr>
          <p:cNvPr id="3" name="Picture 2"/>
          <p:cNvPicPr>
            <a:picLocks noChangeAspect="true"/>
          </p:cNvPicPr>
          <p:nvPr/>
        </p:nvPicPr>
        <p:blipFill>
          <a:blip r:embed="rId1"/>
          <a:stretch>
            <a:fillRect/>
          </a:stretch>
        </p:blipFill>
        <p:spPr>
          <a:xfrm>
            <a:off x="802005" y="2679700"/>
            <a:ext cx="10551795" cy="149796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ctrTitle"/>
          </p:nvPr>
        </p:nvSpPr>
        <p:spPr>
          <a:xfrm>
            <a:off x="1367155" y="1156018"/>
            <a:ext cx="9144000" cy="2387600"/>
          </a:xfrm>
        </p:spPr>
        <p:txBody>
          <a:bodyPr/>
          <a:p>
            <a:r>
              <a:rPr lang="en-US" altLang="zh-CN"/>
              <a:t>fake</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838200" y="365125"/>
            <a:ext cx="10515600" cy="1325563"/>
          </a:xfrm>
        </p:spPr>
        <p:txBody>
          <a:bodyPr/>
          <a:p>
            <a:r>
              <a:rPr lang="zh-CN" altLang="en-US"/>
              <a:t>原理</a:t>
            </a:r>
            <a:endParaRPr lang="zh-CN" altLang="en-US"/>
          </a:p>
        </p:txBody>
      </p:sp>
      <p:sp>
        <p:nvSpPr>
          <p:cNvPr id="3" name="内容占位符 2"/>
          <p:cNvSpPr>
            <a:spLocks noGrp="true"/>
          </p:cNvSpPr>
          <p:nvPr>
            <p:ph idx="1"/>
          </p:nvPr>
        </p:nvSpPr>
        <p:spPr>
          <a:xfrm>
            <a:off x="838200" y="1825625"/>
            <a:ext cx="10515600" cy="1867535"/>
          </a:xfrm>
        </p:spPr>
        <p:txBody>
          <a:bodyPr/>
          <a:p>
            <a:pPr fontAlgn="auto">
              <a:lnSpc>
                <a:spcPct val="150000"/>
              </a:lnSpc>
            </a:pPr>
            <a:r>
              <a:rPr lang="zh-CN" altLang="en-US" sz="2400"/>
              <a:t>原理详解：</a:t>
            </a:r>
            <a:endParaRPr lang="zh-CN" altLang="en-US" sz="2400"/>
          </a:p>
          <a:p>
            <a:pPr fontAlgn="auto">
              <a:lnSpc>
                <a:spcPct val="150000"/>
              </a:lnSpc>
            </a:pPr>
            <a:r>
              <a:rPr lang="zh-CN" altLang="en-US" sz="2400"/>
              <a:t>https://www.cnblogs.com/fanzhidongyzby/p/3250405.html</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ctrTitle"/>
          </p:nvPr>
        </p:nvSpPr>
        <p:spPr>
          <a:xfrm>
            <a:off x="1513840" y="990283"/>
            <a:ext cx="9144000" cy="2387600"/>
          </a:xfrm>
        </p:spPr>
        <p:txBody>
          <a:bodyPr/>
          <a:p>
            <a:r>
              <a:rPr lang="en-US" altLang="zh-CN"/>
              <a:t>C Program Compiling</a:t>
            </a:r>
            <a:endParaRPr lang="en-US" altLang="zh-CN"/>
          </a:p>
        </p:txBody>
      </p:sp>
      <p:sp>
        <p:nvSpPr>
          <p:cNvPr id="3" name="副标题 2"/>
          <p:cNvSpPr>
            <a:spLocks noGrp="true"/>
          </p:cNvSpPr>
          <p:nvPr>
            <p:ph type="subTitle" idx="1"/>
          </p:nvPr>
        </p:nvSpPr>
        <p:spPr>
          <a:xfrm>
            <a:off x="1513840" y="3602673"/>
            <a:ext cx="9144000" cy="1655762"/>
          </a:xfrm>
        </p:spPr>
        <p:txBody>
          <a:bodyPr/>
          <a:p>
            <a:r>
              <a:rPr lang="en-US" altLang="zh-CN"/>
              <a:t>C</a:t>
            </a:r>
            <a:r>
              <a:rPr lang="zh-CN" altLang="en-US"/>
              <a:t>语言程序编译过程</a:t>
            </a:r>
            <a:endParaRPr lang="zh-CN" altLang="en-US"/>
          </a:p>
          <a:p>
            <a:r>
              <a:rPr lang="en-US" altLang="zh-CN"/>
              <a:t>https://www.cnblogs.com/CarpenterLee/p/5994681.html</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9007</Words>
  <Application>WPS Presentation</Application>
  <PresentationFormat>宽屏</PresentationFormat>
  <Paragraphs>539</Paragraphs>
  <Slides>75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75</vt:i4>
      </vt:variant>
    </vt:vector>
  </HeadingPairs>
  <TitlesOfParts>
    <vt:vector size="87" baseType="lpstr">
      <vt:lpstr>Arial</vt:lpstr>
      <vt:lpstr>宋体</vt:lpstr>
      <vt:lpstr>Wingdings</vt:lpstr>
      <vt:lpstr>DejaVu Sans</vt:lpstr>
      <vt:lpstr>Calibri Light</vt:lpstr>
      <vt:lpstr>Droid Sans Fallback</vt:lpstr>
      <vt:lpstr>Calibri</vt:lpstr>
      <vt:lpstr>微软雅黑</vt:lpstr>
      <vt:lpstr>宋体</vt:lpstr>
      <vt:lpstr>Arial Unicode MS</vt:lpstr>
      <vt:lpstr>Standard Symbols PS</vt:lpstr>
      <vt:lpstr>Office 主题</vt:lpstr>
      <vt:lpstr>Buffer Overflow 缓冲区溢出</vt:lpstr>
      <vt:lpstr>环境</vt:lpstr>
      <vt:lpstr>Buffer Overflow Attack</vt:lpstr>
      <vt:lpstr>概念</vt:lpstr>
      <vt:lpstr>特点</vt:lpstr>
      <vt:lpstr>危害</vt:lpstr>
      <vt:lpstr>原理</vt:lpstr>
      <vt:lpstr>原理</vt:lpstr>
      <vt:lpstr>C Program Compiling</vt:lpstr>
      <vt:lpstr>四步骤</vt:lpstr>
      <vt:lpstr>Preprocessing</vt:lpstr>
      <vt:lpstr>Preprocessing</vt:lpstr>
      <vt:lpstr>Preprocessing</vt:lpstr>
      <vt:lpstr>Preprocessing</vt:lpstr>
      <vt:lpstr>Preprocessing</vt:lpstr>
      <vt:lpstr>Preprocessing</vt:lpstr>
      <vt:lpstr>Preprocessing</vt:lpstr>
      <vt:lpstr>Compilation</vt:lpstr>
      <vt:lpstr>Compilation</vt:lpstr>
      <vt:lpstr>Compilation</vt:lpstr>
      <vt:lpstr>Compilation</vt:lpstr>
      <vt:lpstr>Assemble</vt:lpstr>
      <vt:lpstr>Assemble</vt:lpstr>
      <vt:lpstr>Assemble</vt:lpstr>
      <vt:lpstr>Linking</vt:lpstr>
      <vt:lpstr>总结</vt:lpstr>
      <vt:lpstr>指令</vt:lpstr>
      <vt:lpstr>objdump</vt:lpstr>
      <vt:lpstr>源文件</vt:lpstr>
      <vt:lpstr>汇编代码</vt:lpstr>
      <vt:lpstr>反汇编</vt:lpstr>
      <vt:lpstr>反汇编</vt:lpstr>
      <vt:lpstr>可执行文件反汇编</vt:lpstr>
      <vt:lpstr>Bufbomb_CSAPP</vt:lpstr>
      <vt:lpstr>实验准备</vt:lpstr>
      <vt:lpstr>实验概述</vt:lpstr>
      <vt:lpstr>实验说明</vt:lpstr>
      <vt:lpstr>实验分析 </vt:lpstr>
      <vt:lpstr>Overview</vt:lpstr>
      <vt:lpstr>Overview</vt:lpstr>
      <vt:lpstr>Overview</vt:lpstr>
      <vt:lpstr>Overview</vt:lpstr>
      <vt:lpstr>level0:Smoke</vt:lpstr>
      <vt:lpstr>level0:Smoke</vt:lpstr>
      <vt:lpstr>level0:Smoke</vt:lpstr>
      <vt:lpstr>level0:Smoke</vt:lpstr>
      <vt:lpstr>level0:Smoke</vt:lpstr>
      <vt:lpstr>level0:Smoke</vt:lpstr>
      <vt:lpstr>level1:Fizz</vt:lpstr>
      <vt:lpstr>level1:Fizz</vt:lpstr>
      <vt:lpstr>level1:Fizz</vt:lpstr>
      <vt:lpstr>level1:Fizz</vt:lpstr>
      <vt:lpstr>level1:Fizz</vt:lpstr>
      <vt:lpstr>level1:Fizz</vt:lpstr>
      <vt:lpstr>level2:bang</vt:lpstr>
      <vt:lpstr>level2:bang</vt:lpstr>
      <vt:lpstr>level2:bang</vt:lpstr>
      <vt:lpstr>level2:bang</vt:lpstr>
      <vt:lpstr>level2:bang</vt:lpstr>
      <vt:lpstr>level2:bang</vt:lpstr>
      <vt:lpstr>level2:bang</vt:lpstr>
      <vt:lpstr>level2:bang</vt:lpstr>
      <vt:lpstr>level3:bomb</vt:lpstr>
      <vt:lpstr>level3:bomb</vt:lpstr>
      <vt:lpstr>level3:bomb</vt:lpstr>
      <vt:lpstr>level3:bomb</vt:lpstr>
      <vt:lpstr>方法一</vt:lpstr>
      <vt:lpstr>方法一</vt:lpstr>
      <vt:lpstr>方法一</vt:lpstr>
      <vt:lpstr>方法一</vt:lpstr>
      <vt:lpstr>方法二</vt:lpstr>
      <vt:lpstr>方法一</vt:lpstr>
      <vt:lpstr>方法一</vt:lpstr>
      <vt:lpstr>方法一</vt:lpstr>
      <vt:lpstr>Bufbomb_CSAPP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eqnoxx</cp:lastModifiedBy>
  <cp:revision>160</cp:revision>
  <dcterms:created xsi:type="dcterms:W3CDTF">2021-04-27T10:34:32Z</dcterms:created>
  <dcterms:modified xsi:type="dcterms:W3CDTF">2021-04-27T10:34:32Z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