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39"/>
  </p:notesMasterIdLst>
  <p:handoutMasterIdLst>
    <p:handoutMasterId r:id="rId40"/>
  </p:handoutMasterIdLst>
  <p:sldIdLst>
    <p:sldId id="256" r:id="rId3"/>
    <p:sldId id="257" r:id="rId4"/>
    <p:sldId id="259" r:id="rId5"/>
    <p:sldId id="283" r:id="rId6"/>
    <p:sldId id="272" r:id="rId7"/>
    <p:sldId id="273" r:id="rId8"/>
    <p:sldId id="276" r:id="rId9"/>
    <p:sldId id="260" r:id="rId10"/>
    <p:sldId id="280" r:id="rId11"/>
    <p:sldId id="285" r:id="rId12"/>
    <p:sldId id="284" r:id="rId13"/>
    <p:sldId id="304" r:id="rId14"/>
    <p:sldId id="305" r:id="rId15"/>
    <p:sldId id="306" r:id="rId16"/>
    <p:sldId id="307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9" r:id="rId32"/>
    <p:sldId id="301" r:id="rId33"/>
    <p:sldId id="302" r:id="rId34"/>
    <p:sldId id="303" r:id="rId35"/>
    <p:sldId id="308" r:id="rId36"/>
    <p:sldId id="310" r:id="rId37"/>
    <p:sldId id="282" r:id="rId38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0E6DF76-B8EB-447C-9E20-44CB6C1797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93F89C-69A9-4AB6-B8DC-AF3F977EFA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FCC71-E2A9-43E5-B903-AEF4094897E3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9949B0-7403-4EFB-A7A1-2ABF9C51A8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7768DB-FF27-44CB-B904-276751474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85279-9CA4-4220-BE2C-6CA61171C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55268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14:24:02.3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14:59:05.9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14:59:57.7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13:08:20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13:10:44.0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14:46:02.1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14:52:28.7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12:41:38.4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13,'0'-6,"0"-1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12:40:17.7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12:40:30.1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177 102,'-5'0,"-8"0,0-5,-5-2,1-5,-1 0,-4 1,3-2,-2 1,4-4,4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12:40:34.9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15:00:11.1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8T15:03:20.8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9FD01-4489-4A18-BF7B-9F09C03FBACE}" type="datetimeFigureOut">
              <a:rPr lang="ru-RU" smtClean="0"/>
              <a:t>28.06.2021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7D3D1-C486-4A46-9C52-FB2DCA6B4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696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Образец заголовка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ru-RU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27C84E0-09F3-44CD-8716-486F9D4F50DB}" type="slidenum">
              <a:rPr lang="ru-RU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ru-RU" sz="1050" b="0" strike="noStrike" spc="-1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Образец заголовка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Образец текста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Второй уровень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Третий уровень</a:t>
            </a:r>
          </a:p>
          <a:p>
            <a:pPr marL="7498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Четвертый уровень</a:t>
            </a:r>
          </a:p>
          <a:p>
            <a:pPr marL="9327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ru-RU" sz="900" b="0" strike="noStrike" spc="-1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BB53D9D-1EE9-4DFD-8343-12A8F7D00EC7}" type="slidenum">
              <a:rPr lang="ru-RU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ru-RU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customXml" Target="../ink/ink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customXml" Target="../ink/ink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customXml" Target="../ink/ink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1.xml"/><Relationship Id="rId5" Type="http://schemas.openxmlformats.org/officeDocument/2006/relationships/image" Target="../media/image22.png"/><Relationship Id="rId4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customXml" Target="../ink/ink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32420" y="1871477"/>
            <a:ext cx="10127160" cy="2097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altLang="en-US" sz="4400" b="1" dirty="0">
                <a:ln w="9525">
                  <a:solidFill>
                    <a:schemeClr val="bg1"/>
                  </a:solidFill>
                  <a:prstDash val="solid"/>
                </a:ln>
              </a:rPr>
              <a:t>Анализ обратной связи в персональной образовательной среде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890933" y="5576712"/>
            <a:ext cx="4301067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indent="0">
              <a:buNone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А.А.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Даничев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Выпускник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И.С. Богачев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C3E31-4622-49B3-A7C4-02A475ED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415"/>
            <a:ext cx="10654453" cy="1606594"/>
          </a:xfrm>
        </p:spPr>
        <p:txBody>
          <a:bodyPr/>
          <a:lstStyle/>
          <a:p>
            <a:r>
              <a:rPr lang="ru-RU" sz="36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Согласованность и разреженность исходных данных</a:t>
            </a:r>
            <a:br>
              <a:rPr lang="ru-RU" sz="1800" b="1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6AC875-E959-48B2-B4EF-037484A01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8" y="2086009"/>
            <a:ext cx="7803170" cy="32470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3DBFCE-3BA6-4588-997A-EF580A538BFB}"/>
                  </a:ext>
                </a:extLst>
              </p:cNvPr>
              <p:cNvSpPr txBox="1"/>
              <p:nvPr/>
            </p:nvSpPr>
            <p:spPr>
              <a:xfrm>
                <a:off x="8446346" y="2086009"/>
                <a:ext cx="3680176" cy="3247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- насколько одинаково студенты сравнивают пары дисциплин;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20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случаи </a:t>
                </a:r>
                <a:r>
                  <a:rPr lang="ru-RU" sz="2000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нетранзитивных</a:t>
                </a:r>
                <a:r>
                  <a:rPr lang="ru-RU" sz="20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оценок;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- дисциплины сравнивались не всеми студентами;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- пары дисциплин ни разу не сравнивались.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3DBFCE-3BA6-4588-997A-EF580A538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346" y="2086009"/>
                <a:ext cx="3680176" cy="3247043"/>
              </a:xfrm>
              <a:prstGeom prst="rect">
                <a:avLst/>
              </a:prstGeom>
              <a:blipFill>
                <a:blip r:embed="rId3"/>
                <a:stretch>
                  <a:fillRect l="-1824" t="-2439" r="-1327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13F542F-623F-46F4-900F-7B871A11AB1B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6239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65FBF-A40A-48C3-9EB3-50F0E872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34780"/>
            <a:ext cx="10058040" cy="553998"/>
          </a:xfrm>
        </p:spPr>
        <p:txBody>
          <a:bodyPr/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Ранжирования с высокой согласованностью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7EB555-345F-44F0-A9F5-B8FCDE86F41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84392" y="2267143"/>
            <a:ext cx="5111608" cy="23237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выделение наиболее схожих между собой групп </a:t>
            </a:r>
            <a:r>
              <a:rPr lang="ru-RU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ранжирований</a:t>
            </a: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поиск «ядра» — наиболее совпадающей группы </a:t>
            </a:r>
            <a:r>
              <a:rPr lang="ru-RU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ранжирований</a:t>
            </a: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;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лючевая характеристика - показатель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измерения близости двух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ранжирований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B4CEDB-6E69-40F4-9773-23971356D4F1}"/>
              </a:ext>
            </a:extLst>
          </p:cNvPr>
          <p:cNvSpPr txBox="1"/>
          <p:nvPr/>
        </p:nvSpPr>
        <p:spPr>
          <a:xfrm>
            <a:off x="7406405" y="5830096"/>
            <a:ext cx="3205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Выделенная группа данных 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4AC9A3C-2CB7-43C5-B9FA-C17A1076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87" y="1772356"/>
            <a:ext cx="4182683" cy="3942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C2796-44C5-48C6-902B-FAAC6CBF58A6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2985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B8FDD-BA2E-4098-B4F4-D30B9A62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62481"/>
            <a:ext cx="10058040" cy="498598"/>
          </a:xfrm>
        </p:spPr>
        <p:txBody>
          <a:bodyPr/>
          <a:lstStyle/>
          <a:p>
            <a:r>
              <a:rPr lang="ru-RU" sz="3600" dirty="0"/>
              <a:t>Исследование характеристик </a:t>
            </a:r>
            <a:r>
              <a:rPr lang="ru-RU" sz="3600" dirty="0" err="1"/>
              <a:t>ранжирований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F0989D-FD3C-4FA9-8284-BED0DA101B6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3479" y="2223534"/>
            <a:ext cx="4607764" cy="3134191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коррекции выходных значений показателя близости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проведен анализ полученных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ранжирований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распределение показателя Т;</a:t>
            </a:r>
          </a:p>
          <a:p>
            <a:pPr marL="342900" indent="-342900"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количество общих и различных дисциплин </a:t>
            </a:r>
            <a:r>
              <a:rPr lang="ru-RU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ранжирований</a:t>
            </a: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количество общих рангов;</a:t>
            </a:r>
          </a:p>
          <a:p>
            <a:pPr marL="342900" indent="-342900"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количество пропусков.</a:t>
            </a:r>
          </a:p>
          <a:p>
            <a:pPr marL="342900" indent="-342900">
              <a:buFont typeface="Symbol" panose="05050102010706020507" pitchFamily="18" charset="2"/>
              <a:buChar char=""/>
            </a:pPr>
            <a:endParaRPr lang="ru-RU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613D70-999D-48B6-A5AF-A97D336AE012}"/>
              </a:ext>
            </a:extLst>
          </p:cNvPr>
          <p:cNvPicPr/>
          <p:nvPr/>
        </p:nvPicPr>
        <p:blipFill rotWithShape="1">
          <a:blip r:embed="rId2"/>
          <a:srcRect t="6986" r="4767" b="3699"/>
          <a:stretch/>
        </p:blipFill>
        <p:spPr>
          <a:xfrm>
            <a:off x="4889457" y="1964266"/>
            <a:ext cx="6580055" cy="4040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255401-1037-4130-BC18-2915CE9F6D25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9754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C71DE2-CBB7-48AD-B566-27FEEF3761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13899" y="1894218"/>
            <a:ext cx="5441421" cy="4201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3D832B-8A2E-4A17-AA3F-2720F1219A38}"/>
              </a:ext>
            </a:extLst>
          </p:cNvPr>
          <p:cNvSpPr txBox="1"/>
          <p:nvPr/>
        </p:nvSpPr>
        <p:spPr>
          <a:xfrm>
            <a:off x="1140177" y="98937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Распределение показателя 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81C5AC-F0D7-4085-9BB6-8146119C149E}"/>
              </a:ext>
            </a:extLst>
          </p:cNvPr>
          <p:cNvSpPr txBox="1"/>
          <p:nvPr/>
        </p:nvSpPr>
        <p:spPr>
          <a:xfrm>
            <a:off x="645187" y="2235538"/>
            <a:ext cx="5159023" cy="3098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мода распределения полученных значений показателя относительно низка (Т = 5);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среднее значение дисциплин в </a:t>
            </a:r>
            <a:r>
              <a:rPr lang="ru-RU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ранжированиях</a:t>
            </a: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равняется ~10;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ранги в </a:t>
            </a:r>
            <a:r>
              <a:rPr lang="ru-RU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ранжированиях</a:t>
            </a: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распределены слабо;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ru-RU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Итог - необходимо усилить критерии отбора </a:t>
            </a:r>
            <a:r>
              <a:rPr lang="ru-RU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ранжирований</a:t>
            </a: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в «ядерную» группу;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546BD-4AB8-4BCE-B713-D77AF398A437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7596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6B76E-41AA-46F1-91E0-D16A8DC7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980" y="1253574"/>
            <a:ext cx="10058040" cy="941796"/>
          </a:xfrm>
        </p:spPr>
        <p:txBody>
          <a:bodyPr/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Р</a:t>
            </a:r>
            <a:r>
              <a:rPr lang="ru-RU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аспределение количества совпадающих дисциплин между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ранжированиями</a:t>
            </a:r>
            <a:b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370B83-ECD1-4FC8-A08F-71BA6C1BFC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3383" y="1840529"/>
            <a:ext cx="4764265" cy="4099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1BAC04-3EF5-4EEA-ACCD-0CD6D41125C1}"/>
              </a:ext>
            </a:extLst>
          </p:cNvPr>
          <p:cNvSpPr txBox="1"/>
          <p:nvPr/>
        </p:nvSpPr>
        <p:spPr>
          <a:xfrm>
            <a:off x="6214353" y="2364703"/>
            <a:ext cx="4826182" cy="188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в 75% случаев ранжирования имеют между собой от 0 до 2 общих дисциплин;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лишь 5,5%  </a:t>
            </a:r>
            <a:r>
              <a:rPr lang="ru-RU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ранжирований</a:t>
            </a: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приходятся на студентов из общих групп, с единым множеством изучаемых дисциплин.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F5FA1-438A-42F4-9641-4BC232B41AF4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34841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4B34F-B0B6-40BB-BA75-B212BDC6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902" y="501793"/>
            <a:ext cx="4716498" cy="387798"/>
          </a:xfrm>
        </p:spPr>
        <p:txBody>
          <a:bodyPr/>
          <a:lstStyle/>
          <a:p>
            <a:r>
              <a:rPr lang="ru-RU" sz="2800" dirty="0"/>
              <a:t>«Ядерная» группа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F6C24B-484F-4B3D-A460-C9564E864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28" y="1004046"/>
            <a:ext cx="10190944" cy="4849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148AC3-8B76-48BF-9BE5-4AE2BFCFD75B}"/>
              </a:ext>
            </a:extLst>
          </p:cNvPr>
          <p:cNvSpPr txBox="1"/>
          <p:nvPr/>
        </p:nvSpPr>
        <p:spPr>
          <a:xfrm>
            <a:off x="452449" y="5853954"/>
            <a:ext cx="32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Номера дисциплины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D4AB8-11E7-4022-BCBF-54BAFDF76810}"/>
              </a:ext>
            </a:extLst>
          </p:cNvPr>
          <p:cNvSpPr txBox="1"/>
          <p:nvPr/>
        </p:nvSpPr>
        <p:spPr>
          <a:xfrm>
            <a:off x="452449" y="621534"/>
            <a:ext cx="32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ранжирований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03C9C32-A81B-4A88-AB93-D2A74B43F522}"/>
              </a:ext>
            </a:extLst>
          </p:cNvPr>
          <p:cNvCxnSpPr/>
          <p:nvPr/>
        </p:nvCxnSpPr>
        <p:spPr>
          <a:xfrm>
            <a:off x="857956" y="1004046"/>
            <a:ext cx="530577" cy="203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13C6331-4B07-4110-B531-F5B67436350D}"/>
              </a:ext>
            </a:extLst>
          </p:cNvPr>
          <p:cNvCxnSpPr/>
          <p:nvPr/>
        </p:nvCxnSpPr>
        <p:spPr>
          <a:xfrm flipV="1">
            <a:off x="778933" y="5341211"/>
            <a:ext cx="221595" cy="6271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0BCFF1-BF24-4448-8D5E-A733ABE354F1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3538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35A8E-EE31-48B3-92A4-6F09760D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513181"/>
            <a:ext cx="10575431" cy="997196"/>
          </a:xfrm>
        </p:spPr>
        <p:txBody>
          <a:bodyPr/>
          <a:lstStyle/>
          <a:p>
            <a:r>
              <a:rPr lang="ru-RU" sz="36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Согласованность и разреженность «ядерной» группы</a:t>
            </a:r>
            <a:endParaRPr lang="ru-RU" sz="3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B14C9E-562F-46A2-B8A9-41DB02D8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01" y="1932694"/>
            <a:ext cx="8724198" cy="3903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0568F9-98BE-454C-8E26-914FBFDE2261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658465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2941F-61EF-4D62-B483-57807DCE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7081"/>
            <a:ext cx="10058040" cy="609398"/>
          </a:xfrm>
        </p:spPr>
        <p:txBody>
          <a:bodyPr/>
          <a:lstStyle/>
          <a:p>
            <a:r>
              <a:rPr lang="ru-RU" dirty="0"/>
              <a:t>Восстановление пропусков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E9D89F-FBFE-4D81-ADB2-D8FA1140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24" y="1891241"/>
            <a:ext cx="5201920" cy="34836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FD22F9-8E96-4269-9FDC-6634A620CD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249759"/>
            <a:ext cx="6096000" cy="13656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B2EAF9-4891-4E5D-B97D-8090D34D1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72178"/>
            <a:ext cx="5876925" cy="144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DD105C-5B7D-426F-9D76-E3C44489CFDA}"/>
              </a:ext>
            </a:extLst>
          </p:cNvPr>
          <p:cNvSpPr txBox="1"/>
          <p:nvPr/>
        </p:nvSpPr>
        <p:spPr>
          <a:xfrm>
            <a:off x="645725" y="5549574"/>
            <a:ext cx="576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«Ядерная» группа с пополненными данными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31C4FF9-E204-4BA4-8D5A-1F5CFD92939C}"/>
              </a:ext>
            </a:extLst>
          </p:cNvPr>
          <p:cNvSpPr/>
          <p:nvPr/>
        </p:nvSpPr>
        <p:spPr>
          <a:xfrm>
            <a:off x="756360" y="4874400"/>
            <a:ext cx="3060000" cy="54000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25522531-123D-4C70-BC96-178C021592CD}"/>
                  </a:ext>
                </a:extLst>
              </p14:cNvPr>
              <p14:cNvContentPartPr/>
              <p14:nvPr/>
            </p14:nvContentPartPr>
            <p14:xfrm>
              <a:off x="6366404" y="5519978"/>
              <a:ext cx="36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25522531-123D-4C70-BC96-178C021592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7764" y="551133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Овал 14">
            <a:extLst>
              <a:ext uri="{FF2B5EF4-FFF2-40B4-BE49-F238E27FC236}">
                <a16:creationId xmlns:a16="http://schemas.microsoft.com/office/drawing/2014/main" id="{87C197CA-9052-4CA5-B5C4-B162CA98FCDF}"/>
              </a:ext>
            </a:extLst>
          </p:cNvPr>
          <p:cNvSpPr/>
          <p:nvPr/>
        </p:nvSpPr>
        <p:spPr>
          <a:xfrm>
            <a:off x="3725640" y="2392560"/>
            <a:ext cx="540000" cy="54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82893BD2-067E-4CCF-9EC7-B34427DCEA31}"/>
              </a:ext>
            </a:extLst>
          </p:cNvPr>
          <p:cNvSpPr/>
          <p:nvPr/>
        </p:nvSpPr>
        <p:spPr>
          <a:xfrm>
            <a:off x="4170240" y="3106440"/>
            <a:ext cx="540000" cy="54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FFAA6-F747-434C-959F-05A688B72386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897859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087E0-4D58-4523-B30E-4C08E776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568583"/>
            <a:ext cx="10191609" cy="886397"/>
          </a:xfrm>
        </p:spPr>
        <p:txBody>
          <a:bodyPr/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Сравнение рейтинга дисциплин до и после заполнения пропусков</a:t>
            </a:r>
            <a:endParaRPr lang="ru-RU" sz="6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5C0040-E18A-430A-BFA5-3D1DBC0752AF}"/>
              </a:ext>
            </a:extLst>
          </p:cNvPr>
          <p:cNvPicPr/>
          <p:nvPr/>
        </p:nvPicPr>
        <p:blipFill rotWithShape="1">
          <a:blip r:embed="rId2"/>
          <a:srcRect t="1013"/>
          <a:stretch/>
        </p:blipFill>
        <p:spPr>
          <a:xfrm>
            <a:off x="270934" y="1930400"/>
            <a:ext cx="8193477" cy="39172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20291-B6F3-4042-8FF9-28CDD930F8B3}"/>
              </a:ext>
            </a:extLst>
          </p:cNvPr>
          <p:cNvSpPr txBox="1"/>
          <p:nvPr/>
        </p:nvSpPr>
        <p:spPr>
          <a:xfrm>
            <a:off x="8464411" y="2902340"/>
            <a:ext cx="35334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Большое количество дисциплин изменили, как и полученный балл оценки, так и позицию, занимаемую в итоговом рейтинге.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44199-95CF-4B5D-ADA5-07B7EC325B2D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13342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0E59A-3907-4CEA-BFB9-EB082AF4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0181"/>
            <a:ext cx="10058040" cy="443198"/>
          </a:xfrm>
        </p:spPr>
        <p:txBody>
          <a:bodyPr/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Сравнение значений рейтинга дисциплин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01F077-7E16-41BA-BC1B-F561ADC5F7C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21547" y="2377793"/>
            <a:ext cx="3565031" cy="2344231"/>
          </a:xfrm>
        </p:spPr>
        <p:txBody>
          <a:bodyPr/>
          <a:lstStyle/>
          <a:p>
            <a:pPr marL="342900" indent="-342900"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 № 4  увеличила средний бал и перешла из категории «плохих» дисциплин в категорию приемлемых с оценкой больше 4;</a:t>
            </a:r>
          </a:p>
          <a:p>
            <a:pPr marL="342900" indent="-342900"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7 дисциплин, несмотря на только отличные баллы, рейтинг был понижен.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013862-C936-4611-83C6-93099CF29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4"/>
          <a:stretch/>
        </p:blipFill>
        <p:spPr>
          <a:xfrm>
            <a:off x="4094627" y="2167465"/>
            <a:ext cx="7858504" cy="3285067"/>
          </a:xfrm>
          <a:prstGeom prst="rect">
            <a:avLst/>
          </a:prstGeom>
        </p:spPr>
      </p:pic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F87D691E-82F4-4BC2-8EA9-91D9FA12E1F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635022" y="3809999"/>
            <a:ext cx="459605" cy="19755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8D9C7B-95B2-4136-A7F5-EB14F64EFDD0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42420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2"/>
          <p:cNvSpPr txBox="1"/>
          <p:nvPr/>
        </p:nvSpPr>
        <p:spPr>
          <a:xfrm>
            <a:off x="907673" y="709611"/>
            <a:ext cx="10173453" cy="54387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>
            <a:normAutofit/>
          </a:bodyPr>
          <a:lstStyle/>
          <a:p>
            <a:pPr marL="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</a:pPr>
            <a:r>
              <a:rPr lang="en-US" sz="2400" b="1" spc="-1" dirty="0" err="1">
                <a:solidFill>
                  <a:srgbClr val="000000"/>
                </a:solidFill>
                <a:latin typeface="Times New Roman"/>
              </a:rPr>
              <a:t>Цель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: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ru-RU" sz="2400" spc="-1" dirty="0">
                <a:solidFill>
                  <a:srgbClr val="000000"/>
                </a:solidFill>
                <a:latin typeface="Times New Roman"/>
              </a:rPr>
              <a:t>анализ отзывов студентов о качестве преподавания дисциплин на 	основе данных обратной связи студентов.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endParaRPr lang="ru-RU" sz="2000" spc="-1" dirty="0">
              <a:solidFill>
                <a:srgbClr val="000000"/>
              </a:solidFill>
              <a:latin typeface="Times New Roman"/>
            </a:endParaRPr>
          </a:p>
          <a:p>
            <a:pPr marL="360" lvl="1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chemeClr val="tx1"/>
              </a:buClr>
            </a:pPr>
            <a:r>
              <a:rPr lang="ru-RU" sz="2400" b="1" spc="-1" dirty="0">
                <a:solidFill>
                  <a:srgbClr val="000000"/>
                </a:solidFill>
                <a:latin typeface="Times New Roman"/>
              </a:rPr>
              <a:t>Задачи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:	</a:t>
            </a:r>
          </a:p>
          <a:p>
            <a:pPr marL="743310" lvl="2" indent="-28575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данных студентов</a:t>
            </a:r>
          </a:p>
          <a:p>
            <a:pPr marL="743310" lvl="2" indent="-28575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переход к методам порядковых шкал</a:t>
            </a:r>
          </a:p>
          <a:p>
            <a:pPr marL="743310" lvl="2" indent="-28575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составление рейтинга дисциплин на основе выделенных групп </a:t>
            </a:r>
            <a:r>
              <a:rPr lang="ru-RU" sz="2000" spc="-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ранжирований</a:t>
            </a:r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</a:rPr>
              <a:t> с высокой согласованностью</a:t>
            </a:r>
          </a:p>
          <a:p>
            <a:pPr marL="743310" lvl="2" indent="-28575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rgbClr val="000000"/>
                </a:solidFill>
                <a:latin typeface="Times New Roman"/>
              </a:rPr>
              <a:t>моделирование ответов студентов для оценки погрешности алгоритма восстановления данных</a:t>
            </a:r>
          </a:p>
          <a:p>
            <a:pPr marL="743310" lvl="2" indent="-28575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моделирование и проверка гипотезы о способе оценивания дисциплин студентом</a:t>
            </a:r>
            <a:endParaRPr lang="en-US" sz="24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B3CE2-6BAF-4BFD-B236-CC27A6311A60}"/>
              </a:ext>
            </a:extLst>
          </p:cNvPr>
          <p:cNvSpPr txBox="1"/>
          <p:nvPr/>
        </p:nvSpPr>
        <p:spPr>
          <a:xfrm>
            <a:off x="11446933" y="5725463"/>
            <a:ext cx="31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CBEDAF0-8457-437D-B7DE-1C360B990DF7}"/>
              </a:ext>
            </a:extLst>
          </p:cNvPr>
          <p:cNvCxnSpPr>
            <a:cxnSpLocks/>
          </p:cNvCxnSpPr>
          <p:nvPr/>
        </p:nvCxnSpPr>
        <p:spPr>
          <a:xfrm>
            <a:off x="1009273" y="1749777"/>
            <a:ext cx="101734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E8ECA-7004-4460-BD6E-11ADEF18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980" y="819027"/>
            <a:ext cx="10058040" cy="1107996"/>
          </a:xfrm>
        </p:spPr>
        <p:txBody>
          <a:bodyPr/>
          <a:lstStyle/>
          <a:p>
            <a:r>
              <a:rPr lang="ru-RU" sz="36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Итоговый рейтинг дисциплин</a:t>
            </a:r>
            <a:br>
              <a:rPr lang="ru-RU" sz="18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8FF29-1B46-4A34-8BA5-60E12AE6990A}"/>
              </a:ext>
            </a:extLst>
          </p:cNvPr>
          <p:cNvSpPr txBox="1"/>
          <p:nvPr/>
        </p:nvSpPr>
        <p:spPr>
          <a:xfrm>
            <a:off x="846667" y="2062490"/>
            <a:ext cx="6637867" cy="3503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Алгоритм дополнения начальных данных: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«Восстановленные» оценки дополняются к массиву исходных данных;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Повторяем алгоритм выделения групп </a:t>
            </a:r>
            <a:r>
              <a:rPr lang="ru-RU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ранжирований</a:t>
            </a: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Шаги 1-2 повторяются, пока выполняется одной из следующих условий:</a:t>
            </a:r>
          </a:p>
          <a:p>
            <a:pPr marL="800100" lvl="2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не выявлена «ядерная» группа;</a:t>
            </a:r>
          </a:p>
          <a:p>
            <a:pPr marL="800100" lvl="2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отсутствие пропусков в полученной согласованной группе, и, как следствие, пополнения данных не происходит.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1055B8-AA02-483F-B7B9-AF8E4454CB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19877" y="1812175"/>
            <a:ext cx="3111632" cy="42267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180DFB5A-D671-4871-AB75-A2DE259C57CB}"/>
                  </a:ext>
                </a:extLst>
              </p14:cNvPr>
              <p14:cNvContentPartPr/>
              <p14:nvPr/>
            </p14:nvContentPartPr>
            <p14:xfrm>
              <a:off x="1997804" y="3149378"/>
              <a:ext cx="360" cy="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180DFB5A-D671-4871-AB75-A2DE259C57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8804" y="314073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33066BB-9CB6-4119-B761-C0F9D2DAA7BC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665168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D01953-0ADF-4150-A245-A0539A43EFBA}"/>
              </a:ext>
            </a:extLst>
          </p:cNvPr>
          <p:cNvPicPr/>
          <p:nvPr/>
        </p:nvPicPr>
        <p:blipFill rotWithShape="1">
          <a:blip r:embed="rId2"/>
          <a:srcRect t="4372"/>
          <a:stretch/>
        </p:blipFill>
        <p:spPr>
          <a:xfrm>
            <a:off x="850201" y="1306688"/>
            <a:ext cx="10491598" cy="4459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3C3304-B571-470D-9067-E2EA5D90AD10}"/>
              </a:ext>
            </a:extLst>
          </p:cNvPr>
          <p:cNvSpPr txBox="1"/>
          <p:nvPr/>
        </p:nvSpPr>
        <p:spPr>
          <a:xfrm>
            <a:off x="5173519" y="5856729"/>
            <a:ext cx="2040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дисциплины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C9589-D282-483C-9E87-AF902644737D}"/>
              </a:ext>
            </a:extLst>
          </p:cNvPr>
          <p:cNvSpPr txBox="1"/>
          <p:nvPr/>
        </p:nvSpPr>
        <p:spPr>
          <a:xfrm rot="16200000">
            <a:off x="-327852" y="3112968"/>
            <a:ext cx="2040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оценка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8B2B9742-F5E9-49E1-8A27-4C3F48BE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69" y="441118"/>
            <a:ext cx="4069464" cy="443198"/>
          </a:xfrm>
        </p:spPr>
        <p:txBody>
          <a:bodyPr/>
          <a:lstStyle/>
          <a:p>
            <a:r>
              <a:rPr lang="ru-RU" sz="3200" dirty="0"/>
              <a:t>Рейтинг дисциплин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3B539DA-BC4F-4B2F-9AA1-E90C5EA69149}"/>
              </a:ext>
            </a:extLst>
          </p:cNvPr>
          <p:cNvCxnSpPr>
            <a:cxnSpLocks/>
          </p:cNvCxnSpPr>
          <p:nvPr/>
        </p:nvCxnSpPr>
        <p:spPr>
          <a:xfrm>
            <a:off x="1693333" y="2483556"/>
            <a:ext cx="34801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97855F0-4D9D-4633-9689-BF9F16438655}"/>
              </a:ext>
            </a:extLst>
          </p:cNvPr>
          <p:cNvSpPr/>
          <p:nvPr/>
        </p:nvSpPr>
        <p:spPr>
          <a:xfrm>
            <a:off x="9851040" y="3680640"/>
            <a:ext cx="1080000" cy="198000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C3C76092-14D5-4A49-971B-F613B17F39AF}"/>
                  </a:ext>
                </a:extLst>
              </p14:cNvPr>
              <p14:cNvContentPartPr/>
              <p14:nvPr/>
            </p14:nvContentPartPr>
            <p14:xfrm>
              <a:off x="12508004" y="4300658"/>
              <a:ext cx="360" cy="3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C3C76092-14D5-4A49-971B-F613B17F39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99004" y="42916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2A34AC5-C2E7-437A-B9DE-661B4A658C5C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063592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3D22B-8754-4B5C-B278-862AAA04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62481"/>
            <a:ext cx="10058040" cy="498598"/>
          </a:xfrm>
        </p:spPr>
        <p:txBody>
          <a:bodyPr/>
          <a:lstStyle/>
          <a:p>
            <a:r>
              <a:rPr lang="ru-RU" sz="3600" dirty="0"/>
              <a:t>Сравнение оценок рейтингов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258599-C8B2-44C9-916D-AD73489F13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134" y="2022227"/>
            <a:ext cx="7225665" cy="3712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DC840B-9452-4844-B65C-48BE2F5C01BA}"/>
              </a:ext>
            </a:extLst>
          </p:cNvPr>
          <p:cNvSpPr txBox="1"/>
          <p:nvPr/>
        </p:nvSpPr>
        <p:spPr>
          <a:xfrm>
            <a:off x="7553042" y="2107645"/>
            <a:ext cx="4447823" cy="3118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увеличение значения оценки - в среднем  на ~0.25 балла;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дисциплины (№4, 73, 80), находившиеся в нижней части исходного рейтинга, не изменили свои оценки при восстановлении данных;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дисциплины №34, 38, 63, которые значительно увеличили свой итоговой балл.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C78EE95-6A50-452E-B427-333E2F2940FB}"/>
              </a:ext>
            </a:extLst>
          </p:cNvPr>
          <p:cNvSpPr/>
          <p:nvPr/>
        </p:nvSpPr>
        <p:spPr>
          <a:xfrm>
            <a:off x="6510960" y="3465000"/>
            <a:ext cx="720000" cy="216000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EF9BB02B-4282-4985-9654-FB9753ADECD8}"/>
                  </a:ext>
                </a:extLst>
              </p14:cNvPr>
              <p14:cNvContentPartPr/>
              <p14:nvPr/>
            </p14:nvContentPartPr>
            <p14:xfrm>
              <a:off x="7924511" y="4149458"/>
              <a:ext cx="360" cy="468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EF9BB02B-4282-4985-9654-FB9753ADEC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5511" y="4140458"/>
                <a:ext cx="18000" cy="223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E7B4E79-D903-4317-A5CA-9CEC8E4C5C30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757973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03801-FFBE-44AE-9E0D-15B73C4B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86" y="730481"/>
            <a:ext cx="10058040" cy="1689693"/>
          </a:xfrm>
        </p:spPr>
        <p:txBody>
          <a:bodyPr/>
          <a:lstStyle/>
          <a:p>
            <a:r>
              <a:rPr lang="ru-RU" sz="28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Сравнение корректности восстановления данных методом строчных сумм и методом </a:t>
            </a:r>
            <a:r>
              <a:rPr lang="en-US" sz="28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8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-ближайших соседей</a:t>
            </a:r>
            <a:br>
              <a:rPr lang="ru-RU" sz="32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95043B-7F6B-4EE6-B332-A9F78273A0C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09303" y="1957654"/>
            <a:ext cx="5386697" cy="276999"/>
          </a:xfrm>
        </p:spPr>
        <p:txBody>
          <a:bodyPr/>
          <a:lstStyle/>
          <a:p>
            <a:pPr marL="800100" lvl="1" indent="-342900"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добавляем пропуски в исходные данные;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1E7678-E146-46D6-8C53-E953F20367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08992" y="2347911"/>
            <a:ext cx="6617229" cy="3646489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1985552F-6AB0-419E-91A8-279AA80D7CE5}"/>
              </a:ext>
            </a:extLst>
          </p:cNvPr>
          <p:cNvSpPr/>
          <p:nvPr/>
        </p:nvSpPr>
        <p:spPr>
          <a:xfrm>
            <a:off x="3373560" y="3314880"/>
            <a:ext cx="540000" cy="54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A8564A6F-B7F0-46EE-B48C-F96467099A18}"/>
              </a:ext>
            </a:extLst>
          </p:cNvPr>
          <p:cNvSpPr/>
          <p:nvPr/>
        </p:nvSpPr>
        <p:spPr>
          <a:xfrm>
            <a:off x="3364200" y="3954600"/>
            <a:ext cx="540000" cy="54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7FBC9204-7019-44DF-9117-34A11BF51CCF}"/>
                  </a:ext>
                </a:extLst>
              </p14:cNvPr>
              <p14:cNvContentPartPr/>
              <p14:nvPr/>
            </p14:nvContentPartPr>
            <p14:xfrm>
              <a:off x="4582631" y="4097618"/>
              <a:ext cx="360" cy="3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7FBC9204-7019-44DF-9117-34A11BF51C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3991" y="408861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Овал 22">
            <a:extLst>
              <a:ext uri="{FF2B5EF4-FFF2-40B4-BE49-F238E27FC236}">
                <a16:creationId xmlns:a16="http://schemas.microsoft.com/office/drawing/2014/main" id="{6F9745AD-692B-4655-8585-F10C790EA51E}"/>
              </a:ext>
            </a:extLst>
          </p:cNvPr>
          <p:cNvSpPr/>
          <p:nvPr/>
        </p:nvSpPr>
        <p:spPr>
          <a:xfrm>
            <a:off x="3976920" y="3998880"/>
            <a:ext cx="540000" cy="54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55B58764-5078-42E6-88B5-D61E3C4A6898}"/>
              </a:ext>
            </a:extLst>
          </p:cNvPr>
          <p:cNvSpPr/>
          <p:nvPr/>
        </p:nvSpPr>
        <p:spPr>
          <a:xfrm>
            <a:off x="3962160" y="4655520"/>
            <a:ext cx="540000" cy="54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E2EA40C2-55E8-425C-9733-C4F70AC9AEA7}"/>
                  </a:ext>
                </a:extLst>
              </p14:cNvPr>
              <p14:cNvContentPartPr/>
              <p14:nvPr/>
            </p14:nvContentPartPr>
            <p14:xfrm>
              <a:off x="4158191" y="4602698"/>
              <a:ext cx="63720" cy="3708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E2EA40C2-55E8-425C-9733-C4F70AC9AE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49551" y="4594058"/>
                <a:ext cx="81360" cy="547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Овал 27">
            <a:extLst>
              <a:ext uri="{FF2B5EF4-FFF2-40B4-BE49-F238E27FC236}">
                <a16:creationId xmlns:a16="http://schemas.microsoft.com/office/drawing/2014/main" id="{BE65274D-9395-49DD-BF79-FECC82B05505}"/>
              </a:ext>
            </a:extLst>
          </p:cNvPr>
          <p:cNvSpPr/>
          <p:nvPr/>
        </p:nvSpPr>
        <p:spPr>
          <a:xfrm>
            <a:off x="3977640" y="5312520"/>
            <a:ext cx="540000" cy="54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F64841D2-B1D4-4856-91A5-8175CFE2265E}"/>
                  </a:ext>
                </a:extLst>
              </p14:cNvPr>
              <p14:cNvContentPartPr/>
              <p14:nvPr/>
            </p14:nvContentPartPr>
            <p14:xfrm>
              <a:off x="5248991" y="5294258"/>
              <a:ext cx="360" cy="3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F64841D2-B1D4-4856-91A5-8175CFE226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9991" y="52856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E2CFE38F-8CD6-4562-BCF6-C1538045DA81}"/>
                  </a:ext>
                </a:extLst>
              </p14:cNvPr>
              <p14:cNvContentPartPr/>
              <p14:nvPr/>
            </p14:nvContentPartPr>
            <p14:xfrm>
              <a:off x="5926484" y="2065778"/>
              <a:ext cx="360" cy="36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E2CFE38F-8CD6-4562-BCF6-C1538045DA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7844" y="205677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AF451BA-47D8-471A-B2BC-DDFBBA223516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97976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CB246D-AAC2-40AE-A211-71026C9E9408}"/>
              </a:ext>
            </a:extLst>
          </p:cNvPr>
          <p:cNvSpPr txBox="1"/>
          <p:nvPr/>
        </p:nvSpPr>
        <p:spPr>
          <a:xfrm>
            <a:off x="1112306" y="481378"/>
            <a:ext cx="973631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Восстановление пропусков методом </a:t>
            </a:r>
            <a:r>
              <a:rPr lang="en-US" sz="2800" dirty="0"/>
              <a:t>K-</a:t>
            </a:r>
            <a:r>
              <a:rPr lang="ru-RU" sz="2800" dirty="0"/>
              <a:t>ближайших соседей и обобщенным методом строчных сумм</a:t>
            </a:r>
          </a:p>
          <a:p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224F43-2B96-4307-9EDF-E3E2E1CC97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0438" y="2242444"/>
            <a:ext cx="5497161" cy="300688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5BF53B9-1106-4BA9-9574-E0DA6C6FAE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4221" y="1897881"/>
            <a:ext cx="5277201" cy="33514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E37A0A-E06B-4E95-9DF0-4ECD5499282D}"/>
              </a:ext>
            </a:extLst>
          </p:cNvPr>
          <p:cNvSpPr txBox="1"/>
          <p:nvPr/>
        </p:nvSpPr>
        <p:spPr>
          <a:xfrm>
            <a:off x="6841067" y="5488474"/>
            <a:ext cx="400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Обобщенный метод строчных сумм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A13C4-909D-4FAA-9D2C-F267EF4FFE73}"/>
              </a:ext>
            </a:extLst>
          </p:cNvPr>
          <p:cNvSpPr txBox="1"/>
          <p:nvPr/>
        </p:nvSpPr>
        <p:spPr>
          <a:xfrm>
            <a:off x="2461241" y="5488474"/>
            <a:ext cx="400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en-US" dirty="0"/>
              <a:t>k-NN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D0D01-99D3-47F2-8790-5265F34D6BB5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1060B767-A8AF-40A7-B943-9850B0EA80ED}"/>
              </a:ext>
            </a:extLst>
          </p:cNvPr>
          <p:cNvSpPr/>
          <p:nvPr/>
        </p:nvSpPr>
        <p:spPr>
          <a:xfrm>
            <a:off x="7036920" y="3099600"/>
            <a:ext cx="360000" cy="36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367B4BF-6C91-425D-BDE2-E7F56523E21D}"/>
              </a:ext>
            </a:extLst>
          </p:cNvPr>
          <p:cNvSpPr/>
          <p:nvPr/>
        </p:nvSpPr>
        <p:spPr>
          <a:xfrm>
            <a:off x="7012800" y="3601800"/>
            <a:ext cx="360000" cy="36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2A6DA1E-29D6-49E4-B9DE-78067037BF5D}"/>
              </a:ext>
            </a:extLst>
          </p:cNvPr>
          <p:cNvSpPr/>
          <p:nvPr/>
        </p:nvSpPr>
        <p:spPr>
          <a:xfrm>
            <a:off x="7480800" y="3605400"/>
            <a:ext cx="360000" cy="36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E9DE6AD-7B75-4A8B-8C8B-FE01ACC9F33A}"/>
              </a:ext>
            </a:extLst>
          </p:cNvPr>
          <p:cNvSpPr/>
          <p:nvPr/>
        </p:nvSpPr>
        <p:spPr>
          <a:xfrm>
            <a:off x="7497000" y="4147560"/>
            <a:ext cx="360000" cy="36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09B9AB3B-5800-42E0-8D84-560B008F50C7}"/>
              </a:ext>
            </a:extLst>
          </p:cNvPr>
          <p:cNvSpPr/>
          <p:nvPr/>
        </p:nvSpPr>
        <p:spPr>
          <a:xfrm>
            <a:off x="1225440" y="3116520"/>
            <a:ext cx="360000" cy="36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C9CF5C83-5124-4F39-B8B5-C7B864C0B528}"/>
              </a:ext>
            </a:extLst>
          </p:cNvPr>
          <p:cNvSpPr/>
          <p:nvPr/>
        </p:nvSpPr>
        <p:spPr>
          <a:xfrm>
            <a:off x="1173600" y="3637440"/>
            <a:ext cx="360000" cy="36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959E6AAE-552F-4617-8716-612C360D2343}"/>
              </a:ext>
            </a:extLst>
          </p:cNvPr>
          <p:cNvSpPr/>
          <p:nvPr/>
        </p:nvSpPr>
        <p:spPr>
          <a:xfrm>
            <a:off x="1655640" y="3634200"/>
            <a:ext cx="360000" cy="36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8759C5D4-3484-4F92-9B6F-CC88C38F379C}"/>
              </a:ext>
            </a:extLst>
          </p:cNvPr>
          <p:cNvSpPr/>
          <p:nvPr/>
        </p:nvSpPr>
        <p:spPr>
          <a:xfrm>
            <a:off x="1668960" y="4135680"/>
            <a:ext cx="360000" cy="36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C6C8D73B-DCCC-4910-A953-EDB0FD91EFB8}"/>
                  </a:ext>
                </a:extLst>
              </p14:cNvPr>
              <p14:cNvContentPartPr/>
              <p14:nvPr/>
            </p14:nvContentPartPr>
            <p14:xfrm>
              <a:off x="4696004" y="5610698"/>
              <a:ext cx="360" cy="360"/>
            </p14:xfrm>
          </p:contentPart>
        </mc:Choice>
        <mc:Fallback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C6C8D73B-DCCC-4910-A953-EDB0FD91EF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7364" y="5601698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33EAB215-8334-44F5-80DD-CD0FF9C95649}"/>
              </a:ext>
            </a:extLst>
          </p:cNvPr>
          <p:cNvCxnSpPr/>
          <p:nvPr/>
        </p:nvCxnSpPr>
        <p:spPr>
          <a:xfrm>
            <a:off x="2461241" y="3634200"/>
            <a:ext cx="451292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95338C7-F15E-41EB-AD2A-20198D1D0BEB}"/>
              </a:ext>
            </a:extLst>
          </p:cNvPr>
          <p:cNvCxnSpPr/>
          <p:nvPr/>
        </p:nvCxnSpPr>
        <p:spPr>
          <a:xfrm>
            <a:off x="2461241" y="4938067"/>
            <a:ext cx="451292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9CA4CA39-A7F1-4384-95FA-9826F7CC9DB4}"/>
              </a:ext>
            </a:extLst>
          </p:cNvPr>
          <p:cNvCxnSpPr>
            <a:cxnSpLocks/>
          </p:cNvCxnSpPr>
          <p:nvPr/>
        </p:nvCxnSpPr>
        <p:spPr>
          <a:xfrm>
            <a:off x="8416130" y="3634200"/>
            <a:ext cx="24244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52D12998-604A-4A55-8D72-1B672CBDEA09}"/>
              </a:ext>
            </a:extLst>
          </p:cNvPr>
          <p:cNvCxnSpPr>
            <a:cxnSpLocks/>
          </p:cNvCxnSpPr>
          <p:nvPr/>
        </p:nvCxnSpPr>
        <p:spPr>
          <a:xfrm>
            <a:off x="8449734" y="4938067"/>
            <a:ext cx="20884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35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C8BA3-42C0-44E7-B250-26D4485F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980" y="977131"/>
            <a:ext cx="10058040" cy="997196"/>
          </a:xfrm>
        </p:spPr>
        <p:txBody>
          <a:bodyPr/>
          <a:lstStyle/>
          <a:p>
            <a:r>
              <a:rPr lang="ru-RU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Расстояние «восстановленных» значений от исходных</a:t>
            </a:r>
            <a:br>
              <a:rPr lang="ru-R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513E77-0E91-4AFA-8BB5-54370A068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6"/>
          <a:stretch/>
        </p:blipFill>
        <p:spPr>
          <a:xfrm>
            <a:off x="3745860" y="2255780"/>
            <a:ext cx="8298959" cy="2241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4B39B9-414C-4767-BF34-EA0C2A456F2A}"/>
                  </a:ext>
                </a:extLst>
              </p:cNvPr>
              <p:cNvSpPr txBox="1"/>
              <p:nvPr/>
            </p:nvSpPr>
            <p:spPr>
              <a:xfrm>
                <a:off x="-778932" y="2787602"/>
                <a:ext cx="6096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4B39B9-414C-4767-BF34-EA0C2A456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8932" y="2787602"/>
                <a:ext cx="609600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265696E-9BDB-4EDE-A6C6-E0AC3EB31818}"/>
              </a:ext>
            </a:extLst>
          </p:cNvPr>
          <p:cNvSpPr txBox="1"/>
          <p:nvPr/>
        </p:nvSpPr>
        <p:spPr>
          <a:xfrm>
            <a:off x="968794" y="4829405"/>
            <a:ext cx="105232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Применяемый в ходе исследования обобщенный метод строчных сумм показал более точные результаты, нежели метод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-ближайших соседей.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631E8-9597-44F5-A415-B4CF078F66BA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151292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19F2E-D175-4CA8-938D-64763C8D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980" y="903359"/>
            <a:ext cx="10058040" cy="1107996"/>
          </a:xfrm>
        </p:spPr>
        <p:txBody>
          <a:bodyPr/>
          <a:lstStyle/>
          <a:p>
            <a:r>
              <a:rPr lang="ru-RU" sz="3200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Гипотеза о независимости оценок от текущего семестра</a:t>
            </a:r>
            <a:br>
              <a:rPr lang="ru-RU" sz="2000" b="1" u="none" strike="noStrike" kern="0" spc="0" dirty="0">
                <a:ln>
                  <a:noFill/>
                </a:ln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11FFE-0383-469B-8839-81B4156DF469}"/>
              </a:ext>
            </a:extLst>
          </p:cNvPr>
          <p:cNvSpPr txBox="1"/>
          <p:nvPr/>
        </p:nvSpPr>
        <p:spPr>
          <a:xfrm>
            <a:off x="857954" y="1973704"/>
            <a:ext cx="100580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туденты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выставляют оценки объективно, т.е. сравнивая дисциплину с неким идеальным случаем преподавания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514350" indent="-514350">
              <a:buAutoNum type="romanU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туденты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сравнивают дисциплины одного семестра друг с другом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студенты чаще завышают оценки в опросе, оценки «5» и «4» преобладают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7DCB1F-DA9A-40DB-9CB1-4433AF921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0"/>
          <a:stretch/>
        </p:blipFill>
        <p:spPr>
          <a:xfrm>
            <a:off x="2403120" y="3297143"/>
            <a:ext cx="7869768" cy="27364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86CF37-AA68-4A13-A2C6-BD6D542A3006}"/>
              </a:ext>
            </a:extLst>
          </p:cNvPr>
          <p:cNvSpPr txBox="1"/>
          <p:nvPr/>
        </p:nvSpPr>
        <p:spPr>
          <a:xfrm>
            <a:off x="4334227" y="5868720"/>
            <a:ext cx="400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 оценивания дисциплин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0CC59-8A5F-449B-8EE6-026695B6736A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820118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0270D6-664A-4867-A92B-1811942F4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" y="764334"/>
            <a:ext cx="3915833" cy="51340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08609B-9A1D-4B8B-A418-33A02017E0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0"/>
          <a:stretch/>
        </p:blipFill>
        <p:spPr>
          <a:xfrm>
            <a:off x="3634154" y="655289"/>
            <a:ext cx="7869768" cy="273646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861B7F9-77E1-4977-B32A-AF5E4CB53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897" y="3503205"/>
            <a:ext cx="7759767" cy="2590461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528B017F-1885-4FE9-B4E8-43D9EF3157DE}"/>
              </a:ext>
            </a:extLst>
          </p:cNvPr>
          <p:cNvSpPr/>
          <p:nvPr/>
        </p:nvSpPr>
        <p:spPr>
          <a:xfrm>
            <a:off x="3217333" y="1765628"/>
            <a:ext cx="306564" cy="2578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B76A7776-20B8-42F7-AD38-E1ED59A11AFC}"/>
              </a:ext>
            </a:extLst>
          </p:cNvPr>
          <p:cNvSpPr/>
          <p:nvPr/>
        </p:nvSpPr>
        <p:spPr>
          <a:xfrm rot="5400000">
            <a:off x="7286810" y="3312968"/>
            <a:ext cx="306564" cy="2578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5557E-D08A-4F8C-8787-6E06DF4CC0D5}"/>
              </a:ext>
            </a:extLst>
          </p:cNvPr>
          <p:cNvSpPr txBox="1"/>
          <p:nvPr/>
        </p:nvSpPr>
        <p:spPr>
          <a:xfrm>
            <a:off x="1337402" y="369039"/>
            <a:ext cx="9850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таблицы, иллюстрирующей гипотезу о сравнении дисциплин в одном семестре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C92C1-FD4A-41AE-B7BE-638E593C33B5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660465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963284-7A3A-4E07-B7A3-503EFD1A7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3"/>
          <a:stretch/>
        </p:blipFill>
        <p:spPr>
          <a:xfrm>
            <a:off x="4103455" y="3259196"/>
            <a:ext cx="7043738" cy="301742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BFAE20-D9F0-4B5A-AC37-9CDF9653F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" y="698691"/>
            <a:ext cx="3915833" cy="51340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772761-D12F-4201-BE35-3C0DE9EE92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20"/>
          <a:stretch/>
        </p:blipFill>
        <p:spPr>
          <a:xfrm>
            <a:off x="3716133" y="451150"/>
            <a:ext cx="7869768" cy="2736461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A1E16D56-17D0-47FA-BACD-09BCEDDF55B5}"/>
              </a:ext>
            </a:extLst>
          </p:cNvPr>
          <p:cNvSpPr/>
          <p:nvPr/>
        </p:nvSpPr>
        <p:spPr>
          <a:xfrm>
            <a:off x="3282450" y="1690434"/>
            <a:ext cx="306564" cy="2578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275E0C5D-5C51-4196-B3F5-FC533CE9F858}"/>
              </a:ext>
            </a:extLst>
          </p:cNvPr>
          <p:cNvSpPr/>
          <p:nvPr/>
        </p:nvSpPr>
        <p:spPr>
          <a:xfrm rot="5400000">
            <a:off x="7472042" y="3058665"/>
            <a:ext cx="306564" cy="2578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FBD102A-D5BB-4DD8-9FE9-CB6E2501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369" y="312650"/>
            <a:ext cx="10058040" cy="276999"/>
          </a:xfrm>
        </p:spPr>
        <p:txBody>
          <a:bodyPr/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таблицы, иллюстрирующей гипотезу о сравнении дисциплин в одном семестре</a:t>
            </a:r>
            <a:endParaRPr lang="ru-RU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1F1C2B-EE4F-4E50-BCC7-9DBB1C905C83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4017578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7A873-86A9-42C7-BA8F-38BF9E25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057" y="433013"/>
            <a:ext cx="10058040" cy="276999"/>
          </a:xfrm>
        </p:spPr>
        <p:txBody>
          <a:bodyPr/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таблицы, иллюстрирующей гипотезу о сравнении дисциплин в одном семестре</a:t>
            </a:r>
            <a:endParaRPr lang="ru-RU" sz="48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197D0C6-048C-4938-A892-902DAD1CCB41}"/>
              </a:ext>
            </a:extLst>
          </p:cNvPr>
          <p:cNvSpPr/>
          <p:nvPr/>
        </p:nvSpPr>
        <p:spPr>
          <a:xfrm>
            <a:off x="982133" y="1343378"/>
            <a:ext cx="10532534" cy="5644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F8D32D-224D-441B-8FC6-F6EAD9EE6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"/>
          <a:stretch/>
        </p:blipFill>
        <p:spPr>
          <a:xfrm>
            <a:off x="375208" y="844755"/>
            <a:ext cx="6725504" cy="28523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9C6822-9907-4B63-B6CB-AD55852ED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55"/>
          <a:stretch/>
        </p:blipFill>
        <p:spPr>
          <a:xfrm>
            <a:off x="4034448" y="3743743"/>
            <a:ext cx="7759767" cy="2412872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FED7FBD-4962-40AA-81F1-50B827AF81A9}"/>
              </a:ext>
            </a:extLst>
          </p:cNvPr>
          <p:cNvSpPr/>
          <p:nvPr/>
        </p:nvSpPr>
        <p:spPr>
          <a:xfrm>
            <a:off x="4718880" y="2484720"/>
            <a:ext cx="540000" cy="108000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6D3E777-34CE-4D3A-8DB2-22E2B11EAF14}"/>
              </a:ext>
            </a:extLst>
          </p:cNvPr>
          <p:cNvSpPr/>
          <p:nvPr/>
        </p:nvSpPr>
        <p:spPr>
          <a:xfrm>
            <a:off x="9165600" y="4845240"/>
            <a:ext cx="540000" cy="108000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89DF3D8D-4825-4B4C-952F-80BF762EE23D}"/>
                  </a:ext>
                </a:extLst>
              </p14:cNvPr>
              <p14:cNvContentPartPr/>
              <p14:nvPr/>
            </p14:nvContentPartPr>
            <p14:xfrm>
              <a:off x="10870724" y="2777138"/>
              <a:ext cx="360" cy="36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89DF3D8D-4825-4B4C-952F-80BF762EE2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62084" y="276813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4173D67-942D-4983-820E-06D9D57E7D49}"/>
              </a:ext>
            </a:extLst>
          </p:cNvPr>
          <p:cNvSpPr/>
          <p:nvPr/>
        </p:nvSpPr>
        <p:spPr>
          <a:xfrm>
            <a:off x="6340680" y="2499480"/>
            <a:ext cx="360000" cy="108000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6CEBB754-9809-4793-8D5D-3C1EF448569D}"/>
              </a:ext>
            </a:extLst>
          </p:cNvPr>
          <p:cNvSpPr/>
          <p:nvPr/>
        </p:nvSpPr>
        <p:spPr>
          <a:xfrm>
            <a:off x="11009520" y="4775760"/>
            <a:ext cx="540000" cy="126000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B1D2FC5F-E110-4D22-A621-ABDE272BBF6E}"/>
                  </a:ext>
                </a:extLst>
              </p14:cNvPr>
              <p14:cNvContentPartPr/>
              <p14:nvPr/>
            </p14:nvContentPartPr>
            <p14:xfrm>
              <a:off x="12304964" y="5147738"/>
              <a:ext cx="360" cy="36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B1D2FC5F-E110-4D22-A621-ABDE272BBF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95964" y="513873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Подзаголовок 2">
            <a:extLst>
              <a:ext uri="{FF2B5EF4-FFF2-40B4-BE49-F238E27FC236}">
                <a16:creationId xmlns:a16="http://schemas.microsoft.com/office/drawing/2014/main" id="{47CF3AA8-1308-40D8-B13C-275D0F5DD30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00712" y="1617858"/>
            <a:ext cx="4862488" cy="923330"/>
          </a:xfrm>
        </p:spPr>
        <p:txBody>
          <a:bodyPr/>
          <a:lstStyle/>
          <a:p>
            <a:pPr marL="800100" lvl="1" indent="-342900"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Оценки, иллюстрирующие 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II </a:t>
            </a: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гипотезу, выше баллов по аналогичным семестрам и дисциплинам, чем в 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 </a:t>
            </a: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гипотезе;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E8C98-FF80-4DE5-B183-7653DAE02806}"/>
              </a:ext>
            </a:extLst>
          </p:cNvPr>
          <p:cNvSpPr txBox="1"/>
          <p:nvPr/>
        </p:nvSpPr>
        <p:spPr>
          <a:xfrm>
            <a:off x="11685348" y="5878658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54698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162935" y="351704"/>
            <a:ext cx="9866129" cy="1337711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ru-RU" sz="2400" spc="-1" dirty="0">
                <a:solidFill>
                  <a:srgbClr val="000000"/>
                </a:solidFill>
                <a:latin typeface="Times New Roman"/>
              </a:rPr>
              <a:t>В качестве выборки взяты данные 9 бакалаврских групп, с общими направлениями и изучаемыми предметами, за полный цикл обучения (8 семестров)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4AAED7-4197-47DC-9DB6-1E239786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3" y="1689415"/>
            <a:ext cx="11839354" cy="4057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F5692-280C-4DE2-8FAB-2E252C3DF9B9}"/>
              </a:ext>
            </a:extLst>
          </p:cNvPr>
          <p:cNvSpPr txBox="1"/>
          <p:nvPr/>
        </p:nvSpPr>
        <p:spPr>
          <a:xfrm>
            <a:off x="11593689" y="5849641"/>
            <a:ext cx="31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D5C78-2F86-4CA2-B043-F96AE7C3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7081"/>
            <a:ext cx="10058040" cy="609398"/>
          </a:xfrm>
        </p:spPr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Генерирование оценок студента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2B61C7D5-B79D-44FE-A798-CFC321056F40}"/>
                  </a:ext>
                </a:extLst>
              </p:cNvPr>
              <p:cNvSpPr>
                <a:spLocks noGrp="1"/>
              </p:cNvSpPr>
              <p:nvPr>
                <p:ph type="subTitle"/>
              </p:nvPr>
            </p:nvSpPr>
            <p:spPr>
              <a:xfrm>
                <a:off x="757259" y="2167149"/>
                <a:ext cx="3595332" cy="2523704"/>
              </a:xfrm>
            </p:spPr>
            <p:txBody>
              <a:bodyPr/>
              <a:lstStyle/>
              <a:p>
                <a:pPr marL="342900" indent="-342900">
                  <a:buFont typeface="Symbol" panose="05050102010706020507" pitchFamily="18" charset="2"/>
                  <a:buChar char=""/>
                </a:pPr>
                <a:r>
                  <a:rPr lang="ru-RU" sz="20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генерируем на основе функции усеченного нормального распределения;</a:t>
                </a:r>
              </a:p>
              <a:p>
                <a:pPr marL="342900" indent="-342900">
                  <a:buFont typeface="Symbol" panose="05050102010706020507" pitchFamily="18" charset="2"/>
                  <a:buChar char=""/>
                </a:pPr>
                <a:endParaRPr lang="ru-RU" sz="20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Symbol" panose="05050102010706020507" pitchFamily="18" charset="2"/>
                  <a:buChar char=""/>
                </a:pPr>
                <a:r>
                  <a:rPr lang="ru-RU" sz="20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параметры для генерации</a:t>
                </a:r>
                <a:r>
                  <a:rPr lang="en-US" sz="20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:</a:t>
                </a:r>
                <a:r>
                  <a:rPr lang="ru-RU" sz="20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мода и среднеквадратичное отклонение;</a:t>
                </a:r>
              </a:p>
              <a:p>
                <a:pPr marL="342900" indent="-342900">
                  <a:buFont typeface="Symbol" panose="05050102010706020507" pitchFamily="18" charset="2"/>
                  <a:buChar char=""/>
                </a:pPr>
                <a:endParaRPr lang="en-US" sz="2000" i="1" dirty="0">
                  <a:solidFill>
                    <a:srgbClr val="83696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0.135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2B61C7D5-B79D-44FE-A798-CFC321056F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757259" y="2167149"/>
                <a:ext cx="3595332" cy="2523704"/>
              </a:xfrm>
              <a:blipFill>
                <a:blip r:embed="rId2"/>
                <a:stretch>
                  <a:fillRect l="-4407" t="-4600" r="-339" b="-4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67A349-4945-412D-9EF7-51746A3FE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671" y="1821272"/>
            <a:ext cx="7502966" cy="3564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712B21-3978-4564-9FA5-2B2F31E0B92E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382151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BC9E9-2413-4002-8EB1-FB45A2EA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0181"/>
            <a:ext cx="10058040" cy="443198"/>
          </a:xfrm>
        </p:spPr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ейтинг дисциплин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1-ая гипотеза)</a:t>
            </a:r>
            <a:endParaRPr lang="ru-RU" sz="6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4A28B6-5A7F-496C-8B30-A74D90918CDD}"/>
              </a:ext>
            </a:extLst>
          </p:cNvPr>
          <p:cNvPicPr/>
          <p:nvPr/>
        </p:nvPicPr>
        <p:blipFill rotWithShape="1">
          <a:blip r:embed="rId2"/>
          <a:srcRect t="1635"/>
          <a:stretch/>
        </p:blipFill>
        <p:spPr bwMode="auto">
          <a:xfrm>
            <a:off x="4325146" y="2074424"/>
            <a:ext cx="7594419" cy="38805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CE9395-F51A-463C-8884-37C0F852B7D5}"/>
                  </a:ext>
                </a:extLst>
              </p:cNvPr>
              <p:cNvSpPr txBox="1"/>
              <p:nvPr/>
            </p:nvSpPr>
            <p:spPr>
              <a:xfrm>
                <a:off x="536222" y="2187313"/>
                <a:ext cx="3533424" cy="2991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Font typeface="Symbol" panose="05050102010706020507" pitchFamily="18" charset="2"/>
                  <a:buChar char=""/>
                </a:pPr>
                <a:r>
                  <a:rPr lang="ru-RU" sz="20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небольшой кластер самых лучших дисциплин и самых худших;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Font typeface="Symbol" panose="05050102010706020507" pitchFamily="18" charset="2"/>
                  <a:buChar char=""/>
                </a:pPr>
                <a:r>
                  <a:rPr lang="ru-RU" sz="20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большинство дисциплин распределены между средней оценкой 4 и 4.5.</a:t>
                </a:r>
                <a:endParaRPr lang="en-US" sz="20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h𝑦𝑝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0.15</a:t>
                </a:r>
                <a:endParaRPr lang="en-US" sz="20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Font typeface="Symbol" panose="05050102010706020507" pitchFamily="18" charset="2"/>
                  <a:buChar char=""/>
                </a:pPr>
                <a:endParaRPr lang="ru-RU" sz="20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CE9395-F51A-463C-8884-37C0F852B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22" y="2187313"/>
                <a:ext cx="3533424" cy="2991781"/>
              </a:xfrm>
              <a:prstGeom prst="rect">
                <a:avLst/>
              </a:prstGeom>
              <a:blipFill>
                <a:blip r:embed="rId3"/>
                <a:stretch>
                  <a:fillRect l="-1897" t="-2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8DF4960A-D4A7-4FBF-A896-16A59C9D87A6}"/>
              </a:ext>
            </a:extLst>
          </p:cNvPr>
          <p:cNvSpPr/>
          <p:nvPr/>
        </p:nvSpPr>
        <p:spPr>
          <a:xfrm>
            <a:off x="4749840" y="2714400"/>
            <a:ext cx="360000" cy="36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0A8D359E-1915-47EE-B6DE-500B665EC50D}"/>
                  </a:ext>
                </a:extLst>
              </p14:cNvPr>
              <p14:cNvContentPartPr/>
              <p14:nvPr/>
            </p14:nvContentPartPr>
            <p14:xfrm>
              <a:off x="5632751" y="5768378"/>
              <a:ext cx="3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0A8D359E-1915-47EE-B6DE-500B665EC5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4111" y="575973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96287A6-F529-4303-95B0-10310B8118D4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976359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30182A-DEA8-42D6-9E2C-B022F53928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49612" y="2096739"/>
            <a:ext cx="7331002" cy="361543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DD5DD78-B757-40BE-8E4C-CDE937B5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0181"/>
            <a:ext cx="10058040" cy="443198"/>
          </a:xfrm>
        </p:spPr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ейтинг дисциплин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-ая гипотеза)</a:t>
            </a:r>
            <a:endParaRPr lang="ru-RU" sz="6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5E7531-01B3-4C67-90B6-1A4AC4F79B62}"/>
                  </a:ext>
                </a:extLst>
              </p:cNvPr>
              <p:cNvSpPr txBox="1"/>
              <p:nvPr/>
            </p:nvSpPr>
            <p:spPr>
              <a:xfrm>
                <a:off x="643465" y="2228671"/>
                <a:ext cx="3533424" cy="3822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Font typeface="Symbol" panose="05050102010706020507" pitchFamily="18" charset="2"/>
                  <a:buChar char=""/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большое количество дисциплин с оценкой «5», выделяется отдельная группа;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Font typeface="Symbol" panose="05050102010706020507" pitchFamily="18" charset="2"/>
                  <a:buChar char=""/>
                </a:pPr>
                <a:r>
                  <a:rPr lang="ru-RU" sz="20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практически все дисциплины имеют среднюю оценку выше «4», выделяется группа дисциплин с оценкой «4».</a:t>
                </a:r>
                <a:endParaRPr lang="en-US" sz="20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h𝑦𝑝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0.122</a:t>
                </a:r>
                <a:endParaRPr lang="en-US" sz="20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ru-RU" sz="20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5E7531-01B3-4C67-90B6-1A4AC4F7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5" y="2228671"/>
                <a:ext cx="3533424" cy="3822778"/>
              </a:xfrm>
              <a:prstGeom prst="rect">
                <a:avLst/>
              </a:prstGeom>
              <a:blipFill>
                <a:blip r:embed="rId3"/>
                <a:stretch>
                  <a:fillRect l="-1900" t="-2073" r="-31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>
            <a:extLst>
              <a:ext uri="{FF2B5EF4-FFF2-40B4-BE49-F238E27FC236}">
                <a16:creationId xmlns:a16="http://schemas.microsoft.com/office/drawing/2014/main" id="{15212F9D-B9F0-4A55-9267-90E9B99D8F16}"/>
              </a:ext>
            </a:extLst>
          </p:cNvPr>
          <p:cNvSpPr/>
          <p:nvPr/>
        </p:nvSpPr>
        <p:spPr>
          <a:xfrm>
            <a:off x="4657680" y="2411280"/>
            <a:ext cx="900000" cy="90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EDF2F0B-EE64-4034-8383-2F5E0E371BF8}"/>
              </a:ext>
            </a:extLst>
          </p:cNvPr>
          <p:cNvSpPr/>
          <p:nvPr/>
        </p:nvSpPr>
        <p:spPr>
          <a:xfrm>
            <a:off x="10605960" y="3855240"/>
            <a:ext cx="540000" cy="54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79F95-EB7A-432C-A842-CD370815A34D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352439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CA599-E1EE-4D2B-A74C-74C56C96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90181"/>
            <a:ext cx="10058040" cy="443198"/>
          </a:xfrm>
        </p:spPr>
        <p:txBody>
          <a:bodyPr/>
          <a:lstStyle/>
          <a:p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ейтинг первоначальных данных </a:t>
            </a:r>
            <a:endParaRPr lang="ru-RU" sz="6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430095-6932-418D-8E3C-342A7CDA86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48645" y="1952730"/>
            <a:ext cx="7225665" cy="3703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E465EA-8507-47F9-9260-F1559F22B1F2}"/>
              </a:ext>
            </a:extLst>
          </p:cNvPr>
          <p:cNvSpPr txBox="1"/>
          <p:nvPr/>
        </p:nvSpPr>
        <p:spPr>
          <a:xfrm>
            <a:off x="643465" y="2228671"/>
            <a:ext cx="3533424" cy="3118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так же, как и во 2-ой гипотезе, присутствует большое количество высоких оценок;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около 10% всех дисциплин имеют оценку «5»;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существенная группа дисциплин с оценкой «4» и ниже.</a:t>
            </a:r>
          </a:p>
          <a:p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47F1107-A3D7-4E31-AF2B-BAFF0ED6FDC8}"/>
              </a:ext>
            </a:extLst>
          </p:cNvPr>
          <p:cNvSpPr/>
          <p:nvPr/>
        </p:nvSpPr>
        <p:spPr>
          <a:xfrm>
            <a:off x="5055120" y="2266200"/>
            <a:ext cx="540000" cy="54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D99D93B6-CD03-4278-84CD-B82ECC3B571B}"/>
                  </a:ext>
                </a:extLst>
              </p14:cNvPr>
              <p14:cNvContentPartPr/>
              <p14:nvPr/>
            </p14:nvContentPartPr>
            <p14:xfrm>
              <a:off x="7235831" y="3555818"/>
              <a:ext cx="360" cy="36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D99D93B6-CD03-4278-84CD-B82ECC3B57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7191" y="3546818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66F1D80-B684-40D6-AEF8-7B3AA72A18B8}"/>
              </a:ext>
            </a:extLst>
          </p:cNvPr>
          <p:cNvCxnSpPr>
            <a:cxnSpLocks/>
          </p:cNvCxnSpPr>
          <p:nvPr/>
        </p:nvCxnSpPr>
        <p:spPr>
          <a:xfrm>
            <a:off x="4867920" y="3555818"/>
            <a:ext cx="642096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9F5E0E-1F3F-467C-A863-A86AA555DFE8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151225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CE490-7091-45D3-B1F9-8ECE480F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62732"/>
            <a:ext cx="10058400" cy="498598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наименьших квадратов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8F3F9-2A46-4D1C-9953-AD0C9273AB78}"/>
              </a:ext>
            </a:extLst>
          </p:cNvPr>
          <p:cNvSpPr txBox="1"/>
          <p:nvPr/>
        </p:nvSpPr>
        <p:spPr>
          <a:xfrm>
            <a:off x="413771" y="2076999"/>
            <a:ext cx="3511903" cy="354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ереопределенные оценки по методу наименьших квадратов свелись к среднему значению выставляемых баллов студентами;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Symbol" panose="05050102010706020507" pitchFamily="18" charset="2"/>
              <a:buChar char="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это свидетельствует о несогласованности исходных данных и некорректности итогового рейтинга, составленного на их основе.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A5B6085-BCB1-45A4-8814-F98288B19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674" y="2150455"/>
            <a:ext cx="7700081" cy="3590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C1EE77-BD89-49A6-BF66-A105BCA8E4FD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447364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9298AB-2F32-459E-926E-67A98178AC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48924" y="1890876"/>
            <a:ext cx="5709920" cy="402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Апробация результатов теоретических исследований: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международная конференция молодых ученых «Проспект Свободный – 2021»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всероссийская научно-техническая конференция с международным участием “Компьютерные и информационные технологии в науке, инженерии и управлении” «КомТех-2021»</a:t>
            </a:r>
            <a:endParaRPr lang="ru-RU" sz="32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0C72949-665D-427F-A4D9-18FEB42F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7081"/>
            <a:ext cx="10058040" cy="609398"/>
          </a:xfrm>
        </p:spPr>
        <p:txBody>
          <a:bodyPr/>
          <a:lstStyle/>
          <a:p>
            <a:r>
              <a:rPr lang="ru-RU" dirty="0"/>
              <a:t>Апробация результатов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F124F3-FDCF-4357-9562-7E0199E0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589" y="4286921"/>
            <a:ext cx="3773706" cy="18639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FDCCDB-36CE-4E53-86FD-89B861E6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996" y="1809359"/>
            <a:ext cx="3474857" cy="23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40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2568D9E0-C947-4626-97AA-62D93C2705C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52490" y="1410037"/>
            <a:ext cx="10058040" cy="4228850"/>
          </a:xfrm>
        </p:spPr>
        <p:txBody>
          <a:bodyPr/>
          <a:lstStyle/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проанализированы полученные данные студентов;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доказана неэффективность оценок дисциплин на основе исходного рейтинга</a:t>
            </a:r>
            <a:endParaRPr lang="ru-RU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разработан алгоритм составление релевантного рейтинга на основе порядковых шкал;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д</a:t>
            </a: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оказана эффективность используемого метода восстановления данных для групп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ранжирований</a:t>
            </a: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;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смоделированы и проверены гипотезы о способе оценивания дисциплин студентом;</a:t>
            </a: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апробированы полученные результаты.</a:t>
            </a:r>
            <a:endParaRPr lang="ru-RU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87EADDA-ADBF-4D6E-A01D-DF27C764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980" y="1011858"/>
            <a:ext cx="10058040" cy="498598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7454B-54DD-4903-A8B2-DA9CBEF504B0}"/>
              </a:ext>
            </a:extLst>
          </p:cNvPr>
          <p:cNvSpPr txBox="1"/>
          <p:nvPr/>
        </p:nvSpPr>
        <p:spPr>
          <a:xfrm>
            <a:off x="11446933" y="5725463"/>
            <a:ext cx="5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4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3331D-9D23-40D2-981B-95A6C6DD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169" y="819970"/>
            <a:ext cx="10058040" cy="60939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исходных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872348-15C3-4DE0-9F98-8F0DE20DA6A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39236" y="2056175"/>
            <a:ext cx="5156764" cy="2548390"/>
          </a:xfrm>
        </p:spPr>
        <p:txBody>
          <a:bodyPr/>
          <a:lstStyle/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разбиения студентов по группам, семестрам;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и визуализация данных;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 зависимостей между ключевыми характеристиками на различных выделенных группах студентов;</a:t>
            </a:r>
          </a:p>
          <a:p>
            <a:pPr marL="342900" lvl="0" indent="-342900" algn="just">
              <a:buFont typeface="Symbol" panose="05050102010706020507" pitchFamily="18" charset="2"/>
              <a:buChar char="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оценка исходного количества данных.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7A830C-69C9-4638-8A8D-31F618624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595" y="1845580"/>
            <a:ext cx="5324475" cy="4086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C5D43D-6508-46F7-A34F-AAA22E0EC512}"/>
              </a:ext>
            </a:extLst>
          </p:cNvPr>
          <p:cNvSpPr txBox="1"/>
          <p:nvPr/>
        </p:nvSpPr>
        <p:spPr>
          <a:xfrm>
            <a:off x="6638808" y="5837975"/>
            <a:ext cx="498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Тепловая карта результатов анкетирования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9DCA5-CA79-429A-8979-DA097D0E282A}"/>
              </a:ext>
            </a:extLst>
          </p:cNvPr>
          <p:cNvSpPr txBox="1"/>
          <p:nvPr/>
        </p:nvSpPr>
        <p:spPr>
          <a:xfrm>
            <a:off x="11653988" y="5776420"/>
            <a:ext cx="31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54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97351C-C41D-4835-AF7C-D98D4077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79" y="1223154"/>
            <a:ext cx="10232242" cy="4647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B3F4F5-AEDC-4881-941C-71BF8B9AAC17}"/>
              </a:ext>
            </a:extLst>
          </p:cNvPr>
          <p:cNvSpPr txBox="1"/>
          <p:nvPr/>
        </p:nvSpPr>
        <p:spPr>
          <a:xfrm>
            <a:off x="1296575" y="756544"/>
            <a:ext cx="10410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Гистограмма сравнения оценок по предмету и оценок студента в опросе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1A71F-04E9-498C-BB6B-813C404AE1E6}"/>
              </a:ext>
            </a:extLst>
          </p:cNvPr>
          <p:cNvSpPr txBox="1"/>
          <p:nvPr/>
        </p:nvSpPr>
        <p:spPr>
          <a:xfrm>
            <a:off x="11446933" y="5725463"/>
            <a:ext cx="31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6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BA6BFD-536D-42EC-813C-3468D8387110}"/>
              </a:ext>
            </a:extLst>
          </p:cNvPr>
          <p:cNvSpPr txBox="1"/>
          <p:nvPr/>
        </p:nvSpPr>
        <p:spPr>
          <a:xfrm>
            <a:off x="3136664" y="723909"/>
            <a:ext cx="7328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Частотная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гистрограмма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основных показателей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8482F-C549-401D-8E20-13D0DB365002}"/>
              </a:ext>
            </a:extLst>
          </p:cNvPr>
          <p:cNvSpPr txBox="1"/>
          <p:nvPr/>
        </p:nvSpPr>
        <p:spPr>
          <a:xfrm>
            <a:off x="11446933" y="5772550"/>
            <a:ext cx="31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1BF822-C1C5-47CB-9382-ACE557365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46" t="3769" r="3404" b="2131"/>
          <a:stretch/>
        </p:blipFill>
        <p:spPr>
          <a:xfrm>
            <a:off x="1156464" y="1317978"/>
            <a:ext cx="10022541" cy="47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0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CF491D-238E-4F8C-A8E1-51F697A34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4" y="1448219"/>
            <a:ext cx="5640126" cy="4230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EB88F-1446-47BD-8670-2B7865058D22}"/>
              </a:ext>
            </a:extLst>
          </p:cNvPr>
          <p:cNvSpPr txBox="1"/>
          <p:nvPr/>
        </p:nvSpPr>
        <p:spPr>
          <a:xfrm>
            <a:off x="1806223" y="1025515"/>
            <a:ext cx="3889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Спирмена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B4C6E59-5CB2-42D9-9B61-FEA6E7176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660" y="1633184"/>
            <a:ext cx="5138791" cy="33226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F270C0-CBFE-4EB5-B5EC-5F02171762B9}"/>
              </a:ext>
            </a:extLst>
          </p:cNvPr>
          <p:cNvSpPr txBox="1"/>
          <p:nvPr/>
        </p:nvSpPr>
        <p:spPr>
          <a:xfrm>
            <a:off x="6952178" y="1025515"/>
            <a:ext cx="3259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оценок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ECD21-ED63-473C-B218-DEB4B0644841}"/>
              </a:ext>
            </a:extLst>
          </p:cNvPr>
          <p:cNvSpPr txBox="1"/>
          <p:nvPr/>
        </p:nvSpPr>
        <p:spPr>
          <a:xfrm>
            <a:off x="11446933" y="5725463"/>
            <a:ext cx="31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310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34F464-9503-4435-B589-55BE245B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4" y="864901"/>
            <a:ext cx="5966446" cy="414336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9E6BDA8-CC4A-4309-A8E3-D8FB8EB18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64902"/>
            <a:ext cx="5950293" cy="41433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5C19F6-C437-4ABC-B44F-59DEE996AFB7}"/>
              </a:ext>
            </a:extLst>
          </p:cNvPr>
          <p:cNvSpPr txBox="1"/>
          <p:nvPr/>
        </p:nvSpPr>
        <p:spPr>
          <a:xfrm>
            <a:off x="1715293" y="323765"/>
            <a:ext cx="957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имеющегося и допустимого количества оценок в опросе</a:t>
            </a:r>
          </a:p>
        </p:txBody>
      </p:sp>
      <p:sp>
        <p:nvSpPr>
          <p:cNvPr id="12" name="TextShape 1">
            <a:extLst>
              <a:ext uri="{FF2B5EF4-FFF2-40B4-BE49-F238E27FC236}">
                <a16:creationId xmlns:a16="http://schemas.microsoft.com/office/drawing/2014/main" id="{A72EF7AB-CB99-47C0-ABFA-38A693D103AB}"/>
              </a:ext>
            </a:extLst>
          </p:cNvPr>
          <p:cNvSpPr txBox="1"/>
          <p:nvPr/>
        </p:nvSpPr>
        <p:spPr>
          <a:xfrm>
            <a:off x="986545" y="5172097"/>
            <a:ext cx="5367335" cy="934258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</a:pPr>
            <a:r>
              <a:rPr lang="ru-RU" sz="2200" spc="-1" dirty="0">
                <a:solidFill>
                  <a:srgbClr val="000000"/>
                </a:solidFill>
                <a:latin typeface="Times New Roman"/>
              </a:rPr>
              <a:t>Результаты анкетирования представлены лишь на 28% от допустимо возможного количества оценок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5124B-9541-4E5C-A1C8-0AD40758C1B7}"/>
              </a:ext>
            </a:extLst>
          </p:cNvPr>
          <p:cNvSpPr txBox="1"/>
          <p:nvPr/>
        </p:nvSpPr>
        <p:spPr>
          <a:xfrm>
            <a:off x="6897509" y="5087737"/>
            <a:ext cx="45268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spc="-1" dirty="0">
                <a:solidFill>
                  <a:srgbClr val="000000"/>
                </a:solidFill>
                <a:latin typeface="Times New Roman"/>
              </a:rPr>
              <a:t>Затрудняется их качественная оценка</a:t>
            </a:r>
            <a:endParaRPr lang="ru-RU" sz="2200" dirty="0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F9EB670F-1870-4DEB-A630-003CD8C645E4}"/>
              </a:ext>
            </a:extLst>
          </p:cNvPr>
          <p:cNvSpPr/>
          <p:nvPr/>
        </p:nvSpPr>
        <p:spPr>
          <a:xfrm>
            <a:off x="6197600" y="5510280"/>
            <a:ext cx="306564" cy="2578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44555-7509-4B6F-B0C9-950332837211}"/>
              </a:ext>
            </a:extLst>
          </p:cNvPr>
          <p:cNvSpPr txBox="1"/>
          <p:nvPr/>
        </p:nvSpPr>
        <p:spPr>
          <a:xfrm>
            <a:off x="11446933" y="5725463"/>
            <a:ext cx="31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C5BAD-55F2-4CAE-9A19-8937F8DE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7081"/>
            <a:ext cx="10058040" cy="60939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порядковых шкал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одзаголовок 3">
                <a:extLst>
                  <a:ext uri="{FF2B5EF4-FFF2-40B4-BE49-F238E27FC236}">
                    <a16:creationId xmlns:a16="http://schemas.microsoft.com/office/drawing/2014/main" id="{82D45A2B-F9D3-4655-83DE-E446524ABE62}"/>
                  </a:ext>
                </a:extLst>
              </p:cNvPr>
              <p:cNvSpPr txBox="1">
                <a:spLocks noGrp="1"/>
              </p:cNvSpPr>
              <p:nvPr>
                <p:ph type="subTitle"/>
              </p:nvPr>
            </p:nvSpPr>
            <p:spPr>
              <a:xfrm>
                <a:off x="643886" y="1852011"/>
                <a:ext cx="5294070" cy="396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000"/>
                  </a:spcBef>
                  <a:buFont typeface="Symbol" panose="05050102010706020507" pitchFamily="18" charset="2"/>
                  <a:buChar char="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согласованность данных и выделение групп оценок с высокой согласованностью;</a:t>
                </a:r>
              </a:p>
              <a:p>
                <a:pPr marL="342900" indent="-342900">
                  <a:spcBef>
                    <a:spcPts val="1000"/>
                  </a:spcBef>
                  <a:buFont typeface="Symbol" panose="05050102010706020507" pitchFamily="18" charset="2"/>
                  <a:buChar char="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выявление противоречий в оценках, не транзитивность рангов;</a:t>
                </a:r>
              </a:p>
              <a:p>
                <a:pPr marL="342900" indent="-342900">
                  <a:spcBef>
                    <a:spcPts val="1000"/>
                  </a:spcBef>
                  <a:buFont typeface="Symbol" panose="05050102010706020507" pitchFamily="18" charset="2"/>
                  <a:buChar char="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результирующее решение, несмотря на большое количество пропусков данных;</a:t>
                </a:r>
              </a:p>
              <a:p>
                <a:pPr marL="342900" indent="-342900">
                  <a:spcBef>
                    <a:spcPts val="1000"/>
                  </a:spcBef>
                  <a:buFont typeface="Symbol" panose="05050102010706020507" pitchFamily="18" charset="2"/>
                  <a:buChar char="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рейтинг дисциплин.</a:t>
                </a:r>
              </a:p>
              <a:p>
                <a:pPr marL="342900" indent="-342900">
                  <a:spcBef>
                    <a:spcPts val="1000"/>
                  </a:spcBef>
                  <a:buFont typeface="Symbol" panose="05050102010706020507" pitchFamily="18" charset="2"/>
                  <a:buChar char=""/>
                </a:pP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000"/>
                  </a:spcBef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Ключевые показатели - коэффициенты согласованности и разреженности данных: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Подзаголовок 3">
                <a:extLst>
                  <a:ext uri="{FF2B5EF4-FFF2-40B4-BE49-F238E27FC236}">
                    <a16:creationId xmlns:a16="http://schemas.microsoft.com/office/drawing/2014/main" id="{82D45A2B-F9D3-4655-83DE-E446524ABE6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/>
              </p:nvPr>
            </p:nvSpPr>
            <p:spPr>
              <a:xfrm>
                <a:off x="643886" y="1852011"/>
                <a:ext cx="5294070" cy="3965188"/>
              </a:xfrm>
              <a:prstGeom prst="rect">
                <a:avLst/>
              </a:prstGeom>
              <a:blipFill>
                <a:blip r:embed="rId2"/>
                <a:stretch>
                  <a:fillRect l="-2995" t="-2615" r="-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75DE71-3C1F-4A39-B572-B96F0A13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515" y="2085266"/>
            <a:ext cx="6321438" cy="327280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9BFDF1E-1FEC-4D05-B272-004A54D39719}"/>
              </a:ext>
            </a:extLst>
          </p:cNvPr>
          <p:cNvSpPr/>
          <p:nvPr/>
        </p:nvSpPr>
        <p:spPr>
          <a:xfrm>
            <a:off x="11222251" y="2539902"/>
            <a:ext cx="607702" cy="2919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81BD2-C0E7-4EDC-A124-B975425B4EBB}"/>
              </a:ext>
            </a:extLst>
          </p:cNvPr>
          <p:cNvSpPr txBox="1"/>
          <p:nvPr/>
        </p:nvSpPr>
        <p:spPr>
          <a:xfrm>
            <a:off x="11446933" y="5725463"/>
            <a:ext cx="31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313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6505</TotalTime>
  <Words>1093</Words>
  <Application>Microsoft Office PowerPoint</Application>
  <PresentationFormat>Широкоэкранный</PresentationFormat>
  <Paragraphs>164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Анализ исходных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 порядковых шкал</vt:lpstr>
      <vt:lpstr>Согласованность и разреженность исходных данных </vt:lpstr>
      <vt:lpstr>Ранжирования с высокой согласованностью</vt:lpstr>
      <vt:lpstr>Исследование характеристик ранжирований</vt:lpstr>
      <vt:lpstr>Презентация PowerPoint</vt:lpstr>
      <vt:lpstr>Распределение количества совпадающих дисциплин между ранжированиями </vt:lpstr>
      <vt:lpstr>«Ядерная» группа данных</vt:lpstr>
      <vt:lpstr>Согласованность и разреженность «ядерной» группы</vt:lpstr>
      <vt:lpstr>Восстановление пропусков данных</vt:lpstr>
      <vt:lpstr>Сравнение рейтинга дисциплин до и после заполнения пропусков</vt:lpstr>
      <vt:lpstr>Сравнение значений рейтинга дисциплин</vt:lpstr>
      <vt:lpstr>Итоговый рейтинг дисциплин </vt:lpstr>
      <vt:lpstr>Рейтинг дисциплин</vt:lpstr>
      <vt:lpstr>Сравнение оценок рейтингов </vt:lpstr>
      <vt:lpstr>Сравнение корректности восстановления данных методом строчных сумм и методом k-ближайших соседей </vt:lpstr>
      <vt:lpstr>Презентация PowerPoint</vt:lpstr>
      <vt:lpstr>Расстояние «восстановленных» значений от исходных </vt:lpstr>
      <vt:lpstr>Гипотеза о независимости оценок от текущего семестра </vt:lpstr>
      <vt:lpstr>Презентация PowerPoint</vt:lpstr>
      <vt:lpstr>Пример таблицы, иллюстрирующей гипотезу о сравнении дисциплин в одном семестре</vt:lpstr>
      <vt:lpstr>Пример таблицы, иллюстрирующей гипотезу о сравнении дисциплин в одном семестре</vt:lpstr>
      <vt:lpstr>Генерирование оценок студента</vt:lpstr>
      <vt:lpstr>Рейтинг дисциплин (1-ая гипотеза)</vt:lpstr>
      <vt:lpstr>Рейтинг дисциплин (2-ая гипотеза)</vt:lpstr>
      <vt:lpstr>Рейтинг первоначальных данных </vt:lpstr>
      <vt:lpstr>Метод наименьших квадратов</vt:lpstr>
      <vt:lpstr>Апробация результатов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Продукционная Рекомендательная система на основе программы лояльности Maxbonus</dc:title>
  <dc:subject/>
  <dc:creator>Мария Фабричкина</dc:creator>
  <dc:description/>
  <cp:lastModifiedBy>Иван Богачев</cp:lastModifiedBy>
  <cp:revision>175</cp:revision>
  <dcterms:created xsi:type="dcterms:W3CDTF">2020-05-11T12:13:28Z</dcterms:created>
  <dcterms:modified xsi:type="dcterms:W3CDTF">2021-06-28T17:14:25Z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