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Montserrat Medium"/>
      <p:regular r:id="rId38"/>
      <p:bold r:id="rId39"/>
      <p:italic r:id="rId40"/>
      <p:boldItalic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italic.fntdata"/><Relationship Id="rId20" Type="http://schemas.openxmlformats.org/officeDocument/2006/relationships/slide" Target="slides/slide15.xml"/><Relationship Id="rId42" Type="http://schemas.openxmlformats.org/officeDocument/2006/relationships/font" Target="fonts/CenturyGothic-regular.fntdata"/><Relationship Id="rId41" Type="http://schemas.openxmlformats.org/officeDocument/2006/relationships/font" Target="fonts/MontserratMedium-boldItalic.fntdata"/><Relationship Id="rId22" Type="http://schemas.openxmlformats.org/officeDocument/2006/relationships/slide" Target="slides/slide17.xml"/><Relationship Id="rId44" Type="http://schemas.openxmlformats.org/officeDocument/2006/relationships/font" Target="fonts/CenturyGothic-italic.fntdata"/><Relationship Id="rId21" Type="http://schemas.openxmlformats.org/officeDocument/2006/relationships/slide" Target="slides/slide16.xml"/><Relationship Id="rId43" Type="http://schemas.openxmlformats.org/officeDocument/2006/relationships/font" Target="fonts/CenturyGothic-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MontserratMedium-bold.fntdata"/><Relationship Id="rId16" Type="http://schemas.openxmlformats.org/officeDocument/2006/relationships/slide" Target="slides/slide11.xml"/><Relationship Id="rId38" Type="http://schemas.openxmlformats.org/officeDocument/2006/relationships/font" Target="fonts/Montserrat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5612bd5a2_1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45612bd5a2_1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En prenant l'exemple des modèles correspondant à des polynômes, on voit bien que si on considère des modèles très simples, soit des polynômes de degrés faibles, on obtient des modèles très différents du signal idéal menant à un biais important et une variance faible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D'un autre côté, si on considère des modèles complexe, soit des polynômes de degrés élevés, on obtient des modèles beaucoup plus similaires au signal visé, avec un biais négligeable, mais avec une variance importante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5612bd5a2_1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45612bd5a2_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 on regarde l'évolution de l'erreur quadratique moyenne en fonction du degré d'un polynôme, on remarque que cette erreur diminue plus on augmente le degré du polynôme, jusqu'à un certain point, puis l'erreur remonte</a:t>
            </a:r>
            <a:endParaRPr/>
          </a:p>
          <a:p>
            <a:pPr indent="-298450" lvl="0" marL="457200" rtl="0" algn="l">
              <a:lnSpc>
                <a:spcPct val="100000"/>
              </a:lnSpc>
              <a:spcBef>
                <a:spcPts val="0"/>
              </a:spcBef>
              <a:spcAft>
                <a:spcPts val="0"/>
              </a:spcAft>
              <a:buSzPts val="1100"/>
              <a:buChar char="●"/>
            </a:pPr>
            <a:r>
              <a:rPr lang="en"/>
              <a:t>En regardant plus attentivement, on observe que l'erreur est dominée par le biais au carré pour les polynôme de faibles degrés, puis elle est dominée par la variance pour les polynômes de degrés plus importants</a:t>
            </a:r>
            <a:endParaRPr/>
          </a:p>
          <a:p>
            <a:pPr indent="-298450" lvl="0" marL="457200" rtl="0" algn="l">
              <a:lnSpc>
                <a:spcPct val="100000"/>
              </a:lnSpc>
              <a:spcBef>
                <a:spcPts val="0"/>
              </a:spcBef>
              <a:spcAft>
                <a:spcPts val="0"/>
              </a:spcAft>
              <a:buSzPts val="1100"/>
              <a:buChar char="●"/>
            </a:pPr>
            <a:r>
              <a:rPr lang="en"/>
              <a:t>On va dire que la complexité idéale du modèle est celle minimisant l'erreur quadratique moyenne, I.e. celle qui permet d'atteindre le meilleur compromis entre le biais et la variance</a:t>
            </a:r>
            <a:endParaRPr/>
          </a:p>
          <a:p>
            <a:pPr indent="-298450" lvl="0" marL="457200" rtl="0" algn="l">
              <a:lnSpc>
                <a:spcPct val="100000"/>
              </a:lnSpc>
              <a:spcBef>
                <a:spcPts val="0"/>
              </a:spcBef>
              <a:spcAft>
                <a:spcPts val="0"/>
              </a:spcAft>
              <a:buSzPts val="1100"/>
              <a:buChar char="●"/>
            </a:pPr>
            <a:r>
              <a:rPr lang="en"/>
              <a:t>Dans cet exemple, ça correspondrait au polynôme de degré 6</a:t>
            </a:r>
            <a:endParaRPr/>
          </a:p>
        </p:txBody>
      </p:sp>
      <p:sp>
        <p:nvSpPr>
          <p:cNvPr id="150" name="Google Shape;150;g145612bd5a2_1_14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5612bd5a2_1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45612bd5a2_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On aurait pu observer le même effet en utilisant un modèle d'une autre nature qu'un modèle polynômial</a:t>
            </a:r>
            <a:endParaRPr/>
          </a:p>
          <a:p>
            <a:pPr indent="-298450" lvl="0" marL="457200" rtl="0" algn="l">
              <a:lnSpc>
                <a:spcPct val="100000"/>
              </a:lnSpc>
              <a:spcBef>
                <a:spcPts val="0"/>
              </a:spcBef>
              <a:spcAft>
                <a:spcPts val="0"/>
              </a:spcAft>
              <a:buSzPts val="1100"/>
              <a:buChar char="●"/>
            </a:pPr>
            <a:r>
              <a:rPr lang="en"/>
              <a:t>Le comportement général est illustré sur la figure ici</a:t>
            </a:r>
            <a:endParaRPr/>
          </a:p>
          <a:p>
            <a:pPr indent="-298450" lvl="0" marL="457200" rtl="0" algn="l">
              <a:lnSpc>
                <a:spcPct val="100000"/>
              </a:lnSpc>
              <a:spcBef>
                <a:spcPts val="0"/>
              </a:spcBef>
              <a:spcAft>
                <a:spcPts val="0"/>
              </a:spcAft>
              <a:buSzPts val="1100"/>
              <a:buChar char="●"/>
            </a:pPr>
            <a:r>
              <a:rPr lang="en"/>
              <a:t>En gros, l'erreur quadratique moyenne est élevée pour les modèles trop simples à cause du biais au carré et elle est élevée pour les modèles trop complexes à cause de la variance</a:t>
            </a:r>
            <a:endParaRPr/>
          </a:p>
          <a:p>
            <a:pPr indent="-298450" lvl="0" marL="457200" rtl="0" algn="l">
              <a:lnSpc>
                <a:spcPct val="100000"/>
              </a:lnSpc>
              <a:spcBef>
                <a:spcPts val="0"/>
              </a:spcBef>
              <a:spcAft>
                <a:spcPts val="0"/>
              </a:spcAft>
              <a:buSzPts val="1100"/>
              <a:buChar char="●"/>
            </a:pPr>
            <a:r>
              <a:rPr lang="en"/>
              <a:t>Attention cependant : pour évaluer ce compromis entre le biais et la variance et en observer l'effet sur l'erreur quadratique moyenne, il faut utiliser des données jamais vues en entraînement</a:t>
            </a:r>
            <a:endParaRPr/>
          </a:p>
        </p:txBody>
      </p:sp>
      <p:sp>
        <p:nvSpPr>
          <p:cNvPr id="159" name="Google Shape;159;g145612bd5a2_1_15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5612bd5a2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45612bd5a2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C'est important de bien évaluer ces propriétés puisque le biais et la variance sont les symtômes de problèmes dans les modèles</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Un fort biais indique une erreur systématique non nulle et peut révéler l'utilisation de modèles trop simples, sujets au sous-apprentissage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Une forte variance révèle indique quant à elle que les résultats des modèles sont bons en moyenne, mais trop variables en pratique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Ça indique une trop grande complexité des modèles considérés, donc sujets au sur-apprentissage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45612bd5a2_1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45612bd5a2_1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5612bd5a2_1_4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5612bd5a2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5612bd5a2_1_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5612bd5a2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5612bd5a2_1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5612bd5a2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5612bd5a2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45612bd5a2_1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5612bd5a2_1_4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5612bd5a2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9525a2f1e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39525a2f1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Imaginons une fonction f associant une entrée x à un signal en sortie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Supposons que l'on entraîne un modèle trop simple, appelons le "h", à partir de données d'entraînement pour prédire le signal f(x) étant donné une entrée x présentée au modèle</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Peu importe l'ensemble d'entraînement utilisé pour apprendre le modèle h, les prédictions h(x) ne reproduiront pas bien la vraie fonction f(x); on dira que le modèle h souffre d'un important bias</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Cependant, les modèles h appris sur les différents ensembles d'entraînement seront très similaires; il y aura donc une faible variance à travers leurs prédictions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5612bd5a2_1_5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5612bd5a2_1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5612bd5a2_1_5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5612bd5a2_1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45612bd5a2_1_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45612bd5a2_1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{\hat{y}}^{(t)}=\beta_0+\beta_1x^{(t)}</a:t>
            </a:r>
            <a:endParaRPr/>
          </a:p>
          <a:p>
            <a:pPr indent="0" lvl="0" marL="0" rtl="0" algn="l">
              <a:lnSpc>
                <a:spcPct val="115000"/>
              </a:lnSpc>
              <a:spcBef>
                <a:spcPts val="1200"/>
              </a:spcBef>
              <a:spcAft>
                <a:spcPts val="0"/>
              </a:spcAft>
              <a:buClr>
                <a:schemeClr val="dk1"/>
              </a:buClr>
              <a:buSzPts val="1100"/>
              <a:buFont typeface="Arial"/>
              <a:buNone/>
            </a:pPr>
            <a:r>
              <a:rPr lang="en"/>
              <a:t>{\hat{y}}^{(t)}=\beta_0+\beta_1x^{(t)}+\beta_2{x^{(t)}}^2</a:t>
            </a:r>
            <a:endParaRPr/>
          </a:p>
          <a:p>
            <a:pPr indent="0" lvl="0" marL="0" rtl="0" algn="l">
              <a:lnSpc>
                <a:spcPct val="115000"/>
              </a:lnSpc>
              <a:spcBef>
                <a:spcPts val="1200"/>
              </a:spcBef>
              <a:spcAft>
                <a:spcPts val="0"/>
              </a:spcAft>
              <a:buClr>
                <a:schemeClr val="dk1"/>
              </a:buClr>
              <a:buSzPts val="1100"/>
              <a:buFont typeface="Arial"/>
              <a:buNone/>
            </a:pPr>
            <a:r>
              <a:rPr lang="en"/>
              <a:t>{\hat{y}}^{\left(t\right)}=\beta_0+\beta_1x^{\left(t\right)}+\beta_2{x^{\left(t\right)}}^2+\beta_3{x^{\left(t\right)}}^3+\beta_4{x^{\left(t\right)}}^4</a:t>
            </a:r>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5612bd5a2_1_5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5612bd5a2_1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5612bd5a2_1_5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45612bd5a2_1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5612bd5a2_1_5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5612bd5a2_1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d8ebdd9a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7d8ebdd9a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Le pire scénario, c'est d'être en présence d'un mauvais modèle, I.e. un modèle avec fort bias, et en plus que ce modèle varie beaucoup avec les données d'entraînement, donc qu'il soit sujet à une forte variance dans ses prédictions</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Le sous-apprentissage mène typiquement à un biais élevé et une variance faible, alors que le sur-appremtissage mène typiquement à un biais faible et une variance élevée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On recherche le meilleur scénario, soit un biais et une variance faible, résultat d'un entraînement adéquat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5612bd5a2_1_5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45612bd5a2_1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5612bd5a2_1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45612bd5a2_1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33765973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53376597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Le pire scénario, c'est d'être en présence d'un mauvais modèle, I.e. un modèle avec fort bias, et en plus que ce modèle varie beaucoup avec les données d'entraînement, donc qu'il soit sujet à une forte variance dans ses prédictions</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Le sous-apprentissage mène typiquement à un biais élevé et une variance faible, alors que le sur-appremtissage mène typiquement à un biais faible et une variance élevée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On recherche le meilleur scénario, soit un biais et une variance faible, résultat d'un entraînement adéquat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5612bd5a2_1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45612bd5a2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Imaginons une fonction f associant une entrée x à un signal en sortie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Supposons que l'on entraîne un modèle trop simple, appelons le "h", à partir de données d'entraînement pour prédire le signal f(x) étant donné une entrée x présentée au modèle</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Peu importe l'ensemble d'entraînement utilisé pour apprendre le modèle h, les prédictions h(x) ne reproduiront pas bien la vraie fonction f(x); on dira que le modèle h souffre d'un important bias</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Cependant, les modèles h appris sur les différents ensembles d'entraînement seront très similaires; il y aura donc une faible variance à travers leurs prédictions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45612bd5a2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45612bd5a2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Supposons maintenant que h est un modèle trop complexe</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Dans cette situation, les différents modèles h produits à partir d'ensembles d'entraînement présenteront une grande variance dans leurs prédictions</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Cependant, si on effectuait la moyenne de ces modèles, le modèle résultant reproduirait bien la distribution des données, donc on dirait que ce modèle a un faible biais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5612bd5a2_1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45612bd5a2_1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Pour comprendre le compromis entre le biais et la variance, considérons M jeux de N données chacun</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Chaque jeu de données possède les N mêmes entrés x^1 jusqu'à x^N</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La sortie y^t associée à une entrée x^t est stochastique, I.e. qu'elle est donnée par la fonction f(x^t) à laquelle on ajoute un bruit gaussien</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La sortie y^t associée à une entrée x^t n'est donc pas exactement la même à travers les 2M jeux de données</a:t>
            </a: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5612bd5a2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145612bd5a2_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Supposons qu'on utilise un modèle h_i(x) pour approximer le i-ème jeu de N données d'entraînement</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t>La moyenne des M modèles en un point x correspond à la moyenne des prédictions des M modèles en ce point</a:t>
            </a:r>
            <a:endParaRPr/>
          </a:p>
          <a:p>
            <a:pPr indent="-285750" lvl="0" marL="285750" rtl="0" algn="l">
              <a:lnSpc>
                <a:spcPct val="100000"/>
              </a:lnSpc>
              <a:spcBef>
                <a:spcPts val="0"/>
              </a:spcBef>
              <a:spcAft>
                <a:spcPts val="0"/>
              </a:spcAft>
              <a:buSzPts val="1100"/>
              <a:buChar char="•"/>
            </a:pPr>
            <a:r>
              <a:rPr lang="en"/>
              <a:t>On définit alors le biais en un point x comme étant l'écart entre f(x) et la valeur moyennée sur les M modèles au point x</a:t>
            </a:r>
            <a:endParaRPr/>
          </a:p>
          <a:p>
            <a:pPr indent="-285750" lvl="0" marL="285750" rtl="0" algn="l">
              <a:lnSpc>
                <a:spcPct val="100000"/>
              </a:lnSpc>
              <a:spcBef>
                <a:spcPts val="0"/>
              </a:spcBef>
              <a:spcAft>
                <a:spcPts val="0"/>
              </a:spcAft>
              <a:buSzPts val="1100"/>
              <a:buChar char="•"/>
            </a:pPr>
            <a:r>
              <a:rPr lang="en"/>
              <a:t>Idéalement, on aimerait avoir un biais nul pour n'importe quelle valeur de 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5612bd5a2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145612bd5a2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En pratique, </a:t>
            </a:r>
            <a:r>
              <a:rPr lang="en"/>
              <a:t>puisque l'on n'a pas accès à tout l'espace possible des points, on va estimer les différentes propriétés des modèles en calculant les </a:t>
            </a:r>
            <a:r>
              <a:rPr lang="en">
                <a:latin typeface="Calibri"/>
                <a:ea typeface="Calibri"/>
                <a:cs typeface="Calibri"/>
                <a:sym typeface="Calibri"/>
              </a:rPr>
              <a:t>mesures suivantes sur les données de test</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La première mesure, soit la somme des biais au carré, permet de mettre l'emphase sur les biais plus importants rencontrés sur les données de test</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On peut aussi calculer la variance dans les prédictions des modèles en utilisant la formule typique de la variance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Finalement, on calcule aussi typiquement l'erreur quadratique moyenne, soit la somme des erreurs au carré pour chaque donnée avec chaque modèle, divisée par le nombre de données et le nombre de modèles</a:t>
            </a:r>
            <a:endParaRPr>
              <a:latin typeface="Calibri"/>
              <a:ea typeface="Calibri"/>
              <a:cs typeface="Calibri"/>
              <a:sym typeface="Calibri"/>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Ce qui est intéressant, c'est que l'on peut observer que cette erreur quadratique moyenne peut se décomposer en la somme du biais au carré, de la variance et de la variance du bruit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5612bd5a2_1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145612bd5a2_1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Le pire scénario, c'est d'être en présence d'un mauvais modèle, I.e. un modèle avec fort bias, et en plus que ce modèle varie beaucoup avec les données d'entraînement, donc qu'il soit sujet à une forte variance dans ses prédictions</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Le sous-apprentissage mène typiquement à un biais élevé et une variance faible, alors que le sur-appremtissage mène typiquement à un biais faible et une variance élevée</a:t>
            </a:r>
            <a:endParaRPr/>
          </a:p>
          <a:p>
            <a:pPr indent="-285750" lvl="0" marL="285750" rtl="0" algn="l">
              <a:lnSpc>
                <a:spcPct val="100000"/>
              </a:lnSpc>
              <a:spcBef>
                <a:spcPts val="0"/>
              </a:spcBef>
              <a:spcAft>
                <a:spcPts val="0"/>
              </a:spcAft>
              <a:buSzPts val="1100"/>
              <a:buChar char="•"/>
            </a:pPr>
            <a:r>
              <a:rPr lang="en">
                <a:latin typeface="Calibri"/>
                <a:ea typeface="Calibri"/>
                <a:cs typeface="Calibri"/>
                <a:sym typeface="Calibri"/>
              </a:rPr>
              <a:t>On recherche le meilleur scénario, soit un biais et une variance faible, résultat d'un entraînement adéquat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1C4587"/>
              </a:buClr>
              <a:buSzPts val="5200"/>
              <a:buFont typeface="Montserrat Medium"/>
              <a:buNone/>
              <a:defRPr sz="5200">
                <a:solidFill>
                  <a:srgbClr val="1C4587"/>
                </a:solidFill>
                <a:latin typeface="Montserrat Medium"/>
                <a:ea typeface="Montserrat Medium"/>
                <a:cs typeface="Montserrat Medium"/>
                <a:sym typeface="Montserra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Vert_2 colonnes">
  <p:cSld name="Titre et contenu Vert_2 colonnes">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4234"/>
            <a:ext cx="9144004" cy="5147735"/>
          </a:xfrm>
          <a:prstGeom prst="rect">
            <a:avLst/>
          </a:prstGeom>
          <a:noFill/>
          <a:ln>
            <a:noFill/>
          </a:ln>
        </p:spPr>
      </p:pic>
      <p:sp>
        <p:nvSpPr>
          <p:cNvPr id="52" name="Google Shape;52;p13"/>
          <p:cNvSpPr txBox="1"/>
          <p:nvPr>
            <p:ph type="title"/>
          </p:nvPr>
        </p:nvSpPr>
        <p:spPr>
          <a:xfrm>
            <a:off x="392906" y="431006"/>
            <a:ext cx="7274700" cy="8187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accent1"/>
              </a:buClr>
              <a:buSzPts val="3000"/>
              <a:buFont typeface="Century Gothic"/>
              <a:buNone/>
              <a:defRPr>
                <a:solidFill>
                  <a:schemeClr val="accen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3" name="Google Shape;53;p13"/>
          <p:cNvSpPr txBox="1"/>
          <p:nvPr>
            <p:ph idx="1" type="body"/>
          </p:nvPr>
        </p:nvSpPr>
        <p:spPr>
          <a:xfrm>
            <a:off x="392906" y="1962923"/>
            <a:ext cx="3687600" cy="2339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500"/>
              </a:spcBef>
              <a:spcAft>
                <a:spcPts val="0"/>
              </a:spcAft>
              <a:buSzPts val="1400"/>
              <a:buNone/>
              <a:defRPr/>
            </a:lvl1pPr>
            <a:lvl2pPr indent="-317500" lvl="1" marL="914400" rtl="0" algn="l">
              <a:lnSpc>
                <a:spcPct val="90000"/>
              </a:lnSpc>
              <a:spcBef>
                <a:spcPts val="5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4" name="Google Shape;54;p13"/>
          <p:cNvSpPr txBox="1"/>
          <p:nvPr>
            <p:ph idx="2" type="body"/>
          </p:nvPr>
        </p:nvSpPr>
        <p:spPr>
          <a:xfrm>
            <a:off x="4514778" y="1957208"/>
            <a:ext cx="4056300" cy="2339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500"/>
              </a:spcBef>
              <a:spcAft>
                <a:spcPts val="0"/>
              </a:spcAft>
              <a:buSzPts val="1400"/>
              <a:buNone/>
              <a:defRPr/>
            </a:lvl1pPr>
            <a:lvl2pPr indent="-317500" lvl="1" marL="914400" rtl="0" algn="l">
              <a:lnSpc>
                <a:spcPct val="90000"/>
              </a:lnSpc>
              <a:spcBef>
                <a:spcPts val="500"/>
              </a:spcBef>
              <a:spcAft>
                <a:spcPts val="0"/>
              </a:spcAft>
              <a:buSzPts val="1400"/>
              <a:buChar char="▪"/>
              <a:defRPr/>
            </a:lvl2pPr>
            <a:lvl3pPr indent="-317500" lvl="2" marL="1371600" rtl="0" algn="l">
              <a:lnSpc>
                <a:spcPct val="90000"/>
              </a:lnSpc>
              <a:spcBef>
                <a:spcPts val="400"/>
              </a:spcBef>
              <a:spcAft>
                <a:spcPts val="0"/>
              </a:spcAft>
              <a:buSzPts val="1400"/>
              <a:buChar char="▪"/>
              <a:defRPr/>
            </a:lvl3pPr>
            <a:lvl4pPr indent="-317500" lvl="3" marL="1828800" rtl="0" algn="l">
              <a:lnSpc>
                <a:spcPct val="90000"/>
              </a:lnSpc>
              <a:spcBef>
                <a:spcPts val="400"/>
              </a:spcBef>
              <a:spcAft>
                <a:spcPts val="0"/>
              </a:spcAft>
              <a:buSzPts val="1400"/>
              <a:buChar char="▪"/>
              <a:defRPr/>
            </a:lvl4pPr>
            <a:lvl5pPr indent="-317500" lvl="4" marL="2286000" rtl="0" algn="l">
              <a:lnSpc>
                <a:spcPct val="90000"/>
              </a:lnSpc>
              <a:spcBef>
                <a:spcPts val="400"/>
              </a:spcBef>
              <a:spcAft>
                <a:spcPts val="0"/>
              </a:spcAft>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de section C">
  <p:cSld name="Page de section C">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b="0" l="0" r="0" t="0"/>
          <a:stretch/>
        </p:blipFill>
        <p:spPr>
          <a:xfrm>
            <a:off x="0" y="0"/>
            <a:ext cx="9139067" cy="5143500"/>
          </a:xfrm>
          <a:prstGeom prst="rect">
            <a:avLst/>
          </a:prstGeom>
          <a:noFill/>
          <a:ln>
            <a:noFill/>
          </a:ln>
        </p:spPr>
      </p:pic>
      <p:pic>
        <p:nvPicPr>
          <p:cNvPr id="57" name="Google Shape;57;p14"/>
          <p:cNvPicPr preferRelativeResize="0"/>
          <p:nvPr/>
        </p:nvPicPr>
        <p:blipFill rotWithShape="1">
          <a:blip r:embed="rId3">
            <a:alphaModFix/>
          </a:blip>
          <a:srcRect b="0" l="0" r="0" t="0"/>
          <a:stretch/>
        </p:blipFill>
        <p:spPr>
          <a:xfrm>
            <a:off x="0" y="2776"/>
            <a:ext cx="9139068" cy="5140726"/>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8040289" y="392907"/>
            <a:ext cx="692944" cy="692944"/>
          </a:xfrm>
          <a:prstGeom prst="rect">
            <a:avLst/>
          </a:prstGeom>
          <a:noFill/>
          <a:ln>
            <a:noFill/>
          </a:ln>
        </p:spPr>
      </p:pic>
      <p:pic>
        <p:nvPicPr>
          <p:cNvPr id="59" name="Google Shape;59;p14"/>
          <p:cNvPicPr preferRelativeResize="0"/>
          <p:nvPr/>
        </p:nvPicPr>
        <p:blipFill rotWithShape="1">
          <a:blip r:embed="rId5">
            <a:alphaModFix/>
          </a:blip>
          <a:srcRect b="0" l="0" r="0" t="0"/>
          <a:stretch/>
        </p:blipFill>
        <p:spPr>
          <a:xfrm>
            <a:off x="384062" y="4683738"/>
            <a:ext cx="260662" cy="57925"/>
          </a:xfrm>
          <a:prstGeom prst="rect">
            <a:avLst/>
          </a:prstGeom>
          <a:noFill/>
          <a:ln>
            <a:noFill/>
          </a:ln>
        </p:spPr>
      </p:pic>
      <p:sp>
        <p:nvSpPr>
          <p:cNvPr id="60" name="Google Shape;60;p14"/>
          <p:cNvSpPr txBox="1"/>
          <p:nvPr>
            <p:ph idx="1" type="body"/>
          </p:nvPr>
        </p:nvSpPr>
        <p:spPr>
          <a:xfrm>
            <a:off x="398059" y="1287625"/>
            <a:ext cx="5165400" cy="2451000"/>
          </a:xfrm>
          <a:prstGeom prst="rect">
            <a:avLst/>
          </a:prstGeom>
          <a:noFill/>
          <a:ln>
            <a:noFill/>
          </a:ln>
        </p:spPr>
        <p:txBody>
          <a:bodyPr anchorCtr="0" anchor="ctr" bIns="0" lIns="0" spcFirstLastPara="1" rIns="0" wrap="square" tIns="0">
            <a:noAutofit/>
          </a:bodyPr>
          <a:lstStyle>
            <a:lvl1pPr indent="-228600" lvl="0" marL="457200" rtl="0" algn="l">
              <a:lnSpc>
                <a:spcPct val="100000"/>
              </a:lnSpc>
              <a:spcBef>
                <a:spcPts val="500"/>
              </a:spcBef>
              <a:spcAft>
                <a:spcPts val="0"/>
              </a:spcAft>
              <a:buSzPts val="4100"/>
              <a:buNone/>
              <a:defRPr b="1" sz="4100">
                <a:solidFill>
                  <a:schemeClr val="lt1"/>
                </a:solidFill>
              </a:defRPr>
            </a:lvl1pPr>
            <a:lvl2pPr indent="-317500" lvl="1" marL="914400" rtl="0" algn="l">
              <a:lnSpc>
                <a:spcPct val="90000"/>
              </a:lnSpc>
              <a:spcBef>
                <a:spcPts val="1200"/>
              </a:spcBef>
              <a:spcAft>
                <a:spcPts val="0"/>
              </a:spcAft>
              <a:buSzPts val="14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Vert" type="obj">
  <p:cSld name="OBJECT">
    <p:spTree>
      <p:nvGrpSpPr>
        <p:cNvPr id="61" name="Shape 61"/>
        <p:cNvGrpSpPr/>
        <p:nvPr/>
      </p:nvGrpSpPr>
      <p:grpSpPr>
        <a:xfrm>
          <a:off x="0" y="0"/>
          <a:ext cx="0" cy="0"/>
          <a:chOff x="0" y="0"/>
          <a:chExt cx="0" cy="0"/>
        </a:xfrm>
      </p:grpSpPr>
      <p:pic>
        <p:nvPicPr>
          <p:cNvPr id="62" name="Google Shape;62;p15"/>
          <p:cNvPicPr preferRelativeResize="0"/>
          <p:nvPr/>
        </p:nvPicPr>
        <p:blipFill rotWithShape="1">
          <a:blip r:embed="rId2">
            <a:alphaModFix/>
          </a:blip>
          <a:srcRect b="0" l="0" r="0" t="0"/>
          <a:stretch/>
        </p:blipFill>
        <p:spPr>
          <a:xfrm>
            <a:off x="0" y="-4234"/>
            <a:ext cx="9144004" cy="5147735"/>
          </a:xfrm>
          <a:prstGeom prst="rect">
            <a:avLst/>
          </a:prstGeom>
          <a:noFill/>
          <a:ln>
            <a:noFill/>
          </a:ln>
        </p:spPr>
      </p:pic>
      <p:sp>
        <p:nvSpPr>
          <p:cNvPr id="63" name="Google Shape;63;p15"/>
          <p:cNvSpPr txBox="1"/>
          <p:nvPr>
            <p:ph type="title"/>
          </p:nvPr>
        </p:nvSpPr>
        <p:spPr>
          <a:xfrm>
            <a:off x="392906" y="431006"/>
            <a:ext cx="7274700" cy="8187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accent1"/>
              </a:buClr>
              <a:buSzPts val="3000"/>
              <a:buFont typeface="Century Gothic"/>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392906" y="1962923"/>
            <a:ext cx="8357100" cy="2339100"/>
          </a:xfrm>
          <a:prstGeom prst="rect">
            <a:avLst/>
          </a:prstGeom>
          <a:noFill/>
          <a:ln>
            <a:noFill/>
          </a:ln>
        </p:spPr>
        <p:txBody>
          <a:bodyPr anchorCtr="0" anchor="t" bIns="0" lIns="0" spcFirstLastPara="1" rIns="0" wrap="square" tIns="0">
            <a:noAutofit/>
          </a:bodyPr>
          <a:lstStyle>
            <a:lvl1pPr indent="-317500" lvl="0" marL="457200" rtl="0" algn="l">
              <a:lnSpc>
                <a:spcPct val="90000"/>
              </a:lnSpc>
              <a:spcBef>
                <a:spcPts val="500"/>
              </a:spcBef>
              <a:spcAft>
                <a:spcPts val="0"/>
              </a:spcAft>
              <a:buSzPts val="1400"/>
              <a:buChar char="●"/>
              <a:defRPr/>
            </a:lvl1pPr>
            <a:lvl2pPr indent="-342900" lvl="1" marL="914400" rtl="0" algn="l">
              <a:lnSpc>
                <a:spcPct val="90000"/>
              </a:lnSpc>
              <a:spcBef>
                <a:spcPts val="1200"/>
              </a:spcBef>
              <a:spcAft>
                <a:spcPts val="0"/>
              </a:spcAft>
              <a:buClr>
                <a:schemeClr val="accent1"/>
              </a:buClr>
              <a:buSzPts val="1800"/>
              <a:buChar char="○"/>
              <a:defRPr/>
            </a:lvl2pPr>
            <a:lvl3pPr indent="-317500" lvl="2" marL="1371600" rtl="0" algn="l">
              <a:lnSpc>
                <a:spcPct val="90000"/>
              </a:lnSpc>
              <a:spcBef>
                <a:spcPts val="1200"/>
              </a:spcBef>
              <a:spcAft>
                <a:spcPts val="0"/>
              </a:spcAft>
              <a:buSzPts val="1400"/>
              <a:buChar char="■"/>
              <a:defRPr/>
            </a:lvl3pPr>
            <a:lvl4pPr indent="-317500" lvl="3" marL="1828800" rtl="0" algn="l">
              <a:lnSpc>
                <a:spcPct val="90000"/>
              </a:lnSpc>
              <a:spcBef>
                <a:spcPts val="1200"/>
              </a:spcBef>
              <a:spcAft>
                <a:spcPts val="0"/>
              </a:spcAft>
              <a:buSzPts val="1400"/>
              <a:buChar char="●"/>
              <a:defRPr/>
            </a:lvl4pPr>
            <a:lvl5pPr indent="-317500" lvl="4" marL="2286000" rtl="0" algn="l">
              <a:lnSpc>
                <a:spcPct val="9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1C4587"/>
              </a:buClr>
              <a:buSzPts val="3600"/>
              <a:buFont typeface="Montserrat Medium"/>
              <a:buNone/>
              <a:defRPr sz="3600">
                <a:solidFill>
                  <a:srgbClr val="1C4587"/>
                </a:solidFill>
                <a:latin typeface="Montserrat Medium"/>
                <a:ea typeface="Montserrat Medium"/>
                <a:cs typeface="Montserrat Medium"/>
                <a:sym typeface="Montserra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C4587"/>
              </a:buClr>
              <a:buSzPts val="2800"/>
              <a:buFont typeface="Montserrat Medium"/>
              <a:buNone/>
              <a:defRPr>
                <a:solidFill>
                  <a:srgbClr val="1C4587"/>
                </a:solidFill>
                <a:latin typeface="Montserrat Medium"/>
                <a:ea typeface="Montserrat Medium"/>
                <a:cs typeface="Montserrat Medium"/>
                <a:sym typeface="Montserrat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9.png"/><Relationship Id="rId5" Type="http://schemas.openxmlformats.org/officeDocument/2006/relationships/image" Target="../media/image43.png"/><Relationship Id="rId6"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Montserrat"/>
                <a:ea typeface="Montserrat"/>
                <a:cs typeface="Montserrat"/>
                <a:sym typeface="Montserrat"/>
              </a:rPr>
              <a:t>Cours</a:t>
            </a:r>
            <a:r>
              <a:rPr lang="en">
                <a:latin typeface="Montserrat"/>
                <a:ea typeface="Montserrat"/>
                <a:cs typeface="Montserrat"/>
                <a:sym typeface="Montserrat"/>
              </a:rPr>
              <a:t> 3: Biais, Variance, sur et sous-apprentissage</a:t>
            </a:r>
            <a:endParaRPr sz="3300">
              <a:latin typeface="Montserrat"/>
              <a:ea typeface="Montserrat"/>
              <a:cs typeface="Montserrat"/>
              <a:sym typeface="Montserrat"/>
            </a:endParaRPr>
          </a:p>
        </p:txBody>
      </p:sp>
      <p:sp>
        <p:nvSpPr>
          <p:cNvPr id="70" name="Google Shape;70;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Gauthier Gidel </a:t>
            </a:r>
            <a:endParaRPr/>
          </a:p>
          <a:p>
            <a:pPr indent="0" lvl="0" marL="0" rtl="0" algn="ctr">
              <a:spcBef>
                <a:spcPts val="0"/>
              </a:spcBef>
              <a:spcAft>
                <a:spcPts val="0"/>
              </a:spcAft>
              <a:buNone/>
            </a:pPr>
            <a:r>
              <a:rPr lang="en"/>
              <a:t>9 Septembre 2024</a:t>
            </a:r>
            <a:endParaRPr/>
          </a:p>
        </p:txBody>
      </p:sp>
      <p:pic>
        <p:nvPicPr>
          <p:cNvPr id="71" name="Google Shape;71;p16"/>
          <p:cNvPicPr preferRelativeResize="0"/>
          <p:nvPr/>
        </p:nvPicPr>
        <p:blipFill rotWithShape="1">
          <a:blip r:embed="rId3">
            <a:alphaModFix/>
          </a:blip>
          <a:srcRect b="0" l="0" r="0" t="0"/>
          <a:stretch/>
        </p:blipFill>
        <p:spPr>
          <a:xfrm>
            <a:off x="152675" y="3882525"/>
            <a:ext cx="2771350" cy="1138850"/>
          </a:xfrm>
          <a:prstGeom prst="rect">
            <a:avLst/>
          </a:prstGeom>
          <a:noFill/>
          <a:ln>
            <a:noFill/>
          </a:ln>
        </p:spPr>
      </p:pic>
      <p:pic>
        <p:nvPicPr>
          <p:cNvPr id="72" name="Google Shape;72;p16"/>
          <p:cNvPicPr preferRelativeResize="0"/>
          <p:nvPr/>
        </p:nvPicPr>
        <p:blipFill rotWithShape="1">
          <a:blip r:embed="rId4">
            <a:alphaModFix/>
          </a:blip>
          <a:srcRect b="0" l="0" r="0" t="0"/>
          <a:stretch/>
        </p:blipFill>
        <p:spPr>
          <a:xfrm>
            <a:off x="3316999" y="4266650"/>
            <a:ext cx="2510000" cy="492725"/>
          </a:xfrm>
          <a:prstGeom prst="rect">
            <a:avLst/>
          </a:prstGeom>
          <a:noFill/>
          <a:ln>
            <a:noFill/>
          </a:ln>
        </p:spPr>
      </p:pic>
      <p:pic>
        <p:nvPicPr>
          <p:cNvPr id="73" name="Google Shape;73;p16"/>
          <p:cNvPicPr preferRelativeResize="0"/>
          <p:nvPr/>
        </p:nvPicPr>
        <p:blipFill rotWithShape="1">
          <a:blip r:embed="rId5">
            <a:alphaModFix/>
          </a:blip>
          <a:srcRect b="0" l="0" r="0" t="0"/>
          <a:stretch/>
        </p:blipFill>
        <p:spPr>
          <a:xfrm>
            <a:off x="6395425" y="3821457"/>
            <a:ext cx="2510000" cy="1260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94680" y="323255"/>
            <a:ext cx="5456100" cy="614100"/>
          </a:xfrm>
          <a:prstGeom prst="rect">
            <a:avLst/>
          </a:prstGeom>
          <a:blipFill rotWithShape="1">
            <a:blip r:embed="rId3">
              <a:alphaModFix/>
            </a:blip>
            <a:stretch>
              <a:fillRect b="-40229" l="-3209" r="0" t="-13958"/>
            </a:stretch>
          </a:blip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 </a:t>
            </a:r>
            <a:endParaRPr/>
          </a:p>
        </p:txBody>
      </p:sp>
      <p:sp>
        <p:nvSpPr>
          <p:cNvPr id="145" name="Google Shape;145;p25"/>
          <p:cNvSpPr txBox="1"/>
          <p:nvPr>
            <p:ph idx="1" type="body"/>
          </p:nvPr>
        </p:nvSpPr>
        <p:spPr>
          <a:xfrm>
            <a:off x="312430" y="1614833"/>
            <a:ext cx="4522800" cy="3324600"/>
          </a:xfrm>
          <a:prstGeom prst="rect">
            <a:avLst/>
          </a:prstGeom>
          <a:blipFill rotWithShape="1">
            <a:blip r:embed="rId4">
              <a:alphaModFix/>
            </a:blip>
            <a:stretch>
              <a:fillRect b="0" l="0" r="-2519" t="-819"/>
            </a:stretch>
          </a:blipFill>
          <a:ln>
            <a:noFill/>
          </a:ln>
        </p:spPr>
        <p:txBody>
          <a:bodyPr anchorCtr="0" anchor="t" bIns="0" lIns="0" spcFirstLastPara="1" rIns="0" wrap="square" tIns="0">
            <a:noAutofit/>
          </a:bodyPr>
          <a:lstStyle/>
          <a:p>
            <a:pPr indent="-165100" lvl="0" marL="342900" rtl="0" algn="l">
              <a:lnSpc>
                <a:spcPct val="90000"/>
              </a:lnSpc>
              <a:spcBef>
                <a:spcPts val="500"/>
              </a:spcBef>
              <a:spcAft>
                <a:spcPts val="0"/>
              </a:spcAft>
              <a:buSzPts val="1400"/>
              <a:buNone/>
            </a:pPr>
            <a:r>
              <a:rPr lang="en"/>
              <a:t> </a:t>
            </a:r>
            <a:endParaRPr/>
          </a:p>
        </p:txBody>
      </p:sp>
      <p:pic>
        <p:nvPicPr>
          <p:cNvPr id="146" name="Google Shape;146;p25"/>
          <p:cNvPicPr preferRelativeResize="0"/>
          <p:nvPr/>
        </p:nvPicPr>
        <p:blipFill rotWithShape="1">
          <a:blip r:embed="rId5">
            <a:alphaModFix/>
          </a:blip>
          <a:srcRect b="0" l="0" r="0" t="0"/>
          <a:stretch/>
        </p:blipFill>
        <p:spPr>
          <a:xfrm>
            <a:off x="4934627" y="1571516"/>
            <a:ext cx="4241839" cy="3567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92906" y="431006"/>
            <a:ext cx="7581600" cy="818700"/>
          </a:xfrm>
          <a:prstGeom prst="rect">
            <a:avLst/>
          </a:prstGeom>
          <a:blipFill rotWithShape="1">
            <a:blip r:embed="rId3">
              <a:alphaModFix/>
            </a:blip>
            <a:stretch>
              <a:fillRect b="0" l="-2469" r="-609" t="-11169"/>
            </a:stretch>
          </a:blip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 </a:t>
            </a:r>
            <a:endParaRPr/>
          </a:p>
        </p:txBody>
      </p:sp>
      <p:pic>
        <p:nvPicPr>
          <p:cNvPr id="153" name="Google Shape;153;p26"/>
          <p:cNvPicPr preferRelativeResize="0"/>
          <p:nvPr/>
        </p:nvPicPr>
        <p:blipFill rotWithShape="1">
          <a:blip r:embed="rId4">
            <a:alphaModFix/>
          </a:blip>
          <a:srcRect b="4187" l="0" r="2959" t="0"/>
          <a:stretch/>
        </p:blipFill>
        <p:spPr>
          <a:xfrm>
            <a:off x="4533844" y="2396816"/>
            <a:ext cx="4511452" cy="2298316"/>
          </a:xfrm>
          <a:prstGeom prst="rect">
            <a:avLst/>
          </a:prstGeom>
          <a:noFill/>
          <a:ln>
            <a:noFill/>
          </a:ln>
        </p:spPr>
      </p:pic>
      <p:sp>
        <p:nvSpPr>
          <p:cNvPr id="154" name="Google Shape;154;p26"/>
          <p:cNvSpPr txBox="1"/>
          <p:nvPr/>
        </p:nvSpPr>
        <p:spPr>
          <a:xfrm>
            <a:off x="262690" y="2396816"/>
            <a:ext cx="4468500" cy="1900800"/>
          </a:xfrm>
          <a:prstGeom prst="rect">
            <a:avLst/>
          </a:prstGeom>
          <a:noFill/>
          <a:ln>
            <a:noFill/>
          </a:ln>
        </p:spPr>
        <p:txBody>
          <a:bodyPr anchorCtr="0" anchor="t" bIns="34275" lIns="68575" spcFirstLastPara="1" rIns="68575" wrap="square" tIns="34275">
            <a:spAutoFit/>
          </a:bodyPr>
          <a:lstStyle/>
          <a:p>
            <a:pPr indent="-127000" lvl="0" marL="21590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entury Gothic"/>
              <a:ea typeface="Century Gothic"/>
              <a:cs typeface="Century Gothic"/>
              <a:sym typeface="Century Gothic"/>
            </a:endParaRPr>
          </a:p>
          <a:p>
            <a:pPr indent="-215900" lvl="0" marL="215900" marR="0" rtl="0" algn="l">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Century Gothic"/>
                <a:ea typeface="Century Gothic"/>
                <a:cs typeface="Century Gothic"/>
                <a:sym typeface="Century Gothic"/>
              </a:rPr>
              <a:t>La MSE est minimale pour le modèle polynomial de degré 6. </a:t>
            </a:r>
            <a:endParaRPr sz="1100"/>
          </a:p>
          <a:p>
            <a:pPr indent="-127000" lvl="0" marL="21590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Century Gothic"/>
              <a:ea typeface="Century Gothic"/>
              <a:cs typeface="Century Gothic"/>
              <a:sym typeface="Century Gothic"/>
            </a:endParaRPr>
          </a:p>
          <a:p>
            <a:pPr indent="-215900" lvl="0" marL="215900" marR="0" rtl="0" algn="l">
              <a:lnSpc>
                <a:spcPct val="15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Century Gothic"/>
                <a:ea typeface="Century Gothic"/>
                <a:cs typeface="Century Gothic"/>
                <a:sym typeface="Century Gothic"/>
              </a:rPr>
              <a:t>On se sert de cette courbe pour trouver le meilleur modèle pour analyser nos données. </a:t>
            </a:r>
            <a:endParaRPr b="0" i="0" sz="1400" u="none" cap="none" strike="noStrike">
              <a:solidFill>
                <a:srgbClr val="000000"/>
              </a:solidFill>
              <a:latin typeface="Century Gothic"/>
              <a:ea typeface="Century Gothic"/>
              <a:cs typeface="Century Gothic"/>
              <a:sym typeface="Century Gothic"/>
            </a:endParaRPr>
          </a:p>
        </p:txBody>
      </p:sp>
      <p:sp>
        <p:nvSpPr>
          <p:cNvPr id="155" name="Google Shape;155;p26"/>
          <p:cNvSpPr/>
          <p:nvPr/>
        </p:nvSpPr>
        <p:spPr>
          <a:xfrm>
            <a:off x="262690" y="1361178"/>
            <a:ext cx="8409600" cy="1315800"/>
          </a:xfrm>
          <a:prstGeom prst="rect">
            <a:avLst/>
          </a:prstGeom>
          <a:blipFill rotWithShape="1">
            <a:blip r:embed="rId5">
              <a:alphaModFix/>
            </a:blip>
            <a:stretch>
              <a:fillRect b="0" l="-329" r="0" t="-2079"/>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100" u="none" cap="none" strike="noStrike">
                <a:latin typeface="Arial"/>
                <a:ea typeface="Arial"/>
                <a:cs typeface="Arial"/>
                <a:sym typeface="Arial"/>
              </a:rPr>
              <a:t>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92906" y="431006"/>
            <a:ext cx="7581600" cy="818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Erreur selon le compromis biais-variance</a:t>
            </a:r>
            <a:endParaRPr/>
          </a:p>
        </p:txBody>
      </p:sp>
      <p:sp>
        <p:nvSpPr>
          <p:cNvPr id="162" name="Google Shape;162;p27"/>
          <p:cNvSpPr txBox="1"/>
          <p:nvPr>
            <p:ph idx="1" type="body"/>
          </p:nvPr>
        </p:nvSpPr>
        <p:spPr>
          <a:xfrm>
            <a:off x="392906" y="1229825"/>
            <a:ext cx="8357100" cy="1513200"/>
          </a:xfrm>
          <a:prstGeom prst="rect">
            <a:avLst/>
          </a:prstGeom>
          <a:blipFill rotWithShape="1">
            <a:blip r:embed="rId3">
              <a:alphaModFix/>
            </a:blip>
            <a:stretch>
              <a:fillRect b="-23558" l="0" r="0" t="0"/>
            </a:stretch>
          </a:blipFill>
          <a:ln>
            <a:noFill/>
          </a:ln>
        </p:spPr>
        <p:txBody>
          <a:bodyPr anchorCtr="0" anchor="t" bIns="0" lIns="0" spcFirstLastPara="1" rIns="0" wrap="square" tIns="0">
            <a:noAutofit/>
          </a:bodyPr>
          <a:lstStyle/>
          <a:p>
            <a:pPr indent="-165100" lvl="0" marL="342900" rtl="0" algn="l">
              <a:lnSpc>
                <a:spcPct val="90000"/>
              </a:lnSpc>
              <a:spcBef>
                <a:spcPts val="500"/>
              </a:spcBef>
              <a:spcAft>
                <a:spcPts val="0"/>
              </a:spcAft>
              <a:buSzPts val="1400"/>
              <a:buNone/>
            </a:pPr>
            <a:r>
              <a:rPr lang="en"/>
              <a:t> </a:t>
            </a:r>
            <a:endParaRPr/>
          </a:p>
        </p:txBody>
      </p:sp>
      <p:pic>
        <p:nvPicPr>
          <p:cNvPr id="163" name="Google Shape;163;p27"/>
          <p:cNvPicPr preferRelativeResize="0"/>
          <p:nvPr/>
        </p:nvPicPr>
        <p:blipFill rotWithShape="1">
          <a:blip r:embed="rId4">
            <a:alphaModFix/>
          </a:blip>
          <a:srcRect b="0" l="0" r="0" t="0"/>
          <a:stretch/>
        </p:blipFill>
        <p:spPr>
          <a:xfrm>
            <a:off x="2480092" y="3154712"/>
            <a:ext cx="3753487" cy="1988787"/>
          </a:xfrm>
          <a:prstGeom prst="rect">
            <a:avLst/>
          </a:prstGeom>
          <a:noFill/>
          <a:ln>
            <a:noFill/>
          </a:ln>
        </p:spPr>
      </p:pic>
      <p:sp>
        <p:nvSpPr>
          <p:cNvPr id="164" name="Google Shape;164;p27"/>
          <p:cNvSpPr txBox="1"/>
          <p:nvPr/>
        </p:nvSpPr>
        <p:spPr>
          <a:xfrm>
            <a:off x="5143850" y="4679173"/>
            <a:ext cx="8295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500" u="none" cap="none" strike="noStrike">
                <a:solidFill>
                  <a:srgbClr val="FF00FF"/>
                </a:solidFill>
                <a:latin typeface="Arial"/>
                <a:ea typeface="Arial"/>
                <a:cs typeface="Arial"/>
                <a:sym typeface="Arial"/>
              </a:rPr>
              <a:t>MSE</a:t>
            </a:r>
            <a:r>
              <a:rPr b="1" baseline="-25000" i="0" lang="en" sz="1500" u="none" cap="none" strike="noStrike">
                <a:solidFill>
                  <a:srgbClr val="FF00FF"/>
                </a:solidFill>
                <a:latin typeface="Arial"/>
                <a:ea typeface="Arial"/>
                <a:cs typeface="Arial"/>
                <a:sym typeface="Arial"/>
              </a:rPr>
              <a:t>train</a:t>
            </a:r>
            <a:endParaRPr b="1" baseline="-25000" i="0" sz="1500" u="none" cap="none" strike="noStrike">
              <a:solidFill>
                <a:srgbClr val="FF00FF"/>
              </a:solidFill>
              <a:latin typeface="Arial"/>
              <a:ea typeface="Arial"/>
              <a:cs typeface="Arial"/>
              <a:sym typeface="Arial"/>
            </a:endParaRPr>
          </a:p>
        </p:txBody>
      </p:sp>
      <p:sp>
        <p:nvSpPr>
          <p:cNvPr id="165" name="Google Shape;165;p27"/>
          <p:cNvSpPr txBox="1"/>
          <p:nvPr/>
        </p:nvSpPr>
        <p:spPr>
          <a:xfrm>
            <a:off x="5229104" y="3624761"/>
            <a:ext cx="1362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1" i="0" lang="en" sz="1500" u="none" cap="none" strike="noStrike">
                <a:solidFill>
                  <a:srgbClr val="595959"/>
                </a:solidFill>
                <a:latin typeface="Arial"/>
                <a:ea typeface="Arial"/>
                <a:cs typeface="Arial"/>
                <a:sym typeface="Arial"/>
              </a:rPr>
              <a:t>MSE</a:t>
            </a:r>
            <a:r>
              <a:rPr b="1" baseline="-25000" i="0" lang="en" sz="1500" u="none" cap="none" strike="noStrike">
                <a:solidFill>
                  <a:srgbClr val="595959"/>
                </a:solidFill>
                <a:latin typeface="Arial"/>
                <a:ea typeface="Arial"/>
                <a:cs typeface="Arial"/>
                <a:sym typeface="Arial"/>
              </a:rPr>
              <a:t>test</a:t>
            </a:r>
            <a:endParaRPr b="1" baseline="-25000" i="0" sz="1500" u="none" cap="none" strike="noStrike">
              <a:solidFill>
                <a:srgbClr val="595959"/>
              </a:solidFill>
              <a:latin typeface="Arial"/>
              <a:ea typeface="Arial"/>
              <a:cs typeface="Arial"/>
              <a:sym typeface="Arial"/>
            </a:endParaRPr>
          </a:p>
        </p:txBody>
      </p:sp>
      <p:sp>
        <p:nvSpPr>
          <p:cNvPr id="166" name="Google Shape;166;p27"/>
          <p:cNvSpPr txBox="1"/>
          <p:nvPr/>
        </p:nvSpPr>
        <p:spPr>
          <a:xfrm>
            <a:off x="2634089" y="2955458"/>
            <a:ext cx="1358700" cy="207900"/>
          </a:xfrm>
          <a:prstGeom prst="rect">
            <a:avLst/>
          </a:prstGeom>
          <a:solidFill>
            <a:srgbClr val="FFC000"/>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rPr b="0" i="0" lang="en" sz="900" u="none" cap="none" strike="noStrike">
                <a:solidFill>
                  <a:srgbClr val="000000"/>
                </a:solidFill>
                <a:latin typeface="Arial"/>
                <a:ea typeface="Arial"/>
                <a:cs typeface="Arial"/>
                <a:sym typeface="Arial"/>
              </a:rPr>
              <a:t>Low-Complexity Models</a:t>
            </a:r>
            <a:endParaRPr b="0" i="0" sz="900" u="none" cap="none" strike="noStrike">
              <a:solidFill>
                <a:srgbClr val="000000"/>
              </a:solidFill>
              <a:latin typeface="Arial"/>
              <a:ea typeface="Arial"/>
              <a:cs typeface="Arial"/>
              <a:sym typeface="Arial"/>
            </a:endParaRPr>
          </a:p>
        </p:txBody>
      </p:sp>
      <p:sp>
        <p:nvSpPr>
          <p:cNvPr id="167" name="Google Shape;167;p27"/>
          <p:cNvSpPr txBox="1"/>
          <p:nvPr/>
        </p:nvSpPr>
        <p:spPr>
          <a:xfrm>
            <a:off x="3992881" y="2955458"/>
            <a:ext cx="2229900" cy="207900"/>
          </a:xfrm>
          <a:prstGeom prst="rect">
            <a:avLst/>
          </a:prstGeom>
          <a:solidFill>
            <a:srgbClr val="FFC000"/>
          </a:solid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900" u="none" cap="none" strike="noStrike">
                <a:solidFill>
                  <a:srgbClr val="000000"/>
                </a:solidFill>
                <a:latin typeface="Arial"/>
                <a:ea typeface="Arial"/>
                <a:cs typeface="Arial"/>
                <a:sym typeface="Arial"/>
              </a:rPr>
              <a:t>High-Complexity Models</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Problèmes de biais et de variance</a:t>
            </a:r>
            <a:endParaRPr/>
          </a:p>
        </p:txBody>
      </p:sp>
      <p:sp>
        <p:nvSpPr>
          <p:cNvPr id="173" name="Google Shape;173;p28"/>
          <p:cNvSpPr txBox="1"/>
          <p:nvPr>
            <p:ph idx="1" type="body"/>
          </p:nvPr>
        </p:nvSpPr>
        <p:spPr>
          <a:xfrm>
            <a:off x="392907" y="1362919"/>
            <a:ext cx="4303500" cy="2939100"/>
          </a:xfrm>
          <a:prstGeom prst="rect">
            <a:avLst/>
          </a:prstGeom>
          <a:noFill/>
          <a:ln>
            <a:noFill/>
          </a:ln>
        </p:spPr>
        <p:txBody>
          <a:bodyPr anchorCtr="0" anchor="t" bIns="0" lIns="0" spcFirstLastPara="1" rIns="0" wrap="square" tIns="0">
            <a:noAutofit/>
          </a:bodyPr>
          <a:lstStyle/>
          <a:p>
            <a:pPr indent="0" lvl="1" marL="406400" rtl="0" algn="l">
              <a:lnSpc>
                <a:spcPct val="100000"/>
              </a:lnSpc>
              <a:spcBef>
                <a:spcPts val="500"/>
              </a:spcBef>
              <a:spcAft>
                <a:spcPts val="0"/>
              </a:spcAft>
              <a:buSzPts val="1800"/>
              <a:buNone/>
            </a:pPr>
            <a:r>
              <a:t/>
            </a:r>
            <a:endParaRPr sz="1500"/>
          </a:p>
          <a:p>
            <a:pPr indent="-203200" lvl="1" marL="469900" rtl="0" algn="l">
              <a:lnSpc>
                <a:spcPct val="100000"/>
              </a:lnSpc>
              <a:spcBef>
                <a:spcPts val="500"/>
              </a:spcBef>
              <a:spcAft>
                <a:spcPts val="0"/>
              </a:spcAft>
              <a:buSzPts val="1800"/>
              <a:buFont typeface="Noto Sans Symbols"/>
              <a:buChar char="▪"/>
            </a:pPr>
            <a:r>
              <a:rPr b="1" lang="en" sz="1500"/>
              <a:t>Biais </a:t>
            </a:r>
            <a:endParaRPr b="1" sz="1500"/>
          </a:p>
          <a:p>
            <a:pPr indent="-266700" lvl="1" marL="736600" rtl="0" algn="l">
              <a:lnSpc>
                <a:spcPct val="150000"/>
              </a:lnSpc>
              <a:spcBef>
                <a:spcPts val="500"/>
              </a:spcBef>
              <a:spcAft>
                <a:spcPts val="0"/>
              </a:spcAft>
              <a:buSzPts val="1800"/>
              <a:buFont typeface="Courier New"/>
              <a:buChar char="o"/>
            </a:pPr>
            <a:r>
              <a:rPr lang="en" sz="1500"/>
              <a:t>Erreur systématique non nulle</a:t>
            </a:r>
            <a:endParaRPr/>
          </a:p>
          <a:p>
            <a:pPr indent="-266700" lvl="1" marL="736600" rtl="0" algn="l">
              <a:lnSpc>
                <a:spcPct val="150000"/>
              </a:lnSpc>
              <a:spcBef>
                <a:spcPts val="500"/>
              </a:spcBef>
              <a:spcAft>
                <a:spcPts val="0"/>
              </a:spcAft>
              <a:buSzPts val="1800"/>
              <a:buFont typeface="Courier New"/>
              <a:buChar char="o"/>
            </a:pPr>
            <a:r>
              <a:rPr lang="en" sz="1500"/>
              <a:t>Modèles trop simples</a:t>
            </a:r>
            <a:endParaRPr/>
          </a:p>
          <a:p>
            <a:pPr indent="-266700" lvl="1" marL="736600" rtl="0" algn="l">
              <a:lnSpc>
                <a:spcPct val="150000"/>
              </a:lnSpc>
              <a:spcBef>
                <a:spcPts val="500"/>
              </a:spcBef>
              <a:spcAft>
                <a:spcPts val="0"/>
              </a:spcAft>
              <a:buSzPts val="1800"/>
              <a:buFont typeface="Courier New"/>
              <a:buChar char="o"/>
            </a:pPr>
            <a:r>
              <a:rPr lang="en" sz="1500"/>
              <a:t>Révèle le sous-apprentissage</a:t>
            </a:r>
            <a:endParaRPr/>
          </a:p>
          <a:p>
            <a:pPr indent="-266700" lvl="1" marL="736600" rtl="0" algn="l">
              <a:lnSpc>
                <a:spcPct val="150000"/>
              </a:lnSpc>
              <a:spcBef>
                <a:spcPts val="500"/>
              </a:spcBef>
              <a:spcAft>
                <a:spcPts val="0"/>
              </a:spcAft>
              <a:buSzPts val="1800"/>
              <a:buFont typeface="Courier New"/>
              <a:buChar char="o"/>
            </a:pPr>
            <a:r>
              <a:rPr lang="en" sz="1500"/>
              <a:t>Mesure : moyenne des prédictions d’un modèle</a:t>
            </a:r>
            <a:endParaRPr/>
          </a:p>
          <a:p>
            <a:pPr indent="-165100" lvl="0" marL="342900" rtl="0" algn="l">
              <a:lnSpc>
                <a:spcPct val="100000"/>
              </a:lnSpc>
              <a:spcBef>
                <a:spcPts val="500"/>
              </a:spcBef>
              <a:spcAft>
                <a:spcPts val="0"/>
              </a:spcAft>
              <a:buSzPts val="1400"/>
              <a:buNone/>
            </a:pPr>
            <a:r>
              <a:t/>
            </a:r>
            <a:endParaRPr sz="1500"/>
          </a:p>
        </p:txBody>
      </p:sp>
      <p:sp>
        <p:nvSpPr>
          <p:cNvPr id="174" name="Google Shape;174;p28"/>
          <p:cNvSpPr txBox="1"/>
          <p:nvPr/>
        </p:nvSpPr>
        <p:spPr>
          <a:xfrm>
            <a:off x="4540166" y="1362919"/>
            <a:ext cx="4303500" cy="2939100"/>
          </a:xfrm>
          <a:prstGeom prst="rect">
            <a:avLst/>
          </a:prstGeom>
          <a:noFill/>
          <a:ln>
            <a:noFill/>
          </a:ln>
        </p:spPr>
        <p:txBody>
          <a:bodyPr anchorCtr="0" anchor="t" bIns="0" lIns="0" spcFirstLastPara="1" rIns="0" wrap="square" tIns="0">
            <a:noAutofit/>
          </a:bodyPr>
          <a:lstStyle/>
          <a:p>
            <a:pPr indent="0" lvl="1" marL="406400" marR="0" rtl="0" algn="l">
              <a:lnSpc>
                <a:spcPct val="100000"/>
              </a:lnSpc>
              <a:spcBef>
                <a:spcPts val="500"/>
              </a:spcBef>
              <a:spcAft>
                <a:spcPts val="0"/>
              </a:spcAft>
              <a:buClr>
                <a:schemeClr val="accent1"/>
              </a:buClr>
              <a:buSzPts val="1800"/>
              <a:buFont typeface="Noto Sans Symbols"/>
              <a:buNone/>
            </a:pPr>
            <a:r>
              <a:t/>
            </a:r>
            <a:endParaRPr b="0" i="0" sz="1500" u="none" cap="none" strike="noStrike">
              <a:solidFill>
                <a:srgbClr val="484B4E"/>
              </a:solidFill>
              <a:latin typeface="Century Gothic"/>
              <a:ea typeface="Century Gothic"/>
              <a:cs typeface="Century Gothic"/>
              <a:sym typeface="Century Gothic"/>
            </a:endParaRPr>
          </a:p>
          <a:p>
            <a:pPr indent="-279400" lvl="1" marL="685800" marR="0" rtl="0" algn="l">
              <a:lnSpc>
                <a:spcPct val="100000"/>
              </a:lnSpc>
              <a:spcBef>
                <a:spcPts val="500"/>
              </a:spcBef>
              <a:spcAft>
                <a:spcPts val="0"/>
              </a:spcAft>
              <a:buClr>
                <a:schemeClr val="accent1"/>
              </a:buClr>
              <a:buSzPts val="1800"/>
              <a:buFont typeface="Noto Sans Symbols"/>
              <a:buChar char="▪"/>
            </a:pPr>
            <a:r>
              <a:rPr b="1" i="0" lang="en" sz="1500" u="none" cap="none" strike="noStrike">
                <a:solidFill>
                  <a:srgbClr val="484B4E"/>
                </a:solidFill>
                <a:latin typeface="Century Gothic"/>
                <a:ea typeface="Century Gothic"/>
                <a:cs typeface="Century Gothic"/>
                <a:sym typeface="Century Gothic"/>
              </a:rPr>
              <a:t>Variance</a:t>
            </a:r>
            <a:r>
              <a:rPr b="0" i="0" lang="en" sz="1500" u="none" cap="none" strike="noStrike">
                <a:solidFill>
                  <a:srgbClr val="484B4E"/>
                </a:solidFill>
                <a:latin typeface="Century Gothic"/>
                <a:ea typeface="Century Gothic"/>
                <a:cs typeface="Century Gothic"/>
                <a:sym typeface="Century Gothic"/>
              </a:rPr>
              <a:t> </a:t>
            </a:r>
            <a:endParaRPr sz="1100"/>
          </a:p>
          <a:p>
            <a:pPr indent="-330200" lvl="1" marL="1003300" marR="0" rtl="0" algn="l">
              <a:lnSpc>
                <a:spcPct val="150000"/>
              </a:lnSpc>
              <a:spcBef>
                <a:spcPts val="500"/>
              </a:spcBef>
              <a:spcAft>
                <a:spcPts val="0"/>
              </a:spcAft>
              <a:buClr>
                <a:schemeClr val="accent1"/>
              </a:buClr>
              <a:buSzPts val="1800"/>
              <a:buFont typeface="Courier New"/>
              <a:buChar char="o"/>
            </a:pPr>
            <a:r>
              <a:rPr b="0" i="0" lang="en" sz="1500" u="none" cap="none" strike="noStrike">
                <a:solidFill>
                  <a:srgbClr val="484B4E"/>
                </a:solidFill>
                <a:latin typeface="Century Gothic"/>
                <a:ea typeface="Century Gothic"/>
                <a:cs typeface="Century Gothic"/>
                <a:sym typeface="Century Gothic"/>
              </a:rPr>
              <a:t>Résultats bons en moyenne mais trop variables en pratique</a:t>
            </a:r>
            <a:endParaRPr sz="1100"/>
          </a:p>
          <a:p>
            <a:pPr indent="-330200" lvl="1" marL="1003300" marR="0" rtl="0" algn="l">
              <a:lnSpc>
                <a:spcPct val="150000"/>
              </a:lnSpc>
              <a:spcBef>
                <a:spcPts val="500"/>
              </a:spcBef>
              <a:spcAft>
                <a:spcPts val="0"/>
              </a:spcAft>
              <a:buClr>
                <a:schemeClr val="accent1"/>
              </a:buClr>
              <a:buSzPts val="1800"/>
              <a:buFont typeface="Courier New"/>
              <a:buChar char="o"/>
            </a:pPr>
            <a:r>
              <a:rPr b="0" i="0" lang="en" sz="1500" u="none" cap="none" strike="noStrike">
                <a:solidFill>
                  <a:srgbClr val="484B4E"/>
                </a:solidFill>
                <a:latin typeface="Century Gothic"/>
                <a:ea typeface="Century Gothic"/>
                <a:cs typeface="Century Gothic"/>
                <a:sym typeface="Century Gothic"/>
              </a:rPr>
              <a:t>Modèles trop complexes</a:t>
            </a:r>
            <a:endParaRPr sz="1100"/>
          </a:p>
          <a:p>
            <a:pPr indent="-330200" lvl="1" marL="1003300" marR="0" rtl="0" algn="l">
              <a:lnSpc>
                <a:spcPct val="150000"/>
              </a:lnSpc>
              <a:spcBef>
                <a:spcPts val="500"/>
              </a:spcBef>
              <a:spcAft>
                <a:spcPts val="0"/>
              </a:spcAft>
              <a:buClr>
                <a:schemeClr val="accent1"/>
              </a:buClr>
              <a:buSzPts val="1800"/>
              <a:buFont typeface="Courier New"/>
              <a:buChar char="o"/>
            </a:pPr>
            <a:r>
              <a:rPr b="0" i="0" lang="en" sz="1500" u="none" cap="none" strike="noStrike">
                <a:solidFill>
                  <a:srgbClr val="484B4E"/>
                </a:solidFill>
                <a:latin typeface="Century Gothic"/>
                <a:ea typeface="Century Gothic"/>
                <a:cs typeface="Century Gothic"/>
                <a:sym typeface="Century Gothic"/>
              </a:rPr>
              <a:t>Révèle le surapprentissage</a:t>
            </a:r>
            <a:endParaRPr sz="1100"/>
          </a:p>
          <a:p>
            <a:pPr indent="-330200" lvl="1" marL="1003300" marR="0" rtl="0" algn="l">
              <a:lnSpc>
                <a:spcPct val="150000"/>
              </a:lnSpc>
              <a:spcBef>
                <a:spcPts val="500"/>
              </a:spcBef>
              <a:spcAft>
                <a:spcPts val="0"/>
              </a:spcAft>
              <a:buClr>
                <a:schemeClr val="accent1"/>
              </a:buClr>
              <a:buSzPts val="1800"/>
              <a:buFont typeface="Courier New"/>
              <a:buChar char="o"/>
            </a:pPr>
            <a:r>
              <a:rPr b="0" i="0" lang="en" sz="1500" u="none" cap="none" strike="noStrike">
                <a:solidFill>
                  <a:srgbClr val="484B4E"/>
                </a:solidFill>
                <a:latin typeface="Century Gothic"/>
                <a:ea typeface="Century Gothic"/>
                <a:cs typeface="Century Gothic"/>
                <a:sym typeface="Century Gothic"/>
              </a:rPr>
              <a:t>Mesure : variance des prédictions d’un modèle</a:t>
            </a:r>
            <a:endParaRPr sz="1100"/>
          </a:p>
          <a:p>
            <a:pPr indent="-165100" lvl="0" marL="342900" marR="0" rtl="0" algn="l">
              <a:lnSpc>
                <a:spcPct val="100000"/>
              </a:lnSpc>
              <a:spcBef>
                <a:spcPts val="500"/>
              </a:spcBef>
              <a:spcAft>
                <a:spcPts val="0"/>
              </a:spcAft>
              <a:buClr>
                <a:schemeClr val="accent1"/>
              </a:buClr>
              <a:buSzPts val="1400"/>
              <a:buFont typeface="Arial"/>
              <a:buNone/>
            </a:pPr>
            <a:r>
              <a:t/>
            </a:r>
            <a:endParaRPr b="0" i="0" sz="1500" u="none" cap="none" strike="noStrike">
              <a:solidFill>
                <a:srgbClr val="484B4E"/>
              </a:solidFill>
              <a:latin typeface="Century Gothic"/>
              <a:ea typeface="Century Gothic"/>
              <a:cs typeface="Century Gothic"/>
              <a:sym typeface="Century Gothic"/>
            </a:endParaRPr>
          </a:p>
          <a:p>
            <a:pPr indent="-165100" lvl="0" marL="342900" marR="0" rtl="0" algn="l">
              <a:lnSpc>
                <a:spcPct val="100000"/>
              </a:lnSpc>
              <a:spcBef>
                <a:spcPts val="500"/>
              </a:spcBef>
              <a:spcAft>
                <a:spcPts val="0"/>
              </a:spcAft>
              <a:buClr>
                <a:schemeClr val="accent1"/>
              </a:buClr>
              <a:buSzPts val="1400"/>
              <a:buFont typeface="Arial"/>
              <a:buNone/>
            </a:pPr>
            <a:r>
              <a:t/>
            </a:r>
            <a:endParaRPr b="0" i="0" sz="1500" u="none" cap="none" strike="noStrike">
              <a:solidFill>
                <a:srgbClr val="484B4E"/>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Sur et sous-apprentissage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45B878"/>
                </a:solidFill>
              </a:rPr>
              <a:t>Qu’est ce que le sur apprentissage ?</a:t>
            </a:r>
            <a:endParaRPr/>
          </a:p>
        </p:txBody>
      </p:sp>
      <p:sp>
        <p:nvSpPr>
          <p:cNvPr id="185" name="Google Shape;185;p30"/>
          <p:cNvSpPr txBox="1"/>
          <p:nvPr>
            <p:ph idx="1" type="body"/>
          </p:nvPr>
        </p:nvSpPr>
        <p:spPr>
          <a:xfrm>
            <a:off x="393525" y="1309275"/>
            <a:ext cx="6785700" cy="33765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Un modèle :</a:t>
            </a:r>
            <a:br>
              <a:rPr lang="en"/>
            </a:br>
            <a:endParaRPr/>
          </a:p>
          <a:p>
            <a:pPr indent="-254000" lvl="1" marL="685800" rtl="0" algn="l">
              <a:spcBef>
                <a:spcPts val="0"/>
              </a:spcBef>
              <a:spcAft>
                <a:spcPts val="0"/>
              </a:spcAft>
              <a:buSzPts val="1400"/>
              <a:buChar char="○"/>
            </a:pPr>
            <a:r>
              <a:rPr lang="en" sz="1400"/>
              <a:t>Apprend les détails et le bruit dans les données d’entraînement.</a:t>
            </a:r>
            <a:br>
              <a:rPr lang="en" sz="1400"/>
            </a:br>
            <a:endParaRPr sz="1400"/>
          </a:p>
          <a:p>
            <a:pPr indent="-254000" lvl="1" marL="685800" rtl="0" algn="l">
              <a:spcBef>
                <a:spcPts val="0"/>
              </a:spcBef>
              <a:spcAft>
                <a:spcPts val="0"/>
              </a:spcAft>
              <a:buSzPts val="1400"/>
              <a:buChar char="○"/>
            </a:pPr>
            <a:r>
              <a:rPr lang="en" sz="1400"/>
              <a:t>Produit de bons résultats sur les données d’entraînement, mais de mauvais résultats sur les données de </a:t>
            </a:r>
            <a:r>
              <a:rPr lang="en" sz="1400"/>
              <a:t>validation</a:t>
            </a:r>
            <a:r>
              <a:rPr lang="en" sz="1400"/>
              <a:t> et de test.</a:t>
            </a:r>
            <a:br>
              <a:rPr lang="en" sz="1400"/>
            </a:br>
            <a:endParaRPr sz="1400"/>
          </a:p>
          <a:p>
            <a:pPr indent="-254000" lvl="1" marL="685800" rtl="0" algn="l">
              <a:spcBef>
                <a:spcPts val="0"/>
              </a:spcBef>
              <a:spcAft>
                <a:spcPts val="0"/>
              </a:spcAft>
              <a:buSzPts val="1400"/>
              <a:buChar char="○"/>
            </a:pPr>
            <a:r>
              <a:rPr lang="en" sz="1400"/>
              <a:t>Mémorise les données au lieu d'apprendre et de comprendre la tendance sous-jacente des données.</a:t>
            </a:r>
            <a:br>
              <a:rPr lang="en" sz="1400"/>
            </a:br>
            <a:endParaRPr sz="1400"/>
          </a:p>
          <a:p>
            <a:pPr indent="-254000" lvl="1" marL="685800" rtl="0" algn="l">
              <a:spcBef>
                <a:spcPts val="0"/>
              </a:spcBef>
              <a:spcAft>
                <a:spcPts val="0"/>
              </a:spcAft>
              <a:buSzPts val="1400"/>
              <a:buChar char="○"/>
            </a:pPr>
            <a:r>
              <a:rPr lang="en" sz="1400"/>
              <a:t>N’est pas en mesure de généraliser avec de nouvelles données.</a:t>
            </a:r>
            <a:br>
              <a:rPr lang="en"/>
            </a:br>
            <a:endParaRPr sz="1400"/>
          </a:p>
          <a:p>
            <a:pPr indent="-254000" lvl="1" marL="685800" rtl="0" algn="l">
              <a:spcBef>
                <a:spcPts val="0"/>
              </a:spcBef>
              <a:spcAft>
                <a:spcPts val="0"/>
              </a:spcAft>
              <a:buSzPts val="1400"/>
              <a:buChar char="○"/>
            </a:pPr>
            <a:r>
              <a:rPr lang="en" sz="1400"/>
              <a:t>Biais faible mais variance élevée.</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6" name="Google Shape;186;p30"/>
          <p:cNvPicPr preferRelativeResize="0"/>
          <p:nvPr/>
        </p:nvPicPr>
        <p:blipFill rotWithShape="1">
          <a:blip r:embed="rId3">
            <a:alphaModFix/>
          </a:blip>
          <a:srcRect b="0" l="66606" r="0" t="0"/>
          <a:stretch/>
        </p:blipFill>
        <p:spPr>
          <a:xfrm>
            <a:off x="7070981" y="2279231"/>
            <a:ext cx="1678931" cy="2011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 problème de la variance </a:t>
            </a:r>
            <a:endParaRPr/>
          </a:p>
        </p:txBody>
      </p:sp>
      <p:sp>
        <p:nvSpPr>
          <p:cNvPr id="192" name="Google Shape;192;p31"/>
          <p:cNvSpPr txBox="1"/>
          <p:nvPr>
            <p:ph idx="1" type="body"/>
          </p:nvPr>
        </p:nvSpPr>
        <p:spPr>
          <a:xfrm>
            <a:off x="393525" y="1342992"/>
            <a:ext cx="8357100" cy="23391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Le sur apprentissage est parfois appelé le problème de la variance.</a:t>
            </a:r>
            <a:endParaRPr/>
          </a:p>
          <a:p>
            <a:pPr indent="0" lvl="0" marL="342900" rtl="0" algn="l">
              <a:spcBef>
                <a:spcPts val="1200"/>
              </a:spcBef>
              <a:spcAft>
                <a:spcPts val="0"/>
              </a:spcAft>
              <a:buNone/>
            </a:pPr>
            <a:r>
              <a:t/>
            </a:r>
            <a:endParaRPr/>
          </a:p>
          <a:p>
            <a:pPr indent="-254000" lvl="0" marL="342900" rtl="0" algn="l">
              <a:spcBef>
                <a:spcPts val="1200"/>
              </a:spcBef>
              <a:spcAft>
                <a:spcPts val="0"/>
              </a:spcAft>
              <a:buSzPts val="1400"/>
              <a:buChar char="●"/>
            </a:pPr>
            <a:r>
              <a:rPr lang="en"/>
              <a:t>Un petit changement dans les données (point vert) affecte complètement le modèle ci-dessous.</a:t>
            </a:r>
            <a:endParaRPr/>
          </a:p>
        </p:txBody>
      </p:sp>
      <p:pic>
        <p:nvPicPr>
          <p:cNvPr id="193" name="Google Shape;193;p31"/>
          <p:cNvPicPr preferRelativeResize="0"/>
          <p:nvPr/>
        </p:nvPicPr>
        <p:blipFill rotWithShape="1">
          <a:blip r:embed="rId3">
            <a:alphaModFix/>
          </a:blip>
          <a:srcRect b="0" l="0" r="0" t="73365"/>
          <a:stretch/>
        </p:blipFill>
        <p:spPr>
          <a:xfrm>
            <a:off x="1782431" y="2879831"/>
            <a:ext cx="2279662" cy="1369970"/>
          </a:xfrm>
          <a:prstGeom prst="rect">
            <a:avLst/>
          </a:prstGeom>
          <a:noFill/>
          <a:ln>
            <a:noFill/>
          </a:ln>
        </p:spPr>
      </p:pic>
      <p:pic>
        <p:nvPicPr>
          <p:cNvPr id="194" name="Google Shape;194;p31"/>
          <p:cNvPicPr preferRelativeResize="0"/>
          <p:nvPr/>
        </p:nvPicPr>
        <p:blipFill rotWithShape="1">
          <a:blip r:embed="rId3">
            <a:alphaModFix/>
          </a:blip>
          <a:srcRect b="25358" l="0" r="0" t="48006"/>
          <a:stretch/>
        </p:blipFill>
        <p:spPr>
          <a:xfrm>
            <a:off x="5034169" y="2940769"/>
            <a:ext cx="2279662" cy="13699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Causes</a:t>
            </a:r>
            <a:endParaRPr/>
          </a:p>
        </p:txBody>
      </p:sp>
      <p:sp>
        <p:nvSpPr>
          <p:cNvPr id="200" name="Google Shape;200;p32"/>
          <p:cNvSpPr txBox="1"/>
          <p:nvPr>
            <p:ph idx="1" type="body"/>
          </p:nvPr>
        </p:nvSpPr>
        <p:spPr>
          <a:xfrm>
            <a:off x="393525" y="1402200"/>
            <a:ext cx="7616100" cy="31638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Le modèle est trop complexe</a:t>
            </a:r>
            <a:r>
              <a:rPr lang="en"/>
              <a:t>.</a:t>
            </a:r>
            <a:r>
              <a:rPr lang="en"/>
              <a:t> </a:t>
            </a:r>
            <a:endParaRPr/>
          </a:p>
          <a:p>
            <a:pPr indent="0" lvl="0" marL="342900" rtl="0" algn="l">
              <a:spcBef>
                <a:spcPts val="1200"/>
              </a:spcBef>
              <a:spcAft>
                <a:spcPts val="0"/>
              </a:spcAft>
              <a:buNone/>
            </a:pPr>
            <a:r>
              <a:t/>
            </a:r>
            <a:endParaRPr/>
          </a:p>
          <a:p>
            <a:pPr indent="-254000" lvl="0" marL="342900" rtl="0" algn="l">
              <a:spcBef>
                <a:spcPts val="1200"/>
              </a:spcBef>
              <a:spcAft>
                <a:spcPts val="0"/>
              </a:spcAft>
              <a:buSzPts val="1400"/>
              <a:buChar char="●"/>
            </a:pPr>
            <a:r>
              <a:rPr lang="en"/>
              <a:t>Le modèle a une variance élevée.</a:t>
            </a:r>
            <a:endParaRPr/>
          </a:p>
          <a:p>
            <a:pPr indent="0" lvl="0" marL="342900" rtl="0" algn="l">
              <a:spcBef>
                <a:spcPts val="1200"/>
              </a:spcBef>
              <a:spcAft>
                <a:spcPts val="0"/>
              </a:spcAft>
              <a:buNone/>
            </a:pPr>
            <a:r>
              <a:t/>
            </a:r>
            <a:endParaRPr/>
          </a:p>
          <a:p>
            <a:pPr indent="-254000" lvl="0" marL="342900" rtl="0" algn="l">
              <a:spcBef>
                <a:spcPts val="1200"/>
              </a:spcBef>
              <a:spcAft>
                <a:spcPts val="0"/>
              </a:spcAft>
              <a:buSzPts val="1400"/>
              <a:buChar char="●"/>
            </a:pPr>
            <a:r>
              <a:rPr lang="en"/>
              <a:t>La taille du jeu de données d'entraînement n’est pas suffisante.</a:t>
            </a:r>
            <a:endParaRPr/>
          </a:p>
          <a:p>
            <a:pPr indent="0" lvl="0" marL="0" rtl="0" algn="l">
              <a:spcBef>
                <a:spcPts val="1200"/>
              </a:spcBef>
              <a:spcAft>
                <a:spcPts val="0"/>
              </a:spcAft>
              <a:buNone/>
            </a:pPr>
            <a:r>
              <a:t/>
            </a:r>
            <a:endParaRPr/>
          </a:p>
          <a:p>
            <a:pPr indent="-254000" lvl="0" marL="342900" rtl="0" algn="l">
              <a:spcBef>
                <a:spcPts val="1200"/>
              </a:spcBef>
              <a:spcAft>
                <a:spcPts val="0"/>
              </a:spcAft>
              <a:buSzPts val="1400"/>
              <a:buChar char="●"/>
            </a:pPr>
            <a:r>
              <a:rPr lang="en"/>
              <a:t>Entraîné trop longtemps!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1" name="Google Shape;201;p32"/>
          <p:cNvPicPr preferRelativeResize="0"/>
          <p:nvPr/>
        </p:nvPicPr>
        <p:blipFill>
          <a:blip r:embed="rId3">
            <a:alphaModFix/>
          </a:blip>
          <a:stretch>
            <a:fillRect/>
          </a:stretch>
        </p:blipFill>
        <p:spPr>
          <a:xfrm>
            <a:off x="4782131" y="2009231"/>
            <a:ext cx="799218" cy="799218"/>
          </a:xfrm>
          <a:prstGeom prst="rect">
            <a:avLst/>
          </a:prstGeom>
          <a:noFill/>
          <a:ln>
            <a:noFill/>
          </a:ln>
        </p:spPr>
      </p:pic>
      <p:pic>
        <p:nvPicPr>
          <p:cNvPr id="202" name="Google Shape;202;p32"/>
          <p:cNvPicPr preferRelativeResize="0"/>
          <p:nvPr/>
        </p:nvPicPr>
        <p:blipFill>
          <a:blip r:embed="rId4">
            <a:alphaModFix/>
          </a:blip>
          <a:stretch>
            <a:fillRect/>
          </a:stretch>
        </p:blipFill>
        <p:spPr>
          <a:xfrm>
            <a:off x="7497356" y="2729250"/>
            <a:ext cx="892163" cy="892163"/>
          </a:xfrm>
          <a:prstGeom prst="rect">
            <a:avLst/>
          </a:prstGeom>
          <a:noFill/>
          <a:ln>
            <a:noFill/>
          </a:ln>
        </p:spPr>
      </p:pic>
      <p:pic>
        <p:nvPicPr>
          <p:cNvPr id="203" name="Google Shape;203;p32"/>
          <p:cNvPicPr preferRelativeResize="0"/>
          <p:nvPr/>
        </p:nvPicPr>
        <p:blipFill>
          <a:blip r:embed="rId5">
            <a:alphaModFix/>
          </a:blip>
          <a:stretch>
            <a:fillRect/>
          </a:stretch>
        </p:blipFill>
        <p:spPr>
          <a:xfrm>
            <a:off x="5211469" y="1031531"/>
            <a:ext cx="1076232" cy="1053995"/>
          </a:xfrm>
          <a:prstGeom prst="rect">
            <a:avLst/>
          </a:prstGeom>
          <a:noFill/>
          <a:ln>
            <a:noFill/>
          </a:ln>
        </p:spPr>
      </p:pic>
      <p:pic>
        <p:nvPicPr>
          <p:cNvPr id="204" name="Google Shape;204;p32"/>
          <p:cNvPicPr preferRelativeResize="0"/>
          <p:nvPr/>
        </p:nvPicPr>
        <p:blipFill>
          <a:blip r:embed="rId6">
            <a:alphaModFix/>
          </a:blip>
          <a:stretch>
            <a:fillRect/>
          </a:stretch>
        </p:blipFill>
        <p:spPr>
          <a:xfrm>
            <a:off x="4040331" y="3551300"/>
            <a:ext cx="2518706" cy="14837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solidFill>
                  <a:srgbClr val="45B878"/>
                </a:solidFill>
              </a:rPr>
              <a:t>Qu’est ce que le sous apprentissage ?</a:t>
            </a:r>
            <a:br>
              <a:rPr lang="en"/>
            </a:br>
            <a:endParaRPr/>
          </a:p>
        </p:txBody>
      </p:sp>
      <p:sp>
        <p:nvSpPr>
          <p:cNvPr id="210" name="Google Shape;210;p33"/>
          <p:cNvSpPr txBox="1"/>
          <p:nvPr>
            <p:ph idx="1" type="body"/>
          </p:nvPr>
        </p:nvSpPr>
        <p:spPr>
          <a:xfrm>
            <a:off x="392897" y="1694780"/>
            <a:ext cx="8357100" cy="2339100"/>
          </a:xfrm>
          <a:prstGeom prst="rect">
            <a:avLst/>
          </a:prstGeom>
          <a:noFill/>
          <a:ln>
            <a:noFill/>
          </a:ln>
        </p:spPr>
        <p:txBody>
          <a:bodyPr anchorCtr="0" anchor="t" bIns="0" lIns="0" spcFirstLastPara="1" rIns="0" wrap="square" tIns="0">
            <a:noAutofit/>
          </a:bodyPr>
          <a:lstStyle/>
          <a:p>
            <a:pPr indent="-203200" lvl="1" marL="203200" rtl="0" algn="l">
              <a:lnSpc>
                <a:spcPct val="90000"/>
              </a:lnSpc>
              <a:spcBef>
                <a:spcPts val="500"/>
              </a:spcBef>
              <a:spcAft>
                <a:spcPts val="0"/>
              </a:spcAft>
              <a:buSzPts val="1800"/>
              <a:buChar char="○"/>
            </a:pPr>
            <a:r>
              <a:rPr lang="en"/>
              <a:t>Un modèle trop simple </a:t>
            </a:r>
            <a:endParaRPr/>
          </a:p>
          <a:p>
            <a:pPr indent="-177800" lvl="2" marL="406400" marR="0" rtl="0" algn="l">
              <a:lnSpc>
                <a:spcPct val="90000"/>
              </a:lnSpc>
              <a:spcBef>
                <a:spcPts val="1200"/>
              </a:spcBef>
              <a:spcAft>
                <a:spcPts val="0"/>
              </a:spcAft>
              <a:buClr>
                <a:schemeClr val="accent1"/>
              </a:buClr>
              <a:buSzPts val="1400"/>
              <a:buChar char="■"/>
            </a:pPr>
            <a:r>
              <a:rPr lang="en"/>
              <a:t>Ne performe pas bien avec les données d’entraînement et de test.</a:t>
            </a:r>
            <a:endParaRPr/>
          </a:p>
          <a:p>
            <a:pPr indent="-177800" lvl="2" marL="406400" marR="0" rtl="0" algn="l">
              <a:lnSpc>
                <a:spcPct val="90000"/>
              </a:lnSpc>
              <a:spcBef>
                <a:spcPts val="500"/>
              </a:spcBef>
              <a:spcAft>
                <a:spcPts val="0"/>
              </a:spcAft>
              <a:buClr>
                <a:schemeClr val="accent1"/>
              </a:buClr>
              <a:buSzPts val="1400"/>
              <a:buChar char="■"/>
            </a:pPr>
            <a:r>
              <a:rPr lang="en"/>
              <a:t>N'est pas en mesure de saisir la relation entre les exemples en entrée et les valeurs cibles.</a:t>
            </a:r>
            <a:endParaRPr/>
          </a:p>
          <a:p>
            <a:pPr indent="0" lvl="0" marL="406400" marR="0" rtl="0" algn="l">
              <a:lnSpc>
                <a:spcPct val="90000"/>
              </a:lnSpc>
              <a:spcBef>
                <a:spcPts val="500"/>
              </a:spcBef>
              <a:spcAft>
                <a:spcPts val="0"/>
              </a:spcAft>
              <a:buNone/>
            </a:pPr>
            <a:r>
              <a:t/>
            </a:r>
            <a:endParaRPr/>
          </a:p>
          <a:p>
            <a:pPr indent="-203200" lvl="1" marL="203200" rtl="0" algn="l">
              <a:lnSpc>
                <a:spcPct val="90000"/>
              </a:lnSpc>
              <a:spcBef>
                <a:spcPts val="500"/>
              </a:spcBef>
              <a:spcAft>
                <a:spcPts val="0"/>
              </a:spcAft>
              <a:buSzPts val="1800"/>
              <a:buChar char="○"/>
            </a:pPr>
            <a:r>
              <a:rPr lang="en"/>
              <a:t>Variance faible      mais biais élevé</a:t>
            </a:r>
            <a:endParaRPr/>
          </a:p>
          <a:p>
            <a:pPr indent="-177800" lvl="2" marL="406400" rtl="0" algn="l">
              <a:lnSpc>
                <a:spcPct val="90000"/>
              </a:lnSpc>
              <a:spcBef>
                <a:spcPts val="1200"/>
              </a:spcBef>
              <a:spcAft>
                <a:spcPts val="0"/>
              </a:spcAft>
              <a:buClr>
                <a:schemeClr val="accent1"/>
              </a:buClr>
              <a:buSzPts val="1400"/>
              <a:buChar char="■"/>
            </a:pPr>
            <a:r>
              <a:rPr lang="en"/>
              <a:t>Le modèle fait systématiquement des erreurs similaires aux mêmes endroits.</a:t>
            </a:r>
            <a:endParaRPr/>
          </a:p>
          <a:p>
            <a:pPr indent="0" lvl="0" marL="0" rtl="0" algn="l">
              <a:lnSpc>
                <a:spcPct val="90000"/>
              </a:lnSpc>
              <a:spcBef>
                <a:spcPts val="1200"/>
              </a:spcBef>
              <a:spcAft>
                <a:spcPts val="1200"/>
              </a:spcAft>
              <a:buNone/>
            </a:pPr>
            <a:r>
              <a:t/>
            </a:r>
            <a:endParaRPr/>
          </a:p>
        </p:txBody>
      </p:sp>
      <p:pic>
        <p:nvPicPr>
          <p:cNvPr id="211" name="Google Shape;211;p33"/>
          <p:cNvPicPr preferRelativeResize="0"/>
          <p:nvPr/>
        </p:nvPicPr>
        <p:blipFill rotWithShape="1">
          <a:blip r:embed="rId3">
            <a:alphaModFix/>
          </a:blip>
          <a:srcRect b="0" l="0" r="65243" t="0"/>
          <a:stretch/>
        </p:blipFill>
        <p:spPr>
          <a:xfrm>
            <a:off x="7255275" y="2727956"/>
            <a:ext cx="1453819" cy="1673081"/>
          </a:xfrm>
          <a:prstGeom prst="rect">
            <a:avLst/>
          </a:prstGeom>
          <a:noFill/>
          <a:ln>
            <a:noFill/>
          </a:ln>
        </p:spPr>
      </p:pic>
      <p:pic>
        <p:nvPicPr>
          <p:cNvPr id="212" name="Google Shape;212;p33"/>
          <p:cNvPicPr preferRelativeResize="0"/>
          <p:nvPr/>
        </p:nvPicPr>
        <p:blipFill>
          <a:blip r:embed="rId4">
            <a:alphaModFix/>
          </a:blip>
          <a:stretch>
            <a:fillRect/>
          </a:stretch>
        </p:blipFill>
        <p:spPr>
          <a:xfrm>
            <a:off x="3349075" y="2909587"/>
            <a:ext cx="279807" cy="274320"/>
          </a:xfrm>
          <a:prstGeom prst="rect">
            <a:avLst/>
          </a:prstGeom>
          <a:noFill/>
          <a:ln>
            <a:noFill/>
          </a:ln>
        </p:spPr>
      </p:pic>
      <p:pic>
        <p:nvPicPr>
          <p:cNvPr id="213" name="Google Shape;213;p33"/>
          <p:cNvPicPr preferRelativeResize="0"/>
          <p:nvPr/>
        </p:nvPicPr>
        <p:blipFill>
          <a:blip r:embed="rId5">
            <a:alphaModFix/>
          </a:blip>
          <a:stretch>
            <a:fillRect/>
          </a:stretch>
        </p:blipFill>
        <p:spPr>
          <a:xfrm>
            <a:off x="1810393" y="2926731"/>
            <a:ext cx="224028" cy="2400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Variance faible, mais biais élevé</a:t>
            </a:r>
            <a:endParaRPr/>
          </a:p>
        </p:txBody>
      </p:sp>
      <p:sp>
        <p:nvSpPr>
          <p:cNvPr id="219" name="Google Shape;219;p34"/>
          <p:cNvSpPr txBox="1"/>
          <p:nvPr>
            <p:ph idx="1" type="body"/>
          </p:nvPr>
        </p:nvSpPr>
        <p:spPr>
          <a:xfrm>
            <a:off x="393525" y="1402205"/>
            <a:ext cx="8357100" cy="23391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Le modèle ci-dessous varie peu lorsque l’on déplace le point vert.</a:t>
            </a:r>
            <a:endParaRPr/>
          </a:p>
          <a:p>
            <a:pPr indent="0" lvl="0" marL="342900" rtl="0" algn="l">
              <a:spcBef>
                <a:spcPts val="1200"/>
              </a:spcBef>
              <a:spcAft>
                <a:spcPts val="0"/>
              </a:spcAft>
              <a:buNone/>
            </a:pPr>
            <a:r>
              <a:t/>
            </a:r>
            <a:endParaRPr/>
          </a:p>
          <a:p>
            <a:pPr indent="-254000" lvl="0" marL="342900" rtl="0" algn="l">
              <a:spcBef>
                <a:spcPts val="1200"/>
              </a:spcBef>
              <a:spcAft>
                <a:spcPts val="0"/>
              </a:spcAft>
              <a:buSzPts val="1400"/>
              <a:buChar char="●"/>
            </a:pPr>
            <a:r>
              <a:rPr lang="en"/>
              <a:t>Le modèle f</a:t>
            </a:r>
            <a:r>
              <a:rPr lang="en" sz="1800"/>
              <a:t>ait systématiquement des erreurs similaires aux mêmes endroits</a:t>
            </a:r>
            <a:r>
              <a:rPr lang="en"/>
              <a:t>; il est donc biaisé.</a:t>
            </a:r>
            <a:endParaRPr/>
          </a:p>
          <a:p>
            <a:pPr indent="0" lvl="0" marL="0" rtl="0" algn="l">
              <a:spcBef>
                <a:spcPts val="1200"/>
              </a:spcBef>
              <a:spcAft>
                <a:spcPts val="1200"/>
              </a:spcAft>
              <a:buNone/>
            </a:pPr>
            <a:r>
              <a:t/>
            </a:r>
            <a:endParaRPr/>
          </a:p>
        </p:txBody>
      </p:sp>
      <p:pic>
        <p:nvPicPr>
          <p:cNvPr id="220" name="Google Shape;220;p34"/>
          <p:cNvPicPr preferRelativeResize="0"/>
          <p:nvPr/>
        </p:nvPicPr>
        <p:blipFill rotWithShape="1">
          <a:blip r:embed="rId3">
            <a:alphaModFix/>
          </a:blip>
          <a:srcRect b="76161" l="0" r="0" t="0"/>
          <a:stretch/>
        </p:blipFill>
        <p:spPr>
          <a:xfrm>
            <a:off x="1737975" y="3080831"/>
            <a:ext cx="2279662" cy="1226118"/>
          </a:xfrm>
          <a:prstGeom prst="rect">
            <a:avLst/>
          </a:prstGeom>
          <a:noFill/>
          <a:ln>
            <a:noFill/>
          </a:ln>
        </p:spPr>
      </p:pic>
      <p:pic>
        <p:nvPicPr>
          <p:cNvPr id="221" name="Google Shape;221;p34"/>
          <p:cNvPicPr preferRelativeResize="0"/>
          <p:nvPr/>
        </p:nvPicPr>
        <p:blipFill rotWithShape="1">
          <a:blip r:embed="rId3">
            <a:alphaModFix/>
          </a:blip>
          <a:srcRect b="49066" l="0" r="0" t="24298"/>
          <a:stretch/>
        </p:blipFill>
        <p:spPr>
          <a:xfrm>
            <a:off x="4468463" y="3008906"/>
            <a:ext cx="2279662" cy="13699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49723" y="352100"/>
            <a:ext cx="82227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 sz="2300"/>
              <a:t>Qu'est-ce que cela signifie pour un modèle d'être performant ?</a:t>
            </a:r>
            <a:endParaRPr sz="2300"/>
          </a:p>
          <a:p>
            <a:pPr indent="0" lvl="0" marL="0" rtl="0" algn="l">
              <a:lnSpc>
                <a:spcPct val="100000"/>
              </a:lnSpc>
              <a:spcBef>
                <a:spcPts val="0"/>
              </a:spcBef>
              <a:spcAft>
                <a:spcPts val="0"/>
              </a:spcAft>
              <a:buClr>
                <a:schemeClr val="accent1"/>
              </a:buClr>
              <a:buSzPts val="3000"/>
              <a:buFont typeface="Century Gothic"/>
              <a:buNone/>
            </a:pPr>
            <a:r>
              <a:t/>
            </a:r>
            <a:endParaRPr sz="2300"/>
          </a:p>
        </p:txBody>
      </p:sp>
      <p:pic>
        <p:nvPicPr>
          <p:cNvPr id="79" name="Google Shape;79;p17"/>
          <p:cNvPicPr preferRelativeResize="0"/>
          <p:nvPr/>
        </p:nvPicPr>
        <p:blipFill rotWithShape="1">
          <a:blip r:embed="rId3">
            <a:alphaModFix/>
          </a:blip>
          <a:srcRect b="0" l="0" r="0" t="0"/>
          <a:stretch/>
        </p:blipFill>
        <p:spPr>
          <a:xfrm>
            <a:off x="5743051" y="1491255"/>
            <a:ext cx="2743200" cy="1425885"/>
          </a:xfrm>
          <a:prstGeom prst="rect">
            <a:avLst/>
          </a:prstGeom>
          <a:noFill/>
          <a:ln>
            <a:noFill/>
          </a:ln>
        </p:spPr>
      </p:pic>
      <p:sp>
        <p:nvSpPr>
          <p:cNvPr id="80" name="Google Shape;80;p17"/>
          <p:cNvSpPr txBox="1"/>
          <p:nvPr>
            <p:ph idx="1" type="body"/>
          </p:nvPr>
        </p:nvSpPr>
        <p:spPr>
          <a:xfrm>
            <a:off x="657749" y="1080787"/>
            <a:ext cx="8150100" cy="3576300"/>
          </a:xfrm>
          <a:prstGeom prst="rect">
            <a:avLst/>
          </a:prstGeom>
          <a:noFill/>
          <a:ln>
            <a:noFill/>
          </a:ln>
        </p:spPr>
        <p:txBody>
          <a:bodyPr anchorCtr="0" anchor="t" bIns="0" lIns="0" spcFirstLastPara="1" rIns="0" wrap="square" tIns="0">
            <a:noAutofit/>
          </a:bodyPr>
          <a:lstStyle/>
          <a:p>
            <a:pPr indent="0" lvl="0" marL="139700" rtl="0" algn="l">
              <a:lnSpc>
                <a:spcPct val="90000"/>
              </a:lnSpc>
              <a:spcBef>
                <a:spcPts val="500"/>
              </a:spcBef>
              <a:spcAft>
                <a:spcPts val="0"/>
              </a:spcAft>
              <a:buSzPts val="1400"/>
              <a:buNone/>
            </a:pPr>
            <a:r>
              <a:rPr b="1" lang="en">
                <a:latin typeface="Palatino"/>
                <a:ea typeface="Palatino"/>
                <a:cs typeface="Palatino"/>
                <a:sym typeface="Palatino"/>
              </a:rPr>
              <a:t>Performance</a:t>
            </a:r>
            <a:r>
              <a:rPr lang="en">
                <a:latin typeface="Palatino"/>
                <a:ea typeface="Palatino"/>
                <a:cs typeface="Palatino"/>
                <a:sym typeface="Palatino"/>
              </a:rPr>
              <a:t>:</a:t>
            </a:r>
            <a:endParaRPr>
              <a:latin typeface="Palatino"/>
              <a:ea typeface="Palatino"/>
              <a:cs typeface="Palatino"/>
              <a:sym typeface="Palatino"/>
            </a:endParaRPr>
          </a:p>
          <a:p>
            <a:pPr indent="-317500" lvl="0" marL="457200" rtl="0" algn="l">
              <a:lnSpc>
                <a:spcPct val="90000"/>
              </a:lnSpc>
              <a:spcBef>
                <a:spcPts val="1200"/>
              </a:spcBef>
              <a:spcAft>
                <a:spcPts val="0"/>
              </a:spcAft>
              <a:buSzPts val="1400"/>
              <a:buFont typeface="Palatino"/>
              <a:buChar char="●"/>
            </a:pPr>
            <a:r>
              <a:rPr lang="en">
                <a:latin typeface="Palatino"/>
                <a:ea typeface="Palatino"/>
                <a:cs typeface="Palatino"/>
                <a:sym typeface="Palatino"/>
              </a:rPr>
              <a:t>On entraîne un modèle à prédire:</a:t>
            </a:r>
            <a:endParaRPr>
              <a:latin typeface="Palatino"/>
              <a:ea typeface="Palatino"/>
              <a:cs typeface="Palatino"/>
              <a:sym typeface="Palatino"/>
            </a:endParaRPr>
          </a:p>
          <a:p>
            <a:pPr indent="-342900" lvl="1" marL="914400" rtl="0" algn="l">
              <a:lnSpc>
                <a:spcPct val="90000"/>
              </a:lnSpc>
              <a:spcBef>
                <a:spcPts val="0"/>
              </a:spcBef>
              <a:spcAft>
                <a:spcPts val="0"/>
              </a:spcAft>
              <a:buSzPts val="1800"/>
              <a:buFont typeface="Palatino"/>
              <a:buChar char="○"/>
            </a:pPr>
            <a:r>
              <a:rPr lang="en">
                <a:latin typeface="Palatino"/>
                <a:ea typeface="Palatino"/>
                <a:cs typeface="Palatino"/>
                <a:sym typeface="Palatino"/>
              </a:rPr>
              <a:t>P(cat or dog| x, 𝛳)</a:t>
            </a:r>
            <a:endParaRPr>
              <a:latin typeface="Palatino"/>
              <a:ea typeface="Palatino"/>
              <a:cs typeface="Palatino"/>
              <a:sym typeface="Palatino"/>
            </a:endParaRPr>
          </a:p>
          <a:p>
            <a:pPr indent="-317500" lvl="0" marL="457200" rtl="0" algn="l">
              <a:lnSpc>
                <a:spcPct val="90000"/>
              </a:lnSpc>
              <a:spcBef>
                <a:spcPts val="500"/>
              </a:spcBef>
              <a:spcAft>
                <a:spcPts val="0"/>
              </a:spcAft>
              <a:buSzPts val="1400"/>
              <a:buChar char="●"/>
            </a:pPr>
            <a:r>
              <a:rPr lang="en">
                <a:latin typeface="Palatino"/>
                <a:ea typeface="Palatino"/>
                <a:cs typeface="Palatino"/>
                <a:sym typeface="Palatino"/>
              </a:rPr>
              <a:t>Il devrait </a:t>
            </a:r>
            <a:r>
              <a:rPr b="1" lang="en">
                <a:latin typeface="Palatino"/>
                <a:ea typeface="Palatino"/>
                <a:cs typeface="Palatino"/>
                <a:sym typeface="Palatino"/>
              </a:rPr>
              <a:t>bien </a:t>
            </a:r>
            <a:r>
              <a:rPr lang="en">
                <a:latin typeface="Palatino"/>
                <a:ea typeface="Palatino"/>
                <a:cs typeface="Palatino"/>
                <a:sym typeface="Palatino"/>
              </a:rPr>
              <a:t>modéliser cette proba. </a:t>
            </a:r>
            <a:endParaRPr b="1">
              <a:latin typeface="Palatino"/>
              <a:ea typeface="Palatino"/>
              <a:cs typeface="Palatino"/>
              <a:sym typeface="Palatino"/>
            </a:endParaRPr>
          </a:p>
          <a:p>
            <a:pPr indent="-317500" lvl="0" marL="457200" rtl="0" algn="l">
              <a:lnSpc>
                <a:spcPct val="90000"/>
              </a:lnSpc>
              <a:spcBef>
                <a:spcPts val="500"/>
              </a:spcBef>
              <a:spcAft>
                <a:spcPts val="0"/>
              </a:spcAft>
              <a:buSzPts val="1400"/>
              <a:buFont typeface="Palatino"/>
              <a:buChar char="●"/>
            </a:pPr>
            <a:r>
              <a:rPr lang="en">
                <a:latin typeface="Palatino"/>
                <a:ea typeface="Palatino"/>
                <a:cs typeface="Palatino"/>
                <a:sym typeface="Palatino"/>
              </a:rPr>
              <a:t>On évalue sur l'ensemble de </a:t>
            </a:r>
            <a:r>
              <a:rPr b="1" lang="en">
                <a:latin typeface="Palatino"/>
                <a:ea typeface="Palatino"/>
                <a:cs typeface="Palatino"/>
                <a:sym typeface="Palatino"/>
              </a:rPr>
              <a:t>test</a:t>
            </a:r>
            <a:r>
              <a:rPr lang="en">
                <a:latin typeface="Palatino"/>
                <a:ea typeface="Palatino"/>
                <a:cs typeface="Palatino"/>
                <a:sym typeface="Palatino"/>
              </a:rPr>
              <a:t>. </a:t>
            </a:r>
            <a:endParaRPr>
              <a:latin typeface="Palatino"/>
              <a:ea typeface="Palatino"/>
              <a:cs typeface="Palatino"/>
              <a:sym typeface="Palatino"/>
            </a:endParaRPr>
          </a:p>
          <a:p>
            <a:pPr indent="-317500" lvl="0" marL="457200" rtl="0" algn="l">
              <a:lnSpc>
                <a:spcPct val="90000"/>
              </a:lnSpc>
              <a:spcBef>
                <a:spcPts val="500"/>
              </a:spcBef>
              <a:spcAft>
                <a:spcPts val="0"/>
              </a:spcAft>
              <a:buSzPts val="1400"/>
              <a:buChar char="●"/>
            </a:pPr>
            <a:r>
              <a:rPr lang="en">
                <a:latin typeface="Palatino"/>
                <a:ea typeface="Palatino"/>
                <a:cs typeface="Palatino"/>
                <a:sym typeface="Palatino"/>
              </a:rPr>
              <a:t>Le concept important: </a:t>
            </a:r>
            <a:r>
              <a:rPr b="1" lang="en">
                <a:latin typeface="Palatino"/>
                <a:ea typeface="Palatino"/>
                <a:cs typeface="Palatino"/>
                <a:sym typeface="Palatino"/>
              </a:rPr>
              <a:t>généralisation.</a:t>
            </a:r>
            <a:endParaRPr b="1">
              <a:latin typeface="Palatino"/>
              <a:ea typeface="Palatino"/>
              <a:cs typeface="Palatino"/>
              <a:sym typeface="Palatino"/>
            </a:endParaRPr>
          </a:p>
          <a:p>
            <a:pPr indent="-317500" lvl="2" marL="1371600" rtl="0" algn="l">
              <a:lnSpc>
                <a:spcPct val="90000"/>
              </a:lnSpc>
              <a:spcBef>
                <a:spcPts val="1200"/>
              </a:spcBef>
              <a:spcAft>
                <a:spcPts val="0"/>
              </a:spcAft>
              <a:buSzPts val="1400"/>
              <a:buFont typeface="Palatino"/>
              <a:buChar char="■"/>
            </a:pPr>
            <a:r>
              <a:rPr lang="en">
                <a:latin typeface="Palatino"/>
                <a:ea typeface="Palatino"/>
                <a:cs typeface="Palatino"/>
                <a:sym typeface="Palatino"/>
              </a:rPr>
              <a:t>Découvrez les meilleurs caractéristiques pour déterminer si une image contient un chat/chien</a:t>
            </a:r>
            <a:endParaRPr>
              <a:latin typeface="Palatino"/>
              <a:ea typeface="Palatino"/>
              <a:cs typeface="Palatino"/>
              <a:sym typeface="Palatino"/>
            </a:endParaRPr>
          </a:p>
          <a:p>
            <a:pPr indent="-317500" lvl="2" marL="1371600" rtl="0" algn="l">
              <a:lnSpc>
                <a:spcPct val="90000"/>
              </a:lnSpc>
              <a:spcBef>
                <a:spcPts val="1200"/>
              </a:spcBef>
              <a:spcAft>
                <a:spcPts val="0"/>
              </a:spcAft>
              <a:buSzPts val="1400"/>
              <a:buFont typeface="Palatino"/>
              <a:buChar char="■"/>
            </a:pPr>
            <a:r>
              <a:rPr lang="en">
                <a:latin typeface="Palatino"/>
                <a:ea typeface="Palatino"/>
                <a:cs typeface="Palatino"/>
                <a:sym typeface="Palatino"/>
              </a:rPr>
              <a:t>Bon exemples : A des moustaches, un iris vertical, des griffes ou non,</a:t>
            </a:r>
            <a:endParaRPr>
              <a:latin typeface="Palatino"/>
              <a:ea typeface="Palatino"/>
              <a:cs typeface="Palatino"/>
              <a:sym typeface="Palatino"/>
            </a:endParaRPr>
          </a:p>
          <a:p>
            <a:pPr indent="-317500" lvl="2" marL="1371600" rtl="0" algn="l">
              <a:lnSpc>
                <a:spcPct val="90000"/>
              </a:lnSpc>
              <a:spcBef>
                <a:spcPts val="1200"/>
              </a:spcBef>
              <a:spcAft>
                <a:spcPts val="0"/>
              </a:spcAft>
              <a:buSzPts val="1400"/>
              <a:buFont typeface="Palatino"/>
              <a:buChar char="■"/>
            </a:pPr>
            <a:r>
              <a:rPr lang="en">
                <a:latin typeface="Palatino"/>
                <a:ea typeface="Palatino"/>
                <a:cs typeface="Palatino"/>
                <a:sym typeface="Palatino"/>
              </a:rPr>
              <a:t>Mauvais exemple : le pixel 20,47 est gris, le blob est plus gros</a:t>
            </a:r>
            <a:endParaRPr>
              <a:latin typeface="Palatino"/>
              <a:ea typeface="Palatino"/>
              <a:cs typeface="Palatino"/>
              <a:sym typeface="Palatino"/>
            </a:endParaRPr>
          </a:p>
          <a:p>
            <a:pPr indent="-317500" lvl="0" marL="457200" rtl="0" algn="l">
              <a:lnSpc>
                <a:spcPct val="90000"/>
              </a:lnSpc>
              <a:spcBef>
                <a:spcPts val="500"/>
              </a:spcBef>
              <a:spcAft>
                <a:spcPts val="0"/>
              </a:spcAft>
              <a:buSzPts val="1400"/>
              <a:buChar char="●"/>
            </a:pPr>
            <a:r>
              <a:rPr lang="en">
                <a:latin typeface="Palatino"/>
                <a:ea typeface="Palatino"/>
                <a:cs typeface="Palatino"/>
                <a:sym typeface="Palatino"/>
              </a:rPr>
              <a:t>On étudie ce concept via le </a:t>
            </a:r>
            <a:r>
              <a:rPr b="1" lang="en">
                <a:latin typeface="Palatino"/>
                <a:ea typeface="Palatino"/>
                <a:cs typeface="Palatino"/>
                <a:sym typeface="Palatino"/>
              </a:rPr>
              <a:t>biais et la variance. </a:t>
            </a:r>
            <a:endParaRPr b="1">
              <a:latin typeface="Palatino"/>
              <a:ea typeface="Palatino"/>
              <a:cs typeface="Palatino"/>
              <a:sym typeface="Palatino"/>
            </a:endParaRPr>
          </a:p>
          <a:p>
            <a:pPr indent="-165100" lvl="0" marL="342900" rtl="0" algn="l">
              <a:lnSpc>
                <a:spcPct val="90000"/>
              </a:lnSpc>
              <a:spcBef>
                <a:spcPts val="0"/>
              </a:spcBef>
              <a:spcAft>
                <a:spcPts val="0"/>
              </a:spcAft>
              <a:buSzPts val="1400"/>
              <a:buNone/>
            </a:pPr>
            <a:r>
              <a:t/>
            </a:r>
            <a:endParaRPr>
              <a:latin typeface="Palatino"/>
              <a:ea typeface="Palatino"/>
              <a:cs typeface="Palatino"/>
              <a:sym typeface="Palati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Causes</a:t>
            </a:r>
            <a:endParaRPr/>
          </a:p>
        </p:txBody>
      </p:sp>
      <p:sp>
        <p:nvSpPr>
          <p:cNvPr id="227" name="Google Shape;227;p35"/>
          <p:cNvSpPr txBox="1"/>
          <p:nvPr>
            <p:ph idx="1" type="body"/>
          </p:nvPr>
        </p:nvSpPr>
        <p:spPr>
          <a:xfrm>
            <a:off x="393525" y="1402205"/>
            <a:ext cx="8357100" cy="23391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Le modèle est trop simpl</a:t>
            </a:r>
            <a:r>
              <a:rPr lang="en"/>
              <a:t>e.</a:t>
            </a:r>
            <a:endParaRPr/>
          </a:p>
          <a:p>
            <a:pPr indent="0" lvl="0" marL="342900" rtl="0" algn="l">
              <a:spcBef>
                <a:spcPts val="1200"/>
              </a:spcBef>
              <a:spcAft>
                <a:spcPts val="0"/>
              </a:spcAft>
              <a:buNone/>
            </a:pPr>
            <a:r>
              <a:t/>
            </a:r>
            <a:endParaRPr/>
          </a:p>
          <a:p>
            <a:pPr indent="-254000" lvl="0" marL="342900" rtl="0" algn="l">
              <a:spcBef>
                <a:spcPts val="1200"/>
              </a:spcBef>
              <a:spcAft>
                <a:spcPts val="0"/>
              </a:spcAft>
              <a:buSzPts val="1400"/>
              <a:buChar char="●"/>
            </a:pPr>
            <a:r>
              <a:rPr lang="en"/>
              <a:t>Le modèle a un biais élevé.</a:t>
            </a:r>
            <a:endParaRPr/>
          </a:p>
          <a:p>
            <a:pPr indent="0" lvl="0" marL="342900" rtl="0" algn="l">
              <a:spcBef>
                <a:spcPts val="1200"/>
              </a:spcBef>
              <a:spcAft>
                <a:spcPts val="0"/>
              </a:spcAft>
              <a:buNone/>
            </a:pPr>
            <a:r>
              <a:t/>
            </a:r>
            <a:endParaRPr/>
          </a:p>
          <a:p>
            <a:pPr indent="-254000" lvl="0" marL="342900" rtl="0" algn="l">
              <a:spcBef>
                <a:spcPts val="1200"/>
              </a:spcBef>
              <a:spcAft>
                <a:spcPts val="0"/>
              </a:spcAft>
              <a:buSzPts val="1400"/>
              <a:buChar char="●"/>
            </a:pPr>
            <a:r>
              <a:rPr lang="en"/>
              <a:t>La taille du jeu de données d'entraînement n’est pas suffisante.</a:t>
            </a:r>
            <a:endParaRPr/>
          </a:p>
          <a:p>
            <a:pPr indent="0" lvl="0" marL="0" rtl="0" algn="l">
              <a:spcBef>
                <a:spcPts val="1200"/>
              </a:spcBef>
              <a:spcAft>
                <a:spcPts val="0"/>
              </a:spcAft>
              <a:buNone/>
            </a:pPr>
            <a:r>
              <a:t/>
            </a:r>
            <a:endParaRPr/>
          </a:p>
          <a:p>
            <a:pPr indent="-254000" lvl="0" marL="342900" rtl="0" algn="l">
              <a:spcBef>
                <a:spcPts val="1200"/>
              </a:spcBef>
              <a:spcAft>
                <a:spcPts val="0"/>
              </a:spcAft>
              <a:buSzPts val="1400"/>
              <a:buChar char="●"/>
            </a:pPr>
            <a:r>
              <a:rPr lang="en"/>
              <a:t>Pas entraîné assez longtemps!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8" name="Google Shape;228;p35"/>
          <p:cNvPicPr preferRelativeResize="0"/>
          <p:nvPr/>
        </p:nvPicPr>
        <p:blipFill>
          <a:blip r:embed="rId3">
            <a:alphaModFix/>
          </a:blip>
          <a:stretch>
            <a:fillRect/>
          </a:stretch>
        </p:blipFill>
        <p:spPr>
          <a:xfrm>
            <a:off x="7839056" y="2363137"/>
            <a:ext cx="782326" cy="782326"/>
          </a:xfrm>
          <a:prstGeom prst="rect">
            <a:avLst/>
          </a:prstGeom>
          <a:noFill/>
          <a:ln>
            <a:noFill/>
          </a:ln>
        </p:spPr>
      </p:pic>
      <p:pic>
        <p:nvPicPr>
          <p:cNvPr id="229" name="Google Shape;229;p35"/>
          <p:cNvPicPr preferRelativeResize="0"/>
          <p:nvPr/>
        </p:nvPicPr>
        <p:blipFill>
          <a:blip r:embed="rId4">
            <a:alphaModFix/>
          </a:blip>
          <a:stretch>
            <a:fillRect/>
          </a:stretch>
        </p:blipFill>
        <p:spPr>
          <a:xfrm>
            <a:off x="4061035" y="1054156"/>
            <a:ext cx="782330" cy="782344"/>
          </a:xfrm>
          <a:prstGeom prst="rect">
            <a:avLst/>
          </a:prstGeom>
          <a:noFill/>
          <a:ln>
            <a:noFill/>
          </a:ln>
        </p:spPr>
      </p:pic>
      <p:pic>
        <p:nvPicPr>
          <p:cNvPr id="230" name="Google Shape;230;p35"/>
          <p:cNvPicPr preferRelativeResize="0"/>
          <p:nvPr/>
        </p:nvPicPr>
        <p:blipFill>
          <a:blip r:embed="rId5">
            <a:alphaModFix/>
          </a:blip>
          <a:stretch>
            <a:fillRect/>
          </a:stretch>
        </p:blipFill>
        <p:spPr>
          <a:xfrm>
            <a:off x="4572002" y="3344544"/>
            <a:ext cx="2861663" cy="16994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Compromis biais-variance</a:t>
            </a:r>
            <a:endParaRPr/>
          </a:p>
        </p:txBody>
      </p:sp>
      <p:pic>
        <p:nvPicPr>
          <p:cNvPr id="236" name="Google Shape;236;p36"/>
          <p:cNvPicPr preferRelativeResize="0"/>
          <p:nvPr/>
        </p:nvPicPr>
        <p:blipFill rotWithShape="1">
          <a:blip r:embed="rId3">
            <a:alphaModFix/>
          </a:blip>
          <a:srcRect b="3145" l="2758" r="5607" t="17224"/>
          <a:stretch/>
        </p:blipFill>
        <p:spPr>
          <a:xfrm>
            <a:off x="2046694" y="1129753"/>
            <a:ext cx="4371975" cy="2883994"/>
          </a:xfrm>
          <a:prstGeom prst="rect">
            <a:avLst/>
          </a:prstGeom>
          <a:noFill/>
          <a:ln>
            <a:noFill/>
          </a:ln>
        </p:spPr>
      </p:pic>
      <p:sp>
        <p:nvSpPr>
          <p:cNvPr id="237" name="Google Shape;237;p36"/>
          <p:cNvSpPr txBox="1"/>
          <p:nvPr/>
        </p:nvSpPr>
        <p:spPr>
          <a:xfrm>
            <a:off x="1478756" y="4136231"/>
            <a:ext cx="6043800" cy="5694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 sz="1400">
                <a:latin typeface="Century Gothic"/>
                <a:ea typeface="Century Gothic"/>
                <a:cs typeface="Century Gothic"/>
                <a:sym typeface="Century Gothic"/>
              </a:rPr>
              <a:t>Un point optimal de complexité du modèle existe là où les courbes d'erreur de biais et de variance se croisent, et l’erreur minimisée.</a:t>
            </a:r>
            <a:endParaRPr sz="1400">
              <a:latin typeface="Century Gothic"/>
              <a:ea typeface="Century Gothic"/>
              <a:cs typeface="Century Gothic"/>
              <a:sym typeface="Century Gothic"/>
            </a:endParaRPr>
          </a:p>
        </p:txBody>
      </p:sp>
      <p:sp>
        <p:nvSpPr>
          <p:cNvPr id="238" name="Google Shape;238;p36"/>
          <p:cNvSpPr txBox="1"/>
          <p:nvPr/>
        </p:nvSpPr>
        <p:spPr>
          <a:xfrm>
            <a:off x="4457700" y="1682363"/>
            <a:ext cx="1157400" cy="2772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900">
                <a:solidFill>
                  <a:srgbClr val="93C47D"/>
                </a:solidFill>
                <a:latin typeface="Century Gothic"/>
                <a:ea typeface="Century Gothic"/>
                <a:cs typeface="Century Gothic"/>
                <a:sym typeface="Century Gothic"/>
              </a:rPr>
              <a:t>Sur apprentissage</a:t>
            </a:r>
            <a:endParaRPr b="1" sz="900">
              <a:solidFill>
                <a:srgbClr val="93C47D"/>
              </a:solidFill>
              <a:latin typeface="Century Gothic"/>
              <a:ea typeface="Century Gothic"/>
              <a:cs typeface="Century Gothic"/>
              <a:sym typeface="Century Gothic"/>
            </a:endParaRPr>
          </a:p>
        </p:txBody>
      </p:sp>
      <p:sp>
        <p:nvSpPr>
          <p:cNvPr id="239" name="Google Shape;239;p36"/>
          <p:cNvSpPr txBox="1"/>
          <p:nvPr/>
        </p:nvSpPr>
        <p:spPr>
          <a:xfrm>
            <a:off x="2786063" y="1467863"/>
            <a:ext cx="1293000" cy="2772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900">
                <a:solidFill>
                  <a:srgbClr val="FF9900"/>
                </a:solidFill>
                <a:latin typeface="Century Gothic"/>
                <a:ea typeface="Century Gothic"/>
                <a:cs typeface="Century Gothic"/>
                <a:sym typeface="Century Gothic"/>
              </a:rPr>
              <a:t>Sous apprentissage</a:t>
            </a:r>
            <a:endParaRPr b="1" sz="900">
              <a:solidFill>
                <a:srgbClr val="FF9900"/>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Exemples en régression</a:t>
            </a:r>
            <a:endParaRPr/>
          </a:p>
        </p:txBody>
      </p:sp>
      <p:pic>
        <p:nvPicPr>
          <p:cNvPr id="245" name="Google Shape;245;p37"/>
          <p:cNvPicPr preferRelativeResize="0"/>
          <p:nvPr/>
        </p:nvPicPr>
        <p:blipFill rotWithShape="1">
          <a:blip r:embed="rId3">
            <a:alphaModFix/>
          </a:blip>
          <a:srcRect b="38716" l="4089" r="71319" t="4597"/>
          <a:stretch/>
        </p:blipFill>
        <p:spPr>
          <a:xfrm>
            <a:off x="1914525" y="1108068"/>
            <a:ext cx="1426538" cy="1264576"/>
          </a:xfrm>
          <a:prstGeom prst="rect">
            <a:avLst/>
          </a:prstGeom>
          <a:noFill/>
          <a:ln>
            <a:noFill/>
          </a:ln>
        </p:spPr>
      </p:pic>
      <p:pic>
        <p:nvPicPr>
          <p:cNvPr id="246" name="Google Shape;246;p37"/>
          <p:cNvPicPr preferRelativeResize="0"/>
          <p:nvPr/>
        </p:nvPicPr>
        <p:blipFill>
          <a:blip r:embed="rId4">
            <a:alphaModFix/>
          </a:blip>
          <a:stretch>
            <a:fillRect/>
          </a:stretch>
        </p:blipFill>
        <p:spPr>
          <a:xfrm>
            <a:off x="5294943" y="1406474"/>
            <a:ext cx="1687325" cy="412856"/>
          </a:xfrm>
          <a:prstGeom prst="rect">
            <a:avLst/>
          </a:prstGeom>
          <a:noFill/>
          <a:ln>
            <a:noFill/>
          </a:ln>
        </p:spPr>
      </p:pic>
      <p:pic>
        <p:nvPicPr>
          <p:cNvPr id="247" name="Google Shape;247;p37"/>
          <p:cNvPicPr preferRelativeResize="0"/>
          <p:nvPr/>
        </p:nvPicPr>
        <p:blipFill>
          <a:blip r:embed="rId5">
            <a:alphaModFix/>
          </a:blip>
          <a:stretch>
            <a:fillRect/>
          </a:stretch>
        </p:blipFill>
        <p:spPr>
          <a:xfrm>
            <a:off x="4933556" y="2749786"/>
            <a:ext cx="2665843" cy="412852"/>
          </a:xfrm>
          <a:prstGeom prst="rect">
            <a:avLst/>
          </a:prstGeom>
          <a:noFill/>
          <a:ln>
            <a:noFill/>
          </a:ln>
        </p:spPr>
      </p:pic>
      <p:pic>
        <p:nvPicPr>
          <p:cNvPr id="248" name="Google Shape;248;p37"/>
          <p:cNvPicPr preferRelativeResize="0"/>
          <p:nvPr/>
        </p:nvPicPr>
        <p:blipFill>
          <a:blip r:embed="rId6">
            <a:alphaModFix/>
          </a:blip>
          <a:stretch>
            <a:fillRect/>
          </a:stretch>
        </p:blipFill>
        <p:spPr>
          <a:xfrm>
            <a:off x="4087631" y="3873708"/>
            <a:ext cx="4357688" cy="378619"/>
          </a:xfrm>
          <a:prstGeom prst="rect">
            <a:avLst/>
          </a:prstGeom>
          <a:noFill/>
          <a:ln>
            <a:noFill/>
          </a:ln>
        </p:spPr>
      </p:pic>
      <p:pic>
        <p:nvPicPr>
          <p:cNvPr id="249" name="Google Shape;249;p37"/>
          <p:cNvPicPr preferRelativeResize="0"/>
          <p:nvPr/>
        </p:nvPicPr>
        <p:blipFill rotWithShape="1">
          <a:blip r:embed="rId3">
            <a:alphaModFix/>
          </a:blip>
          <a:srcRect b="38291" l="36172" r="39236" t="5022"/>
          <a:stretch/>
        </p:blipFill>
        <p:spPr>
          <a:xfrm>
            <a:off x="1993011" y="2372644"/>
            <a:ext cx="1426535" cy="1264556"/>
          </a:xfrm>
          <a:prstGeom prst="rect">
            <a:avLst/>
          </a:prstGeom>
          <a:noFill/>
          <a:ln>
            <a:noFill/>
          </a:ln>
        </p:spPr>
      </p:pic>
      <p:pic>
        <p:nvPicPr>
          <p:cNvPr id="250" name="Google Shape;250;p37"/>
          <p:cNvPicPr preferRelativeResize="0"/>
          <p:nvPr/>
        </p:nvPicPr>
        <p:blipFill rotWithShape="1">
          <a:blip r:embed="rId3">
            <a:alphaModFix/>
          </a:blip>
          <a:srcRect b="35107" l="64134" r="3319" t="5023"/>
          <a:stretch/>
        </p:blipFill>
        <p:spPr>
          <a:xfrm>
            <a:off x="1812469" y="3592409"/>
            <a:ext cx="1787629" cy="1264556"/>
          </a:xfrm>
          <a:prstGeom prst="rect">
            <a:avLst/>
          </a:prstGeom>
          <a:noFill/>
          <a:ln>
            <a:noFill/>
          </a:ln>
        </p:spPr>
      </p:pic>
      <p:sp>
        <p:nvSpPr>
          <p:cNvPr id="251" name="Google Shape;251;p37"/>
          <p:cNvSpPr txBox="1"/>
          <p:nvPr/>
        </p:nvSpPr>
        <p:spPr>
          <a:xfrm>
            <a:off x="4213969" y="4252331"/>
            <a:ext cx="3896700" cy="5079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chemeClr val="dk1"/>
              </a:buClr>
              <a:buSzPts val="800"/>
              <a:buFont typeface="Arial"/>
              <a:buNone/>
            </a:pPr>
            <a:r>
              <a:rPr b="1" lang="en" sz="1200">
                <a:solidFill>
                  <a:schemeClr val="dk1"/>
                </a:solidFill>
                <a:latin typeface="Century Gothic"/>
                <a:ea typeface="Century Gothic"/>
                <a:cs typeface="Century Gothic"/>
                <a:sym typeface="Century Gothic"/>
              </a:rPr>
              <a:t>Sur apprentissage</a:t>
            </a:r>
            <a:r>
              <a:rPr lang="en" sz="1200">
                <a:solidFill>
                  <a:schemeClr val="dk1"/>
                </a:solidFill>
                <a:latin typeface="Century Gothic"/>
                <a:ea typeface="Century Gothic"/>
                <a:cs typeface="Century Gothic"/>
                <a:sym typeface="Century Gothic"/>
              </a:rPr>
              <a:t>; modèle tellement flexible qu’il reproduit la distribution des données bruitées. </a:t>
            </a:r>
            <a:endParaRPr sz="1200">
              <a:latin typeface="Century Gothic"/>
              <a:ea typeface="Century Gothic"/>
              <a:cs typeface="Century Gothic"/>
              <a:sym typeface="Century Gothic"/>
            </a:endParaRPr>
          </a:p>
        </p:txBody>
      </p:sp>
      <p:sp>
        <p:nvSpPr>
          <p:cNvPr id="252" name="Google Shape;252;p37"/>
          <p:cNvSpPr txBox="1"/>
          <p:nvPr/>
        </p:nvSpPr>
        <p:spPr>
          <a:xfrm>
            <a:off x="4266563" y="3077663"/>
            <a:ext cx="3999900" cy="3231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 sz="1200">
                <a:latin typeface="Century Gothic"/>
                <a:ea typeface="Century Gothic"/>
                <a:cs typeface="Century Gothic"/>
                <a:sym typeface="Century Gothic"/>
              </a:rPr>
              <a:t>Bon apprentissage</a:t>
            </a:r>
            <a:r>
              <a:rPr lang="en" sz="1200">
                <a:latin typeface="Century Gothic"/>
                <a:ea typeface="Century Gothic"/>
                <a:cs typeface="Century Gothic"/>
                <a:sym typeface="Century Gothic"/>
              </a:rPr>
              <a:t>: bon compromis biais-variance</a:t>
            </a:r>
            <a:endParaRPr sz="1200">
              <a:latin typeface="Century Gothic"/>
              <a:ea typeface="Century Gothic"/>
              <a:cs typeface="Century Gothic"/>
              <a:sym typeface="Century Gothic"/>
            </a:endParaRPr>
          </a:p>
        </p:txBody>
      </p:sp>
      <p:sp>
        <p:nvSpPr>
          <p:cNvPr id="253" name="Google Shape;253;p37"/>
          <p:cNvSpPr txBox="1"/>
          <p:nvPr/>
        </p:nvSpPr>
        <p:spPr>
          <a:xfrm>
            <a:off x="4610025" y="1772719"/>
            <a:ext cx="3378300" cy="5079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Clr>
                <a:schemeClr val="dk1"/>
              </a:buClr>
              <a:buSzPts val="800"/>
              <a:buFont typeface="Arial"/>
              <a:buNone/>
            </a:pPr>
            <a:r>
              <a:rPr b="1" lang="en" sz="1200">
                <a:solidFill>
                  <a:schemeClr val="dk1"/>
                </a:solidFill>
                <a:latin typeface="Century Gothic"/>
                <a:ea typeface="Century Gothic"/>
                <a:cs typeface="Century Gothic"/>
                <a:sym typeface="Century Gothic"/>
              </a:rPr>
              <a:t>Sous apprentissage</a:t>
            </a:r>
            <a:r>
              <a:rPr lang="en" sz="1200">
                <a:solidFill>
                  <a:schemeClr val="dk1"/>
                </a:solidFill>
                <a:latin typeface="Century Gothic"/>
                <a:ea typeface="Century Gothic"/>
                <a:cs typeface="Century Gothic"/>
                <a:sym typeface="Century Gothic"/>
              </a:rPr>
              <a:t>; modèle trop simple pour reproduire la distribution des données.</a:t>
            </a:r>
            <a:endParaRPr sz="1200">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Exemples en classification</a:t>
            </a:r>
            <a:endParaRPr/>
          </a:p>
        </p:txBody>
      </p:sp>
      <p:pic>
        <p:nvPicPr>
          <p:cNvPr id="259" name="Google Shape;259;p38"/>
          <p:cNvPicPr preferRelativeResize="0"/>
          <p:nvPr/>
        </p:nvPicPr>
        <p:blipFill rotWithShape="1">
          <a:blip r:embed="rId3">
            <a:alphaModFix/>
          </a:blip>
          <a:srcRect b="27699" l="2931" r="1884" t="2774"/>
          <a:stretch/>
        </p:blipFill>
        <p:spPr>
          <a:xfrm>
            <a:off x="557213" y="1543069"/>
            <a:ext cx="7511643" cy="2249419"/>
          </a:xfrm>
          <a:prstGeom prst="rect">
            <a:avLst/>
          </a:prstGeom>
          <a:noFill/>
          <a:ln>
            <a:noFill/>
          </a:ln>
        </p:spPr>
      </p:pic>
      <p:sp>
        <p:nvSpPr>
          <p:cNvPr id="260" name="Google Shape;260;p38"/>
          <p:cNvSpPr txBox="1"/>
          <p:nvPr/>
        </p:nvSpPr>
        <p:spPr>
          <a:xfrm>
            <a:off x="557213" y="3792488"/>
            <a:ext cx="2330700" cy="692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1200">
                <a:latin typeface="Century Gothic"/>
                <a:ea typeface="Century Gothic"/>
                <a:cs typeface="Century Gothic"/>
                <a:sym typeface="Century Gothic"/>
              </a:rPr>
              <a:t>Sous apprentissage</a:t>
            </a:r>
            <a:r>
              <a:rPr lang="en" sz="1200">
                <a:latin typeface="Century Gothic"/>
                <a:ea typeface="Century Gothic"/>
                <a:cs typeface="Century Gothic"/>
                <a:sym typeface="Century Gothic"/>
              </a:rPr>
              <a:t>; modèle trop simple pour reproduire la distribution des données.</a:t>
            </a:r>
            <a:endParaRPr sz="1200">
              <a:latin typeface="Century Gothic"/>
              <a:ea typeface="Century Gothic"/>
              <a:cs typeface="Century Gothic"/>
              <a:sym typeface="Century Gothic"/>
            </a:endParaRPr>
          </a:p>
        </p:txBody>
      </p:sp>
      <p:sp>
        <p:nvSpPr>
          <p:cNvPr id="261" name="Google Shape;261;p38"/>
          <p:cNvSpPr txBox="1"/>
          <p:nvPr/>
        </p:nvSpPr>
        <p:spPr>
          <a:xfrm>
            <a:off x="3328369" y="3792488"/>
            <a:ext cx="1707900" cy="6927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1200">
                <a:solidFill>
                  <a:schemeClr val="dk1"/>
                </a:solidFill>
                <a:latin typeface="Century Gothic"/>
                <a:ea typeface="Century Gothic"/>
                <a:cs typeface="Century Gothic"/>
                <a:sym typeface="Century Gothic"/>
              </a:rPr>
              <a:t>Bon apprentissage</a:t>
            </a:r>
            <a:r>
              <a:rPr lang="en" sz="1200">
                <a:solidFill>
                  <a:schemeClr val="dk1"/>
                </a:solidFill>
                <a:latin typeface="Century Gothic"/>
                <a:ea typeface="Century Gothic"/>
                <a:cs typeface="Century Gothic"/>
                <a:sym typeface="Century Gothic"/>
              </a:rPr>
              <a:t>: bon compromis biais-variance</a:t>
            </a:r>
            <a:endParaRPr b="1" sz="1200">
              <a:latin typeface="Century Gothic"/>
              <a:ea typeface="Century Gothic"/>
              <a:cs typeface="Century Gothic"/>
              <a:sym typeface="Century Gothic"/>
            </a:endParaRPr>
          </a:p>
        </p:txBody>
      </p:sp>
      <p:sp>
        <p:nvSpPr>
          <p:cNvPr id="262" name="Google Shape;262;p38"/>
          <p:cNvSpPr txBox="1"/>
          <p:nvPr/>
        </p:nvSpPr>
        <p:spPr>
          <a:xfrm>
            <a:off x="5925731" y="3792488"/>
            <a:ext cx="2143200" cy="877500"/>
          </a:xfrm>
          <a:prstGeom prst="rect">
            <a:avLst/>
          </a:prstGeom>
          <a:noFill/>
          <a:ln>
            <a:noFill/>
          </a:ln>
        </p:spPr>
        <p:txBody>
          <a:bodyPr anchorCtr="0" anchor="t" bIns="68575" lIns="68575" spcFirstLastPara="1" rIns="68575" wrap="square" tIns="68575">
            <a:spAutoFit/>
          </a:bodyPr>
          <a:lstStyle/>
          <a:p>
            <a:pPr indent="0" lvl="0" marL="0" rtl="0" algn="ctr">
              <a:spcBef>
                <a:spcPts val="0"/>
              </a:spcBef>
              <a:spcAft>
                <a:spcPts val="0"/>
              </a:spcAft>
              <a:buNone/>
            </a:pPr>
            <a:r>
              <a:rPr b="1" lang="en" sz="1200">
                <a:latin typeface="Century Gothic"/>
                <a:ea typeface="Century Gothic"/>
                <a:cs typeface="Century Gothic"/>
                <a:sym typeface="Century Gothic"/>
              </a:rPr>
              <a:t>Sur apprentissage</a:t>
            </a:r>
            <a:r>
              <a:rPr lang="en" sz="1200">
                <a:latin typeface="Century Gothic"/>
                <a:ea typeface="Century Gothic"/>
                <a:cs typeface="Century Gothic"/>
                <a:sym typeface="Century Gothic"/>
              </a:rPr>
              <a:t>; modèle tellement flexible qu’il reproduit la distribution des données bruitées. </a:t>
            </a:r>
            <a:endParaRPr sz="120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Solutions pour le sous apprentissage</a:t>
            </a:r>
            <a:endParaRPr/>
          </a:p>
        </p:txBody>
      </p:sp>
      <p:sp>
        <p:nvSpPr>
          <p:cNvPr id="268" name="Google Shape;268;p39"/>
          <p:cNvSpPr txBox="1"/>
          <p:nvPr>
            <p:ph idx="1" type="body"/>
          </p:nvPr>
        </p:nvSpPr>
        <p:spPr>
          <a:xfrm>
            <a:off x="294680" y="1472192"/>
            <a:ext cx="6267900" cy="17544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Ajouter des caractéristiques</a:t>
            </a:r>
            <a:endParaRPr/>
          </a:p>
          <a:p>
            <a:pPr indent="-254000" lvl="0" marL="342900" rtl="0" algn="l">
              <a:spcBef>
                <a:spcPts val="0"/>
              </a:spcBef>
              <a:spcAft>
                <a:spcPts val="0"/>
              </a:spcAft>
              <a:buSzPts val="1400"/>
              <a:buChar char="●"/>
            </a:pPr>
            <a:r>
              <a:rPr lang="en"/>
              <a:t>Ajouter des interactions entre les caractéristiques</a:t>
            </a:r>
            <a:endParaRPr/>
          </a:p>
          <a:p>
            <a:pPr indent="-254000" lvl="0" marL="342900" rtl="0" algn="l">
              <a:spcBef>
                <a:spcPts val="0"/>
              </a:spcBef>
              <a:spcAft>
                <a:spcPts val="0"/>
              </a:spcAft>
              <a:buSzPts val="1400"/>
              <a:buChar char="●"/>
            </a:pPr>
            <a:r>
              <a:rPr lang="en"/>
              <a:t>Complexifier le modèle</a:t>
            </a:r>
            <a:endParaRPr/>
          </a:p>
          <a:p>
            <a:pPr indent="-254000" lvl="0" marL="342900" rtl="0" algn="l">
              <a:spcBef>
                <a:spcPts val="0"/>
              </a:spcBef>
              <a:spcAft>
                <a:spcPts val="0"/>
              </a:spcAft>
              <a:buSzPts val="1400"/>
              <a:buChar char="●"/>
            </a:pPr>
            <a:r>
              <a:rPr lang="en"/>
              <a:t>Changer de modèle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800"/>
              <a:buFont typeface="Arial"/>
              <a:buNone/>
            </a:pPr>
            <a:r>
              <a:rPr lang="en"/>
              <a:t>Solutions pour le sur apprentissage</a:t>
            </a:r>
            <a:endParaRPr/>
          </a:p>
          <a:p>
            <a:pPr indent="0" lvl="0" marL="0" rtl="0" algn="l">
              <a:spcBef>
                <a:spcPts val="0"/>
              </a:spcBef>
              <a:spcAft>
                <a:spcPts val="0"/>
              </a:spcAft>
              <a:buNone/>
            </a:pPr>
            <a:r>
              <a:t/>
            </a:r>
            <a:endParaRPr/>
          </a:p>
        </p:txBody>
      </p:sp>
      <p:sp>
        <p:nvSpPr>
          <p:cNvPr id="274" name="Google Shape;274;p40"/>
          <p:cNvSpPr txBox="1"/>
          <p:nvPr>
            <p:ph idx="1" type="body"/>
          </p:nvPr>
        </p:nvSpPr>
        <p:spPr>
          <a:xfrm>
            <a:off x="294680" y="1472192"/>
            <a:ext cx="6267900" cy="1754400"/>
          </a:xfrm>
          <a:prstGeom prst="rect">
            <a:avLst/>
          </a:prstGeom>
        </p:spPr>
        <p:txBody>
          <a:bodyPr anchorCtr="0" anchor="t" bIns="0" lIns="0" spcFirstLastPara="1" rIns="0" wrap="square" tIns="0">
            <a:noAutofit/>
          </a:bodyPr>
          <a:lstStyle/>
          <a:p>
            <a:pPr indent="-254000" lvl="0" marL="342900" rtl="0" algn="l">
              <a:spcBef>
                <a:spcPts val="500"/>
              </a:spcBef>
              <a:spcAft>
                <a:spcPts val="0"/>
              </a:spcAft>
              <a:buSzPts val="1400"/>
              <a:buChar char="●"/>
            </a:pPr>
            <a:r>
              <a:rPr lang="en"/>
              <a:t>Enlever des caractéristiques</a:t>
            </a:r>
            <a:endParaRPr/>
          </a:p>
          <a:p>
            <a:pPr indent="-254000" lvl="0" marL="342900" rtl="0" algn="l">
              <a:spcBef>
                <a:spcPts val="0"/>
              </a:spcBef>
              <a:spcAft>
                <a:spcPts val="0"/>
              </a:spcAft>
              <a:buSzPts val="1400"/>
              <a:buChar char="●"/>
            </a:pPr>
            <a:r>
              <a:rPr lang="en"/>
              <a:t>Réduction de dimensionnalité</a:t>
            </a:r>
            <a:endParaRPr/>
          </a:p>
          <a:p>
            <a:pPr indent="-254000" lvl="0" marL="342900" rtl="0" algn="l">
              <a:spcBef>
                <a:spcPts val="0"/>
              </a:spcBef>
              <a:spcAft>
                <a:spcPts val="0"/>
              </a:spcAft>
              <a:buSzPts val="1400"/>
              <a:buChar char="●"/>
            </a:pPr>
            <a:r>
              <a:rPr lang="en"/>
              <a:t>Régularisation</a:t>
            </a:r>
            <a:endParaRPr/>
          </a:p>
          <a:p>
            <a:pPr indent="-254000" lvl="0" marL="342900" rtl="0" algn="l">
              <a:spcBef>
                <a:spcPts val="0"/>
              </a:spcBef>
              <a:spcAft>
                <a:spcPts val="0"/>
              </a:spcAft>
              <a:buSzPts val="1400"/>
              <a:buChar char="●"/>
            </a:pPr>
            <a:r>
              <a:rPr lang="en"/>
              <a:t>Ajouter des données</a:t>
            </a:r>
            <a:endParaRPr/>
          </a:p>
          <a:p>
            <a:pPr indent="-254000" lvl="0" marL="342900" rtl="0" algn="l">
              <a:spcBef>
                <a:spcPts val="0"/>
              </a:spcBef>
              <a:spcAft>
                <a:spcPts val="0"/>
              </a:spcAft>
              <a:buSzPts val="1400"/>
              <a:buChar char="●"/>
            </a:pPr>
            <a:r>
              <a:rPr lang="en"/>
              <a:t>Nettoyer données (valeurs aberrantes)</a:t>
            </a:r>
            <a:endParaRPr/>
          </a:p>
          <a:p>
            <a:pPr indent="-254000" lvl="0" marL="342900" rtl="0" algn="l">
              <a:spcBef>
                <a:spcPts val="0"/>
              </a:spcBef>
              <a:spcAft>
                <a:spcPts val="0"/>
              </a:spcAft>
              <a:buSzPts val="1400"/>
              <a:buChar char="●"/>
            </a:pPr>
            <a:r>
              <a:rPr lang="en"/>
              <a:t>Simplifier le modèle</a:t>
            </a:r>
            <a:endParaRPr/>
          </a:p>
          <a:p>
            <a:pPr indent="-254000" lvl="0" marL="342900" rtl="0" algn="l">
              <a:spcBef>
                <a:spcPts val="0"/>
              </a:spcBef>
              <a:spcAft>
                <a:spcPts val="0"/>
              </a:spcAft>
              <a:buSzPts val="1400"/>
              <a:buChar char="●"/>
            </a:pPr>
            <a:r>
              <a:rPr lang="en"/>
              <a:t>Changer de modèle</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Exemples de distributions avec biais et variance</a:t>
            </a:r>
            <a:br>
              <a:rPr lang="en" sz="2400"/>
            </a:br>
            <a:endParaRPr/>
          </a:p>
        </p:txBody>
      </p:sp>
      <p:pic>
        <p:nvPicPr>
          <p:cNvPr id="280" name="Google Shape;280;p41"/>
          <p:cNvPicPr preferRelativeResize="0"/>
          <p:nvPr/>
        </p:nvPicPr>
        <p:blipFill rotWithShape="1">
          <a:blip r:embed="rId3">
            <a:alphaModFix/>
          </a:blip>
          <a:srcRect b="0" l="0" r="0" t="0"/>
          <a:stretch/>
        </p:blipFill>
        <p:spPr>
          <a:xfrm>
            <a:off x="2190697" y="1424254"/>
            <a:ext cx="4515789" cy="3719245"/>
          </a:xfrm>
          <a:prstGeom prst="rect">
            <a:avLst/>
          </a:prstGeom>
          <a:noFill/>
          <a:ln>
            <a:noFill/>
          </a:ln>
        </p:spPr>
      </p:pic>
      <p:sp>
        <p:nvSpPr>
          <p:cNvPr id="281" name="Google Shape;281;p41"/>
          <p:cNvSpPr/>
          <p:nvPr/>
        </p:nvSpPr>
        <p:spPr>
          <a:xfrm>
            <a:off x="6306947" y="3366776"/>
            <a:ext cx="1292700" cy="499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Century Gothic"/>
                <a:ea typeface="Century Gothic"/>
                <a:cs typeface="Century Gothic"/>
                <a:sym typeface="Century Gothic"/>
              </a:rPr>
              <a:t>Le meilleur scénario</a:t>
            </a:r>
            <a:endParaRPr sz="1100"/>
          </a:p>
        </p:txBody>
      </p:sp>
      <p:sp>
        <p:nvSpPr>
          <p:cNvPr id="282" name="Google Shape;282;p41"/>
          <p:cNvSpPr/>
          <p:nvPr/>
        </p:nvSpPr>
        <p:spPr>
          <a:xfrm>
            <a:off x="1100644" y="1713260"/>
            <a:ext cx="1292700" cy="499200"/>
          </a:xfrm>
          <a:custGeom>
            <a:rect b="b" l="l" r="r" t="t"/>
            <a:pathLst>
              <a:path extrusionOk="0" h="120000" w="120000">
                <a:moveTo>
                  <a:pt x="0" y="0"/>
                </a:moveTo>
                <a:lnTo>
                  <a:pt x="120000" y="0"/>
                </a:lnTo>
                <a:lnTo>
                  <a:pt x="120000" y="120000"/>
                </a:lnTo>
                <a:lnTo>
                  <a:pt x="0" y="120000"/>
                </a:lnTo>
                <a:close/>
              </a:path>
              <a:path extrusionOk="0" fill="none" h="120000" w="120000">
                <a:moveTo>
                  <a:pt x="127817" y="0"/>
                </a:moveTo>
                <a:close/>
                <a:lnTo>
                  <a:pt x="127817" y="120000"/>
                </a:lnTo>
              </a:path>
              <a:path extrusionOk="0" fill="none" h="120000" w="120000">
                <a:moveTo>
                  <a:pt x="127817" y="56911"/>
                </a:moveTo>
                <a:lnTo>
                  <a:pt x="167371" y="158545"/>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Century Gothic"/>
                <a:ea typeface="Century Gothic"/>
                <a:cs typeface="Century Gothic"/>
                <a:sym typeface="Century Gothic"/>
              </a:rPr>
              <a:t>Le pire scénario</a:t>
            </a:r>
            <a:endParaRPr sz="1100"/>
          </a:p>
        </p:txBody>
      </p:sp>
      <p:sp>
        <p:nvSpPr>
          <p:cNvPr id="283" name="Google Shape;283;p41"/>
          <p:cNvSpPr txBox="1"/>
          <p:nvPr/>
        </p:nvSpPr>
        <p:spPr>
          <a:xfrm>
            <a:off x="6306947" y="3907876"/>
            <a:ext cx="1292700" cy="2079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lang="en" sz="900">
                <a:latin typeface="Century Gothic"/>
                <a:ea typeface="Century Gothic"/>
                <a:cs typeface="Century Gothic"/>
                <a:sym typeface="Century Gothic"/>
              </a:rPr>
              <a:t>Le meilleur modèle</a:t>
            </a:r>
            <a:endParaRPr b="1" sz="1100"/>
          </a:p>
        </p:txBody>
      </p:sp>
      <p:sp>
        <p:nvSpPr>
          <p:cNvPr id="284" name="Google Shape;284;p41"/>
          <p:cNvSpPr txBox="1"/>
          <p:nvPr/>
        </p:nvSpPr>
        <p:spPr>
          <a:xfrm>
            <a:off x="1094450" y="2242635"/>
            <a:ext cx="1292700" cy="2079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lang="en" sz="900">
                <a:latin typeface="Century Gothic"/>
                <a:ea typeface="Century Gothic"/>
                <a:cs typeface="Century Gothic"/>
                <a:sym typeface="Century Gothic"/>
              </a:rPr>
              <a:t>Pas d'entraînement </a:t>
            </a:r>
            <a:endParaRPr b="1" sz="1100"/>
          </a:p>
        </p:txBody>
      </p:sp>
      <p:sp>
        <p:nvSpPr>
          <p:cNvPr id="285" name="Google Shape;285;p41"/>
          <p:cNvSpPr/>
          <p:nvPr/>
        </p:nvSpPr>
        <p:spPr>
          <a:xfrm>
            <a:off x="6522003" y="1678400"/>
            <a:ext cx="1918200" cy="499200"/>
          </a:xfrm>
          <a:custGeom>
            <a:rect b="b" l="l" r="r" t="t"/>
            <a:pathLst>
              <a:path extrusionOk="0" h="120000" w="120000">
                <a:moveTo>
                  <a:pt x="0" y="0"/>
                </a:moveTo>
                <a:lnTo>
                  <a:pt x="120000" y="0"/>
                </a:lnTo>
                <a:lnTo>
                  <a:pt x="120000" y="120000"/>
                </a:lnTo>
                <a:lnTo>
                  <a:pt x="0" y="120000"/>
                </a:lnTo>
                <a:close/>
              </a:path>
              <a:path extrusionOk="0" fill="none" h="120000" w="120000">
                <a:moveTo>
                  <a:pt x="-5040" y="0"/>
                </a:moveTo>
                <a:close/>
                <a:lnTo>
                  <a:pt x="-5040" y="120000"/>
                </a:lnTo>
              </a:path>
              <a:path extrusionOk="0" fill="none" h="120000" w="120000">
                <a:moveTo>
                  <a:pt x="-5040" y="57263"/>
                </a:moveTo>
                <a:lnTo>
                  <a:pt x="-54857" y="172859"/>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200">
                <a:solidFill>
                  <a:schemeClr val="lt1"/>
                </a:solidFill>
                <a:latin typeface="Century Gothic"/>
                <a:ea typeface="Century Gothic"/>
                <a:cs typeface="Century Gothic"/>
                <a:sym typeface="Century Gothic"/>
              </a:rPr>
              <a:t>Modèle trop simple</a:t>
            </a:r>
            <a:endParaRPr sz="1100"/>
          </a:p>
        </p:txBody>
      </p:sp>
      <p:sp>
        <p:nvSpPr>
          <p:cNvPr id="286" name="Google Shape;286;p41"/>
          <p:cNvSpPr txBox="1"/>
          <p:nvPr/>
        </p:nvSpPr>
        <p:spPr>
          <a:xfrm>
            <a:off x="6515800" y="2207775"/>
            <a:ext cx="1918200" cy="2079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lang="en" sz="900">
                <a:latin typeface="Century Gothic"/>
                <a:ea typeface="Century Gothic"/>
                <a:cs typeface="Century Gothic"/>
                <a:sym typeface="Century Gothic"/>
              </a:rPr>
              <a:t>sous-apprentissage</a:t>
            </a:r>
            <a:endParaRPr b="1" sz="1100"/>
          </a:p>
        </p:txBody>
      </p:sp>
      <p:sp>
        <p:nvSpPr>
          <p:cNvPr id="287" name="Google Shape;287;p41"/>
          <p:cNvSpPr/>
          <p:nvPr/>
        </p:nvSpPr>
        <p:spPr>
          <a:xfrm>
            <a:off x="118475" y="3366775"/>
            <a:ext cx="2271600" cy="499200"/>
          </a:xfrm>
          <a:custGeom>
            <a:rect b="b" l="l" r="r" t="t"/>
            <a:pathLst>
              <a:path extrusionOk="0" h="120000" w="120000">
                <a:moveTo>
                  <a:pt x="0" y="0"/>
                </a:moveTo>
                <a:lnTo>
                  <a:pt x="120000" y="0"/>
                </a:lnTo>
                <a:lnTo>
                  <a:pt x="120000" y="120000"/>
                </a:lnTo>
                <a:lnTo>
                  <a:pt x="0" y="120000"/>
                </a:lnTo>
                <a:close/>
              </a:path>
              <a:path extrusionOk="0" fill="none" h="120000" w="120000">
                <a:moveTo>
                  <a:pt x="127817" y="0"/>
                </a:moveTo>
                <a:close/>
                <a:lnTo>
                  <a:pt x="127817" y="120000"/>
                </a:lnTo>
              </a:path>
              <a:path extrusionOk="0" fill="none" h="120000" w="120000">
                <a:moveTo>
                  <a:pt x="127817" y="56911"/>
                </a:moveTo>
                <a:lnTo>
                  <a:pt x="167371" y="158545"/>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lang="en" sz="1200">
                <a:solidFill>
                  <a:schemeClr val="lt1"/>
                </a:solidFill>
                <a:latin typeface="Century Gothic"/>
                <a:ea typeface="Century Gothic"/>
                <a:cs typeface="Century Gothic"/>
                <a:sym typeface="Century Gothic"/>
              </a:rPr>
              <a:t>Modèle trop complexe pour la quantité de données</a:t>
            </a:r>
            <a:endParaRPr sz="1100"/>
          </a:p>
        </p:txBody>
      </p:sp>
      <p:sp>
        <p:nvSpPr>
          <p:cNvPr id="288" name="Google Shape;288;p41"/>
          <p:cNvSpPr txBox="1"/>
          <p:nvPr/>
        </p:nvSpPr>
        <p:spPr>
          <a:xfrm>
            <a:off x="112450" y="3896150"/>
            <a:ext cx="2271600" cy="2079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1" lang="en" sz="900">
                <a:latin typeface="Century Gothic"/>
                <a:ea typeface="Century Gothic"/>
                <a:cs typeface="Century Gothic"/>
                <a:sym typeface="Century Gothic"/>
              </a:rPr>
              <a:t>Sur-apprentissage</a:t>
            </a:r>
            <a:endParaRPr b="1"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2" name="Shape 292"/>
        <p:cNvGrpSpPr/>
        <p:nvPr/>
      </p:nvGrpSpPr>
      <p:grpSpPr>
        <a:xfrm>
          <a:off x="0" y="0"/>
          <a:ext cx="0" cy="0"/>
          <a:chOff x="0" y="0"/>
          <a:chExt cx="0" cy="0"/>
        </a:xfrm>
      </p:grpSpPr>
      <p:sp>
        <p:nvSpPr>
          <p:cNvPr id="293" name="Google Shape;293;p42"/>
          <p:cNvSpPr/>
          <p:nvPr/>
        </p:nvSpPr>
        <p:spPr>
          <a:xfrm>
            <a:off x="721875" y="3596975"/>
            <a:ext cx="4082100" cy="83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4" name="Google Shape;294;p42"/>
          <p:cNvSpPr txBox="1"/>
          <p:nvPr>
            <p:ph idx="1" type="body"/>
          </p:nvPr>
        </p:nvSpPr>
        <p:spPr>
          <a:xfrm>
            <a:off x="392906" y="1677169"/>
            <a:ext cx="4353300" cy="2866800"/>
          </a:xfrm>
          <a:prstGeom prst="rect">
            <a:avLst/>
          </a:prstGeom>
        </p:spPr>
        <p:txBody>
          <a:bodyPr anchorCtr="0" anchor="t" bIns="0" lIns="0" spcFirstLastPara="1" rIns="0" wrap="square" tIns="0">
            <a:noAutofit/>
          </a:bodyPr>
          <a:lstStyle/>
          <a:p>
            <a:pPr indent="-241300" lvl="0" marL="342900" marR="0" rtl="0" algn="l">
              <a:lnSpc>
                <a:spcPct val="90000"/>
              </a:lnSpc>
              <a:spcBef>
                <a:spcPts val="500"/>
              </a:spcBef>
              <a:spcAft>
                <a:spcPts val="0"/>
              </a:spcAft>
              <a:buSzPts val="1200"/>
              <a:buChar char="●"/>
            </a:pPr>
            <a:r>
              <a:rPr lang="en" sz="1700"/>
              <a:t>On entraîne plusieurs modèles avec les </a:t>
            </a:r>
            <a:r>
              <a:rPr b="1" lang="en" sz="1700"/>
              <a:t>mêmes données d'entraînement.</a:t>
            </a:r>
            <a:endParaRPr b="1" sz="1700"/>
          </a:p>
          <a:p>
            <a:pPr indent="0" lvl="0" marL="342900" marR="0" rtl="0" algn="l">
              <a:lnSpc>
                <a:spcPct val="90000"/>
              </a:lnSpc>
              <a:spcBef>
                <a:spcPts val="500"/>
              </a:spcBef>
              <a:spcAft>
                <a:spcPts val="0"/>
              </a:spcAft>
              <a:buNone/>
            </a:pPr>
            <a:r>
              <a:t/>
            </a:r>
            <a:endParaRPr sz="1700"/>
          </a:p>
          <a:p>
            <a:pPr indent="-241300" lvl="0" marL="342900" rtl="0" algn="l">
              <a:spcBef>
                <a:spcPts val="500"/>
              </a:spcBef>
              <a:spcAft>
                <a:spcPts val="0"/>
              </a:spcAft>
              <a:buSzPts val="1200"/>
              <a:buChar char="●"/>
            </a:pPr>
            <a:r>
              <a:rPr lang="en" sz="1700"/>
              <a:t>Leurs performances en généralisation sont mesurées avec les </a:t>
            </a:r>
            <a:r>
              <a:rPr b="1" lang="en" sz="1700"/>
              <a:t>mêmes </a:t>
            </a:r>
            <a:r>
              <a:rPr b="1" lang="en" sz="1700"/>
              <a:t>données de validation</a:t>
            </a:r>
            <a:r>
              <a:rPr b="1" lang="en" sz="1700"/>
              <a:t>.</a:t>
            </a:r>
            <a:endParaRPr b="1" sz="1700"/>
          </a:p>
          <a:p>
            <a:pPr indent="0" lvl="0" marL="342900" marR="0" rtl="0" algn="l">
              <a:lnSpc>
                <a:spcPct val="90000"/>
              </a:lnSpc>
              <a:spcBef>
                <a:spcPts val="1200"/>
              </a:spcBef>
              <a:spcAft>
                <a:spcPts val="0"/>
              </a:spcAft>
              <a:buNone/>
            </a:pPr>
            <a:r>
              <a:t/>
            </a:r>
            <a:endParaRPr sz="1700"/>
          </a:p>
          <a:p>
            <a:pPr indent="-241300" lvl="0" marL="342900" marR="0" rtl="0" algn="l">
              <a:lnSpc>
                <a:spcPct val="90000"/>
              </a:lnSpc>
              <a:spcBef>
                <a:spcPts val="500"/>
              </a:spcBef>
              <a:spcAft>
                <a:spcPts val="0"/>
              </a:spcAft>
              <a:buSzPts val="1200"/>
              <a:buChar char="●"/>
            </a:pPr>
            <a:r>
              <a:rPr lang="en" sz="1700"/>
              <a:t>Le modèle avec les meilleures performances est celui avec la complexité optimale.</a:t>
            </a:r>
            <a:endParaRPr sz="1700"/>
          </a:p>
        </p:txBody>
      </p:sp>
      <p:sp>
        <p:nvSpPr>
          <p:cNvPr id="295" name="Google Shape;295;p42"/>
          <p:cNvSpPr txBox="1"/>
          <p:nvPr>
            <p:ph type="title"/>
          </p:nvPr>
        </p:nvSpPr>
        <p:spPr>
          <a:xfrm>
            <a:off x="294680" y="323255"/>
            <a:ext cx="5456100" cy="61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Stratégie utile pour trouver le modèle avec la complexité optimale</a:t>
            </a:r>
            <a:endParaRPr/>
          </a:p>
        </p:txBody>
      </p:sp>
      <p:pic>
        <p:nvPicPr>
          <p:cNvPr id="296" name="Google Shape;296;p42"/>
          <p:cNvPicPr preferRelativeResize="0"/>
          <p:nvPr/>
        </p:nvPicPr>
        <p:blipFill>
          <a:blip r:embed="rId3">
            <a:alphaModFix/>
          </a:blip>
          <a:stretch>
            <a:fillRect/>
          </a:stretch>
        </p:blipFill>
        <p:spPr>
          <a:xfrm>
            <a:off x="4803975" y="1641038"/>
            <a:ext cx="4353300" cy="2176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92906" y="431006"/>
            <a:ext cx="7274700" cy="81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Sources	</a:t>
            </a:r>
            <a:endParaRPr/>
          </a:p>
        </p:txBody>
      </p:sp>
      <p:sp>
        <p:nvSpPr>
          <p:cNvPr id="302" name="Google Shape;302;p43"/>
          <p:cNvSpPr txBox="1"/>
          <p:nvPr>
            <p:ph idx="1" type="body"/>
          </p:nvPr>
        </p:nvSpPr>
        <p:spPr>
          <a:xfrm>
            <a:off x="392906" y="1962923"/>
            <a:ext cx="8357100" cy="2339100"/>
          </a:xfrm>
          <a:prstGeom prst="rect">
            <a:avLst/>
          </a:prstGeom>
        </p:spPr>
        <p:txBody>
          <a:bodyPr anchorCtr="0" anchor="t" bIns="0" lIns="0" spcFirstLastPara="1" rIns="0" wrap="square" tIns="0">
            <a:noAutofit/>
          </a:bodyPr>
          <a:lstStyle/>
          <a:p>
            <a:pPr indent="0" lvl="0" marL="0" rtl="0" algn="l">
              <a:spcBef>
                <a:spcPts val="500"/>
              </a:spcBef>
              <a:spcAft>
                <a:spcPts val="1200"/>
              </a:spcAft>
              <a:buNone/>
            </a:pPr>
            <a:r>
              <a:rPr lang="en"/>
              <a:t>MOOC d’IVADO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Exemples de distributions avec biais et variance</a:t>
            </a:r>
            <a:br>
              <a:rPr lang="en" sz="2400"/>
            </a:br>
            <a:endParaRPr/>
          </a:p>
        </p:txBody>
      </p:sp>
      <p:pic>
        <p:nvPicPr>
          <p:cNvPr id="86" name="Google Shape;86;p18"/>
          <p:cNvPicPr preferRelativeResize="0"/>
          <p:nvPr/>
        </p:nvPicPr>
        <p:blipFill rotWithShape="1">
          <a:blip r:embed="rId3">
            <a:alphaModFix/>
          </a:blip>
          <a:srcRect b="0" l="0" r="0" t="0"/>
          <a:stretch/>
        </p:blipFill>
        <p:spPr>
          <a:xfrm>
            <a:off x="2190697" y="1424254"/>
            <a:ext cx="4515789" cy="3719245"/>
          </a:xfrm>
          <a:prstGeom prst="rect">
            <a:avLst/>
          </a:prstGeom>
          <a:noFill/>
          <a:ln>
            <a:noFill/>
          </a:ln>
        </p:spPr>
      </p:pic>
      <p:sp>
        <p:nvSpPr>
          <p:cNvPr id="87" name="Google Shape;87;p18"/>
          <p:cNvSpPr/>
          <p:nvPr/>
        </p:nvSpPr>
        <p:spPr>
          <a:xfrm>
            <a:off x="6306947" y="3366776"/>
            <a:ext cx="1292700" cy="499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Century Gothic"/>
                <a:ea typeface="Century Gothic"/>
                <a:cs typeface="Century Gothic"/>
                <a:sym typeface="Century Gothic"/>
              </a:rPr>
              <a:t>Le meilleur scénario</a:t>
            </a:r>
            <a:endParaRPr sz="1100"/>
          </a:p>
        </p:txBody>
      </p:sp>
      <p:sp>
        <p:nvSpPr>
          <p:cNvPr id="88" name="Google Shape;88;p18"/>
          <p:cNvSpPr/>
          <p:nvPr/>
        </p:nvSpPr>
        <p:spPr>
          <a:xfrm>
            <a:off x="1100644" y="1713260"/>
            <a:ext cx="1292700" cy="499200"/>
          </a:xfrm>
          <a:custGeom>
            <a:rect b="b" l="l" r="r" t="t"/>
            <a:pathLst>
              <a:path extrusionOk="0" h="120000" w="120000">
                <a:moveTo>
                  <a:pt x="0" y="0"/>
                </a:moveTo>
                <a:lnTo>
                  <a:pt x="120000" y="0"/>
                </a:lnTo>
                <a:lnTo>
                  <a:pt x="120000" y="120000"/>
                </a:lnTo>
                <a:lnTo>
                  <a:pt x="0" y="120000"/>
                </a:lnTo>
                <a:close/>
              </a:path>
              <a:path extrusionOk="0" fill="none" h="120000" w="120000">
                <a:moveTo>
                  <a:pt x="127817" y="0"/>
                </a:moveTo>
                <a:close/>
                <a:lnTo>
                  <a:pt x="127817" y="120000"/>
                </a:lnTo>
              </a:path>
              <a:path extrusionOk="0" fill="none" h="120000" w="120000">
                <a:moveTo>
                  <a:pt x="127817" y="56911"/>
                </a:moveTo>
                <a:lnTo>
                  <a:pt x="167371" y="158545"/>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Century Gothic"/>
                <a:ea typeface="Century Gothic"/>
                <a:cs typeface="Century Gothic"/>
                <a:sym typeface="Century Gothic"/>
              </a:rPr>
              <a:t>Le pire scénario</a:t>
            </a:r>
            <a:endParaRPr sz="1100"/>
          </a:p>
        </p:txBody>
      </p:sp>
      <p:sp>
        <p:nvSpPr>
          <p:cNvPr id="89" name="Google Shape;89;p18"/>
          <p:cNvSpPr txBox="1"/>
          <p:nvPr/>
        </p:nvSpPr>
        <p:spPr>
          <a:xfrm>
            <a:off x="6306947" y="3907876"/>
            <a:ext cx="1292700" cy="3462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900" u="none" cap="none" strike="noStrike">
                <a:solidFill>
                  <a:srgbClr val="000000"/>
                </a:solidFill>
                <a:latin typeface="Century Gothic"/>
                <a:ea typeface="Century Gothic"/>
                <a:cs typeface="Century Gothic"/>
                <a:sym typeface="Century Gothic"/>
              </a:rPr>
              <a:t>Performance d’un  joueur bien </a:t>
            </a:r>
            <a:r>
              <a:rPr lang="en" sz="900">
                <a:latin typeface="Century Gothic"/>
                <a:ea typeface="Century Gothic"/>
                <a:cs typeface="Century Gothic"/>
                <a:sym typeface="Century Gothic"/>
              </a:rPr>
              <a:t>entraîné.</a:t>
            </a:r>
            <a:endParaRPr sz="1100"/>
          </a:p>
        </p:txBody>
      </p:sp>
      <p:sp>
        <p:nvSpPr>
          <p:cNvPr id="90" name="Google Shape;90;p18"/>
          <p:cNvSpPr txBox="1"/>
          <p:nvPr/>
        </p:nvSpPr>
        <p:spPr>
          <a:xfrm>
            <a:off x="1094450" y="2242635"/>
            <a:ext cx="1292700" cy="4848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900" u="none" cap="none" strike="noStrike">
                <a:solidFill>
                  <a:srgbClr val="000000"/>
                </a:solidFill>
                <a:latin typeface="Century Gothic"/>
                <a:ea typeface="Century Gothic"/>
                <a:cs typeface="Century Gothic"/>
                <a:sym typeface="Century Gothic"/>
              </a:rPr>
              <a:t>Performance d’un  joueur en début </a:t>
            </a:r>
            <a:r>
              <a:rPr lang="en" sz="900">
                <a:latin typeface="Century Gothic"/>
                <a:ea typeface="Century Gothic"/>
                <a:cs typeface="Century Gothic"/>
                <a:sym typeface="Century Gothic"/>
              </a:rPr>
              <a:t>d'entraînement.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Biais</a:t>
            </a:r>
            <a:endParaRPr/>
          </a:p>
        </p:txBody>
      </p:sp>
      <p:sp>
        <p:nvSpPr>
          <p:cNvPr id="96" name="Google Shape;96;p19"/>
          <p:cNvSpPr txBox="1"/>
          <p:nvPr>
            <p:ph idx="1" type="body"/>
          </p:nvPr>
        </p:nvSpPr>
        <p:spPr>
          <a:xfrm>
            <a:off x="294682" y="890964"/>
            <a:ext cx="8358300" cy="3746400"/>
          </a:xfrm>
          <a:prstGeom prst="rect">
            <a:avLst/>
          </a:prstGeom>
          <a:solidFill>
            <a:schemeClr val="lt1"/>
          </a:solidFill>
          <a:ln>
            <a:noFill/>
          </a:ln>
        </p:spPr>
        <p:txBody>
          <a:bodyPr anchorCtr="0" anchor="t" bIns="0" lIns="0" spcFirstLastPara="1" rIns="0" wrap="square" tIns="0">
            <a:noAutofit/>
          </a:bodyPr>
          <a:lstStyle/>
          <a:p>
            <a:pPr indent="-317500" lvl="0" marL="457200" rtl="0" algn="l">
              <a:lnSpc>
                <a:spcPct val="150000"/>
              </a:lnSpc>
              <a:spcBef>
                <a:spcPts val="500"/>
              </a:spcBef>
              <a:spcAft>
                <a:spcPts val="0"/>
              </a:spcAft>
              <a:buSzPts val="1400"/>
              <a:buChar char="●"/>
            </a:pPr>
            <a:r>
              <a:rPr lang="en">
                <a:latin typeface="Palatino"/>
                <a:ea typeface="Palatino"/>
                <a:cs typeface="Palatino"/>
                <a:sym typeface="Palatino"/>
              </a:rPr>
              <a:t>O</a:t>
            </a:r>
            <a:r>
              <a:rPr lang="en">
                <a:latin typeface="Palatino"/>
                <a:ea typeface="Palatino"/>
                <a:cs typeface="Palatino"/>
                <a:sym typeface="Palatino"/>
              </a:rPr>
              <a:t>n essaie d'entraîner un modèle simple </a:t>
            </a:r>
            <a:r>
              <a:rPr lang="en">
                <a:solidFill>
                  <a:srgbClr val="FF0000"/>
                </a:solidFill>
                <a:latin typeface="Palatino"/>
                <a:ea typeface="Palatino"/>
                <a:cs typeface="Palatino"/>
                <a:sym typeface="Palatino"/>
              </a:rPr>
              <a:t>h(x)</a:t>
            </a:r>
            <a:r>
              <a:rPr lang="en">
                <a:latin typeface="Palatino"/>
                <a:ea typeface="Palatino"/>
                <a:cs typeface="Palatino"/>
                <a:sym typeface="Palatino"/>
              </a:rPr>
              <a:t>.</a:t>
            </a:r>
            <a:endParaRPr>
              <a:latin typeface="Palatino"/>
              <a:ea typeface="Palatino"/>
              <a:cs typeface="Palatino"/>
              <a:sym typeface="Palatino"/>
            </a:endParaRPr>
          </a:p>
          <a:p>
            <a:pPr indent="-317500" lvl="0" marL="457200" rtl="0" algn="l">
              <a:lnSpc>
                <a:spcPct val="150000"/>
              </a:lnSpc>
              <a:spcBef>
                <a:spcPts val="0"/>
              </a:spcBef>
              <a:spcAft>
                <a:spcPts val="0"/>
              </a:spcAft>
              <a:buSzPts val="1400"/>
              <a:buChar char="●"/>
            </a:pPr>
            <a:r>
              <a:rPr lang="en">
                <a:latin typeface="Palatino"/>
                <a:ea typeface="Palatino"/>
                <a:cs typeface="Palatino"/>
                <a:sym typeface="Palatino"/>
              </a:rPr>
              <a:t>D</a:t>
            </a:r>
            <a:r>
              <a:rPr lang="en">
                <a:latin typeface="Palatino"/>
                <a:ea typeface="Palatino"/>
                <a:cs typeface="Palatino"/>
                <a:sym typeface="Palatino"/>
              </a:rPr>
              <a:t>onnées bruitées provenant d'un signal f(x).</a:t>
            </a:r>
            <a:endParaRPr>
              <a:latin typeface="Palatino"/>
              <a:ea typeface="Palatino"/>
              <a:cs typeface="Palatino"/>
              <a:sym typeface="Palatino"/>
            </a:endParaRPr>
          </a:p>
          <a:p>
            <a:pPr indent="-317500" lvl="0" marL="457200" rtl="0" algn="l">
              <a:lnSpc>
                <a:spcPct val="150000"/>
              </a:lnSpc>
              <a:spcBef>
                <a:spcPts val="0"/>
              </a:spcBef>
              <a:spcAft>
                <a:spcPts val="0"/>
              </a:spcAft>
              <a:buSzPts val="1400"/>
              <a:buFont typeface="Palatino"/>
              <a:buChar char="●"/>
            </a:pPr>
            <a:r>
              <a:rPr lang="en">
                <a:latin typeface="Palatino"/>
                <a:ea typeface="Palatino"/>
                <a:cs typeface="Palatino"/>
                <a:sym typeface="Palatino"/>
              </a:rPr>
              <a:t>Indépendamment de l'échantillon; le modèle </a:t>
            </a:r>
            <a:r>
              <a:rPr lang="en">
                <a:solidFill>
                  <a:srgbClr val="FF0000"/>
                </a:solidFill>
                <a:latin typeface="Palatino"/>
                <a:ea typeface="Palatino"/>
                <a:cs typeface="Palatino"/>
                <a:sym typeface="Palatino"/>
              </a:rPr>
              <a:t>h(x)</a:t>
            </a:r>
            <a:r>
              <a:rPr lang="en">
                <a:latin typeface="Palatino"/>
                <a:ea typeface="Palatino"/>
                <a:cs typeface="Palatino"/>
                <a:sym typeface="Palatino"/>
              </a:rPr>
              <a:t> produira des erreurs systématiques.</a:t>
            </a:r>
            <a:endParaRPr>
              <a:latin typeface="Palatino"/>
              <a:ea typeface="Palatino"/>
              <a:cs typeface="Palatino"/>
              <a:sym typeface="Palatino"/>
            </a:endParaRPr>
          </a:p>
          <a:p>
            <a:pPr indent="0" lvl="0" marL="0" rtl="0" algn="l">
              <a:lnSpc>
                <a:spcPct val="150000"/>
              </a:lnSpc>
              <a:spcBef>
                <a:spcPts val="500"/>
              </a:spcBef>
              <a:spcAft>
                <a:spcPts val="0"/>
              </a:spcAft>
              <a:buNone/>
            </a:pPr>
            <a:r>
              <a:t/>
            </a:r>
            <a:endParaRPr>
              <a:latin typeface="Palatino"/>
              <a:ea typeface="Palatino"/>
              <a:cs typeface="Palatino"/>
              <a:sym typeface="Palatino"/>
            </a:endParaRPr>
          </a:p>
          <a:p>
            <a:pPr indent="0" lvl="0" marL="0" rtl="0" algn="l">
              <a:lnSpc>
                <a:spcPct val="150000"/>
              </a:lnSpc>
              <a:spcBef>
                <a:spcPts val="500"/>
              </a:spcBef>
              <a:spcAft>
                <a:spcPts val="0"/>
              </a:spcAft>
              <a:buNone/>
            </a:pPr>
            <a:r>
              <a:t/>
            </a:r>
            <a:endParaRPr>
              <a:latin typeface="Palatino"/>
              <a:ea typeface="Palatino"/>
              <a:cs typeface="Palatino"/>
              <a:sym typeface="Palatino"/>
            </a:endParaRPr>
          </a:p>
          <a:p>
            <a:pPr indent="0" lvl="0" marL="0" rtl="0" algn="l">
              <a:lnSpc>
                <a:spcPct val="150000"/>
              </a:lnSpc>
              <a:spcBef>
                <a:spcPts val="500"/>
              </a:spcBef>
              <a:spcAft>
                <a:spcPts val="0"/>
              </a:spcAft>
              <a:buNone/>
            </a:pPr>
            <a:r>
              <a:t/>
            </a:r>
            <a:endParaRPr>
              <a:latin typeface="Palatino"/>
              <a:ea typeface="Palatino"/>
              <a:cs typeface="Palatino"/>
              <a:sym typeface="Palatino"/>
            </a:endParaRPr>
          </a:p>
          <a:p>
            <a:pPr indent="-317500" lvl="0" marL="457200" rtl="0" algn="l">
              <a:lnSpc>
                <a:spcPct val="150000"/>
              </a:lnSpc>
              <a:spcBef>
                <a:spcPts val="500"/>
              </a:spcBef>
              <a:spcAft>
                <a:spcPts val="0"/>
              </a:spcAft>
              <a:buSzPts val="1400"/>
              <a:buFont typeface="Palatino"/>
              <a:buChar char="●"/>
            </a:pPr>
            <a:r>
              <a:rPr lang="en">
                <a:latin typeface="Palatino"/>
                <a:ea typeface="Palatino"/>
                <a:cs typeface="Palatino"/>
                <a:sym typeface="Palatino"/>
              </a:rPr>
              <a:t>La moyenne des courbes </a:t>
            </a:r>
            <a:r>
              <a:rPr lang="en">
                <a:solidFill>
                  <a:srgbClr val="FF0000"/>
                </a:solidFill>
                <a:latin typeface="Palatino"/>
                <a:ea typeface="Palatino"/>
                <a:cs typeface="Palatino"/>
                <a:sym typeface="Palatino"/>
              </a:rPr>
              <a:t>h(x)</a:t>
            </a:r>
            <a:r>
              <a:rPr lang="en">
                <a:latin typeface="Palatino"/>
                <a:ea typeface="Palatino"/>
                <a:cs typeface="Palatino"/>
                <a:sym typeface="Palatino"/>
              </a:rPr>
              <a:t> ne reproduit pas bien f(x): biais élevé.</a:t>
            </a:r>
            <a:endParaRPr>
              <a:latin typeface="Palatino"/>
              <a:ea typeface="Palatino"/>
              <a:cs typeface="Palatino"/>
              <a:sym typeface="Palatino"/>
            </a:endParaRPr>
          </a:p>
          <a:p>
            <a:pPr indent="-317500" lvl="0" marL="457200" rtl="0" algn="l">
              <a:lnSpc>
                <a:spcPct val="150000"/>
              </a:lnSpc>
              <a:spcBef>
                <a:spcPts val="0"/>
              </a:spcBef>
              <a:spcAft>
                <a:spcPts val="0"/>
              </a:spcAft>
              <a:buSzPts val="1400"/>
              <a:buFont typeface="Palatino"/>
              <a:buChar char="●"/>
            </a:pPr>
            <a:r>
              <a:rPr lang="en">
                <a:latin typeface="Palatino"/>
                <a:ea typeface="Palatino"/>
                <a:cs typeface="Palatino"/>
                <a:sym typeface="Palatino"/>
              </a:rPr>
              <a:t> Il y a peu de variations entre chaque modèle: variance faible</a:t>
            </a:r>
            <a:endParaRPr>
              <a:latin typeface="Palatino"/>
              <a:ea typeface="Palatino"/>
              <a:cs typeface="Palatino"/>
              <a:sym typeface="Palatino"/>
            </a:endParaRPr>
          </a:p>
        </p:txBody>
      </p:sp>
      <p:pic>
        <p:nvPicPr>
          <p:cNvPr id="97" name="Google Shape;97;p19"/>
          <p:cNvPicPr preferRelativeResize="0"/>
          <p:nvPr/>
        </p:nvPicPr>
        <p:blipFill rotWithShape="1">
          <a:blip r:embed="rId3">
            <a:alphaModFix/>
          </a:blip>
          <a:srcRect b="0" l="0" r="0" t="0"/>
          <a:stretch/>
        </p:blipFill>
        <p:spPr>
          <a:xfrm>
            <a:off x="1380934" y="2627976"/>
            <a:ext cx="6382132" cy="13075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Variance</a:t>
            </a:r>
            <a:endParaRPr/>
          </a:p>
        </p:txBody>
      </p:sp>
      <p:sp>
        <p:nvSpPr>
          <p:cNvPr id="103" name="Google Shape;103;p20"/>
          <p:cNvSpPr txBox="1"/>
          <p:nvPr>
            <p:ph idx="1" type="body"/>
          </p:nvPr>
        </p:nvSpPr>
        <p:spPr>
          <a:xfrm>
            <a:off x="392900" y="1170675"/>
            <a:ext cx="8357100" cy="3131400"/>
          </a:xfrm>
          <a:prstGeom prst="rect">
            <a:avLst/>
          </a:prstGeom>
          <a:solidFill>
            <a:schemeClr val="lt1"/>
          </a:solidFill>
          <a:ln>
            <a:noFill/>
          </a:ln>
        </p:spPr>
        <p:txBody>
          <a:bodyPr anchorCtr="0" anchor="t" bIns="0" lIns="0" spcFirstLastPara="1" rIns="0" wrap="square" tIns="0">
            <a:noAutofit/>
          </a:bodyPr>
          <a:lstStyle/>
          <a:p>
            <a:pPr indent="-304800" lvl="0" marL="457200" rtl="0" algn="l">
              <a:lnSpc>
                <a:spcPct val="150000"/>
              </a:lnSpc>
              <a:spcBef>
                <a:spcPts val="500"/>
              </a:spcBef>
              <a:spcAft>
                <a:spcPts val="0"/>
              </a:spcAft>
              <a:buSzPts val="1200"/>
              <a:buChar char="●"/>
            </a:pPr>
            <a:r>
              <a:rPr lang="en" sz="1600">
                <a:latin typeface="Palatino"/>
                <a:ea typeface="Palatino"/>
                <a:cs typeface="Palatino"/>
                <a:sym typeface="Palatino"/>
              </a:rPr>
              <a:t>On essaie d'entraîner un modèle plus complexe </a:t>
            </a:r>
            <a:r>
              <a:rPr lang="en" sz="1600">
                <a:solidFill>
                  <a:srgbClr val="FF0000"/>
                </a:solidFill>
                <a:latin typeface="Palatino"/>
                <a:ea typeface="Palatino"/>
                <a:cs typeface="Palatino"/>
                <a:sym typeface="Palatino"/>
              </a:rPr>
              <a:t>h(x)</a:t>
            </a:r>
            <a:r>
              <a:rPr lang="en" sz="1600">
                <a:latin typeface="Palatino"/>
                <a:ea typeface="Palatino"/>
                <a:cs typeface="Palatino"/>
                <a:sym typeface="Palatino"/>
              </a:rPr>
              <a:t>.</a:t>
            </a:r>
            <a:endParaRPr sz="1600">
              <a:latin typeface="Palatino"/>
              <a:ea typeface="Palatino"/>
              <a:cs typeface="Palatino"/>
              <a:sym typeface="Palatino"/>
            </a:endParaRPr>
          </a:p>
          <a:p>
            <a:pPr indent="-304800" lvl="0" marL="457200" rtl="0" algn="l">
              <a:lnSpc>
                <a:spcPct val="150000"/>
              </a:lnSpc>
              <a:spcBef>
                <a:spcPts val="0"/>
              </a:spcBef>
              <a:spcAft>
                <a:spcPts val="0"/>
              </a:spcAft>
              <a:buSzPts val="1200"/>
              <a:buChar char="●"/>
            </a:pPr>
            <a:r>
              <a:rPr lang="en" sz="1600">
                <a:latin typeface="Palatino"/>
                <a:ea typeface="Palatino"/>
                <a:cs typeface="Palatino"/>
                <a:sym typeface="Palatino"/>
              </a:rPr>
              <a:t>Données bruitées provenant d'un signal f(x).</a:t>
            </a:r>
            <a:endParaRPr sz="1600">
              <a:latin typeface="Palatino"/>
              <a:ea typeface="Palatino"/>
              <a:cs typeface="Palatino"/>
              <a:sym typeface="Palatino"/>
            </a:endParaRPr>
          </a:p>
          <a:p>
            <a:pPr indent="-304800" lvl="0" marL="457200" rtl="0" algn="l">
              <a:lnSpc>
                <a:spcPct val="150000"/>
              </a:lnSpc>
              <a:spcBef>
                <a:spcPts val="0"/>
              </a:spcBef>
              <a:spcAft>
                <a:spcPts val="0"/>
              </a:spcAft>
              <a:buSzPts val="1200"/>
              <a:buFont typeface="Palatino"/>
              <a:buChar char="●"/>
            </a:pPr>
            <a:r>
              <a:rPr lang="en" sz="1600">
                <a:latin typeface="Palatino"/>
                <a:ea typeface="Palatino"/>
                <a:cs typeface="Palatino"/>
                <a:sym typeface="Palatino"/>
              </a:rPr>
              <a:t>Différents échantillons produisent différents ajustements de modèle avec de grandes oscillations peu réalistes. </a:t>
            </a:r>
            <a:endParaRPr sz="1600">
              <a:latin typeface="Palatino"/>
              <a:ea typeface="Palatino"/>
              <a:cs typeface="Palatino"/>
              <a:sym typeface="Palatino"/>
            </a:endParaRPr>
          </a:p>
          <a:p>
            <a:pPr indent="0" lvl="0" marL="0" rtl="0" algn="l">
              <a:lnSpc>
                <a:spcPct val="150000"/>
              </a:lnSpc>
              <a:spcBef>
                <a:spcPts val="500"/>
              </a:spcBef>
              <a:spcAft>
                <a:spcPts val="0"/>
              </a:spcAft>
              <a:buNone/>
            </a:pPr>
            <a:r>
              <a:t/>
            </a:r>
            <a:endParaRPr sz="1600">
              <a:latin typeface="Palatino"/>
              <a:ea typeface="Palatino"/>
              <a:cs typeface="Palatino"/>
              <a:sym typeface="Palatino"/>
            </a:endParaRPr>
          </a:p>
          <a:p>
            <a:pPr indent="0" lvl="0" marL="0" rtl="0" algn="l">
              <a:lnSpc>
                <a:spcPct val="150000"/>
              </a:lnSpc>
              <a:spcBef>
                <a:spcPts val="500"/>
              </a:spcBef>
              <a:spcAft>
                <a:spcPts val="0"/>
              </a:spcAft>
              <a:buNone/>
            </a:pPr>
            <a:r>
              <a:t/>
            </a:r>
            <a:endParaRPr sz="1600">
              <a:latin typeface="Palatino"/>
              <a:ea typeface="Palatino"/>
              <a:cs typeface="Palatino"/>
              <a:sym typeface="Palatino"/>
            </a:endParaRPr>
          </a:p>
          <a:p>
            <a:pPr indent="0" lvl="0" marL="0" rtl="0" algn="l">
              <a:lnSpc>
                <a:spcPct val="150000"/>
              </a:lnSpc>
              <a:spcBef>
                <a:spcPts val="500"/>
              </a:spcBef>
              <a:spcAft>
                <a:spcPts val="0"/>
              </a:spcAft>
              <a:buNone/>
            </a:pPr>
            <a:r>
              <a:t/>
            </a:r>
            <a:endParaRPr sz="1600">
              <a:latin typeface="Palatino"/>
              <a:ea typeface="Palatino"/>
              <a:cs typeface="Palatino"/>
              <a:sym typeface="Palatino"/>
            </a:endParaRPr>
          </a:p>
          <a:p>
            <a:pPr indent="0" lvl="0" marL="0" rtl="0" algn="l">
              <a:lnSpc>
                <a:spcPct val="150000"/>
              </a:lnSpc>
              <a:spcBef>
                <a:spcPts val="500"/>
              </a:spcBef>
              <a:spcAft>
                <a:spcPts val="0"/>
              </a:spcAft>
              <a:buNone/>
            </a:pPr>
            <a:r>
              <a:t/>
            </a:r>
            <a:endParaRPr sz="1600">
              <a:latin typeface="Palatino"/>
              <a:ea typeface="Palatino"/>
              <a:cs typeface="Palatino"/>
              <a:sym typeface="Palatino"/>
            </a:endParaRPr>
          </a:p>
          <a:p>
            <a:pPr indent="-304800" lvl="0" marL="457200" rtl="0" algn="l">
              <a:lnSpc>
                <a:spcPct val="150000"/>
              </a:lnSpc>
              <a:spcBef>
                <a:spcPts val="500"/>
              </a:spcBef>
              <a:spcAft>
                <a:spcPts val="0"/>
              </a:spcAft>
              <a:buSzPts val="1200"/>
              <a:buChar char="●"/>
            </a:pPr>
            <a:r>
              <a:rPr lang="en" sz="1600">
                <a:latin typeface="Palatino"/>
                <a:ea typeface="Palatino"/>
                <a:cs typeface="Palatino"/>
                <a:sym typeface="Palatino"/>
              </a:rPr>
              <a:t>Il y a beaucoup de variations entre chaque modèle: variance élevée.</a:t>
            </a:r>
            <a:endParaRPr sz="1600"/>
          </a:p>
        </p:txBody>
      </p:sp>
      <p:pic>
        <p:nvPicPr>
          <p:cNvPr id="104" name="Google Shape;104;p20"/>
          <p:cNvPicPr preferRelativeResize="0"/>
          <p:nvPr/>
        </p:nvPicPr>
        <p:blipFill rotWithShape="1">
          <a:blip r:embed="rId3">
            <a:alphaModFix/>
          </a:blip>
          <a:srcRect b="0" l="0" r="0" t="0"/>
          <a:stretch/>
        </p:blipFill>
        <p:spPr>
          <a:xfrm>
            <a:off x="1324346" y="2764219"/>
            <a:ext cx="7015573" cy="1438506"/>
          </a:xfrm>
          <a:prstGeom prst="rect">
            <a:avLst/>
          </a:prstGeom>
          <a:noFill/>
          <a:ln>
            <a:noFill/>
          </a:ln>
        </p:spPr>
      </p:pic>
      <p:sp>
        <p:nvSpPr>
          <p:cNvPr id="105" name="Google Shape;105;p20"/>
          <p:cNvSpPr/>
          <p:nvPr/>
        </p:nvSpPr>
        <p:spPr>
          <a:xfrm>
            <a:off x="3673112" y="4920320"/>
            <a:ext cx="1416600" cy="19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800" u="none" cap="none" strike="noStrike">
                <a:solidFill>
                  <a:srgbClr val="444444"/>
                </a:solidFill>
                <a:latin typeface="Century Gothic"/>
                <a:ea typeface="Century Gothic"/>
                <a:cs typeface="Century Gothic"/>
                <a:sym typeface="Century Gothic"/>
              </a:rPr>
              <a:t>Bias and Variance (2019)</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Le compromis biais-variance</a:t>
            </a:r>
            <a:endParaRPr/>
          </a:p>
        </p:txBody>
      </p:sp>
      <p:sp>
        <p:nvSpPr>
          <p:cNvPr id="111" name="Google Shape;111;p21"/>
          <p:cNvSpPr txBox="1"/>
          <p:nvPr/>
        </p:nvSpPr>
        <p:spPr>
          <a:xfrm>
            <a:off x="369931" y="1175921"/>
            <a:ext cx="8357100" cy="35259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Supposons que l'on utilise 2M différents jeux de N données chacun:</a:t>
            </a:r>
            <a:endParaRPr sz="1600">
              <a:solidFill>
                <a:srgbClr val="666666"/>
              </a:solidFill>
              <a:latin typeface="Palatino"/>
              <a:ea typeface="Palatino"/>
              <a:cs typeface="Palatino"/>
              <a:sym typeface="Palatino"/>
            </a:endParaRPr>
          </a:p>
          <a:p>
            <a:pPr indent="-330200" lvl="0" marL="457200" marR="0" rtl="0" algn="l">
              <a:lnSpc>
                <a:spcPct val="150000"/>
              </a:lnSpc>
              <a:spcBef>
                <a:spcPts val="0"/>
              </a:spcBef>
              <a:spcAft>
                <a:spcPts val="0"/>
              </a:spcAft>
              <a:buClr>
                <a:srgbClr val="666666"/>
              </a:buClr>
              <a:buSzPts val="1600"/>
              <a:buFont typeface="Palatino"/>
              <a:buChar char="●"/>
            </a:pPr>
            <a:r>
              <a:rPr lang="en" sz="1600">
                <a:solidFill>
                  <a:srgbClr val="666666"/>
                </a:solidFill>
                <a:latin typeface="Palatino"/>
                <a:ea typeface="Palatino"/>
                <a:cs typeface="Palatino"/>
                <a:sym typeface="Palatino"/>
              </a:rPr>
              <a:t>{</a:t>
            </a:r>
            <a:r>
              <a:rPr b="1" lang="en" sz="1600">
                <a:solidFill>
                  <a:srgbClr val="666666"/>
                </a:solidFill>
                <a:latin typeface="Palatino"/>
                <a:ea typeface="Palatino"/>
                <a:cs typeface="Palatino"/>
                <a:sym typeface="Palatino"/>
              </a:rPr>
              <a:t>x</a:t>
            </a:r>
            <a:r>
              <a:rPr baseline="30000" lang="en" sz="1600">
                <a:solidFill>
                  <a:srgbClr val="666666"/>
                </a:solidFill>
                <a:latin typeface="Palatino"/>
                <a:ea typeface="Palatino"/>
                <a:cs typeface="Palatino"/>
                <a:sym typeface="Palatino"/>
              </a:rPr>
              <a:t>t</a:t>
            </a:r>
            <a:r>
              <a:rPr lang="en" sz="1600">
                <a:solidFill>
                  <a:srgbClr val="666666"/>
                </a:solidFill>
                <a:latin typeface="Palatino"/>
                <a:ea typeface="Palatino"/>
                <a:cs typeface="Palatino"/>
                <a:sym typeface="Palatino"/>
              </a:rPr>
              <a:t>,y</a:t>
            </a:r>
            <a:r>
              <a:rPr baseline="-25000" lang="en" sz="1600">
                <a:solidFill>
                  <a:srgbClr val="666666"/>
                </a:solidFill>
                <a:latin typeface="Palatino"/>
                <a:ea typeface="Palatino"/>
                <a:cs typeface="Palatino"/>
                <a:sym typeface="Palatino"/>
              </a:rPr>
              <a:t>i</a:t>
            </a:r>
            <a:r>
              <a:rPr baseline="30000" lang="en" sz="1600">
                <a:solidFill>
                  <a:srgbClr val="666666"/>
                </a:solidFill>
                <a:latin typeface="Palatino"/>
                <a:ea typeface="Palatino"/>
                <a:cs typeface="Palatino"/>
                <a:sym typeface="Palatino"/>
              </a:rPr>
              <a:t>t</a:t>
            </a:r>
            <a:r>
              <a:rPr lang="en" sz="1600">
                <a:solidFill>
                  <a:srgbClr val="666666"/>
                </a:solidFill>
                <a:latin typeface="Palatino"/>
                <a:ea typeface="Palatino"/>
                <a:cs typeface="Palatino"/>
                <a:sym typeface="Palatino"/>
              </a:rPr>
              <a:t>}, i=1,...,2M</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générés à partir d'une fonction bruitée</a:t>
            </a:r>
            <a:endParaRPr sz="1600">
              <a:solidFill>
                <a:srgbClr val="666666"/>
              </a:solidFill>
              <a:latin typeface="Palatino"/>
              <a:ea typeface="Palatino"/>
              <a:cs typeface="Palatino"/>
              <a:sym typeface="Palatino"/>
            </a:endParaRPr>
          </a:p>
          <a:p>
            <a:pPr indent="-330200" lvl="0" marL="457200" marR="0" rtl="0" algn="l">
              <a:lnSpc>
                <a:spcPct val="150000"/>
              </a:lnSpc>
              <a:spcBef>
                <a:spcPts val="0"/>
              </a:spcBef>
              <a:spcAft>
                <a:spcPts val="0"/>
              </a:spcAft>
              <a:buClr>
                <a:srgbClr val="666666"/>
              </a:buClr>
              <a:buSzPts val="1600"/>
              <a:buFont typeface="Palatino"/>
              <a:buChar char="●"/>
            </a:pPr>
            <a:r>
              <a:rPr lang="en" sz="1600">
                <a:solidFill>
                  <a:srgbClr val="666666"/>
                </a:solidFill>
                <a:latin typeface="Palatino"/>
                <a:ea typeface="Palatino"/>
                <a:cs typeface="Palatino"/>
                <a:sym typeface="Palatino"/>
              </a:rPr>
              <a:t>y</a:t>
            </a:r>
            <a:r>
              <a:rPr baseline="-25000" lang="en" sz="1600">
                <a:solidFill>
                  <a:srgbClr val="666666"/>
                </a:solidFill>
                <a:latin typeface="Palatino"/>
                <a:ea typeface="Palatino"/>
                <a:cs typeface="Palatino"/>
                <a:sym typeface="Palatino"/>
              </a:rPr>
              <a:t>i</a:t>
            </a:r>
            <a:r>
              <a:rPr baseline="30000" lang="en" sz="1600">
                <a:solidFill>
                  <a:srgbClr val="666666"/>
                </a:solidFill>
                <a:latin typeface="Palatino"/>
                <a:ea typeface="Palatino"/>
                <a:cs typeface="Palatino"/>
                <a:sym typeface="Palatino"/>
              </a:rPr>
              <a:t>t</a:t>
            </a:r>
            <a:r>
              <a:rPr lang="en" sz="1600">
                <a:solidFill>
                  <a:srgbClr val="666666"/>
                </a:solidFill>
                <a:latin typeface="Palatino"/>
                <a:ea typeface="Palatino"/>
                <a:cs typeface="Palatino"/>
                <a:sym typeface="Palatino"/>
              </a:rPr>
              <a:t> = f(</a:t>
            </a:r>
            <a:r>
              <a:rPr b="1" lang="en" sz="1600">
                <a:solidFill>
                  <a:srgbClr val="666666"/>
                </a:solidFill>
                <a:latin typeface="Palatino"/>
                <a:ea typeface="Palatino"/>
                <a:cs typeface="Palatino"/>
                <a:sym typeface="Palatino"/>
              </a:rPr>
              <a:t>x</a:t>
            </a:r>
            <a:r>
              <a:rPr baseline="30000" lang="en" sz="1600">
                <a:solidFill>
                  <a:srgbClr val="666666"/>
                </a:solidFill>
                <a:latin typeface="Palatino"/>
                <a:ea typeface="Palatino"/>
                <a:cs typeface="Palatino"/>
                <a:sym typeface="Palatino"/>
              </a:rPr>
              <a:t>t</a:t>
            </a:r>
            <a:r>
              <a:rPr lang="en" sz="1600">
                <a:solidFill>
                  <a:srgbClr val="666666"/>
                </a:solidFill>
                <a:latin typeface="Palatino"/>
                <a:ea typeface="Palatino"/>
                <a:cs typeface="Palatino"/>
                <a:sym typeface="Palatino"/>
              </a:rPr>
              <a:t>) + </a:t>
            </a:r>
            <a:r>
              <a:rPr i="1" lang="en" sz="1600">
                <a:solidFill>
                  <a:srgbClr val="666666"/>
                </a:solidFill>
                <a:latin typeface="Palatino"/>
                <a:ea typeface="Palatino"/>
                <a:cs typeface="Palatino"/>
                <a:sym typeface="Palatino"/>
              </a:rPr>
              <a:t>e</a:t>
            </a:r>
            <a:r>
              <a:rPr baseline="-25000" lang="en" sz="1600">
                <a:solidFill>
                  <a:srgbClr val="666666"/>
                </a:solidFill>
                <a:latin typeface="Palatino"/>
                <a:ea typeface="Palatino"/>
                <a:cs typeface="Palatino"/>
                <a:sym typeface="Palatino"/>
              </a:rPr>
              <a:t>i</a:t>
            </a:r>
            <a:r>
              <a:rPr baseline="30000" lang="en" sz="1600">
                <a:solidFill>
                  <a:srgbClr val="666666"/>
                </a:solidFill>
                <a:latin typeface="Palatino"/>
                <a:ea typeface="Palatino"/>
                <a:cs typeface="Palatino"/>
                <a:sym typeface="Palatino"/>
              </a:rPr>
              <a:t>t</a:t>
            </a:r>
            <a:r>
              <a:rPr lang="en" sz="1600">
                <a:solidFill>
                  <a:srgbClr val="666666"/>
                </a:solidFill>
                <a:latin typeface="Palatino"/>
                <a:ea typeface="Palatino"/>
                <a:cs typeface="Palatino"/>
                <a:sym typeface="Palatino"/>
              </a:rPr>
              <a:t>, t=1,...,N,</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ou f(x) est une fonction inconnue et </a:t>
            </a:r>
            <a:r>
              <a:rPr i="1" lang="en" sz="1600">
                <a:solidFill>
                  <a:srgbClr val="666666"/>
                </a:solidFill>
                <a:latin typeface="Palatino"/>
                <a:ea typeface="Palatino"/>
                <a:cs typeface="Palatino"/>
                <a:sym typeface="Palatino"/>
              </a:rPr>
              <a:t>e</a:t>
            </a:r>
            <a:r>
              <a:rPr lang="en" sz="1600">
                <a:solidFill>
                  <a:srgbClr val="666666"/>
                </a:solidFill>
                <a:latin typeface="Palatino"/>
                <a:ea typeface="Palatino"/>
                <a:cs typeface="Palatino"/>
                <a:sym typeface="Palatino"/>
              </a:rPr>
              <a:t> est un bruit de mesure. </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N.B.: Les valeurs de </a:t>
            </a:r>
            <a:r>
              <a:rPr b="1" lang="en" sz="1600">
                <a:solidFill>
                  <a:srgbClr val="666666"/>
                </a:solidFill>
                <a:latin typeface="Palatino"/>
                <a:ea typeface="Palatino"/>
                <a:cs typeface="Palatino"/>
                <a:sym typeface="Palatino"/>
              </a:rPr>
              <a:t>x</a:t>
            </a:r>
            <a:r>
              <a:rPr b="1" baseline="30000" lang="en" sz="1600">
                <a:solidFill>
                  <a:srgbClr val="666666"/>
                </a:solidFill>
                <a:latin typeface="Palatino"/>
                <a:ea typeface="Palatino"/>
                <a:cs typeface="Palatino"/>
                <a:sym typeface="Palatino"/>
              </a:rPr>
              <a:t>t</a:t>
            </a:r>
            <a:r>
              <a:rPr b="1" lang="en" sz="1600">
                <a:solidFill>
                  <a:srgbClr val="666666"/>
                </a:solidFill>
                <a:latin typeface="Palatino"/>
                <a:ea typeface="Palatino"/>
                <a:cs typeface="Palatino"/>
                <a:sym typeface="Palatino"/>
              </a:rPr>
              <a:t> </a:t>
            </a:r>
            <a:r>
              <a:rPr lang="en" sz="1600">
                <a:solidFill>
                  <a:srgbClr val="666666"/>
                </a:solidFill>
                <a:latin typeface="Palatino"/>
                <a:ea typeface="Palatino"/>
                <a:cs typeface="Palatino"/>
                <a:sym typeface="Palatino"/>
              </a:rPr>
              <a:t>sont les mêmes</a:t>
            </a:r>
            <a:r>
              <a:rPr b="1" lang="en" sz="1600">
                <a:solidFill>
                  <a:srgbClr val="666666"/>
                </a:solidFill>
                <a:latin typeface="Palatino"/>
                <a:ea typeface="Palatino"/>
                <a:cs typeface="Palatino"/>
                <a:sym typeface="Palatino"/>
              </a:rPr>
              <a:t> </a:t>
            </a:r>
            <a:r>
              <a:rPr lang="en" sz="1600">
                <a:solidFill>
                  <a:srgbClr val="666666"/>
                </a:solidFill>
                <a:latin typeface="Palatino"/>
                <a:ea typeface="Palatino"/>
                <a:cs typeface="Palatino"/>
                <a:sym typeface="Palatino"/>
              </a:rPr>
              <a:t>pour chaques jeux. </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Séparons les données en M ensembles </a:t>
            </a:r>
            <a:r>
              <a:rPr lang="en" sz="1600">
                <a:solidFill>
                  <a:srgbClr val="666666"/>
                </a:solidFill>
                <a:latin typeface="Palatino"/>
                <a:ea typeface="Palatino"/>
                <a:cs typeface="Palatino"/>
                <a:sym typeface="Palatino"/>
              </a:rPr>
              <a:t>d'entraînement</a:t>
            </a:r>
            <a:r>
              <a:rPr lang="en" sz="1600">
                <a:solidFill>
                  <a:srgbClr val="666666"/>
                </a:solidFill>
                <a:latin typeface="Palatino"/>
                <a:ea typeface="Palatino"/>
                <a:cs typeface="Palatino"/>
                <a:sym typeface="Palatino"/>
              </a:rPr>
              <a:t> et M ensembles de test.</a:t>
            </a:r>
            <a:endParaRPr sz="1600">
              <a:solidFill>
                <a:srgbClr val="666666"/>
              </a:solidFill>
              <a:latin typeface="Palatino"/>
              <a:ea typeface="Palatino"/>
              <a:cs typeface="Palatino"/>
              <a:sym typeface="Palati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Le compromis biais-variance</a:t>
            </a:r>
            <a:endParaRPr/>
          </a:p>
        </p:txBody>
      </p:sp>
      <p:sp>
        <p:nvSpPr>
          <p:cNvPr id="117" name="Google Shape;117;p22"/>
          <p:cNvSpPr txBox="1"/>
          <p:nvPr/>
        </p:nvSpPr>
        <p:spPr>
          <a:xfrm>
            <a:off x="392906" y="1278389"/>
            <a:ext cx="8357100" cy="3516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Pour chaque jeu de N données on entraîne un modèle h</a:t>
            </a:r>
            <a:r>
              <a:rPr baseline="-25000" lang="en" sz="1600">
                <a:solidFill>
                  <a:srgbClr val="666666"/>
                </a:solidFill>
                <a:latin typeface="Palatino"/>
                <a:ea typeface="Palatino"/>
                <a:cs typeface="Palatino"/>
                <a:sym typeface="Palatino"/>
              </a:rPr>
              <a:t>i</a:t>
            </a:r>
            <a:r>
              <a:rPr lang="en" sz="1600">
                <a:solidFill>
                  <a:srgbClr val="666666"/>
                </a:solidFill>
                <a:latin typeface="Palatino"/>
                <a:ea typeface="Palatino"/>
                <a:cs typeface="Palatino"/>
                <a:sym typeface="Palatino"/>
              </a:rPr>
              <a:t>(x).</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La moyenne des </a:t>
            </a:r>
            <a:r>
              <a:rPr lang="en" sz="1600">
                <a:solidFill>
                  <a:srgbClr val="666666"/>
                </a:solidFill>
                <a:latin typeface="Palatino"/>
                <a:ea typeface="Palatino"/>
                <a:cs typeface="Palatino"/>
                <a:sym typeface="Palatino"/>
              </a:rPr>
              <a:t>Modèles</a:t>
            </a:r>
            <a:r>
              <a:rPr lang="en" sz="1600">
                <a:solidFill>
                  <a:srgbClr val="666666"/>
                </a:solidFill>
                <a:latin typeface="Palatino"/>
                <a:ea typeface="Palatino"/>
                <a:cs typeface="Palatino"/>
                <a:sym typeface="Palatino"/>
              </a:rPr>
              <a:t> </a:t>
            </a:r>
            <a:r>
              <a:rPr lang="en" sz="1600">
                <a:solidFill>
                  <a:srgbClr val="666666"/>
                </a:solidFill>
                <a:latin typeface="Palatino"/>
                <a:ea typeface="Palatino"/>
                <a:cs typeface="Palatino"/>
                <a:sym typeface="Palatino"/>
              </a:rPr>
              <a:t>est</a:t>
            </a:r>
            <a:r>
              <a:rPr lang="en" sz="1600">
                <a:solidFill>
                  <a:srgbClr val="666666"/>
                </a:solidFill>
                <a:latin typeface="Palatino"/>
                <a:ea typeface="Palatino"/>
                <a:cs typeface="Palatino"/>
                <a:sym typeface="Palatino"/>
              </a:rPr>
              <a:t> </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br>
              <a:rPr lang="en" sz="1600">
                <a:solidFill>
                  <a:srgbClr val="666666"/>
                </a:solidFill>
                <a:latin typeface="Palatino"/>
                <a:ea typeface="Palatino"/>
                <a:cs typeface="Palatino"/>
                <a:sym typeface="Palatino"/>
              </a:rPr>
            </a:br>
            <a:r>
              <a:rPr lang="en" sz="1600">
                <a:solidFill>
                  <a:srgbClr val="666666"/>
                </a:solidFill>
                <a:latin typeface="Palatino"/>
                <a:ea typeface="Palatino"/>
                <a:cs typeface="Palatino"/>
                <a:sym typeface="Palatino"/>
              </a:rPr>
              <a:t>Le bias est calculé à l'aide de la fonction:</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r>
              <a:rPr lang="en" sz="1600">
                <a:solidFill>
                  <a:srgbClr val="666666"/>
                </a:solidFill>
                <a:latin typeface="Palatino"/>
                <a:ea typeface="Palatino"/>
                <a:cs typeface="Palatino"/>
                <a:sym typeface="Palatino"/>
              </a:rPr>
              <a:t> </a:t>
            </a:r>
            <a:endParaRPr sz="1600">
              <a:solidFill>
                <a:srgbClr val="666666"/>
              </a:solidFill>
              <a:latin typeface="Palatino"/>
              <a:ea typeface="Palatino"/>
              <a:cs typeface="Palatino"/>
              <a:sym typeface="Palatino"/>
            </a:endParaRPr>
          </a:p>
          <a:p>
            <a:pPr indent="457200" lvl="0" marL="0" marR="0" rtl="0" algn="l">
              <a:lnSpc>
                <a:spcPct val="100000"/>
              </a:lnSpc>
              <a:spcBef>
                <a:spcPts val="0"/>
              </a:spcBef>
              <a:spcAft>
                <a:spcPts val="0"/>
              </a:spcAft>
              <a:buNone/>
            </a:pPr>
            <a:r>
              <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r>
              <a:rPr lang="en" sz="1600">
                <a:solidFill>
                  <a:srgbClr val="666666"/>
                </a:solidFill>
                <a:latin typeface="Palatino"/>
                <a:ea typeface="Palatino"/>
                <a:cs typeface="Palatino"/>
                <a:sym typeface="Palatino"/>
              </a:rPr>
              <a:t>sur les données de test.</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r>
              <a:t/>
            </a:r>
            <a:endParaRPr sz="1600">
              <a:solidFill>
                <a:srgbClr val="666666"/>
              </a:solidFill>
              <a:latin typeface="Palatino"/>
              <a:ea typeface="Palatino"/>
              <a:cs typeface="Palatino"/>
              <a:sym typeface="Palatino"/>
            </a:endParaRPr>
          </a:p>
          <a:p>
            <a:pPr indent="0" lvl="0" marL="0" marR="0" rtl="0" algn="l">
              <a:lnSpc>
                <a:spcPct val="100000"/>
              </a:lnSpc>
              <a:spcBef>
                <a:spcPts val="0"/>
              </a:spcBef>
              <a:spcAft>
                <a:spcPts val="0"/>
              </a:spcAft>
              <a:buNone/>
            </a:pPr>
            <a:r>
              <a:rPr lang="en" sz="1600">
                <a:solidFill>
                  <a:srgbClr val="666666"/>
                </a:solidFill>
                <a:latin typeface="Palatino"/>
                <a:ea typeface="Palatino"/>
                <a:cs typeface="Palatino"/>
                <a:sym typeface="Palatino"/>
              </a:rPr>
              <a:t>Idéalement il devrait être nul partout. </a:t>
            </a:r>
            <a:endParaRPr sz="1600">
              <a:solidFill>
                <a:srgbClr val="666666"/>
              </a:solidFill>
              <a:latin typeface="Palatino"/>
              <a:ea typeface="Palatino"/>
              <a:cs typeface="Palatino"/>
              <a:sym typeface="Palatino"/>
            </a:endParaRPr>
          </a:p>
        </p:txBody>
      </p:sp>
      <p:pic>
        <p:nvPicPr>
          <p:cNvPr id="118" name="Google Shape;118;p22"/>
          <p:cNvPicPr preferRelativeResize="0"/>
          <p:nvPr/>
        </p:nvPicPr>
        <p:blipFill>
          <a:blip r:embed="rId3">
            <a:alphaModFix/>
          </a:blip>
          <a:stretch>
            <a:fillRect/>
          </a:stretch>
        </p:blipFill>
        <p:spPr>
          <a:xfrm>
            <a:off x="3517875" y="2023799"/>
            <a:ext cx="2107150" cy="695200"/>
          </a:xfrm>
          <a:prstGeom prst="rect">
            <a:avLst/>
          </a:prstGeom>
          <a:noFill/>
          <a:ln>
            <a:noFill/>
          </a:ln>
        </p:spPr>
      </p:pic>
      <p:pic>
        <p:nvPicPr>
          <p:cNvPr id="119" name="Google Shape;119;p22"/>
          <p:cNvPicPr preferRelativeResize="0"/>
          <p:nvPr/>
        </p:nvPicPr>
        <p:blipFill>
          <a:blip r:embed="rId4">
            <a:alphaModFix/>
          </a:blip>
          <a:stretch>
            <a:fillRect/>
          </a:stretch>
        </p:blipFill>
        <p:spPr>
          <a:xfrm>
            <a:off x="3662500" y="3159200"/>
            <a:ext cx="1818999" cy="21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Le compromis biais-variance</a:t>
            </a:r>
            <a:endParaRPr/>
          </a:p>
        </p:txBody>
      </p:sp>
      <p:sp>
        <p:nvSpPr>
          <p:cNvPr id="125" name="Google Shape;125;p23"/>
          <p:cNvSpPr txBox="1"/>
          <p:nvPr/>
        </p:nvSpPr>
        <p:spPr>
          <a:xfrm>
            <a:off x="392906" y="1093808"/>
            <a:ext cx="8357100" cy="37008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On calcule les mesures suivantes avec le biais et les données de </a:t>
            </a:r>
            <a:r>
              <a:rPr b="1" lang="en" sz="1600">
                <a:solidFill>
                  <a:srgbClr val="666666"/>
                </a:solidFill>
                <a:latin typeface="Palatino"/>
                <a:ea typeface="Palatino"/>
                <a:cs typeface="Palatino"/>
                <a:sym typeface="Palatino"/>
              </a:rPr>
              <a:t>test</a:t>
            </a:r>
            <a:r>
              <a:rPr lang="en" sz="1600">
                <a:solidFill>
                  <a:srgbClr val="666666"/>
                </a:solidFill>
                <a:latin typeface="Palatino"/>
                <a:ea typeface="Palatino"/>
                <a:cs typeface="Palatino"/>
                <a:sym typeface="Palatino"/>
              </a:rPr>
              <a:t>.</a:t>
            </a:r>
            <a:br>
              <a:rPr lang="en" sz="1600">
                <a:solidFill>
                  <a:srgbClr val="666666"/>
                </a:solidFill>
                <a:latin typeface="Palatino"/>
                <a:ea typeface="Palatino"/>
                <a:cs typeface="Palatino"/>
                <a:sym typeface="Palatino"/>
              </a:rPr>
            </a:br>
            <a:endParaRPr sz="1600">
              <a:solidFill>
                <a:srgbClr val="666666"/>
              </a:solidFill>
              <a:latin typeface="Palatino"/>
              <a:ea typeface="Palatino"/>
              <a:cs typeface="Palatino"/>
              <a:sym typeface="Palatino"/>
            </a:endParaRPr>
          </a:p>
          <a:p>
            <a:pPr indent="-330200" lvl="0" marL="457200" marR="0" rtl="0" algn="l">
              <a:lnSpc>
                <a:spcPct val="150000"/>
              </a:lnSpc>
              <a:spcBef>
                <a:spcPts val="0"/>
              </a:spcBef>
              <a:spcAft>
                <a:spcPts val="0"/>
              </a:spcAft>
              <a:buClr>
                <a:srgbClr val="666666"/>
              </a:buClr>
              <a:buSzPts val="1600"/>
              <a:buFont typeface="Palatino"/>
              <a:buChar char="●"/>
            </a:pPr>
            <a:r>
              <a:rPr lang="en" sz="1600">
                <a:solidFill>
                  <a:srgbClr val="666666"/>
                </a:solidFill>
                <a:latin typeface="Palatino"/>
                <a:ea typeface="Palatino"/>
                <a:cs typeface="Palatino"/>
                <a:sym typeface="Palatino"/>
              </a:rPr>
              <a:t>Biais</a:t>
            </a:r>
            <a:r>
              <a:rPr baseline="30000" lang="en" sz="1600">
                <a:solidFill>
                  <a:srgbClr val="666666"/>
                </a:solidFill>
                <a:latin typeface="Palatino"/>
                <a:ea typeface="Palatino"/>
                <a:cs typeface="Palatino"/>
                <a:sym typeface="Palatino"/>
              </a:rPr>
              <a:t>2</a:t>
            </a:r>
            <a:r>
              <a:rPr lang="en" sz="1600">
                <a:solidFill>
                  <a:srgbClr val="666666"/>
                </a:solidFill>
                <a:latin typeface="Palatino"/>
                <a:ea typeface="Palatino"/>
                <a:cs typeface="Palatino"/>
                <a:sym typeface="Palatino"/>
              </a:rPr>
              <a:t>(h):</a:t>
            </a:r>
            <a:br>
              <a:rPr lang="en" sz="1600">
                <a:solidFill>
                  <a:srgbClr val="666666"/>
                </a:solidFill>
                <a:latin typeface="Palatino"/>
                <a:ea typeface="Palatino"/>
                <a:cs typeface="Palatino"/>
                <a:sym typeface="Palatino"/>
              </a:rPr>
            </a:br>
            <a:endParaRPr sz="1600">
              <a:solidFill>
                <a:srgbClr val="666666"/>
              </a:solidFill>
              <a:latin typeface="Palatino"/>
              <a:ea typeface="Palatino"/>
              <a:cs typeface="Palatino"/>
              <a:sym typeface="Palatino"/>
            </a:endParaRPr>
          </a:p>
          <a:p>
            <a:pPr indent="-330200" lvl="0" marL="457200" marR="0" rtl="0" algn="l">
              <a:lnSpc>
                <a:spcPct val="150000"/>
              </a:lnSpc>
              <a:spcBef>
                <a:spcPts val="0"/>
              </a:spcBef>
              <a:spcAft>
                <a:spcPts val="0"/>
              </a:spcAft>
              <a:buClr>
                <a:srgbClr val="666666"/>
              </a:buClr>
              <a:buSzPts val="1600"/>
              <a:buFont typeface="Palatino"/>
              <a:buChar char="●"/>
            </a:pPr>
            <a:r>
              <a:rPr lang="en" sz="1600">
                <a:solidFill>
                  <a:srgbClr val="666666"/>
                </a:solidFill>
                <a:latin typeface="Palatino"/>
                <a:ea typeface="Palatino"/>
                <a:cs typeface="Palatino"/>
                <a:sym typeface="Palatino"/>
              </a:rPr>
              <a:t>Variance</a:t>
            </a:r>
            <a:r>
              <a:rPr baseline="30000" lang="en" sz="1600">
                <a:solidFill>
                  <a:srgbClr val="666666"/>
                </a:solidFill>
                <a:latin typeface="Palatino"/>
                <a:ea typeface="Palatino"/>
                <a:cs typeface="Palatino"/>
                <a:sym typeface="Palatino"/>
              </a:rPr>
              <a:t>2</a:t>
            </a:r>
            <a:r>
              <a:rPr lang="en" sz="1600">
                <a:solidFill>
                  <a:srgbClr val="666666"/>
                </a:solidFill>
                <a:latin typeface="Palatino"/>
                <a:ea typeface="Palatino"/>
                <a:cs typeface="Palatino"/>
                <a:sym typeface="Palatino"/>
              </a:rPr>
              <a:t>(h): </a:t>
            </a:r>
            <a:br>
              <a:rPr lang="en" sz="1600">
                <a:solidFill>
                  <a:srgbClr val="666666"/>
                </a:solidFill>
                <a:latin typeface="Palatino"/>
                <a:ea typeface="Palatino"/>
                <a:cs typeface="Palatino"/>
                <a:sym typeface="Palatino"/>
              </a:rPr>
            </a:br>
            <a:endParaRPr sz="1600">
              <a:solidFill>
                <a:srgbClr val="666666"/>
              </a:solidFill>
              <a:latin typeface="Palatino"/>
              <a:ea typeface="Palatino"/>
              <a:cs typeface="Palatino"/>
              <a:sym typeface="Palatino"/>
            </a:endParaRPr>
          </a:p>
          <a:p>
            <a:pPr indent="-330200" lvl="0" marL="457200" marR="0" rtl="0" algn="l">
              <a:lnSpc>
                <a:spcPct val="150000"/>
              </a:lnSpc>
              <a:spcBef>
                <a:spcPts val="0"/>
              </a:spcBef>
              <a:spcAft>
                <a:spcPts val="0"/>
              </a:spcAft>
              <a:buClr>
                <a:srgbClr val="666666"/>
              </a:buClr>
              <a:buSzPts val="1600"/>
              <a:buFont typeface="Palatino"/>
              <a:buChar char="●"/>
            </a:pPr>
            <a:r>
              <a:rPr lang="en" sz="1600">
                <a:solidFill>
                  <a:srgbClr val="666666"/>
                </a:solidFill>
                <a:latin typeface="Palatino"/>
                <a:ea typeface="Palatino"/>
                <a:cs typeface="Palatino"/>
                <a:sym typeface="Palatino"/>
              </a:rPr>
              <a:t>MSE(h):</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On peut montrer la relation suivante entre MSE (Moindre carrés moyen) et les autres mesures:</a:t>
            </a:r>
            <a:endParaRPr sz="1600">
              <a:solidFill>
                <a:srgbClr val="666666"/>
              </a:solidFill>
              <a:latin typeface="Palatino"/>
              <a:ea typeface="Palatino"/>
              <a:cs typeface="Palatino"/>
              <a:sym typeface="Palatino"/>
            </a:endParaRPr>
          </a:p>
          <a:p>
            <a:pPr indent="-330200" lvl="0" marL="457200" marR="0" rtl="0" algn="ctr">
              <a:lnSpc>
                <a:spcPct val="150000"/>
              </a:lnSpc>
              <a:spcBef>
                <a:spcPts val="0"/>
              </a:spcBef>
              <a:spcAft>
                <a:spcPts val="0"/>
              </a:spcAft>
              <a:buClr>
                <a:srgbClr val="666666"/>
              </a:buClr>
              <a:buSzPts val="1600"/>
              <a:buFont typeface="Palatino"/>
              <a:buChar char="●"/>
            </a:pPr>
            <a:r>
              <a:rPr b="1" lang="en" sz="1600">
                <a:solidFill>
                  <a:srgbClr val="666666"/>
                </a:solidFill>
                <a:latin typeface="Palatino"/>
                <a:ea typeface="Palatino"/>
                <a:cs typeface="Palatino"/>
                <a:sym typeface="Palatino"/>
              </a:rPr>
              <a:t>MSE(h) = </a:t>
            </a:r>
            <a:r>
              <a:rPr b="1" lang="en" sz="1600">
                <a:solidFill>
                  <a:srgbClr val="666666"/>
                </a:solidFill>
                <a:latin typeface="Palatino"/>
                <a:ea typeface="Palatino"/>
                <a:cs typeface="Palatino"/>
                <a:sym typeface="Palatino"/>
              </a:rPr>
              <a:t>Biais</a:t>
            </a:r>
            <a:r>
              <a:rPr b="1" baseline="30000" lang="en" sz="1600">
                <a:solidFill>
                  <a:srgbClr val="666666"/>
                </a:solidFill>
                <a:latin typeface="Palatino"/>
                <a:ea typeface="Palatino"/>
                <a:cs typeface="Palatino"/>
                <a:sym typeface="Palatino"/>
              </a:rPr>
              <a:t>2</a:t>
            </a:r>
            <a:r>
              <a:rPr b="1" lang="en" sz="1600">
                <a:solidFill>
                  <a:srgbClr val="666666"/>
                </a:solidFill>
                <a:latin typeface="Palatino"/>
                <a:ea typeface="Palatino"/>
                <a:cs typeface="Palatino"/>
                <a:sym typeface="Palatino"/>
              </a:rPr>
              <a:t>(h) + Variance</a:t>
            </a:r>
            <a:r>
              <a:rPr b="1" baseline="30000" lang="en" sz="1600">
                <a:solidFill>
                  <a:srgbClr val="666666"/>
                </a:solidFill>
                <a:latin typeface="Palatino"/>
                <a:ea typeface="Palatino"/>
                <a:cs typeface="Palatino"/>
                <a:sym typeface="Palatino"/>
              </a:rPr>
              <a:t>2</a:t>
            </a:r>
            <a:r>
              <a:rPr b="1" lang="en" sz="1600">
                <a:solidFill>
                  <a:srgbClr val="666666"/>
                </a:solidFill>
                <a:latin typeface="Palatino"/>
                <a:ea typeface="Palatino"/>
                <a:cs typeface="Palatino"/>
                <a:sym typeface="Palatino"/>
              </a:rPr>
              <a:t>(h) + 𝝈</a:t>
            </a:r>
            <a:r>
              <a:rPr b="1" baseline="30000" lang="en" sz="1600">
                <a:solidFill>
                  <a:srgbClr val="666666"/>
                </a:solidFill>
                <a:latin typeface="Palatino"/>
                <a:ea typeface="Palatino"/>
                <a:cs typeface="Palatino"/>
                <a:sym typeface="Palatino"/>
              </a:rPr>
              <a:t>2</a:t>
            </a:r>
            <a:endParaRPr b="1"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rPr lang="en" sz="1600">
                <a:solidFill>
                  <a:srgbClr val="666666"/>
                </a:solidFill>
                <a:latin typeface="Palatino"/>
                <a:ea typeface="Palatino"/>
                <a:cs typeface="Palatino"/>
                <a:sym typeface="Palatino"/>
              </a:rPr>
              <a:t>Avec 𝝈</a:t>
            </a:r>
            <a:r>
              <a:rPr baseline="30000" lang="en" sz="1600">
                <a:solidFill>
                  <a:srgbClr val="666666"/>
                </a:solidFill>
                <a:latin typeface="Palatino"/>
                <a:ea typeface="Palatino"/>
                <a:cs typeface="Palatino"/>
                <a:sym typeface="Palatino"/>
              </a:rPr>
              <a:t>2</a:t>
            </a:r>
            <a:r>
              <a:rPr lang="en" sz="1600">
                <a:solidFill>
                  <a:srgbClr val="666666"/>
                </a:solidFill>
                <a:latin typeface="Palatino"/>
                <a:ea typeface="Palatino"/>
                <a:cs typeface="Palatino"/>
                <a:sym typeface="Palatino"/>
              </a:rPr>
              <a:t> étant la variance du bruit: Variance</a:t>
            </a:r>
            <a:r>
              <a:rPr baseline="30000" lang="en" sz="1600">
                <a:solidFill>
                  <a:srgbClr val="666666"/>
                </a:solidFill>
                <a:latin typeface="Palatino"/>
                <a:ea typeface="Palatino"/>
                <a:cs typeface="Palatino"/>
                <a:sym typeface="Palatino"/>
              </a:rPr>
              <a:t>2</a:t>
            </a:r>
            <a:r>
              <a:rPr lang="en" sz="1600">
                <a:solidFill>
                  <a:srgbClr val="666666"/>
                </a:solidFill>
                <a:latin typeface="Palatino"/>
                <a:ea typeface="Palatino"/>
                <a:cs typeface="Palatino"/>
                <a:sym typeface="Palatino"/>
              </a:rPr>
              <a:t>(e) </a:t>
            </a:r>
            <a:endParaRPr sz="1600">
              <a:solidFill>
                <a:srgbClr val="666666"/>
              </a:solidFill>
              <a:latin typeface="Palatino"/>
              <a:ea typeface="Palatino"/>
              <a:cs typeface="Palatino"/>
              <a:sym typeface="Palatino"/>
            </a:endParaRPr>
          </a:p>
          <a:p>
            <a:pPr indent="0" lvl="0" marL="0" marR="0" rtl="0" algn="l">
              <a:lnSpc>
                <a:spcPct val="150000"/>
              </a:lnSpc>
              <a:spcBef>
                <a:spcPts val="0"/>
              </a:spcBef>
              <a:spcAft>
                <a:spcPts val="0"/>
              </a:spcAft>
              <a:buNone/>
            </a:pPr>
            <a:r>
              <a:t/>
            </a:r>
            <a:endParaRPr sz="1600">
              <a:solidFill>
                <a:srgbClr val="666666"/>
              </a:solidFill>
              <a:latin typeface="Palatino"/>
              <a:ea typeface="Palatino"/>
              <a:cs typeface="Palatino"/>
              <a:sym typeface="Palatino"/>
            </a:endParaRPr>
          </a:p>
        </p:txBody>
      </p:sp>
      <p:pic>
        <p:nvPicPr>
          <p:cNvPr id="126" name="Google Shape;126;p23"/>
          <p:cNvPicPr preferRelativeResize="0"/>
          <p:nvPr/>
        </p:nvPicPr>
        <p:blipFill>
          <a:blip r:embed="rId3">
            <a:alphaModFix/>
          </a:blip>
          <a:stretch>
            <a:fillRect/>
          </a:stretch>
        </p:blipFill>
        <p:spPr>
          <a:xfrm>
            <a:off x="2291363" y="2449525"/>
            <a:ext cx="2492575" cy="569225"/>
          </a:xfrm>
          <a:prstGeom prst="rect">
            <a:avLst/>
          </a:prstGeom>
          <a:noFill/>
          <a:ln>
            <a:noFill/>
          </a:ln>
        </p:spPr>
      </p:pic>
      <p:pic>
        <p:nvPicPr>
          <p:cNvPr id="127" name="Google Shape;127;p23"/>
          <p:cNvPicPr preferRelativeResize="0"/>
          <p:nvPr/>
        </p:nvPicPr>
        <p:blipFill>
          <a:blip r:embed="rId4">
            <a:alphaModFix/>
          </a:blip>
          <a:stretch>
            <a:fillRect/>
          </a:stretch>
        </p:blipFill>
        <p:spPr>
          <a:xfrm>
            <a:off x="2291383" y="1758725"/>
            <a:ext cx="1099384" cy="537925"/>
          </a:xfrm>
          <a:prstGeom prst="rect">
            <a:avLst/>
          </a:prstGeom>
          <a:noFill/>
          <a:ln>
            <a:noFill/>
          </a:ln>
        </p:spPr>
      </p:pic>
      <p:pic>
        <p:nvPicPr>
          <p:cNvPr id="128" name="Google Shape;128;p23"/>
          <p:cNvPicPr preferRelativeResize="0"/>
          <p:nvPr/>
        </p:nvPicPr>
        <p:blipFill>
          <a:blip r:embed="rId5">
            <a:alphaModFix/>
          </a:blip>
          <a:stretch>
            <a:fillRect/>
          </a:stretch>
        </p:blipFill>
        <p:spPr>
          <a:xfrm>
            <a:off x="2291385" y="3077600"/>
            <a:ext cx="2152383" cy="569225"/>
          </a:xfrm>
          <a:prstGeom prst="rect">
            <a:avLst/>
          </a:prstGeom>
          <a:noFill/>
          <a:ln>
            <a:noFill/>
          </a:ln>
        </p:spPr>
      </p:pic>
      <p:sp>
        <p:nvSpPr>
          <p:cNvPr id="129" name="Google Shape;129;p23"/>
          <p:cNvSpPr/>
          <p:nvPr/>
        </p:nvSpPr>
        <p:spPr>
          <a:xfrm>
            <a:off x="2538850" y="4325425"/>
            <a:ext cx="4273800" cy="4608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94680" y="323255"/>
            <a:ext cx="5456100" cy="614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accent1"/>
              </a:buClr>
              <a:buSzPts val="3000"/>
              <a:buFont typeface="Century Gothic"/>
              <a:buNone/>
            </a:pPr>
            <a:r>
              <a:rPr lang="en"/>
              <a:t>Exemples de distributions avec biais et variance</a:t>
            </a:r>
            <a:br>
              <a:rPr lang="en" sz="2400"/>
            </a:br>
            <a:endParaRPr/>
          </a:p>
        </p:txBody>
      </p:sp>
      <p:pic>
        <p:nvPicPr>
          <p:cNvPr id="135" name="Google Shape;135;p24"/>
          <p:cNvPicPr preferRelativeResize="0"/>
          <p:nvPr/>
        </p:nvPicPr>
        <p:blipFill rotWithShape="1">
          <a:blip r:embed="rId3">
            <a:alphaModFix/>
          </a:blip>
          <a:srcRect b="0" l="0" r="0" t="0"/>
          <a:stretch/>
        </p:blipFill>
        <p:spPr>
          <a:xfrm>
            <a:off x="2190697" y="1424254"/>
            <a:ext cx="4515789" cy="3719245"/>
          </a:xfrm>
          <a:prstGeom prst="rect">
            <a:avLst/>
          </a:prstGeom>
          <a:noFill/>
          <a:ln>
            <a:noFill/>
          </a:ln>
        </p:spPr>
      </p:pic>
      <p:sp>
        <p:nvSpPr>
          <p:cNvPr id="136" name="Google Shape;136;p24"/>
          <p:cNvSpPr/>
          <p:nvPr/>
        </p:nvSpPr>
        <p:spPr>
          <a:xfrm>
            <a:off x="6306947" y="3366776"/>
            <a:ext cx="1292700" cy="499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Century Gothic"/>
                <a:ea typeface="Century Gothic"/>
                <a:cs typeface="Century Gothic"/>
                <a:sym typeface="Century Gothic"/>
              </a:rPr>
              <a:t>Le meilleur scénario</a:t>
            </a:r>
            <a:endParaRPr sz="1100"/>
          </a:p>
        </p:txBody>
      </p:sp>
      <p:sp>
        <p:nvSpPr>
          <p:cNvPr id="137" name="Google Shape;137;p24"/>
          <p:cNvSpPr/>
          <p:nvPr/>
        </p:nvSpPr>
        <p:spPr>
          <a:xfrm>
            <a:off x="1100644" y="1713260"/>
            <a:ext cx="1292700" cy="499200"/>
          </a:xfrm>
          <a:custGeom>
            <a:rect b="b" l="l" r="r" t="t"/>
            <a:pathLst>
              <a:path extrusionOk="0" h="120000" w="120000">
                <a:moveTo>
                  <a:pt x="0" y="0"/>
                </a:moveTo>
                <a:lnTo>
                  <a:pt x="120000" y="0"/>
                </a:lnTo>
                <a:lnTo>
                  <a:pt x="120000" y="120000"/>
                </a:lnTo>
                <a:lnTo>
                  <a:pt x="0" y="120000"/>
                </a:lnTo>
                <a:close/>
              </a:path>
              <a:path extrusionOk="0" fill="none" h="120000" w="120000">
                <a:moveTo>
                  <a:pt x="127817" y="0"/>
                </a:moveTo>
                <a:close/>
                <a:lnTo>
                  <a:pt x="127817" y="120000"/>
                </a:lnTo>
              </a:path>
              <a:path extrusionOk="0" fill="none" h="120000" w="120000">
                <a:moveTo>
                  <a:pt x="127817" y="56911"/>
                </a:moveTo>
                <a:lnTo>
                  <a:pt x="167371" y="158545"/>
                </a:lnTo>
              </a:path>
            </a:pathLst>
          </a:custGeom>
          <a:solidFill>
            <a:schemeClr val="accent1"/>
          </a:solidFill>
          <a:ln cap="flat" cmpd="sng" w="25400">
            <a:solidFill>
              <a:srgbClr val="328657"/>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Century Gothic"/>
                <a:ea typeface="Century Gothic"/>
                <a:cs typeface="Century Gothic"/>
                <a:sym typeface="Century Gothic"/>
              </a:rPr>
              <a:t>Le pire scénario</a:t>
            </a:r>
            <a:endParaRPr sz="1100"/>
          </a:p>
        </p:txBody>
      </p:sp>
      <p:sp>
        <p:nvSpPr>
          <p:cNvPr id="138" name="Google Shape;138;p24"/>
          <p:cNvSpPr txBox="1"/>
          <p:nvPr/>
        </p:nvSpPr>
        <p:spPr>
          <a:xfrm>
            <a:off x="6306947" y="3907876"/>
            <a:ext cx="1292700" cy="3462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900" u="none" cap="none" strike="noStrike">
                <a:solidFill>
                  <a:srgbClr val="000000"/>
                </a:solidFill>
                <a:latin typeface="Century Gothic"/>
                <a:ea typeface="Century Gothic"/>
                <a:cs typeface="Century Gothic"/>
                <a:sym typeface="Century Gothic"/>
              </a:rPr>
              <a:t>Performance d’un  joueur bien </a:t>
            </a:r>
            <a:r>
              <a:rPr lang="en" sz="900">
                <a:latin typeface="Century Gothic"/>
                <a:ea typeface="Century Gothic"/>
                <a:cs typeface="Century Gothic"/>
                <a:sym typeface="Century Gothic"/>
              </a:rPr>
              <a:t>entraîné.</a:t>
            </a:r>
            <a:endParaRPr sz="1100"/>
          </a:p>
        </p:txBody>
      </p:sp>
      <p:sp>
        <p:nvSpPr>
          <p:cNvPr id="139" name="Google Shape;139;p24"/>
          <p:cNvSpPr txBox="1"/>
          <p:nvPr/>
        </p:nvSpPr>
        <p:spPr>
          <a:xfrm>
            <a:off x="1094450" y="2242635"/>
            <a:ext cx="1292700" cy="484800"/>
          </a:xfrm>
          <a:prstGeom prst="rect">
            <a:avLst/>
          </a:prstGeom>
          <a:solidFill>
            <a:srgbClr val="FFFF00"/>
          </a:solidFill>
          <a:ln cap="flat" cmpd="sng" w="12700">
            <a:solidFill>
              <a:srgbClr val="0E002E"/>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None/>
            </a:pPr>
            <a:r>
              <a:rPr b="0" i="0" lang="en" sz="900" u="none" cap="none" strike="noStrike">
                <a:solidFill>
                  <a:srgbClr val="000000"/>
                </a:solidFill>
                <a:latin typeface="Century Gothic"/>
                <a:ea typeface="Century Gothic"/>
                <a:cs typeface="Century Gothic"/>
                <a:sym typeface="Century Gothic"/>
              </a:rPr>
              <a:t>Performance d’un  joueur en début </a:t>
            </a:r>
            <a:r>
              <a:rPr lang="en" sz="900">
                <a:latin typeface="Century Gothic"/>
                <a:ea typeface="Century Gothic"/>
                <a:cs typeface="Century Gothic"/>
                <a:sym typeface="Century Gothic"/>
              </a:rPr>
              <a:t>d'entraînement.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