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82" r:id="rId7"/>
    <p:sldId id="265" r:id="rId8"/>
    <p:sldId id="277" r:id="rId9"/>
    <p:sldId id="276" r:id="rId10"/>
    <p:sldId id="275" r:id="rId11"/>
    <p:sldId id="280" r:id="rId12"/>
    <p:sldId id="281" r:id="rId13"/>
    <p:sldId id="283" r:id="rId14"/>
    <p:sldId id="278" r:id="rId15"/>
    <p:sldId id="279" r:id="rId16"/>
    <p:sldId id="286" r:id="rId17"/>
    <p:sldId id="285" r:id="rId18"/>
    <p:sldId id="284"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rit Jain" initials="PJ" lastIdx="1" clrIdx="0">
    <p:extLst>
      <p:ext uri="{19B8F6BF-5375-455C-9EA6-DF929625EA0E}">
        <p15:presenceInfo xmlns:p15="http://schemas.microsoft.com/office/powerpoint/2012/main" userId="507bd406f9b8ad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5/15/2024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53034BEC-1803-46A9-BB4A-9D82D854D270}"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725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089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68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802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D23E4-271F-4374-B75C-AF4024298770}"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606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AD23E4-271F-4374-B75C-AF4024298770}"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034BEC-1803-46A9-BB4A-9D82D854D270}"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121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AD23E4-271F-4374-B75C-AF4024298770}" type="datetimeFigureOut">
              <a:rPr lang="en-US" smtClean="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034BEC-1803-46A9-BB4A-9D82D854D270}"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184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AD23E4-271F-4374-B75C-AF4024298770}" type="datetimeFigureOut">
              <a:rPr lang="en-US" smtClean="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034BEC-1803-46A9-BB4A-9D82D854D270}"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027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D23E4-271F-4374-B75C-AF4024298770}" type="datetimeFigureOut">
              <a:rPr lang="en-US" smtClean="0"/>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034BEC-1803-46A9-BB4A-9D82D854D270}" type="slidenum">
              <a:rPr lang="en-US" smtClean="0"/>
              <a:t>‹#›</a:t>
            </a:fld>
            <a:endParaRPr lang="en-US" dirty="0"/>
          </a:p>
        </p:txBody>
      </p:sp>
    </p:spTree>
    <p:extLst>
      <p:ext uri="{BB962C8B-B14F-4D97-AF65-F5344CB8AC3E}">
        <p14:creationId xmlns:p14="http://schemas.microsoft.com/office/powerpoint/2010/main" val="299654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AD23E4-271F-4374-B75C-AF4024298770}"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034BEC-1803-46A9-BB4A-9D82D854D270}"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03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EAD23E4-271F-4374-B75C-AF4024298770}" type="datetimeFigureOut">
              <a:rPr lang="en-US" smtClean="0"/>
              <a:t>5/15/2024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53034BEC-1803-46A9-BB4A-9D82D854D270}"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893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EAD23E4-271F-4374-B75C-AF4024298770}" type="datetimeFigureOut">
              <a:rPr lang="en-US" smtClean="0"/>
              <a:t>5/15/2024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3034BEC-1803-46A9-BB4A-9D82D854D270}"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90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EECF-97B7-5CD5-6797-6C8261E88854}"/>
              </a:ext>
            </a:extLst>
          </p:cNvPr>
          <p:cNvSpPr>
            <a:spLocks noGrp="1"/>
          </p:cNvSpPr>
          <p:nvPr>
            <p:ph type="ctrTitle"/>
          </p:nvPr>
        </p:nvSpPr>
        <p:spPr>
          <a:xfrm>
            <a:off x="1596527" y="139700"/>
            <a:ext cx="9144000" cy="1268412"/>
          </a:xfrm>
        </p:spPr>
        <p:txBody>
          <a:bodyPr>
            <a:noAutofit/>
          </a:bodyPr>
          <a:lstStyle/>
          <a:p>
            <a:pPr algn="ctr"/>
            <a:br>
              <a:rPr lang="en-US" sz="2400" dirty="0">
                <a:solidFill>
                  <a:srgbClr val="00B050"/>
                </a:solidFill>
              </a:rPr>
            </a:br>
            <a:r>
              <a:rPr lang="en-US" sz="2400" cap="none" dirty="0">
                <a:solidFill>
                  <a:srgbClr val="00B050"/>
                </a:solidFill>
              </a:rPr>
              <a:t>School of Computer Science And Engineering</a:t>
            </a:r>
            <a:br>
              <a:rPr lang="en-US" sz="2400" cap="none" dirty="0">
                <a:solidFill>
                  <a:srgbClr val="00B050"/>
                </a:solidFill>
              </a:rPr>
            </a:br>
            <a:r>
              <a:rPr lang="en-US" sz="2400" cap="none" dirty="0">
                <a:solidFill>
                  <a:srgbClr val="00B050"/>
                </a:solidFill>
              </a:rPr>
              <a:t>Department of Artificial Intelligence</a:t>
            </a:r>
            <a:endParaRPr lang="en-US" sz="2400" dirty="0">
              <a:solidFill>
                <a:srgbClr val="00B050"/>
              </a:solidFill>
            </a:endParaRPr>
          </a:p>
        </p:txBody>
      </p:sp>
      <p:sp>
        <p:nvSpPr>
          <p:cNvPr id="3" name="Subtitle 2">
            <a:extLst>
              <a:ext uri="{FF2B5EF4-FFF2-40B4-BE49-F238E27FC236}">
                <a16:creationId xmlns:a16="http://schemas.microsoft.com/office/drawing/2014/main" id="{8AB54B48-9D28-7784-DFE1-7FE715317483}"/>
              </a:ext>
            </a:extLst>
          </p:cNvPr>
          <p:cNvSpPr>
            <a:spLocks noGrp="1"/>
          </p:cNvSpPr>
          <p:nvPr>
            <p:ph type="subTitle" idx="1"/>
          </p:nvPr>
        </p:nvSpPr>
        <p:spPr>
          <a:xfrm>
            <a:off x="0" y="2586416"/>
            <a:ext cx="12192000" cy="977621"/>
          </a:xfrm>
        </p:spPr>
        <p:txBody>
          <a:bodyPr/>
          <a:lstStyle/>
          <a:p>
            <a:pPr algn="ctr"/>
            <a:r>
              <a:rPr lang="en-IN" sz="3600" b="1" kern="100" dirty="0">
                <a:effectLst/>
                <a:latin typeface="Calibri" panose="020F0502020204030204" pitchFamily="34" charset="0"/>
                <a:ea typeface="Calibri" panose="020F0502020204030204" pitchFamily="34" charset="0"/>
                <a:cs typeface="Mangal" panose="02040503050203030202" pitchFamily="18" charset="0"/>
              </a:rPr>
              <a:t>Fake SOCIAL media profile detection </a:t>
            </a:r>
            <a:endParaRPr lang="en-US" b="1" dirty="0">
              <a:solidFill>
                <a:srgbClr val="002060"/>
              </a:solidFill>
            </a:endParaRPr>
          </a:p>
        </p:txBody>
      </p:sp>
      <p:pic>
        <p:nvPicPr>
          <p:cNvPr id="7" name="Picture 6" descr="A black background with grey text&#10;&#10;Description automatically generated">
            <a:extLst>
              <a:ext uri="{FF2B5EF4-FFF2-40B4-BE49-F238E27FC236}">
                <a16:creationId xmlns:a16="http://schemas.microsoft.com/office/drawing/2014/main" id="{6E6B0C50-02B1-7486-6925-04311B91F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 y="7144"/>
            <a:ext cx="6710363" cy="1533525"/>
          </a:xfrm>
          <a:prstGeom prst="rect">
            <a:avLst/>
          </a:prstGeom>
        </p:spPr>
      </p:pic>
      <p:sp>
        <p:nvSpPr>
          <p:cNvPr id="8" name="TextBox 7">
            <a:extLst>
              <a:ext uri="{FF2B5EF4-FFF2-40B4-BE49-F238E27FC236}">
                <a16:creationId xmlns:a16="http://schemas.microsoft.com/office/drawing/2014/main" id="{6B9FF9A9-3FD0-8578-87C7-20408E2FD510}"/>
              </a:ext>
            </a:extLst>
          </p:cNvPr>
          <p:cNvSpPr txBox="1"/>
          <p:nvPr/>
        </p:nvSpPr>
        <p:spPr>
          <a:xfrm>
            <a:off x="3562350" y="1552916"/>
            <a:ext cx="5124449" cy="707886"/>
          </a:xfrm>
          <a:prstGeom prst="rect">
            <a:avLst/>
          </a:prstGeom>
          <a:noFill/>
        </p:spPr>
        <p:txBody>
          <a:bodyPr wrap="square" rtlCol="0">
            <a:spAutoFit/>
          </a:bodyPr>
          <a:lstStyle/>
          <a:p>
            <a:pPr algn="ctr"/>
            <a:r>
              <a:rPr lang="en-US" sz="2000" b="1" dirty="0">
                <a:solidFill>
                  <a:schemeClr val="accent4">
                    <a:lumMod val="75000"/>
                  </a:schemeClr>
                </a:solidFill>
              </a:rPr>
              <a:t>Minor Project Presentation-I</a:t>
            </a:r>
          </a:p>
          <a:p>
            <a:pPr algn="ctr"/>
            <a:r>
              <a:rPr lang="en-US" sz="2000" b="1" dirty="0">
                <a:solidFill>
                  <a:schemeClr val="accent4">
                    <a:lumMod val="75000"/>
                  </a:schemeClr>
                </a:solidFill>
              </a:rPr>
              <a:t>on</a:t>
            </a:r>
          </a:p>
        </p:txBody>
      </p:sp>
      <p:sp>
        <p:nvSpPr>
          <p:cNvPr id="10" name="TextBox 9">
            <a:extLst>
              <a:ext uri="{FF2B5EF4-FFF2-40B4-BE49-F238E27FC236}">
                <a16:creationId xmlns:a16="http://schemas.microsoft.com/office/drawing/2014/main" id="{BF55CB20-1A0B-188E-32B2-1353A20AD543}"/>
              </a:ext>
            </a:extLst>
          </p:cNvPr>
          <p:cNvSpPr txBox="1"/>
          <p:nvPr/>
        </p:nvSpPr>
        <p:spPr>
          <a:xfrm>
            <a:off x="263195" y="4533680"/>
            <a:ext cx="6045235" cy="1200329"/>
          </a:xfrm>
          <a:prstGeom prst="rect">
            <a:avLst/>
          </a:prstGeom>
          <a:noFill/>
        </p:spPr>
        <p:txBody>
          <a:bodyPr wrap="square" rtlCol="0">
            <a:spAutoFit/>
          </a:bodyPr>
          <a:lstStyle/>
          <a:p>
            <a:r>
              <a:rPr lang="en-US" b="1" dirty="0">
                <a:solidFill>
                  <a:schemeClr val="accent4">
                    <a:lumMod val="50000"/>
                  </a:schemeClr>
                </a:solidFill>
              </a:rPr>
              <a:t>Presented By:</a:t>
            </a:r>
          </a:p>
          <a:p>
            <a:r>
              <a:rPr lang="en-US" b="1" dirty="0">
                <a:solidFill>
                  <a:schemeClr val="accent4">
                    <a:lumMod val="50000"/>
                  </a:schemeClr>
                </a:solidFill>
              </a:rPr>
              <a:t>Student Name : Harshit Kalra, Sarthak Pundir</a:t>
            </a:r>
          </a:p>
          <a:p>
            <a:pPr algn="l"/>
            <a:r>
              <a:rPr lang="en-US" b="1" dirty="0">
                <a:solidFill>
                  <a:schemeClr val="accent4">
                    <a:lumMod val="50000"/>
                  </a:schemeClr>
                </a:solidFill>
              </a:rPr>
              <a:t>Enrollment: </a:t>
            </a:r>
            <a:r>
              <a:rPr lang="en-IN" b="1" dirty="0">
                <a:effectLst/>
              </a:rPr>
              <a:t>219301295, 219310190</a:t>
            </a:r>
            <a:endParaRPr lang="en-IN" dirty="0">
              <a:effectLst/>
            </a:endParaRPr>
          </a:p>
          <a:p>
            <a:r>
              <a:rPr lang="en-US" b="1" dirty="0">
                <a:solidFill>
                  <a:schemeClr val="accent4">
                    <a:lumMod val="50000"/>
                  </a:schemeClr>
                </a:solidFill>
              </a:rPr>
              <a:t>Section:- I, G</a:t>
            </a:r>
          </a:p>
        </p:txBody>
      </p:sp>
      <p:sp>
        <p:nvSpPr>
          <p:cNvPr id="11" name="TextBox 10">
            <a:extLst>
              <a:ext uri="{FF2B5EF4-FFF2-40B4-BE49-F238E27FC236}">
                <a16:creationId xmlns:a16="http://schemas.microsoft.com/office/drawing/2014/main" id="{F787CB54-EDC3-8607-9248-4C61C5589093}"/>
              </a:ext>
            </a:extLst>
          </p:cNvPr>
          <p:cNvSpPr txBox="1"/>
          <p:nvPr/>
        </p:nvSpPr>
        <p:spPr>
          <a:xfrm>
            <a:off x="7886700" y="4704919"/>
            <a:ext cx="4305300" cy="923330"/>
          </a:xfrm>
          <a:prstGeom prst="rect">
            <a:avLst/>
          </a:prstGeom>
          <a:noFill/>
        </p:spPr>
        <p:txBody>
          <a:bodyPr wrap="square" rtlCol="0">
            <a:spAutoFit/>
          </a:bodyPr>
          <a:lstStyle/>
          <a:p>
            <a:r>
              <a:rPr lang="en-US" b="1" dirty="0">
                <a:solidFill>
                  <a:schemeClr val="accent4">
                    <a:lumMod val="50000"/>
                  </a:schemeClr>
                </a:solidFill>
              </a:rPr>
              <a:t>Under The Guidance of:</a:t>
            </a:r>
          </a:p>
          <a:p>
            <a:r>
              <a:rPr lang="en-US" b="1" dirty="0">
                <a:solidFill>
                  <a:schemeClr val="accent4">
                    <a:lumMod val="50000"/>
                  </a:schemeClr>
                </a:solidFill>
              </a:rPr>
              <a:t>Dr. Aditya Sinha</a:t>
            </a:r>
          </a:p>
          <a:p>
            <a:endParaRPr lang="en-US" dirty="0"/>
          </a:p>
        </p:txBody>
      </p:sp>
    </p:spTree>
    <p:extLst>
      <p:ext uri="{BB962C8B-B14F-4D97-AF65-F5344CB8AC3E}">
        <p14:creationId xmlns:p14="http://schemas.microsoft.com/office/powerpoint/2010/main" val="128277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08D9-959B-E4D4-D2A7-C36FC71BAC65}"/>
              </a:ext>
            </a:extLst>
          </p:cNvPr>
          <p:cNvSpPr>
            <a:spLocks noGrp="1"/>
          </p:cNvSpPr>
          <p:nvPr>
            <p:ph type="title"/>
          </p:nvPr>
        </p:nvSpPr>
        <p:spPr/>
        <p:txBody>
          <a:bodyPr/>
          <a:lstStyle/>
          <a:p>
            <a:r>
              <a:rPr lang="en-IN" dirty="0" err="1"/>
              <a:t>dfd</a:t>
            </a:r>
            <a:endParaRPr lang="en-IN" dirty="0"/>
          </a:p>
        </p:txBody>
      </p:sp>
      <p:pic>
        <p:nvPicPr>
          <p:cNvPr id="4" name="image4.png">
            <a:extLst>
              <a:ext uri="{FF2B5EF4-FFF2-40B4-BE49-F238E27FC236}">
                <a16:creationId xmlns:a16="http://schemas.microsoft.com/office/drawing/2014/main" id="{34EDAC97-98D5-0FFC-4229-12FA4C276D15}"/>
              </a:ext>
            </a:extLst>
          </p:cNvPr>
          <p:cNvPicPr>
            <a:picLocks noGrp="1" noChangeAspect="1"/>
          </p:cNvPicPr>
          <p:nvPr>
            <p:ph idx="1"/>
          </p:nvPr>
        </p:nvPicPr>
        <p:blipFill>
          <a:blip r:embed="rId2" cstate="print"/>
          <a:stretch>
            <a:fillRect/>
          </a:stretch>
        </p:blipFill>
        <p:spPr>
          <a:xfrm>
            <a:off x="2044460" y="2016125"/>
            <a:ext cx="8065697" cy="4037356"/>
          </a:xfrm>
          <a:prstGeom prst="rect">
            <a:avLst/>
          </a:prstGeom>
        </p:spPr>
      </p:pic>
    </p:spTree>
    <p:extLst>
      <p:ext uri="{BB962C8B-B14F-4D97-AF65-F5344CB8AC3E}">
        <p14:creationId xmlns:p14="http://schemas.microsoft.com/office/powerpoint/2010/main" val="114109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BE5B-9890-C22D-585B-5AC4A4D44891}"/>
              </a:ext>
            </a:extLst>
          </p:cNvPr>
          <p:cNvSpPr>
            <a:spLocks noGrp="1"/>
          </p:cNvSpPr>
          <p:nvPr>
            <p:ph type="title"/>
          </p:nvPr>
        </p:nvSpPr>
        <p:spPr/>
        <p:txBody>
          <a:bodyPr/>
          <a:lstStyle/>
          <a:p>
            <a:r>
              <a:rPr lang="en-IN" dirty="0"/>
              <a:t>Models used</a:t>
            </a:r>
          </a:p>
        </p:txBody>
      </p:sp>
      <p:sp>
        <p:nvSpPr>
          <p:cNvPr id="3" name="Content Placeholder 2">
            <a:extLst>
              <a:ext uri="{FF2B5EF4-FFF2-40B4-BE49-F238E27FC236}">
                <a16:creationId xmlns:a16="http://schemas.microsoft.com/office/drawing/2014/main" id="{50082B1D-7B7B-A967-A24E-6E54B06D7692}"/>
              </a:ext>
            </a:extLst>
          </p:cNvPr>
          <p:cNvSpPr>
            <a:spLocks noGrp="1"/>
          </p:cNvSpPr>
          <p:nvPr>
            <p:ph idx="1"/>
          </p:nvPr>
        </p:nvSpPr>
        <p:spPr/>
        <p:txBody>
          <a:bodyPr>
            <a:normAutofit fontScale="92500" lnSpcReduction="20000"/>
          </a:bodyPr>
          <a:lstStyle/>
          <a:p>
            <a:r>
              <a:rPr lang="en-IN" dirty="0"/>
              <a:t>Random Forest: </a:t>
            </a:r>
            <a:r>
              <a:rPr lang="en-US" sz="1600" dirty="0"/>
              <a:t>Random forest, or random-decision-forest, is a technique that belong to the group of ensemble learning techniques. This technique is utilized in machine learning is highly effective in solving regression problems because of its simplicity and efficiency.  </a:t>
            </a:r>
            <a:r>
              <a:rPr lang="en-US" sz="1600" b="1" dirty="0"/>
              <a:t>Accuracy </a:t>
            </a:r>
            <a:r>
              <a:rPr lang="en-US" sz="1600" dirty="0"/>
              <a:t>:  99.25%</a:t>
            </a:r>
          </a:p>
          <a:p>
            <a:r>
              <a:rPr lang="en-IN" dirty="0"/>
              <a:t>Extreme Gradient Boost: </a:t>
            </a:r>
            <a:r>
              <a:rPr lang="en-US" sz="1600" dirty="0"/>
              <a:t>XG Boost is an additional ensemble learning approach employed for regression tasks. It enhances the stochastic gradient boosting technique. </a:t>
            </a:r>
            <a:r>
              <a:rPr lang="en-US" sz="1600" b="1" dirty="0"/>
              <a:t>Accuracy</a:t>
            </a:r>
            <a:r>
              <a:rPr lang="en-US" sz="1600" dirty="0"/>
              <a:t> : 99.46%</a:t>
            </a:r>
          </a:p>
          <a:p>
            <a:r>
              <a:rPr lang="en-US" dirty="0"/>
              <a:t>ADA Boost: </a:t>
            </a:r>
            <a:r>
              <a:rPr lang="en-US" sz="1600" dirty="0"/>
              <a:t>AdaBoost, short for Adaptive Boosting, is a machine learning algorithm that combines multiple weak classifiers to form a strong classifier. It iteratively trains weak classifiers, giving more weight to misclassified instances, thereby improving overall performance. </a:t>
            </a:r>
            <a:r>
              <a:rPr lang="en-US" sz="1600" b="1" dirty="0"/>
              <a:t>Accuracy</a:t>
            </a:r>
            <a:r>
              <a:rPr lang="en-US" sz="1600" dirty="0"/>
              <a:t> :  99.13%</a:t>
            </a:r>
          </a:p>
          <a:p>
            <a:r>
              <a:rPr lang="en-US" dirty="0"/>
              <a:t>Decision Tree: </a:t>
            </a:r>
            <a:r>
              <a:rPr lang="en-US" sz="1700" dirty="0"/>
              <a:t>A Decision Tree Classifier is a supervised machine learning model used for classification tasks. It constructs a tree-like model of decisions based on attribute values, where each leaf node represents a class label. </a:t>
            </a:r>
            <a:r>
              <a:rPr lang="en-US" sz="1700" b="1" dirty="0"/>
              <a:t>Accuracy</a:t>
            </a:r>
            <a:r>
              <a:rPr lang="en-US" sz="1700" dirty="0"/>
              <a:t> :  99.38%</a:t>
            </a:r>
          </a:p>
          <a:p>
            <a:endParaRPr lang="en-US" dirty="0"/>
          </a:p>
          <a:p>
            <a:endParaRPr lang="en-IN" sz="2400" dirty="0"/>
          </a:p>
        </p:txBody>
      </p:sp>
    </p:spTree>
    <p:extLst>
      <p:ext uri="{BB962C8B-B14F-4D97-AF65-F5344CB8AC3E}">
        <p14:creationId xmlns:p14="http://schemas.microsoft.com/office/powerpoint/2010/main" val="241059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D086-15DC-BD9E-426E-B88F2CADDF87}"/>
              </a:ext>
            </a:extLst>
          </p:cNvPr>
          <p:cNvSpPr>
            <a:spLocks noGrp="1"/>
          </p:cNvSpPr>
          <p:nvPr>
            <p:ph type="title"/>
          </p:nvPr>
        </p:nvSpPr>
        <p:spPr/>
        <p:txBody>
          <a:bodyPr/>
          <a:lstStyle/>
          <a:p>
            <a:r>
              <a:rPr lang="en-IN" dirty="0"/>
              <a:t>Accuracy of different Models</a:t>
            </a:r>
          </a:p>
        </p:txBody>
      </p:sp>
      <p:pic>
        <p:nvPicPr>
          <p:cNvPr id="4" name="image13.png">
            <a:extLst>
              <a:ext uri="{FF2B5EF4-FFF2-40B4-BE49-F238E27FC236}">
                <a16:creationId xmlns:a16="http://schemas.microsoft.com/office/drawing/2014/main" id="{C4F6E160-ADA9-A2FD-FEBB-47A228BE349F}"/>
              </a:ext>
            </a:extLst>
          </p:cNvPr>
          <p:cNvPicPr>
            <a:picLocks noGrp="1" noChangeAspect="1"/>
          </p:cNvPicPr>
          <p:nvPr>
            <p:ph idx="1"/>
          </p:nvPr>
        </p:nvPicPr>
        <p:blipFill>
          <a:blip r:embed="rId2" cstate="print"/>
          <a:stretch>
            <a:fillRect/>
          </a:stretch>
        </p:blipFill>
        <p:spPr>
          <a:xfrm>
            <a:off x="2501660" y="1853755"/>
            <a:ext cx="6840747" cy="4262374"/>
          </a:xfrm>
          <a:prstGeom prst="rect">
            <a:avLst/>
          </a:prstGeom>
        </p:spPr>
      </p:pic>
    </p:spTree>
    <p:extLst>
      <p:ext uri="{BB962C8B-B14F-4D97-AF65-F5344CB8AC3E}">
        <p14:creationId xmlns:p14="http://schemas.microsoft.com/office/powerpoint/2010/main" val="67147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5AA9-0CA7-879E-CDCD-6139DC93C01D}"/>
              </a:ext>
            </a:extLst>
          </p:cNvPr>
          <p:cNvSpPr>
            <a:spLocks noGrp="1"/>
          </p:cNvSpPr>
          <p:nvPr>
            <p:ph type="title"/>
          </p:nvPr>
        </p:nvSpPr>
        <p:spPr/>
        <p:txBody>
          <a:bodyPr/>
          <a:lstStyle/>
          <a:p>
            <a:r>
              <a:rPr lang="en-IN" dirty="0"/>
              <a:t>Model recall comparison</a:t>
            </a:r>
          </a:p>
        </p:txBody>
      </p:sp>
      <p:pic>
        <p:nvPicPr>
          <p:cNvPr id="2050" name="Picture 2">
            <a:extLst>
              <a:ext uri="{FF2B5EF4-FFF2-40B4-BE49-F238E27FC236}">
                <a16:creationId xmlns:a16="http://schemas.microsoft.com/office/drawing/2014/main" id="{7B6AE2FC-3F8C-C583-7F99-5CA7098215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8083" y="1853754"/>
            <a:ext cx="9678838" cy="428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109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B15D-8479-AC0A-3D09-9EF555AD229F}"/>
              </a:ext>
            </a:extLst>
          </p:cNvPr>
          <p:cNvSpPr>
            <a:spLocks noGrp="1"/>
          </p:cNvSpPr>
          <p:nvPr>
            <p:ph type="title"/>
          </p:nvPr>
        </p:nvSpPr>
        <p:spPr/>
        <p:txBody>
          <a:bodyPr/>
          <a:lstStyle/>
          <a:p>
            <a:r>
              <a:rPr lang="en-IN" dirty="0"/>
              <a:t>Model accuracy</a:t>
            </a:r>
          </a:p>
        </p:txBody>
      </p:sp>
      <p:pic>
        <p:nvPicPr>
          <p:cNvPr id="4" name="image11.png">
            <a:extLst>
              <a:ext uri="{FF2B5EF4-FFF2-40B4-BE49-F238E27FC236}">
                <a16:creationId xmlns:a16="http://schemas.microsoft.com/office/drawing/2014/main" id="{73E4A5C7-2282-797B-DD73-04B6AD1851CB}"/>
              </a:ext>
            </a:extLst>
          </p:cNvPr>
          <p:cNvPicPr>
            <a:picLocks noGrp="1" noChangeAspect="1"/>
          </p:cNvPicPr>
          <p:nvPr>
            <p:ph idx="1"/>
          </p:nvPr>
        </p:nvPicPr>
        <p:blipFill>
          <a:blip r:embed="rId2" cstate="print"/>
          <a:stretch>
            <a:fillRect/>
          </a:stretch>
        </p:blipFill>
        <p:spPr>
          <a:xfrm>
            <a:off x="2596552" y="2016125"/>
            <a:ext cx="6952890" cy="3832584"/>
          </a:xfrm>
          <a:prstGeom prst="rect">
            <a:avLst/>
          </a:prstGeom>
        </p:spPr>
      </p:pic>
    </p:spTree>
    <p:extLst>
      <p:ext uri="{BB962C8B-B14F-4D97-AF65-F5344CB8AC3E}">
        <p14:creationId xmlns:p14="http://schemas.microsoft.com/office/powerpoint/2010/main" val="3933654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D79B-1B53-8F6F-DB5C-1F6F197B4B90}"/>
              </a:ext>
            </a:extLst>
          </p:cNvPr>
          <p:cNvSpPr>
            <a:spLocks noGrp="1"/>
          </p:cNvSpPr>
          <p:nvPr>
            <p:ph type="title"/>
          </p:nvPr>
        </p:nvSpPr>
        <p:spPr/>
        <p:txBody>
          <a:bodyPr/>
          <a:lstStyle/>
          <a:p>
            <a:r>
              <a:rPr lang="en-IN" dirty="0"/>
              <a:t>Model loss</a:t>
            </a:r>
          </a:p>
        </p:txBody>
      </p:sp>
      <p:pic>
        <p:nvPicPr>
          <p:cNvPr id="4" name="image12.jpeg">
            <a:extLst>
              <a:ext uri="{FF2B5EF4-FFF2-40B4-BE49-F238E27FC236}">
                <a16:creationId xmlns:a16="http://schemas.microsoft.com/office/drawing/2014/main" id="{276B113F-AEF1-63D7-1F5D-6C90BCA796EB}"/>
              </a:ext>
            </a:extLst>
          </p:cNvPr>
          <p:cNvPicPr>
            <a:picLocks noGrp="1" noChangeAspect="1"/>
          </p:cNvPicPr>
          <p:nvPr>
            <p:ph idx="1"/>
          </p:nvPr>
        </p:nvPicPr>
        <p:blipFill>
          <a:blip r:embed="rId2" cstate="print"/>
          <a:stretch>
            <a:fillRect/>
          </a:stretch>
        </p:blipFill>
        <p:spPr>
          <a:xfrm>
            <a:off x="2268745" y="1853755"/>
            <a:ext cx="7686137" cy="4199726"/>
          </a:xfrm>
          <a:prstGeom prst="rect">
            <a:avLst/>
          </a:prstGeom>
        </p:spPr>
      </p:pic>
    </p:spTree>
    <p:extLst>
      <p:ext uri="{BB962C8B-B14F-4D97-AF65-F5344CB8AC3E}">
        <p14:creationId xmlns:p14="http://schemas.microsoft.com/office/powerpoint/2010/main" val="425856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F9B9-83B0-3FBB-3F15-B64863F1D336}"/>
              </a:ext>
            </a:extLst>
          </p:cNvPr>
          <p:cNvSpPr>
            <a:spLocks noGrp="1"/>
          </p:cNvSpPr>
          <p:nvPr>
            <p:ph type="title"/>
          </p:nvPr>
        </p:nvSpPr>
        <p:spPr/>
        <p:txBody>
          <a:bodyPr/>
          <a:lstStyle/>
          <a:p>
            <a:r>
              <a:rPr lang="en-IN" dirty="0"/>
              <a:t>Future prospects</a:t>
            </a:r>
          </a:p>
        </p:txBody>
      </p:sp>
      <p:sp>
        <p:nvSpPr>
          <p:cNvPr id="3" name="Content Placeholder 2">
            <a:extLst>
              <a:ext uri="{FF2B5EF4-FFF2-40B4-BE49-F238E27FC236}">
                <a16:creationId xmlns:a16="http://schemas.microsoft.com/office/drawing/2014/main" id="{A0C947C6-0386-29AE-B407-0DA904C57B3E}"/>
              </a:ext>
            </a:extLst>
          </p:cNvPr>
          <p:cNvSpPr>
            <a:spLocks noGrp="1"/>
          </p:cNvSpPr>
          <p:nvPr>
            <p:ph idx="1"/>
          </p:nvPr>
        </p:nvSpPr>
        <p:spPr/>
        <p:txBody>
          <a:bodyPr>
            <a:normAutofit fontScale="25000" lnSpcReduction="20000"/>
          </a:bodyPr>
          <a:lstStyle/>
          <a:p>
            <a:r>
              <a:rPr lang="en-US" sz="5200" b="1" dirty="0"/>
              <a:t>Integration of Advanced Neural Network Architectures:</a:t>
            </a:r>
          </a:p>
          <a:p>
            <a:r>
              <a:rPr lang="en-US" sz="5200" dirty="0"/>
              <a:t>Further explore the potential of advanced neural network architectures such as Fully Connected Neural Networks (FNN), Convolutional Neural Networks (CNN), and Long Short-Term Memory Networks (LSTM) for detecting fake social media profiles on Twitter.</a:t>
            </a:r>
          </a:p>
          <a:p>
            <a:r>
              <a:rPr lang="en-US" sz="5200" dirty="0"/>
              <a:t>Investigate techniques to optimize these architectures specifically for social media data, enhancing their ability to capture nuanced patterns indicative of fake profiles.</a:t>
            </a:r>
          </a:p>
          <a:p>
            <a:r>
              <a:rPr lang="en-US" sz="5200" b="1" dirty="0"/>
              <a:t>Hyperparameter Tuning and Optimization for FNN, CNN, and LSTM</a:t>
            </a:r>
            <a:r>
              <a:rPr lang="en-US" sz="5200" dirty="0"/>
              <a:t>:</a:t>
            </a:r>
          </a:p>
          <a:p>
            <a:r>
              <a:rPr lang="en-US" sz="5200" dirty="0"/>
              <a:t>Conduct extensive hyperparameter tuning and optimization for FNN, CNN, and LSTM models to maximize their performance in fake profile detection.</a:t>
            </a:r>
          </a:p>
          <a:p>
            <a:r>
              <a:rPr lang="en-US" sz="5200" dirty="0"/>
              <a:t>Experiment with different configurations of layers, neurons, activation functions, and learning rates to fine-tune the models for optimal accuracy and efficiency.</a:t>
            </a:r>
          </a:p>
          <a:p>
            <a:r>
              <a:rPr lang="en-US" sz="5200" b="1" dirty="0"/>
              <a:t>Deployment Strategies for Real-time Monitoring</a:t>
            </a:r>
            <a:r>
              <a:rPr lang="en-US" sz="5200" dirty="0"/>
              <a:t>:</a:t>
            </a:r>
          </a:p>
          <a:p>
            <a:r>
              <a:rPr lang="en-US" sz="5200" dirty="0"/>
              <a:t>Develop robust deployment strategies to integrate FNN, CNN, and LSTM models into a real-time monitoring system for Twitter profiles.</a:t>
            </a:r>
          </a:p>
          <a:p>
            <a:r>
              <a:rPr lang="en-US" sz="5200" dirty="0"/>
              <a:t>Implement mechanisms for continuous monitoring and updating of models to adapt to evolving patterns of fake profile behavior, ensuring timely detection and mitigation.</a:t>
            </a:r>
          </a:p>
          <a:p>
            <a:endParaRPr lang="en-IN" dirty="0"/>
          </a:p>
        </p:txBody>
      </p:sp>
    </p:spTree>
    <p:extLst>
      <p:ext uri="{BB962C8B-B14F-4D97-AF65-F5344CB8AC3E}">
        <p14:creationId xmlns:p14="http://schemas.microsoft.com/office/powerpoint/2010/main" val="76689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FB4B-884A-9EB0-E88A-FC688979EAE9}"/>
              </a:ext>
            </a:extLst>
          </p:cNvPr>
          <p:cNvSpPr>
            <a:spLocks noGrp="1"/>
          </p:cNvSpPr>
          <p:nvPr>
            <p:ph type="title"/>
          </p:nvPr>
        </p:nvSpPr>
        <p:spPr/>
        <p:txBody>
          <a:bodyPr/>
          <a:lstStyle/>
          <a:p>
            <a:r>
              <a:rPr lang="en-IN" dirty="0"/>
              <a:t>Validation accuracy comparison</a:t>
            </a:r>
          </a:p>
        </p:txBody>
      </p:sp>
      <p:pic>
        <p:nvPicPr>
          <p:cNvPr id="4098" name="Picture 2">
            <a:extLst>
              <a:ext uri="{FF2B5EF4-FFF2-40B4-BE49-F238E27FC236}">
                <a16:creationId xmlns:a16="http://schemas.microsoft.com/office/drawing/2014/main" id="{811BF31C-1745-3AD4-9ED9-C88D0A1CF2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0340" y="1853754"/>
            <a:ext cx="8281358" cy="4288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240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DDF7-EE1D-2FCC-8969-27EE225B4BF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B32CA6D-FC4F-9F10-CB10-3ECE3F3AC180}"/>
              </a:ext>
            </a:extLst>
          </p:cNvPr>
          <p:cNvSpPr>
            <a:spLocks noGrp="1"/>
          </p:cNvSpPr>
          <p:nvPr>
            <p:ph idx="1"/>
          </p:nvPr>
        </p:nvSpPr>
        <p:spPr/>
        <p:txBody>
          <a:bodyPr>
            <a:normAutofit/>
          </a:bodyPr>
          <a:lstStyle/>
          <a:p>
            <a:r>
              <a:rPr lang="en-US" sz="1800" dirty="0"/>
              <a:t>In-this model, we incorporated the Neural-Network, Random-Forest, and </a:t>
            </a:r>
            <a:r>
              <a:rPr lang="en-US" sz="1800" dirty="0" err="1"/>
              <a:t>XGBoost</a:t>
            </a:r>
            <a:r>
              <a:rPr lang="en-US" sz="1800" dirty="0"/>
              <a:t>. Enhance machine-learning techniques for training ‘our system’ to identify fake-Twitter profiles, documents created from data that can be seen. Once we trained, validated, and tested our models on. After </a:t>
            </a:r>
            <a:r>
              <a:rPr lang="en-US" sz="1800" dirty="0" err="1"/>
              <a:t>analysing</a:t>
            </a:r>
            <a:r>
              <a:rPr lang="en-US" sz="1800" dirty="0"/>
              <a:t> the MIB data set, we ultimately deduce that the highest level of accuracy is achieved by XG Boost method reached a success rate of 99.46%, with ANN and random forest closely behind. More progress can be made by merging images of side views with the cat-</a:t>
            </a:r>
            <a:r>
              <a:rPr lang="en-US" sz="1800" dirty="0" err="1"/>
              <a:t>egorical</a:t>
            </a:r>
            <a:r>
              <a:rPr lang="en-US" sz="1800" dirty="0"/>
              <a:t>. Use both categorical and numerical data and apply it with a CNN. In addition, incorporating additional items as well. We have combine parameters from various models, and build a live model to attain improved outcomes.</a:t>
            </a:r>
            <a:endParaRPr lang="en-IN" sz="1800" dirty="0"/>
          </a:p>
        </p:txBody>
      </p:sp>
    </p:spTree>
    <p:extLst>
      <p:ext uri="{BB962C8B-B14F-4D97-AF65-F5344CB8AC3E}">
        <p14:creationId xmlns:p14="http://schemas.microsoft.com/office/powerpoint/2010/main" val="647320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78094-C178-F802-C1CF-B79CE3E79E9E}"/>
              </a:ext>
            </a:extLst>
          </p:cNvPr>
          <p:cNvSpPr>
            <a:spLocks noGrp="1"/>
          </p:cNvSpPr>
          <p:nvPr>
            <p:ph idx="1"/>
          </p:nvPr>
        </p:nvSpPr>
        <p:spPr/>
        <p:txBody>
          <a:bodyPr anchor="ctr">
            <a:normAutofit/>
          </a:bodyPr>
          <a:lstStyle/>
          <a:p>
            <a:pPr marL="0" indent="0" algn="ctr">
              <a:buNone/>
            </a:pPr>
            <a:r>
              <a:rPr lang="en-US" sz="6600" dirty="0"/>
              <a:t>Thank You</a:t>
            </a:r>
          </a:p>
        </p:txBody>
      </p:sp>
    </p:spTree>
    <p:extLst>
      <p:ext uri="{BB962C8B-B14F-4D97-AF65-F5344CB8AC3E}">
        <p14:creationId xmlns:p14="http://schemas.microsoft.com/office/powerpoint/2010/main" val="262369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F32D-9BE4-4CF3-80B3-85851951D698}"/>
              </a:ext>
            </a:extLst>
          </p:cNvPr>
          <p:cNvSpPr>
            <a:spLocks noGrp="1"/>
          </p:cNvSpPr>
          <p:nvPr>
            <p:ph type="title"/>
          </p:nvPr>
        </p:nvSpPr>
        <p:spPr/>
        <p:txBody>
          <a:bodyPr/>
          <a:lstStyle/>
          <a:p>
            <a:r>
              <a:rPr lang="en-US" dirty="0"/>
              <a:t>Agenda/ contents</a:t>
            </a:r>
          </a:p>
        </p:txBody>
      </p:sp>
      <p:sp>
        <p:nvSpPr>
          <p:cNvPr id="3" name="Content Placeholder 2">
            <a:extLst>
              <a:ext uri="{FF2B5EF4-FFF2-40B4-BE49-F238E27FC236}">
                <a16:creationId xmlns:a16="http://schemas.microsoft.com/office/drawing/2014/main" id="{0863062B-5A45-A3E2-B628-3FC8D0C7711B}"/>
              </a:ext>
            </a:extLst>
          </p:cNvPr>
          <p:cNvSpPr>
            <a:spLocks noGrp="1"/>
          </p:cNvSpPr>
          <p:nvPr>
            <p:ph idx="1"/>
          </p:nvPr>
        </p:nvSpPr>
        <p:spPr>
          <a:xfrm>
            <a:off x="1451579" y="2015732"/>
            <a:ext cx="9603275" cy="3804043"/>
          </a:xfrm>
        </p:spPr>
        <p:txBody>
          <a:bodyPr>
            <a:normAutofit fontScale="92500" lnSpcReduction="20000"/>
          </a:bodyPr>
          <a:lstStyle/>
          <a:p>
            <a:pPr marL="457200" indent="-457200">
              <a:buFont typeface="+mj-lt"/>
              <a:buAutoNum type="arabicPeriod"/>
            </a:pPr>
            <a:r>
              <a:rPr lang="en-US" sz="2800" dirty="0"/>
              <a:t>Introduction</a:t>
            </a:r>
          </a:p>
          <a:p>
            <a:pPr marL="457200" indent="-457200">
              <a:buFont typeface="+mj-lt"/>
              <a:buAutoNum type="arabicPeriod"/>
            </a:pPr>
            <a:r>
              <a:rPr lang="en-US" sz="2800" dirty="0"/>
              <a:t>Problem Statements</a:t>
            </a:r>
          </a:p>
          <a:p>
            <a:pPr marL="457200" indent="-457200">
              <a:buFont typeface="+mj-lt"/>
              <a:buAutoNum type="arabicPeriod"/>
            </a:pPr>
            <a:r>
              <a:rPr lang="en-US" sz="2800" dirty="0"/>
              <a:t>Motivation</a:t>
            </a:r>
          </a:p>
          <a:p>
            <a:pPr marL="457200" indent="-457200">
              <a:buFont typeface="+mj-lt"/>
              <a:buAutoNum type="arabicPeriod"/>
            </a:pPr>
            <a:r>
              <a:rPr lang="en-US" sz="2800" dirty="0"/>
              <a:t>Proposed Model</a:t>
            </a:r>
          </a:p>
          <a:p>
            <a:pPr marL="457200" indent="-457200">
              <a:buFont typeface="+mj-lt"/>
              <a:buAutoNum type="arabicPeriod"/>
            </a:pPr>
            <a:r>
              <a:rPr lang="en-US" sz="2800" dirty="0"/>
              <a:t>Dataset</a:t>
            </a:r>
          </a:p>
          <a:p>
            <a:pPr marL="457200" indent="-457200">
              <a:buFont typeface="+mj-lt"/>
              <a:buAutoNum type="arabicPeriod"/>
            </a:pPr>
            <a:r>
              <a:rPr lang="en-US" sz="2800" dirty="0"/>
              <a:t>Models Used</a:t>
            </a:r>
          </a:p>
          <a:p>
            <a:pPr marL="457200" indent="-457200">
              <a:buFont typeface="+mj-lt"/>
              <a:buAutoNum type="arabicPeriod"/>
            </a:pPr>
            <a:r>
              <a:rPr lang="en-US" sz="2800" dirty="0"/>
              <a:t>Comparison Graphs</a:t>
            </a:r>
          </a:p>
        </p:txBody>
      </p:sp>
    </p:spTree>
    <p:extLst>
      <p:ext uri="{BB962C8B-B14F-4D97-AF65-F5344CB8AC3E}">
        <p14:creationId xmlns:p14="http://schemas.microsoft.com/office/powerpoint/2010/main" val="290689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D35A-75E2-5574-8C4B-4BC9238D6E92}"/>
              </a:ext>
            </a:extLst>
          </p:cNvPr>
          <p:cNvSpPr>
            <a:spLocks noGrp="1"/>
          </p:cNvSpPr>
          <p:nvPr>
            <p:ph type="title"/>
          </p:nvPr>
        </p:nvSpPr>
        <p:spPr>
          <a:xfrm>
            <a:off x="0" y="804519"/>
            <a:ext cx="12191999" cy="1049235"/>
          </a:xfrm>
        </p:spPr>
        <p:txBody>
          <a:bodyPr/>
          <a:lstStyle/>
          <a:p>
            <a:r>
              <a:rPr lang="en-US" sz="3200" dirty="0"/>
              <a:t>Introduction</a:t>
            </a:r>
            <a:br>
              <a:rPr lang="en-US" sz="3200" dirty="0"/>
            </a:br>
            <a:endParaRPr lang="en-US" dirty="0"/>
          </a:p>
        </p:txBody>
      </p:sp>
      <p:sp>
        <p:nvSpPr>
          <p:cNvPr id="3" name="Content Placeholder 2">
            <a:extLst>
              <a:ext uri="{FF2B5EF4-FFF2-40B4-BE49-F238E27FC236}">
                <a16:creationId xmlns:a16="http://schemas.microsoft.com/office/drawing/2014/main" id="{BEED87FC-A7F3-7685-05C5-C24E005834BD}"/>
              </a:ext>
            </a:extLst>
          </p:cNvPr>
          <p:cNvSpPr>
            <a:spLocks noGrp="1"/>
          </p:cNvSpPr>
          <p:nvPr>
            <p:ph idx="1"/>
          </p:nvPr>
        </p:nvSpPr>
        <p:spPr>
          <a:xfrm>
            <a:off x="0" y="1853754"/>
            <a:ext cx="12192000" cy="4875292"/>
          </a:xfrm>
        </p:spPr>
        <p:txBody>
          <a:bodyPr>
            <a:normAutofit/>
          </a:bodyPr>
          <a:lstStyle/>
          <a:p>
            <a:r>
              <a:rPr lang="en-US" sz="1600" dirty="0"/>
              <a:t>In today's digital landscape, social media platforms like Twitter serve as vital conduits for information dissemination, public discourse, and community engagement. However, amidst the vast sea of users and content, the proliferation of fake profiles and followers presents a formidable challenge. These deceptive accounts not only distort the authenticity of online interactions but also pose serious threats to the integrity of information shared on the platform. Thus, the need to develop effective methods for detecting and mitigating fake profiles and followers on Twitter has never been more pressing.</a:t>
            </a:r>
          </a:p>
          <a:p>
            <a:pPr algn="l"/>
            <a:r>
              <a:rPr lang="en-US" sz="1600" dirty="0">
                <a:effectLst/>
              </a:rPr>
              <a:t>In this project, we embark on a journey to tackle this critical issue head-on. By leveraging cutting-edge techniques from machine learning and data mining, we aim to develop robust algorithms capable of discerning genuine accounts from their fraudulent counterparts. Our endeavor is not merely academic; it is a proactive step towards fostering a more trustworthy and credible online environment. Through meticulous data collection, feature engineering, model development, and deployment, we seek to empower users, safeguard public discourse, and uphold the integrity of social media platforms.</a:t>
            </a:r>
          </a:p>
          <a:p>
            <a:pPr algn="l"/>
            <a:r>
              <a:rPr lang="en-US" sz="1600" dirty="0">
                <a:effectLst/>
              </a:rPr>
              <a:t>Join us as we delve into the intricacies of fake profile and follower detection on Twitter, exploring the challenges, opportunities, and societal implications of our efforts. Together, let us embark on this quest to ensure that authenticity triumphs over deception in the digital realm.</a:t>
            </a:r>
          </a:p>
        </p:txBody>
      </p:sp>
    </p:spTree>
    <p:extLst>
      <p:ext uri="{BB962C8B-B14F-4D97-AF65-F5344CB8AC3E}">
        <p14:creationId xmlns:p14="http://schemas.microsoft.com/office/powerpoint/2010/main" val="212370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6EE4-205D-C7A3-CF86-43E3D1ABC316}"/>
              </a:ext>
            </a:extLst>
          </p:cNvPr>
          <p:cNvSpPr>
            <a:spLocks noGrp="1"/>
          </p:cNvSpPr>
          <p:nvPr>
            <p:ph type="title"/>
          </p:nvPr>
        </p:nvSpPr>
        <p:spPr>
          <a:xfrm>
            <a:off x="1" y="804519"/>
            <a:ext cx="11054854" cy="1049235"/>
          </a:xfrm>
        </p:spPr>
        <p:txBody>
          <a:bodyPr>
            <a:normAutofit fontScale="90000"/>
          </a:bodyPr>
          <a:lstStyle/>
          <a:p>
            <a:r>
              <a:rPr lang="en-US" sz="3200" dirty="0"/>
              <a:t>Problem Statement</a:t>
            </a:r>
            <a:br>
              <a:rPr lang="en-US" sz="3200" dirty="0"/>
            </a:br>
            <a:br>
              <a:rPr lang="en-US" sz="3200" dirty="0"/>
            </a:br>
            <a:endParaRPr lang="en-US" dirty="0"/>
          </a:p>
        </p:txBody>
      </p:sp>
      <p:sp>
        <p:nvSpPr>
          <p:cNvPr id="3" name="Content Placeholder 2">
            <a:extLst>
              <a:ext uri="{FF2B5EF4-FFF2-40B4-BE49-F238E27FC236}">
                <a16:creationId xmlns:a16="http://schemas.microsoft.com/office/drawing/2014/main" id="{02BA6A6B-C3C8-4DE3-A61A-13BC744C8666}"/>
              </a:ext>
            </a:extLst>
          </p:cNvPr>
          <p:cNvSpPr>
            <a:spLocks noGrp="1"/>
          </p:cNvSpPr>
          <p:nvPr>
            <p:ph idx="1"/>
          </p:nvPr>
        </p:nvSpPr>
        <p:spPr>
          <a:xfrm>
            <a:off x="0" y="1853754"/>
            <a:ext cx="12191999" cy="4273508"/>
          </a:xfrm>
        </p:spPr>
        <p:txBody>
          <a:bodyPr>
            <a:normAutofit fontScale="77500" lnSpcReduction="20000"/>
          </a:bodyPr>
          <a:lstStyle/>
          <a:p>
            <a:r>
              <a:rPr lang="en-US" b="1" dirty="0"/>
              <a:t>Problem Statement: Fake Social Media Profile Detection </a:t>
            </a:r>
            <a:endParaRPr lang="en-US" dirty="0"/>
          </a:p>
          <a:p>
            <a:pPr algn="l"/>
            <a:r>
              <a:rPr lang="en-US" b="1" dirty="0">
                <a:effectLst/>
              </a:rPr>
              <a:t>Challenge:</a:t>
            </a:r>
            <a:endParaRPr lang="en-US" dirty="0">
              <a:effectLst/>
            </a:endParaRPr>
          </a:p>
          <a:p>
            <a:pPr>
              <a:buFont typeface="Arial" panose="020B0604020202020204" pitchFamily="34" charset="0"/>
              <a:buChar char="•"/>
            </a:pPr>
            <a:r>
              <a:rPr lang="en-US" dirty="0"/>
              <a:t>With the proliferation of social media, identifying fake profiles and followers on platforms like Twitter has become increasingly challenging.</a:t>
            </a:r>
          </a:p>
          <a:p>
            <a:pPr algn="l"/>
            <a:r>
              <a:rPr lang="en-US" b="1" dirty="0">
                <a:effectLst/>
              </a:rPr>
              <a:t>Issues:</a:t>
            </a:r>
            <a:endParaRPr lang="en-US" dirty="0">
              <a:effectLst/>
            </a:endParaRPr>
          </a:p>
          <a:p>
            <a:pPr>
              <a:buFont typeface="Arial" panose="020B0604020202020204" pitchFamily="34" charset="0"/>
              <a:buChar char="•"/>
            </a:pPr>
            <a:r>
              <a:rPr lang="en-US" b="1" dirty="0"/>
              <a:t>Influence Manipulation:</a:t>
            </a:r>
            <a:r>
              <a:rPr lang="en-US" dirty="0"/>
              <a:t> Fake profiles and followers are often used to manipulate online discourse, spread misinformation, and inflate social influence metrics.</a:t>
            </a:r>
          </a:p>
          <a:p>
            <a:pPr>
              <a:buFont typeface="Arial" panose="020B0604020202020204" pitchFamily="34" charset="0"/>
              <a:buChar char="•"/>
            </a:pPr>
            <a:r>
              <a:rPr lang="en-US" b="1" dirty="0"/>
              <a:t>User Trust:</a:t>
            </a:r>
            <a:r>
              <a:rPr lang="en-US" dirty="0"/>
              <a:t> Their presence erodes user trust in the authenticity of interactions and undermines the credibility of online content.</a:t>
            </a:r>
          </a:p>
          <a:p>
            <a:pPr>
              <a:buFont typeface="Arial" panose="020B0604020202020204" pitchFamily="34" charset="0"/>
              <a:buChar char="•"/>
            </a:pPr>
            <a:r>
              <a:rPr lang="en-US" b="1" dirty="0"/>
              <a:t>Algorithmic Complexity:</a:t>
            </a:r>
            <a:r>
              <a:rPr lang="en-US" dirty="0"/>
              <a:t> The dynamic nature of social networks and the sophistication of fake accounts pose significant challenges for detection algorithms.</a:t>
            </a:r>
          </a:p>
          <a:p>
            <a:pPr algn="l"/>
            <a:r>
              <a:rPr lang="en-US" b="1" dirty="0">
                <a:effectLst/>
              </a:rPr>
              <a:t>Objective:</a:t>
            </a:r>
            <a:endParaRPr lang="en-US" dirty="0">
              <a:effectLst/>
            </a:endParaRPr>
          </a:p>
          <a:p>
            <a:pPr>
              <a:buFont typeface="Arial" panose="020B0604020202020204" pitchFamily="34" charset="0"/>
              <a:buChar char="•"/>
            </a:pPr>
            <a:r>
              <a:rPr lang="en-US" dirty="0"/>
              <a:t>Our project aims to develop robust algorithms and techniques for accurately detecting fake profiles and followers on Twitter, thereby enhancing the platform's integrity and fostering a more trustworthy online environment.</a:t>
            </a:r>
          </a:p>
        </p:txBody>
      </p:sp>
    </p:spTree>
    <p:extLst>
      <p:ext uri="{BB962C8B-B14F-4D97-AF65-F5344CB8AC3E}">
        <p14:creationId xmlns:p14="http://schemas.microsoft.com/office/powerpoint/2010/main" val="186552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7698-3499-65ED-682A-3D8C28995101}"/>
              </a:ext>
            </a:extLst>
          </p:cNvPr>
          <p:cNvSpPr>
            <a:spLocks noGrp="1"/>
          </p:cNvSpPr>
          <p:nvPr>
            <p:ph type="title"/>
          </p:nvPr>
        </p:nvSpPr>
        <p:spPr>
          <a:xfrm>
            <a:off x="0" y="804519"/>
            <a:ext cx="12191999" cy="1049235"/>
          </a:xfrm>
        </p:spPr>
        <p:txBody>
          <a:bodyPr>
            <a:normAutofit fontScale="90000"/>
          </a:bodyPr>
          <a:lstStyle/>
          <a:p>
            <a:r>
              <a:rPr lang="en-US" sz="3200" dirty="0"/>
              <a:t>              Motivation</a:t>
            </a:r>
            <a:br>
              <a:rPr lang="en-US" sz="3200" dirty="0"/>
            </a:br>
            <a:br>
              <a:rPr lang="en-US" sz="3200" dirty="0"/>
            </a:br>
            <a:endParaRPr lang="en-US" dirty="0"/>
          </a:p>
        </p:txBody>
      </p:sp>
      <p:sp>
        <p:nvSpPr>
          <p:cNvPr id="3" name="Content Placeholder 2">
            <a:extLst>
              <a:ext uri="{FF2B5EF4-FFF2-40B4-BE49-F238E27FC236}">
                <a16:creationId xmlns:a16="http://schemas.microsoft.com/office/drawing/2014/main" id="{5146F2CB-2C0D-CBDF-FABB-3AC0A0918124}"/>
              </a:ext>
            </a:extLst>
          </p:cNvPr>
          <p:cNvSpPr>
            <a:spLocks noGrp="1"/>
          </p:cNvSpPr>
          <p:nvPr>
            <p:ph idx="1"/>
          </p:nvPr>
        </p:nvSpPr>
        <p:spPr>
          <a:xfrm>
            <a:off x="0" y="2015732"/>
            <a:ext cx="12191999" cy="4213130"/>
          </a:xfrm>
        </p:spPr>
        <p:txBody>
          <a:bodyPr>
            <a:normAutofit fontScale="92500" lnSpcReduction="20000"/>
          </a:bodyPr>
          <a:lstStyle/>
          <a:p>
            <a:r>
              <a:rPr lang="en-US" b="1" dirty="0"/>
              <a:t>Practical Significance: </a:t>
            </a:r>
            <a:r>
              <a:rPr lang="en-US" dirty="0"/>
              <a:t>In today's digital age, social media platforms like Twitter play a significant role in shaping public opinion. Detecting fake profiles and followers is crucial for ensuring the authenticity of information circulated on these platforms, thus safeguarding users from misinformation.</a:t>
            </a:r>
          </a:p>
          <a:p>
            <a:r>
              <a:rPr lang="en-IN" b="1" dirty="0"/>
              <a:t>Theoretical Contribution: </a:t>
            </a:r>
            <a:r>
              <a:rPr lang="en-US" dirty="0"/>
              <a:t>Developing effective algorithms for fake profile and follower detection contributes to the advancement of machine learning and data mining techniques. Addressing the challenges of identifying subtle patterns and anomalies in large-scale social networks enhances our understanding of algorithmic complexity and pattern recognition.</a:t>
            </a:r>
          </a:p>
          <a:p>
            <a:r>
              <a:rPr lang="en-IN" b="1" dirty="0"/>
              <a:t>Societal Impact: </a:t>
            </a:r>
            <a:r>
              <a:rPr lang="en-US" dirty="0"/>
              <a:t>Fake profiles and followers undermine the trustworthiness of online interactions and can manipulate public discourse. By detecting and mitigating their influence, we promote a healthier online environment conducive to informed discussions, trust, and credibility.</a:t>
            </a:r>
          </a:p>
          <a:p>
            <a:r>
              <a:rPr lang="en-IN" b="1" dirty="0"/>
              <a:t>Advancement of the Field: </a:t>
            </a:r>
            <a:r>
              <a:rPr lang="en-US" dirty="0"/>
              <a:t>Our research pushes the boundaries of social media analytics by integrating diverse data sources, employing sophisticated machine learning models, and leveraging network analysis techniques. By pioneering innovative methodologies, we contribute to the evolution of digital forensics and social media research.</a:t>
            </a:r>
          </a:p>
          <a:p>
            <a:endParaRPr lang="en-IN" b="1" dirty="0"/>
          </a:p>
          <a:p>
            <a:endParaRPr lang="en-US" dirty="0"/>
          </a:p>
          <a:p>
            <a:endParaRPr lang="en-IN" b="1" dirty="0"/>
          </a:p>
          <a:p>
            <a:endParaRPr lang="en-IN" b="1" dirty="0"/>
          </a:p>
          <a:p>
            <a:endParaRPr lang="en-US" dirty="0"/>
          </a:p>
          <a:p>
            <a:pPr marL="0" indent="0">
              <a:buNone/>
            </a:pPr>
            <a:endParaRPr lang="en-US" dirty="0"/>
          </a:p>
        </p:txBody>
      </p:sp>
    </p:spTree>
    <p:extLst>
      <p:ext uri="{BB962C8B-B14F-4D97-AF65-F5344CB8AC3E}">
        <p14:creationId xmlns:p14="http://schemas.microsoft.com/office/powerpoint/2010/main" val="38510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D136-7C10-B452-5F58-29832AF5E61D}"/>
              </a:ext>
            </a:extLst>
          </p:cNvPr>
          <p:cNvSpPr>
            <a:spLocks noGrp="1"/>
          </p:cNvSpPr>
          <p:nvPr>
            <p:ph type="title"/>
          </p:nvPr>
        </p:nvSpPr>
        <p:spPr/>
        <p:txBody>
          <a:bodyPr/>
          <a:lstStyle/>
          <a:p>
            <a:r>
              <a:rPr lang="en-IN" dirty="0"/>
              <a:t>Proposed model</a:t>
            </a:r>
          </a:p>
        </p:txBody>
      </p:sp>
      <p:sp>
        <p:nvSpPr>
          <p:cNvPr id="3" name="Content Placeholder 2">
            <a:extLst>
              <a:ext uri="{FF2B5EF4-FFF2-40B4-BE49-F238E27FC236}">
                <a16:creationId xmlns:a16="http://schemas.microsoft.com/office/drawing/2014/main" id="{865EEAF6-AD27-AF6A-AD24-2BFF7EA5BC83}"/>
              </a:ext>
            </a:extLst>
          </p:cNvPr>
          <p:cNvSpPr>
            <a:spLocks noGrp="1"/>
          </p:cNvSpPr>
          <p:nvPr>
            <p:ph idx="1"/>
          </p:nvPr>
        </p:nvSpPr>
        <p:spPr/>
        <p:txBody>
          <a:bodyPr>
            <a:normAutofit fontScale="77500" lnSpcReduction="20000"/>
          </a:bodyPr>
          <a:lstStyle/>
          <a:p>
            <a:r>
              <a:rPr lang="en-US" dirty="0"/>
              <a:t>The system architecture of the fake social media profile detection and reporting project involves</a:t>
            </a:r>
            <a:br>
              <a:rPr lang="en-US" dirty="0"/>
            </a:br>
            <a:r>
              <a:rPr lang="en-US" dirty="0"/>
              <a:t>several components:</a:t>
            </a:r>
          </a:p>
          <a:p>
            <a:pPr>
              <a:buFont typeface="+mj-lt"/>
              <a:buAutoNum type="arabicPeriod"/>
            </a:pPr>
            <a:r>
              <a:rPr lang="en-US" dirty="0"/>
              <a:t>Data Collection: Twitter data is collected.</a:t>
            </a:r>
          </a:p>
          <a:p>
            <a:pPr>
              <a:buFont typeface="+mj-lt"/>
              <a:buAutoNum type="arabicPeriod"/>
            </a:pPr>
            <a:r>
              <a:rPr lang="en-US" dirty="0"/>
              <a:t>Feature Selection: Features like </a:t>
            </a:r>
            <a:r>
              <a:rPr lang="en-US" dirty="0" err="1"/>
              <a:t>favourites_count</a:t>
            </a:r>
            <a:r>
              <a:rPr lang="en-US" dirty="0"/>
              <a:t> </a:t>
            </a:r>
            <a:r>
              <a:rPr lang="en-US" dirty="0" err="1"/>
              <a:t>followers_count</a:t>
            </a:r>
            <a:r>
              <a:rPr lang="en-US" dirty="0"/>
              <a:t> </a:t>
            </a:r>
            <a:r>
              <a:rPr lang="en-US" dirty="0" err="1"/>
              <a:t>statuses_count</a:t>
            </a:r>
            <a:r>
              <a:rPr lang="en-US" dirty="0"/>
              <a:t>	</a:t>
            </a:r>
            <a:r>
              <a:rPr lang="en-US" dirty="0" err="1"/>
              <a:t>friends_count</a:t>
            </a:r>
            <a:r>
              <a:rPr lang="en-US" dirty="0"/>
              <a:t> </a:t>
            </a:r>
            <a:r>
              <a:rPr lang="en-US" dirty="0" err="1"/>
              <a:t>listed_count</a:t>
            </a:r>
            <a:r>
              <a:rPr lang="en-US" dirty="0"/>
              <a:t> </a:t>
            </a:r>
            <a:r>
              <a:rPr lang="en-US" dirty="0" err="1"/>
              <a:t>geo_enabled</a:t>
            </a:r>
            <a:r>
              <a:rPr lang="en-US" dirty="0"/>
              <a:t> </a:t>
            </a:r>
            <a:r>
              <a:rPr lang="en-US" dirty="0" err="1"/>
              <a:t>lang_num</a:t>
            </a:r>
            <a:r>
              <a:rPr lang="en-US" dirty="0"/>
              <a:t> are selected.</a:t>
            </a:r>
          </a:p>
          <a:p>
            <a:pPr>
              <a:buFont typeface="+mj-lt"/>
              <a:buAutoNum type="arabicPeriod"/>
            </a:pPr>
            <a:r>
              <a:rPr lang="en-US" dirty="0"/>
              <a:t>Preprocessing: Raw Twitter data, including user profiles, tweets, and engagement metrics,</a:t>
            </a:r>
            <a:br>
              <a:rPr lang="en-US" dirty="0"/>
            </a:br>
            <a:r>
              <a:rPr lang="en-US" dirty="0"/>
              <a:t>undergoes preprocessing to extract relevant feature</a:t>
            </a:r>
          </a:p>
          <a:p>
            <a:pPr>
              <a:buFont typeface="+mj-lt"/>
              <a:buAutoNum type="arabicPeriod"/>
            </a:pPr>
            <a:r>
              <a:rPr lang="en-US" dirty="0"/>
              <a:t>Machine Learning Models: Various machine learning algorithms such as Random Forest,</a:t>
            </a:r>
            <a:br>
              <a:rPr lang="en-US" dirty="0"/>
            </a:br>
            <a:r>
              <a:rPr lang="en-US" dirty="0"/>
              <a:t>ADA Boost, Decision Tree, XG Boost are employed for classification.</a:t>
            </a:r>
          </a:p>
          <a:p>
            <a:pPr>
              <a:buFont typeface="+mj-lt"/>
              <a:buAutoNum type="arabicPeriod"/>
            </a:pPr>
            <a:r>
              <a:rPr lang="en-US" dirty="0"/>
              <a:t>Evaluation: The performance of the classification models is evaluated using metrics such as</a:t>
            </a:r>
            <a:br>
              <a:rPr lang="en-US" dirty="0"/>
            </a:br>
            <a:r>
              <a:rPr lang="en-US" dirty="0"/>
              <a:t>accuracy, loss, etc.</a:t>
            </a:r>
          </a:p>
          <a:p>
            <a:endParaRPr lang="en-IN" dirty="0"/>
          </a:p>
        </p:txBody>
      </p:sp>
    </p:spTree>
    <p:extLst>
      <p:ext uri="{BB962C8B-B14F-4D97-AF65-F5344CB8AC3E}">
        <p14:creationId xmlns:p14="http://schemas.microsoft.com/office/powerpoint/2010/main" val="230466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AE34-44E8-59ED-2C7A-091FD702122D}"/>
              </a:ext>
            </a:extLst>
          </p:cNvPr>
          <p:cNvSpPr>
            <a:spLocks noGrp="1"/>
          </p:cNvSpPr>
          <p:nvPr>
            <p:ph type="title"/>
          </p:nvPr>
        </p:nvSpPr>
        <p:spPr>
          <a:xfrm>
            <a:off x="0" y="0"/>
            <a:ext cx="9603275" cy="1049235"/>
          </a:xfrm>
        </p:spPr>
        <p:txBody>
          <a:bodyPr>
            <a:normAutofit fontScale="90000"/>
          </a:bodyPr>
          <a:lstStyle/>
          <a:p>
            <a:r>
              <a:rPr lang="en-US" dirty="0"/>
              <a:t>Flow Diagram</a:t>
            </a:r>
            <a:br>
              <a:rPr lang="en-US" dirty="0"/>
            </a:br>
            <a:br>
              <a:rPr lang="en-US" sz="3200" dirty="0"/>
            </a:br>
            <a:endParaRPr lang="en-US" dirty="0"/>
          </a:p>
        </p:txBody>
      </p:sp>
      <p:sp>
        <p:nvSpPr>
          <p:cNvPr id="3" name="Content Placeholder 2">
            <a:extLst>
              <a:ext uri="{FF2B5EF4-FFF2-40B4-BE49-F238E27FC236}">
                <a16:creationId xmlns:a16="http://schemas.microsoft.com/office/drawing/2014/main" id="{0B1C7FE0-E605-1D2D-7034-F0DFF3B7188D}"/>
              </a:ext>
            </a:extLst>
          </p:cNvPr>
          <p:cNvSpPr>
            <a:spLocks noGrp="1"/>
          </p:cNvSpPr>
          <p:nvPr>
            <p:ph idx="1"/>
          </p:nvPr>
        </p:nvSpPr>
        <p:spPr/>
        <p:txBody>
          <a:bodyPr/>
          <a:lstStyle/>
          <a:p>
            <a:pPr marL="0" indent="0">
              <a:buNone/>
            </a:pPr>
            <a:r>
              <a:rPr lang="en-US" dirty="0"/>
              <a:t> </a:t>
            </a:r>
          </a:p>
        </p:txBody>
      </p:sp>
      <p:pic>
        <p:nvPicPr>
          <p:cNvPr id="4" name="image3.png">
            <a:extLst>
              <a:ext uri="{FF2B5EF4-FFF2-40B4-BE49-F238E27FC236}">
                <a16:creationId xmlns:a16="http://schemas.microsoft.com/office/drawing/2014/main" id="{D4E0750E-951B-EAEF-2FE1-34EE1E950728}"/>
              </a:ext>
            </a:extLst>
          </p:cNvPr>
          <p:cNvPicPr>
            <a:picLocks noChangeAspect="1"/>
          </p:cNvPicPr>
          <p:nvPr/>
        </p:nvPicPr>
        <p:blipFill>
          <a:blip r:embed="rId3" cstate="print"/>
          <a:stretch>
            <a:fillRect/>
          </a:stretch>
        </p:blipFill>
        <p:spPr>
          <a:xfrm>
            <a:off x="3105509" y="629728"/>
            <a:ext cx="5115466" cy="6021237"/>
          </a:xfrm>
          <a:prstGeom prst="rect">
            <a:avLst/>
          </a:prstGeom>
        </p:spPr>
      </p:pic>
    </p:spTree>
    <p:extLst>
      <p:ext uri="{BB962C8B-B14F-4D97-AF65-F5344CB8AC3E}">
        <p14:creationId xmlns:p14="http://schemas.microsoft.com/office/powerpoint/2010/main" val="298081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535C-E1CF-C9EC-656A-90A524034FD1}"/>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3D045980-F028-206D-4E4F-CE719A8499D8}"/>
              </a:ext>
            </a:extLst>
          </p:cNvPr>
          <p:cNvSpPr>
            <a:spLocks noGrp="1"/>
          </p:cNvSpPr>
          <p:nvPr>
            <p:ph idx="1"/>
          </p:nvPr>
        </p:nvSpPr>
        <p:spPr/>
        <p:txBody>
          <a:bodyPr/>
          <a:lstStyle/>
          <a:p>
            <a:pPr marL="63500" marR="250190" algn="just">
              <a:lnSpc>
                <a:spcPct val="107000"/>
              </a:lnSpc>
              <a:spcBef>
                <a:spcPts val="875"/>
              </a:spcBef>
              <a:spcAft>
                <a:spcPts val="0"/>
              </a:spcAft>
            </a:pPr>
            <a:r>
              <a:rPr lang="en-US" sz="1800" dirty="0">
                <a:effectLst/>
                <a:latin typeface="Times New Roman" panose="02020603050405020304" pitchFamily="18" charset="0"/>
                <a:ea typeface="Times New Roman" panose="02020603050405020304" pitchFamily="18" charset="0"/>
              </a:rPr>
              <a:t>The dataset that we utilized was obtained from MIB [17]. There were a total of 6825 profiles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the data set, with 3474–REAL and 3351-FAKE. The chosen data included ‘TFP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E13’ for REAL accounts and ‘INT, TWT and FSF’ for FAKE accounts. The information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saved in a CSV file format that the machine can easily read. All the markers on the x-axis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characteristics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utilized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identifying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counterfeit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profile.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were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chosen</a:t>
            </a:r>
            <a:endParaRPr lang="en-IN" sz="1800" dirty="0">
              <a:effectLst/>
              <a:latin typeface="Times New Roman" panose="02020603050405020304" pitchFamily="18" charset="0"/>
              <a:ea typeface="Times New Roman" panose="02020603050405020304" pitchFamily="18" charset="0"/>
            </a:endParaRPr>
          </a:p>
          <a:p>
            <a:pPr marL="0" marR="257810" indent="0" algn="just">
              <a:lnSpc>
                <a:spcPct val="107000"/>
              </a:lnSpc>
              <a:spcBef>
                <a:spcPts val="37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the initial processing stage. The number of entries that each feature in the dataset has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y-axis.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0231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F48C-6082-06A4-4F40-4DE499654843}"/>
              </a:ext>
            </a:extLst>
          </p:cNvPr>
          <p:cNvSpPr>
            <a:spLocks noGrp="1"/>
          </p:cNvSpPr>
          <p:nvPr>
            <p:ph type="title"/>
          </p:nvPr>
        </p:nvSpPr>
        <p:spPr/>
        <p:txBody>
          <a:bodyPr/>
          <a:lstStyle/>
          <a:p>
            <a:r>
              <a:rPr lang="en-IN" dirty="0"/>
              <a:t>Dataset</a:t>
            </a:r>
          </a:p>
        </p:txBody>
      </p:sp>
      <p:pic>
        <p:nvPicPr>
          <p:cNvPr id="4" name="image10.jpeg">
            <a:extLst>
              <a:ext uri="{FF2B5EF4-FFF2-40B4-BE49-F238E27FC236}">
                <a16:creationId xmlns:a16="http://schemas.microsoft.com/office/drawing/2014/main" id="{DE674724-0261-CBC4-3533-9B1F196E16CC}"/>
              </a:ext>
            </a:extLst>
          </p:cNvPr>
          <p:cNvPicPr>
            <a:picLocks noGrp="1" noChangeAspect="1"/>
          </p:cNvPicPr>
          <p:nvPr>
            <p:ph idx="1"/>
          </p:nvPr>
        </p:nvPicPr>
        <p:blipFill>
          <a:blip r:embed="rId2" cstate="print"/>
          <a:stretch>
            <a:fillRect/>
          </a:stretch>
        </p:blipFill>
        <p:spPr>
          <a:xfrm>
            <a:off x="1846053" y="2331243"/>
            <a:ext cx="9014604" cy="3638235"/>
          </a:xfrm>
          <a:prstGeom prst="rect">
            <a:avLst/>
          </a:prstGeom>
        </p:spPr>
      </p:pic>
    </p:spTree>
    <p:extLst>
      <p:ext uri="{BB962C8B-B14F-4D97-AF65-F5344CB8AC3E}">
        <p14:creationId xmlns:p14="http://schemas.microsoft.com/office/powerpoint/2010/main" val="472058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AF6AD4C-AA8A-4F9C-B856-F7DDB5B1339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TM10001114[[fn=Gallery]]</Template>
  <TotalTime>768</TotalTime>
  <Words>1404</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Times New Roman</vt:lpstr>
      <vt:lpstr>Gallery</vt:lpstr>
      <vt:lpstr> School of Computer Science And Engineering Department of Artificial Intelligence</vt:lpstr>
      <vt:lpstr>Agenda/ contents</vt:lpstr>
      <vt:lpstr>Introduction </vt:lpstr>
      <vt:lpstr>Problem Statement  </vt:lpstr>
      <vt:lpstr>              Motivation  </vt:lpstr>
      <vt:lpstr>Proposed model</vt:lpstr>
      <vt:lpstr>Flow Diagram  </vt:lpstr>
      <vt:lpstr>Dataset</vt:lpstr>
      <vt:lpstr>Dataset</vt:lpstr>
      <vt:lpstr>dfd</vt:lpstr>
      <vt:lpstr>Models used</vt:lpstr>
      <vt:lpstr>Accuracy of different Models</vt:lpstr>
      <vt:lpstr>Model recall comparison</vt:lpstr>
      <vt:lpstr>Model accuracy</vt:lpstr>
      <vt:lpstr>Model loss</vt:lpstr>
      <vt:lpstr>Future prospects</vt:lpstr>
      <vt:lpstr>Validation accuracy comparison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Computer Science And Engineering Department of Artificial Intelligence</dc:title>
  <dc:creator>Lokesh Malviya [MU - Jaipur]</dc:creator>
  <cp:lastModifiedBy>Sarthak Pundir</cp:lastModifiedBy>
  <cp:revision>40</cp:revision>
  <dcterms:created xsi:type="dcterms:W3CDTF">2024-03-18T04:17:19Z</dcterms:created>
  <dcterms:modified xsi:type="dcterms:W3CDTF">2024-05-14T20:08:23Z</dcterms:modified>
</cp:coreProperties>
</file>