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80" r:id="rId2"/>
    <p:sldId id="281" r:id="rId3"/>
    <p:sldId id="282"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4" r:id="rId54"/>
    <p:sldId id="335" r:id="rId55"/>
    <p:sldId id="337" r:id="rId56"/>
    <p:sldId id="339" r:id="rId57"/>
    <p:sldId id="340" r:id="rId58"/>
    <p:sldId id="333"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jpe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5.jpe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5.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5.jpe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5.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5.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5.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5.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5.jpe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5.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73BAC-C7C5-4660-B46E-953BDD68EAEB}" type="datetimeFigureOut">
              <a:rPr lang="zh-CN" altLang="en-US" smtClean="0"/>
              <a:pPr/>
              <a:t>2018/1/10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E52B9-83AC-4B2B-AF6B-9B221E74ED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91C8393-CD5C-4A30-8A37-4C943042E385}" type="slidenum">
              <a:rPr lang="en-US" altLang="zh-CN" smtClean="0">
                <a:ea typeface="宋体" charset="-122"/>
              </a:rPr>
              <a:pPr/>
              <a:t>53</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B50BAA8-7446-4A2A-951D-E91B91419E3B}" type="slidenum">
              <a:rPr lang="en-US" altLang="zh-CN" smtClean="0">
                <a:ea typeface="宋体" charset="-122"/>
              </a:rPr>
              <a:pPr/>
              <a:t>54</a:t>
            </a:fld>
            <a:endParaRPr lang="en-US" altLang="zh-CN">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5924B21-A1F6-49A0-BD47-7A0988128A8D}" type="slidenum">
              <a:rPr lang="en-US" altLang="zh-CN" smtClean="0">
                <a:ea typeface="宋体" charset="-122"/>
              </a:rPr>
              <a:pPr/>
              <a:t>55</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2852D64-4F6F-4453-9C85-7FA10D817847}" type="slidenum">
              <a:rPr lang="en-US" altLang="zh-CN" smtClean="0">
                <a:ea typeface="宋体" charset="-122"/>
              </a:rPr>
              <a:pPr/>
              <a:t>56</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1F8AF5E-9E55-4C56-937B-9A598C10CA11}" type="slidenum">
              <a:rPr lang="en-US" altLang="zh-CN" smtClean="0">
                <a:ea typeface="宋体" charset="-122"/>
              </a:rPr>
              <a:pPr/>
              <a:t>57</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3600" b="1">
                <a:latin typeface="隶书" pitchFamily="49" charset="-122"/>
                <a:ea typeface="隶书"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4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A4011E4E-D6A5-4CBF-AE9C-EB752EB50AB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B3618F-1105-4C43-955D-75BD41E32668}"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969DB09-7CEF-4BE9-8F45-C302B7256ED1}"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dirty="0"/>
          </a:p>
          <a:p>
            <a:pPr>
              <a:defRPr/>
            </a:pPr>
            <a:r>
              <a:rPr lang="zh-CN" altLang="en-US" dirty="0"/>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6251E08A-9318-4F89-BB5B-DF1BCCA1C26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FC502A4-6B61-4BF7-91C5-751CD63B3E37}"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81200"/>
            <a:ext cx="3810000" cy="4114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7" name="灯片编号占位符 6"/>
          <p:cNvSpPr>
            <a:spLocks noGrp="1"/>
          </p:cNvSpPr>
          <p:nvPr>
            <p:ph type="sldNum" sz="quarter" idx="12"/>
          </p:nvPr>
        </p:nvSpPr>
        <p:spPr/>
        <p:txBody>
          <a:bodyPr/>
          <a:lstStyle>
            <a:lvl1pPr>
              <a:defRPr/>
            </a:lvl1pPr>
          </a:lstStyle>
          <a:p>
            <a:pPr>
              <a:defRPr/>
            </a:pPr>
            <a:fld id="{6BC95A5A-8A80-40EF-95EB-12F9C17CEA66}"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9" name="灯片编号占位符 8"/>
          <p:cNvSpPr>
            <a:spLocks noGrp="1"/>
          </p:cNvSpPr>
          <p:nvPr>
            <p:ph type="sldNum" sz="quarter" idx="12"/>
          </p:nvPr>
        </p:nvSpPr>
        <p:spPr/>
        <p:txBody>
          <a:bodyPr/>
          <a:lstStyle>
            <a:lvl1pPr>
              <a:defRPr/>
            </a:lvl1pPr>
          </a:lstStyle>
          <a:p>
            <a:pPr>
              <a:defRPr/>
            </a:pPr>
            <a:fld id="{BB55DE6F-BD6F-45F0-93BB-940F614BCD5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C549907-AB9D-4F79-9112-327FBF76520A}"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D304940C-3653-494B-9D32-E381E79A2840}"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A0B275AC-48C5-4325-9333-FE0364537F1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D1B297E-3EF2-46A1-BDEC-4493058A95A5}"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pPr fontAlgn="base">
              <a:spcBef>
                <a:spcPct val="0"/>
              </a:spcBef>
              <a:spcAft>
                <a:spcPct val="0"/>
              </a:spcAft>
              <a:defRPr/>
            </a:pPr>
            <a:endParaRPr kumimoji="1" lang="en-US" altLang="zh-CN">
              <a:solidFill>
                <a:srgbClr val="000000"/>
              </a:solidFill>
            </a:endParaRPr>
          </a:p>
        </p:txBody>
      </p:sp>
      <p:sp>
        <p:nvSpPr>
          <p:cNvPr id="176133" name="Rectangle 5"/>
          <p:cNvSpPr>
            <a:spLocks noGrp="1" noChangeArrowheads="1"/>
          </p:cNvSpPr>
          <p:nvPr>
            <p:ph type="ftr" sz="quarter" idx="3"/>
          </p:nvPr>
        </p:nvSpPr>
        <p:spPr bwMode="auto">
          <a:xfrm>
            <a:off x="611560" y="6400800"/>
            <a:ext cx="533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tx1"/>
                </a:solidFill>
                <a:latin typeface="+mn-lt"/>
                <a:ea typeface="+mn-ea"/>
              </a:defRPr>
            </a:lvl1pPr>
          </a:lstStyle>
          <a:p>
            <a:pPr fontAlgn="base">
              <a:spcBef>
                <a:spcPct val="0"/>
              </a:spcBef>
              <a:spcAft>
                <a:spcPct val="0"/>
              </a:spcAft>
              <a:defRPr/>
            </a:pPr>
            <a:endParaRPr kumimoji="1" lang="zh-CN" altLang="en-US" dirty="0">
              <a:solidFill>
                <a:srgbClr val="000000"/>
              </a:solidFill>
            </a:endParaRPr>
          </a:p>
          <a:p>
            <a:pPr fontAlgn="base">
              <a:spcBef>
                <a:spcPct val="0"/>
              </a:spcBef>
              <a:spcAft>
                <a:spcPct val="0"/>
              </a:spcAft>
              <a:defRPr/>
            </a:pPr>
            <a:r>
              <a:rPr kumimoji="1" lang="zh-CN" altLang="en-US" dirty="0">
                <a:solidFill>
                  <a:srgbClr val="000000"/>
                </a:solidFill>
              </a:rPr>
              <a:t>《计算机网络》第1章 计算机网络概论</a:t>
            </a:r>
            <a:endParaRPr kumimoji="1" lang="en-US" altLang="zh-CN" dirty="0">
              <a:solidFill>
                <a:srgbClr val="000000"/>
              </a:solidFill>
            </a:endParaRPr>
          </a:p>
        </p:txBody>
      </p:sp>
      <p:sp>
        <p:nvSpPr>
          <p:cNvPr id="176134"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pPr fontAlgn="base">
              <a:spcBef>
                <a:spcPct val="0"/>
              </a:spcBef>
              <a:spcAft>
                <a:spcPct val="0"/>
              </a:spcAft>
              <a:defRPr/>
            </a:pPr>
            <a:fld id="{A337A659-19C8-4F43-8212-1D9ECD774A3C}" type="slidenum">
              <a:rPr kumimoji="1" lang="zh-CN" altLang="en-US">
                <a:solidFill>
                  <a:srgbClr val="000000"/>
                </a:solidFill>
              </a:rPr>
              <a:pPr fontAlgn="base">
                <a:spcBef>
                  <a:spcPct val="0"/>
                </a:spcBef>
                <a:spcAft>
                  <a:spcPct val="0"/>
                </a:spcAft>
                <a:defRPr/>
              </a:pPr>
              <a:t>‹#›</a:t>
            </a:fld>
            <a:endParaRPr kumimoji="1"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kumimoji="1" sz="4400" b="1">
          <a:solidFill>
            <a:schemeClr val="accent2"/>
          </a:solidFill>
          <a:latin typeface="隶书" pitchFamily="49" charset="-122"/>
          <a:ea typeface="隶书" pitchFamily="49" charset="-122"/>
          <a:cs typeface="+mj-cs"/>
        </a:defRPr>
      </a:lvl1pPr>
      <a:lvl2pPr algn="ctr" rtl="0" eaLnBrk="0" fontAlgn="base" hangingPunct="0">
        <a:spcBef>
          <a:spcPct val="0"/>
        </a:spcBef>
        <a:spcAft>
          <a:spcPct val="0"/>
        </a:spcAft>
        <a:defRPr kumimoji="1" sz="4400" b="1">
          <a:solidFill>
            <a:schemeClr val="accent2"/>
          </a:solidFill>
          <a:latin typeface="Times New Roman" charset="0"/>
          <a:ea typeface="宋体" pitchFamily="2" charset="-122"/>
        </a:defRPr>
      </a:lvl2pPr>
      <a:lvl3pPr algn="ctr" rtl="0" eaLnBrk="0" fontAlgn="base" hangingPunct="0">
        <a:spcBef>
          <a:spcPct val="0"/>
        </a:spcBef>
        <a:spcAft>
          <a:spcPct val="0"/>
        </a:spcAft>
        <a:defRPr kumimoji="1" sz="4400" b="1">
          <a:solidFill>
            <a:schemeClr val="accent2"/>
          </a:solidFill>
          <a:latin typeface="Times New Roman" charset="0"/>
          <a:ea typeface="宋体" pitchFamily="2" charset="-122"/>
        </a:defRPr>
      </a:lvl3pPr>
      <a:lvl4pPr algn="ctr" rtl="0" eaLnBrk="0" fontAlgn="base" hangingPunct="0">
        <a:spcBef>
          <a:spcPct val="0"/>
        </a:spcBef>
        <a:spcAft>
          <a:spcPct val="0"/>
        </a:spcAft>
        <a:defRPr kumimoji="1" sz="4400" b="1">
          <a:solidFill>
            <a:schemeClr val="accent2"/>
          </a:solidFill>
          <a:latin typeface="Times New Roman" charset="0"/>
          <a:ea typeface="宋体" pitchFamily="2" charset="-122"/>
        </a:defRPr>
      </a:lvl4pPr>
      <a:lvl5pPr algn="ctr" rtl="0" eaLnBrk="0" fontAlgn="base" hangingPunct="0">
        <a:spcBef>
          <a:spcPct val="0"/>
        </a:spcBef>
        <a:spcAft>
          <a:spcPct val="0"/>
        </a:spcAft>
        <a:defRPr kumimoji="1" sz="4400" b="1">
          <a:solidFill>
            <a:schemeClr val="accent2"/>
          </a:solidFill>
          <a:latin typeface="Times New Roman" charset="0"/>
          <a:ea typeface="宋体" pitchFamily="2" charset="-122"/>
        </a:defRPr>
      </a:lvl5pPr>
      <a:lvl6pPr marL="457200" algn="ctr" rtl="0" fontAlgn="base">
        <a:spcBef>
          <a:spcPct val="0"/>
        </a:spcBef>
        <a:spcAft>
          <a:spcPct val="0"/>
        </a:spcAft>
        <a:defRPr kumimoji="1" sz="4400" b="1">
          <a:solidFill>
            <a:schemeClr val="accent2"/>
          </a:solidFill>
          <a:latin typeface="Times New Roman" charset="0"/>
          <a:ea typeface="宋体" pitchFamily="2" charset="-122"/>
        </a:defRPr>
      </a:lvl6pPr>
      <a:lvl7pPr marL="914400" algn="ctr" rtl="0" fontAlgn="base">
        <a:spcBef>
          <a:spcPct val="0"/>
        </a:spcBef>
        <a:spcAft>
          <a:spcPct val="0"/>
        </a:spcAft>
        <a:defRPr kumimoji="1" sz="4400" b="1">
          <a:solidFill>
            <a:schemeClr val="accent2"/>
          </a:solidFill>
          <a:latin typeface="Times New Roman" charset="0"/>
          <a:ea typeface="宋体" pitchFamily="2" charset="-122"/>
        </a:defRPr>
      </a:lvl7pPr>
      <a:lvl8pPr marL="1371600" algn="ctr" rtl="0" fontAlgn="base">
        <a:spcBef>
          <a:spcPct val="0"/>
        </a:spcBef>
        <a:spcAft>
          <a:spcPct val="0"/>
        </a:spcAft>
        <a:defRPr kumimoji="1" sz="4400" b="1">
          <a:solidFill>
            <a:schemeClr val="accent2"/>
          </a:solidFill>
          <a:latin typeface="Times New Roman" charset="0"/>
          <a:ea typeface="宋体" pitchFamily="2" charset="-122"/>
        </a:defRPr>
      </a:lvl8pPr>
      <a:lvl9pPr marL="1828800" algn="ctr" rtl="0" fontAlgn="base">
        <a:spcBef>
          <a:spcPct val="0"/>
        </a:spcBef>
        <a:spcAft>
          <a:spcPct val="0"/>
        </a:spcAft>
        <a:defRPr kumimoji="1" sz="4400" b="1">
          <a:solidFill>
            <a:schemeClr val="accent2"/>
          </a:solidFill>
          <a:latin typeface="Times New Roman" charset="0"/>
          <a:ea typeface="宋体" pitchFamily="2" charset="-122"/>
        </a:defRPr>
      </a:lvl9pPr>
    </p:titleStyle>
    <p:bodyStyle>
      <a:lvl1pPr marL="342900" indent="-342900" algn="l" rtl="0" eaLnBrk="0" fontAlgn="base" hangingPunct="0">
        <a:spcBef>
          <a:spcPct val="20000"/>
        </a:spcBef>
        <a:spcAft>
          <a:spcPts val="600"/>
        </a:spcAft>
        <a:buChar char="•"/>
        <a:defRPr kumimoji="1" sz="2400" b="1">
          <a:solidFill>
            <a:schemeClr val="tx1"/>
          </a:solidFill>
          <a:latin typeface="+mn-lt"/>
          <a:ea typeface="+mn-ea"/>
          <a:cs typeface="+mn-cs"/>
        </a:defRPr>
      </a:lvl1pPr>
      <a:lvl2pPr marL="742950" indent="-285750" algn="l" rtl="0" eaLnBrk="0" fontAlgn="base" hangingPunct="0">
        <a:spcBef>
          <a:spcPct val="20000"/>
        </a:spcBef>
        <a:spcAft>
          <a:spcPts val="600"/>
        </a:spcAft>
        <a:buChar char="–"/>
        <a:defRPr kumimoji="1" sz="2000" b="1">
          <a:solidFill>
            <a:schemeClr val="tx1"/>
          </a:solidFill>
          <a:latin typeface="+mn-lt"/>
          <a:ea typeface="+mn-ea"/>
        </a:defRPr>
      </a:lvl2pPr>
      <a:lvl3pPr marL="1143000" indent="-228600" algn="l" rtl="0" eaLnBrk="0" fontAlgn="base" hangingPunct="0">
        <a:spcBef>
          <a:spcPct val="20000"/>
        </a:spcBef>
        <a:spcAft>
          <a:spcPts val="600"/>
        </a:spcAft>
        <a:buChar char="•"/>
        <a:defRPr kumimoji="1" sz="1800" b="1">
          <a:solidFill>
            <a:schemeClr val="tx1"/>
          </a:solidFill>
          <a:latin typeface="+mn-lt"/>
          <a:ea typeface="+mn-ea"/>
        </a:defRPr>
      </a:lvl3pPr>
      <a:lvl4pPr marL="1600200" indent="-228600" algn="l" rtl="0" eaLnBrk="0" fontAlgn="base" hangingPunct="0">
        <a:spcBef>
          <a:spcPct val="20000"/>
        </a:spcBef>
        <a:spcAft>
          <a:spcPts val="600"/>
        </a:spcAft>
        <a:buChar char="–"/>
        <a:defRPr kumimoji="1" sz="1600" b="1">
          <a:solidFill>
            <a:schemeClr val="tx1"/>
          </a:solidFill>
          <a:latin typeface="+mn-lt"/>
          <a:ea typeface="+mn-ea"/>
        </a:defRPr>
      </a:lvl4pPr>
      <a:lvl5pPr marL="2057400" indent="-228600" algn="l" rtl="0" eaLnBrk="0" fontAlgn="base" hangingPunct="0">
        <a:spcBef>
          <a:spcPct val="20000"/>
        </a:spcBef>
        <a:spcAft>
          <a:spcPts val="600"/>
        </a:spcAft>
        <a:buChar char="»"/>
        <a:defRPr kumimoji="1" sz="14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jpeg"/><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jpeg"/><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image" Target="../media/image5.jpeg"/><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jpeg"/><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jpeg"/><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5.jpeg"/><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jpeg"/><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4.wmf"/><Relationship Id="rId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5.wmf"/><Relationship Id="rId4"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jpe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jpeg"/><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jpe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1124744"/>
            <a:ext cx="7772400" cy="1143000"/>
          </a:xfrm>
        </p:spPr>
        <p:txBody>
          <a:bodyPr/>
          <a:lstStyle/>
          <a:p>
            <a:pPr algn="l" eaLnBrk="1" hangingPunct="1">
              <a:defRPr/>
            </a:pPr>
            <a:r>
              <a:rPr lang="zh-CN" altLang="zh-CN" sz="3200" u="sng" dirty="0">
                <a:latin typeface="华文新魏" pitchFamily="2" charset="-122"/>
                <a:ea typeface="华文新魏" pitchFamily="2" charset="-122"/>
              </a:rPr>
              <a:t>本章学习要求</a:t>
            </a:r>
            <a:r>
              <a:rPr lang="zh-CN" altLang="zh-CN" sz="3200" dirty="0"/>
              <a:t>：</a:t>
            </a:r>
            <a:endParaRPr lang="zh-CN" altLang="en-US" sz="3200"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11560" y="2060848"/>
            <a:ext cx="7772400" cy="4395787"/>
          </a:xfrm>
        </p:spPr>
        <p:txBody>
          <a:bodyPr/>
          <a:lstStyle/>
          <a:p>
            <a:pPr eaLnBrk="1" hangingPunct="1">
              <a:defRPr/>
            </a:pPr>
            <a:r>
              <a:rPr lang="zh-CN" altLang="zh-CN" b="1" dirty="0">
                <a:latin typeface="华文新魏" pitchFamily="2" charset="-122"/>
                <a:ea typeface="华文新魏" pitchFamily="2" charset="-122"/>
              </a:rPr>
              <a:t>理解：物理层与物理层协议的基本概念。</a:t>
            </a:r>
          </a:p>
          <a:p>
            <a:pPr eaLnBrk="1" hangingPunct="1">
              <a:defRPr/>
            </a:pPr>
            <a:r>
              <a:rPr lang="zh-CN" altLang="zh-CN" b="1" dirty="0">
                <a:latin typeface="华文新魏" pitchFamily="2" charset="-122"/>
                <a:ea typeface="华文新魏" pitchFamily="2" charset="-122"/>
              </a:rPr>
              <a:t>理解：数据通信的基本概念。</a:t>
            </a:r>
          </a:p>
          <a:p>
            <a:pPr eaLnBrk="1" hangingPunct="1">
              <a:defRPr/>
            </a:pPr>
            <a:r>
              <a:rPr lang="zh-CN" altLang="zh-CN" b="1" dirty="0">
                <a:solidFill>
                  <a:srgbClr val="FF0000"/>
                </a:solidFill>
                <a:latin typeface="华文新魏" pitchFamily="2" charset="-122"/>
                <a:ea typeface="华文新魏" pitchFamily="2" charset="-122"/>
              </a:rPr>
              <a:t>掌握：传输介质类型及主要特性。</a:t>
            </a:r>
          </a:p>
          <a:p>
            <a:pPr eaLnBrk="1" hangingPunct="1">
              <a:defRPr/>
            </a:pPr>
            <a:r>
              <a:rPr lang="zh-CN" altLang="zh-CN" b="1" dirty="0">
                <a:solidFill>
                  <a:srgbClr val="FF0000"/>
                </a:solidFill>
                <a:latin typeface="华文新魏" pitchFamily="2" charset="-122"/>
                <a:ea typeface="华文新魏" pitchFamily="2" charset="-122"/>
              </a:rPr>
              <a:t>掌握：数据编码的类型和基本方法。</a:t>
            </a:r>
          </a:p>
          <a:p>
            <a:pPr eaLnBrk="1" hangingPunct="1">
              <a:defRPr/>
            </a:pPr>
            <a:r>
              <a:rPr lang="zh-CN" altLang="zh-CN" b="1" dirty="0">
                <a:solidFill>
                  <a:srgbClr val="FF0000"/>
                </a:solidFill>
                <a:latin typeface="华文新魏" pitchFamily="2" charset="-122"/>
                <a:ea typeface="华文新魏" pitchFamily="2" charset="-122"/>
              </a:rPr>
              <a:t>掌握：基带传输与频带传输的基本概念。</a:t>
            </a:r>
          </a:p>
          <a:p>
            <a:pPr eaLnBrk="1" hangingPunct="1">
              <a:defRPr/>
            </a:pPr>
            <a:r>
              <a:rPr lang="zh-CN" altLang="zh-CN" b="1" dirty="0">
                <a:solidFill>
                  <a:srgbClr val="FF0000"/>
                </a:solidFill>
                <a:latin typeface="华文新魏" pitchFamily="2" charset="-122"/>
                <a:ea typeface="华文新魏" pitchFamily="2" charset="-122"/>
              </a:rPr>
              <a:t>掌握：多路复用技术的分类与特点。</a:t>
            </a:r>
          </a:p>
          <a:p>
            <a:pPr eaLnBrk="1" hangingPunct="1">
              <a:defRPr/>
            </a:pPr>
            <a:r>
              <a:rPr lang="zh-CN" altLang="zh-CN" b="1" dirty="0">
                <a:latin typeface="华文新魏" pitchFamily="2" charset="-122"/>
                <a:ea typeface="华文新魏" pitchFamily="2" charset="-122"/>
              </a:rPr>
              <a:t>掌握：同步数字体系</a:t>
            </a:r>
            <a:r>
              <a:rPr lang="en-US" altLang="zh-CN" b="1" dirty="0">
                <a:latin typeface="华文新魏" pitchFamily="2" charset="-122"/>
                <a:ea typeface="华文新魏" pitchFamily="2" charset="-122"/>
              </a:rPr>
              <a:t>SDH</a:t>
            </a:r>
            <a:r>
              <a:rPr lang="zh-CN" altLang="zh-CN" b="1" dirty="0">
                <a:latin typeface="华文新魏" pitchFamily="2" charset="-122"/>
                <a:ea typeface="华文新魏" pitchFamily="2" charset="-122"/>
              </a:rPr>
              <a:t>的基本概念。</a:t>
            </a:r>
          </a:p>
          <a:p>
            <a:pPr eaLnBrk="1" hangingPunct="1">
              <a:defRPr/>
            </a:pPr>
            <a:r>
              <a:rPr lang="zh-CN" altLang="zh-CN" b="1" dirty="0">
                <a:solidFill>
                  <a:srgbClr val="FF0000"/>
                </a:solidFill>
                <a:latin typeface="华文新魏" pitchFamily="2" charset="-122"/>
                <a:ea typeface="华文新魏" pitchFamily="2" charset="-122"/>
              </a:rPr>
              <a:t>掌握：接入技术的基本概念。</a:t>
            </a:r>
            <a:endParaRPr lang="zh-CN" altLang="en-US" b="1" dirty="0">
              <a:solidFill>
                <a:srgbClr val="FF0000"/>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a:t>
            </a:r>
            <a:r>
              <a:rPr lang="en-US" altLang="zh-CN" dirty="0">
                <a:solidFill>
                  <a:srgbClr val="3333CC"/>
                </a:solidFill>
              </a:rPr>
              <a:t>2</a:t>
            </a:r>
            <a:r>
              <a:rPr lang="zh-CN" altLang="en-US" dirty="0">
                <a:solidFill>
                  <a:srgbClr val="3333CC"/>
                </a:solidFill>
              </a:rPr>
              <a:t>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469E4ED-BB34-46EF-BA10-5B2540531001}" type="slidenum">
              <a:rPr lang="zh-CN" altLang="en-US">
                <a:solidFill>
                  <a:srgbClr val="000000"/>
                </a:solidFill>
              </a:rPr>
              <a:pPr>
                <a:defRPr/>
              </a:pPr>
              <a:t>1</a:t>
            </a:fld>
            <a:endParaRPr lang="en-US" altLang="zh-CN">
              <a:solidFill>
                <a:srgbClr val="000000"/>
              </a:solidFill>
            </a:endParaRPr>
          </a:p>
        </p:txBody>
      </p:sp>
      <p:sp>
        <p:nvSpPr>
          <p:cNvPr id="6" name="Rectangle 2"/>
          <p:cNvSpPr txBox="1">
            <a:spLocks noChangeArrowheads="1"/>
          </p:cNvSpPr>
          <p:nvPr/>
        </p:nvSpPr>
        <p:spPr bwMode="auto">
          <a:xfrm>
            <a:off x="755576" y="116632"/>
            <a:ext cx="7772400" cy="1282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ts val="600"/>
              </a:spcAft>
              <a:buClrTx/>
              <a:buSzTx/>
              <a:buFontTx/>
              <a:buNone/>
              <a:tabLst/>
              <a:defRPr/>
            </a:pPr>
            <a:r>
              <a:rPr kumimoji="1" lang="zh-CN" altLang="en-US" sz="66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itchFamily="2" charset="-122"/>
                <a:ea typeface="华文新魏" pitchFamily="2" charset="-122"/>
                <a:cs typeface="+mn-cs"/>
              </a:rPr>
              <a:t>第</a:t>
            </a:r>
            <a:r>
              <a:rPr kumimoji="1" lang="en-US" altLang="zh-CN" sz="66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itchFamily="2" charset="-122"/>
                <a:ea typeface="华文新魏" pitchFamily="2" charset="-122"/>
                <a:cs typeface="+mn-cs"/>
              </a:rPr>
              <a:t>2</a:t>
            </a:r>
            <a:r>
              <a:rPr kumimoji="1" lang="zh-CN" altLang="en-US" sz="66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itchFamily="2" charset="-122"/>
                <a:ea typeface="华文新魏" pitchFamily="2" charset="-122"/>
                <a:cs typeface="+mn-cs"/>
              </a:rPr>
              <a:t>章 物理层</a:t>
            </a:r>
            <a:endParaRPr kumimoji="1" lang="zh-CN" altLang="en-US" sz="6600" b="1" i="0" u="none" strike="noStrike" kern="0" cap="none" spc="0" normalizeH="0" baseline="0" noProof="0" dirty="0">
              <a:ln>
                <a:noFill/>
              </a:ln>
              <a:solidFill>
                <a:srgbClr val="000099"/>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188640"/>
            <a:ext cx="7772400" cy="731838"/>
          </a:xfrm>
        </p:spPr>
        <p:txBody>
          <a:bodyPr/>
          <a:lstStyle/>
          <a:p>
            <a:pPr algn="l" eaLnBrk="1" hangingPunct="1">
              <a:defRPr/>
            </a:pPr>
            <a:r>
              <a:rPr lang="zh-CN" altLang="zh-CN" sz="2800" u="sng" dirty="0">
                <a:latin typeface="华文新魏" pitchFamily="2" charset="-122"/>
                <a:ea typeface="华文新魏" pitchFamily="2" charset="-122"/>
              </a:rPr>
              <a:t>同步技术</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11560" y="1052736"/>
            <a:ext cx="7772400" cy="4899025"/>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同步传输</a:t>
            </a: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r>
              <a:rPr lang="zh-CN" altLang="zh-CN" sz="2800" b="1" u="sng" dirty="0">
                <a:solidFill>
                  <a:schemeClr val="accent6"/>
                </a:solidFill>
                <a:latin typeface="华文新魏" pitchFamily="2" charset="-122"/>
                <a:ea typeface="华文新魏" pitchFamily="2" charset="-122"/>
              </a:rPr>
              <a:t>异步传输</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40F39DA6-EDAD-4AE4-93E0-74DECEA736CA}" type="slidenum">
              <a:rPr lang="zh-CN" altLang="en-US">
                <a:solidFill>
                  <a:srgbClr val="000000"/>
                </a:solidFill>
              </a:rPr>
              <a:pPr>
                <a:defRPr/>
              </a:pPr>
              <a:t>10</a:t>
            </a:fld>
            <a:endParaRPr lang="en-US" altLang="zh-CN">
              <a:solidFill>
                <a:srgbClr val="000000"/>
              </a:solidFill>
            </a:endParaRPr>
          </a:p>
        </p:txBody>
      </p:sp>
      <p:sp>
        <p:nvSpPr>
          <p:cNvPr id="41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4098" name="Object 1" descr="蓝色面巾纸"/>
          <p:cNvGraphicFramePr>
            <a:graphicFrameLocks noChangeAspect="1"/>
          </p:cNvGraphicFramePr>
          <p:nvPr/>
        </p:nvGraphicFramePr>
        <p:xfrm>
          <a:off x="1403350" y="1700213"/>
          <a:ext cx="5761038" cy="1725612"/>
        </p:xfrm>
        <a:graphic>
          <a:graphicData uri="http://schemas.openxmlformats.org/presentationml/2006/ole">
            <mc:AlternateContent xmlns:mc="http://schemas.openxmlformats.org/markup-compatibility/2006">
              <mc:Choice xmlns:v="urn:schemas-microsoft-com:vml" Requires="v">
                <p:oleObj spid="_x0000_s77834" name="Visio" r:id="rId3" imgW="2789933" imgH="846990" progId="Visio.Drawing.11">
                  <p:embed/>
                </p:oleObj>
              </mc:Choice>
              <mc:Fallback>
                <p:oleObj name="Visio" r:id="rId3" imgW="2789933" imgH="84699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5761038" cy="1725612"/>
                      </a:xfrm>
                      <a:prstGeom prst="rect">
                        <a:avLst/>
                      </a:prstGeom>
                      <a:blipFill dpi="0" rotWithShape="0">
                        <a:blip r:embed="rId5"/>
                        <a:srcRect/>
                        <a:tile tx="0" ty="0" sx="100000" sy="100000" flip="none" algn="tl"/>
                      </a:blipFill>
                    </p:spPr>
                  </p:pic>
                </p:oleObj>
              </mc:Fallback>
            </mc:AlternateContent>
          </a:graphicData>
        </a:graphic>
      </p:graphicFrame>
      <p:sp>
        <p:nvSpPr>
          <p:cNvPr id="41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4099" name="Object 3" descr="蓝色面巾纸"/>
          <p:cNvGraphicFramePr>
            <a:graphicFrameLocks noChangeAspect="1"/>
          </p:cNvGraphicFramePr>
          <p:nvPr/>
        </p:nvGraphicFramePr>
        <p:xfrm>
          <a:off x="2700338" y="3573463"/>
          <a:ext cx="4464050" cy="2922587"/>
        </p:xfrm>
        <a:graphic>
          <a:graphicData uri="http://schemas.openxmlformats.org/presentationml/2006/ole">
            <mc:AlternateContent xmlns:mc="http://schemas.openxmlformats.org/markup-compatibility/2006">
              <mc:Choice xmlns:v="urn:schemas-microsoft-com:vml" Requires="v">
                <p:oleObj spid="_x0000_s77835" name="Visio" r:id="rId6" imgW="2795336" imgH="1866510" progId="Visio.Drawing.11">
                  <p:embed/>
                </p:oleObj>
              </mc:Choice>
              <mc:Fallback>
                <p:oleObj name="Visio" r:id="rId6" imgW="2795336" imgH="1866510" progId="Visio.Drawing.11">
                  <p:embed/>
                  <p:pic>
                    <p:nvPicPr>
                      <p:cNvPr id="0" name="Object 3" descr="蓝色面巾纸"/>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3573463"/>
                        <a:ext cx="4464050" cy="2922587"/>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332656"/>
            <a:ext cx="7772400" cy="1143000"/>
          </a:xfrm>
        </p:spPr>
        <p:txBody>
          <a:bodyPr/>
          <a:lstStyle/>
          <a:p>
            <a:pPr algn="l" eaLnBrk="1" hangingPunct="1">
              <a:defRPr/>
            </a:pPr>
            <a:r>
              <a:rPr lang="en-US" altLang="zh-CN" sz="2800" u="sng" dirty="0">
                <a:latin typeface="+mn-lt"/>
                <a:ea typeface="华文新魏" pitchFamily="2" charset="-122"/>
              </a:rPr>
              <a:t>2.2.3  </a:t>
            </a:r>
            <a:r>
              <a:rPr lang="zh-CN" altLang="zh-CN" sz="2800" u="sng" dirty="0">
                <a:latin typeface="+mn-lt"/>
                <a:ea typeface="华文新魏" pitchFamily="2" charset="-122"/>
              </a:rPr>
              <a:t>传输介质的主要类型与特性</a:t>
            </a:r>
            <a:br>
              <a:rPr lang="zh-CN" altLang="zh-CN" sz="2800" u="sng" dirty="0">
                <a:latin typeface="+mn-lt"/>
                <a:ea typeface="华文新魏" pitchFamily="2" charset="-122"/>
              </a:rPr>
            </a:br>
            <a:endParaRPr lang="zh-CN" altLang="en-US" sz="28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539552" y="1124744"/>
            <a:ext cx="7772400" cy="48275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双绞线的主要特性</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8108664E-7F0F-4366-AF97-47F6AF284D13}" type="slidenum">
              <a:rPr lang="zh-CN" altLang="en-US">
                <a:solidFill>
                  <a:srgbClr val="000000"/>
                </a:solidFill>
              </a:rPr>
              <a:pPr>
                <a:defRPr/>
              </a:pPr>
              <a:t>11</a:t>
            </a:fld>
            <a:endParaRPr lang="en-US" altLang="zh-CN">
              <a:solidFill>
                <a:srgbClr val="000000"/>
              </a:solidFill>
            </a:endParaRPr>
          </a:p>
        </p:txBody>
      </p:sp>
      <p:pic>
        <p:nvPicPr>
          <p:cNvPr id="398337" name="Picture 1"/>
          <p:cNvPicPr>
            <a:picLocks noChangeAspect="1" noChangeArrowheads="1"/>
          </p:cNvPicPr>
          <p:nvPr/>
        </p:nvPicPr>
        <p:blipFill>
          <a:blip r:embed="rId2" cstate="print"/>
          <a:srcRect/>
          <a:stretch>
            <a:fillRect/>
          </a:stretch>
        </p:blipFill>
        <p:spPr bwMode="auto">
          <a:xfrm>
            <a:off x="827088" y="1844675"/>
            <a:ext cx="6985000" cy="44989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5800" y="1268413"/>
            <a:ext cx="7772400" cy="48275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同轴电缆的主要特性</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58C32526-1238-4A45-9378-6D89142B125F}" type="slidenum">
              <a:rPr lang="zh-CN" altLang="en-US">
                <a:solidFill>
                  <a:srgbClr val="000000"/>
                </a:solidFill>
              </a:rPr>
              <a:pPr>
                <a:defRPr/>
              </a:pPr>
              <a:t>12</a:t>
            </a:fld>
            <a:endParaRPr lang="en-US" altLang="zh-CN">
              <a:solidFill>
                <a:srgbClr val="000000"/>
              </a:solidFill>
            </a:endParaRPr>
          </a:p>
        </p:txBody>
      </p:sp>
      <p:sp>
        <p:nvSpPr>
          <p:cNvPr id="51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5122" name="Object 1" descr="蓝色面巾纸"/>
          <p:cNvGraphicFramePr>
            <a:graphicFrameLocks noChangeAspect="1"/>
          </p:cNvGraphicFramePr>
          <p:nvPr/>
        </p:nvGraphicFramePr>
        <p:xfrm>
          <a:off x="395288" y="2276475"/>
          <a:ext cx="8389937" cy="2447925"/>
        </p:xfrm>
        <a:graphic>
          <a:graphicData uri="http://schemas.openxmlformats.org/presentationml/2006/ole">
            <mc:AlternateContent xmlns:mc="http://schemas.openxmlformats.org/markup-compatibility/2006">
              <mc:Choice xmlns:v="urn:schemas-microsoft-com:vml" Requires="v">
                <p:oleObj spid="_x0000_s78854" name="Visio" r:id="rId3" imgW="3318891" imgH="961263" progId="Visio.Drawing.11">
                  <p:embed/>
                </p:oleObj>
              </mc:Choice>
              <mc:Fallback>
                <p:oleObj name="Visio" r:id="rId3" imgW="3318891" imgH="961263"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475"/>
                        <a:ext cx="8389937" cy="2447925"/>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zh-CN" altLang="zh-CN" sz="2800" u="sng" dirty="0">
                <a:latin typeface="华文新魏" pitchFamily="2" charset="-122"/>
                <a:ea typeface="华文新魏" pitchFamily="2" charset="-122"/>
              </a:rPr>
              <a:t>光纤的主要特性</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484313"/>
            <a:ext cx="7772400" cy="46116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光纤结构与传输原理</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55E3C8B1-2995-4319-8852-DB2C1A8A9E2B}" type="slidenum">
              <a:rPr lang="zh-CN" altLang="en-US">
                <a:solidFill>
                  <a:srgbClr val="000000"/>
                </a:solidFill>
              </a:rPr>
              <a:pPr>
                <a:defRPr/>
              </a:pPr>
              <a:t>13</a:t>
            </a:fld>
            <a:endParaRPr lang="en-US" altLang="zh-CN">
              <a:solidFill>
                <a:srgbClr val="000000"/>
              </a:solidFill>
            </a:endParaRPr>
          </a:p>
        </p:txBody>
      </p:sp>
      <p:pic>
        <p:nvPicPr>
          <p:cNvPr id="396289" name="Picture 1"/>
          <p:cNvPicPr>
            <a:picLocks noChangeAspect="1" noChangeArrowheads="1"/>
          </p:cNvPicPr>
          <p:nvPr/>
        </p:nvPicPr>
        <p:blipFill>
          <a:blip r:embed="rId2" cstate="print"/>
          <a:srcRect/>
          <a:stretch>
            <a:fillRect/>
          </a:stretch>
        </p:blipFill>
        <p:spPr bwMode="auto">
          <a:xfrm>
            <a:off x="1042988" y="2060575"/>
            <a:ext cx="7129462" cy="422592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39552" y="620688"/>
            <a:ext cx="7772400" cy="5187950"/>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典型的光纤传输系统结构</a:t>
            </a: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r>
              <a:rPr lang="zh-CN" altLang="zh-CN" sz="2800" b="1" u="sng" dirty="0">
                <a:solidFill>
                  <a:schemeClr val="accent6"/>
                </a:solidFill>
                <a:latin typeface="华文新魏" pitchFamily="2" charset="-122"/>
                <a:ea typeface="华文新魏" pitchFamily="2" charset="-122"/>
              </a:rPr>
              <a:t>多模光纤与单模光纤的比较</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CD7B910E-8854-4804-BF2F-57350286C0AF}" type="slidenum">
              <a:rPr lang="zh-CN" altLang="en-US">
                <a:solidFill>
                  <a:srgbClr val="000000"/>
                </a:solidFill>
              </a:rPr>
              <a:pPr>
                <a:defRPr/>
              </a:pPr>
              <a:t>14</a:t>
            </a:fld>
            <a:endParaRPr lang="en-US" altLang="zh-CN">
              <a:solidFill>
                <a:srgbClr val="000000"/>
              </a:solidFill>
            </a:endParaRPr>
          </a:p>
        </p:txBody>
      </p:sp>
      <p:sp>
        <p:nvSpPr>
          <p:cNvPr id="61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6146" name="Object 1" descr="蓝色面巾纸"/>
          <p:cNvGraphicFramePr>
            <a:graphicFrameLocks noChangeAspect="1"/>
          </p:cNvGraphicFramePr>
          <p:nvPr/>
        </p:nvGraphicFramePr>
        <p:xfrm>
          <a:off x="900113" y="1412875"/>
          <a:ext cx="7459662" cy="1584325"/>
        </p:xfrm>
        <a:graphic>
          <a:graphicData uri="http://schemas.openxmlformats.org/presentationml/2006/ole">
            <mc:AlternateContent xmlns:mc="http://schemas.openxmlformats.org/markup-compatibility/2006">
              <mc:Choice xmlns:v="urn:schemas-microsoft-com:vml" Requires="v">
                <p:oleObj spid="_x0000_s79878" name="Visio" r:id="rId3" imgW="5563658" imgH="1188540" progId="Visio.Drawing.11">
                  <p:embed/>
                </p:oleObj>
              </mc:Choice>
              <mc:Fallback>
                <p:oleObj name="Visio" r:id="rId3" imgW="5563658" imgH="118854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12875"/>
                        <a:ext cx="7459662" cy="1584325"/>
                      </a:xfrm>
                      <a:prstGeom prst="rect">
                        <a:avLst/>
                      </a:prstGeom>
                      <a:blipFill dpi="0" rotWithShape="0">
                        <a:blip r:embed="rId5"/>
                        <a:srcRect/>
                        <a:tile tx="0" ty="0" sx="100000" sy="100000" flip="none" algn="tl"/>
                      </a:blipFill>
                    </p:spPr>
                  </p:pic>
                </p:oleObj>
              </mc:Fallback>
            </mc:AlternateContent>
          </a:graphicData>
        </a:graphic>
      </p:graphicFrame>
      <p:pic>
        <p:nvPicPr>
          <p:cNvPr id="395267" name="Picture 3"/>
          <p:cNvPicPr>
            <a:picLocks noChangeAspect="1" noChangeArrowheads="1"/>
          </p:cNvPicPr>
          <p:nvPr/>
        </p:nvPicPr>
        <p:blipFill>
          <a:blip r:embed="rId6" cstate="print"/>
          <a:srcRect/>
          <a:stretch>
            <a:fillRect/>
          </a:stretch>
        </p:blipFill>
        <p:spPr bwMode="auto">
          <a:xfrm>
            <a:off x="900113" y="3573463"/>
            <a:ext cx="6985000" cy="278606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5800" y="1052513"/>
            <a:ext cx="7772400" cy="50434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光缆结构</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A9970855-E87D-41BD-9A21-77E61894224E}" type="slidenum">
              <a:rPr lang="zh-CN" altLang="en-US">
                <a:solidFill>
                  <a:srgbClr val="000000"/>
                </a:solidFill>
              </a:rPr>
              <a:pPr>
                <a:defRPr/>
              </a:pPr>
              <a:t>15</a:t>
            </a:fld>
            <a:endParaRPr lang="en-US" altLang="zh-CN">
              <a:solidFill>
                <a:srgbClr val="000000"/>
              </a:solidFill>
            </a:endParaRPr>
          </a:p>
        </p:txBody>
      </p:sp>
      <p:pic>
        <p:nvPicPr>
          <p:cNvPr id="394241" name="Picture 1"/>
          <p:cNvPicPr>
            <a:picLocks noChangeAspect="1" noChangeArrowheads="1"/>
          </p:cNvPicPr>
          <p:nvPr/>
        </p:nvPicPr>
        <p:blipFill>
          <a:blip r:embed="rId2" cstate="print"/>
          <a:srcRect/>
          <a:stretch>
            <a:fillRect/>
          </a:stretch>
        </p:blipFill>
        <p:spPr bwMode="auto">
          <a:xfrm>
            <a:off x="827088" y="1773238"/>
            <a:ext cx="7423150" cy="38163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188640"/>
            <a:ext cx="7772400" cy="1143000"/>
          </a:xfrm>
        </p:spPr>
        <p:txBody>
          <a:bodyPr/>
          <a:lstStyle/>
          <a:p>
            <a:pPr algn="l" eaLnBrk="1" hangingPunct="1">
              <a:defRPr/>
            </a:pPr>
            <a:r>
              <a:rPr lang="zh-CN" altLang="zh-CN" sz="2800" u="sng" dirty="0">
                <a:solidFill>
                  <a:schemeClr val="accent6"/>
                </a:solidFill>
                <a:latin typeface="华文新魏" pitchFamily="2" charset="-122"/>
                <a:ea typeface="华文新魏" pitchFamily="2" charset="-122"/>
              </a:rPr>
              <a:t>无线与卫星通信技术</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3568" y="1196752"/>
            <a:ext cx="7772400" cy="46116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电磁波谱与通信类型</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F309228E-F6FA-4058-8ED1-7D7EFCAA01B4}" type="slidenum">
              <a:rPr lang="zh-CN" altLang="en-US">
                <a:solidFill>
                  <a:srgbClr val="000000"/>
                </a:solidFill>
              </a:rPr>
              <a:pPr>
                <a:defRPr/>
              </a:pPr>
              <a:t>16</a:t>
            </a:fld>
            <a:endParaRPr lang="en-US" altLang="zh-CN">
              <a:solidFill>
                <a:srgbClr val="000000"/>
              </a:solidFill>
            </a:endParaRPr>
          </a:p>
        </p:txBody>
      </p:sp>
      <p:sp>
        <p:nvSpPr>
          <p:cNvPr id="71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7170" name="Object 1" descr="蓝色面巾纸"/>
          <p:cNvGraphicFramePr>
            <a:graphicFrameLocks noChangeAspect="1"/>
          </p:cNvGraphicFramePr>
          <p:nvPr/>
        </p:nvGraphicFramePr>
        <p:xfrm>
          <a:off x="899592" y="1844824"/>
          <a:ext cx="7344816" cy="4525526"/>
        </p:xfrm>
        <a:graphic>
          <a:graphicData uri="http://schemas.openxmlformats.org/presentationml/2006/ole">
            <mc:AlternateContent xmlns:mc="http://schemas.openxmlformats.org/markup-compatibility/2006">
              <mc:Choice xmlns:v="urn:schemas-microsoft-com:vml" Requires="v">
                <p:oleObj spid="_x0000_s80902" name="Visio" r:id="rId3" imgW="5018800" imgH="3083940" progId="Visio.Drawing.11">
                  <p:embed/>
                </p:oleObj>
              </mc:Choice>
              <mc:Fallback>
                <p:oleObj name="Visio" r:id="rId3" imgW="5018800" imgH="308394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844824"/>
                        <a:ext cx="7344816" cy="4525526"/>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332656"/>
            <a:ext cx="7772400" cy="1143000"/>
          </a:xfrm>
        </p:spPr>
        <p:txBody>
          <a:bodyPr/>
          <a:lstStyle/>
          <a:p>
            <a:pPr algn="l" eaLnBrk="1" hangingPunct="1">
              <a:defRPr/>
            </a:pPr>
            <a:r>
              <a:rPr lang="zh-CN" altLang="zh-CN" sz="2800" u="sng" dirty="0">
                <a:solidFill>
                  <a:schemeClr val="accent6"/>
                </a:solidFill>
                <a:latin typeface="华文新魏" pitchFamily="2" charset="-122"/>
                <a:ea typeface="华文新魏" pitchFamily="2" charset="-122"/>
              </a:rPr>
              <a:t>移动通信的基本概念</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3568" y="1340768"/>
            <a:ext cx="7772400" cy="4683125"/>
          </a:xfrm>
        </p:spPr>
        <p:txBody>
          <a:bodyPr/>
          <a:lstStyle/>
          <a:p>
            <a:pPr eaLnBrk="1" hangingPunct="1">
              <a:defRPr/>
            </a:pPr>
            <a:r>
              <a:rPr lang="zh-CN" altLang="zh-CN" sz="2400" b="1" u="sng" dirty="0">
                <a:solidFill>
                  <a:schemeClr val="accent6"/>
                </a:solidFill>
                <a:ea typeface="华文新魏" pitchFamily="2" charset="-122"/>
              </a:rPr>
              <a:t>工业、科学与医药专用</a:t>
            </a:r>
            <a:r>
              <a:rPr lang="en-US" altLang="zh-CN" sz="2400" b="1" u="sng" dirty="0">
                <a:solidFill>
                  <a:schemeClr val="accent6"/>
                </a:solidFill>
                <a:ea typeface="华文新魏" pitchFamily="2" charset="-122"/>
              </a:rPr>
              <a:t>ISM</a:t>
            </a:r>
            <a:r>
              <a:rPr lang="zh-CN" altLang="zh-CN" sz="2400" b="1" u="sng" dirty="0">
                <a:solidFill>
                  <a:schemeClr val="accent6"/>
                </a:solidFill>
                <a:ea typeface="华文新魏" pitchFamily="2" charset="-122"/>
              </a:rPr>
              <a:t>频段</a:t>
            </a:r>
            <a:endParaRPr lang="en-US" altLang="zh-CN" sz="2400" b="1" u="sng" dirty="0">
              <a:solidFill>
                <a:schemeClr val="accent6"/>
              </a:solidFill>
              <a:ea typeface="华文新魏" pitchFamily="2" charset="-122"/>
            </a:endParaRPr>
          </a:p>
          <a:p>
            <a:pPr eaLnBrk="1" hangingPunct="1">
              <a:defRPr/>
            </a:pPr>
            <a:endParaRPr lang="en-US" altLang="zh-CN" sz="2400" b="1" u="sng" dirty="0">
              <a:solidFill>
                <a:schemeClr val="accent6"/>
              </a:solidFill>
              <a:ea typeface="华文新魏" pitchFamily="2" charset="-122"/>
            </a:endParaRPr>
          </a:p>
          <a:p>
            <a:pPr eaLnBrk="1" hangingPunct="1">
              <a:defRPr/>
            </a:pPr>
            <a:endParaRPr lang="en-US" altLang="zh-CN" sz="2400" b="1" u="sng" dirty="0">
              <a:solidFill>
                <a:schemeClr val="accent6"/>
              </a:solidFill>
              <a:ea typeface="华文新魏" pitchFamily="2" charset="-122"/>
            </a:endParaRPr>
          </a:p>
          <a:p>
            <a:pPr eaLnBrk="1" hangingPunct="1">
              <a:defRPr/>
            </a:pPr>
            <a:endParaRPr lang="en-US" altLang="zh-CN" sz="2400" b="1" u="sng" dirty="0">
              <a:solidFill>
                <a:schemeClr val="accent6"/>
              </a:solidFill>
              <a:ea typeface="华文新魏" pitchFamily="2" charset="-122"/>
            </a:endParaRPr>
          </a:p>
          <a:p>
            <a:pPr eaLnBrk="1" hangingPunct="1">
              <a:defRPr/>
            </a:pPr>
            <a:r>
              <a:rPr lang="zh-CN" altLang="zh-CN" sz="2400" b="1" u="sng" dirty="0">
                <a:solidFill>
                  <a:schemeClr val="accent6"/>
                </a:solidFill>
                <a:ea typeface="华文新魏" pitchFamily="2" charset="-122"/>
              </a:rPr>
              <a:t>信号频率、功率与覆盖范围</a:t>
            </a:r>
            <a:endParaRPr lang="zh-CN" altLang="en-US" sz="24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EE3A6EC9-4C5F-461F-97D5-0AE318D63870}" type="slidenum">
              <a:rPr lang="zh-CN" altLang="en-US">
                <a:solidFill>
                  <a:srgbClr val="000000"/>
                </a:solidFill>
              </a:rPr>
              <a:pPr>
                <a:defRPr/>
              </a:pPr>
              <a:t>17</a:t>
            </a:fld>
            <a:endParaRPr lang="en-US" altLang="zh-CN">
              <a:solidFill>
                <a:srgbClr val="000000"/>
              </a:solidFill>
            </a:endParaRPr>
          </a:p>
        </p:txBody>
      </p:sp>
      <p:pic>
        <p:nvPicPr>
          <p:cNvPr id="392193" name="Picture 1"/>
          <p:cNvPicPr>
            <a:picLocks noChangeAspect="1" noChangeArrowheads="1"/>
          </p:cNvPicPr>
          <p:nvPr/>
        </p:nvPicPr>
        <p:blipFill>
          <a:blip r:embed="rId2" cstate="print"/>
          <a:srcRect/>
          <a:stretch>
            <a:fillRect/>
          </a:stretch>
        </p:blipFill>
        <p:spPr bwMode="auto">
          <a:xfrm>
            <a:off x="1042988" y="1844675"/>
            <a:ext cx="6049962" cy="1317625"/>
          </a:xfrm>
          <a:prstGeom prst="rect">
            <a:avLst/>
          </a:prstGeom>
          <a:ln>
            <a:headEnd/>
            <a:tailEnd/>
          </a:ln>
        </p:spPr>
        <p:style>
          <a:lnRef idx="1">
            <a:schemeClr val="accent6"/>
          </a:lnRef>
          <a:fillRef idx="2">
            <a:schemeClr val="accent6"/>
          </a:fillRef>
          <a:effectRef idx="1">
            <a:schemeClr val="accent6"/>
          </a:effectRef>
          <a:fontRef idx="minor">
            <a:schemeClr val="dk1"/>
          </a:fontRef>
        </p:style>
      </p:pic>
      <p:pic>
        <p:nvPicPr>
          <p:cNvPr id="392194" name="Picture 2"/>
          <p:cNvPicPr>
            <a:picLocks noChangeAspect="1" noChangeArrowheads="1"/>
          </p:cNvPicPr>
          <p:nvPr/>
        </p:nvPicPr>
        <p:blipFill>
          <a:blip r:embed="rId3" cstate="print"/>
          <a:srcRect/>
          <a:stretch>
            <a:fillRect/>
          </a:stretch>
        </p:blipFill>
        <p:spPr bwMode="auto">
          <a:xfrm>
            <a:off x="3059832" y="3933056"/>
            <a:ext cx="3168352" cy="2612969"/>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332656"/>
            <a:ext cx="7772400" cy="874713"/>
          </a:xfrm>
        </p:spPr>
        <p:txBody>
          <a:bodyPr/>
          <a:lstStyle/>
          <a:p>
            <a:pPr algn="l" eaLnBrk="1" hangingPunct="1">
              <a:defRPr/>
            </a:pPr>
            <a:r>
              <a:rPr lang="zh-CN" altLang="zh-CN" sz="2800" u="sng" dirty="0">
                <a:latin typeface="华文新魏" pitchFamily="2" charset="-122"/>
                <a:ea typeface="华文新魏" pitchFamily="2" charset="-122"/>
              </a:rPr>
              <a:t>蜂窝无线通信</a:t>
            </a:r>
            <a:endParaRPr lang="zh-CN" altLang="en-US" sz="2800"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6028C890-2C97-456E-A7CB-912CE3533D97}" type="slidenum">
              <a:rPr lang="zh-CN" altLang="en-US">
                <a:solidFill>
                  <a:srgbClr val="000000"/>
                </a:solidFill>
              </a:rPr>
              <a:pPr>
                <a:defRPr/>
              </a:pPr>
              <a:t>18</a:t>
            </a:fld>
            <a:endParaRPr lang="en-US" altLang="zh-CN">
              <a:solidFill>
                <a:srgbClr val="000000"/>
              </a:solidFill>
            </a:endParaRPr>
          </a:p>
        </p:txBody>
      </p:sp>
      <p:pic>
        <p:nvPicPr>
          <p:cNvPr id="391169" name="Picture 1"/>
          <p:cNvPicPr>
            <a:picLocks noChangeAspect="1" noChangeArrowheads="1"/>
          </p:cNvPicPr>
          <p:nvPr/>
        </p:nvPicPr>
        <p:blipFill>
          <a:blip r:embed="rId2" cstate="print"/>
          <a:srcRect/>
          <a:stretch>
            <a:fillRect/>
          </a:stretch>
        </p:blipFill>
        <p:spPr bwMode="auto">
          <a:xfrm>
            <a:off x="1619672" y="1196752"/>
            <a:ext cx="4967288" cy="49672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5800" y="908050"/>
            <a:ext cx="7772400" cy="844550"/>
          </a:xfrm>
        </p:spPr>
        <p:txBody>
          <a:bodyPr/>
          <a:lstStyle/>
          <a:p>
            <a:pPr algn="l" eaLnBrk="1" hangingPunct="1">
              <a:defRPr/>
            </a:pPr>
            <a:r>
              <a:rPr lang="zh-CN" altLang="zh-CN" sz="2800" u="sng" dirty="0">
                <a:latin typeface="华文新魏" pitchFamily="2" charset="-122"/>
                <a:ea typeface="华文新魏" pitchFamily="2" charset="-122"/>
              </a:rPr>
              <a:t>卫星通信</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p:txBody>
          <a:bodyPr/>
          <a:lstStyle/>
          <a:p>
            <a:pPr eaLnBrk="1" hangingPunct="1">
              <a:buFontTx/>
              <a:buNone/>
              <a:defRPr/>
            </a:pPr>
            <a:r>
              <a:rPr lang="zh-CN" altLang="en-US" b="1" dirty="0">
                <a:solidFill>
                  <a:schemeClr val="accent6"/>
                </a:solidFill>
                <a:latin typeface="华文新魏" pitchFamily="2" charset="-122"/>
                <a:ea typeface="华文新魏" pitchFamily="2" charset="-122"/>
              </a:rPr>
              <a:t> </a:t>
            </a: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F2FFE9CF-DD43-4D8D-B1B4-A7E2AE601C9B}" type="slidenum">
              <a:rPr lang="zh-CN" altLang="en-US">
                <a:solidFill>
                  <a:srgbClr val="000000"/>
                </a:solidFill>
              </a:rPr>
              <a:pPr>
                <a:defRPr/>
              </a:pPr>
              <a:t>19</a:t>
            </a:fld>
            <a:endParaRPr lang="en-US" altLang="zh-CN">
              <a:solidFill>
                <a:srgbClr val="000000"/>
              </a:solidFill>
            </a:endParaRPr>
          </a:p>
        </p:txBody>
      </p:sp>
      <p:pic>
        <p:nvPicPr>
          <p:cNvPr id="390145" name="Picture 1"/>
          <p:cNvPicPr>
            <a:picLocks noChangeAspect="1" noChangeArrowheads="1"/>
          </p:cNvPicPr>
          <p:nvPr/>
        </p:nvPicPr>
        <p:blipFill>
          <a:blip r:embed="rId2" cstate="print"/>
          <a:srcRect/>
          <a:stretch>
            <a:fillRect/>
          </a:stretch>
        </p:blipFill>
        <p:spPr bwMode="auto">
          <a:xfrm>
            <a:off x="827088" y="1844675"/>
            <a:ext cx="7485062" cy="3313113"/>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5973762" cy="5259387"/>
          </a:xfrm>
        </p:spPr>
        <p:txBody>
          <a:bodyPr/>
          <a:lstStyle/>
          <a:p>
            <a:pPr>
              <a:buFontTx/>
              <a:buNone/>
              <a:defRPr/>
            </a:pPr>
            <a:r>
              <a:rPr lang="zh-CN" altLang="en-US" sz="3200" b="1" u="sng" dirty="0">
                <a:solidFill>
                  <a:schemeClr val="accent6"/>
                </a:solidFill>
                <a:ea typeface="华文新魏" pitchFamily="2" charset="-122"/>
              </a:rPr>
              <a:t>本章</a:t>
            </a:r>
            <a:r>
              <a:rPr lang="zh-CN" altLang="zh-CN" sz="3200" b="1" u="sng" dirty="0">
                <a:solidFill>
                  <a:schemeClr val="accent6"/>
                </a:solidFill>
                <a:ea typeface="华文新魏" pitchFamily="2" charset="-122"/>
              </a:rPr>
              <a:t>知识点结构</a:t>
            </a:r>
            <a:endParaRPr lang="zh-CN" altLang="en-US" sz="32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DBA97EFA-7F02-4809-B10A-BAB6442FB0C4}" type="slidenum">
              <a:rPr lang="zh-CN" altLang="en-US" smtClean="0">
                <a:solidFill>
                  <a:srgbClr val="000000"/>
                </a:solidFill>
              </a:rPr>
              <a:pPr>
                <a:defRPr/>
              </a:pPr>
              <a:t>2</a:t>
            </a:fld>
            <a:endParaRPr lang="en-US" altLang="zh-CN">
              <a:solidFill>
                <a:srgbClr val="000000"/>
              </a:solidFill>
            </a:endParaRPr>
          </a:p>
        </p:txBody>
      </p:sp>
      <p:pic>
        <p:nvPicPr>
          <p:cNvPr id="83970" name="Picture 2"/>
          <p:cNvPicPr>
            <a:picLocks noChangeAspect="1" noChangeArrowheads="1"/>
          </p:cNvPicPr>
          <p:nvPr/>
        </p:nvPicPr>
        <p:blipFill>
          <a:blip r:embed="rId2" cstate="print"/>
          <a:srcRect/>
          <a:stretch>
            <a:fillRect/>
          </a:stretch>
        </p:blipFill>
        <p:spPr bwMode="auto">
          <a:xfrm>
            <a:off x="2987824" y="836712"/>
            <a:ext cx="5328592" cy="581180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8313" y="609600"/>
            <a:ext cx="7989887" cy="1143000"/>
          </a:xfrm>
        </p:spPr>
        <p:txBody>
          <a:bodyPr/>
          <a:lstStyle/>
          <a:p>
            <a:pPr algn="l" eaLnBrk="1" hangingPunct="1">
              <a:defRPr/>
            </a:pPr>
            <a:r>
              <a:rPr lang="en-US" altLang="zh-CN" sz="2800" u="sng" dirty="0">
                <a:latin typeface="+mn-lt"/>
                <a:ea typeface="华文新魏" pitchFamily="2" charset="-122"/>
              </a:rPr>
              <a:t>2.2.4  </a:t>
            </a:r>
            <a:r>
              <a:rPr lang="zh-CN" altLang="zh-CN" sz="2800" u="sng" dirty="0">
                <a:latin typeface="+mn-lt"/>
                <a:ea typeface="华文新魏" pitchFamily="2" charset="-122"/>
              </a:rPr>
              <a:t>数据编码分类</a:t>
            </a:r>
            <a:endParaRPr lang="zh-CN" altLang="en-US" sz="2800" u="sng" dirty="0">
              <a:solidFill>
                <a:schemeClr val="accent6"/>
              </a:solidFill>
              <a:latin typeface="+mn-lt"/>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E2404125-10E8-4FC3-9F22-EEB0990113C7}" type="slidenum">
              <a:rPr lang="zh-CN" altLang="en-US">
                <a:solidFill>
                  <a:srgbClr val="000000"/>
                </a:solidFill>
              </a:rPr>
              <a:pPr>
                <a:defRPr/>
              </a:pPr>
              <a:t>20</a:t>
            </a:fld>
            <a:endParaRPr lang="en-US" altLang="zh-CN">
              <a:solidFill>
                <a:srgbClr val="000000"/>
              </a:solidFill>
            </a:endParaRPr>
          </a:p>
        </p:txBody>
      </p:sp>
      <p:pic>
        <p:nvPicPr>
          <p:cNvPr id="389121" name="Picture 1"/>
          <p:cNvPicPr>
            <a:picLocks noChangeAspect="1" noChangeArrowheads="1"/>
          </p:cNvPicPr>
          <p:nvPr/>
        </p:nvPicPr>
        <p:blipFill>
          <a:blip r:embed="rId2" cstate="print"/>
          <a:srcRect/>
          <a:stretch>
            <a:fillRect/>
          </a:stretch>
        </p:blipFill>
        <p:spPr bwMode="auto">
          <a:xfrm>
            <a:off x="468313" y="1628775"/>
            <a:ext cx="8308975" cy="4032250"/>
          </a:xfrm>
          <a:prstGeom prst="rect">
            <a:avLst/>
          </a:prstGeom>
          <a:ln>
            <a:headEnd/>
            <a:tailEnd/>
          </a:ln>
        </p:spPr>
        <p:style>
          <a:lnRef idx="1">
            <a:schemeClr val="accent2"/>
          </a:lnRef>
          <a:fillRef idx="2">
            <a:schemeClr val="accent2"/>
          </a:fillRef>
          <a:effectRef idx="1">
            <a:schemeClr val="accent2"/>
          </a:effectRef>
          <a:fontRef idx="minor">
            <a:schemeClr val="dk1"/>
          </a:fontRef>
        </p:style>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188640"/>
            <a:ext cx="7772400" cy="1143000"/>
          </a:xfrm>
        </p:spPr>
        <p:txBody>
          <a:bodyPr/>
          <a:lstStyle/>
          <a:p>
            <a:pPr algn="l" eaLnBrk="1" hangingPunct="1">
              <a:defRPr/>
            </a:pPr>
            <a:r>
              <a:rPr lang="en-US" altLang="zh-CN" sz="3200" u="sng" dirty="0">
                <a:latin typeface="+mn-lt"/>
                <a:ea typeface="华文新魏" pitchFamily="2" charset="-122"/>
              </a:rPr>
              <a:t>2.3  </a:t>
            </a:r>
            <a:r>
              <a:rPr lang="zh-CN" altLang="zh-CN" sz="3200" u="sng" dirty="0">
                <a:latin typeface="+mn-lt"/>
                <a:ea typeface="华文新魏" pitchFamily="2" charset="-122"/>
              </a:rPr>
              <a:t>频带传输技术</a:t>
            </a:r>
            <a:endParaRPr lang="zh-CN" altLang="en-US" sz="3200" u="sng" dirty="0">
              <a:solidFill>
                <a:schemeClr val="accent6"/>
              </a:solidFill>
              <a:latin typeface="+mn-lt"/>
              <a:ea typeface="华文新魏" pitchFamily="2" charset="-122"/>
            </a:endParaRPr>
          </a:p>
        </p:txBody>
      </p:sp>
      <p:sp>
        <p:nvSpPr>
          <p:cNvPr id="17" name="内容占位符 16"/>
          <p:cNvSpPr>
            <a:spLocks noGrp="1"/>
          </p:cNvSpPr>
          <p:nvPr>
            <p:ph idx="1"/>
          </p:nvPr>
        </p:nvSpPr>
        <p:spPr/>
        <p:txBody>
          <a:bodyPr/>
          <a:lstStyle/>
          <a:p>
            <a:pPr eaLnBrk="1" hangingPunct="1">
              <a:buFontTx/>
              <a:buNone/>
              <a:defRPr/>
            </a:pPr>
            <a:endParaRPr lang="zh-CN" altLang="en-US" sz="2800" b="1"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p>
          <a:p>
            <a:pPr>
              <a:defRPr/>
            </a:pPr>
            <a:r>
              <a:rPr lang="zh-CN" altLang="en-US"/>
              <a:t>《计算机网络》第3章 物理层</a:t>
            </a:r>
            <a:endParaRPr lang="en-US" altLang="zh-CN"/>
          </a:p>
        </p:txBody>
      </p:sp>
      <p:sp>
        <p:nvSpPr>
          <p:cNvPr id="15365" name="灯片编号占位符 4"/>
          <p:cNvSpPr>
            <a:spLocks noGrp="1"/>
          </p:cNvSpPr>
          <p:nvPr>
            <p:ph type="sldNum" sz="quarter" idx="12"/>
          </p:nvPr>
        </p:nvSpPr>
        <p:spPr>
          <a:noFill/>
        </p:spPr>
        <p:txBody>
          <a:bodyPr/>
          <a:lstStyle/>
          <a:p>
            <a:fld id="{AE910F54-34DD-4A72-B215-82F3B89871AA}" type="slidenum">
              <a:rPr lang="zh-CN" altLang="en-US"/>
              <a:pPr/>
              <a:t>21</a:t>
            </a:fld>
            <a:endParaRPr lang="en-US" altLang="zh-CN"/>
          </a:p>
        </p:txBody>
      </p:sp>
      <p:pic>
        <p:nvPicPr>
          <p:cNvPr id="388097" name="Picture 1"/>
          <p:cNvPicPr>
            <a:picLocks noChangeAspect="1" noChangeArrowheads="1"/>
          </p:cNvPicPr>
          <p:nvPr/>
        </p:nvPicPr>
        <p:blipFill>
          <a:blip r:embed="rId2" cstate="print"/>
          <a:srcRect/>
          <a:stretch>
            <a:fillRect/>
          </a:stretch>
        </p:blipFill>
        <p:spPr bwMode="auto">
          <a:xfrm>
            <a:off x="683568" y="1268760"/>
            <a:ext cx="7999520" cy="489654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260648"/>
            <a:ext cx="7772400" cy="803275"/>
          </a:xfrm>
        </p:spPr>
        <p:txBody>
          <a:bodyPr/>
          <a:lstStyle/>
          <a:p>
            <a:pPr algn="l" eaLnBrk="1" hangingPunct="1">
              <a:defRPr/>
            </a:pPr>
            <a:r>
              <a:rPr lang="en-US" altLang="zh-CN" sz="2800" u="sng" dirty="0"/>
              <a:t>2.3.2  </a:t>
            </a:r>
            <a:r>
              <a:rPr lang="zh-CN" altLang="zh-CN" sz="2800" u="sng" dirty="0">
                <a:latin typeface="华文新魏" pitchFamily="2" charset="-122"/>
                <a:ea typeface="华文新魏" pitchFamily="2" charset="-122"/>
              </a:rPr>
              <a:t>波特率的定义</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3568" y="1124744"/>
            <a:ext cx="7772400" cy="4827587"/>
          </a:xfrm>
        </p:spPr>
        <p:txBody>
          <a:bodyPr/>
          <a:lstStyle/>
          <a:p>
            <a:pPr eaLnBrk="1" hangingPunct="1">
              <a:buFontTx/>
              <a:buNone/>
              <a:defRPr/>
            </a:pPr>
            <a:r>
              <a:rPr lang="zh-CN" altLang="zh-CN" sz="2800" b="1" u="sng" dirty="0">
                <a:solidFill>
                  <a:schemeClr val="accent6"/>
                </a:solidFill>
                <a:ea typeface="华文新魏" pitchFamily="2" charset="-122"/>
              </a:rPr>
              <a:t>波特率的定义</a:t>
            </a:r>
            <a:endParaRPr lang="en-US" altLang="zh-CN" sz="2800" b="1" u="sng" dirty="0">
              <a:solidFill>
                <a:schemeClr val="accent6"/>
              </a:solidFill>
              <a:ea typeface="华文新魏" pitchFamily="2" charset="-122"/>
            </a:endParaRPr>
          </a:p>
          <a:p>
            <a:pPr eaLnBrk="1" hangingPunct="1">
              <a:defRPr/>
            </a:pPr>
            <a:r>
              <a:rPr lang="zh-CN" altLang="zh-CN" b="1" dirty="0">
                <a:ea typeface="华文新魏" pitchFamily="2" charset="-122"/>
              </a:rPr>
              <a:t>调制速率描述通过模拟线路传输模拟数据信号传输过程中，从调制解调器输出的调制信号每秒钟载波调制状态改变的数值，单位是</a:t>
            </a:r>
            <a:r>
              <a:rPr lang="en-US" altLang="zh-CN" b="1" dirty="0">
                <a:ea typeface="华文新魏" pitchFamily="2" charset="-122"/>
              </a:rPr>
              <a:t>1/s</a:t>
            </a:r>
            <a:r>
              <a:rPr lang="zh-CN" altLang="zh-CN" b="1" dirty="0">
                <a:ea typeface="华文新魏" pitchFamily="2" charset="-122"/>
              </a:rPr>
              <a:t>，称为波特（</a:t>
            </a:r>
            <a:r>
              <a:rPr lang="en-US" altLang="zh-CN" b="1" dirty="0">
                <a:ea typeface="华文新魏" pitchFamily="2" charset="-122"/>
              </a:rPr>
              <a:t>baud</a:t>
            </a:r>
            <a:r>
              <a:rPr lang="zh-CN" altLang="zh-CN" b="1" dirty="0">
                <a:ea typeface="华文新魏" pitchFamily="2" charset="-122"/>
              </a:rPr>
              <a:t>）。</a:t>
            </a:r>
            <a:endParaRPr lang="en-US" altLang="zh-CN" b="1" dirty="0">
              <a:ea typeface="华文新魏" pitchFamily="2" charset="-122"/>
            </a:endParaRPr>
          </a:p>
          <a:p>
            <a:pPr eaLnBrk="1" hangingPunct="1">
              <a:defRPr/>
            </a:pPr>
            <a:r>
              <a:rPr lang="zh-CN" altLang="zh-CN" b="1" dirty="0">
                <a:ea typeface="华文新魏" pitchFamily="2" charset="-122"/>
              </a:rPr>
              <a:t>调制速率也称为波特率。</a:t>
            </a:r>
            <a:endParaRPr lang="en-US" altLang="zh-CN" b="1" dirty="0">
              <a:ea typeface="华文新魏" pitchFamily="2" charset="-122"/>
            </a:endParaRPr>
          </a:p>
          <a:p>
            <a:pPr eaLnBrk="1" hangingPunct="1">
              <a:defRPr/>
            </a:pPr>
            <a:r>
              <a:rPr lang="zh-CN" altLang="zh-CN" b="1" dirty="0">
                <a:ea typeface="华文新魏" pitchFamily="2" charset="-122"/>
              </a:rPr>
              <a:t>波特率描述的是码元传输的速率。</a:t>
            </a:r>
            <a:endParaRPr lang="en-US" altLang="zh-CN" b="1" dirty="0">
              <a:ea typeface="华文新魏" pitchFamily="2" charset="-122"/>
            </a:endParaRPr>
          </a:p>
          <a:p>
            <a:pPr eaLnBrk="1" hangingPunct="1">
              <a:defRPr/>
            </a:pPr>
            <a:endParaRPr lang="zh-CN" altLang="zh-CN" b="1" dirty="0">
              <a:ea typeface="华文新魏" pitchFamily="2" charset="-122"/>
            </a:endParaRPr>
          </a:p>
          <a:p>
            <a:pPr eaLnBrk="1" hangingPunct="1">
              <a:buNone/>
              <a:defRPr/>
            </a:pPr>
            <a:r>
              <a:rPr lang="zh-CN" altLang="zh-CN" sz="2800" u="sng" dirty="0">
                <a:solidFill>
                  <a:schemeClr val="accent6"/>
                </a:solidFill>
                <a:ea typeface="华文新魏" pitchFamily="2" charset="-122"/>
              </a:rPr>
              <a:t>比特率的定义</a:t>
            </a:r>
            <a:endParaRPr lang="en-US" altLang="zh-CN" sz="2800" u="sng" dirty="0">
              <a:solidFill>
                <a:schemeClr val="accent6"/>
              </a:solidFill>
              <a:ea typeface="华文新魏" pitchFamily="2" charset="-122"/>
            </a:endParaRPr>
          </a:p>
          <a:p>
            <a:pPr eaLnBrk="1" hangingPunct="1">
              <a:defRPr/>
            </a:pPr>
            <a:r>
              <a:rPr lang="zh-CN" altLang="zh-CN" b="1" dirty="0">
                <a:ea typeface="华文新魏" pitchFamily="2" charset="-122"/>
              </a:rPr>
              <a:t>数据传输速率描述在计算机通信中每秒传送的构成代码的二进制比特数，单位是</a:t>
            </a:r>
            <a:r>
              <a:rPr lang="en-US" altLang="zh-CN" b="1" dirty="0">
                <a:ea typeface="华文新魏" pitchFamily="2" charset="-122"/>
              </a:rPr>
              <a:t>bps</a:t>
            </a:r>
            <a:r>
              <a:rPr lang="zh-CN" altLang="zh-CN" b="1" dirty="0">
                <a:ea typeface="华文新魏" pitchFamily="2" charset="-122"/>
              </a:rPr>
              <a:t>。</a:t>
            </a:r>
          </a:p>
          <a:p>
            <a:pPr eaLnBrk="1" hangingPunct="1">
              <a:defRPr/>
            </a:pPr>
            <a:endParaRPr lang="zh-CN" altLang="en-US" sz="2800" b="1"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p>
          <a:p>
            <a:pPr>
              <a:defRPr/>
            </a:pPr>
            <a:r>
              <a:rPr lang="zh-CN" altLang="en-US" dirty="0"/>
              <a:t>《计算机网络》第3章 物理层</a:t>
            </a:r>
            <a:endParaRPr lang="en-US" altLang="zh-CN" dirty="0"/>
          </a:p>
        </p:txBody>
      </p:sp>
      <p:sp>
        <p:nvSpPr>
          <p:cNvPr id="16389" name="灯片编号占位符 4"/>
          <p:cNvSpPr>
            <a:spLocks noGrp="1"/>
          </p:cNvSpPr>
          <p:nvPr>
            <p:ph type="sldNum" sz="quarter" idx="12"/>
          </p:nvPr>
        </p:nvSpPr>
        <p:spPr>
          <a:noFill/>
        </p:spPr>
        <p:txBody>
          <a:bodyPr/>
          <a:lstStyle/>
          <a:p>
            <a:fld id="{11BB9864-AB6F-4782-9435-C62398615DF0}" type="slidenum">
              <a:rPr lang="zh-CN" altLang="en-US"/>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620688"/>
            <a:ext cx="7772400" cy="4611687"/>
          </a:xfrm>
        </p:spPr>
        <p:txBody>
          <a:bodyPr/>
          <a:lstStyle/>
          <a:p>
            <a:pPr eaLnBrk="1" hangingPunct="1">
              <a:buFontTx/>
              <a:buNone/>
              <a:defRPr/>
            </a:pPr>
            <a:r>
              <a:rPr lang="zh-CN" altLang="zh-CN" sz="2800" b="1" u="sng" dirty="0">
                <a:solidFill>
                  <a:schemeClr val="accent6"/>
                </a:solidFill>
                <a:ea typeface="华文新魏" pitchFamily="2" charset="-122"/>
              </a:rPr>
              <a:t>波特率与比特率的关系</a:t>
            </a:r>
            <a:endParaRPr lang="en-US" altLang="zh-CN" sz="2800" b="1" u="sng" dirty="0">
              <a:solidFill>
                <a:schemeClr val="accent6"/>
              </a:solidFill>
              <a:ea typeface="华文新魏" pitchFamily="2" charset="-122"/>
            </a:endParaRPr>
          </a:p>
          <a:p>
            <a:pPr eaLnBrk="1" hangingPunct="1">
              <a:buFontTx/>
              <a:buNone/>
              <a:defRPr/>
            </a:pPr>
            <a:endParaRPr lang="en-US" altLang="zh-CN" sz="800" b="1" u="sng" dirty="0">
              <a:solidFill>
                <a:schemeClr val="accent6"/>
              </a:solidFill>
              <a:ea typeface="华文新魏" pitchFamily="2" charset="-122"/>
            </a:endParaRPr>
          </a:p>
          <a:p>
            <a:pPr eaLnBrk="1" hangingPunct="1">
              <a:defRPr/>
            </a:pPr>
            <a:r>
              <a:rPr lang="zh-CN" altLang="zh-CN" b="1" dirty="0">
                <a:ea typeface="华文新魏" pitchFamily="2" charset="-122"/>
              </a:rPr>
              <a:t>比特率</a:t>
            </a:r>
            <a:r>
              <a:rPr lang="en-US" altLang="zh-CN" b="1" dirty="0">
                <a:ea typeface="华文新魏" pitchFamily="2" charset="-122"/>
              </a:rPr>
              <a:t>S</a:t>
            </a:r>
            <a:r>
              <a:rPr lang="zh-CN" altLang="zh-CN" b="1" dirty="0">
                <a:ea typeface="华文新魏" pitchFamily="2" charset="-122"/>
              </a:rPr>
              <a:t>（单位为</a:t>
            </a:r>
            <a:r>
              <a:rPr lang="en-US" altLang="zh-CN" b="1" dirty="0">
                <a:ea typeface="华文新魏" pitchFamily="2" charset="-122"/>
              </a:rPr>
              <a:t>bps</a:t>
            </a:r>
            <a:r>
              <a:rPr lang="zh-CN" altLang="zh-CN" b="1" dirty="0">
                <a:ea typeface="华文新魏" pitchFamily="2" charset="-122"/>
              </a:rPr>
              <a:t>）与调制速率</a:t>
            </a:r>
            <a:r>
              <a:rPr lang="en-US" altLang="zh-CN" b="1" dirty="0">
                <a:ea typeface="华文新魏" pitchFamily="2" charset="-122"/>
              </a:rPr>
              <a:t>B</a:t>
            </a:r>
            <a:r>
              <a:rPr lang="zh-CN" altLang="zh-CN" b="1" dirty="0">
                <a:ea typeface="华文新魏" pitchFamily="2" charset="-122"/>
              </a:rPr>
              <a:t>（单位为</a:t>
            </a:r>
            <a:r>
              <a:rPr lang="en-US" altLang="zh-CN" b="1" dirty="0">
                <a:ea typeface="华文新魏" pitchFamily="2" charset="-122"/>
              </a:rPr>
              <a:t>baud</a:t>
            </a:r>
            <a:r>
              <a:rPr lang="zh-CN" altLang="zh-CN" b="1" dirty="0">
                <a:ea typeface="华文新魏" pitchFamily="2" charset="-122"/>
              </a:rPr>
              <a:t>）之间关系可以表示为：</a:t>
            </a:r>
            <a:endParaRPr lang="en-US" altLang="zh-CN" b="1" dirty="0">
              <a:ea typeface="华文新魏" pitchFamily="2" charset="-122"/>
            </a:endParaRPr>
          </a:p>
          <a:p>
            <a:pPr algn="ctr" eaLnBrk="1" hangingPunct="1">
              <a:buFontTx/>
              <a:buNone/>
              <a:defRPr/>
            </a:pPr>
            <a:r>
              <a:rPr lang="zh-CN" altLang="en-US" b="1" dirty="0">
                <a:ea typeface="华文新魏" pitchFamily="2" charset="-122"/>
              </a:rPr>
              <a:t>    </a:t>
            </a:r>
            <a:r>
              <a:rPr lang="en-US" altLang="zh-CN" b="1" dirty="0">
                <a:ea typeface="华文新魏" pitchFamily="2" charset="-122"/>
              </a:rPr>
              <a:t>S=B·log</a:t>
            </a:r>
            <a:r>
              <a:rPr lang="en-US" altLang="zh-CN" b="1" baseline="-25000" dirty="0">
                <a:ea typeface="华文新魏" pitchFamily="2" charset="-122"/>
              </a:rPr>
              <a:t>2</a:t>
            </a:r>
            <a:r>
              <a:rPr lang="en-US" altLang="zh-CN" b="1" dirty="0">
                <a:ea typeface="华文新魏" pitchFamily="2" charset="-122"/>
              </a:rPr>
              <a:t>k</a:t>
            </a:r>
          </a:p>
          <a:p>
            <a:pPr eaLnBrk="1" hangingPunct="1">
              <a:buFontTx/>
              <a:buNone/>
              <a:defRPr/>
            </a:pPr>
            <a:r>
              <a:rPr lang="zh-CN" altLang="en-US" b="1" dirty="0">
                <a:ea typeface="华文新魏" pitchFamily="2" charset="-122"/>
              </a:rPr>
              <a:t>     </a:t>
            </a:r>
            <a:r>
              <a:rPr lang="zh-CN" altLang="zh-CN" b="1" dirty="0">
                <a:ea typeface="华文新魏" pitchFamily="2" charset="-122"/>
              </a:rPr>
              <a:t>式中</a:t>
            </a:r>
            <a:r>
              <a:rPr lang="en-US" altLang="zh-CN" b="1" dirty="0">
                <a:ea typeface="华文新魏" pitchFamily="2" charset="-122"/>
              </a:rPr>
              <a:t>k</a:t>
            </a:r>
            <a:r>
              <a:rPr lang="zh-CN" altLang="zh-CN" b="1" dirty="0">
                <a:ea typeface="华文新魏" pitchFamily="2" charset="-122"/>
              </a:rPr>
              <a:t>为多相调制的相数。</a:t>
            </a:r>
            <a:endParaRPr lang="en-US" altLang="zh-CN" b="1" dirty="0">
              <a:ea typeface="华文新魏" pitchFamily="2" charset="-122"/>
            </a:endParaRPr>
          </a:p>
          <a:p>
            <a:pPr eaLnBrk="1" hangingPunct="1">
              <a:buFontTx/>
              <a:buNone/>
              <a:defRPr/>
            </a:pPr>
            <a:endParaRPr lang="en-US" altLang="zh-CN" b="1" dirty="0">
              <a:ea typeface="华文新魏" pitchFamily="2" charset="-122"/>
            </a:endParaRPr>
          </a:p>
          <a:p>
            <a:pPr eaLnBrk="1" hangingPunct="1">
              <a:defRPr/>
            </a:pPr>
            <a:r>
              <a:rPr lang="en-US" altLang="zh-CN" b="1" dirty="0">
                <a:ea typeface="华文新魏" pitchFamily="2" charset="-122"/>
              </a:rPr>
              <a:t>log</a:t>
            </a:r>
            <a:r>
              <a:rPr lang="en-US" altLang="zh-CN" b="1" baseline="-25000" dirty="0">
                <a:ea typeface="华文新魏" pitchFamily="2" charset="-122"/>
              </a:rPr>
              <a:t>2</a:t>
            </a:r>
            <a:r>
              <a:rPr lang="en-US" altLang="zh-CN" b="1" dirty="0">
                <a:ea typeface="华文新魏" pitchFamily="2" charset="-122"/>
              </a:rPr>
              <a:t>k</a:t>
            </a:r>
            <a:r>
              <a:rPr lang="zh-CN" altLang="zh-CN" b="1" dirty="0">
                <a:ea typeface="华文新魏" pitchFamily="2" charset="-122"/>
              </a:rPr>
              <a:t>值表示一次调制状态的变化传输的二进制比特数。</a:t>
            </a:r>
          </a:p>
          <a:p>
            <a:pPr eaLnBrk="1" hangingPunct="1">
              <a:buFontTx/>
              <a:buNone/>
              <a:defRPr/>
            </a:pPr>
            <a:endParaRPr lang="zh-CN" altLang="en-US" sz="2800" b="1"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p>
          <a:p>
            <a:pPr>
              <a:defRPr/>
            </a:pPr>
            <a:r>
              <a:rPr lang="zh-CN" altLang="en-US" dirty="0"/>
              <a:t>《计算机网络》第3章 物理层</a:t>
            </a:r>
            <a:endParaRPr lang="en-US" altLang="zh-CN" dirty="0"/>
          </a:p>
        </p:txBody>
      </p:sp>
      <p:sp>
        <p:nvSpPr>
          <p:cNvPr id="17413" name="灯片编号占位符 4"/>
          <p:cNvSpPr>
            <a:spLocks noGrp="1"/>
          </p:cNvSpPr>
          <p:nvPr>
            <p:ph type="sldNum" sz="quarter" idx="12"/>
          </p:nvPr>
        </p:nvSpPr>
        <p:spPr>
          <a:noFill/>
        </p:spPr>
        <p:txBody>
          <a:bodyPr/>
          <a:lstStyle/>
          <a:p>
            <a:fld id="{14FC4A0B-1EAB-410D-9AF5-0930D2F82AF7}" type="slidenum">
              <a:rPr lang="zh-CN" altLang="en-US"/>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188640"/>
            <a:ext cx="8134350" cy="2243138"/>
          </a:xfrm>
        </p:spPr>
        <p:txBody>
          <a:bodyPr/>
          <a:lstStyle/>
          <a:p>
            <a:pPr algn="l" eaLnBrk="1" hangingPunct="1">
              <a:defRPr/>
            </a:pPr>
            <a:r>
              <a:rPr lang="zh-CN" altLang="zh-CN" sz="2800" u="sng" dirty="0">
                <a:latin typeface="华文新魏" pitchFamily="2" charset="-122"/>
                <a:ea typeface="华文新魏" pitchFamily="2" charset="-122"/>
              </a:rPr>
              <a:t>波特率与比特率的关系</a:t>
            </a:r>
            <a:endParaRPr lang="zh-CN" altLang="en-US" sz="2800" u="sng" dirty="0">
              <a:solidFill>
                <a:schemeClr val="accent6"/>
              </a:solidFill>
              <a:latin typeface="华文新魏" pitchFamily="2" charset="-122"/>
              <a:ea typeface="华文新魏" pitchFamily="2"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405849937"/>
              </p:ext>
            </p:extLst>
          </p:nvPr>
        </p:nvGraphicFramePr>
        <p:xfrm>
          <a:off x="323850" y="2276475"/>
          <a:ext cx="8569325" cy="3095625"/>
        </p:xfrm>
        <a:graphic>
          <a:graphicData uri="http://schemas.openxmlformats.org/drawingml/2006/table">
            <a:tbl>
              <a:tblPr/>
              <a:tblGrid>
                <a:gridCol w="2308225">
                  <a:extLst>
                    <a:ext uri="{9D8B030D-6E8A-4147-A177-3AD203B41FA5}">
                      <a16:colId xmlns:a16="http://schemas.microsoft.com/office/drawing/2014/main" val="20000"/>
                    </a:ext>
                  </a:extLst>
                </a:gridCol>
                <a:gridCol w="247015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2638425">
                  <a:extLst>
                    <a:ext uri="{9D8B030D-6E8A-4147-A177-3AD203B41FA5}">
                      <a16:colId xmlns:a16="http://schemas.microsoft.com/office/drawing/2014/main" val="20003"/>
                    </a:ext>
                  </a:extLst>
                </a:gridCol>
              </a:tblGrid>
              <a:tr h="619125">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调制速率（</a:t>
                      </a: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baud</a:t>
                      </a: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多相调制的相数</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log</a:t>
                      </a:r>
                      <a:r>
                        <a:rPr kumimoji="0" lang="en-US" altLang="zh-CN" sz="1800" b="0" i="0" u="none" strike="noStrike" cap="none" normalizeH="0" baseline="-2500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a:t>
                      </a: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k</a:t>
                      </a: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值</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数据传输速率（</a:t>
                      </a: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bps</a:t>
                      </a:r>
                      <a:r>
                        <a:rPr kumimoji="0" lang="zh-CN"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2400</a:t>
                      </a:r>
                      <a:endParaRPr kumimoji="0" lang="zh-CN"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QPSK-2</a:t>
                      </a: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r>
                        <a:rPr kumimoji="0" lang="en-US"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k=2</a:t>
                      </a:r>
                      <a:r>
                        <a:rPr kumimoji="0" lang="zh-CN" altLang="zh-CN"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1</a:t>
                      </a:r>
                      <a:endParaRPr kumimoji="0" lang="zh-CN"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2400</a:t>
                      </a:r>
                      <a:endParaRPr kumimoji="0" lang="zh-CN" altLang="zh-CN"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2400</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QPSK-4</a:t>
                      </a: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k=4</a:t>
                      </a: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endPar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4800</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2400</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QPSK-8</a:t>
                      </a: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k=8</a:t>
                      </a: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endPar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3</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7200</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2400</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QPSK-16</a:t>
                      </a: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k=16</a:t>
                      </a: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a:t>
                      </a: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endPar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4</a:t>
                      </a:r>
                      <a:endParaRPr kumimoji="0" lang="zh-CN" altLang="en-US" sz="1800" b="0" i="0" u="none" strike="noStrike" cap="none" normalizeH="0" baseline="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600"/>
                        </a:lnSpc>
                        <a:spcBef>
                          <a:spcPct val="0"/>
                        </a:spcBef>
                        <a:spcAft>
                          <a:spcPct val="0"/>
                        </a:spcAft>
                        <a:buClrTx/>
                        <a:buSzTx/>
                        <a:buFontTx/>
                        <a:buNone/>
                        <a:tabLst/>
                      </a:pP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p>
                    <a:p>
                      <a:pPr marL="0" marR="0" lvl="0" indent="0" algn="just"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     </a:t>
                      </a:r>
                      <a:r>
                        <a:rPr kumimoji="0" lang="en-US"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rPr>
                        <a:t>9600</a:t>
                      </a:r>
                      <a:endParaRPr kumimoji="0" lang="zh-CN" altLang="en-US" sz="1800" b="0" i="0" u="none" strike="noStrike" cap="none" normalizeH="0" baseline="0" dirty="0">
                        <a:ln>
                          <a:noFill/>
                        </a:ln>
                        <a:solidFill>
                          <a:srgbClr val="2D2DB9"/>
                        </a:solidFill>
                        <a:effectLst/>
                        <a:latin typeface="Microsoft YaHei UI" panose="020B0503020204020204" pitchFamily="34" charset="-122"/>
                        <a:ea typeface="Microsoft YaHei UI" panose="020B0503020204020204" pitchFamily="34" charset="-122"/>
                        <a:cs typeface="Times New Roman" pitchFamily="18" charset="0"/>
                      </a:endParaRPr>
                    </a:p>
                  </a:txBody>
                  <a:tcPr marL="17780" marR="177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页脚占位符 3"/>
          <p:cNvSpPr>
            <a:spLocks noGrp="1"/>
          </p:cNvSpPr>
          <p:nvPr>
            <p:ph type="ftr" sz="quarter" idx="11"/>
          </p:nvPr>
        </p:nvSpPr>
        <p:spPr/>
        <p:txBody>
          <a:bodyPr/>
          <a:lstStyle/>
          <a:p>
            <a:pPr>
              <a:defRPr/>
            </a:pPr>
            <a:endParaRPr lang="zh-CN" altLang="en-US" dirty="0"/>
          </a:p>
          <a:p>
            <a:pPr>
              <a:defRPr/>
            </a:pPr>
            <a:r>
              <a:rPr lang="zh-CN" altLang="en-US" dirty="0"/>
              <a:t>《计算机网络》第3章 物理层</a:t>
            </a:r>
            <a:endParaRPr lang="en-US" altLang="zh-CN" dirty="0"/>
          </a:p>
        </p:txBody>
      </p:sp>
      <p:sp>
        <p:nvSpPr>
          <p:cNvPr id="18468" name="灯片编号占位符 4"/>
          <p:cNvSpPr>
            <a:spLocks noGrp="1"/>
          </p:cNvSpPr>
          <p:nvPr>
            <p:ph type="sldNum" sz="quarter" idx="12"/>
          </p:nvPr>
        </p:nvSpPr>
        <p:spPr>
          <a:noFill/>
        </p:spPr>
        <p:txBody>
          <a:bodyPr/>
          <a:lstStyle/>
          <a:p>
            <a:fld id="{62C57BE1-958B-4A81-B1A5-8441C935C4CD}" type="slidenum">
              <a:rPr lang="zh-CN" altLang="en-US"/>
              <a:pPr/>
              <a:t>24</a:t>
            </a:fld>
            <a:endParaRPr lang="en-US" altLang="zh-CN"/>
          </a:p>
        </p:txBody>
      </p:sp>
      <p:sp>
        <p:nvSpPr>
          <p:cNvPr id="18469"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zh-CN" altLang="zh-CN" sz="2400" b="0">
              <a:solidFill>
                <a:schemeClr val="tx1"/>
              </a:solidFill>
              <a:latin typeface="Times New Roman" pitchFamily="18" charset="0"/>
              <a:ea typeface="宋体"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260648"/>
            <a:ext cx="7772400" cy="1143000"/>
          </a:xfrm>
        </p:spPr>
        <p:txBody>
          <a:bodyPr/>
          <a:lstStyle/>
          <a:p>
            <a:pPr algn="l" eaLnBrk="1" hangingPunct="1">
              <a:defRPr/>
            </a:pPr>
            <a:r>
              <a:rPr lang="en-US" altLang="zh-CN" sz="3200" u="sng" dirty="0"/>
              <a:t>2.4  </a:t>
            </a:r>
            <a:r>
              <a:rPr lang="zh-CN" altLang="zh-CN" sz="3200" u="sng" dirty="0">
                <a:latin typeface="华文新魏" pitchFamily="2" charset="-122"/>
                <a:ea typeface="华文新魏" pitchFamily="2" charset="-122"/>
              </a:rPr>
              <a:t>基带传输技术</a:t>
            </a:r>
            <a:endParaRPr lang="zh-CN" altLang="en-US" sz="32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11560" y="1340768"/>
            <a:ext cx="7772400" cy="4467225"/>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.4.1  </a:t>
            </a:r>
            <a:r>
              <a:rPr lang="zh-CN" altLang="zh-CN" sz="2800" b="1" u="sng" dirty="0">
                <a:solidFill>
                  <a:schemeClr val="accent6"/>
                </a:solidFill>
                <a:ea typeface="华文新魏" pitchFamily="2" charset="-122"/>
              </a:rPr>
              <a:t>基带传输的定义</a:t>
            </a:r>
            <a:endParaRPr lang="en-US" altLang="zh-CN" sz="2800" b="1" u="sng" dirty="0">
              <a:solidFill>
                <a:schemeClr val="accent6"/>
              </a:solidFill>
              <a:ea typeface="华文新魏" pitchFamily="2" charset="-122"/>
            </a:endParaRPr>
          </a:p>
          <a:p>
            <a:pPr eaLnBrk="1" hangingPunct="1">
              <a:buFontTx/>
              <a:buNone/>
              <a:defRPr/>
            </a:pPr>
            <a:endParaRPr lang="en-US" altLang="zh-CN" sz="800" b="1" u="sng" dirty="0">
              <a:solidFill>
                <a:schemeClr val="accent6"/>
              </a:solidFill>
              <a:ea typeface="华文新魏" pitchFamily="2" charset="-122"/>
            </a:endParaRPr>
          </a:p>
          <a:p>
            <a:pPr eaLnBrk="1" hangingPunct="1">
              <a:defRPr/>
            </a:pPr>
            <a:r>
              <a:rPr lang="zh-CN" altLang="zh-CN" b="1" dirty="0">
                <a:latin typeface="华文新魏" pitchFamily="2" charset="-122"/>
                <a:ea typeface="华文新魏" pitchFamily="2" charset="-122"/>
              </a:rPr>
              <a:t>在数据通信中，表示计算机二进制的比特序列的数字信号是典型的矩形脉冲信号。</a:t>
            </a:r>
            <a:endParaRPr lang="en-US" altLang="zh-CN" b="1" dirty="0">
              <a:latin typeface="华文新魏" pitchFamily="2" charset="-122"/>
              <a:ea typeface="华文新魏" pitchFamily="2" charset="-122"/>
            </a:endParaRPr>
          </a:p>
          <a:p>
            <a:pPr eaLnBrk="1" hangingPunct="1">
              <a:defRPr/>
            </a:pPr>
            <a:r>
              <a:rPr lang="zh-CN" altLang="zh-CN" b="1" dirty="0">
                <a:latin typeface="华文新魏" pitchFamily="2" charset="-122"/>
                <a:ea typeface="华文新魏" pitchFamily="2" charset="-122"/>
              </a:rPr>
              <a:t>人们将矩形脉冲信号称为基</a:t>
            </a:r>
            <a:r>
              <a:rPr lang="zh-CN" altLang="en-US" b="1" dirty="0">
                <a:latin typeface="华文新魏" pitchFamily="2" charset="-122"/>
                <a:ea typeface="华文新魏" pitchFamily="2" charset="-122"/>
              </a:rPr>
              <a:t>带</a:t>
            </a:r>
            <a:r>
              <a:rPr lang="zh-CN" altLang="zh-CN" b="1" dirty="0">
                <a:latin typeface="华文新魏" pitchFamily="2" charset="-122"/>
                <a:ea typeface="华文新魏" pitchFamily="2" charset="-122"/>
              </a:rPr>
              <a:t>信号。</a:t>
            </a:r>
            <a:endParaRPr lang="en-US" altLang="zh-CN" b="1" dirty="0">
              <a:latin typeface="华文新魏" pitchFamily="2" charset="-122"/>
              <a:ea typeface="华文新魏" pitchFamily="2" charset="-122"/>
            </a:endParaRPr>
          </a:p>
          <a:p>
            <a:pPr eaLnBrk="1" hangingPunct="1">
              <a:defRPr/>
            </a:pPr>
            <a:r>
              <a:rPr lang="zh-CN" altLang="zh-CN" b="1" dirty="0">
                <a:latin typeface="华文新魏" pitchFamily="2" charset="-122"/>
                <a:ea typeface="华文新魏" pitchFamily="2" charset="-122"/>
              </a:rPr>
              <a:t>在数字信道上直接传送基带信号的方法称为基带传输。</a:t>
            </a:r>
            <a:endParaRPr lang="zh-CN" altLang="en-US" b="1" u="sng" dirty="0">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A4445717-2217-4054-8D3E-C8AB1431BFB3}" type="slidenum">
              <a:rPr lang="zh-CN" altLang="en-US">
                <a:solidFill>
                  <a:srgbClr val="000000"/>
                </a:solidFill>
              </a:rPr>
              <a:pPr>
                <a:defRPr/>
              </a:pPr>
              <a:t>25</a:t>
            </a:fld>
            <a:endParaRPr lang="en-US" altLang="zh-CN">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8313" y="609600"/>
            <a:ext cx="7989887" cy="1143000"/>
          </a:xfrm>
        </p:spPr>
        <p:txBody>
          <a:bodyPr/>
          <a:lstStyle/>
          <a:p>
            <a:pPr algn="l" eaLnBrk="1" hangingPunct="1">
              <a:defRPr/>
            </a:pPr>
            <a:r>
              <a:rPr lang="en-US" altLang="zh-CN" sz="2800" u="sng" dirty="0"/>
              <a:t>2.4.2  </a:t>
            </a:r>
            <a:r>
              <a:rPr lang="zh-CN" altLang="zh-CN" sz="2800" u="sng" dirty="0">
                <a:latin typeface="华文新魏" pitchFamily="2" charset="-122"/>
                <a:ea typeface="华文新魏" pitchFamily="2" charset="-122"/>
              </a:rPr>
              <a:t>数字数据编码方法</a:t>
            </a:r>
            <a:endParaRPr lang="zh-CN" altLang="en-US" sz="2800"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F12FA6F6-A409-4891-AC35-7ED2FB4E1E68}" type="slidenum">
              <a:rPr lang="zh-CN" altLang="en-US">
                <a:solidFill>
                  <a:srgbClr val="000000"/>
                </a:solidFill>
              </a:rPr>
              <a:pPr>
                <a:defRPr/>
              </a:pPr>
              <a:t>26</a:t>
            </a:fld>
            <a:endParaRPr lang="en-US" altLang="zh-CN">
              <a:solidFill>
                <a:srgbClr val="000000"/>
              </a:solidFill>
            </a:endParaRPr>
          </a:p>
        </p:txBody>
      </p:sp>
      <p:pic>
        <p:nvPicPr>
          <p:cNvPr id="434177" name="Picture 1"/>
          <p:cNvPicPr>
            <a:picLocks noChangeAspect="1" noChangeArrowheads="1"/>
          </p:cNvPicPr>
          <p:nvPr/>
        </p:nvPicPr>
        <p:blipFill>
          <a:blip r:embed="rId2" cstate="print"/>
          <a:srcRect/>
          <a:stretch>
            <a:fillRect/>
          </a:stretch>
        </p:blipFill>
        <p:spPr bwMode="auto">
          <a:xfrm>
            <a:off x="468313" y="1773238"/>
            <a:ext cx="8247062" cy="41036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2800" u="sng" dirty="0"/>
              <a:t>2.4.3  </a:t>
            </a:r>
            <a:r>
              <a:rPr lang="zh-CN" altLang="zh-CN" sz="2800" u="sng" dirty="0">
                <a:latin typeface="华文新魏" pitchFamily="2" charset="-122"/>
                <a:ea typeface="华文新魏" pitchFamily="2" charset="-122"/>
              </a:rPr>
              <a:t>脉冲编码调制方法</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700213"/>
            <a:ext cx="7772400" cy="4395787"/>
          </a:xfrm>
        </p:spPr>
        <p:txBody>
          <a:bodyPr/>
          <a:lstStyle/>
          <a:p>
            <a:pPr eaLnBrk="1" hangingPunct="1">
              <a:defRPr/>
            </a:pPr>
            <a:r>
              <a:rPr lang="en-US" altLang="zh-CN" sz="2800" b="1" dirty="0">
                <a:solidFill>
                  <a:schemeClr val="accent6"/>
                </a:solidFill>
                <a:ea typeface="华文新魏" pitchFamily="2" charset="-122"/>
              </a:rPr>
              <a:t>PCM</a:t>
            </a:r>
            <a:r>
              <a:rPr lang="zh-CN" altLang="zh-CN" sz="2800" b="1" dirty="0">
                <a:solidFill>
                  <a:schemeClr val="accent6"/>
                </a:solidFill>
                <a:ea typeface="华文新魏" pitchFamily="2" charset="-122"/>
              </a:rPr>
              <a:t>技术的典型应用是语音信号的数字化。</a:t>
            </a:r>
            <a:endParaRPr lang="zh-CN" altLang="en-US" sz="2800" b="1"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43AD196-E868-4DC4-AFD7-31149941F16C}" type="slidenum">
              <a:rPr lang="zh-CN" altLang="en-US">
                <a:solidFill>
                  <a:srgbClr val="000000"/>
                </a:solidFill>
              </a:rPr>
              <a:pPr>
                <a:defRPr/>
              </a:pPr>
              <a:t>27</a:t>
            </a:fld>
            <a:endParaRPr lang="en-US" altLang="zh-CN">
              <a:solidFill>
                <a:srgbClr val="000000"/>
              </a:solidFill>
            </a:endParaRPr>
          </a:p>
        </p:txBody>
      </p:sp>
      <p:sp>
        <p:nvSpPr>
          <p:cNvPr id="819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8194" name="Object 1" descr="蓝色面巾纸"/>
          <p:cNvGraphicFramePr>
            <a:graphicFrameLocks noChangeAspect="1"/>
          </p:cNvGraphicFramePr>
          <p:nvPr/>
        </p:nvGraphicFramePr>
        <p:xfrm>
          <a:off x="395288" y="2565400"/>
          <a:ext cx="8497887" cy="2592388"/>
        </p:xfrm>
        <a:graphic>
          <a:graphicData uri="http://schemas.openxmlformats.org/presentationml/2006/ole">
            <mc:AlternateContent xmlns:mc="http://schemas.openxmlformats.org/markup-compatibility/2006">
              <mc:Choice xmlns:v="urn:schemas-microsoft-com:vml" Requires="v">
                <p:oleObj spid="_x0000_s81926" name="Visio" r:id="rId3" imgW="4812873" imgH="1474551" progId="Visio.Drawing.11">
                  <p:embed/>
                </p:oleObj>
              </mc:Choice>
              <mc:Fallback>
                <p:oleObj name="Visio" r:id="rId3" imgW="4812873" imgH="1474551"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565400"/>
                        <a:ext cx="8497887" cy="2592388"/>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8313" y="609600"/>
            <a:ext cx="7989887" cy="1379538"/>
          </a:xfrm>
        </p:spPr>
        <p:txBody>
          <a:bodyPr/>
          <a:lstStyle/>
          <a:p>
            <a:pPr algn="l" eaLnBrk="1" hangingPunct="1">
              <a:defRPr/>
            </a:pPr>
            <a:r>
              <a:rPr lang="zh-CN" altLang="zh-CN" sz="2800" u="sng" dirty="0">
                <a:latin typeface="华文新魏" pitchFamily="2" charset="-122"/>
                <a:ea typeface="华文新魏" pitchFamily="2" charset="-122"/>
              </a:rPr>
              <a:t>脉冲编码调制的工作过程</a:t>
            </a:r>
            <a:r>
              <a:rPr lang="zh-CN" altLang="en-US" sz="2800" u="sng" dirty="0">
                <a:latin typeface="华文新魏" pitchFamily="2" charset="-122"/>
                <a:ea typeface="华文新魏" pitchFamily="2" charset="-122"/>
              </a:rPr>
              <a:t>：</a:t>
            </a:r>
            <a:r>
              <a:rPr lang="zh-CN" altLang="zh-CN" sz="2800" u="sng" dirty="0">
                <a:latin typeface="华文新魏" pitchFamily="2" charset="-122"/>
                <a:ea typeface="华文新魏" pitchFamily="2" charset="-122"/>
              </a:rPr>
              <a:t>采样、量化与编码</a:t>
            </a:r>
            <a:endParaRPr lang="zh-CN" altLang="en-US" sz="2800"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69CBE34E-43F7-4E46-A218-46C5ED3AA660}" type="slidenum">
              <a:rPr lang="zh-CN" altLang="en-US">
                <a:solidFill>
                  <a:srgbClr val="000000"/>
                </a:solidFill>
              </a:rPr>
              <a:pPr>
                <a:defRPr/>
              </a:pPr>
              <a:t>28</a:t>
            </a:fld>
            <a:endParaRPr lang="en-US" altLang="zh-CN">
              <a:solidFill>
                <a:srgbClr val="000000"/>
              </a:solidFill>
            </a:endParaRPr>
          </a:p>
        </p:txBody>
      </p:sp>
      <p:sp>
        <p:nvSpPr>
          <p:cNvPr id="92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9218" name="Object 1" descr="蓝色面巾纸"/>
          <p:cNvGraphicFramePr>
            <a:graphicFrameLocks noChangeAspect="1"/>
          </p:cNvGraphicFramePr>
          <p:nvPr/>
        </p:nvGraphicFramePr>
        <p:xfrm>
          <a:off x="468313" y="1736725"/>
          <a:ext cx="4319587" cy="2709863"/>
        </p:xfrm>
        <a:graphic>
          <a:graphicData uri="http://schemas.openxmlformats.org/presentationml/2006/ole">
            <mc:AlternateContent xmlns:mc="http://schemas.openxmlformats.org/markup-compatibility/2006">
              <mc:Choice xmlns:v="urn:schemas-microsoft-com:vml" Requires="v">
                <p:oleObj spid="_x0000_s82954" name="Visio" r:id="rId3" imgW="2694865" imgH="1722987" progId="Visio.Drawing.11">
                  <p:embed/>
                </p:oleObj>
              </mc:Choice>
              <mc:Fallback>
                <p:oleObj name="Visio" r:id="rId3" imgW="2694865" imgH="1722987"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36725"/>
                        <a:ext cx="4319587" cy="2709863"/>
                      </a:xfrm>
                      <a:prstGeom prst="rect">
                        <a:avLst/>
                      </a:prstGeom>
                      <a:blipFill dpi="0" rotWithShape="0">
                        <a:blip r:embed="rId5"/>
                        <a:srcRect/>
                        <a:tile tx="0" ty="0" sx="100000" sy="100000" flip="none" algn="tl"/>
                      </a:blipFill>
                    </p:spPr>
                  </p:pic>
                </p:oleObj>
              </mc:Fallback>
            </mc:AlternateContent>
          </a:graphicData>
        </a:graphic>
      </p:graphicFrame>
      <p:sp>
        <p:nvSpPr>
          <p:cNvPr id="9225"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zh-CN" sz="2400">
              <a:solidFill>
                <a:srgbClr val="000000"/>
              </a:solidFill>
            </a:endParaRPr>
          </a:p>
        </p:txBody>
      </p:sp>
      <p:graphicFrame>
        <p:nvGraphicFramePr>
          <p:cNvPr id="9219" name="Object 3" descr="蓝色面巾纸"/>
          <p:cNvGraphicFramePr>
            <a:graphicFrameLocks noChangeAspect="1"/>
          </p:cNvGraphicFramePr>
          <p:nvPr/>
        </p:nvGraphicFramePr>
        <p:xfrm>
          <a:off x="4859338" y="3068638"/>
          <a:ext cx="3879850" cy="2808287"/>
        </p:xfrm>
        <a:graphic>
          <a:graphicData uri="http://schemas.openxmlformats.org/presentationml/2006/ole">
            <mc:AlternateContent xmlns:mc="http://schemas.openxmlformats.org/markup-compatibility/2006">
              <mc:Choice xmlns:v="urn:schemas-microsoft-com:vml" Requires="v">
                <p:oleObj spid="_x0000_s82955" name="Visio" r:id="rId6" imgW="2904437" imgH="2104348" progId="Visio.Drawing.11">
                  <p:embed/>
                </p:oleObj>
              </mc:Choice>
              <mc:Fallback>
                <p:oleObj name="Visio" r:id="rId6" imgW="2904437" imgH="2104348" progId="Visio.Drawing.11">
                  <p:embed/>
                  <p:pic>
                    <p:nvPicPr>
                      <p:cNvPr id="0" name="Object 3" descr="蓝色面巾纸"/>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068638"/>
                        <a:ext cx="3879850" cy="2808287"/>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39552" y="404664"/>
            <a:ext cx="8062913" cy="5259387"/>
          </a:xfrm>
        </p:spPr>
        <p:txBody>
          <a:bodyPr/>
          <a:lstStyle/>
          <a:p>
            <a:pPr eaLnBrk="1" hangingPunct="1">
              <a:defRPr/>
            </a:pPr>
            <a:r>
              <a:rPr lang="zh-CN" altLang="zh-CN" sz="2800" b="1" dirty="0">
                <a:solidFill>
                  <a:schemeClr val="accent6"/>
                </a:solidFill>
                <a:ea typeface="华文新魏" pitchFamily="2" charset="-122"/>
              </a:rPr>
              <a:t>调制器、 曼彻斯特编码器与</a:t>
            </a:r>
            <a:r>
              <a:rPr lang="en-US" altLang="zh-CN" sz="2800" b="1" dirty="0">
                <a:solidFill>
                  <a:schemeClr val="accent6"/>
                </a:solidFill>
                <a:ea typeface="华文新魏" pitchFamily="2" charset="-122"/>
              </a:rPr>
              <a:t>PCM</a:t>
            </a:r>
            <a:r>
              <a:rPr lang="zh-CN" altLang="zh-CN" sz="2800" b="1" dirty="0">
                <a:solidFill>
                  <a:schemeClr val="accent6"/>
                </a:solidFill>
                <a:ea typeface="华文新魏" pitchFamily="2" charset="-122"/>
              </a:rPr>
              <a:t>编码器的比较</a:t>
            </a:r>
            <a:endParaRPr lang="zh-CN" altLang="en-US" sz="2800" b="1"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91CFDDA1-9B3E-4754-B2A8-E2D6A1844A94}" type="slidenum">
              <a:rPr lang="zh-CN" altLang="en-US">
                <a:solidFill>
                  <a:srgbClr val="000000"/>
                </a:solidFill>
              </a:rPr>
              <a:pPr>
                <a:defRPr/>
              </a:pPr>
              <a:t>29</a:t>
            </a:fld>
            <a:endParaRPr lang="en-US" altLang="zh-CN">
              <a:solidFill>
                <a:srgbClr val="000000"/>
              </a:solidFill>
            </a:endParaRPr>
          </a:p>
        </p:txBody>
      </p:sp>
      <p:pic>
        <p:nvPicPr>
          <p:cNvPr id="431105" name="Picture 1"/>
          <p:cNvPicPr>
            <a:picLocks noChangeAspect="1" noChangeArrowheads="1"/>
          </p:cNvPicPr>
          <p:nvPr/>
        </p:nvPicPr>
        <p:blipFill>
          <a:blip r:embed="rId2" cstate="print"/>
          <a:srcRect/>
          <a:stretch>
            <a:fillRect/>
          </a:stretch>
        </p:blipFill>
        <p:spPr bwMode="auto">
          <a:xfrm>
            <a:off x="1547664" y="1196752"/>
            <a:ext cx="6192688" cy="5233613"/>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0"/>
            <a:ext cx="7772400" cy="1143000"/>
          </a:xfrm>
        </p:spPr>
        <p:txBody>
          <a:bodyPr/>
          <a:lstStyle/>
          <a:p>
            <a:pPr algn="l" eaLnBrk="1" hangingPunct="1">
              <a:defRPr/>
            </a:pPr>
            <a:r>
              <a:rPr lang="en-US" altLang="zh-CN" sz="3200" u="sng" dirty="0"/>
              <a:t>2.1  </a:t>
            </a:r>
            <a:r>
              <a:rPr lang="zh-CN" altLang="zh-CN" sz="3200" u="sng" dirty="0">
                <a:latin typeface="华文新魏" pitchFamily="2" charset="-122"/>
                <a:ea typeface="华文新魏" pitchFamily="2" charset="-122"/>
              </a:rPr>
              <a:t>物理层与物理层协议的基本概念</a:t>
            </a:r>
            <a:endParaRPr lang="zh-CN" altLang="en-US" sz="32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3568" y="1268760"/>
            <a:ext cx="7772400" cy="4395787"/>
          </a:xfrm>
        </p:spPr>
        <p:txBody>
          <a:bodyPr/>
          <a:lstStyle/>
          <a:p>
            <a:pPr eaLnBrk="1" hangingPunct="1">
              <a:buFontTx/>
              <a:buNone/>
              <a:defRPr/>
            </a:pPr>
            <a:r>
              <a:rPr lang="en-US" altLang="zh-CN" sz="2800" b="1" u="sng" dirty="0">
                <a:solidFill>
                  <a:schemeClr val="accent6"/>
                </a:solidFill>
              </a:rPr>
              <a:t>2.1.1  </a:t>
            </a:r>
            <a:r>
              <a:rPr lang="zh-CN" altLang="zh-CN" sz="2800" b="1" u="sng" dirty="0">
                <a:solidFill>
                  <a:schemeClr val="accent6"/>
                </a:solidFill>
                <a:latin typeface="华文新魏" pitchFamily="2" charset="-122"/>
                <a:ea typeface="华文新魏" pitchFamily="2" charset="-122"/>
              </a:rPr>
              <a:t>物理层的基本服务功能</a:t>
            </a:r>
            <a:endParaRPr lang="en-US" altLang="zh-CN" sz="2800" b="1" u="sng" dirty="0">
              <a:solidFill>
                <a:schemeClr val="accent6"/>
              </a:solidFill>
              <a:latin typeface="华文新魏" pitchFamily="2" charset="-122"/>
              <a:ea typeface="华文新魏" pitchFamily="2" charset="-122"/>
            </a:endParaRPr>
          </a:p>
          <a:p>
            <a:pPr eaLnBrk="1" hangingPunct="1">
              <a:buFontTx/>
              <a:buNone/>
              <a:defRPr/>
            </a:pPr>
            <a:endParaRPr lang="en-US" altLang="zh-CN" sz="800" b="1" u="sng" dirty="0">
              <a:solidFill>
                <a:schemeClr val="accent6"/>
              </a:solidFill>
              <a:latin typeface="华文新魏" pitchFamily="2" charset="-122"/>
              <a:ea typeface="华文新魏" pitchFamily="2" charset="-122"/>
            </a:endParaRPr>
          </a:p>
          <a:p>
            <a:pPr eaLnBrk="1" hangingPunct="1">
              <a:buFontTx/>
              <a:buNone/>
              <a:defRPr/>
            </a:pPr>
            <a:r>
              <a:rPr lang="zh-CN" altLang="zh-CN" sz="2800" b="1" u="sng" dirty="0">
                <a:solidFill>
                  <a:schemeClr val="accent6"/>
                </a:solidFill>
                <a:latin typeface="华文新魏" pitchFamily="2" charset="-122"/>
                <a:ea typeface="华文新魏" pitchFamily="2" charset="-122"/>
              </a:rPr>
              <a:t>设置物理层的目的是</a:t>
            </a:r>
            <a:r>
              <a:rPr lang="zh-CN" altLang="zh-CN" sz="2800" b="1" dirty="0">
                <a:solidFill>
                  <a:schemeClr val="accent6"/>
                </a:solidFill>
                <a:latin typeface="华文新魏" pitchFamily="2" charset="-122"/>
                <a:ea typeface="华文新魏" pitchFamily="2" charset="-122"/>
              </a:rPr>
              <a:t>：</a:t>
            </a:r>
            <a:endParaRPr lang="en-US" altLang="zh-CN" sz="2800" b="1" dirty="0">
              <a:solidFill>
                <a:schemeClr val="accent6"/>
              </a:solidFill>
              <a:latin typeface="华文新魏" pitchFamily="2" charset="-122"/>
              <a:ea typeface="华文新魏" pitchFamily="2" charset="-122"/>
            </a:endParaRPr>
          </a:p>
          <a:p>
            <a:pPr indent="12700" eaLnBrk="1" hangingPunct="1">
              <a:buFontTx/>
              <a:buNone/>
              <a:defRPr/>
            </a:pPr>
            <a:r>
              <a:rPr lang="zh-CN" altLang="zh-CN" b="1" dirty="0">
                <a:latin typeface="华文新魏" pitchFamily="2" charset="-122"/>
                <a:ea typeface="华文新魏" pitchFamily="2" charset="-122"/>
              </a:rPr>
              <a:t>屏蔽物理层所采用的传输介质、通信设备与通信技术的差异性，使数据链路层只需要考虑如何使用物理层的服务，而不需要考虑物理层的功能具体是使用了哪种传输介质、通信设备与技术实现的。</a:t>
            </a:r>
            <a:endParaRPr lang="zh-CN" altLang="en-US" b="1" u="sng" dirty="0">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FFB80338-98D2-48DC-9E4C-CBD8DB22A9C7}" type="slidenum">
              <a:rPr lang="zh-CN" altLang="en-US">
                <a:solidFill>
                  <a:srgbClr val="000000"/>
                </a:solidFill>
              </a:rPr>
              <a:pPr>
                <a:defRPr/>
              </a:pPr>
              <a:t>3</a:t>
            </a:fld>
            <a:endParaRPr lang="en-US" altLang="zh-CN">
              <a:solidFill>
                <a:srgbClr val="000000"/>
              </a:solidFill>
            </a:endParaRPr>
          </a:p>
        </p:txBody>
      </p:sp>
      <p:sp>
        <p:nvSpPr>
          <p:cNvPr id="6" name="标题 15"/>
          <p:cNvSpPr txBox="1">
            <a:spLocks/>
          </p:cNvSpPr>
          <p:nvPr/>
        </p:nvSpPr>
        <p:spPr bwMode="auto">
          <a:xfrm>
            <a:off x="611560" y="4365104"/>
            <a:ext cx="7772400" cy="658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u="sng" kern="0" dirty="0">
                <a:solidFill>
                  <a:schemeClr val="accent2"/>
                </a:solidFill>
                <a:latin typeface="隶书" pitchFamily="49" charset="-122"/>
                <a:ea typeface="隶书" pitchFamily="49" charset="-122"/>
                <a:cs typeface="+mj-cs"/>
              </a:rPr>
              <a:t>2</a:t>
            </a:r>
            <a:r>
              <a:rPr kumimoji="1" lang="en-US" altLang="zh-CN" sz="2800" b="1" i="0" u="sng" strike="noStrike" kern="0" cap="none" spc="0" normalizeH="0" baseline="0" noProof="0" dirty="0">
                <a:ln>
                  <a:noFill/>
                </a:ln>
                <a:solidFill>
                  <a:schemeClr val="accent2"/>
                </a:solidFill>
                <a:effectLst/>
                <a:uLnTx/>
                <a:uFillTx/>
                <a:latin typeface="隶书" pitchFamily="49" charset="-122"/>
                <a:ea typeface="隶书" pitchFamily="49" charset="-122"/>
                <a:cs typeface="+mj-cs"/>
              </a:rPr>
              <a:t>.1.2  </a:t>
            </a:r>
            <a:r>
              <a:rPr kumimoji="1" lang="zh-CN" altLang="zh-CN" sz="2800" b="1" i="0" u="sng" strike="noStrike" kern="0" cap="none" spc="0" normalizeH="0" baseline="0" noProof="0" dirty="0">
                <a:ln>
                  <a:noFill/>
                </a:ln>
                <a:solidFill>
                  <a:schemeClr val="accent2"/>
                </a:solidFill>
                <a:effectLst/>
                <a:uLnTx/>
                <a:uFillTx/>
                <a:latin typeface="华文新魏" pitchFamily="2" charset="-122"/>
                <a:ea typeface="华文新魏" pitchFamily="2" charset="-122"/>
                <a:cs typeface="+mj-cs"/>
              </a:rPr>
              <a:t>物理层协议的类型</a:t>
            </a:r>
            <a:endParaRPr kumimoji="1" lang="zh-CN" altLang="en-US" sz="2800" b="1" i="0" u="sng" strike="noStrike" kern="0" cap="none" spc="0" normalizeH="0" baseline="0" noProof="0" dirty="0">
              <a:ln>
                <a:noFill/>
              </a:ln>
              <a:solidFill>
                <a:schemeClr val="accent6"/>
              </a:solidFill>
              <a:effectLst/>
              <a:uLnTx/>
              <a:uFillTx/>
              <a:latin typeface="华文新魏" pitchFamily="2" charset="-122"/>
              <a:ea typeface="华文新魏" pitchFamily="2" charset="-122"/>
              <a:cs typeface="+mj-cs"/>
            </a:endParaRPr>
          </a:p>
        </p:txBody>
      </p:sp>
      <p:sp>
        <p:nvSpPr>
          <p:cNvPr id="7" name="内容占位符 16"/>
          <p:cNvSpPr txBox="1">
            <a:spLocks/>
          </p:cNvSpPr>
          <p:nvPr/>
        </p:nvSpPr>
        <p:spPr bwMode="auto">
          <a:xfrm>
            <a:off x="827584" y="5085185"/>
            <a:ext cx="7772400"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ts val="600"/>
              </a:spcAft>
              <a:buClrTx/>
              <a:buSzTx/>
              <a:buFontTx/>
              <a:buChar char="•"/>
              <a:tabLst/>
              <a:defRPr/>
            </a:pPr>
            <a:r>
              <a:rPr kumimoji="1" lang="zh-CN" altLang="zh-CN" sz="2400" b="1" i="0" u="none" strike="noStrike" kern="0" cap="none" spc="0" normalizeH="0" baseline="0" noProof="0" dirty="0">
                <a:ln>
                  <a:noFill/>
                </a:ln>
                <a:solidFill>
                  <a:schemeClr val="tx1"/>
                </a:solidFill>
                <a:effectLst/>
                <a:uLnTx/>
                <a:uFillTx/>
                <a:latin typeface="+mn-lt"/>
                <a:ea typeface="华文新魏" pitchFamily="2" charset="-122"/>
                <a:cs typeface="+mn-cs"/>
              </a:rPr>
              <a:t>基于点—点通信线路的物理层协议</a:t>
            </a:r>
            <a:endParaRPr kumimoji="1" lang="en-US" altLang="zh-CN" sz="2400" b="1" i="0" u="none" strike="noStrike" kern="0" cap="none" spc="0" normalizeH="0" baseline="0" noProof="0" dirty="0">
              <a:ln>
                <a:noFill/>
              </a:ln>
              <a:solidFill>
                <a:schemeClr val="tx1"/>
              </a:solidFill>
              <a:effectLst/>
              <a:uLnTx/>
              <a:uFillTx/>
              <a:latin typeface="+mn-lt"/>
              <a:ea typeface="华文新魏" pitchFamily="2" charset="-122"/>
              <a:cs typeface="+mn-cs"/>
            </a:endParaRPr>
          </a:p>
          <a:p>
            <a:pPr marL="342900" marR="0" lvl="0" indent="-342900" algn="l" defTabSz="914400" rtl="0" eaLnBrk="1" fontAlgn="base" latinLnBrk="0" hangingPunct="1">
              <a:lnSpc>
                <a:spcPct val="100000"/>
              </a:lnSpc>
              <a:spcBef>
                <a:spcPct val="20000"/>
              </a:spcBef>
              <a:spcAft>
                <a:spcPts val="600"/>
              </a:spcAft>
              <a:buClrTx/>
              <a:buSzTx/>
              <a:buFontTx/>
              <a:buChar char="•"/>
              <a:tabLst/>
              <a:defRPr/>
            </a:pPr>
            <a:r>
              <a:rPr kumimoji="1" lang="zh-CN" altLang="zh-CN" sz="2400" b="1" i="0" u="none" strike="noStrike" kern="0" cap="none" spc="0" normalizeH="0" baseline="0" noProof="0" dirty="0">
                <a:ln>
                  <a:noFill/>
                </a:ln>
                <a:solidFill>
                  <a:schemeClr val="tx1"/>
                </a:solidFill>
                <a:effectLst/>
                <a:uLnTx/>
                <a:uFillTx/>
                <a:latin typeface="+mn-lt"/>
                <a:ea typeface="华文新魏" pitchFamily="2" charset="-122"/>
                <a:cs typeface="+mn-cs"/>
              </a:rPr>
              <a:t>基于广播通信线路的物理层协议</a:t>
            </a:r>
            <a:endParaRPr kumimoji="1" lang="en-US" altLang="zh-CN" sz="2400" b="1" i="0" u="none" strike="noStrike" kern="0" cap="none" spc="0" normalizeH="0" baseline="0" noProof="0" dirty="0">
              <a:ln>
                <a:noFill/>
              </a:ln>
              <a:solidFill>
                <a:schemeClr val="tx1"/>
              </a:solidFill>
              <a:effectLst/>
              <a:uLnTx/>
              <a:uFillTx/>
              <a:latin typeface="+mn-lt"/>
              <a:ea typeface="华文新魏" pitchFamily="2" charset="-122"/>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endParaRPr kumimoji="1" lang="zh-CN" altLang="en-US" sz="2800" b="1" i="0" u="none" strike="noStrike" kern="0" cap="none" spc="0" normalizeH="0" baseline="0" noProof="0" dirty="0">
              <a:ln>
                <a:noFill/>
              </a:ln>
              <a:solidFill>
                <a:schemeClr val="accent6"/>
              </a:solidFill>
              <a:effectLst/>
              <a:uLnTx/>
              <a:uFillTx/>
              <a:latin typeface="+mn-lt"/>
              <a:ea typeface="华文新魏"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23528" y="404664"/>
            <a:ext cx="7772400" cy="1143000"/>
          </a:xfrm>
        </p:spPr>
        <p:txBody>
          <a:bodyPr/>
          <a:lstStyle/>
          <a:p>
            <a:pPr algn="l" eaLnBrk="1" hangingPunct="1">
              <a:defRPr/>
            </a:pPr>
            <a:r>
              <a:rPr lang="en-US" altLang="zh-CN" sz="2800" u="sng" dirty="0"/>
              <a:t>2.4.4  </a:t>
            </a:r>
            <a:r>
              <a:rPr lang="zh-CN" altLang="zh-CN" sz="2800" u="sng" dirty="0">
                <a:latin typeface="华文新魏" pitchFamily="2" charset="-122"/>
                <a:ea typeface="华文新魏" pitchFamily="2" charset="-122"/>
              </a:rPr>
              <a:t>比特率的定义</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484313"/>
            <a:ext cx="7772400" cy="4611687"/>
          </a:xfrm>
        </p:spPr>
        <p:txBody>
          <a:bodyPr/>
          <a:lstStyle/>
          <a:p>
            <a:pPr>
              <a:defRPr/>
            </a:pPr>
            <a:r>
              <a:rPr lang="zh-CN" altLang="zh-CN" sz="2400" b="1" dirty="0">
                <a:ea typeface="华文新魏" pitchFamily="2" charset="-122"/>
              </a:rPr>
              <a:t>数据传输速率在数值上，等于每秒钟传输的二进制比特数，单位为比特</a:t>
            </a:r>
            <a:r>
              <a:rPr lang="en-US" altLang="zh-CN" sz="2400" b="1" dirty="0">
                <a:ea typeface="华文新魏" pitchFamily="2" charset="-122"/>
              </a:rPr>
              <a:t>/</a:t>
            </a:r>
            <a:r>
              <a:rPr lang="zh-CN" altLang="zh-CN" sz="2400" b="1" dirty="0">
                <a:ea typeface="华文新魏" pitchFamily="2" charset="-122"/>
              </a:rPr>
              <a:t>秒，记做</a:t>
            </a:r>
            <a:r>
              <a:rPr lang="en-US" altLang="zh-CN" sz="2400" b="1" dirty="0">
                <a:ea typeface="华文新魏" pitchFamily="2" charset="-122"/>
              </a:rPr>
              <a:t>bps</a:t>
            </a:r>
            <a:r>
              <a:rPr lang="zh-CN" altLang="zh-CN" sz="2400" b="1" dirty="0">
                <a:ea typeface="华文新魏" pitchFamily="2" charset="-122"/>
              </a:rPr>
              <a:t>。</a:t>
            </a:r>
            <a:endParaRPr lang="en-US" altLang="zh-CN" sz="2400" b="1" dirty="0">
              <a:ea typeface="华文新魏" pitchFamily="2" charset="-122"/>
            </a:endParaRPr>
          </a:p>
          <a:p>
            <a:pPr>
              <a:defRPr/>
            </a:pPr>
            <a:endParaRPr lang="en-US" altLang="zh-CN" sz="800" b="1" dirty="0">
              <a:ea typeface="华文新魏" pitchFamily="2" charset="-122"/>
            </a:endParaRPr>
          </a:p>
          <a:p>
            <a:pPr>
              <a:defRPr/>
            </a:pPr>
            <a:r>
              <a:rPr lang="zh-CN" altLang="zh-CN" sz="2400" b="1" dirty="0">
                <a:ea typeface="华文新魏" pitchFamily="2" charset="-122"/>
              </a:rPr>
              <a:t>对于二进制数据，数据传输速率为：</a:t>
            </a:r>
            <a:r>
              <a:rPr lang="en-US" altLang="zh-CN" sz="2400" b="1" dirty="0">
                <a:ea typeface="华文新魏" pitchFamily="2" charset="-122"/>
              </a:rPr>
              <a:t>S=1/T</a:t>
            </a:r>
            <a:r>
              <a:rPr lang="zh-CN" altLang="zh-CN" sz="2400" b="1" dirty="0">
                <a:ea typeface="华文新魏" pitchFamily="2" charset="-122"/>
              </a:rPr>
              <a:t>（</a:t>
            </a:r>
            <a:r>
              <a:rPr lang="en-US" altLang="zh-CN" sz="2400" b="1" dirty="0">
                <a:ea typeface="华文新魏" pitchFamily="2" charset="-122"/>
              </a:rPr>
              <a:t>bps</a:t>
            </a:r>
            <a:r>
              <a:rPr lang="zh-CN" altLang="zh-CN" sz="2400" b="1" dirty="0">
                <a:ea typeface="华文新魏" pitchFamily="2" charset="-122"/>
              </a:rPr>
              <a:t>）其中，</a:t>
            </a:r>
            <a:r>
              <a:rPr lang="en-US" altLang="zh-CN" sz="2400" b="1" dirty="0">
                <a:ea typeface="华文新魏" pitchFamily="2" charset="-122"/>
              </a:rPr>
              <a:t>T</a:t>
            </a:r>
            <a:r>
              <a:rPr lang="zh-CN" altLang="zh-CN" sz="2400" b="1" dirty="0">
                <a:ea typeface="华文新魏" pitchFamily="2" charset="-122"/>
              </a:rPr>
              <a:t>为发送每个比特所需要的时间。</a:t>
            </a:r>
            <a:endParaRPr lang="en-US" altLang="zh-CN" sz="2400" b="1" dirty="0">
              <a:ea typeface="华文新魏" pitchFamily="2" charset="-122"/>
            </a:endParaRPr>
          </a:p>
          <a:p>
            <a:pPr>
              <a:defRPr/>
            </a:pPr>
            <a:endParaRPr lang="en-US" altLang="zh-CN" sz="800" b="1" dirty="0">
              <a:ea typeface="华文新魏" pitchFamily="2" charset="-122"/>
            </a:endParaRPr>
          </a:p>
          <a:p>
            <a:pPr>
              <a:defRPr/>
            </a:pPr>
            <a:r>
              <a:rPr lang="zh-CN" altLang="zh-CN" sz="2400" b="1" dirty="0">
                <a:ea typeface="华文新魏" pitchFamily="2" charset="-122"/>
              </a:rPr>
              <a:t>在实际应用中常用的数据传输速率单位</a:t>
            </a:r>
          </a:p>
          <a:p>
            <a:pPr>
              <a:buFontTx/>
              <a:buNone/>
              <a:defRPr/>
            </a:pPr>
            <a:r>
              <a:rPr lang="en-US" altLang="zh-CN" sz="2400" b="1" dirty="0">
                <a:ea typeface="华文新魏" pitchFamily="2" charset="-122"/>
              </a:rPr>
              <a:t>    1kbps =1×10</a:t>
            </a:r>
            <a:r>
              <a:rPr lang="en-US" altLang="zh-CN" sz="2400" b="1" baseline="30000" dirty="0">
                <a:ea typeface="华文新魏" pitchFamily="2" charset="-122"/>
              </a:rPr>
              <a:t>3</a:t>
            </a:r>
            <a:r>
              <a:rPr lang="en-US" altLang="zh-CN" sz="2400" b="1" dirty="0">
                <a:ea typeface="华文新魏" pitchFamily="2" charset="-122"/>
              </a:rPr>
              <a:t> bps</a:t>
            </a:r>
            <a:endParaRPr lang="zh-CN" altLang="zh-CN" sz="2400" b="1" dirty="0">
              <a:ea typeface="华文新魏" pitchFamily="2" charset="-122"/>
            </a:endParaRPr>
          </a:p>
          <a:p>
            <a:pPr>
              <a:buFontTx/>
              <a:buNone/>
              <a:defRPr/>
            </a:pPr>
            <a:r>
              <a:rPr lang="en-US" altLang="zh-CN" sz="2400" b="1" dirty="0">
                <a:ea typeface="华文新魏" pitchFamily="2" charset="-122"/>
              </a:rPr>
              <a:t>    1Mbps=1×10</a:t>
            </a:r>
            <a:r>
              <a:rPr lang="en-US" altLang="zh-CN" sz="2400" b="1" baseline="30000" dirty="0">
                <a:ea typeface="华文新魏" pitchFamily="2" charset="-122"/>
              </a:rPr>
              <a:t>6</a:t>
            </a:r>
            <a:r>
              <a:rPr lang="en-US" altLang="zh-CN" sz="2400" b="1" dirty="0">
                <a:ea typeface="华文新魏" pitchFamily="2" charset="-122"/>
              </a:rPr>
              <a:t> bps</a:t>
            </a:r>
            <a:endParaRPr lang="zh-CN" altLang="zh-CN" sz="2400" b="1" dirty="0">
              <a:ea typeface="华文新魏" pitchFamily="2" charset="-122"/>
            </a:endParaRPr>
          </a:p>
          <a:p>
            <a:pPr>
              <a:buFontTx/>
              <a:buNone/>
              <a:defRPr/>
            </a:pPr>
            <a:r>
              <a:rPr lang="en-US" altLang="zh-CN" sz="2400" b="1" dirty="0">
                <a:ea typeface="华文新魏" pitchFamily="2" charset="-122"/>
              </a:rPr>
              <a:t>    1Gbps=1×10</a:t>
            </a:r>
            <a:r>
              <a:rPr lang="en-US" altLang="zh-CN" sz="2400" b="1" baseline="30000" dirty="0">
                <a:ea typeface="华文新魏" pitchFamily="2" charset="-122"/>
              </a:rPr>
              <a:t>9</a:t>
            </a:r>
            <a:r>
              <a:rPr lang="en-US" altLang="zh-CN" sz="2400" b="1" dirty="0">
                <a:ea typeface="华文新魏" pitchFamily="2" charset="-122"/>
              </a:rPr>
              <a:t> bps</a:t>
            </a:r>
            <a:endParaRPr lang="zh-CN" altLang="zh-CN" sz="2400" b="1" dirty="0">
              <a:ea typeface="华文新魏" pitchFamily="2" charset="-122"/>
            </a:endParaRPr>
          </a:p>
          <a:p>
            <a:pPr>
              <a:buFontTx/>
              <a:buNone/>
              <a:defRPr/>
            </a:pPr>
            <a:r>
              <a:rPr lang="en-US" altLang="zh-CN" sz="2400" b="1" dirty="0">
                <a:ea typeface="华文新魏" pitchFamily="2" charset="-122"/>
              </a:rPr>
              <a:t>    1Tbps=1×10</a:t>
            </a:r>
            <a:r>
              <a:rPr lang="en-US" altLang="zh-CN" sz="2400" b="1" baseline="30000" dirty="0">
                <a:ea typeface="华文新魏" pitchFamily="2" charset="-122"/>
              </a:rPr>
              <a:t>12 </a:t>
            </a:r>
            <a:r>
              <a:rPr lang="en-US" altLang="zh-CN" sz="2400" b="1" dirty="0">
                <a:ea typeface="华文新魏" pitchFamily="2" charset="-122"/>
              </a:rPr>
              <a:t>bps</a:t>
            </a:r>
            <a:endParaRPr lang="zh-CN" altLang="zh-CN" sz="2400" b="1" dirty="0">
              <a:ea typeface="华文新魏" pitchFamily="2" charset="-122"/>
            </a:endParaRPr>
          </a:p>
          <a:p>
            <a:pPr eaLnBrk="1" hangingPunct="1">
              <a:defRPr/>
            </a:pPr>
            <a:endParaRPr lang="zh-CN" altLang="en-US" sz="2400"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939A0636-0649-476E-98B1-9CC886716AF1}" type="slidenum">
              <a:rPr lang="zh-CN" altLang="en-US">
                <a:solidFill>
                  <a:srgbClr val="000000"/>
                </a:solidFill>
              </a:rPr>
              <a:pPr>
                <a:defRPr/>
              </a:pPr>
              <a:t>30</a:t>
            </a:fld>
            <a:endParaRPr lang="en-US" altLang="zh-CN">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5800" y="765175"/>
            <a:ext cx="7772400" cy="987425"/>
          </a:xfrm>
        </p:spPr>
        <p:txBody>
          <a:bodyPr/>
          <a:lstStyle/>
          <a:p>
            <a:pPr algn="l" eaLnBrk="1" hangingPunct="1">
              <a:defRPr/>
            </a:pPr>
            <a:r>
              <a:rPr lang="en-US" altLang="zh-CN" sz="2800" u="sng" dirty="0"/>
              <a:t>2.4.5  </a:t>
            </a:r>
            <a:r>
              <a:rPr lang="zh-CN" altLang="zh-CN" sz="2800" u="sng" dirty="0">
                <a:latin typeface="华文新魏" pitchFamily="2" charset="-122"/>
                <a:ea typeface="华文新魏" pitchFamily="2" charset="-122"/>
              </a:rPr>
              <a:t>奈奎斯特准则与香农定理</a:t>
            </a:r>
            <a:br>
              <a:rPr lang="zh-CN" altLang="zh-CN" sz="3200" dirty="0"/>
            </a:br>
            <a:endParaRPr lang="zh-CN" altLang="en-US" sz="3200"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557338"/>
            <a:ext cx="7772400" cy="4538662"/>
          </a:xfrm>
        </p:spPr>
        <p:txBody>
          <a:bodyPr/>
          <a:lstStyle/>
          <a:p>
            <a:pPr eaLnBrk="1" hangingPunct="1">
              <a:buFontTx/>
              <a:buNone/>
              <a:defRPr/>
            </a:pPr>
            <a:r>
              <a:rPr lang="zh-CN" altLang="zh-CN" sz="2800" b="1" u="sng" dirty="0">
                <a:solidFill>
                  <a:schemeClr val="accent6"/>
                </a:solidFill>
                <a:ea typeface="华文新魏" pitchFamily="2" charset="-122"/>
              </a:rPr>
              <a:t>奈奎斯特准则的基本内容</a:t>
            </a:r>
            <a:endParaRPr lang="en-US" altLang="zh-CN" sz="2800" b="1" u="sng" dirty="0">
              <a:solidFill>
                <a:schemeClr val="accent6"/>
              </a:solidFill>
              <a:ea typeface="华文新魏" pitchFamily="2" charset="-122"/>
            </a:endParaRPr>
          </a:p>
          <a:p>
            <a:pPr eaLnBrk="1" hangingPunct="1">
              <a:buFontTx/>
              <a:buNone/>
              <a:defRPr/>
            </a:pPr>
            <a:endParaRPr lang="en-US" altLang="zh-CN" sz="800" b="1" u="sng" dirty="0">
              <a:solidFill>
                <a:schemeClr val="accent6"/>
              </a:solidFill>
              <a:ea typeface="华文新魏" pitchFamily="2" charset="-122"/>
            </a:endParaRPr>
          </a:p>
          <a:p>
            <a:pPr eaLnBrk="1" hangingPunct="1">
              <a:defRPr/>
            </a:pPr>
            <a:r>
              <a:rPr lang="zh-CN" altLang="zh-CN" b="1" dirty="0">
                <a:ea typeface="华文新魏" pitchFamily="2" charset="-122"/>
              </a:rPr>
              <a:t>如果表示码元的窄脉冲信号以时间间隔为</a:t>
            </a:r>
            <a:r>
              <a:rPr lang="en-US" altLang="zh-CN" b="1" dirty="0">
                <a:ea typeface="华文新魏" pitchFamily="2" charset="-122"/>
              </a:rPr>
              <a:t>π/ω</a:t>
            </a:r>
            <a:r>
              <a:rPr lang="zh-CN" altLang="zh-CN" b="1" dirty="0">
                <a:ea typeface="华文新魏" pitchFamily="2" charset="-122"/>
              </a:rPr>
              <a:t>（</a:t>
            </a:r>
            <a:r>
              <a:rPr lang="en-US" altLang="zh-CN" b="1" dirty="0">
                <a:ea typeface="华文新魏" pitchFamily="2" charset="-122"/>
              </a:rPr>
              <a:t>ω=2πf</a:t>
            </a:r>
            <a:r>
              <a:rPr lang="zh-CN" altLang="zh-CN" b="1" dirty="0">
                <a:ea typeface="华文新魏" pitchFamily="2" charset="-122"/>
              </a:rPr>
              <a:t>）通过理想通信信道，则前后码元之间不产生相互串扰。</a:t>
            </a:r>
            <a:endParaRPr lang="en-US" altLang="zh-CN" b="1" dirty="0">
              <a:ea typeface="华文新魏" pitchFamily="2" charset="-122"/>
            </a:endParaRPr>
          </a:p>
          <a:p>
            <a:pPr eaLnBrk="1" hangingPunct="1">
              <a:defRPr/>
            </a:pPr>
            <a:endParaRPr lang="en-US" altLang="zh-CN" b="1" dirty="0">
              <a:ea typeface="华文新魏" pitchFamily="2" charset="-122"/>
            </a:endParaRPr>
          </a:p>
          <a:p>
            <a:pPr eaLnBrk="1" hangingPunct="1">
              <a:defRPr/>
            </a:pPr>
            <a:r>
              <a:rPr lang="zh-CN" altLang="zh-CN" b="1" dirty="0">
                <a:ea typeface="华文新魏" pitchFamily="2" charset="-122"/>
              </a:rPr>
              <a:t>根据奈奎斯特准则，二进制数据信号的最大数据传输速率</a:t>
            </a:r>
            <a:r>
              <a:rPr lang="en-US" altLang="zh-CN" b="1" dirty="0" err="1">
                <a:ea typeface="华文新魏" pitchFamily="2" charset="-122"/>
              </a:rPr>
              <a:t>R</a:t>
            </a:r>
            <a:r>
              <a:rPr lang="en-US" altLang="zh-CN" b="1" baseline="-25000" dirty="0" err="1">
                <a:ea typeface="华文新魏" pitchFamily="2" charset="-122"/>
              </a:rPr>
              <a:t>max</a:t>
            </a:r>
            <a:r>
              <a:rPr lang="zh-CN" altLang="zh-CN" b="1" dirty="0">
                <a:ea typeface="华文新魏" pitchFamily="2" charset="-122"/>
              </a:rPr>
              <a:t>与理想信道带宽</a:t>
            </a:r>
            <a:r>
              <a:rPr lang="en-US" altLang="zh-CN" b="1" dirty="0">
                <a:ea typeface="华文新魏" pitchFamily="2" charset="-122"/>
              </a:rPr>
              <a:t>B</a:t>
            </a:r>
            <a:r>
              <a:rPr lang="zh-CN" altLang="zh-CN" b="1" dirty="0">
                <a:ea typeface="华文新魏" pitchFamily="2" charset="-122"/>
              </a:rPr>
              <a:t>（单位</a:t>
            </a:r>
            <a:r>
              <a:rPr lang="en-US" altLang="zh-CN" b="1" dirty="0">
                <a:ea typeface="华文新魏" pitchFamily="2" charset="-122"/>
              </a:rPr>
              <a:t>Hz</a:t>
            </a:r>
            <a:r>
              <a:rPr lang="zh-CN" altLang="zh-CN" b="1" dirty="0">
                <a:ea typeface="华文新魏" pitchFamily="2" charset="-122"/>
              </a:rPr>
              <a:t>）的关系可以写为：</a:t>
            </a:r>
            <a:endParaRPr lang="en-US" altLang="zh-CN" b="1" dirty="0">
              <a:ea typeface="华文新魏" pitchFamily="2" charset="-122"/>
            </a:endParaRPr>
          </a:p>
          <a:p>
            <a:pPr algn="ctr" eaLnBrk="1" hangingPunct="1">
              <a:buFontTx/>
              <a:buNone/>
              <a:defRPr/>
            </a:pPr>
            <a:r>
              <a:rPr lang="en-US" altLang="zh-CN" b="1" dirty="0">
                <a:ea typeface="华文新魏" pitchFamily="2" charset="-122"/>
              </a:rPr>
              <a:t>    </a:t>
            </a:r>
            <a:r>
              <a:rPr lang="en-US" altLang="zh-CN" b="1" dirty="0" err="1">
                <a:ea typeface="华文新魏" pitchFamily="2" charset="-122"/>
              </a:rPr>
              <a:t>R</a:t>
            </a:r>
            <a:r>
              <a:rPr lang="en-US" altLang="zh-CN" b="1" baseline="-25000" dirty="0" err="1">
                <a:ea typeface="华文新魏" pitchFamily="2" charset="-122"/>
              </a:rPr>
              <a:t>max</a:t>
            </a:r>
            <a:r>
              <a:rPr lang="en-US" altLang="zh-CN" b="1" dirty="0">
                <a:ea typeface="华文新魏" pitchFamily="2" charset="-122"/>
              </a:rPr>
              <a:t>=2·B</a:t>
            </a:r>
            <a:r>
              <a:rPr lang="zh-CN" altLang="zh-CN" b="1" dirty="0">
                <a:ea typeface="华文新魏" pitchFamily="2" charset="-122"/>
              </a:rPr>
              <a:t>（</a:t>
            </a:r>
            <a:r>
              <a:rPr lang="en-US" altLang="zh-CN" b="1" dirty="0">
                <a:ea typeface="华文新魏" pitchFamily="2" charset="-122"/>
              </a:rPr>
              <a:t>bps</a:t>
            </a:r>
            <a:r>
              <a:rPr lang="zh-CN" altLang="zh-CN" b="1" dirty="0">
                <a:ea typeface="华文新魏" pitchFamily="2" charset="-122"/>
              </a:rPr>
              <a:t>）。</a:t>
            </a:r>
            <a:endParaRPr lang="zh-CN" altLang="en-US"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D357CA6D-2577-4486-8B37-BAE7A87296CE}" type="slidenum">
              <a:rPr lang="zh-CN" altLang="en-US">
                <a:solidFill>
                  <a:srgbClr val="000000"/>
                </a:solidFill>
              </a:rPr>
              <a:pPr>
                <a:defRPr/>
              </a:pPr>
              <a:t>31</a:t>
            </a:fld>
            <a:endParaRPr lang="en-US" altLang="zh-CN">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332656"/>
            <a:ext cx="7772400" cy="1143000"/>
          </a:xfrm>
        </p:spPr>
        <p:txBody>
          <a:bodyPr/>
          <a:lstStyle/>
          <a:p>
            <a:pPr algn="l" eaLnBrk="1" hangingPunct="1">
              <a:defRPr/>
            </a:pPr>
            <a:r>
              <a:rPr lang="zh-CN" altLang="zh-CN" sz="2800" u="sng" dirty="0">
                <a:latin typeface="华文新魏" pitchFamily="2" charset="-122"/>
                <a:ea typeface="华文新魏" pitchFamily="2" charset="-122"/>
              </a:rPr>
              <a:t>香农定理的基本内容</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755576" y="1412776"/>
            <a:ext cx="7772400" cy="4395787"/>
          </a:xfrm>
        </p:spPr>
        <p:txBody>
          <a:bodyPr/>
          <a:lstStyle/>
          <a:p>
            <a:pPr eaLnBrk="1" hangingPunct="1">
              <a:defRPr/>
            </a:pPr>
            <a:r>
              <a:rPr lang="zh-CN" altLang="zh-CN" b="1" dirty="0">
                <a:ea typeface="华文新魏" pitchFamily="2" charset="-122"/>
              </a:rPr>
              <a:t>奈奎斯特定理描述了有限带宽、无噪声的理想信道的最大传输速率与信道带宽的关系。</a:t>
            </a:r>
            <a:endParaRPr lang="en-US" altLang="zh-CN" b="1" dirty="0">
              <a:ea typeface="华文新魏" pitchFamily="2" charset="-122"/>
            </a:endParaRPr>
          </a:p>
          <a:p>
            <a:pPr eaLnBrk="1" hangingPunct="1">
              <a:defRPr/>
            </a:pPr>
            <a:r>
              <a:rPr lang="zh-CN" altLang="zh-CN" b="1" dirty="0">
                <a:ea typeface="华文新魏" pitchFamily="2" charset="-122"/>
              </a:rPr>
              <a:t>香农定理则描述了有限带宽、有随机热噪声信道的最大传输速率与信道带宽、信号噪声功率比之间的关系。</a:t>
            </a:r>
            <a:endParaRPr lang="en-US" altLang="zh-CN" b="1" dirty="0">
              <a:ea typeface="华文新魏" pitchFamily="2" charset="-122"/>
            </a:endParaRPr>
          </a:p>
          <a:p>
            <a:pPr eaLnBrk="1" hangingPunct="1">
              <a:defRPr/>
            </a:pPr>
            <a:r>
              <a:rPr lang="zh-CN" altLang="zh-CN" b="1" dirty="0">
                <a:ea typeface="华文新魏" pitchFamily="2" charset="-122"/>
              </a:rPr>
              <a:t>香农定理指出：在有随机热噪声的信道中传输数据信号时，传输速率</a:t>
            </a:r>
            <a:r>
              <a:rPr lang="en-US" altLang="zh-CN" b="1" dirty="0" err="1">
                <a:ea typeface="华文新魏" pitchFamily="2" charset="-122"/>
              </a:rPr>
              <a:t>R</a:t>
            </a:r>
            <a:r>
              <a:rPr lang="en-US" altLang="zh-CN" b="1" baseline="-25000" dirty="0" err="1">
                <a:ea typeface="华文新魏" pitchFamily="2" charset="-122"/>
              </a:rPr>
              <a:t>max</a:t>
            </a:r>
            <a:r>
              <a:rPr lang="zh-CN" altLang="zh-CN" b="1" dirty="0">
                <a:ea typeface="华文新魏" pitchFamily="2" charset="-122"/>
              </a:rPr>
              <a:t>与信道带宽</a:t>
            </a:r>
            <a:r>
              <a:rPr lang="en-US" altLang="zh-CN" b="1" dirty="0">
                <a:ea typeface="华文新魏" pitchFamily="2" charset="-122"/>
              </a:rPr>
              <a:t>B</a:t>
            </a:r>
            <a:r>
              <a:rPr lang="zh-CN" altLang="zh-CN" b="1" dirty="0">
                <a:ea typeface="华文新魏" pitchFamily="2" charset="-122"/>
              </a:rPr>
              <a:t>、信噪比</a:t>
            </a:r>
            <a:r>
              <a:rPr lang="en-US" altLang="zh-CN" b="1" dirty="0">
                <a:ea typeface="华文新魏" pitchFamily="2" charset="-122"/>
              </a:rPr>
              <a:t>S/N</a:t>
            </a:r>
            <a:r>
              <a:rPr lang="zh-CN" altLang="zh-CN" b="1" dirty="0">
                <a:ea typeface="华文新魏" pitchFamily="2" charset="-122"/>
              </a:rPr>
              <a:t>的关系为：</a:t>
            </a:r>
            <a:endParaRPr lang="en-US" altLang="zh-CN" b="1" dirty="0">
              <a:ea typeface="华文新魏" pitchFamily="2" charset="-122"/>
            </a:endParaRPr>
          </a:p>
          <a:p>
            <a:pPr eaLnBrk="1" hangingPunct="1">
              <a:buNone/>
              <a:defRPr/>
            </a:pPr>
            <a:r>
              <a:rPr lang="en-US" altLang="zh-CN" dirty="0">
                <a:ea typeface="华文新魏" pitchFamily="2" charset="-122"/>
              </a:rPr>
              <a:t>			</a:t>
            </a:r>
            <a:r>
              <a:rPr lang="en-US" altLang="zh-CN" b="1" dirty="0" err="1">
                <a:ea typeface="华文新魏" pitchFamily="2" charset="-122"/>
              </a:rPr>
              <a:t>R</a:t>
            </a:r>
            <a:r>
              <a:rPr lang="en-US" altLang="zh-CN" b="1" baseline="-25000" dirty="0" err="1">
                <a:ea typeface="华文新魏" pitchFamily="2" charset="-122"/>
              </a:rPr>
              <a:t>max</a:t>
            </a:r>
            <a:r>
              <a:rPr lang="en-US" altLang="zh-CN" b="1" dirty="0">
                <a:ea typeface="华文新魏" pitchFamily="2" charset="-122"/>
              </a:rPr>
              <a:t>=B·log</a:t>
            </a:r>
            <a:r>
              <a:rPr lang="en-US" altLang="zh-CN" b="1" baseline="-25000" dirty="0">
                <a:ea typeface="华文新魏" pitchFamily="2" charset="-122"/>
              </a:rPr>
              <a:t>2</a:t>
            </a:r>
            <a:r>
              <a:rPr lang="zh-CN" altLang="zh-CN" b="1" dirty="0">
                <a:ea typeface="华文新魏" pitchFamily="2" charset="-122"/>
              </a:rPr>
              <a:t>（</a:t>
            </a:r>
            <a:r>
              <a:rPr lang="en-US" altLang="zh-CN" b="1" dirty="0">
                <a:ea typeface="华文新魏" pitchFamily="2" charset="-122"/>
              </a:rPr>
              <a:t>1+S/N</a:t>
            </a:r>
            <a:r>
              <a:rPr lang="zh-CN" altLang="zh-CN" b="1" dirty="0">
                <a:ea typeface="华文新魏" pitchFamily="2" charset="-122"/>
              </a:rPr>
              <a:t>）</a:t>
            </a:r>
            <a:endParaRPr lang="en-US" altLang="zh-CN" b="1" dirty="0">
              <a:ea typeface="华文新魏" pitchFamily="2" charset="-122"/>
            </a:endParaRPr>
          </a:p>
          <a:p>
            <a:pPr eaLnBrk="1" hangingPunct="1">
              <a:buNone/>
              <a:defRPr/>
            </a:pPr>
            <a:r>
              <a:rPr lang="en-US" altLang="zh-CN" dirty="0">
                <a:ea typeface="华文新魏" pitchFamily="2" charset="-122"/>
              </a:rPr>
              <a:t>	</a:t>
            </a:r>
            <a:r>
              <a:rPr lang="zh-CN" altLang="zh-CN" b="1" dirty="0">
                <a:ea typeface="华文新魏" pitchFamily="2" charset="-122"/>
              </a:rPr>
              <a:t>式中，</a:t>
            </a:r>
            <a:r>
              <a:rPr lang="en-US" altLang="zh-CN" b="1" dirty="0" err="1">
                <a:ea typeface="华文新魏" pitchFamily="2" charset="-122"/>
              </a:rPr>
              <a:t>R</a:t>
            </a:r>
            <a:r>
              <a:rPr lang="en-US" altLang="zh-CN" b="1" baseline="-25000" dirty="0" err="1">
                <a:ea typeface="华文新魏" pitchFamily="2" charset="-122"/>
              </a:rPr>
              <a:t>max</a:t>
            </a:r>
            <a:r>
              <a:rPr lang="zh-CN" altLang="zh-CN" b="1" dirty="0">
                <a:ea typeface="华文新魏" pitchFamily="2" charset="-122"/>
              </a:rPr>
              <a:t>单位为</a:t>
            </a:r>
            <a:r>
              <a:rPr lang="en-US" altLang="zh-CN" b="1" dirty="0">
                <a:ea typeface="华文新魏" pitchFamily="2" charset="-122"/>
              </a:rPr>
              <a:t>bps</a:t>
            </a:r>
            <a:r>
              <a:rPr lang="zh-CN" altLang="zh-CN" b="1" dirty="0">
                <a:ea typeface="华文新魏" pitchFamily="2" charset="-122"/>
              </a:rPr>
              <a:t>，带宽</a:t>
            </a:r>
            <a:r>
              <a:rPr lang="en-US" altLang="zh-CN" b="1" dirty="0">
                <a:ea typeface="华文新魏" pitchFamily="2" charset="-122"/>
              </a:rPr>
              <a:t>B</a:t>
            </a:r>
            <a:r>
              <a:rPr lang="zh-CN" altLang="zh-CN" b="1" dirty="0">
                <a:ea typeface="华文新魏" pitchFamily="2" charset="-122"/>
              </a:rPr>
              <a:t>单位为</a:t>
            </a:r>
            <a:r>
              <a:rPr lang="en-US" altLang="zh-CN" b="1" dirty="0">
                <a:ea typeface="华文新魏" pitchFamily="2" charset="-122"/>
              </a:rPr>
              <a:t>Hz</a:t>
            </a:r>
            <a:r>
              <a:rPr lang="zh-CN" altLang="zh-CN" b="1" dirty="0">
                <a:ea typeface="华文新魏" pitchFamily="2" charset="-122"/>
              </a:rPr>
              <a:t>。</a:t>
            </a:r>
          </a:p>
          <a:p>
            <a:pPr eaLnBrk="1" hangingPunct="1">
              <a:defRPr/>
            </a:pPr>
            <a:endParaRPr lang="zh-CN" altLang="en-US" b="1" dirty="0">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1552823F-AE3F-4744-8222-AA0A1F333534}" type="slidenum">
              <a:rPr lang="zh-CN" altLang="en-US">
                <a:solidFill>
                  <a:srgbClr val="000000"/>
                </a:solidFill>
              </a:rPr>
              <a:pPr>
                <a:defRPr/>
              </a:pPr>
              <a:t>32</a:t>
            </a:fld>
            <a:endParaRPr lang="en-US" altLang="zh-CN">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23528" y="188640"/>
            <a:ext cx="7772400" cy="947738"/>
          </a:xfrm>
        </p:spPr>
        <p:txBody>
          <a:bodyPr/>
          <a:lstStyle/>
          <a:p>
            <a:pPr algn="l" eaLnBrk="1" hangingPunct="1">
              <a:defRPr/>
            </a:pPr>
            <a:r>
              <a:rPr lang="en-US" altLang="zh-CN" sz="3200" u="sng" dirty="0">
                <a:latin typeface="+mn-lt"/>
                <a:ea typeface="华文新魏" pitchFamily="2" charset="-122"/>
              </a:rPr>
              <a:t>2.5  </a:t>
            </a:r>
            <a:r>
              <a:rPr lang="zh-CN" altLang="zh-CN" sz="3200" u="sng" dirty="0">
                <a:latin typeface="+mn-lt"/>
                <a:ea typeface="华文新魏" pitchFamily="2" charset="-122"/>
              </a:rPr>
              <a:t>多路复用技术</a:t>
            </a:r>
            <a:endParaRPr lang="zh-CN" altLang="en-US" sz="32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683568" y="1124744"/>
            <a:ext cx="7772400" cy="4754562"/>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.5.1  </a:t>
            </a:r>
            <a:r>
              <a:rPr lang="zh-CN" altLang="zh-CN" sz="2800" b="1" u="sng" dirty="0">
                <a:solidFill>
                  <a:schemeClr val="accent6"/>
                </a:solidFill>
                <a:ea typeface="华文新魏" pitchFamily="2" charset="-122"/>
              </a:rPr>
              <a:t>多路复用的基本概念</a:t>
            </a:r>
            <a:endParaRPr lang="zh-CN" altLang="en-US"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07586C4C-23FD-488C-BFE8-16014BB3CDA8}" type="slidenum">
              <a:rPr lang="zh-CN" altLang="en-US">
                <a:solidFill>
                  <a:srgbClr val="000000"/>
                </a:solidFill>
              </a:rPr>
              <a:pPr>
                <a:defRPr/>
              </a:pPr>
              <a:t>33</a:t>
            </a:fld>
            <a:endParaRPr lang="en-US" altLang="zh-CN">
              <a:solidFill>
                <a:srgbClr val="000000"/>
              </a:solidFill>
            </a:endParaRPr>
          </a:p>
        </p:txBody>
      </p:sp>
      <p:pic>
        <p:nvPicPr>
          <p:cNvPr id="48134" name="Picture 6"/>
          <p:cNvPicPr>
            <a:picLocks noChangeAspect="1" noChangeArrowheads="1"/>
          </p:cNvPicPr>
          <p:nvPr/>
        </p:nvPicPr>
        <p:blipFill>
          <a:blip r:embed="rId2" cstate="print"/>
          <a:srcRect/>
          <a:stretch>
            <a:fillRect/>
          </a:stretch>
        </p:blipFill>
        <p:spPr bwMode="auto">
          <a:xfrm>
            <a:off x="1403350" y="1916113"/>
            <a:ext cx="5907088" cy="43957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5800" y="609600"/>
            <a:ext cx="7772400" cy="1811338"/>
          </a:xfrm>
        </p:spPr>
        <p:txBody>
          <a:bodyPr/>
          <a:lstStyle/>
          <a:p>
            <a:pPr algn="l" eaLnBrk="1" hangingPunct="1">
              <a:defRPr/>
            </a:pPr>
            <a:r>
              <a:rPr lang="zh-CN" altLang="zh-CN" sz="2800" u="sng" dirty="0">
                <a:latin typeface="华文新魏" pitchFamily="2" charset="-122"/>
                <a:ea typeface="华文新魏" pitchFamily="2" charset="-122"/>
              </a:rPr>
              <a:t>多路复用技术的分类</a:t>
            </a:r>
            <a:endParaRPr lang="zh-CN" altLang="en-US" sz="28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2060848"/>
            <a:ext cx="7772400" cy="4035152"/>
          </a:xfrm>
        </p:spPr>
        <p:txBody>
          <a:bodyPr/>
          <a:lstStyle/>
          <a:p>
            <a:pPr>
              <a:defRPr/>
            </a:pPr>
            <a:r>
              <a:rPr lang="zh-CN" altLang="zh-CN" b="1" dirty="0">
                <a:ea typeface="华文新魏" pitchFamily="2" charset="-122"/>
              </a:rPr>
              <a:t>时分多路复用（</a:t>
            </a:r>
            <a:r>
              <a:rPr lang="en-US" altLang="zh-CN" b="1" dirty="0">
                <a:ea typeface="华文新魏" pitchFamily="2" charset="-122"/>
              </a:rPr>
              <a:t>TDM</a:t>
            </a:r>
            <a:r>
              <a:rPr lang="zh-CN" altLang="zh-CN" b="1" dirty="0">
                <a:ea typeface="华文新魏" pitchFamily="2" charset="-122"/>
              </a:rPr>
              <a:t>）</a:t>
            </a:r>
            <a:endParaRPr lang="en-US" altLang="zh-CN" b="1" dirty="0">
              <a:ea typeface="华文新魏" pitchFamily="2" charset="-122"/>
            </a:endParaRPr>
          </a:p>
          <a:p>
            <a:pPr>
              <a:defRPr/>
            </a:pPr>
            <a:r>
              <a:rPr lang="zh-CN" altLang="zh-CN" b="1" dirty="0">
                <a:ea typeface="华文新魏" pitchFamily="2" charset="-122"/>
              </a:rPr>
              <a:t>频分多路复用（</a:t>
            </a:r>
            <a:r>
              <a:rPr lang="en-US" altLang="zh-CN" b="1" dirty="0">
                <a:ea typeface="华文新魏" pitchFamily="2" charset="-122"/>
              </a:rPr>
              <a:t>FDM</a:t>
            </a:r>
            <a:r>
              <a:rPr lang="zh-CN" altLang="zh-CN" b="1" dirty="0">
                <a:ea typeface="华文新魏" pitchFamily="2" charset="-122"/>
              </a:rPr>
              <a:t>）</a:t>
            </a:r>
            <a:endParaRPr lang="en-US" altLang="zh-CN" b="1" dirty="0">
              <a:ea typeface="华文新魏" pitchFamily="2" charset="-122"/>
            </a:endParaRPr>
          </a:p>
          <a:p>
            <a:pPr>
              <a:defRPr/>
            </a:pPr>
            <a:r>
              <a:rPr lang="zh-CN" altLang="zh-CN" b="1" dirty="0">
                <a:ea typeface="华文新魏" pitchFamily="2" charset="-122"/>
              </a:rPr>
              <a:t>波分多路复用（</a:t>
            </a:r>
            <a:r>
              <a:rPr lang="en-US" altLang="zh-CN" b="1" dirty="0">
                <a:ea typeface="华文新魏" pitchFamily="2" charset="-122"/>
              </a:rPr>
              <a:t>WDM</a:t>
            </a:r>
            <a:r>
              <a:rPr lang="zh-CN" altLang="zh-CN" b="1" dirty="0">
                <a:ea typeface="华文新魏" pitchFamily="2" charset="-122"/>
              </a:rPr>
              <a:t>）</a:t>
            </a:r>
            <a:endParaRPr lang="en-US" altLang="zh-CN" b="1" dirty="0">
              <a:ea typeface="华文新魏" pitchFamily="2" charset="-122"/>
            </a:endParaRPr>
          </a:p>
          <a:p>
            <a:pPr>
              <a:defRPr/>
            </a:pPr>
            <a:r>
              <a:rPr lang="zh-CN" altLang="zh-CN" b="1" dirty="0">
                <a:ea typeface="华文新魏" pitchFamily="2" charset="-122"/>
              </a:rPr>
              <a:t>码分多址（</a:t>
            </a:r>
            <a:r>
              <a:rPr lang="en-US" altLang="zh-CN" b="1" dirty="0">
                <a:ea typeface="华文新魏" pitchFamily="2" charset="-122"/>
              </a:rPr>
              <a:t>CDMA</a:t>
            </a:r>
            <a:r>
              <a:rPr lang="zh-CN" altLang="zh-CN" b="1" dirty="0">
                <a:ea typeface="华文新魏" pitchFamily="2" charset="-122"/>
              </a:rPr>
              <a:t>）正交频分复用（</a:t>
            </a:r>
            <a:r>
              <a:rPr lang="en-US" altLang="zh-CN" b="1" dirty="0">
                <a:ea typeface="华文新魏" pitchFamily="2" charset="-122"/>
              </a:rPr>
              <a:t>OFDM</a:t>
            </a:r>
            <a:r>
              <a:rPr lang="zh-CN" altLang="zh-CN" b="1" dirty="0">
                <a:ea typeface="华文新魏" pitchFamily="2" charset="-122"/>
              </a:rPr>
              <a:t>）</a:t>
            </a:r>
            <a:endParaRPr lang="zh-CN" altLang="en-US"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1A47BD6-FABE-4ADC-A328-B4D8E258C0AB}" type="slidenum">
              <a:rPr lang="zh-CN" altLang="en-US">
                <a:solidFill>
                  <a:srgbClr val="000000"/>
                </a:solidFill>
              </a:rPr>
              <a:pPr>
                <a:defRPr/>
              </a:pPr>
              <a:t>34</a:t>
            </a:fld>
            <a:endParaRPr lang="en-US" altLang="zh-CN">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188640"/>
            <a:ext cx="7772400" cy="947738"/>
          </a:xfrm>
        </p:spPr>
        <p:txBody>
          <a:bodyPr/>
          <a:lstStyle/>
          <a:p>
            <a:pPr algn="l" eaLnBrk="1" hangingPunct="1">
              <a:defRPr/>
            </a:pPr>
            <a:r>
              <a:rPr lang="zh-CN" altLang="zh-CN" sz="2800" dirty="0">
                <a:solidFill>
                  <a:schemeClr val="accent6"/>
                </a:solidFill>
                <a:latin typeface="华文新魏" pitchFamily="2" charset="-122"/>
                <a:ea typeface="华文新魏" pitchFamily="2" charset="-122"/>
              </a:rPr>
              <a:t>时分多路复用</a:t>
            </a:r>
            <a:r>
              <a:rPr lang="en-US" altLang="zh-CN" sz="2800" dirty="0">
                <a:solidFill>
                  <a:schemeClr val="accent6"/>
                </a:solidFill>
                <a:latin typeface="华文新魏" pitchFamily="2" charset="-122"/>
                <a:ea typeface="华文新魏" pitchFamily="2" charset="-122"/>
              </a:rPr>
              <a:t>:</a:t>
            </a:r>
            <a:r>
              <a:rPr lang="zh-CN" altLang="zh-CN" sz="2800" dirty="0">
                <a:solidFill>
                  <a:schemeClr val="accent6"/>
                </a:solidFill>
                <a:latin typeface="华文新魏" pitchFamily="2" charset="-122"/>
                <a:ea typeface="华文新魏" pitchFamily="2" charset="-122"/>
              </a:rPr>
              <a:t>同步时分多路复用</a:t>
            </a:r>
            <a:br>
              <a:rPr lang="en-US" altLang="zh-CN" sz="2800" dirty="0">
                <a:solidFill>
                  <a:schemeClr val="accent6"/>
                </a:solidFill>
                <a:latin typeface="华文新魏" pitchFamily="2" charset="-122"/>
                <a:ea typeface="华文新魏" pitchFamily="2" charset="-122"/>
              </a:rPr>
            </a:br>
            <a:r>
              <a:rPr lang="zh-CN" altLang="en-US" sz="2800" dirty="0">
                <a:solidFill>
                  <a:schemeClr val="accent6"/>
                </a:solidFill>
                <a:latin typeface="华文新魏" pitchFamily="2" charset="-122"/>
                <a:ea typeface="华文新魏" pitchFamily="2" charset="-122"/>
              </a:rPr>
              <a:t>                          </a:t>
            </a:r>
            <a:r>
              <a:rPr lang="zh-CN" altLang="zh-CN" sz="2800" dirty="0">
                <a:solidFill>
                  <a:schemeClr val="accent6"/>
                </a:solidFill>
                <a:latin typeface="华文新魏" pitchFamily="2" charset="-122"/>
                <a:ea typeface="华文新魏" pitchFamily="2" charset="-122"/>
              </a:rPr>
              <a:t>统计时分多路复用</a:t>
            </a:r>
            <a:endParaRPr lang="zh-CN" altLang="en-US" sz="2800"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0F7453A3-21A3-4CF0-A546-86ECC8CB5E15}" type="slidenum">
              <a:rPr lang="zh-CN" altLang="en-US">
                <a:solidFill>
                  <a:srgbClr val="000000"/>
                </a:solidFill>
              </a:rPr>
              <a:pPr>
                <a:defRPr/>
              </a:pPr>
              <a:t>35</a:t>
            </a:fld>
            <a:endParaRPr lang="en-US" altLang="zh-CN">
              <a:solidFill>
                <a:srgbClr val="000000"/>
              </a:solidFill>
            </a:endParaRPr>
          </a:p>
        </p:txBody>
      </p:sp>
      <p:pic>
        <p:nvPicPr>
          <p:cNvPr id="50182" name="Picture 6"/>
          <p:cNvPicPr>
            <a:picLocks noChangeAspect="1" noChangeArrowheads="1"/>
          </p:cNvPicPr>
          <p:nvPr/>
        </p:nvPicPr>
        <p:blipFill>
          <a:blip r:embed="rId2" cstate="print"/>
          <a:srcRect/>
          <a:stretch>
            <a:fillRect/>
          </a:stretch>
        </p:blipFill>
        <p:spPr bwMode="auto">
          <a:xfrm>
            <a:off x="971600" y="1196752"/>
            <a:ext cx="6840760" cy="5381771"/>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188640"/>
            <a:ext cx="7772400" cy="5114925"/>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.5.3  </a:t>
            </a:r>
            <a:r>
              <a:rPr lang="zh-CN" altLang="zh-CN" sz="2800" b="1" u="sng" dirty="0">
                <a:solidFill>
                  <a:schemeClr val="accent6"/>
                </a:solidFill>
                <a:ea typeface="华文新魏" pitchFamily="2" charset="-122"/>
              </a:rPr>
              <a:t>频分多路复用</a:t>
            </a:r>
            <a:endParaRPr lang="zh-CN" altLang="en-US"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63A86F9B-7908-49B5-87B2-C63FEF7AF0B6}" type="slidenum">
              <a:rPr lang="zh-CN" altLang="en-US">
                <a:solidFill>
                  <a:srgbClr val="000000"/>
                </a:solidFill>
              </a:rPr>
              <a:pPr>
                <a:defRPr/>
              </a:pPr>
              <a:t>36</a:t>
            </a:fld>
            <a:endParaRPr lang="en-US" altLang="zh-CN">
              <a:solidFill>
                <a:srgbClr val="000000"/>
              </a:solidFill>
            </a:endParaRPr>
          </a:p>
        </p:txBody>
      </p:sp>
      <p:pic>
        <p:nvPicPr>
          <p:cNvPr id="51206" name="Picture 6"/>
          <p:cNvPicPr>
            <a:picLocks noChangeAspect="1" noChangeArrowheads="1"/>
          </p:cNvPicPr>
          <p:nvPr/>
        </p:nvPicPr>
        <p:blipFill>
          <a:blip r:embed="rId2" cstate="print"/>
          <a:srcRect/>
          <a:stretch>
            <a:fillRect/>
          </a:stretch>
        </p:blipFill>
        <p:spPr bwMode="auto">
          <a:xfrm>
            <a:off x="683568" y="980728"/>
            <a:ext cx="8111023" cy="453650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2800" u="sng" dirty="0">
                <a:latin typeface="+mn-lt"/>
                <a:ea typeface="华文新魏" pitchFamily="2" charset="-122"/>
              </a:rPr>
              <a:t>2.5.4  </a:t>
            </a:r>
            <a:r>
              <a:rPr lang="zh-CN" altLang="zh-CN" sz="2800" u="sng" dirty="0">
                <a:latin typeface="+mn-lt"/>
                <a:ea typeface="华文新魏" pitchFamily="2" charset="-122"/>
              </a:rPr>
              <a:t>波分多路复用</a:t>
            </a:r>
            <a:endParaRPr lang="zh-CN" altLang="en-US" sz="2800" u="sng" dirty="0">
              <a:solidFill>
                <a:schemeClr val="accent6"/>
              </a:solidFill>
              <a:latin typeface="+mn-lt"/>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5594E86C-BAB2-4F18-9A28-7BDB6525ABF7}" type="slidenum">
              <a:rPr lang="zh-CN" altLang="en-US">
                <a:solidFill>
                  <a:srgbClr val="000000"/>
                </a:solidFill>
              </a:rPr>
              <a:pPr>
                <a:defRPr/>
              </a:pPr>
              <a:t>37</a:t>
            </a:fld>
            <a:endParaRPr lang="en-US" altLang="zh-CN">
              <a:solidFill>
                <a:srgbClr val="000000"/>
              </a:solidFill>
            </a:endParaRPr>
          </a:p>
        </p:txBody>
      </p:sp>
      <p:pic>
        <p:nvPicPr>
          <p:cNvPr id="52230" name="Picture 6"/>
          <p:cNvPicPr>
            <a:picLocks noChangeAspect="1" noChangeArrowheads="1"/>
          </p:cNvPicPr>
          <p:nvPr/>
        </p:nvPicPr>
        <p:blipFill>
          <a:blip r:embed="rId2" cstate="print"/>
          <a:srcRect/>
          <a:stretch>
            <a:fillRect/>
          </a:stretch>
        </p:blipFill>
        <p:spPr bwMode="auto">
          <a:xfrm>
            <a:off x="684213" y="1700213"/>
            <a:ext cx="8053387" cy="352901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188640"/>
            <a:ext cx="8424863" cy="1143000"/>
          </a:xfrm>
        </p:spPr>
        <p:txBody>
          <a:bodyPr/>
          <a:lstStyle/>
          <a:p>
            <a:pPr algn="l" eaLnBrk="1" hangingPunct="1">
              <a:defRPr/>
            </a:pPr>
            <a:r>
              <a:rPr lang="en-US" altLang="zh-CN" sz="3200" u="sng" dirty="0">
                <a:latin typeface="+mn-lt"/>
                <a:ea typeface="华文新魏" pitchFamily="2" charset="-122"/>
              </a:rPr>
              <a:t>2.6  </a:t>
            </a:r>
            <a:r>
              <a:rPr lang="zh-CN" altLang="zh-CN" sz="3200" u="sng" dirty="0">
                <a:latin typeface="+mn-lt"/>
                <a:ea typeface="华文新魏" pitchFamily="2" charset="-122"/>
              </a:rPr>
              <a:t>同步光纤网</a:t>
            </a:r>
            <a:r>
              <a:rPr lang="en-US" altLang="zh-CN" sz="3200" u="sng" dirty="0">
                <a:latin typeface="+mn-lt"/>
                <a:ea typeface="华文新魏" pitchFamily="2" charset="-122"/>
              </a:rPr>
              <a:t>SONET</a:t>
            </a:r>
            <a:r>
              <a:rPr lang="zh-CN" altLang="zh-CN" sz="3200" u="sng" dirty="0">
                <a:latin typeface="+mn-lt"/>
                <a:ea typeface="华文新魏" pitchFamily="2" charset="-122"/>
              </a:rPr>
              <a:t>与同步数字体系</a:t>
            </a:r>
            <a:r>
              <a:rPr lang="en-US" altLang="zh-CN" sz="3200" u="sng" dirty="0">
                <a:latin typeface="+mn-lt"/>
                <a:ea typeface="华文新魏" pitchFamily="2" charset="-122"/>
              </a:rPr>
              <a:t>SDH</a:t>
            </a:r>
            <a:endParaRPr lang="zh-CN" altLang="en-US" sz="32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468313" y="1484313"/>
            <a:ext cx="8277225" cy="4611687"/>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.6.1  SONET</a:t>
            </a:r>
            <a:r>
              <a:rPr lang="zh-CN" altLang="zh-CN" sz="2800" b="1" u="sng" dirty="0">
                <a:solidFill>
                  <a:schemeClr val="accent6"/>
                </a:solidFill>
                <a:ea typeface="华文新魏" pitchFamily="2" charset="-122"/>
              </a:rPr>
              <a:t>与</a:t>
            </a:r>
            <a:r>
              <a:rPr lang="en-US" altLang="zh-CN" sz="2800" b="1" u="sng" dirty="0">
                <a:solidFill>
                  <a:schemeClr val="accent6"/>
                </a:solidFill>
                <a:ea typeface="华文新魏" pitchFamily="2" charset="-122"/>
              </a:rPr>
              <a:t>SDH</a:t>
            </a:r>
            <a:r>
              <a:rPr lang="zh-CN" altLang="zh-CN" sz="2800" b="1" u="sng" dirty="0">
                <a:solidFill>
                  <a:schemeClr val="accent6"/>
                </a:solidFill>
                <a:ea typeface="华文新魏" pitchFamily="2" charset="-122"/>
              </a:rPr>
              <a:t>的基本概念</a:t>
            </a:r>
            <a:endParaRPr lang="en-US" altLang="zh-CN" sz="2800" b="1" u="sng" dirty="0">
              <a:solidFill>
                <a:schemeClr val="accent6"/>
              </a:solidFill>
              <a:ea typeface="华文新魏" pitchFamily="2" charset="-122"/>
            </a:endParaRPr>
          </a:p>
          <a:p>
            <a:pPr>
              <a:defRPr/>
            </a:pPr>
            <a:r>
              <a:rPr lang="zh-CN" altLang="zh-CN" sz="2400" b="1" dirty="0">
                <a:ea typeface="华文新魏" pitchFamily="2" charset="-122"/>
              </a:rPr>
              <a:t>早期时分多路复用（</a:t>
            </a:r>
            <a:r>
              <a:rPr lang="en-US" altLang="zh-CN" sz="2400" b="1" dirty="0">
                <a:ea typeface="华文新魏" pitchFamily="2" charset="-122"/>
              </a:rPr>
              <a:t>TDM</a:t>
            </a:r>
            <a:r>
              <a:rPr lang="zh-CN" altLang="zh-CN" sz="2400" b="1" dirty="0">
                <a:ea typeface="华文新魏" pitchFamily="2" charset="-122"/>
              </a:rPr>
              <a:t>）设备是专用的，并且各个运营商的</a:t>
            </a:r>
            <a:r>
              <a:rPr lang="en-US" altLang="zh-CN" sz="2400" b="1" dirty="0">
                <a:ea typeface="华文新魏" pitchFamily="2" charset="-122"/>
              </a:rPr>
              <a:t>TDM</a:t>
            </a:r>
            <a:r>
              <a:rPr lang="zh-CN" altLang="zh-CN" sz="2400" b="1" dirty="0">
                <a:ea typeface="华文新魏" pitchFamily="2" charset="-122"/>
              </a:rPr>
              <a:t>标准不同。</a:t>
            </a:r>
            <a:endParaRPr lang="en-US" altLang="zh-CN" sz="2400" b="1" dirty="0">
              <a:ea typeface="华文新魏" pitchFamily="2" charset="-122"/>
            </a:endParaRPr>
          </a:p>
          <a:p>
            <a:pPr>
              <a:defRPr/>
            </a:pPr>
            <a:r>
              <a:rPr lang="en-US" altLang="zh-CN" sz="2400" b="1" dirty="0">
                <a:ea typeface="华文新魏" pitchFamily="2" charset="-122"/>
              </a:rPr>
              <a:t>1985</a:t>
            </a:r>
            <a:r>
              <a:rPr lang="zh-CN" altLang="zh-CN" sz="2400" b="1" dirty="0">
                <a:ea typeface="华文新魏" pitchFamily="2" charset="-122"/>
              </a:rPr>
              <a:t>年美国贝尔实验室首先提出了同步光纤网（</a:t>
            </a:r>
            <a:r>
              <a:rPr lang="en-US" altLang="zh-CN" sz="2400" b="1" dirty="0">
                <a:ea typeface="华文新魏" pitchFamily="2" charset="-122"/>
              </a:rPr>
              <a:t>SONET</a:t>
            </a:r>
            <a:r>
              <a:rPr lang="zh-CN" altLang="zh-CN" sz="2400" b="1" dirty="0">
                <a:ea typeface="华文新魏" pitchFamily="2" charset="-122"/>
              </a:rPr>
              <a:t>）的概念</a:t>
            </a:r>
            <a:r>
              <a:rPr lang="zh-CN" altLang="en-US" sz="2400" b="1" dirty="0">
                <a:ea typeface="华文新魏" pitchFamily="2" charset="-122"/>
              </a:rPr>
              <a:t>，</a:t>
            </a:r>
            <a:r>
              <a:rPr lang="zh-CN" altLang="zh-CN" sz="2400" b="1" dirty="0">
                <a:ea typeface="华文新魏" pitchFamily="2" charset="-122"/>
              </a:rPr>
              <a:t>解决光接口标准规范问题。</a:t>
            </a:r>
          </a:p>
          <a:p>
            <a:pPr>
              <a:defRPr/>
            </a:pPr>
            <a:r>
              <a:rPr lang="en-US" altLang="zh-CN" sz="2400" b="1" dirty="0">
                <a:ea typeface="华文新魏" pitchFamily="2" charset="-122"/>
              </a:rPr>
              <a:t>ITU-T</a:t>
            </a:r>
            <a:r>
              <a:rPr lang="zh-CN" altLang="zh-CN" sz="2400" b="1" dirty="0">
                <a:ea typeface="华文新魏" pitchFamily="2" charset="-122"/>
              </a:rPr>
              <a:t>在</a:t>
            </a:r>
            <a:r>
              <a:rPr lang="en-US" altLang="zh-CN" sz="2400" b="1" dirty="0">
                <a:ea typeface="华文新魏" pitchFamily="2" charset="-122"/>
              </a:rPr>
              <a:t>SONET</a:t>
            </a:r>
            <a:r>
              <a:rPr lang="zh-CN" altLang="zh-CN" sz="2400" b="1" dirty="0">
                <a:ea typeface="华文新魏" pitchFamily="2" charset="-122"/>
              </a:rPr>
              <a:t>的基础上制定同步数字体系</a:t>
            </a:r>
            <a:endParaRPr lang="en-US" altLang="zh-CN" sz="2400" b="1" dirty="0">
              <a:ea typeface="华文新魏" pitchFamily="2" charset="-122"/>
            </a:endParaRPr>
          </a:p>
          <a:p>
            <a:pPr>
              <a:buFontTx/>
              <a:buNone/>
              <a:defRPr/>
            </a:pPr>
            <a:r>
              <a:rPr lang="zh-CN" altLang="en-US" sz="2400" b="1" dirty="0">
                <a:ea typeface="华文新魏" pitchFamily="2" charset="-122"/>
              </a:rPr>
              <a:t>  </a:t>
            </a:r>
            <a:r>
              <a:rPr lang="zh-CN" altLang="zh-CN" sz="2400" b="1" dirty="0">
                <a:ea typeface="华文新魏" pitchFamily="2" charset="-122"/>
              </a:rPr>
              <a:t>（</a:t>
            </a:r>
            <a:r>
              <a:rPr lang="en-US" altLang="zh-CN" sz="2400" b="1" dirty="0">
                <a:ea typeface="华文新魏" pitchFamily="2" charset="-122"/>
              </a:rPr>
              <a:t>SDH</a:t>
            </a:r>
            <a:r>
              <a:rPr lang="zh-CN" altLang="zh-CN" sz="2400" b="1" dirty="0">
                <a:ea typeface="华文新魏" pitchFamily="2" charset="-122"/>
              </a:rPr>
              <a:t>）标准，从而统一了国际通信传输速率、接口标准体制。</a:t>
            </a:r>
            <a:endParaRPr lang="en-US" altLang="zh-CN" sz="2400" b="1" dirty="0">
              <a:ea typeface="华文新魏" pitchFamily="2" charset="-122"/>
            </a:endParaRPr>
          </a:p>
          <a:p>
            <a:pPr>
              <a:defRPr/>
            </a:pPr>
            <a:r>
              <a:rPr lang="en-US" altLang="zh-CN" sz="2400" b="1" dirty="0">
                <a:ea typeface="华文新魏" pitchFamily="2" charset="-122"/>
              </a:rPr>
              <a:t>SDH</a:t>
            </a:r>
            <a:r>
              <a:rPr lang="zh-CN" altLang="zh-CN" sz="2400" b="1" dirty="0">
                <a:ea typeface="华文新魏" pitchFamily="2" charset="-122"/>
              </a:rPr>
              <a:t>标准不仅适用于光纤传输系统，也适用于微波与卫星传输体系。</a:t>
            </a:r>
            <a:endParaRPr lang="zh-CN" altLang="en-US" sz="2400"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B3293B9F-052D-4CAF-8BAB-AFFE116E06A9}" type="slidenum">
              <a:rPr lang="zh-CN" altLang="en-US">
                <a:solidFill>
                  <a:srgbClr val="000000"/>
                </a:solidFill>
              </a:rPr>
              <a:pPr>
                <a:defRPr/>
              </a:pPr>
              <a:t>38</a:t>
            </a:fld>
            <a:endParaRPr lang="en-US" altLang="zh-CN">
              <a:solidFill>
                <a:srgbClr val="00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260648"/>
            <a:ext cx="7772400" cy="1143000"/>
          </a:xfrm>
        </p:spPr>
        <p:txBody>
          <a:bodyPr/>
          <a:lstStyle/>
          <a:p>
            <a:pPr algn="l" eaLnBrk="1" hangingPunct="1">
              <a:defRPr/>
            </a:pPr>
            <a:r>
              <a:rPr lang="en-US" altLang="zh-CN" sz="2800" u="sng" dirty="0">
                <a:latin typeface="+mn-lt"/>
                <a:ea typeface="华文新魏" pitchFamily="2" charset="-122"/>
              </a:rPr>
              <a:t>2.6.2  </a:t>
            </a:r>
            <a:r>
              <a:rPr lang="zh-CN" altLang="zh-CN" sz="2800" u="sng" dirty="0">
                <a:latin typeface="+mn-lt"/>
                <a:ea typeface="华文新魏" pitchFamily="2" charset="-122"/>
              </a:rPr>
              <a:t>基本速率标准的制定</a:t>
            </a:r>
            <a:endParaRPr lang="zh-CN" altLang="en-US" sz="28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685800" y="1484313"/>
            <a:ext cx="7772400" cy="4611687"/>
          </a:xfrm>
        </p:spPr>
        <p:txBody>
          <a:bodyPr/>
          <a:lstStyle/>
          <a:p>
            <a:pPr eaLnBrk="1" hangingPunct="1">
              <a:buFontTx/>
              <a:buNone/>
              <a:defRPr/>
            </a:pPr>
            <a:r>
              <a:rPr lang="zh-CN" altLang="en-US" sz="2800" b="1" dirty="0">
                <a:solidFill>
                  <a:schemeClr val="accent6"/>
                </a:solidFill>
                <a:ea typeface="华文新魏" pitchFamily="2" charset="-122"/>
              </a:rPr>
              <a:t>     </a:t>
            </a:r>
            <a:r>
              <a:rPr lang="en-US" altLang="zh-CN" sz="2800" b="1" u="sng" dirty="0">
                <a:solidFill>
                  <a:schemeClr val="accent6"/>
                </a:solidFill>
                <a:ea typeface="华文新魏" pitchFamily="2" charset="-122"/>
              </a:rPr>
              <a:t>T1</a:t>
            </a:r>
            <a:r>
              <a:rPr lang="zh-CN" altLang="zh-CN" sz="2800" b="1" u="sng" dirty="0">
                <a:solidFill>
                  <a:schemeClr val="accent6"/>
                </a:solidFill>
                <a:ea typeface="华文新魏" pitchFamily="2" charset="-122"/>
              </a:rPr>
              <a:t>载波速率</a:t>
            </a:r>
            <a:endParaRPr lang="en-US" altLang="zh-CN" sz="2800" b="1" u="sng" dirty="0">
              <a:solidFill>
                <a:schemeClr val="accent6"/>
              </a:solidFill>
              <a:ea typeface="华文新魏" pitchFamily="2" charset="-122"/>
            </a:endParaRPr>
          </a:p>
          <a:p>
            <a:pPr eaLnBrk="1" hangingPunct="1">
              <a:defRPr/>
            </a:pPr>
            <a:r>
              <a:rPr lang="zh-CN" altLang="en-US" sz="2800" b="1" dirty="0">
                <a:solidFill>
                  <a:schemeClr val="accent6"/>
                </a:solidFill>
                <a:ea typeface="华文新魏" pitchFamily="2" charset="-122"/>
              </a:rPr>
              <a:t> </a:t>
            </a:r>
            <a:r>
              <a:rPr lang="en-US" altLang="zh-CN" sz="2800" b="1" dirty="0">
                <a:solidFill>
                  <a:schemeClr val="accent6"/>
                </a:solidFill>
                <a:ea typeface="华文新魏" pitchFamily="2" charset="-122"/>
              </a:rPr>
              <a:t>T1=</a:t>
            </a:r>
            <a:r>
              <a:rPr lang="zh-CN" altLang="zh-CN" sz="2800" b="1" dirty="0">
                <a:solidFill>
                  <a:schemeClr val="accent6"/>
                </a:solidFill>
                <a:ea typeface="华文新魏" pitchFamily="2" charset="-122"/>
              </a:rPr>
              <a:t>（</a:t>
            </a:r>
            <a:r>
              <a:rPr lang="en-US" altLang="zh-CN" sz="2800" b="1" dirty="0">
                <a:solidFill>
                  <a:schemeClr val="accent6"/>
                </a:solidFill>
                <a:ea typeface="华文新魏" pitchFamily="2" charset="-122"/>
              </a:rPr>
              <a:t>193/125</a:t>
            </a:r>
            <a:r>
              <a:rPr lang="zh-CN" altLang="zh-CN" sz="2800" b="1" dirty="0">
                <a:solidFill>
                  <a:schemeClr val="accent6"/>
                </a:solidFill>
                <a:ea typeface="华文新魏" pitchFamily="2" charset="-122"/>
              </a:rPr>
              <a:t>）</a:t>
            </a:r>
            <a:r>
              <a:rPr lang="en-US" altLang="zh-CN" sz="2800" b="1" dirty="0">
                <a:solidFill>
                  <a:schemeClr val="accent6"/>
                </a:solidFill>
                <a:ea typeface="华文新魏" pitchFamily="2" charset="-122"/>
              </a:rPr>
              <a:t>×10</a:t>
            </a:r>
            <a:r>
              <a:rPr lang="en-US" altLang="zh-CN" sz="2800" b="1" baseline="30000" dirty="0">
                <a:solidFill>
                  <a:schemeClr val="accent6"/>
                </a:solidFill>
                <a:ea typeface="华文新魏" pitchFamily="2" charset="-122"/>
              </a:rPr>
              <a:t>6</a:t>
            </a:r>
            <a:r>
              <a:rPr lang="en-US" altLang="zh-CN" sz="2800" b="1" dirty="0">
                <a:solidFill>
                  <a:schemeClr val="accent6"/>
                </a:solidFill>
                <a:ea typeface="华文新魏" pitchFamily="2" charset="-122"/>
              </a:rPr>
              <a:t>=1.544</a:t>
            </a:r>
            <a:r>
              <a:rPr lang="zh-CN" altLang="zh-CN" sz="2800" b="1" dirty="0">
                <a:solidFill>
                  <a:schemeClr val="accent6"/>
                </a:solidFill>
                <a:ea typeface="华文新魏" pitchFamily="2" charset="-122"/>
              </a:rPr>
              <a:t>（</a:t>
            </a:r>
            <a:r>
              <a:rPr lang="en-US" altLang="zh-CN" sz="2800" b="1" dirty="0">
                <a:solidFill>
                  <a:schemeClr val="accent6"/>
                </a:solidFill>
                <a:ea typeface="华文新魏" pitchFamily="2" charset="-122"/>
              </a:rPr>
              <a:t>Mbps</a:t>
            </a:r>
            <a:r>
              <a:rPr lang="zh-CN" altLang="zh-CN" sz="2800" b="1" dirty="0">
                <a:solidFill>
                  <a:schemeClr val="accent6"/>
                </a:solidFill>
                <a:ea typeface="华文新魏" pitchFamily="2" charset="-122"/>
              </a:rPr>
              <a:t>）</a:t>
            </a:r>
            <a:endParaRPr lang="zh-CN" altLang="en-US" sz="2800" b="1"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C9761F2D-78B9-468A-B1D5-99E8E8F5F304}" type="slidenum">
              <a:rPr lang="zh-CN" altLang="en-US">
                <a:solidFill>
                  <a:srgbClr val="000000"/>
                </a:solidFill>
              </a:rPr>
              <a:pPr>
                <a:defRPr/>
              </a:pPr>
              <a:t>39</a:t>
            </a:fld>
            <a:endParaRPr lang="en-US" altLang="zh-CN">
              <a:solidFill>
                <a:srgbClr val="000000"/>
              </a:solidFill>
            </a:endParaRPr>
          </a:p>
        </p:txBody>
      </p:sp>
      <p:sp>
        <p:nvSpPr>
          <p:cNvPr id="1024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10242" name="Object 6" descr="蓝色面巾纸"/>
          <p:cNvGraphicFramePr>
            <a:graphicFrameLocks noChangeAspect="1"/>
          </p:cNvGraphicFramePr>
          <p:nvPr/>
        </p:nvGraphicFramePr>
        <p:xfrm>
          <a:off x="827088" y="2636838"/>
          <a:ext cx="7705725" cy="3265487"/>
        </p:xfrm>
        <a:graphic>
          <a:graphicData uri="http://schemas.openxmlformats.org/presentationml/2006/ole">
            <mc:AlternateContent xmlns:mc="http://schemas.openxmlformats.org/markup-compatibility/2006">
              <mc:Choice xmlns:v="urn:schemas-microsoft-com:vml" Requires="v">
                <p:oleObj spid="_x0000_s83974" name="Visio" r:id="rId3" imgW="4561735" imgH="1932930" progId="Visio.Drawing.11">
                  <p:embed/>
                </p:oleObj>
              </mc:Choice>
              <mc:Fallback>
                <p:oleObj name="Visio" r:id="rId3" imgW="4561735" imgH="1932930" progId="Visio.Drawing.11">
                  <p:embed/>
                  <p:pic>
                    <p:nvPicPr>
                      <p:cNvPr id="0" name="Object 6"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636838"/>
                        <a:ext cx="7705725" cy="3265487"/>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332656"/>
            <a:ext cx="7772400" cy="1143000"/>
          </a:xfrm>
        </p:spPr>
        <p:txBody>
          <a:bodyPr/>
          <a:lstStyle/>
          <a:p>
            <a:pPr algn="l" eaLnBrk="1" hangingPunct="1">
              <a:defRPr/>
            </a:pPr>
            <a:r>
              <a:rPr lang="en-US" altLang="zh-CN" sz="3200" u="sng" dirty="0"/>
              <a:t>2.1.3  </a:t>
            </a:r>
            <a:r>
              <a:rPr lang="zh-CN" altLang="zh-CN" sz="3200" u="sng" dirty="0">
                <a:latin typeface="华文新魏" pitchFamily="2" charset="-122"/>
                <a:ea typeface="华文新魏" pitchFamily="2" charset="-122"/>
              </a:rPr>
              <a:t>物理层向数据链路层提供的服务</a:t>
            </a:r>
            <a:endParaRPr lang="zh-CN" altLang="en-US" sz="32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557338"/>
            <a:ext cx="7772400" cy="4538662"/>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点—点通信线路的物理层比特流传输过程</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0377E57D-97E3-4726-9110-5E3755B9CAEA}" type="slidenum">
              <a:rPr lang="zh-CN" altLang="en-US">
                <a:solidFill>
                  <a:srgbClr val="000000"/>
                </a:solidFill>
              </a:rPr>
              <a:pPr>
                <a:defRPr/>
              </a:pPr>
              <a:t>4</a:t>
            </a:fld>
            <a:endParaRPr lang="en-US" altLang="zh-CN">
              <a:solidFill>
                <a:srgbClr val="000000"/>
              </a:solidFill>
            </a:endParaRPr>
          </a:p>
        </p:txBody>
      </p:sp>
      <p:pic>
        <p:nvPicPr>
          <p:cNvPr id="385026" name="Picture 2"/>
          <p:cNvPicPr>
            <a:picLocks noChangeAspect="1" noChangeArrowheads="1"/>
          </p:cNvPicPr>
          <p:nvPr/>
        </p:nvPicPr>
        <p:blipFill>
          <a:blip r:embed="rId2" cstate="print"/>
          <a:srcRect/>
          <a:stretch>
            <a:fillRect/>
          </a:stretch>
        </p:blipFill>
        <p:spPr bwMode="auto">
          <a:xfrm>
            <a:off x="611188" y="2276475"/>
            <a:ext cx="7848600" cy="341630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39552" y="692696"/>
            <a:ext cx="8134672" cy="4827587"/>
          </a:xfrm>
        </p:spPr>
        <p:txBody>
          <a:bodyPr/>
          <a:lstStyle/>
          <a:p>
            <a:pPr eaLnBrk="1" hangingPunct="1">
              <a:buFontTx/>
              <a:buNone/>
              <a:defRPr/>
            </a:pPr>
            <a:r>
              <a:rPr lang="en-US" altLang="zh-CN" sz="2800" b="1" u="sng" dirty="0">
                <a:solidFill>
                  <a:schemeClr val="accent6"/>
                </a:solidFill>
                <a:ea typeface="华文新魏" pitchFamily="2" charset="-122"/>
              </a:rPr>
              <a:t>E1</a:t>
            </a:r>
            <a:r>
              <a:rPr lang="zh-CN" altLang="zh-CN" sz="2800" b="1" u="sng" dirty="0">
                <a:solidFill>
                  <a:schemeClr val="accent6"/>
                </a:solidFill>
                <a:ea typeface="华文新魏" pitchFamily="2" charset="-122"/>
              </a:rPr>
              <a:t>载波速率</a:t>
            </a:r>
            <a:endParaRPr lang="en-US" altLang="zh-CN" sz="2800" b="1" u="sng" dirty="0">
              <a:solidFill>
                <a:schemeClr val="accent6"/>
              </a:solidFill>
              <a:ea typeface="华文新魏" pitchFamily="2" charset="-122"/>
            </a:endParaRPr>
          </a:p>
          <a:p>
            <a:pPr eaLnBrk="1" hangingPunct="1">
              <a:buFontTx/>
              <a:buNone/>
              <a:defRPr/>
            </a:pPr>
            <a:endParaRPr lang="en-US" altLang="zh-CN" sz="800" b="1" u="sng" dirty="0">
              <a:solidFill>
                <a:schemeClr val="accent6"/>
              </a:solidFill>
              <a:ea typeface="华文新魏" pitchFamily="2" charset="-122"/>
            </a:endParaRPr>
          </a:p>
          <a:p>
            <a:pPr>
              <a:defRPr/>
            </a:pPr>
            <a:r>
              <a:rPr lang="en-US" altLang="zh-CN" b="1" dirty="0">
                <a:ea typeface="华文新魏" pitchFamily="2" charset="-122"/>
              </a:rPr>
              <a:t>E1</a:t>
            </a:r>
            <a:r>
              <a:rPr lang="zh-CN" altLang="zh-CN" b="1" dirty="0">
                <a:ea typeface="华文新魏" pitchFamily="2" charset="-122"/>
              </a:rPr>
              <a:t>标准是</a:t>
            </a:r>
            <a:r>
              <a:rPr lang="en-US" altLang="zh-CN" b="1" dirty="0">
                <a:ea typeface="华文新魏" pitchFamily="2" charset="-122"/>
              </a:rPr>
              <a:t>CCITT</a:t>
            </a:r>
            <a:r>
              <a:rPr lang="zh-CN" altLang="zh-CN" b="1" dirty="0">
                <a:ea typeface="华文新魏" pitchFamily="2" charset="-122"/>
              </a:rPr>
              <a:t>标准，它将</a:t>
            </a:r>
            <a:r>
              <a:rPr lang="en-US" altLang="zh-CN" b="1" dirty="0">
                <a:ea typeface="华文新魏" pitchFamily="2" charset="-122"/>
              </a:rPr>
              <a:t>30</a:t>
            </a:r>
            <a:r>
              <a:rPr lang="zh-CN" altLang="zh-CN" b="1" dirty="0">
                <a:ea typeface="华文新魏" pitchFamily="2" charset="-122"/>
              </a:rPr>
              <a:t>路数字语音信道和</a:t>
            </a:r>
            <a:r>
              <a:rPr lang="en-US" altLang="zh-CN" b="1" dirty="0">
                <a:ea typeface="华文新魏" pitchFamily="2" charset="-122"/>
              </a:rPr>
              <a:t>2</a:t>
            </a:r>
            <a:r>
              <a:rPr lang="zh-CN" altLang="zh-CN" b="1" dirty="0">
                <a:ea typeface="华文新魏" pitchFamily="2" charset="-122"/>
              </a:rPr>
              <a:t>路控制信道复用在一条通信线路。</a:t>
            </a:r>
            <a:endParaRPr lang="en-US" altLang="zh-CN" b="1" dirty="0">
              <a:ea typeface="华文新魏" pitchFamily="2" charset="-122"/>
            </a:endParaRPr>
          </a:p>
          <a:p>
            <a:pPr>
              <a:defRPr/>
            </a:pPr>
            <a:r>
              <a:rPr lang="zh-CN" altLang="zh-CN" b="1" dirty="0">
                <a:ea typeface="华文新魏" pitchFamily="2" charset="-122"/>
              </a:rPr>
              <a:t>每个信道在一帧中插入</a:t>
            </a:r>
            <a:r>
              <a:rPr lang="en-US" altLang="zh-CN" b="1" dirty="0">
                <a:ea typeface="华文新魏" pitchFamily="2" charset="-122"/>
              </a:rPr>
              <a:t>8bit</a:t>
            </a:r>
            <a:r>
              <a:rPr lang="zh-CN" altLang="zh-CN" b="1" dirty="0">
                <a:ea typeface="华文新魏" pitchFamily="2" charset="-122"/>
              </a:rPr>
              <a:t>数据，这样一帧要传送的数据共（</a:t>
            </a:r>
            <a:r>
              <a:rPr lang="en-US" altLang="zh-CN" b="1" dirty="0">
                <a:ea typeface="华文新魏" pitchFamily="2" charset="-122"/>
              </a:rPr>
              <a:t>30+2</a:t>
            </a:r>
            <a:r>
              <a:rPr lang="zh-CN" altLang="zh-CN" b="1" dirty="0">
                <a:ea typeface="华文新魏" pitchFamily="2" charset="-122"/>
              </a:rPr>
              <a:t>）×</a:t>
            </a:r>
            <a:r>
              <a:rPr lang="en-US" altLang="zh-CN" b="1" dirty="0">
                <a:ea typeface="华文新魏" pitchFamily="2" charset="-122"/>
              </a:rPr>
              <a:t>8=256</a:t>
            </a:r>
            <a:r>
              <a:rPr lang="zh-CN" altLang="zh-CN" b="1" dirty="0">
                <a:ea typeface="华文新魏" pitchFamily="2" charset="-122"/>
              </a:rPr>
              <a:t>（</a:t>
            </a:r>
            <a:r>
              <a:rPr lang="en-US" altLang="zh-CN" b="1" dirty="0">
                <a:ea typeface="华文新魏" pitchFamily="2" charset="-122"/>
              </a:rPr>
              <a:t>bit</a:t>
            </a:r>
            <a:r>
              <a:rPr lang="zh-CN" altLang="zh-CN" b="1" dirty="0">
                <a:ea typeface="华文新魏" pitchFamily="2" charset="-122"/>
              </a:rPr>
              <a:t>）。</a:t>
            </a:r>
            <a:endParaRPr lang="en-US" altLang="zh-CN" b="1" dirty="0">
              <a:ea typeface="华文新魏" pitchFamily="2" charset="-122"/>
            </a:endParaRPr>
          </a:p>
          <a:p>
            <a:pPr>
              <a:defRPr/>
            </a:pPr>
            <a:r>
              <a:rPr lang="zh-CN" altLang="zh-CN" b="1" dirty="0">
                <a:ea typeface="华文新魏" pitchFamily="2" charset="-122"/>
              </a:rPr>
              <a:t>传送一帧的时间为</a:t>
            </a:r>
            <a:r>
              <a:rPr lang="en-US" altLang="zh-CN" b="1" dirty="0">
                <a:ea typeface="华文新魏" pitchFamily="2" charset="-122"/>
              </a:rPr>
              <a:t>125μs</a:t>
            </a:r>
            <a:r>
              <a:rPr lang="zh-CN" altLang="zh-CN" b="1" dirty="0">
                <a:ea typeface="华文新魏" pitchFamily="2" charset="-122"/>
              </a:rPr>
              <a:t>。则</a:t>
            </a:r>
            <a:r>
              <a:rPr lang="en-US" altLang="zh-CN" b="1" dirty="0">
                <a:ea typeface="华文新魏" pitchFamily="2" charset="-122"/>
              </a:rPr>
              <a:t>E1</a:t>
            </a:r>
            <a:r>
              <a:rPr lang="zh-CN" altLang="zh-CN" b="1" dirty="0">
                <a:ea typeface="华文新魏" pitchFamily="2" charset="-122"/>
              </a:rPr>
              <a:t>载波的数据传输速率为：</a:t>
            </a:r>
          </a:p>
          <a:p>
            <a:pPr algn="ctr">
              <a:buFontTx/>
              <a:buNone/>
              <a:defRPr/>
            </a:pPr>
            <a:r>
              <a:rPr lang="zh-CN" altLang="en-US" b="1" dirty="0">
                <a:ea typeface="华文新魏" pitchFamily="2" charset="-122"/>
              </a:rPr>
              <a:t>    </a:t>
            </a:r>
            <a:r>
              <a:rPr lang="en-US" altLang="zh-CN" b="1" dirty="0">
                <a:ea typeface="华文新魏" pitchFamily="2" charset="-122"/>
              </a:rPr>
              <a:t>E1=</a:t>
            </a:r>
            <a:r>
              <a:rPr lang="zh-CN" altLang="zh-CN" b="1" dirty="0">
                <a:ea typeface="华文新魏" pitchFamily="2" charset="-122"/>
              </a:rPr>
              <a:t>（</a:t>
            </a:r>
            <a:r>
              <a:rPr lang="en-US" altLang="zh-CN" b="1" dirty="0">
                <a:ea typeface="华文新魏" pitchFamily="2" charset="-122"/>
              </a:rPr>
              <a:t>256/125</a:t>
            </a:r>
            <a:r>
              <a:rPr lang="zh-CN" altLang="zh-CN" b="1" dirty="0">
                <a:ea typeface="华文新魏" pitchFamily="2" charset="-122"/>
              </a:rPr>
              <a:t>）</a:t>
            </a:r>
            <a:r>
              <a:rPr lang="en-US" altLang="zh-CN" b="1" dirty="0">
                <a:ea typeface="华文新魏" pitchFamily="2" charset="-122"/>
              </a:rPr>
              <a:t>×10</a:t>
            </a:r>
            <a:r>
              <a:rPr lang="en-US" altLang="zh-CN" b="1" baseline="30000" dirty="0">
                <a:ea typeface="华文新魏" pitchFamily="2" charset="-122"/>
              </a:rPr>
              <a:t>6</a:t>
            </a:r>
            <a:r>
              <a:rPr lang="en-US" altLang="zh-CN" b="1" dirty="0">
                <a:ea typeface="华文新魏" pitchFamily="2" charset="-122"/>
              </a:rPr>
              <a:t>=2.048</a:t>
            </a:r>
            <a:r>
              <a:rPr lang="zh-CN" altLang="zh-CN" b="1" dirty="0">
                <a:ea typeface="华文新魏" pitchFamily="2" charset="-122"/>
              </a:rPr>
              <a:t>（</a:t>
            </a:r>
            <a:r>
              <a:rPr lang="en-US" altLang="zh-CN" b="1" dirty="0">
                <a:ea typeface="华文新魏" pitchFamily="2" charset="-122"/>
              </a:rPr>
              <a:t>Mbps</a:t>
            </a:r>
            <a:r>
              <a:rPr lang="zh-CN" altLang="zh-CN" b="1" dirty="0">
                <a:ea typeface="华文新魏" pitchFamily="2" charset="-122"/>
              </a:rPr>
              <a:t>）</a:t>
            </a:r>
            <a:endParaRPr lang="zh-CN" altLang="en-US"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C5F95C3E-62D2-42BF-A0E6-9857A4117BE7}" type="slidenum">
              <a:rPr lang="zh-CN" altLang="en-US">
                <a:solidFill>
                  <a:srgbClr val="000000"/>
                </a:solidFill>
              </a:rPr>
              <a:pPr>
                <a:defRPr/>
              </a:pPr>
              <a:t>40</a:t>
            </a:fld>
            <a:endParaRPr lang="en-US" altLang="zh-CN">
              <a:solidFill>
                <a:srgbClr val="00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0"/>
            <a:ext cx="7772400" cy="1143000"/>
          </a:xfrm>
        </p:spPr>
        <p:txBody>
          <a:bodyPr/>
          <a:lstStyle/>
          <a:p>
            <a:pPr algn="l" eaLnBrk="1" hangingPunct="1">
              <a:defRPr/>
            </a:pPr>
            <a:r>
              <a:rPr lang="en-US" altLang="zh-CN" sz="2800" u="sng" dirty="0">
                <a:latin typeface="+mn-lt"/>
                <a:ea typeface="华文新魏" pitchFamily="2" charset="-122"/>
              </a:rPr>
              <a:t>2.6.3  SDH</a:t>
            </a:r>
            <a:r>
              <a:rPr lang="zh-CN" altLang="zh-CN" sz="2800" u="sng" dirty="0">
                <a:latin typeface="+mn-lt"/>
                <a:ea typeface="华文新魏" pitchFamily="2" charset="-122"/>
              </a:rPr>
              <a:t>速率体系</a:t>
            </a:r>
            <a:endParaRPr lang="zh-CN" altLang="en-US" sz="2800" u="sng" dirty="0">
              <a:solidFill>
                <a:schemeClr val="accent6"/>
              </a:solidFill>
              <a:latin typeface="+mn-lt"/>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63C240D0-B155-4A6C-82D4-33B2BE2B7509}" type="slidenum">
              <a:rPr lang="zh-CN" altLang="en-US">
                <a:solidFill>
                  <a:srgbClr val="000000"/>
                </a:solidFill>
              </a:rPr>
              <a:pPr>
                <a:defRPr/>
              </a:pPr>
              <a:t>41</a:t>
            </a:fld>
            <a:endParaRPr lang="en-US" altLang="zh-CN">
              <a:solidFill>
                <a:srgbClr val="000000"/>
              </a:solidFill>
            </a:endParaRPr>
          </a:p>
        </p:txBody>
      </p:sp>
      <p:pic>
        <p:nvPicPr>
          <p:cNvPr id="81922" name="Picture 2"/>
          <p:cNvPicPr>
            <a:picLocks noChangeAspect="1" noChangeArrowheads="1"/>
          </p:cNvPicPr>
          <p:nvPr/>
        </p:nvPicPr>
        <p:blipFill>
          <a:blip r:embed="rId2" cstate="print"/>
          <a:srcRect/>
          <a:stretch>
            <a:fillRect/>
          </a:stretch>
        </p:blipFill>
        <p:spPr bwMode="auto">
          <a:xfrm>
            <a:off x="539552" y="1124744"/>
            <a:ext cx="8201308" cy="5184576"/>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764704"/>
            <a:ext cx="8062913" cy="4754562"/>
          </a:xfrm>
        </p:spPr>
        <p:txBody>
          <a:bodyPr/>
          <a:lstStyle/>
          <a:p>
            <a:pPr eaLnBrk="1" hangingPunct="1">
              <a:buFontTx/>
              <a:buNone/>
              <a:defRPr/>
            </a:pPr>
            <a:r>
              <a:rPr lang="en-US" altLang="zh-CN" sz="2800" b="1" u="sng" dirty="0">
                <a:solidFill>
                  <a:schemeClr val="accent6"/>
                </a:solidFill>
                <a:ea typeface="华文新魏" pitchFamily="2" charset="-122"/>
              </a:rPr>
              <a:t>SDH</a:t>
            </a:r>
            <a:r>
              <a:rPr lang="zh-CN" altLang="zh-CN" sz="2800" b="1" u="sng" dirty="0">
                <a:solidFill>
                  <a:schemeClr val="accent6"/>
                </a:solidFill>
                <a:ea typeface="华文新魏" pitchFamily="2" charset="-122"/>
              </a:rPr>
              <a:t>速率体系</a:t>
            </a:r>
            <a:endParaRPr lang="en-US" altLang="zh-CN" sz="2800" b="1" u="sng" dirty="0">
              <a:solidFill>
                <a:schemeClr val="accent6"/>
              </a:solidFill>
              <a:ea typeface="华文新魏" pitchFamily="2" charset="-122"/>
            </a:endParaRPr>
          </a:p>
          <a:p>
            <a:pPr eaLnBrk="1" hangingPunct="1">
              <a:buFontTx/>
              <a:buNone/>
              <a:defRPr/>
            </a:pPr>
            <a:endParaRPr lang="en-US" altLang="zh-CN" sz="800" b="1" u="sng" dirty="0">
              <a:solidFill>
                <a:schemeClr val="accent6"/>
              </a:solidFill>
              <a:ea typeface="华文新魏" pitchFamily="2" charset="-122"/>
            </a:endParaRPr>
          </a:p>
          <a:p>
            <a:pPr>
              <a:defRPr/>
            </a:pPr>
            <a:r>
              <a:rPr lang="en-US" altLang="zh-CN" b="1" dirty="0">
                <a:ea typeface="华文新魏" pitchFamily="2" charset="-122"/>
              </a:rPr>
              <a:t>OC</a:t>
            </a:r>
            <a:r>
              <a:rPr lang="zh-CN" altLang="zh-CN" b="1" dirty="0">
                <a:ea typeface="华文新魏" pitchFamily="2" charset="-122"/>
              </a:rPr>
              <a:t>定义的是光纤上传输的光信号速率。</a:t>
            </a:r>
            <a:endParaRPr lang="en-US" altLang="zh-CN" b="1" dirty="0">
              <a:ea typeface="华文新魏" pitchFamily="2" charset="-122"/>
            </a:endParaRPr>
          </a:p>
          <a:p>
            <a:pPr>
              <a:defRPr/>
            </a:pPr>
            <a:r>
              <a:rPr lang="en-US" altLang="zh-CN" b="1" dirty="0">
                <a:ea typeface="华文新魏" pitchFamily="2" charset="-122"/>
              </a:rPr>
              <a:t>STS</a:t>
            </a:r>
            <a:r>
              <a:rPr lang="zh-CN" altLang="zh-CN" b="1" dirty="0">
                <a:ea typeface="华文新魏" pitchFamily="2" charset="-122"/>
              </a:rPr>
              <a:t>定义的是数字电路接口的电信号传输速率。</a:t>
            </a:r>
            <a:endParaRPr lang="en-US" altLang="zh-CN" b="1" dirty="0">
              <a:ea typeface="华文新魏" pitchFamily="2" charset="-122"/>
            </a:endParaRPr>
          </a:p>
          <a:p>
            <a:pPr>
              <a:defRPr/>
            </a:pPr>
            <a:r>
              <a:rPr lang="en-US" altLang="zh-CN" b="1" dirty="0">
                <a:ea typeface="华文新魏" pitchFamily="2" charset="-122"/>
              </a:rPr>
              <a:t>STM</a:t>
            </a:r>
            <a:r>
              <a:rPr lang="zh-CN" altLang="zh-CN" b="1" dirty="0">
                <a:ea typeface="华文新魏" pitchFamily="2" charset="-122"/>
              </a:rPr>
              <a:t>标准是电话主干线路的数字信号速率标准。</a:t>
            </a:r>
          </a:p>
          <a:p>
            <a:pPr eaLnBrk="1" hangingPunct="1">
              <a:defRPr/>
            </a:pPr>
            <a:endParaRPr lang="zh-CN" altLang="en-US"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4A27DB9-6A6E-4D09-89D9-A9D2B84E5DE9}" type="slidenum">
              <a:rPr lang="zh-CN" altLang="en-US">
                <a:solidFill>
                  <a:srgbClr val="000000"/>
                </a:solidFill>
              </a:rPr>
              <a:pPr>
                <a:defRPr/>
              </a:pPr>
              <a:t>42</a:t>
            </a:fld>
            <a:endParaRPr lang="en-US" altLang="zh-CN">
              <a:solidFill>
                <a:srgbClr val="00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标题 15"/>
          <p:cNvSpPr>
            <a:spLocks noGrp="1"/>
          </p:cNvSpPr>
          <p:nvPr>
            <p:ph type="title"/>
          </p:nvPr>
        </p:nvSpPr>
        <p:spPr>
          <a:xfrm>
            <a:off x="685800" y="908050"/>
            <a:ext cx="7772400" cy="844550"/>
          </a:xfrm>
        </p:spPr>
        <p:txBody>
          <a:bodyPr/>
          <a:lstStyle/>
          <a:p>
            <a:pPr algn="l" eaLnBrk="1" hangingPunct="1">
              <a:defRPr/>
            </a:pPr>
            <a:r>
              <a:rPr lang="en-US" altLang="zh-CN" sz="2800" u="sng" dirty="0">
                <a:latin typeface="+mn-lt"/>
                <a:ea typeface="华文新魏" pitchFamily="2" charset="-122"/>
              </a:rPr>
              <a:t>OC</a:t>
            </a:r>
            <a:r>
              <a:rPr lang="zh-CN" altLang="zh-CN" sz="2800" u="sng" dirty="0">
                <a:latin typeface="+mn-lt"/>
                <a:ea typeface="华文新魏" pitchFamily="2" charset="-122"/>
              </a:rPr>
              <a:t>、</a:t>
            </a:r>
            <a:r>
              <a:rPr lang="en-US" altLang="zh-CN" sz="2800" u="sng" dirty="0">
                <a:latin typeface="+mn-lt"/>
                <a:ea typeface="华文新魏" pitchFamily="2" charset="-122"/>
              </a:rPr>
              <a:t>STS</a:t>
            </a:r>
            <a:r>
              <a:rPr lang="zh-CN" altLang="zh-CN" sz="2800" u="sng" dirty="0">
                <a:latin typeface="+mn-lt"/>
                <a:ea typeface="华文新魏" pitchFamily="2" charset="-122"/>
              </a:rPr>
              <a:t>与</a:t>
            </a:r>
            <a:r>
              <a:rPr lang="en-US" altLang="zh-CN" sz="2800" u="sng" dirty="0">
                <a:latin typeface="+mn-lt"/>
                <a:ea typeface="华文新魏" pitchFamily="2" charset="-122"/>
              </a:rPr>
              <a:t>STM</a:t>
            </a:r>
            <a:r>
              <a:rPr lang="zh-CN" altLang="zh-CN" sz="2800" u="sng" dirty="0">
                <a:latin typeface="+mn-lt"/>
                <a:ea typeface="华文新魏" pitchFamily="2" charset="-122"/>
              </a:rPr>
              <a:t>速率对应关系</a:t>
            </a:r>
            <a:endParaRPr lang="zh-CN" altLang="en-US" sz="2800" u="sng" dirty="0">
              <a:solidFill>
                <a:schemeClr val="accent6"/>
              </a:solidFill>
              <a:latin typeface="+mn-lt"/>
              <a:ea typeface="华文新魏" pitchFamily="2" charset="-122"/>
            </a:endParaRPr>
          </a:p>
        </p:txBody>
      </p:sp>
      <p:graphicFrame>
        <p:nvGraphicFramePr>
          <p:cNvPr id="6" name="内容占位符 5"/>
          <p:cNvGraphicFramePr>
            <a:graphicFrameLocks noGrp="1"/>
          </p:cNvGraphicFramePr>
          <p:nvPr>
            <p:ph idx="1"/>
          </p:nvPr>
        </p:nvGraphicFramePr>
        <p:xfrm>
          <a:off x="755650" y="1773238"/>
          <a:ext cx="7344815" cy="3888430"/>
        </p:xfrm>
        <a:graphic>
          <a:graphicData uri="http://schemas.openxmlformats.org/drawingml/2006/table">
            <a:tbl>
              <a:tblPr/>
              <a:tblGrid>
                <a:gridCol w="2937926">
                  <a:extLst>
                    <a:ext uri="{9D8B030D-6E8A-4147-A177-3AD203B41FA5}">
                      <a16:colId xmlns:a16="http://schemas.microsoft.com/office/drawing/2014/main" val="20000"/>
                    </a:ext>
                  </a:extLst>
                </a:gridCol>
                <a:gridCol w="1468963">
                  <a:extLst>
                    <a:ext uri="{9D8B030D-6E8A-4147-A177-3AD203B41FA5}">
                      <a16:colId xmlns:a16="http://schemas.microsoft.com/office/drawing/2014/main" val="20001"/>
                    </a:ext>
                  </a:extLst>
                </a:gridCol>
                <a:gridCol w="1468963">
                  <a:extLst>
                    <a:ext uri="{9D8B030D-6E8A-4147-A177-3AD203B41FA5}">
                      <a16:colId xmlns:a16="http://schemas.microsoft.com/office/drawing/2014/main" val="20002"/>
                    </a:ext>
                  </a:extLst>
                </a:gridCol>
                <a:gridCol w="1468963">
                  <a:extLst>
                    <a:ext uri="{9D8B030D-6E8A-4147-A177-3AD203B41FA5}">
                      <a16:colId xmlns:a16="http://schemas.microsoft.com/office/drawing/2014/main" val="20003"/>
                    </a:ext>
                  </a:extLst>
                </a:gridCol>
              </a:tblGrid>
              <a:tr h="388843">
                <a:tc>
                  <a:txBody>
                    <a:bodyPr/>
                    <a:lstStyle/>
                    <a:p>
                      <a:pPr algn="just">
                        <a:spcAft>
                          <a:spcPts val="0"/>
                        </a:spcAft>
                      </a:pPr>
                      <a:r>
                        <a:rPr lang="zh-CN" sz="2000" kern="100" dirty="0">
                          <a:latin typeface="Times New Roman"/>
                          <a:ea typeface="宋体"/>
                          <a:cs typeface="Times New Roman"/>
                        </a:rPr>
                        <a:t>传输速率（</a:t>
                      </a:r>
                      <a:r>
                        <a:rPr lang="en-US" sz="2000" kern="100" dirty="0">
                          <a:latin typeface="Times New Roman"/>
                          <a:ea typeface="宋体"/>
                          <a:cs typeface="Times New Roman"/>
                        </a:rPr>
                        <a:t>Mbps</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a:t>
                      </a:r>
                      <a:r>
                        <a:rPr lang="zh-CN" sz="2000" kern="100">
                          <a:latin typeface="Times New Roman"/>
                          <a:ea typeface="宋体"/>
                          <a:cs typeface="Times New Roman"/>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a:t>
                      </a:r>
                      <a:r>
                        <a:rPr lang="zh-CN" sz="2000" kern="100">
                          <a:latin typeface="Times New Roman"/>
                          <a:ea typeface="宋体"/>
                          <a:cs typeface="Times New Roman"/>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STM</a:t>
                      </a:r>
                      <a:r>
                        <a:rPr lang="zh-CN" sz="2000" kern="100">
                          <a:latin typeface="Times New Roman"/>
                          <a:ea typeface="宋体"/>
                          <a:cs typeface="Times New Roman"/>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88843">
                <a:tc>
                  <a:txBody>
                    <a:bodyPr/>
                    <a:lstStyle/>
                    <a:p>
                      <a:pPr algn="just">
                        <a:spcAft>
                          <a:spcPts val="0"/>
                        </a:spcAft>
                      </a:pPr>
                      <a:r>
                        <a:rPr lang="en-US" sz="2000" kern="100" dirty="0">
                          <a:latin typeface="Times New Roman"/>
                          <a:ea typeface="宋体"/>
                          <a:cs typeface="Times New Roman"/>
                        </a:rPr>
                        <a:t>51.840</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endParaRPr lang="en-US"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88843">
                <a:tc>
                  <a:txBody>
                    <a:bodyPr/>
                    <a:lstStyle/>
                    <a:p>
                      <a:pPr algn="just">
                        <a:spcAft>
                          <a:spcPts val="0"/>
                        </a:spcAft>
                      </a:pPr>
                      <a:r>
                        <a:rPr lang="en-US" sz="2000" kern="100" dirty="0">
                          <a:latin typeface="Times New Roman"/>
                          <a:ea typeface="宋体"/>
                          <a:cs typeface="Times New Roman"/>
                        </a:rPr>
                        <a:t>155.520</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OC-3</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STS-3</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STM-1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88843">
                <a:tc>
                  <a:txBody>
                    <a:bodyPr/>
                    <a:lstStyle/>
                    <a:p>
                      <a:pPr algn="just">
                        <a:spcAft>
                          <a:spcPts val="0"/>
                        </a:spcAft>
                      </a:pPr>
                      <a:r>
                        <a:rPr lang="en-US" sz="2000" kern="100" dirty="0">
                          <a:latin typeface="Times New Roman"/>
                          <a:ea typeface="宋体"/>
                          <a:cs typeface="Times New Roman"/>
                        </a:rPr>
                        <a:t>466.560</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OC-9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STS-9</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endParaRPr lang="en-US"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388843">
                <a:tc>
                  <a:txBody>
                    <a:bodyPr/>
                    <a:lstStyle/>
                    <a:p>
                      <a:pPr algn="just">
                        <a:spcAft>
                          <a:spcPts val="0"/>
                        </a:spcAft>
                      </a:pPr>
                      <a:r>
                        <a:rPr lang="en-US" sz="2000" kern="100">
                          <a:latin typeface="Times New Roman"/>
                          <a:ea typeface="宋体"/>
                          <a:cs typeface="Times New Roman"/>
                        </a:rPr>
                        <a:t>622.080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OC-12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STS-12</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STM-4</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388843">
                <a:tc>
                  <a:txBody>
                    <a:bodyPr/>
                    <a:lstStyle/>
                    <a:p>
                      <a:pPr algn="just">
                        <a:spcAft>
                          <a:spcPts val="0"/>
                        </a:spcAft>
                      </a:pPr>
                      <a:r>
                        <a:rPr lang="en-US" sz="2000" kern="100">
                          <a:latin typeface="Times New Roman"/>
                          <a:ea typeface="宋体"/>
                          <a:cs typeface="Times New Roman"/>
                        </a:rPr>
                        <a:t>933.120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OC-18</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STS-18</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endParaRPr lang="en-US"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388843">
                <a:tc>
                  <a:txBody>
                    <a:bodyPr/>
                    <a:lstStyle/>
                    <a:p>
                      <a:pPr algn="just">
                        <a:spcAft>
                          <a:spcPts val="0"/>
                        </a:spcAft>
                      </a:pPr>
                      <a:r>
                        <a:rPr lang="en-US" sz="2000" kern="100">
                          <a:latin typeface="Times New Roman"/>
                          <a:ea typeface="宋体"/>
                          <a:cs typeface="Times New Roman"/>
                        </a:rPr>
                        <a:t>1244.160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OC-24</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STS-24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STM-8</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388843">
                <a:tc>
                  <a:txBody>
                    <a:bodyPr/>
                    <a:lstStyle/>
                    <a:p>
                      <a:pPr algn="just">
                        <a:spcAft>
                          <a:spcPts val="0"/>
                        </a:spcAft>
                      </a:pPr>
                      <a:r>
                        <a:rPr lang="en-US" sz="2000" kern="100">
                          <a:latin typeface="Times New Roman"/>
                          <a:ea typeface="宋体"/>
                          <a:cs typeface="Times New Roman"/>
                        </a:rPr>
                        <a:t>1866.240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OC-36</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STS-36</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STM-12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88843">
                <a:tc>
                  <a:txBody>
                    <a:bodyPr/>
                    <a:lstStyle/>
                    <a:p>
                      <a:pPr algn="just">
                        <a:spcAft>
                          <a:spcPts val="0"/>
                        </a:spcAft>
                      </a:pPr>
                      <a:r>
                        <a:rPr lang="en-US" sz="2000" kern="100">
                          <a:latin typeface="Times New Roman"/>
                          <a:ea typeface="宋体"/>
                          <a:cs typeface="Times New Roman"/>
                        </a:rPr>
                        <a:t>2483.320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OC-48</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STS-48</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STM-16</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388843">
                <a:tc>
                  <a:txBody>
                    <a:bodyPr/>
                    <a:lstStyle/>
                    <a:p>
                      <a:pPr algn="just">
                        <a:spcAft>
                          <a:spcPts val="0"/>
                        </a:spcAft>
                      </a:pPr>
                      <a:r>
                        <a:rPr lang="en-US" sz="2000" kern="100">
                          <a:latin typeface="Times New Roman"/>
                          <a:ea typeface="宋体"/>
                          <a:cs typeface="Times New Roman"/>
                        </a:rPr>
                        <a:t>9953.280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OC-192</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Times New Roman"/>
                        </a:rPr>
                        <a:t>STS-192</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Times New Roman"/>
                        </a:rPr>
                        <a:t>STM-64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80B99DED-0CC9-46B4-997E-61AA36326D55}" type="slidenum">
              <a:rPr lang="zh-CN" altLang="en-US">
                <a:solidFill>
                  <a:srgbClr val="000000"/>
                </a:solidFill>
              </a:rPr>
              <a:pPr>
                <a:defRPr/>
              </a:pPr>
              <a:t>43</a:t>
            </a:fld>
            <a:endParaRPr lang="en-US" altLang="zh-CN">
              <a:solidFill>
                <a:srgbClr val="0000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1520" y="188640"/>
            <a:ext cx="8062912" cy="1235075"/>
          </a:xfrm>
        </p:spPr>
        <p:txBody>
          <a:bodyPr/>
          <a:lstStyle/>
          <a:p>
            <a:pPr algn="l" eaLnBrk="1" hangingPunct="1">
              <a:defRPr/>
            </a:pPr>
            <a:r>
              <a:rPr lang="en-US" altLang="zh-CN" sz="3200" u="sng" dirty="0">
                <a:latin typeface="+mn-lt"/>
                <a:ea typeface="华文新魏" pitchFamily="2" charset="-122"/>
              </a:rPr>
              <a:t>2.7  </a:t>
            </a:r>
            <a:r>
              <a:rPr lang="zh-CN" altLang="zh-CN" sz="3200" u="sng" dirty="0">
                <a:latin typeface="+mn-lt"/>
                <a:ea typeface="华文新魏" pitchFamily="2" charset="-122"/>
              </a:rPr>
              <a:t>接入技术</a:t>
            </a:r>
            <a:endParaRPr lang="zh-CN" altLang="en-US" sz="32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323528" y="1484784"/>
            <a:ext cx="8134350" cy="4467225"/>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.7.1  </a:t>
            </a:r>
            <a:r>
              <a:rPr lang="zh-CN" altLang="zh-CN" sz="2800" b="1" u="sng" dirty="0">
                <a:solidFill>
                  <a:schemeClr val="accent6"/>
                </a:solidFill>
                <a:ea typeface="华文新魏" pitchFamily="2" charset="-122"/>
              </a:rPr>
              <a:t>接入技术的基本概念</a:t>
            </a:r>
            <a:endParaRPr lang="en-US" altLang="zh-CN" sz="2800" b="1" u="sng" dirty="0">
              <a:solidFill>
                <a:schemeClr val="accent6"/>
              </a:solidFill>
              <a:ea typeface="华文新魏" pitchFamily="2" charset="-122"/>
            </a:endParaRPr>
          </a:p>
          <a:p>
            <a:pPr eaLnBrk="1" hangingPunct="1">
              <a:buFontTx/>
              <a:buNone/>
              <a:defRPr/>
            </a:pPr>
            <a:r>
              <a:rPr lang="zh-CN" altLang="zh-CN" sz="2800" b="1" u="sng" dirty="0">
                <a:solidFill>
                  <a:schemeClr val="accent6"/>
                </a:solidFill>
                <a:ea typeface="华文新魏" pitchFamily="2" charset="-122"/>
              </a:rPr>
              <a:t>接入技术的类型</a:t>
            </a:r>
            <a:endParaRPr lang="zh-CN" altLang="en-US"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B71F4E04-7A3D-441E-B417-0F57D7E0018C}" type="slidenum">
              <a:rPr lang="zh-CN" altLang="en-US">
                <a:solidFill>
                  <a:srgbClr val="000000"/>
                </a:solidFill>
              </a:rPr>
              <a:pPr>
                <a:defRPr/>
              </a:pPr>
              <a:t>44</a:t>
            </a:fld>
            <a:endParaRPr lang="en-US" altLang="zh-CN">
              <a:solidFill>
                <a:srgbClr val="000000"/>
              </a:solidFill>
            </a:endParaRPr>
          </a:p>
        </p:txBody>
      </p:sp>
      <p:pic>
        <p:nvPicPr>
          <p:cNvPr id="92161" name="Picture 1"/>
          <p:cNvPicPr>
            <a:picLocks noChangeAspect="1" noChangeArrowheads="1"/>
          </p:cNvPicPr>
          <p:nvPr/>
        </p:nvPicPr>
        <p:blipFill>
          <a:blip r:embed="rId2" cstate="print"/>
          <a:srcRect/>
          <a:stretch>
            <a:fillRect/>
          </a:stretch>
        </p:blipFill>
        <p:spPr bwMode="auto">
          <a:xfrm>
            <a:off x="323850" y="2997200"/>
            <a:ext cx="8483600" cy="259238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5800" y="1052513"/>
            <a:ext cx="7772400" cy="50434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接入技术分类</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18A52AF1-B7B4-4FFF-94EC-B63747256B8F}" type="slidenum">
              <a:rPr lang="zh-CN" altLang="en-US">
                <a:solidFill>
                  <a:srgbClr val="000000"/>
                </a:solidFill>
              </a:rPr>
              <a:pPr>
                <a:defRPr/>
              </a:pPr>
              <a:t>45</a:t>
            </a:fld>
            <a:endParaRPr lang="en-US" altLang="zh-CN">
              <a:solidFill>
                <a:srgbClr val="000000"/>
              </a:solidFill>
            </a:endParaRPr>
          </a:p>
        </p:txBody>
      </p:sp>
      <p:pic>
        <p:nvPicPr>
          <p:cNvPr id="91137" name="Picture 1"/>
          <p:cNvPicPr>
            <a:picLocks noChangeAspect="1" noChangeArrowheads="1"/>
          </p:cNvPicPr>
          <p:nvPr/>
        </p:nvPicPr>
        <p:blipFill>
          <a:blip r:embed="rId2" cstate="print"/>
          <a:srcRect/>
          <a:stretch>
            <a:fillRect/>
          </a:stretch>
        </p:blipFill>
        <p:spPr bwMode="auto">
          <a:xfrm>
            <a:off x="900113" y="1628775"/>
            <a:ext cx="6264275" cy="44354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2800" u="sng" dirty="0"/>
              <a:t>2.7.2  ADSL</a:t>
            </a:r>
            <a:r>
              <a:rPr lang="zh-CN" altLang="zh-CN" sz="2800" u="sng" dirty="0">
                <a:latin typeface="华文新魏" pitchFamily="2" charset="-122"/>
                <a:ea typeface="华文新魏" pitchFamily="2" charset="-122"/>
              </a:rPr>
              <a:t>接入技术</a:t>
            </a:r>
            <a:endParaRPr lang="zh-CN" altLang="en-US" sz="2800"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5224AC85-3B6E-478F-ACB9-DB06ADF13DCA}" type="slidenum">
              <a:rPr lang="zh-CN" altLang="en-US">
                <a:solidFill>
                  <a:srgbClr val="000000"/>
                </a:solidFill>
              </a:rPr>
              <a:pPr>
                <a:defRPr/>
              </a:pPr>
              <a:t>46</a:t>
            </a:fld>
            <a:endParaRPr lang="en-US" altLang="zh-CN">
              <a:solidFill>
                <a:srgbClr val="000000"/>
              </a:solidFill>
            </a:endParaRPr>
          </a:p>
        </p:txBody>
      </p:sp>
      <p:pic>
        <p:nvPicPr>
          <p:cNvPr id="90113" name="Picture 1"/>
          <p:cNvPicPr>
            <a:picLocks noChangeAspect="1" noChangeArrowheads="1"/>
          </p:cNvPicPr>
          <p:nvPr/>
        </p:nvPicPr>
        <p:blipFill>
          <a:blip r:embed="rId2" cstate="print"/>
          <a:srcRect/>
          <a:stretch>
            <a:fillRect/>
          </a:stretch>
        </p:blipFill>
        <p:spPr bwMode="auto">
          <a:xfrm>
            <a:off x="395288" y="1700213"/>
            <a:ext cx="8432800" cy="352901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404664"/>
            <a:ext cx="7631112" cy="5114925"/>
          </a:xfrm>
        </p:spPr>
        <p:txBody>
          <a:bodyPr/>
          <a:lstStyle/>
          <a:p>
            <a:pPr eaLnBrk="1" hangingPunct="1">
              <a:defRPr/>
            </a:pPr>
            <a:r>
              <a:rPr lang="en-US" altLang="zh-CN" sz="2800" b="1" u="sng" dirty="0">
                <a:solidFill>
                  <a:schemeClr val="accent6"/>
                </a:solidFill>
                <a:ea typeface="华文新魏" pitchFamily="2" charset="-122"/>
              </a:rPr>
              <a:t>ADSL</a:t>
            </a:r>
            <a:r>
              <a:rPr lang="zh-CN" altLang="zh-CN" sz="2800" b="1" u="sng" dirty="0">
                <a:solidFill>
                  <a:schemeClr val="accent6"/>
                </a:solidFill>
                <a:ea typeface="华文新魏" pitchFamily="2" charset="-122"/>
              </a:rPr>
              <a:t>带宽分配</a:t>
            </a:r>
            <a:endParaRPr lang="zh-CN" altLang="en-US"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1CED6E22-3FEA-4C35-B3B2-6C8CEDF536E8}" type="slidenum">
              <a:rPr lang="zh-CN" altLang="en-US">
                <a:solidFill>
                  <a:srgbClr val="000000"/>
                </a:solidFill>
              </a:rPr>
              <a:pPr>
                <a:defRPr/>
              </a:pPr>
              <a:t>47</a:t>
            </a:fld>
            <a:endParaRPr lang="en-US" altLang="zh-CN">
              <a:solidFill>
                <a:srgbClr val="000000"/>
              </a:solidFill>
            </a:endParaRPr>
          </a:p>
        </p:txBody>
      </p:sp>
      <p:pic>
        <p:nvPicPr>
          <p:cNvPr id="89089" name="Picture 1"/>
          <p:cNvPicPr>
            <a:picLocks noChangeAspect="1" noChangeArrowheads="1"/>
          </p:cNvPicPr>
          <p:nvPr/>
        </p:nvPicPr>
        <p:blipFill>
          <a:blip r:embed="rId2" cstate="print"/>
          <a:srcRect/>
          <a:stretch>
            <a:fillRect/>
          </a:stretch>
        </p:blipFill>
        <p:spPr bwMode="auto">
          <a:xfrm>
            <a:off x="1043608" y="1196752"/>
            <a:ext cx="6408737" cy="4837113"/>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8313" y="981075"/>
            <a:ext cx="7989887" cy="771525"/>
          </a:xfrm>
        </p:spPr>
        <p:txBody>
          <a:bodyPr/>
          <a:lstStyle/>
          <a:p>
            <a:pPr algn="l" eaLnBrk="1" hangingPunct="1">
              <a:defRPr/>
            </a:pPr>
            <a:r>
              <a:rPr lang="en-US" altLang="zh-CN" sz="2800" u="sng" dirty="0"/>
              <a:t>2.7.3  HFC</a:t>
            </a:r>
            <a:r>
              <a:rPr lang="zh-CN" altLang="zh-CN" sz="2800" u="sng" dirty="0">
                <a:latin typeface="华文新魏" pitchFamily="2" charset="-122"/>
                <a:ea typeface="华文新魏" pitchFamily="2" charset="-122"/>
              </a:rPr>
              <a:t>接入技术</a:t>
            </a:r>
            <a:endParaRPr lang="zh-CN" altLang="en-US" sz="2800"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EDE95DBE-65C1-45EF-A5B3-F8BDF6A18DF8}" type="slidenum">
              <a:rPr lang="zh-CN" altLang="en-US">
                <a:solidFill>
                  <a:srgbClr val="000000"/>
                </a:solidFill>
              </a:rPr>
              <a:pPr>
                <a:defRPr/>
              </a:pPr>
              <a:t>48</a:t>
            </a:fld>
            <a:endParaRPr lang="en-US" altLang="zh-CN">
              <a:solidFill>
                <a:srgbClr val="000000"/>
              </a:solidFill>
            </a:endParaRPr>
          </a:p>
        </p:txBody>
      </p:sp>
      <p:pic>
        <p:nvPicPr>
          <p:cNvPr id="87041" name="Picture 1"/>
          <p:cNvPicPr>
            <a:picLocks noChangeAspect="1" noChangeArrowheads="1"/>
          </p:cNvPicPr>
          <p:nvPr/>
        </p:nvPicPr>
        <p:blipFill>
          <a:blip r:embed="rId2" cstate="print"/>
          <a:srcRect/>
          <a:stretch>
            <a:fillRect/>
          </a:stretch>
        </p:blipFill>
        <p:spPr bwMode="auto">
          <a:xfrm>
            <a:off x="468313" y="2060575"/>
            <a:ext cx="8316912" cy="3097213"/>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39750" y="908050"/>
            <a:ext cx="7918450" cy="5187950"/>
          </a:xfrm>
        </p:spPr>
        <p:txBody>
          <a:bodyPr/>
          <a:lstStyle/>
          <a:p>
            <a:pPr eaLnBrk="1" hangingPunct="1">
              <a:defRPr/>
            </a:pPr>
            <a:r>
              <a:rPr lang="en-US" altLang="zh-CN" sz="2800" b="1" u="sng" dirty="0">
                <a:solidFill>
                  <a:schemeClr val="accent6"/>
                </a:solidFill>
                <a:ea typeface="华文新魏" pitchFamily="2" charset="-122"/>
              </a:rPr>
              <a:t>HFC</a:t>
            </a:r>
            <a:r>
              <a:rPr lang="zh-CN" altLang="zh-CN" sz="2800" b="1" u="sng" dirty="0">
                <a:solidFill>
                  <a:schemeClr val="accent6"/>
                </a:solidFill>
                <a:ea typeface="华文新魏" pitchFamily="2" charset="-122"/>
              </a:rPr>
              <a:t>接入工作原理</a:t>
            </a: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B8987398-1E28-4A0F-82FD-0CF3F2455116}" type="slidenum">
              <a:rPr lang="zh-CN" altLang="en-US">
                <a:solidFill>
                  <a:srgbClr val="000000"/>
                </a:solidFill>
              </a:rPr>
              <a:pPr>
                <a:defRPr/>
              </a:pPr>
              <a:t>49</a:t>
            </a:fld>
            <a:endParaRPr lang="en-US" altLang="zh-CN">
              <a:solidFill>
                <a:srgbClr val="000000"/>
              </a:solidFill>
            </a:endParaRPr>
          </a:p>
        </p:txBody>
      </p:sp>
      <p:pic>
        <p:nvPicPr>
          <p:cNvPr id="88065" name="Picture 1"/>
          <p:cNvPicPr>
            <a:picLocks noChangeAspect="1" noChangeArrowheads="1"/>
          </p:cNvPicPr>
          <p:nvPr/>
        </p:nvPicPr>
        <p:blipFill>
          <a:blip r:embed="rId2" cstate="print"/>
          <a:srcRect/>
          <a:stretch>
            <a:fillRect/>
          </a:stretch>
        </p:blipFill>
        <p:spPr bwMode="auto">
          <a:xfrm>
            <a:off x="611188" y="1700213"/>
            <a:ext cx="8064500" cy="32416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332656"/>
            <a:ext cx="7772400" cy="1143000"/>
          </a:xfrm>
        </p:spPr>
        <p:txBody>
          <a:bodyPr/>
          <a:lstStyle/>
          <a:p>
            <a:pPr algn="l" eaLnBrk="1" hangingPunct="1">
              <a:defRPr/>
            </a:pPr>
            <a:r>
              <a:rPr lang="en-US" altLang="zh-CN" sz="3200" u="sng" dirty="0">
                <a:latin typeface="+mn-lt"/>
                <a:ea typeface="华文新魏" pitchFamily="2" charset="-122"/>
              </a:rPr>
              <a:t>2.2  </a:t>
            </a:r>
            <a:r>
              <a:rPr lang="zh-CN" altLang="zh-CN" sz="3200" u="sng" dirty="0">
                <a:latin typeface="+mn-lt"/>
                <a:ea typeface="华文新魏" pitchFamily="2" charset="-122"/>
              </a:rPr>
              <a:t>数据通信的基本概念</a:t>
            </a:r>
            <a:endParaRPr lang="zh-CN" altLang="en-US" sz="32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683568" y="1412776"/>
            <a:ext cx="7772400" cy="4467225"/>
          </a:xfrm>
        </p:spPr>
        <p:txBody>
          <a:bodyPr/>
          <a:lstStyle/>
          <a:p>
            <a:pPr eaLnBrk="1" hangingPunct="1">
              <a:buFontTx/>
              <a:buNone/>
              <a:defRPr/>
            </a:pPr>
            <a:r>
              <a:rPr lang="en-US" altLang="zh-CN" sz="2800" u="sng" dirty="0">
                <a:solidFill>
                  <a:schemeClr val="accent6"/>
                </a:solidFill>
                <a:ea typeface="华文新魏" pitchFamily="2" charset="-122"/>
              </a:rPr>
              <a:t>2</a:t>
            </a:r>
            <a:r>
              <a:rPr lang="en-US" altLang="zh-CN" sz="2800" b="1" u="sng" dirty="0">
                <a:solidFill>
                  <a:schemeClr val="accent6"/>
                </a:solidFill>
                <a:ea typeface="华文新魏" pitchFamily="2" charset="-122"/>
              </a:rPr>
              <a:t>.2.1  </a:t>
            </a:r>
            <a:r>
              <a:rPr lang="zh-CN" altLang="zh-CN" sz="2800" b="1" u="sng" dirty="0">
                <a:solidFill>
                  <a:schemeClr val="accent6"/>
                </a:solidFill>
                <a:ea typeface="华文新魏" pitchFamily="2" charset="-122"/>
              </a:rPr>
              <a:t>信息、数据与信号</a:t>
            </a:r>
            <a:endParaRPr lang="en-US" altLang="zh-CN" sz="2800" b="1" u="sng" dirty="0">
              <a:solidFill>
                <a:schemeClr val="accent6"/>
              </a:solidFill>
              <a:ea typeface="华文新魏" pitchFamily="2" charset="-122"/>
            </a:endParaRPr>
          </a:p>
          <a:p>
            <a:pPr eaLnBrk="1" hangingPunct="1">
              <a:defRPr/>
            </a:pPr>
            <a:r>
              <a:rPr lang="zh-CN" altLang="zh-CN" sz="2800" b="1" u="sng" dirty="0">
                <a:solidFill>
                  <a:schemeClr val="accent6"/>
                </a:solidFill>
                <a:latin typeface="华文新魏" pitchFamily="2" charset="-122"/>
                <a:ea typeface="华文新魏" pitchFamily="2" charset="-122"/>
              </a:rPr>
              <a:t>信息、数据与信号的基本概念</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64BFEF26-3D82-4700-A700-4F4C01CEE328}" type="slidenum">
              <a:rPr lang="zh-CN" altLang="en-US">
                <a:solidFill>
                  <a:srgbClr val="000000"/>
                </a:solidFill>
              </a:rPr>
              <a:pPr>
                <a:defRPr/>
              </a:pPr>
              <a:t>5</a:t>
            </a:fld>
            <a:endParaRPr lang="en-US" altLang="zh-CN">
              <a:solidFill>
                <a:srgbClr val="000000"/>
              </a:solidFill>
            </a:endParaRPr>
          </a:p>
        </p:txBody>
      </p:sp>
      <p:pic>
        <p:nvPicPr>
          <p:cNvPr id="386050" name="Picture 2"/>
          <p:cNvPicPr>
            <a:picLocks noChangeAspect="1" noChangeArrowheads="1"/>
          </p:cNvPicPr>
          <p:nvPr/>
        </p:nvPicPr>
        <p:blipFill>
          <a:blip r:embed="rId2" cstate="print"/>
          <a:srcRect/>
          <a:stretch>
            <a:fillRect/>
          </a:stretch>
        </p:blipFill>
        <p:spPr bwMode="auto">
          <a:xfrm>
            <a:off x="1043608" y="2708920"/>
            <a:ext cx="6985000" cy="33940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476672"/>
            <a:ext cx="7772400" cy="5114925"/>
          </a:xfrm>
        </p:spPr>
        <p:txBody>
          <a:bodyPr/>
          <a:lstStyle/>
          <a:p>
            <a:pPr eaLnBrk="1" hangingPunct="1">
              <a:defRPr/>
            </a:pPr>
            <a:r>
              <a:rPr lang="en-US" altLang="zh-CN" sz="2800" b="1" u="sng" dirty="0">
                <a:solidFill>
                  <a:schemeClr val="accent6"/>
                </a:solidFill>
                <a:ea typeface="华文新魏" pitchFamily="2" charset="-122"/>
              </a:rPr>
              <a:t> HFC</a:t>
            </a:r>
            <a:r>
              <a:rPr lang="zh-CN" altLang="zh-CN" sz="2800" b="1" u="sng" dirty="0">
                <a:solidFill>
                  <a:schemeClr val="accent6"/>
                </a:solidFill>
                <a:ea typeface="华文新魏" pitchFamily="2" charset="-122"/>
              </a:rPr>
              <a:t>下行信道与上行信道频段的划分</a:t>
            </a: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endParaRPr lang="en-US" altLang="zh-CN" sz="2800" b="1" u="sng" dirty="0">
              <a:solidFill>
                <a:schemeClr val="accent6"/>
              </a:solidFill>
              <a:ea typeface="华文新魏" pitchFamily="2" charset="-122"/>
            </a:endParaRPr>
          </a:p>
          <a:p>
            <a:pPr eaLnBrk="1" hangingPunct="1">
              <a:defRPr/>
            </a:pPr>
            <a:r>
              <a:rPr lang="en-US" altLang="zh-CN" sz="2800" b="1" u="sng" dirty="0">
                <a:solidFill>
                  <a:schemeClr val="accent6"/>
                </a:solidFill>
                <a:ea typeface="华文新魏" pitchFamily="2" charset="-122"/>
              </a:rPr>
              <a:t> HFC</a:t>
            </a:r>
            <a:r>
              <a:rPr lang="zh-CN" altLang="zh-CN" sz="2800" b="1" u="sng" dirty="0">
                <a:solidFill>
                  <a:schemeClr val="accent6"/>
                </a:solidFill>
                <a:ea typeface="华文新魏" pitchFamily="2" charset="-122"/>
              </a:rPr>
              <a:t>上行信道与下行信道工作</a:t>
            </a:r>
            <a:endParaRPr lang="zh-CN" altLang="en-US" sz="2800" b="1" u="sng" dirty="0">
              <a:solidFill>
                <a:schemeClr val="accent6"/>
              </a:solidFill>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37D72447-D58B-47C3-A1E4-0CEC0DE0A41B}" type="slidenum">
              <a:rPr lang="zh-CN" altLang="en-US">
                <a:solidFill>
                  <a:srgbClr val="000000"/>
                </a:solidFill>
              </a:rPr>
              <a:pPr>
                <a:defRPr/>
              </a:pPr>
              <a:t>50</a:t>
            </a:fld>
            <a:endParaRPr lang="en-US" altLang="zh-CN">
              <a:solidFill>
                <a:srgbClr val="000000"/>
              </a:solidFill>
            </a:endParaRPr>
          </a:p>
        </p:txBody>
      </p:sp>
      <p:pic>
        <p:nvPicPr>
          <p:cNvPr id="86017" name="Picture 1"/>
          <p:cNvPicPr>
            <a:picLocks noChangeAspect="1" noChangeArrowheads="1"/>
          </p:cNvPicPr>
          <p:nvPr/>
        </p:nvPicPr>
        <p:blipFill>
          <a:blip r:embed="rId2" cstate="print"/>
          <a:srcRect/>
          <a:stretch>
            <a:fillRect/>
          </a:stretch>
        </p:blipFill>
        <p:spPr bwMode="auto">
          <a:xfrm>
            <a:off x="1043608" y="1124744"/>
            <a:ext cx="4608513" cy="1925637"/>
          </a:xfrm>
          <a:prstGeom prst="rect">
            <a:avLst/>
          </a:prstGeom>
          <a:ln>
            <a:headEnd/>
            <a:tailEnd/>
          </a:ln>
        </p:spPr>
        <p:style>
          <a:lnRef idx="1">
            <a:schemeClr val="accent6"/>
          </a:lnRef>
          <a:fillRef idx="2">
            <a:schemeClr val="accent6"/>
          </a:fillRef>
          <a:effectRef idx="1">
            <a:schemeClr val="accent6"/>
          </a:effectRef>
          <a:fontRef idx="minor">
            <a:schemeClr val="dk1"/>
          </a:fontRef>
        </p:style>
      </p:pic>
      <p:pic>
        <p:nvPicPr>
          <p:cNvPr id="86018" name="Picture 2"/>
          <p:cNvPicPr>
            <a:picLocks noChangeAspect="1" noChangeArrowheads="1"/>
          </p:cNvPicPr>
          <p:nvPr/>
        </p:nvPicPr>
        <p:blipFill>
          <a:blip r:embed="rId3" cstate="print"/>
          <a:srcRect/>
          <a:stretch>
            <a:fillRect/>
          </a:stretch>
        </p:blipFill>
        <p:spPr bwMode="auto">
          <a:xfrm>
            <a:off x="971600" y="4077072"/>
            <a:ext cx="7621588" cy="1871663"/>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2800" u="sng" dirty="0">
                <a:latin typeface="+mn-lt"/>
                <a:ea typeface="华文新魏" pitchFamily="2" charset="-122"/>
              </a:rPr>
              <a:t>2.7.4  </a:t>
            </a:r>
            <a:r>
              <a:rPr lang="zh-CN" altLang="zh-CN" sz="2800" u="sng" dirty="0">
                <a:latin typeface="+mn-lt"/>
                <a:ea typeface="华文新魏" pitchFamily="2" charset="-122"/>
              </a:rPr>
              <a:t>光纤接入技术</a:t>
            </a:r>
            <a:endParaRPr lang="zh-CN" altLang="en-US" sz="28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685800" y="1700213"/>
            <a:ext cx="7772400" cy="4395787"/>
          </a:xfrm>
        </p:spPr>
        <p:txBody>
          <a:bodyPr/>
          <a:lstStyle/>
          <a:p>
            <a:pPr eaLnBrk="1" hangingPunct="1">
              <a:defRPr/>
            </a:pPr>
            <a:r>
              <a:rPr lang="zh-CN" altLang="zh-CN" b="1" dirty="0">
                <a:ea typeface="华文新魏" pitchFamily="2" charset="-122"/>
              </a:rPr>
              <a:t>光纤到路边（</a:t>
            </a:r>
            <a:r>
              <a:rPr lang="en-US" altLang="zh-CN" b="1" dirty="0">
                <a:ea typeface="华文新魏" pitchFamily="2" charset="-122"/>
              </a:rPr>
              <a:t>fiber to the curb</a:t>
            </a:r>
            <a:r>
              <a:rPr lang="zh-CN" altLang="zh-CN" b="1" dirty="0">
                <a:ea typeface="华文新魏" pitchFamily="2" charset="-122"/>
              </a:rPr>
              <a:t>，</a:t>
            </a:r>
            <a:r>
              <a:rPr lang="en-US" altLang="zh-CN" b="1" dirty="0">
                <a:ea typeface="华文新魏" pitchFamily="2" charset="-122"/>
              </a:rPr>
              <a:t>FTTC</a:t>
            </a:r>
            <a:r>
              <a:rPr lang="zh-CN" altLang="zh-CN" b="1" dirty="0">
                <a:ea typeface="华文新魏" pitchFamily="2" charset="-122"/>
              </a:rPr>
              <a:t>）</a:t>
            </a:r>
            <a:endParaRPr lang="en-US" altLang="zh-CN" b="1" dirty="0">
              <a:ea typeface="华文新魏" pitchFamily="2" charset="-122"/>
            </a:endParaRPr>
          </a:p>
          <a:p>
            <a:pPr eaLnBrk="1" hangingPunct="1">
              <a:defRPr/>
            </a:pPr>
            <a:r>
              <a:rPr lang="zh-CN" altLang="zh-CN" b="1" dirty="0">
                <a:ea typeface="华文新魏" pitchFamily="2" charset="-122"/>
              </a:rPr>
              <a:t>光纤到小区（</a:t>
            </a:r>
            <a:r>
              <a:rPr lang="en-US" altLang="zh-CN" b="1" dirty="0">
                <a:ea typeface="华文新魏" pitchFamily="2" charset="-122"/>
              </a:rPr>
              <a:t>fiber to the zone</a:t>
            </a:r>
            <a:r>
              <a:rPr lang="zh-CN" altLang="zh-CN" b="1" dirty="0">
                <a:ea typeface="华文新魏" pitchFamily="2" charset="-122"/>
              </a:rPr>
              <a:t>，</a:t>
            </a:r>
            <a:r>
              <a:rPr lang="en-US" altLang="zh-CN" b="1" dirty="0">
                <a:ea typeface="华文新魏" pitchFamily="2" charset="-122"/>
              </a:rPr>
              <a:t>FTTZ</a:t>
            </a:r>
            <a:r>
              <a:rPr lang="zh-CN" altLang="zh-CN" b="1" dirty="0">
                <a:ea typeface="华文新魏" pitchFamily="2" charset="-122"/>
              </a:rPr>
              <a:t>）</a:t>
            </a:r>
            <a:endParaRPr lang="en-US" altLang="zh-CN" b="1" dirty="0">
              <a:ea typeface="华文新魏" pitchFamily="2" charset="-122"/>
            </a:endParaRPr>
          </a:p>
          <a:p>
            <a:pPr eaLnBrk="1" hangingPunct="1">
              <a:defRPr/>
            </a:pPr>
            <a:r>
              <a:rPr lang="zh-CN" altLang="zh-CN" b="1" dirty="0">
                <a:ea typeface="华文新魏" pitchFamily="2" charset="-122"/>
              </a:rPr>
              <a:t>光纤到大楼（</a:t>
            </a:r>
            <a:r>
              <a:rPr lang="en-US" altLang="zh-CN" b="1" dirty="0">
                <a:ea typeface="华文新魏" pitchFamily="2" charset="-122"/>
              </a:rPr>
              <a:t>fiber to the building</a:t>
            </a:r>
            <a:r>
              <a:rPr lang="zh-CN" altLang="zh-CN" b="1" dirty="0">
                <a:ea typeface="华文新魏" pitchFamily="2" charset="-122"/>
              </a:rPr>
              <a:t>，</a:t>
            </a:r>
            <a:r>
              <a:rPr lang="en-US" altLang="zh-CN" b="1" dirty="0">
                <a:ea typeface="华文新魏" pitchFamily="2" charset="-122"/>
              </a:rPr>
              <a:t>FTTB</a:t>
            </a:r>
            <a:r>
              <a:rPr lang="zh-CN" altLang="zh-CN" b="1" dirty="0">
                <a:ea typeface="华文新魏" pitchFamily="2" charset="-122"/>
              </a:rPr>
              <a:t>）</a:t>
            </a:r>
            <a:endParaRPr lang="en-US" altLang="zh-CN" b="1" dirty="0">
              <a:ea typeface="华文新魏" pitchFamily="2" charset="-122"/>
            </a:endParaRPr>
          </a:p>
          <a:p>
            <a:pPr eaLnBrk="1" hangingPunct="1">
              <a:defRPr/>
            </a:pPr>
            <a:r>
              <a:rPr lang="zh-CN" altLang="zh-CN" b="1" dirty="0">
                <a:ea typeface="华文新魏" pitchFamily="2" charset="-122"/>
              </a:rPr>
              <a:t>光纤到办公室（</a:t>
            </a:r>
            <a:r>
              <a:rPr lang="en-US" altLang="zh-CN" b="1" dirty="0">
                <a:ea typeface="华文新魏" pitchFamily="2" charset="-122"/>
              </a:rPr>
              <a:t>fiber to the office</a:t>
            </a:r>
            <a:r>
              <a:rPr lang="zh-CN" altLang="zh-CN" b="1" dirty="0">
                <a:ea typeface="华文新魏" pitchFamily="2" charset="-122"/>
              </a:rPr>
              <a:t>，</a:t>
            </a:r>
            <a:r>
              <a:rPr lang="en-US" altLang="zh-CN" b="1" dirty="0">
                <a:ea typeface="华文新魏" pitchFamily="2" charset="-122"/>
              </a:rPr>
              <a:t>FTTO</a:t>
            </a:r>
            <a:r>
              <a:rPr lang="zh-CN" altLang="zh-CN" b="1" dirty="0">
                <a:ea typeface="华文新魏" pitchFamily="2" charset="-122"/>
              </a:rPr>
              <a:t>）</a:t>
            </a:r>
            <a:endParaRPr lang="en-US" altLang="zh-CN" b="1" dirty="0">
              <a:ea typeface="华文新魏" pitchFamily="2" charset="-122"/>
            </a:endParaRPr>
          </a:p>
          <a:p>
            <a:pPr eaLnBrk="1" hangingPunct="1">
              <a:defRPr/>
            </a:pPr>
            <a:r>
              <a:rPr lang="zh-CN" altLang="zh-CN" b="1" dirty="0">
                <a:ea typeface="华文新魏" pitchFamily="2" charset="-122"/>
              </a:rPr>
              <a:t>光纤到户（</a:t>
            </a:r>
            <a:r>
              <a:rPr lang="en-US" altLang="zh-CN" b="1" dirty="0">
                <a:ea typeface="华文新魏" pitchFamily="2" charset="-122"/>
              </a:rPr>
              <a:t>fiber to the home</a:t>
            </a:r>
            <a:r>
              <a:rPr lang="zh-CN" altLang="zh-CN" b="1" dirty="0">
                <a:ea typeface="华文新魏" pitchFamily="2" charset="-122"/>
              </a:rPr>
              <a:t>，</a:t>
            </a:r>
            <a:r>
              <a:rPr lang="en-US" altLang="zh-CN" b="1" dirty="0">
                <a:ea typeface="华文新魏" pitchFamily="2" charset="-122"/>
              </a:rPr>
              <a:t>FTTH</a:t>
            </a:r>
            <a:r>
              <a:rPr lang="zh-CN" altLang="zh-CN" b="1" dirty="0">
                <a:ea typeface="华文新魏" pitchFamily="2" charset="-122"/>
              </a:rPr>
              <a:t>）</a:t>
            </a:r>
            <a:endParaRPr lang="zh-CN" altLang="en-US" b="1" dirty="0">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3BCA5AED-7A28-4142-A49C-30CEEBCC230D}" type="slidenum">
              <a:rPr lang="zh-CN" altLang="en-US">
                <a:solidFill>
                  <a:srgbClr val="000000"/>
                </a:solidFill>
              </a:rPr>
              <a:pPr>
                <a:defRPr/>
              </a:pPr>
              <a:t>51</a:t>
            </a:fld>
            <a:endParaRPr lang="en-US" altLang="zh-CN">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260648"/>
            <a:ext cx="7772400" cy="1143000"/>
          </a:xfrm>
        </p:spPr>
        <p:txBody>
          <a:bodyPr/>
          <a:lstStyle/>
          <a:p>
            <a:pPr algn="l" eaLnBrk="1" hangingPunct="1">
              <a:defRPr/>
            </a:pPr>
            <a:r>
              <a:rPr lang="en-US" altLang="zh-CN" sz="2800" u="sng" dirty="0">
                <a:latin typeface="+mn-lt"/>
                <a:ea typeface="华文新魏" pitchFamily="2" charset="-122"/>
              </a:rPr>
              <a:t>2.7.5  </a:t>
            </a:r>
            <a:r>
              <a:rPr lang="zh-CN" altLang="zh-CN" sz="2800" u="sng" dirty="0">
                <a:latin typeface="+mn-lt"/>
                <a:ea typeface="华文新魏" pitchFamily="2" charset="-122"/>
              </a:rPr>
              <a:t>移动通信接入技术</a:t>
            </a:r>
            <a:endParaRPr lang="zh-CN" altLang="en-US" sz="2800" u="sng" dirty="0">
              <a:solidFill>
                <a:schemeClr val="accent6"/>
              </a:solidFill>
              <a:latin typeface="+mn-lt"/>
              <a:ea typeface="华文新魏" pitchFamily="2" charset="-122"/>
            </a:endParaRPr>
          </a:p>
        </p:txBody>
      </p:sp>
      <p:sp>
        <p:nvSpPr>
          <p:cNvPr id="17" name="内容占位符 16"/>
          <p:cNvSpPr>
            <a:spLocks noGrp="1"/>
          </p:cNvSpPr>
          <p:nvPr>
            <p:ph idx="1"/>
          </p:nvPr>
        </p:nvSpPr>
        <p:spPr>
          <a:xfrm>
            <a:off x="685800" y="1484313"/>
            <a:ext cx="7772400" cy="46116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空中接口、信道、移动台与基站</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D0FEDAEC-D354-46BF-96C1-7AD87B0C13E0}" type="slidenum">
              <a:rPr lang="zh-CN" altLang="en-US">
                <a:solidFill>
                  <a:srgbClr val="000000"/>
                </a:solidFill>
              </a:rPr>
              <a:pPr>
                <a:defRPr/>
              </a:pPr>
              <a:t>52</a:t>
            </a:fld>
            <a:endParaRPr lang="en-US" altLang="zh-CN">
              <a:solidFill>
                <a:srgbClr val="000000"/>
              </a:solidFill>
            </a:endParaRPr>
          </a:p>
        </p:txBody>
      </p:sp>
      <p:pic>
        <p:nvPicPr>
          <p:cNvPr id="83969" name="Picture 1"/>
          <p:cNvPicPr>
            <a:picLocks noChangeAspect="1" noChangeArrowheads="1"/>
          </p:cNvPicPr>
          <p:nvPr/>
        </p:nvPicPr>
        <p:blipFill>
          <a:blip r:embed="rId2" cstate="print"/>
          <a:srcRect/>
          <a:stretch>
            <a:fillRect/>
          </a:stretch>
        </p:blipFill>
        <p:spPr bwMode="auto">
          <a:xfrm>
            <a:off x="827088" y="2205038"/>
            <a:ext cx="7632700" cy="37099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23528" y="188640"/>
            <a:ext cx="7793037" cy="1080120"/>
          </a:xfrm>
        </p:spPr>
        <p:txBody>
          <a:bodyPr/>
          <a:lstStyle/>
          <a:p>
            <a:pPr algn="l" eaLnBrk="1" hangingPunct="1"/>
            <a:r>
              <a:rPr lang="en-US" altLang="zh-CN" sz="3200" dirty="0">
                <a:latin typeface="+mn-lt"/>
                <a:ea typeface="华文新魏" pitchFamily="2" charset="-122"/>
              </a:rPr>
              <a:t> CDMA</a:t>
            </a:r>
            <a:r>
              <a:rPr lang="zh-CN" altLang="en-US" sz="3200" dirty="0">
                <a:latin typeface="+mn-lt"/>
                <a:ea typeface="华文新魏" pitchFamily="2" charset="-122"/>
              </a:rPr>
              <a:t>的工作原理</a:t>
            </a:r>
            <a:endParaRPr lang="en-US" altLang="zh-CN" sz="3200" dirty="0">
              <a:latin typeface="+mn-lt"/>
              <a:ea typeface="华文新魏" pitchFamily="2" charset="-122"/>
            </a:endParaRPr>
          </a:p>
        </p:txBody>
      </p:sp>
      <p:sp>
        <p:nvSpPr>
          <p:cNvPr id="142339" name="Rectangle 3"/>
          <p:cNvSpPr>
            <a:spLocks noGrp="1" noChangeArrowheads="1"/>
          </p:cNvSpPr>
          <p:nvPr>
            <p:ph type="body" idx="1"/>
          </p:nvPr>
        </p:nvSpPr>
        <p:spPr>
          <a:xfrm>
            <a:off x="251520" y="1412776"/>
            <a:ext cx="8641085" cy="4608512"/>
          </a:xfrm>
        </p:spPr>
        <p:txBody>
          <a:bodyPr/>
          <a:lstStyle/>
          <a:p>
            <a:pPr eaLnBrk="1" hangingPunct="1"/>
            <a:r>
              <a:rPr lang="zh-CN" altLang="en-US" dirty="0">
                <a:latin typeface="华文新魏" pitchFamily="2" charset="-122"/>
                <a:ea typeface="华文新魏" pitchFamily="2" charset="-122"/>
              </a:rPr>
              <a:t>常用的名词是码分多址 </a:t>
            </a:r>
            <a:r>
              <a:rPr lang="en-US" altLang="zh-CN" dirty="0">
                <a:latin typeface="华文新魏" pitchFamily="2" charset="-122"/>
                <a:ea typeface="华文新魏" pitchFamily="2" charset="-122"/>
              </a:rPr>
              <a:t>CDMA </a:t>
            </a:r>
          </a:p>
          <a:p>
            <a:pPr eaLnBrk="1" hangingPunct="1">
              <a:buFont typeface="Wingdings" pitchFamily="2" charset="2"/>
              <a:buNone/>
            </a:pPr>
            <a:r>
              <a:rPr lang="en-US" altLang="zh-CN" dirty="0">
                <a:latin typeface="华文新魏" pitchFamily="2" charset="-122"/>
                <a:ea typeface="华文新魏" pitchFamily="2" charset="-122"/>
              </a:rPr>
              <a:t>    (Code Division Multiple Access)</a:t>
            </a:r>
            <a:endParaRPr lang="zh-CN" altLang="en-US"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各用户使用经过特殊挑选的不同码型，因此彼此不会造成干扰。</a:t>
            </a:r>
          </a:p>
          <a:p>
            <a:pPr eaLnBrk="1" hangingPunct="1"/>
            <a:r>
              <a:rPr lang="zh-CN" altLang="en-US" dirty="0">
                <a:latin typeface="华文新魏" pitchFamily="2" charset="-122"/>
                <a:ea typeface="华文新魏" pitchFamily="2" charset="-122"/>
              </a:rPr>
              <a:t>这种系统发送的信号有很强的抗干扰能力，其频谱类似于白噪声，不易被敌人发现。 </a:t>
            </a:r>
          </a:p>
          <a:p>
            <a:pPr eaLnBrk="1" hangingPunct="1"/>
            <a:r>
              <a:rPr lang="zh-CN" altLang="en-US" dirty="0">
                <a:latin typeface="华文新魏" pitchFamily="2" charset="-122"/>
                <a:ea typeface="华文新魏" pitchFamily="2" charset="-122"/>
              </a:rPr>
              <a:t>每一个比特时间划分为 </a:t>
            </a:r>
            <a:r>
              <a:rPr lang="en-US" altLang="zh-CN" i="1" dirty="0">
                <a:latin typeface="华文新魏" pitchFamily="2" charset="-122"/>
                <a:ea typeface="华文新魏" pitchFamily="2" charset="-122"/>
              </a:rPr>
              <a:t>m </a:t>
            </a:r>
            <a:r>
              <a:rPr lang="zh-CN" altLang="en-US" dirty="0">
                <a:latin typeface="华文新魏" pitchFamily="2" charset="-122"/>
                <a:ea typeface="华文新魏" pitchFamily="2" charset="-122"/>
              </a:rPr>
              <a:t>个短的间隔，称为码片</a:t>
            </a:r>
            <a:r>
              <a:rPr lang="en-US" altLang="zh-CN" dirty="0">
                <a:latin typeface="华文新魏" pitchFamily="2" charset="-122"/>
                <a:ea typeface="华文新魏" pitchFamily="2" charset="-122"/>
              </a:rPr>
              <a:t>(chip)</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每个站分配的码片序列不仅必须各不相同，并且还必须互相正交</a:t>
            </a:r>
            <a:r>
              <a:rPr lang="en-US" altLang="zh-CN" dirty="0">
                <a:latin typeface="华文新魏" pitchFamily="2" charset="-122"/>
                <a:ea typeface="华文新魏" pitchFamily="2" charset="-122"/>
              </a:rPr>
              <a:t>(orthogonal)</a:t>
            </a:r>
            <a:r>
              <a:rPr lang="zh-CN" altLang="en-US" dirty="0">
                <a:latin typeface="华文新魏" pitchFamily="2" charset="-122"/>
                <a:ea typeface="华文新魏" pitchFamily="2" charset="-122"/>
              </a:rPr>
              <a:t>。</a:t>
            </a:r>
          </a:p>
          <a:p>
            <a:pPr eaLnBrk="1" hangingPunct="1"/>
            <a:r>
              <a:rPr lang="zh-CN" altLang="en-US" dirty="0">
                <a:latin typeface="华文新魏" pitchFamily="2" charset="-122"/>
                <a:ea typeface="华文新魏" pitchFamily="2" charset="-122"/>
              </a:rPr>
              <a:t>在实用的系统中是使用伪随机码序列。 </a:t>
            </a:r>
          </a:p>
        </p:txBody>
      </p:sp>
      <p:sp>
        <p:nvSpPr>
          <p:cNvPr id="39940" name="日期占位符 3"/>
          <p:cNvSpPr>
            <a:spLocks noGrp="1"/>
          </p:cNvSpPr>
          <p:nvPr>
            <p:ph type="dt" sz="quarter" idx="10"/>
          </p:nvPr>
        </p:nvSpPr>
        <p:spPr>
          <a:noFill/>
        </p:spPr>
        <p:txBody>
          <a:bodyPr/>
          <a:lstStyle/>
          <a:p>
            <a:fld id="{B1252781-0DF8-4F31-B086-60EAC7407431}" type="datetime1">
              <a:rPr lang="zh-CN" altLang="en-US" smtClean="0">
                <a:ea typeface="宋体" charset="-122"/>
              </a:rPr>
              <a:pPr/>
              <a:t>2018/1/10</a:t>
            </a:fld>
            <a:endParaRPr lang="en-US" altLang="zh-CN">
              <a:ea typeface="宋体" charset="-122"/>
            </a:endParaRPr>
          </a:p>
        </p:txBody>
      </p:sp>
      <p:sp>
        <p:nvSpPr>
          <p:cNvPr id="39941" name="灯片编号占位符 4"/>
          <p:cNvSpPr>
            <a:spLocks noGrp="1"/>
          </p:cNvSpPr>
          <p:nvPr>
            <p:ph type="sldNum" sz="quarter" idx="11"/>
          </p:nvPr>
        </p:nvSpPr>
        <p:spPr>
          <a:xfrm>
            <a:off x="3810000" y="6400800"/>
            <a:ext cx="5334000" cy="457200"/>
          </a:xfrm>
          <a:noFill/>
        </p:spPr>
        <p:txBody>
          <a:bodyPr/>
          <a:lstStyle/>
          <a:p>
            <a:pPr algn="r"/>
            <a:fld id="{5AC987F9-3C1F-4681-BE24-D5C7AD8AA6C4}" type="slidenum">
              <a:rPr lang="en-US" altLang="zh-CN" smtClean="0">
                <a:ea typeface="宋体" charset="-122"/>
              </a:rPr>
              <a:pPr algn="r"/>
              <a:t>53</a:t>
            </a:fld>
            <a:endParaRPr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1520" y="188640"/>
            <a:ext cx="7793037" cy="1174056"/>
          </a:xfrm>
        </p:spPr>
        <p:txBody>
          <a:bodyPr/>
          <a:lstStyle/>
          <a:p>
            <a:pPr algn="l" eaLnBrk="1" hangingPunct="1"/>
            <a:r>
              <a:rPr lang="zh-CN" altLang="en-US" sz="3200" dirty="0">
                <a:latin typeface="华文新魏" pitchFamily="2" charset="-122"/>
                <a:ea typeface="华文新魏" pitchFamily="2" charset="-122"/>
              </a:rPr>
              <a:t>码片序列</a:t>
            </a:r>
            <a:r>
              <a:rPr lang="en-US" altLang="zh-CN" sz="3200" dirty="0">
                <a:latin typeface="华文新魏" pitchFamily="2" charset="-122"/>
                <a:ea typeface="华文新魏" pitchFamily="2" charset="-122"/>
              </a:rPr>
              <a:t>(chip sequence) </a:t>
            </a:r>
          </a:p>
        </p:txBody>
      </p:sp>
      <p:sp>
        <p:nvSpPr>
          <p:cNvPr id="151555" name="Rectangle 3"/>
          <p:cNvSpPr>
            <a:spLocks noGrp="1" noChangeArrowheads="1"/>
          </p:cNvSpPr>
          <p:nvPr>
            <p:ph type="body" idx="1"/>
          </p:nvPr>
        </p:nvSpPr>
        <p:spPr>
          <a:xfrm>
            <a:off x="467544" y="1340768"/>
            <a:ext cx="8459788" cy="4114800"/>
          </a:xfrm>
        </p:spPr>
        <p:txBody>
          <a:bodyPr/>
          <a:lstStyle/>
          <a:p>
            <a:pPr eaLnBrk="1" hangingPunct="1">
              <a:lnSpc>
                <a:spcPct val="90000"/>
              </a:lnSpc>
            </a:pPr>
            <a:r>
              <a:rPr lang="zh-CN" altLang="en-US" dirty="0">
                <a:latin typeface="华文新魏" pitchFamily="2" charset="-122"/>
                <a:ea typeface="华文新魏" pitchFamily="2" charset="-122"/>
              </a:rPr>
              <a:t>每个站被指派一个唯一的 </a:t>
            </a:r>
            <a:r>
              <a:rPr lang="en-US" altLang="zh-CN" i="1" dirty="0">
                <a:latin typeface="华文新魏" pitchFamily="2" charset="-122"/>
                <a:ea typeface="华文新魏" pitchFamily="2" charset="-122"/>
              </a:rPr>
              <a:t>m</a:t>
            </a:r>
            <a:r>
              <a:rPr lang="en-US" altLang="zh-CN" dirty="0">
                <a:latin typeface="华文新魏" pitchFamily="2" charset="-122"/>
                <a:ea typeface="华文新魏" pitchFamily="2" charset="-122"/>
              </a:rPr>
              <a:t> bit </a:t>
            </a:r>
            <a:r>
              <a:rPr lang="zh-CN" altLang="en-US" dirty="0">
                <a:latin typeface="华文新魏" pitchFamily="2" charset="-122"/>
                <a:ea typeface="华文新魏" pitchFamily="2" charset="-122"/>
              </a:rPr>
              <a:t>码片序列。</a:t>
            </a:r>
          </a:p>
          <a:p>
            <a:pPr lvl="1" eaLnBrk="1" hangingPunct="1">
              <a:lnSpc>
                <a:spcPct val="90000"/>
              </a:lnSpc>
            </a:pPr>
            <a:r>
              <a:rPr lang="zh-CN" altLang="en-US" dirty="0">
                <a:solidFill>
                  <a:schemeClr val="accent6"/>
                </a:solidFill>
                <a:latin typeface="华文新魏" pitchFamily="2" charset="-122"/>
                <a:ea typeface="华文新魏" pitchFamily="2" charset="-122"/>
              </a:rPr>
              <a:t>如发送比特 </a:t>
            </a:r>
            <a:r>
              <a:rPr lang="en-US" altLang="zh-CN" dirty="0">
                <a:solidFill>
                  <a:schemeClr val="accent6"/>
                </a:solidFill>
                <a:latin typeface="华文新魏" pitchFamily="2" charset="-122"/>
                <a:ea typeface="华文新魏" pitchFamily="2" charset="-122"/>
              </a:rPr>
              <a:t>1</a:t>
            </a:r>
            <a:r>
              <a:rPr lang="zh-CN" altLang="en-US" dirty="0">
                <a:solidFill>
                  <a:schemeClr val="accent6"/>
                </a:solidFill>
                <a:latin typeface="华文新魏" pitchFamily="2" charset="-122"/>
                <a:ea typeface="华文新魏" pitchFamily="2" charset="-122"/>
              </a:rPr>
              <a:t>，则发送自己的 </a:t>
            </a:r>
            <a:r>
              <a:rPr lang="en-US" altLang="zh-CN" i="1" dirty="0">
                <a:solidFill>
                  <a:schemeClr val="accent6"/>
                </a:solidFill>
                <a:latin typeface="华文新魏" pitchFamily="2" charset="-122"/>
                <a:ea typeface="华文新魏" pitchFamily="2" charset="-122"/>
              </a:rPr>
              <a:t>m</a:t>
            </a:r>
            <a:r>
              <a:rPr lang="en-US" altLang="zh-CN" dirty="0">
                <a:solidFill>
                  <a:schemeClr val="accent6"/>
                </a:solidFill>
                <a:latin typeface="华文新魏" pitchFamily="2" charset="-122"/>
                <a:ea typeface="华文新魏" pitchFamily="2" charset="-122"/>
              </a:rPr>
              <a:t> bit </a:t>
            </a:r>
            <a:r>
              <a:rPr lang="zh-CN" altLang="en-US" dirty="0">
                <a:solidFill>
                  <a:schemeClr val="accent6"/>
                </a:solidFill>
                <a:latin typeface="华文新魏" pitchFamily="2" charset="-122"/>
                <a:ea typeface="华文新魏" pitchFamily="2" charset="-122"/>
              </a:rPr>
              <a:t>码片序列。</a:t>
            </a:r>
          </a:p>
          <a:p>
            <a:pPr lvl="1" eaLnBrk="1" hangingPunct="1">
              <a:lnSpc>
                <a:spcPct val="90000"/>
              </a:lnSpc>
            </a:pPr>
            <a:r>
              <a:rPr lang="zh-CN" altLang="en-US" dirty="0">
                <a:solidFill>
                  <a:schemeClr val="accent6"/>
                </a:solidFill>
                <a:latin typeface="华文新魏" pitchFamily="2" charset="-122"/>
                <a:ea typeface="华文新魏" pitchFamily="2" charset="-122"/>
              </a:rPr>
              <a:t>如发送比特 </a:t>
            </a:r>
            <a:r>
              <a:rPr lang="en-US" altLang="zh-CN" dirty="0">
                <a:solidFill>
                  <a:schemeClr val="accent6"/>
                </a:solidFill>
                <a:latin typeface="华文新魏" pitchFamily="2" charset="-122"/>
                <a:ea typeface="华文新魏" pitchFamily="2" charset="-122"/>
              </a:rPr>
              <a:t>0</a:t>
            </a:r>
            <a:r>
              <a:rPr lang="zh-CN" altLang="en-US" dirty="0">
                <a:solidFill>
                  <a:schemeClr val="accent6"/>
                </a:solidFill>
                <a:latin typeface="华文新魏" pitchFamily="2" charset="-122"/>
                <a:ea typeface="华文新魏" pitchFamily="2" charset="-122"/>
              </a:rPr>
              <a:t>，则发送该码片序列的二进制反码。 </a:t>
            </a:r>
          </a:p>
          <a:p>
            <a:pPr eaLnBrk="1" hangingPunct="1">
              <a:lnSpc>
                <a:spcPct val="90000"/>
              </a:lnSpc>
            </a:pPr>
            <a:endParaRPr lang="en-US" altLang="zh-CN" dirty="0">
              <a:latin typeface="华文新魏" pitchFamily="2" charset="-122"/>
              <a:ea typeface="华文新魏" pitchFamily="2" charset="-122"/>
            </a:endParaRPr>
          </a:p>
          <a:p>
            <a:pPr eaLnBrk="1" hangingPunct="1">
              <a:lnSpc>
                <a:spcPct val="90000"/>
              </a:lnSpc>
            </a:pPr>
            <a:r>
              <a:rPr lang="zh-CN" altLang="en-US" dirty="0">
                <a:latin typeface="华文新魏" pitchFamily="2" charset="-122"/>
                <a:ea typeface="华文新魏" pitchFamily="2" charset="-122"/>
              </a:rPr>
              <a:t>例如，</a:t>
            </a:r>
            <a:r>
              <a:rPr lang="en-US" altLang="zh-CN" dirty="0">
                <a:latin typeface="华文新魏" pitchFamily="2" charset="-122"/>
                <a:ea typeface="华文新魏" pitchFamily="2" charset="-122"/>
              </a:rPr>
              <a:t>S </a:t>
            </a:r>
            <a:r>
              <a:rPr lang="zh-CN" altLang="en-US" dirty="0">
                <a:latin typeface="华文新魏" pitchFamily="2" charset="-122"/>
                <a:ea typeface="华文新魏" pitchFamily="2" charset="-122"/>
              </a:rPr>
              <a:t>站的 </a:t>
            </a:r>
            <a:r>
              <a:rPr lang="en-US" altLang="zh-CN" dirty="0">
                <a:latin typeface="华文新魏" pitchFamily="2" charset="-122"/>
                <a:ea typeface="华文新魏" pitchFamily="2" charset="-122"/>
              </a:rPr>
              <a:t>8 bit </a:t>
            </a:r>
            <a:r>
              <a:rPr lang="zh-CN" altLang="en-US" dirty="0">
                <a:latin typeface="华文新魏" pitchFamily="2" charset="-122"/>
                <a:ea typeface="华文新魏" pitchFamily="2" charset="-122"/>
              </a:rPr>
              <a:t>码片序列是 </a:t>
            </a:r>
            <a:r>
              <a:rPr lang="en-US" altLang="zh-CN" dirty="0">
                <a:latin typeface="华文新魏" pitchFamily="2" charset="-122"/>
                <a:ea typeface="华文新魏" pitchFamily="2" charset="-122"/>
              </a:rPr>
              <a:t>00011011</a:t>
            </a:r>
            <a:r>
              <a:rPr lang="zh-CN" altLang="en-US" dirty="0">
                <a:latin typeface="华文新魏" pitchFamily="2" charset="-122"/>
                <a:ea typeface="华文新魏" pitchFamily="2" charset="-122"/>
              </a:rPr>
              <a:t>。</a:t>
            </a:r>
          </a:p>
          <a:p>
            <a:pPr lvl="1" eaLnBrk="1" hangingPunct="1">
              <a:lnSpc>
                <a:spcPct val="90000"/>
              </a:lnSpc>
            </a:pPr>
            <a:r>
              <a:rPr lang="zh-CN" altLang="en-US" dirty="0">
                <a:solidFill>
                  <a:schemeClr val="accent6"/>
                </a:solidFill>
                <a:latin typeface="华文新魏" pitchFamily="2" charset="-122"/>
                <a:ea typeface="华文新魏" pitchFamily="2" charset="-122"/>
              </a:rPr>
              <a:t>发送比特 </a:t>
            </a:r>
            <a:r>
              <a:rPr lang="en-US" altLang="zh-CN" dirty="0">
                <a:solidFill>
                  <a:schemeClr val="accent6"/>
                </a:solidFill>
                <a:latin typeface="华文新魏" pitchFamily="2" charset="-122"/>
                <a:ea typeface="华文新魏" pitchFamily="2" charset="-122"/>
              </a:rPr>
              <a:t>1 </a:t>
            </a:r>
            <a:r>
              <a:rPr lang="zh-CN" altLang="en-US" dirty="0">
                <a:solidFill>
                  <a:schemeClr val="accent6"/>
                </a:solidFill>
                <a:latin typeface="华文新魏" pitchFamily="2" charset="-122"/>
                <a:ea typeface="华文新魏" pitchFamily="2" charset="-122"/>
              </a:rPr>
              <a:t>时，就发送序列 </a:t>
            </a:r>
            <a:r>
              <a:rPr lang="en-US" altLang="zh-CN" dirty="0">
                <a:solidFill>
                  <a:schemeClr val="accent6"/>
                </a:solidFill>
                <a:latin typeface="华文新魏" pitchFamily="2" charset="-122"/>
                <a:ea typeface="华文新魏" pitchFamily="2" charset="-122"/>
              </a:rPr>
              <a:t>00011011</a:t>
            </a:r>
            <a:r>
              <a:rPr lang="zh-CN" altLang="en-US" dirty="0">
                <a:solidFill>
                  <a:schemeClr val="accent6"/>
                </a:solidFill>
                <a:latin typeface="华文新魏" pitchFamily="2" charset="-122"/>
                <a:ea typeface="华文新魏" pitchFamily="2" charset="-122"/>
              </a:rPr>
              <a:t>，</a:t>
            </a:r>
          </a:p>
          <a:p>
            <a:pPr lvl="1" eaLnBrk="1" hangingPunct="1">
              <a:lnSpc>
                <a:spcPct val="90000"/>
              </a:lnSpc>
            </a:pPr>
            <a:r>
              <a:rPr lang="zh-CN" altLang="en-US" dirty="0">
                <a:solidFill>
                  <a:schemeClr val="accent6"/>
                </a:solidFill>
                <a:latin typeface="华文新魏" pitchFamily="2" charset="-122"/>
                <a:ea typeface="华文新魏" pitchFamily="2" charset="-122"/>
              </a:rPr>
              <a:t>发送比特 </a:t>
            </a:r>
            <a:r>
              <a:rPr lang="en-US" altLang="zh-CN" dirty="0">
                <a:solidFill>
                  <a:schemeClr val="accent6"/>
                </a:solidFill>
                <a:latin typeface="华文新魏" pitchFamily="2" charset="-122"/>
                <a:ea typeface="华文新魏" pitchFamily="2" charset="-122"/>
              </a:rPr>
              <a:t>0 </a:t>
            </a:r>
            <a:r>
              <a:rPr lang="zh-CN" altLang="en-US" dirty="0">
                <a:solidFill>
                  <a:schemeClr val="accent6"/>
                </a:solidFill>
                <a:latin typeface="华文新魏" pitchFamily="2" charset="-122"/>
                <a:ea typeface="华文新魏" pitchFamily="2" charset="-122"/>
              </a:rPr>
              <a:t>时，就发送序列 </a:t>
            </a:r>
            <a:r>
              <a:rPr lang="en-US" altLang="zh-CN" dirty="0">
                <a:solidFill>
                  <a:schemeClr val="accent6"/>
                </a:solidFill>
                <a:latin typeface="华文新魏" pitchFamily="2" charset="-122"/>
                <a:ea typeface="华文新魏" pitchFamily="2" charset="-122"/>
              </a:rPr>
              <a:t>11100100</a:t>
            </a:r>
            <a:r>
              <a:rPr lang="zh-CN" altLang="en-US" dirty="0">
                <a:solidFill>
                  <a:schemeClr val="accent6"/>
                </a:solidFill>
                <a:latin typeface="华文新魏" pitchFamily="2" charset="-122"/>
                <a:ea typeface="华文新魏" pitchFamily="2" charset="-122"/>
              </a:rPr>
              <a:t>。</a:t>
            </a:r>
          </a:p>
          <a:p>
            <a:pPr eaLnBrk="1" hangingPunct="1">
              <a:lnSpc>
                <a:spcPct val="90000"/>
              </a:lnSpc>
            </a:pPr>
            <a:r>
              <a:rPr lang="en-US" altLang="zh-CN" dirty="0">
                <a:latin typeface="华文新魏" pitchFamily="2" charset="-122"/>
                <a:ea typeface="华文新魏" pitchFamily="2" charset="-122"/>
              </a:rPr>
              <a:t>S </a:t>
            </a:r>
            <a:r>
              <a:rPr lang="zh-CN" altLang="en-US" dirty="0">
                <a:latin typeface="华文新魏" pitchFamily="2" charset="-122"/>
                <a:ea typeface="华文新魏" pitchFamily="2" charset="-122"/>
              </a:rPr>
              <a:t>站的码片序列：</a:t>
            </a:r>
            <a:r>
              <a:rPr lang="en-US" altLang="zh-CN" dirty="0">
                <a:latin typeface="华文新魏" pitchFamily="2" charset="-122"/>
                <a:ea typeface="华文新魏" pitchFamily="2" charset="-122"/>
              </a:rPr>
              <a:t>(–1 –1 –1 +1 +1 –1 +1 +1)     </a:t>
            </a:r>
          </a:p>
        </p:txBody>
      </p:sp>
      <p:sp>
        <p:nvSpPr>
          <p:cNvPr id="40964" name="日期占位符 3"/>
          <p:cNvSpPr>
            <a:spLocks noGrp="1"/>
          </p:cNvSpPr>
          <p:nvPr>
            <p:ph type="dt" sz="quarter" idx="10"/>
          </p:nvPr>
        </p:nvSpPr>
        <p:spPr>
          <a:noFill/>
        </p:spPr>
        <p:txBody>
          <a:bodyPr/>
          <a:lstStyle/>
          <a:p>
            <a:fld id="{8936C363-C2EB-48C4-B31A-C20D45840E44}" type="datetime1">
              <a:rPr lang="zh-CN" altLang="en-US" smtClean="0">
                <a:ea typeface="宋体" charset="-122"/>
              </a:rPr>
              <a:pPr/>
              <a:t>2018/1/10</a:t>
            </a:fld>
            <a:endParaRPr lang="en-US" altLang="zh-CN">
              <a:ea typeface="宋体" charset="-122"/>
            </a:endParaRPr>
          </a:p>
        </p:txBody>
      </p:sp>
      <p:sp>
        <p:nvSpPr>
          <p:cNvPr id="40965" name="灯片编号占位符 4"/>
          <p:cNvSpPr>
            <a:spLocks noGrp="1"/>
          </p:cNvSpPr>
          <p:nvPr>
            <p:ph type="sldNum" sz="quarter" idx="11"/>
          </p:nvPr>
        </p:nvSpPr>
        <p:spPr>
          <a:xfrm>
            <a:off x="3810000" y="6400800"/>
            <a:ext cx="5334000" cy="457200"/>
          </a:xfrm>
          <a:noFill/>
        </p:spPr>
        <p:txBody>
          <a:bodyPr/>
          <a:lstStyle/>
          <a:p>
            <a:pPr algn="r"/>
            <a:fld id="{3ED9FEA8-0451-4CB9-AB91-59A856895167}" type="slidenum">
              <a:rPr lang="en-US" altLang="zh-CN" smtClean="0">
                <a:ea typeface="宋体" charset="-122"/>
              </a:rPr>
              <a:pPr algn="r"/>
              <a:t>54</a:t>
            </a:fld>
            <a:endParaRPr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11560" y="0"/>
            <a:ext cx="7793037" cy="1101750"/>
          </a:xfrm>
        </p:spPr>
        <p:txBody>
          <a:bodyPr/>
          <a:lstStyle/>
          <a:p>
            <a:pPr algn="l" eaLnBrk="1" hangingPunct="1"/>
            <a:r>
              <a:rPr lang="zh-CN" altLang="en-US" sz="3200" dirty="0"/>
              <a:t>码片序列的正交关系 </a:t>
            </a:r>
          </a:p>
        </p:txBody>
      </p:sp>
      <p:sp>
        <p:nvSpPr>
          <p:cNvPr id="1028" name="Rectangle 3"/>
          <p:cNvSpPr>
            <a:spLocks noGrp="1" noChangeArrowheads="1"/>
          </p:cNvSpPr>
          <p:nvPr>
            <p:ph type="body" idx="1"/>
          </p:nvPr>
        </p:nvSpPr>
        <p:spPr>
          <a:xfrm>
            <a:off x="251520" y="1268760"/>
            <a:ext cx="8459788" cy="1872208"/>
          </a:xfrm>
        </p:spPr>
        <p:txBody>
          <a:bodyPr/>
          <a:lstStyle/>
          <a:p>
            <a:pPr eaLnBrk="1" hangingPunct="1"/>
            <a:r>
              <a:rPr lang="zh-CN" altLang="en-US" dirty="0">
                <a:latin typeface="华文新魏" pitchFamily="2" charset="-122"/>
                <a:ea typeface="华文新魏" pitchFamily="2" charset="-122"/>
              </a:rPr>
              <a:t>令向量 </a:t>
            </a:r>
            <a:r>
              <a:rPr lang="en-US" altLang="zh-CN" dirty="0">
                <a:latin typeface="华文新魏" pitchFamily="2" charset="-122"/>
                <a:ea typeface="华文新魏" pitchFamily="2" charset="-122"/>
              </a:rPr>
              <a:t>S </a:t>
            </a:r>
            <a:r>
              <a:rPr lang="zh-CN" altLang="en-US" dirty="0">
                <a:latin typeface="华文新魏" pitchFamily="2" charset="-122"/>
                <a:ea typeface="华文新魏" pitchFamily="2" charset="-122"/>
              </a:rPr>
              <a:t>表示站 </a:t>
            </a:r>
            <a:r>
              <a:rPr lang="en-US" altLang="zh-CN" dirty="0">
                <a:latin typeface="华文新魏" pitchFamily="2" charset="-122"/>
                <a:ea typeface="华文新魏" pitchFamily="2" charset="-122"/>
              </a:rPr>
              <a:t>S </a:t>
            </a:r>
            <a:r>
              <a:rPr lang="zh-CN" altLang="en-US" dirty="0">
                <a:latin typeface="华文新魏" pitchFamily="2" charset="-122"/>
                <a:ea typeface="华文新魏" pitchFamily="2" charset="-122"/>
              </a:rPr>
              <a:t>的码片向量，令 </a:t>
            </a:r>
            <a:r>
              <a:rPr lang="en-US" altLang="zh-CN" dirty="0">
                <a:latin typeface="华文新魏" pitchFamily="2" charset="-122"/>
                <a:ea typeface="华文新魏" pitchFamily="2" charset="-122"/>
              </a:rPr>
              <a:t>T </a:t>
            </a:r>
            <a:r>
              <a:rPr lang="zh-CN" altLang="en-US" dirty="0">
                <a:latin typeface="华文新魏" pitchFamily="2" charset="-122"/>
                <a:ea typeface="华文新魏" pitchFamily="2" charset="-122"/>
              </a:rPr>
              <a:t>表示其他任何站的码片向量。 </a:t>
            </a:r>
          </a:p>
          <a:p>
            <a:pPr eaLnBrk="1" hangingPunct="1"/>
            <a:r>
              <a:rPr lang="zh-CN" altLang="en-US" dirty="0">
                <a:latin typeface="华文新魏" pitchFamily="2" charset="-122"/>
                <a:ea typeface="华文新魏" pitchFamily="2" charset="-122"/>
              </a:rPr>
              <a:t>两个不同站的码片序列正交，就是向量 </a:t>
            </a:r>
            <a:r>
              <a:rPr lang="en-US" altLang="zh-CN" dirty="0">
                <a:latin typeface="华文新魏" pitchFamily="2" charset="-122"/>
                <a:ea typeface="华文新魏" pitchFamily="2" charset="-122"/>
              </a:rPr>
              <a:t>S </a:t>
            </a:r>
            <a:r>
              <a:rPr lang="zh-CN" altLang="en-US" dirty="0">
                <a:latin typeface="华文新魏" pitchFamily="2" charset="-122"/>
                <a:ea typeface="华文新魏" pitchFamily="2" charset="-122"/>
              </a:rPr>
              <a:t>和</a:t>
            </a:r>
            <a:r>
              <a:rPr lang="en-US" altLang="zh-CN" dirty="0">
                <a:latin typeface="华文新魏" pitchFamily="2" charset="-122"/>
                <a:ea typeface="华文新魏" pitchFamily="2" charset="-122"/>
              </a:rPr>
              <a:t>T </a:t>
            </a:r>
            <a:r>
              <a:rPr lang="zh-CN" altLang="en-US" dirty="0">
                <a:latin typeface="华文新魏" pitchFamily="2" charset="-122"/>
                <a:ea typeface="华文新魏" pitchFamily="2" charset="-122"/>
              </a:rPr>
              <a:t>的规格化内积</a:t>
            </a:r>
            <a:r>
              <a:rPr lang="en-US" altLang="zh-CN" dirty="0">
                <a:latin typeface="华文新魏" pitchFamily="2" charset="-122"/>
                <a:ea typeface="华文新魏" pitchFamily="2" charset="-122"/>
              </a:rPr>
              <a:t>(inner product)</a:t>
            </a:r>
            <a:r>
              <a:rPr lang="zh-CN" altLang="en-US" dirty="0">
                <a:latin typeface="华文新魏" pitchFamily="2" charset="-122"/>
                <a:ea typeface="华文新魏" pitchFamily="2" charset="-122"/>
              </a:rPr>
              <a:t>都是 </a:t>
            </a:r>
            <a:r>
              <a:rPr lang="en-US" altLang="zh-CN" dirty="0">
                <a:latin typeface="华文新魏" pitchFamily="2" charset="-122"/>
                <a:ea typeface="华文新魏" pitchFamily="2" charset="-122"/>
              </a:rPr>
              <a:t>0</a:t>
            </a:r>
            <a:r>
              <a:rPr lang="zh-CN" altLang="en-US" dirty="0">
                <a:latin typeface="华文新魏" pitchFamily="2" charset="-122"/>
                <a:ea typeface="华文新魏" pitchFamily="2" charset="-122"/>
              </a:rPr>
              <a:t>： </a:t>
            </a:r>
          </a:p>
        </p:txBody>
      </p:sp>
      <p:sp>
        <p:nvSpPr>
          <p:cNvPr id="10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30" name="Rectangle 6"/>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7"/>
          <p:cNvGraphicFramePr>
            <a:graphicFrameLocks noChangeAspect="1"/>
          </p:cNvGraphicFramePr>
          <p:nvPr>
            <p:extLst>
              <p:ext uri="{D42A27DB-BD31-4B8C-83A1-F6EECF244321}">
                <p14:modId xmlns:p14="http://schemas.microsoft.com/office/powerpoint/2010/main" val="1479820246"/>
              </p:ext>
            </p:extLst>
          </p:nvPr>
        </p:nvGraphicFramePr>
        <p:xfrm>
          <a:off x="2684463" y="3127375"/>
          <a:ext cx="3522662" cy="1008063"/>
        </p:xfrm>
        <a:graphic>
          <a:graphicData uri="http://schemas.openxmlformats.org/presentationml/2006/ole">
            <mc:AlternateContent xmlns:mc="http://schemas.openxmlformats.org/markup-compatibility/2006">
              <mc:Choice xmlns:v="urn:schemas-microsoft-com:vml" Requires="v">
                <p:oleObj spid="_x0000_s128006" name="公式" r:id="rId4" imgW="1549080" imgH="444240" progId="Equation.3">
                  <p:embed/>
                </p:oleObj>
              </mc:Choice>
              <mc:Fallback>
                <p:oleObj name="公式" r:id="rId4" imgW="1549080" imgH="444240" progId="Equation.3">
                  <p:embed/>
                  <p:pic>
                    <p:nvPicPr>
                      <p:cNvPr id="0" name="Object 7"/>
                      <p:cNvPicPr>
                        <a:picLocks noChangeAspect="1" noChangeArrowheads="1"/>
                      </p:cNvPicPr>
                      <p:nvPr/>
                    </p:nvPicPr>
                    <p:blipFill>
                      <a:blip r:embed="rId5"/>
                      <a:srcRect/>
                      <a:stretch>
                        <a:fillRect/>
                      </a:stretch>
                    </p:blipFill>
                    <p:spPr bwMode="auto">
                      <a:xfrm>
                        <a:off x="2684463" y="3127375"/>
                        <a:ext cx="352266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日期占位符 7"/>
          <p:cNvSpPr>
            <a:spLocks noGrp="1"/>
          </p:cNvSpPr>
          <p:nvPr>
            <p:ph type="dt" sz="quarter" idx="10"/>
          </p:nvPr>
        </p:nvSpPr>
        <p:spPr>
          <a:noFill/>
        </p:spPr>
        <p:txBody>
          <a:bodyPr/>
          <a:lstStyle/>
          <a:p>
            <a:fld id="{26A35761-D717-46D8-98E3-4755B5A6F5FE}" type="datetime1">
              <a:rPr lang="zh-CN" altLang="en-US" smtClean="0">
                <a:ea typeface="宋体" charset="-122"/>
              </a:rPr>
              <a:pPr/>
              <a:t>2018/1/10</a:t>
            </a:fld>
            <a:endParaRPr lang="en-US" altLang="zh-CN">
              <a:ea typeface="宋体" charset="-122"/>
            </a:endParaRPr>
          </a:p>
        </p:txBody>
      </p:sp>
      <p:sp>
        <p:nvSpPr>
          <p:cNvPr id="1033" name="灯片编号占位符 8"/>
          <p:cNvSpPr>
            <a:spLocks noGrp="1"/>
          </p:cNvSpPr>
          <p:nvPr>
            <p:ph type="sldNum" sz="quarter" idx="11"/>
          </p:nvPr>
        </p:nvSpPr>
        <p:spPr>
          <a:xfrm>
            <a:off x="6186264" y="6400800"/>
            <a:ext cx="2957736" cy="457200"/>
          </a:xfrm>
          <a:noFill/>
        </p:spPr>
        <p:txBody>
          <a:bodyPr/>
          <a:lstStyle/>
          <a:p>
            <a:pPr algn="r"/>
            <a:fld id="{27B04E85-FD1F-424B-87D2-2750A782391F}" type="slidenum">
              <a:rPr lang="en-US" altLang="zh-CN" smtClean="0">
                <a:ea typeface="宋体" charset="-122"/>
              </a:rPr>
              <a:pPr algn="r"/>
              <a:t>55</a:t>
            </a:fld>
            <a:endParaRPr lang="en-US" altLang="zh-CN" dirty="0">
              <a:ea typeface="宋体" charset="-122"/>
            </a:endParaRPr>
          </a:p>
        </p:txBody>
      </p:sp>
      <p:sp>
        <p:nvSpPr>
          <p:cNvPr id="10" name="Rectangle 3"/>
          <p:cNvSpPr txBox="1">
            <a:spLocks noChangeArrowheads="1"/>
          </p:cNvSpPr>
          <p:nvPr/>
        </p:nvSpPr>
        <p:spPr bwMode="auto">
          <a:xfrm>
            <a:off x="1403648" y="4437112"/>
            <a:ext cx="694762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ts val="600"/>
              </a:spcAft>
              <a:buClrTx/>
              <a:buSzTx/>
              <a:tabLst/>
              <a:defRPr/>
            </a:pP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例：令向量 </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S </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为</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(–1 –1 –1 +1 +1 –1 +1 +1)</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a:t>
            </a:r>
            <a:endPar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endParaRPr>
          </a:p>
          <a:p>
            <a:pPr marL="342900" marR="0" lvl="0" indent="-342900" algn="l" defTabSz="914400" rtl="0" eaLnBrk="1" fontAlgn="base" latinLnBrk="0" hangingPunct="1">
              <a:lnSpc>
                <a:spcPct val="100000"/>
              </a:lnSpc>
              <a:spcBef>
                <a:spcPct val="20000"/>
              </a:spcBef>
              <a:spcAft>
                <a:spcPts val="600"/>
              </a:spcAft>
              <a:buClrTx/>
              <a:buSzTx/>
              <a:tabLst/>
              <a:defRPr/>
            </a:pPr>
            <a:r>
              <a:rPr kumimoji="1" lang="en-US" altLang="zh-CN" sz="2000" b="1" kern="0" dirty="0">
                <a:latin typeface="华文新魏" pitchFamily="2" charset="-122"/>
                <a:ea typeface="华文新魏" pitchFamily="2" charset="-122"/>
              </a:rPr>
              <a:t>		   </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向量 </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T </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为</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(–1 –1 +1 –1 +1 +1 +1 –1)</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 </a:t>
            </a:r>
          </a:p>
          <a:p>
            <a:pPr marL="342900" marR="0" lvl="0" indent="-342900" algn="l" defTabSz="914400" rtl="0" eaLnBrk="1" fontAlgn="base" latinLnBrk="0" hangingPunct="1">
              <a:lnSpc>
                <a:spcPct val="100000"/>
              </a:lnSpc>
              <a:spcBef>
                <a:spcPct val="20000"/>
              </a:spcBef>
              <a:spcAft>
                <a:spcPts val="600"/>
              </a:spcAft>
              <a:buClrTx/>
              <a:buSzTx/>
              <a:tabLst/>
              <a:defRPr/>
            </a:pP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把向量 </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S </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和 </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T </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的各分量值代入上式，计算出</a:t>
            </a:r>
            <a:r>
              <a:rPr kumimoji="1" lang="en-US" altLang="zh-CN"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0</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395536" y="1556792"/>
            <a:ext cx="8459788" cy="3816350"/>
          </a:xfrm>
        </p:spPr>
        <p:txBody>
          <a:bodyPr/>
          <a:lstStyle/>
          <a:p>
            <a:pPr eaLnBrk="1" hangingPunct="1">
              <a:lnSpc>
                <a:spcPct val="90000"/>
              </a:lnSpc>
            </a:pPr>
            <a:r>
              <a:rPr lang="zh-CN" altLang="en-US" dirty="0">
                <a:latin typeface="华文新魏" pitchFamily="2" charset="-122"/>
                <a:ea typeface="华文新魏" pitchFamily="2" charset="-122"/>
              </a:rPr>
              <a:t>任何一个码片向量和该码片向量自己的规格化内积都是</a:t>
            </a:r>
            <a:r>
              <a:rPr lang="en-US" altLang="zh-CN" dirty="0">
                <a:latin typeface="华文新魏" pitchFamily="2" charset="-122"/>
                <a:ea typeface="华文新魏" pitchFamily="2" charset="-122"/>
              </a:rPr>
              <a:t>1 </a:t>
            </a:r>
            <a:r>
              <a:rPr lang="zh-CN" altLang="en-US" dirty="0">
                <a:latin typeface="华文新魏" pitchFamily="2" charset="-122"/>
                <a:ea typeface="华文新魏" pitchFamily="2" charset="-122"/>
              </a:rPr>
              <a:t>。</a:t>
            </a:r>
          </a:p>
          <a:p>
            <a:pPr eaLnBrk="1" hangingPunct="1">
              <a:lnSpc>
                <a:spcPct val="90000"/>
              </a:lnSpc>
            </a:pPr>
            <a:endParaRPr lang="zh-CN" altLang="en-US" dirty="0">
              <a:latin typeface="华文新魏" pitchFamily="2" charset="-122"/>
              <a:ea typeface="华文新魏" pitchFamily="2" charset="-122"/>
            </a:endParaRPr>
          </a:p>
          <a:p>
            <a:pPr eaLnBrk="1" hangingPunct="1">
              <a:lnSpc>
                <a:spcPct val="90000"/>
              </a:lnSpc>
            </a:pPr>
            <a:endParaRPr lang="zh-CN" altLang="en-US" dirty="0">
              <a:latin typeface="华文新魏" pitchFamily="2" charset="-122"/>
              <a:ea typeface="华文新魏" pitchFamily="2" charset="-122"/>
            </a:endParaRPr>
          </a:p>
          <a:p>
            <a:pPr eaLnBrk="1" hangingPunct="1">
              <a:lnSpc>
                <a:spcPct val="90000"/>
              </a:lnSpc>
            </a:pPr>
            <a:endParaRPr lang="zh-CN" altLang="en-US" dirty="0">
              <a:latin typeface="华文新魏" pitchFamily="2" charset="-122"/>
              <a:ea typeface="华文新魏" pitchFamily="2" charset="-122"/>
            </a:endParaRPr>
          </a:p>
          <a:p>
            <a:pPr eaLnBrk="1" hangingPunct="1">
              <a:lnSpc>
                <a:spcPct val="90000"/>
              </a:lnSpc>
            </a:pPr>
            <a:r>
              <a:rPr lang="zh-CN" altLang="en-US" dirty="0">
                <a:latin typeface="华文新魏" pitchFamily="2" charset="-122"/>
                <a:ea typeface="华文新魏" pitchFamily="2" charset="-122"/>
              </a:rPr>
              <a:t>一个码片向量和该码片反码的向量的规格化内积值是 </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 </a:t>
            </a:r>
          </a:p>
        </p:txBody>
      </p:sp>
      <p:sp>
        <p:nvSpPr>
          <p:cNvPr id="3076" name="Rectangle 2"/>
          <p:cNvSpPr>
            <a:spLocks noGrp="1" noChangeArrowheads="1"/>
          </p:cNvSpPr>
          <p:nvPr>
            <p:ph type="title"/>
          </p:nvPr>
        </p:nvSpPr>
        <p:spPr>
          <a:xfrm>
            <a:off x="323528" y="260648"/>
            <a:ext cx="7793037" cy="1080120"/>
          </a:xfrm>
        </p:spPr>
        <p:txBody>
          <a:bodyPr/>
          <a:lstStyle/>
          <a:p>
            <a:pPr algn="l" eaLnBrk="1" hangingPunct="1"/>
            <a:r>
              <a:rPr lang="zh-CN" altLang="en-US" sz="3200" dirty="0"/>
              <a:t>正交关系的另一个重要特性 </a:t>
            </a:r>
          </a:p>
        </p:txBody>
      </p:sp>
      <p:sp>
        <p:nvSpPr>
          <p:cNvPr id="30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8" name="Rectangle 6"/>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zh-CN" altLang="en-US"/>
          </a:p>
        </p:txBody>
      </p:sp>
      <p:sp>
        <p:nvSpPr>
          <p:cNvPr id="307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7"/>
          <p:cNvGraphicFramePr>
            <a:graphicFrameLocks noChangeAspect="1"/>
          </p:cNvGraphicFramePr>
          <p:nvPr/>
        </p:nvGraphicFramePr>
        <p:xfrm>
          <a:off x="1547664" y="2132856"/>
          <a:ext cx="6409985" cy="989970"/>
        </p:xfrm>
        <a:graphic>
          <a:graphicData uri="http://schemas.openxmlformats.org/presentationml/2006/ole">
            <mc:AlternateContent xmlns:mc="http://schemas.openxmlformats.org/markup-compatibility/2006">
              <mc:Choice xmlns:v="urn:schemas-microsoft-com:vml" Requires="v">
                <p:oleObj spid="_x0000_s130054" name="公式" r:id="rId4" imgW="2781300" imgH="431800" progId="Equation.3">
                  <p:embed/>
                </p:oleObj>
              </mc:Choice>
              <mc:Fallback>
                <p:oleObj name="公式" r:id="rId4" imgW="27813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132856"/>
                        <a:ext cx="6409985" cy="989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日期占位符 7"/>
          <p:cNvSpPr>
            <a:spLocks noGrp="1"/>
          </p:cNvSpPr>
          <p:nvPr>
            <p:ph type="dt" sz="quarter" idx="10"/>
          </p:nvPr>
        </p:nvSpPr>
        <p:spPr>
          <a:noFill/>
        </p:spPr>
        <p:txBody>
          <a:bodyPr/>
          <a:lstStyle/>
          <a:p>
            <a:fld id="{26F35164-BB0F-401E-A20F-5F3D8393F39A}" type="datetime1">
              <a:rPr lang="zh-CN" altLang="en-US" smtClean="0">
                <a:ea typeface="宋体" charset="-122"/>
              </a:rPr>
              <a:pPr/>
              <a:t>2018/1/10</a:t>
            </a:fld>
            <a:endParaRPr lang="en-US" altLang="zh-CN">
              <a:ea typeface="宋体" charset="-122"/>
            </a:endParaRPr>
          </a:p>
        </p:txBody>
      </p:sp>
      <p:sp>
        <p:nvSpPr>
          <p:cNvPr id="3081" name="灯片编号占位符 8"/>
          <p:cNvSpPr>
            <a:spLocks noGrp="1"/>
          </p:cNvSpPr>
          <p:nvPr>
            <p:ph type="sldNum" sz="quarter" idx="11"/>
          </p:nvPr>
        </p:nvSpPr>
        <p:spPr>
          <a:xfrm>
            <a:off x="3810000" y="6400800"/>
            <a:ext cx="5334000" cy="457200"/>
          </a:xfrm>
          <a:noFill/>
        </p:spPr>
        <p:txBody>
          <a:bodyPr/>
          <a:lstStyle/>
          <a:p>
            <a:pPr algn="r"/>
            <a:fld id="{D90EAE44-816F-403D-9316-0E39B05B0EEA}" type="slidenum">
              <a:rPr lang="en-US" altLang="zh-CN" smtClean="0">
                <a:ea typeface="宋体" charset="-122"/>
              </a:rPr>
              <a:pPr algn="r"/>
              <a:t>56</a:t>
            </a:fld>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395536" y="188640"/>
            <a:ext cx="7793037" cy="1008112"/>
          </a:xfrm>
        </p:spPr>
        <p:txBody>
          <a:bodyPr/>
          <a:lstStyle/>
          <a:p>
            <a:pPr algn="l" eaLnBrk="1" hangingPunct="1"/>
            <a:r>
              <a:rPr lang="en-US" altLang="zh-CN" sz="3200" dirty="0"/>
              <a:t>CDMA </a:t>
            </a:r>
            <a:r>
              <a:rPr lang="zh-CN" altLang="en-US" sz="3200" dirty="0"/>
              <a:t>的工作原理 </a:t>
            </a:r>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3012" name="Rectangle 6"/>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zh-CN" altLang="en-US"/>
          </a:p>
        </p:txBody>
      </p:sp>
      <p:sp>
        <p:nvSpPr>
          <p:cNvPr id="4301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62" name="组合 61"/>
          <p:cNvGrpSpPr/>
          <p:nvPr/>
        </p:nvGrpSpPr>
        <p:grpSpPr>
          <a:xfrm>
            <a:off x="179512" y="1340768"/>
            <a:ext cx="8494463" cy="4246563"/>
            <a:chOff x="0" y="1412776"/>
            <a:chExt cx="8494463" cy="4246563"/>
          </a:xfrm>
        </p:grpSpPr>
        <p:sp>
          <p:nvSpPr>
            <p:cNvPr id="43014" name="Line 10"/>
            <p:cNvSpPr>
              <a:spLocks noChangeShapeType="1"/>
            </p:cNvSpPr>
            <p:nvPr/>
          </p:nvSpPr>
          <p:spPr bwMode="auto">
            <a:xfrm>
              <a:off x="3092450" y="2211289"/>
              <a:ext cx="1566862" cy="0"/>
            </a:xfrm>
            <a:prstGeom prst="line">
              <a:avLst/>
            </a:prstGeom>
            <a:noFill/>
            <a:ln w="9525">
              <a:solidFill>
                <a:schemeClr val="tx1"/>
              </a:solidFill>
              <a:round/>
              <a:headEnd type="triangle" w="sm" len="med"/>
              <a:tailEnd type="triangle" w="sm" len="med"/>
            </a:ln>
          </p:spPr>
          <p:txBody>
            <a:bodyPr/>
            <a:lstStyle/>
            <a:p>
              <a:endParaRPr lang="zh-CN" altLang="en-US" b="1">
                <a:latin typeface="华文新魏" pitchFamily="2" charset="-122"/>
                <a:ea typeface="华文新魏" pitchFamily="2" charset="-122"/>
              </a:endParaRPr>
            </a:p>
          </p:txBody>
        </p:sp>
        <p:sp>
          <p:nvSpPr>
            <p:cNvPr id="43015" name="Text Box 11"/>
            <p:cNvSpPr txBox="1">
              <a:spLocks noChangeArrowheads="1"/>
            </p:cNvSpPr>
            <p:nvPr/>
          </p:nvSpPr>
          <p:spPr bwMode="auto">
            <a:xfrm>
              <a:off x="725487" y="2398614"/>
              <a:ext cx="2069797" cy="353943"/>
            </a:xfrm>
            <a:prstGeom prst="rect">
              <a:avLst/>
            </a:prstGeom>
            <a:noFill/>
            <a:ln w="9525">
              <a:noFill/>
              <a:miter lim="800000"/>
              <a:headEnd/>
              <a:tailEnd/>
            </a:ln>
          </p:spPr>
          <p:txBody>
            <a:bodyPr wrap="none">
              <a:spAutoFit/>
            </a:bodyPr>
            <a:lstStyle/>
            <a:p>
              <a:pPr algn="l">
                <a:lnSpc>
                  <a:spcPct val="85000"/>
                </a:lnSpc>
              </a:pPr>
              <a:r>
                <a:rPr kumimoji="1" lang="en-US" altLang="zh-CN" sz="2000" b="1">
                  <a:latin typeface="华文新魏" pitchFamily="2" charset="-122"/>
                  <a:ea typeface="华文新魏" pitchFamily="2" charset="-122"/>
                </a:rPr>
                <a:t>S </a:t>
              </a:r>
              <a:r>
                <a:rPr kumimoji="1" lang="zh-CN" altLang="en-US" sz="2000" b="1">
                  <a:latin typeface="华文新魏" pitchFamily="2" charset="-122"/>
                  <a:ea typeface="华文新魏" pitchFamily="2" charset="-122"/>
                </a:rPr>
                <a:t>站的码片序列 </a:t>
              </a:r>
              <a:r>
                <a:rPr kumimoji="1" lang="en-US" altLang="zh-CN" sz="2000" b="1">
                  <a:latin typeface="华文新魏" pitchFamily="2" charset="-122"/>
                  <a:ea typeface="华文新魏" pitchFamily="2" charset="-122"/>
                </a:rPr>
                <a:t>S</a:t>
              </a:r>
            </a:p>
          </p:txBody>
        </p:sp>
        <p:sp>
          <p:nvSpPr>
            <p:cNvPr id="43016" name="Line 12"/>
            <p:cNvSpPr>
              <a:spLocks noChangeShapeType="1"/>
            </p:cNvSpPr>
            <p:nvPr/>
          </p:nvSpPr>
          <p:spPr bwMode="auto">
            <a:xfrm>
              <a:off x="3094037" y="1511201"/>
              <a:ext cx="0" cy="3802063"/>
            </a:xfrm>
            <a:prstGeom prst="line">
              <a:avLst/>
            </a:prstGeom>
            <a:noFill/>
            <a:ln w="9525">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43017" name="Line 13"/>
            <p:cNvSpPr>
              <a:spLocks noChangeShapeType="1"/>
            </p:cNvSpPr>
            <p:nvPr/>
          </p:nvSpPr>
          <p:spPr bwMode="auto">
            <a:xfrm>
              <a:off x="4672012" y="1511201"/>
              <a:ext cx="0" cy="3781425"/>
            </a:xfrm>
            <a:prstGeom prst="line">
              <a:avLst/>
            </a:prstGeom>
            <a:noFill/>
            <a:ln w="9525">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43018" name="Line 14"/>
            <p:cNvSpPr>
              <a:spLocks noChangeShapeType="1"/>
            </p:cNvSpPr>
            <p:nvPr/>
          </p:nvSpPr>
          <p:spPr bwMode="auto">
            <a:xfrm>
              <a:off x="6249987" y="1511201"/>
              <a:ext cx="0" cy="3929063"/>
            </a:xfrm>
            <a:prstGeom prst="line">
              <a:avLst/>
            </a:prstGeom>
            <a:noFill/>
            <a:ln w="9525">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43019" name="Line 15"/>
            <p:cNvSpPr>
              <a:spLocks noChangeShapeType="1"/>
            </p:cNvSpPr>
            <p:nvPr/>
          </p:nvSpPr>
          <p:spPr bwMode="auto">
            <a:xfrm>
              <a:off x="7827962" y="1511201"/>
              <a:ext cx="0" cy="3790950"/>
            </a:xfrm>
            <a:prstGeom prst="line">
              <a:avLst/>
            </a:prstGeom>
            <a:noFill/>
            <a:ln w="9525">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43020" name="Freeform 16"/>
            <p:cNvSpPr>
              <a:spLocks/>
            </p:cNvSpPr>
            <p:nvPr/>
          </p:nvSpPr>
          <p:spPr bwMode="auto">
            <a:xfrm>
              <a:off x="3094037" y="2443064"/>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1" name="Freeform 17"/>
            <p:cNvSpPr>
              <a:spLocks/>
            </p:cNvSpPr>
            <p:nvPr/>
          </p:nvSpPr>
          <p:spPr bwMode="auto">
            <a:xfrm>
              <a:off x="4672012" y="2443064"/>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2" name="Freeform 18"/>
            <p:cNvSpPr>
              <a:spLocks/>
            </p:cNvSpPr>
            <p:nvPr/>
          </p:nvSpPr>
          <p:spPr bwMode="auto">
            <a:xfrm>
              <a:off x="3094037" y="3533676"/>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3" name="Freeform 19"/>
            <p:cNvSpPr>
              <a:spLocks/>
            </p:cNvSpPr>
            <p:nvPr/>
          </p:nvSpPr>
          <p:spPr bwMode="auto">
            <a:xfrm>
              <a:off x="4672012" y="3533676"/>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4" name="Freeform 20"/>
            <p:cNvSpPr>
              <a:spLocks/>
            </p:cNvSpPr>
            <p:nvPr/>
          </p:nvSpPr>
          <p:spPr bwMode="auto">
            <a:xfrm flipV="1">
              <a:off x="6249987" y="3533676"/>
              <a:ext cx="1577975" cy="311150"/>
            </a:xfrm>
            <a:custGeom>
              <a:avLst/>
              <a:gdLst>
                <a:gd name="T0" fmla="*/ 0 w 768"/>
                <a:gd name="T1" fmla="*/ 2147483647 h 192"/>
                <a:gd name="T2" fmla="*/ 0 w 768"/>
                <a:gd name="T3" fmla="*/ 2147483647 h 192"/>
                <a:gd name="T4" fmla="*/ 2147483647 w 768"/>
                <a:gd name="T5" fmla="*/ 2147483647 h 192"/>
                <a:gd name="T6" fmla="*/ 2147483647 w 768"/>
                <a:gd name="T7" fmla="*/ 0 h 192"/>
                <a:gd name="T8" fmla="*/ 2147483647 w 768"/>
                <a:gd name="T9" fmla="*/ 0 h 192"/>
                <a:gd name="T10" fmla="*/ 2147483647 w 768"/>
                <a:gd name="T11" fmla="*/ 2147483647 h 192"/>
                <a:gd name="T12" fmla="*/ 2147483647 w 768"/>
                <a:gd name="T13" fmla="*/ 2147483647 h 192"/>
                <a:gd name="T14" fmla="*/ 2147483647 w 768"/>
                <a:gd name="T15" fmla="*/ 0 h 192"/>
                <a:gd name="T16" fmla="*/ 2147483647 w 768"/>
                <a:gd name="T17" fmla="*/ 0 h 192"/>
                <a:gd name="T18" fmla="*/ 2147483647 w 768"/>
                <a:gd name="T19" fmla="*/ 2147483647 h 192"/>
                <a:gd name="T20" fmla="*/ 2147483647 w 768"/>
                <a:gd name="T21" fmla="*/ 2147483647 h 192"/>
                <a:gd name="T22" fmla="*/ 2147483647 w 768"/>
                <a:gd name="T23" fmla="*/ 2147483647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5" name="Freeform 21"/>
            <p:cNvSpPr>
              <a:spLocks/>
            </p:cNvSpPr>
            <p:nvPr/>
          </p:nvSpPr>
          <p:spPr bwMode="auto">
            <a:xfrm>
              <a:off x="3094037" y="5306914"/>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6" name="Freeform 22"/>
            <p:cNvSpPr>
              <a:spLocks/>
            </p:cNvSpPr>
            <p:nvPr/>
          </p:nvSpPr>
          <p:spPr bwMode="auto">
            <a:xfrm>
              <a:off x="4672012" y="5306914"/>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7" name="Freeform 23"/>
            <p:cNvSpPr>
              <a:spLocks/>
            </p:cNvSpPr>
            <p:nvPr/>
          </p:nvSpPr>
          <p:spPr bwMode="auto">
            <a:xfrm flipV="1">
              <a:off x="6249987" y="5306914"/>
              <a:ext cx="1577975" cy="312737"/>
            </a:xfrm>
            <a:custGeom>
              <a:avLst/>
              <a:gdLst>
                <a:gd name="T0" fmla="*/ 0 w 768"/>
                <a:gd name="T1" fmla="*/ 2147483647 h 192"/>
                <a:gd name="T2" fmla="*/ 0 w 768"/>
                <a:gd name="T3" fmla="*/ 0 h 192"/>
                <a:gd name="T4" fmla="*/ 2147483647 w 768"/>
                <a:gd name="T5" fmla="*/ 0 h 192"/>
                <a:gd name="T6" fmla="*/ 2147483647 w 768"/>
                <a:gd name="T7" fmla="*/ 2147483647 h 192"/>
                <a:gd name="T8" fmla="*/ 2147483647 w 768"/>
                <a:gd name="T9" fmla="*/ 2147483647 h 192"/>
                <a:gd name="T10" fmla="*/ 2147483647 w 768"/>
                <a:gd name="T11" fmla="*/ 0 h 192"/>
                <a:gd name="T12" fmla="*/ 2147483647 w 768"/>
                <a:gd name="T13" fmla="*/ 0 h 192"/>
                <a:gd name="T14" fmla="*/ 2147483647 w 768"/>
                <a:gd name="T15" fmla="*/ 2147483647 h 192"/>
                <a:gd name="T16" fmla="*/ 2147483647 w 768"/>
                <a:gd name="T17" fmla="*/ 2147483647 h 192"/>
                <a:gd name="T18" fmla="*/ 2147483647 w 768"/>
                <a:gd name="T19" fmla="*/ 0 h 192"/>
                <a:gd name="T20" fmla="*/ 2147483647 w 768"/>
                <a:gd name="T21" fmla="*/ 0 h 192"/>
                <a:gd name="T22" fmla="*/ 2147483647 w 768"/>
                <a:gd name="T23" fmla="*/ 2147483647 h 192"/>
                <a:gd name="T24" fmla="*/ 2147483647 w 768"/>
                <a:gd name="T25" fmla="*/ 2147483647 h 192"/>
                <a:gd name="T26" fmla="*/ 2147483647 w 768"/>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8" name="Freeform 24"/>
            <p:cNvSpPr>
              <a:spLocks/>
            </p:cNvSpPr>
            <p:nvPr/>
          </p:nvSpPr>
          <p:spPr bwMode="auto">
            <a:xfrm>
              <a:off x="3094037" y="4778276"/>
              <a:ext cx="4733925" cy="314325"/>
            </a:xfrm>
            <a:custGeom>
              <a:avLst/>
              <a:gdLst>
                <a:gd name="T0" fmla="*/ 0 w 2827"/>
                <a:gd name="T1" fmla="*/ 2147483647 h 194"/>
                <a:gd name="T2" fmla="*/ 0 w 2827"/>
                <a:gd name="T3" fmla="*/ 0 h 194"/>
                <a:gd name="T4" fmla="*/ 2147483647 w 2827"/>
                <a:gd name="T5" fmla="*/ 2147483647 h 194"/>
                <a:gd name="T6" fmla="*/ 2147483647 w 2827"/>
                <a:gd name="T7" fmla="*/ 2147483647 h 194"/>
                <a:gd name="T8" fmla="*/ 2147483647 w 2827"/>
                <a:gd name="T9" fmla="*/ 2147483647 h 194"/>
                <a:gd name="T10" fmla="*/ 2147483647 w 2827"/>
                <a:gd name="T11" fmla="*/ 2147483647 h 194"/>
                <a:gd name="T12" fmla="*/ 0 60000 65536"/>
                <a:gd name="T13" fmla="*/ 0 60000 65536"/>
                <a:gd name="T14" fmla="*/ 0 60000 65536"/>
                <a:gd name="T15" fmla="*/ 0 60000 65536"/>
                <a:gd name="T16" fmla="*/ 0 60000 65536"/>
                <a:gd name="T17" fmla="*/ 0 60000 65536"/>
                <a:gd name="T18" fmla="*/ 0 w 2827"/>
                <a:gd name="T19" fmla="*/ 0 h 194"/>
                <a:gd name="T20" fmla="*/ 2827 w 2827"/>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2827" h="194">
                  <a:moveTo>
                    <a:pt x="0" y="96"/>
                  </a:moveTo>
                  <a:lnTo>
                    <a:pt x="0" y="0"/>
                  </a:lnTo>
                  <a:lnTo>
                    <a:pt x="1886" y="2"/>
                  </a:lnTo>
                  <a:lnTo>
                    <a:pt x="1886" y="194"/>
                  </a:lnTo>
                  <a:lnTo>
                    <a:pt x="2826" y="192"/>
                  </a:lnTo>
                  <a:lnTo>
                    <a:pt x="2827" y="96"/>
                  </a:lnTo>
                </a:path>
              </a:pathLst>
            </a:custGeom>
            <a:solidFill>
              <a:srgbClr val="FFFF66"/>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29" name="Freeform 25"/>
            <p:cNvSpPr>
              <a:spLocks/>
            </p:cNvSpPr>
            <p:nvPr/>
          </p:nvSpPr>
          <p:spPr bwMode="auto">
            <a:xfrm>
              <a:off x="3094037" y="1742976"/>
              <a:ext cx="4733925" cy="312738"/>
            </a:xfrm>
            <a:custGeom>
              <a:avLst/>
              <a:gdLst>
                <a:gd name="T0" fmla="*/ 0 w 2304"/>
                <a:gd name="T1" fmla="*/ 2147483647 h 192"/>
                <a:gd name="T2" fmla="*/ 0 w 2304"/>
                <a:gd name="T3" fmla="*/ 0 h 192"/>
                <a:gd name="T4" fmla="*/ 2147483647 w 2304"/>
                <a:gd name="T5" fmla="*/ 0 h 192"/>
                <a:gd name="T6" fmla="*/ 2147483647 w 2304"/>
                <a:gd name="T7" fmla="*/ 2147483647 h 192"/>
                <a:gd name="T8" fmla="*/ 2147483647 w 2304"/>
                <a:gd name="T9" fmla="*/ 2147483647 h 192"/>
                <a:gd name="T10" fmla="*/ 2147483647 w 2304"/>
                <a:gd name="T11" fmla="*/ 2147483647 h 192"/>
                <a:gd name="T12" fmla="*/ 0 60000 65536"/>
                <a:gd name="T13" fmla="*/ 0 60000 65536"/>
                <a:gd name="T14" fmla="*/ 0 60000 65536"/>
                <a:gd name="T15" fmla="*/ 0 60000 65536"/>
                <a:gd name="T16" fmla="*/ 0 60000 65536"/>
                <a:gd name="T17" fmla="*/ 0 60000 65536"/>
                <a:gd name="T18" fmla="*/ 0 w 2304"/>
                <a:gd name="T19" fmla="*/ 0 h 192"/>
                <a:gd name="T20" fmla="*/ 2304 w 2304"/>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304" h="192">
                  <a:moveTo>
                    <a:pt x="0" y="96"/>
                  </a:moveTo>
                  <a:lnTo>
                    <a:pt x="0" y="0"/>
                  </a:lnTo>
                  <a:lnTo>
                    <a:pt x="1536" y="0"/>
                  </a:lnTo>
                  <a:lnTo>
                    <a:pt x="1536" y="192"/>
                  </a:lnTo>
                  <a:lnTo>
                    <a:pt x="2304" y="192"/>
                  </a:lnTo>
                  <a:lnTo>
                    <a:pt x="2304" y="96"/>
                  </a:lnTo>
                </a:path>
              </a:pathLst>
            </a:custGeom>
            <a:solidFill>
              <a:srgbClr val="FFFF66"/>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30" name="Line 26"/>
            <p:cNvSpPr>
              <a:spLocks noChangeShapeType="1"/>
            </p:cNvSpPr>
            <p:nvPr/>
          </p:nvSpPr>
          <p:spPr bwMode="auto">
            <a:xfrm>
              <a:off x="4672012" y="1627089"/>
              <a:ext cx="0" cy="155575"/>
            </a:xfrm>
            <a:prstGeom prst="line">
              <a:avLst/>
            </a:prstGeom>
            <a:noFill/>
            <a:ln w="9525">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31" name="Text Box 27"/>
            <p:cNvSpPr txBox="1">
              <a:spLocks noChangeArrowheads="1"/>
            </p:cNvSpPr>
            <p:nvPr/>
          </p:nvSpPr>
          <p:spPr bwMode="auto">
            <a:xfrm>
              <a:off x="3687762" y="1412776"/>
              <a:ext cx="287258"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1</a:t>
              </a:r>
            </a:p>
          </p:txBody>
        </p:sp>
        <p:sp>
          <p:nvSpPr>
            <p:cNvPr id="43032" name="Line 28"/>
            <p:cNvSpPr>
              <a:spLocks noChangeShapeType="1"/>
            </p:cNvSpPr>
            <p:nvPr/>
          </p:nvSpPr>
          <p:spPr bwMode="auto">
            <a:xfrm>
              <a:off x="2938462" y="3687664"/>
              <a:ext cx="5284788" cy="0"/>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33" name="Line 29"/>
            <p:cNvSpPr>
              <a:spLocks noChangeShapeType="1"/>
            </p:cNvSpPr>
            <p:nvPr/>
          </p:nvSpPr>
          <p:spPr bwMode="auto">
            <a:xfrm>
              <a:off x="2938462" y="4933851"/>
              <a:ext cx="5284788" cy="0"/>
            </a:xfrm>
            <a:prstGeom prst="line">
              <a:avLst/>
            </a:prstGeom>
            <a:noFill/>
            <a:ln w="9525">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34" name="Line 30"/>
            <p:cNvSpPr>
              <a:spLocks noChangeShapeType="1"/>
            </p:cNvSpPr>
            <p:nvPr/>
          </p:nvSpPr>
          <p:spPr bwMode="auto">
            <a:xfrm flipV="1">
              <a:off x="2938462" y="5464076"/>
              <a:ext cx="5284788" cy="14288"/>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35" name="Freeform 31"/>
            <p:cNvSpPr>
              <a:spLocks/>
            </p:cNvSpPr>
            <p:nvPr/>
          </p:nvSpPr>
          <p:spPr bwMode="auto">
            <a:xfrm>
              <a:off x="3094037" y="4000401"/>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36" name="Freeform 32"/>
            <p:cNvSpPr>
              <a:spLocks/>
            </p:cNvSpPr>
            <p:nvPr/>
          </p:nvSpPr>
          <p:spPr bwMode="auto">
            <a:xfrm>
              <a:off x="4672012" y="4000401"/>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37" name="Freeform 33"/>
            <p:cNvSpPr>
              <a:spLocks/>
            </p:cNvSpPr>
            <p:nvPr/>
          </p:nvSpPr>
          <p:spPr bwMode="auto">
            <a:xfrm flipV="1">
              <a:off x="6249987" y="4000401"/>
              <a:ext cx="1577975" cy="622300"/>
            </a:xfrm>
            <a:custGeom>
              <a:avLst/>
              <a:gdLst>
                <a:gd name="T0" fmla="*/ 0 w 768"/>
                <a:gd name="T1" fmla="*/ 2147483647 h 384"/>
                <a:gd name="T2" fmla="*/ 0 w 768"/>
                <a:gd name="T3" fmla="*/ 2147483647 h 384"/>
                <a:gd name="T4" fmla="*/ 2147483647 w 768"/>
                <a:gd name="T5" fmla="*/ 2147483647 h 384"/>
                <a:gd name="T6" fmla="*/ 2147483647 w 768"/>
                <a:gd name="T7" fmla="*/ 2147483647 h 384"/>
                <a:gd name="T8" fmla="*/ 2147483647 w 768"/>
                <a:gd name="T9" fmla="*/ 2147483647 h 384"/>
                <a:gd name="T10" fmla="*/ 2147483647 w 768"/>
                <a:gd name="T11" fmla="*/ 0 h 384"/>
                <a:gd name="T12" fmla="*/ 2147483647 w 768"/>
                <a:gd name="T13" fmla="*/ 0 h 384"/>
                <a:gd name="T14" fmla="*/ 2147483647 w 768"/>
                <a:gd name="T15" fmla="*/ 2147483647 h 384"/>
                <a:gd name="T16" fmla="*/ 2147483647 w 768"/>
                <a:gd name="T17" fmla="*/ 2147483647 h 384"/>
                <a:gd name="T18" fmla="*/ 2147483647 w 768"/>
                <a:gd name="T19" fmla="*/ 0 h 384"/>
                <a:gd name="T20" fmla="*/ 2147483647 w 768"/>
                <a:gd name="T21" fmla="*/ 0 h 384"/>
                <a:gd name="T22" fmla="*/ 2147483647 w 768"/>
                <a:gd name="T23" fmla="*/ 2147483647 h 384"/>
                <a:gd name="T24" fmla="*/ 2147483647 w 768"/>
                <a:gd name="T25" fmla="*/ 2147483647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38" name="Line 34"/>
            <p:cNvSpPr>
              <a:spLocks noChangeShapeType="1"/>
            </p:cNvSpPr>
            <p:nvPr/>
          </p:nvSpPr>
          <p:spPr bwMode="auto">
            <a:xfrm>
              <a:off x="2938462" y="4309964"/>
              <a:ext cx="5284788" cy="0"/>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39" name="Line 35"/>
            <p:cNvSpPr>
              <a:spLocks noChangeShapeType="1"/>
            </p:cNvSpPr>
            <p:nvPr/>
          </p:nvSpPr>
          <p:spPr bwMode="auto">
            <a:xfrm>
              <a:off x="2959100" y="1900139"/>
              <a:ext cx="5264150" cy="0"/>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40" name="Text Box 36"/>
            <p:cNvSpPr txBox="1">
              <a:spLocks noChangeArrowheads="1"/>
            </p:cNvSpPr>
            <p:nvPr/>
          </p:nvSpPr>
          <p:spPr bwMode="auto">
            <a:xfrm>
              <a:off x="5275262" y="1412776"/>
              <a:ext cx="287258"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1</a:t>
              </a:r>
            </a:p>
          </p:txBody>
        </p:sp>
        <p:sp>
          <p:nvSpPr>
            <p:cNvPr id="43041" name="Text Box 37"/>
            <p:cNvSpPr txBox="1">
              <a:spLocks noChangeArrowheads="1"/>
            </p:cNvSpPr>
            <p:nvPr/>
          </p:nvSpPr>
          <p:spPr bwMode="auto">
            <a:xfrm>
              <a:off x="6858000" y="1412776"/>
              <a:ext cx="335348"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0</a:t>
              </a:r>
            </a:p>
          </p:txBody>
        </p:sp>
        <p:sp>
          <p:nvSpPr>
            <p:cNvPr id="43042" name="Text Box 38"/>
            <p:cNvSpPr txBox="1">
              <a:spLocks noChangeArrowheads="1"/>
            </p:cNvSpPr>
            <p:nvPr/>
          </p:nvSpPr>
          <p:spPr bwMode="auto">
            <a:xfrm>
              <a:off x="8224837" y="1641376"/>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3" name="Text Box 39"/>
            <p:cNvSpPr txBox="1">
              <a:spLocks noChangeArrowheads="1"/>
            </p:cNvSpPr>
            <p:nvPr/>
          </p:nvSpPr>
          <p:spPr bwMode="auto">
            <a:xfrm>
              <a:off x="8224837" y="2354164"/>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4" name="Text Box 40"/>
            <p:cNvSpPr txBox="1">
              <a:spLocks noChangeArrowheads="1"/>
            </p:cNvSpPr>
            <p:nvPr/>
          </p:nvSpPr>
          <p:spPr bwMode="auto">
            <a:xfrm>
              <a:off x="8224837" y="3459064"/>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5" name="Text Box 41"/>
            <p:cNvSpPr txBox="1">
              <a:spLocks noChangeArrowheads="1"/>
            </p:cNvSpPr>
            <p:nvPr/>
          </p:nvSpPr>
          <p:spPr bwMode="auto">
            <a:xfrm>
              <a:off x="8224837" y="4067076"/>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6" name="Text Box 42"/>
            <p:cNvSpPr txBox="1">
              <a:spLocks noChangeArrowheads="1"/>
            </p:cNvSpPr>
            <p:nvPr/>
          </p:nvSpPr>
          <p:spPr bwMode="auto">
            <a:xfrm>
              <a:off x="8224837" y="4689376"/>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7" name="Text Box 43"/>
            <p:cNvSpPr txBox="1">
              <a:spLocks noChangeArrowheads="1"/>
            </p:cNvSpPr>
            <p:nvPr/>
          </p:nvSpPr>
          <p:spPr bwMode="auto">
            <a:xfrm>
              <a:off x="8224837" y="5218014"/>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48" name="Rectangle 44"/>
            <p:cNvSpPr>
              <a:spLocks noChangeArrowheads="1"/>
            </p:cNvSpPr>
            <p:nvPr/>
          </p:nvSpPr>
          <p:spPr bwMode="auto">
            <a:xfrm>
              <a:off x="3360737" y="2055714"/>
              <a:ext cx="1057275" cy="273050"/>
            </a:xfrm>
            <a:prstGeom prst="rect">
              <a:avLst/>
            </a:prstGeom>
            <a:solidFill>
              <a:schemeClr val="bg1"/>
            </a:solidFill>
            <a:ln w="9525">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43049" name="Text Box 45"/>
            <p:cNvSpPr txBox="1">
              <a:spLocks noChangeArrowheads="1"/>
            </p:cNvSpPr>
            <p:nvPr/>
          </p:nvSpPr>
          <p:spPr bwMode="auto">
            <a:xfrm>
              <a:off x="3349625" y="1958876"/>
              <a:ext cx="1237839" cy="400110"/>
            </a:xfrm>
            <a:prstGeom prst="rect">
              <a:avLst/>
            </a:prstGeom>
            <a:noFill/>
            <a:ln w="9525">
              <a:noFill/>
              <a:miter lim="800000"/>
              <a:headEnd/>
              <a:tailEnd/>
            </a:ln>
          </p:spPr>
          <p:txBody>
            <a:bodyPr wrap="none">
              <a:spAutoFit/>
            </a:bodyPr>
            <a:lstStyle/>
            <a:p>
              <a:pPr algn="l"/>
              <a:r>
                <a:rPr kumimoji="1" lang="en-US" altLang="zh-CN" sz="2000" b="1" i="1">
                  <a:latin typeface="华文新魏" pitchFamily="2" charset="-122"/>
                  <a:ea typeface="华文新魏" pitchFamily="2" charset="-122"/>
                </a:rPr>
                <a:t>m</a:t>
              </a:r>
              <a:r>
                <a:rPr kumimoji="1" lang="en-US" altLang="zh-CN" sz="2000" b="1">
                  <a:latin typeface="华文新魏" pitchFamily="2" charset="-122"/>
                  <a:ea typeface="华文新魏" pitchFamily="2" charset="-122"/>
                </a:rPr>
                <a:t> </a:t>
              </a:r>
              <a:r>
                <a:rPr kumimoji="1" lang="zh-CN" altLang="en-US" sz="2000" b="1">
                  <a:latin typeface="华文新魏" pitchFamily="2" charset="-122"/>
                  <a:ea typeface="华文新魏" pitchFamily="2" charset="-122"/>
                </a:rPr>
                <a:t>个码片</a:t>
              </a:r>
            </a:p>
          </p:txBody>
        </p:sp>
        <p:sp>
          <p:nvSpPr>
            <p:cNvPr id="43050" name="Freeform 46"/>
            <p:cNvSpPr>
              <a:spLocks/>
            </p:cNvSpPr>
            <p:nvPr/>
          </p:nvSpPr>
          <p:spPr bwMode="auto">
            <a:xfrm>
              <a:off x="3094037" y="2982814"/>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51" name="Freeform 47"/>
            <p:cNvSpPr>
              <a:spLocks/>
            </p:cNvSpPr>
            <p:nvPr/>
          </p:nvSpPr>
          <p:spPr bwMode="auto">
            <a:xfrm>
              <a:off x="4672012" y="2982814"/>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52" name="Freeform 48"/>
            <p:cNvSpPr>
              <a:spLocks/>
            </p:cNvSpPr>
            <p:nvPr/>
          </p:nvSpPr>
          <p:spPr bwMode="auto">
            <a:xfrm flipV="1">
              <a:off x="6249987" y="2982814"/>
              <a:ext cx="1577975" cy="317500"/>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53" name="Line 49"/>
            <p:cNvSpPr>
              <a:spLocks noChangeShapeType="1"/>
            </p:cNvSpPr>
            <p:nvPr/>
          </p:nvSpPr>
          <p:spPr bwMode="auto">
            <a:xfrm flipV="1">
              <a:off x="2938462" y="3138389"/>
              <a:ext cx="5284788" cy="6350"/>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54" name="Text Box 50"/>
            <p:cNvSpPr txBox="1">
              <a:spLocks noChangeArrowheads="1"/>
            </p:cNvSpPr>
            <p:nvPr/>
          </p:nvSpPr>
          <p:spPr bwMode="auto">
            <a:xfrm>
              <a:off x="8224837" y="2890739"/>
              <a:ext cx="269626"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t</a:t>
              </a:r>
            </a:p>
          </p:txBody>
        </p:sp>
        <p:sp>
          <p:nvSpPr>
            <p:cNvPr id="43055" name="Freeform 51"/>
            <p:cNvSpPr>
              <a:spLocks/>
            </p:cNvSpPr>
            <p:nvPr/>
          </p:nvSpPr>
          <p:spPr bwMode="auto">
            <a:xfrm>
              <a:off x="6254750" y="2443064"/>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b="1">
                <a:latin typeface="华文新魏" pitchFamily="2" charset="-122"/>
                <a:ea typeface="华文新魏" pitchFamily="2" charset="-122"/>
              </a:endParaRPr>
            </a:p>
          </p:txBody>
        </p:sp>
        <p:sp>
          <p:nvSpPr>
            <p:cNvPr id="43056" name="Line 52"/>
            <p:cNvSpPr>
              <a:spLocks noChangeShapeType="1"/>
            </p:cNvSpPr>
            <p:nvPr/>
          </p:nvSpPr>
          <p:spPr bwMode="auto">
            <a:xfrm>
              <a:off x="2959100" y="2600226"/>
              <a:ext cx="5264150" cy="0"/>
            </a:xfrm>
            <a:prstGeom prst="line">
              <a:avLst/>
            </a:prstGeom>
            <a:noFill/>
            <a:ln w="28575">
              <a:solidFill>
                <a:srgbClr val="333399"/>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43057" name="Text Box 53"/>
            <p:cNvSpPr txBox="1">
              <a:spLocks noChangeArrowheads="1"/>
            </p:cNvSpPr>
            <p:nvPr/>
          </p:nvSpPr>
          <p:spPr bwMode="auto">
            <a:xfrm>
              <a:off x="725487" y="2878039"/>
              <a:ext cx="2156360" cy="400110"/>
            </a:xfrm>
            <a:prstGeom prst="rect">
              <a:avLst/>
            </a:prstGeom>
            <a:noFill/>
            <a:ln w="9525">
              <a:noFill/>
              <a:miter lim="800000"/>
              <a:headEnd/>
              <a:tailEnd/>
            </a:ln>
          </p:spPr>
          <p:txBody>
            <a:bodyPr wrap="none">
              <a:spAutoFit/>
            </a:bodyPr>
            <a:lstStyle/>
            <a:p>
              <a:pPr algn="l"/>
              <a:r>
                <a:rPr kumimoji="1" lang="en-US" altLang="zh-CN" sz="2000" b="1">
                  <a:latin typeface="华文新魏" pitchFamily="2" charset="-122"/>
                  <a:ea typeface="华文新魏" pitchFamily="2" charset="-122"/>
                </a:rPr>
                <a:t>S </a:t>
              </a:r>
              <a:r>
                <a:rPr kumimoji="1" lang="zh-CN" altLang="en-US" sz="2000" b="1">
                  <a:latin typeface="华文新魏" pitchFamily="2" charset="-122"/>
                  <a:ea typeface="华文新魏" pitchFamily="2" charset="-122"/>
                </a:rPr>
                <a:t>站发送的信号 </a:t>
              </a:r>
              <a:r>
                <a:rPr kumimoji="1" lang="en-US" altLang="zh-CN" sz="2000" b="1">
                  <a:latin typeface="华文新魏" pitchFamily="2" charset="-122"/>
                  <a:ea typeface="华文新魏" pitchFamily="2" charset="-122"/>
                </a:rPr>
                <a:t>S</a:t>
              </a:r>
              <a:r>
                <a:rPr kumimoji="1" lang="en-US" altLang="zh-CN" sz="2000" b="1" baseline="-25000">
                  <a:latin typeface="华文新魏" pitchFamily="2" charset="-122"/>
                  <a:ea typeface="华文新魏" pitchFamily="2" charset="-122"/>
                </a:rPr>
                <a:t>x</a:t>
              </a:r>
            </a:p>
          </p:txBody>
        </p:sp>
        <p:sp>
          <p:nvSpPr>
            <p:cNvPr id="43058" name="Text Box 54"/>
            <p:cNvSpPr txBox="1">
              <a:spLocks noChangeArrowheads="1"/>
            </p:cNvSpPr>
            <p:nvPr/>
          </p:nvSpPr>
          <p:spPr bwMode="auto">
            <a:xfrm>
              <a:off x="725487" y="3428901"/>
              <a:ext cx="2251075" cy="396875"/>
            </a:xfrm>
            <a:prstGeom prst="rect">
              <a:avLst/>
            </a:prstGeom>
            <a:noFill/>
            <a:ln w="9525">
              <a:noFill/>
              <a:miter lim="800000"/>
              <a:headEnd/>
              <a:tailEnd/>
            </a:ln>
          </p:spPr>
          <p:txBody>
            <a:bodyPr wrap="none">
              <a:spAutoFit/>
            </a:bodyPr>
            <a:lstStyle/>
            <a:p>
              <a:pPr algn="l"/>
              <a:r>
                <a:rPr kumimoji="1" lang="en-US" altLang="zh-CN" sz="2000" b="1" dirty="0">
                  <a:latin typeface="华文新魏" pitchFamily="2" charset="-122"/>
                  <a:ea typeface="华文新魏" pitchFamily="2" charset="-122"/>
                </a:rPr>
                <a:t>T </a:t>
              </a:r>
              <a:r>
                <a:rPr kumimoji="1" lang="zh-CN" altLang="en-US" sz="2000" b="1" dirty="0">
                  <a:latin typeface="华文新魏" pitchFamily="2" charset="-122"/>
                  <a:ea typeface="华文新魏" pitchFamily="2" charset="-122"/>
                </a:rPr>
                <a:t>站发送的信号 </a:t>
              </a:r>
              <a:r>
                <a:rPr kumimoji="1" lang="en-US" altLang="zh-CN" sz="2000" b="1" dirty="0" err="1">
                  <a:latin typeface="华文新魏" pitchFamily="2" charset="-122"/>
                  <a:ea typeface="华文新魏" pitchFamily="2" charset="-122"/>
                </a:rPr>
                <a:t>T</a:t>
              </a:r>
              <a:r>
                <a:rPr kumimoji="1" lang="en-US" altLang="zh-CN" sz="2000" b="1" baseline="-25000" dirty="0" err="1">
                  <a:latin typeface="华文新魏" pitchFamily="2" charset="-122"/>
                  <a:ea typeface="华文新魏" pitchFamily="2" charset="-122"/>
                </a:rPr>
                <a:t>x</a:t>
              </a:r>
              <a:endParaRPr kumimoji="1" lang="en-US" altLang="zh-CN" sz="2000" b="1" baseline="-25000" dirty="0">
                <a:latin typeface="华文新魏" pitchFamily="2" charset="-122"/>
                <a:ea typeface="华文新魏" pitchFamily="2" charset="-122"/>
              </a:endParaRPr>
            </a:p>
          </p:txBody>
        </p:sp>
        <p:sp>
          <p:nvSpPr>
            <p:cNvPr id="43059" name="Text Box 55"/>
            <p:cNvSpPr txBox="1">
              <a:spLocks noChangeArrowheads="1"/>
            </p:cNvSpPr>
            <p:nvPr/>
          </p:nvSpPr>
          <p:spPr bwMode="auto">
            <a:xfrm>
              <a:off x="438150" y="4067076"/>
              <a:ext cx="2601994" cy="400110"/>
            </a:xfrm>
            <a:prstGeom prst="rect">
              <a:avLst/>
            </a:prstGeom>
            <a:noFill/>
            <a:ln w="9525">
              <a:noFill/>
              <a:miter lim="800000"/>
              <a:headEnd/>
              <a:tailEnd/>
            </a:ln>
          </p:spPr>
          <p:txBody>
            <a:bodyPr wrap="none">
              <a:spAutoFit/>
            </a:bodyPr>
            <a:lstStyle/>
            <a:p>
              <a:pPr algn="l"/>
              <a:r>
                <a:rPr kumimoji="1" lang="zh-CN" altLang="en-US" sz="2000" b="1">
                  <a:latin typeface="华文新魏" pitchFamily="2" charset="-122"/>
                  <a:ea typeface="华文新魏" pitchFamily="2" charset="-122"/>
                </a:rPr>
                <a:t>总的发送信号 </a:t>
              </a:r>
              <a:r>
                <a:rPr kumimoji="1" lang="en-US" altLang="zh-CN" sz="2000" b="1">
                  <a:latin typeface="华文新魏" pitchFamily="2" charset="-122"/>
                  <a:ea typeface="华文新魏" pitchFamily="2" charset="-122"/>
                </a:rPr>
                <a:t>S</a:t>
              </a:r>
              <a:r>
                <a:rPr kumimoji="1" lang="en-US" altLang="zh-CN" sz="2000" b="1" baseline="-25000">
                  <a:latin typeface="华文新魏" pitchFamily="2" charset="-122"/>
                  <a:ea typeface="华文新魏" pitchFamily="2" charset="-122"/>
                </a:rPr>
                <a:t>x</a:t>
              </a:r>
              <a:r>
                <a:rPr kumimoji="1" lang="en-US" altLang="zh-CN" sz="2000" b="1">
                  <a:latin typeface="华文新魏" pitchFamily="2" charset="-122"/>
                  <a:ea typeface="华文新魏" pitchFamily="2" charset="-122"/>
                </a:rPr>
                <a:t> + T</a:t>
              </a:r>
              <a:r>
                <a:rPr kumimoji="1" lang="en-US" altLang="zh-CN" sz="2000" b="1" baseline="-25000">
                  <a:latin typeface="华文新魏" pitchFamily="2" charset="-122"/>
                  <a:ea typeface="华文新魏" pitchFamily="2" charset="-122"/>
                </a:rPr>
                <a:t>x</a:t>
              </a:r>
            </a:p>
          </p:txBody>
        </p:sp>
        <p:sp>
          <p:nvSpPr>
            <p:cNvPr id="43060" name="Text Box 56"/>
            <p:cNvSpPr txBox="1">
              <a:spLocks noChangeArrowheads="1"/>
            </p:cNvSpPr>
            <p:nvPr/>
          </p:nvSpPr>
          <p:spPr bwMode="auto">
            <a:xfrm>
              <a:off x="796925" y="4687789"/>
              <a:ext cx="2079415" cy="400110"/>
            </a:xfrm>
            <a:prstGeom prst="rect">
              <a:avLst/>
            </a:prstGeom>
            <a:noFill/>
            <a:ln w="9525">
              <a:noFill/>
              <a:miter lim="800000"/>
              <a:headEnd/>
              <a:tailEnd/>
            </a:ln>
          </p:spPr>
          <p:txBody>
            <a:bodyPr wrap="none">
              <a:spAutoFit/>
            </a:bodyPr>
            <a:lstStyle/>
            <a:p>
              <a:pPr algn="l"/>
              <a:r>
                <a:rPr kumimoji="1" lang="zh-CN" altLang="en-US" sz="2000" b="1">
                  <a:latin typeface="华文新魏" pitchFamily="2" charset="-122"/>
                  <a:ea typeface="华文新魏" pitchFamily="2" charset="-122"/>
                </a:rPr>
                <a:t>规格化内积 </a:t>
              </a:r>
              <a:r>
                <a:rPr kumimoji="1" lang="en-US" altLang="zh-CN" sz="2000" b="1">
                  <a:latin typeface="华文新魏" pitchFamily="2" charset="-122"/>
                  <a:ea typeface="华文新魏" pitchFamily="2" charset="-122"/>
                </a:rPr>
                <a:t>S</a:t>
              </a:r>
              <a:r>
                <a:rPr kumimoji="1" lang="en-US" altLang="zh-CN" sz="2000" b="1">
                  <a:latin typeface="华文新魏" pitchFamily="2" charset="-122"/>
                  <a:ea typeface="华文新魏" pitchFamily="2" charset="-122"/>
                  <a:sym typeface="Symbol" pitchFamily="18" charset="2"/>
                </a:rPr>
                <a:t> </a:t>
              </a:r>
              <a:r>
                <a:rPr kumimoji="1" lang="en-US" altLang="zh-CN" sz="2000" b="1">
                  <a:latin typeface="华文新魏" pitchFamily="2" charset="-122"/>
                  <a:ea typeface="华文新魏" pitchFamily="2" charset="-122"/>
                  <a:sym typeface="Wingdings" pitchFamily="2" charset="2"/>
                </a:rPr>
                <a:t> </a:t>
              </a:r>
              <a:r>
                <a:rPr kumimoji="1" lang="en-US" altLang="zh-CN" sz="2000" b="1">
                  <a:latin typeface="华文新魏" pitchFamily="2" charset="-122"/>
                  <a:ea typeface="华文新魏" pitchFamily="2" charset="-122"/>
                </a:rPr>
                <a:t>S</a:t>
              </a:r>
              <a:r>
                <a:rPr kumimoji="1" lang="en-US" altLang="zh-CN" sz="2000" b="1" baseline="-25000">
                  <a:latin typeface="华文新魏" pitchFamily="2" charset="-122"/>
                  <a:ea typeface="华文新魏" pitchFamily="2" charset="-122"/>
                </a:rPr>
                <a:t>x</a:t>
              </a:r>
            </a:p>
          </p:txBody>
        </p:sp>
        <p:sp>
          <p:nvSpPr>
            <p:cNvPr id="43061" name="Text Box 57"/>
            <p:cNvSpPr txBox="1">
              <a:spLocks noChangeArrowheads="1"/>
            </p:cNvSpPr>
            <p:nvPr/>
          </p:nvSpPr>
          <p:spPr bwMode="auto">
            <a:xfrm>
              <a:off x="796925" y="5219601"/>
              <a:ext cx="2122697" cy="400110"/>
            </a:xfrm>
            <a:prstGeom prst="rect">
              <a:avLst/>
            </a:prstGeom>
            <a:noFill/>
            <a:ln w="9525">
              <a:noFill/>
              <a:miter lim="800000"/>
              <a:headEnd/>
              <a:tailEnd/>
            </a:ln>
          </p:spPr>
          <p:txBody>
            <a:bodyPr wrap="none">
              <a:spAutoFit/>
            </a:bodyPr>
            <a:lstStyle/>
            <a:p>
              <a:pPr algn="l"/>
              <a:r>
                <a:rPr kumimoji="1" lang="zh-CN" altLang="en-US" sz="2000" b="1">
                  <a:latin typeface="华文新魏" pitchFamily="2" charset="-122"/>
                  <a:ea typeface="华文新魏" pitchFamily="2" charset="-122"/>
                </a:rPr>
                <a:t>规格化内积 </a:t>
              </a:r>
              <a:r>
                <a:rPr kumimoji="1" lang="en-US" altLang="zh-CN" sz="2000" b="1">
                  <a:latin typeface="华文新魏" pitchFamily="2" charset="-122"/>
                  <a:ea typeface="华文新魏" pitchFamily="2" charset="-122"/>
                </a:rPr>
                <a:t>S</a:t>
              </a:r>
              <a:r>
                <a:rPr kumimoji="1" lang="en-US" altLang="zh-CN" sz="2000" b="1">
                  <a:latin typeface="华文新魏" pitchFamily="2" charset="-122"/>
                  <a:ea typeface="华文新魏" pitchFamily="2" charset="-122"/>
                  <a:sym typeface="Symbol" pitchFamily="18" charset="2"/>
                </a:rPr>
                <a:t> </a:t>
              </a:r>
              <a:r>
                <a:rPr kumimoji="1" lang="en-US" altLang="zh-CN" sz="2000" b="1">
                  <a:latin typeface="华文新魏" pitchFamily="2" charset="-122"/>
                  <a:ea typeface="华文新魏" pitchFamily="2" charset="-122"/>
                  <a:sym typeface="Wingdings" pitchFamily="2" charset="2"/>
                </a:rPr>
                <a:t> </a:t>
              </a:r>
              <a:r>
                <a:rPr kumimoji="1" lang="en-US" altLang="zh-CN" sz="2000" b="1">
                  <a:latin typeface="华文新魏" pitchFamily="2" charset="-122"/>
                  <a:ea typeface="华文新魏" pitchFamily="2" charset="-122"/>
                </a:rPr>
                <a:t>T</a:t>
              </a:r>
              <a:r>
                <a:rPr kumimoji="1" lang="en-US" altLang="zh-CN" sz="2000" b="1" baseline="-25000">
                  <a:latin typeface="华文新魏" pitchFamily="2" charset="-122"/>
                  <a:ea typeface="华文新魏" pitchFamily="2" charset="-122"/>
                </a:rPr>
                <a:t>x</a:t>
              </a:r>
            </a:p>
          </p:txBody>
        </p:sp>
        <p:sp>
          <p:nvSpPr>
            <p:cNvPr id="43062" name="Line 58"/>
            <p:cNvSpPr>
              <a:spLocks noChangeShapeType="1"/>
            </p:cNvSpPr>
            <p:nvPr/>
          </p:nvSpPr>
          <p:spPr bwMode="auto">
            <a:xfrm>
              <a:off x="6013450" y="4933851"/>
              <a:ext cx="2170112" cy="0"/>
            </a:xfrm>
            <a:prstGeom prst="line">
              <a:avLst/>
            </a:prstGeom>
            <a:noFill/>
            <a:ln w="28575">
              <a:solidFill>
                <a:srgbClr val="333399"/>
              </a:solidFill>
              <a:round/>
              <a:headEnd/>
              <a:tailEnd/>
            </a:ln>
          </p:spPr>
          <p:txBody>
            <a:bodyPr/>
            <a:lstStyle/>
            <a:p>
              <a:endParaRPr lang="zh-CN" altLang="en-US" b="1">
                <a:latin typeface="华文新魏" pitchFamily="2" charset="-122"/>
                <a:ea typeface="华文新魏" pitchFamily="2" charset="-122"/>
              </a:endParaRPr>
            </a:p>
          </p:txBody>
        </p:sp>
        <p:sp>
          <p:nvSpPr>
            <p:cNvPr id="43063" name="Text Box 59"/>
            <p:cNvSpPr txBox="1">
              <a:spLocks noChangeArrowheads="1"/>
            </p:cNvSpPr>
            <p:nvPr/>
          </p:nvSpPr>
          <p:spPr bwMode="auto">
            <a:xfrm>
              <a:off x="1163637" y="1549301"/>
              <a:ext cx="1723549" cy="400110"/>
            </a:xfrm>
            <a:prstGeom prst="rect">
              <a:avLst/>
            </a:prstGeom>
            <a:noFill/>
            <a:ln w="9525">
              <a:noFill/>
              <a:miter lim="800000"/>
              <a:headEnd/>
              <a:tailEnd/>
            </a:ln>
          </p:spPr>
          <p:txBody>
            <a:bodyPr wrap="none">
              <a:spAutoFit/>
            </a:bodyPr>
            <a:lstStyle/>
            <a:p>
              <a:pPr algn="l"/>
              <a:r>
                <a:rPr kumimoji="1" lang="zh-CN" altLang="en-US" sz="2000" b="1">
                  <a:latin typeface="华文新魏" pitchFamily="2" charset="-122"/>
                  <a:ea typeface="华文新魏" pitchFamily="2" charset="-122"/>
                </a:rPr>
                <a:t>数据码元比特</a:t>
              </a:r>
            </a:p>
          </p:txBody>
        </p:sp>
        <p:sp>
          <p:nvSpPr>
            <p:cNvPr id="43064" name="Text Box 60"/>
            <p:cNvSpPr txBox="1">
              <a:spLocks noChangeArrowheads="1"/>
            </p:cNvSpPr>
            <p:nvPr/>
          </p:nvSpPr>
          <p:spPr bwMode="auto">
            <a:xfrm>
              <a:off x="0" y="2636739"/>
              <a:ext cx="438150" cy="1006475"/>
            </a:xfrm>
            <a:prstGeom prst="rect">
              <a:avLst/>
            </a:prstGeom>
            <a:noFill/>
            <a:ln w="9525">
              <a:noFill/>
              <a:miter lim="800000"/>
              <a:headEnd/>
              <a:tailEnd/>
            </a:ln>
          </p:spPr>
          <p:txBody>
            <a:bodyPr wrap="none">
              <a:spAutoFit/>
            </a:bodyPr>
            <a:lstStyle/>
            <a:p>
              <a:pPr algn="l"/>
              <a:r>
                <a:rPr kumimoji="1" lang="zh-CN" altLang="en-US" sz="2000" b="1">
                  <a:latin typeface="华文新魏" pitchFamily="2" charset="-122"/>
                  <a:ea typeface="华文新魏" pitchFamily="2" charset="-122"/>
                </a:rPr>
                <a:t>发</a:t>
              </a:r>
            </a:p>
            <a:p>
              <a:pPr algn="l"/>
              <a:r>
                <a:rPr kumimoji="1" lang="zh-CN" altLang="en-US" sz="2000" b="1">
                  <a:latin typeface="华文新魏" pitchFamily="2" charset="-122"/>
                  <a:ea typeface="华文新魏" pitchFamily="2" charset="-122"/>
                </a:rPr>
                <a:t>送</a:t>
              </a:r>
            </a:p>
            <a:p>
              <a:pPr algn="l"/>
              <a:r>
                <a:rPr kumimoji="1" lang="zh-CN" altLang="en-US" sz="2000" b="1">
                  <a:latin typeface="华文新魏" pitchFamily="2" charset="-122"/>
                  <a:ea typeface="华文新魏" pitchFamily="2" charset="-122"/>
                </a:rPr>
                <a:t>端</a:t>
              </a:r>
            </a:p>
          </p:txBody>
        </p:sp>
        <p:sp>
          <p:nvSpPr>
            <p:cNvPr id="43065" name="Text Box 61"/>
            <p:cNvSpPr txBox="1">
              <a:spLocks noChangeArrowheads="1"/>
            </p:cNvSpPr>
            <p:nvPr/>
          </p:nvSpPr>
          <p:spPr bwMode="auto">
            <a:xfrm>
              <a:off x="142875" y="4652864"/>
              <a:ext cx="438150" cy="1006475"/>
            </a:xfrm>
            <a:prstGeom prst="rect">
              <a:avLst/>
            </a:prstGeom>
            <a:noFill/>
            <a:ln w="9525">
              <a:noFill/>
              <a:miter lim="800000"/>
              <a:headEnd/>
              <a:tailEnd/>
            </a:ln>
          </p:spPr>
          <p:txBody>
            <a:bodyPr wrap="none">
              <a:spAutoFit/>
            </a:bodyPr>
            <a:lstStyle/>
            <a:p>
              <a:pPr algn="l" eaLnBrk="0" hangingPunct="0"/>
              <a:r>
                <a:rPr kumimoji="1" lang="zh-CN" altLang="en-US" sz="2000" b="1">
                  <a:latin typeface="华文新魏" pitchFamily="2" charset="-122"/>
                  <a:ea typeface="华文新魏" pitchFamily="2" charset="-122"/>
                </a:rPr>
                <a:t>接</a:t>
              </a:r>
            </a:p>
            <a:p>
              <a:pPr algn="l" eaLnBrk="0" hangingPunct="0"/>
              <a:r>
                <a:rPr kumimoji="1" lang="zh-CN" altLang="en-US" sz="2000" b="1">
                  <a:latin typeface="华文新魏" pitchFamily="2" charset="-122"/>
                  <a:ea typeface="华文新魏" pitchFamily="2" charset="-122"/>
                </a:rPr>
                <a:t>收</a:t>
              </a:r>
            </a:p>
            <a:p>
              <a:pPr algn="l" eaLnBrk="0" hangingPunct="0"/>
              <a:r>
                <a:rPr kumimoji="1" lang="zh-CN" altLang="en-US" sz="2000" b="1">
                  <a:latin typeface="华文新魏" pitchFamily="2" charset="-122"/>
                  <a:ea typeface="华文新魏" pitchFamily="2" charset="-122"/>
                </a:rPr>
                <a:t>端</a:t>
              </a:r>
            </a:p>
          </p:txBody>
        </p:sp>
        <p:sp>
          <p:nvSpPr>
            <p:cNvPr id="43066" name="AutoShape 62"/>
            <p:cNvSpPr>
              <a:spLocks/>
            </p:cNvSpPr>
            <p:nvPr/>
          </p:nvSpPr>
          <p:spPr bwMode="auto">
            <a:xfrm>
              <a:off x="438150" y="1628676"/>
              <a:ext cx="144462" cy="3024188"/>
            </a:xfrm>
            <a:prstGeom prst="leftBracket">
              <a:avLst>
                <a:gd name="adj" fmla="val 174451"/>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43067" name="AutoShape 63"/>
            <p:cNvSpPr>
              <a:spLocks/>
            </p:cNvSpPr>
            <p:nvPr/>
          </p:nvSpPr>
          <p:spPr bwMode="auto">
            <a:xfrm>
              <a:off x="654050" y="4797326"/>
              <a:ext cx="77787" cy="792163"/>
            </a:xfrm>
            <a:prstGeom prst="leftBracket">
              <a:avLst>
                <a:gd name="adj" fmla="val 84865"/>
              </a:avLst>
            </a:prstGeom>
            <a:noFill/>
            <a:ln w="9525">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grpSp>
      <p:sp>
        <p:nvSpPr>
          <p:cNvPr id="43068" name="日期占位符 59"/>
          <p:cNvSpPr>
            <a:spLocks noGrp="1"/>
          </p:cNvSpPr>
          <p:nvPr>
            <p:ph type="dt" sz="quarter" idx="10"/>
          </p:nvPr>
        </p:nvSpPr>
        <p:spPr>
          <a:xfrm>
            <a:off x="611560" y="6400800"/>
            <a:ext cx="1905000" cy="457200"/>
          </a:xfrm>
          <a:noFill/>
        </p:spPr>
        <p:txBody>
          <a:bodyPr/>
          <a:lstStyle/>
          <a:p>
            <a:fld id="{962C56D7-2F2D-486E-B067-F17E01E72458}" type="datetime1">
              <a:rPr lang="zh-CN" altLang="en-US" smtClean="0">
                <a:ea typeface="宋体" charset="-122"/>
              </a:rPr>
              <a:pPr/>
              <a:t>2018/1/10</a:t>
            </a:fld>
            <a:endParaRPr lang="en-US" altLang="zh-CN" dirty="0">
              <a:ea typeface="宋体" charset="-122"/>
            </a:endParaRPr>
          </a:p>
        </p:txBody>
      </p:sp>
      <p:sp>
        <p:nvSpPr>
          <p:cNvPr id="43069" name="灯片编号占位符 60"/>
          <p:cNvSpPr>
            <a:spLocks noGrp="1"/>
          </p:cNvSpPr>
          <p:nvPr>
            <p:ph type="sldNum" sz="quarter" idx="11"/>
          </p:nvPr>
        </p:nvSpPr>
        <p:spPr>
          <a:xfrm>
            <a:off x="3810000" y="6400800"/>
            <a:ext cx="5334000" cy="457200"/>
          </a:xfrm>
          <a:noFill/>
        </p:spPr>
        <p:txBody>
          <a:bodyPr/>
          <a:lstStyle/>
          <a:p>
            <a:pPr algn="r"/>
            <a:fld id="{BCD40C9A-B042-4FDB-A108-CB173B3E9696}" type="slidenum">
              <a:rPr lang="en-US" altLang="zh-CN" smtClean="0">
                <a:ea typeface="宋体" charset="-122"/>
              </a:rPr>
              <a:pPr algn="r"/>
              <a:t>57</a:t>
            </a:fld>
            <a:endParaRPr lang="en-US" altLang="zh-CN" dirty="0">
              <a:ea typeface="宋体"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548680"/>
            <a:ext cx="7772400" cy="5330825"/>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移动通信系统的基本工作原理</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dirty="0">
              <a:solidFill>
                <a:srgbClr val="3333CC"/>
              </a:solidFill>
            </a:endParaRPr>
          </a:p>
          <a:p>
            <a:pPr>
              <a:defRPr/>
            </a:pPr>
            <a:r>
              <a:rPr lang="zh-CN" altLang="en-US" dirty="0">
                <a:solidFill>
                  <a:srgbClr val="3333CC"/>
                </a:solidFill>
              </a:rPr>
              <a:t>《计算机网络》第3章 物理层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53CB10B5-FD82-483D-B52B-066F8B073815}" type="slidenum">
              <a:rPr lang="zh-CN" altLang="en-US">
                <a:solidFill>
                  <a:srgbClr val="000000"/>
                </a:solidFill>
              </a:rPr>
              <a:pPr>
                <a:defRPr/>
              </a:pPr>
              <a:t>58</a:t>
            </a:fld>
            <a:endParaRPr lang="en-US" altLang="zh-CN">
              <a:solidFill>
                <a:srgbClr val="000000"/>
              </a:solidFill>
            </a:endParaRPr>
          </a:p>
        </p:txBody>
      </p:sp>
      <p:pic>
        <p:nvPicPr>
          <p:cNvPr id="82945" name="图片 5"/>
          <p:cNvPicPr>
            <a:picLocks noChangeAspect="1" noChangeArrowheads="1"/>
          </p:cNvPicPr>
          <p:nvPr/>
        </p:nvPicPr>
        <p:blipFill>
          <a:blip r:embed="rId2" cstate="print"/>
          <a:srcRect/>
          <a:stretch>
            <a:fillRect/>
          </a:stretch>
        </p:blipFill>
        <p:spPr bwMode="auto">
          <a:xfrm>
            <a:off x="1476375" y="1268413"/>
            <a:ext cx="5832475" cy="517048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3200" u="sng" dirty="0"/>
              <a:t>2.2.2  </a:t>
            </a:r>
            <a:r>
              <a:rPr lang="zh-CN" altLang="zh-CN" sz="3200" u="sng" dirty="0">
                <a:latin typeface="华文新魏" pitchFamily="2" charset="-122"/>
                <a:ea typeface="华文新魏" pitchFamily="2" charset="-122"/>
              </a:rPr>
              <a:t>数据通信方式</a:t>
            </a:r>
            <a:endParaRPr lang="zh-CN" altLang="en-US" sz="32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5800" y="1773238"/>
            <a:ext cx="7772400" cy="4322762"/>
          </a:xfrm>
        </p:spPr>
        <p:txBody>
          <a:bodyPr/>
          <a:lstStyle/>
          <a:p>
            <a:pPr eaLnBrk="1" hangingPunct="1">
              <a:buFontTx/>
              <a:buNone/>
              <a:defRPr/>
            </a:pPr>
            <a:r>
              <a:rPr lang="zh-CN" altLang="zh-CN" sz="2800" b="1" u="sng" dirty="0">
                <a:solidFill>
                  <a:schemeClr val="accent6"/>
                </a:solidFill>
                <a:latin typeface="华文新魏" pitchFamily="2" charset="-122"/>
                <a:ea typeface="华文新魏" pitchFamily="2" charset="-122"/>
              </a:rPr>
              <a:t>计算机网络中两台主机通信过程</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92F048FC-A53D-4B03-BBA7-59745F11F2CD}" type="slidenum">
              <a:rPr lang="zh-CN" altLang="en-US">
                <a:solidFill>
                  <a:srgbClr val="000000"/>
                </a:solidFill>
              </a:rPr>
              <a:pPr>
                <a:defRPr/>
              </a:pPr>
              <a:t>6</a:t>
            </a:fld>
            <a:endParaRPr lang="en-US" altLang="zh-CN">
              <a:solidFill>
                <a:srgbClr val="000000"/>
              </a:solidFill>
            </a:endParaRPr>
          </a:p>
        </p:txBody>
      </p:sp>
      <p:pic>
        <p:nvPicPr>
          <p:cNvPr id="387074" name="Picture 2"/>
          <p:cNvPicPr>
            <a:picLocks noChangeAspect="1" noChangeArrowheads="1"/>
          </p:cNvPicPr>
          <p:nvPr/>
        </p:nvPicPr>
        <p:blipFill>
          <a:blip r:embed="rId2" cstate="print"/>
          <a:srcRect/>
          <a:stretch>
            <a:fillRect/>
          </a:stretch>
        </p:blipFill>
        <p:spPr bwMode="auto">
          <a:xfrm>
            <a:off x="755650" y="2636838"/>
            <a:ext cx="7829550" cy="29527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332656"/>
            <a:ext cx="7772400" cy="1143000"/>
          </a:xfrm>
        </p:spPr>
        <p:txBody>
          <a:bodyPr/>
          <a:lstStyle/>
          <a:p>
            <a:pPr algn="l" eaLnBrk="1" hangingPunct="1">
              <a:defRPr/>
            </a:pPr>
            <a:r>
              <a:rPr lang="zh-CN" altLang="zh-CN" sz="3200" u="sng" dirty="0">
                <a:latin typeface="华文新魏" pitchFamily="2" charset="-122"/>
                <a:ea typeface="华文新魏" pitchFamily="2" charset="-122"/>
              </a:rPr>
              <a:t>数据传输类型</a:t>
            </a:r>
            <a:endParaRPr lang="zh-CN" altLang="en-US" sz="3200" u="sng" dirty="0">
              <a:solidFill>
                <a:schemeClr val="accent6"/>
              </a:solidFill>
              <a:latin typeface="华文新魏" pitchFamily="2" charset="-122"/>
              <a:ea typeface="华文新魏" pitchFamily="2" charset="-122"/>
            </a:endParaRPr>
          </a:p>
        </p:txBody>
      </p:sp>
      <p:sp>
        <p:nvSpPr>
          <p:cNvPr id="17" name="内容占位符 16"/>
          <p:cNvSpPr>
            <a:spLocks noGrp="1"/>
          </p:cNvSpPr>
          <p:nvPr>
            <p:ph idx="1"/>
          </p:nvPr>
        </p:nvSpPr>
        <p:spPr>
          <a:xfrm>
            <a:off x="683568" y="1340768"/>
            <a:ext cx="7772400" cy="4395787"/>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模拟信号与数字信号波形</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0BB88C58-CEBE-4B13-AD60-DEE45604465B}" type="slidenum">
              <a:rPr lang="zh-CN" altLang="en-US">
                <a:solidFill>
                  <a:srgbClr val="000000"/>
                </a:solidFill>
              </a:rPr>
              <a:pPr>
                <a:defRPr/>
              </a:pPr>
              <a:t>7</a:t>
            </a:fld>
            <a:endParaRPr lang="en-US" altLang="zh-CN">
              <a:solidFill>
                <a:srgbClr val="000000"/>
              </a:solidFill>
            </a:endParaRPr>
          </a:p>
        </p:txBody>
      </p:sp>
      <p:sp>
        <p:nvSpPr>
          <p:cNvPr id="10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1026" name="Object 1" descr="蓝色面巾纸"/>
          <p:cNvGraphicFramePr>
            <a:graphicFrameLocks noChangeAspect="1"/>
          </p:cNvGraphicFramePr>
          <p:nvPr/>
        </p:nvGraphicFramePr>
        <p:xfrm>
          <a:off x="2411760" y="2132856"/>
          <a:ext cx="4319588" cy="4022725"/>
        </p:xfrm>
        <a:graphic>
          <a:graphicData uri="http://schemas.openxmlformats.org/presentationml/2006/ole">
            <mc:AlternateContent xmlns:mc="http://schemas.openxmlformats.org/markup-compatibility/2006">
              <mc:Choice xmlns:v="urn:schemas-microsoft-com:vml" Requires="v">
                <p:oleObj spid="_x0000_s74758" name="Visio" r:id="rId3" imgW="2504215" imgH="2332747" progId="Visio.Drawing.11">
                  <p:embed/>
                </p:oleObj>
              </mc:Choice>
              <mc:Fallback>
                <p:oleObj name="Visio" r:id="rId3" imgW="2504215" imgH="2332747"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132856"/>
                        <a:ext cx="4319588" cy="4022725"/>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467544" y="332656"/>
            <a:ext cx="7772400" cy="5114925"/>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串行通信与并行通信</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5A321D42-7BC4-4221-AA94-1BFB95F58A88}" type="slidenum">
              <a:rPr lang="zh-CN" altLang="en-US">
                <a:solidFill>
                  <a:srgbClr val="000000"/>
                </a:solidFill>
              </a:rPr>
              <a:pPr>
                <a:defRPr/>
              </a:pPr>
              <a:t>8</a:t>
            </a:fld>
            <a:endParaRPr lang="en-US" altLang="zh-CN">
              <a:solidFill>
                <a:srgbClr val="000000"/>
              </a:solidFill>
            </a:endParaRPr>
          </a:p>
        </p:txBody>
      </p:sp>
      <p:sp>
        <p:nvSpPr>
          <p:cNvPr id="20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2050" name="Object 1" descr="蓝色面巾纸"/>
          <p:cNvGraphicFramePr>
            <a:graphicFrameLocks noChangeAspect="1"/>
          </p:cNvGraphicFramePr>
          <p:nvPr/>
        </p:nvGraphicFramePr>
        <p:xfrm>
          <a:off x="2771800" y="980728"/>
          <a:ext cx="4248472" cy="5713333"/>
        </p:xfrm>
        <a:graphic>
          <a:graphicData uri="http://schemas.openxmlformats.org/presentationml/2006/ole">
            <mc:AlternateContent xmlns:mc="http://schemas.openxmlformats.org/markup-compatibility/2006">
              <mc:Choice xmlns:v="urn:schemas-microsoft-com:vml" Requires="v">
                <p:oleObj spid="_x0000_s75782" name="Visio" r:id="rId3" imgW="2561401" imgH="3447360" progId="Visio.Drawing.11">
                  <p:embed/>
                </p:oleObj>
              </mc:Choice>
              <mc:Fallback>
                <p:oleObj name="Visio" r:id="rId3" imgW="2561401" imgH="344736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980728"/>
                        <a:ext cx="4248472" cy="5713333"/>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39552" y="332656"/>
            <a:ext cx="7772400" cy="4970462"/>
          </a:xfrm>
        </p:spPr>
        <p:txBody>
          <a:bodyPr/>
          <a:lstStyle/>
          <a:p>
            <a:pPr eaLnBrk="1" hangingPunct="1">
              <a:defRPr/>
            </a:pPr>
            <a:r>
              <a:rPr lang="zh-CN" altLang="zh-CN" sz="2800" b="1" u="sng" dirty="0">
                <a:solidFill>
                  <a:schemeClr val="accent6"/>
                </a:solidFill>
                <a:latin typeface="华文新魏" pitchFamily="2" charset="-122"/>
                <a:ea typeface="华文新魏" pitchFamily="2" charset="-122"/>
              </a:rPr>
              <a:t>单工、半双工与全双工通信</a:t>
            </a:r>
            <a:endParaRPr lang="zh-CN" altLang="en-US" sz="2800" b="1" u="sng" dirty="0">
              <a:solidFill>
                <a:schemeClr val="accent6"/>
              </a:solidFill>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pPr>
              <a:defRPr/>
            </a:pPr>
            <a:endParaRPr lang="zh-CN" altLang="en-US">
              <a:solidFill>
                <a:srgbClr val="3333CC"/>
              </a:solidFill>
            </a:endParaRPr>
          </a:p>
          <a:p>
            <a:pPr>
              <a:defRPr/>
            </a:pPr>
            <a:r>
              <a:rPr lang="zh-CN" altLang="en-US">
                <a:solidFill>
                  <a:srgbClr val="3333CC"/>
                </a:solidFill>
              </a:rPr>
              <a:t>《计算机网络》第3章 物理层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5A453B8C-18A9-49C2-8E8F-5B788DD065EF}" type="slidenum">
              <a:rPr lang="zh-CN" altLang="en-US">
                <a:solidFill>
                  <a:srgbClr val="000000"/>
                </a:solidFill>
              </a:rPr>
              <a:pPr>
                <a:defRPr/>
              </a:pPr>
              <a:t>9</a:t>
            </a:fld>
            <a:endParaRPr lang="en-US" altLang="zh-CN">
              <a:solidFill>
                <a:srgbClr val="000000"/>
              </a:solidFill>
            </a:endParaRPr>
          </a:p>
        </p:txBody>
      </p:sp>
      <p:sp>
        <p:nvSpPr>
          <p:cNvPr id="30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3074" name="Object 1" descr="蓝色面巾纸"/>
          <p:cNvGraphicFramePr>
            <a:graphicFrameLocks noChangeAspect="1"/>
          </p:cNvGraphicFramePr>
          <p:nvPr/>
        </p:nvGraphicFramePr>
        <p:xfrm>
          <a:off x="1763688" y="1052736"/>
          <a:ext cx="5616624" cy="5296193"/>
        </p:xfrm>
        <a:graphic>
          <a:graphicData uri="http://schemas.openxmlformats.org/presentationml/2006/ole">
            <mc:AlternateContent xmlns:mc="http://schemas.openxmlformats.org/markup-compatibility/2006">
              <mc:Choice xmlns:v="urn:schemas-microsoft-com:vml" Requires="v">
                <p:oleObj spid="_x0000_s76806" name="Visio" r:id="rId3" imgW="2789933" imgH="2618730" progId="Visio.Drawing.11">
                  <p:embed/>
                </p:oleObj>
              </mc:Choice>
              <mc:Fallback>
                <p:oleObj name="Visio" r:id="rId3" imgW="2789933" imgH="261873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52736"/>
                        <a:ext cx="5616624" cy="5296193"/>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2038</Words>
  <Application>Microsoft Office PowerPoint</Application>
  <PresentationFormat>全屏显示(4:3)</PresentationFormat>
  <Paragraphs>476</Paragraphs>
  <Slides>58</Slides>
  <Notes>5</Notes>
  <HiddenSlides>6</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2" baseType="lpstr">
      <vt:lpstr>Microsoft YaHei UI</vt:lpstr>
      <vt:lpstr>华文行楷</vt:lpstr>
      <vt:lpstr>华文新魏</vt:lpstr>
      <vt:lpstr>隶书</vt:lpstr>
      <vt:lpstr>宋体</vt:lpstr>
      <vt:lpstr>Arial</vt:lpstr>
      <vt:lpstr>Calibri</vt:lpstr>
      <vt:lpstr>Symbol</vt:lpstr>
      <vt:lpstr>Times New Roman</vt:lpstr>
      <vt:lpstr>Wingdings</vt:lpstr>
      <vt:lpstr>清华版教材展示</vt:lpstr>
      <vt:lpstr>Visio</vt:lpstr>
      <vt:lpstr>Microsoft 公式 3.0</vt:lpstr>
      <vt:lpstr>公式</vt:lpstr>
      <vt:lpstr>本章学习要求：</vt:lpstr>
      <vt:lpstr>PowerPoint 演示文稿</vt:lpstr>
      <vt:lpstr>2.1  物理层与物理层协议的基本概念</vt:lpstr>
      <vt:lpstr>2.1.3  物理层向数据链路层提供的服务</vt:lpstr>
      <vt:lpstr>2.2  数据通信的基本概念</vt:lpstr>
      <vt:lpstr>2.2.2  数据通信方式</vt:lpstr>
      <vt:lpstr>数据传输类型</vt:lpstr>
      <vt:lpstr>PowerPoint 演示文稿</vt:lpstr>
      <vt:lpstr>PowerPoint 演示文稿</vt:lpstr>
      <vt:lpstr>同步技术</vt:lpstr>
      <vt:lpstr>2.2.3  传输介质的主要类型与特性 </vt:lpstr>
      <vt:lpstr>PowerPoint 演示文稿</vt:lpstr>
      <vt:lpstr>光纤的主要特性</vt:lpstr>
      <vt:lpstr>PowerPoint 演示文稿</vt:lpstr>
      <vt:lpstr>PowerPoint 演示文稿</vt:lpstr>
      <vt:lpstr>无线与卫星通信技术</vt:lpstr>
      <vt:lpstr>移动通信的基本概念</vt:lpstr>
      <vt:lpstr>蜂窝无线通信</vt:lpstr>
      <vt:lpstr>卫星通信</vt:lpstr>
      <vt:lpstr>2.2.4  数据编码分类</vt:lpstr>
      <vt:lpstr>2.3  频带传输技术</vt:lpstr>
      <vt:lpstr>2.3.2  波特率的定义</vt:lpstr>
      <vt:lpstr>PowerPoint 演示文稿</vt:lpstr>
      <vt:lpstr>波特率与比特率的关系</vt:lpstr>
      <vt:lpstr>2.4  基带传输技术</vt:lpstr>
      <vt:lpstr>2.4.2  数字数据编码方法</vt:lpstr>
      <vt:lpstr>2.4.3  脉冲编码调制方法</vt:lpstr>
      <vt:lpstr>脉冲编码调制的工作过程：采样、量化与编码</vt:lpstr>
      <vt:lpstr>PowerPoint 演示文稿</vt:lpstr>
      <vt:lpstr>2.4.4  比特率的定义</vt:lpstr>
      <vt:lpstr>2.4.5  奈奎斯特准则与香农定理 </vt:lpstr>
      <vt:lpstr>香农定理的基本内容</vt:lpstr>
      <vt:lpstr>2.5  多路复用技术</vt:lpstr>
      <vt:lpstr>多路复用技术的分类</vt:lpstr>
      <vt:lpstr>时分多路复用:同步时分多路复用                           统计时分多路复用</vt:lpstr>
      <vt:lpstr>PowerPoint 演示文稿</vt:lpstr>
      <vt:lpstr>2.5.4  波分多路复用</vt:lpstr>
      <vt:lpstr>2.6  同步光纤网SONET与同步数字体系SDH</vt:lpstr>
      <vt:lpstr>2.6.2  基本速率标准的制定</vt:lpstr>
      <vt:lpstr>PowerPoint 演示文稿</vt:lpstr>
      <vt:lpstr>2.6.3  SDH速率体系</vt:lpstr>
      <vt:lpstr>PowerPoint 演示文稿</vt:lpstr>
      <vt:lpstr>OC、STS与STM速率对应关系</vt:lpstr>
      <vt:lpstr>2.7  接入技术</vt:lpstr>
      <vt:lpstr>PowerPoint 演示文稿</vt:lpstr>
      <vt:lpstr>2.7.2  ADSL接入技术</vt:lpstr>
      <vt:lpstr>PowerPoint 演示文稿</vt:lpstr>
      <vt:lpstr>2.7.3  HFC接入技术</vt:lpstr>
      <vt:lpstr>PowerPoint 演示文稿</vt:lpstr>
      <vt:lpstr>PowerPoint 演示文稿</vt:lpstr>
      <vt:lpstr>2.7.4  光纤接入技术</vt:lpstr>
      <vt:lpstr>2.7.5  移动通信接入技术</vt:lpstr>
      <vt:lpstr> CDMA的工作原理</vt:lpstr>
      <vt:lpstr>码片序列(chip sequence) </vt:lpstr>
      <vt:lpstr>码片序列的正交关系 </vt:lpstr>
      <vt:lpstr>正交关系的另一个重要特性 </vt:lpstr>
      <vt:lpstr>CDMA 的工作原理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·普通高等教育精品教材 ·普通高等教育“十一五”国家级规划教材</dc:title>
  <dc:creator>Administrator</dc:creator>
  <cp:lastModifiedBy>程子威</cp:lastModifiedBy>
  <cp:revision>19</cp:revision>
  <dcterms:modified xsi:type="dcterms:W3CDTF">2018-01-10T16:05:10Z</dcterms:modified>
</cp:coreProperties>
</file>