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82" r:id="rId2"/>
    <p:sldId id="283" r:id="rId3"/>
    <p:sldId id="284" r:id="rId4"/>
    <p:sldId id="285" r:id="rId5"/>
    <p:sldId id="286" r:id="rId6"/>
    <p:sldId id="320" r:id="rId7"/>
    <p:sldId id="321" r:id="rId8"/>
    <p:sldId id="323" r:id="rId9"/>
    <p:sldId id="287" r:id="rId10"/>
    <p:sldId id="436" r:id="rId11"/>
    <p:sldId id="288" r:id="rId12"/>
    <p:sldId id="437" r:id="rId13"/>
    <p:sldId id="289" r:id="rId14"/>
    <p:sldId id="290" r:id="rId15"/>
    <p:sldId id="291" r:id="rId16"/>
    <p:sldId id="293" r:id="rId17"/>
    <p:sldId id="294" r:id="rId18"/>
    <p:sldId id="295" r:id="rId19"/>
    <p:sldId id="296" r:id="rId20"/>
    <p:sldId id="297" r:id="rId21"/>
    <p:sldId id="298" r:id="rId22"/>
    <p:sldId id="299" r:id="rId23"/>
    <p:sldId id="326" r:id="rId24"/>
    <p:sldId id="300" r:id="rId25"/>
    <p:sldId id="301" r:id="rId26"/>
    <p:sldId id="438" r:id="rId27"/>
    <p:sldId id="332" r:id="rId28"/>
    <p:sldId id="333" r:id="rId29"/>
    <p:sldId id="336" r:id="rId30"/>
    <p:sldId id="337" r:id="rId31"/>
    <p:sldId id="339" r:id="rId32"/>
    <p:sldId id="342" r:id="rId33"/>
    <p:sldId id="303"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04" r:id="rId51"/>
    <p:sldId id="359" r:id="rId52"/>
    <p:sldId id="360" r:id="rId53"/>
    <p:sldId id="386" r:id="rId54"/>
    <p:sldId id="388" r:id="rId55"/>
    <p:sldId id="389" r:id="rId56"/>
    <p:sldId id="390" r:id="rId57"/>
    <p:sldId id="391" r:id="rId58"/>
    <p:sldId id="392" r:id="rId59"/>
    <p:sldId id="439" r:id="rId60"/>
    <p:sldId id="393" r:id="rId61"/>
    <p:sldId id="394" r:id="rId62"/>
    <p:sldId id="395" r:id="rId63"/>
    <p:sldId id="396" r:id="rId64"/>
    <p:sldId id="397" r:id="rId65"/>
    <p:sldId id="398" r:id="rId66"/>
    <p:sldId id="307" r:id="rId67"/>
    <p:sldId id="305" r:id="rId68"/>
    <p:sldId id="361" r:id="rId69"/>
    <p:sldId id="399" r:id="rId70"/>
    <p:sldId id="400" r:id="rId71"/>
    <p:sldId id="308" r:id="rId72"/>
    <p:sldId id="309" r:id="rId73"/>
    <p:sldId id="310" r:id="rId74"/>
    <p:sldId id="311" r:id="rId75"/>
    <p:sldId id="403" r:id="rId76"/>
    <p:sldId id="450" r:id="rId77"/>
    <p:sldId id="312" r:id="rId78"/>
    <p:sldId id="447" r:id="rId79"/>
    <p:sldId id="448" r:id="rId80"/>
    <p:sldId id="449" r:id="rId81"/>
    <p:sldId id="313" r:id="rId82"/>
    <p:sldId id="404" r:id="rId83"/>
    <p:sldId id="366" r:id="rId84"/>
    <p:sldId id="368" r:id="rId85"/>
    <p:sldId id="369" r:id="rId86"/>
    <p:sldId id="405" r:id="rId87"/>
    <p:sldId id="446" r:id="rId88"/>
    <p:sldId id="371" r:id="rId89"/>
    <p:sldId id="372" r:id="rId90"/>
    <p:sldId id="314" r:id="rId91"/>
    <p:sldId id="375" r:id="rId92"/>
    <p:sldId id="377" r:id="rId93"/>
    <p:sldId id="378" r:id="rId94"/>
    <p:sldId id="315" r:id="rId95"/>
    <p:sldId id="379" r:id="rId96"/>
    <p:sldId id="381" r:id="rId97"/>
    <p:sldId id="382" r:id="rId98"/>
    <p:sldId id="385" r:id="rId99"/>
    <p:sldId id="407" r:id="rId100"/>
    <p:sldId id="409" r:id="rId101"/>
    <p:sldId id="411" r:id="rId102"/>
    <p:sldId id="432" r:id="rId103"/>
    <p:sldId id="413" r:id="rId104"/>
    <p:sldId id="415" r:id="rId105"/>
    <p:sldId id="416" r:id="rId106"/>
    <p:sldId id="417" r:id="rId107"/>
    <p:sldId id="418" r:id="rId108"/>
    <p:sldId id="419" r:id="rId109"/>
    <p:sldId id="420" r:id="rId110"/>
    <p:sldId id="421" r:id="rId111"/>
    <p:sldId id="422" r:id="rId112"/>
    <p:sldId id="434" r:id="rId113"/>
    <p:sldId id="435" r:id="rId114"/>
    <p:sldId id="427" r:id="rId115"/>
    <p:sldId id="426" r:id="rId116"/>
    <p:sldId id="433" r:id="rId117"/>
    <p:sldId id="429" r:id="rId118"/>
    <p:sldId id="319" r:id="rId119"/>
    <p:sldId id="430" r:id="rId120"/>
    <p:sldId id="431" r:id="rId121"/>
    <p:sldId id="443" r:id="rId1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3" autoAdjust="0"/>
  </p:normalViewPr>
  <p:slideViewPr>
    <p:cSldViewPr>
      <p:cViewPr varScale="1">
        <p:scale>
          <a:sx n="80" d="100"/>
          <a:sy n="80" d="100"/>
        </p:scale>
        <p:origin x="-44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3.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73BAC-C7C5-4660-B46E-953BDD68EAEB}" type="datetimeFigureOut">
              <a:rPr lang="zh-CN" altLang="en-US" smtClean="0"/>
              <a:pPr/>
              <a:t>2017/12/19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E52B9-83AC-4B2B-AF6B-9B221E74EDF0}" type="slidenum">
              <a:rPr lang="zh-CN" altLang="en-US" smtClean="0"/>
              <a:pPr/>
              <a:t>‹#›</a:t>
            </a:fld>
            <a:endParaRPr lang="zh-CN" altLang="en-US"/>
          </a:p>
        </p:txBody>
      </p:sp>
    </p:spTree>
    <p:extLst>
      <p:ext uri="{BB962C8B-B14F-4D97-AF65-F5344CB8AC3E}">
        <p14:creationId xmlns="" xmlns:p14="http://schemas.microsoft.com/office/powerpoint/2010/main" val="211543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C368504E-7B2C-4EA4-ACBA-17AA7320F3F5}" type="slidenum">
              <a:rPr lang="en-US" altLang="zh-CN" smtClean="0">
                <a:latin typeface="Arial" pitchFamily="34" charset="0"/>
              </a:rPr>
              <a:pPr/>
              <a:t>6</a:t>
            </a:fld>
            <a:endParaRPr lang="en-US" altLang="zh-CN" smtClean="0">
              <a:latin typeface="Arial" pitchFamily="34"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4172120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7D3BBA98-353F-45F7-B462-2F92D425479E}" type="slidenum">
              <a:rPr lang="en-US" altLang="zh-CN" smtClean="0">
                <a:latin typeface="Arial" pitchFamily="34" charset="0"/>
              </a:rPr>
              <a:pPr/>
              <a:t>34</a:t>
            </a:fld>
            <a:endParaRPr lang="en-US" altLang="zh-CN" smtClean="0">
              <a:latin typeface="Arial" pitchFamily="34"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84022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E1275B5E-2BD0-4D8E-972E-C8B1F3D0A9AE}" type="slidenum">
              <a:rPr lang="en-US" altLang="zh-CN" smtClean="0">
                <a:latin typeface="Arial" pitchFamily="34" charset="0"/>
              </a:rPr>
              <a:pPr/>
              <a:t>35</a:t>
            </a:fld>
            <a:endParaRPr lang="en-US" altLang="zh-CN" smtClean="0">
              <a:latin typeface="Arial" pitchFamily="34"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90514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F8EE3A57-3CAE-42DF-BCCD-2515D2C6FEC6}" type="slidenum">
              <a:rPr lang="en-US" altLang="zh-CN" smtClean="0">
                <a:latin typeface="Arial" pitchFamily="34" charset="0"/>
              </a:rPr>
              <a:pPr/>
              <a:t>36</a:t>
            </a:fld>
            <a:endParaRPr lang="en-US" altLang="zh-CN" smtClean="0">
              <a:latin typeface="Arial" pitchFamily="34"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81414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61043E75-ABDC-4068-A8FB-4CD994A708C1}" type="slidenum">
              <a:rPr lang="en-US" altLang="zh-CN" smtClean="0">
                <a:latin typeface="Arial" pitchFamily="34" charset="0"/>
              </a:rPr>
              <a:pPr/>
              <a:t>37</a:t>
            </a:fld>
            <a:endParaRPr lang="en-US" altLang="zh-CN" smtClean="0">
              <a:latin typeface="Arial" pitchFamily="34"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69751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A99D14A1-62B8-4688-B59D-6A4DA446680D}" type="slidenum">
              <a:rPr lang="en-US" altLang="zh-CN" smtClean="0">
                <a:latin typeface="Arial" pitchFamily="34" charset="0"/>
              </a:rPr>
              <a:pPr/>
              <a:t>38</a:t>
            </a:fld>
            <a:endParaRPr lang="en-US" altLang="zh-CN" smtClean="0">
              <a:latin typeface="Arial" pitchFamily="34"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27395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2F959F28-3D4F-471C-96A8-DF82F8409E87}" type="slidenum">
              <a:rPr lang="en-US" altLang="zh-CN" smtClean="0">
                <a:latin typeface="Arial" pitchFamily="34" charset="0"/>
              </a:rPr>
              <a:pPr/>
              <a:t>39</a:t>
            </a:fld>
            <a:endParaRPr lang="en-US" altLang="zh-CN" smtClean="0">
              <a:latin typeface="Arial" pitchFamily="34"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76963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E319F66-B4B5-431F-A6C2-94AC8DCF0003}" type="slidenum">
              <a:rPr lang="en-US" altLang="zh-CN" smtClean="0">
                <a:latin typeface="Arial" pitchFamily="34" charset="0"/>
              </a:rPr>
              <a:pPr/>
              <a:t>40</a:t>
            </a:fld>
            <a:endParaRPr lang="en-US" altLang="zh-CN" smtClean="0">
              <a:latin typeface="Arial" pitchFamily="34"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73379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9B50FCA8-5CE4-430C-97A2-9F2DAA942740}" type="slidenum">
              <a:rPr lang="en-US" altLang="zh-CN" smtClean="0">
                <a:latin typeface="Arial" pitchFamily="34" charset="0"/>
              </a:rPr>
              <a:pPr/>
              <a:t>41</a:t>
            </a:fld>
            <a:endParaRPr lang="en-US" altLang="zh-CN" smtClean="0">
              <a:latin typeface="Arial" pitchFamily="34"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12026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DCB8BB50-7EB7-42BA-936F-B7D80217A4CD}" type="slidenum">
              <a:rPr lang="en-US" altLang="zh-CN" smtClean="0">
                <a:latin typeface="Arial" pitchFamily="34" charset="0"/>
              </a:rPr>
              <a:pPr/>
              <a:t>42</a:t>
            </a:fld>
            <a:endParaRPr lang="en-US" altLang="zh-CN" smtClean="0">
              <a:latin typeface="Arial" pitchFamily="34"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079093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3591AB07-EC4E-46E6-8038-F265D1F5119A}" type="slidenum">
              <a:rPr lang="en-US" altLang="zh-CN" smtClean="0">
                <a:latin typeface="Arial" pitchFamily="34" charset="0"/>
              </a:rPr>
              <a:pPr/>
              <a:t>43</a:t>
            </a:fld>
            <a:endParaRPr lang="en-US" altLang="zh-CN" smtClean="0">
              <a:latin typeface="Arial" pitchFamily="34"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04864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B40F2CD1-3AF9-4C7B-8BE9-9FA51F5973F4}" type="slidenum">
              <a:rPr lang="en-US" altLang="zh-CN" smtClean="0">
                <a:latin typeface="Arial" pitchFamily="34" charset="0"/>
              </a:rPr>
              <a:pPr/>
              <a:t>7</a:t>
            </a:fld>
            <a:endParaRPr lang="en-US" altLang="zh-CN" smtClean="0">
              <a:latin typeface="Arial"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251330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04057A84-CE0D-4154-B3CC-6F3F6647E56E}" type="slidenum">
              <a:rPr lang="en-US" altLang="zh-CN" smtClean="0">
                <a:latin typeface="Arial" pitchFamily="34" charset="0"/>
              </a:rPr>
              <a:pPr/>
              <a:t>44</a:t>
            </a:fld>
            <a:endParaRPr lang="en-US" altLang="zh-CN" smtClean="0">
              <a:latin typeface="Arial" pitchFamily="34"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895270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51C4828D-5510-41CC-B905-D20CF1210ECE}" type="slidenum">
              <a:rPr lang="en-US" altLang="zh-CN" smtClean="0">
                <a:latin typeface="Arial" pitchFamily="34" charset="0"/>
              </a:rPr>
              <a:pPr/>
              <a:t>45</a:t>
            </a:fld>
            <a:endParaRPr lang="en-US" altLang="zh-CN" smtClean="0">
              <a:latin typeface="Arial" pitchFamily="34"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445047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1B8A3CCF-FB2C-457D-9E80-BF7D0F513179}" type="slidenum">
              <a:rPr lang="en-US" altLang="zh-CN" smtClean="0">
                <a:latin typeface="Arial" pitchFamily="34" charset="0"/>
              </a:rPr>
              <a:pPr/>
              <a:t>46</a:t>
            </a:fld>
            <a:endParaRPr lang="en-US" altLang="zh-CN" smtClean="0">
              <a:latin typeface="Arial" pitchFamily="34"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01948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25959C36-35F2-4125-AC59-486C63807680}" type="slidenum">
              <a:rPr lang="en-US" altLang="zh-CN" smtClean="0">
                <a:latin typeface="Arial" pitchFamily="34" charset="0"/>
              </a:rPr>
              <a:pPr/>
              <a:t>47</a:t>
            </a:fld>
            <a:endParaRPr lang="en-US" altLang="zh-CN" smtClean="0">
              <a:latin typeface="Arial" pitchFamily="34"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561776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68B1551B-5F6B-41CA-AEE0-7E9F8BA660DD}" type="slidenum">
              <a:rPr lang="en-US" altLang="zh-CN" smtClean="0">
                <a:latin typeface="Arial" pitchFamily="34" charset="0"/>
              </a:rPr>
              <a:pPr/>
              <a:t>48</a:t>
            </a:fld>
            <a:endParaRPr lang="en-US" altLang="zh-CN" smtClean="0">
              <a:latin typeface="Arial" pitchFamily="34"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806874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4A4DE7BF-1697-4BBC-BF0B-4B6E71CFDECE}" type="slidenum">
              <a:rPr lang="en-US" altLang="zh-CN" smtClean="0">
                <a:latin typeface="Arial" pitchFamily="34" charset="0"/>
              </a:rPr>
              <a:pPr/>
              <a:t>49</a:t>
            </a:fld>
            <a:endParaRPr lang="en-US" altLang="zh-CN" smtClean="0">
              <a:latin typeface="Arial" pitchFamily="34"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743675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DE4CA2D8-FD02-4FDA-9D36-9F70B2AAA59D}" type="slidenum">
              <a:rPr lang="en-US" altLang="zh-CN" smtClean="0">
                <a:latin typeface="Arial" pitchFamily="34" charset="0"/>
              </a:rPr>
              <a:pPr/>
              <a:t>51</a:t>
            </a:fld>
            <a:endParaRPr lang="en-US" altLang="zh-CN" smtClean="0">
              <a:latin typeface="Arial" pitchFamily="34"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936988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1C0E329C-D7A0-4502-AFA2-CC62ECBE8E2D}" type="slidenum">
              <a:rPr lang="en-US" altLang="zh-CN" smtClean="0">
                <a:latin typeface="Arial" pitchFamily="34" charset="0"/>
              </a:rPr>
              <a:pPr/>
              <a:t>52</a:t>
            </a:fld>
            <a:endParaRPr lang="en-US" altLang="zh-CN" smtClean="0">
              <a:latin typeface="Arial" pitchFamily="34"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715794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37C42B6A-A189-4D48-ACF8-D629DB88961D}" type="slidenum">
              <a:rPr lang="en-US" altLang="zh-CN" smtClean="0">
                <a:latin typeface="Arial" pitchFamily="34" charset="0"/>
              </a:rPr>
              <a:pPr/>
              <a:t>53</a:t>
            </a:fld>
            <a:endParaRPr lang="en-US" altLang="zh-CN" smtClean="0">
              <a:latin typeface="Arial" pitchFamily="34"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588062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11A2D770-205D-4244-BDA3-4E1111504910}" type="slidenum">
              <a:rPr lang="en-US" altLang="zh-CN" smtClean="0">
                <a:latin typeface="Arial" pitchFamily="34" charset="0"/>
              </a:rPr>
              <a:pPr/>
              <a:t>54</a:t>
            </a:fld>
            <a:endParaRPr lang="en-US" altLang="zh-CN" smtClean="0">
              <a:latin typeface="Arial" pitchFamily="34"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68207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F7C2430-6C64-4BA6-9391-9DE823B8B5CD}" type="slidenum">
              <a:rPr lang="en-US" altLang="zh-CN" smtClean="0">
                <a:latin typeface="Arial" pitchFamily="34" charset="0"/>
              </a:rPr>
              <a:pPr/>
              <a:t>8</a:t>
            </a:fld>
            <a:endParaRPr lang="en-US" altLang="zh-CN" smtClean="0">
              <a:latin typeface="Arial" pitchFamily="34"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884339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5047689D-5B49-463A-93E4-D5CDBEC175C5}" type="slidenum">
              <a:rPr lang="en-US" altLang="zh-CN" smtClean="0">
                <a:latin typeface="Arial" pitchFamily="34" charset="0"/>
              </a:rPr>
              <a:pPr/>
              <a:t>55</a:t>
            </a:fld>
            <a:endParaRPr lang="en-US" altLang="zh-CN" smtClean="0">
              <a:latin typeface="Arial" pitchFamily="34"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405131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BA18798E-5A11-41C6-8DB9-13790104E57C}" type="slidenum">
              <a:rPr lang="en-US" altLang="zh-CN" smtClean="0">
                <a:latin typeface="Arial" pitchFamily="34" charset="0"/>
              </a:rPr>
              <a:pPr/>
              <a:t>56</a:t>
            </a:fld>
            <a:endParaRPr lang="en-US" altLang="zh-CN" smtClean="0">
              <a:latin typeface="Arial" pitchFamily="34"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096389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D2DF0F46-A0B5-4CF9-9273-2AA7C5244144}" type="slidenum">
              <a:rPr lang="en-US" altLang="zh-CN" smtClean="0">
                <a:latin typeface="Arial" pitchFamily="34" charset="0"/>
              </a:rPr>
              <a:pPr/>
              <a:t>57</a:t>
            </a:fld>
            <a:endParaRPr lang="en-US" altLang="zh-CN" smtClean="0">
              <a:latin typeface="Arial" pitchFamily="34"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980282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B1DBFDA0-A2E0-48D3-911E-FC42ECD5D58A}" type="slidenum">
              <a:rPr lang="en-US" altLang="zh-CN" smtClean="0">
                <a:latin typeface="Arial" pitchFamily="34" charset="0"/>
              </a:rPr>
              <a:pPr/>
              <a:t>58</a:t>
            </a:fld>
            <a:endParaRPr lang="en-US" altLang="zh-CN" smtClean="0">
              <a:latin typeface="Arial" pitchFamily="34"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87431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99842390-DC8A-4692-AE69-413020E764E2}" type="slidenum">
              <a:rPr lang="en-US" altLang="zh-CN" smtClean="0">
                <a:latin typeface="Arial" pitchFamily="34" charset="0"/>
              </a:rPr>
              <a:pPr/>
              <a:t>68</a:t>
            </a:fld>
            <a:endParaRPr lang="en-US" altLang="zh-CN" smtClean="0">
              <a:latin typeface="Arial" pitchFamily="34"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366735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FC5F3309-D59C-44A4-A37A-2905BD158F4B}" type="slidenum">
              <a:rPr lang="en-US" altLang="zh-CN" smtClean="0">
                <a:latin typeface="Arial" pitchFamily="34" charset="0"/>
              </a:rPr>
              <a:pPr/>
              <a:t>69</a:t>
            </a:fld>
            <a:endParaRPr lang="en-US" altLang="zh-CN" smtClean="0">
              <a:latin typeface="Arial" pitchFamily="34"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422004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3D0DEDDC-F920-41A5-90FC-E8C7B3DBE73E}" type="slidenum">
              <a:rPr lang="en-US" altLang="zh-CN" smtClean="0">
                <a:latin typeface="Arial" pitchFamily="34" charset="0"/>
              </a:rPr>
              <a:pPr/>
              <a:t>70</a:t>
            </a:fld>
            <a:endParaRPr lang="en-US" altLang="zh-CN" smtClean="0">
              <a:latin typeface="Arial" pitchFamily="34"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375458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B5CD8A26-DAE7-46F2-8C8B-9435542D454B}" type="slidenum">
              <a:rPr lang="en-US" altLang="zh-CN" smtClean="0">
                <a:latin typeface="Arial" pitchFamily="34" charset="0"/>
              </a:rPr>
              <a:pPr/>
              <a:t>83</a:t>
            </a:fld>
            <a:endParaRPr lang="en-US" altLang="zh-CN" smtClean="0">
              <a:latin typeface="Arial" pitchFamily="34"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81667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FE52B9-83AC-4B2B-AF6B-9B221E74EDF0}" type="slidenum">
              <a:rPr lang="zh-CN" altLang="en-US" smtClean="0"/>
              <a:pPr/>
              <a:t>84</a:t>
            </a:fld>
            <a:endParaRPr lang="zh-CN" altLang="en-US"/>
          </a:p>
        </p:txBody>
      </p:sp>
    </p:spTree>
    <p:extLst>
      <p:ext uri="{BB962C8B-B14F-4D97-AF65-F5344CB8AC3E}">
        <p14:creationId xmlns="" xmlns:p14="http://schemas.microsoft.com/office/powerpoint/2010/main" val="1173206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7518725-386B-4DE1-8FEB-8D9D3559CE58}" type="slidenum">
              <a:rPr lang="en-US" altLang="zh-CN" sz="1200">
                <a:latin typeface="Arial" panose="020B0604020202020204" pitchFamily="34" charset="0"/>
              </a:rPr>
              <a:pPr eaLnBrk="1" hangingPunct="1"/>
              <a:t>87</a:t>
            </a:fld>
            <a:endParaRPr lang="en-US" altLang="zh-CN" sz="1200">
              <a:latin typeface="Arial" panose="020B0604020202020204" pitchFamily="34"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 xmlns:p14="http://schemas.microsoft.com/office/powerpoint/2010/main" val="116175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1E636F13-85F8-4DF0-BA8C-0893B84B0103}" type="slidenum">
              <a:rPr lang="en-US" altLang="zh-CN" smtClean="0">
                <a:latin typeface="Arial" pitchFamily="34" charset="0"/>
              </a:rPr>
              <a:pPr/>
              <a:t>10</a:t>
            </a:fld>
            <a:endParaRPr lang="en-US" altLang="zh-CN" smtClean="0">
              <a:latin typeface="Arial" pitchFamily="34"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343714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129D640E-1D94-4C00-BF98-85E667084DE4}" type="slidenum">
              <a:rPr lang="en-US" altLang="zh-CN" smtClean="0">
                <a:latin typeface="Arial" pitchFamily="34" charset="0"/>
              </a:rPr>
              <a:pPr/>
              <a:t>88</a:t>
            </a:fld>
            <a:endParaRPr lang="en-US" altLang="zh-CN" smtClean="0">
              <a:latin typeface="Arial" pitchFamily="34"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202215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37A7C60E-8EE5-4632-A1CB-5B6ECA71E2E5}" type="slidenum">
              <a:rPr lang="en-US" altLang="zh-CN" smtClean="0">
                <a:latin typeface="Arial" pitchFamily="34" charset="0"/>
              </a:rPr>
              <a:pPr/>
              <a:t>99</a:t>
            </a:fld>
            <a:endParaRPr lang="en-US" altLang="zh-CN" smtClean="0">
              <a:latin typeface="Arial" pitchFamily="34"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279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233E0A52-412F-4476-9362-BC387A20717F}" type="slidenum">
              <a:rPr lang="en-US" altLang="zh-CN" smtClean="0">
                <a:latin typeface="Arial" pitchFamily="34" charset="0"/>
              </a:rPr>
              <a:pPr/>
              <a:t>102</a:t>
            </a:fld>
            <a:endParaRPr lang="en-US" altLang="zh-CN" smtClean="0">
              <a:latin typeface="Arial" pitchFamily="34"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026312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3657480-AAC1-44FC-8AB9-7D5A7F552AC8}" type="slidenum">
              <a:rPr lang="en-US" altLang="zh-CN" smtClean="0">
                <a:latin typeface="Arial" pitchFamily="34" charset="0"/>
              </a:rPr>
              <a:pPr/>
              <a:t>103</a:t>
            </a:fld>
            <a:endParaRPr lang="en-US" altLang="zh-CN" smtClean="0">
              <a:latin typeface="Arial" pitchFamily="34"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649469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DC8E422-EB03-466B-9EDC-CF37D1E38ED6}" type="slidenum">
              <a:rPr lang="en-US" altLang="zh-CN" smtClean="0">
                <a:latin typeface="Arial" pitchFamily="34" charset="0"/>
              </a:rPr>
              <a:pPr/>
              <a:t>104</a:t>
            </a:fld>
            <a:endParaRPr lang="en-US" altLang="zh-CN" smtClean="0">
              <a:latin typeface="Arial" pitchFamily="34"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120523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F7E58005-5831-48FD-8015-95655EA79CBD}" type="slidenum">
              <a:rPr lang="en-US" altLang="zh-CN" smtClean="0">
                <a:latin typeface="Arial" pitchFamily="34" charset="0"/>
              </a:rPr>
              <a:pPr/>
              <a:t>105</a:t>
            </a:fld>
            <a:endParaRPr lang="en-US" altLang="zh-CN" smtClean="0">
              <a:latin typeface="Arial" pitchFamily="34"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1214536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03AB175C-46AD-45A4-B03E-1C24FEBF9F93}" type="slidenum">
              <a:rPr lang="en-US" altLang="zh-CN" smtClean="0">
                <a:latin typeface="Arial" pitchFamily="34" charset="0"/>
              </a:rPr>
              <a:pPr/>
              <a:t>106</a:t>
            </a:fld>
            <a:endParaRPr lang="en-US" altLang="zh-CN" smtClean="0">
              <a:latin typeface="Arial" pitchFamily="34"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41667534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16E61B59-25C9-436A-8424-915A3782AFD7}" type="slidenum">
              <a:rPr lang="en-US" altLang="zh-CN" smtClean="0">
                <a:latin typeface="Arial" pitchFamily="34" charset="0"/>
              </a:rPr>
              <a:pPr/>
              <a:t>107</a:t>
            </a:fld>
            <a:endParaRPr lang="en-US" altLang="zh-CN" smtClean="0">
              <a:latin typeface="Arial" pitchFamily="34"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713733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20C1BA6D-2479-4982-9735-C2E269F8FC3B}" type="slidenum">
              <a:rPr lang="en-US" altLang="zh-CN" smtClean="0">
                <a:latin typeface="Arial" pitchFamily="34" charset="0"/>
              </a:rPr>
              <a:pPr/>
              <a:t>108</a:t>
            </a:fld>
            <a:endParaRPr lang="en-US" altLang="zh-CN" smtClean="0">
              <a:latin typeface="Arial" pitchFamily="34"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753205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09C2ED7D-0E15-48E1-8CD3-FE0C19DE6625}" type="slidenum">
              <a:rPr lang="en-US" altLang="zh-CN" smtClean="0">
                <a:latin typeface="Arial" pitchFamily="34" charset="0"/>
              </a:rPr>
              <a:pPr/>
              <a:t>109</a:t>
            </a:fld>
            <a:endParaRPr lang="en-US" altLang="zh-CN" smtClean="0">
              <a:latin typeface="Arial" pitchFamily="34"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80032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DE917A12-1342-4870-8D0C-986F27E0D8F1}" type="slidenum">
              <a:rPr lang="en-US" altLang="zh-CN" smtClean="0">
                <a:latin typeface="Arial" pitchFamily="34" charset="0"/>
              </a:rPr>
              <a:pPr/>
              <a:t>23</a:t>
            </a:fld>
            <a:endParaRPr lang="en-US" altLang="zh-CN" smtClean="0">
              <a:latin typeface="Arial"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931506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CBD58542-F33F-4142-B529-23E0C51542DB}" type="slidenum">
              <a:rPr lang="en-US" altLang="zh-CN" smtClean="0">
                <a:latin typeface="Arial" pitchFamily="34" charset="0"/>
              </a:rPr>
              <a:pPr/>
              <a:t>110</a:t>
            </a:fld>
            <a:endParaRPr lang="en-US" altLang="zh-CN" smtClean="0">
              <a:latin typeface="Arial" pitchFamily="34"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581167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8F1A5103-09F4-4EE3-9AA1-8AA90A1A5FFB}" type="slidenum">
              <a:rPr lang="en-US" altLang="zh-CN" smtClean="0">
                <a:latin typeface="Arial" pitchFamily="34" charset="0"/>
              </a:rPr>
              <a:pPr/>
              <a:t>111</a:t>
            </a:fld>
            <a:endParaRPr lang="en-US" altLang="zh-CN" smtClean="0">
              <a:latin typeface="Arial" pitchFamily="34"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502600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E9506C9B-E284-4E45-ACE6-59A7C8E2F444}" type="slidenum">
              <a:rPr lang="en-US" altLang="zh-CN" smtClean="0">
                <a:latin typeface="Arial" pitchFamily="34" charset="0"/>
              </a:rPr>
              <a:pPr/>
              <a:t>114</a:t>
            </a:fld>
            <a:endParaRPr lang="en-US" altLang="zh-CN" smtClean="0">
              <a:latin typeface="Arial" pitchFamily="34"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1448071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A8605666-870F-402F-B0F4-F8BDA153A8A5}" type="slidenum">
              <a:rPr lang="en-US" altLang="zh-CN" smtClean="0">
                <a:latin typeface="Arial" pitchFamily="34" charset="0"/>
              </a:rPr>
              <a:pPr/>
              <a:t>115</a:t>
            </a:fld>
            <a:endParaRPr lang="en-US" altLang="zh-CN" smtClean="0">
              <a:latin typeface="Arial" pitchFamily="34"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40682759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ACC2486F-DB6A-4C39-B70C-38E549F6F854}" type="slidenum">
              <a:rPr lang="en-US" altLang="zh-CN" smtClean="0">
                <a:latin typeface="Arial" pitchFamily="34" charset="0"/>
              </a:rPr>
              <a:pPr/>
              <a:t>119</a:t>
            </a:fld>
            <a:endParaRPr lang="en-US" altLang="zh-CN" smtClean="0">
              <a:latin typeface="Arial" pitchFamily="34"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703036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FCB37DA1-EDCB-4B32-A18D-8864306B4946}" type="slidenum">
              <a:rPr lang="en-US" altLang="zh-CN" smtClean="0">
                <a:latin typeface="Arial" pitchFamily="34" charset="0"/>
              </a:rPr>
              <a:pPr/>
              <a:t>29</a:t>
            </a:fld>
            <a:endParaRPr lang="en-US" altLang="zh-CN" smtClean="0">
              <a:latin typeface="Arial" pitchFamily="34"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66574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3F260009-EF61-4C51-ADEB-A55028BC412E}" type="slidenum">
              <a:rPr lang="en-US" altLang="zh-CN" smtClean="0">
                <a:latin typeface="Arial" pitchFamily="34" charset="0"/>
              </a:rPr>
              <a:pPr/>
              <a:t>30</a:t>
            </a:fld>
            <a:endParaRPr lang="en-US" altLang="zh-CN" smtClean="0">
              <a:latin typeface="Arial"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34401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FBA0E2C9-6861-486A-8C4D-51CEC516277C}" type="slidenum">
              <a:rPr lang="en-US" altLang="zh-CN" smtClean="0">
                <a:latin typeface="Arial" pitchFamily="34" charset="0"/>
              </a:rPr>
              <a:pPr/>
              <a:t>31</a:t>
            </a:fld>
            <a:endParaRPr lang="en-US" altLang="zh-CN" smtClean="0">
              <a:latin typeface="Arial" pitchFamily="34"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292945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7E77421C-D54A-4DE9-92B0-9D43B29B7817}" type="slidenum">
              <a:rPr lang="en-US" altLang="zh-CN" smtClean="0">
                <a:latin typeface="Arial" pitchFamily="34" charset="0"/>
              </a:rPr>
              <a:pPr/>
              <a:t>32</a:t>
            </a:fld>
            <a:endParaRPr lang="en-US" altLang="zh-CN" smtClean="0">
              <a:latin typeface="Arial" pitchFamily="34"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 xmlns:p14="http://schemas.microsoft.com/office/powerpoint/2010/main" val="9464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600" b="1">
                <a:latin typeface="隶书" pitchFamily="49" charset="-122"/>
                <a:ea typeface="隶书"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4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A4011E4E-D6A5-4CBF-AE9C-EB752EB50AB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B3618F-1105-4C43-955D-75BD41E32668}"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969DB09-7CEF-4BE9-8F45-C302B7256ED1}"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6251E08A-9318-4F89-BB5B-DF1BCCA1C26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FC502A4-6B61-4BF7-91C5-751CD63B3E37}"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981200"/>
            <a:ext cx="3810000" cy="4114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dirty="0"/>
          </a:p>
        </p:txBody>
      </p:sp>
      <p:sp>
        <p:nvSpPr>
          <p:cNvPr id="7" name="灯片编号占位符 6"/>
          <p:cNvSpPr>
            <a:spLocks noGrp="1"/>
          </p:cNvSpPr>
          <p:nvPr>
            <p:ph type="sldNum" sz="quarter" idx="12"/>
          </p:nvPr>
        </p:nvSpPr>
        <p:spPr/>
        <p:txBody>
          <a:bodyPr/>
          <a:lstStyle>
            <a:lvl1pPr>
              <a:defRPr/>
            </a:lvl1pPr>
          </a:lstStyle>
          <a:p>
            <a:pPr>
              <a:defRPr/>
            </a:pPr>
            <a:fld id="{6BC95A5A-8A80-40EF-95EB-12F9C17CEA66}"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dirty="0"/>
          </a:p>
        </p:txBody>
      </p:sp>
      <p:sp>
        <p:nvSpPr>
          <p:cNvPr id="9" name="灯片编号占位符 8"/>
          <p:cNvSpPr>
            <a:spLocks noGrp="1"/>
          </p:cNvSpPr>
          <p:nvPr>
            <p:ph type="sldNum" sz="quarter" idx="12"/>
          </p:nvPr>
        </p:nvSpPr>
        <p:spPr/>
        <p:txBody>
          <a:bodyPr/>
          <a:lstStyle>
            <a:lvl1pPr>
              <a:defRPr/>
            </a:lvl1pPr>
          </a:lstStyle>
          <a:p>
            <a:pPr>
              <a:defRPr/>
            </a:pPr>
            <a:fld id="{BB55DE6F-BD6F-45F0-93BB-940F614BCD5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C549907-AB9D-4F79-9112-327FBF76520A}"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D304940C-3653-494B-9D32-E381E79A2840}"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A0B275AC-48C5-4325-9333-FE0364537F1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smtClean="0"/>
          </a:p>
          <a:p>
            <a:pPr>
              <a:defRPr/>
            </a:pPr>
            <a:r>
              <a:rPr lang="zh-CN" altLang="en-US" smtClean="0"/>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D1B297E-3EF2-46A1-BDEC-4493058A95A5}"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pPr fontAlgn="base">
              <a:spcBef>
                <a:spcPct val="0"/>
              </a:spcBef>
              <a:spcAft>
                <a:spcPct val="0"/>
              </a:spcAft>
              <a:defRPr/>
            </a:pPr>
            <a:endParaRPr kumimoji="1" lang="en-US" altLang="zh-CN">
              <a:solidFill>
                <a:srgbClr val="000000"/>
              </a:solidFill>
            </a:endParaRPr>
          </a:p>
        </p:txBody>
      </p:sp>
      <p:sp>
        <p:nvSpPr>
          <p:cNvPr id="176133" name="Rectangle 5"/>
          <p:cNvSpPr>
            <a:spLocks noGrp="1" noChangeArrowheads="1"/>
          </p:cNvSpPr>
          <p:nvPr>
            <p:ph type="ftr" sz="quarter" idx="3"/>
          </p:nvPr>
        </p:nvSpPr>
        <p:spPr bwMode="auto">
          <a:xfrm>
            <a:off x="611560" y="6400800"/>
            <a:ext cx="533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tx1"/>
                </a:solidFill>
                <a:latin typeface="+mn-lt"/>
                <a:ea typeface="+mn-ea"/>
              </a:defRPr>
            </a:lvl1pPr>
          </a:lstStyle>
          <a:p>
            <a:pPr fontAlgn="base">
              <a:spcBef>
                <a:spcPct val="0"/>
              </a:spcBef>
              <a:spcAft>
                <a:spcPct val="0"/>
              </a:spcAft>
              <a:defRPr/>
            </a:pPr>
            <a:endParaRPr kumimoji="1" lang="zh-CN" altLang="en-US" dirty="0" smtClean="0">
              <a:solidFill>
                <a:srgbClr val="000000"/>
              </a:solidFill>
            </a:endParaRPr>
          </a:p>
          <a:p>
            <a:pPr fontAlgn="base">
              <a:spcBef>
                <a:spcPct val="0"/>
              </a:spcBef>
              <a:spcAft>
                <a:spcPct val="0"/>
              </a:spcAft>
              <a:defRPr/>
            </a:pPr>
            <a:r>
              <a:rPr kumimoji="1" lang="zh-CN" altLang="en-US" dirty="0" smtClean="0">
                <a:solidFill>
                  <a:srgbClr val="000000"/>
                </a:solidFill>
              </a:rPr>
              <a:t>《计算机网络》第1章 计算机网络概论</a:t>
            </a:r>
            <a:endParaRPr kumimoji="1" lang="en-US" altLang="zh-CN" dirty="0">
              <a:solidFill>
                <a:srgbClr val="000000"/>
              </a:solidFill>
            </a:endParaRPr>
          </a:p>
        </p:txBody>
      </p:sp>
      <p:sp>
        <p:nvSpPr>
          <p:cNvPr id="176134"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pPr fontAlgn="base">
              <a:spcBef>
                <a:spcPct val="0"/>
              </a:spcBef>
              <a:spcAft>
                <a:spcPct val="0"/>
              </a:spcAft>
              <a:defRPr/>
            </a:pPr>
            <a:fld id="{A337A659-19C8-4F43-8212-1D9ECD774A3C}" type="slidenum">
              <a:rPr kumimoji="1" lang="zh-CN" altLang="en-US">
                <a:solidFill>
                  <a:srgbClr val="000000"/>
                </a:solidFill>
              </a:rPr>
              <a:pPr fontAlgn="base">
                <a:spcBef>
                  <a:spcPct val="0"/>
                </a:spcBef>
                <a:spcAft>
                  <a:spcPct val="0"/>
                </a:spcAft>
                <a:defRPr/>
              </a:pPr>
              <a:t>‹#›</a:t>
            </a:fld>
            <a:endParaRPr kumimoji="1"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kumimoji="1" sz="4400" b="1">
          <a:solidFill>
            <a:schemeClr val="accent2"/>
          </a:solidFill>
          <a:latin typeface="隶书" pitchFamily="49" charset="-122"/>
          <a:ea typeface="隶书" pitchFamily="49" charset="-122"/>
          <a:cs typeface="+mj-cs"/>
        </a:defRPr>
      </a:lvl1pPr>
      <a:lvl2pPr algn="ctr" rtl="0" eaLnBrk="0" fontAlgn="base" hangingPunct="0">
        <a:spcBef>
          <a:spcPct val="0"/>
        </a:spcBef>
        <a:spcAft>
          <a:spcPct val="0"/>
        </a:spcAft>
        <a:defRPr kumimoji="1" sz="4400" b="1">
          <a:solidFill>
            <a:schemeClr val="accent2"/>
          </a:solidFill>
          <a:latin typeface="Times New Roman" charset="0"/>
          <a:ea typeface="宋体" pitchFamily="2" charset="-122"/>
        </a:defRPr>
      </a:lvl2pPr>
      <a:lvl3pPr algn="ctr" rtl="0" eaLnBrk="0" fontAlgn="base" hangingPunct="0">
        <a:spcBef>
          <a:spcPct val="0"/>
        </a:spcBef>
        <a:spcAft>
          <a:spcPct val="0"/>
        </a:spcAft>
        <a:defRPr kumimoji="1" sz="4400" b="1">
          <a:solidFill>
            <a:schemeClr val="accent2"/>
          </a:solidFill>
          <a:latin typeface="Times New Roman" charset="0"/>
          <a:ea typeface="宋体" pitchFamily="2" charset="-122"/>
        </a:defRPr>
      </a:lvl3pPr>
      <a:lvl4pPr algn="ctr" rtl="0" eaLnBrk="0" fontAlgn="base" hangingPunct="0">
        <a:spcBef>
          <a:spcPct val="0"/>
        </a:spcBef>
        <a:spcAft>
          <a:spcPct val="0"/>
        </a:spcAft>
        <a:defRPr kumimoji="1" sz="4400" b="1">
          <a:solidFill>
            <a:schemeClr val="accent2"/>
          </a:solidFill>
          <a:latin typeface="Times New Roman" charset="0"/>
          <a:ea typeface="宋体" pitchFamily="2" charset="-122"/>
        </a:defRPr>
      </a:lvl4pPr>
      <a:lvl5pPr algn="ctr" rtl="0" eaLnBrk="0" fontAlgn="base" hangingPunct="0">
        <a:spcBef>
          <a:spcPct val="0"/>
        </a:spcBef>
        <a:spcAft>
          <a:spcPct val="0"/>
        </a:spcAft>
        <a:defRPr kumimoji="1" sz="4400" b="1">
          <a:solidFill>
            <a:schemeClr val="accent2"/>
          </a:solidFill>
          <a:latin typeface="Times New Roman" charset="0"/>
          <a:ea typeface="宋体" pitchFamily="2" charset="-122"/>
        </a:defRPr>
      </a:lvl5pPr>
      <a:lvl6pPr marL="457200" algn="ctr" rtl="0" fontAlgn="base">
        <a:spcBef>
          <a:spcPct val="0"/>
        </a:spcBef>
        <a:spcAft>
          <a:spcPct val="0"/>
        </a:spcAft>
        <a:defRPr kumimoji="1" sz="4400" b="1">
          <a:solidFill>
            <a:schemeClr val="accent2"/>
          </a:solidFill>
          <a:latin typeface="Times New Roman" charset="0"/>
          <a:ea typeface="宋体" pitchFamily="2" charset="-122"/>
        </a:defRPr>
      </a:lvl6pPr>
      <a:lvl7pPr marL="914400" algn="ctr" rtl="0" fontAlgn="base">
        <a:spcBef>
          <a:spcPct val="0"/>
        </a:spcBef>
        <a:spcAft>
          <a:spcPct val="0"/>
        </a:spcAft>
        <a:defRPr kumimoji="1" sz="4400" b="1">
          <a:solidFill>
            <a:schemeClr val="accent2"/>
          </a:solidFill>
          <a:latin typeface="Times New Roman" charset="0"/>
          <a:ea typeface="宋体" pitchFamily="2" charset="-122"/>
        </a:defRPr>
      </a:lvl7pPr>
      <a:lvl8pPr marL="1371600" algn="ctr" rtl="0" fontAlgn="base">
        <a:spcBef>
          <a:spcPct val="0"/>
        </a:spcBef>
        <a:spcAft>
          <a:spcPct val="0"/>
        </a:spcAft>
        <a:defRPr kumimoji="1" sz="4400" b="1">
          <a:solidFill>
            <a:schemeClr val="accent2"/>
          </a:solidFill>
          <a:latin typeface="Times New Roman" charset="0"/>
          <a:ea typeface="宋体" pitchFamily="2" charset="-122"/>
        </a:defRPr>
      </a:lvl8pPr>
      <a:lvl9pPr marL="1828800" algn="ctr" rtl="0" fontAlgn="base">
        <a:spcBef>
          <a:spcPct val="0"/>
        </a:spcBef>
        <a:spcAft>
          <a:spcPct val="0"/>
        </a:spcAft>
        <a:defRPr kumimoji="1" sz="4400" b="1">
          <a:solidFill>
            <a:schemeClr val="accent2"/>
          </a:solidFill>
          <a:latin typeface="Times New Roman" charset="0"/>
          <a:ea typeface="宋体" pitchFamily="2" charset="-122"/>
        </a:defRPr>
      </a:lvl9pPr>
    </p:titleStyle>
    <p:bodyStyle>
      <a:lvl1pPr marL="342900" indent="-342900" algn="l" rtl="0" eaLnBrk="0" fontAlgn="base" hangingPunct="0">
        <a:spcBef>
          <a:spcPct val="20000"/>
        </a:spcBef>
        <a:spcAft>
          <a:spcPts val="600"/>
        </a:spcAft>
        <a:buChar char="•"/>
        <a:defRPr kumimoji="1" sz="2400" b="1">
          <a:solidFill>
            <a:schemeClr val="tx1"/>
          </a:solidFill>
          <a:latin typeface="+mn-lt"/>
          <a:ea typeface="+mn-ea"/>
          <a:cs typeface="+mn-cs"/>
        </a:defRPr>
      </a:lvl1pPr>
      <a:lvl2pPr marL="742950" indent="-285750" algn="l" rtl="0" eaLnBrk="0" fontAlgn="base" hangingPunct="0">
        <a:spcBef>
          <a:spcPct val="20000"/>
        </a:spcBef>
        <a:spcAft>
          <a:spcPts val="600"/>
        </a:spcAft>
        <a:buChar char="–"/>
        <a:defRPr kumimoji="1" sz="2000" b="1">
          <a:solidFill>
            <a:schemeClr val="tx1"/>
          </a:solidFill>
          <a:latin typeface="+mn-lt"/>
          <a:ea typeface="+mn-ea"/>
        </a:defRPr>
      </a:lvl2pPr>
      <a:lvl3pPr marL="1143000" indent="-228600" algn="l" rtl="0" eaLnBrk="0" fontAlgn="base" hangingPunct="0">
        <a:spcBef>
          <a:spcPct val="20000"/>
        </a:spcBef>
        <a:spcAft>
          <a:spcPts val="600"/>
        </a:spcAft>
        <a:buChar char="•"/>
        <a:defRPr kumimoji="1" sz="1800" b="1">
          <a:solidFill>
            <a:schemeClr val="tx1"/>
          </a:solidFill>
          <a:latin typeface="+mn-lt"/>
          <a:ea typeface="+mn-ea"/>
        </a:defRPr>
      </a:lvl3pPr>
      <a:lvl4pPr marL="1600200" indent="-228600" algn="l" rtl="0" eaLnBrk="0" fontAlgn="base" hangingPunct="0">
        <a:spcBef>
          <a:spcPct val="20000"/>
        </a:spcBef>
        <a:spcAft>
          <a:spcPts val="600"/>
        </a:spcAft>
        <a:buChar char="–"/>
        <a:defRPr kumimoji="1" sz="1600" b="1">
          <a:solidFill>
            <a:schemeClr val="tx1"/>
          </a:solidFill>
          <a:latin typeface="+mn-lt"/>
          <a:ea typeface="+mn-ea"/>
        </a:defRPr>
      </a:lvl4pPr>
      <a:lvl5pPr marL="2057400" indent="-228600" algn="l" rtl="0" eaLnBrk="0" fontAlgn="base" hangingPunct="0">
        <a:spcBef>
          <a:spcPct val="20000"/>
        </a:spcBef>
        <a:spcAft>
          <a:spcPts val="600"/>
        </a:spcAft>
        <a:buChar char="»"/>
        <a:defRPr kumimoji="1" sz="14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ctrTitle"/>
          </p:nvPr>
        </p:nvSpPr>
        <p:spPr>
          <a:xfrm>
            <a:off x="683568" y="2276872"/>
            <a:ext cx="7772400" cy="1470025"/>
          </a:xfrm>
        </p:spPr>
        <p:txBody>
          <a:bodyPr/>
          <a:lstStyle/>
          <a:p>
            <a:pPr eaLnBrk="1" hangingPunct="1">
              <a:defRPr/>
            </a:pPr>
            <a:r>
              <a:rPr lang="zh-CN" altLang="en-US" sz="2400" dirty="0" smtClean="0">
                <a:solidFill>
                  <a:srgbClr val="000099"/>
                </a:solidFill>
                <a:effectLst>
                  <a:outerShdw blurRad="38100" dist="38100" dir="2700000" algn="tl">
                    <a:srgbClr val="C0C0C0"/>
                  </a:outerShdw>
                </a:effectLst>
                <a:latin typeface="华文新魏" pitchFamily="2" charset="-122"/>
                <a:ea typeface="华文新魏" pitchFamily="2" charset="-122"/>
              </a:rPr>
              <a:t/>
            </a:r>
            <a:br>
              <a:rPr lang="zh-CN" altLang="en-US" sz="2400" dirty="0" smtClean="0">
                <a:solidFill>
                  <a:srgbClr val="000099"/>
                </a:solidFill>
                <a:effectLst>
                  <a:outerShdw blurRad="38100" dist="38100" dir="2700000" algn="tl">
                    <a:srgbClr val="C0C0C0"/>
                  </a:outerShdw>
                </a:effectLst>
                <a:latin typeface="华文新魏" pitchFamily="2" charset="-122"/>
                <a:ea typeface="华文新魏" pitchFamily="2" charset="-122"/>
              </a:rPr>
            </a:br>
            <a:r>
              <a:rPr lang="zh-CN" altLang="en-US" sz="6600" dirty="0" smtClean="0">
                <a:effectLst>
                  <a:outerShdw blurRad="38100" dist="38100" dir="2700000" algn="tl">
                    <a:srgbClr val="C0C0C0"/>
                  </a:outerShdw>
                </a:effectLst>
                <a:latin typeface="华文新魏" pitchFamily="2" charset="-122"/>
                <a:ea typeface="华文新魏" pitchFamily="2" charset="-122"/>
              </a:rPr>
              <a:t>第</a:t>
            </a:r>
            <a:r>
              <a:rPr lang="en-US" altLang="zh-CN" sz="6600" dirty="0" smtClean="0">
                <a:effectLst>
                  <a:outerShdw blurRad="38100" dist="38100" dir="2700000" algn="tl">
                    <a:srgbClr val="C0C0C0"/>
                  </a:outerShdw>
                </a:effectLst>
                <a:latin typeface="+mn-lt"/>
                <a:ea typeface="华文新魏" pitchFamily="2" charset="-122"/>
              </a:rPr>
              <a:t>6</a:t>
            </a:r>
            <a:r>
              <a:rPr lang="zh-CN" altLang="en-US" sz="6600" dirty="0" smtClean="0">
                <a:effectLst>
                  <a:outerShdw blurRad="38100" dist="38100" dir="2700000" algn="tl">
                    <a:srgbClr val="C0C0C0"/>
                  </a:outerShdw>
                </a:effectLst>
                <a:latin typeface="华文新魏" pitchFamily="2" charset="-122"/>
                <a:ea typeface="华文新魏" pitchFamily="2" charset="-122"/>
              </a:rPr>
              <a:t>章  传输层</a:t>
            </a:r>
            <a:r>
              <a:rPr lang="zh-CN" altLang="en-US" sz="2400" b="0" dirty="0" smtClean="0">
                <a:solidFill>
                  <a:srgbClr val="000099"/>
                </a:solidFill>
                <a:effectLst>
                  <a:outerShdw blurRad="38100" dist="38100" dir="2700000" algn="tl">
                    <a:srgbClr val="C0C0C0"/>
                  </a:outerShdw>
                </a:effectLst>
                <a:latin typeface="华文行楷" pitchFamily="2" charset="-122"/>
                <a:ea typeface="华文行楷" pitchFamily="2" charset="-122"/>
              </a:rPr>
              <a:t/>
            </a:r>
            <a:br>
              <a:rPr lang="zh-CN" altLang="en-US" sz="2400" b="0" dirty="0" smtClean="0">
                <a:solidFill>
                  <a:srgbClr val="000099"/>
                </a:solidFill>
                <a:effectLst>
                  <a:outerShdw blurRad="38100" dist="38100" dir="2700000" algn="tl">
                    <a:srgbClr val="C0C0C0"/>
                  </a:outerShdw>
                </a:effectLst>
                <a:latin typeface="华文行楷" pitchFamily="2" charset="-122"/>
                <a:ea typeface="华文行楷" pitchFamily="2" charset="-122"/>
              </a:rPr>
            </a:br>
            <a:endParaRPr lang="zh-CN" altLang="en-US" sz="2400" b="0" dirty="0" smtClean="0">
              <a:solidFill>
                <a:srgbClr val="000099"/>
              </a:solidFill>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85800" y="609600"/>
            <a:ext cx="7772400" cy="875184"/>
          </a:xfrm>
        </p:spPr>
        <p:txBody>
          <a:bodyPr/>
          <a:lstStyle/>
          <a:p>
            <a:pPr algn="l" eaLnBrk="1" hangingPunct="1"/>
            <a:r>
              <a:rPr lang="en-US" altLang="zh-CN" sz="3200" dirty="0" smtClean="0"/>
              <a:t>socket</a:t>
            </a:r>
            <a:r>
              <a:rPr lang="zh-CN" altLang="en-US" sz="3200" dirty="0" smtClean="0"/>
              <a:t>多种不同的意思 </a:t>
            </a:r>
          </a:p>
        </p:txBody>
      </p:sp>
      <p:sp>
        <p:nvSpPr>
          <p:cNvPr id="48132" name="Rectangle 3"/>
          <p:cNvSpPr>
            <a:spLocks noGrp="1" noChangeArrowheads="1"/>
          </p:cNvSpPr>
          <p:nvPr>
            <p:ph type="body" idx="1"/>
          </p:nvPr>
        </p:nvSpPr>
        <p:spPr>
          <a:xfrm>
            <a:off x="251520" y="1700808"/>
            <a:ext cx="8459788" cy="4319587"/>
          </a:xfrm>
        </p:spPr>
        <p:txBody>
          <a:bodyPr/>
          <a:lstStyle/>
          <a:p>
            <a:pPr marL="609600" indent="-609600" algn="just" eaLnBrk="1" hangingPunct="1"/>
            <a:r>
              <a:rPr lang="zh-CN" altLang="en-US" dirty="0" smtClean="0">
                <a:latin typeface="华文新魏" pitchFamily="2" charset="-122"/>
                <a:ea typeface="华文新魏" pitchFamily="2" charset="-122"/>
              </a:rPr>
              <a:t>网络原理中，</a:t>
            </a:r>
            <a:r>
              <a:rPr lang="en-US" altLang="zh-CN" dirty="0" smtClean="0">
                <a:latin typeface="华文新魏" pitchFamily="2" charset="-122"/>
                <a:ea typeface="华文新魏" pitchFamily="2" charset="-122"/>
              </a:rPr>
              <a:t>RFC793</a:t>
            </a:r>
            <a:r>
              <a:rPr lang="zh-CN" altLang="en-US" dirty="0" smtClean="0">
                <a:latin typeface="华文新魏" pitchFamily="2" charset="-122"/>
                <a:ea typeface="华文新魏" pitchFamily="2" charset="-122"/>
              </a:rPr>
              <a:t>解释</a:t>
            </a:r>
            <a:r>
              <a:rPr lang="en-US" altLang="zh-CN" dirty="0" smtClean="0">
                <a:latin typeface="华文新魏" pitchFamily="2" charset="-122"/>
                <a:ea typeface="华文新魏" pitchFamily="2" charset="-122"/>
              </a:rPr>
              <a:t>socket=IP</a:t>
            </a:r>
            <a:r>
              <a:rPr lang="zh-CN" altLang="en-US" dirty="0" smtClean="0">
                <a:latin typeface="华文新魏" pitchFamily="2" charset="-122"/>
                <a:ea typeface="华文新魏" pitchFamily="2" charset="-122"/>
              </a:rPr>
              <a:t>地址：端口号；</a:t>
            </a:r>
            <a:endParaRPr lang="en-US" altLang="zh-CN" dirty="0" smtClean="0">
              <a:latin typeface="华文新魏" pitchFamily="2" charset="-122"/>
              <a:ea typeface="华文新魏" pitchFamily="2" charset="-122"/>
            </a:endParaRPr>
          </a:p>
          <a:p>
            <a:pPr marL="609600" indent="-609600" algn="just" eaLnBrk="1" hangingPunct="1"/>
            <a:r>
              <a:rPr lang="zh-CN" altLang="en-US" dirty="0" smtClean="0">
                <a:latin typeface="华文新魏" pitchFamily="2" charset="-122"/>
                <a:ea typeface="华文新魏" pitchFamily="2" charset="-122"/>
              </a:rPr>
              <a:t>应用可编程接口</a:t>
            </a:r>
            <a:r>
              <a:rPr lang="zh-CN" altLang="en-US" sz="900"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API</a:t>
            </a:r>
            <a:r>
              <a:rPr lang="en-US" altLang="zh-CN" sz="900"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称为 </a:t>
            </a:r>
            <a:r>
              <a:rPr lang="en-US" altLang="zh-CN" dirty="0" smtClean="0">
                <a:latin typeface="华文新魏" pitchFamily="2" charset="-122"/>
                <a:ea typeface="华文新魏" pitchFamily="2" charset="-122"/>
              </a:rPr>
              <a:t>socket API, </a:t>
            </a:r>
            <a:r>
              <a:rPr lang="zh-CN" altLang="en-US" dirty="0" smtClean="0">
                <a:latin typeface="华文新魏" pitchFamily="2" charset="-122"/>
                <a:ea typeface="华文新魏" pitchFamily="2" charset="-122"/>
              </a:rPr>
              <a:t>简称为 </a:t>
            </a:r>
            <a:r>
              <a:rPr lang="en-US" altLang="zh-CN" dirty="0" smtClean="0">
                <a:latin typeface="华文新魏" pitchFamily="2" charset="-122"/>
                <a:ea typeface="华文新魏" pitchFamily="2" charset="-122"/>
              </a:rPr>
              <a:t>socket</a:t>
            </a:r>
            <a:r>
              <a:rPr lang="zh-CN" altLang="en-US" dirty="0" smtClean="0">
                <a:latin typeface="华文新魏" pitchFamily="2" charset="-122"/>
                <a:ea typeface="华文新魏" pitchFamily="2" charset="-122"/>
              </a:rPr>
              <a:t>。</a:t>
            </a:r>
          </a:p>
          <a:p>
            <a:pPr marL="609600" indent="-609600" algn="just" eaLnBrk="1" hangingPunct="1"/>
            <a:r>
              <a:rPr lang="en-US" altLang="zh-CN" dirty="0" smtClean="0">
                <a:latin typeface="华文新魏" pitchFamily="2" charset="-122"/>
                <a:ea typeface="华文新魏" pitchFamily="2" charset="-122"/>
              </a:rPr>
              <a:t>socket API </a:t>
            </a:r>
            <a:r>
              <a:rPr lang="zh-CN" altLang="en-US" dirty="0" smtClean="0">
                <a:latin typeface="华文新魏" pitchFamily="2" charset="-122"/>
                <a:ea typeface="华文新魏" pitchFamily="2" charset="-122"/>
              </a:rPr>
              <a:t>中使用的一个函数名也叫作 </a:t>
            </a:r>
            <a:r>
              <a:rPr lang="en-US" altLang="zh-CN" dirty="0" smtClean="0">
                <a:latin typeface="华文新魏" pitchFamily="2" charset="-122"/>
                <a:ea typeface="华文新魏" pitchFamily="2" charset="-122"/>
              </a:rPr>
              <a:t>socket</a:t>
            </a:r>
            <a:r>
              <a:rPr lang="zh-CN" altLang="en-US" dirty="0" smtClean="0">
                <a:latin typeface="华文新魏" pitchFamily="2" charset="-122"/>
                <a:ea typeface="华文新魏" pitchFamily="2" charset="-122"/>
              </a:rPr>
              <a:t>。</a:t>
            </a:r>
          </a:p>
          <a:p>
            <a:pPr marL="609600" indent="-609600" algn="just" eaLnBrk="1" hangingPunct="1"/>
            <a:r>
              <a:rPr lang="zh-CN" altLang="en-US" dirty="0" smtClean="0">
                <a:latin typeface="华文新魏" pitchFamily="2" charset="-122"/>
                <a:ea typeface="华文新魏" pitchFamily="2" charset="-122"/>
              </a:rPr>
              <a:t>在操作系统内核中连网协议的 </a:t>
            </a:r>
            <a:r>
              <a:rPr lang="en-US" altLang="zh-CN" dirty="0" smtClean="0">
                <a:latin typeface="华文新魏" pitchFamily="2" charset="-122"/>
                <a:ea typeface="华文新魏" pitchFamily="2" charset="-122"/>
              </a:rPr>
              <a:t>Berkeley </a:t>
            </a:r>
            <a:r>
              <a:rPr lang="zh-CN" altLang="en-US" dirty="0" smtClean="0">
                <a:latin typeface="华文新魏" pitchFamily="2" charset="-122"/>
                <a:ea typeface="华文新魏" pitchFamily="2" charset="-122"/>
              </a:rPr>
              <a:t>实现，称为 </a:t>
            </a:r>
            <a:r>
              <a:rPr lang="en-US" altLang="zh-CN" dirty="0" smtClean="0">
                <a:latin typeface="华文新魏" pitchFamily="2" charset="-122"/>
                <a:ea typeface="华文新魏" pitchFamily="2" charset="-122"/>
              </a:rPr>
              <a:t>socket </a:t>
            </a:r>
            <a:r>
              <a:rPr lang="zh-CN" altLang="en-US" dirty="0" smtClean="0">
                <a:latin typeface="华文新魏" pitchFamily="2" charset="-122"/>
                <a:ea typeface="华文新魏" pitchFamily="2" charset="-122"/>
              </a:rPr>
              <a:t>实现。    </a:t>
            </a:r>
          </a:p>
        </p:txBody>
      </p:sp>
      <p:sp>
        <p:nvSpPr>
          <p:cNvPr id="48134" name="灯片编号占位符 5"/>
          <p:cNvSpPr>
            <a:spLocks noGrp="1"/>
          </p:cNvSpPr>
          <p:nvPr>
            <p:ph type="sldNum" sz="quarter" idx="12"/>
          </p:nvPr>
        </p:nvSpPr>
        <p:spPr>
          <a:noFill/>
        </p:spPr>
        <p:txBody>
          <a:bodyPr/>
          <a:lstStyle/>
          <a:p>
            <a:fld id="{8141330F-BBE9-424C-BF5D-84AD05F11926}" type="slidenum">
              <a:rPr lang="en-US" altLang="zh-CN" smtClean="0"/>
              <a:pPr/>
              <a:t>10</a:t>
            </a:fld>
            <a:endParaRPr lang="en-US" altLang="zh-CN" smtClean="0"/>
          </a:p>
        </p:txBody>
      </p:sp>
    </p:spTree>
    <p:extLst>
      <p:ext uri="{BB962C8B-B14F-4D97-AF65-F5344CB8AC3E}">
        <p14:creationId xmlns="" xmlns:p14="http://schemas.microsoft.com/office/powerpoint/2010/main" val="3882906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5"/>
          <p:cNvSpPr>
            <a:spLocks noChangeArrowheads="1"/>
          </p:cNvSpPr>
          <p:nvPr/>
        </p:nvSpPr>
        <p:spPr bwMode="auto">
          <a:xfrm>
            <a:off x="3101975" y="2735263"/>
            <a:ext cx="5969000" cy="110490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29027" name="Rectangle 41"/>
          <p:cNvSpPr>
            <a:spLocks noChangeArrowheads="1"/>
          </p:cNvSpPr>
          <p:nvPr/>
        </p:nvSpPr>
        <p:spPr bwMode="auto">
          <a:xfrm>
            <a:off x="3111500" y="3933825"/>
            <a:ext cx="5969000" cy="1714500"/>
          </a:xfrm>
          <a:prstGeom prst="rect">
            <a:avLst/>
          </a:prstGeom>
          <a:solidFill>
            <a:srgbClr val="99FF33"/>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29028" name="Rectangle 40"/>
          <p:cNvSpPr>
            <a:spLocks noChangeArrowheads="1"/>
          </p:cNvSpPr>
          <p:nvPr/>
        </p:nvSpPr>
        <p:spPr bwMode="auto">
          <a:xfrm>
            <a:off x="3098800" y="1739900"/>
            <a:ext cx="5969000" cy="825500"/>
          </a:xfrm>
          <a:prstGeom prst="rect">
            <a:avLst/>
          </a:prstGeom>
          <a:solidFill>
            <a:srgbClr val="FFFF99"/>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29029" name="Text Box 4"/>
          <p:cNvSpPr txBox="1">
            <a:spLocks noChangeArrowheads="1"/>
          </p:cNvSpPr>
          <p:nvPr/>
        </p:nvSpPr>
        <p:spPr bwMode="auto">
          <a:xfrm>
            <a:off x="2590800" y="1087438"/>
            <a:ext cx="958917" cy="400110"/>
          </a:xfrm>
          <a:prstGeom prst="rect">
            <a:avLst/>
          </a:prstGeom>
          <a:noFill/>
          <a:ln w="9525">
            <a:noFill/>
            <a:miter lim="800000"/>
            <a:headEnd/>
            <a:tailEnd/>
          </a:ln>
        </p:spPr>
        <p:txBody>
          <a:bodyPr wrap="none">
            <a:spAutoFit/>
          </a:bodyPr>
          <a:lstStyle/>
          <a:p>
            <a:r>
              <a:rPr lang="zh-CN" altLang="en-US" sz="2000" b="1" dirty="0">
                <a:solidFill>
                  <a:schemeClr val="accent6"/>
                </a:solidFill>
                <a:latin typeface="华文新魏" pitchFamily="2" charset="-122"/>
                <a:ea typeface="华文新魏" pitchFamily="2" charset="-122"/>
              </a:rPr>
              <a:t>发送方</a:t>
            </a:r>
          </a:p>
        </p:txBody>
      </p:sp>
      <p:sp>
        <p:nvSpPr>
          <p:cNvPr id="129030" name="Text Box 5"/>
          <p:cNvSpPr txBox="1">
            <a:spLocks noChangeArrowheads="1"/>
          </p:cNvSpPr>
          <p:nvPr/>
        </p:nvSpPr>
        <p:spPr bwMode="auto">
          <a:xfrm>
            <a:off x="5903913" y="1085850"/>
            <a:ext cx="958917" cy="400110"/>
          </a:xfrm>
          <a:prstGeom prst="rect">
            <a:avLst/>
          </a:prstGeom>
          <a:noFill/>
          <a:ln w="9525">
            <a:noFill/>
            <a:miter lim="800000"/>
            <a:headEnd/>
            <a:tailEnd/>
          </a:ln>
        </p:spPr>
        <p:txBody>
          <a:bodyPr wrap="none">
            <a:spAutoFit/>
          </a:bodyPr>
          <a:lstStyle/>
          <a:p>
            <a:r>
              <a:rPr lang="zh-CN" altLang="en-US" sz="2000" b="1" dirty="0">
                <a:solidFill>
                  <a:schemeClr val="accent6"/>
                </a:solidFill>
                <a:latin typeface="华文新魏" pitchFamily="2" charset="-122"/>
                <a:ea typeface="华文新魏" pitchFamily="2" charset="-122"/>
              </a:rPr>
              <a:t>接收方</a:t>
            </a:r>
          </a:p>
        </p:txBody>
      </p:sp>
      <p:sp>
        <p:nvSpPr>
          <p:cNvPr id="129031" name="Text Box 6"/>
          <p:cNvSpPr txBox="1">
            <a:spLocks noChangeArrowheads="1"/>
          </p:cNvSpPr>
          <p:nvPr/>
        </p:nvSpPr>
        <p:spPr bwMode="auto">
          <a:xfrm>
            <a:off x="2016125" y="1501775"/>
            <a:ext cx="1075936" cy="400110"/>
          </a:xfrm>
          <a:prstGeom prst="rect">
            <a:avLst/>
          </a:prstGeom>
          <a:noFill/>
          <a:ln w="9525">
            <a:noFill/>
            <a:miter lim="800000"/>
            <a:headEnd/>
            <a:tailEnd/>
          </a:ln>
        </p:spPr>
        <p:txBody>
          <a:bodyPr wrap="none">
            <a:spAutoFit/>
          </a:bodyPr>
          <a:lstStyle/>
          <a:p>
            <a:r>
              <a:rPr lang="zh-CN" altLang="en-US" sz="2000" b="1" dirty="0">
                <a:latin typeface="华文新魏" pitchFamily="2" charset="-122"/>
                <a:ea typeface="华文新魏" pitchFamily="2" charset="-122"/>
              </a:rPr>
              <a:t>发送 </a:t>
            </a:r>
            <a:r>
              <a:rPr lang="en-US" altLang="zh-CN" sz="2000" b="1" dirty="0">
                <a:latin typeface="华文新魏" pitchFamily="2" charset="-122"/>
                <a:ea typeface="华文新魏" pitchFamily="2" charset="-122"/>
              </a:rPr>
              <a:t>M</a:t>
            </a:r>
            <a:r>
              <a:rPr lang="en-US" altLang="zh-CN" sz="2000" b="1" baseline="-25000" dirty="0">
                <a:latin typeface="华文新魏" pitchFamily="2" charset="-122"/>
                <a:ea typeface="华文新魏" pitchFamily="2" charset="-122"/>
              </a:rPr>
              <a:t>1</a:t>
            </a:r>
          </a:p>
        </p:txBody>
      </p:sp>
      <p:sp>
        <p:nvSpPr>
          <p:cNvPr id="129032" name="Line 7"/>
          <p:cNvSpPr>
            <a:spLocks noChangeShapeType="1"/>
          </p:cNvSpPr>
          <p:nvPr/>
        </p:nvSpPr>
        <p:spPr bwMode="auto">
          <a:xfrm>
            <a:off x="3101975" y="1771650"/>
            <a:ext cx="3309938" cy="319088"/>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33" name="Line 8"/>
          <p:cNvSpPr>
            <a:spLocks noChangeShapeType="1"/>
          </p:cNvSpPr>
          <p:nvPr/>
        </p:nvSpPr>
        <p:spPr bwMode="auto">
          <a:xfrm>
            <a:off x="3101975" y="2760663"/>
            <a:ext cx="3309938" cy="319087"/>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34" name="Line 9"/>
          <p:cNvSpPr>
            <a:spLocks noChangeShapeType="1"/>
          </p:cNvSpPr>
          <p:nvPr/>
        </p:nvSpPr>
        <p:spPr bwMode="auto">
          <a:xfrm flipH="1">
            <a:off x="3101975" y="2227263"/>
            <a:ext cx="3309938" cy="319087"/>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35" name="Text Box 10"/>
          <p:cNvSpPr txBox="1">
            <a:spLocks noChangeArrowheads="1"/>
          </p:cNvSpPr>
          <p:nvPr/>
        </p:nvSpPr>
        <p:spPr bwMode="auto">
          <a:xfrm>
            <a:off x="6330950" y="2024063"/>
            <a:ext cx="1146468" cy="400110"/>
          </a:xfrm>
          <a:prstGeom prst="rect">
            <a:avLst/>
          </a:prstGeom>
          <a:noFill/>
          <a:ln w="9525">
            <a:noFill/>
            <a:miter lim="800000"/>
            <a:headEnd/>
            <a:tailEnd/>
          </a:ln>
        </p:spPr>
        <p:txBody>
          <a:bodyPr wrap="none">
            <a:spAutoFit/>
          </a:bodyPr>
          <a:lstStyle/>
          <a:p>
            <a:r>
              <a:rPr lang="en-US" altLang="zh-CN" sz="2000" b="1">
                <a:latin typeface="华文新魏" pitchFamily="2" charset="-122"/>
                <a:ea typeface="华文新魏" pitchFamily="2" charset="-122"/>
              </a:rPr>
              <a:t> </a:t>
            </a:r>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endParaRPr lang="en-US" altLang="zh-CN" sz="2000" b="1">
              <a:latin typeface="华文新魏" pitchFamily="2" charset="-122"/>
              <a:ea typeface="华文新魏" pitchFamily="2" charset="-122"/>
            </a:endParaRPr>
          </a:p>
        </p:txBody>
      </p:sp>
      <p:sp>
        <p:nvSpPr>
          <p:cNvPr id="129036" name="Line 11"/>
          <p:cNvSpPr>
            <a:spLocks noChangeShapeType="1"/>
          </p:cNvSpPr>
          <p:nvPr/>
        </p:nvSpPr>
        <p:spPr bwMode="auto">
          <a:xfrm>
            <a:off x="3101975" y="5741988"/>
            <a:ext cx="3309938" cy="319087"/>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37" name="Line 12"/>
          <p:cNvSpPr>
            <a:spLocks noChangeShapeType="1"/>
          </p:cNvSpPr>
          <p:nvPr/>
        </p:nvSpPr>
        <p:spPr bwMode="auto">
          <a:xfrm flipH="1">
            <a:off x="3101975" y="4356100"/>
            <a:ext cx="3309938" cy="319088"/>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grpSp>
        <p:nvGrpSpPr>
          <p:cNvPr id="2" name="Group 13"/>
          <p:cNvGrpSpPr>
            <a:grpSpLocks/>
          </p:cNvGrpSpPr>
          <p:nvPr/>
        </p:nvGrpSpPr>
        <p:grpSpPr bwMode="auto">
          <a:xfrm>
            <a:off x="3101975" y="1614488"/>
            <a:ext cx="3309938" cy="4872037"/>
            <a:chOff x="2042" y="674"/>
            <a:chExt cx="1569" cy="2711"/>
          </a:xfrm>
        </p:grpSpPr>
        <p:sp>
          <p:nvSpPr>
            <p:cNvPr id="129068" name="Line 14"/>
            <p:cNvSpPr>
              <a:spLocks noChangeShapeType="1"/>
            </p:cNvSpPr>
            <p:nvPr/>
          </p:nvSpPr>
          <p:spPr bwMode="auto">
            <a:xfrm>
              <a:off x="2042" y="674"/>
              <a:ext cx="0" cy="2711"/>
            </a:xfrm>
            <a:prstGeom prst="line">
              <a:avLst/>
            </a:prstGeom>
            <a:noFill/>
            <a:ln w="952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69" name="Line 15"/>
            <p:cNvSpPr>
              <a:spLocks noChangeShapeType="1"/>
            </p:cNvSpPr>
            <p:nvPr/>
          </p:nvSpPr>
          <p:spPr bwMode="auto">
            <a:xfrm>
              <a:off x="3611" y="674"/>
              <a:ext cx="0" cy="2711"/>
            </a:xfrm>
            <a:prstGeom prst="line">
              <a:avLst/>
            </a:prstGeom>
            <a:noFill/>
            <a:ln w="952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29039" name="Text Box 16"/>
          <p:cNvSpPr txBox="1">
            <a:spLocks noChangeArrowheads="1"/>
          </p:cNvSpPr>
          <p:nvPr/>
        </p:nvSpPr>
        <p:spPr bwMode="auto">
          <a:xfrm>
            <a:off x="1612900" y="2565400"/>
            <a:ext cx="1656223"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3</a:t>
            </a:r>
          </a:p>
        </p:txBody>
      </p:sp>
      <p:sp>
        <p:nvSpPr>
          <p:cNvPr id="129040" name="Line 17"/>
          <p:cNvSpPr>
            <a:spLocks noChangeShapeType="1"/>
          </p:cNvSpPr>
          <p:nvPr/>
        </p:nvSpPr>
        <p:spPr bwMode="auto">
          <a:xfrm>
            <a:off x="3101975" y="3079750"/>
            <a:ext cx="3309938" cy="319088"/>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41" name="Text Box 18"/>
          <p:cNvSpPr txBox="1">
            <a:spLocks noChangeArrowheads="1"/>
          </p:cNvSpPr>
          <p:nvPr/>
        </p:nvSpPr>
        <p:spPr bwMode="auto">
          <a:xfrm>
            <a:off x="6330950" y="2960688"/>
            <a:ext cx="1760418" cy="400110"/>
          </a:xfrm>
          <a:prstGeom prst="rect">
            <a:avLst/>
          </a:prstGeom>
          <a:noFill/>
          <a:ln w="9525">
            <a:noFill/>
            <a:miter lim="800000"/>
            <a:headEnd/>
            <a:tailEnd/>
          </a:ln>
        </p:spPr>
        <p:txBody>
          <a:bodyPr wrap="none">
            <a:spAutoFit/>
          </a:bodyPr>
          <a:lstStyle/>
          <a:p>
            <a:r>
              <a:rPr lang="en-US" altLang="zh-CN" sz="2000" b="1">
                <a:latin typeface="华文新魏" pitchFamily="2" charset="-122"/>
                <a:ea typeface="华文新魏" pitchFamily="2" charset="-122"/>
              </a:rPr>
              <a:t> </a:t>
            </a:r>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3 </a:t>
            </a:r>
            <a:endParaRPr lang="en-US" altLang="zh-CN" sz="2000" b="1">
              <a:latin typeface="华文新魏" pitchFamily="2" charset="-122"/>
              <a:ea typeface="华文新魏" pitchFamily="2" charset="-122"/>
            </a:endParaRPr>
          </a:p>
        </p:txBody>
      </p:sp>
      <p:sp>
        <p:nvSpPr>
          <p:cNvPr id="129042" name="Line 19"/>
          <p:cNvSpPr>
            <a:spLocks noChangeShapeType="1"/>
          </p:cNvSpPr>
          <p:nvPr/>
        </p:nvSpPr>
        <p:spPr bwMode="auto">
          <a:xfrm flipH="1">
            <a:off x="3101975" y="3187700"/>
            <a:ext cx="3309938" cy="319088"/>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43" name="Line 20"/>
          <p:cNvSpPr>
            <a:spLocks noChangeShapeType="1"/>
          </p:cNvSpPr>
          <p:nvPr/>
        </p:nvSpPr>
        <p:spPr bwMode="auto">
          <a:xfrm flipH="1">
            <a:off x="3101975" y="3506788"/>
            <a:ext cx="3309938" cy="319087"/>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44" name="Text Box 21"/>
          <p:cNvSpPr txBox="1">
            <a:spLocks noChangeArrowheads="1"/>
          </p:cNvSpPr>
          <p:nvPr/>
        </p:nvSpPr>
        <p:spPr bwMode="auto">
          <a:xfrm>
            <a:off x="1558925" y="3679825"/>
            <a:ext cx="1656223"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4</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7</a:t>
            </a:r>
          </a:p>
        </p:txBody>
      </p:sp>
      <p:sp>
        <p:nvSpPr>
          <p:cNvPr id="129045" name="Text Box 22"/>
          <p:cNvSpPr txBox="1">
            <a:spLocks noChangeArrowheads="1"/>
          </p:cNvSpPr>
          <p:nvPr/>
        </p:nvSpPr>
        <p:spPr bwMode="auto">
          <a:xfrm>
            <a:off x="6330950" y="4149725"/>
            <a:ext cx="1760418" cy="400110"/>
          </a:xfrm>
          <a:prstGeom prst="rect">
            <a:avLst/>
          </a:prstGeom>
          <a:noFill/>
          <a:ln w="9525">
            <a:noFill/>
            <a:miter lim="800000"/>
            <a:headEnd/>
            <a:tailEnd/>
          </a:ln>
        </p:spPr>
        <p:txBody>
          <a:bodyPr wrap="none">
            <a:spAutoFit/>
          </a:bodyPr>
          <a:lstStyle/>
          <a:p>
            <a:r>
              <a:rPr lang="en-US" altLang="zh-CN" sz="2000" b="1">
                <a:latin typeface="华文新魏" pitchFamily="2" charset="-122"/>
                <a:ea typeface="华文新魏" pitchFamily="2" charset="-122"/>
              </a:rPr>
              <a:t> </a:t>
            </a:r>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4</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7 </a:t>
            </a:r>
            <a:endParaRPr lang="en-US" altLang="zh-CN" sz="2000" b="1">
              <a:latin typeface="华文新魏" pitchFamily="2" charset="-122"/>
              <a:ea typeface="华文新魏" pitchFamily="2" charset="-122"/>
            </a:endParaRPr>
          </a:p>
        </p:txBody>
      </p:sp>
      <p:sp>
        <p:nvSpPr>
          <p:cNvPr id="129046" name="Line 23"/>
          <p:cNvSpPr>
            <a:spLocks noChangeShapeType="1"/>
          </p:cNvSpPr>
          <p:nvPr/>
        </p:nvSpPr>
        <p:spPr bwMode="auto">
          <a:xfrm flipH="1">
            <a:off x="3101975" y="4675188"/>
            <a:ext cx="3309938" cy="320675"/>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47" name="Line 24"/>
          <p:cNvSpPr>
            <a:spLocks noChangeShapeType="1"/>
          </p:cNvSpPr>
          <p:nvPr/>
        </p:nvSpPr>
        <p:spPr bwMode="auto">
          <a:xfrm flipH="1">
            <a:off x="3101975" y="4995863"/>
            <a:ext cx="3309938" cy="319087"/>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48" name="Line 25"/>
          <p:cNvSpPr>
            <a:spLocks noChangeShapeType="1"/>
          </p:cNvSpPr>
          <p:nvPr/>
        </p:nvSpPr>
        <p:spPr bwMode="auto">
          <a:xfrm flipH="1">
            <a:off x="3101975" y="5314950"/>
            <a:ext cx="3309938" cy="319088"/>
          </a:xfrm>
          <a:prstGeom prst="line">
            <a:avLst/>
          </a:prstGeom>
          <a:noFill/>
          <a:ln w="28575">
            <a:solidFill>
              <a:srgbClr val="FF0000"/>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777242" name="Text Box 26"/>
          <p:cNvSpPr txBox="1">
            <a:spLocks noChangeArrowheads="1"/>
          </p:cNvSpPr>
          <p:nvPr/>
        </p:nvSpPr>
        <p:spPr bwMode="auto">
          <a:xfrm>
            <a:off x="179388" y="1509713"/>
            <a:ext cx="1285875" cy="406400"/>
          </a:xfrm>
          <a:prstGeom prst="rect">
            <a:avLst/>
          </a:prstGeom>
          <a:solidFill>
            <a:srgbClr val="FFFF99"/>
          </a:solidFill>
          <a:ln w="9525" algn="ctr">
            <a:noFill/>
            <a:miter lim="800000"/>
            <a:headEnd/>
            <a:tailEnd/>
          </a:ln>
          <a:effectLst>
            <a:outerShdw dist="35921" dir="2700000" algn="ctr" rotWithShape="0">
              <a:schemeClr val="bg2"/>
            </a:outerShdw>
          </a:effectLst>
        </p:spPr>
        <p:txBody>
          <a:bodyPr wrap="none" anchor="ctr"/>
          <a:lstStyle/>
          <a:p>
            <a:pPr>
              <a:defRPr/>
            </a:pPr>
            <a:r>
              <a:rPr lang="en-US" altLang="zh-CN" sz="2000" b="1" dirty="0" err="1">
                <a:latin typeface="华文新魏" pitchFamily="2" charset="-122"/>
                <a:ea typeface="华文新魏" pitchFamily="2" charset="-122"/>
              </a:rPr>
              <a:t>cwnd</a:t>
            </a:r>
            <a:r>
              <a:rPr lang="en-US" altLang="zh-CN" sz="2000" b="1" dirty="0">
                <a:latin typeface="华文新魏" pitchFamily="2" charset="-122"/>
                <a:ea typeface="华文新魏" pitchFamily="2" charset="-122"/>
              </a:rPr>
              <a:t> = 1 </a:t>
            </a:r>
          </a:p>
        </p:txBody>
      </p:sp>
      <p:sp>
        <p:nvSpPr>
          <p:cNvPr id="777243" name="Text Box 27"/>
          <p:cNvSpPr txBox="1">
            <a:spLocks noChangeArrowheads="1"/>
          </p:cNvSpPr>
          <p:nvPr/>
        </p:nvSpPr>
        <p:spPr bwMode="auto">
          <a:xfrm>
            <a:off x="179388" y="2586038"/>
            <a:ext cx="1285875" cy="406400"/>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p>
            <a:pPr>
              <a:defRPr/>
            </a:pPr>
            <a:r>
              <a:rPr lang="en-US" altLang="zh-CN" sz="2000" b="1">
                <a:latin typeface="华文新魏" pitchFamily="2" charset="-122"/>
                <a:ea typeface="华文新魏" pitchFamily="2" charset="-122"/>
              </a:rPr>
              <a:t>cwnd = 2 </a:t>
            </a:r>
          </a:p>
        </p:txBody>
      </p:sp>
      <p:sp>
        <p:nvSpPr>
          <p:cNvPr id="777244" name="Text Box 28"/>
          <p:cNvSpPr txBox="1">
            <a:spLocks noChangeArrowheads="1"/>
          </p:cNvSpPr>
          <p:nvPr/>
        </p:nvSpPr>
        <p:spPr bwMode="auto">
          <a:xfrm>
            <a:off x="179388" y="3679825"/>
            <a:ext cx="1285875" cy="406400"/>
          </a:xfrm>
          <a:prstGeom prst="rect">
            <a:avLst/>
          </a:prstGeom>
          <a:solidFill>
            <a:srgbClr val="99FF33"/>
          </a:solidFill>
          <a:ln w="9525" algn="ctr">
            <a:noFill/>
            <a:miter lim="800000"/>
            <a:headEnd/>
            <a:tailEnd/>
          </a:ln>
          <a:effectLst>
            <a:outerShdw dist="35921" dir="2700000" algn="ctr" rotWithShape="0">
              <a:schemeClr val="bg2"/>
            </a:outerShdw>
          </a:effectLst>
        </p:spPr>
        <p:txBody>
          <a:bodyPr wrap="none" anchor="ctr"/>
          <a:lstStyle/>
          <a:p>
            <a:pPr>
              <a:defRPr/>
            </a:pPr>
            <a:r>
              <a:rPr lang="en-US" altLang="zh-CN" sz="2000" b="1">
                <a:latin typeface="华文新魏" pitchFamily="2" charset="-122"/>
                <a:ea typeface="华文新魏" pitchFamily="2" charset="-122"/>
              </a:rPr>
              <a:t>cwnd = 4 </a:t>
            </a:r>
          </a:p>
        </p:txBody>
      </p:sp>
      <p:sp>
        <p:nvSpPr>
          <p:cNvPr id="129052" name="Text Box 29"/>
          <p:cNvSpPr txBox="1">
            <a:spLocks noChangeArrowheads="1"/>
          </p:cNvSpPr>
          <p:nvPr/>
        </p:nvSpPr>
        <p:spPr bwMode="auto">
          <a:xfrm>
            <a:off x="1474788" y="5553075"/>
            <a:ext cx="1725152"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8</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15</a:t>
            </a:r>
          </a:p>
        </p:txBody>
      </p:sp>
      <p:sp>
        <p:nvSpPr>
          <p:cNvPr id="777246" name="Text Box 30"/>
          <p:cNvSpPr txBox="1">
            <a:spLocks noChangeArrowheads="1"/>
          </p:cNvSpPr>
          <p:nvPr/>
        </p:nvSpPr>
        <p:spPr bwMode="auto">
          <a:xfrm>
            <a:off x="179388" y="5553075"/>
            <a:ext cx="1343638" cy="400110"/>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pPr>
              <a:defRPr/>
            </a:pPr>
            <a:r>
              <a:rPr lang="en-US" altLang="zh-CN" sz="2000" b="1">
                <a:latin typeface="华文新魏" pitchFamily="2" charset="-122"/>
                <a:ea typeface="华文新魏" pitchFamily="2" charset="-122"/>
              </a:rPr>
              <a:t>cwnd = 8 </a:t>
            </a:r>
          </a:p>
        </p:txBody>
      </p:sp>
      <p:sp>
        <p:nvSpPr>
          <p:cNvPr id="129054" name="Text Box 31"/>
          <p:cNvSpPr txBox="1">
            <a:spLocks noChangeArrowheads="1"/>
          </p:cNvSpPr>
          <p:nvPr/>
        </p:nvSpPr>
        <p:spPr bwMode="auto">
          <a:xfrm rot="5400000">
            <a:off x="4641269" y="6069291"/>
            <a:ext cx="415498" cy="369332"/>
          </a:xfrm>
          <a:prstGeom prst="rect">
            <a:avLst/>
          </a:prstGeom>
          <a:noFill/>
          <a:ln w="9525">
            <a:noFill/>
            <a:miter lim="800000"/>
            <a:headEnd/>
            <a:tailEnd/>
          </a:ln>
        </p:spPr>
        <p:txBody>
          <a:bodyPr wrap="none">
            <a:spAutoFit/>
          </a:bodyPr>
          <a:lstStyle/>
          <a:p>
            <a:r>
              <a:rPr lang="en-US" altLang="zh-CN" b="1">
                <a:latin typeface="华文新魏" pitchFamily="2" charset="-122"/>
                <a:ea typeface="华文新魏" pitchFamily="2" charset="-122"/>
              </a:rPr>
              <a:t>…</a:t>
            </a:r>
          </a:p>
        </p:txBody>
      </p:sp>
      <p:sp>
        <p:nvSpPr>
          <p:cNvPr id="129055" name="Line 32"/>
          <p:cNvSpPr>
            <a:spLocks noChangeShapeType="1"/>
          </p:cNvSpPr>
          <p:nvPr/>
        </p:nvSpPr>
        <p:spPr bwMode="auto">
          <a:xfrm>
            <a:off x="3101975" y="3932238"/>
            <a:ext cx="3309938" cy="319087"/>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56" name="Line 33"/>
          <p:cNvSpPr>
            <a:spLocks noChangeShapeType="1"/>
          </p:cNvSpPr>
          <p:nvPr/>
        </p:nvSpPr>
        <p:spPr bwMode="auto">
          <a:xfrm>
            <a:off x="3101975" y="4251325"/>
            <a:ext cx="3309938" cy="319088"/>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57" name="Line 34"/>
          <p:cNvSpPr>
            <a:spLocks noChangeShapeType="1"/>
          </p:cNvSpPr>
          <p:nvPr/>
        </p:nvSpPr>
        <p:spPr bwMode="auto">
          <a:xfrm>
            <a:off x="3101975" y="4570413"/>
            <a:ext cx="3309938" cy="319087"/>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58" name="Line 35"/>
          <p:cNvSpPr>
            <a:spLocks noChangeShapeType="1"/>
          </p:cNvSpPr>
          <p:nvPr/>
        </p:nvSpPr>
        <p:spPr bwMode="auto">
          <a:xfrm>
            <a:off x="3101975" y="4889500"/>
            <a:ext cx="3309938" cy="319088"/>
          </a:xfrm>
          <a:prstGeom prst="line">
            <a:avLst/>
          </a:prstGeom>
          <a:noFill/>
          <a:ln w="28575">
            <a:solidFill>
              <a:schemeClr val="accent2"/>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29059" name="Rectangle 36"/>
          <p:cNvSpPr>
            <a:spLocks noChangeArrowheads="1"/>
          </p:cNvSpPr>
          <p:nvPr/>
        </p:nvSpPr>
        <p:spPr bwMode="auto">
          <a:xfrm>
            <a:off x="3149600" y="627221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129060" name="Rectangle 37"/>
          <p:cNvSpPr>
            <a:spLocks noChangeArrowheads="1"/>
          </p:cNvSpPr>
          <p:nvPr/>
        </p:nvSpPr>
        <p:spPr bwMode="auto">
          <a:xfrm>
            <a:off x="6465888" y="627221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777255" name="Text Box 39"/>
          <p:cNvSpPr txBox="1">
            <a:spLocks noChangeArrowheads="1"/>
          </p:cNvSpPr>
          <p:nvPr/>
        </p:nvSpPr>
        <p:spPr bwMode="auto">
          <a:xfrm>
            <a:off x="323528" y="332656"/>
            <a:ext cx="8496944" cy="400110"/>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defRPr/>
            </a:pPr>
            <a:r>
              <a:rPr lang="zh-CN" altLang="en-US" sz="2000" b="1" dirty="0">
                <a:latin typeface="华文新魏" pitchFamily="2" charset="-122"/>
                <a:ea typeface="华文新魏" pitchFamily="2" charset="-122"/>
              </a:rPr>
              <a:t>发送方每收到一个对新报文段的</a:t>
            </a:r>
            <a:r>
              <a:rPr lang="zh-CN" altLang="en-US" sz="2000" b="1" dirty="0" smtClean="0">
                <a:latin typeface="华文新魏" pitchFamily="2" charset="-122"/>
                <a:ea typeface="华文新魏" pitchFamily="2" charset="-122"/>
              </a:rPr>
              <a:t>确认（</a:t>
            </a:r>
            <a:r>
              <a:rPr lang="zh-CN" altLang="en-US" sz="2000" b="1" dirty="0">
                <a:latin typeface="华文新魏" pitchFamily="2" charset="-122"/>
                <a:ea typeface="华文新魏" pitchFamily="2" charset="-122"/>
              </a:rPr>
              <a:t>重传的不算在内）就使 </a:t>
            </a:r>
            <a:r>
              <a:rPr lang="en-US" altLang="zh-CN" sz="2000" b="1" dirty="0" err="1">
                <a:latin typeface="华文新魏" pitchFamily="2" charset="-122"/>
                <a:ea typeface="华文新魏" pitchFamily="2" charset="-122"/>
              </a:rPr>
              <a:t>cwnd</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加 </a:t>
            </a:r>
            <a:r>
              <a:rPr lang="en-US" altLang="zh-CN" sz="2000" b="1" dirty="0">
                <a:latin typeface="华文新魏" pitchFamily="2" charset="-122"/>
                <a:ea typeface="华文新魏" pitchFamily="2" charset="-122"/>
              </a:rPr>
              <a:t>1</a:t>
            </a:r>
            <a:r>
              <a:rPr lang="zh-CN" altLang="en-US" sz="2000" b="1" dirty="0">
                <a:latin typeface="华文新魏" pitchFamily="2" charset="-122"/>
                <a:ea typeface="华文新魏" pitchFamily="2" charset="-122"/>
              </a:rPr>
              <a:t>。 </a:t>
            </a:r>
          </a:p>
        </p:txBody>
      </p:sp>
      <p:sp>
        <p:nvSpPr>
          <p:cNvPr id="777258" name="Text Box 42"/>
          <p:cNvSpPr txBox="1">
            <a:spLocks noChangeArrowheads="1"/>
          </p:cNvSpPr>
          <p:nvPr/>
        </p:nvSpPr>
        <p:spPr bwMode="auto">
          <a:xfrm>
            <a:off x="8027988" y="1930400"/>
            <a:ext cx="862737" cy="400110"/>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pPr>
              <a:defRPr/>
            </a:pPr>
            <a:r>
              <a:rPr lang="zh-CN" altLang="en-US" sz="2000" b="1">
                <a:latin typeface="华文新魏" pitchFamily="2" charset="-122"/>
                <a:ea typeface="华文新魏" pitchFamily="2" charset="-122"/>
              </a:rPr>
              <a:t>轮次 </a:t>
            </a:r>
            <a:r>
              <a:rPr lang="en-US" altLang="zh-CN" sz="2000" b="1">
                <a:latin typeface="华文新魏" pitchFamily="2" charset="-122"/>
                <a:ea typeface="华文新魏" pitchFamily="2" charset="-122"/>
              </a:rPr>
              <a:t>1</a:t>
            </a:r>
          </a:p>
        </p:txBody>
      </p:sp>
      <p:sp>
        <p:nvSpPr>
          <p:cNvPr id="777259" name="Text Box 43"/>
          <p:cNvSpPr txBox="1">
            <a:spLocks noChangeArrowheads="1"/>
          </p:cNvSpPr>
          <p:nvPr/>
        </p:nvSpPr>
        <p:spPr bwMode="auto">
          <a:xfrm>
            <a:off x="8027988" y="2960688"/>
            <a:ext cx="914033" cy="400110"/>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pPr>
              <a:defRPr/>
            </a:pPr>
            <a:r>
              <a:rPr lang="zh-CN" altLang="en-US" sz="2000" b="1">
                <a:latin typeface="华文新魏" pitchFamily="2" charset="-122"/>
                <a:ea typeface="华文新魏" pitchFamily="2" charset="-122"/>
              </a:rPr>
              <a:t>轮次 </a:t>
            </a:r>
            <a:r>
              <a:rPr lang="en-US" altLang="zh-CN" sz="2000" b="1">
                <a:latin typeface="华文新魏" pitchFamily="2" charset="-122"/>
                <a:ea typeface="华文新魏" pitchFamily="2" charset="-122"/>
              </a:rPr>
              <a:t>2</a:t>
            </a:r>
          </a:p>
        </p:txBody>
      </p:sp>
      <p:sp>
        <p:nvSpPr>
          <p:cNvPr id="777260" name="Text Box 44"/>
          <p:cNvSpPr txBox="1">
            <a:spLocks noChangeArrowheads="1"/>
          </p:cNvSpPr>
          <p:nvPr/>
        </p:nvSpPr>
        <p:spPr bwMode="auto">
          <a:xfrm>
            <a:off x="8027988" y="4616450"/>
            <a:ext cx="914033" cy="400110"/>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pPr>
              <a:defRPr/>
            </a:pPr>
            <a:r>
              <a:rPr lang="zh-CN" altLang="en-US" sz="2000" b="1">
                <a:latin typeface="华文新魏" pitchFamily="2" charset="-122"/>
                <a:ea typeface="华文新魏" pitchFamily="2" charset="-122"/>
              </a:rPr>
              <a:t>轮次 </a:t>
            </a:r>
            <a:r>
              <a:rPr lang="en-US" altLang="zh-CN" sz="2000" b="1">
                <a:latin typeface="华文新魏" pitchFamily="2" charset="-122"/>
                <a:ea typeface="华文新魏" pitchFamily="2" charset="-122"/>
              </a:rPr>
              <a:t>3</a:t>
            </a:r>
          </a:p>
        </p:txBody>
      </p:sp>
      <p:sp>
        <p:nvSpPr>
          <p:cNvPr id="129066" name="灯片编号占位符 43"/>
          <p:cNvSpPr>
            <a:spLocks noGrp="1"/>
          </p:cNvSpPr>
          <p:nvPr>
            <p:ph type="sldNum" sz="quarter" idx="12"/>
          </p:nvPr>
        </p:nvSpPr>
        <p:spPr>
          <a:noFill/>
        </p:spPr>
        <p:txBody>
          <a:bodyPr/>
          <a:lstStyle/>
          <a:p>
            <a:fld id="{6676D00F-63CB-4D33-B177-3FC41641EE22}" type="slidenum">
              <a:rPr lang="en-US" altLang="zh-CN" smtClean="0"/>
              <a:pPr/>
              <a:t>100</a:t>
            </a:fld>
            <a:endParaRPr lang="en-US" altLang="zh-CN"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179512" y="188641"/>
            <a:ext cx="8620447" cy="936104"/>
          </a:xfrm>
        </p:spPr>
        <p:txBody>
          <a:bodyPr/>
          <a:lstStyle/>
          <a:p>
            <a:pPr algn="l" eaLnBrk="1" hangingPunct="1"/>
            <a:r>
              <a:rPr lang="zh-CN" altLang="en-US" sz="3200" dirty="0" smtClean="0">
                <a:solidFill>
                  <a:schemeClr val="accent6"/>
                </a:solidFill>
              </a:rPr>
              <a:t>设置慢开始门限状态变量</a:t>
            </a:r>
            <a:r>
              <a:rPr lang="en-US" altLang="zh-CN" sz="3200" dirty="0" err="1" smtClean="0">
                <a:solidFill>
                  <a:schemeClr val="accent6"/>
                </a:solidFill>
              </a:rPr>
              <a:t>ssthresh</a:t>
            </a:r>
            <a:endParaRPr lang="en-US" altLang="zh-CN" sz="3200" dirty="0" smtClean="0">
              <a:solidFill>
                <a:schemeClr val="accent6"/>
              </a:solidFill>
            </a:endParaRPr>
          </a:p>
        </p:txBody>
      </p:sp>
      <p:sp>
        <p:nvSpPr>
          <p:cNvPr id="131076" name="Rectangle 3"/>
          <p:cNvSpPr>
            <a:spLocks noGrp="1" noChangeArrowheads="1"/>
          </p:cNvSpPr>
          <p:nvPr>
            <p:ph type="body" idx="1"/>
          </p:nvPr>
        </p:nvSpPr>
        <p:spPr>
          <a:xfrm>
            <a:off x="395536" y="1124744"/>
            <a:ext cx="8280920" cy="5040560"/>
          </a:xfrm>
        </p:spPr>
        <p:txBody>
          <a:bodyPr/>
          <a:lstStyle/>
          <a:p>
            <a:pPr eaLnBrk="1" hangingPunct="1">
              <a:spcAft>
                <a:spcPts val="0"/>
              </a:spcAft>
            </a:pPr>
            <a:r>
              <a:rPr lang="zh-CN" altLang="en-US" dirty="0" smtClean="0">
                <a:latin typeface="华文新魏" pitchFamily="2" charset="-122"/>
                <a:ea typeface="华文新魏" pitchFamily="2" charset="-122"/>
              </a:rPr>
              <a:t>慢开始门限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的用法如下：</a:t>
            </a:r>
          </a:p>
          <a:p>
            <a:pPr lvl="1" eaLnBrk="1" hangingPunct="1">
              <a:spcAft>
                <a:spcPts val="0"/>
              </a:spcAft>
            </a:pPr>
            <a:r>
              <a:rPr lang="zh-CN" altLang="en-US" dirty="0" smtClean="0">
                <a:latin typeface="华文新魏" pitchFamily="2" charset="-122"/>
                <a:ea typeface="华文新魏" pitchFamily="2" charset="-122"/>
              </a:rPr>
              <a:t>当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&lt;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时，使用慢开始算法；</a:t>
            </a:r>
          </a:p>
          <a:p>
            <a:pPr lvl="1" eaLnBrk="1" hangingPunct="1">
              <a:spcAft>
                <a:spcPts val="0"/>
              </a:spcAft>
            </a:pPr>
            <a:r>
              <a:rPr lang="zh-CN" altLang="en-US" dirty="0" smtClean="0">
                <a:latin typeface="华文新魏" pitchFamily="2" charset="-122"/>
                <a:ea typeface="华文新魏" pitchFamily="2" charset="-122"/>
              </a:rPr>
              <a:t>当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&gt;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时，停止使用慢开始算法而改用拥塞避免算法；</a:t>
            </a:r>
          </a:p>
          <a:p>
            <a:pPr lvl="1" eaLnBrk="1" hangingPunct="1">
              <a:spcAft>
                <a:spcPts val="0"/>
              </a:spcAft>
            </a:pPr>
            <a:r>
              <a:rPr lang="zh-CN" altLang="en-US" dirty="0" smtClean="0">
                <a:latin typeface="华文新魏" pitchFamily="2" charset="-122"/>
                <a:ea typeface="华文新魏" pitchFamily="2" charset="-122"/>
              </a:rPr>
              <a:t>当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时，既可使用慢开始算法，也可使用拥塞避免算法。</a:t>
            </a:r>
          </a:p>
          <a:p>
            <a:pPr eaLnBrk="1" hangingPunct="1">
              <a:spcAft>
                <a:spcPts val="0"/>
              </a:spcAft>
            </a:pPr>
            <a:r>
              <a:rPr lang="zh-CN" altLang="en-US" dirty="0" smtClean="0">
                <a:latin typeface="华文新魏" pitchFamily="2" charset="-122"/>
                <a:ea typeface="华文新魏" pitchFamily="2" charset="-122"/>
              </a:rPr>
              <a:t>拥塞避免算法的思路是让拥塞窗口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缓慢地增大，即每经过一个往返时间 </a:t>
            </a:r>
            <a:r>
              <a:rPr lang="en-US" altLang="zh-CN" dirty="0" smtClean="0">
                <a:latin typeface="华文新魏" pitchFamily="2" charset="-122"/>
                <a:ea typeface="华文新魏" pitchFamily="2" charset="-122"/>
              </a:rPr>
              <a:t>RTT </a:t>
            </a:r>
            <a:r>
              <a:rPr lang="zh-CN" altLang="en-US" dirty="0" smtClean="0">
                <a:latin typeface="华文新魏" pitchFamily="2" charset="-122"/>
                <a:ea typeface="华文新魏" pitchFamily="2" charset="-122"/>
              </a:rPr>
              <a:t>就把发送方的拥塞窗口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加 </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，而不是加倍，使拥塞窗口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按线性规律缓慢增长。</a:t>
            </a:r>
            <a:endParaRPr lang="en-US" altLang="zh-CN" dirty="0" smtClean="0">
              <a:latin typeface="华文新魏" pitchFamily="2" charset="-122"/>
              <a:ea typeface="华文新魏" pitchFamily="2" charset="-122"/>
            </a:endParaRPr>
          </a:p>
          <a:p>
            <a:pPr eaLnBrk="1" hangingPunct="1">
              <a:lnSpc>
                <a:spcPct val="90000"/>
              </a:lnSpc>
              <a:spcAft>
                <a:spcPts val="0"/>
              </a:spcAft>
            </a:pPr>
            <a:r>
              <a:rPr lang="zh-CN" altLang="en-US" dirty="0" smtClean="0">
                <a:latin typeface="华文新魏" pitchFamily="2" charset="-122"/>
                <a:ea typeface="华文新魏" pitchFamily="2" charset="-122"/>
              </a:rPr>
              <a:t>无论在慢开始阶段还是在拥塞避免阶段，只要发送方判断网络出现拥塞（</a:t>
            </a:r>
            <a:r>
              <a:rPr lang="zh-CN" altLang="en-US" dirty="0" smtClean="0">
                <a:solidFill>
                  <a:srgbClr val="FF0000"/>
                </a:solidFill>
                <a:latin typeface="华文新魏" pitchFamily="2" charset="-122"/>
                <a:ea typeface="华文新魏" pitchFamily="2" charset="-122"/>
              </a:rPr>
              <a:t>其根据就是没有按时收到确认</a:t>
            </a:r>
            <a:r>
              <a:rPr lang="zh-CN" altLang="en-US" dirty="0" smtClean="0">
                <a:latin typeface="华文新魏" pitchFamily="2" charset="-122"/>
                <a:ea typeface="华文新魏" pitchFamily="2" charset="-122"/>
              </a:rPr>
              <a:t>），就要把慢开始门限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设置为出现拥塞时的发送方窗口值的一半（但不能小于</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p>
          <a:p>
            <a:pPr eaLnBrk="1" hangingPunct="1">
              <a:lnSpc>
                <a:spcPct val="90000"/>
              </a:lnSpc>
              <a:spcAft>
                <a:spcPts val="0"/>
              </a:spcAft>
            </a:pPr>
            <a:r>
              <a:rPr lang="zh-CN" altLang="en-US" dirty="0" smtClean="0">
                <a:latin typeface="华文新魏" pitchFamily="2" charset="-122"/>
                <a:ea typeface="华文新魏" pitchFamily="2" charset="-122"/>
              </a:rPr>
              <a:t>然后把拥塞窗口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重新设置为 </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，执行慢开始算法。</a:t>
            </a:r>
          </a:p>
          <a:p>
            <a:pPr eaLnBrk="1" hangingPunct="1"/>
            <a:endParaRPr lang="zh-CN" altLang="en-US" dirty="0" smtClean="0">
              <a:latin typeface="华文新魏" pitchFamily="2" charset="-122"/>
              <a:ea typeface="华文新魏" pitchFamily="2" charset="-122"/>
            </a:endParaRPr>
          </a:p>
        </p:txBody>
      </p:sp>
      <p:sp>
        <p:nvSpPr>
          <p:cNvPr id="131078" name="灯片编号占位符 5"/>
          <p:cNvSpPr>
            <a:spLocks noGrp="1"/>
          </p:cNvSpPr>
          <p:nvPr>
            <p:ph type="sldNum" sz="quarter" idx="12"/>
          </p:nvPr>
        </p:nvSpPr>
        <p:spPr>
          <a:noFill/>
        </p:spPr>
        <p:txBody>
          <a:bodyPr/>
          <a:lstStyle/>
          <a:p>
            <a:fld id="{320523BA-5F16-4870-A130-6C1ED50EBD82}" type="slidenum">
              <a:rPr lang="en-US" altLang="zh-CN" smtClean="0"/>
              <a:pPr/>
              <a:t>101</a:t>
            </a:fld>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45"/>
          <p:cNvSpPr>
            <a:spLocks noGrp="1" noChangeArrowheads="1"/>
          </p:cNvSpPr>
          <p:nvPr>
            <p:ph type="title"/>
          </p:nvPr>
        </p:nvSpPr>
        <p:spPr>
          <a:xfrm>
            <a:off x="467544" y="332656"/>
            <a:ext cx="7793038" cy="792510"/>
          </a:xfrm>
        </p:spPr>
        <p:txBody>
          <a:bodyPr/>
          <a:lstStyle/>
          <a:p>
            <a:pPr algn="l" eaLnBrk="1" hangingPunct="1">
              <a:buFont typeface="Arial" pitchFamily="34" charset="0"/>
              <a:buChar char="•"/>
            </a:pPr>
            <a:r>
              <a:rPr lang="zh-CN" altLang="en-US" sz="3200" u="sng" dirty="0" smtClean="0">
                <a:solidFill>
                  <a:schemeClr val="accent6"/>
                </a:solidFill>
              </a:rPr>
              <a:t> 乘法减小</a:t>
            </a:r>
            <a:endParaRPr lang="en-US" altLang="zh-CN" sz="3200" u="sng" dirty="0" smtClean="0">
              <a:solidFill>
                <a:schemeClr val="accent6"/>
              </a:solidFill>
            </a:endParaRPr>
          </a:p>
        </p:txBody>
      </p:sp>
      <p:sp>
        <p:nvSpPr>
          <p:cNvPr id="390193" name="Rectangle 49"/>
          <p:cNvSpPr>
            <a:spLocks noGrp="1" noChangeArrowheads="1"/>
          </p:cNvSpPr>
          <p:nvPr>
            <p:ph type="body" idx="1"/>
          </p:nvPr>
        </p:nvSpPr>
        <p:spPr>
          <a:xfrm>
            <a:off x="755576" y="1124744"/>
            <a:ext cx="8101012" cy="2520280"/>
          </a:xfrm>
        </p:spPr>
        <p:txBody>
          <a:bodyPr/>
          <a:lstStyle/>
          <a:p>
            <a:pPr algn="just" eaLnBrk="1" hangingPunct="1">
              <a:lnSpc>
                <a:spcPct val="105000"/>
              </a:lnSpc>
              <a:buFont typeface="Times New Roman" pitchFamily="18" charset="0"/>
              <a:buChar char="‒"/>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乘法减小“是指不论在慢开始阶段还是拥塞避免阶段，只要出现一次超时（即出现一次网络拥塞），就把慢开始门限值 </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设置为当前的拥塞窗口值乘以 </a:t>
            </a:r>
            <a:r>
              <a:rPr lang="en-US" altLang="zh-CN" dirty="0" smtClean="0">
                <a:latin typeface="华文新魏" pitchFamily="2" charset="-122"/>
                <a:ea typeface="华文新魏" pitchFamily="2" charset="-122"/>
              </a:rPr>
              <a:t>0.5</a:t>
            </a:r>
            <a:r>
              <a:rPr lang="zh-CN" altLang="en-US" dirty="0" smtClean="0">
                <a:latin typeface="华文新魏" pitchFamily="2" charset="-122"/>
                <a:ea typeface="华文新魏" pitchFamily="2" charset="-122"/>
              </a:rPr>
              <a:t>。</a:t>
            </a:r>
          </a:p>
          <a:p>
            <a:pPr algn="just" eaLnBrk="1" hangingPunct="1">
              <a:lnSpc>
                <a:spcPct val="105000"/>
              </a:lnSpc>
              <a:buFont typeface="Times New Roman" pitchFamily="18" charset="0"/>
              <a:buChar char="‒"/>
            </a:pPr>
            <a:r>
              <a:rPr lang="zh-CN" altLang="en-US" dirty="0" smtClean="0">
                <a:latin typeface="华文新魏" pitchFamily="2" charset="-122"/>
                <a:ea typeface="华文新魏" pitchFamily="2" charset="-122"/>
              </a:rPr>
              <a:t>当网络频繁出现拥塞时，</a:t>
            </a:r>
            <a:r>
              <a:rPr lang="en-US" altLang="zh-CN" dirty="0" err="1" smtClean="0">
                <a:latin typeface="华文新魏" pitchFamily="2" charset="-122"/>
                <a:ea typeface="华文新魏" pitchFamily="2" charset="-122"/>
              </a:rPr>
              <a:t>ssthresh</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值就下降得很快，以大大减少注入到网络中的分组数。 </a:t>
            </a:r>
          </a:p>
        </p:txBody>
      </p:sp>
      <p:sp>
        <p:nvSpPr>
          <p:cNvPr id="143366" name="灯片编号占位符 5"/>
          <p:cNvSpPr>
            <a:spLocks noGrp="1"/>
          </p:cNvSpPr>
          <p:nvPr>
            <p:ph type="sldNum" sz="quarter" idx="12"/>
          </p:nvPr>
        </p:nvSpPr>
        <p:spPr>
          <a:noFill/>
        </p:spPr>
        <p:txBody>
          <a:bodyPr/>
          <a:lstStyle/>
          <a:p>
            <a:fld id="{3F0A3394-3F7C-4855-AA37-FCA6A46F6B3C}" type="slidenum">
              <a:rPr lang="en-US" altLang="zh-CN" smtClean="0"/>
              <a:pPr/>
              <a:t>102</a:t>
            </a:fld>
            <a:endParaRPr lang="en-US" altLang="zh-CN" smtClean="0"/>
          </a:p>
        </p:txBody>
      </p:sp>
      <p:sp>
        <p:nvSpPr>
          <p:cNvPr id="7" name="Rectangle 41"/>
          <p:cNvSpPr txBox="1">
            <a:spLocks noChangeArrowheads="1"/>
          </p:cNvSpPr>
          <p:nvPr/>
        </p:nvSpPr>
        <p:spPr bwMode="auto">
          <a:xfrm>
            <a:off x="611560" y="3501008"/>
            <a:ext cx="687705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 加法增大</a:t>
            </a:r>
            <a:endParaRPr kumimoji="1" lang="en-US" altLang="zh-CN"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endParaRPr>
          </a:p>
        </p:txBody>
      </p:sp>
      <p:sp>
        <p:nvSpPr>
          <p:cNvPr id="8" name="Rectangle 42"/>
          <p:cNvSpPr txBox="1">
            <a:spLocks noChangeArrowheads="1"/>
          </p:cNvSpPr>
          <p:nvPr/>
        </p:nvSpPr>
        <p:spPr bwMode="auto">
          <a:xfrm>
            <a:off x="755576" y="4293096"/>
            <a:ext cx="7916738"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ts val="600"/>
              </a:spcAft>
              <a:buClrTx/>
              <a:buSzTx/>
              <a:buFont typeface="Times New Roman" pitchFamily="18" charset="0"/>
              <a:buChar char="‒"/>
              <a:tabLst/>
              <a:defRPr/>
            </a:pP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加法增大”是指执行拥塞避免算法后，在收到对所有报文段的确认后（即经过一个往返时间），就把拥塞窗口 </a:t>
            </a:r>
            <a:r>
              <a:rPr kumimoji="1" lang="en-US" altLang="zh-CN" sz="24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cs typeface="+mn-cs"/>
              </a:rPr>
              <a:t>cwnd</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增加一个 </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MSS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大小，使拥塞窗口缓慢增大，以防止网络过早出现拥塞。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1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(1)</a:t>
            </a:r>
            <a:r>
              <a:rPr lang="zh-CN" altLang="en-US" sz="3200" u="sng" dirty="0" smtClean="0">
                <a:solidFill>
                  <a:schemeClr val="accent6"/>
                </a:solidFill>
              </a:rPr>
              <a:t> </a:t>
            </a:r>
          </a:p>
        </p:txBody>
      </p:sp>
      <p:sp>
        <p:nvSpPr>
          <p:cNvPr id="133126" name="Text Box 109"/>
          <p:cNvSpPr txBox="1">
            <a:spLocks noChangeArrowheads="1"/>
          </p:cNvSpPr>
          <p:nvPr/>
        </p:nvSpPr>
        <p:spPr bwMode="auto">
          <a:xfrm>
            <a:off x="251520" y="5085184"/>
            <a:ext cx="8568952" cy="1015663"/>
          </a:xfrm>
          <a:prstGeom prst="rect">
            <a:avLst/>
          </a:prstGeom>
          <a:noFill/>
          <a:ln w="9525">
            <a:noFill/>
            <a:miter lim="800000"/>
            <a:headEnd/>
            <a:tailEnd/>
          </a:ln>
        </p:spPr>
        <p:txBody>
          <a:bodyPr wrap="square">
            <a:spAutoFit/>
          </a:bodyPr>
          <a:lstStyle/>
          <a:p>
            <a:r>
              <a:rPr lang="zh-CN" altLang="en-US" sz="2000" b="1" dirty="0">
                <a:solidFill>
                  <a:srgbClr val="333399"/>
                </a:solidFill>
                <a:latin typeface="华文新魏" pitchFamily="2" charset="-122"/>
                <a:ea typeface="华文新魏" pitchFamily="2" charset="-122"/>
              </a:rPr>
              <a:t>当 </a:t>
            </a:r>
            <a:r>
              <a:rPr lang="en-US" altLang="zh-CN" sz="2000" b="1" dirty="0">
                <a:solidFill>
                  <a:srgbClr val="333399"/>
                </a:solidFill>
                <a:latin typeface="华文新魏" pitchFamily="2" charset="-122"/>
                <a:ea typeface="华文新魏" pitchFamily="2" charset="-122"/>
              </a:rPr>
              <a:t>TCP </a:t>
            </a:r>
            <a:r>
              <a:rPr lang="zh-CN" altLang="en-US" sz="2000" b="1" dirty="0">
                <a:solidFill>
                  <a:srgbClr val="333399"/>
                </a:solidFill>
                <a:latin typeface="华文新魏" pitchFamily="2" charset="-122"/>
                <a:ea typeface="华文新魏" pitchFamily="2" charset="-122"/>
              </a:rPr>
              <a:t>连接进行初始化时，将拥塞窗口置为 </a:t>
            </a:r>
            <a:r>
              <a:rPr lang="en-US" altLang="zh-CN" sz="2000" b="1" dirty="0">
                <a:solidFill>
                  <a:srgbClr val="333399"/>
                </a:solidFill>
                <a:latin typeface="华文新魏" pitchFamily="2" charset="-122"/>
                <a:ea typeface="华文新魏" pitchFamily="2" charset="-122"/>
              </a:rPr>
              <a:t>1</a:t>
            </a:r>
            <a:r>
              <a:rPr lang="zh-CN" altLang="en-US" sz="2000" b="1" dirty="0">
                <a:solidFill>
                  <a:srgbClr val="333399"/>
                </a:solidFill>
                <a:latin typeface="华文新魏" pitchFamily="2" charset="-122"/>
                <a:ea typeface="华文新魏" pitchFamily="2" charset="-122"/>
              </a:rPr>
              <a:t>。图中的窗口单位不使用字节而使用</a:t>
            </a:r>
            <a:r>
              <a:rPr lang="zh-CN" altLang="en-US" sz="2000" b="1" dirty="0">
                <a:solidFill>
                  <a:schemeClr val="accent6"/>
                </a:solidFill>
                <a:latin typeface="华文新魏" pitchFamily="2" charset="-122"/>
                <a:ea typeface="华文新魏" pitchFamily="2" charset="-122"/>
              </a:rPr>
              <a:t>报文段</a:t>
            </a:r>
            <a:r>
              <a:rPr lang="zh-CN" altLang="en-US" sz="2000" b="1" dirty="0" smtClean="0">
                <a:solidFill>
                  <a:srgbClr val="333399"/>
                </a:solidFill>
                <a:latin typeface="华文新魏" pitchFamily="2" charset="-122"/>
                <a:ea typeface="华文新魏" pitchFamily="2" charset="-122"/>
              </a:rPr>
              <a:t>。慢开始门限的初始值设置为 </a:t>
            </a:r>
            <a:r>
              <a:rPr lang="en-US" altLang="zh-CN" sz="2000" b="1" dirty="0" smtClean="0">
                <a:solidFill>
                  <a:srgbClr val="333399"/>
                </a:solidFill>
                <a:latin typeface="华文新魏" pitchFamily="2" charset="-122"/>
                <a:ea typeface="华文新魏" pitchFamily="2" charset="-122"/>
              </a:rPr>
              <a:t>16 </a:t>
            </a:r>
            <a:r>
              <a:rPr lang="zh-CN" altLang="en-US" sz="2000" b="1" dirty="0" smtClean="0">
                <a:solidFill>
                  <a:srgbClr val="333399"/>
                </a:solidFill>
                <a:latin typeface="华文新魏" pitchFamily="2" charset="-122"/>
                <a:ea typeface="华文新魏" pitchFamily="2" charset="-122"/>
              </a:rPr>
              <a:t>个报文段，即 </a:t>
            </a:r>
            <a:r>
              <a:rPr lang="en-US" altLang="zh-CN" sz="2000" b="1" dirty="0" err="1" smtClean="0">
                <a:solidFill>
                  <a:srgbClr val="333399"/>
                </a:solidFill>
                <a:latin typeface="华文新魏" pitchFamily="2" charset="-122"/>
                <a:ea typeface="华文新魏" pitchFamily="2" charset="-122"/>
              </a:rPr>
              <a:t>ssthresh</a:t>
            </a:r>
            <a:r>
              <a:rPr lang="en-US" altLang="zh-CN" sz="2000" b="1" dirty="0" smtClean="0">
                <a:solidFill>
                  <a:srgbClr val="333399"/>
                </a:solidFill>
                <a:latin typeface="华文新魏" pitchFamily="2" charset="-122"/>
                <a:ea typeface="华文新魏" pitchFamily="2" charset="-122"/>
              </a:rPr>
              <a:t> = 16</a:t>
            </a:r>
            <a:r>
              <a:rPr lang="zh-CN" altLang="en-US" sz="2000" b="1" dirty="0" smtClean="0">
                <a:solidFill>
                  <a:srgbClr val="333399"/>
                </a:solidFill>
                <a:latin typeface="华文新魏" pitchFamily="2" charset="-122"/>
                <a:ea typeface="华文新魏" pitchFamily="2" charset="-122"/>
              </a:rPr>
              <a:t>。</a:t>
            </a:r>
            <a:endParaRPr lang="zh-CN" altLang="en-US" sz="2000" b="1" dirty="0" smtClean="0">
              <a:latin typeface="华文新魏" pitchFamily="2" charset="-122"/>
              <a:ea typeface="华文新魏" pitchFamily="2" charset="-122"/>
            </a:endParaRPr>
          </a:p>
          <a:p>
            <a:endParaRPr lang="zh-CN" altLang="en-US" sz="2000" b="1" dirty="0">
              <a:solidFill>
                <a:srgbClr val="333399"/>
              </a:solidFill>
              <a:latin typeface="华文新魏" pitchFamily="2" charset="-122"/>
              <a:ea typeface="华文新魏" pitchFamily="2" charset="-122"/>
            </a:endParaRPr>
          </a:p>
        </p:txBody>
      </p:sp>
      <p:sp>
        <p:nvSpPr>
          <p:cNvPr id="133157" name="Line 278"/>
          <p:cNvSpPr>
            <a:spLocks noChangeShapeType="1"/>
          </p:cNvSpPr>
          <p:nvPr/>
        </p:nvSpPr>
        <p:spPr bwMode="auto">
          <a:xfrm>
            <a:off x="280988" y="-817563"/>
            <a:ext cx="263525" cy="0"/>
          </a:xfrm>
          <a:prstGeom prst="line">
            <a:avLst/>
          </a:prstGeom>
          <a:noFill/>
          <a:ln w="9525">
            <a:solidFill>
              <a:schemeClr val="tx1"/>
            </a:solidFill>
            <a:round/>
            <a:headEnd/>
            <a:tailEnd/>
          </a:ln>
        </p:spPr>
        <p:txBody>
          <a:bodyPr wrap="none" anchor="ctr"/>
          <a:lstStyle/>
          <a:p>
            <a:endParaRPr lang="zh-CN" altLang="en-US"/>
          </a:p>
        </p:txBody>
      </p:sp>
      <p:grpSp>
        <p:nvGrpSpPr>
          <p:cNvPr id="107" name="组合 106"/>
          <p:cNvGrpSpPr/>
          <p:nvPr/>
        </p:nvGrpSpPr>
        <p:grpSpPr>
          <a:xfrm>
            <a:off x="-123263" y="908720"/>
            <a:ext cx="9267263" cy="3833812"/>
            <a:chOff x="-28687" y="674688"/>
            <a:chExt cx="9267263" cy="3833812"/>
          </a:xfrm>
        </p:grpSpPr>
        <p:sp>
          <p:nvSpPr>
            <p:cNvPr id="133122" name="Line 255"/>
            <p:cNvSpPr>
              <a:spLocks noChangeShapeType="1"/>
            </p:cNvSpPr>
            <p:nvPr/>
          </p:nvSpPr>
          <p:spPr bwMode="auto">
            <a:xfrm>
              <a:off x="2290763" y="958850"/>
              <a:ext cx="0" cy="2703513"/>
            </a:xfrm>
            <a:prstGeom prst="line">
              <a:avLst/>
            </a:prstGeom>
            <a:noFill/>
            <a:ln w="9525">
              <a:solidFill>
                <a:schemeClr val="folHlink"/>
              </a:solidFill>
              <a:round/>
              <a:headEnd type="triangle" w="sm" len="lg"/>
              <a:tailEnd/>
            </a:ln>
          </p:spPr>
          <p:txBody>
            <a:bodyPr wrap="none" anchor="ctr"/>
            <a:lstStyle/>
            <a:p>
              <a:endParaRPr lang="zh-CN" altLang="en-US" sz="2000" b="1">
                <a:latin typeface="华文新魏" pitchFamily="2" charset="-122"/>
                <a:ea typeface="华文新魏" pitchFamily="2" charset="-122"/>
              </a:endParaRPr>
            </a:p>
          </p:txBody>
        </p:sp>
        <p:sp>
          <p:nvSpPr>
            <p:cNvPr id="133123" name="Text Box 295"/>
            <p:cNvSpPr txBox="1">
              <a:spLocks noChangeArrowheads="1"/>
            </p:cNvSpPr>
            <p:nvPr/>
          </p:nvSpPr>
          <p:spPr bwMode="auto">
            <a:xfrm>
              <a:off x="7854950" y="3684588"/>
              <a:ext cx="47641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22</a:t>
              </a:r>
            </a:p>
          </p:txBody>
        </p:sp>
        <p:sp>
          <p:nvSpPr>
            <p:cNvPr id="133124" name="Text Box 301"/>
            <p:cNvSpPr txBox="1">
              <a:spLocks noChangeArrowheads="1"/>
            </p:cNvSpPr>
            <p:nvPr/>
          </p:nvSpPr>
          <p:spPr bwMode="auto">
            <a:xfrm>
              <a:off x="1852613" y="1946275"/>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16</a:t>
              </a:r>
            </a:p>
          </p:txBody>
        </p:sp>
        <p:sp>
          <p:nvSpPr>
            <p:cNvPr id="133128" name="Line 248"/>
            <p:cNvSpPr>
              <a:spLocks noChangeShapeType="1"/>
            </p:cNvSpPr>
            <p:nvPr/>
          </p:nvSpPr>
          <p:spPr bwMode="auto">
            <a:xfrm>
              <a:off x="6157913" y="13541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sz="2000" b="1">
                <a:latin typeface="华文新魏" pitchFamily="2" charset="-122"/>
                <a:ea typeface="华文新魏" pitchFamily="2" charset="-122"/>
              </a:endParaRPr>
            </a:p>
          </p:txBody>
        </p:sp>
        <p:sp>
          <p:nvSpPr>
            <p:cNvPr id="133129" name="Text Box 249"/>
            <p:cNvSpPr txBox="1">
              <a:spLocks noChangeArrowheads="1"/>
            </p:cNvSpPr>
            <p:nvPr/>
          </p:nvSpPr>
          <p:spPr bwMode="auto">
            <a:xfrm>
              <a:off x="5314648" y="1826816"/>
              <a:ext cx="1600890" cy="400110"/>
            </a:xfrm>
            <a:prstGeom prst="rect">
              <a:avLst/>
            </a:prstGeom>
            <a:solidFill>
              <a:schemeClr val="bg1"/>
            </a:solidFill>
            <a:ln w="9525">
              <a:noFill/>
              <a:miter lim="800000"/>
              <a:headEnd/>
              <a:tailEnd/>
            </a:ln>
          </p:spPr>
          <p:txBody>
            <a:bodyPr wrap="square">
              <a:spAutoFit/>
            </a:bodyPr>
            <a:lstStyle/>
            <a:p>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乘法减小”</a:t>
              </a:r>
            </a:p>
          </p:txBody>
        </p:sp>
        <p:sp>
          <p:nvSpPr>
            <p:cNvPr id="133130" name="Rectangle 250"/>
            <p:cNvSpPr>
              <a:spLocks noChangeArrowheads="1"/>
            </p:cNvSpPr>
            <p:nvPr/>
          </p:nvSpPr>
          <p:spPr bwMode="auto">
            <a:xfrm>
              <a:off x="6750050" y="1074738"/>
              <a:ext cx="1558925" cy="1519237"/>
            </a:xfrm>
            <a:prstGeom prst="rect">
              <a:avLst/>
            </a:prstGeom>
            <a:solidFill>
              <a:srgbClr val="FFCCFF"/>
            </a:solidFill>
            <a:ln w="9525" algn="ctr">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131" name="Rectangle 251"/>
            <p:cNvSpPr>
              <a:spLocks noChangeArrowheads="1"/>
            </p:cNvSpPr>
            <p:nvPr/>
          </p:nvSpPr>
          <p:spPr bwMode="auto">
            <a:xfrm>
              <a:off x="3319463" y="792163"/>
              <a:ext cx="2174875" cy="1517650"/>
            </a:xfrm>
            <a:prstGeom prst="rect">
              <a:avLst/>
            </a:prstGeom>
            <a:solidFill>
              <a:srgbClr val="FFCCFF"/>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132" name="Rectangle 252"/>
            <p:cNvSpPr>
              <a:spLocks noChangeArrowheads="1"/>
            </p:cNvSpPr>
            <p:nvPr/>
          </p:nvSpPr>
          <p:spPr bwMode="auto">
            <a:xfrm>
              <a:off x="5711825" y="3679825"/>
              <a:ext cx="1073150" cy="828675"/>
            </a:xfrm>
            <a:prstGeom prst="rect">
              <a:avLst/>
            </a:prstGeom>
            <a:solidFill>
              <a:srgbClr val="CCFF66"/>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133" name="Rectangle 253"/>
            <p:cNvSpPr>
              <a:spLocks noChangeArrowheads="1"/>
            </p:cNvSpPr>
            <p:nvPr/>
          </p:nvSpPr>
          <p:spPr bwMode="auto">
            <a:xfrm>
              <a:off x="2298700" y="3670300"/>
              <a:ext cx="1073150" cy="828675"/>
            </a:xfrm>
            <a:prstGeom prst="rect">
              <a:avLst/>
            </a:prstGeom>
            <a:solidFill>
              <a:srgbClr val="CCFF66"/>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134" name="Line 254"/>
            <p:cNvSpPr>
              <a:spLocks noChangeShapeType="1"/>
            </p:cNvSpPr>
            <p:nvPr/>
          </p:nvSpPr>
          <p:spPr bwMode="auto">
            <a:xfrm>
              <a:off x="2290763" y="3662363"/>
              <a:ext cx="6221412" cy="0"/>
            </a:xfrm>
            <a:prstGeom prst="line">
              <a:avLst/>
            </a:prstGeom>
            <a:noFill/>
            <a:ln w="9525">
              <a:solidFill>
                <a:schemeClr val="folHlink"/>
              </a:solidFill>
              <a:round/>
              <a:headEnd/>
              <a:tailEnd type="triangle" w="sm" len="lg"/>
            </a:ln>
          </p:spPr>
          <p:txBody>
            <a:bodyPr wrap="none" anchor="ctr"/>
            <a:lstStyle/>
            <a:p>
              <a:endParaRPr lang="zh-CN" altLang="en-US" sz="2000" b="1">
                <a:latin typeface="华文新魏" pitchFamily="2" charset="-122"/>
                <a:ea typeface="华文新魏" pitchFamily="2" charset="-122"/>
              </a:endParaRPr>
            </a:p>
          </p:txBody>
        </p:sp>
        <p:sp>
          <p:nvSpPr>
            <p:cNvPr id="133135" name="Line 256"/>
            <p:cNvSpPr>
              <a:spLocks noChangeShapeType="1"/>
            </p:cNvSpPr>
            <p:nvPr/>
          </p:nvSpPr>
          <p:spPr bwMode="auto">
            <a:xfrm>
              <a:off x="2554288" y="3584575"/>
              <a:ext cx="0" cy="777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36" name="Line 257"/>
            <p:cNvSpPr>
              <a:spLocks noChangeShapeType="1"/>
            </p:cNvSpPr>
            <p:nvPr/>
          </p:nvSpPr>
          <p:spPr bwMode="auto">
            <a:xfrm>
              <a:off x="2816225"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37" name="Line 258"/>
            <p:cNvSpPr>
              <a:spLocks noChangeShapeType="1"/>
            </p:cNvSpPr>
            <p:nvPr/>
          </p:nvSpPr>
          <p:spPr bwMode="auto">
            <a:xfrm>
              <a:off x="3079750"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38" name="Line 259"/>
            <p:cNvSpPr>
              <a:spLocks noChangeShapeType="1"/>
            </p:cNvSpPr>
            <p:nvPr/>
          </p:nvSpPr>
          <p:spPr bwMode="auto">
            <a:xfrm>
              <a:off x="334168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39" name="Line 260"/>
            <p:cNvSpPr>
              <a:spLocks noChangeShapeType="1"/>
            </p:cNvSpPr>
            <p:nvPr/>
          </p:nvSpPr>
          <p:spPr bwMode="auto">
            <a:xfrm>
              <a:off x="3605213"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0" name="Line 261"/>
            <p:cNvSpPr>
              <a:spLocks noChangeShapeType="1"/>
            </p:cNvSpPr>
            <p:nvPr/>
          </p:nvSpPr>
          <p:spPr bwMode="auto">
            <a:xfrm>
              <a:off x="386873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1" name="Line 262"/>
            <p:cNvSpPr>
              <a:spLocks noChangeShapeType="1"/>
            </p:cNvSpPr>
            <p:nvPr/>
          </p:nvSpPr>
          <p:spPr bwMode="auto">
            <a:xfrm>
              <a:off x="4130675"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2" name="Line 263"/>
            <p:cNvSpPr>
              <a:spLocks noChangeShapeType="1"/>
            </p:cNvSpPr>
            <p:nvPr/>
          </p:nvSpPr>
          <p:spPr bwMode="auto">
            <a:xfrm>
              <a:off x="4394200"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3" name="Line 264"/>
            <p:cNvSpPr>
              <a:spLocks noChangeShapeType="1"/>
            </p:cNvSpPr>
            <p:nvPr/>
          </p:nvSpPr>
          <p:spPr bwMode="auto">
            <a:xfrm>
              <a:off x="465613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4" name="Line 265"/>
            <p:cNvSpPr>
              <a:spLocks noChangeShapeType="1"/>
            </p:cNvSpPr>
            <p:nvPr/>
          </p:nvSpPr>
          <p:spPr bwMode="auto">
            <a:xfrm>
              <a:off x="4919663"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5" name="Line 266"/>
            <p:cNvSpPr>
              <a:spLocks noChangeShapeType="1"/>
            </p:cNvSpPr>
            <p:nvPr/>
          </p:nvSpPr>
          <p:spPr bwMode="auto">
            <a:xfrm>
              <a:off x="518318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6" name="Line 267"/>
            <p:cNvSpPr>
              <a:spLocks noChangeShapeType="1"/>
            </p:cNvSpPr>
            <p:nvPr/>
          </p:nvSpPr>
          <p:spPr bwMode="auto">
            <a:xfrm>
              <a:off x="5445125"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7" name="Line 268"/>
            <p:cNvSpPr>
              <a:spLocks noChangeShapeType="1"/>
            </p:cNvSpPr>
            <p:nvPr/>
          </p:nvSpPr>
          <p:spPr bwMode="auto">
            <a:xfrm>
              <a:off x="5708650"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8" name="Line 269"/>
            <p:cNvSpPr>
              <a:spLocks noChangeShapeType="1"/>
            </p:cNvSpPr>
            <p:nvPr/>
          </p:nvSpPr>
          <p:spPr bwMode="auto">
            <a:xfrm>
              <a:off x="5970588" y="3584575"/>
              <a:ext cx="0" cy="777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49" name="Line 270"/>
            <p:cNvSpPr>
              <a:spLocks noChangeShapeType="1"/>
            </p:cNvSpPr>
            <p:nvPr/>
          </p:nvSpPr>
          <p:spPr bwMode="auto">
            <a:xfrm>
              <a:off x="6234113"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0" name="Line 271"/>
            <p:cNvSpPr>
              <a:spLocks noChangeShapeType="1"/>
            </p:cNvSpPr>
            <p:nvPr/>
          </p:nvSpPr>
          <p:spPr bwMode="auto">
            <a:xfrm>
              <a:off x="649763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1" name="Line 272"/>
            <p:cNvSpPr>
              <a:spLocks noChangeShapeType="1"/>
            </p:cNvSpPr>
            <p:nvPr/>
          </p:nvSpPr>
          <p:spPr bwMode="auto">
            <a:xfrm>
              <a:off x="6759575"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2" name="Line 273"/>
            <p:cNvSpPr>
              <a:spLocks noChangeShapeType="1"/>
            </p:cNvSpPr>
            <p:nvPr/>
          </p:nvSpPr>
          <p:spPr bwMode="auto">
            <a:xfrm>
              <a:off x="7023100"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3" name="Line 274"/>
            <p:cNvSpPr>
              <a:spLocks noChangeShapeType="1"/>
            </p:cNvSpPr>
            <p:nvPr/>
          </p:nvSpPr>
          <p:spPr bwMode="auto">
            <a:xfrm>
              <a:off x="728503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4" name="Line 275"/>
            <p:cNvSpPr>
              <a:spLocks noChangeShapeType="1"/>
            </p:cNvSpPr>
            <p:nvPr/>
          </p:nvSpPr>
          <p:spPr bwMode="auto">
            <a:xfrm>
              <a:off x="7548563"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5" name="Line 276"/>
            <p:cNvSpPr>
              <a:spLocks noChangeShapeType="1"/>
            </p:cNvSpPr>
            <p:nvPr/>
          </p:nvSpPr>
          <p:spPr bwMode="auto">
            <a:xfrm>
              <a:off x="7812088"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6" name="Line 277"/>
            <p:cNvSpPr>
              <a:spLocks noChangeShapeType="1"/>
            </p:cNvSpPr>
            <p:nvPr/>
          </p:nvSpPr>
          <p:spPr bwMode="auto">
            <a:xfrm>
              <a:off x="8074025" y="3508375"/>
              <a:ext cx="0" cy="153988"/>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8" name="Line 279"/>
            <p:cNvSpPr>
              <a:spLocks noChangeShapeType="1"/>
            </p:cNvSpPr>
            <p:nvPr/>
          </p:nvSpPr>
          <p:spPr bwMode="auto">
            <a:xfrm>
              <a:off x="2290763" y="3276600"/>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59" name="Line 280"/>
            <p:cNvSpPr>
              <a:spLocks noChangeShapeType="1"/>
            </p:cNvSpPr>
            <p:nvPr/>
          </p:nvSpPr>
          <p:spPr bwMode="auto">
            <a:xfrm>
              <a:off x="2290763" y="2889250"/>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60" name="Line 281"/>
            <p:cNvSpPr>
              <a:spLocks noChangeShapeType="1"/>
            </p:cNvSpPr>
            <p:nvPr/>
          </p:nvSpPr>
          <p:spPr bwMode="auto">
            <a:xfrm>
              <a:off x="2290763" y="2503488"/>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61" name="Line 282"/>
            <p:cNvSpPr>
              <a:spLocks noChangeShapeType="1"/>
            </p:cNvSpPr>
            <p:nvPr/>
          </p:nvSpPr>
          <p:spPr bwMode="auto">
            <a:xfrm>
              <a:off x="2290763" y="2117725"/>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62" name="Line 283"/>
            <p:cNvSpPr>
              <a:spLocks noChangeShapeType="1"/>
            </p:cNvSpPr>
            <p:nvPr/>
          </p:nvSpPr>
          <p:spPr bwMode="auto">
            <a:xfrm>
              <a:off x="2290763" y="1731963"/>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63" name="Line 284"/>
            <p:cNvSpPr>
              <a:spLocks noChangeShapeType="1"/>
            </p:cNvSpPr>
            <p:nvPr/>
          </p:nvSpPr>
          <p:spPr bwMode="auto">
            <a:xfrm>
              <a:off x="2290763" y="1344613"/>
              <a:ext cx="263525" cy="0"/>
            </a:xfrm>
            <a:prstGeom prst="line">
              <a:avLst/>
            </a:prstGeom>
            <a:noFill/>
            <a:ln w="9525">
              <a:solidFill>
                <a:schemeClr val="tx1"/>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64" name="Text Box 285"/>
            <p:cNvSpPr txBox="1">
              <a:spLocks noChangeArrowheads="1"/>
            </p:cNvSpPr>
            <p:nvPr/>
          </p:nvSpPr>
          <p:spPr bwMode="auto">
            <a:xfrm>
              <a:off x="2641600" y="3684588"/>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2</a:t>
              </a:r>
            </a:p>
          </p:txBody>
        </p:sp>
        <p:sp>
          <p:nvSpPr>
            <p:cNvPr id="133165" name="Text Box 286"/>
            <p:cNvSpPr txBox="1">
              <a:spLocks noChangeArrowheads="1"/>
            </p:cNvSpPr>
            <p:nvPr/>
          </p:nvSpPr>
          <p:spPr bwMode="auto">
            <a:xfrm>
              <a:off x="3167063" y="3684588"/>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4</a:t>
              </a:r>
            </a:p>
          </p:txBody>
        </p:sp>
        <p:sp>
          <p:nvSpPr>
            <p:cNvPr id="133166" name="Text Box 287"/>
            <p:cNvSpPr txBox="1">
              <a:spLocks noChangeArrowheads="1"/>
            </p:cNvSpPr>
            <p:nvPr/>
          </p:nvSpPr>
          <p:spPr bwMode="auto">
            <a:xfrm>
              <a:off x="3692525" y="3684588"/>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6</a:t>
              </a:r>
            </a:p>
          </p:txBody>
        </p:sp>
        <p:sp>
          <p:nvSpPr>
            <p:cNvPr id="133167" name="Text Box 288"/>
            <p:cNvSpPr txBox="1">
              <a:spLocks noChangeArrowheads="1"/>
            </p:cNvSpPr>
            <p:nvPr/>
          </p:nvSpPr>
          <p:spPr bwMode="auto">
            <a:xfrm>
              <a:off x="4233863" y="3684588"/>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8</a:t>
              </a:r>
            </a:p>
          </p:txBody>
        </p:sp>
        <p:sp>
          <p:nvSpPr>
            <p:cNvPr id="133168" name="Text Box 289"/>
            <p:cNvSpPr txBox="1">
              <a:spLocks noChangeArrowheads="1"/>
            </p:cNvSpPr>
            <p:nvPr/>
          </p:nvSpPr>
          <p:spPr bwMode="auto">
            <a:xfrm>
              <a:off x="4672013" y="3684588"/>
              <a:ext cx="4379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10</a:t>
              </a:r>
            </a:p>
          </p:txBody>
        </p:sp>
        <p:sp>
          <p:nvSpPr>
            <p:cNvPr id="133169" name="Text Box 290"/>
            <p:cNvSpPr txBox="1">
              <a:spLocks noChangeArrowheads="1"/>
            </p:cNvSpPr>
            <p:nvPr/>
          </p:nvSpPr>
          <p:spPr bwMode="auto">
            <a:xfrm>
              <a:off x="5240338" y="3684588"/>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12</a:t>
              </a:r>
            </a:p>
          </p:txBody>
        </p:sp>
        <p:sp>
          <p:nvSpPr>
            <p:cNvPr id="133170" name="Text Box 291"/>
            <p:cNvSpPr txBox="1">
              <a:spLocks noChangeArrowheads="1"/>
            </p:cNvSpPr>
            <p:nvPr/>
          </p:nvSpPr>
          <p:spPr bwMode="auto">
            <a:xfrm>
              <a:off x="5737225" y="3684588"/>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14</a:t>
              </a:r>
            </a:p>
          </p:txBody>
        </p:sp>
        <p:sp>
          <p:nvSpPr>
            <p:cNvPr id="133171" name="Text Box 292"/>
            <p:cNvSpPr txBox="1">
              <a:spLocks noChangeArrowheads="1"/>
            </p:cNvSpPr>
            <p:nvPr/>
          </p:nvSpPr>
          <p:spPr bwMode="auto">
            <a:xfrm>
              <a:off x="6262688" y="3684588"/>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16</a:t>
              </a:r>
            </a:p>
          </p:txBody>
        </p:sp>
        <p:sp>
          <p:nvSpPr>
            <p:cNvPr id="133172" name="Text Box 293"/>
            <p:cNvSpPr txBox="1">
              <a:spLocks noChangeArrowheads="1"/>
            </p:cNvSpPr>
            <p:nvPr/>
          </p:nvSpPr>
          <p:spPr bwMode="auto">
            <a:xfrm>
              <a:off x="6818313" y="3684588"/>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18</a:t>
              </a:r>
            </a:p>
          </p:txBody>
        </p:sp>
        <p:sp>
          <p:nvSpPr>
            <p:cNvPr id="133173" name="Text Box 294"/>
            <p:cNvSpPr txBox="1">
              <a:spLocks noChangeArrowheads="1"/>
            </p:cNvSpPr>
            <p:nvPr/>
          </p:nvSpPr>
          <p:spPr bwMode="auto">
            <a:xfrm>
              <a:off x="7343775" y="3684588"/>
              <a:ext cx="48122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20</a:t>
              </a:r>
            </a:p>
          </p:txBody>
        </p:sp>
        <p:sp>
          <p:nvSpPr>
            <p:cNvPr id="133174" name="Text Box 296"/>
            <p:cNvSpPr txBox="1">
              <a:spLocks noChangeArrowheads="1"/>
            </p:cNvSpPr>
            <p:nvPr/>
          </p:nvSpPr>
          <p:spPr bwMode="auto">
            <a:xfrm>
              <a:off x="2159000" y="3684588"/>
              <a:ext cx="335348"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0</a:t>
              </a:r>
            </a:p>
          </p:txBody>
        </p:sp>
        <p:sp>
          <p:nvSpPr>
            <p:cNvPr id="133175" name="Text Box 297"/>
            <p:cNvSpPr txBox="1">
              <a:spLocks noChangeArrowheads="1"/>
            </p:cNvSpPr>
            <p:nvPr/>
          </p:nvSpPr>
          <p:spPr bwMode="auto">
            <a:xfrm>
              <a:off x="1984375" y="3452813"/>
              <a:ext cx="335348"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0</a:t>
              </a:r>
            </a:p>
          </p:txBody>
        </p:sp>
        <p:sp>
          <p:nvSpPr>
            <p:cNvPr id="133176" name="Text Box 298"/>
            <p:cNvSpPr txBox="1">
              <a:spLocks noChangeArrowheads="1"/>
            </p:cNvSpPr>
            <p:nvPr/>
          </p:nvSpPr>
          <p:spPr bwMode="auto">
            <a:xfrm>
              <a:off x="1984375" y="3067050"/>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4</a:t>
              </a:r>
            </a:p>
          </p:txBody>
        </p:sp>
        <p:sp>
          <p:nvSpPr>
            <p:cNvPr id="133177" name="Text Box 299"/>
            <p:cNvSpPr txBox="1">
              <a:spLocks noChangeArrowheads="1"/>
            </p:cNvSpPr>
            <p:nvPr/>
          </p:nvSpPr>
          <p:spPr bwMode="auto">
            <a:xfrm>
              <a:off x="1984375" y="2693988"/>
              <a:ext cx="330540"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8</a:t>
              </a:r>
            </a:p>
          </p:txBody>
        </p:sp>
        <p:sp>
          <p:nvSpPr>
            <p:cNvPr id="133178" name="Text Box 300"/>
            <p:cNvSpPr txBox="1">
              <a:spLocks noChangeArrowheads="1"/>
            </p:cNvSpPr>
            <p:nvPr/>
          </p:nvSpPr>
          <p:spPr bwMode="auto">
            <a:xfrm>
              <a:off x="1852613" y="2320925"/>
              <a:ext cx="43313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12</a:t>
              </a:r>
            </a:p>
          </p:txBody>
        </p:sp>
        <p:sp>
          <p:nvSpPr>
            <p:cNvPr id="133179" name="Text Box 302"/>
            <p:cNvSpPr txBox="1">
              <a:spLocks noChangeArrowheads="1"/>
            </p:cNvSpPr>
            <p:nvPr/>
          </p:nvSpPr>
          <p:spPr bwMode="auto">
            <a:xfrm>
              <a:off x="1852613" y="1560513"/>
              <a:ext cx="48122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20</a:t>
              </a:r>
            </a:p>
          </p:txBody>
        </p:sp>
        <p:sp>
          <p:nvSpPr>
            <p:cNvPr id="133180" name="Text Box 303"/>
            <p:cNvSpPr txBox="1">
              <a:spLocks noChangeArrowheads="1"/>
            </p:cNvSpPr>
            <p:nvPr/>
          </p:nvSpPr>
          <p:spPr bwMode="auto">
            <a:xfrm>
              <a:off x="1852613" y="1174750"/>
              <a:ext cx="476412" cy="400110"/>
            </a:xfrm>
            <a:prstGeom prst="rect">
              <a:avLst/>
            </a:prstGeom>
            <a:noFill/>
            <a:ln w="9525">
              <a:noFill/>
              <a:miter lim="800000"/>
              <a:headEnd/>
              <a:tailEnd/>
            </a:ln>
          </p:spPr>
          <p:txBody>
            <a:bodyPr wrap="none">
              <a:spAutoFit/>
            </a:bodyPr>
            <a:lstStyle/>
            <a:p>
              <a:r>
                <a:rPr kumimoji="1" lang="en-US" altLang="zh-CN" sz="2000" b="1">
                  <a:latin typeface="华文新魏" pitchFamily="2" charset="-122"/>
                  <a:ea typeface="华文新魏" pitchFamily="2" charset="-122"/>
                </a:rPr>
                <a:t>24</a:t>
              </a:r>
            </a:p>
          </p:txBody>
        </p:sp>
        <p:sp>
          <p:nvSpPr>
            <p:cNvPr id="133181" name="Oval 304"/>
            <p:cNvSpPr>
              <a:spLocks noChangeArrowheads="1"/>
            </p:cNvSpPr>
            <p:nvPr/>
          </p:nvSpPr>
          <p:spPr bwMode="auto">
            <a:xfrm>
              <a:off x="3024188" y="28511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2" name="Oval 305"/>
            <p:cNvSpPr>
              <a:spLocks noChangeArrowheads="1"/>
            </p:cNvSpPr>
            <p:nvPr/>
          </p:nvSpPr>
          <p:spPr bwMode="auto">
            <a:xfrm>
              <a:off x="2762250" y="32369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3" name="Oval 306"/>
            <p:cNvSpPr>
              <a:spLocks noChangeArrowheads="1"/>
            </p:cNvSpPr>
            <p:nvPr/>
          </p:nvSpPr>
          <p:spPr bwMode="auto">
            <a:xfrm>
              <a:off x="2247900" y="34877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4" name="Oval 307"/>
            <p:cNvSpPr>
              <a:spLocks noChangeArrowheads="1"/>
            </p:cNvSpPr>
            <p:nvPr/>
          </p:nvSpPr>
          <p:spPr bwMode="auto">
            <a:xfrm>
              <a:off x="2487613" y="34210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5" name="Oval 308"/>
            <p:cNvSpPr>
              <a:spLocks noChangeArrowheads="1"/>
            </p:cNvSpPr>
            <p:nvPr/>
          </p:nvSpPr>
          <p:spPr bwMode="auto">
            <a:xfrm>
              <a:off x="3287713" y="20748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6" name="Oval 309"/>
            <p:cNvSpPr>
              <a:spLocks noChangeArrowheads="1"/>
            </p:cNvSpPr>
            <p:nvPr/>
          </p:nvSpPr>
          <p:spPr bwMode="auto">
            <a:xfrm>
              <a:off x="3551238" y="19732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7" name="Oval 310"/>
            <p:cNvSpPr>
              <a:spLocks noChangeArrowheads="1"/>
            </p:cNvSpPr>
            <p:nvPr/>
          </p:nvSpPr>
          <p:spPr bwMode="auto">
            <a:xfrm>
              <a:off x="3813175" y="18811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8" name="Oval 311"/>
            <p:cNvSpPr>
              <a:spLocks noChangeArrowheads="1"/>
            </p:cNvSpPr>
            <p:nvPr/>
          </p:nvSpPr>
          <p:spPr bwMode="auto">
            <a:xfrm>
              <a:off x="4344988" y="16875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89" name="Oval 312"/>
            <p:cNvSpPr>
              <a:spLocks noChangeArrowheads="1"/>
            </p:cNvSpPr>
            <p:nvPr/>
          </p:nvSpPr>
          <p:spPr bwMode="auto">
            <a:xfrm>
              <a:off x="4076700" y="17843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0" name="Oval 313"/>
            <p:cNvSpPr>
              <a:spLocks noChangeArrowheads="1"/>
            </p:cNvSpPr>
            <p:nvPr/>
          </p:nvSpPr>
          <p:spPr bwMode="auto">
            <a:xfrm>
              <a:off x="4606925" y="15906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1" name="Oval 314"/>
            <p:cNvSpPr>
              <a:spLocks noChangeArrowheads="1"/>
            </p:cNvSpPr>
            <p:nvPr/>
          </p:nvSpPr>
          <p:spPr bwMode="auto">
            <a:xfrm>
              <a:off x="4865688" y="15001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2" name="Oval 315"/>
            <p:cNvSpPr>
              <a:spLocks noChangeArrowheads="1"/>
            </p:cNvSpPr>
            <p:nvPr/>
          </p:nvSpPr>
          <p:spPr bwMode="auto">
            <a:xfrm>
              <a:off x="5384800" y="12922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3" name="Oval 316"/>
            <p:cNvSpPr>
              <a:spLocks noChangeArrowheads="1"/>
            </p:cNvSpPr>
            <p:nvPr/>
          </p:nvSpPr>
          <p:spPr bwMode="auto">
            <a:xfrm>
              <a:off x="5127625" y="13890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4" name="Oval 318"/>
            <p:cNvSpPr>
              <a:spLocks noChangeArrowheads="1"/>
            </p:cNvSpPr>
            <p:nvPr/>
          </p:nvSpPr>
          <p:spPr bwMode="auto">
            <a:xfrm>
              <a:off x="6716713" y="24558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5" name="Oval 319"/>
            <p:cNvSpPr>
              <a:spLocks noChangeArrowheads="1"/>
            </p:cNvSpPr>
            <p:nvPr/>
          </p:nvSpPr>
          <p:spPr bwMode="auto">
            <a:xfrm>
              <a:off x="5916613" y="34115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6" name="Oval 320"/>
            <p:cNvSpPr>
              <a:spLocks noChangeArrowheads="1"/>
            </p:cNvSpPr>
            <p:nvPr/>
          </p:nvSpPr>
          <p:spPr bwMode="auto">
            <a:xfrm>
              <a:off x="6184900" y="32226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7" name="Oval 321"/>
            <p:cNvSpPr>
              <a:spLocks noChangeArrowheads="1"/>
            </p:cNvSpPr>
            <p:nvPr/>
          </p:nvSpPr>
          <p:spPr bwMode="auto">
            <a:xfrm>
              <a:off x="5648325" y="34877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8" name="Oval 322"/>
            <p:cNvSpPr>
              <a:spLocks noChangeArrowheads="1"/>
            </p:cNvSpPr>
            <p:nvPr/>
          </p:nvSpPr>
          <p:spPr bwMode="auto">
            <a:xfrm>
              <a:off x="6437313" y="28416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199" name="Oval 323"/>
            <p:cNvSpPr>
              <a:spLocks noChangeArrowheads="1"/>
            </p:cNvSpPr>
            <p:nvPr/>
          </p:nvSpPr>
          <p:spPr bwMode="auto">
            <a:xfrm>
              <a:off x="6973888" y="23542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00" name="Oval 324"/>
            <p:cNvSpPr>
              <a:spLocks noChangeArrowheads="1"/>
            </p:cNvSpPr>
            <p:nvPr/>
          </p:nvSpPr>
          <p:spPr bwMode="auto">
            <a:xfrm>
              <a:off x="7756525" y="20637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01" name="Oval 325"/>
            <p:cNvSpPr>
              <a:spLocks noChangeArrowheads="1"/>
            </p:cNvSpPr>
            <p:nvPr/>
          </p:nvSpPr>
          <p:spPr bwMode="auto">
            <a:xfrm>
              <a:off x="7231063" y="22526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02" name="Oval 326"/>
            <p:cNvSpPr>
              <a:spLocks noChangeArrowheads="1"/>
            </p:cNvSpPr>
            <p:nvPr/>
          </p:nvSpPr>
          <p:spPr bwMode="auto">
            <a:xfrm>
              <a:off x="7493000" y="21605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03" name="Text Box 328"/>
            <p:cNvSpPr txBox="1">
              <a:spLocks noChangeArrowheads="1"/>
            </p:cNvSpPr>
            <p:nvPr/>
          </p:nvSpPr>
          <p:spPr bwMode="auto">
            <a:xfrm>
              <a:off x="1203325" y="674688"/>
              <a:ext cx="1887055" cy="400110"/>
            </a:xfrm>
            <a:prstGeom prst="rect">
              <a:avLst/>
            </a:prstGeom>
            <a:noFill/>
            <a:ln w="9525">
              <a:noFill/>
              <a:miter lim="800000"/>
              <a:headEnd/>
              <a:tailEnd/>
            </a:ln>
          </p:spPr>
          <p:txBody>
            <a:bodyPr wrap="none">
              <a:spAutoFit/>
            </a:bodyPr>
            <a:lstStyle/>
            <a:p>
              <a:r>
                <a:rPr kumimoji="1" lang="zh-CN" altLang="en-US" sz="2000" b="1" dirty="0">
                  <a:latin typeface="华文新魏" pitchFamily="2" charset="-122"/>
                  <a:ea typeface="华文新魏" pitchFamily="2" charset="-122"/>
                </a:rPr>
                <a:t>拥塞窗口 </a:t>
              </a:r>
              <a:r>
                <a:rPr kumimoji="1" lang="en-US" altLang="zh-CN" sz="2000" b="1" dirty="0" err="1">
                  <a:latin typeface="华文新魏" pitchFamily="2" charset="-122"/>
                  <a:ea typeface="华文新魏" pitchFamily="2" charset="-122"/>
                </a:rPr>
                <a:t>cwnd</a:t>
              </a:r>
              <a:endParaRPr kumimoji="1" lang="en-US" altLang="zh-CN" sz="2000" b="1" dirty="0">
                <a:latin typeface="华文新魏" pitchFamily="2" charset="-122"/>
                <a:ea typeface="华文新魏" pitchFamily="2" charset="-122"/>
              </a:endParaRPr>
            </a:p>
          </p:txBody>
        </p:sp>
        <p:sp>
          <p:nvSpPr>
            <p:cNvPr id="133204" name="Text Box 329"/>
            <p:cNvSpPr txBox="1">
              <a:spLocks noChangeArrowheads="1"/>
            </p:cNvSpPr>
            <p:nvPr/>
          </p:nvSpPr>
          <p:spPr bwMode="auto">
            <a:xfrm>
              <a:off x="179388" y="2266950"/>
              <a:ext cx="1930337" cy="400110"/>
            </a:xfrm>
            <a:prstGeom prst="rect">
              <a:avLst/>
            </a:prstGeom>
            <a:noFill/>
            <a:ln w="9525">
              <a:noFill/>
              <a:miter lim="800000"/>
              <a:headEnd/>
              <a:tailEnd/>
            </a:ln>
          </p:spPr>
          <p:txBody>
            <a:bodyPr wrap="none">
              <a:spAutoFit/>
            </a:bodyPr>
            <a:lstStyle/>
            <a:p>
              <a:r>
                <a:rPr kumimoji="1" lang="zh-CN" altLang="en-US" sz="2000" b="1">
                  <a:latin typeface="华文新魏" pitchFamily="2" charset="-122"/>
                  <a:ea typeface="华文新魏" pitchFamily="2" charset="-122"/>
                </a:rPr>
                <a:t>新的 </a:t>
              </a:r>
              <a:r>
                <a:rPr kumimoji="1" lang="en-US" altLang="zh-CN" sz="2000" b="1">
                  <a:latin typeface="华文新魏" pitchFamily="2" charset="-122"/>
                  <a:ea typeface="华文新魏" pitchFamily="2" charset="-122"/>
                </a:rPr>
                <a:t>ssthresh </a:t>
              </a:r>
              <a:r>
                <a:rPr kumimoji="1" lang="zh-CN" altLang="en-US" sz="2000" b="1">
                  <a:latin typeface="华文新魏" pitchFamily="2" charset="-122"/>
                  <a:ea typeface="华文新魏" pitchFamily="2" charset="-122"/>
                </a:rPr>
                <a:t>值</a:t>
              </a:r>
            </a:p>
          </p:txBody>
        </p:sp>
        <p:sp>
          <p:nvSpPr>
            <p:cNvPr id="133205" name="Text Box 330"/>
            <p:cNvSpPr txBox="1">
              <a:spLocks noChangeArrowheads="1"/>
            </p:cNvSpPr>
            <p:nvPr/>
          </p:nvSpPr>
          <p:spPr bwMode="auto">
            <a:xfrm>
              <a:off x="5708650" y="806450"/>
              <a:ext cx="1210588" cy="400110"/>
            </a:xfrm>
            <a:prstGeom prst="rect">
              <a:avLst/>
            </a:prstGeom>
            <a:noFill/>
            <a:ln w="9525">
              <a:noFill/>
              <a:miter lim="800000"/>
              <a:headEnd/>
              <a:tailEnd/>
            </a:ln>
          </p:spPr>
          <p:txBody>
            <a:bodyPr wrap="none">
              <a:spAutoFit/>
            </a:bodyPr>
            <a:lstStyle/>
            <a:p>
              <a:r>
                <a:rPr kumimoji="1" lang="zh-CN" altLang="en-US" sz="2000" b="1">
                  <a:latin typeface="华文新魏" pitchFamily="2" charset="-122"/>
                  <a:ea typeface="华文新魏" pitchFamily="2" charset="-122"/>
                </a:rPr>
                <a:t>网络拥塞</a:t>
              </a:r>
            </a:p>
          </p:txBody>
        </p:sp>
        <p:sp>
          <p:nvSpPr>
            <p:cNvPr id="133206" name="Line 331"/>
            <p:cNvSpPr>
              <a:spLocks noChangeShapeType="1"/>
            </p:cNvSpPr>
            <p:nvPr/>
          </p:nvSpPr>
          <p:spPr bwMode="auto">
            <a:xfrm flipH="1">
              <a:off x="5445125" y="1052513"/>
              <a:ext cx="346075" cy="292100"/>
            </a:xfrm>
            <a:prstGeom prst="line">
              <a:avLst/>
            </a:prstGeom>
            <a:noFill/>
            <a:ln w="9525">
              <a:solidFill>
                <a:schemeClr val="folHlink"/>
              </a:solidFill>
              <a:round/>
              <a:headEnd/>
              <a:tailEnd type="triangle" w="sm" len="lg"/>
            </a:ln>
          </p:spPr>
          <p:txBody>
            <a:bodyPr wrap="none" anchor="ctr"/>
            <a:lstStyle/>
            <a:p>
              <a:endParaRPr lang="zh-CN" altLang="en-US" sz="2000" b="1">
                <a:latin typeface="华文新魏" pitchFamily="2" charset="-122"/>
                <a:ea typeface="华文新魏" pitchFamily="2" charset="-122"/>
              </a:endParaRPr>
            </a:p>
          </p:txBody>
        </p:sp>
        <p:sp>
          <p:nvSpPr>
            <p:cNvPr id="133207" name="Text Box 332"/>
            <p:cNvSpPr txBox="1">
              <a:spLocks noChangeArrowheads="1"/>
            </p:cNvSpPr>
            <p:nvPr/>
          </p:nvSpPr>
          <p:spPr bwMode="auto">
            <a:xfrm>
              <a:off x="3517900" y="3017838"/>
              <a:ext cx="1723549" cy="400110"/>
            </a:xfrm>
            <a:prstGeom prst="rect">
              <a:avLst/>
            </a:prstGeom>
            <a:noFill/>
            <a:ln w="9525">
              <a:noFill/>
              <a:miter lim="800000"/>
              <a:headEnd/>
              <a:tailEnd/>
            </a:ln>
          </p:spPr>
          <p:txBody>
            <a:bodyPr wrap="none">
              <a:spAutoFit/>
            </a:bodyPr>
            <a:lstStyle/>
            <a:p>
              <a:r>
                <a:rPr kumimoji="1" lang="zh-CN" altLang="en-US" sz="2000" b="1">
                  <a:latin typeface="华文新魏" pitchFamily="2" charset="-122"/>
                  <a:ea typeface="华文新魏" pitchFamily="2" charset="-122"/>
                </a:rPr>
                <a:t>指数规律增长</a:t>
              </a:r>
            </a:p>
          </p:txBody>
        </p:sp>
        <p:sp>
          <p:nvSpPr>
            <p:cNvPr id="133208" name="Line 333"/>
            <p:cNvSpPr>
              <a:spLocks noChangeShapeType="1"/>
            </p:cNvSpPr>
            <p:nvPr/>
          </p:nvSpPr>
          <p:spPr bwMode="auto">
            <a:xfrm flipH="1" flipV="1">
              <a:off x="2905125" y="3121025"/>
              <a:ext cx="700088" cy="77788"/>
            </a:xfrm>
            <a:prstGeom prst="line">
              <a:avLst/>
            </a:prstGeom>
            <a:noFill/>
            <a:ln w="9525">
              <a:solidFill>
                <a:schemeClr val="folHlink"/>
              </a:solidFill>
              <a:round/>
              <a:headEnd/>
              <a:tailEnd type="triangle" w="sm" len="lg"/>
            </a:ln>
          </p:spPr>
          <p:txBody>
            <a:bodyPr wrap="none" anchor="ctr"/>
            <a:lstStyle/>
            <a:p>
              <a:endParaRPr lang="zh-CN" altLang="en-US" sz="2000" b="1">
                <a:latin typeface="华文新魏" pitchFamily="2" charset="-122"/>
                <a:ea typeface="华文新魏" pitchFamily="2" charset="-122"/>
              </a:endParaRPr>
            </a:p>
          </p:txBody>
        </p:sp>
        <p:sp>
          <p:nvSpPr>
            <p:cNvPr id="133209" name="Rectangle 334"/>
            <p:cNvSpPr>
              <a:spLocks noChangeArrowheads="1"/>
            </p:cNvSpPr>
            <p:nvPr/>
          </p:nvSpPr>
          <p:spPr bwMode="auto">
            <a:xfrm>
              <a:off x="2378075" y="1268413"/>
              <a:ext cx="219075" cy="2058987"/>
            </a:xfrm>
            <a:prstGeom prst="rect">
              <a:avLst/>
            </a:prstGeom>
            <a:solidFill>
              <a:schemeClr val="bg1"/>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210" name="Line 335"/>
            <p:cNvSpPr>
              <a:spLocks noChangeShapeType="1"/>
            </p:cNvSpPr>
            <p:nvPr/>
          </p:nvSpPr>
          <p:spPr bwMode="auto">
            <a:xfrm>
              <a:off x="2378075" y="2117725"/>
              <a:ext cx="963613" cy="0"/>
            </a:xfrm>
            <a:prstGeom prst="line">
              <a:avLst/>
            </a:prstGeom>
            <a:noFill/>
            <a:ln w="9525">
              <a:solidFill>
                <a:schemeClr val="folHlink"/>
              </a:solidFill>
              <a:prstDash val="dash"/>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11" name="Rectangle 338"/>
            <p:cNvSpPr>
              <a:spLocks noChangeArrowheads="1"/>
            </p:cNvSpPr>
            <p:nvPr/>
          </p:nvSpPr>
          <p:spPr bwMode="auto">
            <a:xfrm>
              <a:off x="2728913" y="3430588"/>
              <a:ext cx="2803525" cy="153987"/>
            </a:xfrm>
            <a:prstGeom prst="rect">
              <a:avLst/>
            </a:prstGeom>
            <a:solidFill>
              <a:schemeClr val="bg1"/>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212" name="Rectangle 339"/>
            <p:cNvSpPr>
              <a:spLocks noChangeArrowheads="1"/>
            </p:cNvSpPr>
            <p:nvPr/>
          </p:nvSpPr>
          <p:spPr bwMode="auto">
            <a:xfrm>
              <a:off x="6146800" y="3430588"/>
              <a:ext cx="2014538" cy="153987"/>
            </a:xfrm>
            <a:prstGeom prst="rect">
              <a:avLst/>
            </a:prstGeom>
            <a:solidFill>
              <a:schemeClr val="bg1"/>
            </a:solidFill>
            <a:ln w="9525">
              <a:noFill/>
              <a:miter lim="800000"/>
              <a:headEnd/>
              <a:tailEnd/>
            </a:ln>
          </p:spPr>
          <p:txBody>
            <a:bodyPr wrap="none" anchor="ctr"/>
            <a:lstStyle/>
            <a:p>
              <a:endParaRPr lang="zh-CN" altLang="en-US" sz="2000" b="1">
                <a:latin typeface="华文新魏" pitchFamily="2" charset="-122"/>
                <a:ea typeface="华文新魏" pitchFamily="2" charset="-122"/>
              </a:endParaRPr>
            </a:p>
          </p:txBody>
        </p:sp>
        <p:sp>
          <p:nvSpPr>
            <p:cNvPr id="133213" name="Text Box 340"/>
            <p:cNvSpPr txBox="1">
              <a:spLocks noChangeArrowheads="1"/>
            </p:cNvSpPr>
            <p:nvPr/>
          </p:nvSpPr>
          <p:spPr bwMode="auto">
            <a:xfrm>
              <a:off x="-28687" y="1925638"/>
              <a:ext cx="2124299" cy="400110"/>
            </a:xfrm>
            <a:prstGeom prst="rect">
              <a:avLst/>
            </a:prstGeom>
            <a:noFill/>
            <a:ln w="9525">
              <a:noFill/>
              <a:miter lim="800000"/>
              <a:headEnd/>
              <a:tailEnd/>
            </a:ln>
          </p:spPr>
          <p:txBody>
            <a:bodyPr wrap="none">
              <a:spAutoFit/>
            </a:bodyPr>
            <a:lstStyle/>
            <a:p>
              <a:pPr algn="ctr"/>
              <a:r>
                <a:rPr kumimoji="1" lang="en-US" altLang="zh-CN" sz="2000" b="1">
                  <a:latin typeface="华文新魏" pitchFamily="2" charset="-122"/>
                  <a:ea typeface="华文新魏" pitchFamily="2" charset="-122"/>
                </a:rPr>
                <a:t>ssthresh </a:t>
              </a:r>
              <a:r>
                <a:rPr kumimoji="1" lang="zh-CN" altLang="en-US" sz="2000" b="1">
                  <a:latin typeface="华文新魏" pitchFamily="2" charset="-122"/>
                  <a:ea typeface="华文新魏" pitchFamily="2" charset="-122"/>
                </a:rPr>
                <a:t>的初始值</a:t>
              </a:r>
            </a:p>
          </p:txBody>
        </p:sp>
        <p:sp>
          <p:nvSpPr>
            <p:cNvPr id="133214" name="Text Box 341"/>
            <p:cNvSpPr txBox="1">
              <a:spLocks noChangeArrowheads="1"/>
            </p:cNvSpPr>
            <p:nvPr/>
          </p:nvSpPr>
          <p:spPr bwMode="auto">
            <a:xfrm>
              <a:off x="779463" y="3151188"/>
              <a:ext cx="985837" cy="400110"/>
            </a:xfrm>
            <a:prstGeom prst="rect">
              <a:avLst/>
            </a:prstGeom>
            <a:noFill/>
            <a:ln w="9525">
              <a:noFill/>
              <a:miter lim="800000"/>
              <a:headEnd/>
              <a:tailEnd/>
            </a:ln>
          </p:spPr>
          <p:txBody>
            <a:bodyPr>
              <a:spAutoFit/>
            </a:bodyPr>
            <a:lstStyle/>
            <a:p>
              <a:r>
                <a:rPr kumimoji="1" lang="zh-CN" altLang="en-US" sz="2000" b="1">
                  <a:latin typeface="华文新魏" pitchFamily="2" charset="-122"/>
                  <a:ea typeface="华文新魏" pitchFamily="2" charset="-122"/>
                </a:rPr>
                <a:t>慢开始</a:t>
              </a:r>
            </a:p>
          </p:txBody>
        </p:sp>
        <p:sp>
          <p:nvSpPr>
            <p:cNvPr id="133215" name="Line 342"/>
            <p:cNvSpPr>
              <a:spLocks noChangeShapeType="1"/>
            </p:cNvSpPr>
            <p:nvPr/>
          </p:nvSpPr>
          <p:spPr bwMode="auto">
            <a:xfrm>
              <a:off x="1633538" y="3371850"/>
              <a:ext cx="614362" cy="155575"/>
            </a:xfrm>
            <a:prstGeom prst="line">
              <a:avLst/>
            </a:prstGeom>
            <a:noFill/>
            <a:ln w="9525">
              <a:solidFill>
                <a:schemeClr val="folHlink"/>
              </a:solidFill>
              <a:round/>
              <a:headEnd/>
              <a:tailEnd type="triangle" w="sm" len="lg"/>
            </a:ln>
          </p:spPr>
          <p:txBody>
            <a:bodyPr wrap="none" anchor="ctr"/>
            <a:lstStyle/>
            <a:p>
              <a:endParaRPr lang="zh-CN" altLang="en-US" sz="2000" b="1">
                <a:latin typeface="华文新魏" pitchFamily="2" charset="-122"/>
                <a:ea typeface="华文新魏" pitchFamily="2" charset="-122"/>
              </a:endParaRPr>
            </a:p>
          </p:txBody>
        </p:sp>
        <p:sp>
          <p:nvSpPr>
            <p:cNvPr id="133216" name="Text Box 343"/>
            <p:cNvSpPr txBox="1">
              <a:spLocks noChangeArrowheads="1"/>
            </p:cNvSpPr>
            <p:nvPr/>
          </p:nvSpPr>
          <p:spPr bwMode="auto">
            <a:xfrm>
              <a:off x="2403475" y="4043363"/>
              <a:ext cx="985838" cy="400110"/>
            </a:xfrm>
            <a:prstGeom prst="rect">
              <a:avLst/>
            </a:prstGeom>
            <a:noFill/>
            <a:ln w="9525">
              <a:noFill/>
              <a:miter lim="800000"/>
              <a:headEnd/>
              <a:tailEnd/>
            </a:ln>
          </p:spPr>
          <p:txBody>
            <a:bodyPr>
              <a:spAutoFit/>
            </a:bodyPr>
            <a:lstStyle/>
            <a:p>
              <a:r>
                <a:rPr kumimoji="1" lang="zh-CN" altLang="en-US" sz="2000" b="1">
                  <a:latin typeface="华文新魏" pitchFamily="2" charset="-122"/>
                  <a:ea typeface="华文新魏" pitchFamily="2" charset="-122"/>
                </a:rPr>
                <a:t>慢开始</a:t>
              </a:r>
            </a:p>
          </p:txBody>
        </p:sp>
        <p:sp>
          <p:nvSpPr>
            <p:cNvPr id="133217" name="Text Box 344"/>
            <p:cNvSpPr txBox="1">
              <a:spLocks noChangeArrowheads="1"/>
            </p:cNvSpPr>
            <p:nvPr/>
          </p:nvSpPr>
          <p:spPr bwMode="auto">
            <a:xfrm>
              <a:off x="5799138" y="4067175"/>
              <a:ext cx="985837" cy="400110"/>
            </a:xfrm>
            <a:prstGeom prst="rect">
              <a:avLst/>
            </a:prstGeom>
            <a:noFill/>
            <a:ln w="9525">
              <a:noFill/>
              <a:miter lim="800000"/>
              <a:headEnd/>
              <a:tailEnd/>
            </a:ln>
          </p:spPr>
          <p:txBody>
            <a:bodyPr>
              <a:spAutoFit/>
            </a:bodyPr>
            <a:lstStyle/>
            <a:p>
              <a:r>
                <a:rPr kumimoji="1" lang="zh-CN" altLang="en-US" sz="2000" b="1">
                  <a:latin typeface="华文新魏" pitchFamily="2" charset="-122"/>
                  <a:ea typeface="华文新魏" pitchFamily="2" charset="-122"/>
                </a:rPr>
                <a:t>慢开始</a:t>
              </a:r>
            </a:p>
          </p:txBody>
        </p:sp>
        <p:sp>
          <p:nvSpPr>
            <p:cNvPr id="133218" name="Text Box 345"/>
            <p:cNvSpPr txBox="1">
              <a:spLocks noChangeArrowheads="1"/>
            </p:cNvSpPr>
            <p:nvPr/>
          </p:nvSpPr>
          <p:spPr bwMode="auto">
            <a:xfrm>
              <a:off x="3468925" y="758825"/>
              <a:ext cx="1723550" cy="707886"/>
            </a:xfrm>
            <a:prstGeom prst="rect">
              <a:avLst/>
            </a:prstGeom>
            <a:noFill/>
            <a:ln w="9525">
              <a:noFill/>
              <a:miter lim="800000"/>
              <a:headEnd/>
              <a:tailEnd/>
            </a:ln>
          </p:spPr>
          <p:txBody>
            <a:bodyPr wrap="none">
              <a:spAutoFit/>
            </a:bodyPr>
            <a:lstStyle/>
            <a:p>
              <a:pPr algn="ctr"/>
              <a:r>
                <a:rPr kumimoji="1" lang="zh-CN" altLang="en-US" sz="2000" b="1" dirty="0">
                  <a:latin typeface="华文新魏" pitchFamily="2" charset="-122"/>
                  <a:ea typeface="华文新魏" pitchFamily="2" charset="-122"/>
                </a:rPr>
                <a:t>拥塞避免</a:t>
              </a:r>
            </a:p>
            <a:p>
              <a:pPr algn="ctr"/>
              <a:r>
                <a:rPr kumimoji="1" lang="zh-CN" altLang="en-US" sz="2000" b="1" dirty="0">
                  <a:latin typeface="华文新魏" pitchFamily="2" charset="-122"/>
                  <a:ea typeface="华文新魏" pitchFamily="2" charset="-122"/>
                </a:rPr>
                <a:t>“加法增大”</a:t>
              </a:r>
            </a:p>
          </p:txBody>
        </p:sp>
        <p:sp>
          <p:nvSpPr>
            <p:cNvPr id="133219" name="Text Box 346"/>
            <p:cNvSpPr txBox="1">
              <a:spLocks noChangeArrowheads="1"/>
            </p:cNvSpPr>
            <p:nvPr/>
          </p:nvSpPr>
          <p:spPr bwMode="auto">
            <a:xfrm>
              <a:off x="6631225" y="1165225"/>
              <a:ext cx="1723550" cy="707886"/>
            </a:xfrm>
            <a:prstGeom prst="rect">
              <a:avLst/>
            </a:prstGeom>
            <a:noFill/>
            <a:ln w="9525">
              <a:noFill/>
              <a:miter lim="800000"/>
              <a:headEnd/>
              <a:tailEnd/>
            </a:ln>
          </p:spPr>
          <p:txBody>
            <a:bodyPr wrap="none">
              <a:spAutoFit/>
            </a:bodyPr>
            <a:lstStyle/>
            <a:p>
              <a:pPr algn="ctr"/>
              <a:r>
                <a:rPr kumimoji="1" lang="zh-CN" altLang="en-US" sz="2000" b="1">
                  <a:latin typeface="华文新魏" pitchFamily="2" charset="-122"/>
                  <a:ea typeface="华文新魏" pitchFamily="2" charset="-122"/>
                </a:rPr>
                <a:t>拥塞避免</a:t>
              </a:r>
            </a:p>
            <a:p>
              <a:pPr algn="ctr"/>
              <a:r>
                <a:rPr kumimoji="1" lang="zh-CN" altLang="en-US" sz="2000" b="1">
                  <a:latin typeface="华文新魏" pitchFamily="2" charset="-122"/>
                  <a:ea typeface="华文新魏" pitchFamily="2" charset="-122"/>
                </a:rPr>
                <a:t>“加法增大”</a:t>
              </a:r>
            </a:p>
          </p:txBody>
        </p:sp>
        <p:sp>
          <p:nvSpPr>
            <p:cNvPr id="133220" name="Line 337"/>
            <p:cNvSpPr>
              <a:spLocks noChangeShapeType="1"/>
            </p:cNvSpPr>
            <p:nvPr/>
          </p:nvSpPr>
          <p:spPr bwMode="auto">
            <a:xfrm rot="10800000">
              <a:off x="2378075" y="2503488"/>
              <a:ext cx="4645025" cy="0"/>
            </a:xfrm>
            <a:prstGeom prst="line">
              <a:avLst/>
            </a:prstGeom>
            <a:noFill/>
            <a:ln w="9525">
              <a:solidFill>
                <a:schemeClr val="folHlink"/>
              </a:solidFill>
              <a:prstDash val="dash"/>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21" name="Line 336"/>
            <p:cNvSpPr>
              <a:spLocks noChangeShapeType="1"/>
            </p:cNvSpPr>
            <p:nvPr/>
          </p:nvSpPr>
          <p:spPr bwMode="auto">
            <a:xfrm flipV="1">
              <a:off x="2378075" y="1343025"/>
              <a:ext cx="4194175" cy="1588"/>
            </a:xfrm>
            <a:prstGeom prst="line">
              <a:avLst/>
            </a:prstGeom>
            <a:noFill/>
            <a:ln w="9525">
              <a:solidFill>
                <a:schemeClr val="folHlink"/>
              </a:solidFill>
              <a:prstDash val="dash"/>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22" name="Freeform 317"/>
            <p:cNvSpPr>
              <a:spLocks/>
            </p:cNvSpPr>
            <p:nvPr/>
          </p:nvSpPr>
          <p:spPr bwMode="auto">
            <a:xfrm>
              <a:off x="2203450" y="13446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sz="2000" b="1">
                <a:latin typeface="华文新魏" pitchFamily="2" charset="-122"/>
                <a:ea typeface="华文新魏" pitchFamily="2" charset="-122"/>
              </a:endParaRPr>
            </a:p>
          </p:txBody>
        </p:sp>
        <p:sp>
          <p:nvSpPr>
            <p:cNvPr id="133223" name="Text Box 327"/>
            <p:cNvSpPr txBox="1">
              <a:spLocks noChangeArrowheads="1"/>
            </p:cNvSpPr>
            <p:nvPr/>
          </p:nvSpPr>
          <p:spPr bwMode="auto">
            <a:xfrm>
              <a:off x="8027988" y="3276600"/>
              <a:ext cx="1210588" cy="400110"/>
            </a:xfrm>
            <a:prstGeom prst="rect">
              <a:avLst/>
            </a:prstGeom>
            <a:noFill/>
            <a:ln w="9525">
              <a:noFill/>
              <a:miter lim="800000"/>
              <a:headEnd/>
              <a:tailEnd/>
            </a:ln>
          </p:spPr>
          <p:txBody>
            <a:bodyPr wrap="none">
              <a:spAutoFit/>
            </a:bodyPr>
            <a:lstStyle/>
            <a:p>
              <a:r>
                <a:rPr kumimoji="1" lang="zh-CN" altLang="en-US" sz="2000" b="1">
                  <a:latin typeface="华文新魏" pitchFamily="2" charset="-122"/>
                  <a:ea typeface="华文新魏" pitchFamily="2" charset="-122"/>
                </a:rPr>
                <a:t>传输轮次</a:t>
              </a:r>
            </a:p>
          </p:txBody>
        </p:sp>
      </p:grpSp>
      <p:sp>
        <p:nvSpPr>
          <p:cNvPr id="133225" name="灯片编号占位符 104"/>
          <p:cNvSpPr>
            <a:spLocks noGrp="1"/>
          </p:cNvSpPr>
          <p:nvPr>
            <p:ph type="sldNum" sz="quarter" idx="12"/>
          </p:nvPr>
        </p:nvSpPr>
        <p:spPr>
          <a:noFill/>
        </p:spPr>
        <p:txBody>
          <a:bodyPr/>
          <a:lstStyle/>
          <a:p>
            <a:fld id="{5633AC60-3127-4E0C-8096-7ABC787B320D}" type="slidenum">
              <a:rPr lang="en-US" altLang="zh-CN" smtClean="0"/>
              <a:pPr/>
              <a:t>103</a:t>
            </a:fld>
            <a:endParaRPr lang="en-US" altLang="zh-CN" smtClean="0"/>
          </a:p>
        </p:txBody>
      </p:sp>
      <p:sp>
        <p:nvSpPr>
          <p:cNvPr id="108" name="Text Box 107"/>
          <p:cNvSpPr txBox="1">
            <a:spLocks noChangeArrowheads="1"/>
          </p:cNvSpPr>
          <p:nvPr/>
        </p:nvSpPr>
        <p:spPr bwMode="auto">
          <a:xfrm>
            <a:off x="251520" y="5805264"/>
            <a:ext cx="8647112" cy="708025"/>
          </a:xfrm>
          <a:prstGeom prst="rect">
            <a:avLst/>
          </a:prstGeom>
          <a:noFill/>
          <a:ln w="9525">
            <a:noFill/>
            <a:miter lim="800000"/>
            <a:headEnd/>
            <a:tailEnd/>
          </a:ln>
        </p:spPr>
        <p:txBody>
          <a:bodyPr>
            <a:spAutoFit/>
          </a:bodyPr>
          <a:lstStyle/>
          <a:p>
            <a:r>
              <a:rPr lang="zh-CN" altLang="en-US" sz="2000" b="1" dirty="0">
                <a:solidFill>
                  <a:srgbClr val="333399"/>
                </a:solidFill>
                <a:latin typeface="华文新魏" pitchFamily="2" charset="-122"/>
                <a:ea typeface="华文新魏" pitchFamily="2" charset="-122"/>
              </a:rPr>
              <a:t>发送端的发送窗口不能超过拥塞窗口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和接收端窗口 </a:t>
            </a:r>
            <a:r>
              <a:rPr lang="en-US" altLang="zh-CN" sz="2000" b="1" dirty="0" err="1">
                <a:solidFill>
                  <a:srgbClr val="333399"/>
                </a:solidFill>
                <a:latin typeface="华文新魏" pitchFamily="2" charset="-122"/>
                <a:ea typeface="华文新魏" pitchFamily="2" charset="-122"/>
              </a:rPr>
              <a:t>rwnd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中的最小值。我们假定接收端窗口足够大，因此现在发送窗口的数值等于拥塞窗口的数值。</a:t>
            </a:r>
            <a:endParaRPr lang="zh-CN" altLang="en-US" sz="2000" b="1"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Line 28"/>
          <p:cNvSpPr>
            <a:spLocks noChangeShapeType="1"/>
          </p:cNvSpPr>
          <p:nvPr/>
        </p:nvSpPr>
        <p:spPr bwMode="auto">
          <a:xfrm>
            <a:off x="450850" y="-1035050"/>
            <a:ext cx="277813" cy="0"/>
          </a:xfrm>
          <a:prstGeom prst="line">
            <a:avLst/>
          </a:prstGeom>
          <a:noFill/>
          <a:ln w="9525">
            <a:solidFill>
              <a:schemeClr val="tx1"/>
            </a:solidFill>
            <a:round/>
            <a:headEnd/>
            <a:tailEnd/>
          </a:ln>
        </p:spPr>
        <p:txBody>
          <a:bodyPr wrap="none" anchor="ctr"/>
          <a:lstStyle/>
          <a:p>
            <a:endParaRPr lang="zh-CN" altLang="en-US"/>
          </a:p>
        </p:txBody>
      </p:sp>
      <p:sp>
        <p:nvSpPr>
          <p:cNvPr id="135172" name="Text Box 105"/>
          <p:cNvSpPr txBox="1">
            <a:spLocks noChangeArrowheads="1"/>
          </p:cNvSpPr>
          <p:nvPr/>
        </p:nvSpPr>
        <p:spPr bwMode="auto">
          <a:xfrm>
            <a:off x="251520" y="5517232"/>
            <a:ext cx="8604448" cy="400110"/>
          </a:xfrm>
          <a:prstGeom prst="rect">
            <a:avLst/>
          </a:prstGeom>
          <a:noFill/>
          <a:ln w="9525">
            <a:noFill/>
            <a:miter lim="800000"/>
            <a:headEnd/>
            <a:tailEnd/>
          </a:ln>
        </p:spPr>
        <p:txBody>
          <a:bodyPr wrap="square">
            <a:spAutoFit/>
          </a:bodyPr>
          <a:lstStyle/>
          <a:p>
            <a:r>
              <a:rPr lang="zh-CN" altLang="en-US" sz="2000" b="1" dirty="0">
                <a:solidFill>
                  <a:schemeClr val="accent6"/>
                </a:solidFill>
                <a:latin typeface="华文新魏" pitchFamily="2" charset="-122"/>
                <a:ea typeface="华文新魏" pitchFamily="2" charset="-122"/>
              </a:rPr>
              <a:t>在执行慢开始算法时，拥塞窗口 </a:t>
            </a:r>
            <a:r>
              <a:rPr lang="en-US" altLang="zh-CN" sz="2000" b="1" dirty="0" err="1">
                <a:solidFill>
                  <a:schemeClr val="accent6"/>
                </a:solidFill>
                <a:latin typeface="华文新魏" pitchFamily="2" charset="-122"/>
                <a:ea typeface="华文新魏" pitchFamily="2" charset="-122"/>
              </a:rPr>
              <a:t>cwnd</a:t>
            </a:r>
            <a:r>
              <a:rPr lang="en-US" altLang="zh-CN" sz="2000" b="1" dirty="0">
                <a:solidFill>
                  <a:schemeClr val="accent6"/>
                </a:solidFill>
                <a:latin typeface="华文新魏" pitchFamily="2" charset="-122"/>
                <a:ea typeface="华文新魏" pitchFamily="2" charset="-122"/>
              </a:rPr>
              <a:t> </a:t>
            </a:r>
            <a:r>
              <a:rPr lang="zh-CN" altLang="en-US" sz="2000" b="1" dirty="0">
                <a:solidFill>
                  <a:schemeClr val="accent6"/>
                </a:solidFill>
                <a:latin typeface="华文新魏" pitchFamily="2" charset="-122"/>
                <a:ea typeface="华文新魏" pitchFamily="2" charset="-122"/>
              </a:rPr>
              <a:t>的初始值为 </a:t>
            </a:r>
            <a:r>
              <a:rPr lang="en-US" altLang="zh-CN" sz="2000" b="1" dirty="0">
                <a:solidFill>
                  <a:schemeClr val="accent6"/>
                </a:solidFill>
                <a:latin typeface="华文新魏" pitchFamily="2" charset="-122"/>
                <a:ea typeface="华文新魏" pitchFamily="2" charset="-122"/>
              </a:rPr>
              <a:t>1</a:t>
            </a:r>
            <a:r>
              <a:rPr lang="zh-CN" altLang="en-US" sz="2000" b="1" dirty="0">
                <a:solidFill>
                  <a:schemeClr val="accent6"/>
                </a:solidFill>
                <a:latin typeface="华文新魏" pitchFamily="2" charset="-122"/>
                <a:ea typeface="华文新魏" pitchFamily="2" charset="-122"/>
              </a:rPr>
              <a:t>，发送第一个报文段 </a:t>
            </a:r>
            <a:r>
              <a:rPr lang="en-US" altLang="zh-CN" sz="2000" b="1" dirty="0">
                <a:solidFill>
                  <a:schemeClr val="accent6"/>
                </a:solidFill>
                <a:latin typeface="华文新魏" pitchFamily="2" charset="-122"/>
                <a:ea typeface="华文新魏" pitchFamily="2" charset="-122"/>
              </a:rPr>
              <a:t>M</a:t>
            </a:r>
            <a:r>
              <a:rPr lang="en-US" altLang="zh-CN" sz="2000" b="1" baseline="-25000" dirty="0">
                <a:solidFill>
                  <a:schemeClr val="accent6"/>
                </a:solidFill>
                <a:latin typeface="华文新魏" pitchFamily="2" charset="-122"/>
                <a:ea typeface="华文新魏" pitchFamily="2" charset="-122"/>
              </a:rPr>
              <a:t>0</a:t>
            </a:r>
            <a:r>
              <a:rPr lang="zh-CN" altLang="en-US" sz="2000" b="1" dirty="0">
                <a:solidFill>
                  <a:schemeClr val="accent6"/>
                </a:solidFill>
                <a:latin typeface="华文新魏" pitchFamily="2" charset="-122"/>
                <a:ea typeface="华文新魏" pitchFamily="2" charset="-122"/>
              </a:rPr>
              <a:t>。  </a:t>
            </a:r>
          </a:p>
        </p:txBody>
      </p:sp>
      <p:grpSp>
        <p:nvGrpSpPr>
          <p:cNvPr id="107" name="组合 106"/>
          <p:cNvGrpSpPr/>
          <p:nvPr/>
        </p:nvGrpSpPr>
        <p:grpSpPr>
          <a:xfrm>
            <a:off x="69097" y="1196752"/>
            <a:ext cx="9074903" cy="3833812"/>
            <a:chOff x="67493" y="890588"/>
            <a:chExt cx="9074903" cy="3833812"/>
          </a:xfrm>
        </p:grpSpPr>
        <p:sp>
          <p:nvSpPr>
            <p:cNvPr id="531673" name="Line 217"/>
            <p:cNvSpPr>
              <a:spLocks noChangeShapeType="1"/>
            </p:cNvSpPr>
            <p:nvPr/>
          </p:nvSpPr>
          <p:spPr bwMode="auto">
            <a:xfrm>
              <a:off x="1620838" y="3284538"/>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35174" name="Line 2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35175" name="Text Box 219"/>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35176" name="Text Box 220"/>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5177" name="Line 2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35178" name="Text Box 222"/>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35179" name="Rectangle 223"/>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180" name="Rectangle 224"/>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181" name="Rectangle 225"/>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182" name="Rectangle 226"/>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183" name="Line 2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5184" name="Line 228"/>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85" name="Line 229"/>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86" name="Line 230"/>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87" name="Line 231"/>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88" name="Line 232"/>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89" name="Line 233"/>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0" name="Line 234"/>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1" name="Line 235"/>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2" name="Line 236"/>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3" name="Line 237"/>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4" name="Line 238"/>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5" name="Line 239"/>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6" name="Line 240"/>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7" name="Line 241"/>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8" name="Line 242"/>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199" name="Line 243"/>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0" name="Line 244"/>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1" name="Line 245"/>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2" name="Line 246"/>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3" name="Line 247"/>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4" name="Line 248"/>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5" name="Line 249"/>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6" name="Line 250"/>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7" name="Line 251"/>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8" name="Line 252"/>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09" name="Line 253"/>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10" name="Line 254"/>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11" name="Line 255"/>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12" name="Text Box 256"/>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35213" name="Text Box 257"/>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5214" name="Text Box 258"/>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35215" name="Text Box 259"/>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5216" name="Text Box 260"/>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35217" name="Text Box 261"/>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5218" name="Text Box 262"/>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35219" name="Text Box 263"/>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5220" name="Text Box 264"/>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35221" name="Text Box 265"/>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5222" name="Text Box 266"/>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5223" name="Text Box 267"/>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5224" name="Text Box 268"/>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5225" name="Text Box 269"/>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5226" name="Text Box 270"/>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5227" name="Text Box 271"/>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5228" name="Text Box 272"/>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35229" name="Oval 2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0" name="Oval 2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1" name="Oval 2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2" name="Oval 2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3" name="Oval 2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4" name="Oval 2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5" name="Oval 2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6" name="Oval 2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7" name="Oval 2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8" name="Oval 2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39" name="Oval 2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0" name="Oval 2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1" name="Oval 2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2" name="Oval 2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3" name="Oval 2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4" name="Oval 2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5" name="Oval 2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6" name="Oval 2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7" name="Oval 2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8" name="Oval 2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49" name="Oval 2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50" name="Oval 2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51" name="Text Box 296"/>
            <p:cNvSpPr txBox="1">
              <a:spLocks noChangeArrowheads="1"/>
            </p:cNvSpPr>
            <p:nvPr/>
          </p:nvSpPr>
          <p:spPr bwMode="auto">
            <a:xfrm>
              <a:off x="1203325" y="890588"/>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35252" name="Text Box 297"/>
            <p:cNvSpPr txBox="1">
              <a:spLocks noChangeArrowheads="1"/>
            </p:cNvSpPr>
            <p:nvPr/>
          </p:nvSpPr>
          <p:spPr bwMode="auto">
            <a:xfrm>
              <a:off x="179388" y="2482850"/>
              <a:ext cx="1757212"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35253" name="Text Box 298"/>
            <p:cNvSpPr txBox="1">
              <a:spLocks noChangeArrowheads="1"/>
            </p:cNvSpPr>
            <p:nvPr/>
          </p:nvSpPr>
          <p:spPr bwMode="auto">
            <a:xfrm>
              <a:off x="5708650" y="102235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35254" name="Line 2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5255" name="Text Box 300"/>
            <p:cNvSpPr txBox="1">
              <a:spLocks noChangeArrowheads="1"/>
            </p:cNvSpPr>
            <p:nvPr/>
          </p:nvSpPr>
          <p:spPr bwMode="auto">
            <a:xfrm>
              <a:off x="3517900" y="3233738"/>
              <a:ext cx="157927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35256" name="Line 3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5257" name="Rectangle 302"/>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258" name="Line 303"/>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5259" name="Rectangle 304"/>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260" name="Rectangle 305"/>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5261" name="Text Box 306"/>
            <p:cNvSpPr txBox="1">
              <a:spLocks noChangeArrowheads="1"/>
            </p:cNvSpPr>
            <p:nvPr/>
          </p:nvSpPr>
          <p:spPr bwMode="auto">
            <a:xfrm>
              <a:off x="67493" y="2141538"/>
              <a:ext cx="1931939" cy="369332"/>
            </a:xfrm>
            <a:prstGeom prst="rect">
              <a:avLst/>
            </a:prstGeom>
            <a:noFill/>
            <a:ln w="9525">
              <a:noFill/>
              <a:miter lim="800000"/>
              <a:headEnd/>
              <a:tailEnd/>
            </a:ln>
          </p:spPr>
          <p:txBody>
            <a:bodyPr wrap="none">
              <a:spAutoFit/>
            </a:bodyPr>
            <a:lstStyle/>
            <a:p>
              <a:pPr algn="ctr"/>
              <a:r>
                <a:rPr kumimoji="1" lang="en-US" altLang="zh-CN" sz="1800" b="1" dirty="0" err="1">
                  <a:latin typeface="华文新魏" pitchFamily="2" charset="-122"/>
                  <a:ea typeface="华文新魏" pitchFamily="2" charset="-122"/>
                </a:rPr>
                <a:t>ssthresh</a:t>
              </a:r>
              <a:r>
                <a:rPr kumimoji="1" lang="en-US" altLang="zh-CN" sz="1800" b="1" dirty="0">
                  <a:latin typeface="华文新魏" pitchFamily="2" charset="-122"/>
                  <a:ea typeface="华文新魏" pitchFamily="2" charset="-122"/>
                </a:rPr>
                <a:t> </a:t>
              </a:r>
              <a:r>
                <a:rPr kumimoji="1" lang="zh-CN" altLang="en-US" sz="1800" b="1" dirty="0">
                  <a:latin typeface="华文新魏" pitchFamily="2" charset="-122"/>
                  <a:ea typeface="华文新魏" pitchFamily="2" charset="-122"/>
                </a:rPr>
                <a:t>的初始值</a:t>
              </a:r>
            </a:p>
          </p:txBody>
        </p:sp>
        <p:sp>
          <p:nvSpPr>
            <p:cNvPr id="135262" name="Text Box 309"/>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5263" name="Text Box 310"/>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5264" name="Text Box 311"/>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5265" name="Text Box 312"/>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5266" name="Line 3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5267" name="Line 3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5268" name="Freeform 315"/>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5269" name="Text Box 295"/>
            <p:cNvSpPr txBox="1">
              <a:spLocks noChangeArrowheads="1"/>
            </p:cNvSpPr>
            <p:nvPr/>
          </p:nvSpPr>
          <p:spPr bwMode="auto">
            <a:xfrm>
              <a:off x="8027988" y="349250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35271" name="灯片编号占位符 102"/>
          <p:cNvSpPr>
            <a:spLocks noGrp="1"/>
          </p:cNvSpPr>
          <p:nvPr>
            <p:ph type="sldNum" sz="quarter" idx="12"/>
          </p:nvPr>
        </p:nvSpPr>
        <p:spPr>
          <a:noFill/>
        </p:spPr>
        <p:txBody>
          <a:bodyPr/>
          <a:lstStyle/>
          <a:p>
            <a:fld id="{92D42ED3-6E1C-416E-9412-F6A2430BE2EA}" type="slidenum">
              <a:rPr lang="en-US" altLang="zh-CN" smtClean="0"/>
              <a:pPr/>
              <a:t>104</a:t>
            </a:fld>
            <a:endParaRPr lang="en-US" altLang="zh-CN" smtClean="0"/>
          </a:p>
        </p:txBody>
      </p:sp>
      <p:sp>
        <p:nvSpPr>
          <p:cNvPr id="106"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(2)</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Text Box 4"/>
          <p:cNvSpPr txBox="1">
            <a:spLocks noChangeArrowheads="1"/>
          </p:cNvSpPr>
          <p:nvPr/>
        </p:nvSpPr>
        <p:spPr bwMode="auto">
          <a:xfrm>
            <a:off x="539552" y="5445224"/>
            <a:ext cx="8352928" cy="708025"/>
          </a:xfrm>
          <a:prstGeom prst="rect">
            <a:avLst/>
          </a:prstGeom>
          <a:noFill/>
          <a:ln w="9525">
            <a:noFill/>
            <a:miter lim="800000"/>
            <a:headEnd/>
            <a:tailEnd/>
          </a:ln>
        </p:spPr>
        <p:txBody>
          <a:bodyPr wrap="square">
            <a:spAutoFit/>
          </a:bodyPr>
          <a:lstStyle/>
          <a:p>
            <a:r>
              <a:rPr lang="zh-CN" altLang="en-US" sz="2000" b="1" dirty="0">
                <a:solidFill>
                  <a:srgbClr val="333399"/>
                </a:solidFill>
                <a:latin typeface="华文新魏" pitchFamily="2" charset="-122"/>
                <a:ea typeface="华文新魏" pitchFamily="2" charset="-122"/>
              </a:rPr>
              <a:t>发送端每收到一个确认 ，就把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加 </a:t>
            </a:r>
            <a:r>
              <a:rPr lang="en-US" altLang="zh-CN" sz="2000" b="1" dirty="0">
                <a:solidFill>
                  <a:srgbClr val="333399"/>
                </a:solidFill>
                <a:latin typeface="华文新魏" pitchFamily="2" charset="-122"/>
                <a:ea typeface="华文新魏" pitchFamily="2" charset="-122"/>
              </a:rPr>
              <a:t>1</a:t>
            </a:r>
            <a:r>
              <a:rPr lang="zh-CN" altLang="en-US" sz="2000" b="1" dirty="0">
                <a:solidFill>
                  <a:srgbClr val="333399"/>
                </a:solidFill>
                <a:latin typeface="华文新魏" pitchFamily="2" charset="-122"/>
                <a:ea typeface="华文新魏" pitchFamily="2" charset="-122"/>
              </a:rPr>
              <a:t>。于是发送端可以接着发送 </a:t>
            </a:r>
            <a:r>
              <a:rPr lang="en-US" altLang="zh-CN" sz="2000" b="1" dirty="0">
                <a:solidFill>
                  <a:srgbClr val="333399"/>
                </a:solidFill>
                <a:latin typeface="华文新魏" pitchFamily="2" charset="-122"/>
                <a:ea typeface="华文新魏" pitchFamily="2" charset="-122"/>
              </a:rPr>
              <a:t>M</a:t>
            </a:r>
            <a:r>
              <a:rPr lang="en-US" altLang="zh-CN" sz="2000" b="1" baseline="-25000" dirty="0">
                <a:solidFill>
                  <a:srgbClr val="333399"/>
                </a:solidFill>
                <a:latin typeface="华文新魏" pitchFamily="2" charset="-122"/>
                <a:ea typeface="华文新魏" pitchFamily="2" charset="-122"/>
              </a:rPr>
              <a:t>1 </a:t>
            </a:r>
            <a:r>
              <a:rPr lang="zh-CN" altLang="en-US" sz="2000" b="1" dirty="0">
                <a:solidFill>
                  <a:srgbClr val="333399"/>
                </a:solidFill>
                <a:latin typeface="华文新魏" pitchFamily="2" charset="-122"/>
                <a:ea typeface="华文新魏" pitchFamily="2" charset="-122"/>
              </a:rPr>
              <a:t>和 </a:t>
            </a:r>
            <a:r>
              <a:rPr lang="en-US" altLang="zh-CN" sz="2000" b="1" dirty="0">
                <a:solidFill>
                  <a:srgbClr val="333399"/>
                </a:solidFill>
                <a:latin typeface="华文新魏" pitchFamily="2" charset="-122"/>
                <a:ea typeface="华文新魏" pitchFamily="2" charset="-122"/>
              </a:rPr>
              <a:t>M</a:t>
            </a:r>
            <a:r>
              <a:rPr lang="en-US" altLang="zh-CN" sz="2000" b="1" baseline="-25000" dirty="0">
                <a:solidFill>
                  <a:srgbClr val="333399"/>
                </a:solidFill>
                <a:latin typeface="华文新魏" pitchFamily="2" charset="-122"/>
                <a:ea typeface="华文新魏" pitchFamily="2" charset="-122"/>
              </a:rPr>
              <a:t>2 </a:t>
            </a:r>
            <a:r>
              <a:rPr lang="zh-CN" altLang="en-US" sz="2000" b="1" dirty="0">
                <a:solidFill>
                  <a:srgbClr val="333399"/>
                </a:solidFill>
                <a:latin typeface="华文新魏" pitchFamily="2" charset="-122"/>
                <a:ea typeface="华文新魏" pitchFamily="2" charset="-122"/>
              </a:rPr>
              <a:t>两个报文段。 </a:t>
            </a:r>
          </a:p>
        </p:txBody>
      </p:sp>
      <p:grpSp>
        <p:nvGrpSpPr>
          <p:cNvPr id="109" name="组合 108"/>
          <p:cNvGrpSpPr/>
          <p:nvPr/>
        </p:nvGrpSpPr>
        <p:grpSpPr>
          <a:xfrm>
            <a:off x="323528" y="1412776"/>
            <a:ext cx="8442278" cy="3833812"/>
            <a:chOff x="69897" y="890588"/>
            <a:chExt cx="8442278" cy="3833812"/>
          </a:xfrm>
        </p:grpSpPr>
        <p:sp>
          <p:nvSpPr>
            <p:cNvPr id="532596" name="Line 116"/>
            <p:cNvSpPr>
              <a:spLocks noChangeShapeType="1"/>
            </p:cNvSpPr>
            <p:nvPr/>
          </p:nvSpPr>
          <p:spPr bwMode="auto">
            <a:xfrm>
              <a:off x="1835150" y="3213100"/>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36198" name="Line 117"/>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36199" name="Text Box 118"/>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36200" name="Text Box 119"/>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6201" name="Line 120"/>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36202" name="Text Box 121"/>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36203" name="Rectangle 122"/>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04" name="Rectangle 123"/>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05" name="Rectangle 124"/>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06" name="Rectangle 125"/>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07" name="Line 126"/>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6208" name="Line 127"/>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09" name="Line 128"/>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0" name="Line 129"/>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1" name="Line 130"/>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2" name="Line 131"/>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3" name="Line 132"/>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4" name="Line 133"/>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5" name="Line 134"/>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6" name="Line 135"/>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7" name="Line 136"/>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8" name="Line 137"/>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19" name="Line 138"/>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0" name="Line 139"/>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1" name="Line 140"/>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2" name="Line 141"/>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3" name="Line 142"/>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4" name="Line 143"/>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5" name="Line 144"/>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6" name="Line 145"/>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7" name="Line 146"/>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8" name="Line 147"/>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29" name="Line 148"/>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0" name="Line 149"/>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1" name="Line 150"/>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2" name="Line 151"/>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3" name="Line 152"/>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4" name="Line 153"/>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5" name="Line 154"/>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36" name="Text Box 155"/>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36237" name="Text Box 156"/>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6238" name="Text Box 157"/>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36239" name="Text Box 158"/>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6240" name="Text Box 159"/>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36241" name="Text Box 160"/>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6242" name="Text Box 161"/>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36243" name="Text Box 162"/>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6244" name="Text Box 163"/>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36245" name="Text Box 164"/>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6246" name="Text Box 165"/>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6247" name="Text Box 166"/>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6248" name="Text Box 167"/>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6249" name="Text Box 168"/>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6250" name="Text Box 169"/>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6251" name="Text Box 170"/>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6252" name="Text Box 171"/>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36253" name="Oval 172"/>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4" name="Oval 173"/>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5" name="Oval 174"/>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6" name="Oval 175"/>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7" name="Oval 176"/>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8" name="Oval 177"/>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59" name="Oval 178"/>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0" name="Oval 179"/>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1" name="Oval 180"/>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2" name="Oval 181"/>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3" name="Oval 182"/>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4" name="Oval 183"/>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5" name="Oval 184"/>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6" name="Oval 185"/>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7" name="Oval 186"/>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8" name="Oval 187"/>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69" name="Oval 188"/>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0" name="Oval 189"/>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1" name="Oval 190"/>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2" name="Oval 191"/>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3" name="Oval 192"/>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4" name="Oval 193"/>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6275" name="Text Box 195"/>
            <p:cNvSpPr txBox="1">
              <a:spLocks noChangeArrowheads="1"/>
            </p:cNvSpPr>
            <p:nvPr/>
          </p:nvSpPr>
          <p:spPr bwMode="auto">
            <a:xfrm>
              <a:off x="1203325" y="890588"/>
              <a:ext cx="1713931"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36276" name="Text Box 196"/>
            <p:cNvSpPr txBox="1">
              <a:spLocks noChangeArrowheads="1"/>
            </p:cNvSpPr>
            <p:nvPr/>
          </p:nvSpPr>
          <p:spPr bwMode="auto">
            <a:xfrm>
              <a:off x="179388" y="2482850"/>
              <a:ext cx="175240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36277" name="Text Box 197"/>
            <p:cNvSpPr txBox="1">
              <a:spLocks noChangeArrowheads="1"/>
            </p:cNvSpPr>
            <p:nvPr/>
          </p:nvSpPr>
          <p:spPr bwMode="auto">
            <a:xfrm>
              <a:off x="5708650" y="1022350"/>
              <a:ext cx="1098550" cy="366713"/>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36278" name="Line 198"/>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6279" name="Text Box 199"/>
            <p:cNvSpPr txBox="1">
              <a:spLocks noChangeArrowheads="1"/>
            </p:cNvSpPr>
            <p:nvPr/>
          </p:nvSpPr>
          <p:spPr bwMode="auto">
            <a:xfrm>
              <a:off x="3517900" y="3233738"/>
              <a:ext cx="1555750" cy="36671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36280" name="Line 200"/>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6281" name="Rectangle 201"/>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82" name="Line 202"/>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6283" name="Rectangle 203"/>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84" name="Rectangle 204"/>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6285" name="Text Box 205"/>
            <p:cNvSpPr txBox="1">
              <a:spLocks noChangeArrowheads="1"/>
            </p:cNvSpPr>
            <p:nvPr/>
          </p:nvSpPr>
          <p:spPr bwMode="auto">
            <a:xfrm>
              <a:off x="69897" y="2141538"/>
              <a:ext cx="1927131"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36286" name="Text Box 206"/>
            <p:cNvSpPr txBox="1">
              <a:spLocks noChangeArrowheads="1"/>
            </p:cNvSpPr>
            <p:nvPr/>
          </p:nvSpPr>
          <p:spPr bwMode="auto">
            <a:xfrm>
              <a:off x="779463" y="336708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6287" name="Line 207"/>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6288" name="Text Box 208"/>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6289" name="Text Box 209"/>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6290" name="Text Box 210"/>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6291" name="Text Box 211"/>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6292" name="Line 212"/>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6293" name="Line 213"/>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6294" name="Freeform 214"/>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grpSp>
      <p:sp>
        <p:nvSpPr>
          <p:cNvPr id="136295" name="Text Box 194"/>
          <p:cNvSpPr txBox="1">
            <a:spLocks noChangeArrowheads="1"/>
          </p:cNvSpPr>
          <p:nvPr/>
        </p:nvSpPr>
        <p:spPr bwMode="auto">
          <a:xfrm>
            <a:off x="8045450" y="4005064"/>
            <a:ext cx="1098550" cy="366713"/>
          </a:xfrm>
          <a:prstGeom prst="rect">
            <a:avLst/>
          </a:prstGeom>
          <a:noFill/>
          <a:ln w="9525">
            <a:noFill/>
            <a:miter lim="800000"/>
            <a:headEnd/>
            <a:tailEnd/>
          </a:ln>
        </p:spPr>
        <p:txBody>
          <a:bodyPr wrap="none">
            <a:spAutoFit/>
          </a:bodyPr>
          <a:lstStyle/>
          <a:p>
            <a:r>
              <a:rPr kumimoji="1" lang="zh-CN" altLang="en-US" sz="1800" b="1" dirty="0">
                <a:latin typeface="华文新魏" pitchFamily="2" charset="-122"/>
                <a:ea typeface="华文新魏" pitchFamily="2" charset="-122"/>
              </a:rPr>
              <a:t>传输轮次</a:t>
            </a:r>
          </a:p>
        </p:txBody>
      </p:sp>
      <p:sp>
        <p:nvSpPr>
          <p:cNvPr id="136297" name="灯片编号占位符 104"/>
          <p:cNvSpPr>
            <a:spLocks noGrp="1"/>
          </p:cNvSpPr>
          <p:nvPr>
            <p:ph type="sldNum" sz="quarter" idx="12"/>
          </p:nvPr>
        </p:nvSpPr>
        <p:spPr>
          <a:noFill/>
        </p:spPr>
        <p:txBody>
          <a:bodyPr/>
          <a:lstStyle/>
          <a:p>
            <a:fld id="{B2210EC8-689A-47B4-9035-5048AAA7B75B}" type="slidenum">
              <a:rPr lang="en-US" altLang="zh-CN" smtClean="0"/>
              <a:pPr/>
              <a:t>105</a:t>
            </a:fld>
            <a:endParaRPr lang="en-US" altLang="zh-CN" smtClean="0"/>
          </a:p>
        </p:txBody>
      </p:sp>
      <p:sp>
        <p:nvSpPr>
          <p:cNvPr id="108" name="Rectangle 4"/>
          <p:cNvSpPr>
            <a:spLocks noGrp="1" noChangeArrowheads="1"/>
          </p:cNvSpPr>
          <p:nvPr>
            <p:ph type="title"/>
          </p:nvPr>
        </p:nvSpPr>
        <p:spPr>
          <a:xfrm>
            <a:off x="0"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(3)</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3"/>
          <p:cNvSpPr>
            <a:spLocks noChangeShapeType="1"/>
          </p:cNvSpPr>
          <p:nvPr/>
        </p:nvSpPr>
        <p:spPr bwMode="auto">
          <a:xfrm>
            <a:off x="450850" y="-1035050"/>
            <a:ext cx="277813" cy="0"/>
          </a:xfrm>
          <a:prstGeom prst="line">
            <a:avLst/>
          </a:prstGeom>
          <a:noFill/>
          <a:ln w="9525">
            <a:solidFill>
              <a:schemeClr val="tx1"/>
            </a:solidFill>
            <a:round/>
            <a:headEnd/>
            <a:tailEnd/>
          </a:ln>
        </p:spPr>
        <p:txBody>
          <a:bodyPr wrap="none" anchor="ctr"/>
          <a:lstStyle/>
          <a:p>
            <a:endParaRPr lang="zh-CN" altLang="en-US"/>
          </a:p>
        </p:txBody>
      </p:sp>
      <p:sp>
        <p:nvSpPr>
          <p:cNvPr id="137220" name="Text Box 4"/>
          <p:cNvSpPr txBox="1">
            <a:spLocks noChangeArrowheads="1"/>
          </p:cNvSpPr>
          <p:nvPr/>
        </p:nvSpPr>
        <p:spPr bwMode="auto">
          <a:xfrm>
            <a:off x="251520" y="5445224"/>
            <a:ext cx="8647113" cy="708025"/>
          </a:xfrm>
          <a:prstGeom prst="rect">
            <a:avLst/>
          </a:prstGeom>
          <a:noFill/>
          <a:ln w="9525">
            <a:noFill/>
            <a:miter lim="800000"/>
            <a:headEnd/>
            <a:tailEnd/>
          </a:ln>
        </p:spPr>
        <p:txBody>
          <a:bodyPr>
            <a:spAutoFit/>
          </a:bodyPr>
          <a:lstStyle/>
          <a:p>
            <a:r>
              <a:rPr lang="zh-CN" altLang="en-US" sz="2000" b="1" dirty="0">
                <a:solidFill>
                  <a:srgbClr val="333399"/>
                </a:solidFill>
                <a:latin typeface="华文新魏" pitchFamily="2" charset="-122"/>
                <a:ea typeface="华文新魏" pitchFamily="2" charset="-122"/>
              </a:rPr>
              <a:t>接收端共发回两个确认。发送端每收到一个对新报文段的确认，就把发送端的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加 </a:t>
            </a:r>
            <a:r>
              <a:rPr lang="en-US" altLang="zh-CN" sz="2000" b="1" dirty="0">
                <a:solidFill>
                  <a:srgbClr val="333399"/>
                </a:solidFill>
                <a:latin typeface="华文新魏" pitchFamily="2" charset="-122"/>
                <a:ea typeface="华文新魏" pitchFamily="2" charset="-122"/>
              </a:rPr>
              <a:t>1</a:t>
            </a:r>
            <a:r>
              <a:rPr lang="zh-CN" altLang="en-US" sz="2000" b="1" dirty="0">
                <a:solidFill>
                  <a:srgbClr val="333399"/>
                </a:solidFill>
                <a:latin typeface="华文新魏" pitchFamily="2" charset="-122"/>
                <a:ea typeface="华文新魏" pitchFamily="2" charset="-122"/>
              </a:rPr>
              <a:t>。现在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从 </a:t>
            </a:r>
            <a:r>
              <a:rPr lang="en-US" altLang="zh-CN" sz="2000" b="1" dirty="0">
                <a:solidFill>
                  <a:srgbClr val="333399"/>
                </a:solidFill>
                <a:latin typeface="华文新魏" pitchFamily="2" charset="-122"/>
                <a:ea typeface="华文新魏" pitchFamily="2" charset="-122"/>
              </a:rPr>
              <a:t>2 </a:t>
            </a:r>
            <a:r>
              <a:rPr lang="zh-CN" altLang="en-US" sz="2000" b="1" dirty="0">
                <a:solidFill>
                  <a:srgbClr val="333399"/>
                </a:solidFill>
                <a:latin typeface="华文新魏" pitchFamily="2" charset="-122"/>
                <a:ea typeface="华文新魏" pitchFamily="2" charset="-122"/>
              </a:rPr>
              <a:t>增大到 </a:t>
            </a:r>
            <a:r>
              <a:rPr lang="en-US" altLang="zh-CN" sz="2000" b="1" dirty="0">
                <a:solidFill>
                  <a:srgbClr val="333399"/>
                </a:solidFill>
                <a:latin typeface="华文新魏" pitchFamily="2" charset="-122"/>
                <a:ea typeface="华文新魏" pitchFamily="2" charset="-122"/>
              </a:rPr>
              <a:t>4</a:t>
            </a:r>
            <a:r>
              <a:rPr lang="zh-CN" altLang="en-US" sz="2000" b="1" dirty="0">
                <a:solidFill>
                  <a:srgbClr val="333399"/>
                </a:solidFill>
                <a:latin typeface="华文新魏" pitchFamily="2" charset="-122"/>
                <a:ea typeface="华文新魏" pitchFamily="2" charset="-122"/>
              </a:rPr>
              <a:t>，并可接着发送后面的 </a:t>
            </a:r>
            <a:r>
              <a:rPr lang="en-US" altLang="zh-CN" sz="2000" b="1" dirty="0">
                <a:solidFill>
                  <a:srgbClr val="333399"/>
                </a:solidFill>
                <a:latin typeface="华文新魏" pitchFamily="2" charset="-122"/>
                <a:ea typeface="华文新魏" pitchFamily="2" charset="-122"/>
              </a:rPr>
              <a:t>4 </a:t>
            </a:r>
            <a:r>
              <a:rPr lang="zh-CN" altLang="en-US" sz="2000" b="1" dirty="0">
                <a:solidFill>
                  <a:srgbClr val="333399"/>
                </a:solidFill>
                <a:latin typeface="华文新魏" pitchFamily="2" charset="-122"/>
                <a:ea typeface="华文新魏" pitchFamily="2" charset="-122"/>
              </a:rPr>
              <a:t>个报文段。 </a:t>
            </a:r>
          </a:p>
        </p:txBody>
      </p:sp>
      <p:grpSp>
        <p:nvGrpSpPr>
          <p:cNvPr id="109" name="组合 108"/>
          <p:cNvGrpSpPr/>
          <p:nvPr/>
        </p:nvGrpSpPr>
        <p:grpSpPr>
          <a:xfrm>
            <a:off x="0" y="1268760"/>
            <a:ext cx="9074903" cy="3833813"/>
            <a:chOff x="67493" y="1035050"/>
            <a:chExt cx="9074903" cy="3833813"/>
          </a:xfrm>
        </p:grpSpPr>
        <p:sp>
          <p:nvSpPr>
            <p:cNvPr id="137221" name="Line 118"/>
            <p:cNvSpPr>
              <a:spLocks noChangeShapeType="1"/>
            </p:cNvSpPr>
            <p:nvPr/>
          </p:nvSpPr>
          <p:spPr bwMode="auto">
            <a:xfrm>
              <a:off x="2290763" y="1319213"/>
              <a:ext cx="0" cy="2703512"/>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37222" name="Text Box 119"/>
            <p:cNvSpPr txBox="1">
              <a:spLocks noChangeArrowheads="1"/>
            </p:cNvSpPr>
            <p:nvPr/>
          </p:nvSpPr>
          <p:spPr bwMode="auto">
            <a:xfrm>
              <a:off x="7854950" y="40449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37223" name="Text Box 120"/>
            <p:cNvSpPr txBox="1">
              <a:spLocks noChangeArrowheads="1"/>
            </p:cNvSpPr>
            <p:nvPr/>
          </p:nvSpPr>
          <p:spPr bwMode="auto">
            <a:xfrm>
              <a:off x="1852613" y="230663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7224" name="Line 121"/>
            <p:cNvSpPr>
              <a:spLocks noChangeShapeType="1"/>
            </p:cNvSpPr>
            <p:nvPr/>
          </p:nvSpPr>
          <p:spPr bwMode="auto">
            <a:xfrm>
              <a:off x="6157913" y="1714500"/>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37225" name="Text Box 122"/>
            <p:cNvSpPr txBox="1">
              <a:spLocks noChangeArrowheads="1"/>
            </p:cNvSpPr>
            <p:nvPr/>
          </p:nvSpPr>
          <p:spPr bwMode="auto">
            <a:xfrm>
              <a:off x="5441950" y="2062163"/>
              <a:ext cx="1377950" cy="366712"/>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37226" name="Rectangle 123"/>
            <p:cNvSpPr>
              <a:spLocks noChangeArrowheads="1"/>
            </p:cNvSpPr>
            <p:nvPr/>
          </p:nvSpPr>
          <p:spPr bwMode="auto">
            <a:xfrm>
              <a:off x="6750050" y="1435100"/>
              <a:ext cx="1558925" cy="1519238"/>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227" name="Rectangle 124"/>
            <p:cNvSpPr>
              <a:spLocks noChangeArrowheads="1"/>
            </p:cNvSpPr>
            <p:nvPr/>
          </p:nvSpPr>
          <p:spPr bwMode="auto">
            <a:xfrm>
              <a:off x="3319463" y="1152525"/>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228" name="Rectangle 125"/>
            <p:cNvSpPr>
              <a:spLocks noChangeArrowheads="1"/>
            </p:cNvSpPr>
            <p:nvPr/>
          </p:nvSpPr>
          <p:spPr bwMode="auto">
            <a:xfrm>
              <a:off x="5711825" y="4040188"/>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229" name="Rectangle 126"/>
            <p:cNvSpPr>
              <a:spLocks noChangeArrowheads="1"/>
            </p:cNvSpPr>
            <p:nvPr/>
          </p:nvSpPr>
          <p:spPr bwMode="auto">
            <a:xfrm>
              <a:off x="2298700" y="4030663"/>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230" name="Line 127"/>
            <p:cNvSpPr>
              <a:spLocks noChangeShapeType="1"/>
            </p:cNvSpPr>
            <p:nvPr/>
          </p:nvSpPr>
          <p:spPr bwMode="auto">
            <a:xfrm>
              <a:off x="2290763" y="4022725"/>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7231" name="Line 128"/>
            <p:cNvSpPr>
              <a:spLocks noChangeShapeType="1"/>
            </p:cNvSpPr>
            <p:nvPr/>
          </p:nvSpPr>
          <p:spPr bwMode="auto">
            <a:xfrm>
              <a:off x="2554288" y="3944938"/>
              <a:ext cx="0" cy="777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2" name="Line 129"/>
            <p:cNvSpPr>
              <a:spLocks noChangeShapeType="1"/>
            </p:cNvSpPr>
            <p:nvPr/>
          </p:nvSpPr>
          <p:spPr bwMode="auto">
            <a:xfrm>
              <a:off x="2816225"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3" name="Line 130"/>
            <p:cNvSpPr>
              <a:spLocks noChangeShapeType="1"/>
            </p:cNvSpPr>
            <p:nvPr/>
          </p:nvSpPr>
          <p:spPr bwMode="auto">
            <a:xfrm>
              <a:off x="3079750"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4" name="Line 131"/>
            <p:cNvSpPr>
              <a:spLocks noChangeShapeType="1"/>
            </p:cNvSpPr>
            <p:nvPr/>
          </p:nvSpPr>
          <p:spPr bwMode="auto">
            <a:xfrm>
              <a:off x="334168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5" name="Line 132"/>
            <p:cNvSpPr>
              <a:spLocks noChangeShapeType="1"/>
            </p:cNvSpPr>
            <p:nvPr/>
          </p:nvSpPr>
          <p:spPr bwMode="auto">
            <a:xfrm>
              <a:off x="3605213"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6" name="Line 133"/>
            <p:cNvSpPr>
              <a:spLocks noChangeShapeType="1"/>
            </p:cNvSpPr>
            <p:nvPr/>
          </p:nvSpPr>
          <p:spPr bwMode="auto">
            <a:xfrm>
              <a:off x="386873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7" name="Line 134"/>
            <p:cNvSpPr>
              <a:spLocks noChangeShapeType="1"/>
            </p:cNvSpPr>
            <p:nvPr/>
          </p:nvSpPr>
          <p:spPr bwMode="auto">
            <a:xfrm>
              <a:off x="4130675"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8" name="Line 135"/>
            <p:cNvSpPr>
              <a:spLocks noChangeShapeType="1"/>
            </p:cNvSpPr>
            <p:nvPr/>
          </p:nvSpPr>
          <p:spPr bwMode="auto">
            <a:xfrm>
              <a:off x="4394200"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39" name="Line 136"/>
            <p:cNvSpPr>
              <a:spLocks noChangeShapeType="1"/>
            </p:cNvSpPr>
            <p:nvPr/>
          </p:nvSpPr>
          <p:spPr bwMode="auto">
            <a:xfrm>
              <a:off x="465613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0" name="Line 137"/>
            <p:cNvSpPr>
              <a:spLocks noChangeShapeType="1"/>
            </p:cNvSpPr>
            <p:nvPr/>
          </p:nvSpPr>
          <p:spPr bwMode="auto">
            <a:xfrm>
              <a:off x="4919663"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1" name="Line 138"/>
            <p:cNvSpPr>
              <a:spLocks noChangeShapeType="1"/>
            </p:cNvSpPr>
            <p:nvPr/>
          </p:nvSpPr>
          <p:spPr bwMode="auto">
            <a:xfrm>
              <a:off x="518318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2" name="Line 139"/>
            <p:cNvSpPr>
              <a:spLocks noChangeShapeType="1"/>
            </p:cNvSpPr>
            <p:nvPr/>
          </p:nvSpPr>
          <p:spPr bwMode="auto">
            <a:xfrm>
              <a:off x="5445125"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3" name="Line 140"/>
            <p:cNvSpPr>
              <a:spLocks noChangeShapeType="1"/>
            </p:cNvSpPr>
            <p:nvPr/>
          </p:nvSpPr>
          <p:spPr bwMode="auto">
            <a:xfrm>
              <a:off x="5708650"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4" name="Line 141"/>
            <p:cNvSpPr>
              <a:spLocks noChangeShapeType="1"/>
            </p:cNvSpPr>
            <p:nvPr/>
          </p:nvSpPr>
          <p:spPr bwMode="auto">
            <a:xfrm>
              <a:off x="5970588" y="3944938"/>
              <a:ext cx="0" cy="777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5" name="Line 142"/>
            <p:cNvSpPr>
              <a:spLocks noChangeShapeType="1"/>
            </p:cNvSpPr>
            <p:nvPr/>
          </p:nvSpPr>
          <p:spPr bwMode="auto">
            <a:xfrm>
              <a:off x="6234113"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6" name="Line 143"/>
            <p:cNvSpPr>
              <a:spLocks noChangeShapeType="1"/>
            </p:cNvSpPr>
            <p:nvPr/>
          </p:nvSpPr>
          <p:spPr bwMode="auto">
            <a:xfrm>
              <a:off x="649763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7" name="Line 144"/>
            <p:cNvSpPr>
              <a:spLocks noChangeShapeType="1"/>
            </p:cNvSpPr>
            <p:nvPr/>
          </p:nvSpPr>
          <p:spPr bwMode="auto">
            <a:xfrm>
              <a:off x="6759575"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8" name="Line 145"/>
            <p:cNvSpPr>
              <a:spLocks noChangeShapeType="1"/>
            </p:cNvSpPr>
            <p:nvPr/>
          </p:nvSpPr>
          <p:spPr bwMode="auto">
            <a:xfrm>
              <a:off x="7023100"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49" name="Line 146"/>
            <p:cNvSpPr>
              <a:spLocks noChangeShapeType="1"/>
            </p:cNvSpPr>
            <p:nvPr/>
          </p:nvSpPr>
          <p:spPr bwMode="auto">
            <a:xfrm>
              <a:off x="728503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0" name="Line 147"/>
            <p:cNvSpPr>
              <a:spLocks noChangeShapeType="1"/>
            </p:cNvSpPr>
            <p:nvPr/>
          </p:nvSpPr>
          <p:spPr bwMode="auto">
            <a:xfrm>
              <a:off x="7548563"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1" name="Line 148"/>
            <p:cNvSpPr>
              <a:spLocks noChangeShapeType="1"/>
            </p:cNvSpPr>
            <p:nvPr/>
          </p:nvSpPr>
          <p:spPr bwMode="auto">
            <a:xfrm>
              <a:off x="7812088"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2" name="Line 149"/>
            <p:cNvSpPr>
              <a:spLocks noChangeShapeType="1"/>
            </p:cNvSpPr>
            <p:nvPr/>
          </p:nvSpPr>
          <p:spPr bwMode="auto">
            <a:xfrm>
              <a:off x="8074025" y="3868738"/>
              <a:ext cx="0" cy="153987"/>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3" name="Line 150"/>
            <p:cNvSpPr>
              <a:spLocks noChangeShapeType="1"/>
            </p:cNvSpPr>
            <p:nvPr/>
          </p:nvSpPr>
          <p:spPr bwMode="auto">
            <a:xfrm>
              <a:off x="2290763" y="36369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4" name="Line 151"/>
            <p:cNvSpPr>
              <a:spLocks noChangeShapeType="1"/>
            </p:cNvSpPr>
            <p:nvPr/>
          </p:nvSpPr>
          <p:spPr bwMode="auto">
            <a:xfrm>
              <a:off x="2290763" y="32496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5" name="Line 152"/>
            <p:cNvSpPr>
              <a:spLocks noChangeShapeType="1"/>
            </p:cNvSpPr>
            <p:nvPr/>
          </p:nvSpPr>
          <p:spPr bwMode="auto">
            <a:xfrm>
              <a:off x="2290763" y="28638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6" name="Line 153"/>
            <p:cNvSpPr>
              <a:spLocks noChangeShapeType="1"/>
            </p:cNvSpPr>
            <p:nvPr/>
          </p:nvSpPr>
          <p:spPr bwMode="auto">
            <a:xfrm>
              <a:off x="2290763" y="24780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7" name="Line 154"/>
            <p:cNvSpPr>
              <a:spLocks noChangeShapeType="1"/>
            </p:cNvSpPr>
            <p:nvPr/>
          </p:nvSpPr>
          <p:spPr bwMode="auto">
            <a:xfrm>
              <a:off x="2290763" y="20923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8" name="Line 155"/>
            <p:cNvSpPr>
              <a:spLocks noChangeShapeType="1"/>
            </p:cNvSpPr>
            <p:nvPr/>
          </p:nvSpPr>
          <p:spPr bwMode="auto">
            <a:xfrm>
              <a:off x="2290763" y="170497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59" name="Text Box 156"/>
            <p:cNvSpPr txBox="1">
              <a:spLocks noChangeArrowheads="1"/>
            </p:cNvSpPr>
            <p:nvPr/>
          </p:nvSpPr>
          <p:spPr bwMode="auto">
            <a:xfrm>
              <a:off x="2641600" y="4044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37260" name="Text Box 157"/>
            <p:cNvSpPr txBox="1">
              <a:spLocks noChangeArrowheads="1"/>
            </p:cNvSpPr>
            <p:nvPr/>
          </p:nvSpPr>
          <p:spPr bwMode="auto">
            <a:xfrm>
              <a:off x="3167063" y="4044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7261" name="Text Box 158"/>
            <p:cNvSpPr txBox="1">
              <a:spLocks noChangeArrowheads="1"/>
            </p:cNvSpPr>
            <p:nvPr/>
          </p:nvSpPr>
          <p:spPr bwMode="auto">
            <a:xfrm>
              <a:off x="3692525" y="4044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37262" name="Text Box 159"/>
            <p:cNvSpPr txBox="1">
              <a:spLocks noChangeArrowheads="1"/>
            </p:cNvSpPr>
            <p:nvPr/>
          </p:nvSpPr>
          <p:spPr bwMode="auto">
            <a:xfrm>
              <a:off x="4233863" y="4044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7263" name="Text Box 160"/>
            <p:cNvSpPr txBox="1">
              <a:spLocks noChangeArrowheads="1"/>
            </p:cNvSpPr>
            <p:nvPr/>
          </p:nvSpPr>
          <p:spPr bwMode="auto">
            <a:xfrm>
              <a:off x="4672013" y="4044950"/>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37264" name="Text Box 161"/>
            <p:cNvSpPr txBox="1">
              <a:spLocks noChangeArrowheads="1"/>
            </p:cNvSpPr>
            <p:nvPr/>
          </p:nvSpPr>
          <p:spPr bwMode="auto">
            <a:xfrm>
              <a:off x="5240338" y="4044950"/>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7265" name="Text Box 162"/>
            <p:cNvSpPr txBox="1">
              <a:spLocks noChangeArrowheads="1"/>
            </p:cNvSpPr>
            <p:nvPr/>
          </p:nvSpPr>
          <p:spPr bwMode="auto">
            <a:xfrm>
              <a:off x="5737225" y="4044950"/>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37266" name="Text Box 163"/>
            <p:cNvSpPr txBox="1">
              <a:spLocks noChangeArrowheads="1"/>
            </p:cNvSpPr>
            <p:nvPr/>
          </p:nvSpPr>
          <p:spPr bwMode="auto">
            <a:xfrm>
              <a:off x="6262688" y="4044950"/>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7267" name="Text Box 164"/>
            <p:cNvSpPr txBox="1">
              <a:spLocks noChangeArrowheads="1"/>
            </p:cNvSpPr>
            <p:nvPr/>
          </p:nvSpPr>
          <p:spPr bwMode="auto">
            <a:xfrm>
              <a:off x="6818313" y="4044950"/>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37268" name="Text Box 165"/>
            <p:cNvSpPr txBox="1">
              <a:spLocks noChangeArrowheads="1"/>
            </p:cNvSpPr>
            <p:nvPr/>
          </p:nvSpPr>
          <p:spPr bwMode="auto">
            <a:xfrm>
              <a:off x="7343775" y="4044950"/>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7269" name="Text Box 166"/>
            <p:cNvSpPr txBox="1">
              <a:spLocks noChangeArrowheads="1"/>
            </p:cNvSpPr>
            <p:nvPr/>
          </p:nvSpPr>
          <p:spPr bwMode="auto">
            <a:xfrm>
              <a:off x="2159000" y="4044950"/>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7270" name="Text Box 167"/>
            <p:cNvSpPr txBox="1">
              <a:spLocks noChangeArrowheads="1"/>
            </p:cNvSpPr>
            <p:nvPr/>
          </p:nvSpPr>
          <p:spPr bwMode="auto">
            <a:xfrm>
              <a:off x="1984375" y="3813175"/>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7271" name="Text Box 168"/>
            <p:cNvSpPr txBox="1">
              <a:spLocks noChangeArrowheads="1"/>
            </p:cNvSpPr>
            <p:nvPr/>
          </p:nvSpPr>
          <p:spPr bwMode="auto">
            <a:xfrm>
              <a:off x="1984375" y="3427413"/>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7272" name="Text Box 169"/>
            <p:cNvSpPr txBox="1">
              <a:spLocks noChangeArrowheads="1"/>
            </p:cNvSpPr>
            <p:nvPr/>
          </p:nvSpPr>
          <p:spPr bwMode="auto">
            <a:xfrm>
              <a:off x="1984375" y="30543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7273" name="Text Box 170"/>
            <p:cNvSpPr txBox="1">
              <a:spLocks noChangeArrowheads="1"/>
            </p:cNvSpPr>
            <p:nvPr/>
          </p:nvSpPr>
          <p:spPr bwMode="auto">
            <a:xfrm>
              <a:off x="1852613" y="26812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7274" name="Text Box 171"/>
            <p:cNvSpPr txBox="1">
              <a:spLocks noChangeArrowheads="1"/>
            </p:cNvSpPr>
            <p:nvPr/>
          </p:nvSpPr>
          <p:spPr bwMode="auto">
            <a:xfrm>
              <a:off x="1852613" y="1920875"/>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7275" name="Text Box 172"/>
            <p:cNvSpPr txBox="1">
              <a:spLocks noChangeArrowheads="1"/>
            </p:cNvSpPr>
            <p:nvPr/>
          </p:nvSpPr>
          <p:spPr bwMode="auto">
            <a:xfrm>
              <a:off x="1852613" y="1535113"/>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37276" name="Oval 173"/>
            <p:cNvSpPr>
              <a:spLocks noChangeArrowheads="1"/>
            </p:cNvSpPr>
            <p:nvPr/>
          </p:nvSpPr>
          <p:spPr bwMode="auto">
            <a:xfrm>
              <a:off x="3024188" y="321151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77" name="Oval 174"/>
            <p:cNvSpPr>
              <a:spLocks noChangeArrowheads="1"/>
            </p:cNvSpPr>
            <p:nvPr/>
          </p:nvSpPr>
          <p:spPr bwMode="auto">
            <a:xfrm>
              <a:off x="2762250" y="359727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78" name="Oval 175"/>
            <p:cNvSpPr>
              <a:spLocks noChangeArrowheads="1"/>
            </p:cNvSpPr>
            <p:nvPr/>
          </p:nvSpPr>
          <p:spPr bwMode="auto">
            <a:xfrm>
              <a:off x="2247900" y="384810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79" name="Oval 176"/>
            <p:cNvSpPr>
              <a:spLocks noChangeArrowheads="1"/>
            </p:cNvSpPr>
            <p:nvPr/>
          </p:nvSpPr>
          <p:spPr bwMode="auto">
            <a:xfrm>
              <a:off x="2487613" y="3781425"/>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0" name="Oval 177"/>
            <p:cNvSpPr>
              <a:spLocks noChangeArrowheads="1"/>
            </p:cNvSpPr>
            <p:nvPr/>
          </p:nvSpPr>
          <p:spPr bwMode="auto">
            <a:xfrm>
              <a:off x="3287713" y="24352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1" name="Oval 178"/>
            <p:cNvSpPr>
              <a:spLocks noChangeArrowheads="1"/>
            </p:cNvSpPr>
            <p:nvPr/>
          </p:nvSpPr>
          <p:spPr bwMode="auto">
            <a:xfrm>
              <a:off x="3551238" y="2333625"/>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2" name="Oval 179"/>
            <p:cNvSpPr>
              <a:spLocks noChangeArrowheads="1"/>
            </p:cNvSpPr>
            <p:nvPr/>
          </p:nvSpPr>
          <p:spPr bwMode="auto">
            <a:xfrm>
              <a:off x="3813175" y="2241550"/>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3" name="Oval 180"/>
            <p:cNvSpPr>
              <a:spLocks noChangeArrowheads="1"/>
            </p:cNvSpPr>
            <p:nvPr/>
          </p:nvSpPr>
          <p:spPr bwMode="auto">
            <a:xfrm>
              <a:off x="4344988" y="204787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4" name="Oval 181"/>
            <p:cNvSpPr>
              <a:spLocks noChangeArrowheads="1"/>
            </p:cNvSpPr>
            <p:nvPr/>
          </p:nvSpPr>
          <p:spPr bwMode="auto">
            <a:xfrm>
              <a:off x="4076700" y="21447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5" name="Oval 182"/>
            <p:cNvSpPr>
              <a:spLocks noChangeArrowheads="1"/>
            </p:cNvSpPr>
            <p:nvPr/>
          </p:nvSpPr>
          <p:spPr bwMode="auto">
            <a:xfrm>
              <a:off x="4606925" y="195103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6" name="Oval 183"/>
            <p:cNvSpPr>
              <a:spLocks noChangeArrowheads="1"/>
            </p:cNvSpPr>
            <p:nvPr/>
          </p:nvSpPr>
          <p:spPr bwMode="auto">
            <a:xfrm>
              <a:off x="4865688" y="1860550"/>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7" name="Oval 184"/>
            <p:cNvSpPr>
              <a:spLocks noChangeArrowheads="1"/>
            </p:cNvSpPr>
            <p:nvPr/>
          </p:nvSpPr>
          <p:spPr bwMode="auto">
            <a:xfrm>
              <a:off x="5384800" y="16525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8" name="Oval 185"/>
            <p:cNvSpPr>
              <a:spLocks noChangeArrowheads="1"/>
            </p:cNvSpPr>
            <p:nvPr/>
          </p:nvSpPr>
          <p:spPr bwMode="auto">
            <a:xfrm>
              <a:off x="5127625" y="1749425"/>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89" name="Oval 186"/>
            <p:cNvSpPr>
              <a:spLocks noChangeArrowheads="1"/>
            </p:cNvSpPr>
            <p:nvPr/>
          </p:nvSpPr>
          <p:spPr bwMode="auto">
            <a:xfrm>
              <a:off x="6716713" y="2816225"/>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0" name="Oval 187"/>
            <p:cNvSpPr>
              <a:spLocks noChangeArrowheads="1"/>
            </p:cNvSpPr>
            <p:nvPr/>
          </p:nvSpPr>
          <p:spPr bwMode="auto">
            <a:xfrm>
              <a:off x="5916613" y="3771900"/>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1" name="Oval 188"/>
            <p:cNvSpPr>
              <a:spLocks noChangeArrowheads="1"/>
            </p:cNvSpPr>
            <p:nvPr/>
          </p:nvSpPr>
          <p:spPr bwMode="auto">
            <a:xfrm>
              <a:off x="6184900" y="358298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2" name="Oval 189"/>
            <p:cNvSpPr>
              <a:spLocks noChangeArrowheads="1"/>
            </p:cNvSpPr>
            <p:nvPr/>
          </p:nvSpPr>
          <p:spPr bwMode="auto">
            <a:xfrm>
              <a:off x="5648325" y="384810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3" name="Oval 190"/>
            <p:cNvSpPr>
              <a:spLocks noChangeArrowheads="1"/>
            </p:cNvSpPr>
            <p:nvPr/>
          </p:nvSpPr>
          <p:spPr bwMode="auto">
            <a:xfrm>
              <a:off x="6437313" y="320198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4" name="Oval 191"/>
            <p:cNvSpPr>
              <a:spLocks noChangeArrowheads="1"/>
            </p:cNvSpPr>
            <p:nvPr/>
          </p:nvSpPr>
          <p:spPr bwMode="auto">
            <a:xfrm>
              <a:off x="6973888" y="27146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5" name="Oval 192"/>
            <p:cNvSpPr>
              <a:spLocks noChangeArrowheads="1"/>
            </p:cNvSpPr>
            <p:nvPr/>
          </p:nvSpPr>
          <p:spPr bwMode="auto">
            <a:xfrm>
              <a:off x="7756525" y="24241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6" name="Oval 193"/>
            <p:cNvSpPr>
              <a:spLocks noChangeArrowheads="1"/>
            </p:cNvSpPr>
            <p:nvPr/>
          </p:nvSpPr>
          <p:spPr bwMode="auto">
            <a:xfrm>
              <a:off x="7231063" y="26130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7" name="Oval 194"/>
            <p:cNvSpPr>
              <a:spLocks noChangeArrowheads="1"/>
            </p:cNvSpPr>
            <p:nvPr/>
          </p:nvSpPr>
          <p:spPr bwMode="auto">
            <a:xfrm>
              <a:off x="7493000" y="2520950"/>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7298" name="Text Box 196"/>
            <p:cNvSpPr txBox="1">
              <a:spLocks noChangeArrowheads="1"/>
            </p:cNvSpPr>
            <p:nvPr/>
          </p:nvSpPr>
          <p:spPr bwMode="auto">
            <a:xfrm>
              <a:off x="1203325" y="1035050"/>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37299" name="Text Box 197"/>
            <p:cNvSpPr txBox="1">
              <a:spLocks noChangeArrowheads="1"/>
            </p:cNvSpPr>
            <p:nvPr/>
          </p:nvSpPr>
          <p:spPr bwMode="auto">
            <a:xfrm>
              <a:off x="179388" y="2627313"/>
              <a:ext cx="1757212"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37300" name="Text Box 198"/>
            <p:cNvSpPr txBox="1">
              <a:spLocks noChangeArrowheads="1"/>
            </p:cNvSpPr>
            <p:nvPr/>
          </p:nvSpPr>
          <p:spPr bwMode="auto">
            <a:xfrm>
              <a:off x="5708650" y="1166813"/>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37301" name="Line 199"/>
            <p:cNvSpPr>
              <a:spLocks noChangeShapeType="1"/>
            </p:cNvSpPr>
            <p:nvPr/>
          </p:nvSpPr>
          <p:spPr bwMode="auto">
            <a:xfrm flipH="1">
              <a:off x="5445125" y="1412875"/>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7302" name="Text Box 200"/>
            <p:cNvSpPr txBox="1">
              <a:spLocks noChangeArrowheads="1"/>
            </p:cNvSpPr>
            <p:nvPr/>
          </p:nvSpPr>
          <p:spPr bwMode="auto">
            <a:xfrm>
              <a:off x="3517900" y="3378200"/>
              <a:ext cx="1579278" cy="369332"/>
            </a:xfrm>
            <a:prstGeom prst="rect">
              <a:avLst/>
            </a:prstGeom>
            <a:noFill/>
            <a:ln w="9525">
              <a:noFill/>
              <a:miter lim="800000"/>
              <a:headEnd/>
              <a:tailEnd/>
            </a:ln>
          </p:spPr>
          <p:txBody>
            <a:bodyPr wrap="none">
              <a:spAutoFit/>
            </a:bodyPr>
            <a:lstStyle/>
            <a:p>
              <a:r>
                <a:rPr kumimoji="1" lang="zh-CN" altLang="en-US" sz="1800" b="1" dirty="0">
                  <a:latin typeface="华文新魏" pitchFamily="2" charset="-122"/>
                  <a:ea typeface="华文新魏" pitchFamily="2" charset="-122"/>
                </a:rPr>
                <a:t>指数规律增长</a:t>
              </a:r>
            </a:p>
          </p:txBody>
        </p:sp>
        <p:sp>
          <p:nvSpPr>
            <p:cNvPr id="137303" name="Line 201"/>
            <p:cNvSpPr>
              <a:spLocks noChangeShapeType="1"/>
            </p:cNvSpPr>
            <p:nvPr/>
          </p:nvSpPr>
          <p:spPr bwMode="auto">
            <a:xfrm flipH="1" flipV="1">
              <a:off x="2905125" y="3481388"/>
              <a:ext cx="700088" cy="77787"/>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7304" name="Rectangle 202"/>
            <p:cNvSpPr>
              <a:spLocks noChangeArrowheads="1"/>
            </p:cNvSpPr>
            <p:nvPr/>
          </p:nvSpPr>
          <p:spPr bwMode="auto">
            <a:xfrm>
              <a:off x="2378075" y="1628775"/>
              <a:ext cx="219075" cy="2058988"/>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305" name="Line 203"/>
            <p:cNvSpPr>
              <a:spLocks noChangeShapeType="1"/>
            </p:cNvSpPr>
            <p:nvPr/>
          </p:nvSpPr>
          <p:spPr bwMode="auto">
            <a:xfrm>
              <a:off x="2378075" y="2478088"/>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7306" name="Rectangle 204"/>
            <p:cNvSpPr>
              <a:spLocks noChangeArrowheads="1"/>
            </p:cNvSpPr>
            <p:nvPr/>
          </p:nvSpPr>
          <p:spPr bwMode="auto">
            <a:xfrm>
              <a:off x="2728913" y="3790950"/>
              <a:ext cx="2803525" cy="153988"/>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307" name="Rectangle 205"/>
            <p:cNvSpPr>
              <a:spLocks noChangeArrowheads="1"/>
            </p:cNvSpPr>
            <p:nvPr/>
          </p:nvSpPr>
          <p:spPr bwMode="auto">
            <a:xfrm>
              <a:off x="6146800" y="3790950"/>
              <a:ext cx="2014538" cy="153988"/>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7308" name="Text Box 206"/>
            <p:cNvSpPr txBox="1">
              <a:spLocks noChangeArrowheads="1"/>
            </p:cNvSpPr>
            <p:nvPr/>
          </p:nvSpPr>
          <p:spPr bwMode="auto">
            <a:xfrm>
              <a:off x="67493" y="2286000"/>
              <a:ext cx="1931939"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37309" name="Text Box 207"/>
            <p:cNvSpPr txBox="1">
              <a:spLocks noChangeArrowheads="1"/>
            </p:cNvSpPr>
            <p:nvPr/>
          </p:nvSpPr>
          <p:spPr bwMode="auto">
            <a:xfrm>
              <a:off x="779463" y="3511550"/>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7310" name="Line 208"/>
            <p:cNvSpPr>
              <a:spLocks noChangeShapeType="1"/>
            </p:cNvSpPr>
            <p:nvPr/>
          </p:nvSpPr>
          <p:spPr bwMode="auto">
            <a:xfrm>
              <a:off x="1633538" y="3732213"/>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7311" name="Text Box 209"/>
            <p:cNvSpPr txBox="1">
              <a:spLocks noChangeArrowheads="1"/>
            </p:cNvSpPr>
            <p:nvPr/>
          </p:nvSpPr>
          <p:spPr bwMode="auto">
            <a:xfrm>
              <a:off x="2403475" y="4403725"/>
              <a:ext cx="985838"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7312" name="Text Box 210"/>
            <p:cNvSpPr txBox="1">
              <a:spLocks noChangeArrowheads="1"/>
            </p:cNvSpPr>
            <p:nvPr/>
          </p:nvSpPr>
          <p:spPr bwMode="auto">
            <a:xfrm>
              <a:off x="5799138" y="442753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7313" name="Text Box 211"/>
            <p:cNvSpPr txBox="1">
              <a:spLocks noChangeArrowheads="1"/>
            </p:cNvSpPr>
            <p:nvPr/>
          </p:nvSpPr>
          <p:spPr bwMode="auto">
            <a:xfrm>
              <a:off x="3545870" y="1119188"/>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7314" name="Text Box 212"/>
            <p:cNvSpPr txBox="1">
              <a:spLocks noChangeArrowheads="1"/>
            </p:cNvSpPr>
            <p:nvPr/>
          </p:nvSpPr>
          <p:spPr bwMode="auto">
            <a:xfrm>
              <a:off x="6708170" y="1525588"/>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7315" name="Line 213"/>
            <p:cNvSpPr>
              <a:spLocks noChangeShapeType="1"/>
            </p:cNvSpPr>
            <p:nvPr/>
          </p:nvSpPr>
          <p:spPr bwMode="auto">
            <a:xfrm rot="10800000">
              <a:off x="2378075" y="2863850"/>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7316" name="Line 214"/>
            <p:cNvSpPr>
              <a:spLocks noChangeShapeType="1"/>
            </p:cNvSpPr>
            <p:nvPr/>
          </p:nvSpPr>
          <p:spPr bwMode="auto">
            <a:xfrm flipV="1">
              <a:off x="2378075" y="1703388"/>
              <a:ext cx="4194175" cy="1587"/>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7317" name="Freeform 215"/>
            <p:cNvSpPr>
              <a:spLocks/>
            </p:cNvSpPr>
            <p:nvPr/>
          </p:nvSpPr>
          <p:spPr bwMode="auto">
            <a:xfrm>
              <a:off x="2203450" y="1704975"/>
              <a:ext cx="5772150" cy="2205038"/>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533620" name="Line 116"/>
            <p:cNvSpPr>
              <a:spLocks noChangeShapeType="1"/>
            </p:cNvSpPr>
            <p:nvPr/>
          </p:nvSpPr>
          <p:spPr bwMode="auto">
            <a:xfrm>
              <a:off x="2098675" y="3149600"/>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37319" name="Text Box 195"/>
            <p:cNvSpPr txBox="1">
              <a:spLocks noChangeArrowheads="1"/>
            </p:cNvSpPr>
            <p:nvPr/>
          </p:nvSpPr>
          <p:spPr bwMode="auto">
            <a:xfrm>
              <a:off x="8027988" y="3636963"/>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37321" name="灯片编号占位符 104"/>
          <p:cNvSpPr>
            <a:spLocks noGrp="1"/>
          </p:cNvSpPr>
          <p:nvPr>
            <p:ph type="sldNum" sz="quarter" idx="12"/>
          </p:nvPr>
        </p:nvSpPr>
        <p:spPr>
          <a:noFill/>
        </p:spPr>
        <p:txBody>
          <a:bodyPr/>
          <a:lstStyle/>
          <a:p>
            <a:fld id="{F06EF636-AF8E-4269-A023-7DE66B0E6E8E}" type="slidenum">
              <a:rPr lang="en-US" altLang="zh-CN" smtClean="0"/>
              <a:pPr/>
              <a:t>106</a:t>
            </a:fld>
            <a:endParaRPr lang="en-US" altLang="zh-CN" smtClean="0"/>
          </a:p>
        </p:txBody>
      </p:sp>
      <p:sp>
        <p:nvSpPr>
          <p:cNvPr id="108"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(4)</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Line 3"/>
          <p:cNvSpPr>
            <a:spLocks noChangeShapeType="1"/>
          </p:cNvSpPr>
          <p:nvPr/>
        </p:nvSpPr>
        <p:spPr bwMode="auto">
          <a:xfrm>
            <a:off x="450850" y="-1035050"/>
            <a:ext cx="277813" cy="0"/>
          </a:xfrm>
          <a:prstGeom prst="line">
            <a:avLst/>
          </a:prstGeom>
          <a:noFill/>
          <a:ln w="9525">
            <a:solidFill>
              <a:schemeClr val="tx1"/>
            </a:solidFill>
            <a:round/>
            <a:headEnd/>
            <a:tailEnd/>
          </a:ln>
        </p:spPr>
        <p:txBody>
          <a:bodyPr wrap="none" anchor="ctr"/>
          <a:lstStyle/>
          <a:p>
            <a:endParaRPr lang="zh-CN" altLang="en-US"/>
          </a:p>
        </p:txBody>
      </p:sp>
      <p:sp>
        <p:nvSpPr>
          <p:cNvPr id="138244" name="Text Box 4"/>
          <p:cNvSpPr txBox="1">
            <a:spLocks noChangeArrowheads="1"/>
          </p:cNvSpPr>
          <p:nvPr/>
        </p:nvSpPr>
        <p:spPr bwMode="auto">
          <a:xfrm>
            <a:off x="323528" y="5301208"/>
            <a:ext cx="8070850" cy="708025"/>
          </a:xfrm>
          <a:prstGeom prst="rect">
            <a:avLst/>
          </a:prstGeom>
          <a:noFill/>
          <a:ln w="9525">
            <a:noFill/>
            <a:miter lim="800000"/>
            <a:headEnd/>
            <a:tailEnd/>
          </a:ln>
        </p:spPr>
        <p:txBody>
          <a:bodyPr>
            <a:spAutoFit/>
          </a:bodyPr>
          <a:lstStyle/>
          <a:p>
            <a:r>
              <a:rPr lang="zh-CN" altLang="en-US" sz="2000" b="1" dirty="0">
                <a:solidFill>
                  <a:srgbClr val="333399"/>
                </a:solidFill>
                <a:latin typeface="华文新魏" pitchFamily="2" charset="-122"/>
                <a:ea typeface="华文新魏" pitchFamily="2" charset="-122"/>
              </a:rPr>
              <a:t>发送端每收到一个对新报文段的确认，就把发送端的拥塞窗口加 </a:t>
            </a:r>
            <a:r>
              <a:rPr lang="en-US" altLang="zh-CN" sz="2000" b="1" dirty="0">
                <a:solidFill>
                  <a:srgbClr val="333399"/>
                </a:solidFill>
                <a:latin typeface="华文新魏" pitchFamily="2" charset="-122"/>
                <a:ea typeface="华文新魏" pitchFamily="2" charset="-122"/>
              </a:rPr>
              <a:t>1</a:t>
            </a:r>
            <a:r>
              <a:rPr lang="zh-CN" altLang="en-US" sz="2000" b="1" dirty="0">
                <a:solidFill>
                  <a:srgbClr val="333399"/>
                </a:solidFill>
                <a:latin typeface="华文新魏" pitchFamily="2" charset="-122"/>
                <a:ea typeface="华文新魏" pitchFamily="2" charset="-122"/>
              </a:rPr>
              <a:t>，因此拥塞窗口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随着传输轮次按指数规律增长。 </a:t>
            </a:r>
          </a:p>
        </p:txBody>
      </p:sp>
      <p:grpSp>
        <p:nvGrpSpPr>
          <p:cNvPr id="109" name="组合 108"/>
          <p:cNvGrpSpPr/>
          <p:nvPr/>
        </p:nvGrpSpPr>
        <p:grpSpPr>
          <a:xfrm>
            <a:off x="69097" y="1136998"/>
            <a:ext cx="9074903" cy="3833812"/>
            <a:chOff x="69097" y="1136998"/>
            <a:chExt cx="9074903" cy="3833812"/>
          </a:xfrm>
        </p:grpSpPr>
        <p:sp>
          <p:nvSpPr>
            <p:cNvPr id="138245" name="Line 118"/>
            <p:cNvSpPr>
              <a:spLocks noChangeShapeType="1"/>
            </p:cNvSpPr>
            <p:nvPr/>
          </p:nvSpPr>
          <p:spPr bwMode="auto">
            <a:xfrm>
              <a:off x="2292367" y="142116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38246" name="Text Box 119"/>
            <p:cNvSpPr txBox="1">
              <a:spLocks noChangeArrowheads="1"/>
            </p:cNvSpPr>
            <p:nvPr/>
          </p:nvSpPr>
          <p:spPr bwMode="auto">
            <a:xfrm>
              <a:off x="7856554" y="414689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38247" name="Text Box 120"/>
            <p:cNvSpPr txBox="1">
              <a:spLocks noChangeArrowheads="1"/>
            </p:cNvSpPr>
            <p:nvPr/>
          </p:nvSpPr>
          <p:spPr bwMode="auto">
            <a:xfrm>
              <a:off x="1854217" y="240858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8248" name="Line 121"/>
            <p:cNvSpPr>
              <a:spLocks noChangeShapeType="1"/>
            </p:cNvSpPr>
            <p:nvPr/>
          </p:nvSpPr>
          <p:spPr bwMode="auto">
            <a:xfrm>
              <a:off x="6159517" y="181644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38249" name="Text Box 122"/>
            <p:cNvSpPr txBox="1">
              <a:spLocks noChangeArrowheads="1"/>
            </p:cNvSpPr>
            <p:nvPr/>
          </p:nvSpPr>
          <p:spPr bwMode="auto">
            <a:xfrm>
              <a:off x="5443554" y="216411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38250" name="Rectangle 123"/>
            <p:cNvSpPr>
              <a:spLocks noChangeArrowheads="1"/>
            </p:cNvSpPr>
            <p:nvPr/>
          </p:nvSpPr>
          <p:spPr bwMode="auto">
            <a:xfrm>
              <a:off x="6751654" y="153704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251" name="Rectangle 124"/>
            <p:cNvSpPr>
              <a:spLocks noChangeArrowheads="1"/>
            </p:cNvSpPr>
            <p:nvPr/>
          </p:nvSpPr>
          <p:spPr bwMode="auto">
            <a:xfrm>
              <a:off x="3321067" y="125447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252" name="Rectangle 125"/>
            <p:cNvSpPr>
              <a:spLocks noChangeArrowheads="1"/>
            </p:cNvSpPr>
            <p:nvPr/>
          </p:nvSpPr>
          <p:spPr bwMode="auto">
            <a:xfrm>
              <a:off x="5713429" y="414213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253" name="Rectangle 126"/>
            <p:cNvSpPr>
              <a:spLocks noChangeArrowheads="1"/>
            </p:cNvSpPr>
            <p:nvPr/>
          </p:nvSpPr>
          <p:spPr bwMode="auto">
            <a:xfrm>
              <a:off x="2300304" y="413261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254" name="Line 127"/>
            <p:cNvSpPr>
              <a:spLocks noChangeShapeType="1"/>
            </p:cNvSpPr>
            <p:nvPr/>
          </p:nvSpPr>
          <p:spPr bwMode="auto">
            <a:xfrm>
              <a:off x="2292367" y="412467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8255" name="Line 128"/>
            <p:cNvSpPr>
              <a:spLocks noChangeShapeType="1"/>
            </p:cNvSpPr>
            <p:nvPr/>
          </p:nvSpPr>
          <p:spPr bwMode="auto">
            <a:xfrm>
              <a:off x="2555892" y="404688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56" name="Line 129"/>
            <p:cNvSpPr>
              <a:spLocks noChangeShapeType="1"/>
            </p:cNvSpPr>
            <p:nvPr/>
          </p:nvSpPr>
          <p:spPr bwMode="auto">
            <a:xfrm>
              <a:off x="2817829"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57" name="Line 130"/>
            <p:cNvSpPr>
              <a:spLocks noChangeShapeType="1"/>
            </p:cNvSpPr>
            <p:nvPr/>
          </p:nvSpPr>
          <p:spPr bwMode="auto">
            <a:xfrm>
              <a:off x="3081354"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58" name="Line 131"/>
            <p:cNvSpPr>
              <a:spLocks noChangeShapeType="1"/>
            </p:cNvSpPr>
            <p:nvPr/>
          </p:nvSpPr>
          <p:spPr bwMode="auto">
            <a:xfrm>
              <a:off x="334329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59" name="Line 132"/>
            <p:cNvSpPr>
              <a:spLocks noChangeShapeType="1"/>
            </p:cNvSpPr>
            <p:nvPr/>
          </p:nvSpPr>
          <p:spPr bwMode="auto">
            <a:xfrm>
              <a:off x="3606817"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0" name="Line 133"/>
            <p:cNvSpPr>
              <a:spLocks noChangeShapeType="1"/>
            </p:cNvSpPr>
            <p:nvPr/>
          </p:nvSpPr>
          <p:spPr bwMode="auto">
            <a:xfrm>
              <a:off x="387034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1" name="Line 134"/>
            <p:cNvSpPr>
              <a:spLocks noChangeShapeType="1"/>
            </p:cNvSpPr>
            <p:nvPr/>
          </p:nvSpPr>
          <p:spPr bwMode="auto">
            <a:xfrm>
              <a:off x="4132279"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2" name="Line 135"/>
            <p:cNvSpPr>
              <a:spLocks noChangeShapeType="1"/>
            </p:cNvSpPr>
            <p:nvPr/>
          </p:nvSpPr>
          <p:spPr bwMode="auto">
            <a:xfrm>
              <a:off x="4395804"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3" name="Line 136"/>
            <p:cNvSpPr>
              <a:spLocks noChangeShapeType="1"/>
            </p:cNvSpPr>
            <p:nvPr/>
          </p:nvSpPr>
          <p:spPr bwMode="auto">
            <a:xfrm>
              <a:off x="465774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4" name="Line 137"/>
            <p:cNvSpPr>
              <a:spLocks noChangeShapeType="1"/>
            </p:cNvSpPr>
            <p:nvPr/>
          </p:nvSpPr>
          <p:spPr bwMode="auto">
            <a:xfrm>
              <a:off x="4921267"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5" name="Line 138"/>
            <p:cNvSpPr>
              <a:spLocks noChangeShapeType="1"/>
            </p:cNvSpPr>
            <p:nvPr/>
          </p:nvSpPr>
          <p:spPr bwMode="auto">
            <a:xfrm>
              <a:off x="518479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6" name="Line 139"/>
            <p:cNvSpPr>
              <a:spLocks noChangeShapeType="1"/>
            </p:cNvSpPr>
            <p:nvPr/>
          </p:nvSpPr>
          <p:spPr bwMode="auto">
            <a:xfrm>
              <a:off x="5446729"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7" name="Line 140"/>
            <p:cNvSpPr>
              <a:spLocks noChangeShapeType="1"/>
            </p:cNvSpPr>
            <p:nvPr/>
          </p:nvSpPr>
          <p:spPr bwMode="auto">
            <a:xfrm>
              <a:off x="5710254"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8" name="Line 141"/>
            <p:cNvSpPr>
              <a:spLocks noChangeShapeType="1"/>
            </p:cNvSpPr>
            <p:nvPr/>
          </p:nvSpPr>
          <p:spPr bwMode="auto">
            <a:xfrm>
              <a:off x="5972192" y="404688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69" name="Line 142"/>
            <p:cNvSpPr>
              <a:spLocks noChangeShapeType="1"/>
            </p:cNvSpPr>
            <p:nvPr/>
          </p:nvSpPr>
          <p:spPr bwMode="auto">
            <a:xfrm>
              <a:off x="6235717"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0" name="Line 143"/>
            <p:cNvSpPr>
              <a:spLocks noChangeShapeType="1"/>
            </p:cNvSpPr>
            <p:nvPr/>
          </p:nvSpPr>
          <p:spPr bwMode="auto">
            <a:xfrm>
              <a:off x="649924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1" name="Line 144"/>
            <p:cNvSpPr>
              <a:spLocks noChangeShapeType="1"/>
            </p:cNvSpPr>
            <p:nvPr/>
          </p:nvSpPr>
          <p:spPr bwMode="auto">
            <a:xfrm>
              <a:off x="6761179"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2" name="Line 145"/>
            <p:cNvSpPr>
              <a:spLocks noChangeShapeType="1"/>
            </p:cNvSpPr>
            <p:nvPr/>
          </p:nvSpPr>
          <p:spPr bwMode="auto">
            <a:xfrm>
              <a:off x="7024704"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3" name="Line 146"/>
            <p:cNvSpPr>
              <a:spLocks noChangeShapeType="1"/>
            </p:cNvSpPr>
            <p:nvPr/>
          </p:nvSpPr>
          <p:spPr bwMode="auto">
            <a:xfrm>
              <a:off x="728664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4" name="Line 147"/>
            <p:cNvSpPr>
              <a:spLocks noChangeShapeType="1"/>
            </p:cNvSpPr>
            <p:nvPr/>
          </p:nvSpPr>
          <p:spPr bwMode="auto">
            <a:xfrm>
              <a:off x="7550167"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5" name="Line 148"/>
            <p:cNvSpPr>
              <a:spLocks noChangeShapeType="1"/>
            </p:cNvSpPr>
            <p:nvPr/>
          </p:nvSpPr>
          <p:spPr bwMode="auto">
            <a:xfrm>
              <a:off x="7813692"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6" name="Line 149"/>
            <p:cNvSpPr>
              <a:spLocks noChangeShapeType="1"/>
            </p:cNvSpPr>
            <p:nvPr/>
          </p:nvSpPr>
          <p:spPr bwMode="auto">
            <a:xfrm>
              <a:off x="8075629" y="397068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7" name="Line 150"/>
            <p:cNvSpPr>
              <a:spLocks noChangeShapeType="1"/>
            </p:cNvSpPr>
            <p:nvPr/>
          </p:nvSpPr>
          <p:spPr bwMode="auto">
            <a:xfrm>
              <a:off x="2292367" y="373891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8" name="Line 151"/>
            <p:cNvSpPr>
              <a:spLocks noChangeShapeType="1"/>
            </p:cNvSpPr>
            <p:nvPr/>
          </p:nvSpPr>
          <p:spPr bwMode="auto">
            <a:xfrm>
              <a:off x="2292367" y="335156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79" name="Line 152"/>
            <p:cNvSpPr>
              <a:spLocks noChangeShapeType="1"/>
            </p:cNvSpPr>
            <p:nvPr/>
          </p:nvSpPr>
          <p:spPr bwMode="auto">
            <a:xfrm>
              <a:off x="2292367" y="296579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80" name="Line 153"/>
            <p:cNvSpPr>
              <a:spLocks noChangeShapeType="1"/>
            </p:cNvSpPr>
            <p:nvPr/>
          </p:nvSpPr>
          <p:spPr bwMode="auto">
            <a:xfrm>
              <a:off x="2292367" y="258003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81" name="Line 154"/>
            <p:cNvSpPr>
              <a:spLocks noChangeShapeType="1"/>
            </p:cNvSpPr>
            <p:nvPr/>
          </p:nvSpPr>
          <p:spPr bwMode="auto">
            <a:xfrm>
              <a:off x="2292367" y="219427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82" name="Line 155"/>
            <p:cNvSpPr>
              <a:spLocks noChangeShapeType="1"/>
            </p:cNvSpPr>
            <p:nvPr/>
          </p:nvSpPr>
          <p:spPr bwMode="auto">
            <a:xfrm>
              <a:off x="2292367" y="180692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283" name="Text Box 156"/>
            <p:cNvSpPr txBox="1">
              <a:spLocks noChangeArrowheads="1"/>
            </p:cNvSpPr>
            <p:nvPr/>
          </p:nvSpPr>
          <p:spPr bwMode="auto">
            <a:xfrm>
              <a:off x="2643204" y="414689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38284" name="Text Box 157"/>
            <p:cNvSpPr txBox="1">
              <a:spLocks noChangeArrowheads="1"/>
            </p:cNvSpPr>
            <p:nvPr/>
          </p:nvSpPr>
          <p:spPr bwMode="auto">
            <a:xfrm>
              <a:off x="3168667" y="414689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8285" name="Text Box 158"/>
            <p:cNvSpPr txBox="1">
              <a:spLocks noChangeArrowheads="1"/>
            </p:cNvSpPr>
            <p:nvPr/>
          </p:nvSpPr>
          <p:spPr bwMode="auto">
            <a:xfrm>
              <a:off x="3694129" y="414689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38286" name="Text Box 159"/>
            <p:cNvSpPr txBox="1">
              <a:spLocks noChangeArrowheads="1"/>
            </p:cNvSpPr>
            <p:nvPr/>
          </p:nvSpPr>
          <p:spPr bwMode="auto">
            <a:xfrm>
              <a:off x="4235467" y="414689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8287" name="Text Box 160"/>
            <p:cNvSpPr txBox="1">
              <a:spLocks noChangeArrowheads="1"/>
            </p:cNvSpPr>
            <p:nvPr/>
          </p:nvSpPr>
          <p:spPr bwMode="auto">
            <a:xfrm>
              <a:off x="4673617" y="414689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38288" name="Text Box 161"/>
            <p:cNvSpPr txBox="1">
              <a:spLocks noChangeArrowheads="1"/>
            </p:cNvSpPr>
            <p:nvPr/>
          </p:nvSpPr>
          <p:spPr bwMode="auto">
            <a:xfrm>
              <a:off x="5241942" y="414689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8289" name="Text Box 162"/>
            <p:cNvSpPr txBox="1">
              <a:spLocks noChangeArrowheads="1"/>
            </p:cNvSpPr>
            <p:nvPr/>
          </p:nvSpPr>
          <p:spPr bwMode="auto">
            <a:xfrm>
              <a:off x="5738829" y="414689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38290" name="Text Box 163"/>
            <p:cNvSpPr txBox="1">
              <a:spLocks noChangeArrowheads="1"/>
            </p:cNvSpPr>
            <p:nvPr/>
          </p:nvSpPr>
          <p:spPr bwMode="auto">
            <a:xfrm>
              <a:off x="6264292" y="414689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8291" name="Text Box 164"/>
            <p:cNvSpPr txBox="1">
              <a:spLocks noChangeArrowheads="1"/>
            </p:cNvSpPr>
            <p:nvPr/>
          </p:nvSpPr>
          <p:spPr bwMode="auto">
            <a:xfrm>
              <a:off x="6819917" y="414689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38292" name="Text Box 165"/>
            <p:cNvSpPr txBox="1">
              <a:spLocks noChangeArrowheads="1"/>
            </p:cNvSpPr>
            <p:nvPr/>
          </p:nvSpPr>
          <p:spPr bwMode="auto">
            <a:xfrm>
              <a:off x="7345379" y="414689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8293" name="Text Box 166"/>
            <p:cNvSpPr txBox="1">
              <a:spLocks noChangeArrowheads="1"/>
            </p:cNvSpPr>
            <p:nvPr/>
          </p:nvSpPr>
          <p:spPr bwMode="auto">
            <a:xfrm>
              <a:off x="2160604" y="414689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8294" name="Text Box 167"/>
            <p:cNvSpPr txBox="1">
              <a:spLocks noChangeArrowheads="1"/>
            </p:cNvSpPr>
            <p:nvPr/>
          </p:nvSpPr>
          <p:spPr bwMode="auto">
            <a:xfrm>
              <a:off x="1985979" y="391512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8295" name="Text Box 168"/>
            <p:cNvSpPr txBox="1">
              <a:spLocks noChangeArrowheads="1"/>
            </p:cNvSpPr>
            <p:nvPr/>
          </p:nvSpPr>
          <p:spPr bwMode="auto">
            <a:xfrm>
              <a:off x="1985979" y="352936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8296" name="Text Box 169"/>
            <p:cNvSpPr txBox="1">
              <a:spLocks noChangeArrowheads="1"/>
            </p:cNvSpPr>
            <p:nvPr/>
          </p:nvSpPr>
          <p:spPr bwMode="auto">
            <a:xfrm>
              <a:off x="1985979" y="315629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8297" name="Text Box 170"/>
            <p:cNvSpPr txBox="1">
              <a:spLocks noChangeArrowheads="1"/>
            </p:cNvSpPr>
            <p:nvPr/>
          </p:nvSpPr>
          <p:spPr bwMode="auto">
            <a:xfrm>
              <a:off x="1854217" y="278323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8298" name="Text Box 171"/>
            <p:cNvSpPr txBox="1">
              <a:spLocks noChangeArrowheads="1"/>
            </p:cNvSpPr>
            <p:nvPr/>
          </p:nvSpPr>
          <p:spPr bwMode="auto">
            <a:xfrm>
              <a:off x="1854217" y="202282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8299" name="Text Box 172"/>
            <p:cNvSpPr txBox="1">
              <a:spLocks noChangeArrowheads="1"/>
            </p:cNvSpPr>
            <p:nvPr/>
          </p:nvSpPr>
          <p:spPr bwMode="auto">
            <a:xfrm>
              <a:off x="1854217" y="163706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38300" name="Oval 173"/>
            <p:cNvSpPr>
              <a:spLocks noChangeArrowheads="1"/>
            </p:cNvSpPr>
            <p:nvPr/>
          </p:nvSpPr>
          <p:spPr bwMode="auto">
            <a:xfrm>
              <a:off x="3025792" y="331346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1" name="Oval 174"/>
            <p:cNvSpPr>
              <a:spLocks noChangeArrowheads="1"/>
            </p:cNvSpPr>
            <p:nvPr/>
          </p:nvSpPr>
          <p:spPr bwMode="auto">
            <a:xfrm>
              <a:off x="2763854" y="369922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2" name="Oval 175"/>
            <p:cNvSpPr>
              <a:spLocks noChangeArrowheads="1"/>
            </p:cNvSpPr>
            <p:nvPr/>
          </p:nvSpPr>
          <p:spPr bwMode="auto">
            <a:xfrm>
              <a:off x="2249504" y="395004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3" name="Oval 176"/>
            <p:cNvSpPr>
              <a:spLocks noChangeArrowheads="1"/>
            </p:cNvSpPr>
            <p:nvPr/>
          </p:nvSpPr>
          <p:spPr bwMode="auto">
            <a:xfrm>
              <a:off x="2489217" y="388337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4" name="Oval 177"/>
            <p:cNvSpPr>
              <a:spLocks noChangeArrowheads="1"/>
            </p:cNvSpPr>
            <p:nvPr/>
          </p:nvSpPr>
          <p:spPr bwMode="auto">
            <a:xfrm>
              <a:off x="3289317" y="253717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5" name="Oval 178"/>
            <p:cNvSpPr>
              <a:spLocks noChangeArrowheads="1"/>
            </p:cNvSpPr>
            <p:nvPr/>
          </p:nvSpPr>
          <p:spPr bwMode="auto">
            <a:xfrm>
              <a:off x="3552842" y="243557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6" name="Oval 179"/>
            <p:cNvSpPr>
              <a:spLocks noChangeArrowheads="1"/>
            </p:cNvSpPr>
            <p:nvPr/>
          </p:nvSpPr>
          <p:spPr bwMode="auto">
            <a:xfrm>
              <a:off x="3814779" y="234349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7" name="Oval 180"/>
            <p:cNvSpPr>
              <a:spLocks noChangeArrowheads="1"/>
            </p:cNvSpPr>
            <p:nvPr/>
          </p:nvSpPr>
          <p:spPr bwMode="auto">
            <a:xfrm>
              <a:off x="4346592" y="214982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8" name="Oval 181"/>
            <p:cNvSpPr>
              <a:spLocks noChangeArrowheads="1"/>
            </p:cNvSpPr>
            <p:nvPr/>
          </p:nvSpPr>
          <p:spPr bwMode="auto">
            <a:xfrm>
              <a:off x="4078304" y="224666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09" name="Oval 182"/>
            <p:cNvSpPr>
              <a:spLocks noChangeArrowheads="1"/>
            </p:cNvSpPr>
            <p:nvPr/>
          </p:nvSpPr>
          <p:spPr bwMode="auto">
            <a:xfrm>
              <a:off x="4608529" y="205298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0" name="Oval 183"/>
            <p:cNvSpPr>
              <a:spLocks noChangeArrowheads="1"/>
            </p:cNvSpPr>
            <p:nvPr/>
          </p:nvSpPr>
          <p:spPr bwMode="auto">
            <a:xfrm>
              <a:off x="4867292" y="196249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1" name="Oval 184"/>
            <p:cNvSpPr>
              <a:spLocks noChangeArrowheads="1"/>
            </p:cNvSpPr>
            <p:nvPr/>
          </p:nvSpPr>
          <p:spPr bwMode="auto">
            <a:xfrm>
              <a:off x="5386404" y="175453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2" name="Oval 185"/>
            <p:cNvSpPr>
              <a:spLocks noChangeArrowheads="1"/>
            </p:cNvSpPr>
            <p:nvPr/>
          </p:nvSpPr>
          <p:spPr bwMode="auto">
            <a:xfrm>
              <a:off x="5129229" y="185137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3" name="Oval 186"/>
            <p:cNvSpPr>
              <a:spLocks noChangeArrowheads="1"/>
            </p:cNvSpPr>
            <p:nvPr/>
          </p:nvSpPr>
          <p:spPr bwMode="auto">
            <a:xfrm>
              <a:off x="6718317" y="291817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4" name="Oval 187"/>
            <p:cNvSpPr>
              <a:spLocks noChangeArrowheads="1"/>
            </p:cNvSpPr>
            <p:nvPr/>
          </p:nvSpPr>
          <p:spPr bwMode="auto">
            <a:xfrm>
              <a:off x="5918217" y="387384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5" name="Oval 188"/>
            <p:cNvSpPr>
              <a:spLocks noChangeArrowheads="1"/>
            </p:cNvSpPr>
            <p:nvPr/>
          </p:nvSpPr>
          <p:spPr bwMode="auto">
            <a:xfrm>
              <a:off x="6186504" y="368493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6" name="Oval 189"/>
            <p:cNvSpPr>
              <a:spLocks noChangeArrowheads="1"/>
            </p:cNvSpPr>
            <p:nvPr/>
          </p:nvSpPr>
          <p:spPr bwMode="auto">
            <a:xfrm>
              <a:off x="5649929" y="395004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7" name="Oval 190"/>
            <p:cNvSpPr>
              <a:spLocks noChangeArrowheads="1"/>
            </p:cNvSpPr>
            <p:nvPr/>
          </p:nvSpPr>
          <p:spPr bwMode="auto">
            <a:xfrm>
              <a:off x="6438917" y="330393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8" name="Oval 191"/>
            <p:cNvSpPr>
              <a:spLocks noChangeArrowheads="1"/>
            </p:cNvSpPr>
            <p:nvPr/>
          </p:nvSpPr>
          <p:spPr bwMode="auto">
            <a:xfrm>
              <a:off x="6975492" y="281657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19" name="Oval 192"/>
            <p:cNvSpPr>
              <a:spLocks noChangeArrowheads="1"/>
            </p:cNvSpPr>
            <p:nvPr/>
          </p:nvSpPr>
          <p:spPr bwMode="auto">
            <a:xfrm>
              <a:off x="7758129" y="252606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20" name="Oval 193"/>
            <p:cNvSpPr>
              <a:spLocks noChangeArrowheads="1"/>
            </p:cNvSpPr>
            <p:nvPr/>
          </p:nvSpPr>
          <p:spPr bwMode="auto">
            <a:xfrm>
              <a:off x="7232667" y="271497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21" name="Oval 194"/>
            <p:cNvSpPr>
              <a:spLocks noChangeArrowheads="1"/>
            </p:cNvSpPr>
            <p:nvPr/>
          </p:nvSpPr>
          <p:spPr bwMode="auto">
            <a:xfrm>
              <a:off x="7494604" y="262289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8322" name="Text Box 196"/>
            <p:cNvSpPr txBox="1">
              <a:spLocks noChangeArrowheads="1"/>
            </p:cNvSpPr>
            <p:nvPr/>
          </p:nvSpPr>
          <p:spPr bwMode="auto">
            <a:xfrm>
              <a:off x="1204929" y="1136998"/>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38323" name="Text Box 197"/>
            <p:cNvSpPr txBox="1">
              <a:spLocks noChangeArrowheads="1"/>
            </p:cNvSpPr>
            <p:nvPr/>
          </p:nvSpPr>
          <p:spPr bwMode="auto">
            <a:xfrm>
              <a:off x="180992" y="2729260"/>
              <a:ext cx="1757212"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38324" name="Text Box 198"/>
            <p:cNvSpPr txBox="1">
              <a:spLocks noChangeArrowheads="1"/>
            </p:cNvSpPr>
            <p:nvPr/>
          </p:nvSpPr>
          <p:spPr bwMode="auto">
            <a:xfrm>
              <a:off x="5710254" y="126876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38325" name="Line 199"/>
            <p:cNvSpPr>
              <a:spLocks noChangeShapeType="1"/>
            </p:cNvSpPr>
            <p:nvPr/>
          </p:nvSpPr>
          <p:spPr bwMode="auto">
            <a:xfrm flipH="1">
              <a:off x="5446729" y="151482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8326" name="Text Box 200"/>
            <p:cNvSpPr txBox="1">
              <a:spLocks noChangeArrowheads="1"/>
            </p:cNvSpPr>
            <p:nvPr/>
          </p:nvSpPr>
          <p:spPr bwMode="auto">
            <a:xfrm>
              <a:off x="3519504" y="3480148"/>
              <a:ext cx="157927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38327" name="Line 201"/>
            <p:cNvSpPr>
              <a:spLocks noChangeShapeType="1"/>
            </p:cNvSpPr>
            <p:nvPr/>
          </p:nvSpPr>
          <p:spPr bwMode="auto">
            <a:xfrm flipH="1" flipV="1">
              <a:off x="2906729" y="358333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8328" name="Rectangle 202"/>
            <p:cNvSpPr>
              <a:spLocks noChangeArrowheads="1"/>
            </p:cNvSpPr>
            <p:nvPr/>
          </p:nvSpPr>
          <p:spPr bwMode="auto">
            <a:xfrm>
              <a:off x="2379679" y="173072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329" name="Line 203"/>
            <p:cNvSpPr>
              <a:spLocks noChangeShapeType="1"/>
            </p:cNvSpPr>
            <p:nvPr/>
          </p:nvSpPr>
          <p:spPr bwMode="auto">
            <a:xfrm>
              <a:off x="2379679" y="258003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8330" name="Rectangle 204"/>
            <p:cNvSpPr>
              <a:spLocks noChangeArrowheads="1"/>
            </p:cNvSpPr>
            <p:nvPr/>
          </p:nvSpPr>
          <p:spPr bwMode="auto">
            <a:xfrm>
              <a:off x="2730517" y="389289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331" name="Rectangle 205"/>
            <p:cNvSpPr>
              <a:spLocks noChangeArrowheads="1"/>
            </p:cNvSpPr>
            <p:nvPr/>
          </p:nvSpPr>
          <p:spPr bwMode="auto">
            <a:xfrm>
              <a:off x="6148404" y="389289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8332" name="Text Box 206"/>
            <p:cNvSpPr txBox="1">
              <a:spLocks noChangeArrowheads="1"/>
            </p:cNvSpPr>
            <p:nvPr/>
          </p:nvSpPr>
          <p:spPr bwMode="auto">
            <a:xfrm>
              <a:off x="69097" y="2387948"/>
              <a:ext cx="1931939"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38333" name="Text Box 207"/>
            <p:cNvSpPr txBox="1">
              <a:spLocks noChangeArrowheads="1"/>
            </p:cNvSpPr>
            <p:nvPr/>
          </p:nvSpPr>
          <p:spPr bwMode="auto">
            <a:xfrm>
              <a:off x="781067" y="361349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8334" name="Line 208"/>
            <p:cNvSpPr>
              <a:spLocks noChangeShapeType="1"/>
            </p:cNvSpPr>
            <p:nvPr/>
          </p:nvSpPr>
          <p:spPr bwMode="auto">
            <a:xfrm>
              <a:off x="1635142" y="383416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8335" name="Text Box 209"/>
            <p:cNvSpPr txBox="1">
              <a:spLocks noChangeArrowheads="1"/>
            </p:cNvSpPr>
            <p:nvPr/>
          </p:nvSpPr>
          <p:spPr bwMode="auto">
            <a:xfrm>
              <a:off x="2405079" y="450567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8336" name="Text Box 210"/>
            <p:cNvSpPr txBox="1">
              <a:spLocks noChangeArrowheads="1"/>
            </p:cNvSpPr>
            <p:nvPr/>
          </p:nvSpPr>
          <p:spPr bwMode="auto">
            <a:xfrm>
              <a:off x="5800742" y="452948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8337" name="Text Box 211"/>
            <p:cNvSpPr txBox="1">
              <a:spLocks noChangeArrowheads="1"/>
            </p:cNvSpPr>
            <p:nvPr/>
          </p:nvSpPr>
          <p:spPr bwMode="auto">
            <a:xfrm>
              <a:off x="3547474" y="122113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8338" name="Text Box 212"/>
            <p:cNvSpPr txBox="1">
              <a:spLocks noChangeArrowheads="1"/>
            </p:cNvSpPr>
            <p:nvPr/>
          </p:nvSpPr>
          <p:spPr bwMode="auto">
            <a:xfrm>
              <a:off x="6709774" y="162753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8339" name="Line 213"/>
            <p:cNvSpPr>
              <a:spLocks noChangeShapeType="1"/>
            </p:cNvSpPr>
            <p:nvPr/>
          </p:nvSpPr>
          <p:spPr bwMode="auto">
            <a:xfrm rot="10800000">
              <a:off x="2379679" y="296579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8340" name="Line 214"/>
            <p:cNvSpPr>
              <a:spLocks noChangeShapeType="1"/>
            </p:cNvSpPr>
            <p:nvPr/>
          </p:nvSpPr>
          <p:spPr bwMode="auto">
            <a:xfrm flipV="1">
              <a:off x="2379679" y="180533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8341" name="Freeform 215"/>
            <p:cNvSpPr>
              <a:spLocks/>
            </p:cNvSpPr>
            <p:nvPr/>
          </p:nvSpPr>
          <p:spPr bwMode="auto">
            <a:xfrm>
              <a:off x="2205054" y="180692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534644" name="Line 116"/>
            <p:cNvSpPr>
              <a:spLocks noChangeShapeType="1"/>
            </p:cNvSpPr>
            <p:nvPr/>
          </p:nvSpPr>
          <p:spPr bwMode="auto">
            <a:xfrm>
              <a:off x="2341579" y="2883248"/>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38343" name="Text Box 195"/>
            <p:cNvSpPr txBox="1">
              <a:spLocks noChangeArrowheads="1"/>
            </p:cNvSpPr>
            <p:nvPr/>
          </p:nvSpPr>
          <p:spPr bwMode="auto">
            <a:xfrm>
              <a:off x="8029592" y="373891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38345" name="灯片编号占位符 104"/>
          <p:cNvSpPr>
            <a:spLocks noGrp="1"/>
          </p:cNvSpPr>
          <p:nvPr>
            <p:ph type="sldNum" sz="quarter" idx="12"/>
          </p:nvPr>
        </p:nvSpPr>
        <p:spPr>
          <a:noFill/>
        </p:spPr>
        <p:txBody>
          <a:bodyPr/>
          <a:lstStyle/>
          <a:p>
            <a:fld id="{14DDB125-AEFC-483C-B321-5AD01443776D}" type="slidenum">
              <a:rPr lang="en-US" altLang="zh-CN" smtClean="0"/>
              <a:pPr/>
              <a:t>107</a:t>
            </a:fld>
            <a:endParaRPr lang="en-US" altLang="zh-CN" smtClean="0"/>
          </a:p>
        </p:txBody>
      </p:sp>
      <p:sp>
        <p:nvSpPr>
          <p:cNvPr id="108"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(5)</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Line 3"/>
          <p:cNvSpPr>
            <a:spLocks noChangeShapeType="1"/>
          </p:cNvSpPr>
          <p:nvPr/>
        </p:nvSpPr>
        <p:spPr bwMode="auto">
          <a:xfrm>
            <a:off x="450850" y="-1035050"/>
            <a:ext cx="277813" cy="0"/>
          </a:xfrm>
          <a:prstGeom prst="line">
            <a:avLst/>
          </a:prstGeom>
          <a:noFill/>
          <a:ln w="9525">
            <a:solidFill>
              <a:schemeClr val="tx1"/>
            </a:solidFill>
            <a:round/>
            <a:headEnd/>
            <a:tailEnd/>
          </a:ln>
        </p:spPr>
        <p:txBody>
          <a:bodyPr wrap="none" anchor="ctr"/>
          <a:lstStyle/>
          <a:p>
            <a:endParaRPr lang="zh-CN" altLang="en-US"/>
          </a:p>
        </p:txBody>
      </p:sp>
      <p:sp>
        <p:nvSpPr>
          <p:cNvPr id="139268" name="Text Box 4"/>
          <p:cNvSpPr txBox="1">
            <a:spLocks noChangeArrowheads="1"/>
          </p:cNvSpPr>
          <p:nvPr/>
        </p:nvSpPr>
        <p:spPr bwMode="auto">
          <a:xfrm>
            <a:off x="395536" y="5373216"/>
            <a:ext cx="8424936" cy="706437"/>
          </a:xfrm>
          <a:prstGeom prst="rect">
            <a:avLst/>
          </a:prstGeom>
          <a:noFill/>
          <a:ln w="9525">
            <a:noFill/>
            <a:miter lim="800000"/>
            <a:headEnd/>
            <a:tailEnd/>
          </a:ln>
        </p:spPr>
        <p:txBody>
          <a:bodyPr wrap="square">
            <a:spAutoFit/>
          </a:bodyPr>
          <a:lstStyle/>
          <a:p>
            <a:r>
              <a:rPr lang="zh-CN" altLang="en-US" sz="2000" b="1" dirty="0">
                <a:solidFill>
                  <a:srgbClr val="333399"/>
                </a:solidFill>
                <a:latin typeface="华文新魏" pitchFamily="2" charset="-122"/>
                <a:ea typeface="华文新魏" pitchFamily="2" charset="-122"/>
              </a:rPr>
              <a:t>当拥塞窗口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增长到慢开始门限值 </a:t>
            </a:r>
            <a:r>
              <a:rPr lang="en-US" altLang="zh-CN" sz="2000" b="1" dirty="0" err="1">
                <a:solidFill>
                  <a:srgbClr val="333399"/>
                </a:solidFill>
                <a:latin typeface="华文新魏" pitchFamily="2" charset="-122"/>
                <a:ea typeface="华文新魏" pitchFamily="2" charset="-122"/>
              </a:rPr>
              <a:t>ssthresh</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时（即当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 16 </a:t>
            </a:r>
            <a:r>
              <a:rPr lang="zh-CN" altLang="en-US" sz="2000" b="1" dirty="0">
                <a:solidFill>
                  <a:srgbClr val="333399"/>
                </a:solidFill>
                <a:latin typeface="华文新魏" pitchFamily="2" charset="-122"/>
                <a:ea typeface="华文新魏" pitchFamily="2" charset="-122"/>
              </a:rPr>
              <a:t>时），就改为执行拥塞避免算法，拥塞窗口按线性规律增长。 </a:t>
            </a:r>
          </a:p>
        </p:txBody>
      </p:sp>
      <p:sp>
        <p:nvSpPr>
          <p:cNvPr id="139357" name="Text Box 207"/>
          <p:cNvSpPr txBox="1">
            <a:spLocks noChangeArrowheads="1"/>
          </p:cNvSpPr>
          <p:nvPr/>
        </p:nvSpPr>
        <p:spPr bwMode="auto">
          <a:xfrm>
            <a:off x="0" y="2420888"/>
            <a:ext cx="1927131" cy="369332"/>
          </a:xfrm>
          <a:prstGeom prst="rect">
            <a:avLst/>
          </a:prstGeom>
          <a:noFill/>
          <a:ln w="9525">
            <a:noFill/>
            <a:miter lim="800000"/>
            <a:headEnd/>
            <a:tailEnd/>
          </a:ln>
        </p:spPr>
        <p:txBody>
          <a:bodyPr wrap="none">
            <a:spAutoFit/>
          </a:bodyPr>
          <a:lstStyle/>
          <a:p>
            <a:pPr algn="ctr"/>
            <a:r>
              <a:rPr kumimoji="1" lang="en-US" altLang="zh-CN" sz="1800" b="1" dirty="0" err="1">
                <a:latin typeface="华文新魏" pitchFamily="2" charset="-122"/>
                <a:ea typeface="华文新魏" pitchFamily="2" charset="-122"/>
              </a:rPr>
              <a:t>ssthresh</a:t>
            </a:r>
            <a:r>
              <a:rPr kumimoji="1" lang="en-US" altLang="zh-CN" sz="1800" b="1" dirty="0">
                <a:latin typeface="华文新魏" pitchFamily="2" charset="-122"/>
                <a:ea typeface="华文新魏" pitchFamily="2" charset="-122"/>
              </a:rPr>
              <a:t> </a:t>
            </a:r>
            <a:r>
              <a:rPr kumimoji="1" lang="zh-CN" altLang="en-US" sz="1800" b="1" dirty="0">
                <a:latin typeface="华文新魏" pitchFamily="2" charset="-122"/>
                <a:ea typeface="华文新魏" pitchFamily="2" charset="-122"/>
              </a:rPr>
              <a:t>的初始值</a:t>
            </a:r>
          </a:p>
        </p:txBody>
      </p:sp>
      <p:grpSp>
        <p:nvGrpSpPr>
          <p:cNvPr id="109" name="组合 108"/>
          <p:cNvGrpSpPr/>
          <p:nvPr/>
        </p:nvGrpSpPr>
        <p:grpSpPr>
          <a:xfrm>
            <a:off x="180992" y="1196752"/>
            <a:ext cx="8963008" cy="3833812"/>
            <a:chOff x="179388" y="890588"/>
            <a:chExt cx="8963008" cy="3833812"/>
          </a:xfrm>
        </p:grpSpPr>
        <p:sp>
          <p:nvSpPr>
            <p:cNvPr id="535668" name="Line 116"/>
            <p:cNvSpPr>
              <a:spLocks noChangeShapeType="1"/>
            </p:cNvSpPr>
            <p:nvPr/>
          </p:nvSpPr>
          <p:spPr bwMode="auto">
            <a:xfrm>
              <a:off x="2627313" y="1844675"/>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39270" name="Line 119"/>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39271" name="Text Box 120"/>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39272" name="Text Box 121"/>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9273" name="Line 122"/>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39274" name="Text Box 123"/>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39275" name="Rectangle 124"/>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276" name="Rectangle 125"/>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277" name="Rectangle 126"/>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278" name="Rectangle 127"/>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279" name="Line 128"/>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9280" name="Line 129"/>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1" name="Line 130"/>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2" name="Line 131"/>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3" name="Line 132"/>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4" name="Line 133"/>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5" name="Line 134"/>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6" name="Line 135"/>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7" name="Line 136"/>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8" name="Line 137"/>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89" name="Line 138"/>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0" name="Line 139"/>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1" name="Line 140"/>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2" name="Line 141"/>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3" name="Line 142"/>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4" name="Line 143"/>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5" name="Line 144"/>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6" name="Line 145"/>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7" name="Line 146"/>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8" name="Line 147"/>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299" name="Line 148"/>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0" name="Line 149"/>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1" name="Line 150"/>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2" name="Line 151"/>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3" name="Line 152"/>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4" name="Line 153"/>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5" name="Line 154"/>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6" name="Line 155"/>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7" name="Line 156"/>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08" name="Text Box 157"/>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39309" name="Text Box 158"/>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9310" name="Text Box 159"/>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39311" name="Text Box 160"/>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9312" name="Text Box 161"/>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39313" name="Text Box 162"/>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9314" name="Text Box 163"/>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39315" name="Text Box 164"/>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39316" name="Text Box 165"/>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39317" name="Text Box 166"/>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9318" name="Text Box 167"/>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9319" name="Text Box 168"/>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39320" name="Text Box 169"/>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39321" name="Text Box 170"/>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39322" name="Text Box 171"/>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39323" name="Text Box 172"/>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39324" name="Text Box 173"/>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39325" name="Oval 174"/>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26" name="Oval 175"/>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27" name="Oval 176"/>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28" name="Oval 177"/>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29" name="Oval 178"/>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0" name="Oval 179"/>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1" name="Oval 180"/>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2" name="Oval 181"/>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3" name="Oval 182"/>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4" name="Oval 183"/>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5" name="Oval 184"/>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6" name="Oval 185"/>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7" name="Oval 186"/>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8" name="Oval 187"/>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39" name="Oval 188"/>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0" name="Oval 189"/>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1" name="Oval 190"/>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2" name="Oval 191"/>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3" name="Oval 192"/>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4" name="Oval 193"/>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5" name="Oval 194"/>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6" name="Oval 195"/>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47" name="Text Box 197"/>
            <p:cNvSpPr txBox="1">
              <a:spLocks noChangeArrowheads="1"/>
            </p:cNvSpPr>
            <p:nvPr/>
          </p:nvSpPr>
          <p:spPr bwMode="auto">
            <a:xfrm>
              <a:off x="1203325" y="890588"/>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39348" name="Text Box 198"/>
            <p:cNvSpPr txBox="1">
              <a:spLocks noChangeArrowheads="1"/>
            </p:cNvSpPr>
            <p:nvPr/>
          </p:nvSpPr>
          <p:spPr bwMode="auto">
            <a:xfrm>
              <a:off x="179388" y="2482850"/>
              <a:ext cx="1757212"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39349" name="Text Box 199"/>
            <p:cNvSpPr txBox="1">
              <a:spLocks noChangeArrowheads="1"/>
            </p:cNvSpPr>
            <p:nvPr/>
          </p:nvSpPr>
          <p:spPr bwMode="auto">
            <a:xfrm>
              <a:off x="5708650" y="102235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39350" name="Line 200"/>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9351" name="Text Box 201"/>
            <p:cNvSpPr txBox="1">
              <a:spLocks noChangeArrowheads="1"/>
            </p:cNvSpPr>
            <p:nvPr/>
          </p:nvSpPr>
          <p:spPr bwMode="auto">
            <a:xfrm>
              <a:off x="3517900" y="3233738"/>
              <a:ext cx="157927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39352" name="Line 202"/>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9353" name="Rectangle 203"/>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354" name="Line 204"/>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9355" name="Rectangle 205"/>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356" name="Rectangle 206"/>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39358" name="Text Box 208"/>
            <p:cNvSpPr txBox="1">
              <a:spLocks noChangeArrowheads="1"/>
            </p:cNvSpPr>
            <p:nvPr/>
          </p:nvSpPr>
          <p:spPr bwMode="auto">
            <a:xfrm>
              <a:off x="779463" y="336708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9359" name="Line 209"/>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39360" name="Text Box 210"/>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9361" name="Text Box 211"/>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39362" name="Text Box 212"/>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9363" name="Text Box 213"/>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39364" name="Line 214"/>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9365" name="Line 215"/>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39366" name="Freeform 216"/>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39367" name="Text Box 196"/>
            <p:cNvSpPr txBox="1">
              <a:spLocks noChangeArrowheads="1"/>
            </p:cNvSpPr>
            <p:nvPr/>
          </p:nvSpPr>
          <p:spPr bwMode="auto">
            <a:xfrm>
              <a:off x="8027988" y="349250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39369" name="灯片编号占位符 104"/>
          <p:cNvSpPr>
            <a:spLocks noGrp="1"/>
          </p:cNvSpPr>
          <p:nvPr>
            <p:ph type="sldNum" sz="quarter" idx="12"/>
          </p:nvPr>
        </p:nvSpPr>
        <p:spPr>
          <a:noFill/>
        </p:spPr>
        <p:txBody>
          <a:bodyPr/>
          <a:lstStyle/>
          <a:p>
            <a:fld id="{45989C14-24C3-4116-8E58-6FA64C6B3878}" type="slidenum">
              <a:rPr lang="en-US" altLang="zh-CN" smtClean="0"/>
              <a:pPr/>
              <a:t>108</a:t>
            </a:fld>
            <a:endParaRPr lang="en-US" altLang="zh-CN" smtClean="0"/>
          </a:p>
        </p:txBody>
      </p:sp>
      <p:sp>
        <p:nvSpPr>
          <p:cNvPr id="108"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(6)</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89" name="Text Box 4"/>
          <p:cNvSpPr txBox="1">
            <a:spLocks noChangeArrowheads="1"/>
          </p:cNvSpPr>
          <p:nvPr/>
        </p:nvSpPr>
        <p:spPr bwMode="auto">
          <a:xfrm>
            <a:off x="611560" y="5517232"/>
            <a:ext cx="8137525" cy="400050"/>
          </a:xfrm>
          <a:prstGeom prst="rect">
            <a:avLst/>
          </a:prstGeom>
          <a:noFill/>
          <a:ln w="9525">
            <a:noFill/>
            <a:miter lim="800000"/>
            <a:headEnd/>
            <a:tailEnd/>
          </a:ln>
        </p:spPr>
        <p:txBody>
          <a:bodyPr>
            <a:spAutoFit/>
          </a:bodyPr>
          <a:lstStyle/>
          <a:p>
            <a:r>
              <a:rPr lang="zh-CN" altLang="en-US" sz="2000" b="1" dirty="0">
                <a:solidFill>
                  <a:srgbClr val="333399"/>
                </a:solidFill>
                <a:latin typeface="华文新魏" pitchFamily="2" charset="-122"/>
                <a:ea typeface="华文新魏" pitchFamily="2" charset="-122"/>
              </a:rPr>
              <a:t>假定拥塞窗口的数值增长到 </a:t>
            </a:r>
            <a:r>
              <a:rPr lang="en-US" altLang="zh-CN" sz="2000" b="1" dirty="0">
                <a:solidFill>
                  <a:srgbClr val="333399"/>
                </a:solidFill>
                <a:latin typeface="华文新魏" pitchFamily="2" charset="-122"/>
                <a:ea typeface="华文新魏" pitchFamily="2" charset="-122"/>
              </a:rPr>
              <a:t>24 </a:t>
            </a:r>
            <a:r>
              <a:rPr lang="zh-CN" altLang="en-US" sz="2000" b="1" dirty="0">
                <a:solidFill>
                  <a:srgbClr val="333399"/>
                </a:solidFill>
                <a:latin typeface="华文新魏" pitchFamily="2" charset="-122"/>
                <a:ea typeface="华文新魏" pitchFamily="2" charset="-122"/>
              </a:rPr>
              <a:t>时，网络出现超时，表明网络拥塞了。 </a:t>
            </a:r>
          </a:p>
        </p:txBody>
      </p:sp>
      <p:grpSp>
        <p:nvGrpSpPr>
          <p:cNvPr id="109" name="组合 108"/>
          <p:cNvGrpSpPr/>
          <p:nvPr/>
        </p:nvGrpSpPr>
        <p:grpSpPr>
          <a:xfrm>
            <a:off x="87359" y="1196752"/>
            <a:ext cx="9056641" cy="3833812"/>
            <a:chOff x="69897" y="890588"/>
            <a:chExt cx="9056641" cy="3833812"/>
          </a:xfrm>
        </p:grpSpPr>
        <p:sp>
          <p:nvSpPr>
            <p:cNvPr id="140290" name="Line 1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40291" name="Text Box 119"/>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40292" name="Text Box 120"/>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0293" name="Line 1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40294" name="Text Box 122"/>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40295" name="Rectangle 123"/>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296" name="Rectangle 124"/>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297" name="Rectangle 125"/>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298" name="Rectangle 126"/>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299" name="Line 1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0300" name="Line 128"/>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1" name="Line 129"/>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2" name="Line 130"/>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3" name="Line 131"/>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4" name="Line 132"/>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5" name="Line 133"/>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6" name="Line 134"/>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7" name="Line 135"/>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8" name="Line 136"/>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09" name="Line 137"/>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0" name="Line 138"/>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1" name="Line 139"/>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2" name="Line 140"/>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3" name="Line 141"/>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4" name="Line 142"/>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5" name="Line 143"/>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6" name="Line 144"/>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7" name="Line 145"/>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8" name="Line 146"/>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19" name="Line 147"/>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0" name="Line 148"/>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1" name="Line 149"/>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2" name="Line 150"/>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3" name="Line 151"/>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4" name="Line 152"/>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5" name="Line 153"/>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6" name="Line 154"/>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7" name="Line 155"/>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28" name="Text Box 156"/>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40329" name="Text Box 157"/>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0330" name="Text Box 158"/>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40331" name="Text Box 159"/>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0332" name="Text Box 160"/>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40333" name="Text Box 161"/>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0334" name="Text Box 162"/>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40335" name="Text Box 163"/>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0336" name="Text Box 164"/>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40337" name="Text Box 165"/>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0338" name="Text Box 166"/>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0339" name="Text Box 167"/>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0340" name="Text Box 168"/>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0341" name="Text Box 169"/>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0342" name="Text Box 170"/>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0343" name="Text Box 171"/>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0344" name="Text Box 172"/>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40345" name="Oval 1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46" name="Oval 1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47" name="Oval 1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48" name="Oval 1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49" name="Oval 1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0" name="Oval 1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1" name="Oval 1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2" name="Oval 1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3" name="Oval 1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4" name="Oval 1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5" name="Oval 1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6" name="Oval 1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7" name="Oval 1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8" name="Oval 1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59" name="Oval 1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0" name="Oval 1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1" name="Oval 1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2" name="Oval 1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3" name="Oval 1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4" name="Oval 1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5" name="Oval 1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6" name="Oval 1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0367" name="Text Box 196"/>
            <p:cNvSpPr txBox="1">
              <a:spLocks noChangeArrowheads="1"/>
            </p:cNvSpPr>
            <p:nvPr/>
          </p:nvSpPr>
          <p:spPr bwMode="auto">
            <a:xfrm>
              <a:off x="1203325" y="890588"/>
              <a:ext cx="1713931"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40368" name="Text Box 197"/>
            <p:cNvSpPr txBox="1">
              <a:spLocks noChangeArrowheads="1"/>
            </p:cNvSpPr>
            <p:nvPr/>
          </p:nvSpPr>
          <p:spPr bwMode="auto">
            <a:xfrm>
              <a:off x="179388" y="2482850"/>
              <a:ext cx="175240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40369" name="Text Box 198"/>
            <p:cNvSpPr txBox="1">
              <a:spLocks noChangeArrowheads="1"/>
            </p:cNvSpPr>
            <p:nvPr/>
          </p:nvSpPr>
          <p:spPr bwMode="auto">
            <a:xfrm>
              <a:off x="5708650" y="1022350"/>
              <a:ext cx="1098550" cy="366713"/>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40370" name="Line 1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0371" name="Text Box 200"/>
            <p:cNvSpPr txBox="1">
              <a:spLocks noChangeArrowheads="1"/>
            </p:cNvSpPr>
            <p:nvPr/>
          </p:nvSpPr>
          <p:spPr bwMode="auto">
            <a:xfrm>
              <a:off x="3517900" y="3233738"/>
              <a:ext cx="1555750" cy="36671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40372" name="Line 2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0373" name="Rectangle 202"/>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374" name="Line 203"/>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0375" name="Rectangle 204"/>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376" name="Rectangle 205"/>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0377" name="Text Box 206"/>
            <p:cNvSpPr txBox="1">
              <a:spLocks noChangeArrowheads="1"/>
            </p:cNvSpPr>
            <p:nvPr/>
          </p:nvSpPr>
          <p:spPr bwMode="auto">
            <a:xfrm>
              <a:off x="69897" y="2141538"/>
              <a:ext cx="1927131"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40378" name="Text Box 207"/>
            <p:cNvSpPr txBox="1">
              <a:spLocks noChangeArrowheads="1"/>
            </p:cNvSpPr>
            <p:nvPr/>
          </p:nvSpPr>
          <p:spPr bwMode="auto">
            <a:xfrm>
              <a:off x="779463" y="336708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0379" name="Line 208"/>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0380" name="Text Box 209"/>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0381" name="Text Box 210"/>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0382" name="Text Box 211"/>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0383" name="Text Box 212"/>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0384" name="Line 2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0385" name="Line 2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0386" name="Freeform 215"/>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536692" name="Line 116"/>
            <p:cNvSpPr>
              <a:spLocks noChangeShapeType="1"/>
            </p:cNvSpPr>
            <p:nvPr/>
          </p:nvSpPr>
          <p:spPr bwMode="auto">
            <a:xfrm>
              <a:off x="4716463" y="1052513"/>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40391" name="Text Box 195"/>
            <p:cNvSpPr txBox="1">
              <a:spLocks noChangeArrowheads="1"/>
            </p:cNvSpPr>
            <p:nvPr/>
          </p:nvSpPr>
          <p:spPr bwMode="auto">
            <a:xfrm>
              <a:off x="8027988" y="3492500"/>
              <a:ext cx="1098550" cy="366713"/>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40393" name="灯片编号占位符 104"/>
          <p:cNvSpPr>
            <a:spLocks noGrp="1"/>
          </p:cNvSpPr>
          <p:nvPr>
            <p:ph type="sldNum" sz="quarter" idx="12"/>
          </p:nvPr>
        </p:nvSpPr>
        <p:spPr>
          <a:noFill/>
        </p:spPr>
        <p:txBody>
          <a:bodyPr/>
          <a:lstStyle/>
          <a:p>
            <a:fld id="{8539335E-20A1-4C5A-B1AF-ADA3F0D6DDB9}" type="slidenum">
              <a:rPr lang="en-US" altLang="zh-CN" smtClean="0"/>
              <a:pPr/>
              <a:t>109</a:t>
            </a:fld>
            <a:endParaRPr lang="en-US" altLang="zh-CN" smtClean="0"/>
          </a:p>
        </p:txBody>
      </p:sp>
      <p:sp>
        <p:nvSpPr>
          <p:cNvPr id="108" name="Rectangle 4"/>
          <p:cNvSpPr>
            <a:spLocks noGrp="1" noChangeArrowheads="1"/>
          </p:cNvSpPr>
          <p:nvPr>
            <p:ph type="title"/>
          </p:nvPr>
        </p:nvSpPr>
        <p:spPr>
          <a:xfrm>
            <a:off x="0"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(7)</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188640"/>
            <a:ext cx="7772400" cy="1090613"/>
          </a:xfrm>
        </p:spPr>
        <p:txBody>
          <a:bodyPr/>
          <a:lstStyle/>
          <a:p>
            <a:pPr algn="l" eaLnBrk="1" hangingPunct="1">
              <a:defRPr/>
            </a:pPr>
            <a:r>
              <a:rPr lang="en-US" altLang="zh-CN" sz="3200" u="sng" dirty="0" smtClean="0">
                <a:latin typeface="+mn-lt"/>
                <a:ea typeface="华文新魏" pitchFamily="2" charset="-122"/>
              </a:rPr>
              <a:t>6.1.4  </a:t>
            </a:r>
            <a:r>
              <a:rPr lang="zh-CN" altLang="zh-CN" sz="3200" u="sng" dirty="0" smtClean="0">
                <a:latin typeface="+mn-lt"/>
                <a:ea typeface="华文新魏" pitchFamily="2" charset="-122"/>
              </a:rPr>
              <a:t>网络环境中分布式进程标识方法</a:t>
            </a:r>
            <a:endParaRPr lang="zh-CN" altLang="en-US" sz="3200" u="sng" dirty="0" smtClean="0">
              <a:latin typeface="+mn-lt"/>
              <a:ea typeface="华文新魏" pitchFamily="2" charset="-122"/>
            </a:endParaRPr>
          </a:p>
        </p:txBody>
      </p:sp>
      <p:sp>
        <p:nvSpPr>
          <p:cNvPr id="17" name="内容占位符 16"/>
          <p:cNvSpPr>
            <a:spLocks noGrp="1"/>
          </p:cNvSpPr>
          <p:nvPr>
            <p:ph idx="1"/>
          </p:nvPr>
        </p:nvSpPr>
        <p:spPr>
          <a:xfrm>
            <a:off x="611560" y="1196752"/>
            <a:ext cx="8351837" cy="4611687"/>
          </a:xfrm>
        </p:spPr>
        <p:txBody>
          <a:bodyPr/>
          <a:lstStyle/>
          <a:p>
            <a:pPr>
              <a:defRPr/>
            </a:pPr>
            <a:r>
              <a:rPr lang="zh-CN" altLang="zh-CN" sz="2400" b="1" u="sng" dirty="0" smtClean="0">
                <a:ea typeface="华文新魏" pitchFamily="2" charset="-122"/>
              </a:rPr>
              <a:t>实现分布式进程通信要解决两个基本问题</a:t>
            </a:r>
            <a:endParaRPr lang="en-US" altLang="zh-CN" sz="2400" b="1" dirty="0" smtClean="0">
              <a:ea typeface="华文新魏" pitchFamily="2" charset="-122"/>
            </a:endParaRPr>
          </a:p>
          <a:p>
            <a:pPr>
              <a:buFontTx/>
              <a:buNone/>
              <a:defRPr/>
            </a:pPr>
            <a:r>
              <a:rPr lang="zh-CN" altLang="en-US" sz="2400" b="1" dirty="0" smtClean="0">
                <a:ea typeface="华文新魏" pitchFamily="2" charset="-122"/>
              </a:rPr>
              <a:t>     </a:t>
            </a:r>
            <a:r>
              <a:rPr lang="en-US" altLang="zh-CN" sz="2400" b="1" dirty="0" smtClean="0">
                <a:ea typeface="华文新魏" pitchFamily="2" charset="-122"/>
              </a:rPr>
              <a:t>—</a:t>
            </a:r>
            <a:r>
              <a:rPr lang="zh-CN" altLang="en-US" sz="2400" b="1" dirty="0" smtClean="0">
                <a:ea typeface="华文新魏" pitchFamily="2" charset="-122"/>
              </a:rPr>
              <a:t> </a:t>
            </a:r>
            <a:r>
              <a:rPr lang="zh-CN" altLang="zh-CN" sz="2400" b="1" dirty="0" smtClean="0">
                <a:solidFill>
                  <a:srgbClr val="FF0000"/>
                </a:solidFill>
                <a:ea typeface="华文新魏" pitchFamily="2" charset="-122"/>
              </a:rPr>
              <a:t>进程标识</a:t>
            </a:r>
            <a:r>
              <a:rPr lang="zh-CN" altLang="zh-CN" sz="2400" b="1" dirty="0" smtClean="0">
                <a:ea typeface="华文新魏" pitchFamily="2" charset="-122"/>
              </a:rPr>
              <a:t>与</a:t>
            </a:r>
            <a:r>
              <a:rPr lang="zh-CN" altLang="zh-CN" sz="2400" b="1" dirty="0" smtClean="0">
                <a:solidFill>
                  <a:srgbClr val="FF0000"/>
                </a:solidFill>
                <a:ea typeface="华文新魏" pitchFamily="2" charset="-122"/>
              </a:rPr>
              <a:t>多重协议识别</a:t>
            </a:r>
            <a:endParaRPr lang="en-US" altLang="zh-CN" sz="2400" b="1" dirty="0" smtClean="0">
              <a:solidFill>
                <a:srgbClr val="FF0000"/>
              </a:solidFill>
              <a:ea typeface="华文新魏" pitchFamily="2" charset="-122"/>
            </a:endParaRPr>
          </a:p>
          <a:p>
            <a:pPr>
              <a:defRPr/>
            </a:pPr>
            <a:r>
              <a:rPr lang="zh-CN" altLang="zh-CN" sz="2400" b="1" u="sng" dirty="0" smtClean="0">
                <a:ea typeface="华文新魏" pitchFamily="2" charset="-122"/>
              </a:rPr>
              <a:t>端口号的分配方法</a:t>
            </a:r>
          </a:p>
          <a:p>
            <a:pPr>
              <a:buFontTx/>
              <a:buNone/>
              <a:defRPr/>
            </a:pPr>
            <a:r>
              <a:rPr lang="zh-CN" altLang="en-US" sz="2400" b="1" dirty="0" smtClean="0">
                <a:ea typeface="华文新魏" pitchFamily="2" charset="-122"/>
              </a:rPr>
              <a:t>     </a:t>
            </a:r>
            <a:r>
              <a:rPr lang="en-US" altLang="zh-CN" sz="2400" b="1" dirty="0" smtClean="0">
                <a:ea typeface="华文新魏" pitchFamily="2" charset="-122"/>
              </a:rPr>
              <a:t>—</a:t>
            </a:r>
            <a:r>
              <a:rPr lang="zh-CN" altLang="en-US" sz="2400" b="1" dirty="0" smtClean="0">
                <a:ea typeface="华文新魏" pitchFamily="2" charset="-122"/>
              </a:rPr>
              <a:t> </a:t>
            </a:r>
            <a:r>
              <a:rPr lang="zh-CN" altLang="zh-CN" sz="2400" b="1" dirty="0" smtClean="0">
                <a:ea typeface="华文新魏" pitchFamily="2" charset="-122"/>
              </a:rPr>
              <a:t>端口号的数值范围</a:t>
            </a:r>
            <a:r>
              <a:rPr lang="zh-CN" altLang="en-US" sz="2400" b="1" dirty="0" smtClean="0">
                <a:ea typeface="华文新魏" pitchFamily="2" charset="-122"/>
              </a:rPr>
              <a:t>：</a:t>
            </a:r>
            <a:r>
              <a:rPr lang="en-US" altLang="zh-CN" sz="2400" b="1" dirty="0" smtClean="0">
                <a:ea typeface="华文新魏" pitchFamily="2" charset="-122"/>
              </a:rPr>
              <a:t>0</a:t>
            </a:r>
            <a:r>
              <a:rPr lang="zh-CN" altLang="zh-CN" sz="2400" b="1" dirty="0" smtClean="0">
                <a:ea typeface="华文新魏" pitchFamily="2" charset="-122"/>
              </a:rPr>
              <a:t>～</a:t>
            </a:r>
            <a:r>
              <a:rPr lang="en-US" altLang="zh-CN" sz="2400" b="1" dirty="0" smtClean="0">
                <a:ea typeface="华文新魏" pitchFamily="2" charset="-122"/>
              </a:rPr>
              <a:t>65535</a:t>
            </a:r>
            <a:r>
              <a:rPr lang="zh-CN" altLang="zh-CN" sz="2400" b="1" dirty="0" smtClean="0">
                <a:ea typeface="华文新魏" pitchFamily="2" charset="-122"/>
              </a:rPr>
              <a:t>之间的整数。</a:t>
            </a:r>
          </a:p>
          <a:p>
            <a:pPr>
              <a:buFontTx/>
              <a:buNone/>
              <a:defRPr/>
            </a:pPr>
            <a:r>
              <a:rPr lang="zh-CN" altLang="en-US" sz="2400" b="1" dirty="0" smtClean="0">
                <a:ea typeface="华文新魏" pitchFamily="2" charset="-122"/>
              </a:rPr>
              <a:t>     </a:t>
            </a:r>
            <a:r>
              <a:rPr lang="en-US" altLang="zh-CN" sz="2400" b="1" dirty="0" smtClean="0">
                <a:ea typeface="华文新魏" pitchFamily="2" charset="-122"/>
              </a:rPr>
              <a:t>—</a:t>
            </a:r>
            <a:r>
              <a:rPr lang="zh-CN" altLang="en-US" sz="2400" b="1" dirty="0" smtClean="0">
                <a:ea typeface="华文新魏" pitchFamily="2" charset="-122"/>
              </a:rPr>
              <a:t> </a:t>
            </a:r>
            <a:r>
              <a:rPr lang="zh-CN" altLang="zh-CN" sz="2400" b="1" dirty="0" smtClean="0">
                <a:ea typeface="华文新魏" pitchFamily="2" charset="-122"/>
              </a:rPr>
              <a:t>端口号的类型：熟知端口号、注册端口号和临时端口号</a:t>
            </a:r>
            <a:endParaRPr lang="en-US" altLang="zh-CN" sz="2400" b="1" dirty="0" smtClean="0">
              <a:ea typeface="华文新魏" pitchFamily="2" charset="-122"/>
            </a:endParaRPr>
          </a:p>
          <a:p>
            <a:pPr>
              <a:defRPr/>
            </a:pPr>
            <a:r>
              <a:rPr lang="en-US" altLang="zh-CN" sz="2400" b="1" u="sng" dirty="0" smtClean="0">
                <a:ea typeface="华文新魏" pitchFamily="2" charset="-122"/>
              </a:rPr>
              <a:t>IANA</a:t>
            </a:r>
            <a:r>
              <a:rPr lang="zh-CN" altLang="zh-CN" sz="2400" b="1" u="sng" dirty="0" smtClean="0">
                <a:ea typeface="华文新魏" pitchFamily="2" charset="-122"/>
              </a:rPr>
              <a:t>对于端口号数值范围的划分</a:t>
            </a:r>
            <a:r>
              <a:rPr lang="zh-CN" altLang="en-US" sz="2400" b="1" dirty="0" smtClean="0">
                <a:ea typeface="华文新魏" pitchFamily="2" charset="-122"/>
              </a:rPr>
              <a:t>：</a:t>
            </a:r>
            <a:endParaRPr lang="zh-CN" altLang="zh-CN" sz="2400" b="1" dirty="0" smtClean="0">
              <a:ea typeface="华文新魏" pitchFamily="2" charset="-122"/>
            </a:endParaRPr>
          </a:p>
        </p:txBody>
      </p:sp>
      <p:sp>
        <p:nvSpPr>
          <p:cNvPr id="5" name="灯片编号占位符 4"/>
          <p:cNvSpPr>
            <a:spLocks noGrp="1"/>
          </p:cNvSpPr>
          <p:nvPr>
            <p:ph type="sldNum" sz="quarter" idx="11"/>
          </p:nvPr>
        </p:nvSpPr>
        <p:spPr>
          <a:xfrm>
            <a:off x="7092280" y="6534150"/>
            <a:ext cx="1905000" cy="323850"/>
          </a:xfrm>
        </p:spPr>
        <p:txBody>
          <a:bodyPr/>
          <a:lstStyle/>
          <a:p>
            <a:pPr algn="r">
              <a:defRPr/>
            </a:pPr>
            <a:fld id="{27CB1410-7316-477B-9CBB-A5F98FE763B7}" type="slidenum">
              <a:rPr lang="zh-CN" altLang="en-US">
                <a:solidFill>
                  <a:srgbClr val="000000"/>
                </a:solidFill>
              </a:rPr>
              <a:pPr algn="r">
                <a:defRPr/>
              </a:pPr>
              <a:t>11</a:t>
            </a:fld>
            <a:endParaRPr lang="en-US" altLang="zh-CN" dirty="0">
              <a:solidFill>
                <a:srgbClr val="000000"/>
              </a:solidFill>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graphicFrame>
        <p:nvGraphicFramePr>
          <p:cNvPr id="2050" name="Object 6" descr="蓝色面巾纸"/>
          <p:cNvGraphicFramePr>
            <a:graphicFrameLocks noChangeAspect="1"/>
          </p:cNvGraphicFramePr>
          <p:nvPr/>
        </p:nvGraphicFramePr>
        <p:xfrm>
          <a:off x="755650" y="4437063"/>
          <a:ext cx="7702550" cy="1152525"/>
        </p:xfrm>
        <a:graphic>
          <a:graphicData uri="http://schemas.openxmlformats.org/presentationml/2006/ole">
            <p:oleObj spid="_x0000_s179214" name="Visio" r:id="rId3" imgW="3902522" imgH="586848" progId="Visio.Drawing.11">
              <p:embed/>
            </p:oleObj>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3" name="Text Box 4"/>
          <p:cNvSpPr txBox="1">
            <a:spLocks noChangeArrowheads="1"/>
          </p:cNvSpPr>
          <p:nvPr/>
        </p:nvSpPr>
        <p:spPr bwMode="auto">
          <a:xfrm>
            <a:off x="467544" y="5517232"/>
            <a:ext cx="8286750" cy="708025"/>
          </a:xfrm>
          <a:prstGeom prst="rect">
            <a:avLst/>
          </a:prstGeom>
          <a:noFill/>
          <a:ln w="9525">
            <a:noFill/>
            <a:miter lim="800000"/>
            <a:headEnd/>
            <a:tailEnd/>
          </a:ln>
        </p:spPr>
        <p:txBody>
          <a:bodyPr>
            <a:spAutoFit/>
          </a:bodyPr>
          <a:lstStyle/>
          <a:p>
            <a:r>
              <a:rPr lang="zh-CN" altLang="en-US" sz="2000" b="1" dirty="0">
                <a:solidFill>
                  <a:srgbClr val="333399"/>
                </a:solidFill>
                <a:latin typeface="华文新魏" pitchFamily="2" charset="-122"/>
                <a:ea typeface="华文新魏" pitchFamily="2" charset="-122"/>
              </a:rPr>
              <a:t>更新后的 </a:t>
            </a:r>
            <a:r>
              <a:rPr lang="en-US" altLang="zh-CN" sz="2000" b="1" dirty="0" err="1">
                <a:solidFill>
                  <a:srgbClr val="333399"/>
                </a:solidFill>
                <a:latin typeface="华文新魏" pitchFamily="2" charset="-122"/>
                <a:ea typeface="华文新魏" pitchFamily="2" charset="-122"/>
              </a:rPr>
              <a:t>ssthresh</a:t>
            </a:r>
            <a:r>
              <a:rPr lang="en-US" altLang="zh-CN" sz="2000" b="1" dirty="0">
                <a:solidFill>
                  <a:srgbClr val="333399"/>
                </a:solidFill>
                <a:latin typeface="华文新魏" pitchFamily="2" charset="-122"/>
                <a:ea typeface="华文新魏" pitchFamily="2" charset="-122"/>
              </a:rPr>
              <a:t> </a:t>
            </a:r>
            <a:r>
              <a:rPr lang="zh-CN" altLang="en-US" sz="2000" b="1" dirty="0">
                <a:solidFill>
                  <a:srgbClr val="333399"/>
                </a:solidFill>
                <a:latin typeface="华文新魏" pitchFamily="2" charset="-122"/>
                <a:ea typeface="华文新魏" pitchFamily="2" charset="-122"/>
              </a:rPr>
              <a:t>值变为 </a:t>
            </a:r>
            <a:r>
              <a:rPr lang="en-US" altLang="zh-CN" sz="2000" b="1" dirty="0">
                <a:solidFill>
                  <a:srgbClr val="333399"/>
                </a:solidFill>
                <a:latin typeface="华文新魏" pitchFamily="2" charset="-122"/>
                <a:ea typeface="华文新魏" pitchFamily="2" charset="-122"/>
              </a:rPr>
              <a:t>12</a:t>
            </a:r>
            <a:r>
              <a:rPr lang="zh-CN" altLang="en-US" sz="2000" b="1" dirty="0">
                <a:solidFill>
                  <a:srgbClr val="333399"/>
                </a:solidFill>
                <a:latin typeface="华文新魏" pitchFamily="2" charset="-122"/>
                <a:ea typeface="华文新魏" pitchFamily="2" charset="-122"/>
              </a:rPr>
              <a:t>（即发送窗口数值 </a:t>
            </a:r>
            <a:r>
              <a:rPr lang="en-US" altLang="zh-CN" sz="2000" b="1" dirty="0">
                <a:solidFill>
                  <a:srgbClr val="333399"/>
                </a:solidFill>
                <a:latin typeface="华文新魏" pitchFamily="2" charset="-122"/>
                <a:ea typeface="华文新魏" pitchFamily="2" charset="-122"/>
              </a:rPr>
              <a:t>24 </a:t>
            </a:r>
            <a:r>
              <a:rPr lang="zh-CN" altLang="en-US" sz="2000" b="1" dirty="0">
                <a:solidFill>
                  <a:srgbClr val="333399"/>
                </a:solidFill>
                <a:latin typeface="华文新魏" pitchFamily="2" charset="-122"/>
                <a:ea typeface="华文新魏" pitchFamily="2" charset="-122"/>
              </a:rPr>
              <a:t>的一半），拥塞窗口再重新设置为 </a:t>
            </a:r>
            <a:r>
              <a:rPr lang="en-US" altLang="zh-CN" sz="2000" b="1" dirty="0">
                <a:solidFill>
                  <a:srgbClr val="333399"/>
                </a:solidFill>
                <a:latin typeface="华文新魏" pitchFamily="2" charset="-122"/>
                <a:ea typeface="华文新魏" pitchFamily="2" charset="-122"/>
              </a:rPr>
              <a:t>1</a:t>
            </a:r>
            <a:r>
              <a:rPr lang="zh-CN" altLang="en-US" sz="2000" b="1" dirty="0">
                <a:solidFill>
                  <a:srgbClr val="333399"/>
                </a:solidFill>
                <a:latin typeface="华文新魏" pitchFamily="2" charset="-122"/>
                <a:ea typeface="华文新魏" pitchFamily="2" charset="-122"/>
              </a:rPr>
              <a:t>，并执行慢开始算法。 </a:t>
            </a:r>
          </a:p>
        </p:txBody>
      </p:sp>
      <p:grpSp>
        <p:nvGrpSpPr>
          <p:cNvPr id="109" name="组合 108"/>
          <p:cNvGrpSpPr/>
          <p:nvPr/>
        </p:nvGrpSpPr>
        <p:grpSpPr>
          <a:xfrm>
            <a:off x="0" y="1412776"/>
            <a:ext cx="9074903" cy="3833812"/>
            <a:chOff x="67493" y="890588"/>
            <a:chExt cx="9074903" cy="3833812"/>
          </a:xfrm>
        </p:grpSpPr>
        <p:sp>
          <p:nvSpPr>
            <p:cNvPr id="141314" name="Line 119"/>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41315" name="Text Box 120"/>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41316" name="Text Box 121"/>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1317" name="Line 122"/>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41318" name="Text Box 123"/>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41319" name="Rectangle 124"/>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320" name="Rectangle 125"/>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321" name="Rectangle 126"/>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322" name="Rectangle 127"/>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323" name="Line 128"/>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1324" name="Line 129"/>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25" name="Line 130"/>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26" name="Line 131"/>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27" name="Line 132"/>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28" name="Line 133"/>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29" name="Line 134"/>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0" name="Line 135"/>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1" name="Line 136"/>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2" name="Line 137"/>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3" name="Line 138"/>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4" name="Line 139"/>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5" name="Line 140"/>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6" name="Line 141"/>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7" name="Line 142"/>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8" name="Line 143"/>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39" name="Line 144"/>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0" name="Line 145"/>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1" name="Line 146"/>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2" name="Line 147"/>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3" name="Line 148"/>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4" name="Line 149"/>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5" name="Line 150"/>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6" name="Line 151"/>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7" name="Line 152"/>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8" name="Line 153"/>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49" name="Line 154"/>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50" name="Line 155"/>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51" name="Line 156"/>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52" name="Text Box 157"/>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41353" name="Text Box 158"/>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1354" name="Text Box 159"/>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41355" name="Text Box 160"/>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1356" name="Text Box 161"/>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41357" name="Text Box 162"/>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1358" name="Text Box 163"/>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41359" name="Text Box 164"/>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1360" name="Text Box 165"/>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41361" name="Text Box 166"/>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1362" name="Text Box 167"/>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1363" name="Text Box 168"/>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1364" name="Text Box 169"/>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1365" name="Text Box 170"/>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1366" name="Text Box 171"/>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1367" name="Text Box 172"/>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1368" name="Text Box 173"/>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41369" name="Oval 174"/>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0" name="Oval 175"/>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1" name="Oval 176"/>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2" name="Oval 177"/>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3" name="Oval 178"/>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4" name="Oval 179"/>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5" name="Oval 180"/>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6" name="Oval 181"/>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7" name="Oval 182"/>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8" name="Oval 183"/>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79" name="Oval 184"/>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0" name="Oval 185"/>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1" name="Oval 186"/>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2" name="Oval 187"/>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3" name="Oval 188"/>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4" name="Oval 189"/>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5" name="Oval 190"/>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6" name="Oval 191"/>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7" name="Oval 192"/>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8" name="Oval 193"/>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89" name="Oval 194"/>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90" name="Oval 195"/>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1391" name="Text Box 197"/>
            <p:cNvSpPr txBox="1">
              <a:spLocks noChangeArrowheads="1"/>
            </p:cNvSpPr>
            <p:nvPr/>
          </p:nvSpPr>
          <p:spPr bwMode="auto">
            <a:xfrm>
              <a:off x="1203325" y="890588"/>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41392" name="Text Box 198"/>
            <p:cNvSpPr txBox="1">
              <a:spLocks noChangeArrowheads="1"/>
            </p:cNvSpPr>
            <p:nvPr/>
          </p:nvSpPr>
          <p:spPr bwMode="auto">
            <a:xfrm>
              <a:off x="179388" y="2482850"/>
              <a:ext cx="1757212"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41393" name="Text Box 199"/>
            <p:cNvSpPr txBox="1">
              <a:spLocks noChangeArrowheads="1"/>
            </p:cNvSpPr>
            <p:nvPr/>
          </p:nvSpPr>
          <p:spPr bwMode="auto">
            <a:xfrm>
              <a:off x="5708650" y="102235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41394" name="Line 200"/>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1395" name="Text Box 201"/>
            <p:cNvSpPr txBox="1">
              <a:spLocks noChangeArrowheads="1"/>
            </p:cNvSpPr>
            <p:nvPr/>
          </p:nvSpPr>
          <p:spPr bwMode="auto">
            <a:xfrm>
              <a:off x="3517900" y="3233738"/>
              <a:ext cx="157927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41396" name="Line 202"/>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1397" name="Rectangle 203"/>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398" name="Line 204"/>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1399" name="Rectangle 205"/>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400" name="Rectangle 206"/>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1401" name="Text Box 207"/>
            <p:cNvSpPr txBox="1">
              <a:spLocks noChangeArrowheads="1"/>
            </p:cNvSpPr>
            <p:nvPr/>
          </p:nvSpPr>
          <p:spPr bwMode="auto">
            <a:xfrm>
              <a:off x="67493" y="2141538"/>
              <a:ext cx="1931939"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41402" name="Text Box 208"/>
            <p:cNvSpPr txBox="1">
              <a:spLocks noChangeArrowheads="1"/>
            </p:cNvSpPr>
            <p:nvPr/>
          </p:nvSpPr>
          <p:spPr bwMode="auto">
            <a:xfrm>
              <a:off x="779463" y="336708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1403" name="Line 209"/>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1404" name="Text Box 210"/>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1405" name="Text Box 211"/>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1406" name="Text Box 212"/>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1407" name="Text Box 213"/>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1408" name="Line 214"/>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1409" name="Line 215"/>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1410" name="Freeform 216"/>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537716" name="Line 116"/>
            <p:cNvSpPr>
              <a:spLocks noChangeShapeType="1"/>
            </p:cNvSpPr>
            <p:nvPr/>
          </p:nvSpPr>
          <p:spPr bwMode="auto">
            <a:xfrm>
              <a:off x="5003800" y="3284538"/>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41415" name="Text Box 196"/>
            <p:cNvSpPr txBox="1">
              <a:spLocks noChangeArrowheads="1"/>
            </p:cNvSpPr>
            <p:nvPr/>
          </p:nvSpPr>
          <p:spPr bwMode="auto">
            <a:xfrm>
              <a:off x="8027988" y="3492500"/>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41417" name="灯片编号占位符 104"/>
          <p:cNvSpPr>
            <a:spLocks noGrp="1"/>
          </p:cNvSpPr>
          <p:nvPr>
            <p:ph type="sldNum" sz="quarter" idx="12"/>
          </p:nvPr>
        </p:nvSpPr>
        <p:spPr>
          <a:noFill/>
        </p:spPr>
        <p:txBody>
          <a:bodyPr/>
          <a:lstStyle/>
          <a:p>
            <a:fld id="{F664DF9D-76A4-49C7-A3B2-F90144B95E71}" type="slidenum">
              <a:rPr lang="en-US" altLang="zh-CN" smtClean="0"/>
              <a:pPr/>
              <a:t>110</a:t>
            </a:fld>
            <a:endParaRPr lang="en-US" altLang="zh-CN" smtClean="0"/>
          </a:p>
        </p:txBody>
      </p:sp>
      <p:sp>
        <p:nvSpPr>
          <p:cNvPr id="108" name="Rectangle 4"/>
          <p:cNvSpPr>
            <a:spLocks noGrp="1" noChangeArrowheads="1"/>
          </p:cNvSpPr>
          <p:nvPr>
            <p:ph type="title"/>
          </p:nvPr>
        </p:nvSpPr>
        <p:spPr>
          <a:xfrm>
            <a:off x="179512" y="188640"/>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(8)</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7" name="Text Box 4"/>
          <p:cNvSpPr txBox="1">
            <a:spLocks noChangeArrowheads="1"/>
          </p:cNvSpPr>
          <p:nvPr/>
        </p:nvSpPr>
        <p:spPr bwMode="auto">
          <a:xfrm>
            <a:off x="539552" y="5517232"/>
            <a:ext cx="8208912" cy="708025"/>
          </a:xfrm>
          <a:prstGeom prst="rect">
            <a:avLst/>
          </a:prstGeom>
          <a:noFill/>
          <a:ln w="9525">
            <a:noFill/>
            <a:miter lim="800000"/>
            <a:headEnd/>
            <a:tailEnd/>
          </a:ln>
        </p:spPr>
        <p:txBody>
          <a:bodyPr wrap="square">
            <a:spAutoFit/>
          </a:bodyPr>
          <a:lstStyle/>
          <a:p>
            <a:r>
              <a:rPr lang="zh-CN" altLang="en-US" sz="2000" b="1" dirty="0">
                <a:solidFill>
                  <a:srgbClr val="333399"/>
                </a:solidFill>
                <a:latin typeface="华文新魏" pitchFamily="2" charset="-122"/>
                <a:ea typeface="华文新魏" pitchFamily="2" charset="-122"/>
              </a:rPr>
              <a:t>当 </a:t>
            </a:r>
            <a:r>
              <a:rPr lang="en-US" altLang="zh-CN" sz="2000" b="1" dirty="0" err="1">
                <a:solidFill>
                  <a:srgbClr val="333399"/>
                </a:solidFill>
                <a:latin typeface="华文新魏" pitchFamily="2" charset="-122"/>
                <a:ea typeface="华文新魏" pitchFamily="2" charset="-122"/>
              </a:rPr>
              <a:t>cwnd</a:t>
            </a:r>
            <a:r>
              <a:rPr lang="en-US" altLang="zh-CN" sz="2000" b="1" dirty="0">
                <a:solidFill>
                  <a:srgbClr val="333399"/>
                </a:solidFill>
                <a:latin typeface="华文新魏" pitchFamily="2" charset="-122"/>
                <a:ea typeface="华文新魏" pitchFamily="2" charset="-122"/>
              </a:rPr>
              <a:t> = 12 </a:t>
            </a:r>
            <a:r>
              <a:rPr lang="zh-CN" altLang="en-US" sz="2000" b="1" dirty="0">
                <a:solidFill>
                  <a:srgbClr val="333399"/>
                </a:solidFill>
                <a:latin typeface="华文新魏" pitchFamily="2" charset="-122"/>
                <a:ea typeface="华文新魏" pitchFamily="2" charset="-122"/>
              </a:rPr>
              <a:t>时改为执行拥塞避免算法，拥塞窗口按按线性规律增长，每经过一个往返时延就增加一个 </a:t>
            </a:r>
            <a:r>
              <a:rPr lang="en-US" altLang="zh-CN" sz="2000" b="1" dirty="0">
                <a:solidFill>
                  <a:srgbClr val="333399"/>
                </a:solidFill>
                <a:latin typeface="华文新魏" pitchFamily="2" charset="-122"/>
                <a:ea typeface="华文新魏" pitchFamily="2" charset="-122"/>
              </a:rPr>
              <a:t>MSS </a:t>
            </a:r>
            <a:r>
              <a:rPr lang="zh-CN" altLang="en-US" sz="2000" b="1" dirty="0">
                <a:solidFill>
                  <a:srgbClr val="333399"/>
                </a:solidFill>
                <a:latin typeface="华文新魏" pitchFamily="2" charset="-122"/>
                <a:ea typeface="华文新魏" pitchFamily="2" charset="-122"/>
              </a:rPr>
              <a:t>的大小。 </a:t>
            </a:r>
          </a:p>
        </p:txBody>
      </p:sp>
      <p:grpSp>
        <p:nvGrpSpPr>
          <p:cNvPr id="108" name="组合 107"/>
          <p:cNvGrpSpPr/>
          <p:nvPr/>
        </p:nvGrpSpPr>
        <p:grpSpPr>
          <a:xfrm>
            <a:off x="87359" y="1556792"/>
            <a:ext cx="9056641" cy="3833812"/>
            <a:chOff x="69897" y="890588"/>
            <a:chExt cx="9056641" cy="3833812"/>
          </a:xfrm>
        </p:grpSpPr>
        <p:sp>
          <p:nvSpPr>
            <p:cNvPr id="142338" name="Line 1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42339" name="Text Box 119"/>
            <p:cNvSpPr txBox="1">
              <a:spLocks noChangeArrowheads="1"/>
            </p:cNvSpPr>
            <p:nvPr/>
          </p:nvSpPr>
          <p:spPr bwMode="auto">
            <a:xfrm>
              <a:off x="7854950" y="3900488"/>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22</a:t>
              </a:r>
            </a:p>
          </p:txBody>
        </p:sp>
        <p:sp>
          <p:nvSpPr>
            <p:cNvPr id="142340" name="Text Box 120"/>
            <p:cNvSpPr txBox="1">
              <a:spLocks noChangeArrowheads="1"/>
            </p:cNvSpPr>
            <p:nvPr/>
          </p:nvSpPr>
          <p:spPr bwMode="auto">
            <a:xfrm>
              <a:off x="1852613" y="216217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2341" name="Line 1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42342" name="Text Box 122"/>
            <p:cNvSpPr txBox="1">
              <a:spLocks noChangeArrowheads="1"/>
            </p:cNvSpPr>
            <p:nvPr/>
          </p:nvSpPr>
          <p:spPr bwMode="auto">
            <a:xfrm>
              <a:off x="5441950" y="1917700"/>
              <a:ext cx="1377950" cy="366713"/>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42343" name="Rectangle 123"/>
            <p:cNvSpPr>
              <a:spLocks noChangeArrowheads="1"/>
            </p:cNvSpPr>
            <p:nvPr/>
          </p:nvSpPr>
          <p:spPr bwMode="auto">
            <a:xfrm>
              <a:off x="6750050" y="1290638"/>
              <a:ext cx="1558925" cy="1519237"/>
            </a:xfrm>
            <a:prstGeom prst="rect">
              <a:avLst/>
            </a:prstGeom>
            <a:solidFill>
              <a:srgbClr val="FFCCFF"/>
            </a:solidFill>
            <a:ln w="9525" algn="ctr">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344" name="Rectangle 124"/>
            <p:cNvSpPr>
              <a:spLocks noChangeArrowheads="1"/>
            </p:cNvSpPr>
            <p:nvPr/>
          </p:nvSpPr>
          <p:spPr bwMode="auto">
            <a:xfrm>
              <a:off x="3319463" y="1008063"/>
              <a:ext cx="2174875" cy="1517650"/>
            </a:xfrm>
            <a:prstGeom prst="rect">
              <a:avLst/>
            </a:prstGeom>
            <a:solidFill>
              <a:srgbClr val="FFCCFF"/>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345" name="Rectangle 125"/>
            <p:cNvSpPr>
              <a:spLocks noChangeArrowheads="1"/>
            </p:cNvSpPr>
            <p:nvPr/>
          </p:nvSpPr>
          <p:spPr bwMode="auto">
            <a:xfrm>
              <a:off x="5711825" y="3895725"/>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346" name="Rectangle 126"/>
            <p:cNvSpPr>
              <a:spLocks noChangeArrowheads="1"/>
            </p:cNvSpPr>
            <p:nvPr/>
          </p:nvSpPr>
          <p:spPr bwMode="auto">
            <a:xfrm>
              <a:off x="2298700" y="3886200"/>
              <a:ext cx="1073150" cy="828675"/>
            </a:xfrm>
            <a:prstGeom prst="rect">
              <a:avLst/>
            </a:prstGeom>
            <a:solidFill>
              <a:srgbClr val="CCFF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347" name="Line 1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2348" name="Line 128"/>
            <p:cNvSpPr>
              <a:spLocks noChangeShapeType="1"/>
            </p:cNvSpPr>
            <p:nvPr/>
          </p:nvSpPr>
          <p:spPr bwMode="auto">
            <a:xfrm>
              <a:off x="25542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49" name="Line 129"/>
            <p:cNvSpPr>
              <a:spLocks noChangeShapeType="1"/>
            </p:cNvSpPr>
            <p:nvPr/>
          </p:nvSpPr>
          <p:spPr bwMode="auto">
            <a:xfrm>
              <a:off x="28162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0" name="Line 130"/>
            <p:cNvSpPr>
              <a:spLocks noChangeShapeType="1"/>
            </p:cNvSpPr>
            <p:nvPr/>
          </p:nvSpPr>
          <p:spPr bwMode="auto">
            <a:xfrm>
              <a:off x="30797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1" name="Line 131"/>
            <p:cNvSpPr>
              <a:spLocks noChangeShapeType="1"/>
            </p:cNvSpPr>
            <p:nvPr/>
          </p:nvSpPr>
          <p:spPr bwMode="auto">
            <a:xfrm>
              <a:off x="33416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2" name="Line 132"/>
            <p:cNvSpPr>
              <a:spLocks noChangeShapeType="1"/>
            </p:cNvSpPr>
            <p:nvPr/>
          </p:nvSpPr>
          <p:spPr bwMode="auto">
            <a:xfrm>
              <a:off x="36052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3" name="Line 133"/>
            <p:cNvSpPr>
              <a:spLocks noChangeShapeType="1"/>
            </p:cNvSpPr>
            <p:nvPr/>
          </p:nvSpPr>
          <p:spPr bwMode="auto">
            <a:xfrm>
              <a:off x="38687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4" name="Line 134"/>
            <p:cNvSpPr>
              <a:spLocks noChangeShapeType="1"/>
            </p:cNvSpPr>
            <p:nvPr/>
          </p:nvSpPr>
          <p:spPr bwMode="auto">
            <a:xfrm>
              <a:off x="41306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5" name="Line 135"/>
            <p:cNvSpPr>
              <a:spLocks noChangeShapeType="1"/>
            </p:cNvSpPr>
            <p:nvPr/>
          </p:nvSpPr>
          <p:spPr bwMode="auto">
            <a:xfrm>
              <a:off x="43942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6" name="Line 136"/>
            <p:cNvSpPr>
              <a:spLocks noChangeShapeType="1"/>
            </p:cNvSpPr>
            <p:nvPr/>
          </p:nvSpPr>
          <p:spPr bwMode="auto">
            <a:xfrm>
              <a:off x="46561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7" name="Line 137"/>
            <p:cNvSpPr>
              <a:spLocks noChangeShapeType="1"/>
            </p:cNvSpPr>
            <p:nvPr/>
          </p:nvSpPr>
          <p:spPr bwMode="auto">
            <a:xfrm>
              <a:off x="49196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8" name="Line 138"/>
            <p:cNvSpPr>
              <a:spLocks noChangeShapeType="1"/>
            </p:cNvSpPr>
            <p:nvPr/>
          </p:nvSpPr>
          <p:spPr bwMode="auto">
            <a:xfrm>
              <a:off x="51831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59" name="Line 139"/>
            <p:cNvSpPr>
              <a:spLocks noChangeShapeType="1"/>
            </p:cNvSpPr>
            <p:nvPr/>
          </p:nvSpPr>
          <p:spPr bwMode="auto">
            <a:xfrm>
              <a:off x="54451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0" name="Line 140"/>
            <p:cNvSpPr>
              <a:spLocks noChangeShapeType="1"/>
            </p:cNvSpPr>
            <p:nvPr/>
          </p:nvSpPr>
          <p:spPr bwMode="auto">
            <a:xfrm>
              <a:off x="570865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1" name="Line 141"/>
            <p:cNvSpPr>
              <a:spLocks noChangeShapeType="1"/>
            </p:cNvSpPr>
            <p:nvPr/>
          </p:nvSpPr>
          <p:spPr bwMode="auto">
            <a:xfrm>
              <a:off x="5970588" y="3800475"/>
              <a:ext cx="0" cy="777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2" name="Line 142"/>
            <p:cNvSpPr>
              <a:spLocks noChangeShapeType="1"/>
            </p:cNvSpPr>
            <p:nvPr/>
          </p:nvSpPr>
          <p:spPr bwMode="auto">
            <a:xfrm>
              <a:off x="623411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3" name="Line 143"/>
            <p:cNvSpPr>
              <a:spLocks noChangeShapeType="1"/>
            </p:cNvSpPr>
            <p:nvPr/>
          </p:nvSpPr>
          <p:spPr bwMode="auto">
            <a:xfrm>
              <a:off x="64976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4" name="Line 144"/>
            <p:cNvSpPr>
              <a:spLocks noChangeShapeType="1"/>
            </p:cNvSpPr>
            <p:nvPr/>
          </p:nvSpPr>
          <p:spPr bwMode="auto">
            <a:xfrm>
              <a:off x="675957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5" name="Line 145"/>
            <p:cNvSpPr>
              <a:spLocks noChangeShapeType="1"/>
            </p:cNvSpPr>
            <p:nvPr/>
          </p:nvSpPr>
          <p:spPr bwMode="auto">
            <a:xfrm>
              <a:off x="7023100"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6" name="Line 146"/>
            <p:cNvSpPr>
              <a:spLocks noChangeShapeType="1"/>
            </p:cNvSpPr>
            <p:nvPr/>
          </p:nvSpPr>
          <p:spPr bwMode="auto">
            <a:xfrm>
              <a:off x="728503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7" name="Line 147"/>
            <p:cNvSpPr>
              <a:spLocks noChangeShapeType="1"/>
            </p:cNvSpPr>
            <p:nvPr/>
          </p:nvSpPr>
          <p:spPr bwMode="auto">
            <a:xfrm>
              <a:off x="7548563"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8" name="Line 148"/>
            <p:cNvSpPr>
              <a:spLocks noChangeShapeType="1"/>
            </p:cNvSpPr>
            <p:nvPr/>
          </p:nvSpPr>
          <p:spPr bwMode="auto">
            <a:xfrm>
              <a:off x="7812088"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69" name="Line 149"/>
            <p:cNvSpPr>
              <a:spLocks noChangeShapeType="1"/>
            </p:cNvSpPr>
            <p:nvPr/>
          </p:nvSpPr>
          <p:spPr bwMode="auto">
            <a:xfrm>
              <a:off x="8074025" y="3724275"/>
              <a:ext cx="0" cy="15398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0" name="Line 150"/>
            <p:cNvSpPr>
              <a:spLocks noChangeShapeType="1"/>
            </p:cNvSpPr>
            <p:nvPr/>
          </p:nvSpPr>
          <p:spPr bwMode="auto">
            <a:xfrm>
              <a:off x="2290763" y="349250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1" name="Line 151"/>
            <p:cNvSpPr>
              <a:spLocks noChangeShapeType="1"/>
            </p:cNvSpPr>
            <p:nvPr/>
          </p:nvSpPr>
          <p:spPr bwMode="auto">
            <a:xfrm>
              <a:off x="2290763" y="3105150"/>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2" name="Line 152"/>
            <p:cNvSpPr>
              <a:spLocks noChangeShapeType="1"/>
            </p:cNvSpPr>
            <p:nvPr/>
          </p:nvSpPr>
          <p:spPr bwMode="auto">
            <a:xfrm>
              <a:off x="2290763" y="2719388"/>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3" name="Line 153"/>
            <p:cNvSpPr>
              <a:spLocks noChangeShapeType="1"/>
            </p:cNvSpPr>
            <p:nvPr/>
          </p:nvSpPr>
          <p:spPr bwMode="auto">
            <a:xfrm>
              <a:off x="2290763" y="2333625"/>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4" name="Line 154"/>
            <p:cNvSpPr>
              <a:spLocks noChangeShapeType="1"/>
            </p:cNvSpPr>
            <p:nvPr/>
          </p:nvSpPr>
          <p:spPr bwMode="auto">
            <a:xfrm>
              <a:off x="2290763" y="194786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5" name="Line 155"/>
            <p:cNvSpPr>
              <a:spLocks noChangeShapeType="1"/>
            </p:cNvSpPr>
            <p:nvPr/>
          </p:nvSpPr>
          <p:spPr bwMode="auto">
            <a:xfrm>
              <a:off x="2290763" y="1560513"/>
              <a:ext cx="263525"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76" name="Text Box 156"/>
            <p:cNvSpPr txBox="1">
              <a:spLocks noChangeArrowheads="1"/>
            </p:cNvSpPr>
            <p:nvPr/>
          </p:nvSpPr>
          <p:spPr bwMode="auto">
            <a:xfrm>
              <a:off x="2641600"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a:t>
              </a:r>
            </a:p>
          </p:txBody>
        </p:sp>
        <p:sp>
          <p:nvSpPr>
            <p:cNvPr id="142377" name="Text Box 157"/>
            <p:cNvSpPr txBox="1">
              <a:spLocks noChangeArrowheads="1"/>
            </p:cNvSpPr>
            <p:nvPr/>
          </p:nvSpPr>
          <p:spPr bwMode="auto">
            <a:xfrm>
              <a:off x="31670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2378" name="Text Box 158"/>
            <p:cNvSpPr txBox="1">
              <a:spLocks noChangeArrowheads="1"/>
            </p:cNvSpPr>
            <p:nvPr/>
          </p:nvSpPr>
          <p:spPr bwMode="auto">
            <a:xfrm>
              <a:off x="3692525"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6</a:t>
              </a:r>
            </a:p>
          </p:txBody>
        </p:sp>
        <p:sp>
          <p:nvSpPr>
            <p:cNvPr id="142379" name="Text Box 159"/>
            <p:cNvSpPr txBox="1">
              <a:spLocks noChangeArrowheads="1"/>
            </p:cNvSpPr>
            <p:nvPr/>
          </p:nvSpPr>
          <p:spPr bwMode="auto">
            <a:xfrm>
              <a:off x="4233863" y="39004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2380" name="Text Box 160"/>
            <p:cNvSpPr txBox="1">
              <a:spLocks noChangeArrowheads="1"/>
            </p:cNvSpPr>
            <p:nvPr/>
          </p:nvSpPr>
          <p:spPr bwMode="auto">
            <a:xfrm>
              <a:off x="4672013" y="3900488"/>
              <a:ext cx="38664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10</a:t>
              </a:r>
            </a:p>
          </p:txBody>
        </p:sp>
        <p:sp>
          <p:nvSpPr>
            <p:cNvPr id="142381" name="Text Box 161"/>
            <p:cNvSpPr txBox="1">
              <a:spLocks noChangeArrowheads="1"/>
            </p:cNvSpPr>
            <p:nvPr/>
          </p:nvSpPr>
          <p:spPr bwMode="auto">
            <a:xfrm>
              <a:off x="524033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2382" name="Text Box 162"/>
            <p:cNvSpPr txBox="1">
              <a:spLocks noChangeArrowheads="1"/>
            </p:cNvSpPr>
            <p:nvPr/>
          </p:nvSpPr>
          <p:spPr bwMode="auto">
            <a:xfrm>
              <a:off x="5737225"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14</a:t>
              </a:r>
            </a:p>
          </p:txBody>
        </p:sp>
        <p:sp>
          <p:nvSpPr>
            <p:cNvPr id="142383" name="Text Box 163"/>
            <p:cNvSpPr txBox="1">
              <a:spLocks noChangeArrowheads="1"/>
            </p:cNvSpPr>
            <p:nvPr/>
          </p:nvSpPr>
          <p:spPr bwMode="auto">
            <a:xfrm>
              <a:off x="6262688"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16</a:t>
              </a:r>
            </a:p>
          </p:txBody>
        </p:sp>
        <p:sp>
          <p:nvSpPr>
            <p:cNvPr id="142384" name="Text Box 164"/>
            <p:cNvSpPr txBox="1">
              <a:spLocks noChangeArrowheads="1"/>
            </p:cNvSpPr>
            <p:nvPr/>
          </p:nvSpPr>
          <p:spPr bwMode="auto">
            <a:xfrm>
              <a:off x="6818313" y="3900488"/>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18</a:t>
              </a:r>
            </a:p>
          </p:txBody>
        </p:sp>
        <p:sp>
          <p:nvSpPr>
            <p:cNvPr id="142385" name="Text Box 165"/>
            <p:cNvSpPr txBox="1">
              <a:spLocks noChangeArrowheads="1"/>
            </p:cNvSpPr>
            <p:nvPr/>
          </p:nvSpPr>
          <p:spPr bwMode="auto">
            <a:xfrm>
              <a:off x="7343775" y="3900488"/>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2386" name="Text Box 166"/>
            <p:cNvSpPr txBox="1">
              <a:spLocks noChangeArrowheads="1"/>
            </p:cNvSpPr>
            <p:nvPr/>
          </p:nvSpPr>
          <p:spPr bwMode="auto">
            <a:xfrm>
              <a:off x="2159000" y="3900488"/>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2387" name="Text Box 167"/>
            <p:cNvSpPr txBox="1">
              <a:spLocks noChangeArrowheads="1"/>
            </p:cNvSpPr>
            <p:nvPr/>
          </p:nvSpPr>
          <p:spPr bwMode="auto">
            <a:xfrm>
              <a:off x="1984375" y="3668713"/>
              <a:ext cx="304892"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0</a:t>
              </a:r>
            </a:p>
          </p:txBody>
        </p:sp>
        <p:sp>
          <p:nvSpPr>
            <p:cNvPr id="142388" name="Text Box 168"/>
            <p:cNvSpPr txBox="1">
              <a:spLocks noChangeArrowheads="1"/>
            </p:cNvSpPr>
            <p:nvPr/>
          </p:nvSpPr>
          <p:spPr bwMode="auto">
            <a:xfrm>
              <a:off x="1984375" y="3282950"/>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4</a:t>
              </a:r>
            </a:p>
          </p:txBody>
        </p:sp>
        <p:sp>
          <p:nvSpPr>
            <p:cNvPr id="142389" name="Text Box 169"/>
            <p:cNvSpPr txBox="1">
              <a:spLocks noChangeArrowheads="1"/>
            </p:cNvSpPr>
            <p:nvPr/>
          </p:nvSpPr>
          <p:spPr bwMode="auto">
            <a:xfrm>
              <a:off x="1984375" y="2909888"/>
              <a:ext cx="301686"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8</a:t>
              </a:r>
            </a:p>
          </p:txBody>
        </p:sp>
        <p:sp>
          <p:nvSpPr>
            <p:cNvPr id="142390" name="Text Box 170"/>
            <p:cNvSpPr txBox="1">
              <a:spLocks noChangeArrowheads="1"/>
            </p:cNvSpPr>
            <p:nvPr/>
          </p:nvSpPr>
          <p:spPr bwMode="auto">
            <a:xfrm>
              <a:off x="1852613" y="2536825"/>
              <a:ext cx="383438"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12</a:t>
              </a:r>
            </a:p>
          </p:txBody>
        </p:sp>
        <p:sp>
          <p:nvSpPr>
            <p:cNvPr id="142391" name="Text Box 171"/>
            <p:cNvSpPr txBox="1">
              <a:spLocks noChangeArrowheads="1"/>
            </p:cNvSpPr>
            <p:nvPr/>
          </p:nvSpPr>
          <p:spPr bwMode="auto">
            <a:xfrm>
              <a:off x="1852613" y="1776413"/>
              <a:ext cx="421910"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20</a:t>
              </a:r>
            </a:p>
          </p:txBody>
        </p:sp>
        <p:sp>
          <p:nvSpPr>
            <p:cNvPr id="142392" name="Text Box 172"/>
            <p:cNvSpPr txBox="1">
              <a:spLocks noChangeArrowheads="1"/>
            </p:cNvSpPr>
            <p:nvPr/>
          </p:nvSpPr>
          <p:spPr bwMode="auto">
            <a:xfrm>
              <a:off x="1852613" y="1390650"/>
              <a:ext cx="418704" cy="338554"/>
            </a:xfrm>
            <a:prstGeom prst="rect">
              <a:avLst/>
            </a:prstGeom>
            <a:noFill/>
            <a:ln w="9525">
              <a:noFill/>
              <a:miter lim="800000"/>
              <a:headEnd/>
              <a:tailEnd/>
            </a:ln>
          </p:spPr>
          <p:txBody>
            <a:bodyPr wrap="none">
              <a:spAutoFit/>
            </a:bodyPr>
            <a:lstStyle/>
            <a:p>
              <a:r>
                <a:rPr kumimoji="1" lang="en-US" altLang="zh-CN" sz="1600" b="1">
                  <a:latin typeface="华文新魏" pitchFamily="2" charset="-122"/>
                  <a:ea typeface="华文新魏" pitchFamily="2" charset="-122"/>
                </a:rPr>
                <a:t>24</a:t>
              </a:r>
            </a:p>
          </p:txBody>
        </p:sp>
        <p:sp>
          <p:nvSpPr>
            <p:cNvPr id="142393" name="Oval 1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4" name="Oval 1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5" name="Oval 1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6" name="Oval 1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7" name="Oval 1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8" name="Oval 1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399" name="Oval 1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0" name="Oval 1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1" name="Oval 1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2" name="Oval 1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3" name="Oval 1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4" name="Oval 1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5" name="Oval 1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6" name="Oval 1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7" name="Oval 1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8" name="Oval 1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09" name="Oval 1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0" name="Oval 1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1" name="Oval 1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2" name="Oval 1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3" name="Oval 1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4" name="Oval 1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2415" name="Text Box 196"/>
            <p:cNvSpPr txBox="1">
              <a:spLocks noChangeArrowheads="1"/>
            </p:cNvSpPr>
            <p:nvPr/>
          </p:nvSpPr>
          <p:spPr bwMode="auto">
            <a:xfrm>
              <a:off x="1203325" y="890588"/>
              <a:ext cx="1713931"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42416" name="Text Box 197"/>
            <p:cNvSpPr txBox="1">
              <a:spLocks noChangeArrowheads="1"/>
            </p:cNvSpPr>
            <p:nvPr/>
          </p:nvSpPr>
          <p:spPr bwMode="auto">
            <a:xfrm>
              <a:off x="179388" y="2482850"/>
              <a:ext cx="175240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42417" name="Text Box 198"/>
            <p:cNvSpPr txBox="1">
              <a:spLocks noChangeArrowheads="1"/>
            </p:cNvSpPr>
            <p:nvPr/>
          </p:nvSpPr>
          <p:spPr bwMode="auto">
            <a:xfrm>
              <a:off x="5708650" y="1022350"/>
              <a:ext cx="1098550" cy="366713"/>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网络拥塞</a:t>
              </a:r>
            </a:p>
          </p:txBody>
        </p:sp>
        <p:sp>
          <p:nvSpPr>
            <p:cNvPr id="142418" name="Line 1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2419" name="Text Box 200"/>
            <p:cNvSpPr txBox="1">
              <a:spLocks noChangeArrowheads="1"/>
            </p:cNvSpPr>
            <p:nvPr/>
          </p:nvSpPr>
          <p:spPr bwMode="auto">
            <a:xfrm>
              <a:off x="3517900" y="3233738"/>
              <a:ext cx="1555750" cy="36671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指数规律增长</a:t>
              </a:r>
            </a:p>
          </p:txBody>
        </p:sp>
        <p:sp>
          <p:nvSpPr>
            <p:cNvPr id="142420" name="Line 2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2421" name="Rectangle 202"/>
            <p:cNvSpPr>
              <a:spLocks noChangeArrowheads="1"/>
            </p:cNvSpPr>
            <p:nvPr/>
          </p:nvSpPr>
          <p:spPr bwMode="auto">
            <a:xfrm>
              <a:off x="2378075" y="1484313"/>
              <a:ext cx="219075" cy="2058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422" name="Line 203"/>
            <p:cNvSpPr>
              <a:spLocks noChangeShapeType="1"/>
            </p:cNvSpPr>
            <p:nvPr/>
          </p:nvSpPr>
          <p:spPr bwMode="auto">
            <a:xfrm>
              <a:off x="2378075" y="2333625"/>
              <a:ext cx="963613"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2423" name="Rectangle 204"/>
            <p:cNvSpPr>
              <a:spLocks noChangeArrowheads="1"/>
            </p:cNvSpPr>
            <p:nvPr/>
          </p:nvSpPr>
          <p:spPr bwMode="auto">
            <a:xfrm>
              <a:off x="2728913" y="3646488"/>
              <a:ext cx="2803525"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424" name="Rectangle 205"/>
            <p:cNvSpPr>
              <a:spLocks noChangeArrowheads="1"/>
            </p:cNvSpPr>
            <p:nvPr/>
          </p:nvSpPr>
          <p:spPr bwMode="auto">
            <a:xfrm>
              <a:off x="6146800" y="3646488"/>
              <a:ext cx="2014538" cy="15398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2425" name="Text Box 206"/>
            <p:cNvSpPr txBox="1">
              <a:spLocks noChangeArrowheads="1"/>
            </p:cNvSpPr>
            <p:nvPr/>
          </p:nvSpPr>
          <p:spPr bwMode="auto">
            <a:xfrm>
              <a:off x="69897" y="2141538"/>
              <a:ext cx="1927131"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42426" name="Text Box 207"/>
            <p:cNvSpPr txBox="1">
              <a:spLocks noChangeArrowheads="1"/>
            </p:cNvSpPr>
            <p:nvPr/>
          </p:nvSpPr>
          <p:spPr bwMode="auto">
            <a:xfrm>
              <a:off x="779463" y="3367088"/>
              <a:ext cx="985837"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2427" name="Line 208"/>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2428" name="Text Box 209"/>
            <p:cNvSpPr txBox="1">
              <a:spLocks noChangeArrowheads="1"/>
            </p:cNvSpPr>
            <p:nvPr/>
          </p:nvSpPr>
          <p:spPr bwMode="auto">
            <a:xfrm>
              <a:off x="2403475" y="4259263"/>
              <a:ext cx="985838" cy="366712"/>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2429" name="Text Box 210"/>
            <p:cNvSpPr txBox="1">
              <a:spLocks noChangeArrowheads="1"/>
            </p:cNvSpPr>
            <p:nvPr/>
          </p:nvSpPr>
          <p:spPr bwMode="auto">
            <a:xfrm>
              <a:off x="5799138" y="4283075"/>
              <a:ext cx="9858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2430" name="Text Box 211"/>
            <p:cNvSpPr txBox="1">
              <a:spLocks noChangeArrowheads="1"/>
            </p:cNvSpPr>
            <p:nvPr/>
          </p:nvSpPr>
          <p:spPr bwMode="auto">
            <a:xfrm>
              <a:off x="3545870" y="9747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2431" name="Text Box 212"/>
            <p:cNvSpPr txBox="1">
              <a:spLocks noChangeArrowheads="1"/>
            </p:cNvSpPr>
            <p:nvPr/>
          </p:nvSpPr>
          <p:spPr bwMode="auto">
            <a:xfrm>
              <a:off x="6708170" y="1381125"/>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2432" name="Line 2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2433" name="Line 2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2434" name="Freeform 215"/>
            <p:cNvSpPr>
              <a:spLocks/>
            </p:cNvSpPr>
            <p:nvPr/>
          </p:nvSpPr>
          <p:spPr bwMode="auto">
            <a:xfrm>
              <a:off x="2203450" y="1560513"/>
              <a:ext cx="5772150" cy="2205037"/>
            </a:xfrm>
            <a:custGeom>
              <a:avLst/>
              <a:gdLst>
                <a:gd name="T0" fmla="*/ 2147483647 w 3162"/>
                <a:gd name="T1" fmla="*/ 2147483647 h 1370"/>
                <a:gd name="T2" fmla="*/ 2147483647 w 3162"/>
                <a:gd name="T3" fmla="*/ 2147483647 h 1370"/>
                <a:gd name="T4" fmla="*/ 2147483647 w 3162"/>
                <a:gd name="T5" fmla="*/ 2147483647 h 1370"/>
                <a:gd name="T6" fmla="*/ 2147483647 w 3162"/>
                <a:gd name="T7" fmla="*/ 2147483647 h 1370"/>
                <a:gd name="T8" fmla="*/ 2147483647 w 3162"/>
                <a:gd name="T9" fmla="*/ 2147483647 h 1370"/>
                <a:gd name="T10" fmla="*/ 2147483647 w 3162"/>
                <a:gd name="T11" fmla="*/ 2147483647 h 1370"/>
                <a:gd name="T12" fmla="*/ 2147483647 w 3162"/>
                <a:gd name="T13" fmla="*/ 2147483647 h 1370"/>
                <a:gd name="T14" fmla="*/ 2147483647 w 3162"/>
                <a:gd name="T15" fmla="*/ 0 h 1370"/>
                <a:gd name="T16" fmla="*/ 2147483647 w 3162"/>
                <a:gd name="T17" fmla="*/ 2147483647 h 1370"/>
                <a:gd name="T18" fmla="*/ 2147483647 w 3162"/>
                <a:gd name="T19" fmla="*/ 2147483647 h 1370"/>
                <a:gd name="T20" fmla="*/ 2147483647 w 3162"/>
                <a:gd name="T21" fmla="*/ 2147483647 h 1370"/>
                <a:gd name="T22" fmla="*/ 2147483647 w 3162"/>
                <a:gd name="T23" fmla="*/ 2147483647 h 1370"/>
                <a:gd name="T24" fmla="*/ 2147483647 w 3162"/>
                <a:gd name="T25" fmla="*/ 2147483647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538740" name="Line 116"/>
            <p:cNvSpPr>
              <a:spLocks noChangeShapeType="1"/>
            </p:cNvSpPr>
            <p:nvPr/>
          </p:nvSpPr>
          <p:spPr bwMode="auto">
            <a:xfrm>
              <a:off x="6084888" y="2276475"/>
              <a:ext cx="647700" cy="431800"/>
            </a:xfrm>
            <a:prstGeom prst="line">
              <a:avLst/>
            </a:prstGeom>
            <a:noFill/>
            <a:ln w="76200">
              <a:solidFill>
                <a:schemeClr val="accent6"/>
              </a:solidFill>
              <a:round/>
              <a:headEnd/>
              <a:tailEnd type="triangle" w="med" len="med"/>
            </a:ln>
          </p:spPr>
          <p:txBody>
            <a:bodyPr/>
            <a:lstStyle/>
            <a:p>
              <a:endParaRPr lang="zh-CN" altLang="en-US" b="1">
                <a:latin typeface="华文新魏" pitchFamily="2" charset="-122"/>
                <a:ea typeface="华文新魏" pitchFamily="2" charset="-122"/>
              </a:endParaRPr>
            </a:p>
          </p:txBody>
        </p:sp>
        <p:sp>
          <p:nvSpPr>
            <p:cNvPr id="142439" name="Text Box 195"/>
            <p:cNvSpPr txBox="1">
              <a:spLocks noChangeArrowheads="1"/>
            </p:cNvSpPr>
            <p:nvPr/>
          </p:nvSpPr>
          <p:spPr bwMode="auto">
            <a:xfrm>
              <a:off x="8027988" y="3492500"/>
              <a:ext cx="1098550" cy="366713"/>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grpSp>
      <p:sp>
        <p:nvSpPr>
          <p:cNvPr id="142441" name="灯片编号占位符 104"/>
          <p:cNvSpPr>
            <a:spLocks noGrp="1"/>
          </p:cNvSpPr>
          <p:nvPr>
            <p:ph type="sldNum" sz="quarter" idx="12"/>
          </p:nvPr>
        </p:nvSpPr>
        <p:spPr>
          <a:noFill/>
        </p:spPr>
        <p:txBody>
          <a:bodyPr/>
          <a:lstStyle/>
          <a:p>
            <a:fld id="{14C728EE-EE54-4671-A176-EE11883885FA}" type="slidenum">
              <a:rPr lang="en-US" altLang="zh-CN" smtClean="0"/>
              <a:pPr/>
              <a:t>111</a:t>
            </a:fld>
            <a:endParaRPr lang="en-US" altLang="zh-CN" smtClean="0"/>
          </a:p>
        </p:txBody>
      </p:sp>
      <p:sp>
        <p:nvSpPr>
          <p:cNvPr id="109" name="Rectangle 4"/>
          <p:cNvSpPr>
            <a:spLocks noGrp="1" noChangeArrowheads="1"/>
          </p:cNvSpPr>
          <p:nvPr>
            <p:ph type="title"/>
          </p:nvPr>
        </p:nvSpPr>
        <p:spPr>
          <a:xfrm>
            <a:off x="0" y="404664"/>
            <a:ext cx="7793037" cy="623887"/>
          </a:xfrm>
        </p:spPr>
        <p:txBody>
          <a:bodyPr/>
          <a:lstStyle/>
          <a:p>
            <a:pPr algn="l" eaLnBrk="1" hangingPunct="1">
              <a:buFont typeface="Arial" pitchFamily="34" charset="0"/>
              <a:buChar char="•"/>
            </a:pPr>
            <a:r>
              <a:rPr lang="zh-CN" altLang="en-US" sz="3200" u="sng" dirty="0" smtClean="0">
                <a:solidFill>
                  <a:schemeClr val="accent6"/>
                </a:solidFill>
              </a:rPr>
              <a:t> 慢开始和拥塞避免算法的实现举例</a:t>
            </a:r>
            <a:r>
              <a:rPr lang="en-US" altLang="zh-CN" sz="3200" u="sng" dirty="0" smtClean="0">
                <a:solidFill>
                  <a:schemeClr val="accent6"/>
                </a:solidFill>
              </a:rPr>
              <a:t>(9)</a:t>
            </a:r>
            <a:r>
              <a:rPr lang="zh-CN" altLang="en-US" sz="3200" u="sng" dirty="0" smtClean="0">
                <a:solidFill>
                  <a:schemeClr val="accent6"/>
                </a:solidFill>
              </a:rPr>
              <a:t>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467544" y="404664"/>
            <a:ext cx="7058025" cy="4754562"/>
          </a:xfrm>
        </p:spPr>
        <p:txBody>
          <a:bodyPr/>
          <a:lstStyle/>
          <a:p>
            <a:pPr>
              <a:defRPr/>
            </a:pPr>
            <a:r>
              <a:rPr lang="en-US" altLang="zh-CN" sz="2800" b="1" u="sng" dirty="0" smtClean="0">
                <a:solidFill>
                  <a:schemeClr val="accent6"/>
                </a:solidFill>
                <a:ea typeface="华文新魏" pitchFamily="2" charset="-122"/>
              </a:rPr>
              <a:t>TCP</a:t>
            </a:r>
            <a:r>
              <a:rPr lang="zh-CN" altLang="zh-CN" sz="2800" b="1" u="sng" dirty="0" smtClean="0">
                <a:solidFill>
                  <a:schemeClr val="accent6"/>
                </a:solidFill>
                <a:ea typeface="华文新魏" pitchFamily="2" charset="-122"/>
              </a:rPr>
              <a:t>拥塞控制的过程示意图</a:t>
            </a:r>
          </a:p>
        </p:txBody>
      </p:sp>
      <p:sp>
        <p:nvSpPr>
          <p:cNvPr id="5" name="灯片编号占位符 4"/>
          <p:cNvSpPr>
            <a:spLocks noGrp="1"/>
          </p:cNvSpPr>
          <p:nvPr>
            <p:ph type="sldNum" sz="quarter" idx="11"/>
          </p:nvPr>
        </p:nvSpPr>
        <p:spPr>
          <a:xfrm>
            <a:off x="7092280" y="6534150"/>
            <a:ext cx="1905000" cy="323850"/>
          </a:xfrm>
        </p:spPr>
        <p:txBody>
          <a:bodyPr/>
          <a:lstStyle/>
          <a:p>
            <a:pPr algn="r">
              <a:defRPr/>
            </a:pPr>
            <a:fld id="{1FA8842A-6BEA-4B95-A07C-7BD081460478}" type="slidenum">
              <a:rPr lang="zh-CN" altLang="en-US">
                <a:solidFill>
                  <a:srgbClr val="000000"/>
                </a:solidFill>
              </a:rPr>
              <a:pPr algn="r">
                <a:defRPr/>
              </a:pPr>
              <a:t>112</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403648" y="1196752"/>
            <a:ext cx="5904656" cy="432048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404664"/>
            <a:ext cx="6838950" cy="1143000"/>
          </a:xfrm>
        </p:spPr>
        <p:txBody>
          <a:bodyPr/>
          <a:lstStyle/>
          <a:p>
            <a:pPr algn="l" eaLnBrk="1" hangingPunct="1">
              <a:buFont typeface="Arial" pitchFamily="34" charset="0"/>
              <a:buChar char="•"/>
              <a:defRPr/>
            </a:pPr>
            <a:r>
              <a:rPr lang="zh-CN" altLang="zh-CN" sz="2800" dirty="0" smtClean="0"/>
              <a:t> </a:t>
            </a:r>
            <a:r>
              <a:rPr lang="zh-CN" altLang="zh-CN" sz="2800" u="sng" dirty="0" smtClean="0">
                <a:solidFill>
                  <a:schemeClr val="accent6"/>
                </a:solidFill>
                <a:latin typeface="华文新魏" pitchFamily="2" charset="-122"/>
                <a:ea typeface="华文新魏" pitchFamily="2" charset="-122"/>
              </a:rPr>
              <a:t>往返次数与</a:t>
            </a:r>
            <a:r>
              <a:rPr lang="en-US" altLang="zh-CN" sz="2800" u="sng" dirty="0" smtClean="0">
                <a:solidFill>
                  <a:schemeClr val="accent6"/>
                </a:solidFill>
                <a:latin typeface="华文新魏" pitchFamily="2" charset="-122"/>
                <a:ea typeface="华文新魏" pitchFamily="2" charset="-122"/>
              </a:rPr>
              <a:t/>
            </a:r>
            <a:br>
              <a:rPr lang="en-US" altLang="zh-CN" sz="2800" u="sng" dirty="0" smtClean="0">
                <a:solidFill>
                  <a:schemeClr val="accent6"/>
                </a:solidFill>
                <a:latin typeface="华文新魏" pitchFamily="2" charset="-122"/>
                <a:ea typeface="华文新魏" pitchFamily="2" charset="-122"/>
              </a:rPr>
            </a:br>
            <a:r>
              <a:rPr lang="zh-CN" altLang="en-US" sz="2800" dirty="0" smtClean="0">
                <a:solidFill>
                  <a:schemeClr val="accent6"/>
                </a:solidFill>
                <a:latin typeface="华文新魏" pitchFamily="2" charset="-122"/>
                <a:ea typeface="华文新魏" pitchFamily="2" charset="-122"/>
              </a:rPr>
              <a:t>   </a:t>
            </a:r>
            <a:r>
              <a:rPr lang="zh-CN" altLang="zh-CN" sz="2800" u="sng" dirty="0" smtClean="0">
                <a:solidFill>
                  <a:schemeClr val="accent6"/>
                </a:solidFill>
                <a:latin typeface="华文新魏" pitchFamily="2" charset="-122"/>
                <a:ea typeface="华文新魏" pitchFamily="2" charset="-122"/>
              </a:rPr>
              <a:t>拥塞窗口值</a:t>
            </a:r>
            <a:endParaRPr lang="zh-CN" altLang="en-US" sz="2800" u="sng" dirty="0" smtClean="0">
              <a:solidFill>
                <a:schemeClr val="accent6"/>
              </a:solidFill>
              <a:latin typeface="华文新魏" pitchFamily="2" charset="-122"/>
              <a:ea typeface="华文新魏" pitchFamily="2" charset="-122"/>
            </a:endParaRPr>
          </a:p>
        </p:txBody>
      </p:sp>
      <p:graphicFrame>
        <p:nvGraphicFramePr>
          <p:cNvPr id="6" name="内容占位符 5"/>
          <p:cNvGraphicFramePr>
            <a:graphicFrameLocks noGrp="1"/>
          </p:cNvGraphicFramePr>
          <p:nvPr>
            <p:ph idx="1"/>
          </p:nvPr>
        </p:nvGraphicFramePr>
        <p:xfrm>
          <a:off x="3779838" y="692150"/>
          <a:ext cx="3168352" cy="5760635"/>
        </p:xfrm>
        <a:graphic>
          <a:graphicData uri="http://schemas.openxmlformats.org/drawingml/2006/table">
            <a:tbl>
              <a:tblPr/>
              <a:tblGrid>
                <a:gridCol w="1440160"/>
                <a:gridCol w="1728192"/>
              </a:tblGrid>
              <a:tr h="342895">
                <a:tc>
                  <a:txBody>
                    <a:bodyPr/>
                    <a:lstStyle/>
                    <a:p>
                      <a:pPr>
                        <a:lnSpc>
                          <a:spcPts val="1800"/>
                        </a:lnSpc>
                        <a:spcAft>
                          <a:spcPts val="0"/>
                        </a:spcAft>
                      </a:pPr>
                      <a:r>
                        <a:rPr lang="zh-CN" sz="1600" b="1" kern="100" dirty="0">
                          <a:solidFill>
                            <a:schemeClr val="accent6"/>
                          </a:solidFill>
                          <a:latin typeface="Times New Roman"/>
                          <a:cs typeface="Times New Roman"/>
                        </a:rPr>
                        <a:t>往返次数</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zh-CN" sz="1600" b="1" kern="100">
                          <a:solidFill>
                            <a:schemeClr val="accent6"/>
                          </a:solidFill>
                          <a:latin typeface="Times New Roman"/>
                          <a:cs typeface="Times New Roman"/>
                        </a:rPr>
                        <a:t>拥塞窗口值</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1</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2</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4</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3</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8</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4</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16</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5</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17</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6</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18</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dirty="0">
                          <a:solidFill>
                            <a:schemeClr val="accent6"/>
                          </a:solidFill>
                          <a:latin typeface="Times New Roman"/>
                          <a:cs typeface="Courier New"/>
                        </a:rPr>
                        <a:t>7</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19</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8</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20</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9</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21</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10</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22</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11</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23</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12</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24</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13</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14</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2</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15</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4</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16</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8</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17</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12</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18</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13</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19</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a:solidFill>
                            <a:schemeClr val="accent6"/>
                          </a:solidFill>
                          <a:latin typeface="Times New Roman"/>
                          <a:cs typeface="Courier New"/>
                        </a:rPr>
                        <a:t>14</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70887">
                <a:tc>
                  <a:txBody>
                    <a:bodyPr/>
                    <a:lstStyle/>
                    <a:p>
                      <a:pPr>
                        <a:lnSpc>
                          <a:spcPts val="1800"/>
                        </a:lnSpc>
                        <a:spcAft>
                          <a:spcPts val="0"/>
                        </a:spcAft>
                      </a:pPr>
                      <a:r>
                        <a:rPr lang="en-US" sz="1600" b="1" kern="100">
                          <a:solidFill>
                            <a:schemeClr val="accent6"/>
                          </a:solidFill>
                          <a:latin typeface="Times New Roman"/>
                          <a:cs typeface="Courier New"/>
                        </a:rPr>
                        <a:t>20</a:t>
                      </a:r>
                      <a:endParaRPr lang="zh-CN" sz="1600" b="1" kern="10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nSpc>
                          <a:spcPts val="1800"/>
                        </a:lnSpc>
                        <a:spcAft>
                          <a:spcPts val="0"/>
                        </a:spcAft>
                      </a:pPr>
                      <a:r>
                        <a:rPr lang="en-US" sz="1600" b="1" kern="100" dirty="0">
                          <a:solidFill>
                            <a:schemeClr val="accent6"/>
                          </a:solidFill>
                          <a:latin typeface="Times New Roman"/>
                          <a:cs typeface="Courier New"/>
                        </a:rPr>
                        <a:t>15</a:t>
                      </a:r>
                      <a:endParaRPr lang="zh-CN" sz="1600" b="1" kern="100" dirty="0">
                        <a:solidFill>
                          <a:schemeClr val="accent6"/>
                        </a:solidFill>
                        <a:latin typeface="宋体"/>
                        <a:cs typeface="Courier New"/>
                      </a:endParaRPr>
                    </a:p>
                  </a:txBody>
                  <a:tcPr marL="59713" marR="59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5" name="灯片编号占位符 4"/>
          <p:cNvSpPr>
            <a:spLocks noGrp="1"/>
          </p:cNvSpPr>
          <p:nvPr>
            <p:ph type="sldNum" sz="quarter" idx="11"/>
          </p:nvPr>
        </p:nvSpPr>
        <p:spPr>
          <a:xfrm>
            <a:off x="3491880" y="6400800"/>
            <a:ext cx="5334000" cy="457200"/>
          </a:xfrm>
        </p:spPr>
        <p:txBody>
          <a:bodyPr/>
          <a:lstStyle/>
          <a:p>
            <a:pPr algn="r">
              <a:defRPr/>
            </a:pPr>
            <a:fld id="{3BA99360-8395-445C-97EC-84C045E41C88}" type="slidenum">
              <a:rPr lang="zh-CN" altLang="en-US">
                <a:solidFill>
                  <a:srgbClr val="000000"/>
                </a:solidFill>
              </a:rPr>
              <a:pPr algn="r">
                <a:defRPr/>
              </a:pPr>
              <a:t>113</a:t>
            </a:fld>
            <a:endParaRPr lang="en-US" altLang="zh-CN" dirty="0">
              <a:solidFill>
                <a:srgbClr val="000000"/>
              </a:solidFill>
            </a:endParaRPr>
          </a:p>
        </p:txBody>
      </p:sp>
      <p:sp>
        <p:nvSpPr>
          <p:cNvPr id="3898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endParaRPr kumimoji="1" lang="zh-CN" altLang="zh-CN" b="1" smtClean="0">
              <a:solidFill>
                <a:srgbClr val="3333CC"/>
              </a:solidFill>
              <a:latin typeface="Arial" charset="0"/>
              <a:ea typeface="华文行楷"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94" name="灯片编号占位符 46"/>
          <p:cNvSpPr>
            <a:spLocks noGrp="1"/>
          </p:cNvSpPr>
          <p:nvPr>
            <p:ph type="sldNum" sz="quarter" idx="12"/>
          </p:nvPr>
        </p:nvSpPr>
        <p:spPr>
          <a:noFill/>
        </p:spPr>
        <p:txBody>
          <a:bodyPr/>
          <a:lstStyle/>
          <a:p>
            <a:fld id="{34E64F7B-F4B1-4E7B-8102-7E12DC68BA80}" type="slidenum">
              <a:rPr lang="en-US" altLang="zh-CN" smtClean="0"/>
              <a:pPr/>
              <a:t>114</a:t>
            </a:fld>
            <a:endParaRPr lang="en-US" altLang="zh-CN" smtClean="0"/>
          </a:p>
        </p:txBody>
      </p:sp>
      <p:pic>
        <p:nvPicPr>
          <p:cNvPr id="53" name="图片 52"/>
          <p:cNvPicPr/>
          <p:nvPr/>
        </p:nvPicPr>
        <p:blipFill>
          <a:blip r:embed="rId3" cstate="print"/>
          <a:srcRect/>
          <a:stretch>
            <a:fillRect/>
          </a:stretch>
        </p:blipFill>
        <p:spPr bwMode="auto">
          <a:xfrm>
            <a:off x="1691680" y="1268760"/>
            <a:ext cx="6552728" cy="4464496"/>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55" name="内容占位符 16"/>
          <p:cNvSpPr txBox="1">
            <a:spLocks/>
          </p:cNvSpPr>
          <p:nvPr/>
        </p:nvSpPr>
        <p:spPr>
          <a:xfrm>
            <a:off x="395536" y="548680"/>
            <a:ext cx="7273925" cy="4970462"/>
          </a:xfrm>
          <a:prstGeom prst="rect">
            <a:avLst/>
          </a:prstGeom>
        </p:spPr>
        <p:txBody>
          <a:bodyPr/>
          <a:lstStyle/>
          <a:p>
            <a:pPr marL="342900" marR="0" lvl="0" indent="-342900" algn="l" defTabSz="914400" rtl="0" eaLnBrk="0" fontAlgn="base" latinLnBrk="0" hangingPunct="0">
              <a:lnSpc>
                <a:spcPct val="100000"/>
              </a:lnSpc>
              <a:spcBef>
                <a:spcPct val="20000"/>
              </a:spcBef>
              <a:spcAft>
                <a:spcPts val="600"/>
              </a:spcAft>
              <a:buClrTx/>
              <a:buSzTx/>
              <a:buFontTx/>
              <a:buChar char="•"/>
              <a:tabLst/>
              <a:defRPr/>
            </a:pPr>
            <a:r>
              <a:rPr kumimoji="1" lang="zh-CN" altLang="zh-CN" sz="2800" b="1" i="0" u="sng" strike="noStrike" kern="0" cap="none" spc="0" normalizeH="0" baseline="0" noProof="0" smtClean="0">
                <a:ln>
                  <a:noFill/>
                </a:ln>
                <a:solidFill>
                  <a:schemeClr val="accent6"/>
                </a:solidFill>
                <a:effectLst/>
                <a:uLnTx/>
                <a:uFillTx/>
                <a:latin typeface="华文新魏" pitchFamily="2" charset="-122"/>
                <a:ea typeface="华文新魏" pitchFamily="2" charset="-122"/>
                <a:cs typeface="+mn-cs"/>
              </a:rPr>
              <a:t>快重传与快恢复的研究背景</a:t>
            </a:r>
            <a:endParaRPr kumimoji="1" lang="zh-CN" altLang="zh-CN"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n-cs"/>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251520" y="332656"/>
            <a:ext cx="7772400" cy="648072"/>
          </a:xfrm>
        </p:spPr>
        <p:txBody>
          <a:bodyPr/>
          <a:lstStyle/>
          <a:p>
            <a:pPr algn="l" eaLnBrk="1" hangingPunct="1">
              <a:buFont typeface="Arial" pitchFamily="34" charset="0"/>
              <a:buChar char="•"/>
            </a:pPr>
            <a:r>
              <a:rPr lang="zh-CN" altLang="en-US" sz="3200" u="sng" dirty="0" smtClean="0">
                <a:solidFill>
                  <a:schemeClr val="accent6"/>
                </a:solidFill>
              </a:rPr>
              <a:t> 快重传</a:t>
            </a:r>
          </a:p>
        </p:txBody>
      </p:sp>
      <p:sp>
        <p:nvSpPr>
          <p:cNvPr id="539651" name="Rectangle 3"/>
          <p:cNvSpPr>
            <a:spLocks noGrp="1" noChangeArrowheads="1"/>
          </p:cNvSpPr>
          <p:nvPr>
            <p:ph type="body" idx="4294967295"/>
          </p:nvPr>
        </p:nvSpPr>
        <p:spPr>
          <a:xfrm>
            <a:off x="611560" y="1124744"/>
            <a:ext cx="7632848" cy="3168352"/>
          </a:xfrm>
        </p:spPr>
        <p:txBody>
          <a:bodyPr/>
          <a:lstStyle/>
          <a:p>
            <a:pPr algn="just" eaLnBrk="1" hangingPunct="1">
              <a:lnSpc>
                <a:spcPct val="110000"/>
              </a:lnSpc>
              <a:spcAft>
                <a:spcPts val="0"/>
              </a:spcAft>
            </a:pPr>
            <a:r>
              <a:rPr lang="zh-CN" altLang="en-US" dirty="0" smtClean="0">
                <a:latin typeface="华文新魏" pitchFamily="2" charset="-122"/>
                <a:ea typeface="华文新魏" pitchFamily="2" charset="-122"/>
              </a:rPr>
              <a:t>快重传算法首先要求接收方每收到一个失序的报文段后就立即发出重复确认。这样做可以让发送方及早知道有报文段没有到达接收方。 </a:t>
            </a:r>
          </a:p>
          <a:p>
            <a:pPr algn="just" eaLnBrk="1" hangingPunct="1">
              <a:lnSpc>
                <a:spcPct val="110000"/>
              </a:lnSpc>
              <a:spcAft>
                <a:spcPts val="0"/>
              </a:spcAft>
            </a:pPr>
            <a:r>
              <a:rPr lang="zh-CN" altLang="en-US" dirty="0" smtClean="0">
                <a:latin typeface="华文新魏" pitchFamily="2" charset="-122"/>
                <a:ea typeface="华文新魏" pitchFamily="2" charset="-122"/>
              </a:rPr>
              <a:t>发送方只要一连收到三个重复确认就应当立即重传对方尚未收到的报文段。 </a:t>
            </a:r>
          </a:p>
          <a:p>
            <a:pPr algn="just" eaLnBrk="1" hangingPunct="1">
              <a:lnSpc>
                <a:spcPct val="110000"/>
              </a:lnSpc>
              <a:spcAft>
                <a:spcPts val="0"/>
              </a:spcAft>
            </a:pPr>
            <a:r>
              <a:rPr lang="zh-CN" altLang="en-US" dirty="0" smtClean="0">
                <a:latin typeface="华文新魏" pitchFamily="2" charset="-122"/>
                <a:ea typeface="华文新魏" pitchFamily="2" charset="-122"/>
              </a:rPr>
              <a:t>不难看出，快重传并非取消重传计时器，而是在某些情况下可更早地重传丢失的报文段。 </a:t>
            </a:r>
          </a:p>
        </p:txBody>
      </p:sp>
      <p:sp>
        <p:nvSpPr>
          <p:cNvPr id="146438" name="灯片编号占位符 5"/>
          <p:cNvSpPr>
            <a:spLocks noGrp="1"/>
          </p:cNvSpPr>
          <p:nvPr>
            <p:ph type="sldNum" sz="quarter" idx="12"/>
          </p:nvPr>
        </p:nvSpPr>
        <p:spPr>
          <a:noFill/>
        </p:spPr>
        <p:txBody>
          <a:bodyPr/>
          <a:lstStyle/>
          <a:p>
            <a:fld id="{E698AA96-EC12-4C1D-8DE6-6254871FC66B}" type="slidenum">
              <a:rPr lang="en-US" altLang="zh-CN" smtClean="0"/>
              <a:pPr/>
              <a:t>115</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C549907-AB9D-4F79-9112-327FBF76520A}" type="slidenum">
              <a:rPr lang="zh-CN" altLang="en-US" smtClean="0">
                <a:solidFill>
                  <a:srgbClr val="000000"/>
                </a:solidFill>
              </a:rPr>
              <a:pPr>
                <a:defRPr/>
              </a:pPr>
              <a:t>116</a:t>
            </a:fld>
            <a:endParaRPr lang="en-US" altLang="zh-CN">
              <a:solidFill>
                <a:srgbClr val="000000"/>
              </a:solidFill>
            </a:endParaRPr>
          </a:p>
        </p:txBody>
      </p:sp>
      <p:sp>
        <p:nvSpPr>
          <p:cNvPr id="5" name="Rectangle 2"/>
          <p:cNvSpPr txBox="1">
            <a:spLocks noChangeArrowheads="1"/>
          </p:cNvSpPr>
          <p:nvPr/>
        </p:nvSpPr>
        <p:spPr bwMode="auto">
          <a:xfrm>
            <a:off x="323528" y="476672"/>
            <a:ext cx="7772400" cy="73116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 快恢复</a:t>
            </a:r>
          </a:p>
        </p:txBody>
      </p:sp>
      <p:sp>
        <p:nvSpPr>
          <p:cNvPr id="6" name="Rectangle 3"/>
          <p:cNvSpPr txBox="1">
            <a:spLocks noChangeArrowheads="1"/>
          </p:cNvSpPr>
          <p:nvPr/>
        </p:nvSpPr>
        <p:spPr>
          <a:xfrm>
            <a:off x="467544" y="1556792"/>
            <a:ext cx="8208912" cy="3096344"/>
          </a:xfrm>
          <a:prstGeom prst="rect">
            <a:avLst/>
          </a:prstGeom>
        </p:spPr>
        <p:txBody>
          <a:bodyPr/>
          <a:lstStyle/>
          <a:p>
            <a:pPr marL="342900" marR="0" lvl="0" indent="-342900" algn="l" defTabSz="914400" rtl="0" eaLnBrk="1" fontAlgn="base" latinLnBrk="0" hangingPunct="1">
              <a:lnSpc>
                <a:spcPct val="100000"/>
              </a:lnSpc>
              <a:spcBef>
                <a:spcPct val="20000"/>
              </a:spcBef>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当发送端收到连续三个重复的确认时，就执行“乘法减小”算法，把慢开始门限 </a:t>
            </a:r>
            <a:r>
              <a:rPr kumimoji="1" lang="en-US" altLang="zh-CN" sz="24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cs typeface="+mn-cs"/>
              </a:rPr>
              <a:t>ssthresh</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减半；</a:t>
            </a:r>
          </a:p>
          <a:p>
            <a:pPr marL="342900" marR="0" lvl="0" indent="-342900" algn="l" defTabSz="914400" rtl="0" eaLnBrk="1" fontAlgn="base" latinLnBrk="0" hangingPunct="1">
              <a:lnSpc>
                <a:spcPct val="100000"/>
              </a:lnSpc>
              <a:spcBef>
                <a:spcPct val="20000"/>
              </a:spcBef>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由于发送方现在认为网络很可能没有发生拥塞，因此不执行慢开始算法，而是设置为慢开始门限 </a:t>
            </a:r>
            <a:r>
              <a:rPr kumimoji="1" lang="en-US" altLang="zh-CN" sz="24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cs typeface="+mn-cs"/>
              </a:rPr>
              <a:t>ssthresh</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减半后的数值，然后开始执行拥塞避免算法（“加法增大”），使拥塞窗口缓慢地线性增大。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组合 116"/>
          <p:cNvGrpSpPr/>
          <p:nvPr/>
        </p:nvGrpSpPr>
        <p:grpSpPr>
          <a:xfrm>
            <a:off x="0" y="1628800"/>
            <a:ext cx="8642673" cy="3747532"/>
            <a:chOff x="146075" y="2190750"/>
            <a:chExt cx="8642673" cy="3747532"/>
          </a:xfrm>
        </p:grpSpPr>
        <p:sp>
          <p:nvSpPr>
            <p:cNvPr id="149507" name="Oval 55"/>
            <p:cNvSpPr>
              <a:spLocks noChangeArrowheads="1"/>
            </p:cNvSpPr>
            <p:nvPr/>
          </p:nvSpPr>
          <p:spPr bwMode="auto">
            <a:xfrm>
              <a:off x="3048000" y="4654550"/>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08" name="Oval 60"/>
            <p:cNvSpPr>
              <a:spLocks noChangeArrowheads="1"/>
            </p:cNvSpPr>
            <p:nvPr/>
          </p:nvSpPr>
          <p:spPr bwMode="auto">
            <a:xfrm>
              <a:off x="3527425" y="3663950"/>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09" name="Oval 61"/>
            <p:cNvSpPr>
              <a:spLocks noChangeArrowheads="1"/>
            </p:cNvSpPr>
            <p:nvPr/>
          </p:nvSpPr>
          <p:spPr bwMode="auto">
            <a:xfrm>
              <a:off x="3767138" y="3560763"/>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0" name="Oval 62"/>
            <p:cNvSpPr>
              <a:spLocks noChangeArrowheads="1"/>
            </p:cNvSpPr>
            <p:nvPr/>
          </p:nvSpPr>
          <p:spPr bwMode="auto">
            <a:xfrm>
              <a:off x="4249738" y="3343275"/>
              <a:ext cx="93662"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1" name="Oval 63"/>
            <p:cNvSpPr>
              <a:spLocks noChangeArrowheads="1"/>
            </p:cNvSpPr>
            <p:nvPr/>
          </p:nvSpPr>
          <p:spPr bwMode="auto">
            <a:xfrm>
              <a:off x="4005263" y="3452813"/>
              <a:ext cx="93662" cy="100012"/>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2" name="Oval 64"/>
            <p:cNvSpPr>
              <a:spLocks noChangeArrowheads="1"/>
            </p:cNvSpPr>
            <p:nvPr/>
          </p:nvSpPr>
          <p:spPr bwMode="auto">
            <a:xfrm>
              <a:off x="4489450" y="3233738"/>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3" name="Oval 65"/>
            <p:cNvSpPr>
              <a:spLocks noChangeArrowheads="1"/>
            </p:cNvSpPr>
            <p:nvPr/>
          </p:nvSpPr>
          <p:spPr bwMode="auto">
            <a:xfrm>
              <a:off x="4724400" y="3130550"/>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4" name="Oval 67"/>
            <p:cNvSpPr>
              <a:spLocks noChangeArrowheads="1"/>
            </p:cNvSpPr>
            <p:nvPr/>
          </p:nvSpPr>
          <p:spPr bwMode="auto">
            <a:xfrm>
              <a:off x="4962525" y="3006725"/>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5" name="Line 84"/>
            <p:cNvSpPr>
              <a:spLocks noChangeShapeType="1"/>
            </p:cNvSpPr>
            <p:nvPr/>
          </p:nvSpPr>
          <p:spPr bwMode="auto">
            <a:xfrm>
              <a:off x="2460625" y="3827463"/>
              <a:ext cx="877888" cy="0"/>
            </a:xfrm>
            <a:prstGeom prst="line">
              <a:avLst/>
            </a:prstGeom>
            <a:noFill/>
            <a:ln w="9525">
              <a:solidFill>
                <a:schemeClr val="tx1"/>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9516" name="Oval 96"/>
            <p:cNvSpPr>
              <a:spLocks noChangeArrowheads="1"/>
            </p:cNvSpPr>
            <p:nvPr/>
          </p:nvSpPr>
          <p:spPr bwMode="auto">
            <a:xfrm>
              <a:off x="5443538" y="4208463"/>
              <a:ext cx="93662"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7" name="Oval 97"/>
            <p:cNvSpPr>
              <a:spLocks noChangeArrowheads="1"/>
            </p:cNvSpPr>
            <p:nvPr/>
          </p:nvSpPr>
          <p:spPr bwMode="auto">
            <a:xfrm>
              <a:off x="5689600" y="4106863"/>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8" name="Oval 98"/>
            <p:cNvSpPr>
              <a:spLocks noChangeArrowheads="1"/>
            </p:cNvSpPr>
            <p:nvPr/>
          </p:nvSpPr>
          <p:spPr bwMode="auto">
            <a:xfrm>
              <a:off x="5922963" y="3994150"/>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19" name="Oval 99"/>
            <p:cNvSpPr>
              <a:spLocks noChangeArrowheads="1"/>
            </p:cNvSpPr>
            <p:nvPr/>
          </p:nvSpPr>
          <p:spPr bwMode="auto">
            <a:xfrm>
              <a:off x="6161088" y="3895725"/>
              <a:ext cx="93662"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0" name="Oval 100"/>
            <p:cNvSpPr>
              <a:spLocks noChangeArrowheads="1"/>
            </p:cNvSpPr>
            <p:nvPr/>
          </p:nvSpPr>
          <p:spPr bwMode="auto">
            <a:xfrm>
              <a:off x="6403975" y="3781425"/>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1" name="Oval 101"/>
            <p:cNvSpPr>
              <a:spLocks noChangeArrowheads="1"/>
            </p:cNvSpPr>
            <p:nvPr/>
          </p:nvSpPr>
          <p:spPr bwMode="auto">
            <a:xfrm>
              <a:off x="6643688" y="3683000"/>
              <a:ext cx="93662"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2" name="Oval 102"/>
            <p:cNvSpPr>
              <a:spLocks noChangeArrowheads="1"/>
            </p:cNvSpPr>
            <p:nvPr/>
          </p:nvSpPr>
          <p:spPr bwMode="auto">
            <a:xfrm>
              <a:off x="6883400" y="3563938"/>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3" name="Oval 103"/>
            <p:cNvSpPr>
              <a:spLocks noChangeArrowheads="1"/>
            </p:cNvSpPr>
            <p:nvPr/>
          </p:nvSpPr>
          <p:spPr bwMode="auto">
            <a:xfrm>
              <a:off x="7123113" y="3448050"/>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4" name="Oval 104"/>
            <p:cNvSpPr>
              <a:spLocks noChangeArrowheads="1"/>
            </p:cNvSpPr>
            <p:nvPr/>
          </p:nvSpPr>
          <p:spPr bwMode="auto">
            <a:xfrm>
              <a:off x="7356475" y="3351213"/>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5" name="Freeform 68"/>
            <p:cNvSpPr>
              <a:spLocks/>
            </p:cNvSpPr>
            <p:nvPr/>
          </p:nvSpPr>
          <p:spPr bwMode="auto">
            <a:xfrm>
              <a:off x="2300288" y="2957513"/>
              <a:ext cx="2947987" cy="2482850"/>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26" name="Text Box 54"/>
            <p:cNvSpPr txBox="1">
              <a:spLocks noChangeArrowheads="1"/>
            </p:cNvSpPr>
            <p:nvPr/>
          </p:nvSpPr>
          <p:spPr bwMode="auto">
            <a:xfrm>
              <a:off x="1981200" y="2741613"/>
              <a:ext cx="447558"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24</a:t>
              </a:r>
            </a:p>
          </p:txBody>
        </p:sp>
        <p:sp>
          <p:nvSpPr>
            <p:cNvPr id="149528" name="Line 5"/>
            <p:cNvSpPr>
              <a:spLocks noChangeShapeType="1"/>
            </p:cNvSpPr>
            <p:nvPr/>
          </p:nvSpPr>
          <p:spPr bwMode="auto">
            <a:xfrm>
              <a:off x="2379663" y="5567363"/>
              <a:ext cx="5665787" cy="0"/>
            </a:xfrm>
            <a:prstGeom prst="line">
              <a:avLst/>
            </a:prstGeom>
            <a:noFill/>
            <a:ln w="9525">
              <a:solidFill>
                <a:schemeClr val="folHlink"/>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529" name="Line 6"/>
            <p:cNvSpPr>
              <a:spLocks noChangeShapeType="1"/>
            </p:cNvSpPr>
            <p:nvPr/>
          </p:nvSpPr>
          <p:spPr bwMode="auto">
            <a:xfrm>
              <a:off x="2379663" y="2522538"/>
              <a:ext cx="0" cy="3044825"/>
            </a:xfrm>
            <a:prstGeom prst="line">
              <a:avLst/>
            </a:prstGeom>
            <a:noFill/>
            <a:ln w="9525">
              <a:solidFill>
                <a:schemeClr val="folHlink"/>
              </a:solidFill>
              <a:round/>
              <a:headEnd type="triangle" w="sm" len="lg"/>
              <a:tailEnd/>
            </a:ln>
          </p:spPr>
          <p:txBody>
            <a:bodyPr wrap="none" anchor="ctr"/>
            <a:lstStyle/>
            <a:p>
              <a:endParaRPr lang="zh-CN" altLang="en-US" b="1">
                <a:latin typeface="华文新魏" pitchFamily="2" charset="-122"/>
                <a:ea typeface="华文新魏" pitchFamily="2" charset="-122"/>
              </a:endParaRPr>
            </a:p>
          </p:txBody>
        </p:sp>
        <p:sp>
          <p:nvSpPr>
            <p:cNvPr id="149530" name="Line 7"/>
            <p:cNvSpPr>
              <a:spLocks noChangeShapeType="1"/>
            </p:cNvSpPr>
            <p:nvPr/>
          </p:nvSpPr>
          <p:spPr bwMode="auto">
            <a:xfrm>
              <a:off x="2619375" y="5480050"/>
              <a:ext cx="0" cy="87313"/>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1" name="Line 8"/>
            <p:cNvSpPr>
              <a:spLocks noChangeShapeType="1"/>
            </p:cNvSpPr>
            <p:nvPr/>
          </p:nvSpPr>
          <p:spPr bwMode="auto">
            <a:xfrm>
              <a:off x="2859088"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2" name="Line 9"/>
            <p:cNvSpPr>
              <a:spLocks noChangeShapeType="1"/>
            </p:cNvSpPr>
            <p:nvPr/>
          </p:nvSpPr>
          <p:spPr bwMode="auto">
            <a:xfrm>
              <a:off x="309880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3" name="Line 10"/>
            <p:cNvSpPr>
              <a:spLocks noChangeShapeType="1"/>
            </p:cNvSpPr>
            <p:nvPr/>
          </p:nvSpPr>
          <p:spPr bwMode="auto">
            <a:xfrm>
              <a:off x="333851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4" name="Line 11"/>
            <p:cNvSpPr>
              <a:spLocks noChangeShapeType="1"/>
            </p:cNvSpPr>
            <p:nvPr/>
          </p:nvSpPr>
          <p:spPr bwMode="auto">
            <a:xfrm>
              <a:off x="3576638"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5" name="Line 12"/>
            <p:cNvSpPr>
              <a:spLocks noChangeShapeType="1"/>
            </p:cNvSpPr>
            <p:nvPr/>
          </p:nvSpPr>
          <p:spPr bwMode="auto">
            <a:xfrm>
              <a:off x="381635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6" name="Line 13"/>
            <p:cNvSpPr>
              <a:spLocks noChangeShapeType="1"/>
            </p:cNvSpPr>
            <p:nvPr/>
          </p:nvSpPr>
          <p:spPr bwMode="auto">
            <a:xfrm>
              <a:off x="405606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7" name="Line 14"/>
            <p:cNvSpPr>
              <a:spLocks noChangeShapeType="1"/>
            </p:cNvSpPr>
            <p:nvPr/>
          </p:nvSpPr>
          <p:spPr bwMode="auto">
            <a:xfrm>
              <a:off x="4295775"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8" name="Line 15"/>
            <p:cNvSpPr>
              <a:spLocks noChangeShapeType="1"/>
            </p:cNvSpPr>
            <p:nvPr/>
          </p:nvSpPr>
          <p:spPr bwMode="auto">
            <a:xfrm>
              <a:off x="453390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39" name="Line 16"/>
            <p:cNvSpPr>
              <a:spLocks noChangeShapeType="1"/>
            </p:cNvSpPr>
            <p:nvPr/>
          </p:nvSpPr>
          <p:spPr bwMode="auto">
            <a:xfrm>
              <a:off x="477361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0" name="Line 17"/>
            <p:cNvSpPr>
              <a:spLocks noChangeShapeType="1"/>
            </p:cNvSpPr>
            <p:nvPr/>
          </p:nvSpPr>
          <p:spPr bwMode="auto">
            <a:xfrm>
              <a:off x="5013325"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1" name="Line 18"/>
            <p:cNvSpPr>
              <a:spLocks noChangeShapeType="1"/>
            </p:cNvSpPr>
            <p:nvPr/>
          </p:nvSpPr>
          <p:spPr bwMode="auto">
            <a:xfrm>
              <a:off x="5253038"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2" name="Line 19"/>
            <p:cNvSpPr>
              <a:spLocks noChangeShapeType="1"/>
            </p:cNvSpPr>
            <p:nvPr/>
          </p:nvSpPr>
          <p:spPr bwMode="auto">
            <a:xfrm>
              <a:off x="549116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3" name="Line 20"/>
            <p:cNvSpPr>
              <a:spLocks noChangeShapeType="1"/>
            </p:cNvSpPr>
            <p:nvPr/>
          </p:nvSpPr>
          <p:spPr bwMode="auto">
            <a:xfrm>
              <a:off x="5730875" y="5480050"/>
              <a:ext cx="0" cy="87313"/>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4" name="Line 21"/>
            <p:cNvSpPr>
              <a:spLocks noChangeShapeType="1"/>
            </p:cNvSpPr>
            <p:nvPr/>
          </p:nvSpPr>
          <p:spPr bwMode="auto">
            <a:xfrm>
              <a:off x="5970588"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5" name="Line 22"/>
            <p:cNvSpPr>
              <a:spLocks noChangeShapeType="1"/>
            </p:cNvSpPr>
            <p:nvPr/>
          </p:nvSpPr>
          <p:spPr bwMode="auto">
            <a:xfrm>
              <a:off x="621030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6" name="Line 23"/>
            <p:cNvSpPr>
              <a:spLocks noChangeShapeType="1"/>
            </p:cNvSpPr>
            <p:nvPr/>
          </p:nvSpPr>
          <p:spPr bwMode="auto">
            <a:xfrm>
              <a:off x="645001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7" name="Line 24"/>
            <p:cNvSpPr>
              <a:spLocks noChangeShapeType="1"/>
            </p:cNvSpPr>
            <p:nvPr/>
          </p:nvSpPr>
          <p:spPr bwMode="auto">
            <a:xfrm>
              <a:off x="6688138"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8" name="Line 25"/>
            <p:cNvSpPr>
              <a:spLocks noChangeShapeType="1"/>
            </p:cNvSpPr>
            <p:nvPr/>
          </p:nvSpPr>
          <p:spPr bwMode="auto">
            <a:xfrm>
              <a:off x="692785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49" name="Line 26"/>
            <p:cNvSpPr>
              <a:spLocks noChangeShapeType="1"/>
            </p:cNvSpPr>
            <p:nvPr/>
          </p:nvSpPr>
          <p:spPr bwMode="auto">
            <a:xfrm>
              <a:off x="7167563"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0" name="Line 27"/>
            <p:cNvSpPr>
              <a:spLocks noChangeShapeType="1"/>
            </p:cNvSpPr>
            <p:nvPr/>
          </p:nvSpPr>
          <p:spPr bwMode="auto">
            <a:xfrm>
              <a:off x="7407275"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1" name="Line 28"/>
            <p:cNvSpPr>
              <a:spLocks noChangeShapeType="1"/>
            </p:cNvSpPr>
            <p:nvPr/>
          </p:nvSpPr>
          <p:spPr bwMode="auto">
            <a:xfrm>
              <a:off x="7645400" y="5394325"/>
              <a:ext cx="0" cy="173038"/>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2" name="Line 30"/>
            <p:cNvSpPr>
              <a:spLocks noChangeShapeType="1"/>
            </p:cNvSpPr>
            <p:nvPr/>
          </p:nvSpPr>
          <p:spPr bwMode="auto">
            <a:xfrm>
              <a:off x="2379663" y="5132388"/>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3" name="Line 31"/>
            <p:cNvSpPr>
              <a:spLocks noChangeShapeType="1"/>
            </p:cNvSpPr>
            <p:nvPr/>
          </p:nvSpPr>
          <p:spPr bwMode="auto">
            <a:xfrm>
              <a:off x="2379663" y="4697413"/>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4" name="Line 32"/>
            <p:cNvSpPr>
              <a:spLocks noChangeShapeType="1"/>
            </p:cNvSpPr>
            <p:nvPr/>
          </p:nvSpPr>
          <p:spPr bwMode="auto">
            <a:xfrm>
              <a:off x="2379663" y="4262438"/>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5" name="Line 33"/>
            <p:cNvSpPr>
              <a:spLocks noChangeShapeType="1"/>
            </p:cNvSpPr>
            <p:nvPr/>
          </p:nvSpPr>
          <p:spPr bwMode="auto">
            <a:xfrm>
              <a:off x="2379663" y="3827463"/>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6" name="Line 34"/>
            <p:cNvSpPr>
              <a:spLocks noChangeShapeType="1"/>
            </p:cNvSpPr>
            <p:nvPr/>
          </p:nvSpPr>
          <p:spPr bwMode="auto">
            <a:xfrm>
              <a:off x="2379663" y="3392488"/>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7" name="Line 35"/>
            <p:cNvSpPr>
              <a:spLocks noChangeShapeType="1"/>
            </p:cNvSpPr>
            <p:nvPr/>
          </p:nvSpPr>
          <p:spPr bwMode="auto">
            <a:xfrm>
              <a:off x="2379663" y="2957513"/>
              <a:ext cx="239712" cy="0"/>
            </a:xfrm>
            <a:prstGeom prst="line">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58" name="Text Box 36"/>
            <p:cNvSpPr txBox="1">
              <a:spLocks noChangeArrowheads="1"/>
            </p:cNvSpPr>
            <p:nvPr/>
          </p:nvSpPr>
          <p:spPr bwMode="auto">
            <a:xfrm>
              <a:off x="2698750" y="5568950"/>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2</a:t>
              </a:r>
            </a:p>
          </p:txBody>
        </p:sp>
        <p:sp>
          <p:nvSpPr>
            <p:cNvPr id="149559" name="Text Box 37"/>
            <p:cNvSpPr txBox="1">
              <a:spLocks noChangeArrowheads="1"/>
            </p:cNvSpPr>
            <p:nvPr/>
          </p:nvSpPr>
          <p:spPr bwMode="auto">
            <a:xfrm>
              <a:off x="3178175" y="5568950"/>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4</a:t>
              </a:r>
            </a:p>
          </p:txBody>
        </p:sp>
        <p:sp>
          <p:nvSpPr>
            <p:cNvPr id="149560" name="Text Box 38"/>
            <p:cNvSpPr txBox="1">
              <a:spLocks noChangeArrowheads="1"/>
            </p:cNvSpPr>
            <p:nvPr/>
          </p:nvSpPr>
          <p:spPr bwMode="auto">
            <a:xfrm>
              <a:off x="3657600" y="5568950"/>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6</a:t>
              </a:r>
            </a:p>
          </p:txBody>
        </p:sp>
        <p:sp>
          <p:nvSpPr>
            <p:cNvPr id="149561" name="Text Box 39"/>
            <p:cNvSpPr txBox="1">
              <a:spLocks noChangeArrowheads="1"/>
            </p:cNvSpPr>
            <p:nvPr/>
          </p:nvSpPr>
          <p:spPr bwMode="auto">
            <a:xfrm>
              <a:off x="4148138" y="5568950"/>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8</a:t>
              </a:r>
            </a:p>
          </p:txBody>
        </p:sp>
        <p:sp>
          <p:nvSpPr>
            <p:cNvPr id="149562" name="Text Box 40"/>
            <p:cNvSpPr txBox="1">
              <a:spLocks noChangeArrowheads="1"/>
            </p:cNvSpPr>
            <p:nvPr/>
          </p:nvSpPr>
          <p:spPr bwMode="auto">
            <a:xfrm>
              <a:off x="4548188" y="5568950"/>
              <a:ext cx="41229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10</a:t>
              </a:r>
            </a:p>
          </p:txBody>
        </p:sp>
        <p:sp>
          <p:nvSpPr>
            <p:cNvPr id="149563" name="Text Box 41"/>
            <p:cNvSpPr txBox="1">
              <a:spLocks noChangeArrowheads="1"/>
            </p:cNvSpPr>
            <p:nvPr/>
          </p:nvSpPr>
          <p:spPr bwMode="auto">
            <a:xfrm>
              <a:off x="5065713" y="5568950"/>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12</a:t>
              </a:r>
            </a:p>
          </p:txBody>
        </p:sp>
        <p:sp>
          <p:nvSpPr>
            <p:cNvPr id="149564" name="Text Box 42"/>
            <p:cNvSpPr txBox="1">
              <a:spLocks noChangeArrowheads="1"/>
            </p:cNvSpPr>
            <p:nvPr/>
          </p:nvSpPr>
          <p:spPr bwMode="auto">
            <a:xfrm>
              <a:off x="5518150" y="5568950"/>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14</a:t>
              </a:r>
            </a:p>
          </p:txBody>
        </p:sp>
        <p:sp>
          <p:nvSpPr>
            <p:cNvPr id="149565" name="Text Box 43"/>
            <p:cNvSpPr txBox="1">
              <a:spLocks noChangeArrowheads="1"/>
            </p:cNvSpPr>
            <p:nvPr/>
          </p:nvSpPr>
          <p:spPr bwMode="auto">
            <a:xfrm>
              <a:off x="5997575" y="5568950"/>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16</a:t>
              </a:r>
            </a:p>
          </p:txBody>
        </p:sp>
        <p:sp>
          <p:nvSpPr>
            <p:cNvPr id="149566" name="Text Box 44"/>
            <p:cNvSpPr txBox="1">
              <a:spLocks noChangeArrowheads="1"/>
            </p:cNvSpPr>
            <p:nvPr/>
          </p:nvSpPr>
          <p:spPr bwMode="auto">
            <a:xfrm>
              <a:off x="6502400" y="5568950"/>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18</a:t>
              </a:r>
            </a:p>
          </p:txBody>
        </p:sp>
        <p:sp>
          <p:nvSpPr>
            <p:cNvPr id="149567" name="Text Box 45"/>
            <p:cNvSpPr txBox="1">
              <a:spLocks noChangeArrowheads="1"/>
            </p:cNvSpPr>
            <p:nvPr/>
          </p:nvSpPr>
          <p:spPr bwMode="auto">
            <a:xfrm>
              <a:off x="6981825" y="5568950"/>
              <a:ext cx="452368"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20</a:t>
              </a:r>
            </a:p>
          </p:txBody>
        </p:sp>
        <p:sp>
          <p:nvSpPr>
            <p:cNvPr id="149568" name="Text Box 46"/>
            <p:cNvSpPr txBox="1">
              <a:spLocks noChangeArrowheads="1"/>
            </p:cNvSpPr>
            <p:nvPr/>
          </p:nvSpPr>
          <p:spPr bwMode="auto">
            <a:xfrm>
              <a:off x="7446963" y="5568950"/>
              <a:ext cx="447558"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22</a:t>
              </a:r>
            </a:p>
          </p:txBody>
        </p:sp>
        <p:sp>
          <p:nvSpPr>
            <p:cNvPr id="149569" name="Text Box 47"/>
            <p:cNvSpPr txBox="1">
              <a:spLocks noChangeArrowheads="1"/>
            </p:cNvSpPr>
            <p:nvPr/>
          </p:nvSpPr>
          <p:spPr bwMode="auto">
            <a:xfrm>
              <a:off x="2260600" y="5568950"/>
              <a:ext cx="32092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0</a:t>
              </a:r>
            </a:p>
          </p:txBody>
        </p:sp>
        <p:sp>
          <p:nvSpPr>
            <p:cNvPr id="149570" name="Text Box 48"/>
            <p:cNvSpPr txBox="1">
              <a:spLocks noChangeArrowheads="1"/>
            </p:cNvSpPr>
            <p:nvPr/>
          </p:nvSpPr>
          <p:spPr bwMode="auto">
            <a:xfrm>
              <a:off x="2101850" y="5308600"/>
              <a:ext cx="32092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0</a:t>
              </a:r>
            </a:p>
          </p:txBody>
        </p:sp>
        <p:sp>
          <p:nvSpPr>
            <p:cNvPr id="149571" name="Text Box 49"/>
            <p:cNvSpPr txBox="1">
              <a:spLocks noChangeArrowheads="1"/>
            </p:cNvSpPr>
            <p:nvPr/>
          </p:nvSpPr>
          <p:spPr bwMode="auto">
            <a:xfrm>
              <a:off x="2101850" y="4873625"/>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4</a:t>
              </a:r>
            </a:p>
          </p:txBody>
        </p:sp>
        <p:sp>
          <p:nvSpPr>
            <p:cNvPr id="149572" name="Text Box 50"/>
            <p:cNvSpPr txBox="1">
              <a:spLocks noChangeArrowheads="1"/>
            </p:cNvSpPr>
            <p:nvPr/>
          </p:nvSpPr>
          <p:spPr bwMode="auto">
            <a:xfrm>
              <a:off x="2101850" y="4452938"/>
              <a:ext cx="316112"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8</a:t>
              </a:r>
            </a:p>
          </p:txBody>
        </p:sp>
        <p:sp>
          <p:nvSpPr>
            <p:cNvPr id="149573" name="Text Box 51"/>
            <p:cNvSpPr txBox="1">
              <a:spLocks noChangeArrowheads="1"/>
            </p:cNvSpPr>
            <p:nvPr/>
          </p:nvSpPr>
          <p:spPr bwMode="auto">
            <a:xfrm>
              <a:off x="1981200" y="4032250"/>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12</a:t>
              </a:r>
            </a:p>
          </p:txBody>
        </p:sp>
        <p:sp>
          <p:nvSpPr>
            <p:cNvPr id="149574" name="Text Box 52"/>
            <p:cNvSpPr txBox="1">
              <a:spLocks noChangeArrowheads="1"/>
            </p:cNvSpPr>
            <p:nvPr/>
          </p:nvSpPr>
          <p:spPr bwMode="auto">
            <a:xfrm>
              <a:off x="1981200" y="3611563"/>
              <a:ext cx="407484"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16</a:t>
              </a:r>
            </a:p>
          </p:txBody>
        </p:sp>
        <p:sp>
          <p:nvSpPr>
            <p:cNvPr id="149575" name="Text Box 53"/>
            <p:cNvSpPr txBox="1">
              <a:spLocks noChangeArrowheads="1"/>
            </p:cNvSpPr>
            <p:nvPr/>
          </p:nvSpPr>
          <p:spPr bwMode="auto">
            <a:xfrm>
              <a:off x="1981200" y="3176588"/>
              <a:ext cx="452368" cy="369332"/>
            </a:xfrm>
            <a:prstGeom prst="rect">
              <a:avLst/>
            </a:prstGeom>
            <a:noFill/>
            <a:ln w="9525">
              <a:noFill/>
              <a:miter lim="800000"/>
              <a:headEnd/>
              <a:tailEnd/>
            </a:ln>
          </p:spPr>
          <p:txBody>
            <a:bodyPr wrap="none">
              <a:spAutoFit/>
            </a:bodyPr>
            <a:lstStyle/>
            <a:p>
              <a:r>
                <a:rPr kumimoji="1" lang="en-US" altLang="zh-CN" sz="1800" b="1">
                  <a:latin typeface="华文新魏" pitchFamily="2" charset="-122"/>
                  <a:ea typeface="华文新魏" pitchFamily="2" charset="-122"/>
                </a:rPr>
                <a:t>20</a:t>
              </a:r>
            </a:p>
          </p:txBody>
        </p:sp>
        <p:sp>
          <p:nvSpPr>
            <p:cNvPr id="149576" name="Oval 56"/>
            <p:cNvSpPr>
              <a:spLocks noChangeArrowheads="1"/>
            </p:cNvSpPr>
            <p:nvPr/>
          </p:nvSpPr>
          <p:spPr bwMode="auto">
            <a:xfrm>
              <a:off x="2809875" y="5089525"/>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77" name="Oval 57"/>
            <p:cNvSpPr>
              <a:spLocks noChangeArrowheads="1"/>
            </p:cNvSpPr>
            <p:nvPr/>
          </p:nvSpPr>
          <p:spPr bwMode="auto">
            <a:xfrm>
              <a:off x="2339975" y="5372100"/>
              <a:ext cx="93663"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78" name="Oval 58"/>
            <p:cNvSpPr>
              <a:spLocks noChangeArrowheads="1"/>
            </p:cNvSpPr>
            <p:nvPr/>
          </p:nvSpPr>
          <p:spPr bwMode="auto">
            <a:xfrm>
              <a:off x="2560638" y="5295900"/>
              <a:ext cx="92075"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79" name="Oval 59"/>
            <p:cNvSpPr>
              <a:spLocks noChangeArrowheads="1"/>
            </p:cNvSpPr>
            <p:nvPr/>
          </p:nvSpPr>
          <p:spPr bwMode="auto">
            <a:xfrm>
              <a:off x="3287713" y="3779838"/>
              <a:ext cx="93662" cy="101600"/>
            </a:xfrm>
            <a:prstGeom prst="ellipse">
              <a:avLst/>
            </a:prstGeom>
            <a:solidFill>
              <a:schemeClr val="tx2"/>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0" name="Oval 66"/>
            <p:cNvSpPr>
              <a:spLocks noChangeArrowheads="1"/>
            </p:cNvSpPr>
            <p:nvPr/>
          </p:nvSpPr>
          <p:spPr bwMode="auto">
            <a:xfrm>
              <a:off x="5197475" y="2897188"/>
              <a:ext cx="93663" cy="101600"/>
            </a:xfrm>
            <a:prstGeom prst="ellipse">
              <a:avLst/>
            </a:prstGeom>
            <a:solidFill>
              <a:schemeClr val="tx1"/>
            </a:solid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1" name="Oval 69"/>
            <p:cNvSpPr>
              <a:spLocks noChangeArrowheads="1"/>
            </p:cNvSpPr>
            <p:nvPr/>
          </p:nvSpPr>
          <p:spPr bwMode="auto">
            <a:xfrm>
              <a:off x="6408738" y="4208463"/>
              <a:ext cx="93662"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2" name="Oval 70"/>
            <p:cNvSpPr>
              <a:spLocks noChangeArrowheads="1"/>
            </p:cNvSpPr>
            <p:nvPr/>
          </p:nvSpPr>
          <p:spPr bwMode="auto">
            <a:xfrm>
              <a:off x="5681663" y="5284788"/>
              <a:ext cx="92075"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3" name="Oval 71"/>
            <p:cNvSpPr>
              <a:spLocks noChangeArrowheads="1"/>
            </p:cNvSpPr>
            <p:nvPr/>
          </p:nvSpPr>
          <p:spPr bwMode="auto">
            <a:xfrm>
              <a:off x="5926138" y="5072063"/>
              <a:ext cx="92075"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4" name="Oval 72"/>
            <p:cNvSpPr>
              <a:spLocks noChangeArrowheads="1"/>
            </p:cNvSpPr>
            <p:nvPr/>
          </p:nvSpPr>
          <p:spPr bwMode="auto">
            <a:xfrm>
              <a:off x="5437188" y="5372100"/>
              <a:ext cx="93662"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5" name="Oval 73"/>
            <p:cNvSpPr>
              <a:spLocks noChangeArrowheads="1"/>
            </p:cNvSpPr>
            <p:nvPr/>
          </p:nvSpPr>
          <p:spPr bwMode="auto">
            <a:xfrm>
              <a:off x="6154738" y="4643438"/>
              <a:ext cx="93662"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6" name="Oval 74"/>
            <p:cNvSpPr>
              <a:spLocks noChangeArrowheads="1"/>
            </p:cNvSpPr>
            <p:nvPr/>
          </p:nvSpPr>
          <p:spPr bwMode="auto">
            <a:xfrm>
              <a:off x="6643688" y="4094163"/>
              <a:ext cx="93662"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7" name="Oval 75"/>
            <p:cNvSpPr>
              <a:spLocks noChangeArrowheads="1"/>
            </p:cNvSpPr>
            <p:nvPr/>
          </p:nvSpPr>
          <p:spPr bwMode="auto">
            <a:xfrm>
              <a:off x="7356475" y="3767138"/>
              <a:ext cx="93663"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8" name="Oval 76"/>
            <p:cNvSpPr>
              <a:spLocks noChangeArrowheads="1"/>
            </p:cNvSpPr>
            <p:nvPr/>
          </p:nvSpPr>
          <p:spPr bwMode="auto">
            <a:xfrm>
              <a:off x="6878638" y="3979863"/>
              <a:ext cx="92075"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89" name="Oval 77"/>
            <p:cNvSpPr>
              <a:spLocks noChangeArrowheads="1"/>
            </p:cNvSpPr>
            <p:nvPr/>
          </p:nvSpPr>
          <p:spPr bwMode="auto">
            <a:xfrm>
              <a:off x="7116763" y="3876675"/>
              <a:ext cx="93662" cy="101600"/>
            </a:xfrm>
            <a:prstGeom prst="ellipse">
              <a:avLst/>
            </a:prstGeom>
            <a:solidFill>
              <a:srgbClr val="808080"/>
            </a:solidFill>
            <a:ln w="9525">
              <a:solidFill>
                <a:srgbClr val="808080"/>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49590" name="Text Box 78"/>
            <p:cNvSpPr txBox="1">
              <a:spLocks noChangeArrowheads="1"/>
            </p:cNvSpPr>
            <p:nvPr/>
          </p:nvSpPr>
          <p:spPr bwMode="auto">
            <a:xfrm>
              <a:off x="7645400" y="5135563"/>
              <a:ext cx="1114408"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传输轮次</a:t>
              </a:r>
            </a:p>
          </p:txBody>
        </p:sp>
        <p:sp>
          <p:nvSpPr>
            <p:cNvPr id="149591" name="Text Box 79"/>
            <p:cNvSpPr txBox="1">
              <a:spLocks noChangeArrowheads="1"/>
            </p:cNvSpPr>
            <p:nvPr/>
          </p:nvSpPr>
          <p:spPr bwMode="auto">
            <a:xfrm>
              <a:off x="1446213" y="2190750"/>
              <a:ext cx="1768433" cy="369332"/>
            </a:xfrm>
            <a:prstGeom prst="rect">
              <a:avLst/>
            </a:prstGeom>
            <a:noFill/>
            <a:ln w="9525">
              <a:noFill/>
              <a:miter lim="800000"/>
              <a:headEnd/>
              <a:tailEnd/>
            </a:ln>
          </p:spPr>
          <p:txBody>
            <a:bodyPr wrap="none">
              <a:spAutoFit/>
            </a:bodyPr>
            <a:lstStyle/>
            <a:p>
              <a:r>
                <a:rPr kumimoji="1" lang="zh-CN" altLang="en-US" sz="1800" b="1">
                  <a:latin typeface="华文新魏" pitchFamily="2" charset="-122"/>
                  <a:ea typeface="华文新魏" pitchFamily="2" charset="-122"/>
                </a:rPr>
                <a:t>拥塞窗口 </a:t>
              </a:r>
              <a:r>
                <a:rPr kumimoji="1" lang="en-US" altLang="zh-CN" sz="1800" b="1">
                  <a:latin typeface="华文新魏" pitchFamily="2" charset="-122"/>
                  <a:ea typeface="华文新魏" pitchFamily="2" charset="-122"/>
                </a:rPr>
                <a:t>cwnd</a:t>
              </a:r>
            </a:p>
          </p:txBody>
        </p:sp>
        <p:sp>
          <p:nvSpPr>
            <p:cNvPr id="149592" name="Text Box 80"/>
            <p:cNvSpPr txBox="1">
              <a:spLocks noChangeArrowheads="1"/>
            </p:cNvSpPr>
            <p:nvPr/>
          </p:nvSpPr>
          <p:spPr bwMode="auto">
            <a:xfrm>
              <a:off x="5533060" y="2271713"/>
              <a:ext cx="230063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收到 </a:t>
              </a:r>
              <a:r>
                <a:rPr kumimoji="1" lang="en-US" altLang="zh-CN" sz="1800" b="1">
                  <a:latin typeface="华文新魏" pitchFamily="2" charset="-122"/>
                  <a:ea typeface="华文新魏" pitchFamily="2" charset="-122"/>
                </a:rPr>
                <a:t>3 </a:t>
              </a:r>
              <a:r>
                <a:rPr kumimoji="1" lang="zh-CN" altLang="en-US" sz="1800" b="1">
                  <a:latin typeface="华文新魏" pitchFamily="2" charset="-122"/>
                  <a:ea typeface="华文新魏" pitchFamily="2" charset="-122"/>
                </a:rPr>
                <a:t>个重复的确认</a:t>
              </a:r>
            </a:p>
            <a:p>
              <a:pPr algn="ctr"/>
              <a:r>
                <a:rPr kumimoji="1" lang="zh-CN" altLang="en-US" sz="1800" b="1">
                  <a:latin typeface="华文新魏" pitchFamily="2" charset="-122"/>
                  <a:ea typeface="华文新魏" pitchFamily="2" charset="-122"/>
                </a:rPr>
                <a:t>执行快重传算法</a:t>
              </a:r>
            </a:p>
          </p:txBody>
        </p:sp>
        <p:sp>
          <p:nvSpPr>
            <p:cNvPr id="149593" name="Line 81"/>
            <p:cNvSpPr>
              <a:spLocks noChangeShapeType="1"/>
            </p:cNvSpPr>
            <p:nvPr/>
          </p:nvSpPr>
          <p:spPr bwMode="auto">
            <a:xfrm flipH="1">
              <a:off x="5273675" y="2708275"/>
              <a:ext cx="508000" cy="238125"/>
            </a:xfrm>
            <a:prstGeom prst="line">
              <a:avLst/>
            </a:prstGeom>
            <a:noFill/>
            <a:ln w="9525">
              <a:solidFill>
                <a:schemeClr val="tx2"/>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594" name="Line 82"/>
            <p:cNvSpPr>
              <a:spLocks noChangeShapeType="1"/>
            </p:cNvSpPr>
            <p:nvPr/>
          </p:nvSpPr>
          <p:spPr bwMode="auto">
            <a:xfrm>
              <a:off x="3595688" y="3201988"/>
              <a:ext cx="601662" cy="246062"/>
            </a:xfrm>
            <a:prstGeom prst="line">
              <a:avLst/>
            </a:prstGeom>
            <a:noFill/>
            <a:ln w="9525">
              <a:solidFill>
                <a:schemeClr val="tx2"/>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595" name="Rectangle 83"/>
            <p:cNvSpPr>
              <a:spLocks noChangeArrowheads="1"/>
            </p:cNvSpPr>
            <p:nvPr/>
          </p:nvSpPr>
          <p:spPr bwMode="auto">
            <a:xfrm>
              <a:off x="2460625" y="2870200"/>
              <a:ext cx="198438" cy="2320925"/>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9596" name="Line 86"/>
            <p:cNvSpPr>
              <a:spLocks noChangeShapeType="1"/>
            </p:cNvSpPr>
            <p:nvPr/>
          </p:nvSpPr>
          <p:spPr bwMode="auto">
            <a:xfrm rot="10800000">
              <a:off x="2460625" y="4262438"/>
              <a:ext cx="3030538" cy="9525"/>
            </a:xfrm>
            <a:prstGeom prst="line">
              <a:avLst/>
            </a:prstGeom>
            <a:noFill/>
            <a:ln w="9525">
              <a:solidFill>
                <a:schemeClr val="tx1"/>
              </a:solidFill>
              <a:prstDash val="dash"/>
              <a:round/>
              <a:headEnd/>
              <a:tailEnd/>
            </a:ln>
          </p:spPr>
          <p:txBody>
            <a:bodyPr wrap="none" anchor="ctr"/>
            <a:lstStyle/>
            <a:p>
              <a:endParaRPr lang="zh-CN" altLang="en-US" b="1">
                <a:latin typeface="华文新魏" pitchFamily="2" charset="-122"/>
                <a:ea typeface="华文新魏" pitchFamily="2" charset="-122"/>
              </a:endParaRPr>
            </a:p>
          </p:txBody>
        </p:sp>
        <p:sp>
          <p:nvSpPr>
            <p:cNvPr id="149597" name="Rectangle 87"/>
            <p:cNvSpPr>
              <a:spLocks noChangeArrowheads="1"/>
            </p:cNvSpPr>
            <p:nvPr/>
          </p:nvSpPr>
          <p:spPr bwMode="auto">
            <a:xfrm>
              <a:off x="2779713" y="5307013"/>
              <a:ext cx="2552700" cy="17303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9598" name="Rectangle 88"/>
            <p:cNvSpPr>
              <a:spLocks noChangeArrowheads="1"/>
            </p:cNvSpPr>
            <p:nvPr/>
          </p:nvSpPr>
          <p:spPr bwMode="auto">
            <a:xfrm>
              <a:off x="5891213" y="5307013"/>
              <a:ext cx="1835150" cy="173037"/>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49599" name="Line 89"/>
            <p:cNvSpPr>
              <a:spLocks noChangeShapeType="1"/>
            </p:cNvSpPr>
            <p:nvPr/>
          </p:nvSpPr>
          <p:spPr bwMode="auto">
            <a:xfrm>
              <a:off x="4813300" y="2968625"/>
              <a:ext cx="0" cy="1304925"/>
            </a:xfrm>
            <a:prstGeom prst="line">
              <a:avLst/>
            </a:prstGeom>
            <a:noFill/>
            <a:ln w="9525">
              <a:solidFill>
                <a:schemeClr val="tx1"/>
              </a:solidFill>
              <a:round/>
              <a:headEnd type="triangle" w="sm" len="med"/>
              <a:tailEnd type="triangle" w="sm" len="med"/>
            </a:ln>
          </p:spPr>
          <p:txBody>
            <a:bodyPr wrap="none" anchor="ctr"/>
            <a:lstStyle/>
            <a:p>
              <a:endParaRPr lang="zh-CN" altLang="en-US" b="1">
                <a:latin typeface="华文新魏" pitchFamily="2" charset="-122"/>
                <a:ea typeface="华文新魏" pitchFamily="2" charset="-122"/>
              </a:endParaRPr>
            </a:p>
          </p:txBody>
        </p:sp>
        <p:sp>
          <p:nvSpPr>
            <p:cNvPr id="149600" name="Text Box 90"/>
            <p:cNvSpPr txBox="1">
              <a:spLocks noChangeArrowheads="1"/>
            </p:cNvSpPr>
            <p:nvPr/>
          </p:nvSpPr>
          <p:spPr bwMode="auto">
            <a:xfrm>
              <a:off x="1003300" y="4991100"/>
              <a:ext cx="898525"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9601" name="Line 91"/>
            <p:cNvSpPr>
              <a:spLocks noChangeShapeType="1"/>
            </p:cNvSpPr>
            <p:nvPr/>
          </p:nvSpPr>
          <p:spPr bwMode="auto">
            <a:xfrm>
              <a:off x="1781175" y="5241925"/>
              <a:ext cx="558800" cy="173038"/>
            </a:xfrm>
            <a:prstGeom prst="line">
              <a:avLst/>
            </a:prstGeom>
            <a:noFill/>
            <a:ln w="9525">
              <a:solidFill>
                <a:schemeClr val="tx1"/>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602" name="Text Box 92"/>
            <p:cNvSpPr txBox="1">
              <a:spLocks noChangeArrowheads="1"/>
            </p:cNvSpPr>
            <p:nvPr/>
          </p:nvSpPr>
          <p:spPr bwMode="auto">
            <a:xfrm>
              <a:off x="4210050" y="3475038"/>
              <a:ext cx="1255713" cy="646331"/>
            </a:xfrm>
            <a:prstGeom prst="rect">
              <a:avLst/>
            </a:prstGeom>
            <a:solidFill>
              <a:schemeClr val="bg1"/>
            </a:solidFill>
            <a:ln w="9525">
              <a:noFill/>
              <a:miter lim="800000"/>
              <a:headEnd/>
              <a:tailEnd/>
            </a:ln>
          </p:spPr>
          <p:txBody>
            <a:bodyPr>
              <a:spAutoFit/>
            </a:bodyPr>
            <a:lstStyle/>
            <a:p>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乘法减小”</a:t>
              </a:r>
            </a:p>
          </p:txBody>
        </p:sp>
        <p:sp>
          <p:nvSpPr>
            <p:cNvPr id="149603" name="Text Box 93"/>
            <p:cNvSpPr txBox="1">
              <a:spLocks noChangeArrowheads="1"/>
            </p:cNvSpPr>
            <p:nvPr/>
          </p:nvSpPr>
          <p:spPr bwMode="auto">
            <a:xfrm>
              <a:off x="5387370" y="3087688"/>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9604" name="Freeform 94"/>
            <p:cNvSpPr>
              <a:spLocks/>
            </p:cNvSpPr>
            <p:nvPr/>
          </p:nvSpPr>
          <p:spPr bwMode="auto">
            <a:xfrm>
              <a:off x="5238750" y="2971800"/>
              <a:ext cx="2314575" cy="2457450"/>
            </a:xfrm>
            <a:custGeom>
              <a:avLst/>
              <a:gdLst>
                <a:gd name="T0" fmla="*/ 0 w 1392"/>
                <a:gd name="T1" fmla="*/ 0 h 1356"/>
                <a:gd name="T2" fmla="*/ 2147483647 w 1392"/>
                <a:gd name="T3" fmla="*/ 2147483647 h 1356"/>
                <a:gd name="T4" fmla="*/ 2147483647 w 1392"/>
                <a:gd name="T5" fmla="*/ 2147483647 h 1356"/>
                <a:gd name="T6" fmla="*/ 2147483647 w 1392"/>
                <a:gd name="T7" fmla="*/ 2147483647 h 1356"/>
                <a:gd name="T8" fmla="*/ 2147483647 w 1392"/>
                <a:gd name="T9" fmla="*/ 2147483647 h 1356"/>
                <a:gd name="T10" fmla="*/ 2147483647 w 1392"/>
                <a:gd name="T11" fmla="*/ 2147483647 h 1356"/>
                <a:gd name="T12" fmla="*/ 2147483647 w 1392"/>
                <a:gd name="T13" fmla="*/ 2147483647 h 1356"/>
                <a:gd name="T14" fmla="*/ 0 60000 65536"/>
                <a:gd name="T15" fmla="*/ 0 60000 65536"/>
                <a:gd name="T16" fmla="*/ 0 60000 65536"/>
                <a:gd name="T17" fmla="*/ 0 60000 65536"/>
                <a:gd name="T18" fmla="*/ 0 60000 65536"/>
                <a:gd name="T19" fmla="*/ 0 60000 65536"/>
                <a:gd name="T20" fmla="*/ 0 60000 65536"/>
                <a:gd name="T21" fmla="*/ 0 w 1392"/>
                <a:gd name="T22" fmla="*/ 0 h 1356"/>
                <a:gd name="T23" fmla="*/ 1392 w 1392"/>
                <a:gd name="T24" fmla="*/ 1356 h 1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56">
                  <a:moveTo>
                    <a:pt x="0" y="0"/>
                  </a:moveTo>
                  <a:lnTo>
                    <a:pt x="152" y="1356"/>
                  </a:lnTo>
                  <a:lnTo>
                    <a:pt x="300" y="1300"/>
                  </a:lnTo>
                  <a:lnTo>
                    <a:pt x="448" y="1188"/>
                  </a:lnTo>
                  <a:lnTo>
                    <a:pt x="576" y="952"/>
                  </a:lnTo>
                  <a:lnTo>
                    <a:pt x="728" y="708"/>
                  </a:lnTo>
                  <a:lnTo>
                    <a:pt x="1392" y="428"/>
                  </a:lnTo>
                </a:path>
              </a:pathLst>
            </a:custGeom>
            <a:noFill/>
            <a:ln w="9525">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781417" name="Text Box 105"/>
            <p:cNvSpPr txBox="1">
              <a:spLocks noChangeArrowheads="1"/>
            </p:cNvSpPr>
            <p:nvPr/>
          </p:nvSpPr>
          <p:spPr bwMode="auto">
            <a:xfrm>
              <a:off x="7600602" y="3003550"/>
              <a:ext cx="1188146" cy="646331"/>
            </a:xfrm>
            <a:prstGeom prst="rect">
              <a:avLst/>
            </a:prstGeom>
            <a:solidFill>
              <a:srgbClr val="FFFF99"/>
            </a:solidFill>
            <a:ln w="9525">
              <a:noFill/>
              <a:miter lim="800000"/>
              <a:headEnd/>
              <a:tailEnd/>
            </a:ln>
            <a:effectLst>
              <a:outerShdw dist="35921" dir="2700000" algn="ctr" rotWithShape="0">
                <a:schemeClr val="bg2"/>
              </a:outerShdw>
            </a:effectLst>
          </p:spPr>
          <p:txBody>
            <a:bodyPr wrap="none">
              <a:spAutoFit/>
            </a:bodyPr>
            <a:lstStyle/>
            <a:p>
              <a:pPr algn="ctr">
                <a:defRPr/>
              </a:pPr>
              <a:r>
                <a:rPr kumimoji="1" lang="en-US" altLang="zh-CN" sz="1800" b="1">
                  <a:latin typeface="华文新魏" pitchFamily="2" charset="-122"/>
                  <a:ea typeface="华文新魏" pitchFamily="2" charset="-122"/>
                </a:rPr>
                <a:t>TCP Reno</a:t>
              </a:r>
            </a:p>
            <a:p>
              <a:pPr algn="ctr">
                <a:defRPr/>
              </a:pPr>
              <a:r>
                <a:rPr kumimoji="1" lang="zh-CN" altLang="en-US" sz="1800" b="1">
                  <a:latin typeface="华文新魏" pitchFamily="2" charset="-122"/>
                  <a:ea typeface="华文新魏" pitchFamily="2" charset="-122"/>
                </a:rPr>
                <a:t>版本</a:t>
              </a:r>
            </a:p>
          </p:txBody>
        </p:sp>
        <p:sp>
          <p:nvSpPr>
            <p:cNvPr id="781418" name="Text Box 106"/>
            <p:cNvSpPr txBox="1">
              <a:spLocks noChangeArrowheads="1"/>
            </p:cNvSpPr>
            <p:nvPr/>
          </p:nvSpPr>
          <p:spPr bwMode="auto">
            <a:xfrm>
              <a:off x="6836396" y="4240213"/>
              <a:ext cx="1808507" cy="646331"/>
            </a:xfrm>
            <a:prstGeom prst="rect">
              <a:avLst/>
            </a:prstGeom>
            <a:solidFill>
              <a:srgbClr val="CCECFF"/>
            </a:solidFill>
            <a:ln w="9525">
              <a:noFill/>
              <a:miter lim="800000"/>
              <a:headEnd/>
              <a:tailEnd/>
            </a:ln>
            <a:effectLst>
              <a:outerShdw dist="45791" dir="2021404" algn="ctr" rotWithShape="0">
                <a:schemeClr val="bg2"/>
              </a:outerShdw>
            </a:effectLst>
          </p:spPr>
          <p:txBody>
            <a:bodyPr wrap="none">
              <a:spAutoFit/>
            </a:bodyPr>
            <a:lstStyle/>
            <a:p>
              <a:pPr algn="ctr">
                <a:defRPr/>
              </a:pPr>
              <a:r>
                <a:rPr kumimoji="1" lang="en-US" altLang="zh-CN" sz="1800" b="1">
                  <a:latin typeface="华文新魏" pitchFamily="2" charset="-122"/>
                  <a:ea typeface="华文新魏" pitchFamily="2" charset="-122"/>
                </a:rPr>
                <a:t>TCP Tahoe </a:t>
              </a:r>
              <a:r>
                <a:rPr kumimoji="1" lang="zh-CN" altLang="en-US" sz="1800" b="1">
                  <a:latin typeface="华文新魏" pitchFamily="2" charset="-122"/>
                  <a:ea typeface="华文新魏" pitchFamily="2" charset="-122"/>
                </a:rPr>
                <a:t>版本</a:t>
              </a:r>
            </a:p>
            <a:p>
              <a:pPr algn="ctr">
                <a:defRPr/>
              </a:pPr>
              <a:r>
                <a:rPr kumimoji="1" lang="en-US" altLang="zh-CN" sz="1800" b="1">
                  <a:latin typeface="华文新魏" pitchFamily="2" charset="-122"/>
                  <a:ea typeface="华文新魏" pitchFamily="2" charset="-122"/>
                </a:rPr>
                <a:t>(</a:t>
              </a:r>
              <a:r>
                <a:rPr kumimoji="1" lang="zh-CN" altLang="en-US" sz="1800" b="1">
                  <a:latin typeface="华文新魏" pitchFamily="2" charset="-122"/>
                  <a:ea typeface="华文新魏" pitchFamily="2" charset="-122"/>
                </a:rPr>
                <a:t>已废弃不用）</a:t>
              </a:r>
            </a:p>
          </p:txBody>
        </p:sp>
        <p:sp>
          <p:nvSpPr>
            <p:cNvPr id="149607" name="Text Box 107"/>
            <p:cNvSpPr txBox="1">
              <a:spLocks noChangeArrowheads="1"/>
            </p:cNvSpPr>
            <p:nvPr/>
          </p:nvSpPr>
          <p:spPr bwMode="auto">
            <a:xfrm>
              <a:off x="146075" y="3629025"/>
              <a:ext cx="1931939" cy="369332"/>
            </a:xfrm>
            <a:prstGeom prst="rect">
              <a:avLst/>
            </a:prstGeom>
            <a:noFill/>
            <a:ln w="9525">
              <a:noFill/>
              <a:miter lim="800000"/>
              <a:headEnd/>
              <a:tailEnd/>
            </a:ln>
          </p:spPr>
          <p:txBody>
            <a:bodyPr wrap="none">
              <a:spAutoFit/>
            </a:bodyPr>
            <a:lstStyle/>
            <a:p>
              <a:pPr algn="ct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的初始值</a:t>
              </a:r>
            </a:p>
          </p:txBody>
        </p:sp>
        <p:sp>
          <p:nvSpPr>
            <p:cNvPr id="149608" name="Text Box 108"/>
            <p:cNvSpPr txBox="1">
              <a:spLocks noChangeArrowheads="1"/>
            </p:cNvSpPr>
            <p:nvPr/>
          </p:nvSpPr>
          <p:spPr bwMode="auto">
            <a:xfrm>
              <a:off x="2372708" y="2922588"/>
              <a:ext cx="1569660" cy="646331"/>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拥塞避免</a:t>
              </a:r>
            </a:p>
            <a:p>
              <a:pPr algn="ctr"/>
              <a:r>
                <a:rPr kumimoji="1" lang="zh-CN" altLang="en-US" sz="1800" b="1">
                  <a:latin typeface="华文新魏" pitchFamily="2" charset="-122"/>
                  <a:ea typeface="华文新魏" pitchFamily="2" charset="-122"/>
                </a:rPr>
                <a:t>“加法增大”</a:t>
              </a:r>
            </a:p>
          </p:txBody>
        </p:sp>
        <p:sp>
          <p:nvSpPr>
            <p:cNvPr id="149609" name="Text Box 109"/>
            <p:cNvSpPr txBox="1">
              <a:spLocks noChangeArrowheads="1"/>
            </p:cNvSpPr>
            <p:nvPr/>
          </p:nvSpPr>
          <p:spPr bwMode="auto">
            <a:xfrm>
              <a:off x="315195" y="4041775"/>
              <a:ext cx="1757211" cy="369332"/>
            </a:xfrm>
            <a:prstGeom prst="rect">
              <a:avLst/>
            </a:prstGeom>
            <a:noFill/>
            <a:ln w="9525">
              <a:noFill/>
              <a:miter lim="800000"/>
              <a:headEnd/>
              <a:tailEnd/>
            </a:ln>
          </p:spPr>
          <p:txBody>
            <a:bodyPr wrap="none">
              <a:spAutoFit/>
            </a:bodyPr>
            <a:lstStyle/>
            <a:p>
              <a:pPr algn="ctr"/>
              <a:r>
                <a:rPr kumimoji="1" lang="zh-CN" altLang="en-US" sz="1800" b="1">
                  <a:latin typeface="华文新魏" pitchFamily="2" charset="-122"/>
                  <a:ea typeface="华文新魏" pitchFamily="2" charset="-122"/>
                </a:rPr>
                <a:t>新的 </a:t>
              </a:r>
              <a:r>
                <a:rPr kumimoji="1" lang="en-US" altLang="zh-CN" sz="1800" b="1">
                  <a:latin typeface="华文新魏" pitchFamily="2" charset="-122"/>
                  <a:ea typeface="华文新魏" pitchFamily="2" charset="-122"/>
                </a:rPr>
                <a:t>ssthresh </a:t>
              </a:r>
              <a:r>
                <a:rPr kumimoji="1" lang="zh-CN" altLang="en-US" sz="1800" b="1">
                  <a:latin typeface="华文新魏" pitchFamily="2" charset="-122"/>
                  <a:ea typeface="华文新魏" pitchFamily="2" charset="-122"/>
                </a:rPr>
                <a:t>值</a:t>
              </a:r>
            </a:p>
          </p:txBody>
        </p:sp>
        <p:sp>
          <p:nvSpPr>
            <p:cNvPr id="149610" name="Line 110"/>
            <p:cNvSpPr>
              <a:spLocks noChangeShapeType="1"/>
            </p:cNvSpPr>
            <p:nvPr/>
          </p:nvSpPr>
          <p:spPr bwMode="auto">
            <a:xfrm>
              <a:off x="6310313" y="4518025"/>
              <a:ext cx="601662" cy="0"/>
            </a:xfrm>
            <a:prstGeom prst="line">
              <a:avLst/>
            </a:prstGeom>
            <a:noFill/>
            <a:ln w="9525">
              <a:solidFill>
                <a:schemeClr val="tx2"/>
              </a:solidFill>
              <a:round/>
              <a:headEnd/>
              <a:tailEnd/>
            </a:ln>
          </p:spPr>
          <p:txBody>
            <a:bodyPr/>
            <a:lstStyle/>
            <a:p>
              <a:endParaRPr lang="zh-CN" altLang="en-US" b="1">
                <a:latin typeface="华文新魏" pitchFamily="2" charset="-122"/>
                <a:ea typeface="华文新魏" pitchFamily="2" charset="-122"/>
              </a:endParaRPr>
            </a:p>
          </p:txBody>
        </p:sp>
        <p:sp>
          <p:nvSpPr>
            <p:cNvPr id="149611" name="Line 111"/>
            <p:cNvSpPr>
              <a:spLocks noChangeShapeType="1"/>
            </p:cNvSpPr>
            <p:nvPr/>
          </p:nvSpPr>
          <p:spPr bwMode="auto">
            <a:xfrm>
              <a:off x="4845050" y="5248275"/>
              <a:ext cx="558800" cy="174625"/>
            </a:xfrm>
            <a:prstGeom prst="line">
              <a:avLst/>
            </a:prstGeom>
            <a:noFill/>
            <a:ln w="9525">
              <a:solidFill>
                <a:schemeClr val="tx2"/>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612" name="Text Box 112"/>
            <p:cNvSpPr txBox="1">
              <a:spLocks noChangeArrowheads="1"/>
            </p:cNvSpPr>
            <p:nvPr/>
          </p:nvSpPr>
          <p:spPr bwMode="auto">
            <a:xfrm>
              <a:off x="3995738" y="5013325"/>
              <a:ext cx="1049337" cy="366713"/>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慢开始</a:t>
              </a:r>
            </a:p>
          </p:txBody>
        </p:sp>
        <p:sp>
          <p:nvSpPr>
            <p:cNvPr id="149613" name="Text Box 113"/>
            <p:cNvSpPr txBox="1">
              <a:spLocks noChangeArrowheads="1"/>
            </p:cNvSpPr>
            <p:nvPr/>
          </p:nvSpPr>
          <p:spPr bwMode="auto">
            <a:xfrm>
              <a:off x="4122738" y="4298950"/>
              <a:ext cx="896937" cy="368300"/>
            </a:xfrm>
            <a:prstGeom prst="rect">
              <a:avLst/>
            </a:prstGeom>
            <a:noFill/>
            <a:ln w="9525">
              <a:noFill/>
              <a:miter lim="800000"/>
              <a:headEnd/>
              <a:tailEnd/>
            </a:ln>
          </p:spPr>
          <p:txBody>
            <a:bodyPr>
              <a:spAutoFit/>
            </a:bodyPr>
            <a:lstStyle/>
            <a:p>
              <a:r>
                <a:rPr kumimoji="1" lang="zh-CN" altLang="en-US" sz="1800" b="1">
                  <a:latin typeface="华文新魏" pitchFamily="2" charset="-122"/>
                  <a:ea typeface="华文新魏" pitchFamily="2" charset="-122"/>
                </a:rPr>
                <a:t>快恢复</a:t>
              </a:r>
            </a:p>
          </p:txBody>
        </p:sp>
        <p:sp>
          <p:nvSpPr>
            <p:cNvPr id="149614" name="Line 114"/>
            <p:cNvSpPr>
              <a:spLocks noChangeShapeType="1"/>
            </p:cNvSpPr>
            <p:nvPr/>
          </p:nvSpPr>
          <p:spPr bwMode="auto">
            <a:xfrm flipV="1">
              <a:off x="4876800" y="4300538"/>
              <a:ext cx="585788" cy="217487"/>
            </a:xfrm>
            <a:prstGeom prst="line">
              <a:avLst/>
            </a:prstGeom>
            <a:noFill/>
            <a:ln w="9525">
              <a:solidFill>
                <a:schemeClr val="tx1"/>
              </a:solidFill>
              <a:round/>
              <a:headEnd/>
              <a:tailEnd type="triangle" w="sm" len="lg"/>
            </a:ln>
          </p:spPr>
          <p:txBody>
            <a:bodyPr wrap="none" anchor="ctr"/>
            <a:lstStyle/>
            <a:p>
              <a:endParaRPr lang="zh-CN" altLang="en-US" b="1">
                <a:latin typeface="华文新魏" pitchFamily="2" charset="-122"/>
                <a:ea typeface="华文新魏" pitchFamily="2" charset="-122"/>
              </a:endParaRPr>
            </a:p>
          </p:txBody>
        </p:sp>
        <p:sp>
          <p:nvSpPr>
            <p:cNvPr id="149615" name="Freeform 95"/>
            <p:cNvSpPr>
              <a:spLocks/>
            </p:cNvSpPr>
            <p:nvPr/>
          </p:nvSpPr>
          <p:spPr bwMode="auto">
            <a:xfrm>
              <a:off x="5253038" y="2946400"/>
              <a:ext cx="2224087" cy="1327150"/>
            </a:xfrm>
            <a:custGeom>
              <a:avLst/>
              <a:gdLst>
                <a:gd name="T0" fmla="*/ 0 w 1338"/>
                <a:gd name="T1" fmla="*/ 0 h 732"/>
                <a:gd name="T2" fmla="*/ 2147483647 w 1338"/>
                <a:gd name="T3" fmla="*/ 2147483647 h 732"/>
                <a:gd name="T4" fmla="*/ 2147483647 w 1338"/>
                <a:gd name="T5" fmla="*/ 2147483647 h 732"/>
                <a:gd name="T6" fmla="*/ 0 60000 65536"/>
                <a:gd name="T7" fmla="*/ 0 60000 65536"/>
                <a:gd name="T8" fmla="*/ 0 60000 65536"/>
                <a:gd name="T9" fmla="*/ 0 w 1338"/>
                <a:gd name="T10" fmla="*/ 0 h 732"/>
                <a:gd name="T11" fmla="*/ 1338 w 1338"/>
                <a:gd name="T12" fmla="*/ 732 h 732"/>
              </a:gdLst>
              <a:ahLst/>
              <a:cxnLst>
                <a:cxn ang="T6">
                  <a:pos x="T0" y="T1"/>
                </a:cxn>
                <a:cxn ang="T7">
                  <a:pos x="T2" y="T3"/>
                </a:cxn>
                <a:cxn ang="T8">
                  <a:pos x="T4" y="T5"/>
                </a:cxn>
              </a:cxnLst>
              <a:rect l="T9" t="T10" r="T11" b="T12"/>
              <a:pathLst>
                <a:path w="1338" h="732">
                  <a:moveTo>
                    <a:pt x="0" y="0"/>
                  </a:moveTo>
                  <a:lnTo>
                    <a:pt x="138" y="732"/>
                  </a:lnTo>
                  <a:lnTo>
                    <a:pt x="1338" y="234"/>
                  </a:lnTo>
                </a:path>
              </a:pathLst>
            </a:custGeom>
            <a:noFill/>
            <a:ln w="28575">
              <a:solidFill>
                <a:schemeClr val="tx2"/>
              </a:solidFill>
              <a:round/>
              <a:headEnd/>
              <a:tailEnd/>
            </a:ln>
          </p:spPr>
          <p:txBody>
            <a:bodyPr/>
            <a:lstStyle/>
            <a:p>
              <a:endParaRPr lang="zh-CN" altLang="en-US" b="1">
                <a:latin typeface="华文新魏" pitchFamily="2" charset="-122"/>
                <a:ea typeface="华文新魏" pitchFamily="2" charset="-122"/>
              </a:endParaRPr>
            </a:p>
          </p:txBody>
        </p:sp>
        <p:sp>
          <p:nvSpPr>
            <p:cNvPr id="149616" name="Line 85"/>
            <p:cNvSpPr>
              <a:spLocks noChangeShapeType="1"/>
            </p:cNvSpPr>
            <p:nvPr/>
          </p:nvSpPr>
          <p:spPr bwMode="auto">
            <a:xfrm>
              <a:off x="2460625" y="2957513"/>
              <a:ext cx="4387850" cy="0"/>
            </a:xfrm>
            <a:prstGeom prst="line">
              <a:avLst/>
            </a:prstGeom>
            <a:noFill/>
            <a:ln w="9525">
              <a:solidFill>
                <a:schemeClr val="tx1"/>
              </a:solidFill>
              <a:prstDash val="dash"/>
              <a:round/>
              <a:headEnd/>
              <a:tailEnd/>
            </a:ln>
          </p:spPr>
          <p:txBody>
            <a:bodyPr wrap="none" anchor="ctr"/>
            <a:lstStyle/>
            <a:p>
              <a:endParaRPr lang="zh-CN" altLang="en-US" b="1">
                <a:latin typeface="华文新魏" pitchFamily="2" charset="-122"/>
                <a:ea typeface="华文新魏" pitchFamily="2" charset="-122"/>
              </a:endParaRPr>
            </a:p>
          </p:txBody>
        </p:sp>
      </p:grpSp>
      <p:sp>
        <p:nvSpPr>
          <p:cNvPr id="149618" name="灯片编号占位符 113"/>
          <p:cNvSpPr>
            <a:spLocks noGrp="1"/>
          </p:cNvSpPr>
          <p:nvPr>
            <p:ph type="sldNum" sz="quarter" idx="12"/>
          </p:nvPr>
        </p:nvSpPr>
        <p:spPr>
          <a:noFill/>
        </p:spPr>
        <p:txBody>
          <a:bodyPr/>
          <a:lstStyle/>
          <a:p>
            <a:fld id="{DA6FCC84-926E-4AE0-877B-369FFD6893D3}" type="slidenum">
              <a:rPr lang="en-US" altLang="zh-CN" smtClean="0"/>
              <a:pPr/>
              <a:t>117</a:t>
            </a:fld>
            <a:endParaRPr lang="en-US" altLang="zh-CN" smtClean="0"/>
          </a:p>
        </p:txBody>
      </p:sp>
      <p:sp>
        <p:nvSpPr>
          <p:cNvPr id="116" name="Rectangle 2"/>
          <p:cNvSpPr>
            <a:spLocks noGrp="1" noChangeArrowheads="1"/>
          </p:cNvSpPr>
          <p:nvPr>
            <p:ph type="title"/>
          </p:nvPr>
        </p:nvSpPr>
        <p:spPr>
          <a:xfrm>
            <a:off x="251520" y="332656"/>
            <a:ext cx="7772400" cy="648072"/>
          </a:xfrm>
        </p:spPr>
        <p:txBody>
          <a:bodyPr/>
          <a:lstStyle/>
          <a:p>
            <a:pPr algn="l" eaLnBrk="1" hangingPunct="1">
              <a:buFont typeface="Arial" pitchFamily="34" charset="0"/>
              <a:buChar char="•"/>
            </a:pPr>
            <a:r>
              <a:rPr lang="zh-CN" altLang="en-US" sz="3200" u="sng" dirty="0" smtClean="0">
                <a:solidFill>
                  <a:schemeClr val="accent6"/>
                </a:solidFill>
              </a:rPr>
              <a:t> 快重传和快恢复例子</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23528" y="548680"/>
            <a:ext cx="7634287" cy="5187950"/>
          </a:xfrm>
        </p:spPr>
        <p:txBody>
          <a:bodyPr/>
          <a:lstStyle/>
          <a:p>
            <a:pPr>
              <a:defRPr/>
            </a:pPr>
            <a:r>
              <a:rPr lang="zh-CN" altLang="zh-CN" sz="2800" b="1" u="sng" dirty="0" smtClean="0">
                <a:solidFill>
                  <a:schemeClr val="accent6"/>
                </a:solidFill>
                <a:ea typeface="华文新魏" pitchFamily="2" charset="-122"/>
              </a:rPr>
              <a:t>连续收到</a:t>
            </a:r>
            <a:r>
              <a:rPr lang="en-US" altLang="zh-CN" sz="2800" b="1" u="sng" dirty="0" smtClean="0">
                <a:solidFill>
                  <a:schemeClr val="accent6"/>
                </a:solidFill>
                <a:ea typeface="华文新魏" pitchFamily="2" charset="-122"/>
              </a:rPr>
              <a:t>3</a:t>
            </a:r>
            <a:r>
              <a:rPr lang="zh-CN" altLang="zh-CN" sz="2800" b="1" u="sng" dirty="0" smtClean="0">
                <a:solidFill>
                  <a:schemeClr val="accent6"/>
                </a:solidFill>
                <a:ea typeface="华文新魏" pitchFamily="2" charset="-122"/>
              </a:rPr>
              <a:t>个重复确认的拥塞控制过程</a:t>
            </a:r>
          </a:p>
        </p:txBody>
      </p:sp>
      <p:sp>
        <p:nvSpPr>
          <p:cNvPr id="5" name="灯片编号占位符 4"/>
          <p:cNvSpPr>
            <a:spLocks noGrp="1"/>
          </p:cNvSpPr>
          <p:nvPr>
            <p:ph type="sldNum" sz="quarter" idx="11"/>
          </p:nvPr>
        </p:nvSpPr>
        <p:spPr>
          <a:xfrm>
            <a:off x="6876256" y="6534150"/>
            <a:ext cx="1905000" cy="323850"/>
          </a:xfrm>
        </p:spPr>
        <p:txBody>
          <a:bodyPr/>
          <a:lstStyle/>
          <a:p>
            <a:pPr algn="r">
              <a:defRPr/>
            </a:pPr>
            <a:fld id="{465CDF5B-9C25-40F6-A364-FCB4D81794A4}" type="slidenum">
              <a:rPr lang="zh-CN" altLang="en-US">
                <a:solidFill>
                  <a:srgbClr val="000000"/>
                </a:solidFill>
              </a:rPr>
              <a:pPr algn="r">
                <a:defRPr/>
              </a:pPr>
              <a:t>118</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331640" y="1412776"/>
            <a:ext cx="6265862" cy="424973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3"/>
          <p:cNvSpPr>
            <a:spLocks noGrp="1" noChangeArrowheads="1"/>
          </p:cNvSpPr>
          <p:nvPr>
            <p:ph type="title"/>
          </p:nvPr>
        </p:nvSpPr>
        <p:spPr>
          <a:xfrm>
            <a:off x="323528" y="332656"/>
            <a:ext cx="7772400" cy="1019200"/>
          </a:xfrm>
        </p:spPr>
        <p:txBody>
          <a:bodyPr/>
          <a:lstStyle/>
          <a:p>
            <a:pPr algn="l" eaLnBrk="1" hangingPunct="1">
              <a:buFont typeface="Arial" pitchFamily="34" charset="0"/>
              <a:buChar char="•"/>
            </a:pPr>
            <a:r>
              <a:rPr lang="zh-CN" altLang="en-US" sz="3200" u="sng" dirty="0" smtClean="0">
                <a:solidFill>
                  <a:schemeClr val="accent6"/>
                </a:solidFill>
              </a:rPr>
              <a:t> 发送窗口的上限值</a:t>
            </a:r>
          </a:p>
        </p:txBody>
      </p:sp>
      <p:sp>
        <p:nvSpPr>
          <p:cNvPr id="801796" name="Rectangle 4"/>
          <p:cNvSpPr>
            <a:spLocks noGrp="1" noChangeArrowheads="1"/>
          </p:cNvSpPr>
          <p:nvPr>
            <p:ph type="body" idx="1"/>
          </p:nvPr>
        </p:nvSpPr>
        <p:spPr>
          <a:xfrm>
            <a:off x="251520" y="1556792"/>
            <a:ext cx="8675687" cy="4248150"/>
          </a:xfrm>
        </p:spPr>
        <p:txBody>
          <a:bodyPr/>
          <a:lstStyle/>
          <a:p>
            <a:pPr eaLnBrk="1" hangingPunct="1">
              <a:lnSpc>
                <a:spcPct val="90000"/>
              </a:lnSpc>
            </a:pPr>
            <a:r>
              <a:rPr lang="zh-CN" altLang="en-US" dirty="0" smtClean="0">
                <a:latin typeface="华文新魏" pitchFamily="2" charset="-122"/>
                <a:ea typeface="华文新魏" pitchFamily="2" charset="-122"/>
              </a:rPr>
              <a:t>发送方的发送窗口的上限值应当取为接收方窗口 </a:t>
            </a:r>
            <a:r>
              <a:rPr lang="en-US" altLang="zh-CN" dirty="0" err="1" smtClean="0">
                <a:latin typeface="华文新魏" pitchFamily="2" charset="-122"/>
                <a:ea typeface="华文新魏" pitchFamily="2" charset="-122"/>
              </a:rPr>
              <a:t>rwnd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和拥塞窗口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这两个变量中较小的一个，即应按以下公式确定：</a:t>
            </a:r>
          </a:p>
          <a:p>
            <a:pPr eaLnBrk="1" hangingPunct="1">
              <a:lnSpc>
                <a:spcPct val="90000"/>
              </a:lnSpc>
              <a:spcBef>
                <a:spcPct val="70000"/>
              </a:spcBef>
              <a:spcAft>
                <a:spcPct val="60000"/>
              </a:spcAft>
              <a:buFont typeface="Wingdings" pitchFamily="2" charset="2"/>
              <a:buNone/>
            </a:pPr>
            <a:r>
              <a:rPr lang="en-US" altLang="zh-CN" dirty="0" smtClean="0">
                <a:latin typeface="华文新魏" pitchFamily="2" charset="-122"/>
                <a:ea typeface="华文新魏" pitchFamily="2" charset="-122"/>
              </a:rPr>
              <a:t>		  </a:t>
            </a:r>
            <a:r>
              <a:rPr lang="zh-CN" altLang="en-US" dirty="0" smtClean="0">
                <a:solidFill>
                  <a:srgbClr val="FF0000"/>
                </a:solidFill>
                <a:latin typeface="华文新魏" pitchFamily="2" charset="-122"/>
                <a:ea typeface="华文新魏" pitchFamily="2" charset="-122"/>
              </a:rPr>
              <a:t>发送窗口的上限值 </a:t>
            </a:r>
            <a:r>
              <a:rPr lang="zh-CN" altLang="en-US" dirty="0" smtClean="0">
                <a:solidFill>
                  <a:srgbClr val="FF0000"/>
                </a:solidFill>
                <a:latin typeface="华文新魏" pitchFamily="2" charset="-122"/>
                <a:ea typeface="华文新魏" pitchFamily="2" charset="-122"/>
                <a:sym typeface="Symbol" pitchFamily="18" charset="2"/>
              </a:rPr>
              <a:t></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Min [</a:t>
            </a:r>
            <a:r>
              <a:rPr lang="en-US" altLang="zh-CN" dirty="0" err="1" smtClean="0">
                <a:solidFill>
                  <a:srgbClr val="FF0000"/>
                </a:solidFill>
                <a:latin typeface="华文新魏" pitchFamily="2" charset="-122"/>
                <a:ea typeface="华文新魏" pitchFamily="2" charset="-122"/>
              </a:rPr>
              <a:t>rwnd</a:t>
            </a:r>
            <a:r>
              <a:rPr lang="en-US" altLang="zh-CN" dirty="0" smtClean="0">
                <a:solidFill>
                  <a:srgbClr val="FF0000"/>
                </a:solidFill>
                <a:latin typeface="华文新魏" pitchFamily="2" charset="-122"/>
                <a:ea typeface="华文新魏" pitchFamily="2" charset="-122"/>
              </a:rPr>
              <a:t>, </a:t>
            </a:r>
            <a:r>
              <a:rPr lang="en-US" altLang="zh-CN" dirty="0" err="1" smtClean="0">
                <a:solidFill>
                  <a:srgbClr val="FF0000"/>
                </a:solidFill>
                <a:latin typeface="华文新魏" pitchFamily="2" charset="-122"/>
                <a:ea typeface="华文新魏" pitchFamily="2" charset="-122"/>
              </a:rPr>
              <a:t>cwnd</a:t>
            </a:r>
            <a:r>
              <a:rPr lang="en-US" altLang="zh-CN" dirty="0" smtClean="0">
                <a:solidFill>
                  <a:srgbClr val="FF0000"/>
                </a:solidFill>
                <a:latin typeface="华文新魏" pitchFamily="2" charset="-122"/>
                <a:ea typeface="华文新魏" pitchFamily="2" charset="-122"/>
              </a:rPr>
              <a:t>]         </a:t>
            </a:r>
          </a:p>
          <a:p>
            <a:pPr eaLnBrk="1" hangingPunct="1">
              <a:lnSpc>
                <a:spcPct val="90000"/>
              </a:lnSpc>
            </a:pPr>
            <a:r>
              <a:rPr lang="zh-CN" altLang="en-US" dirty="0" smtClean="0">
                <a:latin typeface="华文新魏" pitchFamily="2" charset="-122"/>
                <a:ea typeface="华文新魏" pitchFamily="2" charset="-122"/>
              </a:rPr>
              <a:t>当 </a:t>
            </a:r>
            <a:r>
              <a:rPr lang="en-US" altLang="zh-CN" dirty="0" err="1" smtClean="0">
                <a:latin typeface="华文新魏" pitchFamily="2" charset="-122"/>
                <a:ea typeface="华文新魏" pitchFamily="2" charset="-122"/>
              </a:rPr>
              <a:t>rwnd</a:t>
            </a:r>
            <a:r>
              <a:rPr lang="en-US" altLang="zh-CN" dirty="0" smtClean="0">
                <a:latin typeface="华文新魏" pitchFamily="2" charset="-122"/>
                <a:ea typeface="华文新魏" pitchFamily="2" charset="-122"/>
              </a:rPr>
              <a:t> &lt;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时，是接收方的接收能力限制发送窗口的最大值。</a:t>
            </a:r>
          </a:p>
          <a:p>
            <a:pPr eaLnBrk="1" hangingPunct="1">
              <a:lnSpc>
                <a:spcPct val="90000"/>
              </a:lnSpc>
            </a:pPr>
            <a:r>
              <a:rPr lang="zh-CN" altLang="en-US" dirty="0" smtClean="0">
                <a:latin typeface="华文新魏" pitchFamily="2" charset="-122"/>
                <a:ea typeface="华文新魏" pitchFamily="2" charset="-122"/>
              </a:rPr>
              <a:t>当 </a:t>
            </a:r>
            <a:r>
              <a:rPr lang="en-US" altLang="zh-CN" dirty="0" err="1" smtClean="0">
                <a:latin typeface="华文新魏" pitchFamily="2" charset="-122"/>
                <a:ea typeface="华文新魏" pitchFamily="2" charset="-122"/>
              </a:rPr>
              <a:t>cwnd</a:t>
            </a:r>
            <a:r>
              <a:rPr lang="en-US" altLang="zh-CN" dirty="0" smtClean="0">
                <a:latin typeface="华文新魏" pitchFamily="2" charset="-122"/>
                <a:ea typeface="华文新魏" pitchFamily="2" charset="-122"/>
              </a:rPr>
              <a:t> &lt; </a:t>
            </a:r>
            <a:r>
              <a:rPr lang="en-US" altLang="zh-CN" dirty="0" err="1" smtClean="0">
                <a:latin typeface="华文新魏" pitchFamily="2" charset="-122"/>
                <a:ea typeface="华文新魏" pitchFamily="2" charset="-122"/>
              </a:rPr>
              <a:t>rwnd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时，则是网络的拥塞限制发送窗口的最大值。 </a:t>
            </a:r>
          </a:p>
          <a:p>
            <a:pPr eaLnBrk="1" hangingPunct="1">
              <a:lnSpc>
                <a:spcPct val="90000"/>
              </a:lnSpc>
            </a:pPr>
            <a:endParaRPr lang="en-US" altLang="zh-CN" dirty="0" smtClean="0">
              <a:latin typeface="华文新魏" pitchFamily="2" charset="-122"/>
              <a:ea typeface="华文新魏" pitchFamily="2" charset="-122"/>
            </a:endParaRPr>
          </a:p>
        </p:txBody>
      </p:sp>
      <p:sp>
        <p:nvSpPr>
          <p:cNvPr id="150535" name="灯片编号占位符 6"/>
          <p:cNvSpPr>
            <a:spLocks noGrp="1"/>
          </p:cNvSpPr>
          <p:nvPr>
            <p:ph type="sldNum" sz="quarter" idx="12"/>
          </p:nvPr>
        </p:nvSpPr>
        <p:spPr>
          <a:noFill/>
        </p:spPr>
        <p:txBody>
          <a:bodyPr/>
          <a:lstStyle/>
          <a:p>
            <a:fld id="{A3F0CDF0-0B71-42B3-97AC-0DA80F3A8E23}" type="slidenum">
              <a:rPr lang="en-US" altLang="zh-CN" smtClean="0"/>
              <a:pPr/>
              <a:t>119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467544" y="404663"/>
            <a:ext cx="8208962" cy="1008113"/>
          </a:xfrm>
        </p:spPr>
        <p:txBody>
          <a:bodyPr/>
          <a:lstStyle/>
          <a:p>
            <a:pPr>
              <a:defRPr/>
            </a:pPr>
            <a:r>
              <a:rPr lang="zh-CN" altLang="zh-CN" sz="3200" b="1" u="sng" dirty="0" smtClean="0">
                <a:solidFill>
                  <a:schemeClr val="accent6"/>
                </a:solidFill>
                <a:latin typeface="华文新魏" pitchFamily="2" charset="-122"/>
                <a:ea typeface="华文新魏" pitchFamily="2" charset="-122"/>
              </a:rPr>
              <a:t>进程标识的方法</a:t>
            </a: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417E0E88-741C-4A68-BD01-C6FDEF1AF0CE}" type="slidenum">
              <a:rPr lang="zh-CN" altLang="en-US">
                <a:solidFill>
                  <a:srgbClr val="000000"/>
                </a:solidFill>
              </a:rPr>
              <a:pPr algn="r">
                <a:defRPr/>
              </a:pPr>
              <a:t>12</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755576" y="1412776"/>
            <a:ext cx="7777163" cy="40322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 xmlns:p14="http://schemas.microsoft.com/office/powerpoint/2010/main" val="308104003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4"/>
          <p:cNvSpPr>
            <a:spLocks noGrp="1"/>
          </p:cNvSpPr>
          <p:nvPr>
            <p:ph type="sldNum" sz="quarter" idx="12"/>
          </p:nvPr>
        </p:nvSpPr>
        <p:spPr>
          <a:noFill/>
        </p:spPr>
        <p:txBody>
          <a:bodyPr/>
          <a:lstStyle/>
          <a:p>
            <a:fld id="{AADD93B5-093B-4E0F-856E-300841CD4EB0}" type="slidenum">
              <a:rPr lang="en-US" altLang="zh-CN" smtClean="0"/>
              <a:pPr/>
              <a:t>120</a:t>
            </a:fld>
            <a:endParaRPr lang="en-US" altLang="zh-CN" smtClean="0"/>
          </a:p>
        </p:txBody>
      </p:sp>
      <p:sp>
        <p:nvSpPr>
          <p:cNvPr id="151555" name="Rectangle 4"/>
          <p:cNvSpPr>
            <a:spLocks noGrp="1" noChangeArrowheads="1"/>
          </p:cNvSpPr>
          <p:nvPr>
            <p:ph type="title"/>
          </p:nvPr>
        </p:nvSpPr>
        <p:spPr>
          <a:xfrm>
            <a:off x="179512" y="332656"/>
            <a:ext cx="7772400" cy="935385"/>
          </a:xfrm>
        </p:spPr>
        <p:txBody>
          <a:bodyPr/>
          <a:lstStyle/>
          <a:p>
            <a:pPr algn="l">
              <a:buFont typeface="Arial" pitchFamily="34" charset="0"/>
              <a:buChar char="•"/>
            </a:pPr>
            <a:r>
              <a:rPr lang="en-US" altLang="zh-CN" sz="3200" u="sng" dirty="0" smtClean="0"/>
              <a:t> TCP </a:t>
            </a:r>
            <a:r>
              <a:rPr lang="zh-CN" altLang="en-US" sz="3200" u="sng" dirty="0" smtClean="0"/>
              <a:t>发送方的拥塞控制</a:t>
            </a:r>
            <a:endParaRPr lang="en-US" altLang="zh-CN" sz="3200" u="sng" dirty="0" smtClean="0"/>
          </a:p>
        </p:txBody>
      </p:sp>
      <p:graphicFrame>
        <p:nvGraphicFramePr>
          <p:cNvPr id="320863" name="Group 351"/>
          <p:cNvGraphicFramePr>
            <a:graphicFrameLocks noGrp="1"/>
          </p:cNvGraphicFramePr>
          <p:nvPr/>
        </p:nvGraphicFramePr>
        <p:xfrm>
          <a:off x="755576" y="1340768"/>
          <a:ext cx="7675563" cy="4605020"/>
        </p:xfrm>
        <a:graphic>
          <a:graphicData uri="http://schemas.openxmlformats.org/drawingml/2006/table">
            <a:tbl>
              <a:tblPr/>
              <a:tblGrid>
                <a:gridCol w="1320800"/>
                <a:gridCol w="1244600"/>
                <a:gridCol w="2714625"/>
                <a:gridCol w="2395538"/>
              </a:tblGrid>
              <a:tr h="304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2"/>
                          </a:solidFill>
                          <a:effectLst/>
                          <a:latin typeface="Arial" pitchFamily="34" charset="0"/>
                          <a:ea typeface="宋体" pitchFamily="2" charset="-122"/>
                          <a:cs typeface="Arial" pitchFamily="34" charset="0"/>
                        </a:rPr>
                        <a:t>State</a:t>
                      </a:r>
                      <a:endParaRPr kumimoji="0" lang="en-US" altLang="zh-CN" sz="1400" b="1" i="0" u="none" strike="noStrike" cap="none" normalizeH="0" baseline="0" dirty="0" smtClean="0">
                        <a:ln>
                          <a:noFill/>
                        </a:ln>
                        <a:solidFill>
                          <a:schemeClr val="accent2"/>
                        </a:solidFill>
                        <a:effectLst/>
                        <a:latin typeface="Times New Roman" pitchFamily="18" charset="0"/>
                        <a:ea typeface="宋体" pitchFamily="2" charset="-122"/>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Arial" pitchFamily="34" charset="0"/>
                          <a:ea typeface="宋体" pitchFamily="2" charset="-122"/>
                          <a:cs typeface="Arial" pitchFamily="34" charset="0"/>
                        </a:rPr>
                        <a:t>Event </a:t>
                      </a:r>
                      <a:endParaRPr kumimoji="0" lang="en-US" altLang="zh-CN" sz="1400" b="1" i="0" u="none" strike="noStrike" cap="none" normalizeH="0" baseline="0" smtClean="0">
                        <a:ln>
                          <a:noFill/>
                        </a:ln>
                        <a:solidFill>
                          <a:schemeClr val="accent2"/>
                        </a:solidFill>
                        <a:effectLst/>
                        <a:latin typeface="Times New Roman" pitchFamily="18" charset="0"/>
                        <a:ea typeface="宋体" pitchFamily="2" charset="-122"/>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Arial" pitchFamily="34" charset="0"/>
                          <a:ea typeface="宋体" pitchFamily="2" charset="-122"/>
                          <a:cs typeface="Arial" pitchFamily="34" charset="0"/>
                        </a:rPr>
                        <a:t>TCP Sender Action </a:t>
                      </a:r>
                      <a:endParaRPr kumimoji="0" lang="en-US" altLang="zh-CN" sz="1400" b="1" i="0" u="none" strike="noStrike" cap="none" normalizeH="0" baseline="0" smtClean="0">
                        <a:ln>
                          <a:noFill/>
                        </a:ln>
                        <a:solidFill>
                          <a:schemeClr val="accent2"/>
                        </a:solidFill>
                        <a:effectLst/>
                        <a:latin typeface="Times New Roman" pitchFamily="18" charset="0"/>
                        <a:ea typeface="宋体" pitchFamily="2" charset="-122"/>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accent2"/>
                          </a:solidFill>
                          <a:effectLst/>
                          <a:latin typeface="Arial" pitchFamily="34" charset="0"/>
                          <a:ea typeface="宋体" pitchFamily="2" charset="-122"/>
                          <a:cs typeface="Arial" pitchFamily="34" charset="0"/>
                        </a:rPr>
                        <a:t>Commentary</a:t>
                      </a:r>
                      <a:endParaRPr kumimoji="0" lang="en-US" altLang="zh-CN" sz="1400" b="1" i="0" u="none" strike="noStrike" cap="none" normalizeH="0" baseline="0" smtClean="0">
                        <a:ln>
                          <a:noFill/>
                        </a:ln>
                        <a:solidFill>
                          <a:schemeClr val="accent2"/>
                        </a:solidFill>
                        <a:effectLst/>
                        <a:latin typeface="Times New Roman" pitchFamily="18" charset="0"/>
                        <a:ea typeface="宋体" pitchFamily="2" charset="-122"/>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2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Slow Start (SS)</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ACK receipt for previously unacked data </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MSS, </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&lt; Threshold)</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Resulting in a doubling of CongWin every RTT</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Congestion</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Avoidance (CA) </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ACK receipt for previously unacked data</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CongWin+MSS</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(MSS/</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Additive increase, resulting in increase of CongWin  by 1 MSS every RTT</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23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Loss event detected by triple duplicate ACK</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Threshold =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Threshold,</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Fast recovery, implementing multiplicative decrease.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will not drop below 1 MSS.</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Timeout</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Threshold =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1 MSS,</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Enter slow start</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SS or CA</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Duplicate ACK</a:t>
                      </a:r>
                      <a:endParaRPr kumimoji="0" lang="en-US" altLang="zh-CN"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Increment duplicate ACK count for segment being </a:t>
                      </a: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acked</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CongWin</a:t>
                      </a:r>
                      <a:r>
                        <a:rPr kumimoji="0" lang="en-US" altLang="zh-C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Threshold not changed</a:t>
                      </a:r>
                      <a:endParaRPr kumimoji="0" lang="en-US" altLang="zh-CN" sz="1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
          <p:cNvSpPr>
            <a:spLocks noChangeArrowheads="1"/>
          </p:cNvSpPr>
          <p:nvPr/>
        </p:nvSpPr>
        <p:spPr bwMode="auto">
          <a:xfrm>
            <a:off x="1476375" y="188913"/>
            <a:ext cx="74168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ahoma" panose="020B0604030504040204" pitchFamily="34" charset="0"/>
                <a:ea typeface="宋体" panose="02010600030101010101" pitchFamily="2" charset="-122"/>
              </a:defRPr>
            </a:lvl1pPr>
            <a:lvl2pPr marL="742950" indent="-285750" eaLnBrk="0" hangingPunct="0">
              <a:defRPr sz="2400" b="1">
                <a:solidFill>
                  <a:schemeClr val="tx1"/>
                </a:solidFill>
                <a:latin typeface="Tahoma" panose="020B0604030504040204" pitchFamily="34" charset="0"/>
                <a:ea typeface="宋体" panose="02010600030101010101" pitchFamily="2" charset="-122"/>
              </a:defRPr>
            </a:lvl2pPr>
            <a:lvl3pPr marL="1143000" indent="-228600" eaLnBrk="0" hangingPunct="0">
              <a:defRPr sz="2400" b="1">
                <a:solidFill>
                  <a:schemeClr val="tx1"/>
                </a:solidFill>
                <a:latin typeface="Tahoma" panose="020B0604030504040204" pitchFamily="34" charset="0"/>
                <a:ea typeface="宋体" panose="02010600030101010101" pitchFamily="2" charset="-122"/>
              </a:defRPr>
            </a:lvl3pPr>
            <a:lvl4pPr marL="1600200" indent="-228600" eaLnBrk="0" hangingPunct="0">
              <a:defRPr sz="2400" b="1">
                <a:solidFill>
                  <a:schemeClr val="tx1"/>
                </a:solidFill>
                <a:latin typeface="Tahoma" panose="020B0604030504040204" pitchFamily="34" charset="0"/>
                <a:ea typeface="宋体" panose="02010600030101010101" pitchFamily="2" charset="-122"/>
              </a:defRPr>
            </a:lvl4pPr>
            <a:lvl5pPr marL="2057400" indent="-228600" eaLnBrk="0" hangingPunct="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800"/>
              <a:t>主机 </a:t>
            </a:r>
            <a:r>
              <a:rPr lang="en-US" altLang="zh-CN" sz="1800"/>
              <a:t>H </a:t>
            </a:r>
            <a:r>
              <a:rPr lang="zh-CN" altLang="en-US" sz="1800"/>
              <a:t>通过快速以太网连接 </a:t>
            </a:r>
            <a:r>
              <a:rPr lang="en-US" altLang="zh-CN" sz="1800"/>
              <a:t>Internet</a:t>
            </a:r>
            <a:r>
              <a:rPr lang="zh-CN" altLang="en-US" sz="1800"/>
              <a:t>， </a:t>
            </a:r>
            <a:r>
              <a:rPr lang="en-US" altLang="zh-CN" sz="1800"/>
              <a:t>IP </a:t>
            </a:r>
            <a:r>
              <a:rPr lang="zh-CN" altLang="en-US" sz="1800"/>
              <a:t>地址为 </a:t>
            </a:r>
            <a:r>
              <a:rPr lang="en-US" altLang="zh-CN" sz="1800"/>
              <a:t>192.168.0.8</a:t>
            </a:r>
            <a:r>
              <a:rPr lang="zh-CN" altLang="en-US" sz="1800"/>
              <a:t>，服务器 </a:t>
            </a:r>
            <a:r>
              <a:rPr lang="en-US" altLang="zh-CN" sz="1800"/>
              <a:t>S </a:t>
            </a:r>
            <a:r>
              <a:rPr lang="zh-CN" altLang="en-US" sz="1800"/>
              <a:t>的 </a:t>
            </a:r>
            <a:r>
              <a:rPr lang="en-US" altLang="zh-CN" sz="1800"/>
              <a:t>IP </a:t>
            </a:r>
            <a:r>
              <a:rPr lang="zh-CN" altLang="en-US" sz="1800"/>
              <a:t>地址为 </a:t>
            </a:r>
            <a:r>
              <a:rPr lang="en-US" altLang="zh-CN" sz="1800"/>
              <a:t>211.68.71.80</a:t>
            </a:r>
            <a:r>
              <a:rPr lang="zh-CN" altLang="en-US" sz="1800"/>
              <a:t>。 </a:t>
            </a:r>
            <a:r>
              <a:rPr lang="en-US" altLang="zh-CN" sz="1800"/>
              <a:t>H </a:t>
            </a:r>
            <a:r>
              <a:rPr lang="zh-CN" altLang="en-US" sz="1800"/>
              <a:t>与 </a:t>
            </a:r>
            <a:r>
              <a:rPr lang="en-US" altLang="zh-CN" sz="1800"/>
              <a:t>S </a:t>
            </a:r>
            <a:r>
              <a:rPr lang="zh-CN" altLang="en-US" sz="1800"/>
              <a:t>使用 </a:t>
            </a:r>
            <a:r>
              <a:rPr lang="en-US" altLang="zh-CN" sz="1800"/>
              <a:t>TCP </a:t>
            </a:r>
            <a:r>
              <a:rPr lang="zh-CN" altLang="en-US" sz="1800"/>
              <a:t>通信时，在 </a:t>
            </a:r>
            <a:r>
              <a:rPr lang="en-US" altLang="zh-CN" sz="1800"/>
              <a:t>H </a:t>
            </a:r>
            <a:r>
              <a:rPr lang="zh-CN" altLang="en-US" sz="1800"/>
              <a:t>上捕获的其中 </a:t>
            </a:r>
            <a:r>
              <a:rPr lang="en-US" altLang="zh-CN" sz="1800"/>
              <a:t>5 </a:t>
            </a:r>
            <a:r>
              <a:rPr lang="zh-CN" altLang="en-US" sz="1800"/>
              <a:t>个 </a:t>
            </a:r>
            <a:r>
              <a:rPr lang="en-US" altLang="zh-CN" sz="1800"/>
              <a:t>IP </a:t>
            </a:r>
            <a:r>
              <a:rPr lang="zh-CN" altLang="en-US" sz="1800"/>
              <a:t>分组如表所示。</a:t>
            </a:r>
            <a:br>
              <a:rPr lang="zh-CN" altLang="en-US" sz="1800"/>
            </a:br>
            <a:endParaRPr lang="zh-CN" altLang="en-US" sz="1800"/>
          </a:p>
        </p:txBody>
      </p:sp>
      <p:sp>
        <p:nvSpPr>
          <p:cNvPr id="5" name="矩形 4"/>
          <p:cNvSpPr/>
          <p:nvPr/>
        </p:nvSpPr>
        <p:spPr>
          <a:xfrm>
            <a:off x="1403350" y="1341438"/>
            <a:ext cx="7056438" cy="3600450"/>
          </a:xfrm>
          <a:prstGeom prst="rect">
            <a:avLst/>
          </a:prstGeom>
        </p:spPr>
        <p:txBody>
          <a:bodyPr>
            <a:spAutoFit/>
          </a:bodyPr>
          <a:lstStyle/>
          <a:p>
            <a:pPr>
              <a:defRPr/>
            </a:pPr>
            <a:r>
              <a:rPr lang="zh-CN" altLang="en-US" sz="1800" dirty="0"/>
              <a:t>编号 </a:t>
            </a:r>
            <a:r>
              <a:rPr lang="en-US" altLang="zh-CN" sz="1800" dirty="0"/>
              <a:t>	       IP </a:t>
            </a:r>
            <a:r>
              <a:rPr lang="zh-CN" altLang="en-US" sz="1800" dirty="0"/>
              <a:t>分组的前 </a:t>
            </a:r>
            <a:r>
              <a:rPr lang="en-US" altLang="zh-CN" sz="1800" dirty="0"/>
              <a:t>40 </a:t>
            </a:r>
            <a:r>
              <a:rPr lang="zh-CN" altLang="en-US" sz="1800" dirty="0"/>
              <a:t>字节内容（十六进制）</a:t>
            </a:r>
            <a:endParaRPr lang="en-US" altLang="zh-CN" sz="1800" dirty="0"/>
          </a:p>
          <a:p>
            <a:pPr>
              <a:defRPr/>
            </a:pPr>
            <a:r>
              <a:rPr lang="zh-CN" altLang="en-US" sz="1400" dirty="0"/>
              <a:t/>
            </a:r>
            <a:br>
              <a:rPr lang="zh-CN" altLang="en-US" sz="1400" dirty="0"/>
            </a:br>
            <a:r>
              <a:rPr lang="en-US" altLang="zh-CN" sz="1400" dirty="0"/>
              <a:t>1	45 00 00 </a:t>
            </a:r>
            <a:r>
              <a:rPr lang="en-US" altLang="zh-CN" sz="1400" dirty="0">
                <a:solidFill>
                  <a:srgbClr val="FF0000"/>
                </a:solidFill>
              </a:rPr>
              <a:t>30</a:t>
            </a:r>
            <a:r>
              <a:rPr lang="en-US" altLang="zh-CN" sz="1400" dirty="0"/>
              <a:t> 01 9b 40 00 80 06 1d e8 </a:t>
            </a:r>
            <a:r>
              <a:rPr lang="en-US" altLang="zh-CN" sz="1400" dirty="0">
                <a:solidFill>
                  <a:srgbClr val="C00000"/>
                </a:solidFill>
              </a:rPr>
              <a:t>c0 a8 00 08</a:t>
            </a:r>
            <a:r>
              <a:rPr lang="en-US" altLang="zh-CN" sz="1400" dirty="0"/>
              <a:t> </a:t>
            </a:r>
            <a:r>
              <a:rPr lang="en-US" altLang="zh-CN" sz="1400" dirty="0">
                <a:solidFill>
                  <a:srgbClr val="7030A0"/>
                </a:solidFill>
              </a:rPr>
              <a:t>d3 44 47 50</a:t>
            </a:r>
            <a:r>
              <a:rPr lang="en-US" altLang="zh-CN" sz="1400" dirty="0"/>
              <a:t/>
            </a:r>
            <a:br>
              <a:rPr lang="en-US" altLang="zh-CN" sz="1400" dirty="0"/>
            </a:br>
            <a:r>
              <a:rPr lang="en-US" altLang="zh-CN" sz="1400" dirty="0"/>
              <a:t>	0b d9 13 88 </a:t>
            </a:r>
            <a:r>
              <a:rPr lang="en-US" altLang="zh-CN" sz="1400" dirty="0">
                <a:solidFill>
                  <a:srgbClr val="0070C0"/>
                </a:solidFill>
              </a:rPr>
              <a:t>84 6b 41 c5 </a:t>
            </a:r>
            <a:r>
              <a:rPr lang="en-US" altLang="zh-CN" sz="1400" dirty="0">
                <a:solidFill>
                  <a:srgbClr val="FFC000"/>
                </a:solidFill>
              </a:rPr>
              <a:t>00 00 00 00 </a:t>
            </a:r>
            <a:r>
              <a:rPr lang="en-US" altLang="zh-CN" sz="1400" dirty="0"/>
              <a:t>70 </a:t>
            </a:r>
            <a:r>
              <a:rPr lang="en-US" altLang="zh-CN" sz="1400" dirty="0">
                <a:solidFill>
                  <a:srgbClr val="00B050"/>
                </a:solidFill>
              </a:rPr>
              <a:t>02</a:t>
            </a:r>
            <a:r>
              <a:rPr lang="en-US" altLang="zh-CN" sz="1400" dirty="0"/>
              <a:t> 43 80 5d b0 00 00</a:t>
            </a:r>
            <a:br>
              <a:rPr lang="en-US" altLang="zh-CN" sz="1400" dirty="0"/>
            </a:br>
            <a:r>
              <a:rPr lang="en-US" altLang="zh-CN" sz="1400" dirty="0"/>
              <a:t/>
            </a:r>
            <a:br>
              <a:rPr lang="en-US" altLang="zh-CN" sz="1400" dirty="0"/>
            </a:br>
            <a:r>
              <a:rPr lang="en-US" altLang="zh-CN" sz="1400" dirty="0"/>
              <a:t>2	43 00 00 </a:t>
            </a:r>
            <a:r>
              <a:rPr lang="en-US" altLang="zh-CN" sz="1400" dirty="0">
                <a:solidFill>
                  <a:srgbClr val="FF0000"/>
                </a:solidFill>
              </a:rPr>
              <a:t>30</a:t>
            </a:r>
            <a:r>
              <a:rPr lang="en-US" altLang="zh-CN" sz="1400" dirty="0"/>
              <a:t> 00 00 40 00 31 06 6e 83 </a:t>
            </a:r>
            <a:r>
              <a:rPr lang="en-US" altLang="zh-CN" sz="1400" dirty="0">
                <a:solidFill>
                  <a:srgbClr val="C00000"/>
                </a:solidFill>
              </a:rPr>
              <a:t>d3 44 47 50 </a:t>
            </a:r>
            <a:r>
              <a:rPr lang="en-US" altLang="zh-CN" sz="1400" dirty="0">
                <a:solidFill>
                  <a:srgbClr val="7030A0"/>
                </a:solidFill>
              </a:rPr>
              <a:t>c0 a8 00 08</a:t>
            </a:r>
            <a:br>
              <a:rPr lang="en-US" altLang="zh-CN" sz="1400" dirty="0">
                <a:solidFill>
                  <a:srgbClr val="7030A0"/>
                </a:solidFill>
              </a:rPr>
            </a:br>
            <a:r>
              <a:rPr lang="en-US" altLang="zh-CN" sz="1400" dirty="0"/>
              <a:t>	13 88 0b d9 </a:t>
            </a:r>
            <a:r>
              <a:rPr lang="en-US" altLang="zh-CN" sz="1400" dirty="0">
                <a:solidFill>
                  <a:srgbClr val="0070C0"/>
                </a:solidFill>
              </a:rPr>
              <a:t>e0 59 9f </a:t>
            </a:r>
            <a:r>
              <a:rPr lang="en-US" altLang="zh-CN" sz="1400" dirty="0" err="1">
                <a:solidFill>
                  <a:srgbClr val="0070C0"/>
                </a:solidFill>
              </a:rPr>
              <a:t>ef</a:t>
            </a:r>
            <a:r>
              <a:rPr lang="en-US" altLang="zh-CN" sz="1400" dirty="0">
                <a:solidFill>
                  <a:srgbClr val="0070C0"/>
                </a:solidFill>
              </a:rPr>
              <a:t> </a:t>
            </a:r>
            <a:r>
              <a:rPr lang="en-US" altLang="zh-CN" sz="1400" dirty="0">
                <a:solidFill>
                  <a:srgbClr val="FFC000"/>
                </a:solidFill>
              </a:rPr>
              <a:t>84 6b 41 c6 </a:t>
            </a:r>
            <a:r>
              <a:rPr lang="en-US" altLang="zh-CN" sz="1400" dirty="0"/>
              <a:t>70 </a:t>
            </a:r>
            <a:r>
              <a:rPr lang="en-US" altLang="zh-CN" sz="1400" dirty="0">
                <a:solidFill>
                  <a:srgbClr val="00B050"/>
                </a:solidFill>
              </a:rPr>
              <a:t>12</a:t>
            </a:r>
            <a:r>
              <a:rPr lang="en-US" altLang="zh-CN" sz="1400" dirty="0"/>
              <a:t> 16 d0 37 e1 00 00</a:t>
            </a:r>
          </a:p>
          <a:p>
            <a:pPr>
              <a:defRPr/>
            </a:pPr>
            <a:r>
              <a:rPr lang="en-US" altLang="zh-CN" sz="1400" dirty="0"/>
              <a:t/>
            </a:r>
            <a:br>
              <a:rPr lang="en-US" altLang="zh-CN" sz="1400" dirty="0"/>
            </a:br>
            <a:r>
              <a:rPr lang="en-US" altLang="zh-CN" sz="1400" dirty="0"/>
              <a:t>3	45 00 00 </a:t>
            </a:r>
            <a:r>
              <a:rPr lang="en-US" altLang="zh-CN" sz="1400" dirty="0">
                <a:solidFill>
                  <a:srgbClr val="FF0000"/>
                </a:solidFill>
              </a:rPr>
              <a:t>28 </a:t>
            </a:r>
            <a:r>
              <a:rPr lang="en-US" altLang="zh-CN" sz="1400" dirty="0"/>
              <a:t>01 9c 40 00 80 06 1d </a:t>
            </a:r>
            <a:r>
              <a:rPr lang="en-US" altLang="zh-CN" sz="1400" dirty="0" err="1"/>
              <a:t>ef</a:t>
            </a:r>
            <a:r>
              <a:rPr lang="en-US" altLang="zh-CN" sz="1400" dirty="0"/>
              <a:t> </a:t>
            </a:r>
            <a:r>
              <a:rPr lang="en-US" altLang="zh-CN" sz="1400" dirty="0">
                <a:solidFill>
                  <a:srgbClr val="C00000"/>
                </a:solidFill>
              </a:rPr>
              <a:t>c0 a8 00 08 </a:t>
            </a:r>
            <a:r>
              <a:rPr lang="en-US" altLang="zh-CN" sz="1400" dirty="0">
                <a:solidFill>
                  <a:srgbClr val="7030A0"/>
                </a:solidFill>
              </a:rPr>
              <a:t>d3 44 47 50</a:t>
            </a:r>
            <a:br>
              <a:rPr lang="en-US" altLang="zh-CN" sz="1400" dirty="0">
                <a:solidFill>
                  <a:srgbClr val="7030A0"/>
                </a:solidFill>
              </a:rPr>
            </a:br>
            <a:r>
              <a:rPr lang="en-US" altLang="zh-CN" sz="1400" dirty="0"/>
              <a:t>	0b d9 13 88 </a:t>
            </a:r>
            <a:r>
              <a:rPr lang="en-US" altLang="zh-CN" sz="1400" dirty="0">
                <a:solidFill>
                  <a:srgbClr val="0070C0"/>
                </a:solidFill>
              </a:rPr>
              <a:t>84 6b 41 c6 </a:t>
            </a:r>
            <a:r>
              <a:rPr lang="en-US" altLang="zh-CN" sz="1400" dirty="0">
                <a:solidFill>
                  <a:srgbClr val="FFC000"/>
                </a:solidFill>
              </a:rPr>
              <a:t>e0 59 9f f0 </a:t>
            </a:r>
            <a:r>
              <a:rPr lang="en-US" altLang="zh-CN" sz="1400" dirty="0"/>
              <a:t>50 </a:t>
            </a:r>
            <a:r>
              <a:rPr lang="en-US" altLang="zh-CN" sz="1400" dirty="0">
                <a:solidFill>
                  <a:srgbClr val="00B050"/>
                </a:solidFill>
              </a:rPr>
              <a:t>f0</a:t>
            </a:r>
            <a:r>
              <a:rPr lang="en-US" altLang="zh-CN" sz="1400" dirty="0"/>
              <a:t> 43 80 2b 32 00 00</a:t>
            </a:r>
            <a:br>
              <a:rPr lang="en-US" altLang="zh-CN" sz="1400" dirty="0"/>
            </a:br>
            <a:endParaRPr lang="en-US" altLang="zh-CN" sz="1400" dirty="0"/>
          </a:p>
          <a:p>
            <a:pPr marL="342900" indent="-342900">
              <a:buFontTx/>
              <a:buAutoNum type="arabicPlain" startAt="4"/>
              <a:defRPr/>
            </a:pPr>
            <a:r>
              <a:rPr lang="en-US" altLang="zh-CN" sz="1400" dirty="0"/>
              <a:t>           45 00 00 </a:t>
            </a:r>
            <a:r>
              <a:rPr lang="en-US" altLang="zh-CN" sz="1400" dirty="0">
                <a:solidFill>
                  <a:srgbClr val="FF0000"/>
                </a:solidFill>
              </a:rPr>
              <a:t>38</a:t>
            </a:r>
            <a:r>
              <a:rPr lang="en-US" altLang="zh-CN" sz="1400" dirty="0"/>
              <a:t> 01 9d 40 00 80 06 1d de </a:t>
            </a:r>
            <a:r>
              <a:rPr lang="en-US" altLang="zh-CN" sz="1400" dirty="0">
                <a:solidFill>
                  <a:srgbClr val="C00000"/>
                </a:solidFill>
              </a:rPr>
              <a:t>c0 a8 00 08</a:t>
            </a:r>
            <a:r>
              <a:rPr lang="en-US" altLang="zh-CN" sz="1400" dirty="0"/>
              <a:t> </a:t>
            </a:r>
            <a:r>
              <a:rPr lang="en-US" altLang="zh-CN" sz="1400" dirty="0">
                <a:solidFill>
                  <a:srgbClr val="7030A0"/>
                </a:solidFill>
              </a:rPr>
              <a:t>d3 44 47 50</a:t>
            </a:r>
            <a:br>
              <a:rPr lang="en-US" altLang="zh-CN" sz="1400" dirty="0">
                <a:solidFill>
                  <a:srgbClr val="7030A0"/>
                </a:solidFill>
              </a:rPr>
            </a:br>
            <a:r>
              <a:rPr lang="en-US" altLang="zh-CN" sz="1400" dirty="0"/>
              <a:t>	0b d9 13 88 </a:t>
            </a:r>
            <a:r>
              <a:rPr lang="en-US" altLang="zh-CN" sz="1400" dirty="0">
                <a:solidFill>
                  <a:srgbClr val="0070C0"/>
                </a:solidFill>
              </a:rPr>
              <a:t>84 6b 41 c6 </a:t>
            </a:r>
            <a:r>
              <a:rPr lang="en-US" altLang="zh-CN" sz="1400" dirty="0">
                <a:solidFill>
                  <a:srgbClr val="FFC000"/>
                </a:solidFill>
              </a:rPr>
              <a:t>e0 59 9f f0 </a:t>
            </a:r>
            <a:r>
              <a:rPr lang="en-US" altLang="zh-CN" sz="1400" dirty="0"/>
              <a:t>50 </a:t>
            </a:r>
            <a:r>
              <a:rPr lang="en-US" altLang="zh-CN" sz="1400" dirty="0">
                <a:solidFill>
                  <a:srgbClr val="00B050"/>
                </a:solidFill>
              </a:rPr>
              <a:t>18</a:t>
            </a:r>
            <a:r>
              <a:rPr lang="en-US" altLang="zh-CN" sz="1400" dirty="0"/>
              <a:t> 43 80 e6 55 00 00</a:t>
            </a:r>
          </a:p>
          <a:p>
            <a:pPr marL="342900" indent="-342900">
              <a:defRPr/>
            </a:pPr>
            <a:endParaRPr lang="en-US" altLang="zh-CN" sz="1400" dirty="0"/>
          </a:p>
          <a:p>
            <a:pPr marL="342900" indent="-342900">
              <a:defRPr/>
            </a:pPr>
            <a:r>
              <a:rPr lang="en-US" altLang="zh-CN" sz="1400" dirty="0"/>
              <a:t>5	           45 00 00 </a:t>
            </a:r>
            <a:r>
              <a:rPr lang="en-US" altLang="zh-CN" sz="1400" dirty="0">
                <a:solidFill>
                  <a:srgbClr val="FF0000"/>
                </a:solidFill>
              </a:rPr>
              <a:t>28</a:t>
            </a:r>
            <a:r>
              <a:rPr lang="en-US" altLang="zh-CN" sz="1400" dirty="0"/>
              <a:t> </a:t>
            </a:r>
            <a:r>
              <a:rPr lang="en-US" altLang="zh-CN" sz="1400" dirty="0">
                <a:solidFill>
                  <a:srgbClr val="7030A0"/>
                </a:solidFill>
              </a:rPr>
              <a:t>68 11 </a:t>
            </a:r>
            <a:r>
              <a:rPr lang="en-US" altLang="zh-CN" sz="1400" dirty="0"/>
              <a:t>40 00 </a:t>
            </a:r>
            <a:r>
              <a:rPr lang="en-US" altLang="zh-CN" sz="1400" dirty="0">
                <a:solidFill>
                  <a:srgbClr val="602BF5"/>
                </a:solidFill>
              </a:rPr>
              <a:t>31</a:t>
            </a:r>
            <a:r>
              <a:rPr lang="en-US" altLang="zh-CN" sz="1400" dirty="0"/>
              <a:t> 06 06 7a </a:t>
            </a:r>
            <a:r>
              <a:rPr lang="en-US" altLang="zh-CN" sz="1400" dirty="0">
                <a:solidFill>
                  <a:srgbClr val="C00000"/>
                </a:solidFill>
              </a:rPr>
              <a:t>d3 44 47 50 </a:t>
            </a:r>
            <a:r>
              <a:rPr lang="en-US" altLang="zh-CN" sz="1400" dirty="0">
                <a:solidFill>
                  <a:srgbClr val="7030A0"/>
                </a:solidFill>
              </a:rPr>
              <a:t>c0 a8 00 08</a:t>
            </a:r>
            <a:br>
              <a:rPr lang="en-US" altLang="zh-CN" sz="1400" dirty="0">
                <a:solidFill>
                  <a:srgbClr val="7030A0"/>
                </a:solidFill>
              </a:rPr>
            </a:br>
            <a:r>
              <a:rPr lang="en-US" altLang="zh-CN" sz="1400" dirty="0"/>
              <a:t>	13 88 0b d9 </a:t>
            </a:r>
            <a:r>
              <a:rPr lang="en-US" altLang="zh-CN" sz="1400" dirty="0">
                <a:solidFill>
                  <a:srgbClr val="0070C0"/>
                </a:solidFill>
              </a:rPr>
              <a:t>e0 59 9f f0 </a:t>
            </a:r>
            <a:r>
              <a:rPr lang="en-US" altLang="zh-CN" sz="1400" dirty="0">
                <a:solidFill>
                  <a:srgbClr val="FFC000"/>
                </a:solidFill>
              </a:rPr>
              <a:t>84 6b 41 d6 </a:t>
            </a:r>
            <a:r>
              <a:rPr lang="en-US" altLang="zh-CN" sz="1400" dirty="0"/>
              <a:t>50 </a:t>
            </a:r>
            <a:r>
              <a:rPr lang="en-US" altLang="zh-CN" sz="1400" dirty="0">
                <a:solidFill>
                  <a:srgbClr val="00B050"/>
                </a:solidFill>
              </a:rPr>
              <a:t>10</a:t>
            </a:r>
            <a:r>
              <a:rPr lang="en-US" altLang="zh-CN" sz="1400" dirty="0"/>
              <a:t> 16 d0 57 d2 00 00</a:t>
            </a:r>
            <a:endParaRPr lang="zh-CN" altLang="en-US" sz="1400" dirty="0"/>
          </a:p>
        </p:txBody>
      </p:sp>
      <p:sp>
        <p:nvSpPr>
          <p:cNvPr id="19460" name="内容占位符 2"/>
          <p:cNvSpPr>
            <a:spLocks noGrp="1"/>
          </p:cNvSpPr>
          <p:nvPr>
            <p:ph idx="1"/>
          </p:nvPr>
        </p:nvSpPr>
        <p:spPr>
          <a:xfrm>
            <a:off x="468313" y="4941888"/>
            <a:ext cx="7920037" cy="1771650"/>
          </a:xfrm>
        </p:spPr>
        <p:txBody>
          <a:bodyPr/>
          <a:lstStyle/>
          <a:p>
            <a:pPr>
              <a:buFont typeface="Wingdings" panose="05000000000000000000" pitchFamily="2" charset="2"/>
              <a:buNone/>
            </a:pPr>
            <a:r>
              <a:rPr lang="zh-CN" altLang="en-US" sz="1400" smtClean="0"/>
              <a:t>    </a:t>
            </a:r>
            <a:r>
              <a:rPr lang="zh-CN" altLang="en-US" sz="1400" b="1" smtClean="0"/>
              <a:t>（ </a:t>
            </a:r>
            <a:r>
              <a:rPr lang="en-US" altLang="zh-CN" sz="1400" b="1" smtClean="0"/>
              <a:t>1</a:t>
            </a:r>
            <a:r>
              <a:rPr lang="zh-CN" altLang="en-US" sz="1400" b="1" smtClean="0"/>
              <a:t>）表中的 </a:t>
            </a:r>
            <a:r>
              <a:rPr lang="en-US" altLang="zh-CN" sz="1400" b="1" smtClean="0"/>
              <a:t>IP </a:t>
            </a:r>
            <a:r>
              <a:rPr lang="zh-CN" altLang="en-US" sz="1400" b="1" smtClean="0"/>
              <a:t>分组中，哪几个是由 </a:t>
            </a:r>
            <a:r>
              <a:rPr lang="en-US" altLang="zh-CN" sz="1400" b="1" smtClean="0"/>
              <a:t>H </a:t>
            </a:r>
            <a:r>
              <a:rPr lang="zh-CN" altLang="en-US" sz="1400" b="1" smtClean="0"/>
              <a:t>发送的？哪几个完成了 </a:t>
            </a:r>
            <a:r>
              <a:rPr lang="en-US" altLang="zh-CN" sz="1400" b="1" smtClean="0"/>
              <a:t>TCP </a:t>
            </a:r>
            <a:r>
              <a:rPr lang="zh-CN" altLang="en-US" sz="1400" b="1" smtClean="0"/>
              <a:t>连接建立过程？哪几个在通过快速以太网传输时进行了填充？</a:t>
            </a:r>
            <a:br>
              <a:rPr lang="zh-CN" altLang="en-US" sz="1400" b="1" smtClean="0"/>
            </a:br>
            <a:r>
              <a:rPr lang="zh-CN" altLang="en-US" sz="1400" b="1" smtClean="0"/>
              <a:t>（ </a:t>
            </a:r>
            <a:r>
              <a:rPr lang="en-US" altLang="zh-CN" sz="1400" b="1" smtClean="0"/>
              <a:t>2</a:t>
            </a:r>
            <a:r>
              <a:rPr lang="zh-CN" altLang="en-US" sz="1400" b="1" smtClean="0"/>
              <a:t>）根据题 表中的 </a:t>
            </a:r>
            <a:r>
              <a:rPr lang="en-US" altLang="zh-CN" sz="1400" b="1" smtClean="0"/>
              <a:t>IP </a:t>
            </a:r>
            <a:r>
              <a:rPr lang="zh-CN" altLang="en-US" sz="1400" b="1" smtClean="0"/>
              <a:t>分组，分析 </a:t>
            </a:r>
            <a:r>
              <a:rPr lang="en-US" altLang="zh-CN" sz="1400" b="1" smtClean="0"/>
              <a:t>S </a:t>
            </a:r>
            <a:r>
              <a:rPr lang="zh-CN" altLang="en-US" sz="1400" b="1" smtClean="0"/>
              <a:t>已经收到的应用层数据字节数是多少？</a:t>
            </a:r>
            <a:br>
              <a:rPr lang="zh-CN" altLang="en-US" sz="1400" b="1" smtClean="0"/>
            </a:br>
            <a:r>
              <a:rPr lang="zh-CN" altLang="en-US" sz="1400" b="1" smtClean="0"/>
              <a:t>（ </a:t>
            </a:r>
            <a:r>
              <a:rPr lang="en-US" altLang="zh-CN" sz="1400" b="1" smtClean="0"/>
              <a:t>3</a:t>
            </a:r>
            <a:r>
              <a:rPr lang="zh-CN" altLang="en-US" sz="1400" b="1" smtClean="0"/>
              <a:t>）若表中的某个 </a:t>
            </a:r>
            <a:r>
              <a:rPr lang="en-US" altLang="zh-CN" sz="1400" b="1" smtClean="0"/>
              <a:t>IP </a:t>
            </a:r>
            <a:r>
              <a:rPr lang="zh-CN" altLang="en-US" sz="1400" b="1" smtClean="0"/>
              <a:t>分组在 </a:t>
            </a:r>
            <a:r>
              <a:rPr lang="en-US" altLang="zh-CN" sz="1400" b="1" smtClean="0"/>
              <a:t>S </a:t>
            </a:r>
            <a:r>
              <a:rPr lang="zh-CN" altLang="en-US" sz="1400" b="1" smtClean="0"/>
              <a:t>发出时的前 </a:t>
            </a:r>
            <a:r>
              <a:rPr lang="en-US" altLang="zh-CN" sz="1400" b="1" smtClean="0"/>
              <a:t>40 </a:t>
            </a:r>
            <a:r>
              <a:rPr lang="zh-CN" altLang="en-US" sz="1400" b="1" smtClean="0"/>
              <a:t>字节如题 表所示，则该 </a:t>
            </a:r>
            <a:r>
              <a:rPr lang="en-US" altLang="zh-CN" sz="1400" b="1" smtClean="0"/>
              <a:t>IP </a:t>
            </a:r>
            <a:r>
              <a:rPr lang="zh-CN" altLang="en-US" sz="1400" b="1" smtClean="0"/>
              <a:t>分</a:t>
            </a:r>
            <a:br>
              <a:rPr lang="zh-CN" altLang="en-US" sz="1400" b="1" smtClean="0"/>
            </a:br>
            <a:r>
              <a:rPr lang="zh-CN" altLang="en-US" sz="1400" b="1" smtClean="0"/>
              <a:t>组到达 </a:t>
            </a:r>
            <a:r>
              <a:rPr lang="en-US" altLang="zh-CN" sz="1400" b="1" smtClean="0"/>
              <a:t>H </a:t>
            </a:r>
            <a:r>
              <a:rPr lang="zh-CN" altLang="en-US" sz="1400" b="1" smtClean="0"/>
              <a:t>时经过了多少个路由器？</a:t>
            </a:r>
            <a:br>
              <a:rPr lang="zh-CN" altLang="en-US" sz="1400" b="1" smtClean="0"/>
            </a:br>
            <a:r>
              <a:rPr lang="zh-CN" altLang="en-US" sz="1400" b="1" smtClean="0"/>
              <a:t>来自 </a:t>
            </a:r>
            <a:r>
              <a:rPr lang="en-US" altLang="zh-CN" sz="1400" b="1" smtClean="0"/>
              <a:t>S </a:t>
            </a:r>
            <a:r>
              <a:rPr lang="zh-CN" altLang="en-US" sz="1400" b="1" smtClean="0"/>
              <a:t>的分组 </a:t>
            </a:r>
            <a:br>
              <a:rPr lang="zh-CN" altLang="en-US" sz="1400" b="1" smtClean="0"/>
            </a:br>
            <a:r>
              <a:rPr lang="en-US" altLang="zh-CN" sz="1400" b="1" smtClean="0"/>
              <a:t>45 00 00 28 </a:t>
            </a:r>
            <a:r>
              <a:rPr lang="en-US" altLang="zh-CN" sz="1400" b="1" smtClean="0">
                <a:solidFill>
                  <a:srgbClr val="7030A0"/>
                </a:solidFill>
              </a:rPr>
              <a:t>68 11 </a:t>
            </a:r>
            <a:r>
              <a:rPr lang="en-US" altLang="zh-CN" sz="1400" b="1" smtClean="0"/>
              <a:t>40 00 </a:t>
            </a:r>
            <a:r>
              <a:rPr lang="en-US" altLang="zh-CN" sz="1400" b="1" smtClean="0">
                <a:solidFill>
                  <a:srgbClr val="602BF5"/>
                </a:solidFill>
              </a:rPr>
              <a:t>40</a:t>
            </a:r>
            <a:r>
              <a:rPr lang="en-US" altLang="zh-CN" sz="1400" b="1" smtClean="0"/>
              <a:t> 06 ec  ad </a:t>
            </a:r>
            <a:r>
              <a:rPr lang="en-US" altLang="zh-CN" sz="1400" b="1" smtClean="0">
                <a:solidFill>
                  <a:srgbClr val="7030A0"/>
                </a:solidFill>
              </a:rPr>
              <a:t>d3 44 47 50</a:t>
            </a:r>
            <a:r>
              <a:rPr lang="en-US" altLang="zh-CN" sz="1400" b="1" smtClean="0"/>
              <a:t> ca 76 01 06</a:t>
            </a:r>
            <a:br>
              <a:rPr lang="en-US" altLang="zh-CN" sz="1400" b="1" smtClean="0"/>
            </a:br>
            <a:r>
              <a:rPr lang="en-US" altLang="zh-CN" sz="1400" b="1" smtClean="0"/>
              <a:t>13 88 a1 08 e0 59 9f f0 84 6b 41 d6 50 10 16 d0 b7 d6 00 00</a:t>
            </a:r>
            <a:endParaRPr lang="zh-CN" altLang="en-US" sz="1400" b="1" smtClean="0"/>
          </a:p>
        </p:txBody>
      </p:sp>
    </p:spTree>
    <p:extLst>
      <p:ext uri="{BB962C8B-B14F-4D97-AF65-F5344CB8AC3E}">
        <p14:creationId xmlns="" xmlns:p14="http://schemas.microsoft.com/office/powerpoint/2010/main" val="134573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467544" y="620688"/>
            <a:ext cx="7991475" cy="5330825"/>
          </a:xfrm>
        </p:spPr>
        <p:txBody>
          <a:bodyPr/>
          <a:lstStyle/>
          <a:p>
            <a:pPr>
              <a:defRPr/>
            </a:pPr>
            <a:r>
              <a:rPr lang="zh-CN" altLang="zh-CN" sz="2400" b="1" u="sng" dirty="0" smtClean="0">
                <a:solidFill>
                  <a:schemeClr val="accent6"/>
                </a:solidFill>
                <a:ea typeface="华文新魏" pitchFamily="2" charset="-122"/>
              </a:rPr>
              <a:t>临时端口号</a:t>
            </a:r>
          </a:p>
          <a:p>
            <a:pPr lvl="1">
              <a:spcAft>
                <a:spcPts val="0"/>
              </a:spcAft>
              <a:defRPr/>
            </a:pPr>
            <a:r>
              <a:rPr lang="zh-CN" altLang="zh-CN" sz="2000" b="1" dirty="0" smtClean="0">
                <a:ea typeface="华文新魏" pitchFamily="2" charset="-122"/>
              </a:rPr>
              <a:t>临时端口号数值范围在</a:t>
            </a:r>
            <a:r>
              <a:rPr lang="en-US" altLang="zh-CN" sz="2000" b="1" dirty="0" smtClean="0">
                <a:ea typeface="华文新魏" pitchFamily="2" charset="-122"/>
              </a:rPr>
              <a:t>49152</a:t>
            </a:r>
            <a:r>
              <a:rPr lang="zh-CN" altLang="zh-CN" sz="2000" b="1" dirty="0" smtClean="0">
                <a:ea typeface="华文新魏" pitchFamily="2" charset="-122"/>
              </a:rPr>
              <a:t>～</a:t>
            </a:r>
            <a:r>
              <a:rPr lang="en-US" altLang="zh-CN" sz="2000" b="1" dirty="0" smtClean="0">
                <a:ea typeface="华文新魏" pitchFamily="2" charset="-122"/>
              </a:rPr>
              <a:t>65535</a:t>
            </a:r>
            <a:r>
              <a:rPr lang="zh-CN" altLang="zh-CN" sz="2000" b="1" dirty="0" smtClean="0">
                <a:ea typeface="华文新魏" pitchFamily="2" charset="-122"/>
              </a:rPr>
              <a:t>。</a:t>
            </a:r>
            <a:endParaRPr lang="en-US" altLang="zh-CN" sz="2000" b="1" dirty="0" smtClean="0">
              <a:ea typeface="华文新魏" pitchFamily="2" charset="-122"/>
            </a:endParaRPr>
          </a:p>
          <a:p>
            <a:pPr lvl="1">
              <a:spcAft>
                <a:spcPts val="0"/>
              </a:spcAft>
              <a:defRPr/>
            </a:pPr>
            <a:r>
              <a:rPr lang="zh-CN" altLang="zh-CN" sz="2000" b="1" dirty="0" smtClean="0">
                <a:ea typeface="华文新魏" pitchFamily="2" charset="-122"/>
              </a:rPr>
              <a:t>由运行在客户上的</a:t>
            </a:r>
            <a:r>
              <a:rPr lang="en-US" altLang="zh-CN" sz="2000" b="1" dirty="0" smtClean="0">
                <a:ea typeface="华文新魏" pitchFamily="2" charset="-122"/>
              </a:rPr>
              <a:t>TCP/UDP</a:t>
            </a:r>
            <a:r>
              <a:rPr lang="zh-CN" altLang="zh-CN" sz="2000" b="1" dirty="0" smtClean="0">
                <a:ea typeface="华文新魏" pitchFamily="2" charset="-122"/>
              </a:rPr>
              <a:t>软件随机选取的。</a:t>
            </a:r>
            <a:endParaRPr lang="en-US" altLang="zh-CN" sz="2000" b="1" dirty="0" smtClean="0">
              <a:ea typeface="华文新魏" pitchFamily="2" charset="-122"/>
            </a:endParaRPr>
          </a:p>
          <a:p>
            <a:pPr lvl="1">
              <a:spcAft>
                <a:spcPts val="0"/>
              </a:spcAft>
              <a:defRPr/>
            </a:pPr>
            <a:r>
              <a:rPr lang="zh-CN" altLang="zh-CN" sz="2000" b="1" dirty="0" smtClean="0">
                <a:ea typeface="华文新魏" pitchFamily="2" charset="-122"/>
              </a:rPr>
              <a:t>临时端口号只对一次进程通信有效。</a:t>
            </a:r>
            <a:endParaRPr lang="en-US" altLang="zh-CN" sz="2000" b="1" dirty="0" smtClean="0">
              <a:ea typeface="华文新魏" pitchFamily="2" charset="-122"/>
            </a:endParaRPr>
          </a:p>
          <a:p>
            <a:pPr>
              <a:defRPr/>
            </a:pPr>
            <a:endParaRPr lang="zh-CN" altLang="zh-CN" sz="800" b="1" dirty="0" smtClean="0">
              <a:solidFill>
                <a:schemeClr val="accent6"/>
              </a:solidFill>
              <a:ea typeface="华文新魏" pitchFamily="2" charset="-122"/>
            </a:endParaRPr>
          </a:p>
          <a:p>
            <a:pPr>
              <a:defRPr/>
            </a:pPr>
            <a:r>
              <a:rPr lang="zh-CN" altLang="zh-CN" sz="2400" b="1" u="sng" dirty="0" smtClean="0">
                <a:solidFill>
                  <a:schemeClr val="accent6"/>
                </a:solidFill>
                <a:ea typeface="华文新魏" pitchFamily="2" charset="-122"/>
              </a:rPr>
              <a:t>熟知端口号</a:t>
            </a:r>
          </a:p>
          <a:p>
            <a:pPr lvl="1">
              <a:spcAft>
                <a:spcPts val="0"/>
              </a:spcAft>
              <a:defRPr/>
            </a:pPr>
            <a:r>
              <a:rPr lang="en-US" altLang="zh-CN" sz="2000" b="1" dirty="0" smtClean="0">
                <a:ea typeface="华文新魏" pitchFamily="2" charset="-122"/>
              </a:rPr>
              <a:t>TCP/UDP</a:t>
            </a:r>
            <a:r>
              <a:rPr lang="zh-CN" altLang="zh-CN" sz="2000" b="1" dirty="0" smtClean="0">
                <a:ea typeface="华文新魏" pitchFamily="2" charset="-122"/>
              </a:rPr>
              <a:t>给每种标准的</a:t>
            </a:r>
            <a:r>
              <a:rPr lang="en-US" altLang="zh-CN" sz="2000" b="1" dirty="0" smtClean="0">
                <a:ea typeface="华文新魏" pitchFamily="2" charset="-122"/>
              </a:rPr>
              <a:t>Internet</a:t>
            </a:r>
            <a:r>
              <a:rPr lang="zh-CN" altLang="zh-CN" sz="2000" b="1" dirty="0" smtClean="0">
                <a:ea typeface="华文新魏" pitchFamily="2" charset="-122"/>
              </a:rPr>
              <a:t>服务器进程分配一个确定的全局端口号。</a:t>
            </a:r>
            <a:endParaRPr lang="en-US" altLang="zh-CN" sz="2000" b="1" dirty="0" smtClean="0">
              <a:ea typeface="华文新魏" pitchFamily="2" charset="-122"/>
            </a:endParaRPr>
          </a:p>
          <a:p>
            <a:pPr lvl="1">
              <a:spcAft>
                <a:spcPts val="0"/>
              </a:spcAft>
              <a:defRPr/>
            </a:pPr>
            <a:r>
              <a:rPr lang="zh-CN" altLang="zh-CN" sz="2000" b="1" dirty="0" smtClean="0">
                <a:ea typeface="华文新魏" pitchFamily="2" charset="-122"/>
              </a:rPr>
              <a:t>熟知端口号数值范围在</a:t>
            </a:r>
            <a:r>
              <a:rPr lang="en-US" altLang="zh-CN" sz="2000" b="1" dirty="0" smtClean="0">
                <a:ea typeface="华文新魏" pitchFamily="2" charset="-122"/>
              </a:rPr>
              <a:t>0</a:t>
            </a:r>
            <a:r>
              <a:rPr lang="zh-CN" altLang="zh-CN" sz="2000" b="1" dirty="0" smtClean="0">
                <a:ea typeface="华文新魏" pitchFamily="2" charset="-122"/>
              </a:rPr>
              <a:t>～</a:t>
            </a:r>
            <a:r>
              <a:rPr lang="en-US" altLang="zh-CN" sz="2000" b="1" dirty="0" smtClean="0">
                <a:ea typeface="华文新魏" pitchFamily="2" charset="-122"/>
              </a:rPr>
              <a:t>1023</a:t>
            </a:r>
            <a:r>
              <a:rPr lang="zh-CN" altLang="zh-CN" sz="2000" b="1" dirty="0" smtClean="0">
                <a:ea typeface="华文新魏" pitchFamily="2" charset="-122"/>
              </a:rPr>
              <a:t>，由</a:t>
            </a:r>
            <a:r>
              <a:rPr lang="en-US" altLang="zh-CN" sz="2000" b="1" dirty="0" smtClean="0">
                <a:ea typeface="华文新魏" pitchFamily="2" charset="-122"/>
              </a:rPr>
              <a:t>IANA</a:t>
            </a:r>
            <a:r>
              <a:rPr lang="zh-CN" altLang="zh-CN" sz="2000" b="1" dirty="0" smtClean="0">
                <a:ea typeface="华文新魏" pitchFamily="2" charset="-122"/>
              </a:rPr>
              <a:t>统一分配。</a:t>
            </a:r>
            <a:endParaRPr lang="en-US" altLang="zh-CN" sz="2000" b="1" dirty="0" smtClean="0">
              <a:ea typeface="华文新魏" pitchFamily="2" charset="-122"/>
            </a:endParaRPr>
          </a:p>
          <a:p>
            <a:pPr>
              <a:defRPr/>
            </a:pPr>
            <a:endParaRPr lang="en-US" altLang="zh-CN" sz="800" b="1" dirty="0" smtClean="0">
              <a:solidFill>
                <a:schemeClr val="accent6"/>
              </a:solidFill>
              <a:ea typeface="华文新魏" pitchFamily="2" charset="-122"/>
            </a:endParaRPr>
          </a:p>
          <a:p>
            <a:pPr>
              <a:defRPr/>
            </a:pPr>
            <a:r>
              <a:rPr lang="zh-CN" altLang="zh-CN" sz="2400" b="1" u="sng" dirty="0" smtClean="0">
                <a:solidFill>
                  <a:schemeClr val="accent6"/>
                </a:solidFill>
                <a:ea typeface="华文新魏" pitchFamily="2" charset="-122"/>
              </a:rPr>
              <a:t>注册端口号</a:t>
            </a:r>
          </a:p>
          <a:p>
            <a:pPr lvl="1">
              <a:spcAft>
                <a:spcPts val="0"/>
              </a:spcAft>
              <a:defRPr/>
            </a:pPr>
            <a:r>
              <a:rPr lang="zh-CN" altLang="zh-CN" sz="2000" b="1" dirty="0" smtClean="0">
                <a:ea typeface="华文新魏" pitchFamily="2" charset="-122"/>
              </a:rPr>
              <a:t>注册端口号数值范围在</a:t>
            </a:r>
            <a:r>
              <a:rPr lang="en-US" altLang="zh-CN" sz="2000" b="1" dirty="0" smtClean="0">
                <a:ea typeface="华文新魏" pitchFamily="2" charset="-122"/>
              </a:rPr>
              <a:t>1024</a:t>
            </a:r>
            <a:r>
              <a:rPr lang="zh-CN" altLang="zh-CN" sz="2000" b="1" dirty="0" smtClean="0">
                <a:ea typeface="华文新魏" pitchFamily="2" charset="-122"/>
              </a:rPr>
              <a:t>～</a:t>
            </a:r>
            <a:r>
              <a:rPr lang="en-US" altLang="zh-CN" sz="2000" b="1" dirty="0" smtClean="0">
                <a:ea typeface="华文新魏" pitchFamily="2" charset="-122"/>
              </a:rPr>
              <a:t>49151</a:t>
            </a:r>
            <a:r>
              <a:rPr lang="zh-CN" altLang="zh-CN" sz="2000" b="1" dirty="0" smtClean="0">
                <a:ea typeface="华文新魏" pitchFamily="2" charset="-122"/>
              </a:rPr>
              <a:t>。</a:t>
            </a:r>
            <a:endParaRPr lang="en-US" altLang="zh-CN" sz="2000" b="1" dirty="0" smtClean="0">
              <a:ea typeface="华文新魏" pitchFamily="2" charset="-122"/>
            </a:endParaRPr>
          </a:p>
          <a:p>
            <a:pPr lvl="1">
              <a:spcAft>
                <a:spcPts val="0"/>
              </a:spcAft>
              <a:defRPr/>
            </a:pPr>
            <a:r>
              <a:rPr lang="zh-CN" altLang="zh-CN" sz="2000" b="1" dirty="0" smtClean="0">
                <a:ea typeface="华文新魏" pitchFamily="2" charset="-122"/>
              </a:rPr>
              <a:t>当用户开发新的网络应用程序时，可以为这种新的网络应用程序的服务器程序在</a:t>
            </a:r>
            <a:r>
              <a:rPr lang="en-US" altLang="zh-CN" sz="2000" b="1" dirty="0" smtClean="0">
                <a:ea typeface="华文新魏" pitchFamily="2" charset="-122"/>
              </a:rPr>
              <a:t>IANA</a:t>
            </a:r>
            <a:r>
              <a:rPr lang="zh-CN" altLang="zh-CN" sz="2000" b="1" dirty="0" smtClean="0">
                <a:ea typeface="华文新魏" pitchFamily="2" charset="-122"/>
              </a:rPr>
              <a:t>登记一个注册端口号。</a:t>
            </a:r>
          </a:p>
          <a:p>
            <a:pPr>
              <a:buFontTx/>
              <a:buNone/>
              <a:defRPr/>
            </a:pPr>
            <a:endParaRPr lang="zh-CN" altLang="zh-CN" b="1" dirty="0" smtClean="0">
              <a:solidFill>
                <a:schemeClr val="accent6"/>
              </a:solidFill>
              <a:ea typeface="华文新魏" pitchFamily="2" charset="-122"/>
            </a:endParaRP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69F21D04-B801-492E-8B65-A1F57C5E2A5E}" type="slidenum">
              <a:rPr lang="zh-CN" altLang="en-US">
                <a:solidFill>
                  <a:srgbClr val="000000"/>
                </a:solidFill>
              </a:rPr>
              <a:pPr algn="r">
                <a:defRPr/>
              </a:pPr>
              <a:t>13</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404664"/>
            <a:ext cx="7629525" cy="1143000"/>
          </a:xfrm>
        </p:spPr>
        <p:txBody>
          <a:bodyPr/>
          <a:lstStyle/>
          <a:p>
            <a:pPr algn="l" eaLnBrk="1" hangingPunct="1">
              <a:buFont typeface="Arial" pitchFamily="34" charset="0"/>
              <a:buChar char="•"/>
              <a:defRPr/>
            </a:pPr>
            <a:r>
              <a:rPr lang="en-US" altLang="zh-CN" sz="2400" u="sng" dirty="0" smtClean="0">
                <a:latin typeface="+mn-lt"/>
                <a:ea typeface="华文新魏" pitchFamily="2" charset="-122"/>
              </a:rPr>
              <a:t>   UDP</a:t>
            </a:r>
            <a:r>
              <a:rPr lang="zh-CN" altLang="zh-CN" sz="2400" u="sng" dirty="0" smtClean="0">
                <a:latin typeface="+mn-lt"/>
                <a:ea typeface="华文新魏" pitchFamily="2" charset="-122"/>
              </a:rPr>
              <a:t>的熟知端口号</a:t>
            </a:r>
            <a:endParaRPr lang="zh-CN" altLang="en-US" sz="2400" u="sng" dirty="0" smtClean="0">
              <a:latin typeface="+mn-lt"/>
              <a:ea typeface="华文新魏" pitchFamily="2" charset="-122"/>
            </a:endParaRPr>
          </a:p>
        </p:txBody>
      </p:sp>
      <p:graphicFrame>
        <p:nvGraphicFramePr>
          <p:cNvPr id="6" name="内容占位符 5"/>
          <p:cNvGraphicFramePr>
            <a:graphicFrameLocks noGrp="1"/>
          </p:cNvGraphicFramePr>
          <p:nvPr>
            <p:ph idx="1"/>
          </p:nvPr>
        </p:nvGraphicFramePr>
        <p:xfrm>
          <a:off x="971600" y="1772816"/>
          <a:ext cx="6768752" cy="3240361"/>
        </p:xfrm>
        <a:graphic>
          <a:graphicData uri="http://schemas.openxmlformats.org/drawingml/2006/table">
            <a:tbl>
              <a:tblPr/>
              <a:tblGrid>
                <a:gridCol w="1692189"/>
                <a:gridCol w="1933928"/>
                <a:gridCol w="3142635"/>
              </a:tblGrid>
              <a:tr h="503683">
                <a:tc>
                  <a:txBody>
                    <a:bodyPr/>
                    <a:lstStyle/>
                    <a:p>
                      <a:pPr algn="ctr">
                        <a:lnSpc>
                          <a:spcPts val="1800"/>
                        </a:lnSpc>
                        <a:spcAft>
                          <a:spcPts val="0"/>
                        </a:spcAft>
                      </a:pPr>
                      <a:r>
                        <a:rPr lang="zh-CN" sz="1800" b="1" kern="100" dirty="0">
                          <a:solidFill>
                            <a:schemeClr val="tx1"/>
                          </a:solidFill>
                          <a:latin typeface="华文新魏" pitchFamily="2" charset="-122"/>
                          <a:ea typeface="华文新魏" pitchFamily="2" charset="-122"/>
                          <a:cs typeface="Times New Roman"/>
                        </a:rPr>
                        <a:t>端口号</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1800" b="1" kern="100" dirty="0">
                          <a:solidFill>
                            <a:schemeClr val="tx1"/>
                          </a:solidFill>
                          <a:latin typeface="华文新魏" pitchFamily="2" charset="-122"/>
                          <a:ea typeface="华文新魏" pitchFamily="2" charset="-122"/>
                          <a:cs typeface="Times New Roman"/>
                        </a:rPr>
                        <a:t>服务进程</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1800" b="1" kern="100" dirty="0" smtClean="0">
                          <a:solidFill>
                            <a:schemeClr val="tx1"/>
                          </a:solidFill>
                          <a:latin typeface="华文新魏" pitchFamily="2" charset="-122"/>
                          <a:ea typeface="华文新魏" pitchFamily="2" charset="-122"/>
                          <a:cs typeface="Times New Roman"/>
                        </a:rPr>
                        <a:t>说</a:t>
                      </a:r>
                      <a:r>
                        <a:rPr lang="en-US" altLang="zh-CN" sz="1800" b="1" kern="100" dirty="0" smtClean="0">
                          <a:solidFill>
                            <a:schemeClr val="tx1"/>
                          </a:solidFill>
                          <a:latin typeface="华文新魏" pitchFamily="2" charset="-122"/>
                          <a:ea typeface="华文新魏" pitchFamily="2" charset="-122"/>
                          <a:cs typeface="Times New Roman"/>
                        </a:rPr>
                        <a:t>         </a:t>
                      </a:r>
                      <a:r>
                        <a:rPr lang="zh-CN" sz="1800" b="1" kern="100" dirty="0" smtClean="0">
                          <a:solidFill>
                            <a:schemeClr val="tx1"/>
                          </a:solidFill>
                          <a:latin typeface="华文新魏" pitchFamily="2" charset="-122"/>
                          <a:ea typeface="华文新魏" pitchFamily="2" charset="-122"/>
                          <a:cs typeface="Times New Roman"/>
                        </a:rPr>
                        <a:t>明</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873">
                <a:tc>
                  <a:txBody>
                    <a:bodyPr/>
                    <a:lstStyle/>
                    <a:p>
                      <a:pPr algn="ct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53</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DNS</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1800" b="1" kern="100">
                          <a:solidFill>
                            <a:schemeClr val="tx1"/>
                          </a:solidFill>
                          <a:latin typeface="华文新魏" pitchFamily="2" charset="-122"/>
                          <a:ea typeface="华文新魏" pitchFamily="2" charset="-122"/>
                          <a:cs typeface="Times New Roman"/>
                        </a:rPr>
                        <a:t>域名服务</a:t>
                      </a:r>
                      <a:endParaRPr lang="zh-CN" sz="18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442">
                <a:tc>
                  <a:txBody>
                    <a:bodyPr/>
                    <a:lstStyle/>
                    <a:p>
                      <a:pPr algn="ct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67/68</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DHCP</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1800" b="1" kern="100">
                          <a:solidFill>
                            <a:schemeClr val="tx1"/>
                          </a:solidFill>
                          <a:latin typeface="华文新魏" pitchFamily="2" charset="-122"/>
                          <a:ea typeface="华文新魏" pitchFamily="2" charset="-122"/>
                          <a:cs typeface="Times New Roman"/>
                        </a:rPr>
                        <a:t>动态主机配置协议</a:t>
                      </a:r>
                      <a:endParaRPr lang="zh-CN" sz="18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683">
                <a:tc>
                  <a:txBody>
                    <a:bodyPr/>
                    <a:lstStyle/>
                    <a:p>
                      <a:pPr algn="ct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69</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TFTP</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1800" b="1" kern="100" dirty="0">
                          <a:solidFill>
                            <a:schemeClr val="tx1"/>
                          </a:solidFill>
                          <a:latin typeface="华文新魏" pitchFamily="2" charset="-122"/>
                          <a:ea typeface="华文新魏" pitchFamily="2" charset="-122"/>
                          <a:cs typeface="Times New Roman"/>
                        </a:rPr>
                        <a:t>简单文件传送协议</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40">
                <a:tc>
                  <a:txBody>
                    <a:bodyPr/>
                    <a:lstStyle/>
                    <a:p>
                      <a:pPr algn="ct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161/162</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1800" b="1" kern="100">
                          <a:solidFill>
                            <a:schemeClr val="tx1"/>
                          </a:solidFill>
                          <a:latin typeface="华文新魏" pitchFamily="2" charset="-122"/>
                          <a:ea typeface="华文新魏" pitchFamily="2" charset="-122"/>
                          <a:cs typeface="Courier New"/>
                        </a:rPr>
                        <a:t>SNMP</a:t>
                      </a:r>
                      <a:endParaRPr lang="zh-CN" sz="18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1800" b="1" kern="100" dirty="0">
                          <a:solidFill>
                            <a:schemeClr val="tx1"/>
                          </a:solidFill>
                          <a:latin typeface="华文新魏" pitchFamily="2" charset="-122"/>
                          <a:ea typeface="华文新魏" pitchFamily="2" charset="-122"/>
                          <a:cs typeface="Times New Roman"/>
                        </a:rPr>
                        <a:t>简单网络管理协议</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40">
                <a:tc>
                  <a:txBody>
                    <a:bodyPr/>
                    <a:lstStyle/>
                    <a:p>
                      <a:pPr algn="ctr">
                        <a:lnSpc>
                          <a:spcPts val="1800"/>
                        </a:lnSpc>
                        <a:spcAft>
                          <a:spcPts val="0"/>
                        </a:spcAft>
                      </a:pPr>
                      <a:r>
                        <a:rPr lang="en-US" sz="1800" b="1" kern="100" dirty="0">
                          <a:solidFill>
                            <a:schemeClr val="tx1"/>
                          </a:solidFill>
                          <a:latin typeface="华文新魏" pitchFamily="2" charset="-122"/>
                          <a:ea typeface="华文新魏" pitchFamily="2" charset="-122"/>
                          <a:cs typeface="Courier New"/>
                        </a:rPr>
                        <a:t>520</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1800" b="1" kern="100">
                          <a:solidFill>
                            <a:schemeClr val="tx1"/>
                          </a:solidFill>
                          <a:latin typeface="华文新魏" pitchFamily="2" charset="-122"/>
                          <a:ea typeface="华文新魏" pitchFamily="2" charset="-122"/>
                          <a:cs typeface="Courier New"/>
                        </a:rPr>
                        <a:t>RIP</a:t>
                      </a:r>
                      <a:endParaRPr lang="zh-CN" sz="18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1800" b="1" kern="100" dirty="0">
                          <a:solidFill>
                            <a:schemeClr val="tx1"/>
                          </a:solidFill>
                          <a:latin typeface="华文新魏" pitchFamily="2" charset="-122"/>
                          <a:ea typeface="华文新魏" pitchFamily="2" charset="-122"/>
                          <a:cs typeface="Times New Roman"/>
                        </a:rPr>
                        <a:t>路由信息协议</a:t>
                      </a:r>
                      <a:endParaRPr lang="zh-CN" sz="18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灯片编号占位符 4"/>
          <p:cNvSpPr>
            <a:spLocks noGrp="1"/>
          </p:cNvSpPr>
          <p:nvPr>
            <p:ph type="sldNum" sz="quarter" idx="11"/>
          </p:nvPr>
        </p:nvSpPr>
        <p:spPr>
          <a:xfrm>
            <a:off x="6948264" y="6534150"/>
            <a:ext cx="1905000" cy="323850"/>
          </a:xfrm>
        </p:spPr>
        <p:txBody>
          <a:bodyPr/>
          <a:lstStyle/>
          <a:p>
            <a:pPr algn="r">
              <a:defRPr/>
            </a:pPr>
            <a:fld id="{61E36464-877E-4488-89B9-238F143C9FCB}" type="slidenum">
              <a:rPr lang="zh-CN" altLang="en-US">
                <a:solidFill>
                  <a:srgbClr val="000000"/>
                </a:solidFill>
              </a:rPr>
              <a:pPr algn="r">
                <a:defRPr/>
              </a:pPr>
              <a:t>14</a:t>
            </a:fld>
            <a:endParaRPr lang="en-US" altLang="zh-CN" dirty="0">
              <a:solidFill>
                <a:srgbClr val="000000"/>
              </a:solidFill>
            </a:endParaRPr>
          </a:p>
        </p:txBody>
      </p:sp>
      <p:sp>
        <p:nvSpPr>
          <p:cNvPr id="13347"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endParaRPr kumimoji="1" lang="zh-CN" altLang="zh-CN" b="1" smtClean="0">
              <a:solidFill>
                <a:srgbClr val="3333CC"/>
              </a:solidFill>
              <a:latin typeface="Arial" charset="0"/>
              <a:ea typeface="华文行楷"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179512" y="548680"/>
            <a:ext cx="8208962" cy="864096"/>
          </a:xfrm>
        </p:spPr>
        <p:txBody>
          <a:bodyPr/>
          <a:lstStyle/>
          <a:p>
            <a:pPr>
              <a:defRPr/>
            </a:pPr>
            <a:r>
              <a:rPr lang="en-US" altLang="zh-CN" sz="2800" b="1" u="sng" dirty="0" smtClean="0">
                <a:solidFill>
                  <a:schemeClr val="accent6"/>
                </a:solidFill>
                <a:ea typeface="华文新魏" pitchFamily="2" charset="-122"/>
              </a:rPr>
              <a:t>TCP</a:t>
            </a:r>
            <a:r>
              <a:rPr lang="zh-CN" altLang="zh-CN" sz="2800" b="1" u="sng" dirty="0" smtClean="0">
                <a:solidFill>
                  <a:schemeClr val="accent6"/>
                </a:solidFill>
                <a:ea typeface="华文新魏" pitchFamily="2" charset="-122"/>
              </a:rPr>
              <a:t>常用的熟知端口号</a:t>
            </a:r>
          </a:p>
        </p:txBody>
      </p:sp>
      <p:sp>
        <p:nvSpPr>
          <p:cNvPr id="5" name="灯片编号占位符 4"/>
          <p:cNvSpPr>
            <a:spLocks noGrp="1"/>
          </p:cNvSpPr>
          <p:nvPr>
            <p:ph type="sldNum" sz="quarter" idx="11"/>
          </p:nvPr>
        </p:nvSpPr>
        <p:spPr>
          <a:xfrm>
            <a:off x="7092280" y="6453336"/>
            <a:ext cx="1905000" cy="252412"/>
          </a:xfrm>
        </p:spPr>
        <p:txBody>
          <a:bodyPr/>
          <a:lstStyle/>
          <a:p>
            <a:pPr algn="r">
              <a:defRPr/>
            </a:pPr>
            <a:fld id="{910EE3D8-73BB-4CE6-B944-24DC8B91C51C}" type="slidenum">
              <a:rPr lang="zh-CN" altLang="en-US">
                <a:solidFill>
                  <a:srgbClr val="000000"/>
                </a:solidFill>
              </a:rPr>
              <a:pPr algn="r">
                <a:defRPr/>
              </a:pPr>
              <a:t>15</a:t>
            </a:fld>
            <a:endParaRPr lang="en-US" altLang="zh-CN" dirty="0">
              <a:solidFill>
                <a:srgbClr val="000000"/>
              </a:solidFill>
            </a:endParaRPr>
          </a:p>
        </p:txBody>
      </p:sp>
      <p:graphicFrame>
        <p:nvGraphicFramePr>
          <p:cNvPr id="6" name="表格 5"/>
          <p:cNvGraphicFramePr>
            <a:graphicFrameLocks noGrp="1"/>
          </p:cNvGraphicFramePr>
          <p:nvPr/>
        </p:nvGraphicFramePr>
        <p:xfrm>
          <a:off x="827584" y="1556792"/>
          <a:ext cx="7560840" cy="4032448"/>
        </p:xfrm>
        <a:graphic>
          <a:graphicData uri="http://schemas.openxmlformats.org/drawingml/2006/table">
            <a:tbl>
              <a:tblPr/>
              <a:tblGrid>
                <a:gridCol w="1866874"/>
                <a:gridCol w="1866874"/>
                <a:gridCol w="3827092"/>
              </a:tblGrid>
              <a:tr h="674630">
                <a:tc>
                  <a:txBody>
                    <a:bodyPr/>
                    <a:lstStyle/>
                    <a:p>
                      <a:pPr algn="ct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端口号</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服务进程</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b="1" kern="100" smtClean="0">
                          <a:solidFill>
                            <a:schemeClr val="tx1"/>
                          </a:solidFill>
                          <a:latin typeface="华文新魏" pitchFamily="2" charset="-122"/>
                          <a:ea typeface="华文新魏" pitchFamily="2" charset="-122"/>
                          <a:cs typeface="Times New Roman"/>
                        </a:rPr>
                        <a:t>说</a:t>
                      </a:r>
                      <a:r>
                        <a:rPr lang="en-US" altLang="zh-CN" sz="2000" b="1" kern="100" smtClean="0">
                          <a:solidFill>
                            <a:schemeClr val="tx1"/>
                          </a:solidFill>
                          <a:latin typeface="华文新魏" pitchFamily="2" charset="-122"/>
                          <a:ea typeface="华文新魏" pitchFamily="2" charset="-122"/>
                          <a:cs typeface="Times New Roman"/>
                        </a:rPr>
                        <a:t>       </a:t>
                      </a:r>
                      <a:r>
                        <a:rPr lang="zh-CN" sz="2000" b="1" kern="100" smtClean="0">
                          <a:solidFill>
                            <a:schemeClr val="tx1"/>
                          </a:solidFill>
                          <a:latin typeface="华文新魏" pitchFamily="2" charset="-122"/>
                          <a:ea typeface="华文新魏" pitchFamily="2" charset="-122"/>
                          <a:cs typeface="Times New Roman"/>
                        </a:rPr>
                        <a:t>明</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968">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20</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FTP</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a:solidFill>
                            <a:schemeClr val="tx1"/>
                          </a:solidFill>
                          <a:latin typeface="华文新魏" pitchFamily="2" charset="-122"/>
                          <a:ea typeface="华文新魏" pitchFamily="2" charset="-122"/>
                          <a:cs typeface="Times New Roman"/>
                        </a:rPr>
                        <a:t>文件传输协议（数据连接）</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70">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21</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FTP</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a:solidFill>
                            <a:schemeClr val="tx1"/>
                          </a:solidFill>
                          <a:latin typeface="华文新魏" pitchFamily="2" charset="-122"/>
                          <a:ea typeface="华文新魏" pitchFamily="2" charset="-122"/>
                          <a:cs typeface="Times New Roman"/>
                        </a:rPr>
                        <a:t>文件传输协议（控制连接）</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70">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23</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a:solidFill>
                            <a:schemeClr val="tx1"/>
                          </a:solidFill>
                          <a:latin typeface="华文新魏" pitchFamily="2" charset="-122"/>
                          <a:ea typeface="华文新魏" pitchFamily="2" charset="-122"/>
                          <a:cs typeface="Courier New"/>
                        </a:rPr>
                        <a:t>TELNET</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网络虚拟终端协议</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70">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25</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a:solidFill>
                            <a:schemeClr val="tx1"/>
                          </a:solidFill>
                          <a:latin typeface="华文新魏" pitchFamily="2" charset="-122"/>
                          <a:ea typeface="华文新魏" pitchFamily="2" charset="-122"/>
                          <a:cs typeface="Courier New"/>
                        </a:rPr>
                        <a:t>SMTP</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简单邮件传输协议</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70">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80</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a:solidFill>
                            <a:schemeClr val="tx1"/>
                          </a:solidFill>
                          <a:latin typeface="华文新魏" pitchFamily="2" charset="-122"/>
                          <a:ea typeface="华文新魏" pitchFamily="2" charset="-122"/>
                          <a:cs typeface="Courier New"/>
                        </a:rPr>
                        <a:t>HTTP</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超文本传输协议</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70">
                <a:tc>
                  <a:txBody>
                    <a:bodyPr/>
                    <a:lstStyle/>
                    <a:p>
                      <a:pPr algn="ctr">
                        <a:lnSpc>
                          <a:spcPts val="1800"/>
                        </a:lnSpc>
                        <a:spcAft>
                          <a:spcPts val="0"/>
                        </a:spcAft>
                      </a:pPr>
                      <a:r>
                        <a:rPr lang="en-US" sz="2000" b="1" kern="100" dirty="0">
                          <a:solidFill>
                            <a:schemeClr val="tx1"/>
                          </a:solidFill>
                          <a:latin typeface="华文新魏" pitchFamily="2" charset="-122"/>
                          <a:ea typeface="华文新魏" pitchFamily="2" charset="-122"/>
                          <a:cs typeface="Courier New"/>
                        </a:rPr>
                        <a:t>179</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en-US" sz="2000" b="1" kern="100">
                          <a:solidFill>
                            <a:schemeClr val="tx1"/>
                          </a:solidFill>
                          <a:latin typeface="华文新魏" pitchFamily="2" charset="-122"/>
                          <a:ea typeface="华文新魏" pitchFamily="2" charset="-122"/>
                          <a:cs typeface="Courier New"/>
                        </a:rPr>
                        <a:t>BGP</a:t>
                      </a:r>
                      <a:endParaRPr lang="zh-CN" sz="2000" b="1" kern="10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1800"/>
                        </a:lnSpc>
                        <a:spcAft>
                          <a:spcPts val="0"/>
                        </a:spcAft>
                      </a:pPr>
                      <a:r>
                        <a:rPr lang="zh-CN" sz="2000" b="1" kern="100" dirty="0">
                          <a:solidFill>
                            <a:schemeClr val="tx1"/>
                          </a:solidFill>
                          <a:latin typeface="华文新魏" pitchFamily="2" charset="-122"/>
                          <a:ea typeface="华文新魏" pitchFamily="2" charset="-122"/>
                          <a:cs typeface="Times New Roman"/>
                        </a:rPr>
                        <a:t>边界路由协议</a:t>
                      </a:r>
                      <a:endParaRPr lang="zh-CN" sz="2000" b="1" kern="100" dirty="0">
                        <a:solidFill>
                          <a:schemeClr val="tx1"/>
                        </a:solidFill>
                        <a:latin typeface="华文新魏" pitchFamily="2" charset="-122"/>
                        <a:ea typeface="华文新魏" pitchFamily="2" charset="-122"/>
                        <a:cs typeface="Courier New"/>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332656"/>
            <a:ext cx="8208962" cy="5688632"/>
          </a:xfrm>
        </p:spPr>
        <p:txBody>
          <a:bodyPr/>
          <a:lstStyle/>
          <a:p>
            <a:pPr>
              <a:buFontTx/>
              <a:buNone/>
              <a:defRPr/>
            </a:pPr>
            <a:r>
              <a:rPr lang="zh-CN" altLang="zh-CN" sz="3200" b="1" u="sng" dirty="0" smtClean="0">
                <a:solidFill>
                  <a:schemeClr val="accent6"/>
                </a:solidFill>
                <a:latin typeface="华文新魏" pitchFamily="2" charset="-122"/>
                <a:ea typeface="华文新魏" pitchFamily="2" charset="-122"/>
              </a:rPr>
              <a:t>多重协议的识别</a:t>
            </a:r>
            <a:endParaRPr lang="en-US" altLang="zh-CN" sz="3200" b="1" u="sng" dirty="0" smtClean="0">
              <a:solidFill>
                <a:schemeClr val="accent6"/>
              </a:solidFill>
              <a:latin typeface="华文新魏" pitchFamily="2" charset="-122"/>
              <a:ea typeface="华文新魏" pitchFamily="2" charset="-122"/>
            </a:endParaRPr>
          </a:p>
          <a:p>
            <a:pPr>
              <a:defRPr/>
            </a:pPr>
            <a:endParaRPr lang="en-US" altLang="zh-CN" b="1" u="sng" dirty="0" smtClean="0">
              <a:latin typeface="华文新魏" pitchFamily="2" charset="-122"/>
              <a:ea typeface="华文新魏" pitchFamily="2" charset="-122"/>
            </a:endParaRPr>
          </a:p>
          <a:p>
            <a:pPr>
              <a:defRPr/>
            </a:pPr>
            <a:r>
              <a:rPr lang="zh-CN" altLang="zh-CN" b="1" u="sng" dirty="0" smtClean="0">
                <a:latin typeface="华文新魏" pitchFamily="2" charset="-122"/>
                <a:ea typeface="华文新魏" pitchFamily="2" charset="-122"/>
              </a:rPr>
              <a:t>三元组的结构</a:t>
            </a:r>
            <a:endParaRPr lang="en-US" altLang="zh-CN" b="1" u="sng" dirty="0" smtClean="0">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endParaRPr lang="en-US" altLang="zh-CN" b="1" dirty="0" smtClean="0">
              <a:solidFill>
                <a:schemeClr val="accent6"/>
              </a:solidFill>
              <a:latin typeface="华文新魏" pitchFamily="2" charset="-122"/>
              <a:ea typeface="华文新魏" pitchFamily="2" charset="-122"/>
            </a:endParaRPr>
          </a:p>
          <a:p>
            <a:pPr>
              <a:defRPr/>
            </a:pPr>
            <a:r>
              <a:rPr lang="zh-CN" altLang="zh-CN" b="1" dirty="0" smtClean="0">
                <a:latin typeface="华文新魏" pitchFamily="2" charset="-122"/>
                <a:ea typeface="华文新魏" pitchFamily="2" charset="-122"/>
              </a:rPr>
              <a:t>五元组是：协议、本地地址、本地端口号、远程地址与远地端口号。</a:t>
            </a:r>
          </a:p>
        </p:txBody>
      </p:sp>
      <p:sp>
        <p:nvSpPr>
          <p:cNvPr id="5" name="灯片编号占位符 4"/>
          <p:cNvSpPr>
            <a:spLocks noGrp="1"/>
          </p:cNvSpPr>
          <p:nvPr>
            <p:ph type="sldNum" sz="quarter" idx="11"/>
          </p:nvPr>
        </p:nvSpPr>
        <p:spPr>
          <a:xfrm>
            <a:off x="3491880" y="6400800"/>
            <a:ext cx="5334000" cy="457200"/>
          </a:xfrm>
        </p:spPr>
        <p:txBody>
          <a:bodyPr/>
          <a:lstStyle/>
          <a:p>
            <a:pPr algn="r">
              <a:defRPr/>
            </a:pPr>
            <a:fld id="{01FDA7CB-9227-43A9-B95F-F72045C309FE}" type="slidenum">
              <a:rPr lang="zh-CN" altLang="en-US">
                <a:solidFill>
                  <a:srgbClr val="000000"/>
                </a:solidFill>
              </a:rPr>
              <a:pPr algn="r">
                <a:defRPr/>
              </a:pPr>
              <a:t>16</a:t>
            </a:fld>
            <a:endParaRPr lang="en-US" altLang="zh-CN" dirty="0">
              <a:solidFill>
                <a:srgbClr val="000000"/>
              </a:solidFill>
            </a:endParaRPr>
          </a:p>
        </p:txBody>
      </p:sp>
      <p:sp>
        <p:nvSpPr>
          <p:cNvPr id="307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graphicFrame>
        <p:nvGraphicFramePr>
          <p:cNvPr id="3074" name="Object 6" descr="蓝色面巾纸"/>
          <p:cNvGraphicFramePr>
            <a:graphicFrameLocks noChangeAspect="1"/>
          </p:cNvGraphicFramePr>
          <p:nvPr/>
        </p:nvGraphicFramePr>
        <p:xfrm>
          <a:off x="1908175" y="2060575"/>
          <a:ext cx="4851400" cy="2736850"/>
        </p:xfrm>
        <a:graphic>
          <a:graphicData uri="http://schemas.openxmlformats.org/presentationml/2006/ole">
            <p:oleObj spid="_x0000_s180237" name="Visio" r:id="rId3" imgW="1980885" imgH="112347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269776"/>
            <a:ext cx="7772400" cy="1143000"/>
          </a:xfrm>
        </p:spPr>
        <p:txBody>
          <a:bodyPr/>
          <a:lstStyle/>
          <a:p>
            <a:pPr algn="l" eaLnBrk="1" hangingPunct="1">
              <a:defRPr/>
            </a:pPr>
            <a:r>
              <a:rPr lang="en-US" altLang="zh-CN" sz="3200" u="sng" dirty="0" smtClean="0">
                <a:latin typeface="+mn-lt"/>
                <a:ea typeface="华文新魏" pitchFamily="2" charset="-122"/>
              </a:rPr>
              <a:t>6.1.5  </a:t>
            </a:r>
            <a:r>
              <a:rPr lang="zh-CN" altLang="zh-CN" sz="3200" u="sng" dirty="0" smtClean="0">
                <a:latin typeface="+mn-lt"/>
                <a:ea typeface="华文新魏" pitchFamily="2" charset="-122"/>
              </a:rPr>
              <a:t>传输层的多路复用与多路分解</a:t>
            </a:r>
            <a:endParaRPr lang="zh-CN" altLang="en-US" sz="3200" u="sng" dirty="0" smtClean="0">
              <a:latin typeface="+mn-lt"/>
              <a:ea typeface="华文新魏" pitchFamily="2" charset="-122"/>
            </a:endParaRP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717B38AD-5F77-4C5C-888D-B578F4B61362}" type="slidenum">
              <a:rPr lang="zh-CN" altLang="en-US">
                <a:solidFill>
                  <a:srgbClr val="000000"/>
                </a:solidFill>
              </a:rPr>
              <a:pPr algn="r">
                <a:defRPr/>
              </a:pPr>
              <a:t>17</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683568" y="1340768"/>
            <a:ext cx="7200900" cy="47529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23528" y="404664"/>
            <a:ext cx="7847012" cy="1143000"/>
          </a:xfrm>
        </p:spPr>
        <p:txBody>
          <a:bodyPr/>
          <a:lstStyle/>
          <a:p>
            <a:pPr algn="l" eaLnBrk="1" hangingPunct="1">
              <a:defRPr/>
            </a:pPr>
            <a:r>
              <a:rPr lang="en-US" altLang="zh-CN" sz="2800" u="sng" dirty="0" smtClean="0">
                <a:latin typeface="+mn-lt"/>
                <a:ea typeface="华文新魏" pitchFamily="2" charset="-122"/>
              </a:rPr>
              <a:t>6.1.6  TCP</a:t>
            </a:r>
            <a:r>
              <a:rPr lang="zh-CN" altLang="zh-CN" sz="2800" u="sng" dirty="0" smtClean="0">
                <a:latin typeface="+mn-lt"/>
                <a:ea typeface="华文新魏" pitchFamily="2" charset="-122"/>
              </a:rPr>
              <a:t>、</a:t>
            </a:r>
            <a:r>
              <a:rPr lang="en-US" altLang="zh-CN" sz="2800" u="sng" dirty="0" smtClean="0">
                <a:latin typeface="+mn-lt"/>
                <a:ea typeface="华文新魏" pitchFamily="2" charset="-122"/>
              </a:rPr>
              <a:t>UDP</a:t>
            </a:r>
            <a:r>
              <a:rPr lang="zh-CN" altLang="zh-CN" sz="2800" u="sng" dirty="0" smtClean="0">
                <a:latin typeface="+mn-lt"/>
                <a:ea typeface="华文新魏" pitchFamily="2" charset="-122"/>
              </a:rPr>
              <a:t>协议与应用层协议的关系</a:t>
            </a:r>
            <a:endParaRPr lang="zh-CN" altLang="en-US" sz="2800" u="sng" dirty="0" smtClean="0">
              <a:latin typeface="+mn-lt"/>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F9A0A342-2AAB-4599-AF53-BC2399503CAE}" type="slidenum">
              <a:rPr lang="zh-CN" altLang="en-US">
                <a:solidFill>
                  <a:srgbClr val="000000"/>
                </a:solidFill>
              </a:rPr>
              <a:pPr algn="r">
                <a:defRPr/>
              </a:pPr>
              <a:t>18</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611188" y="1700213"/>
            <a:ext cx="8137525" cy="374491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0"/>
            <a:ext cx="7772400" cy="1143000"/>
          </a:xfrm>
        </p:spPr>
        <p:txBody>
          <a:bodyPr/>
          <a:lstStyle/>
          <a:p>
            <a:pPr algn="l" eaLnBrk="1" hangingPunct="1">
              <a:defRPr/>
            </a:pPr>
            <a:r>
              <a:rPr lang="en-US" altLang="zh-CN" sz="3200" u="sng" dirty="0" smtClean="0">
                <a:latin typeface="+mn-lt"/>
                <a:ea typeface="华文新魏" pitchFamily="2" charset="-122"/>
              </a:rPr>
              <a:t>6.2  UDP</a:t>
            </a:r>
            <a:r>
              <a:rPr lang="zh-CN" altLang="zh-CN" sz="3200" u="sng" dirty="0" smtClean="0">
                <a:latin typeface="+mn-lt"/>
                <a:ea typeface="华文新魏" pitchFamily="2" charset="-122"/>
              </a:rPr>
              <a:t>协议</a:t>
            </a:r>
            <a:endParaRPr lang="zh-CN" altLang="en-US" sz="3200" u="sng" dirty="0" smtClean="0">
              <a:latin typeface="+mn-lt"/>
              <a:ea typeface="华文新魏" pitchFamily="2" charset="-122"/>
            </a:endParaRPr>
          </a:p>
        </p:txBody>
      </p:sp>
      <p:sp>
        <p:nvSpPr>
          <p:cNvPr id="17" name="内容占位符 16"/>
          <p:cNvSpPr>
            <a:spLocks noGrp="1"/>
          </p:cNvSpPr>
          <p:nvPr>
            <p:ph idx="1"/>
          </p:nvPr>
        </p:nvSpPr>
        <p:spPr>
          <a:xfrm>
            <a:off x="467544" y="980728"/>
            <a:ext cx="7991475" cy="5328592"/>
          </a:xfrm>
        </p:spPr>
        <p:txBody>
          <a:bodyPr/>
          <a:lstStyle/>
          <a:p>
            <a:pPr>
              <a:buFontTx/>
              <a:buNone/>
              <a:defRPr/>
            </a:pPr>
            <a:r>
              <a:rPr lang="en-US" altLang="zh-CN" sz="2800" u="sng" dirty="0" smtClean="0">
                <a:solidFill>
                  <a:schemeClr val="accent6"/>
                </a:solidFill>
                <a:ea typeface="华文新魏" pitchFamily="2" charset="-122"/>
              </a:rPr>
              <a:t>6</a:t>
            </a:r>
            <a:r>
              <a:rPr lang="en-US" altLang="zh-CN" sz="2800" b="1" u="sng" dirty="0" smtClean="0">
                <a:solidFill>
                  <a:schemeClr val="accent6"/>
                </a:solidFill>
                <a:ea typeface="华文新魏" pitchFamily="2" charset="-122"/>
              </a:rPr>
              <a:t>.2.1  UDP</a:t>
            </a:r>
            <a:r>
              <a:rPr lang="zh-CN" altLang="zh-CN" sz="2800" b="1" u="sng" dirty="0" smtClean="0">
                <a:solidFill>
                  <a:schemeClr val="accent6"/>
                </a:solidFill>
                <a:ea typeface="华文新魏" pitchFamily="2" charset="-122"/>
              </a:rPr>
              <a:t>协议的主要特点</a:t>
            </a:r>
            <a:endParaRPr lang="en-US" altLang="zh-CN" sz="2800" b="1" u="sng" dirty="0" smtClean="0">
              <a:solidFill>
                <a:schemeClr val="accent6"/>
              </a:solidFill>
              <a:ea typeface="华文新魏" pitchFamily="2" charset="-122"/>
            </a:endParaRPr>
          </a:p>
          <a:p>
            <a:pPr>
              <a:spcBef>
                <a:spcPts val="1800"/>
              </a:spcBef>
              <a:buFontTx/>
              <a:buNone/>
              <a:defRPr/>
            </a:pPr>
            <a:r>
              <a:rPr lang="en-US" altLang="zh-CN" sz="2400" b="1" u="sng" dirty="0" smtClean="0">
                <a:ea typeface="华文新魏" pitchFamily="2" charset="-122"/>
              </a:rPr>
              <a:t>UDP</a:t>
            </a:r>
            <a:r>
              <a:rPr lang="zh-CN" altLang="zh-CN" sz="2400" b="1" u="sng" dirty="0" smtClean="0">
                <a:ea typeface="华文新魏" pitchFamily="2" charset="-122"/>
              </a:rPr>
              <a:t>是一种无连接的、不可靠的传输层协议</a:t>
            </a:r>
            <a:endParaRPr lang="en-US" altLang="zh-CN" sz="2400" b="1" u="sng" dirty="0" smtClean="0">
              <a:ea typeface="华文新魏" pitchFamily="2" charset="-122"/>
            </a:endParaRPr>
          </a:p>
          <a:p>
            <a:pPr>
              <a:buFontTx/>
              <a:buNone/>
              <a:defRPr/>
            </a:pPr>
            <a:endParaRPr lang="zh-CN" altLang="zh-CN" sz="800" b="1" u="sng" dirty="0" smtClean="0">
              <a:ea typeface="华文新魏" pitchFamily="2" charset="-122"/>
            </a:endParaRPr>
          </a:p>
          <a:p>
            <a:pPr lvl="1">
              <a:defRPr/>
            </a:pPr>
            <a:r>
              <a:rPr lang="en-US" altLang="zh-CN" sz="2000" b="1" dirty="0" smtClean="0">
                <a:ea typeface="华文新魏" pitchFamily="2" charset="-122"/>
              </a:rPr>
              <a:t>UDP</a:t>
            </a:r>
            <a:r>
              <a:rPr lang="zh-CN" altLang="zh-CN" sz="2000" b="1" dirty="0" smtClean="0">
                <a:ea typeface="华文新魏" pitchFamily="2" charset="-122"/>
              </a:rPr>
              <a:t>协议在传输报文之前不需要在通信双方之间建立连接，因此减少了协议开销与传输延迟。</a:t>
            </a:r>
          </a:p>
          <a:p>
            <a:pPr lvl="1">
              <a:defRPr/>
            </a:pPr>
            <a:r>
              <a:rPr lang="en-US" altLang="zh-CN" sz="2000" b="1" dirty="0" smtClean="0">
                <a:ea typeface="华文新魏" pitchFamily="2" charset="-122"/>
              </a:rPr>
              <a:t>UDP</a:t>
            </a:r>
            <a:r>
              <a:rPr lang="zh-CN" altLang="zh-CN" sz="2000" b="1" dirty="0" smtClean="0">
                <a:ea typeface="华文新魏" pitchFamily="2" charset="-122"/>
              </a:rPr>
              <a:t>对报文除了提供一种可选的校验和之外，几乎没有提供其他的保证数据传输可靠性的措施。</a:t>
            </a:r>
          </a:p>
          <a:p>
            <a:pPr lvl="1">
              <a:defRPr/>
            </a:pPr>
            <a:r>
              <a:rPr lang="zh-CN" altLang="zh-CN" sz="2000" b="1" dirty="0" smtClean="0">
                <a:ea typeface="华文新魏" pitchFamily="2" charset="-122"/>
              </a:rPr>
              <a:t>如果</a:t>
            </a:r>
            <a:r>
              <a:rPr lang="en-US" altLang="zh-CN" sz="2000" b="1" dirty="0" smtClean="0">
                <a:ea typeface="华文新魏" pitchFamily="2" charset="-122"/>
              </a:rPr>
              <a:t>UDP</a:t>
            </a:r>
            <a:r>
              <a:rPr lang="zh-CN" altLang="zh-CN" sz="2000" b="1" dirty="0" smtClean="0">
                <a:ea typeface="华文新魏" pitchFamily="2" charset="-122"/>
              </a:rPr>
              <a:t>检测出在收到的分组出错，它就丢弃这个分组，既不确认，也不通知发送端和要求重传。</a:t>
            </a:r>
            <a:endParaRPr lang="en-US" altLang="zh-CN" sz="2000" b="1" dirty="0" smtClean="0">
              <a:ea typeface="华文新魏" pitchFamily="2" charset="-122"/>
            </a:endParaRPr>
          </a:p>
          <a:p>
            <a:pPr>
              <a:defRPr/>
            </a:pPr>
            <a:endParaRPr lang="zh-CN" altLang="zh-CN" sz="800" b="1" dirty="0" smtClean="0">
              <a:ea typeface="华文新魏" pitchFamily="2" charset="-122"/>
            </a:endParaRPr>
          </a:p>
          <a:p>
            <a:pPr>
              <a:buFontTx/>
              <a:buNone/>
              <a:defRPr/>
            </a:pPr>
            <a:r>
              <a:rPr lang="en-US" altLang="zh-CN" sz="2400" b="1" dirty="0" smtClean="0">
                <a:ea typeface="华文新魏" pitchFamily="2" charset="-122"/>
              </a:rPr>
              <a:t>	UDP</a:t>
            </a:r>
            <a:r>
              <a:rPr lang="zh-CN" altLang="zh-CN" sz="2400" b="1" dirty="0" smtClean="0">
                <a:ea typeface="华文新魏" pitchFamily="2" charset="-122"/>
              </a:rPr>
              <a:t>协议提供的是</a:t>
            </a:r>
            <a:r>
              <a:rPr lang="en-US" altLang="zh-CN" sz="2400" b="1" dirty="0" smtClean="0">
                <a:solidFill>
                  <a:srgbClr val="FF0000"/>
                </a:solidFill>
                <a:ea typeface="华文新魏" pitchFamily="2" charset="-122"/>
              </a:rPr>
              <a:t>“</a:t>
            </a:r>
            <a:r>
              <a:rPr lang="zh-CN" altLang="zh-CN" sz="2400" b="1" dirty="0" smtClean="0">
                <a:solidFill>
                  <a:srgbClr val="FF0000"/>
                </a:solidFill>
                <a:ea typeface="华文新魏" pitchFamily="2" charset="-122"/>
              </a:rPr>
              <a:t>尽力而为</a:t>
            </a:r>
            <a:r>
              <a:rPr lang="en-US" altLang="zh-CN" sz="2400" b="1" dirty="0" smtClean="0">
                <a:solidFill>
                  <a:srgbClr val="FF0000"/>
                </a:solidFill>
                <a:ea typeface="华文新魏" pitchFamily="2" charset="-122"/>
              </a:rPr>
              <a:t>”</a:t>
            </a:r>
            <a:r>
              <a:rPr lang="zh-CN" altLang="zh-CN" sz="2400" b="1" dirty="0" smtClean="0">
                <a:ea typeface="华文新魏" pitchFamily="2" charset="-122"/>
              </a:rPr>
              <a:t>的传输服务。</a:t>
            </a:r>
          </a:p>
          <a:p>
            <a:pPr>
              <a:buFontTx/>
              <a:buNone/>
              <a:defRPr/>
            </a:pPr>
            <a:endParaRPr lang="zh-CN" altLang="zh-CN" b="1" dirty="0" smtClean="0">
              <a:solidFill>
                <a:schemeClr val="accent6"/>
              </a:solidFill>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1DFA7F3F-8D86-4AC3-BAD9-47E03BE4AA34}" type="slidenum">
              <a:rPr lang="zh-CN" altLang="en-US">
                <a:solidFill>
                  <a:srgbClr val="000000"/>
                </a:solidFill>
              </a:rPr>
              <a:pPr algn="r">
                <a:defRPr/>
              </a:pPr>
              <a:t>19</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908720"/>
            <a:ext cx="8424936" cy="4754562"/>
          </a:xfrm>
        </p:spPr>
        <p:txBody>
          <a:bodyPr/>
          <a:lstStyle/>
          <a:p>
            <a:pPr>
              <a:buFontTx/>
              <a:buNone/>
              <a:defRPr/>
            </a:pPr>
            <a:r>
              <a:rPr lang="zh-CN" altLang="zh-CN" sz="3200" b="1" u="sng" dirty="0" smtClean="0">
                <a:solidFill>
                  <a:schemeClr val="accent6"/>
                </a:solidFill>
                <a:latin typeface="华文新魏" pitchFamily="2" charset="-122"/>
                <a:ea typeface="华文新魏" pitchFamily="2" charset="-122"/>
              </a:rPr>
              <a:t>本章学习要求</a:t>
            </a:r>
            <a:endParaRPr lang="en-US" altLang="zh-CN" sz="3200" b="1" u="sng" dirty="0" smtClean="0">
              <a:solidFill>
                <a:schemeClr val="accent6"/>
              </a:solidFill>
              <a:latin typeface="华文新魏" pitchFamily="2" charset="-122"/>
              <a:ea typeface="华文新魏" pitchFamily="2" charset="-122"/>
            </a:endParaRPr>
          </a:p>
          <a:p>
            <a:pPr>
              <a:buFontTx/>
              <a:buNone/>
              <a:defRPr/>
            </a:pPr>
            <a:endParaRPr lang="zh-CN" altLang="zh-CN" sz="800" b="1" u="sng" dirty="0" smtClean="0">
              <a:solidFill>
                <a:schemeClr val="accent6"/>
              </a:solidFill>
              <a:latin typeface="华文新魏" pitchFamily="2" charset="-122"/>
              <a:ea typeface="华文新魏" pitchFamily="2" charset="-122"/>
            </a:endParaRPr>
          </a:p>
          <a:p>
            <a:pPr lvl="1">
              <a:buSzPct val="50000"/>
              <a:buFont typeface="Wingdings" pitchFamily="2" charset="2"/>
              <a:buChar char="l"/>
              <a:defRPr/>
            </a:pPr>
            <a:r>
              <a:rPr lang="zh-CN" altLang="zh-CN" sz="2800" b="1" dirty="0" smtClean="0">
                <a:ea typeface="华文新魏" pitchFamily="2" charset="-122"/>
              </a:rPr>
              <a:t>理解： 网络环境中分布式进程通信的基本概念</a:t>
            </a:r>
            <a:endParaRPr lang="en-US" altLang="zh-CN" sz="2800" b="1" dirty="0" smtClean="0">
              <a:ea typeface="华文新魏" pitchFamily="2" charset="-122"/>
            </a:endParaRPr>
          </a:p>
          <a:p>
            <a:pPr lvl="1">
              <a:buSzPct val="50000"/>
              <a:buFont typeface="Wingdings" pitchFamily="2" charset="2"/>
              <a:buChar char="l"/>
              <a:defRPr/>
            </a:pPr>
            <a:r>
              <a:rPr lang="zh-CN" altLang="zh-CN" sz="2800" b="1" dirty="0" smtClean="0">
                <a:ea typeface="华文新魏" pitchFamily="2" charset="-122"/>
              </a:rPr>
              <a:t>掌握： 进程通信中客户</a:t>
            </a:r>
            <a:r>
              <a:rPr lang="en-US" altLang="zh-CN" sz="2800" b="1" dirty="0" smtClean="0">
                <a:ea typeface="华文新魏" pitchFamily="2" charset="-122"/>
              </a:rPr>
              <a:t>/</a:t>
            </a:r>
            <a:r>
              <a:rPr lang="zh-CN" altLang="zh-CN" sz="2800" b="1" dirty="0" smtClean="0">
                <a:ea typeface="华文新魏" pitchFamily="2" charset="-122"/>
              </a:rPr>
              <a:t>服务器模式的基本概念</a:t>
            </a:r>
            <a:endParaRPr lang="en-US" altLang="zh-CN" sz="2800" b="1" dirty="0" smtClean="0">
              <a:ea typeface="华文新魏" pitchFamily="2" charset="-122"/>
            </a:endParaRPr>
          </a:p>
          <a:p>
            <a:pPr lvl="1">
              <a:buSzPct val="50000"/>
              <a:buFont typeface="Wingdings" pitchFamily="2" charset="2"/>
              <a:buChar char="l"/>
              <a:defRPr/>
            </a:pPr>
            <a:r>
              <a:rPr lang="zh-CN" altLang="zh-CN" sz="2800" b="1" dirty="0" smtClean="0">
                <a:ea typeface="华文新魏" pitchFamily="2" charset="-122"/>
              </a:rPr>
              <a:t>掌握： 传输层的基本功能与服务质量</a:t>
            </a:r>
            <a:r>
              <a:rPr lang="en-US" altLang="zh-CN" sz="2800" b="1" dirty="0" err="1" smtClean="0">
                <a:ea typeface="华文新魏" pitchFamily="2" charset="-122"/>
              </a:rPr>
              <a:t>QoS</a:t>
            </a:r>
            <a:r>
              <a:rPr lang="zh-CN" altLang="zh-CN" sz="2800" b="1" dirty="0" smtClean="0">
                <a:ea typeface="华文新魏" pitchFamily="2" charset="-122"/>
              </a:rPr>
              <a:t>的基本概念</a:t>
            </a:r>
            <a:endParaRPr lang="en-US" altLang="zh-CN" sz="2800" b="1" dirty="0" smtClean="0">
              <a:ea typeface="华文新魏" pitchFamily="2" charset="-122"/>
            </a:endParaRPr>
          </a:p>
          <a:p>
            <a:pPr lvl="1">
              <a:buSzPct val="50000"/>
              <a:buFont typeface="Wingdings" pitchFamily="2" charset="2"/>
              <a:buChar char="l"/>
              <a:defRPr/>
            </a:pPr>
            <a:r>
              <a:rPr lang="zh-CN" altLang="zh-CN" sz="2800" b="1" dirty="0" smtClean="0">
                <a:ea typeface="华文新魏" pitchFamily="2" charset="-122"/>
              </a:rPr>
              <a:t>掌握：</a:t>
            </a:r>
            <a:r>
              <a:rPr lang="en-US" altLang="zh-CN" sz="2800" b="1" dirty="0" smtClean="0">
                <a:ea typeface="华文新魏" pitchFamily="2" charset="-122"/>
              </a:rPr>
              <a:t> UDP</a:t>
            </a:r>
            <a:r>
              <a:rPr lang="zh-CN" altLang="zh-CN" sz="2800" b="1" dirty="0" smtClean="0">
                <a:ea typeface="华文新魏" pitchFamily="2" charset="-122"/>
              </a:rPr>
              <a:t>协议的基本内容</a:t>
            </a:r>
            <a:endParaRPr lang="en-US" altLang="zh-CN" sz="2800" b="1" dirty="0" smtClean="0">
              <a:ea typeface="华文新魏" pitchFamily="2" charset="-122"/>
            </a:endParaRPr>
          </a:p>
          <a:p>
            <a:pPr lvl="1">
              <a:buSzPct val="50000"/>
              <a:buFont typeface="Wingdings" pitchFamily="2" charset="2"/>
              <a:buChar char="l"/>
              <a:defRPr/>
            </a:pPr>
            <a:r>
              <a:rPr lang="zh-CN" altLang="zh-CN" sz="2800" b="1" dirty="0" smtClean="0">
                <a:ea typeface="华文新魏" pitchFamily="2" charset="-122"/>
              </a:rPr>
              <a:t>掌握：</a:t>
            </a:r>
            <a:r>
              <a:rPr lang="en-US" altLang="zh-CN" sz="2800" b="1" dirty="0" smtClean="0">
                <a:ea typeface="华文新魏" pitchFamily="2" charset="-122"/>
              </a:rPr>
              <a:t> TCP</a:t>
            </a:r>
            <a:r>
              <a:rPr lang="zh-CN" altLang="zh-CN" sz="2800" b="1" dirty="0" smtClean="0">
                <a:ea typeface="华文新魏" pitchFamily="2" charset="-122"/>
              </a:rPr>
              <a:t>协议的基本内容</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6C133697-75BE-4407-91EE-AD65D0A66AC2}" type="slidenum">
              <a:rPr lang="zh-CN" altLang="en-US">
                <a:solidFill>
                  <a:srgbClr val="000000"/>
                </a:solidFill>
              </a:rPr>
              <a:pPr algn="r">
                <a:defRPr/>
              </a:pPr>
              <a:t>2</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476672"/>
            <a:ext cx="8208962" cy="4538662"/>
          </a:xfrm>
        </p:spPr>
        <p:txBody>
          <a:bodyPr/>
          <a:lstStyle/>
          <a:p>
            <a:pPr>
              <a:defRPr/>
            </a:pPr>
            <a:r>
              <a:rPr lang="en-US" altLang="zh-CN" sz="3200" b="1" u="sng" dirty="0" smtClean="0">
                <a:solidFill>
                  <a:schemeClr val="accent6"/>
                </a:solidFill>
                <a:ea typeface="华文新魏" pitchFamily="2" charset="-122"/>
              </a:rPr>
              <a:t>UDP</a:t>
            </a:r>
            <a:r>
              <a:rPr lang="zh-CN" altLang="zh-CN" sz="3200" b="1" u="sng" dirty="0" smtClean="0">
                <a:solidFill>
                  <a:schemeClr val="accent6"/>
                </a:solidFill>
                <a:ea typeface="华文新魏" pitchFamily="2" charset="-122"/>
              </a:rPr>
              <a:t>对应用程序提交数据的处理方式</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789336BE-D3CE-4D44-AD98-0F2E298FC438}" type="slidenum">
              <a:rPr lang="zh-CN" altLang="en-US">
                <a:solidFill>
                  <a:srgbClr val="000000"/>
                </a:solidFill>
              </a:rPr>
              <a:pPr algn="r">
                <a:defRPr/>
              </a:pPr>
              <a:t>20</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043608" y="1412776"/>
            <a:ext cx="6336680" cy="2376264"/>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7" name="内容占位符 16"/>
          <p:cNvSpPr txBox="1">
            <a:spLocks/>
          </p:cNvSpPr>
          <p:nvPr/>
        </p:nvSpPr>
        <p:spPr bwMode="auto">
          <a:xfrm>
            <a:off x="467544" y="4112890"/>
            <a:ext cx="8100219" cy="2745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ts val="600"/>
              </a:spcAft>
              <a:buChar char="•"/>
              <a:defRPr kumimoji="1" sz="2400" b="1">
                <a:solidFill>
                  <a:schemeClr val="tx1"/>
                </a:solidFill>
                <a:latin typeface="+mn-lt"/>
                <a:ea typeface="+mn-ea"/>
                <a:cs typeface="+mn-cs"/>
              </a:defRPr>
            </a:lvl1pPr>
            <a:lvl2pPr marL="742950" indent="-285750" algn="l" rtl="0" eaLnBrk="0" fontAlgn="base" hangingPunct="0">
              <a:spcBef>
                <a:spcPct val="20000"/>
              </a:spcBef>
              <a:spcAft>
                <a:spcPts val="600"/>
              </a:spcAft>
              <a:buChar char="–"/>
              <a:defRPr kumimoji="1" sz="2000" b="1">
                <a:solidFill>
                  <a:schemeClr val="tx1"/>
                </a:solidFill>
                <a:latin typeface="+mn-lt"/>
                <a:ea typeface="+mn-ea"/>
              </a:defRPr>
            </a:lvl2pPr>
            <a:lvl3pPr marL="1143000" indent="-228600" algn="l" rtl="0" eaLnBrk="0" fontAlgn="base" hangingPunct="0">
              <a:spcBef>
                <a:spcPct val="20000"/>
              </a:spcBef>
              <a:spcAft>
                <a:spcPts val="600"/>
              </a:spcAft>
              <a:buChar char="•"/>
              <a:defRPr kumimoji="1" sz="1800" b="1">
                <a:solidFill>
                  <a:schemeClr val="tx1"/>
                </a:solidFill>
                <a:latin typeface="+mn-lt"/>
                <a:ea typeface="+mn-ea"/>
              </a:defRPr>
            </a:lvl3pPr>
            <a:lvl4pPr marL="1600200" indent="-228600" algn="l" rtl="0" eaLnBrk="0" fontAlgn="base" hangingPunct="0">
              <a:spcBef>
                <a:spcPct val="20000"/>
              </a:spcBef>
              <a:spcAft>
                <a:spcPts val="600"/>
              </a:spcAft>
              <a:buChar char="–"/>
              <a:defRPr kumimoji="1" sz="1600" b="1">
                <a:solidFill>
                  <a:schemeClr val="tx1"/>
                </a:solidFill>
                <a:latin typeface="+mn-lt"/>
                <a:ea typeface="+mn-ea"/>
              </a:defRPr>
            </a:lvl4pPr>
            <a:lvl5pPr marL="2057400" indent="-228600" algn="l" rtl="0" eaLnBrk="0" fontAlgn="base" hangingPunct="0">
              <a:spcBef>
                <a:spcPct val="20000"/>
              </a:spcBef>
              <a:spcAft>
                <a:spcPts val="600"/>
              </a:spcAft>
              <a:buChar char="»"/>
              <a:defRPr kumimoji="1" sz="14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0"/>
              </a:spcBef>
              <a:buFontTx/>
              <a:buNone/>
              <a:defRPr/>
            </a:pPr>
            <a:r>
              <a:rPr lang="en-US" altLang="zh-CN" u="sng" kern="0" dirty="0" smtClean="0">
                <a:ea typeface="华文新魏" pitchFamily="2" charset="-122"/>
              </a:rPr>
              <a:t>UDP</a:t>
            </a:r>
            <a:r>
              <a:rPr lang="zh-CN" altLang="zh-CN" u="sng" kern="0" dirty="0" smtClean="0">
                <a:ea typeface="华文新魏" pitchFamily="2" charset="-122"/>
              </a:rPr>
              <a:t>是一种</a:t>
            </a:r>
            <a:r>
              <a:rPr lang="zh-CN" altLang="en-US" u="sng" kern="0" dirty="0" smtClean="0">
                <a:ea typeface="华文新魏" pitchFamily="2" charset="-122"/>
              </a:rPr>
              <a:t>面向报文的</a:t>
            </a:r>
            <a:r>
              <a:rPr lang="zh-CN" altLang="zh-CN" u="sng" kern="0" dirty="0" smtClean="0">
                <a:ea typeface="华文新魏" pitchFamily="2" charset="-122"/>
              </a:rPr>
              <a:t>传输层协议</a:t>
            </a:r>
            <a:endParaRPr lang="en-US" altLang="zh-CN" sz="800" u="sng" kern="0" dirty="0">
              <a:ea typeface="华文新魏" pitchFamily="2" charset="-122"/>
            </a:endParaRPr>
          </a:p>
          <a:p>
            <a:pPr>
              <a:spcBef>
                <a:spcPts val="0"/>
              </a:spcBef>
              <a:defRPr/>
            </a:pPr>
            <a:r>
              <a:rPr lang="zh-CN" altLang="en-US" sz="2000" u="sng" kern="0" dirty="0" smtClean="0">
                <a:ea typeface="华文新魏" pitchFamily="2" charset="-122"/>
              </a:rPr>
              <a:t>对于应用程序提交的报文，添加</a:t>
            </a:r>
            <a:r>
              <a:rPr lang="en-US" altLang="zh-CN" sz="2000" u="sng" kern="0" dirty="0" smtClean="0">
                <a:ea typeface="华文新魏" pitchFamily="2" charset="-122"/>
              </a:rPr>
              <a:t>UDP</a:t>
            </a:r>
            <a:r>
              <a:rPr lang="zh-CN" altLang="en-US" sz="2000" u="sng" kern="0" dirty="0" smtClean="0">
                <a:ea typeface="华文新魏" pitchFamily="2" charset="-122"/>
              </a:rPr>
              <a:t>头部，构成</a:t>
            </a:r>
            <a:r>
              <a:rPr lang="en-US" altLang="zh-CN" sz="2000" u="sng" kern="0" dirty="0" smtClean="0">
                <a:ea typeface="华文新魏" pitchFamily="2" charset="-122"/>
              </a:rPr>
              <a:t>TPDU</a:t>
            </a:r>
            <a:r>
              <a:rPr lang="zh-CN" altLang="en-US" sz="2000" u="sng" kern="0" dirty="0" smtClean="0">
                <a:ea typeface="华文新魏" pitchFamily="2" charset="-122"/>
              </a:rPr>
              <a:t>后交给</a:t>
            </a:r>
            <a:r>
              <a:rPr lang="en-US" altLang="zh-CN" sz="2000" u="sng" kern="0" dirty="0" smtClean="0">
                <a:ea typeface="华文新魏" pitchFamily="2" charset="-122"/>
              </a:rPr>
              <a:t>IP</a:t>
            </a:r>
            <a:r>
              <a:rPr lang="zh-CN" altLang="en-US" sz="2000" u="sng" kern="0" dirty="0" smtClean="0">
                <a:ea typeface="华文新魏" pitchFamily="2" charset="-122"/>
              </a:rPr>
              <a:t>层；</a:t>
            </a:r>
            <a:endParaRPr lang="en-US" altLang="zh-CN" sz="2000" u="sng" kern="0" dirty="0" smtClean="0">
              <a:ea typeface="华文新魏" pitchFamily="2" charset="-122"/>
            </a:endParaRPr>
          </a:p>
          <a:p>
            <a:pPr>
              <a:spcBef>
                <a:spcPts val="0"/>
              </a:spcBef>
              <a:defRPr/>
            </a:pPr>
            <a:r>
              <a:rPr lang="zh-CN" altLang="en-US" sz="2000" u="sng" kern="0" dirty="0" smtClean="0">
                <a:ea typeface="华文新魏" pitchFamily="2" charset="-122"/>
              </a:rPr>
              <a:t>对应用程序提交的报文既不合并，也不拆分，保留原报文的长度与格式；</a:t>
            </a:r>
            <a:endParaRPr lang="en-US" altLang="zh-CN" sz="2000" u="sng" kern="0" dirty="0" smtClean="0">
              <a:ea typeface="华文新魏" pitchFamily="2" charset="-122"/>
            </a:endParaRPr>
          </a:p>
          <a:p>
            <a:pPr>
              <a:spcBef>
                <a:spcPts val="0"/>
              </a:spcBef>
              <a:defRPr/>
            </a:pPr>
            <a:r>
              <a:rPr lang="zh-CN" altLang="en-US" sz="2000" u="sng" kern="0" dirty="0" smtClean="0">
                <a:ea typeface="华文新魏" pitchFamily="2" charset="-122"/>
              </a:rPr>
              <a:t>应用程序提供的报文太短，则协议开销大；太长，则被</a:t>
            </a:r>
            <a:r>
              <a:rPr lang="en-US" altLang="zh-CN" sz="2000" u="sng" kern="0" dirty="0" smtClean="0">
                <a:ea typeface="华文新魏" pitchFamily="2" charset="-122"/>
              </a:rPr>
              <a:t>IP</a:t>
            </a:r>
            <a:r>
              <a:rPr lang="zh-CN" altLang="en-US" sz="2000" u="sng" kern="0" dirty="0" smtClean="0">
                <a:ea typeface="华文新魏" pitchFamily="2" charset="-122"/>
              </a:rPr>
              <a:t>分片的可能性大，降低效率。</a:t>
            </a:r>
            <a:endParaRPr lang="en-US" altLang="zh-CN" sz="2000" u="sng" kern="0" dirty="0" smtClean="0">
              <a:ea typeface="华文新魏"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260648"/>
            <a:ext cx="7772400" cy="1143000"/>
          </a:xfrm>
        </p:spPr>
        <p:txBody>
          <a:bodyPr/>
          <a:lstStyle/>
          <a:p>
            <a:pPr algn="l" eaLnBrk="1" hangingPunct="1">
              <a:defRPr/>
            </a:pPr>
            <a:r>
              <a:rPr lang="en-US" altLang="zh-CN" sz="2800" u="sng" dirty="0" smtClean="0">
                <a:latin typeface="+mn-lt"/>
                <a:ea typeface="华文新魏" pitchFamily="2" charset="-122"/>
              </a:rPr>
              <a:t>6.2.2  UDP</a:t>
            </a:r>
            <a:r>
              <a:rPr lang="zh-CN" altLang="zh-CN" sz="2800" u="sng" dirty="0" smtClean="0">
                <a:latin typeface="+mn-lt"/>
                <a:ea typeface="华文新魏" pitchFamily="2" charset="-122"/>
              </a:rPr>
              <a:t>报文格式</a:t>
            </a:r>
            <a:endParaRPr lang="zh-CN" altLang="en-US" sz="2800" u="sng" dirty="0" smtClean="0">
              <a:latin typeface="+mn-lt"/>
              <a:ea typeface="华文新魏" pitchFamily="2" charset="-122"/>
            </a:endParaRP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3E20F9C0-7B61-4710-8EFE-23AE6197425A}" type="slidenum">
              <a:rPr lang="zh-CN" altLang="en-US">
                <a:solidFill>
                  <a:srgbClr val="000000"/>
                </a:solidFill>
              </a:rPr>
              <a:pPr algn="r">
                <a:defRPr/>
              </a:pPr>
              <a:t>21</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684213" y="1773238"/>
            <a:ext cx="7704137" cy="32400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188640"/>
            <a:ext cx="7772400" cy="1143000"/>
          </a:xfrm>
        </p:spPr>
        <p:txBody>
          <a:bodyPr/>
          <a:lstStyle/>
          <a:p>
            <a:pPr algn="l" eaLnBrk="1" hangingPunct="1">
              <a:defRPr/>
            </a:pPr>
            <a:r>
              <a:rPr lang="en-US" altLang="zh-CN" sz="2800" u="sng" dirty="0" smtClean="0">
                <a:latin typeface="+mn-lt"/>
                <a:ea typeface="华文新魏" pitchFamily="2" charset="-122"/>
              </a:rPr>
              <a:t>6.2.3  UDP</a:t>
            </a:r>
            <a:r>
              <a:rPr lang="zh-CN" altLang="zh-CN" sz="2800" u="sng" dirty="0" smtClean="0">
                <a:latin typeface="+mn-lt"/>
                <a:ea typeface="华文新魏" pitchFamily="2" charset="-122"/>
              </a:rPr>
              <a:t>校验和的基本概念与计算示例</a:t>
            </a:r>
            <a:endParaRPr lang="zh-CN" altLang="en-US" sz="2800" u="sng" dirty="0" smtClean="0">
              <a:latin typeface="+mn-lt"/>
              <a:ea typeface="华文新魏" pitchFamily="2" charset="-122"/>
            </a:endParaRPr>
          </a:p>
        </p:txBody>
      </p:sp>
      <p:sp>
        <p:nvSpPr>
          <p:cNvPr id="17" name="内容占位符 16"/>
          <p:cNvSpPr>
            <a:spLocks noGrp="1"/>
          </p:cNvSpPr>
          <p:nvPr>
            <p:ph idx="1"/>
          </p:nvPr>
        </p:nvSpPr>
        <p:spPr>
          <a:xfrm>
            <a:off x="467544" y="1196752"/>
            <a:ext cx="8208962" cy="4538662"/>
          </a:xfrm>
        </p:spPr>
        <p:txBody>
          <a:bodyPr/>
          <a:lstStyle/>
          <a:p>
            <a:pPr>
              <a:defRPr/>
            </a:pPr>
            <a:r>
              <a:rPr lang="en-US" altLang="zh-CN" sz="2400" b="1" u="sng" dirty="0" smtClean="0">
                <a:solidFill>
                  <a:schemeClr val="accent6"/>
                </a:solidFill>
                <a:ea typeface="华文新魏" pitchFamily="2" charset="-122"/>
              </a:rPr>
              <a:t>UDP</a:t>
            </a:r>
            <a:r>
              <a:rPr lang="zh-CN" altLang="zh-CN" sz="2400" b="1" u="sng" dirty="0" smtClean="0">
                <a:solidFill>
                  <a:schemeClr val="accent6"/>
                </a:solidFill>
                <a:ea typeface="华文新魏" pitchFamily="2" charset="-122"/>
              </a:rPr>
              <a:t>校验和校验的伪报头与报头的结构</a:t>
            </a:r>
          </a:p>
        </p:txBody>
      </p:sp>
      <p:sp>
        <p:nvSpPr>
          <p:cNvPr id="5" name="灯片编号占位符 4"/>
          <p:cNvSpPr>
            <a:spLocks noGrp="1"/>
          </p:cNvSpPr>
          <p:nvPr>
            <p:ph type="sldNum" sz="quarter" idx="11"/>
          </p:nvPr>
        </p:nvSpPr>
        <p:spPr>
          <a:xfrm>
            <a:off x="7020272" y="6605588"/>
            <a:ext cx="1905000" cy="252412"/>
          </a:xfrm>
        </p:spPr>
        <p:txBody>
          <a:bodyPr/>
          <a:lstStyle/>
          <a:p>
            <a:pPr algn="r">
              <a:defRPr/>
            </a:pPr>
            <a:fld id="{4CE1185D-0D89-4EFA-81C4-84DEB99FE7AD}" type="slidenum">
              <a:rPr lang="zh-CN" altLang="en-US">
                <a:solidFill>
                  <a:srgbClr val="000000"/>
                </a:solidFill>
              </a:rPr>
              <a:pPr algn="r">
                <a:defRPr/>
              </a:pPr>
              <a:t>22</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755650" y="2133600"/>
            <a:ext cx="7560766" cy="331162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6"/>
          <p:cNvSpPr>
            <a:spLocks noChangeArrowheads="1"/>
          </p:cNvSpPr>
          <p:nvPr/>
        </p:nvSpPr>
        <p:spPr bwMode="auto">
          <a:xfrm>
            <a:off x="3581400" y="3219450"/>
            <a:ext cx="609600" cy="361950"/>
          </a:xfrm>
          <a:prstGeom prst="rect">
            <a:avLst/>
          </a:prstGeom>
          <a:solidFill>
            <a:srgbClr val="FFCCFF"/>
          </a:solidFill>
          <a:ln w="9525">
            <a:noFill/>
            <a:miter lim="800000"/>
            <a:headEnd/>
            <a:tailEnd/>
          </a:ln>
        </p:spPr>
        <p:txBody>
          <a:bodyPr wrap="none" anchor="ctr"/>
          <a:lstStyle/>
          <a:p>
            <a:endParaRPr lang="zh-CN" altLang="en-US"/>
          </a:p>
        </p:txBody>
      </p:sp>
      <p:sp>
        <p:nvSpPr>
          <p:cNvPr id="41987" name="Rectangle 35"/>
          <p:cNvSpPr>
            <a:spLocks noChangeArrowheads="1"/>
          </p:cNvSpPr>
          <p:nvPr/>
        </p:nvSpPr>
        <p:spPr bwMode="auto">
          <a:xfrm>
            <a:off x="1619250" y="2205038"/>
            <a:ext cx="2571750" cy="671512"/>
          </a:xfrm>
          <a:prstGeom prst="rect">
            <a:avLst/>
          </a:prstGeom>
          <a:solidFill>
            <a:srgbClr val="FFFF99"/>
          </a:solidFill>
          <a:ln w="9525">
            <a:noFill/>
            <a:miter lim="800000"/>
            <a:headEnd/>
            <a:tailEnd/>
          </a:ln>
        </p:spPr>
        <p:txBody>
          <a:bodyPr wrap="none" anchor="ctr"/>
          <a:lstStyle/>
          <a:p>
            <a:endParaRPr lang="zh-CN" altLang="en-US"/>
          </a:p>
        </p:txBody>
      </p:sp>
      <p:sp>
        <p:nvSpPr>
          <p:cNvPr id="41988" name="Rectangle 2"/>
          <p:cNvSpPr>
            <a:spLocks noGrp="1" noChangeArrowheads="1"/>
          </p:cNvSpPr>
          <p:nvPr>
            <p:ph type="title"/>
          </p:nvPr>
        </p:nvSpPr>
        <p:spPr>
          <a:xfrm>
            <a:off x="827088" y="209550"/>
            <a:ext cx="7793037" cy="623888"/>
          </a:xfrm>
        </p:spPr>
        <p:txBody>
          <a:bodyPr/>
          <a:lstStyle/>
          <a:p>
            <a:pPr algn="ctr" eaLnBrk="1" hangingPunct="1"/>
            <a:r>
              <a:rPr lang="zh-CN" altLang="en-US" sz="3200" smtClean="0"/>
              <a:t>计算 </a:t>
            </a:r>
            <a:r>
              <a:rPr lang="en-US" altLang="zh-CN" sz="3200" smtClean="0"/>
              <a:t>UDP </a:t>
            </a:r>
            <a:r>
              <a:rPr lang="zh-CN" altLang="en-US" sz="3200" smtClean="0"/>
              <a:t>检验和的例子 </a:t>
            </a:r>
          </a:p>
        </p:txBody>
      </p:sp>
      <p:sp>
        <p:nvSpPr>
          <p:cNvPr id="41989" name="Text Box 7"/>
          <p:cNvSpPr txBox="1">
            <a:spLocks noChangeArrowheads="1"/>
          </p:cNvSpPr>
          <p:nvPr/>
        </p:nvSpPr>
        <p:spPr bwMode="auto">
          <a:xfrm>
            <a:off x="4300538" y="879475"/>
            <a:ext cx="4843462" cy="5213350"/>
          </a:xfrm>
          <a:prstGeom prst="rect">
            <a:avLst/>
          </a:prstGeom>
          <a:noFill/>
          <a:ln w="9525">
            <a:noFill/>
            <a:miter lim="800000"/>
            <a:headEnd/>
            <a:tailEnd/>
          </a:ln>
        </p:spPr>
        <p:txBody>
          <a:bodyPr>
            <a:spAutoFit/>
          </a:bodyPr>
          <a:lstStyle/>
          <a:p>
            <a:r>
              <a:rPr kumimoji="1" lang="en-US" altLang="zh-CN" sz="2000">
                <a:latin typeface="Times New Roman" pitchFamily="18" charset="0"/>
              </a:rPr>
              <a:t>10011001 00010011  →  153.19</a:t>
            </a:r>
          </a:p>
          <a:p>
            <a:r>
              <a:rPr kumimoji="1" lang="en-US" altLang="zh-CN" sz="2000">
                <a:latin typeface="Times New Roman" pitchFamily="18" charset="0"/>
              </a:rPr>
              <a:t>00001000 01101000  →  8.104</a:t>
            </a:r>
          </a:p>
          <a:p>
            <a:r>
              <a:rPr kumimoji="1" lang="en-US" altLang="zh-CN" sz="2000">
                <a:latin typeface="Times New Roman" pitchFamily="18" charset="0"/>
              </a:rPr>
              <a:t>10101011 00000011  →  171.3</a:t>
            </a:r>
          </a:p>
          <a:p>
            <a:r>
              <a:rPr kumimoji="1" lang="en-US" altLang="zh-CN" sz="2000">
                <a:latin typeface="Times New Roman" pitchFamily="18" charset="0"/>
              </a:rPr>
              <a:t>00001110 00001011  →  14.11</a:t>
            </a:r>
          </a:p>
          <a:p>
            <a:r>
              <a:rPr kumimoji="1" lang="en-US" altLang="zh-CN" sz="2000">
                <a:latin typeface="Times New Roman" pitchFamily="18" charset="0"/>
              </a:rPr>
              <a:t>00000000 00010001  →  0 </a:t>
            </a:r>
            <a:r>
              <a:rPr kumimoji="1" lang="zh-CN" altLang="en-US" sz="2000">
                <a:latin typeface="Times New Roman" pitchFamily="18" charset="0"/>
              </a:rPr>
              <a:t>和 </a:t>
            </a:r>
            <a:r>
              <a:rPr kumimoji="1" lang="en-US" altLang="zh-CN" sz="2000">
                <a:latin typeface="Times New Roman" pitchFamily="18" charset="0"/>
              </a:rPr>
              <a:t>17</a:t>
            </a:r>
          </a:p>
          <a:p>
            <a:r>
              <a:rPr kumimoji="1" lang="en-US" altLang="zh-CN" sz="2000">
                <a:latin typeface="Times New Roman" pitchFamily="18" charset="0"/>
              </a:rPr>
              <a:t>00000000 00001111  →  15</a:t>
            </a:r>
          </a:p>
          <a:p>
            <a:r>
              <a:rPr kumimoji="1" lang="en-US" altLang="zh-CN" sz="2000">
                <a:latin typeface="Times New Roman" pitchFamily="18" charset="0"/>
              </a:rPr>
              <a:t>00000100 00111111  →  1087</a:t>
            </a:r>
          </a:p>
          <a:p>
            <a:r>
              <a:rPr kumimoji="1" lang="en-US" altLang="zh-CN" sz="2000">
                <a:latin typeface="Times New Roman" pitchFamily="18" charset="0"/>
              </a:rPr>
              <a:t>00000000 00001101  →  13</a:t>
            </a:r>
          </a:p>
          <a:p>
            <a:r>
              <a:rPr kumimoji="1" lang="en-US" altLang="zh-CN" sz="2000">
                <a:latin typeface="Times New Roman" pitchFamily="18" charset="0"/>
              </a:rPr>
              <a:t>00000000 00001111  →  15</a:t>
            </a:r>
          </a:p>
          <a:p>
            <a:r>
              <a:rPr kumimoji="1" lang="en-US" altLang="zh-CN" sz="2000">
                <a:latin typeface="Times New Roman" pitchFamily="18" charset="0"/>
              </a:rPr>
              <a:t>00000000 00000000  →  0</a:t>
            </a:r>
            <a:r>
              <a:rPr kumimoji="1" lang="zh-CN" altLang="en-US" sz="2000">
                <a:latin typeface="Times New Roman" pitchFamily="18" charset="0"/>
              </a:rPr>
              <a:t>（检验和）</a:t>
            </a:r>
          </a:p>
          <a:p>
            <a:r>
              <a:rPr kumimoji="1" lang="en-US" altLang="zh-CN" sz="2000">
                <a:latin typeface="Times New Roman" pitchFamily="18" charset="0"/>
              </a:rPr>
              <a:t>01010100 01000101  →  </a:t>
            </a:r>
            <a:r>
              <a:rPr kumimoji="1" lang="zh-CN" altLang="en-US" sz="2000">
                <a:latin typeface="Times New Roman" pitchFamily="18" charset="0"/>
              </a:rPr>
              <a:t>数据</a:t>
            </a:r>
          </a:p>
          <a:p>
            <a:r>
              <a:rPr kumimoji="1" lang="en-US" altLang="zh-CN" sz="2000">
                <a:latin typeface="Times New Roman" pitchFamily="18" charset="0"/>
              </a:rPr>
              <a:t>01010011 01010100  →  </a:t>
            </a:r>
            <a:r>
              <a:rPr kumimoji="1" lang="zh-CN" altLang="en-US" sz="2000">
                <a:latin typeface="Times New Roman" pitchFamily="18" charset="0"/>
              </a:rPr>
              <a:t>数据</a:t>
            </a:r>
          </a:p>
          <a:p>
            <a:r>
              <a:rPr kumimoji="1" lang="en-US" altLang="zh-CN" sz="2000">
                <a:latin typeface="Times New Roman" pitchFamily="18" charset="0"/>
              </a:rPr>
              <a:t>01001001 01001110  →  </a:t>
            </a:r>
            <a:r>
              <a:rPr kumimoji="1" lang="zh-CN" altLang="en-US" sz="2000">
                <a:latin typeface="Times New Roman" pitchFamily="18" charset="0"/>
              </a:rPr>
              <a:t>数据</a:t>
            </a:r>
          </a:p>
          <a:p>
            <a:r>
              <a:rPr kumimoji="1" lang="en-US" altLang="zh-CN" sz="2000">
                <a:latin typeface="Times New Roman" pitchFamily="18" charset="0"/>
              </a:rPr>
              <a:t>01000111 00000000  →  </a:t>
            </a:r>
            <a:r>
              <a:rPr kumimoji="1" lang="zh-CN" altLang="en-US" sz="2000">
                <a:latin typeface="Times New Roman" pitchFamily="18" charset="0"/>
              </a:rPr>
              <a:t>数据和 </a:t>
            </a:r>
            <a:r>
              <a:rPr kumimoji="1" lang="en-US" altLang="zh-CN" sz="2000">
                <a:latin typeface="Times New Roman" pitchFamily="18" charset="0"/>
              </a:rPr>
              <a:t>0</a:t>
            </a:r>
            <a:r>
              <a:rPr kumimoji="1" lang="zh-CN" altLang="en-US" sz="2000">
                <a:latin typeface="Times New Roman" pitchFamily="18" charset="0"/>
              </a:rPr>
              <a:t>（填充）</a:t>
            </a:r>
          </a:p>
          <a:p>
            <a:endParaRPr kumimoji="1" lang="zh-CN" altLang="en-US" sz="1000">
              <a:latin typeface="Times New Roman" pitchFamily="18" charset="0"/>
            </a:endParaRPr>
          </a:p>
          <a:p>
            <a:r>
              <a:rPr kumimoji="1" lang="en-US" altLang="zh-CN" sz="2000">
                <a:latin typeface="Times New Roman" pitchFamily="18" charset="0"/>
              </a:rPr>
              <a:t>10010110 11101101  →  </a:t>
            </a:r>
            <a:r>
              <a:rPr kumimoji="1" lang="zh-CN" altLang="en-US" sz="2000">
                <a:latin typeface="Times New Roman" pitchFamily="18" charset="0"/>
              </a:rPr>
              <a:t>求和得出的结果</a:t>
            </a:r>
          </a:p>
          <a:p>
            <a:pPr>
              <a:lnSpc>
                <a:spcPct val="130000"/>
              </a:lnSpc>
            </a:pPr>
            <a:r>
              <a:rPr kumimoji="1" lang="en-US" altLang="zh-CN" sz="2000">
                <a:latin typeface="Times New Roman" pitchFamily="18" charset="0"/>
              </a:rPr>
              <a:t>01101001 00010010  →  </a:t>
            </a:r>
            <a:r>
              <a:rPr kumimoji="1" lang="zh-CN" altLang="en-US" sz="2000">
                <a:latin typeface="Times New Roman" pitchFamily="18" charset="0"/>
              </a:rPr>
              <a:t>检验和 </a:t>
            </a:r>
          </a:p>
        </p:txBody>
      </p:sp>
      <p:sp>
        <p:nvSpPr>
          <p:cNvPr id="41990" name="Freeform 5"/>
          <p:cNvSpPr>
            <a:spLocks/>
          </p:cNvSpPr>
          <p:nvPr/>
        </p:nvSpPr>
        <p:spPr bwMode="auto">
          <a:xfrm>
            <a:off x="1619250" y="2900363"/>
            <a:ext cx="2597150" cy="673100"/>
          </a:xfrm>
          <a:custGeom>
            <a:avLst/>
            <a:gdLst>
              <a:gd name="T0" fmla="*/ 0 w 1536"/>
              <a:gd name="T1" fmla="*/ 0 h 480"/>
              <a:gd name="T2" fmla="*/ 2147483647 w 1536"/>
              <a:gd name="T3" fmla="*/ 0 h 480"/>
              <a:gd name="T4" fmla="*/ 2147483647 w 1536"/>
              <a:gd name="T5" fmla="*/ 2147483647 h 480"/>
              <a:gd name="T6" fmla="*/ 2147483647 w 1536"/>
              <a:gd name="T7" fmla="*/ 2147483647 h 480"/>
              <a:gd name="T8" fmla="*/ 2147483647 w 1536"/>
              <a:gd name="T9" fmla="*/ 2147483647 h 480"/>
              <a:gd name="T10" fmla="*/ 0 w 1536"/>
              <a:gd name="T11" fmla="*/ 2147483647 h 480"/>
              <a:gd name="T12" fmla="*/ 0 w 1536"/>
              <a:gd name="T13" fmla="*/ 0 h 480"/>
              <a:gd name="T14" fmla="*/ 0 60000 65536"/>
              <a:gd name="T15" fmla="*/ 0 60000 65536"/>
              <a:gd name="T16" fmla="*/ 0 60000 65536"/>
              <a:gd name="T17" fmla="*/ 0 60000 65536"/>
              <a:gd name="T18" fmla="*/ 0 60000 65536"/>
              <a:gd name="T19" fmla="*/ 0 60000 65536"/>
              <a:gd name="T20" fmla="*/ 0 60000 65536"/>
              <a:gd name="T21" fmla="*/ 0 w 1536"/>
              <a:gd name="T22" fmla="*/ 0 h 480"/>
              <a:gd name="T23" fmla="*/ 1536 w 153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w="9525">
            <a:noFill/>
            <a:round/>
            <a:headEnd/>
            <a:tailEnd/>
          </a:ln>
        </p:spPr>
        <p:txBody>
          <a:bodyPr/>
          <a:lstStyle/>
          <a:p>
            <a:endParaRPr lang="zh-CN" altLang="en-US"/>
          </a:p>
        </p:txBody>
      </p:sp>
      <p:sp>
        <p:nvSpPr>
          <p:cNvPr id="41991" name="Rectangle 6"/>
          <p:cNvSpPr>
            <a:spLocks noChangeArrowheads="1"/>
          </p:cNvSpPr>
          <p:nvPr/>
        </p:nvSpPr>
        <p:spPr bwMode="auto">
          <a:xfrm>
            <a:off x="1619250" y="1216025"/>
            <a:ext cx="2597150" cy="1009650"/>
          </a:xfrm>
          <a:prstGeom prst="rect">
            <a:avLst/>
          </a:prstGeom>
          <a:solidFill>
            <a:srgbClr val="CCECFF"/>
          </a:solidFill>
          <a:ln w="9525">
            <a:noFill/>
            <a:miter lim="800000"/>
            <a:headEnd/>
            <a:tailEnd/>
          </a:ln>
        </p:spPr>
        <p:txBody>
          <a:bodyPr wrap="none" anchor="ctr"/>
          <a:lstStyle/>
          <a:p>
            <a:endParaRPr lang="zh-CN" altLang="en-US"/>
          </a:p>
        </p:txBody>
      </p:sp>
      <p:sp>
        <p:nvSpPr>
          <p:cNvPr id="41992" name="Rectangle 8"/>
          <p:cNvSpPr>
            <a:spLocks noChangeArrowheads="1"/>
          </p:cNvSpPr>
          <p:nvPr/>
        </p:nvSpPr>
        <p:spPr bwMode="auto">
          <a:xfrm>
            <a:off x="1620838" y="1190625"/>
            <a:ext cx="2592387" cy="2376488"/>
          </a:xfrm>
          <a:prstGeom prst="rect">
            <a:avLst/>
          </a:prstGeom>
          <a:noFill/>
          <a:ln w="19050">
            <a:solidFill>
              <a:schemeClr val="tx1"/>
            </a:solidFill>
            <a:miter lim="800000"/>
            <a:headEnd/>
            <a:tailEnd/>
          </a:ln>
        </p:spPr>
        <p:txBody>
          <a:bodyPr wrap="none" anchor="ctr"/>
          <a:lstStyle/>
          <a:p>
            <a:endParaRPr lang="zh-CN" altLang="en-US"/>
          </a:p>
        </p:txBody>
      </p:sp>
      <p:sp>
        <p:nvSpPr>
          <p:cNvPr id="41993" name="Line 9"/>
          <p:cNvSpPr>
            <a:spLocks noChangeShapeType="1"/>
          </p:cNvSpPr>
          <p:nvPr/>
        </p:nvSpPr>
        <p:spPr bwMode="auto">
          <a:xfrm>
            <a:off x="1619250" y="1552575"/>
            <a:ext cx="2597150" cy="1588"/>
          </a:xfrm>
          <a:prstGeom prst="line">
            <a:avLst/>
          </a:prstGeom>
          <a:noFill/>
          <a:ln w="9525">
            <a:solidFill>
              <a:schemeClr val="tx1"/>
            </a:solidFill>
            <a:round/>
            <a:headEnd/>
            <a:tailEnd/>
          </a:ln>
        </p:spPr>
        <p:txBody>
          <a:bodyPr/>
          <a:lstStyle/>
          <a:p>
            <a:endParaRPr lang="zh-CN" altLang="en-US"/>
          </a:p>
        </p:txBody>
      </p:sp>
      <p:sp>
        <p:nvSpPr>
          <p:cNvPr id="41994" name="Line 10"/>
          <p:cNvSpPr>
            <a:spLocks noChangeShapeType="1"/>
          </p:cNvSpPr>
          <p:nvPr/>
        </p:nvSpPr>
        <p:spPr bwMode="auto">
          <a:xfrm>
            <a:off x="1619250" y="1889125"/>
            <a:ext cx="2597150" cy="1588"/>
          </a:xfrm>
          <a:prstGeom prst="line">
            <a:avLst/>
          </a:prstGeom>
          <a:noFill/>
          <a:ln w="9525">
            <a:solidFill>
              <a:schemeClr val="tx1"/>
            </a:solidFill>
            <a:round/>
            <a:headEnd/>
            <a:tailEnd/>
          </a:ln>
        </p:spPr>
        <p:txBody>
          <a:bodyPr/>
          <a:lstStyle/>
          <a:p>
            <a:endParaRPr lang="zh-CN" altLang="en-US"/>
          </a:p>
        </p:txBody>
      </p:sp>
      <p:sp>
        <p:nvSpPr>
          <p:cNvPr id="41995" name="Line 11"/>
          <p:cNvSpPr>
            <a:spLocks noChangeShapeType="1"/>
          </p:cNvSpPr>
          <p:nvPr/>
        </p:nvSpPr>
        <p:spPr bwMode="auto">
          <a:xfrm>
            <a:off x="1619250" y="2225675"/>
            <a:ext cx="2597150" cy="1588"/>
          </a:xfrm>
          <a:prstGeom prst="line">
            <a:avLst/>
          </a:prstGeom>
          <a:noFill/>
          <a:ln w="19050">
            <a:solidFill>
              <a:schemeClr val="tx1"/>
            </a:solidFill>
            <a:round/>
            <a:headEnd/>
            <a:tailEnd/>
          </a:ln>
        </p:spPr>
        <p:txBody>
          <a:bodyPr/>
          <a:lstStyle/>
          <a:p>
            <a:endParaRPr lang="zh-CN" altLang="en-US"/>
          </a:p>
        </p:txBody>
      </p:sp>
      <p:sp>
        <p:nvSpPr>
          <p:cNvPr id="41996" name="Line 12"/>
          <p:cNvSpPr>
            <a:spLocks noChangeShapeType="1"/>
          </p:cNvSpPr>
          <p:nvPr/>
        </p:nvSpPr>
        <p:spPr bwMode="auto">
          <a:xfrm>
            <a:off x="1619250" y="2563813"/>
            <a:ext cx="2597150" cy="1587"/>
          </a:xfrm>
          <a:prstGeom prst="line">
            <a:avLst/>
          </a:prstGeom>
          <a:noFill/>
          <a:ln w="9525">
            <a:solidFill>
              <a:schemeClr val="tx1"/>
            </a:solidFill>
            <a:round/>
            <a:headEnd/>
            <a:tailEnd/>
          </a:ln>
        </p:spPr>
        <p:txBody>
          <a:bodyPr/>
          <a:lstStyle/>
          <a:p>
            <a:endParaRPr lang="zh-CN" altLang="en-US"/>
          </a:p>
        </p:txBody>
      </p:sp>
      <p:sp>
        <p:nvSpPr>
          <p:cNvPr id="41997" name="Line 13"/>
          <p:cNvSpPr>
            <a:spLocks noChangeShapeType="1"/>
          </p:cNvSpPr>
          <p:nvPr/>
        </p:nvSpPr>
        <p:spPr bwMode="auto">
          <a:xfrm>
            <a:off x="1619250" y="2900363"/>
            <a:ext cx="2597150" cy="1587"/>
          </a:xfrm>
          <a:prstGeom prst="line">
            <a:avLst/>
          </a:prstGeom>
          <a:noFill/>
          <a:ln w="9525">
            <a:solidFill>
              <a:schemeClr val="tx1"/>
            </a:solidFill>
            <a:round/>
            <a:headEnd/>
            <a:tailEnd/>
          </a:ln>
        </p:spPr>
        <p:txBody>
          <a:bodyPr/>
          <a:lstStyle/>
          <a:p>
            <a:endParaRPr lang="zh-CN" altLang="en-US"/>
          </a:p>
        </p:txBody>
      </p:sp>
      <p:sp>
        <p:nvSpPr>
          <p:cNvPr id="41998" name="Line 14"/>
          <p:cNvSpPr>
            <a:spLocks noChangeShapeType="1"/>
          </p:cNvSpPr>
          <p:nvPr/>
        </p:nvSpPr>
        <p:spPr bwMode="auto">
          <a:xfrm>
            <a:off x="1619250" y="3236913"/>
            <a:ext cx="2597150" cy="1587"/>
          </a:xfrm>
          <a:prstGeom prst="line">
            <a:avLst/>
          </a:prstGeom>
          <a:noFill/>
          <a:ln w="9525">
            <a:solidFill>
              <a:schemeClr val="tx1"/>
            </a:solidFill>
            <a:round/>
            <a:headEnd/>
            <a:tailEnd/>
          </a:ln>
        </p:spPr>
        <p:txBody>
          <a:bodyPr/>
          <a:lstStyle/>
          <a:p>
            <a:endParaRPr lang="zh-CN" altLang="en-US"/>
          </a:p>
        </p:txBody>
      </p:sp>
      <p:sp>
        <p:nvSpPr>
          <p:cNvPr id="41999" name="Line 15"/>
          <p:cNvSpPr>
            <a:spLocks noChangeShapeType="1"/>
          </p:cNvSpPr>
          <p:nvPr/>
        </p:nvSpPr>
        <p:spPr bwMode="auto">
          <a:xfrm>
            <a:off x="2917825" y="1889125"/>
            <a:ext cx="0" cy="1684338"/>
          </a:xfrm>
          <a:prstGeom prst="line">
            <a:avLst/>
          </a:prstGeom>
          <a:noFill/>
          <a:ln w="9525">
            <a:solidFill>
              <a:schemeClr val="tx1"/>
            </a:solidFill>
            <a:round/>
            <a:headEnd/>
            <a:tailEnd/>
          </a:ln>
        </p:spPr>
        <p:txBody>
          <a:bodyPr/>
          <a:lstStyle/>
          <a:p>
            <a:endParaRPr lang="zh-CN" altLang="en-US"/>
          </a:p>
        </p:txBody>
      </p:sp>
      <p:sp>
        <p:nvSpPr>
          <p:cNvPr id="42000" name="Line 16"/>
          <p:cNvSpPr>
            <a:spLocks noChangeShapeType="1"/>
          </p:cNvSpPr>
          <p:nvPr/>
        </p:nvSpPr>
        <p:spPr bwMode="auto">
          <a:xfrm>
            <a:off x="3565525" y="2900363"/>
            <a:ext cx="0" cy="673100"/>
          </a:xfrm>
          <a:prstGeom prst="line">
            <a:avLst/>
          </a:prstGeom>
          <a:noFill/>
          <a:ln w="9525">
            <a:solidFill>
              <a:schemeClr val="tx1"/>
            </a:solidFill>
            <a:round/>
            <a:headEnd/>
            <a:tailEnd/>
          </a:ln>
        </p:spPr>
        <p:txBody>
          <a:bodyPr/>
          <a:lstStyle/>
          <a:p>
            <a:endParaRPr lang="zh-CN" altLang="en-US"/>
          </a:p>
        </p:txBody>
      </p:sp>
      <p:sp>
        <p:nvSpPr>
          <p:cNvPr id="42001" name="Line 17"/>
          <p:cNvSpPr>
            <a:spLocks noChangeShapeType="1"/>
          </p:cNvSpPr>
          <p:nvPr/>
        </p:nvSpPr>
        <p:spPr bwMode="auto">
          <a:xfrm>
            <a:off x="2257425" y="2881313"/>
            <a:ext cx="0" cy="673100"/>
          </a:xfrm>
          <a:prstGeom prst="line">
            <a:avLst/>
          </a:prstGeom>
          <a:noFill/>
          <a:ln w="9525">
            <a:solidFill>
              <a:schemeClr val="tx1"/>
            </a:solidFill>
            <a:round/>
            <a:headEnd/>
            <a:tailEnd/>
          </a:ln>
        </p:spPr>
        <p:txBody>
          <a:bodyPr/>
          <a:lstStyle/>
          <a:p>
            <a:endParaRPr lang="zh-CN" altLang="en-US"/>
          </a:p>
        </p:txBody>
      </p:sp>
      <p:sp>
        <p:nvSpPr>
          <p:cNvPr id="42002" name="Line 18"/>
          <p:cNvSpPr>
            <a:spLocks noChangeShapeType="1"/>
          </p:cNvSpPr>
          <p:nvPr/>
        </p:nvSpPr>
        <p:spPr bwMode="auto">
          <a:xfrm>
            <a:off x="2268538" y="1909763"/>
            <a:ext cx="0" cy="336550"/>
          </a:xfrm>
          <a:prstGeom prst="line">
            <a:avLst/>
          </a:prstGeom>
          <a:noFill/>
          <a:ln w="9525">
            <a:solidFill>
              <a:schemeClr val="tx1"/>
            </a:solidFill>
            <a:round/>
            <a:headEnd/>
            <a:tailEnd/>
          </a:ln>
        </p:spPr>
        <p:txBody>
          <a:bodyPr/>
          <a:lstStyle/>
          <a:p>
            <a:endParaRPr lang="zh-CN" altLang="en-US"/>
          </a:p>
        </p:txBody>
      </p:sp>
      <p:sp>
        <p:nvSpPr>
          <p:cNvPr id="42003" name="Text Box 19"/>
          <p:cNvSpPr txBox="1">
            <a:spLocks noChangeArrowheads="1"/>
          </p:cNvSpPr>
          <p:nvPr/>
        </p:nvSpPr>
        <p:spPr bwMode="auto">
          <a:xfrm>
            <a:off x="2124075" y="1196975"/>
            <a:ext cx="1517650" cy="396875"/>
          </a:xfrm>
          <a:prstGeom prst="rect">
            <a:avLst/>
          </a:prstGeom>
          <a:noFill/>
          <a:ln w="9525">
            <a:noFill/>
            <a:miter lim="800000"/>
            <a:headEnd/>
            <a:tailEnd/>
          </a:ln>
        </p:spPr>
        <p:txBody>
          <a:bodyPr wrap="none">
            <a:spAutoFit/>
          </a:bodyPr>
          <a:lstStyle/>
          <a:p>
            <a:r>
              <a:rPr kumimoji="1" lang="en-US" altLang="zh-CN" sz="2000">
                <a:latin typeface="Times New Roman" pitchFamily="18" charset="0"/>
              </a:rPr>
              <a:t>153.19.8.104</a:t>
            </a:r>
          </a:p>
        </p:txBody>
      </p:sp>
      <p:sp>
        <p:nvSpPr>
          <p:cNvPr id="42004" name="Text Box 20"/>
          <p:cNvSpPr txBox="1">
            <a:spLocks noChangeArrowheads="1"/>
          </p:cNvSpPr>
          <p:nvPr/>
        </p:nvSpPr>
        <p:spPr bwMode="auto">
          <a:xfrm>
            <a:off x="2157413" y="1538288"/>
            <a:ext cx="1390650" cy="396875"/>
          </a:xfrm>
          <a:prstGeom prst="rect">
            <a:avLst/>
          </a:prstGeom>
          <a:noFill/>
          <a:ln w="9525">
            <a:noFill/>
            <a:miter lim="800000"/>
            <a:headEnd/>
            <a:tailEnd/>
          </a:ln>
        </p:spPr>
        <p:txBody>
          <a:bodyPr wrap="none">
            <a:spAutoFit/>
          </a:bodyPr>
          <a:lstStyle/>
          <a:p>
            <a:r>
              <a:rPr kumimoji="1" lang="en-US" altLang="zh-CN" sz="2000">
                <a:latin typeface="Times New Roman" pitchFamily="18" charset="0"/>
              </a:rPr>
              <a:t>171.3.14.11</a:t>
            </a:r>
          </a:p>
        </p:txBody>
      </p:sp>
      <p:sp>
        <p:nvSpPr>
          <p:cNvPr id="42005" name="AutoShape 22"/>
          <p:cNvSpPr>
            <a:spLocks/>
          </p:cNvSpPr>
          <p:nvPr/>
        </p:nvSpPr>
        <p:spPr bwMode="auto">
          <a:xfrm>
            <a:off x="1477963" y="1177925"/>
            <a:ext cx="69850" cy="1039813"/>
          </a:xfrm>
          <a:prstGeom prst="leftBrace">
            <a:avLst>
              <a:gd name="adj1" fmla="val 124053"/>
              <a:gd name="adj2" fmla="val 50000"/>
            </a:avLst>
          </a:prstGeom>
          <a:noFill/>
          <a:ln w="9525">
            <a:solidFill>
              <a:schemeClr val="tx1"/>
            </a:solidFill>
            <a:round/>
            <a:headEnd/>
            <a:tailEnd/>
          </a:ln>
        </p:spPr>
        <p:txBody>
          <a:bodyPr wrap="none" anchor="ctr"/>
          <a:lstStyle/>
          <a:p>
            <a:endParaRPr lang="zh-CN" altLang="en-US"/>
          </a:p>
        </p:txBody>
      </p:sp>
      <p:sp>
        <p:nvSpPr>
          <p:cNvPr id="42006" name="AutoShape 23"/>
          <p:cNvSpPr>
            <a:spLocks/>
          </p:cNvSpPr>
          <p:nvPr/>
        </p:nvSpPr>
        <p:spPr bwMode="auto">
          <a:xfrm>
            <a:off x="1470025" y="2276475"/>
            <a:ext cx="77788" cy="604838"/>
          </a:xfrm>
          <a:prstGeom prst="leftBrace">
            <a:avLst>
              <a:gd name="adj1" fmla="val 64796"/>
              <a:gd name="adj2" fmla="val 50000"/>
            </a:avLst>
          </a:prstGeom>
          <a:noFill/>
          <a:ln w="9525">
            <a:solidFill>
              <a:schemeClr val="tx1"/>
            </a:solidFill>
            <a:round/>
            <a:headEnd/>
            <a:tailEnd/>
          </a:ln>
        </p:spPr>
        <p:txBody>
          <a:bodyPr wrap="none" anchor="ctr"/>
          <a:lstStyle/>
          <a:p>
            <a:endParaRPr lang="zh-CN" altLang="en-US"/>
          </a:p>
        </p:txBody>
      </p:sp>
      <p:sp>
        <p:nvSpPr>
          <p:cNvPr id="42007" name="AutoShape 24"/>
          <p:cNvSpPr>
            <a:spLocks/>
          </p:cNvSpPr>
          <p:nvPr/>
        </p:nvSpPr>
        <p:spPr bwMode="auto">
          <a:xfrm>
            <a:off x="1476375" y="2917825"/>
            <a:ext cx="77788" cy="635000"/>
          </a:xfrm>
          <a:prstGeom prst="leftBrace">
            <a:avLst>
              <a:gd name="adj1" fmla="val 68027"/>
              <a:gd name="adj2" fmla="val 50000"/>
            </a:avLst>
          </a:prstGeom>
          <a:noFill/>
          <a:ln w="9525">
            <a:solidFill>
              <a:schemeClr val="tx1"/>
            </a:solidFill>
            <a:round/>
            <a:headEnd/>
            <a:tailEnd/>
          </a:ln>
        </p:spPr>
        <p:txBody>
          <a:bodyPr wrap="none" anchor="ctr"/>
          <a:lstStyle/>
          <a:p>
            <a:endParaRPr lang="zh-CN" altLang="en-US"/>
          </a:p>
        </p:txBody>
      </p:sp>
      <p:sp>
        <p:nvSpPr>
          <p:cNvPr id="42008" name="Text Box 25"/>
          <p:cNvSpPr txBox="1">
            <a:spLocks noChangeArrowheads="1"/>
          </p:cNvSpPr>
          <p:nvPr/>
        </p:nvSpPr>
        <p:spPr bwMode="auto">
          <a:xfrm>
            <a:off x="504825" y="1335088"/>
            <a:ext cx="1042988" cy="701675"/>
          </a:xfrm>
          <a:prstGeom prst="rect">
            <a:avLst/>
          </a:prstGeom>
          <a:noFill/>
          <a:ln w="9525">
            <a:noFill/>
            <a:miter lim="800000"/>
            <a:headEnd/>
            <a:tailEnd/>
          </a:ln>
        </p:spPr>
        <p:txBody>
          <a:bodyPr>
            <a:spAutoFit/>
          </a:bodyPr>
          <a:lstStyle/>
          <a:p>
            <a:pPr algn="ctr"/>
            <a:r>
              <a:rPr kumimoji="1" lang="en-US" altLang="zh-CN" sz="2000">
                <a:latin typeface="Times New Roman" pitchFamily="18" charset="0"/>
              </a:rPr>
              <a:t>12 </a:t>
            </a:r>
            <a:r>
              <a:rPr kumimoji="1" lang="zh-CN" altLang="en-US" sz="2000">
                <a:latin typeface="Times New Roman" pitchFamily="18" charset="0"/>
              </a:rPr>
              <a:t>字节</a:t>
            </a:r>
          </a:p>
          <a:p>
            <a:pPr algn="ctr"/>
            <a:r>
              <a:rPr kumimoji="1" lang="zh-CN" altLang="en-US" sz="2000">
                <a:latin typeface="Times New Roman" pitchFamily="18" charset="0"/>
              </a:rPr>
              <a:t>伪首部</a:t>
            </a:r>
          </a:p>
        </p:txBody>
      </p:sp>
      <p:sp>
        <p:nvSpPr>
          <p:cNvPr id="42009" name="Text Box 26"/>
          <p:cNvSpPr txBox="1">
            <a:spLocks noChangeArrowheads="1"/>
          </p:cNvSpPr>
          <p:nvPr/>
        </p:nvSpPr>
        <p:spPr bwMode="auto">
          <a:xfrm>
            <a:off x="285750" y="2162175"/>
            <a:ext cx="1265238" cy="701675"/>
          </a:xfrm>
          <a:prstGeom prst="rect">
            <a:avLst/>
          </a:prstGeom>
          <a:noFill/>
          <a:ln w="9525">
            <a:noFill/>
            <a:miter lim="800000"/>
            <a:headEnd/>
            <a:tailEnd/>
          </a:ln>
        </p:spPr>
        <p:txBody>
          <a:bodyPr wrap="none">
            <a:spAutoFit/>
          </a:bodyPr>
          <a:lstStyle/>
          <a:p>
            <a:pPr algn="ctr"/>
            <a:r>
              <a:rPr kumimoji="1" lang="en-US" altLang="zh-CN" sz="2000">
                <a:latin typeface="Times New Roman" pitchFamily="18" charset="0"/>
              </a:rPr>
              <a:t>8 </a:t>
            </a:r>
            <a:r>
              <a:rPr kumimoji="1" lang="zh-CN" altLang="en-US" sz="2000">
                <a:latin typeface="Times New Roman" pitchFamily="18" charset="0"/>
              </a:rPr>
              <a:t>字节</a:t>
            </a:r>
          </a:p>
          <a:p>
            <a:pPr algn="ctr"/>
            <a:r>
              <a:rPr kumimoji="1" lang="en-US" altLang="zh-CN" sz="2000">
                <a:latin typeface="Times New Roman" pitchFamily="18" charset="0"/>
              </a:rPr>
              <a:t>UDP </a:t>
            </a:r>
            <a:r>
              <a:rPr kumimoji="1" lang="zh-CN" altLang="en-US" sz="2000">
                <a:latin typeface="Times New Roman" pitchFamily="18" charset="0"/>
              </a:rPr>
              <a:t>首部</a:t>
            </a:r>
          </a:p>
        </p:txBody>
      </p:sp>
      <p:sp>
        <p:nvSpPr>
          <p:cNvPr id="42010" name="Text Box 27"/>
          <p:cNvSpPr txBox="1">
            <a:spLocks noChangeArrowheads="1"/>
          </p:cNvSpPr>
          <p:nvPr/>
        </p:nvSpPr>
        <p:spPr bwMode="auto">
          <a:xfrm>
            <a:off x="557213" y="2865438"/>
            <a:ext cx="882650" cy="701675"/>
          </a:xfrm>
          <a:prstGeom prst="rect">
            <a:avLst/>
          </a:prstGeom>
          <a:noFill/>
          <a:ln w="9525">
            <a:noFill/>
            <a:miter lim="800000"/>
            <a:headEnd/>
            <a:tailEnd/>
          </a:ln>
        </p:spPr>
        <p:txBody>
          <a:bodyPr wrap="none">
            <a:spAutoFit/>
          </a:bodyPr>
          <a:lstStyle/>
          <a:p>
            <a:pPr algn="ctr"/>
            <a:r>
              <a:rPr kumimoji="1" lang="en-US" altLang="zh-CN" sz="2000">
                <a:latin typeface="Times New Roman" pitchFamily="18" charset="0"/>
              </a:rPr>
              <a:t>7 </a:t>
            </a:r>
            <a:r>
              <a:rPr kumimoji="1" lang="zh-CN" altLang="en-US" sz="2000">
                <a:latin typeface="Times New Roman" pitchFamily="18" charset="0"/>
              </a:rPr>
              <a:t>字节</a:t>
            </a:r>
          </a:p>
          <a:p>
            <a:pPr algn="ctr"/>
            <a:r>
              <a:rPr kumimoji="1" lang="zh-CN" altLang="en-US" sz="2000">
                <a:latin typeface="Times New Roman" pitchFamily="18" charset="0"/>
              </a:rPr>
              <a:t>数据</a:t>
            </a:r>
          </a:p>
        </p:txBody>
      </p:sp>
      <p:grpSp>
        <p:nvGrpSpPr>
          <p:cNvPr id="2" name="Group 34"/>
          <p:cNvGrpSpPr>
            <a:grpSpLocks/>
          </p:cNvGrpSpPr>
          <p:nvPr/>
        </p:nvGrpSpPr>
        <p:grpSpPr bwMode="auto">
          <a:xfrm>
            <a:off x="3303588" y="3494088"/>
            <a:ext cx="692150" cy="627062"/>
            <a:chOff x="1651" y="2763"/>
            <a:chExt cx="436" cy="395"/>
          </a:xfrm>
        </p:grpSpPr>
        <p:sp>
          <p:nvSpPr>
            <p:cNvPr id="42018" name="Text Box 28"/>
            <p:cNvSpPr txBox="1">
              <a:spLocks noChangeArrowheads="1"/>
            </p:cNvSpPr>
            <p:nvPr/>
          </p:nvSpPr>
          <p:spPr bwMode="auto">
            <a:xfrm>
              <a:off x="1651" y="2908"/>
              <a:ext cx="436" cy="250"/>
            </a:xfrm>
            <a:prstGeom prst="rect">
              <a:avLst/>
            </a:prstGeom>
            <a:noFill/>
            <a:ln w="9525">
              <a:noFill/>
              <a:miter lim="800000"/>
              <a:headEnd/>
              <a:tailEnd/>
            </a:ln>
          </p:spPr>
          <p:txBody>
            <a:bodyPr wrap="none">
              <a:spAutoFit/>
            </a:bodyPr>
            <a:lstStyle/>
            <a:p>
              <a:r>
                <a:rPr kumimoji="1" lang="zh-CN" altLang="en-US" sz="2000">
                  <a:latin typeface="Times New Roman" pitchFamily="18" charset="0"/>
                </a:rPr>
                <a:t>填充</a:t>
              </a:r>
            </a:p>
          </p:txBody>
        </p:sp>
        <p:sp>
          <p:nvSpPr>
            <p:cNvPr id="42019" name="Line 29"/>
            <p:cNvSpPr>
              <a:spLocks noChangeShapeType="1"/>
            </p:cNvSpPr>
            <p:nvPr/>
          </p:nvSpPr>
          <p:spPr bwMode="auto">
            <a:xfrm flipV="1">
              <a:off x="1890" y="2763"/>
              <a:ext cx="134" cy="207"/>
            </a:xfrm>
            <a:prstGeom prst="line">
              <a:avLst/>
            </a:prstGeom>
            <a:noFill/>
            <a:ln w="28575">
              <a:solidFill>
                <a:srgbClr val="333399"/>
              </a:solidFill>
              <a:round/>
              <a:headEnd/>
              <a:tailEnd type="triangle" w="med" len="lg"/>
            </a:ln>
          </p:spPr>
          <p:txBody>
            <a:bodyPr/>
            <a:lstStyle/>
            <a:p>
              <a:endParaRPr lang="zh-CN" altLang="en-US"/>
            </a:p>
          </p:txBody>
        </p:sp>
      </p:grpSp>
      <p:sp>
        <p:nvSpPr>
          <p:cNvPr id="42012" name="Line 30"/>
          <p:cNvSpPr>
            <a:spLocks noChangeShapeType="1"/>
          </p:cNvSpPr>
          <p:nvPr/>
        </p:nvSpPr>
        <p:spPr bwMode="auto">
          <a:xfrm flipV="1">
            <a:off x="4170363" y="5267325"/>
            <a:ext cx="4818062" cy="9525"/>
          </a:xfrm>
          <a:prstGeom prst="line">
            <a:avLst/>
          </a:prstGeom>
          <a:noFill/>
          <a:ln w="28575">
            <a:solidFill>
              <a:srgbClr val="333399"/>
            </a:solidFill>
            <a:round/>
            <a:headEnd/>
            <a:tailEnd/>
          </a:ln>
        </p:spPr>
        <p:txBody>
          <a:bodyPr/>
          <a:lstStyle/>
          <a:p>
            <a:endParaRPr lang="zh-CN" altLang="en-US"/>
          </a:p>
        </p:txBody>
      </p:sp>
      <p:sp>
        <p:nvSpPr>
          <p:cNvPr id="42013" name="Text Box 31"/>
          <p:cNvSpPr txBox="1">
            <a:spLocks noChangeArrowheads="1"/>
          </p:cNvSpPr>
          <p:nvPr/>
        </p:nvSpPr>
        <p:spPr bwMode="auto">
          <a:xfrm>
            <a:off x="1631950" y="5294313"/>
            <a:ext cx="2724150" cy="793750"/>
          </a:xfrm>
          <a:prstGeom prst="rect">
            <a:avLst/>
          </a:prstGeom>
          <a:noFill/>
          <a:ln w="9525">
            <a:noFill/>
            <a:miter lim="800000"/>
            <a:headEnd/>
            <a:tailEnd/>
          </a:ln>
        </p:spPr>
        <p:txBody>
          <a:bodyPr wrap="none">
            <a:spAutoFit/>
          </a:bodyPr>
          <a:lstStyle/>
          <a:p>
            <a:pPr algn="r"/>
            <a:r>
              <a:rPr kumimoji="1" lang="zh-CN" altLang="en-US" sz="2000">
                <a:latin typeface="Times New Roman" pitchFamily="18" charset="0"/>
              </a:rPr>
              <a:t>按二进制反码运算求和</a:t>
            </a:r>
          </a:p>
          <a:p>
            <a:pPr algn="r">
              <a:lnSpc>
                <a:spcPct val="130000"/>
              </a:lnSpc>
            </a:pPr>
            <a:r>
              <a:rPr kumimoji="1" lang="zh-CN" altLang="en-US" sz="2000">
                <a:latin typeface="Times New Roman" pitchFamily="18" charset="0"/>
              </a:rPr>
              <a:t>将得出的结果求反码</a:t>
            </a:r>
          </a:p>
        </p:txBody>
      </p:sp>
      <p:sp>
        <p:nvSpPr>
          <p:cNvPr id="42014" name="Text Box 21"/>
          <p:cNvSpPr txBox="1">
            <a:spLocks noChangeArrowheads="1"/>
          </p:cNvSpPr>
          <p:nvPr/>
        </p:nvSpPr>
        <p:spPr bwMode="auto">
          <a:xfrm>
            <a:off x="1619250" y="1820863"/>
            <a:ext cx="2881313" cy="1766887"/>
          </a:xfrm>
          <a:prstGeom prst="rect">
            <a:avLst/>
          </a:prstGeom>
          <a:noFill/>
          <a:ln w="9525">
            <a:noFill/>
            <a:miter lim="800000"/>
            <a:headEnd/>
            <a:tailEnd/>
          </a:ln>
        </p:spPr>
        <p:txBody>
          <a:bodyPr>
            <a:spAutoFit/>
          </a:bodyPr>
          <a:lstStyle/>
          <a:p>
            <a:pPr>
              <a:lnSpc>
                <a:spcPct val="110000"/>
              </a:lnSpc>
            </a:pPr>
            <a:r>
              <a:rPr kumimoji="1" lang="zh-CN" altLang="en-US" sz="2000">
                <a:latin typeface="Times New Roman" pitchFamily="18" charset="0"/>
              </a:rPr>
              <a:t>全 </a:t>
            </a:r>
            <a:r>
              <a:rPr kumimoji="1" lang="en-US" altLang="zh-CN" sz="2000">
                <a:latin typeface="Times New Roman" pitchFamily="18" charset="0"/>
              </a:rPr>
              <a:t>0   17          15</a:t>
            </a:r>
          </a:p>
          <a:p>
            <a:pPr>
              <a:lnSpc>
                <a:spcPct val="110000"/>
              </a:lnSpc>
            </a:pPr>
            <a:r>
              <a:rPr kumimoji="1" lang="en-US" altLang="zh-CN" sz="2000">
                <a:latin typeface="Times New Roman" pitchFamily="18" charset="0"/>
              </a:rPr>
              <a:t>    1087            13</a:t>
            </a:r>
          </a:p>
          <a:p>
            <a:pPr>
              <a:lnSpc>
                <a:spcPct val="110000"/>
              </a:lnSpc>
            </a:pPr>
            <a:r>
              <a:rPr kumimoji="1" lang="en-US" altLang="zh-CN" sz="2000">
                <a:latin typeface="Times New Roman" pitchFamily="18" charset="0"/>
              </a:rPr>
              <a:t>      15             </a:t>
            </a:r>
            <a:r>
              <a:rPr kumimoji="1" lang="zh-CN" altLang="en-US" sz="2000">
                <a:latin typeface="Times New Roman" pitchFamily="18" charset="0"/>
              </a:rPr>
              <a:t>全 </a:t>
            </a:r>
            <a:r>
              <a:rPr kumimoji="1" lang="en-US" altLang="zh-CN" sz="2000">
                <a:latin typeface="Times New Roman" pitchFamily="18" charset="0"/>
              </a:rPr>
              <a:t>0</a:t>
            </a:r>
          </a:p>
          <a:p>
            <a:pPr>
              <a:lnSpc>
                <a:spcPct val="110000"/>
              </a:lnSpc>
            </a:pPr>
            <a:r>
              <a:rPr kumimoji="1" lang="zh-CN" altLang="en-US" sz="2000">
                <a:latin typeface="Times New Roman" pitchFamily="18" charset="0"/>
              </a:rPr>
              <a:t>数据  数据   数据  数据</a:t>
            </a:r>
          </a:p>
          <a:p>
            <a:pPr>
              <a:lnSpc>
                <a:spcPct val="110000"/>
              </a:lnSpc>
            </a:pPr>
            <a:r>
              <a:rPr kumimoji="1" lang="zh-CN" altLang="en-US" sz="2000">
                <a:latin typeface="Times New Roman" pitchFamily="18" charset="0"/>
              </a:rPr>
              <a:t>数据  数据   数据  全 </a:t>
            </a:r>
            <a:r>
              <a:rPr kumimoji="1" lang="en-US" altLang="zh-CN" sz="2000">
                <a:latin typeface="Times New Roman" pitchFamily="18" charset="0"/>
              </a:rPr>
              <a:t>0</a:t>
            </a:r>
          </a:p>
        </p:txBody>
      </p:sp>
      <p:sp>
        <p:nvSpPr>
          <p:cNvPr id="42016" name="灯片编号占位符 33"/>
          <p:cNvSpPr>
            <a:spLocks noGrp="1"/>
          </p:cNvSpPr>
          <p:nvPr>
            <p:ph type="sldNum" sz="quarter" idx="12"/>
          </p:nvPr>
        </p:nvSpPr>
        <p:spPr>
          <a:noFill/>
        </p:spPr>
        <p:txBody>
          <a:bodyPr/>
          <a:lstStyle/>
          <a:p>
            <a:fld id="{B59A4AD1-FB91-478B-BE0C-674BFE5093ED}" type="slidenum">
              <a:rPr lang="en-US" altLang="zh-CN" smtClean="0"/>
              <a:pPr/>
              <a:t>23</a:t>
            </a:fld>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23528" y="404664"/>
            <a:ext cx="7772400" cy="1143000"/>
          </a:xfrm>
        </p:spPr>
        <p:txBody>
          <a:bodyPr/>
          <a:lstStyle/>
          <a:p>
            <a:pPr algn="l" eaLnBrk="1" hangingPunct="1">
              <a:defRPr/>
            </a:pPr>
            <a:r>
              <a:rPr lang="en-US" altLang="zh-CN" sz="2800" u="sng" dirty="0" smtClean="0">
                <a:latin typeface="+mn-lt"/>
                <a:ea typeface="华文新魏" pitchFamily="2" charset="-122"/>
              </a:rPr>
              <a:t>6.2.4  UDP</a:t>
            </a:r>
            <a:r>
              <a:rPr lang="zh-CN" altLang="zh-CN" sz="2800" u="sng" dirty="0" smtClean="0">
                <a:latin typeface="+mn-lt"/>
                <a:ea typeface="华文新魏" pitchFamily="2" charset="-122"/>
              </a:rPr>
              <a:t>协议适用的范围</a:t>
            </a:r>
            <a:endParaRPr lang="zh-CN" altLang="en-US" sz="2800" u="sng" dirty="0" smtClean="0">
              <a:latin typeface="+mn-lt"/>
              <a:ea typeface="华文新魏" pitchFamily="2" charset="-122"/>
            </a:endParaRPr>
          </a:p>
        </p:txBody>
      </p:sp>
      <p:sp>
        <p:nvSpPr>
          <p:cNvPr id="17" name="内容占位符 16"/>
          <p:cNvSpPr>
            <a:spLocks noGrp="1"/>
          </p:cNvSpPr>
          <p:nvPr>
            <p:ph idx="1"/>
          </p:nvPr>
        </p:nvSpPr>
        <p:spPr>
          <a:xfrm>
            <a:off x="684213" y="1628775"/>
            <a:ext cx="7775575" cy="4467225"/>
          </a:xfrm>
        </p:spPr>
        <p:txBody>
          <a:bodyPr/>
          <a:lstStyle/>
          <a:p>
            <a:pPr>
              <a:defRPr/>
            </a:pPr>
            <a:r>
              <a:rPr lang="zh-CN" altLang="zh-CN" b="1" dirty="0" smtClean="0">
                <a:ea typeface="华文新魏" pitchFamily="2" charset="-122"/>
              </a:rPr>
              <a:t>视频播放应用</a:t>
            </a:r>
            <a:endParaRPr lang="en-US" altLang="zh-CN" b="1" dirty="0" smtClean="0">
              <a:ea typeface="华文新魏" pitchFamily="2" charset="-122"/>
            </a:endParaRPr>
          </a:p>
          <a:p>
            <a:pPr>
              <a:defRPr/>
            </a:pPr>
            <a:endParaRPr lang="en-US" altLang="zh-CN" sz="800" b="1" dirty="0" smtClean="0">
              <a:ea typeface="华文新魏" pitchFamily="2" charset="-122"/>
            </a:endParaRPr>
          </a:p>
          <a:p>
            <a:pPr>
              <a:defRPr/>
            </a:pPr>
            <a:r>
              <a:rPr lang="zh-CN" altLang="zh-CN" b="1" dirty="0" smtClean="0">
                <a:ea typeface="华文新魏" pitchFamily="2" charset="-122"/>
              </a:rPr>
              <a:t>简短的交互式应用</a:t>
            </a:r>
            <a:endParaRPr lang="en-US" altLang="zh-CN" b="1" dirty="0" smtClean="0">
              <a:ea typeface="华文新魏" pitchFamily="2" charset="-122"/>
            </a:endParaRPr>
          </a:p>
          <a:p>
            <a:pPr>
              <a:defRPr/>
            </a:pPr>
            <a:endParaRPr lang="en-US" altLang="zh-CN" sz="800" b="1" dirty="0" smtClean="0">
              <a:ea typeface="华文新魏" pitchFamily="2" charset="-122"/>
            </a:endParaRPr>
          </a:p>
          <a:p>
            <a:pPr>
              <a:defRPr/>
            </a:pPr>
            <a:r>
              <a:rPr lang="zh-CN" altLang="zh-CN" b="1" dirty="0" smtClean="0">
                <a:ea typeface="华文新魏" pitchFamily="2" charset="-122"/>
              </a:rPr>
              <a:t>多播与广播应用</a:t>
            </a:r>
            <a:endParaRPr lang="en-US" altLang="zh-CN" b="1" dirty="0" smtClean="0">
              <a:ea typeface="华文新魏" pitchFamily="2" charset="-122"/>
            </a:endParaRPr>
          </a:p>
          <a:p>
            <a:pPr>
              <a:defRPr/>
            </a:pPr>
            <a:endParaRPr lang="en-US" altLang="zh-CN" sz="800" b="1" dirty="0" smtClean="0">
              <a:ea typeface="华文新魏" pitchFamily="2" charset="-122"/>
            </a:endParaRPr>
          </a:p>
          <a:p>
            <a:pPr>
              <a:buFontTx/>
              <a:buNone/>
              <a:defRPr/>
            </a:pPr>
            <a:r>
              <a:rPr lang="zh-CN" altLang="en-US" b="1" dirty="0" smtClean="0">
                <a:ea typeface="华文新魏" pitchFamily="2" charset="-122"/>
              </a:rPr>
              <a:t>    </a:t>
            </a:r>
            <a:r>
              <a:rPr lang="en-US" altLang="zh-CN" b="1" u="sng" dirty="0" smtClean="0">
                <a:ea typeface="华文新魏" pitchFamily="2" charset="-122"/>
              </a:rPr>
              <a:t>UDP</a:t>
            </a:r>
            <a:r>
              <a:rPr lang="zh-CN" altLang="zh-CN" b="1" u="sng" dirty="0" smtClean="0">
                <a:ea typeface="华文新魏" pitchFamily="2" charset="-122"/>
              </a:rPr>
              <a:t>协议是一种适用于实时语音与视频传输的传输层协议</a:t>
            </a:r>
            <a:r>
              <a:rPr lang="zh-CN" altLang="zh-CN" b="1" dirty="0" smtClean="0">
                <a:ea typeface="华文新魏" pitchFamily="2" charset="-122"/>
              </a:rPr>
              <a:t>。</a:t>
            </a:r>
          </a:p>
        </p:txBody>
      </p:sp>
      <p:sp>
        <p:nvSpPr>
          <p:cNvPr id="5" name="灯片编号占位符 4"/>
          <p:cNvSpPr>
            <a:spLocks noGrp="1"/>
          </p:cNvSpPr>
          <p:nvPr>
            <p:ph type="sldNum" sz="quarter" idx="11"/>
          </p:nvPr>
        </p:nvSpPr>
        <p:spPr>
          <a:xfrm>
            <a:off x="7092280" y="6534150"/>
            <a:ext cx="1905000" cy="323850"/>
          </a:xfrm>
        </p:spPr>
        <p:txBody>
          <a:bodyPr/>
          <a:lstStyle/>
          <a:p>
            <a:pPr algn="r">
              <a:defRPr/>
            </a:pPr>
            <a:fld id="{58D8C4CD-C841-487D-B7E3-EF6AEFE30D60}" type="slidenum">
              <a:rPr lang="zh-CN" altLang="en-US">
                <a:solidFill>
                  <a:srgbClr val="000000"/>
                </a:solidFill>
              </a:rPr>
              <a:pPr algn="r">
                <a:defRPr/>
              </a:pPr>
              <a:t>24</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188640"/>
            <a:ext cx="7772400" cy="1008112"/>
          </a:xfrm>
        </p:spPr>
        <p:txBody>
          <a:bodyPr/>
          <a:lstStyle/>
          <a:p>
            <a:pPr algn="l" eaLnBrk="1" hangingPunct="1">
              <a:defRPr/>
            </a:pPr>
            <a:r>
              <a:rPr lang="en-US" altLang="zh-CN" sz="3200" u="sng" dirty="0" smtClean="0">
                <a:latin typeface="+mn-lt"/>
                <a:ea typeface="华文新魏" pitchFamily="2" charset="-122"/>
              </a:rPr>
              <a:t>6.3  TCP</a:t>
            </a:r>
            <a:r>
              <a:rPr lang="zh-CN" altLang="zh-CN" sz="3200" u="sng" dirty="0" smtClean="0">
                <a:latin typeface="+mn-lt"/>
                <a:ea typeface="华文新魏" pitchFamily="2" charset="-122"/>
              </a:rPr>
              <a:t>协议</a:t>
            </a:r>
            <a:endParaRPr lang="zh-CN" altLang="en-US" sz="3200" u="sng" dirty="0" smtClean="0">
              <a:latin typeface="+mn-lt"/>
              <a:ea typeface="华文新魏" pitchFamily="2" charset="-122"/>
            </a:endParaRPr>
          </a:p>
        </p:txBody>
      </p:sp>
      <p:sp>
        <p:nvSpPr>
          <p:cNvPr id="17" name="内容占位符 16"/>
          <p:cNvSpPr>
            <a:spLocks noGrp="1"/>
          </p:cNvSpPr>
          <p:nvPr>
            <p:ph idx="1"/>
          </p:nvPr>
        </p:nvSpPr>
        <p:spPr>
          <a:xfrm>
            <a:off x="467544" y="1124744"/>
            <a:ext cx="8208962" cy="4611687"/>
          </a:xfrm>
        </p:spPr>
        <p:txBody>
          <a:bodyPr/>
          <a:lstStyle/>
          <a:p>
            <a:pPr>
              <a:buFontTx/>
              <a:buNone/>
              <a:defRPr/>
            </a:pPr>
            <a:r>
              <a:rPr lang="en-US" altLang="zh-CN" sz="2800" u="sng" dirty="0" smtClean="0">
                <a:solidFill>
                  <a:schemeClr val="accent6"/>
                </a:solidFill>
                <a:ea typeface="华文新魏" pitchFamily="2" charset="-122"/>
              </a:rPr>
              <a:t>6</a:t>
            </a:r>
            <a:r>
              <a:rPr lang="en-US" altLang="zh-CN" sz="2800" b="1" u="sng" dirty="0" smtClean="0">
                <a:solidFill>
                  <a:schemeClr val="accent6"/>
                </a:solidFill>
                <a:ea typeface="华文新魏" pitchFamily="2" charset="-122"/>
              </a:rPr>
              <a:t>.3.1  TCP</a:t>
            </a:r>
            <a:r>
              <a:rPr lang="zh-CN" altLang="zh-CN" sz="2800" b="1" u="sng" dirty="0" smtClean="0">
                <a:solidFill>
                  <a:schemeClr val="accent6"/>
                </a:solidFill>
                <a:ea typeface="华文新魏" pitchFamily="2" charset="-122"/>
              </a:rPr>
              <a:t>协议的主要特点</a:t>
            </a:r>
            <a:endParaRPr lang="en-US" altLang="zh-CN" sz="2800" b="1" u="sng" dirty="0" smtClean="0">
              <a:solidFill>
                <a:schemeClr val="accent6"/>
              </a:solidFill>
              <a:ea typeface="华文新魏" pitchFamily="2" charset="-122"/>
            </a:endParaRPr>
          </a:p>
          <a:p>
            <a:pPr>
              <a:buFontTx/>
              <a:buNone/>
              <a:defRPr/>
            </a:pPr>
            <a:endParaRPr lang="en-US" altLang="zh-CN" sz="800" b="1" u="sng" dirty="0" smtClean="0">
              <a:solidFill>
                <a:schemeClr val="accent6"/>
              </a:solidFill>
              <a:ea typeface="华文新魏" pitchFamily="2" charset="-122"/>
            </a:endParaRPr>
          </a:p>
          <a:p>
            <a:pPr lvl="2">
              <a:spcAft>
                <a:spcPts val="0"/>
              </a:spcAft>
              <a:defRPr/>
            </a:pPr>
            <a:r>
              <a:rPr lang="zh-CN" altLang="zh-CN" sz="2400" b="1" dirty="0" smtClean="0">
                <a:ea typeface="华文新魏" pitchFamily="2" charset="-122"/>
              </a:rPr>
              <a:t>支持面向连接的传输服务</a:t>
            </a:r>
            <a:endParaRPr lang="en-US" altLang="zh-CN" sz="2400" b="1" dirty="0" smtClean="0">
              <a:ea typeface="华文新魏" pitchFamily="2" charset="-122"/>
            </a:endParaRPr>
          </a:p>
          <a:p>
            <a:pPr lvl="3">
              <a:spcAft>
                <a:spcPts val="0"/>
              </a:spcAft>
              <a:defRPr/>
            </a:pPr>
            <a:r>
              <a:rPr lang="zh-CN" altLang="en-US" sz="2200" dirty="0" smtClean="0">
                <a:ea typeface="华文新魏" pitchFamily="2" charset="-122"/>
              </a:rPr>
              <a:t>连接建立、数据传输、连接撤销</a:t>
            </a:r>
            <a:endParaRPr lang="en-US" altLang="zh-CN" sz="2200" b="1" dirty="0" smtClean="0">
              <a:ea typeface="华文新魏" pitchFamily="2" charset="-122"/>
            </a:endParaRPr>
          </a:p>
          <a:p>
            <a:pPr lvl="2">
              <a:spcAft>
                <a:spcPts val="0"/>
              </a:spcAft>
              <a:defRPr/>
            </a:pPr>
            <a:r>
              <a:rPr lang="zh-CN" altLang="zh-CN" sz="2400" b="1" dirty="0" smtClean="0">
                <a:ea typeface="华文新魏" pitchFamily="2" charset="-122"/>
              </a:rPr>
              <a:t>支持字节流的传输</a:t>
            </a:r>
            <a:endParaRPr lang="en-US" altLang="zh-CN" sz="2400" b="1" dirty="0" smtClean="0">
              <a:ea typeface="华文新魏" pitchFamily="2" charset="-122"/>
            </a:endParaRPr>
          </a:p>
          <a:p>
            <a:pPr lvl="2">
              <a:spcAft>
                <a:spcPts val="0"/>
              </a:spcAft>
              <a:defRPr/>
            </a:pPr>
            <a:r>
              <a:rPr lang="zh-CN" altLang="zh-CN" sz="2400" b="1" dirty="0" smtClean="0">
                <a:ea typeface="华文新魏" pitchFamily="2" charset="-122"/>
              </a:rPr>
              <a:t>支持全双工通信</a:t>
            </a:r>
            <a:endParaRPr lang="en-US" altLang="zh-CN" sz="2400" b="1" dirty="0" smtClean="0">
              <a:ea typeface="华文新魏" pitchFamily="2" charset="-122"/>
            </a:endParaRPr>
          </a:p>
          <a:p>
            <a:pPr lvl="3">
              <a:spcAft>
                <a:spcPts val="0"/>
              </a:spcAft>
              <a:defRPr/>
            </a:pPr>
            <a:r>
              <a:rPr lang="zh-CN" altLang="en-US" sz="2200" dirty="0" smtClean="0">
                <a:ea typeface="华文新魏" pitchFamily="2" charset="-122"/>
              </a:rPr>
              <a:t>连接双方都既有发送缓存、接收缓存</a:t>
            </a:r>
            <a:endParaRPr lang="en-US" altLang="zh-CN" sz="2200" b="1" dirty="0" smtClean="0">
              <a:ea typeface="华文新魏" pitchFamily="2" charset="-122"/>
            </a:endParaRPr>
          </a:p>
          <a:p>
            <a:pPr lvl="2">
              <a:spcAft>
                <a:spcPts val="0"/>
              </a:spcAft>
              <a:defRPr/>
            </a:pPr>
            <a:r>
              <a:rPr lang="zh-CN" altLang="zh-CN" sz="2400" b="1" dirty="0" smtClean="0">
                <a:ea typeface="华文新魏" pitchFamily="2" charset="-122"/>
              </a:rPr>
              <a:t>支持同时建立多个并发的</a:t>
            </a:r>
            <a:r>
              <a:rPr lang="en-US" altLang="zh-CN" sz="2400" b="1" dirty="0" smtClean="0">
                <a:ea typeface="华文新魏" pitchFamily="2" charset="-122"/>
              </a:rPr>
              <a:t>TCP</a:t>
            </a:r>
            <a:r>
              <a:rPr lang="zh-CN" altLang="zh-CN" sz="2400" b="1" dirty="0" smtClean="0">
                <a:ea typeface="华文新魏" pitchFamily="2" charset="-122"/>
              </a:rPr>
              <a:t>连接</a:t>
            </a:r>
            <a:endParaRPr lang="en-US" altLang="zh-CN" sz="2400" b="1" dirty="0" smtClean="0">
              <a:ea typeface="华文新魏" pitchFamily="2" charset="-122"/>
            </a:endParaRPr>
          </a:p>
          <a:p>
            <a:pPr lvl="3">
              <a:spcAft>
                <a:spcPts val="0"/>
              </a:spcAft>
              <a:defRPr/>
            </a:pPr>
            <a:r>
              <a:rPr lang="zh-CN" altLang="en-US" sz="2200" b="1" dirty="0" smtClean="0">
                <a:ea typeface="华文新魏" pitchFamily="2" charset="-122"/>
              </a:rPr>
              <a:t>一个服务器与多个客户端建立多个</a:t>
            </a:r>
            <a:r>
              <a:rPr lang="en-US" altLang="zh-CN" sz="2200" b="1" dirty="0" smtClean="0">
                <a:ea typeface="华文新魏" pitchFamily="2" charset="-122"/>
              </a:rPr>
              <a:t>TCP</a:t>
            </a:r>
            <a:r>
              <a:rPr lang="zh-CN" altLang="en-US" sz="2200" b="1" dirty="0" smtClean="0">
                <a:ea typeface="华文新魏" pitchFamily="2" charset="-122"/>
              </a:rPr>
              <a:t>连接；一个客户端与多个服务器建立多个</a:t>
            </a:r>
            <a:r>
              <a:rPr lang="en-US" altLang="zh-CN" sz="2200" dirty="0" smtClean="0">
                <a:ea typeface="华文新魏" pitchFamily="2" charset="-122"/>
              </a:rPr>
              <a:t>TCP</a:t>
            </a:r>
            <a:r>
              <a:rPr lang="zh-CN" altLang="en-US" sz="2200" dirty="0" smtClean="0">
                <a:ea typeface="华文新魏" pitchFamily="2" charset="-122"/>
              </a:rPr>
              <a:t>连接</a:t>
            </a:r>
            <a:endParaRPr lang="en-US" altLang="zh-CN" sz="2200" b="1" dirty="0" smtClean="0">
              <a:ea typeface="华文新魏" pitchFamily="2" charset="-122"/>
            </a:endParaRPr>
          </a:p>
          <a:p>
            <a:pPr lvl="2">
              <a:spcAft>
                <a:spcPts val="0"/>
              </a:spcAft>
              <a:defRPr/>
            </a:pPr>
            <a:r>
              <a:rPr lang="zh-CN" altLang="zh-CN" sz="2400" b="1" dirty="0" smtClean="0">
                <a:ea typeface="华文新魏" pitchFamily="2" charset="-122"/>
              </a:rPr>
              <a:t>支持可靠的传输服务</a:t>
            </a:r>
          </a:p>
        </p:txBody>
      </p:sp>
      <p:sp>
        <p:nvSpPr>
          <p:cNvPr id="5" name="灯片编号占位符 4"/>
          <p:cNvSpPr>
            <a:spLocks noGrp="1"/>
          </p:cNvSpPr>
          <p:nvPr>
            <p:ph type="sldNum" sz="quarter" idx="11"/>
          </p:nvPr>
        </p:nvSpPr>
        <p:spPr>
          <a:xfrm>
            <a:off x="3563888" y="6400800"/>
            <a:ext cx="5334000" cy="457200"/>
          </a:xfrm>
        </p:spPr>
        <p:txBody>
          <a:bodyPr/>
          <a:lstStyle/>
          <a:p>
            <a:pPr algn="r">
              <a:defRPr/>
            </a:pPr>
            <a:fld id="{75AEB6E4-1A7D-440C-A97F-E9996C64DDA6}" type="slidenum">
              <a:rPr lang="zh-CN" altLang="en-US">
                <a:solidFill>
                  <a:srgbClr val="000000"/>
                </a:solidFill>
              </a:rPr>
              <a:pPr algn="r">
                <a:defRPr/>
              </a:pPr>
              <a:t>25</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332656"/>
            <a:ext cx="6769100" cy="5259387"/>
          </a:xfrm>
        </p:spPr>
        <p:txBody>
          <a:bodyPr/>
          <a:lstStyle/>
          <a:p>
            <a:pPr>
              <a:defRPr/>
            </a:pPr>
            <a:r>
              <a:rPr lang="en-US" altLang="zh-CN" sz="3200" b="1" u="sng" dirty="0" smtClean="0">
                <a:solidFill>
                  <a:schemeClr val="accent6"/>
                </a:solidFill>
                <a:ea typeface="华文新魏" pitchFamily="2" charset="-122"/>
              </a:rPr>
              <a:t> TCP</a:t>
            </a:r>
            <a:r>
              <a:rPr lang="zh-CN" altLang="zh-CN" sz="3200" b="1" u="sng" dirty="0" smtClean="0">
                <a:solidFill>
                  <a:schemeClr val="accent6"/>
                </a:solidFill>
                <a:ea typeface="华文新魏" pitchFamily="2" charset="-122"/>
              </a:rPr>
              <a:t>协议支持字节流传输的过程</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683B15BA-F7DF-4030-B12E-9609E8DE0FE6}" type="slidenum">
              <a:rPr lang="zh-CN" altLang="en-US">
                <a:solidFill>
                  <a:srgbClr val="000000"/>
                </a:solidFill>
              </a:rPr>
              <a:pPr algn="r">
                <a:defRPr/>
              </a:pPr>
              <a:t>26</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619672" y="980728"/>
            <a:ext cx="5472608" cy="547260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6"/>
          <p:cNvSpPr>
            <a:spLocks noGrp="1"/>
          </p:cNvSpPr>
          <p:nvPr>
            <p:ph type="sldNum" sz="quarter" idx="12"/>
          </p:nvPr>
        </p:nvSpPr>
        <p:spPr>
          <a:noFill/>
        </p:spPr>
        <p:txBody>
          <a:bodyPr/>
          <a:lstStyle/>
          <a:p>
            <a:fld id="{63922356-4B3E-473B-8798-FACAF2DEC730}" type="slidenum">
              <a:rPr lang="en-US" altLang="zh-CN" smtClean="0"/>
              <a:pPr/>
              <a:t>27</a:t>
            </a:fld>
            <a:endParaRPr lang="en-US" altLang="zh-CN" smtClean="0"/>
          </a:p>
        </p:txBody>
      </p:sp>
      <p:sp>
        <p:nvSpPr>
          <p:cNvPr id="9" name="Rectangle 2"/>
          <p:cNvSpPr txBox="1">
            <a:spLocks noChangeArrowheads="1"/>
          </p:cNvSpPr>
          <p:nvPr/>
        </p:nvSpPr>
        <p:spPr bwMode="auto">
          <a:xfrm>
            <a:off x="323528" y="188640"/>
            <a:ext cx="7793037" cy="648742"/>
          </a:xfrm>
          <a:prstGeom prst="rect">
            <a:avLst/>
          </a:prstGeom>
          <a:noFill/>
          <a:ln w="9525">
            <a:noFill/>
            <a:miter lim="800000"/>
            <a:headEnd/>
            <a:tailEnd/>
          </a:ln>
        </p:spPr>
        <p:txBody>
          <a:bodyPr anchor="b"/>
          <a:lstStyle/>
          <a:p>
            <a:pPr eaLnBrk="0" hangingPunct="0">
              <a:buFont typeface="Arial" pitchFamily="34" charset="0"/>
              <a:buChar char="•"/>
              <a:defRPr/>
            </a:pPr>
            <a:r>
              <a:rPr lang="zh-CN" altLang="en-US" sz="3200" b="1" u="sng" kern="0" dirty="0" smtClean="0">
                <a:solidFill>
                  <a:srgbClr val="333399"/>
                </a:solidFill>
                <a:latin typeface="隶书" pitchFamily="49" charset="-122"/>
                <a:ea typeface="隶书" pitchFamily="49" charset="-122"/>
                <a:cs typeface="+mj-cs"/>
              </a:rPr>
              <a:t> 可靠</a:t>
            </a:r>
            <a:r>
              <a:rPr lang="zh-CN" altLang="en-US" sz="3200" b="1" u="sng" kern="0" dirty="0">
                <a:solidFill>
                  <a:srgbClr val="333399"/>
                </a:solidFill>
                <a:latin typeface="隶书" pitchFamily="49" charset="-122"/>
                <a:ea typeface="隶书" pitchFamily="49" charset="-122"/>
                <a:cs typeface="+mj-cs"/>
              </a:rPr>
              <a:t>传输的</a:t>
            </a:r>
            <a:r>
              <a:rPr lang="zh-CN" altLang="en-US" sz="3200" b="1" u="sng" kern="0" dirty="0" smtClean="0">
                <a:solidFill>
                  <a:srgbClr val="333399"/>
                </a:solidFill>
                <a:latin typeface="隶书" pitchFamily="49" charset="-122"/>
                <a:ea typeface="隶书" pitchFamily="49" charset="-122"/>
                <a:cs typeface="+mj-cs"/>
              </a:rPr>
              <a:t>原理</a:t>
            </a:r>
            <a:r>
              <a:rPr lang="en-US" altLang="zh-CN" sz="3200" b="1" u="sng" kern="0" dirty="0" smtClean="0">
                <a:solidFill>
                  <a:srgbClr val="333399"/>
                </a:solidFill>
                <a:latin typeface="隶书" pitchFamily="49" charset="-122"/>
                <a:ea typeface="隶书" pitchFamily="49" charset="-122"/>
                <a:cs typeface="+mj-cs"/>
              </a:rPr>
              <a:t>(1)</a:t>
            </a:r>
            <a:endParaRPr lang="en-US" altLang="zh-CN" sz="3200" b="1" u="sng" kern="0" dirty="0">
              <a:solidFill>
                <a:srgbClr val="333399"/>
              </a:solidFill>
              <a:latin typeface="隶书" pitchFamily="49" charset="-122"/>
              <a:ea typeface="隶书" pitchFamily="49" charset="-122"/>
              <a:cs typeface="+mj-cs"/>
            </a:endParaRPr>
          </a:p>
        </p:txBody>
      </p:sp>
      <p:sp>
        <p:nvSpPr>
          <p:cNvPr id="7" name="Rectangle 3"/>
          <p:cNvSpPr txBox="1">
            <a:spLocks noChangeArrowheads="1"/>
          </p:cNvSpPr>
          <p:nvPr/>
        </p:nvSpPr>
        <p:spPr bwMode="auto">
          <a:xfrm>
            <a:off x="611560" y="1340768"/>
            <a:ext cx="7896225" cy="2636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buClrTx/>
              <a:buSzTx/>
              <a:buFontTx/>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理想信道</a:t>
            </a:r>
            <a:endPar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endParaRPr>
          </a:p>
          <a:p>
            <a:pPr marL="742950" marR="0" lvl="1" indent="-28575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不会产生比特错误</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742950" marR="0" lvl="1" indent="-28575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不会丢包</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742950" marR="0" lvl="1" indent="-28575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接收方的速度总是能匹配上发送方的速度</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342900" marR="0" lvl="0" indent="-342900" algn="l" defTabSz="914400" rtl="0" eaLnBrk="0" fontAlgn="base" latinLnBrk="0" hangingPunct="0">
              <a:lnSpc>
                <a:spcPct val="100000"/>
              </a:lnSpc>
              <a:spcBef>
                <a:spcPct val="20000"/>
              </a:spcBef>
              <a:buClrTx/>
              <a:buSzTx/>
              <a:buFontTx/>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发送方发送数据和接收方接收数据是相互隔离的</a:t>
            </a:r>
            <a:endPar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endParaRPr>
          </a:p>
          <a:p>
            <a:pPr marL="742950" marR="0" lvl="1" indent="-28575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发送方发送数据</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a:t>
            </a: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通过下面的信道</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742950" marR="0" lvl="1" indent="-28575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接收方接收数据</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a:t>
            </a: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通过下面的信道</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6"/>
          <p:cNvSpPr>
            <a:spLocks noGrp="1"/>
          </p:cNvSpPr>
          <p:nvPr>
            <p:ph type="sldNum" sz="quarter" idx="12"/>
          </p:nvPr>
        </p:nvSpPr>
        <p:spPr>
          <a:noFill/>
        </p:spPr>
        <p:txBody>
          <a:bodyPr/>
          <a:lstStyle/>
          <a:p>
            <a:fld id="{B0287174-08E5-4AE2-BC2B-B0C72CDB1057}" type="slidenum">
              <a:rPr lang="en-US" altLang="zh-CN" smtClean="0"/>
              <a:pPr/>
              <a:t>28</a:t>
            </a:fld>
            <a:endParaRPr lang="en-US" altLang="zh-CN" smtClean="0"/>
          </a:p>
        </p:txBody>
      </p:sp>
      <p:sp>
        <p:nvSpPr>
          <p:cNvPr id="53252" name="Rectangle 3"/>
          <p:cNvSpPr>
            <a:spLocks noGrp="1" noChangeArrowheads="1"/>
          </p:cNvSpPr>
          <p:nvPr>
            <p:ph type="body" sz="half" idx="1"/>
          </p:nvPr>
        </p:nvSpPr>
        <p:spPr>
          <a:xfrm>
            <a:off x="539552" y="1196752"/>
            <a:ext cx="6985000" cy="3240360"/>
          </a:xfrm>
        </p:spPr>
        <p:txBody>
          <a:bodyPr/>
          <a:lstStyle/>
          <a:p>
            <a:pPr>
              <a:spcBef>
                <a:spcPts val="0"/>
              </a:spcBef>
              <a:spcAft>
                <a:spcPts val="0"/>
              </a:spcAft>
            </a:pPr>
            <a:r>
              <a:rPr lang="zh-CN" altLang="en-US" dirty="0" smtClean="0">
                <a:latin typeface="华文新魏" pitchFamily="2" charset="-122"/>
                <a:ea typeface="华文新魏" pitchFamily="2" charset="-122"/>
              </a:rPr>
              <a:t>实际信道的问题</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有可能比特错误</a:t>
            </a:r>
            <a:endParaRPr lang="en-US" altLang="zh-CN" dirty="0" smtClean="0">
              <a:latin typeface="华文新魏" pitchFamily="2" charset="-122"/>
              <a:ea typeface="华文新魏" pitchFamily="2" charset="-122"/>
            </a:endParaRPr>
          </a:p>
          <a:p>
            <a:pPr lvl="1">
              <a:spcBef>
                <a:spcPts val="0"/>
              </a:spcBef>
              <a:spcAft>
                <a:spcPts val="0"/>
              </a:spcAft>
            </a:pPr>
            <a:r>
              <a:rPr lang="zh-CN" altLang="en-US" dirty="0" smtClean="0">
                <a:latin typeface="华文新魏" pitchFamily="2" charset="-122"/>
                <a:ea typeface="华文新魏" pitchFamily="2" charset="-122"/>
              </a:rPr>
              <a:t>加入核查和</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发现错误；</a:t>
            </a:r>
            <a:endParaRPr lang="en-US" altLang="zh-CN" dirty="0" smtClean="0">
              <a:latin typeface="华文新魏" pitchFamily="2" charset="-122"/>
              <a:ea typeface="华文新魏" pitchFamily="2" charset="-122"/>
            </a:endParaRPr>
          </a:p>
          <a:p>
            <a:pPr lvl="1">
              <a:spcBef>
                <a:spcPts val="0"/>
              </a:spcBef>
              <a:spcAft>
                <a:spcPts val="0"/>
              </a:spcAft>
            </a:pPr>
            <a:r>
              <a:rPr lang="zh-CN" altLang="en-US" dirty="0" smtClean="0">
                <a:latin typeface="华文新魏" pitchFamily="2" charset="-122"/>
                <a:ea typeface="华文新魏" pitchFamily="2" charset="-122"/>
              </a:rPr>
              <a:t>如何恢复？</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确认</a:t>
            </a:r>
            <a:endParaRPr lang="en-US" altLang="zh-CN" dirty="0" smtClean="0">
              <a:latin typeface="华文新魏" pitchFamily="2" charset="-122"/>
              <a:ea typeface="华文新魏" pitchFamily="2" charset="-122"/>
            </a:endParaRPr>
          </a:p>
          <a:p>
            <a:pPr>
              <a:spcAft>
                <a:spcPts val="0"/>
              </a:spcAft>
            </a:pPr>
            <a:r>
              <a:rPr lang="zh-CN" altLang="en-US" dirty="0" smtClean="0">
                <a:latin typeface="华文新魏" pitchFamily="2" charset="-122"/>
                <a:ea typeface="华文新魏" pitchFamily="2" charset="-122"/>
              </a:rPr>
              <a:t>实际信道的问题</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确认包也有可能比特错误</a:t>
            </a:r>
            <a:endParaRPr lang="en-US" altLang="zh-CN" dirty="0" smtClean="0">
              <a:latin typeface="华文新魏" pitchFamily="2" charset="-122"/>
              <a:ea typeface="华文新魏" pitchFamily="2" charset="-122"/>
            </a:endParaRPr>
          </a:p>
          <a:p>
            <a:pPr lvl="1"/>
            <a:r>
              <a:rPr lang="zh-CN" altLang="en-US" dirty="0" smtClean="0">
                <a:latin typeface="华文新魏" pitchFamily="2" charset="-122"/>
                <a:ea typeface="华文新魏" pitchFamily="2" charset="-122"/>
              </a:rPr>
              <a:t>直接重传？</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产生重复，序列号</a:t>
            </a:r>
            <a:endParaRPr lang="en-US" altLang="zh-CN" dirty="0" smtClean="0">
              <a:latin typeface="华文新魏" pitchFamily="2" charset="-122"/>
              <a:ea typeface="华文新魏" pitchFamily="2" charset="-122"/>
            </a:endParaRPr>
          </a:p>
          <a:p>
            <a:pPr>
              <a:spcAft>
                <a:spcPts val="0"/>
              </a:spcAft>
            </a:pPr>
            <a:r>
              <a:rPr lang="zh-CN" altLang="en-US" dirty="0" smtClean="0">
                <a:latin typeface="华文新魏" pitchFamily="2" charset="-122"/>
                <a:ea typeface="华文新魏" pitchFamily="2" charset="-122"/>
              </a:rPr>
              <a:t>实际信道的问题</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信道可能产生丢包</a:t>
            </a:r>
            <a:endParaRPr lang="en-US" altLang="zh-CN" dirty="0" smtClean="0">
              <a:latin typeface="华文新魏" pitchFamily="2" charset="-122"/>
              <a:ea typeface="华文新魏" pitchFamily="2" charset="-122"/>
            </a:endParaRPr>
          </a:p>
          <a:p>
            <a:pPr lvl="1"/>
            <a:r>
              <a:rPr lang="zh-CN" altLang="en-US" dirty="0" smtClean="0">
                <a:latin typeface="华文新魏" pitchFamily="2" charset="-122"/>
                <a:ea typeface="华文新魏" pitchFamily="2" charset="-122"/>
              </a:rPr>
              <a:t>怎么判断丢包？直接重传？</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定时器</a:t>
            </a:r>
            <a:endParaRPr lang="en-US" altLang="zh-CN" dirty="0" smtClean="0">
              <a:latin typeface="华文新魏" pitchFamily="2" charset="-122"/>
              <a:ea typeface="华文新魏" pitchFamily="2" charset="-122"/>
            </a:endParaRPr>
          </a:p>
        </p:txBody>
      </p:sp>
      <p:sp>
        <p:nvSpPr>
          <p:cNvPr id="7" name="Rectangle 2"/>
          <p:cNvSpPr txBox="1">
            <a:spLocks noChangeArrowheads="1"/>
          </p:cNvSpPr>
          <p:nvPr/>
        </p:nvSpPr>
        <p:spPr bwMode="auto">
          <a:xfrm>
            <a:off x="251520" y="188640"/>
            <a:ext cx="7793037" cy="648742"/>
          </a:xfrm>
          <a:prstGeom prst="rect">
            <a:avLst/>
          </a:prstGeom>
          <a:noFill/>
          <a:ln w="9525">
            <a:noFill/>
            <a:miter lim="800000"/>
            <a:headEnd/>
            <a:tailEnd/>
          </a:ln>
        </p:spPr>
        <p:txBody>
          <a:bodyPr anchor="b"/>
          <a:lstStyle/>
          <a:p>
            <a:pPr eaLnBrk="0" hangingPunct="0">
              <a:buFont typeface="Arial" pitchFamily="34" charset="0"/>
              <a:buChar char="•"/>
              <a:defRPr/>
            </a:pPr>
            <a:r>
              <a:rPr lang="zh-CN" altLang="en-US" sz="3200" b="1" u="sng" kern="0" dirty="0" smtClean="0">
                <a:solidFill>
                  <a:srgbClr val="333399"/>
                </a:solidFill>
                <a:latin typeface="隶书" pitchFamily="49" charset="-122"/>
                <a:ea typeface="隶书" pitchFamily="49" charset="-122"/>
                <a:cs typeface="+mj-cs"/>
              </a:rPr>
              <a:t> 可靠</a:t>
            </a:r>
            <a:r>
              <a:rPr lang="zh-CN" altLang="en-US" sz="3200" b="1" u="sng" kern="0" dirty="0">
                <a:solidFill>
                  <a:srgbClr val="333399"/>
                </a:solidFill>
                <a:latin typeface="隶书" pitchFamily="49" charset="-122"/>
                <a:ea typeface="隶书" pitchFamily="49" charset="-122"/>
                <a:cs typeface="+mj-cs"/>
              </a:rPr>
              <a:t>传输的</a:t>
            </a:r>
            <a:r>
              <a:rPr lang="zh-CN" altLang="en-US" sz="3200" b="1" u="sng" kern="0" dirty="0" smtClean="0">
                <a:solidFill>
                  <a:srgbClr val="333399"/>
                </a:solidFill>
                <a:latin typeface="隶书" pitchFamily="49" charset="-122"/>
                <a:ea typeface="隶书" pitchFamily="49" charset="-122"/>
                <a:cs typeface="+mj-cs"/>
              </a:rPr>
              <a:t>原理</a:t>
            </a:r>
            <a:r>
              <a:rPr lang="en-US" altLang="zh-CN" sz="3200" b="1" u="sng" kern="0" dirty="0" smtClean="0">
                <a:solidFill>
                  <a:srgbClr val="333399"/>
                </a:solidFill>
                <a:latin typeface="隶书" pitchFamily="49" charset="-122"/>
                <a:ea typeface="隶书" pitchFamily="49" charset="-122"/>
                <a:cs typeface="+mj-cs"/>
              </a:rPr>
              <a:t>(2)</a:t>
            </a:r>
            <a:endParaRPr lang="en-US" altLang="zh-CN" sz="3200" b="1" u="sng" kern="0" dirty="0">
              <a:solidFill>
                <a:srgbClr val="333399"/>
              </a:solidFill>
              <a:latin typeface="隶书" pitchFamily="49" charset="-122"/>
              <a:ea typeface="隶书" pitchFamily="49" charset="-122"/>
              <a:cs typeface="+mj-cs"/>
            </a:endParaRPr>
          </a:p>
        </p:txBody>
      </p:sp>
      <p:pic>
        <p:nvPicPr>
          <p:cNvPr id="5" name="Picture 5" descr="rdt_service"/>
          <p:cNvPicPr>
            <a:picLocks noChangeAspect="1" noChangeArrowheads="1"/>
          </p:cNvPicPr>
          <p:nvPr/>
        </p:nvPicPr>
        <p:blipFill>
          <a:blip r:embed="rId2" cstate="print"/>
          <a:srcRect/>
          <a:stretch>
            <a:fillRect/>
          </a:stretch>
        </p:blipFill>
        <p:spPr bwMode="auto">
          <a:xfrm>
            <a:off x="1403648" y="4077072"/>
            <a:ext cx="5496996" cy="24268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9512" y="188640"/>
            <a:ext cx="8712968" cy="1124744"/>
          </a:xfrm>
        </p:spPr>
        <p:txBody>
          <a:bodyPr/>
          <a:lstStyle/>
          <a:p>
            <a:pPr algn="l" eaLnBrk="1" hangingPunct="1"/>
            <a:r>
              <a:rPr lang="zh-CN" altLang="en-US" sz="3200" dirty="0" smtClean="0">
                <a:solidFill>
                  <a:schemeClr val="accent6"/>
                </a:solidFill>
              </a:rPr>
              <a:t>简单的可靠传输协议</a:t>
            </a:r>
            <a:r>
              <a:rPr lang="en-US" altLang="zh-CN" sz="3200" dirty="0" smtClean="0">
                <a:solidFill>
                  <a:schemeClr val="accent6"/>
                </a:solidFill>
              </a:rPr>
              <a:t>——</a:t>
            </a:r>
            <a:r>
              <a:rPr lang="zh-CN" altLang="en-US" sz="3200" dirty="0" smtClean="0">
                <a:solidFill>
                  <a:schemeClr val="accent6"/>
                </a:solidFill>
              </a:rPr>
              <a:t>停止等待协议（</a:t>
            </a:r>
            <a:r>
              <a:rPr lang="en-US" altLang="zh-CN" sz="3200" dirty="0" smtClean="0">
                <a:solidFill>
                  <a:schemeClr val="accent6"/>
                </a:solidFill>
              </a:rPr>
              <a:t>1</a:t>
            </a:r>
            <a:r>
              <a:rPr lang="zh-CN" altLang="en-US" sz="3200" dirty="0" smtClean="0">
                <a:solidFill>
                  <a:schemeClr val="accent6"/>
                </a:solidFill>
              </a:rPr>
              <a:t>） </a:t>
            </a:r>
          </a:p>
        </p:txBody>
      </p:sp>
      <p:sp>
        <p:nvSpPr>
          <p:cNvPr id="56323" name="Line 4"/>
          <p:cNvSpPr>
            <a:spLocks noChangeShapeType="1"/>
          </p:cNvSpPr>
          <p:nvPr/>
        </p:nvSpPr>
        <p:spPr bwMode="auto">
          <a:xfrm>
            <a:off x="1259632" y="1758652"/>
            <a:ext cx="0" cy="3873500"/>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6324" name="Rectangle 5"/>
          <p:cNvSpPr>
            <a:spLocks noChangeArrowheads="1"/>
          </p:cNvSpPr>
          <p:nvPr/>
        </p:nvSpPr>
        <p:spPr bwMode="auto">
          <a:xfrm>
            <a:off x="1046907" y="5716290"/>
            <a:ext cx="1852612" cy="400050"/>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a:latin typeface="华文新魏" pitchFamily="2" charset="-122"/>
                <a:ea typeface="华文新魏" pitchFamily="2" charset="-122"/>
              </a:rPr>
              <a:t>(a) </a:t>
            </a:r>
            <a:r>
              <a:rPr kumimoji="1" lang="zh-CN" altLang="en-US" sz="2000" b="1">
                <a:latin typeface="华文新魏" pitchFamily="2" charset="-122"/>
                <a:ea typeface="华文新魏" pitchFamily="2" charset="-122"/>
              </a:rPr>
              <a:t>无差错情况</a:t>
            </a:r>
          </a:p>
        </p:txBody>
      </p:sp>
      <p:sp>
        <p:nvSpPr>
          <p:cNvPr id="56325" name="Line 6"/>
          <p:cNvSpPr>
            <a:spLocks noChangeShapeType="1"/>
          </p:cNvSpPr>
          <p:nvPr/>
        </p:nvSpPr>
        <p:spPr bwMode="auto">
          <a:xfrm>
            <a:off x="1259632" y="1988840"/>
            <a:ext cx="1508125" cy="481012"/>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26" name="Line 7"/>
          <p:cNvSpPr>
            <a:spLocks noChangeShapeType="1"/>
          </p:cNvSpPr>
          <p:nvPr/>
        </p:nvSpPr>
        <p:spPr bwMode="auto">
          <a:xfrm flipH="1">
            <a:off x="1259632" y="2565102"/>
            <a:ext cx="1508125" cy="479425"/>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27" name="Line 8"/>
          <p:cNvSpPr>
            <a:spLocks noChangeShapeType="1"/>
          </p:cNvSpPr>
          <p:nvPr/>
        </p:nvSpPr>
        <p:spPr bwMode="auto">
          <a:xfrm>
            <a:off x="1259632" y="3139777"/>
            <a:ext cx="1508125" cy="479425"/>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28" name="Line 9"/>
          <p:cNvSpPr>
            <a:spLocks noChangeShapeType="1"/>
          </p:cNvSpPr>
          <p:nvPr/>
        </p:nvSpPr>
        <p:spPr bwMode="auto">
          <a:xfrm flipH="1">
            <a:off x="1259632" y="3714452"/>
            <a:ext cx="1508125" cy="479425"/>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29" name="Line 10"/>
          <p:cNvSpPr>
            <a:spLocks noChangeShapeType="1"/>
          </p:cNvSpPr>
          <p:nvPr/>
        </p:nvSpPr>
        <p:spPr bwMode="auto">
          <a:xfrm>
            <a:off x="1259632" y="4289127"/>
            <a:ext cx="1508125" cy="481013"/>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30" name="Line 11"/>
          <p:cNvSpPr>
            <a:spLocks noChangeShapeType="1"/>
          </p:cNvSpPr>
          <p:nvPr/>
        </p:nvSpPr>
        <p:spPr bwMode="auto">
          <a:xfrm flipH="1">
            <a:off x="1259632" y="4863802"/>
            <a:ext cx="1508125" cy="481013"/>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31" name="Text Box 12"/>
          <p:cNvSpPr txBox="1">
            <a:spLocks noChangeArrowheads="1"/>
          </p:cNvSpPr>
          <p:nvPr/>
        </p:nvSpPr>
        <p:spPr bwMode="auto">
          <a:xfrm>
            <a:off x="1060924" y="1309390"/>
            <a:ext cx="351379"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A</a:t>
            </a:r>
          </a:p>
        </p:txBody>
      </p:sp>
      <p:sp>
        <p:nvSpPr>
          <p:cNvPr id="56332" name="Text Box 13"/>
          <p:cNvSpPr txBox="1">
            <a:spLocks noChangeArrowheads="1"/>
          </p:cNvSpPr>
          <p:nvPr/>
        </p:nvSpPr>
        <p:spPr bwMode="auto">
          <a:xfrm>
            <a:off x="254744" y="1653877"/>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6333" name="Text Box 14"/>
          <p:cNvSpPr txBox="1">
            <a:spLocks noChangeArrowheads="1"/>
          </p:cNvSpPr>
          <p:nvPr/>
        </p:nvSpPr>
        <p:spPr bwMode="auto">
          <a:xfrm>
            <a:off x="2767757" y="2258715"/>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6334" name="Text Box 15"/>
          <p:cNvSpPr txBox="1">
            <a:spLocks noChangeArrowheads="1"/>
          </p:cNvSpPr>
          <p:nvPr/>
        </p:nvSpPr>
        <p:spPr bwMode="auto">
          <a:xfrm>
            <a:off x="2627139" y="1309390"/>
            <a:ext cx="320922"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B</a:t>
            </a:r>
          </a:p>
        </p:txBody>
      </p:sp>
      <p:sp>
        <p:nvSpPr>
          <p:cNvPr id="56335" name="Line 16"/>
          <p:cNvSpPr>
            <a:spLocks noChangeShapeType="1"/>
          </p:cNvSpPr>
          <p:nvPr/>
        </p:nvSpPr>
        <p:spPr bwMode="auto">
          <a:xfrm>
            <a:off x="2767757" y="1758652"/>
            <a:ext cx="0" cy="3873500"/>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6336" name="Text Box 17"/>
          <p:cNvSpPr txBox="1">
            <a:spLocks noChangeArrowheads="1"/>
          </p:cNvSpPr>
          <p:nvPr/>
        </p:nvSpPr>
        <p:spPr bwMode="auto">
          <a:xfrm>
            <a:off x="254744" y="2833390"/>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p>
        </p:txBody>
      </p:sp>
      <p:sp>
        <p:nvSpPr>
          <p:cNvPr id="56337" name="Text Box 18"/>
          <p:cNvSpPr txBox="1">
            <a:spLocks noChangeArrowheads="1"/>
          </p:cNvSpPr>
          <p:nvPr/>
        </p:nvSpPr>
        <p:spPr bwMode="auto">
          <a:xfrm>
            <a:off x="254744" y="4014490"/>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3</a:t>
            </a:r>
          </a:p>
        </p:txBody>
      </p:sp>
      <p:sp>
        <p:nvSpPr>
          <p:cNvPr id="56338" name="Text Box 19"/>
          <p:cNvSpPr txBox="1">
            <a:spLocks noChangeArrowheads="1"/>
          </p:cNvSpPr>
          <p:nvPr/>
        </p:nvSpPr>
        <p:spPr bwMode="auto">
          <a:xfrm>
            <a:off x="2767757" y="3408065"/>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p>
        </p:txBody>
      </p:sp>
      <p:sp>
        <p:nvSpPr>
          <p:cNvPr id="56339" name="Text Box 20"/>
          <p:cNvSpPr txBox="1">
            <a:spLocks noChangeArrowheads="1"/>
          </p:cNvSpPr>
          <p:nvPr/>
        </p:nvSpPr>
        <p:spPr bwMode="auto">
          <a:xfrm>
            <a:off x="2767757" y="4557415"/>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3</a:t>
            </a:r>
          </a:p>
        </p:txBody>
      </p:sp>
      <p:sp>
        <p:nvSpPr>
          <p:cNvPr id="56340" name="Line 21"/>
          <p:cNvSpPr>
            <a:spLocks noChangeShapeType="1"/>
          </p:cNvSpPr>
          <p:nvPr/>
        </p:nvSpPr>
        <p:spPr bwMode="auto">
          <a:xfrm>
            <a:off x="5737969" y="1758652"/>
            <a:ext cx="0" cy="3873500"/>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6341" name="Line 22"/>
          <p:cNvSpPr>
            <a:spLocks noChangeShapeType="1"/>
          </p:cNvSpPr>
          <p:nvPr/>
        </p:nvSpPr>
        <p:spPr bwMode="auto">
          <a:xfrm>
            <a:off x="5737969" y="1988840"/>
            <a:ext cx="838200" cy="288925"/>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42" name="Line 23"/>
          <p:cNvSpPr>
            <a:spLocks noChangeShapeType="1"/>
          </p:cNvSpPr>
          <p:nvPr/>
        </p:nvSpPr>
        <p:spPr bwMode="auto">
          <a:xfrm flipH="1">
            <a:off x="5737969" y="2565102"/>
            <a:ext cx="1508125" cy="479425"/>
          </a:xfrm>
          <a:prstGeom prst="line">
            <a:avLst/>
          </a:prstGeom>
          <a:noFill/>
          <a:ln w="9525">
            <a:solidFill>
              <a:schemeClr val="tx1"/>
            </a:solidFill>
            <a:prstDash val="dash"/>
            <a:round/>
            <a:headEnd type="none" w="sm" len="sm"/>
            <a:tailEnd type="none" w="sm" len="med"/>
          </a:ln>
        </p:spPr>
        <p:txBody>
          <a:bodyPr/>
          <a:lstStyle/>
          <a:p>
            <a:endParaRPr lang="zh-CN" altLang="en-US" b="1">
              <a:latin typeface="华文新魏" pitchFamily="2" charset="-122"/>
              <a:ea typeface="华文新魏" pitchFamily="2" charset="-122"/>
            </a:endParaRPr>
          </a:p>
        </p:txBody>
      </p:sp>
      <p:sp>
        <p:nvSpPr>
          <p:cNvPr id="56343" name="Line 24"/>
          <p:cNvSpPr>
            <a:spLocks noChangeShapeType="1"/>
          </p:cNvSpPr>
          <p:nvPr/>
        </p:nvSpPr>
        <p:spPr bwMode="auto">
          <a:xfrm>
            <a:off x="5737969" y="3331865"/>
            <a:ext cx="1508125" cy="479425"/>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44" name="Line 25"/>
          <p:cNvSpPr>
            <a:spLocks noChangeShapeType="1"/>
          </p:cNvSpPr>
          <p:nvPr/>
        </p:nvSpPr>
        <p:spPr bwMode="auto">
          <a:xfrm flipH="1">
            <a:off x="5737969" y="3906540"/>
            <a:ext cx="1508125" cy="479425"/>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45" name="Line 26"/>
          <p:cNvSpPr>
            <a:spLocks noChangeShapeType="1"/>
          </p:cNvSpPr>
          <p:nvPr/>
        </p:nvSpPr>
        <p:spPr bwMode="auto">
          <a:xfrm>
            <a:off x="5737969" y="4481215"/>
            <a:ext cx="1508125" cy="481012"/>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6346" name="Text Box 27"/>
          <p:cNvSpPr txBox="1">
            <a:spLocks noChangeArrowheads="1"/>
          </p:cNvSpPr>
          <p:nvPr/>
        </p:nvSpPr>
        <p:spPr bwMode="auto">
          <a:xfrm>
            <a:off x="5569424" y="1309390"/>
            <a:ext cx="351379"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A</a:t>
            </a:r>
          </a:p>
        </p:txBody>
      </p:sp>
      <p:sp>
        <p:nvSpPr>
          <p:cNvPr id="56347" name="Text Box 28"/>
          <p:cNvSpPr txBox="1">
            <a:spLocks noChangeArrowheads="1"/>
          </p:cNvSpPr>
          <p:nvPr/>
        </p:nvSpPr>
        <p:spPr bwMode="auto">
          <a:xfrm>
            <a:off x="4433044" y="1653877"/>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6348" name="Text Box 29"/>
          <p:cNvSpPr txBox="1">
            <a:spLocks noChangeArrowheads="1"/>
          </p:cNvSpPr>
          <p:nvPr/>
        </p:nvSpPr>
        <p:spPr bwMode="auto">
          <a:xfrm>
            <a:off x="7100714" y="1309390"/>
            <a:ext cx="320922"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B</a:t>
            </a:r>
          </a:p>
        </p:txBody>
      </p:sp>
      <p:sp>
        <p:nvSpPr>
          <p:cNvPr id="56349" name="Line 30"/>
          <p:cNvSpPr>
            <a:spLocks noChangeShapeType="1"/>
          </p:cNvSpPr>
          <p:nvPr/>
        </p:nvSpPr>
        <p:spPr bwMode="auto">
          <a:xfrm>
            <a:off x="7246094" y="1758652"/>
            <a:ext cx="0" cy="3873500"/>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699423" name="Text Box 31"/>
          <p:cNvSpPr txBox="1">
            <a:spLocks noChangeArrowheads="1"/>
          </p:cNvSpPr>
          <p:nvPr/>
        </p:nvSpPr>
        <p:spPr bwMode="auto">
          <a:xfrm>
            <a:off x="3855194" y="3025477"/>
            <a:ext cx="1582738" cy="406400"/>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none">
            <a:spAutoFit/>
          </a:bodyPr>
          <a:lstStyle/>
          <a:p>
            <a:pPr>
              <a:defRPr/>
            </a:pPr>
            <a:r>
              <a:rPr lang="zh-CN" altLang="en-US" sz="2000" b="1">
                <a:latin typeface="华文新魏" pitchFamily="2" charset="-122"/>
                <a:ea typeface="华文新魏" pitchFamily="2" charset="-122"/>
              </a:rPr>
              <a:t>超时重传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6351" name="Text Box 32"/>
          <p:cNvSpPr txBox="1">
            <a:spLocks noChangeArrowheads="1"/>
          </p:cNvSpPr>
          <p:nvPr/>
        </p:nvSpPr>
        <p:spPr bwMode="auto">
          <a:xfrm>
            <a:off x="4652119" y="4174827"/>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p>
        </p:txBody>
      </p:sp>
      <p:sp>
        <p:nvSpPr>
          <p:cNvPr id="56352" name="Text Box 33"/>
          <p:cNvSpPr txBox="1">
            <a:spLocks noChangeArrowheads="1"/>
          </p:cNvSpPr>
          <p:nvPr/>
        </p:nvSpPr>
        <p:spPr bwMode="auto">
          <a:xfrm>
            <a:off x="7246094" y="3663652"/>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699426" name="Text Box 34"/>
          <p:cNvSpPr txBox="1">
            <a:spLocks noChangeArrowheads="1"/>
          </p:cNvSpPr>
          <p:nvPr/>
        </p:nvSpPr>
        <p:spPr bwMode="auto">
          <a:xfrm>
            <a:off x="7347694" y="2131715"/>
            <a:ext cx="1463675" cy="711200"/>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none">
            <a:spAutoFit/>
          </a:bodyPr>
          <a:lstStyle/>
          <a:p>
            <a:pPr algn="ctr">
              <a:defRPr/>
            </a:pPr>
            <a:r>
              <a:rPr lang="zh-CN" altLang="en-US" sz="2000" b="1">
                <a:latin typeface="华文新魏" pitchFamily="2" charset="-122"/>
                <a:ea typeface="华文新魏" pitchFamily="2" charset="-122"/>
              </a:rPr>
              <a:t>丢弃有差错</a:t>
            </a:r>
          </a:p>
          <a:p>
            <a:pPr algn="ctr">
              <a:defRPr/>
            </a:pPr>
            <a:r>
              <a:rPr lang="zh-CN" altLang="en-US" sz="2000" b="1">
                <a:latin typeface="华文新魏" pitchFamily="2" charset="-122"/>
                <a:ea typeface="华文新魏" pitchFamily="2" charset="-122"/>
              </a:rPr>
              <a:t>的报文</a:t>
            </a:r>
            <a:endParaRPr lang="zh-CN" altLang="en-US" sz="2000" b="1" baseline="-25000">
              <a:latin typeface="华文新魏" pitchFamily="2" charset="-122"/>
              <a:ea typeface="华文新魏" pitchFamily="2" charset="-122"/>
            </a:endParaRPr>
          </a:p>
        </p:txBody>
      </p:sp>
      <p:sp>
        <p:nvSpPr>
          <p:cNvPr id="56354" name="Line 35"/>
          <p:cNvSpPr>
            <a:spLocks noChangeShapeType="1"/>
          </p:cNvSpPr>
          <p:nvPr/>
        </p:nvSpPr>
        <p:spPr bwMode="auto">
          <a:xfrm>
            <a:off x="6576169" y="2277765"/>
            <a:ext cx="677863" cy="214312"/>
          </a:xfrm>
          <a:prstGeom prst="line">
            <a:avLst/>
          </a:prstGeom>
          <a:noFill/>
          <a:ln w="12700">
            <a:solidFill>
              <a:schemeClr val="tx1"/>
            </a:solidFill>
            <a:prstDash val="dash"/>
            <a:round/>
            <a:headEnd type="none" w="sm" len="sm"/>
            <a:tailEnd type="triangle" w="sm" len="med"/>
          </a:ln>
        </p:spPr>
        <p:txBody>
          <a:bodyPr/>
          <a:lstStyle/>
          <a:p>
            <a:endParaRPr lang="zh-CN" altLang="en-US" b="1">
              <a:latin typeface="华文新魏" pitchFamily="2" charset="-122"/>
              <a:ea typeface="华文新魏" pitchFamily="2" charset="-122"/>
            </a:endParaRPr>
          </a:p>
        </p:txBody>
      </p:sp>
      <p:sp>
        <p:nvSpPr>
          <p:cNvPr id="56355" name="Line 36"/>
          <p:cNvSpPr>
            <a:spLocks noChangeShapeType="1"/>
          </p:cNvSpPr>
          <p:nvPr/>
        </p:nvSpPr>
        <p:spPr bwMode="auto">
          <a:xfrm>
            <a:off x="5437932" y="1988840"/>
            <a:ext cx="250825"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6356" name="Line 37"/>
          <p:cNvSpPr>
            <a:spLocks noChangeShapeType="1"/>
          </p:cNvSpPr>
          <p:nvPr/>
        </p:nvSpPr>
        <p:spPr bwMode="auto">
          <a:xfrm>
            <a:off x="5437932" y="3331865"/>
            <a:ext cx="250825"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6357" name="Line 38"/>
          <p:cNvSpPr>
            <a:spLocks noChangeShapeType="1"/>
          </p:cNvSpPr>
          <p:nvPr/>
        </p:nvSpPr>
        <p:spPr bwMode="auto">
          <a:xfrm>
            <a:off x="5564932" y="1976140"/>
            <a:ext cx="0" cy="1343025"/>
          </a:xfrm>
          <a:prstGeom prst="line">
            <a:avLst/>
          </a:prstGeom>
          <a:noFill/>
          <a:ln w="12700">
            <a:solidFill>
              <a:schemeClr val="tx1"/>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grpSp>
        <p:nvGrpSpPr>
          <p:cNvPr id="2" name="Group 39"/>
          <p:cNvGrpSpPr>
            <a:grpSpLocks/>
          </p:cNvGrpSpPr>
          <p:nvPr/>
        </p:nvGrpSpPr>
        <p:grpSpPr bwMode="auto">
          <a:xfrm>
            <a:off x="5268069" y="2158700"/>
            <a:ext cx="595827" cy="646097"/>
            <a:chOff x="475" y="2386"/>
            <a:chExt cx="323" cy="306"/>
          </a:xfrm>
        </p:grpSpPr>
        <p:sp>
          <p:nvSpPr>
            <p:cNvPr id="56370" name="Oval 40"/>
            <p:cNvSpPr>
              <a:spLocks noChangeArrowheads="1"/>
            </p:cNvSpPr>
            <p:nvPr/>
          </p:nvSpPr>
          <p:spPr bwMode="auto">
            <a:xfrm>
              <a:off x="543" y="2505"/>
              <a:ext cx="181" cy="181"/>
            </a:xfrm>
            <a:prstGeom prst="ellipse">
              <a:avLst/>
            </a:prstGeom>
            <a:solidFill>
              <a:schemeClr val="bg1"/>
            </a:solidFill>
            <a:ln w="9525">
              <a:noFill/>
              <a:round/>
              <a:headEnd/>
              <a:tailEnd/>
            </a:ln>
          </p:spPr>
          <p:txBody>
            <a:bodyPr wrap="none" anchor="ctr"/>
            <a:lstStyle/>
            <a:p>
              <a:endParaRPr lang="zh-CN" altLang="en-US" b="1">
                <a:latin typeface="华文新魏" pitchFamily="2" charset="-122"/>
                <a:ea typeface="华文新魏" pitchFamily="2" charset="-122"/>
              </a:endParaRPr>
            </a:p>
          </p:txBody>
        </p:sp>
        <p:sp>
          <p:nvSpPr>
            <p:cNvPr id="56371" name="Text Box 41"/>
            <p:cNvSpPr txBox="1">
              <a:spLocks noChangeArrowheads="1"/>
            </p:cNvSpPr>
            <p:nvPr/>
          </p:nvSpPr>
          <p:spPr bwMode="auto">
            <a:xfrm>
              <a:off x="475" y="2386"/>
              <a:ext cx="323" cy="306"/>
            </a:xfrm>
            <a:prstGeom prst="rect">
              <a:avLst/>
            </a:prstGeom>
            <a:noFill/>
            <a:ln w="9525">
              <a:noFill/>
              <a:miter lim="800000"/>
              <a:headEnd/>
              <a:tailEnd/>
            </a:ln>
          </p:spPr>
          <p:txBody>
            <a:bodyPr wrap="none">
              <a:spAutoFit/>
            </a:bodyPr>
            <a:lstStyle/>
            <a:p>
              <a:r>
                <a:rPr lang="en-US" altLang="zh-CN" sz="3600" b="1">
                  <a:latin typeface="华文新魏" pitchFamily="2" charset="-122"/>
                  <a:ea typeface="华文新魏" pitchFamily="2" charset="-122"/>
                  <a:sym typeface="Wingdings" pitchFamily="2" charset="2"/>
                </a:rPr>
                <a:t></a:t>
              </a:r>
            </a:p>
          </p:txBody>
        </p:sp>
      </p:grpSp>
      <p:grpSp>
        <p:nvGrpSpPr>
          <p:cNvPr id="3" name="Group 42"/>
          <p:cNvGrpSpPr>
            <a:grpSpLocks/>
          </p:cNvGrpSpPr>
          <p:nvPr/>
        </p:nvGrpSpPr>
        <p:grpSpPr bwMode="auto">
          <a:xfrm>
            <a:off x="6609507" y="2182515"/>
            <a:ext cx="250825" cy="287337"/>
            <a:chOff x="3651" y="709"/>
            <a:chExt cx="136" cy="136"/>
          </a:xfrm>
        </p:grpSpPr>
        <p:sp>
          <p:nvSpPr>
            <p:cNvPr id="56368" name="Line 4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6369" name="Line 4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grpSp>
      <p:sp>
        <p:nvSpPr>
          <p:cNvPr id="56360" name="Rectangle 45"/>
          <p:cNvSpPr>
            <a:spLocks noChangeArrowheads="1"/>
          </p:cNvSpPr>
          <p:nvPr/>
        </p:nvSpPr>
        <p:spPr bwMode="auto">
          <a:xfrm>
            <a:off x="5512544" y="5716290"/>
            <a:ext cx="1615827"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a:latin typeface="华文新魏" pitchFamily="2" charset="-122"/>
                <a:ea typeface="华文新魏" pitchFamily="2" charset="-122"/>
              </a:rPr>
              <a:t>(b) </a:t>
            </a:r>
            <a:r>
              <a:rPr kumimoji="1" lang="zh-CN" altLang="en-US" sz="2000" b="1">
                <a:latin typeface="华文新魏" pitchFamily="2" charset="-122"/>
                <a:ea typeface="华文新魏" pitchFamily="2" charset="-122"/>
              </a:rPr>
              <a:t>超时重传</a:t>
            </a:r>
          </a:p>
        </p:txBody>
      </p:sp>
      <p:sp>
        <p:nvSpPr>
          <p:cNvPr id="56361" name="Rectangle 46"/>
          <p:cNvSpPr>
            <a:spLocks noChangeArrowheads="1"/>
          </p:cNvSpPr>
          <p:nvPr/>
        </p:nvSpPr>
        <p:spPr bwMode="auto">
          <a:xfrm>
            <a:off x="1231057" y="5373390"/>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6362" name="Rectangle 47"/>
          <p:cNvSpPr>
            <a:spLocks noChangeArrowheads="1"/>
          </p:cNvSpPr>
          <p:nvPr/>
        </p:nvSpPr>
        <p:spPr bwMode="auto">
          <a:xfrm>
            <a:off x="2737594" y="5373390"/>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6363" name="Rectangle 48"/>
          <p:cNvSpPr>
            <a:spLocks noChangeArrowheads="1"/>
          </p:cNvSpPr>
          <p:nvPr/>
        </p:nvSpPr>
        <p:spPr bwMode="auto">
          <a:xfrm>
            <a:off x="5687169" y="5373390"/>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6364" name="Rectangle 49"/>
          <p:cNvSpPr>
            <a:spLocks noChangeArrowheads="1"/>
          </p:cNvSpPr>
          <p:nvPr/>
        </p:nvSpPr>
        <p:spPr bwMode="auto">
          <a:xfrm>
            <a:off x="7193707" y="5373390"/>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6366" name="灯片编号占位符 49"/>
          <p:cNvSpPr>
            <a:spLocks noGrp="1"/>
          </p:cNvSpPr>
          <p:nvPr>
            <p:ph type="sldNum" sz="quarter" idx="12"/>
          </p:nvPr>
        </p:nvSpPr>
        <p:spPr>
          <a:noFill/>
        </p:spPr>
        <p:txBody>
          <a:bodyPr/>
          <a:lstStyle/>
          <a:p>
            <a:fld id="{C4A06E04-5786-48B8-A6BE-8B6A0FC2EA5F}" type="slidenum">
              <a:rPr lang="en-US" altLang="zh-CN" smtClean="0"/>
              <a:pPr/>
              <a:t>29</a:t>
            </a:fld>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95536" y="332656"/>
            <a:ext cx="7197725" cy="842963"/>
          </a:xfrm>
        </p:spPr>
        <p:txBody>
          <a:bodyPr/>
          <a:lstStyle/>
          <a:p>
            <a:pPr algn="l"/>
            <a:r>
              <a:rPr lang="zh-CN" altLang="zh-CN" sz="3200" u="sng" dirty="0" smtClean="0">
                <a:latin typeface="华文新魏" pitchFamily="2" charset="-122"/>
                <a:ea typeface="华文新魏" pitchFamily="2" charset="-122"/>
              </a:rPr>
              <a:t>本章知识点结构</a:t>
            </a:r>
            <a:endParaRPr lang="zh-CN" altLang="en-US" sz="3200" u="sng" dirty="0" smtClean="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3635896" y="6400800"/>
            <a:ext cx="5334000" cy="457200"/>
          </a:xfrm>
        </p:spPr>
        <p:txBody>
          <a:bodyPr/>
          <a:lstStyle/>
          <a:p>
            <a:pPr algn="r">
              <a:defRPr/>
            </a:pPr>
            <a:fld id="{D6018A1E-B8C3-4720-9EB4-B584CB5ECB34}" type="slidenum">
              <a:rPr lang="zh-CN" altLang="en-US" smtClean="0">
                <a:solidFill>
                  <a:srgbClr val="000000"/>
                </a:solidFill>
              </a:rPr>
              <a:pPr algn="r">
                <a:defRPr/>
              </a:pPr>
              <a:t>3</a:t>
            </a:fld>
            <a:endParaRPr lang="en-US" altLang="zh-CN" dirty="0">
              <a:solidFill>
                <a:srgbClr val="000000"/>
              </a:solidFill>
            </a:endParaRPr>
          </a:p>
        </p:txBody>
      </p:sp>
      <p:pic>
        <p:nvPicPr>
          <p:cNvPr id="56322" name="Picture 2"/>
          <p:cNvPicPr>
            <a:picLocks noChangeAspect="1" noChangeArrowheads="1"/>
          </p:cNvPicPr>
          <p:nvPr/>
        </p:nvPicPr>
        <p:blipFill>
          <a:blip r:embed="rId2" cstate="print"/>
          <a:srcRect/>
          <a:stretch>
            <a:fillRect/>
          </a:stretch>
        </p:blipFill>
        <p:spPr bwMode="auto">
          <a:xfrm>
            <a:off x="1187624" y="1484784"/>
            <a:ext cx="6264275" cy="33559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323528" y="936104"/>
            <a:ext cx="8064896" cy="648072"/>
          </a:xfrm>
        </p:spPr>
        <p:txBody>
          <a:bodyPr/>
          <a:lstStyle/>
          <a:p>
            <a:pPr algn="l" eaLnBrk="1" hangingPunct="1">
              <a:buFont typeface="Arial" pitchFamily="34" charset="0"/>
              <a:buChar char="•"/>
            </a:pPr>
            <a:r>
              <a:rPr lang="zh-CN" altLang="en-US" sz="2800" dirty="0" smtClean="0">
                <a:solidFill>
                  <a:schemeClr val="accent6"/>
                </a:solidFill>
              </a:rPr>
              <a:t> 确认丢失和确认迟到 </a:t>
            </a:r>
          </a:p>
        </p:txBody>
      </p:sp>
      <p:grpSp>
        <p:nvGrpSpPr>
          <p:cNvPr id="54" name="组合 53"/>
          <p:cNvGrpSpPr/>
          <p:nvPr/>
        </p:nvGrpSpPr>
        <p:grpSpPr>
          <a:xfrm>
            <a:off x="0" y="1772816"/>
            <a:ext cx="8928100" cy="4375150"/>
            <a:chOff x="107950" y="2046288"/>
            <a:chExt cx="8928100" cy="4375150"/>
          </a:xfrm>
        </p:grpSpPr>
        <p:sp>
          <p:nvSpPr>
            <p:cNvPr id="57348" name="Line 4"/>
            <p:cNvSpPr>
              <a:spLocks noChangeShapeType="1"/>
            </p:cNvSpPr>
            <p:nvPr/>
          </p:nvSpPr>
          <p:spPr bwMode="auto">
            <a:xfrm>
              <a:off x="1349375" y="2471738"/>
              <a:ext cx="0" cy="3382962"/>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7349" name="Line 5"/>
            <p:cNvSpPr>
              <a:spLocks noChangeShapeType="1"/>
            </p:cNvSpPr>
            <p:nvPr/>
          </p:nvSpPr>
          <p:spPr bwMode="auto">
            <a:xfrm flipH="1">
              <a:off x="1927225" y="3175000"/>
              <a:ext cx="723900" cy="252413"/>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50" name="Line 6"/>
            <p:cNvSpPr>
              <a:spLocks noChangeShapeType="1"/>
            </p:cNvSpPr>
            <p:nvPr/>
          </p:nvSpPr>
          <p:spPr bwMode="auto">
            <a:xfrm>
              <a:off x="1349375" y="3846513"/>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51" name="Line 7"/>
            <p:cNvSpPr>
              <a:spLocks noChangeShapeType="1"/>
            </p:cNvSpPr>
            <p:nvPr/>
          </p:nvSpPr>
          <p:spPr bwMode="auto">
            <a:xfrm flipH="1">
              <a:off x="1349375" y="4348163"/>
              <a:ext cx="1301750" cy="419100"/>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52" name="Line 8"/>
            <p:cNvSpPr>
              <a:spLocks noChangeShapeType="1"/>
            </p:cNvSpPr>
            <p:nvPr/>
          </p:nvSpPr>
          <p:spPr bwMode="auto">
            <a:xfrm>
              <a:off x="1349375" y="4849813"/>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53" name="Text Box 9"/>
            <p:cNvSpPr txBox="1">
              <a:spLocks noChangeArrowheads="1"/>
            </p:cNvSpPr>
            <p:nvPr/>
          </p:nvSpPr>
          <p:spPr bwMode="auto">
            <a:xfrm>
              <a:off x="1187242" y="2046288"/>
              <a:ext cx="338554"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A</a:t>
              </a:r>
            </a:p>
          </p:txBody>
        </p:sp>
        <p:sp>
          <p:nvSpPr>
            <p:cNvPr id="57354" name="Text Box 10"/>
            <p:cNvSpPr txBox="1">
              <a:spLocks noChangeArrowheads="1"/>
            </p:cNvSpPr>
            <p:nvPr/>
          </p:nvSpPr>
          <p:spPr bwMode="auto">
            <a:xfrm>
              <a:off x="107950" y="2366963"/>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55" name="Text Box 11"/>
            <p:cNvSpPr txBox="1">
              <a:spLocks noChangeArrowheads="1"/>
            </p:cNvSpPr>
            <p:nvPr/>
          </p:nvSpPr>
          <p:spPr bwMode="auto">
            <a:xfrm>
              <a:off x="2502570" y="2046288"/>
              <a:ext cx="320922"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B</a:t>
              </a:r>
            </a:p>
          </p:txBody>
        </p:sp>
        <p:sp>
          <p:nvSpPr>
            <p:cNvPr id="57356" name="Line 12"/>
            <p:cNvSpPr>
              <a:spLocks noChangeShapeType="1"/>
            </p:cNvSpPr>
            <p:nvPr/>
          </p:nvSpPr>
          <p:spPr bwMode="auto">
            <a:xfrm>
              <a:off x="2651125" y="2471738"/>
              <a:ext cx="0" cy="3382962"/>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7357" name="Text Box 13"/>
            <p:cNvSpPr txBox="1">
              <a:spLocks noChangeArrowheads="1"/>
            </p:cNvSpPr>
            <p:nvPr/>
          </p:nvSpPr>
          <p:spPr bwMode="auto">
            <a:xfrm>
              <a:off x="189901" y="3448050"/>
              <a:ext cx="1075936" cy="707886"/>
            </a:xfrm>
            <a:prstGeom prst="rect">
              <a:avLst/>
            </a:prstGeom>
            <a:noFill/>
            <a:ln w="9525">
              <a:noFill/>
              <a:miter lim="800000"/>
              <a:headEnd/>
              <a:tailEnd/>
            </a:ln>
          </p:spPr>
          <p:txBody>
            <a:bodyPr wrap="none">
              <a:spAutoFit/>
            </a:bodyPr>
            <a:lstStyle/>
            <a:p>
              <a:pPr algn="ctr"/>
              <a:r>
                <a:rPr lang="zh-CN" altLang="en-US" sz="2000" b="1">
                  <a:latin typeface="华文新魏" pitchFamily="2" charset="-122"/>
                  <a:ea typeface="华文新魏" pitchFamily="2" charset="-122"/>
                </a:rPr>
                <a:t>超时</a:t>
              </a:r>
            </a:p>
            <a:p>
              <a:pPr algn="ctr"/>
              <a:r>
                <a:rPr lang="zh-CN" altLang="en-US" sz="2000" b="1">
                  <a:latin typeface="华文新魏" pitchFamily="2" charset="-122"/>
                  <a:ea typeface="华文新魏" pitchFamily="2" charset="-122"/>
                </a:rPr>
                <a:t>重传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58" name="Text Box 14"/>
            <p:cNvSpPr txBox="1">
              <a:spLocks noChangeArrowheads="1"/>
            </p:cNvSpPr>
            <p:nvPr/>
          </p:nvSpPr>
          <p:spPr bwMode="auto">
            <a:xfrm>
              <a:off x="409575" y="4572000"/>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p>
          </p:txBody>
        </p:sp>
        <p:sp>
          <p:nvSpPr>
            <p:cNvPr id="702479" name="Text Box 15"/>
            <p:cNvSpPr txBox="1">
              <a:spLocks noChangeArrowheads="1"/>
            </p:cNvSpPr>
            <p:nvPr/>
          </p:nvSpPr>
          <p:spPr bwMode="auto">
            <a:xfrm>
              <a:off x="2749550" y="3789363"/>
              <a:ext cx="1582738" cy="1016000"/>
            </a:xfrm>
            <a:prstGeom prst="rect">
              <a:avLst/>
            </a:prstGeom>
            <a:solidFill>
              <a:srgbClr val="FFFF99"/>
            </a:solidFill>
            <a:ln w="9525">
              <a:solidFill>
                <a:schemeClr val="folHlink"/>
              </a:solidFill>
              <a:miter lim="800000"/>
              <a:headEnd/>
              <a:tailEnd/>
            </a:ln>
            <a:effectLst>
              <a:outerShdw dist="45791" dir="3378596" algn="ctr" rotWithShape="0">
                <a:schemeClr val="bg2"/>
              </a:outerShdw>
            </a:effectLst>
          </p:spPr>
          <p:txBody>
            <a:bodyPr wrap="none">
              <a:spAutoFit/>
            </a:bodyPr>
            <a:lstStyle/>
            <a:p>
              <a:pPr>
                <a:defRPr/>
              </a:pPr>
              <a:r>
                <a:rPr lang="zh-CN" altLang="en-US" sz="2000" b="1">
                  <a:latin typeface="华文新魏" pitchFamily="2" charset="-122"/>
                  <a:ea typeface="华文新魏" pitchFamily="2" charset="-122"/>
                </a:rPr>
                <a:t>丢弃</a:t>
              </a:r>
            </a:p>
            <a:p>
              <a:pPr>
                <a:defRPr/>
              </a:pPr>
              <a:r>
                <a:rPr lang="zh-CN" altLang="en-US" sz="2000" b="1">
                  <a:latin typeface="华文新魏" pitchFamily="2" charset="-122"/>
                  <a:ea typeface="华文新魏" pitchFamily="2" charset="-122"/>
                </a:rPr>
                <a:t>重复的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a:p>
              <a:pPr>
                <a:defRPr/>
              </a:pPr>
              <a:r>
                <a:rPr lang="zh-CN" altLang="en-US" sz="2000" b="1">
                  <a:latin typeface="华文新魏" pitchFamily="2" charset="-122"/>
                  <a:ea typeface="华文新魏" pitchFamily="2" charset="-122"/>
                </a:rPr>
                <a:t>重传确认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60" name="Line 16"/>
            <p:cNvSpPr>
              <a:spLocks noChangeShapeType="1"/>
            </p:cNvSpPr>
            <p:nvPr/>
          </p:nvSpPr>
          <p:spPr bwMode="auto">
            <a:xfrm flipH="1">
              <a:off x="1323975" y="3441700"/>
              <a:ext cx="584200" cy="188913"/>
            </a:xfrm>
            <a:prstGeom prst="line">
              <a:avLst/>
            </a:prstGeom>
            <a:noFill/>
            <a:ln w="12700">
              <a:solidFill>
                <a:schemeClr val="tx1"/>
              </a:solidFill>
              <a:prstDash val="dash"/>
              <a:round/>
              <a:headEnd type="none" w="sm" len="sm"/>
              <a:tailEnd type="triangle" w="sm" len="med"/>
            </a:ln>
          </p:spPr>
          <p:txBody>
            <a:bodyPr/>
            <a:lstStyle/>
            <a:p>
              <a:endParaRPr lang="zh-CN" altLang="en-US" b="1">
                <a:latin typeface="华文新魏" pitchFamily="2" charset="-122"/>
                <a:ea typeface="华文新魏" pitchFamily="2" charset="-122"/>
              </a:endParaRPr>
            </a:p>
          </p:txBody>
        </p:sp>
        <p:sp>
          <p:nvSpPr>
            <p:cNvPr id="57361" name="Line 17"/>
            <p:cNvSpPr>
              <a:spLocks noChangeShapeType="1"/>
            </p:cNvSpPr>
            <p:nvPr/>
          </p:nvSpPr>
          <p:spPr bwMode="auto">
            <a:xfrm>
              <a:off x="1089025" y="2673350"/>
              <a:ext cx="217488"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7362" name="Line 18"/>
            <p:cNvSpPr>
              <a:spLocks noChangeShapeType="1"/>
            </p:cNvSpPr>
            <p:nvPr/>
          </p:nvSpPr>
          <p:spPr bwMode="auto">
            <a:xfrm>
              <a:off x="1089025" y="3846513"/>
              <a:ext cx="217488"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7363" name="Line 19"/>
            <p:cNvSpPr>
              <a:spLocks noChangeShapeType="1"/>
            </p:cNvSpPr>
            <p:nvPr/>
          </p:nvSpPr>
          <p:spPr bwMode="auto">
            <a:xfrm>
              <a:off x="1198563" y="2662238"/>
              <a:ext cx="0" cy="1173162"/>
            </a:xfrm>
            <a:prstGeom prst="line">
              <a:avLst/>
            </a:prstGeom>
            <a:noFill/>
            <a:ln w="12700">
              <a:solidFill>
                <a:schemeClr val="tx1"/>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57364" name="Oval 20"/>
            <p:cNvSpPr>
              <a:spLocks noChangeArrowheads="1"/>
            </p:cNvSpPr>
            <p:nvPr/>
          </p:nvSpPr>
          <p:spPr bwMode="auto">
            <a:xfrm>
              <a:off x="1050925" y="3041650"/>
              <a:ext cx="288925" cy="333375"/>
            </a:xfrm>
            <a:prstGeom prst="ellipse">
              <a:avLst/>
            </a:prstGeom>
            <a:solidFill>
              <a:schemeClr val="bg1"/>
            </a:solidFill>
            <a:ln w="9525">
              <a:noFill/>
              <a:round/>
              <a:headEnd/>
              <a:tailEnd/>
            </a:ln>
          </p:spPr>
          <p:txBody>
            <a:bodyPr wrap="none" anchor="ctr"/>
            <a:lstStyle/>
            <a:p>
              <a:endParaRPr lang="zh-CN" altLang="en-US" b="1">
                <a:latin typeface="华文新魏" pitchFamily="2" charset="-122"/>
                <a:ea typeface="华文新魏" pitchFamily="2" charset="-122"/>
              </a:endParaRPr>
            </a:p>
          </p:txBody>
        </p:sp>
        <p:sp>
          <p:nvSpPr>
            <p:cNvPr id="57365" name="Text Box 21"/>
            <p:cNvSpPr txBox="1">
              <a:spLocks noChangeArrowheads="1"/>
            </p:cNvSpPr>
            <p:nvPr/>
          </p:nvSpPr>
          <p:spPr bwMode="auto">
            <a:xfrm>
              <a:off x="900113" y="2859088"/>
              <a:ext cx="592137" cy="641350"/>
            </a:xfrm>
            <a:prstGeom prst="rect">
              <a:avLst/>
            </a:prstGeom>
            <a:noFill/>
            <a:ln w="9525">
              <a:noFill/>
              <a:miter lim="800000"/>
              <a:headEnd/>
              <a:tailEnd/>
            </a:ln>
          </p:spPr>
          <p:txBody>
            <a:bodyPr wrap="none">
              <a:spAutoFit/>
            </a:bodyPr>
            <a:lstStyle/>
            <a:p>
              <a:r>
                <a:rPr lang="en-US" altLang="zh-CN" sz="3600" b="1">
                  <a:latin typeface="华文新魏" pitchFamily="2" charset="-122"/>
                  <a:ea typeface="华文新魏" pitchFamily="2" charset="-122"/>
                  <a:sym typeface="Wingdings" pitchFamily="2" charset="2"/>
                </a:rPr>
                <a:t></a:t>
              </a:r>
            </a:p>
          </p:txBody>
        </p:sp>
        <p:grpSp>
          <p:nvGrpSpPr>
            <p:cNvPr id="2" name="Group 22"/>
            <p:cNvGrpSpPr>
              <a:grpSpLocks/>
            </p:cNvGrpSpPr>
            <p:nvPr/>
          </p:nvGrpSpPr>
          <p:grpSpPr bwMode="auto">
            <a:xfrm>
              <a:off x="1881188" y="3259138"/>
              <a:ext cx="215900" cy="250825"/>
              <a:chOff x="3651" y="709"/>
              <a:chExt cx="136" cy="136"/>
            </a:xfrm>
          </p:grpSpPr>
          <p:sp>
            <p:nvSpPr>
              <p:cNvPr id="57397" name="Line 2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7398" name="Line 2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grpSp>
        <p:sp>
          <p:nvSpPr>
            <p:cNvPr id="57367" name="Rectangle 25"/>
            <p:cNvSpPr>
              <a:spLocks noChangeArrowheads="1"/>
            </p:cNvSpPr>
            <p:nvPr/>
          </p:nvSpPr>
          <p:spPr bwMode="auto">
            <a:xfrm>
              <a:off x="1042988" y="6021388"/>
              <a:ext cx="1595437" cy="400050"/>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a:latin typeface="华文新魏" pitchFamily="2" charset="-122"/>
                  <a:ea typeface="华文新魏" pitchFamily="2" charset="-122"/>
                </a:rPr>
                <a:t>(a) </a:t>
              </a:r>
              <a:r>
                <a:rPr kumimoji="1" lang="zh-CN" altLang="en-US" sz="2000" b="1">
                  <a:latin typeface="华文新魏" pitchFamily="2" charset="-122"/>
                  <a:ea typeface="华文新魏" pitchFamily="2" charset="-122"/>
                </a:rPr>
                <a:t>确认丢失</a:t>
              </a:r>
            </a:p>
          </p:txBody>
        </p:sp>
        <p:sp>
          <p:nvSpPr>
            <p:cNvPr id="57368" name="Line 26"/>
            <p:cNvSpPr>
              <a:spLocks noChangeShapeType="1"/>
            </p:cNvSpPr>
            <p:nvPr/>
          </p:nvSpPr>
          <p:spPr bwMode="auto">
            <a:xfrm>
              <a:off x="1344613" y="2687638"/>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69" name="Text Box 27"/>
            <p:cNvSpPr txBox="1">
              <a:spLocks noChangeArrowheads="1"/>
            </p:cNvSpPr>
            <p:nvPr/>
          </p:nvSpPr>
          <p:spPr bwMode="auto">
            <a:xfrm>
              <a:off x="2676525" y="2952750"/>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70" name="Line 28"/>
            <p:cNvSpPr>
              <a:spLocks noChangeShapeType="1"/>
            </p:cNvSpPr>
            <p:nvPr/>
          </p:nvSpPr>
          <p:spPr bwMode="auto">
            <a:xfrm>
              <a:off x="6083300" y="2471738"/>
              <a:ext cx="0" cy="3382962"/>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7371" name="Line 29"/>
            <p:cNvSpPr>
              <a:spLocks noChangeShapeType="1"/>
            </p:cNvSpPr>
            <p:nvPr/>
          </p:nvSpPr>
          <p:spPr bwMode="auto">
            <a:xfrm>
              <a:off x="6083300" y="3846513"/>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72" name="Line 30"/>
            <p:cNvSpPr>
              <a:spLocks noChangeShapeType="1"/>
            </p:cNvSpPr>
            <p:nvPr/>
          </p:nvSpPr>
          <p:spPr bwMode="auto">
            <a:xfrm flipH="1">
              <a:off x="6083300" y="4348163"/>
              <a:ext cx="1301750" cy="419100"/>
            </a:xfrm>
            <a:prstGeom prst="line">
              <a:avLst/>
            </a:pr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73" name="Line 31"/>
            <p:cNvSpPr>
              <a:spLocks noChangeShapeType="1"/>
            </p:cNvSpPr>
            <p:nvPr/>
          </p:nvSpPr>
          <p:spPr bwMode="auto">
            <a:xfrm>
              <a:off x="6083300" y="4849813"/>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74" name="Text Box 32"/>
            <p:cNvSpPr txBox="1">
              <a:spLocks noChangeArrowheads="1"/>
            </p:cNvSpPr>
            <p:nvPr/>
          </p:nvSpPr>
          <p:spPr bwMode="auto">
            <a:xfrm>
              <a:off x="5929104" y="2046288"/>
              <a:ext cx="338554"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A</a:t>
              </a:r>
            </a:p>
          </p:txBody>
        </p:sp>
        <p:sp>
          <p:nvSpPr>
            <p:cNvPr id="57375" name="Text Box 33"/>
            <p:cNvSpPr txBox="1">
              <a:spLocks noChangeArrowheads="1"/>
            </p:cNvSpPr>
            <p:nvPr/>
          </p:nvSpPr>
          <p:spPr bwMode="auto">
            <a:xfrm>
              <a:off x="4859338" y="2366963"/>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76" name="Text Box 34"/>
            <p:cNvSpPr txBox="1">
              <a:spLocks noChangeArrowheads="1"/>
            </p:cNvSpPr>
            <p:nvPr/>
          </p:nvSpPr>
          <p:spPr bwMode="auto">
            <a:xfrm>
              <a:off x="7233320" y="2046288"/>
              <a:ext cx="320922" cy="369332"/>
            </a:xfrm>
            <a:prstGeom prst="rect">
              <a:avLst/>
            </a:prstGeom>
            <a:noFill/>
            <a:ln w="9525">
              <a:noFill/>
              <a:miter lim="800000"/>
              <a:headEnd/>
              <a:tailEnd/>
            </a:ln>
          </p:spPr>
          <p:txBody>
            <a:bodyPr wrap="none">
              <a:spAutoFit/>
            </a:bodyPr>
            <a:lstStyle/>
            <a:p>
              <a:pPr algn="ctr"/>
              <a:r>
                <a:rPr lang="en-US" altLang="zh-CN" b="1">
                  <a:latin typeface="华文新魏" pitchFamily="2" charset="-122"/>
                  <a:ea typeface="华文新魏" pitchFamily="2" charset="-122"/>
                </a:rPr>
                <a:t>B</a:t>
              </a:r>
            </a:p>
          </p:txBody>
        </p:sp>
        <p:sp>
          <p:nvSpPr>
            <p:cNvPr id="57377" name="Line 35"/>
            <p:cNvSpPr>
              <a:spLocks noChangeShapeType="1"/>
            </p:cNvSpPr>
            <p:nvPr/>
          </p:nvSpPr>
          <p:spPr bwMode="auto">
            <a:xfrm>
              <a:off x="7385050" y="2471738"/>
              <a:ext cx="0" cy="3382962"/>
            </a:xfrm>
            <a:prstGeom prst="line">
              <a:avLst/>
            </a:prstGeom>
            <a:noFill/>
            <a:ln w="12700">
              <a:solidFill>
                <a:schemeClr val="tx1"/>
              </a:solidFill>
              <a:round/>
              <a:headEnd type="none" w="sm" len="sm"/>
              <a:tailEnd type="triangle" w="sm" len="med"/>
            </a:ln>
          </p:spPr>
          <p:txBody>
            <a:bodyPr wrap="none" anchor="ctr"/>
            <a:lstStyle/>
            <a:p>
              <a:endParaRPr lang="zh-CN" altLang="en-US" b="1">
                <a:latin typeface="华文新魏" pitchFamily="2" charset="-122"/>
                <a:ea typeface="华文新魏" pitchFamily="2" charset="-122"/>
              </a:endParaRPr>
            </a:p>
          </p:txBody>
        </p:sp>
        <p:sp>
          <p:nvSpPr>
            <p:cNvPr id="57378" name="Text Box 36"/>
            <p:cNvSpPr txBox="1">
              <a:spLocks noChangeArrowheads="1"/>
            </p:cNvSpPr>
            <p:nvPr/>
          </p:nvSpPr>
          <p:spPr bwMode="auto">
            <a:xfrm>
              <a:off x="4941289" y="3500438"/>
              <a:ext cx="1075936" cy="707886"/>
            </a:xfrm>
            <a:prstGeom prst="rect">
              <a:avLst/>
            </a:prstGeom>
            <a:noFill/>
            <a:ln w="9525">
              <a:noFill/>
              <a:miter lim="800000"/>
              <a:headEnd/>
              <a:tailEnd/>
            </a:ln>
          </p:spPr>
          <p:txBody>
            <a:bodyPr wrap="none">
              <a:spAutoFit/>
            </a:bodyPr>
            <a:lstStyle/>
            <a:p>
              <a:pPr algn="ctr"/>
              <a:r>
                <a:rPr lang="zh-CN" altLang="en-US" sz="2000" b="1">
                  <a:latin typeface="华文新魏" pitchFamily="2" charset="-122"/>
                  <a:ea typeface="华文新魏" pitchFamily="2" charset="-122"/>
                </a:rPr>
                <a:t>超时</a:t>
              </a:r>
            </a:p>
            <a:p>
              <a:pPr algn="ctr"/>
              <a:r>
                <a:rPr lang="zh-CN" altLang="en-US" sz="2000" b="1">
                  <a:latin typeface="华文新魏" pitchFamily="2" charset="-122"/>
                  <a:ea typeface="华文新魏" pitchFamily="2" charset="-122"/>
                </a:rPr>
                <a:t>重传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79" name="Text Box 37"/>
            <p:cNvSpPr txBox="1">
              <a:spLocks noChangeArrowheads="1"/>
            </p:cNvSpPr>
            <p:nvPr/>
          </p:nvSpPr>
          <p:spPr bwMode="auto">
            <a:xfrm>
              <a:off x="5145088" y="4572000"/>
              <a:ext cx="1101584"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发送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2</a:t>
              </a:r>
            </a:p>
          </p:txBody>
        </p:sp>
        <p:sp>
          <p:nvSpPr>
            <p:cNvPr id="702502" name="Text Box 38"/>
            <p:cNvSpPr txBox="1">
              <a:spLocks noChangeArrowheads="1"/>
            </p:cNvSpPr>
            <p:nvPr/>
          </p:nvSpPr>
          <p:spPr bwMode="auto">
            <a:xfrm>
              <a:off x="7451725" y="3789363"/>
              <a:ext cx="1584325" cy="101600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defRPr/>
              </a:pPr>
              <a:r>
                <a:rPr lang="zh-CN" altLang="en-US" sz="2000" b="1">
                  <a:latin typeface="华文新魏" pitchFamily="2" charset="-122"/>
                  <a:ea typeface="华文新魏" pitchFamily="2" charset="-122"/>
                </a:rPr>
                <a:t>丢弃</a:t>
              </a:r>
            </a:p>
            <a:p>
              <a:pPr>
                <a:defRPr/>
              </a:pPr>
              <a:r>
                <a:rPr lang="zh-CN" altLang="en-US" sz="2000" b="1">
                  <a:latin typeface="华文新魏" pitchFamily="2" charset="-122"/>
                  <a:ea typeface="华文新魏" pitchFamily="2" charset="-122"/>
                </a:rPr>
                <a:t>重复的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a:p>
              <a:pPr>
                <a:defRPr/>
              </a:pPr>
              <a:r>
                <a:rPr lang="zh-CN" altLang="en-US" sz="2000" b="1">
                  <a:latin typeface="华文新魏" pitchFamily="2" charset="-122"/>
                  <a:ea typeface="华文新魏" pitchFamily="2" charset="-122"/>
                </a:rPr>
                <a:t>重传确认</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81" name="Line 39"/>
            <p:cNvSpPr>
              <a:spLocks noChangeShapeType="1"/>
            </p:cNvSpPr>
            <p:nvPr/>
          </p:nvSpPr>
          <p:spPr bwMode="auto">
            <a:xfrm>
              <a:off x="5822950" y="2673350"/>
              <a:ext cx="217488"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7382" name="Line 40"/>
            <p:cNvSpPr>
              <a:spLocks noChangeShapeType="1"/>
            </p:cNvSpPr>
            <p:nvPr/>
          </p:nvSpPr>
          <p:spPr bwMode="auto">
            <a:xfrm>
              <a:off x="5822950" y="3846513"/>
              <a:ext cx="217488" cy="0"/>
            </a:xfrm>
            <a:prstGeom prst="line">
              <a:avLst/>
            </a:prstGeom>
            <a:noFill/>
            <a:ln w="12700">
              <a:solidFill>
                <a:schemeClr val="tx1"/>
              </a:solidFill>
              <a:round/>
              <a:headEnd type="none" w="sm" len="sm"/>
              <a:tailEnd type="none" w="sm" len="sm"/>
            </a:ln>
          </p:spPr>
          <p:txBody>
            <a:bodyPr/>
            <a:lstStyle/>
            <a:p>
              <a:endParaRPr lang="zh-CN" altLang="en-US" b="1">
                <a:latin typeface="华文新魏" pitchFamily="2" charset="-122"/>
                <a:ea typeface="华文新魏" pitchFamily="2" charset="-122"/>
              </a:endParaRPr>
            </a:p>
          </p:txBody>
        </p:sp>
        <p:sp>
          <p:nvSpPr>
            <p:cNvPr id="57383" name="Line 41"/>
            <p:cNvSpPr>
              <a:spLocks noChangeShapeType="1"/>
            </p:cNvSpPr>
            <p:nvPr/>
          </p:nvSpPr>
          <p:spPr bwMode="auto">
            <a:xfrm>
              <a:off x="5934075" y="2662238"/>
              <a:ext cx="0" cy="1173162"/>
            </a:xfrm>
            <a:prstGeom prst="line">
              <a:avLst/>
            </a:prstGeom>
            <a:noFill/>
            <a:ln w="12700">
              <a:solidFill>
                <a:schemeClr val="tx1"/>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57384" name="Oval 43"/>
            <p:cNvSpPr>
              <a:spLocks noChangeArrowheads="1"/>
            </p:cNvSpPr>
            <p:nvPr/>
          </p:nvSpPr>
          <p:spPr bwMode="auto">
            <a:xfrm>
              <a:off x="5784850" y="3041650"/>
              <a:ext cx="288925" cy="333375"/>
            </a:xfrm>
            <a:prstGeom prst="ellipse">
              <a:avLst/>
            </a:prstGeom>
            <a:solidFill>
              <a:schemeClr val="bg1"/>
            </a:solidFill>
            <a:ln w="9525">
              <a:noFill/>
              <a:round/>
              <a:headEnd/>
              <a:tailEnd/>
            </a:ln>
          </p:spPr>
          <p:txBody>
            <a:bodyPr wrap="none" anchor="ctr"/>
            <a:lstStyle/>
            <a:p>
              <a:endParaRPr lang="zh-CN" altLang="en-US" b="1">
                <a:latin typeface="华文新魏" pitchFamily="2" charset="-122"/>
                <a:ea typeface="华文新魏" pitchFamily="2" charset="-122"/>
              </a:endParaRPr>
            </a:p>
          </p:txBody>
        </p:sp>
        <p:sp>
          <p:nvSpPr>
            <p:cNvPr id="57385" name="Text Box 44"/>
            <p:cNvSpPr txBox="1">
              <a:spLocks noChangeArrowheads="1"/>
            </p:cNvSpPr>
            <p:nvPr/>
          </p:nvSpPr>
          <p:spPr bwMode="auto">
            <a:xfrm>
              <a:off x="5635625" y="2924175"/>
              <a:ext cx="592138" cy="641350"/>
            </a:xfrm>
            <a:prstGeom prst="rect">
              <a:avLst/>
            </a:prstGeom>
            <a:noFill/>
            <a:ln w="9525">
              <a:noFill/>
              <a:miter lim="800000"/>
              <a:headEnd/>
              <a:tailEnd/>
            </a:ln>
          </p:spPr>
          <p:txBody>
            <a:bodyPr wrap="none">
              <a:spAutoFit/>
            </a:bodyPr>
            <a:lstStyle/>
            <a:p>
              <a:r>
                <a:rPr lang="en-US" altLang="zh-CN" sz="3600" b="1">
                  <a:latin typeface="华文新魏" pitchFamily="2" charset="-122"/>
                  <a:ea typeface="华文新魏" pitchFamily="2" charset="-122"/>
                  <a:sym typeface="Wingdings" pitchFamily="2" charset="2"/>
                </a:rPr>
                <a:t></a:t>
              </a:r>
            </a:p>
          </p:txBody>
        </p:sp>
        <p:sp>
          <p:nvSpPr>
            <p:cNvPr id="57386" name="Rectangle 45"/>
            <p:cNvSpPr>
              <a:spLocks noChangeArrowheads="1"/>
            </p:cNvSpPr>
            <p:nvPr/>
          </p:nvSpPr>
          <p:spPr bwMode="auto">
            <a:xfrm>
              <a:off x="5724525" y="6021388"/>
              <a:ext cx="1595438" cy="400050"/>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dirty="0">
                  <a:latin typeface="华文新魏" pitchFamily="2" charset="-122"/>
                  <a:ea typeface="华文新魏" pitchFamily="2" charset="-122"/>
                </a:rPr>
                <a:t>(b) </a:t>
              </a:r>
              <a:r>
                <a:rPr kumimoji="1" lang="zh-CN" altLang="en-US" sz="2000" b="1" dirty="0">
                  <a:latin typeface="华文新魏" pitchFamily="2" charset="-122"/>
                  <a:ea typeface="华文新魏" pitchFamily="2" charset="-122"/>
                </a:rPr>
                <a:t>确认迟到</a:t>
              </a:r>
            </a:p>
          </p:txBody>
        </p:sp>
        <p:sp>
          <p:nvSpPr>
            <p:cNvPr id="57387" name="Line 46"/>
            <p:cNvSpPr>
              <a:spLocks noChangeShapeType="1"/>
            </p:cNvSpPr>
            <p:nvPr/>
          </p:nvSpPr>
          <p:spPr bwMode="auto">
            <a:xfrm>
              <a:off x="6078538" y="2687638"/>
              <a:ext cx="1301750" cy="419100"/>
            </a:xfrm>
            <a:prstGeom prst="line">
              <a:avLst/>
            </a:prstGeom>
            <a:noFill/>
            <a:ln w="57150">
              <a:solidFill>
                <a:schemeClr va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57388" name="Text Box 47"/>
            <p:cNvSpPr txBox="1">
              <a:spLocks noChangeArrowheads="1"/>
            </p:cNvSpPr>
            <p:nvPr/>
          </p:nvSpPr>
          <p:spPr bwMode="auto">
            <a:xfrm>
              <a:off x="7410450" y="2952750"/>
              <a:ext cx="1075936" cy="400110"/>
            </a:xfrm>
            <a:prstGeom prst="rect">
              <a:avLst/>
            </a:prstGeom>
            <a:noFill/>
            <a:ln w="9525">
              <a:noFill/>
              <a:miter lim="800000"/>
              <a:headEnd/>
              <a:tailEnd/>
            </a:ln>
          </p:spPr>
          <p:txBody>
            <a:bodyPr wrap="none">
              <a:spAutoFit/>
            </a:bodyPr>
            <a:lstStyle/>
            <a:p>
              <a:r>
                <a:rPr lang="zh-CN" altLang="en-US" sz="2000" b="1">
                  <a:latin typeface="华文新魏" pitchFamily="2" charset="-122"/>
                  <a:ea typeface="华文新魏" pitchFamily="2" charset="-122"/>
                </a:rPr>
                <a:t>确认 </a:t>
              </a:r>
              <a:r>
                <a:rPr lang="en-US" altLang="zh-CN" sz="2000" b="1">
                  <a:latin typeface="华文新魏" pitchFamily="2" charset="-122"/>
                  <a:ea typeface="华文新魏" pitchFamily="2" charset="-122"/>
                </a:rPr>
                <a:t>M</a:t>
              </a:r>
              <a:r>
                <a:rPr lang="en-US" altLang="zh-CN" sz="2000" b="1" baseline="-25000">
                  <a:latin typeface="华文新魏" pitchFamily="2" charset="-122"/>
                  <a:ea typeface="华文新魏" pitchFamily="2" charset="-122"/>
                </a:rPr>
                <a:t>1</a:t>
              </a:r>
            </a:p>
          </p:txBody>
        </p:sp>
        <p:sp>
          <p:nvSpPr>
            <p:cNvPr id="57389" name="Freeform 48"/>
            <p:cNvSpPr>
              <a:spLocks/>
            </p:cNvSpPr>
            <p:nvPr/>
          </p:nvSpPr>
          <p:spPr bwMode="auto">
            <a:xfrm>
              <a:off x="6102350" y="3175000"/>
              <a:ext cx="1271588" cy="2262188"/>
            </a:xfrm>
            <a:custGeom>
              <a:avLst/>
              <a:gdLst>
                <a:gd name="T0" fmla="*/ 2147483647 w 798"/>
                <a:gd name="T1" fmla="*/ 0 h 1134"/>
                <a:gd name="T2" fmla="*/ 2147483647 w 798"/>
                <a:gd name="T3" fmla="*/ 2147483647 h 1134"/>
                <a:gd name="T4" fmla="*/ 2147483647 w 798"/>
                <a:gd name="T5" fmla="*/ 2147483647 h 1134"/>
                <a:gd name="T6" fmla="*/ 2147483647 w 798"/>
                <a:gd name="T7" fmla="*/ 2147483647 h 1134"/>
                <a:gd name="T8" fmla="*/ 2147483647 w 798"/>
                <a:gd name="T9" fmla="*/ 2147483647 h 1134"/>
                <a:gd name="T10" fmla="*/ 2147483647 w 798"/>
                <a:gd name="T11" fmla="*/ 2147483647 h 1134"/>
                <a:gd name="T12" fmla="*/ 0 w 798"/>
                <a:gd name="T13" fmla="*/ 2147483647 h 1134"/>
                <a:gd name="T14" fmla="*/ 0 60000 65536"/>
                <a:gd name="T15" fmla="*/ 0 60000 65536"/>
                <a:gd name="T16" fmla="*/ 0 60000 65536"/>
                <a:gd name="T17" fmla="*/ 0 60000 65536"/>
                <a:gd name="T18" fmla="*/ 0 60000 65536"/>
                <a:gd name="T19" fmla="*/ 0 60000 65536"/>
                <a:gd name="T20" fmla="*/ 0 60000 65536"/>
                <a:gd name="T21" fmla="*/ 0 w 798"/>
                <a:gd name="T22" fmla="*/ 0 h 1134"/>
                <a:gd name="T23" fmla="*/ 798 w 798"/>
                <a:gd name="T24" fmla="*/ 1134 h 1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a:solidFill>
                <a:schemeClr val="folHlink"/>
              </a:solidFill>
              <a:round/>
              <a:headEnd type="none" w="sm" len="sm"/>
              <a:tailEnd type="triangle" w="med" len="lg"/>
            </a:ln>
          </p:spPr>
          <p:txBody>
            <a:bodyPr/>
            <a:lstStyle/>
            <a:p>
              <a:endParaRPr lang="zh-CN" altLang="en-US" b="1">
                <a:latin typeface="华文新魏" pitchFamily="2" charset="-122"/>
                <a:ea typeface="华文新魏" pitchFamily="2" charset="-122"/>
              </a:endParaRPr>
            </a:p>
          </p:txBody>
        </p:sp>
        <p:sp>
          <p:nvSpPr>
            <p:cNvPr id="702513" name="Text Box 49"/>
            <p:cNvSpPr txBox="1">
              <a:spLocks noChangeArrowheads="1"/>
            </p:cNvSpPr>
            <p:nvPr/>
          </p:nvSpPr>
          <p:spPr bwMode="auto">
            <a:xfrm>
              <a:off x="4284663" y="5076825"/>
              <a:ext cx="1717675" cy="101600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defRPr/>
              </a:pPr>
              <a:r>
                <a:rPr lang="zh-CN" altLang="en-US" sz="2000" b="1">
                  <a:latin typeface="华文新魏" pitchFamily="2" charset="-122"/>
                  <a:ea typeface="华文新魏" pitchFamily="2" charset="-122"/>
                </a:rPr>
                <a:t>收下迟到</a:t>
              </a:r>
            </a:p>
            <a:p>
              <a:pPr algn="ctr">
                <a:defRPr/>
              </a:pPr>
              <a:r>
                <a:rPr lang="zh-CN" altLang="en-US" sz="2000" b="1">
                  <a:latin typeface="华文新魏" pitchFamily="2" charset="-122"/>
                  <a:ea typeface="华文新魏" pitchFamily="2" charset="-122"/>
                </a:rPr>
                <a:t>的确认</a:t>
              </a:r>
            </a:p>
            <a:p>
              <a:pPr algn="ctr">
                <a:defRPr/>
              </a:pPr>
              <a:r>
                <a:rPr lang="zh-CN" altLang="en-US" sz="2000" b="1">
                  <a:latin typeface="华文新魏" pitchFamily="2" charset="-122"/>
                  <a:ea typeface="华文新魏" pitchFamily="2" charset="-122"/>
                </a:rPr>
                <a:t>但什么也不做</a:t>
              </a:r>
              <a:endParaRPr lang="zh-CN" altLang="en-US" sz="2000" b="1" baseline="-25000">
                <a:latin typeface="华文新魏" pitchFamily="2" charset="-122"/>
                <a:ea typeface="华文新魏" pitchFamily="2" charset="-122"/>
              </a:endParaRPr>
            </a:p>
          </p:txBody>
        </p:sp>
        <p:sp>
          <p:nvSpPr>
            <p:cNvPr id="57391" name="Rectangle 50"/>
            <p:cNvSpPr>
              <a:spLocks noChangeArrowheads="1"/>
            </p:cNvSpPr>
            <p:nvPr/>
          </p:nvSpPr>
          <p:spPr bwMode="auto">
            <a:xfrm>
              <a:off x="1325563" y="563086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7392" name="Rectangle 51"/>
            <p:cNvSpPr>
              <a:spLocks noChangeArrowheads="1"/>
            </p:cNvSpPr>
            <p:nvPr/>
          </p:nvSpPr>
          <p:spPr bwMode="auto">
            <a:xfrm>
              <a:off x="2625725" y="563086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7393" name="Rectangle 52"/>
            <p:cNvSpPr>
              <a:spLocks noChangeArrowheads="1"/>
            </p:cNvSpPr>
            <p:nvPr/>
          </p:nvSpPr>
          <p:spPr bwMode="auto">
            <a:xfrm>
              <a:off x="6048375" y="563086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sp>
          <p:nvSpPr>
            <p:cNvPr id="57394" name="Rectangle 53"/>
            <p:cNvSpPr>
              <a:spLocks noChangeArrowheads="1"/>
            </p:cNvSpPr>
            <p:nvPr/>
          </p:nvSpPr>
          <p:spPr bwMode="auto">
            <a:xfrm>
              <a:off x="7350125" y="5630863"/>
              <a:ext cx="270908" cy="400752"/>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000" b="1" i="1">
                  <a:latin typeface="华文新魏" pitchFamily="2" charset="-122"/>
                  <a:ea typeface="华文新魏" pitchFamily="2" charset="-122"/>
                </a:rPr>
                <a:t>t</a:t>
              </a:r>
            </a:p>
          </p:txBody>
        </p:sp>
      </p:grpSp>
      <p:sp>
        <p:nvSpPr>
          <p:cNvPr id="57396" name="灯片编号占位符 53"/>
          <p:cNvSpPr>
            <a:spLocks noGrp="1"/>
          </p:cNvSpPr>
          <p:nvPr>
            <p:ph type="sldNum" sz="quarter" idx="12"/>
          </p:nvPr>
        </p:nvSpPr>
        <p:spPr>
          <a:noFill/>
        </p:spPr>
        <p:txBody>
          <a:bodyPr/>
          <a:lstStyle/>
          <a:p>
            <a:fld id="{023B0E9A-7277-4AF0-87B6-B5A0D607FB6C}" type="slidenum">
              <a:rPr lang="en-US" altLang="zh-CN" smtClean="0"/>
              <a:pPr/>
              <a:t>30</a:t>
            </a:fld>
            <a:endParaRPr lang="en-US" altLang="zh-CN" smtClean="0"/>
          </a:p>
        </p:txBody>
      </p:sp>
      <p:sp>
        <p:nvSpPr>
          <p:cNvPr id="55" name="Rectangle 2"/>
          <p:cNvSpPr txBox="1">
            <a:spLocks noChangeArrowheads="1"/>
          </p:cNvSpPr>
          <p:nvPr/>
        </p:nvSpPr>
        <p:spPr bwMode="auto">
          <a:xfrm>
            <a:off x="179512" y="0"/>
            <a:ext cx="8712968"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简单的可靠传输协议</a:t>
            </a:r>
            <a:r>
              <a:rPr kumimoji="1" lang="en-US" altLang="zh-CN"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a:t>
            </a: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停止等待协议（</a:t>
            </a:r>
            <a:r>
              <a:rPr kumimoji="1" lang="en-US" altLang="zh-CN"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2</a:t>
            </a: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23528" y="188640"/>
            <a:ext cx="7453312" cy="982439"/>
          </a:xfrm>
        </p:spPr>
        <p:txBody>
          <a:bodyPr/>
          <a:lstStyle/>
          <a:p>
            <a:pPr algn="l" eaLnBrk="1" hangingPunct="1">
              <a:buFont typeface="Arial" pitchFamily="34" charset="0"/>
              <a:buChar char="•"/>
            </a:pPr>
            <a:r>
              <a:rPr lang="zh-CN" altLang="en-US" sz="3200" u="sng" dirty="0" smtClean="0"/>
              <a:t> 可靠通信的实现</a:t>
            </a:r>
          </a:p>
        </p:txBody>
      </p:sp>
      <p:sp>
        <p:nvSpPr>
          <p:cNvPr id="59396" name="Rectangle 3"/>
          <p:cNvSpPr>
            <a:spLocks noGrp="1" noChangeArrowheads="1"/>
          </p:cNvSpPr>
          <p:nvPr>
            <p:ph type="body" idx="1"/>
          </p:nvPr>
        </p:nvSpPr>
        <p:spPr>
          <a:xfrm>
            <a:off x="683568" y="1268760"/>
            <a:ext cx="7772400" cy="2232248"/>
          </a:xfrm>
        </p:spPr>
        <p:txBody>
          <a:bodyPr/>
          <a:lstStyle/>
          <a:p>
            <a:pPr eaLnBrk="1" hangingPunct="1"/>
            <a:r>
              <a:rPr lang="zh-CN" altLang="en-US" dirty="0" smtClean="0">
                <a:latin typeface="华文新魏" pitchFamily="2" charset="-122"/>
                <a:ea typeface="华文新魏" pitchFamily="2" charset="-122"/>
              </a:rPr>
              <a:t>使用上述的确认和重传机制，就可以在不可靠的传输网络上实现可靠的通信。这种可靠传输协议常称为自动重传请求</a:t>
            </a:r>
            <a:r>
              <a:rPr lang="en-US" altLang="zh-CN" dirty="0" smtClean="0">
                <a:latin typeface="华文新魏" pitchFamily="2" charset="-122"/>
                <a:ea typeface="华文新魏" pitchFamily="2" charset="-122"/>
              </a:rPr>
              <a:t>ARQ (Automatic Repeat </a:t>
            </a:r>
            <a:r>
              <a:rPr lang="en-US" altLang="zh-CN" dirty="0" err="1" smtClean="0">
                <a:latin typeface="华文新魏" pitchFamily="2" charset="-122"/>
                <a:ea typeface="华文新魏" pitchFamily="2" charset="-122"/>
              </a:rPr>
              <a:t>reQuest</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ARQ </a:t>
            </a:r>
            <a:r>
              <a:rPr lang="zh-CN" altLang="en-US" dirty="0" smtClean="0">
                <a:latin typeface="华文新魏" pitchFamily="2" charset="-122"/>
                <a:ea typeface="华文新魏" pitchFamily="2" charset="-122"/>
              </a:rPr>
              <a:t>表明重传的请求是自动进行的。接收方不需要请求发送方重传某个出错的分组 。</a:t>
            </a:r>
          </a:p>
        </p:txBody>
      </p:sp>
      <p:sp>
        <p:nvSpPr>
          <p:cNvPr id="59398" name="灯片编号占位符 5"/>
          <p:cNvSpPr>
            <a:spLocks noGrp="1"/>
          </p:cNvSpPr>
          <p:nvPr>
            <p:ph type="sldNum" sz="quarter" idx="12"/>
          </p:nvPr>
        </p:nvSpPr>
        <p:spPr>
          <a:noFill/>
        </p:spPr>
        <p:txBody>
          <a:bodyPr/>
          <a:lstStyle/>
          <a:p>
            <a:fld id="{33D9D14D-1FD9-4ED2-B313-A4B0560D7830}" type="slidenum">
              <a:rPr lang="en-US" altLang="zh-CN" smtClean="0"/>
              <a:pPr/>
              <a:t>31</a:t>
            </a:fld>
            <a:endParaRPr lang="en-US" altLang="zh-CN" smtClean="0"/>
          </a:p>
        </p:txBody>
      </p:sp>
      <p:sp>
        <p:nvSpPr>
          <p:cNvPr id="6" name="Rectangle 3"/>
          <p:cNvSpPr txBox="1">
            <a:spLocks noChangeArrowheads="1"/>
          </p:cNvSpPr>
          <p:nvPr/>
        </p:nvSpPr>
        <p:spPr bwMode="auto">
          <a:xfrm>
            <a:off x="755576" y="5733256"/>
            <a:ext cx="7776864"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ts val="600"/>
              </a:spcAft>
              <a:buClrTx/>
              <a:buSzTx/>
              <a:tabLst/>
              <a:defRPr/>
            </a:pPr>
            <a:r>
              <a:rPr kumimoji="1" lang="zh-CN" altLang="en-US"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停止等待协议的优点是简单，但缺点是信道利用率太低 </a:t>
            </a:r>
          </a:p>
        </p:txBody>
      </p:sp>
      <p:grpSp>
        <p:nvGrpSpPr>
          <p:cNvPr id="7" name="组合 6"/>
          <p:cNvGrpSpPr/>
          <p:nvPr/>
        </p:nvGrpSpPr>
        <p:grpSpPr>
          <a:xfrm>
            <a:off x="539552" y="3429000"/>
            <a:ext cx="7531988" cy="1968128"/>
            <a:chOff x="179388" y="2900363"/>
            <a:chExt cx="8612108" cy="2616200"/>
          </a:xfrm>
        </p:grpSpPr>
        <p:sp>
          <p:nvSpPr>
            <p:cNvPr id="8" name="Text Box 4"/>
            <p:cNvSpPr txBox="1">
              <a:spLocks noChangeArrowheads="1"/>
            </p:cNvSpPr>
            <p:nvPr/>
          </p:nvSpPr>
          <p:spPr bwMode="auto">
            <a:xfrm>
              <a:off x="755650" y="4602163"/>
              <a:ext cx="515938" cy="457200"/>
            </a:xfrm>
            <a:prstGeom prst="rect">
              <a:avLst/>
            </a:prstGeom>
            <a:no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r>
                <a:rPr lang="en-US" altLang="zh-CN" sz="2400" b="1" i="1" baseline="-25000">
                  <a:latin typeface="华文新魏" pitchFamily="2" charset="-122"/>
                  <a:ea typeface="华文新魏" pitchFamily="2" charset="-122"/>
                </a:rPr>
                <a:t>D</a:t>
              </a:r>
            </a:p>
          </p:txBody>
        </p:sp>
        <p:sp>
          <p:nvSpPr>
            <p:cNvPr id="9" name="Line 5"/>
            <p:cNvSpPr>
              <a:spLocks noChangeShapeType="1"/>
            </p:cNvSpPr>
            <p:nvPr/>
          </p:nvSpPr>
          <p:spPr bwMode="auto">
            <a:xfrm flipV="1">
              <a:off x="844550" y="4624388"/>
              <a:ext cx="0" cy="793750"/>
            </a:xfrm>
            <a:prstGeom prst="line">
              <a:avLst/>
            </a:prstGeom>
            <a:noFill/>
            <a:ln w="9525">
              <a:solidFill>
                <a:schemeClr val="tx1"/>
              </a:solidFill>
              <a:round/>
              <a:headEnd/>
              <a:tailEnd type="none" w="sm" len="med"/>
            </a:ln>
          </p:spPr>
          <p:txBody>
            <a:bodyPr/>
            <a:lstStyle/>
            <a:p>
              <a:endParaRPr lang="zh-CN" altLang="en-US" b="1">
                <a:latin typeface="华文新魏" pitchFamily="2" charset="-122"/>
                <a:ea typeface="华文新魏" pitchFamily="2" charset="-122"/>
              </a:endParaRPr>
            </a:p>
          </p:txBody>
        </p:sp>
        <p:sp>
          <p:nvSpPr>
            <p:cNvPr id="10" name="Line 6"/>
            <p:cNvSpPr>
              <a:spLocks noChangeShapeType="1"/>
            </p:cNvSpPr>
            <p:nvPr/>
          </p:nvSpPr>
          <p:spPr bwMode="auto">
            <a:xfrm>
              <a:off x="1217613" y="4686300"/>
              <a:ext cx="0" cy="3952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1" name="Line 7"/>
            <p:cNvSpPr>
              <a:spLocks noChangeShapeType="1"/>
            </p:cNvSpPr>
            <p:nvPr/>
          </p:nvSpPr>
          <p:spPr bwMode="auto">
            <a:xfrm>
              <a:off x="4487863" y="4686300"/>
              <a:ext cx="0" cy="3952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2" name="Line 8"/>
            <p:cNvSpPr>
              <a:spLocks noChangeShapeType="1"/>
            </p:cNvSpPr>
            <p:nvPr/>
          </p:nvSpPr>
          <p:spPr bwMode="auto">
            <a:xfrm>
              <a:off x="1216025" y="4881563"/>
              <a:ext cx="3270250" cy="0"/>
            </a:xfrm>
            <a:prstGeom prst="line">
              <a:avLst/>
            </a:prstGeom>
            <a:noFill/>
            <a:ln w="9525">
              <a:solidFill>
                <a:schemeClr val="folHlink"/>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13" name="Text Box 9"/>
            <p:cNvSpPr txBox="1">
              <a:spLocks noChangeArrowheads="1"/>
            </p:cNvSpPr>
            <p:nvPr/>
          </p:nvSpPr>
          <p:spPr bwMode="auto">
            <a:xfrm>
              <a:off x="2406650" y="4625975"/>
              <a:ext cx="777875" cy="457200"/>
            </a:xfrm>
            <a:prstGeom prst="rect">
              <a:avLst/>
            </a:prstGeom>
            <a:solidFill>
              <a:schemeClr val="bg1"/>
            </a:solidFill>
            <a:ln w="9525">
              <a:noFill/>
              <a:miter lim="800000"/>
              <a:headEnd/>
              <a:tailEnd/>
            </a:ln>
          </p:spPr>
          <p:txBody>
            <a:bodyPr wrap="none">
              <a:spAutoFit/>
            </a:bodyPr>
            <a:lstStyle/>
            <a:p>
              <a:r>
                <a:rPr lang="en-US" altLang="zh-CN" sz="2400" b="1">
                  <a:latin typeface="华文新魏" pitchFamily="2" charset="-122"/>
                  <a:ea typeface="华文新魏" pitchFamily="2" charset="-122"/>
                </a:rPr>
                <a:t>RTT</a:t>
              </a:r>
            </a:p>
          </p:txBody>
        </p:sp>
        <p:sp>
          <p:nvSpPr>
            <p:cNvPr id="14" name="Line 10"/>
            <p:cNvSpPr>
              <a:spLocks noChangeShapeType="1"/>
            </p:cNvSpPr>
            <p:nvPr/>
          </p:nvSpPr>
          <p:spPr bwMode="auto">
            <a:xfrm rot="5400000" flipH="1" flipV="1">
              <a:off x="620713" y="4659313"/>
              <a:ext cx="0" cy="444500"/>
            </a:xfrm>
            <a:prstGeom prst="line">
              <a:avLst/>
            </a:prstGeom>
            <a:noFill/>
            <a:ln w="9525">
              <a:solidFill>
                <a:schemeClr val="folHlink"/>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15" name="Text Box 11"/>
            <p:cNvSpPr txBox="1">
              <a:spLocks noChangeArrowheads="1"/>
            </p:cNvSpPr>
            <p:nvPr/>
          </p:nvSpPr>
          <p:spPr bwMode="auto">
            <a:xfrm>
              <a:off x="179388" y="4322763"/>
              <a:ext cx="338554" cy="369332"/>
            </a:xfrm>
            <a:prstGeom prst="rect">
              <a:avLst/>
            </a:prstGeom>
            <a:noFill/>
            <a:ln w="9525">
              <a:noFill/>
              <a:miter lim="800000"/>
              <a:headEnd/>
              <a:tailEnd/>
            </a:ln>
          </p:spPr>
          <p:txBody>
            <a:bodyPr wrap="none">
              <a:spAutoFit/>
            </a:bodyPr>
            <a:lstStyle/>
            <a:p>
              <a:r>
                <a:rPr lang="en-US" altLang="zh-CN" b="1">
                  <a:latin typeface="华文新魏" pitchFamily="2" charset="-122"/>
                  <a:ea typeface="华文新魏" pitchFamily="2" charset="-122"/>
                </a:rPr>
                <a:t>A</a:t>
              </a:r>
            </a:p>
          </p:txBody>
        </p:sp>
        <p:sp>
          <p:nvSpPr>
            <p:cNvPr id="16" name="Line 12"/>
            <p:cNvSpPr>
              <a:spLocks noChangeShapeType="1"/>
            </p:cNvSpPr>
            <p:nvPr/>
          </p:nvSpPr>
          <p:spPr bwMode="auto">
            <a:xfrm flipV="1">
              <a:off x="4562475" y="4624388"/>
              <a:ext cx="0" cy="793750"/>
            </a:xfrm>
            <a:prstGeom prst="line">
              <a:avLst/>
            </a:prstGeom>
            <a:noFill/>
            <a:ln w="9525">
              <a:solidFill>
                <a:schemeClr val="tx1"/>
              </a:solidFill>
              <a:round/>
              <a:headEnd/>
              <a:tailEnd type="none" w="sm" len="med"/>
            </a:ln>
          </p:spPr>
          <p:txBody>
            <a:bodyPr/>
            <a:lstStyle/>
            <a:p>
              <a:endParaRPr lang="zh-CN" altLang="en-US" b="1">
                <a:latin typeface="华文新魏" pitchFamily="2" charset="-122"/>
                <a:ea typeface="华文新魏" pitchFamily="2" charset="-122"/>
              </a:endParaRPr>
            </a:p>
          </p:txBody>
        </p:sp>
        <p:sp>
          <p:nvSpPr>
            <p:cNvPr id="17" name="Line 13"/>
            <p:cNvSpPr>
              <a:spLocks noChangeShapeType="1"/>
            </p:cNvSpPr>
            <p:nvPr/>
          </p:nvSpPr>
          <p:spPr bwMode="auto">
            <a:xfrm>
              <a:off x="844550" y="5280025"/>
              <a:ext cx="3717925" cy="0"/>
            </a:xfrm>
            <a:prstGeom prst="line">
              <a:avLst/>
            </a:prstGeom>
            <a:noFill/>
            <a:ln w="9525">
              <a:solidFill>
                <a:schemeClr val="folHlink"/>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18" name="Text Box 14"/>
            <p:cNvSpPr txBox="1">
              <a:spLocks noChangeArrowheads="1"/>
            </p:cNvSpPr>
            <p:nvPr/>
          </p:nvSpPr>
          <p:spPr bwMode="auto">
            <a:xfrm>
              <a:off x="1619250" y="5059363"/>
              <a:ext cx="2120900" cy="457200"/>
            </a:xfrm>
            <a:prstGeom prst="rect">
              <a:avLst/>
            </a:prstGeom>
            <a:solidFill>
              <a:schemeClr val="bg1"/>
            </a:solid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r>
                <a:rPr lang="en-US" altLang="zh-CN" sz="2400" b="1" i="1" baseline="-25000">
                  <a:latin typeface="华文新魏" pitchFamily="2" charset="-122"/>
                  <a:ea typeface="华文新魏" pitchFamily="2" charset="-122"/>
                </a:rPr>
                <a:t>D</a:t>
              </a:r>
              <a:r>
                <a:rPr lang="en-US" altLang="zh-CN" sz="2400" b="1">
                  <a:latin typeface="华文新魏" pitchFamily="2" charset="-122"/>
                  <a:ea typeface="华文新魏" pitchFamily="2" charset="-122"/>
                </a:rPr>
                <a:t> + RTT + </a:t>
              </a:r>
              <a:r>
                <a:rPr lang="en-US" altLang="zh-CN" sz="2400" b="1" i="1">
                  <a:latin typeface="华文新魏" pitchFamily="2" charset="-122"/>
                  <a:ea typeface="华文新魏" pitchFamily="2" charset="-122"/>
                </a:rPr>
                <a:t>T</a:t>
              </a:r>
              <a:r>
                <a:rPr lang="en-US" altLang="zh-CN" sz="2400" b="1" i="1" baseline="-25000">
                  <a:latin typeface="华文新魏" pitchFamily="2" charset="-122"/>
                  <a:ea typeface="华文新魏" pitchFamily="2" charset="-122"/>
                </a:rPr>
                <a:t>A</a:t>
              </a:r>
            </a:p>
          </p:txBody>
        </p:sp>
        <p:sp>
          <p:nvSpPr>
            <p:cNvPr id="19" name="Freeform 15"/>
            <p:cNvSpPr>
              <a:spLocks/>
            </p:cNvSpPr>
            <p:nvPr/>
          </p:nvSpPr>
          <p:spPr bwMode="auto">
            <a:xfrm>
              <a:off x="2852738" y="3175000"/>
              <a:ext cx="1695450" cy="1449388"/>
            </a:xfrm>
            <a:custGeom>
              <a:avLst/>
              <a:gdLst>
                <a:gd name="T0" fmla="*/ 0 w 1035"/>
                <a:gd name="T1" fmla="*/ 2147483647 h 1091"/>
                <a:gd name="T2" fmla="*/ 2147483647 w 1035"/>
                <a:gd name="T3" fmla="*/ 2147483647 h 1091"/>
                <a:gd name="T4" fmla="*/ 2147483647 w 1035"/>
                <a:gd name="T5" fmla="*/ 2147483647 h 1091"/>
                <a:gd name="T6" fmla="*/ 2147483647 w 1035"/>
                <a:gd name="T7" fmla="*/ 0 h 1091"/>
                <a:gd name="T8" fmla="*/ 0 w 1035"/>
                <a:gd name="T9" fmla="*/ 2147483647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w="9525">
              <a:noFill/>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20" name="Freeform 16"/>
            <p:cNvSpPr>
              <a:spLocks/>
            </p:cNvSpPr>
            <p:nvPr/>
          </p:nvSpPr>
          <p:spPr bwMode="auto">
            <a:xfrm>
              <a:off x="844550" y="3175000"/>
              <a:ext cx="1998663" cy="1449388"/>
            </a:xfrm>
            <a:custGeom>
              <a:avLst/>
              <a:gdLst>
                <a:gd name="T0" fmla="*/ 0 w 1218"/>
                <a:gd name="T1" fmla="*/ 2147483647 h 1091"/>
                <a:gd name="T2" fmla="*/ 2147483647 w 1218"/>
                <a:gd name="T3" fmla="*/ 2147483647 h 1091"/>
                <a:gd name="T4" fmla="*/ 2147483647 w 1218"/>
                <a:gd name="T5" fmla="*/ 0 h 1091"/>
                <a:gd name="T6" fmla="*/ 2147483647 w 1218"/>
                <a:gd name="T7" fmla="*/ 2147483647 h 1091"/>
                <a:gd name="T8" fmla="*/ 0 w 1218"/>
                <a:gd name="T9" fmla="*/ 2147483647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w="9525">
              <a:noFill/>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21" name="Text Box 17"/>
            <p:cNvSpPr txBox="1">
              <a:spLocks noChangeArrowheads="1"/>
            </p:cNvSpPr>
            <p:nvPr/>
          </p:nvSpPr>
          <p:spPr bwMode="auto">
            <a:xfrm>
              <a:off x="193675" y="2901950"/>
              <a:ext cx="320922" cy="369332"/>
            </a:xfrm>
            <a:prstGeom prst="rect">
              <a:avLst/>
            </a:prstGeom>
            <a:noFill/>
            <a:ln w="9525">
              <a:noFill/>
              <a:miter lim="800000"/>
              <a:headEnd/>
              <a:tailEnd/>
            </a:ln>
          </p:spPr>
          <p:txBody>
            <a:bodyPr wrap="none">
              <a:spAutoFit/>
            </a:bodyPr>
            <a:lstStyle/>
            <a:p>
              <a:r>
                <a:rPr lang="en-US" altLang="zh-CN" b="1">
                  <a:latin typeface="华文新魏" pitchFamily="2" charset="-122"/>
                  <a:ea typeface="华文新魏" pitchFamily="2" charset="-122"/>
                </a:rPr>
                <a:t>B</a:t>
              </a:r>
            </a:p>
          </p:txBody>
        </p:sp>
        <p:sp>
          <p:nvSpPr>
            <p:cNvPr id="22" name="Line 18"/>
            <p:cNvSpPr>
              <a:spLocks noChangeShapeType="1"/>
            </p:cNvSpPr>
            <p:nvPr/>
          </p:nvSpPr>
          <p:spPr bwMode="auto">
            <a:xfrm flipV="1">
              <a:off x="844550" y="3178175"/>
              <a:ext cx="1635125" cy="1446213"/>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23" name="Line 19"/>
            <p:cNvSpPr>
              <a:spLocks noChangeShapeType="1"/>
            </p:cNvSpPr>
            <p:nvPr/>
          </p:nvSpPr>
          <p:spPr bwMode="auto">
            <a:xfrm flipV="1">
              <a:off x="1216025" y="3178175"/>
              <a:ext cx="1633538" cy="1446213"/>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24" name="Line 20"/>
            <p:cNvSpPr>
              <a:spLocks noChangeShapeType="1"/>
            </p:cNvSpPr>
            <p:nvPr/>
          </p:nvSpPr>
          <p:spPr bwMode="auto">
            <a:xfrm flipH="1" flipV="1">
              <a:off x="2852738" y="3178175"/>
              <a:ext cx="1633537" cy="1446213"/>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25" name="Line 21"/>
            <p:cNvSpPr>
              <a:spLocks noChangeShapeType="1"/>
            </p:cNvSpPr>
            <p:nvPr/>
          </p:nvSpPr>
          <p:spPr bwMode="auto">
            <a:xfrm flipH="1" flipV="1">
              <a:off x="2925763" y="3178175"/>
              <a:ext cx="1636712" cy="1446213"/>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26" name="Text Box 22"/>
            <p:cNvSpPr txBox="1">
              <a:spLocks noChangeArrowheads="1"/>
            </p:cNvSpPr>
            <p:nvPr/>
          </p:nvSpPr>
          <p:spPr bwMode="auto">
            <a:xfrm rot="-2468030">
              <a:off x="827088" y="3736975"/>
              <a:ext cx="793750" cy="457200"/>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分组</a:t>
              </a:r>
            </a:p>
          </p:txBody>
        </p:sp>
        <p:sp>
          <p:nvSpPr>
            <p:cNvPr id="27" name="Text Box 23"/>
            <p:cNvSpPr txBox="1">
              <a:spLocks noChangeArrowheads="1"/>
            </p:cNvSpPr>
            <p:nvPr/>
          </p:nvSpPr>
          <p:spPr bwMode="auto">
            <a:xfrm rot="2307784">
              <a:off x="3311525" y="3351213"/>
              <a:ext cx="793750" cy="457200"/>
            </a:xfrm>
            <a:prstGeom prst="rect">
              <a:avLst/>
            </a:prstGeom>
            <a:noFill/>
            <a:ln w="9525">
              <a:noFill/>
              <a:miter lim="800000"/>
              <a:headEnd/>
              <a:tailEnd/>
            </a:ln>
          </p:spPr>
          <p:txBody>
            <a:bodyPr wrap="none">
              <a:spAutoFit/>
            </a:bodyPr>
            <a:lstStyle/>
            <a:p>
              <a:r>
                <a:rPr lang="zh-CN" altLang="en-US" sz="2400" b="1" dirty="0">
                  <a:latin typeface="华文新魏" pitchFamily="2" charset="-122"/>
                  <a:ea typeface="华文新魏" pitchFamily="2" charset="-122"/>
                </a:rPr>
                <a:t>确认</a:t>
              </a:r>
            </a:p>
          </p:txBody>
        </p:sp>
        <p:sp>
          <p:nvSpPr>
            <p:cNvPr id="28" name="Text Box 24"/>
            <p:cNvSpPr txBox="1">
              <a:spLocks noChangeArrowheads="1"/>
            </p:cNvSpPr>
            <p:nvPr/>
          </p:nvSpPr>
          <p:spPr bwMode="auto">
            <a:xfrm>
              <a:off x="8504238" y="2900363"/>
              <a:ext cx="287258" cy="461665"/>
            </a:xfrm>
            <a:prstGeom prst="rect">
              <a:avLst/>
            </a:prstGeom>
            <a:no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p>
          </p:txBody>
        </p:sp>
        <p:sp>
          <p:nvSpPr>
            <p:cNvPr id="29" name="Text Box 25"/>
            <p:cNvSpPr txBox="1">
              <a:spLocks noChangeArrowheads="1"/>
            </p:cNvSpPr>
            <p:nvPr/>
          </p:nvSpPr>
          <p:spPr bwMode="auto">
            <a:xfrm>
              <a:off x="8504238" y="4306888"/>
              <a:ext cx="287258" cy="461665"/>
            </a:xfrm>
            <a:prstGeom prst="rect">
              <a:avLst/>
            </a:prstGeom>
            <a:no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p>
          </p:txBody>
        </p:sp>
        <p:sp>
          <p:nvSpPr>
            <p:cNvPr id="30" name="Line 26"/>
            <p:cNvSpPr>
              <a:spLocks noChangeShapeType="1"/>
            </p:cNvSpPr>
            <p:nvPr/>
          </p:nvSpPr>
          <p:spPr bwMode="auto">
            <a:xfrm>
              <a:off x="3967163" y="3902075"/>
              <a:ext cx="284162" cy="247650"/>
            </a:xfrm>
            <a:prstGeom prst="line">
              <a:avLst/>
            </a:prstGeom>
            <a:noFill/>
            <a:ln w="28575">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31" name="Line 27"/>
            <p:cNvSpPr>
              <a:spLocks noChangeShapeType="1"/>
            </p:cNvSpPr>
            <p:nvPr/>
          </p:nvSpPr>
          <p:spPr bwMode="auto">
            <a:xfrm rot="-5705339">
              <a:off x="1612107" y="3521869"/>
              <a:ext cx="230187" cy="307975"/>
            </a:xfrm>
            <a:prstGeom prst="line">
              <a:avLst/>
            </a:prstGeom>
            <a:noFill/>
            <a:ln w="28575">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32" name="Freeform 28"/>
            <p:cNvSpPr>
              <a:spLocks/>
            </p:cNvSpPr>
            <p:nvPr/>
          </p:nvSpPr>
          <p:spPr bwMode="auto">
            <a:xfrm>
              <a:off x="6600825" y="3178175"/>
              <a:ext cx="1695450" cy="1450975"/>
            </a:xfrm>
            <a:custGeom>
              <a:avLst/>
              <a:gdLst>
                <a:gd name="T0" fmla="*/ 0 w 1035"/>
                <a:gd name="T1" fmla="*/ 2147483647 h 1091"/>
                <a:gd name="T2" fmla="*/ 2147483647 w 1035"/>
                <a:gd name="T3" fmla="*/ 2147483647 h 1091"/>
                <a:gd name="T4" fmla="*/ 2147483647 w 1035"/>
                <a:gd name="T5" fmla="*/ 2147483647 h 1091"/>
                <a:gd name="T6" fmla="*/ 2147483647 w 1035"/>
                <a:gd name="T7" fmla="*/ 0 h 1091"/>
                <a:gd name="T8" fmla="*/ 0 w 1035"/>
                <a:gd name="T9" fmla="*/ 2147483647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w="9525">
              <a:noFill/>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33" name="Freeform 29"/>
            <p:cNvSpPr>
              <a:spLocks/>
            </p:cNvSpPr>
            <p:nvPr/>
          </p:nvSpPr>
          <p:spPr bwMode="auto">
            <a:xfrm>
              <a:off x="4592638" y="3178175"/>
              <a:ext cx="1998662" cy="1450975"/>
            </a:xfrm>
            <a:custGeom>
              <a:avLst/>
              <a:gdLst>
                <a:gd name="T0" fmla="*/ 0 w 1218"/>
                <a:gd name="T1" fmla="*/ 2147483647 h 1091"/>
                <a:gd name="T2" fmla="*/ 2147483647 w 1218"/>
                <a:gd name="T3" fmla="*/ 2147483647 h 1091"/>
                <a:gd name="T4" fmla="*/ 2147483647 w 1218"/>
                <a:gd name="T5" fmla="*/ 0 h 1091"/>
                <a:gd name="T6" fmla="*/ 2147483647 w 1218"/>
                <a:gd name="T7" fmla="*/ 2147483647 h 1091"/>
                <a:gd name="T8" fmla="*/ 0 w 1218"/>
                <a:gd name="T9" fmla="*/ 2147483647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w="9525">
              <a:noFill/>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34" name="Line 30"/>
            <p:cNvSpPr>
              <a:spLocks noChangeShapeType="1"/>
            </p:cNvSpPr>
            <p:nvPr/>
          </p:nvSpPr>
          <p:spPr bwMode="auto">
            <a:xfrm flipV="1">
              <a:off x="4592638" y="3182938"/>
              <a:ext cx="1635125" cy="1446212"/>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35" name="Line 31"/>
            <p:cNvSpPr>
              <a:spLocks noChangeShapeType="1"/>
            </p:cNvSpPr>
            <p:nvPr/>
          </p:nvSpPr>
          <p:spPr bwMode="auto">
            <a:xfrm flipV="1">
              <a:off x="4964113" y="3182938"/>
              <a:ext cx="1633537" cy="1446212"/>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36" name="Line 32"/>
            <p:cNvSpPr>
              <a:spLocks noChangeShapeType="1"/>
            </p:cNvSpPr>
            <p:nvPr/>
          </p:nvSpPr>
          <p:spPr bwMode="auto">
            <a:xfrm flipH="1" flipV="1">
              <a:off x="6600825" y="3182938"/>
              <a:ext cx="1633538" cy="1446212"/>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37" name="Line 33"/>
            <p:cNvSpPr>
              <a:spLocks noChangeShapeType="1"/>
            </p:cNvSpPr>
            <p:nvPr/>
          </p:nvSpPr>
          <p:spPr bwMode="auto">
            <a:xfrm flipH="1" flipV="1">
              <a:off x="6675438" y="3182938"/>
              <a:ext cx="1635125" cy="1446212"/>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38" name="Text Box 34"/>
            <p:cNvSpPr txBox="1">
              <a:spLocks noChangeArrowheads="1"/>
            </p:cNvSpPr>
            <p:nvPr/>
          </p:nvSpPr>
          <p:spPr bwMode="auto">
            <a:xfrm rot="-2555241">
              <a:off x="4496535" y="3808562"/>
              <a:ext cx="800219" cy="461665"/>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分组</a:t>
              </a:r>
            </a:p>
          </p:txBody>
        </p:sp>
        <p:sp>
          <p:nvSpPr>
            <p:cNvPr id="39" name="Line 35"/>
            <p:cNvSpPr>
              <a:spLocks noChangeShapeType="1"/>
            </p:cNvSpPr>
            <p:nvPr/>
          </p:nvSpPr>
          <p:spPr bwMode="auto">
            <a:xfrm rot="-5705339">
              <a:off x="5313363" y="3556000"/>
              <a:ext cx="230188" cy="306387"/>
            </a:xfrm>
            <a:prstGeom prst="line">
              <a:avLst/>
            </a:prstGeom>
            <a:noFill/>
            <a:ln w="28575">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40" name="Text Box 36"/>
            <p:cNvSpPr txBox="1">
              <a:spLocks noChangeArrowheads="1"/>
            </p:cNvSpPr>
            <p:nvPr/>
          </p:nvSpPr>
          <p:spPr bwMode="auto">
            <a:xfrm rot="2510398">
              <a:off x="7145338" y="3425825"/>
              <a:ext cx="793750" cy="457200"/>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确认</a:t>
              </a:r>
            </a:p>
          </p:txBody>
        </p:sp>
        <p:sp>
          <p:nvSpPr>
            <p:cNvPr id="41" name="Line 37"/>
            <p:cNvSpPr>
              <a:spLocks noChangeShapeType="1"/>
            </p:cNvSpPr>
            <p:nvPr/>
          </p:nvSpPr>
          <p:spPr bwMode="auto">
            <a:xfrm>
              <a:off x="7766050" y="3941763"/>
              <a:ext cx="284163" cy="247650"/>
            </a:xfrm>
            <a:prstGeom prst="line">
              <a:avLst/>
            </a:prstGeom>
            <a:noFill/>
            <a:ln w="28575">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42" name="Line 38"/>
            <p:cNvSpPr>
              <a:spLocks noChangeShapeType="1"/>
            </p:cNvSpPr>
            <p:nvPr/>
          </p:nvSpPr>
          <p:spPr bwMode="auto">
            <a:xfrm>
              <a:off x="619125" y="3178175"/>
              <a:ext cx="7913688" cy="0"/>
            </a:xfrm>
            <a:prstGeom prst="line">
              <a:avLst/>
            </a:prstGeom>
            <a:noFill/>
            <a:ln w="9525">
              <a:solidFill>
                <a:schemeClr val="folHlink"/>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 name="Line 39"/>
            <p:cNvSpPr>
              <a:spLocks noChangeShapeType="1"/>
            </p:cNvSpPr>
            <p:nvPr/>
          </p:nvSpPr>
          <p:spPr bwMode="auto">
            <a:xfrm>
              <a:off x="619125" y="4624388"/>
              <a:ext cx="7913688" cy="0"/>
            </a:xfrm>
            <a:prstGeom prst="line">
              <a:avLst/>
            </a:prstGeom>
            <a:noFill/>
            <a:ln w="9525">
              <a:solidFill>
                <a:schemeClr val="folHlink"/>
              </a:solidFill>
              <a:round/>
              <a:headEnd/>
              <a:tailEnd type="triangle" w="sm" len="med"/>
            </a:ln>
          </p:spPr>
          <p:txBody>
            <a:bodyPr/>
            <a:lstStyle/>
            <a:p>
              <a:endParaRPr lang="zh-CN" altLang="en-US" b="1">
                <a:latin typeface="华文新魏" pitchFamily="2" charset="-122"/>
                <a:ea typeface="华文新魏" pitchFamily="2"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67544" y="404664"/>
            <a:ext cx="7772400" cy="771872"/>
          </a:xfrm>
        </p:spPr>
        <p:txBody>
          <a:bodyPr/>
          <a:lstStyle/>
          <a:p>
            <a:pPr algn="l" eaLnBrk="1" hangingPunct="1">
              <a:buFont typeface="Arial" pitchFamily="34" charset="0"/>
              <a:buChar char="•"/>
            </a:pPr>
            <a:r>
              <a:rPr lang="zh-CN" altLang="en-US" sz="3200" u="sng" dirty="0" smtClean="0">
                <a:solidFill>
                  <a:schemeClr val="accent6"/>
                </a:solidFill>
              </a:rPr>
              <a:t> 流水线传输 </a:t>
            </a:r>
          </a:p>
        </p:txBody>
      </p:sp>
      <p:sp>
        <p:nvSpPr>
          <p:cNvPr id="62468" name="Rectangle 3"/>
          <p:cNvSpPr>
            <a:spLocks noGrp="1" noChangeArrowheads="1"/>
          </p:cNvSpPr>
          <p:nvPr>
            <p:ph type="body" idx="1"/>
          </p:nvPr>
        </p:nvSpPr>
        <p:spPr>
          <a:xfrm>
            <a:off x="395536" y="1340768"/>
            <a:ext cx="8280920" cy="2087562"/>
          </a:xfrm>
        </p:spPr>
        <p:txBody>
          <a:bodyPr/>
          <a:lstStyle/>
          <a:p>
            <a:pPr eaLnBrk="1" hangingPunct="1"/>
            <a:r>
              <a:rPr lang="zh-CN" altLang="en-US" dirty="0" smtClean="0">
                <a:latin typeface="华文新魏" pitchFamily="2" charset="-122"/>
                <a:ea typeface="华文新魏" pitchFamily="2" charset="-122"/>
              </a:rPr>
              <a:t>发送方可连续发送多个分组，不必每发完一个分组就停顿下来等待对方的确认。</a:t>
            </a:r>
          </a:p>
          <a:p>
            <a:pPr eaLnBrk="1" hangingPunct="1"/>
            <a:r>
              <a:rPr lang="zh-CN" altLang="en-US" dirty="0" smtClean="0">
                <a:latin typeface="华文新魏" pitchFamily="2" charset="-122"/>
                <a:ea typeface="华文新魏" pitchFamily="2" charset="-122"/>
              </a:rPr>
              <a:t>由于信道上一直有数据不间断地传送，这种传输方式可获得很高的信道利用率。 </a:t>
            </a:r>
          </a:p>
        </p:txBody>
      </p:sp>
      <p:grpSp>
        <p:nvGrpSpPr>
          <p:cNvPr id="43" name="组合 42"/>
          <p:cNvGrpSpPr/>
          <p:nvPr/>
        </p:nvGrpSpPr>
        <p:grpSpPr>
          <a:xfrm>
            <a:off x="467544" y="3501008"/>
            <a:ext cx="8244408" cy="1885528"/>
            <a:chOff x="138113" y="3690938"/>
            <a:chExt cx="8840708" cy="2101552"/>
          </a:xfrm>
        </p:grpSpPr>
        <p:sp>
          <p:nvSpPr>
            <p:cNvPr id="62469" name="Freeform 4"/>
            <p:cNvSpPr>
              <a:spLocks/>
            </p:cNvSpPr>
            <p:nvPr/>
          </p:nvSpPr>
          <p:spPr bwMode="auto">
            <a:xfrm>
              <a:off x="788988" y="3994150"/>
              <a:ext cx="7015162" cy="1627188"/>
            </a:xfrm>
            <a:custGeom>
              <a:avLst/>
              <a:gdLst>
                <a:gd name="T0" fmla="*/ 0 w 4131"/>
                <a:gd name="T1" fmla="*/ 2147483647 h 1088"/>
                <a:gd name="T2" fmla="*/ 2147483647 w 4131"/>
                <a:gd name="T3" fmla="*/ 0 h 1088"/>
                <a:gd name="T4" fmla="*/ 2147483647 w 4131"/>
                <a:gd name="T5" fmla="*/ 2147483647 h 1088"/>
                <a:gd name="T6" fmla="*/ 2147483647 w 4131"/>
                <a:gd name="T7" fmla="*/ 2147483647 h 1088"/>
                <a:gd name="T8" fmla="*/ 0 w 4131"/>
                <a:gd name="T9" fmla="*/ 2147483647 h 1088"/>
                <a:gd name="T10" fmla="*/ 0 60000 65536"/>
                <a:gd name="T11" fmla="*/ 0 60000 65536"/>
                <a:gd name="T12" fmla="*/ 0 60000 65536"/>
                <a:gd name="T13" fmla="*/ 0 60000 65536"/>
                <a:gd name="T14" fmla="*/ 0 60000 65536"/>
                <a:gd name="T15" fmla="*/ 0 w 4131"/>
                <a:gd name="T16" fmla="*/ 0 h 1088"/>
                <a:gd name="T17" fmla="*/ 4131 w 4131"/>
                <a:gd name="T18" fmla="*/ 1088 h 1088"/>
              </a:gdLst>
              <a:ahLst/>
              <a:cxnLst>
                <a:cxn ang="T10">
                  <a:pos x="T0" y="T1"/>
                </a:cxn>
                <a:cxn ang="T11">
                  <a:pos x="T2" y="T3"/>
                </a:cxn>
                <a:cxn ang="T12">
                  <a:pos x="T4" y="T5"/>
                </a:cxn>
                <a:cxn ang="T13">
                  <a:pos x="T6" y="T7"/>
                </a:cxn>
                <a:cxn ang="T14">
                  <a:pos x="T8" y="T9"/>
                </a:cxn>
              </a:cxnLst>
              <a:rect l="T15" t="T16" r="T17" b="T18"/>
              <a:pathLst>
                <a:path w="4131" h="1088">
                  <a:moveTo>
                    <a:pt x="0" y="1088"/>
                  </a:moveTo>
                  <a:lnTo>
                    <a:pt x="987" y="0"/>
                  </a:lnTo>
                  <a:lnTo>
                    <a:pt x="4131" y="6"/>
                  </a:lnTo>
                  <a:lnTo>
                    <a:pt x="3165" y="1080"/>
                  </a:lnTo>
                  <a:lnTo>
                    <a:pt x="0" y="1088"/>
                  </a:lnTo>
                  <a:close/>
                </a:path>
              </a:pathLst>
            </a:custGeom>
            <a:solidFill>
              <a:srgbClr val="FF99CC"/>
            </a:solidFill>
            <a:ln w="9525">
              <a:noFill/>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62470" name="Line 5"/>
            <p:cNvSpPr>
              <a:spLocks noChangeShapeType="1"/>
            </p:cNvSpPr>
            <p:nvPr/>
          </p:nvSpPr>
          <p:spPr bwMode="auto">
            <a:xfrm>
              <a:off x="514350" y="5621338"/>
              <a:ext cx="8197850" cy="0"/>
            </a:xfrm>
            <a:prstGeom prst="line">
              <a:avLst/>
            </a:prstGeom>
            <a:noFill/>
            <a:ln w="9525">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62471" name="Line 6"/>
            <p:cNvSpPr>
              <a:spLocks noChangeShapeType="1"/>
            </p:cNvSpPr>
            <p:nvPr/>
          </p:nvSpPr>
          <p:spPr bwMode="auto">
            <a:xfrm>
              <a:off x="514350" y="3994150"/>
              <a:ext cx="8197850" cy="0"/>
            </a:xfrm>
            <a:prstGeom prst="line">
              <a:avLst/>
            </a:prstGeom>
            <a:noFill/>
            <a:ln w="9525">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62472" name="Text Box 7"/>
            <p:cNvSpPr txBox="1">
              <a:spLocks noChangeArrowheads="1"/>
            </p:cNvSpPr>
            <p:nvPr/>
          </p:nvSpPr>
          <p:spPr bwMode="auto">
            <a:xfrm>
              <a:off x="152400" y="3716338"/>
              <a:ext cx="365806" cy="461665"/>
            </a:xfrm>
            <a:prstGeom prst="rect">
              <a:avLst/>
            </a:prstGeom>
            <a:noFill/>
            <a:ln w="9525">
              <a:noFill/>
              <a:miter lim="800000"/>
              <a:headEnd/>
              <a:tailEnd/>
            </a:ln>
          </p:spPr>
          <p:txBody>
            <a:bodyPr wrap="none">
              <a:spAutoFit/>
            </a:bodyPr>
            <a:lstStyle/>
            <a:p>
              <a:r>
                <a:rPr lang="en-US" altLang="zh-CN" sz="2400" b="1">
                  <a:latin typeface="华文新魏" pitchFamily="2" charset="-122"/>
                  <a:ea typeface="华文新魏" pitchFamily="2" charset="-122"/>
                </a:rPr>
                <a:t>B</a:t>
              </a:r>
            </a:p>
          </p:txBody>
        </p:sp>
        <p:sp>
          <p:nvSpPr>
            <p:cNvPr id="62473" name="Line 8"/>
            <p:cNvSpPr>
              <a:spLocks noChangeShapeType="1"/>
            </p:cNvSpPr>
            <p:nvPr/>
          </p:nvSpPr>
          <p:spPr bwMode="auto">
            <a:xfrm flipV="1">
              <a:off x="777875" y="3994150"/>
              <a:ext cx="1693863"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74" name="Line 9"/>
            <p:cNvSpPr>
              <a:spLocks noChangeShapeType="1"/>
            </p:cNvSpPr>
            <p:nvPr/>
          </p:nvSpPr>
          <p:spPr bwMode="auto">
            <a:xfrm flipV="1">
              <a:off x="1165225" y="399415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75" name="Text Box 10"/>
            <p:cNvSpPr txBox="1">
              <a:spLocks noChangeArrowheads="1"/>
            </p:cNvSpPr>
            <p:nvPr/>
          </p:nvSpPr>
          <p:spPr bwMode="auto">
            <a:xfrm rot="-2681777">
              <a:off x="755650" y="4652963"/>
              <a:ext cx="793750" cy="458787"/>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分组</a:t>
              </a:r>
            </a:p>
          </p:txBody>
        </p:sp>
        <p:sp>
          <p:nvSpPr>
            <p:cNvPr id="62476" name="Text Box 11"/>
            <p:cNvSpPr txBox="1">
              <a:spLocks noChangeArrowheads="1"/>
            </p:cNvSpPr>
            <p:nvPr/>
          </p:nvSpPr>
          <p:spPr bwMode="auto">
            <a:xfrm>
              <a:off x="8691563" y="3690938"/>
              <a:ext cx="287258" cy="461665"/>
            </a:xfrm>
            <a:prstGeom prst="rect">
              <a:avLst/>
            </a:prstGeom>
            <a:no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p>
          </p:txBody>
        </p:sp>
        <p:sp>
          <p:nvSpPr>
            <p:cNvPr id="62477" name="Text Box 12"/>
            <p:cNvSpPr txBox="1">
              <a:spLocks noChangeArrowheads="1"/>
            </p:cNvSpPr>
            <p:nvPr/>
          </p:nvSpPr>
          <p:spPr bwMode="auto">
            <a:xfrm>
              <a:off x="8691563" y="5276850"/>
              <a:ext cx="287258" cy="461665"/>
            </a:xfrm>
            <a:prstGeom prst="rect">
              <a:avLst/>
            </a:prstGeom>
            <a:noFill/>
            <a:ln w="9525">
              <a:noFill/>
              <a:miter lim="800000"/>
              <a:headEnd/>
              <a:tailEnd/>
            </a:ln>
          </p:spPr>
          <p:txBody>
            <a:bodyPr wrap="none">
              <a:spAutoFit/>
            </a:bodyPr>
            <a:lstStyle/>
            <a:p>
              <a:r>
                <a:rPr lang="en-US" altLang="zh-CN" sz="2400" b="1" i="1">
                  <a:latin typeface="华文新魏" pitchFamily="2" charset="-122"/>
                  <a:ea typeface="华文新魏" pitchFamily="2" charset="-122"/>
                </a:rPr>
                <a:t>t</a:t>
              </a:r>
            </a:p>
          </p:txBody>
        </p:sp>
        <p:sp>
          <p:nvSpPr>
            <p:cNvPr id="62478" name="Text Box 13"/>
            <p:cNvSpPr txBox="1">
              <a:spLocks noChangeArrowheads="1"/>
            </p:cNvSpPr>
            <p:nvPr/>
          </p:nvSpPr>
          <p:spPr bwMode="auto">
            <a:xfrm>
              <a:off x="138113" y="5330825"/>
              <a:ext cx="389850" cy="461665"/>
            </a:xfrm>
            <a:prstGeom prst="rect">
              <a:avLst/>
            </a:prstGeom>
            <a:noFill/>
            <a:ln w="9525">
              <a:noFill/>
              <a:miter lim="800000"/>
              <a:headEnd/>
              <a:tailEnd/>
            </a:ln>
          </p:spPr>
          <p:txBody>
            <a:bodyPr wrap="none">
              <a:spAutoFit/>
            </a:bodyPr>
            <a:lstStyle/>
            <a:p>
              <a:r>
                <a:rPr lang="en-US" altLang="zh-CN" sz="2400" b="1">
                  <a:latin typeface="华文新魏" pitchFamily="2" charset="-122"/>
                  <a:ea typeface="华文新魏" pitchFamily="2" charset="-122"/>
                </a:rPr>
                <a:t>A</a:t>
              </a:r>
            </a:p>
          </p:txBody>
        </p:sp>
        <p:sp>
          <p:nvSpPr>
            <p:cNvPr id="62479" name="Line 14"/>
            <p:cNvSpPr>
              <a:spLocks noChangeShapeType="1"/>
            </p:cNvSpPr>
            <p:nvPr/>
          </p:nvSpPr>
          <p:spPr bwMode="auto">
            <a:xfrm rot="-5705339">
              <a:off x="1504950" y="4257676"/>
              <a:ext cx="350837" cy="461962"/>
            </a:xfrm>
            <a:prstGeom prst="line">
              <a:avLst/>
            </a:prstGeom>
            <a:noFill/>
            <a:ln w="57150">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62480" name="Line 15"/>
            <p:cNvSpPr>
              <a:spLocks noChangeShapeType="1"/>
            </p:cNvSpPr>
            <p:nvPr/>
          </p:nvSpPr>
          <p:spPr bwMode="auto">
            <a:xfrm flipV="1">
              <a:off x="1547813" y="3998913"/>
              <a:ext cx="1693862" cy="1627187"/>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1" name="Line 16"/>
            <p:cNvSpPr>
              <a:spLocks noChangeShapeType="1"/>
            </p:cNvSpPr>
            <p:nvPr/>
          </p:nvSpPr>
          <p:spPr bwMode="auto">
            <a:xfrm flipV="1">
              <a:off x="5014913" y="3998913"/>
              <a:ext cx="1693862" cy="1627187"/>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2" name="Line 17"/>
            <p:cNvSpPr>
              <a:spLocks noChangeShapeType="1"/>
            </p:cNvSpPr>
            <p:nvPr/>
          </p:nvSpPr>
          <p:spPr bwMode="auto">
            <a:xfrm flipH="1" flipV="1">
              <a:off x="2859088" y="3998913"/>
              <a:ext cx="1693862"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483" name="Text Box 18"/>
            <p:cNvSpPr txBox="1">
              <a:spLocks noChangeArrowheads="1"/>
            </p:cNvSpPr>
            <p:nvPr/>
          </p:nvSpPr>
          <p:spPr bwMode="auto">
            <a:xfrm rot="2268438">
              <a:off x="2860675" y="4437063"/>
              <a:ext cx="811213" cy="457200"/>
            </a:xfrm>
            <a:prstGeom prst="rect">
              <a:avLst/>
            </a:prstGeom>
            <a:noFill/>
            <a:ln w="9525">
              <a:noFill/>
              <a:miter lim="800000"/>
              <a:headEnd/>
              <a:tailEnd/>
            </a:ln>
          </p:spPr>
          <p:txBody>
            <a:bodyPr wrap="none">
              <a:spAutoFit/>
            </a:bodyPr>
            <a:lstStyle/>
            <a:p>
              <a:r>
                <a:rPr lang="en-US" altLang="zh-CN" sz="2400" b="1">
                  <a:latin typeface="华文新魏" pitchFamily="2" charset="-122"/>
                  <a:ea typeface="华文新魏" pitchFamily="2" charset="-122"/>
                </a:rPr>
                <a:t>ACK</a:t>
              </a:r>
            </a:p>
          </p:txBody>
        </p:sp>
        <p:sp>
          <p:nvSpPr>
            <p:cNvPr id="62484" name="Line 19"/>
            <p:cNvSpPr>
              <a:spLocks noChangeShapeType="1"/>
            </p:cNvSpPr>
            <p:nvPr/>
          </p:nvSpPr>
          <p:spPr bwMode="auto">
            <a:xfrm>
              <a:off x="3559175" y="4891088"/>
              <a:ext cx="292100" cy="279400"/>
            </a:xfrm>
            <a:prstGeom prst="line">
              <a:avLst/>
            </a:prstGeom>
            <a:noFill/>
            <a:ln w="28575">
              <a:solidFill>
                <a:schemeClr val="accent2"/>
              </a:solidFill>
              <a:round/>
              <a:headEnd type="none" w="sm" len="med"/>
              <a:tailEnd type="triangle" w="med" len="lg"/>
            </a:ln>
          </p:spPr>
          <p:txBody>
            <a:bodyPr/>
            <a:lstStyle/>
            <a:p>
              <a:endParaRPr lang="zh-CN" altLang="en-US" b="1">
                <a:latin typeface="华文新魏" pitchFamily="2" charset="-122"/>
                <a:ea typeface="华文新魏" pitchFamily="2" charset="-122"/>
              </a:endParaRPr>
            </a:p>
          </p:txBody>
        </p:sp>
        <p:sp>
          <p:nvSpPr>
            <p:cNvPr id="62485" name="Line 20"/>
            <p:cNvSpPr>
              <a:spLocks noChangeShapeType="1"/>
            </p:cNvSpPr>
            <p:nvPr/>
          </p:nvSpPr>
          <p:spPr bwMode="auto">
            <a:xfrm flipV="1">
              <a:off x="1931988" y="399415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6" name="Line 21"/>
            <p:cNvSpPr>
              <a:spLocks noChangeShapeType="1"/>
            </p:cNvSpPr>
            <p:nvPr/>
          </p:nvSpPr>
          <p:spPr bwMode="auto">
            <a:xfrm flipV="1">
              <a:off x="2317750" y="3994150"/>
              <a:ext cx="1693863"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7" name="Line 22"/>
            <p:cNvSpPr>
              <a:spLocks noChangeShapeType="1"/>
            </p:cNvSpPr>
            <p:nvPr/>
          </p:nvSpPr>
          <p:spPr bwMode="auto">
            <a:xfrm flipV="1">
              <a:off x="2720975" y="401320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8" name="Line 23"/>
            <p:cNvSpPr>
              <a:spLocks noChangeShapeType="1"/>
            </p:cNvSpPr>
            <p:nvPr/>
          </p:nvSpPr>
          <p:spPr bwMode="auto">
            <a:xfrm flipV="1">
              <a:off x="3090863" y="3994150"/>
              <a:ext cx="1695450"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89" name="Line 24"/>
            <p:cNvSpPr>
              <a:spLocks noChangeShapeType="1"/>
            </p:cNvSpPr>
            <p:nvPr/>
          </p:nvSpPr>
          <p:spPr bwMode="auto">
            <a:xfrm flipV="1">
              <a:off x="3865563" y="3994150"/>
              <a:ext cx="1695450"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0" name="Line 25"/>
            <p:cNvSpPr>
              <a:spLocks noChangeShapeType="1"/>
            </p:cNvSpPr>
            <p:nvPr/>
          </p:nvSpPr>
          <p:spPr bwMode="auto">
            <a:xfrm flipV="1">
              <a:off x="4254500" y="399415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1" name="Line 26"/>
            <p:cNvSpPr>
              <a:spLocks noChangeShapeType="1"/>
            </p:cNvSpPr>
            <p:nvPr/>
          </p:nvSpPr>
          <p:spPr bwMode="auto">
            <a:xfrm flipV="1">
              <a:off x="4640263" y="3994150"/>
              <a:ext cx="1693862"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2" name="Line 27"/>
            <p:cNvSpPr>
              <a:spLocks noChangeShapeType="1"/>
            </p:cNvSpPr>
            <p:nvPr/>
          </p:nvSpPr>
          <p:spPr bwMode="auto">
            <a:xfrm flipV="1">
              <a:off x="5029200" y="399415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3" name="Line 28"/>
            <p:cNvSpPr>
              <a:spLocks noChangeShapeType="1"/>
            </p:cNvSpPr>
            <p:nvPr/>
          </p:nvSpPr>
          <p:spPr bwMode="auto">
            <a:xfrm flipV="1">
              <a:off x="3473450" y="3994150"/>
              <a:ext cx="1695450"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4" name="Line 29"/>
            <p:cNvSpPr>
              <a:spLocks noChangeShapeType="1"/>
            </p:cNvSpPr>
            <p:nvPr/>
          </p:nvSpPr>
          <p:spPr bwMode="auto">
            <a:xfrm flipV="1">
              <a:off x="5399088" y="3994150"/>
              <a:ext cx="1693862"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5" name="Line 30"/>
            <p:cNvSpPr>
              <a:spLocks noChangeShapeType="1"/>
            </p:cNvSpPr>
            <p:nvPr/>
          </p:nvSpPr>
          <p:spPr bwMode="auto">
            <a:xfrm flipV="1">
              <a:off x="5772150" y="3994150"/>
              <a:ext cx="1692275"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6" name="Line 31"/>
            <p:cNvSpPr>
              <a:spLocks noChangeShapeType="1"/>
            </p:cNvSpPr>
            <p:nvPr/>
          </p:nvSpPr>
          <p:spPr bwMode="auto">
            <a:xfrm flipV="1">
              <a:off x="6143625" y="3994150"/>
              <a:ext cx="1693863" cy="16271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62497" name="Line 32"/>
            <p:cNvSpPr>
              <a:spLocks noChangeShapeType="1"/>
            </p:cNvSpPr>
            <p:nvPr/>
          </p:nvSpPr>
          <p:spPr bwMode="auto">
            <a:xfrm flipH="1" flipV="1">
              <a:off x="3243263" y="3998913"/>
              <a:ext cx="1693862"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498" name="Line 33"/>
            <p:cNvSpPr>
              <a:spLocks noChangeShapeType="1"/>
            </p:cNvSpPr>
            <p:nvPr/>
          </p:nvSpPr>
          <p:spPr bwMode="auto">
            <a:xfrm flipH="1" flipV="1">
              <a:off x="3625850" y="3998913"/>
              <a:ext cx="1693863"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499" name="Line 34"/>
            <p:cNvSpPr>
              <a:spLocks noChangeShapeType="1"/>
            </p:cNvSpPr>
            <p:nvPr/>
          </p:nvSpPr>
          <p:spPr bwMode="auto">
            <a:xfrm flipH="1" flipV="1">
              <a:off x="4011613" y="3998913"/>
              <a:ext cx="1692275"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0" name="Line 35"/>
            <p:cNvSpPr>
              <a:spLocks noChangeShapeType="1"/>
            </p:cNvSpPr>
            <p:nvPr/>
          </p:nvSpPr>
          <p:spPr bwMode="auto">
            <a:xfrm flipH="1" flipV="1">
              <a:off x="4395788" y="3998913"/>
              <a:ext cx="1692275"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1" name="Line 36"/>
            <p:cNvSpPr>
              <a:spLocks noChangeShapeType="1"/>
            </p:cNvSpPr>
            <p:nvPr/>
          </p:nvSpPr>
          <p:spPr bwMode="auto">
            <a:xfrm flipH="1" flipV="1">
              <a:off x="4778375" y="3998913"/>
              <a:ext cx="1693863"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2" name="Line 37"/>
            <p:cNvSpPr>
              <a:spLocks noChangeShapeType="1"/>
            </p:cNvSpPr>
            <p:nvPr/>
          </p:nvSpPr>
          <p:spPr bwMode="auto">
            <a:xfrm flipH="1" flipV="1">
              <a:off x="5162550" y="3998913"/>
              <a:ext cx="1692275"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3" name="Line 38"/>
            <p:cNvSpPr>
              <a:spLocks noChangeShapeType="1"/>
            </p:cNvSpPr>
            <p:nvPr/>
          </p:nvSpPr>
          <p:spPr bwMode="auto">
            <a:xfrm flipH="1" flipV="1">
              <a:off x="5546725" y="3998913"/>
              <a:ext cx="1692275"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4" name="Line 39"/>
            <p:cNvSpPr>
              <a:spLocks noChangeShapeType="1"/>
            </p:cNvSpPr>
            <p:nvPr/>
          </p:nvSpPr>
          <p:spPr bwMode="auto">
            <a:xfrm flipH="1" flipV="1">
              <a:off x="5929313" y="3998913"/>
              <a:ext cx="1695450"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5" name="Line 40"/>
            <p:cNvSpPr>
              <a:spLocks noChangeShapeType="1"/>
            </p:cNvSpPr>
            <p:nvPr/>
          </p:nvSpPr>
          <p:spPr bwMode="auto">
            <a:xfrm flipH="1" flipV="1">
              <a:off x="6313488" y="3998913"/>
              <a:ext cx="1692275"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sp>
          <p:nvSpPr>
            <p:cNvPr id="62506" name="Line 41"/>
            <p:cNvSpPr>
              <a:spLocks noChangeShapeType="1"/>
            </p:cNvSpPr>
            <p:nvPr/>
          </p:nvSpPr>
          <p:spPr bwMode="auto">
            <a:xfrm flipH="1" flipV="1">
              <a:off x="6697663" y="3998913"/>
              <a:ext cx="1693862" cy="1627187"/>
            </a:xfrm>
            <a:prstGeom prst="line">
              <a:avLst/>
            </a:prstGeom>
            <a:noFill/>
            <a:ln w="38100">
              <a:solidFill>
                <a:schemeClr val="accent2"/>
              </a:solidFill>
              <a:round/>
              <a:headEnd type="triangle" w="med" len="lg"/>
              <a:tailEnd/>
            </a:ln>
          </p:spPr>
          <p:txBody>
            <a:bodyPr/>
            <a:lstStyle/>
            <a:p>
              <a:endParaRPr lang="zh-CN" altLang="en-US" b="1">
                <a:latin typeface="华文新魏" pitchFamily="2" charset="-122"/>
                <a:ea typeface="华文新魏" pitchFamily="2" charset="-122"/>
              </a:endParaRPr>
            </a:p>
          </p:txBody>
        </p:sp>
      </p:grpSp>
      <p:sp>
        <p:nvSpPr>
          <p:cNvPr id="62508" name="灯片编号占位符 43"/>
          <p:cNvSpPr>
            <a:spLocks noGrp="1"/>
          </p:cNvSpPr>
          <p:nvPr>
            <p:ph type="sldNum" sz="quarter" idx="12"/>
          </p:nvPr>
        </p:nvSpPr>
        <p:spPr>
          <a:noFill/>
        </p:spPr>
        <p:txBody>
          <a:bodyPr/>
          <a:lstStyle/>
          <a:p>
            <a:fld id="{0800059E-9F9C-4D54-9682-B5F23B8421E4}" type="slidenum">
              <a:rPr lang="en-US" altLang="zh-CN" smtClean="0"/>
              <a:pPr/>
              <a:t>32</a:t>
            </a:fld>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188640"/>
            <a:ext cx="7772400" cy="1143000"/>
          </a:xfrm>
        </p:spPr>
        <p:txBody>
          <a:bodyPr/>
          <a:lstStyle/>
          <a:p>
            <a:pPr algn="l" eaLnBrk="1" hangingPunct="1">
              <a:defRPr/>
            </a:pPr>
            <a:r>
              <a:rPr lang="en-US" altLang="zh-CN" sz="3200" u="sng" dirty="0" smtClean="0">
                <a:latin typeface="+mn-lt"/>
                <a:ea typeface="华文新魏" pitchFamily="2" charset="-122"/>
              </a:rPr>
              <a:t>6.3.2  TCP</a:t>
            </a:r>
            <a:r>
              <a:rPr lang="zh-CN" altLang="zh-CN" sz="3200" u="sng" dirty="0" smtClean="0">
                <a:latin typeface="+mn-lt"/>
                <a:ea typeface="华文新魏" pitchFamily="2" charset="-122"/>
              </a:rPr>
              <a:t>报文格式</a:t>
            </a:r>
            <a:endParaRPr lang="zh-CN" altLang="en-US" sz="3200" u="sng" dirty="0" smtClean="0">
              <a:latin typeface="+mn-lt"/>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F2E7F095-49E7-40BF-924B-9FA075AA2D81}" type="slidenum">
              <a:rPr lang="zh-CN" altLang="en-US">
                <a:solidFill>
                  <a:srgbClr val="000000"/>
                </a:solidFill>
              </a:rPr>
              <a:pPr algn="r">
                <a:defRPr/>
              </a:pPr>
              <a:t>33</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683568" y="1268760"/>
            <a:ext cx="7777163" cy="46799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4"/>
          <p:cNvSpPr>
            <a:spLocks noChangeArrowheads="1"/>
          </p:cNvSpPr>
          <p:nvPr/>
        </p:nvSpPr>
        <p:spPr bwMode="auto">
          <a:xfrm>
            <a:off x="406400" y="5827688"/>
            <a:ext cx="635000" cy="252413"/>
          </a:xfrm>
          <a:prstGeom prst="leftArrow">
            <a:avLst>
              <a:gd name="adj1" fmla="val 50000"/>
              <a:gd name="adj2" fmla="val 62893"/>
            </a:avLst>
          </a:prstGeom>
          <a:solidFill>
            <a:schemeClr val="hlink"/>
          </a:solidFill>
          <a:ln w="12700">
            <a:solidFill>
              <a:schemeClr val="tx1"/>
            </a:solidFill>
            <a:miter lim="800000"/>
            <a:headEnd/>
            <a:tailEnd/>
          </a:ln>
        </p:spPr>
        <p:txBody>
          <a:bodyPr wrap="none" anchor="ctr"/>
          <a:lstStyle/>
          <a:p>
            <a:endParaRPr lang="zh-CN" altLang="en-US" b="1"/>
          </a:p>
        </p:txBody>
      </p:sp>
      <p:sp>
        <p:nvSpPr>
          <p:cNvPr id="69635" name="Rectangle 106"/>
          <p:cNvSpPr>
            <a:spLocks noChangeArrowheads="1"/>
          </p:cNvSpPr>
          <p:nvPr/>
        </p:nvSpPr>
        <p:spPr bwMode="auto">
          <a:xfrm>
            <a:off x="1008063" y="5702276"/>
            <a:ext cx="1225550" cy="504825"/>
          </a:xfrm>
          <a:prstGeom prst="rect">
            <a:avLst/>
          </a:prstGeom>
          <a:solidFill>
            <a:srgbClr val="CCFF99"/>
          </a:solidFill>
          <a:ln w="19050">
            <a:solidFill>
              <a:srgbClr val="333399"/>
            </a:solidFill>
            <a:miter lim="800000"/>
            <a:headEnd/>
            <a:tailEnd/>
          </a:ln>
        </p:spPr>
        <p:txBody>
          <a:bodyPr wrap="none" anchor="ctr"/>
          <a:lstStyle/>
          <a:p>
            <a:endParaRPr lang="zh-CN" altLang="en-US" b="1"/>
          </a:p>
        </p:txBody>
      </p:sp>
      <p:sp>
        <p:nvSpPr>
          <p:cNvPr id="69636" name="Line 33"/>
          <p:cNvSpPr>
            <a:spLocks noChangeShapeType="1"/>
          </p:cNvSpPr>
          <p:nvPr/>
        </p:nvSpPr>
        <p:spPr bwMode="auto">
          <a:xfrm flipH="1">
            <a:off x="677863" y="1235051"/>
            <a:ext cx="15875" cy="2757487"/>
          </a:xfrm>
          <a:prstGeom prst="line">
            <a:avLst/>
          </a:prstGeom>
          <a:noFill/>
          <a:ln w="12700">
            <a:solidFill>
              <a:schemeClr val="tx1"/>
            </a:solidFill>
            <a:round/>
            <a:headEnd type="triangle" w="med" len="lg"/>
            <a:tailEnd type="triangle" w="med" len="lg"/>
          </a:ln>
        </p:spPr>
        <p:txBody>
          <a:bodyPr wrap="none" anchor="ctr"/>
          <a:lstStyle/>
          <a:p>
            <a:endParaRPr lang="zh-CN" altLang="en-US">
              <a:solidFill>
                <a:schemeClr val="accent6"/>
              </a:solidFill>
            </a:endParaRPr>
          </a:p>
        </p:txBody>
      </p:sp>
      <p:sp>
        <p:nvSpPr>
          <p:cNvPr id="69637" name="Rectangle 34"/>
          <p:cNvSpPr>
            <a:spLocks noChangeArrowheads="1"/>
          </p:cNvSpPr>
          <p:nvPr/>
        </p:nvSpPr>
        <p:spPr bwMode="auto">
          <a:xfrm>
            <a:off x="387350" y="2305026"/>
            <a:ext cx="593112" cy="532966"/>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1600">
                <a:solidFill>
                  <a:schemeClr val="accent6"/>
                </a:solidFill>
                <a:latin typeface="Arial" pitchFamily="34" charset="0"/>
                <a:ea typeface="黑体" pitchFamily="49" charset="-122"/>
              </a:rPr>
              <a:t>TCP</a:t>
            </a:r>
          </a:p>
          <a:p>
            <a:pPr defTabSz="762000" eaLnBrk="0" hangingPunct="0">
              <a:lnSpc>
                <a:spcPct val="90000"/>
              </a:lnSpc>
            </a:pPr>
            <a:r>
              <a:rPr kumimoji="1" lang="zh-CN" altLang="en-US" sz="1600">
                <a:solidFill>
                  <a:schemeClr val="accent6"/>
                </a:solidFill>
                <a:latin typeface="Arial" pitchFamily="34" charset="0"/>
                <a:ea typeface="黑体" pitchFamily="49" charset="-122"/>
              </a:rPr>
              <a:t>首部</a:t>
            </a:r>
          </a:p>
        </p:txBody>
      </p:sp>
      <p:sp>
        <p:nvSpPr>
          <p:cNvPr id="69638" name="Line 35"/>
          <p:cNvSpPr>
            <a:spLocks noChangeShapeType="1"/>
          </p:cNvSpPr>
          <p:nvPr/>
        </p:nvSpPr>
        <p:spPr bwMode="auto">
          <a:xfrm>
            <a:off x="8202613" y="1228701"/>
            <a:ext cx="0" cy="2316162"/>
          </a:xfrm>
          <a:prstGeom prst="line">
            <a:avLst/>
          </a:prstGeom>
          <a:noFill/>
          <a:ln w="12700">
            <a:solidFill>
              <a:schemeClr val="tx1"/>
            </a:solidFill>
            <a:round/>
            <a:headEnd type="triangle" w="med" len="lg"/>
            <a:tailEnd type="triangle" w="med" len="lg"/>
          </a:ln>
        </p:spPr>
        <p:txBody>
          <a:bodyPr wrap="none" anchor="ctr"/>
          <a:lstStyle/>
          <a:p>
            <a:endParaRPr lang="zh-CN" altLang="en-US">
              <a:solidFill>
                <a:schemeClr val="accent6"/>
              </a:solidFill>
            </a:endParaRPr>
          </a:p>
        </p:txBody>
      </p:sp>
      <p:sp>
        <p:nvSpPr>
          <p:cNvPr id="69639" name="Rectangle 36"/>
          <p:cNvSpPr>
            <a:spLocks noChangeArrowheads="1"/>
          </p:cNvSpPr>
          <p:nvPr/>
        </p:nvSpPr>
        <p:spPr bwMode="auto">
          <a:xfrm>
            <a:off x="7746523" y="2047851"/>
            <a:ext cx="1083631" cy="532966"/>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1600">
                <a:solidFill>
                  <a:schemeClr val="accent6"/>
                </a:solidFill>
                <a:latin typeface="Arial" pitchFamily="34" charset="0"/>
                <a:ea typeface="黑体" pitchFamily="49" charset="-122"/>
              </a:rPr>
              <a:t>20 </a:t>
            </a:r>
            <a:r>
              <a:rPr kumimoji="1" lang="zh-CN" altLang="en-US" sz="1600">
                <a:solidFill>
                  <a:schemeClr val="accent6"/>
                </a:solidFill>
                <a:latin typeface="Arial" pitchFamily="34" charset="0"/>
                <a:ea typeface="黑体" pitchFamily="49" charset="-122"/>
              </a:rPr>
              <a:t>字节的</a:t>
            </a:r>
          </a:p>
          <a:p>
            <a:pPr algn="ctr" defTabSz="762000" eaLnBrk="0" hangingPunct="0">
              <a:lnSpc>
                <a:spcPct val="90000"/>
              </a:lnSpc>
            </a:pPr>
            <a:r>
              <a:rPr kumimoji="1" lang="zh-CN" altLang="en-US" sz="1600">
                <a:solidFill>
                  <a:schemeClr val="accent6"/>
                </a:solidFill>
                <a:latin typeface="Arial" pitchFamily="34" charset="0"/>
                <a:ea typeface="黑体" pitchFamily="49" charset="-122"/>
              </a:rPr>
              <a:t>固定首部</a:t>
            </a:r>
          </a:p>
        </p:txBody>
      </p:sp>
      <p:sp>
        <p:nvSpPr>
          <p:cNvPr id="69640" name="Rectangle 75"/>
          <p:cNvSpPr>
            <a:spLocks noChangeArrowheads="1"/>
          </p:cNvSpPr>
          <p:nvPr/>
        </p:nvSpPr>
        <p:spPr bwMode="auto">
          <a:xfrm>
            <a:off x="966788" y="1233463"/>
            <a:ext cx="6810375" cy="2763838"/>
          </a:xfrm>
          <a:prstGeom prst="rect">
            <a:avLst/>
          </a:prstGeom>
          <a:solidFill>
            <a:srgbClr val="FFFFCC"/>
          </a:solidFill>
          <a:ln w="25400">
            <a:solidFill>
              <a:schemeClr val="tx1"/>
            </a:solidFill>
            <a:miter lim="800000"/>
            <a:headEnd/>
            <a:tailEnd/>
          </a:ln>
        </p:spPr>
        <p:txBody>
          <a:bodyPr wrap="none" anchor="ctr"/>
          <a:lstStyle/>
          <a:p>
            <a:endParaRPr lang="zh-CN" altLang="en-US">
              <a:solidFill>
                <a:schemeClr val="accent6"/>
              </a:solidFill>
            </a:endParaRPr>
          </a:p>
        </p:txBody>
      </p:sp>
      <p:sp>
        <p:nvSpPr>
          <p:cNvPr id="69641" name="Freeform 5"/>
          <p:cNvSpPr>
            <a:spLocks/>
          </p:cNvSpPr>
          <p:nvPr/>
        </p:nvSpPr>
        <p:spPr bwMode="auto">
          <a:xfrm>
            <a:off x="976313" y="3997301"/>
            <a:ext cx="6826250" cy="757237"/>
          </a:xfrm>
          <a:custGeom>
            <a:avLst/>
            <a:gdLst>
              <a:gd name="T0" fmla="*/ 0 w 4626"/>
              <a:gd name="T1" fmla="*/ 0 h 544"/>
              <a:gd name="T2" fmla="*/ 2147483647 w 4626"/>
              <a:gd name="T3" fmla="*/ 2147483647 h 544"/>
              <a:gd name="T4" fmla="*/ 2147483647 w 4626"/>
              <a:gd name="T5" fmla="*/ 2147483647 h 544"/>
              <a:gd name="T6" fmla="*/ 214748364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w="12700">
            <a:noFill/>
            <a:round/>
            <a:headEnd/>
            <a:tailEnd/>
          </a:ln>
        </p:spPr>
        <p:txBody>
          <a:bodyPr/>
          <a:lstStyle/>
          <a:p>
            <a:endParaRPr lang="zh-CN" altLang="en-US" b="1"/>
          </a:p>
        </p:txBody>
      </p:sp>
      <p:sp>
        <p:nvSpPr>
          <p:cNvPr id="69642" name="Line 6"/>
          <p:cNvSpPr>
            <a:spLocks noChangeShapeType="1"/>
          </p:cNvSpPr>
          <p:nvPr/>
        </p:nvSpPr>
        <p:spPr bwMode="auto">
          <a:xfrm>
            <a:off x="960438" y="1703363"/>
            <a:ext cx="6821487"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3" name="Line 7"/>
          <p:cNvSpPr>
            <a:spLocks noChangeShapeType="1"/>
          </p:cNvSpPr>
          <p:nvPr/>
        </p:nvSpPr>
        <p:spPr bwMode="auto">
          <a:xfrm>
            <a:off x="973138" y="2168501"/>
            <a:ext cx="6808787"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4" name="Line 8"/>
          <p:cNvSpPr>
            <a:spLocks noChangeShapeType="1"/>
          </p:cNvSpPr>
          <p:nvPr/>
        </p:nvSpPr>
        <p:spPr bwMode="auto">
          <a:xfrm>
            <a:off x="960438" y="2632051"/>
            <a:ext cx="6821487"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5" name="Line 9"/>
          <p:cNvSpPr>
            <a:spLocks noChangeShapeType="1"/>
          </p:cNvSpPr>
          <p:nvPr/>
        </p:nvSpPr>
        <p:spPr bwMode="auto">
          <a:xfrm>
            <a:off x="960438" y="3095601"/>
            <a:ext cx="6821487"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6" name="Line 10"/>
          <p:cNvSpPr>
            <a:spLocks noChangeShapeType="1"/>
          </p:cNvSpPr>
          <p:nvPr/>
        </p:nvSpPr>
        <p:spPr bwMode="auto">
          <a:xfrm>
            <a:off x="973138" y="3560738"/>
            <a:ext cx="6808787"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7" name="Line 11"/>
          <p:cNvSpPr>
            <a:spLocks noChangeShapeType="1"/>
          </p:cNvSpPr>
          <p:nvPr/>
        </p:nvSpPr>
        <p:spPr bwMode="auto">
          <a:xfrm>
            <a:off x="4373563" y="1238226"/>
            <a:ext cx="0" cy="47466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48" name="Rectangle 12"/>
          <p:cNvSpPr>
            <a:spLocks noChangeArrowheads="1"/>
          </p:cNvSpPr>
          <p:nvPr/>
        </p:nvSpPr>
        <p:spPr bwMode="auto">
          <a:xfrm>
            <a:off x="5437188" y="1323951"/>
            <a:ext cx="1349729"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目  的  端  口</a:t>
            </a:r>
          </a:p>
        </p:txBody>
      </p:sp>
      <p:sp>
        <p:nvSpPr>
          <p:cNvPr id="69649" name="Rectangle 13"/>
          <p:cNvSpPr>
            <a:spLocks noChangeArrowheads="1"/>
          </p:cNvSpPr>
          <p:nvPr/>
        </p:nvSpPr>
        <p:spPr bwMode="auto">
          <a:xfrm>
            <a:off x="1103313" y="2573313"/>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
        <p:nvSpPr>
          <p:cNvPr id="69650" name="Rectangle 14"/>
          <p:cNvSpPr>
            <a:spLocks noChangeArrowheads="1"/>
          </p:cNvSpPr>
          <p:nvPr/>
        </p:nvSpPr>
        <p:spPr bwMode="auto">
          <a:xfrm>
            <a:off x="2058988" y="3187676"/>
            <a:ext cx="1144545"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检   验   和</a:t>
            </a:r>
          </a:p>
        </p:txBody>
      </p:sp>
      <p:sp>
        <p:nvSpPr>
          <p:cNvPr id="69651" name="Rectangle 15"/>
          <p:cNvSpPr>
            <a:spLocks noChangeArrowheads="1"/>
          </p:cNvSpPr>
          <p:nvPr/>
        </p:nvSpPr>
        <p:spPr bwMode="auto">
          <a:xfrm>
            <a:off x="2238375" y="3616301"/>
            <a:ext cx="2833688" cy="3333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dirty="0">
                <a:solidFill>
                  <a:schemeClr val="accent6"/>
                </a:solidFill>
                <a:latin typeface="Arial" pitchFamily="34" charset="0"/>
                <a:ea typeface="黑体" pitchFamily="49" charset="-122"/>
              </a:rPr>
              <a:t>选    项    （长  度  可  变）</a:t>
            </a:r>
          </a:p>
        </p:txBody>
      </p:sp>
      <p:sp>
        <p:nvSpPr>
          <p:cNvPr id="69652" name="Rectangle 16"/>
          <p:cNvSpPr>
            <a:spLocks noChangeArrowheads="1"/>
          </p:cNvSpPr>
          <p:nvPr/>
        </p:nvSpPr>
        <p:spPr bwMode="auto">
          <a:xfrm>
            <a:off x="2160588" y="1323951"/>
            <a:ext cx="1029129"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源  端  口</a:t>
            </a:r>
          </a:p>
        </p:txBody>
      </p:sp>
      <p:sp>
        <p:nvSpPr>
          <p:cNvPr id="69653" name="Rectangle 17"/>
          <p:cNvSpPr>
            <a:spLocks noChangeArrowheads="1"/>
          </p:cNvSpPr>
          <p:nvPr/>
        </p:nvSpPr>
        <p:spPr bwMode="auto">
          <a:xfrm>
            <a:off x="3979863" y="1782738"/>
            <a:ext cx="769937" cy="3333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序   号</a:t>
            </a:r>
          </a:p>
        </p:txBody>
      </p:sp>
      <p:sp>
        <p:nvSpPr>
          <p:cNvPr id="69654" name="Line 18"/>
          <p:cNvSpPr>
            <a:spLocks noChangeShapeType="1"/>
          </p:cNvSpPr>
          <p:nvPr/>
        </p:nvSpPr>
        <p:spPr bwMode="auto">
          <a:xfrm>
            <a:off x="4378325" y="2638401"/>
            <a:ext cx="0" cy="91598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55" name="Rectangle 19"/>
          <p:cNvSpPr>
            <a:spLocks noChangeArrowheads="1"/>
          </p:cNvSpPr>
          <p:nvPr/>
        </p:nvSpPr>
        <p:spPr bwMode="auto">
          <a:xfrm>
            <a:off x="5294313" y="3187676"/>
            <a:ext cx="1522854"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紧   急   指   针</a:t>
            </a:r>
          </a:p>
        </p:txBody>
      </p:sp>
      <p:sp>
        <p:nvSpPr>
          <p:cNvPr id="69656" name="Rectangle 20"/>
          <p:cNvSpPr>
            <a:spLocks noChangeArrowheads="1"/>
          </p:cNvSpPr>
          <p:nvPr/>
        </p:nvSpPr>
        <p:spPr bwMode="auto">
          <a:xfrm>
            <a:off x="5692775" y="2706663"/>
            <a:ext cx="766236"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窗   口</a:t>
            </a:r>
          </a:p>
        </p:txBody>
      </p:sp>
      <p:sp>
        <p:nvSpPr>
          <p:cNvPr id="69657" name="Rectangle 21"/>
          <p:cNvSpPr>
            <a:spLocks noChangeArrowheads="1"/>
          </p:cNvSpPr>
          <p:nvPr/>
        </p:nvSpPr>
        <p:spPr bwMode="auto">
          <a:xfrm>
            <a:off x="3762375" y="2266926"/>
            <a:ext cx="1296988" cy="3333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确    认    号</a:t>
            </a:r>
          </a:p>
        </p:txBody>
      </p:sp>
      <p:sp>
        <p:nvSpPr>
          <p:cNvPr id="69658" name="Line 22"/>
          <p:cNvSpPr>
            <a:spLocks noChangeShapeType="1"/>
          </p:cNvSpPr>
          <p:nvPr/>
        </p:nvSpPr>
        <p:spPr bwMode="auto">
          <a:xfrm>
            <a:off x="1814513" y="2638401"/>
            <a:ext cx="0" cy="4635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59" name="Line 23"/>
          <p:cNvSpPr>
            <a:spLocks noChangeShapeType="1"/>
          </p:cNvSpPr>
          <p:nvPr/>
        </p:nvSpPr>
        <p:spPr bwMode="auto">
          <a:xfrm>
            <a:off x="3522663" y="2633638"/>
            <a:ext cx="0" cy="45720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0" name="Line 24"/>
          <p:cNvSpPr>
            <a:spLocks noChangeShapeType="1"/>
          </p:cNvSpPr>
          <p:nvPr/>
        </p:nvSpPr>
        <p:spPr bwMode="auto">
          <a:xfrm>
            <a:off x="3084513" y="2638401"/>
            <a:ext cx="0" cy="4635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1" name="Line 25"/>
          <p:cNvSpPr>
            <a:spLocks noChangeShapeType="1"/>
          </p:cNvSpPr>
          <p:nvPr/>
        </p:nvSpPr>
        <p:spPr bwMode="auto">
          <a:xfrm>
            <a:off x="3302000" y="2638401"/>
            <a:ext cx="0" cy="45561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2" name="Line 26"/>
          <p:cNvSpPr>
            <a:spLocks noChangeShapeType="1"/>
          </p:cNvSpPr>
          <p:nvPr/>
        </p:nvSpPr>
        <p:spPr bwMode="auto">
          <a:xfrm>
            <a:off x="3948113" y="2638401"/>
            <a:ext cx="0" cy="45561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3" name="Line 27"/>
          <p:cNvSpPr>
            <a:spLocks noChangeShapeType="1"/>
          </p:cNvSpPr>
          <p:nvPr/>
        </p:nvSpPr>
        <p:spPr bwMode="auto">
          <a:xfrm>
            <a:off x="3735388" y="2638401"/>
            <a:ext cx="0" cy="45561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4" name="Line 28"/>
          <p:cNvSpPr>
            <a:spLocks noChangeShapeType="1"/>
          </p:cNvSpPr>
          <p:nvPr/>
        </p:nvSpPr>
        <p:spPr bwMode="auto">
          <a:xfrm>
            <a:off x="4165600" y="2638401"/>
            <a:ext cx="0" cy="45561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65" name="Rectangle 29"/>
          <p:cNvSpPr>
            <a:spLocks noChangeArrowheads="1"/>
          </p:cNvSpPr>
          <p:nvPr/>
        </p:nvSpPr>
        <p:spPr bwMode="auto">
          <a:xfrm>
            <a:off x="2081213" y="2716188"/>
            <a:ext cx="766236"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保   留</a:t>
            </a:r>
          </a:p>
        </p:txBody>
      </p:sp>
      <p:sp>
        <p:nvSpPr>
          <p:cNvPr id="69666" name="Rectangle 30"/>
          <p:cNvSpPr>
            <a:spLocks noChangeArrowheads="1"/>
          </p:cNvSpPr>
          <p:nvPr/>
        </p:nvSpPr>
        <p:spPr bwMode="auto">
          <a:xfrm>
            <a:off x="4138781" y="2651101"/>
            <a:ext cx="293351" cy="505267"/>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200">
                <a:solidFill>
                  <a:schemeClr val="accent6"/>
                </a:solidFill>
                <a:latin typeface="Arial" pitchFamily="34" charset="0"/>
                <a:ea typeface="黑体" pitchFamily="49" charset="-122"/>
              </a:rPr>
              <a:t>F</a:t>
            </a:r>
          </a:p>
          <a:p>
            <a:pPr algn="ctr" defTabSz="762000" eaLnBrk="0" hangingPunct="0">
              <a:lnSpc>
                <a:spcPct val="75000"/>
              </a:lnSpc>
            </a:pPr>
            <a:r>
              <a:rPr kumimoji="1" lang="en-US" altLang="zh-CN" sz="1200">
                <a:solidFill>
                  <a:schemeClr val="accent6"/>
                </a:solidFill>
                <a:latin typeface="Arial" pitchFamily="34" charset="0"/>
                <a:ea typeface="黑体" pitchFamily="49" charset="-122"/>
              </a:rPr>
              <a:t>I</a:t>
            </a:r>
          </a:p>
          <a:p>
            <a:pPr algn="ctr" defTabSz="762000" eaLnBrk="0" hangingPunct="0">
              <a:lnSpc>
                <a:spcPct val="75000"/>
              </a:lnSpc>
            </a:pPr>
            <a:r>
              <a:rPr kumimoji="1" lang="en-US" altLang="zh-CN" sz="1200">
                <a:solidFill>
                  <a:schemeClr val="accent6"/>
                </a:solidFill>
                <a:latin typeface="Arial" pitchFamily="34" charset="0"/>
                <a:ea typeface="黑体" pitchFamily="49" charset="-122"/>
              </a:rPr>
              <a:t>N</a:t>
            </a:r>
          </a:p>
        </p:txBody>
      </p:sp>
      <p:sp>
        <p:nvSpPr>
          <p:cNvPr id="69667" name="Line 31"/>
          <p:cNvSpPr>
            <a:spLocks noChangeShapeType="1"/>
          </p:cNvSpPr>
          <p:nvPr/>
        </p:nvSpPr>
        <p:spPr bwMode="auto">
          <a:xfrm>
            <a:off x="977900" y="620688"/>
            <a:ext cx="6794500" cy="0"/>
          </a:xfrm>
          <a:prstGeom prst="line">
            <a:avLst/>
          </a:prstGeom>
          <a:noFill/>
          <a:ln w="12700">
            <a:solidFill>
              <a:srgbClr val="333399"/>
            </a:solidFill>
            <a:round/>
            <a:headEnd type="triangle" w="med" len="lg"/>
            <a:tailEnd type="triangle" w="med" len="lg"/>
          </a:ln>
        </p:spPr>
        <p:txBody>
          <a:bodyPr wrap="none" anchor="ctr"/>
          <a:lstStyle/>
          <a:p>
            <a:endParaRPr lang="zh-CN" altLang="en-US" b="1"/>
          </a:p>
        </p:txBody>
      </p:sp>
      <p:sp>
        <p:nvSpPr>
          <p:cNvPr id="69668" name="Rectangle 32"/>
          <p:cNvSpPr>
            <a:spLocks noChangeArrowheads="1"/>
          </p:cNvSpPr>
          <p:nvPr/>
        </p:nvSpPr>
        <p:spPr bwMode="auto">
          <a:xfrm>
            <a:off x="4041775" y="460351"/>
            <a:ext cx="734176" cy="366767"/>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r>
              <a:rPr kumimoji="1" lang="en-US" altLang="zh-CN" sz="1800" b="1">
                <a:latin typeface="Arial" pitchFamily="34" charset="0"/>
                <a:ea typeface="黑体" pitchFamily="49" charset="-122"/>
              </a:rPr>
              <a:t>32 </a:t>
            </a:r>
            <a:r>
              <a:rPr kumimoji="1" lang="zh-CN" altLang="en-US" sz="1800" b="1">
                <a:latin typeface="Arial" pitchFamily="34" charset="0"/>
                <a:ea typeface="黑体" pitchFamily="49" charset="-122"/>
              </a:rPr>
              <a:t>位</a:t>
            </a:r>
          </a:p>
        </p:txBody>
      </p:sp>
      <p:sp>
        <p:nvSpPr>
          <p:cNvPr id="69669" name="Line 37"/>
          <p:cNvSpPr>
            <a:spLocks noChangeShapeType="1"/>
          </p:cNvSpPr>
          <p:nvPr/>
        </p:nvSpPr>
        <p:spPr bwMode="auto">
          <a:xfrm>
            <a:off x="963613" y="1128688"/>
            <a:ext cx="6800850"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0" name="Line 38"/>
          <p:cNvSpPr>
            <a:spLocks noChangeShapeType="1"/>
          </p:cNvSpPr>
          <p:nvPr/>
        </p:nvSpPr>
        <p:spPr bwMode="auto">
          <a:xfrm>
            <a:off x="963613" y="995338"/>
            <a:ext cx="0" cy="1333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1" name="Line 39"/>
          <p:cNvSpPr>
            <a:spLocks noChangeShapeType="1"/>
          </p:cNvSpPr>
          <p:nvPr/>
        </p:nvSpPr>
        <p:spPr bwMode="auto">
          <a:xfrm>
            <a:off x="117633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2" name="Line 40"/>
          <p:cNvSpPr>
            <a:spLocks noChangeShapeType="1"/>
          </p:cNvSpPr>
          <p:nvPr/>
        </p:nvSpPr>
        <p:spPr bwMode="auto">
          <a:xfrm>
            <a:off x="138906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3" name="Line 41"/>
          <p:cNvSpPr>
            <a:spLocks noChangeShapeType="1"/>
          </p:cNvSpPr>
          <p:nvPr/>
        </p:nvSpPr>
        <p:spPr bwMode="auto">
          <a:xfrm>
            <a:off x="160178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4" name="Line 42"/>
          <p:cNvSpPr>
            <a:spLocks noChangeShapeType="1"/>
          </p:cNvSpPr>
          <p:nvPr/>
        </p:nvSpPr>
        <p:spPr bwMode="auto">
          <a:xfrm>
            <a:off x="181451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5" name="Line 43"/>
          <p:cNvSpPr>
            <a:spLocks noChangeShapeType="1"/>
          </p:cNvSpPr>
          <p:nvPr/>
        </p:nvSpPr>
        <p:spPr bwMode="auto">
          <a:xfrm>
            <a:off x="202723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6" name="Line 44"/>
          <p:cNvSpPr>
            <a:spLocks noChangeShapeType="1"/>
          </p:cNvSpPr>
          <p:nvPr/>
        </p:nvSpPr>
        <p:spPr bwMode="auto">
          <a:xfrm>
            <a:off x="223837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7" name="Line 45"/>
          <p:cNvSpPr>
            <a:spLocks noChangeShapeType="1"/>
          </p:cNvSpPr>
          <p:nvPr/>
        </p:nvSpPr>
        <p:spPr bwMode="auto">
          <a:xfrm>
            <a:off x="245110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8" name="Line 46"/>
          <p:cNvSpPr>
            <a:spLocks noChangeShapeType="1"/>
          </p:cNvSpPr>
          <p:nvPr/>
        </p:nvSpPr>
        <p:spPr bwMode="auto">
          <a:xfrm>
            <a:off x="2663825" y="995338"/>
            <a:ext cx="0" cy="1333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79" name="Line 47"/>
          <p:cNvSpPr>
            <a:spLocks noChangeShapeType="1"/>
          </p:cNvSpPr>
          <p:nvPr/>
        </p:nvSpPr>
        <p:spPr bwMode="auto">
          <a:xfrm>
            <a:off x="287655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0" name="Line 48"/>
          <p:cNvSpPr>
            <a:spLocks noChangeShapeType="1"/>
          </p:cNvSpPr>
          <p:nvPr/>
        </p:nvSpPr>
        <p:spPr bwMode="auto">
          <a:xfrm>
            <a:off x="308927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1" name="Line 49"/>
          <p:cNvSpPr>
            <a:spLocks noChangeShapeType="1"/>
          </p:cNvSpPr>
          <p:nvPr/>
        </p:nvSpPr>
        <p:spPr bwMode="auto">
          <a:xfrm>
            <a:off x="330200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2" name="Line 50"/>
          <p:cNvSpPr>
            <a:spLocks noChangeShapeType="1"/>
          </p:cNvSpPr>
          <p:nvPr/>
        </p:nvSpPr>
        <p:spPr bwMode="auto">
          <a:xfrm>
            <a:off x="351472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3" name="Line 51"/>
          <p:cNvSpPr>
            <a:spLocks noChangeShapeType="1"/>
          </p:cNvSpPr>
          <p:nvPr/>
        </p:nvSpPr>
        <p:spPr bwMode="auto">
          <a:xfrm>
            <a:off x="372745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4" name="Line 52"/>
          <p:cNvSpPr>
            <a:spLocks noChangeShapeType="1"/>
          </p:cNvSpPr>
          <p:nvPr/>
        </p:nvSpPr>
        <p:spPr bwMode="auto">
          <a:xfrm>
            <a:off x="393858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5" name="Line 53"/>
          <p:cNvSpPr>
            <a:spLocks noChangeShapeType="1"/>
          </p:cNvSpPr>
          <p:nvPr/>
        </p:nvSpPr>
        <p:spPr bwMode="auto">
          <a:xfrm>
            <a:off x="415131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6" name="Line 54"/>
          <p:cNvSpPr>
            <a:spLocks noChangeShapeType="1"/>
          </p:cNvSpPr>
          <p:nvPr/>
        </p:nvSpPr>
        <p:spPr bwMode="auto">
          <a:xfrm>
            <a:off x="4364038" y="995338"/>
            <a:ext cx="0" cy="1333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7" name="Line 55"/>
          <p:cNvSpPr>
            <a:spLocks noChangeShapeType="1"/>
          </p:cNvSpPr>
          <p:nvPr/>
        </p:nvSpPr>
        <p:spPr bwMode="auto">
          <a:xfrm>
            <a:off x="457676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8" name="Line 56"/>
          <p:cNvSpPr>
            <a:spLocks noChangeShapeType="1"/>
          </p:cNvSpPr>
          <p:nvPr/>
        </p:nvSpPr>
        <p:spPr bwMode="auto">
          <a:xfrm>
            <a:off x="478948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89" name="Line 57"/>
          <p:cNvSpPr>
            <a:spLocks noChangeShapeType="1"/>
          </p:cNvSpPr>
          <p:nvPr/>
        </p:nvSpPr>
        <p:spPr bwMode="auto">
          <a:xfrm>
            <a:off x="500221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0" name="Line 58"/>
          <p:cNvSpPr>
            <a:spLocks noChangeShapeType="1"/>
          </p:cNvSpPr>
          <p:nvPr/>
        </p:nvSpPr>
        <p:spPr bwMode="auto">
          <a:xfrm>
            <a:off x="521493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1" name="Line 59"/>
          <p:cNvSpPr>
            <a:spLocks noChangeShapeType="1"/>
          </p:cNvSpPr>
          <p:nvPr/>
        </p:nvSpPr>
        <p:spPr bwMode="auto">
          <a:xfrm>
            <a:off x="542766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2" name="Line 60"/>
          <p:cNvSpPr>
            <a:spLocks noChangeShapeType="1"/>
          </p:cNvSpPr>
          <p:nvPr/>
        </p:nvSpPr>
        <p:spPr bwMode="auto">
          <a:xfrm>
            <a:off x="563880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3" name="Line 61"/>
          <p:cNvSpPr>
            <a:spLocks noChangeShapeType="1"/>
          </p:cNvSpPr>
          <p:nvPr/>
        </p:nvSpPr>
        <p:spPr bwMode="auto">
          <a:xfrm>
            <a:off x="585152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4" name="Line 62"/>
          <p:cNvSpPr>
            <a:spLocks noChangeShapeType="1"/>
          </p:cNvSpPr>
          <p:nvPr/>
        </p:nvSpPr>
        <p:spPr bwMode="auto">
          <a:xfrm>
            <a:off x="6064250" y="995338"/>
            <a:ext cx="0" cy="1333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5" name="Line 63"/>
          <p:cNvSpPr>
            <a:spLocks noChangeShapeType="1"/>
          </p:cNvSpPr>
          <p:nvPr/>
        </p:nvSpPr>
        <p:spPr bwMode="auto">
          <a:xfrm>
            <a:off x="627697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6" name="Line 64"/>
          <p:cNvSpPr>
            <a:spLocks noChangeShapeType="1"/>
          </p:cNvSpPr>
          <p:nvPr/>
        </p:nvSpPr>
        <p:spPr bwMode="auto">
          <a:xfrm>
            <a:off x="648970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7" name="Line 65"/>
          <p:cNvSpPr>
            <a:spLocks noChangeShapeType="1"/>
          </p:cNvSpPr>
          <p:nvPr/>
        </p:nvSpPr>
        <p:spPr bwMode="auto">
          <a:xfrm>
            <a:off x="670242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8" name="Line 66"/>
          <p:cNvSpPr>
            <a:spLocks noChangeShapeType="1"/>
          </p:cNvSpPr>
          <p:nvPr/>
        </p:nvSpPr>
        <p:spPr bwMode="auto">
          <a:xfrm>
            <a:off x="6915150"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699" name="Line 67"/>
          <p:cNvSpPr>
            <a:spLocks noChangeShapeType="1"/>
          </p:cNvSpPr>
          <p:nvPr/>
        </p:nvSpPr>
        <p:spPr bwMode="auto">
          <a:xfrm>
            <a:off x="7127875"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700" name="Line 68"/>
          <p:cNvSpPr>
            <a:spLocks noChangeShapeType="1"/>
          </p:cNvSpPr>
          <p:nvPr/>
        </p:nvSpPr>
        <p:spPr bwMode="auto">
          <a:xfrm>
            <a:off x="7339013"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701" name="Line 69"/>
          <p:cNvSpPr>
            <a:spLocks noChangeShapeType="1"/>
          </p:cNvSpPr>
          <p:nvPr/>
        </p:nvSpPr>
        <p:spPr bwMode="auto">
          <a:xfrm>
            <a:off x="7551738" y="928663"/>
            <a:ext cx="0" cy="200025"/>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702" name="Line 70"/>
          <p:cNvSpPr>
            <a:spLocks noChangeShapeType="1"/>
          </p:cNvSpPr>
          <p:nvPr/>
        </p:nvSpPr>
        <p:spPr bwMode="auto">
          <a:xfrm>
            <a:off x="7764463" y="995338"/>
            <a:ext cx="0" cy="1333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69703" name="Rectangle 71"/>
          <p:cNvSpPr>
            <a:spLocks noChangeArrowheads="1"/>
          </p:cNvSpPr>
          <p:nvPr/>
        </p:nvSpPr>
        <p:spPr bwMode="auto">
          <a:xfrm>
            <a:off x="1104900" y="861988"/>
            <a:ext cx="1417638" cy="200025"/>
          </a:xfrm>
          <a:prstGeom prst="rect">
            <a:avLst/>
          </a:prstGeom>
          <a:solidFill>
            <a:schemeClr val="bg1"/>
          </a:solidFill>
          <a:ln w="12700">
            <a:noFill/>
            <a:miter lim="800000"/>
            <a:headEnd/>
            <a:tailEnd/>
          </a:ln>
        </p:spPr>
        <p:txBody>
          <a:bodyPr wrap="none" anchor="ctr"/>
          <a:lstStyle/>
          <a:p>
            <a:endParaRPr lang="zh-CN" altLang="en-US">
              <a:solidFill>
                <a:schemeClr val="accent6"/>
              </a:solidFill>
            </a:endParaRPr>
          </a:p>
        </p:txBody>
      </p:sp>
      <p:sp>
        <p:nvSpPr>
          <p:cNvPr id="69704" name="Rectangle 72"/>
          <p:cNvSpPr>
            <a:spLocks noChangeArrowheads="1"/>
          </p:cNvSpPr>
          <p:nvPr/>
        </p:nvSpPr>
        <p:spPr bwMode="auto">
          <a:xfrm>
            <a:off x="2805113" y="861988"/>
            <a:ext cx="1417637" cy="200025"/>
          </a:xfrm>
          <a:prstGeom prst="rect">
            <a:avLst/>
          </a:prstGeom>
          <a:solidFill>
            <a:schemeClr val="bg1"/>
          </a:solidFill>
          <a:ln w="12700">
            <a:noFill/>
            <a:miter lim="800000"/>
            <a:headEnd/>
            <a:tailEnd/>
          </a:ln>
        </p:spPr>
        <p:txBody>
          <a:bodyPr wrap="none" anchor="ctr"/>
          <a:lstStyle/>
          <a:p>
            <a:endParaRPr lang="zh-CN" altLang="en-US">
              <a:solidFill>
                <a:schemeClr val="accent6"/>
              </a:solidFill>
            </a:endParaRPr>
          </a:p>
        </p:txBody>
      </p:sp>
      <p:sp>
        <p:nvSpPr>
          <p:cNvPr id="69705" name="Rectangle 73"/>
          <p:cNvSpPr>
            <a:spLocks noChangeArrowheads="1"/>
          </p:cNvSpPr>
          <p:nvPr/>
        </p:nvSpPr>
        <p:spPr bwMode="auto">
          <a:xfrm>
            <a:off x="4505325" y="861988"/>
            <a:ext cx="1417638" cy="200025"/>
          </a:xfrm>
          <a:prstGeom prst="rect">
            <a:avLst/>
          </a:prstGeom>
          <a:solidFill>
            <a:schemeClr val="bg1"/>
          </a:solidFill>
          <a:ln w="12700">
            <a:noFill/>
            <a:miter lim="800000"/>
            <a:headEnd/>
            <a:tailEnd/>
          </a:ln>
        </p:spPr>
        <p:txBody>
          <a:bodyPr wrap="none" anchor="ctr"/>
          <a:lstStyle/>
          <a:p>
            <a:endParaRPr lang="zh-CN" altLang="en-US">
              <a:solidFill>
                <a:schemeClr val="accent6"/>
              </a:solidFill>
            </a:endParaRPr>
          </a:p>
        </p:txBody>
      </p:sp>
      <p:sp>
        <p:nvSpPr>
          <p:cNvPr id="69706" name="Rectangle 74"/>
          <p:cNvSpPr>
            <a:spLocks noChangeArrowheads="1"/>
          </p:cNvSpPr>
          <p:nvPr/>
        </p:nvSpPr>
        <p:spPr bwMode="auto">
          <a:xfrm>
            <a:off x="6205538" y="861988"/>
            <a:ext cx="1417637" cy="200025"/>
          </a:xfrm>
          <a:prstGeom prst="rect">
            <a:avLst/>
          </a:prstGeom>
          <a:solidFill>
            <a:schemeClr val="bg1"/>
          </a:solidFill>
          <a:ln w="12700">
            <a:noFill/>
            <a:miter lim="800000"/>
            <a:headEnd/>
            <a:tailEnd/>
          </a:ln>
        </p:spPr>
        <p:txBody>
          <a:bodyPr wrap="none" anchor="ctr"/>
          <a:lstStyle/>
          <a:p>
            <a:endParaRPr lang="zh-CN" altLang="en-US">
              <a:solidFill>
                <a:schemeClr val="accent6"/>
              </a:solidFill>
            </a:endParaRPr>
          </a:p>
        </p:txBody>
      </p:sp>
      <p:sp>
        <p:nvSpPr>
          <p:cNvPr id="69707" name="Rectangle 76"/>
          <p:cNvSpPr>
            <a:spLocks noChangeArrowheads="1"/>
          </p:cNvSpPr>
          <p:nvPr/>
        </p:nvSpPr>
        <p:spPr bwMode="auto">
          <a:xfrm>
            <a:off x="3938588" y="2651101"/>
            <a:ext cx="293351" cy="505267"/>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a:solidFill>
                  <a:schemeClr val="accent6"/>
                </a:solidFill>
                <a:latin typeface="Arial" pitchFamily="34" charset="0"/>
                <a:ea typeface="黑体" pitchFamily="49" charset="-122"/>
              </a:rPr>
              <a:t>S</a:t>
            </a:r>
          </a:p>
          <a:p>
            <a:pPr defTabSz="762000" eaLnBrk="0" hangingPunct="0">
              <a:lnSpc>
                <a:spcPct val="75000"/>
              </a:lnSpc>
            </a:pPr>
            <a:r>
              <a:rPr kumimoji="1" lang="en-US" altLang="zh-CN" sz="1200">
                <a:solidFill>
                  <a:schemeClr val="accent6"/>
                </a:solidFill>
                <a:latin typeface="Arial" pitchFamily="34" charset="0"/>
                <a:ea typeface="黑体" pitchFamily="49" charset="-122"/>
              </a:rPr>
              <a:t>Y</a:t>
            </a:r>
          </a:p>
          <a:p>
            <a:pPr defTabSz="762000" eaLnBrk="0" hangingPunct="0">
              <a:lnSpc>
                <a:spcPct val="75000"/>
              </a:lnSpc>
            </a:pPr>
            <a:r>
              <a:rPr kumimoji="1" lang="en-US" altLang="zh-CN" sz="1200">
                <a:solidFill>
                  <a:schemeClr val="accent6"/>
                </a:solidFill>
                <a:latin typeface="Arial" pitchFamily="34" charset="0"/>
                <a:ea typeface="黑体" pitchFamily="49" charset="-122"/>
              </a:rPr>
              <a:t>N</a:t>
            </a:r>
          </a:p>
        </p:txBody>
      </p:sp>
      <p:sp>
        <p:nvSpPr>
          <p:cNvPr id="69708" name="Rectangle 77"/>
          <p:cNvSpPr>
            <a:spLocks noChangeArrowheads="1"/>
          </p:cNvSpPr>
          <p:nvPr/>
        </p:nvSpPr>
        <p:spPr bwMode="auto">
          <a:xfrm>
            <a:off x="3727450" y="2651101"/>
            <a:ext cx="293351" cy="505267"/>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a:solidFill>
                  <a:schemeClr val="accent6"/>
                </a:solidFill>
                <a:latin typeface="Arial" pitchFamily="34" charset="0"/>
                <a:ea typeface="黑体" pitchFamily="49" charset="-122"/>
              </a:rPr>
              <a:t>R</a:t>
            </a:r>
          </a:p>
          <a:p>
            <a:pPr defTabSz="762000" eaLnBrk="0" hangingPunct="0">
              <a:lnSpc>
                <a:spcPct val="75000"/>
              </a:lnSpc>
            </a:pPr>
            <a:r>
              <a:rPr kumimoji="1" lang="en-US" altLang="zh-CN" sz="1200">
                <a:solidFill>
                  <a:schemeClr val="accent6"/>
                </a:solidFill>
                <a:latin typeface="Arial" pitchFamily="34" charset="0"/>
                <a:ea typeface="黑体" pitchFamily="49" charset="-122"/>
              </a:rPr>
              <a:t>S</a:t>
            </a:r>
          </a:p>
          <a:p>
            <a:pPr defTabSz="762000" eaLnBrk="0" hangingPunct="0">
              <a:lnSpc>
                <a:spcPct val="75000"/>
              </a:lnSpc>
            </a:pPr>
            <a:r>
              <a:rPr kumimoji="1" lang="en-US" altLang="zh-CN" sz="1200">
                <a:solidFill>
                  <a:schemeClr val="accent6"/>
                </a:solidFill>
                <a:latin typeface="Arial" pitchFamily="34" charset="0"/>
                <a:ea typeface="黑体" pitchFamily="49" charset="-122"/>
              </a:rPr>
              <a:t>T</a:t>
            </a:r>
          </a:p>
        </p:txBody>
      </p:sp>
      <p:sp>
        <p:nvSpPr>
          <p:cNvPr id="69709" name="Rectangle 78"/>
          <p:cNvSpPr>
            <a:spLocks noChangeArrowheads="1"/>
          </p:cNvSpPr>
          <p:nvPr/>
        </p:nvSpPr>
        <p:spPr bwMode="auto">
          <a:xfrm>
            <a:off x="3500438" y="2651101"/>
            <a:ext cx="293351" cy="505267"/>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a:solidFill>
                  <a:schemeClr val="accent6"/>
                </a:solidFill>
                <a:latin typeface="Arial" pitchFamily="34" charset="0"/>
                <a:ea typeface="黑体" pitchFamily="49" charset="-122"/>
              </a:rPr>
              <a:t>P</a:t>
            </a:r>
          </a:p>
          <a:p>
            <a:pPr defTabSz="762000" eaLnBrk="0" hangingPunct="0">
              <a:lnSpc>
                <a:spcPct val="75000"/>
              </a:lnSpc>
            </a:pPr>
            <a:r>
              <a:rPr kumimoji="1" lang="en-US" altLang="zh-CN" sz="1200">
                <a:solidFill>
                  <a:schemeClr val="accent6"/>
                </a:solidFill>
                <a:latin typeface="Arial" pitchFamily="34" charset="0"/>
                <a:ea typeface="黑体" pitchFamily="49" charset="-122"/>
              </a:rPr>
              <a:t>S</a:t>
            </a:r>
          </a:p>
          <a:p>
            <a:pPr defTabSz="762000" eaLnBrk="0" hangingPunct="0">
              <a:lnSpc>
                <a:spcPct val="75000"/>
              </a:lnSpc>
            </a:pPr>
            <a:r>
              <a:rPr kumimoji="1" lang="en-US" altLang="zh-CN" sz="1200">
                <a:solidFill>
                  <a:schemeClr val="accent6"/>
                </a:solidFill>
                <a:latin typeface="Arial" pitchFamily="34" charset="0"/>
                <a:ea typeface="黑体" pitchFamily="49" charset="-122"/>
              </a:rPr>
              <a:t>H</a:t>
            </a:r>
          </a:p>
        </p:txBody>
      </p:sp>
      <p:sp>
        <p:nvSpPr>
          <p:cNvPr id="69710" name="Rectangle 79"/>
          <p:cNvSpPr>
            <a:spLocks noChangeArrowheads="1"/>
          </p:cNvSpPr>
          <p:nvPr/>
        </p:nvSpPr>
        <p:spPr bwMode="auto">
          <a:xfrm>
            <a:off x="3287713" y="2651101"/>
            <a:ext cx="293351" cy="505267"/>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a:solidFill>
                  <a:schemeClr val="accent6"/>
                </a:solidFill>
                <a:latin typeface="Arial" pitchFamily="34" charset="0"/>
                <a:ea typeface="黑体" pitchFamily="49" charset="-122"/>
              </a:rPr>
              <a:t>A</a:t>
            </a:r>
          </a:p>
          <a:p>
            <a:pPr defTabSz="762000" eaLnBrk="0" hangingPunct="0">
              <a:lnSpc>
                <a:spcPct val="75000"/>
              </a:lnSpc>
            </a:pPr>
            <a:r>
              <a:rPr kumimoji="1" lang="en-US" altLang="zh-CN" sz="1200">
                <a:solidFill>
                  <a:schemeClr val="accent6"/>
                </a:solidFill>
                <a:latin typeface="Arial" pitchFamily="34" charset="0"/>
                <a:ea typeface="黑体" pitchFamily="49" charset="-122"/>
              </a:rPr>
              <a:t>C</a:t>
            </a:r>
          </a:p>
          <a:p>
            <a:pPr defTabSz="762000" eaLnBrk="0" hangingPunct="0">
              <a:lnSpc>
                <a:spcPct val="75000"/>
              </a:lnSpc>
            </a:pPr>
            <a:r>
              <a:rPr kumimoji="1" lang="en-US" altLang="zh-CN" sz="1200">
                <a:solidFill>
                  <a:schemeClr val="accent6"/>
                </a:solidFill>
                <a:latin typeface="Arial" pitchFamily="34" charset="0"/>
                <a:ea typeface="黑体" pitchFamily="49" charset="-122"/>
              </a:rPr>
              <a:t>K</a:t>
            </a:r>
          </a:p>
        </p:txBody>
      </p:sp>
      <p:sp>
        <p:nvSpPr>
          <p:cNvPr id="69711" name="Rectangle 80"/>
          <p:cNvSpPr>
            <a:spLocks noChangeArrowheads="1"/>
          </p:cNvSpPr>
          <p:nvPr/>
        </p:nvSpPr>
        <p:spPr bwMode="auto">
          <a:xfrm>
            <a:off x="3055938" y="2651101"/>
            <a:ext cx="302969" cy="505267"/>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a:solidFill>
                  <a:schemeClr val="accent6"/>
                </a:solidFill>
                <a:latin typeface="Arial" pitchFamily="34" charset="0"/>
                <a:ea typeface="黑体" pitchFamily="49" charset="-122"/>
              </a:rPr>
              <a:t>U</a:t>
            </a:r>
          </a:p>
          <a:p>
            <a:pPr defTabSz="762000" eaLnBrk="0" hangingPunct="0">
              <a:lnSpc>
                <a:spcPct val="75000"/>
              </a:lnSpc>
            </a:pPr>
            <a:r>
              <a:rPr kumimoji="1" lang="en-US" altLang="zh-CN" sz="1200">
                <a:solidFill>
                  <a:schemeClr val="accent6"/>
                </a:solidFill>
                <a:latin typeface="Arial" pitchFamily="34" charset="0"/>
                <a:ea typeface="黑体" pitchFamily="49" charset="-122"/>
              </a:rPr>
              <a:t>R</a:t>
            </a:r>
          </a:p>
          <a:p>
            <a:pPr defTabSz="762000" eaLnBrk="0" hangingPunct="0">
              <a:lnSpc>
                <a:spcPct val="75000"/>
              </a:lnSpc>
            </a:pPr>
            <a:r>
              <a:rPr kumimoji="1" lang="en-US" altLang="zh-CN" sz="1200">
                <a:solidFill>
                  <a:schemeClr val="accent6"/>
                </a:solidFill>
                <a:latin typeface="Arial" pitchFamily="34" charset="0"/>
                <a:ea typeface="黑体" pitchFamily="49" charset="-122"/>
              </a:rPr>
              <a:t>G</a:t>
            </a:r>
          </a:p>
        </p:txBody>
      </p:sp>
      <p:sp>
        <p:nvSpPr>
          <p:cNvPr id="69712" name="Rectangle 81"/>
          <p:cNvSpPr>
            <a:spLocks noChangeArrowheads="1"/>
          </p:cNvSpPr>
          <p:nvPr/>
        </p:nvSpPr>
        <p:spPr bwMode="auto">
          <a:xfrm>
            <a:off x="635000" y="742926"/>
            <a:ext cx="7357784"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位  </a:t>
            </a:r>
            <a:r>
              <a:rPr kumimoji="1" lang="en-US" altLang="zh-CN" sz="1600">
                <a:solidFill>
                  <a:schemeClr val="accent6"/>
                </a:solidFill>
                <a:latin typeface="Arial" pitchFamily="34" charset="0"/>
                <a:ea typeface="黑体" pitchFamily="49" charset="-122"/>
              </a:rPr>
              <a:t>0                           8                           16                          24                       31</a:t>
            </a:r>
          </a:p>
        </p:txBody>
      </p:sp>
      <p:sp>
        <p:nvSpPr>
          <p:cNvPr id="69713" name="Line 82"/>
          <p:cNvSpPr>
            <a:spLocks noChangeShapeType="1"/>
          </p:cNvSpPr>
          <p:nvPr/>
        </p:nvSpPr>
        <p:spPr bwMode="auto">
          <a:xfrm flipH="1">
            <a:off x="6062663" y="3571851"/>
            <a:ext cx="3175" cy="430212"/>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69714" name="Rectangle 105"/>
          <p:cNvSpPr>
            <a:spLocks noChangeArrowheads="1"/>
          </p:cNvSpPr>
          <p:nvPr/>
        </p:nvSpPr>
        <p:spPr bwMode="auto">
          <a:xfrm>
            <a:off x="3673475" y="4779938"/>
            <a:ext cx="4305300" cy="493713"/>
          </a:xfrm>
          <a:prstGeom prst="rect">
            <a:avLst/>
          </a:prstGeom>
          <a:solidFill>
            <a:srgbClr val="CCECFF"/>
          </a:solidFill>
          <a:ln w="9525">
            <a:noFill/>
            <a:miter lim="800000"/>
            <a:headEnd/>
            <a:tailEnd/>
          </a:ln>
        </p:spPr>
        <p:txBody>
          <a:bodyPr wrap="none" anchor="ctr"/>
          <a:lstStyle/>
          <a:p>
            <a:endParaRPr lang="zh-CN" altLang="en-US" b="1"/>
          </a:p>
        </p:txBody>
      </p:sp>
      <p:sp>
        <p:nvSpPr>
          <p:cNvPr id="69715" name="Rectangle 83"/>
          <p:cNvSpPr>
            <a:spLocks noChangeArrowheads="1"/>
          </p:cNvSpPr>
          <p:nvPr/>
        </p:nvSpPr>
        <p:spPr bwMode="auto">
          <a:xfrm>
            <a:off x="6516688" y="3616301"/>
            <a:ext cx="822325" cy="3333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chemeClr val="accent6"/>
                </a:solidFill>
                <a:latin typeface="Arial" pitchFamily="34" charset="0"/>
                <a:ea typeface="黑体" pitchFamily="49" charset="-122"/>
              </a:rPr>
              <a:t>填    充</a:t>
            </a:r>
          </a:p>
        </p:txBody>
      </p:sp>
      <p:sp>
        <p:nvSpPr>
          <p:cNvPr id="69716" name="Rectangle 84"/>
          <p:cNvSpPr>
            <a:spLocks noChangeArrowheads="1"/>
          </p:cNvSpPr>
          <p:nvPr/>
        </p:nvSpPr>
        <p:spPr bwMode="auto">
          <a:xfrm>
            <a:off x="5059363" y="4835501"/>
            <a:ext cx="1472648" cy="33598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1">
                <a:latin typeface="Arial" pitchFamily="34" charset="0"/>
                <a:ea typeface="黑体" pitchFamily="49" charset="-122"/>
              </a:rPr>
              <a:t>TCP </a:t>
            </a:r>
            <a:r>
              <a:rPr kumimoji="1" lang="zh-CN" altLang="en-US" sz="1600" b="1">
                <a:latin typeface="Arial" pitchFamily="34" charset="0"/>
                <a:ea typeface="黑体" pitchFamily="49" charset="-122"/>
              </a:rPr>
              <a:t>数据部分</a:t>
            </a:r>
          </a:p>
        </p:txBody>
      </p:sp>
      <p:sp>
        <p:nvSpPr>
          <p:cNvPr id="69717" name="Rectangle 85"/>
          <p:cNvSpPr>
            <a:spLocks noChangeArrowheads="1"/>
          </p:cNvSpPr>
          <p:nvPr/>
        </p:nvSpPr>
        <p:spPr bwMode="auto">
          <a:xfrm>
            <a:off x="2246313" y="4754538"/>
            <a:ext cx="1406525" cy="506413"/>
          </a:xfrm>
          <a:prstGeom prst="rect">
            <a:avLst/>
          </a:prstGeom>
          <a:solidFill>
            <a:srgbClr val="FFFFCC"/>
          </a:solidFill>
          <a:ln w="12700">
            <a:noFill/>
            <a:miter lim="800000"/>
            <a:headEnd/>
            <a:tailEnd/>
          </a:ln>
        </p:spPr>
        <p:txBody>
          <a:bodyPr wrap="none" anchor="ctr"/>
          <a:lstStyle/>
          <a:p>
            <a:endParaRPr lang="zh-CN" altLang="en-US" b="1"/>
          </a:p>
        </p:txBody>
      </p:sp>
      <p:sp>
        <p:nvSpPr>
          <p:cNvPr id="69718" name="Rectangle 86"/>
          <p:cNvSpPr>
            <a:spLocks noChangeArrowheads="1"/>
          </p:cNvSpPr>
          <p:nvPr/>
        </p:nvSpPr>
        <p:spPr bwMode="auto">
          <a:xfrm>
            <a:off x="2246313" y="4754538"/>
            <a:ext cx="5757862" cy="506413"/>
          </a:xfrm>
          <a:prstGeom prst="rect">
            <a:avLst/>
          </a:prstGeom>
          <a:noFill/>
          <a:ln w="19050">
            <a:solidFill>
              <a:srgbClr val="333399"/>
            </a:solidFill>
            <a:miter lim="800000"/>
            <a:headEnd/>
            <a:tailEnd/>
          </a:ln>
        </p:spPr>
        <p:txBody>
          <a:bodyPr wrap="none" anchor="ctr"/>
          <a:lstStyle/>
          <a:p>
            <a:endParaRPr lang="zh-CN" altLang="en-US" b="1"/>
          </a:p>
        </p:txBody>
      </p:sp>
      <p:sp>
        <p:nvSpPr>
          <p:cNvPr id="69719" name="Line 87"/>
          <p:cNvSpPr>
            <a:spLocks noChangeShapeType="1"/>
          </p:cNvSpPr>
          <p:nvPr/>
        </p:nvSpPr>
        <p:spPr bwMode="auto">
          <a:xfrm flipH="1">
            <a:off x="3652838" y="4765651"/>
            <a:ext cx="0" cy="495300"/>
          </a:xfrm>
          <a:prstGeom prst="line">
            <a:avLst/>
          </a:prstGeom>
          <a:noFill/>
          <a:ln w="12700">
            <a:solidFill>
              <a:schemeClr val="tx1"/>
            </a:solidFill>
            <a:round/>
            <a:headEnd/>
            <a:tailEnd/>
          </a:ln>
        </p:spPr>
        <p:txBody>
          <a:bodyPr/>
          <a:lstStyle/>
          <a:p>
            <a:endParaRPr lang="zh-CN" altLang="en-US" b="1"/>
          </a:p>
        </p:txBody>
      </p:sp>
      <p:sp>
        <p:nvSpPr>
          <p:cNvPr id="69720" name="Rectangle 88"/>
          <p:cNvSpPr>
            <a:spLocks noChangeArrowheads="1"/>
          </p:cNvSpPr>
          <p:nvPr/>
        </p:nvSpPr>
        <p:spPr bwMode="auto">
          <a:xfrm>
            <a:off x="2441575" y="4883126"/>
            <a:ext cx="720725" cy="269875"/>
          </a:xfrm>
          <a:prstGeom prst="rect">
            <a:avLst/>
          </a:prstGeom>
          <a:noFill/>
          <a:ln w="12700">
            <a:noFill/>
            <a:miter lim="800000"/>
            <a:headEnd/>
            <a:tailEnd/>
          </a:ln>
        </p:spPr>
        <p:txBody>
          <a:bodyPr wrap="none" anchor="ctr"/>
          <a:lstStyle/>
          <a:p>
            <a:endParaRPr lang="zh-CN" altLang="en-US" b="1"/>
          </a:p>
        </p:txBody>
      </p:sp>
      <p:sp>
        <p:nvSpPr>
          <p:cNvPr id="69721" name="Rectangle 89"/>
          <p:cNvSpPr>
            <a:spLocks noChangeArrowheads="1"/>
          </p:cNvSpPr>
          <p:nvPr/>
        </p:nvSpPr>
        <p:spPr bwMode="auto">
          <a:xfrm>
            <a:off x="2449513" y="4835501"/>
            <a:ext cx="1049337"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1">
                <a:latin typeface="Arial" pitchFamily="34" charset="0"/>
                <a:ea typeface="黑体" pitchFamily="49" charset="-122"/>
              </a:rPr>
              <a:t>TCP </a:t>
            </a:r>
            <a:r>
              <a:rPr kumimoji="1" lang="zh-CN" altLang="en-US" sz="1600" b="1">
                <a:latin typeface="Arial" pitchFamily="34" charset="0"/>
                <a:ea typeface="黑体" pitchFamily="49" charset="-122"/>
              </a:rPr>
              <a:t>首部</a:t>
            </a:r>
          </a:p>
        </p:txBody>
      </p:sp>
      <p:sp>
        <p:nvSpPr>
          <p:cNvPr id="69722" name="Rectangle 93"/>
          <p:cNvSpPr>
            <a:spLocks noChangeArrowheads="1"/>
          </p:cNvSpPr>
          <p:nvPr/>
        </p:nvSpPr>
        <p:spPr bwMode="auto">
          <a:xfrm>
            <a:off x="819150" y="4852963"/>
            <a:ext cx="1630363" cy="36353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1800" b="1">
                <a:latin typeface="Arial" pitchFamily="34" charset="0"/>
                <a:ea typeface="黑体" pitchFamily="49" charset="-122"/>
              </a:rPr>
              <a:t>TCP </a:t>
            </a:r>
            <a:r>
              <a:rPr kumimoji="1" lang="zh-CN" altLang="en-US" sz="1800" b="1">
                <a:latin typeface="Arial" pitchFamily="34" charset="0"/>
                <a:ea typeface="黑体" pitchFamily="49" charset="-122"/>
              </a:rPr>
              <a:t>报文段</a:t>
            </a:r>
          </a:p>
        </p:txBody>
      </p:sp>
      <p:sp>
        <p:nvSpPr>
          <p:cNvPr id="69723" name="Rectangle 94"/>
          <p:cNvSpPr>
            <a:spLocks noChangeArrowheads="1"/>
          </p:cNvSpPr>
          <p:nvPr/>
        </p:nvSpPr>
        <p:spPr bwMode="auto">
          <a:xfrm>
            <a:off x="2233613" y="5702276"/>
            <a:ext cx="5770562" cy="504825"/>
          </a:xfrm>
          <a:prstGeom prst="rect">
            <a:avLst/>
          </a:prstGeom>
          <a:solidFill>
            <a:srgbClr val="FFCCFF"/>
          </a:solidFill>
          <a:ln w="19050">
            <a:solidFill>
              <a:srgbClr val="333399"/>
            </a:solidFill>
            <a:miter lim="800000"/>
            <a:headEnd/>
            <a:tailEnd/>
          </a:ln>
        </p:spPr>
        <p:txBody>
          <a:bodyPr wrap="none" anchor="ctr"/>
          <a:lstStyle/>
          <a:p>
            <a:endParaRPr lang="zh-CN" altLang="en-US" b="1"/>
          </a:p>
        </p:txBody>
      </p:sp>
      <p:sp>
        <p:nvSpPr>
          <p:cNvPr id="69724" name="Rectangle 96"/>
          <p:cNvSpPr>
            <a:spLocks noChangeArrowheads="1"/>
          </p:cNvSpPr>
          <p:nvPr/>
        </p:nvSpPr>
        <p:spPr bwMode="auto">
          <a:xfrm>
            <a:off x="4254500" y="5761013"/>
            <a:ext cx="139044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Arial" pitchFamily="34" charset="0"/>
                <a:ea typeface="黑体" pitchFamily="49" charset="-122"/>
              </a:rPr>
              <a:t>IP </a:t>
            </a:r>
            <a:r>
              <a:rPr kumimoji="1" lang="zh-CN" altLang="en-US" sz="1800" b="1">
                <a:latin typeface="Arial" pitchFamily="34" charset="0"/>
                <a:ea typeface="黑体" pitchFamily="49" charset="-122"/>
              </a:rPr>
              <a:t>数据部分</a:t>
            </a:r>
          </a:p>
        </p:txBody>
      </p:sp>
      <p:sp>
        <p:nvSpPr>
          <p:cNvPr id="69725" name="Rectangle 97"/>
          <p:cNvSpPr>
            <a:spLocks noChangeArrowheads="1"/>
          </p:cNvSpPr>
          <p:nvPr/>
        </p:nvSpPr>
        <p:spPr bwMode="auto">
          <a:xfrm>
            <a:off x="1244600" y="5761013"/>
            <a:ext cx="917575" cy="3635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Arial" pitchFamily="34" charset="0"/>
                <a:ea typeface="黑体" pitchFamily="49" charset="-122"/>
              </a:rPr>
              <a:t>IP </a:t>
            </a:r>
            <a:r>
              <a:rPr kumimoji="1" lang="zh-CN" altLang="en-US" sz="1800" b="1">
                <a:latin typeface="Arial" pitchFamily="34" charset="0"/>
                <a:ea typeface="黑体" pitchFamily="49" charset="-122"/>
              </a:rPr>
              <a:t>首部</a:t>
            </a:r>
          </a:p>
        </p:txBody>
      </p:sp>
      <p:sp>
        <p:nvSpPr>
          <p:cNvPr id="69726" name="AutoShape 98"/>
          <p:cNvSpPr>
            <a:spLocks noChangeArrowheads="1"/>
          </p:cNvSpPr>
          <p:nvPr/>
        </p:nvSpPr>
        <p:spPr bwMode="auto">
          <a:xfrm rot="-5400000">
            <a:off x="2604294" y="5504632"/>
            <a:ext cx="758825" cy="268287"/>
          </a:xfrm>
          <a:prstGeom prst="leftArrow">
            <a:avLst>
              <a:gd name="adj1" fmla="val 50000"/>
              <a:gd name="adj2" fmla="val 70710"/>
            </a:avLst>
          </a:prstGeom>
          <a:solidFill>
            <a:schemeClr val="accent2">
              <a:alpha val="43137"/>
            </a:schemeClr>
          </a:solidFill>
          <a:ln w="12700">
            <a:solidFill>
              <a:srgbClr val="333399"/>
            </a:solidFill>
            <a:miter lim="800000"/>
            <a:headEnd/>
            <a:tailEnd/>
          </a:ln>
        </p:spPr>
        <p:txBody>
          <a:bodyPr wrap="none" anchor="ctr"/>
          <a:lstStyle/>
          <a:p>
            <a:endParaRPr lang="zh-CN" altLang="en-US" b="1"/>
          </a:p>
        </p:txBody>
      </p:sp>
      <p:sp>
        <p:nvSpPr>
          <p:cNvPr id="69727" name="AutoShape 99"/>
          <p:cNvSpPr>
            <a:spLocks noChangeArrowheads="1"/>
          </p:cNvSpPr>
          <p:nvPr/>
        </p:nvSpPr>
        <p:spPr bwMode="auto">
          <a:xfrm rot="-5400000">
            <a:off x="5548312" y="5505426"/>
            <a:ext cx="758825" cy="266700"/>
          </a:xfrm>
          <a:prstGeom prst="leftArrow">
            <a:avLst>
              <a:gd name="adj1" fmla="val 50000"/>
              <a:gd name="adj2" fmla="val 71131"/>
            </a:avLst>
          </a:prstGeom>
          <a:solidFill>
            <a:schemeClr val="accent1">
              <a:alpha val="43137"/>
            </a:schemeClr>
          </a:solidFill>
          <a:ln w="12700">
            <a:solidFill>
              <a:srgbClr val="333399"/>
            </a:solidFill>
            <a:miter lim="800000"/>
            <a:headEnd/>
            <a:tailEnd/>
          </a:ln>
        </p:spPr>
        <p:txBody>
          <a:bodyPr wrap="none" anchor="ctr"/>
          <a:lstStyle/>
          <a:p>
            <a:endParaRPr lang="zh-CN" altLang="en-US" b="1"/>
          </a:p>
        </p:txBody>
      </p:sp>
      <p:sp>
        <p:nvSpPr>
          <p:cNvPr id="69728" name="Line 100"/>
          <p:cNvSpPr>
            <a:spLocks noChangeShapeType="1"/>
          </p:cNvSpPr>
          <p:nvPr/>
        </p:nvSpPr>
        <p:spPr bwMode="auto">
          <a:xfrm>
            <a:off x="7870825" y="1217588"/>
            <a:ext cx="736600"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69729" name="Line 101"/>
          <p:cNvSpPr>
            <a:spLocks noChangeShapeType="1"/>
          </p:cNvSpPr>
          <p:nvPr/>
        </p:nvSpPr>
        <p:spPr bwMode="auto">
          <a:xfrm>
            <a:off x="7870825" y="3554388"/>
            <a:ext cx="736600"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69730" name="Line 102"/>
          <p:cNvSpPr>
            <a:spLocks noChangeShapeType="1"/>
          </p:cNvSpPr>
          <p:nvPr/>
        </p:nvSpPr>
        <p:spPr bwMode="auto">
          <a:xfrm>
            <a:off x="439738" y="1242988"/>
            <a:ext cx="469900"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69731" name="Line 103"/>
          <p:cNvSpPr>
            <a:spLocks noChangeShapeType="1"/>
          </p:cNvSpPr>
          <p:nvPr/>
        </p:nvSpPr>
        <p:spPr bwMode="auto">
          <a:xfrm>
            <a:off x="452438" y="3984601"/>
            <a:ext cx="469900"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69732" name="Rectangle 104"/>
          <p:cNvSpPr>
            <a:spLocks noChangeArrowheads="1"/>
          </p:cNvSpPr>
          <p:nvPr/>
        </p:nvSpPr>
        <p:spPr bwMode="auto">
          <a:xfrm>
            <a:off x="0" y="5429226"/>
            <a:ext cx="1095375" cy="36353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a:solidFill>
                  <a:srgbClr val="333399"/>
                </a:solidFill>
                <a:latin typeface="Arial" pitchFamily="34" charset="0"/>
                <a:ea typeface="黑体" pitchFamily="49" charset="-122"/>
              </a:rPr>
              <a:t>发送在前</a:t>
            </a:r>
          </a:p>
        </p:txBody>
      </p:sp>
      <p:sp>
        <p:nvSpPr>
          <p:cNvPr id="69735" name="灯片编号占位符 102"/>
          <p:cNvSpPr>
            <a:spLocks noGrp="1"/>
          </p:cNvSpPr>
          <p:nvPr>
            <p:ph type="sldNum" sz="quarter" idx="12"/>
          </p:nvPr>
        </p:nvSpPr>
        <p:spPr>
          <a:xfrm>
            <a:off x="7239000" y="6400800"/>
            <a:ext cx="1905000" cy="457200"/>
          </a:xfrm>
          <a:noFill/>
        </p:spPr>
        <p:txBody>
          <a:bodyPr/>
          <a:lstStyle/>
          <a:p>
            <a:fld id="{47AC5713-7545-4750-BB41-62659199B6A7}" type="slidenum">
              <a:rPr lang="en-US" altLang="zh-CN" smtClean="0"/>
              <a:pPr/>
              <a:t>34</a:t>
            </a:fld>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Line 3"/>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solidFill>
                <a:schemeClr val="accent6"/>
              </a:solidFill>
            </a:endParaRPr>
          </a:p>
        </p:txBody>
      </p:sp>
      <p:sp>
        <p:nvSpPr>
          <p:cNvPr id="70659" name="Rectangle 4"/>
          <p:cNvSpPr>
            <a:spLocks noChangeArrowheads="1"/>
          </p:cNvSpPr>
          <p:nvPr/>
        </p:nvSpPr>
        <p:spPr bwMode="auto">
          <a:xfrm>
            <a:off x="0" y="2309813"/>
            <a:ext cx="697308" cy="643766"/>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dirty="0">
                <a:solidFill>
                  <a:schemeClr val="accent6"/>
                </a:solidFill>
                <a:latin typeface="Arial" pitchFamily="34" charset="0"/>
                <a:ea typeface="黑体" pitchFamily="49" charset="-122"/>
              </a:rPr>
              <a:t>TCP</a:t>
            </a:r>
          </a:p>
          <a:p>
            <a:pPr defTabSz="762000" eaLnBrk="0" hangingPunct="0">
              <a:lnSpc>
                <a:spcPct val="90000"/>
              </a:lnSpc>
            </a:pPr>
            <a:r>
              <a:rPr kumimoji="1" lang="zh-CN" altLang="en-US" sz="2000" dirty="0">
                <a:solidFill>
                  <a:schemeClr val="accent6"/>
                </a:solidFill>
                <a:latin typeface="Arial" pitchFamily="34" charset="0"/>
                <a:ea typeface="黑体" pitchFamily="49" charset="-122"/>
              </a:rPr>
              <a:t>首部</a:t>
            </a:r>
          </a:p>
        </p:txBody>
      </p:sp>
      <p:sp>
        <p:nvSpPr>
          <p:cNvPr id="70660" name="Line 5"/>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solidFill>
                <a:schemeClr val="accent6"/>
              </a:solidFill>
            </a:endParaRPr>
          </a:p>
        </p:txBody>
      </p:sp>
      <p:sp>
        <p:nvSpPr>
          <p:cNvPr id="70661" name="Rectangle 6"/>
          <p:cNvSpPr>
            <a:spLocks noChangeArrowheads="1"/>
          </p:cNvSpPr>
          <p:nvPr/>
        </p:nvSpPr>
        <p:spPr bwMode="auto">
          <a:xfrm>
            <a:off x="8384986" y="1778000"/>
            <a:ext cx="695704" cy="1197764"/>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chemeClr val="accent6"/>
                </a:solidFill>
                <a:latin typeface="Arial" pitchFamily="34" charset="0"/>
                <a:ea typeface="黑体" pitchFamily="49" charset="-122"/>
              </a:rPr>
              <a:t>20</a:t>
            </a:r>
          </a:p>
          <a:p>
            <a:pPr algn="ctr" defTabSz="762000" eaLnBrk="0" hangingPunct="0">
              <a:lnSpc>
                <a:spcPct val="90000"/>
              </a:lnSpc>
            </a:pPr>
            <a:r>
              <a:rPr kumimoji="1" lang="zh-CN" altLang="en-US" sz="2000">
                <a:solidFill>
                  <a:schemeClr val="accent6"/>
                </a:solidFill>
                <a:latin typeface="Arial" pitchFamily="34" charset="0"/>
                <a:ea typeface="黑体" pitchFamily="49" charset="-122"/>
              </a:rPr>
              <a:t>字节</a:t>
            </a:r>
          </a:p>
          <a:p>
            <a:pPr algn="ctr" defTabSz="762000" eaLnBrk="0" hangingPunct="0">
              <a:lnSpc>
                <a:spcPct val="90000"/>
              </a:lnSpc>
            </a:pPr>
            <a:r>
              <a:rPr kumimoji="1" lang="zh-CN" altLang="en-US" sz="2000">
                <a:solidFill>
                  <a:schemeClr val="accent6"/>
                </a:solidFill>
                <a:latin typeface="Arial" pitchFamily="34" charset="0"/>
                <a:ea typeface="黑体" pitchFamily="49" charset="-122"/>
              </a:rPr>
              <a:t>固定</a:t>
            </a:r>
          </a:p>
          <a:p>
            <a:pPr algn="ctr" defTabSz="762000" eaLnBrk="0" hangingPunct="0">
              <a:lnSpc>
                <a:spcPct val="90000"/>
              </a:lnSpc>
            </a:pPr>
            <a:r>
              <a:rPr kumimoji="1" lang="zh-CN" altLang="en-US" sz="2000">
                <a:solidFill>
                  <a:schemeClr val="accent6"/>
                </a:solidFill>
                <a:latin typeface="Arial" pitchFamily="34" charset="0"/>
                <a:ea typeface="黑体" pitchFamily="49" charset="-122"/>
              </a:rPr>
              <a:t>首部</a:t>
            </a:r>
          </a:p>
        </p:txBody>
      </p:sp>
      <p:sp>
        <p:nvSpPr>
          <p:cNvPr id="70662" name="Rectangle 7"/>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solidFill>
                <a:schemeClr val="accent6"/>
              </a:solidFill>
            </a:endParaRPr>
          </a:p>
        </p:txBody>
      </p:sp>
      <p:sp>
        <p:nvSpPr>
          <p:cNvPr id="70663" name="Line 10"/>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4" name="Line 11"/>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5" name="Line 12"/>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6" name="Line 13"/>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7" name="Line 14"/>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8" name="Line 15"/>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69" name="Rectangle 16"/>
          <p:cNvSpPr>
            <a:spLocks noChangeArrowheads="1"/>
          </p:cNvSpPr>
          <p:nvPr/>
        </p:nvSpPr>
        <p:spPr bwMode="auto">
          <a:xfrm>
            <a:off x="5699125" y="841375"/>
            <a:ext cx="1631858"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目  的  端  口</a:t>
            </a:r>
          </a:p>
        </p:txBody>
      </p:sp>
      <p:sp>
        <p:nvSpPr>
          <p:cNvPr id="70671" name="Rectangle 18"/>
          <p:cNvSpPr>
            <a:spLocks noChangeArrowheads="1"/>
          </p:cNvSpPr>
          <p:nvPr/>
        </p:nvSpPr>
        <p:spPr bwMode="auto">
          <a:xfrm>
            <a:off x="1887538" y="3629025"/>
            <a:ext cx="1375378"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检   验   和</a:t>
            </a:r>
          </a:p>
        </p:txBody>
      </p:sp>
      <p:sp>
        <p:nvSpPr>
          <p:cNvPr id="70672" name="Rectangle 19"/>
          <p:cNvSpPr>
            <a:spLocks noChangeArrowheads="1"/>
          </p:cNvSpPr>
          <p:nvPr/>
        </p:nvSpPr>
        <p:spPr bwMode="auto">
          <a:xfrm>
            <a:off x="2089150" y="4270375"/>
            <a:ext cx="3198813" cy="39754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选    项    （长  度  可  变）</a:t>
            </a:r>
          </a:p>
        </p:txBody>
      </p:sp>
      <p:sp>
        <p:nvSpPr>
          <p:cNvPr id="70673" name="Rectangle 20"/>
          <p:cNvSpPr>
            <a:spLocks noChangeArrowheads="1"/>
          </p:cNvSpPr>
          <p:nvPr/>
        </p:nvSpPr>
        <p:spPr bwMode="auto">
          <a:xfrm>
            <a:off x="2001838" y="841375"/>
            <a:ext cx="123431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源  端  口</a:t>
            </a:r>
          </a:p>
        </p:txBody>
      </p:sp>
      <p:sp>
        <p:nvSpPr>
          <p:cNvPr id="70674" name="Rectangle 21"/>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dirty="0">
                <a:solidFill>
                  <a:schemeClr val="accent6"/>
                </a:solidFill>
                <a:latin typeface="Arial" pitchFamily="34" charset="0"/>
                <a:ea typeface="黑体" pitchFamily="49" charset="-122"/>
              </a:rPr>
              <a:t>序   号</a:t>
            </a:r>
          </a:p>
        </p:txBody>
      </p:sp>
      <p:sp>
        <p:nvSpPr>
          <p:cNvPr id="70675" name="Line 22"/>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76" name="Rectangle 23"/>
          <p:cNvSpPr>
            <a:spLocks noChangeArrowheads="1"/>
          </p:cNvSpPr>
          <p:nvPr/>
        </p:nvSpPr>
        <p:spPr bwMode="auto">
          <a:xfrm>
            <a:off x="5538788" y="3629025"/>
            <a:ext cx="184345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紧   急   指   针</a:t>
            </a:r>
          </a:p>
        </p:txBody>
      </p:sp>
      <p:sp>
        <p:nvSpPr>
          <p:cNvPr id="70677" name="Rectangle 24"/>
          <p:cNvSpPr>
            <a:spLocks noChangeArrowheads="1"/>
          </p:cNvSpPr>
          <p:nvPr/>
        </p:nvSpPr>
        <p:spPr bwMode="auto">
          <a:xfrm>
            <a:off x="5988050" y="2909888"/>
            <a:ext cx="907301"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窗   口</a:t>
            </a:r>
          </a:p>
        </p:txBody>
      </p:sp>
      <p:sp>
        <p:nvSpPr>
          <p:cNvPr id="70678" name="Rectangle 25"/>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确    认    号</a:t>
            </a:r>
          </a:p>
        </p:txBody>
      </p:sp>
      <p:sp>
        <p:nvSpPr>
          <p:cNvPr id="70679" name="Line 26"/>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0" name="Line 27"/>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1" name="Line 28"/>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2" name="Line 29"/>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3" name="Line 30"/>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4" name="Line 31"/>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5" name="Line 32"/>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6" name="Rectangle 33"/>
          <p:cNvSpPr>
            <a:spLocks noChangeArrowheads="1"/>
          </p:cNvSpPr>
          <p:nvPr/>
        </p:nvSpPr>
        <p:spPr bwMode="auto">
          <a:xfrm>
            <a:off x="1911350" y="2924175"/>
            <a:ext cx="907301"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保   留</a:t>
            </a:r>
          </a:p>
        </p:txBody>
      </p:sp>
      <p:sp>
        <p:nvSpPr>
          <p:cNvPr id="70687" name="Rectangle 34"/>
          <p:cNvSpPr>
            <a:spLocks noChangeArrowheads="1"/>
          </p:cNvSpPr>
          <p:nvPr/>
        </p:nvSpPr>
        <p:spPr bwMode="auto">
          <a:xfrm>
            <a:off x="4235441" y="2827338"/>
            <a:ext cx="330220" cy="643766"/>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a:solidFill>
                  <a:schemeClr val="accent6"/>
                </a:solidFill>
                <a:latin typeface="Arial" pitchFamily="34" charset="0"/>
                <a:ea typeface="黑体" pitchFamily="49" charset="-122"/>
              </a:rPr>
              <a:t>F</a:t>
            </a:r>
          </a:p>
          <a:p>
            <a:pPr algn="ctr" defTabSz="762000" eaLnBrk="0" hangingPunct="0">
              <a:lnSpc>
                <a:spcPct val="75000"/>
              </a:lnSpc>
            </a:pPr>
            <a:r>
              <a:rPr kumimoji="1" lang="en-US" altLang="zh-CN" sz="1600">
                <a:solidFill>
                  <a:schemeClr val="accent6"/>
                </a:solidFill>
                <a:latin typeface="Arial" pitchFamily="34" charset="0"/>
                <a:ea typeface="黑体" pitchFamily="49" charset="-122"/>
              </a:rPr>
              <a:t>I</a:t>
            </a:r>
          </a:p>
          <a:p>
            <a:pPr algn="ctr" defTabSz="762000" eaLnBrk="0" hangingPunct="0">
              <a:lnSpc>
                <a:spcPct val="75000"/>
              </a:lnSpc>
            </a:pPr>
            <a:r>
              <a:rPr kumimoji="1" lang="en-US" altLang="zh-CN" sz="1600">
                <a:solidFill>
                  <a:schemeClr val="accent6"/>
                </a:solidFill>
                <a:latin typeface="Arial" pitchFamily="34" charset="0"/>
                <a:ea typeface="黑体" pitchFamily="49" charset="-122"/>
              </a:rPr>
              <a:t>N</a:t>
            </a:r>
          </a:p>
        </p:txBody>
      </p:sp>
      <p:sp>
        <p:nvSpPr>
          <p:cNvPr id="70688" name="Line 37"/>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89" name="Line 38"/>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90" name="Line 39"/>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1" name="Line 40"/>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2" name="Line 41"/>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3" name="Line 42"/>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4" name="Line 43"/>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5" name="Line 44"/>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6" name="Line 45"/>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7" name="Line 46"/>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698" name="Line 47"/>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699" name="Line 48"/>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0" name="Line 49"/>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1" name="Line 50"/>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2" name="Line 51"/>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3" name="Line 52"/>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4" name="Line 53"/>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5" name="Line 54"/>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706" name="Line 55"/>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7" name="Line 56"/>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8" name="Line 57"/>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09" name="Line 58"/>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0" name="Line 59"/>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1" name="Line 60"/>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2" name="Line 61"/>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3" name="Line 62"/>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714" name="Line 63"/>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5" name="Line 64"/>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6" name="Line 65"/>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7" name="Line 66"/>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8" name="Line 67"/>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19" name="Line 68"/>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20" name="Line 69"/>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b="1">
              <a:solidFill>
                <a:schemeClr val="accent6"/>
              </a:solidFill>
            </a:endParaRPr>
          </a:p>
        </p:txBody>
      </p:sp>
      <p:sp>
        <p:nvSpPr>
          <p:cNvPr id="70721" name="Line 70"/>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solidFill>
                <a:schemeClr val="accent6"/>
              </a:solidFill>
            </a:endParaRPr>
          </a:p>
        </p:txBody>
      </p:sp>
      <p:sp>
        <p:nvSpPr>
          <p:cNvPr id="70722" name="Rectangle 71"/>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b="1"/>
          </a:p>
        </p:txBody>
      </p:sp>
      <p:sp>
        <p:nvSpPr>
          <p:cNvPr id="70723" name="Rectangle 72"/>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b="1"/>
          </a:p>
        </p:txBody>
      </p:sp>
      <p:sp>
        <p:nvSpPr>
          <p:cNvPr id="70724" name="Rectangle 73"/>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b="1"/>
          </a:p>
        </p:txBody>
      </p:sp>
      <p:sp>
        <p:nvSpPr>
          <p:cNvPr id="70725" name="Rectangle 74"/>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b="1"/>
          </a:p>
        </p:txBody>
      </p:sp>
      <p:sp>
        <p:nvSpPr>
          <p:cNvPr id="70726" name="Rectangle 75"/>
          <p:cNvSpPr>
            <a:spLocks noChangeArrowheads="1"/>
          </p:cNvSpPr>
          <p:nvPr/>
        </p:nvSpPr>
        <p:spPr bwMode="auto">
          <a:xfrm>
            <a:off x="4008438" y="2827338"/>
            <a:ext cx="330220" cy="64376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a:solidFill>
                  <a:schemeClr val="accent6"/>
                </a:solidFill>
                <a:latin typeface="Arial" pitchFamily="34" charset="0"/>
                <a:ea typeface="黑体" pitchFamily="49" charset="-122"/>
              </a:rPr>
              <a:t>S</a:t>
            </a:r>
          </a:p>
          <a:p>
            <a:pPr defTabSz="762000" eaLnBrk="0" hangingPunct="0">
              <a:lnSpc>
                <a:spcPct val="75000"/>
              </a:lnSpc>
            </a:pPr>
            <a:r>
              <a:rPr kumimoji="1" lang="en-US" altLang="zh-CN" sz="1600">
                <a:solidFill>
                  <a:schemeClr val="accent6"/>
                </a:solidFill>
                <a:latin typeface="Arial" pitchFamily="34" charset="0"/>
                <a:ea typeface="黑体" pitchFamily="49" charset="-122"/>
              </a:rPr>
              <a:t>Y</a:t>
            </a:r>
          </a:p>
          <a:p>
            <a:pPr defTabSz="762000" eaLnBrk="0" hangingPunct="0">
              <a:lnSpc>
                <a:spcPct val="75000"/>
              </a:lnSpc>
            </a:pPr>
            <a:r>
              <a:rPr kumimoji="1" lang="en-US" altLang="zh-CN" sz="1600">
                <a:solidFill>
                  <a:schemeClr val="accent6"/>
                </a:solidFill>
                <a:latin typeface="Arial" pitchFamily="34" charset="0"/>
                <a:ea typeface="黑体" pitchFamily="49" charset="-122"/>
              </a:rPr>
              <a:t>N</a:t>
            </a:r>
          </a:p>
        </p:txBody>
      </p:sp>
      <p:sp>
        <p:nvSpPr>
          <p:cNvPr id="70727" name="Rectangle 76"/>
          <p:cNvSpPr>
            <a:spLocks noChangeArrowheads="1"/>
          </p:cNvSpPr>
          <p:nvPr/>
        </p:nvSpPr>
        <p:spPr bwMode="auto">
          <a:xfrm>
            <a:off x="3770313" y="2827338"/>
            <a:ext cx="330220" cy="64376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a:solidFill>
                  <a:schemeClr val="accent6"/>
                </a:solidFill>
                <a:latin typeface="Arial" pitchFamily="34" charset="0"/>
                <a:ea typeface="黑体" pitchFamily="49" charset="-122"/>
              </a:rPr>
              <a:t>R</a:t>
            </a:r>
          </a:p>
          <a:p>
            <a:pPr defTabSz="762000" eaLnBrk="0" hangingPunct="0">
              <a:lnSpc>
                <a:spcPct val="75000"/>
              </a:lnSpc>
            </a:pPr>
            <a:r>
              <a:rPr kumimoji="1" lang="en-US" altLang="zh-CN" sz="1600">
                <a:solidFill>
                  <a:schemeClr val="accent6"/>
                </a:solidFill>
                <a:latin typeface="Arial" pitchFamily="34" charset="0"/>
                <a:ea typeface="黑体" pitchFamily="49" charset="-122"/>
              </a:rPr>
              <a:t>S</a:t>
            </a:r>
          </a:p>
          <a:p>
            <a:pPr defTabSz="762000" eaLnBrk="0" hangingPunct="0">
              <a:lnSpc>
                <a:spcPct val="75000"/>
              </a:lnSpc>
            </a:pPr>
            <a:r>
              <a:rPr kumimoji="1" lang="en-US" altLang="zh-CN" sz="1600">
                <a:solidFill>
                  <a:schemeClr val="accent6"/>
                </a:solidFill>
                <a:latin typeface="Arial" pitchFamily="34" charset="0"/>
                <a:ea typeface="黑体" pitchFamily="49" charset="-122"/>
              </a:rPr>
              <a:t>T</a:t>
            </a:r>
          </a:p>
        </p:txBody>
      </p:sp>
      <p:sp>
        <p:nvSpPr>
          <p:cNvPr id="70728" name="Rectangle 77"/>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a:solidFill>
                  <a:schemeClr val="accent6"/>
                </a:solidFill>
                <a:latin typeface="Arial" pitchFamily="34" charset="0"/>
                <a:ea typeface="黑体" pitchFamily="49" charset="-122"/>
              </a:rPr>
              <a:t>P</a:t>
            </a:r>
          </a:p>
          <a:p>
            <a:pPr defTabSz="762000" eaLnBrk="0" hangingPunct="0">
              <a:lnSpc>
                <a:spcPct val="75000"/>
              </a:lnSpc>
            </a:pPr>
            <a:r>
              <a:rPr kumimoji="1" lang="en-US" altLang="zh-CN" sz="1600">
                <a:solidFill>
                  <a:schemeClr val="accent6"/>
                </a:solidFill>
                <a:latin typeface="Arial" pitchFamily="34" charset="0"/>
                <a:ea typeface="黑体" pitchFamily="49" charset="-122"/>
              </a:rPr>
              <a:t>S</a:t>
            </a:r>
          </a:p>
          <a:p>
            <a:pPr defTabSz="762000" eaLnBrk="0" hangingPunct="0">
              <a:lnSpc>
                <a:spcPct val="75000"/>
              </a:lnSpc>
            </a:pPr>
            <a:r>
              <a:rPr kumimoji="1" lang="en-US" altLang="zh-CN" sz="1600">
                <a:solidFill>
                  <a:schemeClr val="accent6"/>
                </a:solidFill>
                <a:latin typeface="Arial" pitchFamily="34" charset="0"/>
                <a:ea typeface="黑体" pitchFamily="49" charset="-122"/>
              </a:rPr>
              <a:t>H</a:t>
            </a:r>
          </a:p>
        </p:txBody>
      </p:sp>
      <p:sp>
        <p:nvSpPr>
          <p:cNvPr id="70729" name="Rectangle 78"/>
          <p:cNvSpPr>
            <a:spLocks noChangeArrowheads="1"/>
          </p:cNvSpPr>
          <p:nvPr/>
        </p:nvSpPr>
        <p:spPr bwMode="auto">
          <a:xfrm>
            <a:off x="3273425" y="2827338"/>
            <a:ext cx="330220" cy="64376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a:solidFill>
                  <a:schemeClr val="accent6"/>
                </a:solidFill>
                <a:latin typeface="Arial" pitchFamily="34" charset="0"/>
                <a:ea typeface="黑体" pitchFamily="49" charset="-122"/>
              </a:rPr>
              <a:t>A</a:t>
            </a:r>
          </a:p>
          <a:p>
            <a:pPr defTabSz="762000" eaLnBrk="0" hangingPunct="0">
              <a:lnSpc>
                <a:spcPct val="75000"/>
              </a:lnSpc>
            </a:pPr>
            <a:r>
              <a:rPr kumimoji="1" lang="en-US" altLang="zh-CN" sz="1600">
                <a:solidFill>
                  <a:schemeClr val="accent6"/>
                </a:solidFill>
                <a:latin typeface="Arial" pitchFamily="34" charset="0"/>
                <a:ea typeface="黑体" pitchFamily="49" charset="-122"/>
              </a:rPr>
              <a:t>C</a:t>
            </a:r>
          </a:p>
          <a:p>
            <a:pPr defTabSz="762000" eaLnBrk="0" hangingPunct="0">
              <a:lnSpc>
                <a:spcPct val="75000"/>
              </a:lnSpc>
            </a:pPr>
            <a:r>
              <a:rPr kumimoji="1" lang="en-US" altLang="zh-CN" sz="1600">
                <a:solidFill>
                  <a:schemeClr val="accent6"/>
                </a:solidFill>
                <a:latin typeface="Arial" pitchFamily="34" charset="0"/>
                <a:ea typeface="黑体" pitchFamily="49" charset="-122"/>
              </a:rPr>
              <a:t>K</a:t>
            </a:r>
          </a:p>
        </p:txBody>
      </p:sp>
      <p:sp>
        <p:nvSpPr>
          <p:cNvPr id="70730" name="Rectangle 79"/>
          <p:cNvSpPr>
            <a:spLocks noChangeArrowheads="1"/>
          </p:cNvSpPr>
          <p:nvPr/>
        </p:nvSpPr>
        <p:spPr bwMode="auto">
          <a:xfrm>
            <a:off x="3011488" y="2827338"/>
            <a:ext cx="343044" cy="64376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a:solidFill>
                  <a:schemeClr val="accent6"/>
                </a:solidFill>
                <a:latin typeface="Arial" pitchFamily="34" charset="0"/>
                <a:ea typeface="黑体" pitchFamily="49" charset="-122"/>
              </a:rPr>
              <a:t>U</a:t>
            </a:r>
          </a:p>
          <a:p>
            <a:pPr defTabSz="762000" eaLnBrk="0" hangingPunct="0">
              <a:lnSpc>
                <a:spcPct val="75000"/>
              </a:lnSpc>
            </a:pPr>
            <a:r>
              <a:rPr kumimoji="1" lang="en-US" altLang="zh-CN" sz="1600">
                <a:solidFill>
                  <a:schemeClr val="accent6"/>
                </a:solidFill>
                <a:latin typeface="Arial" pitchFamily="34" charset="0"/>
                <a:ea typeface="黑体" pitchFamily="49" charset="-122"/>
              </a:rPr>
              <a:t>R</a:t>
            </a:r>
          </a:p>
          <a:p>
            <a:pPr defTabSz="762000" eaLnBrk="0" hangingPunct="0">
              <a:lnSpc>
                <a:spcPct val="75000"/>
              </a:lnSpc>
            </a:pPr>
            <a:r>
              <a:rPr kumimoji="1" lang="en-US" altLang="zh-CN" sz="1600">
                <a:solidFill>
                  <a:schemeClr val="accent6"/>
                </a:solidFill>
                <a:latin typeface="Arial" pitchFamily="34" charset="0"/>
                <a:ea typeface="黑体" pitchFamily="49" charset="-122"/>
              </a:rPr>
              <a:t>G</a:t>
            </a:r>
          </a:p>
        </p:txBody>
      </p:sp>
      <p:sp>
        <p:nvSpPr>
          <p:cNvPr id="70731" name="Rectangle 80"/>
          <p:cNvSpPr>
            <a:spLocks noChangeArrowheads="1"/>
          </p:cNvSpPr>
          <p:nvPr/>
        </p:nvSpPr>
        <p:spPr bwMode="auto">
          <a:xfrm>
            <a:off x="25717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0732" name="Line 81"/>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70733" name="Rectangle 83"/>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chemeClr val="accent6"/>
                </a:solidFill>
                <a:latin typeface="Arial" pitchFamily="34" charset="0"/>
                <a:ea typeface="黑体" pitchFamily="49" charset="-122"/>
              </a:rPr>
              <a:t>填    充</a:t>
            </a:r>
          </a:p>
        </p:txBody>
      </p:sp>
      <p:sp>
        <p:nvSpPr>
          <p:cNvPr id="70734" name="Line 96"/>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70735" name="Line 97"/>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70736" name="Line 98"/>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70737" name="Line 99"/>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solidFill>
                <a:schemeClr val="accent6"/>
              </a:solidFill>
            </a:endParaRPr>
          </a:p>
        </p:txBody>
      </p:sp>
      <p:sp>
        <p:nvSpPr>
          <p:cNvPr id="70738" name="Text Box 103"/>
          <p:cNvSpPr txBox="1">
            <a:spLocks noChangeArrowheads="1"/>
          </p:cNvSpPr>
          <p:nvPr/>
        </p:nvSpPr>
        <p:spPr bwMode="auto">
          <a:xfrm>
            <a:off x="395288" y="5084763"/>
            <a:ext cx="8424862"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源端口和目的端口字段</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各占 </a:t>
            </a:r>
            <a:r>
              <a:rPr lang="en-US" altLang="zh-CN" sz="2000" b="1" dirty="0">
                <a:latin typeface="华文新魏" pitchFamily="2" charset="-122"/>
                <a:ea typeface="华文新魏" pitchFamily="2" charset="-122"/>
              </a:rPr>
              <a:t>2 </a:t>
            </a:r>
            <a:r>
              <a:rPr lang="zh-CN" altLang="en-US" sz="2000" b="1" dirty="0">
                <a:latin typeface="华文新魏" pitchFamily="2" charset="-122"/>
                <a:ea typeface="华文新魏" pitchFamily="2"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611188" y="692150"/>
            <a:ext cx="7754937" cy="717550"/>
          </a:xfrm>
          <a:prstGeom prst="rect">
            <a:avLst/>
          </a:prstGeom>
          <a:noFill/>
          <a:ln w="76200">
            <a:solidFill>
              <a:srgbClr val="FF0000"/>
            </a:solidFill>
            <a:miter lim="800000"/>
            <a:headEnd/>
            <a:tailEnd/>
          </a:ln>
        </p:spPr>
        <p:txBody>
          <a:bodyPr wrap="none" anchor="ctr"/>
          <a:lstStyle/>
          <a:p>
            <a:endParaRPr lang="zh-CN" altLang="en-US">
              <a:solidFill>
                <a:schemeClr val="accent6"/>
              </a:solidFill>
            </a:endParaRPr>
          </a:p>
        </p:txBody>
      </p:sp>
      <p:sp>
        <p:nvSpPr>
          <p:cNvPr id="70741" name="灯片编号占位符 84"/>
          <p:cNvSpPr>
            <a:spLocks noGrp="1"/>
          </p:cNvSpPr>
          <p:nvPr>
            <p:ph type="sldNum" sz="quarter" idx="12"/>
          </p:nvPr>
        </p:nvSpPr>
        <p:spPr>
          <a:noFill/>
        </p:spPr>
        <p:txBody>
          <a:bodyPr/>
          <a:lstStyle/>
          <a:p>
            <a:fld id="{58680212-FE5C-40BB-9E3C-2FE8A0E12C8A}" type="slidenum">
              <a:rPr lang="en-US" altLang="zh-CN" smtClean="0"/>
              <a:pPr/>
              <a:t>35</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168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168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168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168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1687"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1688"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1689"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1690"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1691"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1692"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1693"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1695"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1696"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1697"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1698"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1699"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1700"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1701"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1702"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1703"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1704"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1705"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1706"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1707"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1708"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1709"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1710"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1711"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1712"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1713"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1714"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15"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16"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17"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18"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19"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0"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1"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1722"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3"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4"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5"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6"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7"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8"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29"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1730"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1"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2"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3"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4"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5"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6"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7"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1738"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39"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0"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1"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2"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3"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4"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1745"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174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174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174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174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1750"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1751"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1752"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1753"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1754"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1755" name="Rectangle 75"/>
          <p:cNvSpPr>
            <a:spLocks noChangeArrowheads="1"/>
          </p:cNvSpPr>
          <p:nvPr/>
        </p:nvSpPr>
        <p:spPr bwMode="auto">
          <a:xfrm>
            <a:off x="250825" y="11113"/>
            <a:ext cx="81311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1756"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1757"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1758"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1759"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1760"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1761"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1762" name="Text Box 82"/>
          <p:cNvSpPr txBox="1">
            <a:spLocks noChangeArrowheads="1"/>
          </p:cNvSpPr>
          <p:nvPr/>
        </p:nvSpPr>
        <p:spPr bwMode="auto">
          <a:xfrm>
            <a:off x="179388" y="5084763"/>
            <a:ext cx="8748712"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序号字段</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4 </a:t>
            </a:r>
            <a:r>
              <a:rPr lang="zh-CN" altLang="en-US" sz="2000" b="1" dirty="0">
                <a:latin typeface="华文新魏" pitchFamily="2" charset="-122"/>
                <a:ea typeface="华文新魏" pitchFamily="2" charset="-122"/>
              </a:rPr>
              <a:t>字节。</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连接中传送的数据流中的每一个字节都编上一个序号。序号字段的值则指的是本报文段所发送的数据的第一个字节的序号。 </a:t>
            </a:r>
          </a:p>
        </p:txBody>
      </p:sp>
      <p:sp>
        <p:nvSpPr>
          <p:cNvPr id="504915" name="Rectangle 83"/>
          <p:cNvSpPr>
            <a:spLocks noChangeArrowheads="1"/>
          </p:cNvSpPr>
          <p:nvPr/>
        </p:nvSpPr>
        <p:spPr bwMode="auto">
          <a:xfrm>
            <a:off x="611188" y="1412875"/>
            <a:ext cx="7754937" cy="717550"/>
          </a:xfrm>
          <a:prstGeom prst="rect">
            <a:avLst/>
          </a:prstGeom>
          <a:noFill/>
          <a:ln w="76200">
            <a:solidFill>
              <a:srgbClr val="FF0000"/>
            </a:solidFill>
            <a:miter lim="800000"/>
            <a:headEnd/>
            <a:tailEnd/>
          </a:ln>
        </p:spPr>
        <p:txBody>
          <a:bodyPr wrap="none" anchor="ctr"/>
          <a:lstStyle/>
          <a:p>
            <a:endParaRPr lang="zh-CN" altLang="en-US"/>
          </a:p>
        </p:txBody>
      </p:sp>
      <p:sp>
        <p:nvSpPr>
          <p:cNvPr id="71765" name="灯片编号占位符 84"/>
          <p:cNvSpPr>
            <a:spLocks noGrp="1"/>
          </p:cNvSpPr>
          <p:nvPr>
            <p:ph type="sldNum" sz="quarter" idx="12"/>
          </p:nvPr>
        </p:nvSpPr>
        <p:spPr>
          <a:noFill/>
        </p:spPr>
        <p:txBody>
          <a:bodyPr/>
          <a:lstStyle/>
          <a:p>
            <a:fld id="{060B0404-8BF4-4D32-81BE-F139E7767FCD}" type="slidenum">
              <a:rPr lang="en-US" altLang="zh-CN" smtClean="0"/>
              <a:pPr/>
              <a:t>36</a:t>
            </a:fld>
            <a:endParaRPr lang="en-US" altLang="zh-CN" smtClean="0"/>
          </a:p>
        </p:txBody>
      </p:sp>
      <p:sp>
        <p:nvSpPr>
          <p:cNvPr id="85" name="Rectangle 13"/>
          <p:cNvSpPr>
            <a:spLocks noChangeArrowheads="1"/>
          </p:cNvSpPr>
          <p:nvPr/>
        </p:nvSpPr>
        <p:spPr bwMode="auto">
          <a:xfrm>
            <a:off x="899592"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270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270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270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271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2711"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2712"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2713"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2714"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2715"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2716"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2717"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2719"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2720"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2721"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2722"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2723"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2724"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2725"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2726"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2727"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2728"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2729"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2730"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2731"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2732"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2733"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2734"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2735"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2736"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2737"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2738"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39"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0"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1"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2"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3"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4"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5"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2746"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7"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8"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49"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0"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1"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2"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3"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2754"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5"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6"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7"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8"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59"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0"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1"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2762"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3"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4"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5"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6"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7"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8"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2769"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277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277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277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277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2774"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2775"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2776"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2777"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2778"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2779"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2780"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2781"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2782"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2783"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2784"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2785"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2786" name="Text Box 82"/>
          <p:cNvSpPr txBox="1">
            <a:spLocks noChangeArrowheads="1"/>
          </p:cNvSpPr>
          <p:nvPr/>
        </p:nvSpPr>
        <p:spPr bwMode="auto">
          <a:xfrm>
            <a:off x="395288" y="5219700"/>
            <a:ext cx="8064500"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确认号字段</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4 </a:t>
            </a:r>
            <a:r>
              <a:rPr lang="zh-CN" altLang="en-US" sz="2000" b="1" dirty="0">
                <a:latin typeface="华文新魏" pitchFamily="2" charset="-122"/>
                <a:ea typeface="华文新魏" pitchFamily="2" charset="-122"/>
              </a:rPr>
              <a:t>字节，是期望收到对方的下一个报文段的数据的第一个字节的序号。 </a:t>
            </a:r>
          </a:p>
        </p:txBody>
      </p:sp>
      <p:sp>
        <p:nvSpPr>
          <p:cNvPr id="505939" name="Rectangle 83"/>
          <p:cNvSpPr>
            <a:spLocks noChangeArrowheads="1"/>
          </p:cNvSpPr>
          <p:nvPr/>
        </p:nvSpPr>
        <p:spPr bwMode="auto">
          <a:xfrm>
            <a:off x="611188" y="2060575"/>
            <a:ext cx="7754937" cy="717550"/>
          </a:xfrm>
          <a:prstGeom prst="rect">
            <a:avLst/>
          </a:prstGeom>
          <a:noFill/>
          <a:ln w="76200">
            <a:solidFill>
              <a:srgbClr val="FF0000"/>
            </a:solidFill>
            <a:miter lim="800000"/>
            <a:headEnd/>
            <a:tailEnd/>
          </a:ln>
        </p:spPr>
        <p:txBody>
          <a:bodyPr wrap="none" anchor="ctr"/>
          <a:lstStyle/>
          <a:p>
            <a:endParaRPr lang="zh-CN" altLang="en-US"/>
          </a:p>
        </p:txBody>
      </p:sp>
      <p:sp>
        <p:nvSpPr>
          <p:cNvPr id="72789" name="灯片编号占位符 84"/>
          <p:cNvSpPr>
            <a:spLocks noGrp="1"/>
          </p:cNvSpPr>
          <p:nvPr>
            <p:ph type="sldNum" sz="quarter" idx="12"/>
          </p:nvPr>
        </p:nvSpPr>
        <p:spPr>
          <a:noFill/>
        </p:spPr>
        <p:txBody>
          <a:bodyPr/>
          <a:lstStyle/>
          <a:p>
            <a:fld id="{5489FF84-EB0F-4E8C-8AB6-994CFF913232}" type="slidenum">
              <a:rPr lang="en-US" altLang="zh-CN" smtClean="0"/>
              <a:pPr/>
              <a:t>37</a:t>
            </a:fld>
            <a:endParaRPr lang="en-US" altLang="zh-CN" smtClean="0"/>
          </a:p>
        </p:txBody>
      </p:sp>
      <p:sp>
        <p:nvSpPr>
          <p:cNvPr id="85" name="Rectangle 13"/>
          <p:cNvSpPr>
            <a:spLocks noChangeArrowheads="1"/>
          </p:cNvSpPr>
          <p:nvPr/>
        </p:nvSpPr>
        <p:spPr bwMode="auto">
          <a:xfrm>
            <a:off x="899592"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373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373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373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373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3735"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3736"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3737"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3738"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3739"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3740"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3741"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3743"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3744"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3745"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3746"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3747"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3748"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3749"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3750"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3751"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3752"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3753"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3754"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3755"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3756"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3757"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3758"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3759"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3760"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3761"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3762"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3"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4"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5"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6"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7"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8"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69"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3770"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1"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2"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3"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4"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5"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6"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7"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3778"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79"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0"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1"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2"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3"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4"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5"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3786"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7"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8"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89"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90"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91"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92"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3793"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379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379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379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379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3798"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3799"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3800"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3801"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3802"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3803"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3804"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3805"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3806"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3807"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3808"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3809"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3810" name="Text Box 82"/>
          <p:cNvSpPr txBox="1">
            <a:spLocks noChangeArrowheads="1"/>
          </p:cNvSpPr>
          <p:nvPr/>
        </p:nvSpPr>
        <p:spPr bwMode="auto">
          <a:xfrm>
            <a:off x="251520" y="5373216"/>
            <a:ext cx="8693150" cy="707886"/>
          </a:xfrm>
          <a:prstGeom prst="rect">
            <a:avLst/>
          </a:prstGeom>
          <a:noFill/>
          <a:ln w="9525">
            <a:noFill/>
            <a:miter lim="800000"/>
            <a:headEnd/>
            <a:tailEnd/>
          </a:ln>
        </p:spPr>
        <p:txBody>
          <a:bodyPr>
            <a:spAutoFit/>
          </a:bodyPr>
          <a:lstStyle/>
          <a:p>
            <a:r>
              <a:rPr lang="zh-CN" altLang="en-US" sz="2000" b="1" dirty="0" smtClean="0">
                <a:latin typeface="华文新魏" pitchFamily="2" charset="-122"/>
                <a:ea typeface="华文新魏" pitchFamily="2" charset="-122"/>
              </a:rPr>
              <a:t>头部长度</a:t>
            </a:r>
            <a:r>
              <a:rPr lang="en-US" altLang="zh-CN" sz="2000" b="1" dirty="0" smtClean="0">
                <a:latin typeface="华文新魏" pitchFamily="2" charset="-122"/>
                <a:ea typeface="华文新魏" pitchFamily="2" charset="-122"/>
              </a:rPr>
              <a:t>——</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4 </a:t>
            </a:r>
            <a:r>
              <a:rPr lang="zh-CN" altLang="en-US" sz="2000" b="1" dirty="0">
                <a:latin typeface="华文新魏" pitchFamily="2" charset="-122"/>
                <a:ea typeface="华文新魏" pitchFamily="2" charset="-122"/>
              </a:rPr>
              <a:t>位，它指出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报文段</a:t>
            </a:r>
            <a:r>
              <a:rPr lang="zh-CN" altLang="en-US" sz="2000" b="1" dirty="0" smtClean="0">
                <a:latin typeface="华文新魏" pitchFamily="2" charset="-122"/>
                <a:ea typeface="华文新魏" pitchFamily="2" charset="-122"/>
              </a:rPr>
              <a:t>的首部长度，单位是 </a:t>
            </a:r>
            <a:r>
              <a:rPr lang="en-US" altLang="zh-CN" sz="2000" b="1" dirty="0">
                <a:latin typeface="华文新魏" pitchFamily="2" charset="-122"/>
                <a:ea typeface="华文新魏" pitchFamily="2" charset="-122"/>
              </a:rPr>
              <a:t>4 </a:t>
            </a:r>
            <a:r>
              <a:rPr lang="zh-CN" altLang="en-US" sz="2000" b="1" dirty="0" smtClean="0">
                <a:latin typeface="华文新魏" pitchFamily="2" charset="-122"/>
                <a:ea typeface="华文新魏" pitchFamily="2" charset="-122"/>
              </a:rPr>
              <a:t>字节。最小值为</a:t>
            </a:r>
            <a:r>
              <a:rPr lang="en-US" altLang="zh-CN" sz="2000" b="1" dirty="0" smtClean="0">
                <a:latin typeface="华文新魏" pitchFamily="2" charset="-122"/>
                <a:ea typeface="华文新魏" pitchFamily="2" charset="-122"/>
              </a:rPr>
              <a:t>5</a:t>
            </a:r>
            <a:r>
              <a:rPr lang="zh-CN" altLang="en-US" sz="2000" b="1" dirty="0" smtClean="0">
                <a:latin typeface="华文新魏" pitchFamily="2" charset="-122"/>
                <a:ea typeface="华文新魏" pitchFamily="2" charset="-122"/>
              </a:rPr>
              <a:t>，最大值为</a:t>
            </a:r>
            <a:r>
              <a:rPr lang="en-US" altLang="zh-CN" sz="2000" b="1" dirty="0" smtClean="0">
                <a:latin typeface="华文新魏" pitchFamily="2" charset="-122"/>
                <a:ea typeface="华文新魏" pitchFamily="2" charset="-122"/>
              </a:rPr>
              <a:t>15</a:t>
            </a:r>
            <a:r>
              <a:rPr lang="zh-CN" altLang="en-US" sz="20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06963" name="Rectangle 83"/>
          <p:cNvSpPr>
            <a:spLocks noChangeArrowheads="1"/>
          </p:cNvSpPr>
          <p:nvPr/>
        </p:nvSpPr>
        <p:spPr bwMode="auto">
          <a:xfrm>
            <a:off x="611188" y="2782888"/>
            <a:ext cx="1008062" cy="717550"/>
          </a:xfrm>
          <a:prstGeom prst="rect">
            <a:avLst/>
          </a:prstGeom>
          <a:noFill/>
          <a:ln w="76200">
            <a:solidFill>
              <a:srgbClr val="FF0000"/>
            </a:solidFill>
            <a:miter lim="800000"/>
            <a:headEnd/>
            <a:tailEnd/>
          </a:ln>
        </p:spPr>
        <p:txBody>
          <a:bodyPr wrap="none" anchor="ctr"/>
          <a:lstStyle/>
          <a:p>
            <a:endParaRPr lang="zh-CN" altLang="en-US"/>
          </a:p>
        </p:txBody>
      </p:sp>
      <p:sp>
        <p:nvSpPr>
          <p:cNvPr id="73813" name="灯片编号占位符 84"/>
          <p:cNvSpPr>
            <a:spLocks noGrp="1"/>
          </p:cNvSpPr>
          <p:nvPr>
            <p:ph type="sldNum" sz="quarter" idx="12"/>
          </p:nvPr>
        </p:nvSpPr>
        <p:spPr>
          <a:noFill/>
        </p:spPr>
        <p:txBody>
          <a:bodyPr/>
          <a:lstStyle/>
          <a:p>
            <a:fld id="{5BBC0B2A-79A9-4991-9A4B-66C7CD66C4DE}" type="slidenum">
              <a:rPr lang="en-US" altLang="zh-CN" smtClean="0"/>
              <a:pPr/>
              <a:t>38</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475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475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475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475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4759"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4760"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4761"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4762"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4763"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4764"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4765"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4767"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4768"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4769"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4770"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4771"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4772"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4773"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4774"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4775"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4776"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4777"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4778"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4779"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4780"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4781"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4782"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4783"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4784"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4785"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4786"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87"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88"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89"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0"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1"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2"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3"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4794"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5"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6"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7"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8"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799"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0"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1"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4802"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3"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4"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5"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6"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7"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8"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09"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4810"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1"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2"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3"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4"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5"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6"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4817"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481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481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482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482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4822"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4823"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4824"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4825"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4826"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4827"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4828"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4829"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4830"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4831"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4832"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4833"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4834" name="Text Box 82"/>
          <p:cNvSpPr txBox="1">
            <a:spLocks noChangeArrowheads="1"/>
          </p:cNvSpPr>
          <p:nvPr/>
        </p:nvSpPr>
        <p:spPr bwMode="auto">
          <a:xfrm>
            <a:off x="611560" y="5229200"/>
            <a:ext cx="7939088" cy="400050"/>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保留字段</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6 </a:t>
            </a:r>
            <a:r>
              <a:rPr lang="zh-CN" altLang="en-US" sz="2000" b="1" dirty="0">
                <a:latin typeface="华文新魏" pitchFamily="2" charset="-122"/>
                <a:ea typeface="华文新魏" pitchFamily="2" charset="-122"/>
              </a:rPr>
              <a:t>位，保留为今后使用</a:t>
            </a:r>
            <a:r>
              <a:rPr lang="zh-CN" altLang="en-US" sz="2000" b="1" dirty="0" smtClean="0">
                <a:latin typeface="华文新魏" pitchFamily="2" charset="-122"/>
                <a:ea typeface="华文新魏" pitchFamily="2" charset="-122"/>
              </a:rPr>
              <a:t>，目前</a:t>
            </a:r>
            <a:r>
              <a:rPr lang="zh-CN" altLang="en-US" sz="2000" b="1" dirty="0">
                <a:latin typeface="华文新魏" pitchFamily="2" charset="-122"/>
                <a:ea typeface="华文新魏" pitchFamily="2" charset="-122"/>
              </a:rPr>
              <a:t>应置为 </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 </a:t>
            </a:r>
          </a:p>
        </p:txBody>
      </p:sp>
      <p:sp>
        <p:nvSpPr>
          <p:cNvPr id="507987" name="Rectangle 83"/>
          <p:cNvSpPr>
            <a:spLocks noChangeArrowheads="1"/>
          </p:cNvSpPr>
          <p:nvPr/>
        </p:nvSpPr>
        <p:spPr bwMode="auto">
          <a:xfrm>
            <a:off x="1619250" y="2782888"/>
            <a:ext cx="1428750" cy="717550"/>
          </a:xfrm>
          <a:prstGeom prst="rect">
            <a:avLst/>
          </a:prstGeom>
          <a:noFill/>
          <a:ln w="76200">
            <a:solidFill>
              <a:srgbClr val="FF0000"/>
            </a:solidFill>
            <a:miter lim="800000"/>
            <a:headEnd/>
            <a:tailEnd/>
          </a:ln>
        </p:spPr>
        <p:txBody>
          <a:bodyPr wrap="none" anchor="ctr"/>
          <a:lstStyle/>
          <a:p>
            <a:endParaRPr lang="zh-CN" altLang="en-US"/>
          </a:p>
        </p:txBody>
      </p:sp>
      <p:sp>
        <p:nvSpPr>
          <p:cNvPr id="74837" name="灯片编号占位符 84"/>
          <p:cNvSpPr>
            <a:spLocks noGrp="1"/>
          </p:cNvSpPr>
          <p:nvPr>
            <p:ph type="sldNum" sz="quarter" idx="12"/>
          </p:nvPr>
        </p:nvSpPr>
        <p:spPr>
          <a:noFill/>
        </p:spPr>
        <p:txBody>
          <a:bodyPr/>
          <a:lstStyle/>
          <a:p>
            <a:fld id="{F14F3EED-CDF5-4105-95DD-530E4C38104C}" type="slidenum">
              <a:rPr lang="en-US" altLang="zh-CN" smtClean="0"/>
              <a:pPr/>
              <a:t>39</a:t>
            </a:fld>
            <a:endParaRPr lang="en-US" altLang="zh-CN" smtClean="0"/>
          </a:p>
        </p:txBody>
      </p:sp>
      <p:sp>
        <p:nvSpPr>
          <p:cNvPr id="85" name="Rectangle 13"/>
          <p:cNvSpPr>
            <a:spLocks noChangeArrowheads="1"/>
          </p:cNvSpPr>
          <p:nvPr/>
        </p:nvSpPr>
        <p:spPr bwMode="auto">
          <a:xfrm>
            <a:off x="899592"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260648"/>
            <a:ext cx="7772400" cy="731838"/>
          </a:xfrm>
        </p:spPr>
        <p:txBody>
          <a:bodyPr/>
          <a:lstStyle/>
          <a:p>
            <a:pPr algn="l" eaLnBrk="1" hangingPunct="1">
              <a:defRPr/>
            </a:pPr>
            <a:r>
              <a:rPr lang="en-US" altLang="zh-CN" sz="3200" u="sng" dirty="0" smtClean="0">
                <a:latin typeface="+mn-lt"/>
                <a:ea typeface="华文新魏" pitchFamily="2" charset="-122"/>
              </a:rPr>
              <a:t>6.1  </a:t>
            </a:r>
            <a:r>
              <a:rPr lang="zh-CN" altLang="zh-CN" sz="3200" u="sng" dirty="0" smtClean="0">
                <a:latin typeface="+mn-lt"/>
                <a:ea typeface="华文新魏" pitchFamily="2" charset="-122"/>
              </a:rPr>
              <a:t>传输层与传输层协议</a:t>
            </a:r>
            <a:endParaRPr lang="zh-CN" altLang="en-US" sz="3200" u="sng" dirty="0" smtClean="0">
              <a:latin typeface="+mn-lt"/>
              <a:ea typeface="华文新魏" pitchFamily="2" charset="-122"/>
            </a:endParaRPr>
          </a:p>
        </p:txBody>
      </p:sp>
      <p:sp>
        <p:nvSpPr>
          <p:cNvPr id="17" name="内容占位符 16"/>
          <p:cNvSpPr>
            <a:spLocks noGrp="1"/>
          </p:cNvSpPr>
          <p:nvPr>
            <p:ph idx="1"/>
          </p:nvPr>
        </p:nvSpPr>
        <p:spPr>
          <a:xfrm>
            <a:off x="467544" y="980728"/>
            <a:ext cx="8208962" cy="4827587"/>
          </a:xfrm>
        </p:spPr>
        <p:txBody>
          <a:bodyPr/>
          <a:lstStyle/>
          <a:p>
            <a:pPr>
              <a:buFontTx/>
              <a:buNone/>
              <a:defRPr/>
            </a:pPr>
            <a:r>
              <a:rPr lang="en-US" altLang="zh-CN" sz="2800" b="1" u="sng" dirty="0" smtClean="0">
                <a:solidFill>
                  <a:schemeClr val="accent6"/>
                </a:solidFill>
                <a:ea typeface="华文新魏" pitchFamily="2" charset="-122"/>
              </a:rPr>
              <a:t>6.1.1  </a:t>
            </a:r>
            <a:r>
              <a:rPr lang="zh-CN" altLang="zh-CN" sz="2800" b="1" u="sng" dirty="0" smtClean="0">
                <a:solidFill>
                  <a:schemeClr val="accent6"/>
                </a:solidFill>
                <a:ea typeface="华文新魏" pitchFamily="2" charset="-122"/>
              </a:rPr>
              <a:t>传输层的基本功能</a:t>
            </a:r>
            <a:endParaRPr lang="en-US" altLang="zh-CN" sz="2800" b="1" u="sng" dirty="0" smtClean="0">
              <a:solidFill>
                <a:schemeClr val="accent6"/>
              </a:solidFill>
              <a:ea typeface="华文新魏" pitchFamily="2" charset="-122"/>
            </a:endParaRPr>
          </a:p>
          <a:p>
            <a:pPr>
              <a:spcBef>
                <a:spcPts val="1200"/>
              </a:spcBef>
              <a:defRPr/>
            </a:pPr>
            <a:r>
              <a:rPr lang="zh-CN" altLang="zh-CN" sz="2400" b="1" dirty="0" smtClean="0">
                <a:latin typeface="华文新魏" pitchFamily="2" charset="-122"/>
                <a:ea typeface="华文新魏" pitchFamily="2" charset="-122"/>
              </a:rPr>
              <a:t>传输层的主要功能是实现进程</a:t>
            </a:r>
            <a:r>
              <a:rPr lang="zh-CN" altLang="en-US" sz="2400" b="1" dirty="0" smtClean="0">
                <a:latin typeface="华文新魏" pitchFamily="2" charset="-122"/>
                <a:ea typeface="华文新魏" pitchFamily="2" charset="-122"/>
              </a:rPr>
              <a:t>之间的端</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端</a:t>
            </a:r>
            <a:r>
              <a:rPr lang="zh-CN" altLang="zh-CN" sz="2400" b="1" dirty="0" smtClean="0">
                <a:latin typeface="华文新魏" pitchFamily="2" charset="-122"/>
                <a:ea typeface="华文新魏" pitchFamily="2" charset="-122"/>
              </a:rPr>
              <a:t>通信。</a:t>
            </a:r>
            <a:endParaRPr lang="zh-CN" altLang="zh-CN" sz="2400" b="1" u="sng" dirty="0" smtClean="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6948264" y="6461125"/>
            <a:ext cx="1905000" cy="396875"/>
          </a:xfrm>
        </p:spPr>
        <p:txBody>
          <a:bodyPr/>
          <a:lstStyle/>
          <a:p>
            <a:pPr algn="r">
              <a:defRPr/>
            </a:pPr>
            <a:fld id="{C51C5689-B329-4F1F-9D3D-7F1444C020EA}" type="slidenum">
              <a:rPr lang="zh-CN" altLang="en-US">
                <a:solidFill>
                  <a:srgbClr val="000000"/>
                </a:solidFill>
              </a:rPr>
              <a:pPr algn="r">
                <a:defRPr/>
              </a:pPr>
              <a:t>4</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971600" y="2132856"/>
            <a:ext cx="7272338" cy="388778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5779"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578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5781"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578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5783"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5784"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5785"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5786"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5787"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5788"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5789"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5791"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5792"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5793"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5794"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5795"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5796"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5797"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5798"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5799"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5800"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5801"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5802"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5803"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5804"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5805"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5806"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5807"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5808"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5809"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5810"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1"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2"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3"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4"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5"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6"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7"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5818"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19"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0"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1"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2"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3"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4"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5"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5826"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7"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8"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29"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0"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1"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2"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3"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5834"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5"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6"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7"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8"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39"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40"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5841"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5842"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5843"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5844"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5845"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5846"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5847"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5848"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5849"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5850"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5851" name="Rectangle 75"/>
          <p:cNvSpPr>
            <a:spLocks noChangeArrowheads="1"/>
          </p:cNvSpPr>
          <p:nvPr/>
        </p:nvSpPr>
        <p:spPr bwMode="auto">
          <a:xfrm>
            <a:off x="250825" y="0"/>
            <a:ext cx="81311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5852"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5853"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5854"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5855"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5856"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5857"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5858" name="Text Box 82"/>
          <p:cNvSpPr txBox="1">
            <a:spLocks noChangeArrowheads="1"/>
          </p:cNvSpPr>
          <p:nvPr/>
        </p:nvSpPr>
        <p:spPr bwMode="auto">
          <a:xfrm>
            <a:off x="593725" y="5084763"/>
            <a:ext cx="8154988"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紧急 </a:t>
            </a:r>
            <a:r>
              <a:rPr lang="en-US" altLang="zh-CN" sz="2000" b="1" dirty="0">
                <a:latin typeface="华文新魏" pitchFamily="2" charset="-122"/>
                <a:ea typeface="华文新魏" pitchFamily="2" charset="-122"/>
              </a:rPr>
              <a:t>URG —— </a:t>
            </a:r>
            <a:r>
              <a:rPr lang="zh-CN" altLang="en-US" sz="2000" b="1" dirty="0">
                <a:latin typeface="华文新魏" pitchFamily="2" charset="-122"/>
                <a:ea typeface="华文新魏" pitchFamily="2" charset="-122"/>
              </a:rPr>
              <a:t>当 </a:t>
            </a:r>
            <a:r>
              <a:rPr lang="en-US" altLang="zh-CN" sz="2000" b="1" dirty="0">
                <a:latin typeface="华文新魏" pitchFamily="2" charset="-122"/>
                <a:ea typeface="华文新魏" pitchFamily="2" charset="-122"/>
              </a:rPr>
              <a:t>URG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 </a:t>
            </a:r>
            <a:r>
              <a:rPr lang="zh-CN" altLang="en-US" sz="2000" b="1" dirty="0">
                <a:latin typeface="华文新魏" pitchFamily="2" charset="-122"/>
                <a:ea typeface="华文新魏" pitchFamily="2" charset="-122"/>
              </a:rPr>
              <a:t>时，表明紧急指针字段有效。它告诉系统此报文段中有紧急数据，应尽快传送</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相当于高优先级的数据</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 </a:t>
            </a:r>
          </a:p>
        </p:txBody>
      </p:sp>
      <p:sp>
        <p:nvSpPr>
          <p:cNvPr id="509011" name="Rectangle 83"/>
          <p:cNvSpPr>
            <a:spLocks noChangeArrowheads="1"/>
          </p:cNvSpPr>
          <p:nvPr/>
        </p:nvSpPr>
        <p:spPr bwMode="auto">
          <a:xfrm>
            <a:off x="2998788" y="2782888"/>
            <a:ext cx="317500" cy="717550"/>
          </a:xfrm>
          <a:prstGeom prst="rect">
            <a:avLst/>
          </a:prstGeom>
          <a:noFill/>
          <a:ln w="76200">
            <a:solidFill>
              <a:srgbClr val="FF0000"/>
            </a:solidFill>
            <a:miter lim="800000"/>
            <a:headEnd/>
            <a:tailEnd/>
          </a:ln>
        </p:spPr>
        <p:txBody>
          <a:bodyPr wrap="none" anchor="ctr"/>
          <a:lstStyle/>
          <a:p>
            <a:endParaRPr lang="zh-CN" altLang="en-US"/>
          </a:p>
        </p:txBody>
      </p:sp>
      <p:sp>
        <p:nvSpPr>
          <p:cNvPr id="75861" name="灯片编号占位符 84"/>
          <p:cNvSpPr>
            <a:spLocks noGrp="1"/>
          </p:cNvSpPr>
          <p:nvPr>
            <p:ph type="sldNum" sz="quarter" idx="12"/>
          </p:nvPr>
        </p:nvSpPr>
        <p:spPr>
          <a:noFill/>
        </p:spPr>
        <p:txBody>
          <a:bodyPr/>
          <a:lstStyle/>
          <a:p>
            <a:fld id="{8DC9785D-52E5-43CA-AFBB-74E719F839E6}" type="slidenum">
              <a:rPr lang="en-US" altLang="zh-CN" smtClean="0"/>
              <a:pPr/>
              <a:t>40</a:t>
            </a:fld>
            <a:endParaRPr lang="en-US" altLang="zh-CN" smtClean="0"/>
          </a:p>
        </p:txBody>
      </p:sp>
      <p:sp>
        <p:nvSpPr>
          <p:cNvPr id="85" name="Rectangle 13"/>
          <p:cNvSpPr>
            <a:spLocks noChangeArrowheads="1"/>
          </p:cNvSpPr>
          <p:nvPr/>
        </p:nvSpPr>
        <p:spPr bwMode="auto">
          <a:xfrm>
            <a:off x="899592"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680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680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680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680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6807"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6808"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6809"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6810"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6811"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6812"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6813"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6815"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6816"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6817"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6818"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6819"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6820"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6821"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6822"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6823"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6824"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6825"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6826"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6827"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6828"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6829"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6830"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6831"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6832"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6833"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6834"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35"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36"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37"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38"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39"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0"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1"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6842"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3"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4"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5"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6"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7"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8"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49"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6850"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1"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2"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3"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4"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5"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6"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7"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6858"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59"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0"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1"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2"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3"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4"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6865"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686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686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686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686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6870"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6871"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6872"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6873"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6874"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6875"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6876"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6877"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6878"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6879"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6880"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6881"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6882" name="Text Box 82"/>
          <p:cNvSpPr txBox="1">
            <a:spLocks noChangeArrowheads="1"/>
          </p:cNvSpPr>
          <p:nvPr/>
        </p:nvSpPr>
        <p:spPr bwMode="auto">
          <a:xfrm>
            <a:off x="593725" y="5084763"/>
            <a:ext cx="7939088"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确认 </a:t>
            </a:r>
            <a:r>
              <a:rPr lang="en-US" altLang="zh-CN" sz="2000" b="1" dirty="0">
                <a:latin typeface="华文新魏" pitchFamily="2" charset="-122"/>
                <a:ea typeface="华文新魏" pitchFamily="2" charset="-122"/>
              </a:rPr>
              <a:t>ACK —— </a:t>
            </a:r>
            <a:r>
              <a:rPr lang="zh-CN" altLang="en-US" sz="2000" b="1" dirty="0">
                <a:latin typeface="华文新魏" pitchFamily="2" charset="-122"/>
                <a:ea typeface="华文新魏" pitchFamily="2" charset="-122"/>
              </a:rPr>
              <a:t>只有当 </a:t>
            </a:r>
            <a:r>
              <a:rPr lang="en-US" altLang="zh-CN" sz="2000" b="1" dirty="0">
                <a:latin typeface="华文新魏" pitchFamily="2" charset="-122"/>
                <a:ea typeface="华文新魏" pitchFamily="2" charset="-122"/>
              </a:rPr>
              <a:t>ACK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 </a:t>
            </a:r>
            <a:r>
              <a:rPr lang="zh-CN" altLang="en-US" sz="2000" b="1" dirty="0">
                <a:latin typeface="华文新魏" pitchFamily="2" charset="-122"/>
                <a:ea typeface="华文新魏" pitchFamily="2" charset="-122"/>
              </a:rPr>
              <a:t>时确认号字段才有效。当 </a:t>
            </a:r>
            <a:r>
              <a:rPr lang="en-US" altLang="zh-CN" sz="2000" b="1" dirty="0">
                <a:latin typeface="华文新魏" pitchFamily="2" charset="-122"/>
                <a:ea typeface="华文新魏" pitchFamily="2" charset="-122"/>
              </a:rPr>
              <a:t>ACK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0 </a:t>
            </a:r>
            <a:r>
              <a:rPr lang="zh-CN" altLang="en-US" sz="2000" b="1" dirty="0">
                <a:latin typeface="华文新魏" pitchFamily="2" charset="-122"/>
                <a:ea typeface="华文新魏" pitchFamily="2" charset="-122"/>
              </a:rPr>
              <a:t>时，确认号无效。 </a:t>
            </a:r>
          </a:p>
        </p:txBody>
      </p:sp>
      <p:sp>
        <p:nvSpPr>
          <p:cNvPr id="510035" name="Rectangle 83"/>
          <p:cNvSpPr>
            <a:spLocks noChangeArrowheads="1"/>
          </p:cNvSpPr>
          <p:nvPr/>
        </p:nvSpPr>
        <p:spPr bwMode="auto">
          <a:xfrm>
            <a:off x="3246438" y="2782888"/>
            <a:ext cx="317500" cy="717550"/>
          </a:xfrm>
          <a:prstGeom prst="rect">
            <a:avLst/>
          </a:prstGeom>
          <a:noFill/>
          <a:ln w="76200">
            <a:solidFill>
              <a:srgbClr val="FF0000"/>
            </a:solidFill>
            <a:miter lim="800000"/>
            <a:headEnd/>
            <a:tailEnd/>
          </a:ln>
        </p:spPr>
        <p:txBody>
          <a:bodyPr wrap="none" anchor="ctr"/>
          <a:lstStyle/>
          <a:p>
            <a:endParaRPr lang="zh-CN" altLang="en-US"/>
          </a:p>
        </p:txBody>
      </p:sp>
      <p:sp>
        <p:nvSpPr>
          <p:cNvPr id="76885" name="灯片编号占位符 84"/>
          <p:cNvSpPr>
            <a:spLocks noGrp="1"/>
          </p:cNvSpPr>
          <p:nvPr>
            <p:ph type="sldNum" sz="quarter" idx="12"/>
          </p:nvPr>
        </p:nvSpPr>
        <p:spPr>
          <a:noFill/>
        </p:spPr>
        <p:txBody>
          <a:bodyPr/>
          <a:lstStyle/>
          <a:p>
            <a:fld id="{3D0C1BC6-28DE-41FF-9633-49AC7E26B08C}" type="slidenum">
              <a:rPr lang="en-US" altLang="zh-CN" smtClean="0"/>
              <a:pPr/>
              <a:t>41</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782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782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782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783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7831"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7832"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7833"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7834"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7835"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7836"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7837"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7839"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7840"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7841"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7842"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7843"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7844"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7845"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7846"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7847"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7848"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7849"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7850"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7851"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7852"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7853"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7854"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7855"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7856"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7857"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7858"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59"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0"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1"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2"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3"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4"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5"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7866"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7"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8"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69"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0"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1"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2"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3"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7874"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5"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6"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7"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8"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79"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0"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1"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7882"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3"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4"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5"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6"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7"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8"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7889"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789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789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789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789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7894"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7895"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7896"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7897"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7898"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7899"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7900"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7901"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7902"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7903"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7904"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7905"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7906" name="Text Box 82"/>
          <p:cNvSpPr txBox="1">
            <a:spLocks noChangeArrowheads="1"/>
          </p:cNvSpPr>
          <p:nvPr/>
        </p:nvSpPr>
        <p:spPr bwMode="auto">
          <a:xfrm>
            <a:off x="250825" y="5084763"/>
            <a:ext cx="8642350"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推送 </a:t>
            </a:r>
            <a:r>
              <a:rPr lang="en-US" altLang="zh-CN" sz="2000" b="1" dirty="0">
                <a:latin typeface="华文新魏" pitchFamily="2" charset="-122"/>
                <a:ea typeface="华文新魏" pitchFamily="2" charset="-122"/>
              </a:rPr>
              <a:t>PSH (</a:t>
            </a:r>
            <a:r>
              <a:rPr lang="en-US" altLang="zh-CN" sz="2000" b="1" dirty="0" err="1">
                <a:latin typeface="华文新魏" pitchFamily="2" charset="-122"/>
                <a:ea typeface="华文新魏" pitchFamily="2" charset="-122"/>
              </a:rPr>
              <a:t>PuSH</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接收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收到 </a:t>
            </a:r>
            <a:r>
              <a:rPr lang="en-US" altLang="zh-CN" sz="2000" b="1" dirty="0">
                <a:latin typeface="华文新魏" pitchFamily="2" charset="-122"/>
                <a:ea typeface="华文新魏" pitchFamily="2" charset="-122"/>
              </a:rPr>
              <a:t>PSH = 1 </a:t>
            </a:r>
            <a:r>
              <a:rPr lang="zh-CN" altLang="en-US" sz="2000" b="1" dirty="0">
                <a:latin typeface="华文新魏" pitchFamily="2" charset="-122"/>
                <a:ea typeface="华文新魏" pitchFamily="2" charset="-122"/>
              </a:rPr>
              <a:t>的报文段，就尽快地交付接收应用</a:t>
            </a:r>
            <a:r>
              <a:rPr lang="zh-CN" altLang="en-US" sz="2000" b="1" dirty="0" smtClean="0">
                <a:latin typeface="华文新魏" pitchFamily="2" charset="-122"/>
                <a:ea typeface="华文新魏" pitchFamily="2" charset="-122"/>
              </a:rPr>
              <a:t>进程。  </a:t>
            </a:r>
            <a:endParaRPr lang="zh-CN" altLang="en-US" sz="2000" b="1" dirty="0">
              <a:latin typeface="华文新魏" pitchFamily="2" charset="-122"/>
              <a:ea typeface="华文新魏" pitchFamily="2" charset="-122"/>
            </a:endParaRPr>
          </a:p>
        </p:txBody>
      </p:sp>
      <p:sp>
        <p:nvSpPr>
          <p:cNvPr id="511059" name="Rectangle 83"/>
          <p:cNvSpPr>
            <a:spLocks noChangeArrowheads="1"/>
          </p:cNvSpPr>
          <p:nvPr/>
        </p:nvSpPr>
        <p:spPr bwMode="auto">
          <a:xfrm>
            <a:off x="3492500" y="2782888"/>
            <a:ext cx="317500" cy="717550"/>
          </a:xfrm>
          <a:prstGeom prst="rect">
            <a:avLst/>
          </a:prstGeom>
          <a:noFill/>
          <a:ln w="76200">
            <a:solidFill>
              <a:srgbClr val="FF0000"/>
            </a:solidFill>
            <a:miter lim="800000"/>
            <a:headEnd/>
            <a:tailEnd/>
          </a:ln>
        </p:spPr>
        <p:txBody>
          <a:bodyPr wrap="none" anchor="ctr"/>
          <a:lstStyle/>
          <a:p>
            <a:endParaRPr lang="zh-CN" altLang="en-US"/>
          </a:p>
        </p:txBody>
      </p:sp>
      <p:sp>
        <p:nvSpPr>
          <p:cNvPr id="77909" name="灯片编号占位符 84"/>
          <p:cNvSpPr>
            <a:spLocks noGrp="1"/>
          </p:cNvSpPr>
          <p:nvPr>
            <p:ph type="sldNum" sz="quarter" idx="12"/>
          </p:nvPr>
        </p:nvSpPr>
        <p:spPr>
          <a:noFill/>
        </p:spPr>
        <p:txBody>
          <a:bodyPr/>
          <a:lstStyle/>
          <a:p>
            <a:fld id="{C51C509A-CF71-4AAD-88D2-446437708E32}" type="slidenum">
              <a:rPr lang="en-US" altLang="zh-CN" smtClean="0"/>
              <a:pPr/>
              <a:t>42</a:t>
            </a:fld>
            <a:endParaRPr lang="en-US" altLang="zh-CN" smtClean="0"/>
          </a:p>
        </p:txBody>
      </p:sp>
      <p:sp>
        <p:nvSpPr>
          <p:cNvPr id="85" name="Rectangle 13"/>
          <p:cNvSpPr>
            <a:spLocks noChangeArrowheads="1"/>
          </p:cNvSpPr>
          <p:nvPr/>
        </p:nvSpPr>
        <p:spPr bwMode="auto">
          <a:xfrm>
            <a:off x="899592" y="2918797"/>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885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885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885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885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8855"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8856"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8857"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8858"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8859"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8860"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8861"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8863"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8864"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8865"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8866"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8867"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8868"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8869"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8870"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8871"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8872"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8873"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8874"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8875"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8876"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8877"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8878"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8879"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8880"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8881"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8882"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3"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4"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5"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6"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7"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8"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89"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8890"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1"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2"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3"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4"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5"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6"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7"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8898"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899"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0"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1"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2"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3"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4"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5"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8906"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7"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8"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09"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10"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11"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12"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8913"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891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891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891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891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8918"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8919"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8920"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8921"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8922"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8923"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8924"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8925"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8926"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8927"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8928"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8929"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8930" name="Text Box 82"/>
          <p:cNvSpPr txBox="1">
            <a:spLocks noChangeArrowheads="1"/>
          </p:cNvSpPr>
          <p:nvPr/>
        </p:nvSpPr>
        <p:spPr bwMode="auto">
          <a:xfrm>
            <a:off x="250825" y="5084763"/>
            <a:ext cx="8893175" cy="708025"/>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复位 </a:t>
            </a:r>
            <a:r>
              <a:rPr lang="en-US" altLang="zh-CN" sz="2000" b="1" dirty="0">
                <a:latin typeface="华文新魏" pitchFamily="2" charset="-122"/>
                <a:ea typeface="华文新魏" pitchFamily="2" charset="-122"/>
              </a:rPr>
              <a:t>RST (</a:t>
            </a:r>
            <a:r>
              <a:rPr lang="en-US" altLang="zh-CN" sz="2000" b="1" dirty="0" err="1">
                <a:latin typeface="华文新魏" pitchFamily="2" charset="-122"/>
                <a:ea typeface="华文新魏" pitchFamily="2" charset="-122"/>
              </a:rPr>
              <a:t>ReSeT</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当 </a:t>
            </a:r>
            <a:r>
              <a:rPr lang="en-US" altLang="zh-CN" sz="2000" b="1" dirty="0">
                <a:latin typeface="华文新魏" pitchFamily="2" charset="-122"/>
                <a:ea typeface="华文新魏" pitchFamily="2" charset="-122"/>
              </a:rPr>
              <a:t>RST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 </a:t>
            </a:r>
            <a:r>
              <a:rPr lang="zh-CN" altLang="en-US" sz="2000" b="1" dirty="0">
                <a:latin typeface="华文新魏" pitchFamily="2" charset="-122"/>
                <a:ea typeface="华文新魏" pitchFamily="2" charset="-122"/>
              </a:rPr>
              <a:t>时，表明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连接中出现严重差错（如由于主机崩溃或其他原因），必须释放连接，然后再重新建立运输连接。 </a:t>
            </a:r>
          </a:p>
        </p:txBody>
      </p:sp>
      <p:sp>
        <p:nvSpPr>
          <p:cNvPr id="512083" name="Rectangle 83"/>
          <p:cNvSpPr>
            <a:spLocks noChangeArrowheads="1"/>
          </p:cNvSpPr>
          <p:nvPr/>
        </p:nvSpPr>
        <p:spPr bwMode="auto">
          <a:xfrm>
            <a:off x="3749675" y="2782888"/>
            <a:ext cx="317500" cy="717550"/>
          </a:xfrm>
          <a:prstGeom prst="rect">
            <a:avLst/>
          </a:prstGeom>
          <a:noFill/>
          <a:ln w="76200">
            <a:solidFill>
              <a:srgbClr val="FF0000"/>
            </a:solidFill>
            <a:miter lim="800000"/>
            <a:headEnd/>
            <a:tailEnd/>
          </a:ln>
        </p:spPr>
        <p:txBody>
          <a:bodyPr wrap="none" anchor="ctr"/>
          <a:lstStyle/>
          <a:p>
            <a:endParaRPr lang="zh-CN" altLang="en-US"/>
          </a:p>
        </p:txBody>
      </p:sp>
      <p:sp>
        <p:nvSpPr>
          <p:cNvPr id="78933" name="灯片编号占位符 84"/>
          <p:cNvSpPr>
            <a:spLocks noGrp="1"/>
          </p:cNvSpPr>
          <p:nvPr>
            <p:ph type="sldNum" sz="quarter" idx="12"/>
          </p:nvPr>
        </p:nvSpPr>
        <p:spPr>
          <a:noFill/>
        </p:spPr>
        <p:txBody>
          <a:bodyPr/>
          <a:lstStyle/>
          <a:p>
            <a:fld id="{AE95EAA6-4414-45FC-B8D5-071C40D70F57}" type="slidenum">
              <a:rPr lang="en-US" altLang="zh-CN" smtClean="0"/>
              <a:pPr/>
              <a:t>43</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7987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987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7987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7987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9879"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79880"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79881"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79882"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79883"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79884"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79885"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79887"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79888"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79889"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79890"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79891"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79892"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79893"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79894"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79895"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9896"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79897"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79898"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9899"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9900"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9901"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79902"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79903"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9904"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79905"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9906"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07"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08"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09"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0"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1"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2"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3"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9914"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5"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6"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7"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8"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19"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0"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1"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9922"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3"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4"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5"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6"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7"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8"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29"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9930"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1"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2"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3"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4"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5"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6"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79937"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7993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993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994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994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79942"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79943"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79944"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79945"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79946"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79947"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79948"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79949"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79950"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79951"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79952"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79953"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79954" name="Text Box 82"/>
          <p:cNvSpPr txBox="1">
            <a:spLocks noChangeArrowheads="1"/>
          </p:cNvSpPr>
          <p:nvPr/>
        </p:nvSpPr>
        <p:spPr bwMode="auto">
          <a:xfrm>
            <a:off x="250825" y="5084763"/>
            <a:ext cx="8424863" cy="400050"/>
          </a:xfrm>
          <a:prstGeom prst="rect">
            <a:avLst/>
          </a:prstGeom>
          <a:noFill/>
          <a:ln w="9525">
            <a:noFill/>
            <a:miter lim="800000"/>
            <a:headEnd/>
            <a:tailEnd/>
          </a:ln>
        </p:spPr>
        <p:txBody>
          <a:bodyPr>
            <a:spAutoFit/>
          </a:bodyPr>
          <a:lstStyle/>
          <a:p>
            <a:r>
              <a:rPr lang="zh-CN" altLang="en-US" sz="2000" b="1" dirty="0">
                <a:latin typeface="华文新魏" pitchFamily="2" charset="-122"/>
                <a:ea typeface="华文新魏" pitchFamily="2" charset="-122"/>
              </a:rPr>
              <a:t>同步 </a:t>
            </a:r>
            <a:r>
              <a:rPr lang="en-US" altLang="zh-CN" sz="2000" b="1" dirty="0">
                <a:latin typeface="华文新魏" pitchFamily="2" charset="-122"/>
                <a:ea typeface="华文新魏" pitchFamily="2" charset="-122"/>
              </a:rPr>
              <a:t>SYN —— </a:t>
            </a:r>
            <a:r>
              <a:rPr lang="zh-CN" altLang="en-US" sz="2000" b="1" dirty="0">
                <a:latin typeface="华文新魏" pitchFamily="2" charset="-122"/>
                <a:ea typeface="华文新魏" pitchFamily="2" charset="-122"/>
              </a:rPr>
              <a:t>同步 </a:t>
            </a:r>
            <a:r>
              <a:rPr lang="en-US" altLang="zh-CN" sz="2000" b="1" dirty="0">
                <a:latin typeface="华文新魏" pitchFamily="2" charset="-122"/>
                <a:ea typeface="华文新魏" pitchFamily="2" charset="-122"/>
              </a:rPr>
              <a:t>SYN = 1 </a:t>
            </a:r>
            <a:r>
              <a:rPr lang="zh-CN" altLang="en-US" sz="2000" b="1" dirty="0">
                <a:latin typeface="华文新魏" pitchFamily="2" charset="-122"/>
                <a:ea typeface="华文新魏" pitchFamily="2" charset="-122"/>
              </a:rPr>
              <a:t>表示这是一个连接请求或连接接受报文。 </a:t>
            </a:r>
          </a:p>
        </p:txBody>
      </p:sp>
      <p:sp>
        <p:nvSpPr>
          <p:cNvPr id="513107" name="Rectangle 83"/>
          <p:cNvSpPr>
            <a:spLocks noChangeArrowheads="1"/>
          </p:cNvSpPr>
          <p:nvPr/>
        </p:nvSpPr>
        <p:spPr bwMode="auto">
          <a:xfrm>
            <a:off x="3967163" y="2782888"/>
            <a:ext cx="317500" cy="717550"/>
          </a:xfrm>
          <a:prstGeom prst="rect">
            <a:avLst/>
          </a:prstGeom>
          <a:noFill/>
          <a:ln w="76200">
            <a:solidFill>
              <a:srgbClr val="FF0000"/>
            </a:solidFill>
            <a:miter lim="800000"/>
            <a:headEnd/>
            <a:tailEnd/>
          </a:ln>
        </p:spPr>
        <p:txBody>
          <a:bodyPr wrap="none" anchor="ctr"/>
          <a:lstStyle/>
          <a:p>
            <a:endParaRPr lang="zh-CN" altLang="en-US"/>
          </a:p>
        </p:txBody>
      </p:sp>
      <p:sp>
        <p:nvSpPr>
          <p:cNvPr id="79957" name="灯片编号占位符 84"/>
          <p:cNvSpPr>
            <a:spLocks noGrp="1"/>
          </p:cNvSpPr>
          <p:nvPr>
            <p:ph type="sldNum" sz="quarter" idx="12"/>
          </p:nvPr>
        </p:nvSpPr>
        <p:spPr>
          <a:noFill/>
        </p:spPr>
        <p:txBody>
          <a:bodyPr/>
          <a:lstStyle/>
          <a:p>
            <a:fld id="{CEA8E412-0157-4ECB-BD14-FDFDA28C19D8}" type="slidenum">
              <a:rPr lang="en-US" altLang="zh-CN" smtClean="0"/>
              <a:pPr/>
              <a:t>44</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0"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1"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2"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3"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4"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5"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6"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8"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39"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0"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1"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2"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3"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4"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6"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7"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8"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49"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0"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1"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2"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4"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5"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6"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7"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8"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59"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60"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0962"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0963"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0964"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0965"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0971"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80978" name="Text Box 82"/>
          <p:cNvSpPr txBox="1">
            <a:spLocks noChangeArrowheads="1"/>
          </p:cNvSpPr>
          <p:nvPr/>
        </p:nvSpPr>
        <p:spPr bwMode="auto">
          <a:xfrm>
            <a:off x="250825" y="5084763"/>
            <a:ext cx="8424863" cy="708025"/>
          </a:xfrm>
          <a:prstGeom prst="rect">
            <a:avLst/>
          </a:prstGeom>
          <a:noFill/>
          <a:ln w="9525">
            <a:noFill/>
            <a:miter lim="800000"/>
            <a:headEnd/>
            <a:tailEnd/>
          </a:ln>
        </p:spPr>
        <p:txBody>
          <a:bodyPr>
            <a:spAutoFit/>
          </a:bodyPr>
          <a:lstStyle/>
          <a:p>
            <a:r>
              <a:rPr lang="zh-CN" altLang="en-US" sz="2000" b="1" dirty="0">
                <a:latin typeface="华文新魏" panose="02010800040101010101" pitchFamily="2" charset="-122"/>
                <a:ea typeface="华文新魏" panose="02010800040101010101" pitchFamily="2" charset="-122"/>
              </a:rPr>
              <a:t>终止 </a:t>
            </a:r>
            <a:r>
              <a:rPr lang="en-US" altLang="zh-CN" sz="2000" b="1" dirty="0">
                <a:latin typeface="华文新魏" panose="02010800040101010101" pitchFamily="2" charset="-122"/>
                <a:ea typeface="华文新魏" panose="02010800040101010101" pitchFamily="2" charset="-122"/>
              </a:rPr>
              <a:t>FIN (</a:t>
            </a:r>
            <a:r>
              <a:rPr lang="en-US" altLang="zh-CN" sz="2000" b="1" dirty="0" err="1">
                <a:latin typeface="华文新魏" panose="02010800040101010101" pitchFamily="2" charset="-122"/>
                <a:ea typeface="华文新魏" panose="02010800040101010101" pitchFamily="2" charset="-122"/>
              </a:rPr>
              <a:t>FINis</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用来释放一个连接。</a:t>
            </a:r>
            <a:r>
              <a:rPr lang="en-US" altLang="zh-CN" sz="2000" b="1" dirty="0">
                <a:latin typeface="华文新魏" panose="02010800040101010101" pitchFamily="2" charset="-122"/>
                <a:ea typeface="华文新魏" panose="02010800040101010101" pitchFamily="2" charset="-122"/>
              </a:rPr>
              <a:t>FIN </a:t>
            </a:r>
            <a:r>
              <a:rPr lang="en-US" altLang="zh-CN" sz="2000" b="1" dirty="0">
                <a:latin typeface="华文新魏" panose="02010800040101010101" pitchFamily="2" charset="-122"/>
                <a:ea typeface="华文新魏" panose="02010800040101010101" pitchFamily="2" charset="-122"/>
                <a:sym typeface="Symbol" pitchFamily="18" charset="2"/>
              </a:rPr>
              <a:t></a:t>
            </a:r>
            <a:r>
              <a:rPr lang="en-US" altLang="zh-CN" sz="2000" b="1" dirty="0">
                <a:latin typeface="华文新魏" panose="02010800040101010101" pitchFamily="2" charset="-122"/>
                <a:ea typeface="华文新魏" panose="02010800040101010101" pitchFamily="2" charset="-122"/>
              </a:rPr>
              <a:t> 1 </a:t>
            </a:r>
            <a:r>
              <a:rPr lang="zh-CN" altLang="en-US" sz="2000" b="1" dirty="0">
                <a:latin typeface="华文新魏" panose="02010800040101010101" pitchFamily="2" charset="-122"/>
                <a:ea typeface="华文新魏" panose="02010800040101010101" pitchFamily="2" charset="-122"/>
              </a:rPr>
              <a:t>表明此报文段的发送端的数据已发送完毕，并要求释放运输连接。 </a:t>
            </a:r>
          </a:p>
        </p:txBody>
      </p:sp>
      <p:grpSp>
        <p:nvGrpSpPr>
          <p:cNvPr id="2" name="组合 1"/>
          <p:cNvGrpSpPr/>
          <p:nvPr/>
        </p:nvGrpSpPr>
        <p:grpSpPr>
          <a:xfrm>
            <a:off x="0" y="350838"/>
            <a:ext cx="9277350" cy="4495800"/>
            <a:chOff x="0" y="350838"/>
            <a:chExt cx="9277350" cy="4495800"/>
          </a:xfrm>
        </p:grpSpPr>
        <p:sp>
          <p:nvSpPr>
            <p:cNvPr id="8089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b="1">
                <a:latin typeface="+mn-ea"/>
              </a:endParaRPr>
            </a:p>
          </p:txBody>
        </p:sp>
        <p:sp>
          <p:nvSpPr>
            <p:cNvPr id="80899" name="Rectangle 3"/>
            <p:cNvSpPr>
              <a:spLocks noChangeArrowheads="1"/>
            </p:cNvSpPr>
            <p:nvPr/>
          </p:nvSpPr>
          <p:spPr bwMode="auto">
            <a:xfrm>
              <a:off x="0" y="2309813"/>
              <a:ext cx="647614" cy="588366"/>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b="1">
                  <a:solidFill>
                    <a:srgbClr val="333399"/>
                  </a:solidFill>
                  <a:latin typeface="+mn-ea"/>
                </a:rPr>
                <a:t>TCP</a:t>
              </a:r>
            </a:p>
            <a:p>
              <a:pPr defTabSz="762000" eaLnBrk="0" hangingPunct="0">
                <a:lnSpc>
                  <a:spcPct val="90000"/>
                </a:lnSpc>
              </a:pPr>
              <a:r>
                <a:rPr kumimoji="1" lang="zh-CN" altLang="en-US" b="1">
                  <a:solidFill>
                    <a:srgbClr val="333399"/>
                  </a:solidFill>
                  <a:latin typeface="+mn-ea"/>
                </a:rPr>
                <a:t>首部</a:t>
              </a:r>
            </a:p>
          </p:txBody>
        </p:sp>
        <p:sp>
          <p:nvSpPr>
            <p:cNvPr id="8090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b="1">
                <a:latin typeface="+mn-ea"/>
              </a:endParaRPr>
            </a:p>
          </p:txBody>
        </p:sp>
        <p:sp>
          <p:nvSpPr>
            <p:cNvPr id="80901" name="Rectangle 5"/>
            <p:cNvSpPr>
              <a:spLocks noChangeArrowheads="1"/>
            </p:cNvSpPr>
            <p:nvPr/>
          </p:nvSpPr>
          <p:spPr bwMode="auto">
            <a:xfrm>
              <a:off x="8409031" y="1778000"/>
              <a:ext cx="647614" cy="1086964"/>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b="1">
                  <a:solidFill>
                    <a:srgbClr val="333399"/>
                  </a:solidFill>
                  <a:latin typeface="+mn-ea"/>
                </a:rPr>
                <a:t>20</a:t>
              </a:r>
            </a:p>
            <a:p>
              <a:pPr algn="ctr" defTabSz="762000" eaLnBrk="0" hangingPunct="0">
                <a:lnSpc>
                  <a:spcPct val="90000"/>
                </a:lnSpc>
              </a:pPr>
              <a:r>
                <a:rPr kumimoji="1" lang="zh-CN" altLang="en-US" b="1">
                  <a:solidFill>
                    <a:srgbClr val="333399"/>
                  </a:solidFill>
                  <a:latin typeface="+mn-ea"/>
                </a:rPr>
                <a:t>字节</a:t>
              </a:r>
            </a:p>
            <a:p>
              <a:pPr algn="ctr" defTabSz="762000" eaLnBrk="0" hangingPunct="0">
                <a:lnSpc>
                  <a:spcPct val="90000"/>
                </a:lnSpc>
              </a:pPr>
              <a:r>
                <a:rPr kumimoji="1" lang="zh-CN" altLang="en-US" b="1">
                  <a:solidFill>
                    <a:srgbClr val="333399"/>
                  </a:solidFill>
                  <a:latin typeface="+mn-ea"/>
                </a:rPr>
                <a:t>固定</a:t>
              </a:r>
            </a:p>
            <a:p>
              <a:pPr algn="ctr" defTabSz="762000" eaLnBrk="0" hangingPunct="0">
                <a:lnSpc>
                  <a:spcPct val="90000"/>
                </a:lnSpc>
              </a:pPr>
              <a:r>
                <a:rPr kumimoji="1" lang="zh-CN" altLang="en-US" b="1">
                  <a:solidFill>
                    <a:srgbClr val="333399"/>
                  </a:solidFill>
                  <a:latin typeface="+mn-ea"/>
                </a:rPr>
                <a:t>首部</a:t>
              </a:r>
            </a:p>
          </p:txBody>
        </p:sp>
        <p:sp>
          <p:nvSpPr>
            <p:cNvPr id="8090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b="1">
                <a:latin typeface="+mn-ea"/>
              </a:endParaRPr>
            </a:p>
          </p:txBody>
        </p:sp>
        <p:sp>
          <p:nvSpPr>
            <p:cNvPr id="80903"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4"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5"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6"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7"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8"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09" name="Rectangle 13"/>
            <p:cNvSpPr>
              <a:spLocks noChangeArrowheads="1"/>
            </p:cNvSpPr>
            <p:nvPr/>
          </p:nvSpPr>
          <p:spPr bwMode="auto">
            <a:xfrm>
              <a:off x="5699125" y="841375"/>
              <a:ext cx="1814600"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目  的  端  口</a:t>
              </a:r>
            </a:p>
          </p:txBody>
        </p:sp>
        <p:sp>
          <p:nvSpPr>
            <p:cNvPr id="80911" name="Rectangle 15"/>
            <p:cNvSpPr>
              <a:spLocks noChangeArrowheads="1"/>
            </p:cNvSpPr>
            <p:nvPr/>
          </p:nvSpPr>
          <p:spPr bwMode="auto">
            <a:xfrm>
              <a:off x="1887538" y="3629025"/>
              <a:ext cx="1582165"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检   验   和</a:t>
              </a:r>
            </a:p>
          </p:txBody>
        </p:sp>
        <p:sp>
          <p:nvSpPr>
            <p:cNvPr id="80912" name="Rectangle 16"/>
            <p:cNvSpPr>
              <a:spLocks noChangeArrowheads="1"/>
            </p:cNvSpPr>
            <p:nvPr/>
          </p:nvSpPr>
          <p:spPr bwMode="auto">
            <a:xfrm>
              <a:off x="1611314" y="4270375"/>
              <a:ext cx="4040186" cy="366767"/>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b="1" dirty="0">
                  <a:solidFill>
                    <a:srgbClr val="333399"/>
                  </a:solidFill>
                  <a:latin typeface="+mn-ea"/>
                </a:rPr>
                <a:t>选    项    （长  度  可  变）</a:t>
              </a:r>
            </a:p>
          </p:txBody>
        </p:sp>
        <p:sp>
          <p:nvSpPr>
            <p:cNvPr id="80913" name="Rectangle 17"/>
            <p:cNvSpPr>
              <a:spLocks noChangeArrowheads="1"/>
            </p:cNvSpPr>
            <p:nvPr/>
          </p:nvSpPr>
          <p:spPr bwMode="auto">
            <a:xfrm>
              <a:off x="2001838" y="841375"/>
              <a:ext cx="1348127"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源  端  口</a:t>
              </a:r>
            </a:p>
          </p:txBody>
        </p:sp>
        <p:sp>
          <p:nvSpPr>
            <p:cNvPr id="80914" name="Rectangle 18"/>
            <p:cNvSpPr>
              <a:spLocks noChangeArrowheads="1"/>
            </p:cNvSpPr>
            <p:nvPr/>
          </p:nvSpPr>
          <p:spPr bwMode="auto">
            <a:xfrm>
              <a:off x="4054475" y="1528763"/>
              <a:ext cx="1381125" cy="36676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b="1">
                  <a:solidFill>
                    <a:srgbClr val="333399"/>
                  </a:solidFill>
                  <a:latin typeface="+mn-ea"/>
                </a:rPr>
                <a:t>序   号</a:t>
              </a:r>
            </a:p>
          </p:txBody>
        </p:sp>
        <p:sp>
          <p:nvSpPr>
            <p:cNvPr id="80915"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16" name="Rectangle 20"/>
            <p:cNvSpPr>
              <a:spLocks noChangeArrowheads="1"/>
            </p:cNvSpPr>
            <p:nvPr/>
          </p:nvSpPr>
          <p:spPr bwMode="auto">
            <a:xfrm>
              <a:off x="5538788" y="3629025"/>
              <a:ext cx="216565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紧   急   指   针</a:t>
              </a:r>
            </a:p>
          </p:txBody>
        </p:sp>
        <p:sp>
          <p:nvSpPr>
            <p:cNvPr id="80917" name="Rectangle 21"/>
            <p:cNvSpPr>
              <a:spLocks noChangeArrowheads="1"/>
            </p:cNvSpPr>
            <p:nvPr/>
          </p:nvSpPr>
          <p:spPr bwMode="auto">
            <a:xfrm>
              <a:off x="5988050" y="2909888"/>
              <a:ext cx="998672"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窗   口</a:t>
              </a:r>
            </a:p>
          </p:txBody>
        </p:sp>
        <p:sp>
          <p:nvSpPr>
            <p:cNvPr id="80918" name="Rectangle 22"/>
            <p:cNvSpPr>
              <a:spLocks noChangeArrowheads="1"/>
            </p:cNvSpPr>
            <p:nvPr/>
          </p:nvSpPr>
          <p:spPr bwMode="auto">
            <a:xfrm>
              <a:off x="3810000" y="2252663"/>
              <a:ext cx="2357438" cy="366767"/>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b="1" dirty="0">
                  <a:solidFill>
                    <a:srgbClr val="333399"/>
                  </a:solidFill>
                  <a:latin typeface="+mn-ea"/>
                </a:rPr>
                <a:t>确    认    号</a:t>
              </a:r>
            </a:p>
          </p:txBody>
        </p:sp>
        <p:sp>
          <p:nvSpPr>
            <p:cNvPr id="80919"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0"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1"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2"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3"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4"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5"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6" name="Rectangle 30"/>
            <p:cNvSpPr>
              <a:spLocks noChangeArrowheads="1"/>
            </p:cNvSpPr>
            <p:nvPr/>
          </p:nvSpPr>
          <p:spPr bwMode="auto">
            <a:xfrm>
              <a:off x="1911350" y="2924175"/>
              <a:ext cx="998672"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333399"/>
                  </a:solidFill>
                  <a:latin typeface="+mn-ea"/>
                </a:rPr>
                <a:t>保   留</a:t>
              </a:r>
            </a:p>
          </p:txBody>
        </p:sp>
        <p:sp>
          <p:nvSpPr>
            <p:cNvPr id="80927" name="Rectangle 31"/>
            <p:cNvSpPr>
              <a:spLocks noChangeArrowheads="1"/>
            </p:cNvSpPr>
            <p:nvPr/>
          </p:nvSpPr>
          <p:spPr bwMode="auto">
            <a:xfrm>
              <a:off x="4250669" y="2827338"/>
              <a:ext cx="299763" cy="713016"/>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b="1">
                  <a:solidFill>
                    <a:srgbClr val="333399"/>
                  </a:solidFill>
                  <a:latin typeface="+mn-ea"/>
                </a:rPr>
                <a:t>F</a:t>
              </a:r>
            </a:p>
            <a:p>
              <a:pPr algn="ctr" defTabSz="762000" eaLnBrk="0" hangingPunct="0">
                <a:lnSpc>
                  <a:spcPct val="75000"/>
                </a:lnSpc>
              </a:pPr>
              <a:r>
                <a:rPr kumimoji="1" lang="en-US" altLang="zh-CN" b="1">
                  <a:solidFill>
                    <a:srgbClr val="333399"/>
                  </a:solidFill>
                  <a:latin typeface="+mn-ea"/>
                </a:rPr>
                <a:t>I</a:t>
              </a:r>
            </a:p>
            <a:p>
              <a:pPr algn="ctr" defTabSz="762000" eaLnBrk="0" hangingPunct="0">
                <a:lnSpc>
                  <a:spcPct val="75000"/>
                </a:lnSpc>
              </a:pPr>
              <a:r>
                <a:rPr kumimoji="1" lang="en-US" altLang="zh-CN" b="1">
                  <a:solidFill>
                    <a:srgbClr val="333399"/>
                  </a:solidFill>
                  <a:latin typeface="+mn-ea"/>
                </a:rPr>
                <a:t>N</a:t>
              </a:r>
            </a:p>
          </p:txBody>
        </p:sp>
        <p:sp>
          <p:nvSpPr>
            <p:cNvPr id="80928"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b="1">
                <a:latin typeface="+mn-ea"/>
              </a:endParaRPr>
            </a:p>
          </p:txBody>
        </p:sp>
        <p:sp>
          <p:nvSpPr>
            <p:cNvPr id="80929"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b="1">
                <a:latin typeface="华文新魏" panose="02010800040101010101" pitchFamily="2" charset="-122"/>
                <a:ea typeface="华文新魏" panose="02010800040101010101" pitchFamily="2" charset="-122"/>
              </a:endParaRPr>
            </a:p>
          </p:txBody>
        </p:sp>
        <p:sp>
          <p:nvSpPr>
            <p:cNvPr id="80937"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b="1">
                <a:latin typeface="华文新魏" panose="02010800040101010101" pitchFamily="2" charset="-122"/>
                <a:ea typeface="华文新魏" panose="02010800040101010101" pitchFamily="2" charset="-122"/>
              </a:endParaRPr>
            </a:p>
          </p:txBody>
        </p:sp>
        <p:sp>
          <p:nvSpPr>
            <p:cNvPr id="80945"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b="1">
                <a:latin typeface="华文新魏" panose="02010800040101010101" pitchFamily="2" charset="-122"/>
                <a:ea typeface="华文新魏" panose="02010800040101010101" pitchFamily="2" charset="-122"/>
              </a:endParaRPr>
            </a:p>
          </p:txBody>
        </p:sp>
        <p:sp>
          <p:nvSpPr>
            <p:cNvPr id="80953"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b="1">
                <a:latin typeface="华文新魏" panose="02010800040101010101" pitchFamily="2" charset="-122"/>
                <a:ea typeface="华文新魏" panose="02010800040101010101" pitchFamily="2" charset="-122"/>
              </a:endParaRPr>
            </a:p>
          </p:txBody>
        </p:sp>
        <p:sp>
          <p:nvSpPr>
            <p:cNvPr id="80961"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b="1">
                <a:latin typeface="华文新魏" panose="02010800040101010101" pitchFamily="2" charset="-122"/>
                <a:ea typeface="华文新魏" panose="02010800040101010101" pitchFamily="2" charset="-122"/>
              </a:endParaRPr>
            </a:p>
          </p:txBody>
        </p:sp>
        <p:sp>
          <p:nvSpPr>
            <p:cNvPr id="80966" name="Rectangle 70"/>
            <p:cNvSpPr>
              <a:spLocks noChangeArrowheads="1"/>
            </p:cNvSpPr>
            <p:nvPr/>
          </p:nvSpPr>
          <p:spPr bwMode="auto">
            <a:xfrm>
              <a:off x="4008438" y="2827338"/>
              <a:ext cx="299763" cy="71301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b="1">
                  <a:solidFill>
                    <a:srgbClr val="333399"/>
                  </a:solidFill>
                  <a:latin typeface="+mn-ea"/>
                </a:rPr>
                <a:t>S</a:t>
              </a:r>
            </a:p>
            <a:p>
              <a:pPr defTabSz="762000" eaLnBrk="0" hangingPunct="0">
                <a:lnSpc>
                  <a:spcPct val="75000"/>
                </a:lnSpc>
              </a:pPr>
              <a:r>
                <a:rPr kumimoji="1" lang="en-US" altLang="zh-CN" b="1">
                  <a:solidFill>
                    <a:srgbClr val="333399"/>
                  </a:solidFill>
                  <a:latin typeface="+mn-ea"/>
                </a:rPr>
                <a:t>Y</a:t>
              </a:r>
            </a:p>
            <a:p>
              <a:pPr defTabSz="762000" eaLnBrk="0" hangingPunct="0">
                <a:lnSpc>
                  <a:spcPct val="75000"/>
                </a:lnSpc>
              </a:pPr>
              <a:r>
                <a:rPr kumimoji="1" lang="en-US" altLang="zh-CN" b="1">
                  <a:solidFill>
                    <a:srgbClr val="333399"/>
                  </a:solidFill>
                  <a:latin typeface="+mn-ea"/>
                </a:rPr>
                <a:t>N</a:t>
              </a:r>
            </a:p>
          </p:txBody>
        </p:sp>
        <p:sp>
          <p:nvSpPr>
            <p:cNvPr id="80967" name="Rectangle 71"/>
            <p:cNvSpPr>
              <a:spLocks noChangeArrowheads="1"/>
            </p:cNvSpPr>
            <p:nvPr/>
          </p:nvSpPr>
          <p:spPr bwMode="auto">
            <a:xfrm>
              <a:off x="3770313" y="2827338"/>
              <a:ext cx="299763" cy="71301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b="1">
                  <a:solidFill>
                    <a:srgbClr val="333399"/>
                  </a:solidFill>
                  <a:latin typeface="+mn-ea"/>
                </a:rPr>
                <a:t>R</a:t>
              </a:r>
            </a:p>
            <a:p>
              <a:pPr defTabSz="762000" eaLnBrk="0" hangingPunct="0">
                <a:lnSpc>
                  <a:spcPct val="75000"/>
                </a:lnSpc>
              </a:pPr>
              <a:r>
                <a:rPr kumimoji="1" lang="en-US" altLang="zh-CN" b="1">
                  <a:solidFill>
                    <a:srgbClr val="333399"/>
                  </a:solidFill>
                  <a:latin typeface="+mn-ea"/>
                </a:rPr>
                <a:t>S</a:t>
              </a:r>
            </a:p>
            <a:p>
              <a:pPr defTabSz="762000" eaLnBrk="0" hangingPunct="0">
                <a:lnSpc>
                  <a:spcPct val="75000"/>
                </a:lnSpc>
              </a:pPr>
              <a:r>
                <a:rPr kumimoji="1" lang="en-US" altLang="zh-CN" b="1">
                  <a:solidFill>
                    <a:srgbClr val="333399"/>
                  </a:solidFill>
                  <a:latin typeface="+mn-ea"/>
                </a:rPr>
                <a:t>T</a:t>
              </a:r>
            </a:p>
          </p:txBody>
        </p:sp>
        <p:sp>
          <p:nvSpPr>
            <p:cNvPr id="80968" name="Rectangle 72"/>
            <p:cNvSpPr>
              <a:spLocks noChangeArrowheads="1"/>
            </p:cNvSpPr>
            <p:nvPr/>
          </p:nvSpPr>
          <p:spPr bwMode="auto">
            <a:xfrm>
              <a:off x="3513138" y="2827338"/>
              <a:ext cx="299763" cy="71301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b="1">
                  <a:solidFill>
                    <a:srgbClr val="333399"/>
                  </a:solidFill>
                  <a:latin typeface="+mn-ea"/>
                </a:rPr>
                <a:t>P</a:t>
              </a:r>
            </a:p>
            <a:p>
              <a:pPr defTabSz="762000" eaLnBrk="0" hangingPunct="0">
                <a:lnSpc>
                  <a:spcPct val="75000"/>
                </a:lnSpc>
              </a:pPr>
              <a:r>
                <a:rPr kumimoji="1" lang="en-US" altLang="zh-CN" b="1">
                  <a:solidFill>
                    <a:srgbClr val="333399"/>
                  </a:solidFill>
                  <a:latin typeface="+mn-ea"/>
                </a:rPr>
                <a:t>S</a:t>
              </a:r>
            </a:p>
            <a:p>
              <a:pPr defTabSz="762000" eaLnBrk="0" hangingPunct="0">
                <a:lnSpc>
                  <a:spcPct val="75000"/>
                </a:lnSpc>
              </a:pPr>
              <a:r>
                <a:rPr kumimoji="1" lang="en-US" altLang="zh-CN" b="1">
                  <a:solidFill>
                    <a:srgbClr val="333399"/>
                  </a:solidFill>
                  <a:latin typeface="+mn-ea"/>
                </a:rPr>
                <a:t>H</a:t>
              </a:r>
            </a:p>
          </p:txBody>
        </p:sp>
        <p:sp>
          <p:nvSpPr>
            <p:cNvPr id="80969" name="Rectangle 73"/>
            <p:cNvSpPr>
              <a:spLocks noChangeArrowheads="1"/>
            </p:cNvSpPr>
            <p:nvPr/>
          </p:nvSpPr>
          <p:spPr bwMode="auto">
            <a:xfrm>
              <a:off x="3273425" y="2827338"/>
              <a:ext cx="299763" cy="71301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b="1">
                  <a:solidFill>
                    <a:srgbClr val="333399"/>
                  </a:solidFill>
                  <a:latin typeface="+mn-ea"/>
                </a:rPr>
                <a:t>A</a:t>
              </a:r>
            </a:p>
            <a:p>
              <a:pPr defTabSz="762000" eaLnBrk="0" hangingPunct="0">
                <a:lnSpc>
                  <a:spcPct val="75000"/>
                </a:lnSpc>
              </a:pPr>
              <a:r>
                <a:rPr kumimoji="1" lang="en-US" altLang="zh-CN" b="1">
                  <a:solidFill>
                    <a:srgbClr val="333399"/>
                  </a:solidFill>
                  <a:latin typeface="+mn-ea"/>
                </a:rPr>
                <a:t>C</a:t>
              </a:r>
            </a:p>
            <a:p>
              <a:pPr defTabSz="762000" eaLnBrk="0" hangingPunct="0">
                <a:lnSpc>
                  <a:spcPct val="75000"/>
                </a:lnSpc>
              </a:pPr>
              <a:r>
                <a:rPr kumimoji="1" lang="en-US" altLang="zh-CN" b="1">
                  <a:solidFill>
                    <a:srgbClr val="333399"/>
                  </a:solidFill>
                  <a:latin typeface="+mn-ea"/>
                </a:rPr>
                <a:t>K</a:t>
              </a:r>
            </a:p>
          </p:txBody>
        </p:sp>
        <p:sp>
          <p:nvSpPr>
            <p:cNvPr id="80970" name="Rectangle 74"/>
            <p:cNvSpPr>
              <a:spLocks noChangeArrowheads="1"/>
            </p:cNvSpPr>
            <p:nvPr/>
          </p:nvSpPr>
          <p:spPr bwMode="auto">
            <a:xfrm>
              <a:off x="3011488" y="2827338"/>
              <a:ext cx="299763" cy="713016"/>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b="1">
                  <a:solidFill>
                    <a:srgbClr val="333399"/>
                  </a:solidFill>
                  <a:latin typeface="+mn-ea"/>
                </a:rPr>
                <a:t>U</a:t>
              </a:r>
            </a:p>
            <a:p>
              <a:pPr defTabSz="762000" eaLnBrk="0" hangingPunct="0">
                <a:lnSpc>
                  <a:spcPct val="75000"/>
                </a:lnSpc>
              </a:pPr>
              <a:r>
                <a:rPr kumimoji="1" lang="en-US" altLang="zh-CN" b="1">
                  <a:solidFill>
                    <a:srgbClr val="333399"/>
                  </a:solidFill>
                  <a:latin typeface="+mn-ea"/>
                </a:rPr>
                <a:t>R</a:t>
              </a:r>
            </a:p>
            <a:p>
              <a:pPr defTabSz="762000" eaLnBrk="0" hangingPunct="0">
                <a:lnSpc>
                  <a:spcPct val="75000"/>
                </a:lnSpc>
              </a:pPr>
              <a:r>
                <a:rPr kumimoji="1" lang="en-US" altLang="zh-CN" b="1">
                  <a:solidFill>
                    <a:srgbClr val="333399"/>
                  </a:solidFill>
                  <a:latin typeface="+mn-ea"/>
                </a:rPr>
                <a:t>G</a:t>
              </a:r>
            </a:p>
          </p:txBody>
        </p:sp>
        <p:sp>
          <p:nvSpPr>
            <p:cNvPr id="80972"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b="1">
                <a:latin typeface="+mn-ea"/>
              </a:endParaRPr>
            </a:p>
          </p:txBody>
        </p:sp>
        <p:sp>
          <p:nvSpPr>
            <p:cNvPr id="80973" name="Rectangle 77"/>
            <p:cNvSpPr>
              <a:spLocks noChangeArrowheads="1"/>
            </p:cNvSpPr>
            <p:nvPr/>
          </p:nvSpPr>
          <p:spPr bwMode="auto">
            <a:xfrm>
              <a:off x="6918325" y="4270375"/>
              <a:ext cx="1254125" cy="36676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b="1">
                  <a:solidFill>
                    <a:srgbClr val="333399"/>
                  </a:solidFill>
                  <a:latin typeface="+mn-ea"/>
                </a:rPr>
                <a:t>填    充</a:t>
              </a:r>
            </a:p>
          </p:txBody>
        </p:sp>
        <p:sp>
          <p:nvSpPr>
            <p:cNvPr id="80974"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80975"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80976"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b="1">
                <a:latin typeface="+mn-ea"/>
              </a:endParaRPr>
            </a:p>
          </p:txBody>
        </p:sp>
        <p:sp>
          <p:nvSpPr>
            <p:cNvPr id="80977"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b="1">
                <a:latin typeface="+mn-ea"/>
              </a:endParaRPr>
            </a:p>
          </p:txBody>
        </p:sp>
        <p:sp>
          <p:nvSpPr>
            <p:cNvPr id="514131" name="Rectangle 83"/>
            <p:cNvSpPr>
              <a:spLocks noChangeArrowheads="1"/>
            </p:cNvSpPr>
            <p:nvPr/>
          </p:nvSpPr>
          <p:spPr bwMode="auto">
            <a:xfrm>
              <a:off x="4211638" y="2782888"/>
              <a:ext cx="317500" cy="717550"/>
            </a:xfrm>
            <a:prstGeom prst="rect">
              <a:avLst/>
            </a:prstGeom>
            <a:noFill/>
            <a:ln w="76200">
              <a:solidFill>
                <a:srgbClr val="FF0000"/>
              </a:solidFill>
              <a:miter lim="800000"/>
              <a:headEnd/>
              <a:tailEnd/>
            </a:ln>
          </p:spPr>
          <p:txBody>
            <a:bodyPr wrap="none" anchor="ctr"/>
            <a:lstStyle/>
            <a:p>
              <a:endParaRPr lang="zh-CN" altLang="en-US" b="1">
                <a:latin typeface="+mn-ea"/>
              </a:endParaRPr>
            </a:p>
          </p:txBody>
        </p:sp>
      </p:grpSp>
      <p:sp>
        <p:nvSpPr>
          <p:cNvPr id="80981" name="灯片编号占位符 84"/>
          <p:cNvSpPr>
            <a:spLocks noGrp="1"/>
          </p:cNvSpPr>
          <p:nvPr>
            <p:ph type="sldNum" sz="quarter" idx="12"/>
          </p:nvPr>
        </p:nvSpPr>
        <p:spPr>
          <a:noFill/>
        </p:spPr>
        <p:txBody>
          <a:bodyPr/>
          <a:lstStyle/>
          <a:p>
            <a:fld id="{AA6D30B9-35EF-4764-93FD-E18A6086651F}" type="slidenum">
              <a:rPr lang="en-US" altLang="zh-CN" smtClean="0"/>
              <a:pPr/>
              <a:t>45</a:t>
            </a:fld>
            <a:endParaRPr lang="en-US" altLang="zh-CN" smtClean="0"/>
          </a:p>
        </p:txBody>
      </p:sp>
      <p:sp>
        <p:nvSpPr>
          <p:cNvPr id="86"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8192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192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8192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192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81927"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81928"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81929"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81930"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81931"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81932"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81933"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81935"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81936"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81937"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81938"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81939"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81940"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81941"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81942"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81943"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1944"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81945"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1946"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1947"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1948"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1949"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1950"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81951"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1952"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81953"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1954"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55"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56"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57"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58"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59"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0"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1"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1962"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3"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4"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5"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6"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7"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8"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69"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1970"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1"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2"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3"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4"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5"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6"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7"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1978"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79"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0"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1"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2"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3"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4"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1985"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198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198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198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198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1990"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1991"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81992"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81993"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81994"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81995" name="Rectangle 75"/>
          <p:cNvSpPr>
            <a:spLocks noChangeArrowheads="1"/>
          </p:cNvSpPr>
          <p:nvPr/>
        </p:nvSpPr>
        <p:spPr bwMode="auto">
          <a:xfrm>
            <a:off x="25717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81996"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81997"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dirty="0">
                <a:solidFill>
                  <a:srgbClr val="333399"/>
                </a:solidFill>
                <a:latin typeface="Arial" pitchFamily="34" charset="0"/>
                <a:ea typeface="黑体" pitchFamily="49" charset="-122"/>
              </a:rPr>
              <a:t>填    充</a:t>
            </a:r>
          </a:p>
        </p:txBody>
      </p:sp>
      <p:sp>
        <p:nvSpPr>
          <p:cNvPr id="81998"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81999"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82000"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82001"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515155" name="Rectangle 83"/>
          <p:cNvSpPr>
            <a:spLocks noChangeArrowheads="1"/>
          </p:cNvSpPr>
          <p:nvPr/>
        </p:nvSpPr>
        <p:spPr bwMode="auto">
          <a:xfrm>
            <a:off x="4500563" y="2782888"/>
            <a:ext cx="3852862" cy="717550"/>
          </a:xfrm>
          <a:prstGeom prst="rect">
            <a:avLst/>
          </a:prstGeom>
          <a:noFill/>
          <a:ln w="76200">
            <a:solidFill>
              <a:srgbClr val="FF0000"/>
            </a:solidFill>
            <a:miter lim="800000"/>
            <a:headEnd/>
            <a:tailEnd/>
          </a:ln>
        </p:spPr>
        <p:txBody>
          <a:bodyPr wrap="none" anchor="ctr"/>
          <a:lstStyle/>
          <a:p>
            <a:endParaRPr lang="zh-CN" altLang="en-US"/>
          </a:p>
        </p:txBody>
      </p:sp>
      <p:sp>
        <p:nvSpPr>
          <p:cNvPr id="83027" name="Rectangle 84"/>
          <p:cNvSpPr>
            <a:spLocks noGrp="1" noChangeArrowheads="1"/>
          </p:cNvSpPr>
          <p:nvPr>
            <p:ph type="title"/>
          </p:nvPr>
        </p:nvSpPr>
        <p:spPr>
          <a:xfrm>
            <a:off x="250825" y="5157788"/>
            <a:ext cx="8893175" cy="549275"/>
          </a:xfrm>
        </p:spPr>
        <p:txBody>
          <a:bodyPr/>
          <a:lstStyle/>
          <a:p>
            <a:pPr eaLnBrk="1" hangingPunct="1">
              <a:defRPr/>
            </a:pPr>
            <a:r>
              <a:rPr lang="zh-CN" altLang="en-US" sz="2000" dirty="0" smtClean="0">
                <a:solidFill>
                  <a:schemeClr val="tx1"/>
                </a:solidFill>
                <a:latin typeface="华文新魏" pitchFamily="2" charset="-122"/>
                <a:ea typeface="华文新魏" pitchFamily="2" charset="-122"/>
              </a:rPr>
              <a:t>窗口字段 </a:t>
            </a:r>
            <a:r>
              <a:rPr lang="en-US" altLang="zh-CN" sz="2000" dirty="0" smtClean="0">
                <a:solidFill>
                  <a:schemeClr val="tx1"/>
                </a:solidFill>
                <a:latin typeface="华文新魏" pitchFamily="2" charset="-122"/>
                <a:ea typeface="华文新魏" pitchFamily="2" charset="-122"/>
              </a:rPr>
              <a:t>—— </a:t>
            </a:r>
            <a:r>
              <a:rPr lang="zh-CN" altLang="en-US" sz="2000" dirty="0" smtClean="0">
                <a:solidFill>
                  <a:schemeClr val="tx1"/>
                </a:solidFill>
                <a:latin typeface="华文新魏" pitchFamily="2" charset="-122"/>
                <a:ea typeface="华文新魏" pitchFamily="2" charset="-122"/>
              </a:rPr>
              <a:t>占 </a:t>
            </a:r>
            <a:r>
              <a:rPr lang="en-US" altLang="zh-CN" sz="2000" dirty="0" smtClean="0">
                <a:solidFill>
                  <a:schemeClr val="tx1"/>
                </a:solidFill>
                <a:latin typeface="华文新魏" pitchFamily="2" charset="-122"/>
                <a:ea typeface="华文新魏" pitchFamily="2" charset="-122"/>
              </a:rPr>
              <a:t>2 </a:t>
            </a:r>
            <a:r>
              <a:rPr lang="zh-CN" altLang="en-US" sz="2000" dirty="0" smtClean="0">
                <a:solidFill>
                  <a:schemeClr val="tx1"/>
                </a:solidFill>
                <a:latin typeface="华文新魏" pitchFamily="2" charset="-122"/>
                <a:ea typeface="华文新魏" pitchFamily="2" charset="-122"/>
              </a:rPr>
              <a:t>字节，用来让对方设置发送窗口的依据，单位为字节。</a:t>
            </a:r>
          </a:p>
        </p:txBody>
      </p:sp>
      <p:sp>
        <p:nvSpPr>
          <p:cNvPr id="82005" name="灯片编号占位符 84"/>
          <p:cNvSpPr>
            <a:spLocks noGrp="1"/>
          </p:cNvSpPr>
          <p:nvPr>
            <p:ph type="sldNum" sz="quarter" idx="12"/>
          </p:nvPr>
        </p:nvSpPr>
        <p:spPr>
          <a:noFill/>
        </p:spPr>
        <p:txBody>
          <a:bodyPr/>
          <a:lstStyle/>
          <a:p>
            <a:fld id="{2EB1EF21-9A4B-4262-A688-D24698BD7B6C}" type="slidenum">
              <a:rPr lang="en-US" altLang="zh-CN" smtClean="0"/>
              <a:pPr/>
              <a:t>46</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8294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294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8294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295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82951"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82952"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82953"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82954"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82955"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82956"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82957"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82959"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82960"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82961"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82962"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82963"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82964"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82965"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82966"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82967"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2968"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82969"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2970"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2971"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2972"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2973"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2974"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82975"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2976"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82977"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2978"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79"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0"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1"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2"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3"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4"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5"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2986"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7"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8"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89"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0"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1"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2"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3"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2994"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5"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6"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7"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8"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2999"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0"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1"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3002"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3"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4"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5"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6"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7"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8"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3009"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301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301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301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301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3014"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3015"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83016"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83017"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83018"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83019"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83020"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83021"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83022"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83023"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83024"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83025"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517202" name="Rectangle 82"/>
          <p:cNvSpPr>
            <a:spLocks noChangeArrowheads="1"/>
          </p:cNvSpPr>
          <p:nvPr/>
        </p:nvSpPr>
        <p:spPr bwMode="auto">
          <a:xfrm>
            <a:off x="647700" y="3503613"/>
            <a:ext cx="3852863" cy="717550"/>
          </a:xfrm>
          <a:prstGeom prst="rect">
            <a:avLst/>
          </a:prstGeom>
          <a:noFill/>
          <a:ln w="76200">
            <a:solidFill>
              <a:srgbClr val="FF0000"/>
            </a:solidFill>
            <a:miter lim="800000"/>
            <a:headEnd/>
            <a:tailEnd/>
          </a:ln>
        </p:spPr>
        <p:txBody>
          <a:bodyPr wrap="none" anchor="ctr"/>
          <a:lstStyle/>
          <a:p>
            <a:endParaRPr lang="zh-CN" altLang="en-US"/>
          </a:p>
        </p:txBody>
      </p:sp>
      <p:sp>
        <p:nvSpPr>
          <p:cNvPr id="83027" name="Text Box 84"/>
          <p:cNvSpPr txBox="1">
            <a:spLocks noChangeArrowheads="1"/>
          </p:cNvSpPr>
          <p:nvPr/>
        </p:nvSpPr>
        <p:spPr bwMode="auto">
          <a:xfrm>
            <a:off x="447675" y="5053013"/>
            <a:ext cx="8301038" cy="708025"/>
          </a:xfrm>
          <a:prstGeom prst="rect">
            <a:avLst/>
          </a:prstGeom>
          <a:noFill/>
          <a:ln w="9525">
            <a:noFill/>
            <a:miter lim="800000"/>
            <a:headEnd/>
            <a:tailEnd/>
          </a:ln>
        </p:spPr>
        <p:txBody>
          <a:bodyPr>
            <a:spAutoFit/>
          </a:bodyPr>
          <a:lstStyle/>
          <a:p>
            <a:pPr algn="just"/>
            <a:r>
              <a:rPr lang="zh-CN" altLang="en-US" sz="2000" b="1" dirty="0">
                <a:latin typeface="华文新魏" pitchFamily="2" charset="-122"/>
                <a:ea typeface="华文新魏" pitchFamily="2" charset="-122"/>
              </a:rPr>
              <a:t>检验和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2 </a:t>
            </a:r>
            <a:r>
              <a:rPr lang="zh-CN" altLang="en-US" sz="2000" b="1" dirty="0">
                <a:latin typeface="华文新魏" pitchFamily="2" charset="-122"/>
                <a:ea typeface="华文新魏" pitchFamily="2" charset="-122"/>
              </a:rPr>
              <a:t>字节。检验和字段检验的范围包括首部和数据这两部分。在计算检验和时，要在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报文段的前面加上 </a:t>
            </a:r>
            <a:r>
              <a:rPr lang="en-US" altLang="zh-CN" sz="2000" b="1" dirty="0">
                <a:latin typeface="华文新魏" pitchFamily="2" charset="-122"/>
                <a:ea typeface="华文新魏" pitchFamily="2" charset="-122"/>
              </a:rPr>
              <a:t>12 </a:t>
            </a:r>
            <a:r>
              <a:rPr lang="zh-CN" altLang="en-US" sz="2000" b="1" dirty="0">
                <a:latin typeface="华文新魏" pitchFamily="2" charset="-122"/>
                <a:ea typeface="华文新魏" pitchFamily="2" charset="-122"/>
              </a:rPr>
              <a:t>字节的伪首部。</a:t>
            </a:r>
          </a:p>
        </p:txBody>
      </p:sp>
      <p:sp>
        <p:nvSpPr>
          <p:cNvPr id="83029" name="灯片编号占位符 84"/>
          <p:cNvSpPr>
            <a:spLocks noGrp="1"/>
          </p:cNvSpPr>
          <p:nvPr>
            <p:ph type="sldNum" sz="quarter" idx="12"/>
          </p:nvPr>
        </p:nvSpPr>
        <p:spPr>
          <a:noFill/>
        </p:spPr>
        <p:txBody>
          <a:bodyPr/>
          <a:lstStyle/>
          <a:p>
            <a:fld id="{2635965B-70C5-4BBC-85EB-1941CB5792AE}" type="slidenum">
              <a:rPr lang="en-US" altLang="zh-CN" smtClean="0"/>
              <a:pPr/>
              <a:t>47</a:t>
            </a:fld>
            <a:endParaRPr lang="en-US" altLang="zh-CN" smtClean="0"/>
          </a:p>
        </p:txBody>
      </p:sp>
      <p:sp>
        <p:nvSpPr>
          <p:cNvPr id="85" name="Rectangle 13"/>
          <p:cNvSpPr>
            <a:spLocks noChangeArrowheads="1"/>
          </p:cNvSpPr>
          <p:nvPr/>
        </p:nvSpPr>
        <p:spPr bwMode="auto">
          <a:xfrm>
            <a:off x="827584"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8397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397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8397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397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83975"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83976"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83977"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83978"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83979"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83980"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83981"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83983"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83984"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83985"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83986"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83987"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83988"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83989"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83990"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83991"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3992"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83993"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3994"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3995"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3996"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3997"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3998"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83999"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4000"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84001"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4002"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3"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4"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5"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6"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7"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8"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09"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4010"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1"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2"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3"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4"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5"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6"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7"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4018"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19"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0"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1"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2"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3"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4"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5"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4026"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7"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8"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29"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30"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31"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32"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4033"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403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403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403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403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4038"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4039"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84040"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84041"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84042"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84043" name="Rectangle 75"/>
          <p:cNvSpPr>
            <a:spLocks noChangeArrowheads="1"/>
          </p:cNvSpPr>
          <p:nvPr/>
        </p:nvSpPr>
        <p:spPr bwMode="auto">
          <a:xfrm>
            <a:off x="25082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84044"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84045"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84046"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84047"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84048"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84049"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518226" name="Rectangle 82"/>
          <p:cNvSpPr>
            <a:spLocks noChangeArrowheads="1"/>
          </p:cNvSpPr>
          <p:nvPr/>
        </p:nvSpPr>
        <p:spPr bwMode="auto">
          <a:xfrm>
            <a:off x="4500563" y="3503613"/>
            <a:ext cx="3852862" cy="717550"/>
          </a:xfrm>
          <a:prstGeom prst="rect">
            <a:avLst/>
          </a:prstGeom>
          <a:noFill/>
          <a:ln w="76200">
            <a:solidFill>
              <a:srgbClr val="FF0000"/>
            </a:solidFill>
            <a:miter lim="800000"/>
            <a:headEnd/>
            <a:tailEnd/>
          </a:ln>
        </p:spPr>
        <p:txBody>
          <a:bodyPr wrap="none" anchor="ctr"/>
          <a:lstStyle/>
          <a:p>
            <a:endParaRPr lang="zh-CN" altLang="en-US"/>
          </a:p>
        </p:txBody>
      </p:sp>
      <p:sp>
        <p:nvSpPr>
          <p:cNvPr id="84051" name="Text Box 83"/>
          <p:cNvSpPr txBox="1">
            <a:spLocks noChangeArrowheads="1"/>
          </p:cNvSpPr>
          <p:nvPr/>
        </p:nvSpPr>
        <p:spPr bwMode="auto">
          <a:xfrm>
            <a:off x="467544" y="5157192"/>
            <a:ext cx="8445500" cy="400110"/>
          </a:xfrm>
          <a:prstGeom prst="rect">
            <a:avLst/>
          </a:prstGeom>
          <a:noFill/>
          <a:ln w="9525">
            <a:noFill/>
            <a:miter lim="800000"/>
            <a:headEnd/>
            <a:tailEnd/>
          </a:ln>
        </p:spPr>
        <p:txBody>
          <a:bodyPr>
            <a:spAutoFit/>
          </a:bodyPr>
          <a:lstStyle/>
          <a:p>
            <a:pPr algn="just"/>
            <a:r>
              <a:rPr lang="zh-CN" altLang="en-US" sz="2000" b="1" dirty="0">
                <a:latin typeface="华文新魏" pitchFamily="2" charset="-122"/>
                <a:ea typeface="华文新魏" pitchFamily="2" charset="-122"/>
              </a:rPr>
              <a:t>紧急指针字段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占 </a:t>
            </a:r>
            <a:r>
              <a:rPr lang="en-US" altLang="zh-CN" sz="2000" b="1" dirty="0">
                <a:latin typeface="华文新魏" pitchFamily="2" charset="-122"/>
                <a:ea typeface="华文新魏" pitchFamily="2" charset="-122"/>
              </a:rPr>
              <a:t>16 </a:t>
            </a:r>
            <a:r>
              <a:rPr lang="zh-CN" altLang="en-US" sz="2000" b="1" dirty="0">
                <a:latin typeface="华文新魏" pitchFamily="2" charset="-122"/>
                <a:ea typeface="华文新魏" pitchFamily="2" charset="-122"/>
              </a:rPr>
              <a:t>位，</a:t>
            </a:r>
            <a:r>
              <a:rPr lang="zh-CN" altLang="en-US" sz="2000" b="1" dirty="0" smtClean="0">
                <a:latin typeface="华文新魏" pitchFamily="2" charset="-122"/>
                <a:ea typeface="华文新魏" pitchFamily="2" charset="-122"/>
              </a:rPr>
              <a:t>指出紧急数据末尾在本报文段中位置。</a:t>
            </a:r>
            <a:endParaRPr lang="zh-CN" altLang="en-US" sz="2000" b="1" dirty="0">
              <a:latin typeface="华文新魏" pitchFamily="2" charset="-122"/>
              <a:ea typeface="华文新魏" pitchFamily="2" charset="-122"/>
            </a:endParaRPr>
          </a:p>
        </p:txBody>
      </p:sp>
      <p:sp>
        <p:nvSpPr>
          <p:cNvPr id="84053" name="灯片编号占位符 84"/>
          <p:cNvSpPr>
            <a:spLocks noGrp="1"/>
          </p:cNvSpPr>
          <p:nvPr>
            <p:ph type="sldNum" sz="quarter" idx="12"/>
          </p:nvPr>
        </p:nvSpPr>
        <p:spPr>
          <a:noFill/>
        </p:spPr>
        <p:txBody>
          <a:bodyPr/>
          <a:lstStyle/>
          <a:p>
            <a:fld id="{A81361CC-E7E2-47F9-B30B-DD77CF9A3A66}" type="slidenum">
              <a:rPr lang="en-US" altLang="zh-CN" smtClean="0"/>
              <a:pPr/>
              <a:t>48</a:t>
            </a:fld>
            <a:endParaRPr lang="en-US" altLang="zh-CN" smtClean="0"/>
          </a:p>
        </p:txBody>
      </p:sp>
      <p:sp>
        <p:nvSpPr>
          <p:cNvPr id="85" name="Rectangle 13"/>
          <p:cNvSpPr>
            <a:spLocks noChangeArrowheads="1"/>
          </p:cNvSpPr>
          <p:nvPr/>
        </p:nvSpPr>
        <p:spPr bwMode="auto">
          <a:xfrm>
            <a:off x="755576" y="2924944"/>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8499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499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8499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499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84999"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85000"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85001"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85002"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85003"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85004"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85005"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85006" name="Rectangle 14"/>
          <p:cNvSpPr>
            <a:spLocks noChangeArrowheads="1"/>
          </p:cNvSpPr>
          <p:nvPr/>
        </p:nvSpPr>
        <p:spPr bwMode="auto">
          <a:xfrm>
            <a:off x="808038" y="2763838"/>
            <a:ext cx="687387" cy="6985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数据</a:t>
            </a:r>
          </a:p>
          <a:p>
            <a:pPr defTabSz="762000" eaLnBrk="0" hangingPunct="0"/>
            <a:r>
              <a:rPr kumimoji="1" lang="zh-CN" altLang="en-US" sz="2000">
                <a:solidFill>
                  <a:srgbClr val="333399"/>
                </a:solidFill>
                <a:latin typeface="Arial" pitchFamily="34" charset="0"/>
                <a:ea typeface="黑体" pitchFamily="49" charset="-122"/>
              </a:rPr>
              <a:t>偏移</a:t>
            </a:r>
          </a:p>
        </p:txBody>
      </p:sp>
      <p:sp>
        <p:nvSpPr>
          <p:cNvPr id="85007"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85008"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85009"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85010"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85011"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85012"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85013"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85014"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85015"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5016"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85017"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5018"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5019"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5020"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5021"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5022"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85023"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5024"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85025"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5026"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27"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28"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29"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0"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1"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2"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3"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5034"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5"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6"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7"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8"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39"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0"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1"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5042"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3"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4"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5"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6"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7"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8"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49"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5050"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1"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2"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3"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4"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5"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6"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5057"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505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505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506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506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5062"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5063"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85064"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85065"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85066"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85067" name="Rectangle 75"/>
          <p:cNvSpPr>
            <a:spLocks noChangeArrowheads="1"/>
          </p:cNvSpPr>
          <p:nvPr/>
        </p:nvSpPr>
        <p:spPr bwMode="auto">
          <a:xfrm>
            <a:off x="25400" y="-26988"/>
            <a:ext cx="8385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比特 </a:t>
            </a:r>
            <a:r>
              <a:rPr kumimoji="1" lang="en-US" altLang="zh-CN" sz="2000">
                <a:solidFill>
                  <a:srgbClr val="333399"/>
                </a:solidFill>
                <a:latin typeface="Arial" pitchFamily="34" charset="0"/>
                <a:ea typeface="黑体" pitchFamily="49" charset="-122"/>
              </a:rPr>
              <a:t>0                         8                        16                        24                    31</a:t>
            </a:r>
          </a:p>
        </p:txBody>
      </p:sp>
      <p:sp>
        <p:nvSpPr>
          <p:cNvPr id="85068"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85069"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85070"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85071"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85072"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85073"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519250" name="Rectangle 82"/>
          <p:cNvSpPr>
            <a:spLocks noChangeArrowheads="1"/>
          </p:cNvSpPr>
          <p:nvPr/>
        </p:nvSpPr>
        <p:spPr bwMode="auto">
          <a:xfrm>
            <a:off x="647700" y="4151313"/>
            <a:ext cx="5770563" cy="717550"/>
          </a:xfrm>
          <a:prstGeom prst="rect">
            <a:avLst/>
          </a:prstGeom>
          <a:noFill/>
          <a:ln w="76200">
            <a:solidFill>
              <a:srgbClr val="FF0000"/>
            </a:solidFill>
            <a:miter lim="800000"/>
            <a:headEnd/>
            <a:tailEnd/>
          </a:ln>
        </p:spPr>
        <p:txBody>
          <a:bodyPr wrap="none" anchor="ctr"/>
          <a:lstStyle/>
          <a:p>
            <a:endParaRPr lang="zh-CN" altLang="en-US"/>
          </a:p>
        </p:txBody>
      </p:sp>
      <p:sp>
        <p:nvSpPr>
          <p:cNvPr id="85075" name="Text Box 83"/>
          <p:cNvSpPr txBox="1">
            <a:spLocks noChangeArrowheads="1"/>
          </p:cNvSpPr>
          <p:nvPr/>
        </p:nvSpPr>
        <p:spPr bwMode="auto">
          <a:xfrm>
            <a:off x="467544" y="5013176"/>
            <a:ext cx="8301038" cy="1016000"/>
          </a:xfrm>
          <a:prstGeom prst="rect">
            <a:avLst/>
          </a:prstGeom>
          <a:noFill/>
          <a:ln w="9525">
            <a:noFill/>
            <a:miter lim="800000"/>
            <a:headEnd/>
            <a:tailEnd/>
          </a:ln>
        </p:spPr>
        <p:txBody>
          <a:bodyPr>
            <a:spAutoFit/>
          </a:bodyPr>
          <a:lstStyle/>
          <a:p>
            <a:pPr algn="just"/>
            <a:r>
              <a:rPr lang="zh-CN" altLang="en-US" sz="2000" b="1" dirty="0">
                <a:latin typeface="华文新魏" pitchFamily="2" charset="-122"/>
                <a:ea typeface="华文新魏" pitchFamily="2" charset="-122"/>
              </a:rPr>
              <a:t>选项字段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长度可变。</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最初只规定了一种选项，即最大报文段长度 </a:t>
            </a:r>
            <a:r>
              <a:rPr lang="en-US" altLang="zh-CN" sz="2000" b="1" dirty="0">
                <a:latin typeface="华文新魏" pitchFamily="2" charset="-122"/>
                <a:ea typeface="华文新魏" pitchFamily="2" charset="-122"/>
              </a:rPr>
              <a:t>MSS</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MSS </a:t>
            </a:r>
            <a:r>
              <a:rPr lang="zh-CN" altLang="en-US" sz="2000" b="1" dirty="0">
                <a:latin typeface="华文新魏" pitchFamily="2" charset="-122"/>
                <a:ea typeface="华文新魏" pitchFamily="2" charset="-122"/>
              </a:rPr>
              <a:t>告诉对方 </a:t>
            </a:r>
            <a:r>
              <a:rPr lang="en-US" altLang="zh-CN" sz="2000" b="1" dirty="0">
                <a:latin typeface="华文新魏" pitchFamily="2" charset="-122"/>
                <a:ea typeface="华文新魏" pitchFamily="2" charset="-122"/>
              </a:rPr>
              <a:t>TCP</a:t>
            </a:r>
            <a:r>
              <a:rPr lang="zh-CN" altLang="en-US"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我所</a:t>
            </a:r>
            <a:r>
              <a:rPr lang="zh-CN" altLang="en-US" sz="2000" b="1" dirty="0">
                <a:latin typeface="华文新魏" pitchFamily="2" charset="-122"/>
                <a:ea typeface="华文新魏" pitchFamily="2" charset="-122"/>
              </a:rPr>
              <a:t>能接收的报文段的数据字段的最大长度是 </a:t>
            </a:r>
            <a:r>
              <a:rPr lang="en-US" altLang="zh-CN" sz="2000" b="1" dirty="0">
                <a:latin typeface="华文新魏" pitchFamily="2" charset="-122"/>
                <a:ea typeface="华文新魏" pitchFamily="2" charset="-122"/>
              </a:rPr>
              <a:t>MSS </a:t>
            </a:r>
            <a:r>
              <a:rPr lang="zh-CN" altLang="en-US" sz="2000" b="1" dirty="0">
                <a:latin typeface="华文新魏" pitchFamily="2" charset="-122"/>
                <a:ea typeface="华文新魏" pitchFamily="2" charset="-122"/>
              </a:rPr>
              <a:t>个字节。” </a:t>
            </a:r>
          </a:p>
        </p:txBody>
      </p:sp>
      <p:sp>
        <p:nvSpPr>
          <p:cNvPr id="519252" name="Rectangle 84"/>
          <p:cNvSpPr>
            <a:spLocks noChangeArrowheads="1"/>
          </p:cNvSpPr>
          <p:nvPr/>
        </p:nvSpPr>
        <p:spPr bwMode="auto">
          <a:xfrm>
            <a:off x="0" y="0"/>
            <a:ext cx="9144000" cy="3933825"/>
          </a:xfrm>
          <a:prstGeom prst="rect">
            <a:avLst/>
          </a:prstGeom>
          <a:solidFill>
            <a:srgbClr val="CCECFF"/>
          </a:solidFill>
          <a:ln w="9525">
            <a:noFill/>
            <a:miter lim="800000"/>
            <a:headEnd/>
            <a:tailEnd/>
          </a:ln>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862536" y="981075"/>
            <a:ext cx="7784054" cy="2062103"/>
          </a:xfrm>
          <a:prstGeom prst="rect">
            <a:avLst/>
          </a:prstGeom>
          <a:noFill/>
          <a:ln w="9525">
            <a:noFill/>
            <a:miter lim="800000"/>
            <a:headEnd/>
            <a:tailEnd/>
          </a:ln>
        </p:spPr>
        <p:txBody>
          <a:bodyPr wrap="none">
            <a:spAutoFit/>
          </a:bodyPr>
          <a:lstStyle/>
          <a:p>
            <a:pPr algn="ctr"/>
            <a:r>
              <a:rPr lang="en-US" altLang="zh-CN" sz="3200" b="1" dirty="0">
                <a:latin typeface="华文新魏" pitchFamily="2" charset="-122"/>
                <a:ea typeface="华文新魏" pitchFamily="2" charset="-122"/>
              </a:rPr>
              <a:t>MSS </a:t>
            </a:r>
            <a:r>
              <a:rPr lang="en-US" altLang="zh-CN" b="1" dirty="0">
                <a:latin typeface="华文新魏" pitchFamily="2" charset="-122"/>
                <a:ea typeface="华文新魏" pitchFamily="2" charset="-122"/>
              </a:rPr>
              <a:t>(Maximum Segment Size)</a:t>
            </a:r>
          </a:p>
          <a:p>
            <a:pPr algn="ctr"/>
            <a:r>
              <a:rPr lang="zh-CN" altLang="en-US" sz="3200" b="1" dirty="0">
                <a:latin typeface="华文新魏" pitchFamily="2" charset="-122"/>
                <a:ea typeface="华文新魏" pitchFamily="2" charset="-122"/>
              </a:rPr>
              <a:t>是 </a:t>
            </a:r>
            <a:r>
              <a:rPr lang="en-US" altLang="zh-CN" sz="3200" b="1" dirty="0">
                <a:latin typeface="华文新魏" pitchFamily="2" charset="-122"/>
                <a:ea typeface="华文新魏" pitchFamily="2" charset="-122"/>
              </a:rPr>
              <a:t>TCP </a:t>
            </a:r>
            <a:r>
              <a:rPr lang="zh-CN" altLang="en-US" sz="3200" b="1" dirty="0">
                <a:latin typeface="华文新魏" pitchFamily="2" charset="-122"/>
                <a:ea typeface="华文新魏" pitchFamily="2" charset="-122"/>
              </a:rPr>
              <a:t>报文段中的数据字段的最大长度。</a:t>
            </a:r>
          </a:p>
          <a:p>
            <a:pPr algn="ctr"/>
            <a:r>
              <a:rPr lang="zh-CN" altLang="en-US" sz="3200" b="1" dirty="0">
                <a:latin typeface="华文新魏" pitchFamily="2" charset="-122"/>
                <a:ea typeface="华文新魏" pitchFamily="2" charset="-122"/>
              </a:rPr>
              <a:t>数据字段加上 </a:t>
            </a:r>
            <a:r>
              <a:rPr lang="en-US" altLang="zh-CN" sz="3200" b="1" dirty="0">
                <a:latin typeface="华文新魏" pitchFamily="2" charset="-122"/>
                <a:ea typeface="华文新魏" pitchFamily="2" charset="-122"/>
              </a:rPr>
              <a:t>TCP </a:t>
            </a:r>
            <a:r>
              <a:rPr lang="zh-CN" altLang="en-US" sz="3200" b="1" dirty="0">
                <a:latin typeface="华文新魏" pitchFamily="2" charset="-122"/>
                <a:ea typeface="华文新魏" pitchFamily="2" charset="-122"/>
              </a:rPr>
              <a:t>首部</a:t>
            </a:r>
          </a:p>
          <a:p>
            <a:pPr algn="ctr"/>
            <a:r>
              <a:rPr lang="zh-CN" altLang="en-US" sz="3200" b="1" dirty="0">
                <a:latin typeface="华文新魏" pitchFamily="2" charset="-122"/>
                <a:ea typeface="华文新魏" pitchFamily="2" charset="-122"/>
              </a:rPr>
              <a:t>才等于整个的 </a:t>
            </a:r>
            <a:r>
              <a:rPr lang="en-US" altLang="zh-CN" sz="3200" b="1" dirty="0">
                <a:latin typeface="华文新魏" pitchFamily="2" charset="-122"/>
                <a:ea typeface="华文新魏" pitchFamily="2" charset="-122"/>
              </a:rPr>
              <a:t>TCP </a:t>
            </a:r>
            <a:r>
              <a:rPr lang="zh-CN" altLang="en-US" sz="3200" b="1" dirty="0">
                <a:latin typeface="华文新魏" pitchFamily="2" charset="-122"/>
                <a:ea typeface="华文新魏" pitchFamily="2" charset="-122"/>
              </a:rPr>
              <a:t>报文段。</a:t>
            </a:r>
          </a:p>
        </p:txBody>
      </p:sp>
      <p:sp>
        <p:nvSpPr>
          <p:cNvPr id="85079" name="灯片编号占位符 86"/>
          <p:cNvSpPr>
            <a:spLocks noGrp="1"/>
          </p:cNvSpPr>
          <p:nvPr>
            <p:ph type="sldNum" sz="quarter" idx="12"/>
          </p:nvPr>
        </p:nvSpPr>
        <p:spPr>
          <a:noFill/>
        </p:spPr>
        <p:txBody>
          <a:bodyPr/>
          <a:lstStyle/>
          <a:p>
            <a:fld id="{A7B85165-498C-4B0A-A803-BDBA8B358F10}" type="slidenum">
              <a:rPr lang="en-US" altLang="zh-CN" smtClean="0"/>
              <a:pPr/>
              <a:t>49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0"/>
            <a:ext cx="7918450" cy="1008063"/>
          </a:xfrm>
        </p:spPr>
        <p:txBody>
          <a:bodyPr/>
          <a:lstStyle/>
          <a:p>
            <a:pPr algn="l" eaLnBrk="1" hangingPunct="1">
              <a:defRPr/>
            </a:pPr>
            <a:r>
              <a:rPr lang="en-US" altLang="zh-CN" sz="3200" u="sng" dirty="0" smtClean="0">
                <a:latin typeface="+mn-lt"/>
                <a:ea typeface="华文新魏" pitchFamily="2" charset="-122"/>
              </a:rPr>
              <a:t>6.1.2  </a:t>
            </a:r>
            <a:r>
              <a:rPr lang="zh-CN" altLang="zh-CN" sz="3200" u="sng" dirty="0" smtClean="0">
                <a:latin typeface="+mn-lt"/>
                <a:ea typeface="华文新魏" pitchFamily="2" charset="-122"/>
              </a:rPr>
              <a:t>传输协议数据单元的基本概念</a:t>
            </a:r>
            <a:endParaRPr lang="zh-CN" altLang="en-US" sz="3200" u="sng" dirty="0" smtClean="0">
              <a:latin typeface="+mn-lt"/>
              <a:ea typeface="华文新魏" pitchFamily="2" charset="-122"/>
            </a:endParaRPr>
          </a:p>
        </p:txBody>
      </p:sp>
      <p:sp>
        <p:nvSpPr>
          <p:cNvPr id="17" name="内容占位符 16"/>
          <p:cNvSpPr>
            <a:spLocks noGrp="1"/>
          </p:cNvSpPr>
          <p:nvPr>
            <p:ph idx="1"/>
          </p:nvPr>
        </p:nvSpPr>
        <p:spPr>
          <a:xfrm>
            <a:off x="468313" y="908720"/>
            <a:ext cx="8675687" cy="4827587"/>
          </a:xfrm>
        </p:spPr>
        <p:txBody>
          <a:bodyPr/>
          <a:lstStyle/>
          <a:p>
            <a:pPr>
              <a:defRPr/>
            </a:pPr>
            <a:r>
              <a:rPr lang="zh-CN" altLang="zh-CN" sz="2400" b="1" dirty="0" smtClean="0">
                <a:ea typeface="华文新魏" pitchFamily="2" charset="-122"/>
              </a:rPr>
              <a:t>传输层中实现传输层协议的软件称为</a:t>
            </a:r>
            <a:r>
              <a:rPr lang="en-US" altLang="zh-CN" sz="2400" b="1" dirty="0" smtClean="0">
                <a:ea typeface="华文新魏" pitchFamily="2" charset="-122"/>
              </a:rPr>
              <a:t>“</a:t>
            </a:r>
            <a:r>
              <a:rPr lang="zh-CN" altLang="zh-CN" sz="2400" b="1" dirty="0" smtClean="0">
                <a:ea typeface="华文新魏" pitchFamily="2" charset="-122"/>
              </a:rPr>
              <a:t>传输实体</a:t>
            </a:r>
            <a:r>
              <a:rPr lang="en-US" altLang="zh-CN" sz="2400" b="1" dirty="0" smtClean="0">
                <a:ea typeface="华文新魏" pitchFamily="2" charset="-122"/>
              </a:rPr>
              <a:t>”</a:t>
            </a:r>
            <a:r>
              <a:rPr lang="zh-CN" altLang="zh-CN" sz="2400" b="1" dirty="0" smtClean="0">
                <a:ea typeface="华文新魏" pitchFamily="2" charset="-122"/>
              </a:rPr>
              <a:t>。</a:t>
            </a:r>
            <a:endParaRPr lang="en-US" altLang="zh-CN" sz="2400" b="1" dirty="0" smtClean="0">
              <a:ea typeface="华文新魏" pitchFamily="2" charset="-122"/>
            </a:endParaRPr>
          </a:p>
          <a:p>
            <a:pPr>
              <a:defRPr/>
            </a:pPr>
            <a:r>
              <a:rPr lang="zh-CN" altLang="zh-CN" sz="2400" b="1" dirty="0" smtClean="0">
                <a:ea typeface="华文新魏" pitchFamily="2" charset="-122"/>
              </a:rPr>
              <a:t>传输层之间传输的报文称为</a:t>
            </a:r>
            <a:r>
              <a:rPr lang="en-US" altLang="zh-CN" sz="2400" b="1" dirty="0" smtClean="0">
                <a:ea typeface="华文新魏" pitchFamily="2" charset="-122"/>
              </a:rPr>
              <a:t>“</a:t>
            </a:r>
            <a:r>
              <a:rPr lang="zh-CN" altLang="zh-CN" sz="2400" b="1" dirty="0" smtClean="0">
                <a:ea typeface="华文新魏" pitchFamily="2" charset="-122"/>
              </a:rPr>
              <a:t>传输协议数据单元（</a:t>
            </a:r>
            <a:r>
              <a:rPr lang="en-US" altLang="zh-CN" sz="2400" b="1" dirty="0" smtClean="0">
                <a:ea typeface="华文新魏" pitchFamily="2" charset="-122"/>
              </a:rPr>
              <a:t>TPDU</a:t>
            </a:r>
            <a:r>
              <a:rPr lang="zh-CN" altLang="zh-CN" sz="2400" b="1" dirty="0" smtClean="0">
                <a:ea typeface="华文新魏" pitchFamily="2" charset="-122"/>
              </a:rPr>
              <a:t>）</a:t>
            </a:r>
            <a:r>
              <a:rPr lang="en-US" altLang="zh-CN" sz="2400" b="1" dirty="0" smtClean="0">
                <a:ea typeface="华文新魏" pitchFamily="2" charset="-122"/>
              </a:rPr>
              <a:t>”</a:t>
            </a:r>
            <a:r>
              <a:rPr lang="zh-CN" altLang="zh-CN" sz="2400" b="1" dirty="0" smtClean="0">
                <a:ea typeface="华文新魏" pitchFamily="2" charset="-122"/>
              </a:rPr>
              <a:t>。</a:t>
            </a: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62A896D0-D8F8-4DE6-9F61-B99C0AFC2528}" type="slidenum">
              <a:rPr lang="zh-CN" altLang="en-US">
                <a:solidFill>
                  <a:srgbClr val="000000"/>
                </a:solidFill>
              </a:rPr>
              <a:pPr algn="r">
                <a:defRPr/>
              </a:pPr>
              <a:t>5</a:t>
            </a:fld>
            <a:endParaRPr lang="en-US" altLang="zh-CN" dirty="0">
              <a:solidFill>
                <a:srgbClr val="000000"/>
              </a:solidFill>
            </a:endParaRPr>
          </a:p>
        </p:txBody>
      </p:sp>
      <p:pic>
        <p:nvPicPr>
          <p:cNvPr id="6" name="图片 5"/>
          <p:cNvPicPr/>
          <p:nvPr/>
        </p:nvPicPr>
        <p:blipFill>
          <a:blip r:embed="rId3" cstate="print"/>
          <a:srcRect/>
          <a:stretch>
            <a:fillRect/>
          </a:stretch>
        </p:blipFill>
        <p:spPr bwMode="auto">
          <a:xfrm>
            <a:off x="899592" y="3212976"/>
            <a:ext cx="7632700" cy="3024187"/>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103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graphicFrame>
        <p:nvGraphicFramePr>
          <p:cNvPr id="1026" name="Object 6" descr="蓝色面巾纸"/>
          <p:cNvGraphicFramePr>
            <a:graphicFrameLocks noChangeAspect="1"/>
          </p:cNvGraphicFramePr>
          <p:nvPr/>
        </p:nvGraphicFramePr>
        <p:xfrm>
          <a:off x="899592" y="1988840"/>
          <a:ext cx="4535487" cy="1090613"/>
        </p:xfrm>
        <a:graphic>
          <a:graphicData uri="http://schemas.openxmlformats.org/presentationml/2006/ole">
            <p:oleObj spid="_x0000_s178189" name="Visio" r:id="rId4" imgW="3475801" imgH="846990"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188640"/>
            <a:ext cx="7772400" cy="1143000"/>
          </a:xfrm>
        </p:spPr>
        <p:txBody>
          <a:bodyPr/>
          <a:lstStyle/>
          <a:p>
            <a:pPr algn="l" eaLnBrk="1" hangingPunct="1">
              <a:defRPr/>
            </a:pPr>
            <a:r>
              <a:rPr lang="en-US" altLang="zh-CN" sz="2800" u="sng" dirty="0" smtClean="0">
                <a:latin typeface="+mn-lt"/>
                <a:ea typeface="华文新魏" pitchFamily="2" charset="-122"/>
              </a:rPr>
              <a:t>TCP</a:t>
            </a:r>
            <a:r>
              <a:rPr lang="zh-CN" altLang="zh-CN" sz="2800" u="sng" dirty="0" smtClean="0">
                <a:latin typeface="+mn-lt"/>
                <a:ea typeface="华文新魏" pitchFamily="2" charset="-122"/>
              </a:rPr>
              <a:t>最大段长度</a:t>
            </a:r>
            <a:r>
              <a:rPr lang="zh-CN" altLang="en-US" sz="2800" u="sng" dirty="0" smtClean="0">
                <a:latin typeface="+mn-lt"/>
                <a:ea typeface="华文新魏" pitchFamily="2" charset="-122"/>
              </a:rPr>
              <a:t>（</a:t>
            </a:r>
            <a:r>
              <a:rPr lang="en-US" altLang="zh-CN" sz="2800" u="sng" dirty="0" smtClean="0">
                <a:latin typeface="+mn-lt"/>
                <a:ea typeface="华文新魏" pitchFamily="2" charset="-122"/>
              </a:rPr>
              <a:t>MSS</a:t>
            </a:r>
            <a:r>
              <a:rPr lang="zh-CN" altLang="en-US" sz="2800" u="sng" dirty="0" smtClean="0">
                <a:latin typeface="+mn-lt"/>
                <a:ea typeface="华文新魏" pitchFamily="2" charset="-122"/>
              </a:rPr>
              <a:t>）</a:t>
            </a:r>
          </a:p>
        </p:txBody>
      </p:sp>
      <p:sp>
        <p:nvSpPr>
          <p:cNvPr id="17" name="内容占位符 16"/>
          <p:cNvSpPr>
            <a:spLocks noGrp="1"/>
          </p:cNvSpPr>
          <p:nvPr>
            <p:ph idx="1"/>
          </p:nvPr>
        </p:nvSpPr>
        <p:spPr>
          <a:xfrm>
            <a:off x="683568" y="1412776"/>
            <a:ext cx="7920037" cy="4538662"/>
          </a:xfrm>
        </p:spPr>
        <p:txBody>
          <a:bodyPr/>
          <a:lstStyle/>
          <a:p>
            <a:pPr>
              <a:buFontTx/>
              <a:buNone/>
              <a:defRPr/>
            </a:pPr>
            <a:r>
              <a:rPr lang="en-US" altLang="zh-CN" b="1" u="sng" dirty="0" smtClean="0">
                <a:ea typeface="华文新魏" pitchFamily="2" charset="-122"/>
              </a:rPr>
              <a:t>MSS</a:t>
            </a:r>
            <a:r>
              <a:rPr lang="zh-CN" altLang="zh-CN" b="1" u="sng" dirty="0" smtClean="0">
                <a:ea typeface="华文新魏" pitchFamily="2" charset="-122"/>
              </a:rPr>
              <a:t>值选择考虑的因素</a:t>
            </a:r>
            <a:r>
              <a:rPr lang="zh-CN" altLang="zh-CN" b="1" dirty="0" smtClean="0">
                <a:ea typeface="华文新魏" pitchFamily="2" charset="-122"/>
              </a:rPr>
              <a:t>：</a:t>
            </a:r>
            <a:endParaRPr lang="en-US" altLang="zh-CN" b="1" dirty="0" smtClean="0">
              <a:ea typeface="华文新魏" pitchFamily="2" charset="-122"/>
            </a:endParaRPr>
          </a:p>
          <a:p>
            <a:pPr>
              <a:defRPr/>
            </a:pPr>
            <a:r>
              <a:rPr lang="zh-CN" altLang="zh-CN" b="1" dirty="0" smtClean="0">
                <a:ea typeface="华文新魏" pitchFamily="2" charset="-122"/>
              </a:rPr>
              <a:t>协议开销</a:t>
            </a:r>
            <a:endParaRPr lang="en-US" altLang="zh-CN" b="1" dirty="0" smtClean="0">
              <a:ea typeface="华文新魏" pitchFamily="2" charset="-122"/>
            </a:endParaRPr>
          </a:p>
          <a:p>
            <a:pPr>
              <a:defRPr/>
            </a:pPr>
            <a:r>
              <a:rPr lang="en-US" altLang="zh-CN" b="1" dirty="0" smtClean="0">
                <a:ea typeface="华文新魏" pitchFamily="2" charset="-122"/>
              </a:rPr>
              <a:t>IP</a:t>
            </a:r>
            <a:r>
              <a:rPr lang="zh-CN" altLang="zh-CN" b="1" dirty="0" smtClean="0">
                <a:ea typeface="华文新魏" pitchFamily="2" charset="-122"/>
              </a:rPr>
              <a:t>分片</a:t>
            </a:r>
            <a:endParaRPr lang="en-US" altLang="zh-CN" b="1" dirty="0" smtClean="0">
              <a:ea typeface="华文新魏" pitchFamily="2" charset="-122"/>
            </a:endParaRPr>
          </a:p>
          <a:p>
            <a:pPr>
              <a:defRPr/>
            </a:pPr>
            <a:r>
              <a:rPr lang="zh-CN" altLang="zh-CN" b="1" dirty="0" smtClean="0">
                <a:ea typeface="华文新魏" pitchFamily="2" charset="-122"/>
              </a:rPr>
              <a:t>发送和接收缓冲区的限制</a:t>
            </a:r>
            <a:endParaRPr lang="en-US" altLang="zh-CN" b="1" dirty="0" smtClean="0">
              <a:ea typeface="华文新魏" pitchFamily="2" charset="-122"/>
            </a:endParaRPr>
          </a:p>
          <a:p>
            <a:pPr>
              <a:buFontTx/>
              <a:buNone/>
              <a:defRPr/>
            </a:pPr>
            <a:endParaRPr lang="en-US" altLang="zh-CN" b="1" dirty="0" smtClean="0">
              <a:ea typeface="华文新魏" pitchFamily="2" charset="-122"/>
            </a:endParaRPr>
          </a:p>
          <a:p>
            <a:pPr>
              <a:buFontTx/>
              <a:buNone/>
              <a:defRPr/>
            </a:pPr>
            <a:r>
              <a:rPr lang="en-US" altLang="zh-CN" b="1" u="sng" dirty="0" smtClean="0">
                <a:ea typeface="华文新魏" pitchFamily="2" charset="-122"/>
              </a:rPr>
              <a:t>MSS</a:t>
            </a:r>
            <a:r>
              <a:rPr lang="zh-CN" altLang="zh-CN" b="1" u="sng" dirty="0" smtClean="0">
                <a:ea typeface="华文新魏" pitchFamily="2" charset="-122"/>
              </a:rPr>
              <a:t>的默认值</a:t>
            </a:r>
          </a:p>
          <a:p>
            <a:pPr>
              <a:defRPr/>
            </a:pPr>
            <a:r>
              <a:rPr lang="zh-CN" altLang="zh-CN" b="1" dirty="0" smtClean="0">
                <a:ea typeface="华文新魏" pitchFamily="2" charset="-122"/>
              </a:rPr>
              <a:t>默认</a:t>
            </a:r>
            <a:r>
              <a:rPr lang="en-US" altLang="zh-CN" b="1" dirty="0" smtClean="0">
                <a:ea typeface="华文新魏" pitchFamily="2" charset="-122"/>
              </a:rPr>
              <a:t>MSS</a:t>
            </a:r>
            <a:r>
              <a:rPr lang="zh-CN" altLang="zh-CN" b="1" dirty="0" smtClean="0">
                <a:ea typeface="华文新魏" pitchFamily="2" charset="-122"/>
              </a:rPr>
              <a:t>值为</a:t>
            </a:r>
            <a:r>
              <a:rPr lang="en-US" altLang="zh-CN" b="1" dirty="0" smtClean="0">
                <a:ea typeface="华文新魏" pitchFamily="2" charset="-122"/>
              </a:rPr>
              <a:t>536</a:t>
            </a:r>
            <a:r>
              <a:rPr lang="zh-CN" altLang="zh-CN" b="1" dirty="0" smtClean="0">
                <a:ea typeface="华文新魏" pitchFamily="2" charset="-122"/>
              </a:rPr>
              <a:t>字节</a:t>
            </a:r>
            <a:endParaRPr lang="en-US" altLang="zh-CN" b="1" dirty="0" smtClean="0">
              <a:ea typeface="华文新魏" pitchFamily="2" charset="-122"/>
            </a:endParaRPr>
          </a:p>
          <a:p>
            <a:pPr>
              <a:defRPr/>
            </a:pPr>
            <a:r>
              <a:rPr lang="zh-CN" altLang="zh-CN" b="1" dirty="0" smtClean="0">
                <a:ea typeface="华文新魏" pitchFamily="2" charset="-122"/>
              </a:rPr>
              <a:t>考虑报头长度</a:t>
            </a:r>
            <a:r>
              <a:rPr lang="en-US" altLang="zh-CN" b="1" dirty="0" smtClean="0">
                <a:ea typeface="华文新魏" pitchFamily="2" charset="-122"/>
              </a:rPr>
              <a:t>20</a:t>
            </a:r>
            <a:r>
              <a:rPr lang="zh-CN" altLang="zh-CN" b="1" dirty="0" smtClean="0">
                <a:ea typeface="华文新魏" pitchFamily="2" charset="-122"/>
              </a:rPr>
              <a:t>个字节，默认的报文段长度为</a:t>
            </a:r>
            <a:r>
              <a:rPr lang="en-US" altLang="zh-CN" b="1" dirty="0" smtClean="0">
                <a:ea typeface="华文新魏" pitchFamily="2" charset="-122"/>
              </a:rPr>
              <a:t>556</a:t>
            </a:r>
            <a:r>
              <a:rPr lang="zh-CN" altLang="zh-CN" b="1" dirty="0" smtClean="0">
                <a:ea typeface="华文新魏" pitchFamily="2" charset="-122"/>
              </a:rPr>
              <a:t>字节</a:t>
            </a:r>
          </a:p>
        </p:txBody>
      </p:sp>
      <p:sp>
        <p:nvSpPr>
          <p:cNvPr id="5" name="灯片编号占位符 4"/>
          <p:cNvSpPr>
            <a:spLocks noGrp="1"/>
          </p:cNvSpPr>
          <p:nvPr>
            <p:ph type="sldNum" sz="quarter" idx="11"/>
          </p:nvPr>
        </p:nvSpPr>
        <p:spPr>
          <a:xfrm>
            <a:off x="7092280" y="6534150"/>
            <a:ext cx="1905000" cy="323850"/>
          </a:xfrm>
        </p:spPr>
        <p:txBody>
          <a:bodyPr/>
          <a:lstStyle/>
          <a:p>
            <a:pPr algn="r">
              <a:defRPr/>
            </a:pPr>
            <a:fld id="{797999BD-B723-4C77-ADEB-A528CB9EB005}" type="slidenum">
              <a:rPr lang="zh-CN" altLang="en-US">
                <a:solidFill>
                  <a:srgbClr val="000000"/>
                </a:solidFill>
              </a:rPr>
              <a:pPr algn="r">
                <a:defRPr/>
              </a:pPr>
              <a:t>50</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1150938" y="214313"/>
            <a:ext cx="7237412" cy="1462087"/>
          </a:xfrm>
        </p:spPr>
        <p:txBody>
          <a:bodyPr/>
          <a:lstStyle/>
          <a:p>
            <a:pPr algn="l" eaLnBrk="1" hangingPunct="1"/>
            <a:r>
              <a:rPr lang="zh-CN" altLang="en-US" sz="3600" dirty="0" smtClean="0"/>
              <a:t>其他选项</a:t>
            </a:r>
          </a:p>
        </p:txBody>
      </p:sp>
      <p:sp>
        <p:nvSpPr>
          <p:cNvPr id="86020" name="Rectangle 3"/>
          <p:cNvSpPr>
            <a:spLocks noGrp="1" noChangeArrowheads="1"/>
          </p:cNvSpPr>
          <p:nvPr>
            <p:ph type="body" idx="1"/>
          </p:nvPr>
        </p:nvSpPr>
        <p:spPr>
          <a:xfrm>
            <a:off x="683568" y="1628800"/>
            <a:ext cx="7772400" cy="4114800"/>
          </a:xfrm>
        </p:spPr>
        <p:txBody>
          <a:bodyPr/>
          <a:lstStyle/>
          <a:p>
            <a:pPr eaLnBrk="1" hangingPunct="1"/>
            <a:r>
              <a:rPr lang="zh-CN" altLang="en-US" dirty="0" smtClean="0">
                <a:latin typeface="华文新魏" pitchFamily="2" charset="-122"/>
                <a:ea typeface="华文新魏" pitchFamily="2" charset="-122"/>
              </a:rPr>
              <a:t>窗口扩大选项 </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占 </a:t>
            </a:r>
            <a:r>
              <a:rPr lang="en-US" altLang="zh-CN" dirty="0" smtClean="0">
                <a:latin typeface="华文新魏" pitchFamily="2" charset="-122"/>
                <a:ea typeface="华文新魏" pitchFamily="2" charset="-122"/>
              </a:rPr>
              <a:t>3 </a:t>
            </a:r>
            <a:r>
              <a:rPr lang="zh-CN" altLang="en-US" dirty="0" smtClean="0">
                <a:latin typeface="华文新魏" pitchFamily="2" charset="-122"/>
                <a:ea typeface="华文新魏" pitchFamily="2" charset="-122"/>
              </a:rPr>
              <a:t>字节，其中有一个字节表示移位值 </a:t>
            </a:r>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。新的窗口值等于</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首部中的窗口位数增大到</a:t>
            </a:r>
            <a:r>
              <a:rPr lang="en-US" altLang="zh-CN" dirty="0" smtClean="0">
                <a:latin typeface="华文新魏" pitchFamily="2" charset="-122"/>
                <a:ea typeface="华文新魏" pitchFamily="2" charset="-122"/>
              </a:rPr>
              <a:t>(16 + S)</a:t>
            </a:r>
            <a:r>
              <a:rPr lang="zh-CN" altLang="en-US" dirty="0" smtClean="0">
                <a:latin typeface="华文新魏" pitchFamily="2" charset="-122"/>
                <a:ea typeface="华文新魏" pitchFamily="2" charset="-122"/>
              </a:rPr>
              <a:t>，相当于把窗口值向左移动 </a:t>
            </a:r>
            <a:r>
              <a:rPr lang="en-US" altLang="zh-CN" dirty="0" smtClean="0">
                <a:latin typeface="华文新魏" pitchFamily="2" charset="-122"/>
                <a:ea typeface="华文新魏" pitchFamily="2" charset="-122"/>
              </a:rPr>
              <a:t>S </a:t>
            </a:r>
            <a:r>
              <a:rPr lang="zh-CN" altLang="en-US" dirty="0" smtClean="0">
                <a:latin typeface="华文新魏" pitchFamily="2" charset="-122"/>
                <a:ea typeface="华文新魏" pitchFamily="2" charset="-122"/>
              </a:rPr>
              <a:t>位后获得实际的窗口大小。</a:t>
            </a:r>
          </a:p>
          <a:p>
            <a:pPr eaLnBrk="1" hangingPunct="1"/>
            <a:r>
              <a:rPr lang="zh-CN" altLang="en-US" dirty="0" smtClean="0">
                <a:latin typeface="华文新魏" pitchFamily="2" charset="-122"/>
                <a:ea typeface="华文新魏" pitchFamily="2" charset="-122"/>
              </a:rPr>
              <a:t>时间戳选项</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占</a:t>
            </a:r>
            <a:r>
              <a:rPr lang="en-US" altLang="zh-CN" dirty="0" smtClean="0">
                <a:latin typeface="华文新魏" pitchFamily="2" charset="-122"/>
                <a:ea typeface="华文新魏" pitchFamily="2" charset="-122"/>
              </a:rPr>
              <a:t>10 </a:t>
            </a:r>
            <a:r>
              <a:rPr lang="zh-CN" altLang="en-US" dirty="0" smtClean="0">
                <a:latin typeface="华文新魏" pitchFamily="2" charset="-122"/>
                <a:ea typeface="华文新魏" pitchFamily="2" charset="-122"/>
              </a:rPr>
              <a:t>字节，其中最主要的字段时间戳值字段（</a:t>
            </a:r>
            <a:r>
              <a:rPr lang="en-US" altLang="zh-CN" dirty="0" smtClean="0">
                <a:latin typeface="华文新魏" pitchFamily="2" charset="-122"/>
                <a:ea typeface="华文新魏" pitchFamily="2" charset="-122"/>
              </a:rPr>
              <a:t>4 </a:t>
            </a:r>
            <a:r>
              <a:rPr lang="zh-CN" altLang="en-US" dirty="0" smtClean="0">
                <a:latin typeface="华文新魏" pitchFamily="2" charset="-122"/>
                <a:ea typeface="华文新魏" pitchFamily="2" charset="-122"/>
              </a:rPr>
              <a:t>字节）和时间戳回送回答字段（</a:t>
            </a:r>
            <a:r>
              <a:rPr lang="en-US" altLang="zh-CN" dirty="0" smtClean="0">
                <a:latin typeface="华文新魏" pitchFamily="2" charset="-122"/>
                <a:ea typeface="华文新魏" pitchFamily="2" charset="-122"/>
              </a:rPr>
              <a:t>4 </a:t>
            </a:r>
            <a:r>
              <a:rPr lang="zh-CN" altLang="en-US" dirty="0" smtClean="0">
                <a:latin typeface="华文新魏" pitchFamily="2" charset="-122"/>
                <a:ea typeface="华文新魏" pitchFamily="2" charset="-122"/>
              </a:rPr>
              <a:t>字节）。</a:t>
            </a:r>
          </a:p>
          <a:p>
            <a:pPr eaLnBrk="1" hangingPunct="1"/>
            <a:r>
              <a:rPr lang="zh-CN" altLang="en-US" dirty="0" smtClean="0">
                <a:latin typeface="华文新魏" pitchFamily="2" charset="-122"/>
                <a:ea typeface="华文新魏" pitchFamily="2" charset="-122"/>
              </a:rPr>
              <a:t>选择确认选项</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在后面介绍。 </a:t>
            </a:r>
          </a:p>
        </p:txBody>
      </p:sp>
      <p:sp>
        <p:nvSpPr>
          <p:cNvPr id="86022" name="灯片编号占位符 5"/>
          <p:cNvSpPr>
            <a:spLocks noGrp="1"/>
          </p:cNvSpPr>
          <p:nvPr>
            <p:ph type="sldNum" sz="quarter" idx="12"/>
          </p:nvPr>
        </p:nvSpPr>
        <p:spPr>
          <a:noFill/>
        </p:spPr>
        <p:txBody>
          <a:bodyPr/>
          <a:lstStyle/>
          <a:p>
            <a:fld id="{BF2E57AE-C71A-41AE-8EA1-B8DBE51E271D}" type="slidenum">
              <a:rPr lang="en-US" altLang="zh-CN" smtClean="0"/>
              <a:pPr/>
              <a:t>51</a:t>
            </a:fld>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8704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pitchFamily="34" charset="0"/>
                <a:ea typeface="黑体" pitchFamily="49" charset="-122"/>
              </a:rPr>
              <a:t>TCP</a:t>
            </a:r>
          </a:p>
          <a:p>
            <a:pP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704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8704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pitchFamily="34" charset="0"/>
                <a:ea typeface="黑体" pitchFamily="49" charset="-122"/>
              </a:rPr>
              <a:t>20</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字节</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固定</a:t>
            </a:r>
          </a:p>
          <a:p>
            <a:pPr algn="ctr" defTabSz="762000" eaLnBrk="0" hangingPunct="0">
              <a:lnSpc>
                <a:spcPct val="90000"/>
              </a:lnSpc>
            </a:pPr>
            <a:r>
              <a:rPr kumimoji="1" lang="zh-CN" altLang="en-US" sz="2000">
                <a:solidFill>
                  <a:srgbClr val="333399"/>
                </a:solidFill>
                <a:latin typeface="Arial" pitchFamily="34" charset="0"/>
                <a:ea typeface="黑体" pitchFamily="49" charset="-122"/>
              </a:rPr>
              <a:t>首部</a:t>
            </a:r>
          </a:p>
        </p:txBody>
      </p:sp>
      <p:sp>
        <p:nvSpPr>
          <p:cNvPr id="8704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87047" name="Line 7"/>
          <p:cNvSpPr>
            <a:spLocks noChangeShapeType="1"/>
          </p:cNvSpPr>
          <p:nvPr/>
        </p:nvSpPr>
        <p:spPr bwMode="auto">
          <a:xfrm>
            <a:off x="646113" y="1409700"/>
            <a:ext cx="7699375" cy="0"/>
          </a:xfrm>
          <a:prstGeom prst="line">
            <a:avLst/>
          </a:prstGeom>
          <a:noFill/>
          <a:ln w="12700">
            <a:solidFill>
              <a:schemeClr val="tx1"/>
            </a:solidFill>
            <a:round/>
            <a:headEnd/>
            <a:tailEnd/>
          </a:ln>
        </p:spPr>
        <p:txBody>
          <a:bodyPr wrap="none" anchor="ctr"/>
          <a:lstStyle/>
          <a:p>
            <a:endParaRPr lang="zh-CN" altLang="en-US"/>
          </a:p>
        </p:txBody>
      </p:sp>
      <p:sp>
        <p:nvSpPr>
          <p:cNvPr id="87048" name="Line 8"/>
          <p:cNvSpPr>
            <a:spLocks noChangeShapeType="1"/>
          </p:cNvSpPr>
          <p:nvPr/>
        </p:nvSpPr>
        <p:spPr bwMode="auto">
          <a:xfrm>
            <a:off x="660400" y="2105025"/>
            <a:ext cx="7685088" cy="0"/>
          </a:xfrm>
          <a:prstGeom prst="line">
            <a:avLst/>
          </a:prstGeom>
          <a:noFill/>
          <a:ln w="12700">
            <a:solidFill>
              <a:schemeClr val="tx1"/>
            </a:solidFill>
            <a:round/>
            <a:headEnd/>
            <a:tailEnd/>
          </a:ln>
        </p:spPr>
        <p:txBody>
          <a:bodyPr wrap="none" anchor="ctr"/>
          <a:lstStyle/>
          <a:p>
            <a:endParaRPr lang="zh-CN" altLang="en-US"/>
          </a:p>
        </p:txBody>
      </p:sp>
      <p:sp>
        <p:nvSpPr>
          <p:cNvPr id="87049" name="Line 9"/>
          <p:cNvSpPr>
            <a:spLocks noChangeShapeType="1"/>
          </p:cNvSpPr>
          <p:nvPr/>
        </p:nvSpPr>
        <p:spPr bwMode="auto">
          <a:xfrm>
            <a:off x="646113" y="2798763"/>
            <a:ext cx="7699375" cy="0"/>
          </a:xfrm>
          <a:prstGeom prst="line">
            <a:avLst/>
          </a:prstGeom>
          <a:noFill/>
          <a:ln w="12700">
            <a:solidFill>
              <a:schemeClr val="tx1"/>
            </a:solidFill>
            <a:round/>
            <a:headEnd/>
            <a:tailEnd/>
          </a:ln>
        </p:spPr>
        <p:txBody>
          <a:bodyPr wrap="none" anchor="ctr"/>
          <a:lstStyle/>
          <a:p>
            <a:endParaRPr lang="zh-CN" altLang="en-US"/>
          </a:p>
        </p:txBody>
      </p:sp>
      <p:sp>
        <p:nvSpPr>
          <p:cNvPr id="87050" name="Line 10"/>
          <p:cNvSpPr>
            <a:spLocks noChangeShapeType="1"/>
          </p:cNvSpPr>
          <p:nvPr/>
        </p:nvSpPr>
        <p:spPr bwMode="auto">
          <a:xfrm>
            <a:off x="646113" y="3490913"/>
            <a:ext cx="7699375" cy="0"/>
          </a:xfrm>
          <a:prstGeom prst="line">
            <a:avLst/>
          </a:prstGeom>
          <a:noFill/>
          <a:ln w="12700">
            <a:solidFill>
              <a:schemeClr val="tx1"/>
            </a:solidFill>
            <a:round/>
            <a:headEnd/>
            <a:tailEnd/>
          </a:ln>
        </p:spPr>
        <p:txBody>
          <a:bodyPr wrap="none" anchor="ctr"/>
          <a:lstStyle/>
          <a:p>
            <a:endParaRPr lang="zh-CN" altLang="en-US"/>
          </a:p>
        </p:txBody>
      </p:sp>
      <p:sp>
        <p:nvSpPr>
          <p:cNvPr id="87051" name="Line 11"/>
          <p:cNvSpPr>
            <a:spLocks noChangeShapeType="1"/>
          </p:cNvSpPr>
          <p:nvPr/>
        </p:nvSpPr>
        <p:spPr bwMode="auto">
          <a:xfrm>
            <a:off x="660400" y="4186238"/>
            <a:ext cx="7685088" cy="0"/>
          </a:xfrm>
          <a:prstGeom prst="line">
            <a:avLst/>
          </a:prstGeom>
          <a:noFill/>
          <a:ln w="12700">
            <a:solidFill>
              <a:schemeClr val="tx1"/>
            </a:solidFill>
            <a:round/>
            <a:headEnd/>
            <a:tailEnd/>
          </a:ln>
        </p:spPr>
        <p:txBody>
          <a:bodyPr wrap="none" anchor="ctr"/>
          <a:lstStyle/>
          <a:p>
            <a:endParaRPr lang="zh-CN" altLang="en-US"/>
          </a:p>
        </p:txBody>
      </p:sp>
      <p:sp>
        <p:nvSpPr>
          <p:cNvPr id="87052" name="Line 12"/>
          <p:cNvSpPr>
            <a:spLocks noChangeShapeType="1"/>
          </p:cNvSpPr>
          <p:nvPr/>
        </p:nvSpPr>
        <p:spPr bwMode="auto">
          <a:xfrm>
            <a:off x="4498975" y="714375"/>
            <a:ext cx="0" cy="709613"/>
          </a:xfrm>
          <a:prstGeom prst="line">
            <a:avLst/>
          </a:prstGeom>
          <a:noFill/>
          <a:ln w="12700">
            <a:solidFill>
              <a:schemeClr val="tx1"/>
            </a:solidFill>
            <a:round/>
            <a:headEnd/>
            <a:tailEnd/>
          </a:ln>
        </p:spPr>
        <p:txBody>
          <a:bodyPr wrap="none" anchor="ctr"/>
          <a:lstStyle/>
          <a:p>
            <a:endParaRPr lang="zh-CN" altLang="en-US"/>
          </a:p>
        </p:txBody>
      </p:sp>
      <p:sp>
        <p:nvSpPr>
          <p:cNvPr id="87053" name="Rectangle 13"/>
          <p:cNvSpPr>
            <a:spLocks noChangeArrowheads="1"/>
          </p:cNvSpPr>
          <p:nvPr/>
        </p:nvSpPr>
        <p:spPr bwMode="auto">
          <a:xfrm>
            <a:off x="5699125" y="841375"/>
            <a:ext cx="16160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目  的  端  口</a:t>
            </a:r>
          </a:p>
        </p:txBody>
      </p:sp>
      <p:sp>
        <p:nvSpPr>
          <p:cNvPr id="87055" name="Rectangle 15"/>
          <p:cNvSpPr>
            <a:spLocks noChangeArrowheads="1"/>
          </p:cNvSpPr>
          <p:nvPr/>
        </p:nvSpPr>
        <p:spPr bwMode="auto">
          <a:xfrm>
            <a:off x="1887538" y="3629025"/>
            <a:ext cx="136048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检   验   和</a:t>
            </a:r>
          </a:p>
        </p:txBody>
      </p:sp>
      <p:sp>
        <p:nvSpPr>
          <p:cNvPr id="87056" name="Rectangle 16"/>
          <p:cNvSpPr>
            <a:spLocks noChangeArrowheads="1"/>
          </p:cNvSpPr>
          <p:nvPr/>
        </p:nvSpPr>
        <p:spPr bwMode="auto">
          <a:xfrm>
            <a:off x="2089150" y="4270375"/>
            <a:ext cx="3198813"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选    项    （长  度  可  变）</a:t>
            </a:r>
          </a:p>
        </p:txBody>
      </p:sp>
      <p:sp>
        <p:nvSpPr>
          <p:cNvPr id="87057" name="Rectangle 17"/>
          <p:cNvSpPr>
            <a:spLocks noChangeArrowheads="1"/>
          </p:cNvSpPr>
          <p:nvPr/>
        </p:nvSpPr>
        <p:spPr bwMode="auto">
          <a:xfrm>
            <a:off x="2001838" y="841375"/>
            <a:ext cx="1222375"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源  端  口</a:t>
            </a:r>
          </a:p>
        </p:txBody>
      </p:sp>
      <p:sp>
        <p:nvSpPr>
          <p:cNvPr id="87058" name="Rectangle 18"/>
          <p:cNvSpPr>
            <a:spLocks noChangeArrowheads="1"/>
          </p:cNvSpPr>
          <p:nvPr/>
        </p:nvSpPr>
        <p:spPr bwMode="auto">
          <a:xfrm>
            <a:off x="4054475" y="1528763"/>
            <a:ext cx="1381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序   号</a:t>
            </a:r>
          </a:p>
        </p:txBody>
      </p:sp>
      <p:sp>
        <p:nvSpPr>
          <p:cNvPr id="87059" name="Line 19"/>
          <p:cNvSpPr>
            <a:spLocks noChangeShapeType="1"/>
          </p:cNvSpPr>
          <p:nvPr/>
        </p:nvSpPr>
        <p:spPr bwMode="auto">
          <a:xfrm>
            <a:off x="4505325" y="2808288"/>
            <a:ext cx="0" cy="1370012"/>
          </a:xfrm>
          <a:prstGeom prst="line">
            <a:avLst/>
          </a:prstGeom>
          <a:noFill/>
          <a:ln w="12700">
            <a:solidFill>
              <a:schemeClr val="tx1"/>
            </a:solidFill>
            <a:round/>
            <a:headEnd/>
            <a:tailEnd/>
          </a:ln>
        </p:spPr>
        <p:txBody>
          <a:bodyPr wrap="none" anchor="ctr"/>
          <a:lstStyle/>
          <a:p>
            <a:endParaRPr lang="zh-CN" altLang="en-US"/>
          </a:p>
        </p:txBody>
      </p:sp>
      <p:sp>
        <p:nvSpPr>
          <p:cNvPr id="87060" name="Rectangle 20"/>
          <p:cNvSpPr>
            <a:spLocks noChangeArrowheads="1"/>
          </p:cNvSpPr>
          <p:nvPr/>
        </p:nvSpPr>
        <p:spPr bwMode="auto">
          <a:xfrm>
            <a:off x="5538788" y="3629025"/>
            <a:ext cx="18256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紧   急   指   针</a:t>
            </a:r>
          </a:p>
        </p:txBody>
      </p:sp>
      <p:sp>
        <p:nvSpPr>
          <p:cNvPr id="87061" name="Rectangle 21"/>
          <p:cNvSpPr>
            <a:spLocks noChangeArrowheads="1"/>
          </p:cNvSpPr>
          <p:nvPr/>
        </p:nvSpPr>
        <p:spPr bwMode="auto">
          <a:xfrm>
            <a:off x="5988050" y="2909888"/>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窗   口</a:t>
            </a:r>
          </a:p>
        </p:txBody>
      </p:sp>
      <p:sp>
        <p:nvSpPr>
          <p:cNvPr id="87062" name="Rectangle 22"/>
          <p:cNvSpPr>
            <a:spLocks noChangeArrowheads="1"/>
          </p:cNvSpPr>
          <p:nvPr/>
        </p:nvSpPr>
        <p:spPr bwMode="auto">
          <a:xfrm>
            <a:off x="3810000" y="2252663"/>
            <a:ext cx="18415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确    认    号</a:t>
            </a:r>
          </a:p>
        </p:txBody>
      </p:sp>
      <p:sp>
        <p:nvSpPr>
          <p:cNvPr id="87063" name="Line 23"/>
          <p:cNvSpPr>
            <a:spLocks noChangeShapeType="1"/>
          </p:cNvSpPr>
          <p:nvPr/>
        </p:nvSpPr>
        <p:spPr bwMode="auto">
          <a:xfrm>
            <a:off x="1611313"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7064" name="Line 24"/>
          <p:cNvSpPr>
            <a:spLocks noChangeShapeType="1"/>
          </p:cNvSpPr>
          <p:nvPr/>
        </p:nvSpPr>
        <p:spPr bwMode="auto">
          <a:xfrm>
            <a:off x="3538538" y="2800350"/>
            <a:ext cx="0" cy="684213"/>
          </a:xfrm>
          <a:prstGeom prst="line">
            <a:avLst/>
          </a:prstGeom>
          <a:noFill/>
          <a:ln w="12700">
            <a:solidFill>
              <a:schemeClr val="tx1"/>
            </a:solidFill>
            <a:round/>
            <a:headEnd/>
            <a:tailEnd/>
          </a:ln>
        </p:spPr>
        <p:txBody>
          <a:bodyPr wrap="none" anchor="ctr"/>
          <a:lstStyle/>
          <a:p>
            <a:endParaRPr lang="zh-CN" altLang="en-US"/>
          </a:p>
        </p:txBody>
      </p:sp>
      <p:sp>
        <p:nvSpPr>
          <p:cNvPr id="87065" name="Line 25"/>
          <p:cNvSpPr>
            <a:spLocks noChangeShapeType="1"/>
          </p:cNvSpPr>
          <p:nvPr/>
        </p:nvSpPr>
        <p:spPr bwMode="auto">
          <a:xfrm>
            <a:off x="3044825" y="2808288"/>
            <a:ext cx="0" cy="692150"/>
          </a:xfrm>
          <a:prstGeom prst="line">
            <a:avLst/>
          </a:prstGeom>
          <a:noFill/>
          <a:ln w="12700">
            <a:solidFill>
              <a:schemeClr val="tx1"/>
            </a:solidFill>
            <a:round/>
            <a:headEnd/>
            <a:tailEnd/>
          </a:ln>
        </p:spPr>
        <p:txBody>
          <a:bodyPr wrap="none" anchor="ctr"/>
          <a:lstStyle/>
          <a:p>
            <a:endParaRPr lang="zh-CN" altLang="en-US"/>
          </a:p>
        </p:txBody>
      </p:sp>
      <p:sp>
        <p:nvSpPr>
          <p:cNvPr id="87066" name="Line 26"/>
          <p:cNvSpPr>
            <a:spLocks noChangeShapeType="1"/>
          </p:cNvSpPr>
          <p:nvPr/>
        </p:nvSpPr>
        <p:spPr bwMode="auto">
          <a:xfrm>
            <a:off x="328930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7067" name="Line 27"/>
          <p:cNvSpPr>
            <a:spLocks noChangeShapeType="1"/>
          </p:cNvSpPr>
          <p:nvPr/>
        </p:nvSpPr>
        <p:spPr bwMode="auto">
          <a:xfrm>
            <a:off x="40195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7068" name="Line 28"/>
          <p:cNvSpPr>
            <a:spLocks noChangeShapeType="1"/>
          </p:cNvSpPr>
          <p:nvPr/>
        </p:nvSpPr>
        <p:spPr bwMode="auto">
          <a:xfrm>
            <a:off x="3778250"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7069" name="Line 29"/>
          <p:cNvSpPr>
            <a:spLocks noChangeShapeType="1"/>
          </p:cNvSpPr>
          <p:nvPr/>
        </p:nvSpPr>
        <p:spPr bwMode="auto">
          <a:xfrm>
            <a:off x="4264025" y="2808288"/>
            <a:ext cx="0" cy="681037"/>
          </a:xfrm>
          <a:prstGeom prst="line">
            <a:avLst/>
          </a:prstGeom>
          <a:noFill/>
          <a:ln w="12700">
            <a:solidFill>
              <a:schemeClr val="tx1"/>
            </a:solidFill>
            <a:round/>
            <a:headEnd/>
            <a:tailEnd/>
          </a:ln>
        </p:spPr>
        <p:txBody>
          <a:bodyPr wrap="none" anchor="ctr"/>
          <a:lstStyle/>
          <a:p>
            <a:endParaRPr lang="zh-CN" altLang="en-US"/>
          </a:p>
        </p:txBody>
      </p:sp>
      <p:sp>
        <p:nvSpPr>
          <p:cNvPr id="87070" name="Rectangle 30"/>
          <p:cNvSpPr>
            <a:spLocks noChangeArrowheads="1"/>
          </p:cNvSpPr>
          <p:nvPr/>
        </p:nvSpPr>
        <p:spPr bwMode="auto">
          <a:xfrm>
            <a:off x="1911350" y="2924175"/>
            <a:ext cx="8985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保   留</a:t>
            </a:r>
          </a:p>
        </p:txBody>
      </p:sp>
      <p:sp>
        <p:nvSpPr>
          <p:cNvPr id="87071" name="Rectangle 31"/>
          <p:cNvSpPr>
            <a:spLocks noChangeArrowheads="1"/>
          </p:cNvSpPr>
          <p:nvPr/>
        </p:nvSpPr>
        <p:spPr bwMode="auto">
          <a:xfrm>
            <a:off x="4237038" y="2827338"/>
            <a:ext cx="327025" cy="639762"/>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7072" name="Line 32"/>
          <p:cNvSpPr>
            <a:spLocks noChangeShapeType="1"/>
          </p:cNvSpPr>
          <p:nvPr/>
        </p:nvSpPr>
        <p:spPr bwMode="auto">
          <a:xfrm>
            <a:off x="650875" y="549275"/>
            <a:ext cx="7675563" cy="0"/>
          </a:xfrm>
          <a:prstGeom prst="line">
            <a:avLst/>
          </a:prstGeom>
          <a:noFill/>
          <a:ln w="12700">
            <a:solidFill>
              <a:schemeClr val="tx1"/>
            </a:solidFill>
            <a:round/>
            <a:headEnd/>
            <a:tailEnd/>
          </a:ln>
        </p:spPr>
        <p:txBody>
          <a:bodyPr wrap="none" anchor="ctr"/>
          <a:lstStyle/>
          <a:p>
            <a:endParaRPr lang="zh-CN" altLang="en-US"/>
          </a:p>
        </p:txBody>
      </p:sp>
      <p:sp>
        <p:nvSpPr>
          <p:cNvPr id="87073" name="Line 33"/>
          <p:cNvSpPr>
            <a:spLocks noChangeShapeType="1"/>
          </p:cNvSpPr>
          <p:nvPr/>
        </p:nvSpPr>
        <p:spPr bwMode="auto">
          <a:xfrm>
            <a:off x="650875"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7074" name="Line 34"/>
          <p:cNvSpPr>
            <a:spLocks noChangeShapeType="1"/>
          </p:cNvSpPr>
          <p:nvPr/>
        </p:nvSpPr>
        <p:spPr bwMode="auto">
          <a:xfrm>
            <a:off x="890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75" name="Line 35"/>
          <p:cNvSpPr>
            <a:spLocks noChangeShapeType="1"/>
          </p:cNvSpPr>
          <p:nvPr/>
        </p:nvSpPr>
        <p:spPr bwMode="auto">
          <a:xfrm>
            <a:off x="1130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76" name="Line 36"/>
          <p:cNvSpPr>
            <a:spLocks noChangeShapeType="1"/>
          </p:cNvSpPr>
          <p:nvPr/>
        </p:nvSpPr>
        <p:spPr bwMode="auto">
          <a:xfrm>
            <a:off x="1370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77" name="Line 37"/>
          <p:cNvSpPr>
            <a:spLocks noChangeShapeType="1"/>
          </p:cNvSpPr>
          <p:nvPr/>
        </p:nvSpPr>
        <p:spPr bwMode="auto">
          <a:xfrm>
            <a:off x="1611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78" name="Line 38"/>
          <p:cNvSpPr>
            <a:spLocks noChangeShapeType="1"/>
          </p:cNvSpPr>
          <p:nvPr/>
        </p:nvSpPr>
        <p:spPr bwMode="auto">
          <a:xfrm>
            <a:off x="18510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79" name="Line 39"/>
          <p:cNvSpPr>
            <a:spLocks noChangeShapeType="1"/>
          </p:cNvSpPr>
          <p:nvPr/>
        </p:nvSpPr>
        <p:spPr bwMode="auto">
          <a:xfrm>
            <a:off x="2089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0" name="Line 40"/>
          <p:cNvSpPr>
            <a:spLocks noChangeShapeType="1"/>
          </p:cNvSpPr>
          <p:nvPr/>
        </p:nvSpPr>
        <p:spPr bwMode="auto">
          <a:xfrm>
            <a:off x="2328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1" name="Line 41"/>
          <p:cNvSpPr>
            <a:spLocks noChangeShapeType="1"/>
          </p:cNvSpPr>
          <p:nvPr/>
        </p:nvSpPr>
        <p:spPr bwMode="auto">
          <a:xfrm>
            <a:off x="25701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7082" name="Line 42"/>
          <p:cNvSpPr>
            <a:spLocks noChangeShapeType="1"/>
          </p:cNvSpPr>
          <p:nvPr/>
        </p:nvSpPr>
        <p:spPr bwMode="auto">
          <a:xfrm>
            <a:off x="2809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3" name="Line 43"/>
          <p:cNvSpPr>
            <a:spLocks noChangeShapeType="1"/>
          </p:cNvSpPr>
          <p:nvPr/>
        </p:nvSpPr>
        <p:spPr bwMode="auto">
          <a:xfrm>
            <a:off x="3049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4" name="Line 44"/>
          <p:cNvSpPr>
            <a:spLocks noChangeShapeType="1"/>
          </p:cNvSpPr>
          <p:nvPr/>
        </p:nvSpPr>
        <p:spPr bwMode="auto">
          <a:xfrm>
            <a:off x="3289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5" name="Line 45"/>
          <p:cNvSpPr>
            <a:spLocks noChangeShapeType="1"/>
          </p:cNvSpPr>
          <p:nvPr/>
        </p:nvSpPr>
        <p:spPr bwMode="auto">
          <a:xfrm>
            <a:off x="3530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6" name="Line 46"/>
          <p:cNvSpPr>
            <a:spLocks noChangeShapeType="1"/>
          </p:cNvSpPr>
          <p:nvPr/>
        </p:nvSpPr>
        <p:spPr bwMode="auto">
          <a:xfrm>
            <a:off x="37703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7" name="Line 47"/>
          <p:cNvSpPr>
            <a:spLocks noChangeShapeType="1"/>
          </p:cNvSpPr>
          <p:nvPr/>
        </p:nvSpPr>
        <p:spPr bwMode="auto">
          <a:xfrm>
            <a:off x="4008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8" name="Line 48"/>
          <p:cNvSpPr>
            <a:spLocks noChangeShapeType="1"/>
          </p:cNvSpPr>
          <p:nvPr/>
        </p:nvSpPr>
        <p:spPr bwMode="auto">
          <a:xfrm>
            <a:off x="424815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89" name="Line 49"/>
          <p:cNvSpPr>
            <a:spLocks noChangeShapeType="1"/>
          </p:cNvSpPr>
          <p:nvPr/>
        </p:nvSpPr>
        <p:spPr bwMode="auto">
          <a:xfrm>
            <a:off x="4487863"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7090" name="Line 50"/>
          <p:cNvSpPr>
            <a:spLocks noChangeShapeType="1"/>
          </p:cNvSpPr>
          <p:nvPr/>
        </p:nvSpPr>
        <p:spPr bwMode="auto">
          <a:xfrm>
            <a:off x="4729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1" name="Line 51"/>
          <p:cNvSpPr>
            <a:spLocks noChangeShapeType="1"/>
          </p:cNvSpPr>
          <p:nvPr/>
        </p:nvSpPr>
        <p:spPr bwMode="auto">
          <a:xfrm>
            <a:off x="4968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2" name="Line 52"/>
          <p:cNvSpPr>
            <a:spLocks noChangeShapeType="1"/>
          </p:cNvSpPr>
          <p:nvPr/>
        </p:nvSpPr>
        <p:spPr bwMode="auto">
          <a:xfrm>
            <a:off x="5208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3" name="Line 53"/>
          <p:cNvSpPr>
            <a:spLocks noChangeShapeType="1"/>
          </p:cNvSpPr>
          <p:nvPr/>
        </p:nvSpPr>
        <p:spPr bwMode="auto">
          <a:xfrm>
            <a:off x="5448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4" name="Line 54"/>
          <p:cNvSpPr>
            <a:spLocks noChangeShapeType="1"/>
          </p:cNvSpPr>
          <p:nvPr/>
        </p:nvSpPr>
        <p:spPr bwMode="auto">
          <a:xfrm>
            <a:off x="56896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5" name="Line 55"/>
          <p:cNvSpPr>
            <a:spLocks noChangeShapeType="1"/>
          </p:cNvSpPr>
          <p:nvPr/>
        </p:nvSpPr>
        <p:spPr bwMode="auto">
          <a:xfrm>
            <a:off x="5927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6" name="Line 56"/>
          <p:cNvSpPr>
            <a:spLocks noChangeShapeType="1"/>
          </p:cNvSpPr>
          <p:nvPr/>
        </p:nvSpPr>
        <p:spPr bwMode="auto">
          <a:xfrm>
            <a:off x="616743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7" name="Line 57"/>
          <p:cNvSpPr>
            <a:spLocks noChangeShapeType="1"/>
          </p:cNvSpPr>
          <p:nvPr/>
        </p:nvSpPr>
        <p:spPr bwMode="auto">
          <a:xfrm>
            <a:off x="6407150"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7098" name="Line 58"/>
          <p:cNvSpPr>
            <a:spLocks noChangeShapeType="1"/>
          </p:cNvSpPr>
          <p:nvPr/>
        </p:nvSpPr>
        <p:spPr bwMode="auto">
          <a:xfrm>
            <a:off x="66468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099" name="Line 59"/>
          <p:cNvSpPr>
            <a:spLocks noChangeShapeType="1"/>
          </p:cNvSpPr>
          <p:nvPr/>
        </p:nvSpPr>
        <p:spPr bwMode="auto">
          <a:xfrm>
            <a:off x="688816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0" name="Line 60"/>
          <p:cNvSpPr>
            <a:spLocks noChangeShapeType="1"/>
          </p:cNvSpPr>
          <p:nvPr/>
        </p:nvSpPr>
        <p:spPr bwMode="auto">
          <a:xfrm>
            <a:off x="712787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1" name="Line 61"/>
          <p:cNvSpPr>
            <a:spLocks noChangeShapeType="1"/>
          </p:cNvSpPr>
          <p:nvPr/>
        </p:nvSpPr>
        <p:spPr bwMode="auto">
          <a:xfrm>
            <a:off x="7367588"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2" name="Line 62"/>
          <p:cNvSpPr>
            <a:spLocks noChangeShapeType="1"/>
          </p:cNvSpPr>
          <p:nvPr/>
        </p:nvSpPr>
        <p:spPr bwMode="auto">
          <a:xfrm>
            <a:off x="7607300"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3" name="Line 63"/>
          <p:cNvSpPr>
            <a:spLocks noChangeShapeType="1"/>
          </p:cNvSpPr>
          <p:nvPr/>
        </p:nvSpPr>
        <p:spPr bwMode="auto">
          <a:xfrm>
            <a:off x="7847013"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4" name="Line 64"/>
          <p:cNvSpPr>
            <a:spLocks noChangeShapeType="1"/>
          </p:cNvSpPr>
          <p:nvPr/>
        </p:nvSpPr>
        <p:spPr bwMode="auto">
          <a:xfrm>
            <a:off x="8086725" y="250825"/>
            <a:ext cx="0" cy="298450"/>
          </a:xfrm>
          <a:prstGeom prst="line">
            <a:avLst/>
          </a:prstGeom>
          <a:noFill/>
          <a:ln w="12700">
            <a:solidFill>
              <a:schemeClr val="tx1"/>
            </a:solidFill>
            <a:round/>
            <a:headEnd/>
            <a:tailEnd/>
          </a:ln>
        </p:spPr>
        <p:txBody>
          <a:bodyPr wrap="none" anchor="ctr"/>
          <a:lstStyle/>
          <a:p>
            <a:endParaRPr lang="zh-CN" altLang="en-US"/>
          </a:p>
        </p:txBody>
      </p:sp>
      <p:sp>
        <p:nvSpPr>
          <p:cNvPr id="87105" name="Line 65"/>
          <p:cNvSpPr>
            <a:spLocks noChangeShapeType="1"/>
          </p:cNvSpPr>
          <p:nvPr/>
        </p:nvSpPr>
        <p:spPr bwMode="auto">
          <a:xfrm>
            <a:off x="8326438" y="350838"/>
            <a:ext cx="0" cy="198437"/>
          </a:xfrm>
          <a:prstGeom prst="line">
            <a:avLst/>
          </a:prstGeom>
          <a:noFill/>
          <a:ln w="12700">
            <a:solidFill>
              <a:schemeClr val="tx1"/>
            </a:solidFill>
            <a:round/>
            <a:headEnd/>
            <a:tailEnd/>
          </a:ln>
        </p:spPr>
        <p:txBody>
          <a:bodyPr wrap="none" anchor="ctr"/>
          <a:lstStyle/>
          <a:p>
            <a:endParaRPr lang="zh-CN" altLang="en-US"/>
          </a:p>
        </p:txBody>
      </p:sp>
      <p:sp>
        <p:nvSpPr>
          <p:cNvPr id="8710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710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710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710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p:spPr>
        <p:txBody>
          <a:bodyPr wrap="none" anchor="ctr"/>
          <a:lstStyle/>
          <a:p>
            <a:endParaRPr lang="zh-CN" altLang="en-US"/>
          </a:p>
        </p:txBody>
      </p:sp>
      <p:sp>
        <p:nvSpPr>
          <p:cNvPr id="87110" name="Rectangle 70"/>
          <p:cNvSpPr>
            <a:spLocks noChangeArrowheads="1"/>
          </p:cNvSpPr>
          <p:nvPr/>
        </p:nvSpPr>
        <p:spPr bwMode="auto">
          <a:xfrm>
            <a:off x="4008438" y="2827338"/>
            <a:ext cx="325437"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Y</a:t>
            </a:r>
          </a:p>
          <a:p>
            <a:pPr defTabSz="762000" eaLnBrk="0" hangingPunct="0">
              <a:lnSpc>
                <a:spcPct val="75000"/>
              </a:lnSpc>
            </a:pPr>
            <a:r>
              <a:rPr kumimoji="1" lang="en-US" altLang="zh-CN" sz="1600" b="1">
                <a:solidFill>
                  <a:srgbClr val="333399"/>
                </a:solidFill>
                <a:latin typeface="Arial" pitchFamily="34" charset="0"/>
                <a:ea typeface="黑体" pitchFamily="49" charset="-122"/>
              </a:rPr>
              <a:t>N</a:t>
            </a:r>
          </a:p>
        </p:txBody>
      </p:sp>
      <p:sp>
        <p:nvSpPr>
          <p:cNvPr id="87111" name="Rectangle 71"/>
          <p:cNvSpPr>
            <a:spLocks noChangeArrowheads="1"/>
          </p:cNvSpPr>
          <p:nvPr/>
        </p:nvSpPr>
        <p:spPr bwMode="auto">
          <a:xfrm>
            <a:off x="3770313"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T</a:t>
            </a:r>
          </a:p>
        </p:txBody>
      </p:sp>
      <p:sp>
        <p:nvSpPr>
          <p:cNvPr id="87112" name="Rectangle 72"/>
          <p:cNvSpPr>
            <a:spLocks noChangeArrowheads="1"/>
          </p:cNvSpPr>
          <p:nvPr/>
        </p:nvSpPr>
        <p:spPr bwMode="auto">
          <a:xfrm>
            <a:off x="3513138" y="2827338"/>
            <a:ext cx="328612"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P</a:t>
            </a:r>
          </a:p>
          <a:p>
            <a:pPr defTabSz="762000" eaLnBrk="0" hangingPunct="0">
              <a:lnSpc>
                <a:spcPct val="75000"/>
              </a:lnSpc>
            </a:pPr>
            <a:r>
              <a:rPr kumimoji="1" lang="en-US" altLang="zh-CN" sz="1600" b="1">
                <a:solidFill>
                  <a:srgbClr val="333399"/>
                </a:solidFill>
                <a:latin typeface="Arial" pitchFamily="34" charset="0"/>
                <a:ea typeface="黑体" pitchFamily="49" charset="-122"/>
              </a:rPr>
              <a:t>S</a:t>
            </a:r>
          </a:p>
          <a:p>
            <a:pPr defTabSz="762000" eaLnBrk="0" hangingPunct="0">
              <a:lnSpc>
                <a:spcPct val="75000"/>
              </a:lnSpc>
            </a:pPr>
            <a:r>
              <a:rPr kumimoji="1" lang="en-US" altLang="zh-CN" sz="1600" b="1">
                <a:solidFill>
                  <a:srgbClr val="333399"/>
                </a:solidFill>
                <a:latin typeface="Arial" pitchFamily="34" charset="0"/>
                <a:ea typeface="黑体" pitchFamily="49" charset="-122"/>
              </a:rPr>
              <a:t>H</a:t>
            </a:r>
          </a:p>
        </p:txBody>
      </p:sp>
      <p:sp>
        <p:nvSpPr>
          <p:cNvPr id="87113" name="Rectangle 73"/>
          <p:cNvSpPr>
            <a:spLocks noChangeArrowheads="1"/>
          </p:cNvSpPr>
          <p:nvPr/>
        </p:nvSpPr>
        <p:spPr bwMode="auto">
          <a:xfrm>
            <a:off x="3273425" y="2827338"/>
            <a:ext cx="3270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A</a:t>
            </a:r>
          </a:p>
          <a:p>
            <a:pPr defTabSz="762000" eaLnBrk="0" hangingPunct="0">
              <a:lnSpc>
                <a:spcPct val="75000"/>
              </a:lnSpc>
            </a:pPr>
            <a:r>
              <a:rPr kumimoji="1" lang="en-US" altLang="zh-CN" sz="1600" b="1">
                <a:solidFill>
                  <a:srgbClr val="333399"/>
                </a:solidFill>
                <a:latin typeface="Arial" pitchFamily="34" charset="0"/>
                <a:ea typeface="黑体" pitchFamily="49" charset="-122"/>
              </a:rPr>
              <a:t>C</a:t>
            </a:r>
          </a:p>
          <a:p>
            <a:pPr defTabSz="762000" eaLnBrk="0" hangingPunct="0">
              <a:lnSpc>
                <a:spcPct val="75000"/>
              </a:lnSpc>
            </a:pPr>
            <a:r>
              <a:rPr kumimoji="1" lang="en-US" altLang="zh-CN" sz="1600" b="1">
                <a:solidFill>
                  <a:srgbClr val="333399"/>
                </a:solidFill>
                <a:latin typeface="Arial" pitchFamily="34" charset="0"/>
                <a:ea typeface="黑体" pitchFamily="49" charset="-122"/>
              </a:rPr>
              <a:t>K</a:t>
            </a:r>
          </a:p>
        </p:txBody>
      </p:sp>
      <p:sp>
        <p:nvSpPr>
          <p:cNvPr id="87114" name="Rectangle 74"/>
          <p:cNvSpPr>
            <a:spLocks noChangeArrowheads="1"/>
          </p:cNvSpPr>
          <p:nvPr/>
        </p:nvSpPr>
        <p:spPr bwMode="auto">
          <a:xfrm>
            <a:off x="3011488" y="2827338"/>
            <a:ext cx="339725" cy="639762"/>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49" charset="-122"/>
              </a:rPr>
              <a:t>U</a:t>
            </a:r>
          </a:p>
          <a:p>
            <a:pPr defTabSz="762000" eaLnBrk="0" hangingPunct="0">
              <a:lnSpc>
                <a:spcPct val="75000"/>
              </a:lnSpc>
            </a:pPr>
            <a:r>
              <a:rPr kumimoji="1" lang="en-US" altLang="zh-CN" sz="1600" b="1">
                <a:solidFill>
                  <a:srgbClr val="333399"/>
                </a:solidFill>
                <a:latin typeface="Arial" pitchFamily="34" charset="0"/>
                <a:ea typeface="黑体" pitchFamily="49" charset="-122"/>
              </a:rPr>
              <a:t>R</a:t>
            </a:r>
          </a:p>
          <a:p>
            <a:pPr defTabSz="762000" eaLnBrk="0" hangingPunct="0">
              <a:lnSpc>
                <a:spcPct val="75000"/>
              </a:lnSpc>
            </a:pPr>
            <a:r>
              <a:rPr kumimoji="1" lang="en-US" altLang="zh-CN" sz="1600" b="1">
                <a:solidFill>
                  <a:srgbClr val="333399"/>
                </a:solidFill>
                <a:latin typeface="Arial" pitchFamily="34" charset="0"/>
                <a:ea typeface="黑体" pitchFamily="49" charset="-122"/>
              </a:rPr>
              <a:t>G</a:t>
            </a:r>
          </a:p>
        </p:txBody>
      </p:sp>
      <p:sp>
        <p:nvSpPr>
          <p:cNvPr id="87115" name="Rectangle 75"/>
          <p:cNvSpPr>
            <a:spLocks noChangeArrowheads="1"/>
          </p:cNvSpPr>
          <p:nvPr/>
        </p:nvSpPr>
        <p:spPr bwMode="auto">
          <a:xfrm>
            <a:off x="257175" y="-26988"/>
            <a:ext cx="8131175" cy="39370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位 </a:t>
            </a:r>
            <a:r>
              <a:rPr kumimoji="1" lang="en-US" altLang="zh-CN" sz="2000">
                <a:solidFill>
                  <a:srgbClr val="333399"/>
                </a:solidFill>
                <a:latin typeface="Arial" pitchFamily="34" charset="0"/>
                <a:ea typeface="黑体" pitchFamily="49" charset="-122"/>
              </a:rPr>
              <a:t>0                         8                        16                        24                    31</a:t>
            </a:r>
          </a:p>
        </p:txBody>
      </p:sp>
      <p:sp>
        <p:nvSpPr>
          <p:cNvPr id="87116" name="Line 76"/>
          <p:cNvSpPr>
            <a:spLocks noChangeShapeType="1"/>
          </p:cNvSpPr>
          <p:nvPr/>
        </p:nvSpPr>
        <p:spPr bwMode="auto">
          <a:xfrm flipH="1">
            <a:off x="6405563" y="4203700"/>
            <a:ext cx="3175" cy="642938"/>
          </a:xfrm>
          <a:prstGeom prst="line">
            <a:avLst/>
          </a:prstGeom>
          <a:noFill/>
          <a:ln w="12700">
            <a:solidFill>
              <a:schemeClr val="tx1"/>
            </a:solidFill>
            <a:round/>
            <a:headEnd/>
            <a:tailEnd/>
          </a:ln>
        </p:spPr>
        <p:txBody>
          <a:bodyPr/>
          <a:lstStyle/>
          <a:p>
            <a:endParaRPr lang="zh-CN" altLang="en-US"/>
          </a:p>
        </p:txBody>
      </p:sp>
      <p:sp>
        <p:nvSpPr>
          <p:cNvPr id="87117" name="Rectangle 77"/>
          <p:cNvSpPr>
            <a:spLocks noChangeArrowheads="1"/>
          </p:cNvSpPr>
          <p:nvPr/>
        </p:nvSpPr>
        <p:spPr bwMode="auto">
          <a:xfrm>
            <a:off x="6918325" y="4270375"/>
            <a:ext cx="125412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填    充</a:t>
            </a:r>
          </a:p>
        </p:txBody>
      </p:sp>
      <p:sp>
        <p:nvSpPr>
          <p:cNvPr id="87118" name="Line 78"/>
          <p:cNvSpPr>
            <a:spLocks noChangeShapeType="1"/>
          </p:cNvSpPr>
          <p:nvPr/>
        </p:nvSpPr>
        <p:spPr bwMode="auto">
          <a:xfrm>
            <a:off x="8447088" y="682625"/>
            <a:ext cx="830262" cy="0"/>
          </a:xfrm>
          <a:prstGeom prst="line">
            <a:avLst/>
          </a:prstGeom>
          <a:noFill/>
          <a:ln w="12700">
            <a:solidFill>
              <a:schemeClr val="tx1"/>
            </a:solidFill>
            <a:round/>
            <a:headEnd/>
            <a:tailEnd/>
          </a:ln>
        </p:spPr>
        <p:txBody>
          <a:bodyPr/>
          <a:lstStyle/>
          <a:p>
            <a:endParaRPr lang="zh-CN" altLang="en-US"/>
          </a:p>
        </p:txBody>
      </p:sp>
      <p:sp>
        <p:nvSpPr>
          <p:cNvPr id="87119" name="Line 79"/>
          <p:cNvSpPr>
            <a:spLocks noChangeShapeType="1"/>
          </p:cNvSpPr>
          <p:nvPr/>
        </p:nvSpPr>
        <p:spPr bwMode="auto">
          <a:xfrm>
            <a:off x="8447088" y="4178300"/>
            <a:ext cx="830262" cy="0"/>
          </a:xfrm>
          <a:prstGeom prst="line">
            <a:avLst/>
          </a:prstGeom>
          <a:noFill/>
          <a:ln w="12700">
            <a:solidFill>
              <a:schemeClr val="tx1"/>
            </a:solidFill>
            <a:round/>
            <a:headEnd/>
            <a:tailEnd/>
          </a:ln>
        </p:spPr>
        <p:txBody>
          <a:bodyPr/>
          <a:lstStyle/>
          <a:p>
            <a:endParaRPr lang="zh-CN" altLang="en-US"/>
          </a:p>
        </p:txBody>
      </p:sp>
      <p:sp>
        <p:nvSpPr>
          <p:cNvPr id="87120" name="Line 80"/>
          <p:cNvSpPr>
            <a:spLocks noChangeShapeType="1"/>
          </p:cNvSpPr>
          <p:nvPr/>
        </p:nvSpPr>
        <p:spPr bwMode="auto">
          <a:xfrm>
            <a:off x="58738" y="720725"/>
            <a:ext cx="530225" cy="0"/>
          </a:xfrm>
          <a:prstGeom prst="line">
            <a:avLst/>
          </a:prstGeom>
          <a:noFill/>
          <a:ln w="12700">
            <a:solidFill>
              <a:schemeClr val="tx1"/>
            </a:solidFill>
            <a:round/>
            <a:headEnd/>
            <a:tailEnd/>
          </a:ln>
        </p:spPr>
        <p:txBody>
          <a:bodyPr/>
          <a:lstStyle/>
          <a:p>
            <a:endParaRPr lang="zh-CN" altLang="en-US"/>
          </a:p>
        </p:txBody>
      </p:sp>
      <p:sp>
        <p:nvSpPr>
          <p:cNvPr id="87121" name="Line 81"/>
          <p:cNvSpPr>
            <a:spLocks noChangeShapeType="1"/>
          </p:cNvSpPr>
          <p:nvPr/>
        </p:nvSpPr>
        <p:spPr bwMode="auto">
          <a:xfrm>
            <a:off x="73025" y="4821238"/>
            <a:ext cx="530225" cy="0"/>
          </a:xfrm>
          <a:prstGeom prst="line">
            <a:avLst/>
          </a:prstGeom>
          <a:noFill/>
          <a:ln w="12700">
            <a:solidFill>
              <a:schemeClr val="tx1"/>
            </a:solidFill>
            <a:round/>
            <a:headEnd/>
            <a:tailEnd/>
          </a:ln>
        </p:spPr>
        <p:txBody>
          <a:bodyPr/>
          <a:lstStyle/>
          <a:p>
            <a:endParaRPr lang="zh-CN" altLang="en-US"/>
          </a:p>
        </p:txBody>
      </p:sp>
      <p:sp>
        <p:nvSpPr>
          <p:cNvPr id="520274" name="Rectangle 82"/>
          <p:cNvSpPr>
            <a:spLocks noChangeArrowheads="1"/>
          </p:cNvSpPr>
          <p:nvPr/>
        </p:nvSpPr>
        <p:spPr bwMode="auto">
          <a:xfrm>
            <a:off x="6400800" y="4151313"/>
            <a:ext cx="1925638" cy="717550"/>
          </a:xfrm>
          <a:prstGeom prst="rect">
            <a:avLst/>
          </a:prstGeom>
          <a:noFill/>
          <a:ln w="76200">
            <a:solidFill>
              <a:srgbClr val="FF0000"/>
            </a:solidFill>
            <a:miter lim="800000"/>
            <a:headEnd/>
            <a:tailEnd/>
          </a:ln>
        </p:spPr>
        <p:txBody>
          <a:bodyPr wrap="none" anchor="ctr"/>
          <a:lstStyle/>
          <a:p>
            <a:endParaRPr lang="zh-CN" altLang="en-US"/>
          </a:p>
        </p:txBody>
      </p:sp>
      <p:sp>
        <p:nvSpPr>
          <p:cNvPr id="87123" name="Text Box 83"/>
          <p:cNvSpPr txBox="1">
            <a:spLocks noChangeArrowheads="1"/>
          </p:cNvSpPr>
          <p:nvPr/>
        </p:nvSpPr>
        <p:spPr bwMode="auto">
          <a:xfrm>
            <a:off x="468313" y="5084763"/>
            <a:ext cx="8301037" cy="400050"/>
          </a:xfrm>
          <a:prstGeom prst="rect">
            <a:avLst/>
          </a:prstGeom>
          <a:noFill/>
          <a:ln w="9525">
            <a:noFill/>
            <a:miter lim="800000"/>
            <a:headEnd/>
            <a:tailEnd/>
          </a:ln>
        </p:spPr>
        <p:txBody>
          <a:bodyPr>
            <a:spAutoFit/>
          </a:bodyPr>
          <a:lstStyle/>
          <a:p>
            <a:pPr algn="just"/>
            <a:r>
              <a:rPr lang="zh-CN" altLang="en-US" sz="2000" b="1" dirty="0">
                <a:latin typeface="华文新魏" pitchFamily="2" charset="-122"/>
                <a:ea typeface="华文新魏" pitchFamily="2" charset="-122"/>
              </a:rPr>
              <a:t>填充字段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这是为了使整个首部长度是 </a:t>
            </a:r>
            <a:r>
              <a:rPr lang="en-US" altLang="zh-CN" sz="2000" b="1" dirty="0">
                <a:latin typeface="华文新魏" pitchFamily="2" charset="-122"/>
                <a:ea typeface="华文新魏" pitchFamily="2" charset="-122"/>
              </a:rPr>
              <a:t>4 </a:t>
            </a:r>
            <a:r>
              <a:rPr lang="zh-CN" altLang="en-US" sz="2000" b="1" dirty="0">
                <a:latin typeface="华文新魏" pitchFamily="2" charset="-122"/>
                <a:ea typeface="华文新魏" pitchFamily="2" charset="-122"/>
              </a:rPr>
              <a:t>字节的整数倍。 </a:t>
            </a:r>
          </a:p>
        </p:txBody>
      </p:sp>
      <p:sp>
        <p:nvSpPr>
          <p:cNvPr id="87125" name="灯片编号占位符 84"/>
          <p:cNvSpPr>
            <a:spLocks noGrp="1"/>
          </p:cNvSpPr>
          <p:nvPr>
            <p:ph type="sldNum" sz="quarter" idx="12"/>
          </p:nvPr>
        </p:nvSpPr>
        <p:spPr>
          <a:noFill/>
        </p:spPr>
        <p:txBody>
          <a:bodyPr/>
          <a:lstStyle/>
          <a:p>
            <a:fld id="{FFE55F7E-C9AA-4478-A21E-0B8F7D4687F5}" type="slidenum">
              <a:rPr lang="en-US" altLang="zh-CN" smtClean="0"/>
              <a:pPr/>
              <a:t>52</a:t>
            </a:fld>
            <a:endParaRPr lang="en-US" altLang="zh-CN" smtClean="0"/>
          </a:p>
        </p:txBody>
      </p:sp>
      <p:sp>
        <p:nvSpPr>
          <p:cNvPr id="85" name="Rectangle 13"/>
          <p:cNvSpPr>
            <a:spLocks noChangeArrowheads="1"/>
          </p:cNvSpPr>
          <p:nvPr/>
        </p:nvSpPr>
        <p:spPr bwMode="auto">
          <a:xfrm>
            <a:off x="899592" y="2852936"/>
            <a:ext cx="593112" cy="5822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dirty="0" smtClean="0">
                <a:solidFill>
                  <a:schemeClr val="accent6"/>
                </a:solidFill>
                <a:latin typeface="Arial" pitchFamily="34" charset="0"/>
                <a:ea typeface="黑体" pitchFamily="49" charset="-122"/>
              </a:rPr>
              <a:t>头部</a:t>
            </a:r>
            <a:endParaRPr kumimoji="1" lang="en-US" altLang="zh-CN" sz="1600" dirty="0" smtClean="0">
              <a:solidFill>
                <a:schemeClr val="accent6"/>
              </a:solidFill>
              <a:latin typeface="Arial" pitchFamily="34" charset="0"/>
              <a:ea typeface="黑体" pitchFamily="49" charset="-122"/>
            </a:endParaRPr>
          </a:p>
          <a:p>
            <a:pPr defTabSz="762000" eaLnBrk="0" hangingPunct="0"/>
            <a:r>
              <a:rPr kumimoji="1" lang="zh-CN" altLang="en-US" sz="1600" dirty="0" smtClean="0">
                <a:solidFill>
                  <a:schemeClr val="accent6"/>
                </a:solidFill>
                <a:latin typeface="Arial" pitchFamily="34" charset="0"/>
                <a:ea typeface="黑体" pitchFamily="49" charset="-122"/>
              </a:rPr>
              <a:t>长度</a:t>
            </a:r>
            <a:endParaRPr kumimoji="1" lang="zh-CN" altLang="en-US" sz="1600" dirty="0">
              <a:solidFill>
                <a:schemeClr val="accent6"/>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type="body" idx="1"/>
          </p:nvPr>
        </p:nvSpPr>
        <p:spPr>
          <a:xfrm>
            <a:off x="539552" y="1484784"/>
            <a:ext cx="7992888" cy="4679950"/>
          </a:xfrm>
        </p:spPr>
        <p:txBody>
          <a:bodyPr/>
          <a:lstStyle/>
          <a:p>
            <a:pPr eaLnBrk="1" hangingPunct="1">
              <a:lnSpc>
                <a:spcPct val="90000"/>
              </a:lnSpc>
            </a:pPr>
            <a:r>
              <a:rPr lang="zh-CN" altLang="en-US" dirty="0">
                <a:latin typeface="华文新魏" pitchFamily="2" charset="-122"/>
                <a:ea typeface="华文新魏" pitchFamily="2" charset="-122"/>
              </a:rPr>
              <a:t>传</a:t>
            </a:r>
            <a:r>
              <a:rPr lang="zh-CN" altLang="en-US" dirty="0" smtClean="0">
                <a:latin typeface="华文新魏" pitchFamily="2" charset="-122"/>
                <a:ea typeface="华文新魏" pitchFamily="2" charset="-122"/>
              </a:rPr>
              <a:t>输连接有三个阶段，即：</a:t>
            </a:r>
            <a:r>
              <a:rPr lang="zh-CN" altLang="en-US" dirty="0" smtClean="0">
                <a:solidFill>
                  <a:srgbClr val="FF0000"/>
                </a:solidFill>
                <a:latin typeface="华文新魏" pitchFamily="2" charset="-122"/>
                <a:ea typeface="华文新魏" pitchFamily="2" charset="-122"/>
              </a:rPr>
              <a:t>连接建立</a:t>
            </a:r>
            <a:r>
              <a:rPr lang="zh-CN" altLang="en-US" dirty="0" smtClean="0">
                <a:latin typeface="华文新魏" pitchFamily="2" charset="-122"/>
                <a:ea typeface="华文新魏" pitchFamily="2" charset="-122"/>
              </a:rPr>
              <a:t>、</a:t>
            </a:r>
            <a:r>
              <a:rPr lang="zh-CN" altLang="en-US" dirty="0" smtClean="0">
                <a:solidFill>
                  <a:srgbClr val="FF0000"/>
                </a:solidFill>
                <a:latin typeface="华文新魏" pitchFamily="2" charset="-122"/>
                <a:ea typeface="华文新魏" pitchFamily="2" charset="-122"/>
              </a:rPr>
              <a:t>数据传送</a:t>
            </a:r>
            <a:r>
              <a:rPr lang="zh-CN" altLang="en-US" dirty="0" smtClean="0">
                <a:latin typeface="华文新魏" pitchFamily="2" charset="-122"/>
                <a:ea typeface="华文新魏" pitchFamily="2" charset="-122"/>
              </a:rPr>
              <a:t>和</a:t>
            </a:r>
            <a:r>
              <a:rPr lang="zh-CN" altLang="en-US" dirty="0" smtClean="0">
                <a:solidFill>
                  <a:srgbClr val="FF0000"/>
                </a:solidFill>
                <a:latin typeface="华文新魏" pitchFamily="2" charset="-122"/>
                <a:ea typeface="华文新魏" pitchFamily="2" charset="-122"/>
              </a:rPr>
              <a:t>连接释放</a:t>
            </a:r>
            <a:r>
              <a:rPr lang="zh-CN" altLang="en-US" dirty="0" smtClean="0">
                <a:latin typeface="华文新魏" pitchFamily="2" charset="-122"/>
                <a:ea typeface="华文新魏" pitchFamily="2" charset="-122"/>
              </a:rPr>
              <a:t>。传输连接的管理就是使传输连接的建立和释放都能正常地进行。</a:t>
            </a:r>
          </a:p>
          <a:p>
            <a:pPr eaLnBrk="1" hangingPunct="1">
              <a:lnSpc>
                <a:spcPct val="90000"/>
              </a:lnSpc>
            </a:pPr>
            <a:r>
              <a:rPr lang="zh-CN" altLang="en-US" dirty="0" smtClean="0">
                <a:latin typeface="华文新魏" pitchFamily="2" charset="-122"/>
                <a:ea typeface="华文新魏" pitchFamily="2" charset="-122"/>
              </a:rPr>
              <a:t>连接建立过程中要解决以下三个问题：</a:t>
            </a:r>
          </a:p>
          <a:p>
            <a:pPr lvl="1" eaLnBrk="1" hangingPunct="1">
              <a:lnSpc>
                <a:spcPct val="90000"/>
              </a:lnSpc>
            </a:pPr>
            <a:r>
              <a:rPr lang="zh-CN" altLang="en-US" dirty="0" smtClean="0">
                <a:latin typeface="华文新魏" pitchFamily="2" charset="-122"/>
                <a:ea typeface="华文新魏" pitchFamily="2" charset="-122"/>
              </a:rPr>
              <a:t>要使每一方能够确知对方的存在。</a:t>
            </a:r>
          </a:p>
          <a:p>
            <a:pPr lvl="1" eaLnBrk="1" hangingPunct="1">
              <a:lnSpc>
                <a:spcPct val="90000"/>
              </a:lnSpc>
            </a:pPr>
            <a:r>
              <a:rPr lang="zh-CN" altLang="en-US" dirty="0" smtClean="0">
                <a:latin typeface="华文新魏" pitchFamily="2" charset="-122"/>
                <a:ea typeface="华文新魏" pitchFamily="2" charset="-122"/>
              </a:rPr>
              <a:t>要允许双方协商一些参数（如最大报文段长度，最大窗口大小，服务质量等）。</a:t>
            </a:r>
          </a:p>
          <a:p>
            <a:pPr lvl="1" eaLnBrk="1" hangingPunct="1">
              <a:lnSpc>
                <a:spcPct val="90000"/>
              </a:lnSpc>
            </a:pPr>
            <a:r>
              <a:rPr lang="zh-CN" altLang="en-US" dirty="0" smtClean="0">
                <a:latin typeface="华文新魏" pitchFamily="2" charset="-122"/>
                <a:ea typeface="华文新魏" pitchFamily="2" charset="-122"/>
              </a:rPr>
              <a:t>能够对运输实体资源（如缓存大小，连接表中的项目等）进行分配。  </a:t>
            </a:r>
          </a:p>
        </p:txBody>
      </p:sp>
      <p:sp>
        <p:nvSpPr>
          <p:cNvPr id="156678" name="灯片编号占位符 5"/>
          <p:cNvSpPr>
            <a:spLocks noGrp="1"/>
          </p:cNvSpPr>
          <p:nvPr>
            <p:ph type="sldNum" sz="quarter" idx="12"/>
          </p:nvPr>
        </p:nvSpPr>
        <p:spPr>
          <a:xfrm>
            <a:off x="7092280" y="6400800"/>
            <a:ext cx="1905000" cy="457200"/>
          </a:xfrm>
          <a:noFill/>
        </p:spPr>
        <p:txBody>
          <a:bodyPr/>
          <a:lstStyle/>
          <a:p>
            <a:fld id="{5065D60D-0C8B-4905-90F4-812FE65DFCD6}" type="slidenum">
              <a:rPr lang="en-US" altLang="zh-CN" smtClean="0"/>
              <a:pPr/>
              <a:t>53</a:t>
            </a:fld>
            <a:endParaRPr lang="en-US" altLang="zh-CN" smtClean="0"/>
          </a:p>
        </p:txBody>
      </p:sp>
      <p:sp>
        <p:nvSpPr>
          <p:cNvPr id="8" name="标题 15"/>
          <p:cNvSpPr>
            <a:spLocks noGrp="1"/>
          </p:cNvSpPr>
          <p:nvPr>
            <p:ph type="title"/>
          </p:nvPr>
        </p:nvSpPr>
        <p:spPr>
          <a:xfrm>
            <a:off x="323528" y="260648"/>
            <a:ext cx="7918450" cy="1143000"/>
          </a:xfrm>
        </p:spPr>
        <p:txBody>
          <a:bodyPr/>
          <a:lstStyle/>
          <a:p>
            <a:pPr algn="l" eaLnBrk="1" hangingPunct="1">
              <a:defRPr/>
            </a:pPr>
            <a:r>
              <a:rPr lang="en-US" altLang="zh-CN" sz="3600" u="sng" dirty="0" smtClean="0">
                <a:latin typeface="+mn-lt"/>
                <a:ea typeface="华文新魏" pitchFamily="2" charset="-122"/>
              </a:rPr>
              <a:t>6.3.3  TCP</a:t>
            </a:r>
            <a:r>
              <a:rPr lang="zh-CN" altLang="zh-CN" sz="3600" u="sng" dirty="0" smtClean="0">
                <a:latin typeface="+mn-lt"/>
                <a:ea typeface="华文新魏" pitchFamily="2" charset="-122"/>
              </a:rPr>
              <a:t>连接建立与释放</a:t>
            </a:r>
            <a:endParaRPr lang="zh-CN" altLang="en-US" sz="3600" u="sng" dirty="0" smtClean="0">
              <a:latin typeface="+mn-lt"/>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4"/>
          <p:cNvSpPr>
            <a:spLocks noGrp="1" noChangeArrowheads="1"/>
          </p:cNvSpPr>
          <p:nvPr>
            <p:ph type="title"/>
          </p:nvPr>
        </p:nvSpPr>
        <p:spPr>
          <a:xfrm>
            <a:off x="323528" y="908720"/>
            <a:ext cx="5508625" cy="624334"/>
          </a:xfrm>
        </p:spPr>
        <p:txBody>
          <a:bodyPr/>
          <a:lstStyle/>
          <a:p>
            <a:pPr algn="l" eaLnBrk="1" hangingPunct="1">
              <a:buFont typeface="Arial" pitchFamily="34" charset="0"/>
              <a:buChar char="•"/>
            </a:pPr>
            <a:r>
              <a:rPr lang="zh-CN" altLang="en-US" sz="2400" dirty="0" smtClean="0">
                <a:solidFill>
                  <a:schemeClr val="tx1"/>
                </a:solidFill>
                <a:latin typeface="华文新魏" pitchFamily="2" charset="-122"/>
                <a:ea typeface="华文新魏" pitchFamily="2" charset="-122"/>
              </a:rPr>
              <a:t>  三次握手建立 </a:t>
            </a:r>
            <a:r>
              <a:rPr lang="en-US" altLang="zh-CN" sz="2400" dirty="0" smtClean="0">
                <a:solidFill>
                  <a:schemeClr val="tx1"/>
                </a:solidFill>
                <a:latin typeface="华文新魏" pitchFamily="2" charset="-122"/>
                <a:ea typeface="华文新魏" pitchFamily="2" charset="-122"/>
              </a:rPr>
              <a:t>TCP </a:t>
            </a:r>
            <a:r>
              <a:rPr lang="zh-CN" altLang="en-US" sz="2400" dirty="0" smtClean="0">
                <a:solidFill>
                  <a:schemeClr val="tx1"/>
                </a:solidFill>
                <a:latin typeface="华文新魏" pitchFamily="2" charset="-122"/>
                <a:ea typeface="华文新魏" pitchFamily="2" charset="-122"/>
              </a:rPr>
              <a:t>连接 </a:t>
            </a:r>
          </a:p>
        </p:txBody>
      </p:sp>
      <p:grpSp>
        <p:nvGrpSpPr>
          <p:cNvPr id="31" name="组合 30"/>
          <p:cNvGrpSpPr/>
          <p:nvPr/>
        </p:nvGrpSpPr>
        <p:grpSpPr>
          <a:xfrm>
            <a:off x="539552" y="1700808"/>
            <a:ext cx="7941568" cy="4797301"/>
            <a:chOff x="395288" y="1425575"/>
            <a:chExt cx="8229600" cy="5013325"/>
          </a:xfrm>
        </p:grpSpPr>
        <p:grpSp>
          <p:nvGrpSpPr>
            <p:cNvPr id="2" name="Group 77"/>
            <p:cNvGrpSpPr>
              <a:grpSpLocks/>
            </p:cNvGrpSpPr>
            <p:nvPr/>
          </p:nvGrpSpPr>
          <p:grpSpPr bwMode="auto">
            <a:xfrm>
              <a:off x="2339975" y="2997200"/>
              <a:ext cx="4248150" cy="3441700"/>
              <a:chOff x="1474" y="1888"/>
              <a:chExt cx="2676" cy="2432"/>
            </a:xfrm>
          </p:grpSpPr>
          <p:sp>
            <p:nvSpPr>
              <p:cNvPr id="158748" name="Line 75"/>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a:p>
            </p:txBody>
          </p:sp>
          <p:sp>
            <p:nvSpPr>
              <p:cNvPr id="158749" name="Line 76"/>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a:p>
            </p:txBody>
          </p:sp>
        </p:grpSp>
        <p:grpSp>
          <p:nvGrpSpPr>
            <p:cNvPr id="3" name="Group 61"/>
            <p:cNvGrpSpPr>
              <a:grpSpLocks/>
            </p:cNvGrpSpPr>
            <p:nvPr/>
          </p:nvGrpSpPr>
          <p:grpSpPr bwMode="auto">
            <a:xfrm>
              <a:off x="2413000" y="2982913"/>
              <a:ext cx="4111625" cy="823912"/>
              <a:chOff x="1520" y="1879"/>
              <a:chExt cx="2590" cy="519"/>
            </a:xfrm>
          </p:grpSpPr>
          <p:sp>
            <p:nvSpPr>
              <p:cNvPr id="158746" name="Rectangle 25"/>
              <p:cNvSpPr>
                <a:spLocks noChangeArrowheads="1"/>
              </p:cNvSpPr>
              <p:nvPr/>
            </p:nvSpPr>
            <p:spPr bwMode="auto">
              <a:xfrm rot="665985">
                <a:off x="2097" y="1879"/>
                <a:ext cx="1342" cy="24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b="1">
                    <a:latin typeface="华文新魏" pitchFamily="2" charset="-122"/>
                    <a:ea typeface="华文新魏" pitchFamily="2" charset="-122"/>
                  </a:rPr>
                  <a:t>SYN = 1, seq = x</a:t>
                </a:r>
              </a:p>
            </p:txBody>
          </p:sp>
          <p:sp>
            <p:nvSpPr>
              <p:cNvPr id="158747" name="Line 28"/>
              <p:cNvSpPr>
                <a:spLocks noChangeShapeType="1"/>
              </p:cNvSpPr>
              <p:nvPr/>
            </p:nvSpPr>
            <p:spPr bwMode="auto">
              <a:xfrm>
                <a:off x="1520" y="1893"/>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558111" name="Rectangle 31"/>
            <p:cNvSpPr>
              <a:spLocks noChangeArrowheads="1"/>
            </p:cNvSpPr>
            <p:nvPr/>
          </p:nvSpPr>
          <p:spPr bwMode="auto">
            <a:xfrm>
              <a:off x="1436688" y="2393950"/>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58726" name="Text Box 32"/>
            <p:cNvSpPr txBox="1">
              <a:spLocks noChangeArrowheads="1"/>
            </p:cNvSpPr>
            <p:nvPr/>
          </p:nvSpPr>
          <p:spPr bwMode="auto">
            <a:xfrm>
              <a:off x="138747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sp>
          <p:nvSpPr>
            <p:cNvPr id="558117" name="Rectangle 37"/>
            <p:cNvSpPr>
              <a:spLocks noChangeArrowheads="1"/>
            </p:cNvSpPr>
            <p:nvPr/>
          </p:nvSpPr>
          <p:spPr bwMode="auto">
            <a:xfrm>
              <a:off x="6526213" y="2393950"/>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58728" name="Text Box 39"/>
            <p:cNvSpPr txBox="1">
              <a:spLocks noChangeArrowheads="1"/>
            </p:cNvSpPr>
            <p:nvPr/>
          </p:nvSpPr>
          <p:spPr bwMode="auto">
            <a:xfrm>
              <a:off x="648652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grpSp>
          <p:nvGrpSpPr>
            <p:cNvPr id="4" name="Group 67"/>
            <p:cNvGrpSpPr>
              <a:grpSpLocks/>
            </p:cNvGrpSpPr>
            <p:nvPr/>
          </p:nvGrpSpPr>
          <p:grpSpPr bwMode="auto">
            <a:xfrm>
              <a:off x="395288" y="2057400"/>
              <a:ext cx="1320800" cy="947738"/>
              <a:chOff x="249" y="1296"/>
              <a:chExt cx="832" cy="597"/>
            </a:xfrm>
          </p:grpSpPr>
          <p:sp>
            <p:nvSpPr>
              <p:cNvPr id="158744" name="Rectangle 44"/>
              <p:cNvSpPr>
                <a:spLocks noChangeArrowheads="1"/>
              </p:cNvSpPr>
              <p:nvPr/>
            </p:nvSpPr>
            <p:spPr bwMode="auto">
              <a:xfrm>
                <a:off x="251" y="1638"/>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主动打开</a:t>
                </a:r>
              </a:p>
            </p:txBody>
          </p:sp>
          <p:sp>
            <p:nvSpPr>
              <p:cNvPr id="158745" name="Freeform 46"/>
              <p:cNvSpPr>
                <a:spLocks/>
              </p:cNvSpPr>
              <p:nvPr/>
            </p:nvSpPr>
            <p:spPr bwMode="auto">
              <a:xfrm>
                <a:off x="249" y="1296"/>
                <a:ext cx="832" cy="597"/>
              </a:xfrm>
              <a:custGeom>
                <a:avLst/>
                <a:gdLst>
                  <a:gd name="T0" fmla="*/ 5878 w 758"/>
                  <a:gd name="T1" fmla="*/ 292 h 491"/>
                  <a:gd name="T2" fmla="*/ 0 w 758"/>
                  <a:gd name="T3" fmla="*/ 0 h 491"/>
                  <a:gd name="T4" fmla="*/ 0 w 758"/>
                  <a:gd name="T5" fmla="*/ 36237 h 491"/>
                  <a:gd name="T6" fmla="*/ 4598 w 758"/>
                  <a:gd name="T7" fmla="*/ 36237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5" name="Group 66"/>
            <p:cNvGrpSpPr>
              <a:grpSpLocks/>
            </p:cNvGrpSpPr>
            <p:nvPr/>
          </p:nvGrpSpPr>
          <p:grpSpPr bwMode="auto">
            <a:xfrm>
              <a:off x="7223125" y="2065338"/>
              <a:ext cx="1401763" cy="939800"/>
              <a:chOff x="4550" y="1301"/>
              <a:chExt cx="883" cy="592"/>
            </a:xfrm>
          </p:grpSpPr>
          <p:sp>
            <p:nvSpPr>
              <p:cNvPr id="158742" name="Rectangle 45"/>
              <p:cNvSpPr>
                <a:spLocks noChangeArrowheads="1"/>
              </p:cNvSpPr>
              <p:nvPr/>
            </p:nvSpPr>
            <p:spPr bwMode="auto">
              <a:xfrm>
                <a:off x="4732" y="1617"/>
                <a:ext cx="701"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被动打开</a:t>
                </a:r>
              </a:p>
            </p:txBody>
          </p:sp>
          <p:sp>
            <p:nvSpPr>
              <p:cNvPr id="158743" name="Freeform 50"/>
              <p:cNvSpPr>
                <a:spLocks/>
              </p:cNvSpPr>
              <p:nvPr/>
            </p:nvSpPr>
            <p:spPr bwMode="auto">
              <a:xfrm>
                <a:off x="4550" y="1301"/>
                <a:ext cx="870" cy="592"/>
              </a:xfrm>
              <a:custGeom>
                <a:avLst/>
                <a:gdLst>
                  <a:gd name="T0" fmla="*/ 0 w 792"/>
                  <a:gd name="T1" fmla="*/ 0 h 487"/>
                  <a:gd name="T2" fmla="*/ 6258 w 792"/>
                  <a:gd name="T3" fmla="*/ 291 h 487"/>
                  <a:gd name="T4" fmla="*/ 6258 w 792"/>
                  <a:gd name="T5" fmla="*/ 35742 h 487"/>
                  <a:gd name="T6" fmla="*/ 1448 w 792"/>
                  <a:gd name="T7" fmla="*/ 35223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pic>
          <p:nvPicPr>
            <p:cNvPr id="158731" name="Picture 53"/>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p:spPr>
        </p:pic>
        <p:pic>
          <p:nvPicPr>
            <p:cNvPr id="158732" name="Picture 54"/>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p:spPr>
        </p:pic>
        <p:sp>
          <p:nvSpPr>
            <p:cNvPr id="158733" name="Rectangle 55"/>
            <p:cNvSpPr>
              <a:spLocks noChangeArrowheads="1"/>
            </p:cNvSpPr>
            <p:nvPr/>
          </p:nvSpPr>
          <p:spPr bwMode="auto">
            <a:xfrm>
              <a:off x="2093913" y="1779588"/>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58734" name="Rectangle 56"/>
            <p:cNvSpPr>
              <a:spLocks noChangeArrowheads="1"/>
            </p:cNvSpPr>
            <p:nvPr/>
          </p:nvSpPr>
          <p:spPr bwMode="auto">
            <a:xfrm>
              <a:off x="6535738" y="1779588"/>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58735" name="Rectangle 57"/>
            <p:cNvSpPr>
              <a:spLocks noChangeArrowheads="1"/>
            </p:cNvSpPr>
            <p:nvPr/>
          </p:nvSpPr>
          <p:spPr bwMode="auto">
            <a:xfrm>
              <a:off x="1589088" y="14255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dirty="0">
                  <a:latin typeface="华文新魏" pitchFamily="2" charset="-122"/>
                  <a:ea typeface="华文新魏" pitchFamily="2" charset="-122"/>
                </a:rPr>
                <a:t>客户</a:t>
              </a:r>
            </a:p>
          </p:txBody>
        </p:sp>
        <p:sp>
          <p:nvSpPr>
            <p:cNvPr id="158736" name="Rectangle 58"/>
            <p:cNvSpPr>
              <a:spLocks noChangeArrowheads="1"/>
            </p:cNvSpPr>
            <p:nvPr/>
          </p:nvSpPr>
          <p:spPr bwMode="auto">
            <a:xfrm>
              <a:off x="6584950" y="1425575"/>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558158" name="Text Box 78"/>
            <p:cNvSpPr txBox="1">
              <a:spLocks noChangeArrowheads="1"/>
            </p:cNvSpPr>
            <p:nvPr/>
          </p:nvSpPr>
          <p:spPr bwMode="auto">
            <a:xfrm>
              <a:off x="1331913" y="4797425"/>
              <a:ext cx="5832475" cy="1016000"/>
            </a:xfrm>
            <a:prstGeom prst="rect">
              <a:avLst/>
            </a:prstGeom>
            <a:solidFill>
              <a:srgbClr val="FFFF99"/>
            </a:solidFill>
            <a:ln w="9525">
              <a:solidFill>
                <a:schemeClr val="folHlink"/>
              </a:solidFill>
              <a:miter lim="800000"/>
              <a:headEnd/>
              <a:tailEnd/>
            </a:ln>
          </p:spPr>
          <p:txBody>
            <a:bodyPr>
              <a:spAutoFit/>
            </a:bodyPr>
            <a:lstStyle/>
            <a:p>
              <a:r>
                <a:rPr lang="en-US" altLang="zh-CN" sz="2000" b="1">
                  <a:latin typeface="华文新魏" pitchFamily="2" charset="-122"/>
                  <a:ea typeface="华文新魏" pitchFamily="2" charset="-122"/>
                </a:rPr>
                <a:t>A </a:t>
              </a:r>
              <a:r>
                <a:rPr lang="zh-CN" altLang="en-US" sz="2000" b="1">
                  <a:latin typeface="华文新魏" pitchFamily="2" charset="-122"/>
                  <a:ea typeface="华文新魏" pitchFamily="2" charset="-122"/>
                </a:rPr>
                <a:t>的 </a:t>
              </a:r>
              <a:r>
                <a:rPr lang="en-US" altLang="zh-CN" sz="2000" b="1">
                  <a:latin typeface="华文新魏" pitchFamily="2" charset="-122"/>
                  <a:ea typeface="华文新魏" pitchFamily="2" charset="-122"/>
                </a:rPr>
                <a:t>TCP </a:t>
              </a:r>
              <a:r>
                <a:rPr lang="zh-CN" altLang="en-US" sz="2000" b="1">
                  <a:latin typeface="华文新魏" pitchFamily="2" charset="-122"/>
                  <a:ea typeface="华文新魏" pitchFamily="2" charset="-122"/>
                </a:rPr>
                <a:t>向 </a:t>
              </a:r>
              <a:r>
                <a:rPr lang="en-US" altLang="zh-CN" sz="2000" b="1">
                  <a:latin typeface="华文新魏" pitchFamily="2" charset="-122"/>
                  <a:ea typeface="华文新魏" pitchFamily="2" charset="-122"/>
                </a:rPr>
                <a:t>B </a:t>
              </a:r>
              <a:r>
                <a:rPr lang="zh-CN" altLang="en-US" sz="2000" b="1">
                  <a:latin typeface="华文新魏" pitchFamily="2" charset="-122"/>
                  <a:ea typeface="华文新魏" pitchFamily="2" charset="-122"/>
                </a:rPr>
                <a:t>发出连接请求报文段，其首部中的</a:t>
              </a:r>
            </a:p>
            <a:p>
              <a:r>
                <a:rPr lang="zh-CN" altLang="en-US" sz="2000" b="1">
                  <a:latin typeface="华文新魏" pitchFamily="2" charset="-122"/>
                  <a:ea typeface="华文新魏" pitchFamily="2" charset="-122"/>
                </a:rPr>
                <a:t>同步位 </a:t>
              </a:r>
              <a:r>
                <a:rPr lang="en-US" altLang="zh-CN" sz="2000" b="1">
                  <a:latin typeface="华文新魏" pitchFamily="2" charset="-122"/>
                  <a:ea typeface="华文新魏" pitchFamily="2" charset="-122"/>
                </a:rPr>
                <a:t>SYN = 1</a:t>
              </a:r>
              <a:r>
                <a:rPr lang="zh-CN" altLang="en-US" sz="2000" b="1">
                  <a:latin typeface="华文新魏" pitchFamily="2" charset="-122"/>
                  <a:ea typeface="华文新魏" pitchFamily="2" charset="-122"/>
                </a:rPr>
                <a:t>，并选择序号 </a:t>
              </a:r>
              <a:r>
                <a:rPr lang="en-US" altLang="zh-CN" sz="2000" b="1">
                  <a:latin typeface="华文新魏" pitchFamily="2" charset="-122"/>
                  <a:ea typeface="华文新魏" pitchFamily="2" charset="-122"/>
                </a:rPr>
                <a:t>seq = x</a:t>
              </a:r>
              <a:r>
                <a:rPr lang="zh-CN" altLang="en-US" sz="2000" b="1">
                  <a:latin typeface="华文新魏" pitchFamily="2" charset="-122"/>
                  <a:ea typeface="华文新魏" pitchFamily="2" charset="-122"/>
                </a:rPr>
                <a:t>，表明传送</a:t>
              </a:r>
            </a:p>
            <a:p>
              <a:r>
                <a:rPr lang="zh-CN" altLang="en-US" sz="2000" b="1">
                  <a:latin typeface="华文新魏" pitchFamily="2" charset="-122"/>
                  <a:ea typeface="华文新魏" pitchFamily="2" charset="-122"/>
                </a:rPr>
                <a:t>数据时的第一个数据字节的序号是 </a:t>
              </a:r>
              <a:r>
                <a:rPr lang="en-US" altLang="zh-CN" sz="2000" b="1">
                  <a:latin typeface="华文新魏" pitchFamily="2" charset="-122"/>
                  <a:ea typeface="华文新魏" pitchFamily="2" charset="-122"/>
                </a:rPr>
                <a:t>x</a:t>
              </a:r>
              <a:r>
                <a:rPr lang="zh-CN" altLang="en-US" sz="2000" b="1">
                  <a:latin typeface="华文新魏" pitchFamily="2" charset="-122"/>
                  <a:ea typeface="华文新魏" pitchFamily="2" charset="-122"/>
                </a:rPr>
                <a:t>。</a:t>
              </a:r>
              <a:endParaRPr lang="en-US" altLang="zh-CN" sz="2000" b="1">
                <a:latin typeface="华文新魏" pitchFamily="2" charset="-122"/>
                <a:ea typeface="华文新魏" pitchFamily="2" charset="-122"/>
              </a:endParaRPr>
            </a:p>
          </p:txBody>
        </p:sp>
      </p:grpSp>
      <p:sp>
        <p:nvSpPr>
          <p:cNvPr id="158740" name="灯片编号占位符 27"/>
          <p:cNvSpPr>
            <a:spLocks noGrp="1"/>
          </p:cNvSpPr>
          <p:nvPr>
            <p:ph type="sldNum" sz="quarter" idx="12"/>
          </p:nvPr>
        </p:nvSpPr>
        <p:spPr>
          <a:noFill/>
        </p:spPr>
        <p:txBody>
          <a:bodyPr/>
          <a:lstStyle/>
          <a:p>
            <a:fld id="{D1EDFD9F-4F4C-4FAB-8C80-893EE369EC8A}" type="slidenum">
              <a:rPr lang="en-US" altLang="zh-CN" smtClean="0"/>
              <a:pPr/>
              <a:t>54</a:t>
            </a:fld>
            <a:endParaRPr lang="en-US" altLang="zh-CN" smtClean="0"/>
          </a:p>
        </p:txBody>
      </p:sp>
      <p:sp>
        <p:nvSpPr>
          <p:cNvPr id="30" name="标题 15"/>
          <p:cNvSpPr txBox="1">
            <a:spLocks/>
          </p:cNvSpPr>
          <p:nvPr/>
        </p:nvSpPr>
        <p:spPr bwMode="auto">
          <a:xfrm>
            <a:off x="251520" y="18864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连接建立</a:t>
            </a:r>
            <a:endPar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endParaRPr>
          </a:p>
        </p:txBody>
      </p:sp>
      <p:sp>
        <p:nvSpPr>
          <p:cNvPr id="29" name="Rectangle 4"/>
          <p:cNvSpPr>
            <a:spLocks noChangeArrowheads="1"/>
          </p:cNvSpPr>
          <p:nvPr/>
        </p:nvSpPr>
        <p:spPr bwMode="auto">
          <a:xfrm>
            <a:off x="1497013" y="3212307"/>
            <a:ext cx="926799" cy="1600445"/>
          </a:xfrm>
          <a:prstGeom prst="rect">
            <a:avLst/>
          </a:prstGeom>
          <a:solidFill>
            <a:srgbClr val="FFCCCC"/>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2" name="Rectangle 5"/>
          <p:cNvSpPr>
            <a:spLocks noChangeArrowheads="1"/>
          </p:cNvSpPr>
          <p:nvPr/>
        </p:nvSpPr>
        <p:spPr bwMode="auto">
          <a:xfrm>
            <a:off x="1619196" y="3598674"/>
            <a:ext cx="677964" cy="620020"/>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SENT</a:t>
            </a:r>
          </a:p>
        </p:txBody>
      </p:sp>
      <p:sp>
        <p:nvSpPr>
          <p:cNvPr id="33" name="Rectangle 13"/>
          <p:cNvSpPr>
            <a:spLocks noChangeArrowheads="1"/>
          </p:cNvSpPr>
          <p:nvPr/>
        </p:nvSpPr>
        <p:spPr bwMode="auto">
          <a:xfrm>
            <a:off x="6503764" y="3175850"/>
            <a:ext cx="925309" cy="792587"/>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4" name="Rectangle 14"/>
          <p:cNvSpPr>
            <a:spLocks noChangeArrowheads="1"/>
          </p:cNvSpPr>
          <p:nvPr/>
        </p:nvSpPr>
        <p:spPr bwMode="auto">
          <a:xfrm>
            <a:off x="6514194" y="3345363"/>
            <a:ext cx="841867" cy="35277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LISTEN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0"/>
          <p:cNvSpPr>
            <a:spLocks noChangeArrowheads="1"/>
          </p:cNvSpPr>
          <p:nvPr/>
        </p:nvSpPr>
        <p:spPr bwMode="auto">
          <a:xfrm>
            <a:off x="6438068" y="3775265"/>
            <a:ext cx="925309" cy="1624879"/>
          </a:xfrm>
          <a:prstGeom prst="rect">
            <a:avLst/>
          </a:prstGeom>
          <a:solidFill>
            <a:srgbClr val="FFCCCC"/>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36" name="组合 35"/>
          <p:cNvGrpSpPr/>
          <p:nvPr/>
        </p:nvGrpSpPr>
        <p:grpSpPr>
          <a:xfrm>
            <a:off x="539552" y="1700808"/>
            <a:ext cx="7781429" cy="4594076"/>
            <a:chOff x="395288" y="1425575"/>
            <a:chExt cx="8213725" cy="5013325"/>
          </a:xfrm>
        </p:grpSpPr>
        <p:grpSp>
          <p:nvGrpSpPr>
            <p:cNvPr id="2" name="Group 18"/>
            <p:cNvGrpSpPr>
              <a:grpSpLocks/>
            </p:cNvGrpSpPr>
            <p:nvPr/>
          </p:nvGrpSpPr>
          <p:grpSpPr bwMode="auto">
            <a:xfrm>
              <a:off x="2339975" y="2997200"/>
              <a:ext cx="4248150" cy="3441700"/>
              <a:chOff x="1474" y="1888"/>
              <a:chExt cx="2676" cy="2432"/>
            </a:xfrm>
          </p:grpSpPr>
          <p:sp>
            <p:nvSpPr>
              <p:cNvPr id="159775" name="Line 19"/>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59776" name="Line 20"/>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3" name="Group 22"/>
            <p:cNvGrpSpPr>
              <a:grpSpLocks/>
            </p:cNvGrpSpPr>
            <p:nvPr/>
          </p:nvGrpSpPr>
          <p:grpSpPr bwMode="auto">
            <a:xfrm>
              <a:off x="2413000" y="2981324"/>
              <a:ext cx="4111625" cy="825499"/>
              <a:chOff x="1520" y="1878"/>
              <a:chExt cx="2590" cy="520"/>
            </a:xfrm>
          </p:grpSpPr>
          <p:sp>
            <p:nvSpPr>
              <p:cNvPr id="159773" name="Rectangle 23"/>
              <p:cNvSpPr>
                <a:spLocks noChangeArrowheads="1"/>
              </p:cNvSpPr>
              <p:nvPr/>
            </p:nvSpPr>
            <p:spPr bwMode="auto">
              <a:xfrm rot="665985">
                <a:off x="2096" y="1878"/>
                <a:ext cx="1458" cy="273"/>
              </a:xfrm>
              <a:prstGeom prst="rect">
                <a:avLst/>
              </a:prstGeom>
              <a:noFill/>
              <a:ln w="12700">
                <a:noFill/>
                <a:miter lim="800000"/>
                <a:headEnd/>
                <a:tailEnd/>
              </a:ln>
            </p:spPr>
            <p:txBody>
              <a:bodyPr wrap="square" lIns="90488" tIns="44450" rIns="90488" bIns="44450">
                <a:spAutoFit/>
              </a:bodyPr>
              <a:lstStyle/>
              <a:p>
                <a:pPr defTabSz="762000" eaLnBrk="0" hangingPunct="0"/>
                <a:r>
                  <a:rPr kumimoji="1" lang="en-US" altLang="zh-CN" sz="2000" b="1" dirty="0">
                    <a:latin typeface="华文新魏" pitchFamily="2" charset="-122"/>
                    <a:ea typeface="华文新魏" pitchFamily="2" charset="-122"/>
                  </a:rPr>
                  <a:t>SYN = 1, </a:t>
                </a:r>
                <a:r>
                  <a:rPr kumimoji="1" lang="en-US" altLang="zh-CN" sz="2000" b="1" dirty="0" err="1">
                    <a:latin typeface="华文新魏" pitchFamily="2" charset="-122"/>
                    <a:ea typeface="华文新魏" pitchFamily="2" charset="-122"/>
                  </a:rPr>
                  <a:t>seq</a:t>
                </a:r>
                <a:r>
                  <a:rPr kumimoji="1" lang="en-US" altLang="zh-CN" sz="2000" b="1" dirty="0">
                    <a:latin typeface="华文新魏" pitchFamily="2" charset="-122"/>
                    <a:ea typeface="华文新魏" pitchFamily="2" charset="-122"/>
                  </a:rPr>
                  <a:t> = x</a:t>
                </a:r>
              </a:p>
            </p:txBody>
          </p:sp>
          <p:sp>
            <p:nvSpPr>
              <p:cNvPr id="159774" name="Line 24"/>
              <p:cNvSpPr>
                <a:spLocks noChangeShapeType="1"/>
              </p:cNvSpPr>
              <p:nvPr/>
            </p:nvSpPr>
            <p:spPr bwMode="auto">
              <a:xfrm>
                <a:off x="1520" y="1893"/>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84412" name="Rectangle 28"/>
            <p:cNvSpPr>
              <a:spLocks noChangeArrowheads="1"/>
            </p:cNvSpPr>
            <p:nvPr/>
          </p:nvSpPr>
          <p:spPr bwMode="auto">
            <a:xfrm>
              <a:off x="1436688" y="2393950"/>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59750" name="Text Box 29"/>
            <p:cNvSpPr txBox="1">
              <a:spLocks noChangeArrowheads="1"/>
            </p:cNvSpPr>
            <p:nvPr/>
          </p:nvSpPr>
          <p:spPr bwMode="auto">
            <a:xfrm>
              <a:off x="138747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sp>
          <p:nvSpPr>
            <p:cNvPr id="784414" name="Rectangle 30"/>
            <p:cNvSpPr>
              <a:spLocks noChangeArrowheads="1"/>
            </p:cNvSpPr>
            <p:nvPr/>
          </p:nvSpPr>
          <p:spPr bwMode="auto">
            <a:xfrm>
              <a:off x="6526213" y="2393950"/>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59752" name="Text Box 31"/>
            <p:cNvSpPr txBox="1">
              <a:spLocks noChangeArrowheads="1"/>
            </p:cNvSpPr>
            <p:nvPr/>
          </p:nvSpPr>
          <p:spPr bwMode="auto">
            <a:xfrm>
              <a:off x="648652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grpSp>
          <p:nvGrpSpPr>
            <p:cNvPr id="4" name="Group 35"/>
            <p:cNvGrpSpPr>
              <a:grpSpLocks/>
            </p:cNvGrpSpPr>
            <p:nvPr/>
          </p:nvGrpSpPr>
          <p:grpSpPr bwMode="auto">
            <a:xfrm>
              <a:off x="395288" y="2057400"/>
              <a:ext cx="1320800" cy="947738"/>
              <a:chOff x="249" y="1296"/>
              <a:chExt cx="832" cy="597"/>
            </a:xfrm>
          </p:grpSpPr>
          <p:sp>
            <p:nvSpPr>
              <p:cNvPr id="159771" name="Rectangle 36"/>
              <p:cNvSpPr>
                <a:spLocks noChangeArrowheads="1"/>
              </p:cNvSpPr>
              <p:nvPr/>
            </p:nvSpPr>
            <p:spPr bwMode="auto">
              <a:xfrm>
                <a:off x="251" y="1638"/>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主动打开</a:t>
                </a:r>
              </a:p>
            </p:txBody>
          </p:sp>
          <p:sp>
            <p:nvSpPr>
              <p:cNvPr id="159772" name="Freeform 37"/>
              <p:cNvSpPr>
                <a:spLocks/>
              </p:cNvSpPr>
              <p:nvPr/>
            </p:nvSpPr>
            <p:spPr bwMode="auto">
              <a:xfrm>
                <a:off x="249" y="1296"/>
                <a:ext cx="832" cy="597"/>
              </a:xfrm>
              <a:custGeom>
                <a:avLst/>
                <a:gdLst>
                  <a:gd name="T0" fmla="*/ 5878 w 758"/>
                  <a:gd name="T1" fmla="*/ 292 h 491"/>
                  <a:gd name="T2" fmla="*/ 0 w 758"/>
                  <a:gd name="T3" fmla="*/ 0 h 491"/>
                  <a:gd name="T4" fmla="*/ 0 w 758"/>
                  <a:gd name="T5" fmla="*/ 36237 h 491"/>
                  <a:gd name="T6" fmla="*/ 4598 w 758"/>
                  <a:gd name="T7" fmla="*/ 36237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5" name="Group 38"/>
            <p:cNvGrpSpPr>
              <a:grpSpLocks/>
            </p:cNvGrpSpPr>
            <p:nvPr/>
          </p:nvGrpSpPr>
          <p:grpSpPr bwMode="auto">
            <a:xfrm>
              <a:off x="7223125" y="2065338"/>
              <a:ext cx="1385888" cy="939800"/>
              <a:chOff x="4550" y="1301"/>
              <a:chExt cx="873" cy="592"/>
            </a:xfrm>
          </p:grpSpPr>
          <p:sp>
            <p:nvSpPr>
              <p:cNvPr id="159769" name="Rectangle 39"/>
              <p:cNvSpPr>
                <a:spLocks noChangeArrowheads="1"/>
              </p:cNvSpPr>
              <p:nvPr/>
            </p:nvSpPr>
            <p:spPr bwMode="auto">
              <a:xfrm>
                <a:off x="4732" y="1617"/>
                <a:ext cx="691"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被动打开</a:t>
                </a:r>
              </a:p>
            </p:txBody>
          </p:sp>
          <p:sp>
            <p:nvSpPr>
              <p:cNvPr id="159770" name="Freeform 40"/>
              <p:cNvSpPr>
                <a:spLocks/>
              </p:cNvSpPr>
              <p:nvPr/>
            </p:nvSpPr>
            <p:spPr bwMode="auto">
              <a:xfrm>
                <a:off x="4550" y="1301"/>
                <a:ext cx="870" cy="592"/>
              </a:xfrm>
              <a:custGeom>
                <a:avLst/>
                <a:gdLst>
                  <a:gd name="T0" fmla="*/ 0 w 792"/>
                  <a:gd name="T1" fmla="*/ 0 h 487"/>
                  <a:gd name="T2" fmla="*/ 6258 w 792"/>
                  <a:gd name="T3" fmla="*/ 291 h 487"/>
                  <a:gd name="T4" fmla="*/ 6258 w 792"/>
                  <a:gd name="T5" fmla="*/ 35742 h 487"/>
                  <a:gd name="T6" fmla="*/ 1448 w 792"/>
                  <a:gd name="T7" fmla="*/ 35223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pic>
          <p:nvPicPr>
            <p:cNvPr id="159755"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p:spPr>
        </p:pic>
        <p:pic>
          <p:nvPicPr>
            <p:cNvPr id="159756"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p:spPr>
        </p:pic>
        <p:sp>
          <p:nvSpPr>
            <p:cNvPr id="159757" name="Rectangle 43"/>
            <p:cNvSpPr>
              <a:spLocks noChangeArrowheads="1"/>
            </p:cNvSpPr>
            <p:nvPr/>
          </p:nvSpPr>
          <p:spPr bwMode="auto">
            <a:xfrm>
              <a:off x="2093913" y="1779588"/>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59758" name="Rectangle 44"/>
            <p:cNvSpPr>
              <a:spLocks noChangeArrowheads="1"/>
            </p:cNvSpPr>
            <p:nvPr/>
          </p:nvSpPr>
          <p:spPr bwMode="auto">
            <a:xfrm>
              <a:off x="6535738" y="1779588"/>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59759" name="Rectangle 45"/>
            <p:cNvSpPr>
              <a:spLocks noChangeArrowheads="1"/>
            </p:cNvSpPr>
            <p:nvPr/>
          </p:nvSpPr>
          <p:spPr bwMode="auto">
            <a:xfrm>
              <a:off x="1589088" y="14255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59760" name="Rectangle 46"/>
            <p:cNvSpPr>
              <a:spLocks noChangeArrowheads="1"/>
            </p:cNvSpPr>
            <p:nvPr/>
          </p:nvSpPr>
          <p:spPr bwMode="auto">
            <a:xfrm>
              <a:off x="6584950" y="1425575"/>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grpSp>
          <p:nvGrpSpPr>
            <p:cNvPr id="6" name="Group 48"/>
            <p:cNvGrpSpPr>
              <a:grpSpLocks/>
            </p:cNvGrpSpPr>
            <p:nvPr/>
          </p:nvGrpSpPr>
          <p:grpSpPr bwMode="auto">
            <a:xfrm>
              <a:off x="2257425" y="3881438"/>
              <a:ext cx="4267199" cy="801687"/>
              <a:chOff x="1422" y="2445"/>
              <a:chExt cx="2688" cy="505"/>
            </a:xfrm>
          </p:grpSpPr>
          <p:sp>
            <p:nvSpPr>
              <p:cNvPr id="159767" name="Line 49"/>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59768" name="Rectangle 50"/>
              <p:cNvSpPr>
                <a:spLocks noChangeArrowheads="1"/>
              </p:cNvSpPr>
              <p:nvPr/>
            </p:nvSpPr>
            <p:spPr bwMode="auto">
              <a:xfrm rot="20990024" flipH="1">
                <a:off x="1422" y="2474"/>
                <a:ext cx="251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SYN = 1, ACK = 1, seq = y, ack= x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sp>
          <p:nvSpPr>
            <p:cNvPr id="784435" name="Text Box 51"/>
            <p:cNvSpPr txBox="1">
              <a:spLocks noChangeArrowheads="1"/>
            </p:cNvSpPr>
            <p:nvPr/>
          </p:nvSpPr>
          <p:spPr bwMode="auto">
            <a:xfrm>
              <a:off x="1116013" y="4941889"/>
              <a:ext cx="7260156" cy="1108351"/>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buFontTx/>
                <a:buChar char="•"/>
                <a:defRPr/>
              </a:pPr>
              <a:r>
                <a:rPr lang="en-US" altLang="zh-CN" sz="2000" b="1" dirty="0">
                  <a:latin typeface="华文新魏" pitchFamily="2" charset="-122"/>
                  <a:ea typeface="华文新魏" pitchFamily="2" charset="-122"/>
                </a:rPr>
                <a:t>  B </a:t>
              </a:r>
              <a:r>
                <a:rPr lang="zh-CN" altLang="en-US" sz="2000" b="1" dirty="0">
                  <a:latin typeface="华文新魏" pitchFamily="2" charset="-122"/>
                  <a:ea typeface="华文新魏" pitchFamily="2" charset="-122"/>
                </a:rPr>
                <a:t>的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收到连接请求报文段后，如同意，则发回确认。</a:t>
              </a:r>
            </a:p>
            <a:p>
              <a:pPr>
                <a:buFontTx/>
                <a:buChar char="•"/>
                <a:defRPr/>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在确认报文段中应使 </a:t>
              </a:r>
              <a:r>
                <a:rPr lang="en-US" altLang="zh-CN" sz="2000" b="1" dirty="0">
                  <a:latin typeface="华文新魏" pitchFamily="2" charset="-122"/>
                  <a:ea typeface="华文新魏" pitchFamily="2" charset="-122"/>
                </a:rPr>
                <a:t>SYN = 1</a:t>
              </a:r>
              <a:r>
                <a:rPr lang="zh-CN" altLang="en-US" sz="2000" b="1" dirty="0">
                  <a:latin typeface="华文新魏" pitchFamily="2" charset="-122"/>
                  <a:ea typeface="华文新魏" pitchFamily="2" charset="-122"/>
                </a:rPr>
                <a:t>，使 </a:t>
              </a:r>
              <a:r>
                <a:rPr lang="en-US" altLang="zh-CN" sz="2000" b="1" dirty="0">
                  <a:latin typeface="华文新魏" pitchFamily="2" charset="-122"/>
                  <a:ea typeface="华文新魏" pitchFamily="2" charset="-122"/>
                </a:rPr>
                <a:t>ACK = 1</a:t>
              </a:r>
              <a:r>
                <a:rPr lang="zh-CN" altLang="en-US" sz="2000" b="1" dirty="0">
                  <a:latin typeface="华文新魏" pitchFamily="2" charset="-122"/>
                  <a:ea typeface="华文新魏" pitchFamily="2" charset="-122"/>
                </a:rPr>
                <a:t>，</a:t>
              </a:r>
            </a:p>
            <a:p>
              <a:pPr>
                <a:defRPr/>
              </a:pPr>
              <a:r>
                <a:rPr lang="zh-CN" altLang="en-US" sz="2000" b="1" dirty="0">
                  <a:latin typeface="华文新魏" pitchFamily="2" charset="-122"/>
                  <a:ea typeface="华文新魏" pitchFamily="2" charset="-122"/>
                </a:rPr>
                <a:t>   其确认号</a:t>
              </a:r>
              <a:r>
                <a:rPr lang="en-US" altLang="zh-CN" sz="2000" b="1" dirty="0" err="1">
                  <a:latin typeface="华文新魏" pitchFamily="2" charset="-122"/>
                  <a:ea typeface="华文新魏" pitchFamily="2" charset="-122"/>
                </a:rPr>
                <a:t>ack</a:t>
              </a:r>
              <a:r>
                <a:rPr lang="en-US" altLang="zh-CN" sz="2000" b="1" dirty="0">
                  <a:latin typeface="华文新魏" pitchFamily="2" charset="-122"/>
                  <a:ea typeface="华文新魏" pitchFamily="2" charset="-122"/>
                </a:rPr>
                <a:t> = x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，自己选择的序号 </a:t>
              </a:r>
              <a:r>
                <a:rPr lang="en-US" altLang="zh-CN" sz="2000" b="1" dirty="0" err="1">
                  <a:latin typeface="华文新魏" pitchFamily="2" charset="-122"/>
                  <a:ea typeface="华文新魏" pitchFamily="2" charset="-122"/>
                </a:rPr>
                <a:t>seq</a:t>
              </a:r>
              <a:r>
                <a:rPr lang="en-US" altLang="zh-CN" sz="2000" b="1" dirty="0">
                  <a:latin typeface="华文新魏" pitchFamily="2" charset="-122"/>
                  <a:ea typeface="华文新魏" pitchFamily="2" charset="-122"/>
                </a:rPr>
                <a:t> = y</a:t>
              </a:r>
              <a:r>
                <a:rPr lang="zh-CN" altLang="en-US" sz="2000" b="1" dirty="0">
                  <a:latin typeface="华文新魏" pitchFamily="2" charset="-122"/>
                  <a:ea typeface="华文新魏" pitchFamily="2" charset="-122"/>
                </a:rPr>
                <a:t>。</a:t>
              </a:r>
            </a:p>
          </p:txBody>
        </p:sp>
      </p:grpSp>
      <p:sp>
        <p:nvSpPr>
          <p:cNvPr id="159765" name="灯片编号占位符 30"/>
          <p:cNvSpPr>
            <a:spLocks noGrp="1"/>
          </p:cNvSpPr>
          <p:nvPr>
            <p:ph type="sldNum" sz="quarter" idx="12"/>
          </p:nvPr>
        </p:nvSpPr>
        <p:spPr>
          <a:noFill/>
        </p:spPr>
        <p:txBody>
          <a:bodyPr/>
          <a:lstStyle/>
          <a:p>
            <a:fld id="{89D71AED-1FA2-487F-8D01-D7DE0B7E3F14}" type="slidenum">
              <a:rPr lang="en-US" altLang="zh-CN" smtClean="0"/>
              <a:pPr/>
              <a:t>55</a:t>
            </a:fld>
            <a:endParaRPr lang="en-US" altLang="zh-CN" smtClean="0"/>
          </a:p>
        </p:txBody>
      </p:sp>
      <p:sp>
        <p:nvSpPr>
          <p:cNvPr id="34" name="Rectangle 4"/>
          <p:cNvSpPr>
            <a:spLocks noGrp="1" noChangeArrowheads="1"/>
          </p:cNvSpPr>
          <p:nvPr>
            <p:ph type="title"/>
          </p:nvPr>
        </p:nvSpPr>
        <p:spPr>
          <a:xfrm>
            <a:off x="251520" y="908720"/>
            <a:ext cx="5508625" cy="624334"/>
          </a:xfrm>
        </p:spPr>
        <p:txBody>
          <a:bodyPr/>
          <a:lstStyle/>
          <a:p>
            <a:pPr algn="l" eaLnBrk="1" hangingPunct="1">
              <a:buFont typeface="Arial" pitchFamily="34" charset="0"/>
              <a:buChar char="•"/>
            </a:pPr>
            <a:r>
              <a:rPr lang="zh-CN" altLang="en-US" sz="2400" dirty="0" smtClean="0">
                <a:solidFill>
                  <a:schemeClr val="tx1"/>
                </a:solidFill>
                <a:latin typeface="华文新魏" pitchFamily="2" charset="-122"/>
                <a:ea typeface="华文新魏" pitchFamily="2" charset="-122"/>
              </a:rPr>
              <a:t>  三次握手建立 </a:t>
            </a:r>
            <a:r>
              <a:rPr lang="en-US" altLang="zh-CN" sz="2400" dirty="0" smtClean="0">
                <a:solidFill>
                  <a:schemeClr val="tx1"/>
                </a:solidFill>
                <a:latin typeface="华文新魏" pitchFamily="2" charset="-122"/>
                <a:ea typeface="华文新魏" pitchFamily="2" charset="-122"/>
              </a:rPr>
              <a:t>TCP </a:t>
            </a:r>
            <a:r>
              <a:rPr lang="zh-CN" altLang="en-US" sz="2400" dirty="0" smtClean="0">
                <a:solidFill>
                  <a:schemeClr val="tx1"/>
                </a:solidFill>
                <a:latin typeface="华文新魏" pitchFamily="2" charset="-122"/>
                <a:ea typeface="华文新魏" pitchFamily="2" charset="-122"/>
              </a:rPr>
              <a:t>连接 </a:t>
            </a:r>
          </a:p>
        </p:txBody>
      </p:sp>
      <p:sp>
        <p:nvSpPr>
          <p:cNvPr id="35" name="标题 15"/>
          <p:cNvSpPr txBox="1">
            <a:spLocks/>
          </p:cNvSpPr>
          <p:nvPr/>
        </p:nvSpPr>
        <p:spPr bwMode="auto">
          <a:xfrm>
            <a:off x="179512" y="18864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连接建立</a:t>
            </a:r>
            <a:endPar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endParaRPr>
          </a:p>
        </p:txBody>
      </p:sp>
      <p:sp>
        <p:nvSpPr>
          <p:cNvPr id="32" name="Rectangle 4"/>
          <p:cNvSpPr>
            <a:spLocks noChangeArrowheads="1"/>
          </p:cNvSpPr>
          <p:nvPr/>
        </p:nvSpPr>
        <p:spPr bwMode="auto">
          <a:xfrm>
            <a:off x="1419158" y="3144509"/>
            <a:ext cx="926799" cy="1600445"/>
          </a:xfrm>
          <a:prstGeom prst="rect">
            <a:avLst/>
          </a:prstGeom>
          <a:solidFill>
            <a:srgbClr val="FFCCCC"/>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3" name="Rectangle 5"/>
          <p:cNvSpPr>
            <a:spLocks noChangeArrowheads="1"/>
          </p:cNvSpPr>
          <p:nvPr/>
        </p:nvSpPr>
        <p:spPr bwMode="auto">
          <a:xfrm>
            <a:off x="1541341" y="3530876"/>
            <a:ext cx="677964" cy="620020"/>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SENT</a:t>
            </a:r>
          </a:p>
        </p:txBody>
      </p:sp>
      <p:sp>
        <p:nvSpPr>
          <p:cNvPr id="37" name="Rectangle 13"/>
          <p:cNvSpPr>
            <a:spLocks noChangeArrowheads="1"/>
          </p:cNvSpPr>
          <p:nvPr/>
        </p:nvSpPr>
        <p:spPr bwMode="auto">
          <a:xfrm>
            <a:off x="6425909" y="3108052"/>
            <a:ext cx="925309" cy="792587"/>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8" name="Rectangle 14"/>
          <p:cNvSpPr>
            <a:spLocks noChangeArrowheads="1"/>
          </p:cNvSpPr>
          <p:nvPr/>
        </p:nvSpPr>
        <p:spPr bwMode="auto">
          <a:xfrm>
            <a:off x="6436339" y="3277565"/>
            <a:ext cx="841867" cy="35277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LISTEN</a:t>
            </a:r>
          </a:p>
        </p:txBody>
      </p:sp>
      <p:sp>
        <p:nvSpPr>
          <p:cNvPr id="40" name="Rectangle 11"/>
          <p:cNvSpPr>
            <a:spLocks noChangeArrowheads="1"/>
          </p:cNvSpPr>
          <p:nvPr/>
        </p:nvSpPr>
        <p:spPr bwMode="auto">
          <a:xfrm>
            <a:off x="6517040" y="4196756"/>
            <a:ext cx="765876" cy="615438"/>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RCVD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611560" y="1628800"/>
            <a:ext cx="7997453" cy="4810100"/>
            <a:chOff x="395288" y="1425575"/>
            <a:chExt cx="8213725" cy="5013325"/>
          </a:xfrm>
        </p:grpSpPr>
        <p:grpSp>
          <p:nvGrpSpPr>
            <p:cNvPr id="2" name="Group 18"/>
            <p:cNvGrpSpPr>
              <a:grpSpLocks/>
            </p:cNvGrpSpPr>
            <p:nvPr/>
          </p:nvGrpSpPr>
          <p:grpSpPr bwMode="auto">
            <a:xfrm>
              <a:off x="2339975" y="2997200"/>
              <a:ext cx="4248150" cy="3441700"/>
              <a:chOff x="1474" y="1888"/>
              <a:chExt cx="2676" cy="2432"/>
            </a:xfrm>
          </p:grpSpPr>
          <p:sp>
            <p:nvSpPr>
              <p:cNvPr id="160800" name="Line 19"/>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0801" name="Line 20"/>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3" name="Group 22"/>
            <p:cNvGrpSpPr>
              <a:grpSpLocks/>
            </p:cNvGrpSpPr>
            <p:nvPr/>
          </p:nvGrpSpPr>
          <p:grpSpPr bwMode="auto">
            <a:xfrm>
              <a:off x="2413000" y="2982913"/>
              <a:ext cx="4111625" cy="823912"/>
              <a:chOff x="1520" y="1879"/>
              <a:chExt cx="2590" cy="519"/>
            </a:xfrm>
          </p:grpSpPr>
          <p:sp>
            <p:nvSpPr>
              <p:cNvPr id="160798" name="Rectangle 23"/>
              <p:cNvSpPr>
                <a:spLocks noChangeArrowheads="1"/>
              </p:cNvSpPr>
              <p:nvPr/>
            </p:nvSpPr>
            <p:spPr bwMode="auto">
              <a:xfrm rot="665985">
                <a:off x="2097" y="1879"/>
                <a:ext cx="1342" cy="24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b="1">
                    <a:latin typeface="华文新魏" pitchFamily="2" charset="-122"/>
                    <a:ea typeface="华文新魏" pitchFamily="2" charset="-122"/>
                  </a:rPr>
                  <a:t>SYN = 1, seq = x</a:t>
                </a:r>
              </a:p>
            </p:txBody>
          </p:sp>
          <p:sp>
            <p:nvSpPr>
              <p:cNvPr id="160799" name="Line 24"/>
              <p:cNvSpPr>
                <a:spLocks noChangeShapeType="1"/>
              </p:cNvSpPr>
              <p:nvPr/>
            </p:nvSpPr>
            <p:spPr bwMode="auto">
              <a:xfrm>
                <a:off x="1520" y="1893"/>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25"/>
            <p:cNvGrpSpPr>
              <a:grpSpLocks/>
            </p:cNvGrpSpPr>
            <p:nvPr/>
          </p:nvGrpSpPr>
          <p:grpSpPr bwMode="auto">
            <a:xfrm>
              <a:off x="2413000" y="4756150"/>
              <a:ext cx="4111625" cy="800100"/>
              <a:chOff x="1520" y="2996"/>
              <a:chExt cx="2590" cy="504"/>
            </a:xfrm>
          </p:grpSpPr>
          <p:sp>
            <p:nvSpPr>
              <p:cNvPr id="160796" name="Rectangle 26"/>
              <p:cNvSpPr>
                <a:spLocks noChangeArrowheads="1"/>
              </p:cNvSpPr>
              <p:nvPr/>
            </p:nvSpPr>
            <p:spPr bwMode="auto">
              <a:xfrm rot="649536">
                <a:off x="1921" y="3064"/>
                <a:ext cx="218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x + 1, ack = y </a:t>
                </a:r>
                <a:r>
                  <a:rPr kumimoji="1" lang="en-US" altLang="zh-CN" sz="1800" b="1">
                    <a:latin typeface="华文新魏" pitchFamily="2" charset="-122"/>
                    <a:ea typeface="华文新魏" pitchFamily="2" charset="-122"/>
                    <a:sym typeface="Symbol" pitchFamily="18" charset="2"/>
                  </a:rPr>
                  <a:t> 1</a:t>
                </a:r>
              </a:p>
            </p:txBody>
          </p:sp>
          <p:sp>
            <p:nvSpPr>
              <p:cNvPr id="160797" name="Line 27"/>
              <p:cNvSpPr>
                <a:spLocks noChangeShapeType="1"/>
              </p:cNvSpPr>
              <p:nvPr/>
            </p:nvSpPr>
            <p:spPr bwMode="auto">
              <a:xfrm>
                <a:off x="1520" y="2996"/>
                <a:ext cx="2590" cy="504"/>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86460" name="Rectangle 28"/>
            <p:cNvSpPr>
              <a:spLocks noChangeArrowheads="1"/>
            </p:cNvSpPr>
            <p:nvPr/>
          </p:nvSpPr>
          <p:spPr bwMode="auto">
            <a:xfrm>
              <a:off x="1436688" y="2393950"/>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0774" name="Text Box 29"/>
            <p:cNvSpPr txBox="1">
              <a:spLocks noChangeArrowheads="1"/>
            </p:cNvSpPr>
            <p:nvPr/>
          </p:nvSpPr>
          <p:spPr bwMode="auto">
            <a:xfrm>
              <a:off x="138747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sp>
          <p:nvSpPr>
            <p:cNvPr id="786462" name="Rectangle 30"/>
            <p:cNvSpPr>
              <a:spLocks noChangeArrowheads="1"/>
            </p:cNvSpPr>
            <p:nvPr/>
          </p:nvSpPr>
          <p:spPr bwMode="auto">
            <a:xfrm>
              <a:off x="6526213" y="2393950"/>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0776" name="Text Box 31"/>
            <p:cNvSpPr txBox="1">
              <a:spLocks noChangeArrowheads="1"/>
            </p:cNvSpPr>
            <p:nvPr/>
          </p:nvSpPr>
          <p:spPr bwMode="auto">
            <a:xfrm>
              <a:off x="648652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grpSp>
          <p:nvGrpSpPr>
            <p:cNvPr id="5" name="Group 35"/>
            <p:cNvGrpSpPr>
              <a:grpSpLocks/>
            </p:cNvGrpSpPr>
            <p:nvPr/>
          </p:nvGrpSpPr>
          <p:grpSpPr bwMode="auto">
            <a:xfrm>
              <a:off x="395288" y="2057400"/>
              <a:ext cx="1320800" cy="947738"/>
              <a:chOff x="249" y="1296"/>
              <a:chExt cx="832" cy="597"/>
            </a:xfrm>
          </p:grpSpPr>
          <p:sp>
            <p:nvSpPr>
              <p:cNvPr id="160794" name="Rectangle 36"/>
              <p:cNvSpPr>
                <a:spLocks noChangeArrowheads="1"/>
              </p:cNvSpPr>
              <p:nvPr/>
            </p:nvSpPr>
            <p:spPr bwMode="auto">
              <a:xfrm>
                <a:off x="251" y="1638"/>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主动打开</a:t>
                </a:r>
              </a:p>
            </p:txBody>
          </p:sp>
          <p:sp>
            <p:nvSpPr>
              <p:cNvPr id="160795" name="Freeform 37"/>
              <p:cNvSpPr>
                <a:spLocks/>
              </p:cNvSpPr>
              <p:nvPr/>
            </p:nvSpPr>
            <p:spPr bwMode="auto">
              <a:xfrm>
                <a:off x="249" y="1296"/>
                <a:ext cx="832" cy="597"/>
              </a:xfrm>
              <a:custGeom>
                <a:avLst/>
                <a:gdLst>
                  <a:gd name="T0" fmla="*/ 5878 w 758"/>
                  <a:gd name="T1" fmla="*/ 292 h 491"/>
                  <a:gd name="T2" fmla="*/ 0 w 758"/>
                  <a:gd name="T3" fmla="*/ 0 h 491"/>
                  <a:gd name="T4" fmla="*/ 0 w 758"/>
                  <a:gd name="T5" fmla="*/ 36237 h 491"/>
                  <a:gd name="T6" fmla="*/ 4598 w 758"/>
                  <a:gd name="T7" fmla="*/ 36237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6" name="Group 38"/>
            <p:cNvGrpSpPr>
              <a:grpSpLocks/>
            </p:cNvGrpSpPr>
            <p:nvPr/>
          </p:nvGrpSpPr>
          <p:grpSpPr bwMode="auto">
            <a:xfrm>
              <a:off x="7223125" y="2065338"/>
              <a:ext cx="1385888" cy="939800"/>
              <a:chOff x="4550" y="1301"/>
              <a:chExt cx="873" cy="592"/>
            </a:xfrm>
          </p:grpSpPr>
          <p:sp>
            <p:nvSpPr>
              <p:cNvPr id="160792" name="Rectangle 39"/>
              <p:cNvSpPr>
                <a:spLocks noChangeArrowheads="1"/>
              </p:cNvSpPr>
              <p:nvPr/>
            </p:nvSpPr>
            <p:spPr bwMode="auto">
              <a:xfrm>
                <a:off x="4732" y="1617"/>
                <a:ext cx="691"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被动打开</a:t>
                </a:r>
              </a:p>
            </p:txBody>
          </p:sp>
          <p:sp>
            <p:nvSpPr>
              <p:cNvPr id="160793" name="Freeform 40"/>
              <p:cNvSpPr>
                <a:spLocks/>
              </p:cNvSpPr>
              <p:nvPr/>
            </p:nvSpPr>
            <p:spPr bwMode="auto">
              <a:xfrm>
                <a:off x="4550" y="1301"/>
                <a:ext cx="870" cy="592"/>
              </a:xfrm>
              <a:custGeom>
                <a:avLst/>
                <a:gdLst>
                  <a:gd name="T0" fmla="*/ 0 w 792"/>
                  <a:gd name="T1" fmla="*/ 0 h 487"/>
                  <a:gd name="T2" fmla="*/ 6258 w 792"/>
                  <a:gd name="T3" fmla="*/ 291 h 487"/>
                  <a:gd name="T4" fmla="*/ 6258 w 792"/>
                  <a:gd name="T5" fmla="*/ 35742 h 487"/>
                  <a:gd name="T6" fmla="*/ 1448 w 792"/>
                  <a:gd name="T7" fmla="*/ 35223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pic>
          <p:nvPicPr>
            <p:cNvPr id="160779"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p:spPr>
        </p:pic>
        <p:pic>
          <p:nvPicPr>
            <p:cNvPr id="160780"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p:spPr>
        </p:pic>
        <p:sp>
          <p:nvSpPr>
            <p:cNvPr id="160781" name="Rectangle 43"/>
            <p:cNvSpPr>
              <a:spLocks noChangeArrowheads="1"/>
            </p:cNvSpPr>
            <p:nvPr/>
          </p:nvSpPr>
          <p:spPr bwMode="auto">
            <a:xfrm>
              <a:off x="2093913" y="1779588"/>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0782" name="Rectangle 44"/>
            <p:cNvSpPr>
              <a:spLocks noChangeArrowheads="1"/>
            </p:cNvSpPr>
            <p:nvPr/>
          </p:nvSpPr>
          <p:spPr bwMode="auto">
            <a:xfrm>
              <a:off x="6535738" y="1779588"/>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0783" name="Rectangle 45"/>
            <p:cNvSpPr>
              <a:spLocks noChangeArrowheads="1"/>
            </p:cNvSpPr>
            <p:nvPr/>
          </p:nvSpPr>
          <p:spPr bwMode="auto">
            <a:xfrm>
              <a:off x="1589088" y="14255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0784" name="Rectangle 46"/>
            <p:cNvSpPr>
              <a:spLocks noChangeArrowheads="1"/>
            </p:cNvSpPr>
            <p:nvPr/>
          </p:nvSpPr>
          <p:spPr bwMode="auto">
            <a:xfrm>
              <a:off x="6584950" y="1425575"/>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grpSp>
          <p:nvGrpSpPr>
            <p:cNvPr id="7" name="Group 48"/>
            <p:cNvGrpSpPr>
              <a:grpSpLocks/>
            </p:cNvGrpSpPr>
            <p:nvPr/>
          </p:nvGrpSpPr>
          <p:grpSpPr bwMode="auto">
            <a:xfrm>
              <a:off x="2257425" y="3881438"/>
              <a:ext cx="4267199" cy="801687"/>
              <a:chOff x="1422" y="2445"/>
              <a:chExt cx="2688" cy="505"/>
            </a:xfrm>
          </p:grpSpPr>
          <p:sp>
            <p:nvSpPr>
              <p:cNvPr id="160790" name="Line 49"/>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0791" name="Rectangle 50"/>
              <p:cNvSpPr>
                <a:spLocks noChangeArrowheads="1"/>
              </p:cNvSpPr>
              <p:nvPr/>
            </p:nvSpPr>
            <p:spPr bwMode="auto">
              <a:xfrm rot="20990024" flipH="1">
                <a:off x="1422" y="2474"/>
                <a:ext cx="251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SYN = 1, ACK = 1, seq = y, ack= x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grpSp>
      <p:sp>
        <p:nvSpPr>
          <p:cNvPr id="786483" name="Text Box 51"/>
          <p:cNvSpPr txBox="1">
            <a:spLocks noChangeArrowheads="1"/>
          </p:cNvSpPr>
          <p:nvPr/>
        </p:nvSpPr>
        <p:spPr bwMode="auto">
          <a:xfrm>
            <a:off x="1547813" y="476250"/>
            <a:ext cx="5832475" cy="95408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just">
              <a:lnSpc>
                <a:spcPct val="90000"/>
              </a:lnSpc>
              <a:buFontTx/>
              <a:buChar char="•"/>
              <a:defRPr/>
            </a:pPr>
            <a:r>
              <a:rPr lang="en-US" altLang="zh-CN" sz="2000" b="1" dirty="0">
                <a:latin typeface="华文新魏" pitchFamily="2" charset="-122"/>
                <a:ea typeface="华文新魏" pitchFamily="2" charset="-122"/>
              </a:rPr>
              <a:t>  A </a:t>
            </a:r>
            <a:r>
              <a:rPr lang="zh-CN" altLang="en-US" sz="2000" b="1" dirty="0">
                <a:latin typeface="华文新魏" pitchFamily="2" charset="-122"/>
                <a:ea typeface="华文新魏" pitchFamily="2" charset="-122"/>
              </a:rPr>
              <a:t>收到此报文段后向 </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给出确认，其 </a:t>
            </a:r>
            <a:r>
              <a:rPr lang="en-US" altLang="zh-CN" sz="2000" b="1" dirty="0">
                <a:latin typeface="华文新魏" pitchFamily="2" charset="-122"/>
                <a:ea typeface="华文新魏" pitchFamily="2" charset="-122"/>
              </a:rPr>
              <a:t>ACK = 1</a:t>
            </a:r>
            <a:r>
              <a:rPr lang="zh-CN" altLang="en-US" sz="2000" b="1" dirty="0">
                <a:latin typeface="华文新魏" pitchFamily="2" charset="-122"/>
                <a:ea typeface="华文新魏" pitchFamily="2" charset="-122"/>
              </a:rPr>
              <a:t>，</a:t>
            </a:r>
          </a:p>
          <a:p>
            <a:pPr algn="just">
              <a:lnSpc>
                <a:spcPct val="90000"/>
              </a:lnSpc>
              <a:defRPr/>
            </a:pPr>
            <a:r>
              <a:rPr lang="zh-CN" altLang="en-US" sz="2000" b="1" dirty="0">
                <a:latin typeface="华文新魏" pitchFamily="2" charset="-122"/>
                <a:ea typeface="华文新魏" pitchFamily="2" charset="-122"/>
              </a:rPr>
              <a:t>   确认号 </a:t>
            </a:r>
            <a:r>
              <a:rPr lang="en-US" altLang="zh-CN" sz="2000" b="1" dirty="0" err="1">
                <a:latin typeface="华文新魏" pitchFamily="2" charset="-122"/>
                <a:ea typeface="华文新魏" pitchFamily="2" charset="-122"/>
              </a:rPr>
              <a:t>ack</a:t>
            </a:r>
            <a:r>
              <a:rPr lang="en-US" altLang="zh-CN" sz="2000" b="1" dirty="0">
                <a:latin typeface="华文新魏" pitchFamily="2" charset="-122"/>
                <a:ea typeface="华文新魏" pitchFamily="2" charset="-122"/>
              </a:rPr>
              <a:t> = y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a:t>
            </a:r>
          </a:p>
          <a:p>
            <a:pPr algn="just">
              <a:buFontTx/>
              <a:buChar char="•"/>
              <a:defRPr/>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的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通知上层应用进程，连接已经建立。   </a:t>
            </a:r>
          </a:p>
        </p:txBody>
      </p:sp>
      <p:sp>
        <p:nvSpPr>
          <p:cNvPr id="160788" name="灯片编号占位符 31"/>
          <p:cNvSpPr>
            <a:spLocks noGrp="1"/>
          </p:cNvSpPr>
          <p:nvPr>
            <p:ph type="sldNum" sz="quarter" idx="12"/>
          </p:nvPr>
        </p:nvSpPr>
        <p:spPr>
          <a:noFill/>
        </p:spPr>
        <p:txBody>
          <a:bodyPr/>
          <a:lstStyle/>
          <a:p>
            <a:fld id="{7DEA61B2-FCAD-4F5D-AF58-3523594E4AC7}" type="slidenum">
              <a:rPr lang="en-US" altLang="zh-CN" smtClean="0"/>
              <a:pPr/>
              <a:t>56</a:t>
            </a:fld>
            <a:endParaRPr lang="en-US" altLang="zh-CN" smtClean="0"/>
          </a:p>
        </p:txBody>
      </p:sp>
      <p:sp>
        <p:nvSpPr>
          <p:cNvPr id="33" name="Rectangle 10"/>
          <p:cNvSpPr>
            <a:spLocks noChangeArrowheads="1"/>
          </p:cNvSpPr>
          <p:nvPr/>
        </p:nvSpPr>
        <p:spPr bwMode="auto">
          <a:xfrm>
            <a:off x="6626921" y="3788147"/>
            <a:ext cx="925309" cy="1624879"/>
          </a:xfrm>
          <a:prstGeom prst="rect">
            <a:avLst/>
          </a:prstGeom>
          <a:solidFill>
            <a:srgbClr val="FFCCCC"/>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5" name="Rectangle 4"/>
          <p:cNvSpPr>
            <a:spLocks noChangeArrowheads="1"/>
          </p:cNvSpPr>
          <p:nvPr/>
        </p:nvSpPr>
        <p:spPr bwMode="auto">
          <a:xfrm>
            <a:off x="1608011" y="3157391"/>
            <a:ext cx="926799" cy="1600445"/>
          </a:xfrm>
          <a:prstGeom prst="rect">
            <a:avLst/>
          </a:prstGeom>
          <a:solidFill>
            <a:srgbClr val="FFCCCC"/>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6" name="Rectangle 5"/>
          <p:cNvSpPr>
            <a:spLocks noChangeArrowheads="1"/>
          </p:cNvSpPr>
          <p:nvPr/>
        </p:nvSpPr>
        <p:spPr bwMode="auto">
          <a:xfrm>
            <a:off x="1730194" y="3543758"/>
            <a:ext cx="677964" cy="620020"/>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SENT</a:t>
            </a:r>
          </a:p>
        </p:txBody>
      </p:sp>
      <p:sp>
        <p:nvSpPr>
          <p:cNvPr id="37" name="Rectangle 13"/>
          <p:cNvSpPr>
            <a:spLocks noChangeArrowheads="1"/>
          </p:cNvSpPr>
          <p:nvPr/>
        </p:nvSpPr>
        <p:spPr bwMode="auto">
          <a:xfrm>
            <a:off x="6614762" y="3120934"/>
            <a:ext cx="925309" cy="792587"/>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8" name="Rectangle 14"/>
          <p:cNvSpPr>
            <a:spLocks noChangeArrowheads="1"/>
          </p:cNvSpPr>
          <p:nvPr/>
        </p:nvSpPr>
        <p:spPr bwMode="auto">
          <a:xfrm>
            <a:off x="6625192" y="3290447"/>
            <a:ext cx="841867" cy="35277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LISTEN</a:t>
            </a:r>
          </a:p>
        </p:txBody>
      </p:sp>
      <p:sp>
        <p:nvSpPr>
          <p:cNvPr id="39" name="Rectangle 11"/>
          <p:cNvSpPr>
            <a:spLocks noChangeArrowheads="1"/>
          </p:cNvSpPr>
          <p:nvPr/>
        </p:nvSpPr>
        <p:spPr bwMode="auto">
          <a:xfrm>
            <a:off x="6705893" y="4209638"/>
            <a:ext cx="765876" cy="615438"/>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RCVD</a:t>
            </a:r>
          </a:p>
        </p:txBody>
      </p:sp>
      <p:sp>
        <p:nvSpPr>
          <p:cNvPr id="40" name="Rectangle 7"/>
          <p:cNvSpPr>
            <a:spLocks noChangeArrowheads="1"/>
          </p:cNvSpPr>
          <p:nvPr/>
        </p:nvSpPr>
        <p:spPr bwMode="auto">
          <a:xfrm>
            <a:off x="1627381" y="4744216"/>
            <a:ext cx="907429" cy="1911982"/>
          </a:xfrm>
          <a:prstGeom prst="rect">
            <a:avLst/>
          </a:prstGeom>
          <a:solidFill>
            <a:srgbClr val="CC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1" name="Rectangle 8"/>
          <p:cNvSpPr>
            <a:spLocks noChangeArrowheads="1"/>
          </p:cNvSpPr>
          <p:nvPr/>
        </p:nvSpPr>
        <p:spPr bwMode="auto">
          <a:xfrm>
            <a:off x="1616951" y="5309259"/>
            <a:ext cx="870178" cy="62002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67544" y="1556792"/>
            <a:ext cx="7997453" cy="4810100"/>
            <a:chOff x="395288" y="1425575"/>
            <a:chExt cx="8213725" cy="5013325"/>
          </a:xfrm>
        </p:grpSpPr>
        <p:grpSp>
          <p:nvGrpSpPr>
            <p:cNvPr id="2" name="Group 18"/>
            <p:cNvGrpSpPr>
              <a:grpSpLocks/>
            </p:cNvGrpSpPr>
            <p:nvPr/>
          </p:nvGrpSpPr>
          <p:grpSpPr bwMode="auto">
            <a:xfrm>
              <a:off x="2339975" y="2997200"/>
              <a:ext cx="4248150" cy="3441700"/>
              <a:chOff x="1474" y="1888"/>
              <a:chExt cx="2676" cy="2432"/>
            </a:xfrm>
          </p:grpSpPr>
          <p:sp>
            <p:nvSpPr>
              <p:cNvPr id="161827" name="Line 19"/>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1828" name="Line 20"/>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3" name="Group 22"/>
            <p:cNvGrpSpPr>
              <a:grpSpLocks/>
            </p:cNvGrpSpPr>
            <p:nvPr/>
          </p:nvGrpSpPr>
          <p:grpSpPr bwMode="auto">
            <a:xfrm>
              <a:off x="2413000" y="2982913"/>
              <a:ext cx="4111625" cy="823912"/>
              <a:chOff x="1520" y="1879"/>
              <a:chExt cx="2590" cy="519"/>
            </a:xfrm>
          </p:grpSpPr>
          <p:sp>
            <p:nvSpPr>
              <p:cNvPr id="161825" name="Rectangle 23"/>
              <p:cNvSpPr>
                <a:spLocks noChangeArrowheads="1"/>
              </p:cNvSpPr>
              <p:nvPr/>
            </p:nvSpPr>
            <p:spPr bwMode="auto">
              <a:xfrm rot="665985">
                <a:off x="2097" y="1879"/>
                <a:ext cx="1342" cy="24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b="1">
                    <a:latin typeface="华文新魏" pitchFamily="2" charset="-122"/>
                    <a:ea typeface="华文新魏" pitchFamily="2" charset="-122"/>
                  </a:rPr>
                  <a:t>SYN = 1, seq = x</a:t>
                </a:r>
              </a:p>
            </p:txBody>
          </p:sp>
          <p:sp>
            <p:nvSpPr>
              <p:cNvPr id="161826" name="Line 24"/>
              <p:cNvSpPr>
                <a:spLocks noChangeShapeType="1"/>
              </p:cNvSpPr>
              <p:nvPr/>
            </p:nvSpPr>
            <p:spPr bwMode="auto">
              <a:xfrm>
                <a:off x="1520" y="1893"/>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25"/>
            <p:cNvGrpSpPr>
              <a:grpSpLocks/>
            </p:cNvGrpSpPr>
            <p:nvPr/>
          </p:nvGrpSpPr>
          <p:grpSpPr bwMode="auto">
            <a:xfrm>
              <a:off x="2413000" y="4756150"/>
              <a:ext cx="4111625" cy="800100"/>
              <a:chOff x="1520" y="2996"/>
              <a:chExt cx="2590" cy="504"/>
            </a:xfrm>
          </p:grpSpPr>
          <p:sp>
            <p:nvSpPr>
              <p:cNvPr id="161823" name="Rectangle 26"/>
              <p:cNvSpPr>
                <a:spLocks noChangeArrowheads="1"/>
              </p:cNvSpPr>
              <p:nvPr/>
            </p:nvSpPr>
            <p:spPr bwMode="auto">
              <a:xfrm rot="649536">
                <a:off x="1921" y="3064"/>
                <a:ext cx="218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x + 1, ack = y </a:t>
                </a:r>
                <a:r>
                  <a:rPr kumimoji="1" lang="en-US" altLang="zh-CN" sz="1800" b="1">
                    <a:latin typeface="华文新魏" pitchFamily="2" charset="-122"/>
                    <a:ea typeface="华文新魏" pitchFamily="2" charset="-122"/>
                    <a:sym typeface="Symbol" pitchFamily="18" charset="2"/>
                  </a:rPr>
                  <a:t> 1</a:t>
                </a:r>
              </a:p>
            </p:txBody>
          </p:sp>
          <p:sp>
            <p:nvSpPr>
              <p:cNvPr id="161824" name="Line 27"/>
              <p:cNvSpPr>
                <a:spLocks noChangeShapeType="1"/>
              </p:cNvSpPr>
              <p:nvPr/>
            </p:nvSpPr>
            <p:spPr bwMode="auto">
              <a:xfrm>
                <a:off x="1520" y="2996"/>
                <a:ext cx="2590" cy="504"/>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88508" name="Rectangle 28"/>
            <p:cNvSpPr>
              <a:spLocks noChangeArrowheads="1"/>
            </p:cNvSpPr>
            <p:nvPr/>
          </p:nvSpPr>
          <p:spPr bwMode="auto">
            <a:xfrm>
              <a:off x="1436688" y="2393950"/>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1798" name="Text Box 29"/>
            <p:cNvSpPr txBox="1">
              <a:spLocks noChangeArrowheads="1"/>
            </p:cNvSpPr>
            <p:nvPr/>
          </p:nvSpPr>
          <p:spPr bwMode="auto">
            <a:xfrm>
              <a:off x="138747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sp>
          <p:nvSpPr>
            <p:cNvPr id="788510" name="Rectangle 30"/>
            <p:cNvSpPr>
              <a:spLocks noChangeArrowheads="1"/>
            </p:cNvSpPr>
            <p:nvPr/>
          </p:nvSpPr>
          <p:spPr bwMode="auto">
            <a:xfrm>
              <a:off x="6526213" y="2393950"/>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1800" name="Text Box 31"/>
            <p:cNvSpPr txBox="1">
              <a:spLocks noChangeArrowheads="1"/>
            </p:cNvSpPr>
            <p:nvPr/>
          </p:nvSpPr>
          <p:spPr bwMode="auto">
            <a:xfrm>
              <a:off x="648652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grpSp>
          <p:nvGrpSpPr>
            <p:cNvPr id="5" name="Group 32"/>
            <p:cNvGrpSpPr>
              <a:grpSpLocks/>
            </p:cNvGrpSpPr>
            <p:nvPr/>
          </p:nvGrpSpPr>
          <p:grpSpPr bwMode="auto">
            <a:xfrm>
              <a:off x="3314700" y="5840412"/>
              <a:ext cx="2371725" cy="366712"/>
              <a:chOff x="2088" y="3679"/>
              <a:chExt cx="1494" cy="231"/>
            </a:xfrm>
          </p:grpSpPr>
          <p:sp>
            <p:nvSpPr>
              <p:cNvPr id="161821"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1822" name="Rectangle 34"/>
              <p:cNvSpPr>
                <a:spLocks noChangeArrowheads="1"/>
              </p:cNvSpPr>
              <p:nvPr/>
            </p:nvSpPr>
            <p:spPr bwMode="auto">
              <a:xfrm>
                <a:off x="2462" y="3679"/>
                <a:ext cx="697" cy="231"/>
              </a:xfrm>
              <a:prstGeom prst="rect">
                <a:avLst/>
              </a:prstGeom>
              <a:solidFill>
                <a:srgbClr val="CCECFF"/>
              </a:solidFill>
              <a:ln w="38100" cmpd="dbl">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grpSp>
          <p:nvGrpSpPr>
            <p:cNvPr id="6" name="Group 35"/>
            <p:cNvGrpSpPr>
              <a:grpSpLocks/>
            </p:cNvGrpSpPr>
            <p:nvPr/>
          </p:nvGrpSpPr>
          <p:grpSpPr bwMode="auto">
            <a:xfrm>
              <a:off x="395288" y="2057400"/>
              <a:ext cx="1320800" cy="947738"/>
              <a:chOff x="249" y="1296"/>
              <a:chExt cx="832" cy="597"/>
            </a:xfrm>
          </p:grpSpPr>
          <p:sp>
            <p:nvSpPr>
              <p:cNvPr id="161819" name="Rectangle 36"/>
              <p:cNvSpPr>
                <a:spLocks noChangeArrowheads="1"/>
              </p:cNvSpPr>
              <p:nvPr/>
            </p:nvSpPr>
            <p:spPr bwMode="auto">
              <a:xfrm>
                <a:off x="251" y="1638"/>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主动打开</a:t>
                </a:r>
              </a:p>
            </p:txBody>
          </p:sp>
          <p:sp>
            <p:nvSpPr>
              <p:cNvPr id="161820" name="Freeform 37"/>
              <p:cNvSpPr>
                <a:spLocks/>
              </p:cNvSpPr>
              <p:nvPr/>
            </p:nvSpPr>
            <p:spPr bwMode="auto">
              <a:xfrm>
                <a:off x="249" y="1296"/>
                <a:ext cx="832" cy="597"/>
              </a:xfrm>
              <a:custGeom>
                <a:avLst/>
                <a:gdLst>
                  <a:gd name="T0" fmla="*/ 5878 w 758"/>
                  <a:gd name="T1" fmla="*/ 292 h 491"/>
                  <a:gd name="T2" fmla="*/ 0 w 758"/>
                  <a:gd name="T3" fmla="*/ 0 h 491"/>
                  <a:gd name="T4" fmla="*/ 0 w 758"/>
                  <a:gd name="T5" fmla="*/ 36237 h 491"/>
                  <a:gd name="T6" fmla="*/ 4598 w 758"/>
                  <a:gd name="T7" fmla="*/ 36237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7" name="Group 38"/>
            <p:cNvGrpSpPr>
              <a:grpSpLocks/>
            </p:cNvGrpSpPr>
            <p:nvPr/>
          </p:nvGrpSpPr>
          <p:grpSpPr bwMode="auto">
            <a:xfrm>
              <a:off x="7223125" y="2065338"/>
              <a:ext cx="1385888" cy="939800"/>
              <a:chOff x="4550" y="1301"/>
              <a:chExt cx="873" cy="592"/>
            </a:xfrm>
          </p:grpSpPr>
          <p:sp>
            <p:nvSpPr>
              <p:cNvPr id="161817" name="Rectangle 39"/>
              <p:cNvSpPr>
                <a:spLocks noChangeArrowheads="1"/>
              </p:cNvSpPr>
              <p:nvPr/>
            </p:nvSpPr>
            <p:spPr bwMode="auto">
              <a:xfrm>
                <a:off x="4732" y="1617"/>
                <a:ext cx="691"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被动打开</a:t>
                </a:r>
              </a:p>
            </p:txBody>
          </p:sp>
          <p:sp>
            <p:nvSpPr>
              <p:cNvPr id="161818" name="Freeform 40"/>
              <p:cNvSpPr>
                <a:spLocks/>
              </p:cNvSpPr>
              <p:nvPr/>
            </p:nvSpPr>
            <p:spPr bwMode="auto">
              <a:xfrm>
                <a:off x="4550" y="1301"/>
                <a:ext cx="870" cy="592"/>
              </a:xfrm>
              <a:custGeom>
                <a:avLst/>
                <a:gdLst>
                  <a:gd name="T0" fmla="*/ 0 w 792"/>
                  <a:gd name="T1" fmla="*/ 0 h 487"/>
                  <a:gd name="T2" fmla="*/ 6258 w 792"/>
                  <a:gd name="T3" fmla="*/ 291 h 487"/>
                  <a:gd name="T4" fmla="*/ 6258 w 792"/>
                  <a:gd name="T5" fmla="*/ 35742 h 487"/>
                  <a:gd name="T6" fmla="*/ 1448 w 792"/>
                  <a:gd name="T7" fmla="*/ 35223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pic>
          <p:nvPicPr>
            <p:cNvPr id="161804"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p:spPr>
        </p:pic>
        <p:pic>
          <p:nvPicPr>
            <p:cNvPr id="161805"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p:spPr>
        </p:pic>
        <p:sp>
          <p:nvSpPr>
            <p:cNvPr id="161806" name="Rectangle 43"/>
            <p:cNvSpPr>
              <a:spLocks noChangeArrowheads="1"/>
            </p:cNvSpPr>
            <p:nvPr/>
          </p:nvSpPr>
          <p:spPr bwMode="auto">
            <a:xfrm>
              <a:off x="2093913" y="1779588"/>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1807" name="Rectangle 44"/>
            <p:cNvSpPr>
              <a:spLocks noChangeArrowheads="1"/>
            </p:cNvSpPr>
            <p:nvPr/>
          </p:nvSpPr>
          <p:spPr bwMode="auto">
            <a:xfrm>
              <a:off x="6535738" y="1779588"/>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1808" name="Rectangle 45"/>
            <p:cNvSpPr>
              <a:spLocks noChangeArrowheads="1"/>
            </p:cNvSpPr>
            <p:nvPr/>
          </p:nvSpPr>
          <p:spPr bwMode="auto">
            <a:xfrm>
              <a:off x="1589088" y="14255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1809" name="Rectangle 46"/>
            <p:cNvSpPr>
              <a:spLocks noChangeArrowheads="1"/>
            </p:cNvSpPr>
            <p:nvPr/>
          </p:nvSpPr>
          <p:spPr bwMode="auto">
            <a:xfrm>
              <a:off x="6584950" y="1425575"/>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grpSp>
          <p:nvGrpSpPr>
            <p:cNvPr id="8" name="Group 48"/>
            <p:cNvGrpSpPr>
              <a:grpSpLocks/>
            </p:cNvGrpSpPr>
            <p:nvPr/>
          </p:nvGrpSpPr>
          <p:grpSpPr bwMode="auto">
            <a:xfrm>
              <a:off x="2257425" y="3881438"/>
              <a:ext cx="4267199" cy="801687"/>
              <a:chOff x="1422" y="2445"/>
              <a:chExt cx="2688" cy="505"/>
            </a:xfrm>
          </p:grpSpPr>
          <p:sp>
            <p:nvSpPr>
              <p:cNvPr id="161815" name="Line 49"/>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1816" name="Rectangle 50"/>
              <p:cNvSpPr>
                <a:spLocks noChangeArrowheads="1"/>
              </p:cNvSpPr>
              <p:nvPr/>
            </p:nvSpPr>
            <p:spPr bwMode="auto">
              <a:xfrm rot="20990024" flipH="1">
                <a:off x="1422" y="2474"/>
                <a:ext cx="251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SYN = 1, ACK = 1, seq = y, ack= x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grpSp>
      <p:sp>
        <p:nvSpPr>
          <p:cNvPr id="788532" name="Text Box 52"/>
          <p:cNvSpPr txBox="1">
            <a:spLocks noChangeArrowheads="1"/>
          </p:cNvSpPr>
          <p:nvPr/>
        </p:nvSpPr>
        <p:spPr bwMode="auto">
          <a:xfrm>
            <a:off x="1547813" y="620713"/>
            <a:ext cx="5775325" cy="648511"/>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just">
              <a:lnSpc>
                <a:spcPct val="90000"/>
              </a:lnSpc>
              <a:buFontTx/>
              <a:buChar char="•"/>
              <a:defRPr/>
            </a:pPr>
            <a:r>
              <a:rPr lang="en-US" altLang="zh-CN" sz="2000" b="1" dirty="0">
                <a:latin typeface="华文新魏" pitchFamily="2" charset="-122"/>
                <a:ea typeface="华文新魏" pitchFamily="2" charset="-122"/>
              </a:rPr>
              <a:t>   B </a:t>
            </a:r>
            <a:r>
              <a:rPr lang="zh-CN" altLang="en-US" sz="2000" b="1" dirty="0">
                <a:latin typeface="华文新魏" pitchFamily="2" charset="-122"/>
                <a:ea typeface="华文新魏" pitchFamily="2" charset="-122"/>
              </a:rPr>
              <a:t>的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收到主机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的确认后，也通知其上层</a:t>
            </a:r>
          </a:p>
          <a:p>
            <a:pPr algn="just">
              <a:lnSpc>
                <a:spcPct val="90000"/>
              </a:lnSpc>
              <a:defRPr/>
            </a:pPr>
            <a:r>
              <a:rPr lang="zh-CN" altLang="en-US" sz="2000" b="1" dirty="0">
                <a:latin typeface="华文新魏" pitchFamily="2" charset="-122"/>
                <a:ea typeface="华文新魏" pitchFamily="2" charset="-122"/>
              </a:rPr>
              <a:t>    应用进程：</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连接已经建立。</a:t>
            </a:r>
          </a:p>
        </p:txBody>
      </p:sp>
      <p:sp>
        <p:nvSpPr>
          <p:cNvPr id="161813" name="灯片编号占位符 34"/>
          <p:cNvSpPr>
            <a:spLocks noGrp="1"/>
          </p:cNvSpPr>
          <p:nvPr>
            <p:ph type="sldNum" sz="quarter" idx="12"/>
          </p:nvPr>
        </p:nvSpPr>
        <p:spPr>
          <a:noFill/>
        </p:spPr>
        <p:txBody>
          <a:bodyPr/>
          <a:lstStyle/>
          <a:p>
            <a:fld id="{24155F8B-09DF-431C-BC74-E5AA933F7A60}" type="slidenum">
              <a:rPr lang="en-US" altLang="zh-CN" smtClean="0"/>
              <a:pPr/>
              <a:t>57</a:t>
            </a:fld>
            <a:endParaRPr lang="en-US" altLang="zh-CN" smtClean="0"/>
          </a:p>
        </p:txBody>
      </p:sp>
      <p:sp>
        <p:nvSpPr>
          <p:cNvPr id="36" name="Rectangle 4"/>
          <p:cNvSpPr>
            <a:spLocks noChangeArrowheads="1"/>
          </p:cNvSpPr>
          <p:nvPr/>
        </p:nvSpPr>
        <p:spPr bwMode="auto">
          <a:xfrm>
            <a:off x="1397132" y="3072324"/>
            <a:ext cx="926799" cy="1600445"/>
          </a:xfrm>
          <a:prstGeom prst="rect">
            <a:avLst/>
          </a:prstGeom>
          <a:solidFill>
            <a:srgbClr val="FFCCCC"/>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8" name="Rectangle 5"/>
          <p:cNvSpPr>
            <a:spLocks noChangeArrowheads="1"/>
          </p:cNvSpPr>
          <p:nvPr/>
        </p:nvSpPr>
        <p:spPr bwMode="auto">
          <a:xfrm>
            <a:off x="1519315" y="3458691"/>
            <a:ext cx="677964" cy="620020"/>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SENT</a:t>
            </a:r>
          </a:p>
        </p:txBody>
      </p:sp>
      <p:sp>
        <p:nvSpPr>
          <p:cNvPr id="39" name="Rectangle 7"/>
          <p:cNvSpPr>
            <a:spLocks noChangeArrowheads="1"/>
          </p:cNvSpPr>
          <p:nvPr/>
        </p:nvSpPr>
        <p:spPr bwMode="auto">
          <a:xfrm>
            <a:off x="1404582" y="4728603"/>
            <a:ext cx="907429" cy="1911982"/>
          </a:xfrm>
          <a:prstGeom prst="rect">
            <a:avLst/>
          </a:prstGeom>
          <a:solidFill>
            <a:srgbClr val="CC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0" name="Rectangle 8"/>
          <p:cNvSpPr>
            <a:spLocks noChangeArrowheads="1"/>
          </p:cNvSpPr>
          <p:nvPr/>
        </p:nvSpPr>
        <p:spPr bwMode="auto">
          <a:xfrm>
            <a:off x="1395642" y="5312642"/>
            <a:ext cx="870178" cy="62002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sp>
        <p:nvSpPr>
          <p:cNvPr id="41" name="Rectangle 10"/>
          <p:cNvSpPr>
            <a:spLocks noChangeArrowheads="1"/>
          </p:cNvSpPr>
          <p:nvPr/>
        </p:nvSpPr>
        <p:spPr bwMode="auto">
          <a:xfrm>
            <a:off x="6513107" y="3863946"/>
            <a:ext cx="925309" cy="1624879"/>
          </a:xfrm>
          <a:prstGeom prst="rect">
            <a:avLst/>
          </a:prstGeom>
          <a:solidFill>
            <a:srgbClr val="FFCCCC"/>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2" name="Rectangle 11"/>
          <p:cNvSpPr>
            <a:spLocks noChangeArrowheads="1"/>
          </p:cNvSpPr>
          <p:nvPr/>
        </p:nvSpPr>
        <p:spPr bwMode="auto">
          <a:xfrm>
            <a:off x="6592079" y="4285437"/>
            <a:ext cx="765876" cy="615438"/>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RCVD</a:t>
            </a:r>
          </a:p>
        </p:txBody>
      </p:sp>
      <p:sp>
        <p:nvSpPr>
          <p:cNvPr id="43" name="Rectangle 13"/>
          <p:cNvSpPr>
            <a:spLocks noChangeArrowheads="1"/>
          </p:cNvSpPr>
          <p:nvPr/>
        </p:nvSpPr>
        <p:spPr bwMode="auto">
          <a:xfrm>
            <a:off x="6513107" y="3020964"/>
            <a:ext cx="925309" cy="792587"/>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4" name="Rectangle 14"/>
          <p:cNvSpPr>
            <a:spLocks noChangeArrowheads="1"/>
          </p:cNvSpPr>
          <p:nvPr/>
        </p:nvSpPr>
        <p:spPr bwMode="auto">
          <a:xfrm>
            <a:off x="6523537" y="3190477"/>
            <a:ext cx="841867" cy="35277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LISTEN</a:t>
            </a:r>
          </a:p>
        </p:txBody>
      </p:sp>
      <p:sp>
        <p:nvSpPr>
          <p:cNvPr id="45" name="Rectangle 16"/>
          <p:cNvSpPr>
            <a:spLocks noChangeArrowheads="1"/>
          </p:cNvSpPr>
          <p:nvPr/>
        </p:nvSpPr>
        <p:spPr bwMode="auto">
          <a:xfrm>
            <a:off x="6513107" y="5533951"/>
            <a:ext cx="925309" cy="1070527"/>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6" name="Rectangle 17"/>
          <p:cNvSpPr>
            <a:spLocks noChangeArrowheads="1"/>
          </p:cNvSpPr>
          <p:nvPr/>
        </p:nvSpPr>
        <p:spPr bwMode="auto">
          <a:xfrm>
            <a:off x="6511617" y="5792727"/>
            <a:ext cx="870178" cy="62002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83568" y="1412776"/>
            <a:ext cx="7709421" cy="5141888"/>
            <a:chOff x="395288" y="1425575"/>
            <a:chExt cx="8213725" cy="5345113"/>
          </a:xfrm>
        </p:grpSpPr>
        <p:grpSp>
          <p:nvGrpSpPr>
            <p:cNvPr id="2" name="Group 2"/>
            <p:cNvGrpSpPr>
              <a:grpSpLocks/>
            </p:cNvGrpSpPr>
            <p:nvPr/>
          </p:nvGrpSpPr>
          <p:grpSpPr bwMode="auto">
            <a:xfrm>
              <a:off x="1425575" y="3005138"/>
              <a:ext cx="6086475" cy="3765550"/>
              <a:chOff x="898" y="1893"/>
              <a:chExt cx="3834" cy="2372"/>
            </a:xfrm>
          </p:grpSpPr>
          <p:grpSp>
            <p:nvGrpSpPr>
              <p:cNvPr id="3" name="Group 3"/>
              <p:cNvGrpSpPr>
                <a:grpSpLocks/>
              </p:cNvGrpSpPr>
              <p:nvPr/>
            </p:nvGrpSpPr>
            <p:grpSpPr bwMode="auto">
              <a:xfrm>
                <a:off x="899" y="1916"/>
                <a:ext cx="622" cy="1048"/>
                <a:chOff x="899" y="1916"/>
                <a:chExt cx="622" cy="1048"/>
              </a:xfrm>
            </p:grpSpPr>
            <p:sp>
              <p:nvSpPr>
                <p:cNvPr id="790532" name="Rectangle 4"/>
                <p:cNvSpPr>
                  <a:spLocks noChangeArrowheads="1"/>
                </p:cNvSpPr>
                <p:nvPr/>
              </p:nvSpPr>
              <p:spPr bwMode="auto">
                <a:xfrm>
                  <a:off x="899" y="1916"/>
                  <a:ext cx="622" cy="1048"/>
                </a:xfrm>
                <a:prstGeom prst="rect">
                  <a:avLst/>
                </a:prstGeom>
                <a:solidFill>
                  <a:srgbClr val="FFCCCC"/>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66" name="Rectangle 5"/>
                <p:cNvSpPr>
                  <a:spLocks noChangeArrowheads="1"/>
                </p:cNvSpPr>
                <p:nvPr/>
              </p:nvSpPr>
              <p:spPr bwMode="auto">
                <a:xfrm>
                  <a:off x="981" y="2169"/>
                  <a:ext cx="455" cy="40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SENT</a:t>
                  </a:r>
                </a:p>
              </p:txBody>
            </p:sp>
          </p:grpSp>
          <p:grpSp>
            <p:nvGrpSpPr>
              <p:cNvPr id="4" name="Group 6"/>
              <p:cNvGrpSpPr>
                <a:grpSpLocks/>
              </p:cNvGrpSpPr>
              <p:nvPr/>
            </p:nvGrpSpPr>
            <p:grpSpPr bwMode="auto">
              <a:xfrm>
                <a:off x="898" y="3013"/>
                <a:ext cx="616" cy="1252"/>
                <a:chOff x="898" y="3013"/>
                <a:chExt cx="616" cy="1252"/>
              </a:xfrm>
            </p:grpSpPr>
            <p:sp>
              <p:nvSpPr>
                <p:cNvPr id="790535" name="Rectangle 7"/>
                <p:cNvSpPr>
                  <a:spLocks noChangeArrowheads="1"/>
                </p:cNvSpPr>
                <p:nvPr/>
              </p:nvSpPr>
              <p:spPr bwMode="auto">
                <a:xfrm>
                  <a:off x="905" y="3013"/>
                  <a:ext cx="609" cy="1252"/>
                </a:xfrm>
                <a:prstGeom prst="rect">
                  <a:avLst/>
                </a:prstGeom>
                <a:solidFill>
                  <a:srgbClr val="CC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64" name="Rectangle 8"/>
                <p:cNvSpPr>
                  <a:spLocks noChangeArrowheads="1"/>
                </p:cNvSpPr>
                <p:nvPr/>
              </p:nvSpPr>
              <p:spPr bwMode="auto">
                <a:xfrm>
                  <a:off x="898" y="3383"/>
                  <a:ext cx="584" cy="40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grpSp>
          <p:grpSp>
            <p:nvGrpSpPr>
              <p:cNvPr id="5" name="Group 9"/>
              <p:cNvGrpSpPr>
                <a:grpSpLocks/>
              </p:cNvGrpSpPr>
              <p:nvPr/>
            </p:nvGrpSpPr>
            <p:grpSpPr bwMode="auto">
              <a:xfrm>
                <a:off x="4111" y="2445"/>
                <a:ext cx="621" cy="1064"/>
                <a:chOff x="4111" y="2445"/>
                <a:chExt cx="621" cy="1064"/>
              </a:xfrm>
            </p:grpSpPr>
            <p:sp>
              <p:nvSpPr>
                <p:cNvPr id="790538" name="Rectangle 10"/>
                <p:cNvSpPr>
                  <a:spLocks noChangeArrowheads="1"/>
                </p:cNvSpPr>
                <p:nvPr/>
              </p:nvSpPr>
              <p:spPr bwMode="auto">
                <a:xfrm>
                  <a:off x="4111" y="2445"/>
                  <a:ext cx="621" cy="1064"/>
                </a:xfrm>
                <a:prstGeom prst="rect">
                  <a:avLst/>
                </a:prstGeom>
                <a:solidFill>
                  <a:srgbClr val="FFCCCC"/>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62" name="Rectangle 11"/>
                <p:cNvSpPr>
                  <a:spLocks noChangeArrowheads="1"/>
                </p:cNvSpPr>
                <p:nvPr/>
              </p:nvSpPr>
              <p:spPr bwMode="auto">
                <a:xfrm>
                  <a:off x="4164" y="2721"/>
                  <a:ext cx="514" cy="403"/>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SYN-</a:t>
                  </a:r>
                </a:p>
                <a:p>
                  <a:pPr algn="ctr" defTabSz="762000" eaLnBrk="0" hangingPunct="0"/>
                  <a:r>
                    <a:rPr kumimoji="1" lang="en-US" altLang="zh-CN" sz="1800" b="1" dirty="0">
                      <a:latin typeface="华文新魏" pitchFamily="2" charset="-122"/>
                      <a:ea typeface="华文新魏" pitchFamily="2" charset="-122"/>
                    </a:rPr>
                    <a:t>RCVD</a:t>
                  </a:r>
                </a:p>
              </p:txBody>
            </p:sp>
          </p:grpSp>
          <p:grpSp>
            <p:nvGrpSpPr>
              <p:cNvPr id="6" name="Group 12"/>
              <p:cNvGrpSpPr>
                <a:grpSpLocks/>
              </p:cNvGrpSpPr>
              <p:nvPr/>
            </p:nvGrpSpPr>
            <p:grpSpPr bwMode="auto">
              <a:xfrm>
                <a:off x="4111" y="1893"/>
                <a:ext cx="621" cy="519"/>
                <a:chOff x="4111" y="1893"/>
                <a:chExt cx="621" cy="519"/>
              </a:xfrm>
            </p:grpSpPr>
            <p:sp>
              <p:nvSpPr>
                <p:cNvPr id="790541" name="Rectangle 13"/>
                <p:cNvSpPr>
                  <a:spLocks noChangeArrowheads="1"/>
                </p:cNvSpPr>
                <p:nvPr/>
              </p:nvSpPr>
              <p:spPr bwMode="auto">
                <a:xfrm>
                  <a:off x="4111" y="1893"/>
                  <a:ext cx="621" cy="519"/>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60" name="Rectangle 14"/>
                <p:cNvSpPr>
                  <a:spLocks noChangeArrowheads="1"/>
                </p:cNvSpPr>
                <p:nvPr/>
              </p:nvSpPr>
              <p:spPr bwMode="auto">
                <a:xfrm>
                  <a:off x="4118" y="2004"/>
                  <a:ext cx="565"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LISTEN</a:t>
                  </a:r>
                </a:p>
              </p:txBody>
            </p:sp>
          </p:grpSp>
          <p:grpSp>
            <p:nvGrpSpPr>
              <p:cNvPr id="7" name="Group 15"/>
              <p:cNvGrpSpPr>
                <a:grpSpLocks/>
              </p:cNvGrpSpPr>
              <p:nvPr/>
            </p:nvGrpSpPr>
            <p:grpSpPr bwMode="auto">
              <a:xfrm>
                <a:off x="4110" y="3564"/>
                <a:ext cx="622" cy="701"/>
                <a:chOff x="4110" y="3564"/>
                <a:chExt cx="622" cy="701"/>
              </a:xfrm>
            </p:grpSpPr>
            <p:sp>
              <p:nvSpPr>
                <p:cNvPr id="790544" name="Rectangle 16"/>
                <p:cNvSpPr>
                  <a:spLocks noChangeArrowheads="1"/>
                </p:cNvSpPr>
                <p:nvPr/>
              </p:nvSpPr>
              <p:spPr bwMode="auto">
                <a:xfrm>
                  <a:off x="4111" y="3564"/>
                  <a:ext cx="621" cy="701"/>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58" name="Rectangle 17"/>
                <p:cNvSpPr>
                  <a:spLocks noChangeArrowheads="1"/>
                </p:cNvSpPr>
                <p:nvPr/>
              </p:nvSpPr>
              <p:spPr bwMode="auto">
                <a:xfrm>
                  <a:off x="4110" y="3708"/>
                  <a:ext cx="584" cy="40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grpSp>
        </p:grpSp>
        <p:grpSp>
          <p:nvGrpSpPr>
            <p:cNvPr id="8" name="Group 22"/>
            <p:cNvGrpSpPr>
              <a:grpSpLocks/>
            </p:cNvGrpSpPr>
            <p:nvPr/>
          </p:nvGrpSpPr>
          <p:grpSpPr bwMode="auto">
            <a:xfrm>
              <a:off x="2413000" y="2982913"/>
              <a:ext cx="4111625" cy="823912"/>
              <a:chOff x="1520" y="1879"/>
              <a:chExt cx="2590" cy="519"/>
            </a:xfrm>
          </p:grpSpPr>
          <p:sp>
            <p:nvSpPr>
              <p:cNvPr id="162850" name="Rectangle 23"/>
              <p:cNvSpPr>
                <a:spLocks noChangeArrowheads="1"/>
              </p:cNvSpPr>
              <p:nvPr/>
            </p:nvSpPr>
            <p:spPr bwMode="auto">
              <a:xfrm rot="665985">
                <a:off x="2097" y="1879"/>
                <a:ext cx="1342" cy="24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b="1">
                    <a:latin typeface="华文新魏" pitchFamily="2" charset="-122"/>
                    <a:ea typeface="华文新魏" pitchFamily="2" charset="-122"/>
                  </a:rPr>
                  <a:t>SYN = 1, seq = x</a:t>
                </a:r>
              </a:p>
            </p:txBody>
          </p:sp>
          <p:sp>
            <p:nvSpPr>
              <p:cNvPr id="162851" name="Line 24"/>
              <p:cNvSpPr>
                <a:spLocks noChangeShapeType="1"/>
              </p:cNvSpPr>
              <p:nvPr/>
            </p:nvSpPr>
            <p:spPr bwMode="auto">
              <a:xfrm>
                <a:off x="1520" y="1893"/>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9" name="Group 25"/>
            <p:cNvGrpSpPr>
              <a:grpSpLocks/>
            </p:cNvGrpSpPr>
            <p:nvPr/>
          </p:nvGrpSpPr>
          <p:grpSpPr bwMode="auto">
            <a:xfrm>
              <a:off x="2413000" y="4756150"/>
              <a:ext cx="4111625" cy="800100"/>
              <a:chOff x="1520" y="2996"/>
              <a:chExt cx="2590" cy="504"/>
            </a:xfrm>
          </p:grpSpPr>
          <p:sp>
            <p:nvSpPr>
              <p:cNvPr id="162848" name="Rectangle 26"/>
              <p:cNvSpPr>
                <a:spLocks noChangeArrowheads="1"/>
              </p:cNvSpPr>
              <p:nvPr/>
            </p:nvSpPr>
            <p:spPr bwMode="auto">
              <a:xfrm rot="649536">
                <a:off x="1921" y="3064"/>
                <a:ext cx="218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x + 1, ack = y </a:t>
                </a:r>
                <a:r>
                  <a:rPr kumimoji="1" lang="en-US" altLang="zh-CN" sz="1800" b="1">
                    <a:latin typeface="华文新魏" pitchFamily="2" charset="-122"/>
                    <a:ea typeface="华文新魏" pitchFamily="2" charset="-122"/>
                    <a:sym typeface="Symbol" pitchFamily="18" charset="2"/>
                  </a:rPr>
                  <a:t> 1</a:t>
                </a:r>
              </a:p>
            </p:txBody>
          </p:sp>
          <p:sp>
            <p:nvSpPr>
              <p:cNvPr id="162849" name="Line 27"/>
              <p:cNvSpPr>
                <a:spLocks noChangeShapeType="1"/>
              </p:cNvSpPr>
              <p:nvPr/>
            </p:nvSpPr>
            <p:spPr bwMode="auto">
              <a:xfrm>
                <a:off x="1520" y="2996"/>
                <a:ext cx="2590" cy="504"/>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90556" name="Rectangle 28"/>
            <p:cNvSpPr>
              <a:spLocks noChangeArrowheads="1"/>
            </p:cNvSpPr>
            <p:nvPr/>
          </p:nvSpPr>
          <p:spPr bwMode="auto">
            <a:xfrm>
              <a:off x="1436688" y="2393950"/>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23" name="Text Box 29"/>
            <p:cNvSpPr txBox="1">
              <a:spLocks noChangeArrowheads="1"/>
            </p:cNvSpPr>
            <p:nvPr/>
          </p:nvSpPr>
          <p:spPr bwMode="auto">
            <a:xfrm>
              <a:off x="138747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sp>
          <p:nvSpPr>
            <p:cNvPr id="790558" name="Rectangle 30"/>
            <p:cNvSpPr>
              <a:spLocks noChangeArrowheads="1"/>
            </p:cNvSpPr>
            <p:nvPr/>
          </p:nvSpPr>
          <p:spPr bwMode="auto">
            <a:xfrm>
              <a:off x="6526213" y="2393950"/>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2825" name="Text Box 31"/>
            <p:cNvSpPr txBox="1">
              <a:spLocks noChangeArrowheads="1"/>
            </p:cNvSpPr>
            <p:nvPr/>
          </p:nvSpPr>
          <p:spPr bwMode="auto">
            <a:xfrm>
              <a:off x="6486525" y="2455863"/>
              <a:ext cx="1024639" cy="369332"/>
            </a:xfrm>
            <a:prstGeom prst="rect">
              <a:avLst/>
            </a:prstGeom>
            <a:noFill/>
            <a:ln w="12700">
              <a:noFill/>
              <a:miter lim="800000"/>
              <a:headEnd/>
              <a:tailEnd/>
            </a:ln>
          </p:spPr>
          <p:txBody>
            <a:bodyPr wrap="none">
              <a:spAutoFit/>
            </a:bodyPr>
            <a:lstStyle/>
            <a:p>
              <a:pPr eaLnBrk="0" hangingPunct="0"/>
              <a:r>
                <a:rPr kumimoji="1" lang="en-US" altLang="zh-CN" sz="1800" b="1">
                  <a:latin typeface="华文新魏" pitchFamily="2" charset="-122"/>
                  <a:ea typeface="华文新魏" pitchFamily="2" charset="-122"/>
                </a:rPr>
                <a:t>CLOSED</a:t>
              </a:r>
            </a:p>
          </p:txBody>
        </p:sp>
        <p:grpSp>
          <p:nvGrpSpPr>
            <p:cNvPr id="10" name="Group 32"/>
            <p:cNvGrpSpPr>
              <a:grpSpLocks/>
            </p:cNvGrpSpPr>
            <p:nvPr/>
          </p:nvGrpSpPr>
          <p:grpSpPr bwMode="auto">
            <a:xfrm>
              <a:off x="3314700" y="5840412"/>
              <a:ext cx="2371725" cy="366712"/>
              <a:chOff x="2088" y="3679"/>
              <a:chExt cx="1494" cy="231"/>
            </a:xfrm>
          </p:grpSpPr>
          <p:sp>
            <p:nvSpPr>
              <p:cNvPr id="162846"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2847" name="Rectangle 34"/>
              <p:cNvSpPr>
                <a:spLocks noChangeArrowheads="1"/>
              </p:cNvSpPr>
              <p:nvPr/>
            </p:nvSpPr>
            <p:spPr bwMode="auto">
              <a:xfrm>
                <a:off x="2462" y="3679"/>
                <a:ext cx="697" cy="231"/>
              </a:xfrm>
              <a:prstGeom prst="rect">
                <a:avLst/>
              </a:prstGeom>
              <a:solidFill>
                <a:srgbClr val="CCECFF"/>
              </a:solidFill>
              <a:ln w="38100" cmpd="dbl">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grpSp>
          <p:nvGrpSpPr>
            <p:cNvPr id="11" name="Group 35"/>
            <p:cNvGrpSpPr>
              <a:grpSpLocks/>
            </p:cNvGrpSpPr>
            <p:nvPr/>
          </p:nvGrpSpPr>
          <p:grpSpPr bwMode="auto">
            <a:xfrm>
              <a:off x="395288" y="2057400"/>
              <a:ext cx="1320800" cy="947738"/>
              <a:chOff x="249" y="1296"/>
              <a:chExt cx="832" cy="597"/>
            </a:xfrm>
          </p:grpSpPr>
          <p:sp>
            <p:nvSpPr>
              <p:cNvPr id="162844" name="Rectangle 36"/>
              <p:cNvSpPr>
                <a:spLocks noChangeArrowheads="1"/>
              </p:cNvSpPr>
              <p:nvPr/>
            </p:nvSpPr>
            <p:spPr bwMode="auto">
              <a:xfrm>
                <a:off x="251" y="1638"/>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主动打开</a:t>
                </a:r>
              </a:p>
            </p:txBody>
          </p:sp>
          <p:sp>
            <p:nvSpPr>
              <p:cNvPr id="162845" name="Freeform 37"/>
              <p:cNvSpPr>
                <a:spLocks/>
              </p:cNvSpPr>
              <p:nvPr/>
            </p:nvSpPr>
            <p:spPr bwMode="auto">
              <a:xfrm>
                <a:off x="249" y="1296"/>
                <a:ext cx="832" cy="597"/>
              </a:xfrm>
              <a:custGeom>
                <a:avLst/>
                <a:gdLst>
                  <a:gd name="T0" fmla="*/ 5878 w 758"/>
                  <a:gd name="T1" fmla="*/ 292 h 491"/>
                  <a:gd name="T2" fmla="*/ 0 w 758"/>
                  <a:gd name="T3" fmla="*/ 0 h 491"/>
                  <a:gd name="T4" fmla="*/ 0 w 758"/>
                  <a:gd name="T5" fmla="*/ 36237 h 491"/>
                  <a:gd name="T6" fmla="*/ 4598 w 758"/>
                  <a:gd name="T7" fmla="*/ 36237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grpSp>
          <p:nvGrpSpPr>
            <p:cNvPr id="12" name="Group 38"/>
            <p:cNvGrpSpPr>
              <a:grpSpLocks/>
            </p:cNvGrpSpPr>
            <p:nvPr/>
          </p:nvGrpSpPr>
          <p:grpSpPr bwMode="auto">
            <a:xfrm>
              <a:off x="7223125" y="2065338"/>
              <a:ext cx="1385888" cy="939800"/>
              <a:chOff x="4550" y="1301"/>
              <a:chExt cx="873" cy="592"/>
            </a:xfrm>
          </p:grpSpPr>
          <p:sp>
            <p:nvSpPr>
              <p:cNvPr id="162842" name="Rectangle 39"/>
              <p:cNvSpPr>
                <a:spLocks noChangeArrowheads="1"/>
              </p:cNvSpPr>
              <p:nvPr/>
            </p:nvSpPr>
            <p:spPr bwMode="auto">
              <a:xfrm>
                <a:off x="4732" y="1617"/>
                <a:ext cx="691"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被动打开</a:t>
                </a:r>
              </a:p>
            </p:txBody>
          </p:sp>
          <p:sp>
            <p:nvSpPr>
              <p:cNvPr id="162843" name="Freeform 40"/>
              <p:cNvSpPr>
                <a:spLocks/>
              </p:cNvSpPr>
              <p:nvPr/>
            </p:nvSpPr>
            <p:spPr bwMode="auto">
              <a:xfrm>
                <a:off x="4550" y="1301"/>
                <a:ext cx="870" cy="592"/>
              </a:xfrm>
              <a:custGeom>
                <a:avLst/>
                <a:gdLst>
                  <a:gd name="T0" fmla="*/ 0 w 792"/>
                  <a:gd name="T1" fmla="*/ 0 h 487"/>
                  <a:gd name="T2" fmla="*/ 6258 w 792"/>
                  <a:gd name="T3" fmla="*/ 291 h 487"/>
                  <a:gd name="T4" fmla="*/ 6258 w 792"/>
                  <a:gd name="T5" fmla="*/ 35742 h 487"/>
                  <a:gd name="T6" fmla="*/ 1448 w 792"/>
                  <a:gd name="T7" fmla="*/ 35223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pic>
          <p:nvPicPr>
            <p:cNvPr id="162829"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p:spPr>
        </p:pic>
        <p:pic>
          <p:nvPicPr>
            <p:cNvPr id="162830"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p:spPr>
        </p:pic>
        <p:sp>
          <p:nvSpPr>
            <p:cNvPr id="162831" name="Rectangle 43"/>
            <p:cNvSpPr>
              <a:spLocks noChangeArrowheads="1"/>
            </p:cNvSpPr>
            <p:nvPr/>
          </p:nvSpPr>
          <p:spPr bwMode="auto">
            <a:xfrm>
              <a:off x="2093913" y="1779588"/>
              <a:ext cx="346075" cy="36353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2832" name="Rectangle 44"/>
            <p:cNvSpPr>
              <a:spLocks noChangeArrowheads="1"/>
            </p:cNvSpPr>
            <p:nvPr/>
          </p:nvSpPr>
          <p:spPr bwMode="auto">
            <a:xfrm>
              <a:off x="6535738" y="1779588"/>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2833" name="Rectangle 45"/>
            <p:cNvSpPr>
              <a:spLocks noChangeArrowheads="1"/>
            </p:cNvSpPr>
            <p:nvPr/>
          </p:nvSpPr>
          <p:spPr bwMode="auto">
            <a:xfrm>
              <a:off x="1589088" y="14255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2834" name="Rectangle 46"/>
            <p:cNvSpPr>
              <a:spLocks noChangeArrowheads="1"/>
            </p:cNvSpPr>
            <p:nvPr/>
          </p:nvSpPr>
          <p:spPr bwMode="auto">
            <a:xfrm>
              <a:off x="6584950" y="1425575"/>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grpSp>
          <p:nvGrpSpPr>
            <p:cNvPr id="13" name="Group 48"/>
            <p:cNvGrpSpPr>
              <a:grpSpLocks/>
            </p:cNvGrpSpPr>
            <p:nvPr/>
          </p:nvGrpSpPr>
          <p:grpSpPr bwMode="auto">
            <a:xfrm>
              <a:off x="2257425" y="3881438"/>
              <a:ext cx="4267199" cy="801687"/>
              <a:chOff x="1422" y="2445"/>
              <a:chExt cx="2688" cy="505"/>
            </a:xfrm>
          </p:grpSpPr>
          <p:sp>
            <p:nvSpPr>
              <p:cNvPr id="162840" name="Line 49"/>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2841" name="Rectangle 50"/>
              <p:cNvSpPr>
                <a:spLocks noChangeArrowheads="1"/>
              </p:cNvSpPr>
              <p:nvPr/>
            </p:nvSpPr>
            <p:spPr bwMode="auto">
              <a:xfrm rot="20990024" flipH="1">
                <a:off x="1422" y="2474"/>
                <a:ext cx="251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SYN = 1, ACK = 1, seq = y, ack= x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grpSp>
      <p:sp>
        <p:nvSpPr>
          <p:cNvPr id="162838" name="灯片编号占位符 48"/>
          <p:cNvSpPr>
            <a:spLocks noGrp="1"/>
          </p:cNvSpPr>
          <p:nvPr>
            <p:ph type="sldNum" sz="quarter" idx="12"/>
          </p:nvPr>
        </p:nvSpPr>
        <p:spPr>
          <a:noFill/>
        </p:spPr>
        <p:txBody>
          <a:bodyPr/>
          <a:lstStyle/>
          <a:p>
            <a:fld id="{482D30E0-FA3E-4512-8E67-399A39B9B0CE}" type="slidenum">
              <a:rPr lang="en-US" altLang="zh-CN" smtClean="0"/>
              <a:pPr/>
              <a:t>58</a:t>
            </a:fld>
            <a:endParaRPr lang="en-US" altLang="zh-CN" smtClean="0"/>
          </a:p>
        </p:txBody>
      </p:sp>
      <p:sp>
        <p:nvSpPr>
          <p:cNvPr id="52" name="Rectangle 4"/>
          <p:cNvSpPr>
            <a:spLocks noGrp="1" noChangeArrowheads="1"/>
          </p:cNvSpPr>
          <p:nvPr>
            <p:ph type="title"/>
          </p:nvPr>
        </p:nvSpPr>
        <p:spPr>
          <a:xfrm>
            <a:off x="251520" y="720080"/>
            <a:ext cx="5508625" cy="624334"/>
          </a:xfrm>
        </p:spPr>
        <p:txBody>
          <a:bodyPr/>
          <a:lstStyle/>
          <a:p>
            <a:pPr algn="l" eaLnBrk="1" hangingPunct="1">
              <a:buFont typeface="Arial" pitchFamily="34" charset="0"/>
              <a:buChar char="•"/>
            </a:pPr>
            <a:r>
              <a:rPr lang="zh-CN" altLang="en-US" sz="2400" dirty="0" smtClean="0">
                <a:solidFill>
                  <a:schemeClr val="tx1"/>
                </a:solidFill>
                <a:latin typeface="华文新魏" pitchFamily="2" charset="-122"/>
                <a:ea typeface="华文新魏" pitchFamily="2" charset="-122"/>
              </a:rPr>
              <a:t>  三次握手建立 </a:t>
            </a:r>
            <a:r>
              <a:rPr lang="en-US" altLang="zh-CN" sz="2400" dirty="0" smtClean="0">
                <a:solidFill>
                  <a:schemeClr val="tx1"/>
                </a:solidFill>
                <a:latin typeface="华文新魏" pitchFamily="2" charset="-122"/>
                <a:ea typeface="华文新魏" pitchFamily="2" charset="-122"/>
              </a:rPr>
              <a:t>TCP </a:t>
            </a:r>
            <a:r>
              <a:rPr lang="zh-CN" altLang="en-US" sz="2400" dirty="0" smtClean="0">
                <a:solidFill>
                  <a:schemeClr val="tx1"/>
                </a:solidFill>
                <a:latin typeface="华文新魏" pitchFamily="2" charset="-122"/>
                <a:ea typeface="华文新魏" pitchFamily="2" charset="-122"/>
              </a:rPr>
              <a:t>连接 </a:t>
            </a:r>
          </a:p>
        </p:txBody>
      </p:sp>
      <p:sp>
        <p:nvSpPr>
          <p:cNvPr id="53" name="标题 15"/>
          <p:cNvSpPr txBox="1">
            <a:spLocks/>
          </p:cNvSpPr>
          <p:nvPr/>
        </p:nvSpPr>
        <p:spPr bwMode="auto">
          <a:xfrm>
            <a:off x="179512" y="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连接建立</a:t>
            </a:r>
            <a:endPar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692696"/>
            <a:ext cx="8497887" cy="4538662"/>
          </a:xfrm>
        </p:spPr>
        <p:txBody>
          <a:bodyPr/>
          <a:lstStyle/>
          <a:p>
            <a:pPr>
              <a:defRPr/>
            </a:pPr>
            <a:r>
              <a:rPr lang="zh-CN" altLang="zh-CN" sz="3200" dirty="0" smtClean="0">
                <a:solidFill>
                  <a:schemeClr val="accent6"/>
                </a:solidFill>
              </a:rPr>
              <a:t> </a:t>
            </a:r>
            <a:r>
              <a:rPr lang="en-US" altLang="zh-CN" sz="3200" b="1" u="sng" dirty="0" smtClean="0">
                <a:solidFill>
                  <a:schemeClr val="accent6"/>
                </a:solidFill>
                <a:ea typeface="华文新魏" pitchFamily="2" charset="-122"/>
              </a:rPr>
              <a:t>TCP</a:t>
            </a:r>
            <a:r>
              <a:rPr lang="zh-CN" altLang="zh-CN" sz="3200" b="1" u="sng" dirty="0" smtClean="0">
                <a:solidFill>
                  <a:schemeClr val="accent6"/>
                </a:solidFill>
                <a:ea typeface="华文新魏" pitchFamily="2" charset="-122"/>
              </a:rPr>
              <a:t>连接建立</a:t>
            </a:r>
            <a:r>
              <a:rPr lang="en-US" altLang="zh-CN" sz="3200" b="1" u="sng" dirty="0" smtClean="0">
                <a:solidFill>
                  <a:schemeClr val="accent6"/>
                </a:solidFill>
                <a:latin typeface="华文新魏" pitchFamily="2" charset="-122"/>
                <a:ea typeface="华文新魏" pitchFamily="2" charset="-122"/>
              </a:rPr>
              <a:t>“</a:t>
            </a:r>
            <a:r>
              <a:rPr lang="zh-CN" altLang="zh-CN" sz="3200" b="1" u="sng" dirty="0" smtClean="0">
                <a:solidFill>
                  <a:schemeClr val="accent6"/>
                </a:solidFill>
                <a:latin typeface="华文新魏" pitchFamily="2" charset="-122"/>
                <a:ea typeface="华文新魏" pitchFamily="2" charset="-122"/>
              </a:rPr>
              <a:t>三次握手</a:t>
            </a:r>
            <a:r>
              <a:rPr lang="en-US" altLang="zh-CN" sz="3200" b="1" u="sng" dirty="0" smtClean="0">
                <a:solidFill>
                  <a:schemeClr val="accent6"/>
                </a:solidFill>
                <a:latin typeface="华文新魏" pitchFamily="2" charset="-122"/>
                <a:ea typeface="华文新魏" pitchFamily="2" charset="-122"/>
              </a:rPr>
              <a:t>”</a:t>
            </a:r>
            <a:r>
              <a:rPr lang="zh-CN" altLang="zh-CN" sz="3200" b="1" u="sng" dirty="0" smtClean="0">
                <a:solidFill>
                  <a:schemeClr val="accent6"/>
                </a:solidFill>
                <a:ea typeface="华文新魏" pitchFamily="2" charset="-122"/>
              </a:rPr>
              <a:t>过程</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17F3F63E-C99A-4599-89A2-BD8E49435E15}" type="slidenum">
              <a:rPr lang="zh-CN" altLang="en-US">
                <a:solidFill>
                  <a:srgbClr val="000000"/>
                </a:solidFill>
              </a:rPr>
              <a:pPr algn="r">
                <a:defRPr/>
              </a:pPr>
              <a:t>59</a:t>
            </a:fld>
            <a:endParaRPr lang="en-US" altLang="zh-CN" dirty="0">
              <a:solidFill>
                <a:srgbClr val="000000"/>
              </a:solidFill>
            </a:endParaRPr>
          </a:p>
        </p:txBody>
      </p:sp>
      <p:pic>
        <p:nvPicPr>
          <p:cNvPr id="28678" name="图片 5"/>
          <p:cNvPicPr>
            <a:picLocks noChangeAspect="1" noChangeArrowheads="1"/>
          </p:cNvPicPr>
          <p:nvPr/>
        </p:nvPicPr>
        <p:blipFill>
          <a:blip r:embed="rId2" cstate="print"/>
          <a:srcRect/>
          <a:stretch>
            <a:fillRect/>
          </a:stretch>
        </p:blipFill>
        <p:spPr bwMode="auto">
          <a:xfrm>
            <a:off x="251520" y="1844824"/>
            <a:ext cx="8569325"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14"/>
          <p:cNvSpPr>
            <a:spLocks noChangeArrowheads="1"/>
          </p:cNvSpPr>
          <p:nvPr/>
        </p:nvSpPr>
        <p:spPr bwMode="auto">
          <a:xfrm>
            <a:off x="180975" y="1349375"/>
            <a:ext cx="1449388" cy="2538413"/>
          </a:xfrm>
          <a:prstGeom prst="rect">
            <a:avLst/>
          </a:prstGeom>
          <a:solidFill>
            <a:srgbClr val="FFFF99"/>
          </a:solidFill>
          <a:ln w="12700">
            <a:solidFill>
              <a:srgbClr val="333399"/>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459" name="Rectangle 324"/>
          <p:cNvSpPr>
            <a:spLocks noChangeArrowheads="1"/>
          </p:cNvSpPr>
          <p:nvPr/>
        </p:nvSpPr>
        <p:spPr bwMode="auto">
          <a:xfrm>
            <a:off x="7429500" y="1349375"/>
            <a:ext cx="1452563" cy="2538413"/>
          </a:xfrm>
          <a:prstGeom prst="rect">
            <a:avLst/>
          </a:prstGeom>
          <a:solidFill>
            <a:srgbClr val="FFFF99"/>
          </a:solidFill>
          <a:ln w="12700">
            <a:solidFill>
              <a:srgbClr val="333399"/>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460" name="Rectangle 313"/>
          <p:cNvSpPr>
            <a:spLocks noChangeArrowheads="1"/>
          </p:cNvSpPr>
          <p:nvPr/>
        </p:nvSpPr>
        <p:spPr bwMode="auto">
          <a:xfrm>
            <a:off x="198438" y="2459038"/>
            <a:ext cx="8688387" cy="469900"/>
          </a:xfrm>
          <a:prstGeom prst="rect">
            <a:avLst/>
          </a:prstGeom>
          <a:solidFill>
            <a:srgbClr val="CCECFF">
              <a:alpha val="67842"/>
            </a:srgbClr>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461" name="Rectangle 2"/>
          <p:cNvSpPr>
            <a:spLocks noGrp="1" noChangeArrowheads="1"/>
          </p:cNvSpPr>
          <p:nvPr>
            <p:ph type="title"/>
          </p:nvPr>
        </p:nvSpPr>
        <p:spPr>
          <a:xfrm>
            <a:off x="395536" y="192088"/>
            <a:ext cx="8568952" cy="933450"/>
          </a:xfrm>
        </p:spPr>
        <p:txBody>
          <a:bodyPr/>
          <a:lstStyle/>
          <a:p>
            <a:pPr algn="ctr" eaLnBrk="1" hangingPunct="1"/>
            <a:r>
              <a:rPr lang="zh-CN" altLang="en-US" sz="3200" dirty="0"/>
              <a:t>传</a:t>
            </a:r>
            <a:r>
              <a:rPr lang="zh-CN" altLang="en-US" sz="3200" dirty="0" smtClean="0"/>
              <a:t>输层为相互通信的应用进程提供逻辑通信 </a:t>
            </a:r>
          </a:p>
        </p:txBody>
      </p:sp>
      <p:sp>
        <p:nvSpPr>
          <p:cNvPr id="19462" name="Line 315"/>
          <p:cNvSpPr>
            <a:spLocks noChangeShapeType="1"/>
          </p:cNvSpPr>
          <p:nvPr/>
        </p:nvSpPr>
        <p:spPr bwMode="auto">
          <a:xfrm>
            <a:off x="1620838" y="5141913"/>
            <a:ext cx="5789612" cy="0"/>
          </a:xfrm>
          <a:prstGeom prst="line">
            <a:avLst/>
          </a:prstGeom>
          <a:noFill/>
          <a:ln w="57150">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63" name="Line 316"/>
          <p:cNvSpPr>
            <a:spLocks noChangeShapeType="1"/>
          </p:cNvSpPr>
          <p:nvPr/>
        </p:nvSpPr>
        <p:spPr bwMode="auto">
          <a:xfrm>
            <a:off x="180975" y="2935288"/>
            <a:ext cx="1447800"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64" name="Line 317"/>
          <p:cNvSpPr>
            <a:spLocks noChangeShapeType="1"/>
          </p:cNvSpPr>
          <p:nvPr/>
        </p:nvSpPr>
        <p:spPr bwMode="auto">
          <a:xfrm>
            <a:off x="180975" y="3414713"/>
            <a:ext cx="1447800"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65" name="Rectangle 318"/>
          <p:cNvSpPr>
            <a:spLocks noChangeArrowheads="1"/>
          </p:cNvSpPr>
          <p:nvPr/>
        </p:nvSpPr>
        <p:spPr bwMode="auto">
          <a:xfrm>
            <a:off x="187325" y="2011363"/>
            <a:ext cx="1439863" cy="447675"/>
          </a:xfrm>
          <a:prstGeom prst="rect">
            <a:avLst/>
          </a:prstGeom>
          <a:solidFill>
            <a:srgbClr val="99FF66"/>
          </a:solidFill>
          <a:ln w="1905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466" name="Rectangle 319"/>
          <p:cNvSpPr>
            <a:spLocks noChangeArrowheads="1"/>
          </p:cNvSpPr>
          <p:nvPr/>
        </p:nvSpPr>
        <p:spPr bwMode="auto">
          <a:xfrm>
            <a:off x="146050" y="1470025"/>
            <a:ext cx="328617" cy="2398092"/>
          </a:xfrm>
          <a:prstGeom prst="rect">
            <a:avLst/>
          </a:prstGeom>
          <a:noFill/>
          <a:ln w="12700">
            <a:noFill/>
            <a:miter lim="800000"/>
            <a:headEnd/>
            <a:tailEnd/>
          </a:ln>
        </p:spPr>
        <p:txBody>
          <a:bodyPr wrap="none" lIns="90488" tIns="44450" rIns="90488" bIns="44450">
            <a:spAutoFit/>
          </a:bodyPr>
          <a:lstStyle/>
          <a:p>
            <a:pPr defTabSz="762000" eaLnBrk="0" hangingPunct="0">
              <a:lnSpc>
                <a:spcPct val="150000"/>
              </a:lnSpc>
            </a:pPr>
            <a:r>
              <a:rPr kumimoji="1" lang="en-US" altLang="zh-CN" sz="2000" b="1">
                <a:latin typeface="华文新魏" pitchFamily="2" charset="-122"/>
                <a:ea typeface="华文新魏" pitchFamily="2" charset="-122"/>
              </a:rPr>
              <a:t>5</a:t>
            </a:r>
          </a:p>
          <a:p>
            <a:pPr defTabSz="762000" eaLnBrk="0" hangingPunct="0">
              <a:lnSpc>
                <a:spcPct val="150000"/>
              </a:lnSpc>
            </a:pPr>
            <a:r>
              <a:rPr kumimoji="1" lang="en-US" altLang="zh-CN" sz="2000" b="1">
                <a:latin typeface="华文新魏" pitchFamily="2" charset="-122"/>
                <a:ea typeface="华文新魏" pitchFamily="2" charset="-122"/>
              </a:rPr>
              <a:t>4</a:t>
            </a:r>
          </a:p>
          <a:p>
            <a:pPr defTabSz="762000" eaLnBrk="0" hangingPunct="0">
              <a:lnSpc>
                <a:spcPct val="150000"/>
              </a:lnSpc>
            </a:pPr>
            <a:r>
              <a:rPr kumimoji="1" lang="en-US" altLang="zh-CN" sz="2000" b="1">
                <a:latin typeface="华文新魏" pitchFamily="2" charset="-122"/>
                <a:ea typeface="华文新魏" pitchFamily="2" charset="-122"/>
              </a:rPr>
              <a:t>3</a:t>
            </a:r>
          </a:p>
          <a:p>
            <a:pPr defTabSz="762000" eaLnBrk="0" hangingPunct="0">
              <a:lnSpc>
                <a:spcPct val="150000"/>
              </a:lnSpc>
            </a:pPr>
            <a:r>
              <a:rPr kumimoji="1" lang="en-US" altLang="zh-CN" sz="2000" b="1">
                <a:latin typeface="华文新魏" pitchFamily="2" charset="-122"/>
                <a:ea typeface="华文新魏" pitchFamily="2" charset="-122"/>
              </a:rPr>
              <a:t>2</a:t>
            </a:r>
          </a:p>
          <a:p>
            <a:pPr defTabSz="762000" eaLnBrk="0" hangingPunct="0">
              <a:lnSpc>
                <a:spcPct val="150000"/>
              </a:lnSpc>
            </a:pPr>
            <a:r>
              <a:rPr kumimoji="1" lang="en-US" altLang="zh-CN" sz="2000" b="1">
                <a:latin typeface="华文新魏" pitchFamily="2" charset="-122"/>
                <a:ea typeface="华文新魏" pitchFamily="2" charset="-122"/>
              </a:rPr>
              <a:t>1</a:t>
            </a:r>
          </a:p>
        </p:txBody>
      </p:sp>
      <p:grpSp>
        <p:nvGrpSpPr>
          <p:cNvPr id="2" name="Group 320"/>
          <p:cNvGrpSpPr>
            <a:grpSpLocks/>
          </p:cNvGrpSpPr>
          <p:nvPr/>
        </p:nvGrpSpPr>
        <p:grpSpPr bwMode="auto">
          <a:xfrm>
            <a:off x="2894013" y="2468563"/>
            <a:ext cx="1062037" cy="1419225"/>
            <a:chOff x="2017" y="1543"/>
            <a:chExt cx="619" cy="922"/>
          </a:xfrm>
        </p:grpSpPr>
        <p:sp>
          <p:nvSpPr>
            <p:cNvPr id="1954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48" name="Line 322"/>
            <p:cNvSpPr>
              <a:spLocks noChangeShapeType="1"/>
            </p:cNvSpPr>
            <p:nvPr/>
          </p:nvSpPr>
          <p:spPr bwMode="auto">
            <a:xfrm>
              <a:off x="2017" y="1845"/>
              <a:ext cx="619"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49" name="Line 323"/>
            <p:cNvSpPr>
              <a:spLocks noChangeShapeType="1"/>
            </p:cNvSpPr>
            <p:nvPr/>
          </p:nvSpPr>
          <p:spPr bwMode="auto">
            <a:xfrm>
              <a:off x="2017" y="2157"/>
              <a:ext cx="619"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grpSp>
      <p:sp>
        <p:nvSpPr>
          <p:cNvPr id="19468" name="Line 325"/>
          <p:cNvSpPr>
            <a:spLocks noChangeShapeType="1"/>
          </p:cNvSpPr>
          <p:nvPr/>
        </p:nvSpPr>
        <p:spPr bwMode="auto">
          <a:xfrm>
            <a:off x="7429500" y="2935288"/>
            <a:ext cx="1450975"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69" name="Line 326"/>
          <p:cNvSpPr>
            <a:spLocks noChangeShapeType="1"/>
          </p:cNvSpPr>
          <p:nvPr/>
        </p:nvSpPr>
        <p:spPr bwMode="auto">
          <a:xfrm>
            <a:off x="7429500" y="3414713"/>
            <a:ext cx="1450975"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70" name="Rectangle 327"/>
          <p:cNvSpPr>
            <a:spLocks noChangeArrowheads="1"/>
          </p:cNvSpPr>
          <p:nvPr/>
        </p:nvSpPr>
        <p:spPr bwMode="auto">
          <a:xfrm>
            <a:off x="7434263" y="2011363"/>
            <a:ext cx="1447800" cy="447675"/>
          </a:xfrm>
          <a:prstGeom prst="rect">
            <a:avLst/>
          </a:prstGeom>
          <a:solidFill>
            <a:srgbClr val="99FF66"/>
          </a:solidFill>
          <a:ln w="1905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328"/>
          <p:cNvGrpSpPr>
            <a:grpSpLocks/>
          </p:cNvGrpSpPr>
          <p:nvPr/>
        </p:nvGrpSpPr>
        <p:grpSpPr bwMode="auto">
          <a:xfrm>
            <a:off x="5087938" y="2468563"/>
            <a:ext cx="1062037" cy="1419225"/>
            <a:chOff x="3295" y="1543"/>
            <a:chExt cx="619" cy="922"/>
          </a:xfrm>
        </p:grpSpPr>
        <p:sp>
          <p:nvSpPr>
            <p:cNvPr id="19544"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45" name="Line 330"/>
            <p:cNvSpPr>
              <a:spLocks noChangeShapeType="1"/>
            </p:cNvSpPr>
            <p:nvPr/>
          </p:nvSpPr>
          <p:spPr bwMode="auto">
            <a:xfrm>
              <a:off x="3295" y="1845"/>
              <a:ext cx="619"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46" name="Line 331"/>
            <p:cNvSpPr>
              <a:spLocks noChangeShapeType="1"/>
            </p:cNvSpPr>
            <p:nvPr/>
          </p:nvSpPr>
          <p:spPr bwMode="auto">
            <a:xfrm>
              <a:off x="3295" y="2157"/>
              <a:ext cx="619"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grpSp>
      <p:sp>
        <p:nvSpPr>
          <p:cNvPr id="19472" name="Rectangle 332"/>
          <p:cNvSpPr>
            <a:spLocks noChangeArrowheads="1"/>
          </p:cNvSpPr>
          <p:nvPr/>
        </p:nvSpPr>
        <p:spPr bwMode="auto">
          <a:xfrm>
            <a:off x="2498725" y="1666875"/>
            <a:ext cx="4089400"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1" dirty="0">
                <a:latin typeface="华文新魏" pitchFamily="2" charset="-122"/>
                <a:ea typeface="华文新魏" pitchFamily="2" charset="-122"/>
              </a:rPr>
              <a:t>传</a:t>
            </a:r>
            <a:r>
              <a:rPr kumimoji="1" lang="zh-CN" altLang="en-US" sz="2000" b="1" dirty="0" smtClean="0">
                <a:latin typeface="华文新魏" pitchFamily="2" charset="-122"/>
                <a:ea typeface="华文新魏" pitchFamily="2" charset="-122"/>
              </a:rPr>
              <a:t>输</a:t>
            </a:r>
            <a:r>
              <a:rPr kumimoji="1" lang="zh-CN" altLang="en-US" sz="2000" b="1" dirty="0">
                <a:latin typeface="华文新魏" pitchFamily="2" charset="-122"/>
                <a:ea typeface="华文新魏" pitchFamily="2" charset="-122"/>
              </a:rPr>
              <a:t>层提供应用进程</a:t>
            </a:r>
            <a:r>
              <a:rPr kumimoji="1" lang="zh-CN" altLang="zh-CN" sz="2000" b="1" dirty="0">
                <a:latin typeface="华文新魏" pitchFamily="2" charset="-122"/>
                <a:ea typeface="华文新魏" pitchFamily="2" charset="-122"/>
              </a:rPr>
              <a:t>间的逻辑</a:t>
            </a:r>
            <a:r>
              <a:rPr kumimoji="1" lang="zh-CN" altLang="en-US" sz="2000" b="1" dirty="0">
                <a:latin typeface="华文新魏" pitchFamily="2" charset="-122"/>
                <a:ea typeface="华文新魏" pitchFamily="2" charset="-122"/>
              </a:rPr>
              <a:t>通信</a:t>
            </a:r>
          </a:p>
        </p:txBody>
      </p:sp>
      <p:sp>
        <p:nvSpPr>
          <p:cNvPr id="127309" name="Rectangle 333"/>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9474" name="Freeform 334"/>
          <p:cNvSpPr>
            <a:spLocks/>
          </p:cNvSpPr>
          <p:nvPr/>
        </p:nvSpPr>
        <p:spPr bwMode="auto">
          <a:xfrm>
            <a:off x="976313" y="4967288"/>
            <a:ext cx="655637" cy="165100"/>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9475" name="Freeform 335"/>
          <p:cNvSpPr>
            <a:spLocks/>
          </p:cNvSpPr>
          <p:nvPr/>
        </p:nvSpPr>
        <p:spPr bwMode="auto">
          <a:xfrm>
            <a:off x="914400" y="5154613"/>
            <a:ext cx="712788" cy="184150"/>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9476" name="Rectangle 336"/>
          <p:cNvSpPr>
            <a:spLocks noChangeArrowheads="1"/>
          </p:cNvSpPr>
          <p:nvPr/>
        </p:nvSpPr>
        <p:spPr bwMode="auto">
          <a:xfrm>
            <a:off x="411163" y="4306888"/>
            <a:ext cx="923587"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主机 </a:t>
            </a:r>
            <a:r>
              <a:rPr kumimoji="1" lang="en-US" altLang="zh-CN" sz="2000" b="1">
                <a:latin typeface="华文新魏" pitchFamily="2" charset="-122"/>
                <a:ea typeface="华文新魏" pitchFamily="2" charset="-122"/>
              </a:rPr>
              <a:t>A</a:t>
            </a:r>
          </a:p>
        </p:txBody>
      </p:sp>
      <p:sp>
        <p:nvSpPr>
          <p:cNvPr id="19477" name="Rectangle 337"/>
          <p:cNvSpPr>
            <a:spLocks noChangeArrowheads="1"/>
          </p:cNvSpPr>
          <p:nvPr/>
        </p:nvSpPr>
        <p:spPr bwMode="auto">
          <a:xfrm>
            <a:off x="7654925" y="4306888"/>
            <a:ext cx="937758"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主机 </a:t>
            </a:r>
            <a:r>
              <a:rPr kumimoji="1" lang="en-US" altLang="zh-CN" sz="2000" b="1">
                <a:latin typeface="华文新魏" pitchFamily="2" charset="-122"/>
                <a:ea typeface="华文新魏" pitchFamily="2" charset="-122"/>
              </a:rPr>
              <a:t>B</a:t>
            </a:r>
          </a:p>
        </p:txBody>
      </p:sp>
      <p:sp>
        <p:nvSpPr>
          <p:cNvPr id="19478" name="Freeform 338"/>
          <p:cNvSpPr>
            <a:spLocks/>
          </p:cNvSpPr>
          <p:nvPr/>
        </p:nvSpPr>
        <p:spPr bwMode="auto">
          <a:xfrm>
            <a:off x="873125" y="2459038"/>
            <a:ext cx="7332663" cy="1751012"/>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p:spPr>
        <p:txBody>
          <a:bodyPr/>
          <a:lstStyle/>
          <a:p>
            <a:endParaRPr lang="zh-CN" altLang="en-US" b="1">
              <a:latin typeface="华文新魏" pitchFamily="2" charset="-122"/>
              <a:ea typeface="华文新魏" pitchFamily="2" charset="-122"/>
            </a:endParaRPr>
          </a:p>
        </p:txBody>
      </p:sp>
      <p:sp>
        <p:nvSpPr>
          <p:cNvPr id="19479" name="Rectangle 339"/>
          <p:cNvSpPr>
            <a:spLocks noChangeArrowheads="1"/>
          </p:cNvSpPr>
          <p:nvPr/>
        </p:nvSpPr>
        <p:spPr bwMode="auto">
          <a:xfrm>
            <a:off x="1820863" y="1201738"/>
            <a:ext cx="1208665"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dirty="0">
                <a:latin typeface="华文新魏" pitchFamily="2" charset="-122"/>
                <a:ea typeface="华文新魏" pitchFamily="2" charset="-122"/>
              </a:rPr>
              <a:t>应用进程</a:t>
            </a:r>
          </a:p>
        </p:txBody>
      </p:sp>
      <p:sp>
        <p:nvSpPr>
          <p:cNvPr id="19480" name="Freeform 340"/>
          <p:cNvSpPr>
            <a:spLocks/>
          </p:cNvSpPr>
          <p:nvPr/>
        </p:nvSpPr>
        <p:spPr bwMode="auto">
          <a:xfrm>
            <a:off x="7011988" y="1492250"/>
            <a:ext cx="538162" cy="161925"/>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a:solidFill>
              <a:srgbClr val="333399"/>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9481" name="Rectangle 341"/>
          <p:cNvSpPr>
            <a:spLocks noChangeArrowheads="1"/>
          </p:cNvSpPr>
          <p:nvPr/>
        </p:nvSpPr>
        <p:spPr bwMode="auto">
          <a:xfrm>
            <a:off x="5929313" y="1201738"/>
            <a:ext cx="119856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应用进程</a:t>
            </a:r>
          </a:p>
        </p:txBody>
      </p:sp>
      <p:sp>
        <p:nvSpPr>
          <p:cNvPr id="19482" name="AutoShape 342"/>
          <p:cNvSpPr>
            <a:spLocks noChangeArrowheads="1"/>
          </p:cNvSpPr>
          <p:nvPr/>
        </p:nvSpPr>
        <p:spPr bwMode="auto">
          <a:xfrm>
            <a:off x="1609725" y="2016125"/>
            <a:ext cx="5815013" cy="368300"/>
          </a:xfrm>
          <a:prstGeom prst="leftRightArrow">
            <a:avLst>
              <a:gd name="adj1" fmla="val 59167"/>
              <a:gd name="adj2" fmla="val 215634"/>
            </a:avLst>
          </a:prstGeom>
          <a:solidFill>
            <a:srgbClr val="99FF66"/>
          </a:solidFill>
          <a:ln w="1270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483" name="Rectangle 343"/>
          <p:cNvSpPr>
            <a:spLocks noChangeArrowheads="1"/>
          </p:cNvSpPr>
          <p:nvPr/>
        </p:nvSpPr>
        <p:spPr bwMode="auto">
          <a:xfrm>
            <a:off x="2947988" y="4586288"/>
            <a:ext cx="11557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路由器 </a:t>
            </a:r>
            <a:r>
              <a:rPr kumimoji="1" lang="en-US" altLang="zh-CN" sz="2000" b="1">
                <a:latin typeface="华文新魏" pitchFamily="2" charset="-122"/>
                <a:ea typeface="华文新魏" pitchFamily="2" charset="-122"/>
              </a:rPr>
              <a:t>1</a:t>
            </a:r>
          </a:p>
        </p:txBody>
      </p:sp>
      <p:pic>
        <p:nvPicPr>
          <p:cNvPr id="19484" name="Picture 344"/>
          <p:cNvPicPr>
            <a:picLocks noChangeArrowheads="1"/>
          </p:cNvPicPr>
          <p:nvPr/>
        </p:nvPicPr>
        <p:blipFill>
          <a:blip r:embed="rId3" cstate="print"/>
          <a:srcRect/>
          <a:stretch>
            <a:fillRect/>
          </a:stretch>
        </p:blipFill>
        <p:spPr bwMode="auto">
          <a:xfrm>
            <a:off x="3025775" y="4933950"/>
            <a:ext cx="723900" cy="430213"/>
          </a:xfrm>
          <a:prstGeom prst="rect">
            <a:avLst/>
          </a:prstGeom>
          <a:noFill/>
          <a:ln w="12699">
            <a:noFill/>
            <a:miter lim="800000"/>
            <a:headEnd/>
            <a:tailEnd/>
          </a:ln>
        </p:spPr>
      </p:pic>
      <p:sp>
        <p:nvSpPr>
          <p:cNvPr id="19485" name="Rectangle 345"/>
          <p:cNvSpPr>
            <a:spLocks noChangeArrowheads="1"/>
          </p:cNvSpPr>
          <p:nvPr/>
        </p:nvSpPr>
        <p:spPr bwMode="auto">
          <a:xfrm>
            <a:off x="5154613" y="4586288"/>
            <a:ext cx="11557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路由器 </a:t>
            </a:r>
            <a:r>
              <a:rPr kumimoji="1" lang="en-US" altLang="zh-CN" sz="2000" b="1">
                <a:latin typeface="华文新魏" pitchFamily="2" charset="-122"/>
                <a:ea typeface="华文新魏" pitchFamily="2" charset="-122"/>
              </a:rPr>
              <a:t>2</a:t>
            </a:r>
          </a:p>
        </p:txBody>
      </p:sp>
      <p:sp>
        <p:nvSpPr>
          <p:cNvPr id="19486" name="Oval 346"/>
          <p:cNvSpPr>
            <a:spLocks noChangeArrowheads="1"/>
          </p:cNvSpPr>
          <p:nvPr/>
        </p:nvSpPr>
        <p:spPr bwMode="auto">
          <a:xfrm>
            <a:off x="434975" y="4783138"/>
            <a:ext cx="631825" cy="314325"/>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87" name="Rectangle 347"/>
          <p:cNvSpPr>
            <a:spLocks noChangeArrowheads="1"/>
          </p:cNvSpPr>
          <p:nvPr/>
        </p:nvSpPr>
        <p:spPr bwMode="auto">
          <a:xfrm>
            <a:off x="479425" y="4732338"/>
            <a:ext cx="561052"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1</a:t>
            </a:r>
            <a:endParaRPr kumimoji="1" lang="en-US" altLang="zh-CN" sz="2000" b="1">
              <a:latin typeface="华文新魏" pitchFamily="2" charset="-122"/>
              <a:ea typeface="华文新魏" pitchFamily="2" charset="-122"/>
            </a:endParaRPr>
          </a:p>
        </p:txBody>
      </p:sp>
      <p:sp>
        <p:nvSpPr>
          <p:cNvPr id="19488" name="Oval 348"/>
          <p:cNvSpPr>
            <a:spLocks noChangeArrowheads="1"/>
          </p:cNvSpPr>
          <p:nvPr/>
        </p:nvSpPr>
        <p:spPr bwMode="auto">
          <a:xfrm>
            <a:off x="8128000" y="1376363"/>
            <a:ext cx="631825" cy="355600"/>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89" name="Line 349"/>
          <p:cNvSpPr>
            <a:spLocks noChangeShapeType="1"/>
          </p:cNvSpPr>
          <p:nvPr/>
        </p:nvSpPr>
        <p:spPr bwMode="auto">
          <a:xfrm rot="5400000">
            <a:off x="2941638" y="3409950"/>
            <a:ext cx="946150"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90" name="Line 350"/>
          <p:cNvSpPr>
            <a:spLocks noChangeShapeType="1"/>
          </p:cNvSpPr>
          <p:nvPr/>
        </p:nvSpPr>
        <p:spPr bwMode="auto">
          <a:xfrm rot="5400000">
            <a:off x="5131594" y="3407569"/>
            <a:ext cx="957262" cy="0"/>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pic>
        <p:nvPicPr>
          <p:cNvPr id="19491" name="Picture 351"/>
          <p:cNvPicPr>
            <a:picLocks noChangeArrowheads="1"/>
          </p:cNvPicPr>
          <p:nvPr/>
        </p:nvPicPr>
        <p:blipFill>
          <a:blip r:embed="rId4" cstate="print"/>
          <a:srcRect/>
          <a:stretch>
            <a:fillRect/>
          </a:stretch>
        </p:blipFill>
        <p:spPr bwMode="auto">
          <a:xfrm>
            <a:off x="6270625" y="4846638"/>
            <a:ext cx="904875" cy="542925"/>
          </a:xfrm>
          <a:prstGeom prst="rect">
            <a:avLst/>
          </a:prstGeom>
          <a:noFill/>
          <a:ln w="9525">
            <a:noFill/>
            <a:miter lim="800000"/>
            <a:headEnd/>
            <a:tailEnd/>
          </a:ln>
        </p:spPr>
      </p:pic>
      <p:sp>
        <p:nvSpPr>
          <p:cNvPr id="19492" name="Rectangle 352"/>
          <p:cNvSpPr>
            <a:spLocks noChangeArrowheads="1"/>
          </p:cNvSpPr>
          <p:nvPr/>
        </p:nvSpPr>
        <p:spPr bwMode="auto">
          <a:xfrm>
            <a:off x="6340475" y="4927600"/>
            <a:ext cx="777458"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LAN</a:t>
            </a:r>
            <a:r>
              <a:rPr kumimoji="1" lang="en-US" altLang="zh-CN" sz="2000" b="1" baseline="-25000">
                <a:latin typeface="华文新魏" pitchFamily="2" charset="-122"/>
                <a:ea typeface="华文新魏" pitchFamily="2" charset="-122"/>
              </a:rPr>
              <a:t>2</a:t>
            </a:r>
            <a:endParaRPr kumimoji="1" lang="en-US" altLang="zh-CN" sz="2000" b="1">
              <a:latin typeface="华文新魏" pitchFamily="2" charset="-122"/>
              <a:ea typeface="华文新魏" pitchFamily="2" charset="-122"/>
            </a:endParaRPr>
          </a:p>
        </p:txBody>
      </p:sp>
      <p:pic>
        <p:nvPicPr>
          <p:cNvPr id="19493" name="Picture 353"/>
          <p:cNvPicPr>
            <a:picLocks noChangeArrowheads="1"/>
          </p:cNvPicPr>
          <p:nvPr/>
        </p:nvPicPr>
        <p:blipFill>
          <a:blip r:embed="rId4" cstate="print"/>
          <a:srcRect/>
          <a:stretch>
            <a:fillRect/>
          </a:stretch>
        </p:blipFill>
        <p:spPr bwMode="auto">
          <a:xfrm>
            <a:off x="4044950" y="4846638"/>
            <a:ext cx="989013" cy="542925"/>
          </a:xfrm>
          <a:prstGeom prst="rect">
            <a:avLst/>
          </a:prstGeom>
          <a:noFill/>
          <a:ln w="9525">
            <a:noFill/>
            <a:miter lim="800000"/>
            <a:headEnd/>
            <a:tailEnd/>
          </a:ln>
        </p:spPr>
      </p:pic>
      <p:sp>
        <p:nvSpPr>
          <p:cNvPr id="19494" name="Rectangle 354"/>
          <p:cNvSpPr>
            <a:spLocks noChangeArrowheads="1"/>
          </p:cNvSpPr>
          <p:nvPr/>
        </p:nvSpPr>
        <p:spPr bwMode="auto">
          <a:xfrm>
            <a:off x="4159250" y="4938713"/>
            <a:ext cx="8175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WAN</a:t>
            </a:r>
          </a:p>
        </p:txBody>
      </p:sp>
      <p:sp>
        <p:nvSpPr>
          <p:cNvPr id="19495" name="Oval 355"/>
          <p:cNvSpPr>
            <a:spLocks noChangeArrowheads="1"/>
          </p:cNvSpPr>
          <p:nvPr/>
        </p:nvSpPr>
        <p:spPr bwMode="auto">
          <a:xfrm>
            <a:off x="1552575" y="5067300"/>
            <a:ext cx="153988" cy="138113"/>
          </a:xfrm>
          <a:prstGeom prst="ellipse">
            <a:avLst/>
          </a:prstGeom>
          <a:solidFill>
            <a:schemeClr val="bg1"/>
          </a:solid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96" name="Oval 356"/>
          <p:cNvSpPr>
            <a:spLocks noChangeArrowheads="1"/>
          </p:cNvSpPr>
          <p:nvPr/>
        </p:nvSpPr>
        <p:spPr bwMode="auto">
          <a:xfrm>
            <a:off x="419100" y="5153025"/>
            <a:ext cx="633413" cy="314325"/>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497" name="Rectangle 357"/>
          <p:cNvSpPr>
            <a:spLocks noChangeArrowheads="1"/>
          </p:cNvSpPr>
          <p:nvPr/>
        </p:nvSpPr>
        <p:spPr bwMode="auto">
          <a:xfrm>
            <a:off x="438150" y="5102225"/>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2</a:t>
            </a:r>
            <a:endParaRPr kumimoji="1" lang="en-US" altLang="zh-CN" sz="2000" b="1">
              <a:latin typeface="华文新魏" pitchFamily="2" charset="-122"/>
              <a:ea typeface="华文新魏" pitchFamily="2" charset="-122"/>
            </a:endParaRPr>
          </a:p>
        </p:txBody>
      </p:sp>
      <p:sp>
        <p:nvSpPr>
          <p:cNvPr id="127334" name="Rectangle 358"/>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9499" name="Freeform 359"/>
          <p:cNvSpPr>
            <a:spLocks/>
          </p:cNvSpPr>
          <p:nvPr/>
        </p:nvSpPr>
        <p:spPr bwMode="auto">
          <a:xfrm flipH="1">
            <a:off x="7424738" y="4967288"/>
            <a:ext cx="655637" cy="165100"/>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9500" name="Freeform 360"/>
          <p:cNvSpPr>
            <a:spLocks/>
          </p:cNvSpPr>
          <p:nvPr/>
        </p:nvSpPr>
        <p:spPr bwMode="auto">
          <a:xfrm flipH="1">
            <a:off x="7424738" y="5154613"/>
            <a:ext cx="711200" cy="184150"/>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19501" name="Oval 361"/>
          <p:cNvSpPr>
            <a:spLocks noChangeArrowheads="1"/>
          </p:cNvSpPr>
          <p:nvPr/>
        </p:nvSpPr>
        <p:spPr bwMode="auto">
          <a:xfrm flipH="1">
            <a:off x="7881938" y="4783138"/>
            <a:ext cx="631825" cy="314325"/>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02" name="Rectangle 362"/>
          <p:cNvSpPr>
            <a:spLocks noChangeArrowheads="1"/>
          </p:cNvSpPr>
          <p:nvPr/>
        </p:nvSpPr>
        <p:spPr bwMode="auto">
          <a:xfrm flipH="1">
            <a:off x="7893050" y="4732338"/>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3</a:t>
            </a:r>
            <a:endParaRPr kumimoji="1" lang="en-US" altLang="zh-CN" sz="2000" b="1">
              <a:latin typeface="华文新魏" pitchFamily="2" charset="-122"/>
              <a:ea typeface="华文新魏" pitchFamily="2" charset="-122"/>
            </a:endParaRPr>
          </a:p>
        </p:txBody>
      </p:sp>
      <p:sp>
        <p:nvSpPr>
          <p:cNvPr id="19503" name="Oval 364"/>
          <p:cNvSpPr>
            <a:spLocks noChangeArrowheads="1"/>
          </p:cNvSpPr>
          <p:nvPr/>
        </p:nvSpPr>
        <p:spPr bwMode="auto">
          <a:xfrm flipH="1">
            <a:off x="7867650" y="5153025"/>
            <a:ext cx="631825" cy="314325"/>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04" name="Rectangle 365"/>
          <p:cNvSpPr>
            <a:spLocks noChangeArrowheads="1"/>
          </p:cNvSpPr>
          <p:nvPr/>
        </p:nvSpPr>
        <p:spPr bwMode="auto">
          <a:xfrm flipH="1">
            <a:off x="7893050" y="5116513"/>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4</a:t>
            </a:r>
            <a:endParaRPr kumimoji="1" lang="en-US" altLang="zh-CN" sz="2000" b="1">
              <a:latin typeface="华文新魏" pitchFamily="2" charset="-122"/>
              <a:ea typeface="华文新魏" pitchFamily="2" charset="-122"/>
            </a:endParaRPr>
          </a:p>
        </p:txBody>
      </p:sp>
      <p:sp>
        <p:nvSpPr>
          <p:cNvPr id="19505" name="Rectangle 366"/>
          <p:cNvSpPr>
            <a:spLocks noChangeArrowheads="1"/>
          </p:cNvSpPr>
          <p:nvPr/>
        </p:nvSpPr>
        <p:spPr bwMode="auto">
          <a:xfrm>
            <a:off x="4171950" y="2501900"/>
            <a:ext cx="71654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IP </a:t>
            </a:r>
            <a:r>
              <a:rPr kumimoji="1" lang="zh-CN" altLang="en-US" sz="2000" b="1">
                <a:latin typeface="华文新魏" pitchFamily="2" charset="-122"/>
                <a:ea typeface="华文新魏" pitchFamily="2" charset="-122"/>
              </a:rPr>
              <a:t>层</a:t>
            </a:r>
          </a:p>
        </p:txBody>
      </p:sp>
      <p:pic>
        <p:nvPicPr>
          <p:cNvPr id="19506" name="Picture 367"/>
          <p:cNvPicPr>
            <a:picLocks noChangeArrowheads="1"/>
          </p:cNvPicPr>
          <p:nvPr/>
        </p:nvPicPr>
        <p:blipFill>
          <a:blip r:embed="rId4" cstate="print"/>
          <a:srcRect/>
          <a:stretch>
            <a:fillRect/>
          </a:stretch>
        </p:blipFill>
        <p:spPr bwMode="auto">
          <a:xfrm>
            <a:off x="1820863" y="4846638"/>
            <a:ext cx="906462" cy="542925"/>
          </a:xfrm>
          <a:prstGeom prst="rect">
            <a:avLst/>
          </a:prstGeom>
          <a:noFill/>
          <a:ln w="9525">
            <a:noFill/>
            <a:miter lim="800000"/>
            <a:headEnd/>
            <a:tailEnd/>
          </a:ln>
        </p:spPr>
      </p:pic>
      <p:sp>
        <p:nvSpPr>
          <p:cNvPr id="19507" name="Rectangle 368"/>
          <p:cNvSpPr>
            <a:spLocks noChangeArrowheads="1"/>
          </p:cNvSpPr>
          <p:nvPr/>
        </p:nvSpPr>
        <p:spPr bwMode="auto">
          <a:xfrm>
            <a:off x="1952625" y="4926013"/>
            <a:ext cx="74700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LAN</a:t>
            </a:r>
            <a:r>
              <a:rPr kumimoji="1" lang="en-US" altLang="zh-CN" sz="2000" b="1" baseline="-25000">
                <a:latin typeface="华文新魏" pitchFamily="2" charset="-122"/>
                <a:ea typeface="华文新魏" pitchFamily="2" charset="-122"/>
              </a:rPr>
              <a:t>1</a:t>
            </a:r>
            <a:endParaRPr kumimoji="1" lang="en-US" altLang="zh-CN" sz="2000" b="1">
              <a:latin typeface="华文新魏" pitchFamily="2" charset="-122"/>
              <a:ea typeface="华文新魏" pitchFamily="2" charset="-122"/>
            </a:endParaRPr>
          </a:p>
        </p:txBody>
      </p:sp>
      <p:sp>
        <p:nvSpPr>
          <p:cNvPr id="19508" name="Freeform 370"/>
          <p:cNvSpPr>
            <a:spLocks/>
          </p:cNvSpPr>
          <p:nvPr/>
        </p:nvSpPr>
        <p:spPr bwMode="auto">
          <a:xfrm>
            <a:off x="1546225" y="1506538"/>
            <a:ext cx="327025" cy="128587"/>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a:solidFill>
              <a:srgbClr val="333399"/>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9509" name="Oval 384"/>
          <p:cNvSpPr>
            <a:spLocks noChangeArrowheads="1"/>
          </p:cNvSpPr>
          <p:nvPr/>
        </p:nvSpPr>
        <p:spPr bwMode="auto">
          <a:xfrm>
            <a:off x="257175" y="1373188"/>
            <a:ext cx="633413" cy="354012"/>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10" name="Rectangle 385"/>
          <p:cNvSpPr>
            <a:spLocks noChangeArrowheads="1"/>
          </p:cNvSpPr>
          <p:nvPr/>
        </p:nvSpPr>
        <p:spPr bwMode="auto">
          <a:xfrm>
            <a:off x="304800" y="1333500"/>
            <a:ext cx="561052"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1</a:t>
            </a:r>
            <a:endParaRPr kumimoji="1" lang="en-US" altLang="zh-CN" sz="2000" b="1">
              <a:latin typeface="华文新魏" pitchFamily="2" charset="-122"/>
              <a:ea typeface="华文新魏" pitchFamily="2" charset="-122"/>
            </a:endParaRPr>
          </a:p>
        </p:txBody>
      </p:sp>
      <p:sp>
        <p:nvSpPr>
          <p:cNvPr id="19511" name="Oval 387"/>
          <p:cNvSpPr>
            <a:spLocks noChangeArrowheads="1"/>
          </p:cNvSpPr>
          <p:nvPr/>
        </p:nvSpPr>
        <p:spPr bwMode="auto">
          <a:xfrm>
            <a:off x="939800" y="1447800"/>
            <a:ext cx="633413" cy="376238"/>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12" name="Rectangle 388"/>
          <p:cNvSpPr>
            <a:spLocks noChangeArrowheads="1"/>
          </p:cNvSpPr>
          <p:nvPr/>
        </p:nvSpPr>
        <p:spPr bwMode="auto">
          <a:xfrm>
            <a:off x="969963" y="1422400"/>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2</a:t>
            </a:r>
            <a:endParaRPr kumimoji="1" lang="en-US" altLang="zh-CN" sz="2000" b="1">
              <a:latin typeface="华文新魏" pitchFamily="2" charset="-122"/>
              <a:ea typeface="华文新魏" pitchFamily="2" charset="-122"/>
            </a:endParaRPr>
          </a:p>
        </p:txBody>
      </p:sp>
      <p:sp>
        <p:nvSpPr>
          <p:cNvPr id="19513" name="Oval 389"/>
          <p:cNvSpPr>
            <a:spLocks noChangeArrowheads="1"/>
          </p:cNvSpPr>
          <p:nvPr/>
        </p:nvSpPr>
        <p:spPr bwMode="auto">
          <a:xfrm>
            <a:off x="790575" y="2395538"/>
            <a:ext cx="153988" cy="136525"/>
          </a:xfrm>
          <a:prstGeom prst="ellipse">
            <a:avLst/>
          </a:prstGeom>
          <a:solidFill>
            <a:schemeClr val="bg1"/>
          </a:solidFill>
          <a:ln w="2857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14" name="Rectangle 392"/>
          <p:cNvSpPr>
            <a:spLocks noChangeArrowheads="1"/>
          </p:cNvSpPr>
          <p:nvPr/>
        </p:nvSpPr>
        <p:spPr bwMode="auto">
          <a:xfrm>
            <a:off x="8169275" y="1327150"/>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4</a:t>
            </a:r>
            <a:endParaRPr kumimoji="1" lang="en-US" altLang="zh-CN" sz="2000" b="1">
              <a:latin typeface="华文新魏" pitchFamily="2" charset="-122"/>
              <a:ea typeface="华文新魏" pitchFamily="2" charset="-122"/>
            </a:endParaRPr>
          </a:p>
        </p:txBody>
      </p:sp>
      <p:sp>
        <p:nvSpPr>
          <p:cNvPr id="19515" name="Oval 393"/>
          <p:cNvSpPr>
            <a:spLocks noChangeArrowheads="1"/>
          </p:cNvSpPr>
          <p:nvPr/>
        </p:nvSpPr>
        <p:spPr bwMode="auto">
          <a:xfrm>
            <a:off x="8120063" y="2395538"/>
            <a:ext cx="150812" cy="136525"/>
          </a:xfrm>
          <a:prstGeom prst="ellipse">
            <a:avLst/>
          </a:prstGeom>
          <a:solidFill>
            <a:schemeClr val="bg1"/>
          </a:solidFill>
          <a:ln w="2857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16" name="Rectangle 396"/>
          <p:cNvSpPr>
            <a:spLocks noChangeArrowheads="1"/>
          </p:cNvSpPr>
          <p:nvPr/>
        </p:nvSpPr>
        <p:spPr bwMode="auto">
          <a:xfrm>
            <a:off x="1820863" y="1662113"/>
            <a:ext cx="69570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端口</a:t>
            </a:r>
          </a:p>
        </p:txBody>
      </p:sp>
      <p:sp>
        <p:nvSpPr>
          <p:cNvPr id="19517" name="Rectangle 397"/>
          <p:cNvSpPr>
            <a:spLocks noChangeArrowheads="1"/>
          </p:cNvSpPr>
          <p:nvPr/>
        </p:nvSpPr>
        <p:spPr bwMode="auto">
          <a:xfrm>
            <a:off x="6569075" y="1571625"/>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latin typeface="华文新魏" pitchFamily="2" charset="-122"/>
                <a:ea typeface="华文新魏" pitchFamily="2" charset="-122"/>
              </a:rPr>
              <a:t>端口</a:t>
            </a:r>
          </a:p>
        </p:txBody>
      </p:sp>
      <p:sp>
        <p:nvSpPr>
          <p:cNvPr id="19518" name="Line 398"/>
          <p:cNvSpPr>
            <a:spLocks noChangeShapeType="1"/>
          </p:cNvSpPr>
          <p:nvPr/>
        </p:nvSpPr>
        <p:spPr bwMode="auto">
          <a:xfrm>
            <a:off x="7135813" y="1814513"/>
            <a:ext cx="577850" cy="136525"/>
          </a:xfrm>
          <a:prstGeom prst="line">
            <a:avLst/>
          </a:prstGeom>
          <a:noFill/>
          <a:ln w="28575">
            <a:solidFill>
              <a:srgbClr val="333399"/>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9519" name="Line 399"/>
          <p:cNvSpPr>
            <a:spLocks noChangeShapeType="1"/>
          </p:cNvSpPr>
          <p:nvPr/>
        </p:nvSpPr>
        <p:spPr bwMode="auto">
          <a:xfrm flipH="1">
            <a:off x="1306513" y="1828800"/>
            <a:ext cx="544512" cy="122238"/>
          </a:xfrm>
          <a:prstGeom prst="line">
            <a:avLst/>
          </a:prstGeom>
          <a:noFill/>
          <a:ln w="28575">
            <a:solidFill>
              <a:srgbClr val="333399"/>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9520" name="Rectangle 400"/>
          <p:cNvSpPr>
            <a:spLocks noChangeArrowheads="1"/>
          </p:cNvSpPr>
          <p:nvPr/>
        </p:nvSpPr>
        <p:spPr bwMode="auto">
          <a:xfrm>
            <a:off x="8574088" y="1454150"/>
            <a:ext cx="328617" cy="2398092"/>
          </a:xfrm>
          <a:prstGeom prst="rect">
            <a:avLst/>
          </a:prstGeom>
          <a:noFill/>
          <a:ln w="12700">
            <a:noFill/>
            <a:miter lim="800000"/>
            <a:headEnd/>
            <a:tailEnd/>
          </a:ln>
        </p:spPr>
        <p:txBody>
          <a:bodyPr wrap="none" lIns="90488" tIns="44450" rIns="90488" bIns="44450">
            <a:spAutoFit/>
          </a:bodyPr>
          <a:lstStyle/>
          <a:p>
            <a:pPr defTabSz="762000" eaLnBrk="0" hangingPunct="0">
              <a:lnSpc>
                <a:spcPct val="150000"/>
              </a:lnSpc>
            </a:pPr>
            <a:r>
              <a:rPr kumimoji="1" lang="en-US" altLang="zh-CN" sz="2000" b="1">
                <a:latin typeface="华文新魏" pitchFamily="2" charset="-122"/>
                <a:ea typeface="华文新魏" pitchFamily="2" charset="-122"/>
              </a:rPr>
              <a:t>5</a:t>
            </a:r>
          </a:p>
          <a:p>
            <a:pPr defTabSz="762000" eaLnBrk="0" hangingPunct="0">
              <a:lnSpc>
                <a:spcPct val="150000"/>
              </a:lnSpc>
            </a:pPr>
            <a:r>
              <a:rPr kumimoji="1" lang="en-US" altLang="zh-CN" sz="2000" b="1">
                <a:latin typeface="华文新魏" pitchFamily="2" charset="-122"/>
                <a:ea typeface="华文新魏" pitchFamily="2" charset="-122"/>
              </a:rPr>
              <a:t>4</a:t>
            </a:r>
          </a:p>
          <a:p>
            <a:pPr defTabSz="762000" eaLnBrk="0" hangingPunct="0">
              <a:lnSpc>
                <a:spcPct val="150000"/>
              </a:lnSpc>
            </a:pPr>
            <a:r>
              <a:rPr kumimoji="1" lang="en-US" altLang="zh-CN" sz="2000" b="1">
                <a:latin typeface="华文新魏" pitchFamily="2" charset="-122"/>
                <a:ea typeface="华文新魏" pitchFamily="2" charset="-122"/>
              </a:rPr>
              <a:t>3</a:t>
            </a:r>
          </a:p>
          <a:p>
            <a:pPr defTabSz="762000" eaLnBrk="0" hangingPunct="0">
              <a:lnSpc>
                <a:spcPct val="150000"/>
              </a:lnSpc>
            </a:pPr>
            <a:r>
              <a:rPr kumimoji="1" lang="en-US" altLang="zh-CN" sz="2000" b="1">
                <a:latin typeface="华文新魏" pitchFamily="2" charset="-122"/>
                <a:ea typeface="华文新魏" pitchFamily="2" charset="-122"/>
              </a:rPr>
              <a:t>2</a:t>
            </a:r>
          </a:p>
          <a:p>
            <a:pPr defTabSz="762000" eaLnBrk="0" hangingPunct="0">
              <a:lnSpc>
                <a:spcPct val="150000"/>
              </a:lnSpc>
            </a:pPr>
            <a:r>
              <a:rPr kumimoji="1" lang="en-US" altLang="zh-CN" sz="2000" b="1">
                <a:latin typeface="华文新魏" pitchFamily="2" charset="-122"/>
                <a:ea typeface="华文新魏" pitchFamily="2" charset="-122"/>
              </a:rPr>
              <a:t>1</a:t>
            </a:r>
          </a:p>
        </p:txBody>
      </p:sp>
      <p:sp>
        <p:nvSpPr>
          <p:cNvPr id="19521" name="Line 401"/>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p:spPr>
        <p:txBody>
          <a:bodyPr/>
          <a:lstStyle/>
          <a:p>
            <a:endParaRPr lang="zh-CN" altLang="en-US" b="1">
              <a:latin typeface="华文新魏" pitchFamily="2" charset="-122"/>
              <a:ea typeface="华文新魏" pitchFamily="2" charset="-122"/>
            </a:endParaRPr>
          </a:p>
        </p:txBody>
      </p:sp>
      <p:sp>
        <p:nvSpPr>
          <p:cNvPr id="19522" name="Line 402"/>
          <p:cNvSpPr>
            <a:spLocks noChangeShapeType="1"/>
          </p:cNvSpPr>
          <p:nvPr/>
        </p:nvSpPr>
        <p:spPr bwMode="auto">
          <a:xfrm flipH="1">
            <a:off x="1655763" y="5635625"/>
            <a:ext cx="0" cy="300038"/>
          </a:xfrm>
          <a:prstGeom prst="line">
            <a:avLst/>
          </a:prstGeom>
          <a:noFill/>
          <a:ln w="12700">
            <a:solidFill>
              <a:schemeClr val="tx1"/>
            </a:solidFill>
            <a:prstDash val="dash"/>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19523" name="Line 403"/>
          <p:cNvSpPr>
            <a:spLocks noChangeShapeType="1"/>
          </p:cNvSpPr>
          <p:nvPr/>
        </p:nvSpPr>
        <p:spPr bwMode="auto">
          <a:xfrm>
            <a:off x="7424738" y="5635625"/>
            <a:ext cx="7937" cy="228600"/>
          </a:xfrm>
          <a:prstGeom prst="line">
            <a:avLst/>
          </a:prstGeom>
          <a:noFill/>
          <a:ln w="12700">
            <a:solidFill>
              <a:schemeClr val="tx1"/>
            </a:solidFill>
            <a:prstDash val="dash"/>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19524" name="Rectangle 404"/>
          <p:cNvSpPr>
            <a:spLocks noChangeArrowheads="1"/>
          </p:cNvSpPr>
          <p:nvPr/>
        </p:nvSpPr>
        <p:spPr bwMode="auto">
          <a:xfrm>
            <a:off x="3386138" y="5556250"/>
            <a:ext cx="2268537" cy="393700"/>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IP </a:t>
            </a:r>
            <a:r>
              <a:rPr kumimoji="1" lang="zh-CN" altLang="en-US" sz="2000" b="1">
                <a:latin typeface="华文新魏" pitchFamily="2" charset="-122"/>
                <a:ea typeface="华文新魏" pitchFamily="2" charset="-122"/>
              </a:rPr>
              <a:t>协议的作用范围</a:t>
            </a:r>
          </a:p>
        </p:txBody>
      </p:sp>
      <p:sp>
        <p:nvSpPr>
          <p:cNvPr id="19525" name="Line 405"/>
          <p:cNvSpPr>
            <a:spLocks noChangeShapeType="1"/>
          </p:cNvSpPr>
          <p:nvPr/>
        </p:nvSpPr>
        <p:spPr bwMode="auto">
          <a:xfrm>
            <a:off x="666750" y="5486400"/>
            <a:ext cx="0" cy="849313"/>
          </a:xfrm>
          <a:prstGeom prst="line">
            <a:avLst/>
          </a:prstGeom>
          <a:noFill/>
          <a:ln w="12700">
            <a:solidFill>
              <a:schemeClr val="tx1"/>
            </a:solidFill>
            <a:prstDash val="dash"/>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19526" name="Line 406"/>
          <p:cNvSpPr>
            <a:spLocks noChangeShapeType="1"/>
          </p:cNvSpPr>
          <p:nvPr/>
        </p:nvSpPr>
        <p:spPr bwMode="auto">
          <a:xfrm>
            <a:off x="8164513" y="5413375"/>
            <a:ext cx="0" cy="904875"/>
          </a:xfrm>
          <a:prstGeom prst="line">
            <a:avLst/>
          </a:prstGeom>
          <a:noFill/>
          <a:ln w="12700">
            <a:solidFill>
              <a:schemeClr val="tx1"/>
            </a:solidFill>
            <a:prstDash val="dash"/>
            <a:round/>
            <a:headEnd type="none" w="sm" len="med"/>
            <a:tailEnd type="none" w="sm" len="med"/>
          </a:ln>
        </p:spPr>
        <p:txBody>
          <a:bodyPr/>
          <a:lstStyle/>
          <a:p>
            <a:endParaRPr lang="zh-CN" altLang="en-US" b="1">
              <a:latin typeface="华文新魏" pitchFamily="2" charset="-122"/>
              <a:ea typeface="华文新魏" pitchFamily="2" charset="-122"/>
            </a:endParaRPr>
          </a:p>
        </p:txBody>
      </p:sp>
      <p:sp>
        <p:nvSpPr>
          <p:cNvPr id="19527" name="Line 407"/>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p:spPr>
        <p:txBody>
          <a:bodyPr/>
          <a:lstStyle/>
          <a:p>
            <a:endParaRPr lang="zh-CN" altLang="en-US" b="1">
              <a:latin typeface="华文新魏" pitchFamily="2" charset="-122"/>
              <a:ea typeface="华文新魏" pitchFamily="2" charset="-122"/>
            </a:endParaRPr>
          </a:p>
        </p:txBody>
      </p:sp>
      <p:sp>
        <p:nvSpPr>
          <p:cNvPr id="19528" name="Rectangle 408"/>
          <p:cNvSpPr>
            <a:spLocks noChangeArrowheads="1"/>
          </p:cNvSpPr>
          <p:nvPr/>
        </p:nvSpPr>
        <p:spPr bwMode="auto">
          <a:xfrm>
            <a:off x="2314575" y="5949950"/>
            <a:ext cx="4238341" cy="397545"/>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r>
              <a:rPr kumimoji="1" lang="zh-CN" altLang="en-US" sz="2000" b="1" dirty="0">
                <a:latin typeface="华文新魏" pitchFamily="2" charset="-122"/>
                <a:ea typeface="华文新魏" pitchFamily="2" charset="-122"/>
              </a:rPr>
              <a:t>传</a:t>
            </a:r>
            <a:r>
              <a:rPr kumimoji="1" lang="zh-CN" altLang="en-US" sz="2000" b="1" dirty="0" smtClean="0">
                <a:latin typeface="华文新魏" pitchFamily="2" charset="-122"/>
                <a:ea typeface="华文新魏" pitchFamily="2" charset="-122"/>
              </a:rPr>
              <a:t>输</a:t>
            </a:r>
            <a:r>
              <a:rPr kumimoji="1" lang="zh-CN" altLang="en-US" sz="2000" b="1" dirty="0">
                <a:latin typeface="华文新魏" pitchFamily="2" charset="-122"/>
                <a:ea typeface="华文新魏" pitchFamily="2" charset="-122"/>
              </a:rPr>
              <a:t>层协议 </a:t>
            </a:r>
            <a:r>
              <a:rPr kumimoji="1" lang="en-US" altLang="zh-CN" sz="2000" b="1" dirty="0">
                <a:latin typeface="华文新魏" pitchFamily="2" charset="-122"/>
                <a:ea typeface="华文新魏" pitchFamily="2" charset="-122"/>
              </a:rPr>
              <a:t>TCP </a:t>
            </a:r>
            <a:r>
              <a:rPr kumimoji="1" lang="zh-CN" altLang="en-US" sz="2000" b="1" dirty="0">
                <a:latin typeface="华文新魏" pitchFamily="2" charset="-122"/>
                <a:ea typeface="华文新魏" pitchFamily="2" charset="-122"/>
              </a:rPr>
              <a:t>和 </a:t>
            </a:r>
            <a:r>
              <a:rPr kumimoji="1" lang="en-US" altLang="zh-CN" sz="2000" b="1" dirty="0">
                <a:latin typeface="华文新魏" pitchFamily="2" charset="-122"/>
                <a:ea typeface="华文新魏" pitchFamily="2" charset="-122"/>
              </a:rPr>
              <a:t>UDP </a:t>
            </a:r>
            <a:r>
              <a:rPr kumimoji="1" lang="zh-CN" altLang="en-US" sz="2000" b="1" dirty="0">
                <a:latin typeface="华文新魏" pitchFamily="2" charset="-122"/>
                <a:ea typeface="华文新魏" pitchFamily="2" charset="-122"/>
              </a:rPr>
              <a:t>的作用范围</a:t>
            </a:r>
          </a:p>
        </p:txBody>
      </p:sp>
      <p:pic>
        <p:nvPicPr>
          <p:cNvPr id="19529" name="Picture 409"/>
          <p:cNvPicPr>
            <a:picLocks noChangeArrowheads="1"/>
          </p:cNvPicPr>
          <p:nvPr/>
        </p:nvPicPr>
        <p:blipFill>
          <a:blip r:embed="rId3" cstate="print"/>
          <a:srcRect/>
          <a:stretch>
            <a:fillRect/>
          </a:stretch>
        </p:blipFill>
        <p:spPr bwMode="auto">
          <a:xfrm>
            <a:off x="5273675" y="4933950"/>
            <a:ext cx="723900" cy="430213"/>
          </a:xfrm>
          <a:prstGeom prst="rect">
            <a:avLst/>
          </a:prstGeom>
          <a:noFill/>
          <a:ln w="12699">
            <a:noFill/>
            <a:miter lim="800000"/>
            <a:headEnd/>
            <a:tailEnd/>
          </a:ln>
        </p:spPr>
      </p:pic>
      <p:sp>
        <p:nvSpPr>
          <p:cNvPr id="19530" name="Rectangle 411"/>
          <p:cNvSpPr>
            <a:spLocks noChangeArrowheads="1"/>
          </p:cNvSpPr>
          <p:nvPr/>
        </p:nvSpPr>
        <p:spPr bwMode="auto">
          <a:xfrm>
            <a:off x="511175" y="1890713"/>
            <a:ext cx="215900" cy="215900"/>
          </a:xfrm>
          <a:prstGeom prst="rect">
            <a:avLst/>
          </a:prstGeom>
          <a:noFill/>
          <a:ln w="38100">
            <a:solidFill>
              <a:srgbClr val="CC3300"/>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31" name="Rectangle 412"/>
          <p:cNvSpPr>
            <a:spLocks noChangeArrowheads="1"/>
          </p:cNvSpPr>
          <p:nvPr/>
        </p:nvSpPr>
        <p:spPr bwMode="auto">
          <a:xfrm>
            <a:off x="1095375" y="1890713"/>
            <a:ext cx="215900" cy="215900"/>
          </a:xfrm>
          <a:prstGeom prst="rect">
            <a:avLst/>
          </a:prstGeom>
          <a:noFill/>
          <a:ln w="38100">
            <a:solidFill>
              <a:srgbClr val="CC3300"/>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32" name="Rectangle 413"/>
          <p:cNvSpPr>
            <a:spLocks noChangeArrowheads="1"/>
          </p:cNvSpPr>
          <p:nvPr/>
        </p:nvSpPr>
        <p:spPr bwMode="auto">
          <a:xfrm>
            <a:off x="7686675" y="1903413"/>
            <a:ext cx="215900" cy="215900"/>
          </a:xfrm>
          <a:prstGeom prst="rect">
            <a:avLst/>
          </a:prstGeom>
          <a:noFill/>
          <a:ln w="38100">
            <a:solidFill>
              <a:srgbClr val="CC3300"/>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33" name="Rectangle 414"/>
          <p:cNvSpPr>
            <a:spLocks noChangeArrowheads="1"/>
          </p:cNvSpPr>
          <p:nvPr/>
        </p:nvSpPr>
        <p:spPr bwMode="auto">
          <a:xfrm>
            <a:off x="8423275" y="1903413"/>
            <a:ext cx="215900" cy="215900"/>
          </a:xfrm>
          <a:prstGeom prst="rect">
            <a:avLst/>
          </a:prstGeom>
          <a:noFill/>
          <a:ln w="38100">
            <a:solidFill>
              <a:srgbClr val="CC3300"/>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9534" name="Freeform 390"/>
          <p:cNvSpPr>
            <a:spLocks/>
          </p:cNvSpPr>
          <p:nvPr/>
        </p:nvSpPr>
        <p:spPr bwMode="auto">
          <a:xfrm>
            <a:off x="7797800" y="1733550"/>
            <a:ext cx="331788" cy="695325"/>
          </a:xfrm>
          <a:custGeom>
            <a:avLst/>
            <a:gdLst>
              <a:gd name="T0" fmla="*/ 2147483647 w 193"/>
              <a:gd name="T1" fmla="*/ 0 h 453"/>
              <a:gd name="T2" fmla="*/ 2147483647 w 193"/>
              <a:gd name="T3" fmla="*/ 2147483647 h 453"/>
              <a:gd name="T4" fmla="*/ 2147483647 w 193"/>
              <a:gd name="T5" fmla="*/ 2147483647 h 453"/>
              <a:gd name="T6" fmla="*/ 2147483647 w 193"/>
              <a:gd name="T7" fmla="*/ 2147483647 h 453"/>
              <a:gd name="T8" fmla="*/ 2147483647 w 193"/>
              <a:gd name="T9" fmla="*/ 2147483647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35" name="Freeform 391"/>
          <p:cNvSpPr>
            <a:spLocks/>
          </p:cNvSpPr>
          <p:nvPr/>
        </p:nvSpPr>
        <p:spPr bwMode="auto">
          <a:xfrm>
            <a:off x="8248650" y="1736725"/>
            <a:ext cx="292100" cy="688975"/>
          </a:xfrm>
          <a:custGeom>
            <a:avLst/>
            <a:gdLst>
              <a:gd name="T0" fmla="*/ 2147483647 w 171"/>
              <a:gd name="T1" fmla="*/ 0 h 447"/>
              <a:gd name="T2" fmla="*/ 2147483647 w 171"/>
              <a:gd name="T3" fmla="*/ 2147483647 h 447"/>
              <a:gd name="T4" fmla="*/ 2147483647 w 171"/>
              <a:gd name="T5" fmla="*/ 2147483647 h 447"/>
              <a:gd name="T6" fmla="*/ 2147483647 w 171"/>
              <a:gd name="T7" fmla="*/ 2147483647 h 447"/>
              <a:gd name="T8" fmla="*/ 0 w 171"/>
              <a:gd name="T9" fmla="*/ 2147483647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36" name="Oval 394"/>
          <p:cNvSpPr>
            <a:spLocks noChangeArrowheads="1"/>
          </p:cNvSpPr>
          <p:nvPr/>
        </p:nvSpPr>
        <p:spPr bwMode="auto">
          <a:xfrm>
            <a:off x="7502525" y="1511300"/>
            <a:ext cx="630238" cy="352425"/>
          </a:xfrm>
          <a:prstGeom prst="ellipse">
            <a:avLst/>
          </a:prstGeom>
          <a:solidFill>
            <a:srgbClr val="FFCCFF"/>
          </a:solid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37" name="Rectangle 395"/>
          <p:cNvSpPr>
            <a:spLocks noChangeArrowheads="1"/>
          </p:cNvSpPr>
          <p:nvPr/>
        </p:nvSpPr>
        <p:spPr bwMode="auto">
          <a:xfrm>
            <a:off x="7527925" y="1463675"/>
            <a:ext cx="59151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AP</a:t>
            </a:r>
            <a:r>
              <a:rPr kumimoji="1" lang="en-US" altLang="zh-CN" sz="2000" b="1" baseline="-25000">
                <a:latin typeface="华文新魏" pitchFamily="2" charset="-122"/>
                <a:ea typeface="华文新魏" pitchFamily="2" charset="-122"/>
              </a:rPr>
              <a:t>3</a:t>
            </a:r>
            <a:endParaRPr kumimoji="1" lang="en-US" altLang="zh-CN" sz="2000" b="1">
              <a:latin typeface="华文新魏" pitchFamily="2" charset="-122"/>
              <a:ea typeface="华文新魏" pitchFamily="2" charset="-122"/>
            </a:endParaRPr>
          </a:p>
        </p:txBody>
      </p:sp>
      <p:sp>
        <p:nvSpPr>
          <p:cNvPr id="19538" name="Freeform 386"/>
          <p:cNvSpPr>
            <a:spLocks/>
          </p:cNvSpPr>
          <p:nvPr/>
        </p:nvSpPr>
        <p:spPr bwMode="auto">
          <a:xfrm>
            <a:off x="946150" y="1797050"/>
            <a:ext cx="271463" cy="628650"/>
          </a:xfrm>
          <a:custGeom>
            <a:avLst/>
            <a:gdLst>
              <a:gd name="T0" fmla="*/ 2147483647 w 159"/>
              <a:gd name="T1" fmla="*/ 0 h 408"/>
              <a:gd name="T2" fmla="*/ 2147483647 w 159"/>
              <a:gd name="T3" fmla="*/ 2147483647 h 408"/>
              <a:gd name="T4" fmla="*/ 2147483647 w 159"/>
              <a:gd name="T5" fmla="*/ 2147483647 h 408"/>
              <a:gd name="T6" fmla="*/ 0 w 159"/>
              <a:gd name="T7" fmla="*/ 2147483647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39" name="Freeform 383"/>
          <p:cNvSpPr>
            <a:spLocks/>
          </p:cNvSpPr>
          <p:nvPr/>
        </p:nvSpPr>
        <p:spPr bwMode="auto">
          <a:xfrm>
            <a:off x="601663" y="1709738"/>
            <a:ext cx="255587" cy="757237"/>
          </a:xfrm>
          <a:custGeom>
            <a:avLst/>
            <a:gdLst>
              <a:gd name="T0" fmla="*/ 2147483647 w 149"/>
              <a:gd name="T1" fmla="*/ 0 h 492"/>
              <a:gd name="T2" fmla="*/ 2147483647 w 149"/>
              <a:gd name="T3" fmla="*/ 2147483647 h 492"/>
              <a:gd name="T4" fmla="*/ 2147483647 w 149"/>
              <a:gd name="T5" fmla="*/ 2147483647 h 492"/>
              <a:gd name="T6" fmla="*/ 2147483647 w 149"/>
              <a:gd name="T7" fmla="*/ 2147483647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40" name="Oval 363"/>
          <p:cNvSpPr>
            <a:spLocks noChangeArrowheads="1"/>
          </p:cNvSpPr>
          <p:nvPr/>
        </p:nvSpPr>
        <p:spPr bwMode="auto">
          <a:xfrm flipH="1">
            <a:off x="7342188" y="5067300"/>
            <a:ext cx="152400" cy="138113"/>
          </a:xfrm>
          <a:prstGeom prst="ellipse">
            <a:avLst/>
          </a:prstGeom>
          <a:solidFill>
            <a:schemeClr val="bg1"/>
          </a:solidFill>
          <a:ln w="28575">
            <a:solidFill>
              <a:srgbClr val="333399"/>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19542" name="灯片编号占位符 91"/>
          <p:cNvSpPr>
            <a:spLocks noGrp="1"/>
          </p:cNvSpPr>
          <p:nvPr>
            <p:ph type="sldNum" sz="quarter" idx="12"/>
          </p:nvPr>
        </p:nvSpPr>
        <p:spPr>
          <a:noFill/>
        </p:spPr>
        <p:txBody>
          <a:bodyPr/>
          <a:lstStyle/>
          <a:p>
            <a:fld id="{0204E260-F49D-457A-A059-41EC1506F33B}" type="slidenum">
              <a:rPr lang="en-US" altLang="zh-CN" smtClean="0"/>
              <a:pPr/>
              <a:t>6</a:t>
            </a:fld>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19"/>
          <p:cNvSpPr>
            <a:spLocks noChangeArrowheads="1"/>
          </p:cNvSpPr>
          <p:nvPr/>
        </p:nvSpPr>
        <p:spPr bwMode="auto">
          <a:xfrm>
            <a:off x="1673483" y="2925056"/>
            <a:ext cx="921441" cy="1483562"/>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37" name="Rectangle 24"/>
          <p:cNvSpPr>
            <a:spLocks noChangeArrowheads="1"/>
          </p:cNvSpPr>
          <p:nvPr/>
        </p:nvSpPr>
        <p:spPr bwMode="auto">
          <a:xfrm>
            <a:off x="1683822" y="3244803"/>
            <a:ext cx="899230"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grpSp>
        <p:nvGrpSpPr>
          <p:cNvPr id="33" name="组合 32"/>
          <p:cNvGrpSpPr/>
          <p:nvPr/>
        </p:nvGrpSpPr>
        <p:grpSpPr>
          <a:xfrm>
            <a:off x="755576" y="1484784"/>
            <a:ext cx="6624736" cy="5149379"/>
            <a:chOff x="498475" y="647700"/>
            <a:chExt cx="7288213" cy="5986463"/>
          </a:xfrm>
        </p:grpSpPr>
        <p:grpSp>
          <p:nvGrpSpPr>
            <p:cNvPr id="2" name="Group 54"/>
            <p:cNvGrpSpPr>
              <a:grpSpLocks/>
            </p:cNvGrpSpPr>
            <p:nvPr/>
          </p:nvGrpSpPr>
          <p:grpSpPr bwMode="auto">
            <a:xfrm>
              <a:off x="2509838" y="2349500"/>
              <a:ext cx="4248150" cy="4062413"/>
              <a:chOff x="1474" y="1888"/>
              <a:chExt cx="2676" cy="2432"/>
            </a:xfrm>
          </p:grpSpPr>
          <p:sp>
            <p:nvSpPr>
              <p:cNvPr id="163871" name="Line 55"/>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3872" name="Line 56"/>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63843" name="AutoShape 5"/>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58"/>
            <p:cNvGrpSpPr>
              <a:grpSpLocks/>
            </p:cNvGrpSpPr>
            <p:nvPr/>
          </p:nvGrpSpPr>
          <p:grpSpPr bwMode="auto">
            <a:xfrm>
              <a:off x="2562225" y="2355850"/>
              <a:ext cx="4133850" cy="768350"/>
              <a:chOff x="1614" y="1484"/>
              <a:chExt cx="2604" cy="484"/>
            </a:xfrm>
          </p:grpSpPr>
          <p:sp>
            <p:nvSpPr>
              <p:cNvPr id="163869" name="Rectangle 6"/>
              <p:cNvSpPr>
                <a:spLocks noChangeArrowheads="1"/>
              </p:cNvSpPr>
              <p:nvPr/>
            </p:nvSpPr>
            <p:spPr bwMode="auto">
              <a:xfrm rot="597975">
                <a:off x="2445" y="1517"/>
                <a:ext cx="1269"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3870" name="Line 9"/>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83375" name="Rectangle 15"/>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83377" name="Rectangle 17"/>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4" name="Group 18"/>
            <p:cNvGrpSpPr>
              <a:grpSpLocks/>
            </p:cNvGrpSpPr>
            <p:nvPr/>
          </p:nvGrpSpPr>
          <p:grpSpPr bwMode="auto">
            <a:xfrm>
              <a:off x="1508125" y="1528763"/>
              <a:ext cx="6278563" cy="82550"/>
              <a:chOff x="1020" y="481"/>
              <a:chExt cx="4037" cy="46"/>
            </a:xfrm>
          </p:grpSpPr>
          <p:sp>
            <p:nvSpPr>
              <p:cNvPr id="163867" name="Line 19"/>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3868" name="Line 20"/>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sp>
          <p:nvSpPr>
            <p:cNvPr id="163848" name="Text Box 31"/>
            <p:cNvSpPr txBox="1">
              <a:spLocks noChangeArrowheads="1"/>
            </p:cNvSpPr>
            <p:nvPr/>
          </p:nvSpPr>
          <p:spPr bwMode="auto">
            <a:xfrm>
              <a:off x="1547813" y="6297613"/>
              <a:ext cx="971550" cy="336550"/>
            </a:xfrm>
            <a:prstGeom prst="rect">
              <a:avLst/>
            </a:prstGeom>
            <a:noFill/>
            <a:ln w="12700" algn="ctr">
              <a:noFill/>
              <a:miter lim="800000"/>
              <a:headEnd/>
              <a:tailEnd/>
            </a:ln>
          </p:spPr>
          <p:txBody>
            <a:bodyPr wrap="none" anchor="ctr"/>
            <a:lstStyle/>
            <a:p>
              <a:pPr eaLnBrk="0" hangingPunct="0"/>
              <a:r>
                <a:rPr kumimoji="1" lang="en-US" altLang="zh-CN" sz="1800" b="1">
                  <a:latin typeface="华文新魏" pitchFamily="2" charset="-122"/>
                  <a:ea typeface="华文新魏" pitchFamily="2" charset="-122"/>
                </a:rPr>
                <a:t>CLOSED</a:t>
              </a:r>
            </a:p>
          </p:txBody>
        </p:sp>
        <p:grpSp>
          <p:nvGrpSpPr>
            <p:cNvPr id="5" name="Group 57"/>
            <p:cNvGrpSpPr>
              <a:grpSpLocks/>
            </p:cNvGrpSpPr>
            <p:nvPr/>
          </p:nvGrpSpPr>
          <p:grpSpPr bwMode="auto">
            <a:xfrm>
              <a:off x="498475" y="1257300"/>
              <a:ext cx="1403350" cy="1082675"/>
              <a:chOff x="314" y="792"/>
              <a:chExt cx="884" cy="682"/>
            </a:xfrm>
          </p:grpSpPr>
          <p:sp>
            <p:nvSpPr>
              <p:cNvPr id="163865" name="Freeform 36"/>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3866" name="Rectangle 37"/>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sp>
          <p:nvSpPr>
            <p:cNvPr id="163850" name="Rectangle 40"/>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163851" name="Rectangle 43"/>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sp>
          <p:nvSpPr>
            <p:cNvPr id="163852" name="Rectangle 44"/>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pic>
          <p:nvPicPr>
            <p:cNvPr id="163853" name="Picture 45"/>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3854" name="Picture 46"/>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3855" name="Rectangle 47"/>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3856" name="Rectangle 48"/>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3857" name="Rectangle 49"/>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3858" name="Rectangle 50"/>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163859" name="Text Box 53"/>
            <p:cNvSpPr txBox="1">
              <a:spLocks noChangeArrowheads="1"/>
            </p:cNvSpPr>
            <p:nvPr/>
          </p:nvSpPr>
          <p:spPr bwMode="auto">
            <a:xfrm>
              <a:off x="6677612" y="6089086"/>
              <a:ext cx="971550" cy="336550"/>
            </a:xfrm>
            <a:prstGeom prst="rect">
              <a:avLst/>
            </a:prstGeom>
            <a:noFill/>
            <a:ln w="12700" algn="ctr">
              <a:noFill/>
              <a:miter lim="800000"/>
              <a:headEnd/>
              <a:tailEnd/>
            </a:ln>
          </p:spPr>
          <p:txBody>
            <a:bodyPr wrap="none" anchor="ctr"/>
            <a:lstStyle/>
            <a:p>
              <a:pPr eaLnBrk="0" hangingPunct="0"/>
              <a:r>
                <a:rPr kumimoji="1" lang="en-US" altLang="zh-CN" sz="1800" b="1" dirty="0">
                  <a:latin typeface="华文新魏" pitchFamily="2" charset="-122"/>
                  <a:ea typeface="华文新魏" pitchFamily="2" charset="-122"/>
                </a:rPr>
                <a:t>CLOSED</a:t>
              </a:r>
            </a:p>
          </p:txBody>
        </p:sp>
        <p:sp>
          <p:nvSpPr>
            <p:cNvPr id="783422" name="Text Box 62"/>
            <p:cNvSpPr txBox="1">
              <a:spLocks noChangeArrowheads="1"/>
            </p:cNvSpPr>
            <p:nvPr/>
          </p:nvSpPr>
          <p:spPr bwMode="auto">
            <a:xfrm>
              <a:off x="894574" y="3789363"/>
              <a:ext cx="6558741" cy="1896387"/>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buFontTx/>
                <a:buChar char="•"/>
                <a:defRPr/>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数据传输结束后，通信的双方都可释放连接</a:t>
              </a:r>
              <a:r>
                <a:rPr lang="zh-CN" altLang="en-US"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现在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的应用进程先向其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发出</a:t>
              </a:r>
              <a:r>
                <a:rPr lang="zh-CN" altLang="en-US" sz="2000" b="1" dirty="0" smtClean="0">
                  <a:latin typeface="华文新魏" pitchFamily="2" charset="-122"/>
                  <a:ea typeface="华文新魏" pitchFamily="2" charset="-122"/>
                </a:rPr>
                <a:t>连接释放报文</a:t>
              </a:r>
              <a:r>
                <a:rPr lang="zh-CN" altLang="en-US" sz="2000" b="1" dirty="0">
                  <a:latin typeface="华文新魏" pitchFamily="2" charset="-122"/>
                  <a:ea typeface="华文新魏" pitchFamily="2" charset="-122"/>
                </a:rPr>
                <a:t>段，并停止再发送数据，主动关闭 </a:t>
              </a:r>
              <a:r>
                <a:rPr lang="en-US" altLang="zh-CN" sz="2000" b="1" dirty="0">
                  <a:latin typeface="华文新魏" pitchFamily="2" charset="-122"/>
                  <a:ea typeface="华文新魏" pitchFamily="2" charset="-122"/>
                </a:rPr>
                <a:t>TCP </a:t>
              </a:r>
              <a:r>
                <a:rPr lang="zh-CN" altLang="en-US" sz="2000" b="1" dirty="0" smtClean="0">
                  <a:latin typeface="华文新魏" pitchFamily="2" charset="-122"/>
                  <a:ea typeface="华文新魏" pitchFamily="2" charset="-122"/>
                </a:rPr>
                <a:t>连接</a:t>
              </a:r>
              <a:r>
                <a:rPr lang="zh-CN" altLang="en-US" sz="2000" b="1" dirty="0">
                  <a:latin typeface="华文新魏" pitchFamily="2" charset="-122"/>
                  <a:ea typeface="华文新魏" pitchFamily="2" charset="-122"/>
                </a:rPr>
                <a:t>。</a:t>
              </a:r>
            </a:p>
            <a:p>
              <a:pPr>
                <a:buFontTx/>
                <a:buChar char="•"/>
                <a:defRPr/>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把连接释放报文段首部的 </a:t>
              </a:r>
              <a:r>
                <a:rPr lang="en-US" altLang="zh-CN" sz="2000" b="1" dirty="0">
                  <a:latin typeface="华文新魏" pitchFamily="2" charset="-122"/>
                  <a:ea typeface="华文新魏" pitchFamily="2" charset="-122"/>
                </a:rPr>
                <a:t>FIN = 1</a:t>
              </a:r>
              <a:r>
                <a:rPr lang="zh-CN" altLang="en-US" sz="2000" b="1" dirty="0">
                  <a:latin typeface="华文新魏" pitchFamily="2" charset="-122"/>
                  <a:ea typeface="华文新魏" pitchFamily="2" charset="-122"/>
                </a:rPr>
                <a:t>，其</a:t>
              </a:r>
              <a:r>
                <a:rPr lang="zh-CN" altLang="en-US" sz="2000" b="1" dirty="0" smtClean="0">
                  <a:latin typeface="华文新魏" pitchFamily="2" charset="-122"/>
                  <a:ea typeface="华文新魏" pitchFamily="2" charset="-122"/>
                </a:rPr>
                <a:t>序号</a:t>
              </a:r>
              <a:r>
                <a:rPr lang="en-US" altLang="zh-CN" sz="2000" b="1" dirty="0" err="1" smtClean="0">
                  <a:latin typeface="华文新魏" pitchFamily="2" charset="-122"/>
                  <a:ea typeface="华文新魏" pitchFamily="2" charset="-122"/>
                </a:rPr>
                <a:t>seq</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u</a:t>
              </a:r>
              <a:r>
                <a:rPr lang="zh-CN" altLang="en-US" sz="2000" b="1" dirty="0">
                  <a:latin typeface="华文新魏" pitchFamily="2" charset="-122"/>
                  <a:ea typeface="华文新魏" pitchFamily="2" charset="-122"/>
                </a:rPr>
                <a:t>，等待 </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的确认。</a:t>
              </a:r>
            </a:p>
          </p:txBody>
        </p:sp>
      </p:grpSp>
      <p:sp>
        <p:nvSpPr>
          <p:cNvPr id="163863" name="灯片编号占位符 30"/>
          <p:cNvSpPr>
            <a:spLocks noGrp="1"/>
          </p:cNvSpPr>
          <p:nvPr>
            <p:ph type="sldNum" sz="quarter" idx="12"/>
          </p:nvPr>
        </p:nvSpPr>
        <p:spPr>
          <a:noFill/>
        </p:spPr>
        <p:txBody>
          <a:bodyPr/>
          <a:lstStyle/>
          <a:p>
            <a:fld id="{B99B8CA6-8F2D-4F44-A902-2849AAEF3338}" type="slidenum">
              <a:rPr lang="en-US" altLang="zh-CN" smtClean="0"/>
              <a:pPr/>
              <a:t>60</a:t>
            </a:fld>
            <a:endParaRPr lang="en-US" altLang="zh-CN" smtClean="0"/>
          </a:p>
        </p:txBody>
      </p:sp>
      <p:sp>
        <p:nvSpPr>
          <p:cNvPr id="34" name="Rectangle 4"/>
          <p:cNvSpPr txBox="1">
            <a:spLocks noChangeArrowheads="1"/>
          </p:cNvSpPr>
          <p:nvPr/>
        </p:nvSpPr>
        <p:spPr>
          <a:xfrm>
            <a:off x="179512" y="908720"/>
            <a:ext cx="5508625" cy="62433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  四次握手释放 </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TCP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连接 </a:t>
            </a:r>
          </a:p>
        </p:txBody>
      </p:sp>
      <p:sp>
        <p:nvSpPr>
          <p:cNvPr id="35" name="标题 15"/>
          <p:cNvSpPr txBox="1">
            <a:spLocks/>
          </p:cNvSpPr>
          <p:nvPr/>
        </p:nvSpPr>
        <p:spPr bwMode="auto">
          <a:xfrm>
            <a:off x="0" y="18864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a:t>
            </a:r>
            <a:r>
              <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释放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55576" y="1412776"/>
            <a:ext cx="7900945" cy="5143153"/>
            <a:chOff x="498475" y="647700"/>
            <a:chExt cx="8158046" cy="5764213"/>
          </a:xfrm>
        </p:grpSpPr>
        <p:grpSp>
          <p:nvGrpSpPr>
            <p:cNvPr id="2" name="Group 2"/>
            <p:cNvGrpSpPr>
              <a:grpSpLocks/>
            </p:cNvGrpSpPr>
            <p:nvPr/>
          </p:nvGrpSpPr>
          <p:grpSpPr bwMode="auto">
            <a:xfrm>
              <a:off x="2509838" y="2349500"/>
              <a:ext cx="4248150" cy="4062413"/>
              <a:chOff x="1474" y="1888"/>
              <a:chExt cx="2676" cy="2432"/>
            </a:xfrm>
          </p:grpSpPr>
          <p:sp>
            <p:nvSpPr>
              <p:cNvPr id="164898" name="Line 3"/>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4899" name="Line 4"/>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64867"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8"/>
            <p:cNvGrpSpPr>
              <a:grpSpLocks/>
            </p:cNvGrpSpPr>
            <p:nvPr/>
          </p:nvGrpSpPr>
          <p:grpSpPr bwMode="auto">
            <a:xfrm>
              <a:off x="2562225" y="2355850"/>
              <a:ext cx="4133850" cy="768350"/>
              <a:chOff x="1614" y="1484"/>
              <a:chExt cx="2604" cy="484"/>
            </a:xfrm>
          </p:grpSpPr>
          <p:sp>
            <p:nvSpPr>
              <p:cNvPr id="164896" name="Rectangle 9"/>
              <p:cNvSpPr>
                <a:spLocks noChangeArrowheads="1"/>
              </p:cNvSpPr>
              <p:nvPr/>
            </p:nvSpPr>
            <p:spPr bwMode="auto">
              <a:xfrm rot="597975">
                <a:off x="2445" y="1517"/>
                <a:ext cx="1269"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4897" name="Line 10"/>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11"/>
            <p:cNvGrpSpPr>
              <a:grpSpLocks/>
            </p:cNvGrpSpPr>
            <p:nvPr/>
          </p:nvGrpSpPr>
          <p:grpSpPr bwMode="auto">
            <a:xfrm>
              <a:off x="2576513" y="3167063"/>
              <a:ext cx="4133850" cy="769937"/>
              <a:chOff x="1623" y="1995"/>
              <a:chExt cx="2604" cy="485"/>
            </a:xfrm>
          </p:grpSpPr>
          <p:sp>
            <p:nvSpPr>
              <p:cNvPr id="164894" name="Rectangle 12"/>
              <p:cNvSpPr>
                <a:spLocks noChangeArrowheads="1"/>
              </p:cNvSpPr>
              <p:nvPr/>
            </p:nvSpPr>
            <p:spPr bwMode="auto">
              <a:xfrm rot="20990024" flipH="1">
                <a:off x="1880" y="2020"/>
                <a:ext cx="1929"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v,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164895" name="Line 13"/>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793618" name="Rectangle 18"/>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3620" name="Rectangle 20"/>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5" name="Group 21"/>
            <p:cNvGrpSpPr>
              <a:grpSpLocks/>
            </p:cNvGrpSpPr>
            <p:nvPr/>
          </p:nvGrpSpPr>
          <p:grpSpPr bwMode="auto">
            <a:xfrm>
              <a:off x="1508125" y="1528763"/>
              <a:ext cx="6278563" cy="82550"/>
              <a:chOff x="1020" y="481"/>
              <a:chExt cx="4037" cy="46"/>
            </a:xfrm>
          </p:grpSpPr>
          <p:sp>
            <p:nvSpPr>
              <p:cNvPr id="164892" name="Line 22"/>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4893" name="Line 23"/>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grpSp>
          <p:nvGrpSpPr>
            <p:cNvPr id="6" name="Group 38"/>
            <p:cNvGrpSpPr>
              <a:grpSpLocks/>
            </p:cNvGrpSpPr>
            <p:nvPr/>
          </p:nvGrpSpPr>
          <p:grpSpPr bwMode="auto">
            <a:xfrm>
              <a:off x="498475" y="1257300"/>
              <a:ext cx="1403350" cy="1082675"/>
              <a:chOff x="314" y="792"/>
              <a:chExt cx="884" cy="682"/>
            </a:xfrm>
          </p:grpSpPr>
          <p:sp>
            <p:nvSpPr>
              <p:cNvPr id="164890" name="Freeform 39"/>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4891" name="Rectangle 40"/>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sp>
          <p:nvSpPr>
            <p:cNvPr id="164874" name="Rectangle 43"/>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793645" name="Freeform 45"/>
            <p:cNvSpPr>
              <a:spLocks/>
            </p:cNvSpPr>
            <p:nvPr/>
          </p:nvSpPr>
          <p:spPr bwMode="auto">
            <a:xfrm>
              <a:off x="7453313" y="1376363"/>
              <a:ext cx="573087" cy="1789112"/>
            </a:xfrm>
            <a:custGeom>
              <a:avLst/>
              <a:gdLst>
                <a:gd name="T0" fmla="*/ 2147483647 w 451"/>
                <a:gd name="T1" fmla="*/ 2147483647 h 965"/>
                <a:gd name="T2" fmla="*/ 2147483647 w 451"/>
                <a:gd name="T3" fmla="*/ 2147483647 h 965"/>
                <a:gd name="T4" fmla="*/ 2147483647 w 451"/>
                <a:gd name="T5" fmla="*/ 2147483647 h 965"/>
                <a:gd name="T6" fmla="*/ 2147483647 w 451"/>
                <a:gd name="T7" fmla="*/ 2147483647 h 965"/>
                <a:gd name="T8" fmla="*/ 2147483647 w 451"/>
                <a:gd name="T9" fmla="*/ 2147483647 h 965"/>
                <a:gd name="T10" fmla="*/ 2147483647 w 451"/>
                <a:gd name="T11" fmla="*/ 2147483647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793646" name="Rectangle 46"/>
            <p:cNvSpPr>
              <a:spLocks noChangeArrowheads="1"/>
            </p:cNvSpPr>
            <p:nvPr/>
          </p:nvSpPr>
          <p:spPr bwMode="auto">
            <a:xfrm>
              <a:off x="8012113" y="1778000"/>
              <a:ext cx="644408" cy="92076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通知</a:t>
              </a:r>
            </a:p>
            <a:p>
              <a:pPr defTabSz="762000" eaLnBrk="0" hangingPunct="0"/>
              <a:r>
                <a:rPr kumimoji="1" lang="zh-CN" altLang="en-US" sz="1800" b="1">
                  <a:latin typeface="华文新魏" pitchFamily="2" charset="-122"/>
                  <a:ea typeface="华文新魏" pitchFamily="2" charset="-122"/>
                </a:rPr>
                <a:t>应用</a:t>
              </a:r>
            </a:p>
            <a:p>
              <a:pPr defTabSz="762000" eaLnBrk="0" hangingPunct="0"/>
              <a:r>
                <a:rPr kumimoji="1" lang="zh-CN" altLang="en-US" sz="1800" b="1">
                  <a:latin typeface="华文新魏" pitchFamily="2" charset="-122"/>
                  <a:ea typeface="华文新魏" pitchFamily="2" charset="-122"/>
                </a:rPr>
                <a:t>进程</a:t>
              </a:r>
            </a:p>
          </p:txBody>
        </p:sp>
        <p:sp>
          <p:nvSpPr>
            <p:cNvPr id="164877" name="Rectangle 47"/>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sp>
          <p:nvSpPr>
            <p:cNvPr id="164878" name="Rectangle 48"/>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pic>
          <p:nvPicPr>
            <p:cNvPr id="164879" name="Picture 49"/>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4880" name="Picture 50"/>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4881" name="Rectangle 51"/>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4882" name="Rectangle 52"/>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4883" name="Rectangle 53"/>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4884" name="Rectangle 54"/>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793658" name="Text Box 58"/>
            <p:cNvSpPr txBox="1">
              <a:spLocks noChangeArrowheads="1"/>
            </p:cNvSpPr>
            <p:nvPr/>
          </p:nvSpPr>
          <p:spPr bwMode="auto">
            <a:xfrm>
              <a:off x="1093285" y="4221163"/>
              <a:ext cx="6914660" cy="1828193"/>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buFontTx/>
                <a:buChar char="•"/>
                <a:defRPr/>
              </a:pPr>
              <a:r>
                <a:rPr lang="en-US" altLang="zh-CN" sz="2000" b="1" dirty="0">
                  <a:latin typeface="华文新魏" pitchFamily="2" charset="-122"/>
                  <a:ea typeface="华文新魏" pitchFamily="2" charset="-122"/>
                </a:rPr>
                <a:t>  B </a:t>
              </a:r>
              <a:r>
                <a:rPr lang="zh-CN" altLang="en-US" sz="2000" b="1" dirty="0">
                  <a:latin typeface="华文新魏" pitchFamily="2" charset="-122"/>
                  <a:ea typeface="华文新魏" pitchFamily="2" charset="-122"/>
                </a:rPr>
                <a:t>发出确认，确认号 </a:t>
              </a:r>
              <a:r>
                <a:rPr lang="en-US" altLang="zh-CN" sz="2000" b="1" dirty="0" err="1">
                  <a:latin typeface="华文新魏" pitchFamily="2" charset="-122"/>
                  <a:ea typeface="华文新魏" pitchFamily="2" charset="-122"/>
                </a:rPr>
                <a:t>ack</a:t>
              </a:r>
              <a:r>
                <a:rPr lang="en-US" altLang="zh-CN" sz="2000" b="1" dirty="0">
                  <a:latin typeface="华文新魏" pitchFamily="2" charset="-122"/>
                  <a:ea typeface="华文新魏" pitchFamily="2" charset="-122"/>
                </a:rPr>
                <a:t> = u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a:t>
              </a:r>
              <a:r>
                <a:rPr lang="zh-CN" altLang="en-US" sz="2000" b="1" dirty="0" smtClean="0">
                  <a:latin typeface="华文新魏" pitchFamily="2" charset="-122"/>
                  <a:ea typeface="华文新魏" pitchFamily="2" charset="-122"/>
                </a:rPr>
                <a:t>，而</a:t>
              </a:r>
              <a:r>
                <a:rPr lang="zh-CN" altLang="en-US" sz="2000" b="1" dirty="0">
                  <a:latin typeface="华文新魏" pitchFamily="2" charset="-122"/>
                  <a:ea typeface="华文新魏" pitchFamily="2" charset="-122"/>
                </a:rPr>
                <a:t>这个报文段自己的序号 </a:t>
              </a:r>
              <a:r>
                <a:rPr lang="en-US" altLang="zh-CN" sz="2000" b="1" dirty="0" err="1">
                  <a:latin typeface="华文新魏" pitchFamily="2" charset="-122"/>
                  <a:ea typeface="华文新魏" pitchFamily="2" charset="-122"/>
                </a:rPr>
                <a:t>seq</a:t>
              </a:r>
              <a:r>
                <a:rPr lang="en-US" altLang="zh-CN" sz="2000" b="1" dirty="0">
                  <a:latin typeface="华文新魏" pitchFamily="2" charset="-122"/>
                  <a:ea typeface="华文新魏" pitchFamily="2" charset="-122"/>
                </a:rPr>
                <a:t> = v</a:t>
              </a:r>
              <a:r>
                <a:rPr lang="zh-CN" altLang="en-US" sz="2000" b="1" dirty="0">
                  <a:latin typeface="华文新魏" pitchFamily="2" charset="-122"/>
                  <a:ea typeface="华文新魏" pitchFamily="2" charset="-122"/>
                </a:rPr>
                <a:t>。</a:t>
              </a:r>
            </a:p>
            <a:p>
              <a:pPr>
                <a:buFontTx/>
                <a:buChar char="•"/>
                <a:defRPr/>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服务器进程通知高层应用进程。</a:t>
              </a:r>
            </a:p>
            <a:p>
              <a:pPr>
                <a:buFontTx/>
                <a:buChar char="•"/>
                <a:defRPr/>
              </a:pPr>
              <a:r>
                <a:rPr lang="zh-CN" altLang="en-US" sz="2000" b="1" dirty="0">
                  <a:latin typeface="华文新魏" pitchFamily="2" charset="-122"/>
                  <a:ea typeface="华文新魏" pitchFamily="2" charset="-122"/>
                </a:rPr>
                <a:t>  从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到 </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这个方向的连接就释放了，</a:t>
              </a:r>
              <a:r>
                <a:rPr lang="en-US" altLang="zh-CN" sz="2000" b="1" dirty="0">
                  <a:latin typeface="华文新魏" pitchFamily="2" charset="-122"/>
                  <a:ea typeface="华文新魏" pitchFamily="2" charset="-122"/>
                </a:rPr>
                <a:t>TCP </a:t>
              </a:r>
              <a:r>
                <a:rPr lang="zh-CN" altLang="en-US" sz="2000" b="1" dirty="0" smtClean="0">
                  <a:latin typeface="华文新魏" pitchFamily="2" charset="-122"/>
                  <a:ea typeface="华文新魏" pitchFamily="2" charset="-122"/>
                </a:rPr>
                <a:t>连接处于</a:t>
              </a:r>
              <a:r>
                <a:rPr lang="zh-CN" altLang="en-US" sz="2000" b="1" dirty="0">
                  <a:latin typeface="华文新魏" pitchFamily="2" charset="-122"/>
                  <a:ea typeface="华文新魏" pitchFamily="2" charset="-122"/>
                </a:rPr>
                <a:t>半关闭状态。</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若发送数据，</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仍要接收。</a:t>
              </a:r>
            </a:p>
          </p:txBody>
        </p:sp>
      </p:grpSp>
      <p:sp>
        <p:nvSpPr>
          <p:cNvPr id="164888" name="灯片编号占位符 33"/>
          <p:cNvSpPr>
            <a:spLocks noGrp="1"/>
          </p:cNvSpPr>
          <p:nvPr>
            <p:ph type="sldNum" sz="quarter" idx="12"/>
          </p:nvPr>
        </p:nvSpPr>
        <p:spPr>
          <a:noFill/>
        </p:spPr>
        <p:txBody>
          <a:bodyPr/>
          <a:lstStyle/>
          <a:p>
            <a:fld id="{E20C0061-B028-4976-A6C1-D3B46D57FF53}" type="slidenum">
              <a:rPr lang="en-US" altLang="zh-CN" smtClean="0"/>
              <a:pPr/>
              <a:t>61</a:t>
            </a:fld>
            <a:endParaRPr lang="en-US" altLang="zh-CN" smtClean="0"/>
          </a:p>
        </p:txBody>
      </p:sp>
      <p:sp>
        <p:nvSpPr>
          <p:cNvPr id="37" name="Rectangle 4"/>
          <p:cNvSpPr txBox="1">
            <a:spLocks noChangeArrowheads="1"/>
          </p:cNvSpPr>
          <p:nvPr/>
        </p:nvSpPr>
        <p:spPr>
          <a:xfrm>
            <a:off x="179512" y="720080"/>
            <a:ext cx="5508625" cy="62433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  四次握手释放 </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TCP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连接 </a:t>
            </a:r>
          </a:p>
        </p:txBody>
      </p:sp>
      <p:sp>
        <p:nvSpPr>
          <p:cNvPr id="38" name="标题 15"/>
          <p:cNvSpPr txBox="1">
            <a:spLocks/>
          </p:cNvSpPr>
          <p:nvPr/>
        </p:nvSpPr>
        <p:spPr bwMode="auto">
          <a:xfrm>
            <a:off x="0" y="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a:t>
            </a:r>
            <a:r>
              <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释放</a:t>
            </a:r>
          </a:p>
        </p:txBody>
      </p:sp>
      <p:sp>
        <p:nvSpPr>
          <p:cNvPr id="39" name="Rectangle 19"/>
          <p:cNvSpPr>
            <a:spLocks noChangeArrowheads="1"/>
          </p:cNvSpPr>
          <p:nvPr/>
        </p:nvSpPr>
        <p:spPr bwMode="auto">
          <a:xfrm>
            <a:off x="1783410" y="2949292"/>
            <a:ext cx="921441" cy="1483562"/>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0" name="Rectangle 24"/>
          <p:cNvSpPr>
            <a:spLocks noChangeArrowheads="1"/>
          </p:cNvSpPr>
          <p:nvPr/>
        </p:nvSpPr>
        <p:spPr bwMode="auto">
          <a:xfrm>
            <a:off x="1793749" y="3269039"/>
            <a:ext cx="899230"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sp>
        <p:nvSpPr>
          <p:cNvPr id="41" name="Rectangle 25"/>
          <p:cNvSpPr>
            <a:spLocks noChangeArrowheads="1"/>
          </p:cNvSpPr>
          <p:nvPr/>
        </p:nvSpPr>
        <p:spPr bwMode="auto">
          <a:xfrm>
            <a:off x="6817820" y="3620336"/>
            <a:ext cx="922974" cy="838008"/>
          </a:xfrm>
          <a:prstGeom prst="rect">
            <a:avLst/>
          </a:prstGeom>
          <a:solidFill>
            <a:srgbClr val="FF66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2" name="Rectangle 26"/>
          <p:cNvSpPr>
            <a:spLocks noChangeArrowheads="1"/>
          </p:cNvSpPr>
          <p:nvPr/>
        </p:nvSpPr>
        <p:spPr bwMode="auto">
          <a:xfrm>
            <a:off x="6812734" y="3727929"/>
            <a:ext cx="893284"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CLOSE-</a:t>
            </a:r>
          </a:p>
          <a:p>
            <a:pPr algn="ctr" defTabSz="762000" eaLnBrk="0" hangingPunct="0"/>
            <a:r>
              <a:rPr kumimoji="1" lang="en-US" altLang="zh-CN" sz="1800" b="1" dirty="0">
                <a:latin typeface="华文新魏" pitchFamily="2" charset="-122"/>
                <a:ea typeface="华文新魏" pitchFamily="2" charset="-122"/>
              </a:rPr>
              <a:t>WAIT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683568" y="1412776"/>
            <a:ext cx="7848550" cy="4999137"/>
            <a:chOff x="498475" y="647700"/>
            <a:chExt cx="8321675" cy="5764213"/>
          </a:xfrm>
        </p:grpSpPr>
        <p:grpSp>
          <p:nvGrpSpPr>
            <p:cNvPr id="2" name="Group 2"/>
            <p:cNvGrpSpPr>
              <a:grpSpLocks/>
            </p:cNvGrpSpPr>
            <p:nvPr/>
          </p:nvGrpSpPr>
          <p:grpSpPr bwMode="auto">
            <a:xfrm>
              <a:off x="2509838" y="2349500"/>
              <a:ext cx="4248150" cy="4062413"/>
              <a:chOff x="1474" y="1888"/>
              <a:chExt cx="2676" cy="2432"/>
            </a:xfrm>
          </p:grpSpPr>
          <p:sp>
            <p:nvSpPr>
              <p:cNvPr id="165931" name="Line 3"/>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5932" name="Line 4"/>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65891"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5892"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8"/>
            <p:cNvGrpSpPr>
              <a:grpSpLocks/>
            </p:cNvGrpSpPr>
            <p:nvPr/>
          </p:nvGrpSpPr>
          <p:grpSpPr bwMode="auto">
            <a:xfrm>
              <a:off x="2562225" y="2355850"/>
              <a:ext cx="4133850" cy="768350"/>
              <a:chOff x="1614" y="1484"/>
              <a:chExt cx="2604" cy="484"/>
            </a:xfrm>
          </p:grpSpPr>
          <p:sp>
            <p:nvSpPr>
              <p:cNvPr id="165929" name="Rectangle 9"/>
              <p:cNvSpPr>
                <a:spLocks noChangeArrowheads="1"/>
              </p:cNvSpPr>
              <p:nvPr/>
            </p:nvSpPr>
            <p:spPr bwMode="auto">
              <a:xfrm rot="597975">
                <a:off x="2445" y="1517"/>
                <a:ext cx="1268"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5930" name="Line 10"/>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11"/>
            <p:cNvGrpSpPr>
              <a:grpSpLocks/>
            </p:cNvGrpSpPr>
            <p:nvPr/>
          </p:nvGrpSpPr>
          <p:grpSpPr bwMode="auto">
            <a:xfrm>
              <a:off x="2576513" y="3167063"/>
              <a:ext cx="4133850" cy="769937"/>
              <a:chOff x="1623" y="1995"/>
              <a:chExt cx="2604" cy="485"/>
            </a:xfrm>
          </p:grpSpPr>
          <p:sp>
            <p:nvSpPr>
              <p:cNvPr id="165927" name="Rectangle 12"/>
              <p:cNvSpPr>
                <a:spLocks noChangeArrowheads="1"/>
              </p:cNvSpPr>
              <p:nvPr/>
            </p:nvSpPr>
            <p:spPr bwMode="auto">
              <a:xfrm rot="20990024" flipH="1">
                <a:off x="1880" y="2020"/>
                <a:ext cx="1928"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v,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165928" name="Line 13"/>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5" name="Group 59"/>
            <p:cNvGrpSpPr>
              <a:grpSpLocks/>
            </p:cNvGrpSpPr>
            <p:nvPr/>
          </p:nvGrpSpPr>
          <p:grpSpPr bwMode="auto">
            <a:xfrm>
              <a:off x="2541588" y="4087815"/>
              <a:ext cx="4222750" cy="785813"/>
              <a:chOff x="1601" y="2575"/>
              <a:chExt cx="2660" cy="495"/>
            </a:xfrm>
          </p:grpSpPr>
          <p:sp>
            <p:nvSpPr>
              <p:cNvPr id="165925" name="Line 15"/>
              <p:cNvSpPr>
                <a:spLocks noChangeShapeType="1"/>
              </p:cNvSpPr>
              <p:nvPr/>
            </p:nvSpPr>
            <p:spPr bwMode="auto">
              <a:xfrm flipH="1">
                <a:off x="1601" y="258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5926" name="Rectangle 16"/>
              <p:cNvSpPr>
                <a:spLocks noChangeArrowheads="1"/>
              </p:cNvSpPr>
              <p:nvPr/>
            </p:nvSpPr>
            <p:spPr bwMode="auto">
              <a:xfrm rot="20943314" flipH="1">
                <a:off x="1732" y="2575"/>
                <a:ext cx="2529"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 = 1, ACK = 1, seq = w,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sp>
          <p:nvSpPr>
            <p:cNvPr id="794642" name="Rectangle 18"/>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4644" name="Rectangle 20"/>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6" name="Group 21"/>
            <p:cNvGrpSpPr>
              <a:grpSpLocks/>
            </p:cNvGrpSpPr>
            <p:nvPr/>
          </p:nvGrpSpPr>
          <p:grpSpPr bwMode="auto">
            <a:xfrm>
              <a:off x="1508125" y="1528763"/>
              <a:ext cx="6278563" cy="82550"/>
              <a:chOff x="1020" y="481"/>
              <a:chExt cx="4037" cy="46"/>
            </a:xfrm>
          </p:grpSpPr>
          <p:sp>
            <p:nvSpPr>
              <p:cNvPr id="165923" name="Line 22"/>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5924" name="Line 23"/>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grpSp>
          <p:nvGrpSpPr>
            <p:cNvPr id="7" name="Group 38"/>
            <p:cNvGrpSpPr>
              <a:grpSpLocks/>
            </p:cNvGrpSpPr>
            <p:nvPr/>
          </p:nvGrpSpPr>
          <p:grpSpPr bwMode="auto">
            <a:xfrm>
              <a:off x="498475" y="1257300"/>
              <a:ext cx="1403350" cy="1082675"/>
              <a:chOff x="314" y="792"/>
              <a:chExt cx="884" cy="682"/>
            </a:xfrm>
          </p:grpSpPr>
          <p:sp>
            <p:nvSpPr>
              <p:cNvPr id="165921" name="Freeform 39"/>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5922" name="Rectangle 40"/>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grpSp>
          <p:nvGrpSpPr>
            <p:cNvPr id="8" name="Group 58"/>
            <p:cNvGrpSpPr>
              <a:grpSpLocks/>
            </p:cNvGrpSpPr>
            <p:nvPr/>
          </p:nvGrpSpPr>
          <p:grpSpPr bwMode="auto">
            <a:xfrm>
              <a:off x="7412038" y="1190625"/>
              <a:ext cx="1408112" cy="2905125"/>
              <a:chOff x="4669" y="750"/>
              <a:chExt cx="887" cy="1830"/>
            </a:xfrm>
          </p:grpSpPr>
          <p:sp>
            <p:nvSpPr>
              <p:cNvPr id="165919" name="Freeform 41"/>
              <p:cNvSpPr>
                <a:spLocks/>
              </p:cNvSpPr>
              <p:nvPr/>
            </p:nvSpPr>
            <p:spPr bwMode="auto">
              <a:xfrm>
                <a:off x="4669" y="750"/>
                <a:ext cx="887" cy="1830"/>
              </a:xfrm>
              <a:custGeom>
                <a:avLst/>
                <a:gdLst>
                  <a:gd name="T0" fmla="*/ 0 w 868"/>
                  <a:gd name="T1" fmla="*/ 0 h 1493"/>
                  <a:gd name="T2" fmla="*/ 1398 w 868"/>
                  <a:gd name="T3" fmla="*/ 667 h 1493"/>
                  <a:gd name="T4" fmla="*/ 1398 w 868"/>
                  <a:gd name="T5" fmla="*/ 131432 h 1493"/>
                  <a:gd name="T6" fmla="*/ 200 w 868"/>
                  <a:gd name="T7" fmla="*/ 131432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5920" name="Rectangle 42"/>
              <p:cNvSpPr>
                <a:spLocks noChangeArrowheads="1"/>
              </p:cNvSpPr>
              <p:nvPr/>
            </p:nvSpPr>
            <p:spPr bwMode="auto">
              <a:xfrm>
                <a:off x="4855" y="2306"/>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被动关闭</a:t>
                </a:r>
              </a:p>
            </p:txBody>
          </p:sp>
        </p:grpSp>
        <p:sp>
          <p:nvSpPr>
            <p:cNvPr id="165901" name="Rectangle 43"/>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nvGrpSpPr>
            <p:cNvPr id="9" name="Group 44"/>
            <p:cNvGrpSpPr>
              <a:grpSpLocks/>
            </p:cNvGrpSpPr>
            <p:nvPr/>
          </p:nvGrpSpPr>
          <p:grpSpPr bwMode="auto">
            <a:xfrm>
              <a:off x="7453313" y="1376363"/>
              <a:ext cx="1203325" cy="1789112"/>
              <a:chOff x="4695" y="867"/>
              <a:chExt cx="758" cy="1127"/>
            </a:xfrm>
          </p:grpSpPr>
          <p:sp>
            <p:nvSpPr>
              <p:cNvPr id="165917" name="Freeform 45"/>
              <p:cNvSpPr>
                <a:spLocks/>
              </p:cNvSpPr>
              <p:nvPr/>
            </p:nvSpPr>
            <p:spPr bwMode="auto">
              <a:xfrm>
                <a:off x="4695" y="867"/>
                <a:ext cx="361" cy="1127"/>
              </a:xfrm>
              <a:custGeom>
                <a:avLst/>
                <a:gdLst>
                  <a:gd name="T0" fmla="*/ 2 w 451"/>
                  <a:gd name="T1" fmla="*/ 29325 h 965"/>
                  <a:gd name="T2" fmla="*/ 2 w 451"/>
                  <a:gd name="T3" fmla="*/ 27164 h 965"/>
                  <a:gd name="T4" fmla="*/ 3 w 451"/>
                  <a:gd name="T5" fmla="*/ 21508 h 965"/>
                  <a:gd name="T6" fmla="*/ 3 w 451"/>
                  <a:gd name="T7" fmla="*/ 12685 h 965"/>
                  <a:gd name="T8" fmla="*/ 3 w 451"/>
                  <a:gd name="T9" fmla="*/ 6330 h 965"/>
                  <a:gd name="T10" fmla="*/ 2 w 451"/>
                  <a:gd name="T11" fmla="*/ 2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5918" name="Rectangle 46"/>
              <p:cNvSpPr>
                <a:spLocks noChangeArrowheads="1"/>
              </p:cNvSpPr>
              <p:nvPr/>
            </p:nvSpPr>
            <p:spPr bwMode="auto">
              <a:xfrm>
                <a:off x="5047" y="1120"/>
                <a:ext cx="406" cy="58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通知</a:t>
                </a:r>
              </a:p>
              <a:p>
                <a:pPr defTabSz="762000" eaLnBrk="0" hangingPunct="0"/>
                <a:r>
                  <a:rPr kumimoji="1" lang="zh-CN" altLang="en-US" sz="1800" b="1">
                    <a:latin typeface="华文新魏" pitchFamily="2" charset="-122"/>
                    <a:ea typeface="华文新魏" pitchFamily="2" charset="-122"/>
                  </a:rPr>
                  <a:t>应用</a:t>
                </a:r>
              </a:p>
              <a:p>
                <a:pPr defTabSz="762000" eaLnBrk="0" hangingPunct="0"/>
                <a:r>
                  <a:rPr kumimoji="1" lang="zh-CN" altLang="en-US" sz="1800" b="1">
                    <a:latin typeface="华文新魏" pitchFamily="2" charset="-122"/>
                    <a:ea typeface="华文新魏" pitchFamily="2" charset="-122"/>
                  </a:rPr>
                  <a:t>进程</a:t>
                </a:r>
              </a:p>
            </p:txBody>
          </p:sp>
        </p:grpSp>
        <p:sp>
          <p:nvSpPr>
            <p:cNvPr id="165903" name="Rectangle 47"/>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sp>
          <p:nvSpPr>
            <p:cNvPr id="165904" name="Rectangle 48"/>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pic>
          <p:nvPicPr>
            <p:cNvPr id="165905" name="Picture 49"/>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5906" name="Picture 50"/>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5907" name="Rectangle 51"/>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5908" name="Rectangle 52"/>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5909" name="Rectangle 53"/>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5910" name="Rectangle 54"/>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165911" name="Rectangle 55"/>
            <p:cNvSpPr>
              <a:spLocks noChangeArrowheads="1"/>
            </p:cNvSpPr>
            <p:nvPr/>
          </p:nvSpPr>
          <p:spPr bwMode="auto">
            <a:xfrm rot="-628888">
              <a:off x="4353926" y="3644873"/>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794684" name="Text Box 60"/>
            <p:cNvSpPr txBox="1">
              <a:spLocks noChangeArrowheads="1"/>
            </p:cNvSpPr>
            <p:nvPr/>
          </p:nvSpPr>
          <p:spPr bwMode="auto">
            <a:xfrm>
              <a:off x="2411413" y="5300663"/>
              <a:ext cx="4448175" cy="70802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buFontTx/>
                <a:buChar char="•"/>
                <a:defRPr/>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若 </a:t>
              </a:r>
              <a:r>
                <a:rPr lang="en-US" altLang="zh-CN" sz="2000" b="1" dirty="0">
                  <a:latin typeface="华文新魏" pitchFamily="2" charset="-122"/>
                  <a:ea typeface="华文新魏" pitchFamily="2" charset="-122"/>
                </a:rPr>
                <a:t>B </a:t>
              </a:r>
              <a:r>
                <a:rPr lang="zh-CN" altLang="en-US" sz="2000" b="1" dirty="0">
                  <a:latin typeface="华文新魏" pitchFamily="2" charset="-122"/>
                  <a:ea typeface="华文新魏" pitchFamily="2" charset="-122"/>
                </a:rPr>
                <a:t>已经没有要向 </a:t>
              </a:r>
              <a:r>
                <a:rPr lang="en-US" altLang="zh-CN" sz="2000" b="1" dirty="0">
                  <a:latin typeface="华文新魏" pitchFamily="2" charset="-122"/>
                  <a:ea typeface="华文新魏" pitchFamily="2" charset="-122"/>
                </a:rPr>
                <a:t>A </a:t>
              </a:r>
              <a:r>
                <a:rPr lang="zh-CN" altLang="en-US" sz="2000" b="1" dirty="0">
                  <a:latin typeface="华文新魏" pitchFamily="2" charset="-122"/>
                  <a:ea typeface="华文新魏" pitchFamily="2" charset="-122"/>
                </a:rPr>
                <a:t>发送的数据，</a:t>
              </a:r>
            </a:p>
            <a:p>
              <a:pPr>
                <a:defRPr/>
              </a:pPr>
              <a:r>
                <a:rPr lang="zh-CN" altLang="en-US" sz="2000" b="1" dirty="0">
                  <a:latin typeface="华文新魏" pitchFamily="2" charset="-122"/>
                  <a:ea typeface="华文新魏" pitchFamily="2" charset="-122"/>
                </a:rPr>
                <a:t>   其应用进程就通知 </a:t>
              </a: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释放连接。 </a:t>
              </a:r>
            </a:p>
          </p:txBody>
        </p:sp>
      </p:grpSp>
      <p:sp>
        <p:nvSpPr>
          <p:cNvPr id="165915" name="灯片编号占位符 42"/>
          <p:cNvSpPr>
            <a:spLocks noGrp="1"/>
          </p:cNvSpPr>
          <p:nvPr>
            <p:ph type="sldNum" sz="quarter" idx="12"/>
          </p:nvPr>
        </p:nvSpPr>
        <p:spPr>
          <a:noFill/>
        </p:spPr>
        <p:txBody>
          <a:bodyPr/>
          <a:lstStyle/>
          <a:p>
            <a:fld id="{0F6ABC51-675D-4D01-9D7A-2F1C51B26815}" type="slidenum">
              <a:rPr lang="en-US" altLang="zh-CN" smtClean="0"/>
              <a:pPr/>
              <a:t>62</a:t>
            </a:fld>
            <a:endParaRPr lang="en-US" altLang="zh-CN" smtClean="0"/>
          </a:p>
        </p:txBody>
      </p:sp>
      <p:sp>
        <p:nvSpPr>
          <p:cNvPr id="46" name="Rectangle 4"/>
          <p:cNvSpPr txBox="1">
            <a:spLocks noChangeArrowheads="1"/>
          </p:cNvSpPr>
          <p:nvPr/>
        </p:nvSpPr>
        <p:spPr>
          <a:xfrm>
            <a:off x="179512" y="720080"/>
            <a:ext cx="5508625" cy="62433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  四次握手释放 </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TCP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连接 </a:t>
            </a:r>
          </a:p>
        </p:txBody>
      </p:sp>
      <p:sp>
        <p:nvSpPr>
          <p:cNvPr id="47" name="标题 15"/>
          <p:cNvSpPr txBox="1">
            <a:spLocks/>
          </p:cNvSpPr>
          <p:nvPr/>
        </p:nvSpPr>
        <p:spPr bwMode="auto">
          <a:xfrm>
            <a:off x="0" y="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a:t>
            </a:r>
            <a:r>
              <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释放</a:t>
            </a:r>
          </a:p>
        </p:txBody>
      </p:sp>
      <p:sp>
        <p:nvSpPr>
          <p:cNvPr id="48" name="Rectangle 19"/>
          <p:cNvSpPr>
            <a:spLocks noChangeArrowheads="1"/>
          </p:cNvSpPr>
          <p:nvPr/>
        </p:nvSpPr>
        <p:spPr bwMode="auto">
          <a:xfrm>
            <a:off x="1659479" y="2826083"/>
            <a:ext cx="921441" cy="1483562"/>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49" name="Rectangle 24"/>
          <p:cNvSpPr>
            <a:spLocks noChangeArrowheads="1"/>
          </p:cNvSpPr>
          <p:nvPr/>
        </p:nvSpPr>
        <p:spPr bwMode="auto">
          <a:xfrm>
            <a:off x="1669818" y="3101530"/>
            <a:ext cx="899230"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sp>
        <p:nvSpPr>
          <p:cNvPr id="50" name="Rectangle 25"/>
          <p:cNvSpPr>
            <a:spLocks noChangeArrowheads="1"/>
          </p:cNvSpPr>
          <p:nvPr/>
        </p:nvSpPr>
        <p:spPr bwMode="auto">
          <a:xfrm>
            <a:off x="6571786" y="3554629"/>
            <a:ext cx="922974" cy="838008"/>
          </a:xfrm>
          <a:prstGeom prst="rect">
            <a:avLst/>
          </a:prstGeom>
          <a:solidFill>
            <a:srgbClr val="FF66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1" name="Rectangle 26"/>
          <p:cNvSpPr>
            <a:spLocks noChangeArrowheads="1"/>
          </p:cNvSpPr>
          <p:nvPr/>
        </p:nvSpPr>
        <p:spPr bwMode="auto">
          <a:xfrm>
            <a:off x="6566700" y="3662222"/>
            <a:ext cx="893284"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CLOSE-</a:t>
            </a:r>
          </a:p>
          <a:p>
            <a:pPr algn="ctr" defTabSz="762000" eaLnBrk="0" hangingPunct="0"/>
            <a:r>
              <a:rPr kumimoji="1" lang="en-US" altLang="zh-CN" sz="1800" b="1" dirty="0">
                <a:latin typeface="华文新魏" pitchFamily="2" charset="-122"/>
                <a:ea typeface="华文新魏" pitchFamily="2" charset="-122"/>
              </a:rPr>
              <a:t>WAIT</a:t>
            </a:r>
          </a:p>
        </p:txBody>
      </p:sp>
      <p:sp>
        <p:nvSpPr>
          <p:cNvPr id="52" name="Rectangle 27"/>
          <p:cNvSpPr>
            <a:spLocks noChangeArrowheads="1"/>
          </p:cNvSpPr>
          <p:nvPr/>
        </p:nvSpPr>
        <p:spPr bwMode="auto">
          <a:xfrm>
            <a:off x="1659479" y="4335053"/>
            <a:ext cx="921441" cy="831946"/>
          </a:xfrm>
          <a:prstGeom prst="rect">
            <a:avLst/>
          </a:prstGeom>
          <a:solidFill>
            <a:srgbClr val="CCCC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3" name="Rectangle 28"/>
          <p:cNvSpPr>
            <a:spLocks noChangeArrowheads="1"/>
          </p:cNvSpPr>
          <p:nvPr/>
        </p:nvSpPr>
        <p:spPr bwMode="auto">
          <a:xfrm>
            <a:off x="1648020" y="4386576"/>
            <a:ext cx="942826"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a:t>
            </a:r>
          </a:p>
          <a:p>
            <a:pPr algn="ctr" defTabSz="762000" eaLnBrk="0" hangingPunct="0"/>
            <a:r>
              <a:rPr kumimoji="1" lang="en-US" altLang="zh-CN" sz="1800" b="1">
                <a:latin typeface="华文新魏" pitchFamily="2" charset="-122"/>
                <a:ea typeface="华文新魏" pitchFamily="2" charset="-122"/>
              </a:rPr>
              <a:t>WAIT-2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683568" y="1772816"/>
            <a:ext cx="7704534" cy="4652068"/>
            <a:chOff x="498475" y="647700"/>
            <a:chExt cx="8321675" cy="5780330"/>
          </a:xfrm>
        </p:grpSpPr>
        <p:grpSp>
          <p:nvGrpSpPr>
            <p:cNvPr id="2" name="Group 2"/>
            <p:cNvGrpSpPr>
              <a:grpSpLocks/>
            </p:cNvGrpSpPr>
            <p:nvPr/>
          </p:nvGrpSpPr>
          <p:grpSpPr bwMode="auto">
            <a:xfrm>
              <a:off x="2509838" y="2349500"/>
              <a:ext cx="4248150" cy="4062413"/>
              <a:chOff x="1474" y="1888"/>
              <a:chExt cx="2676" cy="2432"/>
            </a:xfrm>
          </p:grpSpPr>
          <p:sp>
            <p:nvSpPr>
              <p:cNvPr id="166958" name="Line 3"/>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6959" name="Line 4"/>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66915"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6916"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7"/>
            <p:cNvGrpSpPr>
              <a:grpSpLocks/>
            </p:cNvGrpSpPr>
            <p:nvPr/>
          </p:nvGrpSpPr>
          <p:grpSpPr bwMode="auto">
            <a:xfrm>
              <a:off x="2562225" y="2355850"/>
              <a:ext cx="4133850" cy="768350"/>
              <a:chOff x="1614" y="1484"/>
              <a:chExt cx="2604" cy="484"/>
            </a:xfrm>
          </p:grpSpPr>
          <p:sp>
            <p:nvSpPr>
              <p:cNvPr id="166956" name="Rectangle 8"/>
              <p:cNvSpPr>
                <a:spLocks noChangeArrowheads="1"/>
              </p:cNvSpPr>
              <p:nvPr/>
            </p:nvSpPr>
            <p:spPr bwMode="auto">
              <a:xfrm rot="597975">
                <a:off x="2445" y="1517"/>
                <a:ext cx="1268"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6957" name="Line 9"/>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10"/>
            <p:cNvGrpSpPr>
              <a:grpSpLocks/>
            </p:cNvGrpSpPr>
            <p:nvPr/>
          </p:nvGrpSpPr>
          <p:grpSpPr bwMode="auto">
            <a:xfrm>
              <a:off x="2576513" y="3167063"/>
              <a:ext cx="4133850" cy="769937"/>
              <a:chOff x="1623" y="1995"/>
              <a:chExt cx="2604" cy="485"/>
            </a:xfrm>
          </p:grpSpPr>
          <p:sp>
            <p:nvSpPr>
              <p:cNvPr id="166954" name="Rectangle 11"/>
              <p:cNvSpPr>
                <a:spLocks noChangeArrowheads="1"/>
              </p:cNvSpPr>
              <p:nvPr/>
            </p:nvSpPr>
            <p:spPr bwMode="auto">
              <a:xfrm rot="20990024" flipH="1">
                <a:off x="1880" y="2020"/>
                <a:ext cx="1928"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v,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166955" name="Line 12"/>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5" name="Group 13"/>
            <p:cNvGrpSpPr>
              <a:grpSpLocks/>
            </p:cNvGrpSpPr>
            <p:nvPr/>
          </p:nvGrpSpPr>
          <p:grpSpPr bwMode="auto">
            <a:xfrm>
              <a:off x="2541588" y="4087815"/>
              <a:ext cx="4222750" cy="785813"/>
              <a:chOff x="1601" y="2575"/>
              <a:chExt cx="2660" cy="495"/>
            </a:xfrm>
          </p:grpSpPr>
          <p:sp>
            <p:nvSpPr>
              <p:cNvPr id="166952" name="Line 14"/>
              <p:cNvSpPr>
                <a:spLocks noChangeShapeType="1"/>
              </p:cNvSpPr>
              <p:nvPr/>
            </p:nvSpPr>
            <p:spPr bwMode="auto">
              <a:xfrm flipH="1">
                <a:off x="1601" y="258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6953" name="Rectangle 15"/>
              <p:cNvSpPr>
                <a:spLocks noChangeArrowheads="1"/>
              </p:cNvSpPr>
              <p:nvPr/>
            </p:nvSpPr>
            <p:spPr bwMode="auto">
              <a:xfrm rot="20943314" flipH="1">
                <a:off x="1732" y="2575"/>
                <a:ext cx="2529"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 = 1, ACK = 1, seq = w,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sp>
          <p:nvSpPr>
            <p:cNvPr id="798736" name="Rectangle 16"/>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8737" name="Rectangle 17"/>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6" name="Group 18"/>
            <p:cNvGrpSpPr>
              <a:grpSpLocks/>
            </p:cNvGrpSpPr>
            <p:nvPr/>
          </p:nvGrpSpPr>
          <p:grpSpPr bwMode="auto">
            <a:xfrm>
              <a:off x="1508125" y="1528763"/>
              <a:ext cx="6278563" cy="82550"/>
              <a:chOff x="1020" y="481"/>
              <a:chExt cx="4037" cy="46"/>
            </a:xfrm>
          </p:grpSpPr>
          <p:sp>
            <p:nvSpPr>
              <p:cNvPr id="166950" name="Line 19"/>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6951" name="Line 20"/>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grpSp>
          <p:nvGrpSpPr>
            <p:cNvPr id="7" name="Group 21"/>
            <p:cNvGrpSpPr>
              <a:grpSpLocks/>
            </p:cNvGrpSpPr>
            <p:nvPr/>
          </p:nvGrpSpPr>
          <p:grpSpPr bwMode="auto">
            <a:xfrm>
              <a:off x="498475" y="1257300"/>
              <a:ext cx="1403350" cy="1082675"/>
              <a:chOff x="314" y="792"/>
              <a:chExt cx="884" cy="682"/>
            </a:xfrm>
          </p:grpSpPr>
          <p:sp>
            <p:nvSpPr>
              <p:cNvPr id="166948" name="Freeform 22"/>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6949" name="Rectangle 23"/>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grpSp>
          <p:nvGrpSpPr>
            <p:cNvPr id="8" name="Group 24"/>
            <p:cNvGrpSpPr>
              <a:grpSpLocks/>
            </p:cNvGrpSpPr>
            <p:nvPr/>
          </p:nvGrpSpPr>
          <p:grpSpPr bwMode="auto">
            <a:xfrm>
              <a:off x="7412038" y="1190625"/>
              <a:ext cx="1408112" cy="2905125"/>
              <a:chOff x="4669" y="750"/>
              <a:chExt cx="887" cy="1830"/>
            </a:xfrm>
          </p:grpSpPr>
          <p:sp>
            <p:nvSpPr>
              <p:cNvPr id="166946" name="Freeform 25"/>
              <p:cNvSpPr>
                <a:spLocks/>
              </p:cNvSpPr>
              <p:nvPr/>
            </p:nvSpPr>
            <p:spPr bwMode="auto">
              <a:xfrm>
                <a:off x="4669" y="750"/>
                <a:ext cx="887" cy="1830"/>
              </a:xfrm>
              <a:custGeom>
                <a:avLst/>
                <a:gdLst>
                  <a:gd name="T0" fmla="*/ 0 w 868"/>
                  <a:gd name="T1" fmla="*/ 0 h 1493"/>
                  <a:gd name="T2" fmla="*/ 1398 w 868"/>
                  <a:gd name="T3" fmla="*/ 667 h 1493"/>
                  <a:gd name="T4" fmla="*/ 1398 w 868"/>
                  <a:gd name="T5" fmla="*/ 131432 h 1493"/>
                  <a:gd name="T6" fmla="*/ 200 w 868"/>
                  <a:gd name="T7" fmla="*/ 131432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6947" name="Rectangle 26"/>
              <p:cNvSpPr>
                <a:spLocks noChangeArrowheads="1"/>
              </p:cNvSpPr>
              <p:nvPr/>
            </p:nvSpPr>
            <p:spPr bwMode="auto">
              <a:xfrm>
                <a:off x="4855" y="2306"/>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被动关闭</a:t>
                </a:r>
              </a:p>
            </p:txBody>
          </p:sp>
        </p:grpSp>
        <p:sp>
          <p:nvSpPr>
            <p:cNvPr id="166925" name="Rectangle 27"/>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nvGrpSpPr>
            <p:cNvPr id="9" name="Group 28"/>
            <p:cNvGrpSpPr>
              <a:grpSpLocks/>
            </p:cNvGrpSpPr>
            <p:nvPr/>
          </p:nvGrpSpPr>
          <p:grpSpPr bwMode="auto">
            <a:xfrm>
              <a:off x="7453313" y="1376363"/>
              <a:ext cx="1203325" cy="1789112"/>
              <a:chOff x="4695" y="867"/>
              <a:chExt cx="758" cy="1127"/>
            </a:xfrm>
          </p:grpSpPr>
          <p:sp>
            <p:nvSpPr>
              <p:cNvPr id="166944" name="Freeform 29"/>
              <p:cNvSpPr>
                <a:spLocks/>
              </p:cNvSpPr>
              <p:nvPr/>
            </p:nvSpPr>
            <p:spPr bwMode="auto">
              <a:xfrm>
                <a:off x="4695" y="867"/>
                <a:ext cx="361" cy="1127"/>
              </a:xfrm>
              <a:custGeom>
                <a:avLst/>
                <a:gdLst>
                  <a:gd name="T0" fmla="*/ 2 w 451"/>
                  <a:gd name="T1" fmla="*/ 29325 h 965"/>
                  <a:gd name="T2" fmla="*/ 2 w 451"/>
                  <a:gd name="T3" fmla="*/ 27164 h 965"/>
                  <a:gd name="T4" fmla="*/ 3 w 451"/>
                  <a:gd name="T5" fmla="*/ 21508 h 965"/>
                  <a:gd name="T6" fmla="*/ 3 w 451"/>
                  <a:gd name="T7" fmla="*/ 12685 h 965"/>
                  <a:gd name="T8" fmla="*/ 3 w 451"/>
                  <a:gd name="T9" fmla="*/ 6330 h 965"/>
                  <a:gd name="T10" fmla="*/ 2 w 451"/>
                  <a:gd name="T11" fmla="*/ 2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6945" name="Rectangle 30"/>
              <p:cNvSpPr>
                <a:spLocks noChangeArrowheads="1"/>
              </p:cNvSpPr>
              <p:nvPr/>
            </p:nvSpPr>
            <p:spPr bwMode="auto">
              <a:xfrm>
                <a:off x="5047" y="1120"/>
                <a:ext cx="406" cy="58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通知</a:t>
                </a:r>
              </a:p>
              <a:p>
                <a:pPr defTabSz="762000" eaLnBrk="0" hangingPunct="0"/>
                <a:r>
                  <a:rPr kumimoji="1" lang="zh-CN" altLang="en-US" sz="1800" b="1">
                    <a:latin typeface="华文新魏" pitchFamily="2" charset="-122"/>
                    <a:ea typeface="华文新魏" pitchFamily="2" charset="-122"/>
                  </a:rPr>
                  <a:t>应用</a:t>
                </a:r>
              </a:p>
              <a:p>
                <a:pPr defTabSz="762000" eaLnBrk="0" hangingPunct="0"/>
                <a:r>
                  <a:rPr kumimoji="1" lang="zh-CN" altLang="en-US" sz="1800" b="1">
                    <a:latin typeface="华文新魏" pitchFamily="2" charset="-122"/>
                    <a:ea typeface="华文新魏" pitchFamily="2" charset="-122"/>
                  </a:rPr>
                  <a:t>进程</a:t>
                </a:r>
              </a:p>
            </p:txBody>
          </p:sp>
        </p:grpSp>
        <p:sp>
          <p:nvSpPr>
            <p:cNvPr id="166927" name="Rectangle 31"/>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sp>
          <p:nvSpPr>
            <p:cNvPr id="166928" name="Rectangle 32"/>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pic>
          <p:nvPicPr>
            <p:cNvPr id="166929" name="Picture 33"/>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6930" name="Picture 34"/>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6931" name="Rectangle 35"/>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6932" name="Rectangle 36"/>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6933" name="Rectangle 37"/>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6934" name="Rectangle 38"/>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166935" name="Rectangle 39"/>
            <p:cNvSpPr>
              <a:spLocks noChangeArrowheads="1"/>
            </p:cNvSpPr>
            <p:nvPr/>
          </p:nvSpPr>
          <p:spPr bwMode="auto">
            <a:xfrm rot="-628888">
              <a:off x="4353926" y="3644873"/>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798762" name="Text Box 42"/>
            <p:cNvSpPr txBox="1">
              <a:spLocks noChangeArrowheads="1"/>
            </p:cNvSpPr>
            <p:nvPr/>
          </p:nvSpPr>
          <p:spPr bwMode="auto">
            <a:xfrm>
              <a:off x="2068701" y="6027980"/>
              <a:ext cx="5316537" cy="40005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buFontTx/>
                <a:buChar char="•"/>
                <a:defRPr/>
              </a:pPr>
              <a:r>
                <a:rPr lang="en-US" altLang="zh-CN" sz="2000" b="1" dirty="0">
                  <a:latin typeface="华文新魏" pitchFamily="2" charset="-122"/>
                  <a:ea typeface="华文新魏" pitchFamily="2" charset="-122"/>
                </a:rPr>
                <a:t>  A </a:t>
              </a:r>
              <a:r>
                <a:rPr lang="zh-CN" altLang="en-US" sz="2000" b="1" dirty="0">
                  <a:latin typeface="华文新魏" pitchFamily="2" charset="-122"/>
                  <a:ea typeface="华文新魏" pitchFamily="2" charset="-122"/>
                </a:rPr>
                <a:t>收到连接释放报文段后，必须发出确认。 </a:t>
              </a:r>
            </a:p>
          </p:txBody>
        </p:sp>
        <p:grpSp>
          <p:nvGrpSpPr>
            <p:cNvPr id="10" name="Group 45"/>
            <p:cNvGrpSpPr>
              <a:grpSpLocks/>
            </p:cNvGrpSpPr>
            <p:nvPr/>
          </p:nvGrpSpPr>
          <p:grpSpPr bwMode="auto">
            <a:xfrm>
              <a:off x="2562225" y="4891088"/>
              <a:ext cx="4133850" cy="769937"/>
              <a:chOff x="1614" y="3081"/>
              <a:chExt cx="2604" cy="485"/>
            </a:xfrm>
          </p:grpSpPr>
          <p:sp>
            <p:nvSpPr>
              <p:cNvPr id="166942" name="Rectangle 43"/>
              <p:cNvSpPr>
                <a:spLocks noChangeArrowheads="1"/>
              </p:cNvSpPr>
              <p:nvPr/>
            </p:nvSpPr>
            <p:spPr bwMode="auto">
              <a:xfrm rot="610931">
                <a:off x="1963" y="3121"/>
                <a:ext cx="2230"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u + 1, ack = w </a:t>
                </a:r>
                <a:r>
                  <a:rPr kumimoji="1" lang="en-US" altLang="zh-CN" sz="1800" b="1">
                    <a:latin typeface="华文新魏" pitchFamily="2" charset="-122"/>
                    <a:ea typeface="华文新魏" pitchFamily="2" charset="-122"/>
                    <a:sym typeface="Symbol" pitchFamily="18" charset="2"/>
                  </a:rPr>
                  <a:t> 1</a:t>
                </a:r>
              </a:p>
            </p:txBody>
          </p:sp>
          <p:sp>
            <p:nvSpPr>
              <p:cNvPr id="166943" name="Line 44"/>
              <p:cNvSpPr>
                <a:spLocks noChangeShapeType="1"/>
              </p:cNvSpPr>
              <p:nvPr/>
            </p:nvSpPr>
            <p:spPr bwMode="auto">
              <a:xfrm>
                <a:off x="1614" y="3081"/>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sp>
        <p:nvSpPr>
          <p:cNvPr id="166940" name="灯片编号占位符 45"/>
          <p:cNvSpPr>
            <a:spLocks noGrp="1"/>
          </p:cNvSpPr>
          <p:nvPr>
            <p:ph type="sldNum" sz="quarter" idx="12"/>
          </p:nvPr>
        </p:nvSpPr>
        <p:spPr>
          <a:noFill/>
        </p:spPr>
        <p:txBody>
          <a:bodyPr/>
          <a:lstStyle/>
          <a:p>
            <a:fld id="{81858272-B1A7-474C-813B-EEC775EC03C9}" type="slidenum">
              <a:rPr lang="en-US" altLang="zh-CN" smtClean="0"/>
              <a:pPr/>
              <a:t>63</a:t>
            </a:fld>
            <a:endParaRPr lang="en-US" altLang="zh-CN" smtClean="0"/>
          </a:p>
        </p:txBody>
      </p:sp>
      <p:sp>
        <p:nvSpPr>
          <p:cNvPr id="49" name="Rectangle 4"/>
          <p:cNvSpPr txBox="1">
            <a:spLocks noChangeArrowheads="1"/>
          </p:cNvSpPr>
          <p:nvPr/>
        </p:nvSpPr>
        <p:spPr>
          <a:xfrm>
            <a:off x="179512" y="908720"/>
            <a:ext cx="5508625" cy="62433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  四次握手释放 </a:t>
            </a: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TCP </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连接 </a:t>
            </a:r>
          </a:p>
        </p:txBody>
      </p:sp>
      <p:sp>
        <p:nvSpPr>
          <p:cNvPr id="50" name="标题 15"/>
          <p:cNvSpPr txBox="1">
            <a:spLocks/>
          </p:cNvSpPr>
          <p:nvPr/>
        </p:nvSpPr>
        <p:spPr bwMode="auto">
          <a:xfrm>
            <a:off x="0" y="18864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a:t>
            </a:r>
            <a:r>
              <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释放</a:t>
            </a:r>
          </a:p>
        </p:txBody>
      </p:sp>
      <p:sp>
        <p:nvSpPr>
          <p:cNvPr id="51" name="Rectangle 19"/>
          <p:cNvSpPr>
            <a:spLocks noChangeArrowheads="1"/>
          </p:cNvSpPr>
          <p:nvPr/>
        </p:nvSpPr>
        <p:spPr bwMode="auto">
          <a:xfrm>
            <a:off x="1629370" y="3126829"/>
            <a:ext cx="921441" cy="1483562"/>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2" name="Rectangle 24"/>
          <p:cNvSpPr>
            <a:spLocks noChangeArrowheads="1"/>
          </p:cNvSpPr>
          <p:nvPr/>
        </p:nvSpPr>
        <p:spPr bwMode="auto">
          <a:xfrm>
            <a:off x="1639709" y="3446576"/>
            <a:ext cx="899230"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sp>
        <p:nvSpPr>
          <p:cNvPr id="53" name="Rectangle 25"/>
          <p:cNvSpPr>
            <a:spLocks noChangeArrowheads="1"/>
          </p:cNvSpPr>
          <p:nvPr/>
        </p:nvSpPr>
        <p:spPr bwMode="auto">
          <a:xfrm>
            <a:off x="6508309" y="3744826"/>
            <a:ext cx="922974" cy="838008"/>
          </a:xfrm>
          <a:prstGeom prst="rect">
            <a:avLst/>
          </a:prstGeom>
          <a:solidFill>
            <a:srgbClr val="FF66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4" name="Rectangle 26"/>
          <p:cNvSpPr>
            <a:spLocks noChangeArrowheads="1"/>
          </p:cNvSpPr>
          <p:nvPr/>
        </p:nvSpPr>
        <p:spPr bwMode="auto">
          <a:xfrm>
            <a:off x="6503223" y="3852419"/>
            <a:ext cx="893284"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CLOSE-</a:t>
            </a:r>
          </a:p>
          <a:p>
            <a:pPr algn="ctr" defTabSz="762000" eaLnBrk="0" hangingPunct="0"/>
            <a:r>
              <a:rPr kumimoji="1" lang="en-US" altLang="zh-CN" sz="1800" b="1" dirty="0">
                <a:latin typeface="华文新魏" pitchFamily="2" charset="-122"/>
                <a:ea typeface="华文新魏" pitchFamily="2" charset="-122"/>
              </a:rPr>
              <a:t>WAIT</a:t>
            </a:r>
          </a:p>
        </p:txBody>
      </p:sp>
      <p:sp>
        <p:nvSpPr>
          <p:cNvPr id="55" name="Rectangle 27"/>
          <p:cNvSpPr>
            <a:spLocks noChangeArrowheads="1"/>
          </p:cNvSpPr>
          <p:nvPr/>
        </p:nvSpPr>
        <p:spPr bwMode="auto">
          <a:xfrm>
            <a:off x="1629370" y="4680099"/>
            <a:ext cx="921441" cy="831946"/>
          </a:xfrm>
          <a:prstGeom prst="rect">
            <a:avLst/>
          </a:prstGeom>
          <a:solidFill>
            <a:srgbClr val="CCCC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6" name="Rectangle 28"/>
          <p:cNvSpPr>
            <a:spLocks noChangeArrowheads="1"/>
          </p:cNvSpPr>
          <p:nvPr/>
        </p:nvSpPr>
        <p:spPr bwMode="auto">
          <a:xfrm>
            <a:off x="1617911" y="4731622"/>
            <a:ext cx="942826"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a:t>
            </a:r>
          </a:p>
          <a:p>
            <a:pPr algn="ctr" defTabSz="762000" eaLnBrk="0" hangingPunct="0"/>
            <a:r>
              <a:rPr kumimoji="1" lang="en-US" altLang="zh-CN" sz="1800" b="1">
                <a:latin typeface="华文新魏" pitchFamily="2" charset="-122"/>
                <a:ea typeface="华文新魏" pitchFamily="2" charset="-122"/>
              </a:rPr>
              <a:t>WAIT-2</a:t>
            </a:r>
          </a:p>
        </p:txBody>
      </p:sp>
      <p:sp>
        <p:nvSpPr>
          <p:cNvPr id="57" name="Rectangle 29"/>
          <p:cNvSpPr>
            <a:spLocks noChangeArrowheads="1"/>
          </p:cNvSpPr>
          <p:nvPr/>
        </p:nvSpPr>
        <p:spPr bwMode="auto">
          <a:xfrm>
            <a:off x="6497635" y="4624379"/>
            <a:ext cx="922974" cy="1415370"/>
          </a:xfrm>
          <a:prstGeom prst="rect">
            <a:avLst/>
          </a:prstGeom>
          <a:solidFill>
            <a:srgbClr val="00FF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8" name="Rectangle 30"/>
          <p:cNvSpPr>
            <a:spLocks noChangeArrowheads="1"/>
          </p:cNvSpPr>
          <p:nvPr/>
        </p:nvSpPr>
        <p:spPr bwMode="auto">
          <a:xfrm>
            <a:off x="6585288" y="5060180"/>
            <a:ext cx="726085"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LAST-</a:t>
            </a:r>
          </a:p>
          <a:p>
            <a:pPr algn="ctr" defTabSz="762000" eaLnBrk="0" hangingPunct="0"/>
            <a:r>
              <a:rPr kumimoji="1" lang="en-US" altLang="zh-CN" sz="1800" b="1">
                <a:latin typeface="华文新魏" pitchFamily="2" charset="-122"/>
                <a:ea typeface="华文新魏" pitchFamily="2" charset="-122"/>
              </a:rPr>
              <a:t>ACK</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11560" y="787771"/>
            <a:ext cx="7632526" cy="5624142"/>
            <a:chOff x="498475" y="-72956"/>
            <a:chExt cx="8321675" cy="6484869"/>
          </a:xfrm>
        </p:grpSpPr>
        <p:grpSp>
          <p:nvGrpSpPr>
            <p:cNvPr id="2" name="Group 2"/>
            <p:cNvGrpSpPr>
              <a:grpSpLocks/>
            </p:cNvGrpSpPr>
            <p:nvPr/>
          </p:nvGrpSpPr>
          <p:grpSpPr bwMode="auto">
            <a:xfrm>
              <a:off x="2509838" y="2349500"/>
              <a:ext cx="4248150" cy="4062413"/>
              <a:chOff x="1474" y="1888"/>
              <a:chExt cx="2676" cy="2432"/>
            </a:xfrm>
          </p:grpSpPr>
          <p:sp>
            <p:nvSpPr>
              <p:cNvPr id="167981" name="Line 3"/>
              <p:cNvSpPr>
                <a:spLocks noChangeShapeType="1"/>
              </p:cNvSpPr>
              <p:nvPr/>
            </p:nvSpPr>
            <p:spPr bwMode="auto">
              <a:xfrm>
                <a:off x="1474"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7982" name="Line 4"/>
              <p:cNvSpPr>
                <a:spLocks noChangeShapeType="1"/>
              </p:cNvSpPr>
              <p:nvPr/>
            </p:nvSpPr>
            <p:spPr bwMode="auto">
              <a:xfrm>
                <a:off x="4150" y="1888"/>
                <a:ext cx="0" cy="2432"/>
              </a:xfrm>
              <a:prstGeom prst="line">
                <a:avLst/>
              </a:pr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167939"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7940"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grpSp>
          <p:nvGrpSpPr>
            <p:cNvPr id="3" name="Group 7"/>
            <p:cNvGrpSpPr>
              <a:grpSpLocks/>
            </p:cNvGrpSpPr>
            <p:nvPr/>
          </p:nvGrpSpPr>
          <p:grpSpPr bwMode="auto">
            <a:xfrm>
              <a:off x="2562225" y="2355850"/>
              <a:ext cx="4133850" cy="768350"/>
              <a:chOff x="1614" y="1484"/>
              <a:chExt cx="2604" cy="484"/>
            </a:xfrm>
          </p:grpSpPr>
          <p:sp>
            <p:nvSpPr>
              <p:cNvPr id="167979" name="Rectangle 8"/>
              <p:cNvSpPr>
                <a:spLocks noChangeArrowheads="1"/>
              </p:cNvSpPr>
              <p:nvPr/>
            </p:nvSpPr>
            <p:spPr bwMode="auto">
              <a:xfrm rot="597975">
                <a:off x="2445" y="1517"/>
                <a:ext cx="1269"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7980" name="Line 9"/>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10"/>
            <p:cNvGrpSpPr>
              <a:grpSpLocks/>
            </p:cNvGrpSpPr>
            <p:nvPr/>
          </p:nvGrpSpPr>
          <p:grpSpPr bwMode="auto">
            <a:xfrm>
              <a:off x="2576513" y="3167063"/>
              <a:ext cx="4133850" cy="769937"/>
              <a:chOff x="1623" y="1995"/>
              <a:chExt cx="2604" cy="485"/>
            </a:xfrm>
          </p:grpSpPr>
          <p:sp>
            <p:nvSpPr>
              <p:cNvPr id="167977" name="Rectangle 11"/>
              <p:cNvSpPr>
                <a:spLocks noChangeArrowheads="1"/>
              </p:cNvSpPr>
              <p:nvPr/>
            </p:nvSpPr>
            <p:spPr bwMode="auto">
              <a:xfrm rot="20990024" flipH="1">
                <a:off x="1880" y="2020"/>
                <a:ext cx="1929"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v,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167978" name="Line 12"/>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5" name="Group 13"/>
            <p:cNvGrpSpPr>
              <a:grpSpLocks/>
            </p:cNvGrpSpPr>
            <p:nvPr/>
          </p:nvGrpSpPr>
          <p:grpSpPr bwMode="auto">
            <a:xfrm>
              <a:off x="2541588" y="4087815"/>
              <a:ext cx="4224338" cy="785813"/>
              <a:chOff x="1601" y="2575"/>
              <a:chExt cx="2661" cy="495"/>
            </a:xfrm>
          </p:grpSpPr>
          <p:sp>
            <p:nvSpPr>
              <p:cNvPr id="167975" name="Line 14"/>
              <p:cNvSpPr>
                <a:spLocks noChangeShapeType="1"/>
              </p:cNvSpPr>
              <p:nvPr/>
            </p:nvSpPr>
            <p:spPr bwMode="auto">
              <a:xfrm flipH="1">
                <a:off x="1601" y="258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7976" name="Rectangle 15"/>
              <p:cNvSpPr>
                <a:spLocks noChangeArrowheads="1"/>
              </p:cNvSpPr>
              <p:nvPr/>
            </p:nvSpPr>
            <p:spPr bwMode="auto">
              <a:xfrm rot="20943314" flipH="1">
                <a:off x="1730" y="2575"/>
                <a:ext cx="2532"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 = 1, ACK = 1, seq = w,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grpSp>
        <p:sp>
          <p:nvSpPr>
            <p:cNvPr id="799760" name="Rectangle 16"/>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9761" name="Rectangle 17"/>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6" name="Group 18"/>
            <p:cNvGrpSpPr>
              <a:grpSpLocks/>
            </p:cNvGrpSpPr>
            <p:nvPr/>
          </p:nvGrpSpPr>
          <p:grpSpPr bwMode="auto">
            <a:xfrm>
              <a:off x="1508125" y="1528763"/>
              <a:ext cx="6278563" cy="82550"/>
              <a:chOff x="1020" y="481"/>
              <a:chExt cx="4037" cy="46"/>
            </a:xfrm>
          </p:grpSpPr>
          <p:sp>
            <p:nvSpPr>
              <p:cNvPr id="167973" name="Line 19"/>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7974" name="Line 20"/>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grpSp>
          <p:nvGrpSpPr>
            <p:cNvPr id="7" name="Group 21"/>
            <p:cNvGrpSpPr>
              <a:grpSpLocks/>
            </p:cNvGrpSpPr>
            <p:nvPr/>
          </p:nvGrpSpPr>
          <p:grpSpPr bwMode="auto">
            <a:xfrm>
              <a:off x="498475" y="1257300"/>
              <a:ext cx="1403350" cy="1082675"/>
              <a:chOff x="314" y="792"/>
              <a:chExt cx="884" cy="682"/>
            </a:xfrm>
          </p:grpSpPr>
          <p:sp>
            <p:nvSpPr>
              <p:cNvPr id="167971" name="Freeform 22"/>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7972" name="Rectangle 23"/>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grpSp>
          <p:nvGrpSpPr>
            <p:cNvPr id="8" name="Group 24"/>
            <p:cNvGrpSpPr>
              <a:grpSpLocks/>
            </p:cNvGrpSpPr>
            <p:nvPr/>
          </p:nvGrpSpPr>
          <p:grpSpPr bwMode="auto">
            <a:xfrm>
              <a:off x="7412038" y="1190625"/>
              <a:ext cx="1408112" cy="2905125"/>
              <a:chOff x="4669" y="750"/>
              <a:chExt cx="887" cy="1830"/>
            </a:xfrm>
          </p:grpSpPr>
          <p:sp>
            <p:nvSpPr>
              <p:cNvPr id="167969" name="Freeform 25"/>
              <p:cNvSpPr>
                <a:spLocks/>
              </p:cNvSpPr>
              <p:nvPr/>
            </p:nvSpPr>
            <p:spPr bwMode="auto">
              <a:xfrm>
                <a:off x="4669" y="750"/>
                <a:ext cx="887" cy="1830"/>
              </a:xfrm>
              <a:custGeom>
                <a:avLst/>
                <a:gdLst>
                  <a:gd name="T0" fmla="*/ 0 w 868"/>
                  <a:gd name="T1" fmla="*/ 0 h 1493"/>
                  <a:gd name="T2" fmla="*/ 1398 w 868"/>
                  <a:gd name="T3" fmla="*/ 667 h 1493"/>
                  <a:gd name="T4" fmla="*/ 1398 w 868"/>
                  <a:gd name="T5" fmla="*/ 131432 h 1493"/>
                  <a:gd name="T6" fmla="*/ 200 w 868"/>
                  <a:gd name="T7" fmla="*/ 131432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7970" name="Rectangle 26"/>
              <p:cNvSpPr>
                <a:spLocks noChangeArrowheads="1"/>
              </p:cNvSpPr>
              <p:nvPr/>
            </p:nvSpPr>
            <p:spPr bwMode="auto">
              <a:xfrm>
                <a:off x="4855" y="2306"/>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被动关闭</a:t>
                </a:r>
              </a:p>
            </p:txBody>
          </p:sp>
        </p:grpSp>
        <p:sp>
          <p:nvSpPr>
            <p:cNvPr id="167949" name="Rectangle 27"/>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nvGrpSpPr>
            <p:cNvPr id="9" name="Group 28"/>
            <p:cNvGrpSpPr>
              <a:grpSpLocks/>
            </p:cNvGrpSpPr>
            <p:nvPr/>
          </p:nvGrpSpPr>
          <p:grpSpPr bwMode="auto">
            <a:xfrm>
              <a:off x="7453313" y="1376363"/>
              <a:ext cx="1203325" cy="1789112"/>
              <a:chOff x="4695" y="867"/>
              <a:chExt cx="758" cy="1127"/>
            </a:xfrm>
          </p:grpSpPr>
          <p:sp>
            <p:nvSpPr>
              <p:cNvPr id="167967" name="Freeform 29"/>
              <p:cNvSpPr>
                <a:spLocks/>
              </p:cNvSpPr>
              <p:nvPr/>
            </p:nvSpPr>
            <p:spPr bwMode="auto">
              <a:xfrm>
                <a:off x="4695" y="867"/>
                <a:ext cx="361" cy="1127"/>
              </a:xfrm>
              <a:custGeom>
                <a:avLst/>
                <a:gdLst>
                  <a:gd name="T0" fmla="*/ 2 w 451"/>
                  <a:gd name="T1" fmla="*/ 29325 h 965"/>
                  <a:gd name="T2" fmla="*/ 2 w 451"/>
                  <a:gd name="T3" fmla="*/ 27164 h 965"/>
                  <a:gd name="T4" fmla="*/ 3 w 451"/>
                  <a:gd name="T5" fmla="*/ 21508 h 965"/>
                  <a:gd name="T6" fmla="*/ 3 w 451"/>
                  <a:gd name="T7" fmla="*/ 12685 h 965"/>
                  <a:gd name="T8" fmla="*/ 3 w 451"/>
                  <a:gd name="T9" fmla="*/ 6330 h 965"/>
                  <a:gd name="T10" fmla="*/ 2 w 451"/>
                  <a:gd name="T11" fmla="*/ 2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7968" name="Rectangle 30"/>
              <p:cNvSpPr>
                <a:spLocks noChangeArrowheads="1"/>
              </p:cNvSpPr>
              <p:nvPr/>
            </p:nvSpPr>
            <p:spPr bwMode="auto">
              <a:xfrm>
                <a:off x="5047" y="1120"/>
                <a:ext cx="406" cy="58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通知</a:t>
                </a:r>
              </a:p>
              <a:p>
                <a:pPr defTabSz="762000" eaLnBrk="0" hangingPunct="0"/>
                <a:r>
                  <a:rPr kumimoji="1" lang="zh-CN" altLang="en-US" sz="1800" b="1">
                    <a:latin typeface="华文新魏" pitchFamily="2" charset="-122"/>
                    <a:ea typeface="华文新魏" pitchFamily="2" charset="-122"/>
                  </a:rPr>
                  <a:t>应用</a:t>
                </a:r>
              </a:p>
              <a:p>
                <a:pPr defTabSz="762000" eaLnBrk="0" hangingPunct="0"/>
                <a:r>
                  <a:rPr kumimoji="1" lang="zh-CN" altLang="en-US" sz="1800" b="1">
                    <a:latin typeface="华文新魏" pitchFamily="2" charset="-122"/>
                    <a:ea typeface="华文新魏" pitchFamily="2" charset="-122"/>
                  </a:rPr>
                  <a:t>进程</a:t>
                </a:r>
              </a:p>
            </p:txBody>
          </p:sp>
        </p:grpSp>
        <p:sp>
          <p:nvSpPr>
            <p:cNvPr id="167951" name="Rectangle 31"/>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sp>
          <p:nvSpPr>
            <p:cNvPr id="167952" name="Rectangle 32"/>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pic>
          <p:nvPicPr>
            <p:cNvPr id="167953" name="Picture 33"/>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7954" name="Picture 34"/>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7955" name="Rectangle 35"/>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7956" name="Rectangle 36"/>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7957" name="Rectangle 37"/>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7958" name="Rectangle 38"/>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167959" name="Rectangle 39"/>
            <p:cNvSpPr>
              <a:spLocks noChangeArrowheads="1"/>
            </p:cNvSpPr>
            <p:nvPr/>
          </p:nvSpPr>
          <p:spPr bwMode="auto">
            <a:xfrm rot="-628888">
              <a:off x="4353926" y="3644873"/>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167962" name="Rectangle 42"/>
            <p:cNvSpPr>
              <a:spLocks noChangeArrowheads="1"/>
            </p:cNvSpPr>
            <p:nvPr/>
          </p:nvSpPr>
          <p:spPr bwMode="auto">
            <a:xfrm rot="610931">
              <a:off x="3114213" y="4954561"/>
              <a:ext cx="3542637" cy="366767"/>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u + 1, ack = w </a:t>
              </a:r>
              <a:r>
                <a:rPr kumimoji="1" lang="en-US" altLang="zh-CN" sz="1800" b="1">
                  <a:latin typeface="华文新魏" pitchFamily="2" charset="-122"/>
                  <a:ea typeface="华文新魏" pitchFamily="2" charset="-122"/>
                  <a:sym typeface="Symbol" pitchFamily="18" charset="2"/>
                </a:rPr>
                <a:t> 1</a:t>
              </a:r>
            </a:p>
          </p:txBody>
        </p:sp>
        <p:sp>
          <p:nvSpPr>
            <p:cNvPr id="167963" name="Line 43"/>
            <p:cNvSpPr>
              <a:spLocks noChangeShapeType="1"/>
            </p:cNvSpPr>
            <p:nvPr/>
          </p:nvSpPr>
          <p:spPr bwMode="auto">
            <a:xfrm>
              <a:off x="2562225" y="4891088"/>
              <a:ext cx="4133850" cy="769937"/>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799785" name="Text Box 41"/>
            <p:cNvSpPr txBox="1">
              <a:spLocks noChangeArrowheads="1"/>
            </p:cNvSpPr>
            <p:nvPr/>
          </p:nvSpPr>
          <p:spPr bwMode="auto">
            <a:xfrm>
              <a:off x="1901317" y="-72956"/>
              <a:ext cx="5968429" cy="70788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buFontTx/>
                <a:buChar char="•"/>
                <a:defRPr/>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在确认报文段中 </a:t>
              </a:r>
              <a:r>
                <a:rPr lang="en-US" altLang="zh-CN" sz="2000" b="1" dirty="0">
                  <a:latin typeface="华文新魏" pitchFamily="2" charset="-122"/>
                  <a:ea typeface="华文新魏" pitchFamily="2" charset="-122"/>
                </a:rPr>
                <a:t>ACK = 1</a:t>
              </a:r>
              <a:r>
                <a:rPr lang="zh-CN" altLang="en-US" sz="2000" b="1" dirty="0">
                  <a:latin typeface="华文新魏" pitchFamily="2" charset="-122"/>
                  <a:ea typeface="华文新魏" pitchFamily="2" charset="-122"/>
                </a:rPr>
                <a:t>，确认号 </a:t>
              </a:r>
              <a:r>
                <a:rPr lang="en-US" altLang="zh-CN" sz="2000" b="1" dirty="0" err="1">
                  <a:latin typeface="华文新魏" pitchFamily="2" charset="-122"/>
                  <a:ea typeface="华文新魏" pitchFamily="2" charset="-122"/>
                </a:rPr>
                <a:t>ack</a:t>
              </a:r>
              <a:r>
                <a:rPr lang="en-US" altLang="zh-CN"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w </a:t>
              </a:r>
              <a:r>
                <a:rPr lang="en-US" altLang="zh-CN" sz="2000" b="1" dirty="0">
                  <a:latin typeface="华文新魏" pitchFamily="2" charset="-122"/>
                  <a:ea typeface="华文新魏" pitchFamily="2" charset="-122"/>
                  <a:sym typeface="Symbol" pitchFamily="18" charset="2"/>
                </a:rPr>
                <a:t></a:t>
              </a: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a:t>
              </a:r>
            </a:p>
            <a:p>
              <a:pPr>
                <a:defRPr/>
              </a:pPr>
              <a:r>
                <a:rPr lang="zh-CN" altLang="en-US" sz="2000" b="1" dirty="0">
                  <a:latin typeface="华文新魏" pitchFamily="2" charset="-122"/>
                  <a:ea typeface="华文新魏" pitchFamily="2" charset="-122"/>
                </a:rPr>
                <a:t>   自己的序号 </a:t>
              </a:r>
              <a:r>
                <a:rPr lang="en-US" altLang="zh-CN" sz="2000" b="1" dirty="0" err="1">
                  <a:latin typeface="华文新魏" pitchFamily="2" charset="-122"/>
                  <a:ea typeface="华文新魏" pitchFamily="2" charset="-122"/>
                </a:rPr>
                <a:t>seq</a:t>
              </a:r>
              <a:r>
                <a:rPr lang="en-US" altLang="zh-CN" sz="2000" b="1" dirty="0">
                  <a:latin typeface="华文新魏" pitchFamily="2" charset="-122"/>
                  <a:ea typeface="华文新魏" pitchFamily="2" charset="-122"/>
                </a:rPr>
                <a:t> = u + 1</a:t>
              </a:r>
              <a:r>
                <a:rPr lang="zh-CN" altLang="en-US" sz="2000" b="1" dirty="0">
                  <a:latin typeface="华文新魏" pitchFamily="2" charset="-122"/>
                  <a:ea typeface="华文新魏" pitchFamily="2" charset="-122"/>
                </a:rPr>
                <a:t>。 </a:t>
              </a:r>
            </a:p>
          </p:txBody>
        </p:sp>
      </p:grpSp>
      <p:sp>
        <p:nvSpPr>
          <p:cNvPr id="167965" name="灯片编号占位符 44"/>
          <p:cNvSpPr>
            <a:spLocks noGrp="1"/>
          </p:cNvSpPr>
          <p:nvPr>
            <p:ph type="sldNum" sz="quarter" idx="12"/>
          </p:nvPr>
        </p:nvSpPr>
        <p:spPr>
          <a:noFill/>
        </p:spPr>
        <p:txBody>
          <a:bodyPr/>
          <a:lstStyle/>
          <a:p>
            <a:fld id="{0F296EC9-D2A2-441E-A1E2-1D850F50FC6F}" type="slidenum">
              <a:rPr lang="en-US" altLang="zh-CN" smtClean="0"/>
              <a:pPr/>
              <a:t>64</a:t>
            </a:fld>
            <a:endParaRPr lang="en-US" altLang="zh-CN" smtClean="0"/>
          </a:p>
        </p:txBody>
      </p:sp>
      <p:sp>
        <p:nvSpPr>
          <p:cNvPr id="49" name="标题 15"/>
          <p:cNvSpPr txBox="1">
            <a:spLocks/>
          </p:cNvSpPr>
          <p:nvPr/>
        </p:nvSpPr>
        <p:spPr bwMode="auto">
          <a:xfrm>
            <a:off x="0" y="0"/>
            <a:ext cx="7918450"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   TCP</a:t>
            </a:r>
            <a:r>
              <a:rPr kumimoji="1" lang="zh-CN" altLang="zh-CN"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连接</a:t>
            </a:r>
            <a:r>
              <a:rPr kumimoji="1" lang="zh-CN" altLang="en-US" sz="3200" b="1" i="0" u="sng" strike="noStrike" kern="0" cap="none" spc="0" normalizeH="0" baseline="0" noProof="0" dirty="0" smtClean="0">
                <a:ln>
                  <a:noFill/>
                </a:ln>
                <a:solidFill>
                  <a:schemeClr val="accent2"/>
                </a:solidFill>
                <a:effectLst/>
                <a:uLnTx/>
                <a:uFillTx/>
                <a:latin typeface="+mn-lt"/>
                <a:ea typeface="华文新魏" pitchFamily="2" charset="-122"/>
                <a:cs typeface="+mj-cs"/>
              </a:rPr>
              <a:t>释放</a:t>
            </a:r>
          </a:p>
        </p:txBody>
      </p:sp>
      <p:sp>
        <p:nvSpPr>
          <p:cNvPr id="50" name="Rectangle 19"/>
          <p:cNvSpPr>
            <a:spLocks noChangeArrowheads="1"/>
          </p:cNvSpPr>
          <p:nvPr/>
        </p:nvSpPr>
        <p:spPr bwMode="auto">
          <a:xfrm>
            <a:off x="1440393" y="2803458"/>
            <a:ext cx="921441" cy="1483562"/>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1" name="Rectangle 24"/>
          <p:cNvSpPr>
            <a:spLocks noChangeArrowheads="1"/>
          </p:cNvSpPr>
          <p:nvPr/>
        </p:nvSpPr>
        <p:spPr bwMode="auto">
          <a:xfrm>
            <a:off x="1450732" y="3123205"/>
            <a:ext cx="899230"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sp>
        <p:nvSpPr>
          <p:cNvPr id="52" name="Rectangle 25"/>
          <p:cNvSpPr>
            <a:spLocks noChangeArrowheads="1"/>
          </p:cNvSpPr>
          <p:nvPr/>
        </p:nvSpPr>
        <p:spPr bwMode="auto">
          <a:xfrm>
            <a:off x="6352700" y="3576304"/>
            <a:ext cx="922974" cy="838008"/>
          </a:xfrm>
          <a:prstGeom prst="rect">
            <a:avLst/>
          </a:prstGeom>
          <a:solidFill>
            <a:srgbClr val="FF66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3" name="Rectangle 26"/>
          <p:cNvSpPr>
            <a:spLocks noChangeArrowheads="1"/>
          </p:cNvSpPr>
          <p:nvPr/>
        </p:nvSpPr>
        <p:spPr bwMode="auto">
          <a:xfrm>
            <a:off x="6347614" y="3683897"/>
            <a:ext cx="893284"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CLOSE-</a:t>
            </a:r>
          </a:p>
          <a:p>
            <a:pPr algn="ctr" defTabSz="762000" eaLnBrk="0" hangingPunct="0"/>
            <a:r>
              <a:rPr kumimoji="1" lang="en-US" altLang="zh-CN" sz="1800" b="1" dirty="0">
                <a:latin typeface="华文新魏" pitchFamily="2" charset="-122"/>
                <a:ea typeface="华文新魏" pitchFamily="2" charset="-122"/>
              </a:rPr>
              <a:t>WAIT</a:t>
            </a:r>
          </a:p>
        </p:txBody>
      </p:sp>
      <p:sp>
        <p:nvSpPr>
          <p:cNvPr id="54" name="Rectangle 27"/>
          <p:cNvSpPr>
            <a:spLocks noChangeArrowheads="1"/>
          </p:cNvSpPr>
          <p:nvPr/>
        </p:nvSpPr>
        <p:spPr bwMode="auto">
          <a:xfrm>
            <a:off x="1440393" y="4356728"/>
            <a:ext cx="921441" cy="831946"/>
          </a:xfrm>
          <a:prstGeom prst="rect">
            <a:avLst/>
          </a:prstGeom>
          <a:solidFill>
            <a:srgbClr val="CCCC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5" name="Rectangle 28"/>
          <p:cNvSpPr>
            <a:spLocks noChangeArrowheads="1"/>
          </p:cNvSpPr>
          <p:nvPr/>
        </p:nvSpPr>
        <p:spPr bwMode="auto">
          <a:xfrm>
            <a:off x="1428934" y="4408251"/>
            <a:ext cx="942826"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a:t>
            </a:r>
          </a:p>
          <a:p>
            <a:pPr algn="ctr" defTabSz="762000" eaLnBrk="0" hangingPunct="0"/>
            <a:r>
              <a:rPr kumimoji="1" lang="en-US" altLang="zh-CN" sz="1800" b="1">
                <a:latin typeface="华文新魏" pitchFamily="2" charset="-122"/>
                <a:ea typeface="华文新魏" pitchFamily="2" charset="-122"/>
              </a:rPr>
              <a:t>WAIT-2</a:t>
            </a:r>
          </a:p>
        </p:txBody>
      </p:sp>
      <p:sp>
        <p:nvSpPr>
          <p:cNvPr id="56" name="Rectangle 29"/>
          <p:cNvSpPr>
            <a:spLocks noChangeArrowheads="1"/>
          </p:cNvSpPr>
          <p:nvPr/>
        </p:nvSpPr>
        <p:spPr bwMode="auto">
          <a:xfrm>
            <a:off x="6352700" y="4490082"/>
            <a:ext cx="922974" cy="1415370"/>
          </a:xfrm>
          <a:prstGeom prst="rect">
            <a:avLst/>
          </a:prstGeom>
          <a:solidFill>
            <a:srgbClr val="00FF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57" name="Rectangle 30"/>
          <p:cNvSpPr>
            <a:spLocks noChangeArrowheads="1"/>
          </p:cNvSpPr>
          <p:nvPr/>
        </p:nvSpPr>
        <p:spPr bwMode="auto">
          <a:xfrm>
            <a:off x="6429679" y="4891658"/>
            <a:ext cx="726085" cy="614522"/>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LAST-</a:t>
            </a:r>
          </a:p>
          <a:p>
            <a:pPr algn="ctr" defTabSz="762000" eaLnBrk="0" hangingPunct="0"/>
            <a:r>
              <a:rPr kumimoji="1" lang="en-US" altLang="zh-CN" sz="1800" b="1">
                <a:latin typeface="华文新魏" pitchFamily="2" charset="-122"/>
                <a:ea typeface="华文新魏" pitchFamily="2" charset="-122"/>
              </a:rPr>
              <a:t>ACK</a:t>
            </a:r>
          </a:p>
        </p:txBody>
      </p:sp>
      <p:sp>
        <p:nvSpPr>
          <p:cNvPr id="58" name="Rectangle 17"/>
          <p:cNvSpPr>
            <a:spLocks noChangeArrowheads="1"/>
          </p:cNvSpPr>
          <p:nvPr/>
        </p:nvSpPr>
        <p:spPr bwMode="auto">
          <a:xfrm>
            <a:off x="270578" y="5211405"/>
            <a:ext cx="1248008" cy="35005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等待 </a:t>
            </a:r>
            <a:r>
              <a:rPr kumimoji="1" lang="en-US" altLang="zh-CN" sz="1800" b="1">
                <a:latin typeface="华文新魏" pitchFamily="2" charset="-122"/>
                <a:ea typeface="华文新魏" pitchFamily="2" charset="-122"/>
              </a:rPr>
              <a:t>2MSL</a:t>
            </a:r>
          </a:p>
        </p:txBody>
      </p:sp>
      <p:sp>
        <p:nvSpPr>
          <p:cNvPr id="59" name="Rectangle 31"/>
          <p:cNvSpPr>
            <a:spLocks noChangeArrowheads="1"/>
          </p:cNvSpPr>
          <p:nvPr/>
        </p:nvSpPr>
        <p:spPr bwMode="auto">
          <a:xfrm>
            <a:off x="1440394" y="5235651"/>
            <a:ext cx="921441" cy="1180484"/>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60" name="Rectangle 32"/>
          <p:cNvSpPr>
            <a:spLocks noChangeArrowheads="1"/>
          </p:cNvSpPr>
          <p:nvPr/>
        </p:nvSpPr>
        <p:spPr bwMode="auto">
          <a:xfrm>
            <a:off x="1501721" y="5531151"/>
            <a:ext cx="795720" cy="61524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TIME-</a:t>
            </a:r>
          </a:p>
          <a:p>
            <a:pPr algn="ctr" defTabSz="762000" eaLnBrk="0" hangingPunct="0"/>
            <a:r>
              <a:rPr kumimoji="1" lang="en-US" altLang="zh-CN" sz="1800" b="1">
                <a:latin typeface="华文新魏" pitchFamily="2" charset="-122"/>
                <a:ea typeface="华文新魏" pitchFamily="2" charset="-122"/>
              </a:rPr>
              <a:t>WAIT</a:t>
            </a:r>
          </a:p>
        </p:txBody>
      </p:sp>
      <p:sp>
        <p:nvSpPr>
          <p:cNvPr id="61" name="Freeform 35"/>
          <p:cNvSpPr>
            <a:spLocks/>
          </p:cNvSpPr>
          <p:nvPr/>
        </p:nvSpPr>
        <p:spPr bwMode="auto">
          <a:xfrm>
            <a:off x="279777" y="5211405"/>
            <a:ext cx="1148352" cy="1210792"/>
          </a:xfrm>
          <a:custGeom>
            <a:avLst/>
            <a:gdLst>
              <a:gd name="T0" fmla="*/ 24006 w 635"/>
              <a:gd name="T1" fmla="*/ 0 h 499"/>
              <a:gd name="T2" fmla="*/ 0 w 635"/>
              <a:gd name="T3" fmla="*/ 0 h 499"/>
              <a:gd name="T4" fmla="*/ 0 w 635"/>
              <a:gd name="T5" fmla="*/ 15693989 h 499"/>
              <a:gd name="T6" fmla="*/ 24006 w 635"/>
              <a:gd name="T7" fmla="*/ 15693989 h 499"/>
              <a:gd name="T8" fmla="*/ 0 60000 65536"/>
              <a:gd name="T9" fmla="*/ 0 60000 65536"/>
              <a:gd name="T10" fmla="*/ 0 60000 65536"/>
              <a:gd name="T11" fmla="*/ 0 60000 65536"/>
              <a:gd name="T12" fmla="*/ 0 w 635"/>
              <a:gd name="T13" fmla="*/ 0 h 499"/>
              <a:gd name="T14" fmla="*/ 635 w 635"/>
              <a:gd name="T15" fmla="*/ 499 h 499"/>
            </a:gdLst>
            <a:ahLst/>
            <a:cxnLst>
              <a:cxn ang="T8">
                <a:pos x="T0" y="T1"/>
              </a:cxn>
              <a:cxn ang="T9">
                <a:pos x="T2" y="T3"/>
              </a:cxn>
              <a:cxn ang="T10">
                <a:pos x="T4" y="T5"/>
              </a:cxn>
              <a:cxn ang="T11">
                <a:pos x="T6" y="T7"/>
              </a:cxn>
            </a:cxnLst>
            <a:rect l="T12" t="T13" r="T14" b="T15"/>
            <a:pathLst>
              <a:path w="635" h="499">
                <a:moveTo>
                  <a:pt x="635" y="0"/>
                </a:moveTo>
                <a:lnTo>
                  <a:pt x="0" y="0"/>
                </a:lnTo>
                <a:lnTo>
                  <a:pt x="0" y="499"/>
                </a:lnTo>
                <a:lnTo>
                  <a:pt x="635" y="499"/>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62" name="Text Box 36"/>
          <p:cNvSpPr txBox="1">
            <a:spLocks noChangeArrowheads="1"/>
          </p:cNvSpPr>
          <p:nvPr/>
        </p:nvSpPr>
        <p:spPr bwMode="auto">
          <a:xfrm>
            <a:off x="618610" y="5403859"/>
            <a:ext cx="571876" cy="612215"/>
          </a:xfrm>
          <a:prstGeom prst="rect">
            <a:avLst/>
          </a:prstGeom>
          <a:noFill/>
          <a:ln w="9525">
            <a:noFill/>
            <a:miter lim="800000"/>
            <a:headEnd/>
            <a:tailEnd/>
          </a:ln>
        </p:spPr>
        <p:txBody>
          <a:bodyPr wrap="none">
            <a:spAutoFit/>
          </a:bodyPr>
          <a:lstStyle/>
          <a:p>
            <a:r>
              <a:rPr lang="en-US" altLang="zh-CN" sz="3600" b="1">
                <a:latin typeface="华文新魏" pitchFamily="2" charset="-122"/>
                <a:ea typeface="华文新魏" pitchFamily="2" charset="-122"/>
                <a:sym typeface="Wingdings" pitchFamily="2" charset="2"/>
              </a:rPr>
              <a:t></a:t>
            </a:r>
          </a:p>
        </p:txBody>
      </p:sp>
      <p:sp>
        <p:nvSpPr>
          <p:cNvPr id="63" name="Rectangle 37"/>
          <p:cNvSpPr>
            <a:spLocks noChangeArrowheads="1"/>
          </p:cNvSpPr>
          <p:nvPr/>
        </p:nvSpPr>
        <p:spPr bwMode="auto">
          <a:xfrm>
            <a:off x="6352700" y="5991828"/>
            <a:ext cx="922974" cy="504624"/>
          </a:xfrm>
          <a:prstGeom prst="rect">
            <a:avLst/>
          </a:prstGeom>
          <a:solidFill>
            <a:srgbClr val="663300"/>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64" name="Text Box 56"/>
          <p:cNvSpPr txBox="1">
            <a:spLocks noChangeArrowheads="1"/>
          </p:cNvSpPr>
          <p:nvPr/>
        </p:nvSpPr>
        <p:spPr bwMode="auto">
          <a:xfrm>
            <a:off x="6306704" y="6082751"/>
            <a:ext cx="938306" cy="321262"/>
          </a:xfrm>
          <a:prstGeom prst="rect">
            <a:avLst/>
          </a:prstGeom>
          <a:noFill/>
          <a:ln w="12700" algn="ctr">
            <a:noFill/>
            <a:miter lim="800000"/>
            <a:headEnd/>
            <a:tailEnd/>
          </a:ln>
        </p:spPr>
        <p:txBody>
          <a:bodyPr wrap="none" anchor="ctr"/>
          <a:lstStyle/>
          <a:p>
            <a:pPr eaLnBrk="0" hangingPunct="0"/>
            <a:r>
              <a:rPr kumimoji="1" lang="en-US" altLang="zh-CN" sz="1800" b="1">
                <a:latin typeface="华文新魏" pitchFamily="2" charset="-122"/>
                <a:ea typeface="华文新魏" pitchFamily="2" charset="-122"/>
              </a:rPr>
              <a:t>CLOSED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539552" y="548680"/>
            <a:ext cx="8136582" cy="6049417"/>
            <a:chOff x="395288" y="404813"/>
            <a:chExt cx="8424862" cy="6337300"/>
          </a:xfrm>
        </p:grpSpPr>
        <p:grpSp>
          <p:nvGrpSpPr>
            <p:cNvPr id="2" name="Group 59"/>
            <p:cNvGrpSpPr>
              <a:grpSpLocks/>
            </p:cNvGrpSpPr>
            <p:nvPr/>
          </p:nvGrpSpPr>
          <p:grpSpPr bwMode="auto">
            <a:xfrm>
              <a:off x="1547813" y="6213475"/>
              <a:ext cx="1012825" cy="528638"/>
              <a:chOff x="975" y="3914"/>
              <a:chExt cx="638" cy="333"/>
            </a:xfrm>
          </p:grpSpPr>
          <p:sp>
            <p:nvSpPr>
              <p:cNvPr id="795681" name="Rectangle 33"/>
              <p:cNvSpPr>
                <a:spLocks noChangeArrowheads="1"/>
              </p:cNvSpPr>
              <p:nvPr/>
            </p:nvSpPr>
            <p:spPr bwMode="auto">
              <a:xfrm>
                <a:off x="1012" y="3914"/>
                <a:ext cx="601" cy="333"/>
              </a:xfrm>
              <a:prstGeom prst="rect">
                <a:avLst/>
              </a:prstGeom>
              <a:solidFill>
                <a:srgbClr val="663300"/>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9020" name="Text Box 34"/>
              <p:cNvSpPr txBox="1">
                <a:spLocks noChangeArrowheads="1"/>
              </p:cNvSpPr>
              <p:nvPr/>
            </p:nvSpPr>
            <p:spPr bwMode="auto">
              <a:xfrm>
                <a:off x="975" y="3967"/>
                <a:ext cx="612" cy="212"/>
              </a:xfrm>
              <a:prstGeom prst="rect">
                <a:avLst/>
              </a:prstGeom>
              <a:noFill/>
              <a:ln w="12700" algn="ctr">
                <a:noFill/>
                <a:miter lim="800000"/>
                <a:headEnd/>
                <a:tailEnd/>
              </a:ln>
            </p:spPr>
            <p:txBody>
              <a:bodyPr wrap="none" anchor="ctr"/>
              <a:lstStyle/>
              <a:p>
                <a:pPr eaLnBrk="0" hangingPunct="0"/>
                <a:r>
                  <a:rPr kumimoji="1" lang="en-US" altLang="zh-CN" sz="1800" b="1">
                    <a:latin typeface="华文新魏" pitchFamily="2" charset="-122"/>
                    <a:ea typeface="华文新魏" pitchFamily="2" charset="-122"/>
                  </a:rPr>
                  <a:t>CLOSED</a:t>
                </a:r>
              </a:p>
            </p:txBody>
          </p:sp>
        </p:grpSp>
        <p:sp>
          <p:nvSpPr>
            <p:cNvPr id="168963"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8964"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168965" name="Rectangle 7"/>
            <p:cNvSpPr>
              <a:spLocks noChangeArrowheads="1"/>
            </p:cNvSpPr>
            <p:nvPr/>
          </p:nvSpPr>
          <p:spPr bwMode="auto">
            <a:xfrm rot="610931">
              <a:off x="3115816" y="4954561"/>
              <a:ext cx="3539432" cy="366767"/>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u + 1, ack = w </a:t>
              </a:r>
              <a:r>
                <a:rPr kumimoji="1" lang="en-US" altLang="zh-CN" sz="1800" b="1">
                  <a:latin typeface="华文新魏" pitchFamily="2" charset="-122"/>
                  <a:ea typeface="华文新魏" pitchFamily="2" charset="-122"/>
                  <a:sym typeface="Symbol" pitchFamily="18" charset="2"/>
                </a:rPr>
                <a:t> 1</a:t>
              </a:r>
            </a:p>
          </p:txBody>
        </p:sp>
        <p:grpSp>
          <p:nvGrpSpPr>
            <p:cNvPr id="3" name="Group 8"/>
            <p:cNvGrpSpPr>
              <a:grpSpLocks/>
            </p:cNvGrpSpPr>
            <p:nvPr/>
          </p:nvGrpSpPr>
          <p:grpSpPr bwMode="auto">
            <a:xfrm>
              <a:off x="2562225" y="2355850"/>
              <a:ext cx="4133850" cy="768350"/>
              <a:chOff x="1614" y="1484"/>
              <a:chExt cx="2604" cy="484"/>
            </a:xfrm>
          </p:grpSpPr>
          <p:sp>
            <p:nvSpPr>
              <p:cNvPr id="169017" name="Rectangle 9"/>
              <p:cNvSpPr>
                <a:spLocks noChangeArrowheads="1"/>
              </p:cNvSpPr>
              <p:nvPr/>
            </p:nvSpPr>
            <p:spPr bwMode="auto">
              <a:xfrm rot="597975">
                <a:off x="2445" y="1517"/>
                <a:ext cx="1268"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latin typeface="华文新魏" pitchFamily="2" charset="-122"/>
                    <a:ea typeface="华文新魏" pitchFamily="2" charset="-122"/>
                  </a:rPr>
                  <a:t>FIN = 1, seq = u</a:t>
                </a:r>
              </a:p>
            </p:txBody>
          </p:sp>
          <p:sp>
            <p:nvSpPr>
              <p:cNvPr id="169018" name="Line 10"/>
              <p:cNvSpPr>
                <a:spLocks noChangeShapeType="1"/>
              </p:cNvSpPr>
              <p:nvPr/>
            </p:nvSpPr>
            <p:spPr bwMode="auto">
              <a:xfrm>
                <a:off x="1614" y="1484"/>
                <a:ext cx="2604" cy="484"/>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grpSp>
          <p:nvGrpSpPr>
            <p:cNvPr id="4" name="Group 11"/>
            <p:cNvGrpSpPr>
              <a:grpSpLocks/>
            </p:cNvGrpSpPr>
            <p:nvPr/>
          </p:nvGrpSpPr>
          <p:grpSpPr bwMode="auto">
            <a:xfrm>
              <a:off x="2576513" y="3167063"/>
              <a:ext cx="4133850" cy="769937"/>
              <a:chOff x="1623" y="1995"/>
              <a:chExt cx="2604" cy="485"/>
            </a:xfrm>
          </p:grpSpPr>
          <p:sp>
            <p:nvSpPr>
              <p:cNvPr id="169015" name="Rectangle 12"/>
              <p:cNvSpPr>
                <a:spLocks noChangeArrowheads="1"/>
              </p:cNvSpPr>
              <p:nvPr/>
            </p:nvSpPr>
            <p:spPr bwMode="auto">
              <a:xfrm rot="20990024" flipH="1">
                <a:off x="1880" y="2020"/>
                <a:ext cx="1928" cy="231"/>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ACK = 1, seq = v,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169016" name="Line 13"/>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grpSp>
        <p:sp>
          <p:nvSpPr>
            <p:cNvPr id="168968" name="Line 14"/>
            <p:cNvSpPr>
              <a:spLocks noChangeShapeType="1"/>
            </p:cNvSpPr>
            <p:nvPr/>
          </p:nvSpPr>
          <p:spPr bwMode="auto">
            <a:xfrm>
              <a:off x="2562225" y="4891088"/>
              <a:ext cx="4133850" cy="769937"/>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8969" name="Line 15"/>
            <p:cNvSpPr>
              <a:spLocks noChangeShapeType="1"/>
            </p:cNvSpPr>
            <p:nvPr/>
          </p:nvSpPr>
          <p:spPr bwMode="auto">
            <a:xfrm flipH="1">
              <a:off x="2541588" y="4103688"/>
              <a:ext cx="4133850" cy="769937"/>
            </a:xfrm>
            <a:prstGeom prst="line">
              <a:avLst/>
            </a:prstGeom>
            <a:noFill/>
            <a:ln w="38100">
              <a:solidFill>
                <a:schemeClr val="folHlink"/>
              </a:solidFill>
              <a:round/>
              <a:headEnd/>
              <a:tailEnd type="triangle" w="med" len="lg"/>
            </a:ln>
          </p:spPr>
          <p:txBody>
            <a:bodyPr wrap="none" anchor="ctr"/>
            <a:lstStyle/>
            <a:p>
              <a:endParaRPr lang="zh-CN" altLang="en-US" b="1">
                <a:latin typeface="华文新魏" pitchFamily="2" charset="-122"/>
                <a:ea typeface="华文新魏" pitchFamily="2" charset="-122"/>
              </a:endParaRPr>
            </a:p>
          </p:txBody>
        </p:sp>
        <p:sp>
          <p:nvSpPr>
            <p:cNvPr id="168970" name="Rectangle 16"/>
            <p:cNvSpPr>
              <a:spLocks noChangeArrowheads="1"/>
            </p:cNvSpPr>
            <p:nvPr/>
          </p:nvSpPr>
          <p:spPr bwMode="auto">
            <a:xfrm rot="20943314" flipH="1">
              <a:off x="2749182" y="4087786"/>
              <a:ext cx="4015524" cy="366767"/>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 = 1, ACK = 1, seq = w, ack= u </a:t>
              </a:r>
              <a:r>
                <a:rPr kumimoji="1" lang="en-US" altLang="zh-CN" sz="1800" b="1">
                  <a:latin typeface="华文新魏" pitchFamily="2" charset="-122"/>
                  <a:ea typeface="华文新魏" pitchFamily="2" charset="-122"/>
                  <a:sym typeface="Symbol" pitchFamily="18" charset="2"/>
                </a:rPr>
                <a:t> 1</a:t>
              </a:r>
              <a:endParaRPr kumimoji="1" lang="en-US" altLang="zh-CN" sz="1800" b="1">
                <a:latin typeface="华文新魏" pitchFamily="2" charset="-122"/>
                <a:ea typeface="华文新魏" pitchFamily="2" charset="-122"/>
              </a:endParaRPr>
            </a:p>
          </p:txBody>
        </p:sp>
        <p:sp>
          <p:nvSpPr>
            <p:cNvPr id="795666" name="Rectangle 18"/>
            <p:cNvSpPr>
              <a:spLocks noChangeArrowheads="1"/>
            </p:cNvSpPr>
            <p:nvPr/>
          </p:nvSpPr>
          <p:spPr bwMode="auto">
            <a:xfrm>
              <a:off x="1606550" y="16113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5667" name="Rectangle 19"/>
            <p:cNvSpPr>
              <a:spLocks noChangeArrowheads="1"/>
            </p:cNvSpPr>
            <p:nvPr/>
          </p:nvSpPr>
          <p:spPr bwMode="auto">
            <a:xfrm>
              <a:off x="1606550" y="2368550"/>
              <a:ext cx="954088" cy="1554163"/>
            </a:xfrm>
            <a:prstGeom prst="rect">
              <a:avLst/>
            </a:prstGeom>
            <a:solidFill>
              <a:srgbClr val="FFCC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795668" name="Rectangle 20"/>
            <p:cNvSpPr>
              <a:spLocks noChangeArrowheads="1"/>
            </p:cNvSpPr>
            <p:nvPr/>
          </p:nvSpPr>
          <p:spPr bwMode="auto">
            <a:xfrm>
              <a:off x="6692900" y="16113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5" name="Group 21"/>
            <p:cNvGrpSpPr>
              <a:grpSpLocks/>
            </p:cNvGrpSpPr>
            <p:nvPr/>
          </p:nvGrpSpPr>
          <p:grpSpPr bwMode="auto">
            <a:xfrm>
              <a:off x="1508125" y="1528763"/>
              <a:ext cx="6278563" cy="82550"/>
              <a:chOff x="1020" y="481"/>
              <a:chExt cx="4037" cy="46"/>
            </a:xfrm>
          </p:grpSpPr>
          <p:sp>
            <p:nvSpPr>
              <p:cNvPr id="169013" name="Line 22"/>
              <p:cNvSpPr>
                <a:spLocks noChangeShapeType="1"/>
              </p:cNvSpPr>
              <p:nvPr/>
            </p:nvSpPr>
            <p:spPr bwMode="auto">
              <a:xfrm>
                <a:off x="1020" y="527"/>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sp>
            <p:nvSpPr>
              <p:cNvPr id="169014" name="Line 23"/>
              <p:cNvSpPr>
                <a:spLocks noChangeShapeType="1"/>
              </p:cNvSpPr>
              <p:nvPr/>
            </p:nvSpPr>
            <p:spPr bwMode="auto">
              <a:xfrm>
                <a:off x="1020" y="481"/>
                <a:ext cx="4037" cy="0"/>
              </a:xfrm>
              <a:prstGeom prst="line">
                <a:avLst/>
              </a:prstGeom>
              <a:noFill/>
              <a:ln w="12700">
                <a:solidFill>
                  <a:schemeClr val="folHlink"/>
                </a:solidFill>
                <a:prstDash val="dash"/>
                <a:round/>
                <a:headEnd/>
                <a:tailEnd/>
              </a:ln>
            </p:spPr>
            <p:txBody>
              <a:bodyPr/>
              <a:lstStyle/>
              <a:p>
                <a:endParaRPr lang="zh-CN" altLang="en-US" b="1">
                  <a:latin typeface="华文新魏" pitchFamily="2" charset="-122"/>
                  <a:ea typeface="华文新魏" pitchFamily="2" charset="-122"/>
                </a:endParaRPr>
              </a:p>
            </p:txBody>
          </p:sp>
        </p:grpSp>
        <p:sp>
          <p:nvSpPr>
            <p:cNvPr id="168975" name="Rectangle 24"/>
            <p:cNvSpPr>
              <a:spLocks noChangeArrowheads="1"/>
            </p:cNvSpPr>
            <p:nvPr/>
          </p:nvSpPr>
          <p:spPr bwMode="auto">
            <a:xfrm>
              <a:off x="1617255" y="2703513"/>
              <a:ext cx="931090" cy="64376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FIN-</a:t>
              </a:r>
            </a:p>
            <a:p>
              <a:pPr algn="ctr" defTabSz="762000" eaLnBrk="0" hangingPunct="0"/>
              <a:r>
                <a:rPr kumimoji="1" lang="en-US" altLang="zh-CN" sz="1800" b="1" dirty="0">
                  <a:latin typeface="华文新魏" pitchFamily="2" charset="-122"/>
                  <a:ea typeface="华文新魏" pitchFamily="2" charset="-122"/>
                </a:rPr>
                <a:t>WAIT-1</a:t>
              </a:r>
            </a:p>
          </p:txBody>
        </p:sp>
        <p:sp>
          <p:nvSpPr>
            <p:cNvPr id="795673" name="Rectangle 25"/>
            <p:cNvSpPr>
              <a:spLocks noChangeArrowheads="1"/>
            </p:cNvSpPr>
            <p:nvPr/>
          </p:nvSpPr>
          <p:spPr bwMode="auto">
            <a:xfrm>
              <a:off x="6692900" y="3178175"/>
              <a:ext cx="955675" cy="877888"/>
            </a:xfrm>
            <a:prstGeom prst="rect">
              <a:avLst/>
            </a:prstGeom>
            <a:solidFill>
              <a:srgbClr val="FF66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8977" name="Rectangle 26"/>
            <p:cNvSpPr>
              <a:spLocks noChangeArrowheads="1"/>
            </p:cNvSpPr>
            <p:nvPr/>
          </p:nvSpPr>
          <p:spPr bwMode="auto">
            <a:xfrm>
              <a:off x="6687634" y="3290888"/>
              <a:ext cx="924933" cy="64376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dirty="0">
                  <a:latin typeface="华文新魏" pitchFamily="2" charset="-122"/>
                  <a:ea typeface="华文新魏" pitchFamily="2" charset="-122"/>
                </a:rPr>
                <a:t>CLOSE-</a:t>
              </a:r>
            </a:p>
            <a:p>
              <a:pPr algn="ctr" defTabSz="762000" eaLnBrk="0" hangingPunct="0"/>
              <a:r>
                <a:rPr kumimoji="1" lang="en-US" altLang="zh-CN" sz="1800" b="1" dirty="0">
                  <a:latin typeface="华文新魏" pitchFamily="2" charset="-122"/>
                  <a:ea typeface="华文新魏" pitchFamily="2" charset="-122"/>
                </a:rPr>
                <a:t>WAIT</a:t>
              </a:r>
            </a:p>
          </p:txBody>
        </p:sp>
        <p:sp>
          <p:nvSpPr>
            <p:cNvPr id="795675" name="Rectangle 27"/>
            <p:cNvSpPr>
              <a:spLocks noChangeArrowheads="1"/>
            </p:cNvSpPr>
            <p:nvPr/>
          </p:nvSpPr>
          <p:spPr bwMode="auto">
            <a:xfrm>
              <a:off x="1606550" y="3995738"/>
              <a:ext cx="954088" cy="871537"/>
            </a:xfrm>
            <a:prstGeom prst="rect">
              <a:avLst/>
            </a:prstGeom>
            <a:solidFill>
              <a:srgbClr val="CCCC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8979" name="Rectangle 28"/>
            <p:cNvSpPr>
              <a:spLocks noChangeArrowheads="1"/>
            </p:cNvSpPr>
            <p:nvPr/>
          </p:nvSpPr>
          <p:spPr bwMode="auto">
            <a:xfrm>
              <a:off x="1594685" y="4049713"/>
              <a:ext cx="976230" cy="64376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FIN-</a:t>
              </a:r>
            </a:p>
            <a:p>
              <a:pPr algn="ctr" defTabSz="762000" eaLnBrk="0" hangingPunct="0"/>
              <a:r>
                <a:rPr kumimoji="1" lang="en-US" altLang="zh-CN" sz="1800" b="1">
                  <a:latin typeface="华文新魏" pitchFamily="2" charset="-122"/>
                  <a:ea typeface="华文新魏" pitchFamily="2" charset="-122"/>
                </a:rPr>
                <a:t>WAIT-2</a:t>
              </a:r>
            </a:p>
          </p:txBody>
        </p:sp>
        <p:sp>
          <p:nvSpPr>
            <p:cNvPr id="795677" name="Rectangle 29"/>
            <p:cNvSpPr>
              <a:spLocks noChangeArrowheads="1"/>
            </p:cNvSpPr>
            <p:nvPr/>
          </p:nvSpPr>
          <p:spPr bwMode="auto">
            <a:xfrm>
              <a:off x="6692900" y="4135438"/>
              <a:ext cx="955675" cy="1482725"/>
            </a:xfrm>
            <a:prstGeom prst="rect">
              <a:avLst/>
            </a:prstGeom>
            <a:solidFill>
              <a:srgbClr val="00FFFF"/>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8981" name="Rectangle 30"/>
            <p:cNvSpPr>
              <a:spLocks noChangeArrowheads="1"/>
            </p:cNvSpPr>
            <p:nvPr/>
          </p:nvSpPr>
          <p:spPr bwMode="auto">
            <a:xfrm>
              <a:off x="6772607" y="4556125"/>
              <a:ext cx="751810" cy="64376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LAST-</a:t>
              </a:r>
            </a:p>
            <a:p>
              <a:pPr algn="ctr" defTabSz="762000" eaLnBrk="0" hangingPunct="0"/>
              <a:r>
                <a:rPr kumimoji="1" lang="en-US" altLang="zh-CN" sz="1800" b="1">
                  <a:latin typeface="华文新魏" pitchFamily="2" charset="-122"/>
                  <a:ea typeface="华文新魏" pitchFamily="2" charset="-122"/>
                </a:rPr>
                <a:t>ACK</a:t>
              </a:r>
            </a:p>
          </p:txBody>
        </p:sp>
        <p:grpSp>
          <p:nvGrpSpPr>
            <p:cNvPr id="6" name="Group 58"/>
            <p:cNvGrpSpPr>
              <a:grpSpLocks/>
            </p:cNvGrpSpPr>
            <p:nvPr/>
          </p:nvGrpSpPr>
          <p:grpSpPr bwMode="auto">
            <a:xfrm>
              <a:off x="395288" y="4891088"/>
              <a:ext cx="2165350" cy="1268412"/>
              <a:chOff x="249" y="3081"/>
              <a:chExt cx="1364" cy="799"/>
            </a:xfrm>
          </p:grpSpPr>
          <p:sp>
            <p:nvSpPr>
              <p:cNvPr id="169008" name="Rectangle 17"/>
              <p:cNvSpPr>
                <a:spLocks noChangeArrowheads="1"/>
              </p:cNvSpPr>
              <p:nvPr/>
            </p:nvSpPr>
            <p:spPr bwMode="auto">
              <a:xfrm>
                <a:off x="249" y="3081"/>
                <a:ext cx="814"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等待 </a:t>
                </a:r>
                <a:r>
                  <a:rPr kumimoji="1" lang="en-US" altLang="zh-CN" sz="1800" b="1">
                    <a:latin typeface="华文新魏" pitchFamily="2" charset="-122"/>
                    <a:ea typeface="华文新魏" pitchFamily="2" charset="-122"/>
                  </a:rPr>
                  <a:t>2MSL</a:t>
                </a:r>
              </a:p>
            </p:txBody>
          </p:sp>
          <p:sp>
            <p:nvSpPr>
              <p:cNvPr id="795679" name="Rectangle 31"/>
              <p:cNvSpPr>
                <a:spLocks noChangeArrowheads="1"/>
              </p:cNvSpPr>
              <p:nvPr/>
            </p:nvSpPr>
            <p:spPr bwMode="auto">
              <a:xfrm>
                <a:off x="1012" y="3097"/>
                <a:ext cx="601" cy="779"/>
              </a:xfrm>
              <a:prstGeom prst="rect">
                <a:avLst/>
              </a:prstGeom>
              <a:solidFill>
                <a:srgbClr val="FFFF99"/>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169010" name="Rectangle 32"/>
              <p:cNvSpPr>
                <a:spLocks noChangeArrowheads="1"/>
              </p:cNvSpPr>
              <p:nvPr/>
            </p:nvSpPr>
            <p:spPr bwMode="auto">
              <a:xfrm>
                <a:off x="1052" y="3292"/>
                <a:ext cx="519" cy="40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en-US" altLang="zh-CN" sz="1800" b="1">
                    <a:latin typeface="华文新魏" pitchFamily="2" charset="-122"/>
                    <a:ea typeface="华文新魏" pitchFamily="2" charset="-122"/>
                  </a:rPr>
                  <a:t>TIME-</a:t>
                </a:r>
              </a:p>
              <a:p>
                <a:pPr algn="ctr" defTabSz="762000" eaLnBrk="0" hangingPunct="0"/>
                <a:r>
                  <a:rPr kumimoji="1" lang="en-US" altLang="zh-CN" sz="1800" b="1">
                    <a:latin typeface="华文新魏" pitchFamily="2" charset="-122"/>
                    <a:ea typeface="华文新魏" pitchFamily="2" charset="-122"/>
                  </a:rPr>
                  <a:t>WAIT</a:t>
                </a:r>
              </a:p>
            </p:txBody>
          </p:sp>
          <p:sp>
            <p:nvSpPr>
              <p:cNvPr id="169011" name="Freeform 35"/>
              <p:cNvSpPr>
                <a:spLocks/>
              </p:cNvSpPr>
              <p:nvPr/>
            </p:nvSpPr>
            <p:spPr bwMode="auto">
              <a:xfrm>
                <a:off x="255" y="3081"/>
                <a:ext cx="749" cy="799"/>
              </a:xfrm>
              <a:custGeom>
                <a:avLst/>
                <a:gdLst>
                  <a:gd name="T0" fmla="*/ 24006 w 635"/>
                  <a:gd name="T1" fmla="*/ 0 h 499"/>
                  <a:gd name="T2" fmla="*/ 0 w 635"/>
                  <a:gd name="T3" fmla="*/ 0 h 499"/>
                  <a:gd name="T4" fmla="*/ 0 w 635"/>
                  <a:gd name="T5" fmla="*/ 15693989 h 499"/>
                  <a:gd name="T6" fmla="*/ 24006 w 635"/>
                  <a:gd name="T7" fmla="*/ 15693989 h 499"/>
                  <a:gd name="T8" fmla="*/ 0 60000 65536"/>
                  <a:gd name="T9" fmla="*/ 0 60000 65536"/>
                  <a:gd name="T10" fmla="*/ 0 60000 65536"/>
                  <a:gd name="T11" fmla="*/ 0 60000 65536"/>
                  <a:gd name="T12" fmla="*/ 0 w 635"/>
                  <a:gd name="T13" fmla="*/ 0 h 499"/>
                  <a:gd name="T14" fmla="*/ 635 w 635"/>
                  <a:gd name="T15" fmla="*/ 499 h 499"/>
                </a:gdLst>
                <a:ahLst/>
                <a:cxnLst>
                  <a:cxn ang="T8">
                    <a:pos x="T0" y="T1"/>
                  </a:cxn>
                  <a:cxn ang="T9">
                    <a:pos x="T2" y="T3"/>
                  </a:cxn>
                  <a:cxn ang="T10">
                    <a:pos x="T4" y="T5"/>
                  </a:cxn>
                  <a:cxn ang="T11">
                    <a:pos x="T6" y="T7"/>
                  </a:cxn>
                </a:cxnLst>
                <a:rect l="T12" t="T13" r="T14" b="T15"/>
                <a:pathLst>
                  <a:path w="635" h="499">
                    <a:moveTo>
                      <a:pt x="635" y="0"/>
                    </a:moveTo>
                    <a:lnTo>
                      <a:pt x="0" y="0"/>
                    </a:lnTo>
                    <a:lnTo>
                      <a:pt x="0" y="499"/>
                    </a:lnTo>
                    <a:lnTo>
                      <a:pt x="635" y="499"/>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9012" name="Text Box 36"/>
              <p:cNvSpPr txBox="1">
                <a:spLocks noChangeArrowheads="1"/>
              </p:cNvSpPr>
              <p:nvPr/>
            </p:nvSpPr>
            <p:spPr bwMode="auto">
              <a:xfrm>
                <a:off x="476" y="3208"/>
                <a:ext cx="373" cy="404"/>
              </a:xfrm>
              <a:prstGeom prst="rect">
                <a:avLst/>
              </a:prstGeom>
              <a:noFill/>
              <a:ln w="9525">
                <a:noFill/>
                <a:miter lim="800000"/>
                <a:headEnd/>
                <a:tailEnd/>
              </a:ln>
            </p:spPr>
            <p:txBody>
              <a:bodyPr wrap="none">
                <a:spAutoFit/>
              </a:bodyPr>
              <a:lstStyle/>
              <a:p>
                <a:r>
                  <a:rPr lang="en-US" altLang="zh-CN" sz="3600" b="1">
                    <a:latin typeface="华文新魏" pitchFamily="2" charset="-122"/>
                    <a:ea typeface="华文新魏" pitchFamily="2" charset="-122"/>
                    <a:sym typeface="Wingdings" pitchFamily="2" charset="2"/>
                  </a:rPr>
                  <a:t></a:t>
                </a:r>
              </a:p>
            </p:txBody>
          </p:sp>
        </p:grpSp>
        <p:sp>
          <p:nvSpPr>
            <p:cNvPr id="795685" name="Rectangle 37"/>
            <p:cNvSpPr>
              <a:spLocks noChangeArrowheads="1"/>
            </p:cNvSpPr>
            <p:nvPr/>
          </p:nvSpPr>
          <p:spPr bwMode="auto">
            <a:xfrm>
              <a:off x="6692900" y="5708650"/>
              <a:ext cx="955675" cy="528638"/>
            </a:xfrm>
            <a:prstGeom prst="rect">
              <a:avLst/>
            </a:prstGeom>
            <a:solidFill>
              <a:srgbClr val="663300"/>
            </a:solidFill>
            <a:ln w="12700" algn="ctr">
              <a:noFill/>
              <a:miter lim="800000"/>
              <a:headEnd/>
              <a:tailEnd/>
            </a:ln>
            <a:effectLst>
              <a:outerShdw dist="35921"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grpSp>
          <p:nvGrpSpPr>
            <p:cNvPr id="7" name="Group 38"/>
            <p:cNvGrpSpPr>
              <a:grpSpLocks/>
            </p:cNvGrpSpPr>
            <p:nvPr/>
          </p:nvGrpSpPr>
          <p:grpSpPr bwMode="auto">
            <a:xfrm>
              <a:off x="498475" y="1257300"/>
              <a:ext cx="1403350" cy="1082675"/>
              <a:chOff x="314" y="792"/>
              <a:chExt cx="884" cy="682"/>
            </a:xfrm>
          </p:grpSpPr>
          <p:sp>
            <p:nvSpPr>
              <p:cNvPr id="169006" name="Freeform 39"/>
              <p:cNvSpPr>
                <a:spLocks/>
              </p:cNvSpPr>
              <p:nvPr/>
            </p:nvSpPr>
            <p:spPr bwMode="auto">
              <a:xfrm>
                <a:off x="349" y="792"/>
                <a:ext cx="849" cy="682"/>
              </a:xfrm>
              <a:custGeom>
                <a:avLst/>
                <a:gdLst>
                  <a:gd name="T0" fmla="*/ 6785 w 769"/>
                  <a:gd name="T1" fmla="*/ 0 h 584"/>
                  <a:gd name="T2" fmla="*/ 0 w 769"/>
                  <a:gd name="T3" fmla="*/ 302 h 584"/>
                  <a:gd name="T4" fmla="*/ 0 w 769"/>
                  <a:gd name="T5" fmla="*/ 17720 h 584"/>
                  <a:gd name="T6" fmla="*/ 5311 w 769"/>
                  <a:gd name="T7" fmla="*/ 177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9007" name="Rectangle 40"/>
              <p:cNvSpPr>
                <a:spLocks noChangeArrowheads="1"/>
              </p:cNvSpPr>
              <p:nvPr/>
            </p:nvSpPr>
            <p:spPr bwMode="auto">
              <a:xfrm>
                <a:off x="314" y="1227"/>
                <a:ext cx="697"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主动关闭</a:t>
                </a:r>
              </a:p>
            </p:txBody>
          </p:sp>
        </p:grpSp>
        <p:sp>
          <p:nvSpPr>
            <p:cNvPr id="168985" name="Freeform 41"/>
            <p:cNvSpPr>
              <a:spLocks/>
            </p:cNvSpPr>
            <p:nvPr/>
          </p:nvSpPr>
          <p:spPr bwMode="auto">
            <a:xfrm>
              <a:off x="7412038" y="1190625"/>
              <a:ext cx="1408112" cy="2905125"/>
            </a:xfrm>
            <a:custGeom>
              <a:avLst/>
              <a:gdLst>
                <a:gd name="T0" fmla="*/ 0 w 868"/>
                <a:gd name="T1" fmla="*/ 0 h 1493"/>
                <a:gd name="T2" fmla="*/ 2147483647 w 868"/>
                <a:gd name="T3" fmla="*/ 2147483647 h 1493"/>
                <a:gd name="T4" fmla="*/ 2147483647 w 868"/>
                <a:gd name="T5" fmla="*/ 2147483647 h 1493"/>
                <a:gd name="T6" fmla="*/ 2147483647 w 868"/>
                <a:gd name="T7" fmla="*/ 2147483647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8986" name="Rectangle 42"/>
            <p:cNvSpPr>
              <a:spLocks noChangeArrowheads="1"/>
            </p:cNvSpPr>
            <p:nvPr/>
          </p:nvSpPr>
          <p:spPr bwMode="auto">
            <a:xfrm>
              <a:off x="7707313" y="3660775"/>
              <a:ext cx="1106073"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被动关闭</a:t>
              </a:r>
            </a:p>
          </p:txBody>
        </p:sp>
        <p:sp>
          <p:nvSpPr>
            <p:cNvPr id="168987" name="Rectangle 43"/>
            <p:cNvSpPr>
              <a:spLocks noChangeArrowheads="1"/>
            </p:cNvSpPr>
            <p:nvPr/>
          </p:nvSpPr>
          <p:spPr bwMode="auto">
            <a:xfrm>
              <a:off x="4130675" y="1778000"/>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grpSp>
          <p:nvGrpSpPr>
            <p:cNvPr id="8" name="Group 44"/>
            <p:cNvGrpSpPr>
              <a:grpSpLocks/>
            </p:cNvGrpSpPr>
            <p:nvPr/>
          </p:nvGrpSpPr>
          <p:grpSpPr bwMode="auto">
            <a:xfrm>
              <a:off x="7453313" y="1376363"/>
              <a:ext cx="1203325" cy="1789112"/>
              <a:chOff x="4695" y="867"/>
              <a:chExt cx="758" cy="1127"/>
            </a:xfrm>
          </p:grpSpPr>
          <p:sp>
            <p:nvSpPr>
              <p:cNvPr id="169004" name="Freeform 45"/>
              <p:cNvSpPr>
                <a:spLocks/>
              </p:cNvSpPr>
              <p:nvPr/>
            </p:nvSpPr>
            <p:spPr bwMode="auto">
              <a:xfrm>
                <a:off x="4695" y="867"/>
                <a:ext cx="361" cy="1127"/>
              </a:xfrm>
              <a:custGeom>
                <a:avLst/>
                <a:gdLst>
                  <a:gd name="T0" fmla="*/ 2 w 451"/>
                  <a:gd name="T1" fmla="*/ 29325 h 965"/>
                  <a:gd name="T2" fmla="*/ 2 w 451"/>
                  <a:gd name="T3" fmla="*/ 27164 h 965"/>
                  <a:gd name="T4" fmla="*/ 3 w 451"/>
                  <a:gd name="T5" fmla="*/ 21508 h 965"/>
                  <a:gd name="T6" fmla="*/ 3 w 451"/>
                  <a:gd name="T7" fmla="*/ 12685 h 965"/>
                  <a:gd name="T8" fmla="*/ 3 w 451"/>
                  <a:gd name="T9" fmla="*/ 6330 h 965"/>
                  <a:gd name="T10" fmla="*/ 2 w 451"/>
                  <a:gd name="T11" fmla="*/ 2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169005" name="Rectangle 46"/>
              <p:cNvSpPr>
                <a:spLocks noChangeArrowheads="1"/>
              </p:cNvSpPr>
              <p:nvPr/>
            </p:nvSpPr>
            <p:spPr bwMode="auto">
              <a:xfrm>
                <a:off x="5047" y="1120"/>
                <a:ext cx="406" cy="58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通知</a:t>
                </a:r>
              </a:p>
              <a:p>
                <a:pPr defTabSz="762000" eaLnBrk="0" hangingPunct="0"/>
                <a:r>
                  <a:rPr kumimoji="1" lang="zh-CN" altLang="en-US" sz="1800" b="1">
                    <a:latin typeface="华文新魏" pitchFamily="2" charset="-122"/>
                    <a:ea typeface="华文新魏" pitchFamily="2" charset="-122"/>
                  </a:rPr>
                  <a:t>应用</a:t>
                </a:r>
              </a:p>
              <a:p>
                <a:pPr defTabSz="762000" eaLnBrk="0" hangingPunct="0"/>
                <a:r>
                  <a:rPr kumimoji="1" lang="zh-CN" altLang="en-US" sz="1800" b="1">
                    <a:latin typeface="华文新魏" pitchFamily="2" charset="-122"/>
                    <a:ea typeface="华文新魏" pitchFamily="2" charset="-122"/>
                  </a:rPr>
                  <a:t>进程</a:t>
                </a:r>
              </a:p>
            </p:txBody>
          </p:sp>
        </p:grpSp>
        <p:sp>
          <p:nvSpPr>
            <p:cNvPr id="168989" name="Rectangle 47"/>
            <p:cNvSpPr>
              <a:spLocks noChangeArrowheads="1"/>
            </p:cNvSpPr>
            <p:nvPr/>
          </p:nvSpPr>
          <p:spPr bwMode="auto">
            <a:xfrm>
              <a:off x="1587500" y="1622425"/>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dirty="0">
                  <a:latin typeface="华文新魏" pitchFamily="2" charset="-122"/>
                  <a:ea typeface="华文新魏" pitchFamily="2" charset="-122"/>
                </a:rPr>
                <a:t>ESTAB-</a:t>
              </a:r>
            </a:p>
            <a:p>
              <a:pPr defTabSz="762000" eaLnBrk="0" hangingPunct="0"/>
              <a:r>
                <a:rPr kumimoji="1" lang="en-US" altLang="zh-CN" sz="1800" b="1" dirty="0">
                  <a:latin typeface="华文新魏" pitchFamily="2" charset="-122"/>
                  <a:ea typeface="华文新魏" pitchFamily="2" charset="-122"/>
                </a:rPr>
                <a:t>LISHED</a:t>
              </a:r>
            </a:p>
          </p:txBody>
        </p:sp>
        <p:sp>
          <p:nvSpPr>
            <p:cNvPr id="168990" name="Rectangle 48"/>
            <p:cNvSpPr>
              <a:spLocks noChangeArrowheads="1"/>
            </p:cNvSpPr>
            <p:nvPr/>
          </p:nvSpPr>
          <p:spPr bwMode="auto">
            <a:xfrm>
              <a:off x="6673850" y="2058988"/>
              <a:ext cx="926537" cy="64376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ESTAB-</a:t>
              </a:r>
            </a:p>
            <a:p>
              <a:pPr defTabSz="762000" eaLnBrk="0" hangingPunct="0"/>
              <a:r>
                <a:rPr kumimoji="1" lang="en-US" altLang="zh-CN" sz="1800" b="1">
                  <a:latin typeface="华文新魏" pitchFamily="2" charset="-122"/>
                  <a:ea typeface="华文新魏" pitchFamily="2" charset="-122"/>
                </a:rPr>
                <a:t>LISHED</a:t>
              </a:r>
            </a:p>
          </p:txBody>
        </p:sp>
        <p:pic>
          <p:nvPicPr>
            <p:cNvPr id="168991" name="Picture 49"/>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p:spPr>
        </p:pic>
        <p:pic>
          <p:nvPicPr>
            <p:cNvPr id="168992" name="Picture 50"/>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p:spPr>
        </p:pic>
        <p:sp>
          <p:nvSpPr>
            <p:cNvPr id="168993" name="Rectangle 51"/>
            <p:cNvSpPr>
              <a:spLocks noChangeArrowheads="1"/>
            </p:cNvSpPr>
            <p:nvPr/>
          </p:nvSpPr>
          <p:spPr bwMode="auto">
            <a:xfrm>
              <a:off x="2222500" y="938213"/>
              <a:ext cx="349456"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168994" name="Rectangle 52"/>
            <p:cNvSpPr>
              <a:spLocks noChangeArrowheads="1"/>
            </p:cNvSpPr>
            <p:nvPr/>
          </p:nvSpPr>
          <p:spPr bwMode="auto">
            <a:xfrm>
              <a:off x="6723063" y="938213"/>
              <a:ext cx="318999"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B</a:t>
              </a:r>
            </a:p>
          </p:txBody>
        </p:sp>
        <p:sp>
          <p:nvSpPr>
            <p:cNvPr id="168995" name="Rectangle 53"/>
            <p:cNvSpPr>
              <a:spLocks noChangeArrowheads="1"/>
            </p:cNvSpPr>
            <p:nvPr/>
          </p:nvSpPr>
          <p:spPr bwMode="auto">
            <a:xfrm>
              <a:off x="1766888" y="6477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客户</a:t>
              </a:r>
            </a:p>
          </p:txBody>
        </p:sp>
        <p:sp>
          <p:nvSpPr>
            <p:cNvPr id="168996" name="Rectangle 54"/>
            <p:cNvSpPr>
              <a:spLocks noChangeArrowheads="1"/>
            </p:cNvSpPr>
            <p:nvPr/>
          </p:nvSpPr>
          <p:spPr bwMode="auto">
            <a:xfrm>
              <a:off x="6734175" y="647700"/>
              <a:ext cx="87524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服务器</a:t>
              </a:r>
            </a:p>
          </p:txBody>
        </p:sp>
        <p:sp>
          <p:nvSpPr>
            <p:cNvPr id="168997" name="Rectangle 55"/>
            <p:cNvSpPr>
              <a:spLocks noChangeArrowheads="1"/>
            </p:cNvSpPr>
            <p:nvPr/>
          </p:nvSpPr>
          <p:spPr bwMode="auto">
            <a:xfrm rot="-628888">
              <a:off x="4353926" y="3644873"/>
              <a:ext cx="1106073" cy="366767"/>
            </a:xfrm>
            <a:prstGeom prst="rect">
              <a:avLst/>
            </a:prstGeom>
            <a:solidFill>
              <a:srgbClr val="CCECFF"/>
            </a:solidFill>
            <a:ln w="38100" cmpd="dbl" algn="ctr">
              <a:solidFill>
                <a:schemeClr val="folHlink"/>
              </a:solid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数据传送</a:t>
              </a:r>
            </a:p>
          </p:txBody>
        </p:sp>
        <p:sp>
          <p:nvSpPr>
            <p:cNvPr id="168998" name="Text Box 56"/>
            <p:cNvSpPr txBox="1">
              <a:spLocks noChangeArrowheads="1"/>
            </p:cNvSpPr>
            <p:nvPr/>
          </p:nvSpPr>
          <p:spPr bwMode="auto">
            <a:xfrm>
              <a:off x="6645275" y="5803900"/>
              <a:ext cx="971550" cy="336550"/>
            </a:xfrm>
            <a:prstGeom prst="rect">
              <a:avLst/>
            </a:prstGeom>
            <a:noFill/>
            <a:ln w="12700" algn="ctr">
              <a:noFill/>
              <a:miter lim="800000"/>
              <a:headEnd/>
              <a:tailEnd/>
            </a:ln>
          </p:spPr>
          <p:txBody>
            <a:bodyPr wrap="none" anchor="ctr"/>
            <a:lstStyle/>
            <a:p>
              <a:pPr eaLnBrk="0" hangingPunct="0"/>
              <a:r>
                <a:rPr kumimoji="1" lang="en-US" altLang="zh-CN" sz="1800" b="1">
                  <a:latin typeface="华文新魏" pitchFamily="2" charset="-122"/>
                  <a:ea typeface="华文新魏" pitchFamily="2" charset="-122"/>
                </a:rPr>
                <a:t>CLOSED</a:t>
              </a:r>
            </a:p>
          </p:txBody>
        </p:sp>
        <p:sp>
          <p:nvSpPr>
            <p:cNvPr id="795708" name="Text Box 60"/>
            <p:cNvSpPr txBox="1">
              <a:spLocks noChangeArrowheads="1"/>
            </p:cNvSpPr>
            <p:nvPr/>
          </p:nvSpPr>
          <p:spPr bwMode="auto">
            <a:xfrm>
              <a:off x="2124075" y="404813"/>
              <a:ext cx="5740400" cy="40005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defRPr/>
              </a:pPr>
              <a:r>
                <a:rPr lang="en-US" altLang="zh-CN" sz="2000" b="1" dirty="0">
                  <a:latin typeface="华文新魏" pitchFamily="2" charset="-122"/>
                  <a:ea typeface="华文新魏" pitchFamily="2" charset="-122"/>
                </a:rPr>
                <a:t>TCP </a:t>
              </a:r>
              <a:r>
                <a:rPr lang="zh-CN" altLang="en-US" sz="2000" b="1" dirty="0">
                  <a:latin typeface="华文新魏" pitchFamily="2" charset="-122"/>
                  <a:ea typeface="华文新魏" pitchFamily="2" charset="-122"/>
                </a:rPr>
                <a:t>连接必须经过时间 </a:t>
              </a:r>
              <a:r>
                <a:rPr lang="en-US" altLang="zh-CN" sz="2000" b="1" dirty="0">
                  <a:latin typeface="华文新魏" pitchFamily="2" charset="-122"/>
                  <a:ea typeface="华文新魏" pitchFamily="2" charset="-122"/>
                </a:rPr>
                <a:t>2MSL </a:t>
              </a:r>
              <a:r>
                <a:rPr lang="zh-CN" altLang="en-US" sz="2000" b="1" dirty="0">
                  <a:latin typeface="华文新魏" pitchFamily="2" charset="-122"/>
                  <a:ea typeface="华文新魏" pitchFamily="2" charset="-122"/>
                </a:rPr>
                <a:t>后才真正释放掉。 </a:t>
              </a:r>
            </a:p>
          </p:txBody>
        </p:sp>
      </p:grpSp>
      <p:sp>
        <p:nvSpPr>
          <p:cNvPr id="169002" name="灯片编号占位符 58"/>
          <p:cNvSpPr>
            <a:spLocks noGrp="1"/>
          </p:cNvSpPr>
          <p:nvPr>
            <p:ph type="sldNum" sz="quarter" idx="12"/>
          </p:nvPr>
        </p:nvSpPr>
        <p:spPr>
          <a:noFill/>
        </p:spPr>
        <p:txBody>
          <a:bodyPr/>
          <a:lstStyle/>
          <a:p>
            <a:fld id="{05972CA7-E14E-4459-A5A5-366F2D270634}" type="slidenum">
              <a:rPr lang="en-US" altLang="zh-CN" smtClean="0"/>
              <a:pPr/>
              <a:t>65</a:t>
            </a:fld>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548680"/>
            <a:ext cx="8569325" cy="4754562"/>
          </a:xfrm>
        </p:spPr>
        <p:txBody>
          <a:bodyPr/>
          <a:lstStyle/>
          <a:p>
            <a:pPr>
              <a:defRPr/>
            </a:pPr>
            <a:r>
              <a:rPr lang="en-US" altLang="zh-CN" sz="2800" b="1" u="sng" dirty="0" smtClean="0">
                <a:solidFill>
                  <a:schemeClr val="accent6"/>
                </a:solidFill>
                <a:ea typeface="华文新魏" pitchFamily="2" charset="-122"/>
              </a:rPr>
              <a:t>TCP</a:t>
            </a:r>
            <a:r>
              <a:rPr lang="zh-CN" altLang="zh-CN" sz="2800" b="1" u="sng" dirty="0" smtClean="0">
                <a:solidFill>
                  <a:schemeClr val="accent6"/>
                </a:solidFill>
                <a:ea typeface="华文新魏" pitchFamily="2" charset="-122"/>
              </a:rPr>
              <a:t>连接释放</a:t>
            </a:r>
            <a:r>
              <a:rPr lang="en-US" altLang="zh-CN" sz="2800" b="1" u="sng" dirty="0" smtClean="0">
                <a:solidFill>
                  <a:schemeClr val="accent6"/>
                </a:solidFill>
                <a:ea typeface="华文新魏" pitchFamily="2" charset="-122"/>
              </a:rPr>
              <a:t> “</a:t>
            </a:r>
            <a:r>
              <a:rPr lang="zh-CN" altLang="zh-CN" sz="2800" b="1" u="sng" dirty="0" smtClean="0">
                <a:solidFill>
                  <a:schemeClr val="accent6"/>
                </a:solidFill>
                <a:ea typeface="华文新魏" pitchFamily="2" charset="-122"/>
              </a:rPr>
              <a:t>四次握手</a:t>
            </a:r>
            <a:r>
              <a:rPr lang="en-US" altLang="zh-CN" sz="2800" b="1" u="sng" dirty="0" smtClean="0">
                <a:solidFill>
                  <a:schemeClr val="accent6"/>
                </a:solidFill>
                <a:ea typeface="华文新魏" pitchFamily="2" charset="-122"/>
              </a:rPr>
              <a:t>”</a:t>
            </a:r>
            <a:r>
              <a:rPr lang="zh-CN" altLang="zh-CN" sz="2800" b="1" u="sng" dirty="0" smtClean="0">
                <a:solidFill>
                  <a:schemeClr val="accent6"/>
                </a:solidFill>
                <a:ea typeface="华文新魏" pitchFamily="2" charset="-122"/>
              </a:rPr>
              <a:t>的过程</a:t>
            </a:r>
          </a:p>
        </p:txBody>
      </p:sp>
      <p:sp>
        <p:nvSpPr>
          <p:cNvPr id="5" name="灯片编号占位符 4"/>
          <p:cNvSpPr>
            <a:spLocks noGrp="1"/>
          </p:cNvSpPr>
          <p:nvPr>
            <p:ph type="sldNum" sz="quarter" idx="11"/>
          </p:nvPr>
        </p:nvSpPr>
        <p:spPr>
          <a:xfrm>
            <a:off x="7020272" y="6605588"/>
            <a:ext cx="1905000" cy="252412"/>
          </a:xfrm>
        </p:spPr>
        <p:txBody>
          <a:bodyPr/>
          <a:lstStyle/>
          <a:p>
            <a:pPr algn="r">
              <a:defRPr/>
            </a:pPr>
            <a:fld id="{A6EEF9CF-90DE-4517-87B4-D0149AF0F3E2}" type="slidenum">
              <a:rPr lang="zh-CN" altLang="en-US">
                <a:solidFill>
                  <a:srgbClr val="000000"/>
                </a:solidFill>
              </a:rPr>
              <a:pPr algn="r">
                <a:defRPr/>
              </a:pPr>
              <a:t>66</a:t>
            </a:fld>
            <a:endParaRPr lang="en-US" altLang="zh-CN" dirty="0">
              <a:solidFill>
                <a:srgbClr val="000000"/>
              </a:solidFill>
            </a:endParaRPr>
          </a:p>
        </p:txBody>
      </p:sp>
      <p:pic>
        <p:nvPicPr>
          <p:cNvPr id="29702" name="图片 5"/>
          <p:cNvPicPr>
            <a:picLocks noChangeAspect="1" noChangeArrowheads="1"/>
          </p:cNvPicPr>
          <p:nvPr/>
        </p:nvPicPr>
        <p:blipFill>
          <a:blip r:embed="rId2" cstate="print"/>
          <a:srcRect/>
          <a:stretch>
            <a:fillRect/>
          </a:stretch>
        </p:blipFill>
        <p:spPr bwMode="auto">
          <a:xfrm>
            <a:off x="251520" y="1628800"/>
            <a:ext cx="8424863" cy="2951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476672"/>
            <a:ext cx="8353425" cy="4395787"/>
          </a:xfrm>
        </p:spPr>
        <p:txBody>
          <a:bodyPr/>
          <a:lstStyle/>
          <a:p>
            <a:pPr>
              <a:defRPr/>
            </a:pPr>
            <a:r>
              <a:rPr lang="en-US" altLang="zh-CN" sz="2400" b="1" u="sng" dirty="0" smtClean="0">
                <a:solidFill>
                  <a:schemeClr val="accent6"/>
                </a:solidFill>
                <a:ea typeface="华文新魏" pitchFamily="2" charset="-122"/>
              </a:rPr>
              <a:t>TCP</a:t>
            </a:r>
            <a:r>
              <a:rPr lang="zh-CN" altLang="zh-CN" sz="2400" b="1" u="sng" dirty="0" smtClean="0">
                <a:solidFill>
                  <a:schemeClr val="accent6"/>
                </a:solidFill>
                <a:ea typeface="华文新魏" pitchFamily="2" charset="-122"/>
              </a:rPr>
              <a:t>工作原理</a:t>
            </a:r>
            <a:endParaRPr lang="en-US" altLang="zh-CN" sz="2400" b="1" u="sng" dirty="0" smtClean="0">
              <a:solidFill>
                <a:schemeClr val="accent6"/>
              </a:solidFill>
              <a:ea typeface="华文新魏" pitchFamily="2" charset="-122"/>
            </a:endParaRPr>
          </a:p>
          <a:p>
            <a:pPr>
              <a:buFontTx/>
              <a:buNone/>
              <a:defRPr/>
            </a:pPr>
            <a:r>
              <a:rPr lang="zh-CN" altLang="en-US" sz="2400" b="1" dirty="0" smtClean="0">
                <a:solidFill>
                  <a:schemeClr val="accent6"/>
                </a:solidFill>
                <a:ea typeface="华文新魏" pitchFamily="2" charset="-122"/>
              </a:rPr>
              <a:t>    </a:t>
            </a:r>
            <a:r>
              <a:rPr lang="zh-CN" altLang="zh-CN" sz="2400" b="1" u="sng" dirty="0" smtClean="0">
                <a:solidFill>
                  <a:schemeClr val="accent6"/>
                </a:solidFill>
                <a:ea typeface="华文新魏" pitchFamily="2" charset="-122"/>
              </a:rPr>
              <a:t>示意图</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4738DB45-A6D0-4351-A792-62C36D7A5794}" type="slidenum">
              <a:rPr lang="zh-CN" altLang="en-US">
                <a:solidFill>
                  <a:srgbClr val="000000"/>
                </a:solidFill>
              </a:rPr>
              <a:pPr algn="r">
                <a:defRPr/>
              </a:pPr>
              <a:t>67</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3436268" y="181407"/>
            <a:ext cx="4536504" cy="652534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Grp="1" noChangeArrowheads="1"/>
          </p:cNvSpPr>
          <p:nvPr>
            <p:ph type="body" idx="1"/>
          </p:nvPr>
        </p:nvSpPr>
        <p:spPr>
          <a:xfrm>
            <a:off x="683568" y="1628800"/>
            <a:ext cx="7772400" cy="4824413"/>
          </a:xfrm>
        </p:spPr>
        <p:txBody>
          <a:bodyPr/>
          <a:lstStyle/>
          <a:p>
            <a:pPr eaLnBrk="1" hangingPunct="1">
              <a:lnSpc>
                <a:spcPct val="90000"/>
              </a:lnSpc>
            </a:pP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连接的每一端都必须设有：</a:t>
            </a:r>
            <a:endParaRPr lang="en-US" altLang="zh-CN" dirty="0" smtClean="0">
              <a:latin typeface="华文新魏" pitchFamily="2" charset="-122"/>
              <a:ea typeface="华文新魏" pitchFamily="2" charset="-122"/>
            </a:endParaRPr>
          </a:p>
          <a:p>
            <a:pPr lvl="1" eaLnBrk="1" hangingPunct="1">
              <a:lnSpc>
                <a:spcPct val="90000"/>
              </a:lnSpc>
            </a:pPr>
            <a:r>
              <a:rPr lang="zh-CN" altLang="en-US" dirty="0" smtClean="0">
                <a:latin typeface="华文新魏" pitchFamily="2" charset="-122"/>
                <a:ea typeface="华文新魏" pitchFamily="2" charset="-122"/>
              </a:rPr>
              <a:t>两个缓存</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一个发送缓存和一个接收缓存；</a:t>
            </a:r>
            <a:endParaRPr lang="en-US" altLang="zh-CN" dirty="0" smtClean="0">
              <a:latin typeface="华文新魏" pitchFamily="2" charset="-122"/>
              <a:ea typeface="华文新魏" pitchFamily="2" charset="-122"/>
            </a:endParaRPr>
          </a:p>
          <a:p>
            <a:pPr lvl="1" eaLnBrk="1" hangingPunct="1">
              <a:lnSpc>
                <a:spcPct val="90000"/>
              </a:lnSpc>
            </a:pPr>
            <a:r>
              <a:rPr lang="zh-CN" altLang="en-US" dirty="0" smtClean="0">
                <a:latin typeface="华文新魏" pitchFamily="2" charset="-122"/>
                <a:ea typeface="华文新魏" pitchFamily="2" charset="-122"/>
              </a:rPr>
              <a:t>一个窗口</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接收端的接收窗口。</a:t>
            </a:r>
          </a:p>
          <a:p>
            <a:pPr eaLnBrk="1" hangingPunct="1">
              <a:lnSpc>
                <a:spcPct val="90000"/>
              </a:lnSpc>
            </a:pP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的可靠传输机制用字节的序号进行控制。</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所有的确认都是基于序号而不是基于报文段。</a:t>
            </a:r>
          </a:p>
          <a:p>
            <a:pPr eaLnBrk="1" hangingPunct="1">
              <a:lnSpc>
                <a:spcPct val="90000"/>
              </a:lnSpc>
            </a:pPr>
            <a:r>
              <a:rPr lang="zh-CN" altLang="en-US" dirty="0" smtClean="0">
                <a:latin typeface="华文新魏" pitchFamily="2" charset="-122"/>
                <a:ea typeface="华文新魏" pitchFamily="2" charset="-122"/>
              </a:rPr>
              <a:t> 接收端通过</a:t>
            </a:r>
            <a:r>
              <a:rPr lang="en-US" altLang="zh-CN" dirty="0" smtClean="0">
                <a:latin typeface="华文新魏" pitchFamily="2" charset="-122"/>
                <a:ea typeface="华文新魏" pitchFamily="2" charset="-122"/>
              </a:rPr>
              <a:t>TCP</a:t>
            </a:r>
            <a:r>
              <a:rPr lang="zh-CN" altLang="en-US" dirty="0" smtClean="0">
                <a:latin typeface="华文新魏" pitchFamily="2" charset="-122"/>
                <a:ea typeface="华文新魏" pitchFamily="2" charset="-122"/>
              </a:rPr>
              <a:t>报头通知发送端：</a:t>
            </a:r>
            <a:endParaRPr lang="en-US" altLang="zh-CN" dirty="0" smtClean="0">
              <a:latin typeface="华文新魏" pitchFamily="2" charset="-122"/>
              <a:ea typeface="华文新魏" pitchFamily="2" charset="-122"/>
            </a:endParaRPr>
          </a:p>
          <a:p>
            <a:pPr lvl="1" eaLnBrk="1" hangingPunct="1">
              <a:lnSpc>
                <a:spcPct val="90000"/>
              </a:lnSpc>
            </a:pPr>
            <a:r>
              <a:rPr lang="zh-CN" altLang="en-US" dirty="0" smtClean="0">
                <a:latin typeface="华文新魏" pitchFamily="2" charset="-122"/>
                <a:ea typeface="华文新魏" pitchFamily="2" charset="-122"/>
              </a:rPr>
              <a:t>正确接收的字节号，还能连续发送的字节</a:t>
            </a:r>
            <a:endParaRPr lang="en-US" altLang="zh-CN" dirty="0" smtClean="0">
              <a:latin typeface="华文新魏" pitchFamily="2" charset="-122"/>
              <a:ea typeface="华文新魏" pitchFamily="2" charset="-122"/>
            </a:endParaRPr>
          </a:p>
          <a:p>
            <a:pPr eaLnBrk="1" hangingPunct="1">
              <a:lnSpc>
                <a:spcPct val="90000"/>
              </a:lnSpc>
              <a:buNone/>
            </a:pPr>
            <a:endParaRPr lang="en-US" altLang="zh-CN" dirty="0" smtClean="0">
              <a:latin typeface="华文新魏" pitchFamily="2" charset="-122"/>
              <a:ea typeface="华文新魏" pitchFamily="2" charset="-122"/>
            </a:endParaRPr>
          </a:p>
        </p:txBody>
      </p:sp>
      <p:sp>
        <p:nvSpPr>
          <p:cNvPr id="88070" name="灯片编号占位符 5"/>
          <p:cNvSpPr>
            <a:spLocks noGrp="1"/>
          </p:cNvSpPr>
          <p:nvPr>
            <p:ph type="sldNum" sz="quarter" idx="12"/>
          </p:nvPr>
        </p:nvSpPr>
        <p:spPr>
          <a:noFill/>
        </p:spPr>
        <p:txBody>
          <a:bodyPr/>
          <a:lstStyle/>
          <a:p>
            <a:fld id="{BFE1139B-0123-47A5-BFCE-985F3346E555}" type="slidenum">
              <a:rPr lang="en-US" altLang="zh-CN" smtClean="0"/>
              <a:pPr/>
              <a:t>68</a:t>
            </a:fld>
            <a:endParaRPr lang="en-US" altLang="zh-CN" smtClean="0"/>
          </a:p>
        </p:txBody>
      </p:sp>
      <p:sp>
        <p:nvSpPr>
          <p:cNvPr id="8" name="标题 15"/>
          <p:cNvSpPr>
            <a:spLocks noGrp="1"/>
          </p:cNvSpPr>
          <p:nvPr>
            <p:ph type="title"/>
          </p:nvPr>
        </p:nvSpPr>
        <p:spPr>
          <a:xfrm>
            <a:off x="179512" y="188640"/>
            <a:ext cx="8207375" cy="1451868"/>
          </a:xfrm>
        </p:spPr>
        <p:txBody>
          <a:bodyPr/>
          <a:lstStyle/>
          <a:p>
            <a:pPr algn="l" eaLnBrk="1" hangingPunct="1">
              <a:defRPr/>
            </a:pPr>
            <a:r>
              <a:rPr lang="en-US" altLang="zh-CN" sz="2800" u="sng" dirty="0" smtClean="0">
                <a:latin typeface="+mn-lt"/>
                <a:ea typeface="华文新魏" pitchFamily="2" charset="-122"/>
              </a:rPr>
              <a:t>6.3.4  TCP</a:t>
            </a:r>
            <a:r>
              <a:rPr lang="zh-CN" altLang="zh-CN" sz="2800" u="sng" dirty="0" smtClean="0">
                <a:latin typeface="+mn-lt"/>
                <a:ea typeface="华文新魏" pitchFamily="2" charset="-122"/>
              </a:rPr>
              <a:t>滑动窗口与确认、重传机制</a:t>
            </a:r>
            <a:endParaRPr lang="zh-CN" altLang="en-US" sz="2800" u="sng" dirty="0" smtClean="0">
              <a:latin typeface="+mn-lt"/>
              <a:ea typeface="华文新魏"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4"/>
          <p:cNvSpPr>
            <a:spLocks noGrp="1" noChangeArrowheads="1"/>
          </p:cNvSpPr>
          <p:nvPr>
            <p:ph type="title"/>
          </p:nvPr>
        </p:nvSpPr>
        <p:spPr>
          <a:xfrm>
            <a:off x="251520" y="188640"/>
            <a:ext cx="6805612" cy="864096"/>
          </a:xfrm>
        </p:spPr>
        <p:txBody>
          <a:bodyPr/>
          <a:lstStyle/>
          <a:p>
            <a:pPr algn="l" eaLnBrk="1" hangingPunct="1">
              <a:buFont typeface="Arial" pitchFamily="34" charset="0"/>
              <a:buChar char="•"/>
            </a:pPr>
            <a:r>
              <a:rPr lang="zh-CN" altLang="en-US" sz="3600" dirty="0" smtClean="0"/>
              <a:t> 发送缓存 </a:t>
            </a:r>
          </a:p>
        </p:txBody>
      </p:sp>
      <p:grpSp>
        <p:nvGrpSpPr>
          <p:cNvPr id="33" name="组合 32"/>
          <p:cNvGrpSpPr/>
          <p:nvPr/>
        </p:nvGrpSpPr>
        <p:grpSpPr>
          <a:xfrm>
            <a:off x="539552" y="980728"/>
            <a:ext cx="8326760" cy="3896782"/>
            <a:chOff x="142453" y="1412776"/>
            <a:chExt cx="8686800" cy="4256822"/>
          </a:xfrm>
        </p:grpSpPr>
        <p:sp>
          <p:nvSpPr>
            <p:cNvPr id="93188" name="Line 5"/>
            <p:cNvSpPr>
              <a:spLocks noChangeShapeType="1"/>
            </p:cNvSpPr>
            <p:nvPr/>
          </p:nvSpPr>
          <p:spPr bwMode="auto">
            <a:xfrm flipV="1">
              <a:off x="1853778" y="3068539"/>
              <a:ext cx="5235575" cy="0"/>
            </a:xfrm>
            <a:prstGeom prst="line">
              <a:avLst/>
            </a:prstGeom>
            <a:noFill/>
            <a:ln w="9525">
              <a:solidFill>
                <a:schemeClr val="tx1"/>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93189" name="Text Box 6"/>
            <p:cNvSpPr txBox="1">
              <a:spLocks noChangeArrowheads="1"/>
            </p:cNvSpPr>
            <p:nvPr/>
          </p:nvSpPr>
          <p:spPr bwMode="auto">
            <a:xfrm>
              <a:off x="933267" y="4838601"/>
              <a:ext cx="1723549" cy="830997"/>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最后被确认</a:t>
              </a:r>
            </a:p>
            <a:p>
              <a:pPr algn="ctr"/>
              <a:r>
                <a:rPr lang="zh-CN" altLang="en-US" sz="2400" b="1">
                  <a:latin typeface="华文新魏" pitchFamily="2" charset="-122"/>
                  <a:ea typeface="华文新魏" pitchFamily="2" charset="-122"/>
                </a:rPr>
                <a:t>的字节</a:t>
              </a:r>
            </a:p>
          </p:txBody>
        </p:sp>
        <p:sp>
          <p:nvSpPr>
            <p:cNvPr id="93190" name="Rectangle 7"/>
            <p:cNvSpPr>
              <a:spLocks noChangeArrowheads="1"/>
            </p:cNvSpPr>
            <p:nvPr/>
          </p:nvSpPr>
          <p:spPr bwMode="auto">
            <a:xfrm>
              <a:off x="4795416" y="3879751"/>
              <a:ext cx="1611312" cy="534988"/>
            </a:xfrm>
            <a:prstGeom prst="rect">
              <a:avLst/>
            </a:prstGeom>
            <a:solidFill>
              <a:srgbClr val="EAEAEA"/>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732168" name="Oval 8"/>
            <p:cNvSpPr>
              <a:spLocks noChangeArrowheads="1"/>
            </p:cNvSpPr>
            <p:nvPr/>
          </p:nvSpPr>
          <p:spPr bwMode="auto">
            <a:xfrm>
              <a:off x="2915816" y="1412776"/>
              <a:ext cx="2552700"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2400" b="1" dirty="0">
                  <a:latin typeface="华文新魏" pitchFamily="2" charset="-122"/>
                  <a:ea typeface="华文新魏" pitchFamily="2" charset="-122"/>
                </a:rPr>
                <a:t>发送应用程序</a:t>
              </a:r>
            </a:p>
          </p:txBody>
        </p:sp>
        <p:sp>
          <p:nvSpPr>
            <p:cNvPr id="93192" name="Line 9"/>
            <p:cNvSpPr>
              <a:spLocks noChangeShapeType="1"/>
            </p:cNvSpPr>
            <p:nvPr/>
          </p:nvSpPr>
          <p:spPr bwMode="auto">
            <a:xfrm>
              <a:off x="231353" y="2490689"/>
              <a:ext cx="8597900" cy="3175"/>
            </a:xfrm>
            <a:prstGeom prst="line">
              <a:avLst/>
            </a:prstGeom>
            <a:noFill/>
            <a:ln w="38100">
              <a:solidFill>
                <a:schemeClr val="folHlink"/>
              </a:solidFill>
              <a:round/>
              <a:headEnd/>
              <a:tailEnd/>
            </a:ln>
          </p:spPr>
          <p:txBody>
            <a:bodyPr/>
            <a:lstStyle/>
            <a:p>
              <a:endParaRPr lang="zh-CN" altLang="en-US" b="1">
                <a:latin typeface="华文新魏" pitchFamily="2" charset="-122"/>
                <a:ea typeface="华文新魏" pitchFamily="2" charset="-122"/>
              </a:endParaRPr>
            </a:p>
          </p:txBody>
        </p:sp>
        <p:sp>
          <p:nvSpPr>
            <p:cNvPr id="93193" name="Rectangle 30"/>
            <p:cNvSpPr>
              <a:spLocks noChangeArrowheads="1"/>
            </p:cNvSpPr>
            <p:nvPr/>
          </p:nvSpPr>
          <p:spPr bwMode="auto">
            <a:xfrm>
              <a:off x="1841078" y="3667026"/>
              <a:ext cx="3627438" cy="962025"/>
            </a:xfrm>
            <a:prstGeom prst="rect">
              <a:avLst/>
            </a:prstGeom>
            <a:solidFill>
              <a:srgbClr val="99CCFF"/>
            </a:solidFill>
            <a:ln w="9525">
              <a:solidFill>
                <a:schemeClr val="tx1"/>
              </a:solidFill>
              <a:prstDash val="dash"/>
              <a:miter lim="800000"/>
              <a:headEnd/>
              <a:tailEnd/>
            </a:ln>
          </p:spPr>
          <p:txBody>
            <a:bodyPr wrap="none" anchor="ctr"/>
            <a:lstStyle/>
            <a:p>
              <a:endParaRPr lang="zh-CN" altLang="en-US" b="1">
                <a:latin typeface="华文新魏" pitchFamily="2" charset="-122"/>
                <a:ea typeface="华文新魏" pitchFamily="2" charset="-122"/>
              </a:endParaRPr>
            </a:p>
          </p:txBody>
        </p:sp>
        <p:sp>
          <p:nvSpPr>
            <p:cNvPr id="93194" name="Line 10"/>
            <p:cNvSpPr>
              <a:spLocks noChangeShapeType="1"/>
            </p:cNvSpPr>
            <p:nvPr/>
          </p:nvSpPr>
          <p:spPr bwMode="auto">
            <a:xfrm>
              <a:off x="231353" y="3879751"/>
              <a:ext cx="7518400" cy="0"/>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195" name="Line 11"/>
            <p:cNvSpPr>
              <a:spLocks noChangeShapeType="1"/>
            </p:cNvSpPr>
            <p:nvPr/>
          </p:nvSpPr>
          <p:spPr bwMode="auto">
            <a:xfrm>
              <a:off x="231353" y="4414739"/>
              <a:ext cx="7518400" cy="0"/>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196" name="Line 12"/>
            <p:cNvSpPr>
              <a:spLocks noChangeShapeType="1"/>
            </p:cNvSpPr>
            <p:nvPr/>
          </p:nvSpPr>
          <p:spPr bwMode="auto">
            <a:xfrm>
              <a:off x="1841078" y="3879751"/>
              <a:ext cx="0" cy="5349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197" name="Line 13"/>
            <p:cNvSpPr>
              <a:spLocks noChangeShapeType="1"/>
            </p:cNvSpPr>
            <p:nvPr/>
          </p:nvSpPr>
          <p:spPr bwMode="auto">
            <a:xfrm flipH="1">
              <a:off x="6406728" y="3879751"/>
              <a:ext cx="0" cy="5349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198" name="Text Box 14"/>
            <p:cNvSpPr txBox="1">
              <a:spLocks noChangeArrowheads="1"/>
            </p:cNvSpPr>
            <p:nvPr/>
          </p:nvSpPr>
          <p:spPr bwMode="auto">
            <a:xfrm>
              <a:off x="3452391" y="2706589"/>
              <a:ext cx="1403350" cy="458787"/>
            </a:xfrm>
            <a:prstGeom prst="rect">
              <a:avLst/>
            </a:prstGeom>
            <a:solidFill>
              <a:schemeClr val="bg1"/>
            </a:solidFill>
            <a:ln w="9525">
              <a:noFill/>
              <a:miter lim="800000"/>
              <a:headEnd/>
              <a:tailEnd/>
            </a:ln>
          </p:spPr>
          <p:txBody>
            <a:bodyPr wrap="none">
              <a:spAutoFit/>
            </a:bodyPr>
            <a:lstStyle/>
            <a:p>
              <a:r>
                <a:rPr lang="zh-CN" altLang="en-US" sz="2400" b="1">
                  <a:latin typeface="华文新魏" pitchFamily="2" charset="-122"/>
                  <a:ea typeface="华文新魏" pitchFamily="2" charset="-122"/>
                </a:rPr>
                <a:t>发送缓存</a:t>
              </a:r>
            </a:p>
          </p:txBody>
        </p:sp>
        <p:sp>
          <p:nvSpPr>
            <p:cNvPr id="93199" name="Text Box 16"/>
            <p:cNvSpPr txBox="1">
              <a:spLocks noChangeArrowheads="1"/>
            </p:cNvSpPr>
            <p:nvPr/>
          </p:nvSpPr>
          <p:spPr bwMode="auto">
            <a:xfrm>
              <a:off x="4040699" y="4838601"/>
              <a:ext cx="1415772" cy="830997"/>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最后发送</a:t>
              </a:r>
            </a:p>
            <a:p>
              <a:pPr algn="ctr"/>
              <a:r>
                <a:rPr lang="zh-CN" altLang="en-US" sz="2400" b="1">
                  <a:latin typeface="华文新魏" pitchFamily="2" charset="-122"/>
                  <a:ea typeface="华文新魏" pitchFamily="2" charset="-122"/>
                </a:rPr>
                <a:t>的字节</a:t>
              </a:r>
            </a:p>
          </p:txBody>
        </p:sp>
        <p:sp>
          <p:nvSpPr>
            <p:cNvPr id="93200" name="Line 17"/>
            <p:cNvSpPr>
              <a:spLocks noChangeShapeType="1"/>
            </p:cNvSpPr>
            <p:nvPr/>
          </p:nvSpPr>
          <p:spPr bwMode="auto">
            <a:xfrm>
              <a:off x="4795416" y="3879751"/>
              <a:ext cx="0" cy="5349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201" name="Text Box 18"/>
            <p:cNvSpPr txBox="1">
              <a:spLocks noChangeArrowheads="1"/>
            </p:cNvSpPr>
            <p:nvPr/>
          </p:nvSpPr>
          <p:spPr bwMode="auto">
            <a:xfrm>
              <a:off x="2890416" y="3187601"/>
              <a:ext cx="1403350" cy="457200"/>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发送窗口</a:t>
              </a:r>
            </a:p>
          </p:txBody>
        </p:sp>
        <p:sp>
          <p:nvSpPr>
            <p:cNvPr id="93202" name="Rectangle 19"/>
            <p:cNvSpPr>
              <a:spLocks noChangeArrowheads="1"/>
            </p:cNvSpPr>
            <p:nvPr/>
          </p:nvSpPr>
          <p:spPr bwMode="auto">
            <a:xfrm>
              <a:off x="1841078" y="3879751"/>
              <a:ext cx="2954338" cy="534988"/>
            </a:xfrm>
            <a:prstGeom prst="rect">
              <a:avLst/>
            </a:prstGeom>
            <a:solidFill>
              <a:srgbClr val="FF00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732182" name="Text Box 22"/>
            <p:cNvSpPr txBox="1">
              <a:spLocks noChangeArrowheads="1"/>
            </p:cNvSpPr>
            <p:nvPr/>
          </p:nvSpPr>
          <p:spPr bwMode="auto">
            <a:xfrm>
              <a:off x="2761828" y="3855939"/>
              <a:ext cx="877163" cy="369332"/>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defRPr/>
              </a:pPr>
              <a:r>
                <a:rPr lang="zh-CN" altLang="en-US" b="1">
                  <a:effectLst>
                    <a:outerShdw blurRad="38100" dist="38100" dir="2700000" algn="tl">
                      <a:srgbClr val="C0C0C0"/>
                    </a:outerShdw>
                  </a:effectLst>
                  <a:latin typeface="华文新魏" pitchFamily="2" charset="-122"/>
                  <a:ea typeface="华文新魏" pitchFamily="2" charset="-122"/>
                </a:rPr>
                <a:t>已发送</a:t>
              </a:r>
            </a:p>
          </p:txBody>
        </p:sp>
        <p:grpSp>
          <p:nvGrpSpPr>
            <p:cNvPr id="2" name="Group 35"/>
            <p:cNvGrpSpPr>
              <a:grpSpLocks/>
            </p:cNvGrpSpPr>
            <p:nvPr/>
          </p:nvGrpSpPr>
          <p:grpSpPr bwMode="auto">
            <a:xfrm>
              <a:off x="1841078" y="4414739"/>
              <a:ext cx="2954338" cy="500062"/>
              <a:chOff x="1154" y="3189"/>
              <a:chExt cx="1861" cy="270"/>
            </a:xfrm>
          </p:grpSpPr>
          <p:sp>
            <p:nvSpPr>
              <p:cNvPr id="93215" name="Line 15"/>
              <p:cNvSpPr>
                <a:spLocks noChangeShapeType="1"/>
              </p:cNvSpPr>
              <p:nvPr/>
            </p:nvSpPr>
            <p:spPr bwMode="auto">
              <a:xfrm flipV="1">
                <a:off x="1154" y="3189"/>
                <a:ext cx="0" cy="270"/>
              </a:xfrm>
              <a:prstGeom prst="line">
                <a:avLst/>
              </a:prstGeom>
              <a:noFill/>
              <a:ln w="57150">
                <a:solidFill>
                  <a:schemeClr va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3216" name="Line 23"/>
              <p:cNvSpPr>
                <a:spLocks noChangeShapeType="1"/>
              </p:cNvSpPr>
              <p:nvPr/>
            </p:nvSpPr>
            <p:spPr bwMode="auto">
              <a:xfrm flipV="1">
                <a:off x="3015" y="3189"/>
                <a:ext cx="0" cy="270"/>
              </a:xfrm>
              <a:prstGeom prst="line">
                <a:avLst/>
              </a:prstGeom>
              <a:noFill/>
              <a:ln w="57150">
                <a:solidFill>
                  <a:schemeClr val="hlink"/>
                </a:solidFill>
                <a:round/>
                <a:headEnd/>
                <a:tailEnd type="triangle" w="med" len="lg"/>
              </a:ln>
            </p:spPr>
            <p:txBody>
              <a:bodyPr/>
              <a:lstStyle/>
              <a:p>
                <a:endParaRPr lang="zh-CN" altLang="en-US" b="1">
                  <a:latin typeface="华文新魏" pitchFamily="2" charset="-122"/>
                  <a:ea typeface="华文新魏" pitchFamily="2" charset="-122"/>
                </a:endParaRPr>
              </a:p>
            </p:txBody>
          </p:sp>
        </p:grpSp>
        <p:sp>
          <p:nvSpPr>
            <p:cNvPr id="93205" name="Line 24"/>
            <p:cNvSpPr>
              <a:spLocks noChangeShapeType="1"/>
            </p:cNvSpPr>
            <p:nvPr/>
          </p:nvSpPr>
          <p:spPr bwMode="auto">
            <a:xfrm>
              <a:off x="1841078" y="2811364"/>
              <a:ext cx="0" cy="855662"/>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206" name="Line 25"/>
            <p:cNvSpPr>
              <a:spLocks noChangeShapeType="1"/>
            </p:cNvSpPr>
            <p:nvPr/>
          </p:nvSpPr>
          <p:spPr bwMode="auto">
            <a:xfrm>
              <a:off x="7078241" y="2811364"/>
              <a:ext cx="0" cy="1603375"/>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207" name="Freeform 26"/>
            <p:cNvSpPr>
              <a:spLocks/>
            </p:cNvSpPr>
            <p:nvPr/>
          </p:nvSpPr>
          <p:spPr bwMode="auto">
            <a:xfrm>
              <a:off x="4174703" y="2165251"/>
              <a:ext cx="2232025" cy="1714500"/>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a:solidFill>
                <a:schemeClr va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3208" name="Text Box 27"/>
            <p:cNvSpPr txBox="1">
              <a:spLocks noChangeArrowheads="1"/>
            </p:cNvSpPr>
            <p:nvPr/>
          </p:nvSpPr>
          <p:spPr bwMode="auto">
            <a:xfrm>
              <a:off x="647513" y="2466876"/>
              <a:ext cx="739305" cy="461665"/>
            </a:xfrm>
            <a:prstGeom prst="rect">
              <a:avLst/>
            </a:prstGeom>
            <a:noFill/>
            <a:ln w="9525">
              <a:noFill/>
              <a:miter lim="800000"/>
              <a:headEnd/>
              <a:tailEnd/>
            </a:ln>
          </p:spPr>
          <p:txBody>
            <a:bodyPr wrap="none">
              <a:spAutoFit/>
            </a:bodyPr>
            <a:lstStyle/>
            <a:p>
              <a:pPr algn="ctr"/>
              <a:r>
                <a:rPr lang="en-US" altLang="zh-CN" sz="2400" b="1">
                  <a:latin typeface="华文新魏" pitchFamily="2" charset="-122"/>
                  <a:ea typeface="华文新魏" pitchFamily="2" charset="-122"/>
                </a:rPr>
                <a:t>TCP</a:t>
              </a:r>
            </a:p>
          </p:txBody>
        </p:sp>
        <p:sp>
          <p:nvSpPr>
            <p:cNvPr id="93209" name="Freeform 28"/>
            <p:cNvSpPr>
              <a:spLocks/>
            </p:cNvSpPr>
            <p:nvPr/>
          </p:nvSpPr>
          <p:spPr bwMode="auto">
            <a:xfrm>
              <a:off x="7691016" y="3811489"/>
              <a:ext cx="130175" cy="636587"/>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210" name="Freeform 29"/>
            <p:cNvSpPr>
              <a:spLocks/>
            </p:cNvSpPr>
            <p:nvPr/>
          </p:nvSpPr>
          <p:spPr bwMode="auto">
            <a:xfrm>
              <a:off x="142453" y="3835301"/>
              <a:ext cx="195263" cy="646113"/>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3211" name="Line 31"/>
            <p:cNvSpPr>
              <a:spLocks noChangeShapeType="1"/>
            </p:cNvSpPr>
            <p:nvPr/>
          </p:nvSpPr>
          <p:spPr bwMode="auto">
            <a:xfrm>
              <a:off x="6273378" y="4868764"/>
              <a:ext cx="1343025" cy="0"/>
            </a:xfrm>
            <a:prstGeom prst="line">
              <a:avLst/>
            </a:prstGeom>
            <a:noFill/>
            <a:ln w="38100">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3212" name="Text Box 32"/>
            <p:cNvSpPr txBox="1">
              <a:spLocks noChangeArrowheads="1"/>
            </p:cNvSpPr>
            <p:nvPr/>
          </p:nvSpPr>
          <p:spPr bwMode="auto">
            <a:xfrm>
              <a:off x="6249566" y="4838601"/>
              <a:ext cx="1403350" cy="457200"/>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序号增大</a:t>
              </a:r>
            </a:p>
          </p:txBody>
        </p:sp>
      </p:grpSp>
      <p:sp>
        <p:nvSpPr>
          <p:cNvPr id="93214" name="灯片编号占位符 31"/>
          <p:cNvSpPr>
            <a:spLocks noGrp="1"/>
          </p:cNvSpPr>
          <p:nvPr>
            <p:ph type="sldNum" sz="quarter" idx="12"/>
          </p:nvPr>
        </p:nvSpPr>
        <p:spPr>
          <a:noFill/>
        </p:spPr>
        <p:txBody>
          <a:bodyPr/>
          <a:lstStyle/>
          <a:p>
            <a:fld id="{542D9855-D761-45D2-80C5-9B8A39192A26}" type="slidenum">
              <a:rPr lang="en-US" altLang="zh-CN" smtClean="0"/>
              <a:pPr/>
              <a:t>69</a:t>
            </a:fld>
            <a:endParaRPr lang="en-US" altLang="zh-CN" smtClean="0"/>
          </a:p>
        </p:txBody>
      </p:sp>
      <p:sp>
        <p:nvSpPr>
          <p:cNvPr id="34" name="Rectangle 3"/>
          <p:cNvSpPr txBox="1">
            <a:spLocks noChangeArrowheads="1"/>
          </p:cNvSpPr>
          <p:nvPr/>
        </p:nvSpPr>
        <p:spPr>
          <a:xfrm>
            <a:off x="179512" y="5085184"/>
            <a:ext cx="8136904" cy="1584176"/>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Char char="•"/>
              <a:tabLst/>
              <a:defRPr/>
            </a:pPr>
            <a:r>
              <a:rPr kumimoji="1" lang="zh-CN" altLang="en-US" sz="2400" b="1" i="0" u="none" strike="noStrike" kern="0" cap="none" spc="0" normalizeH="0" baseline="0" noProof="0" dirty="0" smtClean="0">
                <a:ln>
                  <a:noFill/>
                </a:ln>
                <a:effectLst/>
                <a:uLnTx/>
                <a:uFillTx/>
                <a:latin typeface="华文新魏" pitchFamily="2" charset="-122"/>
                <a:ea typeface="华文新魏" pitchFamily="2" charset="-122"/>
              </a:rPr>
              <a:t>发送缓存用来暂时存放：</a:t>
            </a:r>
          </a:p>
          <a:p>
            <a:pPr marL="742950" marR="0" lvl="1" indent="-285750" algn="l" defTabSz="914400" rtl="0" eaLnBrk="1" fontAlgn="base" latinLnBrk="0" hangingPunct="1">
              <a:lnSpc>
                <a:spcPct val="100000"/>
              </a:lnSpc>
              <a:buClrTx/>
              <a:buSzTx/>
              <a:buFontTx/>
              <a:buChar char="–"/>
              <a:tabLst/>
              <a:defRPr/>
            </a:pP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 发送应用程序传送给发送方 </a:t>
            </a:r>
            <a:r>
              <a:rPr kumimoji="1" lang="en-US" altLang="zh-CN" sz="2000" b="1" i="0" u="none" strike="noStrike" kern="0" cap="none" spc="0" normalizeH="0" baseline="0" noProof="0" dirty="0" smtClean="0">
                <a:ln>
                  <a:noFill/>
                </a:ln>
                <a:effectLst/>
                <a:uLnTx/>
                <a:uFillTx/>
                <a:latin typeface="华文新魏" pitchFamily="2" charset="-122"/>
                <a:ea typeface="华文新魏" pitchFamily="2" charset="-122"/>
              </a:rPr>
              <a:t>TCP </a:t>
            </a: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准备发送的数据；</a:t>
            </a:r>
          </a:p>
          <a:p>
            <a:pPr marL="742950" marR="0" lvl="1" indent="-285750" algn="l" defTabSz="914400" rtl="0" eaLnBrk="1" fontAlgn="base" latinLnBrk="0" hangingPunct="1">
              <a:lnSpc>
                <a:spcPct val="100000"/>
              </a:lnSpc>
              <a:buClrTx/>
              <a:buSzTx/>
              <a:buFontTx/>
              <a:buChar char="–"/>
              <a:tabLst/>
              <a:defRPr/>
            </a:pP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 </a:t>
            </a:r>
            <a:r>
              <a:rPr kumimoji="1" lang="en-US" altLang="zh-CN" sz="2000" b="1" i="0" u="none" strike="noStrike" kern="0" cap="none" spc="0" normalizeH="0" baseline="0" noProof="0" dirty="0" smtClean="0">
                <a:ln>
                  <a:noFill/>
                </a:ln>
                <a:effectLst/>
                <a:uLnTx/>
                <a:uFillTx/>
                <a:latin typeface="华文新魏" pitchFamily="2" charset="-122"/>
                <a:ea typeface="华文新魏" pitchFamily="2" charset="-122"/>
              </a:rPr>
              <a:t>TCP </a:t>
            </a: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已发送出但尚未收到确认的数据。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11560" y="404664"/>
            <a:ext cx="6856413" cy="768350"/>
          </a:xfrm>
        </p:spPr>
        <p:txBody>
          <a:bodyPr/>
          <a:lstStyle/>
          <a:p>
            <a:pPr algn="l" eaLnBrk="1" hangingPunct="1"/>
            <a:r>
              <a:rPr lang="zh-CN" altLang="en-US" sz="3200" dirty="0" smtClean="0"/>
              <a:t>应用进程之间的通信</a:t>
            </a:r>
          </a:p>
        </p:txBody>
      </p:sp>
      <p:sp>
        <p:nvSpPr>
          <p:cNvPr id="131136" name="Rectangle 64"/>
          <p:cNvSpPr>
            <a:spLocks noGrp="1" noChangeArrowheads="1"/>
          </p:cNvSpPr>
          <p:nvPr>
            <p:ph type="body" idx="1"/>
          </p:nvPr>
        </p:nvSpPr>
        <p:spPr>
          <a:xfrm>
            <a:off x="467544" y="1412776"/>
            <a:ext cx="8064896" cy="5013325"/>
          </a:xfrm>
        </p:spPr>
        <p:txBody>
          <a:bodyPr/>
          <a:lstStyle/>
          <a:p>
            <a:pPr algn="just" eaLnBrk="1" hangingPunct="1"/>
            <a:r>
              <a:rPr lang="zh-CN" altLang="en-US" dirty="0" smtClean="0">
                <a:latin typeface="华文新魏" pitchFamily="2" charset="-122"/>
                <a:ea typeface="华文新魏" pitchFamily="2" charset="-122"/>
              </a:rPr>
              <a:t>两个主机进行通信实际上就是两个主机中的应用进程互相通信。 </a:t>
            </a:r>
          </a:p>
          <a:p>
            <a:pPr algn="just" eaLnBrk="1" hangingPunct="1"/>
            <a:r>
              <a:rPr lang="zh-CN" altLang="en-US" dirty="0" smtClean="0">
                <a:latin typeface="华文新魏" pitchFamily="2" charset="-122"/>
                <a:ea typeface="华文新魏" pitchFamily="2" charset="-122"/>
              </a:rPr>
              <a:t>应用进程之间的通信又称为端到端的通信。 </a:t>
            </a:r>
          </a:p>
          <a:p>
            <a:pPr algn="just" eaLnBrk="1" hangingPunct="1"/>
            <a:r>
              <a:rPr lang="zh-CN" altLang="en-US" dirty="0" smtClean="0">
                <a:latin typeface="华文新魏" pitchFamily="2" charset="-122"/>
                <a:ea typeface="华文新魏" pitchFamily="2" charset="-122"/>
              </a:rPr>
              <a:t>“运输层提供应用进程间的逻辑通信”。“逻辑通信”的意思是：运输层之间的通信好像是沿水平方向传送数据。但事实上这两个运输层之间并没有一条水平方向的物理连接。</a:t>
            </a:r>
            <a:endParaRPr lang="en-US" altLang="zh-CN" dirty="0" smtClean="0">
              <a:latin typeface="华文新魏" pitchFamily="2" charset="-122"/>
              <a:ea typeface="华文新魏" pitchFamily="2" charset="-122"/>
            </a:endParaRPr>
          </a:p>
          <a:p>
            <a:pPr algn="just" eaLnBrk="1" hangingPunct="1"/>
            <a:r>
              <a:rPr lang="zh-CN" altLang="en-US" dirty="0" smtClean="0">
                <a:latin typeface="华文新魏" pitchFamily="2" charset="-122"/>
                <a:ea typeface="华文新魏" pitchFamily="2" charset="-122"/>
              </a:rPr>
              <a:t>应用进程之间的通信大多采用“客户</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服务器”方式，主动发起通信的一方为客户进程；被动接受通信的一方为服务器进程。</a:t>
            </a:r>
          </a:p>
        </p:txBody>
      </p:sp>
      <p:sp>
        <p:nvSpPr>
          <p:cNvPr id="20486" name="灯片编号占位符 5"/>
          <p:cNvSpPr>
            <a:spLocks noGrp="1"/>
          </p:cNvSpPr>
          <p:nvPr>
            <p:ph type="sldNum" sz="quarter" idx="12"/>
          </p:nvPr>
        </p:nvSpPr>
        <p:spPr>
          <a:noFill/>
        </p:spPr>
        <p:txBody>
          <a:bodyPr/>
          <a:lstStyle/>
          <a:p>
            <a:fld id="{32D2003F-E1F5-498E-ACF2-A993B7EBD749}" type="slidenum">
              <a:rPr lang="en-US" altLang="zh-CN" smtClean="0"/>
              <a:pPr/>
              <a:t>7</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xfrm>
            <a:off x="179512" y="188640"/>
            <a:ext cx="7524750" cy="1055712"/>
          </a:xfrm>
        </p:spPr>
        <p:txBody>
          <a:bodyPr/>
          <a:lstStyle/>
          <a:p>
            <a:pPr algn="l" eaLnBrk="1" hangingPunct="1">
              <a:buFont typeface="Arial" pitchFamily="34" charset="0"/>
              <a:buChar char="•"/>
            </a:pPr>
            <a:r>
              <a:rPr lang="zh-CN" altLang="en-US" sz="3600" dirty="0" smtClean="0"/>
              <a:t> 接收缓存 </a:t>
            </a:r>
          </a:p>
        </p:txBody>
      </p:sp>
      <p:grpSp>
        <p:nvGrpSpPr>
          <p:cNvPr id="28" name="组合 27"/>
          <p:cNvGrpSpPr/>
          <p:nvPr/>
        </p:nvGrpSpPr>
        <p:grpSpPr>
          <a:xfrm>
            <a:off x="827584" y="1196752"/>
            <a:ext cx="7250211" cy="3960440"/>
            <a:chOff x="382648" y="1484784"/>
            <a:chExt cx="8199203" cy="4585434"/>
          </a:xfrm>
        </p:grpSpPr>
        <p:sp>
          <p:nvSpPr>
            <p:cNvPr id="94211" name="Rectangle 20"/>
            <p:cNvSpPr>
              <a:spLocks noChangeArrowheads="1"/>
            </p:cNvSpPr>
            <p:nvPr/>
          </p:nvSpPr>
          <p:spPr bwMode="auto">
            <a:xfrm>
              <a:off x="3752676" y="3866034"/>
              <a:ext cx="3659188" cy="1016000"/>
            </a:xfrm>
            <a:prstGeom prst="rect">
              <a:avLst/>
            </a:prstGeom>
            <a:solidFill>
              <a:srgbClr val="99CCFF"/>
            </a:solidFill>
            <a:ln w="9525">
              <a:solidFill>
                <a:schemeClr val="tx1"/>
              </a:solidFill>
              <a:prstDash val="dash"/>
              <a:miter lim="800000"/>
              <a:headEnd/>
              <a:tailEnd/>
            </a:ln>
          </p:spPr>
          <p:txBody>
            <a:bodyPr wrap="none" anchor="ctr"/>
            <a:lstStyle/>
            <a:p>
              <a:endParaRPr lang="zh-CN" altLang="en-US" b="1">
                <a:latin typeface="华文新魏" pitchFamily="2" charset="-122"/>
                <a:ea typeface="华文新魏" pitchFamily="2" charset="-122"/>
              </a:endParaRPr>
            </a:p>
          </p:txBody>
        </p:sp>
        <p:sp>
          <p:nvSpPr>
            <p:cNvPr id="734213" name="Oval 5"/>
            <p:cNvSpPr>
              <a:spLocks noChangeArrowheads="1"/>
            </p:cNvSpPr>
            <p:nvPr/>
          </p:nvSpPr>
          <p:spPr bwMode="auto">
            <a:xfrm>
              <a:off x="3347864" y="1484784"/>
              <a:ext cx="2573337"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2400" b="1" dirty="0">
                  <a:latin typeface="华文新魏" pitchFamily="2" charset="-122"/>
                  <a:ea typeface="华文新魏" pitchFamily="2" charset="-122"/>
                </a:rPr>
                <a:t>接收应用程序</a:t>
              </a:r>
            </a:p>
          </p:txBody>
        </p:sp>
        <p:sp>
          <p:nvSpPr>
            <p:cNvPr id="94214" name="Line 6"/>
            <p:cNvSpPr>
              <a:spLocks noChangeShapeType="1"/>
            </p:cNvSpPr>
            <p:nvPr/>
          </p:nvSpPr>
          <p:spPr bwMode="auto">
            <a:xfrm>
              <a:off x="504651" y="2623021"/>
              <a:ext cx="7585075" cy="0"/>
            </a:xfrm>
            <a:prstGeom prst="line">
              <a:avLst/>
            </a:prstGeom>
            <a:noFill/>
            <a:ln w="38100">
              <a:solidFill>
                <a:schemeClr val="folHlink"/>
              </a:solidFill>
              <a:round/>
              <a:headEnd/>
              <a:tailEnd/>
            </a:ln>
          </p:spPr>
          <p:txBody>
            <a:bodyPr/>
            <a:lstStyle/>
            <a:p>
              <a:endParaRPr lang="zh-CN" altLang="en-US" b="1">
                <a:latin typeface="华文新魏" pitchFamily="2" charset="-122"/>
                <a:ea typeface="华文新魏" pitchFamily="2" charset="-122"/>
              </a:endParaRPr>
            </a:p>
          </p:txBody>
        </p:sp>
        <p:sp>
          <p:nvSpPr>
            <p:cNvPr id="94215" name="Line 7"/>
            <p:cNvSpPr>
              <a:spLocks noChangeShapeType="1"/>
            </p:cNvSpPr>
            <p:nvPr/>
          </p:nvSpPr>
          <p:spPr bwMode="auto">
            <a:xfrm>
              <a:off x="911051" y="4089871"/>
              <a:ext cx="7583488" cy="0"/>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4216" name="Line 8"/>
            <p:cNvSpPr>
              <a:spLocks noChangeShapeType="1"/>
            </p:cNvSpPr>
            <p:nvPr/>
          </p:nvSpPr>
          <p:spPr bwMode="auto">
            <a:xfrm>
              <a:off x="911051" y="4656609"/>
              <a:ext cx="7583488" cy="0"/>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4217" name="Rectangle 9"/>
            <p:cNvSpPr>
              <a:spLocks noChangeArrowheads="1"/>
            </p:cNvSpPr>
            <p:nvPr/>
          </p:nvSpPr>
          <p:spPr bwMode="auto">
            <a:xfrm>
              <a:off x="2128664" y="4089871"/>
              <a:ext cx="1624012" cy="566738"/>
            </a:xfrm>
            <a:prstGeom prst="rect">
              <a:avLst/>
            </a:prstGeom>
            <a:solidFill>
              <a:srgbClr val="FF00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94218" name="Rectangle 10"/>
            <p:cNvSpPr>
              <a:spLocks noChangeArrowheads="1"/>
            </p:cNvSpPr>
            <p:nvPr/>
          </p:nvSpPr>
          <p:spPr bwMode="auto">
            <a:xfrm>
              <a:off x="4836939" y="4089871"/>
              <a:ext cx="271462" cy="566738"/>
            </a:xfrm>
            <a:prstGeom prst="rect">
              <a:avLst/>
            </a:prstGeom>
            <a:solidFill>
              <a:srgbClr val="FF0066"/>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734221" name="Text Box 13"/>
            <p:cNvSpPr txBox="1">
              <a:spLocks noChangeArrowheads="1"/>
            </p:cNvSpPr>
            <p:nvPr/>
          </p:nvSpPr>
          <p:spPr bwMode="auto">
            <a:xfrm>
              <a:off x="2342976" y="4086696"/>
              <a:ext cx="877163" cy="369332"/>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defRPr/>
              </a:pPr>
              <a:r>
                <a:rPr lang="zh-CN" altLang="en-US" b="1">
                  <a:latin typeface="华文新魏" pitchFamily="2" charset="-122"/>
                  <a:ea typeface="华文新魏" pitchFamily="2" charset="-122"/>
                </a:rPr>
                <a:t>已收到</a:t>
              </a:r>
            </a:p>
          </p:txBody>
        </p:sp>
        <p:sp>
          <p:nvSpPr>
            <p:cNvPr id="94220" name="Text Box 14"/>
            <p:cNvSpPr txBox="1">
              <a:spLocks noChangeArrowheads="1"/>
            </p:cNvSpPr>
            <p:nvPr/>
          </p:nvSpPr>
          <p:spPr bwMode="auto">
            <a:xfrm>
              <a:off x="4900439" y="3413596"/>
              <a:ext cx="1422184" cy="461665"/>
            </a:xfrm>
            <a:prstGeom prst="rect">
              <a:avLst/>
            </a:prstGeom>
            <a:noFill/>
            <a:ln w="9525">
              <a:noFill/>
              <a:miter lim="800000"/>
              <a:headEnd/>
              <a:tailEnd/>
            </a:ln>
          </p:spPr>
          <p:txBody>
            <a:bodyPr wrap="none">
              <a:spAutoFit/>
            </a:bodyPr>
            <a:lstStyle/>
            <a:p>
              <a:r>
                <a:rPr lang="zh-CN" altLang="en-US" sz="2400" b="1">
                  <a:latin typeface="华文新魏" pitchFamily="2" charset="-122"/>
                  <a:ea typeface="华文新魏" pitchFamily="2" charset="-122"/>
                </a:rPr>
                <a:t>接收窗口</a:t>
              </a:r>
            </a:p>
          </p:txBody>
        </p:sp>
        <p:sp>
          <p:nvSpPr>
            <p:cNvPr id="94221" name="Line 15"/>
            <p:cNvSpPr>
              <a:spLocks noChangeShapeType="1"/>
            </p:cNvSpPr>
            <p:nvPr/>
          </p:nvSpPr>
          <p:spPr bwMode="auto">
            <a:xfrm>
              <a:off x="2128664" y="2962746"/>
              <a:ext cx="0" cy="1127125"/>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4222" name="Text Box 16"/>
            <p:cNvSpPr txBox="1">
              <a:spLocks noChangeArrowheads="1"/>
            </p:cNvSpPr>
            <p:nvPr/>
          </p:nvSpPr>
          <p:spPr bwMode="auto">
            <a:xfrm>
              <a:off x="382648" y="2619846"/>
              <a:ext cx="739305" cy="461665"/>
            </a:xfrm>
            <a:prstGeom prst="rect">
              <a:avLst/>
            </a:prstGeom>
            <a:noFill/>
            <a:ln w="9525">
              <a:noFill/>
              <a:miter lim="800000"/>
              <a:headEnd/>
              <a:tailEnd/>
            </a:ln>
          </p:spPr>
          <p:txBody>
            <a:bodyPr wrap="none">
              <a:spAutoFit/>
            </a:bodyPr>
            <a:lstStyle/>
            <a:p>
              <a:pPr algn="ctr"/>
              <a:r>
                <a:rPr lang="en-US" altLang="zh-CN" sz="2400" b="1">
                  <a:latin typeface="华文新魏" pitchFamily="2" charset="-122"/>
                  <a:ea typeface="华文新魏" pitchFamily="2" charset="-122"/>
                </a:rPr>
                <a:t>TCP</a:t>
              </a:r>
            </a:p>
          </p:txBody>
        </p:sp>
        <p:sp>
          <p:nvSpPr>
            <p:cNvPr id="94223" name="Line 17"/>
            <p:cNvSpPr>
              <a:spLocks noChangeShapeType="1"/>
            </p:cNvSpPr>
            <p:nvPr/>
          </p:nvSpPr>
          <p:spPr bwMode="auto">
            <a:xfrm flipV="1">
              <a:off x="2128664" y="3234209"/>
              <a:ext cx="5283200" cy="0"/>
            </a:xfrm>
            <a:prstGeom prst="line">
              <a:avLst/>
            </a:prstGeom>
            <a:noFill/>
            <a:ln w="9525">
              <a:solidFill>
                <a:schemeClr val="folHlink"/>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94224" name="Text Box 18"/>
            <p:cNvSpPr txBox="1">
              <a:spLocks noChangeArrowheads="1"/>
            </p:cNvSpPr>
            <p:nvPr/>
          </p:nvSpPr>
          <p:spPr bwMode="auto">
            <a:xfrm>
              <a:off x="3892376" y="2981796"/>
              <a:ext cx="1422184" cy="461665"/>
            </a:xfrm>
            <a:prstGeom prst="rect">
              <a:avLst/>
            </a:prstGeom>
            <a:solidFill>
              <a:schemeClr val="bg1"/>
            </a:solidFill>
            <a:ln w="9525">
              <a:noFill/>
              <a:miter lim="800000"/>
              <a:headEnd/>
              <a:tailEnd/>
            </a:ln>
          </p:spPr>
          <p:txBody>
            <a:bodyPr wrap="none">
              <a:spAutoFit/>
            </a:bodyPr>
            <a:lstStyle/>
            <a:p>
              <a:r>
                <a:rPr lang="zh-CN" altLang="en-US" sz="2400" b="1">
                  <a:latin typeface="华文新魏" pitchFamily="2" charset="-122"/>
                  <a:ea typeface="华文新魏" pitchFamily="2" charset="-122"/>
                </a:rPr>
                <a:t>接收缓存</a:t>
              </a:r>
            </a:p>
          </p:txBody>
        </p:sp>
        <p:sp>
          <p:nvSpPr>
            <p:cNvPr id="94225" name="Line 19"/>
            <p:cNvSpPr>
              <a:spLocks noChangeShapeType="1"/>
            </p:cNvSpPr>
            <p:nvPr/>
          </p:nvSpPr>
          <p:spPr bwMode="auto">
            <a:xfrm>
              <a:off x="7399164" y="2962746"/>
              <a:ext cx="12700" cy="903288"/>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4226" name="Freeform 21"/>
            <p:cNvSpPr>
              <a:spLocks/>
            </p:cNvSpPr>
            <p:nvPr/>
          </p:nvSpPr>
          <p:spPr bwMode="auto">
            <a:xfrm flipH="1">
              <a:off x="2128664" y="2284884"/>
              <a:ext cx="2251075" cy="1811337"/>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a:solidFill>
                <a:schemeClr va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4227" name="Text Box 22"/>
            <p:cNvSpPr txBox="1">
              <a:spLocks noChangeArrowheads="1"/>
            </p:cNvSpPr>
            <p:nvPr/>
          </p:nvSpPr>
          <p:spPr bwMode="auto">
            <a:xfrm>
              <a:off x="482665" y="3191346"/>
              <a:ext cx="1723549" cy="830997"/>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下一个读取</a:t>
              </a:r>
            </a:p>
            <a:p>
              <a:pPr algn="ctr"/>
              <a:r>
                <a:rPr lang="zh-CN" altLang="en-US" sz="2400" b="1">
                  <a:latin typeface="华文新魏" pitchFamily="2" charset="-122"/>
                  <a:ea typeface="华文新魏" pitchFamily="2" charset="-122"/>
                </a:rPr>
                <a:t>的字节</a:t>
              </a:r>
            </a:p>
          </p:txBody>
        </p:sp>
        <p:sp>
          <p:nvSpPr>
            <p:cNvPr id="94228" name="Line 23"/>
            <p:cNvSpPr>
              <a:spLocks noChangeShapeType="1"/>
            </p:cNvSpPr>
            <p:nvPr/>
          </p:nvSpPr>
          <p:spPr bwMode="auto">
            <a:xfrm>
              <a:off x="6737176" y="5166196"/>
              <a:ext cx="1355725" cy="0"/>
            </a:xfrm>
            <a:prstGeom prst="line">
              <a:avLst/>
            </a:prstGeom>
            <a:noFill/>
            <a:ln w="38100">
              <a:solidFill>
                <a:schemeClr val="fo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4229" name="Text Box 24"/>
            <p:cNvSpPr txBox="1">
              <a:spLocks noChangeArrowheads="1"/>
            </p:cNvSpPr>
            <p:nvPr/>
          </p:nvSpPr>
          <p:spPr bwMode="auto">
            <a:xfrm>
              <a:off x="6711915" y="5166196"/>
              <a:ext cx="1415772" cy="461665"/>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序号增大</a:t>
              </a:r>
            </a:p>
          </p:txBody>
        </p:sp>
        <p:sp>
          <p:nvSpPr>
            <p:cNvPr id="94230" name="Text Box 25"/>
            <p:cNvSpPr txBox="1">
              <a:spLocks noChangeArrowheads="1"/>
            </p:cNvSpPr>
            <p:nvPr/>
          </p:nvSpPr>
          <p:spPr bwMode="auto">
            <a:xfrm>
              <a:off x="2384787" y="5239221"/>
              <a:ext cx="2646878" cy="830997"/>
            </a:xfrm>
            <a:prstGeom prst="rect">
              <a:avLst/>
            </a:prstGeom>
            <a:noFill/>
            <a:ln w="9525">
              <a:noFill/>
              <a:miter lim="800000"/>
              <a:headEnd/>
              <a:tailEnd/>
            </a:ln>
          </p:spPr>
          <p:txBody>
            <a:bodyPr wrap="none">
              <a:spAutoFit/>
            </a:bodyPr>
            <a:lstStyle/>
            <a:p>
              <a:pPr algn="ctr"/>
              <a:r>
                <a:rPr lang="zh-CN" altLang="en-US" sz="2400" b="1">
                  <a:latin typeface="华文新魏" pitchFamily="2" charset="-122"/>
                  <a:ea typeface="华文新魏" pitchFamily="2" charset="-122"/>
                </a:rPr>
                <a:t>下一个期望收到的</a:t>
              </a:r>
            </a:p>
            <a:p>
              <a:pPr algn="ctr"/>
              <a:r>
                <a:rPr lang="zh-CN" altLang="en-US" sz="2400" b="1">
                  <a:latin typeface="华文新魏" pitchFamily="2" charset="-122"/>
                  <a:ea typeface="华文新魏" pitchFamily="2" charset="-122"/>
                </a:rPr>
                <a:t>字节（确认号）</a:t>
              </a:r>
            </a:p>
          </p:txBody>
        </p:sp>
        <p:sp>
          <p:nvSpPr>
            <p:cNvPr id="94231" name="Line 26"/>
            <p:cNvSpPr>
              <a:spLocks noChangeShapeType="1"/>
            </p:cNvSpPr>
            <p:nvPr/>
          </p:nvSpPr>
          <p:spPr bwMode="auto">
            <a:xfrm flipV="1">
              <a:off x="3749501" y="4656609"/>
              <a:ext cx="3175" cy="622300"/>
            </a:xfrm>
            <a:prstGeom prst="line">
              <a:avLst/>
            </a:prstGeom>
            <a:noFill/>
            <a:ln w="38100">
              <a:solidFill>
                <a:schemeClr val="hlink"/>
              </a:solidFill>
              <a:round/>
              <a:headEnd/>
              <a:tailEnd type="triangle" w="med" len="lg"/>
            </a:ln>
          </p:spPr>
          <p:txBody>
            <a:bodyPr/>
            <a:lstStyle/>
            <a:p>
              <a:endParaRPr lang="zh-CN" altLang="en-US" b="1">
                <a:latin typeface="华文新魏" pitchFamily="2" charset="-122"/>
                <a:ea typeface="华文新魏" pitchFamily="2" charset="-122"/>
              </a:endParaRPr>
            </a:p>
          </p:txBody>
        </p:sp>
        <p:sp>
          <p:nvSpPr>
            <p:cNvPr id="94232" name="Freeform 27"/>
            <p:cNvSpPr>
              <a:spLocks/>
            </p:cNvSpPr>
            <p:nvPr/>
          </p:nvSpPr>
          <p:spPr bwMode="auto">
            <a:xfrm>
              <a:off x="8450089" y="4018434"/>
              <a:ext cx="131762" cy="673100"/>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94233" name="Freeform 28"/>
            <p:cNvSpPr>
              <a:spLocks/>
            </p:cNvSpPr>
            <p:nvPr/>
          </p:nvSpPr>
          <p:spPr bwMode="auto">
            <a:xfrm>
              <a:off x="847551" y="4043834"/>
              <a:ext cx="196850" cy="682625"/>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grpSp>
      <p:sp>
        <p:nvSpPr>
          <p:cNvPr id="94235" name="灯片编号占位符 26"/>
          <p:cNvSpPr>
            <a:spLocks noGrp="1"/>
          </p:cNvSpPr>
          <p:nvPr>
            <p:ph type="sldNum" sz="quarter" idx="12"/>
          </p:nvPr>
        </p:nvSpPr>
        <p:spPr>
          <a:noFill/>
        </p:spPr>
        <p:txBody>
          <a:bodyPr/>
          <a:lstStyle/>
          <a:p>
            <a:fld id="{CEC876AD-D8A8-4FE1-9FF6-26B8DCEDA138}" type="slidenum">
              <a:rPr lang="en-US" altLang="zh-CN" smtClean="0"/>
              <a:pPr/>
              <a:t>70</a:t>
            </a:fld>
            <a:endParaRPr lang="en-US" altLang="zh-CN" smtClean="0"/>
          </a:p>
        </p:txBody>
      </p:sp>
      <p:sp>
        <p:nvSpPr>
          <p:cNvPr id="29" name="Rectangle 3"/>
          <p:cNvSpPr txBox="1">
            <a:spLocks noChangeArrowheads="1"/>
          </p:cNvSpPr>
          <p:nvPr/>
        </p:nvSpPr>
        <p:spPr>
          <a:xfrm>
            <a:off x="395536" y="5373216"/>
            <a:ext cx="7772400" cy="1298848"/>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Char char="•"/>
              <a:tabLst/>
              <a:defRPr/>
            </a:pPr>
            <a:r>
              <a:rPr kumimoji="1" lang="zh-CN" altLang="en-US" sz="2400" b="1" i="0" u="none" strike="noStrike" kern="0" cap="none" spc="0" normalizeH="0" baseline="0" noProof="0" dirty="0" smtClean="0">
                <a:ln>
                  <a:noFill/>
                </a:ln>
                <a:effectLst/>
                <a:uLnTx/>
                <a:uFillTx/>
                <a:latin typeface="华文新魏" pitchFamily="2" charset="-122"/>
                <a:ea typeface="华文新魏" pitchFamily="2" charset="-122"/>
              </a:rPr>
              <a:t>接收缓存用来暂时存放：</a:t>
            </a:r>
          </a:p>
          <a:p>
            <a:pPr marL="742950" marR="0" lvl="1" indent="-285750" algn="l" defTabSz="914400" rtl="0" eaLnBrk="1" fontAlgn="base" latinLnBrk="0" hangingPunct="1">
              <a:lnSpc>
                <a:spcPct val="100000"/>
              </a:lnSpc>
              <a:buClrTx/>
              <a:buSzTx/>
              <a:buFontTx/>
              <a:buChar char="–"/>
              <a:tabLst/>
              <a:defRPr/>
            </a:pP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 按序到达的、但尚未被接收应用程序读取的数据；</a:t>
            </a:r>
          </a:p>
          <a:p>
            <a:pPr marL="742950" marR="0" lvl="1" indent="-285750" algn="l" defTabSz="914400" rtl="0" eaLnBrk="1" fontAlgn="base" latinLnBrk="0" hangingPunct="1">
              <a:lnSpc>
                <a:spcPct val="100000"/>
              </a:lnSpc>
              <a:buClrTx/>
              <a:buSzTx/>
              <a:buFontTx/>
              <a:buChar char="–"/>
              <a:tabLst/>
              <a:defRPr/>
            </a:pPr>
            <a:r>
              <a:rPr kumimoji="1" lang="zh-CN" altLang="en-US" sz="2000" b="1" i="0" u="none" strike="noStrike" kern="0" cap="none" spc="0" normalizeH="0" baseline="0" noProof="0" dirty="0" smtClean="0">
                <a:ln>
                  <a:noFill/>
                </a:ln>
                <a:effectLst/>
                <a:uLnTx/>
                <a:uFillTx/>
                <a:latin typeface="华文新魏" pitchFamily="2" charset="-122"/>
                <a:ea typeface="华文新魏" pitchFamily="2" charset="-122"/>
              </a:rPr>
              <a:t> 不按序到达的数据。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260648"/>
            <a:ext cx="8207375" cy="1091828"/>
          </a:xfrm>
        </p:spPr>
        <p:txBody>
          <a:bodyPr/>
          <a:lstStyle/>
          <a:p>
            <a:pPr algn="l" eaLnBrk="1" hangingPunct="1">
              <a:defRPr/>
            </a:pPr>
            <a:r>
              <a:rPr lang="en-US" altLang="zh-CN" sz="3600" u="sng" dirty="0" smtClean="0">
                <a:latin typeface="+mn-lt"/>
                <a:ea typeface="华文新魏" pitchFamily="2" charset="-122"/>
              </a:rPr>
              <a:t>6.3.4  TCP</a:t>
            </a:r>
            <a:r>
              <a:rPr lang="zh-CN" altLang="zh-CN" sz="3600" u="sng" dirty="0" smtClean="0">
                <a:latin typeface="+mn-lt"/>
                <a:ea typeface="华文新魏" pitchFamily="2" charset="-122"/>
              </a:rPr>
              <a:t>滑动窗口与确认、重传机制</a:t>
            </a:r>
            <a:endParaRPr lang="zh-CN" altLang="en-US" sz="3600" u="sng" dirty="0" smtClean="0">
              <a:latin typeface="+mn-lt"/>
              <a:ea typeface="华文新魏" pitchFamily="2" charset="-122"/>
            </a:endParaRPr>
          </a:p>
        </p:txBody>
      </p:sp>
      <p:sp>
        <p:nvSpPr>
          <p:cNvPr id="17" name="内容占位符 16"/>
          <p:cNvSpPr>
            <a:spLocks noGrp="1"/>
          </p:cNvSpPr>
          <p:nvPr>
            <p:ph idx="1"/>
          </p:nvPr>
        </p:nvSpPr>
        <p:spPr>
          <a:xfrm>
            <a:off x="179512" y="1556792"/>
            <a:ext cx="8642350" cy="4251325"/>
          </a:xfrm>
        </p:spPr>
        <p:txBody>
          <a:bodyPr/>
          <a:lstStyle/>
          <a:p>
            <a:pPr>
              <a:defRPr/>
            </a:pPr>
            <a:r>
              <a:rPr lang="zh-CN" altLang="zh-CN" sz="2800" b="1" u="sng" dirty="0" smtClean="0">
                <a:latin typeface="华文新魏" pitchFamily="2" charset="-122"/>
                <a:ea typeface="华文新魏" pitchFamily="2" charset="-122"/>
              </a:rPr>
              <a:t>字节流传输的状态分类</a:t>
            </a: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E98F5254-7A0F-415E-AF7E-BEE86F7A698D}" type="slidenum">
              <a:rPr lang="zh-CN" altLang="en-US">
                <a:solidFill>
                  <a:srgbClr val="000000"/>
                </a:solidFill>
              </a:rPr>
              <a:pPr algn="r">
                <a:defRPr/>
              </a:pPr>
              <a:t>71</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79512" y="2204864"/>
            <a:ext cx="8569325" cy="259238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764704"/>
            <a:ext cx="8208962" cy="4179887"/>
          </a:xfrm>
        </p:spPr>
        <p:txBody>
          <a:bodyPr/>
          <a:lstStyle/>
          <a:p>
            <a:pPr>
              <a:defRPr/>
            </a:pPr>
            <a:r>
              <a:rPr lang="zh-CN" altLang="zh-CN" sz="2800" b="1" u="sng" dirty="0" smtClean="0">
                <a:latin typeface="华文新魏" pitchFamily="2" charset="-122"/>
                <a:ea typeface="华文新魏" pitchFamily="2" charset="-122"/>
              </a:rPr>
              <a:t>发送窗口与可用窗口</a:t>
            </a:r>
          </a:p>
        </p:txBody>
      </p:sp>
      <p:sp>
        <p:nvSpPr>
          <p:cNvPr id="5" name="灯片编号占位符 4"/>
          <p:cNvSpPr>
            <a:spLocks noGrp="1"/>
          </p:cNvSpPr>
          <p:nvPr>
            <p:ph type="sldNum" sz="quarter" idx="11"/>
          </p:nvPr>
        </p:nvSpPr>
        <p:spPr>
          <a:xfrm>
            <a:off x="3491880" y="6400800"/>
            <a:ext cx="5334000" cy="457200"/>
          </a:xfrm>
        </p:spPr>
        <p:txBody>
          <a:bodyPr/>
          <a:lstStyle/>
          <a:p>
            <a:pPr algn="r">
              <a:defRPr/>
            </a:pPr>
            <a:fld id="{B4AF3881-C1A5-4F01-A8B7-45FA2A7CA692}" type="slidenum">
              <a:rPr lang="zh-CN" altLang="en-US">
                <a:solidFill>
                  <a:srgbClr val="000000"/>
                </a:solidFill>
              </a:rPr>
              <a:pPr algn="r">
                <a:defRPr/>
              </a:pPr>
              <a:t>72</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539552" y="1700808"/>
            <a:ext cx="8136904" cy="252028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692696"/>
            <a:ext cx="8208962" cy="4179887"/>
          </a:xfrm>
        </p:spPr>
        <p:txBody>
          <a:bodyPr/>
          <a:lstStyle/>
          <a:p>
            <a:pPr>
              <a:defRPr/>
            </a:pPr>
            <a:r>
              <a:rPr lang="zh-CN" altLang="zh-CN" sz="2800" b="1" u="sng" dirty="0" smtClean="0">
                <a:latin typeface="华文新魏" pitchFamily="2" charset="-122"/>
                <a:ea typeface="华文新魏" pitchFamily="2" charset="-122"/>
              </a:rPr>
              <a:t>窗口发送与字节类型的变化</a:t>
            </a: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251DBC8D-4367-4C0D-9F0C-2B4C724E7AC3}" type="slidenum">
              <a:rPr lang="zh-CN" altLang="en-US">
                <a:solidFill>
                  <a:srgbClr val="000000"/>
                </a:solidFill>
              </a:rPr>
              <a:pPr algn="r">
                <a:defRPr/>
              </a:pPr>
              <a:t>73</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467544" y="1700808"/>
            <a:ext cx="8424936" cy="280831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404664"/>
            <a:ext cx="8424862" cy="4179887"/>
          </a:xfrm>
        </p:spPr>
        <p:txBody>
          <a:bodyPr/>
          <a:lstStyle/>
          <a:p>
            <a:pPr>
              <a:defRPr/>
            </a:pPr>
            <a:r>
              <a:rPr lang="zh-CN" altLang="zh-CN" sz="2800" b="1" u="sng" dirty="0" smtClean="0">
                <a:latin typeface="华文新魏" pitchFamily="2" charset="-122"/>
                <a:ea typeface="华文新魏" pitchFamily="2" charset="-122"/>
              </a:rPr>
              <a:t>窗口滑动与字节类型的变化</a:t>
            </a:r>
            <a:endParaRPr lang="en-US" altLang="zh-CN" sz="2800" b="1" u="sng" dirty="0" smtClean="0">
              <a:latin typeface="华文新魏" pitchFamily="2" charset="-122"/>
              <a:ea typeface="华文新魏" pitchFamily="2" charset="-122"/>
            </a:endParaRPr>
          </a:p>
          <a:p>
            <a:pPr>
              <a:buNone/>
              <a:defRPr/>
            </a:pPr>
            <a:r>
              <a:rPr lang="en-US" altLang="zh-CN" dirty="0" smtClean="0">
                <a:latin typeface="华文新魏" pitchFamily="2" charset="-122"/>
                <a:ea typeface="华文新魏" pitchFamily="2" charset="-122"/>
              </a:rPr>
              <a:t>	</a:t>
            </a:r>
          </a:p>
          <a:p>
            <a:pPr>
              <a:buNone/>
              <a:defRPr/>
            </a:pP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经过一段时间后，接收端向发送端发送</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个报文，确认号为</a:t>
            </a:r>
            <a:r>
              <a:rPr lang="en-US" altLang="zh-CN" dirty="0" smtClean="0">
                <a:latin typeface="华文新魏" pitchFamily="2" charset="-122"/>
                <a:ea typeface="华文新魏" pitchFamily="2" charset="-122"/>
              </a:rPr>
              <a:t>20~25</a:t>
            </a:r>
            <a:r>
              <a:rPr lang="zh-CN" altLang="en-US" dirty="0" smtClean="0">
                <a:latin typeface="华文新魏" pitchFamily="2" charset="-122"/>
                <a:ea typeface="华文新魏" pitchFamily="2" charset="-122"/>
              </a:rPr>
              <a:t>，发送窗口值仍然为</a:t>
            </a:r>
            <a:r>
              <a:rPr lang="en-US" altLang="zh-CN" dirty="0" smtClean="0">
                <a:latin typeface="华文新魏" pitchFamily="2" charset="-122"/>
                <a:ea typeface="华文新魏" pitchFamily="2" charset="-122"/>
              </a:rPr>
              <a:t>15</a:t>
            </a:r>
            <a:r>
              <a:rPr lang="zh-CN" altLang="en-US" dirty="0" smtClean="0">
                <a:latin typeface="华文新魏" pitchFamily="2" charset="-122"/>
                <a:ea typeface="华文新魏" pitchFamily="2" charset="-122"/>
              </a:rPr>
              <a:t>，则窗口向左滑动。</a:t>
            </a:r>
            <a:endParaRPr lang="zh-CN" altLang="zh-CN" b="1" dirty="0" smtClean="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8640DD78-32F4-4AF0-A5A5-769690D7C588}" type="slidenum">
              <a:rPr lang="zh-CN" altLang="en-US">
                <a:solidFill>
                  <a:srgbClr val="000000"/>
                </a:solidFill>
              </a:rPr>
              <a:pPr algn="r">
                <a:defRPr/>
              </a:pPr>
              <a:t>74</a:t>
            </a:fld>
            <a:endParaRPr lang="en-US" altLang="zh-CN" dirty="0">
              <a:solidFill>
                <a:srgbClr val="000000"/>
              </a:solidFill>
            </a:endParaRPr>
          </a:p>
        </p:txBody>
      </p:sp>
      <p:sp>
        <p:nvSpPr>
          <p:cNvPr id="41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graphicFrame>
        <p:nvGraphicFramePr>
          <p:cNvPr id="4098" name="Object 6" descr="蓝色面巾纸"/>
          <p:cNvGraphicFramePr>
            <a:graphicFrameLocks noChangeAspect="1"/>
          </p:cNvGraphicFramePr>
          <p:nvPr/>
        </p:nvGraphicFramePr>
        <p:xfrm>
          <a:off x="395536" y="2636912"/>
          <a:ext cx="8188325" cy="2911475"/>
        </p:xfrm>
        <a:graphic>
          <a:graphicData uri="http://schemas.openxmlformats.org/presentationml/2006/ole">
            <p:oleObj spid="_x0000_s181261" name="Visio" r:id="rId3" imgW="5590787" imgH="1972823" progId="Visio.Drawing.11">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332656"/>
            <a:ext cx="7848872" cy="6048672"/>
          </a:xfrm>
        </p:spPr>
        <p:txBody>
          <a:bodyPr/>
          <a:lstStyle/>
          <a:p>
            <a:pPr>
              <a:buNone/>
              <a:defRPr/>
            </a:pPr>
            <a:r>
              <a:rPr lang="en-US" altLang="zh-CN" sz="3200" b="1" u="sng" dirty="0" smtClean="0">
                <a:solidFill>
                  <a:schemeClr val="accent6"/>
                </a:solidFill>
                <a:latin typeface="华文新魏" pitchFamily="2" charset="-122"/>
                <a:ea typeface="华文新魏" pitchFamily="2" charset="-122"/>
              </a:rPr>
              <a:t>TCP</a:t>
            </a:r>
            <a:r>
              <a:rPr lang="zh-CN" altLang="en-US" sz="3200" b="1" u="sng" dirty="0" smtClean="0">
                <a:solidFill>
                  <a:schemeClr val="accent6"/>
                </a:solidFill>
                <a:latin typeface="华文新魏" pitchFamily="2" charset="-122"/>
                <a:ea typeface="华文新魏" pitchFamily="2" charset="-122"/>
              </a:rPr>
              <a:t>滑动窗口协议主要特点</a:t>
            </a:r>
            <a:endParaRPr lang="en-US" altLang="zh-CN" sz="3200" b="1" u="sng" dirty="0" smtClean="0">
              <a:solidFill>
                <a:schemeClr val="accent6"/>
              </a:solidFill>
              <a:latin typeface="华文新魏" pitchFamily="2" charset="-122"/>
              <a:ea typeface="华文新魏" pitchFamily="2" charset="-122"/>
            </a:endParaRPr>
          </a:p>
          <a:p>
            <a:pPr marL="712788" indent="-357188">
              <a:spcBef>
                <a:spcPts val="1200"/>
              </a:spcBef>
              <a:defRPr/>
            </a:pPr>
            <a:r>
              <a:rPr lang="zh-CN" altLang="en-US" dirty="0" smtClean="0">
                <a:latin typeface="华文新魏" pitchFamily="2" charset="-122"/>
                <a:ea typeface="华文新魏" pitchFamily="2" charset="-122"/>
              </a:rPr>
              <a:t>使用发送与接收缓冲区，以及滑动窗口机制控制</a:t>
            </a:r>
            <a:r>
              <a:rPr lang="en-US" altLang="zh-CN" dirty="0" smtClean="0">
                <a:latin typeface="华文新魏" pitchFamily="2" charset="-122"/>
                <a:ea typeface="华文新魏" pitchFamily="2" charset="-122"/>
              </a:rPr>
              <a:t>TCP</a:t>
            </a:r>
            <a:r>
              <a:rPr lang="zh-CN" altLang="en-US" dirty="0" smtClean="0">
                <a:latin typeface="华文新魏" pitchFamily="2" charset="-122"/>
                <a:ea typeface="华文新魏" pitchFamily="2" charset="-122"/>
              </a:rPr>
              <a:t>连接上的字节流传输；</a:t>
            </a:r>
            <a:endParaRPr lang="en-US" altLang="zh-CN" dirty="0" smtClean="0">
              <a:latin typeface="华文新魏" pitchFamily="2" charset="-122"/>
              <a:ea typeface="华文新魏" pitchFamily="2" charset="-122"/>
            </a:endParaRPr>
          </a:p>
          <a:p>
            <a:pPr marL="360363" indent="0">
              <a:spcBef>
                <a:spcPts val="0"/>
              </a:spcBef>
              <a:spcAft>
                <a:spcPts val="0"/>
              </a:spcAft>
              <a:defRPr/>
            </a:pPr>
            <a:r>
              <a:rPr lang="zh-CN" altLang="en-US" dirty="0" smtClean="0">
                <a:latin typeface="华文新魏" pitchFamily="2" charset="-122"/>
                <a:ea typeface="华文新魏" pitchFamily="2" charset="-122"/>
              </a:rPr>
              <a:t>   滑动窗口面向字节；</a:t>
            </a:r>
            <a:endParaRPr lang="en-US" altLang="zh-CN" dirty="0" smtClean="0">
              <a:latin typeface="华文新魏" pitchFamily="2" charset="-122"/>
              <a:ea typeface="华文新魏" pitchFamily="2" charset="-122"/>
            </a:endParaRPr>
          </a:p>
          <a:p>
            <a:pPr marL="628650" indent="-273050" algn="just">
              <a:spcBef>
                <a:spcPts val="0"/>
              </a:spcBef>
              <a:spcAft>
                <a:spcPts val="0"/>
              </a:spcAft>
              <a:defRPr/>
            </a:pPr>
            <a:r>
              <a:rPr lang="zh-CN" altLang="en-US" dirty="0" smtClean="0">
                <a:latin typeface="华文新魏" pitchFamily="2" charset="-122"/>
                <a:ea typeface="华文新魏" pitchFamily="2" charset="-122"/>
              </a:rPr>
              <a:t>  接收端可以在任何时候发送确认，窗口大小由接收端根据需要增大或减小；</a:t>
            </a:r>
            <a:endParaRPr lang="en-US" altLang="zh-CN" dirty="0" smtClean="0">
              <a:latin typeface="华文新魏" pitchFamily="2" charset="-122"/>
              <a:ea typeface="华文新魏" pitchFamily="2" charset="-122"/>
            </a:endParaRPr>
          </a:p>
          <a:p>
            <a:pPr marL="712788" indent="-357188">
              <a:spcBef>
                <a:spcPts val="0"/>
              </a:spcBef>
              <a:spcAft>
                <a:spcPts val="0"/>
              </a:spcAft>
              <a:defRPr/>
            </a:pPr>
            <a:r>
              <a:rPr lang="zh-CN" altLang="en-US" dirty="0" smtClean="0">
                <a:latin typeface="华文新魏" pitchFamily="2" charset="-122"/>
                <a:ea typeface="华文新魏" pitchFamily="2" charset="-122"/>
              </a:rPr>
              <a:t>发送</a:t>
            </a:r>
            <a:r>
              <a:rPr lang="zh-CN" altLang="en-US" dirty="0">
                <a:latin typeface="华文新魏" pitchFamily="2" charset="-122"/>
                <a:ea typeface="华文新魏" pitchFamily="2" charset="-122"/>
              </a:rPr>
              <a:t>窗口值可以小于接收窗口值，不能超过接收窗口值</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marL="712788" indent="-357188">
              <a:spcBef>
                <a:spcPts val="0"/>
              </a:spcBef>
              <a:spcAft>
                <a:spcPts val="0"/>
              </a:spcAft>
              <a:defRPr/>
            </a:pPr>
            <a:endParaRPr lang="en-US" altLang="zh-CN" dirty="0" smtClean="0">
              <a:latin typeface="华文新魏" pitchFamily="2" charset="-122"/>
              <a:ea typeface="华文新魏" pitchFamily="2" charset="-122"/>
            </a:endParaRPr>
          </a:p>
          <a:p>
            <a:pPr>
              <a:buNone/>
            </a:pP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建议</a:t>
            </a:r>
            <a:r>
              <a:rPr lang="zh-CN" altLang="en-US" dirty="0" smtClean="0">
                <a:latin typeface="华文新魏" pitchFamily="2" charset="-122"/>
                <a:ea typeface="华文新魏" pitchFamily="2" charset="-122"/>
              </a:rPr>
              <a:t>接收方使用累积</a:t>
            </a:r>
            <a:r>
              <a:rPr lang="zh-CN" altLang="en-US" dirty="0" smtClean="0">
                <a:latin typeface="华文新魏" pitchFamily="2" charset="-122"/>
                <a:ea typeface="华文新魏" pitchFamily="2" charset="-122"/>
              </a:rPr>
              <a:t>确认的功能，减小传输开销。</a:t>
            </a:r>
            <a:endParaRPr lang="en-US" altLang="zh-CN" dirty="0" smtClean="0">
              <a:latin typeface="华文新魏" pitchFamily="2" charset="-122"/>
              <a:ea typeface="华文新魏" pitchFamily="2" charset="-122"/>
            </a:endParaRPr>
          </a:p>
          <a:p>
            <a:pPr lvl="1">
              <a:spcBef>
                <a:spcPts val="0"/>
              </a:spcBef>
              <a:spcAft>
                <a:spcPts val="0"/>
              </a:spcAft>
            </a:pPr>
            <a:r>
              <a:rPr lang="zh-CN" altLang="en-US" dirty="0" smtClean="0">
                <a:latin typeface="华文新魏" pitchFamily="2" charset="-122"/>
                <a:ea typeface="华文新魏" pitchFamily="2" charset="-122"/>
              </a:rPr>
              <a:t>捎带确认</a:t>
            </a:r>
            <a:endParaRPr lang="en-US" altLang="zh-CN" dirty="0" smtClean="0">
              <a:latin typeface="华文新魏" pitchFamily="2" charset="-122"/>
              <a:ea typeface="华文新魏" pitchFamily="2" charset="-122"/>
            </a:endParaRPr>
          </a:p>
          <a:p>
            <a:pPr lvl="1">
              <a:spcBef>
                <a:spcPts val="0"/>
              </a:spcBef>
              <a:spcAft>
                <a:spcPts val="0"/>
              </a:spcAft>
            </a:pPr>
            <a:r>
              <a:rPr lang="zh-CN" altLang="en-US" dirty="0" smtClean="0">
                <a:latin typeface="华文新魏" pitchFamily="2" charset="-122"/>
                <a:ea typeface="华文新魏" pitchFamily="2" charset="-122"/>
              </a:rPr>
              <a:t>规定确认推迟的时间不应超过</a:t>
            </a:r>
            <a:r>
              <a:rPr lang="en-US" altLang="zh-CN" dirty="0" smtClean="0">
                <a:latin typeface="华文新魏" pitchFamily="2" charset="-122"/>
                <a:ea typeface="华文新魏" pitchFamily="2" charset="-122"/>
              </a:rPr>
              <a:t>0.5</a:t>
            </a:r>
            <a:r>
              <a:rPr lang="zh-CN" altLang="en-US" dirty="0" smtClean="0">
                <a:latin typeface="华文新魏" pitchFamily="2" charset="-122"/>
                <a:ea typeface="华文新魏" pitchFamily="2" charset="-122"/>
              </a:rPr>
              <a:t>秒；若收到一连串具有最大长度的报文段，则必须每隔一个报文段就要发送一个确认。</a:t>
            </a:r>
          </a:p>
          <a:p>
            <a:pPr marL="712788" indent="-357188">
              <a:spcBef>
                <a:spcPts val="0"/>
              </a:spcBef>
              <a:spcAft>
                <a:spcPts val="0"/>
              </a:spcAft>
              <a:buNone/>
              <a:defRPr/>
            </a:pPr>
            <a:endParaRPr lang="en-US" altLang="zh-CN" dirty="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8640DD78-32F4-4AF0-A5A5-769690D7C588}" type="slidenum">
              <a:rPr lang="zh-CN" altLang="en-US">
                <a:solidFill>
                  <a:srgbClr val="000000"/>
                </a:solidFill>
              </a:rPr>
              <a:pPr algn="r">
                <a:defRPr/>
              </a:pPr>
              <a:t>75</a:t>
            </a:fld>
            <a:endParaRPr lang="en-US" altLang="zh-CN" dirty="0">
              <a:solidFill>
                <a:srgbClr val="000000"/>
              </a:solidFill>
            </a:endParaRPr>
          </a:p>
        </p:txBody>
      </p:sp>
      <p:sp>
        <p:nvSpPr>
          <p:cNvPr id="41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7020272" y="6534150"/>
            <a:ext cx="1905000" cy="323850"/>
          </a:xfrm>
        </p:spPr>
        <p:txBody>
          <a:bodyPr/>
          <a:lstStyle/>
          <a:p>
            <a:pPr algn="r">
              <a:defRPr/>
            </a:pPr>
            <a:fld id="{8640DD78-32F4-4AF0-A5A5-769690D7C588}" type="slidenum">
              <a:rPr lang="zh-CN" altLang="en-US">
                <a:solidFill>
                  <a:srgbClr val="000000"/>
                </a:solidFill>
              </a:rPr>
              <a:pPr algn="r">
                <a:defRPr/>
              </a:pPr>
              <a:t>76</a:t>
            </a:fld>
            <a:endParaRPr lang="en-US" altLang="zh-CN" dirty="0">
              <a:solidFill>
                <a:srgbClr val="000000"/>
              </a:solidFill>
            </a:endParaRPr>
          </a:p>
        </p:txBody>
      </p:sp>
      <p:sp>
        <p:nvSpPr>
          <p:cNvPr id="41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smtClean="0">
              <a:solidFill>
                <a:srgbClr val="3333CC"/>
              </a:solidFill>
              <a:latin typeface="Arial" charset="0"/>
              <a:ea typeface="华文行楷" pitchFamily="2" charset="-122"/>
            </a:endParaRPr>
          </a:p>
        </p:txBody>
      </p:sp>
      <p:sp>
        <p:nvSpPr>
          <p:cNvPr id="6" name="Rectangle 3"/>
          <p:cNvSpPr txBox="1">
            <a:spLocks noChangeArrowheads="1"/>
          </p:cNvSpPr>
          <p:nvPr/>
        </p:nvSpPr>
        <p:spPr bwMode="auto">
          <a:xfrm>
            <a:off x="539552" y="1268760"/>
            <a:ext cx="8170676" cy="28171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ts val="600"/>
              </a:spcAft>
              <a:buChar char="•"/>
              <a:defRPr kumimoji="1" sz="2400" b="1">
                <a:solidFill>
                  <a:schemeClr val="tx1"/>
                </a:solidFill>
                <a:latin typeface="+mn-lt"/>
                <a:ea typeface="+mn-ea"/>
                <a:cs typeface="+mn-cs"/>
              </a:defRPr>
            </a:lvl1pPr>
            <a:lvl2pPr marL="742950" indent="-285750" algn="l" rtl="0" eaLnBrk="0" fontAlgn="base" hangingPunct="0">
              <a:spcBef>
                <a:spcPct val="20000"/>
              </a:spcBef>
              <a:spcAft>
                <a:spcPts val="600"/>
              </a:spcAft>
              <a:buChar char="–"/>
              <a:defRPr kumimoji="1" sz="2000" b="1">
                <a:solidFill>
                  <a:schemeClr val="tx1"/>
                </a:solidFill>
                <a:latin typeface="+mn-lt"/>
                <a:ea typeface="+mn-ea"/>
              </a:defRPr>
            </a:lvl2pPr>
            <a:lvl3pPr marL="1143000" indent="-228600" algn="l" rtl="0" eaLnBrk="0" fontAlgn="base" hangingPunct="0">
              <a:spcBef>
                <a:spcPct val="20000"/>
              </a:spcBef>
              <a:spcAft>
                <a:spcPts val="600"/>
              </a:spcAft>
              <a:buChar char="•"/>
              <a:defRPr kumimoji="1" sz="1800" b="1">
                <a:solidFill>
                  <a:schemeClr val="tx1"/>
                </a:solidFill>
                <a:latin typeface="+mn-lt"/>
                <a:ea typeface="+mn-ea"/>
              </a:defRPr>
            </a:lvl3pPr>
            <a:lvl4pPr marL="1600200" indent="-228600" algn="l" rtl="0" eaLnBrk="0" fontAlgn="base" hangingPunct="0">
              <a:spcBef>
                <a:spcPct val="20000"/>
              </a:spcBef>
              <a:spcAft>
                <a:spcPts val="600"/>
              </a:spcAft>
              <a:buChar char="–"/>
              <a:defRPr kumimoji="1" sz="1600" b="1">
                <a:solidFill>
                  <a:schemeClr val="tx1"/>
                </a:solidFill>
                <a:latin typeface="+mn-lt"/>
                <a:ea typeface="+mn-ea"/>
              </a:defRPr>
            </a:lvl4pPr>
            <a:lvl5pPr marL="2057400" indent="-228600" algn="l" rtl="0" eaLnBrk="0" fontAlgn="base" hangingPunct="0">
              <a:spcBef>
                <a:spcPct val="20000"/>
              </a:spcBef>
              <a:spcAft>
                <a:spcPts val="600"/>
              </a:spcAft>
              <a:buChar char="»"/>
              <a:defRPr kumimoji="1" sz="14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indent="12700" eaLnBrk="1" hangingPunct="1">
              <a:buNone/>
            </a:pPr>
            <a:r>
              <a:rPr lang="en-US" altLang="zh-CN" kern="0" dirty="0" smtClean="0">
                <a:latin typeface="华文新魏" pitchFamily="2" charset="-122"/>
                <a:ea typeface="华文新魏" pitchFamily="2" charset="-122"/>
              </a:rPr>
              <a:t>TCP </a:t>
            </a:r>
            <a:r>
              <a:rPr lang="zh-CN" altLang="en-US" kern="0" dirty="0" smtClean="0">
                <a:latin typeface="华文新魏" pitchFamily="2" charset="-122"/>
                <a:ea typeface="华文新魏" pitchFamily="2" charset="-122"/>
              </a:rPr>
              <a:t>标准没有规定对不按序到达的数据应如何处理。通常是先临时存放在接收窗口中，等到字节流中所缺少的字节收到后，再按序交付上层的应用进程</a:t>
            </a:r>
            <a:r>
              <a:rPr lang="en-US" altLang="zh-CN" kern="0" dirty="0" smtClean="0">
                <a:latin typeface="华文新魏" pitchFamily="2" charset="-122"/>
                <a:ea typeface="华文新魏" pitchFamily="2" charset="-122"/>
              </a:rPr>
              <a:t>;</a:t>
            </a:r>
            <a:endParaRPr lang="zh-CN" altLang="en-US" kern="0" dirty="0" smtClean="0">
              <a:latin typeface="华文新魏" pitchFamily="2" charset="-122"/>
              <a:ea typeface="华文新魏" pitchFamily="2" charset="-122"/>
            </a:endParaRPr>
          </a:p>
        </p:txBody>
      </p:sp>
      <p:pic>
        <p:nvPicPr>
          <p:cNvPr id="7" name="图片 6"/>
          <p:cNvPicPr/>
          <p:nvPr/>
        </p:nvPicPr>
        <p:blipFill>
          <a:blip r:embed="rId2" cstate="print"/>
          <a:srcRect/>
          <a:stretch>
            <a:fillRect/>
          </a:stretch>
        </p:blipFill>
        <p:spPr bwMode="auto">
          <a:xfrm>
            <a:off x="467544" y="2924944"/>
            <a:ext cx="8280400" cy="2088232"/>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9" name="内容占位符 16"/>
          <p:cNvSpPr txBox="1">
            <a:spLocks/>
          </p:cNvSpPr>
          <p:nvPr/>
        </p:nvSpPr>
        <p:spPr bwMode="auto">
          <a:xfrm>
            <a:off x="251520" y="404664"/>
            <a:ext cx="8497887"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ts val="600"/>
              </a:spcAft>
              <a:buClrTx/>
              <a:buSzTx/>
              <a:buFontTx/>
              <a:buChar char="•"/>
              <a:tabLst/>
              <a:defRPr/>
            </a:pPr>
            <a:r>
              <a:rPr kumimoji="1" lang="zh-CN" altLang="zh-CN" sz="3200" b="1" i="0" u="sng" strike="noStrike" kern="0" cap="none" spc="0" normalizeH="0" baseline="0" noProof="0" smtClean="0">
                <a:ln>
                  <a:noFill/>
                </a:ln>
                <a:solidFill>
                  <a:schemeClr val="accent6"/>
                </a:solidFill>
                <a:effectLst/>
                <a:uLnTx/>
                <a:uFillTx/>
                <a:latin typeface="华文新魏" pitchFamily="2" charset="-122"/>
                <a:ea typeface="华文新魏" pitchFamily="2" charset="-122"/>
                <a:cs typeface="+mn-cs"/>
              </a:rPr>
              <a:t>接收字节流序号不连续的例子</a:t>
            </a:r>
            <a:endParaRPr kumimoji="1" lang="zh-CN" altLang="zh-CN" sz="32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7020272" y="6534150"/>
            <a:ext cx="1905000" cy="323850"/>
          </a:xfrm>
        </p:spPr>
        <p:txBody>
          <a:bodyPr/>
          <a:lstStyle/>
          <a:p>
            <a:pPr algn="r">
              <a:defRPr/>
            </a:pPr>
            <a:fld id="{BA5DE240-D026-4EF0-ACCF-FED0BFE5FC86}" type="slidenum">
              <a:rPr lang="zh-CN" altLang="en-US">
                <a:solidFill>
                  <a:srgbClr val="000000"/>
                </a:solidFill>
              </a:rPr>
              <a:pPr algn="r">
                <a:defRPr/>
              </a:pPr>
              <a:t>77</a:t>
            </a:fld>
            <a:endParaRPr lang="en-US" altLang="zh-CN" dirty="0">
              <a:solidFill>
                <a:srgbClr val="000000"/>
              </a:solidFill>
            </a:endParaRPr>
          </a:p>
        </p:txBody>
      </p:sp>
      <p:sp>
        <p:nvSpPr>
          <p:cNvPr id="7" name="内容占位符 16"/>
          <p:cNvSpPr txBox="1">
            <a:spLocks/>
          </p:cNvSpPr>
          <p:nvPr/>
        </p:nvSpPr>
        <p:spPr bwMode="auto">
          <a:xfrm>
            <a:off x="467544" y="1340768"/>
            <a:ext cx="8497887"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buClrTx/>
              <a:buSzTx/>
              <a:tabLst/>
              <a:defRPr/>
            </a:pPr>
            <a:r>
              <a:rPr kumimoji="1" lang="zh-CN" altLang="en-US" sz="2800" b="1" i="0" strike="noStrike" kern="0" cap="none" spc="0" normalizeH="0" baseline="0" noProof="0" dirty="0" smtClean="0">
                <a:ln>
                  <a:noFill/>
                </a:ln>
                <a:effectLst/>
                <a:uLnTx/>
                <a:uFillTx/>
                <a:latin typeface="华文新魏" pitchFamily="2" charset="-122"/>
                <a:ea typeface="华文新魏" pitchFamily="2" charset="-122"/>
                <a:cs typeface="+mn-cs"/>
              </a:rPr>
              <a:t>字节</a:t>
            </a:r>
            <a:r>
              <a:rPr kumimoji="1" lang="zh-CN" altLang="en-US" sz="2800" b="1" i="0" strike="noStrike" kern="0" cap="none" spc="0" normalizeH="0" baseline="0" noProof="0" dirty="0" smtClean="0">
                <a:ln>
                  <a:noFill/>
                </a:ln>
                <a:effectLst/>
                <a:uLnTx/>
                <a:uFillTx/>
                <a:latin typeface="华文新魏" pitchFamily="2" charset="-122"/>
                <a:ea typeface="华文新魏" pitchFamily="2" charset="-122"/>
                <a:cs typeface="+mn-cs"/>
              </a:rPr>
              <a:t>流序号不连续</a:t>
            </a:r>
            <a:r>
              <a:rPr kumimoji="1" lang="zh-CN" altLang="en-US" sz="2800" b="1" i="0" strike="noStrike" kern="0" cap="none" spc="0" normalizeH="0" baseline="0" noProof="0" dirty="0" smtClean="0">
                <a:ln>
                  <a:noFill/>
                </a:ln>
                <a:effectLst/>
                <a:uLnTx/>
                <a:uFillTx/>
                <a:latin typeface="华文新魏" pitchFamily="2" charset="-122"/>
                <a:ea typeface="华文新魏" pitchFamily="2" charset="-122"/>
                <a:cs typeface="+mn-cs"/>
              </a:rPr>
              <a:t>的</a:t>
            </a:r>
            <a:r>
              <a:rPr kumimoji="1" lang="zh-CN" altLang="en-US" sz="2800" b="1" kern="0" dirty="0" smtClean="0">
                <a:latin typeface="华文新魏" pitchFamily="2" charset="-122"/>
                <a:ea typeface="华文新魏" pitchFamily="2" charset="-122"/>
              </a:rPr>
              <a:t>发送端</a:t>
            </a:r>
            <a:r>
              <a:rPr kumimoji="1" lang="zh-CN" altLang="en-US" sz="2800" b="1" i="0" strike="noStrike" kern="0" cap="none" spc="0" normalizeH="0" baseline="0" noProof="0" dirty="0" smtClean="0">
                <a:ln>
                  <a:noFill/>
                </a:ln>
                <a:effectLst/>
                <a:uLnTx/>
                <a:uFillTx/>
                <a:latin typeface="华文新魏" pitchFamily="2" charset="-122"/>
                <a:ea typeface="华文新魏" pitchFamily="2" charset="-122"/>
                <a:cs typeface="+mn-cs"/>
              </a:rPr>
              <a:t>处理</a:t>
            </a:r>
            <a:r>
              <a:rPr kumimoji="1" lang="zh-CN" altLang="en-US" sz="2800" b="1" i="0" strike="noStrike" kern="0" cap="none" spc="0" normalizeH="0" baseline="0" noProof="0" dirty="0" smtClean="0">
                <a:ln>
                  <a:noFill/>
                </a:ln>
                <a:effectLst/>
                <a:uLnTx/>
                <a:uFillTx/>
                <a:latin typeface="华文新魏" pitchFamily="2" charset="-122"/>
                <a:ea typeface="华文新魏" pitchFamily="2" charset="-122"/>
                <a:cs typeface="+mn-cs"/>
              </a:rPr>
              <a:t>方法：</a:t>
            </a:r>
            <a:endParaRPr kumimoji="1" lang="en-US" altLang="zh-CN" sz="2800" b="1" i="0" strike="noStrike" kern="0" cap="none" spc="0" normalizeH="0" baseline="0" noProof="0" dirty="0" smtClean="0">
              <a:ln>
                <a:noFill/>
              </a:ln>
              <a:effectLst/>
              <a:uLnTx/>
              <a:uFillTx/>
              <a:latin typeface="华文新魏" pitchFamily="2" charset="-122"/>
              <a:ea typeface="华文新魏" pitchFamily="2" charset="-122"/>
              <a:cs typeface="+mn-cs"/>
            </a:endParaRPr>
          </a:p>
          <a:p>
            <a:pPr marL="534988" marR="0" lvl="0" indent="-261938" algn="l" defTabSz="914400" rtl="0" eaLnBrk="0" fontAlgn="base" latinLnBrk="0" hangingPunct="0">
              <a:lnSpc>
                <a:spcPct val="100000"/>
              </a:lnSpc>
              <a:spcBef>
                <a:spcPct val="20000"/>
              </a:spcBef>
              <a:buClrTx/>
              <a:buSzTx/>
              <a:buFontTx/>
              <a:buChar char="•"/>
              <a:tabLst/>
              <a:defRPr/>
            </a:pPr>
            <a:r>
              <a:rPr kumimoji="1" lang="zh-CN" altLang="en-US" sz="2400" b="1" i="0"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拉回</a:t>
            </a:r>
            <a:r>
              <a:rPr kumimoji="1" lang="zh-CN" altLang="en-US" sz="2400" b="1" i="0"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方式</a:t>
            </a:r>
            <a:endParaRPr kumimoji="1" lang="en-US" altLang="zh-CN" sz="2400" b="1" i="0"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endParaRPr>
          </a:p>
          <a:p>
            <a:pPr marL="534988" marR="0" lvl="0" indent="-261938" algn="l" defTabSz="914400" rtl="0" eaLnBrk="0" fontAlgn="base" latinLnBrk="0" hangingPunct="0">
              <a:lnSpc>
                <a:spcPct val="100000"/>
              </a:lnSpc>
              <a:spcBef>
                <a:spcPct val="20000"/>
              </a:spcBef>
              <a:buClrTx/>
              <a:buSzTx/>
              <a:tabLst/>
              <a:defRPr/>
            </a:pPr>
            <a:r>
              <a:rPr kumimoji="1" lang="en-US" altLang="zh-CN" sz="2400" b="1" kern="0" dirty="0" smtClean="0">
                <a:latin typeface="华文新魏" pitchFamily="2" charset="-122"/>
                <a:ea typeface="华文新魏" pitchFamily="2" charset="-122"/>
              </a:rPr>
              <a:t>	</a:t>
            </a:r>
            <a:r>
              <a:rPr kumimoji="1" lang="zh-CN" altLang="en-US" sz="2400" b="1" kern="0" dirty="0" smtClean="0">
                <a:latin typeface="华文新魏" pitchFamily="2" charset="-122"/>
                <a:ea typeface="华文新魏" pitchFamily="2" charset="-122"/>
              </a:rPr>
              <a:t>重发丢失报文段开始的所有已经发出的报文段，效率低。</a:t>
            </a:r>
            <a:endParaRPr kumimoji="1" lang="en-US" altLang="zh-CN" sz="2400" b="1" i="0" strike="noStrike" kern="0" cap="none" spc="0" normalizeH="0" baseline="0" noProof="0" dirty="0" smtClean="0">
              <a:ln>
                <a:noFill/>
              </a:ln>
              <a:effectLst/>
              <a:uLnTx/>
              <a:uFillTx/>
              <a:latin typeface="华文新魏" pitchFamily="2" charset="-122"/>
              <a:ea typeface="华文新魏" pitchFamily="2" charset="-122"/>
              <a:cs typeface="+mn-cs"/>
            </a:endParaRPr>
          </a:p>
          <a:p>
            <a:pPr marL="534988" marR="0" lvl="0" indent="-261938" algn="l" defTabSz="914400" rtl="0" eaLnBrk="0" fontAlgn="base" latinLnBrk="0" hangingPunct="0">
              <a:lnSpc>
                <a:spcPct val="100000"/>
              </a:lnSpc>
              <a:spcBef>
                <a:spcPct val="20000"/>
              </a:spcBef>
              <a:buClrTx/>
              <a:buSzTx/>
              <a:buFontTx/>
              <a:buChar char="•"/>
              <a:tabLst/>
              <a:defRPr/>
            </a:pPr>
            <a:r>
              <a:rPr kumimoji="1" lang="zh-CN" altLang="en-US" sz="2400" b="1" kern="0" dirty="0" smtClean="0">
                <a:solidFill>
                  <a:srgbClr val="FF0000"/>
                </a:solidFill>
                <a:latin typeface="华文新魏" pitchFamily="2" charset="-122"/>
                <a:ea typeface="华文新魏" pitchFamily="2" charset="-122"/>
              </a:rPr>
              <a:t>选择重传方式</a:t>
            </a:r>
            <a:endParaRPr kumimoji="1" lang="en-US" altLang="zh-CN" sz="2400" b="1" kern="0" dirty="0" smtClean="0">
              <a:solidFill>
                <a:srgbClr val="FF0000"/>
              </a:solidFill>
              <a:latin typeface="华文新魏" pitchFamily="2" charset="-122"/>
              <a:ea typeface="华文新魏" pitchFamily="2" charset="-122"/>
            </a:endParaRPr>
          </a:p>
          <a:p>
            <a:pPr marL="534988" marR="0" lvl="0" indent="-261938" algn="l" defTabSz="914400" rtl="0" eaLnBrk="0" fontAlgn="base" latinLnBrk="0" hangingPunct="0">
              <a:lnSpc>
                <a:spcPct val="100000"/>
              </a:lnSpc>
              <a:spcBef>
                <a:spcPct val="20000"/>
              </a:spcBef>
              <a:buClrTx/>
              <a:buSzTx/>
              <a:tabLst/>
              <a:defRPr/>
            </a:pPr>
            <a:r>
              <a:rPr kumimoji="1" lang="en-US" altLang="zh-CN" sz="2400" b="1" i="0" strike="noStrike" kern="0" cap="none" spc="0" normalizeH="0" baseline="0" noProof="0" dirty="0" smtClean="0">
                <a:ln>
                  <a:noFill/>
                </a:ln>
                <a:effectLst/>
                <a:uLnTx/>
                <a:uFillTx/>
                <a:latin typeface="华文新魏" pitchFamily="2" charset="-122"/>
                <a:ea typeface="华文新魏" pitchFamily="2" charset="-122"/>
                <a:cs typeface="+mn-cs"/>
              </a:rPr>
              <a:t>	</a:t>
            </a:r>
            <a:r>
              <a:rPr kumimoji="1" lang="zh-CN" altLang="en-US" sz="2400" b="1" i="0" strike="noStrike" kern="0" cap="none" spc="0" normalizeH="0" baseline="0" noProof="0" dirty="0" smtClean="0">
                <a:ln>
                  <a:noFill/>
                </a:ln>
                <a:effectLst/>
                <a:uLnTx/>
                <a:uFillTx/>
                <a:latin typeface="华文新魏" pitchFamily="2" charset="-122"/>
                <a:ea typeface="华文新魏" pitchFamily="2" charset="-122"/>
                <a:cs typeface="+mn-cs"/>
              </a:rPr>
              <a:t>如在接收窗口内，失序到来的报文段先接收，通知发送端丢失的字节序号，发送端只重传丢失的报文段。</a:t>
            </a:r>
            <a:endParaRPr kumimoji="1" lang="zh-CN" altLang="zh-CN" sz="2400" b="1" i="0" strike="noStrike" kern="0" cap="none" spc="0" normalizeH="0" baseline="0" noProof="0" dirty="0" smtClean="0">
              <a:ln>
                <a:noFill/>
              </a:ln>
              <a:effectLst/>
              <a:uLnTx/>
              <a:uFillTx/>
              <a:latin typeface="华文新魏" pitchFamily="2" charset="-122"/>
              <a:ea typeface="华文新魏" pitchFamily="2" charset="-122"/>
              <a:cs typeface="+mn-cs"/>
            </a:endParaRPr>
          </a:p>
        </p:txBody>
      </p:sp>
      <p:sp>
        <p:nvSpPr>
          <p:cNvPr id="8" name="内容占位符 16"/>
          <p:cNvSpPr txBox="1">
            <a:spLocks/>
          </p:cNvSpPr>
          <p:nvPr/>
        </p:nvSpPr>
        <p:spPr bwMode="auto">
          <a:xfrm>
            <a:off x="179512" y="188640"/>
            <a:ext cx="8568952" cy="6480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ts val="600"/>
              </a:spcAft>
              <a:buClrTx/>
              <a:buSzTx/>
              <a:buFontTx/>
              <a:buChar char="•"/>
              <a:tabLst/>
              <a:defRPr/>
            </a:pPr>
            <a:r>
              <a:rPr kumimoji="1" lang="zh-CN" altLang="en-US" sz="32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n-cs"/>
              </a:rPr>
              <a:t>选择重传策略</a:t>
            </a:r>
            <a:endParaRPr kumimoji="1" lang="en-US" altLang="zh-CN" sz="32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n-cs"/>
            </a:endParaRPr>
          </a:p>
          <a:p>
            <a:pPr marL="342900" marR="0" lvl="0" indent="12700" algn="l" defTabSz="914400" rtl="0" eaLnBrk="0" fontAlgn="base" latinLnBrk="0" hangingPunct="0">
              <a:lnSpc>
                <a:spcPct val="100000"/>
              </a:lnSpc>
              <a:spcBef>
                <a:spcPct val="20000"/>
              </a:spcBef>
              <a:spcAft>
                <a:spcPts val="600"/>
              </a:spcAft>
              <a:buClrTx/>
              <a:buSzTx/>
              <a:buFontTx/>
              <a:buNone/>
              <a:tabLst/>
              <a:defRPr/>
            </a:pPr>
            <a:endParaRPr kumimoji="1" lang="en-US" altLang="zh-CN" sz="3200" b="1"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23"/>
          <p:cNvGrpSpPr>
            <a:grpSpLocks/>
          </p:cNvGrpSpPr>
          <p:nvPr/>
        </p:nvGrpSpPr>
        <p:grpSpPr bwMode="auto">
          <a:xfrm>
            <a:off x="539552" y="1268760"/>
            <a:ext cx="7753350" cy="4706938"/>
            <a:chOff x="539750" y="549275"/>
            <a:chExt cx="7178636" cy="6218238"/>
          </a:xfrm>
        </p:grpSpPr>
        <p:sp>
          <p:nvSpPr>
            <p:cNvPr id="14340" name="Rectangle 2"/>
            <p:cNvSpPr>
              <a:spLocks noChangeArrowheads="1"/>
            </p:cNvSpPr>
            <p:nvPr/>
          </p:nvSpPr>
          <p:spPr bwMode="auto">
            <a:xfrm>
              <a:off x="3006258" y="1786303"/>
              <a:ext cx="2668915"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latin typeface="Arial" panose="020B0604020202020204" pitchFamily="34" charset="0"/>
                  <a:ea typeface="黑体" panose="02010609060101010101" pitchFamily="49" charset="-122"/>
                </a:rPr>
                <a:t>SYN=1, ACK=0</a:t>
              </a:r>
              <a:r>
                <a:rPr lang="zh-CN" altLang="en-US" sz="1600" dirty="0" smtClean="0">
                  <a:latin typeface="Arial" panose="020B0604020202020204" pitchFamily="34" charset="0"/>
                  <a:ea typeface="黑体" panose="02010609060101010101" pitchFamily="49" charset="-122"/>
                </a:rPr>
                <a:t>，</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100</a:t>
              </a:r>
            </a:p>
          </p:txBody>
        </p:sp>
        <p:sp>
          <p:nvSpPr>
            <p:cNvPr id="14341" name="Rectangle 3"/>
            <p:cNvSpPr>
              <a:spLocks noChangeArrowheads="1"/>
            </p:cNvSpPr>
            <p:nvPr/>
          </p:nvSpPr>
          <p:spPr bwMode="auto">
            <a:xfrm>
              <a:off x="2136775" y="573088"/>
              <a:ext cx="666306"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client</a:t>
              </a:r>
            </a:p>
          </p:txBody>
        </p:sp>
        <p:sp>
          <p:nvSpPr>
            <p:cNvPr id="14342" name="Rectangle 4"/>
            <p:cNvSpPr>
              <a:spLocks noChangeArrowheads="1"/>
            </p:cNvSpPr>
            <p:nvPr/>
          </p:nvSpPr>
          <p:spPr bwMode="auto">
            <a:xfrm>
              <a:off x="5724524" y="549275"/>
              <a:ext cx="739020"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server</a:t>
              </a:r>
            </a:p>
          </p:txBody>
        </p:sp>
        <p:sp>
          <p:nvSpPr>
            <p:cNvPr id="14343" name="Line 5"/>
            <p:cNvSpPr>
              <a:spLocks noChangeShapeType="1"/>
            </p:cNvSpPr>
            <p:nvPr/>
          </p:nvSpPr>
          <p:spPr bwMode="auto">
            <a:xfrm>
              <a:off x="2492375" y="1479550"/>
              <a:ext cx="0" cy="52879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a:off x="6186488" y="1477963"/>
              <a:ext cx="0" cy="52895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45" name="Rectangle 7"/>
            <p:cNvSpPr>
              <a:spLocks noChangeArrowheads="1"/>
            </p:cNvSpPr>
            <p:nvPr/>
          </p:nvSpPr>
          <p:spPr bwMode="auto">
            <a:xfrm>
              <a:off x="6213474" y="1516063"/>
              <a:ext cx="842899"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LISTEN</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14346" name="Rectangle 8"/>
            <p:cNvSpPr>
              <a:spLocks noChangeArrowheads="1"/>
            </p:cNvSpPr>
            <p:nvPr/>
          </p:nvSpPr>
          <p:spPr bwMode="auto">
            <a:xfrm>
              <a:off x="900113" y="2060574"/>
              <a:ext cx="1167890"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SYN_SENT</a:t>
              </a:r>
            </a:p>
          </p:txBody>
        </p:sp>
        <p:sp>
          <p:nvSpPr>
            <p:cNvPr id="14347" name="Rectangle 9"/>
            <p:cNvSpPr>
              <a:spLocks noChangeArrowheads="1"/>
            </p:cNvSpPr>
            <p:nvPr/>
          </p:nvSpPr>
          <p:spPr bwMode="auto">
            <a:xfrm>
              <a:off x="6173787" y="1954213"/>
              <a:ext cx="1199053"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SYN_RCVD</a:t>
              </a:r>
            </a:p>
          </p:txBody>
        </p:sp>
        <p:sp>
          <p:nvSpPr>
            <p:cNvPr id="14348" name="Rectangle 10"/>
            <p:cNvSpPr>
              <a:spLocks noChangeArrowheads="1"/>
            </p:cNvSpPr>
            <p:nvPr/>
          </p:nvSpPr>
          <p:spPr bwMode="auto">
            <a:xfrm>
              <a:off x="611188" y="3213100"/>
              <a:ext cx="1490624"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ESTABLISHED</a:t>
              </a:r>
            </a:p>
          </p:txBody>
        </p:sp>
        <p:sp>
          <p:nvSpPr>
            <p:cNvPr id="14349" name="Rectangle 11"/>
            <p:cNvSpPr>
              <a:spLocks noChangeArrowheads="1"/>
            </p:cNvSpPr>
            <p:nvPr/>
          </p:nvSpPr>
          <p:spPr bwMode="auto">
            <a:xfrm>
              <a:off x="6227762" y="4508500"/>
              <a:ext cx="1490624"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ESTABLISHED</a:t>
              </a:r>
            </a:p>
          </p:txBody>
        </p:sp>
        <p:pic>
          <p:nvPicPr>
            <p:cNvPr id="14350" name="Picture 1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46300" y="938213"/>
              <a:ext cx="630238"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51" name="Picture 1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65813" y="898525"/>
              <a:ext cx="63023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52" name="Line 14"/>
            <p:cNvSpPr>
              <a:spLocks noChangeShapeType="1"/>
            </p:cNvSpPr>
            <p:nvPr/>
          </p:nvSpPr>
          <p:spPr bwMode="auto">
            <a:xfrm>
              <a:off x="2487613" y="2143125"/>
              <a:ext cx="3671887"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4353" name="Rectangle 15"/>
            <p:cNvSpPr>
              <a:spLocks noChangeArrowheads="1"/>
            </p:cNvSpPr>
            <p:nvPr/>
          </p:nvSpPr>
          <p:spPr bwMode="auto">
            <a:xfrm>
              <a:off x="2539565" y="2927842"/>
              <a:ext cx="3657379"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latin typeface="Arial" panose="020B0604020202020204" pitchFamily="34" charset="0"/>
                  <a:ea typeface="黑体" panose="02010609060101010101" pitchFamily="49" charset="-122"/>
                </a:rPr>
                <a:t>SYN=1, ACK=1, </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200, </a:t>
              </a:r>
              <a:r>
                <a:rPr lang="en-US" altLang="zh-CN" sz="1600" dirty="0" err="1" smtClean="0">
                  <a:latin typeface="Arial" panose="020B0604020202020204" pitchFamily="34" charset="0"/>
                  <a:ea typeface="黑体" panose="02010609060101010101" pitchFamily="49" charset="-122"/>
                </a:rPr>
                <a:t>ackn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101</a:t>
              </a:r>
            </a:p>
          </p:txBody>
        </p:sp>
        <p:sp>
          <p:nvSpPr>
            <p:cNvPr id="14354" name="Line 16"/>
            <p:cNvSpPr>
              <a:spLocks noChangeShapeType="1"/>
            </p:cNvSpPr>
            <p:nvPr/>
          </p:nvSpPr>
          <p:spPr bwMode="auto">
            <a:xfrm flipH="1">
              <a:off x="2487613" y="3276600"/>
              <a:ext cx="36718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4355" name="Rectangle 17"/>
            <p:cNvSpPr>
              <a:spLocks noChangeArrowheads="1"/>
            </p:cNvSpPr>
            <p:nvPr/>
          </p:nvSpPr>
          <p:spPr bwMode="auto">
            <a:xfrm>
              <a:off x="2774950" y="4133849"/>
              <a:ext cx="2952037"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smtClean="0">
                  <a:latin typeface="Arial" panose="020B0604020202020204" pitchFamily="34" charset="0"/>
                  <a:ea typeface="黑体" panose="02010609060101010101" pitchFamily="49" charset="-122"/>
                </a:rPr>
                <a:t>ACK=1, </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101, </a:t>
              </a:r>
              <a:r>
                <a:rPr lang="en-US" altLang="zh-CN" sz="1600" dirty="0" err="1" smtClean="0">
                  <a:latin typeface="Arial" panose="020B0604020202020204" pitchFamily="34" charset="0"/>
                  <a:ea typeface="黑体" panose="02010609060101010101" pitchFamily="49" charset="-122"/>
                </a:rPr>
                <a:t>ackn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201</a:t>
              </a:r>
            </a:p>
          </p:txBody>
        </p:sp>
        <p:sp>
          <p:nvSpPr>
            <p:cNvPr id="14356" name="Line 18"/>
            <p:cNvSpPr>
              <a:spLocks noChangeShapeType="1"/>
            </p:cNvSpPr>
            <p:nvPr/>
          </p:nvSpPr>
          <p:spPr bwMode="auto">
            <a:xfrm>
              <a:off x="2487613" y="4538663"/>
              <a:ext cx="3671887"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4357" name="Rectangle 19"/>
            <p:cNvSpPr>
              <a:spLocks noChangeArrowheads="1"/>
            </p:cNvSpPr>
            <p:nvPr/>
          </p:nvSpPr>
          <p:spPr bwMode="auto">
            <a:xfrm>
              <a:off x="6227762" y="3284538"/>
              <a:ext cx="1199053"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SYN_RCVD</a:t>
              </a:r>
            </a:p>
          </p:txBody>
        </p:sp>
        <p:sp>
          <p:nvSpPr>
            <p:cNvPr id="14358" name="Rectangle 20"/>
            <p:cNvSpPr>
              <a:spLocks noChangeArrowheads="1"/>
            </p:cNvSpPr>
            <p:nvPr/>
          </p:nvSpPr>
          <p:spPr bwMode="auto">
            <a:xfrm>
              <a:off x="539750" y="4365625"/>
              <a:ext cx="1490624" cy="43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ESTABLISHED</a:t>
              </a:r>
            </a:p>
          </p:txBody>
        </p:sp>
        <p:sp>
          <p:nvSpPr>
            <p:cNvPr id="14359" name="Rectangle 21"/>
            <p:cNvSpPr>
              <a:spLocks noChangeArrowheads="1"/>
            </p:cNvSpPr>
            <p:nvPr/>
          </p:nvSpPr>
          <p:spPr bwMode="auto">
            <a:xfrm>
              <a:off x="3665538" y="2244726"/>
              <a:ext cx="1050623"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Arial" panose="020B0604020202020204" pitchFamily="34" charset="0"/>
                  <a:ea typeface="黑体" panose="02010609060101010101" pitchFamily="49" charset="-122"/>
                </a:rPr>
                <a:t>Win = 500</a:t>
              </a:r>
            </a:p>
          </p:txBody>
        </p:sp>
        <p:sp>
          <p:nvSpPr>
            <p:cNvPr id="14360" name="Rectangle 22"/>
            <p:cNvSpPr>
              <a:spLocks noChangeArrowheads="1"/>
            </p:cNvSpPr>
            <p:nvPr/>
          </p:nvSpPr>
          <p:spPr bwMode="auto">
            <a:xfrm>
              <a:off x="3660775" y="3311525"/>
              <a:ext cx="1156000"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latin typeface="Arial" panose="020B0604020202020204" pitchFamily="34" charset="0"/>
                  <a:ea typeface="黑体" panose="02010609060101010101" pitchFamily="49" charset="-122"/>
                </a:rPr>
                <a:t>Win = 1500</a:t>
              </a:r>
            </a:p>
          </p:txBody>
        </p:sp>
        <p:sp>
          <p:nvSpPr>
            <p:cNvPr id="14361" name="Rectangle 23"/>
            <p:cNvSpPr>
              <a:spLocks noChangeArrowheads="1"/>
            </p:cNvSpPr>
            <p:nvPr/>
          </p:nvSpPr>
          <p:spPr bwMode="auto">
            <a:xfrm>
              <a:off x="3660775" y="4606924"/>
              <a:ext cx="1050623" cy="443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latin typeface="Arial" panose="020B0604020202020204" pitchFamily="34" charset="0"/>
                  <a:ea typeface="黑体" panose="02010609060101010101" pitchFamily="49" charset="-122"/>
                </a:rPr>
                <a:t>Win = 500</a:t>
              </a:r>
            </a:p>
          </p:txBody>
        </p:sp>
      </p:grpSp>
      <p:sp>
        <p:nvSpPr>
          <p:cNvPr id="25" name="内容占位符 2"/>
          <p:cNvSpPr txBox="1">
            <a:spLocks/>
          </p:cNvSpPr>
          <p:nvPr/>
        </p:nvSpPr>
        <p:spPr>
          <a:xfrm>
            <a:off x="323528" y="333375"/>
            <a:ext cx="8568061" cy="863377"/>
          </a:xfrm>
          <a:prstGeom prst="rect">
            <a:avLst/>
          </a:prstGeom>
        </p:spPr>
        <p:txBody>
          <a:bodyPr/>
          <a:lstStyle/>
          <a:p>
            <a:pPr eaLnBrk="0" hangingPunct="0">
              <a:spcBef>
                <a:spcPct val="20000"/>
              </a:spcBef>
              <a:buClr>
                <a:schemeClr val="folHlink"/>
              </a:buClr>
              <a:buSzPct val="60000"/>
              <a:buFont typeface="Wingdings" pitchFamily="2" charset="2"/>
              <a:buNone/>
              <a:defRPr/>
            </a:pPr>
            <a:r>
              <a:rPr lang="zh-CN" altLang="en-US" sz="2000" b="1" kern="0" dirty="0" smtClean="0">
                <a:latin typeface="Arial" pitchFamily="34" charset="0"/>
                <a:ea typeface="黑体" pitchFamily="49" charset="-122"/>
              </a:rPr>
              <a:t>客户</a:t>
            </a:r>
            <a:r>
              <a:rPr lang="zh-CN" altLang="en-US" sz="2000" b="1" kern="0" dirty="0">
                <a:latin typeface="Arial" pitchFamily="34" charset="0"/>
                <a:ea typeface="黑体" pitchFamily="49" charset="-122"/>
              </a:rPr>
              <a:t>机有</a:t>
            </a:r>
            <a:r>
              <a:rPr lang="en-US" altLang="zh-CN" sz="2000" b="1" kern="0" dirty="0" err="1">
                <a:latin typeface="Arial" pitchFamily="34" charset="0"/>
                <a:ea typeface="黑体" pitchFamily="49" charset="-122"/>
              </a:rPr>
              <a:t>fileA</a:t>
            </a:r>
            <a:r>
              <a:rPr lang="zh-CN" altLang="en-US" sz="2000" b="1" kern="0" dirty="0">
                <a:latin typeface="Arial" pitchFamily="34" charset="0"/>
                <a:ea typeface="黑体" pitchFamily="49" charset="-122"/>
              </a:rPr>
              <a:t>要传送给服务器，</a:t>
            </a:r>
            <a:r>
              <a:rPr lang="en-US" altLang="zh-CN" sz="2000" b="1" kern="0" dirty="0" err="1">
                <a:latin typeface="Arial" pitchFamily="34" charset="0"/>
                <a:ea typeface="黑体" pitchFamily="49" charset="-122"/>
              </a:rPr>
              <a:t>fileA</a:t>
            </a:r>
            <a:r>
              <a:rPr lang="zh-CN" altLang="en-US" sz="2000" b="1" kern="0" dirty="0">
                <a:latin typeface="Arial" pitchFamily="34" charset="0"/>
                <a:ea typeface="黑体" pitchFamily="49" charset="-122"/>
              </a:rPr>
              <a:t>大小为</a:t>
            </a:r>
            <a:r>
              <a:rPr lang="en-US" altLang="zh-CN" sz="2000" b="1" kern="0" dirty="0">
                <a:latin typeface="Arial" pitchFamily="34" charset="0"/>
                <a:ea typeface="黑体" pitchFamily="49" charset="-122"/>
              </a:rPr>
              <a:t>3000 bytes</a:t>
            </a:r>
            <a:r>
              <a:rPr lang="zh-CN" altLang="en-US" sz="2000" b="1" kern="0" dirty="0">
                <a:latin typeface="Arial" pitchFamily="34" charset="0"/>
                <a:ea typeface="黑体" pitchFamily="49" charset="-122"/>
              </a:rPr>
              <a:t>，</a:t>
            </a:r>
            <a:r>
              <a:rPr lang="en-US" altLang="zh-CN" sz="2000" b="1" kern="0" dirty="0">
                <a:latin typeface="Arial" pitchFamily="34" charset="0"/>
                <a:ea typeface="黑体" pitchFamily="49" charset="-122"/>
              </a:rPr>
              <a:t>MSS</a:t>
            </a:r>
            <a:r>
              <a:rPr lang="zh-CN" altLang="en-US" sz="2000" b="1" kern="0" dirty="0">
                <a:latin typeface="Arial" pitchFamily="34" charset="0"/>
                <a:ea typeface="黑体" pitchFamily="49" charset="-122"/>
              </a:rPr>
              <a:t>为</a:t>
            </a:r>
            <a:r>
              <a:rPr lang="en-US" altLang="zh-CN" sz="2000" b="1" kern="0" dirty="0">
                <a:latin typeface="Arial" pitchFamily="34" charset="0"/>
                <a:ea typeface="黑体" pitchFamily="49" charset="-122"/>
              </a:rPr>
              <a:t>500bytes</a:t>
            </a:r>
            <a:r>
              <a:rPr lang="zh-CN" altLang="en-US" sz="2000" b="1" kern="0" dirty="0">
                <a:latin typeface="Arial" pitchFamily="34" charset="0"/>
                <a:ea typeface="黑体" pitchFamily="49" charset="-122"/>
              </a:rPr>
              <a:t>；服务器有</a:t>
            </a:r>
            <a:r>
              <a:rPr lang="en-US" altLang="zh-CN" sz="2000" b="1" kern="0" dirty="0" err="1">
                <a:latin typeface="Arial" pitchFamily="34" charset="0"/>
                <a:ea typeface="黑体" pitchFamily="49" charset="-122"/>
              </a:rPr>
              <a:t>fileB</a:t>
            </a:r>
            <a:r>
              <a:rPr lang="zh-CN" altLang="en-US" sz="2000" b="1" kern="0" dirty="0">
                <a:latin typeface="Arial" pitchFamily="34" charset="0"/>
                <a:ea typeface="黑体" pitchFamily="49" charset="-122"/>
              </a:rPr>
              <a:t>要传送给客户机，大小为</a:t>
            </a:r>
            <a:r>
              <a:rPr lang="en-US" altLang="zh-CN" sz="2000" b="1" kern="0" dirty="0">
                <a:latin typeface="Arial" pitchFamily="34" charset="0"/>
                <a:ea typeface="黑体" pitchFamily="49" charset="-122"/>
              </a:rPr>
              <a:t> 600 bytes</a:t>
            </a:r>
            <a:r>
              <a:rPr lang="zh-CN" altLang="en-US" sz="2000" b="1" kern="0" dirty="0">
                <a:latin typeface="Arial" pitchFamily="34" charset="0"/>
                <a:ea typeface="黑体" pitchFamily="49" charset="-122"/>
              </a:rPr>
              <a:t>，</a:t>
            </a:r>
            <a:r>
              <a:rPr lang="en-US" altLang="zh-CN" sz="2000" b="1" kern="0" dirty="0">
                <a:latin typeface="Arial" pitchFamily="34" charset="0"/>
                <a:ea typeface="黑体" pitchFamily="49" charset="-122"/>
              </a:rPr>
              <a:t>MSS</a:t>
            </a:r>
            <a:r>
              <a:rPr lang="zh-CN" altLang="en-US" sz="2000" b="1" kern="0" dirty="0">
                <a:latin typeface="Arial" pitchFamily="34" charset="0"/>
                <a:ea typeface="黑体" pitchFamily="49" charset="-122"/>
              </a:rPr>
              <a:t>为</a:t>
            </a:r>
            <a:r>
              <a:rPr lang="en-US" altLang="zh-CN" sz="2000" b="1" kern="0" dirty="0">
                <a:latin typeface="Arial" pitchFamily="34" charset="0"/>
                <a:ea typeface="黑体" pitchFamily="49" charset="-122"/>
              </a:rPr>
              <a:t>500 bytes</a:t>
            </a:r>
            <a:r>
              <a:rPr lang="zh-CN" altLang="en-US" sz="2000" b="1" kern="0" dirty="0">
                <a:latin typeface="Arial" pitchFamily="34" charset="0"/>
                <a:ea typeface="黑体" pitchFamily="49" charset="-122"/>
              </a:rPr>
              <a:t>。</a:t>
            </a:r>
            <a:endParaRPr lang="en-US" altLang="zh-CN" sz="2000" b="1" kern="0" dirty="0">
              <a:latin typeface="Arial" pitchFamily="34" charset="0"/>
              <a:ea typeface="黑体" pitchFamily="49" charset="-122"/>
            </a:endParaRPr>
          </a:p>
          <a:p>
            <a:pPr marL="342900" indent="-342900" eaLnBrk="0" hangingPunct="0">
              <a:spcBef>
                <a:spcPct val="20000"/>
              </a:spcBef>
              <a:buClr>
                <a:schemeClr val="folHlink"/>
              </a:buClr>
              <a:buSzPct val="60000"/>
              <a:buFont typeface="Wingdings" pitchFamily="2" charset="2"/>
              <a:buNone/>
              <a:defRPr/>
            </a:pPr>
            <a:endParaRPr lang="zh-CN" altLang="en-US" sz="2000" b="1" kern="0" dirty="0">
              <a:latin typeface="+mn-lt"/>
              <a:ea typeface="+mn-ea"/>
            </a:endParaRPr>
          </a:p>
        </p:txBody>
      </p:sp>
    </p:spTree>
    <p:extLst>
      <p:ext uri="{BB962C8B-B14F-4D97-AF65-F5344CB8AC3E}">
        <p14:creationId xmlns="" xmlns:p14="http://schemas.microsoft.com/office/powerpoint/2010/main" val="36428735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514600" y="1290638"/>
            <a:ext cx="399628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=101,data=500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=201,win=500</a:t>
            </a:r>
            <a:endParaRPr lang="en-US" altLang="zh-CN" sz="1400" dirty="0">
              <a:latin typeface="Arial" panose="020B0604020202020204" pitchFamily="34" charset="0"/>
              <a:ea typeface="黑体" panose="02010609060101010101" pitchFamily="49" charset="-122"/>
            </a:endParaRPr>
          </a:p>
        </p:txBody>
      </p:sp>
      <p:sp>
        <p:nvSpPr>
          <p:cNvPr id="15363" name="Rectangle 3"/>
          <p:cNvSpPr>
            <a:spLocks noChangeArrowheads="1"/>
          </p:cNvSpPr>
          <p:nvPr/>
        </p:nvSpPr>
        <p:spPr bwMode="auto">
          <a:xfrm>
            <a:off x="2133600" y="53975"/>
            <a:ext cx="642938"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client</a:t>
            </a:r>
          </a:p>
        </p:txBody>
      </p:sp>
      <p:sp>
        <p:nvSpPr>
          <p:cNvPr id="15364" name="Rectangle 4"/>
          <p:cNvSpPr>
            <a:spLocks noChangeArrowheads="1"/>
          </p:cNvSpPr>
          <p:nvPr/>
        </p:nvSpPr>
        <p:spPr bwMode="auto">
          <a:xfrm>
            <a:off x="6400800" y="30163"/>
            <a:ext cx="714375"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server</a:t>
            </a:r>
          </a:p>
        </p:txBody>
      </p:sp>
      <p:sp>
        <p:nvSpPr>
          <p:cNvPr id="15365" name="Line 5"/>
          <p:cNvSpPr>
            <a:spLocks noChangeShapeType="1"/>
          </p:cNvSpPr>
          <p:nvPr/>
        </p:nvSpPr>
        <p:spPr bwMode="auto">
          <a:xfrm>
            <a:off x="2489200" y="960438"/>
            <a:ext cx="0" cy="52879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366" name="Line 6"/>
          <p:cNvSpPr>
            <a:spLocks noChangeShapeType="1"/>
          </p:cNvSpPr>
          <p:nvPr/>
        </p:nvSpPr>
        <p:spPr bwMode="auto">
          <a:xfrm>
            <a:off x="6781800" y="958850"/>
            <a:ext cx="0" cy="52895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367" name="Rectangle 7"/>
          <p:cNvSpPr>
            <a:spLocks noChangeArrowheads="1"/>
          </p:cNvSpPr>
          <p:nvPr/>
        </p:nvSpPr>
        <p:spPr bwMode="auto">
          <a:xfrm>
            <a:off x="650875" y="1295400"/>
            <a:ext cx="161290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Buffer=500 bytes</a:t>
            </a:r>
          </a:p>
        </p:txBody>
      </p:sp>
      <p:pic>
        <p:nvPicPr>
          <p:cNvPr id="15368" name="Picture 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63763" y="419100"/>
            <a:ext cx="630237" cy="61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9" name="Picture 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65888" y="379413"/>
            <a:ext cx="63023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02" name="Line 10"/>
          <p:cNvSpPr>
            <a:spLocks noChangeShapeType="1"/>
          </p:cNvSpPr>
          <p:nvPr/>
        </p:nvSpPr>
        <p:spPr bwMode="auto">
          <a:xfrm>
            <a:off x="2484438" y="1624013"/>
            <a:ext cx="4297362"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03" name="Rectangle 11"/>
          <p:cNvSpPr>
            <a:spLocks noChangeArrowheads="1"/>
          </p:cNvSpPr>
          <p:nvPr/>
        </p:nvSpPr>
        <p:spPr bwMode="auto">
          <a:xfrm>
            <a:off x="2784475" y="3124200"/>
            <a:ext cx="3946594"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=201</a:t>
            </a:r>
            <a:r>
              <a:rPr lang="en-US" altLang="zh-CN" sz="1400" dirty="0">
                <a:latin typeface="Arial" panose="020B0604020202020204" pitchFamily="34" charset="0"/>
                <a:ea typeface="黑体" panose="02010609060101010101" pitchFamily="49" charset="-122"/>
              </a:rPr>
              <a:t>, data=500 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=1601,win=0</a:t>
            </a:r>
            <a:endParaRPr lang="en-US" altLang="zh-CN" sz="1400" dirty="0">
              <a:latin typeface="Arial" panose="020B0604020202020204" pitchFamily="34" charset="0"/>
              <a:ea typeface="黑体" panose="02010609060101010101" pitchFamily="49" charset="-122"/>
            </a:endParaRPr>
          </a:p>
        </p:txBody>
      </p:sp>
      <p:sp>
        <p:nvSpPr>
          <p:cNvPr id="85004" name="Line 12"/>
          <p:cNvSpPr>
            <a:spLocks noChangeShapeType="1"/>
          </p:cNvSpPr>
          <p:nvPr/>
        </p:nvSpPr>
        <p:spPr bwMode="auto">
          <a:xfrm flipH="1">
            <a:off x="2484438" y="3457575"/>
            <a:ext cx="42941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05" name="Rectangle 13"/>
          <p:cNvSpPr>
            <a:spLocks noChangeArrowheads="1"/>
          </p:cNvSpPr>
          <p:nvPr/>
        </p:nvSpPr>
        <p:spPr bwMode="auto">
          <a:xfrm>
            <a:off x="6738938" y="1725613"/>
            <a:ext cx="1711325"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Buffer=1000 bytes</a:t>
            </a:r>
          </a:p>
        </p:txBody>
      </p:sp>
      <p:sp>
        <p:nvSpPr>
          <p:cNvPr id="15374" name="Rectangle 14"/>
          <p:cNvSpPr>
            <a:spLocks noChangeArrowheads="1"/>
          </p:cNvSpPr>
          <p:nvPr/>
        </p:nvSpPr>
        <p:spPr bwMode="auto">
          <a:xfrm>
            <a:off x="407988" y="430213"/>
            <a:ext cx="1573212"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fileA=3000 bytes</a:t>
            </a:r>
          </a:p>
          <a:p>
            <a:pPr eaLnBrk="1" hangingPunct="1"/>
            <a:r>
              <a:rPr lang="en-US" altLang="zh-CN" sz="1400">
                <a:solidFill>
                  <a:srgbClr val="333399"/>
                </a:solidFill>
                <a:latin typeface="Arial" panose="020B0604020202020204" pitchFamily="34" charset="0"/>
                <a:ea typeface="黑体" panose="02010609060101010101" pitchFamily="49" charset="-122"/>
              </a:rPr>
              <a:t>MSS=500 bytes</a:t>
            </a:r>
          </a:p>
        </p:txBody>
      </p:sp>
      <p:sp>
        <p:nvSpPr>
          <p:cNvPr id="15375" name="Rectangle 15"/>
          <p:cNvSpPr>
            <a:spLocks noChangeArrowheads="1"/>
          </p:cNvSpPr>
          <p:nvPr/>
        </p:nvSpPr>
        <p:spPr bwMode="auto">
          <a:xfrm>
            <a:off x="7086600" y="381000"/>
            <a:ext cx="1524000"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fileB= 600 bytes</a:t>
            </a:r>
          </a:p>
          <a:p>
            <a:pPr eaLnBrk="1" hangingPunct="1"/>
            <a:r>
              <a:rPr lang="en-US" altLang="zh-CN" sz="1400">
                <a:solidFill>
                  <a:srgbClr val="333399"/>
                </a:solidFill>
                <a:latin typeface="Arial" panose="020B0604020202020204" pitchFamily="34" charset="0"/>
                <a:ea typeface="黑体" panose="02010609060101010101" pitchFamily="49" charset="-122"/>
              </a:rPr>
              <a:t>MSS=500 bytes</a:t>
            </a:r>
          </a:p>
        </p:txBody>
      </p:sp>
      <p:sp>
        <p:nvSpPr>
          <p:cNvPr id="15376" name="Rectangle 16"/>
          <p:cNvSpPr>
            <a:spLocks noChangeArrowheads="1"/>
          </p:cNvSpPr>
          <p:nvPr/>
        </p:nvSpPr>
        <p:spPr bwMode="auto">
          <a:xfrm>
            <a:off x="6770688" y="1163638"/>
            <a:ext cx="1711325"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Buffer=1500 bytes</a:t>
            </a:r>
          </a:p>
        </p:txBody>
      </p:sp>
      <p:sp>
        <p:nvSpPr>
          <p:cNvPr id="85009" name="Rectangle 17"/>
          <p:cNvSpPr>
            <a:spLocks noChangeArrowheads="1"/>
          </p:cNvSpPr>
          <p:nvPr/>
        </p:nvSpPr>
        <p:spPr bwMode="auto">
          <a:xfrm>
            <a:off x="2514600" y="1878013"/>
            <a:ext cx="399628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=601,data=500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=201,win=500</a:t>
            </a:r>
            <a:endParaRPr lang="en-US" altLang="zh-CN" sz="1400" dirty="0">
              <a:latin typeface="Arial" panose="020B0604020202020204" pitchFamily="34" charset="0"/>
              <a:ea typeface="黑体" panose="02010609060101010101" pitchFamily="49" charset="-122"/>
            </a:endParaRPr>
          </a:p>
        </p:txBody>
      </p:sp>
      <p:sp>
        <p:nvSpPr>
          <p:cNvPr id="85010" name="Line 18"/>
          <p:cNvSpPr>
            <a:spLocks noChangeShapeType="1"/>
          </p:cNvSpPr>
          <p:nvPr/>
        </p:nvSpPr>
        <p:spPr bwMode="auto">
          <a:xfrm>
            <a:off x="2484438" y="2211388"/>
            <a:ext cx="4297362"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11" name="Rectangle 19"/>
          <p:cNvSpPr>
            <a:spLocks noChangeArrowheads="1"/>
          </p:cNvSpPr>
          <p:nvPr/>
        </p:nvSpPr>
        <p:spPr bwMode="auto">
          <a:xfrm>
            <a:off x="2514600" y="2487613"/>
            <a:ext cx="4085800"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=1101,data=500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=201,win=500</a:t>
            </a:r>
            <a:endParaRPr lang="en-US" altLang="zh-CN" sz="1400" dirty="0">
              <a:latin typeface="Arial" panose="020B0604020202020204" pitchFamily="34" charset="0"/>
              <a:ea typeface="黑体" panose="02010609060101010101" pitchFamily="49" charset="-122"/>
            </a:endParaRPr>
          </a:p>
        </p:txBody>
      </p:sp>
      <p:sp>
        <p:nvSpPr>
          <p:cNvPr id="85012" name="Line 20"/>
          <p:cNvSpPr>
            <a:spLocks noChangeShapeType="1"/>
          </p:cNvSpPr>
          <p:nvPr/>
        </p:nvSpPr>
        <p:spPr bwMode="auto">
          <a:xfrm>
            <a:off x="2484438" y="2820988"/>
            <a:ext cx="4297362"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13" name="Rectangle 21"/>
          <p:cNvSpPr>
            <a:spLocks noChangeArrowheads="1"/>
          </p:cNvSpPr>
          <p:nvPr/>
        </p:nvSpPr>
        <p:spPr bwMode="auto">
          <a:xfrm>
            <a:off x="6738938" y="2298700"/>
            <a:ext cx="161290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Buffer=500 bytes</a:t>
            </a:r>
          </a:p>
        </p:txBody>
      </p:sp>
      <p:sp>
        <p:nvSpPr>
          <p:cNvPr id="85014" name="Rectangle 22"/>
          <p:cNvSpPr>
            <a:spLocks noChangeArrowheads="1"/>
          </p:cNvSpPr>
          <p:nvPr/>
        </p:nvSpPr>
        <p:spPr bwMode="auto">
          <a:xfrm>
            <a:off x="6761163" y="2989263"/>
            <a:ext cx="141605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Buffer=0 bytes</a:t>
            </a:r>
          </a:p>
        </p:txBody>
      </p:sp>
      <p:sp>
        <p:nvSpPr>
          <p:cNvPr id="85015" name="Rectangle 23"/>
          <p:cNvSpPr>
            <a:spLocks noChangeArrowheads="1"/>
          </p:cNvSpPr>
          <p:nvPr/>
        </p:nvSpPr>
        <p:spPr bwMode="auto">
          <a:xfrm>
            <a:off x="6781800" y="3508375"/>
            <a:ext cx="1903413"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App read 1500 bytes</a:t>
            </a:r>
          </a:p>
          <a:p>
            <a:pPr eaLnBrk="1" hangingPunct="1"/>
            <a:r>
              <a:rPr lang="en-US" altLang="zh-CN" sz="1400">
                <a:solidFill>
                  <a:srgbClr val="333399"/>
                </a:solidFill>
                <a:latin typeface="Arial" panose="020B0604020202020204" pitchFamily="34" charset="0"/>
                <a:ea typeface="黑体" panose="02010609060101010101" pitchFamily="49" charset="-122"/>
              </a:rPr>
              <a:t>Buffer=1500 bytes</a:t>
            </a:r>
          </a:p>
        </p:txBody>
      </p:sp>
      <p:sp>
        <p:nvSpPr>
          <p:cNvPr id="85016" name="Rectangle 24"/>
          <p:cNvSpPr>
            <a:spLocks noChangeArrowheads="1"/>
          </p:cNvSpPr>
          <p:nvPr/>
        </p:nvSpPr>
        <p:spPr bwMode="auto">
          <a:xfrm>
            <a:off x="2794000" y="3629025"/>
            <a:ext cx="4045980"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=701</a:t>
            </a:r>
            <a:r>
              <a:rPr lang="en-US" altLang="zh-CN" sz="1400" dirty="0">
                <a:latin typeface="Arial" panose="020B0604020202020204" pitchFamily="34" charset="0"/>
                <a:ea typeface="黑体" panose="02010609060101010101" pitchFamily="49" charset="-122"/>
              </a:rPr>
              <a:t>, data=0 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=1601,win=1500</a:t>
            </a:r>
            <a:endParaRPr lang="en-US" altLang="zh-CN" sz="1400" dirty="0">
              <a:latin typeface="Arial" panose="020B0604020202020204" pitchFamily="34" charset="0"/>
              <a:ea typeface="黑体" panose="02010609060101010101" pitchFamily="49" charset="-122"/>
            </a:endParaRPr>
          </a:p>
        </p:txBody>
      </p:sp>
      <p:sp>
        <p:nvSpPr>
          <p:cNvPr id="85017" name="Line 25"/>
          <p:cNvSpPr>
            <a:spLocks noChangeShapeType="1"/>
          </p:cNvSpPr>
          <p:nvPr/>
        </p:nvSpPr>
        <p:spPr bwMode="auto">
          <a:xfrm flipH="1">
            <a:off x="2484438" y="3962400"/>
            <a:ext cx="42941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18" name="Rectangle 26"/>
          <p:cNvSpPr>
            <a:spLocks noChangeArrowheads="1"/>
          </p:cNvSpPr>
          <p:nvPr/>
        </p:nvSpPr>
        <p:spPr bwMode="auto">
          <a:xfrm>
            <a:off x="2509838" y="4184650"/>
            <a:ext cx="3896902"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=1601,data=500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=701,win=0</a:t>
            </a:r>
            <a:endParaRPr lang="en-US" altLang="zh-CN" sz="1400" dirty="0">
              <a:latin typeface="Arial" panose="020B0604020202020204" pitchFamily="34" charset="0"/>
              <a:ea typeface="黑体" panose="02010609060101010101" pitchFamily="49" charset="-122"/>
            </a:endParaRPr>
          </a:p>
        </p:txBody>
      </p:sp>
      <p:sp>
        <p:nvSpPr>
          <p:cNvPr id="85019" name="Line 27"/>
          <p:cNvSpPr>
            <a:spLocks noChangeShapeType="1"/>
          </p:cNvSpPr>
          <p:nvPr/>
        </p:nvSpPr>
        <p:spPr bwMode="auto">
          <a:xfrm>
            <a:off x="2479675" y="4518025"/>
            <a:ext cx="4297363"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20" name="Rectangle 28"/>
          <p:cNvSpPr>
            <a:spLocks noChangeArrowheads="1"/>
          </p:cNvSpPr>
          <p:nvPr/>
        </p:nvSpPr>
        <p:spPr bwMode="auto">
          <a:xfrm>
            <a:off x="2509838" y="4772025"/>
            <a:ext cx="3896902"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=2101,data=500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=701,win=0</a:t>
            </a:r>
            <a:endParaRPr lang="en-US" altLang="zh-CN" sz="1400" dirty="0">
              <a:latin typeface="Arial" panose="020B0604020202020204" pitchFamily="34" charset="0"/>
              <a:ea typeface="黑体" panose="02010609060101010101" pitchFamily="49" charset="-122"/>
            </a:endParaRPr>
          </a:p>
        </p:txBody>
      </p:sp>
      <p:sp>
        <p:nvSpPr>
          <p:cNvPr id="85021" name="Line 29"/>
          <p:cNvSpPr>
            <a:spLocks noChangeShapeType="1"/>
          </p:cNvSpPr>
          <p:nvPr/>
        </p:nvSpPr>
        <p:spPr bwMode="auto">
          <a:xfrm>
            <a:off x="2479675" y="5105400"/>
            <a:ext cx="4297363"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22" name="Rectangle 30"/>
          <p:cNvSpPr>
            <a:spLocks noChangeArrowheads="1"/>
          </p:cNvSpPr>
          <p:nvPr/>
        </p:nvSpPr>
        <p:spPr bwMode="auto">
          <a:xfrm>
            <a:off x="2509838" y="5334000"/>
            <a:ext cx="3896902"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=2601,data=500 </a:t>
            </a:r>
            <a:r>
              <a:rPr lang="en-US" altLang="zh-CN" sz="1400" dirty="0">
                <a:latin typeface="Arial" panose="020B0604020202020204" pitchFamily="34" charset="0"/>
                <a:ea typeface="黑体" panose="02010609060101010101" pitchFamily="49" charset="-122"/>
              </a:rPr>
              <a:t>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=701,win=0</a:t>
            </a:r>
            <a:endParaRPr lang="en-US" altLang="zh-CN" sz="1400" dirty="0">
              <a:latin typeface="Arial" panose="020B0604020202020204" pitchFamily="34" charset="0"/>
              <a:ea typeface="黑体" panose="02010609060101010101" pitchFamily="49" charset="-122"/>
            </a:endParaRPr>
          </a:p>
        </p:txBody>
      </p:sp>
      <p:sp>
        <p:nvSpPr>
          <p:cNvPr id="85023" name="Line 31"/>
          <p:cNvSpPr>
            <a:spLocks noChangeShapeType="1"/>
          </p:cNvSpPr>
          <p:nvPr/>
        </p:nvSpPr>
        <p:spPr bwMode="auto">
          <a:xfrm>
            <a:off x="2479675" y="5667375"/>
            <a:ext cx="4297363"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24" name="Rectangle 32"/>
          <p:cNvSpPr>
            <a:spLocks noChangeArrowheads="1"/>
          </p:cNvSpPr>
          <p:nvPr/>
        </p:nvSpPr>
        <p:spPr bwMode="auto">
          <a:xfrm>
            <a:off x="633413" y="6191250"/>
            <a:ext cx="1804987"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App read 500 bytes</a:t>
            </a:r>
          </a:p>
          <a:p>
            <a:pPr eaLnBrk="1" hangingPunct="1"/>
            <a:r>
              <a:rPr lang="en-US" altLang="zh-CN" sz="1400">
                <a:solidFill>
                  <a:srgbClr val="333399"/>
                </a:solidFill>
                <a:latin typeface="Arial" panose="020B0604020202020204" pitchFamily="34" charset="0"/>
                <a:ea typeface="黑体" panose="02010609060101010101" pitchFamily="49" charset="-122"/>
              </a:rPr>
              <a:t>Buffer=500 bytes</a:t>
            </a:r>
          </a:p>
        </p:txBody>
      </p:sp>
      <p:sp>
        <p:nvSpPr>
          <p:cNvPr id="85025" name="Rectangle 33"/>
          <p:cNvSpPr>
            <a:spLocks noChangeArrowheads="1"/>
          </p:cNvSpPr>
          <p:nvPr/>
        </p:nvSpPr>
        <p:spPr bwMode="auto">
          <a:xfrm>
            <a:off x="2743200" y="5915025"/>
            <a:ext cx="4045980"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dirty="0" err="1" smtClean="0">
                <a:latin typeface="Arial" panose="020B0604020202020204" pitchFamily="34" charset="0"/>
                <a:ea typeface="黑体" panose="02010609060101010101" pitchFamily="49" charset="-122"/>
              </a:rPr>
              <a:t>seqn</a:t>
            </a:r>
            <a:r>
              <a:rPr lang="en-US" altLang="zh-CN" sz="1400" dirty="0" smtClean="0">
                <a:latin typeface="Arial" panose="020B0604020202020204" pitchFamily="34" charset="0"/>
                <a:ea typeface="黑体" panose="02010609060101010101" pitchFamily="49" charset="-122"/>
              </a:rPr>
              <a:t>=701</a:t>
            </a:r>
            <a:r>
              <a:rPr lang="en-US" altLang="zh-CN" sz="1400" dirty="0">
                <a:latin typeface="Arial" panose="020B0604020202020204" pitchFamily="34" charset="0"/>
                <a:ea typeface="黑体" panose="02010609060101010101" pitchFamily="49" charset="-122"/>
              </a:rPr>
              <a:t>, data=0 bytes, </a:t>
            </a:r>
            <a:r>
              <a:rPr lang="en-US" altLang="zh-CN" sz="1400" dirty="0" err="1" smtClean="0">
                <a:latin typeface="Arial" panose="020B0604020202020204" pitchFamily="34" charset="0"/>
                <a:ea typeface="黑体" panose="02010609060101010101" pitchFamily="49" charset="-122"/>
              </a:rPr>
              <a:t>ackn</a:t>
            </a:r>
            <a:r>
              <a:rPr lang="en-US" altLang="zh-CN" sz="1400" dirty="0" smtClean="0">
                <a:latin typeface="Arial" panose="020B0604020202020204" pitchFamily="34" charset="0"/>
                <a:ea typeface="黑体" panose="02010609060101010101" pitchFamily="49" charset="-122"/>
              </a:rPr>
              <a:t>=3101,win=1500</a:t>
            </a:r>
            <a:endParaRPr lang="en-US" altLang="zh-CN" sz="1400" dirty="0">
              <a:latin typeface="Arial" panose="020B0604020202020204" pitchFamily="34" charset="0"/>
              <a:ea typeface="黑体" panose="02010609060101010101" pitchFamily="49" charset="-122"/>
            </a:endParaRPr>
          </a:p>
        </p:txBody>
      </p:sp>
      <p:sp>
        <p:nvSpPr>
          <p:cNvPr id="85026" name="Line 34"/>
          <p:cNvSpPr>
            <a:spLocks noChangeShapeType="1"/>
          </p:cNvSpPr>
          <p:nvPr/>
        </p:nvSpPr>
        <p:spPr bwMode="auto">
          <a:xfrm flipH="1">
            <a:off x="2433638" y="6248400"/>
            <a:ext cx="42941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5027" name="Rectangle 35"/>
          <p:cNvSpPr>
            <a:spLocks noChangeArrowheads="1"/>
          </p:cNvSpPr>
          <p:nvPr/>
        </p:nvSpPr>
        <p:spPr bwMode="auto">
          <a:xfrm>
            <a:off x="650875" y="3505200"/>
            <a:ext cx="141605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Buffer=0 bytes</a:t>
            </a:r>
          </a:p>
        </p:txBody>
      </p:sp>
      <p:sp>
        <p:nvSpPr>
          <p:cNvPr id="85028" name="Rectangle 36"/>
          <p:cNvSpPr>
            <a:spLocks noChangeArrowheads="1"/>
          </p:cNvSpPr>
          <p:nvPr/>
        </p:nvSpPr>
        <p:spPr bwMode="auto">
          <a:xfrm>
            <a:off x="6738938" y="4608513"/>
            <a:ext cx="1711325"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Buffer=1000 bytes</a:t>
            </a:r>
          </a:p>
        </p:txBody>
      </p:sp>
      <p:sp>
        <p:nvSpPr>
          <p:cNvPr id="85029" name="Rectangle 37"/>
          <p:cNvSpPr>
            <a:spLocks noChangeArrowheads="1"/>
          </p:cNvSpPr>
          <p:nvPr/>
        </p:nvSpPr>
        <p:spPr bwMode="auto">
          <a:xfrm>
            <a:off x="6738938" y="5181600"/>
            <a:ext cx="161290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Buffer=500 bytes</a:t>
            </a:r>
          </a:p>
        </p:txBody>
      </p:sp>
      <p:sp>
        <p:nvSpPr>
          <p:cNvPr id="85030" name="Rectangle 38"/>
          <p:cNvSpPr>
            <a:spLocks noChangeArrowheads="1"/>
          </p:cNvSpPr>
          <p:nvPr/>
        </p:nvSpPr>
        <p:spPr bwMode="auto">
          <a:xfrm>
            <a:off x="6761163" y="5653088"/>
            <a:ext cx="141605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Buffer=0 bytes</a:t>
            </a:r>
          </a:p>
        </p:txBody>
      </p:sp>
      <p:sp>
        <p:nvSpPr>
          <p:cNvPr id="85031" name="Rectangle 39"/>
          <p:cNvSpPr>
            <a:spLocks noChangeArrowheads="1"/>
          </p:cNvSpPr>
          <p:nvPr/>
        </p:nvSpPr>
        <p:spPr bwMode="auto">
          <a:xfrm>
            <a:off x="6781800" y="5867400"/>
            <a:ext cx="1903413"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400">
                <a:solidFill>
                  <a:srgbClr val="333399"/>
                </a:solidFill>
                <a:latin typeface="Arial" panose="020B0604020202020204" pitchFamily="34" charset="0"/>
                <a:ea typeface="黑体" panose="02010609060101010101" pitchFamily="49" charset="-122"/>
              </a:rPr>
              <a:t>App read 1500 bytes</a:t>
            </a:r>
          </a:p>
          <a:p>
            <a:pPr eaLnBrk="1" hangingPunct="1"/>
            <a:r>
              <a:rPr lang="en-US" altLang="zh-CN" sz="1400">
                <a:solidFill>
                  <a:srgbClr val="333399"/>
                </a:solidFill>
                <a:latin typeface="Arial" panose="020B0604020202020204" pitchFamily="34" charset="0"/>
                <a:ea typeface="黑体" panose="02010609060101010101" pitchFamily="49" charset="-122"/>
              </a:rPr>
              <a:t>Buffer=1500 bytes</a:t>
            </a:r>
          </a:p>
        </p:txBody>
      </p:sp>
    </p:spTree>
    <p:extLst>
      <p:ext uri="{BB962C8B-B14F-4D97-AF65-F5344CB8AC3E}">
        <p14:creationId xmlns="" xmlns:p14="http://schemas.microsoft.com/office/powerpoint/2010/main" val="4156214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5002"/>
                                        </p:tgtEl>
                                        <p:attrNameLst>
                                          <p:attrName>style.visibility</p:attrName>
                                        </p:attrNameLst>
                                      </p:cBhvr>
                                      <p:to>
                                        <p:strVal val="visible"/>
                                      </p:to>
                                    </p:set>
                                    <p:animEffect transition="in" filter="slide(fromLeft)">
                                      <p:cBhvr>
                                        <p:cTn id="7" dur="500"/>
                                        <p:tgtEl>
                                          <p:spTgt spid="85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499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50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85010"/>
                                        </p:tgtEl>
                                        <p:attrNameLst>
                                          <p:attrName>style.visibility</p:attrName>
                                        </p:attrNameLst>
                                      </p:cBhvr>
                                      <p:to>
                                        <p:strVal val="visible"/>
                                      </p:to>
                                    </p:set>
                                    <p:animEffect transition="in" filter="slide(fromLeft)">
                                      <p:cBhvr>
                                        <p:cTn id="20" dur="500"/>
                                        <p:tgtEl>
                                          <p:spTgt spid="850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500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501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85012"/>
                                        </p:tgtEl>
                                        <p:attrNameLst>
                                          <p:attrName>style.visibility</p:attrName>
                                        </p:attrNameLst>
                                      </p:cBhvr>
                                      <p:to>
                                        <p:strVal val="visible"/>
                                      </p:to>
                                    </p:set>
                                    <p:animEffect transition="in" filter="slide(fromLeft)">
                                      <p:cBhvr>
                                        <p:cTn id="33" dur="500"/>
                                        <p:tgtEl>
                                          <p:spTgt spid="850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50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501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85004"/>
                                        </p:tgtEl>
                                        <p:attrNameLst>
                                          <p:attrName>style.visibility</p:attrName>
                                        </p:attrNameLst>
                                      </p:cBhvr>
                                      <p:to>
                                        <p:strVal val="visible"/>
                                      </p:to>
                                    </p:set>
                                    <p:animEffect transition="in" filter="slide(fromRight)">
                                      <p:cBhvr>
                                        <p:cTn id="46" dur="500"/>
                                        <p:tgtEl>
                                          <p:spTgt spid="8500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00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502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1" fill="hold" grpId="0" nodeType="clickEffect">
                                  <p:stCondLst>
                                    <p:cond delay="0"/>
                                  </p:stCondLst>
                                  <p:childTnLst>
                                    <p:set>
                                      <p:cBhvr>
                                        <p:cTn id="58" dur="1" fill="hold">
                                          <p:stCondLst>
                                            <p:cond delay="0"/>
                                          </p:stCondLst>
                                        </p:cTn>
                                        <p:tgtEl>
                                          <p:spTgt spid="85015"/>
                                        </p:tgtEl>
                                        <p:attrNameLst>
                                          <p:attrName>style.visibility</p:attrName>
                                        </p:attrNameLst>
                                      </p:cBhvr>
                                      <p:to>
                                        <p:strVal val="visible"/>
                                      </p:to>
                                    </p:set>
                                    <p:animEffect transition="in" filter="slide(fromTop)">
                                      <p:cBhvr>
                                        <p:cTn id="59" dur="500"/>
                                        <p:tgtEl>
                                          <p:spTgt spid="850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2" fill="hold" grpId="0" nodeType="clickEffect">
                                  <p:stCondLst>
                                    <p:cond delay="0"/>
                                  </p:stCondLst>
                                  <p:childTnLst>
                                    <p:set>
                                      <p:cBhvr>
                                        <p:cTn id="63" dur="1" fill="hold">
                                          <p:stCondLst>
                                            <p:cond delay="0"/>
                                          </p:stCondLst>
                                        </p:cTn>
                                        <p:tgtEl>
                                          <p:spTgt spid="85017"/>
                                        </p:tgtEl>
                                        <p:attrNameLst>
                                          <p:attrName>style.visibility</p:attrName>
                                        </p:attrNameLst>
                                      </p:cBhvr>
                                      <p:to>
                                        <p:strVal val="visible"/>
                                      </p:to>
                                    </p:set>
                                    <p:animEffect transition="in" filter="slide(fromRight)">
                                      <p:cBhvr>
                                        <p:cTn id="64" dur="500"/>
                                        <p:tgtEl>
                                          <p:spTgt spid="850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501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85019"/>
                                        </p:tgtEl>
                                        <p:attrNameLst>
                                          <p:attrName>style.visibility</p:attrName>
                                        </p:attrNameLst>
                                      </p:cBhvr>
                                      <p:to>
                                        <p:strVal val="visible"/>
                                      </p:to>
                                    </p:set>
                                    <p:animEffect transition="in" filter="slide(fromLeft)">
                                      <p:cBhvr>
                                        <p:cTn id="73" dur="500"/>
                                        <p:tgtEl>
                                          <p:spTgt spid="850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501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5028"/>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85021"/>
                                        </p:tgtEl>
                                        <p:attrNameLst>
                                          <p:attrName>style.visibility</p:attrName>
                                        </p:attrNameLst>
                                      </p:cBhvr>
                                      <p:to>
                                        <p:strVal val="visible"/>
                                      </p:to>
                                    </p:set>
                                    <p:animEffect transition="in" filter="slide(fromLeft)">
                                      <p:cBhvr>
                                        <p:cTn id="86" dur="500"/>
                                        <p:tgtEl>
                                          <p:spTgt spid="850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02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502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8" fill="hold" grpId="0" nodeType="clickEffect">
                                  <p:stCondLst>
                                    <p:cond delay="0"/>
                                  </p:stCondLst>
                                  <p:childTnLst>
                                    <p:set>
                                      <p:cBhvr>
                                        <p:cTn id="98" dur="1" fill="hold">
                                          <p:stCondLst>
                                            <p:cond delay="0"/>
                                          </p:stCondLst>
                                        </p:cTn>
                                        <p:tgtEl>
                                          <p:spTgt spid="85023"/>
                                        </p:tgtEl>
                                        <p:attrNameLst>
                                          <p:attrName>style.visibility</p:attrName>
                                        </p:attrNameLst>
                                      </p:cBhvr>
                                      <p:to>
                                        <p:strVal val="visible"/>
                                      </p:to>
                                    </p:set>
                                    <p:animEffect transition="in" filter="slide(fromLeft)">
                                      <p:cBhvr>
                                        <p:cTn id="99" dur="500"/>
                                        <p:tgtEl>
                                          <p:spTgt spid="850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5022"/>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85030"/>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5031"/>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2" fill="hold" grpId="0" nodeType="clickEffect">
                                  <p:stCondLst>
                                    <p:cond delay="0"/>
                                  </p:stCondLst>
                                  <p:childTnLst>
                                    <p:set>
                                      <p:cBhvr>
                                        <p:cTn id="115" dur="1" fill="hold">
                                          <p:stCondLst>
                                            <p:cond delay="0"/>
                                          </p:stCondLst>
                                        </p:cTn>
                                        <p:tgtEl>
                                          <p:spTgt spid="85026"/>
                                        </p:tgtEl>
                                        <p:attrNameLst>
                                          <p:attrName>style.visibility</p:attrName>
                                        </p:attrNameLst>
                                      </p:cBhvr>
                                      <p:to>
                                        <p:strVal val="visible"/>
                                      </p:to>
                                    </p:set>
                                    <p:animEffect transition="in" filter="slide(fromRight)">
                                      <p:cBhvr>
                                        <p:cTn id="116" dur="500"/>
                                        <p:tgtEl>
                                          <p:spTgt spid="8502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02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5002" grpId="0" animBg="1"/>
      <p:bldP spid="85003" grpId="0" autoUpdateAnimBg="0"/>
      <p:bldP spid="85004" grpId="0" animBg="1"/>
      <p:bldP spid="85005" grpId="0" autoUpdateAnimBg="0"/>
      <p:bldP spid="85009" grpId="0" autoUpdateAnimBg="0"/>
      <p:bldP spid="85010" grpId="0" animBg="1"/>
      <p:bldP spid="85011" grpId="0" autoUpdateAnimBg="0"/>
      <p:bldP spid="85012" grpId="0" animBg="1"/>
      <p:bldP spid="85013" grpId="0" autoUpdateAnimBg="0"/>
      <p:bldP spid="85014" grpId="0" autoUpdateAnimBg="0"/>
      <p:bldP spid="85015" grpId="0" autoUpdateAnimBg="0"/>
      <p:bldP spid="85016" grpId="0" autoUpdateAnimBg="0"/>
      <p:bldP spid="85017" grpId="0" animBg="1"/>
      <p:bldP spid="85018" grpId="0" autoUpdateAnimBg="0"/>
      <p:bldP spid="85019" grpId="0" animBg="1"/>
      <p:bldP spid="85020" grpId="0" autoUpdateAnimBg="0"/>
      <p:bldP spid="85021" grpId="0" animBg="1"/>
      <p:bldP spid="85022" grpId="0" autoUpdateAnimBg="0"/>
      <p:bldP spid="85023" grpId="0" animBg="1"/>
      <p:bldP spid="85024" grpId="0" autoUpdateAnimBg="0"/>
      <p:bldP spid="85025" grpId="0" autoUpdateAnimBg="0"/>
      <p:bldP spid="85026" grpId="0" animBg="1"/>
      <p:bldP spid="85027" grpId="0" autoUpdateAnimBg="0"/>
      <p:bldP spid="85028" grpId="0" autoUpdateAnimBg="0"/>
      <p:bldP spid="85029" grpId="0" autoUpdateAnimBg="0"/>
      <p:bldP spid="85030" grpId="0" autoUpdateAnimBg="0"/>
      <p:bldP spid="8503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11560" y="274376"/>
            <a:ext cx="6856413" cy="768350"/>
          </a:xfrm>
        </p:spPr>
        <p:txBody>
          <a:bodyPr/>
          <a:lstStyle/>
          <a:p>
            <a:pPr algn="l" eaLnBrk="1" hangingPunct="1"/>
            <a:r>
              <a:rPr lang="zh-CN" altLang="en-US" sz="3600" dirty="0"/>
              <a:t>传</a:t>
            </a:r>
            <a:r>
              <a:rPr lang="zh-CN" altLang="en-US" sz="3600" dirty="0" smtClean="0"/>
              <a:t>输层的不同协议</a:t>
            </a:r>
          </a:p>
        </p:txBody>
      </p:sp>
      <p:sp>
        <p:nvSpPr>
          <p:cNvPr id="435203" name="Rectangle 3"/>
          <p:cNvSpPr>
            <a:spLocks noGrp="1" noChangeArrowheads="1"/>
          </p:cNvSpPr>
          <p:nvPr>
            <p:ph type="body" idx="1"/>
          </p:nvPr>
        </p:nvSpPr>
        <p:spPr>
          <a:xfrm>
            <a:off x="611560" y="1196752"/>
            <a:ext cx="7772400" cy="5112568"/>
          </a:xfrm>
        </p:spPr>
        <p:txBody>
          <a:bodyPr/>
          <a:lstStyle/>
          <a:p>
            <a:pPr algn="just" eaLnBrk="1" hangingPunct="1"/>
            <a:r>
              <a:rPr lang="zh-CN" altLang="en-US" dirty="0">
                <a:latin typeface="华文新魏" pitchFamily="2" charset="-122"/>
                <a:ea typeface="华文新魏" pitchFamily="2" charset="-122"/>
              </a:rPr>
              <a:t>传</a:t>
            </a:r>
            <a:r>
              <a:rPr lang="zh-CN" altLang="en-US" dirty="0" smtClean="0">
                <a:latin typeface="华文新魏" pitchFamily="2" charset="-122"/>
                <a:ea typeface="华文新魏" pitchFamily="2" charset="-122"/>
              </a:rPr>
              <a:t>输层为应用进程之间提供端到端的逻辑通信（但网络层是为主机之间提供逻辑通信）。</a:t>
            </a:r>
          </a:p>
          <a:p>
            <a:pPr algn="just" eaLnBrk="1" hangingPunct="1"/>
            <a:r>
              <a:rPr lang="zh-CN" altLang="en-US" dirty="0" smtClean="0">
                <a:latin typeface="华文新魏" pitchFamily="2" charset="-122"/>
                <a:ea typeface="华文新魏" pitchFamily="2" charset="-122"/>
              </a:rPr>
              <a:t>传输层需要有两种不同的协议</a:t>
            </a:r>
            <a:endParaRPr lang="en-US" altLang="zh-CN" dirty="0" smtClean="0">
              <a:latin typeface="华文新魏" pitchFamily="2" charset="-122"/>
              <a:ea typeface="华文新魏" pitchFamily="2" charset="-122"/>
            </a:endParaRPr>
          </a:p>
          <a:p>
            <a:pPr lvl="1" algn="just" eaLnBrk="1" hangingPunct="1"/>
            <a:r>
              <a:rPr lang="zh-CN" altLang="en-US" dirty="0" smtClean="0">
                <a:latin typeface="华文新魏" pitchFamily="2" charset="-122"/>
                <a:ea typeface="华文新魏" pitchFamily="2" charset="-122"/>
              </a:rPr>
              <a:t>采用</a:t>
            </a:r>
            <a:r>
              <a:rPr lang="zh-CN" altLang="en-US" dirty="0">
                <a:latin typeface="华文新魏" pitchFamily="2" charset="-122"/>
                <a:ea typeface="华文新魏" pitchFamily="2" charset="-122"/>
              </a:rPr>
              <a:t>面向连接的 </a:t>
            </a:r>
            <a:r>
              <a:rPr lang="en-US" altLang="zh-CN" dirty="0">
                <a:latin typeface="华文新魏" pitchFamily="2" charset="-122"/>
                <a:ea typeface="华文新魏" pitchFamily="2" charset="-122"/>
              </a:rPr>
              <a:t>TCP </a:t>
            </a:r>
            <a:r>
              <a:rPr lang="zh-CN" altLang="en-US" dirty="0" smtClean="0">
                <a:latin typeface="华文新魏" pitchFamily="2" charset="-122"/>
                <a:ea typeface="华文新魏" pitchFamily="2" charset="-122"/>
              </a:rPr>
              <a:t>协议，</a:t>
            </a:r>
            <a:r>
              <a:rPr lang="zh-CN" altLang="en-US" dirty="0">
                <a:latin typeface="华文新魏" pitchFamily="2" charset="-122"/>
                <a:ea typeface="华文新魏" pitchFamily="2" charset="-122"/>
              </a:rPr>
              <a:t>尽管下面的网络是不可靠的（只提供尽最大努力服务），但这种逻辑通信信道就相当于一条全双工的可靠信道。</a:t>
            </a:r>
          </a:p>
          <a:p>
            <a:pPr lvl="1" eaLnBrk="1" hangingPunct="1"/>
            <a:r>
              <a:rPr lang="zh-CN" altLang="en-US" dirty="0" smtClean="0">
                <a:latin typeface="华文新魏" pitchFamily="2" charset="-122"/>
                <a:ea typeface="华文新魏" pitchFamily="2" charset="-122"/>
              </a:rPr>
              <a:t>采用</a:t>
            </a:r>
            <a:r>
              <a:rPr lang="zh-CN" altLang="en-US" dirty="0">
                <a:latin typeface="华文新魏" pitchFamily="2" charset="-122"/>
                <a:ea typeface="华文新魏" pitchFamily="2" charset="-122"/>
              </a:rPr>
              <a:t>无连接的 </a:t>
            </a:r>
            <a:r>
              <a:rPr lang="en-US" altLang="zh-CN" dirty="0">
                <a:latin typeface="华文新魏" pitchFamily="2" charset="-122"/>
                <a:ea typeface="华文新魏" pitchFamily="2" charset="-122"/>
              </a:rPr>
              <a:t>UDP </a:t>
            </a:r>
            <a:r>
              <a:rPr lang="zh-CN" altLang="en-US" dirty="0">
                <a:latin typeface="华文新魏" pitchFamily="2" charset="-122"/>
                <a:ea typeface="华文新魏" pitchFamily="2" charset="-122"/>
              </a:rPr>
              <a:t>协议时，这种逻辑通信信道是一条不可靠信道。 </a:t>
            </a:r>
            <a:r>
              <a:rPr lang="zh-CN" altLang="en-US" dirty="0" smtClean="0">
                <a:latin typeface="华文新魏" pitchFamily="2" charset="-122"/>
                <a:ea typeface="华文新魏" pitchFamily="2" charset="-122"/>
              </a:rPr>
              <a:t>  </a:t>
            </a:r>
          </a:p>
        </p:txBody>
      </p:sp>
      <p:sp>
        <p:nvSpPr>
          <p:cNvPr id="21510" name="灯片编号占位符 5"/>
          <p:cNvSpPr>
            <a:spLocks noGrp="1"/>
          </p:cNvSpPr>
          <p:nvPr>
            <p:ph type="sldNum" sz="quarter" idx="12"/>
          </p:nvPr>
        </p:nvSpPr>
        <p:spPr>
          <a:noFill/>
        </p:spPr>
        <p:txBody>
          <a:bodyPr/>
          <a:lstStyle/>
          <a:p>
            <a:fld id="{0122BE6E-F106-41A6-9089-17C2BF2E611D}" type="slidenum">
              <a:rPr lang="en-US" altLang="zh-CN" smtClean="0"/>
              <a:pPr/>
              <a:t>8</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5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27"/>
          <p:cNvGrpSpPr>
            <a:grpSpLocks/>
          </p:cNvGrpSpPr>
          <p:nvPr/>
        </p:nvGrpSpPr>
        <p:grpSpPr bwMode="auto">
          <a:xfrm>
            <a:off x="899592" y="764704"/>
            <a:ext cx="7272338" cy="4703762"/>
            <a:chOff x="684213" y="258763"/>
            <a:chExt cx="7131286" cy="6218237"/>
          </a:xfrm>
        </p:grpSpPr>
        <p:sp>
          <p:nvSpPr>
            <p:cNvPr id="16387" name="Rectangle 2"/>
            <p:cNvSpPr>
              <a:spLocks noChangeArrowheads="1"/>
            </p:cNvSpPr>
            <p:nvPr/>
          </p:nvSpPr>
          <p:spPr bwMode="auto">
            <a:xfrm>
              <a:off x="2001838" y="282575"/>
              <a:ext cx="71975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client</a:t>
              </a:r>
            </a:p>
          </p:txBody>
        </p:sp>
        <p:sp>
          <p:nvSpPr>
            <p:cNvPr id="16388" name="Rectangle 3"/>
            <p:cNvSpPr>
              <a:spLocks noChangeArrowheads="1"/>
            </p:cNvSpPr>
            <p:nvPr/>
          </p:nvSpPr>
          <p:spPr bwMode="auto">
            <a:xfrm>
              <a:off x="5589588" y="258763"/>
              <a:ext cx="79829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server</a:t>
              </a:r>
            </a:p>
          </p:txBody>
        </p:sp>
        <p:sp>
          <p:nvSpPr>
            <p:cNvPr id="16389" name="Line 4"/>
            <p:cNvSpPr>
              <a:spLocks noChangeShapeType="1"/>
            </p:cNvSpPr>
            <p:nvPr/>
          </p:nvSpPr>
          <p:spPr bwMode="auto">
            <a:xfrm>
              <a:off x="2489200" y="1189038"/>
              <a:ext cx="0" cy="52879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90" name="Line 5"/>
            <p:cNvSpPr>
              <a:spLocks noChangeShapeType="1"/>
            </p:cNvSpPr>
            <p:nvPr/>
          </p:nvSpPr>
          <p:spPr bwMode="auto">
            <a:xfrm>
              <a:off x="6183313" y="1187450"/>
              <a:ext cx="0" cy="52895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91" name="Rectangle 6"/>
            <p:cNvSpPr>
              <a:spLocks noChangeArrowheads="1"/>
            </p:cNvSpPr>
            <p:nvPr/>
          </p:nvSpPr>
          <p:spPr bwMode="auto">
            <a:xfrm>
              <a:off x="684213" y="2492375"/>
              <a:ext cx="136723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FIN_WAIT_1</a:t>
              </a:r>
            </a:p>
          </p:txBody>
        </p:sp>
        <p:sp>
          <p:nvSpPr>
            <p:cNvPr id="16392" name="Rectangle 7"/>
            <p:cNvSpPr>
              <a:spLocks noChangeArrowheads="1"/>
            </p:cNvSpPr>
            <p:nvPr/>
          </p:nvSpPr>
          <p:spPr bwMode="auto">
            <a:xfrm>
              <a:off x="6227763" y="2492375"/>
              <a:ext cx="1514711"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CLOSE_WAIT</a:t>
              </a:r>
            </a:p>
          </p:txBody>
        </p:sp>
        <p:sp>
          <p:nvSpPr>
            <p:cNvPr id="16393" name="Rectangle 8"/>
            <p:cNvSpPr>
              <a:spLocks noChangeArrowheads="1"/>
            </p:cNvSpPr>
            <p:nvPr/>
          </p:nvSpPr>
          <p:spPr bwMode="auto">
            <a:xfrm>
              <a:off x="755650" y="3068638"/>
              <a:ext cx="136723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FIN_WAIT_2</a:t>
              </a:r>
            </a:p>
          </p:txBody>
        </p:sp>
        <p:sp>
          <p:nvSpPr>
            <p:cNvPr id="16394" name="Rectangle 9"/>
            <p:cNvSpPr>
              <a:spLocks noChangeArrowheads="1"/>
            </p:cNvSpPr>
            <p:nvPr/>
          </p:nvSpPr>
          <p:spPr bwMode="auto">
            <a:xfrm>
              <a:off x="6443663" y="4508501"/>
              <a:ext cx="1272785"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LAST_ACK</a:t>
              </a:r>
            </a:p>
          </p:txBody>
        </p:sp>
        <p:sp>
          <p:nvSpPr>
            <p:cNvPr id="16395" name="Rectangle 10"/>
            <p:cNvSpPr>
              <a:spLocks noChangeArrowheads="1"/>
            </p:cNvSpPr>
            <p:nvPr/>
          </p:nvSpPr>
          <p:spPr bwMode="auto">
            <a:xfrm>
              <a:off x="755650" y="4437063"/>
              <a:ext cx="1299909"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TIME_WAIT</a:t>
              </a:r>
            </a:p>
          </p:txBody>
        </p:sp>
        <p:sp>
          <p:nvSpPr>
            <p:cNvPr id="16396" name="Rectangle 11"/>
            <p:cNvSpPr>
              <a:spLocks noChangeArrowheads="1"/>
            </p:cNvSpPr>
            <p:nvPr/>
          </p:nvSpPr>
          <p:spPr bwMode="auto">
            <a:xfrm>
              <a:off x="6588125" y="5157788"/>
              <a:ext cx="1035541"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CLOSED</a:t>
              </a:r>
            </a:p>
          </p:txBody>
        </p:sp>
        <p:pic>
          <p:nvPicPr>
            <p:cNvPr id="16397" name="Picture 1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63763" y="647700"/>
              <a:ext cx="630237" cy="61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8" name="Picture 1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83275" y="608013"/>
              <a:ext cx="630238"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99" name="Rectangle 14"/>
            <p:cNvSpPr>
              <a:spLocks noChangeArrowheads="1"/>
            </p:cNvSpPr>
            <p:nvPr/>
          </p:nvSpPr>
          <p:spPr bwMode="auto">
            <a:xfrm>
              <a:off x="2627313" y="2349500"/>
              <a:ext cx="2983490" cy="444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latin typeface="Arial" panose="020B0604020202020204" pitchFamily="34" charset="0"/>
                  <a:ea typeface="黑体" panose="02010609060101010101" pitchFamily="49" charset="-122"/>
                </a:rPr>
                <a:t>FIN=1, </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3101</a:t>
              </a:r>
              <a:r>
                <a:rPr lang="zh-CN" altLang="en-US" sz="1600" dirty="0">
                  <a:latin typeface="Arial" panose="020B0604020202020204" pitchFamily="34" charset="0"/>
                  <a:ea typeface="黑体" panose="02010609060101010101" pitchFamily="49" charset="-122"/>
                </a:rPr>
                <a:t>，</a:t>
              </a:r>
              <a:r>
                <a:rPr lang="en-US" altLang="zh-CN" sz="1600" dirty="0">
                  <a:latin typeface="Arial" panose="020B0604020202020204" pitchFamily="34" charset="0"/>
                  <a:ea typeface="黑体" panose="02010609060101010101" pitchFamily="49" charset="-122"/>
                </a:rPr>
                <a:t>win=500</a:t>
              </a:r>
            </a:p>
          </p:txBody>
        </p:sp>
        <p:sp>
          <p:nvSpPr>
            <p:cNvPr id="16400" name="Line 15"/>
            <p:cNvSpPr>
              <a:spLocks noChangeShapeType="1"/>
            </p:cNvSpPr>
            <p:nvPr/>
          </p:nvSpPr>
          <p:spPr bwMode="auto">
            <a:xfrm>
              <a:off x="2484438" y="2695575"/>
              <a:ext cx="3671887"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6401" name="Rectangle 16"/>
            <p:cNvSpPr>
              <a:spLocks noChangeArrowheads="1"/>
            </p:cNvSpPr>
            <p:nvPr/>
          </p:nvSpPr>
          <p:spPr bwMode="auto">
            <a:xfrm>
              <a:off x="2627313" y="2997200"/>
              <a:ext cx="3238139" cy="444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smtClean="0">
                  <a:latin typeface="Arial" panose="020B0604020202020204" pitchFamily="34" charset="0"/>
                  <a:ea typeface="黑体" panose="02010609060101010101" pitchFamily="49" charset="-122"/>
                </a:rPr>
                <a:t>ACK=1, </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701, </a:t>
              </a:r>
              <a:r>
                <a:rPr lang="en-US" altLang="zh-CN" sz="1600" dirty="0" err="1" smtClean="0">
                  <a:latin typeface="Arial" panose="020B0604020202020204" pitchFamily="34" charset="0"/>
                  <a:ea typeface="黑体" panose="02010609060101010101" pitchFamily="49" charset="-122"/>
                </a:rPr>
                <a:t>ackn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3102</a:t>
              </a:r>
            </a:p>
          </p:txBody>
        </p:sp>
        <p:sp>
          <p:nvSpPr>
            <p:cNvPr id="16402" name="Line 17"/>
            <p:cNvSpPr>
              <a:spLocks noChangeShapeType="1"/>
            </p:cNvSpPr>
            <p:nvPr/>
          </p:nvSpPr>
          <p:spPr bwMode="auto">
            <a:xfrm flipH="1">
              <a:off x="2484438" y="3343275"/>
              <a:ext cx="36718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6403" name="Line 18"/>
            <p:cNvSpPr>
              <a:spLocks noChangeShapeType="1"/>
            </p:cNvSpPr>
            <p:nvPr/>
          </p:nvSpPr>
          <p:spPr bwMode="auto">
            <a:xfrm flipH="1">
              <a:off x="2520108" y="5018387"/>
              <a:ext cx="3671887" cy="0"/>
            </a:xfrm>
            <a:prstGeom prst="line">
              <a:avLst/>
            </a:prstGeom>
            <a:noFill/>
            <a:ln w="28575">
              <a:solidFill>
                <a:schemeClr val="hlink"/>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6404" name="Rectangle 19"/>
            <p:cNvSpPr>
              <a:spLocks noChangeArrowheads="1"/>
            </p:cNvSpPr>
            <p:nvPr/>
          </p:nvSpPr>
          <p:spPr bwMode="auto">
            <a:xfrm>
              <a:off x="2449497" y="4542425"/>
              <a:ext cx="3897147" cy="444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smtClean="0">
                  <a:latin typeface="Arial" panose="020B0604020202020204" pitchFamily="34" charset="0"/>
                  <a:ea typeface="黑体" panose="02010609060101010101" pitchFamily="49" charset="-122"/>
                </a:rPr>
                <a:t>FIN=1, ACK=1, </a:t>
              </a:r>
              <a:r>
                <a:rPr lang="en-US" altLang="zh-CN" sz="1600" dirty="0" err="1" smtClean="0">
                  <a:latin typeface="Arial" panose="020B0604020202020204" pitchFamily="34" charset="0"/>
                  <a:ea typeface="黑体" panose="02010609060101010101" pitchFamily="49" charset="-122"/>
                </a:rPr>
                <a:t>seqn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801, </a:t>
              </a:r>
              <a:r>
                <a:rPr lang="en-US" altLang="zh-CN" sz="1600" dirty="0" err="1" smtClean="0">
                  <a:latin typeface="Arial" panose="020B0604020202020204" pitchFamily="34" charset="0"/>
                  <a:ea typeface="黑体" panose="02010609060101010101" pitchFamily="49" charset="-122"/>
                </a:rPr>
                <a:t>ackn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3102</a:t>
              </a:r>
            </a:p>
          </p:txBody>
        </p:sp>
        <p:sp>
          <p:nvSpPr>
            <p:cNvPr id="16405" name="Line 20"/>
            <p:cNvSpPr>
              <a:spLocks noChangeShapeType="1"/>
            </p:cNvSpPr>
            <p:nvPr/>
          </p:nvSpPr>
          <p:spPr bwMode="auto">
            <a:xfrm>
              <a:off x="2520108" y="5494350"/>
              <a:ext cx="3671887" cy="0"/>
            </a:xfrm>
            <a:prstGeom prst="line">
              <a:avLst/>
            </a:prstGeom>
            <a:noFill/>
            <a:ln w="28575">
              <a:solidFill>
                <a:srgbClr val="333399"/>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6406" name="Rectangle 21"/>
            <p:cNvSpPr>
              <a:spLocks noChangeArrowheads="1"/>
            </p:cNvSpPr>
            <p:nvPr/>
          </p:nvSpPr>
          <p:spPr bwMode="auto">
            <a:xfrm>
              <a:off x="2731942" y="5113580"/>
              <a:ext cx="3115530" cy="444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smtClean="0">
                  <a:latin typeface="Arial" panose="020B0604020202020204" pitchFamily="34" charset="0"/>
                  <a:ea typeface="黑体" panose="02010609060101010101" pitchFamily="49" charset="-122"/>
                </a:rPr>
                <a:t>ACK=1, </a:t>
              </a:r>
              <a:r>
                <a:rPr lang="en-US" altLang="zh-CN" sz="1600" dirty="0" err="1" smtClean="0">
                  <a:latin typeface="Arial" panose="020B0604020202020204" pitchFamily="34" charset="0"/>
                  <a:ea typeface="黑体" panose="02010609060101010101" pitchFamily="49" charset="-122"/>
                </a:rPr>
                <a:t>seq</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3102, </a:t>
              </a:r>
              <a:r>
                <a:rPr lang="en-US" altLang="zh-CN" sz="1600" dirty="0" err="1" smtClean="0">
                  <a:latin typeface="Arial" panose="020B0604020202020204" pitchFamily="34" charset="0"/>
                  <a:ea typeface="黑体" panose="02010609060101010101" pitchFamily="49" charset="-122"/>
                </a:rPr>
                <a:t>ackn</a:t>
              </a:r>
              <a:r>
                <a:rPr lang="en-US" altLang="zh-CN" sz="1600" dirty="0" smtClean="0">
                  <a:latin typeface="Arial" panose="020B0604020202020204" pitchFamily="34" charset="0"/>
                  <a:ea typeface="黑体" panose="02010609060101010101" pitchFamily="49" charset="-122"/>
                </a:rPr>
                <a:t> </a:t>
              </a:r>
              <a:r>
                <a:rPr lang="en-US" altLang="zh-CN" sz="1600" dirty="0">
                  <a:latin typeface="Arial" panose="020B0604020202020204" pitchFamily="34" charset="0"/>
                  <a:ea typeface="黑体" panose="02010609060101010101" pitchFamily="49" charset="-122"/>
                </a:rPr>
                <a:t>= 802</a:t>
              </a:r>
            </a:p>
          </p:txBody>
        </p:sp>
        <p:sp>
          <p:nvSpPr>
            <p:cNvPr id="16407" name="Rectangle 22"/>
            <p:cNvSpPr>
              <a:spLocks noChangeArrowheads="1"/>
            </p:cNvSpPr>
            <p:nvPr/>
          </p:nvSpPr>
          <p:spPr bwMode="auto">
            <a:xfrm>
              <a:off x="755650" y="5157788"/>
              <a:ext cx="1299909"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solidFill>
                    <a:srgbClr val="333399"/>
                  </a:solidFill>
                  <a:latin typeface="Arial" panose="020B0604020202020204" pitchFamily="34" charset="0"/>
                  <a:ea typeface="黑体" panose="02010609060101010101" pitchFamily="49" charset="-122"/>
                </a:rPr>
                <a:t>TIME_WAIT</a:t>
              </a:r>
            </a:p>
          </p:txBody>
        </p:sp>
        <p:sp>
          <p:nvSpPr>
            <p:cNvPr id="16408" name="Rectangle 23"/>
            <p:cNvSpPr>
              <a:spLocks noChangeArrowheads="1"/>
            </p:cNvSpPr>
            <p:nvPr/>
          </p:nvSpPr>
          <p:spPr bwMode="auto">
            <a:xfrm>
              <a:off x="6300788" y="3068638"/>
              <a:ext cx="1514711"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eaLnBrk="0" hangingPunct="0">
                <a:defRPr sz="2400" b="1">
                  <a:solidFill>
                    <a:schemeClr val="tx1"/>
                  </a:solidFill>
                  <a:latin typeface="Tahoma" panose="020B0604030504040204" pitchFamily="34" charset="0"/>
                  <a:ea typeface="宋体" panose="02010600030101010101" pitchFamily="2" charset="-122"/>
                </a:defRPr>
              </a:lvl1pPr>
              <a:lvl2pPr marL="742950" indent="-285750" defTabSz="762000" eaLnBrk="0" hangingPunct="0">
                <a:defRPr sz="2400" b="1">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sz="2400" b="1">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sz="2400" b="1">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sz="2400" b="1">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rgbClr val="333399"/>
                  </a:solidFill>
                  <a:latin typeface="Arial" panose="020B0604020202020204" pitchFamily="34" charset="0"/>
                  <a:ea typeface="黑体" panose="02010609060101010101" pitchFamily="49" charset="-122"/>
                </a:rPr>
                <a:t>CLOSE_WAIT</a:t>
              </a:r>
            </a:p>
          </p:txBody>
        </p:sp>
        <p:sp>
          <p:nvSpPr>
            <p:cNvPr id="16409" name="AutoShape 24"/>
            <p:cNvSpPr>
              <a:spLocks noChangeArrowheads="1"/>
            </p:cNvSpPr>
            <p:nvPr/>
          </p:nvSpPr>
          <p:spPr bwMode="auto">
            <a:xfrm>
              <a:off x="2520108" y="3590500"/>
              <a:ext cx="3657600" cy="838200"/>
            </a:xfrm>
            <a:prstGeom prst="leftArrow">
              <a:avLst>
                <a:gd name="adj1" fmla="val 50000"/>
                <a:gd name="adj2" fmla="val 109091"/>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宋体" panose="02010600030101010101" pitchFamily="2" charset="-122"/>
                </a:defRPr>
              </a:lvl1pPr>
              <a:lvl2pPr marL="742950" indent="-285750" eaLnBrk="0" hangingPunct="0">
                <a:defRPr sz="2400" b="1">
                  <a:solidFill>
                    <a:schemeClr val="tx1"/>
                  </a:solidFill>
                  <a:latin typeface="Tahoma" panose="020B0604030504040204" pitchFamily="34" charset="0"/>
                  <a:ea typeface="宋体" panose="02010600030101010101" pitchFamily="2" charset="-122"/>
                </a:defRPr>
              </a:lvl2pPr>
              <a:lvl3pPr marL="1143000" indent="-228600" eaLnBrk="0" hangingPunct="0">
                <a:defRPr sz="2400" b="1">
                  <a:solidFill>
                    <a:schemeClr val="tx1"/>
                  </a:solidFill>
                  <a:latin typeface="Tahoma" panose="020B0604030504040204" pitchFamily="34" charset="0"/>
                  <a:ea typeface="宋体" panose="02010600030101010101" pitchFamily="2" charset="-122"/>
                </a:defRPr>
              </a:lvl3pPr>
              <a:lvl4pPr marL="1600200" indent="-228600" eaLnBrk="0" hangingPunct="0">
                <a:defRPr sz="2400" b="1">
                  <a:solidFill>
                    <a:schemeClr val="tx1"/>
                  </a:solidFill>
                  <a:latin typeface="Tahoma" panose="020B0604030504040204" pitchFamily="34" charset="0"/>
                  <a:ea typeface="宋体" panose="02010600030101010101" pitchFamily="2" charset="-122"/>
                </a:defRPr>
              </a:lvl4pPr>
              <a:lvl5pPr marL="2057400" indent="-228600" eaLnBrk="0" hangingPunct="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sz="1600"/>
            </a:p>
          </p:txBody>
        </p:sp>
        <p:sp>
          <p:nvSpPr>
            <p:cNvPr id="16410" name="Text Box 25"/>
            <p:cNvSpPr txBox="1">
              <a:spLocks noChangeArrowheads="1"/>
            </p:cNvSpPr>
            <p:nvPr/>
          </p:nvSpPr>
          <p:spPr bwMode="auto">
            <a:xfrm>
              <a:off x="3129708" y="3863551"/>
              <a:ext cx="382428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ahoma" panose="020B0604030504040204" pitchFamily="34" charset="0"/>
                  <a:ea typeface="宋体" panose="02010600030101010101" pitchFamily="2" charset="-122"/>
                </a:defRPr>
              </a:lvl1pPr>
              <a:lvl2pPr marL="742950" indent="-285750" eaLnBrk="0" hangingPunct="0">
                <a:defRPr sz="2400" b="1">
                  <a:solidFill>
                    <a:schemeClr val="tx1"/>
                  </a:solidFill>
                  <a:latin typeface="Tahoma" panose="020B0604030504040204" pitchFamily="34" charset="0"/>
                  <a:ea typeface="宋体" panose="02010600030101010101" pitchFamily="2" charset="-122"/>
                </a:defRPr>
              </a:lvl2pPr>
              <a:lvl3pPr marL="1143000" indent="-228600" eaLnBrk="0" hangingPunct="0">
                <a:defRPr sz="2400" b="1">
                  <a:solidFill>
                    <a:schemeClr val="tx1"/>
                  </a:solidFill>
                  <a:latin typeface="Tahoma" panose="020B0604030504040204" pitchFamily="34" charset="0"/>
                  <a:ea typeface="宋体" panose="02010600030101010101" pitchFamily="2" charset="-122"/>
                </a:defRPr>
              </a:lvl3pPr>
              <a:lvl4pPr marL="1600200" indent="-228600" eaLnBrk="0" hangingPunct="0">
                <a:defRPr sz="2400" b="1">
                  <a:solidFill>
                    <a:schemeClr val="tx1"/>
                  </a:solidFill>
                  <a:latin typeface="Tahoma" panose="020B0604030504040204" pitchFamily="34" charset="0"/>
                  <a:ea typeface="宋体" panose="02010600030101010101" pitchFamily="2" charset="-122"/>
                </a:defRPr>
              </a:lvl4pPr>
              <a:lvl5pPr marL="2057400" indent="-228600" eaLnBrk="0" hangingPunct="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dirty="0">
                  <a:solidFill>
                    <a:schemeClr val="bg1"/>
                  </a:solidFill>
                </a:rPr>
                <a:t>One </a:t>
              </a:r>
              <a:r>
                <a:rPr lang="en-US" altLang="zh-CN" sz="1600" dirty="0" err="1">
                  <a:solidFill>
                    <a:schemeClr val="bg1"/>
                  </a:solidFill>
                </a:rPr>
                <a:t>dirction</a:t>
              </a:r>
              <a:r>
                <a:rPr lang="en-US" altLang="zh-CN" sz="1600" dirty="0">
                  <a:solidFill>
                    <a:schemeClr val="bg1"/>
                  </a:solidFill>
                </a:rPr>
                <a:t> Data Flow</a:t>
              </a:r>
            </a:p>
          </p:txBody>
        </p:sp>
        <p:sp>
          <p:nvSpPr>
            <p:cNvPr id="16411" name="AutoShape 26"/>
            <p:cNvSpPr>
              <a:spLocks noChangeArrowheads="1"/>
            </p:cNvSpPr>
            <p:nvPr/>
          </p:nvSpPr>
          <p:spPr bwMode="auto">
            <a:xfrm>
              <a:off x="2514600" y="1447800"/>
              <a:ext cx="3657600" cy="685800"/>
            </a:xfrm>
            <a:prstGeom prst="leftRightArrow">
              <a:avLst>
                <a:gd name="adj1" fmla="val 50000"/>
                <a:gd name="adj2" fmla="val 106667"/>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宋体" panose="02010600030101010101" pitchFamily="2" charset="-122"/>
                </a:defRPr>
              </a:lvl1pPr>
              <a:lvl2pPr marL="742950" indent="-285750" eaLnBrk="0" hangingPunct="0">
                <a:defRPr sz="2400" b="1">
                  <a:solidFill>
                    <a:schemeClr val="tx1"/>
                  </a:solidFill>
                  <a:latin typeface="Tahoma" panose="020B0604030504040204" pitchFamily="34" charset="0"/>
                  <a:ea typeface="宋体" panose="02010600030101010101" pitchFamily="2" charset="-122"/>
                </a:defRPr>
              </a:lvl2pPr>
              <a:lvl3pPr marL="1143000" indent="-228600" eaLnBrk="0" hangingPunct="0">
                <a:defRPr sz="2400" b="1">
                  <a:solidFill>
                    <a:schemeClr val="tx1"/>
                  </a:solidFill>
                  <a:latin typeface="Tahoma" panose="020B0604030504040204" pitchFamily="34" charset="0"/>
                  <a:ea typeface="宋体" panose="02010600030101010101" pitchFamily="2" charset="-122"/>
                </a:defRPr>
              </a:lvl3pPr>
              <a:lvl4pPr marL="1600200" indent="-228600" eaLnBrk="0" hangingPunct="0">
                <a:defRPr sz="2400" b="1">
                  <a:solidFill>
                    <a:schemeClr val="tx1"/>
                  </a:solidFill>
                  <a:latin typeface="Tahoma" panose="020B0604030504040204" pitchFamily="34" charset="0"/>
                  <a:ea typeface="宋体" panose="02010600030101010101" pitchFamily="2" charset="-122"/>
                </a:defRPr>
              </a:lvl4pPr>
              <a:lvl5pPr marL="2057400" indent="-228600" eaLnBrk="0" hangingPunct="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sz="1600"/>
            </a:p>
          </p:txBody>
        </p:sp>
        <p:sp>
          <p:nvSpPr>
            <p:cNvPr id="16412" name="Text Box 27"/>
            <p:cNvSpPr txBox="1">
              <a:spLocks noChangeArrowheads="1"/>
            </p:cNvSpPr>
            <p:nvPr/>
          </p:nvSpPr>
          <p:spPr bwMode="auto">
            <a:xfrm>
              <a:off x="2819400" y="1600200"/>
              <a:ext cx="362426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ahoma" panose="020B0604030504040204" pitchFamily="34" charset="0"/>
                  <a:ea typeface="宋体" panose="02010600030101010101" pitchFamily="2" charset="-122"/>
                </a:defRPr>
              </a:lvl1pPr>
              <a:lvl2pPr marL="742950" indent="-285750" eaLnBrk="0" hangingPunct="0">
                <a:defRPr sz="2400" b="1">
                  <a:solidFill>
                    <a:schemeClr val="tx1"/>
                  </a:solidFill>
                  <a:latin typeface="Tahoma" panose="020B0604030504040204" pitchFamily="34" charset="0"/>
                  <a:ea typeface="宋体" panose="02010600030101010101" pitchFamily="2" charset="-122"/>
                </a:defRPr>
              </a:lvl2pPr>
              <a:lvl3pPr marL="1143000" indent="-228600" eaLnBrk="0" hangingPunct="0">
                <a:defRPr sz="2400" b="1">
                  <a:solidFill>
                    <a:schemeClr val="tx1"/>
                  </a:solidFill>
                  <a:latin typeface="Tahoma" panose="020B0604030504040204" pitchFamily="34" charset="0"/>
                  <a:ea typeface="宋体" panose="02010600030101010101" pitchFamily="2" charset="-122"/>
                </a:defRPr>
              </a:lvl3pPr>
              <a:lvl4pPr marL="1600200" indent="-228600" eaLnBrk="0" hangingPunct="0">
                <a:defRPr sz="2400" b="1">
                  <a:solidFill>
                    <a:schemeClr val="tx1"/>
                  </a:solidFill>
                  <a:latin typeface="Tahoma" panose="020B0604030504040204" pitchFamily="34" charset="0"/>
                  <a:ea typeface="宋体" panose="02010600030101010101" pitchFamily="2" charset="-122"/>
                </a:defRPr>
              </a:lvl4pPr>
              <a:lvl5pPr marL="2057400" indent="-228600" eaLnBrk="0" hangingPunct="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solidFill>
                    <a:schemeClr val="bg1"/>
                  </a:solidFill>
                </a:rPr>
                <a:t>Both dirctions Data Flow</a:t>
              </a:r>
            </a:p>
          </p:txBody>
        </p:sp>
      </p:grpSp>
    </p:spTree>
    <p:extLst>
      <p:ext uri="{BB962C8B-B14F-4D97-AF65-F5344CB8AC3E}">
        <p14:creationId xmlns="" xmlns:p14="http://schemas.microsoft.com/office/powerpoint/2010/main" val="2512371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332656"/>
            <a:ext cx="8208962" cy="4754562"/>
          </a:xfrm>
        </p:spPr>
        <p:txBody>
          <a:bodyPr/>
          <a:lstStyle/>
          <a:p>
            <a:pPr>
              <a:defRPr/>
            </a:pPr>
            <a:r>
              <a:rPr lang="zh-CN" altLang="zh-CN" sz="3200" b="1" u="sng" dirty="0" smtClean="0">
                <a:solidFill>
                  <a:schemeClr val="accent6"/>
                </a:solidFill>
                <a:latin typeface="华文新魏" pitchFamily="2" charset="-122"/>
                <a:ea typeface="华文新魏" pitchFamily="2" charset="-122"/>
              </a:rPr>
              <a:t>重传计时器</a:t>
            </a:r>
            <a:endParaRPr lang="en-US" altLang="zh-CN" sz="3200" b="1" u="sng" dirty="0" smtClean="0">
              <a:solidFill>
                <a:schemeClr val="accent6"/>
              </a:solidFill>
              <a:latin typeface="华文新魏" pitchFamily="2" charset="-122"/>
              <a:ea typeface="华文新魏" pitchFamily="2" charset="-122"/>
            </a:endParaRPr>
          </a:p>
          <a:p>
            <a:pPr>
              <a:buNone/>
              <a:defRPr/>
            </a:pP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重传计时器的作用：控制报文确认与等待重传的时间。</a:t>
            </a:r>
            <a:endParaRPr lang="zh-CN" altLang="zh-CN" b="1" dirty="0" smtClean="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4ACA603B-3A53-4F9D-BEA6-C6D343F03006}" type="slidenum">
              <a:rPr lang="zh-CN" altLang="en-US">
                <a:solidFill>
                  <a:srgbClr val="000000"/>
                </a:solidFill>
              </a:rPr>
              <a:pPr algn="r">
                <a:defRPr/>
              </a:pPr>
              <a:t>81</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395536" y="1844824"/>
            <a:ext cx="8280920" cy="360040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692696"/>
            <a:ext cx="8352928" cy="4754562"/>
          </a:xfrm>
        </p:spPr>
        <p:txBody>
          <a:bodyPr/>
          <a:lstStyle/>
          <a:p>
            <a:pPr>
              <a:buNone/>
              <a:defRPr/>
            </a:pPr>
            <a:r>
              <a:rPr lang="zh-CN" altLang="en-US" sz="3200" b="1" u="sng" dirty="0" smtClean="0">
                <a:solidFill>
                  <a:schemeClr val="accent6"/>
                </a:solidFill>
                <a:latin typeface="华文新魏" pitchFamily="2" charset="-122"/>
                <a:ea typeface="华文新魏" pitchFamily="2" charset="-122"/>
              </a:rPr>
              <a:t>影响超时重传时间的因素</a:t>
            </a:r>
            <a:endParaRPr lang="en-US" altLang="zh-CN" sz="3200" b="1" u="sng" dirty="0" smtClean="0">
              <a:solidFill>
                <a:schemeClr val="accent6"/>
              </a:solidFill>
              <a:latin typeface="华文新魏" pitchFamily="2" charset="-122"/>
              <a:ea typeface="华文新魏" pitchFamily="2" charset="-122"/>
            </a:endParaRPr>
          </a:p>
          <a:p>
            <a:pPr>
              <a:buNone/>
              <a:defRPr/>
            </a:pPr>
            <a:r>
              <a:rPr lang="en-US" altLang="zh-CN" dirty="0" smtClean="0">
                <a:latin typeface="华文新魏" pitchFamily="2" charset="-122"/>
                <a:ea typeface="华文新魏" pitchFamily="2" charset="-122"/>
              </a:rPr>
              <a:t>	</a:t>
            </a:r>
          </a:p>
          <a:p>
            <a:pPr marL="450850" indent="0">
              <a:defRPr/>
            </a:pPr>
            <a:r>
              <a:rPr lang="zh-CN" altLang="en-US" dirty="0" smtClean="0">
                <a:latin typeface="华文新魏" pitchFamily="2" charset="-122"/>
                <a:ea typeface="华文新魏" pitchFamily="2" charset="-122"/>
              </a:rPr>
              <a:t>  主机必须为不同的</a:t>
            </a:r>
            <a:r>
              <a:rPr lang="en-US" altLang="zh-CN" dirty="0" smtClean="0">
                <a:latin typeface="华文新魏" pitchFamily="2" charset="-122"/>
                <a:ea typeface="华文新魏" pitchFamily="2" charset="-122"/>
              </a:rPr>
              <a:t>TCP</a:t>
            </a:r>
            <a:r>
              <a:rPr lang="zh-CN" altLang="en-US" dirty="0" smtClean="0">
                <a:latin typeface="华文新魏" pitchFamily="2" charset="-122"/>
                <a:ea typeface="华文新魏" pitchFamily="2" charset="-122"/>
              </a:rPr>
              <a:t>连接单独建立重传计时器；</a:t>
            </a:r>
            <a:endParaRPr lang="en-US" altLang="zh-CN" dirty="0" smtClean="0">
              <a:latin typeface="华文新魏" pitchFamily="2" charset="-122"/>
              <a:ea typeface="华文新魏" pitchFamily="2" charset="-122"/>
            </a:endParaRPr>
          </a:p>
          <a:p>
            <a:pPr marL="720725" indent="-269875">
              <a:defRPr/>
            </a:pPr>
            <a:r>
              <a:rPr lang="en-US" altLang="zh-CN" b="1" dirty="0" smtClean="0">
                <a:latin typeface="华文新魏" pitchFamily="2" charset="-122"/>
                <a:ea typeface="华文新魏" pitchFamily="2" charset="-122"/>
              </a:rPr>
              <a:t>   Internet</a:t>
            </a:r>
            <a:r>
              <a:rPr lang="zh-CN" altLang="en-US" b="1" dirty="0" smtClean="0">
                <a:latin typeface="华文新魏" pitchFamily="2" charset="-122"/>
                <a:ea typeface="华文新魏" pitchFamily="2" charset="-122"/>
              </a:rPr>
              <a:t>在不同时间段的用户数量变化很大，即使相同的两个主机，完成相同的网络行为的报文延迟也不同；</a:t>
            </a:r>
            <a:endParaRPr lang="en-US" altLang="zh-CN" b="1" dirty="0" smtClean="0">
              <a:latin typeface="华文新魏" pitchFamily="2" charset="-122"/>
              <a:ea typeface="华文新魏" pitchFamily="2" charset="-122"/>
            </a:endParaRPr>
          </a:p>
          <a:p>
            <a:pPr marL="450850" indent="0">
              <a:defRPr/>
            </a:pP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与数据链路层的重发纠错的区别：</a:t>
            </a:r>
            <a:endParaRPr lang="en-US" altLang="zh-CN" dirty="0" smtClean="0">
              <a:latin typeface="华文新魏" pitchFamily="2" charset="-122"/>
              <a:ea typeface="华文新魏" pitchFamily="2" charset="-122"/>
            </a:endParaRPr>
          </a:p>
          <a:p>
            <a:pPr marL="850900" lvl="1" indent="0">
              <a:defRPr/>
            </a:pP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数据链路层涉及的是一段链路；传输层是源</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目的整条路径；</a:t>
            </a:r>
            <a:endParaRPr lang="en-US" altLang="zh-CN" b="1" dirty="0" smtClean="0">
              <a:latin typeface="华文新魏" pitchFamily="2" charset="-122"/>
              <a:ea typeface="华文新魏" pitchFamily="2" charset="-122"/>
            </a:endParaRPr>
          </a:p>
          <a:p>
            <a:pPr marL="850900" lvl="1" indent="0">
              <a:defRPr/>
            </a:pP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传输层在“尽力传输”的</a:t>
            </a:r>
            <a:r>
              <a:rPr lang="en-US" altLang="zh-CN" b="1" dirty="0" smtClean="0">
                <a:latin typeface="华文新魏" pitchFamily="2" charset="-122"/>
                <a:ea typeface="华文新魏" pitchFamily="2" charset="-122"/>
              </a:rPr>
              <a:t>IP</a:t>
            </a:r>
            <a:r>
              <a:rPr lang="zh-CN" altLang="en-US" b="1" dirty="0" smtClean="0">
                <a:latin typeface="华文新魏" pitchFamily="2" charset="-122"/>
                <a:ea typeface="华文新魏" pitchFamily="2" charset="-122"/>
              </a:rPr>
              <a:t>协议之上的端</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端报文传输，时间延迟的离散性更大</a:t>
            </a:r>
            <a:endParaRPr lang="en-US" altLang="zh-CN" b="1" dirty="0" smtClean="0">
              <a:latin typeface="华文新魏" pitchFamily="2" charset="-122"/>
              <a:ea typeface="华文新魏" pitchFamily="2" charset="-122"/>
            </a:endParaRPr>
          </a:p>
          <a:p>
            <a:pPr marL="450850" indent="0">
              <a:defRPr/>
            </a:pPr>
            <a:endParaRPr lang="zh-CN" altLang="zh-CN" b="1" dirty="0" smtClean="0">
              <a:latin typeface="华文新魏" pitchFamily="2" charset="-122"/>
              <a:ea typeface="华文新魏" pitchFamily="2" charset="-122"/>
            </a:endParaRPr>
          </a:p>
        </p:txBody>
      </p:sp>
      <p:sp>
        <p:nvSpPr>
          <p:cNvPr id="5" name="灯片编号占位符 4"/>
          <p:cNvSpPr>
            <a:spLocks noGrp="1"/>
          </p:cNvSpPr>
          <p:nvPr>
            <p:ph type="sldNum" sz="quarter" idx="11"/>
          </p:nvPr>
        </p:nvSpPr>
        <p:spPr>
          <a:xfrm>
            <a:off x="7020272" y="6534150"/>
            <a:ext cx="1905000" cy="323850"/>
          </a:xfrm>
        </p:spPr>
        <p:txBody>
          <a:bodyPr/>
          <a:lstStyle/>
          <a:p>
            <a:pPr algn="r">
              <a:defRPr/>
            </a:pPr>
            <a:fld id="{4ACA603B-3A53-4F9D-BEA6-C6D343F03006}" type="slidenum">
              <a:rPr lang="zh-CN" altLang="en-US">
                <a:solidFill>
                  <a:srgbClr val="000000"/>
                </a:solidFill>
              </a:rPr>
              <a:pPr algn="r">
                <a:defRPr/>
              </a:pPr>
              <a:t>82</a:t>
            </a:fld>
            <a:endParaRPr lang="en-US" altLang="zh-CN" dirty="0">
              <a:solidFill>
                <a:srgbClr val="0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179512" y="0"/>
            <a:ext cx="7772400" cy="1143000"/>
          </a:xfrm>
        </p:spPr>
        <p:txBody>
          <a:bodyPr/>
          <a:lstStyle/>
          <a:p>
            <a:pPr algn="l" eaLnBrk="1" hangingPunct="1"/>
            <a:r>
              <a:rPr lang="zh-CN" altLang="en-US" sz="3200" dirty="0" smtClean="0">
                <a:solidFill>
                  <a:schemeClr val="accent6"/>
                </a:solidFill>
              </a:rPr>
              <a:t>超时重传时间的选择（</a:t>
            </a:r>
            <a:r>
              <a:rPr lang="en-US" altLang="zh-CN" sz="3200" dirty="0" smtClean="0">
                <a:solidFill>
                  <a:schemeClr val="accent6"/>
                </a:solidFill>
              </a:rPr>
              <a:t>1</a:t>
            </a:r>
            <a:r>
              <a:rPr lang="zh-CN" altLang="en-US" sz="3200" dirty="0" smtClean="0">
                <a:solidFill>
                  <a:schemeClr val="accent6"/>
                </a:solidFill>
              </a:rPr>
              <a:t>）</a:t>
            </a:r>
          </a:p>
        </p:txBody>
      </p:sp>
      <p:sp>
        <p:nvSpPr>
          <p:cNvPr id="755715" name="Rectangle 3"/>
          <p:cNvSpPr>
            <a:spLocks noGrp="1" noChangeArrowheads="1"/>
          </p:cNvSpPr>
          <p:nvPr>
            <p:ph type="body" idx="1"/>
          </p:nvPr>
        </p:nvSpPr>
        <p:spPr>
          <a:xfrm>
            <a:off x="323528" y="980728"/>
            <a:ext cx="7772400" cy="864096"/>
          </a:xfrm>
        </p:spPr>
        <p:txBody>
          <a:bodyPr/>
          <a:lstStyle/>
          <a:p>
            <a:pPr eaLnBrk="1" hangingPunct="1"/>
            <a:r>
              <a:rPr lang="en-US" altLang="zh-CN" dirty="0" smtClean="0">
                <a:latin typeface="华文新魏" pitchFamily="2" charset="-122"/>
                <a:ea typeface="华文新魏" pitchFamily="2" charset="-122"/>
              </a:rPr>
              <a:t>TCP</a:t>
            </a:r>
            <a:r>
              <a:rPr lang="zh-CN" altLang="en-US" dirty="0" smtClean="0">
                <a:latin typeface="华文新魏" pitchFamily="2" charset="-122"/>
                <a:ea typeface="华文新魏" pitchFamily="2" charset="-122"/>
              </a:rPr>
              <a:t>连接的往返时间 </a:t>
            </a:r>
            <a:r>
              <a:rPr lang="en-US" altLang="zh-CN" dirty="0" smtClean="0">
                <a:latin typeface="华文新魏" pitchFamily="2" charset="-122"/>
                <a:ea typeface="华文新魏" pitchFamily="2" charset="-122"/>
              </a:rPr>
              <a:t>RTT </a:t>
            </a:r>
            <a:r>
              <a:rPr lang="zh-CN" altLang="en-US" dirty="0" smtClean="0">
                <a:latin typeface="华文新魏" pitchFamily="2" charset="-122"/>
                <a:ea typeface="华文新魏" pitchFamily="2" charset="-122"/>
              </a:rPr>
              <a:t>不是固定不变的。需要使用特定的算法估算较为合理的重传时间。  </a:t>
            </a:r>
          </a:p>
          <a:p>
            <a:pPr eaLnBrk="1" hangingPunct="1"/>
            <a:endParaRPr lang="zh-CN" altLang="en-US" dirty="0" smtClean="0"/>
          </a:p>
        </p:txBody>
      </p:sp>
      <p:sp>
        <p:nvSpPr>
          <p:cNvPr id="97286" name="灯片编号占位符 5"/>
          <p:cNvSpPr>
            <a:spLocks noGrp="1"/>
          </p:cNvSpPr>
          <p:nvPr>
            <p:ph type="sldNum" sz="quarter" idx="12"/>
          </p:nvPr>
        </p:nvSpPr>
        <p:spPr>
          <a:noFill/>
        </p:spPr>
        <p:txBody>
          <a:bodyPr/>
          <a:lstStyle/>
          <a:p>
            <a:fld id="{2625C984-11BA-45B8-99DC-4B330F68792A}" type="slidenum">
              <a:rPr lang="en-US" altLang="zh-CN" smtClean="0"/>
              <a:pPr/>
              <a:t>83</a:t>
            </a:fld>
            <a:endParaRPr lang="en-US" altLang="zh-CN" smtClean="0"/>
          </a:p>
        </p:txBody>
      </p:sp>
      <p:pic>
        <p:nvPicPr>
          <p:cNvPr id="7" name="Picture 3"/>
          <p:cNvPicPr>
            <a:picLocks noChangeAspect="1" noChangeArrowheads="1"/>
          </p:cNvPicPr>
          <p:nvPr/>
        </p:nvPicPr>
        <p:blipFill>
          <a:blip r:embed="rId3" cstate="print"/>
          <a:srcRect/>
          <a:stretch>
            <a:fillRect/>
          </a:stretch>
        </p:blipFill>
        <p:spPr bwMode="auto">
          <a:xfrm>
            <a:off x="899592" y="1700808"/>
            <a:ext cx="6802958" cy="465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251520" y="1196752"/>
            <a:ext cx="7772400" cy="782960"/>
          </a:xfrm>
        </p:spPr>
        <p:txBody>
          <a:bodyPr/>
          <a:lstStyle/>
          <a:p>
            <a:pPr algn="l" eaLnBrk="1" hangingPunct="1">
              <a:buFont typeface="Arial" pitchFamily="34" charset="0"/>
              <a:buChar char="•"/>
            </a:pPr>
            <a:r>
              <a:rPr lang="zh-CN" altLang="en-US" sz="2800" dirty="0" smtClean="0">
                <a:solidFill>
                  <a:schemeClr val="tx1"/>
                </a:solidFill>
              </a:rPr>
              <a:t> 当前最佳往返时间</a:t>
            </a:r>
            <a:r>
              <a:rPr lang="en-US" altLang="zh-CN" sz="2400" dirty="0" smtClean="0">
                <a:solidFill>
                  <a:schemeClr val="tx1"/>
                </a:solidFill>
                <a:latin typeface="华文新魏" pitchFamily="2" charset="-122"/>
                <a:ea typeface="华文新魏" pitchFamily="2" charset="-122"/>
                <a:cs typeface="+mn-cs"/>
              </a:rPr>
              <a:t>RTTs</a:t>
            </a:r>
            <a:r>
              <a:rPr lang="zh-CN" altLang="en-US" sz="2800" dirty="0" smtClean="0">
                <a:solidFill>
                  <a:schemeClr val="tx1"/>
                </a:solidFill>
              </a:rPr>
              <a:t>值的估算</a:t>
            </a:r>
          </a:p>
        </p:txBody>
      </p:sp>
      <p:sp>
        <p:nvSpPr>
          <p:cNvPr id="99333" name="Rectangle 3"/>
          <p:cNvSpPr>
            <a:spLocks noGrp="1" noChangeArrowheads="1"/>
          </p:cNvSpPr>
          <p:nvPr>
            <p:ph type="body" idx="1"/>
          </p:nvPr>
        </p:nvSpPr>
        <p:spPr>
          <a:xfrm>
            <a:off x="323528" y="1988840"/>
            <a:ext cx="8532812" cy="4464074"/>
          </a:xfrm>
        </p:spPr>
        <p:txBody>
          <a:bodyPr/>
          <a:lstStyle/>
          <a:p>
            <a:pPr eaLnBrk="1" hangingPunct="1">
              <a:spcBef>
                <a:spcPts val="600"/>
              </a:spcBef>
              <a:buNone/>
            </a:pPr>
            <a:r>
              <a:rPr lang="en-US" altLang="zh-CN" dirty="0" smtClean="0">
                <a:latin typeface="华文新魏" pitchFamily="2" charset="-122"/>
                <a:ea typeface="华文新魏" pitchFamily="2" charset="-122"/>
              </a:rPr>
              <a:t>	TCP </a:t>
            </a:r>
            <a:r>
              <a:rPr lang="zh-CN" altLang="en-US" dirty="0" smtClean="0">
                <a:latin typeface="华文新魏" pitchFamily="2" charset="-122"/>
                <a:ea typeface="华文新魏" pitchFamily="2" charset="-122"/>
              </a:rPr>
              <a:t>维护一个变量 </a:t>
            </a:r>
            <a:r>
              <a:rPr lang="en-US" altLang="zh-CN" dirty="0" smtClean="0">
                <a:latin typeface="华文新魏" pitchFamily="2" charset="-122"/>
                <a:ea typeface="华文新魏" pitchFamily="2" charset="-122"/>
              </a:rPr>
              <a:t>RTT</a:t>
            </a:r>
            <a:r>
              <a:rPr lang="en-US" altLang="zh-CN" sz="2000"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如果本次测得往返时间为</a:t>
            </a:r>
            <a:r>
              <a:rPr lang="en-US" altLang="zh-CN" dirty="0" smtClean="0">
                <a:latin typeface="华文新魏" pitchFamily="2" charset="-122"/>
                <a:ea typeface="华文新魏" pitchFamily="2" charset="-122"/>
              </a:rPr>
              <a:t>M</a:t>
            </a:r>
            <a:r>
              <a:rPr lang="zh-CN" altLang="en-US" dirty="0" smtClean="0">
                <a:latin typeface="华文新魏" pitchFamily="2" charset="-122"/>
                <a:ea typeface="华文新魏" pitchFamily="2" charset="-122"/>
              </a:rPr>
              <a:t>，则更新的当前最佳往返时间</a:t>
            </a:r>
            <a:r>
              <a:rPr lang="en-US" altLang="zh-CN" dirty="0" smtClean="0">
                <a:latin typeface="华文新魏" pitchFamily="2" charset="-122"/>
                <a:ea typeface="华文新魏" pitchFamily="2" charset="-122"/>
              </a:rPr>
              <a:t>RTTs </a:t>
            </a:r>
            <a:r>
              <a:rPr lang="zh-CN" altLang="en-US" dirty="0" smtClean="0">
                <a:latin typeface="华文新魏" pitchFamily="2" charset="-122"/>
                <a:ea typeface="华文新魏" pitchFamily="2" charset="-122"/>
              </a:rPr>
              <a:t>估算值为：</a:t>
            </a:r>
          </a:p>
          <a:p>
            <a:pPr eaLnBrk="1" hangingPunct="1">
              <a:spcBef>
                <a:spcPts val="600"/>
              </a:spcBef>
              <a:buNone/>
            </a:pPr>
            <a:r>
              <a:rPr lang="en-US" altLang="zh-CN" dirty="0" smtClean="0">
                <a:latin typeface="华文新魏" pitchFamily="2" charset="-122"/>
                <a:ea typeface="华文新魏" pitchFamily="2" charset="-122"/>
              </a:rPr>
              <a:t>		</a:t>
            </a:r>
            <a:r>
              <a:rPr lang="zh-CN" altLang="en-US" dirty="0" smtClean="0">
                <a:solidFill>
                  <a:srgbClr val="C00000"/>
                </a:solidFill>
                <a:latin typeface="华文新魏" pitchFamily="2" charset="-122"/>
                <a:ea typeface="华文新魏" pitchFamily="2" charset="-122"/>
              </a:rPr>
              <a:t> 新的 </a:t>
            </a:r>
            <a:r>
              <a:rPr lang="en-US" altLang="zh-CN" dirty="0">
                <a:solidFill>
                  <a:srgbClr val="C00000"/>
                </a:solidFill>
                <a:latin typeface="华文新魏" panose="02010800040101010101" pitchFamily="2" charset="-122"/>
                <a:ea typeface="华文新魏" panose="02010800040101010101" pitchFamily="2" charset="-122"/>
              </a:rPr>
              <a:t>RTT</a:t>
            </a:r>
            <a:r>
              <a:rPr lang="en-US" altLang="zh-CN" baseline="-25000" dirty="0">
                <a:solidFill>
                  <a:srgbClr val="C00000"/>
                </a:solidFill>
                <a:latin typeface="华文新魏" panose="02010800040101010101" pitchFamily="2" charset="-122"/>
                <a:ea typeface="华文新魏" panose="02010800040101010101" pitchFamily="2" charset="-122"/>
              </a:rPr>
              <a:t>S</a:t>
            </a:r>
            <a:r>
              <a:rPr lang="en-US" altLang="zh-CN" dirty="0">
                <a:solidFill>
                  <a:srgbClr val="C00000"/>
                </a:solidFill>
                <a:latin typeface="华文新魏" panose="02010800040101010101" pitchFamily="2" charset="-122"/>
                <a:ea typeface="华文新魏" panose="02010800040101010101" pitchFamily="2" charset="-122"/>
              </a:rPr>
              <a:t>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(1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a:t>
            </a:r>
            <a:r>
              <a:rPr lang="zh-CN" altLang="en-US" dirty="0">
                <a:solidFill>
                  <a:srgbClr val="C00000"/>
                </a:solidFill>
                <a:latin typeface="华文新魏" panose="02010800040101010101" pitchFamily="2" charset="-122"/>
                <a:ea typeface="华文新魏" panose="02010800040101010101" pitchFamily="2" charset="-122"/>
              </a:rPr>
              <a:t>旧的 </a:t>
            </a:r>
            <a:r>
              <a:rPr lang="en-US" altLang="zh-CN" dirty="0">
                <a:solidFill>
                  <a:srgbClr val="C00000"/>
                </a:solidFill>
                <a:latin typeface="华文新魏" panose="02010800040101010101" pitchFamily="2" charset="-122"/>
                <a:ea typeface="华文新魏" panose="02010800040101010101" pitchFamily="2" charset="-122"/>
              </a:rPr>
              <a:t>RTT</a:t>
            </a:r>
            <a:r>
              <a:rPr lang="en-US" altLang="zh-CN" baseline="-25000" dirty="0">
                <a:solidFill>
                  <a:srgbClr val="C00000"/>
                </a:solidFill>
                <a:latin typeface="华文新魏" panose="02010800040101010101" pitchFamily="2" charset="-122"/>
                <a:ea typeface="华文新魏" panose="02010800040101010101" pitchFamily="2" charset="-122"/>
              </a:rPr>
              <a:t>S</a:t>
            </a:r>
            <a:r>
              <a:rPr lang="en-US" altLang="zh-CN" dirty="0">
                <a:solidFill>
                  <a:srgbClr val="C00000"/>
                </a:solidFill>
                <a:latin typeface="华文新魏" panose="02010800040101010101" pitchFamily="2" charset="-122"/>
                <a:ea typeface="华文新魏" panose="02010800040101010101" pitchFamily="2" charset="-122"/>
              </a:rPr>
              <a:t>) </a:t>
            </a:r>
            <a:r>
              <a:rPr lang="en-US" altLang="zh-CN" dirty="0" smtClean="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smtClean="0">
                <a:solidFill>
                  <a:srgbClr val="C00000"/>
                </a:solidFill>
                <a:latin typeface="华文新魏" panose="02010800040101010101" pitchFamily="2" charset="-122"/>
                <a:ea typeface="华文新魏" panose="02010800040101010101" pitchFamily="2" charset="-122"/>
              </a:rPr>
              <a:t>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a:t>
            </a:r>
            <a:r>
              <a:rPr lang="en-US" altLang="zh-CN"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dirty="0">
                <a:solidFill>
                  <a:srgbClr val="C00000"/>
                </a:solidFill>
                <a:latin typeface="华文新魏" panose="02010800040101010101" pitchFamily="2" charset="-122"/>
                <a:ea typeface="华文新魏" panose="02010800040101010101" pitchFamily="2" charset="-122"/>
              </a:rPr>
              <a:t> M</a:t>
            </a:r>
            <a:endParaRPr lang="en-US" altLang="zh-CN" dirty="0" smtClean="0">
              <a:solidFill>
                <a:srgbClr val="C00000"/>
              </a:solidFill>
              <a:latin typeface="华文新魏" panose="02010800040101010101" pitchFamily="2" charset="-122"/>
              <a:ea typeface="华文新魏" panose="02010800040101010101" pitchFamily="2" charset="-122"/>
            </a:endParaRPr>
          </a:p>
          <a:p>
            <a:pPr eaLnBrk="1" hangingPunct="1">
              <a:spcBef>
                <a:spcPct val="30000"/>
              </a:spcBef>
              <a:buFont typeface="Wingdings" panose="05000000000000000000" pitchFamily="2" charset="2"/>
              <a:buNone/>
            </a:pP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式中，</a:t>
            </a:r>
            <a:r>
              <a:rPr lang="en-US" altLang="zh-CN" dirty="0" smtClean="0">
                <a:solidFill>
                  <a:srgbClr val="C00000"/>
                </a:solidFill>
                <a:latin typeface="华文新魏" pitchFamily="2" charset="-122"/>
                <a:ea typeface="华文新魏" pitchFamily="2" charset="-122"/>
              </a:rPr>
              <a:t>0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1</a:t>
            </a:r>
            <a:r>
              <a:rPr lang="zh-CN" altLang="en-US" dirty="0" smtClean="0">
                <a:latin typeface="华文新魏" pitchFamily="2" charset="-122"/>
                <a:ea typeface="华文新魏" pitchFamily="2" charset="-122"/>
              </a:rPr>
              <a:t>。若 </a:t>
            </a:r>
            <a:r>
              <a:rPr lang="zh-CN" altLang="en-US" dirty="0" smtClean="0">
                <a:latin typeface="华文新魏" pitchFamily="2" charset="-122"/>
                <a:ea typeface="华文新魏" pitchFamily="2" charset="-122"/>
                <a:sym typeface="Symbol" pitchFamily="18" charset="2"/>
              </a:rPr>
              <a:t> </a:t>
            </a:r>
            <a:r>
              <a:rPr lang="zh-CN" altLang="en-US" dirty="0" smtClean="0">
                <a:latin typeface="华文新魏" pitchFamily="2" charset="-122"/>
                <a:ea typeface="华文新魏" pitchFamily="2" charset="-122"/>
              </a:rPr>
              <a:t>很接近于零，表示 </a:t>
            </a:r>
            <a:r>
              <a:rPr lang="en-US" altLang="zh-CN" dirty="0">
                <a:latin typeface="华文新魏" pitchFamily="2" charset="-122"/>
                <a:ea typeface="华文新魏" pitchFamily="2" charset="-122"/>
              </a:rPr>
              <a:t>RTTs </a:t>
            </a:r>
            <a:r>
              <a:rPr lang="zh-CN" altLang="en-US" dirty="0" smtClean="0">
                <a:latin typeface="华文新魏" pitchFamily="2" charset="-122"/>
                <a:ea typeface="华文新魏" pitchFamily="2" charset="-122"/>
              </a:rPr>
              <a:t>值更新较慢；若选择 </a:t>
            </a:r>
            <a:r>
              <a:rPr lang="zh-CN" altLang="en-US" dirty="0" smtClean="0">
                <a:latin typeface="华文新魏" pitchFamily="2" charset="-122"/>
                <a:ea typeface="华文新魏" pitchFamily="2" charset="-122"/>
                <a:sym typeface="Symbol" pitchFamily="18" charset="2"/>
              </a:rPr>
              <a:t> </a:t>
            </a:r>
            <a:r>
              <a:rPr lang="zh-CN" altLang="en-US" dirty="0" smtClean="0">
                <a:latin typeface="华文新魏" pitchFamily="2" charset="-122"/>
                <a:ea typeface="华文新魏" pitchFamily="2" charset="-122"/>
              </a:rPr>
              <a:t>接近于 </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，则表示 </a:t>
            </a:r>
            <a:r>
              <a:rPr lang="en-US" altLang="zh-CN" dirty="0">
                <a:latin typeface="华文新魏" pitchFamily="2" charset="-122"/>
                <a:ea typeface="华文新魏" pitchFamily="2" charset="-122"/>
              </a:rPr>
              <a:t>RTTs </a:t>
            </a:r>
            <a:r>
              <a:rPr lang="zh-CN" altLang="en-US" dirty="0" smtClean="0">
                <a:latin typeface="华文新魏" pitchFamily="2" charset="-122"/>
                <a:ea typeface="华文新魏" pitchFamily="2" charset="-122"/>
              </a:rPr>
              <a:t>值更新较快。</a:t>
            </a:r>
          </a:p>
          <a:p>
            <a:pPr eaLnBrk="1" hangingPunct="1">
              <a:spcBef>
                <a:spcPts val="1800"/>
              </a:spcBef>
              <a:buNone/>
            </a:pPr>
            <a:r>
              <a:rPr lang="en-US" altLang="zh-CN" dirty="0" smtClean="0">
                <a:latin typeface="华文新魏" pitchFamily="2" charset="-122"/>
                <a:ea typeface="华文新魏" pitchFamily="2" charset="-122"/>
              </a:rPr>
              <a:t>	RFC 2988 </a:t>
            </a:r>
            <a:r>
              <a:rPr lang="zh-CN" altLang="en-US" dirty="0" smtClean="0">
                <a:latin typeface="华文新魏" pitchFamily="2" charset="-122"/>
                <a:ea typeface="华文新魏" pitchFamily="2" charset="-122"/>
              </a:rPr>
              <a:t>推荐的 </a:t>
            </a:r>
            <a:r>
              <a:rPr lang="zh-CN" altLang="en-US" dirty="0" smtClean="0">
                <a:latin typeface="华文新魏" pitchFamily="2" charset="-122"/>
                <a:ea typeface="华文新魏" pitchFamily="2" charset="-122"/>
                <a:sym typeface="Symbol" pitchFamily="18" charset="2"/>
              </a:rPr>
              <a:t> </a:t>
            </a:r>
            <a:r>
              <a:rPr lang="zh-CN" altLang="en-US" dirty="0" smtClean="0">
                <a:latin typeface="华文新魏" pitchFamily="2" charset="-122"/>
                <a:ea typeface="华文新魏" pitchFamily="2" charset="-122"/>
              </a:rPr>
              <a:t>值为 </a:t>
            </a:r>
            <a:r>
              <a:rPr lang="en-US" altLang="zh-CN" dirty="0" smtClean="0">
                <a:latin typeface="华文新魏" pitchFamily="2" charset="-122"/>
                <a:ea typeface="华文新魏" pitchFamily="2" charset="-122"/>
              </a:rPr>
              <a:t>1/8</a:t>
            </a:r>
            <a:r>
              <a:rPr lang="zh-CN" altLang="en-US" dirty="0" smtClean="0">
                <a:latin typeface="华文新魏" pitchFamily="2" charset="-122"/>
                <a:ea typeface="华文新魏" pitchFamily="2" charset="-122"/>
              </a:rPr>
              <a:t>，即 </a:t>
            </a:r>
            <a:r>
              <a:rPr lang="en-US" altLang="zh-CN" dirty="0" smtClean="0">
                <a:latin typeface="华文新魏" pitchFamily="2" charset="-122"/>
                <a:ea typeface="华文新魏" pitchFamily="2" charset="-122"/>
              </a:rPr>
              <a:t>0.125</a:t>
            </a:r>
            <a:r>
              <a:rPr lang="zh-CN" altLang="en-US" dirty="0" smtClean="0">
                <a:latin typeface="华文新魏" pitchFamily="2" charset="-122"/>
                <a:ea typeface="华文新魏" pitchFamily="2" charset="-122"/>
              </a:rPr>
              <a:t>。 </a:t>
            </a:r>
          </a:p>
        </p:txBody>
      </p:sp>
      <p:sp>
        <p:nvSpPr>
          <p:cNvPr id="99335" name="灯片编号占位符 6"/>
          <p:cNvSpPr>
            <a:spLocks noGrp="1"/>
          </p:cNvSpPr>
          <p:nvPr>
            <p:ph type="sldNum" sz="quarter" idx="12"/>
          </p:nvPr>
        </p:nvSpPr>
        <p:spPr>
          <a:noFill/>
        </p:spPr>
        <p:txBody>
          <a:bodyPr/>
          <a:lstStyle/>
          <a:p>
            <a:fld id="{4DAD1586-746B-488A-8954-B2D276FC33FA}" type="slidenum">
              <a:rPr lang="en-US" altLang="zh-CN" smtClean="0"/>
              <a:pPr/>
              <a:t>84</a:t>
            </a:fld>
            <a:endParaRPr lang="en-US" altLang="zh-CN" smtClean="0"/>
          </a:p>
        </p:txBody>
      </p:sp>
      <p:sp>
        <p:nvSpPr>
          <p:cNvPr id="8" name="Rectangle 2"/>
          <p:cNvSpPr txBox="1">
            <a:spLocks noChangeArrowheads="1"/>
          </p:cNvSpPr>
          <p:nvPr/>
        </p:nvSpPr>
        <p:spPr bwMode="auto">
          <a:xfrm>
            <a:off x="179512" y="18864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超时重传时间的选择（</a:t>
            </a:r>
            <a:r>
              <a:rPr kumimoji="1" lang="en-US" altLang="zh-CN"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2</a:t>
            </a: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a:xfrm>
            <a:off x="179512" y="836712"/>
            <a:ext cx="7772400" cy="854968"/>
          </a:xfrm>
        </p:spPr>
        <p:txBody>
          <a:bodyPr/>
          <a:lstStyle/>
          <a:p>
            <a:pPr algn="l" eaLnBrk="1" hangingPunct="1">
              <a:buFont typeface="Arial" pitchFamily="34" charset="0"/>
              <a:buChar char="•"/>
            </a:pPr>
            <a:r>
              <a:rPr lang="zh-CN" altLang="en-US" sz="2800" dirty="0" smtClean="0">
                <a:solidFill>
                  <a:schemeClr val="tx1"/>
                </a:solidFill>
              </a:rPr>
              <a:t> 超时重传时间 </a:t>
            </a:r>
            <a:r>
              <a:rPr lang="en-US" altLang="zh-CN" sz="2800" dirty="0" smtClean="0">
                <a:solidFill>
                  <a:schemeClr val="tx1"/>
                </a:solidFill>
              </a:rPr>
              <a:t>RTO</a:t>
            </a:r>
          </a:p>
        </p:txBody>
      </p:sp>
      <p:sp>
        <p:nvSpPr>
          <p:cNvPr id="100357" name="Rectangle 3"/>
          <p:cNvSpPr>
            <a:spLocks noGrp="1" noChangeArrowheads="1"/>
          </p:cNvSpPr>
          <p:nvPr>
            <p:ph type="body" idx="1"/>
          </p:nvPr>
        </p:nvSpPr>
        <p:spPr>
          <a:xfrm>
            <a:off x="395536" y="1628800"/>
            <a:ext cx="8352928" cy="4824412"/>
          </a:xfrm>
        </p:spPr>
        <p:txBody>
          <a:bodyPr/>
          <a:lstStyle/>
          <a:p>
            <a:pPr eaLnBrk="1" hangingPunct="1">
              <a:spcBef>
                <a:spcPts val="600"/>
              </a:spcBef>
            </a:pPr>
            <a:r>
              <a:rPr lang="en-US" altLang="zh-CN" dirty="0" smtClean="0">
                <a:latin typeface="华文新魏" pitchFamily="2" charset="-122"/>
                <a:ea typeface="华文新魏" pitchFamily="2" charset="-122"/>
              </a:rPr>
              <a:t>RTO </a:t>
            </a:r>
            <a:r>
              <a:rPr lang="zh-CN" altLang="en-US" dirty="0" smtClean="0">
                <a:latin typeface="华文新魏" pitchFamily="2" charset="-122"/>
                <a:ea typeface="华文新魏" pitchFamily="2" charset="-122"/>
              </a:rPr>
              <a:t>应略大于上面得出的加权平均往返时间 </a:t>
            </a: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a:t>
            </a:r>
          </a:p>
          <a:p>
            <a:pPr eaLnBrk="1" hangingPunct="1">
              <a:spcBef>
                <a:spcPts val="600"/>
              </a:spcBef>
            </a:pPr>
            <a:r>
              <a:rPr lang="en-US" altLang="zh-CN" dirty="0" smtClean="0">
                <a:latin typeface="华文新魏" pitchFamily="2" charset="-122"/>
                <a:ea typeface="华文新魏" pitchFamily="2" charset="-122"/>
              </a:rPr>
              <a:t>RFC 2988 </a:t>
            </a:r>
            <a:r>
              <a:rPr lang="zh-CN" altLang="en-US" dirty="0" smtClean="0">
                <a:latin typeface="华文新魏" pitchFamily="2" charset="-122"/>
                <a:ea typeface="华文新魏" pitchFamily="2" charset="-122"/>
              </a:rPr>
              <a:t>建议使用下式计算 </a:t>
            </a:r>
            <a:r>
              <a:rPr lang="en-US" altLang="zh-CN" dirty="0" smtClean="0">
                <a:latin typeface="华文新魏" pitchFamily="2" charset="-122"/>
                <a:ea typeface="华文新魏" pitchFamily="2" charset="-122"/>
              </a:rPr>
              <a:t>RTO</a:t>
            </a:r>
            <a:r>
              <a:rPr lang="zh-CN" altLang="en-US" dirty="0" smtClean="0">
                <a:latin typeface="华文新魏" pitchFamily="2" charset="-122"/>
                <a:ea typeface="华文新魏" pitchFamily="2" charset="-122"/>
              </a:rPr>
              <a:t>：</a:t>
            </a:r>
          </a:p>
          <a:p>
            <a:pPr eaLnBrk="1" hangingPunct="1">
              <a:spcBef>
                <a:spcPts val="600"/>
              </a:spcBef>
              <a:spcAft>
                <a:spcPct val="20000"/>
              </a:spcAft>
              <a:buFont typeface="Wingdings" pitchFamily="2" charset="2"/>
              <a:buNone/>
            </a:pP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rPr>
              <a:t>RTO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RTT</a:t>
            </a:r>
            <a:r>
              <a:rPr lang="en-US" altLang="zh-CN" baseline="-25000" dirty="0" smtClean="0">
                <a:solidFill>
                  <a:srgbClr val="C00000"/>
                </a:solidFill>
                <a:latin typeface="华文新魏" pitchFamily="2" charset="-122"/>
                <a:ea typeface="华文新魏" pitchFamily="2" charset="-122"/>
              </a:rPr>
              <a:t>S</a:t>
            </a:r>
            <a:r>
              <a:rPr lang="en-US" altLang="zh-CN" dirty="0" smtClean="0">
                <a:solidFill>
                  <a:srgbClr val="C00000"/>
                </a:solidFill>
                <a:latin typeface="华文新魏" pitchFamily="2" charset="-122"/>
                <a:ea typeface="华文新魏" pitchFamily="2" charset="-122"/>
              </a:rPr>
              <a:t> + 4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RTT</a:t>
            </a:r>
            <a:r>
              <a:rPr lang="en-US" altLang="zh-CN" baseline="-25000" dirty="0" smtClean="0">
                <a:solidFill>
                  <a:srgbClr val="C00000"/>
                </a:solidFill>
                <a:latin typeface="华文新魏" pitchFamily="2" charset="-122"/>
                <a:ea typeface="华文新魏" pitchFamily="2" charset="-122"/>
              </a:rPr>
              <a:t>D</a:t>
            </a:r>
            <a:endParaRPr lang="en-US" altLang="zh-CN" dirty="0" smtClean="0">
              <a:solidFill>
                <a:srgbClr val="C00000"/>
              </a:solidFill>
              <a:latin typeface="华文新魏" pitchFamily="2" charset="-122"/>
              <a:ea typeface="华文新魏" pitchFamily="2" charset="-122"/>
            </a:endParaRPr>
          </a:p>
          <a:p>
            <a:pPr eaLnBrk="1" hangingPunct="1">
              <a:spcBef>
                <a:spcPts val="600"/>
              </a:spcBef>
              <a:spcAft>
                <a:spcPct val="10000"/>
              </a:spcAft>
            </a:pP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D </a:t>
            </a:r>
            <a:r>
              <a:rPr lang="zh-CN" altLang="en-US" dirty="0" smtClean="0">
                <a:latin typeface="华文新魏" pitchFamily="2" charset="-122"/>
                <a:ea typeface="华文新魏" pitchFamily="2" charset="-122"/>
              </a:rPr>
              <a:t>是 </a:t>
            </a:r>
            <a:r>
              <a:rPr lang="en-US" altLang="zh-CN" dirty="0" smtClean="0">
                <a:latin typeface="华文新魏" pitchFamily="2" charset="-122"/>
                <a:ea typeface="华文新魏" pitchFamily="2" charset="-122"/>
              </a:rPr>
              <a:t>RTT </a:t>
            </a:r>
            <a:r>
              <a:rPr lang="zh-CN" altLang="en-US" dirty="0" smtClean="0">
                <a:latin typeface="华文新魏" pitchFamily="2" charset="-122"/>
                <a:ea typeface="华文新魏" pitchFamily="2" charset="-122"/>
              </a:rPr>
              <a:t>的偏差的加权平均值。</a:t>
            </a:r>
          </a:p>
          <a:p>
            <a:pPr eaLnBrk="1" hangingPunct="1">
              <a:spcBef>
                <a:spcPts val="600"/>
              </a:spcBef>
            </a:pPr>
            <a:r>
              <a:rPr lang="en-US" altLang="zh-CN" dirty="0" smtClean="0">
                <a:latin typeface="华文新魏" pitchFamily="2" charset="-122"/>
                <a:ea typeface="华文新魏" pitchFamily="2" charset="-122"/>
              </a:rPr>
              <a:t>RFC 2988 </a:t>
            </a:r>
            <a:r>
              <a:rPr lang="zh-CN" altLang="en-US" dirty="0" smtClean="0">
                <a:latin typeface="华文新魏" pitchFamily="2" charset="-122"/>
                <a:ea typeface="华文新魏" pitchFamily="2" charset="-122"/>
              </a:rPr>
              <a:t>建议这样计算 </a:t>
            </a: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D</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lvl="1" eaLnBrk="1" hangingPunct="1">
              <a:spcBef>
                <a:spcPts val="600"/>
              </a:spcBef>
              <a:spcAft>
                <a:spcPts val="0"/>
              </a:spcAft>
            </a:pPr>
            <a:r>
              <a:rPr lang="zh-CN" altLang="en-US" sz="2400" dirty="0" smtClean="0">
                <a:latin typeface="华文新魏" pitchFamily="2" charset="-122"/>
                <a:ea typeface="华文新魏" pitchFamily="2" charset="-122"/>
              </a:rPr>
              <a:t>第一次测量时</a:t>
            </a:r>
            <a:r>
              <a:rPr lang="en-US" altLang="zh-CN" sz="2400" dirty="0" smtClean="0">
                <a:latin typeface="华文新魏" pitchFamily="2" charset="-122"/>
                <a:ea typeface="华文新魏" pitchFamily="2" charset="-122"/>
              </a:rPr>
              <a:t>:</a:t>
            </a:r>
          </a:p>
          <a:p>
            <a:pPr lvl="1" eaLnBrk="1" hangingPunct="1">
              <a:spcBef>
                <a:spcPts val="600"/>
              </a:spcBef>
              <a:spcAft>
                <a:spcPts val="0"/>
              </a:spcAft>
              <a:buNone/>
            </a:pPr>
            <a:r>
              <a:rPr lang="en-US" altLang="zh-CN" sz="2400" dirty="0" smtClean="0">
                <a:latin typeface="华文新魏" pitchFamily="2" charset="-122"/>
                <a:ea typeface="华文新魏" pitchFamily="2" charset="-122"/>
              </a:rPr>
              <a:t>			</a:t>
            </a:r>
            <a:r>
              <a:rPr lang="en-US" altLang="zh-CN" sz="2400" dirty="0" smtClean="0">
                <a:solidFill>
                  <a:srgbClr val="C00000"/>
                </a:solidFill>
                <a:latin typeface="华文新魏" pitchFamily="2" charset="-122"/>
                <a:ea typeface="华文新魏" pitchFamily="2" charset="-122"/>
              </a:rPr>
              <a:t>RTT</a:t>
            </a:r>
            <a:r>
              <a:rPr lang="en-US" altLang="zh-CN" sz="2400" baseline="-25000" dirty="0" smtClean="0">
                <a:solidFill>
                  <a:srgbClr val="C00000"/>
                </a:solidFill>
                <a:latin typeface="华文新魏" pitchFamily="2" charset="-122"/>
                <a:ea typeface="华文新魏" pitchFamily="2" charset="-122"/>
              </a:rPr>
              <a:t>D</a:t>
            </a:r>
            <a:r>
              <a:rPr lang="en-US" altLang="zh-CN" sz="2400" dirty="0" smtClean="0">
                <a:solidFill>
                  <a:srgbClr val="C00000"/>
                </a:solidFill>
                <a:latin typeface="华文新魏" pitchFamily="2" charset="-122"/>
                <a:ea typeface="华文新魏" pitchFamily="2" charset="-122"/>
              </a:rPr>
              <a:t>=M</a:t>
            </a:r>
            <a:r>
              <a:rPr lang="en-US" altLang="zh-CN" sz="2400" baseline="-25000" dirty="0" smtClean="0">
                <a:solidFill>
                  <a:srgbClr val="C00000"/>
                </a:solidFill>
                <a:latin typeface="华文新魏" pitchFamily="2" charset="-122"/>
                <a:ea typeface="华文新魏" pitchFamily="2" charset="-122"/>
              </a:rPr>
              <a:t>1</a:t>
            </a:r>
            <a:r>
              <a:rPr lang="en-US" altLang="zh-CN" sz="2400" dirty="0" smtClean="0">
                <a:solidFill>
                  <a:srgbClr val="C00000"/>
                </a:solidFill>
                <a:latin typeface="华文新魏" pitchFamily="2" charset="-122"/>
                <a:ea typeface="华文新魏" pitchFamily="2" charset="-122"/>
              </a:rPr>
              <a:t>/2</a:t>
            </a:r>
          </a:p>
          <a:p>
            <a:pPr lvl="1" eaLnBrk="1" hangingPunct="1">
              <a:spcBef>
                <a:spcPts val="600"/>
              </a:spcBef>
              <a:spcAft>
                <a:spcPts val="0"/>
              </a:spcAft>
            </a:pPr>
            <a:r>
              <a:rPr lang="zh-CN" altLang="en-US" sz="2400" dirty="0" smtClean="0">
                <a:latin typeface="华文新魏" pitchFamily="2" charset="-122"/>
                <a:ea typeface="华文新魏" pitchFamily="2" charset="-122"/>
              </a:rPr>
              <a:t>以后的测量中：</a:t>
            </a:r>
          </a:p>
          <a:p>
            <a:pPr eaLnBrk="1" hangingPunct="1">
              <a:spcBef>
                <a:spcPts val="1200"/>
              </a:spcBef>
              <a:spcAft>
                <a:spcPts val="0"/>
              </a:spcAft>
              <a:buFont typeface="Wingdings" pitchFamily="2" charset="2"/>
              <a:buNone/>
            </a:pPr>
            <a:r>
              <a:rPr lang="en-US" altLang="zh-CN" dirty="0" smtClean="0">
                <a:solidFill>
                  <a:srgbClr val="C00000"/>
                </a:solidFill>
                <a:latin typeface="华文新魏" pitchFamily="2" charset="-122"/>
                <a:ea typeface="华文新魏" pitchFamily="2" charset="-122"/>
              </a:rPr>
              <a:t>RTT</a:t>
            </a:r>
            <a:r>
              <a:rPr lang="en-US" altLang="zh-CN" baseline="-25000" dirty="0" smtClean="0">
                <a:solidFill>
                  <a:srgbClr val="C00000"/>
                </a:solidFill>
                <a:latin typeface="华文新魏" pitchFamily="2" charset="-122"/>
                <a:ea typeface="华文新魏" pitchFamily="2" charset="-122"/>
              </a:rPr>
              <a:t>D</a:t>
            </a:r>
            <a:r>
              <a:rPr lang="en-US" altLang="zh-CN" dirty="0" smtClean="0">
                <a:solidFill>
                  <a:srgbClr val="C00000"/>
                </a:solidFill>
                <a:latin typeface="华文新魏" pitchFamily="2" charset="-122"/>
                <a:ea typeface="华文新魏" pitchFamily="2" charset="-122"/>
              </a:rPr>
              <a:t> = (1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zh-CN" altLang="en-US" dirty="0" smtClean="0">
                <a:solidFill>
                  <a:srgbClr val="C00000"/>
                </a:solidFill>
                <a:latin typeface="华文新魏" pitchFamily="2" charset="-122"/>
                <a:ea typeface="华文新魏" pitchFamily="2" charset="-122"/>
              </a:rPr>
              <a:t>旧的</a:t>
            </a:r>
            <a:r>
              <a:rPr lang="en-US" altLang="zh-CN" dirty="0" smtClean="0">
                <a:solidFill>
                  <a:srgbClr val="C00000"/>
                </a:solidFill>
                <a:latin typeface="华文新魏" pitchFamily="2" charset="-122"/>
                <a:ea typeface="华文新魏" pitchFamily="2" charset="-122"/>
              </a:rPr>
              <a:t>RTT</a:t>
            </a:r>
            <a:r>
              <a:rPr lang="en-US" altLang="zh-CN" baseline="-25000" dirty="0" smtClean="0">
                <a:solidFill>
                  <a:srgbClr val="C00000"/>
                </a:solidFill>
                <a:latin typeface="华文新魏" pitchFamily="2" charset="-122"/>
                <a:ea typeface="华文新魏" pitchFamily="2" charset="-122"/>
              </a:rPr>
              <a:t>D</a:t>
            </a:r>
            <a:r>
              <a:rPr lang="en-US" altLang="zh-CN" dirty="0" smtClean="0">
                <a:solidFill>
                  <a:srgbClr val="C00000"/>
                </a:solidFill>
                <a:latin typeface="华文新魏" pitchFamily="2" charset="-122"/>
                <a:ea typeface="华文新魏" pitchFamily="2" charset="-122"/>
              </a:rPr>
              <a:t>) +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RTT</a:t>
            </a:r>
            <a:r>
              <a:rPr lang="en-US" altLang="zh-CN" baseline="-25000" dirty="0" smtClean="0">
                <a:solidFill>
                  <a:srgbClr val="C00000"/>
                </a:solidFill>
                <a:latin typeface="华文新魏" pitchFamily="2" charset="-122"/>
                <a:ea typeface="华文新魏" pitchFamily="2" charset="-122"/>
              </a:rPr>
              <a:t>S</a:t>
            </a:r>
            <a:r>
              <a:rPr lang="en-US" altLang="zh-CN" dirty="0" smtClean="0">
                <a:solidFill>
                  <a:srgbClr val="C00000"/>
                </a:solidFill>
                <a:latin typeface="华文新魏" pitchFamily="2" charset="-122"/>
                <a:ea typeface="华文新魏" pitchFamily="2" charset="-122"/>
              </a:rPr>
              <a:t> </a:t>
            </a:r>
            <a:r>
              <a:rPr lang="en-US" altLang="zh-CN" dirty="0" smtClean="0">
                <a:solidFill>
                  <a:srgbClr val="C00000"/>
                </a:solidFill>
                <a:latin typeface="华文新魏" pitchFamily="2" charset="-122"/>
                <a:ea typeface="华文新魏" pitchFamily="2" charset="-122"/>
                <a:sym typeface="Symbol" pitchFamily="18" charset="2"/>
              </a:rPr>
              <a:t></a:t>
            </a:r>
            <a:r>
              <a:rPr lang="en-US" altLang="zh-CN" dirty="0" smtClean="0">
                <a:solidFill>
                  <a:srgbClr val="C00000"/>
                </a:solidFill>
                <a:latin typeface="华文新魏" pitchFamily="2" charset="-122"/>
                <a:ea typeface="华文新魏" pitchFamily="2" charset="-122"/>
              </a:rPr>
              <a:t> </a:t>
            </a:r>
            <a:r>
              <a:rPr lang="zh-CN" altLang="en-US" dirty="0" smtClean="0">
                <a:solidFill>
                  <a:srgbClr val="C00000"/>
                </a:solidFill>
                <a:latin typeface="华文新魏" pitchFamily="2" charset="-122"/>
                <a:ea typeface="华文新魏" pitchFamily="2" charset="-122"/>
              </a:rPr>
              <a:t>新的 </a:t>
            </a:r>
            <a:r>
              <a:rPr lang="en-US" altLang="zh-CN" dirty="0" smtClean="0">
                <a:solidFill>
                  <a:srgbClr val="C00000"/>
                </a:solidFill>
                <a:latin typeface="华文新魏" pitchFamily="2" charset="-122"/>
                <a:ea typeface="华文新魏" pitchFamily="2" charset="-122"/>
              </a:rPr>
              <a:t>RTT </a:t>
            </a:r>
            <a:r>
              <a:rPr lang="zh-CN" altLang="en-US" dirty="0" smtClean="0">
                <a:solidFill>
                  <a:srgbClr val="C00000"/>
                </a:solidFill>
                <a:latin typeface="华文新魏" pitchFamily="2" charset="-122"/>
                <a:ea typeface="华文新魏" pitchFamily="2" charset="-122"/>
              </a:rPr>
              <a:t>样本</a:t>
            </a:r>
            <a:r>
              <a:rPr lang="zh-CN" altLang="en-US" dirty="0" smtClean="0">
                <a:solidFill>
                  <a:srgbClr val="C00000"/>
                </a:solidFill>
                <a:latin typeface="华文新魏" pitchFamily="2" charset="-122"/>
                <a:ea typeface="华文新魏" pitchFamily="2" charset="-122"/>
                <a:sym typeface="Symbol" pitchFamily="18" charset="2"/>
              </a:rPr>
              <a:t></a:t>
            </a:r>
            <a:endParaRPr lang="en-US" altLang="zh-CN" dirty="0" smtClean="0">
              <a:solidFill>
                <a:srgbClr val="C00000"/>
              </a:solidFill>
              <a:latin typeface="华文新魏" pitchFamily="2" charset="-122"/>
              <a:ea typeface="华文新魏" pitchFamily="2" charset="-122"/>
            </a:endParaRPr>
          </a:p>
          <a:p>
            <a:pPr eaLnBrk="1" hangingPunct="1">
              <a:spcBef>
                <a:spcPts val="1200"/>
              </a:spcBef>
              <a:buNone/>
            </a:pPr>
            <a:r>
              <a:rPr lang="en-US" altLang="zh-CN" dirty="0" smtClean="0">
                <a:latin typeface="华文新魏" pitchFamily="2" charset="-122"/>
                <a:ea typeface="华文新魏" pitchFamily="2" charset="-122"/>
                <a:sym typeface="Symbol" pitchFamily="18" charset="2"/>
              </a:rPr>
              <a:t> </a:t>
            </a:r>
            <a:r>
              <a:rPr lang="zh-CN" altLang="en-US" dirty="0" smtClean="0">
                <a:latin typeface="华文新魏" pitchFamily="2" charset="-122"/>
                <a:ea typeface="华文新魏" pitchFamily="2" charset="-122"/>
              </a:rPr>
              <a:t>是个小于 </a:t>
            </a:r>
            <a:r>
              <a:rPr lang="en-US" altLang="zh-CN" dirty="0" smtClean="0">
                <a:latin typeface="华文新魏" pitchFamily="2" charset="-122"/>
                <a:ea typeface="华文新魏" pitchFamily="2" charset="-122"/>
              </a:rPr>
              <a:t>1 </a:t>
            </a:r>
            <a:r>
              <a:rPr lang="zh-CN" altLang="en-US" dirty="0" smtClean="0">
                <a:latin typeface="华文新魏" pitchFamily="2" charset="-122"/>
                <a:ea typeface="华文新魏" pitchFamily="2" charset="-122"/>
              </a:rPr>
              <a:t>的系数，其推荐值是 </a:t>
            </a:r>
            <a:r>
              <a:rPr lang="en-US" altLang="zh-CN" dirty="0" smtClean="0">
                <a:latin typeface="华文新魏" pitchFamily="2" charset="-122"/>
                <a:ea typeface="华文新魏" pitchFamily="2" charset="-122"/>
              </a:rPr>
              <a:t>1/4</a:t>
            </a:r>
            <a:r>
              <a:rPr lang="zh-CN" altLang="en-US" dirty="0" smtClean="0">
                <a:latin typeface="华文新魏" pitchFamily="2" charset="-122"/>
                <a:ea typeface="华文新魏" pitchFamily="2" charset="-122"/>
              </a:rPr>
              <a:t>，即 </a:t>
            </a:r>
            <a:r>
              <a:rPr lang="en-US" altLang="zh-CN" dirty="0" smtClean="0">
                <a:latin typeface="华文新魏" pitchFamily="2" charset="-122"/>
                <a:ea typeface="华文新魏" pitchFamily="2" charset="-122"/>
              </a:rPr>
              <a:t>0.25</a:t>
            </a:r>
            <a:r>
              <a:rPr lang="zh-CN" altLang="en-US" dirty="0" smtClean="0">
                <a:latin typeface="华文新魏" pitchFamily="2" charset="-122"/>
                <a:ea typeface="华文新魏" pitchFamily="2" charset="-122"/>
              </a:rPr>
              <a:t>。</a:t>
            </a:r>
          </a:p>
        </p:txBody>
      </p:sp>
      <p:sp>
        <p:nvSpPr>
          <p:cNvPr id="100359" name="灯片编号占位符 6"/>
          <p:cNvSpPr>
            <a:spLocks noGrp="1"/>
          </p:cNvSpPr>
          <p:nvPr>
            <p:ph type="sldNum" sz="quarter" idx="12"/>
          </p:nvPr>
        </p:nvSpPr>
        <p:spPr>
          <a:noFill/>
        </p:spPr>
        <p:txBody>
          <a:bodyPr/>
          <a:lstStyle/>
          <a:p>
            <a:fld id="{35135C17-0B05-43F2-ADEF-E3A00EEDB087}" type="slidenum">
              <a:rPr lang="en-US" altLang="zh-CN" smtClean="0"/>
              <a:pPr/>
              <a:t>85</a:t>
            </a:fld>
            <a:endParaRPr lang="en-US" altLang="zh-CN" dirty="0" smtClean="0"/>
          </a:p>
        </p:txBody>
      </p:sp>
      <p:sp>
        <p:nvSpPr>
          <p:cNvPr id="8" name="Rectangle 2"/>
          <p:cNvSpPr txBox="1">
            <a:spLocks noChangeArrowheads="1"/>
          </p:cNvSpPr>
          <p:nvPr/>
        </p:nvSpPr>
        <p:spPr bwMode="auto">
          <a:xfrm>
            <a:off x="251520" y="188640"/>
            <a:ext cx="777240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超时重传时间的选择（</a:t>
            </a:r>
            <a:r>
              <a:rPr kumimoji="1" lang="en-US" altLang="zh-CN"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3</a:t>
            </a: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a:xfrm>
            <a:off x="395536" y="1196752"/>
            <a:ext cx="8352928" cy="4824412"/>
          </a:xfrm>
        </p:spPr>
        <p:txBody>
          <a:bodyPr/>
          <a:lstStyle/>
          <a:p>
            <a:pPr eaLnBrk="1" hangingPunct="1">
              <a:spcBef>
                <a:spcPts val="600"/>
              </a:spcBef>
              <a:buNone/>
            </a:pPr>
            <a:r>
              <a:rPr lang="zh-CN" altLang="en-US" dirty="0" smtClean="0">
                <a:latin typeface="华文新魏" pitchFamily="2" charset="-122"/>
                <a:ea typeface="华文新魏" pitchFamily="2" charset="-122"/>
              </a:rPr>
              <a:t>假设</a:t>
            </a: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D</a:t>
            </a:r>
            <a:r>
              <a:rPr lang="en-US" altLang="zh-CN" dirty="0" smtClean="0">
                <a:latin typeface="华文新魏" pitchFamily="2" charset="-122"/>
                <a:ea typeface="华文新魏" pitchFamily="2" charset="-122"/>
              </a:rPr>
              <a:t> =30ms</a:t>
            </a:r>
            <a:r>
              <a:rPr lang="zh-CN" altLang="en-US" dirty="0" smtClean="0">
                <a:latin typeface="华文新魏" pitchFamily="2" charset="-122"/>
                <a:ea typeface="华文新魏" pitchFamily="2" charset="-122"/>
              </a:rPr>
              <a:t>，新的</a:t>
            </a: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S</a:t>
            </a:r>
            <a:r>
              <a:rPr lang="en-US" altLang="zh-CN" dirty="0" smtClean="0">
                <a:latin typeface="华文新魏" pitchFamily="2" charset="-122"/>
                <a:ea typeface="华文新魏" pitchFamily="2" charset="-122"/>
              </a:rPr>
              <a:t> =35ms</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M=32ms</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sym typeface="Symbol" pitchFamily="18" charset="2"/>
              </a:rPr>
              <a:t> </a:t>
            </a:r>
            <a:r>
              <a:rPr lang="zh-CN" altLang="en-US" dirty="0" smtClean="0">
                <a:latin typeface="华文新魏" pitchFamily="2" charset="-122"/>
                <a:ea typeface="华文新魏" pitchFamily="2" charset="-122"/>
                <a:sym typeface="Symbol" pitchFamily="18" charset="2"/>
              </a:rPr>
              <a:t>取</a:t>
            </a:r>
            <a:r>
              <a:rPr lang="en-US" altLang="zh-CN" dirty="0" smtClean="0">
                <a:latin typeface="华文新魏" pitchFamily="2" charset="-122"/>
                <a:ea typeface="华文新魏" pitchFamily="2" charset="-122"/>
                <a:sym typeface="Symbol" pitchFamily="18" charset="2"/>
              </a:rPr>
              <a:t>0.25</a:t>
            </a:r>
          </a:p>
          <a:p>
            <a:pPr eaLnBrk="1" hangingPunct="1">
              <a:spcBef>
                <a:spcPts val="600"/>
              </a:spcBef>
              <a:buNone/>
            </a:pPr>
            <a:endParaRPr lang="en-US" altLang="zh-CN" dirty="0" smtClean="0">
              <a:latin typeface="华文新魏" pitchFamily="2" charset="-122"/>
              <a:ea typeface="华文新魏" pitchFamily="2" charset="-122"/>
            </a:endParaRPr>
          </a:p>
          <a:p>
            <a:pPr marL="457200" indent="-457200" eaLnBrk="1" hangingPunct="1">
              <a:spcBef>
                <a:spcPts val="600"/>
              </a:spcBef>
              <a:spcAft>
                <a:spcPct val="10000"/>
              </a:spcAft>
              <a:buFont typeface="+mj-ea"/>
              <a:buAutoNum type="circleNumDbPlain"/>
            </a:pPr>
            <a:r>
              <a:rPr lang="zh-CN" altLang="en-US" dirty="0" smtClean="0">
                <a:latin typeface="华文新魏" pitchFamily="2" charset="-122"/>
                <a:ea typeface="华文新魏" pitchFamily="2" charset="-122"/>
              </a:rPr>
              <a:t>计算</a:t>
            </a:r>
            <a:r>
              <a:rPr lang="en-US" altLang="zh-CN" dirty="0" smtClean="0">
                <a:latin typeface="华文新魏" pitchFamily="2" charset="-122"/>
                <a:ea typeface="华文新魏" pitchFamily="2" charset="-122"/>
              </a:rPr>
              <a:t>RTT</a:t>
            </a:r>
            <a:r>
              <a:rPr lang="en-US" altLang="zh-CN" baseline="-25000" dirty="0" smtClean="0">
                <a:latin typeface="华文新魏" pitchFamily="2" charset="-122"/>
                <a:ea typeface="华文新魏" pitchFamily="2" charset="-122"/>
              </a:rPr>
              <a:t>D </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marL="457200" indent="-457200" eaLnBrk="1" hangingPunct="1">
              <a:spcBef>
                <a:spcPts val="600"/>
              </a:spcBef>
              <a:spcAft>
                <a:spcPct val="10000"/>
              </a:spcAft>
              <a:buNone/>
            </a:pPr>
            <a:r>
              <a:rPr lang="en-US" altLang="zh-CN" baseline="-25000"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 	RTT</a:t>
            </a:r>
            <a:r>
              <a:rPr lang="en-US" altLang="zh-CN" baseline="-25000" dirty="0" smtClean="0">
                <a:latin typeface="华文新魏" pitchFamily="2" charset="-122"/>
                <a:ea typeface="华文新魏" pitchFamily="2" charset="-122"/>
              </a:rPr>
              <a:t>D </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1-0.25</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sym typeface="Symbol" pitchFamily="18" charset="2"/>
              </a:rPr>
              <a:t>  </a:t>
            </a:r>
            <a:r>
              <a:rPr lang="zh-CN" altLang="en-US" dirty="0" smtClean="0">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30</a:t>
            </a:r>
            <a:r>
              <a:rPr lang="zh-CN" altLang="en-US" dirty="0" smtClean="0">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+0.25  |35-32|</a:t>
            </a:r>
          </a:p>
          <a:p>
            <a:pPr marL="457200" indent="-457200" eaLnBrk="1" hangingPunct="1">
              <a:spcBef>
                <a:spcPts val="600"/>
              </a:spcBef>
              <a:spcAft>
                <a:spcPct val="10000"/>
              </a:spcAft>
              <a:buNone/>
            </a:pPr>
            <a:r>
              <a:rPr lang="en-US" altLang="zh-CN" baseline="-25000" dirty="0" smtClean="0">
                <a:latin typeface="华文新魏" pitchFamily="2" charset="-122"/>
                <a:ea typeface="华文新魏" pitchFamily="2" charset="-122"/>
                <a:sym typeface="Symbol" pitchFamily="18" charset="2"/>
              </a:rPr>
              <a:t>		</a:t>
            </a:r>
            <a:r>
              <a:rPr lang="en-US" altLang="zh-CN" dirty="0" smtClean="0">
                <a:latin typeface="华文新魏" pitchFamily="2" charset="-122"/>
                <a:ea typeface="华文新魏" pitchFamily="2" charset="-122"/>
                <a:sym typeface="Symbol" pitchFamily="18" charset="2"/>
              </a:rPr>
              <a:t>           ≈  22.5 + 0.75 ≈ 23.25</a:t>
            </a:r>
            <a:r>
              <a:rPr lang="zh-CN" altLang="en-US" dirty="0" smtClean="0">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ms</a:t>
            </a:r>
            <a:r>
              <a:rPr lang="zh-CN" altLang="en-US" dirty="0" smtClean="0">
                <a:latin typeface="华文新魏" pitchFamily="2" charset="-122"/>
                <a:ea typeface="华文新魏" pitchFamily="2" charset="-122"/>
                <a:sym typeface="Symbol" pitchFamily="18" charset="2"/>
              </a:rPr>
              <a:t>）</a:t>
            </a:r>
            <a:r>
              <a:rPr lang="en-US" altLang="zh-CN" baseline="-25000" dirty="0" smtClean="0">
                <a:latin typeface="华文新魏" pitchFamily="2" charset="-122"/>
                <a:ea typeface="华文新魏" pitchFamily="2" charset="-122"/>
              </a:rPr>
              <a:t> </a:t>
            </a:r>
          </a:p>
          <a:p>
            <a:pPr marL="457200" indent="-457200" eaLnBrk="1" hangingPunct="1">
              <a:spcBef>
                <a:spcPts val="600"/>
              </a:spcBef>
              <a:spcAft>
                <a:spcPct val="10000"/>
              </a:spcAft>
              <a:buFont typeface="+mj-ea"/>
              <a:buAutoNum type="circleNumDbPlain"/>
            </a:pPr>
            <a:endParaRPr lang="en-US" altLang="zh-CN" baseline="-25000" dirty="0" smtClean="0">
              <a:latin typeface="华文新魏" pitchFamily="2" charset="-122"/>
              <a:ea typeface="华文新魏" pitchFamily="2" charset="-122"/>
            </a:endParaRPr>
          </a:p>
          <a:p>
            <a:pPr marL="457200" indent="-457200" eaLnBrk="1" hangingPunct="1">
              <a:spcBef>
                <a:spcPts val="600"/>
              </a:spcBef>
              <a:spcAft>
                <a:spcPct val="10000"/>
              </a:spcAft>
              <a:buFont typeface="+mj-ea"/>
              <a:buAutoNum type="circleNumDbPlain" startAt="2"/>
            </a:pPr>
            <a:r>
              <a:rPr lang="zh-CN" altLang="en-US" dirty="0" smtClean="0">
                <a:latin typeface="华文新魏" pitchFamily="2" charset="-122"/>
                <a:ea typeface="华文新魏" pitchFamily="2" charset="-122"/>
              </a:rPr>
              <a:t>计算</a:t>
            </a:r>
            <a:r>
              <a:rPr lang="en-US" altLang="zh-CN" dirty="0" smtClean="0">
                <a:latin typeface="华文新魏" pitchFamily="2" charset="-122"/>
                <a:ea typeface="华文新魏" pitchFamily="2" charset="-122"/>
              </a:rPr>
              <a:t>RTO</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marL="457200" indent="-457200" eaLnBrk="1" hangingPunct="1">
              <a:spcBef>
                <a:spcPts val="600"/>
              </a:spcBef>
              <a:spcAft>
                <a:spcPct val="10000"/>
              </a:spcAft>
              <a:buNone/>
            </a:pPr>
            <a:r>
              <a:rPr lang="en-US" altLang="zh-CN" dirty="0" smtClean="0">
                <a:latin typeface="华文新魏" pitchFamily="2" charset="-122"/>
                <a:ea typeface="华文新魏" pitchFamily="2" charset="-122"/>
              </a:rPr>
              <a:t>	      RTO =35 + 4 </a:t>
            </a:r>
            <a:r>
              <a:rPr lang="en-US" altLang="zh-CN" dirty="0" smtClean="0">
                <a:latin typeface="华文新魏" pitchFamily="2" charset="-122"/>
                <a:ea typeface="华文新魏" pitchFamily="2" charset="-122"/>
                <a:sym typeface="Symbol" pitchFamily="18" charset="2"/>
              </a:rPr>
              <a:t> 23.25 = 128</a:t>
            </a:r>
            <a:r>
              <a:rPr lang="zh-CN" altLang="en-US" dirty="0" smtClean="0">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ms</a:t>
            </a:r>
            <a:r>
              <a:rPr lang="zh-CN" altLang="en-US" dirty="0" smtClean="0">
                <a:latin typeface="华文新魏" pitchFamily="2" charset="-122"/>
                <a:ea typeface="华文新魏" pitchFamily="2" charset="-122"/>
                <a:sym typeface="Symbol" pitchFamily="18" charset="2"/>
              </a:rPr>
              <a:t>）</a:t>
            </a:r>
            <a:endParaRPr lang="zh-CN" altLang="en-US" dirty="0" smtClean="0">
              <a:latin typeface="华文新魏" pitchFamily="2" charset="-122"/>
              <a:ea typeface="华文新魏" pitchFamily="2" charset="-122"/>
            </a:endParaRPr>
          </a:p>
        </p:txBody>
      </p:sp>
      <p:sp>
        <p:nvSpPr>
          <p:cNvPr id="100359" name="灯片编号占位符 6"/>
          <p:cNvSpPr>
            <a:spLocks noGrp="1"/>
          </p:cNvSpPr>
          <p:nvPr>
            <p:ph type="sldNum" sz="quarter" idx="12"/>
          </p:nvPr>
        </p:nvSpPr>
        <p:spPr>
          <a:noFill/>
        </p:spPr>
        <p:txBody>
          <a:bodyPr/>
          <a:lstStyle/>
          <a:p>
            <a:fld id="{35135C17-0B05-43F2-ADEF-E3A00EEDB087}" type="slidenum">
              <a:rPr lang="en-US" altLang="zh-CN" smtClean="0"/>
              <a:pPr/>
              <a:t>86</a:t>
            </a:fld>
            <a:endParaRPr lang="en-US" altLang="zh-CN" dirty="0" smtClean="0"/>
          </a:p>
        </p:txBody>
      </p:sp>
      <p:sp>
        <p:nvSpPr>
          <p:cNvPr id="8" name="Rectangle 2"/>
          <p:cNvSpPr txBox="1">
            <a:spLocks noChangeArrowheads="1"/>
          </p:cNvSpPr>
          <p:nvPr/>
        </p:nvSpPr>
        <p:spPr bwMode="auto">
          <a:xfrm>
            <a:off x="251520" y="188640"/>
            <a:ext cx="777240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超时重传时间</a:t>
            </a:r>
            <a:r>
              <a:rPr kumimoji="1" lang="zh-CN" altLang="en-US" sz="3200" b="1" kern="0" dirty="0" smtClean="0">
                <a:solidFill>
                  <a:schemeClr val="accent6"/>
                </a:solidFill>
                <a:latin typeface="隶书" pitchFamily="49" charset="-122"/>
                <a:ea typeface="隶书" pitchFamily="49" charset="-122"/>
                <a:cs typeface="+mj-cs"/>
              </a:rPr>
              <a:t>举例</a:t>
            </a:r>
            <a:endParaRPr kumimoji="1" lang="zh-CN" altLang="en-US" sz="3200" b="1" i="0" u="none" strike="noStrike" kern="0" cap="none" spc="0" normalizeH="0" baseline="0" noProof="0" dirty="0" smtClean="0">
              <a:ln>
                <a:noFill/>
              </a:ln>
              <a:solidFill>
                <a:schemeClr val="accent6"/>
              </a:solidFill>
              <a:effectLst/>
              <a:uLnTx/>
              <a:uFillTx/>
              <a:latin typeface="隶书" pitchFamily="49" charset="-122"/>
              <a:ea typeface="隶书" pitchFamily="49" charset="-122"/>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4"/>
          <p:cNvSpPr>
            <a:spLocks noGrp="1" noChangeArrowheads="1"/>
          </p:cNvSpPr>
          <p:nvPr>
            <p:ph type="title"/>
          </p:nvPr>
        </p:nvSpPr>
        <p:spPr>
          <a:xfrm>
            <a:off x="261938" y="279401"/>
            <a:ext cx="7237412" cy="839788"/>
          </a:xfrm>
        </p:spPr>
        <p:txBody>
          <a:bodyPr/>
          <a:lstStyle/>
          <a:p>
            <a:pPr marL="457200" indent="-457200" algn="l" eaLnBrk="1" hangingPunct="1">
              <a:buFont typeface="Arial" panose="020B0604020202020204" pitchFamily="34" charset="0"/>
              <a:buChar char="•"/>
            </a:pPr>
            <a:r>
              <a:rPr lang="zh-CN" altLang="en-US" sz="3200" u="sng" dirty="0" smtClean="0"/>
              <a:t>往返时间的测量相当复杂 </a:t>
            </a:r>
          </a:p>
        </p:txBody>
      </p:sp>
      <p:sp>
        <p:nvSpPr>
          <p:cNvPr id="104454" name="Rectangle 5"/>
          <p:cNvSpPr>
            <a:spLocks noGrp="1" noChangeArrowheads="1"/>
          </p:cNvSpPr>
          <p:nvPr>
            <p:ph type="body" idx="1"/>
          </p:nvPr>
        </p:nvSpPr>
        <p:spPr>
          <a:xfrm>
            <a:off x="630238" y="1406525"/>
            <a:ext cx="7772400" cy="1943100"/>
          </a:xfrm>
        </p:spPr>
        <p:txBody>
          <a:bodyPr/>
          <a:lstStyle/>
          <a:p>
            <a:pPr eaLnBrk="1" hangingPunct="1"/>
            <a:r>
              <a:rPr lang="en-US" altLang="zh-CN" dirty="0" smtClean="0">
                <a:latin typeface="华文新魏" panose="02010800040101010101" pitchFamily="2" charset="-122"/>
                <a:ea typeface="华文新魏" panose="02010800040101010101" pitchFamily="2" charset="-122"/>
              </a:rPr>
              <a:t>TCP </a:t>
            </a:r>
            <a:r>
              <a:rPr lang="zh-CN" altLang="en-US" dirty="0" smtClean="0">
                <a:latin typeface="华文新魏" panose="02010800040101010101" pitchFamily="2" charset="-122"/>
                <a:ea typeface="华文新魏" panose="02010800040101010101" pitchFamily="2" charset="-122"/>
              </a:rPr>
              <a:t>报文段 </a:t>
            </a:r>
            <a:r>
              <a:rPr lang="en-US" altLang="zh-CN" dirty="0" smtClean="0">
                <a:latin typeface="华文新魏" panose="02010800040101010101" pitchFamily="2" charset="-122"/>
                <a:ea typeface="华文新魏" panose="02010800040101010101" pitchFamily="2" charset="-122"/>
              </a:rPr>
              <a:t>1 </a:t>
            </a:r>
            <a:r>
              <a:rPr lang="zh-CN" altLang="en-US" dirty="0" smtClean="0">
                <a:latin typeface="华文新魏" panose="02010800040101010101" pitchFamily="2" charset="-122"/>
                <a:ea typeface="华文新魏" panose="02010800040101010101" pitchFamily="2" charset="-122"/>
              </a:rPr>
              <a:t>没有收到确认。重传（即报文段 </a:t>
            </a:r>
            <a:r>
              <a:rPr lang="en-US" altLang="zh-CN" dirty="0" smtClean="0">
                <a:latin typeface="华文新魏" panose="02010800040101010101" pitchFamily="2" charset="-122"/>
                <a:ea typeface="华文新魏" panose="02010800040101010101" pitchFamily="2" charset="-122"/>
              </a:rPr>
              <a:t>2</a:t>
            </a:r>
            <a:r>
              <a:rPr lang="zh-CN" altLang="en-US" dirty="0" smtClean="0">
                <a:latin typeface="华文新魏" panose="02010800040101010101" pitchFamily="2" charset="-122"/>
                <a:ea typeface="华文新魏" panose="02010800040101010101" pitchFamily="2" charset="-122"/>
              </a:rPr>
              <a:t>）后，收到了确认报文段 </a:t>
            </a:r>
            <a:r>
              <a:rPr lang="en-US" altLang="zh-CN" dirty="0" smtClean="0">
                <a:latin typeface="华文新魏" panose="02010800040101010101" pitchFamily="2" charset="-122"/>
                <a:ea typeface="华文新魏" panose="02010800040101010101" pitchFamily="2" charset="-122"/>
              </a:rPr>
              <a:t>ACK</a:t>
            </a:r>
            <a:r>
              <a:rPr lang="zh-CN" altLang="en-US" dirty="0" smtClean="0">
                <a:latin typeface="华文新魏" panose="02010800040101010101" pitchFamily="2" charset="-122"/>
                <a:ea typeface="华文新魏" panose="02010800040101010101" pitchFamily="2" charset="-122"/>
              </a:rPr>
              <a:t>。</a:t>
            </a:r>
          </a:p>
          <a:p>
            <a:pPr eaLnBrk="1" hangingPunct="1"/>
            <a:r>
              <a:rPr lang="zh-CN" altLang="en-US" dirty="0" smtClean="0">
                <a:latin typeface="华文新魏" panose="02010800040101010101" pitchFamily="2" charset="-122"/>
                <a:ea typeface="华文新魏" panose="02010800040101010101" pitchFamily="2" charset="-122"/>
              </a:rPr>
              <a:t>如何判定此确认报文段是对原来的报文段 </a:t>
            </a:r>
            <a:r>
              <a:rPr lang="en-US" altLang="zh-CN" dirty="0" smtClean="0">
                <a:latin typeface="华文新魏" panose="02010800040101010101" pitchFamily="2" charset="-122"/>
                <a:ea typeface="华文新魏" panose="02010800040101010101" pitchFamily="2" charset="-122"/>
              </a:rPr>
              <a:t>1 </a:t>
            </a:r>
            <a:r>
              <a:rPr lang="zh-CN" altLang="en-US" dirty="0" smtClean="0">
                <a:latin typeface="华文新魏" panose="02010800040101010101" pitchFamily="2" charset="-122"/>
                <a:ea typeface="华文新魏" panose="02010800040101010101" pitchFamily="2" charset="-122"/>
              </a:rPr>
              <a:t>的确认，还是对重传的报文段 </a:t>
            </a:r>
            <a:r>
              <a:rPr lang="en-US" altLang="zh-CN" dirty="0" smtClean="0">
                <a:latin typeface="华文新魏" panose="02010800040101010101" pitchFamily="2" charset="-122"/>
                <a:ea typeface="华文新魏" panose="02010800040101010101" pitchFamily="2" charset="-122"/>
              </a:rPr>
              <a:t>2 </a:t>
            </a:r>
            <a:r>
              <a:rPr lang="zh-CN" altLang="en-US" dirty="0" smtClean="0">
                <a:latin typeface="华文新魏" panose="02010800040101010101" pitchFamily="2" charset="-122"/>
                <a:ea typeface="华文新魏" panose="02010800040101010101" pitchFamily="2" charset="-122"/>
              </a:rPr>
              <a:t>的确认？ </a:t>
            </a:r>
          </a:p>
        </p:txBody>
      </p:sp>
      <p:grpSp>
        <p:nvGrpSpPr>
          <p:cNvPr id="2" name="组合 1"/>
          <p:cNvGrpSpPr/>
          <p:nvPr/>
        </p:nvGrpSpPr>
        <p:grpSpPr>
          <a:xfrm>
            <a:off x="115229" y="3498056"/>
            <a:ext cx="8533769" cy="2462213"/>
            <a:chOff x="115229" y="3498056"/>
            <a:chExt cx="8533769" cy="2462213"/>
          </a:xfrm>
        </p:grpSpPr>
        <p:sp>
          <p:nvSpPr>
            <p:cNvPr id="104451" name="Line 2"/>
            <p:cNvSpPr>
              <a:spLocks noChangeShapeType="1"/>
            </p:cNvSpPr>
            <p:nvPr/>
          </p:nvSpPr>
          <p:spPr bwMode="auto">
            <a:xfrm>
              <a:off x="3440411" y="5437981"/>
              <a:ext cx="3494087" cy="0"/>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52" name="Text Box 3"/>
            <p:cNvSpPr txBox="1">
              <a:spLocks noChangeArrowheads="1"/>
            </p:cNvSpPr>
            <p:nvPr/>
          </p:nvSpPr>
          <p:spPr bwMode="auto">
            <a:xfrm>
              <a:off x="4316711" y="5203031"/>
              <a:ext cx="1906587"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往返时间 </a:t>
              </a:r>
              <a:r>
                <a:rPr kumimoji="1" lang="en-US" altLang="zh-CN" sz="2000">
                  <a:solidFill>
                    <a:srgbClr val="333399"/>
                  </a:solidFill>
                  <a:latin typeface="华文新魏" panose="02010800040101010101" pitchFamily="2" charset="-122"/>
                  <a:ea typeface="华文新魏" panose="02010800040101010101" pitchFamily="2" charset="-122"/>
                </a:rPr>
                <a:t>RTT?</a:t>
              </a:r>
            </a:p>
          </p:txBody>
        </p:sp>
        <p:sp>
          <p:nvSpPr>
            <p:cNvPr id="104455" name="Line 6"/>
            <p:cNvSpPr>
              <a:spLocks noChangeShapeType="1"/>
            </p:cNvSpPr>
            <p:nvPr/>
          </p:nvSpPr>
          <p:spPr bwMode="auto">
            <a:xfrm>
              <a:off x="528936" y="5137944"/>
              <a:ext cx="7861300" cy="0"/>
            </a:xfrm>
            <a:prstGeom prst="line">
              <a:avLst/>
            </a:prstGeom>
            <a:noFill/>
            <a:ln w="28575">
              <a:solidFill>
                <a:srgbClr val="333399"/>
              </a:solidFill>
              <a:round/>
              <a:headEnd type="none" w="med" len="lg"/>
              <a:tailEnd type="triangle" w="med" len="lg"/>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56" name="Line 7"/>
            <p:cNvSpPr>
              <a:spLocks noChangeShapeType="1"/>
            </p:cNvSpPr>
            <p:nvPr/>
          </p:nvSpPr>
          <p:spPr bwMode="auto">
            <a:xfrm rot="-5400000">
              <a:off x="529729" y="4846638"/>
              <a:ext cx="582613" cy="0"/>
            </a:xfrm>
            <a:prstGeom prst="line">
              <a:avLst/>
            </a:prstGeom>
            <a:noFill/>
            <a:ln w="76200">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57" name="Text Box 8"/>
            <p:cNvSpPr txBox="1">
              <a:spLocks noChangeArrowheads="1"/>
            </p:cNvSpPr>
            <p:nvPr/>
          </p:nvSpPr>
          <p:spPr bwMode="auto">
            <a:xfrm>
              <a:off x="115229" y="3945731"/>
              <a:ext cx="147828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发送一个</a:t>
              </a:r>
            </a:p>
            <a:p>
              <a:pPr algn="ctr" eaLnBrk="1" hangingPunct="1"/>
              <a:r>
                <a:rPr kumimoji="1" lang="en-US" altLang="zh-CN" sz="2000">
                  <a:solidFill>
                    <a:srgbClr val="333399"/>
                  </a:solidFill>
                  <a:latin typeface="华文新魏" panose="02010800040101010101" pitchFamily="2" charset="-122"/>
                  <a:ea typeface="华文新魏" panose="02010800040101010101" pitchFamily="2" charset="-122"/>
                </a:rPr>
                <a:t>TCP </a:t>
              </a:r>
              <a:r>
                <a:rPr kumimoji="1" lang="zh-CN" altLang="en-US" sz="2000">
                  <a:solidFill>
                    <a:srgbClr val="333399"/>
                  </a:solidFill>
                  <a:latin typeface="华文新魏" panose="02010800040101010101" pitchFamily="2" charset="-122"/>
                  <a:ea typeface="华文新魏" panose="02010800040101010101" pitchFamily="2" charset="-122"/>
                </a:rPr>
                <a:t>报文段</a:t>
              </a:r>
            </a:p>
          </p:txBody>
        </p:sp>
        <p:sp>
          <p:nvSpPr>
            <p:cNvPr id="104458" name="Line 9"/>
            <p:cNvSpPr>
              <a:spLocks noChangeShapeType="1"/>
            </p:cNvSpPr>
            <p:nvPr/>
          </p:nvSpPr>
          <p:spPr bwMode="auto">
            <a:xfrm rot="-5400000">
              <a:off x="3149104" y="4846638"/>
              <a:ext cx="582613" cy="0"/>
            </a:xfrm>
            <a:prstGeom prst="line">
              <a:avLst/>
            </a:prstGeom>
            <a:noFill/>
            <a:ln w="76200">
              <a:solidFill>
                <a:schemeClr val="hlink"/>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59" name="Text Box 10"/>
            <p:cNvSpPr txBox="1">
              <a:spLocks noChangeArrowheads="1"/>
            </p:cNvSpPr>
            <p:nvPr/>
          </p:nvSpPr>
          <p:spPr bwMode="auto">
            <a:xfrm>
              <a:off x="2667928" y="3945731"/>
              <a:ext cx="147829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超时重传</a:t>
              </a:r>
            </a:p>
            <a:p>
              <a:pPr algn="ctr" eaLnBrk="1" hangingPunct="1"/>
              <a:r>
                <a:rPr kumimoji="1" lang="en-US" altLang="zh-CN" sz="2000">
                  <a:solidFill>
                    <a:srgbClr val="333399"/>
                  </a:solidFill>
                  <a:latin typeface="华文新魏" panose="02010800040101010101" pitchFamily="2" charset="-122"/>
                  <a:ea typeface="华文新魏" panose="02010800040101010101" pitchFamily="2" charset="-122"/>
                </a:rPr>
                <a:t>TCP </a:t>
              </a:r>
              <a:r>
                <a:rPr kumimoji="1" lang="zh-CN" altLang="en-US" sz="2000">
                  <a:solidFill>
                    <a:srgbClr val="333399"/>
                  </a:solidFill>
                  <a:latin typeface="华文新魏" panose="02010800040101010101" pitchFamily="2" charset="-122"/>
                  <a:ea typeface="华文新魏" panose="02010800040101010101" pitchFamily="2" charset="-122"/>
                </a:rPr>
                <a:t>报文段</a:t>
              </a:r>
            </a:p>
          </p:txBody>
        </p:sp>
        <p:sp>
          <p:nvSpPr>
            <p:cNvPr id="104460" name="Line 11"/>
            <p:cNvSpPr>
              <a:spLocks noChangeShapeType="1"/>
            </p:cNvSpPr>
            <p:nvPr/>
          </p:nvSpPr>
          <p:spPr bwMode="auto">
            <a:xfrm rot="-5400000">
              <a:off x="6643191" y="4846638"/>
              <a:ext cx="582613" cy="0"/>
            </a:xfrm>
            <a:prstGeom prst="line">
              <a:avLst/>
            </a:prstGeom>
            <a:noFill/>
            <a:ln w="76200">
              <a:solidFill>
                <a:schemeClr val="hlink"/>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61" name="Text Box 12"/>
            <p:cNvSpPr txBox="1">
              <a:spLocks noChangeArrowheads="1"/>
            </p:cNvSpPr>
            <p:nvPr/>
          </p:nvSpPr>
          <p:spPr bwMode="auto">
            <a:xfrm>
              <a:off x="6291561" y="4207669"/>
              <a:ext cx="12858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收到 </a:t>
              </a:r>
              <a:r>
                <a:rPr kumimoji="1" lang="en-US" altLang="zh-CN" sz="2000">
                  <a:solidFill>
                    <a:srgbClr val="333399"/>
                  </a:solidFill>
                  <a:latin typeface="华文新魏" panose="02010800040101010101" pitchFamily="2" charset="-122"/>
                  <a:ea typeface="华文新魏" panose="02010800040101010101" pitchFamily="2" charset="-122"/>
                </a:rPr>
                <a:t>ACK</a:t>
              </a:r>
            </a:p>
          </p:txBody>
        </p:sp>
        <p:sp>
          <p:nvSpPr>
            <p:cNvPr id="104462" name="Text Box 13"/>
            <p:cNvSpPr txBox="1">
              <a:spLocks noChangeArrowheads="1"/>
            </p:cNvSpPr>
            <p:nvPr/>
          </p:nvSpPr>
          <p:spPr bwMode="auto">
            <a:xfrm>
              <a:off x="7955261" y="4712494"/>
              <a:ext cx="693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时间</a:t>
              </a:r>
            </a:p>
          </p:txBody>
        </p:sp>
        <p:sp>
          <p:nvSpPr>
            <p:cNvPr id="104463" name="Text Box 14"/>
            <p:cNvSpPr txBox="1">
              <a:spLocks noChangeArrowheads="1"/>
            </p:cNvSpPr>
            <p:nvPr/>
          </p:nvSpPr>
          <p:spPr bwMode="auto">
            <a:xfrm>
              <a:off x="478175" y="4691856"/>
              <a:ext cx="28725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333399"/>
                  </a:solidFill>
                  <a:latin typeface="华文新魏" panose="02010800040101010101" pitchFamily="2" charset="-122"/>
                  <a:ea typeface="华文新魏" panose="02010800040101010101" pitchFamily="2" charset="-122"/>
                </a:rPr>
                <a:t>1</a:t>
              </a:r>
            </a:p>
          </p:txBody>
        </p:sp>
        <p:sp>
          <p:nvSpPr>
            <p:cNvPr id="104464" name="Text Box 15"/>
            <p:cNvSpPr txBox="1">
              <a:spLocks noChangeArrowheads="1"/>
            </p:cNvSpPr>
            <p:nvPr/>
          </p:nvSpPr>
          <p:spPr bwMode="auto">
            <a:xfrm>
              <a:off x="3087022" y="4691856"/>
              <a:ext cx="330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333399"/>
                  </a:solidFill>
                  <a:latin typeface="华文新魏" panose="02010800040101010101" pitchFamily="2" charset="-122"/>
                  <a:ea typeface="华文新魏" panose="02010800040101010101" pitchFamily="2" charset="-122"/>
                </a:rPr>
                <a:t>2</a:t>
              </a:r>
            </a:p>
          </p:txBody>
        </p:sp>
        <p:sp>
          <p:nvSpPr>
            <p:cNvPr id="104465" name="Line 16"/>
            <p:cNvSpPr>
              <a:spLocks noChangeShapeType="1"/>
            </p:cNvSpPr>
            <p:nvPr/>
          </p:nvSpPr>
          <p:spPr bwMode="auto">
            <a:xfrm>
              <a:off x="3440411" y="5220494"/>
              <a:ext cx="0" cy="250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66" name="Line 17"/>
            <p:cNvSpPr>
              <a:spLocks noChangeShapeType="1"/>
            </p:cNvSpPr>
            <p:nvPr/>
          </p:nvSpPr>
          <p:spPr bwMode="auto">
            <a:xfrm>
              <a:off x="6934498" y="5220494"/>
              <a:ext cx="0" cy="739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67" name="Line 18"/>
            <p:cNvSpPr>
              <a:spLocks noChangeShapeType="1"/>
            </p:cNvSpPr>
            <p:nvPr/>
          </p:nvSpPr>
          <p:spPr bwMode="auto">
            <a:xfrm>
              <a:off x="821036" y="5220494"/>
              <a:ext cx="0" cy="739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68" name="Line 19"/>
            <p:cNvSpPr>
              <a:spLocks noChangeShapeType="1"/>
            </p:cNvSpPr>
            <p:nvPr/>
          </p:nvSpPr>
          <p:spPr bwMode="auto">
            <a:xfrm>
              <a:off x="821036" y="5791994"/>
              <a:ext cx="6113462" cy="0"/>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69" name="Text Box 20"/>
            <p:cNvSpPr txBox="1">
              <a:spLocks noChangeArrowheads="1"/>
            </p:cNvSpPr>
            <p:nvPr/>
          </p:nvSpPr>
          <p:spPr bwMode="auto">
            <a:xfrm>
              <a:off x="2783186" y="5563394"/>
              <a:ext cx="1906587"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往返时间 </a:t>
              </a:r>
              <a:r>
                <a:rPr kumimoji="1" lang="en-US" altLang="zh-CN" sz="2000">
                  <a:solidFill>
                    <a:srgbClr val="333399"/>
                  </a:solidFill>
                  <a:latin typeface="华文新魏" panose="02010800040101010101" pitchFamily="2" charset="-122"/>
                  <a:ea typeface="华文新魏" panose="02010800040101010101" pitchFamily="2" charset="-122"/>
                </a:rPr>
                <a:t>RTT?</a:t>
              </a:r>
            </a:p>
          </p:txBody>
        </p:sp>
        <p:sp>
          <p:nvSpPr>
            <p:cNvPr id="104470" name="Freeform 21"/>
            <p:cNvSpPr>
              <a:spLocks/>
            </p:cNvSpPr>
            <p:nvPr/>
          </p:nvSpPr>
          <p:spPr bwMode="auto">
            <a:xfrm>
              <a:off x="4023023" y="3934619"/>
              <a:ext cx="2717800" cy="328612"/>
            </a:xfrm>
            <a:custGeom>
              <a:avLst/>
              <a:gdLst>
                <a:gd name="T0" fmla="*/ 2147483647 w 1472"/>
                <a:gd name="T1" fmla="*/ 2147483647 h 189"/>
                <a:gd name="T2" fmla="*/ 2147483647 w 1472"/>
                <a:gd name="T3" fmla="*/ 2147483647 h 189"/>
                <a:gd name="T4" fmla="*/ 2147483647 w 1472"/>
                <a:gd name="T5" fmla="*/ 2147483647 h 189"/>
                <a:gd name="T6" fmla="*/ 2147483647 w 1472"/>
                <a:gd name="T7" fmla="*/ 2147483647 h 189"/>
                <a:gd name="T8" fmla="*/ 2147483647 w 1472"/>
                <a:gd name="T9" fmla="*/ 2147483647 h 189"/>
                <a:gd name="T10" fmla="*/ 2147483647 w 1472"/>
                <a:gd name="T11" fmla="*/ 2147483647 h 189"/>
                <a:gd name="T12" fmla="*/ 2147483647 w 1472"/>
                <a:gd name="T13" fmla="*/ 2147483647 h 189"/>
                <a:gd name="T14" fmla="*/ 0 w 1472"/>
                <a:gd name="T15" fmla="*/ 2147483647 h 189"/>
                <a:gd name="T16" fmla="*/ 0 60000 65536"/>
                <a:gd name="T17" fmla="*/ 0 60000 65536"/>
                <a:gd name="T18" fmla="*/ 0 60000 65536"/>
                <a:gd name="T19" fmla="*/ 0 60000 65536"/>
                <a:gd name="T20" fmla="*/ 0 60000 65536"/>
                <a:gd name="T21" fmla="*/ 0 60000 65536"/>
                <a:gd name="T22" fmla="*/ 0 60000 65536"/>
                <a:gd name="T23" fmla="*/ 0 60000 65536"/>
                <a:gd name="T24" fmla="*/ 0 w 1472"/>
                <a:gd name="T25" fmla="*/ 0 h 189"/>
                <a:gd name="T26" fmla="*/ 1472 w 1472"/>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a:solidFill>
                <a:schemeClr val="hlink"/>
              </a:solidFill>
              <a:prstDash val="sysDot"/>
              <a:round/>
              <a:headEn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71" name="Freeform 22"/>
            <p:cNvSpPr>
              <a:spLocks/>
            </p:cNvSpPr>
            <p:nvPr/>
          </p:nvSpPr>
          <p:spPr bwMode="auto">
            <a:xfrm>
              <a:off x="1403648" y="3644106"/>
              <a:ext cx="5337175" cy="577850"/>
            </a:xfrm>
            <a:custGeom>
              <a:avLst/>
              <a:gdLst>
                <a:gd name="T0" fmla="*/ 2147483647 w 1472"/>
                <a:gd name="T1" fmla="*/ 2147483647 h 189"/>
                <a:gd name="T2" fmla="*/ 2147483647 w 1472"/>
                <a:gd name="T3" fmla="*/ 2147483647 h 189"/>
                <a:gd name="T4" fmla="*/ 2147483647 w 1472"/>
                <a:gd name="T5" fmla="*/ 2147483647 h 189"/>
                <a:gd name="T6" fmla="*/ 2147483647 w 1472"/>
                <a:gd name="T7" fmla="*/ 2147483647 h 189"/>
                <a:gd name="T8" fmla="*/ 2147483647 w 1472"/>
                <a:gd name="T9" fmla="*/ 2147483647 h 189"/>
                <a:gd name="T10" fmla="*/ 2147483647 w 1472"/>
                <a:gd name="T11" fmla="*/ 2147483647 h 189"/>
                <a:gd name="T12" fmla="*/ 2147483647 w 1472"/>
                <a:gd name="T13" fmla="*/ 2147483647 h 189"/>
                <a:gd name="T14" fmla="*/ 0 w 1472"/>
                <a:gd name="T15" fmla="*/ 2147483647 h 189"/>
                <a:gd name="T16" fmla="*/ 0 60000 65536"/>
                <a:gd name="T17" fmla="*/ 0 60000 65536"/>
                <a:gd name="T18" fmla="*/ 0 60000 65536"/>
                <a:gd name="T19" fmla="*/ 0 60000 65536"/>
                <a:gd name="T20" fmla="*/ 0 60000 65536"/>
                <a:gd name="T21" fmla="*/ 0 60000 65536"/>
                <a:gd name="T22" fmla="*/ 0 60000 65536"/>
                <a:gd name="T23" fmla="*/ 0 60000 65536"/>
                <a:gd name="T24" fmla="*/ 0 w 1472"/>
                <a:gd name="T25" fmla="*/ 0 h 189"/>
                <a:gd name="T26" fmla="*/ 1472 w 1472"/>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a:solidFill>
                <a:schemeClr val="hlink"/>
              </a:solidFill>
              <a:prstDash val="sysDot"/>
              <a:round/>
              <a:headEn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104472" name="Text Box 23"/>
            <p:cNvSpPr txBox="1">
              <a:spLocks noChangeArrowheads="1"/>
            </p:cNvSpPr>
            <p:nvPr/>
          </p:nvSpPr>
          <p:spPr bwMode="auto">
            <a:xfrm>
              <a:off x="6105823" y="3498056"/>
              <a:ext cx="2216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是对哪一个报文段</a:t>
              </a:r>
            </a:p>
            <a:p>
              <a:pPr algn="ctr" eaLnBrk="1" hangingPunct="1"/>
              <a:r>
                <a:rPr kumimoji="1" lang="zh-CN" altLang="en-US" sz="2000">
                  <a:solidFill>
                    <a:srgbClr val="333399"/>
                  </a:solidFill>
                  <a:latin typeface="华文新魏" panose="02010800040101010101" pitchFamily="2" charset="-122"/>
                  <a:ea typeface="华文新魏" panose="02010800040101010101" pitchFamily="2" charset="-122"/>
                </a:rPr>
                <a:t>的确认？</a:t>
              </a:r>
            </a:p>
          </p:txBody>
        </p:sp>
      </p:grpSp>
      <p:sp>
        <p:nvSpPr>
          <p:cNvPr id="104474" name="灯片编号占位符 2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15BB03AB-6391-4BEA-ABA8-AF424D891F56}" type="slidenum">
              <a:rPr lang="en-US" altLang="zh-CN" sz="1400"/>
              <a:pPr eaLnBrk="1" hangingPunct="1"/>
              <a:t>87</a:t>
            </a:fld>
            <a:endParaRPr lang="en-US" altLang="zh-CN" sz="1400"/>
          </a:p>
        </p:txBody>
      </p:sp>
    </p:spTree>
    <p:extLst>
      <p:ext uri="{BB962C8B-B14F-4D97-AF65-F5344CB8AC3E}">
        <p14:creationId xmlns="" xmlns:p14="http://schemas.microsoft.com/office/powerpoint/2010/main" val="15614937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3"/>
          <p:cNvSpPr>
            <a:spLocks noGrp="1" noChangeArrowheads="1"/>
          </p:cNvSpPr>
          <p:nvPr>
            <p:ph type="body" idx="1"/>
          </p:nvPr>
        </p:nvSpPr>
        <p:spPr>
          <a:xfrm>
            <a:off x="395536" y="1916832"/>
            <a:ext cx="7772400" cy="4689475"/>
          </a:xfrm>
        </p:spPr>
        <p:txBody>
          <a:bodyPr/>
          <a:lstStyle/>
          <a:p>
            <a:pPr eaLnBrk="1" hangingPunct="1"/>
            <a:r>
              <a:rPr lang="zh-CN" altLang="en-US" dirty="0" smtClean="0">
                <a:latin typeface="华文新魏" pitchFamily="2" charset="-122"/>
                <a:ea typeface="华文新魏" pitchFamily="2" charset="-122"/>
              </a:rPr>
              <a:t>一般说来，我们总是希望数据传输得更快一些。但如果发送方把数据发送得过快，接收方就可能来不及接收，这就会造成数据的丢失。</a:t>
            </a:r>
          </a:p>
          <a:p>
            <a:pPr eaLnBrk="1" hangingPunct="1"/>
            <a:r>
              <a:rPr lang="zh-CN" altLang="en-US" dirty="0" smtClean="0">
                <a:solidFill>
                  <a:schemeClr val="accent6"/>
                </a:solidFill>
                <a:latin typeface="华文新魏" pitchFamily="2" charset="-122"/>
                <a:ea typeface="华文新魏" pitchFamily="2" charset="-122"/>
              </a:rPr>
              <a:t>流量控制</a:t>
            </a:r>
            <a:r>
              <a:rPr lang="en-US" altLang="zh-CN" dirty="0" smtClean="0">
                <a:latin typeface="华文新魏" pitchFamily="2" charset="-122"/>
                <a:ea typeface="华文新魏" pitchFamily="2" charset="-122"/>
              </a:rPr>
              <a:t>(flow control)</a:t>
            </a:r>
            <a:r>
              <a:rPr lang="zh-CN" altLang="en-US" dirty="0" smtClean="0">
                <a:latin typeface="华文新魏" pitchFamily="2" charset="-122"/>
                <a:ea typeface="华文新魏" pitchFamily="2" charset="-122"/>
              </a:rPr>
              <a:t>就是让发送方的发送速率不要太快，既要让接收方来得及接收，也不要使网络发生拥塞。</a:t>
            </a:r>
          </a:p>
          <a:p>
            <a:pPr eaLnBrk="1" hangingPunct="1">
              <a:spcAft>
                <a:spcPct val="10000"/>
              </a:spcAft>
            </a:pPr>
            <a:r>
              <a:rPr lang="zh-CN" altLang="en-US" dirty="0" smtClean="0">
                <a:latin typeface="华文新魏" pitchFamily="2" charset="-122"/>
                <a:ea typeface="华文新魏" pitchFamily="2" charset="-122"/>
              </a:rPr>
              <a:t>利用滑动窗口机制可以很方便地在 </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连接上实现流量控制。 </a:t>
            </a:r>
          </a:p>
        </p:txBody>
      </p:sp>
      <p:sp>
        <p:nvSpPr>
          <p:cNvPr id="109574" name="灯片编号占位符 5"/>
          <p:cNvSpPr>
            <a:spLocks noGrp="1"/>
          </p:cNvSpPr>
          <p:nvPr>
            <p:ph type="sldNum" sz="quarter" idx="12"/>
          </p:nvPr>
        </p:nvSpPr>
        <p:spPr>
          <a:noFill/>
        </p:spPr>
        <p:txBody>
          <a:bodyPr/>
          <a:lstStyle/>
          <a:p>
            <a:fld id="{59BBB500-E8DC-43FF-8F7E-5B4EF09A1074}" type="slidenum">
              <a:rPr lang="en-US" altLang="zh-CN" smtClean="0"/>
              <a:pPr/>
              <a:t>88</a:t>
            </a:fld>
            <a:endParaRPr lang="en-US" altLang="zh-CN" smtClean="0"/>
          </a:p>
        </p:txBody>
      </p:sp>
      <p:sp>
        <p:nvSpPr>
          <p:cNvPr id="8" name="标题 15"/>
          <p:cNvSpPr>
            <a:spLocks noGrp="1"/>
          </p:cNvSpPr>
          <p:nvPr>
            <p:ph type="title"/>
          </p:nvPr>
        </p:nvSpPr>
        <p:spPr>
          <a:xfrm>
            <a:off x="179512" y="188640"/>
            <a:ext cx="8352928" cy="1143000"/>
          </a:xfrm>
        </p:spPr>
        <p:txBody>
          <a:bodyPr/>
          <a:lstStyle/>
          <a:p>
            <a:pPr algn="l" eaLnBrk="1" hangingPunct="1">
              <a:defRPr/>
            </a:pPr>
            <a:r>
              <a:rPr lang="en-US" altLang="zh-CN" sz="3200" u="sng" dirty="0" smtClean="0"/>
              <a:t>6.3.5  TCP</a:t>
            </a:r>
            <a:r>
              <a:rPr lang="zh-CN" altLang="zh-CN" sz="3200" u="sng" dirty="0" smtClean="0"/>
              <a:t>滑动窗口与流量控制、拥塞控制</a:t>
            </a:r>
            <a:endParaRPr lang="zh-CN" altLang="en-US" sz="3200" u="sng" dirty="0" smtClean="0"/>
          </a:p>
        </p:txBody>
      </p:sp>
      <p:sp>
        <p:nvSpPr>
          <p:cNvPr id="9" name="标题 15"/>
          <p:cNvSpPr txBox="1">
            <a:spLocks/>
          </p:cNvSpPr>
          <p:nvPr/>
        </p:nvSpPr>
        <p:spPr bwMode="auto">
          <a:xfrm>
            <a:off x="251520" y="1268760"/>
            <a:ext cx="8352928" cy="5760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rPr>
              <a:t> TCP</a:t>
            </a:r>
            <a:r>
              <a:rPr kumimoji="1" lang="zh-CN" altLang="zh-CN"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rPr>
              <a:t>窗口与流量控制</a:t>
            </a:r>
            <a:endParaRPr kumimoji="1" lang="zh-CN" altLang="en-US"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6"/>
          <p:cNvSpPr>
            <a:spLocks noGrp="1"/>
          </p:cNvSpPr>
          <p:nvPr>
            <p:ph type="sldNum" sz="quarter" idx="12"/>
          </p:nvPr>
        </p:nvSpPr>
        <p:spPr>
          <a:noFill/>
        </p:spPr>
        <p:txBody>
          <a:bodyPr/>
          <a:lstStyle/>
          <a:p>
            <a:fld id="{9B59D6C2-A46C-44C9-B563-505DFD12351C}" type="slidenum">
              <a:rPr lang="en-US" altLang="zh-CN" smtClean="0"/>
              <a:pPr/>
              <a:t>89</a:t>
            </a:fld>
            <a:endParaRPr lang="en-US" altLang="zh-CN" smtClean="0"/>
          </a:p>
        </p:txBody>
      </p:sp>
      <p:sp>
        <p:nvSpPr>
          <p:cNvPr id="110596" name="Rectangle 3"/>
          <p:cNvSpPr>
            <a:spLocks noGrp="1" noChangeArrowheads="1"/>
          </p:cNvSpPr>
          <p:nvPr>
            <p:ph type="body" sz="half" idx="1"/>
          </p:nvPr>
        </p:nvSpPr>
        <p:spPr>
          <a:xfrm>
            <a:off x="1043608" y="1484784"/>
            <a:ext cx="2520280" cy="619001"/>
          </a:xfrm>
        </p:spPr>
        <p:txBody>
          <a:bodyPr/>
          <a:lstStyle/>
          <a:p>
            <a:pPr>
              <a:buNone/>
            </a:pPr>
            <a:r>
              <a:rPr lang="en-US" altLang="zh-CN" dirty="0" smtClean="0">
                <a:latin typeface="华文新魏" pitchFamily="2" charset="-122"/>
                <a:ea typeface="华文新魏" pitchFamily="2" charset="-122"/>
              </a:rPr>
              <a:t>TCP</a:t>
            </a:r>
            <a:r>
              <a:rPr lang="zh-CN" altLang="en-US" dirty="0" smtClean="0">
                <a:latin typeface="华文新魏" pitchFamily="2" charset="-122"/>
                <a:ea typeface="华文新魏" pitchFamily="2" charset="-122"/>
              </a:rPr>
              <a:t>的接收缓存</a:t>
            </a:r>
            <a:endParaRPr lang="en-US" altLang="zh-CN" dirty="0" smtClean="0">
              <a:latin typeface="华文新魏" pitchFamily="2" charset="-122"/>
              <a:ea typeface="华文新魏" pitchFamily="2" charset="-122"/>
            </a:endParaRPr>
          </a:p>
        </p:txBody>
      </p:sp>
      <p:sp>
        <p:nvSpPr>
          <p:cNvPr id="110597" name="Rectangle 4"/>
          <p:cNvSpPr>
            <a:spLocks noGrp="1" noChangeArrowheads="1"/>
          </p:cNvSpPr>
          <p:nvPr>
            <p:ph type="body" sz="half" idx="2"/>
          </p:nvPr>
        </p:nvSpPr>
        <p:spPr>
          <a:xfrm>
            <a:off x="5004048" y="1340768"/>
            <a:ext cx="3779912" cy="4320480"/>
          </a:xfrm>
        </p:spPr>
        <p:txBody>
          <a:bodyPr/>
          <a:lstStyle/>
          <a:p>
            <a:r>
              <a:rPr lang="zh-CN" altLang="en-US" dirty="0" smtClean="0">
                <a:latin typeface="华文新魏" pitchFamily="2" charset="-122"/>
                <a:ea typeface="华文新魏" pitchFamily="2" charset="-122"/>
              </a:rPr>
              <a:t>速度匹配服务：</a:t>
            </a:r>
            <a:endParaRPr lang="en-US" altLang="zh-CN" dirty="0" smtClean="0">
              <a:latin typeface="华文新魏" pitchFamily="2" charset="-122"/>
              <a:ea typeface="华文新魏" pitchFamily="2" charset="-122"/>
            </a:endParaRPr>
          </a:p>
          <a:p>
            <a:pPr>
              <a:buFont typeface="Wingdings" pitchFamily="2" charset="2"/>
              <a:buNone/>
            </a:pP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发送进程的发送速度匹配上接收进程的读取速度</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接收方的接收能力（接收窗口）制约发送方的发送量</a:t>
            </a:r>
            <a:endParaRPr lang="en-US" altLang="zh-CN" dirty="0" smtClean="0">
              <a:latin typeface="华文新魏" pitchFamily="2" charset="-122"/>
              <a:ea typeface="华文新魏" pitchFamily="2" charset="-122"/>
            </a:endParaRPr>
          </a:p>
          <a:p>
            <a:pPr lvl="0"/>
            <a:r>
              <a:rPr lang="zh-CN" altLang="en-US" dirty="0" smtClean="0">
                <a:latin typeface="华文新魏" pitchFamily="2" charset="-122"/>
                <a:ea typeface="华文新魏" pitchFamily="2" charset="-122"/>
              </a:rPr>
              <a:t>接收方通过报文段首部的接收窗口值通知发送方接收窗口的大小</a:t>
            </a:r>
            <a:endParaRPr lang="en-US" altLang="zh-CN" dirty="0" smtClean="0">
              <a:latin typeface="华文新魏" pitchFamily="2" charset="-122"/>
              <a:ea typeface="华文新魏" pitchFamily="2" charset="-122"/>
            </a:endParaRPr>
          </a:p>
        </p:txBody>
      </p:sp>
      <p:pic>
        <p:nvPicPr>
          <p:cNvPr id="110598" name="Picture 5" descr="rcvwin"/>
          <p:cNvPicPr>
            <a:picLocks noChangeAspect="1" noChangeArrowheads="1"/>
          </p:cNvPicPr>
          <p:nvPr/>
        </p:nvPicPr>
        <p:blipFill>
          <a:blip r:embed="rId2" cstate="print"/>
          <a:srcRect/>
          <a:stretch>
            <a:fillRect/>
          </a:stretch>
        </p:blipFill>
        <p:spPr bwMode="auto">
          <a:xfrm>
            <a:off x="0" y="2276872"/>
            <a:ext cx="4800600" cy="1752600"/>
          </a:xfrm>
          <a:prstGeom prst="rect">
            <a:avLst/>
          </a:prstGeom>
          <a:noFill/>
          <a:ln w="9525">
            <a:noFill/>
            <a:miter lim="800000"/>
            <a:headEnd/>
            <a:tailEnd/>
          </a:ln>
        </p:spPr>
      </p:pic>
      <p:sp>
        <p:nvSpPr>
          <p:cNvPr id="9" name="标题 15"/>
          <p:cNvSpPr txBox="1">
            <a:spLocks/>
          </p:cNvSpPr>
          <p:nvPr/>
        </p:nvSpPr>
        <p:spPr bwMode="auto">
          <a:xfrm>
            <a:off x="251520" y="404664"/>
            <a:ext cx="8352928" cy="5760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en-US" altLang="zh-CN"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rPr>
              <a:t> TCP</a:t>
            </a:r>
            <a:r>
              <a:rPr kumimoji="1" lang="zh-CN" altLang="zh-CN"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rPr>
              <a:t>窗口与流量控制</a:t>
            </a:r>
            <a:endParaRPr kumimoji="1" lang="zh-CN" altLang="en-US" sz="2800" b="1" i="0" u="sng" strike="noStrike" kern="0" cap="none" spc="0" normalizeH="0" baseline="0" noProof="0" dirty="0" smtClean="0">
              <a:ln>
                <a:noFill/>
              </a:ln>
              <a:solidFill>
                <a:schemeClr val="accent6"/>
              </a:solidFill>
              <a:effectLst/>
              <a:uLnTx/>
              <a:uFillTx/>
              <a:latin typeface="华文新魏" pitchFamily="2" charset="-122"/>
              <a:ea typeface="华文新魏" pitchFamily="2" charset="-122"/>
              <a:cs typeface="+mj-cs"/>
            </a:endParaRPr>
          </a:p>
        </p:txBody>
      </p:sp>
      <p:sp>
        <p:nvSpPr>
          <p:cNvPr id="10" name="Rectangle 1027"/>
          <p:cNvSpPr txBox="1">
            <a:spLocks noChangeArrowheads="1"/>
          </p:cNvSpPr>
          <p:nvPr/>
        </p:nvSpPr>
        <p:spPr bwMode="auto">
          <a:xfrm>
            <a:off x="251520" y="4437112"/>
            <a:ext cx="4343400"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ts val="600"/>
              </a:spcAft>
              <a:buClrTx/>
              <a:buSzTx/>
              <a:buFontTx/>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接收缓存的空闲空间</a:t>
            </a:r>
            <a:endPar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342900" marR="0" lvl="0" indent="-342900" algn="l" defTabSz="914400" rtl="0" eaLnBrk="0" fontAlgn="base" latinLnBrk="0" hangingPunct="0">
              <a:lnSpc>
                <a:spcPct val="100000"/>
              </a:lnSpc>
              <a:spcBef>
                <a:spcPct val="20000"/>
              </a:spcBef>
              <a:spcAft>
                <a:spcPts val="600"/>
              </a:spcAft>
              <a:buClrTx/>
              <a:buSzTx/>
              <a:buFont typeface="ZapfDingbats"/>
              <a:buNone/>
              <a:tabLst/>
              <a:defRPr/>
            </a:pP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 </a:t>
            </a:r>
            <a:r>
              <a:rPr kumimoji="1" lang="en-US" altLang="zh-CN" sz="20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rPr>
              <a:t>RcvWindow</a:t>
            </a:r>
            <a:endPar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marL="342900" marR="0" lvl="0" indent="-342900" algn="l" defTabSz="914400" rtl="0" eaLnBrk="0" fontAlgn="base" latinLnBrk="0" hangingPunct="0">
              <a:lnSpc>
                <a:spcPct val="100000"/>
              </a:lnSpc>
              <a:spcBef>
                <a:spcPct val="20000"/>
              </a:spcBef>
              <a:spcAft>
                <a:spcPts val="600"/>
              </a:spcAft>
              <a:buClrTx/>
              <a:buSzTx/>
              <a:buFont typeface="ZapfDingbats"/>
              <a:buNone/>
              <a:tabLst/>
              <a:defRPr/>
            </a:pP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 </a:t>
            </a:r>
            <a:r>
              <a:rPr kumimoji="1" lang="en-US" altLang="zh-CN" sz="20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rPr>
              <a:t>RcvBuffer</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a:t>
            </a:r>
            <a:r>
              <a:rPr kumimoji="1" lang="en-US" altLang="zh-CN" sz="20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rPr>
              <a:t>LastByteRcvd</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 - </a:t>
            </a:r>
            <a:r>
              <a:rPr kumimoji="1" lang="en-US" altLang="zh-CN" sz="2000" b="1" i="0" u="none" strike="noStrike" kern="0" cap="none" spc="0" normalizeH="0" baseline="0" noProof="0" dirty="0" err="1" smtClean="0">
                <a:ln>
                  <a:noFill/>
                </a:ln>
                <a:solidFill>
                  <a:schemeClr val="tx1"/>
                </a:solidFill>
                <a:effectLst/>
                <a:uLnTx/>
                <a:uFillTx/>
                <a:latin typeface="华文新魏" pitchFamily="2" charset="-122"/>
                <a:ea typeface="华文新魏" pitchFamily="2" charset="-122"/>
              </a:rPr>
              <a:t>LastByteRead</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188640"/>
            <a:ext cx="7772400" cy="1143000"/>
          </a:xfrm>
        </p:spPr>
        <p:txBody>
          <a:bodyPr/>
          <a:lstStyle/>
          <a:p>
            <a:pPr algn="l" eaLnBrk="1" hangingPunct="1">
              <a:defRPr/>
            </a:pPr>
            <a:r>
              <a:rPr lang="en-US" altLang="zh-CN" sz="3200" u="sng" dirty="0" smtClean="0">
                <a:latin typeface="+mn-lt"/>
                <a:ea typeface="华文新魏" pitchFamily="2" charset="-122"/>
              </a:rPr>
              <a:t>6.1.3  </a:t>
            </a:r>
            <a:r>
              <a:rPr lang="zh-CN" altLang="zh-CN" sz="3200" u="sng" dirty="0" smtClean="0">
                <a:latin typeface="+mn-lt"/>
                <a:ea typeface="华文新魏" pitchFamily="2" charset="-122"/>
              </a:rPr>
              <a:t>应用进程、传输层接口与套接字</a:t>
            </a:r>
            <a:endParaRPr lang="zh-CN" altLang="en-US" sz="3200" u="sng" dirty="0" smtClean="0">
              <a:latin typeface="+mn-lt"/>
              <a:ea typeface="华文新魏" pitchFamily="2" charset="-122"/>
            </a:endParaRP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5DAE4928-BF41-403E-AE8F-7349E8ACD7D7}" type="slidenum">
              <a:rPr lang="zh-CN" altLang="en-US">
                <a:solidFill>
                  <a:srgbClr val="000000"/>
                </a:solidFill>
              </a:rPr>
              <a:pPr algn="r">
                <a:defRPr/>
              </a:pPr>
              <a:t>9</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331640" y="1340768"/>
            <a:ext cx="6264275" cy="46799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23528" y="476672"/>
            <a:ext cx="8208962" cy="4611687"/>
          </a:xfrm>
        </p:spPr>
        <p:txBody>
          <a:bodyPr/>
          <a:lstStyle/>
          <a:p>
            <a:pPr>
              <a:defRPr/>
            </a:pPr>
            <a:r>
              <a:rPr lang="en-US" altLang="zh-CN" sz="2800" b="1" u="sng" dirty="0" smtClean="0">
                <a:solidFill>
                  <a:schemeClr val="accent6"/>
                </a:solidFill>
                <a:ea typeface="华文新魏" pitchFamily="2" charset="-122"/>
              </a:rPr>
              <a:t>TCP</a:t>
            </a:r>
            <a:r>
              <a:rPr lang="zh-CN" altLang="zh-CN" sz="2800" b="1" u="sng" dirty="0" smtClean="0">
                <a:solidFill>
                  <a:schemeClr val="accent6"/>
                </a:solidFill>
                <a:ea typeface="华文新魏" pitchFamily="2" charset="-122"/>
              </a:rPr>
              <a:t>利用窗口进行流量控制的过程</a:t>
            </a:r>
          </a:p>
        </p:txBody>
      </p:sp>
      <p:sp>
        <p:nvSpPr>
          <p:cNvPr id="5" name="灯片编号占位符 4"/>
          <p:cNvSpPr>
            <a:spLocks noGrp="1"/>
          </p:cNvSpPr>
          <p:nvPr>
            <p:ph type="sldNum" sz="quarter" idx="11"/>
          </p:nvPr>
        </p:nvSpPr>
        <p:spPr>
          <a:xfrm>
            <a:off x="6948264" y="6534150"/>
            <a:ext cx="1905000" cy="323850"/>
          </a:xfrm>
        </p:spPr>
        <p:txBody>
          <a:bodyPr/>
          <a:lstStyle/>
          <a:p>
            <a:pPr algn="r">
              <a:defRPr/>
            </a:pPr>
            <a:fld id="{DDE4DA4F-057C-4369-A2FF-7510DD58FFAE}" type="slidenum">
              <a:rPr lang="zh-CN" altLang="en-US">
                <a:solidFill>
                  <a:srgbClr val="000000"/>
                </a:solidFill>
              </a:rPr>
              <a:pPr algn="r">
                <a:defRPr/>
              </a:pPr>
              <a:t>90</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763688" y="1196752"/>
            <a:ext cx="5616624" cy="525658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323528" y="260648"/>
            <a:ext cx="6805612" cy="838423"/>
          </a:xfrm>
        </p:spPr>
        <p:txBody>
          <a:bodyPr/>
          <a:lstStyle/>
          <a:p>
            <a:pPr algn="l" eaLnBrk="1" hangingPunct="1">
              <a:buFont typeface="Arial" pitchFamily="34" charset="0"/>
              <a:buChar char="•"/>
            </a:pPr>
            <a:r>
              <a:rPr lang="zh-CN" altLang="en-US" sz="3200" u="sng" dirty="0" smtClean="0">
                <a:solidFill>
                  <a:schemeClr val="accent6"/>
                </a:solidFill>
              </a:rPr>
              <a:t> 持续计时器</a:t>
            </a:r>
          </a:p>
        </p:txBody>
      </p:sp>
      <p:sp>
        <p:nvSpPr>
          <p:cNvPr id="113668" name="Rectangle 3"/>
          <p:cNvSpPr>
            <a:spLocks noGrp="1" noChangeArrowheads="1"/>
          </p:cNvSpPr>
          <p:nvPr>
            <p:ph type="body" idx="1"/>
          </p:nvPr>
        </p:nvSpPr>
        <p:spPr>
          <a:xfrm>
            <a:off x="611560" y="1484784"/>
            <a:ext cx="7772400" cy="4176712"/>
          </a:xfrm>
        </p:spPr>
        <p:txBody>
          <a:bodyPr/>
          <a:lstStyle/>
          <a:p>
            <a:pPr eaLnBrk="1" hangingPunct="1"/>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为每一个连接设有一个持续计时器。</a:t>
            </a:r>
          </a:p>
          <a:p>
            <a:pPr eaLnBrk="1" hangingPunct="1"/>
            <a:r>
              <a:rPr lang="zh-CN" altLang="en-US" dirty="0" smtClean="0">
                <a:latin typeface="华文新魏" pitchFamily="2" charset="-122"/>
                <a:ea typeface="华文新魏" pitchFamily="2" charset="-122"/>
              </a:rPr>
              <a:t>只要 </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连接的一方收到对方的零窗口通知，就启动持续计时器。</a:t>
            </a:r>
          </a:p>
          <a:p>
            <a:pPr eaLnBrk="1" hangingPunct="1"/>
            <a:r>
              <a:rPr lang="zh-CN" altLang="en-US" dirty="0" smtClean="0">
                <a:latin typeface="华文新魏" pitchFamily="2" charset="-122"/>
                <a:ea typeface="华文新魏" pitchFamily="2" charset="-122"/>
              </a:rPr>
              <a:t>若持续计时器设置的时间到期，就发送一个零窗口探测报文段（仅携带 </a:t>
            </a:r>
            <a:r>
              <a:rPr lang="en-US" altLang="zh-CN" dirty="0" smtClean="0">
                <a:latin typeface="华文新魏" pitchFamily="2" charset="-122"/>
                <a:ea typeface="华文新魏" pitchFamily="2" charset="-122"/>
              </a:rPr>
              <a:t>1 </a:t>
            </a:r>
            <a:r>
              <a:rPr lang="zh-CN" altLang="en-US" dirty="0" smtClean="0">
                <a:latin typeface="华文新魏" pitchFamily="2" charset="-122"/>
                <a:ea typeface="华文新魏" pitchFamily="2" charset="-122"/>
              </a:rPr>
              <a:t>字节的数据），而对方就在确认这个探测报文段时给出了现在的窗口值。</a:t>
            </a:r>
          </a:p>
          <a:p>
            <a:pPr eaLnBrk="1" hangingPunct="1"/>
            <a:r>
              <a:rPr lang="zh-CN" altLang="en-US" dirty="0" smtClean="0">
                <a:latin typeface="华文新魏" pitchFamily="2" charset="-122"/>
                <a:ea typeface="华文新魏" pitchFamily="2" charset="-122"/>
              </a:rPr>
              <a:t>若窗口仍然是零，则收到这个报文段的一方就重新设置持续计时器。</a:t>
            </a:r>
          </a:p>
          <a:p>
            <a:pPr eaLnBrk="1" hangingPunct="1"/>
            <a:r>
              <a:rPr lang="zh-CN" altLang="en-US" dirty="0" smtClean="0">
                <a:latin typeface="华文新魏" pitchFamily="2" charset="-122"/>
                <a:ea typeface="华文新魏" pitchFamily="2" charset="-122"/>
              </a:rPr>
              <a:t>若窗口不是零，则死锁的僵局就可以打破了。 </a:t>
            </a:r>
          </a:p>
        </p:txBody>
      </p:sp>
      <p:sp>
        <p:nvSpPr>
          <p:cNvPr id="113670" name="灯片编号占位符 5"/>
          <p:cNvSpPr>
            <a:spLocks noGrp="1"/>
          </p:cNvSpPr>
          <p:nvPr>
            <p:ph type="sldNum" sz="quarter" idx="12"/>
          </p:nvPr>
        </p:nvSpPr>
        <p:spPr>
          <a:noFill/>
        </p:spPr>
        <p:txBody>
          <a:bodyPr/>
          <a:lstStyle/>
          <a:p>
            <a:fld id="{6CD2803F-6D01-4C4A-B9EA-B8727980F6C5}" type="slidenum">
              <a:rPr lang="en-US" altLang="zh-CN" smtClean="0"/>
              <a:pPr/>
              <a:t>91</a:t>
            </a:fld>
            <a:endParaRPr lang="en-US"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323528" y="188640"/>
            <a:ext cx="7772400" cy="926976"/>
          </a:xfrm>
        </p:spPr>
        <p:txBody>
          <a:bodyPr/>
          <a:lstStyle/>
          <a:p>
            <a:pPr algn="l" eaLnBrk="1" hangingPunct="1">
              <a:buFont typeface="Arial" pitchFamily="34" charset="0"/>
              <a:buChar char="•"/>
            </a:pPr>
            <a:r>
              <a:rPr lang="zh-CN" altLang="en-US" sz="3200" u="sng" dirty="0" smtClean="0"/>
              <a:t>传输效率问题</a:t>
            </a:r>
          </a:p>
        </p:txBody>
      </p:sp>
      <p:sp>
        <p:nvSpPr>
          <p:cNvPr id="115716" name="Rectangle 3"/>
          <p:cNvSpPr>
            <a:spLocks noGrp="1" noChangeArrowheads="1"/>
          </p:cNvSpPr>
          <p:nvPr>
            <p:ph type="body" idx="1"/>
          </p:nvPr>
        </p:nvSpPr>
        <p:spPr>
          <a:xfrm>
            <a:off x="899592" y="1340768"/>
            <a:ext cx="7273925" cy="4675187"/>
          </a:xfrm>
        </p:spPr>
        <p:txBody>
          <a:bodyPr/>
          <a:lstStyle/>
          <a:p>
            <a:pPr eaLnBrk="1" hangingPunct="1">
              <a:lnSpc>
                <a:spcPct val="90000"/>
              </a:lnSpc>
              <a:buNone/>
            </a:pPr>
            <a:r>
              <a:rPr lang="zh-CN" altLang="en-US" dirty="0" smtClean="0">
                <a:latin typeface="华文新魏" pitchFamily="2" charset="-122"/>
                <a:ea typeface="华文新魏" pitchFamily="2" charset="-122"/>
              </a:rPr>
              <a:t>提高传输效率，必须控制 </a:t>
            </a:r>
            <a:r>
              <a:rPr lang="en-US" altLang="zh-CN" dirty="0" smtClean="0">
                <a:latin typeface="华文新魏" pitchFamily="2" charset="-122"/>
                <a:ea typeface="华文新魏" pitchFamily="2" charset="-122"/>
              </a:rPr>
              <a:t>TCP </a:t>
            </a:r>
            <a:r>
              <a:rPr lang="zh-CN" altLang="en-US" dirty="0" smtClean="0">
                <a:latin typeface="华文新魏" pitchFamily="2" charset="-122"/>
                <a:ea typeface="华文新魏" pitchFamily="2" charset="-122"/>
              </a:rPr>
              <a:t>报文段的发送时机。</a:t>
            </a:r>
            <a:endParaRPr lang="en-US" altLang="zh-CN" dirty="0" smtClean="0">
              <a:latin typeface="华文新魏" pitchFamily="2" charset="-122"/>
              <a:ea typeface="华文新魏" pitchFamily="2" charset="-122"/>
            </a:endParaRPr>
          </a:p>
          <a:p>
            <a:pPr eaLnBrk="1" hangingPunct="1">
              <a:lnSpc>
                <a:spcPct val="90000"/>
              </a:lnSpc>
            </a:pPr>
            <a:r>
              <a:rPr lang="en-US" altLang="zh-CN" dirty="0" smtClean="0">
                <a:latin typeface="华文新魏" pitchFamily="2" charset="-122"/>
                <a:ea typeface="华文新魏" pitchFamily="2" charset="-122"/>
              </a:rPr>
              <a:t>Nagle</a:t>
            </a:r>
            <a:r>
              <a:rPr lang="zh-CN" altLang="en-US" dirty="0" smtClean="0">
                <a:latin typeface="华文新魏" pitchFamily="2" charset="-122"/>
                <a:ea typeface="华文新魏" pitchFamily="2" charset="-122"/>
              </a:rPr>
              <a:t>算法：</a:t>
            </a:r>
            <a:endParaRPr lang="en-US" altLang="zh-CN" dirty="0" smtClean="0">
              <a:latin typeface="华文新魏" pitchFamily="2" charset="-122"/>
              <a:ea typeface="华文新魏" pitchFamily="2" charset="-122"/>
            </a:endParaRPr>
          </a:p>
          <a:p>
            <a:pPr lvl="1" eaLnBrk="1" hangingPunct="1">
              <a:lnSpc>
                <a:spcPct val="90000"/>
              </a:lnSpc>
            </a:pPr>
            <a:r>
              <a:rPr lang="zh-CN" altLang="en-US" dirty="0" smtClean="0">
                <a:latin typeface="华文新魏" pitchFamily="2" charset="-122"/>
                <a:ea typeface="华文新魏" pitchFamily="2" charset="-122"/>
              </a:rPr>
              <a:t>数据以每次</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字节进入发送端，发送端第一次只发送</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字节，其他字节存入缓冲区。当第一个报文段确认符合时，再把发送缓存的数据作为第</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个报文段发出。一边发送、等待应答、一边缓存待发送数据的处理办法；</a:t>
            </a:r>
          </a:p>
          <a:p>
            <a:pPr lvl="1" eaLnBrk="1" hangingPunct="1">
              <a:lnSpc>
                <a:spcPct val="90000"/>
              </a:lnSpc>
            </a:pPr>
            <a:r>
              <a:rPr lang="zh-CN" altLang="en-US" dirty="0" smtClean="0">
                <a:latin typeface="华文新魏" pitchFamily="2" charset="-122"/>
                <a:ea typeface="华文新魏" pitchFamily="2" charset="-122"/>
              </a:rPr>
              <a:t>缓存的数据字节数达到发送窗口的</a:t>
            </a:r>
            <a:r>
              <a:rPr lang="en-US" altLang="zh-CN" dirty="0" smtClean="0">
                <a:latin typeface="华文新魏" pitchFamily="2" charset="-122"/>
                <a:ea typeface="华文新魏" pitchFamily="2" charset="-122"/>
              </a:rPr>
              <a:t>1/2</a:t>
            </a:r>
            <a:r>
              <a:rPr lang="zh-CN" altLang="en-US" dirty="0" smtClean="0">
                <a:latin typeface="华文新魏" pitchFamily="2" charset="-122"/>
                <a:ea typeface="华文新魏" pitchFamily="2" charset="-122"/>
              </a:rPr>
              <a:t>或接近</a:t>
            </a:r>
            <a:r>
              <a:rPr lang="en-US" altLang="zh-CN" dirty="0" smtClean="0">
                <a:latin typeface="华文新魏" pitchFamily="2" charset="-122"/>
                <a:ea typeface="华文新魏" pitchFamily="2" charset="-122"/>
              </a:rPr>
              <a:t>MSS</a:t>
            </a:r>
            <a:r>
              <a:rPr lang="zh-CN" altLang="en-US" dirty="0" smtClean="0">
                <a:latin typeface="华文新魏" pitchFamily="2" charset="-122"/>
                <a:ea typeface="华文新魏" pitchFamily="2" charset="-122"/>
              </a:rPr>
              <a:t>时，立即作为</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个报文段发送。</a:t>
            </a:r>
            <a:endParaRPr lang="en-US" altLang="zh-CN" dirty="0" smtClean="0">
              <a:latin typeface="华文新魏" pitchFamily="2" charset="-122"/>
              <a:ea typeface="华文新魏" pitchFamily="2" charset="-122"/>
            </a:endParaRPr>
          </a:p>
          <a:p>
            <a:pPr eaLnBrk="1" hangingPunct="1">
              <a:lnSpc>
                <a:spcPct val="90000"/>
              </a:lnSpc>
            </a:pPr>
            <a:r>
              <a:rPr lang="zh-CN" altLang="en-US" dirty="0" smtClean="0">
                <a:latin typeface="华文新魏" pitchFamily="2" charset="-122"/>
                <a:ea typeface="华文新魏" pitchFamily="2" charset="-122"/>
              </a:rPr>
              <a:t>糊涂窗口综合症</a:t>
            </a:r>
            <a:endParaRPr lang="en-US" altLang="zh-CN" dirty="0" smtClean="0">
              <a:latin typeface="华文新魏" pitchFamily="2" charset="-122"/>
              <a:ea typeface="华文新魏" pitchFamily="2" charset="-122"/>
            </a:endParaRPr>
          </a:p>
          <a:p>
            <a:pPr lvl="1" eaLnBrk="1" hangingPunct="1">
              <a:lnSpc>
                <a:spcPct val="90000"/>
              </a:lnSpc>
            </a:pPr>
            <a:r>
              <a:rPr lang="zh-CN" altLang="en-US" dirty="0" smtClean="0">
                <a:latin typeface="华文新魏" pitchFamily="2" charset="-122"/>
                <a:ea typeface="华文新魏" pitchFamily="2" charset="-122"/>
              </a:rPr>
              <a:t>禁止发送窗口为</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字节的窗口更新报文</a:t>
            </a:r>
          </a:p>
        </p:txBody>
      </p:sp>
      <p:sp>
        <p:nvSpPr>
          <p:cNvPr id="115718" name="灯片编号占位符 5"/>
          <p:cNvSpPr>
            <a:spLocks noGrp="1"/>
          </p:cNvSpPr>
          <p:nvPr>
            <p:ph type="sldNum" sz="quarter" idx="12"/>
          </p:nvPr>
        </p:nvSpPr>
        <p:spPr>
          <a:noFill/>
        </p:spPr>
        <p:txBody>
          <a:bodyPr/>
          <a:lstStyle/>
          <a:p>
            <a:fld id="{A97EEED0-67D4-4EBC-9B63-BFB4CA223475}" type="slidenum">
              <a:rPr lang="en-US" altLang="zh-CN" smtClean="0"/>
              <a:pPr/>
              <a:t>92</a:t>
            </a:fld>
            <a:endParaRPr lang="en-US" altLang="zh-CN"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467544" y="188640"/>
            <a:ext cx="7772400" cy="720080"/>
          </a:xfrm>
        </p:spPr>
        <p:txBody>
          <a:bodyPr/>
          <a:lstStyle/>
          <a:p>
            <a:pPr algn="l" eaLnBrk="1" hangingPunct="1"/>
            <a:r>
              <a:rPr lang="en-US" altLang="zh-CN" sz="3600" dirty="0" smtClean="0">
                <a:solidFill>
                  <a:schemeClr val="accent6"/>
                </a:solidFill>
              </a:rPr>
              <a:t>TCP</a:t>
            </a:r>
            <a:r>
              <a:rPr lang="zh-CN" altLang="en-US" sz="3600" dirty="0" smtClean="0">
                <a:solidFill>
                  <a:schemeClr val="accent6"/>
                </a:solidFill>
              </a:rPr>
              <a:t>的拥塞控制</a:t>
            </a:r>
          </a:p>
        </p:txBody>
      </p:sp>
      <p:sp>
        <p:nvSpPr>
          <p:cNvPr id="764932" name="Rectangle 4"/>
          <p:cNvSpPr>
            <a:spLocks noGrp="1" noChangeArrowheads="1"/>
          </p:cNvSpPr>
          <p:nvPr>
            <p:ph type="body" idx="1"/>
          </p:nvPr>
        </p:nvSpPr>
        <p:spPr>
          <a:xfrm>
            <a:off x="539552" y="1700808"/>
            <a:ext cx="8136904" cy="4608512"/>
          </a:xfrm>
          <a:noFill/>
        </p:spPr>
        <p:txBody>
          <a:bodyPr/>
          <a:lstStyle/>
          <a:p>
            <a:pPr eaLnBrk="1" hangingPunct="1"/>
            <a:r>
              <a:rPr lang="zh-CN" altLang="en-US" dirty="0" smtClean="0">
                <a:latin typeface="华文新魏" pitchFamily="2" charset="-122"/>
                <a:ea typeface="华文新魏" pitchFamily="2" charset="-122"/>
              </a:rPr>
              <a:t>某段时间，若对网络中某资源的需求超过了该资源所能提供的可用部分，网络的性能就要变坏</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产生</a:t>
            </a:r>
            <a:r>
              <a:rPr lang="zh-CN" altLang="en-US" dirty="0" smtClean="0">
                <a:solidFill>
                  <a:srgbClr val="FF0000"/>
                </a:solidFill>
                <a:latin typeface="华文新魏" pitchFamily="2" charset="-122"/>
                <a:ea typeface="华文新魏" pitchFamily="2" charset="-122"/>
              </a:rPr>
              <a:t>拥塞</a:t>
            </a:r>
            <a:r>
              <a:rPr lang="en-US" altLang="zh-CN" dirty="0" smtClean="0">
                <a:solidFill>
                  <a:srgbClr val="FF0000"/>
                </a:solidFill>
                <a:latin typeface="华文新魏" pitchFamily="2" charset="-122"/>
                <a:ea typeface="华文新魏" pitchFamily="2" charset="-122"/>
              </a:rPr>
              <a:t>(congestion)</a:t>
            </a:r>
            <a:r>
              <a:rPr lang="zh-CN" altLang="en-US" dirty="0" smtClean="0">
                <a:latin typeface="华文新魏" pitchFamily="2" charset="-122"/>
                <a:ea typeface="华文新魏" pitchFamily="2" charset="-122"/>
              </a:rPr>
              <a:t>。</a:t>
            </a:r>
          </a:p>
          <a:p>
            <a:pPr eaLnBrk="1" hangingPunct="1"/>
            <a:r>
              <a:rPr lang="zh-CN" altLang="en-US" dirty="0" smtClean="0">
                <a:latin typeface="华文新魏" pitchFamily="2" charset="-122"/>
                <a:ea typeface="华文新魏" pitchFamily="2" charset="-122"/>
              </a:rPr>
              <a:t>出现资源拥塞的条件：</a:t>
            </a:r>
          </a:p>
          <a:p>
            <a:pPr eaLnBrk="1" hangingPunct="1">
              <a:spcBef>
                <a:spcPct val="40000"/>
              </a:spcBef>
              <a:spcAft>
                <a:spcPct val="30000"/>
              </a:spcAft>
              <a:buFont typeface="Wingdings" pitchFamily="2" charset="2"/>
              <a:buNone/>
            </a:pP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smtClean="0">
                <a:solidFill>
                  <a:srgbClr val="FF0000"/>
                </a:solidFill>
                <a:latin typeface="华文新魏" pitchFamily="2" charset="-122"/>
                <a:ea typeface="华文新魏" pitchFamily="2" charset="-122"/>
              </a:rPr>
              <a:t> 对资源需求的总和 </a:t>
            </a:r>
            <a:r>
              <a:rPr lang="en-US" altLang="zh-CN" dirty="0" smtClean="0">
                <a:solidFill>
                  <a:srgbClr val="FF0000"/>
                </a:solidFill>
                <a:latin typeface="华文新魏" pitchFamily="2" charset="-122"/>
                <a:ea typeface="华文新魏" pitchFamily="2" charset="-122"/>
              </a:rPr>
              <a:t>&gt; </a:t>
            </a:r>
            <a:r>
              <a:rPr lang="zh-CN" altLang="en-US" dirty="0" smtClean="0">
                <a:solidFill>
                  <a:srgbClr val="FF0000"/>
                </a:solidFill>
                <a:latin typeface="华文新魏" pitchFamily="2" charset="-122"/>
                <a:ea typeface="华文新魏" pitchFamily="2" charset="-122"/>
              </a:rPr>
              <a:t>可用资源       </a:t>
            </a:r>
            <a:r>
              <a:rPr lang="en-US" altLang="zh-CN" dirty="0" smtClean="0">
                <a:solidFill>
                  <a:srgbClr val="FF0000"/>
                </a:solidFill>
                <a:latin typeface="华文新魏" pitchFamily="2" charset="-122"/>
                <a:ea typeface="华文新魏" pitchFamily="2" charset="-122"/>
              </a:rPr>
              <a:t> </a:t>
            </a:r>
          </a:p>
          <a:p>
            <a:pPr eaLnBrk="1" hangingPunct="1"/>
            <a:r>
              <a:rPr lang="zh-CN" altLang="en-US" dirty="0" smtClean="0">
                <a:latin typeface="华文新魏" pitchFamily="2" charset="-122"/>
                <a:ea typeface="华文新魏" pitchFamily="2" charset="-122"/>
              </a:rPr>
              <a:t>若网络中有许多资源同时产生拥塞，网络的性能就要明显变坏，整个网络的吞吐量将随输入负荷的增大而下降。  </a:t>
            </a:r>
          </a:p>
        </p:txBody>
      </p:sp>
      <p:sp>
        <p:nvSpPr>
          <p:cNvPr id="116742" name="灯片编号占位符 5"/>
          <p:cNvSpPr>
            <a:spLocks noGrp="1"/>
          </p:cNvSpPr>
          <p:nvPr>
            <p:ph type="sldNum" sz="quarter" idx="12"/>
          </p:nvPr>
        </p:nvSpPr>
        <p:spPr>
          <a:noFill/>
        </p:spPr>
        <p:txBody>
          <a:bodyPr/>
          <a:lstStyle/>
          <a:p>
            <a:fld id="{843B1B2A-E2F7-480C-B750-9EB66A36D232}" type="slidenum">
              <a:rPr lang="en-US" altLang="zh-CN" smtClean="0"/>
              <a:pPr/>
              <a:t>93</a:t>
            </a:fld>
            <a:endParaRPr lang="en-US" altLang="zh-CN" smtClean="0"/>
          </a:p>
        </p:txBody>
      </p:sp>
      <p:sp>
        <p:nvSpPr>
          <p:cNvPr id="7" name="Rectangle 2"/>
          <p:cNvSpPr txBox="1">
            <a:spLocks noChangeArrowheads="1"/>
          </p:cNvSpPr>
          <p:nvPr/>
        </p:nvSpPr>
        <p:spPr bwMode="auto">
          <a:xfrm>
            <a:off x="323528" y="836712"/>
            <a:ext cx="77724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 拥塞控制概念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2">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64932">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649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179512" y="260648"/>
            <a:ext cx="7705725" cy="4754562"/>
          </a:xfrm>
        </p:spPr>
        <p:txBody>
          <a:bodyPr/>
          <a:lstStyle/>
          <a:p>
            <a:pPr>
              <a:buFontTx/>
              <a:buNone/>
              <a:defRPr/>
            </a:pPr>
            <a:r>
              <a:rPr lang="en-US" altLang="zh-CN" sz="3200" b="1" u="sng" dirty="0" smtClean="0">
                <a:solidFill>
                  <a:schemeClr val="accent6"/>
                </a:solidFill>
                <a:ea typeface="华文新魏" pitchFamily="2" charset="-122"/>
              </a:rPr>
              <a:t>TCP</a:t>
            </a:r>
            <a:r>
              <a:rPr lang="zh-CN" altLang="zh-CN" sz="3200" b="1" u="sng" dirty="0" smtClean="0">
                <a:solidFill>
                  <a:schemeClr val="accent6"/>
                </a:solidFill>
                <a:ea typeface="华文新魏" pitchFamily="2" charset="-122"/>
              </a:rPr>
              <a:t>窗口与拥塞控制</a:t>
            </a:r>
            <a:endParaRPr lang="en-US" altLang="zh-CN" sz="3200" b="1" u="sng" dirty="0" smtClean="0">
              <a:solidFill>
                <a:schemeClr val="accent6"/>
              </a:solidFill>
              <a:ea typeface="华文新魏" pitchFamily="2" charset="-122"/>
            </a:endParaRPr>
          </a:p>
          <a:p>
            <a:pPr>
              <a:defRPr/>
            </a:pPr>
            <a:r>
              <a:rPr lang="zh-CN" altLang="zh-CN" sz="2800" b="1" u="sng" dirty="0" smtClean="0">
                <a:solidFill>
                  <a:schemeClr val="accent6"/>
                </a:solidFill>
                <a:ea typeface="华文新魏" pitchFamily="2" charset="-122"/>
              </a:rPr>
              <a:t>拥塞控制的作用</a:t>
            </a:r>
          </a:p>
        </p:txBody>
      </p:sp>
      <p:sp>
        <p:nvSpPr>
          <p:cNvPr id="5" name="灯片编号占位符 4"/>
          <p:cNvSpPr>
            <a:spLocks noGrp="1"/>
          </p:cNvSpPr>
          <p:nvPr>
            <p:ph type="sldNum" sz="quarter" idx="11"/>
          </p:nvPr>
        </p:nvSpPr>
        <p:spPr>
          <a:xfrm>
            <a:off x="7020272" y="6605588"/>
            <a:ext cx="1905000" cy="252412"/>
          </a:xfrm>
        </p:spPr>
        <p:txBody>
          <a:bodyPr/>
          <a:lstStyle/>
          <a:p>
            <a:pPr algn="r">
              <a:defRPr/>
            </a:pPr>
            <a:fld id="{4938814A-0539-4E77-8E9F-20977B6C7C66}" type="slidenum">
              <a:rPr lang="zh-CN" altLang="en-US">
                <a:solidFill>
                  <a:srgbClr val="000000"/>
                </a:solidFill>
              </a:rPr>
              <a:pPr algn="r">
                <a:defRPr/>
              </a:pPr>
              <a:t>94</a:t>
            </a:fld>
            <a:endParaRPr lang="en-US" altLang="zh-CN" dirty="0">
              <a:solidFill>
                <a:srgbClr val="000000"/>
              </a:solidFill>
            </a:endParaRPr>
          </a:p>
        </p:txBody>
      </p:sp>
      <p:pic>
        <p:nvPicPr>
          <p:cNvPr id="6" name="图片 5"/>
          <p:cNvPicPr/>
          <p:nvPr/>
        </p:nvPicPr>
        <p:blipFill>
          <a:blip r:embed="rId2" cstate="print"/>
          <a:srcRect/>
          <a:stretch>
            <a:fillRect/>
          </a:stretch>
        </p:blipFill>
        <p:spPr bwMode="auto">
          <a:xfrm>
            <a:off x="1547664" y="1916832"/>
            <a:ext cx="5832648" cy="396044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251520" y="260648"/>
            <a:ext cx="7772400" cy="926976"/>
          </a:xfrm>
        </p:spPr>
        <p:txBody>
          <a:bodyPr/>
          <a:lstStyle/>
          <a:p>
            <a:pPr algn="l" eaLnBrk="1" hangingPunct="1">
              <a:buFont typeface="Arial" pitchFamily="34" charset="0"/>
              <a:buChar char="•"/>
            </a:pPr>
            <a:r>
              <a:rPr lang="zh-CN" altLang="en-US" sz="3200" u="sng" dirty="0" smtClean="0">
                <a:solidFill>
                  <a:schemeClr val="accent6"/>
                </a:solidFill>
              </a:rPr>
              <a:t> 拥塞控制与流量控制的关系 </a:t>
            </a:r>
          </a:p>
        </p:txBody>
      </p:sp>
      <p:sp>
        <p:nvSpPr>
          <p:cNvPr id="766979" name="Rectangle 3"/>
          <p:cNvSpPr>
            <a:spLocks noGrp="1" noChangeArrowheads="1"/>
          </p:cNvSpPr>
          <p:nvPr>
            <p:ph type="body" idx="1"/>
          </p:nvPr>
        </p:nvSpPr>
        <p:spPr>
          <a:xfrm>
            <a:off x="539552" y="1556792"/>
            <a:ext cx="8137525" cy="4319588"/>
          </a:xfrm>
        </p:spPr>
        <p:txBody>
          <a:bodyPr/>
          <a:lstStyle/>
          <a:p>
            <a:pPr eaLnBrk="1" hangingPunct="1"/>
            <a:r>
              <a:rPr lang="zh-CN" altLang="en-US" dirty="0" smtClean="0">
                <a:latin typeface="华文新魏" pitchFamily="2" charset="-122"/>
                <a:ea typeface="华文新魏" pitchFamily="2" charset="-122"/>
              </a:rPr>
              <a:t>拥塞控制所要做的都有一个前提，就是网络能够承受现有的网络负荷。</a:t>
            </a:r>
          </a:p>
          <a:p>
            <a:pPr eaLnBrk="1" hangingPunct="1"/>
            <a:r>
              <a:rPr lang="zh-CN" altLang="en-US" dirty="0" smtClean="0">
                <a:latin typeface="华文新魏" pitchFamily="2" charset="-122"/>
                <a:ea typeface="华文新魏" pitchFamily="2" charset="-122"/>
              </a:rPr>
              <a:t>拥塞控制是一个全局性的过程，涉及到所有的主机、所有的路由器，以及与降低网络传输性能有关的所有因素。 </a:t>
            </a:r>
          </a:p>
          <a:p>
            <a:pPr eaLnBrk="1" hangingPunct="1"/>
            <a:r>
              <a:rPr lang="zh-CN" altLang="en-US" dirty="0" smtClean="0">
                <a:latin typeface="华文新魏" pitchFamily="2" charset="-122"/>
                <a:ea typeface="华文新魏" pitchFamily="2" charset="-122"/>
              </a:rPr>
              <a:t>流量控制指在给定的发送端和接收端之间的点对点通信量的控制。 </a:t>
            </a:r>
          </a:p>
          <a:p>
            <a:pPr eaLnBrk="1" hangingPunct="1"/>
            <a:r>
              <a:rPr lang="zh-CN" altLang="en-US" dirty="0" smtClean="0">
                <a:latin typeface="华文新魏" pitchFamily="2" charset="-122"/>
                <a:ea typeface="华文新魏" pitchFamily="2" charset="-122"/>
              </a:rPr>
              <a:t>流量控制所要做的就是抑制发送端发送数据的速率，以便使接收端来得及接收。 </a:t>
            </a:r>
          </a:p>
        </p:txBody>
      </p:sp>
      <p:sp>
        <p:nvSpPr>
          <p:cNvPr id="117766" name="灯片编号占位符 5"/>
          <p:cNvSpPr>
            <a:spLocks noGrp="1"/>
          </p:cNvSpPr>
          <p:nvPr>
            <p:ph type="sldNum" sz="quarter" idx="12"/>
          </p:nvPr>
        </p:nvSpPr>
        <p:spPr>
          <a:noFill/>
        </p:spPr>
        <p:txBody>
          <a:bodyPr/>
          <a:lstStyle/>
          <a:p>
            <a:fld id="{37E4AD6A-F6AE-44C2-9DBC-3D1E40987022}" type="slidenum">
              <a:rPr lang="en-US" altLang="zh-CN" smtClean="0"/>
              <a:pPr/>
              <a:t>95</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6"/>
          <p:cNvSpPr>
            <a:spLocks noGrp="1"/>
          </p:cNvSpPr>
          <p:nvPr>
            <p:ph type="sldNum" sz="quarter" idx="12"/>
          </p:nvPr>
        </p:nvSpPr>
        <p:spPr>
          <a:noFill/>
        </p:spPr>
        <p:txBody>
          <a:bodyPr/>
          <a:lstStyle/>
          <a:p>
            <a:fld id="{2B38B341-D764-48D9-993C-7A94C0E6B4BC}" type="slidenum">
              <a:rPr lang="en-US" altLang="zh-CN" smtClean="0"/>
              <a:pPr/>
              <a:t>96</a:t>
            </a:fld>
            <a:endParaRPr lang="en-US" altLang="zh-CN" smtClean="0"/>
          </a:p>
        </p:txBody>
      </p:sp>
      <p:sp>
        <p:nvSpPr>
          <p:cNvPr id="119811" name="Rectangle 2"/>
          <p:cNvSpPr>
            <a:spLocks noGrp="1" noChangeArrowheads="1"/>
          </p:cNvSpPr>
          <p:nvPr>
            <p:ph type="title"/>
          </p:nvPr>
        </p:nvSpPr>
        <p:spPr>
          <a:xfrm>
            <a:off x="395536" y="260648"/>
            <a:ext cx="7793037" cy="864096"/>
          </a:xfrm>
        </p:spPr>
        <p:txBody>
          <a:bodyPr/>
          <a:lstStyle/>
          <a:p>
            <a:pPr algn="l">
              <a:buFont typeface="Arial" pitchFamily="34" charset="0"/>
              <a:buChar char="•"/>
            </a:pPr>
            <a:r>
              <a:rPr lang="zh-CN" altLang="en-US" sz="3200" u="sng" dirty="0" smtClean="0">
                <a:solidFill>
                  <a:schemeClr val="accent6"/>
                </a:solidFill>
              </a:rPr>
              <a:t> 网络拥塞的原因（</a:t>
            </a:r>
            <a:r>
              <a:rPr lang="en-US" altLang="zh-CN" sz="3200" u="sng" dirty="0" smtClean="0">
                <a:solidFill>
                  <a:schemeClr val="accent6"/>
                </a:solidFill>
              </a:rPr>
              <a:t>1</a:t>
            </a:r>
            <a:r>
              <a:rPr lang="zh-CN" altLang="en-US" sz="3200" u="sng" dirty="0" smtClean="0">
                <a:solidFill>
                  <a:schemeClr val="accent6"/>
                </a:solidFill>
              </a:rPr>
              <a:t>）</a:t>
            </a:r>
            <a:r>
              <a:rPr lang="en-US" altLang="zh-CN" sz="3200" u="sng" dirty="0" smtClean="0">
                <a:solidFill>
                  <a:schemeClr val="accent6"/>
                </a:solidFill>
              </a:rPr>
              <a:t> </a:t>
            </a:r>
          </a:p>
        </p:txBody>
      </p:sp>
      <p:sp>
        <p:nvSpPr>
          <p:cNvPr id="119812" name="Rectangle 3"/>
          <p:cNvSpPr>
            <a:spLocks noGrp="1" noChangeArrowheads="1"/>
          </p:cNvSpPr>
          <p:nvPr>
            <p:ph type="body" sz="half" idx="1"/>
          </p:nvPr>
        </p:nvSpPr>
        <p:spPr>
          <a:xfrm>
            <a:off x="467544" y="1196752"/>
            <a:ext cx="8424936" cy="504056"/>
          </a:xfrm>
        </p:spPr>
        <p:txBody>
          <a:bodyPr/>
          <a:lstStyle/>
          <a:p>
            <a:pPr marL="0" indent="0">
              <a:spcBef>
                <a:spcPts val="600"/>
              </a:spcBef>
              <a:buNone/>
            </a:pPr>
            <a:r>
              <a:rPr lang="zh-CN" altLang="en-US" dirty="0" smtClean="0">
                <a:latin typeface="华文新魏" pitchFamily="2" charset="-122"/>
                <a:ea typeface="华文新魏" pitchFamily="2" charset="-122"/>
              </a:rPr>
              <a:t>两个发送方，两个接收方；一个路由器，无限缓存，没有重传</a:t>
            </a:r>
          </a:p>
        </p:txBody>
      </p:sp>
      <p:pic>
        <p:nvPicPr>
          <p:cNvPr id="119813" name="Picture 6" descr="congestion_perf0"/>
          <p:cNvPicPr>
            <a:picLocks noChangeAspect="1" noChangeArrowheads="1"/>
          </p:cNvPicPr>
          <p:nvPr/>
        </p:nvPicPr>
        <p:blipFill>
          <a:blip r:embed="rId2" cstate="print"/>
          <a:srcRect/>
          <a:stretch>
            <a:fillRect/>
          </a:stretch>
        </p:blipFill>
        <p:spPr bwMode="auto">
          <a:xfrm>
            <a:off x="1403648" y="4365104"/>
            <a:ext cx="5595243" cy="2041222"/>
          </a:xfrm>
          <a:prstGeom prst="rect">
            <a:avLst/>
          </a:prstGeom>
          <a:noFill/>
          <a:ln w="9525">
            <a:noFill/>
            <a:miter lim="800000"/>
            <a:headEnd/>
            <a:tailEnd/>
          </a:ln>
        </p:spPr>
      </p:pic>
      <p:grpSp>
        <p:nvGrpSpPr>
          <p:cNvPr id="2" name="Group 243"/>
          <p:cNvGrpSpPr>
            <a:grpSpLocks/>
          </p:cNvGrpSpPr>
          <p:nvPr/>
        </p:nvGrpSpPr>
        <p:grpSpPr bwMode="auto">
          <a:xfrm>
            <a:off x="1403648" y="1772816"/>
            <a:ext cx="5004048" cy="2376289"/>
            <a:chOff x="1448" y="2704"/>
            <a:chExt cx="3359" cy="1612"/>
          </a:xfrm>
        </p:grpSpPr>
        <p:sp>
          <p:nvSpPr>
            <p:cNvPr id="119816"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19817" name="Line 8"/>
            <p:cNvSpPr>
              <a:spLocks noChangeShapeType="1"/>
            </p:cNvSpPr>
            <p:nvPr/>
          </p:nvSpPr>
          <p:spPr bwMode="auto">
            <a:xfrm>
              <a:off x="2871" y="3762"/>
              <a:ext cx="0" cy="92"/>
            </a:xfrm>
            <a:prstGeom prst="line">
              <a:avLst/>
            </a:prstGeom>
            <a:noFill/>
            <a:ln w="12700">
              <a:solidFill>
                <a:srgbClr val="000000"/>
              </a:solidFill>
              <a:round/>
              <a:headEnd/>
              <a:tailEnd/>
            </a:ln>
          </p:spPr>
          <p:txBody>
            <a:bodyPr wrap="none" anchor="ctr"/>
            <a:lstStyle/>
            <a:p>
              <a:endParaRPr lang="zh-CN" altLang="en-US"/>
            </a:p>
          </p:txBody>
        </p:sp>
        <p:sp>
          <p:nvSpPr>
            <p:cNvPr id="119818" name="Line 9"/>
            <p:cNvSpPr>
              <a:spLocks noChangeShapeType="1"/>
            </p:cNvSpPr>
            <p:nvPr/>
          </p:nvSpPr>
          <p:spPr bwMode="auto">
            <a:xfrm>
              <a:off x="3541" y="3762"/>
              <a:ext cx="0" cy="92"/>
            </a:xfrm>
            <a:prstGeom prst="line">
              <a:avLst/>
            </a:prstGeom>
            <a:noFill/>
            <a:ln w="12700">
              <a:solidFill>
                <a:srgbClr val="808080"/>
              </a:solidFill>
              <a:round/>
              <a:headEnd/>
              <a:tailEnd/>
            </a:ln>
          </p:spPr>
          <p:txBody>
            <a:bodyPr wrap="none" anchor="ctr"/>
            <a:lstStyle/>
            <a:p>
              <a:endParaRPr lang="zh-CN" altLang="en-US"/>
            </a:p>
          </p:txBody>
        </p:sp>
        <p:sp>
          <p:nvSpPr>
            <p:cNvPr id="119819" name="Rectangle 10"/>
            <p:cNvSpPr>
              <a:spLocks noChangeArrowheads="1"/>
            </p:cNvSpPr>
            <p:nvPr/>
          </p:nvSpPr>
          <p:spPr bwMode="auto">
            <a:xfrm>
              <a:off x="2871" y="3762"/>
              <a:ext cx="159" cy="90"/>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19820" name="Rectangle 11"/>
            <p:cNvSpPr>
              <a:spLocks noChangeArrowheads="1"/>
            </p:cNvSpPr>
            <p:nvPr/>
          </p:nvSpPr>
          <p:spPr bwMode="auto">
            <a:xfrm>
              <a:off x="3338" y="3756"/>
              <a:ext cx="203" cy="90"/>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19821"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3" name="Group 13"/>
            <p:cNvGrpSpPr>
              <a:grpSpLocks/>
            </p:cNvGrpSpPr>
            <p:nvPr/>
          </p:nvGrpSpPr>
          <p:grpSpPr bwMode="auto">
            <a:xfrm>
              <a:off x="3026" y="3693"/>
              <a:ext cx="332" cy="101"/>
              <a:chOff x="2848" y="848"/>
              <a:chExt cx="140" cy="98"/>
            </a:xfrm>
          </p:grpSpPr>
          <p:sp>
            <p:nvSpPr>
              <p:cNvPr id="120049" name="Line 14"/>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0050" name="Line 15"/>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0051" name="Line 16"/>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4" name="Group 17"/>
            <p:cNvGrpSpPr>
              <a:grpSpLocks/>
            </p:cNvGrpSpPr>
            <p:nvPr/>
          </p:nvGrpSpPr>
          <p:grpSpPr bwMode="auto">
            <a:xfrm flipV="1">
              <a:off x="3026" y="3692"/>
              <a:ext cx="332" cy="100"/>
              <a:chOff x="2848" y="848"/>
              <a:chExt cx="140" cy="98"/>
            </a:xfrm>
          </p:grpSpPr>
          <p:sp>
            <p:nvSpPr>
              <p:cNvPr id="120046" name="Line 18"/>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0047" name="Line 19"/>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0048" name="Line 20"/>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sp>
          <p:nvSpPr>
            <p:cNvPr id="119824" name="Text Box 21"/>
            <p:cNvSpPr txBox="1">
              <a:spLocks noChangeArrowheads="1"/>
            </p:cNvSpPr>
            <p:nvPr/>
          </p:nvSpPr>
          <p:spPr bwMode="auto">
            <a:xfrm>
              <a:off x="3026" y="3250"/>
              <a:ext cx="897" cy="249"/>
            </a:xfrm>
            <a:prstGeom prst="rect">
              <a:avLst/>
            </a:prstGeom>
            <a:noFill/>
            <a:ln w="9525">
              <a:noFill/>
              <a:miter lim="800000"/>
              <a:headEnd/>
              <a:tailEnd/>
            </a:ln>
          </p:spPr>
          <p:txBody>
            <a:bodyPr/>
            <a:lstStyle/>
            <a:p>
              <a:pPr algn="r"/>
              <a:r>
                <a:rPr lang="en-US" altLang="zh-CN" sz="1000">
                  <a:solidFill>
                    <a:schemeClr val="tx2"/>
                  </a:solidFill>
                  <a:latin typeface="Arial" pitchFamily="34" charset="0"/>
                </a:rPr>
                <a:t>unlimited shared output link buffers</a:t>
              </a:r>
              <a:endParaRPr lang="en-US" altLang="zh-CN" sz="2000">
                <a:solidFill>
                  <a:schemeClr val="tx2"/>
                </a:solidFill>
              </a:endParaRPr>
            </a:p>
          </p:txBody>
        </p:sp>
        <p:sp>
          <p:nvSpPr>
            <p:cNvPr id="119825" name="Line 22"/>
            <p:cNvSpPr>
              <a:spLocks noChangeShapeType="1"/>
            </p:cNvSpPr>
            <p:nvPr/>
          </p:nvSpPr>
          <p:spPr bwMode="auto">
            <a:xfrm flipH="1">
              <a:off x="2168" y="3544"/>
              <a:ext cx="582" cy="546"/>
            </a:xfrm>
            <a:prstGeom prst="line">
              <a:avLst/>
            </a:prstGeom>
            <a:noFill/>
            <a:ln w="9525">
              <a:solidFill>
                <a:srgbClr val="000000"/>
              </a:solidFill>
              <a:round/>
              <a:headEnd/>
              <a:tailEnd/>
            </a:ln>
          </p:spPr>
          <p:txBody>
            <a:bodyPr/>
            <a:lstStyle/>
            <a:p>
              <a:endParaRPr lang="zh-CN" altLang="en-US"/>
            </a:p>
          </p:txBody>
        </p:sp>
        <p:sp>
          <p:nvSpPr>
            <p:cNvPr id="119826" name="Line 23"/>
            <p:cNvSpPr>
              <a:spLocks noChangeShapeType="1"/>
            </p:cNvSpPr>
            <p:nvPr/>
          </p:nvSpPr>
          <p:spPr bwMode="auto">
            <a:xfrm flipH="1">
              <a:off x="2474" y="3544"/>
              <a:ext cx="276" cy="1"/>
            </a:xfrm>
            <a:prstGeom prst="line">
              <a:avLst/>
            </a:prstGeom>
            <a:noFill/>
            <a:ln w="9525">
              <a:solidFill>
                <a:srgbClr val="000000"/>
              </a:solidFill>
              <a:round/>
              <a:headEnd/>
              <a:tailEnd/>
            </a:ln>
          </p:spPr>
          <p:txBody>
            <a:bodyPr/>
            <a:lstStyle/>
            <a:p>
              <a:endParaRPr lang="zh-CN" altLang="en-US"/>
            </a:p>
          </p:txBody>
        </p:sp>
        <p:grpSp>
          <p:nvGrpSpPr>
            <p:cNvPr id="5" name="Group 24"/>
            <p:cNvGrpSpPr>
              <a:grpSpLocks/>
            </p:cNvGrpSpPr>
            <p:nvPr/>
          </p:nvGrpSpPr>
          <p:grpSpPr bwMode="auto">
            <a:xfrm>
              <a:off x="1988" y="2704"/>
              <a:ext cx="617" cy="947"/>
              <a:chOff x="12464" y="10193"/>
              <a:chExt cx="1481" cy="2272"/>
            </a:xfrm>
          </p:grpSpPr>
          <p:grpSp>
            <p:nvGrpSpPr>
              <p:cNvPr id="6" name="Group 25"/>
              <p:cNvGrpSpPr>
                <a:grpSpLocks/>
              </p:cNvGrpSpPr>
              <p:nvPr/>
            </p:nvGrpSpPr>
            <p:grpSpPr bwMode="auto">
              <a:xfrm>
                <a:off x="12464" y="11102"/>
                <a:ext cx="1481" cy="1363"/>
                <a:chOff x="5850" y="13487"/>
                <a:chExt cx="2023" cy="1840"/>
              </a:xfrm>
            </p:grpSpPr>
            <p:sp>
              <p:nvSpPr>
                <p:cNvPr id="120007"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0008"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0009"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0010"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0011"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0012"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0013"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0014"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0015"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0016"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0017"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0018"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0019"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0020"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0021"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0022"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0023"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0024"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0025"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0026"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0027"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0028"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0029"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0030"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0031"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0032"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0033"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0034"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0035"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0036" name="Rectangle 55"/>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0037"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0038"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039"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040"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0041"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0042"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0043"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0044"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0045"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7" name="Group 65"/>
              <p:cNvGrpSpPr>
                <a:grpSpLocks/>
              </p:cNvGrpSpPr>
              <p:nvPr/>
            </p:nvGrpSpPr>
            <p:grpSpPr bwMode="auto">
              <a:xfrm>
                <a:off x="12806" y="10667"/>
                <a:ext cx="983" cy="1369"/>
                <a:chOff x="12762" y="10336"/>
                <a:chExt cx="1027" cy="1700"/>
              </a:xfrm>
            </p:grpSpPr>
            <p:sp>
              <p:nvSpPr>
                <p:cNvPr id="120001"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0002"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0003" name="Line 68"/>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0004" name="Line 69"/>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0005" name="Line 70"/>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0006" name="Line 71"/>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0000" name="Text Box 72"/>
              <p:cNvSpPr txBox="1">
                <a:spLocks noChangeArrowheads="1"/>
              </p:cNvSpPr>
              <p:nvPr/>
            </p:nvSpPr>
            <p:spPr bwMode="auto">
              <a:xfrm>
                <a:off x="12809" y="10193"/>
                <a:ext cx="958" cy="366"/>
              </a:xfrm>
              <a:prstGeom prst="rect">
                <a:avLst/>
              </a:prstGeom>
              <a:noFill/>
              <a:ln w="9525">
                <a:noFill/>
                <a:miter lim="800000"/>
                <a:headEnd/>
                <a:tailEnd/>
              </a:ln>
            </p:spPr>
            <p:txBody>
              <a:bodyPr/>
              <a:lstStyle/>
              <a:p>
                <a:r>
                  <a:rPr lang="en-US" altLang="zh-CN" sz="1000">
                    <a:solidFill>
                      <a:schemeClr val="tx2"/>
                    </a:solidFill>
                    <a:latin typeface="Arial" pitchFamily="34" charset="0"/>
                  </a:rPr>
                  <a:t>Host A</a:t>
                </a:r>
                <a:endParaRPr lang="en-US" altLang="zh-CN" sz="2000">
                  <a:solidFill>
                    <a:schemeClr val="tx2"/>
                  </a:solidFill>
                </a:endParaRPr>
              </a:p>
            </p:txBody>
          </p:sp>
        </p:grpSp>
        <p:sp>
          <p:nvSpPr>
            <p:cNvPr id="119828" name="Text Box 73"/>
            <p:cNvSpPr txBox="1">
              <a:spLocks noChangeArrowheads="1"/>
            </p:cNvSpPr>
            <p:nvPr/>
          </p:nvSpPr>
          <p:spPr bwMode="auto">
            <a:xfrm>
              <a:off x="2540" y="2764"/>
              <a:ext cx="753" cy="231"/>
            </a:xfrm>
            <a:prstGeom prst="rect">
              <a:avLst/>
            </a:prstGeom>
            <a:noFill/>
            <a:ln w="9525">
              <a:noFill/>
              <a:miter lim="800000"/>
              <a:headEnd/>
              <a:tailEnd/>
            </a:ln>
          </p:spPr>
          <p:txBody>
            <a:bodyPr/>
            <a:lstStyle/>
            <a:p>
              <a:r>
                <a:rPr lang="en-US" altLang="zh-CN" sz="1400">
                  <a:solidFill>
                    <a:srgbClr val="FF0000"/>
                  </a:solidFill>
                  <a:latin typeface="Symbol" pitchFamily="18" charset="2"/>
                </a:rPr>
                <a:t>l</a:t>
              </a:r>
              <a:r>
                <a:rPr lang="en-US" altLang="zh-CN" sz="1200" baseline="-25000">
                  <a:solidFill>
                    <a:srgbClr val="FF0000"/>
                  </a:solidFill>
                  <a:latin typeface="Arial" pitchFamily="34" charset="0"/>
                </a:rPr>
                <a:t>in </a:t>
              </a:r>
              <a:r>
                <a:rPr lang="en-US" altLang="zh-CN" sz="1200">
                  <a:solidFill>
                    <a:srgbClr val="FF0000"/>
                  </a:solidFill>
                  <a:latin typeface="Arial" pitchFamily="34" charset="0"/>
                </a:rPr>
                <a:t>: </a:t>
              </a:r>
              <a:r>
                <a:rPr lang="en-US" altLang="zh-CN" sz="1000">
                  <a:solidFill>
                    <a:srgbClr val="FF0000"/>
                  </a:solidFill>
                  <a:latin typeface="Arial" pitchFamily="34" charset="0"/>
                </a:rPr>
                <a:t>original data</a:t>
              </a:r>
              <a:endParaRPr lang="en-US" altLang="zh-CN" sz="2000">
                <a:solidFill>
                  <a:schemeClr val="tx2"/>
                </a:solidFill>
              </a:endParaRPr>
            </a:p>
          </p:txBody>
        </p:sp>
        <p:sp>
          <p:nvSpPr>
            <p:cNvPr id="119829" name="Line 74"/>
            <p:cNvSpPr>
              <a:spLocks noChangeShapeType="1"/>
            </p:cNvSpPr>
            <p:nvPr/>
          </p:nvSpPr>
          <p:spPr bwMode="auto">
            <a:xfrm flipH="1">
              <a:off x="1892" y="4084"/>
              <a:ext cx="276" cy="1"/>
            </a:xfrm>
            <a:prstGeom prst="line">
              <a:avLst/>
            </a:prstGeom>
            <a:noFill/>
            <a:ln w="9525">
              <a:solidFill>
                <a:srgbClr val="000000"/>
              </a:solidFill>
              <a:round/>
              <a:headEnd/>
              <a:tailEnd/>
            </a:ln>
          </p:spPr>
          <p:txBody>
            <a:bodyPr/>
            <a:lstStyle/>
            <a:p>
              <a:endParaRPr lang="zh-CN" altLang="en-US"/>
            </a:p>
          </p:txBody>
        </p:sp>
        <p:grpSp>
          <p:nvGrpSpPr>
            <p:cNvPr id="8" name="Group 75"/>
            <p:cNvGrpSpPr>
              <a:grpSpLocks/>
            </p:cNvGrpSpPr>
            <p:nvPr/>
          </p:nvGrpSpPr>
          <p:grpSpPr bwMode="auto">
            <a:xfrm>
              <a:off x="1448" y="3268"/>
              <a:ext cx="617" cy="947"/>
              <a:chOff x="12464" y="10193"/>
              <a:chExt cx="1481" cy="2272"/>
            </a:xfrm>
          </p:grpSpPr>
          <p:grpSp>
            <p:nvGrpSpPr>
              <p:cNvPr id="9" name="Group 76"/>
              <p:cNvGrpSpPr>
                <a:grpSpLocks/>
              </p:cNvGrpSpPr>
              <p:nvPr/>
            </p:nvGrpSpPr>
            <p:grpSpPr bwMode="auto">
              <a:xfrm>
                <a:off x="12464" y="11102"/>
                <a:ext cx="1481" cy="1363"/>
                <a:chOff x="5850" y="13487"/>
                <a:chExt cx="2023" cy="1840"/>
              </a:xfrm>
            </p:grpSpPr>
            <p:sp>
              <p:nvSpPr>
                <p:cNvPr id="119959"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19960"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19961"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19962"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19963"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19964"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19965"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19966"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19967"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19968"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19969"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19970"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19971"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19972"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19973"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19974"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19975"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19976"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19977"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19978"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19979"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19980"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19981"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19982"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19983"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19984"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19985"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19986"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19987"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19988" name="Rectangle 1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19989"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19990"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991"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992"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19993"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19994"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19995"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19996"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19997"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10" name="Group 116"/>
              <p:cNvGrpSpPr>
                <a:grpSpLocks/>
              </p:cNvGrpSpPr>
              <p:nvPr/>
            </p:nvGrpSpPr>
            <p:grpSpPr bwMode="auto">
              <a:xfrm>
                <a:off x="12806" y="10667"/>
                <a:ext cx="983" cy="1369"/>
                <a:chOff x="12762" y="10336"/>
                <a:chExt cx="1027" cy="1700"/>
              </a:xfrm>
            </p:grpSpPr>
            <p:sp>
              <p:nvSpPr>
                <p:cNvPr id="119953"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19954"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9955" name="Line 1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19956" name="Line 1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19957" name="Line 1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19958" name="Line 1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19952" name="Text Box 123"/>
              <p:cNvSpPr txBox="1">
                <a:spLocks noChangeArrowheads="1"/>
              </p:cNvSpPr>
              <p:nvPr/>
            </p:nvSpPr>
            <p:spPr bwMode="auto">
              <a:xfrm>
                <a:off x="12809" y="10193"/>
                <a:ext cx="958" cy="366"/>
              </a:xfrm>
              <a:prstGeom prst="rect">
                <a:avLst/>
              </a:prstGeom>
              <a:noFill/>
              <a:ln w="9525">
                <a:noFill/>
                <a:miter lim="800000"/>
                <a:headEnd/>
                <a:tailEnd/>
              </a:ln>
            </p:spPr>
            <p:txBody>
              <a:bodyPr/>
              <a:lstStyle/>
              <a:p>
                <a:r>
                  <a:rPr lang="en-US" altLang="zh-CN" sz="1000">
                    <a:solidFill>
                      <a:schemeClr val="tx2"/>
                    </a:solidFill>
                    <a:latin typeface="Arial" pitchFamily="34" charset="0"/>
                  </a:rPr>
                  <a:t>Host B</a:t>
                </a:r>
                <a:endParaRPr lang="en-US" altLang="zh-CN" sz="2000">
                  <a:solidFill>
                    <a:schemeClr val="tx2"/>
                  </a:solidFill>
                </a:endParaRPr>
              </a:p>
            </p:txBody>
          </p:sp>
        </p:grpSp>
        <p:sp>
          <p:nvSpPr>
            <p:cNvPr id="119831" name="Line 124"/>
            <p:cNvSpPr>
              <a:spLocks noChangeShapeType="1"/>
            </p:cNvSpPr>
            <p:nvPr/>
          </p:nvSpPr>
          <p:spPr bwMode="auto">
            <a:xfrm flipH="1">
              <a:off x="2474" y="3796"/>
              <a:ext cx="384" cy="0"/>
            </a:xfrm>
            <a:prstGeom prst="line">
              <a:avLst/>
            </a:prstGeom>
            <a:noFill/>
            <a:ln w="9525">
              <a:solidFill>
                <a:srgbClr val="000000"/>
              </a:solidFill>
              <a:round/>
              <a:headEnd/>
              <a:tailEnd/>
            </a:ln>
          </p:spPr>
          <p:txBody>
            <a:bodyPr/>
            <a:lstStyle/>
            <a:p>
              <a:endParaRPr lang="zh-CN" altLang="en-US"/>
            </a:p>
          </p:txBody>
        </p:sp>
        <p:sp>
          <p:nvSpPr>
            <p:cNvPr id="119832" name="Line 125"/>
            <p:cNvSpPr>
              <a:spLocks noChangeShapeType="1"/>
            </p:cNvSpPr>
            <p:nvPr/>
          </p:nvSpPr>
          <p:spPr bwMode="auto">
            <a:xfrm flipH="1">
              <a:off x="3494" y="3796"/>
              <a:ext cx="384" cy="0"/>
            </a:xfrm>
            <a:prstGeom prst="line">
              <a:avLst/>
            </a:prstGeom>
            <a:noFill/>
            <a:ln w="9525">
              <a:solidFill>
                <a:srgbClr val="000000"/>
              </a:solidFill>
              <a:round/>
              <a:headEnd/>
              <a:tailEnd/>
            </a:ln>
          </p:spPr>
          <p:txBody>
            <a:bodyPr/>
            <a:lstStyle/>
            <a:p>
              <a:endParaRPr lang="zh-CN" altLang="en-US"/>
            </a:p>
          </p:txBody>
        </p:sp>
        <p:sp>
          <p:nvSpPr>
            <p:cNvPr id="119833" name="Line 126"/>
            <p:cNvSpPr>
              <a:spLocks noChangeShapeType="1"/>
            </p:cNvSpPr>
            <p:nvPr/>
          </p:nvSpPr>
          <p:spPr bwMode="auto">
            <a:xfrm flipH="1">
              <a:off x="3572" y="3544"/>
              <a:ext cx="582" cy="546"/>
            </a:xfrm>
            <a:prstGeom prst="line">
              <a:avLst/>
            </a:prstGeom>
            <a:noFill/>
            <a:ln w="9525">
              <a:solidFill>
                <a:srgbClr val="000000"/>
              </a:solidFill>
              <a:round/>
              <a:headEnd/>
              <a:tailEnd/>
            </a:ln>
          </p:spPr>
          <p:txBody>
            <a:bodyPr/>
            <a:lstStyle/>
            <a:p>
              <a:endParaRPr lang="zh-CN" altLang="en-US"/>
            </a:p>
          </p:txBody>
        </p:sp>
        <p:sp>
          <p:nvSpPr>
            <p:cNvPr id="119834" name="Line 127"/>
            <p:cNvSpPr>
              <a:spLocks noChangeShapeType="1"/>
            </p:cNvSpPr>
            <p:nvPr/>
          </p:nvSpPr>
          <p:spPr bwMode="auto">
            <a:xfrm flipH="1">
              <a:off x="3566" y="4090"/>
              <a:ext cx="348" cy="0"/>
            </a:xfrm>
            <a:prstGeom prst="line">
              <a:avLst/>
            </a:prstGeom>
            <a:noFill/>
            <a:ln w="9525">
              <a:solidFill>
                <a:srgbClr val="000000"/>
              </a:solidFill>
              <a:round/>
              <a:headEnd/>
              <a:tailEnd/>
            </a:ln>
          </p:spPr>
          <p:txBody>
            <a:bodyPr/>
            <a:lstStyle/>
            <a:p>
              <a:endParaRPr lang="zh-CN" altLang="en-US"/>
            </a:p>
          </p:txBody>
        </p:sp>
        <p:sp>
          <p:nvSpPr>
            <p:cNvPr id="119835" name="Line 128"/>
            <p:cNvSpPr>
              <a:spLocks noChangeShapeType="1"/>
            </p:cNvSpPr>
            <p:nvPr/>
          </p:nvSpPr>
          <p:spPr bwMode="auto">
            <a:xfrm flipH="1">
              <a:off x="4135" y="3550"/>
              <a:ext cx="277" cy="0"/>
            </a:xfrm>
            <a:prstGeom prst="line">
              <a:avLst/>
            </a:prstGeom>
            <a:noFill/>
            <a:ln w="9525">
              <a:solidFill>
                <a:srgbClr val="000000"/>
              </a:solidFill>
              <a:round/>
              <a:headEnd/>
              <a:tailEnd/>
            </a:ln>
          </p:spPr>
          <p:txBody>
            <a:bodyPr/>
            <a:lstStyle/>
            <a:p>
              <a:endParaRPr lang="zh-CN" altLang="en-US"/>
            </a:p>
          </p:txBody>
        </p:sp>
        <p:grpSp>
          <p:nvGrpSpPr>
            <p:cNvPr id="11" name="Group 129"/>
            <p:cNvGrpSpPr>
              <a:grpSpLocks/>
            </p:cNvGrpSpPr>
            <p:nvPr/>
          </p:nvGrpSpPr>
          <p:grpSpPr bwMode="auto">
            <a:xfrm>
              <a:off x="4190" y="3149"/>
              <a:ext cx="617" cy="568"/>
              <a:chOff x="5850" y="13487"/>
              <a:chExt cx="2023" cy="1840"/>
            </a:xfrm>
          </p:grpSpPr>
          <p:sp>
            <p:nvSpPr>
              <p:cNvPr id="119911"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19912"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19913"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19914"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19915"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19916"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19917"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19918"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19919"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19920"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19921"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19922"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19923"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19924"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19925"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19926"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19927"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19928"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19929"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19930"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19931"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19932"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19933"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19934"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19935"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19936"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19937"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19938"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19939"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19940" name="Rectangle 159"/>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19941"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19942"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943"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944"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19945"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19946"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19947"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19948"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19949"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12" name="Group 169"/>
            <p:cNvGrpSpPr>
              <a:grpSpLocks/>
            </p:cNvGrpSpPr>
            <p:nvPr/>
          </p:nvGrpSpPr>
          <p:grpSpPr bwMode="auto">
            <a:xfrm>
              <a:off x="4332" y="2968"/>
              <a:ext cx="410" cy="570"/>
              <a:chOff x="12762" y="10336"/>
              <a:chExt cx="1027" cy="1700"/>
            </a:xfrm>
          </p:grpSpPr>
          <p:sp>
            <p:nvSpPr>
              <p:cNvPr id="119905"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19906"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9907" name="Line 172"/>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19908" name="Line 173"/>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19909" name="Line 174"/>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19910" name="Line 175"/>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grpSp>
          <p:nvGrpSpPr>
            <p:cNvPr id="13" name="Group 176"/>
            <p:cNvGrpSpPr>
              <a:grpSpLocks/>
            </p:cNvGrpSpPr>
            <p:nvPr/>
          </p:nvGrpSpPr>
          <p:grpSpPr bwMode="auto">
            <a:xfrm>
              <a:off x="3811" y="3748"/>
              <a:ext cx="618" cy="568"/>
              <a:chOff x="5850" y="13487"/>
              <a:chExt cx="2023" cy="1840"/>
            </a:xfrm>
          </p:grpSpPr>
          <p:sp>
            <p:nvSpPr>
              <p:cNvPr id="119866"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19867"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19868"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19869"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19870"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19871"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19872"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19873"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19874"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19875"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19876"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19877"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19878"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19879"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19880"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19881"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19882"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19883"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19884"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19885"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19886"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19887"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19888"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19889"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19890"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19891"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19892"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19893"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19894"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19895" name="Rectangle 2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19896"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19897"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898"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19899"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19900"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19901"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19902"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19903"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19904"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14" name="Group 216"/>
            <p:cNvGrpSpPr>
              <a:grpSpLocks/>
            </p:cNvGrpSpPr>
            <p:nvPr/>
          </p:nvGrpSpPr>
          <p:grpSpPr bwMode="auto">
            <a:xfrm>
              <a:off x="4092" y="3609"/>
              <a:ext cx="410" cy="571"/>
              <a:chOff x="12762" y="10336"/>
              <a:chExt cx="1027" cy="1700"/>
            </a:xfrm>
          </p:grpSpPr>
          <p:sp>
            <p:nvSpPr>
              <p:cNvPr id="119860"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19861"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9862" name="Line 2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19863" name="Line 2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19864" name="Line 2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19865" name="Line 2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19840"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p>
              <a:endParaRPr lang="zh-CN" altLang="en-US"/>
            </a:p>
          </p:txBody>
        </p:sp>
        <p:sp>
          <p:nvSpPr>
            <p:cNvPr id="119841"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p>
              <a:endParaRPr lang="zh-CN" altLang="en-US"/>
            </a:p>
          </p:txBody>
        </p:sp>
        <p:sp>
          <p:nvSpPr>
            <p:cNvPr id="119842"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p:spPr>
          <p:txBody>
            <a:bodyPr/>
            <a:lstStyle/>
            <a:p>
              <a:endParaRPr lang="zh-CN" altLang="en-US"/>
            </a:p>
          </p:txBody>
        </p:sp>
        <p:sp>
          <p:nvSpPr>
            <p:cNvPr id="119843" name="Text Box 226"/>
            <p:cNvSpPr txBox="1">
              <a:spLocks noChangeArrowheads="1"/>
            </p:cNvSpPr>
            <p:nvPr/>
          </p:nvSpPr>
          <p:spPr bwMode="auto">
            <a:xfrm>
              <a:off x="4220" y="2710"/>
              <a:ext cx="303" cy="231"/>
            </a:xfrm>
            <a:prstGeom prst="rect">
              <a:avLst/>
            </a:prstGeom>
            <a:noFill/>
            <a:ln w="9525">
              <a:noFill/>
              <a:miter lim="800000"/>
              <a:headEnd/>
              <a:tailEnd/>
            </a:ln>
          </p:spPr>
          <p:txBody>
            <a:bodyPr/>
            <a:lstStyle/>
            <a:p>
              <a:r>
                <a:rPr lang="en-US" altLang="zh-CN" sz="1400">
                  <a:solidFill>
                    <a:srgbClr val="FF0000"/>
                  </a:solidFill>
                  <a:latin typeface="Symbol" pitchFamily="18" charset="2"/>
                </a:rPr>
                <a:t>l</a:t>
              </a:r>
              <a:r>
                <a:rPr lang="en-US" altLang="zh-CN" sz="1200" baseline="-25000">
                  <a:solidFill>
                    <a:srgbClr val="FF0000"/>
                  </a:solidFill>
                  <a:latin typeface="Arial" pitchFamily="34" charset="0"/>
                </a:rPr>
                <a:t>out</a:t>
              </a:r>
              <a:endParaRPr lang="en-US" altLang="zh-CN" sz="2000">
                <a:solidFill>
                  <a:schemeClr val="tx2"/>
                </a:solidFill>
              </a:endParaRPr>
            </a:p>
          </p:txBody>
        </p:sp>
        <p:sp>
          <p:nvSpPr>
            <p:cNvPr id="119844"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p:spPr>
          <p:txBody>
            <a:bodyPr/>
            <a:lstStyle/>
            <a:p>
              <a:endParaRPr lang="zh-CN" altLang="en-US"/>
            </a:p>
          </p:txBody>
        </p:sp>
        <p:sp>
          <p:nvSpPr>
            <p:cNvPr id="119845"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p:spPr>
          <p:txBody>
            <a:bodyPr/>
            <a:lstStyle/>
            <a:p>
              <a:endParaRPr lang="zh-CN" altLang="en-US"/>
            </a:p>
          </p:txBody>
        </p:sp>
        <p:grpSp>
          <p:nvGrpSpPr>
            <p:cNvPr id="15" name="Group 229"/>
            <p:cNvGrpSpPr>
              <a:grpSpLocks/>
            </p:cNvGrpSpPr>
            <p:nvPr/>
          </p:nvGrpSpPr>
          <p:grpSpPr bwMode="auto">
            <a:xfrm>
              <a:off x="3098" y="3712"/>
              <a:ext cx="424" cy="168"/>
              <a:chOff x="10808" y="10250"/>
              <a:chExt cx="1018" cy="403"/>
            </a:xfrm>
          </p:grpSpPr>
          <p:sp>
            <p:nvSpPr>
              <p:cNvPr id="119849"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endParaRPr lang="zh-CN" altLang="en-US"/>
              </a:p>
            </p:txBody>
          </p:sp>
          <p:sp>
            <p:nvSpPr>
              <p:cNvPr id="119850" name="Freeform 231"/>
              <p:cNvSpPr>
                <a:spLocks/>
              </p:cNvSpPr>
              <p:nvPr/>
            </p:nvSpPr>
            <p:spPr bwMode="auto">
              <a:xfrm>
                <a:off x="11198" y="10272"/>
                <a:ext cx="610" cy="374"/>
              </a:xfrm>
              <a:custGeom>
                <a:avLst/>
                <a:gdLst>
                  <a:gd name="T0" fmla="*/ 0 w 855"/>
                  <a:gd name="T1" fmla="*/ 0 h 390"/>
                  <a:gd name="T2" fmla="*/ 1 w 855"/>
                  <a:gd name="T3" fmla="*/ 0 h 390"/>
                  <a:gd name="T4" fmla="*/ 1 w 855"/>
                  <a:gd name="T5" fmla="*/ 125 h 390"/>
                  <a:gd name="T6" fmla="*/ 1 w 855"/>
                  <a:gd name="T7" fmla="*/ 125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endParaRPr lang="zh-CN" altLang="en-US"/>
              </a:p>
            </p:txBody>
          </p:sp>
          <p:sp>
            <p:nvSpPr>
              <p:cNvPr id="119851"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endParaRPr lang="zh-CN" altLang="en-US"/>
              </a:p>
            </p:txBody>
          </p:sp>
          <p:sp>
            <p:nvSpPr>
              <p:cNvPr id="119852"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endParaRPr lang="zh-CN" altLang="en-US"/>
              </a:p>
            </p:txBody>
          </p:sp>
          <p:sp>
            <p:nvSpPr>
              <p:cNvPr id="119853"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endParaRPr lang="zh-CN" altLang="en-US"/>
              </a:p>
            </p:txBody>
          </p:sp>
          <p:sp>
            <p:nvSpPr>
              <p:cNvPr id="119854"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endParaRPr lang="zh-CN" altLang="en-US"/>
              </a:p>
            </p:txBody>
          </p:sp>
          <p:sp>
            <p:nvSpPr>
              <p:cNvPr id="119855"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endParaRPr lang="zh-CN" altLang="en-US"/>
              </a:p>
            </p:txBody>
          </p:sp>
          <p:sp>
            <p:nvSpPr>
              <p:cNvPr id="119856"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endParaRPr lang="zh-CN" altLang="en-US"/>
              </a:p>
            </p:txBody>
          </p:sp>
          <p:sp>
            <p:nvSpPr>
              <p:cNvPr id="119857"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endParaRPr lang="zh-CN" altLang="en-US"/>
              </a:p>
            </p:txBody>
          </p:sp>
          <p:sp>
            <p:nvSpPr>
              <p:cNvPr id="119858"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endParaRPr lang="zh-CN" altLang="en-US"/>
              </a:p>
            </p:txBody>
          </p:sp>
          <p:sp>
            <p:nvSpPr>
              <p:cNvPr id="119859"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endParaRPr lang="zh-CN" altLang="en-US"/>
              </a:p>
            </p:txBody>
          </p:sp>
        </p:grpSp>
        <p:sp>
          <p:nvSpPr>
            <p:cNvPr id="119847" name="Freeform 241"/>
            <p:cNvSpPr>
              <a:spLocks/>
            </p:cNvSpPr>
            <p:nvPr/>
          </p:nvSpPr>
          <p:spPr bwMode="auto">
            <a:xfrm>
              <a:off x="1778" y="3538"/>
              <a:ext cx="2490" cy="600"/>
            </a:xfrm>
            <a:custGeom>
              <a:avLst/>
              <a:gdLst>
                <a:gd name="T0" fmla="*/ 0 w 6225"/>
                <a:gd name="T1" fmla="*/ 0 h 1501"/>
                <a:gd name="T2" fmla="*/ 0 w 6225"/>
                <a:gd name="T3" fmla="*/ 0 h 1501"/>
                <a:gd name="T4" fmla="*/ 0 w 6225"/>
                <a:gd name="T5" fmla="*/ 0 h 1501"/>
                <a:gd name="T6" fmla="*/ 0 w 6225"/>
                <a:gd name="T7" fmla="*/ 0 h 1501"/>
                <a:gd name="T8" fmla="*/ 0 w 6225"/>
                <a:gd name="T9" fmla="*/ 0 h 1501"/>
                <a:gd name="T10" fmla="*/ 0 w 6225"/>
                <a:gd name="T11" fmla="*/ 0 h 1501"/>
                <a:gd name="T12" fmla="*/ 0 w 6225"/>
                <a:gd name="T13" fmla="*/ 0 h 1501"/>
                <a:gd name="T14" fmla="*/ 0 w 6225"/>
                <a:gd name="T15" fmla="*/ 0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zh-CN" altLang="en-US"/>
            </a:p>
          </p:txBody>
        </p:sp>
        <p:sp>
          <p:nvSpPr>
            <p:cNvPr id="119848" name="Freeform 242"/>
            <p:cNvSpPr>
              <a:spLocks/>
            </p:cNvSpPr>
            <p:nvPr/>
          </p:nvSpPr>
          <p:spPr bwMode="auto">
            <a:xfrm>
              <a:off x="2372" y="2968"/>
              <a:ext cx="2160" cy="804"/>
            </a:xfrm>
            <a:custGeom>
              <a:avLst/>
              <a:gdLst>
                <a:gd name="T0" fmla="*/ 0 w 5400"/>
                <a:gd name="T1" fmla="*/ 0 h 2010"/>
                <a:gd name="T2" fmla="*/ 0 w 5400"/>
                <a:gd name="T3" fmla="*/ 0 h 2010"/>
                <a:gd name="T4" fmla="*/ 0 w 5400"/>
                <a:gd name="T5" fmla="*/ 0 h 2010"/>
                <a:gd name="T6" fmla="*/ 0 w 5400"/>
                <a:gd name="T7" fmla="*/ 0 h 2010"/>
                <a:gd name="T8" fmla="*/ 0 w 5400"/>
                <a:gd name="T9" fmla="*/ 0 h 2010"/>
                <a:gd name="T10" fmla="*/ 0 w 5400"/>
                <a:gd name="T11" fmla="*/ 0 h 2010"/>
                <a:gd name="T12" fmla="*/ 0 w 5400"/>
                <a:gd name="T13" fmla="*/ 0 h 2010"/>
                <a:gd name="T14" fmla="*/ 0 w 5400"/>
                <a:gd name="T15" fmla="*/ 0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6"/>
          <p:cNvSpPr>
            <a:spLocks noGrp="1"/>
          </p:cNvSpPr>
          <p:nvPr>
            <p:ph type="sldNum" sz="quarter" idx="12"/>
          </p:nvPr>
        </p:nvSpPr>
        <p:spPr>
          <a:noFill/>
        </p:spPr>
        <p:txBody>
          <a:bodyPr/>
          <a:lstStyle/>
          <a:p>
            <a:fld id="{A7805190-9B92-4D5B-B95B-CB0D0AE6BD66}" type="slidenum">
              <a:rPr lang="en-US" altLang="zh-CN" smtClean="0"/>
              <a:pPr/>
              <a:t>97</a:t>
            </a:fld>
            <a:endParaRPr lang="en-US" altLang="zh-CN" smtClean="0"/>
          </a:p>
        </p:txBody>
      </p:sp>
      <p:sp>
        <p:nvSpPr>
          <p:cNvPr id="120835" name="Rectangle 3"/>
          <p:cNvSpPr>
            <a:spLocks noGrp="1" noChangeArrowheads="1"/>
          </p:cNvSpPr>
          <p:nvPr>
            <p:ph type="body" sz="half" idx="1"/>
          </p:nvPr>
        </p:nvSpPr>
        <p:spPr>
          <a:xfrm>
            <a:off x="323528" y="980728"/>
            <a:ext cx="7704856" cy="576064"/>
          </a:xfrm>
        </p:spPr>
        <p:txBody>
          <a:bodyPr/>
          <a:lstStyle/>
          <a:p>
            <a:pPr>
              <a:spcBef>
                <a:spcPts val="600"/>
              </a:spcBef>
              <a:buNone/>
            </a:pPr>
            <a:r>
              <a:rPr lang="zh-CN" altLang="en-US" dirty="0" smtClean="0">
                <a:latin typeface="华文新魏" pitchFamily="2" charset="-122"/>
                <a:ea typeface="华文新魏" pitchFamily="2" charset="-122"/>
              </a:rPr>
              <a:t>一个路由器</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有限缓存，发送方重发丢失的分组</a:t>
            </a:r>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endParaRPr>
          </a:p>
        </p:txBody>
      </p:sp>
      <p:grpSp>
        <p:nvGrpSpPr>
          <p:cNvPr id="239" name="组合 238"/>
          <p:cNvGrpSpPr/>
          <p:nvPr/>
        </p:nvGrpSpPr>
        <p:grpSpPr>
          <a:xfrm>
            <a:off x="1475656" y="1556792"/>
            <a:ext cx="5256584" cy="2520280"/>
            <a:chOff x="1020763" y="2825750"/>
            <a:chExt cx="6548437" cy="3298825"/>
          </a:xfrm>
        </p:grpSpPr>
        <p:sp>
          <p:nvSpPr>
            <p:cNvPr id="120836" name="Oval 5"/>
            <p:cNvSpPr>
              <a:spLocks noChangeArrowheads="1"/>
            </p:cNvSpPr>
            <p:nvPr/>
          </p:nvSpPr>
          <p:spPr bwMode="auto">
            <a:xfrm>
              <a:off x="3795713" y="5014913"/>
              <a:ext cx="1304925" cy="303212"/>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20837" name="Line 6"/>
            <p:cNvSpPr>
              <a:spLocks noChangeShapeType="1"/>
            </p:cNvSpPr>
            <p:nvPr/>
          </p:nvSpPr>
          <p:spPr bwMode="auto">
            <a:xfrm>
              <a:off x="3795713" y="4991100"/>
              <a:ext cx="0" cy="187325"/>
            </a:xfrm>
            <a:prstGeom prst="line">
              <a:avLst/>
            </a:prstGeom>
            <a:noFill/>
            <a:ln w="12700">
              <a:solidFill>
                <a:srgbClr val="000000"/>
              </a:solidFill>
              <a:round/>
              <a:headEnd/>
              <a:tailEnd/>
            </a:ln>
          </p:spPr>
          <p:txBody>
            <a:bodyPr wrap="none" anchor="ctr"/>
            <a:lstStyle/>
            <a:p>
              <a:endParaRPr lang="zh-CN" altLang="en-US"/>
            </a:p>
          </p:txBody>
        </p:sp>
        <p:sp>
          <p:nvSpPr>
            <p:cNvPr id="120838" name="Line 7"/>
            <p:cNvSpPr>
              <a:spLocks noChangeShapeType="1"/>
            </p:cNvSpPr>
            <p:nvPr/>
          </p:nvSpPr>
          <p:spPr bwMode="auto">
            <a:xfrm>
              <a:off x="5100638" y="4991100"/>
              <a:ext cx="0" cy="187325"/>
            </a:xfrm>
            <a:prstGeom prst="line">
              <a:avLst/>
            </a:prstGeom>
            <a:noFill/>
            <a:ln w="12700">
              <a:solidFill>
                <a:srgbClr val="808080"/>
              </a:solidFill>
              <a:round/>
              <a:headEnd/>
              <a:tailEnd/>
            </a:ln>
          </p:spPr>
          <p:txBody>
            <a:bodyPr wrap="none" anchor="ctr"/>
            <a:lstStyle/>
            <a:p>
              <a:endParaRPr lang="zh-CN" altLang="en-US"/>
            </a:p>
          </p:txBody>
        </p:sp>
        <p:sp>
          <p:nvSpPr>
            <p:cNvPr id="120839" name="Rectangle 8"/>
            <p:cNvSpPr>
              <a:spLocks noChangeArrowheads="1"/>
            </p:cNvSpPr>
            <p:nvPr/>
          </p:nvSpPr>
          <p:spPr bwMode="auto">
            <a:xfrm>
              <a:off x="3795713" y="4991100"/>
              <a:ext cx="309562" cy="184150"/>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0840" name="Rectangle 9"/>
            <p:cNvSpPr>
              <a:spLocks noChangeArrowheads="1"/>
            </p:cNvSpPr>
            <p:nvPr/>
          </p:nvSpPr>
          <p:spPr bwMode="auto">
            <a:xfrm>
              <a:off x="4705350" y="4978400"/>
              <a:ext cx="395288" cy="184150"/>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0841" name="Oval 10"/>
            <p:cNvSpPr>
              <a:spLocks noChangeArrowheads="1"/>
            </p:cNvSpPr>
            <p:nvPr/>
          </p:nvSpPr>
          <p:spPr bwMode="auto">
            <a:xfrm>
              <a:off x="3781425" y="4773613"/>
              <a:ext cx="1306513" cy="352425"/>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2" name="Group 11"/>
            <p:cNvGrpSpPr>
              <a:grpSpLocks/>
            </p:cNvGrpSpPr>
            <p:nvPr/>
          </p:nvGrpSpPr>
          <p:grpSpPr bwMode="auto">
            <a:xfrm>
              <a:off x="4097338" y="4849813"/>
              <a:ext cx="647700" cy="206375"/>
              <a:chOff x="2848" y="848"/>
              <a:chExt cx="140" cy="98"/>
            </a:xfrm>
          </p:grpSpPr>
          <p:sp>
            <p:nvSpPr>
              <p:cNvPr id="121069" name="Line 12"/>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1070" name="Line 13"/>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1071" name="Line 14"/>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3" name="Group 15"/>
            <p:cNvGrpSpPr>
              <a:grpSpLocks/>
            </p:cNvGrpSpPr>
            <p:nvPr/>
          </p:nvGrpSpPr>
          <p:grpSpPr bwMode="auto">
            <a:xfrm flipV="1">
              <a:off x="4097338" y="4848225"/>
              <a:ext cx="647700" cy="204788"/>
              <a:chOff x="2848" y="848"/>
              <a:chExt cx="140" cy="98"/>
            </a:xfrm>
          </p:grpSpPr>
          <p:sp>
            <p:nvSpPr>
              <p:cNvPr id="121066" name="Line 16"/>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1067" name="Line 17"/>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1068" name="Line 18"/>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sp>
          <p:nvSpPr>
            <p:cNvPr id="120844" name="Text Box 19"/>
            <p:cNvSpPr txBox="1">
              <a:spLocks noChangeArrowheads="1"/>
            </p:cNvSpPr>
            <p:nvPr/>
          </p:nvSpPr>
          <p:spPr bwMode="auto">
            <a:xfrm>
              <a:off x="3423316" y="4113201"/>
              <a:ext cx="2937424" cy="385774"/>
            </a:xfrm>
            <a:prstGeom prst="rect">
              <a:avLst/>
            </a:prstGeom>
            <a:noFill/>
            <a:ln w="9525">
              <a:noFill/>
              <a:miter lim="800000"/>
              <a:headEnd/>
              <a:tailEnd/>
            </a:ln>
          </p:spPr>
          <p:txBody>
            <a:bodyPr/>
            <a:lstStyle/>
            <a:p>
              <a:pPr algn="r"/>
              <a:r>
                <a:rPr lang="en-US" altLang="zh-CN" sz="1200" dirty="0">
                  <a:solidFill>
                    <a:schemeClr val="tx2"/>
                  </a:solidFill>
                  <a:latin typeface="Arial" pitchFamily="34" charset="0"/>
                </a:rPr>
                <a:t>finite shared output link buffers</a:t>
              </a:r>
              <a:endParaRPr lang="en-US" altLang="zh-CN" sz="1200" dirty="0">
                <a:solidFill>
                  <a:schemeClr val="tx2"/>
                </a:solidFill>
              </a:endParaRPr>
            </a:p>
          </p:txBody>
        </p:sp>
        <p:sp>
          <p:nvSpPr>
            <p:cNvPr id="120845" name="Line 20"/>
            <p:cNvSpPr>
              <a:spLocks noChangeShapeType="1"/>
            </p:cNvSpPr>
            <p:nvPr/>
          </p:nvSpPr>
          <p:spPr bwMode="auto">
            <a:xfrm flipH="1">
              <a:off x="2424113" y="4545013"/>
              <a:ext cx="1135062" cy="1117600"/>
            </a:xfrm>
            <a:prstGeom prst="line">
              <a:avLst/>
            </a:prstGeom>
            <a:noFill/>
            <a:ln w="9525">
              <a:solidFill>
                <a:srgbClr val="000000"/>
              </a:solidFill>
              <a:round/>
              <a:headEnd/>
              <a:tailEnd/>
            </a:ln>
          </p:spPr>
          <p:txBody>
            <a:bodyPr/>
            <a:lstStyle/>
            <a:p>
              <a:endParaRPr lang="zh-CN" altLang="en-US"/>
            </a:p>
          </p:txBody>
        </p:sp>
        <p:sp>
          <p:nvSpPr>
            <p:cNvPr id="120846" name="Line 21"/>
            <p:cNvSpPr>
              <a:spLocks noChangeShapeType="1"/>
            </p:cNvSpPr>
            <p:nvPr/>
          </p:nvSpPr>
          <p:spPr bwMode="auto">
            <a:xfrm flipH="1">
              <a:off x="3021013" y="4545013"/>
              <a:ext cx="538162" cy="1587"/>
            </a:xfrm>
            <a:prstGeom prst="line">
              <a:avLst/>
            </a:prstGeom>
            <a:noFill/>
            <a:ln w="9525">
              <a:solidFill>
                <a:srgbClr val="000000"/>
              </a:solidFill>
              <a:round/>
              <a:headEnd/>
              <a:tailEnd/>
            </a:ln>
          </p:spPr>
          <p:txBody>
            <a:bodyPr/>
            <a:lstStyle/>
            <a:p>
              <a:endParaRPr lang="zh-CN" altLang="en-US"/>
            </a:p>
          </p:txBody>
        </p:sp>
        <p:grpSp>
          <p:nvGrpSpPr>
            <p:cNvPr id="4" name="Group 23"/>
            <p:cNvGrpSpPr>
              <a:grpSpLocks/>
            </p:cNvGrpSpPr>
            <p:nvPr/>
          </p:nvGrpSpPr>
          <p:grpSpPr bwMode="auto">
            <a:xfrm>
              <a:off x="2073275" y="3602038"/>
              <a:ext cx="1203325" cy="1162050"/>
              <a:chOff x="5850" y="13487"/>
              <a:chExt cx="2023" cy="1840"/>
            </a:xfrm>
          </p:grpSpPr>
          <p:sp>
            <p:nvSpPr>
              <p:cNvPr id="121027" name="Freeform 24"/>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1028" name="Freeform 25"/>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1029" name="Freeform 26"/>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1030" name="Freeform 27"/>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1031" name="Freeform 28"/>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1032" name="Freeform 29"/>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1033" name="Freeform 30"/>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1034" name="Freeform 31"/>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1035" name="Freeform 32"/>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1036" name="Freeform 33"/>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1037" name="Freeform 34"/>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1038" name="Freeform 35"/>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1039" name="Freeform 36"/>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1040" name="Freeform 37"/>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1041" name="Freeform 38"/>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1042" name="Freeform 39"/>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1043" name="Freeform 40"/>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1044" name="Freeform 41"/>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1045" name="Freeform 42"/>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1046" name="Freeform 43"/>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1047" name="Freeform 44"/>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1048" name="Freeform 45"/>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1049" name="Freeform 46"/>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1050" name="Freeform 47"/>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1051" name="Freeform 48"/>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1052" name="Freeform 49"/>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1053" name="Freeform 50"/>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1054" name="Freeform 51"/>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1055" name="Freeform 52"/>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1056" name="Rectangle 53"/>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1057" name="Freeform 54"/>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1058" name="Freeform 55"/>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1059" name="Freeform 56"/>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1060" name="Freeform 57"/>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1061" name="Freeform 58"/>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1062" name="Freeform 59"/>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1063" name="Freeform 60"/>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1064" name="Freeform 61"/>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1065" name="Freeform 62"/>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5" name="Group 63"/>
            <p:cNvGrpSpPr>
              <a:grpSpLocks/>
            </p:cNvGrpSpPr>
            <p:nvPr/>
          </p:nvGrpSpPr>
          <p:grpSpPr bwMode="auto">
            <a:xfrm>
              <a:off x="2351088" y="3230563"/>
              <a:ext cx="798512" cy="1166812"/>
              <a:chOff x="12762" y="10336"/>
              <a:chExt cx="1027" cy="1700"/>
            </a:xfrm>
          </p:grpSpPr>
          <p:sp>
            <p:nvSpPr>
              <p:cNvPr id="121021" name="Rectangle 64"/>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1022" name="Rectangle 65"/>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1023" name="Line 66"/>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1024" name="Line 67"/>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1025" name="Line 68"/>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1026" name="Line 69"/>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0849" name="Text Box 70"/>
            <p:cNvSpPr txBox="1">
              <a:spLocks noChangeArrowheads="1"/>
            </p:cNvSpPr>
            <p:nvPr/>
          </p:nvSpPr>
          <p:spPr bwMode="auto">
            <a:xfrm>
              <a:off x="1964623" y="2825750"/>
              <a:ext cx="1242127" cy="343320"/>
            </a:xfrm>
            <a:prstGeom prst="rect">
              <a:avLst/>
            </a:prstGeom>
            <a:noFill/>
            <a:ln w="9525">
              <a:noFill/>
              <a:miter lim="800000"/>
              <a:headEnd/>
              <a:tailEnd/>
            </a:ln>
          </p:spPr>
          <p:txBody>
            <a:bodyPr/>
            <a:lstStyle/>
            <a:p>
              <a:r>
                <a:rPr lang="en-US" altLang="zh-CN" sz="1400" dirty="0">
                  <a:solidFill>
                    <a:schemeClr val="tx2"/>
                  </a:solidFill>
                  <a:latin typeface="Arial" pitchFamily="34" charset="0"/>
                </a:rPr>
                <a:t>Host A</a:t>
              </a:r>
              <a:endParaRPr lang="en-US" altLang="zh-CN" sz="1400" dirty="0">
                <a:solidFill>
                  <a:schemeClr val="tx2"/>
                </a:solidFill>
              </a:endParaRPr>
            </a:p>
          </p:txBody>
        </p:sp>
        <p:sp>
          <p:nvSpPr>
            <p:cNvPr id="120850" name="Text Box 71"/>
            <p:cNvSpPr txBox="1">
              <a:spLocks noChangeArrowheads="1"/>
            </p:cNvSpPr>
            <p:nvPr/>
          </p:nvSpPr>
          <p:spPr bwMode="auto">
            <a:xfrm>
              <a:off x="3362324" y="2922588"/>
              <a:ext cx="2120321" cy="332313"/>
            </a:xfrm>
            <a:prstGeom prst="rect">
              <a:avLst/>
            </a:prstGeom>
            <a:noFill/>
            <a:ln w="9525">
              <a:noFill/>
              <a:miter lim="800000"/>
              <a:headEnd/>
              <a:tailEnd/>
            </a:ln>
          </p:spPr>
          <p:txBody>
            <a:bodyPr/>
            <a:lstStyle/>
            <a:p>
              <a:r>
                <a:rPr lang="en-US" altLang="zh-CN" sz="1200" dirty="0" err="1">
                  <a:solidFill>
                    <a:srgbClr val="FF0000"/>
                  </a:solidFill>
                  <a:latin typeface="Symbol" pitchFamily="18" charset="2"/>
                </a:rPr>
                <a:t>l</a:t>
              </a:r>
              <a:r>
                <a:rPr lang="en-US" altLang="zh-CN" sz="1200" baseline="-25000" dirty="0" err="1">
                  <a:solidFill>
                    <a:srgbClr val="FF0000"/>
                  </a:solidFill>
                  <a:latin typeface="Arial" pitchFamily="34" charset="0"/>
                </a:rPr>
                <a:t>in</a:t>
              </a:r>
              <a:r>
                <a:rPr lang="en-US" altLang="zh-CN" sz="1200" baseline="-25000" dirty="0">
                  <a:solidFill>
                    <a:srgbClr val="FF0000"/>
                  </a:solidFill>
                  <a:latin typeface="Arial" pitchFamily="34" charset="0"/>
                </a:rPr>
                <a:t> </a:t>
              </a:r>
              <a:r>
                <a:rPr lang="en-US" altLang="zh-CN" sz="1200" dirty="0">
                  <a:solidFill>
                    <a:srgbClr val="FF0000"/>
                  </a:solidFill>
                  <a:latin typeface="Arial" pitchFamily="34" charset="0"/>
                </a:rPr>
                <a:t>: original data</a:t>
              </a:r>
              <a:endParaRPr lang="en-US" altLang="zh-CN" sz="1200" dirty="0">
                <a:solidFill>
                  <a:schemeClr val="tx2"/>
                </a:solidFill>
              </a:endParaRPr>
            </a:p>
          </p:txBody>
        </p:sp>
        <p:sp>
          <p:nvSpPr>
            <p:cNvPr id="120851" name="Line 72"/>
            <p:cNvSpPr>
              <a:spLocks noChangeShapeType="1"/>
            </p:cNvSpPr>
            <p:nvPr/>
          </p:nvSpPr>
          <p:spPr bwMode="auto">
            <a:xfrm flipH="1">
              <a:off x="1885950" y="5649913"/>
              <a:ext cx="538163" cy="1587"/>
            </a:xfrm>
            <a:prstGeom prst="line">
              <a:avLst/>
            </a:prstGeom>
            <a:noFill/>
            <a:ln w="9525">
              <a:solidFill>
                <a:srgbClr val="000000"/>
              </a:solidFill>
              <a:round/>
              <a:headEnd/>
              <a:tailEnd/>
            </a:ln>
          </p:spPr>
          <p:txBody>
            <a:bodyPr/>
            <a:lstStyle/>
            <a:p>
              <a:endParaRPr lang="zh-CN" altLang="en-US"/>
            </a:p>
          </p:txBody>
        </p:sp>
        <p:grpSp>
          <p:nvGrpSpPr>
            <p:cNvPr id="6" name="Group 74"/>
            <p:cNvGrpSpPr>
              <a:grpSpLocks/>
            </p:cNvGrpSpPr>
            <p:nvPr/>
          </p:nvGrpSpPr>
          <p:grpSpPr bwMode="auto">
            <a:xfrm>
              <a:off x="1020763" y="4756150"/>
              <a:ext cx="1203325" cy="1162050"/>
              <a:chOff x="5850" y="13487"/>
              <a:chExt cx="2023" cy="1840"/>
            </a:xfrm>
          </p:grpSpPr>
          <p:sp>
            <p:nvSpPr>
              <p:cNvPr id="120982" name="Freeform 7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0983" name="Freeform 7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0984" name="Freeform 7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0985" name="Freeform 7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0986" name="Freeform 7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0987" name="Freeform 8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0988" name="Freeform 8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0989" name="Freeform 8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0990" name="Freeform 8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0991" name="Freeform 8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0992" name="Freeform 8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0993" name="Freeform 8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0994" name="Freeform 8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0995" name="Freeform 8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0996" name="Freeform 8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0997" name="Freeform 9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0998" name="Freeform 9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0999" name="Freeform 9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1000" name="Freeform 9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1001" name="Freeform 9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1002" name="Freeform 9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1003" name="Freeform 9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1004" name="Freeform 9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1005" name="Freeform 9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1006" name="Freeform 9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1007" name="Freeform 10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1008" name="Freeform 10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1009" name="Freeform 10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1010" name="Freeform 10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1011" name="Rectangle 104"/>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1012" name="Freeform 10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1013" name="Freeform 10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1014" name="Freeform 10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1015" name="Freeform 10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1016" name="Freeform 10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1017" name="Freeform 11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1018" name="Freeform 11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1019" name="Freeform 11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1020" name="Freeform 11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7" name="Group 114"/>
            <p:cNvGrpSpPr>
              <a:grpSpLocks/>
            </p:cNvGrpSpPr>
            <p:nvPr/>
          </p:nvGrpSpPr>
          <p:grpSpPr bwMode="auto">
            <a:xfrm>
              <a:off x="1298575" y="4384675"/>
              <a:ext cx="798513" cy="1166813"/>
              <a:chOff x="12762" y="10336"/>
              <a:chExt cx="1027" cy="1700"/>
            </a:xfrm>
          </p:grpSpPr>
          <p:sp>
            <p:nvSpPr>
              <p:cNvPr id="120976" name="Rectangle 11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0977" name="Rectangle 11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0978" name="Line 117"/>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0979" name="Line 118"/>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0980" name="Line 119"/>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0981" name="Line 120"/>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0854" name="Text Box 121"/>
            <p:cNvSpPr txBox="1">
              <a:spLocks noChangeArrowheads="1"/>
            </p:cNvSpPr>
            <p:nvPr/>
          </p:nvSpPr>
          <p:spPr bwMode="auto">
            <a:xfrm>
              <a:off x="1020763" y="3967163"/>
              <a:ext cx="1108075" cy="317698"/>
            </a:xfrm>
            <a:prstGeom prst="rect">
              <a:avLst/>
            </a:prstGeom>
            <a:noFill/>
            <a:ln w="9525">
              <a:noFill/>
              <a:miter lim="800000"/>
              <a:headEnd/>
              <a:tailEnd/>
            </a:ln>
          </p:spPr>
          <p:txBody>
            <a:bodyPr/>
            <a:lstStyle/>
            <a:p>
              <a:r>
                <a:rPr lang="en-US" altLang="zh-CN" sz="1400" dirty="0">
                  <a:solidFill>
                    <a:schemeClr val="tx2"/>
                  </a:solidFill>
                  <a:latin typeface="Arial" pitchFamily="34" charset="0"/>
                </a:rPr>
                <a:t>Host B</a:t>
              </a:r>
              <a:endParaRPr lang="en-US" altLang="zh-CN" sz="1400" dirty="0">
                <a:solidFill>
                  <a:schemeClr val="tx2"/>
                </a:solidFill>
              </a:endParaRPr>
            </a:p>
          </p:txBody>
        </p:sp>
        <p:sp>
          <p:nvSpPr>
            <p:cNvPr id="120855" name="Line 122"/>
            <p:cNvSpPr>
              <a:spLocks noChangeShapeType="1"/>
            </p:cNvSpPr>
            <p:nvPr/>
          </p:nvSpPr>
          <p:spPr bwMode="auto">
            <a:xfrm flipH="1">
              <a:off x="3021013" y="5060950"/>
              <a:ext cx="749300" cy="0"/>
            </a:xfrm>
            <a:prstGeom prst="line">
              <a:avLst/>
            </a:prstGeom>
            <a:noFill/>
            <a:ln w="9525">
              <a:solidFill>
                <a:srgbClr val="000000"/>
              </a:solidFill>
              <a:round/>
              <a:headEnd/>
              <a:tailEnd/>
            </a:ln>
          </p:spPr>
          <p:txBody>
            <a:bodyPr/>
            <a:lstStyle/>
            <a:p>
              <a:endParaRPr lang="zh-CN" altLang="en-US"/>
            </a:p>
          </p:txBody>
        </p:sp>
        <p:sp>
          <p:nvSpPr>
            <p:cNvPr id="120856" name="Line 123"/>
            <p:cNvSpPr>
              <a:spLocks noChangeShapeType="1"/>
            </p:cNvSpPr>
            <p:nvPr/>
          </p:nvSpPr>
          <p:spPr bwMode="auto">
            <a:xfrm flipH="1">
              <a:off x="5010150" y="5060950"/>
              <a:ext cx="747713" cy="0"/>
            </a:xfrm>
            <a:prstGeom prst="line">
              <a:avLst/>
            </a:prstGeom>
            <a:noFill/>
            <a:ln w="9525">
              <a:solidFill>
                <a:srgbClr val="000000"/>
              </a:solidFill>
              <a:round/>
              <a:headEnd/>
              <a:tailEnd/>
            </a:ln>
          </p:spPr>
          <p:txBody>
            <a:bodyPr/>
            <a:lstStyle/>
            <a:p>
              <a:endParaRPr lang="zh-CN" altLang="en-US"/>
            </a:p>
          </p:txBody>
        </p:sp>
        <p:sp>
          <p:nvSpPr>
            <p:cNvPr id="120857" name="Line 124"/>
            <p:cNvSpPr>
              <a:spLocks noChangeShapeType="1"/>
            </p:cNvSpPr>
            <p:nvPr/>
          </p:nvSpPr>
          <p:spPr bwMode="auto">
            <a:xfrm flipH="1">
              <a:off x="5160963" y="4545013"/>
              <a:ext cx="1135062" cy="1117600"/>
            </a:xfrm>
            <a:prstGeom prst="line">
              <a:avLst/>
            </a:prstGeom>
            <a:noFill/>
            <a:ln w="9525">
              <a:solidFill>
                <a:srgbClr val="000000"/>
              </a:solidFill>
              <a:round/>
              <a:headEnd/>
              <a:tailEnd/>
            </a:ln>
          </p:spPr>
          <p:txBody>
            <a:bodyPr/>
            <a:lstStyle/>
            <a:p>
              <a:endParaRPr lang="zh-CN" altLang="en-US"/>
            </a:p>
          </p:txBody>
        </p:sp>
        <p:sp>
          <p:nvSpPr>
            <p:cNvPr id="120858" name="Line 125"/>
            <p:cNvSpPr>
              <a:spLocks noChangeShapeType="1"/>
            </p:cNvSpPr>
            <p:nvPr/>
          </p:nvSpPr>
          <p:spPr bwMode="auto">
            <a:xfrm flipH="1">
              <a:off x="5149850" y="5662613"/>
              <a:ext cx="677863" cy="0"/>
            </a:xfrm>
            <a:prstGeom prst="line">
              <a:avLst/>
            </a:prstGeom>
            <a:noFill/>
            <a:ln w="9525">
              <a:solidFill>
                <a:srgbClr val="000000"/>
              </a:solidFill>
              <a:round/>
              <a:headEnd/>
              <a:tailEnd/>
            </a:ln>
          </p:spPr>
          <p:txBody>
            <a:bodyPr/>
            <a:lstStyle/>
            <a:p>
              <a:endParaRPr lang="zh-CN" altLang="en-US"/>
            </a:p>
          </p:txBody>
        </p:sp>
        <p:sp>
          <p:nvSpPr>
            <p:cNvPr id="120859" name="Line 126"/>
            <p:cNvSpPr>
              <a:spLocks noChangeShapeType="1"/>
            </p:cNvSpPr>
            <p:nvPr/>
          </p:nvSpPr>
          <p:spPr bwMode="auto">
            <a:xfrm flipH="1">
              <a:off x="6259513" y="4557713"/>
              <a:ext cx="539750" cy="0"/>
            </a:xfrm>
            <a:prstGeom prst="line">
              <a:avLst/>
            </a:prstGeom>
            <a:noFill/>
            <a:ln w="9525">
              <a:solidFill>
                <a:srgbClr val="000000"/>
              </a:solidFill>
              <a:round/>
              <a:headEnd/>
              <a:tailEnd/>
            </a:ln>
          </p:spPr>
          <p:txBody>
            <a:bodyPr/>
            <a:lstStyle/>
            <a:p>
              <a:endParaRPr lang="zh-CN" altLang="en-US"/>
            </a:p>
          </p:txBody>
        </p:sp>
        <p:grpSp>
          <p:nvGrpSpPr>
            <p:cNvPr id="8" name="Group 127"/>
            <p:cNvGrpSpPr>
              <a:grpSpLocks/>
            </p:cNvGrpSpPr>
            <p:nvPr/>
          </p:nvGrpSpPr>
          <p:grpSpPr bwMode="auto">
            <a:xfrm>
              <a:off x="6365875" y="3736975"/>
              <a:ext cx="1203325" cy="1162050"/>
              <a:chOff x="5850" y="13487"/>
              <a:chExt cx="2023" cy="1840"/>
            </a:xfrm>
          </p:grpSpPr>
          <p:sp>
            <p:nvSpPr>
              <p:cNvPr id="120937" name="Freeform 128"/>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0938" name="Freeform 129"/>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0939" name="Freeform 130"/>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0940" name="Freeform 131"/>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0941" name="Freeform 132"/>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0942" name="Freeform 133"/>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0943" name="Freeform 134"/>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0944" name="Freeform 135"/>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0945" name="Freeform 136"/>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0946" name="Freeform 137"/>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0947" name="Freeform 138"/>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0948" name="Freeform 139"/>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0949" name="Freeform 140"/>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0950" name="Freeform 141"/>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0951" name="Freeform 142"/>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0952" name="Freeform 143"/>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0953" name="Freeform 144"/>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0954" name="Freeform 145"/>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0955" name="Freeform 146"/>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0956" name="Freeform 147"/>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0957" name="Freeform 148"/>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0958" name="Freeform 149"/>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0959" name="Freeform 150"/>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0960" name="Freeform 151"/>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0961" name="Freeform 152"/>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0962" name="Freeform 153"/>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0963" name="Freeform 154"/>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0964" name="Freeform 155"/>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0965" name="Freeform 156"/>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0966" name="Rectangle 157"/>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0967" name="Freeform 158"/>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0968" name="Freeform 159"/>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969" name="Freeform 160"/>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970" name="Freeform 161"/>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0971" name="Freeform 162"/>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0972" name="Freeform 163"/>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0973" name="Freeform 164"/>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0974" name="Freeform 165"/>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0975" name="Freeform 166"/>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9" name="Group 167"/>
            <p:cNvGrpSpPr>
              <a:grpSpLocks/>
            </p:cNvGrpSpPr>
            <p:nvPr/>
          </p:nvGrpSpPr>
          <p:grpSpPr bwMode="auto">
            <a:xfrm>
              <a:off x="6643688" y="3365500"/>
              <a:ext cx="798512" cy="1166813"/>
              <a:chOff x="12762" y="10336"/>
              <a:chExt cx="1027" cy="1700"/>
            </a:xfrm>
          </p:grpSpPr>
          <p:sp>
            <p:nvSpPr>
              <p:cNvPr id="120931" name="Rectangle 168"/>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0932" name="Rectangle 169"/>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0933" name="Line 170"/>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0934" name="Line 171"/>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0935" name="Line 172"/>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0936" name="Line 173"/>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grpSp>
          <p:nvGrpSpPr>
            <p:cNvPr id="10" name="Group 174"/>
            <p:cNvGrpSpPr>
              <a:grpSpLocks/>
            </p:cNvGrpSpPr>
            <p:nvPr/>
          </p:nvGrpSpPr>
          <p:grpSpPr bwMode="auto">
            <a:xfrm>
              <a:off x="5627688" y="4962525"/>
              <a:ext cx="1204912" cy="1162050"/>
              <a:chOff x="5850" y="13487"/>
              <a:chExt cx="2023" cy="1840"/>
            </a:xfrm>
          </p:grpSpPr>
          <p:sp>
            <p:nvSpPr>
              <p:cNvPr id="120892" name="Freeform 17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0893" name="Freeform 17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0894" name="Freeform 17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0895" name="Freeform 17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0896" name="Freeform 17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0897" name="Freeform 18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0898" name="Freeform 18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0899" name="Freeform 18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0900" name="Freeform 18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0901" name="Freeform 18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0902" name="Freeform 18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0903" name="Freeform 18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0904" name="Freeform 18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0905" name="Freeform 18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0906" name="Freeform 18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0907" name="Freeform 19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0908" name="Freeform 19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0909" name="Freeform 19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0910" name="Freeform 19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0911" name="Freeform 19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0912" name="Freeform 19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0913" name="Freeform 19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0914" name="Freeform 19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0915" name="Freeform 19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0916" name="Freeform 19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0917" name="Freeform 20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0918" name="Freeform 20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0919" name="Freeform 20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0920" name="Freeform 20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0921" name="Rectangle 204"/>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0922" name="Freeform 20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0923" name="Freeform 20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924" name="Freeform 20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0925" name="Freeform 20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0926" name="Freeform 20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0927" name="Freeform 21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0928" name="Freeform 21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0929" name="Freeform 21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0930" name="Freeform 21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11" name="Group 214"/>
            <p:cNvGrpSpPr>
              <a:grpSpLocks/>
            </p:cNvGrpSpPr>
            <p:nvPr/>
          </p:nvGrpSpPr>
          <p:grpSpPr bwMode="auto">
            <a:xfrm>
              <a:off x="6175375" y="4678363"/>
              <a:ext cx="798513" cy="1168400"/>
              <a:chOff x="12762" y="10336"/>
              <a:chExt cx="1027" cy="1700"/>
            </a:xfrm>
          </p:grpSpPr>
          <p:sp>
            <p:nvSpPr>
              <p:cNvPr id="120886" name="Rectangle 21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0887" name="Rectangle 21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0888" name="Line 217"/>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0889" name="Line 218"/>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0890" name="Line 219"/>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0891" name="Line 220"/>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0864" name="Oval 221"/>
            <p:cNvSpPr>
              <a:spLocks noChangeArrowheads="1"/>
            </p:cNvSpPr>
            <p:nvPr/>
          </p:nvSpPr>
          <p:spPr bwMode="auto">
            <a:xfrm>
              <a:off x="2763838" y="3305175"/>
              <a:ext cx="112712" cy="115888"/>
            </a:xfrm>
            <a:prstGeom prst="ellipse">
              <a:avLst/>
            </a:prstGeom>
            <a:solidFill>
              <a:srgbClr val="FF0000"/>
            </a:solidFill>
            <a:ln w="9525">
              <a:solidFill>
                <a:srgbClr val="FF0000"/>
              </a:solidFill>
              <a:round/>
              <a:headEnd/>
              <a:tailEnd/>
            </a:ln>
          </p:spPr>
          <p:txBody>
            <a:bodyPr/>
            <a:lstStyle/>
            <a:p>
              <a:endParaRPr lang="zh-CN" altLang="en-US"/>
            </a:p>
          </p:txBody>
        </p:sp>
        <p:sp>
          <p:nvSpPr>
            <p:cNvPr id="120865" name="Oval 222"/>
            <p:cNvSpPr>
              <a:spLocks noChangeArrowheads="1"/>
            </p:cNvSpPr>
            <p:nvPr/>
          </p:nvSpPr>
          <p:spPr bwMode="auto">
            <a:xfrm>
              <a:off x="1604963" y="4433888"/>
              <a:ext cx="114300" cy="117475"/>
            </a:xfrm>
            <a:prstGeom prst="ellipse">
              <a:avLst/>
            </a:prstGeom>
            <a:solidFill>
              <a:srgbClr val="FF0000"/>
            </a:solidFill>
            <a:ln w="9525">
              <a:solidFill>
                <a:srgbClr val="FF0000"/>
              </a:solidFill>
              <a:round/>
              <a:headEnd/>
              <a:tailEnd/>
            </a:ln>
          </p:spPr>
          <p:txBody>
            <a:bodyPr/>
            <a:lstStyle/>
            <a:p>
              <a:endParaRPr lang="zh-CN" altLang="en-US"/>
            </a:p>
          </p:txBody>
        </p:sp>
        <p:sp>
          <p:nvSpPr>
            <p:cNvPr id="120866" name="Line 223"/>
            <p:cNvSpPr>
              <a:spLocks noChangeShapeType="1"/>
            </p:cNvSpPr>
            <p:nvPr/>
          </p:nvSpPr>
          <p:spPr bwMode="auto">
            <a:xfrm flipH="1">
              <a:off x="2903538" y="3181350"/>
              <a:ext cx="363537" cy="134938"/>
            </a:xfrm>
            <a:prstGeom prst="line">
              <a:avLst/>
            </a:prstGeom>
            <a:noFill/>
            <a:ln w="9525">
              <a:solidFill>
                <a:srgbClr val="000000"/>
              </a:solidFill>
              <a:round/>
              <a:headEnd/>
              <a:tailEnd type="triangle" w="med" len="med"/>
            </a:ln>
          </p:spPr>
          <p:txBody>
            <a:bodyPr/>
            <a:lstStyle/>
            <a:p>
              <a:endParaRPr lang="zh-CN" altLang="en-US"/>
            </a:p>
          </p:txBody>
        </p:sp>
        <p:sp>
          <p:nvSpPr>
            <p:cNvPr id="120867" name="Text Box 224"/>
            <p:cNvSpPr txBox="1">
              <a:spLocks noChangeArrowheads="1"/>
            </p:cNvSpPr>
            <p:nvPr/>
          </p:nvSpPr>
          <p:spPr bwMode="auto">
            <a:xfrm>
              <a:off x="6372225" y="2852738"/>
              <a:ext cx="590550" cy="473075"/>
            </a:xfrm>
            <a:prstGeom prst="rect">
              <a:avLst/>
            </a:prstGeom>
            <a:noFill/>
            <a:ln w="9525">
              <a:noFill/>
              <a:miter lim="800000"/>
              <a:headEnd/>
              <a:tailEnd/>
            </a:ln>
          </p:spPr>
          <p:txBody>
            <a:bodyPr/>
            <a:lstStyle/>
            <a:p>
              <a:r>
                <a:rPr lang="en-US" altLang="zh-CN" sz="1200">
                  <a:solidFill>
                    <a:srgbClr val="FF0000"/>
                  </a:solidFill>
                  <a:latin typeface="Symbol" pitchFamily="18" charset="2"/>
                </a:rPr>
                <a:t>l</a:t>
              </a:r>
              <a:r>
                <a:rPr lang="en-US" altLang="zh-CN" sz="1200" baseline="-25000">
                  <a:solidFill>
                    <a:srgbClr val="FF0000"/>
                  </a:solidFill>
                  <a:latin typeface="Arial" pitchFamily="34" charset="0"/>
                </a:rPr>
                <a:t>out</a:t>
              </a:r>
              <a:endParaRPr lang="en-US" altLang="zh-CN" sz="1200">
                <a:solidFill>
                  <a:schemeClr val="tx2"/>
                </a:solidFill>
              </a:endParaRPr>
            </a:p>
          </p:txBody>
        </p:sp>
        <p:sp>
          <p:nvSpPr>
            <p:cNvPr id="120868" name="Line 225"/>
            <p:cNvSpPr>
              <a:spLocks noChangeShapeType="1"/>
            </p:cNvSpPr>
            <p:nvPr/>
          </p:nvSpPr>
          <p:spPr bwMode="auto">
            <a:xfrm>
              <a:off x="6659563" y="3206750"/>
              <a:ext cx="244475" cy="282575"/>
            </a:xfrm>
            <a:prstGeom prst="line">
              <a:avLst/>
            </a:prstGeom>
            <a:noFill/>
            <a:ln w="9525">
              <a:solidFill>
                <a:srgbClr val="000000"/>
              </a:solidFill>
              <a:round/>
              <a:headEnd/>
              <a:tailEnd type="triangle" w="med" len="med"/>
            </a:ln>
          </p:spPr>
          <p:txBody>
            <a:bodyPr/>
            <a:lstStyle/>
            <a:p>
              <a:endParaRPr lang="zh-CN" altLang="en-US"/>
            </a:p>
          </p:txBody>
        </p:sp>
        <p:sp>
          <p:nvSpPr>
            <p:cNvPr id="120869" name="Line 226"/>
            <p:cNvSpPr>
              <a:spLocks noChangeShapeType="1"/>
            </p:cNvSpPr>
            <p:nvPr/>
          </p:nvSpPr>
          <p:spPr bwMode="auto">
            <a:xfrm flipH="1">
              <a:off x="4764088" y="4495800"/>
              <a:ext cx="303212" cy="306388"/>
            </a:xfrm>
            <a:prstGeom prst="line">
              <a:avLst/>
            </a:prstGeom>
            <a:noFill/>
            <a:ln w="9525">
              <a:solidFill>
                <a:srgbClr val="000000"/>
              </a:solidFill>
              <a:round/>
              <a:headEnd/>
              <a:tailEnd type="triangle" w="med" len="med"/>
            </a:ln>
          </p:spPr>
          <p:txBody>
            <a:bodyPr/>
            <a:lstStyle/>
            <a:p>
              <a:endParaRPr lang="zh-CN" altLang="en-US"/>
            </a:p>
          </p:txBody>
        </p:sp>
        <p:grpSp>
          <p:nvGrpSpPr>
            <p:cNvPr id="12" name="Group 227"/>
            <p:cNvGrpSpPr>
              <a:grpSpLocks/>
            </p:cNvGrpSpPr>
            <p:nvPr/>
          </p:nvGrpSpPr>
          <p:grpSpPr bwMode="auto">
            <a:xfrm>
              <a:off x="4587875" y="4900613"/>
              <a:ext cx="385763" cy="319087"/>
              <a:chOff x="11283" y="10423"/>
              <a:chExt cx="475" cy="374"/>
            </a:xfrm>
          </p:grpSpPr>
          <p:sp>
            <p:nvSpPr>
              <p:cNvPr id="120879"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0880" name="Line 229"/>
              <p:cNvSpPr>
                <a:spLocks noChangeShapeType="1"/>
              </p:cNvSpPr>
              <p:nvPr/>
            </p:nvSpPr>
            <p:spPr bwMode="auto">
              <a:xfrm>
                <a:off x="11686" y="10502"/>
                <a:ext cx="1" cy="231"/>
              </a:xfrm>
              <a:prstGeom prst="line">
                <a:avLst/>
              </a:prstGeom>
              <a:noFill/>
              <a:ln w="9525">
                <a:solidFill>
                  <a:srgbClr val="000000"/>
                </a:solidFill>
                <a:round/>
                <a:headEnd/>
                <a:tailEnd/>
              </a:ln>
            </p:spPr>
            <p:txBody>
              <a:bodyPr/>
              <a:lstStyle/>
              <a:p>
                <a:endParaRPr lang="zh-CN" altLang="en-US"/>
              </a:p>
            </p:txBody>
          </p:sp>
          <p:sp>
            <p:nvSpPr>
              <p:cNvPr id="120881" name="Line 230"/>
              <p:cNvSpPr>
                <a:spLocks noChangeShapeType="1"/>
              </p:cNvSpPr>
              <p:nvPr/>
            </p:nvSpPr>
            <p:spPr bwMode="auto">
              <a:xfrm>
                <a:off x="11621" y="10502"/>
                <a:ext cx="1" cy="231"/>
              </a:xfrm>
              <a:prstGeom prst="line">
                <a:avLst/>
              </a:prstGeom>
              <a:noFill/>
              <a:ln w="9525">
                <a:solidFill>
                  <a:srgbClr val="000000"/>
                </a:solidFill>
                <a:round/>
                <a:headEnd/>
                <a:tailEnd/>
              </a:ln>
            </p:spPr>
            <p:txBody>
              <a:bodyPr/>
              <a:lstStyle/>
              <a:p>
                <a:endParaRPr lang="zh-CN" altLang="en-US"/>
              </a:p>
            </p:txBody>
          </p:sp>
          <p:sp>
            <p:nvSpPr>
              <p:cNvPr id="120882" name="Line 231"/>
              <p:cNvSpPr>
                <a:spLocks noChangeShapeType="1"/>
              </p:cNvSpPr>
              <p:nvPr/>
            </p:nvSpPr>
            <p:spPr bwMode="auto">
              <a:xfrm>
                <a:off x="11556" y="10502"/>
                <a:ext cx="1" cy="231"/>
              </a:xfrm>
              <a:prstGeom prst="line">
                <a:avLst/>
              </a:prstGeom>
              <a:noFill/>
              <a:ln w="9525">
                <a:solidFill>
                  <a:srgbClr val="000000"/>
                </a:solidFill>
                <a:round/>
                <a:headEnd/>
                <a:tailEnd/>
              </a:ln>
            </p:spPr>
            <p:txBody>
              <a:bodyPr/>
              <a:lstStyle/>
              <a:p>
                <a:endParaRPr lang="zh-CN" altLang="en-US"/>
              </a:p>
            </p:txBody>
          </p:sp>
          <p:sp>
            <p:nvSpPr>
              <p:cNvPr id="120883" name="Line 232"/>
              <p:cNvSpPr>
                <a:spLocks noChangeShapeType="1"/>
              </p:cNvSpPr>
              <p:nvPr/>
            </p:nvSpPr>
            <p:spPr bwMode="auto">
              <a:xfrm>
                <a:off x="11491" y="10495"/>
                <a:ext cx="1" cy="231"/>
              </a:xfrm>
              <a:prstGeom prst="line">
                <a:avLst/>
              </a:prstGeom>
              <a:noFill/>
              <a:ln w="9525">
                <a:solidFill>
                  <a:srgbClr val="000000"/>
                </a:solidFill>
                <a:round/>
                <a:headEnd/>
                <a:tailEnd/>
              </a:ln>
            </p:spPr>
            <p:txBody>
              <a:bodyPr/>
              <a:lstStyle/>
              <a:p>
                <a:endParaRPr lang="zh-CN" altLang="en-US"/>
              </a:p>
            </p:txBody>
          </p:sp>
          <p:sp>
            <p:nvSpPr>
              <p:cNvPr id="120884" name="Line 233"/>
              <p:cNvSpPr>
                <a:spLocks noChangeShapeType="1"/>
              </p:cNvSpPr>
              <p:nvPr/>
            </p:nvSpPr>
            <p:spPr bwMode="auto">
              <a:xfrm>
                <a:off x="11426" y="10495"/>
                <a:ext cx="2" cy="231"/>
              </a:xfrm>
              <a:prstGeom prst="line">
                <a:avLst/>
              </a:prstGeom>
              <a:noFill/>
              <a:ln w="9525">
                <a:solidFill>
                  <a:srgbClr val="000000"/>
                </a:solidFill>
                <a:round/>
                <a:headEnd/>
                <a:tailEnd/>
              </a:ln>
            </p:spPr>
            <p:txBody>
              <a:bodyPr/>
              <a:lstStyle/>
              <a:p>
                <a:endParaRPr lang="zh-CN" altLang="en-US"/>
              </a:p>
            </p:txBody>
          </p:sp>
          <p:sp>
            <p:nvSpPr>
              <p:cNvPr id="120885" name="Line 234"/>
              <p:cNvSpPr>
                <a:spLocks noChangeShapeType="1"/>
              </p:cNvSpPr>
              <p:nvPr/>
            </p:nvSpPr>
            <p:spPr bwMode="auto">
              <a:xfrm>
                <a:off x="11360" y="10495"/>
                <a:ext cx="3" cy="231"/>
              </a:xfrm>
              <a:prstGeom prst="line">
                <a:avLst/>
              </a:prstGeom>
              <a:noFill/>
              <a:ln w="9525">
                <a:solidFill>
                  <a:srgbClr val="000000"/>
                </a:solidFill>
                <a:round/>
                <a:headEnd/>
                <a:tailEnd/>
              </a:ln>
            </p:spPr>
            <p:txBody>
              <a:bodyPr/>
              <a:lstStyle/>
              <a:p>
                <a:endParaRPr lang="zh-CN" altLang="en-US"/>
              </a:p>
            </p:txBody>
          </p:sp>
        </p:grpSp>
        <p:sp>
          <p:nvSpPr>
            <p:cNvPr id="120871" name="Line 235"/>
            <p:cNvSpPr>
              <a:spLocks noChangeShapeType="1"/>
            </p:cNvSpPr>
            <p:nvPr/>
          </p:nvSpPr>
          <p:spPr bwMode="auto">
            <a:xfrm>
              <a:off x="4845050" y="3684588"/>
              <a:ext cx="339725" cy="0"/>
            </a:xfrm>
            <a:prstGeom prst="line">
              <a:avLst/>
            </a:prstGeom>
            <a:noFill/>
            <a:ln w="38100">
              <a:solidFill>
                <a:srgbClr val="FFFFFF"/>
              </a:solidFill>
              <a:prstDash val="sysDot"/>
              <a:round/>
              <a:headEnd/>
              <a:tailEnd/>
            </a:ln>
          </p:spPr>
          <p:txBody>
            <a:bodyPr/>
            <a:lstStyle/>
            <a:p>
              <a:endParaRPr lang="zh-CN" altLang="en-US"/>
            </a:p>
          </p:txBody>
        </p:sp>
        <p:sp>
          <p:nvSpPr>
            <p:cNvPr id="120872" name="Freeform 236"/>
            <p:cNvSpPr>
              <a:spLocks/>
            </p:cNvSpPr>
            <p:nvPr/>
          </p:nvSpPr>
          <p:spPr bwMode="auto">
            <a:xfrm>
              <a:off x="1663700" y="4532313"/>
              <a:ext cx="4854575" cy="1228725"/>
            </a:xfrm>
            <a:custGeom>
              <a:avLst/>
              <a:gdLst>
                <a:gd name="T0" fmla="*/ 0 w 6225"/>
                <a:gd name="T1" fmla="*/ 0 h 1501"/>
                <a:gd name="T2" fmla="*/ 0 w 6225"/>
                <a:gd name="T3" fmla="*/ 2147483647 h 1501"/>
                <a:gd name="T4" fmla="*/ 2147483647 w 6225"/>
                <a:gd name="T5" fmla="*/ 2147483647 h 1501"/>
                <a:gd name="T6" fmla="*/ 2147483647 w 6225"/>
                <a:gd name="T7" fmla="*/ 2147483647 h 1501"/>
                <a:gd name="T8" fmla="*/ 2147483647 w 6225"/>
                <a:gd name="T9" fmla="*/ 2147483647 h 1501"/>
                <a:gd name="T10" fmla="*/ 2147483647 w 6225"/>
                <a:gd name="T11" fmla="*/ 2147483647 h 1501"/>
                <a:gd name="T12" fmla="*/ 2147483647 w 6225"/>
                <a:gd name="T13" fmla="*/ 2147483647 h 1501"/>
                <a:gd name="T14" fmla="*/ 2147483647 w 6225"/>
                <a:gd name="T15" fmla="*/ 2147483647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zh-CN" altLang="en-US"/>
            </a:p>
          </p:txBody>
        </p:sp>
        <p:sp>
          <p:nvSpPr>
            <p:cNvPr id="120873" name="Freeform 237"/>
            <p:cNvSpPr>
              <a:spLocks/>
            </p:cNvSpPr>
            <p:nvPr/>
          </p:nvSpPr>
          <p:spPr bwMode="auto">
            <a:xfrm>
              <a:off x="2822575" y="3365500"/>
              <a:ext cx="4210050" cy="1646238"/>
            </a:xfrm>
            <a:custGeom>
              <a:avLst/>
              <a:gdLst>
                <a:gd name="T0" fmla="*/ 0 w 5400"/>
                <a:gd name="T1" fmla="*/ 0 h 2010"/>
                <a:gd name="T2" fmla="*/ 0 w 5400"/>
                <a:gd name="T3" fmla="*/ 2147483647 h 2010"/>
                <a:gd name="T4" fmla="*/ 2147483647 w 5400"/>
                <a:gd name="T5" fmla="*/ 2147483647 h 2010"/>
                <a:gd name="T6" fmla="*/ 2147483647 w 5400"/>
                <a:gd name="T7" fmla="*/ 2147483647 h 2010"/>
                <a:gd name="T8" fmla="*/ 2147483647 w 5400"/>
                <a:gd name="T9" fmla="*/ 2147483647 h 2010"/>
                <a:gd name="T10" fmla="*/ 2147483647 w 5400"/>
                <a:gd name="T11" fmla="*/ 2147483647 h 2010"/>
                <a:gd name="T12" fmla="*/ 2147483647 w 5400"/>
                <a:gd name="T13" fmla="*/ 2147483647 h 2010"/>
                <a:gd name="T14" fmla="*/ 2147483647 w 5400"/>
                <a:gd name="T15" fmla="*/ 2147483647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zh-CN" altLang="en-US"/>
            </a:p>
          </p:txBody>
        </p:sp>
        <p:sp>
          <p:nvSpPr>
            <p:cNvPr id="120874" name="Oval 238"/>
            <p:cNvSpPr>
              <a:spLocks noChangeArrowheads="1"/>
            </p:cNvSpPr>
            <p:nvPr/>
          </p:nvSpPr>
          <p:spPr bwMode="auto">
            <a:xfrm>
              <a:off x="2763838" y="3538538"/>
              <a:ext cx="112712" cy="115887"/>
            </a:xfrm>
            <a:prstGeom prst="ellipse">
              <a:avLst/>
            </a:prstGeom>
            <a:solidFill>
              <a:srgbClr val="FF0000"/>
            </a:solidFill>
            <a:ln w="9525">
              <a:solidFill>
                <a:srgbClr val="FF0000"/>
              </a:solidFill>
              <a:round/>
              <a:headEnd/>
              <a:tailEnd/>
            </a:ln>
          </p:spPr>
          <p:txBody>
            <a:bodyPr/>
            <a:lstStyle/>
            <a:p>
              <a:endParaRPr lang="zh-CN" altLang="en-US"/>
            </a:p>
          </p:txBody>
        </p:sp>
        <p:sp>
          <p:nvSpPr>
            <p:cNvPr id="120875" name="Text Box 239"/>
            <p:cNvSpPr txBox="1">
              <a:spLocks noChangeArrowheads="1"/>
            </p:cNvSpPr>
            <p:nvPr/>
          </p:nvSpPr>
          <p:spPr bwMode="auto">
            <a:xfrm>
              <a:off x="3041650" y="3341688"/>
              <a:ext cx="2236788" cy="617537"/>
            </a:xfrm>
            <a:prstGeom prst="rect">
              <a:avLst/>
            </a:prstGeom>
            <a:noFill/>
            <a:ln w="9525">
              <a:noFill/>
              <a:miter lim="800000"/>
              <a:headEnd/>
              <a:tailEnd/>
            </a:ln>
          </p:spPr>
          <p:txBody>
            <a:bodyPr/>
            <a:lstStyle/>
            <a:p>
              <a:pPr algn="r"/>
              <a:r>
                <a:rPr lang="en-US" altLang="zh-CN" sz="1200" dirty="0" err="1">
                  <a:solidFill>
                    <a:srgbClr val="FF0000"/>
                  </a:solidFill>
                  <a:latin typeface="Symbol" pitchFamily="18" charset="2"/>
                </a:rPr>
                <a:t>l</a:t>
              </a:r>
              <a:r>
                <a:rPr lang="en-US" altLang="zh-CN" sz="1200" dirty="0" err="1">
                  <a:solidFill>
                    <a:srgbClr val="FF0000"/>
                  </a:solidFill>
                  <a:latin typeface="Arial" pitchFamily="34" charset="0"/>
                </a:rPr>
                <a:t>'</a:t>
              </a:r>
              <a:r>
                <a:rPr lang="en-US" altLang="zh-CN" sz="1200" baseline="-25000" dirty="0" err="1">
                  <a:solidFill>
                    <a:srgbClr val="FF0000"/>
                  </a:solidFill>
                  <a:latin typeface="Arial" pitchFamily="34" charset="0"/>
                </a:rPr>
                <a:t>in</a:t>
              </a:r>
              <a:r>
                <a:rPr lang="en-US" altLang="zh-CN" sz="1200" baseline="-25000" dirty="0">
                  <a:solidFill>
                    <a:srgbClr val="FF0000"/>
                  </a:solidFill>
                  <a:latin typeface="Arial" pitchFamily="34" charset="0"/>
                </a:rPr>
                <a:t> </a:t>
              </a:r>
              <a:r>
                <a:rPr lang="en-US" altLang="zh-CN" sz="1200" dirty="0">
                  <a:solidFill>
                    <a:srgbClr val="FF0000"/>
                  </a:solidFill>
                  <a:latin typeface="Arial" pitchFamily="34" charset="0"/>
                </a:rPr>
                <a:t>: original data, plus retransmitted data</a:t>
              </a:r>
              <a:endParaRPr lang="en-US" altLang="zh-CN" sz="1200" dirty="0">
                <a:solidFill>
                  <a:schemeClr val="tx2"/>
                </a:solidFill>
              </a:endParaRPr>
            </a:p>
          </p:txBody>
        </p:sp>
        <p:sp>
          <p:nvSpPr>
            <p:cNvPr id="120876" name="Line 240"/>
            <p:cNvSpPr>
              <a:spLocks noChangeShapeType="1"/>
            </p:cNvSpPr>
            <p:nvPr/>
          </p:nvSpPr>
          <p:spPr bwMode="auto">
            <a:xfrm flipH="1">
              <a:off x="2916238" y="3524250"/>
              <a:ext cx="373062" cy="50800"/>
            </a:xfrm>
            <a:prstGeom prst="line">
              <a:avLst/>
            </a:prstGeom>
            <a:noFill/>
            <a:ln w="9525">
              <a:solidFill>
                <a:srgbClr val="000000"/>
              </a:solidFill>
              <a:round/>
              <a:headEnd/>
              <a:tailEnd type="triangle" w="med" len="med"/>
            </a:ln>
          </p:spPr>
          <p:txBody>
            <a:bodyPr/>
            <a:lstStyle/>
            <a:p>
              <a:endParaRPr lang="zh-CN" altLang="en-US"/>
            </a:p>
          </p:txBody>
        </p:sp>
      </p:grpSp>
      <p:sp>
        <p:nvSpPr>
          <p:cNvPr id="241" name="Rectangle 2"/>
          <p:cNvSpPr>
            <a:spLocks noGrp="1" noChangeArrowheads="1"/>
          </p:cNvSpPr>
          <p:nvPr>
            <p:ph type="title"/>
          </p:nvPr>
        </p:nvSpPr>
        <p:spPr>
          <a:xfrm>
            <a:off x="323528" y="116632"/>
            <a:ext cx="7793037" cy="864096"/>
          </a:xfrm>
        </p:spPr>
        <p:txBody>
          <a:bodyPr/>
          <a:lstStyle/>
          <a:p>
            <a:pPr algn="l">
              <a:buFont typeface="Arial" pitchFamily="34" charset="0"/>
              <a:buChar char="•"/>
            </a:pPr>
            <a:r>
              <a:rPr lang="zh-CN" altLang="en-US" sz="3200" u="sng" dirty="0" smtClean="0">
                <a:solidFill>
                  <a:schemeClr val="accent6"/>
                </a:solidFill>
              </a:rPr>
              <a:t> 网络拥塞的原因（</a:t>
            </a:r>
            <a:r>
              <a:rPr lang="en-US" altLang="zh-CN" sz="3200" u="sng" dirty="0" smtClean="0">
                <a:solidFill>
                  <a:schemeClr val="accent6"/>
                </a:solidFill>
              </a:rPr>
              <a:t>2</a:t>
            </a:r>
            <a:r>
              <a:rPr lang="zh-CN" altLang="en-US" sz="3200" u="sng" dirty="0" smtClean="0">
                <a:solidFill>
                  <a:schemeClr val="accent6"/>
                </a:solidFill>
              </a:rPr>
              <a:t>）</a:t>
            </a:r>
            <a:r>
              <a:rPr lang="en-US" altLang="zh-CN" sz="3200" u="sng" dirty="0" smtClean="0">
                <a:solidFill>
                  <a:schemeClr val="accent6"/>
                </a:solidFill>
              </a:rPr>
              <a:t> </a:t>
            </a:r>
          </a:p>
        </p:txBody>
      </p:sp>
      <p:sp>
        <p:nvSpPr>
          <p:cNvPr id="240" name="Rectangle 3"/>
          <p:cNvSpPr txBox="1">
            <a:spLocks noChangeArrowheads="1"/>
          </p:cNvSpPr>
          <p:nvPr/>
        </p:nvSpPr>
        <p:spPr bwMode="auto">
          <a:xfrm>
            <a:off x="323528" y="4149080"/>
            <a:ext cx="8496944" cy="12241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Aft>
                <a:spcPts val="600"/>
              </a:spcAft>
              <a:buClrTx/>
              <a:buSzTx/>
              <a:buFont typeface="Arial" pitchFamily="34" charset="0"/>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理想状态下</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             </a:t>
            </a:r>
          </a:p>
          <a:p>
            <a:pPr marL="342900" marR="0" lvl="0" indent="-342900" algn="l" defTabSz="914400" rtl="0" eaLnBrk="0" fontAlgn="base" latinLnBrk="0" hangingPunct="0">
              <a:lnSpc>
                <a:spcPct val="10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如果重传仅仅在丢包时才发生，则有</a:t>
            </a:r>
            <a:r>
              <a:rPr kumimoji="1" lang="en-US" altLang="zh-CN"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a:t>
            </a:r>
          </a:p>
          <a:p>
            <a:pPr marL="342900" marR="0" lvl="0" indent="-342900" algn="l" defTabSz="914400" rtl="0" eaLnBrk="0" fontAlgn="base" latinLnBrk="0" hangingPunct="0">
              <a:lnSpc>
                <a:spcPct val="130000"/>
              </a:lnSpc>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如果重传的原因除了丢包还有超时导致发送方重传，则        远大于        </a:t>
            </a:r>
            <a:endPar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endParaRPr>
          </a:p>
        </p:txBody>
      </p:sp>
      <p:sp>
        <p:nvSpPr>
          <p:cNvPr id="242" name="Rectangle 32"/>
          <p:cNvSpPr>
            <a:spLocks noChangeArrowheads="1"/>
          </p:cNvSpPr>
          <p:nvPr/>
        </p:nvSpPr>
        <p:spPr bwMode="auto">
          <a:xfrm>
            <a:off x="323528" y="5373216"/>
            <a:ext cx="7604125" cy="990600"/>
          </a:xfrm>
          <a:prstGeom prst="rect">
            <a:avLst/>
          </a:prstGeom>
          <a:noFill/>
          <a:ln w="9525">
            <a:noFill/>
            <a:miter lim="800000"/>
            <a:headEnd/>
            <a:tailEnd/>
          </a:ln>
        </p:spPr>
        <p:txBody>
          <a:bodyPr/>
          <a:lstStyle/>
          <a:p>
            <a:pPr marL="342900" indent="-342900">
              <a:spcBef>
                <a:spcPts val="200"/>
              </a:spcBef>
              <a:buClr>
                <a:schemeClr val="accent2"/>
              </a:buClr>
              <a:buSzPct val="85000"/>
              <a:buFont typeface="ZapfDingbats"/>
              <a:buNone/>
            </a:pPr>
            <a:r>
              <a:rPr lang="zh-CN" altLang="en-US" sz="2000" b="1" dirty="0">
                <a:solidFill>
                  <a:srgbClr val="FF0000"/>
                </a:solidFill>
                <a:latin typeface="华文新魏" pitchFamily="2" charset="-122"/>
                <a:ea typeface="华文新魏" pitchFamily="2" charset="-122"/>
              </a:rPr>
              <a:t>拥塞的“代价</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 </a:t>
            </a:r>
          </a:p>
          <a:p>
            <a:pPr marL="534988" indent="-261938">
              <a:spcBef>
                <a:spcPts val="200"/>
              </a:spcBef>
              <a:buClr>
                <a:schemeClr val="accent2"/>
              </a:buClr>
              <a:buSzPct val="85000"/>
              <a:buFont typeface="Wingdings" pitchFamily="2" charset="2"/>
              <a:buChar char="ü"/>
            </a:pPr>
            <a:r>
              <a:rPr lang="zh-CN" altLang="en-US" sz="2000" b="1" dirty="0">
                <a:latin typeface="华文新魏" pitchFamily="2" charset="-122"/>
                <a:ea typeface="华文新魏" pitchFamily="2" charset="-122"/>
              </a:rPr>
              <a:t>更多的重传</a:t>
            </a:r>
            <a:endParaRPr lang="en-US" altLang="zh-CN" sz="2000" b="1" dirty="0">
              <a:latin typeface="华文新魏" pitchFamily="2" charset="-122"/>
              <a:ea typeface="华文新魏" pitchFamily="2" charset="-122"/>
            </a:endParaRPr>
          </a:p>
          <a:p>
            <a:pPr marL="534988" indent="-261938">
              <a:spcBef>
                <a:spcPts val="200"/>
              </a:spcBef>
              <a:buClr>
                <a:schemeClr val="accent2"/>
              </a:buClr>
              <a:buSzPct val="85000"/>
              <a:buFont typeface="Wingdings" pitchFamily="2" charset="2"/>
              <a:buChar char="ü"/>
            </a:pPr>
            <a:r>
              <a:rPr lang="zh-CN" altLang="en-US" sz="2000" b="1" dirty="0">
                <a:latin typeface="华文新魏" pitchFamily="2" charset="-122"/>
                <a:ea typeface="华文新魏" pitchFamily="2" charset="-122"/>
              </a:rPr>
              <a:t>不必要的重传使得链路上承载了过多的重复分组</a:t>
            </a:r>
            <a:endParaRPr lang="en-US" altLang="zh-CN" sz="2000" b="1" dirty="0">
              <a:latin typeface="华文新魏" pitchFamily="2" charset="-122"/>
              <a:ea typeface="华文新魏" pitchFamily="2" charset="-122"/>
            </a:endParaRPr>
          </a:p>
        </p:txBody>
      </p:sp>
      <p:grpSp>
        <p:nvGrpSpPr>
          <p:cNvPr id="243" name="Group 4"/>
          <p:cNvGrpSpPr>
            <a:grpSpLocks/>
          </p:cNvGrpSpPr>
          <p:nvPr/>
        </p:nvGrpSpPr>
        <p:grpSpPr bwMode="auto">
          <a:xfrm>
            <a:off x="2195736" y="4221088"/>
            <a:ext cx="1266242" cy="475762"/>
            <a:chOff x="1129" y="700"/>
            <a:chExt cx="842" cy="517"/>
          </a:xfrm>
        </p:grpSpPr>
        <p:grpSp>
          <p:nvGrpSpPr>
            <p:cNvPr id="244" name="Group 5"/>
            <p:cNvGrpSpPr>
              <a:grpSpLocks/>
            </p:cNvGrpSpPr>
            <p:nvPr/>
          </p:nvGrpSpPr>
          <p:grpSpPr bwMode="auto">
            <a:xfrm>
              <a:off x="1129" y="704"/>
              <a:ext cx="351" cy="513"/>
              <a:chOff x="1129" y="704"/>
              <a:chExt cx="351" cy="513"/>
            </a:xfrm>
          </p:grpSpPr>
          <p:sp>
            <p:nvSpPr>
              <p:cNvPr id="249" name="Text Box 6"/>
              <p:cNvSpPr txBox="1">
                <a:spLocks noChangeArrowheads="1"/>
              </p:cNvSpPr>
              <p:nvPr/>
            </p:nvSpPr>
            <p:spPr bwMode="auto">
              <a:xfrm>
                <a:off x="1129" y="704"/>
                <a:ext cx="188" cy="334"/>
              </a:xfrm>
              <a:prstGeom prst="rect">
                <a:avLst/>
              </a:prstGeom>
              <a:noFill/>
              <a:ln w="9525">
                <a:noFill/>
                <a:miter lim="800000"/>
                <a:headEnd/>
                <a:tailEnd/>
              </a:ln>
            </p:spPr>
            <p:txBody>
              <a:bodyPr wrap="none">
                <a:spAutoFit/>
              </a:bodyPr>
              <a:lstStyle/>
              <a:p>
                <a:r>
                  <a:rPr lang="en-US" altLang="zh-CN" sz="1400" b="1">
                    <a:latin typeface="Symbol" pitchFamily="18" charset="2"/>
                  </a:rPr>
                  <a:t>l</a:t>
                </a:r>
              </a:p>
            </p:txBody>
          </p:sp>
          <p:sp>
            <p:nvSpPr>
              <p:cNvPr id="250" name="Text Box 7"/>
              <p:cNvSpPr txBox="1">
                <a:spLocks noChangeArrowheads="1"/>
              </p:cNvSpPr>
              <p:nvPr/>
            </p:nvSpPr>
            <p:spPr bwMode="auto">
              <a:xfrm>
                <a:off x="1252" y="883"/>
                <a:ext cx="228" cy="334"/>
              </a:xfrm>
              <a:prstGeom prst="rect">
                <a:avLst/>
              </a:prstGeom>
              <a:noFill/>
              <a:ln w="9525">
                <a:noFill/>
                <a:miter lim="800000"/>
                <a:headEnd/>
                <a:tailEnd/>
              </a:ln>
            </p:spPr>
            <p:txBody>
              <a:bodyPr wrap="none">
                <a:spAutoFit/>
              </a:bodyPr>
              <a:lstStyle/>
              <a:p>
                <a:r>
                  <a:rPr lang="en-US" altLang="zh-CN" sz="1400" b="1" dirty="0">
                    <a:latin typeface="Arial" pitchFamily="34" charset="0"/>
                  </a:rPr>
                  <a:t>in</a:t>
                </a:r>
                <a:endParaRPr lang="en-US" altLang="zh-CN" sz="1400" b="1" dirty="0">
                  <a:latin typeface="Times New Roman" pitchFamily="18" charset="0"/>
                </a:endParaRPr>
              </a:p>
            </p:txBody>
          </p:sp>
        </p:grpSp>
        <p:grpSp>
          <p:nvGrpSpPr>
            <p:cNvPr id="245" name="Group 8"/>
            <p:cNvGrpSpPr>
              <a:grpSpLocks/>
            </p:cNvGrpSpPr>
            <p:nvPr/>
          </p:nvGrpSpPr>
          <p:grpSpPr bwMode="auto">
            <a:xfrm>
              <a:off x="1541" y="700"/>
              <a:ext cx="430" cy="497"/>
              <a:chOff x="1645" y="788"/>
              <a:chExt cx="430" cy="497"/>
            </a:xfrm>
          </p:grpSpPr>
          <p:sp>
            <p:nvSpPr>
              <p:cNvPr id="247" name="Text Box 9"/>
              <p:cNvSpPr txBox="1">
                <a:spLocks noChangeArrowheads="1"/>
              </p:cNvSpPr>
              <p:nvPr/>
            </p:nvSpPr>
            <p:spPr bwMode="auto">
              <a:xfrm>
                <a:off x="1645" y="788"/>
                <a:ext cx="188" cy="334"/>
              </a:xfrm>
              <a:prstGeom prst="rect">
                <a:avLst/>
              </a:prstGeom>
              <a:noFill/>
              <a:ln w="9525">
                <a:noFill/>
                <a:miter lim="800000"/>
                <a:headEnd/>
                <a:tailEnd/>
              </a:ln>
            </p:spPr>
            <p:txBody>
              <a:bodyPr wrap="none">
                <a:spAutoFit/>
              </a:bodyPr>
              <a:lstStyle/>
              <a:p>
                <a:r>
                  <a:rPr lang="en-US" altLang="zh-CN" sz="1400" b="1" dirty="0">
                    <a:latin typeface="Symbol" pitchFamily="18" charset="2"/>
                  </a:rPr>
                  <a:t>l</a:t>
                </a:r>
              </a:p>
            </p:txBody>
          </p:sp>
          <p:sp>
            <p:nvSpPr>
              <p:cNvPr id="248" name="Text Box 10"/>
              <p:cNvSpPr txBox="1">
                <a:spLocks noChangeArrowheads="1"/>
              </p:cNvSpPr>
              <p:nvPr/>
            </p:nvSpPr>
            <p:spPr bwMode="auto">
              <a:xfrm>
                <a:off x="1768" y="951"/>
                <a:ext cx="307" cy="334"/>
              </a:xfrm>
              <a:prstGeom prst="rect">
                <a:avLst/>
              </a:prstGeom>
              <a:noFill/>
              <a:ln w="9525">
                <a:noFill/>
                <a:miter lim="800000"/>
                <a:headEnd/>
                <a:tailEnd/>
              </a:ln>
            </p:spPr>
            <p:txBody>
              <a:bodyPr wrap="none">
                <a:spAutoFit/>
              </a:bodyPr>
              <a:lstStyle/>
              <a:p>
                <a:r>
                  <a:rPr lang="en-US" altLang="zh-CN" sz="1400" b="1" dirty="0">
                    <a:latin typeface="Arial" pitchFamily="34" charset="0"/>
                  </a:rPr>
                  <a:t>out</a:t>
                </a:r>
                <a:endParaRPr lang="en-US" altLang="zh-CN" sz="1400" b="1" dirty="0">
                  <a:latin typeface="Times New Roman" pitchFamily="18" charset="0"/>
                </a:endParaRPr>
              </a:p>
            </p:txBody>
          </p:sp>
        </p:grpSp>
        <p:sp>
          <p:nvSpPr>
            <p:cNvPr id="246" name="Text Box 11"/>
            <p:cNvSpPr txBox="1">
              <a:spLocks noChangeArrowheads="1"/>
            </p:cNvSpPr>
            <p:nvPr/>
          </p:nvSpPr>
          <p:spPr bwMode="auto">
            <a:xfrm>
              <a:off x="1360" y="759"/>
              <a:ext cx="192" cy="334"/>
            </a:xfrm>
            <a:prstGeom prst="rect">
              <a:avLst/>
            </a:prstGeom>
            <a:noFill/>
            <a:ln w="9525">
              <a:noFill/>
              <a:miter lim="800000"/>
              <a:headEnd/>
              <a:tailEnd/>
            </a:ln>
          </p:spPr>
          <p:txBody>
            <a:bodyPr wrap="none">
              <a:spAutoFit/>
            </a:bodyPr>
            <a:lstStyle/>
            <a:p>
              <a:r>
                <a:rPr lang="en-US" altLang="zh-CN" sz="1400" b="1" dirty="0">
                  <a:latin typeface="Arial" pitchFamily="34" charset="0"/>
                </a:rPr>
                <a:t>=</a:t>
              </a:r>
              <a:endParaRPr lang="en-US" altLang="zh-CN" sz="1400" b="1" dirty="0">
                <a:latin typeface="Times New Roman" pitchFamily="18" charset="0"/>
              </a:endParaRPr>
            </a:p>
          </p:txBody>
        </p:sp>
      </p:grpSp>
      <p:grpSp>
        <p:nvGrpSpPr>
          <p:cNvPr id="251" name="Group 12"/>
          <p:cNvGrpSpPr>
            <a:grpSpLocks/>
          </p:cNvGrpSpPr>
          <p:nvPr/>
        </p:nvGrpSpPr>
        <p:grpSpPr bwMode="auto">
          <a:xfrm>
            <a:off x="5004048" y="4509120"/>
            <a:ext cx="1128943" cy="521147"/>
            <a:chOff x="2461" y="1256"/>
            <a:chExt cx="905" cy="447"/>
          </a:xfrm>
        </p:grpSpPr>
        <p:grpSp>
          <p:nvGrpSpPr>
            <p:cNvPr id="252" name="Group 13"/>
            <p:cNvGrpSpPr>
              <a:grpSpLocks/>
            </p:cNvGrpSpPr>
            <p:nvPr/>
          </p:nvGrpSpPr>
          <p:grpSpPr bwMode="auto">
            <a:xfrm>
              <a:off x="2461" y="1256"/>
              <a:ext cx="905" cy="447"/>
              <a:chOff x="1129" y="700"/>
              <a:chExt cx="905" cy="447"/>
            </a:xfrm>
          </p:grpSpPr>
          <p:grpSp>
            <p:nvGrpSpPr>
              <p:cNvPr id="254" name="Group 14"/>
              <p:cNvGrpSpPr>
                <a:grpSpLocks/>
              </p:cNvGrpSpPr>
              <p:nvPr/>
            </p:nvGrpSpPr>
            <p:grpSpPr bwMode="auto">
              <a:xfrm>
                <a:off x="1129" y="704"/>
                <a:ext cx="398" cy="443"/>
                <a:chOff x="1129" y="704"/>
                <a:chExt cx="398" cy="443"/>
              </a:xfrm>
            </p:grpSpPr>
            <p:sp>
              <p:nvSpPr>
                <p:cNvPr id="259" name="Text Box 15"/>
                <p:cNvSpPr txBox="1">
                  <a:spLocks noChangeArrowheads="1"/>
                </p:cNvSpPr>
                <p:nvPr/>
              </p:nvSpPr>
              <p:spPr bwMode="auto">
                <a:xfrm>
                  <a:off x="1129" y="704"/>
                  <a:ext cx="226" cy="264"/>
                </a:xfrm>
                <a:prstGeom prst="rect">
                  <a:avLst/>
                </a:prstGeom>
                <a:noFill/>
                <a:ln w="9525">
                  <a:noFill/>
                  <a:miter lim="800000"/>
                  <a:headEnd/>
                  <a:tailEnd/>
                </a:ln>
              </p:spPr>
              <p:txBody>
                <a:bodyPr wrap="none">
                  <a:spAutoFit/>
                </a:bodyPr>
                <a:lstStyle/>
                <a:p>
                  <a:r>
                    <a:rPr lang="en-US" altLang="zh-CN" sz="1400" b="1">
                      <a:latin typeface="Symbol" pitchFamily="18" charset="2"/>
                    </a:rPr>
                    <a:t>l</a:t>
                  </a:r>
                </a:p>
              </p:txBody>
            </p:sp>
            <p:sp>
              <p:nvSpPr>
                <p:cNvPr id="260" name="Text Box 16"/>
                <p:cNvSpPr txBox="1">
                  <a:spLocks noChangeArrowheads="1"/>
                </p:cNvSpPr>
                <p:nvPr/>
              </p:nvSpPr>
              <p:spPr bwMode="auto">
                <a:xfrm>
                  <a:off x="1252" y="883"/>
                  <a:ext cx="275" cy="264"/>
                </a:xfrm>
                <a:prstGeom prst="rect">
                  <a:avLst/>
                </a:prstGeom>
                <a:noFill/>
                <a:ln w="9525">
                  <a:noFill/>
                  <a:miter lim="800000"/>
                  <a:headEnd/>
                  <a:tailEnd/>
                </a:ln>
              </p:spPr>
              <p:txBody>
                <a:bodyPr wrap="none">
                  <a:spAutoFit/>
                </a:bodyPr>
                <a:lstStyle/>
                <a:p>
                  <a:r>
                    <a:rPr lang="en-US" altLang="zh-CN" sz="1400" b="1">
                      <a:latin typeface="Arial" pitchFamily="34" charset="0"/>
                    </a:rPr>
                    <a:t>in</a:t>
                  </a:r>
                  <a:endParaRPr lang="en-US" altLang="zh-CN" sz="1400" b="1">
                    <a:latin typeface="Times New Roman" pitchFamily="18" charset="0"/>
                  </a:endParaRPr>
                </a:p>
              </p:txBody>
            </p:sp>
          </p:grpSp>
          <p:grpSp>
            <p:nvGrpSpPr>
              <p:cNvPr id="255" name="Group 17"/>
              <p:cNvGrpSpPr>
                <a:grpSpLocks/>
              </p:cNvGrpSpPr>
              <p:nvPr/>
            </p:nvGrpSpPr>
            <p:grpSpPr bwMode="auto">
              <a:xfrm>
                <a:off x="1541" y="700"/>
                <a:ext cx="493" cy="427"/>
                <a:chOff x="1645" y="788"/>
                <a:chExt cx="493" cy="427"/>
              </a:xfrm>
            </p:grpSpPr>
            <p:sp>
              <p:nvSpPr>
                <p:cNvPr id="257" name="Text Box 18"/>
                <p:cNvSpPr txBox="1">
                  <a:spLocks noChangeArrowheads="1"/>
                </p:cNvSpPr>
                <p:nvPr/>
              </p:nvSpPr>
              <p:spPr bwMode="auto">
                <a:xfrm>
                  <a:off x="1645" y="788"/>
                  <a:ext cx="226" cy="264"/>
                </a:xfrm>
                <a:prstGeom prst="rect">
                  <a:avLst/>
                </a:prstGeom>
                <a:noFill/>
                <a:ln w="9525">
                  <a:noFill/>
                  <a:miter lim="800000"/>
                  <a:headEnd/>
                  <a:tailEnd/>
                </a:ln>
              </p:spPr>
              <p:txBody>
                <a:bodyPr wrap="none">
                  <a:spAutoFit/>
                </a:bodyPr>
                <a:lstStyle/>
                <a:p>
                  <a:r>
                    <a:rPr lang="en-US" altLang="zh-CN" sz="1400" b="1">
                      <a:latin typeface="Symbol" pitchFamily="18" charset="2"/>
                    </a:rPr>
                    <a:t>l</a:t>
                  </a:r>
                </a:p>
              </p:txBody>
            </p:sp>
            <p:sp>
              <p:nvSpPr>
                <p:cNvPr id="258" name="Text Box 19"/>
                <p:cNvSpPr txBox="1">
                  <a:spLocks noChangeArrowheads="1"/>
                </p:cNvSpPr>
                <p:nvPr/>
              </p:nvSpPr>
              <p:spPr bwMode="auto">
                <a:xfrm>
                  <a:off x="1768" y="951"/>
                  <a:ext cx="370" cy="264"/>
                </a:xfrm>
                <a:prstGeom prst="rect">
                  <a:avLst/>
                </a:prstGeom>
                <a:noFill/>
                <a:ln w="9525">
                  <a:noFill/>
                  <a:miter lim="800000"/>
                  <a:headEnd/>
                  <a:tailEnd/>
                </a:ln>
              </p:spPr>
              <p:txBody>
                <a:bodyPr wrap="none">
                  <a:spAutoFit/>
                </a:bodyPr>
                <a:lstStyle/>
                <a:p>
                  <a:r>
                    <a:rPr lang="en-US" altLang="zh-CN" sz="1400" b="1">
                      <a:latin typeface="Arial" pitchFamily="34" charset="0"/>
                    </a:rPr>
                    <a:t>out</a:t>
                  </a:r>
                  <a:endParaRPr lang="en-US" altLang="zh-CN" sz="1400" b="1">
                    <a:latin typeface="Times New Roman" pitchFamily="18" charset="0"/>
                  </a:endParaRPr>
                </a:p>
              </p:txBody>
            </p:sp>
          </p:grpSp>
          <p:sp>
            <p:nvSpPr>
              <p:cNvPr id="256" name="Text Box 20"/>
              <p:cNvSpPr txBox="1">
                <a:spLocks noChangeArrowheads="1"/>
              </p:cNvSpPr>
              <p:nvPr/>
            </p:nvSpPr>
            <p:spPr bwMode="auto">
              <a:xfrm>
                <a:off x="1352" y="729"/>
                <a:ext cx="232" cy="264"/>
              </a:xfrm>
              <a:prstGeom prst="rect">
                <a:avLst/>
              </a:prstGeom>
              <a:noFill/>
              <a:ln w="9525">
                <a:noFill/>
                <a:miter lim="800000"/>
                <a:headEnd/>
                <a:tailEnd/>
              </a:ln>
            </p:spPr>
            <p:txBody>
              <a:bodyPr wrap="none">
                <a:spAutoFit/>
              </a:bodyPr>
              <a:lstStyle/>
              <a:p>
                <a:r>
                  <a:rPr lang="en-US" altLang="zh-CN" sz="1400" b="1" dirty="0">
                    <a:solidFill>
                      <a:srgbClr val="FF0000"/>
                    </a:solidFill>
                    <a:latin typeface="Arial" pitchFamily="34" charset="0"/>
                  </a:rPr>
                  <a:t>&gt;</a:t>
                </a:r>
                <a:endParaRPr lang="en-US" altLang="zh-CN" sz="1400" b="1" dirty="0">
                  <a:latin typeface="Times New Roman" pitchFamily="18" charset="0"/>
                </a:endParaRPr>
              </a:p>
            </p:txBody>
          </p:sp>
        </p:grpSp>
        <p:sp>
          <p:nvSpPr>
            <p:cNvPr id="253" name="Line 21"/>
            <p:cNvSpPr>
              <a:spLocks noChangeShapeType="1"/>
            </p:cNvSpPr>
            <p:nvPr/>
          </p:nvSpPr>
          <p:spPr bwMode="auto">
            <a:xfrm flipV="1">
              <a:off x="2660" y="1332"/>
              <a:ext cx="20" cy="40"/>
            </a:xfrm>
            <a:prstGeom prst="line">
              <a:avLst/>
            </a:prstGeom>
            <a:noFill/>
            <a:ln w="19050">
              <a:solidFill>
                <a:schemeClr val="tx1"/>
              </a:solidFill>
              <a:round/>
              <a:headEnd/>
              <a:tailEnd/>
            </a:ln>
          </p:spPr>
          <p:txBody>
            <a:bodyPr wrap="none" anchor="ctr"/>
            <a:lstStyle/>
            <a:p>
              <a:endParaRPr lang="zh-CN" altLang="en-US" sz="1400" b="1"/>
            </a:p>
          </p:txBody>
        </p:sp>
      </p:grpSp>
      <p:grpSp>
        <p:nvGrpSpPr>
          <p:cNvPr id="261" name="Group 22"/>
          <p:cNvGrpSpPr>
            <a:grpSpLocks/>
          </p:cNvGrpSpPr>
          <p:nvPr/>
        </p:nvGrpSpPr>
        <p:grpSpPr bwMode="auto">
          <a:xfrm>
            <a:off x="6876256" y="4869160"/>
            <a:ext cx="536784" cy="471632"/>
            <a:chOff x="3663" y="2092"/>
            <a:chExt cx="340" cy="516"/>
          </a:xfrm>
        </p:grpSpPr>
        <p:grpSp>
          <p:nvGrpSpPr>
            <p:cNvPr id="262" name="Group 23"/>
            <p:cNvGrpSpPr>
              <a:grpSpLocks/>
            </p:cNvGrpSpPr>
            <p:nvPr/>
          </p:nvGrpSpPr>
          <p:grpSpPr bwMode="auto">
            <a:xfrm>
              <a:off x="3663" y="2092"/>
              <a:ext cx="340" cy="516"/>
              <a:chOff x="1129" y="704"/>
              <a:chExt cx="340" cy="516"/>
            </a:xfrm>
          </p:grpSpPr>
          <p:sp>
            <p:nvSpPr>
              <p:cNvPr id="264" name="Text Box 24"/>
              <p:cNvSpPr txBox="1">
                <a:spLocks noChangeArrowheads="1"/>
              </p:cNvSpPr>
              <p:nvPr/>
            </p:nvSpPr>
            <p:spPr bwMode="auto">
              <a:xfrm>
                <a:off x="1129" y="704"/>
                <a:ext cx="179" cy="337"/>
              </a:xfrm>
              <a:prstGeom prst="rect">
                <a:avLst/>
              </a:prstGeom>
              <a:noFill/>
              <a:ln w="9525">
                <a:noFill/>
                <a:miter lim="800000"/>
                <a:headEnd/>
                <a:tailEnd/>
              </a:ln>
            </p:spPr>
            <p:txBody>
              <a:bodyPr wrap="none">
                <a:spAutoFit/>
              </a:bodyPr>
              <a:lstStyle/>
              <a:p>
                <a:r>
                  <a:rPr lang="en-US" altLang="zh-CN" sz="1400" b="1">
                    <a:latin typeface="Symbol" pitchFamily="18" charset="2"/>
                  </a:rPr>
                  <a:t>l</a:t>
                </a:r>
              </a:p>
            </p:txBody>
          </p:sp>
          <p:sp>
            <p:nvSpPr>
              <p:cNvPr id="265" name="Text Box 25"/>
              <p:cNvSpPr txBox="1">
                <a:spLocks noChangeArrowheads="1"/>
              </p:cNvSpPr>
              <p:nvPr/>
            </p:nvSpPr>
            <p:spPr bwMode="auto">
              <a:xfrm>
                <a:off x="1252" y="883"/>
                <a:ext cx="217" cy="337"/>
              </a:xfrm>
              <a:prstGeom prst="rect">
                <a:avLst/>
              </a:prstGeom>
              <a:noFill/>
              <a:ln w="9525">
                <a:noFill/>
                <a:miter lim="800000"/>
                <a:headEnd/>
                <a:tailEnd/>
              </a:ln>
            </p:spPr>
            <p:txBody>
              <a:bodyPr wrap="none">
                <a:spAutoFit/>
              </a:bodyPr>
              <a:lstStyle/>
              <a:p>
                <a:r>
                  <a:rPr lang="en-US" altLang="zh-CN" sz="1400" b="1" dirty="0">
                    <a:latin typeface="Arial" pitchFamily="34" charset="0"/>
                  </a:rPr>
                  <a:t>in</a:t>
                </a:r>
                <a:endParaRPr lang="en-US" altLang="zh-CN" sz="1400" b="1" dirty="0">
                  <a:latin typeface="Times New Roman" pitchFamily="18" charset="0"/>
                </a:endParaRPr>
              </a:p>
            </p:txBody>
          </p:sp>
        </p:grpSp>
        <p:sp>
          <p:nvSpPr>
            <p:cNvPr id="263" name="Line 26"/>
            <p:cNvSpPr>
              <a:spLocks noChangeShapeType="1"/>
            </p:cNvSpPr>
            <p:nvPr/>
          </p:nvSpPr>
          <p:spPr bwMode="auto">
            <a:xfrm flipV="1">
              <a:off x="3862" y="2164"/>
              <a:ext cx="20" cy="40"/>
            </a:xfrm>
            <a:prstGeom prst="line">
              <a:avLst/>
            </a:prstGeom>
            <a:noFill/>
            <a:ln w="19050">
              <a:solidFill>
                <a:schemeClr val="tx1"/>
              </a:solidFill>
              <a:round/>
              <a:headEnd/>
              <a:tailEnd/>
            </a:ln>
          </p:spPr>
          <p:txBody>
            <a:bodyPr wrap="none" anchor="ctr"/>
            <a:lstStyle/>
            <a:p>
              <a:endParaRPr lang="zh-CN" altLang="en-US" sz="1400" b="1"/>
            </a:p>
          </p:txBody>
        </p:sp>
      </p:grpSp>
      <p:grpSp>
        <p:nvGrpSpPr>
          <p:cNvPr id="266" name="Group 27"/>
          <p:cNvGrpSpPr>
            <a:grpSpLocks/>
          </p:cNvGrpSpPr>
          <p:nvPr/>
        </p:nvGrpSpPr>
        <p:grpSpPr bwMode="auto">
          <a:xfrm>
            <a:off x="8100392" y="4941168"/>
            <a:ext cx="616264" cy="450236"/>
            <a:chOff x="1645" y="788"/>
            <a:chExt cx="493" cy="516"/>
          </a:xfrm>
        </p:grpSpPr>
        <p:sp>
          <p:nvSpPr>
            <p:cNvPr id="267" name="Text Box 28"/>
            <p:cNvSpPr txBox="1">
              <a:spLocks noChangeArrowheads="1"/>
            </p:cNvSpPr>
            <p:nvPr/>
          </p:nvSpPr>
          <p:spPr bwMode="auto">
            <a:xfrm>
              <a:off x="1645" y="788"/>
              <a:ext cx="226" cy="353"/>
            </a:xfrm>
            <a:prstGeom prst="rect">
              <a:avLst/>
            </a:prstGeom>
            <a:noFill/>
            <a:ln w="9525">
              <a:noFill/>
              <a:miter lim="800000"/>
              <a:headEnd/>
              <a:tailEnd/>
            </a:ln>
          </p:spPr>
          <p:txBody>
            <a:bodyPr wrap="none">
              <a:spAutoFit/>
            </a:bodyPr>
            <a:lstStyle/>
            <a:p>
              <a:r>
                <a:rPr lang="en-US" altLang="zh-CN" sz="1400" b="1">
                  <a:latin typeface="Symbol" pitchFamily="18" charset="2"/>
                </a:rPr>
                <a:t>l</a:t>
              </a:r>
            </a:p>
          </p:txBody>
        </p:sp>
        <p:sp>
          <p:nvSpPr>
            <p:cNvPr id="268" name="Text Box 29"/>
            <p:cNvSpPr txBox="1">
              <a:spLocks noChangeArrowheads="1"/>
            </p:cNvSpPr>
            <p:nvPr/>
          </p:nvSpPr>
          <p:spPr bwMode="auto">
            <a:xfrm>
              <a:off x="1768" y="951"/>
              <a:ext cx="370" cy="353"/>
            </a:xfrm>
            <a:prstGeom prst="rect">
              <a:avLst/>
            </a:prstGeom>
            <a:noFill/>
            <a:ln w="9525">
              <a:noFill/>
              <a:miter lim="800000"/>
              <a:headEnd/>
              <a:tailEnd/>
            </a:ln>
          </p:spPr>
          <p:txBody>
            <a:bodyPr wrap="none">
              <a:spAutoFit/>
            </a:bodyPr>
            <a:lstStyle/>
            <a:p>
              <a:r>
                <a:rPr lang="en-US" altLang="zh-CN" sz="1400" b="1" dirty="0">
                  <a:latin typeface="Arial" pitchFamily="34" charset="0"/>
                </a:rPr>
                <a:t>out</a:t>
              </a:r>
              <a:endParaRPr lang="en-US" altLang="zh-CN" sz="1400" b="1" dirty="0">
                <a:latin typeface="Times New Roman" pitchFamily="18" charset="0"/>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6"/>
          <p:cNvSpPr>
            <a:spLocks noGrp="1"/>
          </p:cNvSpPr>
          <p:nvPr>
            <p:ph type="sldNum" sz="quarter" idx="12"/>
          </p:nvPr>
        </p:nvSpPr>
        <p:spPr>
          <a:noFill/>
        </p:spPr>
        <p:txBody>
          <a:bodyPr/>
          <a:lstStyle/>
          <a:p>
            <a:fld id="{7F31EB4F-51E8-4767-A025-B0209507A3BD}" type="slidenum">
              <a:rPr lang="en-US" altLang="zh-CN" smtClean="0"/>
              <a:pPr/>
              <a:t>98</a:t>
            </a:fld>
            <a:endParaRPr lang="en-US" altLang="zh-CN" smtClean="0"/>
          </a:p>
        </p:txBody>
      </p:sp>
      <p:sp>
        <p:nvSpPr>
          <p:cNvPr id="123907" name="Rectangle 3"/>
          <p:cNvSpPr>
            <a:spLocks noChangeArrowheads="1"/>
          </p:cNvSpPr>
          <p:nvPr/>
        </p:nvSpPr>
        <p:spPr bwMode="auto">
          <a:xfrm>
            <a:off x="333375" y="5153025"/>
            <a:ext cx="8267700" cy="409575"/>
          </a:xfrm>
          <a:prstGeom prst="rect">
            <a:avLst/>
          </a:prstGeom>
          <a:solidFill>
            <a:schemeClr val="bg1"/>
          </a:solidFill>
          <a:ln w="9525">
            <a:noFill/>
            <a:miter lim="800000"/>
            <a:headEnd/>
            <a:tailEnd/>
          </a:ln>
        </p:spPr>
        <p:txBody>
          <a:bodyPr wrap="none" anchor="ctr"/>
          <a:lstStyle/>
          <a:p>
            <a:endParaRPr lang="zh-CN" altLang="en-US"/>
          </a:p>
        </p:txBody>
      </p:sp>
      <p:pic>
        <p:nvPicPr>
          <p:cNvPr id="123908" name="Picture 5" descr="congestion_perf2"/>
          <p:cNvPicPr>
            <a:picLocks noChangeAspect="1" noChangeArrowheads="1"/>
          </p:cNvPicPr>
          <p:nvPr/>
        </p:nvPicPr>
        <p:blipFill>
          <a:blip r:embed="rId2" cstate="print"/>
          <a:srcRect/>
          <a:stretch>
            <a:fillRect/>
          </a:stretch>
        </p:blipFill>
        <p:spPr bwMode="auto">
          <a:xfrm>
            <a:off x="5580112" y="2564904"/>
            <a:ext cx="3269704" cy="2085097"/>
          </a:xfrm>
          <a:prstGeom prst="rect">
            <a:avLst/>
          </a:prstGeom>
          <a:noFill/>
          <a:ln w="9525">
            <a:noFill/>
            <a:miter lim="800000"/>
            <a:headEnd/>
            <a:tailEnd/>
          </a:ln>
        </p:spPr>
      </p:pic>
      <p:sp>
        <p:nvSpPr>
          <p:cNvPr id="123966" name="Rectangle 32"/>
          <p:cNvSpPr>
            <a:spLocks noChangeArrowheads="1"/>
          </p:cNvSpPr>
          <p:nvPr/>
        </p:nvSpPr>
        <p:spPr bwMode="auto">
          <a:xfrm>
            <a:off x="467544" y="5301208"/>
            <a:ext cx="7604125" cy="990600"/>
          </a:xfrm>
          <a:prstGeom prst="rect">
            <a:avLst/>
          </a:prstGeom>
          <a:noFill/>
          <a:ln w="9525">
            <a:noFill/>
            <a:miter lim="800000"/>
            <a:headEnd/>
            <a:tailEnd/>
          </a:ln>
        </p:spPr>
        <p:txBody>
          <a:bodyPr/>
          <a:lstStyle/>
          <a:p>
            <a:pPr marL="342900" indent="-342900">
              <a:spcBef>
                <a:spcPts val="200"/>
              </a:spcBef>
              <a:buClr>
                <a:schemeClr val="accent2"/>
              </a:buClr>
              <a:buSzPct val="85000"/>
              <a:buFont typeface="ZapfDingbats"/>
              <a:buNone/>
            </a:pPr>
            <a:r>
              <a:rPr lang="zh-CN" altLang="en-US" sz="2000" b="1" dirty="0">
                <a:solidFill>
                  <a:srgbClr val="FF0000"/>
                </a:solidFill>
                <a:latin typeface="隶书" pitchFamily="49" charset="-122"/>
                <a:ea typeface="隶书" pitchFamily="49" charset="-122"/>
              </a:rPr>
              <a:t>拥塞的另外“代价</a:t>
            </a:r>
            <a:r>
              <a:rPr lang="en-US" altLang="zh-CN" sz="2000" b="1" dirty="0">
                <a:solidFill>
                  <a:srgbClr val="FF0000"/>
                </a:solidFill>
                <a:latin typeface="隶书" pitchFamily="49" charset="-122"/>
                <a:ea typeface="隶书" pitchFamily="49" charset="-122"/>
              </a:rPr>
              <a:t>”:</a:t>
            </a:r>
            <a:r>
              <a:rPr lang="en-US" altLang="zh-CN" sz="2000" b="1" dirty="0">
                <a:latin typeface="隶书" pitchFamily="49" charset="-122"/>
                <a:ea typeface="隶书" pitchFamily="49" charset="-122"/>
              </a:rPr>
              <a:t> </a:t>
            </a:r>
          </a:p>
          <a:p>
            <a:pPr marL="342900" indent="-342900">
              <a:spcBef>
                <a:spcPts val="200"/>
              </a:spcBef>
              <a:buClr>
                <a:schemeClr val="accent2"/>
              </a:buClr>
              <a:buSzPct val="85000"/>
              <a:buFont typeface="Wingdings" pitchFamily="2" charset="2"/>
              <a:buChar char="ü"/>
            </a:pPr>
            <a:r>
              <a:rPr lang="zh-CN" altLang="en-US" sz="2000" b="1" dirty="0">
                <a:latin typeface="隶书" pitchFamily="49" charset="-122"/>
                <a:ea typeface="隶书" pitchFamily="49" charset="-122"/>
              </a:rPr>
              <a:t>分组丢失后，为该分组转发的上流路由器的工作都浪费了</a:t>
            </a:r>
            <a:endParaRPr lang="en-US" altLang="zh-CN" sz="2000" b="1" dirty="0">
              <a:latin typeface="隶书" pitchFamily="49" charset="-122"/>
              <a:ea typeface="隶书" pitchFamily="49" charset="-122"/>
            </a:endParaRPr>
          </a:p>
        </p:txBody>
      </p:sp>
      <p:sp>
        <p:nvSpPr>
          <p:cNvPr id="319" name="Rectangle 2"/>
          <p:cNvSpPr>
            <a:spLocks noGrp="1" noChangeArrowheads="1"/>
          </p:cNvSpPr>
          <p:nvPr>
            <p:ph type="title"/>
          </p:nvPr>
        </p:nvSpPr>
        <p:spPr>
          <a:xfrm>
            <a:off x="395536" y="260648"/>
            <a:ext cx="7793037" cy="864096"/>
          </a:xfrm>
        </p:spPr>
        <p:txBody>
          <a:bodyPr/>
          <a:lstStyle/>
          <a:p>
            <a:pPr algn="l">
              <a:buFont typeface="Arial" pitchFamily="34" charset="0"/>
              <a:buChar char="•"/>
            </a:pPr>
            <a:r>
              <a:rPr lang="zh-CN" altLang="en-US" sz="3200" u="sng" dirty="0" smtClean="0">
                <a:solidFill>
                  <a:schemeClr val="accent6"/>
                </a:solidFill>
              </a:rPr>
              <a:t> 网络拥塞的原因（</a:t>
            </a:r>
            <a:r>
              <a:rPr lang="en-US" altLang="zh-CN" sz="3200" u="sng" dirty="0" smtClean="0">
                <a:solidFill>
                  <a:schemeClr val="accent6"/>
                </a:solidFill>
              </a:rPr>
              <a:t>3</a:t>
            </a:r>
            <a:r>
              <a:rPr lang="zh-CN" altLang="en-US" sz="3200" u="sng" dirty="0" smtClean="0">
                <a:solidFill>
                  <a:schemeClr val="accent6"/>
                </a:solidFill>
              </a:rPr>
              <a:t>）</a:t>
            </a:r>
            <a:r>
              <a:rPr lang="en-US" altLang="zh-CN" sz="3200" u="sng" dirty="0" smtClean="0">
                <a:solidFill>
                  <a:schemeClr val="accent6"/>
                </a:solidFill>
              </a:rPr>
              <a:t> </a:t>
            </a:r>
          </a:p>
        </p:txBody>
      </p:sp>
      <p:sp>
        <p:nvSpPr>
          <p:cNvPr id="317" name="Rectangle 3"/>
          <p:cNvSpPr txBox="1">
            <a:spLocks noChangeArrowheads="1"/>
          </p:cNvSpPr>
          <p:nvPr/>
        </p:nvSpPr>
        <p:spPr bwMode="auto">
          <a:xfrm>
            <a:off x="611560" y="1268760"/>
            <a:ext cx="3312368"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600"/>
              </a:spcBef>
              <a:spcAft>
                <a:spcPts val="600"/>
              </a:spcAft>
              <a:buClrTx/>
              <a:buSzTx/>
              <a:buFontTx/>
              <a:buNone/>
              <a:tabLst/>
              <a:defRPr/>
            </a:pPr>
            <a:r>
              <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4</a:t>
            </a:r>
            <a:r>
              <a:rPr kumimoji="1" lang="zh-CN" altLang="en-US"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个发送方，多跳路由</a:t>
            </a:r>
            <a:endParaRPr kumimoji="1" lang="en-US" altLang="zh-CN" sz="2400" b="1"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endParaRPr>
          </a:p>
        </p:txBody>
      </p:sp>
      <p:grpSp>
        <p:nvGrpSpPr>
          <p:cNvPr id="322" name="组合 321"/>
          <p:cNvGrpSpPr/>
          <p:nvPr/>
        </p:nvGrpSpPr>
        <p:grpSpPr>
          <a:xfrm>
            <a:off x="611473" y="2132856"/>
            <a:ext cx="4392574" cy="2808312"/>
            <a:chOff x="611473" y="2132856"/>
            <a:chExt cx="4392574" cy="2808312"/>
          </a:xfrm>
        </p:grpSpPr>
        <p:grpSp>
          <p:nvGrpSpPr>
            <p:cNvPr id="318" name="组合 317"/>
            <p:cNvGrpSpPr/>
            <p:nvPr/>
          </p:nvGrpSpPr>
          <p:grpSpPr>
            <a:xfrm>
              <a:off x="611473" y="2132856"/>
              <a:ext cx="4392574" cy="2808312"/>
              <a:chOff x="5319150" y="2073275"/>
              <a:chExt cx="3032688" cy="1898650"/>
            </a:xfrm>
          </p:grpSpPr>
          <p:sp>
            <p:nvSpPr>
              <p:cNvPr id="123909" name="Line 8"/>
              <p:cNvSpPr>
                <a:spLocks noChangeShapeType="1"/>
              </p:cNvSpPr>
              <p:nvPr/>
            </p:nvSpPr>
            <p:spPr bwMode="auto">
              <a:xfrm flipH="1">
                <a:off x="6372225" y="2781300"/>
                <a:ext cx="403225" cy="452438"/>
              </a:xfrm>
              <a:prstGeom prst="line">
                <a:avLst/>
              </a:prstGeom>
              <a:noFill/>
              <a:ln w="19050">
                <a:solidFill>
                  <a:srgbClr val="000000"/>
                </a:solidFill>
                <a:round/>
                <a:headEnd/>
                <a:tailEnd/>
              </a:ln>
            </p:spPr>
            <p:txBody>
              <a:bodyPr/>
              <a:lstStyle/>
              <a:p>
                <a:endParaRPr lang="zh-CN" altLang="en-US"/>
              </a:p>
            </p:txBody>
          </p:sp>
          <p:sp>
            <p:nvSpPr>
              <p:cNvPr id="123910" name="Line 9"/>
              <p:cNvSpPr>
                <a:spLocks noChangeShapeType="1"/>
              </p:cNvSpPr>
              <p:nvPr/>
            </p:nvSpPr>
            <p:spPr bwMode="auto">
              <a:xfrm flipH="1">
                <a:off x="6583363" y="2781300"/>
                <a:ext cx="192087" cy="0"/>
              </a:xfrm>
              <a:prstGeom prst="line">
                <a:avLst/>
              </a:prstGeom>
              <a:noFill/>
              <a:ln w="19050">
                <a:solidFill>
                  <a:srgbClr val="000000"/>
                </a:solidFill>
                <a:round/>
                <a:headEnd/>
                <a:tailEnd/>
              </a:ln>
            </p:spPr>
            <p:txBody>
              <a:bodyPr/>
              <a:lstStyle/>
              <a:p>
                <a:endParaRPr lang="zh-CN" altLang="en-US"/>
              </a:p>
            </p:txBody>
          </p:sp>
          <p:grpSp>
            <p:nvGrpSpPr>
              <p:cNvPr id="2" name="Group 10"/>
              <p:cNvGrpSpPr>
                <a:grpSpLocks/>
              </p:cNvGrpSpPr>
              <p:nvPr/>
            </p:nvGrpSpPr>
            <p:grpSpPr bwMode="auto">
              <a:xfrm>
                <a:off x="6164333" y="2085975"/>
                <a:ext cx="511109" cy="784225"/>
                <a:chOff x="12179" y="10193"/>
                <a:chExt cx="1766" cy="2272"/>
              </a:xfrm>
            </p:grpSpPr>
            <p:grpSp>
              <p:nvGrpSpPr>
                <p:cNvPr id="3" name="Group 11"/>
                <p:cNvGrpSpPr>
                  <a:grpSpLocks/>
                </p:cNvGrpSpPr>
                <p:nvPr/>
              </p:nvGrpSpPr>
              <p:grpSpPr bwMode="auto">
                <a:xfrm>
                  <a:off x="12464" y="11102"/>
                  <a:ext cx="1481" cy="1363"/>
                  <a:chOff x="5850" y="13487"/>
                  <a:chExt cx="2023" cy="1840"/>
                </a:xfrm>
              </p:grpSpPr>
              <p:sp>
                <p:nvSpPr>
                  <p:cNvPr id="124183" name="Freeform 12"/>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4184" name="Freeform 13"/>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4185" name="Freeform 14"/>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4186" name="Freeform 15"/>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4187" name="Freeform 16"/>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4188" name="Freeform 17"/>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4189" name="Freeform 18"/>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4190" name="Freeform 19"/>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4191" name="Freeform 20"/>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4192" name="Freeform 21"/>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4193" name="Freeform 22"/>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4194" name="Freeform 23"/>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4195" name="Freeform 24"/>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4196" name="Freeform 25"/>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4197" name="Freeform 26"/>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4198" name="Freeform 27"/>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4199" name="Freeform 28"/>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4200" name="Freeform 29"/>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4201" name="Freeform 30"/>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4202" name="Freeform 31"/>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4203" name="Freeform 32"/>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4204" name="Freeform 33"/>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4205" name="Freeform 34"/>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4206" name="Freeform 35"/>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4207" name="Freeform 36"/>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4208" name="Freeform 37"/>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4209" name="Freeform 38"/>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4210" name="Freeform 39"/>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4211" name="Freeform 40"/>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4212" name="Rectangle 41"/>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4213" name="Freeform 42"/>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4214" name="Freeform 43"/>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215" name="Freeform 44"/>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216" name="Freeform 45"/>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4217" name="Freeform 46"/>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4218" name="Freeform 47"/>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4219" name="Freeform 48"/>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4220" name="Freeform 49"/>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4221" name="Freeform 50"/>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4" name="Group 51"/>
                <p:cNvGrpSpPr>
                  <a:grpSpLocks/>
                </p:cNvGrpSpPr>
                <p:nvPr/>
              </p:nvGrpSpPr>
              <p:grpSpPr bwMode="auto">
                <a:xfrm>
                  <a:off x="12806" y="10667"/>
                  <a:ext cx="983" cy="1369"/>
                  <a:chOff x="12762" y="10336"/>
                  <a:chExt cx="1027" cy="1700"/>
                </a:xfrm>
              </p:grpSpPr>
              <p:sp>
                <p:nvSpPr>
                  <p:cNvPr id="124177" name="Rectangle 5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4178" name="Rectangle 5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179" name="Line 54"/>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4180" name="Line 55"/>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4181" name="Line 56"/>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4182" name="Line 57"/>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4176" name="Text Box 58"/>
                <p:cNvSpPr txBox="1">
                  <a:spLocks noChangeArrowheads="1"/>
                </p:cNvSpPr>
                <p:nvPr/>
              </p:nvSpPr>
              <p:spPr bwMode="auto">
                <a:xfrm>
                  <a:off x="12179" y="10193"/>
                  <a:ext cx="1588" cy="527"/>
                </a:xfrm>
                <a:prstGeom prst="rect">
                  <a:avLst/>
                </a:prstGeom>
                <a:noFill/>
                <a:ln w="9525">
                  <a:noFill/>
                  <a:miter lim="800000"/>
                  <a:headEnd/>
                  <a:tailEnd/>
                </a:ln>
              </p:spPr>
              <p:txBody>
                <a:bodyPr/>
                <a:lstStyle/>
                <a:p>
                  <a:r>
                    <a:rPr lang="en-US" altLang="zh-CN" sz="1000" dirty="0">
                      <a:solidFill>
                        <a:schemeClr val="tx2"/>
                      </a:solidFill>
                      <a:latin typeface="Arial" pitchFamily="34" charset="0"/>
                    </a:rPr>
                    <a:t>Host A</a:t>
                  </a:r>
                  <a:endParaRPr lang="en-US" altLang="zh-CN" sz="2000" dirty="0">
                    <a:solidFill>
                      <a:schemeClr val="tx2"/>
                    </a:solidFill>
                  </a:endParaRPr>
                </a:p>
              </p:txBody>
            </p:sp>
          </p:grpSp>
          <p:sp>
            <p:nvSpPr>
              <p:cNvPr id="123912" name="Line 60"/>
              <p:cNvSpPr>
                <a:spLocks noChangeShapeType="1"/>
              </p:cNvSpPr>
              <p:nvPr/>
            </p:nvSpPr>
            <p:spPr bwMode="auto">
              <a:xfrm flipH="1">
                <a:off x="5780088" y="3814763"/>
                <a:ext cx="638175" cy="6350"/>
              </a:xfrm>
              <a:prstGeom prst="line">
                <a:avLst/>
              </a:prstGeom>
              <a:noFill/>
              <a:ln w="19050">
                <a:solidFill>
                  <a:srgbClr val="000000"/>
                </a:solidFill>
                <a:round/>
                <a:headEnd/>
                <a:tailEnd/>
              </a:ln>
            </p:spPr>
            <p:txBody>
              <a:bodyPr/>
              <a:lstStyle/>
              <a:p>
                <a:endParaRPr lang="zh-CN" altLang="en-US"/>
              </a:p>
            </p:txBody>
          </p:sp>
          <p:grpSp>
            <p:nvGrpSpPr>
              <p:cNvPr id="5" name="Group 61"/>
              <p:cNvGrpSpPr>
                <a:grpSpLocks/>
              </p:cNvGrpSpPr>
              <p:nvPr/>
            </p:nvGrpSpPr>
            <p:grpSpPr bwMode="auto">
              <a:xfrm>
                <a:off x="5319150" y="3114675"/>
                <a:ext cx="478405" cy="784225"/>
                <a:chOff x="12292" y="10193"/>
                <a:chExt cx="1653" cy="2272"/>
              </a:xfrm>
            </p:grpSpPr>
            <p:grpSp>
              <p:nvGrpSpPr>
                <p:cNvPr id="6" name="Group 62"/>
                <p:cNvGrpSpPr>
                  <a:grpSpLocks/>
                </p:cNvGrpSpPr>
                <p:nvPr/>
              </p:nvGrpSpPr>
              <p:grpSpPr bwMode="auto">
                <a:xfrm>
                  <a:off x="12464" y="11102"/>
                  <a:ext cx="1481" cy="1363"/>
                  <a:chOff x="5850" y="13487"/>
                  <a:chExt cx="2023" cy="1840"/>
                </a:xfrm>
              </p:grpSpPr>
              <p:sp>
                <p:nvSpPr>
                  <p:cNvPr id="124135" name="Freeform 63"/>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4136" name="Freeform 64"/>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4137" name="Freeform 65"/>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4138" name="Freeform 66"/>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4139" name="Freeform 67"/>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4140" name="Freeform 68"/>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4141" name="Freeform 69"/>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4142" name="Freeform 70"/>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4143" name="Freeform 71"/>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4144" name="Freeform 72"/>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4145" name="Freeform 73"/>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4146" name="Freeform 74"/>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4147" name="Freeform 75"/>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4148" name="Freeform 76"/>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4149" name="Freeform 77"/>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4150" name="Freeform 78"/>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4151" name="Freeform 79"/>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4152" name="Freeform 80"/>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4153" name="Freeform 81"/>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4154" name="Freeform 82"/>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4155" name="Freeform 83"/>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4156" name="Freeform 84"/>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4157" name="Freeform 85"/>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4158" name="Freeform 86"/>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4159" name="Freeform 87"/>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4160" name="Freeform 88"/>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4161" name="Freeform 89"/>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4162" name="Freeform 90"/>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4163" name="Freeform 91"/>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4164" name="Rectangle 92"/>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4165" name="Freeform 93"/>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4166" name="Freeform 94"/>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167" name="Freeform 95"/>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168" name="Freeform 96"/>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4169" name="Freeform 97"/>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4170" name="Freeform 98"/>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4171" name="Freeform 99"/>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4172" name="Freeform 100"/>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4173" name="Freeform 101"/>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7" name="Group 102"/>
                <p:cNvGrpSpPr>
                  <a:grpSpLocks/>
                </p:cNvGrpSpPr>
                <p:nvPr/>
              </p:nvGrpSpPr>
              <p:grpSpPr bwMode="auto">
                <a:xfrm>
                  <a:off x="12806" y="10667"/>
                  <a:ext cx="983" cy="1369"/>
                  <a:chOff x="12762" y="10336"/>
                  <a:chExt cx="1027" cy="1700"/>
                </a:xfrm>
              </p:grpSpPr>
              <p:sp>
                <p:nvSpPr>
                  <p:cNvPr id="124129" name="Rectangle 103"/>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4130" name="Rectangle 104"/>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131" name="Line 105"/>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4132" name="Line 106"/>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4133" name="Line 107"/>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4134" name="Line 108"/>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4128" name="Text Box 109"/>
                <p:cNvSpPr txBox="1">
                  <a:spLocks noChangeArrowheads="1"/>
                </p:cNvSpPr>
                <p:nvPr/>
              </p:nvSpPr>
              <p:spPr bwMode="auto">
                <a:xfrm>
                  <a:off x="12292" y="10193"/>
                  <a:ext cx="1475" cy="509"/>
                </a:xfrm>
                <a:prstGeom prst="rect">
                  <a:avLst/>
                </a:prstGeom>
                <a:noFill/>
                <a:ln w="9525">
                  <a:noFill/>
                  <a:miter lim="800000"/>
                  <a:headEnd/>
                  <a:tailEnd/>
                </a:ln>
              </p:spPr>
              <p:txBody>
                <a:bodyPr/>
                <a:lstStyle/>
                <a:p>
                  <a:r>
                    <a:rPr lang="en-US" altLang="zh-CN" sz="1000" dirty="0">
                      <a:solidFill>
                        <a:schemeClr val="tx2"/>
                      </a:solidFill>
                      <a:latin typeface="Arial" pitchFamily="34" charset="0"/>
                    </a:rPr>
                    <a:t>Host B</a:t>
                  </a:r>
                  <a:endParaRPr lang="en-US" altLang="zh-CN" sz="2000" dirty="0">
                    <a:solidFill>
                      <a:schemeClr val="tx2"/>
                    </a:solidFill>
                  </a:endParaRPr>
                </a:p>
              </p:txBody>
            </p:sp>
          </p:grpSp>
          <p:sp>
            <p:nvSpPr>
              <p:cNvPr id="123914" name="Line 110"/>
              <p:cNvSpPr>
                <a:spLocks noChangeShapeType="1"/>
              </p:cNvSpPr>
              <p:nvPr/>
            </p:nvSpPr>
            <p:spPr bwMode="auto">
              <a:xfrm flipH="1">
                <a:off x="6583363" y="3005138"/>
                <a:ext cx="317500" cy="0"/>
              </a:xfrm>
              <a:prstGeom prst="line">
                <a:avLst/>
              </a:prstGeom>
              <a:noFill/>
              <a:ln w="19050">
                <a:solidFill>
                  <a:srgbClr val="000000"/>
                </a:solidFill>
                <a:round/>
                <a:headEnd/>
                <a:tailEnd/>
              </a:ln>
            </p:spPr>
            <p:txBody>
              <a:bodyPr/>
              <a:lstStyle/>
              <a:p>
                <a:endParaRPr lang="zh-CN" altLang="en-US"/>
              </a:p>
            </p:txBody>
          </p:sp>
          <p:sp>
            <p:nvSpPr>
              <p:cNvPr id="123915" name="Line 111"/>
              <p:cNvSpPr>
                <a:spLocks noChangeShapeType="1"/>
              </p:cNvSpPr>
              <p:nvPr/>
            </p:nvSpPr>
            <p:spPr bwMode="auto">
              <a:xfrm flipH="1" flipV="1">
                <a:off x="7362825" y="3014663"/>
                <a:ext cx="339725" cy="4762"/>
              </a:xfrm>
              <a:prstGeom prst="line">
                <a:avLst/>
              </a:prstGeom>
              <a:noFill/>
              <a:ln w="19050">
                <a:solidFill>
                  <a:srgbClr val="000000"/>
                </a:solidFill>
                <a:round/>
                <a:headEnd/>
                <a:tailEnd/>
              </a:ln>
            </p:spPr>
            <p:txBody>
              <a:bodyPr/>
              <a:lstStyle/>
              <a:p>
                <a:endParaRPr lang="zh-CN" altLang="en-US"/>
              </a:p>
            </p:txBody>
          </p:sp>
          <p:sp>
            <p:nvSpPr>
              <p:cNvPr id="123916" name="Line 112"/>
              <p:cNvSpPr>
                <a:spLocks noChangeShapeType="1"/>
              </p:cNvSpPr>
              <p:nvPr/>
            </p:nvSpPr>
            <p:spPr bwMode="auto">
              <a:xfrm flipH="1">
                <a:off x="7337425" y="2790825"/>
                <a:ext cx="566738" cy="676275"/>
              </a:xfrm>
              <a:prstGeom prst="line">
                <a:avLst/>
              </a:prstGeom>
              <a:noFill/>
              <a:ln w="19050">
                <a:solidFill>
                  <a:srgbClr val="000000"/>
                </a:solidFill>
                <a:round/>
                <a:headEnd/>
                <a:tailEnd/>
              </a:ln>
            </p:spPr>
            <p:txBody>
              <a:bodyPr/>
              <a:lstStyle/>
              <a:p>
                <a:endParaRPr lang="zh-CN" altLang="en-US"/>
              </a:p>
            </p:txBody>
          </p:sp>
          <p:sp>
            <p:nvSpPr>
              <p:cNvPr id="123917" name="Line 113"/>
              <p:cNvSpPr>
                <a:spLocks noChangeShapeType="1"/>
              </p:cNvSpPr>
              <p:nvPr/>
            </p:nvSpPr>
            <p:spPr bwMode="auto">
              <a:xfrm flipH="1">
                <a:off x="7885113" y="2800350"/>
                <a:ext cx="192087" cy="0"/>
              </a:xfrm>
              <a:prstGeom prst="line">
                <a:avLst/>
              </a:prstGeom>
              <a:noFill/>
              <a:ln w="19050">
                <a:solidFill>
                  <a:srgbClr val="000000"/>
                </a:solidFill>
                <a:round/>
                <a:headEnd/>
                <a:tailEnd/>
              </a:ln>
            </p:spPr>
            <p:txBody>
              <a:bodyPr/>
              <a:lstStyle/>
              <a:p>
                <a:endParaRPr lang="zh-CN" altLang="en-US"/>
              </a:p>
            </p:txBody>
          </p:sp>
          <p:grpSp>
            <p:nvGrpSpPr>
              <p:cNvPr id="8" name="Group 114"/>
              <p:cNvGrpSpPr>
                <a:grpSpLocks/>
              </p:cNvGrpSpPr>
              <p:nvPr/>
            </p:nvGrpSpPr>
            <p:grpSpPr bwMode="auto">
              <a:xfrm>
                <a:off x="7923213" y="2468563"/>
                <a:ext cx="428625" cy="471487"/>
                <a:chOff x="5850" y="13487"/>
                <a:chExt cx="2023" cy="1840"/>
              </a:xfrm>
            </p:grpSpPr>
            <p:sp>
              <p:nvSpPr>
                <p:cNvPr id="124087" name="Freeform 11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4088" name="Freeform 11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4089" name="Freeform 11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4090" name="Freeform 11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4091" name="Freeform 11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4092" name="Freeform 12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4093" name="Freeform 12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4094" name="Freeform 12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4095" name="Freeform 12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4096" name="Freeform 12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4097" name="Freeform 12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4098" name="Freeform 12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4099" name="Freeform 12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4100" name="Freeform 12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4101" name="Freeform 12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4102" name="Freeform 13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4103" name="Freeform 13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4104" name="Freeform 13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4105" name="Freeform 13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4106" name="Freeform 13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4107" name="Freeform 13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4108" name="Freeform 13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4109" name="Freeform 13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4110" name="Freeform 13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4111" name="Freeform 13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4112" name="Freeform 14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4113" name="Freeform 14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4114" name="Freeform 14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4115" name="Freeform 14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4116" name="Rectangle 144"/>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4117" name="Freeform 14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4118" name="Freeform 14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119" name="Freeform 14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120" name="Freeform 14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4121" name="Freeform 14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4122" name="Freeform 15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4123" name="Freeform 15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4124" name="Freeform 15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4125" name="Freeform 15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9" name="Group 154"/>
              <p:cNvGrpSpPr>
                <a:grpSpLocks/>
              </p:cNvGrpSpPr>
              <p:nvPr/>
            </p:nvGrpSpPr>
            <p:grpSpPr bwMode="auto">
              <a:xfrm>
                <a:off x="8023225" y="2319338"/>
                <a:ext cx="284163" cy="471487"/>
                <a:chOff x="12762" y="10336"/>
                <a:chExt cx="1027" cy="1700"/>
              </a:xfrm>
            </p:grpSpPr>
            <p:sp>
              <p:nvSpPr>
                <p:cNvPr id="124081" name="Rectangle 15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4082" name="Rectangle 15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083" name="Line 157"/>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4084" name="Line 158"/>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4085" name="Line 159"/>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4086" name="Line 160"/>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grpSp>
            <p:nvGrpSpPr>
              <p:cNvPr id="10" name="Group 161"/>
              <p:cNvGrpSpPr>
                <a:grpSpLocks/>
              </p:cNvGrpSpPr>
              <p:nvPr/>
            </p:nvGrpSpPr>
            <p:grpSpPr bwMode="auto">
              <a:xfrm>
                <a:off x="7610475" y="3502025"/>
                <a:ext cx="428625" cy="469900"/>
                <a:chOff x="5850" y="13487"/>
                <a:chExt cx="2023" cy="1840"/>
              </a:xfrm>
            </p:grpSpPr>
            <p:sp>
              <p:nvSpPr>
                <p:cNvPr id="124042" name="Freeform 162"/>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zh-CN" altLang="en-US"/>
                </a:p>
              </p:txBody>
            </p:sp>
            <p:sp>
              <p:nvSpPr>
                <p:cNvPr id="124043" name="Freeform 163"/>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zh-CN" altLang="en-US"/>
                </a:p>
              </p:txBody>
            </p:sp>
            <p:sp>
              <p:nvSpPr>
                <p:cNvPr id="124044" name="Freeform 164"/>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zh-CN" altLang="en-US"/>
                </a:p>
              </p:txBody>
            </p:sp>
            <p:sp>
              <p:nvSpPr>
                <p:cNvPr id="124045" name="Freeform 165"/>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zh-CN" altLang="en-US"/>
                </a:p>
              </p:txBody>
            </p:sp>
            <p:sp>
              <p:nvSpPr>
                <p:cNvPr id="124046" name="Freeform 166"/>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zh-CN" altLang="en-US"/>
                </a:p>
              </p:txBody>
            </p:sp>
            <p:sp>
              <p:nvSpPr>
                <p:cNvPr id="124047" name="Freeform 167"/>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zh-CN" altLang="en-US"/>
                </a:p>
              </p:txBody>
            </p:sp>
            <p:sp>
              <p:nvSpPr>
                <p:cNvPr id="124048" name="Freeform 168"/>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zh-CN" altLang="en-US"/>
                </a:p>
              </p:txBody>
            </p:sp>
            <p:sp>
              <p:nvSpPr>
                <p:cNvPr id="124049" name="Freeform 169"/>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zh-CN" altLang="en-US"/>
                </a:p>
              </p:txBody>
            </p:sp>
            <p:sp>
              <p:nvSpPr>
                <p:cNvPr id="124050" name="Freeform 170"/>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zh-CN" altLang="en-US"/>
                </a:p>
              </p:txBody>
            </p:sp>
            <p:sp>
              <p:nvSpPr>
                <p:cNvPr id="124051" name="Freeform 171"/>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zh-CN" altLang="en-US"/>
                </a:p>
              </p:txBody>
            </p:sp>
            <p:sp>
              <p:nvSpPr>
                <p:cNvPr id="124052" name="Freeform 172"/>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zh-CN" altLang="en-US"/>
                </a:p>
              </p:txBody>
            </p:sp>
            <p:sp>
              <p:nvSpPr>
                <p:cNvPr id="124053" name="Freeform 173"/>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zh-CN" altLang="en-US"/>
                </a:p>
              </p:txBody>
            </p:sp>
            <p:sp>
              <p:nvSpPr>
                <p:cNvPr id="124054" name="Freeform 174"/>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zh-CN" altLang="en-US"/>
                </a:p>
              </p:txBody>
            </p:sp>
            <p:sp>
              <p:nvSpPr>
                <p:cNvPr id="124055" name="Freeform 175"/>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zh-CN" altLang="en-US"/>
                </a:p>
              </p:txBody>
            </p:sp>
            <p:sp>
              <p:nvSpPr>
                <p:cNvPr id="124056" name="Freeform 176"/>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zh-CN" altLang="en-US"/>
                </a:p>
              </p:txBody>
            </p:sp>
            <p:sp>
              <p:nvSpPr>
                <p:cNvPr id="124057" name="Freeform 177"/>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zh-CN" altLang="en-US"/>
                </a:p>
              </p:txBody>
            </p:sp>
            <p:sp>
              <p:nvSpPr>
                <p:cNvPr id="124058" name="Freeform 178"/>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zh-CN" altLang="en-US"/>
                </a:p>
              </p:txBody>
            </p:sp>
            <p:sp>
              <p:nvSpPr>
                <p:cNvPr id="124059" name="Freeform 179"/>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zh-CN" altLang="en-US"/>
                </a:p>
              </p:txBody>
            </p:sp>
            <p:sp>
              <p:nvSpPr>
                <p:cNvPr id="124060" name="Freeform 180"/>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zh-CN" altLang="en-US"/>
                </a:p>
              </p:txBody>
            </p:sp>
            <p:sp>
              <p:nvSpPr>
                <p:cNvPr id="124061" name="Freeform 181"/>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zh-CN" altLang="en-US"/>
                </a:p>
              </p:txBody>
            </p:sp>
            <p:sp>
              <p:nvSpPr>
                <p:cNvPr id="124062" name="Freeform 182"/>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zh-CN" altLang="en-US"/>
                </a:p>
              </p:txBody>
            </p:sp>
            <p:sp>
              <p:nvSpPr>
                <p:cNvPr id="124063" name="Freeform 183"/>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zh-CN" altLang="en-US"/>
                </a:p>
              </p:txBody>
            </p:sp>
            <p:sp>
              <p:nvSpPr>
                <p:cNvPr id="124064" name="Freeform 184"/>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zh-CN" altLang="en-US"/>
                </a:p>
              </p:txBody>
            </p:sp>
            <p:sp>
              <p:nvSpPr>
                <p:cNvPr id="124065" name="Freeform 185"/>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zh-CN" altLang="en-US"/>
                </a:p>
              </p:txBody>
            </p:sp>
            <p:sp>
              <p:nvSpPr>
                <p:cNvPr id="124066" name="Freeform 186"/>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zh-CN" altLang="en-US"/>
                </a:p>
              </p:txBody>
            </p:sp>
            <p:sp>
              <p:nvSpPr>
                <p:cNvPr id="124067" name="Freeform 187"/>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zh-CN" altLang="en-US"/>
                </a:p>
              </p:txBody>
            </p:sp>
            <p:sp>
              <p:nvSpPr>
                <p:cNvPr id="124068" name="Freeform 188"/>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zh-CN" altLang="en-US"/>
                </a:p>
              </p:txBody>
            </p:sp>
            <p:sp>
              <p:nvSpPr>
                <p:cNvPr id="124069" name="Freeform 189"/>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zh-CN" altLang="en-US"/>
                </a:p>
              </p:txBody>
            </p:sp>
            <p:sp>
              <p:nvSpPr>
                <p:cNvPr id="124070" name="Freeform 190"/>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zh-CN" altLang="en-US"/>
                </a:p>
              </p:txBody>
            </p:sp>
            <p:sp>
              <p:nvSpPr>
                <p:cNvPr id="124071" name="Rectangle 191"/>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zh-CN" altLang="en-US"/>
                </a:p>
              </p:txBody>
            </p:sp>
            <p:sp>
              <p:nvSpPr>
                <p:cNvPr id="124072" name="Freeform 192"/>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zh-CN" altLang="en-US"/>
                </a:p>
              </p:txBody>
            </p:sp>
            <p:sp>
              <p:nvSpPr>
                <p:cNvPr id="124073" name="Freeform 193"/>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074" name="Freeform 194"/>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zh-CN" altLang="en-US"/>
                </a:p>
              </p:txBody>
            </p:sp>
            <p:sp>
              <p:nvSpPr>
                <p:cNvPr id="124075" name="Freeform 195"/>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zh-CN" altLang="en-US"/>
                </a:p>
              </p:txBody>
            </p:sp>
            <p:sp>
              <p:nvSpPr>
                <p:cNvPr id="124076" name="Freeform 196"/>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zh-CN" altLang="en-US"/>
                </a:p>
              </p:txBody>
            </p:sp>
            <p:sp>
              <p:nvSpPr>
                <p:cNvPr id="124077" name="Freeform 197"/>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zh-CN" altLang="en-US"/>
                </a:p>
              </p:txBody>
            </p:sp>
            <p:sp>
              <p:nvSpPr>
                <p:cNvPr id="124078" name="Freeform 198"/>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zh-CN" altLang="en-US"/>
                </a:p>
              </p:txBody>
            </p:sp>
            <p:sp>
              <p:nvSpPr>
                <p:cNvPr id="124079" name="Freeform 199"/>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zh-CN" altLang="en-US"/>
                </a:p>
              </p:txBody>
            </p:sp>
            <p:sp>
              <p:nvSpPr>
                <p:cNvPr id="124080" name="Freeform 200"/>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zh-CN" altLang="en-US"/>
                </a:p>
              </p:txBody>
            </p:sp>
          </p:grpSp>
          <p:grpSp>
            <p:nvGrpSpPr>
              <p:cNvPr id="11" name="Group 201"/>
              <p:cNvGrpSpPr>
                <a:grpSpLocks/>
              </p:cNvGrpSpPr>
              <p:nvPr/>
            </p:nvGrpSpPr>
            <p:grpSpPr bwMode="auto">
              <a:xfrm>
                <a:off x="7810500" y="3402013"/>
                <a:ext cx="282575" cy="471487"/>
                <a:chOff x="12762" y="10336"/>
                <a:chExt cx="1027" cy="1700"/>
              </a:xfrm>
            </p:grpSpPr>
            <p:sp>
              <p:nvSpPr>
                <p:cNvPr id="124036" name="Rectangle 20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zh-CN" altLang="en-US"/>
                </a:p>
              </p:txBody>
            </p:sp>
            <p:sp>
              <p:nvSpPr>
                <p:cNvPr id="124037" name="Rectangle 20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038" name="Line 204"/>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zh-CN" altLang="en-US"/>
                </a:p>
              </p:txBody>
            </p:sp>
            <p:sp>
              <p:nvSpPr>
                <p:cNvPr id="124039" name="Line 205"/>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zh-CN" altLang="en-US"/>
                </a:p>
              </p:txBody>
            </p:sp>
            <p:sp>
              <p:nvSpPr>
                <p:cNvPr id="124040" name="Line 206"/>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zh-CN" altLang="en-US"/>
                </a:p>
              </p:txBody>
            </p:sp>
            <p:sp>
              <p:nvSpPr>
                <p:cNvPr id="124041" name="Line 207"/>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zh-CN" altLang="en-US"/>
                </a:p>
              </p:txBody>
            </p:sp>
          </p:grpSp>
          <p:sp>
            <p:nvSpPr>
              <p:cNvPr id="123922" name="Text Box 209"/>
              <p:cNvSpPr txBox="1">
                <a:spLocks noChangeArrowheads="1"/>
              </p:cNvSpPr>
              <p:nvPr/>
            </p:nvSpPr>
            <p:spPr bwMode="auto">
              <a:xfrm>
                <a:off x="7867649" y="2073275"/>
                <a:ext cx="484188" cy="194733"/>
              </a:xfrm>
              <a:prstGeom prst="rect">
                <a:avLst/>
              </a:prstGeom>
              <a:noFill/>
              <a:ln w="9525">
                <a:noFill/>
                <a:miter lim="800000"/>
                <a:headEnd/>
                <a:tailEnd/>
              </a:ln>
            </p:spPr>
            <p:txBody>
              <a:bodyPr/>
              <a:lstStyle/>
              <a:p>
                <a:r>
                  <a:rPr lang="en-US" altLang="zh-CN" sz="1400" dirty="0">
                    <a:solidFill>
                      <a:srgbClr val="FF0000"/>
                    </a:solidFill>
                    <a:latin typeface="Symbol" pitchFamily="18" charset="2"/>
                  </a:rPr>
                  <a:t>l</a:t>
                </a:r>
                <a:r>
                  <a:rPr lang="en-US" altLang="zh-CN" sz="1400" baseline="-25000" dirty="0">
                    <a:solidFill>
                      <a:srgbClr val="FF0000"/>
                    </a:solidFill>
                    <a:latin typeface="Arial" pitchFamily="34" charset="0"/>
                  </a:rPr>
                  <a:t>out</a:t>
                </a:r>
                <a:endParaRPr lang="en-US" altLang="zh-CN" sz="1400" dirty="0">
                  <a:solidFill>
                    <a:schemeClr val="tx2"/>
                  </a:solidFill>
                </a:endParaRPr>
              </a:p>
            </p:txBody>
          </p:sp>
          <p:sp>
            <p:nvSpPr>
              <p:cNvPr id="123923" name="Line 210"/>
              <p:cNvSpPr>
                <a:spLocks noChangeShapeType="1"/>
              </p:cNvSpPr>
              <p:nvPr/>
            </p:nvSpPr>
            <p:spPr bwMode="auto">
              <a:xfrm>
                <a:off x="8027988" y="2254250"/>
                <a:ext cx="87312" cy="114300"/>
              </a:xfrm>
              <a:prstGeom prst="line">
                <a:avLst/>
              </a:prstGeom>
              <a:noFill/>
              <a:ln w="9525">
                <a:solidFill>
                  <a:srgbClr val="000000"/>
                </a:solidFill>
                <a:round/>
                <a:headEnd/>
                <a:tailEnd type="triangle" w="med" len="med"/>
              </a:ln>
            </p:spPr>
            <p:txBody>
              <a:bodyPr/>
              <a:lstStyle/>
              <a:p>
                <a:endParaRPr lang="zh-CN" altLang="en-US"/>
              </a:p>
            </p:txBody>
          </p:sp>
          <p:grpSp>
            <p:nvGrpSpPr>
              <p:cNvPr id="12" name="Group 212"/>
              <p:cNvGrpSpPr>
                <a:grpSpLocks/>
              </p:cNvGrpSpPr>
              <p:nvPr/>
            </p:nvGrpSpPr>
            <p:grpSpPr bwMode="auto">
              <a:xfrm>
                <a:off x="6888163" y="2884488"/>
                <a:ext cx="469900" cy="219075"/>
                <a:chOff x="9542" y="11900"/>
                <a:chExt cx="1624" cy="640"/>
              </a:xfrm>
            </p:grpSpPr>
            <p:sp>
              <p:nvSpPr>
                <p:cNvPr id="124014" name="Oval 213"/>
                <p:cNvSpPr>
                  <a:spLocks noChangeArrowheads="1"/>
                </p:cNvSpPr>
                <p:nvPr/>
              </p:nvSpPr>
              <p:spPr bwMode="auto">
                <a:xfrm>
                  <a:off x="9557" y="12185"/>
                  <a:ext cx="1608" cy="355"/>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24015" name="Line 214"/>
                <p:cNvSpPr>
                  <a:spLocks noChangeShapeType="1"/>
                </p:cNvSpPr>
                <p:nvPr/>
              </p:nvSpPr>
              <p:spPr bwMode="auto">
                <a:xfrm>
                  <a:off x="9557" y="12156"/>
                  <a:ext cx="1" cy="219"/>
                </a:xfrm>
                <a:prstGeom prst="line">
                  <a:avLst/>
                </a:prstGeom>
                <a:noFill/>
                <a:ln w="12700">
                  <a:solidFill>
                    <a:srgbClr val="000000"/>
                  </a:solidFill>
                  <a:round/>
                  <a:headEnd/>
                  <a:tailEnd/>
                </a:ln>
              </p:spPr>
              <p:txBody>
                <a:bodyPr wrap="none" anchor="ctr"/>
                <a:lstStyle/>
                <a:p>
                  <a:endParaRPr lang="zh-CN" altLang="en-US"/>
                </a:p>
              </p:txBody>
            </p:sp>
            <p:sp>
              <p:nvSpPr>
                <p:cNvPr id="124016" name="Line 215"/>
                <p:cNvSpPr>
                  <a:spLocks noChangeShapeType="1"/>
                </p:cNvSpPr>
                <p:nvPr/>
              </p:nvSpPr>
              <p:spPr bwMode="auto">
                <a:xfrm>
                  <a:off x="11165" y="12156"/>
                  <a:ext cx="1" cy="219"/>
                </a:xfrm>
                <a:prstGeom prst="line">
                  <a:avLst/>
                </a:prstGeom>
                <a:noFill/>
                <a:ln w="12700">
                  <a:solidFill>
                    <a:srgbClr val="808080"/>
                  </a:solidFill>
                  <a:round/>
                  <a:headEnd/>
                  <a:tailEnd/>
                </a:ln>
              </p:spPr>
              <p:txBody>
                <a:bodyPr wrap="none" anchor="ctr"/>
                <a:lstStyle/>
                <a:p>
                  <a:endParaRPr lang="zh-CN" altLang="en-US"/>
                </a:p>
              </p:txBody>
            </p:sp>
            <p:sp>
              <p:nvSpPr>
                <p:cNvPr id="124017" name="Rectangle 216"/>
                <p:cNvSpPr>
                  <a:spLocks noChangeArrowheads="1"/>
                </p:cNvSpPr>
                <p:nvPr/>
              </p:nvSpPr>
              <p:spPr bwMode="auto">
                <a:xfrm>
                  <a:off x="9557" y="12156"/>
                  <a:ext cx="381" cy="215"/>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4018" name="Rectangle 217"/>
                <p:cNvSpPr>
                  <a:spLocks noChangeArrowheads="1"/>
                </p:cNvSpPr>
                <p:nvPr/>
              </p:nvSpPr>
              <p:spPr bwMode="auto">
                <a:xfrm>
                  <a:off x="10679" y="12141"/>
                  <a:ext cx="486" cy="215"/>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4019" name="Oval 218"/>
                <p:cNvSpPr>
                  <a:spLocks noChangeArrowheads="1"/>
                </p:cNvSpPr>
                <p:nvPr/>
              </p:nvSpPr>
              <p:spPr bwMode="auto">
                <a:xfrm>
                  <a:off x="9542" y="11900"/>
                  <a:ext cx="1608" cy="414"/>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13" name="Group 219"/>
                <p:cNvGrpSpPr>
                  <a:grpSpLocks/>
                </p:cNvGrpSpPr>
                <p:nvPr/>
              </p:nvGrpSpPr>
              <p:grpSpPr bwMode="auto">
                <a:xfrm>
                  <a:off x="9930" y="11991"/>
                  <a:ext cx="796" cy="242"/>
                  <a:chOff x="2848" y="848"/>
                  <a:chExt cx="140" cy="98"/>
                </a:xfrm>
              </p:grpSpPr>
              <p:sp>
                <p:nvSpPr>
                  <p:cNvPr id="124033" name="Line 220"/>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4034" name="Line 221"/>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4035" name="Line 222"/>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14" name="Group 223"/>
                <p:cNvGrpSpPr>
                  <a:grpSpLocks/>
                </p:cNvGrpSpPr>
                <p:nvPr/>
              </p:nvGrpSpPr>
              <p:grpSpPr bwMode="auto">
                <a:xfrm flipV="1">
                  <a:off x="9930" y="11987"/>
                  <a:ext cx="796" cy="242"/>
                  <a:chOff x="2848" y="848"/>
                  <a:chExt cx="140" cy="98"/>
                </a:xfrm>
              </p:grpSpPr>
              <p:sp>
                <p:nvSpPr>
                  <p:cNvPr id="124030" name="Line 224"/>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4031" name="Line 225"/>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4032" name="Line 226"/>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grpSp>
              <p:nvGrpSpPr>
                <p:cNvPr id="15" name="Group 227"/>
                <p:cNvGrpSpPr>
                  <a:grpSpLocks/>
                </p:cNvGrpSpPr>
                <p:nvPr/>
              </p:nvGrpSpPr>
              <p:grpSpPr bwMode="auto">
                <a:xfrm>
                  <a:off x="10534" y="12050"/>
                  <a:ext cx="476" cy="374"/>
                  <a:chOff x="11283" y="10423"/>
                  <a:chExt cx="475" cy="374"/>
                </a:xfrm>
              </p:grpSpPr>
              <p:sp>
                <p:nvSpPr>
                  <p:cNvPr id="124023"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024" name="Line 229"/>
                  <p:cNvSpPr>
                    <a:spLocks noChangeShapeType="1"/>
                  </p:cNvSpPr>
                  <p:nvPr/>
                </p:nvSpPr>
                <p:spPr bwMode="auto">
                  <a:xfrm>
                    <a:off x="11686" y="10502"/>
                    <a:ext cx="1" cy="231"/>
                  </a:xfrm>
                  <a:prstGeom prst="line">
                    <a:avLst/>
                  </a:prstGeom>
                  <a:noFill/>
                  <a:ln w="9525">
                    <a:solidFill>
                      <a:srgbClr val="000000"/>
                    </a:solidFill>
                    <a:round/>
                    <a:headEnd/>
                    <a:tailEnd/>
                  </a:ln>
                </p:spPr>
                <p:txBody>
                  <a:bodyPr/>
                  <a:lstStyle/>
                  <a:p>
                    <a:endParaRPr lang="zh-CN" altLang="en-US"/>
                  </a:p>
                </p:txBody>
              </p:sp>
              <p:sp>
                <p:nvSpPr>
                  <p:cNvPr id="124025" name="Line 230"/>
                  <p:cNvSpPr>
                    <a:spLocks noChangeShapeType="1"/>
                  </p:cNvSpPr>
                  <p:nvPr/>
                </p:nvSpPr>
                <p:spPr bwMode="auto">
                  <a:xfrm>
                    <a:off x="11621" y="10502"/>
                    <a:ext cx="1" cy="231"/>
                  </a:xfrm>
                  <a:prstGeom prst="line">
                    <a:avLst/>
                  </a:prstGeom>
                  <a:noFill/>
                  <a:ln w="9525">
                    <a:solidFill>
                      <a:srgbClr val="000000"/>
                    </a:solidFill>
                    <a:round/>
                    <a:headEnd/>
                    <a:tailEnd/>
                  </a:ln>
                </p:spPr>
                <p:txBody>
                  <a:bodyPr/>
                  <a:lstStyle/>
                  <a:p>
                    <a:endParaRPr lang="zh-CN" altLang="en-US"/>
                  </a:p>
                </p:txBody>
              </p:sp>
              <p:sp>
                <p:nvSpPr>
                  <p:cNvPr id="124026" name="Line 231"/>
                  <p:cNvSpPr>
                    <a:spLocks noChangeShapeType="1"/>
                  </p:cNvSpPr>
                  <p:nvPr/>
                </p:nvSpPr>
                <p:spPr bwMode="auto">
                  <a:xfrm>
                    <a:off x="11556" y="10502"/>
                    <a:ext cx="1" cy="231"/>
                  </a:xfrm>
                  <a:prstGeom prst="line">
                    <a:avLst/>
                  </a:prstGeom>
                  <a:noFill/>
                  <a:ln w="9525">
                    <a:solidFill>
                      <a:srgbClr val="000000"/>
                    </a:solidFill>
                    <a:round/>
                    <a:headEnd/>
                    <a:tailEnd/>
                  </a:ln>
                </p:spPr>
                <p:txBody>
                  <a:bodyPr/>
                  <a:lstStyle/>
                  <a:p>
                    <a:endParaRPr lang="zh-CN" altLang="en-US"/>
                  </a:p>
                </p:txBody>
              </p:sp>
              <p:sp>
                <p:nvSpPr>
                  <p:cNvPr id="124027" name="Line 232"/>
                  <p:cNvSpPr>
                    <a:spLocks noChangeShapeType="1"/>
                  </p:cNvSpPr>
                  <p:nvPr/>
                </p:nvSpPr>
                <p:spPr bwMode="auto">
                  <a:xfrm>
                    <a:off x="11491" y="10495"/>
                    <a:ext cx="1" cy="231"/>
                  </a:xfrm>
                  <a:prstGeom prst="line">
                    <a:avLst/>
                  </a:prstGeom>
                  <a:noFill/>
                  <a:ln w="9525">
                    <a:solidFill>
                      <a:srgbClr val="000000"/>
                    </a:solidFill>
                    <a:round/>
                    <a:headEnd/>
                    <a:tailEnd/>
                  </a:ln>
                </p:spPr>
                <p:txBody>
                  <a:bodyPr/>
                  <a:lstStyle/>
                  <a:p>
                    <a:endParaRPr lang="zh-CN" altLang="en-US"/>
                  </a:p>
                </p:txBody>
              </p:sp>
              <p:sp>
                <p:nvSpPr>
                  <p:cNvPr id="124028" name="Line 233"/>
                  <p:cNvSpPr>
                    <a:spLocks noChangeShapeType="1"/>
                  </p:cNvSpPr>
                  <p:nvPr/>
                </p:nvSpPr>
                <p:spPr bwMode="auto">
                  <a:xfrm>
                    <a:off x="11426" y="10495"/>
                    <a:ext cx="2" cy="231"/>
                  </a:xfrm>
                  <a:prstGeom prst="line">
                    <a:avLst/>
                  </a:prstGeom>
                  <a:noFill/>
                  <a:ln w="9525">
                    <a:solidFill>
                      <a:srgbClr val="000000"/>
                    </a:solidFill>
                    <a:round/>
                    <a:headEnd/>
                    <a:tailEnd/>
                  </a:ln>
                </p:spPr>
                <p:txBody>
                  <a:bodyPr/>
                  <a:lstStyle/>
                  <a:p>
                    <a:endParaRPr lang="zh-CN" altLang="en-US"/>
                  </a:p>
                </p:txBody>
              </p:sp>
              <p:sp>
                <p:nvSpPr>
                  <p:cNvPr id="124029" name="Line 234"/>
                  <p:cNvSpPr>
                    <a:spLocks noChangeShapeType="1"/>
                  </p:cNvSpPr>
                  <p:nvPr/>
                </p:nvSpPr>
                <p:spPr bwMode="auto">
                  <a:xfrm>
                    <a:off x="11360" y="10495"/>
                    <a:ext cx="3" cy="231"/>
                  </a:xfrm>
                  <a:prstGeom prst="line">
                    <a:avLst/>
                  </a:prstGeom>
                  <a:noFill/>
                  <a:ln w="9525">
                    <a:solidFill>
                      <a:srgbClr val="000000"/>
                    </a:solidFill>
                    <a:round/>
                    <a:headEnd/>
                    <a:tailEnd/>
                  </a:ln>
                </p:spPr>
                <p:txBody>
                  <a:bodyPr/>
                  <a:lstStyle/>
                  <a:p>
                    <a:endParaRPr lang="zh-CN" altLang="en-US"/>
                  </a:p>
                </p:txBody>
              </p:sp>
            </p:grpSp>
          </p:grpSp>
          <p:sp>
            <p:nvSpPr>
              <p:cNvPr id="123925" name="Line 235"/>
              <p:cNvSpPr>
                <a:spLocks noChangeShapeType="1"/>
              </p:cNvSpPr>
              <p:nvPr/>
            </p:nvSpPr>
            <p:spPr bwMode="auto">
              <a:xfrm>
                <a:off x="7383463" y="2447925"/>
                <a:ext cx="120650" cy="1588"/>
              </a:xfrm>
              <a:prstGeom prst="line">
                <a:avLst/>
              </a:prstGeom>
              <a:noFill/>
              <a:ln w="38100">
                <a:solidFill>
                  <a:srgbClr val="FFFFFF"/>
                </a:solidFill>
                <a:prstDash val="sysDot"/>
                <a:round/>
                <a:headEnd/>
                <a:tailEnd/>
              </a:ln>
            </p:spPr>
            <p:txBody>
              <a:bodyPr/>
              <a:lstStyle/>
              <a:p>
                <a:endParaRPr lang="zh-CN" altLang="en-US"/>
              </a:p>
            </p:txBody>
          </p:sp>
          <p:grpSp>
            <p:nvGrpSpPr>
              <p:cNvPr id="16" name="Group 236"/>
              <p:cNvGrpSpPr>
                <a:grpSpLocks/>
              </p:cNvGrpSpPr>
              <p:nvPr/>
            </p:nvGrpSpPr>
            <p:grpSpPr bwMode="auto">
              <a:xfrm>
                <a:off x="6488113" y="2279650"/>
                <a:ext cx="39687" cy="141288"/>
                <a:chOff x="10104" y="10005"/>
                <a:chExt cx="137" cy="411"/>
              </a:xfrm>
            </p:grpSpPr>
            <p:sp>
              <p:nvSpPr>
                <p:cNvPr id="124012" name="Oval 237"/>
                <p:cNvSpPr>
                  <a:spLocks noChangeArrowheads="1"/>
                </p:cNvSpPr>
                <p:nvPr/>
              </p:nvSpPr>
              <p:spPr bwMode="auto">
                <a:xfrm>
                  <a:off x="10104" y="10005"/>
                  <a:ext cx="137" cy="138"/>
                </a:xfrm>
                <a:prstGeom prst="ellipse">
                  <a:avLst/>
                </a:prstGeom>
                <a:solidFill>
                  <a:srgbClr val="FF0000"/>
                </a:solidFill>
                <a:ln w="9525">
                  <a:solidFill>
                    <a:srgbClr val="FF0000"/>
                  </a:solidFill>
                  <a:round/>
                  <a:headEnd/>
                  <a:tailEnd/>
                </a:ln>
              </p:spPr>
              <p:txBody>
                <a:bodyPr/>
                <a:lstStyle/>
                <a:p>
                  <a:endParaRPr lang="zh-CN" altLang="en-US"/>
                </a:p>
              </p:txBody>
            </p:sp>
            <p:sp>
              <p:nvSpPr>
                <p:cNvPr id="124013" name="Oval 238"/>
                <p:cNvSpPr>
                  <a:spLocks noChangeArrowheads="1"/>
                </p:cNvSpPr>
                <p:nvPr/>
              </p:nvSpPr>
              <p:spPr bwMode="auto">
                <a:xfrm>
                  <a:off x="10104" y="10278"/>
                  <a:ext cx="137" cy="138"/>
                </a:xfrm>
                <a:prstGeom prst="ellipse">
                  <a:avLst/>
                </a:prstGeom>
                <a:solidFill>
                  <a:srgbClr val="FF0000"/>
                </a:solidFill>
                <a:ln w="9525">
                  <a:solidFill>
                    <a:srgbClr val="FF0000"/>
                  </a:solidFill>
                  <a:round/>
                  <a:headEnd/>
                  <a:tailEnd/>
                </a:ln>
              </p:spPr>
              <p:txBody>
                <a:bodyPr/>
                <a:lstStyle/>
                <a:p>
                  <a:endParaRPr lang="zh-CN" altLang="en-US"/>
                </a:p>
              </p:txBody>
            </p:sp>
          </p:grpSp>
          <p:sp>
            <p:nvSpPr>
              <p:cNvPr id="123927" name="Oval 241"/>
              <p:cNvSpPr>
                <a:spLocks noChangeArrowheads="1"/>
              </p:cNvSpPr>
              <p:nvPr/>
            </p:nvSpPr>
            <p:spPr bwMode="auto">
              <a:xfrm>
                <a:off x="7191375" y="3359150"/>
                <a:ext cx="465138" cy="122238"/>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23928" name="Line 242"/>
              <p:cNvSpPr>
                <a:spLocks noChangeShapeType="1"/>
              </p:cNvSpPr>
              <p:nvPr/>
            </p:nvSpPr>
            <p:spPr bwMode="auto">
              <a:xfrm>
                <a:off x="7191375" y="3349625"/>
                <a:ext cx="1588" cy="76200"/>
              </a:xfrm>
              <a:prstGeom prst="line">
                <a:avLst/>
              </a:prstGeom>
              <a:noFill/>
              <a:ln w="12700">
                <a:solidFill>
                  <a:srgbClr val="000000"/>
                </a:solidFill>
                <a:round/>
                <a:headEnd/>
                <a:tailEnd/>
              </a:ln>
            </p:spPr>
            <p:txBody>
              <a:bodyPr wrap="none" anchor="ctr"/>
              <a:lstStyle/>
              <a:p>
                <a:endParaRPr lang="zh-CN" altLang="en-US"/>
              </a:p>
            </p:txBody>
          </p:sp>
          <p:sp>
            <p:nvSpPr>
              <p:cNvPr id="123929" name="Line 243"/>
              <p:cNvSpPr>
                <a:spLocks noChangeShapeType="1"/>
              </p:cNvSpPr>
              <p:nvPr/>
            </p:nvSpPr>
            <p:spPr bwMode="auto">
              <a:xfrm>
                <a:off x="7656513" y="3349625"/>
                <a:ext cx="0" cy="76200"/>
              </a:xfrm>
              <a:prstGeom prst="line">
                <a:avLst/>
              </a:prstGeom>
              <a:noFill/>
              <a:ln w="12700">
                <a:solidFill>
                  <a:srgbClr val="808080"/>
                </a:solidFill>
                <a:round/>
                <a:headEnd/>
                <a:tailEnd/>
              </a:ln>
            </p:spPr>
            <p:txBody>
              <a:bodyPr wrap="none" anchor="ctr"/>
              <a:lstStyle/>
              <a:p>
                <a:endParaRPr lang="zh-CN" altLang="en-US"/>
              </a:p>
            </p:txBody>
          </p:sp>
          <p:sp>
            <p:nvSpPr>
              <p:cNvPr id="123930" name="Rectangle 244"/>
              <p:cNvSpPr>
                <a:spLocks noChangeArrowheads="1"/>
              </p:cNvSpPr>
              <p:nvPr/>
            </p:nvSpPr>
            <p:spPr bwMode="auto">
              <a:xfrm>
                <a:off x="7191375" y="3349625"/>
                <a:ext cx="111125" cy="74613"/>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31" name="Rectangle 245"/>
              <p:cNvSpPr>
                <a:spLocks noChangeArrowheads="1"/>
              </p:cNvSpPr>
              <p:nvPr/>
            </p:nvSpPr>
            <p:spPr bwMode="auto">
              <a:xfrm>
                <a:off x="7516813" y="3344863"/>
                <a:ext cx="139700" cy="74612"/>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32" name="Oval 246"/>
              <p:cNvSpPr>
                <a:spLocks noChangeArrowheads="1"/>
              </p:cNvSpPr>
              <p:nvPr/>
            </p:nvSpPr>
            <p:spPr bwMode="auto">
              <a:xfrm>
                <a:off x="7183438" y="3260725"/>
                <a:ext cx="465137" cy="142875"/>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17" name="Group 247"/>
              <p:cNvGrpSpPr>
                <a:grpSpLocks/>
              </p:cNvGrpSpPr>
              <p:nvPr/>
            </p:nvGrpSpPr>
            <p:grpSpPr bwMode="auto">
              <a:xfrm>
                <a:off x="7299325" y="3292475"/>
                <a:ext cx="230188" cy="82550"/>
                <a:chOff x="2848" y="848"/>
                <a:chExt cx="140" cy="98"/>
              </a:xfrm>
            </p:grpSpPr>
            <p:sp>
              <p:nvSpPr>
                <p:cNvPr id="124009" name="Line 248"/>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4010" name="Line 249"/>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4011" name="Line 250"/>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18" name="Group 251"/>
              <p:cNvGrpSpPr>
                <a:grpSpLocks/>
              </p:cNvGrpSpPr>
              <p:nvPr/>
            </p:nvGrpSpPr>
            <p:grpSpPr bwMode="auto">
              <a:xfrm flipV="1">
                <a:off x="7299325" y="3290888"/>
                <a:ext cx="230188" cy="84137"/>
                <a:chOff x="2848" y="848"/>
                <a:chExt cx="140" cy="98"/>
              </a:xfrm>
            </p:grpSpPr>
            <p:sp>
              <p:nvSpPr>
                <p:cNvPr id="124006" name="Line 252"/>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4007" name="Line 253"/>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4008" name="Line 254"/>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grpSp>
            <p:nvGrpSpPr>
              <p:cNvPr id="19" name="Group 255"/>
              <p:cNvGrpSpPr>
                <a:grpSpLocks/>
              </p:cNvGrpSpPr>
              <p:nvPr/>
            </p:nvGrpSpPr>
            <p:grpSpPr bwMode="auto">
              <a:xfrm rot="7844936">
                <a:off x="7286625" y="3370263"/>
                <a:ext cx="168275" cy="104775"/>
                <a:chOff x="11283" y="10423"/>
                <a:chExt cx="475" cy="374"/>
              </a:xfrm>
            </p:grpSpPr>
            <p:sp>
              <p:nvSpPr>
                <p:cNvPr id="123999" name="Rectangle 256"/>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000" name="Line 257"/>
                <p:cNvSpPr>
                  <a:spLocks noChangeShapeType="1"/>
                </p:cNvSpPr>
                <p:nvPr/>
              </p:nvSpPr>
              <p:spPr bwMode="auto">
                <a:xfrm>
                  <a:off x="11686" y="10502"/>
                  <a:ext cx="1" cy="231"/>
                </a:xfrm>
                <a:prstGeom prst="line">
                  <a:avLst/>
                </a:prstGeom>
                <a:noFill/>
                <a:ln w="9525">
                  <a:solidFill>
                    <a:srgbClr val="000000"/>
                  </a:solidFill>
                  <a:round/>
                  <a:headEnd/>
                  <a:tailEnd/>
                </a:ln>
              </p:spPr>
              <p:txBody>
                <a:bodyPr/>
                <a:lstStyle/>
                <a:p>
                  <a:endParaRPr lang="zh-CN" altLang="en-US"/>
                </a:p>
              </p:txBody>
            </p:sp>
            <p:sp>
              <p:nvSpPr>
                <p:cNvPr id="124001" name="Line 258"/>
                <p:cNvSpPr>
                  <a:spLocks noChangeShapeType="1"/>
                </p:cNvSpPr>
                <p:nvPr/>
              </p:nvSpPr>
              <p:spPr bwMode="auto">
                <a:xfrm>
                  <a:off x="11621" y="10502"/>
                  <a:ext cx="1" cy="231"/>
                </a:xfrm>
                <a:prstGeom prst="line">
                  <a:avLst/>
                </a:prstGeom>
                <a:noFill/>
                <a:ln w="9525">
                  <a:solidFill>
                    <a:srgbClr val="000000"/>
                  </a:solidFill>
                  <a:round/>
                  <a:headEnd/>
                  <a:tailEnd/>
                </a:ln>
              </p:spPr>
              <p:txBody>
                <a:bodyPr/>
                <a:lstStyle/>
                <a:p>
                  <a:endParaRPr lang="zh-CN" altLang="en-US"/>
                </a:p>
              </p:txBody>
            </p:sp>
            <p:sp>
              <p:nvSpPr>
                <p:cNvPr id="124002" name="Line 259"/>
                <p:cNvSpPr>
                  <a:spLocks noChangeShapeType="1"/>
                </p:cNvSpPr>
                <p:nvPr/>
              </p:nvSpPr>
              <p:spPr bwMode="auto">
                <a:xfrm>
                  <a:off x="11556" y="10502"/>
                  <a:ext cx="1" cy="231"/>
                </a:xfrm>
                <a:prstGeom prst="line">
                  <a:avLst/>
                </a:prstGeom>
                <a:noFill/>
                <a:ln w="9525">
                  <a:solidFill>
                    <a:srgbClr val="000000"/>
                  </a:solidFill>
                  <a:round/>
                  <a:headEnd/>
                  <a:tailEnd/>
                </a:ln>
              </p:spPr>
              <p:txBody>
                <a:bodyPr/>
                <a:lstStyle/>
                <a:p>
                  <a:endParaRPr lang="zh-CN" altLang="en-US"/>
                </a:p>
              </p:txBody>
            </p:sp>
            <p:sp>
              <p:nvSpPr>
                <p:cNvPr id="124003" name="Line 260"/>
                <p:cNvSpPr>
                  <a:spLocks noChangeShapeType="1"/>
                </p:cNvSpPr>
                <p:nvPr/>
              </p:nvSpPr>
              <p:spPr bwMode="auto">
                <a:xfrm>
                  <a:off x="11491" y="10495"/>
                  <a:ext cx="1" cy="231"/>
                </a:xfrm>
                <a:prstGeom prst="line">
                  <a:avLst/>
                </a:prstGeom>
                <a:noFill/>
                <a:ln w="9525">
                  <a:solidFill>
                    <a:srgbClr val="000000"/>
                  </a:solidFill>
                  <a:round/>
                  <a:headEnd/>
                  <a:tailEnd/>
                </a:ln>
              </p:spPr>
              <p:txBody>
                <a:bodyPr/>
                <a:lstStyle/>
                <a:p>
                  <a:endParaRPr lang="zh-CN" altLang="en-US"/>
                </a:p>
              </p:txBody>
            </p:sp>
            <p:sp>
              <p:nvSpPr>
                <p:cNvPr id="124004" name="Line 261"/>
                <p:cNvSpPr>
                  <a:spLocks noChangeShapeType="1"/>
                </p:cNvSpPr>
                <p:nvPr/>
              </p:nvSpPr>
              <p:spPr bwMode="auto">
                <a:xfrm>
                  <a:off x="11426" y="10495"/>
                  <a:ext cx="2" cy="231"/>
                </a:xfrm>
                <a:prstGeom prst="line">
                  <a:avLst/>
                </a:prstGeom>
                <a:noFill/>
                <a:ln w="9525">
                  <a:solidFill>
                    <a:srgbClr val="000000"/>
                  </a:solidFill>
                  <a:round/>
                  <a:headEnd/>
                  <a:tailEnd/>
                </a:ln>
              </p:spPr>
              <p:txBody>
                <a:bodyPr/>
                <a:lstStyle/>
                <a:p>
                  <a:endParaRPr lang="zh-CN" altLang="en-US"/>
                </a:p>
              </p:txBody>
            </p:sp>
            <p:sp>
              <p:nvSpPr>
                <p:cNvPr id="124005" name="Line 262"/>
                <p:cNvSpPr>
                  <a:spLocks noChangeShapeType="1"/>
                </p:cNvSpPr>
                <p:nvPr/>
              </p:nvSpPr>
              <p:spPr bwMode="auto">
                <a:xfrm>
                  <a:off x="11360" y="10495"/>
                  <a:ext cx="3" cy="231"/>
                </a:xfrm>
                <a:prstGeom prst="line">
                  <a:avLst/>
                </a:prstGeom>
                <a:noFill/>
                <a:ln w="9525">
                  <a:solidFill>
                    <a:srgbClr val="000000"/>
                  </a:solidFill>
                  <a:round/>
                  <a:headEnd/>
                  <a:tailEnd/>
                </a:ln>
              </p:spPr>
              <p:txBody>
                <a:bodyPr/>
                <a:lstStyle/>
                <a:p>
                  <a:endParaRPr lang="zh-CN" altLang="en-US"/>
                </a:p>
              </p:txBody>
            </p:sp>
          </p:grpSp>
          <p:sp>
            <p:nvSpPr>
              <p:cNvPr id="123936" name="Line 263"/>
              <p:cNvSpPr>
                <a:spLocks noChangeShapeType="1"/>
              </p:cNvSpPr>
              <p:nvPr/>
            </p:nvSpPr>
            <p:spPr bwMode="auto">
              <a:xfrm flipH="1" flipV="1">
                <a:off x="6783388" y="3810000"/>
                <a:ext cx="865187" cy="9525"/>
              </a:xfrm>
              <a:prstGeom prst="line">
                <a:avLst/>
              </a:prstGeom>
              <a:noFill/>
              <a:ln w="19050">
                <a:solidFill>
                  <a:srgbClr val="000000"/>
                </a:solidFill>
                <a:round/>
                <a:headEnd/>
                <a:tailEnd/>
              </a:ln>
            </p:spPr>
            <p:txBody>
              <a:bodyPr/>
              <a:lstStyle/>
              <a:p>
                <a:endParaRPr lang="zh-CN" altLang="en-US"/>
              </a:p>
            </p:txBody>
          </p:sp>
          <p:sp>
            <p:nvSpPr>
              <p:cNvPr id="123937" name="Line 264"/>
              <p:cNvSpPr>
                <a:spLocks noChangeShapeType="1"/>
              </p:cNvSpPr>
              <p:nvPr/>
            </p:nvSpPr>
            <p:spPr bwMode="auto">
              <a:xfrm flipH="1">
                <a:off x="7053263" y="3471863"/>
                <a:ext cx="271462" cy="342900"/>
              </a:xfrm>
              <a:prstGeom prst="line">
                <a:avLst/>
              </a:prstGeom>
              <a:noFill/>
              <a:ln w="19050">
                <a:solidFill>
                  <a:srgbClr val="000000"/>
                </a:solidFill>
                <a:round/>
                <a:headEnd/>
                <a:tailEnd/>
              </a:ln>
            </p:spPr>
            <p:txBody>
              <a:bodyPr/>
              <a:lstStyle/>
              <a:p>
                <a:endParaRPr lang="zh-CN" altLang="en-US"/>
              </a:p>
            </p:txBody>
          </p:sp>
          <p:sp>
            <p:nvSpPr>
              <p:cNvPr id="123938" name="Freeform 265"/>
              <p:cNvSpPr>
                <a:spLocks/>
              </p:cNvSpPr>
              <p:nvPr/>
            </p:nvSpPr>
            <p:spPr bwMode="auto">
              <a:xfrm>
                <a:off x="6508750" y="2298700"/>
                <a:ext cx="1443038" cy="1490663"/>
              </a:xfrm>
              <a:custGeom>
                <a:avLst/>
                <a:gdLst>
                  <a:gd name="T0" fmla="*/ 0 w 5205"/>
                  <a:gd name="T1" fmla="*/ 0 h 4500"/>
                  <a:gd name="T2" fmla="*/ 0 w 5205"/>
                  <a:gd name="T3" fmla="*/ 2147483647 h 4500"/>
                  <a:gd name="T4" fmla="*/ 2147483647 w 5205"/>
                  <a:gd name="T5" fmla="*/ 2147483647 h 4500"/>
                  <a:gd name="T6" fmla="*/ 2147483647 w 5205"/>
                  <a:gd name="T7" fmla="*/ 2147483647 h 4500"/>
                  <a:gd name="T8" fmla="*/ 2147483647 w 5205"/>
                  <a:gd name="T9" fmla="*/ 2147483647 h 4500"/>
                  <a:gd name="T10" fmla="*/ 2147483647 w 5205"/>
                  <a:gd name="T11" fmla="*/ 2147483647 h 4500"/>
                  <a:gd name="T12" fmla="*/ 2147483647 w 5205"/>
                  <a:gd name="T13" fmla="*/ 2147483647 h 4500"/>
                  <a:gd name="T14" fmla="*/ 2147483647 w 5205"/>
                  <a:gd name="T15" fmla="*/ 2147483647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a:solidFill>
                  <a:srgbClr val="FF0000"/>
                </a:solidFill>
                <a:round/>
                <a:headEnd/>
                <a:tailEnd type="triangle" w="med" len="med"/>
              </a:ln>
            </p:spPr>
            <p:txBody>
              <a:bodyPr/>
              <a:lstStyle/>
              <a:p>
                <a:endParaRPr lang="zh-CN" altLang="en-US"/>
              </a:p>
            </p:txBody>
          </p:sp>
          <p:sp>
            <p:nvSpPr>
              <p:cNvPr id="123939" name="Oval 266"/>
              <p:cNvSpPr>
                <a:spLocks noChangeArrowheads="1"/>
              </p:cNvSpPr>
              <p:nvPr/>
            </p:nvSpPr>
            <p:spPr bwMode="auto">
              <a:xfrm>
                <a:off x="6423025" y="3776663"/>
                <a:ext cx="463550" cy="122237"/>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23940" name="Line 267"/>
              <p:cNvSpPr>
                <a:spLocks noChangeShapeType="1"/>
              </p:cNvSpPr>
              <p:nvPr/>
            </p:nvSpPr>
            <p:spPr bwMode="auto">
              <a:xfrm>
                <a:off x="6423025" y="3767138"/>
                <a:ext cx="0" cy="74612"/>
              </a:xfrm>
              <a:prstGeom prst="line">
                <a:avLst/>
              </a:prstGeom>
              <a:noFill/>
              <a:ln w="12700">
                <a:solidFill>
                  <a:srgbClr val="000000"/>
                </a:solidFill>
                <a:round/>
                <a:headEnd/>
                <a:tailEnd/>
              </a:ln>
            </p:spPr>
            <p:txBody>
              <a:bodyPr wrap="none" anchor="ctr"/>
              <a:lstStyle/>
              <a:p>
                <a:endParaRPr lang="zh-CN" altLang="en-US"/>
              </a:p>
            </p:txBody>
          </p:sp>
          <p:sp>
            <p:nvSpPr>
              <p:cNvPr id="123941" name="Line 268"/>
              <p:cNvSpPr>
                <a:spLocks noChangeShapeType="1"/>
              </p:cNvSpPr>
              <p:nvPr/>
            </p:nvSpPr>
            <p:spPr bwMode="auto">
              <a:xfrm>
                <a:off x="6886575" y="3767138"/>
                <a:ext cx="0" cy="74612"/>
              </a:xfrm>
              <a:prstGeom prst="line">
                <a:avLst/>
              </a:prstGeom>
              <a:noFill/>
              <a:ln w="12700">
                <a:solidFill>
                  <a:srgbClr val="808080"/>
                </a:solidFill>
                <a:round/>
                <a:headEnd/>
                <a:tailEnd/>
              </a:ln>
            </p:spPr>
            <p:txBody>
              <a:bodyPr wrap="none" anchor="ctr"/>
              <a:lstStyle/>
              <a:p>
                <a:endParaRPr lang="zh-CN" altLang="en-US"/>
              </a:p>
            </p:txBody>
          </p:sp>
          <p:sp>
            <p:nvSpPr>
              <p:cNvPr id="123942" name="Rectangle 269"/>
              <p:cNvSpPr>
                <a:spLocks noChangeArrowheads="1"/>
              </p:cNvSpPr>
              <p:nvPr/>
            </p:nvSpPr>
            <p:spPr bwMode="auto">
              <a:xfrm>
                <a:off x="6423025" y="3767138"/>
                <a:ext cx="109538" cy="74612"/>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43" name="Rectangle 270"/>
              <p:cNvSpPr>
                <a:spLocks noChangeArrowheads="1"/>
              </p:cNvSpPr>
              <p:nvPr/>
            </p:nvSpPr>
            <p:spPr bwMode="auto">
              <a:xfrm>
                <a:off x="6745288" y="3762375"/>
                <a:ext cx="141287" cy="73025"/>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44" name="Oval 271"/>
              <p:cNvSpPr>
                <a:spLocks noChangeArrowheads="1"/>
              </p:cNvSpPr>
              <p:nvPr/>
            </p:nvSpPr>
            <p:spPr bwMode="auto">
              <a:xfrm>
                <a:off x="6418263" y="3678238"/>
                <a:ext cx="463550" cy="142875"/>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20" name="Group 272"/>
              <p:cNvGrpSpPr>
                <a:grpSpLocks/>
              </p:cNvGrpSpPr>
              <p:nvPr/>
            </p:nvGrpSpPr>
            <p:grpSpPr bwMode="auto">
              <a:xfrm>
                <a:off x="6529388" y="3709988"/>
                <a:ext cx="230187" cy="82550"/>
                <a:chOff x="2848" y="848"/>
                <a:chExt cx="140" cy="98"/>
              </a:xfrm>
            </p:grpSpPr>
            <p:sp>
              <p:nvSpPr>
                <p:cNvPr id="123996" name="Line 273"/>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3997" name="Line 274"/>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3998" name="Line 275"/>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21" name="Group 276"/>
              <p:cNvGrpSpPr>
                <a:grpSpLocks/>
              </p:cNvGrpSpPr>
              <p:nvPr/>
            </p:nvGrpSpPr>
            <p:grpSpPr bwMode="auto">
              <a:xfrm flipV="1">
                <a:off x="6529388" y="3708400"/>
                <a:ext cx="230187" cy="82550"/>
                <a:chOff x="2848" y="848"/>
                <a:chExt cx="140" cy="98"/>
              </a:xfrm>
            </p:grpSpPr>
            <p:sp>
              <p:nvSpPr>
                <p:cNvPr id="123993" name="Line 277"/>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3994" name="Line 278"/>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3995" name="Line 279"/>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grpSp>
            <p:nvGrpSpPr>
              <p:cNvPr id="22" name="Group 280"/>
              <p:cNvGrpSpPr>
                <a:grpSpLocks/>
              </p:cNvGrpSpPr>
              <p:nvPr/>
            </p:nvGrpSpPr>
            <p:grpSpPr bwMode="auto">
              <a:xfrm>
                <a:off x="6450013" y="3744913"/>
                <a:ext cx="138112" cy="128587"/>
                <a:chOff x="11283" y="10423"/>
                <a:chExt cx="475" cy="374"/>
              </a:xfrm>
            </p:grpSpPr>
            <p:sp>
              <p:nvSpPr>
                <p:cNvPr id="123986" name="Rectangle 28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3987" name="Line 282"/>
                <p:cNvSpPr>
                  <a:spLocks noChangeShapeType="1"/>
                </p:cNvSpPr>
                <p:nvPr/>
              </p:nvSpPr>
              <p:spPr bwMode="auto">
                <a:xfrm>
                  <a:off x="11686" y="10502"/>
                  <a:ext cx="1" cy="231"/>
                </a:xfrm>
                <a:prstGeom prst="line">
                  <a:avLst/>
                </a:prstGeom>
                <a:noFill/>
                <a:ln w="9525">
                  <a:solidFill>
                    <a:srgbClr val="000000"/>
                  </a:solidFill>
                  <a:round/>
                  <a:headEnd/>
                  <a:tailEnd/>
                </a:ln>
              </p:spPr>
              <p:txBody>
                <a:bodyPr/>
                <a:lstStyle/>
                <a:p>
                  <a:endParaRPr lang="zh-CN" altLang="en-US"/>
                </a:p>
              </p:txBody>
            </p:sp>
            <p:sp>
              <p:nvSpPr>
                <p:cNvPr id="123988" name="Line 283"/>
                <p:cNvSpPr>
                  <a:spLocks noChangeShapeType="1"/>
                </p:cNvSpPr>
                <p:nvPr/>
              </p:nvSpPr>
              <p:spPr bwMode="auto">
                <a:xfrm>
                  <a:off x="11621" y="10502"/>
                  <a:ext cx="1" cy="231"/>
                </a:xfrm>
                <a:prstGeom prst="line">
                  <a:avLst/>
                </a:prstGeom>
                <a:noFill/>
                <a:ln w="9525">
                  <a:solidFill>
                    <a:srgbClr val="000000"/>
                  </a:solidFill>
                  <a:round/>
                  <a:headEnd/>
                  <a:tailEnd/>
                </a:ln>
              </p:spPr>
              <p:txBody>
                <a:bodyPr/>
                <a:lstStyle/>
                <a:p>
                  <a:endParaRPr lang="zh-CN" altLang="en-US"/>
                </a:p>
              </p:txBody>
            </p:sp>
            <p:sp>
              <p:nvSpPr>
                <p:cNvPr id="123989" name="Line 284"/>
                <p:cNvSpPr>
                  <a:spLocks noChangeShapeType="1"/>
                </p:cNvSpPr>
                <p:nvPr/>
              </p:nvSpPr>
              <p:spPr bwMode="auto">
                <a:xfrm>
                  <a:off x="11556" y="10502"/>
                  <a:ext cx="1" cy="231"/>
                </a:xfrm>
                <a:prstGeom prst="line">
                  <a:avLst/>
                </a:prstGeom>
                <a:noFill/>
                <a:ln w="9525">
                  <a:solidFill>
                    <a:srgbClr val="000000"/>
                  </a:solidFill>
                  <a:round/>
                  <a:headEnd/>
                  <a:tailEnd/>
                </a:ln>
              </p:spPr>
              <p:txBody>
                <a:bodyPr/>
                <a:lstStyle/>
                <a:p>
                  <a:endParaRPr lang="zh-CN" altLang="en-US"/>
                </a:p>
              </p:txBody>
            </p:sp>
            <p:sp>
              <p:nvSpPr>
                <p:cNvPr id="123990" name="Line 285"/>
                <p:cNvSpPr>
                  <a:spLocks noChangeShapeType="1"/>
                </p:cNvSpPr>
                <p:nvPr/>
              </p:nvSpPr>
              <p:spPr bwMode="auto">
                <a:xfrm>
                  <a:off x="11491" y="10495"/>
                  <a:ext cx="1" cy="231"/>
                </a:xfrm>
                <a:prstGeom prst="line">
                  <a:avLst/>
                </a:prstGeom>
                <a:noFill/>
                <a:ln w="9525">
                  <a:solidFill>
                    <a:srgbClr val="000000"/>
                  </a:solidFill>
                  <a:round/>
                  <a:headEnd/>
                  <a:tailEnd/>
                </a:ln>
              </p:spPr>
              <p:txBody>
                <a:bodyPr/>
                <a:lstStyle/>
                <a:p>
                  <a:endParaRPr lang="zh-CN" altLang="en-US"/>
                </a:p>
              </p:txBody>
            </p:sp>
            <p:sp>
              <p:nvSpPr>
                <p:cNvPr id="123991" name="Line 286"/>
                <p:cNvSpPr>
                  <a:spLocks noChangeShapeType="1"/>
                </p:cNvSpPr>
                <p:nvPr/>
              </p:nvSpPr>
              <p:spPr bwMode="auto">
                <a:xfrm>
                  <a:off x="11426" y="10495"/>
                  <a:ext cx="2" cy="231"/>
                </a:xfrm>
                <a:prstGeom prst="line">
                  <a:avLst/>
                </a:prstGeom>
                <a:noFill/>
                <a:ln w="9525">
                  <a:solidFill>
                    <a:srgbClr val="000000"/>
                  </a:solidFill>
                  <a:round/>
                  <a:headEnd/>
                  <a:tailEnd/>
                </a:ln>
              </p:spPr>
              <p:txBody>
                <a:bodyPr/>
                <a:lstStyle/>
                <a:p>
                  <a:endParaRPr lang="zh-CN" altLang="en-US"/>
                </a:p>
              </p:txBody>
            </p:sp>
            <p:sp>
              <p:nvSpPr>
                <p:cNvPr id="123992" name="Line 287"/>
                <p:cNvSpPr>
                  <a:spLocks noChangeShapeType="1"/>
                </p:cNvSpPr>
                <p:nvPr/>
              </p:nvSpPr>
              <p:spPr bwMode="auto">
                <a:xfrm>
                  <a:off x="11360" y="10495"/>
                  <a:ext cx="3" cy="231"/>
                </a:xfrm>
                <a:prstGeom prst="line">
                  <a:avLst/>
                </a:prstGeom>
                <a:noFill/>
                <a:ln w="9525">
                  <a:solidFill>
                    <a:srgbClr val="000000"/>
                  </a:solidFill>
                  <a:round/>
                  <a:headEnd/>
                  <a:tailEnd/>
                </a:ln>
              </p:spPr>
              <p:txBody>
                <a:bodyPr/>
                <a:lstStyle/>
                <a:p>
                  <a:endParaRPr lang="zh-CN" altLang="en-US"/>
                </a:p>
              </p:txBody>
            </p:sp>
          </p:grpSp>
          <p:sp>
            <p:nvSpPr>
              <p:cNvPr id="123948" name="Oval 288"/>
              <p:cNvSpPr>
                <a:spLocks noChangeArrowheads="1"/>
              </p:cNvSpPr>
              <p:nvPr/>
            </p:nvSpPr>
            <p:spPr bwMode="auto">
              <a:xfrm>
                <a:off x="6143625" y="3289300"/>
                <a:ext cx="463550" cy="122238"/>
              </a:xfrm>
              <a:prstGeom prst="ellipse">
                <a:avLst/>
              </a:prstGeom>
              <a:solidFill>
                <a:srgbClr val="C0C0C0"/>
              </a:solidFill>
              <a:ln w="12700">
                <a:solidFill>
                  <a:srgbClr val="808080"/>
                </a:solidFill>
                <a:round/>
                <a:headEnd/>
                <a:tailEnd/>
              </a:ln>
            </p:spPr>
            <p:txBody>
              <a:bodyPr wrap="none" anchor="ctr"/>
              <a:lstStyle/>
              <a:p>
                <a:endParaRPr lang="zh-CN" altLang="en-US"/>
              </a:p>
            </p:txBody>
          </p:sp>
          <p:sp>
            <p:nvSpPr>
              <p:cNvPr id="123949" name="Line 289"/>
              <p:cNvSpPr>
                <a:spLocks noChangeShapeType="1"/>
              </p:cNvSpPr>
              <p:nvPr/>
            </p:nvSpPr>
            <p:spPr bwMode="auto">
              <a:xfrm>
                <a:off x="6143625" y="3279775"/>
                <a:ext cx="0" cy="74613"/>
              </a:xfrm>
              <a:prstGeom prst="line">
                <a:avLst/>
              </a:prstGeom>
              <a:noFill/>
              <a:ln w="12700">
                <a:solidFill>
                  <a:srgbClr val="000000"/>
                </a:solidFill>
                <a:round/>
                <a:headEnd/>
                <a:tailEnd/>
              </a:ln>
            </p:spPr>
            <p:txBody>
              <a:bodyPr wrap="none" anchor="ctr"/>
              <a:lstStyle/>
              <a:p>
                <a:endParaRPr lang="zh-CN" altLang="en-US"/>
              </a:p>
            </p:txBody>
          </p:sp>
          <p:sp>
            <p:nvSpPr>
              <p:cNvPr id="123950" name="Line 290"/>
              <p:cNvSpPr>
                <a:spLocks noChangeShapeType="1"/>
              </p:cNvSpPr>
              <p:nvPr/>
            </p:nvSpPr>
            <p:spPr bwMode="auto">
              <a:xfrm>
                <a:off x="6607175" y="3279775"/>
                <a:ext cx="0" cy="74613"/>
              </a:xfrm>
              <a:prstGeom prst="line">
                <a:avLst/>
              </a:prstGeom>
              <a:noFill/>
              <a:ln w="12700">
                <a:solidFill>
                  <a:srgbClr val="808080"/>
                </a:solidFill>
                <a:round/>
                <a:headEnd/>
                <a:tailEnd/>
              </a:ln>
            </p:spPr>
            <p:txBody>
              <a:bodyPr wrap="none" anchor="ctr"/>
              <a:lstStyle/>
              <a:p>
                <a:endParaRPr lang="zh-CN" altLang="en-US"/>
              </a:p>
            </p:txBody>
          </p:sp>
          <p:sp>
            <p:nvSpPr>
              <p:cNvPr id="123951" name="Rectangle 291"/>
              <p:cNvSpPr>
                <a:spLocks noChangeArrowheads="1"/>
              </p:cNvSpPr>
              <p:nvPr/>
            </p:nvSpPr>
            <p:spPr bwMode="auto">
              <a:xfrm>
                <a:off x="6143625" y="3279775"/>
                <a:ext cx="109538" cy="73025"/>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52" name="Rectangle 292"/>
              <p:cNvSpPr>
                <a:spLocks noChangeArrowheads="1"/>
              </p:cNvSpPr>
              <p:nvPr/>
            </p:nvSpPr>
            <p:spPr bwMode="auto">
              <a:xfrm>
                <a:off x="6467475" y="3275013"/>
                <a:ext cx="139700" cy="73025"/>
              </a:xfrm>
              <a:prstGeom prst="rect">
                <a:avLst/>
              </a:prstGeom>
              <a:solidFill>
                <a:srgbClr val="C0C0C0"/>
              </a:solidFill>
              <a:ln w="12700">
                <a:noFill/>
                <a:miter lim="800000"/>
                <a:headEnd/>
                <a:tailEnd/>
              </a:ln>
            </p:spPr>
            <p:txBody>
              <a:bodyPr anchor="ctr"/>
              <a:lstStyle/>
              <a:p>
                <a:endParaRPr lang="zh-CN" altLang="en-US" sz="2000">
                  <a:solidFill>
                    <a:schemeClr val="tx2"/>
                  </a:solidFill>
                </a:endParaRPr>
              </a:p>
            </p:txBody>
          </p:sp>
          <p:sp>
            <p:nvSpPr>
              <p:cNvPr id="123953" name="Oval 293"/>
              <p:cNvSpPr>
                <a:spLocks noChangeArrowheads="1"/>
              </p:cNvSpPr>
              <p:nvPr/>
            </p:nvSpPr>
            <p:spPr bwMode="auto">
              <a:xfrm>
                <a:off x="6138863" y="3192463"/>
                <a:ext cx="465137" cy="141287"/>
              </a:xfrm>
              <a:prstGeom prst="ellipse">
                <a:avLst/>
              </a:prstGeom>
              <a:solidFill>
                <a:srgbClr val="C0C0C0"/>
              </a:solidFill>
              <a:ln w="12700">
                <a:solidFill>
                  <a:srgbClr val="808080"/>
                </a:solidFill>
                <a:round/>
                <a:headEnd/>
                <a:tailEnd/>
              </a:ln>
            </p:spPr>
            <p:txBody>
              <a:bodyPr wrap="none" anchor="ctr"/>
              <a:lstStyle/>
              <a:p>
                <a:endParaRPr lang="zh-CN" altLang="en-US"/>
              </a:p>
            </p:txBody>
          </p:sp>
          <p:grpSp>
            <p:nvGrpSpPr>
              <p:cNvPr id="23" name="Group 294"/>
              <p:cNvGrpSpPr>
                <a:grpSpLocks/>
              </p:cNvGrpSpPr>
              <p:nvPr/>
            </p:nvGrpSpPr>
            <p:grpSpPr bwMode="auto">
              <a:xfrm>
                <a:off x="6251575" y="3222625"/>
                <a:ext cx="228600" cy="84138"/>
                <a:chOff x="2848" y="848"/>
                <a:chExt cx="140" cy="98"/>
              </a:xfrm>
            </p:grpSpPr>
            <p:sp>
              <p:nvSpPr>
                <p:cNvPr id="123983" name="Line 295"/>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zh-CN" altLang="en-US"/>
                </a:p>
              </p:txBody>
            </p:sp>
            <p:sp>
              <p:nvSpPr>
                <p:cNvPr id="123984" name="Line 296"/>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zh-CN" altLang="en-US"/>
                </a:p>
              </p:txBody>
            </p:sp>
            <p:sp>
              <p:nvSpPr>
                <p:cNvPr id="123985" name="Line 297"/>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zh-CN" altLang="en-US"/>
                </a:p>
              </p:txBody>
            </p:sp>
          </p:grpSp>
          <p:grpSp>
            <p:nvGrpSpPr>
              <p:cNvPr id="24" name="Group 298"/>
              <p:cNvGrpSpPr>
                <a:grpSpLocks/>
              </p:cNvGrpSpPr>
              <p:nvPr/>
            </p:nvGrpSpPr>
            <p:grpSpPr bwMode="auto">
              <a:xfrm flipV="1">
                <a:off x="6251575" y="3221038"/>
                <a:ext cx="228600" cy="84137"/>
                <a:chOff x="2848" y="848"/>
                <a:chExt cx="140" cy="98"/>
              </a:xfrm>
            </p:grpSpPr>
            <p:sp>
              <p:nvSpPr>
                <p:cNvPr id="123980" name="Line 299"/>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zh-CN" altLang="en-US"/>
                </a:p>
              </p:txBody>
            </p:sp>
            <p:sp>
              <p:nvSpPr>
                <p:cNvPr id="123981" name="Line 300"/>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zh-CN" altLang="en-US"/>
                </a:p>
              </p:txBody>
            </p:sp>
            <p:sp>
              <p:nvSpPr>
                <p:cNvPr id="123982" name="Line 301"/>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zh-CN" altLang="en-US"/>
                </a:p>
              </p:txBody>
            </p:sp>
          </p:grpSp>
          <p:sp>
            <p:nvSpPr>
              <p:cNvPr id="123956" name="Line 302"/>
              <p:cNvSpPr>
                <a:spLocks noChangeShapeType="1"/>
              </p:cNvSpPr>
              <p:nvPr/>
            </p:nvSpPr>
            <p:spPr bwMode="auto">
              <a:xfrm flipH="1">
                <a:off x="5862638" y="3392488"/>
                <a:ext cx="379412" cy="422275"/>
              </a:xfrm>
              <a:prstGeom prst="line">
                <a:avLst/>
              </a:prstGeom>
              <a:noFill/>
              <a:ln w="19050">
                <a:solidFill>
                  <a:srgbClr val="000000"/>
                </a:solidFill>
                <a:round/>
                <a:headEnd/>
                <a:tailEnd/>
              </a:ln>
            </p:spPr>
            <p:txBody>
              <a:bodyPr/>
              <a:lstStyle/>
              <a:p>
                <a:endParaRPr lang="zh-CN" altLang="en-US"/>
              </a:p>
            </p:txBody>
          </p:sp>
          <p:grpSp>
            <p:nvGrpSpPr>
              <p:cNvPr id="25" name="Group 303"/>
              <p:cNvGrpSpPr>
                <a:grpSpLocks/>
              </p:cNvGrpSpPr>
              <p:nvPr/>
            </p:nvGrpSpPr>
            <p:grpSpPr bwMode="auto">
              <a:xfrm rot="8027572">
                <a:off x="6278563" y="3195638"/>
                <a:ext cx="168275" cy="104775"/>
                <a:chOff x="11283" y="10423"/>
                <a:chExt cx="475" cy="374"/>
              </a:xfrm>
            </p:grpSpPr>
            <p:sp>
              <p:nvSpPr>
                <p:cNvPr id="123973" name="Rectangle 304"/>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3974" name="Line 305"/>
                <p:cNvSpPr>
                  <a:spLocks noChangeShapeType="1"/>
                </p:cNvSpPr>
                <p:nvPr/>
              </p:nvSpPr>
              <p:spPr bwMode="auto">
                <a:xfrm>
                  <a:off x="11686" y="10502"/>
                  <a:ext cx="1" cy="231"/>
                </a:xfrm>
                <a:prstGeom prst="line">
                  <a:avLst/>
                </a:prstGeom>
                <a:noFill/>
                <a:ln w="9525">
                  <a:solidFill>
                    <a:srgbClr val="000000"/>
                  </a:solidFill>
                  <a:round/>
                  <a:headEnd/>
                  <a:tailEnd/>
                </a:ln>
              </p:spPr>
              <p:txBody>
                <a:bodyPr/>
                <a:lstStyle/>
                <a:p>
                  <a:endParaRPr lang="zh-CN" altLang="en-US"/>
                </a:p>
              </p:txBody>
            </p:sp>
            <p:sp>
              <p:nvSpPr>
                <p:cNvPr id="123975" name="Line 306"/>
                <p:cNvSpPr>
                  <a:spLocks noChangeShapeType="1"/>
                </p:cNvSpPr>
                <p:nvPr/>
              </p:nvSpPr>
              <p:spPr bwMode="auto">
                <a:xfrm>
                  <a:off x="11621" y="10502"/>
                  <a:ext cx="1" cy="231"/>
                </a:xfrm>
                <a:prstGeom prst="line">
                  <a:avLst/>
                </a:prstGeom>
                <a:noFill/>
                <a:ln w="9525">
                  <a:solidFill>
                    <a:srgbClr val="000000"/>
                  </a:solidFill>
                  <a:round/>
                  <a:headEnd/>
                  <a:tailEnd/>
                </a:ln>
              </p:spPr>
              <p:txBody>
                <a:bodyPr/>
                <a:lstStyle/>
                <a:p>
                  <a:endParaRPr lang="zh-CN" altLang="en-US"/>
                </a:p>
              </p:txBody>
            </p:sp>
            <p:sp>
              <p:nvSpPr>
                <p:cNvPr id="123976" name="Line 307"/>
                <p:cNvSpPr>
                  <a:spLocks noChangeShapeType="1"/>
                </p:cNvSpPr>
                <p:nvPr/>
              </p:nvSpPr>
              <p:spPr bwMode="auto">
                <a:xfrm>
                  <a:off x="11556" y="10502"/>
                  <a:ext cx="1" cy="231"/>
                </a:xfrm>
                <a:prstGeom prst="line">
                  <a:avLst/>
                </a:prstGeom>
                <a:noFill/>
                <a:ln w="9525">
                  <a:solidFill>
                    <a:srgbClr val="000000"/>
                  </a:solidFill>
                  <a:round/>
                  <a:headEnd/>
                  <a:tailEnd/>
                </a:ln>
              </p:spPr>
              <p:txBody>
                <a:bodyPr/>
                <a:lstStyle/>
                <a:p>
                  <a:endParaRPr lang="zh-CN" altLang="en-US"/>
                </a:p>
              </p:txBody>
            </p:sp>
            <p:sp>
              <p:nvSpPr>
                <p:cNvPr id="123977" name="Line 308"/>
                <p:cNvSpPr>
                  <a:spLocks noChangeShapeType="1"/>
                </p:cNvSpPr>
                <p:nvPr/>
              </p:nvSpPr>
              <p:spPr bwMode="auto">
                <a:xfrm>
                  <a:off x="11491" y="10495"/>
                  <a:ext cx="1" cy="231"/>
                </a:xfrm>
                <a:prstGeom prst="line">
                  <a:avLst/>
                </a:prstGeom>
                <a:noFill/>
                <a:ln w="9525">
                  <a:solidFill>
                    <a:srgbClr val="000000"/>
                  </a:solidFill>
                  <a:round/>
                  <a:headEnd/>
                  <a:tailEnd/>
                </a:ln>
              </p:spPr>
              <p:txBody>
                <a:bodyPr/>
                <a:lstStyle/>
                <a:p>
                  <a:endParaRPr lang="zh-CN" altLang="en-US"/>
                </a:p>
              </p:txBody>
            </p:sp>
            <p:sp>
              <p:nvSpPr>
                <p:cNvPr id="123978" name="Line 309"/>
                <p:cNvSpPr>
                  <a:spLocks noChangeShapeType="1"/>
                </p:cNvSpPr>
                <p:nvPr/>
              </p:nvSpPr>
              <p:spPr bwMode="auto">
                <a:xfrm>
                  <a:off x="11426" y="10495"/>
                  <a:ext cx="2" cy="231"/>
                </a:xfrm>
                <a:prstGeom prst="line">
                  <a:avLst/>
                </a:prstGeom>
                <a:noFill/>
                <a:ln w="9525">
                  <a:solidFill>
                    <a:srgbClr val="000000"/>
                  </a:solidFill>
                  <a:round/>
                  <a:headEnd/>
                  <a:tailEnd/>
                </a:ln>
              </p:spPr>
              <p:txBody>
                <a:bodyPr/>
                <a:lstStyle/>
                <a:p>
                  <a:endParaRPr lang="zh-CN" altLang="en-US"/>
                </a:p>
              </p:txBody>
            </p:sp>
            <p:sp>
              <p:nvSpPr>
                <p:cNvPr id="123979" name="Line 310"/>
                <p:cNvSpPr>
                  <a:spLocks noChangeShapeType="1"/>
                </p:cNvSpPr>
                <p:nvPr/>
              </p:nvSpPr>
              <p:spPr bwMode="auto">
                <a:xfrm>
                  <a:off x="11360" y="10495"/>
                  <a:ext cx="3" cy="231"/>
                </a:xfrm>
                <a:prstGeom prst="line">
                  <a:avLst/>
                </a:prstGeom>
                <a:noFill/>
                <a:ln w="9525">
                  <a:solidFill>
                    <a:srgbClr val="000000"/>
                  </a:solidFill>
                  <a:round/>
                  <a:headEnd/>
                  <a:tailEnd/>
                </a:ln>
              </p:spPr>
              <p:txBody>
                <a:bodyPr/>
                <a:lstStyle/>
                <a:p>
                  <a:endParaRPr lang="zh-CN" altLang="en-US"/>
                </a:p>
              </p:txBody>
            </p:sp>
          </p:grpSp>
          <p:sp>
            <p:nvSpPr>
              <p:cNvPr id="123958" name="Freeform 311"/>
              <p:cNvSpPr>
                <a:spLocks/>
              </p:cNvSpPr>
              <p:nvPr/>
            </p:nvSpPr>
            <p:spPr bwMode="auto">
              <a:xfrm>
                <a:off x="5792788" y="2319338"/>
                <a:ext cx="2212975" cy="1530350"/>
              </a:xfrm>
              <a:custGeom>
                <a:avLst/>
                <a:gdLst>
                  <a:gd name="T0" fmla="*/ 2147483647 w 7980"/>
                  <a:gd name="T1" fmla="*/ 2147483647 h 4620"/>
                  <a:gd name="T2" fmla="*/ 2147483647 w 7980"/>
                  <a:gd name="T3" fmla="*/ 2147483647 h 4620"/>
                  <a:gd name="T4" fmla="*/ 0 w 7980"/>
                  <a:gd name="T5" fmla="*/ 2147483647 h 4620"/>
                  <a:gd name="T6" fmla="*/ 2147483647 w 7980"/>
                  <a:gd name="T7" fmla="*/ 2147483647 h 4620"/>
                  <a:gd name="T8" fmla="*/ 2147483647 w 7980"/>
                  <a:gd name="T9" fmla="*/ 2147483647 h 4620"/>
                  <a:gd name="T10" fmla="*/ 2147483647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a:solidFill>
                  <a:srgbClr val="FF00FF"/>
                </a:solidFill>
                <a:round/>
                <a:headEnd/>
                <a:tailEnd type="triangle" w="med" len="med"/>
              </a:ln>
            </p:spPr>
            <p:txBody>
              <a:bodyPr/>
              <a:lstStyle/>
              <a:p>
                <a:endParaRPr lang="zh-CN" altLang="en-US"/>
              </a:p>
            </p:txBody>
          </p:sp>
          <p:sp>
            <p:nvSpPr>
              <p:cNvPr id="123959" name="Freeform 312"/>
              <p:cNvSpPr>
                <a:spLocks/>
              </p:cNvSpPr>
              <p:nvPr/>
            </p:nvSpPr>
            <p:spPr bwMode="auto">
              <a:xfrm>
                <a:off x="5618163" y="2368550"/>
                <a:ext cx="2508250" cy="1504950"/>
              </a:xfrm>
              <a:custGeom>
                <a:avLst/>
                <a:gdLst>
                  <a:gd name="T0" fmla="*/ 0 w 9045"/>
                  <a:gd name="T1" fmla="*/ 2147483647 h 4545"/>
                  <a:gd name="T2" fmla="*/ 0 w 9045"/>
                  <a:gd name="T3" fmla="*/ 2147483647 h 4545"/>
                  <a:gd name="T4" fmla="*/ 2147483647 w 9045"/>
                  <a:gd name="T5" fmla="*/ 2147483647 h 4545"/>
                  <a:gd name="T6" fmla="*/ 2147483647 w 9045"/>
                  <a:gd name="T7" fmla="*/ 2147483647 h 4545"/>
                  <a:gd name="T8" fmla="*/ 2147483647 w 9045"/>
                  <a:gd name="T9" fmla="*/ 2147483647 h 4545"/>
                  <a:gd name="T10" fmla="*/ 2147483647 w 9045"/>
                  <a:gd name="T11" fmla="*/ 2147483647 h 4545"/>
                  <a:gd name="T12" fmla="*/ 2147483647 w 9045"/>
                  <a:gd name="T13" fmla="*/ 2147483647 h 4545"/>
                  <a:gd name="T14" fmla="*/ 2147483647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a:solidFill>
                  <a:srgbClr val="0000FF"/>
                </a:solidFill>
                <a:round/>
                <a:headEnd/>
                <a:tailEnd type="triangle" w="med" len="med"/>
              </a:ln>
            </p:spPr>
            <p:txBody>
              <a:bodyPr/>
              <a:lstStyle/>
              <a:p>
                <a:endParaRPr lang="zh-CN" altLang="en-US"/>
              </a:p>
            </p:txBody>
          </p:sp>
          <p:sp>
            <p:nvSpPr>
              <p:cNvPr id="123960" name="Freeform 313"/>
              <p:cNvSpPr>
                <a:spLocks/>
              </p:cNvSpPr>
              <p:nvPr/>
            </p:nvSpPr>
            <p:spPr bwMode="auto">
              <a:xfrm>
                <a:off x="5672138" y="2393950"/>
                <a:ext cx="2530475" cy="1390650"/>
              </a:xfrm>
              <a:custGeom>
                <a:avLst/>
                <a:gdLst>
                  <a:gd name="T0" fmla="*/ 0 w 9120"/>
                  <a:gd name="T1" fmla="*/ 2147483647 h 4201"/>
                  <a:gd name="T2" fmla="*/ 0 w 9120"/>
                  <a:gd name="T3" fmla="*/ 2147483647 h 4201"/>
                  <a:gd name="T4" fmla="*/ 2147483647 w 9120"/>
                  <a:gd name="T5" fmla="*/ 2147483647 h 4201"/>
                  <a:gd name="T6" fmla="*/ 2147483647 w 9120"/>
                  <a:gd name="T7" fmla="*/ 2147483647 h 4201"/>
                  <a:gd name="T8" fmla="*/ 2147483647 w 9120"/>
                  <a:gd name="T9" fmla="*/ 2147483647 h 4201"/>
                  <a:gd name="T10" fmla="*/ 2147483647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a:solidFill>
                  <a:srgbClr val="00FF00"/>
                </a:solidFill>
                <a:round/>
                <a:headEnd type="triangle" w="med" len="med"/>
                <a:tailEnd/>
              </a:ln>
            </p:spPr>
            <p:txBody>
              <a:bodyPr/>
              <a:lstStyle/>
              <a:p>
                <a:endParaRPr lang="zh-CN" altLang="en-US"/>
              </a:p>
            </p:txBody>
          </p:sp>
          <p:grpSp>
            <p:nvGrpSpPr>
              <p:cNvPr id="26" name="Group 314"/>
              <p:cNvGrpSpPr>
                <a:grpSpLocks/>
              </p:cNvGrpSpPr>
              <p:nvPr/>
            </p:nvGrpSpPr>
            <p:grpSpPr bwMode="auto">
              <a:xfrm>
                <a:off x="5597525" y="3308350"/>
                <a:ext cx="39688" cy="141288"/>
                <a:chOff x="10104" y="10005"/>
                <a:chExt cx="137" cy="411"/>
              </a:xfrm>
            </p:grpSpPr>
            <p:sp>
              <p:nvSpPr>
                <p:cNvPr id="123971" name="Oval 315"/>
                <p:cNvSpPr>
                  <a:spLocks noChangeArrowheads="1"/>
                </p:cNvSpPr>
                <p:nvPr/>
              </p:nvSpPr>
              <p:spPr bwMode="auto">
                <a:xfrm>
                  <a:off x="10104" y="10005"/>
                  <a:ext cx="137" cy="138"/>
                </a:xfrm>
                <a:prstGeom prst="ellipse">
                  <a:avLst/>
                </a:prstGeom>
                <a:solidFill>
                  <a:srgbClr val="0000FF"/>
                </a:solidFill>
                <a:ln w="9525">
                  <a:noFill/>
                  <a:round/>
                  <a:headEnd/>
                  <a:tailEnd/>
                </a:ln>
              </p:spPr>
              <p:txBody>
                <a:bodyPr/>
                <a:lstStyle/>
                <a:p>
                  <a:endParaRPr lang="zh-CN" altLang="en-US"/>
                </a:p>
              </p:txBody>
            </p:sp>
            <p:sp>
              <p:nvSpPr>
                <p:cNvPr id="123972" name="Oval 316"/>
                <p:cNvSpPr>
                  <a:spLocks noChangeArrowheads="1"/>
                </p:cNvSpPr>
                <p:nvPr/>
              </p:nvSpPr>
              <p:spPr bwMode="auto">
                <a:xfrm>
                  <a:off x="10104" y="10278"/>
                  <a:ext cx="137" cy="138"/>
                </a:xfrm>
                <a:prstGeom prst="ellipse">
                  <a:avLst/>
                </a:prstGeom>
                <a:solidFill>
                  <a:srgbClr val="0000FF"/>
                </a:solidFill>
                <a:ln w="9525">
                  <a:noFill/>
                  <a:round/>
                  <a:headEnd/>
                  <a:tailEnd/>
                </a:ln>
              </p:spPr>
              <p:txBody>
                <a:bodyPr/>
                <a:lstStyle/>
                <a:p>
                  <a:endParaRPr lang="zh-CN" altLang="en-US"/>
                </a:p>
              </p:txBody>
            </p:sp>
          </p:grpSp>
          <p:grpSp>
            <p:nvGrpSpPr>
              <p:cNvPr id="27" name="Group 317"/>
              <p:cNvGrpSpPr>
                <a:grpSpLocks/>
              </p:cNvGrpSpPr>
              <p:nvPr/>
            </p:nvGrpSpPr>
            <p:grpSpPr bwMode="auto">
              <a:xfrm>
                <a:off x="7981950" y="3430588"/>
                <a:ext cx="39688" cy="142875"/>
                <a:chOff x="10104" y="10005"/>
                <a:chExt cx="137" cy="411"/>
              </a:xfrm>
            </p:grpSpPr>
            <p:sp>
              <p:nvSpPr>
                <p:cNvPr id="123969" name="Oval 318"/>
                <p:cNvSpPr>
                  <a:spLocks noChangeArrowheads="1"/>
                </p:cNvSpPr>
                <p:nvPr/>
              </p:nvSpPr>
              <p:spPr bwMode="auto">
                <a:xfrm>
                  <a:off x="10104" y="10005"/>
                  <a:ext cx="137" cy="138"/>
                </a:xfrm>
                <a:prstGeom prst="ellipse">
                  <a:avLst/>
                </a:prstGeom>
                <a:solidFill>
                  <a:srgbClr val="FF00FF"/>
                </a:solidFill>
                <a:ln w="9525">
                  <a:noFill/>
                  <a:round/>
                  <a:headEnd/>
                  <a:tailEnd/>
                </a:ln>
              </p:spPr>
              <p:txBody>
                <a:bodyPr/>
                <a:lstStyle/>
                <a:p>
                  <a:endParaRPr lang="zh-CN" altLang="en-US"/>
                </a:p>
              </p:txBody>
            </p:sp>
            <p:sp>
              <p:nvSpPr>
                <p:cNvPr id="123970" name="Oval 319"/>
                <p:cNvSpPr>
                  <a:spLocks noChangeArrowheads="1"/>
                </p:cNvSpPr>
                <p:nvPr/>
              </p:nvSpPr>
              <p:spPr bwMode="auto">
                <a:xfrm>
                  <a:off x="10104" y="10278"/>
                  <a:ext cx="137" cy="138"/>
                </a:xfrm>
                <a:prstGeom prst="ellipse">
                  <a:avLst/>
                </a:prstGeom>
                <a:solidFill>
                  <a:srgbClr val="FF00FF"/>
                </a:solidFill>
                <a:ln w="9525">
                  <a:noFill/>
                  <a:round/>
                  <a:headEnd/>
                  <a:tailEnd/>
                </a:ln>
              </p:spPr>
              <p:txBody>
                <a:bodyPr/>
                <a:lstStyle/>
                <a:p>
                  <a:endParaRPr lang="zh-CN" altLang="en-US"/>
                </a:p>
              </p:txBody>
            </p:sp>
          </p:grpSp>
          <p:grpSp>
            <p:nvGrpSpPr>
              <p:cNvPr id="28" name="Group 320"/>
              <p:cNvGrpSpPr>
                <a:grpSpLocks/>
              </p:cNvGrpSpPr>
              <p:nvPr/>
            </p:nvGrpSpPr>
            <p:grpSpPr bwMode="auto">
              <a:xfrm>
                <a:off x="8177213" y="2357438"/>
                <a:ext cx="39687" cy="142875"/>
                <a:chOff x="10104" y="10005"/>
                <a:chExt cx="137" cy="411"/>
              </a:xfrm>
            </p:grpSpPr>
            <p:sp>
              <p:nvSpPr>
                <p:cNvPr id="123967" name="Oval 321"/>
                <p:cNvSpPr>
                  <a:spLocks noChangeArrowheads="1"/>
                </p:cNvSpPr>
                <p:nvPr/>
              </p:nvSpPr>
              <p:spPr bwMode="auto">
                <a:xfrm>
                  <a:off x="10104" y="10005"/>
                  <a:ext cx="137" cy="138"/>
                </a:xfrm>
                <a:prstGeom prst="ellipse">
                  <a:avLst/>
                </a:prstGeom>
                <a:solidFill>
                  <a:srgbClr val="00FF00"/>
                </a:solidFill>
                <a:ln w="9525">
                  <a:noFill/>
                  <a:round/>
                  <a:headEnd/>
                  <a:tailEnd/>
                </a:ln>
              </p:spPr>
              <p:txBody>
                <a:bodyPr/>
                <a:lstStyle/>
                <a:p>
                  <a:endParaRPr lang="zh-CN" altLang="en-US"/>
                </a:p>
              </p:txBody>
            </p:sp>
            <p:sp>
              <p:nvSpPr>
                <p:cNvPr id="123968" name="Oval 322"/>
                <p:cNvSpPr>
                  <a:spLocks noChangeArrowheads="1"/>
                </p:cNvSpPr>
                <p:nvPr/>
              </p:nvSpPr>
              <p:spPr bwMode="auto">
                <a:xfrm>
                  <a:off x="10104" y="10278"/>
                  <a:ext cx="137" cy="138"/>
                </a:xfrm>
                <a:prstGeom prst="ellipse">
                  <a:avLst/>
                </a:prstGeom>
                <a:solidFill>
                  <a:srgbClr val="00FF00"/>
                </a:solidFill>
                <a:ln w="9525">
                  <a:noFill/>
                  <a:round/>
                  <a:headEnd/>
                  <a:tailEnd/>
                </a:ln>
              </p:spPr>
              <p:txBody>
                <a:bodyPr/>
                <a:lstStyle/>
                <a:p>
                  <a:endParaRPr lang="zh-CN" altLang="en-US"/>
                </a:p>
              </p:txBody>
            </p:sp>
          </p:grpSp>
        </p:grpSp>
        <p:sp>
          <p:nvSpPr>
            <p:cNvPr id="320" name="Text Box 66"/>
            <p:cNvSpPr txBox="1">
              <a:spLocks noChangeArrowheads="1"/>
            </p:cNvSpPr>
            <p:nvPr/>
          </p:nvSpPr>
          <p:spPr bwMode="auto">
            <a:xfrm>
              <a:off x="2483768" y="2276872"/>
              <a:ext cx="1897062" cy="366712"/>
            </a:xfrm>
            <a:prstGeom prst="rect">
              <a:avLst/>
            </a:prstGeom>
            <a:noFill/>
            <a:ln w="9525">
              <a:noFill/>
              <a:miter lim="800000"/>
              <a:headEnd/>
              <a:tailEnd/>
            </a:ln>
          </p:spPr>
          <p:txBody>
            <a:bodyPr/>
            <a:lstStyle/>
            <a:p>
              <a:r>
                <a:rPr lang="en-US" altLang="zh-CN" sz="1200" dirty="0" err="1">
                  <a:solidFill>
                    <a:srgbClr val="FF0000"/>
                  </a:solidFill>
                  <a:latin typeface="Symbol" pitchFamily="18" charset="2"/>
                </a:rPr>
                <a:t>l</a:t>
              </a:r>
              <a:r>
                <a:rPr lang="en-US" altLang="zh-CN" sz="1200" baseline="-25000" dirty="0" err="1">
                  <a:solidFill>
                    <a:srgbClr val="FF0000"/>
                  </a:solidFill>
                  <a:latin typeface="Arial" pitchFamily="34" charset="0"/>
                </a:rPr>
                <a:t>in</a:t>
              </a:r>
              <a:r>
                <a:rPr lang="en-US" altLang="zh-CN" sz="1200" baseline="-25000" dirty="0">
                  <a:solidFill>
                    <a:srgbClr val="FF0000"/>
                  </a:solidFill>
                  <a:latin typeface="Arial" pitchFamily="34" charset="0"/>
                </a:rPr>
                <a:t> </a:t>
              </a:r>
              <a:r>
                <a:rPr lang="en-US" altLang="zh-CN" sz="1200" dirty="0">
                  <a:solidFill>
                    <a:srgbClr val="FF0000"/>
                  </a:solidFill>
                  <a:latin typeface="Arial" pitchFamily="34" charset="0"/>
                </a:rPr>
                <a:t>: original data</a:t>
              </a:r>
              <a:endParaRPr lang="en-US" altLang="zh-CN" sz="1200" dirty="0">
                <a:solidFill>
                  <a:schemeClr val="tx2"/>
                </a:solidFill>
              </a:endParaRPr>
            </a:p>
          </p:txBody>
        </p:sp>
        <p:sp>
          <p:nvSpPr>
            <p:cNvPr id="321" name="Text Box 246"/>
            <p:cNvSpPr txBox="1">
              <a:spLocks noChangeArrowheads="1"/>
            </p:cNvSpPr>
            <p:nvPr/>
          </p:nvSpPr>
          <p:spPr bwMode="auto">
            <a:xfrm>
              <a:off x="2411760" y="2492896"/>
              <a:ext cx="1819721" cy="479425"/>
            </a:xfrm>
            <a:prstGeom prst="rect">
              <a:avLst/>
            </a:prstGeom>
            <a:noFill/>
            <a:ln w="9525">
              <a:noFill/>
              <a:miter lim="800000"/>
              <a:headEnd/>
              <a:tailEnd/>
            </a:ln>
          </p:spPr>
          <p:txBody>
            <a:bodyPr/>
            <a:lstStyle/>
            <a:p>
              <a:pPr algn="r"/>
              <a:r>
                <a:rPr lang="en-US" altLang="zh-CN" sz="1200" dirty="0" err="1">
                  <a:solidFill>
                    <a:srgbClr val="FF0000"/>
                  </a:solidFill>
                  <a:latin typeface="Symbol" pitchFamily="18" charset="2"/>
                </a:rPr>
                <a:t>l</a:t>
              </a:r>
              <a:r>
                <a:rPr lang="en-US" altLang="zh-CN" sz="1200" dirty="0" err="1">
                  <a:solidFill>
                    <a:srgbClr val="FF0000"/>
                  </a:solidFill>
                  <a:latin typeface="Arial" pitchFamily="34" charset="0"/>
                </a:rPr>
                <a:t>'</a:t>
              </a:r>
              <a:r>
                <a:rPr lang="en-US" altLang="zh-CN" sz="1200" baseline="-25000" dirty="0" err="1">
                  <a:solidFill>
                    <a:srgbClr val="FF0000"/>
                  </a:solidFill>
                  <a:latin typeface="Arial" pitchFamily="34" charset="0"/>
                </a:rPr>
                <a:t>in</a:t>
              </a:r>
              <a:r>
                <a:rPr lang="en-US" altLang="zh-CN" sz="1200" baseline="-25000" dirty="0">
                  <a:solidFill>
                    <a:srgbClr val="FF0000"/>
                  </a:solidFill>
                  <a:latin typeface="Arial" pitchFamily="34" charset="0"/>
                </a:rPr>
                <a:t> </a:t>
              </a:r>
              <a:r>
                <a:rPr lang="en-US" altLang="zh-CN" sz="1200" dirty="0">
                  <a:solidFill>
                    <a:srgbClr val="FF0000"/>
                  </a:solidFill>
                  <a:latin typeface="Arial" pitchFamily="34" charset="0"/>
                </a:rPr>
                <a:t>: original data, plus retransmitted data</a:t>
              </a:r>
              <a:endParaRPr lang="en-US" altLang="zh-CN" sz="1200" dirty="0">
                <a:solidFill>
                  <a:schemeClr val="tx2"/>
                </a:solidFill>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323528" y="188640"/>
            <a:ext cx="7772400" cy="648072"/>
          </a:xfrm>
        </p:spPr>
        <p:txBody>
          <a:bodyPr/>
          <a:lstStyle/>
          <a:p>
            <a:pPr algn="l" eaLnBrk="1" hangingPunct="1"/>
            <a:r>
              <a:rPr lang="zh-CN" altLang="en-US" sz="3600" dirty="0" smtClean="0">
                <a:solidFill>
                  <a:schemeClr val="accent6"/>
                </a:solidFill>
              </a:rPr>
              <a:t>拥塞控制方法</a:t>
            </a:r>
          </a:p>
        </p:txBody>
      </p:sp>
      <p:sp>
        <p:nvSpPr>
          <p:cNvPr id="126980" name="Rectangle 3"/>
          <p:cNvSpPr>
            <a:spLocks noGrp="1" noChangeArrowheads="1"/>
          </p:cNvSpPr>
          <p:nvPr>
            <p:ph type="body" idx="1"/>
          </p:nvPr>
        </p:nvSpPr>
        <p:spPr>
          <a:xfrm>
            <a:off x="467544" y="1700808"/>
            <a:ext cx="7921625" cy="4606925"/>
          </a:xfrm>
        </p:spPr>
        <p:txBody>
          <a:bodyPr/>
          <a:lstStyle/>
          <a:p>
            <a:pPr eaLnBrk="1" hangingPunct="1"/>
            <a:r>
              <a:rPr lang="zh-CN" altLang="en-US" dirty="0" smtClean="0">
                <a:latin typeface="华文新魏" pitchFamily="2" charset="-122"/>
                <a:ea typeface="华文新魏" pitchFamily="2" charset="-122"/>
              </a:rPr>
              <a:t>发送方维持一个叫做</a:t>
            </a:r>
            <a:r>
              <a:rPr lang="zh-CN" altLang="en-US" dirty="0" smtClean="0">
                <a:solidFill>
                  <a:srgbClr val="FF0000"/>
                </a:solidFill>
                <a:latin typeface="华文新魏" pitchFamily="2" charset="-122"/>
                <a:ea typeface="华文新魏" pitchFamily="2" charset="-122"/>
              </a:rPr>
              <a:t>拥塞窗口 </a:t>
            </a:r>
            <a:r>
              <a:rPr lang="en-US" altLang="zh-CN" dirty="0" err="1" smtClean="0">
                <a:solidFill>
                  <a:srgbClr val="FF0000"/>
                </a:solidFill>
                <a:latin typeface="华文新魏" pitchFamily="2" charset="-122"/>
                <a:ea typeface="华文新魏" pitchFamily="2" charset="-122"/>
              </a:rPr>
              <a:t>cwnd</a:t>
            </a:r>
            <a:r>
              <a:rPr lang="en-US" altLang="zh-CN" dirty="0" smtClean="0">
                <a:solidFill>
                  <a:srgbClr val="FF0000"/>
                </a:solidFill>
                <a:latin typeface="华文新魏" pitchFamily="2" charset="-122"/>
                <a:ea typeface="华文新魏" pitchFamily="2" charset="-122"/>
              </a:rPr>
              <a:t> </a:t>
            </a:r>
            <a:r>
              <a:rPr lang="en-US" altLang="zh-CN" dirty="0" smtClean="0">
                <a:latin typeface="华文新魏" pitchFamily="2" charset="-122"/>
                <a:ea typeface="华文新魏" pitchFamily="2" charset="-122"/>
              </a:rPr>
              <a:t>(congestion window)</a:t>
            </a:r>
            <a:r>
              <a:rPr lang="zh-CN" altLang="en-US" dirty="0" smtClean="0">
                <a:latin typeface="华文新魏" pitchFamily="2" charset="-122"/>
                <a:ea typeface="华文新魏" pitchFamily="2" charset="-122"/>
              </a:rPr>
              <a:t>的状态变量。拥塞窗口的大小取决于网络的拥塞程度，并且动态地在变化。发送方让自己的发送窗口小于等于拥塞窗口。</a:t>
            </a:r>
          </a:p>
          <a:p>
            <a:pPr eaLnBrk="1" hangingPunct="1"/>
            <a:r>
              <a:rPr lang="zh-CN" altLang="en-US" dirty="0" smtClean="0">
                <a:latin typeface="华文新魏" pitchFamily="2" charset="-122"/>
                <a:ea typeface="华文新魏" pitchFamily="2" charset="-122"/>
              </a:rPr>
              <a:t>发送方控制拥塞窗口的原则是：只要网络没有出现拥塞，拥塞窗口就再增大一些，以便把更多的分组发送出去。但只要网络出现拥塞，拥塞窗口就减小一些，以减少注入到网络中的分组数。 </a:t>
            </a:r>
          </a:p>
        </p:txBody>
      </p:sp>
      <p:sp>
        <p:nvSpPr>
          <p:cNvPr id="126982" name="灯片编号占位符 5"/>
          <p:cNvSpPr>
            <a:spLocks noGrp="1"/>
          </p:cNvSpPr>
          <p:nvPr>
            <p:ph type="sldNum" sz="quarter" idx="12"/>
          </p:nvPr>
        </p:nvSpPr>
        <p:spPr>
          <a:noFill/>
        </p:spPr>
        <p:txBody>
          <a:bodyPr/>
          <a:lstStyle/>
          <a:p>
            <a:fld id="{2AE10A18-BDAB-4424-8EB9-1DD95ECD2AEC}" type="slidenum">
              <a:rPr lang="en-US" altLang="zh-CN" smtClean="0"/>
              <a:pPr/>
              <a:t>99</a:t>
            </a:fld>
            <a:endParaRPr lang="en-US" altLang="zh-CN" smtClean="0"/>
          </a:p>
        </p:txBody>
      </p:sp>
      <p:sp>
        <p:nvSpPr>
          <p:cNvPr id="8" name="Rectangle 2"/>
          <p:cNvSpPr txBox="1">
            <a:spLocks noChangeArrowheads="1"/>
          </p:cNvSpPr>
          <p:nvPr/>
        </p:nvSpPr>
        <p:spPr bwMode="auto">
          <a:xfrm>
            <a:off x="251520" y="836712"/>
            <a:ext cx="77724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 </a:t>
            </a:r>
            <a:r>
              <a:rPr kumimoji="1" lang="zh-CN" altLang="en-US" sz="3200" b="1" i="0" u="sng" strike="noStrike" kern="0" cap="none" spc="0" normalizeH="0" baseline="0" noProof="0" dirty="0" smtClean="0">
                <a:ln>
                  <a:noFill/>
                </a:ln>
                <a:solidFill>
                  <a:srgbClr val="FF0000"/>
                </a:solidFill>
                <a:effectLst/>
                <a:uLnTx/>
                <a:uFillTx/>
                <a:latin typeface="隶书" pitchFamily="49" charset="-122"/>
                <a:ea typeface="隶书" pitchFamily="49" charset="-122"/>
                <a:cs typeface="+mj-cs"/>
              </a:rPr>
              <a:t>慢开始</a:t>
            </a:r>
            <a:r>
              <a:rPr kumimoji="1" lang="zh-CN" altLang="en-US" sz="3200" b="1" i="0" u="sng" strike="noStrike" kern="0" cap="none" spc="0" normalizeH="0" baseline="0" noProof="0" dirty="0" smtClean="0">
                <a:ln>
                  <a:noFill/>
                </a:ln>
                <a:solidFill>
                  <a:schemeClr val="accent6"/>
                </a:solidFill>
                <a:effectLst/>
                <a:uLnTx/>
                <a:uFillTx/>
                <a:latin typeface="隶书" pitchFamily="49" charset="-122"/>
                <a:ea typeface="隶书" pitchFamily="49" charset="-122"/>
                <a:cs typeface="+mj-cs"/>
              </a:rPr>
              <a:t>和</a:t>
            </a:r>
            <a:r>
              <a:rPr kumimoji="1" lang="zh-CN" altLang="en-US" sz="3200" b="1" i="0" u="sng" strike="noStrike" kern="0" cap="none" spc="0" normalizeH="0" baseline="0" noProof="0" dirty="0" smtClean="0">
                <a:ln>
                  <a:noFill/>
                </a:ln>
                <a:solidFill>
                  <a:srgbClr val="FF0000"/>
                </a:solidFill>
                <a:effectLst/>
                <a:uLnTx/>
                <a:uFillTx/>
                <a:latin typeface="隶书" pitchFamily="49" charset="-122"/>
                <a:ea typeface="隶书" pitchFamily="49" charset="-122"/>
                <a:cs typeface="+mj-cs"/>
              </a:rPr>
              <a:t>拥塞避免</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3126</TotalTime>
  <Words>8254</Words>
  <Application>Microsoft Office PowerPoint</Application>
  <PresentationFormat>全屏显示(4:3)</PresentationFormat>
  <Paragraphs>2172</Paragraphs>
  <Slides>121</Slides>
  <Notes>54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23" baseType="lpstr">
      <vt:lpstr>清华版教材展示</vt:lpstr>
      <vt:lpstr>Visio</vt:lpstr>
      <vt:lpstr> 第6章  传输层 </vt:lpstr>
      <vt:lpstr>幻灯片 2</vt:lpstr>
      <vt:lpstr>本章知识点结构</vt:lpstr>
      <vt:lpstr>6.1  传输层与传输层协议</vt:lpstr>
      <vt:lpstr>6.1.2  传输协议数据单元的基本概念</vt:lpstr>
      <vt:lpstr>传输层为相互通信的应用进程提供逻辑通信 </vt:lpstr>
      <vt:lpstr>应用进程之间的通信</vt:lpstr>
      <vt:lpstr>传输层的不同协议</vt:lpstr>
      <vt:lpstr>6.1.3  应用进程、传输层接口与套接字</vt:lpstr>
      <vt:lpstr>socket多种不同的意思 </vt:lpstr>
      <vt:lpstr>6.1.4  网络环境中分布式进程标识方法</vt:lpstr>
      <vt:lpstr>幻灯片 12</vt:lpstr>
      <vt:lpstr>幻灯片 13</vt:lpstr>
      <vt:lpstr>   UDP的熟知端口号</vt:lpstr>
      <vt:lpstr>幻灯片 15</vt:lpstr>
      <vt:lpstr>幻灯片 16</vt:lpstr>
      <vt:lpstr>6.1.5  传输层的多路复用与多路分解</vt:lpstr>
      <vt:lpstr>6.1.6  TCP、UDP协议与应用层协议的关系</vt:lpstr>
      <vt:lpstr>6.2  UDP协议</vt:lpstr>
      <vt:lpstr>幻灯片 20</vt:lpstr>
      <vt:lpstr>6.2.2  UDP报文格式</vt:lpstr>
      <vt:lpstr>6.2.3  UDP校验和的基本概念与计算示例</vt:lpstr>
      <vt:lpstr>计算 UDP 检验和的例子 </vt:lpstr>
      <vt:lpstr>6.2.4  UDP协议适用的范围</vt:lpstr>
      <vt:lpstr>6.3  TCP协议</vt:lpstr>
      <vt:lpstr>幻灯片 26</vt:lpstr>
      <vt:lpstr>幻灯片 27</vt:lpstr>
      <vt:lpstr>幻灯片 28</vt:lpstr>
      <vt:lpstr>简单的可靠传输协议——停止等待协议（1） </vt:lpstr>
      <vt:lpstr> 确认丢失和确认迟到 </vt:lpstr>
      <vt:lpstr> 可靠通信的实现</vt:lpstr>
      <vt:lpstr> 流水线传输 </vt:lpstr>
      <vt:lpstr>6.3.2  TCP报文格式</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窗口字段 —— 占 2 字节，用来让对方设置发送窗口的依据，单位为字节。</vt:lpstr>
      <vt:lpstr>幻灯片 47</vt:lpstr>
      <vt:lpstr>幻灯片 48</vt:lpstr>
      <vt:lpstr>幻灯片 49</vt:lpstr>
      <vt:lpstr>TCP最大段长度（MSS）</vt:lpstr>
      <vt:lpstr>其他选项</vt:lpstr>
      <vt:lpstr>幻灯片 52</vt:lpstr>
      <vt:lpstr>6.3.3  TCP连接建立与释放</vt:lpstr>
      <vt:lpstr>  三次握手建立 TCP 连接 </vt:lpstr>
      <vt:lpstr>  三次握手建立 TCP 连接 </vt:lpstr>
      <vt:lpstr>幻灯片 56</vt:lpstr>
      <vt:lpstr>幻灯片 57</vt:lpstr>
      <vt:lpstr>  三次握手建立 TCP 连接 </vt:lpstr>
      <vt:lpstr>幻灯片 59</vt:lpstr>
      <vt:lpstr>幻灯片 60</vt:lpstr>
      <vt:lpstr>幻灯片 61</vt:lpstr>
      <vt:lpstr>幻灯片 62</vt:lpstr>
      <vt:lpstr>幻灯片 63</vt:lpstr>
      <vt:lpstr>幻灯片 64</vt:lpstr>
      <vt:lpstr>幻灯片 65</vt:lpstr>
      <vt:lpstr>幻灯片 66</vt:lpstr>
      <vt:lpstr>幻灯片 67</vt:lpstr>
      <vt:lpstr>6.3.4  TCP滑动窗口与确认、重传机制</vt:lpstr>
      <vt:lpstr> 发送缓存 </vt:lpstr>
      <vt:lpstr> 接收缓存 </vt:lpstr>
      <vt:lpstr>6.3.4  TCP滑动窗口与确认、重传机制</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超时重传时间的选择（1）</vt:lpstr>
      <vt:lpstr> 当前最佳往返时间RTTs值的估算</vt:lpstr>
      <vt:lpstr> 超时重传时间 RTO</vt:lpstr>
      <vt:lpstr>幻灯片 86</vt:lpstr>
      <vt:lpstr>往返时间的测量相当复杂 </vt:lpstr>
      <vt:lpstr>6.3.5  TCP滑动窗口与流量控制、拥塞控制</vt:lpstr>
      <vt:lpstr>幻灯片 89</vt:lpstr>
      <vt:lpstr>幻灯片 90</vt:lpstr>
      <vt:lpstr> 持续计时器</vt:lpstr>
      <vt:lpstr>传输效率问题</vt:lpstr>
      <vt:lpstr>TCP的拥塞控制</vt:lpstr>
      <vt:lpstr>幻灯片 94</vt:lpstr>
      <vt:lpstr> 拥塞控制与流量控制的关系 </vt:lpstr>
      <vt:lpstr> 网络拥塞的原因（1） </vt:lpstr>
      <vt:lpstr> 网络拥塞的原因（2） </vt:lpstr>
      <vt:lpstr> 网络拥塞的原因（3） </vt:lpstr>
      <vt:lpstr>拥塞控制方法</vt:lpstr>
      <vt:lpstr>幻灯片 100</vt:lpstr>
      <vt:lpstr>设置慢开始门限状态变量ssthresh</vt:lpstr>
      <vt:lpstr> 乘法减小</vt:lpstr>
      <vt:lpstr> 慢开始和拥塞避免算法的实现举例(1) </vt:lpstr>
      <vt:lpstr> 慢开始和拥塞避免算法的实现举例(2) </vt:lpstr>
      <vt:lpstr> 慢开始和拥塞避免算法的实现举例(3) </vt:lpstr>
      <vt:lpstr> 慢开始和拥塞避免算法的实现举例(4) </vt:lpstr>
      <vt:lpstr> 慢开始和拥塞避免算法的实现举例(5) </vt:lpstr>
      <vt:lpstr> 慢开始和拥塞避免算法的实现举例(6) </vt:lpstr>
      <vt:lpstr> 慢开始和拥塞避免算法的实现举例(7) </vt:lpstr>
      <vt:lpstr> 慢开始和拥塞避免算法的实现举例(8) </vt:lpstr>
      <vt:lpstr> 慢开始和拥塞避免算法的实现举例(9) </vt:lpstr>
      <vt:lpstr>幻灯片 112</vt:lpstr>
      <vt:lpstr> 往返次数与    拥塞窗口值</vt:lpstr>
      <vt:lpstr>幻灯片 114</vt:lpstr>
      <vt:lpstr> 快重传</vt:lpstr>
      <vt:lpstr>幻灯片 116</vt:lpstr>
      <vt:lpstr> 快重传和快恢复例子</vt:lpstr>
      <vt:lpstr>幻灯片 118</vt:lpstr>
      <vt:lpstr> 发送窗口的上限值</vt:lpstr>
      <vt:lpstr> TCP 发送方的拥塞控制</vt:lpstr>
      <vt:lpstr>幻灯片 121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·普通高等教育精品教材 ·普通高等教育“十一五”国家级规划教材</dc:title>
  <dc:creator>Administrator</dc:creator>
  <cp:lastModifiedBy>zhoufang</cp:lastModifiedBy>
  <cp:revision>46</cp:revision>
  <dcterms:modified xsi:type="dcterms:W3CDTF">2017-12-19T09:04:11Z</dcterms:modified>
</cp:coreProperties>
</file>