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66" r:id="rId6"/>
    <p:sldId id="267" r:id="rId7"/>
    <p:sldId id="268" r:id="rId8"/>
    <p:sldId id="259" r:id="rId9"/>
    <p:sldId id="261" r:id="rId10"/>
    <p:sldId id="274" r:id="rId11"/>
    <p:sldId id="270" r:id="rId12"/>
    <p:sldId id="271" r:id="rId13"/>
    <p:sldId id="272" r:id="rId14"/>
    <p:sldId id="273" r:id="rId15"/>
    <p:sldId id="260" r:id="rId16"/>
    <p:sldId id="263" r:id="rId17"/>
    <p:sldId id="264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2958-A65D-437D-B02C-5E228412F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2132-6ED3-4E5A-9B37-3DC1BA73C2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11500" b="1" dirty="0"/>
              <a:t>电梯</a:t>
            </a:r>
            <a:endParaRPr lang="zh-CN" altLang="en-US" sz="115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  <a:p>
            <a:r>
              <a:rPr lang="zh-CN" altLang="en-US" dirty="0"/>
              <a:t>成员：王博伟、陈俊、武诗淇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1800" dirty="0"/>
              <a:t>分工：请求部分、输入输出处理、</a:t>
            </a:r>
            <a:r>
              <a:rPr lang="zh-CN" altLang="en-US" sz="1800" dirty="0">
                <a:sym typeface="+mn-ea"/>
              </a:rPr>
              <a:t>控制部分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request	</a:t>
            </a:r>
            <a:r>
              <a:rPr lang="zh-CN" altLang="en-US" dirty="0"/>
              <a:t>（王博伟）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需求逻辑的实现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3804" t="9080" r="3883" b="8796"/>
          <a:stretch>
            <a:fillRect/>
          </a:stretch>
        </p:blipFill>
        <p:spPr>
          <a:xfrm>
            <a:off x="1771312" y="2390208"/>
            <a:ext cx="8649376" cy="32221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71312" y="5715298"/>
            <a:ext cx="8649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逻辑实现遵循要求，即</a:t>
            </a:r>
            <a:r>
              <a:rPr lang="zh-CN" altLang="en-US" b="1" dirty="0"/>
              <a:t>优先保持电梯当前运动状态</a:t>
            </a:r>
            <a:r>
              <a:rPr lang="zh-CN" altLang="en-US" dirty="0"/>
              <a:t>，其次再判断是否离得近。</a:t>
            </a:r>
            <a:endParaRPr lang="en-US" altLang="zh-CN" dirty="0"/>
          </a:p>
          <a:p>
            <a:r>
              <a:rPr lang="zh-CN" altLang="en-US" dirty="0"/>
              <a:t>逻辑实现中不仅依靠</a:t>
            </a:r>
            <a:r>
              <a:rPr lang="en-US" altLang="zh-CN" dirty="0"/>
              <a:t>floor</a:t>
            </a:r>
            <a:r>
              <a:rPr lang="zh-CN" altLang="en-US" dirty="0"/>
              <a:t>、</a:t>
            </a:r>
            <a:r>
              <a:rPr lang="en-US" altLang="zh-CN" dirty="0"/>
              <a:t>up</a:t>
            </a:r>
            <a:r>
              <a:rPr lang="zh-CN" altLang="en-US" dirty="0"/>
              <a:t>、</a:t>
            </a:r>
            <a:r>
              <a:rPr lang="en-US" altLang="zh-CN" dirty="0"/>
              <a:t>down</a:t>
            </a:r>
            <a:r>
              <a:rPr lang="zh-CN" altLang="en-US" dirty="0"/>
              <a:t>等外部需求，而且依靠</a:t>
            </a:r>
            <a:r>
              <a:rPr lang="en-US" altLang="zh-CN" dirty="0" err="1"/>
              <a:t>curr_floor</a:t>
            </a:r>
            <a:r>
              <a:rPr lang="zh-CN" altLang="en-US" dirty="0"/>
              <a:t>、</a:t>
            </a:r>
            <a:r>
              <a:rPr lang="en-US" altLang="zh-CN" dirty="0" err="1"/>
              <a:t>running_state</a:t>
            </a:r>
            <a:r>
              <a:rPr lang="zh-CN" altLang="en-US" dirty="0"/>
              <a:t>等从</a:t>
            </a:r>
            <a:r>
              <a:rPr lang="en-US" altLang="zh-CN" dirty="0"/>
              <a:t>control</a:t>
            </a:r>
            <a:r>
              <a:rPr lang="zh-CN" altLang="en-US" dirty="0"/>
              <a:t>模块传入的电梯运行状态参数。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request	</a:t>
            </a:r>
            <a:r>
              <a:rPr lang="zh-CN" altLang="en-US" dirty="0"/>
              <a:t>（王博伟）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需求逻辑的实现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18262" y="5594499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其中，为了实现判断“当前层以上</a:t>
            </a:r>
            <a:r>
              <a:rPr lang="en-US" altLang="zh-CN" dirty="0"/>
              <a:t>/</a:t>
            </a:r>
            <a:r>
              <a:rPr lang="zh-CN" altLang="en-US" dirty="0"/>
              <a:t>以下是否有请求”，</a:t>
            </a:r>
            <a:endParaRPr lang="en-US" altLang="zh-CN" dirty="0"/>
          </a:p>
          <a:p>
            <a:r>
              <a:rPr lang="zh-CN" altLang="en-US" dirty="0"/>
              <a:t>使用了（投机取巧的）向量部分选择的语法来简化代码。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5357" t="14143" r="5561" b="14479"/>
          <a:stretch>
            <a:fillRect/>
          </a:stretch>
        </p:blipFill>
        <p:spPr>
          <a:xfrm>
            <a:off x="1771312" y="2601153"/>
            <a:ext cx="8649376" cy="26354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request	</a:t>
            </a:r>
            <a:r>
              <a:rPr lang="zh-CN" altLang="en-US" dirty="0"/>
              <a:t>（王博伟）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需求复位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9041" t="13444" r="9116" b="13666"/>
          <a:stretch>
            <a:fillRect/>
          </a:stretch>
        </p:blipFill>
        <p:spPr>
          <a:xfrm>
            <a:off x="838200" y="2624214"/>
            <a:ext cx="5099442" cy="30831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01631" y="3678128"/>
            <a:ext cx="448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当电梯在某一层开门后，认为该层的需求被解决，因此清空需求。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control	</a:t>
            </a:r>
            <a:r>
              <a:rPr lang="zh-CN" altLang="en-US" dirty="0"/>
              <a:t>（武诗淇）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0" y="1691005"/>
            <a:ext cx="7185660" cy="4772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691005"/>
            <a:ext cx="3810000" cy="1990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5005" y="4159885"/>
            <a:ext cx="38588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control</a:t>
            </a:r>
            <a:r>
              <a:rPr lang="zh-CN" altLang="en-US"/>
              <a:t>模块：通过判断</a:t>
            </a:r>
            <a:r>
              <a:rPr lang="en-US" altLang="zh-CN"/>
              <a:t>request</a:t>
            </a:r>
            <a:r>
              <a:rPr lang="zh-CN" altLang="en-US"/>
              <a:t>模块的请求，进行对应的电梯上下行控制。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输入有必要的时钟信号、复位信号，</a:t>
            </a:r>
            <a:endParaRPr lang="zh-CN" altLang="en-US"/>
          </a:p>
          <a:p>
            <a:r>
              <a:rPr lang="zh-CN" altLang="en-US"/>
              <a:t>输出有运行状态、当前楼层、门开关状态、状态机状态。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control	</a:t>
            </a:r>
            <a:r>
              <a:rPr lang="zh-CN" altLang="en-US" dirty="0"/>
              <a:t>（武诗淇）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5205" y="1691005"/>
            <a:ext cx="4030980" cy="4982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05" y="1691005"/>
            <a:ext cx="3736340" cy="4982210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" y="2314575"/>
            <a:ext cx="3355340" cy="2228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1795" y="5192395"/>
            <a:ext cx="280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采用了</a:t>
            </a:r>
            <a:r>
              <a:rPr lang="en-US" altLang="zh-CN"/>
              <a:t>fsm_moore</a:t>
            </a:r>
            <a:r>
              <a:rPr lang="zh-CN" altLang="en-US"/>
              <a:t>设计。</a:t>
            </a:r>
            <a:endParaRPr lang="zh-CN" altLang="en-US"/>
          </a:p>
          <a:p>
            <a:r>
              <a:rPr lang="zh-CN" altLang="en-US"/>
              <a:t>三段式设计方法。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control	</a:t>
            </a:r>
            <a:r>
              <a:rPr lang="zh-CN" altLang="en-US" dirty="0"/>
              <a:t>（武诗淇）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47640" y="1691005"/>
            <a:ext cx="6567170" cy="4823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1691005"/>
            <a:ext cx="4305300" cy="1400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" y="3215005"/>
            <a:ext cx="4324985" cy="3271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14360" y="5114925"/>
            <a:ext cx="3459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计时器模块与计时操作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输入输出处理（陈俊）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1928" cy="4351338"/>
          </a:xfrm>
        </p:spPr>
        <p:txBody>
          <a:bodyPr/>
          <a:lstStyle/>
          <a:p>
            <a:r>
              <a:rPr lang="en-US" altLang="zh-CN" dirty="0" err="1"/>
              <a:t>clkDiv</a:t>
            </a:r>
            <a:r>
              <a:rPr lang="zh-CN" altLang="en-US" dirty="0"/>
              <a:t>：时钟分频模块（</a:t>
            </a:r>
            <a:r>
              <a:rPr lang="en-US" altLang="zh-CN" dirty="0"/>
              <a:t>380hz</a:t>
            </a:r>
            <a:r>
              <a:rPr lang="zh-CN" altLang="en-US" dirty="0"/>
              <a:t>，</a:t>
            </a:r>
            <a:r>
              <a:rPr lang="en-US" altLang="zh-CN" dirty="0"/>
              <a:t>10hz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keyled</a:t>
            </a:r>
            <a:r>
              <a:rPr lang="zh-CN" altLang="en-US" dirty="0"/>
              <a:t>：消抖模块（</a:t>
            </a:r>
            <a:r>
              <a:rPr lang="en-US" altLang="zh-CN" dirty="0"/>
              <a:t>5ms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key_input</a:t>
            </a:r>
            <a:r>
              <a:rPr lang="zh-CN" altLang="en-US" dirty="0"/>
              <a:t>：当开关状态与之前不同时，相应位置输出一个时钟周期的高电平信号（异或）</a:t>
            </a:r>
            <a:endParaRPr lang="en-US" altLang="zh-CN" dirty="0"/>
          </a:p>
          <a:p>
            <a:r>
              <a:rPr lang="en-US" altLang="zh-CN" dirty="0" err="1"/>
              <a:t>num_segMsg</a:t>
            </a:r>
            <a:r>
              <a:rPr lang="zh-CN" altLang="en-US" dirty="0"/>
              <a:t>：显示于右边四个数码管上，从左至右为状态机状态（</a:t>
            </a:r>
            <a:r>
              <a:rPr lang="en-US" altLang="zh-CN" dirty="0"/>
              <a:t>0~6</a:t>
            </a:r>
            <a:r>
              <a:rPr lang="zh-CN" altLang="en-US" dirty="0"/>
              <a:t>），楼层数（</a:t>
            </a:r>
            <a:r>
              <a:rPr lang="en-US" altLang="zh-CN" dirty="0"/>
              <a:t>1~4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signal_segMsg</a:t>
            </a:r>
            <a:r>
              <a:rPr lang="zh-CN" altLang="en-US" dirty="0"/>
              <a:t>：显示于左边四个数码管上，从左至右为运行状态（</a:t>
            </a:r>
            <a:r>
              <a:rPr lang="en-US" altLang="zh-CN" dirty="0"/>
              <a:t>UP</a:t>
            </a:r>
            <a:r>
              <a:rPr lang="zh-CN" altLang="en-US" dirty="0"/>
              <a:t>、</a:t>
            </a:r>
            <a:r>
              <a:rPr lang="en-US" altLang="zh-CN" dirty="0"/>
              <a:t>DOWN</a:t>
            </a:r>
            <a:r>
              <a:rPr lang="zh-CN" altLang="en-US" dirty="0"/>
              <a:t>、</a:t>
            </a:r>
            <a:r>
              <a:rPr lang="en-US" altLang="zh-CN" dirty="0"/>
              <a:t>STOP</a:t>
            </a:r>
            <a:r>
              <a:rPr lang="zh-CN" altLang="en-US" dirty="0"/>
              <a:t>），门开关状态（</a:t>
            </a:r>
            <a:r>
              <a:rPr lang="en-US" altLang="zh-CN" dirty="0"/>
              <a:t>OPEN</a:t>
            </a:r>
            <a:r>
              <a:rPr lang="zh-CN" altLang="en-US" dirty="0"/>
              <a:t>、</a:t>
            </a:r>
            <a:r>
              <a:rPr lang="en-US" altLang="zh-CN" dirty="0"/>
              <a:t>CLOSE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辅助模块：</a:t>
            </a:r>
            <a:r>
              <a:rPr lang="en-US" altLang="zh-CN" dirty="0"/>
              <a:t>counter</a:t>
            </a:r>
            <a:r>
              <a:rPr lang="zh-CN" altLang="en-US" dirty="0"/>
              <a:t>：计数，是否到达指定时间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 151"/>
          <p:cNvGrpSpPr/>
          <p:nvPr/>
        </p:nvGrpSpPr>
        <p:grpSpPr>
          <a:xfrm>
            <a:off x="520386" y="493643"/>
            <a:ext cx="11202027" cy="5870713"/>
            <a:chOff x="494986" y="493643"/>
            <a:chExt cx="11202027" cy="5870713"/>
          </a:xfrm>
        </p:grpSpPr>
        <p:sp>
          <p:nvSpPr>
            <p:cNvPr id="5" name="矩形 4"/>
            <p:cNvSpPr/>
            <p:nvPr/>
          </p:nvSpPr>
          <p:spPr>
            <a:xfrm>
              <a:off x="1963691" y="1737963"/>
              <a:ext cx="1157163" cy="674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ClkDiv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963688" y="594833"/>
              <a:ext cx="1157163" cy="36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keyled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963687" y="3614171"/>
              <a:ext cx="1157163" cy="36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keyled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63687" y="4099051"/>
              <a:ext cx="1157163" cy="368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key_input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34920" y="1448704"/>
              <a:ext cx="1588647" cy="1760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880261" y="1448704"/>
              <a:ext cx="1588647" cy="3029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12334" y="1886301"/>
              <a:ext cx="145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12332" y="1592670"/>
              <a:ext cx="1152620" cy="29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系统时钟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94989" y="3799331"/>
              <a:ext cx="145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94986" y="3505700"/>
              <a:ext cx="964186" cy="29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internal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94989" y="4291627"/>
              <a:ext cx="145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94986" y="3997996"/>
              <a:ext cx="1007542" cy="29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external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12334" y="787274"/>
              <a:ext cx="145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12332" y="493643"/>
              <a:ext cx="448908" cy="29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rst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9" idx="3"/>
            </p:cNvCxnSpPr>
            <p:nvPr/>
          </p:nvCxnSpPr>
          <p:spPr>
            <a:xfrm flipV="1">
              <a:off x="3120849" y="3796286"/>
              <a:ext cx="4749607" cy="2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3"/>
            </p:cNvCxnSpPr>
            <p:nvPr/>
          </p:nvCxnSpPr>
          <p:spPr>
            <a:xfrm>
              <a:off x="3120850" y="4283547"/>
              <a:ext cx="4749607" cy="5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3120849" y="1883256"/>
              <a:ext cx="131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6025948" y="2106493"/>
              <a:ext cx="1856693" cy="3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025947" y="1815907"/>
              <a:ext cx="1177633" cy="29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curr_floor</a:t>
              </a:r>
              <a:endParaRPr lang="zh-CN" altLang="en-US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6025948" y="2484619"/>
              <a:ext cx="1856693" cy="3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6025947" y="2194033"/>
              <a:ext cx="1284357" cy="29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door_state</a:t>
              </a:r>
              <a:endParaRPr lang="zh-CN" altLang="en-US" dirty="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6025948" y="2853611"/>
              <a:ext cx="1856693" cy="3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6025947" y="2563025"/>
              <a:ext cx="1587854" cy="29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running_state</a:t>
              </a:r>
              <a:endParaRPr lang="zh-CN" altLang="en-US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7201201" y="784229"/>
              <a:ext cx="0" cy="808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7201201" y="1592670"/>
              <a:ext cx="679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905370" y="779329"/>
              <a:ext cx="0" cy="81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905370" y="1592670"/>
              <a:ext cx="5295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6" idx="3"/>
            </p:cNvCxnSpPr>
            <p:nvPr/>
          </p:nvCxnSpPr>
          <p:spPr>
            <a:xfrm>
              <a:off x="3120852" y="779329"/>
              <a:ext cx="4080350" cy="7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3473886" y="1166862"/>
              <a:ext cx="0" cy="716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473886" y="1166862"/>
              <a:ext cx="32459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6719826" y="1804619"/>
              <a:ext cx="1160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9468909" y="2064159"/>
              <a:ext cx="535622" cy="29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req</a:t>
              </a:r>
              <a:endParaRPr lang="zh-CN" altLang="en-US" dirty="0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9468909" y="2375348"/>
              <a:ext cx="9773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0436478" y="2375348"/>
              <a:ext cx="0" cy="236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3738661" y="4743661"/>
              <a:ext cx="6707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3738661" y="2589579"/>
              <a:ext cx="0" cy="2154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3738661" y="2589579"/>
              <a:ext cx="696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7890068" y="5012118"/>
              <a:ext cx="1997007" cy="5973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num_segMsg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7890068" y="5766975"/>
              <a:ext cx="1997007" cy="5973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signal_segMsg</a:t>
              </a:r>
              <a:endParaRPr lang="zh-CN" altLang="en-US" dirty="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291200" y="2115627"/>
              <a:ext cx="579257" cy="3229372"/>
              <a:chOff x="7291200" y="2115627"/>
              <a:chExt cx="579257" cy="3035051"/>
            </a:xfrm>
          </p:grpSpPr>
          <p:cxnSp>
            <p:nvCxnSpPr>
              <p:cNvPr id="91" name="直接箭头连接符 90"/>
              <p:cNvCxnSpPr/>
              <p:nvPr/>
            </p:nvCxnSpPr>
            <p:spPr>
              <a:xfrm>
                <a:off x="7317732" y="5150677"/>
                <a:ext cx="552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 flipV="1">
                <a:off x="7291200" y="2115627"/>
                <a:ext cx="26533" cy="30350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6929496" y="3196158"/>
              <a:ext cx="940961" cy="2315226"/>
              <a:chOff x="6929496" y="3196158"/>
              <a:chExt cx="940961" cy="2196997"/>
            </a:xfrm>
          </p:grpSpPr>
          <p:cxnSp>
            <p:nvCxnSpPr>
              <p:cNvPr id="94" name="直接箭头连接符 93"/>
              <p:cNvCxnSpPr/>
              <p:nvPr/>
            </p:nvCxnSpPr>
            <p:spPr>
              <a:xfrm>
                <a:off x="6953104" y="5393155"/>
                <a:ext cx="9173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 flipV="1">
                <a:off x="6929496" y="3196158"/>
                <a:ext cx="23608" cy="21969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直接箭头连接符 95"/>
            <p:cNvCxnSpPr/>
            <p:nvPr/>
          </p:nvCxnSpPr>
          <p:spPr>
            <a:xfrm flipV="1">
              <a:off x="6018154" y="3183400"/>
              <a:ext cx="1856693" cy="3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6018153" y="2892814"/>
              <a:ext cx="783936" cy="339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state</a:t>
              </a:r>
              <a:endParaRPr lang="zh-CN" altLang="en-US" dirty="0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6719826" y="1166862"/>
              <a:ext cx="0" cy="649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/>
            <p:cNvGrpSpPr/>
            <p:nvPr/>
          </p:nvGrpSpPr>
          <p:grpSpPr>
            <a:xfrm>
              <a:off x="6574290" y="2862746"/>
              <a:ext cx="1296167" cy="3250597"/>
              <a:chOff x="6574290" y="2862746"/>
              <a:chExt cx="1296167" cy="3080309"/>
            </a:xfrm>
          </p:grpSpPr>
          <p:cxnSp>
            <p:nvCxnSpPr>
              <p:cNvPr id="104" name="直接箭头连接符 103"/>
              <p:cNvCxnSpPr/>
              <p:nvPr/>
            </p:nvCxnSpPr>
            <p:spPr>
              <a:xfrm>
                <a:off x="6574290" y="5943055"/>
                <a:ext cx="1296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 flipV="1">
                <a:off x="6574292" y="2862746"/>
                <a:ext cx="20113" cy="30803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/>
            <p:cNvGrpSpPr/>
            <p:nvPr/>
          </p:nvGrpSpPr>
          <p:grpSpPr>
            <a:xfrm>
              <a:off x="6214646" y="3167328"/>
              <a:ext cx="1655811" cy="3140481"/>
              <a:chOff x="6214646" y="3167328"/>
              <a:chExt cx="1655811" cy="3080309"/>
            </a:xfrm>
          </p:grpSpPr>
          <p:cxnSp>
            <p:nvCxnSpPr>
              <p:cNvPr id="109" name="直接箭头连接符 108"/>
              <p:cNvCxnSpPr/>
              <p:nvPr/>
            </p:nvCxnSpPr>
            <p:spPr>
              <a:xfrm>
                <a:off x="6226138" y="6223082"/>
                <a:ext cx="16443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H="1" flipV="1">
                <a:off x="6214646" y="3167328"/>
                <a:ext cx="20113" cy="30803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直接箭头连接符 114"/>
            <p:cNvCxnSpPr/>
            <p:nvPr/>
          </p:nvCxnSpPr>
          <p:spPr>
            <a:xfrm flipV="1">
              <a:off x="9429219" y="1968332"/>
              <a:ext cx="1470781" cy="3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9429218" y="1677745"/>
              <a:ext cx="1470782" cy="339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demand_state</a:t>
              </a:r>
              <a:endParaRPr lang="zh-CN" altLang="en-US" dirty="0"/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flipV="1">
              <a:off x="9870594" y="5189517"/>
              <a:ext cx="588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9870593" y="4895886"/>
              <a:ext cx="598783" cy="339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posL</a:t>
              </a:r>
              <a:endParaRPr lang="zh-CN" altLang="en-US" dirty="0"/>
            </a:p>
          </p:txBody>
        </p:sp>
        <p:cxnSp>
          <p:nvCxnSpPr>
            <p:cNvPr id="121" name="直接箭头连接符 120"/>
            <p:cNvCxnSpPr/>
            <p:nvPr/>
          </p:nvCxnSpPr>
          <p:spPr>
            <a:xfrm flipV="1">
              <a:off x="9887076" y="5511384"/>
              <a:ext cx="588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9887075" y="5217753"/>
              <a:ext cx="585548" cy="339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segL</a:t>
              </a:r>
              <a:endParaRPr lang="zh-CN" altLang="en-US" dirty="0"/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flipV="1">
              <a:off x="9870594" y="5973086"/>
              <a:ext cx="588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9870593" y="5679454"/>
              <a:ext cx="622311" cy="339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posR</a:t>
              </a:r>
              <a:endParaRPr lang="zh-CN" altLang="en-US" dirty="0"/>
            </a:p>
          </p:txBody>
        </p:sp>
        <p:cxnSp>
          <p:nvCxnSpPr>
            <p:cNvPr id="125" name="直接箭头连接符 124"/>
            <p:cNvCxnSpPr/>
            <p:nvPr/>
          </p:nvCxnSpPr>
          <p:spPr>
            <a:xfrm flipV="1">
              <a:off x="9887076" y="6294953"/>
              <a:ext cx="588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9887075" y="6001321"/>
              <a:ext cx="609076" cy="339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segR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0900000" y="1733095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LED</a:t>
              </a:r>
              <a:r>
                <a:rPr lang="zh-CN" altLang="en-US" dirty="0"/>
                <a:t>灯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0679247" y="5511384"/>
              <a:ext cx="873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数码管</a:t>
              </a:r>
              <a:endParaRPr lang="zh-CN" altLang="en-US" dirty="0"/>
            </a:p>
          </p:txBody>
        </p:sp>
        <p:cxnSp>
          <p:nvCxnSpPr>
            <p:cNvPr id="137" name="直接箭头连接符 136"/>
            <p:cNvCxnSpPr/>
            <p:nvPr/>
          </p:nvCxnSpPr>
          <p:spPr>
            <a:xfrm>
              <a:off x="3479240" y="5139977"/>
              <a:ext cx="4410828" cy="1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/>
            <p:nvPr/>
          </p:nvCxnSpPr>
          <p:spPr>
            <a:xfrm>
              <a:off x="3459628" y="5918424"/>
              <a:ext cx="44108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V="1">
              <a:off x="3473886" y="1883256"/>
              <a:ext cx="0" cy="4035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小组协作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小组协作共同部分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共同沟通共用常数，</a:t>
            </a:r>
            <a:endParaRPr lang="zh-CN" altLang="en-US" dirty="0"/>
          </a:p>
          <a:p>
            <a:r>
              <a:rPr lang="zh-CN" altLang="en-US" dirty="0"/>
              <a:t>定义在</a:t>
            </a:r>
            <a:r>
              <a:rPr lang="en-US" altLang="zh-CN" dirty="0" err="1"/>
              <a:t>vh</a:t>
            </a:r>
            <a:r>
              <a:rPr lang="zh-CN" altLang="en-US" dirty="0"/>
              <a:t>文件中，</a:t>
            </a:r>
            <a:endParaRPr lang="zh-CN" altLang="en-US" dirty="0"/>
          </a:p>
          <a:p>
            <a:r>
              <a:rPr lang="zh-CN" altLang="en-US" dirty="0"/>
              <a:t>各人文件均可使用，</a:t>
            </a:r>
            <a:endParaRPr lang="zh-CN" altLang="en-US" dirty="0"/>
          </a:p>
          <a:p>
            <a:r>
              <a:rPr lang="zh-CN" altLang="en-US" dirty="0"/>
              <a:t>修改参数时也更有效率。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1745" y="1405890"/>
            <a:ext cx="372427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小组协作共同部分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gitee</a:t>
            </a:r>
            <a:r>
              <a:rPr lang="zh-CN" altLang="en-US"/>
              <a:t>进行代码版本控制与多人协同，提高开发效率。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53640"/>
            <a:ext cx="5265420" cy="3723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35" y="2453005"/>
            <a:ext cx="541147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具体分块实现与分工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request	</a:t>
            </a:r>
            <a:r>
              <a:rPr lang="zh-CN" altLang="en-US" dirty="0"/>
              <a:t>（王博伟）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2305"/>
            <a:ext cx="10515600" cy="4351338"/>
          </a:xfrm>
        </p:spPr>
        <p:txBody>
          <a:bodyPr/>
          <a:lstStyle/>
          <a:p>
            <a:r>
              <a:rPr lang="zh-CN" altLang="en-US" dirty="0"/>
              <a:t>功能：根据电梯现在的状态和外部的按键输入，来决定电梯下一步应该采取何种行动。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电梯可能在同一个时刻接到多个请求，需要</a:t>
            </a:r>
            <a:r>
              <a:rPr lang="zh-CN" altLang="en-US" b="1" dirty="0"/>
              <a:t>将需求储存下来</a:t>
            </a:r>
            <a:endParaRPr lang="en-US" altLang="zh-CN" b="1" dirty="0"/>
          </a:p>
          <a:p>
            <a:pPr lvl="1"/>
            <a:r>
              <a:rPr lang="zh-CN" altLang="en-US" dirty="0"/>
              <a:t>多个需求之间遵守一定的优先级，需要有方法来确定处理这些需求的顺序；</a:t>
            </a:r>
            <a:endParaRPr lang="en-US" altLang="zh-CN" dirty="0"/>
          </a:p>
          <a:p>
            <a:pPr lvl="1"/>
            <a:r>
              <a:rPr lang="zh-CN" altLang="en-US" dirty="0"/>
              <a:t>同时需要</a:t>
            </a:r>
            <a:r>
              <a:rPr lang="zh-CN" altLang="en-US" b="1" dirty="0"/>
              <a:t>将需求转化为</a:t>
            </a:r>
            <a:r>
              <a:rPr lang="en-US" altLang="zh-CN" b="1" dirty="0"/>
              <a:t>control</a:t>
            </a:r>
            <a:r>
              <a:rPr lang="zh-CN" altLang="en-US" b="1" dirty="0"/>
              <a:t>模块能够理解的请求</a:t>
            </a:r>
            <a:r>
              <a:rPr lang="zh-CN" altLang="en-US" dirty="0"/>
              <a:t>，并</a:t>
            </a:r>
            <a:r>
              <a:rPr lang="zh-CN" altLang="en-US" b="1" dirty="0"/>
              <a:t>根据输入的状态实时修改请求</a:t>
            </a:r>
            <a:endParaRPr lang="en-US" altLang="zh-CN" b="1" dirty="0"/>
          </a:p>
          <a:p>
            <a:pPr lvl="1"/>
            <a:r>
              <a:rPr lang="zh-CN" altLang="en-US" dirty="0"/>
              <a:t>需求完成之后需要</a:t>
            </a:r>
            <a:r>
              <a:rPr lang="zh-CN" altLang="en-US" b="1" dirty="0"/>
              <a:t>将对应位置的需求注销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request	</a:t>
            </a:r>
            <a:r>
              <a:rPr lang="zh-CN" altLang="en-US" dirty="0"/>
              <a:t>（王博伟）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7484" t="9477" r="7621" b="9792"/>
          <a:stretch>
            <a:fillRect/>
          </a:stretch>
        </p:blipFill>
        <p:spPr>
          <a:xfrm>
            <a:off x="3745229" y="1802130"/>
            <a:ext cx="4701541" cy="3512820"/>
          </a:xfrm>
        </p:spPr>
      </p:pic>
      <p:sp>
        <p:nvSpPr>
          <p:cNvPr id="8" name="文本框 7"/>
          <p:cNvSpPr txBox="1"/>
          <p:nvPr/>
        </p:nvSpPr>
        <p:spPr>
          <a:xfrm>
            <a:off x="2158654" y="5585460"/>
            <a:ext cx="919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输入分为两部分，一部分为</a:t>
            </a:r>
            <a:r>
              <a:rPr lang="en-US" altLang="zh-CN" dirty="0"/>
              <a:t>control</a:t>
            </a:r>
            <a:r>
              <a:rPr lang="zh-CN" altLang="en-US" dirty="0"/>
              <a:t>模块传入的状态参数；另一部分为板上的开关和按键。</a:t>
            </a:r>
            <a:endParaRPr lang="en-US" altLang="zh-CN" dirty="0"/>
          </a:p>
          <a:p>
            <a:r>
              <a:rPr lang="zh-CN" altLang="en-US" dirty="0"/>
              <a:t>输出为当前的需求状态（用于在</a:t>
            </a:r>
            <a:r>
              <a:rPr lang="en-US" altLang="zh-CN" dirty="0"/>
              <a:t>LED</a:t>
            </a:r>
            <a:r>
              <a:rPr lang="zh-CN" altLang="en-US" dirty="0"/>
              <a:t>上显示），以及传给</a:t>
            </a:r>
            <a:r>
              <a:rPr lang="en-US" altLang="zh-CN" dirty="0"/>
              <a:t>control</a:t>
            </a:r>
            <a:r>
              <a:rPr lang="zh-CN" altLang="en-US" dirty="0"/>
              <a:t>的请求命令。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request	</a:t>
            </a:r>
            <a:r>
              <a:rPr lang="zh-CN" altLang="en-US" dirty="0"/>
              <a:t>（王博伟）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需求的储存和更新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5678" t="7067" r="5277" b="7674"/>
          <a:stretch>
            <a:fillRect/>
          </a:stretch>
        </p:blipFill>
        <p:spPr>
          <a:xfrm>
            <a:off x="619452" y="2366594"/>
            <a:ext cx="5476548" cy="420123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314748" y="3436620"/>
            <a:ext cx="5476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三个寄存器</a:t>
            </a:r>
            <a:r>
              <a:rPr lang="en-US" altLang="zh-CN" dirty="0"/>
              <a:t>floor</a:t>
            </a:r>
            <a:r>
              <a:rPr lang="zh-CN" altLang="en-US" dirty="0"/>
              <a:t>，</a:t>
            </a:r>
            <a:r>
              <a:rPr lang="en-US" altLang="zh-CN" dirty="0"/>
              <a:t>up</a:t>
            </a:r>
            <a:r>
              <a:rPr lang="zh-CN" altLang="en-US" dirty="0"/>
              <a:t>，</a:t>
            </a:r>
            <a:r>
              <a:rPr lang="en-US" altLang="zh-CN" dirty="0"/>
              <a:t>down</a:t>
            </a:r>
            <a:r>
              <a:rPr lang="zh-CN" altLang="en-US" dirty="0"/>
              <a:t>分别对应着电梯内部按键和电梯外部的上行和下行按键。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key_input</a:t>
            </a:r>
            <a:r>
              <a:rPr lang="zh-CN" altLang="en-US" dirty="0"/>
              <a:t>模块对需求进行添加（原理稍后会说）。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WPS 演示</Application>
  <PresentationFormat>宽屏</PresentationFormat>
  <Paragraphs>137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电梯</vt:lpstr>
      <vt:lpstr>PowerPoint 演示文稿</vt:lpstr>
      <vt:lpstr>小组协作</vt:lpstr>
      <vt:lpstr>小组协作共同部分</vt:lpstr>
      <vt:lpstr>小组协作共同部分</vt:lpstr>
      <vt:lpstr>具体分块实现与分工</vt:lpstr>
      <vt:lpstr>核心：request	（王博伟）</vt:lpstr>
      <vt:lpstr>核心：request	（王博伟）</vt:lpstr>
      <vt:lpstr>核心：request	（王博伟）</vt:lpstr>
      <vt:lpstr>核心：request	（王博伟）</vt:lpstr>
      <vt:lpstr>核心：request	（王博伟）</vt:lpstr>
      <vt:lpstr>核心：request	（王博伟）</vt:lpstr>
      <vt:lpstr>核心：control	（武诗淇）</vt:lpstr>
      <vt:lpstr>核心：control	（武诗淇）</vt:lpstr>
      <vt:lpstr>核心：control	（武诗淇）</vt:lpstr>
      <vt:lpstr>输入输出处理（陈俊）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电梯</dc:title>
  <dc:creator>陈 俊</dc:creator>
  <cp:lastModifiedBy>沧浪</cp:lastModifiedBy>
  <cp:revision>50</cp:revision>
  <dcterms:created xsi:type="dcterms:W3CDTF">2021-01-03T05:13:00Z</dcterms:created>
  <dcterms:modified xsi:type="dcterms:W3CDTF">2021-01-03T10:25:12Z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